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9"/>
  </p:notesMasterIdLst>
  <p:sldIdLst>
    <p:sldId id="814" r:id="rId2"/>
    <p:sldId id="842" r:id="rId3"/>
    <p:sldId id="850" r:id="rId4"/>
    <p:sldId id="839" r:id="rId5"/>
    <p:sldId id="840" r:id="rId6"/>
    <p:sldId id="841" r:id="rId7"/>
    <p:sldId id="843" r:id="rId8"/>
    <p:sldId id="844" r:id="rId9"/>
    <p:sldId id="845" r:id="rId10"/>
    <p:sldId id="846" r:id="rId11"/>
    <p:sldId id="847" r:id="rId12"/>
    <p:sldId id="849" r:id="rId13"/>
    <p:sldId id="848" r:id="rId14"/>
    <p:sldId id="851" r:id="rId15"/>
    <p:sldId id="852" r:id="rId16"/>
    <p:sldId id="853" r:id="rId17"/>
    <p:sldId id="854" r:id="rId18"/>
    <p:sldId id="824" r:id="rId19"/>
    <p:sldId id="830" r:id="rId20"/>
    <p:sldId id="833" r:id="rId21"/>
    <p:sldId id="831" r:id="rId22"/>
    <p:sldId id="832" r:id="rId23"/>
    <p:sldId id="834" r:id="rId24"/>
    <p:sldId id="836" r:id="rId25"/>
    <p:sldId id="837" r:id="rId26"/>
    <p:sldId id="838" r:id="rId27"/>
    <p:sldId id="835" r:id="rId2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a:srgbClr val="C9D529"/>
    <a:srgbClr val="2429E4"/>
    <a:srgbClr val="000036"/>
    <a:srgbClr val="000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399" autoAdjust="0"/>
    <p:restoredTop sz="65335" autoAdjust="0"/>
  </p:normalViewPr>
  <p:slideViewPr>
    <p:cSldViewPr>
      <p:cViewPr varScale="1">
        <p:scale>
          <a:sx n="50" d="100"/>
          <a:sy n="50" d="100"/>
        </p:scale>
        <p:origin x="978" y="39"/>
      </p:cViewPr>
      <p:guideLst>
        <p:guide orient="horz" pos="2160"/>
        <p:guide pos="2880"/>
      </p:guideLst>
    </p:cSldViewPr>
  </p:slideViewPr>
  <p:notesTextViewPr>
    <p:cViewPr>
      <p:scale>
        <a:sx n="1" d="1"/>
        <a:sy n="1" d="1"/>
      </p:scale>
      <p:origin x="0" y="0"/>
    </p:cViewPr>
  </p:notesTextViewPr>
  <p:sorterViewPr>
    <p:cViewPr varScale="1">
      <p:scale>
        <a:sx n="1" d="1"/>
        <a:sy n="1" d="1"/>
      </p:scale>
      <p:origin x="0" y="0"/>
    </p:cViewPr>
  </p:sorterViewPr>
  <p:notesViewPr>
    <p:cSldViewPr>
      <p:cViewPr varScale="1">
        <p:scale>
          <a:sx n="62" d="100"/>
          <a:sy n="62" d="100"/>
        </p:scale>
        <p:origin x="1308" y="7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1440" tIns="45720" rIns="91440" bIns="45720" rtlCol="0"/>
          <a:lstStyle>
            <a:lvl1pPr algn="r">
              <a:defRPr sz="1200"/>
            </a:lvl1pPr>
          </a:lstStyle>
          <a:p>
            <a:fld id="{5125B79D-8911-4730-AAF4-FBDB0D1AF53C}" type="datetimeFigureOut">
              <a:rPr lang="en-US" smtClean="0"/>
              <a:t>5/8/2024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1440" tIns="45720" rIns="91440" bIns="45720" rtlCol="0" anchor="b"/>
          <a:lstStyle>
            <a:lvl1pPr algn="r">
              <a:defRPr sz="1200"/>
            </a:lvl1pPr>
          </a:lstStyle>
          <a:p>
            <a:fld id="{F006754B-849E-4951-94C3-06AF32B59530}" type="slidenum">
              <a:rPr lang="en-US" smtClean="0"/>
              <a:t>‹#›</a:t>
            </a:fld>
            <a:endParaRPr lang="en-US"/>
          </a:p>
        </p:txBody>
      </p:sp>
    </p:spTree>
    <p:extLst>
      <p:ext uri="{BB962C8B-B14F-4D97-AF65-F5344CB8AC3E}">
        <p14:creationId xmlns:p14="http://schemas.microsoft.com/office/powerpoint/2010/main" val="11244100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006754B-849E-4951-94C3-06AF32B59530}" type="slidenum">
              <a:rPr lang="en-US" smtClean="0"/>
              <a:t>2</a:t>
            </a:fld>
            <a:endParaRPr lang="en-US"/>
          </a:p>
        </p:txBody>
      </p:sp>
    </p:spTree>
    <p:extLst>
      <p:ext uri="{BB962C8B-B14F-4D97-AF65-F5344CB8AC3E}">
        <p14:creationId xmlns:p14="http://schemas.microsoft.com/office/powerpoint/2010/main" val="33465556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6000"/>
              </a:lnSpc>
              <a:spcBef>
                <a:spcPts val="0"/>
              </a:spcBef>
              <a:spcAft>
                <a:spcPts val="0"/>
              </a:spcAft>
            </a:pPr>
            <a:endParaRPr lang="en-US" sz="1800"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Times New Roman" panose="02020603050405020304" pitchFamily="18" charset="0"/>
              <a:ea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F006754B-849E-4951-94C3-06AF32B59530}" type="slidenum">
              <a:rPr lang="en-US" smtClean="0"/>
              <a:t>21</a:t>
            </a:fld>
            <a:endParaRPr lang="en-US"/>
          </a:p>
        </p:txBody>
      </p:sp>
    </p:spTree>
    <p:extLst>
      <p:ext uri="{BB962C8B-B14F-4D97-AF65-F5344CB8AC3E}">
        <p14:creationId xmlns:p14="http://schemas.microsoft.com/office/powerpoint/2010/main" val="34611965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Times New Roman" panose="02020603050405020304" pitchFamily="18" charset="0"/>
              <a:ea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Times New Roman" panose="02020603050405020304" pitchFamily="18" charset="0"/>
              <a:ea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F006754B-849E-4951-94C3-06AF32B59530}" type="slidenum">
              <a:rPr lang="en-US" smtClean="0"/>
              <a:t>22</a:t>
            </a:fld>
            <a:endParaRPr lang="en-US"/>
          </a:p>
        </p:txBody>
      </p:sp>
    </p:spTree>
    <p:extLst>
      <p:ext uri="{BB962C8B-B14F-4D97-AF65-F5344CB8AC3E}">
        <p14:creationId xmlns:p14="http://schemas.microsoft.com/office/powerpoint/2010/main" val="30752717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006754B-849E-4951-94C3-06AF32B59530}" type="slidenum">
              <a:rPr lang="en-US" smtClean="0"/>
              <a:t>23</a:t>
            </a:fld>
            <a:endParaRPr lang="en-US"/>
          </a:p>
        </p:txBody>
      </p:sp>
    </p:spTree>
    <p:extLst>
      <p:ext uri="{BB962C8B-B14F-4D97-AF65-F5344CB8AC3E}">
        <p14:creationId xmlns:p14="http://schemas.microsoft.com/office/powerpoint/2010/main" val="7249423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006754B-849E-4951-94C3-06AF32B59530}" type="slidenum">
              <a:rPr lang="en-US" smtClean="0"/>
              <a:t>24</a:t>
            </a:fld>
            <a:endParaRPr lang="en-US"/>
          </a:p>
        </p:txBody>
      </p:sp>
    </p:spTree>
    <p:extLst>
      <p:ext uri="{BB962C8B-B14F-4D97-AF65-F5344CB8AC3E}">
        <p14:creationId xmlns:p14="http://schemas.microsoft.com/office/powerpoint/2010/main" val="940660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006754B-849E-4951-94C3-06AF32B59530}" type="slidenum">
              <a:rPr lang="en-US" smtClean="0"/>
              <a:t>25</a:t>
            </a:fld>
            <a:endParaRPr lang="en-US"/>
          </a:p>
        </p:txBody>
      </p:sp>
    </p:spTree>
    <p:extLst>
      <p:ext uri="{BB962C8B-B14F-4D97-AF65-F5344CB8AC3E}">
        <p14:creationId xmlns:p14="http://schemas.microsoft.com/office/powerpoint/2010/main" val="5275110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006754B-849E-4951-94C3-06AF32B59530}" type="slidenum">
              <a:rPr lang="en-US" smtClean="0"/>
              <a:t>27</a:t>
            </a:fld>
            <a:endParaRPr lang="en-US"/>
          </a:p>
        </p:txBody>
      </p:sp>
    </p:spTree>
    <p:extLst>
      <p:ext uri="{BB962C8B-B14F-4D97-AF65-F5344CB8AC3E}">
        <p14:creationId xmlns:p14="http://schemas.microsoft.com/office/powerpoint/2010/main" val="3130712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006754B-849E-4951-94C3-06AF32B59530}" type="slidenum">
              <a:rPr lang="en-US" smtClean="0"/>
              <a:t>3</a:t>
            </a:fld>
            <a:endParaRPr lang="en-US"/>
          </a:p>
        </p:txBody>
      </p:sp>
    </p:spTree>
    <p:extLst>
      <p:ext uri="{BB962C8B-B14F-4D97-AF65-F5344CB8AC3E}">
        <p14:creationId xmlns:p14="http://schemas.microsoft.com/office/powerpoint/2010/main" val="14641824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006754B-849E-4951-94C3-06AF32B59530}" type="slidenum">
              <a:rPr lang="en-US" smtClean="0"/>
              <a:t>6</a:t>
            </a:fld>
            <a:endParaRPr lang="en-US"/>
          </a:p>
        </p:txBody>
      </p:sp>
    </p:spTree>
    <p:extLst>
      <p:ext uri="{BB962C8B-B14F-4D97-AF65-F5344CB8AC3E}">
        <p14:creationId xmlns:p14="http://schemas.microsoft.com/office/powerpoint/2010/main" val="34418416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006754B-849E-4951-94C3-06AF32B59530}" type="slidenum">
              <a:rPr lang="en-US" smtClean="0"/>
              <a:t>7</a:t>
            </a:fld>
            <a:endParaRPr lang="en-US"/>
          </a:p>
        </p:txBody>
      </p:sp>
    </p:spTree>
    <p:extLst>
      <p:ext uri="{BB962C8B-B14F-4D97-AF65-F5344CB8AC3E}">
        <p14:creationId xmlns:p14="http://schemas.microsoft.com/office/powerpoint/2010/main" val="27493497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006754B-849E-4951-94C3-06AF32B59530}" type="slidenum">
              <a:rPr lang="en-US" smtClean="0"/>
              <a:t>9</a:t>
            </a:fld>
            <a:endParaRPr lang="en-US"/>
          </a:p>
        </p:txBody>
      </p:sp>
    </p:spTree>
    <p:extLst>
      <p:ext uri="{BB962C8B-B14F-4D97-AF65-F5344CB8AC3E}">
        <p14:creationId xmlns:p14="http://schemas.microsoft.com/office/powerpoint/2010/main" val="35021151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006754B-849E-4951-94C3-06AF32B59530}" type="slidenum">
              <a:rPr lang="en-US" smtClean="0"/>
              <a:t>13</a:t>
            </a:fld>
            <a:endParaRPr lang="en-US"/>
          </a:p>
        </p:txBody>
      </p:sp>
    </p:spTree>
    <p:extLst>
      <p:ext uri="{BB962C8B-B14F-4D97-AF65-F5344CB8AC3E}">
        <p14:creationId xmlns:p14="http://schemas.microsoft.com/office/powerpoint/2010/main" val="4654647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006754B-849E-4951-94C3-06AF32B59530}" type="slidenum">
              <a:rPr lang="en-US" smtClean="0"/>
              <a:t>18</a:t>
            </a:fld>
            <a:endParaRPr lang="en-US"/>
          </a:p>
        </p:txBody>
      </p:sp>
    </p:spTree>
    <p:extLst>
      <p:ext uri="{BB962C8B-B14F-4D97-AF65-F5344CB8AC3E}">
        <p14:creationId xmlns:p14="http://schemas.microsoft.com/office/powerpoint/2010/main" val="38763814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Times New Roman" panose="02020603050405020304" pitchFamily="18" charset="0"/>
              <a:ea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Times New Roman" panose="02020603050405020304" pitchFamily="18" charset="0"/>
              <a:ea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F006754B-849E-4951-94C3-06AF32B59530}" type="slidenum">
              <a:rPr lang="en-US" smtClean="0"/>
              <a:t>19</a:t>
            </a:fld>
            <a:endParaRPr lang="en-US"/>
          </a:p>
        </p:txBody>
      </p:sp>
    </p:spTree>
    <p:extLst>
      <p:ext uri="{BB962C8B-B14F-4D97-AF65-F5344CB8AC3E}">
        <p14:creationId xmlns:p14="http://schemas.microsoft.com/office/powerpoint/2010/main" val="40895821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Times New Roman" panose="02020603050405020304" pitchFamily="18" charset="0"/>
              <a:ea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Times New Roman" panose="02020603050405020304" pitchFamily="18" charset="0"/>
              <a:ea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F006754B-849E-4951-94C3-06AF32B59530}" type="slidenum">
              <a:rPr lang="en-US" smtClean="0"/>
              <a:t>20</a:t>
            </a:fld>
            <a:endParaRPr lang="en-US"/>
          </a:p>
        </p:txBody>
      </p:sp>
    </p:spTree>
    <p:extLst>
      <p:ext uri="{BB962C8B-B14F-4D97-AF65-F5344CB8AC3E}">
        <p14:creationId xmlns:p14="http://schemas.microsoft.com/office/powerpoint/2010/main" val="13361221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2E33FD1-894D-4028-80A7-4203AD42EB8F}"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30995144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15537F3-2EF5-4F50-8DFC-161BA70D4D3D}"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6669934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AC19AE2-106F-465F-9F8C-54E6DFE1A2FE}"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2802140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Table Placeholder 2"/>
          <p:cNvSpPr>
            <a:spLocks noGrp="1"/>
          </p:cNvSpPr>
          <p:nvPr>
            <p:ph type="tbl" idx="1"/>
          </p:nvPr>
        </p:nvSpPr>
        <p:spPr>
          <a:xfrm>
            <a:off x="685800" y="1981200"/>
            <a:ext cx="7772400" cy="4114800"/>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B414751-69B6-4956-8FE8-0EBC1CB236F3}"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35256080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648200" y="1981200"/>
            <a:ext cx="3810000" cy="4114800"/>
          </a:xfrm>
        </p:spPr>
        <p:txBody>
          <a:bodyPr/>
          <a:lstStyle/>
          <a:p>
            <a:pPr lvl="0"/>
            <a:endParaRPr lang="en-US" noProof="0"/>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FF2DA87D-2EA3-4155-AA1D-1EC32CCFF5C4}"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32148838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a:defRPr>
                <a:solidFill>
                  <a:srgbClr val="FFFF00"/>
                </a:solidFill>
              </a:defRPr>
            </a:lvl1pPr>
            <a:lvl2pPr>
              <a:defRPr>
                <a:solidFill>
                  <a:srgbClr val="FFFF00"/>
                </a:solidFill>
              </a:defRPr>
            </a:lvl2pPr>
            <a:lvl3pPr>
              <a:defRPr>
                <a:solidFill>
                  <a:srgbClr val="FFFF00"/>
                </a:solidFill>
              </a:defRPr>
            </a:lvl3pPr>
            <a:lvl4pPr>
              <a:defRPr>
                <a:solidFill>
                  <a:srgbClr val="FFFF00"/>
                </a:solidFill>
              </a:defRPr>
            </a:lvl4pPr>
            <a:lvl5pPr>
              <a:defRPr>
                <a:solidFill>
                  <a:srgbClr val="FFFF00"/>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7DF3CA7-F927-46F7-8038-CF0D34B13A7B}"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36644164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48AF3AD-0ACB-47CF-8BAD-2F50E2E2A86E}"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1674214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D79FCD6-FBF5-4F52-AECA-65FB11F639C4}"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11196794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1902858E-592F-4716-9D71-4A92088AE6A6}"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26606925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654020A8-530E-45D6-8C9F-443E6D78CAB9}"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20849549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36043D67-F2E4-4794-9E00-421803BE04B7}"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41615031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54F6874-41E0-4096-9C3F-B1276682C5BB}"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6151498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1AB5556A-B9D9-4A5C-8D7E-1270A58768DE}"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7959175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0036"/>
            </a:gs>
            <a:gs pos="64000">
              <a:srgbClr val="0A128C"/>
            </a:gs>
            <a:gs pos="100000">
              <a:srgbClr val="2429E4"/>
            </a:gs>
          </a:gsLst>
          <a:lin ang="5400000" scaled="0"/>
          <a:tileRect/>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chemeClr val="tx1"/>
                </a:solidFill>
              </a:defRPr>
            </a:lvl1pPr>
          </a:lstStyle>
          <a:p>
            <a:pPr fontAlgn="base">
              <a:spcBef>
                <a:spcPct val="0"/>
              </a:spcBef>
              <a:spcAft>
                <a:spcPct val="0"/>
              </a:spcAft>
              <a:defRPr/>
            </a:pPr>
            <a:endParaRPr lang="en-US">
              <a:solidFill>
                <a:srgbClr val="FFFFFF"/>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chemeClr val="tx1"/>
                </a:solidFill>
              </a:defRPr>
            </a:lvl1pPr>
          </a:lstStyle>
          <a:p>
            <a:pPr fontAlgn="base">
              <a:spcBef>
                <a:spcPct val="0"/>
              </a:spcBef>
              <a:spcAft>
                <a:spcPct val="0"/>
              </a:spcAft>
              <a:defRPr/>
            </a:pPr>
            <a:endParaRPr lang="en-US">
              <a:solidFill>
                <a:srgbClr val="FFFFFF"/>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chemeClr val="tx1"/>
                </a:solidFill>
              </a:defRPr>
            </a:lvl1pPr>
          </a:lstStyle>
          <a:p>
            <a:pPr fontAlgn="base">
              <a:spcBef>
                <a:spcPct val="0"/>
              </a:spcBef>
              <a:spcAft>
                <a:spcPct val="0"/>
              </a:spcAft>
              <a:defRPr/>
            </a:pPr>
            <a:fld id="{D7F2572E-E180-4129-8B46-4D30EA791A71}" type="slidenum">
              <a:rPr lang="en-US">
                <a:solidFill>
                  <a:srgbClr val="FFFFFF"/>
                </a:solidFill>
              </a:rPr>
              <a:pPr fontAlgn="base">
                <a:spcBef>
                  <a:spcPct val="0"/>
                </a:spcBef>
                <a:spcAft>
                  <a:spcPct val="0"/>
                </a:spcAft>
                <a:defRPr/>
              </a:pPr>
              <a:t>‹#›</a:t>
            </a:fld>
            <a:endParaRPr lang="en-US">
              <a:solidFill>
                <a:srgbClr val="FFFFFF"/>
              </a:solidFill>
            </a:endParaRPr>
          </a:p>
        </p:txBody>
      </p:sp>
    </p:spTree>
    <p:extLst>
      <p:ext uri="{BB962C8B-B14F-4D97-AF65-F5344CB8AC3E}">
        <p14:creationId xmlns:p14="http://schemas.microsoft.com/office/powerpoint/2010/main" val="903937518"/>
      </p:ext>
    </p:extLst>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E88DB4-9A8D-419B-BA02-C20010D0D2A2}"/>
              </a:ext>
            </a:extLst>
          </p:cNvPr>
          <p:cNvSpPr>
            <a:spLocks noGrp="1"/>
          </p:cNvSpPr>
          <p:nvPr>
            <p:ph type="ctrTitle"/>
          </p:nvPr>
        </p:nvSpPr>
        <p:spPr>
          <a:xfrm>
            <a:off x="685800" y="1600200"/>
            <a:ext cx="7772400" cy="1470025"/>
          </a:xfrm>
        </p:spPr>
        <p:txBody>
          <a:bodyPr/>
          <a:lstStyle/>
          <a:p>
            <a:r>
              <a:rPr lang="en-US" sz="3200" dirty="0"/>
              <a:t>Advisory Board on Toxic Substances and Worker Health</a:t>
            </a:r>
            <a:br>
              <a:rPr lang="en-US" sz="3200" dirty="0"/>
            </a:br>
            <a:r>
              <a:rPr lang="en-US" sz="3200" dirty="0"/>
              <a:t>Department of Labor</a:t>
            </a:r>
            <a:br>
              <a:rPr lang="en-US" sz="3200" dirty="0"/>
            </a:br>
            <a:br>
              <a:rPr lang="en-US" sz="3200" dirty="0"/>
            </a:br>
            <a:r>
              <a:rPr lang="en-US" sz="3200" dirty="0"/>
              <a:t>CMC Information and Recommendation</a:t>
            </a:r>
            <a:br>
              <a:rPr lang="en-US" sz="3200" dirty="0"/>
            </a:br>
            <a:endParaRPr lang="en-US" sz="3600" b="1" dirty="0"/>
          </a:p>
        </p:txBody>
      </p:sp>
      <p:sp>
        <p:nvSpPr>
          <p:cNvPr id="3" name="Subtitle 2">
            <a:extLst>
              <a:ext uri="{FF2B5EF4-FFF2-40B4-BE49-F238E27FC236}">
                <a16:creationId xmlns:a16="http://schemas.microsoft.com/office/drawing/2014/main" id="{A5017C17-3CCD-4016-A20D-9AA3F389241A}"/>
              </a:ext>
            </a:extLst>
          </p:cNvPr>
          <p:cNvSpPr>
            <a:spLocks noGrp="1"/>
          </p:cNvSpPr>
          <p:nvPr>
            <p:ph type="subTitle" idx="1"/>
          </p:nvPr>
        </p:nvSpPr>
        <p:spPr>
          <a:xfrm>
            <a:off x="1524000" y="3962400"/>
            <a:ext cx="6400800" cy="1752600"/>
          </a:xfrm>
        </p:spPr>
        <p:txBody>
          <a:bodyPr/>
          <a:lstStyle/>
          <a:p>
            <a:r>
              <a:rPr lang="en-US" dirty="0"/>
              <a:t>Steven Markowitz MD</a:t>
            </a:r>
          </a:p>
          <a:p>
            <a:r>
              <a:rPr lang="en-US" dirty="0"/>
              <a:t>ABTSWH Meeting </a:t>
            </a:r>
          </a:p>
          <a:p>
            <a:r>
              <a:rPr lang="en-US" dirty="0"/>
              <a:t>Oak Ridge, TN</a:t>
            </a:r>
          </a:p>
          <a:p>
            <a:r>
              <a:rPr lang="en-US" dirty="0"/>
              <a:t>May 8-9, 2024</a:t>
            </a:r>
          </a:p>
        </p:txBody>
      </p:sp>
    </p:spTree>
    <p:extLst>
      <p:ext uri="{BB962C8B-B14F-4D97-AF65-F5344CB8AC3E}">
        <p14:creationId xmlns:p14="http://schemas.microsoft.com/office/powerpoint/2010/main" val="31702661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E0EA1D-615F-EACC-5C31-0B24EF6277C2}"/>
              </a:ext>
            </a:extLst>
          </p:cNvPr>
          <p:cNvSpPr>
            <a:spLocks noGrp="1"/>
          </p:cNvSpPr>
          <p:nvPr>
            <p:ph type="ctrTitle"/>
          </p:nvPr>
        </p:nvSpPr>
        <p:spPr>
          <a:xfrm>
            <a:off x="1006929" y="533400"/>
            <a:ext cx="7772400" cy="1470025"/>
          </a:xfrm>
        </p:spPr>
        <p:txBody>
          <a:bodyPr/>
          <a:lstStyle/>
          <a:p>
            <a:pPr algn="l"/>
            <a:r>
              <a:rPr lang="en-US" sz="3600" dirty="0"/>
              <a:t>DOL Response </a:t>
            </a:r>
            <a:br>
              <a:rPr lang="en-US" dirty="0"/>
            </a:br>
            <a:r>
              <a:rPr lang="en-US" sz="3200" dirty="0">
                <a:solidFill>
                  <a:schemeClr val="tx1">
                    <a:lumMod val="65000"/>
                  </a:schemeClr>
                </a:solidFill>
              </a:rPr>
              <a:t>(March 7, 2024 letter)</a:t>
            </a:r>
          </a:p>
        </p:txBody>
      </p:sp>
      <p:sp>
        <p:nvSpPr>
          <p:cNvPr id="3" name="Subtitle 2">
            <a:extLst>
              <a:ext uri="{FF2B5EF4-FFF2-40B4-BE49-F238E27FC236}">
                <a16:creationId xmlns:a16="http://schemas.microsoft.com/office/drawing/2014/main" id="{EDB4E2ED-E263-2074-9440-EF06C10563C3}"/>
              </a:ext>
            </a:extLst>
          </p:cNvPr>
          <p:cNvSpPr>
            <a:spLocks noGrp="1"/>
          </p:cNvSpPr>
          <p:nvPr>
            <p:ph type="subTitle" idx="1"/>
          </p:nvPr>
        </p:nvSpPr>
        <p:spPr>
          <a:xfrm>
            <a:off x="342900" y="2552700"/>
            <a:ext cx="8458200" cy="1752600"/>
          </a:xfrm>
        </p:spPr>
        <p:txBody>
          <a:bodyPr/>
          <a:lstStyle/>
          <a:p>
            <a:r>
              <a:rPr lang="en-US" dirty="0"/>
              <a:t>“committed to working with the Board to determine a process to review medical opinions”</a:t>
            </a:r>
          </a:p>
        </p:txBody>
      </p:sp>
    </p:spTree>
    <p:extLst>
      <p:ext uri="{BB962C8B-B14F-4D97-AF65-F5344CB8AC3E}">
        <p14:creationId xmlns:p14="http://schemas.microsoft.com/office/powerpoint/2010/main" val="38361063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5BFCA2-C87A-98DB-B3CD-6E896D87BBCA}"/>
              </a:ext>
            </a:extLst>
          </p:cNvPr>
          <p:cNvSpPr>
            <a:spLocks noGrp="1"/>
          </p:cNvSpPr>
          <p:nvPr>
            <p:ph type="ctrTitle"/>
          </p:nvPr>
        </p:nvSpPr>
        <p:spPr>
          <a:xfrm>
            <a:off x="685800" y="381000"/>
            <a:ext cx="7772400" cy="1470025"/>
          </a:xfrm>
        </p:spPr>
        <p:txBody>
          <a:bodyPr/>
          <a:lstStyle/>
          <a:p>
            <a:pPr algn="l"/>
            <a:r>
              <a:rPr lang="en-US" sz="3600" dirty="0"/>
              <a:t>DOL response: points</a:t>
            </a:r>
          </a:p>
        </p:txBody>
      </p:sp>
      <p:sp>
        <p:nvSpPr>
          <p:cNvPr id="3" name="Subtitle 2">
            <a:extLst>
              <a:ext uri="{FF2B5EF4-FFF2-40B4-BE49-F238E27FC236}">
                <a16:creationId xmlns:a16="http://schemas.microsoft.com/office/drawing/2014/main" id="{C6E5C616-53E7-6DAE-8B27-2AF5B20EF7D4}"/>
              </a:ext>
            </a:extLst>
          </p:cNvPr>
          <p:cNvSpPr>
            <a:spLocks noGrp="1"/>
          </p:cNvSpPr>
          <p:nvPr>
            <p:ph type="subTitle" idx="1"/>
          </p:nvPr>
        </p:nvSpPr>
        <p:spPr>
          <a:xfrm>
            <a:off x="990600" y="2286000"/>
            <a:ext cx="7772400" cy="1752600"/>
          </a:xfrm>
        </p:spPr>
        <p:txBody>
          <a:bodyPr/>
          <a:lstStyle/>
          <a:p>
            <a:pPr marL="514350" indent="-514350" algn="l">
              <a:buAutoNum type="arabicPeriod"/>
            </a:pPr>
            <a:r>
              <a:rPr lang="en-US" dirty="0"/>
              <a:t>CMC’s are experts (board-certified); expected to produce accurate opinion</a:t>
            </a:r>
          </a:p>
          <a:p>
            <a:pPr algn="l"/>
            <a:endParaRPr lang="en-US" dirty="0"/>
          </a:p>
          <a:p>
            <a:pPr algn="l"/>
            <a:r>
              <a:rPr lang="en-US" dirty="0"/>
              <a:t>2. CE’s can judge whether medical reports </a:t>
            </a:r>
          </a:p>
          <a:p>
            <a:pPr algn="l"/>
            <a:r>
              <a:rPr lang="en-US" dirty="0"/>
              <a:t>    have “well-rationalized opinions”…</a:t>
            </a:r>
          </a:p>
          <a:p>
            <a:pPr algn="l"/>
            <a:r>
              <a:rPr lang="en-US" dirty="0"/>
              <a:t>    “offer a compelling justification”</a:t>
            </a:r>
          </a:p>
          <a:p>
            <a:pPr algn="l"/>
            <a:endParaRPr lang="en-US" dirty="0"/>
          </a:p>
        </p:txBody>
      </p:sp>
    </p:spTree>
    <p:extLst>
      <p:ext uri="{BB962C8B-B14F-4D97-AF65-F5344CB8AC3E}">
        <p14:creationId xmlns:p14="http://schemas.microsoft.com/office/powerpoint/2010/main" val="15847992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5BFCA2-C87A-98DB-B3CD-6E896D87BBCA}"/>
              </a:ext>
            </a:extLst>
          </p:cNvPr>
          <p:cNvSpPr>
            <a:spLocks noGrp="1"/>
          </p:cNvSpPr>
          <p:nvPr>
            <p:ph type="ctrTitle"/>
          </p:nvPr>
        </p:nvSpPr>
        <p:spPr>
          <a:xfrm>
            <a:off x="685800" y="381000"/>
            <a:ext cx="7772400" cy="1470025"/>
          </a:xfrm>
        </p:spPr>
        <p:txBody>
          <a:bodyPr/>
          <a:lstStyle/>
          <a:p>
            <a:pPr algn="l"/>
            <a:r>
              <a:rPr lang="en-US" sz="3600" dirty="0"/>
              <a:t>DOL response: points</a:t>
            </a:r>
          </a:p>
        </p:txBody>
      </p:sp>
      <p:sp>
        <p:nvSpPr>
          <p:cNvPr id="3" name="Subtitle 2">
            <a:extLst>
              <a:ext uri="{FF2B5EF4-FFF2-40B4-BE49-F238E27FC236}">
                <a16:creationId xmlns:a16="http://schemas.microsoft.com/office/drawing/2014/main" id="{C6E5C616-53E7-6DAE-8B27-2AF5B20EF7D4}"/>
              </a:ext>
            </a:extLst>
          </p:cNvPr>
          <p:cNvSpPr>
            <a:spLocks noGrp="1"/>
          </p:cNvSpPr>
          <p:nvPr>
            <p:ph type="subTitle" idx="1"/>
          </p:nvPr>
        </p:nvSpPr>
        <p:spPr>
          <a:xfrm>
            <a:off x="990600" y="1682296"/>
            <a:ext cx="7772400" cy="1752600"/>
          </a:xfrm>
        </p:spPr>
        <p:txBody>
          <a:bodyPr/>
          <a:lstStyle/>
          <a:p>
            <a:pPr algn="l"/>
            <a:r>
              <a:rPr lang="en-US" dirty="0"/>
              <a:t>3. Given variation in legitimate medical </a:t>
            </a:r>
          </a:p>
          <a:p>
            <a:pPr algn="l"/>
            <a:r>
              <a:rPr lang="en-US" dirty="0"/>
              <a:t>    opinion, identifying “correct” opinion can </a:t>
            </a:r>
          </a:p>
          <a:p>
            <a:pPr algn="l"/>
            <a:r>
              <a:rPr lang="en-US" dirty="0"/>
              <a:t>    be challenging.  How does  expert panel </a:t>
            </a:r>
          </a:p>
          <a:p>
            <a:pPr algn="l"/>
            <a:r>
              <a:rPr lang="en-US" dirty="0"/>
              <a:t>    differentiate an incorrect versus normal </a:t>
            </a:r>
          </a:p>
          <a:p>
            <a:pPr algn="l"/>
            <a:r>
              <a:rPr lang="en-US" dirty="0"/>
              <a:t>    variant opinion?</a:t>
            </a:r>
          </a:p>
          <a:p>
            <a:pPr algn="l"/>
            <a:endParaRPr lang="en-US" dirty="0"/>
          </a:p>
          <a:p>
            <a:pPr algn="l"/>
            <a:r>
              <a:rPr lang="en-US" dirty="0"/>
              <a:t>4. DOL requests examples from Board </a:t>
            </a:r>
          </a:p>
          <a:p>
            <a:pPr algn="l"/>
            <a:r>
              <a:rPr lang="en-US" dirty="0"/>
              <a:t>    that a problem exists with CMC reports.</a:t>
            </a:r>
          </a:p>
        </p:txBody>
      </p:sp>
    </p:spTree>
    <p:extLst>
      <p:ext uri="{BB962C8B-B14F-4D97-AF65-F5344CB8AC3E}">
        <p14:creationId xmlns:p14="http://schemas.microsoft.com/office/powerpoint/2010/main" val="1276727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45905A-66AB-4DDB-387E-35583EAC9A1F}"/>
              </a:ext>
            </a:extLst>
          </p:cNvPr>
          <p:cNvSpPr>
            <a:spLocks noGrp="1"/>
          </p:cNvSpPr>
          <p:nvPr>
            <p:ph type="ctrTitle"/>
          </p:nvPr>
        </p:nvSpPr>
        <p:spPr>
          <a:xfrm>
            <a:off x="685800" y="457200"/>
            <a:ext cx="7772400" cy="1470025"/>
          </a:xfrm>
        </p:spPr>
        <p:txBody>
          <a:bodyPr/>
          <a:lstStyle/>
          <a:p>
            <a:r>
              <a:rPr lang="en-US" sz="3600" dirty="0"/>
              <a:t>EEOICP Medical Director Quality Reviews, 2018-2019</a:t>
            </a:r>
            <a:br>
              <a:rPr lang="en-US" sz="3600" dirty="0"/>
            </a:br>
            <a:r>
              <a:rPr lang="en-US" sz="3600" dirty="0"/>
              <a:t>(n= 50 per quarter)</a:t>
            </a:r>
          </a:p>
        </p:txBody>
      </p:sp>
      <p:pic>
        <p:nvPicPr>
          <p:cNvPr id="5" name="Picture 4">
            <a:extLst>
              <a:ext uri="{FF2B5EF4-FFF2-40B4-BE49-F238E27FC236}">
                <a16:creationId xmlns:a16="http://schemas.microsoft.com/office/drawing/2014/main" id="{D8E9B81A-153C-C99D-B598-FC1205888146}"/>
              </a:ext>
            </a:extLst>
          </p:cNvPr>
          <p:cNvPicPr>
            <a:picLocks noChangeAspect="1"/>
          </p:cNvPicPr>
          <p:nvPr/>
        </p:nvPicPr>
        <p:blipFill>
          <a:blip r:embed="rId3"/>
          <a:stretch>
            <a:fillRect/>
          </a:stretch>
        </p:blipFill>
        <p:spPr>
          <a:xfrm>
            <a:off x="185422" y="2438400"/>
            <a:ext cx="8773155" cy="3810000"/>
          </a:xfrm>
          <a:prstGeom prst="rect">
            <a:avLst/>
          </a:prstGeom>
        </p:spPr>
      </p:pic>
    </p:spTree>
    <p:extLst>
      <p:ext uri="{BB962C8B-B14F-4D97-AF65-F5344CB8AC3E}">
        <p14:creationId xmlns:p14="http://schemas.microsoft.com/office/powerpoint/2010/main" val="38406360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E88DB4-9A8D-419B-BA02-C20010D0D2A2}"/>
              </a:ext>
            </a:extLst>
          </p:cNvPr>
          <p:cNvSpPr>
            <a:spLocks noGrp="1"/>
          </p:cNvSpPr>
          <p:nvPr>
            <p:ph type="ctrTitle"/>
          </p:nvPr>
        </p:nvSpPr>
        <p:spPr>
          <a:xfrm>
            <a:off x="685800" y="1600200"/>
            <a:ext cx="7772400" cy="1470025"/>
          </a:xfrm>
        </p:spPr>
        <p:txBody>
          <a:bodyPr/>
          <a:lstStyle/>
          <a:p>
            <a:r>
              <a:rPr lang="en-US" sz="3200" dirty="0"/>
              <a:t>Advisory Board on Toxic Substances and Worker Health</a:t>
            </a:r>
            <a:br>
              <a:rPr lang="en-US" sz="3200" dirty="0"/>
            </a:br>
            <a:r>
              <a:rPr lang="en-US" sz="3200" dirty="0"/>
              <a:t>Department of Labor</a:t>
            </a:r>
            <a:br>
              <a:rPr lang="en-US" sz="3200" dirty="0"/>
            </a:br>
            <a:br>
              <a:rPr lang="en-US" sz="3200" dirty="0"/>
            </a:br>
            <a:r>
              <a:rPr lang="en-US" sz="3200" dirty="0"/>
              <a:t>Recommendation on Terminally Ill</a:t>
            </a:r>
            <a:br>
              <a:rPr lang="en-US" sz="3200" dirty="0"/>
            </a:br>
            <a:endParaRPr lang="en-US" sz="3600" b="1" dirty="0"/>
          </a:p>
        </p:txBody>
      </p:sp>
      <p:sp>
        <p:nvSpPr>
          <p:cNvPr id="3" name="Subtitle 2">
            <a:extLst>
              <a:ext uri="{FF2B5EF4-FFF2-40B4-BE49-F238E27FC236}">
                <a16:creationId xmlns:a16="http://schemas.microsoft.com/office/drawing/2014/main" id="{A5017C17-3CCD-4016-A20D-9AA3F389241A}"/>
              </a:ext>
            </a:extLst>
          </p:cNvPr>
          <p:cNvSpPr>
            <a:spLocks noGrp="1"/>
          </p:cNvSpPr>
          <p:nvPr>
            <p:ph type="subTitle" idx="1"/>
          </p:nvPr>
        </p:nvSpPr>
        <p:spPr>
          <a:xfrm>
            <a:off x="1524000" y="3962400"/>
            <a:ext cx="6400800" cy="1752600"/>
          </a:xfrm>
        </p:spPr>
        <p:txBody>
          <a:bodyPr/>
          <a:lstStyle/>
          <a:p>
            <a:r>
              <a:rPr lang="en-US" dirty="0"/>
              <a:t>Steven Markowitz MD</a:t>
            </a:r>
          </a:p>
          <a:p>
            <a:r>
              <a:rPr lang="en-US" dirty="0"/>
              <a:t>Jim Key</a:t>
            </a:r>
          </a:p>
          <a:p>
            <a:r>
              <a:rPr lang="en-US" dirty="0"/>
              <a:t>ABTSWH Meeting </a:t>
            </a:r>
          </a:p>
          <a:p>
            <a:r>
              <a:rPr lang="en-US" dirty="0"/>
              <a:t>Oak Ridge, TN</a:t>
            </a:r>
          </a:p>
          <a:p>
            <a:r>
              <a:rPr lang="en-US" dirty="0"/>
              <a:t>May 8-9, 2024</a:t>
            </a:r>
          </a:p>
        </p:txBody>
      </p:sp>
    </p:spTree>
    <p:extLst>
      <p:ext uri="{BB962C8B-B14F-4D97-AF65-F5344CB8AC3E}">
        <p14:creationId xmlns:p14="http://schemas.microsoft.com/office/powerpoint/2010/main" val="40974632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4B876-33F7-B130-A26F-942018EA5188}"/>
              </a:ext>
            </a:extLst>
          </p:cNvPr>
          <p:cNvSpPr>
            <a:spLocks noGrp="1"/>
          </p:cNvSpPr>
          <p:nvPr>
            <p:ph type="ctrTitle"/>
          </p:nvPr>
        </p:nvSpPr>
        <p:spPr/>
        <p:txBody>
          <a:bodyPr/>
          <a:lstStyle/>
          <a:p>
            <a:r>
              <a:rPr lang="en-US" dirty="0"/>
              <a:t>Appoint single point of contact at each claims office to expedite claims of terminally ill claimants</a:t>
            </a:r>
          </a:p>
        </p:txBody>
      </p:sp>
    </p:spTree>
    <p:extLst>
      <p:ext uri="{BB962C8B-B14F-4D97-AF65-F5344CB8AC3E}">
        <p14:creationId xmlns:p14="http://schemas.microsoft.com/office/powerpoint/2010/main" val="27738021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F697E4-FA99-1E5F-3EAA-88BC8D4F86F0}"/>
              </a:ext>
            </a:extLst>
          </p:cNvPr>
          <p:cNvSpPr>
            <a:spLocks noGrp="1"/>
          </p:cNvSpPr>
          <p:nvPr>
            <p:ph type="title"/>
          </p:nvPr>
        </p:nvSpPr>
        <p:spPr/>
        <p:txBody>
          <a:bodyPr/>
          <a:lstStyle/>
          <a:p>
            <a:pPr algn="l"/>
            <a:r>
              <a:rPr lang="en-US" dirty="0"/>
              <a:t>DOL Response</a:t>
            </a:r>
          </a:p>
        </p:txBody>
      </p:sp>
      <p:sp>
        <p:nvSpPr>
          <p:cNvPr id="3" name="Content Placeholder 2">
            <a:extLst>
              <a:ext uri="{FF2B5EF4-FFF2-40B4-BE49-F238E27FC236}">
                <a16:creationId xmlns:a16="http://schemas.microsoft.com/office/drawing/2014/main" id="{B7BAD288-DF6F-070D-09F2-86FF77FF102A}"/>
              </a:ext>
            </a:extLst>
          </p:cNvPr>
          <p:cNvSpPr>
            <a:spLocks noGrp="1"/>
          </p:cNvSpPr>
          <p:nvPr>
            <p:ph idx="1"/>
          </p:nvPr>
        </p:nvSpPr>
        <p:spPr/>
        <p:txBody>
          <a:bodyPr/>
          <a:lstStyle/>
          <a:p>
            <a:r>
              <a:rPr lang="en-US" dirty="0"/>
              <a:t>Current system works.</a:t>
            </a:r>
          </a:p>
          <a:p>
            <a:r>
              <a:rPr lang="en-US" dirty="0"/>
              <a:t>CE can designate claims for priority handling.</a:t>
            </a:r>
          </a:p>
          <a:p>
            <a:r>
              <a:rPr lang="en-US" dirty="0"/>
              <a:t>Claimant and AR can request to speak with supervisors.</a:t>
            </a:r>
          </a:p>
          <a:p>
            <a:r>
              <a:rPr lang="en-US" dirty="0"/>
              <a:t>48 hour turnaround on IH and CMC reports can be arranged.</a:t>
            </a:r>
          </a:p>
          <a:p>
            <a:r>
              <a:rPr lang="en-US" dirty="0"/>
              <a:t>Provide 3 examples (Feb-June 2023)</a:t>
            </a:r>
          </a:p>
        </p:txBody>
      </p:sp>
    </p:spTree>
    <p:extLst>
      <p:ext uri="{BB962C8B-B14F-4D97-AF65-F5344CB8AC3E}">
        <p14:creationId xmlns:p14="http://schemas.microsoft.com/office/powerpoint/2010/main" val="12448220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223AA3-3A41-48AB-2537-29C451B7CE69}"/>
              </a:ext>
            </a:extLst>
          </p:cNvPr>
          <p:cNvSpPr>
            <a:spLocks noGrp="1"/>
          </p:cNvSpPr>
          <p:nvPr>
            <p:ph type="ctrTitle"/>
          </p:nvPr>
        </p:nvSpPr>
        <p:spPr/>
        <p:txBody>
          <a:bodyPr/>
          <a:lstStyle/>
          <a:p>
            <a:r>
              <a:rPr lang="en-US"/>
              <a:t>Old slides</a:t>
            </a:r>
          </a:p>
        </p:txBody>
      </p:sp>
      <p:sp>
        <p:nvSpPr>
          <p:cNvPr id="3" name="Subtitle 2">
            <a:extLst>
              <a:ext uri="{FF2B5EF4-FFF2-40B4-BE49-F238E27FC236}">
                <a16:creationId xmlns:a16="http://schemas.microsoft.com/office/drawing/2014/main" id="{30C38592-7FAB-A684-7F8A-2E54F2AB2BCA}"/>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8019211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8DBE7C-55C3-49CD-984F-C1BBA8B9927E}"/>
              </a:ext>
            </a:extLst>
          </p:cNvPr>
          <p:cNvSpPr>
            <a:spLocks noGrp="1"/>
          </p:cNvSpPr>
          <p:nvPr>
            <p:ph type="ctrTitle"/>
          </p:nvPr>
        </p:nvSpPr>
        <p:spPr>
          <a:xfrm>
            <a:off x="838200" y="533400"/>
            <a:ext cx="7772400" cy="1470025"/>
          </a:xfrm>
        </p:spPr>
        <p:txBody>
          <a:bodyPr/>
          <a:lstStyle/>
          <a:p>
            <a:pPr algn="l"/>
            <a:r>
              <a:rPr lang="en-US" dirty="0"/>
              <a:t>Board Meeting, May 10-11, 2022</a:t>
            </a:r>
          </a:p>
        </p:txBody>
      </p:sp>
      <p:sp>
        <p:nvSpPr>
          <p:cNvPr id="3" name="Subtitle 2">
            <a:extLst>
              <a:ext uri="{FF2B5EF4-FFF2-40B4-BE49-F238E27FC236}">
                <a16:creationId xmlns:a16="http://schemas.microsoft.com/office/drawing/2014/main" id="{2A37E0BF-6069-4832-82B8-E3A9EC8F9961}"/>
              </a:ext>
            </a:extLst>
          </p:cNvPr>
          <p:cNvSpPr>
            <a:spLocks noGrp="1"/>
          </p:cNvSpPr>
          <p:nvPr>
            <p:ph type="subTitle" idx="1"/>
          </p:nvPr>
        </p:nvSpPr>
        <p:spPr>
          <a:xfrm>
            <a:off x="1295400" y="2133600"/>
            <a:ext cx="7162800" cy="1752600"/>
          </a:xfrm>
        </p:spPr>
        <p:txBody>
          <a:bodyPr/>
          <a:lstStyle/>
          <a:p>
            <a:pPr algn="l"/>
            <a:r>
              <a:rPr lang="en-US" dirty="0"/>
              <a:t>Board discussed new industrial hygiene </a:t>
            </a:r>
          </a:p>
          <a:p>
            <a:pPr algn="l"/>
            <a:r>
              <a:rPr lang="en-US" dirty="0"/>
              <a:t>    conclusions in EEOICP IH reports:</a:t>
            </a:r>
          </a:p>
          <a:p>
            <a:pPr algn="l"/>
            <a:endParaRPr lang="en-US" dirty="0"/>
          </a:p>
          <a:p>
            <a:pPr algn="l"/>
            <a:r>
              <a:rPr lang="en-US" dirty="0"/>
              <a:t>~“there is no evidence that claimant’s exposures exceeded regulatory standards”</a:t>
            </a:r>
          </a:p>
        </p:txBody>
      </p:sp>
    </p:spTree>
    <p:extLst>
      <p:ext uri="{BB962C8B-B14F-4D97-AF65-F5344CB8AC3E}">
        <p14:creationId xmlns:p14="http://schemas.microsoft.com/office/powerpoint/2010/main" val="24549938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A37E0BF-6069-4832-82B8-E3A9EC8F9961}"/>
              </a:ext>
            </a:extLst>
          </p:cNvPr>
          <p:cNvSpPr>
            <a:spLocks noGrp="1"/>
          </p:cNvSpPr>
          <p:nvPr>
            <p:ph type="subTitle" idx="1"/>
          </p:nvPr>
        </p:nvSpPr>
        <p:spPr>
          <a:xfrm>
            <a:off x="533400" y="1066799"/>
            <a:ext cx="7924800" cy="4737279"/>
          </a:xfrm>
        </p:spPr>
        <p:txBody>
          <a:bodyPr/>
          <a:lstStyle/>
          <a:p>
            <a:pPr algn="l"/>
            <a:endParaRPr lang="en-US" sz="2000" dirty="0"/>
          </a:p>
          <a:p>
            <a:pPr algn="l"/>
            <a:endParaRPr lang="en-US" sz="2000" dirty="0"/>
          </a:p>
          <a:p>
            <a:pPr algn="l"/>
            <a:r>
              <a:rPr lang="en-US" sz="2800" dirty="0"/>
              <a:t>The Board recommends that the Energy Employees Occupational Illness Compensation Program advise its staff and industrial hygiene contractor that claim-related industrial hygiene reports and opinions restrict comparisons of claimants’ exposures to toxic substances at Department of Energy facilities to regulatory workplace exposure standards only to cases where sufficient industrial hygiene data exist that are relevant to the claim and that support the comparisons. </a:t>
            </a:r>
          </a:p>
          <a:p>
            <a:pPr algn="l"/>
            <a:endParaRPr lang="en-US" sz="2000" dirty="0"/>
          </a:p>
        </p:txBody>
      </p:sp>
      <p:sp>
        <p:nvSpPr>
          <p:cNvPr id="6" name="Title 1">
            <a:extLst>
              <a:ext uri="{FF2B5EF4-FFF2-40B4-BE49-F238E27FC236}">
                <a16:creationId xmlns:a16="http://schemas.microsoft.com/office/drawing/2014/main" id="{B0C5A79B-A377-ADF7-B65D-BD657206A9DE}"/>
              </a:ext>
            </a:extLst>
          </p:cNvPr>
          <p:cNvSpPr>
            <a:spLocks noGrp="1"/>
          </p:cNvSpPr>
          <p:nvPr>
            <p:ph type="ctrTitle"/>
          </p:nvPr>
        </p:nvSpPr>
        <p:spPr>
          <a:xfrm>
            <a:off x="304800" y="-304800"/>
            <a:ext cx="7772400" cy="1774825"/>
          </a:xfrm>
        </p:spPr>
        <p:txBody>
          <a:bodyPr/>
          <a:lstStyle/>
          <a:p>
            <a:pPr algn="l"/>
            <a:r>
              <a:rPr lang="en-US" sz="2800" b="1" dirty="0">
                <a:solidFill>
                  <a:srgbClr val="FFFF00"/>
                </a:solidFill>
              </a:rPr>
              <a:t>Board Meeting   June 29, 2022</a:t>
            </a:r>
          </a:p>
        </p:txBody>
      </p:sp>
      <p:sp>
        <p:nvSpPr>
          <p:cNvPr id="7" name="Subtitle 2">
            <a:extLst>
              <a:ext uri="{FF2B5EF4-FFF2-40B4-BE49-F238E27FC236}">
                <a16:creationId xmlns:a16="http://schemas.microsoft.com/office/drawing/2014/main" id="{16500802-1C24-8D97-88E4-6759F8C67AC0}"/>
              </a:ext>
            </a:extLst>
          </p:cNvPr>
          <p:cNvSpPr txBox="1">
            <a:spLocks/>
          </p:cNvSpPr>
          <p:nvPr/>
        </p:nvSpPr>
        <p:spPr bwMode="auto">
          <a:xfrm>
            <a:off x="304800" y="1053921"/>
            <a:ext cx="8305800"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None/>
              <a:defRPr sz="3200">
                <a:solidFill>
                  <a:schemeClr val="tx1"/>
                </a:solidFill>
                <a:latin typeface="+mn-lt"/>
                <a:ea typeface="+mn-ea"/>
                <a:cs typeface="+mn-cs"/>
              </a:defRPr>
            </a:lvl1pPr>
            <a:lvl2pPr marL="457200" indent="0" algn="ctr" rtl="0" eaLnBrk="0" fontAlgn="base" hangingPunct="0">
              <a:spcBef>
                <a:spcPct val="20000"/>
              </a:spcBef>
              <a:spcAft>
                <a:spcPct val="0"/>
              </a:spcAft>
              <a:buNone/>
              <a:defRPr sz="2800">
                <a:solidFill>
                  <a:schemeClr val="tx1"/>
                </a:solidFill>
                <a:latin typeface="+mn-lt"/>
              </a:defRPr>
            </a:lvl2pPr>
            <a:lvl3pPr marL="914400" indent="0" algn="ctr" rtl="0" eaLnBrk="0" fontAlgn="base" hangingPunct="0">
              <a:spcBef>
                <a:spcPct val="20000"/>
              </a:spcBef>
              <a:spcAft>
                <a:spcPct val="0"/>
              </a:spcAft>
              <a:buNone/>
              <a:defRPr sz="2400">
                <a:solidFill>
                  <a:schemeClr val="tx1"/>
                </a:solidFill>
                <a:latin typeface="+mn-lt"/>
              </a:defRPr>
            </a:lvl3pPr>
            <a:lvl4pPr marL="1371600" indent="0" algn="ctr" rtl="0" eaLnBrk="0" fontAlgn="base" hangingPunct="0">
              <a:spcBef>
                <a:spcPct val="20000"/>
              </a:spcBef>
              <a:spcAft>
                <a:spcPct val="0"/>
              </a:spcAft>
              <a:buNone/>
              <a:defRPr sz="2000">
                <a:solidFill>
                  <a:schemeClr val="tx1"/>
                </a:solidFill>
                <a:latin typeface="+mn-lt"/>
              </a:defRPr>
            </a:lvl4pPr>
            <a:lvl5pPr marL="1828800" indent="0" algn="ctr" rtl="0" eaLnBrk="0" fontAlgn="base" hangingPunct="0">
              <a:spcBef>
                <a:spcPct val="20000"/>
              </a:spcBef>
              <a:spcAft>
                <a:spcPct val="0"/>
              </a:spcAft>
              <a:buNone/>
              <a:defRPr sz="2000">
                <a:solidFill>
                  <a:schemeClr val="tx1"/>
                </a:solidFill>
                <a:latin typeface="+mn-lt"/>
              </a:defRPr>
            </a:lvl5pPr>
            <a:lvl6pPr marL="2286000" indent="0" algn="ctr" rtl="0" fontAlgn="base">
              <a:spcBef>
                <a:spcPct val="20000"/>
              </a:spcBef>
              <a:spcAft>
                <a:spcPct val="0"/>
              </a:spcAft>
              <a:buNone/>
              <a:defRPr sz="2000">
                <a:solidFill>
                  <a:schemeClr val="tx1"/>
                </a:solidFill>
                <a:latin typeface="+mn-lt"/>
              </a:defRPr>
            </a:lvl6pPr>
            <a:lvl7pPr marL="2743200" indent="0" algn="ctr" rtl="0" fontAlgn="base">
              <a:spcBef>
                <a:spcPct val="20000"/>
              </a:spcBef>
              <a:spcAft>
                <a:spcPct val="0"/>
              </a:spcAft>
              <a:buNone/>
              <a:defRPr sz="2000">
                <a:solidFill>
                  <a:schemeClr val="tx1"/>
                </a:solidFill>
                <a:latin typeface="+mn-lt"/>
              </a:defRPr>
            </a:lvl7pPr>
            <a:lvl8pPr marL="3200400" indent="0" algn="ctr" rtl="0" fontAlgn="base">
              <a:spcBef>
                <a:spcPct val="20000"/>
              </a:spcBef>
              <a:spcAft>
                <a:spcPct val="0"/>
              </a:spcAft>
              <a:buNone/>
              <a:defRPr sz="2000">
                <a:solidFill>
                  <a:schemeClr val="tx1"/>
                </a:solidFill>
                <a:latin typeface="+mn-lt"/>
              </a:defRPr>
            </a:lvl8pPr>
            <a:lvl9pPr marL="3657600" indent="0" algn="ctr" rtl="0" fontAlgn="base">
              <a:spcBef>
                <a:spcPct val="20000"/>
              </a:spcBef>
              <a:spcAft>
                <a:spcPct val="0"/>
              </a:spcAft>
              <a:buNone/>
              <a:defRPr sz="2000">
                <a:solidFill>
                  <a:schemeClr val="tx1"/>
                </a:solidFill>
                <a:latin typeface="+mn-lt"/>
              </a:defRPr>
            </a:lvl9pPr>
          </a:lstStyle>
          <a:p>
            <a:pPr algn="l"/>
            <a:r>
              <a:rPr lang="en-US" kern="0" dirty="0"/>
              <a:t>Recommendation on </a:t>
            </a:r>
            <a:r>
              <a:rPr lang="en-US" b="1" kern="0" dirty="0"/>
              <a:t>IH Report Language</a:t>
            </a:r>
            <a:r>
              <a:rPr lang="en-US" kern="0" dirty="0"/>
              <a:t>:</a:t>
            </a:r>
          </a:p>
          <a:p>
            <a:pPr algn="l"/>
            <a:endParaRPr lang="en-US" kern="0" dirty="0"/>
          </a:p>
          <a:p>
            <a:pPr algn="l"/>
            <a:endParaRPr lang="en-US" kern="0" dirty="0"/>
          </a:p>
        </p:txBody>
      </p:sp>
    </p:spTree>
    <p:extLst>
      <p:ext uri="{BB962C8B-B14F-4D97-AF65-F5344CB8AC3E}">
        <p14:creationId xmlns:p14="http://schemas.microsoft.com/office/powerpoint/2010/main" val="11347386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F66AFEF-F205-14AE-A643-03605521F32C}"/>
              </a:ext>
            </a:extLst>
          </p:cNvPr>
          <p:cNvPicPr>
            <a:picLocks noChangeAspect="1"/>
          </p:cNvPicPr>
          <p:nvPr/>
        </p:nvPicPr>
        <p:blipFill>
          <a:blip r:embed="rId3"/>
          <a:stretch>
            <a:fillRect/>
          </a:stretch>
        </p:blipFill>
        <p:spPr>
          <a:xfrm>
            <a:off x="210846" y="685800"/>
            <a:ext cx="8722307" cy="1862138"/>
          </a:xfrm>
          <a:prstGeom prst="rect">
            <a:avLst/>
          </a:prstGeom>
        </p:spPr>
      </p:pic>
      <p:pic>
        <p:nvPicPr>
          <p:cNvPr id="7" name="Picture 6">
            <a:extLst>
              <a:ext uri="{FF2B5EF4-FFF2-40B4-BE49-F238E27FC236}">
                <a16:creationId xmlns:a16="http://schemas.microsoft.com/office/drawing/2014/main" id="{C5CA2B05-4CCA-96C1-F1CD-02300B5F7937}"/>
              </a:ext>
            </a:extLst>
          </p:cNvPr>
          <p:cNvPicPr>
            <a:picLocks noChangeAspect="1"/>
          </p:cNvPicPr>
          <p:nvPr/>
        </p:nvPicPr>
        <p:blipFill>
          <a:blip r:embed="rId4"/>
          <a:stretch>
            <a:fillRect/>
          </a:stretch>
        </p:blipFill>
        <p:spPr>
          <a:xfrm>
            <a:off x="183632" y="3172505"/>
            <a:ext cx="9041744" cy="2275114"/>
          </a:xfrm>
          <a:prstGeom prst="rect">
            <a:avLst/>
          </a:prstGeom>
        </p:spPr>
      </p:pic>
      <p:cxnSp>
        <p:nvCxnSpPr>
          <p:cNvPr id="9" name="Straight Arrow Connector 8">
            <a:extLst>
              <a:ext uri="{FF2B5EF4-FFF2-40B4-BE49-F238E27FC236}">
                <a16:creationId xmlns:a16="http://schemas.microsoft.com/office/drawing/2014/main" id="{CDAD14A7-588A-F20C-83BC-7C7207710355}"/>
              </a:ext>
            </a:extLst>
          </p:cNvPr>
          <p:cNvCxnSpPr>
            <a:cxnSpLocks/>
          </p:cNvCxnSpPr>
          <p:nvPr/>
        </p:nvCxnSpPr>
        <p:spPr bwMode="auto">
          <a:xfrm flipV="1">
            <a:off x="2209800" y="5318353"/>
            <a:ext cx="609600" cy="870176"/>
          </a:xfrm>
          <a:prstGeom prst="straightConnector1">
            <a:avLst/>
          </a:prstGeom>
          <a:solidFill>
            <a:schemeClr val="accent1"/>
          </a:solidFill>
          <a:ln w="57150" cap="flat" cmpd="sng" algn="ctr">
            <a:solidFill>
              <a:srgbClr val="FF0000"/>
            </a:solidFill>
            <a:prstDash val="solid"/>
            <a:round/>
            <a:headEnd type="none" w="med" len="med"/>
            <a:tailEnd type="triangle"/>
          </a:ln>
          <a:effectLst/>
        </p:spPr>
      </p:cxnSp>
    </p:spTree>
    <p:extLst>
      <p:ext uri="{BB962C8B-B14F-4D97-AF65-F5344CB8AC3E}">
        <p14:creationId xmlns:p14="http://schemas.microsoft.com/office/powerpoint/2010/main" val="29959693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A37E0BF-6069-4832-82B8-E3A9EC8F9961}"/>
              </a:ext>
            </a:extLst>
          </p:cNvPr>
          <p:cNvSpPr>
            <a:spLocks noGrp="1"/>
          </p:cNvSpPr>
          <p:nvPr>
            <p:ph type="subTitle" idx="1"/>
          </p:nvPr>
        </p:nvSpPr>
        <p:spPr>
          <a:xfrm>
            <a:off x="533400" y="1066800"/>
            <a:ext cx="8077200" cy="2819400"/>
          </a:xfrm>
        </p:spPr>
        <p:txBody>
          <a:bodyPr/>
          <a:lstStyle/>
          <a:p>
            <a:pPr algn="l"/>
            <a:endParaRPr lang="en-US" sz="2000" dirty="0"/>
          </a:p>
          <a:p>
            <a:pPr algn="l"/>
            <a:endParaRPr lang="en-US" sz="2000" dirty="0"/>
          </a:p>
          <a:p>
            <a:pPr algn="l"/>
            <a:endParaRPr lang="en-US" sz="2000" dirty="0"/>
          </a:p>
          <a:p>
            <a:pPr algn="l"/>
            <a:r>
              <a:rPr lang="en-US" sz="2800" dirty="0"/>
              <a:t>Comparisons of exposures to regulatory standards must describe the available industrial hygiene data and the specific regulatory limit referenced, with preference for the most current standards. </a:t>
            </a:r>
          </a:p>
          <a:p>
            <a:pPr algn="l"/>
            <a:endParaRPr lang="en-US" sz="2800" dirty="0"/>
          </a:p>
          <a:p>
            <a:pPr algn="l"/>
            <a:r>
              <a:rPr lang="en-US" sz="2800" dirty="0"/>
              <a:t>In the absence of specific industrial hygiene evidence, comparisons of claimants’ workplace exposures to regulatory standards lack objective support and may be prejudicial to an appropriate resolution of the claim.</a:t>
            </a:r>
          </a:p>
        </p:txBody>
      </p:sp>
      <p:sp>
        <p:nvSpPr>
          <p:cNvPr id="6" name="Title 1">
            <a:extLst>
              <a:ext uri="{FF2B5EF4-FFF2-40B4-BE49-F238E27FC236}">
                <a16:creationId xmlns:a16="http://schemas.microsoft.com/office/drawing/2014/main" id="{B0C5A79B-A377-ADF7-B65D-BD657206A9DE}"/>
              </a:ext>
            </a:extLst>
          </p:cNvPr>
          <p:cNvSpPr>
            <a:spLocks noGrp="1"/>
          </p:cNvSpPr>
          <p:nvPr>
            <p:ph type="ctrTitle"/>
          </p:nvPr>
        </p:nvSpPr>
        <p:spPr>
          <a:xfrm>
            <a:off x="304800" y="-304800"/>
            <a:ext cx="7772400" cy="1774825"/>
          </a:xfrm>
        </p:spPr>
        <p:txBody>
          <a:bodyPr/>
          <a:lstStyle/>
          <a:p>
            <a:pPr algn="l"/>
            <a:r>
              <a:rPr lang="en-US" sz="2800" b="1" dirty="0">
                <a:solidFill>
                  <a:srgbClr val="FFFF00"/>
                </a:solidFill>
              </a:rPr>
              <a:t>Board Meeting   June 29, 2022</a:t>
            </a:r>
          </a:p>
        </p:txBody>
      </p:sp>
      <p:sp>
        <p:nvSpPr>
          <p:cNvPr id="7" name="Subtitle 2">
            <a:extLst>
              <a:ext uri="{FF2B5EF4-FFF2-40B4-BE49-F238E27FC236}">
                <a16:creationId xmlns:a16="http://schemas.microsoft.com/office/drawing/2014/main" id="{16500802-1C24-8D97-88E4-6759F8C67AC0}"/>
              </a:ext>
            </a:extLst>
          </p:cNvPr>
          <p:cNvSpPr txBox="1">
            <a:spLocks/>
          </p:cNvSpPr>
          <p:nvPr/>
        </p:nvSpPr>
        <p:spPr bwMode="auto">
          <a:xfrm>
            <a:off x="304800" y="1053921"/>
            <a:ext cx="8305800"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None/>
              <a:defRPr sz="3200">
                <a:solidFill>
                  <a:schemeClr val="tx1"/>
                </a:solidFill>
                <a:latin typeface="+mn-lt"/>
                <a:ea typeface="+mn-ea"/>
                <a:cs typeface="+mn-cs"/>
              </a:defRPr>
            </a:lvl1pPr>
            <a:lvl2pPr marL="457200" indent="0" algn="ctr" rtl="0" eaLnBrk="0" fontAlgn="base" hangingPunct="0">
              <a:spcBef>
                <a:spcPct val="20000"/>
              </a:spcBef>
              <a:spcAft>
                <a:spcPct val="0"/>
              </a:spcAft>
              <a:buNone/>
              <a:defRPr sz="2800">
                <a:solidFill>
                  <a:schemeClr val="tx1"/>
                </a:solidFill>
                <a:latin typeface="+mn-lt"/>
              </a:defRPr>
            </a:lvl2pPr>
            <a:lvl3pPr marL="914400" indent="0" algn="ctr" rtl="0" eaLnBrk="0" fontAlgn="base" hangingPunct="0">
              <a:spcBef>
                <a:spcPct val="20000"/>
              </a:spcBef>
              <a:spcAft>
                <a:spcPct val="0"/>
              </a:spcAft>
              <a:buNone/>
              <a:defRPr sz="2400">
                <a:solidFill>
                  <a:schemeClr val="tx1"/>
                </a:solidFill>
                <a:latin typeface="+mn-lt"/>
              </a:defRPr>
            </a:lvl3pPr>
            <a:lvl4pPr marL="1371600" indent="0" algn="ctr" rtl="0" eaLnBrk="0" fontAlgn="base" hangingPunct="0">
              <a:spcBef>
                <a:spcPct val="20000"/>
              </a:spcBef>
              <a:spcAft>
                <a:spcPct val="0"/>
              </a:spcAft>
              <a:buNone/>
              <a:defRPr sz="2000">
                <a:solidFill>
                  <a:schemeClr val="tx1"/>
                </a:solidFill>
                <a:latin typeface="+mn-lt"/>
              </a:defRPr>
            </a:lvl4pPr>
            <a:lvl5pPr marL="1828800" indent="0" algn="ctr" rtl="0" eaLnBrk="0" fontAlgn="base" hangingPunct="0">
              <a:spcBef>
                <a:spcPct val="20000"/>
              </a:spcBef>
              <a:spcAft>
                <a:spcPct val="0"/>
              </a:spcAft>
              <a:buNone/>
              <a:defRPr sz="2000">
                <a:solidFill>
                  <a:schemeClr val="tx1"/>
                </a:solidFill>
                <a:latin typeface="+mn-lt"/>
              </a:defRPr>
            </a:lvl5pPr>
            <a:lvl6pPr marL="2286000" indent="0" algn="ctr" rtl="0" fontAlgn="base">
              <a:spcBef>
                <a:spcPct val="20000"/>
              </a:spcBef>
              <a:spcAft>
                <a:spcPct val="0"/>
              </a:spcAft>
              <a:buNone/>
              <a:defRPr sz="2000">
                <a:solidFill>
                  <a:schemeClr val="tx1"/>
                </a:solidFill>
                <a:latin typeface="+mn-lt"/>
              </a:defRPr>
            </a:lvl6pPr>
            <a:lvl7pPr marL="2743200" indent="0" algn="ctr" rtl="0" fontAlgn="base">
              <a:spcBef>
                <a:spcPct val="20000"/>
              </a:spcBef>
              <a:spcAft>
                <a:spcPct val="0"/>
              </a:spcAft>
              <a:buNone/>
              <a:defRPr sz="2000">
                <a:solidFill>
                  <a:schemeClr val="tx1"/>
                </a:solidFill>
                <a:latin typeface="+mn-lt"/>
              </a:defRPr>
            </a:lvl7pPr>
            <a:lvl8pPr marL="3200400" indent="0" algn="ctr" rtl="0" fontAlgn="base">
              <a:spcBef>
                <a:spcPct val="20000"/>
              </a:spcBef>
              <a:spcAft>
                <a:spcPct val="0"/>
              </a:spcAft>
              <a:buNone/>
              <a:defRPr sz="2000">
                <a:solidFill>
                  <a:schemeClr val="tx1"/>
                </a:solidFill>
                <a:latin typeface="+mn-lt"/>
              </a:defRPr>
            </a:lvl8pPr>
            <a:lvl9pPr marL="3657600" indent="0" algn="ctr" rtl="0" fontAlgn="base">
              <a:spcBef>
                <a:spcPct val="20000"/>
              </a:spcBef>
              <a:spcAft>
                <a:spcPct val="0"/>
              </a:spcAft>
              <a:buNone/>
              <a:defRPr sz="2000">
                <a:solidFill>
                  <a:schemeClr val="tx1"/>
                </a:solidFill>
                <a:latin typeface="+mn-lt"/>
              </a:defRPr>
            </a:lvl9pPr>
          </a:lstStyle>
          <a:p>
            <a:pPr algn="l"/>
            <a:r>
              <a:rPr lang="en-US" kern="0" dirty="0"/>
              <a:t>Recommendation on </a:t>
            </a:r>
            <a:r>
              <a:rPr lang="en-US" b="1" kern="0" dirty="0"/>
              <a:t>IH Report Language</a:t>
            </a:r>
            <a:r>
              <a:rPr lang="en-US" kern="0" dirty="0"/>
              <a:t>:</a:t>
            </a:r>
          </a:p>
          <a:p>
            <a:pPr algn="l"/>
            <a:endParaRPr lang="en-US" kern="0" dirty="0"/>
          </a:p>
          <a:p>
            <a:pPr algn="l"/>
            <a:endParaRPr lang="en-US" kern="0" dirty="0"/>
          </a:p>
        </p:txBody>
      </p:sp>
    </p:spTree>
    <p:extLst>
      <p:ext uri="{BB962C8B-B14F-4D97-AF65-F5344CB8AC3E}">
        <p14:creationId xmlns:p14="http://schemas.microsoft.com/office/powerpoint/2010/main" val="14049870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A37E0BF-6069-4832-82B8-E3A9EC8F9961}"/>
              </a:ext>
            </a:extLst>
          </p:cNvPr>
          <p:cNvSpPr>
            <a:spLocks noGrp="1"/>
          </p:cNvSpPr>
          <p:nvPr>
            <p:ph type="subTitle" idx="1"/>
          </p:nvPr>
        </p:nvSpPr>
        <p:spPr>
          <a:xfrm>
            <a:off x="723900" y="1445962"/>
            <a:ext cx="8115300" cy="3276600"/>
          </a:xfrm>
        </p:spPr>
        <p:txBody>
          <a:bodyPr/>
          <a:lstStyle/>
          <a:p>
            <a:pPr algn="l"/>
            <a:r>
              <a:rPr lang="en-US" sz="2800" dirty="0"/>
              <a:t>DOL agrees to modify how Industrial Hygienist (IH) staff characterize toxic substance exposure to eliminate reference to exposures that occurred within regulatory standards. For all cases referred to DOL IHs, they will assign a characterization of exposure that must align to the levels that exist currently within program procedure. Toxic substance characterization will continue to be informed by the professional judgment of the IH including consideration of available employee-specific employment data. DOL will prepare a written policy directive relating to this change by the end of fiscal year 2022.</a:t>
            </a:r>
          </a:p>
        </p:txBody>
      </p:sp>
      <p:sp>
        <p:nvSpPr>
          <p:cNvPr id="2" name="Title 1">
            <a:extLst>
              <a:ext uri="{FF2B5EF4-FFF2-40B4-BE49-F238E27FC236}">
                <a16:creationId xmlns:a16="http://schemas.microsoft.com/office/drawing/2014/main" id="{2B1CC6D7-9C77-CAC6-4D02-486C866B8C14}"/>
              </a:ext>
            </a:extLst>
          </p:cNvPr>
          <p:cNvSpPr>
            <a:spLocks noGrp="1"/>
          </p:cNvSpPr>
          <p:nvPr>
            <p:ph type="ctrTitle"/>
          </p:nvPr>
        </p:nvSpPr>
        <p:spPr>
          <a:xfrm>
            <a:off x="304800" y="0"/>
            <a:ext cx="7772400" cy="1470025"/>
          </a:xfrm>
        </p:spPr>
        <p:txBody>
          <a:bodyPr/>
          <a:lstStyle/>
          <a:p>
            <a:pPr algn="l"/>
            <a:r>
              <a:rPr lang="en-US" sz="2800" b="1" dirty="0">
                <a:solidFill>
                  <a:srgbClr val="FFFF00"/>
                </a:solidFill>
              </a:rPr>
              <a:t>OWCP response – IH Report Language</a:t>
            </a:r>
          </a:p>
        </p:txBody>
      </p:sp>
    </p:spTree>
    <p:extLst>
      <p:ext uri="{BB962C8B-B14F-4D97-AF65-F5344CB8AC3E}">
        <p14:creationId xmlns:p14="http://schemas.microsoft.com/office/powerpoint/2010/main" val="22874060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A37E0BF-6069-4832-82B8-E3A9EC8F9961}"/>
              </a:ext>
            </a:extLst>
          </p:cNvPr>
          <p:cNvSpPr>
            <a:spLocks noGrp="1"/>
          </p:cNvSpPr>
          <p:nvPr>
            <p:ph type="subTitle" idx="1"/>
          </p:nvPr>
        </p:nvSpPr>
        <p:spPr>
          <a:xfrm>
            <a:off x="541421" y="2019300"/>
            <a:ext cx="7924800" cy="2819400"/>
          </a:xfrm>
        </p:spPr>
        <p:txBody>
          <a:bodyPr/>
          <a:lstStyle/>
          <a:p>
            <a:pPr algn="l"/>
            <a:r>
              <a:rPr lang="en-US" sz="2400" dirty="0"/>
              <a:t>The Board reviewed new or modified qualified assurance procedures developed by DOL EEOICP to evaluate aspects of the work of contract medical physicians (CMC) in developing reports in individual claims. These are not public documents, so the Board cannot discuss them in public.</a:t>
            </a:r>
          </a:p>
          <a:p>
            <a:pPr algn="l"/>
            <a:endParaRPr lang="en-US" sz="2400" dirty="0"/>
          </a:p>
          <a:p>
            <a:pPr algn="l"/>
            <a:r>
              <a:rPr lang="en-US" sz="2400" dirty="0"/>
              <a:t>Whether the CMC’s issue opinions that represent a faithful and accurate application of current medical literature in addition to the particular facts of the case remains a challenging task, which the Board is designated to address as part of its Charter.</a:t>
            </a:r>
          </a:p>
          <a:p>
            <a:pPr algn="l"/>
            <a:endParaRPr lang="en-US" sz="2000" dirty="0"/>
          </a:p>
        </p:txBody>
      </p:sp>
      <p:sp>
        <p:nvSpPr>
          <p:cNvPr id="6" name="Title 1">
            <a:extLst>
              <a:ext uri="{FF2B5EF4-FFF2-40B4-BE49-F238E27FC236}">
                <a16:creationId xmlns:a16="http://schemas.microsoft.com/office/drawing/2014/main" id="{B0C5A79B-A377-ADF7-B65D-BD657206A9DE}"/>
              </a:ext>
            </a:extLst>
          </p:cNvPr>
          <p:cNvSpPr>
            <a:spLocks noGrp="1"/>
          </p:cNvSpPr>
          <p:nvPr>
            <p:ph type="ctrTitle"/>
          </p:nvPr>
        </p:nvSpPr>
        <p:spPr>
          <a:xfrm>
            <a:off x="304800" y="-304800"/>
            <a:ext cx="7772400" cy="1774825"/>
          </a:xfrm>
        </p:spPr>
        <p:txBody>
          <a:bodyPr/>
          <a:lstStyle/>
          <a:p>
            <a:pPr algn="l"/>
            <a:r>
              <a:rPr lang="en-US" sz="2800" b="1" dirty="0">
                <a:solidFill>
                  <a:srgbClr val="FFFF00"/>
                </a:solidFill>
              </a:rPr>
              <a:t>Board Meeting   June 29, 2022</a:t>
            </a:r>
          </a:p>
        </p:txBody>
      </p:sp>
      <p:sp>
        <p:nvSpPr>
          <p:cNvPr id="7" name="Subtitle 2">
            <a:extLst>
              <a:ext uri="{FF2B5EF4-FFF2-40B4-BE49-F238E27FC236}">
                <a16:creationId xmlns:a16="http://schemas.microsoft.com/office/drawing/2014/main" id="{16500802-1C24-8D97-88E4-6759F8C67AC0}"/>
              </a:ext>
            </a:extLst>
          </p:cNvPr>
          <p:cNvSpPr txBox="1">
            <a:spLocks/>
          </p:cNvSpPr>
          <p:nvPr/>
        </p:nvSpPr>
        <p:spPr bwMode="auto">
          <a:xfrm>
            <a:off x="549442" y="925512"/>
            <a:ext cx="8305800"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None/>
              <a:defRPr sz="3200">
                <a:solidFill>
                  <a:schemeClr val="tx1"/>
                </a:solidFill>
                <a:latin typeface="+mn-lt"/>
                <a:ea typeface="+mn-ea"/>
                <a:cs typeface="+mn-cs"/>
              </a:defRPr>
            </a:lvl1pPr>
            <a:lvl2pPr marL="457200" indent="0" algn="ctr" rtl="0" eaLnBrk="0" fontAlgn="base" hangingPunct="0">
              <a:spcBef>
                <a:spcPct val="20000"/>
              </a:spcBef>
              <a:spcAft>
                <a:spcPct val="0"/>
              </a:spcAft>
              <a:buNone/>
              <a:defRPr sz="2800">
                <a:solidFill>
                  <a:schemeClr val="tx1"/>
                </a:solidFill>
                <a:latin typeface="+mn-lt"/>
              </a:defRPr>
            </a:lvl2pPr>
            <a:lvl3pPr marL="914400" indent="0" algn="ctr" rtl="0" eaLnBrk="0" fontAlgn="base" hangingPunct="0">
              <a:spcBef>
                <a:spcPct val="20000"/>
              </a:spcBef>
              <a:spcAft>
                <a:spcPct val="0"/>
              </a:spcAft>
              <a:buNone/>
              <a:defRPr sz="2400">
                <a:solidFill>
                  <a:schemeClr val="tx1"/>
                </a:solidFill>
                <a:latin typeface="+mn-lt"/>
              </a:defRPr>
            </a:lvl3pPr>
            <a:lvl4pPr marL="1371600" indent="0" algn="ctr" rtl="0" eaLnBrk="0" fontAlgn="base" hangingPunct="0">
              <a:spcBef>
                <a:spcPct val="20000"/>
              </a:spcBef>
              <a:spcAft>
                <a:spcPct val="0"/>
              </a:spcAft>
              <a:buNone/>
              <a:defRPr sz="2000">
                <a:solidFill>
                  <a:schemeClr val="tx1"/>
                </a:solidFill>
                <a:latin typeface="+mn-lt"/>
              </a:defRPr>
            </a:lvl4pPr>
            <a:lvl5pPr marL="1828800" indent="0" algn="ctr" rtl="0" eaLnBrk="0" fontAlgn="base" hangingPunct="0">
              <a:spcBef>
                <a:spcPct val="20000"/>
              </a:spcBef>
              <a:spcAft>
                <a:spcPct val="0"/>
              </a:spcAft>
              <a:buNone/>
              <a:defRPr sz="2000">
                <a:solidFill>
                  <a:schemeClr val="tx1"/>
                </a:solidFill>
                <a:latin typeface="+mn-lt"/>
              </a:defRPr>
            </a:lvl5pPr>
            <a:lvl6pPr marL="2286000" indent="0" algn="ctr" rtl="0" fontAlgn="base">
              <a:spcBef>
                <a:spcPct val="20000"/>
              </a:spcBef>
              <a:spcAft>
                <a:spcPct val="0"/>
              </a:spcAft>
              <a:buNone/>
              <a:defRPr sz="2000">
                <a:solidFill>
                  <a:schemeClr val="tx1"/>
                </a:solidFill>
                <a:latin typeface="+mn-lt"/>
              </a:defRPr>
            </a:lvl6pPr>
            <a:lvl7pPr marL="2743200" indent="0" algn="ctr" rtl="0" fontAlgn="base">
              <a:spcBef>
                <a:spcPct val="20000"/>
              </a:spcBef>
              <a:spcAft>
                <a:spcPct val="0"/>
              </a:spcAft>
              <a:buNone/>
              <a:defRPr sz="2000">
                <a:solidFill>
                  <a:schemeClr val="tx1"/>
                </a:solidFill>
                <a:latin typeface="+mn-lt"/>
              </a:defRPr>
            </a:lvl7pPr>
            <a:lvl8pPr marL="3200400" indent="0" algn="ctr" rtl="0" fontAlgn="base">
              <a:spcBef>
                <a:spcPct val="20000"/>
              </a:spcBef>
              <a:spcAft>
                <a:spcPct val="0"/>
              </a:spcAft>
              <a:buNone/>
              <a:defRPr sz="2000">
                <a:solidFill>
                  <a:schemeClr val="tx1"/>
                </a:solidFill>
                <a:latin typeface="+mn-lt"/>
              </a:defRPr>
            </a:lvl8pPr>
            <a:lvl9pPr marL="3657600" indent="0" algn="ctr" rtl="0" fontAlgn="base">
              <a:spcBef>
                <a:spcPct val="20000"/>
              </a:spcBef>
              <a:spcAft>
                <a:spcPct val="0"/>
              </a:spcAft>
              <a:buNone/>
              <a:defRPr sz="2000">
                <a:solidFill>
                  <a:schemeClr val="tx1"/>
                </a:solidFill>
                <a:latin typeface="+mn-lt"/>
              </a:defRPr>
            </a:lvl9pPr>
          </a:lstStyle>
          <a:p>
            <a:pPr algn="l"/>
            <a:r>
              <a:rPr lang="en-US" kern="0" dirty="0"/>
              <a:t>Board Feedback on DOL QA Documents:</a:t>
            </a:r>
          </a:p>
          <a:p>
            <a:pPr algn="l"/>
            <a:endParaRPr lang="en-US" kern="0" dirty="0"/>
          </a:p>
          <a:p>
            <a:pPr algn="l"/>
            <a:endParaRPr lang="en-US" kern="0" dirty="0"/>
          </a:p>
        </p:txBody>
      </p:sp>
    </p:spTree>
    <p:extLst>
      <p:ext uri="{BB962C8B-B14F-4D97-AF65-F5344CB8AC3E}">
        <p14:creationId xmlns:p14="http://schemas.microsoft.com/office/powerpoint/2010/main" val="15759405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839B222-9EFE-47E2-B29F-1759884C7929}"/>
              </a:ext>
            </a:extLst>
          </p:cNvPr>
          <p:cNvSpPr>
            <a:spLocks noGrp="1"/>
          </p:cNvSpPr>
          <p:nvPr>
            <p:ph type="ctrTitle"/>
          </p:nvPr>
        </p:nvSpPr>
        <p:spPr>
          <a:xfrm>
            <a:off x="381000" y="-304800"/>
            <a:ext cx="8382000" cy="1470025"/>
          </a:xfrm>
        </p:spPr>
        <p:txBody>
          <a:bodyPr/>
          <a:lstStyle/>
          <a:p>
            <a:r>
              <a:rPr lang="en-US" sz="3600"/>
              <a:t>Minutes, ABTSWH Meeting, June 29, 2022</a:t>
            </a:r>
            <a:endParaRPr lang="en-US" sz="3600" dirty="0"/>
          </a:p>
        </p:txBody>
      </p:sp>
      <p:pic>
        <p:nvPicPr>
          <p:cNvPr id="4" name="Picture 3">
            <a:extLst>
              <a:ext uri="{FF2B5EF4-FFF2-40B4-BE49-F238E27FC236}">
                <a16:creationId xmlns:a16="http://schemas.microsoft.com/office/drawing/2014/main" id="{C3C12C90-9F56-4502-AD64-7BBEEA34EA0C}"/>
              </a:ext>
            </a:extLst>
          </p:cNvPr>
          <p:cNvPicPr>
            <a:picLocks noChangeAspect="1"/>
          </p:cNvPicPr>
          <p:nvPr/>
        </p:nvPicPr>
        <p:blipFill>
          <a:blip r:embed="rId3"/>
          <a:stretch>
            <a:fillRect/>
          </a:stretch>
        </p:blipFill>
        <p:spPr>
          <a:xfrm>
            <a:off x="274320" y="990600"/>
            <a:ext cx="8595360" cy="5372100"/>
          </a:xfrm>
          <a:prstGeom prst="rect">
            <a:avLst/>
          </a:prstGeom>
        </p:spPr>
      </p:pic>
    </p:spTree>
    <p:extLst>
      <p:ext uri="{BB962C8B-B14F-4D97-AF65-F5344CB8AC3E}">
        <p14:creationId xmlns:p14="http://schemas.microsoft.com/office/powerpoint/2010/main" val="42763816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80B2E1-FA23-4057-8C11-55EE6DDCB2B0}"/>
              </a:ext>
            </a:extLst>
          </p:cNvPr>
          <p:cNvSpPr>
            <a:spLocks noGrp="1"/>
          </p:cNvSpPr>
          <p:nvPr>
            <p:ph type="ctrTitle"/>
          </p:nvPr>
        </p:nvSpPr>
        <p:spPr>
          <a:xfrm>
            <a:off x="381000" y="304800"/>
            <a:ext cx="7772400" cy="1470025"/>
          </a:xfrm>
        </p:spPr>
        <p:txBody>
          <a:bodyPr/>
          <a:lstStyle/>
          <a:p>
            <a:r>
              <a:rPr lang="en-US" dirty="0"/>
              <a:t>EEOICP PM 7.0, p. 124</a:t>
            </a:r>
          </a:p>
        </p:txBody>
      </p:sp>
      <p:pic>
        <p:nvPicPr>
          <p:cNvPr id="4" name="Picture 3">
            <a:extLst>
              <a:ext uri="{FF2B5EF4-FFF2-40B4-BE49-F238E27FC236}">
                <a16:creationId xmlns:a16="http://schemas.microsoft.com/office/drawing/2014/main" id="{438F855A-C69E-43B8-B4E5-6881E8D7DA7B}"/>
              </a:ext>
            </a:extLst>
          </p:cNvPr>
          <p:cNvPicPr>
            <a:picLocks noChangeAspect="1"/>
          </p:cNvPicPr>
          <p:nvPr/>
        </p:nvPicPr>
        <p:blipFill>
          <a:blip r:embed="rId3"/>
          <a:stretch>
            <a:fillRect/>
          </a:stretch>
        </p:blipFill>
        <p:spPr>
          <a:xfrm>
            <a:off x="76200" y="1774825"/>
            <a:ext cx="8991600" cy="3711575"/>
          </a:xfrm>
          <a:prstGeom prst="rect">
            <a:avLst/>
          </a:prstGeom>
        </p:spPr>
      </p:pic>
    </p:spTree>
    <p:extLst>
      <p:ext uri="{BB962C8B-B14F-4D97-AF65-F5344CB8AC3E}">
        <p14:creationId xmlns:p14="http://schemas.microsoft.com/office/powerpoint/2010/main" val="18763433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54C0AE87-E32C-46DD-A4FD-B51C8E0146DB}"/>
              </a:ext>
            </a:extLst>
          </p:cNvPr>
          <p:cNvPicPr>
            <a:picLocks noChangeAspect="1"/>
          </p:cNvPicPr>
          <p:nvPr/>
        </p:nvPicPr>
        <p:blipFill>
          <a:blip r:embed="rId3"/>
          <a:stretch>
            <a:fillRect/>
          </a:stretch>
        </p:blipFill>
        <p:spPr>
          <a:xfrm>
            <a:off x="228600" y="1317626"/>
            <a:ext cx="8556171" cy="5207908"/>
          </a:xfrm>
          <a:prstGeom prst="rect">
            <a:avLst/>
          </a:prstGeom>
        </p:spPr>
      </p:pic>
      <p:sp>
        <p:nvSpPr>
          <p:cNvPr id="5" name="Title 1">
            <a:extLst>
              <a:ext uri="{FF2B5EF4-FFF2-40B4-BE49-F238E27FC236}">
                <a16:creationId xmlns:a16="http://schemas.microsoft.com/office/drawing/2014/main" id="{FCBB5E8D-0CE6-4A9A-A890-95255FCEE3DD}"/>
              </a:ext>
            </a:extLst>
          </p:cNvPr>
          <p:cNvSpPr txBox="1">
            <a:spLocks/>
          </p:cNvSpPr>
          <p:nvPr/>
        </p:nvSpPr>
        <p:spPr bwMode="auto">
          <a:xfrm>
            <a:off x="685800" y="-152400"/>
            <a:ext cx="7772400"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r>
              <a:rPr lang="en-US" kern="0" dirty="0"/>
              <a:t>EEOICP PM 7.0, p. 125</a:t>
            </a:r>
          </a:p>
        </p:txBody>
      </p:sp>
    </p:spTree>
    <p:extLst>
      <p:ext uri="{BB962C8B-B14F-4D97-AF65-F5344CB8AC3E}">
        <p14:creationId xmlns:p14="http://schemas.microsoft.com/office/powerpoint/2010/main" val="378022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C65141-FE89-4130-89E7-24E7294D9CD1}"/>
              </a:ext>
            </a:extLst>
          </p:cNvPr>
          <p:cNvSpPr>
            <a:spLocks noGrp="1"/>
          </p:cNvSpPr>
          <p:nvPr>
            <p:ph type="ctrTitle"/>
          </p:nvPr>
        </p:nvSpPr>
        <p:spPr>
          <a:xfrm>
            <a:off x="533400" y="914400"/>
            <a:ext cx="7772400" cy="1470025"/>
          </a:xfrm>
        </p:spPr>
        <p:txBody>
          <a:bodyPr/>
          <a:lstStyle/>
          <a:p>
            <a:r>
              <a:rPr lang="en-US" sz="3600" dirty="0"/>
              <a:t>Asbestos presumptions for mechanical, chemical and industrial safety engineers</a:t>
            </a:r>
          </a:p>
        </p:txBody>
      </p:sp>
      <p:sp>
        <p:nvSpPr>
          <p:cNvPr id="3" name="Subtitle 2">
            <a:extLst>
              <a:ext uri="{FF2B5EF4-FFF2-40B4-BE49-F238E27FC236}">
                <a16:creationId xmlns:a16="http://schemas.microsoft.com/office/drawing/2014/main" id="{76A04D24-DBE8-423E-94FB-C1252400628E}"/>
              </a:ext>
            </a:extLst>
          </p:cNvPr>
          <p:cNvSpPr>
            <a:spLocks noGrp="1"/>
          </p:cNvSpPr>
          <p:nvPr>
            <p:ph type="subTitle" idx="1"/>
          </p:nvPr>
        </p:nvSpPr>
        <p:spPr>
          <a:xfrm>
            <a:off x="1371600" y="2720976"/>
            <a:ext cx="6400800" cy="1752600"/>
          </a:xfrm>
        </p:spPr>
        <p:txBody>
          <a:bodyPr/>
          <a:lstStyle/>
          <a:p>
            <a:pPr algn="l"/>
            <a:r>
              <a:rPr lang="en-US" dirty="0"/>
              <a:t>How to resolve?</a:t>
            </a:r>
          </a:p>
          <a:p>
            <a:pPr algn="l"/>
            <a:endParaRPr lang="en-US" dirty="0"/>
          </a:p>
          <a:p>
            <a:pPr algn="l"/>
            <a:r>
              <a:rPr lang="en-US" dirty="0"/>
              <a:t>1. Examine mesothelioma claims?</a:t>
            </a:r>
          </a:p>
          <a:p>
            <a:pPr algn="l"/>
            <a:r>
              <a:rPr lang="en-US" dirty="0"/>
              <a:t>2. Examine engineers’ claims for </a:t>
            </a:r>
          </a:p>
          <a:p>
            <a:pPr algn="l"/>
            <a:r>
              <a:rPr lang="en-US" dirty="0"/>
              <a:t>    asbestos-related diseases?</a:t>
            </a:r>
          </a:p>
        </p:txBody>
      </p:sp>
    </p:spTree>
    <p:extLst>
      <p:ext uri="{BB962C8B-B14F-4D97-AF65-F5344CB8AC3E}">
        <p14:creationId xmlns:p14="http://schemas.microsoft.com/office/powerpoint/2010/main" val="37039690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9462973-8FCB-EE59-D25B-C096E547A8F0}"/>
              </a:ext>
            </a:extLst>
          </p:cNvPr>
          <p:cNvSpPr>
            <a:spLocks noGrp="1"/>
          </p:cNvSpPr>
          <p:nvPr>
            <p:ph idx="1"/>
          </p:nvPr>
        </p:nvSpPr>
        <p:spPr>
          <a:xfrm>
            <a:off x="3352800" y="2743200"/>
            <a:ext cx="7772400" cy="4114800"/>
          </a:xfrm>
        </p:spPr>
        <p:txBody>
          <a:bodyPr/>
          <a:lstStyle/>
          <a:p>
            <a:pPr marL="0" indent="0">
              <a:buNone/>
            </a:pPr>
            <a:r>
              <a:rPr lang="en-US" sz="4800" dirty="0"/>
              <a:t>Thanks!</a:t>
            </a:r>
          </a:p>
        </p:txBody>
      </p:sp>
    </p:spTree>
    <p:extLst>
      <p:ext uri="{BB962C8B-B14F-4D97-AF65-F5344CB8AC3E}">
        <p14:creationId xmlns:p14="http://schemas.microsoft.com/office/powerpoint/2010/main" val="12483749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5CBEEE-0B3A-4FEC-B01A-50C67CCDD01C}"/>
              </a:ext>
            </a:extLst>
          </p:cNvPr>
          <p:cNvSpPr>
            <a:spLocks noGrp="1"/>
          </p:cNvSpPr>
          <p:nvPr>
            <p:ph type="ctrTitle"/>
          </p:nvPr>
        </p:nvSpPr>
        <p:spPr>
          <a:xfrm>
            <a:off x="533400" y="-174625"/>
            <a:ext cx="7772400" cy="1470025"/>
          </a:xfrm>
        </p:spPr>
        <p:txBody>
          <a:bodyPr/>
          <a:lstStyle/>
          <a:p>
            <a:pPr algn="l"/>
            <a:r>
              <a:rPr lang="en-US" sz="2600" b="1" dirty="0"/>
              <a:t>ABTSWH advises DOL re EEOICP on:</a:t>
            </a:r>
          </a:p>
        </p:txBody>
      </p:sp>
      <p:sp>
        <p:nvSpPr>
          <p:cNvPr id="3" name="Subtitle 2">
            <a:extLst>
              <a:ext uri="{FF2B5EF4-FFF2-40B4-BE49-F238E27FC236}">
                <a16:creationId xmlns:a16="http://schemas.microsoft.com/office/drawing/2014/main" id="{08D1CACF-B38F-4BAD-8EE0-FD67757B8F43}"/>
              </a:ext>
            </a:extLst>
          </p:cNvPr>
          <p:cNvSpPr>
            <a:spLocks noGrp="1"/>
          </p:cNvSpPr>
          <p:nvPr>
            <p:ph type="subTitle" idx="1"/>
          </p:nvPr>
        </p:nvSpPr>
        <p:spPr>
          <a:xfrm>
            <a:off x="762000" y="914400"/>
            <a:ext cx="8305800" cy="2514600"/>
          </a:xfrm>
        </p:spPr>
        <p:txBody>
          <a:bodyPr/>
          <a:lstStyle/>
          <a:p>
            <a:pPr algn="l"/>
            <a:r>
              <a:rPr lang="en-US" sz="2400" dirty="0"/>
              <a:t>1. Site exposure matrices of the Department of Labor;</a:t>
            </a:r>
          </a:p>
          <a:p>
            <a:pPr algn="l"/>
            <a:r>
              <a:rPr lang="en-US" sz="2400" dirty="0"/>
              <a:t>2. </a:t>
            </a:r>
            <a:r>
              <a:rPr lang="en-US" sz="2400" b="1" dirty="0">
                <a:solidFill>
                  <a:schemeClr val="tx2"/>
                </a:solidFill>
              </a:rPr>
              <a:t>Medical guidance for claims examiners for claims under 	this subtitle with respect to the weighing of the medical 	evidence of claimants;</a:t>
            </a:r>
          </a:p>
          <a:p>
            <a:pPr algn="l"/>
            <a:r>
              <a:rPr lang="en-US" sz="2400" dirty="0"/>
              <a:t>3. Evidentiary requirements for claims under subtitle B related to 	lung disease;</a:t>
            </a:r>
          </a:p>
          <a:p>
            <a:pPr algn="l"/>
            <a:r>
              <a:rPr lang="en-US" sz="2400" dirty="0"/>
              <a:t>4. </a:t>
            </a:r>
            <a:r>
              <a:rPr lang="en-US" sz="2400" b="1" dirty="0">
                <a:solidFill>
                  <a:schemeClr val="tx2"/>
                </a:solidFill>
              </a:rPr>
              <a:t>Work of industrial hygienists, staff physicians and 	consulting physicians of DOL and reports of such 	hygienists and physicians to ensure quality, objectivity, 	and consistency;</a:t>
            </a:r>
          </a:p>
          <a:p>
            <a:pPr algn="l"/>
            <a:r>
              <a:rPr lang="en-US" sz="2400" dirty="0"/>
              <a:t>5. Claims adjudication process generally, including review of 	procedure manual changes prior to incorporation into the 	manual and claims for medical benefits; and</a:t>
            </a:r>
          </a:p>
          <a:p>
            <a:pPr algn="l"/>
            <a:r>
              <a:rPr lang="en-US" sz="2400" dirty="0"/>
              <a:t>6. Such other matters as the Secretary considers appropriate.</a:t>
            </a:r>
          </a:p>
          <a:p>
            <a:endParaRPr lang="en-US" dirty="0"/>
          </a:p>
        </p:txBody>
      </p:sp>
    </p:spTree>
    <p:extLst>
      <p:ext uri="{BB962C8B-B14F-4D97-AF65-F5344CB8AC3E}">
        <p14:creationId xmlns:p14="http://schemas.microsoft.com/office/powerpoint/2010/main" val="2052609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6E7F6F-8009-452F-F998-D018AEE49972}"/>
              </a:ext>
            </a:extLst>
          </p:cNvPr>
          <p:cNvSpPr>
            <a:spLocks noGrp="1"/>
          </p:cNvSpPr>
          <p:nvPr>
            <p:ph type="ctrTitle"/>
          </p:nvPr>
        </p:nvSpPr>
        <p:spPr>
          <a:xfrm>
            <a:off x="685800" y="658132"/>
            <a:ext cx="7772400" cy="1470025"/>
          </a:xfrm>
        </p:spPr>
        <p:txBody>
          <a:bodyPr/>
          <a:lstStyle/>
          <a:p>
            <a:r>
              <a:rPr lang="en-US" dirty="0"/>
              <a:t>DOL Contractor has 338 CMC’s actively under contract</a:t>
            </a:r>
          </a:p>
        </p:txBody>
      </p:sp>
      <p:sp>
        <p:nvSpPr>
          <p:cNvPr id="3" name="Subtitle 2">
            <a:extLst>
              <a:ext uri="{FF2B5EF4-FFF2-40B4-BE49-F238E27FC236}">
                <a16:creationId xmlns:a16="http://schemas.microsoft.com/office/drawing/2014/main" id="{CFF4A475-71FD-5150-3F06-DF018B81E145}"/>
              </a:ext>
            </a:extLst>
          </p:cNvPr>
          <p:cNvSpPr>
            <a:spLocks noGrp="1"/>
          </p:cNvSpPr>
          <p:nvPr>
            <p:ph type="subTitle" idx="1"/>
          </p:nvPr>
        </p:nvSpPr>
        <p:spPr>
          <a:xfrm>
            <a:off x="1371600" y="2596244"/>
            <a:ext cx="6705600" cy="2133600"/>
          </a:xfrm>
        </p:spPr>
        <p:txBody>
          <a:bodyPr/>
          <a:lstStyle/>
          <a:p>
            <a:pPr algn="l"/>
            <a:r>
              <a:rPr lang="en-US" sz="3600" dirty="0"/>
              <a:t>32 specialties led by:</a:t>
            </a:r>
          </a:p>
          <a:p>
            <a:pPr algn="l"/>
            <a:r>
              <a:rPr lang="en-US" sz="3600" dirty="0"/>
              <a:t>	Occupational Medicine: 	#47</a:t>
            </a:r>
          </a:p>
          <a:p>
            <a:pPr algn="l"/>
            <a:r>
              <a:rPr lang="en-US" sz="3600" dirty="0"/>
              <a:t>	Oncology: 			#33</a:t>
            </a:r>
          </a:p>
          <a:p>
            <a:pPr algn="l"/>
            <a:r>
              <a:rPr lang="en-US" sz="3600" dirty="0"/>
              <a:t>	Ophthalmology: 		#20</a:t>
            </a:r>
          </a:p>
        </p:txBody>
      </p:sp>
      <p:sp>
        <p:nvSpPr>
          <p:cNvPr id="4" name="TextBox 3">
            <a:extLst>
              <a:ext uri="{FF2B5EF4-FFF2-40B4-BE49-F238E27FC236}">
                <a16:creationId xmlns:a16="http://schemas.microsoft.com/office/drawing/2014/main" id="{A5C8937F-BE39-4A1D-77B8-10F925E866B3}"/>
              </a:ext>
            </a:extLst>
          </p:cNvPr>
          <p:cNvSpPr txBox="1"/>
          <p:nvPr/>
        </p:nvSpPr>
        <p:spPr>
          <a:xfrm>
            <a:off x="685800" y="5660319"/>
            <a:ext cx="8382000" cy="646331"/>
          </a:xfrm>
          <a:prstGeom prst="rect">
            <a:avLst/>
          </a:prstGeom>
          <a:noFill/>
        </p:spPr>
        <p:txBody>
          <a:bodyPr wrap="square" rtlCol="0">
            <a:spAutoFit/>
          </a:bodyPr>
          <a:lstStyle/>
          <a:p>
            <a:r>
              <a:rPr lang="en-US" sz="3600" dirty="0">
                <a:solidFill>
                  <a:schemeClr val="tx2"/>
                </a:solidFill>
              </a:rPr>
              <a:t>97 CMC’s produced reports in 2022-2023</a:t>
            </a:r>
          </a:p>
        </p:txBody>
      </p:sp>
    </p:spTree>
    <p:extLst>
      <p:ext uri="{BB962C8B-B14F-4D97-AF65-F5344CB8AC3E}">
        <p14:creationId xmlns:p14="http://schemas.microsoft.com/office/powerpoint/2010/main" val="12636325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56737-3385-BD83-6F0D-8193F701064A}"/>
              </a:ext>
            </a:extLst>
          </p:cNvPr>
          <p:cNvSpPr>
            <a:spLocks noGrp="1"/>
          </p:cNvSpPr>
          <p:nvPr>
            <p:ph type="ctrTitle"/>
          </p:nvPr>
        </p:nvSpPr>
        <p:spPr>
          <a:xfrm>
            <a:off x="685800" y="685800"/>
            <a:ext cx="7772400" cy="1470025"/>
          </a:xfrm>
        </p:spPr>
        <p:txBody>
          <a:bodyPr/>
          <a:lstStyle/>
          <a:p>
            <a:r>
              <a:rPr lang="en-US" dirty="0"/>
              <a:t>Type of CMC report, 2020-2023</a:t>
            </a:r>
          </a:p>
        </p:txBody>
      </p:sp>
      <p:sp>
        <p:nvSpPr>
          <p:cNvPr id="3" name="Subtitle 2">
            <a:extLst>
              <a:ext uri="{FF2B5EF4-FFF2-40B4-BE49-F238E27FC236}">
                <a16:creationId xmlns:a16="http://schemas.microsoft.com/office/drawing/2014/main" id="{F4243771-D3B2-8865-FE1D-278B0A767344}"/>
              </a:ext>
            </a:extLst>
          </p:cNvPr>
          <p:cNvSpPr>
            <a:spLocks noGrp="1"/>
          </p:cNvSpPr>
          <p:nvPr>
            <p:ph type="subTitle" idx="1"/>
          </p:nvPr>
        </p:nvSpPr>
        <p:spPr>
          <a:xfrm>
            <a:off x="1828800" y="1981200"/>
            <a:ext cx="6400800" cy="1752600"/>
          </a:xfrm>
        </p:spPr>
        <p:txBody>
          <a:bodyPr/>
          <a:lstStyle/>
          <a:p>
            <a:r>
              <a:rPr lang="en-US" dirty="0"/>
              <a:t>(n= 8,860, or 2,215 per year)</a:t>
            </a:r>
          </a:p>
          <a:p>
            <a:endParaRPr lang="en-US" dirty="0"/>
          </a:p>
          <a:p>
            <a:pPr algn="l"/>
            <a:r>
              <a:rPr lang="en-US" dirty="0"/>
              <a:t>Causation		6,798 (77%)</a:t>
            </a:r>
          </a:p>
          <a:p>
            <a:pPr algn="l"/>
            <a:r>
              <a:rPr lang="en-US" dirty="0"/>
              <a:t>Impairment	1,202 (14%)</a:t>
            </a:r>
          </a:p>
          <a:p>
            <a:pPr algn="l"/>
            <a:r>
              <a:rPr lang="en-US" dirty="0"/>
              <a:t>Diagnosis		   820   (9%)</a:t>
            </a:r>
          </a:p>
          <a:p>
            <a:pPr algn="l"/>
            <a:r>
              <a:rPr lang="en-US" dirty="0"/>
              <a:t>Other		     40 (&lt;1%)</a:t>
            </a:r>
          </a:p>
        </p:txBody>
      </p:sp>
    </p:spTree>
    <p:extLst>
      <p:ext uri="{BB962C8B-B14F-4D97-AF65-F5344CB8AC3E}">
        <p14:creationId xmlns:p14="http://schemas.microsoft.com/office/powerpoint/2010/main" val="14853788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B7931-BF2F-8670-8AE4-CE738D03BA87}"/>
              </a:ext>
            </a:extLst>
          </p:cNvPr>
          <p:cNvSpPr>
            <a:spLocks noGrp="1"/>
          </p:cNvSpPr>
          <p:nvPr>
            <p:ph type="ctrTitle"/>
          </p:nvPr>
        </p:nvSpPr>
        <p:spPr>
          <a:xfrm>
            <a:off x="685800" y="484187"/>
            <a:ext cx="7772400" cy="1470025"/>
          </a:xfrm>
        </p:spPr>
        <p:txBody>
          <a:bodyPr/>
          <a:lstStyle/>
          <a:p>
            <a:r>
              <a:rPr lang="en-US" sz="3600" dirty="0"/>
              <a:t>Distribution of Reports by CMC</a:t>
            </a:r>
            <a:br>
              <a:rPr lang="en-US" sz="3600" dirty="0"/>
            </a:br>
            <a:r>
              <a:rPr lang="en-US" sz="3600" dirty="0">
                <a:solidFill>
                  <a:schemeClr val="tx1">
                    <a:lumMod val="75000"/>
                  </a:schemeClr>
                </a:solidFill>
              </a:rPr>
              <a:t>2020-2023</a:t>
            </a:r>
          </a:p>
        </p:txBody>
      </p:sp>
      <p:sp>
        <p:nvSpPr>
          <p:cNvPr id="3" name="Subtitle 2">
            <a:extLst>
              <a:ext uri="{FF2B5EF4-FFF2-40B4-BE49-F238E27FC236}">
                <a16:creationId xmlns:a16="http://schemas.microsoft.com/office/drawing/2014/main" id="{AEA99574-6677-6229-02F3-DC55FFA4B127}"/>
              </a:ext>
            </a:extLst>
          </p:cNvPr>
          <p:cNvSpPr>
            <a:spLocks noGrp="1"/>
          </p:cNvSpPr>
          <p:nvPr>
            <p:ph type="subTitle" idx="1"/>
          </p:nvPr>
        </p:nvSpPr>
        <p:spPr>
          <a:xfrm>
            <a:off x="1219200" y="2362200"/>
            <a:ext cx="6858000" cy="1752600"/>
          </a:xfrm>
        </p:spPr>
        <p:txBody>
          <a:bodyPr/>
          <a:lstStyle/>
          <a:p>
            <a:pPr algn="l"/>
            <a:r>
              <a:rPr lang="en-US" b="1" u="sng" dirty="0"/>
              <a:t>Causation</a:t>
            </a:r>
            <a:r>
              <a:rPr lang="en-US" dirty="0"/>
              <a:t> (6,798 reports, 90 CMC’s)</a:t>
            </a:r>
          </a:p>
          <a:p>
            <a:pPr algn="l"/>
            <a:endParaRPr lang="en-US" dirty="0"/>
          </a:p>
          <a:p>
            <a:pPr algn="l"/>
            <a:r>
              <a:rPr lang="en-US" dirty="0"/>
              <a:t>  Top 4 CMC’s &gt; 500 reports each or 	38% of all reports</a:t>
            </a:r>
          </a:p>
          <a:p>
            <a:pPr algn="l"/>
            <a:endParaRPr lang="en-US" dirty="0"/>
          </a:p>
          <a:p>
            <a:pPr algn="l"/>
            <a:r>
              <a:rPr lang="en-US" dirty="0"/>
              <a:t>  Top 10 CMC’s &gt;200 reports each or	63% of all reports</a:t>
            </a:r>
          </a:p>
        </p:txBody>
      </p:sp>
    </p:spTree>
    <p:extLst>
      <p:ext uri="{BB962C8B-B14F-4D97-AF65-F5344CB8AC3E}">
        <p14:creationId xmlns:p14="http://schemas.microsoft.com/office/powerpoint/2010/main" val="15332555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B7931-BF2F-8670-8AE4-CE738D03BA87}"/>
              </a:ext>
            </a:extLst>
          </p:cNvPr>
          <p:cNvSpPr>
            <a:spLocks noGrp="1"/>
          </p:cNvSpPr>
          <p:nvPr>
            <p:ph type="ctrTitle"/>
          </p:nvPr>
        </p:nvSpPr>
        <p:spPr>
          <a:xfrm>
            <a:off x="685800" y="484187"/>
            <a:ext cx="7772400" cy="1470025"/>
          </a:xfrm>
        </p:spPr>
        <p:txBody>
          <a:bodyPr/>
          <a:lstStyle/>
          <a:p>
            <a:r>
              <a:rPr lang="en-US" sz="3600" dirty="0"/>
              <a:t>Distribution of Reports by CMC</a:t>
            </a:r>
            <a:br>
              <a:rPr lang="en-US" sz="3600" dirty="0"/>
            </a:br>
            <a:r>
              <a:rPr lang="en-US" sz="3600" dirty="0">
                <a:solidFill>
                  <a:schemeClr val="tx1">
                    <a:lumMod val="75000"/>
                  </a:schemeClr>
                </a:solidFill>
              </a:rPr>
              <a:t>2020-2023</a:t>
            </a:r>
          </a:p>
        </p:txBody>
      </p:sp>
      <p:sp>
        <p:nvSpPr>
          <p:cNvPr id="3" name="Subtitle 2">
            <a:extLst>
              <a:ext uri="{FF2B5EF4-FFF2-40B4-BE49-F238E27FC236}">
                <a16:creationId xmlns:a16="http://schemas.microsoft.com/office/drawing/2014/main" id="{AEA99574-6677-6229-02F3-DC55FFA4B127}"/>
              </a:ext>
            </a:extLst>
          </p:cNvPr>
          <p:cNvSpPr>
            <a:spLocks noGrp="1"/>
          </p:cNvSpPr>
          <p:nvPr>
            <p:ph type="subTitle" idx="1"/>
          </p:nvPr>
        </p:nvSpPr>
        <p:spPr>
          <a:xfrm>
            <a:off x="1219200" y="2362200"/>
            <a:ext cx="7086600" cy="1752600"/>
          </a:xfrm>
        </p:spPr>
        <p:txBody>
          <a:bodyPr/>
          <a:lstStyle/>
          <a:p>
            <a:pPr algn="l"/>
            <a:r>
              <a:rPr lang="en-US" b="1" u="sng" dirty="0"/>
              <a:t>Impairment</a:t>
            </a:r>
            <a:r>
              <a:rPr lang="en-US" dirty="0"/>
              <a:t> (1,202 reports,  13 CMC’s)</a:t>
            </a:r>
          </a:p>
          <a:p>
            <a:pPr algn="l"/>
            <a:endParaRPr lang="en-US" dirty="0"/>
          </a:p>
          <a:p>
            <a:pPr algn="l"/>
            <a:r>
              <a:rPr lang="en-US" dirty="0"/>
              <a:t>  1 CMC did 399 (33%) of all reports</a:t>
            </a:r>
          </a:p>
          <a:p>
            <a:pPr algn="l"/>
            <a:endParaRPr lang="en-US" dirty="0"/>
          </a:p>
          <a:p>
            <a:pPr algn="l"/>
            <a:r>
              <a:rPr lang="en-US" dirty="0"/>
              <a:t>  4 CMC’s did &gt; 100 reports each and 	76% of all reports</a:t>
            </a:r>
          </a:p>
        </p:txBody>
      </p:sp>
    </p:spTree>
    <p:extLst>
      <p:ext uri="{BB962C8B-B14F-4D97-AF65-F5344CB8AC3E}">
        <p14:creationId xmlns:p14="http://schemas.microsoft.com/office/powerpoint/2010/main" val="3087647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19B07-91F3-D82D-8304-E2385F2C17B6}"/>
              </a:ext>
            </a:extLst>
          </p:cNvPr>
          <p:cNvSpPr>
            <a:spLocks noGrp="1"/>
          </p:cNvSpPr>
          <p:nvPr>
            <p:ph type="ctrTitle"/>
          </p:nvPr>
        </p:nvSpPr>
        <p:spPr>
          <a:xfrm>
            <a:off x="838200" y="1371600"/>
            <a:ext cx="7772400" cy="1470025"/>
          </a:xfrm>
        </p:spPr>
        <p:txBody>
          <a:bodyPr/>
          <a:lstStyle/>
          <a:p>
            <a:pPr algn="l"/>
            <a:r>
              <a:rPr lang="en-US" sz="3600" dirty="0"/>
              <a:t>DOL does not have data on CMC opinion outcome, i.e., causation (yes vs. no) for all CMC reports or by CMC</a:t>
            </a:r>
          </a:p>
        </p:txBody>
      </p:sp>
      <p:sp>
        <p:nvSpPr>
          <p:cNvPr id="3" name="Subtitle 2">
            <a:extLst>
              <a:ext uri="{FF2B5EF4-FFF2-40B4-BE49-F238E27FC236}">
                <a16:creationId xmlns:a16="http://schemas.microsoft.com/office/drawing/2014/main" id="{A0087086-FF0F-F0E6-D9DD-18F26F7D89CD}"/>
              </a:ext>
            </a:extLst>
          </p:cNvPr>
          <p:cNvSpPr>
            <a:spLocks noGrp="1"/>
          </p:cNvSpPr>
          <p:nvPr>
            <p:ph type="subTitle" idx="1"/>
          </p:nvPr>
        </p:nvSpPr>
        <p:spPr>
          <a:xfrm>
            <a:off x="838200" y="3581400"/>
            <a:ext cx="6400800" cy="1752600"/>
          </a:xfrm>
        </p:spPr>
        <p:txBody>
          <a:bodyPr/>
          <a:lstStyle/>
          <a:p>
            <a:pPr algn="l"/>
            <a:r>
              <a:rPr lang="en-US" sz="3600" dirty="0"/>
              <a:t>C</a:t>
            </a:r>
            <a:r>
              <a:rPr lang="en-US" sz="3600" dirty="0">
                <a:solidFill>
                  <a:srgbClr val="FFFF00"/>
                </a:solidFill>
              </a:rPr>
              <a:t>E’s have asked for clarification in &lt; 2% of CMC reports</a:t>
            </a:r>
          </a:p>
        </p:txBody>
      </p:sp>
    </p:spTree>
    <p:extLst>
      <p:ext uri="{BB962C8B-B14F-4D97-AF65-F5344CB8AC3E}">
        <p14:creationId xmlns:p14="http://schemas.microsoft.com/office/powerpoint/2010/main" val="4646703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20669-8EC9-D209-B1BF-B82DCD5BA9CB}"/>
              </a:ext>
            </a:extLst>
          </p:cNvPr>
          <p:cNvSpPr>
            <a:spLocks noGrp="1"/>
          </p:cNvSpPr>
          <p:nvPr>
            <p:ph type="ctrTitle"/>
          </p:nvPr>
        </p:nvSpPr>
        <p:spPr>
          <a:xfrm>
            <a:off x="685800" y="228600"/>
            <a:ext cx="7772400" cy="1470025"/>
          </a:xfrm>
        </p:spPr>
        <p:txBody>
          <a:bodyPr/>
          <a:lstStyle/>
          <a:p>
            <a:r>
              <a:rPr lang="en-US" sz="3600" dirty="0"/>
              <a:t>ABTSWH CMC Recommendation, November 2023</a:t>
            </a:r>
          </a:p>
        </p:txBody>
      </p:sp>
      <p:sp>
        <p:nvSpPr>
          <p:cNvPr id="3" name="Subtitle 2">
            <a:extLst>
              <a:ext uri="{FF2B5EF4-FFF2-40B4-BE49-F238E27FC236}">
                <a16:creationId xmlns:a16="http://schemas.microsoft.com/office/drawing/2014/main" id="{316CF2B4-94C6-5B2B-BB87-C9FF65C1E1DF}"/>
              </a:ext>
            </a:extLst>
          </p:cNvPr>
          <p:cNvSpPr>
            <a:spLocks noGrp="1"/>
          </p:cNvSpPr>
          <p:nvPr>
            <p:ph type="subTitle" idx="1"/>
          </p:nvPr>
        </p:nvSpPr>
        <p:spPr>
          <a:xfrm>
            <a:off x="1600200" y="2552700"/>
            <a:ext cx="6400800" cy="1752600"/>
          </a:xfrm>
        </p:spPr>
        <p:txBody>
          <a:bodyPr/>
          <a:lstStyle/>
          <a:p>
            <a:pPr marL="457200" indent="-457200" algn="l">
              <a:buFont typeface="Wingdings" panose="05000000000000000000" pitchFamily="2" charset="2"/>
              <a:buChar char="§"/>
            </a:pPr>
            <a:r>
              <a:rPr lang="en-US" dirty="0"/>
              <a:t>Peer review to examine validity of quarterly sample of CMC reports</a:t>
            </a:r>
          </a:p>
          <a:p>
            <a:pPr marL="457200" indent="-457200" algn="l">
              <a:buFont typeface="Wingdings" panose="05000000000000000000" pitchFamily="2" charset="2"/>
              <a:buChar char="§"/>
            </a:pPr>
            <a:endParaRPr lang="en-US" dirty="0"/>
          </a:p>
          <a:p>
            <a:pPr marL="457200" indent="-457200" algn="l">
              <a:buFont typeface="Wingdings" panose="05000000000000000000" pitchFamily="2" charset="2"/>
              <a:buChar char="§"/>
            </a:pPr>
            <a:r>
              <a:rPr lang="en-US" dirty="0"/>
              <a:t>Peer review to be conducted by small panel of experts (causation, impairment)</a:t>
            </a:r>
          </a:p>
        </p:txBody>
      </p:sp>
    </p:spTree>
    <p:extLst>
      <p:ext uri="{BB962C8B-B14F-4D97-AF65-F5344CB8AC3E}">
        <p14:creationId xmlns:p14="http://schemas.microsoft.com/office/powerpoint/2010/main" val="3571199111"/>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FF0000"/>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FF0000"/>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18694</TotalTime>
  <Words>1091</Words>
  <Application>Microsoft Office PowerPoint</Application>
  <PresentationFormat>On-screen Show (4:3)</PresentationFormat>
  <Paragraphs>129</Paragraphs>
  <Slides>27</Slides>
  <Notes>15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Calibri</vt:lpstr>
      <vt:lpstr>Times New Roman</vt:lpstr>
      <vt:lpstr>Wingdings</vt:lpstr>
      <vt:lpstr>Default Design</vt:lpstr>
      <vt:lpstr>Advisory Board on Toxic Substances and Worker Health Department of Labor  CMC Information and Recommendation </vt:lpstr>
      <vt:lpstr>PowerPoint Presentation</vt:lpstr>
      <vt:lpstr>ABTSWH advises DOL re EEOICP on:</vt:lpstr>
      <vt:lpstr>DOL Contractor has 338 CMC’s actively under contract</vt:lpstr>
      <vt:lpstr>Type of CMC report, 2020-2023</vt:lpstr>
      <vt:lpstr>Distribution of Reports by CMC 2020-2023</vt:lpstr>
      <vt:lpstr>Distribution of Reports by CMC 2020-2023</vt:lpstr>
      <vt:lpstr>DOL does not have data on CMC opinion outcome, i.e., causation (yes vs. no) for all CMC reports or by CMC</vt:lpstr>
      <vt:lpstr>ABTSWH CMC Recommendation, November 2023</vt:lpstr>
      <vt:lpstr>DOL Response  (March 7, 2024 letter)</vt:lpstr>
      <vt:lpstr>DOL response: points</vt:lpstr>
      <vt:lpstr>DOL response: points</vt:lpstr>
      <vt:lpstr>EEOICP Medical Director Quality Reviews, 2018-2019 (n= 50 per quarter)</vt:lpstr>
      <vt:lpstr>Advisory Board on Toxic Substances and Worker Health Department of Labor  Recommendation on Terminally Ill </vt:lpstr>
      <vt:lpstr>Appoint single point of contact at each claims office to expedite claims of terminally ill claimants</vt:lpstr>
      <vt:lpstr>DOL Response</vt:lpstr>
      <vt:lpstr>Old slides</vt:lpstr>
      <vt:lpstr>Board Meeting, May 10-11, 2022</vt:lpstr>
      <vt:lpstr>Board Meeting   June 29, 2022</vt:lpstr>
      <vt:lpstr>Board Meeting   June 29, 2022</vt:lpstr>
      <vt:lpstr>OWCP response – IH Report Language</vt:lpstr>
      <vt:lpstr>Board Meeting   June 29, 2022</vt:lpstr>
      <vt:lpstr>Minutes, ABTSWH Meeting, June 29, 2022</vt:lpstr>
      <vt:lpstr>EEOICP PM 7.0, p. 124</vt:lpstr>
      <vt:lpstr>PowerPoint Presentation</vt:lpstr>
      <vt:lpstr>Asbestos presumptions for mechanical, chemical and industrial safety engineers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Mia Candy</dc:creator>
  <cp:lastModifiedBy>Steven Markowitz</cp:lastModifiedBy>
  <cp:revision>390</cp:revision>
  <cp:lastPrinted>2019-11-11T14:43:26Z</cp:lastPrinted>
  <dcterms:created xsi:type="dcterms:W3CDTF">2013-04-19T15:26:57Z</dcterms:created>
  <dcterms:modified xsi:type="dcterms:W3CDTF">2024-05-08T12:41:50Z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fa1855b2-0a05-4494-a903-f3f23f3f98e0_Enabled">
    <vt:lpwstr>true</vt:lpwstr>
  </property>
  <property fmtid="{D5CDD505-2E9C-101B-9397-08002B2CF9AE}" pid="3" name="MSIP_Label_fa1855b2-0a05-4494-a903-f3f23f3f98e0_SetDate">
    <vt:lpwstr>2022-11-01T18:00:13Z</vt:lpwstr>
  </property>
  <property fmtid="{D5CDD505-2E9C-101B-9397-08002B2CF9AE}" pid="4" name="MSIP_Label_fa1855b2-0a05-4494-a903-f3f23f3f98e0_Method">
    <vt:lpwstr>Standard</vt:lpwstr>
  </property>
  <property fmtid="{D5CDD505-2E9C-101B-9397-08002B2CF9AE}" pid="5" name="MSIP_Label_fa1855b2-0a05-4494-a903-f3f23f3f98e0_Name">
    <vt:lpwstr>defa4170-0d19-0005-0004-bc88714345d2</vt:lpwstr>
  </property>
  <property fmtid="{D5CDD505-2E9C-101B-9397-08002B2CF9AE}" pid="6" name="MSIP_Label_fa1855b2-0a05-4494-a903-f3f23f3f98e0_SiteId">
    <vt:lpwstr>6f60f0b3-5f06-4e09-9715-989dba8cc7d8</vt:lpwstr>
  </property>
  <property fmtid="{D5CDD505-2E9C-101B-9397-08002B2CF9AE}" pid="7" name="MSIP_Label_fa1855b2-0a05-4494-a903-f3f23f3f98e0_ActionId">
    <vt:lpwstr>332f034b-62f8-4d10-a617-62d0d9350438</vt:lpwstr>
  </property>
  <property fmtid="{D5CDD505-2E9C-101B-9397-08002B2CF9AE}" pid="8" name="MSIP_Label_fa1855b2-0a05-4494-a903-f3f23f3f98e0_ContentBits">
    <vt:lpwstr>0</vt:lpwstr>
  </property>
</Properties>
</file>