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29" r:id="rId3"/>
    <p:sldId id="303" r:id="rId4"/>
    <p:sldId id="302" r:id="rId5"/>
    <p:sldId id="34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43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94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CEB678-C71E-4FF8-B119-E406326C08F8}" type="datetimeFigureOut">
              <a:rPr lang="en-US" smtClean="0"/>
              <a:t>28-Jan-20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857BA8-3C2D-46FB-B831-466F65643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5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2906A-41D5-4CAD-8C17-6FD137A3947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2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1A6C5-B849-45C3-8F7B-9A3711E9EC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8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04533-47B8-42FE-87CD-EABA7932B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1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74642"/>
            <a:ext cx="2171700" cy="5622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42"/>
            <a:ext cx="6362700" cy="5622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9624-94D9-4CD8-B9E8-BF6DAA5C45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214C6-9EB1-4820-B76D-101E49E17E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1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DDBC6C96-5284-4953-9C21-5BDA912E75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7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3716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03C50-E0EE-4F79-8652-F98D685202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1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rgbClr val="FFFF00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rgbClr val="FFFF00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358A8-FABD-40A0-95EB-BAEF14911F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3D74-DFAC-4532-954E-84214334A8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8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EA7AC-0061-462D-B841-F23F7AF35D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6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4184-1DA6-439B-9BAE-6BE4CF4D7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661B-B3D7-46CD-A15E-1E3426867E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8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36"/>
            </a:gs>
            <a:gs pos="64000">
              <a:srgbClr val="0A128C"/>
            </a:gs>
            <a:gs pos="100000">
              <a:srgbClr val="2429E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16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88">
                <a:solidFill>
                  <a:srgbClr val="FFFF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88">
                <a:solidFill>
                  <a:srgbClr val="FFFF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88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3C54D5-8ACE-446F-AC15-ABF9907B9C1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rgbClr val="FFFF00"/>
          </a:solidFill>
          <a:latin typeface="Arial" charset="0"/>
        </a:defRPr>
      </a:lvl9pPr>
    </p:titleStyle>
    <p:bodyStyle>
      <a:lvl1pPr marL="192881" indent="-192881" algn="l" rtl="0" fontAlgn="base">
        <a:spcBef>
          <a:spcPct val="20000"/>
        </a:spcBef>
        <a:spcAft>
          <a:spcPct val="0"/>
        </a:spcAft>
        <a:buChar char="•"/>
        <a:defRPr sz="1800">
          <a:solidFill>
            <a:srgbClr val="FFFF00"/>
          </a:solidFill>
          <a:latin typeface="+mn-lt"/>
          <a:ea typeface="+mn-ea"/>
          <a:cs typeface="+mn-cs"/>
        </a:defRPr>
      </a:lvl1pPr>
      <a:lvl2pPr marL="417910" indent="-160735" algn="l" rtl="0" fontAlgn="base">
        <a:spcBef>
          <a:spcPct val="20000"/>
        </a:spcBef>
        <a:spcAft>
          <a:spcPct val="0"/>
        </a:spcAft>
        <a:buChar char="–"/>
        <a:defRPr sz="1575">
          <a:solidFill>
            <a:srgbClr val="FFFF00"/>
          </a:solidFill>
          <a:latin typeface="+mn-lt"/>
        </a:defRPr>
      </a:lvl2pPr>
      <a:lvl3pPr marL="642938" indent="-128588" algn="l" rtl="0" fontAlgn="base">
        <a:spcBef>
          <a:spcPct val="20000"/>
        </a:spcBef>
        <a:spcAft>
          <a:spcPct val="0"/>
        </a:spcAft>
        <a:buChar char="•"/>
        <a:defRPr sz="1350">
          <a:solidFill>
            <a:srgbClr val="FFFF00"/>
          </a:solidFill>
          <a:latin typeface="+mn-lt"/>
        </a:defRPr>
      </a:lvl3pPr>
      <a:lvl4pPr marL="900113" indent="-128588" algn="l" rtl="0" fontAlgn="base">
        <a:spcBef>
          <a:spcPct val="20000"/>
        </a:spcBef>
        <a:spcAft>
          <a:spcPct val="0"/>
        </a:spcAft>
        <a:buChar char="–"/>
        <a:defRPr sz="1125">
          <a:solidFill>
            <a:srgbClr val="FFFF00"/>
          </a:solidFill>
          <a:latin typeface="+mn-lt"/>
        </a:defRPr>
      </a:lvl4pPr>
      <a:lvl5pPr marL="11572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FFFF00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FFFF00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FFFF00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FFFF00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8" y="1685142"/>
            <a:ext cx="6115050" cy="37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New Asthma Slides</a:t>
            </a:r>
            <a:endParaRPr lang="en-US" sz="2700" dirty="0"/>
          </a:p>
          <a:p>
            <a:pPr algn="ctr">
              <a:buNone/>
            </a:pPr>
            <a:endParaRPr lang="en-US" sz="2700" dirty="0"/>
          </a:p>
          <a:p>
            <a:pPr>
              <a:buNone/>
            </a:pPr>
            <a:endParaRPr lang="en-US" sz="2250" dirty="0"/>
          </a:p>
        </p:txBody>
      </p:sp>
      <p:sp>
        <p:nvSpPr>
          <p:cNvPr id="4" name="Rectangle 3"/>
          <p:cNvSpPr/>
          <p:nvPr/>
        </p:nvSpPr>
        <p:spPr>
          <a:xfrm>
            <a:off x="1543050" y="3911696"/>
            <a:ext cx="591502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 smtClean="0">
                <a:solidFill>
                  <a:srgbClr val="FFFF00"/>
                </a:solidFill>
              </a:rPr>
              <a:t>ABTSWH</a:t>
            </a:r>
            <a:endParaRPr lang="en-US" kern="0" dirty="0">
              <a:solidFill>
                <a:srgbClr val="FFFF00"/>
              </a:solidFill>
            </a:endParaRPr>
          </a:p>
          <a:p>
            <a:pPr marL="257175" indent="-257175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FFFF00"/>
              </a:solidFill>
            </a:endParaRPr>
          </a:p>
          <a:p>
            <a:pPr marL="257175" indent="-257175" algn="ctr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FFFF00"/>
              </a:solidFill>
            </a:endParaRPr>
          </a:p>
          <a:p>
            <a:pPr marL="257175" indent="-257175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kern="0" dirty="0">
                <a:solidFill>
                  <a:srgbClr val="FFFF00"/>
                </a:solidFill>
              </a:rPr>
              <a:t>Meeting, January 28,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683" y="6159930"/>
            <a:ext cx="779786" cy="4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3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195" y="296562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Agenda item #3</a:t>
            </a:r>
          </a:p>
        </p:txBody>
      </p:sp>
    </p:spTree>
    <p:extLst>
      <p:ext uri="{BB962C8B-B14F-4D97-AF65-F5344CB8AC3E}">
        <p14:creationId xmlns:p14="http://schemas.microsoft.com/office/powerpoint/2010/main" val="365149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448" y="212452"/>
            <a:ext cx="7772400" cy="940487"/>
          </a:xfrm>
        </p:spPr>
        <p:txBody>
          <a:bodyPr/>
          <a:lstStyle/>
          <a:p>
            <a:r>
              <a:rPr lang="en-US" sz="2400" dirty="0"/>
              <a:t>The Advisory Board had 4 Recommendations</a:t>
            </a:r>
            <a:br>
              <a:rPr lang="en-US" sz="2400" dirty="0"/>
            </a:br>
            <a:r>
              <a:rPr lang="en-US" sz="2400" dirty="0"/>
              <a:t> regarding Work-related Asthma (WRA)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448" y="1331654"/>
            <a:ext cx="8281103" cy="5313893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The DOL and Advisory Board are in general agreement regarding the first 3 recommendations, which related to the definition of occupational asthma and the diagnosis of asthma and asthma exacerbations. 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The Advisory Board’s 4</a:t>
            </a:r>
            <a:r>
              <a:rPr lang="en-US" sz="2000" baseline="30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recommendation related to concerns regarding the criteria to diagnose WRA and the related wording in the Procedure Manual </a:t>
            </a:r>
            <a:r>
              <a:rPr lang="en-US" sz="1600" dirty="0">
                <a:solidFill>
                  <a:schemeClr val="bg1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(in V 4.0 Appendix I, Exhibit 15-4 (page 3 of 12):</a:t>
            </a:r>
            <a:endParaRPr lang="en-US" sz="16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683" y="6159930"/>
            <a:ext cx="779786" cy="4023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AAA3A1B-D0B2-D14E-9195-BF0B415069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35" y="3665255"/>
            <a:ext cx="6816128" cy="2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2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176" y="513867"/>
            <a:ext cx="7772400" cy="1102519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DOL Responses to Board Recommendations (12/18/19)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176" y="1468104"/>
            <a:ext cx="5192793" cy="609865"/>
          </a:xfrm>
        </p:spPr>
        <p:txBody>
          <a:bodyPr/>
          <a:lstStyle/>
          <a:p>
            <a:r>
              <a:rPr lang="en-US" sz="2400" dirty="0"/>
              <a:t>Work-related Asthma</a:t>
            </a:r>
            <a:r>
              <a:rPr lang="en-US" sz="2100" dirty="0"/>
              <a:t>: DOL Response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683" y="6159930"/>
            <a:ext cx="779786" cy="40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44" y="2260423"/>
            <a:ext cx="7610511" cy="975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" r="1102"/>
          <a:stretch/>
        </p:blipFill>
        <p:spPr>
          <a:xfrm>
            <a:off x="766744" y="3248159"/>
            <a:ext cx="7610511" cy="226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1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2FDF1-3A72-0046-8F71-7DC427AC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301401"/>
            <a:ext cx="7543800" cy="1038184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Advisory Board’s Response to the DOL 12/18/19  Response Regarding the WRA recommendation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786673-F69C-E54D-9561-73A34261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0" y="1408556"/>
            <a:ext cx="8120270" cy="49027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1) The Advisory Board and the DOL respectfully differ in their interpretations of “a toxic substance”.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ea typeface="Calibri" panose="020F0502020204030204" pitchFamily="34" charset="0"/>
              </a:rPr>
              <a:t>2) The following alternate wording is recommended for the red-underlined text: </a:t>
            </a:r>
            <a:r>
              <a:rPr lang="en-US" sz="1600" dirty="0">
                <a:ea typeface="Calibri" panose="020F0502020204030204" pitchFamily="34" charset="0"/>
              </a:rPr>
              <a:t>“</a:t>
            </a:r>
            <a:r>
              <a:rPr lang="en-US" sz="1600" i="1" dirty="0">
                <a:ea typeface="Calibri" panose="020F0502020204030204" pitchFamily="34" charset="0"/>
              </a:rPr>
              <a:t>The qualified physician must provide a well-rationalized explanation for his or her conclusions. The strongest justification for acceptance ……</a:t>
            </a:r>
            <a:endParaRPr lang="en-US" sz="160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u="sng" dirty="0">
                <a:solidFill>
                  <a:schemeClr val="bg1"/>
                </a:solidFill>
                <a:ea typeface="Calibri" panose="020F0502020204030204" pitchFamily="34" charset="0"/>
              </a:rPr>
              <a:t>Rationale:</a:t>
            </a:r>
            <a:r>
              <a:rPr lang="en-US" sz="1600" dirty="0">
                <a:solidFill>
                  <a:schemeClr val="bg1"/>
                </a:solidFill>
                <a:ea typeface="Calibri" panose="020F0502020204030204" pitchFamily="34" charset="0"/>
              </a:rPr>
              <a:t>  Since the mechanisms by which a toxic substance(s) causes asthma are poorly defined, most qualified physicians will not be able to provide this information.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40C79E-1C17-EC40-B1FE-A0171505C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157" y="2072309"/>
            <a:ext cx="6205686" cy="271338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310CB60-E80F-2A4F-941F-C30ACAA68FB4}"/>
              </a:ext>
            </a:extLst>
          </p:cNvPr>
          <p:cNvCxnSpPr>
            <a:cxnSpLocks/>
          </p:cNvCxnSpPr>
          <p:nvPr/>
        </p:nvCxnSpPr>
        <p:spPr>
          <a:xfrm>
            <a:off x="3165613" y="3850926"/>
            <a:ext cx="3655344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476F1F5-2D2E-E641-9708-C4F6833C88F9}"/>
              </a:ext>
            </a:extLst>
          </p:cNvPr>
          <p:cNvCxnSpPr>
            <a:cxnSpLocks/>
          </p:cNvCxnSpPr>
          <p:nvPr/>
        </p:nvCxnSpPr>
        <p:spPr>
          <a:xfrm>
            <a:off x="2483654" y="4015922"/>
            <a:ext cx="4400779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5D8717A-9F7E-DD42-A728-7DB40D086306}"/>
              </a:ext>
            </a:extLst>
          </p:cNvPr>
          <p:cNvCxnSpPr>
            <a:cxnSpLocks/>
          </p:cNvCxnSpPr>
          <p:nvPr/>
        </p:nvCxnSpPr>
        <p:spPr>
          <a:xfrm>
            <a:off x="2483654" y="4197627"/>
            <a:ext cx="290222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5B4FB6-DDE0-FA40-A6E0-7195000DD183}"/>
              </a:ext>
            </a:extLst>
          </p:cNvPr>
          <p:cNvSpPr txBox="1"/>
          <p:nvPr/>
        </p:nvSpPr>
        <p:spPr>
          <a:xfrm>
            <a:off x="1659622" y="4270517"/>
            <a:ext cx="42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FF6A377-00F4-8041-9ADE-C043CF026FF2}"/>
              </a:ext>
            </a:extLst>
          </p:cNvPr>
          <p:cNvSpPr txBox="1"/>
          <p:nvPr/>
        </p:nvSpPr>
        <p:spPr>
          <a:xfrm>
            <a:off x="1659622" y="3688799"/>
            <a:ext cx="427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  </a:t>
            </a:r>
          </a:p>
        </p:txBody>
      </p:sp>
    </p:spTree>
    <p:extLst>
      <p:ext uri="{BB962C8B-B14F-4D97-AF65-F5344CB8AC3E}">
        <p14:creationId xmlns:p14="http://schemas.microsoft.com/office/powerpoint/2010/main" val="25613599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103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Calibri</vt:lpstr>
      <vt:lpstr>Default Design</vt:lpstr>
      <vt:lpstr>PowerPoint Presentation</vt:lpstr>
      <vt:lpstr>PowerPoint Presentation</vt:lpstr>
      <vt:lpstr>The Advisory Board had 4 Recommendations  regarding Work-related Asthma (WRA)</vt:lpstr>
      <vt:lpstr>DOL Responses to Board Recommendations (12/18/19)</vt:lpstr>
      <vt:lpstr>Advisory Board’s Response to the DOL 12/18/19  Response Regarding the WRA recommendation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Manowitz</dc:creator>
  <cp:lastModifiedBy>Holger</cp:lastModifiedBy>
  <cp:revision>54</cp:revision>
  <cp:lastPrinted>2020-01-21T18:21:47Z</cp:lastPrinted>
  <dcterms:created xsi:type="dcterms:W3CDTF">2020-01-17T20:14:14Z</dcterms:created>
  <dcterms:modified xsi:type="dcterms:W3CDTF">2020-01-28T17:42:11Z</dcterms:modified>
</cp:coreProperties>
</file>