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56" r:id="rId2"/>
    <p:sldId id="271" r:id="rId3"/>
    <p:sldId id="274" r:id="rId4"/>
    <p:sldId id="322" r:id="rId5"/>
    <p:sldId id="352" r:id="rId6"/>
    <p:sldId id="357" r:id="rId7"/>
    <p:sldId id="397" r:id="rId8"/>
    <p:sldId id="353" r:id="rId9"/>
    <p:sldId id="354" r:id="rId10"/>
    <p:sldId id="355" r:id="rId11"/>
    <p:sldId id="398" r:id="rId12"/>
    <p:sldId id="385" r:id="rId13"/>
    <p:sldId id="359" r:id="rId14"/>
    <p:sldId id="327" r:id="rId15"/>
    <p:sldId id="399" r:id="rId16"/>
    <p:sldId id="391" r:id="rId17"/>
    <p:sldId id="372" r:id="rId18"/>
    <p:sldId id="361" r:id="rId19"/>
    <p:sldId id="400" r:id="rId20"/>
    <p:sldId id="356" r:id="rId21"/>
    <p:sldId id="363" r:id="rId22"/>
    <p:sldId id="364" r:id="rId23"/>
    <p:sldId id="377" r:id="rId24"/>
    <p:sldId id="401" r:id="rId25"/>
    <p:sldId id="335" r:id="rId26"/>
    <p:sldId id="336" r:id="rId27"/>
    <p:sldId id="337" r:id="rId28"/>
    <p:sldId id="392" r:id="rId29"/>
    <p:sldId id="383" r:id="rId30"/>
    <p:sldId id="388" r:id="rId31"/>
    <p:sldId id="390" r:id="rId32"/>
    <p:sldId id="338" r:id="rId33"/>
    <p:sldId id="380" r:id="rId34"/>
    <p:sldId id="381" r:id="rId35"/>
    <p:sldId id="344" r:id="rId36"/>
    <p:sldId id="345" r:id="rId37"/>
    <p:sldId id="349" r:id="rId38"/>
    <p:sldId id="319" r:id="rId39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lnSpc>
        <a:spcPct val="80000"/>
      </a:lnSpc>
      <a:spcBef>
        <a:spcPct val="20000"/>
      </a:spcBef>
      <a:spcAft>
        <a:spcPct val="0"/>
      </a:spcAft>
      <a:buClr>
        <a:srgbClr val="FF0000"/>
      </a:buClr>
      <a:buChar char="•"/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lnSpc>
        <a:spcPct val="80000"/>
      </a:lnSpc>
      <a:spcBef>
        <a:spcPct val="20000"/>
      </a:spcBef>
      <a:spcAft>
        <a:spcPct val="0"/>
      </a:spcAft>
      <a:buClr>
        <a:srgbClr val="FF0000"/>
      </a:buClr>
      <a:buChar char="•"/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lnSpc>
        <a:spcPct val="80000"/>
      </a:lnSpc>
      <a:spcBef>
        <a:spcPct val="20000"/>
      </a:spcBef>
      <a:spcAft>
        <a:spcPct val="0"/>
      </a:spcAft>
      <a:buClr>
        <a:srgbClr val="FF0000"/>
      </a:buClr>
      <a:buChar char="•"/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lnSpc>
        <a:spcPct val="80000"/>
      </a:lnSpc>
      <a:spcBef>
        <a:spcPct val="20000"/>
      </a:spcBef>
      <a:spcAft>
        <a:spcPct val="0"/>
      </a:spcAft>
      <a:buClr>
        <a:srgbClr val="FF0000"/>
      </a:buClr>
      <a:buChar char="•"/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lnSpc>
        <a:spcPct val="80000"/>
      </a:lnSpc>
      <a:spcBef>
        <a:spcPct val="20000"/>
      </a:spcBef>
      <a:spcAft>
        <a:spcPct val="0"/>
      </a:spcAft>
      <a:buClr>
        <a:srgbClr val="FF0000"/>
      </a:buClr>
      <a:buChar char="•"/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1" autoAdjust="0"/>
    <p:restoredTop sz="96247" autoAdjust="0"/>
  </p:normalViewPr>
  <p:slideViewPr>
    <p:cSldViewPr>
      <p:cViewPr varScale="1">
        <p:scale>
          <a:sx n="111" d="100"/>
          <a:sy n="111" d="100"/>
        </p:scale>
        <p:origin x="162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340"/>
    </p:cViewPr>
  </p:sorterViewPr>
  <p:notesViewPr>
    <p:cSldViewPr>
      <p:cViewPr>
        <p:scale>
          <a:sx n="100" d="100"/>
          <a:sy n="100" d="100"/>
        </p:scale>
        <p:origin x="-192" y="360"/>
      </p:cViewPr>
      <p:guideLst>
        <p:guide orient="horz" pos="2927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>
            <a:extLst>
              <a:ext uri="{FF2B5EF4-FFF2-40B4-BE49-F238E27FC236}">
                <a16:creationId xmlns:a16="http://schemas.microsoft.com/office/drawing/2014/main" id="{128BB780-B899-BCDD-D486-B6ABA485741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 b="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284675" name="Rectangle 3">
            <a:extLst>
              <a:ext uri="{FF2B5EF4-FFF2-40B4-BE49-F238E27FC236}">
                <a16:creationId xmlns:a16="http://schemas.microsoft.com/office/drawing/2014/main" id="{FD1372F5-2E93-CE91-FFF9-F6C65DC796E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 b="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284676" name="Rectangle 4">
            <a:extLst>
              <a:ext uri="{FF2B5EF4-FFF2-40B4-BE49-F238E27FC236}">
                <a16:creationId xmlns:a16="http://schemas.microsoft.com/office/drawing/2014/main" id="{D8E191A7-04A0-7DC6-FC65-11E9600FECD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 b="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284677" name="Rectangle 5">
            <a:extLst>
              <a:ext uri="{FF2B5EF4-FFF2-40B4-BE49-F238E27FC236}">
                <a16:creationId xmlns:a16="http://schemas.microsoft.com/office/drawing/2014/main" id="{BD94B363-9D27-D8C4-3FB3-E347AE8210E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 b="0">
                <a:latin typeface="Times New Roman" panose="02020603050405020304" pitchFamily="18" charset="0"/>
              </a:defRPr>
            </a:lvl1pPr>
          </a:lstStyle>
          <a:p>
            <a:fld id="{D8CCE01B-1171-4127-AD4C-E2C1A64580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3A5D27EC-519A-DF80-8C2D-9CE5B92D2C1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 b="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72CC2D32-4A33-2069-8E2E-EAC56015487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 b="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1FC73419-5A6A-4748-C90A-34979C837CB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6488" y="698500"/>
            <a:ext cx="4646612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A62E1AF9-D404-5BDE-4351-2B89DF6CD82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A96C887D-0B08-D379-0C2F-A3299E10FA3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 b="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808EB0D2-68E9-6A2F-F0AD-4D388334CA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 b="0">
                <a:latin typeface="Times New Roman" panose="02020603050405020304" pitchFamily="18" charset="0"/>
              </a:defRPr>
            </a:lvl1pPr>
          </a:lstStyle>
          <a:p>
            <a:fld id="{3270ED4C-7DE0-458C-87D3-E14B5081554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6372B09-04B9-B481-8CBC-842A0AF7D9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E3E4E2-2ACE-4D57-955C-4DDD55D9645E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16609E73-530A-31D1-0535-13C155C03B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3CABB6D-064B-B553-1B5C-12D2DE860A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i="1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pPr algn="r"/>
            <a:endParaRPr lang="en-US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AC03FD3C-E89C-5EED-926A-A179D41E0F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31B29E-81D2-4170-8919-FBD7A5D669B1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23234" name="Rectangle 2">
            <a:extLst>
              <a:ext uri="{FF2B5EF4-FFF2-40B4-BE49-F238E27FC236}">
                <a16:creationId xmlns:a16="http://schemas.microsoft.com/office/drawing/2014/main" id="{86D5BA82-337C-C363-85A7-D257C92E77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3235" name="Rectangle 3">
            <a:extLst>
              <a:ext uri="{FF2B5EF4-FFF2-40B4-BE49-F238E27FC236}">
                <a16:creationId xmlns:a16="http://schemas.microsoft.com/office/drawing/2014/main" id="{D602B783-119D-4DBA-D91B-79C8DB9D35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1125" indent="-111125">
              <a:buFontTx/>
              <a:buChar char="•"/>
            </a:pPr>
            <a:endParaRPr lang="en-US" altLang="en-US"/>
          </a:p>
          <a:p>
            <a:pPr marL="111125" indent="-111125"/>
            <a:endParaRPr lang="en-US" altLang="en-US"/>
          </a:p>
          <a:p>
            <a:pPr marL="111125" indent="-111125">
              <a:spcAft>
                <a:spcPct val="30000"/>
              </a:spcAft>
            </a:pPr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3EC2B229-DC21-8914-C145-04E2F44BED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83C56E-3FA2-4D87-ABFD-9BB65AF7233A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415746" name="Rectangle 2">
            <a:extLst>
              <a:ext uri="{FF2B5EF4-FFF2-40B4-BE49-F238E27FC236}">
                <a16:creationId xmlns:a16="http://schemas.microsoft.com/office/drawing/2014/main" id="{BB1ADB81-6D18-8140-076A-3DB5E03BC5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5747" name="Rectangle 3">
            <a:extLst>
              <a:ext uri="{FF2B5EF4-FFF2-40B4-BE49-F238E27FC236}">
                <a16:creationId xmlns:a16="http://schemas.microsoft.com/office/drawing/2014/main" id="{ABD24464-576C-49C7-810A-3ACD731EA9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A794B2B5-0F25-6E58-848E-3A24E189B3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48A12E-9862-422A-B0F7-4DA7A691CBE7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92866" name="Rectangle 2">
            <a:extLst>
              <a:ext uri="{FF2B5EF4-FFF2-40B4-BE49-F238E27FC236}">
                <a16:creationId xmlns:a16="http://schemas.microsoft.com/office/drawing/2014/main" id="{12C2932A-AE51-8CD6-3B2D-BCB498C036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2867" name="Rectangle 3">
            <a:extLst>
              <a:ext uri="{FF2B5EF4-FFF2-40B4-BE49-F238E27FC236}">
                <a16:creationId xmlns:a16="http://schemas.microsoft.com/office/drawing/2014/main" id="{AC8DE608-09F6-4F66-0791-2C47D25EA5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5888" indent="-115888">
              <a:buFontTx/>
              <a:buChar char="•"/>
            </a:pPr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D423EE62-ABB9-1299-5B34-F27059CE72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2BCA41-4AB6-48B7-9B20-B338997B990D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32450" name="Rectangle 2">
            <a:extLst>
              <a:ext uri="{FF2B5EF4-FFF2-40B4-BE49-F238E27FC236}">
                <a16:creationId xmlns:a16="http://schemas.microsoft.com/office/drawing/2014/main" id="{0A1E58A0-7601-98AD-1033-61A3C120AC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8500"/>
            <a:ext cx="4645025" cy="3484563"/>
          </a:xfrm>
          <a:ln/>
        </p:spPr>
      </p:sp>
      <p:sp>
        <p:nvSpPr>
          <p:cNvPr id="232451" name="Rectangle 3">
            <a:extLst>
              <a:ext uri="{FF2B5EF4-FFF2-40B4-BE49-F238E27FC236}">
                <a16:creationId xmlns:a16="http://schemas.microsoft.com/office/drawing/2014/main" id="{1F876CB4-1D9E-3720-31B6-211D83E766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1475"/>
          </a:xfrm>
        </p:spPr>
        <p:txBody>
          <a:bodyPr/>
          <a:lstStyle/>
          <a:p>
            <a:pPr marL="115888" indent="-115888">
              <a:buFontTx/>
              <a:buChar char="•"/>
            </a:pPr>
            <a:endParaRPr lang="en-US" altLang="en-US"/>
          </a:p>
          <a:p>
            <a:pPr marL="115888" indent="-115888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F659C59B-3ACD-FD7B-3395-4B84CA6D80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595DAD-FF6F-4D3B-867D-EE544738A09A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165890" name="Rectangle 2">
            <a:extLst>
              <a:ext uri="{FF2B5EF4-FFF2-40B4-BE49-F238E27FC236}">
                <a16:creationId xmlns:a16="http://schemas.microsoft.com/office/drawing/2014/main" id="{53EB3B3B-FDBB-E6D4-C9D0-3FFEDCB438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1" name="Rectangle 3">
            <a:extLst>
              <a:ext uri="{FF2B5EF4-FFF2-40B4-BE49-F238E27FC236}">
                <a16:creationId xmlns:a16="http://schemas.microsoft.com/office/drawing/2014/main" id="{2ED8EF47-D8E2-DB1C-E2FD-B155E47EFF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1125" indent="-111125">
              <a:spcAft>
                <a:spcPct val="30000"/>
              </a:spcAft>
              <a:buFontTx/>
              <a:buChar char="•"/>
            </a:pPr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8540477F-FBD9-DE2D-85C9-A373C801D3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E05586-50E9-48C8-98B0-3D4B545ED24E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425986" name="Rectangle 2">
            <a:extLst>
              <a:ext uri="{FF2B5EF4-FFF2-40B4-BE49-F238E27FC236}">
                <a16:creationId xmlns:a16="http://schemas.microsoft.com/office/drawing/2014/main" id="{E1C302E6-44EE-3E56-237A-2DFDF4FB1E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5987" name="Rectangle 3">
            <a:extLst>
              <a:ext uri="{FF2B5EF4-FFF2-40B4-BE49-F238E27FC236}">
                <a16:creationId xmlns:a16="http://schemas.microsoft.com/office/drawing/2014/main" id="{093D08F6-4347-6EE7-C387-2F3585ACB4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7F139FFD-896A-AE94-D481-97D9BDF763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1BBF72-DE78-4C10-8ABB-011168FA4CF7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401410" name="Rectangle 2">
            <a:extLst>
              <a:ext uri="{FF2B5EF4-FFF2-40B4-BE49-F238E27FC236}">
                <a16:creationId xmlns:a16="http://schemas.microsoft.com/office/drawing/2014/main" id="{A11F0142-050F-375A-DFAE-E53F194D11D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1411" name="Rectangle 3">
            <a:extLst>
              <a:ext uri="{FF2B5EF4-FFF2-40B4-BE49-F238E27FC236}">
                <a16:creationId xmlns:a16="http://schemas.microsoft.com/office/drawing/2014/main" id="{86E5A162-C361-2B4E-E4F1-21F289F8FF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5888" indent="-115888">
              <a:buFontTx/>
              <a:buChar char="•"/>
            </a:pPr>
            <a:endParaRPr lang="en-US" altLang="en-US"/>
          </a:p>
          <a:p>
            <a:pPr marL="115888" indent="-115888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301168B9-DD24-DB84-A87E-E647BBD993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283BB8-C864-42A2-A50A-C52531CACBA8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259074" name="Rectangle 2">
            <a:extLst>
              <a:ext uri="{FF2B5EF4-FFF2-40B4-BE49-F238E27FC236}">
                <a16:creationId xmlns:a16="http://schemas.microsoft.com/office/drawing/2014/main" id="{0BFCA0ED-9A66-79F1-63B6-91362DF41AE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6913"/>
            <a:ext cx="4648200" cy="3486150"/>
          </a:xfrm>
          <a:ln/>
        </p:spPr>
      </p:sp>
      <p:sp>
        <p:nvSpPr>
          <p:cNvPr id="259075" name="Rectangle 3">
            <a:extLst>
              <a:ext uri="{FF2B5EF4-FFF2-40B4-BE49-F238E27FC236}">
                <a16:creationId xmlns:a16="http://schemas.microsoft.com/office/drawing/2014/main" id="{16D341B8-37E1-3641-0C63-1C60047851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</p:spPr>
        <p:txBody>
          <a:bodyPr/>
          <a:lstStyle/>
          <a:p>
            <a:pPr marL="115888" indent="-115888">
              <a:buFontTx/>
              <a:buChar char="•"/>
            </a:pPr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DDC5B62-0F76-1916-6D2F-247FE8A281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8B9B34-7196-4850-A84E-3A2EA21741F3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236546" name="Rectangle 2">
            <a:extLst>
              <a:ext uri="{FF2B5EF4-FFF2-40B4-BE49-F238E27FC236}">
                <a16:creationId xmlns:a16="http://schemas.microsoft.com/office/drawing/2014/main" id="{9DC6D3C3-DA41-6DC4-7356-4DEF3B8870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6913"/>
            <a:ext cx="4648200" cy="3486150"/>
          </a:xfrm>
          <a:ln/>
        </p:spPr>
      </p:sp>
      <p:sp>
        <p:nvSpPr>
          <p:cNvPr id="236547" name="Rectangle 3">
            <a:extLst>
              <a:ext uri="{FF2B5EF4-FFF2-40B4-BE49-F238E27FC236}">
                <a16:creationId xmlns:a16="http://schemas.microsoft.com/office/drawing/2014/main" id="{EF2FC970-5686-C768-45A5-77849E79B8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</p:spPr>
        <p:txBody>
          <a:bodyPr/>
          <a:lstStyle/>
          <a:p>
            <a:pPr marL="115888" indent="-115888"/>
            <a:r>
              <a:rPr lang="en-US" altLang="en-US" sz="1000"/>
              <a:t> </a:t>
            </a:r>
          </a:p>
          <a:p>
            <a:pPr marL="115888" indent="-115888"/>
            <a:endParaRPr lang="en-US" altLang="en-US" sz="100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4A8FF8AC-AB86-8ED1-59A8-CE33799D68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DF6FDD-D76E-45FD-B9A2-8930B9F4A363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419842" name="Rectangle 2">
            <a:extLst>
              <a:ext uri="{FF2B5EF4-FFF2-40B4-BE49-F238E27FC236}">
                <a16:creationId xmlns:a16="http://schemas.microsoft.com/office/drawing/2014/main" id="{35F0BC60-5A29-635C-5080-F463B83C587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43" name="Rectangle 3">
            <a:extLst>
              <a:ext uri="{FF2B5EF4-FFF2-40B4-BE49-F238E27FC236}">
                <a16:creationId xmlns:a16="http://schemas.microsoft.com/office/drawing/2014/main" id="{3DD549A6-54E5-A419-1A05-F0C15E4C4D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4416425"/>
            <a:ext cx="5791200" cy="4181475"/>
          </a:xfrm>
        </p:spPr>
        <p:txBody>
          <a:bodyPr/>
          <a:lstStyle/>
          <a:p>
            <a:pPr marL="346075" lvl="1" indent="-120650">
              <a:lnSpc>
                <a:spcPct val="150000"/>
              </a:lnSpc>
            </a:pPr>
            <a:endParaRPr lang="en-US" altLang="en-US"/>
          </a:p>
          <a:p>
            <a:pPr marL="346075" lvl="1" indent="-120650">
              <a:lnSpc>
                <a:spcPct val="150000"/>
              </a:lnSpc>
            </a:pPr>
            <a:endParaRPr lang="en-US" altLang="en-US"/>
          </a:p>
          <a:p>
            <a:pPr marL="346075" lvl="1" indent="-120650">
              <a:lnSpc>
                <a:spcPct val="150000"/>
              </a:lnSpc>
            </a:pPr>
            <a:endParaRPr lang="en-US" altLang="en-US"/>
          </a:p>
          <a:p>
            <a:pPr marL="346075" lvl="1" indent="-120650">
              <a:lnSpc>
                <a:spcPct val="150000"/>
              </a:lnSpc>
            </a:pPr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358D440F-2FCF-196D-BBB9-4F77A3CAAD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5DFDF5-882F-444B-B1F8-152DF7BC12FA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74754" name="Rectangle 2">
            <a:extLst>
              <a:ext uri="{FF2B5EF4-FFF2-40B4-BE49-F238E27FC236}">
                <a16:creationId xmlns:a16="http://schemas.microsoft.com/office/drawing/2014/main" id="{0B50A070-C7F3-CBBF-BF4A-80DFEF39A2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A6AF4728-3FA3-2B1D-00E5-D37F880D6A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1125" indent="-111125">
              <a:spcAft>
                <a:spcPct val="30000"/>
              </a:spcAft>
            </a:pPr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5F456D61-6C97-FBFF-00EE-3DF773E92F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B5FD43-70F3-40E0-94CB-37E7D3D2D72A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225282" name="Rectangle 2">
            <a:extLst>
              <a:ext uri="{FF2B5EF4-FFF2-40B4-BE49-F238E27FC236}">
                <a16:creationId xmlns:a16="http://schemas.microsoft.com/office/drawing/2014/main" id="{BF832E55-1631-8A9D-5FDE-8793E60C100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283" name="Rectangle 3">
            <a:extLst>
              <a:ext uri="{FF2B5EF4-FFF2-40B4-BE49-F238E27FC236}">
                <a16:creationId xmlns:a16="http://schemas.microsoft.com/office/drawing/2014/main" id="{B24F657A-3A98-6FD6-C534-C4764C4452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4416425"/>
            <a:ext cx="5791200" cy="4181475"/>
          </a:xfrm>
        </p:spPr>
        <p:txBody>
          <a:bodyPr/>
          <a:lstStyle/>
          <a:p>
            <a:pPr marL="346075" lvl="1" indent="-120650">
              <a:lnSpc>
                <a:spcPct val="150000"/>
              </a:lnSpc>
            </a:pPr>
            <a:endParaRPr lang="en-US" altLang="en-US" sz="1000"/>
          </a:p>
          <a:p>
            <a:pPr marL="346075" lvl="1" indent="-120650">
              <a:lnSpc>
                <a:spcPct val="150000"/>
              </a:lnSpc>
            </a:pPr>
            <a:endParaRPr lang="en-US" altLang="en-US" sz="1000"/>
          </a:p>
          <a:p>
            <a:pPr marL="346075" lvl="1" indent="-120650">
              <a:lnSpc>
                <a:spcPct val="150000"/>
              </a:lnSpc>
            </a:pPr>
            <a:endParaRPr lang="en-US" altLang="en-US" sz="100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AA123D9B-BD8B-E4C8-FD5A-82B635AEC8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4AD9CA-207A-4DEF-A408-BC1643586CEE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240642" name="Rectangle 2">
            <a:extLst>
              <a:ext uri="{FF2B5EF4-FFF2-40B4-BE49-F238E27FC236}">
                <a16:creationId xmlns:a16="http://schemas.microsoft.com/office/drawing/2014/main" id="{6B21055E-6BD0-BCAC-FBE2-AE2811BA0B2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643" name="Rectangle 3">
            <a:extLst>
              <a:ext uri="{FF2B5EF4-FFF2-40B4-BE49-F238E27FC236}">
                <a16:creationId xmlns:a16="http://schemas.microsoft.com/office/drawing/2014/main" id="{B19D4ACF-2CC5-3E69-A598-360598A3ED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4416425"/>
            <a:ext cx="5410200" cy="4181475"/>
          </a:xfrm>
        </p:spPr>
        <p:txBody>
          <a:bodyPr/>
          <a:lstStyle/>
          <a:p>
            <a:pPr marL="111125" indent="-111125">
              <a:spcAft>
                <a:spcPct val="30000"/>
              </a:spcAft>
            </a:pPr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2F6DD428-3394-685B-73D5-C4B331C29D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E07C29-AA99-419A-AD02-9D1712585983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242690" name="Rectangle 2">
            <a:extLst>
              <a:ext uri="{FF2B5EF4-FFF2-40B4-BE49-F238E27FC236}">
                <a16:creationId xmlns:a16="http://schemas.microsoft.com/office/drawing/2014/main" id="{BE2F665E-55EB-8AB2-37EB-93817E561D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2691" name="Rectangle 3">
            <a:extLst>
              <a:ext uri="{FF2B5EF4-FFF2-40B4-BE49-F238E27FC236}">
                <a16:creationId xmlns:a16="http://schemas.microsoft.com/office/drawing/2014/main" id="{05FB6B06-05B6-B97C-0A6A-9EE712A97E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5888" indent="-115888">
              <a:buFontTx/>
              <a:buChar char="•"/>
            </a:pPr>
            <a:endParaRPr lang="en-US" altLang="en-US"/>
          </a:p>
          <a:p>
            <a:pPr marL="115888" indent="-115888">
              <a:spcAft>
                <a:spcPct val="30000"/>
              </a:spcAft>
              <a:buFontTx/>
              <a:buChar char="•"/>
            </a:pPr>
            <a:endParaRPr lang="en-US" altLang="en-US" b="1"/>
          </a:p>
          <a:p>
            <a:pPr marL="115888" indent="-115888"/>
            <a:endParaRPr lang="en-US" altLang="en-US" b="1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212259B9-B166-1526-0065-CBE3120B8B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B1C41A-EC14-4D48-8C54-ABF2F75A818F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269314" name="Rectangle 2">
            <a:extLst>
              <a:ext uri="{FF2B5EF4-FFF2-40B4-BE49-F238E27FC236}">
                <a16:creationId xmlns:a16="http://schemas.microsoft.com/office/drawing/2014/main" id="{EDBD9891-B1E5-A77C-7FB1-4601715ED6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6913"/>
            <a:ext cx="4648200" cy="3486150"/>
          </a:xfrm>
          <a:ln/>
        </p:spPr>
      </p:sp>
      <p:sp>
        <p:nvSpPr>
          <p:cNvPr id="269315" name="Rectangle 3">
            <a:extLst>
              <a:ext uri="{FF2B5EF4-FFF2-40B4-BE49-F238E27FC236}">
                <a16:creationId xmlns:a16="http://schemas.microsoft.com/office/drawing/2014/main" id="{0F9B99A9-28C1-5EB2-E048-CFE94AC55F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</p:spPr>
        <p:txBody>
          <a:bodyPr/>
          <a:lstStyle/>
          <a:p>
            <a:pPr marL="115888" indent="-115888"/>
            <a:endParaRPr lang="en-US" altLang="en-US"/>
          </a:p>
          <a:p>
            <a:pPr marL="115888" indent="-115888">
              <a:buFontTx/>
              <a:buChar char="•"/>
            </a:pPr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888DEC0A-5792-3F98-0B83-BA4AD5D68D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EE17D-3CC3-4918-9306-E67B2DC2C4B2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421890" name="Rectangle 2">
            <a:extLst>
              <a:ext uri="{FF2B5EF4-FFF2-40B4-BE49-F238E27FC236}">
                <a16:creationId xmlns:a16="http://schemas.microsoft.com/office/drawing/2014/main" id="{EF6FED29-87C1-47DA-C1BE-8011027B3B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6913"/>
            <a:ext cx="4648200" cy="3486150"/>
          </a:xfrm>
          <a:ln/>
        </p:spPr>
      </p:sp>
      <p:sp>
        <p:nvSpPr>
          <p:cNvPr id="421891" name="Rectangle 3">
            <a:extLst>
              <a:ext uri="{FF2B5EF4-FFF2-40B4-BE49-F238E27FC236}">
                <a16:creationId xmlns:a16="http://schemas.microsoft.com/office/drawing/2014/main" id="{E16A5BFD-A628-0118-03FC-0EF4A3AF2A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</p:spPr>
        <p:txBody>
          <a:bodyPr/>
          <a:lstStyle/>
          <a:p>
            <a:pPr marL="115888" indent="-115888">
              <a:buFontTx/>
              <a:buChar char="•"/>
            </a:pPr>
            <a:endParaRPr lang="en-US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C018DA4F-6BA3-4D6D-8710-7F502223E1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9C7965-B9C3-4D82-BD2D-A94BD5EEB353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182274" name="Rectangle 2">
            <a:extLst>
              <a:ext uri="{FF2B5EF4-FFF2-40B4-BE49-F238E27FC236}">
                <a16:creationId xmlns:a16="http://schemas.microsoft.com/office/drawing/2014/main" id="{187A8035-A79E-C533-95AC-333D6CF7FA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5" name="Rectangle 3">
            <a:extLst>
              <a:ext uri="{FF2B5EF4-FFF2-40B4-BE49-F238E27FC236}">
                <a16:creationId xmlns:a16="http://schemas.microsoft.com/office/drawing/2014/main" id="{450DD275-B720-E331-4FF8-C4911EAA5E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1125" indent="-111125">
              <a:spcAft>
                <a:spcPct val="30000"/>
              </a:spcAft>
            </a:pPr>
            <a:endParaRPr lang="en-US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BD4359D5-E96D-EF9E-6BDD-B3EDCC1BFD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6D80AC-F6A3-4D9A-BBDA-E066C35D0AFB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184322" name="Rectangle 2">
            <a:extLst>
              <a:ext uri="{FF2B5EF4-FFF2-40B4-BE49-F238E27FC236}">
                <a16:creationId xmlns:a16="http://schemas.microsoft.com/office/drawing/2014/main" id="{BD89C974-7AD4-F9A3-DDA8-A2FB12D4C9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3" name="Rectangle 3">
            <a:extLst>
              <a:ext uri="{FF2B5EF4-FFF2-40B4-BE49-F238E27FC236}">
                <a16:creationId xmlns:a16="http://schemas.microsoft.com/office/drawing/2014/main" id="{EFC35158-1B60-7190-9009-5A2EE824F9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4416425"/>
            <a:ext cx="5410200" cy="4181475"/>
          </a:xfrm>
        </p:spPr>
        <p:txBody>
          <a:bodyPr/>
          <a:lstStyle/>
          <a:p>
            <a:pPr marL="111125" indent="-111125">
              <a:spcBef>
                <a:spcPct val="150000"/>
              </a:spcBef>
            </a:pPr>
            <a:endParaRPr lang="en-US" altLang="en-US" sz="110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FBD06534-7536-F893-08A1-CE50991437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D11957-CFE6-4AF2-9A5D-15A1FD2962D1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186370" name="Rectangle 2">
            <a:extLst>
              <a:ext uri="{FF2B5EF4-FFF2-40B4-BE49-F238E27FC236}">
                <a16:creationId xmlns:a16="http://schemas.microsoft.com/office/drawing/2014/main" id="{98BEC07C-038D-32E6-A6DA-2E4453305C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>
            <a:extLst>
              <a:ext uri="{FF2B5EF4-FFF2-40B4-BE49-F238E27FC236}">
                <a16:creationId xmlns:a16="http://schemas.microsoft.com/office/drawing/2014/main" id="{4BA426CE-87C7-E982-C05E-395AB95660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4416425"/>
            <a:ext cx="5562600" cy="4181475"/>
          </a:xfrm>
        </p:spPr>
        <p:txBody>
          <a:bodyPr/>
          <a:lstStyle/>
          <a:p>
            <a:pPr marL="111125" indent="-111125">
              <a:lnSpc>
                <a:spcPct val="90000"/>
              </a:lnSpc>
              <a:spcBef>
                <a:spcPct val="100000"/>
              </a:spcBef>
              <a:buFontTx/>
              <a:buChar char="•"/>
            </a:pPr>
            <a:endParaRPr lang="en-US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45023BB4-925B-725D-936F-1073E68C92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1D7276-9390-4BA3-8061-090A35D211A1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403458" name="Rectangle 2">
            <a:extLst>
              <a:ext uri="{FF2B5EF4-FFF2-40B4-BE49-F238E27FC236}">
                <a16:creationId xmlns:a16="http://schemas.microsoft.com/office/drawing/2014/main" id="{F40F5F4C-8689-D946-53DD-F15038912E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3459" name="Rectangle 3">
            <a:extLst>
              <a:ext uri="{FF2B5EF4-FFF2-40B4-BE49-F238E27FC236}">
                <a16:creationId xmlns:a16="http://schemas.microsoft.com/office/drawing/2014/main" id="{FAABD079-1E9D-B1A4-C5DD-490E36794F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5888" indent="-115888">
              <a:spcBef>
                <a:spcPct val="100000"/>
              </a:spcBef>
            </a:pPr>
            <a:endParaRPr lang="en-US" altLang="en-US" b="1"/>
          </a:p>
          <a:p>
            <a:pPr marL="115888" indent="-115888">
              <a:spcAft>
                <a:spcPct val="30000"/>
              </a:spcAft>
              <a:buFontTx/>
              <a:buChar char="•"/>
            </a:pPr>
            <a:endParaRPr lang="en-US" altLang="en-US" sz="1600" b="1"/>
          </a:p>
          <a:p>
            <a:pPr marL="115888" indent="-115888">
              <a:spcAft>
                <a:spcPct val="30000"/>
              </a:spcAft>
              <a:buFontTx/>
              <a:buChar char="•"/>
            </a:pPr>
            <a:endParaRPr lang="en-US" altLang="en-US"/>
          </a:p>
          <a:p>
            <a:pPr marL="115888" indent="-115888">
              <a:spcBef>
                <a:spcPct val="100000"/>
              </a:spcBef>
              <a:buFontTx/>
              <a:buChar char="•"/>
            </a:pPr>
            <a:endParaRPr lang="en-US" altLang="en-US"/>
          </a:p>
          <a:p>
            <a:pPr marL="115888" indent="-115888"/>
            <a:endParaRPr lang="en-US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60AB88DC-EB9F-590D-57C1-15B52B0F11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2EAC1C-BA57-4C45-BEF7-E717EC4BEE6A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283650" name="Rectangle 2">
            <a:extLst>
              <a:ext uri="{FF2B5EF4-FFF2-40B4-BE49-F238E27FC236}">
                <a16:creationId xmlns:a16="http://schemas.microsoft.com/office/drawing/2014/main" id="{4609E63B-834B-17BE-C03F-5CF9B254CC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3651" name="Rectangle 3">
            <a:extLst>
              <a:ext uri="{FF2B5EF4-FFF2-40B4-BE49-F238E27FC236}">
                <a16:creationId xmlns:a16="http://schemas.microsoft.com/office/drawing/2014/main" id="{BD7A4C68-FE66-2C26-5EFE-29B8220F53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5888" indent="-115888"/>
            <a:endParaRPr lang="en-US" altLang="en-US" b="1"/>
          </a:p>
          <a:p>
            <a:pPr marL="115888" indent="-115888"/>
            <a:endParaRPr lang="en-US" altLang="en-US" sz="1000"/>
          </a:p>
          <a:p>
            <a:pPr marL="115888" indent="-115888"/>
            <a:endParaRPr lang="en-US" altLang="en-US"/>
          </a:p>
          <a:p>
            <a:pPr marL="115888" indent="-115888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39416605-2525-55B3-0201-F1BFEE93E9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F8D80A-5B8A-4ABE-A6F7-1BD41A27C082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73730" name="Rectangle 2">
            <a:extLst>
              <a:ext uri="{FF2B5EF4-FFF2-40B4-BE49-F238E27FC236}">
                <a16:creationId xmlns:a16="http://schemas.microsoft.com/office/drawing/2014/main" id="{B66C0A52-F2FF-1756-41DB-8119E39FB3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2A4A6436-11E6-91FB-A88C-8B85B80A00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1125" indent="-111125">
              <a:spcAft>
                <a:spcPct val="30000"/>
              </a:spcAft>
            </a:pPr>
            <a:endParaRPr lang="en-US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275F60F0-896C-FA87-32E6-C33C75BB55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117164-51A9-4844-AF90-2663BD1C13B9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5B484293-3FFF-26BD-E33A-C4DF87654E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0F7CEAB7-372A-F91A-0BBA-1C773E3F51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5888" indent="-115888">
              <a:buClr>
                <a:srgbClr val="FF0000"/>
              </a:buClr>
            </a:pPr>
            <a:endParaRPr lang="en-US" altLang="en-US"/>
          </a:p>
          <a:p>
            <a:pPr marL="115888" indent="-115888">
              <a:buClr>
                <a:srgbClr val="FF0000"/>
              </a:buClr>
              <a:buFontTx/>
              <a:buChar char="•"/>
            </a:pPr>
            <a:endParaRPr lang="en-US" altLang="en-US"/>
          </a:p>
          <a:p>
            <a:pPr marL="115888" indent="-115888">
              <a:buFontTx/>
              <a:buChar char="•"/>
            </a:pPr>
            <a:endParaRPr lang="en-US" altLang="en-US" sz="2000"/>
          </a:p>
          <a:p>
            <a:pPr marL="115888" indent="-115888"/>
            <a:endParaRPr lang="en-US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1828F50B-4CBD-81F4-A8F3-F49C54700C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4C9F81-86DA-465A-965C-5842C15DB035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386050" name="Rectangle 2">
            <a:extLst>
              <a:ext uri="{FF2B5EF4-FFF2-40B4-BE49-F238E27FC236}">
                <a16:creationId xmlns:a16="http://schemas.microsoft.com/office/drawing/2014/main" id="{8D31E8AF-878A-F93D-F7DC-252668E220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6051" name="Rectangle 3">
            <a:extLst>
              <a:ext uri="{FF2B5EF4-FFF2-40B4-BE49-F238E27FC236}">
                <a16:creationId xmlns:a16="http://schemas.microsoft.com/office/drawing/2014/main" id="{1F765E58-F4BC-E7D7-6C3C-2ADEF7DA73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5888" indent="-115888">
              <a:spcBef>
                <a:spcPct val="100000"/>
              </a:spcBef>
              <a:buFontTx/>
              <a:buChar char="•"/>
            </a:pPr>
            <a:endParaRPr lang="en-US" altLang="en-US" b="1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81958655-1B0B-D0B5-B266-46F53CCD35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E71448-8BB6-4213-BF51-8D290611522E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188418" name="Rectangle 2">
            <a:extLst>
              <a:ext uri="{FF2B5EF4-FFF2-40B4-BE49-F238E27FC236}">
                <a16:creationId xmlns:a16="http://schemas.microsoft.com/office/drawing/2014/main" id="{085BA53C-5882-41C2-88BC-B0D8EC0564E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19" name="Rectangle 3">
            <a:extLst>
              <a:ext uri="{FF2B5EF4-FFF2-40B4-BE49-F238E27FC236}">
                <a16:creationId xmlns:a16="http://schemas.microsoft.com/office/drawing/2014/main" id="{B43D4EE7-19AE-6527-197A-84C4C88CF3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1125" indent="-111125">
              <a:buFontTx/>
              <a:buChar char="•"/>
            </a:pPr>
            <a:endParaRPr lang="en-US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14B83217-DAB8-B18D-0187-5CB7E4EE7D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3A3D6D-8F7C-4816-8733-57641A404201}" type="slidenum">
              <a:rPr lang="en-US" altLang="en-US"/>
              <a:pPr/>
              <a:t>33</a:t>
            </a:fld>
            <a:endParaRPr lang="en-US" altLang="en-US"/>
          </a:p>
        </p:txBody>
      </p:sp>
      <p:sp>
        <p:nvSpPr>
          <p:cNvPr id="275458" name="Rectangle 2">
            <a:extLst>
              <a:ext uri="{FF2B5EF4-FFF2-40B4-BE49-F238E27FC236}">
                <a16:creationId xmlns:a16="http://schemas.microsoft.com/office/drawing/2014/main" id="{6B8953E7-9498-A38F-0F2C-0B3B91033B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6913"/>
            <a:ext cx="4648200" cy="3486150"/>
          </a:xfrm>
          <a:ln/>
        </p:spPr>
      </p:sp>
      <p:sp>
        <p:nvSpPr>
          <p:cNvPr id="275459" name="Rectangle 3">
            <a:extLst>
              <a:ext uri="{FF2B5EF4-FFF2-40B4-BE49-F238E27FC236}">
                <a16:creationId xmlns:a16="http://schemas.microsoft.com/office/drawing/2014/main" id="{4528B018-0079-84EF-4822-2F8E6B56F9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</p:spPr>
        <p:txBody>
          <a:bodyPr/>
          <a:lstStyle/>
          <a:p>
            <a:pPr marL="115888" indent="-115888"/>
            <a:endParaRPr lang="en-US" altLang="en-US" dirty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7583D99B-012D-641D-0453-57FB5A743F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B572AC-9D8E-4E53-AB7D-775AB5C1AA2E}" type="slidenum">
              <a:rPr lang="en-US" altLang="en-US"/>
              <a:pPr/>
              <a:t>34</a:t>
            </a:fld>
            <a:endParaRPr lang="en-US" altLang="en-US"/>
          </a:p>
        </p:txBody>
      </p:sp>
      <p:sp>
        <p:nvSpPr>
          <p:cNvPr id="277506" name="Rectangle 2">
            <a:extLst>
              <a:ext uri="{FF2B5EF4-FFF2-40B4-BE49-F238E27FC236}">
                <a16:creationId xmlns:a16="http://schemas.microsoft.com/office/drawing/2014/main" id="{E1B418BB-1359-863A-16C1-F87B8C3981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6913"/>
            <a:ext cx="4648200" cy="3486150"/>
          </a:xfrm>
          <a:ln/>
        </p:spPr>
      </p:sp>
      <p:sp>
        <p:nvSpPr>
          <p:cNvPr id="277507" name="Rectangle 3">
            <a:extLst>
              <a:ext uri="{FF2B5EF4-FFF2-40B4-BE49-F238E27FC236}">
                <a16:creationId xmlns:a16="http://schemas.microsoft.com/office/drawing/2014/main" id="{A0F4B520-58E9-C2C4-91BF-CBE236B315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416425"/>
            <a:ext cx="5943600" cy="4414838"/>
          </a:xfrm>
        </p:spPr>
        <p:txBody>
          <a:bodyPr/>
          <a:lstStyle/>
          <a:p>
            <a:pPr marL="228600" indent="-228600">
              <a:tabLst>
                <a:tab pos="342900" algn="l"/>
              </a:tabLst>
            </a:pPr>
            <a:endParaRPr lang="en-US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AFF25221-6AC5-BC65-F043-56E20C7145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006E6D-9A27-4B98-9545-078A9BB6B8FE}" type="slidenum">
              <a:rPr lang="en-US" altLang="en-US"/>
              <a:pPr/>
              <a:t>35</a:t>
            </a:fld>
            <a:endParaRPr lang="en-US" altLang="en-US"/>
          </a:p>
        </p:txBody>
      </p:sp>
      <p:sp>
        <p:nvSpPr>
          <p:cNvPr id="200706" name="Rectangle 2">
            <a:extLst>
              <a:ext uri="{FF2B5EF4-FFF2-40B4-BE49-F238E27FC236}">
                <a16:creationId xmlns:a16="http://schemas.microsoft.com/office/drawing/2014/main" id="{BEA27FC1-8A22-4164-CAA0-2B88ACF88D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7" name="Rectangle 3">
            <a:extLst>
              <a:ext uri="{FF2B5EF4-FFF2-40B4-BE49-F238E27FC236}">
                <a16:creationId xmlns:a16="http://schemas.microsoft.com/office/drawing/2014/main" id="{F7EF7E9A-D33F-DCDF-3945-B8A48EB63D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1125" indent="-111125">
              <a:spcAft>
                <a:spcPct val="30000"/>
              </a:spcAft>
              <a:buFontTx/>
              <a:buChar char="•"/>
            </a:pPr>
            <a:endParaRPr lang="en-US" altLang="en-US" dirty="0"/>
          </a:p>
          <a:p>
            <a:pPr marL="111125" indent="-111125">
              <a:spcAft>
                <a:spcPct val="30000"/>
              </a:spcAft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5583AD7-F3A9-6409-40EA-3AE00A8BD3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4EF667-7922-408A-B1EA-5EAFA3FEA5E3}" type="slidenum">
              <a:rPr lang="en-US" altLang="en-US"/>
              <a:pPr/>
              <a:t>36</a:t>
            </a:fld>
            <a:endParaRPr lang="en-US" altLang="en-US"/>
          </a:p>
        </p:txBody>
      </p:sp>
      <p:sp>
        <p:nvSpPr>
          <p:cNvPr id="202754" name="Rectangle 2">
            <a:extLst>
              <a:ext uri="{FF2B5EF4-FFF2-40B4-BE49-F238E27FC236}">
                <a16:creationId xmlns:a16="http://schemas.microsoft.com/office/drawing/2014/main" id="{A199E752-03F8-BEDB-4C13-138C4D8C56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2755" name="Rectangle 3">
            <a:extLst>
              <a:ext uri="{FF2B5EF4-FFF2-40B4-BE49-F238E27FC236}">
                <a16:creationId xmlns:a16="http://schemas.microsoft.com/office/drawing/2014/main" id="{108B87B1-89E7-3544-5E3E-C7A0D25C7A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5888" indent="-115888">
              <a:spcAft>
                <a:spcPct val="30000"/>
              </a:spcAft>
              <a:buFontTx/>
              <a:buChar char="•"/>
            </a:pPr>
            <a:endParaRPr lang="en-US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68C7462A-71D8-808E-22C8-3867068E6B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E8ADF5-84D2-4325-BBE4-8A0A7388E16D}" type="slidenum">
              <a:rPr lang="en-US" altLang="en-US"/>
              <a:pPr/>
              <a:t>37</a:t>
            </a:fld>
            <a:endParaRPr lang="en-US" altLang="en-US"/>
          </a:p>
        </p:txBody>
      </p:sp>
      <p:sp>
        <p:nvSpPr>
          <p:cNvPr id="210946" name="Rectangle 2">
            <a:extLst>
              <a:ext uri="{FF2B5EF4-FFF2-40B4-BE49-F238E27FC236}">
                <a16:creationId xmlns:a16="http://schemas.microsoft.com/office/drawing/2014/main" id="{14D83D63-7371-E647-6820-6E5808318F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7" name="Rectangle 3">
            <a:extLst>
              <a:ext uri="{FF2B5EF4-FFF2-40B4-BE49-F238E27FC236}">
                <a16:creationId xmlns:a16="http://schemas.microsoft.com/office/drawing/2014/main" id="{87B24FA4-739C-C60F-BC52-1B69E30D1F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5888" indent="-115888">
              <a:buFontTx/>
              <a:buChar char="•"/>
            </a:pPr>
            <a:endParaRPr lang="en-US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E00F0CBF-1D72-7271-A471-D8A596B88F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1FB82A-79B6-4114-A64E-EF9800696A22}" type="slidenum">
              <a:rPr lang="en-US" altLang="en-US"/>
              <a:pPr/>
              <a:t>38</a:t>
            </a:fld>
            <a:endParaRPr lang="en-US" altLang="en-US"/>
          </a:p>
        </p:txBody>
      </p:sp>
      <p:sp>
        <p:nvSpPr>
          <p:cNvPr id="72706" name="Rectangle 2">
            <a:extLst>
              <a:ext uri="{FF2B5EF4-FFF2-40B4-BE49-F238E27FC236}">
                <a16:creationId xmlns:a16="http://schemas.microsoft.com/office/drawing/2014/main" id="{84146EB0-6987-50D0-010D-510B3B7A35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CED24BCD-7F58-C02D-3F16-6512DD3746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5888" indent="-115888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E70D6D36-F323-C2F5-3208-1FF11948D8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EAF09C-49C7-4C86-81B6-D4A32061EC59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55650" name="Rectangle 2">
            <a:extLst>
              <a:ext uri="{FF2B5EF4-FFF2-40B4-BE49-F238E27FC236}">
                <a16:creationId xmlns:a16="http://schemas.microsoft.com/office/drawing/2014/main" id="{D7F7541C-329F-7F65-9DFE-A48AA3090C2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1" name="Rectangle 3">
            <a:extLst>
              <a:ext uri="{FF2B5EF4-FFF2-40B4-BE49-F238E27FC236}">
                <a16:creationId xmlns:a16="http://schemas.microsoft.com/office/drawing/2014/main" id="{A6FDF0FC-1F08-2969-9EA2-58A5BBA8FC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4">
              <a:buFontTx/>
              <a:buChar char="•"/>
            </a:pPr>
            <a:endParaRPr lang="en-US" altLang="en-US"/>
          </a:p>
          <a:p>
            <a:pPr marL="114300" indent="-114300">
              <a:buFontTx/>
              <a:buChar char="•"/>
            </a:pPr>
            <a:endParaRPr lang="en-US" altLang="en-US"/>
          </a:p>
          <a:p>
            <a:pPr marL="114300" indent="-114300">
              <a:spcAft>
                <a:spcPct val="30000"/>
              </a:spcAft>
              <a:buFontTx/>
              <a:buChar char="•"/>
            </a:pPr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3EEFEB4F-3302-0C41-3B61-725BA34C9B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15AC2B-3E5F-478E-8A88-1C6D0914E58E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17090" name="Rectangle 2">
            <a:extLst>
              <a:ext uri="{FF2B5EF4-FFF2-40B4-BE49-F238E27FC236}">
                <a16:creationId xmlns:a16="http://schemas.microsoft.com/office/drawing/2014/main" id="{5803E06B-7EF8-38F4-262F-72BD4C2861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1" name="Rectangle 3">
            <a:extLst>
              <a:ext uri="{FF2B5EF4-FFF2-40B4-BE49-F238E27FC236}">
                <a16:creationId xmlns:a16="http://schemas.microsoft.com/office/drawing/2014/main" id="{5490E3F0-EE5A-3DBF-1B78-7FE304917A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1125" indent="-111125">
              <a:lnSpc>
                <a:spcPct val="90000"/>
              </a:lnSpc>
              <a:buFontTx/>
              <a:buChar char="•"/>
            </a:pPr>
            <a:endParaRPr lang="en-US" altLang="en-US" sz="1000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6D0A204D-4421-4181-F462-D70CEC41FC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6136B6-A8E5-49A5-A68F-F51A2E9D8700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28354" name="Rectangle 2">
            <a:extLst>
              <a:ext uri="{FF2B5EF4-FFF2-40B4-BE49-F238E27FC236}">
                <a16:creationId xmlns:a16="http://schemas.microsoft.com/office/drawing/2014/main" id="{EEEE2F39-8875-7ED4-777B-45320EF387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5" name="Rectangle 3">
            <a:extLst>
              <a:ext uri="{FF2B5EF4-FFF2-40B4-BE49-F238E27FC236}">
                <a16:creationId xmlns:a16="http://schemas.microsoft.com/office/drawing/2014/main" id="{6DF51FC5-86FE-5B70-0576-2587C12286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5888" indent="-115888"/>
            <a:endParaRPr lang="en-US" altLang="en-US"/>
          </a:p>
          <a:p>
            <a:pPr marL="115888" indent="-115888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293A6CEB-0D2F-907E-C282-E1DDDC6693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168F69-E664-4347-A233-F7D61FD91D10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413698" name="Rectangle 2">
            <a:extLst>
              <a:ext uri="{FF2B5EF4-FFF2-40B4-BE49-F238E27FC236}">
                <a16:creationId xmlns:a16="http://schemas.microsoft.com/office/drawing/2014/main" id="{E451B5D5-4EB6-FF31-4AFE-75E927DFC6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3699" name="Rectangle 3">
            <a:extLst>
              <a:ext uri="{FF2B5EF4-FFF2-40B4-BE49-F238E27FC236}">
                <a16:creationId xmlns:a16="http://schemas.microsoft.com/office/drawing/2014/main" id="{909FEE37-A8A8-C5B7-3E4B-9940B47606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en-US" altLang="en-US"/>
          </a:p>
          <a:p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6FCEA837-09C6-7514-1780-859D43C8EE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7F2F52-C619-44C1-A1AB-D78081B2C839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19138" name="Rectangle 2">
            <a:extLst>
              <a:ext uri="{FF2B5EF4-FFF2-40B4-BE49-F238E27FC236}">
                <a16:creationId xmlns:a16="http://schemas.microsoft.com/office/drawing/2014/main" id="{685DF997-2D29-2BB0-CD68-41F9BE68CB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39" name="Rectangle 3">
            <a:extLst>
              <a:ext uri="{FF2B5EF4-FFF2-40B4-BE49-F238E27FC236}">
                <a16:creationId xmlns:a16="http://schemas.microsoft.com/office/drawing/2014/main" id="{10ADFDF7-36C4-7B32-A98C-5462B9E862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1125" indent="-111125"/>
            <a:endParaRPr lang="en-US" altLang="en-US"/>
          </a:p>
          <a:p>
            <a:pPr marL="111125" indent="-111125"/>
            <a:endParaRPr lang="en-US" altLang="en-US"/>
          </a:p>
          <a:p>
            <a:pPr marL="111125" indent="-111125">
              <a:spcAft>
                <a:spcPct val="30000"/>
              </a:spcAft>
              <a:buFontTx/>
              <a:buChar char="•"/>
            </a:pPr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A82D942D-9A7B-7FF8-AA13-A7E5E9A6FD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F181C2-068E-4381-BA9D-D6F4D5A1E83F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21186" name="Rectangle 2">
            <a:extLst>
              <a:ext uri="{FF2B5EF4-FFF2-40B4-BE49-F238E27FC236}">
                <a16:creationId xmlns:a16="http://schemas.microsoft.com/office/drawing/2014/main" id="{74824CE0-F81E-8B77-7C7E-774A54D83B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1187" name="Rectangle 3">
            <a:extLst>
              <a:ext uri="{FF2B5EF4-FFF2-40B4-BE49-F238E27FC236}">
                <a16:creationId xmlns:a16="http://schemas.microsoft.com/office/drawing/2014/main" id="{C0851F02-45EE-B987-B50F-16D30E3748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1125" indent="-111125">
              <a:buFontTx/>
              <a:buChar char="•"/>
            </a:pPr>
            <a:endParaRPr lang="en-US" altLang="en-US"/>
          </a:p>
          <a:p>
            <a:pPr marL="111125" indent="-111125">
              <a:spcAft>
                <a:spcPct val="30000"/>
              </a:spcAft>
              <a:buFontTx/>
              <a:buChar char="•"/>
            </a:pPr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1026">
            <a:extLst>
              <a:ext uri="{FF2B5EF4-FFF2-40B4-BE49-F238E27FC236}">
                <a16:creationId xmlns:a16="http://schemas.microsoft.com/office/drawing/2014/main" id="{74AC4A25-AB4D-CB88-822B-697DC59F606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148483" name="Rectangle 1027">
            <a:extLst>
              <a:ext uri="{FF2B5EF4-FFF2-40B4-BE49-F238E27FC236}">
                <a16:creationId xmlns:a16="http://schemas.microsoft.com/office/drawing/2014/main" id="{5537C62D-D7C3-BC7F-7B86-9E00B594D01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148484" name="Rectangle 1028">
            <a:extLst>
              <a:ext uri="{FF2B5EF4-FFF2-40B4-BE49-F238E27FC236}">
                <a16:creationId xmlns:a16="http://schemas.microsoft.com/office/drawing/2014/main" id="{162B3887-E602-F3B9-B6C6-C33112BD417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48485" name="Rectangle 1029">
            <a:extLst>
              <a:ext uri="{FF2B5EF4-FFF2-40B4-BE49-F238E27FC236}">
                <a16:creationId xmlns:a16="http://schemas.microsoft.com/office/drawing/2014/main" id="{4954452C-F8CC-9A7B-76FA-915FF26E680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48486" name="Rectangle 1030">
            <a:extLst>
              <a:ext uri="{FF2B5EF4-FFF2-40B4-BE49-F238E27FC236}">
                <a16:creationId xmlns:a16="http://schemas.microsoft.com/office/drawing/2014/main" id="{AFA98BFC-07AC-B682-5867-29D3BEAE621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9BAB5C7-8271-4C29-A283-5F7B6C4D5A54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48488" name="Picture 1032">
            <a:extLst>
              <a:ext uri="{FF2B5EF4-FFF2-40B4-BE49-F238E27FC236}">
                <a16:creationId xmlns:a16="http://schemas.microsoft.com/office/drawing/2014/main" id="{FA078A85-7225-A248-F18C-AF1402061A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096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BE120-A2F7-1B44-81CB-80713A217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8D382E-17D6-189B-10D7-DC1E437ABA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D20260-4AA7-143F-590F-7AD42D883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5C6149-D6E6-9AC6-2615-E30087543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ED9BF0-A388-B747-AF81-43FF6D962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E8901E-23C6-4A00-81E8-DC77B817F9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17736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281DE69-16A9-F021-39CB-9C6C3AF30D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06E0A3-55E4-402C-B479-3D7C26EC58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8BFBE8-8695-C8F5-E832-8B8397277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E96C02-3A2F-E7F5-0E10-1ADAAB46B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B1152A-0F83-D981-9203-981CB0333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D85E97-30E4-4639-AFEB-3658696B8F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6717043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C3801-313A-00BD-5D41-0DE01195E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F5BDF8-8989-770C-4509-356589D3EB88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862133-9C0B-F63C-9B97-48F48E0696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6E314C-38D3-9A6A-A245-0639137CBD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99D306-CC5D-B24E-FC3D-732331E56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6F4EAD-BA8F-A90A-09A3-4DFBF6C46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656D853-C414-40AF-BFF9-47B85D550D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03151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4BA20-24A2-CE04-9BD7-E299AB6A8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BC36EB-F387-4412-4EE2-AB402BB5D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2F30CB-78E9-936E-9AB9-078A43095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90FF5F-5732-6B30-7DC6-03F0B0D64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836A41-415B-4DC5-56B4-95E1CAC81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AC05D6-796F-47FC-B53F-3B118A3524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249466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12485-D301-CA84-04BF-1D26C1612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0D1B05-FAD6-A4FC-DDF1-A23C5A7DF4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902F06-0A3F-70EE-622F-53388B4C5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A8ACA-3E92-F5D8-4FAA-714F536AE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72B829-5272-58A9-9C8E-F1A0AA667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887E6D-C032-47AA-A6EE-9D1BC8A217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018349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44A0A-3E44-A386-6B81-342C0992D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B9960-0696-B84A-0EE1-85956CD993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101F9F-D70D-66F5-3AAE-ADBCDCC150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390497-4B8A-3E35-9D35-E69F6CB1E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B63344-3255-6DD9-3246-EEEAB12F3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70B1DC-71F2-A749-413C-7E0FC90F5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A6FBA4-1811-42C5-B03B-4785B91E30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764874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6C584-4B41-FD15-906D-09128D144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42CE46-15AE-710D-67F9-E0692FE9E4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C6DE77-5DBF-124A-26AA-415FC6EB3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900AB9-692F-282E-7013-24CDC9BF8A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A6C6F1-5156-A4DA-5380-D34FB9D0A5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81CF3B-A2BC-FCAC-EC77-17477D7C8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E52C31-52DB-8AFF-6269-A02463DD7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0829A8-030D-2B37-6137-2C78D4632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39F09A-92E3-4B93-97C1-05652856D8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217252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7A20C-4856-ED72-C0E2-23A0D6223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61F2D7-90CA-B3ED-0847-632DA0A18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C0FC28-9C45-575A-E744-AF05DE903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A049CB-507B-9F5A-ADC8-7DED7BB35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F15CCB-FF99-4A23-B945-EA98B93F39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6703178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C8BB85-34EC-B175-B8A2-5FF1928F3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6F6C5B-52F9-8C2C-81BA-0E7019741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916D16-AD9A-7B40-E134-A5DB70A7F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8CA754-09C0-48E1-8EF5-5FF255D82E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609284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CB72A-B5E2-09CF-4776-DA1AB1437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884DDA-A361-42BD-0C59-33808381D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A72F6C-4FB1-8B90-5B03-D4213E67D9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2058D1-5CA5-5F55-3E0B-162319721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FE6F94-F9E7-EE04-06C1-273516B75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EF6F65-41ED-D5D2-E023-C729B0C82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B5D9B3-F237-403B-80C7-5E64304A80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162033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62341-5FA1-392A-4D5B-86A56F4B0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1EBB9E-C488-4DD1-75B1-658D3D1BE5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0F219-5E5F-7516-9B28-3FFBEE9A95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157FBD-E6C7-821C-B70C-B35A07258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447A01-9CEC-6030-0371-9133F3D7B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48104E-97D7-0F63-41B9-56851DFDF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D63A2B-EB36-4D0E-9546-9565750DD3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198768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A36A0C1-7262-D6B5-FF66-609D4103BF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EE916D2-442E-E6EA-9D3A-193BF6187E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64CC1B7-9296-1300-52ED-4E7BBE5715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400" b="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20CB066-1494-98F1-E085-4AAAC2E49EC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400" b="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1F08979-6603-59D6-B085-94D57520244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400" b="0">
                <a:latin typeface="+mn-lt"/>
              </a:defRPr>
            </a:lvl1pPr>
          </a:lstStyle>
          <a:p>
            <a:fld id="{FECD2B5B-3612-4D3A-9130-BCE548D3975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Line 7">
            <a:extLst>
              <a:ext uri="{FF2B5EF4-FFF2-40B4-BE49-F238E27FC236}">
                <a16:creationId xmlns:a16="http://schemas.microsoft.com/office/drawing/2014/main" id="{7E2E762A-48DC-3211-A3F9-404E36A51080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1295400"/>
            <a:ext cx="7313613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32" name="Picture 8">
            <a:extLst>
              <a:ext uri="{FF2B5EF4-FFF2-40B4-BE49-F238E27FC236}">
                <a16:creationId xmlns:a16="http://schemas.microsoft.com/office/drawing/2014/main" id="{B4306BFD-A466-AF40-8F5B-E1B78F0601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096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89152251-EDE5-CB47-35F0-14C92FC9C6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04800"/>
            <a:ext cx="7772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endParaRPr lang="en-US" altLang="en-US" b="0">
              <a:latin typeface="Arial" panose="020B0604020202020204" pitchFamily="34" charset="0"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D592476B-D29F-A317-C37C-50A7D506CB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1676400"/>
            <a:ext cx="70866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ctr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ctr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ctr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lnSpc>
                <a:spcPct val="70000"/>
              </a:lnSpc>
              <a:spcBef>
                <a:spcPct val="50000"/>
              </a:spcBef>
              <a:buClr>
                <a:srgbClr val="CC0000"/>
              </a:buClr>
              <a:buFontTx/>
              <a:buNone/>
            </a:pPr>
            <a:endParaRPr lang="en-US" altLang="en-US" sz="2400" b="0">
              <a:latin typeface="Arial" panose="020B0604020202020204" pitchFamily="34" charset="0"/>
            </a:endParaRP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95326BE2-8ACB-1728-0FC0-7C2C2F7B47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0"/>
            <a:ext cx="77724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U.S. Department of Labor</a:t>
            </a:r>
            <a:br>
              <a:rPr lang="en-US" altLang="en-US" sz="3600" b="0">
                <a:latin typeface="Arial" panose="020B0604020202020204" pitchFamily="34" charset="0"/>
              </a:rPr>
            </a:br>
            <a:r>
              <a:rPr lang="en-US" altLang="en-US" sz="3200" b="0">
                <a:solidFill>
                  <a:srgbClr val="0000FF"/>
                </a:solidFill>
                <a:latin typeface="Arial" panose="020B0604020202020204" pitchFamily="34" charset="0"/>
              </a:rPr>
              <a:t>Office of Labor-Management Standards</a:t>
            </a:r>
            <a:br>
              <a:rPr lang="en-US" altLang="en-US" sz="3200" b="0">
                <a:solidFill>
                  <a:srgbClr val="0000FF"/>
                </a:solidFill>
                <a:latin typeface="Arial" panose="020B0604020202020204" pitchFamily="34" charset="0"/>
              </a:rPr>
            </a:br>
            <a:r>
              <a:rPr lang="en-US" altLang="en-US" sz="3200" b="0">
                <a:solidFill>
                  <a:srgbClr val="0000FF"/>
                </a:solidFill>
                <a:latin typeface="Arial" panose="020B0604020202020204" pitchFamily="34" charset="0"/>
              </a:rPr>
              <a:t>(OLMS)</a:t>
            </a:r>
            <a:endParaRPr lang="en-US" altLang="en-US" b="0">
              <a:latin typeface="Arial" panose="020B0604020202020204" pitchFamily="34" charset="0"/>
            </a:endParaRP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08FDF68-55A4-6B9B-B1A1-3345ABF444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419600"/>
            <a:ext cx="64008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ctr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ctr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ctr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>
                <a:solidFill>
                  <a:srgbClr val="FF0000"/>
                </a:solidFill>
                <a:latin typeface="Arial" panose="020B0604020202020204" pitchFamily="34" charset="0"/>
              </a:rPr>
              <a:t>Union Officer Elections</a:t>
            </a:r>
          </a:p>
        </p:txBody>
      </p:sp>
      <p:graphicFrame>
        <p:nvGraphicFramePr>
          <p:cNvPr id="2059" name="Object 11">
            <a:extLst>
              <a:ext uri="{FF2B5EF4-FFF2-40B4-BE49-F238E27FC236}">
                <a16:creationId xmlns:a16="http://schemas.microsoft.com/office/drawing/2014/main" id="{B7E5CA1E-A918-D4C6-B0B0-6ADD987A38C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33800" y="2133600"/>
          <a:ext cx="1800225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4" imgW="1554120" imgH="2286360" progId="MS_ClipArt_Gallery.2">
                  <p:embed/>
                </p:oleObj>
              </mc:Choice>
              <mc:Fallback>
                <p:oleObj name="Clip" r:id="rId4" imgW="1554120" imgH="2286360" progId="MS_ClipArt_Gallery.2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2133600"/>
                        <a:ext cx="1800225" cy="182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>
            <a:extLst>
              <a:ext uri="{FF2B5EF4-FFF2-40B4-BE49-F238E27FC236}">
                <a16:creationId xmlns:a16="http://schemas.microsoft.com/office/drawing/2014/main" id="{C0F02FA8-708B-CE46-70EC-FEB483611B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04800"/>
            <a:ext cx="7772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endParaRPr lang="en-US" altLang="en-US" b="0">
              <a:latin typeface="Arial" panose="020B0604020202020204" pitchFamily="34" charset="0"/>
            </a:endParaRPr>
          </a:p>
        </p:txBody>
      </p:sp>
      <p:sp>
        <p:nvSpPr>
          <p:cNvPr id="222211" name="Text Box 3">
            <a:extLst>
              <a:ext uri="{FF2B5EF4-FFF2-40B4-BE49-F238E27FC236}">
                <a16:creationId xmlns:a16="http://schemas.microsoft.com/office/drawing/2014/main" id="{80589DA7-EE9F-F72B-E402-B7888DFA6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019425"/>
            <a:ext cx="5692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47675" indent="-22383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1225" indent="-3492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8743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endParaRPr lang="en-US" altLang="en-US" b="0"/>
          </a:p>
        </p:txBody>
      </p:sp>
      <p:sp>
        <p:nvSpPr>
          <p:cNvPr id="222212" name="Rectangle 4">
            <a:extLst>
              <a:ext uri="{FF2B5EF4-FFF2-40B4-BE49-F238E27FC236}">
                <a16:creationId xmlns:a16="http://schemas.microsoft.com/office/drawing/2014/main" id="{66491357-9FFE-F8E1-C289-8D0005EA95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0"/>
            <a:ext cx="73152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>
                <a:solidFill>
                  <a:srgbClr val="0000FF"/>
                </a:solidFill>
                <a:latin typeface="Arial" panose="020B0604020202020204" pitchFamily="34" charset="0"/>
              </a:rPr>
              <a:t>More Examples</a:t>
            </a:r>
          </a:p>
        </p:txBody>
      </p:sp>
      <p:sp>
        <p:nvSpPr>
          <p:cNvPr id="222213" name="Rectangle 5">
            <a:extLst>
              <a:ext uri="{FF2B5EF4-FFF2-40B4-BE49-F238E27FC236}">
                <a16:creationId xmlns:a16="http://schemas.microsoft.com/office/drawing/2014/main" id="{E25381B4-3C18-1B72-05DE-A34FC3EE10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981200"/>
            <a:ext cx="7620000" cy="4379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38138" indent="-33813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08050" indent="-396875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223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45000"/>
              </a:spcBef>
              <a:buSzPct val="150000"/>
            </a:pPr>
            <a:r>
              <a:rPr lang="en-US" altLang="en-US" sz="3200">
                <a:latin typeface="Arial" panose="020B0604020202020204" pitchFamily="34" charset="0"/>
              </a:rPr>
              <a:t>Meeting attendance requirements</a:t>
            </a:r>
            <a:br>
              <a:rPr lang="en-US" altLang="en-US" sz="3200">
                <a:latin typeface="Arial" panose="020B0604020202020204" pitchFamily="34" charset="0"/>
              </a:rPr>
            </a:br>
            <a:endParaRPr lang="en-US" altLang="en-US" sz="320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45000"/>
              </a:spcBef>
              <a:buSzPct val="150000"/>
            </a:pPr>
            <a:r>
              <a:rPr lang="en-US" altLang="en-US" sz="3200">
                <a:latin typeface="Arial" panose="020B0604020202020204" pitchFamily="34" charset="0"/>
              </a:rPr>
              <a:t>Working at the trade requirements</a:t>
            </a:r>
          </a:p>
          <a:p>
            <a:pPr>
              <a:lnSpc>
                <a:spcPct val="100000"/>
              </a:lnSpc>
              <a:spcBef>
                <a:spcPct val="45000"/>
              </a:spcBef>
              <a:buSzPct val="150000"/>
            </a:pPr>
            <a:endParaRPr lang="en-US" altLang="en-US" sz="320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45000"/>
              </a:spcBef>
              <a:buSzPct val="150000"/>
            </a:pPr>
            <a:r>
              <a:rPr lang="en-US" altLang="en-US" sz="3200">
                <a:latin typeface="Arial" panose="020B0604020202020204" pitchFamily="34" charset="0"/>
              </a:rPr>
              <a:t>Prohibition on officeholding by employer and supervisory members</a:t>
            </a:r>
          </a:p>
          <a:p>
            <a:pPr>
              <a:lnSpc>
                <a:spcPct val="100000"/>
              </a:lnSpc>
              <a:spcBef>
                <a:spcPct val="45000"/>
              </a:spcBef>
              <a:buSzPct val="150000"/>
              <a:buFontTx/>
              <a:buNone/>
            </a:pPr>
            <a:endParaRPr lang="en-US" altLang="en-US" sz="32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3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2213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2213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3">
                                            <p:txEl>
                                              <p:charRg st="21" end="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2213">
                                            <p:txEl>
                                              <p:charRg st="21" end="5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2213">
                                            <p:txEl>
                                              <p:charRg st="21" end="5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3">
                                            <p:txEl>
                                              <p:charRg st="57" end="9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2213">
                                            <p:txEl>
                                              <p:charRg st="57" end="9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2213">
                                            <p:txEl>
                                              <p:charRg st="57" end="9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2" name="Rectangle 2">
            <a:extLst>
              <a:ext uri="{FF2B5EF4-FFF2-40B4-BE49-F238E27FC236}">
                <a16:creationId xmlns:a16="http://schemas.microsoft.com/office/drawing/2014/main" id="{0453B7E8-AFAA-C2CF-341F-3F854480F2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b="1">
                <a:latin typeface="Arial" panose="020B0604020202020204" pitchFamily="34" charset="0"/>
              </a:rPr>
              <a:t>Factors for Unions to Consider</a:t>
            </a:r>
          </a:p>
        </p:txBody>
      </p:sp>
      <p:sp>
        <p:nvSpPr>
          <p:cNvPr id="414723" name="Rectangle 3">
            <a:extLst>
              <a:ext uri="{FF2B5EF4-FFF2-40B4-BE49-F238E27FC236}">
                <a16:creationId xmlns:a16="http://schemas.microsoft.com/office/drawing/2014/main" id="{98E8D385-A397-D67E-43D7-177BFF4437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b="1">
                <a:latin typeface="Arial" panose="020B0604020202020204" pitchFamily="34" charset="0"/>
              </a:rPr>
              <a:t>Impact of the qualification (percentage of members who are disqualified)</a:t>
            </a:r>
          </a:p>
          <a:p>
            <a:endParaRPr lang="en-US" altLang="en-US" b="1">
              <a:latin typeface="Arial" panose="020B0604020202020204" pitchFamily="34" charset="0"/>
            </a:endParaRPr>
          </a:p>
          <a:p>
            <a:r>
              <a:rPr lang="en-US" altLang="en-US" b="1">
                <a:latin typeface="Arial" panose="020B0604020202020204" pitchFamily="34" charset="0"/>
              </a:rPr>
              <a:t>Union must maintain records 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>
            <a:extLst>
              <a:ext uri="{FF2B5EF4-FFF2-40B4-BE49-F238E27FC236}">
                <a16:creationId xmlns:a16="http://schemas.microsoft.com/office/drawing/2014/main" id="{6FBDCADE-CE15-710E-4A01-E99654513D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752600"/>
          </a:xfrm>
        </p:spPr>
        <p:txBody>
          <a:bodyPr/>
          <a:lstStyle/>
          <a:p>
            <a:r>
              <a:rPr lang="en-US" altLang="en-US" b="1">
                <a:latin typeface="Arial" panose="020B0604020202020204" pitchFamily="34" charset="0"/>
              </a:rPr>
              <a:t>Nominations</a:t>
            </a:r>
          </a:p>
        </p:txBody>
      </p:sp>
      <p:sp>
        <p:nvSpPr>
          <p:cNvPr id="290819" name="Rectangle 3">
            <a:extLst>
              <a:ext uri="{FF2B5EF4-FFF2-40B4-BE49-F238E27FC236}">
                <a16:creationId xmlns:a16="http://schemas.microsoft.com/office/drawing/2014/main" id="{8FEE5E06-90A4-AA8B-9013-61229E40A7A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524000"/>
            <a:ext cx="8382000" cy="48768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altLang="en-US">
                <a:latin typeface="Arial" panose="020B0604020202020204" pitchFamily="34" charset="0"/>
              </a:rPr>
              <a:t>Every union member should be given a reasonable opportunity to nominate the candidates of his/her choice.</a:t>
            </a:r>
            <a:br>
              <a:rPr lang="en-US" altLang="en-US">
                <a:latin typeface="Arial" panose="020B0604020202020204" pitchFamily="34" charset="0"/>
              </a:rPr>
            </a:br>
            <a:endParaRPr lang="en-US" altLang="en-US">
              <a:latin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r>
              <a:rPr lang="en-US" altLang="en-US">
                <a:latin typeface="Arial" panose="020B0604020202020204" pitchFamily="34" charset="0"/>
              </a:rPr>
              <a:t>The nominations notice should reach  members within a reasonable time before nominations.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>
            <a:extLst>
              <a:ext uri="{FF2B5EF4-FFF2-40B4-BE49-F238E27FC236}">
                <a16:creationId xmlns:a16="http://schemas.microsoft.com/office/drawing/2014/main" id="{B72C9323-4801-AF82-4DB8-CF8B5CA48C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-304800"/>
            <a:ext cx="9144000" cy="1371600"/>
          </a:xfrm>
          <a:noFill/>
          <a:ln/>
        </p:spPr>
        <p:txBody>
          <a:bodyPr lIns="0" tIns="0" rIns="0" bIns="0" anchor="b"/>
          <a:lstStyle/>
          <a:p>
            <a:pPr marL="0" indent="0" algn="ctr" defTabSz="473075">
              <a:spcBef>
                <a:spcPct val="0"/>
              </a:spcBef>
              <a:buClr>
                <a:srgbClr val="A1A100"/>
              </a:buClr>
              <a:buSzPct val="90000"/>
              <a:buFont typeface="Monotype Sorts" pitchFamily="2" charset="2"/>
              <a:buNone/>
            </a:pPr>
            <a:r>
              <a:rPr lang="en-US" altLang="en-US" sz="4400" b="1">
                <a:solidFill>
                  <a:srgbClr val="0000FF"/>
                </a:solidFill>
                <a:latin typeface="Arial" panose="020B0604020202020204" pitchFamily="34" charset="0"/>
              </a:rPr>
              <a:t>Sample Nominations Notice</a:t>
            </a:r>
          </a:p>
        </p:txBody>
      </p:sp>
      <p:grpSp>
        <p:nvGrpSpPr>
          <p:cNvPr id="231427" name="Group 3">
            <a:extLst>
              <a:ext uri="{FF2B5EF4-FFF2-40B4-BE49-F238E27FC236}">
                <a16:creationId xmlns:a16="http://schemas.microsoft.com/office/drawing/2014/main" id="{F74618BF-1FCE-81E9-9D69-BF272A305C7E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1524000"/>
            <a:ext cx="7543800" cy="5029200"/>
            <a:chOff x="318" y="705"/>
            <a:chExt cx="5795" cy="4072"/>
          </a:xfrm>
        </p:grpSpPr>
        <p:sp>
          <p:nvSpPr>
            <p:cNvPr id="231428" name="Freeform 4">
              <a:extLst>
                <a:ext uri="{FF2B5EF4-FFF2-40B4-BE49-F238E27FC236}">
                  <a16:creationId xmlns:a16="http://schemas.microsoft.com/office/drawing/2014/main" id="{16B358E8-1630-7370-1331-E9152AB15DE8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" y="948"/>
              <a:ext cx="5714" cy="3829"/>
            </a:xfrm>
            <a:custGeom>
              <a:avLst/>
              <a:gdLst>
                <a:gd name="T0" fmla="*/ 0 w 5714"/>
                <a:gd name="T1" fmla="*/ 3440 h 3829"/>
                <a:gd name="T2" fmla="*/ 15 w 5714"/>
                <a:gd name="T3" fmla="*/ 3828 h 3829"/>
                <a:gd name="T4" fmla="*/ 5711 w 5714"/>
                <a:gd name="T5" fmla="*/ 3828 h 3829"/>
                <a:gd name="T6" fmla="*/ 5713 w 5714"/>
                <a:gd name="T7" fmla="*/ 0 h 3829"/>
                <a:gd name="T8" fmla="*/ 5416 w 5714"/>
                <a:gd name="T9" fmla="*/ 15 h 3829"/>
                <a:gd name="T10" fmla="*/ 5445 w 5714"/>
                <a:gd name="T11" fmla="*/ 3411 h 3829"/>
                <a:gd name="T12" fmla="*/ 0 w 5714"/>
                <a:gd name="T13" fmla="*/ 3440 h 3829"/>
                <a:gd name="T14" fmla="*/ 0 w 5714"/>
                <a:gd name="T15" fmla="*/ 3440 h 38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14" h="3829">
                  <a:moveTo>
                    <a:pt x="0" y="3440"/>
                  </a:moveTo>
                  <a:lnTo>
                    <a:pt x="15" y="3828"/>
                  </a:lnTo>
                  <a:lnTo>
                    <a:pt x="5711" y="3828"/>
                  </a:lnTo>
                  <a:lnTo>
                    <a:pt x="5713" y="0"/>
                  </a:lnTo>
                  <a:lnTo>
                    <a:pt x="5416" y="15"/>
                  </a:lnTo>
                  <a:lnTo>
                    <a:pt x="5445" y="3411"/>
                  </a:lnTo>
                  <a:lnTo>
                    <a:pt x="0" y="3440"/>
                  </a:lnTo>
                  <a:lnTo>
                    <a:pt x="0" y="3440"/>
                  </a:lnTo>
                </a:path>
              </a:pathLst>
            </a:custGeom>
            <a:solidFill>
              <a:srgbClr val="40404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1429" name="AutoShape 5">
              <a:extLst>
                <a:ext uri="{FF2B5EF4-FFF2-40B4-BE49-F238E27FC236}">
                  <a16:creationId xmlns:a16="http://schemas.microsoft.com/office/drawing/2014/main" id="{F3F7EFC6-CF40-7406-4226-3C71364FE78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318" y="859"/>
              <a:ext cx="5702" cy="3844"/>
            </a:xfrm>
            <a:prstGeom prst="roundRect">
              <a:avLst>
                <a:gd name="adj" fmla="val 0"/>
              </a:avLst>
            </a:prstGeom>
            <a:solidFill>
              <a:srgbClr val="FFFF80"/>
            </a:solidFill>
            <a:ln w="9207">
              <a:solidFill>
                <a:srgbClr val="8242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1430" name="Freeform 6">
              <a:extLst>
                <a:ext uri="{FF2B5EF4-FFF2-40B4-BE49-F238E27FC236}">
                  <a16:creationId xmlns:a16="http://schemas.microsoft.com/office/drawing/2014/main" id="{9B105ED5-114B-E5FA-89D4-33FC741D0FF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8" y="1080"/>
              <a:ext cx="1025" cy="380"/>
            </a:xfrm>
            <a:custGeom>
              <a:avLst/>
              <a:gdLst>
                <a:gd name="T0" fmla="*/ 746 w 1025"/>
                <a:gd name="T1" fmla="*/ 43 h 380"/>
                <a:gd name="T2" fmla="*/ 767 w 1025"/>
                <a:gd name="T3" fmla="*/ 24 h 380"/>
                <a:gd name="T4" fmla="*/ 848 w 1025"/>
                <a:gd name="T5" fmla="*/ 3 h 380"/>
                <a:gd name="T6" fmla="*/ 896 w 1025"/>
                <a:gd name="T7" fmla="*/ 7 h 380"/>
                <a:gd name="T8" fmla="*/ 932 w 1025"/>
                <a:gd name="T9" fmla="*/ 22 h 380"/>
                <a:gd name="T10" fmla="*/ 968 w 1025"/>
                <a:gd name="T11" fmla="*/ 55 h 380"/>
                <a:gd name="T12" fmla="*/ 991 w 1025"/>
                <a:gd name="T13" fmla="*/ 82 h 380"/>
                <a:gd name="T14" fmla="*/ 1007 w 1025"/>
                <a:gd name="T15" fmla="*/ 113 h 380"/>
                <a:gd name="T16" fmla="*/ 1017 w 1025"/>
                <a:gd name="T17" fmla="*/ 142 h 380"/>
                <a:gd name="T18" fmla="*/ 1024 w 1025"/>
                <a:gd name="T19" fmla="*/ 167 h 380"/>
                <a:gd name="T20" fmla="*/ 1018 w 1025"/>
                <a:gd name="T21" fmla="*/ 192 h 380"/>
                <a:gd name="T22" fmla="*/ 1006 w 1025"/>
                <a:gd name="T23" fmla="*/ 204 h 380"/>
                <a:gd name="T24" fmla="*/ 988 w 1025"/>
                <a:gd name="T25" fmla="*/ 213 h 380"/>
                <a:gd name="T26" fmla="*/ 929 w 1025"/>
                <a:gd name="T27" fmla="*/ 235 h 380"/>
                <a:gd name="T28" fmla="*/ 895 w 1025"/>
                <a:gd name="T29" fmla="*/ 240 h 380"/>
                <a:gd name="T30" fmla="*/ 880 w 1025"/>
                <a:gd name="T31" fmla="*/ 240 h 380"/>
                <a:gd name="T32" fmla="*/ 861 w 1025"/>
                <a:gd name="T33" fmla="*/ 227 h 380"/>
                <a:gd name="T34" fmla="*/ 836 w 1025"/>
                <a:gd name="T35" fmla="*/ 216 h 380"/>
                <a:gd name="T36" fmla="*/ 791 w 1025"/>
                <a:gd name="T37" fmla="*/ 222 h 380"/>
                <a:gd name="T38" fmla="*/ 748 w 1025"/>
                <a:gd name="T39" fmla="*/ 233 h 380"/>
                <a:gd name="T40" fmla="*/ 715 w 1025"/>
                <a:gd name="T41" fmla="*/ 250 h 380"/>
                <a:gd name="T42" fmla="*/ 716 w 1025"/>
                <a:gd name="T43" fmla="*/ 262 h 380"/>
                <a:gd name="T44" fmla="*/ 712 w 1025"/>
                <a:gd name="T45" fmla="*/ 280 h 380"/>
                <a:gd name="T46" fmla="*/ 699 w 1025"/>
                <a:gd name="T47" fmla="*/ 308 h 380"/>
                <a:gd name="T48" fmla="*/ 689 w 1025"/>
                <a:gd name="T49" fmla="*/ 326 h 380"/>
                <a:gd name="T50" fmla="*/ 676 w 1025"/>
                <a:gd name="T51" fmla="*/ 342 h 380"/>
                <a:gd name="T52" fmla="*/ 653 w 1025"/>
                <a:gd name="T53" fmla="*/ 355 h 380"/>
                <a:gd name="T54" fmla="*/ 628 w 1025"/>
                <a:gd name="T55" fmla="*/ 364 h 380"/>
                <a:gd name="T56" fmla="*/ 601 w 1025"/>
                <a:gd name="T57" fmla="*/ 370 h 380"/>
                <a:gd name="T58" fmla="*/ 558 w 1025"/>
                <a:gd name="T59" fmla="*/ 378 h 380"/>
                <a:gd name="T60" fmla="*/ 523 w 1025"/>
                <a:gd name="T61" fmla="*/ 377 h 380"/>
                <a:gd name="T62" fmla="*/ 492 w 1025"/>
                <a:gd name="T63" fmla="*/ 366 h 380"/>
                <a:gd name="T64" fmla="*/ 401 w 1025"/>
                <a:gd name="T65" fmla="*/ 285 h 380"/>
                <a:gd name="T66" fmla="*/ 368 w 1025"/>
                <a:gd name="T67" fmla="*/ 259 h 380"/>
                <a:gd name="T68" fmla="*/ 317 w 1025"/>
                <a:gd name="T69" fmla="*/ 266 h 380"/>
                <a:gd name="T70" fmla="*/ 150 w 1025"/>
                <a:gd name="T71" fmla="*/ 296 h 380"/>
                <a:gd name="T72" fmla="*/ 9 w 1025"/>
                <a:gd name="T73" fmla="*/ 319 h 380"/>
                <a:gd name="T74" fmla="*/ 1 w 1025"/>
                <a:gd name="T75" fmla="*/ 311 h 380"/>
                <a:gd name="T76" fmla="*/ 80 w 1025"/>
                <a:gd name="T77" fmla="*/ 289 h 380"/>
                <a:gd name="T78" fmla="*/ 329 w 1025"/>
                <a:gd name="T79" fmla="*/ 223 h 380"/>
                <a:gd name="T80" fmla="*/ 345 w 1025"/>
                <a:gd name="T81" fmla="*/ 190 h 380"/>
                <a:gd name="T82" fmla="*/ 342 w 1025"/>
                <a:gd name="T83" fmla="*/ 156 h 380"/>
                <a:gd name="T84" fmla="*/ 342 w 1025"/>
                <a:gd name="T85" fmla="*/ 114 h 380"/>
                <a:gd name="T86" fmla="*/ 358 w 1025"/>
                <a:gd name="T87" fmla="*/ 85 h 380"/>
                <a:gd name="T88" fmla="*/ 384 w 1025"/>
                <a:gd name="T89" fmla="*/ 59 h 380"/>
                <a:gd name="T90" fmla="*/ 407 w 1025"/>
                <a:gd name="T91" fmla="*/ 48 h 380"/>
                <a:gd name="T92" fmla="*/ 436 w 1025"/>
                <a:gd name="T93" fmla="*/ 40 h 380"/>
                <a:gd name="T94" fmla="*/ 475 w 1025"/>
                <a:gd name="T95" fmla="*/ 34 h 380"/>
                <a:gd name="T96" fmla="*/ 505 w 1025"/>
                <a:gd name="T97" fmla="*/ 34 h 380"/>
                <a:gd name="T98" fmla="*/ 534 w 1025"/>
                <a:gd name="T99" fmla="*/ 37 h 380"/>
                <a:gd name="T100" fmla="*/ 563 w 1025"/>
                <a:gd name="T101" fmla="*/ 47 h 380"/>
                <a:gd name="T102" fmla="*/ 585 w 1025"/>
                <a:gd name="T103" fmla="*/ 60 h 380"/>
                <a:gd name="T104" fmla="*/ 606 w 1025"/>
                <a:gd name="T105" fmla="*/ 73 h 380"/>
                <a:gd name="T106" fmla="*/ 610 w 1025"/>
                <a:gd name="T107" fmla="*/ 90 h 380"/>
                <a:gd name="T108" fmla="*/ 657 w 1025"/>
                <a:gd name="T109" fmla="*/ 93 h 380"/>
                <a:gd name="T110" fmla="*/ 733 w 1025"/>
                <a:gd name="T111" fmla="*/ 66 h 380"/>
                <a:gd name="T112" fmla="*/ 743 w 1025"/>
                <a:gd name="T113" fmla="*/ 60 h 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25" h="380">
                  <a:moveTo>
                    <a:pt x="748" y="59"/>
                  </a:moveTo>
                  <a:lnTo>
                    <a:pt x="747" y="59"/>
                  </a:lnTo>
                  <a:lnTo>
                    <a:pt x="747" y="57"/>
                  </a:lnTo>
                  <a:lnTo>
                    <a:pt x="746" y="55"/>
                  </a:lnTo>
                  <a:lnTo>
                    <a:pt x="746" y="53"/>
                  </a:lnTo>
                  <a:lnTo>
                    <a:pt x="745" y="51"/>
                  </a:lnTo>
                  <a:lnTo>
                    <a:pt x="745" y="49"/>
                  </a:lnTo>
                  <a:lnTo>
                    <a:pt x="745" y="47"/>
                  </a:lnTo>
                  <a:lnTo>
                    <a:pt x="746" y="45"/>
                  </a:lnTo>
                  <a:lnTo>
                    <a:pt x="746" y="43"/>
                  </a:lnTo>
                  <a:lnTo>
                    <a:pt x="746" y="41"/>
                  </a:lnTo>
                  <a:lnTo>
                    <a:pt x="746" y="39"/>
                  </a:lnTo>
                  <a:lnTo>
                    <a:pt x="747" y="37"/>
                  </a:lnTo>
                  <a:lnTo>
                    <a:pt x="747" y="36"/>
                  </a:lnTo>
                  <a:lnTo>
                    <a:pt x="749" y="34"/>
                  </a:lnTo>
                  <a:lnTo>
                    <a:pt x="750" y="33"/>
                  </a:lnTo>
                  <a:lnTo>
                    <a:pt x="752" y="31"/>
                  </a:lnTo>
                  <a:lnTo>
                    <a:pt x="755" y="29"/>
                  </a:lnTo>
                  <a:lnTo>
                    <a:pt x="761" y="26"/>
                  </a:lnTo>
                  <a:lnTo>
                    <a:pt x="767" y="24"/>
                  </a:lnTo>
                  <a:lnTo>
                    <a:pt x="774" y="20"/>
                  </a:lnTo>
                  <a:lnTo>
                    <a:pt x="781" y="18"/>
                  </a:lnTo>
                  <a:lnTo>
                    <a:pt x="788" y="16"/>
                  </a:lnTo>
                  <a:lnTo>
                    <a:pt x="796" y="14"/>
                  </a:lnTo>
                  <a:lnTo>
                    <a:pt x="806" y="10"/>
                  </a:lnTo>
                  <a:lnTo>
                    <a:pt x="814" y="9"/>
                  </a:lnTo>
                  <a:lnTo>
                    <a:pt x="823" y="7"/>
                  </a:lnTo>
                  <a:lnTo>
                    <a:pt x="830" y="5"/>
                  </a:lnTo>
                  <a:lnTo>
                    <a:pt x="840" y="3"/>
                  </a:lnTo>
                  <a:lnTo>
                    <a:pt x="848" y="3"/>
                  </a:lnTo>
                  <a:lnTo>
                    <a:pt x="856" y="1"/>
                  </a:lnTo>
                  <a:lnTo>
                    <a:pt x="862" y="1"/>
                  </a:lnTo>
                  <a:lnTo>
                    <a:pt x="869" y="0"/>
                  </a:lnTo>
                  <a:lnTo>
                    <a:pt x="872" y="1"/>
                  </a:lnTo>
                  <a:lnTo>
                    <a:pt x="876" y="1"/>
                  </a:lnTo>
                  <a:lnTo>
                    <a:pt x="880" y="2"/>
                  </a:lnTo>
                  <a:lnTo>
                    <a:pt x="884" y="2"/>
                  </a:lnTo>
                  <a:lnTo>
                    <a:pt x="888" y="4"/>
                  </a:lnTo>
                  <a:lnTo>
                    <a:pt x="892" y="5"/>
                  </a:lnTo>
                  <a:lnTo>
                    <a:pt x="896" y="7"/>
                  </a:lnTo>
                  <a:lnTo>
                    <a:pt x="902" y="7"/>
                  </a:lnTo>
                  <a:lnTo>
                    <a:pt x="906" y="9"/>
                  </a:lnTo>
                  <a:lnTo>
                    <a:pt x="910" y="11"/>
                  </a:lnTo>
                  <a:lnTo>
                    <a:pt x="914" y="13"/>
                  </a:lnTo>
                  <a:lnTo>
                    <a:pt x="918" y="14"/>
                  </a:lnTo>
                  <a:lnTo>
                    <a:pt x="921" y="16"/>
                  </a:lnTo>
                  <a:lnTo>
                    <a:pt x="925" y="17"/>
                  </a:lnTo>
                  <a:lnTo>
                    <a:pt x="927" y="18"/>
                  </a:lnTo>
                  <a:lnTo>
                    <a:pt x="930" y="18"/>
                  </a:lnTo>
                  <a:lnTo>
                    <a:pt x="932" y="22"/>
                  </a:lnTo>
                  <a:lnTo>
                    <a:pt x="936" y="24"/>
                  </a:lnTo>
                  <a:lnTo>
                    <a:pt x="940" y="27"/>
                  </a:lnTo>
                  <a:lnTo>
                    <a:pt x="944" y="29"/>
                  </a:lnTo>
                  <a:lnTo>
                    <a:pt x="948" y="33"/>
                  </a:lnTo>
                  <a:lnTo>
                    <a:pt x="952" y="37"/>
                  </a:lnTo>
                  <a:lnTo>
                    <a:pt x="956" y="41"/>
                  </a:lnTo>
                  <a:lnTo>
                    <a:pt x="959" y="43"/>
                  </a:lnTo>
                  <a:lnTo>
                    <a:pt x="961" y="47"/>
                  </a:lnTo>
                  <a:lnTo>
                    <a:pt x="965" y="50"/>
                  </a:lnTo>
                  <a:lnTo>
                    <a:pt x="968" y="55"/>
                  </a:lnTo>
                  <a:lnTo>
                    <a:pt x="973" y="56"/>
                  </a:lnTo>
                  <a:lnTo>
                    <a:pt x="974" y="60"/>
                  </a:lnTo>
                  <a:lnTo>
                    <a:pt x="978" y="62"/>
                  </a:lnTo>
                  <a:lnTo>
                    <a:pt x="980" y="64"/>
                  </a:lnTo>
                  <a:lnTo>
                    <a:pt x="983" y="66"/>
                  </a:lnTo>
                  <a:lnTo>
                    <a:pt x="983" y="70"/>
                  </a:lnTo>
                  <a:lnTo>
                    <a:pt x="985" y="72"/>
                  </a:lnTo>
                  <a:lnTo>
                    <a:pt x="988" y="77"/>
                  </a:lnTo>
                  <a:lnTo>
                    <a:pt x="989" y="78"/>
                  </a:lnTo>
                  <a:lnTo>
                    <a:pt x="991" y="82"/>
                  </a:lnTo>
                  <a:lnTo>
                    <a:pt x="993" y="85"/>
                  </a:lnTo>
                  <a:lnTo>
                    <a:pt x="995" y="89"/>
                  </a:lnTo>
                  <a:lnTo>
                    <a:pt x="997" y="91"/>
                  </a:lnTo>
                  <a:lnTo>
                    <a:pt x="997" y="95"/>
                  </a:lnTo>
                  <a:lnTo>
                    <a:pt x="999" y="99"/>
                  </a:lnTo>
                  <a:lnTo>
                    <a:pt x="1001" y="103"/>
                  </a:lnTo>
                  <a:lnTo>
                    <a:pt x="1003" y="105"/>
                  </a:lnTo>
                  <a:lnTo>
                    <a:pt x="1004" y="109"/>
                  </a:lnTo>
                  <a:lnTo>
                    <a:pt x="1005" y="110"/>
                  </a:lnTo>
                  <a:lnTo>
                    <a:pt x="1007" y="113"/>
                  </a:lnTo>
                  <a:lnTo>
                    <a:pt x="1009" y="115"/>
                  </a:lnTo>
                  <a:lnTo>
                    <a:pt x="1009" y="118"/>
                  </a:lnTo>
                  <a:lnTo>
                    <a:pt x="1010" y="120"/>
                  </a:lnTo>
                  <a:lnTo>
                    <a:pt x="1010" y="124"/>
                  </a:lnTo>
                  <a:lnTo>
                    <a:pt x="1012" y="125"/>
                  </a:lnTo>
                  <a:lnTo>
                    <a:pt x="1012" y="130"/>
                  </a:lnTo>
                  <a:lnTo>
                    <a:pt x="1014" y="132"/>
                  </a:lnTo>
                  <a:lnTo>
                    <a:pt x="1015" y="136"/>
                  </a:lnTo>
                  <a:lnTo>
                    <a:pt x="1017" y="138"/>
                  </a:lnTo>
                  <a:lnTo>
                    <a:pt x="1017" y="142"/>
                  </a:lnTo>
                  <a:lnTo>
                    <a:pt x="1019" y="145"/>
                  </a:lnTo>
                  <a:lnTo>
                    <a:pt x="1020" y="149"/>
                  </a:lnTo>
                  <a:lnTo>
                    <a:pt x="1021" y="151"/>
                  </a:lnTo>
                  <a:lnTo>
                    <a:pt x="1021" y="154"/>
                  </a:lnTo>
                  <a:lnTo>
                    <a:pt x="1023" y="156"/>
                  </a:lnTo>
                  <a:lnTo>
                    <a:pt x="1023" y="158"/>
                  </a:lnTo>
                  <a:lnTo>
                    <a:pt x="1024" y="160"/>
                  </a:lnTo>
                  <a:lnTo>
                    <a:pt x="1024" y="163"/>
                  </a:lnTo>
                  <a:lnTo>
                    <a:pt x="1024" y="165"/>
                  </a:lnTo>
                  <a:lnTo>
                    <a:pt x="1024" y="167"/>
                  </a:lnTo>
                  <a:lnTo>
                    <a:pt x="1024" y="169"/>
                  </a:lnTo>
                  <a:lnTo>
                    <a:pt x="1023" y="173"/>
                  </a:lnTo>
                  <a:lnTo>
                    <a:pt x="1023" y="175"/>
                  </a:lnTo>
                  <a:lnTo>
                    <a:pt x="1023" y="178"/>
                  </a:lnTo>
                  <a:lnTo>
                    <a:pt x="1023" y="180"/>
                  </a:lnTo>
                  <a:lnTo>
                    <a:pt x="1021" y="184"/>
                  </a:lnTo>
                  <a:lnTo>
                    <a:pt x="1021" y="185"/>
                  </a:lnTo>
                  <a:lnTo>
                    <a:pt x="1020" y="188"/>
                  </a:lnTo>
                  <a:lnTo>
                    <a:pt x="1020" y="190"/>
                  </a:lnTo>
                  <a:lnTo>
                    <a:pt x="1018" y="192"/>
                  </a:lnTo>
                  <a:lnTo>
                    <a:pt x="1018" y="194"/>
                  </a:lnTo>
                  <a:lnTo>
                    <a:pt x="1016" y="196"/>
                  </a:lnTo>
                  <a:lnTo>
                    <a:pt x="1016" y="196"/>
                  </a:lnTo>
                  <a:lnTo>
                    <a:pt x="1014" y="198"/>
                  </a:lnTo>
                  <a:lnTo>
                    <a:pt x="1014" y="198"/>
                  </a:lnTo>
                  <a:lnTo>
                    <a:pt x="1012" y="200"/>
                  </a:lnTo>
                  <a:lnTo>
                    <a:pt x="1012" y="200"/>
                  </a:lnTo>
                  <a:lnTo>
                    <a:pt x="1010" y="202"/>
                  </a:lnTo>
                  <a:lnTo>
                    <a:pt x="1008" y="202"/>
                  </a:lnTo>
                  <a:lnTo>
                    <a:pt x="1006" y="204"/>
                  </a:lnTo>
                  <a:lnTo>
                    <a:pt x="1005" y="204"/>
                  </a:lnTo>
                  <a:lnTo>
                    <a:pt x="1004" y="206"/>
                  </a:lnTo>
                  <a:lnTo>
                    <a:pt x="1002" y="206"/>
                  </a:lnTo>
                  <a:lnTo>
                    <a:pt x="1000" y="208"/>
                  </a:lnTo>
                  <a:lnTo>
                    <a:pt x="997" y="208"/>
                  </a:lnTo>
                  <a:lnTo>
                    <a:pt x="996" y="209"/>
                  </a:lnTo>
                  <a:lnTo>
                    <a:pt x="995" y="209"/>
                  </a:lnTo>
                  <a:lnTo>
                    <a:pt x="992" y="209"/>
                  </a:lnTo>
                  <a:lnTo>
                    <a:pt x="992" y="209"/>
                  </a:lnTo>
                  <a:lnTo>
                    <a:pt x="988" y="213"/>
                  </a:lnTo>
                  <a:lnTo>
                    <a:pt x="983" y="214"/>
                  </a:lnTo>
                  <a:lnTo>
                    <a:pt x="978" y="216"/>
                  </a:lnTo>
                  <a:lnTo>
                    <a:pt x="973" y="218"/>
                  </a:lnTo>
                  <a:lnTo>
                    <a:pt x="966" y="222"/>
                  </a:lnTo>
                  <a:lnTo>
                    <a:pt x="960" y="224"/>
                  </a:lnTo>
                  <a:lnTo>
                    <a:pt x="954" y="226"/>
                  </a:lnTo>
                  <a:lnTo>
                    <a:pt x="949" y="228"/>
                  </a:lnTo>
                  <a:lnTo>
                    <a:pt x="941" y="231"/>
                  </a:lnTo>
                  <a:lnTo>
                    <a:pt x="935" y="233"/>
                  </a:lnTo>
                  <a:lnTo>
                    <a:pt x="929" y="235"/>
                  </a:lnTo>
                  <a:lnTo>
                    <a:pt x="923" y="237"/>
                  </a:lnTo>
                  <a:lnTo>
                    <a:pt x="918" y="239"/>
                  </a:lnTo>
                  <a:lnTo>
                    <a:pt x="912" y="240"/>
                  </a:lnTo>
                  <a:lnTo>
                    <a:pt x="907" y="240"/>
                  </a:lnTo>
                  <a:lnTo>
                    <a:pt x="903" y="240"/>
                  </a:lnTo>
                  <a:lnTo>
                    <a:pt x="901" y="240"/>
                  </a:lnTo>
                  <a:lnTo>
                    <a:pt x="899" y="240"/>
                  </a:lnTo>
                  <a:lnTo>
                    <a:pt x="898" y="240"/>
                  </a:lnTo>
                  <a:lnTo>
                    <a:pt x="897" y="240"/>
                  </a:lnTo>
                  <a:lnTo>
                    <a:pt x="895" y="240"/>
                  </a:lnTo>
                  <a:lnTo>
                    <a:pt x="893" y="240"/>
                  </a:lnTo>
                  <a:lnTo>
                    <a:pt x="891" y="240"/>
                  </a:lnTo>
                  <a:lnTo>
                    <a:pt x="891" y="240"/>
                  </a:lnTo>
                  <a:lnTo>
                    <a:pt x="889" y="240"/>
                  </a:lnTo>
                  <a:lnTo>
                    <a:pt x="887" y="240"/>
                  </a:lnTo>
                  <a:lnTo>
                    <a:pt x="885" y="240"/>
                  </a:lnTo>
                  <a:lnTo>
                    <a:pt x="884" y="240"/>
                  </a:lnTo>
                  <a:lnTo>
                    <a:pt x="883" y="240"/>
                  </a:lnTo>
                  <a:lnTo>
                    <a:pt x="882" y="240"/>
                  </a:lnTo>
                  <a:lnTo>
                    <a:pt x="880" y="240"/>
                  </a:lnTo>
                  <a:lnTo>
                    <a:pt x="880" y="238"/>
                  </a:lnTo>
                  <a:lnTo>
                    <a:pt x="877" y="238"/>
                  </a:lnTo>
                  <a:lnTo>
                    <a:pt x="876" y="237"/>
                  </a:lnTo>
                  <a:lnTo>
                    <a:pt x="874" y="237"/>
                  </a:lnTo>
                  <a:lnTo>
                    <a:pt x="872" y="235"/>
                  </a:lnTo>
                  <a:lnTo>
                    <a:pt x="870" y="234"/>
                  </a:lnTo>
                  <a:lnTo>
                    <a:pt x="868" y="232"/>
                  </a:lnTo>
                  <a:lnTo>
                    <a:pt x="866" y="230"/>
                  </a:lnTo>
                  <a:lnTo>
                    <a:pt x="864" y="228"/>
                  </a:lnTo>
                  <a:lnTo>
                    <a:pt x="861" y="227"/>
                  </a:lnTo>
                  <a:lnTo>
                    <a:pt x="859" y="225"/>
                  </a:lnTo>
                  <a:lnTo>
                    <a:pt x="857" y="223"/>
                  </a:lnTo>
                  <a:lnTo>
                    <a:pt x="855" y="221"/>
                  </a:lnTo>
                  <a:lnTo>
                    <a:pt x="853" y="221"/>
                  </a:lnTo>
                  <a:lnTo>
                    <a:pt x="851" y="219"/>
                  </a:lnTo>
                  <a:lnTo>
                    <a:pt x="849" y="218"/>
                  </a:lnTo>
                  <a:lnTo>
                    <a:pt x="847" y="216"/>
                  </a:lnTo>
                  <a:lnTo>
                    <a:pt x="844" y="216"/>
                  </a:lnTo>
                  <a:lnTo>
                    <a:pt x="840" y="216"/>
                  </a:lnTo>
                  <a:lnTo>
                    <a:pt x="836" y="216"/>
                  </a:lnTo>
                  <a:lnTo>
                    <a:pt x="832" y="216"/>
                  </a:lnTo>
                  <a:lnTo>
                    <a:pt x="827" y="217"/>
                  </a:lnTo>
                  <a:lnTo>
                    <a:pt x="823" y="217"/>
                  </a:lnTo>
                  <a:lnTo>
                    <a:pt x="817" y="217"/>
                  </a:lnTo>
                  <a:lnTo>
                    <a:pt x="814" y="217"/>
                  </a:lnTo>
                  <a:lnTo>
                    <a:pt x="808" y="219"/>
                  </a:lnTo>
                  <a:lnTo>
                    <a:pt x="804" y="219"/>
                  </a:lnTo>
                  <a:lnTo>
                    <a:pt x="799" y="220"/>
                  </a:lnTo>
                  <a:lnTo>
                    <a:pt x="795" y="220"/>
                  </a:lnTo>
                  <a:lnTo>
                    <a:pt x="791" y="222"/>
                  </a:lnTo>
                  <a:lnTo>
                    <a:pt x="786" y="222"/>
                  </a:lnTo>
                  <a:lnTo>
                    <a:pt x="783" y="222"/>
                  </a:lnTo>
                  <a:lnTo>
                    <a:pt x="780" y="222"/>
                  </a:lnTo>
                  <a:lnTo>
                    <a:pt x="776" y="223"/>
                  </a:lnTo>
                  <a:lnTo>
                    <a:pt x="772" y="225"/>
                  </a:lnTo>
                  <a:lnTo>
                    <a:pt x="767" y="227"/>
                  </a:lnTo>
                  <a:lnTo>
                    <a:pt x="763" y="228"/>
                  </a:lnTo>
                  <a:lnTo>
                    <a:pt x="757" y="229"/>
                  </a:lnTo>
                  <a:lnTo>
                    <a:pt x="754" y="231"/>
                  </a:lnTo>
                  <a:lnTo>
                    <a:pt x="748" y="233"/>
                  </a:lnTo>
                  <a:lnTo>
                    <a:pt x="744" y="234"/>
                  </a:lnTo>
                  <a:lnTo>
                    <a:pt x="738" y="236"/>
                  </a:lnTo>
                  <a:lnTo>
                    <a:pt x="734" y="238"/>
                  </a:lnTo>
                  <a:lnTo>
                    <a:pt x="730" y="240"/>
                  </a:lnTo>
                  <a:lnTo>
                    <a:pt x="726" y="242"/>
                  </a:lnTo>
                  <a:lnTo>
                    <a:pt x="722" y="244"/>
                  </a:lnTo>
                  <a:lnTo>
                    <a:pt x="719" y="245"/>
                  </a:lnTo>
                  <a:lnTo>
                    <a:pt x="717" y="247"/>
                  </a:lnTo>
                  <a:lnTo>
                    <a:pt x="716" y="248"/>
                  </a:lnTo>
                  <a:lnTo>
                    <a:pt x="715" y="250"/>
                  </a:lnTo>
                  <a:lnTo>
                    <a:pt x="715" y="251"/>
                  </a:lnTo>
                  <a:lnTo>
                    <a:pt x="715" y="253"/>
                  </a:lnTo>
                  <a:lnTo>
                    <a:pt x="715" y="253"/>
                  </a:lnTo>
                  <a:lnTo>
                    <a:pt x="715" y="254"/>
                  </a:lnTo>
                  <a:lnTo>
                    <a:pt x="715" y="255"/>
                  </a:lnTo>
                  <a:lnTo>
                    <a:pt x="715" y="257"/>
                  </a:lnTo>
                  <a:lnTo>
                    <a:pt x="716" y="257"/>
                  </a:lnTo>
                  <a:lnTo>
                    <a:pt x="716" y="259"/>
                  </a:lnTo>
                  <a:lnTo>
                    <a:pt x="716" y="260"/>
                  </a:lnTo>
                  <a:lnTo>
                    <a:pt x="716" y="262"/>
                  </a:lnTo>
                  <a:lnTo>
                    <a:pt x="716" y="262"/>
                  </a:lnTo>
                  <a:lnTo>
                    <a:pt x="716" y="264"/>
                  </a:lnTo>
                  <a:lnTo>
                    <a:pt x="716" y="264"/>
                  </a:lnTo>
                  <a:lnTo>
                    <a:pt x="716" y="266"/>
                  </a:lnTo>
                  <a:lnTo>
                    <a:pt x="716" y="266"/>
                  </a:lnTo>
                  <a:lnTo>
                    <a:pt x="714" y="269"/>
                  </a:lnTo>
                  <a:lnTo>
                    <a:pt x="714" y="271"/>
                  </a:lnTo>
                  <a:lnTo>
                    <a:pt x="714" y="274"/>
                  </a:lnTo>
                  <a:lnTo>
                    <a:pt x="714" y="276"/>
                  </a:lnTo>
                  <a:lnTo>
                    <a:pt x="712" y="280"/>
                  </a:lnTo>
                  <a:lnTo>
                    <a:pt x="712" y="282"/>
                  </a:lnTo>
                  <a:lnTo>
                    <a:pt x="710" y="286"/>
                  </a:lnTo>
                  <a:lnTo>
                    <a:pt x="710" y="288"/>
                  </a:lnTo>
                  <a:lnTo>
                    <a:pt x="708" y="292"/>
                  </a:lnTo>
                  <a:lnTo>
                    <a:pt x="706" y="295"/>
                  </a:lnTo>
                  <a:lnTo>
                    <a:pt x="704" y="299"/>
                  </a:lnTo>
                  <a:lnTo>
                    <a:pt x="704" y="301"/>
                  </a:lnTo>
                  <a:lnTo>
                    <a:pt x="702" y="304"/>
                  </a:lnTo>
                  <a:lnTo>
                    <a:pt x="701" y="306"/>
                  </a:lnTo>
                  <a:lnTo>
                    <a:pt x="699" y="308"/>
                  </a:lnTo>
                  <a:lnTo>
                    <a:pt x="699" y="310"/>
                  </a:lnTo>
                  <a:lnTo>
                    <a:pt x="697" y="311"/>
                  </a:lnTo>
                  <a:lnTo>
                    <a:pt x="697" y="313"/>
                  </a:lnTo>
                  <a:lnTo>
                    <a:pt x="695" y="315"/>
                  </a:lnTo>
                  <a:lnTo>
                    <a:pt x="695" y="317"/>
                  </a:lnTo>
                  <a:lnTo>
                    <a:pt x="693" y="319"/>
                  </a:lnTo>
                  <a:lnTo>
                    <a:pt x="693" y="320"/>
                  </a:lnTo>
                  <a:lnTo>
                    <a:pt x="691" y="322"/>
                  </a:lnTo>
                  <a:lnTo>
                    <a:pt x="691" y="324"/>
                  </a:lnTo>
                  <a:lnTo>
                    <a:pt x="689" y="326"/>
                  </a:lnTo>
                  <a:lnTo>
                    <a:pt x="688" y="328"/>
                  </a:lnTo>
                  <a:lnTo>
                    <a:pt x="686" y="330"/>
                  </a:lnTo>
                  <a:lnTo>
                    <a:pt x="686" y="332"/>
                  </a:lnTo>
                  <a:lnTo>
                    <a:pt x="684" y="334"/>
                  </a:lnTo>
                  <a:lnTo>
                    <a:pt x="683" y="335"/>
                  </a:lnTo>
                  <a:lnTo>
                    <a:pt x="681" y="336"/>
                  </a:lnTo>
                  <a:lnTo>
                    <a:pt x="681" y="336"/>
                  </a:lnTo>
                  <a:lnTo>
                    <a:pt x="679" y="338"/>
                  </a:lnTo>
                  <a:lnTo>
                    <a:pt x="678" y="340"/>
                  </a:lnTo>
                  <a:lnTo>
                    <a:pt x="676" y="342"/>
                  </a:lnTo>
                  <a:lnTo>
                    <a:pt x="673" y="342"/>
                  </a:lnTo>
                  <a:lnTo>
                    <a:pt x="671" y="343"/>
                  </a:lnTo>
                  <a:lnTo>
                    <a:pt x="668" y="346"/>
                  </a:lnTo>
                  <a:lnTo>
                    <a:pt x="666" y="348"/>
                  </a:lnTo>
                  <a:lnTo>
                    <a:pt x="665" y="348"/>
                  </a:lnTo>
                  <a:lnTo>
                    <a:pt x="661" y="350"/>
                  </a:lnTo>
                  <a:lnTo>
                    <a:pt x="659" y="351"/>
                  </a:lnTo>
                  <a:lnTo>
                    <a:pt x="657" y="353"/>
                  </a:lnTo>
                  <a:lnTo>
                    <a:pt x="655" y="353"/>
                  </a:lnTo>
                  <a:lnTo>
                    <a:pt x="653" y="355"/>
                  </a:lnTo>
                  <a:lnTo>
                    <a:pt x="651" y="356"/>
                  </a:lnTo>
                  <a:lnTo>
                    <a:pt x="649" y="357"/>
                  </a:lnTo>
                  <a:lnTo>
                    <a:pt x="648" y="357"/>
                  </a:lnTo>
                  <a:lnTo>
                    <a:pt x="645" y="359"/>
                  </a:lnTo>
                  <a:lnTo>
                    <a:pt x="643" y="359"/>
                  </a:lnTo>
                  <a:lnTo>
                    <a:pt x="641" y="361"/>
                  </a:lnTo>
                  <a:lnTo>
                    <a:pt x="639" y="361"/>
                  </a:lnTo>
                  <a:lnTo>
                    <a:pt x="635" y="363"/>
                  </a:lnTo>
                  <a:lnTo>
                    <a:pt x="632" y="363"/>
                  </a:lnTo>
                  <a:lnTo>
                    <a:pt x="628" y="364"/>
                  </a:lnTo>
                  <a:lnTo>
                    <a:pt x="626" y="364"/>
                  </a:lnTo>
                  <a:lnTo>
                    <a:pt x="622" y="366"/>
                  </a:lnTo>
                  <a:lnTo>
                    <a:pt x="619" y="366"/>
                  </a:lnTo>
                  <a:lnTo>
                    <a:pt x="615" y="366"/>
                  </a:lnTo>
                  <a:lnTo>
                    <a:pt x="613" y="366"/>
                  </a:lnTo>
                  <a:lnTo>
                    <a:pt x="610" y="367"/>
                  </a:lnTo>
                  <a:lnTo>
                    <a:pt x="608" y="367"/>
                  </a:lnTo>
                  <a:lnTo>
                    <a:pt x="606" y="367"/>
                  </a:lnTo>
                  <a:lnTo>
                    <a:pt x="604" y="367"/>
                  </a:lnTo>
                  <a:lnTo>
                    <a:pt x="601" y="370"/>
                  </a:lnTo>
                  <a:lnTo>
                    <a:pt x="597" y="370"/>
                  </a:lnTo>
                  <a:lnTo>
                    <a:pt x="594" y="371"/>
                  </a:lnTo>
                  <a:lnTo>
                    <a:pt x="590" y="371"/>
                  </a:lnTo>
                  <a:lnTo>
                    <a:pt x="584" y="373"/>
                  </a:lnTo>
                  <a:lnTo>
                    <a:pt x="581" y="373"/>
                  </a:lnTo>
                  <a:lnTo>
                    <a:pt x="576" y="374"/>
                  </a:lnTo>
                  <a:lnTo>
                    <a:pt x="572" y="374"/>
                  </a:lnTo>
                  <a:lnTo>
                    <a:pt x="566" y="377"/>
                  </a:lnTo>
                  <a:lnTo>
                    <a:pt x="563" y="377"/>
                  </a:lnTo>
                  <a:lnTo>
                    <a:pt x="558" y="378"/>
                  </a:lnTo>
                  <a:lnTo>
                    <a:pt x="553" y="378"/>
                  </a:lnTo>
                  <a:lnTo>
                    <a:pt x="550" y="379"/>
                  </a:lnTo>
                  <a:lnTo>
                    <a:pt x="546" y="379"/>
                  </a:lnTo>
                  <a:lnTo>
                    <a:pt x="543" y="379"/>
                  </a:lnTo>
                  <a:lnTo>
                    <a:pt x="541" y="379"/>
                  </a:lnTo>
                  <a:lnTo>
                    <a:pt x="537" y="379"/>
                  </a:lnTo>
                  <a:lnTo>
                    <a:pt x="534" y="379"/>
                  </a:lnTo>
                  <a:lnTo>
                    <a:pt x="530" y="379"/>
                  </a:lnTo>
                  <a:lnTo>
                    <a:pt x="528" y="377"/>
                  </a:lnTo>
                  <a:lnTo>
                    <a:pt x="523" y="377"/>
                  </a:lnTo>
                  <a:lnTo>
                    <a:pt x="520" y="375"/>
                  </a:lnTo>
                  <a:lnTo>
                    <a:pt x="515" y="374"/>
                  </a:lnTo>
                  <a:lnTo>
                    <a:pt x="512" y="372"/>
                  </a:lnTo>
                  <a:lnTo>
                    <a:pt x="508" y="372"/>
                  </a:lnTo>
                  <a:lnTo>
                    <a:pt x="504" y="370"/>
                  </a:lnTo>
                  <a:lnTo>
                    <a:pt x="500" y="370"/>
                  </a:lnTo>
                  <a:lnTo>
                    <a:pt x="497" y="367"/>
                  </a:lnTo>
                  <a:lnTo>
                    <a:pt x="495" y="367"/>
                  </a:lnTo>
                  <a:lnTo>
                    <a:pt x="493" y="366"/>
                  </a:lnTo>
                  <a:lnTo>
                    <a:pt x="492" y="366"/>
                  </a:lnTo>
                  <a:lnTo>
                    <a:pt x="492" y="365"/>
                  </a:lnTo>
                  <a:lnTo>
                    <a:pt x="469" y="353"/>
                  </a:lnTo>
                  <a:lnTo>
                    <a:pt x="451" y="341"/>
                  </a:lnTo>
                  <a:lnTo>
                    <a:pt x="436" y="330"/>
                  </a:lnTo>
                  <a:lnTo>
                    <a:pt x="426" y="319"/>
                  </a:lnTo>
                  <a:lnTo>
                    <a:pt x="416" y="311"/>
                  </a:lnTo>
                  <a:lnTo>
                    <a:pt x="410" y="303"/>
                  </a:lnTo>
                  <a:lnTo>
                    <a:pt x="406" y="297"/>
                  </a:lnTo>
                  <a:lnTo>
                    <a:pt x="404" y="289"/>
                  </a:lnTo>
                  <a:lnTo>
                    <a:pt x="401" y="285"/>
                  </a:lnTo>
                  <a:lnTo>
                    <a:pt x="400" y="280"/>
                  </a:lnTo>
                  <a:lnTo>
                    <a:pt x="398" y="276"/>
                  </a:lnTo>
                  <a:lnTo>
                    <a:pt x="397" y="271"/>
                  </a:lnTo>
                  <a:lnTo>
                    <a:pt x="395" y="269"/>
                  </a:lnTo>
                  <a:lnTo>
                    <a:pt x="392" y="266"/>
                  </a:lnTo>
                  <a:lnTo>
                    <a:pt x="387" y="263"/>
                  </a:lnTo>
                  <a:lnTo>
                    <a:pt x="380" y="259"/>
                  </a:lnTo>
                  <a:lnTo>
                    <a:pt x="377" y="259"/>
                  </a:lnTo>
                  <a:lnTo>
                    <a:pt x="373" y="259"/>
                  </a:lnTo>
                  <a:lnTo>
                    <a:pt x="368" y="259"/>
                  </a:lnTo>
                  <a:lnTo>
                    <a:pt x="364" y="259"/>
                  </a:lnTo>
                  <a:lnTo>
                    <a:pt x="359" y="260"/>
                  </a:lnTo>
                  <a:lnTo>
                    <a:pt x="354" y="260"/>
                  </a:lnTo>
                  <a:lnTo>
                    <a:pt x="348" y="261"/>
                  </a:lnTo>
                  <a:lnTo>
                    <a:pt x="344" y="261"/>
                  </a:lnTo>
                  <a:lnTo>
                    <a:pt x="338" y="263"/>
                  </a:lnTo>
                  <a:lnTo>
                    <a:pt x="332" y="263"/>
                  </a:lnTo>
                  <a:lnTo>
                    <a:pt x="326" y="265"/>
                  </a:lnTo>
                  <a:lnTo>
                    <a:pt x="322" y="265"/>
                  </a:lnTo>
                  <a:lnTo>
                    <a:pt x="317" y="266"/>
                  </a:lnTo>
                  <a:lnTo>
                    <a:pt x="313" y="266"/>
                  </a:lnTo>
                  <a:lnTo>
                    <a:pt x="309" y="266"/>
                  </a:lnTo>
                  <a:lnTo>
                    <a:pt x="306" y="266"/>
                  </a:lnTo>
                  <a:lnTo>
                    <a:pt x="289" y="270"/>
                  </a:lnTo>
                  <a:lnTo>
                    <a:pt x="270" y="274"/>
                  </a:lnTo>
                  <a:lnTo>
                    <a:pt x="248" y="278"/>
                  </a:lnTo>
                  <a:lnTo>
                    <a:pt x="226" y="282"/>
                  </a:lnTo>
                  <a:lnTo>
                    <a:pt x="200" y="288"/>
                  </a:lnTo>
                  <a:lnTo>
                    <a:pt x="175" y="291"/>
                  </a:lnTo>
                  <a:lnTo>
                    <a:pt x="150" y="296"/>
                  </a:lnTo>
                  <a:lnTo>
                    <a:pt x="126" y="300"/>
                  </a:lnTo>
                  <a:lnTo>
                    <a:pt x="100" y="304"/>
                  </a:lnTo>
                  <a:lnTo>
                    <a:pt x="78" y="308"/>
                  </a:lnTo>
                  <a:lnTo>
                    <a:pt x="58" y="312"/>
                  </a:lnTo>
                  <a:lnTo>
                    <a:pt x="41" y="314"/>
                  </a:lnTo>
                  <a:lnTo>
                    <a:pt x="25" y="317"/>
                  </a:lnTo>
                  <a:lnTo>
                    <a:pt x="16" y="319"/>
                  </a:lnTo>
                  <a:lnTo>
                    <a:pt x="10" y="319"/>
                  </a:lnTo>
                  <a:lnTo>
                    <a:pt x="10" y="319"/>
                  </a:lnTo>
                  <a:lnTo>
                    <a:pt x="9" y="319"/>
                  </a:lnTo>
                  <a:lnTo>
                    <a:pt x="9" y="319"/>
                  </a:lnTo>
                  <a:lnTo>
                    <a:pt x="8" y="319"/>
                  </a:lnTo>
                  <a:lnTo>
                    <a:pt x="8" y="317"/>
                  </a:lnTo>
                  <a:lnTo>
                    <a:pt x="6" y="317"/>
                  </a:lnTo>
                  <a:lnTo>
                    <a:pt x="6" y="315"/>
                  </a:lnTo>
                  <a:lnTo>
                    <a:pt x="5" y="314"/>
                  </a:lnTo>
                  <a:lnTo>
                    <a:pt x="5" y="313"/>
                  </a:lnTo>
                  <a:lnTo>
                    <a:pt x="3" y="313"/>
                  </a:lnTo>
                  <a:lnTo>
                    <a:pt x="3" y="311"/>
                  </a:lnTo>
                  <a:lnTo>
                    <a:pt x="1" y="311"/>
                  </a:lnTo>
                  <a:lnTo>
                    <a:pt x="1" y="309"/>
                  </a:lnTo>
                  <a:lnTo>
                    <a:pt x="0" y="309"/>
                  </a:lnTo>
                  <a:lnTo>
                    <a:pt x="0" y="307"/>
                  </a:lnTo>
                  <a:lnTo>
                    <a:pt x="0" y="307"/>
                  </a:lnTo>
                  <a:lnTo>
                    <a:pt x="0" y="306"/>
                  </a:lnTo>
                  <a:lnTo>
                    <a:pt x="7" y="304"/>
                  </a:lnTo>
                  <a:lnTo>
                    <a:pt x="19" y="300"/>
                  </a:lnTo>
                  <a:lnTo>
                    <a:pt x="36" y="297"/>
                  </a:lnTo>
                  <a:lnTo>
                    <a:pt x="57" y="293"/>
                  </a:lnTo>
                  <a:lnTo>
                    <a:pt x="80" y="289"/>
                  </a:lnTo>
                  <a:lnTo>
                    <a:pt x="106" y="284"/>
                  </a:lnTo>
                  <a:lnTo>
                    <a:pt x="133" y="280"/>
                  </a:lnTo>
                  <a:lnTo>
                    <a:pt x="162" y="274"/>
                  </a:lnTo>
                  <a:lnTo>
                    <a:pt x="190" y="269"/>
                  </a:lnTo>
                  <a:lnTo>
                    <a:pt x="219" y="263"/>
                  </a:lnTo>
                  <a:lnTo>
                    <a:pt x="246" y="257"/>
                  </a:lnTo>
                  <a:lnTo>
                    <a:pt x="271" y="249"/>
                  </a:lnTo>
                  <a:lnTo>
                    <a:pt x="294" y="241"/>
                  </a:lnTo>
                  <a:lnTo>
                    <a:pt x="313" y="233"/>
                  </a:lnTo>
                  <a:lnTo>
                    <a:pt x="329" y="223"/>
                  </a:lnTo>
                  <a:lnTo>
                    <a:pt x="342" y="214"/>
                  </a:lnTo>
                  <a:lnTo>
                    <a:pt x="342" y="213"/>
                  </a:lnTo>
                  <a:lnTo>
                    <a:pt x="344" y="211"/>
                  </a:lnTo>
                  <a:lnTo>
                    <a:pt x="344" y="209"/>
                  </a:lnTo>
                  <a:lnTo>
                    <a:pt x="346" y="205"/>
                  </a:lnTo>
                  <a:lnTo>
                    <a:pt x="346" y="203"/>
                  </a:lnTo>
                  <a:lnTo>
                    <a:pt x="347" y="199"/>
                  </a:lnTo>
                  <a:lnTo>
                    <a:pt x="347" y="195"/>
                  </a:lnTo>
                  <a:lnTo>
                    <a:pt x="347" y="191"/>
                  </a:lnTo>
                  <a:lnTo>
                    <a:pt x="345" y="190"/>
                  </a:lnTo>
                  <a:lnTo>
                    <a:pt x="345" y="185"/>
                  </a:lnTo>
                  <a:lnTo>
                    <a:pt x="345" y="182"/>
                  </a:lnTo>
                  <a:lnTo>
                    <a:pt x="345" y="178"/>
                  </a:lnTo>
                  <a:lnTo>
                    <a:pt x="344" y="176"/>
                  </a:lnTo>
                  <a:lnTo>
                    <a:pt x="344" y="172"/>
                  </a:lnTo>
                  <a:lnTo>
                    <a:pt x="344" y="170"/>
                  </a:lnTo>
                  <a:lnTo>
                    <a:pt x="344" y="166"/>
                  </a:lnTo>
                  <a:lnTo>
                    <a:pt x="342" y="164"/>
                  </a:lnTo>
                  <a:lnTo>
                    <a:pt x="342" y="160"/>
                  </a:lnTo>
                  <a:lnTo>
                    <a:pt x="342" y="156"/>
                  </a:lnTo>
                  <a:lnTo>
                    <a:pt x="342" y="153"/>
                  </a:lnTo>
                  <a:lnTo>
                    <a:pt x="342" y="149"/>
                  </a:lnTo>
                  <a:lnTo>
                    <a:pt x="342" y="144"/>
                  </a:lnTo>
                  <a:lnTo>
                    <a:pt x="342" y="140"/>
                  </a:lnTo>
                  <a:lnTo>
                    <a:pt x="342" y="134"/>
                  </a:lnTo>
                  <a:lnTo>
                    <a:pt x="342" y="130"/>
                  </a:lnTo>
                  <a:lnTo>
                    <a:pt x="342" y="126"/>
                  </a:lnTo>
                  <a:lnTo>
                    <a:pt x="342" y="122"/>
                  </a:lnTo>
                  <a:lnTo>
                    <a:pt x="342" y="117"/>
                  </a:lnTo>
                  <a:lnTo>
                    <a:pt x="342" y="114"/>
                  </a:lnTo>
                  <a:lnTo>
                    <a:pt x="344" y="110"/>
                  </a:lnTo>
                  <a:lnTo>
                    <a:pt x="344" y="107"/>
                  </a:lnTo>
                  <a:lnTo>
                    <a:pt x="346" y="103"/>
                  </a:lnTo>
                  <a:lnTo>
                    <a:pt x="346" y="101"/>
                  </a:lnTo>
                  <a:lnTo>
                    <a:pt x="348" y="99"/>
                  </a:lnTo>
                  <a:lnTo>
                    <a:pt x="350" y="97"/>
                  </a:lnTo>
                  <a:lnTo>
                    <a:pt x="352" y="94"/>
                  </a:lnTo>
                  <a:lnTo>
                    <a:pt x="354" y="92"/>
                  </a:lnTo>
                  <a:lnTo>
                    <a:pt x="356" y="88"/>
                  </a:lnTo>
                  <a:lnTo>
                    <a:pt x="358" y="85"/>
                  </a:lnTo>
                  <a:lnTo>
                    <a:pt x="362" y="81"/>
                  </a:lnTo>
                  <a:lnTo>
                    <a:pt x="364" y="79"/>
                  </a:lnTo>
                  <a:lnTo>
                    <a:pt x="366" y="75"/>
                  </a:lnTo>
                  <a:lnTo>
                    <a:pt x="368" y="73"/>
                  </a:lnTo>
                  <a:lnTo>
                    <a:pt x="372" y="69"/>
                  </a:lnTo>
                  <a:lnTo>
                    <a:pt x="374" y="67"/>
                  </a:lnTo>
                  <a:lnTo>
                    <a:pt x="377" y="64"/>
                  </a:lnTo>
                  <a:lnTo>
                    <a:pt x="378" y="62"/>
                  </a:lnTo>
                  <a:lnTo>
                    <a:pt x="383" y="59"/>
                  </a:lnTo>
                  <a:lnTo>
                    <a:pt x="384" y="59"/>
                  </a:lnTo>
                  <a:lnTo>
                    <a:pt x="386" y="58"/>
                  </a:lnTo>
                  <a:lnTo>
                    <a:pt x="388" y="58"/>
                  </a:lnTo>
                  <a:lnTo>
                    <a:pt x="390" y="56"/>
                  </a:lnTo>
                  <a:lnTo>
                    <a:pt x="392" y="56"/>
                  </a:lnTo>
                  <a:lnTo>
                    <a:pt x="395" y="54"/>
                  </a:lnTo>
                  <a:lnTo>
                    <a:pt x="397" y="53"/>
                  </a:lnTo>
                  <a:lnTo>
                    <a:pt x="400" y="50"/>
                  </a:lnTo>
                  <a:lnTo>
                    <a:pt x="402" y="50"/>
                  </a:lnTo>
                  <a:lnTo>
                    <a:pt x="404" y="49"/>
                  </a:lnTo>
                  <a:lnTo>
                    <a:pt x="407" y="48"/>
                  </a:lnTo>
                  <a:lnTo>
                    <a:pt x="410" y="46"/>
                  </a:lnTo>
                  <a:lnTo>
                    <a:pt x="412" y="46"/>
                  </a:lnTo>
                  <a:lnTo>
                    <a:pt x="414" y="44"/>
                  </a:lnTo>
                  <a:lnTo>
                    <a:pt x="416" y="44"/>
                  </a:lnTo>
                  <a:lnTo>
                    <a:pt x="419" y="42"/>
                  </a:lnTo>
                  <a:lnTo>
                    <a:pt x="421" y="42"/>
                  </a:lnTo>
                  <a:lnTo>
                    <a:pt x="424" y="42"/>
                  </a:lnTo>
                  <a:lnTo>
                    <a:pt x="428" y="42"/>
                  </a:lnTo>
                  <a:lnTo>
                    <a:pt x="431" y="40"/>
                  </a:lnTo>
                  <a:lnTo>
                    <a:pt x="436" y="40"/>
                  </a:lnTo>
                  <a:lnTo>
                    <a:pt x="439" y="39"/>
                  </a:lnTo>
                  <a:lnTo>
                    <a:pt x="443" y="39"/>
                  </a:lnTo>
                  <a:lnTo>
                    <a:pt x="448" y="37"/>
                  </a:lnTo>
                  <a:lnTo>
                    <a:pt x="452" y="37"/>
                  </a:lnTo>
                  <a:lnTo>
                    <a:pt x="456" y="37"/>
                  </a:lnTo>
                  <a:lnTo>
                    <a:pt x="460" y="37"/>
                  </a:lnTo>
                  <a:lnTo>
                    <a:pt x="465" y="35"/>
                  </a:lnTo>
                  <a:lnTo>
                    <a:pt x="468" y="35"/>
                  </a:lnTo>
                  <a:lnTo>
                    <a:pt x="472" y="34"/>
                  </a:lnTo>
                  <a:lnTo>
                    <a:pt x="475" y="34"/>
                  </a:lnTo>
                  <a:lnTo>
                    <a:pt x="479" y="33"/>
                  </a:lnTo>
                  <a:lnTo>
                    <a:pt x="481" y="33"/>
                  </a:lnTo>
                  <a:lnTo>
                    <a:pt x="483" y="33"/>
                  </a:lnTo>
                  <a:lnTo>
                    <a:pt x="484" y="33"/>
                  </a:lnTo>
                  <a:lnTo>
                    <a:pt x="488" y="33"/>
                  </a:lnTo>
                  <a:lnTo>
                    <a:pt x="491" y="33"/>
                  </a:lnTo>
                  <a:lnTo>
                    <a:pt x="495" y="33"/>
                  </a:lnTo>
                  <a:lnTo>
                    <a:pt x="499" y="33"/>
                  </a:lnTo>
                  <a:lnTo>
                    <a:pt x="503" y="33"/>
                  </a:lnTo>
                  <a:lnTo>
                    <a:pt x="505" y="34"/>
                  </a:lnTo>
                  <a:lnTo>
                    <a:pt x="508" y="34"/>
                  </a:lnTo>
                  <a:lnTo>
                    <a:pt x="512" y="34"/>
                  </a:lnTo>
                  <a:lnTo>
                    <a:pt x="516" y="34"/>
                  </a:lnTo>
                  <a:lnTo>
                    <a:pt x="518" y="34"/>
                  </a:lnTo>
                  <a:lnTo>
                    <a:pt x="522" y="34"/>
                  </a:lnTo>
                  <a:lnTo>
                    <a:pt x="524" y="34"/>
                  </a:lnTo>
                  <a:lnTo>
                    <a:pt x="527" y="34"/>
                  </a:lnTo>
                  <a:lnTo>
                    <a:pt x="529" y="36"/>
                  </a:lnTo>
                  <a:lnTo>
                    <a:pt x="532" y="36"/>
                  </a:lnTo>
                  <a:lnTo>
                    <a:pt x="534" y="37"/>
                  </a:lnTo>
                  <a:lnTo>
                    <a:pt x="537" y="37"/>
                  </a:lnTo>
                  <a:lnTo>
                    <a:pt x="539" y="39"/>
                  </a:lnTo>
                  <a:lnTo>
                    <a:pt x="543" y="39"/>
                  </a:lnTo>
                  <a:lnTo>
                    <a:pt x="546" y="41"/>
                  </a:lnTo>
                  <a:lnTo>
                    <a:pt x="550" y="41"/>
                  </a:lnTo>
                  <a:lnTo>
                    <a:pt x="552" y="43"/>
                  </a:lnTo>
                  <a:lnTo>
                    <a:pt x="555" y="43"/>
                  </a:lnTo>
                  <a:lnTo>
                    <a:pt x="557" y="45"/>
                  </a:lnTo>
                  <a:lnTo>
                    <a:pt x="560" y="45"/>
                  </a:lnTo>
                  <a:lnTo>
                    <a:pt x="563" y="47"/>
                  </a:lnTo>
                  <a:lnTo>
                    <a:pt x="565" y="47"/>
                  </a:lnTo>
                  <a:lnTo>
                    <a:pt x="567" y="48"/>
                  </a:lnTo>
                  <a:lnTo>
                    <a:pt x="570" y="48"/>
                  </a:lnTo>
                  <a:lnTo>
                    <a:pt x="572" y="50"/>
                  </a:lnTo>
                  <a:lnTo>
                    <a:pt x="574" y="51"/>
                  </a:lnTo>
                  <a:lnTo>
                    <a:pt x="575" y="53"/>
                  </a:lnTo>
                  <a:lnTo>
                    <a:pt x="579" y="54"/>
                  </a:lnTo>
                  <a:lnTo>
                    <a:pt x="581" y="56"/>
                  </a:lnTo>
                  <a:lnTo>
                    <a:pt x="583" y="58"/>
                  </a:lnTo>
                  <a:lnTo>
                    <a:pt x="585" y="60"/>
                  </a:lnTo>
                  <a:lnTo>
                    <a:pt x="589" y="60"/>
                  </a:lnTo>
                  <a:lnTo>
                    <a:pt x="591" y="62"/>
                  </a:lnTo>
                  <a:lnTo>
                    <a:pt x="593" y="63"/>
                  </a:lnTo>
                  <a:lnTo>
                    <a:pt x="595" y="65"/>
                  </a:lnTo>
                  <a:lnTo>
                    <a:pt x="598" y="66"/>
                  </a:lnTo>
                  <a:lnTo>
                    <a:pt x="600" y="68"/>
                  </a:lnTo>
                  <a:lnTo>
                    <a:pt x="602" y="69"/>
                  </a:lnTo>
                  <a:lnTo>
                    <a:pt x="604" y="71"/>
                  </a:lnTo>
                  <a:lnTo>
                    <a:pt x="606" y="71"/>
                  </a:lnTo>
                  <a:lnTo>
                    <a:pt x="606" y="73"/>
                  </a:lnTo>
                  <a:lnTo>
                    <a:pt x="607" y="74"/>
                  </a:lnTo>
                  <a:lnTo>
                    <a:pt x="607" y="77"/>
                  </a:lnTo>
                  <a:lnTo>
                    <a:pt x="609" y="77"/>
                  </a:lnTo>
                  <a:lnTo>
                    <a:pt x="609" y="79"/>
                  </a:lnTo>
                  <a:lnTo>
                    <a:pt x="609" y="81"/>
                  </a:lnTo>
                  <a:lnTo>
                    <a:pt x="609" y="83"/>
                  </a:lnTo>
                  <a:lnTo>
                    <a:pt x="610" y="84"/>
                  </a:lnTo>
                  <a:lnTo>
                    <a:pt x="610" y="86"/>
                  </a:lnTo>
                  <a:lnTo>
                    <a:pt x="610" y="88"/>
                  </a:lnTo>
                  <a:lnTo>
                    <a:pt x="610" y="90"/>
                  </a:lnTo>
                  <a:lnTo>
                    <a:pt x="610" y="91"/>
                  </a:lnTo>
                  <a:lnTo>
                    <a:pt x="610" y="93"/>
                  </a:lnTo>
                  <a:lnTo>
                    <a:pt x="612" y="93"/>
                  </a:lnTo>
                  <a:lnTo>
                    <a:pt x="614" y="94"/>
                  </a:lnTo>
                  <a:lnTo>
                    <a:pt x="617" y="94"/>
                  </a:lnTo>
                  <a:lnTo>
                    <a:pt x="623" y="95"/>
                  </a:lnTo>
                  <a:lnTo>
                    <a:pt x="630" y="95"/>
                  </a:lnTo>
                  <a:lnTo>
                    <a:pt x="638" y="95"/>
                  </a:lnTo>
                  <a:lnTo>
                    <a:pt x="648" y="94"/>
                  </a:lnTo>
                  <a:lnTo>
                    <a:pt x="657" y="93"/>
                  </a:lnTo>
                  <a:lnTo>
                    <a:pt x="666" y="91"/>
                  </a:lnTo>
                  <a:lnTo>
                    <a:pt x="676" y="89"/>
                  </a:lnTo>
                  <a:lnTo>
                    <a:pt x="687" y="85"/>
                  </a:lnTo>
                  <a:lnTo>
                    <a:pt x="695" y="84"/>
                  </a:lnTo>
                  <a:lnTo>
                    <a:pt x="704" y="80"/>
                  </a:lnTo>
                  <a:lnTo>
                    <a:pt x="712" y="78"/>
                  </a:lnTo>
                  <a:lnTo>
                    <a:pt x="720" y="74"/>
                  </a:lnTo>
                  <a:lnTo>
                    <a:pt x="725" y="72"/>
                  </a:lnTo>
                  <a:lnTo>
                    <a:pt x="731" y="69"/>
                  </a:lnTo>
                  <a:lnTo>
                    <a:pt x="733" y="66"/>
                  </a:lnTo>
                  <a:lnTo>
                    <a:pt x="736" y="62"/>
                  </a:lnTo>
                  <a:lnTo>
                    <a:pt x="736" y="62"/>
                  </a:lnTo>
                  <a:lnTo>
                    <a:pt x="736" y="62"/>
                  </a:lnTo>
                  <a:lnTo>
                    <a:pt x="736" y="62"/>
                  </a:lnTo>
                  <a:lnTo>
                    <a:pt x="738" y="62"/>
                  </a:lnTo>
                  <a:lnTo>
                    <a:pt x="738" y="62"/>
                  </a:lnTo>
                  <a:lnTo>
                    <a:pt x="740" y="62"/>
                  </a:lnTo>
                  <a:lnTo>
                    <a:pt x="741" y="62"/>
                  </a:lnTo>
                  <a:lnTo>
                    <a:pt x="743" y="60"/>
                  </a:lnTo>
                  <a:lnTo>
                    <a:pt x="743" y="60"/>
                  </a:lnTo>
                  <a:lnTo>
                    <a:pt x="745" y="60"/>
                  </a:lnTo>
                  <a:lnTo>
                    <a:pt x="745" y="60"/>
                  </a:lnTo>
                  <a:lnTo>
                    <a:pt x="747" y="60"/>
                  </a:lnTo>
                  <a:lnTo>
                    <a:pt x="747" y="60"/>
                  </a:lnTo>
                  <a:lnTo>
                    <a:pt x="748" y="60"/>
                  </a:lnTo>
                  <a:lnTo>
                    <a:pt x="748" y="60"/>
                  </a:lnTo>
                  <a:lnTo>
                    <a:pt x="748" y="59"/>
                  </a:lnTo>
                  <a:lnTo>
                    <a:pt x="748" y="59"/>
                  </a:lnTo>
                </a:path>
              </a:pathLst>
            </a:custGeom>
            <a:solidFill>
              <a:srgbClr val="C0C27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31431" name="Group 7">
              <a:extLst>
                <a:ext uri="{FF2B5EF4-FFF2-40B4-BE49-F238E27FC236}">
                  <a16:creationId xmlns:a16="http://schemas.microsoft.com/office/drawing/2014/main" id="{A26DB9B5-48EF-29B3-322C-7F5874A7052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40" y="705"/>
              <a:ext cx="660" cy="699"/>
              <a:chOff x="3040" y="705"/>
              <a:chExt cx="660" cy="699"/>
            </a:xfrm>
          </p:grpSpPr>
          <p:sp>
            <p:nvSpPr>
              <p:cNvPr id="231432" name="Freeform 8">
                <a:extLst>
                  <a:ext uri="{FF2B5EF4-FFF2-40B4-BE49-F238E27FC236}">
                    <a16:creationId xmlns:a16="http://schemas.microsoft.com/office/drawing/2014/main" id="{892C1824-D1E4-9BC5-16FC-EAEDA1F3C4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40" y="1030"/>
                <a:ext cx="340" cy="374"/>
              </a:xfrm>
              <a:custGeom>
                <a:avLst/>
                <a:gdLst>
                  <a:gd name="T0" fmla="*/ 282 w 340"/>
                  <a:gd name="T1" fmla="*/ 0 h 374"/>
                  <a:gd name="T2" fmla="*/ 0 w 340"/>
                  <a:gd name="T3" fmla="*/ 373 h 374"/>
                  <a:gd name="T4" fmla="*/ 15 w 340"/>
                  <a:gd name="T5" fmla="*/ 372 h 374"/>
                  <a:gd name="T6" fmla="*/ 339 w 340"/>
                  <a:gd name="T7" fmla="*/ 36 h 374"/>
                  <a:gd name="T8" fmla="*/ 282 w 340"/>
                  <a:gd name="T9" fmla="*/ 0 h 374"/>
                  <a:gd name="T10" fmla="*/ 282 w 340"/>
                  <a:gd name="T11" fmla="*/ 0 h 3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0" h="374">
                    <a:moveTo>
                      <a:pt x="282" y="0"/>
                    </a:moveTo>
                    <a:lnTo>
                      <a:pt x="0" y="373"/>
                    </a:lnTo>
                    <a:lnTo>
                      <a:pt x="15" y="372"/>
                    </a:lnTo>
                    <a:lnTo>
                      <a:pt x="339" y="36"/>
                    </a:lnTo>
                    <a:lnTo>
                      <a:pt x="282" y="0"/>
                    </a:lnTo>
                    <a:lnTo>
                      <a:pt x="282" y="0"/>
                    </a:lnTo>
                  </a:path>
                </a:pathLst>
              </a:custGeom>
              <a:solidFill>
                <a:srgbClr val="C1FFFF"/>
              </a:solidFill>
              <a:ln w="9207" cap="flat" cmpd="sng">
                <a:solidFill>
                  <a:srgbClr val="4F4F4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1433" name="Oval 9">
                <a:extLst>
                  <a:ext uri="{FF2B5EF4-FFF2-40B4-BE49-F238E27FC236}">
                    <a16:creationId xmlns:a16="http://schemas.microsoft.com/office/drawing/2014/main" id="{31262468-D2D5-7639-9DF4-53E0AAC11D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360000">
                <a:off x="3250" y="864"/>
                <a:ext cx="144" cy="423"/>
              </a:xfrm>
              <a:prstGeom prst="ellipse">
                <a:avLst/>
              </a:prstGeom>
              <a:solidFill>
                <a:srgbClr val="C20000"/>
              </a:solidFill>
              <a:ln w="9207">
                <a:solidFill>
                  <a:srgbClr val="C2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1434" name="Oval 10">
                <a:extLst>
                  <a:ext uri="{FF2B5EF4-FFF2-40B4-BE49-F238E27FC236}">
                    <a16:creationId xmlns:a16="http://schemas.microsoft.com/office/drawing/2014/main" id="{962B1283-B42F-FA02-D002-943BE76800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8820000">
                <a:off x="3278" y="833"/>
                <a:ext cx="137" cy="436"/>
              </a:xfrm>
              <a:prstGeom prst="ellipse">
                <a:avLst/>
              </a:prstGeom>
              <a:solidFill>
                <a:srgbClr val="FF0000"/>
              </a:solidFill>
              <a:ln w="9207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1435" name="Freeform 11">
                <a:extLst>
                  <a:ext uri="{FF2B5EF4-FFF2-40B4-BE49-F238E27FC236}">
                    <a16:creationId xmlns:a16="http://schemas.microsoft.com/office/drawing/2014/main" id="{0DD7EF9A-B982-8AAF-03B3-5FDDBE33AD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4" y="792"/>
                <a:ext cx="266" cy="316"/>
              </a:xfrm>
              <a:custGeom>
                <a:avLst/>
                <a:gdLst>
                  <a:gd name="T0" fmla="*/ 2 w 266"/>
                  <a:gd name="T1" fmla="*/ 199 h 316"/>
                  <a:gd name="T2" fmla="*/ 0 w 266"/>
                  <a:gd name="T3" fmla="*/ 209 h 316"/>
                  <a:gd name="T4" fmla="*/ 4 w 266"/>
                  <a:gd name="T5" fmla="*/ 219 h 316"/>
                  <a:gd name="T6" fmla="*/ 11 w 266"/>
                  <a:gd name="T7" fmla="*/ 231 h 316"/>
                  <a:gd name="T8" fmla="*/ 19 w 266"/>
                  <a:gd name="T9" fmla="*/ 243 h 316"/>
                  <a:gd name="T10" fmla="*/ 28 w 266"/>
                  <a:gd name="T11" fmla="*/ 254 h 316"/>
                  <a:gd name="T12" fmla="*/ 38 w 266"/>
                  <a:gd name="T13" fmla="*/ 266 h 316"/>
                  <a:gd name="T14" fmla="*/ 48 w 266"/>
                  <a:gd name="T15" fmla="*/ 274 h 316"/>
                  <a:gd name="T16" fmla="*/ 56 w 266"/>
                  <a:gd name="T17" fmla="*/ 279 h 316"/>
                  <a:gd name="T18" fmla="*/ 60 w 266"/>
                  <a:gd name="T19" fmla="*/ 285 h 316"/>
                  <a:gd name="T20" fmla="*/ 65 w 266"/>
                  <a:gd name="T21" fmla="*/ 291 h 316"/>
                  <a:gd name="T22" fmla="*/ 69 w 266"/>
                  <a:gd name="T23" fmla="*/ 298 h 316"/>
                  <a:gd name="T24" fmla="*/ 74 w 266"/>
                  <a:gd name="T25" fmla="*/ 304 h 316"/>
                  <a:gd name="T26" fmla="*/ 80 w 266"/>
                  <a:gd name="T27" fmla="*/ 310 h 316"/>
                  <a:gd name="T28" fmla="*/ 86 w 266"/>
                  <a:gd name="T29" fmla="*/ 313 h 316"/>
                  <a:gd name="T30" fmla="*/ 91 w 266"/>
                  <a:gd name="T31" fmla="*/ 315 h 316"/>
                  <a:gd name="T32" fmla="*/ 97 w 266"/>
                  <a:gd name="T33" fmla="*/ 314 h 316"/>
                  <a:gd name="T34" fmla="*/ 115 w 266"/>
                  <a:gd name="T35" fmla="*/ 300 h 316"/>
                  <a:gd name="T36" fmla="*/ 142 w 266"/>
                  <a:gd name="T37" fmla="*/ 275 h 316"/>
                  <a:gd name="T38" fmla="*/ 176 w 266"/>
                  <a:gd name="T39" fmla="*/ 242 h 316"/>
                  <a:gd name="T40" fmla="*/ 209 w 266"/>
                  <a:gd name="T41" fmla="*/ 208 h 316"/>
                  <a:gd name="T42" fmla="*/ 238 w 266"/>
                  <a:gd name="T43" fmla="*/ 175 h 316"/>
                  <a:gd name="T44" fmla="*/ 259 w 266"/>
                  <a:gd name="T45" fmla="*/ 146 h 316"/>
                  <a:gd name="T46" fmla="*/ 265 w 266"/>
                  <a:gd name="T47" fmla="*/ 125 h 316"/>
                  <a:gd name="T48" fmla="*/ 257 w 266"/>
                  <a:gd name="T49" fmla="*/ 116 h 316"/>
                  <a:gd name="T50" fmla="*/ 243 w 266"/>
                  <a:gd name="T51" fmla="*/ 102 h 316"/>
                  <a:gd name="T52" fmla="*/ 227 w 266"/>
                  <a:gd name="T53" fmla="*/ 83 h 316"/>
                  <a:gd name="T54" fmla="*/ 209 w 266"/>
                  <a:gd name="T55" fmla="*/ 61 h 316"/>
                  <a:gd name="T56" fmla="*/ 192 w 266"/>
                  <a:gd name="T57" fmla="*/ 40 h 316"/>
                  <a:gd name="T58" fmla="*/ 177 w 266"/>
                  <a:gd name="T59" fmla="*/ 20 h 316"/>
                  <a:gd name="T60" fmla="*/ 163 w 266"/>
                  <a:gd name="T61" fmla="*/ 5 h 316"/>
                  <a:gd name="T62" fmla="*/ 155 w 266"/>
                  <a:gd name="T63" fmla="*/ 0 h 316"/>
                  <a:gd name="T64" fmla="*/ 150 w 266"/>
                  <a:gd name="T65" fmla="*/ 6 h 316"/>
                  <a:gd name="T66" fmla="*/ 137 w 266"/>
                  <a:gd name="T67" fmla="*/ 26 h 316"/>
                  <a:gd name="T68" fmla="*/ 118 w 266"/>
                  <a:gd name="T69" fmla="*/ 53 h 316"/>
                  <a:gd name="T70" fmla="*/ 93 w 266"/>
                  <a:gd name="T71" fmla="*/ 84 h 316"/>
                  <a:gd name="T72" fmla="*/ 68 w 266"/>
                  <a:gd name="T73" fmla="*/ 117 h 316"/>
                  <a:gd name="T74" fmla="*/ 43 w 266"/>
                  <a:gd name="T75" fmla="*/ 147 h 316"/>
                  <a:gd name="T76" fmla="*/ 22 w 266"/>
                  <a:gd name="T77" fmla="*/ 173 h 316"/>
                  <a:gd name="T78" fmla="*/ 8 w 266"/>
                  <a:gd name="T79" fmla="*/ 191 h 316"/>
                  <a:gd name="T80" fmla="*/ 5 w 266"/>
                  <a:gd name="T81" fmla="*/ 194 h 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66" h="316">
                    <a:moveTo>
                      <a:pt x="5" y="194"/>
                    </a:moveTo>
                    <a:lnTo>
                      <a:pt x="2" y="199"/>
                    </a:lnTo>
                    <a:lnTo>
                      <a:pt x="1" y="203"/>
                    </a:lnTo>
                    <a:lnTo>
                      <a:pt x="0" y="209"/>
                    </a:lnTo>
                    <a:lnTo>
                      <a:pt x="2" y="214"/>
                    </a:lnTo>
                    <a:lnTo>
                      <a:pt x="4" y="219"/>
                    </a:lnTo>
                    <a:lnTo>
                      <a:pt x="7" y="225"/>
                    </a:lnTo>
                    <a:lnTo>
                      <a:pt x="11" y="231"/>
                    </a:lnTo>
                    <a:lnTo>
                      <a:pt x="15" y="237"/>
                    </a:lnTo>
                    <a:lnTo>
                      <a:pt x="19" y="243"/>
                    </a:lnTo>
                    <a:lnTo>
                      <a:pt x="24" y="249"/>
                    </a:lnTo>
                    <a:lnTo>
                      <a:pt x="28" y="254"/>
                    </a:lnTo>
                    <a:lnTo>
                      <a:pt x="34" y="260"/>
                    </a:lnTo>
                    <a:lnTo>
                      <a:pt x="38" y="266"/>
                    </a:lnTo>
                    <a:lnTo>
                      <a:pt x="43" y="269"/>
                    </a:lnTo>
                    <a:lnTo>
                      <a:pt x="48" y="274"/>
                    </a:lnTo>
                    <a:lnTo>
                      <a:pt x="54" y="275"/>
                    </a:lnTo>
                    <a:lnTo>
                      <a:pt x="56" y="279"/>
                    </a:lnTo>
                    <a:lnTo>
                      <a:pt x="58" y="281"/>
                    </a:lnTo>
                    <a:lnTo>
                      <a:pt x="60" y="285"/>
                    </a:lnTo>
                    <a:lnTo>
                      <a:pt x="63" y="287"/>
                    </a:lnTo>
                    <a:lnTo>
                      <a:pt x="65" y="291"/>
                    </a:lnTo>
                    <a:lnTo>
                      <a:pt x="67" y="294"/>
                    </a:lnTo>
                    <a:lnTo>
                      <a:pt x="69" y="298"/>
                    </a:lnTo>
                    <a:lnTo>
                      <a:pt x="72" y="300"/>
                    </a:lnTo>
                    <a:lnTo>
                      <a:pt x="74" y="304"/>
                    </a:lnTo>
                    <a:lnTo>
                      <a:pt x="78" y="306"/>
                    </a:lnTo>
                    <a:lnTo>
                      <a:pt x="80" y="310"/>
                    </a:lnTo>
                    <a:lnTo>
                      <a:pt x="84" y="312"/>
                    </a:lnTo>
                    <a:lnTo>
                      <a:pt x="86" y="313"/>
                    </a:lnTo>
                    <a:lnTo>
                      <a:pt x="89" y="315"/>
                    </a:lnTo>
                    <a:lnTo>
                      <a:pt x="91" y="315"/>
                    </a:lnTo>
                    <a:lnTo>
                      <a:pt x="95" y="315"/>
                    </a:lnTo>
                    <a:lnTo>
                      <a:pt x="97" y="314"/>
                    </a:lnTo>
                    <a:lnTo>
                      <a:pt x="105" y="308"/>
                    </a:lnTo>
                    <a:lnTo>
                      <a:pt x="115" y="300"/>
                    </a:lnTo>
                    <a:lnTo>
                      <a:pt x="128" y="288"/>
                    </a:lnTo>
                    <a:lnTo>
                      <a:pt x="142" y="275"/>
                    </a:lnTo>
                    <a:lnTo>
                      <a:pt x="158" y="259"/>
                    </a:lnTo>
                    <a:lnTo>
                      <a:pt x="176" y="242"/>
                    </a:lnTo>
                    <a:lnTo>
                      <a:pt x="193" y="225"/>
                    </a:lnTo>
                    <a:lnTo>
                      <a:pt x="209" y="208"/>
                    </a:lnTo>
                    <a:lnTo>
                      <a:pt x="225" y="191"/>
                    </a:lnTo>
                    <a:lnTo>
                      <a:pt x="238" y="175"/>
                    </a:lnTo>
                    <a:lnTo>
                      <a:pt x="251" y="158"/>
                    </a:lnTo>
                    <a:lnTo>
                      <a:pt x="259" y="146"/>
                    </a:lnTo>
                    <a:lnTo>
                      <a:pt x="264" y="134"/>
                    </a:lnTo>
                    <a:lnTo>
                      <a:pt x="265" y="125"/>
                    </a:lnTo>
                    <a:lnTo>
                      <a:pt x="262" y="119"/>
                    </a:lnTo>
                    <a:lnTo>
                      <a:pt x="257" y="116"/>
                    </a:lnTo>
                    <a:lnTo>
                      <a:pt x="251" y="109"/>
                    </a:lnTo>
                    <a:lnTo>
                      <a:pt x="243" y="102"/>
                    </a:lnTo>
                    <a:lnTo>
                      <a:pt x="236" y="93"/>
                    </a:lnTo>
                    <a:lnTo>
                      <a:pt x="227" y="83"/>
                    </a:lnTo>
                    <a:lnTo>
                      <a:pt x="219" y="72"/>
                    </a:lnTo>
                    <a:lnTo>
                      <a:pt x="209" y="61"/>
                    </a:lnTo>
                    <a:lnTo>
                      <a:pt x="202" y="49"/>
                    </a:lnTo>
                    <a:lnTo>
                      <a:pt x="192" y="40"/>
                    </a:lnTo>
                    <a:lnTo>
                      <a:pt x="184" y="29"/>
                    </a:lnTo>
                    <a:lnTo>
                      <a:pt x="177" y="20"/>
                    </a:lnTo>
                    <a:lnTo>
                      <a:pt x="169" y="11"/>
                    </a:lnTo>
                    <a:lnTo>
                      <a:pt x="163" y="5"/>
                    </a:lnTo>
                    <a:lnTo>
                      <a:pt x="158" y="1"/>
                    </a:lnTo>
                    <a:lnTo>
                      <a:pt x="155" y="0"/>
                    </a:lnTo>
                    <a:lnTo>
                      <a:pt x="154" y="0"/>
                    </a:lnTo>
                    <a:lnTo>
                      <a:pt x="150" y="6"/>
                    </a:lnTo>
                    <a:lnTo>
                      <a:pt x="145" y="14"/>
                    </a:lnTo>
                    <a:lnTo>
                      <a:pt x="137" y="26"/>
                    </a:lnTo>
                    <a:lnTo>
                      <a:pt x="129" y="38"/>
                    </a:lnTo>
                    <a:lnTo>
                      <a:pt x="118" y="53"/>
                    </a:lnTo>
                    <a:lnTo>
                      <a:pt x="106" y="67"/>
                    </a:lnTo>
                    <a:lnTo>
                      <a:pt x="93" y="84"/>
                    </a:lnTo>
                    <a:lnTo>
                      <a:pt x="82" y="99"/>
                    </a:lnTo>
                    <a:lnTo>
                      <a:pt x="68" y="117"/>
                    </a:lnTo>
                    <a:lnTo>
                      <a:pt x="55" y="132"/>
                    </a:lnTo>
                    <a:lnTo>
                      <a:pt x="43" y="147"/>
                    </a:lnTo>
                    <a:lnTo>
                      <a:pt x="33" y="161"/>
                    </a:lnTo>
                    <a:lnTo>
                      <a:pt x="22" y="173"/>
                    </a:lnTo>
                    <a:lnTo>
                      <a:pt x="14" y="183"/>
                    </a:lnTo>
                    <a:lnTo>
                      <a:pt x="8" y="191"/>
                    </a:lnTo>
                    <a:lnTo>
                      <a:pt x="5" y="194"/>
                    </a:lnTo>
                    <a:lnTo>
                      <a:pt x="5" y="194"/>
                    </a:lnTo>
                  </a:path>
                </a:pathLst>
              </a:custGeom>
              <a:solidFill>
                <a:srgbClr val="FF407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1436" name="Freeform 12">
                <a:extLst>
                  <a:ext uri="{FF2B5EF4-FFF2-40B4-BE49-F238E27FC236}">
                    <a16:creationId xmlns:a16="http://schemas.microsoft.com/office/drawing/2014/main" id="{0E640CF7-A541-AC9F-C0EB-CB4999B4FF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79" y="705"/>
                <a:ext cx="210" cy="243"/>
              </a:xfrm>
              <a:custGeom>
                <a:avLst/>
                <a:gdLst>
                  <a:gd name="T0" fmla="*/ 26 w 210"/>
                  <a:gd name="T1" fmla="*/ 45 h 243"/>
                  <a:gd name="T2" fmla="*/ 20 w 210"/>
                  <a:gd name="T3" fmla="*/ 52 h 243"/>
                  <a:gd name="T4" fmla="*/ 15 w 210"/>
                  <a:gd name="T5" fmla="*/ 58 h 243"/>
                  <a:gd name="T6" fmla="*/ 8 w 210"/>
                  <a:gd name="T7" fmla="*/ 65 h 243"/>
                  <a:gd name="T8" fmla="*/ 3 w 210"/>
                  <a:gd name="T9" fmla="*/ 70 h 243"/>
                  <a:gd name="T10" fmla="*/ 1 w 210"/>
                  <a:gd name="T11" fmla="*/ 77 h 243"/>
                  <a:gd name="T12" fmla="*/ 0 w 210"/>
                  <a:gd name="T13" fmla="*/ 85 h 243"/>
                  <a:gd name="T14" fmla="*/ 0 w 210"/>
                  <a:gd name="T15" fmla="*/ 94 h 243"/>
                  <a:gd name="T16" fmla="*/ 3 w 210"/>
                  <a:gd name="T17" fmla="*/ 101 h 243"/>
                  <a:gd name="T18" fmla="*/ 5 w 210"/>
                  <a:gd name="T19" fmla="*/ 111 h 243"/>
                  <a:gd name="T20" fmla="*/ 9 w 210"/>
                  <a:gd name="T21" fmla="*/ 118 h 243"/>
                  <a:gd name="T22" fmla="*/ 10 w 210"/>
                  <a:gd name="T23" fmla="*/ 128 h 243"/>
                  <a:gd name="T24" fmla="*/ 16 w 210"/>
                  <a:gd name="T25" fmla="*/ 137 h 243"/>
                  <a:gd name="T26" fmla="*/ 21 w 210"/>
                  <a:gd name="T27" fmla="*/ 147 h 243"/>
                  <a:gd name="T28" fmla="*/ 27 w 210"/>
                  <a:gd name="T29" fmla="*/ 157 h 243"/>
                  <a:gd name="T30" fmla="*/ 32 w 210"/>
                  <a:gd name="T31" fmla="*/ 164 h 243"/>
                  <a:gd name="T32" fmla="*/ 36 w 210"/>
                  <a:gd name="T33" fmla="*/ 170 h 243"/>
                  <a:gd name="T34" fmla="*/ 39 w 210"/>
                  <a:gd name="T35" fmla="*/ 176 h 243"/>
                  <a:gd name="T36" fmla="*/ 46 w 210"/>
                  <a:gd name="T37" fmla="*/ 182 h 243"/>
                  <a:gd name="T38" fmla="*/ 51 w 210"/>
                  <a:gd name="T39" fmla="*/ 188 h 243"/>
                  <a:gd name="T40" fmla="*/ 55 w 210"/>
                  <a:gd name="T41" fmla="*/ 193 h 243"/>
                  <a:gd name="T42" fmla="*/ 63 w 210"/>
                  <a:gd name="T43" fmla="*/ 200 h 243"/>
                  <a:gd name="T44" fmla="*/ 78 w 210"/>
                  <a:gd name="T45" fmla="*/ 211 h 243"/>
                  <a:gd name="T46" fmla="*/ 96 w 210"/>
                  <a:gd name="T47" fmla="*/ 223 h 243"/>
                  <a:gd name="T48" fmla="*/ 116 w 210"/>
                  <a:gd name="T49" fmla="*/ 234 h 243"/>
                  <a:gd name="T50" fmla="*/ 136 w 210"/>
                  <a:gd name="T51" fmla="*/ 241 h 243"/>
                  <a:gd name="T52" fmla="*/ 154 w 210"/>
                  <a:gd name="T53" fmla="*/ 241 h 243"/>
                  <a:gd name="T54" fmla="*/ 165 w 210"/>
                  <a:gd name="T55" fmla="*/ 237 h 243"/>
                  <a:gd name="T56" fmla="*/ 176 w 210"/>
                  <a:gd name="T57" fmla="*/ 229 h 243"/>
                  <a:gd name="T58" fmla="*/ 189 w 210"/>
                  <a:gd name="T59" fmla="*/ 217 h 243"/>
                  <a:gd name="T60" fmla="*/ 200 w 210"/>
                  <a:gd name="T61" fmla="*/ 205 h 243"/>
                  <a:gd name="T62" fmla="*/ 207 w 210"/>
                  <a:gd name="T63" fmla="*/ 194 h 243"/>
                  <a:gd name="T64" fmla="*/ 208 w 210"/>
                  <a:gd name="T65" fmla="*/ 184 h 243"/>
                  <a:gd name="T66" fmla="*/ 205 w 210"/>
                  <a:gd name="T67" fmla="*/ 173 h 243"/>
                  <a:gd name="T68" fmla="*/ 200 w 210"/>
                  <a:gd name="T69" fmla="*/ 159 h 243"/>
                  <a:gd name="T70" fmla="*/ 192 w 210"/>
                  <a:gd name="T71" fmla="*/ 147 h 243"/>
                  <a:gd name="T72" fmla="*/ 187 w 210"/>
                  <a:gd name="T73" fmla="*/ 136 h 243"/>
                  <a:gd name="T74" fmla="*/ 178 w 210"/>
                  <a:gd name="T75" fmla="*/ 123 h 243"/>
                  <a:gd name="T76" fmla="*/ 163 w 210"/>
                  <a:gd name="T77" fmla="*/ 98 h 243"/>
                  <a:gd name="T78" fmla="*/ 141 w 210"/>
                  <a:gd name="T79" fmla="*/ 71 h 243"/>
                  <a:gd name="T80" fmla="*/ 120 w 210"/>
                  <a:gd name="T81" fmla="*/ 44 h 243"/>
                  <a:gd name="T82" fmla="*/ 97 w 210"/>
                  <a:gd name="T83" fmla="*/ 20 h 243"/>
                  <a:gd name="T84" fmla="*/ 78 w 210"/>
                  <a:gd name="T85" fmla="*/ 0 h 243"/>
                  <a:gd name="T86" fmla="*/ 74 w 210"/>
                  <a:gd name="T87" fmla="*/ 0 h 243"/>
                  <a:gd name="T88" fmla="*/ 70 w 210"/>
                  <a:gd name="T89" fmla="*/ 2 h 243"/>
                  <a:gd name="T90" fmla="*/ 62 w 210"/>
                  <a:gd name="T91" fmla="*/ 8 h 243"/>
                  <a:gd name="T92" fmla="*/ 52 w 210"/>
                  <a:gd name="T93" fmla="*/ 17 h 243"/>
                  <a:gd name="T94" fmla="*/ 36 w 210"/>
                  <a:gd name="T95" fmla="*/ 34 h 2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210" h="243">
                    <a:moveTo>
                      <a:pt x="30" y="40"/>
                    </a:moveTo>
                    <a:lnTo>
                      <a:pt x="28" y="43"/>
                    </a:lnTo>
                    <a:lnTo>
                      <a:pt x="26" y="45"/>
                    </a:lnTo>
                    <a:lnTo>
                      <a:pt x="24" y="47"/>
                    </a:lnTo>
                    <a:lnTo>
                      <a:pt x="23" y="49"/>
                    </a:lnTo>
                    <a:lnTo>
                      <a:pt x="20" y="52"/>
                    </a:lnTo>
                    <a:lnTo>
                      <a:pt x="18" y="54"/>
                    </a:lnTo>
                    <a:lnTo>
                      <a:pt x="16" y="56"/>
                    </a:lnTo>
                    <a:lnTo>
                      <a:pt x="15" y="58"/>
                    </a:lnTo>
                    <a:lnTo>
                      <a:pt x="12" y="61"/>
                    </a:lnTo>
                    <a:lnTo>
                      <a:pt x="10" y="63"/>
                    </a:lnTo>
                    <a:lnTo>
                      <a:pt x="8" y="65"/>
                    </a:lnTo>
                    <a:lnTo>
                      <a:pt x="6" y="67"/>
                    </a:lnTo>
                    <a:lnTo>
                      <a:pt x="4" y="69"/>
                    </a:lnTo>
                    <a:lnTo>
                      <a:pt x="3" y="70"/>
                    </a:lnTo>
                    <a:lnTo>
                      <a:pt x="3" y="73"/>
                    </a:lnTo>
                    <a:lnTo>
                      <a:pt x="3" y="74"/>
                    </a:lnTo>
                    <a:lnTo>
                      <a:pt x="1" y="77"/>
                    </a:lnTo>
                    <a:lnTo>
                      <a:pt x="1" y="80"/>
                    </a:lnTo>
                    <a:lnTo>
                      <a:pt x="0" y="83"/>
                    </a:lnTo>
                    <a:lnTo>
                      <a:pt x="0" y="85"/>
                    </a:lnTo>
                    <a:lnTo>
                      <a:pt x="0" y="89"/>
                    </a:lnTo>
                    <a:lnTo>
                      <a:pt x="0" y="91"/>
                    </a:lnTo>
                    <a:lnTo>
                      <a:pt x="0" y="94"/>
                    </a:lnTo>
                    <a:lnTo>
                      <a:pt x="1" y="96"/>
                    </a:lnTo>
                    <a:lnTo>
                      <a:pt x="1" y="99"/>
                    </a:lnTo>
                    <a:lnTo>
                      <a:pt x="3" y="101"/>
                    </a:lnTo>
                    <a:lnTo>
                      <a:pt x="3" y="105"/>
                    </a:lnTo>
                    <a:lnTo>
                      <a:pt x="5" y="107"/>
                    </a:lnTo>
                    <a:lnTo>
                      <a:pt x="5" y="111"/>
                    </a:lnTo>
                    <a:lnTo>
                      <a:pt x="7" y="113"/>
                    </a:lnTo>
                    <a:lnTo>
                      <a:pt x="7" y="116"/>
                    </a:lnTo>
                    <a:lnTo>
                      <a:pt x="9" y="118"/>
                    </a:lnTo>
                    <a:lnTo>
                      <a:pt x="9" y="122"/>
                    </a:lnTo>
                    <a:lnTo>
                      <a:pt x="10" y="124"/>
                    </a:lnTo>
                    <a:lnTo>
                      <a:pt x="10" y="128"/>
                    </a:lnTo>
                    <a:lnTo>
                      <a:pt x="12" y="130"/>
                    </a:lnTo>
                    <a:lnTo>
                      <a:pt x="14" y="134"/>
                    </a:lnTo>
                    <a:lnTo>
                      <a:pt x="16" y="137"/>
                    </a:lnTo>
                    <a:lnTo>
                      <a:pt x="17" y="141"/>
                    </a:lnTo>
                    <a:lnTo>
                      <a:pt x="19" y="143"/>
                    </a:lnTo>
                    <a:lnTo>
                      <a:pt x="21" y="147"/>
                    </a:lnTo>
                    <a:lnTo>
                      <a:pt x="23" y="151"/>
                    </a:lnTo>
                    <a:lnTo>
                      <a:pt x="25" y="154"/>
                    </a:lnTo>
                    <a:lnTo>
                      <a:pt x="27" y="157"/>
                    </a:lnTo>
                    <a:lnTo>
                      <a:pt x="28" y="160"/>
                    </a:lnTo>
                    <a:lnTo>
                      <a:pt x="30" y="162"/>
                    </a:lnTo>
                    <a:lnTo>
                      <a:pt x="32" y="164"/>
                    </a:lnTo>
                    <a:lnTo>
                      <a:pt x="34" y="166"/>
                    </a:lnTo>
                    <a:lnTo>
                      <a:pt x="34" y="168"/>
                    </a:lnTo>
                    <a:lnTo>
                      <a:pt x="36" y="170"/>
                    </a:lnTo>
                    <a:lnTo>
                      <a:pt x="36" y="172"/>
                    </a:lnTo>
                    <a:lnTo>
                      <a:pt x="38" y="174"/>
                    </a:lnTo>
                    <a:lnTo>
                      <a:pt x="39" y="176"/>
                    </a:lnTo>
                    <a:lnTo>
                      <a:pt x="41" y="178"/>
                    </a:lnTo>
                    <a:lnTo>
                      <a:pt x="43" y="180"/>
                    </a:lnTo>
                    <a:lnTo>
                      <a:pt x="46" y="182"/>
                    </a:lnTo>
                    <a:lnTo>
                      <a:pt x="47" y="183"/>
                    </a:lnTo>
                    <a:lnTo>
                      <a:pt x="48" y="185"/>
                    </a:lnTo>
                    <a:lnTo>
                      <a:pt x="51" y="188"/>
                    </a:lnTo>
                    <a:lnTo>
                      <a:pt x="53" y="189"/>
                    </a:lnTo>
                    <a:lnTo>
                      <a:pt x="54" y="191"/>
                    </a:lnTo>
                    <a:lnTo>
                      <a:pt x="55" y="193"/>
                    </a:lnTo>
                    <a:lnTo>
                      <a:pt x="58" y="195"/>
                    </a:lnTo>
                    <a:lnTo>
                      <a:pt x="60" y="196"/>
                    </a:lnTo>
                    <a:lnTo>
                      <a:pt x="63" y="200"/>
                    </a:lnTo>
                    <a:lnTo>
                      <a:pt x="67" y="204"/>
                    </a:lnTo>
                    <a:lnTo>
                      <a:pt x="72" y="207"/>
                    </a:lnTo>
                    <a:lnTo>
                      <a:pt x="78" y="211"/>
                    </a:lnTo>
                    <a:lnTo>
                      <a:pt x="84" y="215"/>
                    </a:lnTo>
                    <a:lnTo>
                      <a:pt x="90" y="219"/>
                    </a:lnTo>
                    <a:lnTo>
                      <a:pt x="96" y="223"/>
                    </a:lnTo>
                    <a:lnTo>
                      <a:pt x="103" y="226"/>
                    </a:lnTo>
                    <a:lnTo>
                      <a:pt x="109" y="230"/>
                    </a:lnTo>
                    <a:lnTo>
                      <a:pt x="116" y="234"/>
                    </a:lnTo>
                    <a:lnTo>
                      <a:pt x="122" y="236"/>
                    </a:lnTo>
                    <a:lnTo>
                      <a:pt x="130" y="238"/>
                    </a:lnTo>
                    <a:lnTo>
                      <a:pt x="136" y="241"/>
                    </a:lnTo>
                    <a:lnTo>
                      <a:pt x="142" y="242"/>
                    </a:lnTo>
                    <a:lnTo>
                      <a:pt x="147" y="242"/>
                    </a:lnTo>
                    <a:lnTo>
                      <a:pt x="154" y="241"/>
                    </a:lnTo>
                    <a:lnTo>
                      <a:pt x="157" y="241"/>
                    </a:lnTo>
                    <a:lnTo>
                      <a:pt x="161" y="239"/>
                    </a:lnTo>
                    <a:lnTo>
                      <a:pt x="165" y="237"/>
                    </a:lnTo>
                    <a:lnTo>
                      <a:pt x="168" y="234"/>
                    </a:lnTo>
                    <a:lnTo>
                      <a:pt x="173" y="233"/>
                    </a:lnTo>
                    <a:lnTo>
                      <a:pt x="176" y="229"/>
                    </a:lnTo>
                    <a:lnTo>
                      <a:pt x="180" y="225"/>
                    </a:lnTo>
                    <a:lnTo>
                      <a:pt x="186" y="221"/>
                    </a:lnTo>
                    <a:lnTo>
                      <a:pt x="189" y="217"/>
                    </a:lnTo>
                    <a:lnTo>
                      <a:pt x="193" y="213"/>
                    </a:lnTo>
                    <a:lnTo>
                      <a:pt x="197" y="209"/>
                    </a:lnTo>
                    <a:lnTo>
                      <a:pt x="200" y="205"/>
                    </a:lnTo>
                    <a:lnTo>
                      <a:pt x="202" y="202"/>
                    </a:lnTo>
                    <a:lnTo>
                      <a:pt x="205" y="198"/>
                    </a:lnTo>
                    <a:lnTo>
                      <a:pt x="207" y="194"/>
                    </a:lnTo>
                    <a:lnTo>
                      <a:pt x="209" y="190"/>
                    </a:lnTo>
                    <a:lnTo>
                      <a:pt x="208" y="188"/>
                    </a:lnTo>
                    <a:lnTo>
                      <a:pt x="208" y="184"/>
                    </a:lnTo>
                    <a:lnTo>
                      <a:pt x="207" y="180"/>
                    </a:lnTo>
                    <a:lnTo>
                      <a:pt x="207" y="176"/>
                    </a:lnTo>
                    <a:lnTo>
                      <a:pt x="205" y="173"/>
                    </a:lnTo>
                    <a:lnTo>
                      <a:pt x="204" y="169"/>
                    </a:lnTo>
                    <a:lnTo>
                      <a:pt x="202" y="165"/>
                    </a:lnTo>
                    <a:lnTo>
                      <a:pt x="200" y="159"/>
                    </a:lnTo>
                    <a:lnTo>
                      <a:pt x="197" y="155"/>
                    </a:lnTo>
                    <a:lnTo>
                      <a:pt x="195" y="151"/>
                    </a:lnTo>
                    <a:lnTo>
                      <a:pt x="192" y="147"/>
                    </a:lnTo>
                    <a:lnTo>
                      <a:pt x="191" y="142"/>
                    </a:lnTo>
                    <a:lnTo>
                      <a:pt x="189" y="140"/>
                    </a:lnTo>
                    <a:lnTo>
                      <a:pt x="187" y="136"/>
                    </a:lnTo>
                    <a:lnTo>
                      <a:pt x="185" y="133"/>
                    </a:lnTo>
                    <a:lnTo>
                      <a:pt x="183" y="129"/>
                    </a:lnTo>
                    <a:lnTo>
                      <a:pt x="178" y="123"/>
                    </a:lnTo>
                    <a:lnTo>
                      <a:pt x="174" y="115"/>
                    </a:lnTo>
                    <a:lnTo>
                      <a:pt x="168" y="107"/>
                    </a:lnTo>
                    <a:lnTo>
                      <a:pt x="163" y="98"/>
                    </a:lnTo>
                    <a:lnTo>
                      <a:pt x="155" y="91"/>
                    </a:lnTo>
                    <a:lnTo>
                      <a:pt x="149" y="81"/>
                    </a:lnTo>
                    <a:lnTo>
                      <a:pt x="141" y="71"/>
                    </a:lnTo>
                    <a:lnTo>
                      <a:pt x="135" y="61"/>
                    </a:lnTo>
                    <a:lnTo>
                      <a:pt x="127" y="54"/>
                    </a:lnTo>
                    <a:lnTo>
                      <a:pt x="120" y="44"/>
                    </a:lnTo>
                    <a:lnTo>
                      <a:pt x="112" y="36"/>
                    </a:lnTo>
                    <a:lnTo>
                      <a:pt x="105" y="27"/>
                    </a:lnTo>
                    <a:lnTo>
                      <a:pt x="97" y="20"/>
                    </a:lnTo>
                    <a:lnTo>
                      <a:pt x="91" y="12"/>
                    </a:lnTo>
                    <a:lnTo>
                      <a:pt x="84" y="6"/>
                    </a:lnTo>
                    <a:lnTo>
                      <a:pt x="78" y="0"/>
                    </a:lnTo>
                    <a:lnTo>
                      <a:pt x="76" y="0"/>
                    </a:lnTo>
                    <a:lnTo>
                      <a:pt x="76" y="0"/>
                    </a:lnTo>
                    <a:lnTo>
                      <a:pt x="74" y="0"/>
                    </a:lnTo>
                    <a:lnTo>
                      <a:pt x="74" y="0"/>
                    </a:lnTo>
                    <a:lnTo>
                      <a:pt x="72" y="2"/>
                    </a:lnTo>
                    <a:lnTo>
                      <a:pt x="70" y="2"/>
                    </a:lnTo>
                    <a:lnTo>
                      <a:pt x="68" y="4"/>
                    </a:lnTo>
                    <a:lnTo>
                      <a:pt x="66" y="5"/>
                    </a:lnTo>
                    <a:lnTo>
                      <a:pt x="62" y="8"/>
                    </a:lnTo>
                    <a:lnTo>
                      <a:pt x="59" y="10"/>
                    </a:lnTo>
                    <a:lnTo>
                      <a:pt x="55" y="14"/>
                    </a:lnTo>
                    <a:lnTo>
                      <a:pt x="52" y="17"/>
                    </a:lnTo>
                    <a:lnTo>
                      <a:pt x="46" y="23"/>
                    </a:lnTo>
                    <a:lnTo>
                      <a:pt x="41" y="27"/>
                    </a:lnTo>
                    <a:lnTo>
                      <a:pt x="36" y="34"/>
                    </a:lnTo>
                    <a:lnTo>
                      <a:pt x="30" y="40"/>
                    </a:lnTo>
                    <a:lnTo>
                      <a:pt x="30" y="40"/>
                    </a:lnTo>
                  </a:path>
                </a:pathLst>
              </a:custGeom>
              <a:solidFill>
                <a:srgbClr val="FF0000"/>
              </a:solidFill>
              <a:ln w="9207" cap="flat" cmpd="sng">
                <a:solidFill>
                  <a:srgbClr val="FF40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1437" name="Freeform 13">
                <a:extLst>
                  <a:ext uri="{FF2B5EF4-FFF2-40B4-BE49-F238E27FC236}">
                    <a16:creationId xmlns:a16="http://schemas.microsoft.com/office/drawing/2014/main" id="{5AFA627D-C6FF-9AA3-691A-A8A25A2F61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6" y="818"/>
                <a:ext cx="402" cy="400"/>
              </a:xfrm>
              <a:custGeom>
                <a:avLst/>
                <a:gdLst>
                  <a:gd name="T0" fmla="*/ 251 w 402"/>
                  <a:gd name="T1" fmla="*/ 36 h 400"/>
                  <a:gd name="T2" fmla="*/ 264 w 402"/>
                  <a:gd name="T3" fmla="*/ 69 h 400"/>
                  <a:gd name="T4" fmla="*/ 243 w 402"/>
                  <a:gd name="T5" fmla="*/ 88 h 400"/>
                  <a:gd name="T6" fmla="*/ 214 w 402"/>
                  <a:gd name="T7" fmla="*/ 92 h 400"/>
                  <a:gd name="T8" fmla="*/ 167 w 402"/>
                  <a:gd name="T9" fmla="*/ 60 h 400"/>
                  <a:gd name="T10" fmla="*/ 158 w 402"/>
                  <a:gd name="T11" fmla="*/ 66 h 400"/>
                  <a:gd name="T12" fmla="*/ 182 w 402"/>
                  <a:gd name="T13" fmla="*/ 86 h 400"/>
                  <a:gd name="T14" fmla="*/ 198 w 402"/>
                  <a:gd name="T15" fmla="*/ 105 h 400"/>
                  <a:gd name="T16" fmla="*/ 219 w 402"/>
                  <a:gd name="T17" fmla="*/ 123 h 400"/>
                  <a:gd name="T18" fmla="*/ 214 w 402"/>
                  <a:gd name="T19" fmla="*/ 144 h 400"/>
                  <a:gd name="T20" fmla="*/ 207 w 402"/>
                  <a:gd name="T21" fmla="*/ 161 h 400"/>
                  <a:gd name="T22" fmla="*/ 194 w 402"/>
                  <a:gd name="T23" fmla="*/ 180 h 400"/>
                  <a:gd name="T24" fmla="*/ 178 w 402"/>
                  <a:gd name="T25" fmla="*/ 198 h 400"/>
                  <a:gd name="T26" fmla="*/ 167 w 402"/>
                  <a:gd name="T27" fmla="*/ 221 h 400"/>
                  <a:gd name="T28" fmla="*/ 155 w 402"/>
                  <a:gd name="T29" fmla="*/ 238 h 400"/>
                  <a:gd name="T30" fmla="*/ 143 w 402"/>
                  <a:gd name="T31" fmla="*/ 251 h 400"/>
                  <a:gd name="T32" fmla="*/ 121 w 402"/>
                  <a:gd name="T33" fmla="*/ 260 h 400"/>
                  <a:gd name="T34" fmla="*/ 95 w 402"/>
                  <a:gd name="T35" fmla="*/ 261 h 400"/>
                  <a:gd name="T36" fmla="*/ 63 w 402"/>
                  <a:gd name="T37" fmla="*/ 240 h 400"/>
                  <a:gd name="T38" fmla="*/ 40 w 402"/>
                  <a:gd name="T39" fmla="*/ 213 h 400"/>
                  <a:gd name="T40" fmla="*/ 12 w 402"/>
                  <a:gd name="T41" fmla="*/ 176 h 400"/>
                  <a:gd name="T42" fmla="*/ 0 w 402"/>
                  <a:gd name="T43" fmla="*/ 176 h 400"/>
                  <a:gd name="T44" fmla="*/ 7 w 402"/>
                  <a:gd name="T45" fmla="*/ 206 h 400"/>
                  <a:gd name="T46" fmla="*/ 30 w 402"/>
                  <a:gd name="T47" fmla="*/ 243 h 400"/>
                  <a:gd name="T48" fmla="*/ 65 w 402"/>
                  <a:gd name="T49" fmla="*/ 273 h 400"/>
                  <a:gd name="T50" fmla="*/ 90 w 402"/>
                  <a:gd name="T51" fmla="*/ 290 h 400"/>
                  <a:gd name="T52" fmla="*/ 118 w 402"/>
                  <a:gd name="T53" fmla="*/ 299 h 400"/>
                  <a:gd name="T54" fmla="*/ 140 w 402"/>
                  <a:gd name="T55" fmla="*/ 293 h 400"/>
                  <a:gd name="T56" fmla="*/ 156 w 402"/>
                  <a:gd name="T57" fmla="*/ 291 h 400"/>
                  <a:gd name="T58" fmla="*/ 168 w 402"/>
                  <a:gd name="T59" fmla="*/ 295 h 400"/>
                  <a:gd name="T60" fmla="*/ 175 w 402"/>
                  <a:gd name="T61" fmla="*/ 306 h 400"/>
                  <a:gd name="T62" fmla="*/ 178 w 402"/>
                  <a:gd name="T63" fmla="*/ 321 h 400"/>
                  <a:gd name="T64" fmla="*/ 166 w 402"/>
                  <a:gd name="T65" fmla="*/ 340 h 400"/>
                  <a:gd name="T66" fmla="*/ 145 w 402"/>
                  <a:gd name="T67" fmla="*/ 358 h 400"/>
                  <a:gd name="T68" fmla="*/ 109 w 402"/>
                  <a:gd name="T69" fmla="*/ 362 h 400"/>
                  <a:gd name="T70" fmla="*/ 80 w 402"/>
                  <a:gd name="T71" fmla="*/ 357 h 400"/>
                  <a:gd name="T72" fmla="*/ 60 w 402"/>
                  <a:gd name="T73" fmla="*/ 337 h 400"/>
                  <a:gd name="T74" fmla="*/ 39 w 402"/>
                  <a:gd name="T75" fmla="*/ 319 h 400"/>
                  <a:gd name="T76" fmla="*/ 17 w 402"/>
                  <a:gd name="T77" fmla="*/ 302 h 400"/>
                  <a:gd name="T78" fmla="*/ 18 w 402"/>
                  <a:gd name="T79" fmla="*/ 316 h 400"/>
                  <a:gd name="T80" fmla="*/ 33 w 402"/>
                  <a:gd name="T81" fmla="*/ 338 h 400"/>
                  <a:gd name="T82" fmla="*/ 98 w 402"/>
                  <a:gd name="T83" fmla="*/ 381 h 400"/>
                  <a:gd name="T84" fmla="*/ 166 w 402"/>
                  <a:gd name="T85" fmla="*/ 398 h 400"/>
                  <a:gd name="T86" fmla="*/ 207 w 402"/>
                  <a:gd name="T87" fmla="*/ 399 h 400"/>
                  <a:gd name="T88" fmla="*/ 233 w 402"/>
                  <a:gd name="T89" fmla="*/ 391 h 400"/>
                  <a:gd name="T90" fmla="*/ 253 w 402"/>
                  <a:gd name="T91" fmla="*/ 369 h 400"/>
                  <a:gd name="T92" fmla="*/ 262 w 402"/>
                  <a:gd name="T93" fmla="*/ 341 h 400"/>
                  <a:gd name="T94" fmla="*/ 262 w 402"/>
                  <a:gd name="T95" fmla="*/ 305 h 400"/>
                  <a:gd name="T96" fmla="*/ 242 w 402"/>
                  <a:gd name="T97" fmla="*/ 268 h 400"/>
                  <a:gd name="T98" fmla="*/ 225 w 402"/>
                  <a:gd name="T99" fmla="*/ 234 h 400"/>
                  <a:gd name="T100" fmla="*/ 261 w 402"/>
                  <a:gd name="T101" fmla="*/ 172 h 400"/>
                  <a:gd name="T102" fmla="*/ 300 w 402"/>
                  <a:gd name="T103" fmla="*/ 139 h 400"/>
                  <a:gd name="T104" fmla="*/ 329 w 402"/>
                  <a:gd name="T105" fmla="*/ 149 h 400"/>
                  <a:gd name="T106" fmla="*/ 361 w 402"/>
                  <a:gd name="T107" fmla="*/ 128 h 400"/>
                  <a:gd name="T108" fmla="*/ 399 w 402"/>
                  <a:gd name="T109" fmla="*/ 74 h 400"/>
                  <a:gd name="T110" fmla="*/ 392 w 402"/>
                  <a:gd name="T111" fmla="*/ 33 h 400"/>
                  <a:gd name="T112" fmla="*/ 378 w 402"/>
                  <a:gd name="T113" fmla="*/ 0 h 400"/>
                  <a:gd name="T114" fmla="*/ 369 w 402"/>
                  <a:gd name="T115" fmla="*/ 38 h 400"/>
                  <a:gd name="T116" fmla="*/ 346 w 402"/>
                  <a:gd name="T117" fmla="*/ 69 h 400"/>
                  <a:gd name="T118" fmla="*/ 280 w 402"/>
                  <a:gd name="T119" fmla="*/ 36 h 400"/>
                  <a:gd name="T120" fmla="*/ 247 w 402"/>
                  <a:gd name="T121" fmla="*/ 14 h 400"/>
                  <a:gd name="T122" fmla="*/ 242 w 402"/>
                  <a:gd name="T123" fmla="*/ 11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402" h="400">
                    <a:moveTo>
                      <a:pt x="242" y="10"/>
                    </a:moveTo>
                    <a:lnTo>
                      <a:pt x="240" y="12"/>
                    </a:lnTo>
                    <a:lnTo>
                      <a:pt x="240" y="15"/>
                    </a:lnTo>
                    <a:lnTo>
                      <a:pt x="240" y="18"/>
                    </a:lnTo>
                    <a:lnTo>
                      <a:pt x="242" y="20"/>
                    </a:lnTo>
                    <a:lnTo>
                      <a:pt x="243" y="24"/>
                    </a:lnTo>
                    <a:lnTo>
                      <a:pt x="245" y="29"/>
                    </a:lnTo>
                    <a:lnTo>
                      <a:pt x="248" y="32"/>
                    </a:lnTo>
                    <a:lnTo>
                      <a:pt x="251" y="36"/>
                    </a:lnTo>
                    <a:lnTo>
                      <a:pt x="253" y="42"/>
                    </a:lnTo>
                    <a:lnTo>
                      <a:pt x="257" y="46"/>
                    </a:lnTo>
                    <a:lnTo>
                      <a:pt x="258" y="50"/>
                    </a:lnTo>
                    <a:lnTo>
                      <a:pt x="262" y="54"/>
                    </a:lnTo>
                    <a:lnTo>
                      <a:pt x="262" y="58"/>
                    </a:lnTo>
                    <a:lnTo>
                      <a:pt x="264" y="61"/>
                    </a:lnTo>
                    <a:lnTo>
                      <a:pt x="264" y="65"/>
                    </a:lnTo>
                    <a:lnTo>
                      <a:pt x="265" y="67"/>
                    </a:lnTo>
                    <a:lnTo>
                      <a:pt x="264" y="69"/>
                    </a:lnTo>
                    <a:lnTo>
                      <a:pt x="263" y="71"/>
                    </a:lnTo>
                    <a:lnTo>
                      <a:pt x="261" y="73"/>
                    </a:lnTo>
                    <a:lnTo>
                      <a:pt x="259" y="75"/>
                    </a:lnTo>
                    <a:lnTo>
                      <a:pt x="256" y="77"/>
                    </a:lnTo>
                    <a:lnTo>
                      <a:pt x="254" y="80"/>
                    </a:lnTo>
                    <a:lnTo>
                      <a:pt x="251" y="82"/>
                    </a:lnTo>
                    <a:lnTo>
                      <a:pt x="249" y="83"/>
                    </a:lnTo>
                    <a:lnTo>
                      <a:pt x="245" y="86"/>
                    </a:lnTo>
                    <a:lnTo>
                      <a:pt x="243" y="88"/>
                    </a:lnTo>
                    <a:lnTo>
                      <a:pt x="239" y="90"/>
                    </a:lnTo>
                    <a:lnTo>
                      <a:pt x="237" y="91"/>
                    </a:lnTo>
                    <a:lnTo>
                      <a:pt x="234" y="93"/>
                    </a:lnTo>
                    <a:lnTo>
                      <a:pt x="232" y="94"/>
                    </a:lnTo>
                    <a:lnTo>
                      <a:pt x="230" y="94"/>
                    </a:lnTo>
                    <a:lnTo>
                      <a:pt x="228" y="94"/>
                    </a:lnTo>
                    <a:lnTo>
                      <a:pt x="224" y="95"/>
                    </a:lnTo>
                    <a:lnTo>
                      <a:pt x="220" y="94"/>
                    </a:lnTo>
                    <a:lnTo>
                      <a:pt x="214" y="92"/>
                    </a:lnTo>
                    <a:lnTo>
                      <a:pt x="210" y="89"/>
                    </a:lnTo>
                    <a:lnTo>
                      <a:pt x="204" y="86"/>
                    </a:lnTo>
                    <a:lnTo>
                      <a:pt x="198" y="82"/>
                    </a:lnTo>
                    <a:lnTo>
                      <a:pt x="192" y="78"/>
                    </a:lnTo>
                    <a:lnTo>
                      <a:pt x="188" y="73"/>
                    </a:lnTo>
                    <a:lnTo>
                      <a:pt x="182" y="70"/>
                    </a:lnTo>
                    <a:lnTo>
                      <a:pt x="176" y="66"/>
                    </a:lnTo>
                    <a:lnTo>
                      <a:pt x="171" y="63"/>
                    </a:lnTo>
                    <a:lnTo>
                      <a:pt x="167" y="60"/>
                    </a:lnTo>
                    <a:lnTo>
                      <a:pt x="163" y="58"/>
                    </a:lnTo>
                    <a:lnTo>
                      <a:pt x="159" y="56"/>
                    </a:lnTo>
                    <a:lnTo>
                      <a:pt x="156" y="56"/>
                    </a:lnTo>
                    <a:lnTo>
                      <a:pt x="154" y="55"/>
                    </a:lnTo>
                    <a:lnTo>
                      <a:pt x="153" y="57"/>
                    </a:lnTo>
                    <a:lnTo>
                      <a:pt x="153" y="59"/>
                    </a:lnTo>
                    <a:lnTo>
                      <a:pt x="154" y="61"/>
                    </a:lnTo>
                    <a:lnTo>
                      <a:pt x="156" y="63"/>
                    </a:lnTo>
                    <a:lnTo>
                      <a:pt x="158" y="66"/>
                    </a:lnTo>
                    <a:lnTo>
                      <a:pt x="160" y="68"/>
                    </a:lnTo>
                    <a:lnTo>
                      <a:pt x="162" y="70"/>
                    </a:lnTo>
                    <a:lnTo>
                      <a:pt x="166" y="72"/>
                    </a:lnTo>
                    <a:lnTo>
                      <a:pt x="168" y="76"/>
                    </a:lnTo>
                    <a:lnTo>
                      <a:pt x="171" y="77"/>
                    </a:lnTo>
                    <a:lnTo>
                      <a:pt x="173" y="80"/>
                    </a:lnTo>
                    <a:lnTo>
                      <a:pt x="177" y="82"/>
                    </a:lnTo>
                    <a:lnTo>
                      <a:pt x="179" y="84"/>
                    </a:lnTo>
                    <a:lnTo>
                      <a:pt x="182" y="86"/>
                    </a:lnTo>
                    <a:lnTo>
                      <a:pt x="183" y="88"/>
                    </a:lnTo>
                    <a:lnTo>
                      <a:pt x="185" y="89"/>
                    </a:lnTo>
                    <a:lnTo>
                      <a:pt x="187" y="92"/>
                    </a:lnTo>
                    <a:lnTo>
                      <a:pt x="189" y="94"/>
                    </a:lnTo>
                    <a:lnTo>
                      <a:pt x="191" y="96"/>
                    </a:lnTo>
                    <a:lnTo>
                      <a:pt x="192" y="98"/>
                    </a:lnTo>
                    <a:lnTo>
                      <a:pt x="195" y="101"/>
                    </a:lnTo>
                    <a:lnTo>
                      <a:pt x="197" y="104"/>
                    </a:lnTo>
                    <a:lnTo>
                      <a:pt x="198" y="105"/>
                    </a:lnTo>
                    <a:lnTo>
                      <a:pt x="202" y="107"/>
                    </a:lnTo>
                    <a:lnTo>
                      <a:pt x="204" y="111"/>
                    </a:lnTo>
                    <a:lnTo>
                      <a:pt x="205" y="113"/>
                    </a:lnTo>
                    <a:lnTo>
                      <a:pt x="207" y="115"/>
                    </a:lnTo>
                    <a:lnTo>
                      <a:pt x="210" y="117"/>
                    </a:lnTo>
                    <a:lnTo>
                      <a:pt x="212" y="119"/>
                    </a:lnTo>
                    <a:lnTo>
                      <a:pt x="214" y="121"/>
                    </a:lnTo>
                    <a:lnTo>
                      <a:pt x="216" y="123"/>
                    </a:lnTo>
                    <a:lnTo>
                      <a:pt x="219" y="123"/>
                    </a:lnTo>
                    <a:lnTo>
                      <a:pt x="219" y="125"/>
                    </a:lnTo>
                    <a:lnTo>
                      <a:pt x="220" y="128"/>
                    </a:lnTo>
                    <a:lnTo>
                      <a:pt x="220" y="129"/>
                    </a:lnTo>
                    <a:lnTo>
                      <a:pt x="220" y="131"/>
                    </a:lnTo>
                    <a:lnTo>
                      <a:pt x="218" y="135"/>
                    </a:lnTo>
                    <a:lnTo>
                      <a:pt x="218" y="136"/>
                    </a:lnTo>
                    <a:lnTo>
                      <a:pt x="216" y="138"/>
                    </a:lnTo>
                    <a:lnTo>
                      <a:pt x="216" y="140"/>
                    </a:lnTo>
                    <a:lnTo>
                      <a:pt x="214" y="144"/>
                    </a:lnTo>
                    <a:lnTo>
                      <a:pt x="213" y="146"/>
                    </a:lnTo>
                    <a:lnTo>
                      <a:pt x="211" y="148"/>
                    </a:lnTo>
                    <a:lnTo>
                      <a:pt x="211" y="150"/>
                    </a:lnTo>
                    <a:lnTo>
                      <a:pt x="209" y="152"/>
                    </a:lnTo>
                    <a:lnTo>
                      <a:pt x="209" y="154"/>
                    </a:lnTo>
                    <a:lnTo>
                      <a:pt x="209" y="156"/>
                    </a:lnTo>
                    <a:lnTo>
                      <a:pt x="209" y="156"/>
                    </a:lnTo>
                    <a:lnTo>
                      <a:pt x="207" y="160"/>
                    </a:lnTo>
                    <a:lnTo>
                      <a:pt x="207" y="161"/>
                    </a:lnTo>
                    <a:lnTo>
                      <a:pt x="205" y="164"/>
                    </a:lnTo>
                    <a:lnTo>
                      <a:pt x="205" y="166"/>
                    </a:lnTo>
                    <a:lnTo>
                      <a:pt x="203" y="168"/>
                    </a:lnTo>
                    <a:lnTo>
                      <a:pt x="202" y="170"/>
                    </a:lnTo>
                    <a:lnTo>
                      <a:pt x="200" y="172"/>
                    </a:lnTo>
                    <a:lnTo>
                      <a:pt x="200" y="174"/>
                    </a:lnTo>
                    <a:lnTo>
                      <a:pt x="198" y="176"/>
                    </a:lnTo>
                    <a:lnTo>
                      <a:pt x="196" y="178"/>
                    </a:lnTo>
                    <a:lnTo>
                      <a:pt x="194" y="180"/>
                    </a:lnTo>
                    <a:lnTo>
                      <a:pt x="192" y="182"/>
                    </a:lnTo>
                    <a:lnTo>
                      <a:pt x="190" y="183"/>
                    </a:lnTo>
                    <a:lnTo>
                      <a:pt x="188" y="185"/>
                    </a:lnTo>
                    <a:lnTo>
                      <a:pt x="186" y="187"/>
                    </a:lnTo>
                    <a:lnTo>
                      <a:pt x="186" y="187"/>
                    </a:lnTo>
                    <a:lnTo>
                      <a:pt x="183" y="190"/>
                    </a:lnTo>
                    <a:lnTo>
                      <a:pt x="182" y="192"/>
                    </a:lnTo>
                    <a:lnTo>
                      <a:pt x="180" y="196"/>
                    </a:lnTo>
                    <a:lnTo>
                      <a:pt x="178" y="198"/>
                    </a:lnTo>
                    <a:lnTo>
                      <a:pt x="176" y="202"/>
                    </a:lnTo>
                    <a:lnTo>
                      <a:pt x="175" y="204"/>
                    </a:lnTo>
                    <a:lnTo>
                      <a:pt x="173" y="207"/>
                    </a:lnTo>
                    <a:lnTo>
                      <a:pt x="173" y="209"/>
                    </a:lnTo>
                    <a:lnTo>
                      <a:pt x="171" y="212"/>
                    </a:lnTo>
                    <a:lnTo>
                      <a:pt x="171" y="214"/>
                    </a:lnTo>
                    <a:lnTo>
                      <a:pt x="168" y="216"/>
                    </a:lnTo>
                    <a:lnTo>
                      <a:pt x="168" y="218"/>
                    </a:lnTo>
                    <a:lnTo>
                      <a:pt x="167" y="221"/>
                    </a:lnTo>
                    <a:lnTo>
                      <a:pt x="166" y="224"/>
                    </a:lnTo>
                    <a:lnTo>
                      <a:pt x="164" y="226"/>
                    </a:lnTo>
                    <a:lnTo>
                      <a:pt x="163" y="227"/>
                    </a:lnTo>
                    <a:lnTo>
                      <a:pt x="161" y="229"/>
                    </a:lnTo>
                    <a:lnTo>
                      <a:pt x="160" y="231"/>
                    </a:lnTo>
                    <a:lnTo>
                      <a:pt x="158" y="233"/>
                    </a:lnTo>
                    <a:lnTo>
                      <a:pt x="158" y="234"/>
                    </a:lnTo>
                    <a:lnTo>
                      <a:pt x="156" y="236"/>
                    </a:lnTo>
                    <a:lnTo>
                      <a:pt x="155" y="238"/>
                    </a:lnTo>
                    <a:lnTo>
                      <a:pt x="153" y="240"/>
                    </a:lnTo>
                    <a:lnTo>
                      <a:pt x="153" y="242"/>
                    </a:lnTo>
                    <a:lnTo>
                      <a:pt x="151" y="243"/>
                    </a:lnTo>
                    <a:lnTo>
                      <a:pt x="149" y="245"/>
                    </a:lnTo>
                    <a:lnTo>
                      <a:pt x="147" y="248"/>
                    </a:lnTo>
                    <a:lnTo>
                      <a:pt x="147" y="248"/>
                    </a:lnTo>
                    <a:lnTo>
                      <a:pt x="145" y="250"/>
                    </a:lnTo>
                    <a:lnTo>
                      <a:pt x="145" y="250"/>
                    </a:lnTo>
                    <a:lnTo>
                      <a:pt x="143" y="251"/>
                    </a:lnTo>
                    <a:lnTo>
                      <a:pt x="143" y="251"/>
                    </a:lnTo>
                    <a:lnTo>
                      <a:pt x="140" y="253"/>
                    </a:lnTo>
                    <a:lnTo>
                      <a:pt x="138" y="255"/>
                    </a:lnTo>
                    <a:lnTo>
                      <a:pt x="135" y="257"/>
                    </a:lnTo>
                    <a:lnTo>
                      <a:pt x="133" y="257"/>
                    </a:lnTo>
                    <a:lnTo>
                      <a:pt x="129" y="258"/>
                    </a:lnTo>
                    <a:lnTo>
                      <a:pt x="127" y="258"/>
                    </a:lnTo>
                    <a:lnTo>
                      <a:pt x="123" y="260"/>
                    </a:lnTo>
                    <a:lnTo>
                      <a:pt x="121" y="260"/>
                    </a:lnTo>
                    <a:lnTo>
                      <a:pt x="117" y="262"/>
                    </a:lnTo>
                    <a:lnTo>
                      <a:pt x="114" y="262"/>
                    </a:lnTo>
                    <a:lnTo>
                      <a:pt x="110" y="262"/>
                    </a:lnTo>
                    <a:lnTo>
                      <a:pt x="108" y="262"/>
                    </a:lnTo>
                    <a:lnTo>
                      <a:pt x="105" y="262"/>
                    </a:lnTo>
                    <a:lnTo>
                      <a:pt x="103" y="262"/>
                    </a:lnTo>
                    <a:lnTo>
                      <a:pt x="101" y="262"/>
                    </a:lnTo>
                    <a:lnTo>
                      <a:pt x="99" y="261"/>
                    </a:lnTo>
                    <a:lnTo>
                      <a:pt x="95" y="261"/>
                    </a:lnTo>
                    <a:lnTo>
                      <a:pt x="92" y="260"/>
                    </a:lnTo>
                    <a:lnTo>
                      <a:pt x="88" y="258"/>
                    </a:lnTo>
                    <a:lnTo>
                      <a:pt x="85" y="256"/>
                    </a:lnTo>
                    <a:lnTo>
                      <a:pt x="82" y="254"/>
                    </a:lnTo>
                    <a:lnTo>
                      <a:pt x="78" y="251"/>
                    </a:lnTo>
                    <a:lnTo>
                      <a:pt x="74" y="249"/>
                    </a:lnTo>
                    <a:lnTo>
                      <a:pt x="71" y="245"/>
                    </a:lnTo>
                    <a:lnTo>
                      <a:pt x="68" y="243"/>
                    </a:lnTo>
                    <a:lnTo>
                      <a:pt x="63" y="240"/>
                    </a:lnTo>
                    <a:lnTo>
                      <a:pt x="60" y="237"/>
                    </a:lnTo>
                    <a:lnTo>
                      <a:pt x="58" y="233"/>
                    </a:lnTo>
                    <a:lnTo>
                      <a:pt x="54" y="231"/>
                    </a:lnTo>
                    <a:lnTo>
                      <a:pt x="52" y="227"/>
                    </a:lnTo>
                    <a:lnTo>
                      <a:pt x="49" y="225"/>
                    </a:lnTo>
                    <a:lnTo>
                      <a:pt x="47" y="221"/>
                    </a:lnTo>
                    <a:lnTo>
                      <a:pt x="45" y="220"/>
                    </a:lnTo>
                    <a:lnTo>
                      <a:pt x="43" y="217"/>
                    </a:lnTo>
                    <a:lnTo>
                      <a:pt x="40" y="213"/>
                    </a:lnTo>
                    <a:lnTo>
                      <a:pt x="38" y="209"/>
                    </a:lnTo>
                    <a:lnTo>
                      <a:pt x="34" y="205"/>
                    </a:lnTo>
                    <a:lnTo>
                      <a:pt x="31" y="201"/>
                    </a:lnTo>
                    <a:lnTo>
                      <a:pt x="27" y="197"/>
                    </a:lnTo>
                    <a:lnTo>
                      <a:pt x="25" y="191"/>
                    </a:lnTo>
                    <a:lnTo>
                      <a:pt x="22" y="188"/>
                    </a:lnTo>
                    <a:lnTo>
                      <a:pt x="18" y="183"/>
                    </a:lnTo>
                    <a:lnTo>
                      <a:pt x="15" y="180"/>
                    </a:lnTo>
                    <a:lnTo>
                      <a:pt x="12" y="176"/>
                    </a:lnTo>
                    <a:lnTo>
                      <a:pt x="9" y="174"/>
                    </a:lnTo>
                    <a:lnTo>
                      <a:pt x="7" y="171"/>
                    </a:lnTo>
                    <a:lnTo>
                      <a:pt x="5" y="169"/>
                    </a:lnTo>
                    <a:lnTo>
                      <a:pt x="4" y="168"/>
                    </a:lnTo>
                    <a:lnTo>
                      <a:pt x="2" y="169"/>
                    </a:lnTo>
                    <a:lnTo>
                      <a:pt x="1" y="170"/>
                    </a:lnTo>
                    <a:lnTo>
                      <a:pt x="0" y="172"/>
                    </a:lnTo>
                    <a:lnTo>
                      <a:pt x="0" y="173"/>
                    </a:lnTo>
                    <a:lnTo>
                      <a:pt x="0" y="176"/>
                    </a:lnTo>
                    <a:lnTo>
                      <a:pt x="0" y="178"/>
                    </a:lnTo>
                    <a:lnTo>
                      <a:pt x="0" y="182"/>
                    </a:lnTo>
                    <a:lnTo>
                      <a:pt x="1" y="183"/>
                    </a:lnTo>
                    <a:lnTo>
                      <a:pt x="1" y="188"/>
                    </a:lnTo>
                    <a:lnTo>
                      <a:pt x="2" y="191"/>
                    </a:lnTo>
                    <a:lnTo>
                      <a:pt x="2" y="195"/>
                    </a:lnTo>
                    <a:lnTo>
                      <a:pt x="4" y="198"/>
                    </a:lnTo>
                    <a:lnTo>
                      <a:pt x="5" y="202"/>
                    </a:lnTo>
                    <a:lnTo>
                      <a:pt x="7" y="206"/>
                    </a:lnTo>
                    <a:lnTo>
                      <a:pt x="9" y="210"/>
                    </a:lnTo>
                    <a:lnTo>
                      <a:pt x="10" y="214"/>
                    </a:lnTo>
                    <a:lnTo>
                      <a:pt x="11" y="218"/>
                    </a:lnTo>
                    <a:lnTo>
                      <a:pt x="13" y="221"/>
                    </a:lnTo>
                    <a:lnTo>
                      <a:pt x="15" y="226"/>
                    </a:lnTo>
                    <a:lnTo>
                      <a:pt x="19" y="229"/>
                    </a:lnTo>
                    <a:lnTo>
                      <a:pt x="22" y="235"/>
                    </a:lnTo>
                    <a:lnTo>
                      <a:pt x="26" y="239"/>
                    </a:lnTo>
                    <a:lnTo>
                      <a:pt x="30" y="243"/>
                    </a:lnTo>
                    <a:lnTo>
                      <a:pt x="34" y="248"/>
                    </a:lnTo>
                    <a:lnTo>
                      <a:pt x="38" y="252"/>
                    </a:lnTo>
                    <a:lnTo>
                      <a:pt x="41" y="257"/>
                    </a:lnTo>
                    <a:lnTo>
                      <a:pt x="46" y="260"/>
                    </a:lnTo>
                    <a:lnTo>
                      <a:pt x="50" y="264"/>
                    </a:lnTo>
                    <a:lnTo>
                      <a:pt x="53" y="268"/>
                    </a:lnTo>
                    <a:lnTo>
                      <a:pt x="57" y="271"/>
                    </a:lnTo>
                    <a:lnTo>
                      <a:pt x="61" y="273"/>
                    </a:lnTo>
                    <a:lnTo>
                      <a:pt x="65" y="273"/>
                    </a:lnTo>
                    <a:lnTo>
                      <a:pt x="67" y="275"/>
                    </a:lnTo>
                    <a:lnTo>
                      <a:pt x="69" y="277"/>
                    </a:lnTo>
                    <a:lnTo>
                      <a:pt x="70" y="279"/>
                    </a:lnTo>
                    <a:lnTo>
                      <a:pt x="75" y="280"/>
                    </a:lnTo>
                    <a:lnTo>
                      <a:pt x="76" y="282"/>
                    </a:lnTo>
                    <a:lnTo>
                      <a:pt x="80" y="284"/>
                    </a:lnTo>
                    <a:lnTo>
                      <a:pt x="84" y="286"/>
                    </a:lnTo>
                    <a:lnTo>
                      <a:pt x="88" y="288"/>
                    </a:lnTo>
                    <a:lnTo>
                      <a:pt x="90" y="290"/>
                    </a:lnTo>
                    <a:lnTo>
                      <a:pt x="94" y="292"/>
                    </a:lnTo>
                    <a:lnTo>
                      <a:pt x="98" y="294"/>
                    </a:lnTo>
                    <a:lnTo>
                      <a:pt x="101" y="295"/>
                    </a:lnTo>
                    <a:lnTo>
                      <a:pt x="104" y="297"/>
                    </a:lnTo>
                    <a:lnTo>
                      <a:pt x="107" y="297"/>
                    </a:lnTo>
                    <a:lnTo>
                      <a:pt x="111" y="298"/>
                    </a:lnTo>
                    <a:lnTo>
                      <a:pt x="114" y="298"/>
                    </a:lnTo>
                    <a:lnTo>
                      <a:pt x="116" y="299"/>
                    </a:lnTo>
                    <a:lnTo>
                      <a:pt x="118" y="299"/>
                    </a:lnTo>
                    <a:lnTo>
                      <a:pt x="120" y="299"/>
                    </a:lnTo>
                    <a:lnTo>
                      <a:pt x="123" y="298"/>
                    </a:lnTo>
                    <a:lnTo>
                      <a:pt x="125" y="298"/>
                    </a:lnTo>
                    <a:lnTo>
                      <a:pt x="128" y="296"/>
                    </a:lnTo>
                    <a:lnTo>
                      <a:pt x="130" y="296"/>
                    </a:lnTo>
                    <a:lnTo>
                      <a:pt x="134" y="294"/>
                    </a:lnTo>
                    <a:lnTo>
                      <a:pt x="136" y="294"/>
                    </a:lnTo>
                    <a:lnTo>
                      <a:pt x="138" y="293"/>
                    </a:lnTo>
                    <a:lnTo>
                      <a:pt x="140" y="293"/>
                    </a:lnTo>
                    <a:lnTo>
                      <a:pt x="144" y="291"/>
                    </a:lnTo>
                    <a:lnTo>
                      <a:pt x="145" y="291"/>
                    </a:lnTo>
                    <a:lnTo>
                      <a:pt x="147" y="290"/>
                    </a:lnTo>
                    <a:lnTo>
                      <a:pt x="149" y="290"/>
                    </a:lnTo>
                    <a:lnTo>
                      <a:pt x="152" y="289"/>
                    </a:lnTo>
                    <a:lnTo>
                      <a:pt x="152" y="291"/>
                    </a:lnTo>
                    <a:lnTo>
                      <a:pt x="154" y="291"/>
                    </a:lnTo>
                    <a:lnTo>
                      <a:pt x="154" y="291"/>
                    </a:lnTo>
                    <a:lnTo>
                      <a:pt x="156" y="291"/>
                    </a:lnTo>
                    <a:lnTo>
                      <a:pt x="157" y="292"/>
                    </a:lnTo>
                    <a:lnTo>
                      <a:pt x="159" y="292"/>
                    </a:lnTo>
                    <a:lnTo>
                      <a:pt x="161" y="292"/>
                    </a:lnTo>
                    <a:lnTo>
                      <a:pt x="163" y="292"/>
                    </a:lnTo>
                    <a:lnTo>
                      <a:pt x="163" y="294"/>
                    </a:lnTo>
                    <a:lnTo>
                      <a:pt x="165" y="294"/>
                    </a:lnTo>
                    <a:lnTo>
                      <a:pt x="167" y="294"/>
                    </a:lnTo>
                    <a:lnTo>
                      <a:pt x="168" y="294"/>
                    </a:lnTo>
                    <a:lnTo>
                      <a:pt x="168" y="295"/>
                    </a:lnTo>
                    <a:lnTo>
                      <a:pt x="171" y="295"/>
                    </a:lnTo>
                    <a:lnTo>
                      <a:pt x="171" y="295"/>
                    </a:lnTo>
                    <a:lnTo>
                      <a:pt x="173" y="295"/>
                    </a:lnTo>
                    <a:lnTo>
                      <a:pt x="173" y="297"/>
                    </a:lnTo>
                    <a:lnTo>
                      <a:pt x="173" y="299"/>
                    </a:lnTo>
                    <a:lnTo>
                      <a:pt x="173" y="301"/>
                    </a:lnTo>
                    <a:lnTo>
                      <a:pt x="175" y="302"/>
                    </a:lnTo>
                    <a:lnTo>
                      <a:pt x="175" y="304"/>
                    </a:lnTo>
                    <a:lnTo>
                      <a:pt x="175" y="306"/>
                    </a:lnTo>
                    <a:lnTo>
                      <a:pt x="175" y="308"/>
                    </a:lnTo>
                    <a:lnTo>
                      <a:pt x="177" y="309"/>
                    </a:lnTo>
                    <a:lnTo>
                      <a:pt x="177" y="311"/>
                    </a:lnTo>
                    <a:lnTo>
                      <a:pt x="177" y="313"/>
                    </a:lnTo>
                    <a:lnTo>
                      <a:pt x="177" y="315"/>
                    </a:lnTo>
                    <a:lnTo>
                      <a:pt x="178" y="317"/>
                    </a:lnTo>
                    <a:lnTo>
                      <a:pt x="178" y="319"/>
                    </a:lnTo>
                    <a:lnTo>
                      <a:pt x="178" y="320"/>
                    </a:lnTo>
                    <a:lnTo>
                      <a:pt x="178" y="321"/>
                    </a:lnTo>
                    <a:lnTo>
                      <a:pt x="178" y="321"/>
                    </a:lnTo>
                    <a:lnTo>
                      <a:pt x="176" y="325"/>
                    </a:lnTo>
                    <a:lnTo>
                      <a:pt x="175" y="327"/>
                    </a:lnTo>
                    <a:lnTo>
                      <a:pt x="173" y="329"/>
                    </a:lnTo>
                    <a:lnTo>
                      <a:pt x="173" y="331"/>
                    </a:lnTo>
                    <a:lnTo>
                      <a:pt x="171" y="334"/>
                    </a:lnTo>
                    <a:lnTo>
                      <a:pt x="169" y="336"/>
                    </a:lnTo>
                    <a:lnTo>
                      <a:pt x="167" y="339"/>
                    </a:lnTo>
                    <a:lnTo>
                      <a:pt x="166" y="340"/>
                    </a:lnTo>
                    <a:lnTo>
                      <a:pt x="163" y="344"/>
                    </a:lnTo>
                    <a:lnTo>
                      <a:pt x="161" y="346"/>
                    </a:lnTo>
                    <a:lnTo>
                      <a:pt x="159" y="348"/>
                    </a:lnTo>
                    <a:lnTo>
                      <a:pt x="157" y="350"/>
                    </a:lnTo>
                    <a:lnTo>
                      <a:pt x="155" y="352"/>
                    </a:lnTo>
                    <a:lnTo>
                      <a:pt x="153" y="354"/>
                    </a:lnTo>
                    <a:lnTo>
                      <a:pt x="151" y="356"/>
                    </a:lnTo>
                    <a:lnTo>
                      <a:pt x="149" y="356"/>
                    </a:lnTo>
                    <a:lnTo>
                      <a:pt x="145" y="358"/>
                    </a:lnTo>
                    <a:lnTo>
                      <a:pt x="143" y="359"/>
                    </a:lnTo>
                    <a:lnTo>
                      <a:pt x="139" y="361"/>
                    </a:lnTo>
                    <a:lnTo>
                      <a:pt x="136" y="361"/>
                    </a:lnTo>
                    <a:lnTo>
                      <a:pt x="130" y="362"/>
                    </a:lnTo>
                    <a:lnTo>
                      <a:pt x="127" y="362"/>
                    </a:lnTo>
                    <a:lnTo>
                      <a:pt x="123" y="362"/>
                    </a:lnTo>
                    <a:lnTo>
                      <a:pt x="119" y="362"/>
                    </a:lnTo>
                    <a:lnTo>
                      <a:pt x="113" y="362"/>
                    </a:lnTo>
                    <a:lnTo>
                      <a:pt x="109" y="362"/>
                    </a:lnTo>
                    <a:lnTo>
                      <a:pt x="105" y="362"/>
                    </a:lnTo>
                    <a:lnTo>
                      <a:pt x="101" y="362"/>
                    </a:lnTo>
                    <a:lnTo>
                      <a:pt x="97" y="362"/>
                    </a:lnTo>
                    <a:lnTo>
                      <a:pt x="93" y="362"/>
                    </a:lnTo>
                    <a:lnTo>
                      <a:pt x="89" y="362"/>
                    </a:lnTo>
                    <a:lnTo>
                      <a:pt x="87" y="360"/>
                    </a:lnTo>
                    <a:lnTo>
                      <a:pt x="84" y="360"/>
                    </a:lnTo>
                    <a:lnTo>
                      <a:pt x="82" y="358"/>
                    </a:lnTo>
                    <a:lnTo>
                      <a:pt x="80" y="357"/>
                    </a:lnTo>
                    <a:lnTo>
                      <a:pt x="78" y="355"/>
                    </a:lnTo>
                    <a:lnTo>
                      <a:pt x="74" y="353"/>
                    </a:lnTo>
                    <a:lnTo>
                      <a:pt x="72" y="351"/>
                    </a:lnTo>
                    <a:lnTo>
                      <a:pt x="70" y="349"/>
                    </a:lnTo>
                    <a:lnTo>
                      <a:pt x="68" y="347"/>
                    </a:lnTo>
                    <a:lnTo>
                      <a:pt x="65" y="345"/>
                    </a:lnTo>
                    <a:lnTo>
                      <a:pt x="63" y="343"/>
                    </a:lnTo>
                    <a:lnTo>
                      <a:pt x="62" y="341"/>
                    </a:lnTo>
                    <a:lnTo>
                      <a:pt x="60" y="337"/>
                    </a:lnTo>
                    <a:lnTo>
                      <a:pt x="58" y="335"/>
                    </a:lnTo>
                    <a:lnTo>
                      <a:pt x="56" y="333"/>
                    </a:lnTo>
                    <a:lnTo>
                      <a:pt x="54" y="331"/>
                    </a:lnTo>
                    <a:lnTo>
                      <a:pt x="53" y="328"/>
                    </a:lnTo>
                    <a:lnTo>
                      <a:pt x="50" y="327"/>
                    </a:lnTo>
                    <a:lnTo>
                      <a:pt x="48" y="325"/>
                    </a:lnTo>
                    <a:lnTo>
                      <a:pt x="46" y="324"/>
                    </a:lnTo>
                    <a:lnTo>
                      <a:pt x="44" y="321"/>
                    </a:lnTo>
                    <a:lnTo>
                      <a:pt x="39" y="319"/>
                    </a:lnTo>
                    <a:lnTo>
                      <a:pt x="38" y="317"/>
                    </a:lnTo>
                    <a:lnTo>
                      <a:pt x="34" y="315"/>
                    </a:lnTo>
                    <a:lnTo>
                      <a:pt x="32" y="311"/>
                    </a:lnTo>
                    <a:lnTo>
                      <a:pt x="29" y="309"/>
                    </a:lnTo>
                    <a:lnTo>
                      <a:pt x="27" y="307"/>
                    </a:lnTo>
                    <a:lnTo>
                      <a:pt x="23" y="305"/>
                    </a:lnTo>
                    <a:lnTo>
                      <a:pt x="22" y="303"/>
                    </a:lnTo>
                    <a:lnTo>
                      <a:pt x="20" y="303"/>
                    </a:lnTo>
                    <a:lnTo>
                      <a:pt x="17" y="302"/>
                    </a:lnTo>
                    <a:lnTo>
                      <a:pt x="16" y="302"/>
                    </a:lnTo>
                    <a:lnTo>
                      <a:pt x="16" y="301"/>
                    </a:lnTo>
                    <a:lnTo>
                      <a:pt x="16" y="303"/>
                    </a:lnTo>
                    <a:lnTo>
                      <a:pt x="16" y="303"/>
                    </a:lnTo>
                    <a:lnTo>
                      <a:pt x="16" y="305"/>
                    </a:lnTo>
                    <a:lnTo>
                      <a:pt x="16" y="307"/>
                    </a:lnTo>
                    <a:lnTo>
                      <a:pt x="16" y="311"/>
                    </a:lnTo>
                    <a:lnTo>
                      <a:pt x="17" y="312"/>
                    </a:lnTo>
                    <a:lnTo>
                      <a:pt x="18" y="316"/>
                    </a:lnTo>
                    <a:lnTo>
                      <a:pt x="20" y="318"/>
                    </a:lnTo>
                    <a:lnTo>
                      <a:pt x="20" y="322"/>
                    </a:lnTo>
                    <a:lnTo>
                      <a:pt x="22" y="324"/>
                    </a:lnTo>
                    <a:lnTo>
                      <a:pt x="24" y="328"/>
                    </a:lnTo>
                    <a:lnTo>
                      <a:pt x="26" y="330"/>
                    </a:lnTo>
                    <a:lnTo>
                      <a:pt x="27" y="333"/>
                    </a:lnTo>
                    <a:lnTo>
                      <a:pt x="29" y="335"/>
                    </a:lnTo>
                    <a:lnTo>
                      <a:pt x="31" y="337"/>
                    </a:lnTo>
                    <a:lnTo>
                      <a:pt x="33" y="338"/>
                    </a:lnTo>
                    <a:lnTo>
                      <a:pt x="38" y="344"/>
                    </a:lnTo>
                    <a:lnTo>
                      <a:pt x="44" y="349"/>
                    </a:lnTo>
                    <a:lnTo>
                      <a:pt x="51" y="355"/>
                    </a:lnTo>
                    <a:lnTo>
                      <a:pt x="58" y="359"/>
                    </a:lnTo>
                    <a:lnTo>
                      <a:pt x="65" y="365"/>
                    </a:lnTo>
                    <a:lnTo>
                      <a:pt x="73" y="369"/>
                    </a:lnTo>
                    <a:lnTo>
                      <a:pt x="81" y="373"/>
                    </a:lnTo>
                    <a:lnTo>
                      <a:pt x="91" y="377"/>
                    </a:lnTo>
                    <a:lnTo>
                      <a:pt x="98" y="381"/>
                    </a:lnTo>
                    <a:lnTo>
                      <a:pt x="108" y="385"/>
                    </a:lnTo>
                    <a:lnTo>
                      <a:pt x="116" y="389"/>
                    </a:lnTo>
                    <a:lnTo>
                      <a:pt x="126" y="391"/>
                    </a:lnTo>
                    <a:lnTo>
                      <a:pt x="134" y="393"/>
                    </a:lnTo>
                    <a:lnTo>
                      <a:pt x="144" y="395"/>
                    </a:lnTo>
                    <a:lnTo>
                      <a:pt x="152" y="396"/>
                    </a:lnTo>
                    <a:lnTo>
                      <a:pt x="162" y="396"/>
                    </a:lnTo>
                    <a:lnTo>
                      <a:pt x="164" y="398"/>
                    </a:lnTo>
                    <a:lnTo>
                      <a:pt x="166" y="398"/>
                    </a:lnTo>
                    <a:lnTo>
                      <a:pt x="170" y="398"/>
                    </a:lnTo>
                    <a:lnTo>
                      <a:pt x="174" y="398"/>
                    </a:lnTo>
                    <a:lnTo>
                      <a:pt x="178" y="399"/>
                    </a:lnTo>
                    <a:lnTo>
                      <a:pt x="183" y="399"/>
                    </a:lnTo>
                    <a:lnTo>
                      <a:pt x="188" y="399"/>
                    </a:lnTo>
                    <a:lnTo>
                      <a:pt x="194" y="399"/>
                    </a:lnTo>
                    <a:lnTo>
                      <a:pt x="198" y="399"/>
                    </a:lnTo>
                    <a:lnTo>
                      <a:pt x="204" y="399"/>
                    </a:lnTo>
                    <a:lnTo>
                      <a:pt x="207" y="399"/>
                    </a:lnTo>
                    <a:lnTo>
                      <a:pt x="213" y="399"/>
                    </a:lnTo>
                    <a:lnTo>
                      <a:pt x="217" y="399"/>
                    </a:lnTo>
                    <a:lnTo>
                      <a:pt x="221" y="399"/>
                    </a:lnTo>
                    <a:lnTo>
                      <a:pt x="224" y="399"/>
                    </a:lnTo>
                    <a:lnTo>
                      <a:pt x="227" y="396"/>
                    </a:lnTo>
                    <a:lnTo>
                      <a:pt x="227" y="396"/>
                    </a:lnTo>
                    <a:lnTo>
                      <a:pt x="229" y="394"/>
                    </a:lnTo>
                    <a:lnTo>
                      <a:pt x="231" y="393"/>
                    </a:lnTo>
                    <a:lnTo>
                      <a:pt x="233" y="391"/>
                    </a:lnTo>
                    <a:lnTo>
                      <a:pt x="235" y="389"/>
                    </a:lnTo>
                    <a:lnTo>
                      <a:pt x="238" y="387"/>
                    </a:lnTo>
                    <a:lnTo>
                      <a:pt x="240" y="385"/>
                    </a:lnTo>
                    <a:lnTo>
                      <a:pt x="243" y="381"/>
                    </a:lnTo>
                    <a:lnTo>
                      <a:pt x="245" y="379"/>
                    </a:lnTo>
                    <a:lnTo>
                      <a:pt x="248" y="377"/>
                    </a:lnTo>
                    <a:lnTo>
                      <a:pt x="249" y="375"/>
                    </a:lnTo>
                    <a:lnTo>
                      <a:pt x="252" y="371"/>
                    </a:lnTo>
                    <a:lnTo>
                      <a:pt x="253" y="369"/>
                    </a:lnTo>
                    <a:lnTo>
                      <a:pt x="255" y="366"/>
                    </a:lnTo>
                    <a:lnTo>
                      <a:pt x="257" y="364"/>
                    </a:lnTo>
                    <a:lnTo>
                      <a:pt x="258" y="361"/>
                    </a:lnTo>
                    <a:lnTo>
                      <a:pt x="258" y="359"/>
                    </a:lnTo>
                    <a:lnTo>
                      <a:pt x="259" y="356"/>
                    </a:lnTo>
                    <a:lnTo>
                      <a:pt x="259" y="353"/>
                    </a:lnTo>
                    <a:lnTo>
                      <a:pt x="261" y="349"/>
                    </a:lnTo>
                    <a:lnTo>
                      <a:pt x="261" y="345"/>
                    </a:lnTo>
                    <a:lnTo>
                      <a:pt x="262" y="341"/>
                    </a:lnTo>
                    <a:lnTo>
                      <a:pt x="262" y="337"/>
                    </a:lnTo>
                    <a:lnTo>
                      <a:pt x="264" y="332"/>
                    </a:lnTo>
                    <a:lnTo>
                      <a:pt x="263" y="328"/>
                    </a:lnTo>
                    <a:lnTo>
                      <a:pt x="263" y="324"/>
                    </a:lnTo>
                    <a:lnTo>
                      <a:pt x="263" y="320"/>
                    </a:lnTo>
                    <a:lnTo>
                      <a:pt x="263" y="315"/>
                    </a:lnTo>
                    <a:lnTo>
                      <a:pt x="262" y="311"/>
                    </a:lnTo>
                    <a:lnTo>
                      <a:pt x="262" y="308"/>
                    </a:lnTo>
                    <a:lnTo>
                      <a:pt x="262" y="305"/>
                    </a:lnTo>
                    <a:lnTo>
                      <a:pt x="262" y="301"/>
                    </a:lnTo>
                    <a:lnTo>
                      <a:pt x="260" y="297"/>
                    </a:lnTo>
                    <a:lnTo>
                      <a:pt x="258" y="292"/>
                    </a:lnTo>
                    <a:lnTo>
                      <a:pt x="256" y="288"/>
                    </a:lnTo>
                    <a:lnTo>
                      <a:pt x="254" y="283"/>
                    </a:lnTo>
                    <a:lnTo>
                      <a:pt x="250" y="280"/>
                    </a:lnTo>
                    <a:lnTo>
                      <a:pt x="248" y="276"/>
                    </a:lnTo>
                    <a:lnTo>
                      <a:pt x="243" y="272"/>
                    </a:lnTo>
                    <a:lnTo>
                      <a:pt x="242" y="268"/>
                    </a:lnTo>
                    <a:lnTo>
                      <a:pt x="238" y="266"/>
                    </a:lnTo>
                    <a:lnTo>
                      <a:pt x="235" y="262"/>
                    </a:lnTo>
                    <a:lnTo>
                      <a:pt x="231" y="258"/>
                    </a:lnTo>
                    <a:lnTo>
                      <a:pt x="229" y="255"/>
                    </a:lnTo>
                    <a:lnTo>
                      <a:pt x="227" y="250"/>
                    </a:lnTo>
                    <a:lnTo>
                      <a:pt x="226" y="247"/>
                    </a:lnTo>
                    <a:lnTo>
                      <a:pt x="225" y="243"/>
                    </a:lnTo>
                    <a:lnTo>
                      <a:pt x="225" y="238"/>
                    </a:lnTo>
                    <a:lnTo>
                      <a:pt x="225" y="234"/>
                    </a:lnTo>
                    <a:lnTo>
                      <a:pt x="226" y="229"/>
                    </a:lnTo>
                    <a:lnTo>
                      <a:pt x="228" y="224"/>
                    </a:lnTo>
                    <a:lnTo>
                      <a:pt x="232" y="216"/>
                    </a:lnTo>
                    <a:lnTo>
                      <a:pt x="236" y="210"/>
                    </a:lnTo>
                    <a:lnTo>
                      <a:pt x="240" y="202"/>
                    </a:lnTo>
                    <a:lnTo>
                      <a:pt x="245" y="195"/>
                    </a:lnTo>
                    <a:lnTo>
                      <a:pt x="251" y="186"/>
                    </a:lnTo>
                    <a:lnTo>
                      <a:pt x="255" y="180"/>
                    </a:lnTo>
                    <a:lnTo>
                      <a:pt x="261" y="172"/>
                    </a:lnTo>
                    <a:lnTo>
                      <a:pt x="266" y="166"/>
                    </a:lnTo>
                    <a:lnTo>
                      <a:pt x="272" y="158"/>
                    </a:lnTo>
                    <a:lnTo>
                      <a:pt x="276" y="154"/>
                    </a:lnTo>
                    <a:lnTo>
                      <a:pt x="281" y="149"/>
                    </a:lnTo>
                    <a:lnTo>
                      <a:pt x="286" y="145"/>
                    </a:lnTo>
                    <a:lnTo>
                      <a:pt x="289" y="142"/>
                    </a:lnTo>
                    <a:lnTo>
                      <a:pt x="293" y="141"/>
                    </a:lnTo>
                    <a:lnTo>
                      <a:pt x="296" y="139"/>
                    </a:lnTo>
                    <a:lnTo>
                      <a:pt x="300" y="139"/>
                    </a:lnTo>
                    <a:lnTo>
                      <a:pt x="304" y="138"/>
                    </a:lnTo>
                    <a:lnTo>
                      <a:pt x="306" y="140"/>
                    </a:lnTo>
                    <a:lnTo>
                      <a:pt x="310" y="141"/>
                    </a:lnTo>
                    <a:lnTo>
                      <a:pt x="312" y="143"/>
                    </a:lnTo>
                    <a:lnTo>
                      <a:pt x="317" y="143"/>
                    </a:lnTo>
                    <a:lnTo>
                      <a:pt x="318" y="145"/>
                    </a:lnTo>
                    <a:lnTo>
                      <a:pt x="322" y="147"/>
                    </a:lnTo>
                    <a:lnTo>
                      <a:pt x="325" y="149"/>
                    </a:lnTo>
                    <a:lnTo>
                      <a:pt x="329" y="149"/>
                    </a:lnTo>
                    <a:lnTo>
                      <a:pt x="332" y="149"/>
                    </a:lnTo>
                    <a:lnTo>
                      <a:pt x="336" y="149"/>
                    </a:lnTo>
                    <a:lnTo>
                      <a:pt x="340" y="148"/>
                    </a:lnTo>
                    <a:lnTo>
                      <a:pt x="344" y="145"/>
                    </a:lnTo>
                    <a:lnTo>
                      <a:pt x="346" y="144"/>
                    </a:lnTo>
                    <a:lnTo>
                      <a:pt x="349" y="142"/>
                    </a:lnTo>
                    <a:lnTo>
                      <a:pt x="353" y="138"/>
                    </a:lnTo>
                    <a:lnTo>
                      <a:pt x="357" y="133"/>
                    </a:lnTo>
                    <a:lnTo>
                      <a:pt x="361" y="128"/>
                    </a:lnTo>
                    <a:lnTo>
                      <a:pt x="366" y="122"/>
                    </a:lnTo>
                    <a:lnTo>
                      <a:pt x="371" y="116"/>
                    </a:lnTo>
                    <a:lnTo>
                      <a:pt x="377" y="108"/>
                    </a:lnTo>
                    <a:lnTo>
                      <a:pt x="380" y="103"/>
                    </a:lnTo>
                    <a:lnTo>
                      <a:pt x="385" y="96"/>
                    </a:lnTo>
                    <a:lnTo>
                      <a:pt x="389" y="90"/>
                    </a:lnTo>
                    <a:lnTo>
                      <a:pt x="393" y="83"/>
                    </a:lnTo>
                    <a:lnTo>
                      <a:pt x="395" y="79"/>
                    </a:lnTo>
                    <a:lnTo>
                      <a:pt x="399" y="74"/>
                    </a:lnTo>
                    <a:lnTo>
                      <a:pt x="399" y="70"/>
                    </a:lnTo>
                    <a:lnTo>
                      <a:pt x="401" y="67"/>
                    </a:lnTo>
                    <a:lnTo>
                      <a:pt x="399" y="64"/>
                    </a:lnTo>
                    <a:lnTo>
                      <a:pt x="399" y="60"/>
                    </a:lnTo>
                    <a:lnTo>
                      <a:pt x="397" y="56"/>
                    </a:lnTo>
                    <a:lnTo>
                      <a:pt x="397" y="50"/>
                    </a:lnTo>
                    <a:lnTo>
                      <a:pt x="395" y="45"/>
                    </a:lnTo>
                    <a:lnTo>
                      <a:pt x="394" y="39"/>
                    </a:lnTo>
                    <a:lnTo>
                      <a:pt x="392" y="33"/>
                    </a:lnTo>
                    <a:lnTo>
                      <a:pt x="392" y="27"/>
                    </a:lnTo>
                    <a:lnTo>
                      <a:pt x="390" y="23"/>
                    </a:lnTo>
                    <a:lnTo>
                      <a:pt x="388" y="17"/>
                    </a:lnTo>
                    <a:lnTo>
                      <a:pt x="386" y="13"/>
                    </a:lnTo>
                    <a:lnTo>
                      <a:pt x="384" y="8"/>
                    </a:lnTo>
                    <a:lnTo>
                      <a:pt x="382" y="5"/>
                    </a:lnTo>
                    <a:lnTo>
                      <a:pt x="380" y="2"/>
                    </a:lnTo>
                    <a:lnTo>
                      <a:pt x="378" y="1"/>
                    </a:lnTo>
                    <a:lnTo>
                      <a:pt x="378" y="0"/>
                    </a:lnTo>
                    <a:lnTo>
                      <a:pt x="376" y="1"/>
                    </a:lnTo>
                    <a:lnTo>
                      <a:pt x="375" y="3"/>
                    </a:lnTo>
                    <a:lnTo>
                      <a:pt x="372" y="7"/>
                    </a:lnTo>
                    <a:lnTo>
                      <a:pt x="372" y="10"/>
                    </a:lnTo>
                    <a:lnTo>
                      <a:pt x="371" y="16"/>
                    </a:lnTo>
                    <a:lnTo>
                      <a:pt x="371" y="21"/>
                    </a:lnTo>
                    <a:lnTo>
                      <a:pt x="371" y="27"/>
                    </a:lnTo>
                    <a:lnTo>
                      <a:pt x="371" y="32"/>
                    </a:lnTo>
                    <a:lnTo>
                      <a:pt x="369" y="38"/>
                    </a:lnTo>
                    <a:lnTo>
                      <a:pt x="368" y="44"/>
                    </a:lnTo>
                    <a:lnTo>
                      <a:pt x="366" y="50"/>
                    </a:lnTo>
                    <a:lnTo>
                      <a:pt x="366" y="54"/>
                    </a:lnTo>
                    <a:lnTo>
                      <a:pt x="364" y="59"/>
                    </a:lnTo>
                    <a:lnTo>
                      <a:pt x="363" y="62"/>
                    </a:lnTo>
                    <a:lnTo>
                      <a:pt x="360" y="65"/>
                    </a:lnTo>
                    <a:lnTo>
                      <a:pt x="358" y="66"/>
                    </a:lnTo>
                    <a:lnTo>
                      <a:pt x="352" y="69"/>
                    </a:lnTo>
                    <a:lnTo>
                      <a:pt x="346" y="69"/>
                    </a:lnTo>
                    <a:lnTo>
                      <a:pt x="339" y="68"/>
                    </a:lnTo>
                    <a:lnTo>
                      <a:pt x="333" y="65"/>
                    </a:lnTo>
                    <a:lnTo>
                      <a:pt x="325" y="63"/>
                    </a:lnTo>
                    <a:lnTo>
                      <a:pt x="318" y="60"/>
                    </a:lnTo>
                    <a:lnTo>
                      <a:pt x="310" y="56"/>
                    </a:lnTo>
                    <a:lnTo>
                      <a:pt x="303" y="50"/>
                    </a:lnTo>
                    <a:lnTo>
                      <a:pt x="295" y="46"/>
                    </a:lnTo>
                    <a:lnTo>
                      <a:pt x="288" y="40"/>
                    </a:lnTo>
                    <a:lnTo>
                      <a:pt x="280" y="36"/>
                    </a:lnTo>
                    <a:lnTo>
                      <a:pt x="273" y="30"/>
                    </a:lnTo>
                    <a:lnTo>
                      <a:pt x="266" y="26"/>
                    </a:lnTo>
                    <a:lnTo>
                      <a:pt x="260" y="22"/>
                    </a:lnTo>
                    <a:lnTo>
                      <a:pt x="255" y="18"/>
                    </a:lnTo>
                    <a:lnTo>
                      <a:pt x="250" y="15"/>
                    </a:lnTo>
                    <a:lnTo>
                      <a:pt x="248" y="15"/>
                    </a:lnTo>
                    <a:lnTo>
                      <a:pt x="248" y="15"/>
                    </a:lnTo>
                    <a:lnTo>
                      <a:pt x="247" y="15"/>
                    </a:lnTo>
                    <a:lnTo>
                      <a:pt x="247" y="14"/>
                    </a:lnTo>
                    <a:lnTo>
                      <a:pt x="245" y="14"/>
                    </a:lnTo>
                    <a:lnTo>
                      <a:pt x="245" y="14"/>
                    </a:lnTo>
                    <a:lnTo>
                      <a:pt x="245" y="14"/>
                    </a:lnTo>
                    <a:lnTo>
                      <a:pt x="245" y="12"/>
                    </a:lnTo>
                    <a:lnTo>
                      <a:pt x="243" y="12"/>
                    </a:lnTo>
                    <a:lnTo>
                      <a:pt x="243" y="12"/>
                    </a:lnTo>
                    <a:lnTo>
                      <a:pt x="242" y="12"/>
                    </a:lnTo>
                    <a:lnTo>
                      <a:pt x="242" y="11"/>
                    </a:lnTo>
                    <a:lnTo>
                      <a:pt x="242" y="11"/>
                    </a:lnTo>
                    <a:lnTo>
                      <a:pt x="242" y="11"/>
                    </a:lnTo>
                    <a:lnTo>
                      <a:pt x="242" y="11"/>
                    </a:lnTo>
                    <a:lnTo>
                      <a:pt x="242" y="10"/>
                    </a:lnTo>
                    <a:lnTo>
                      <a:pt x="242" y="10"/>
                    </a:lnTo>
                  </a:path>
                </a:pathLst>
              </a:custGeom>
              <a:solidFill>
                <a:srgbClr val="810000"/>
              </a:solidFill>
              <a:ln w="9207" cap="flat" cmpd="sng">
                <a:solidFill>
                  <a:srgbClr val="81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1438" name="Oval 14">
                <a:extLst>
                  <a:ext uri="{FF2B5EF4-FFF2-40B4-BE49-F238E27FC236}">
                    <a16:creationId xmlns:a16="http://schemas.microsoft.com/office/drawing/2014/main" id="{66F2C607-A7A5-FE3A-850A-34DD2E6BD7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8480000">
                <a:off x="3500" y="657"/>
                <a:ext cx="109" cy="290"/>
              </a:xfrm>
              <a:prstGeom prst="ellipse">
                <a:avLst/>
              </a:prstGeom>
              <a:solidFill>
                <a:srgbClr val="C20000"/>
              </a:solidFill>
              <a:ln w="9207">
                <a:solidFill>
                  <a:srgbClr val="C2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1439" name="Freeform 15">
                <a:extLst>
                  <a:ext uri="{FF2B5EF4-FFF2-40B4-BE49-F238E27FC236}">
                    <a16:creationId xmlns:a16="http://schemas.microsoft.com/office/drawing/2014/main" id="{3742DD6D-E8A0-CE88-985C-CAAA41AEC3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33" y="797"/>
                <a:ext cx="76" cy="83"/>
              </a:xfrm>
              <a:custGeom>
                <a:avLst/>
                <a:gdLst>
                  <a:gd name="T0" fmla="*/ 16 w 76"/>
                  <a:gd name="T1" fmla="*/ 7 h 83"/>
                  <a:gd name="T2" fmla="*/ 22 w 76"/>
                  <a:gd name="T3" fmla="*/ 13 h 83"/>
                  <a:gd name="T4" fmla="*/ 28 w 76"/>
                  <a:gd name="T5" fmla="*/ 19 h 83"/>
                  <a:gd name="T6" fmla="*/ 35 w 76"/>
                  <a:gd name="T7" fmla="*/ 26 h 83"/>
                  <a:gd name="T8" fmla="*/ 41 w 76"/>
                  <a:gd name="T9" fmla="*/ 32 h 83"/>
                  <a:gd name="T10" fmla="*/ 47 w 76"/>
                  <a:gd name="T11" fmla="*/ 40 h 83"/>
                  <a:gd name="T12" fmla="*/ 53 w 76"/>
                  <a:gd name="T13" fmla="*/ 45 h 83"/>
                  <a:gd name="T14" fmla="*/ 58 w 76"/>
                  <a:gd name="T15" fmla="*/ 50 h 83"/>
                  <a:gd name="T16" fmla="*/ 61 w 76"/>
                  <a:gd name="T17" fmla="*/ 54 h 83"/>
                  <a:gd name="T18" fmla="*/ 62 w 76"/>
                  <a:gd name="T19" fmla="*/ 57 h 83"/>
                  <a:gd name="T20" fmla="*/ 64 w 76"/>
                  <a:gd name="T21" fmla="*/ 59 h 83"/>
                  <a:gd name="T22" fmla="*/ 67 w 76"/>
                  <a:gd name="T23" fmla="*/ 62 h 83"/>
                  <a:gd name="T24" fmla="*/ 69 w 76"/>
                  <a:gd name="T25" fmla="*/ 64 h 83"/>
                  <a:gd name="T26" fmla="*/ 71 w 76"/>
                  <a:gd name="T27" fmla="*/ 68 h 83"/>
                  <a:gd name="T28" fmla="*/ 73 w 76"/>
                  <a:gd name="T29" fmla="*/ 69 h 83"/>
                  <a:gd name="T30" fmla="*/ 73 w 76"/>
                  <a:gd name="T31" fmla="*/ 72 h 83"/>
                  <a:gd name="T32" fmla="*/ 73 w 76"/>
                  <a:gd name="T33" fmla="*/ 74 h 83"/>
                  <a:gd name="T34" fmla="*/ 73 w 76"/>
                  <a:gd name="T35" fmla="*/ 75 h 83"/>
                  <a:gd name="T36" fmla="*/ 71 w 76"/>
                  <a:gd name="T37" fmla="*/ 77 h 83"/>
                  <a:gd name="T38" fmla="*/ 69 w 76"/>
                  <a:gd name="T39" fmla="*/ 77 h 83"/>
                  <a:gd name="T40" fmla="*/ 68 w 76"/>
                  <a:gd name="T41" fmla="*/ 79 h 83"/>
                  <a:gd name="T42" fmla="*/ 66 w 76"/>
                  <a:gd name="T43" fmla="*/ 81 h 83"/>
                  <a:gd name="T44" fmla="*/ 64 w 76"/>
                  <a:gd name="T45" fmla="*/ 81 h 83"/>
                  <a:gd name="T46" fmla="*/ 63 w 76"/>
                  <a:gd name="T47" fmla="*/ 81 h 83"/>
                  <a:gd name="T48" fmla="*/ 59 w 76"/>
                  <a:gd name="T49" fmla="*/ 82 h 83"/>
                  <a:gd name="T50" fmla="*/ 52 w 76"/>
                  <a:gd name="T51" fmla="*/ 79 h 83"/>
                  <a:gd name="T52" fmla="*/ 44 w 76"/>
                  <a:gd name="T53" fmla="*/ 75 h 83"/>
                  <a:gd name="T54" fmla="*/ 36 w 76"/>
                  <a:gd name="T55" fmla="*/ 68 h 83"/>
                  <a:gd name="T56" fmla="*/ 29 w 76"/>
                  <a:gd name="T57" fmla="*/ 60 h 83"/>
                  <a:gd name="T58" fmla="*/ 22 w 76"/>
                  <a:gd name="T59" fmla="*/ 53 h 83"/>
                  <a:gd name="T60" fmla="*/ 17 w 76"/>
                  <a:gd name="T61" fmla="*/ 46 h 83"/>
                  <a:gd name="T62" fmla="*/ 13 w 76"/>
                  <a:gd name="T63" fmla="*/ 39 h 83"/>
                  <a:gd name="T64" fmla="*/ 11 w 76"/>
                  <a:gd name="T65" fmla="*/ 34 h 83"/>
                  <a:gd name="T66" fmla="*/ 8 w 76"/>
                  <a:gd name="T67" fmla="*/ 30 h 83"/>
                  <a:gd name="T68" fmla="*/ 6 w 76"/>
                  <a:gd name="T69" fmla="*/ 26 h 83"/>
                  <a:gd name="T70" fmla="*/ 3 w 76"/>
                  <a:gd name="T71" fmla="*/ 21 h 83"/>
                  <a:gd name="T72" fmla="*/ 1 w 76"/>
                  <a:gd name="T73" fmla="*/ 15 h 83"/>
                  <a:gd name="T74" fmla="*/ 0 w 76"/>
                  <a:gd name="T75" fmla="*/ 11 h 83"/>
                  <a:gd name="T76" fmla="*/ 0 w 76"/>
                  <a:gd name="T77" fmla="*/ 6 h 83"/>
                  <a:gd name="T78" fmla="*/ 0 w 76"/>
                  <a:gd name="T79" fmla="*/ 2 h 83"/>
                  <a:gd name="T80" fmla="*/ 2 w 76"/>
                  <a:gd name="T81" fmla="*/ 0 h 83"/>
                  <a:gd name="T82" fmla="*/ 3 w 76"/>
                  <a:gd name="T83" fmla="*/ 0 h 83"/>
                  <a:gd name="T84" fmla="*/ 5 w 76"/>
                  <a:gd name="T85" fmla="*/ 2 h 83"/>
                  <a:gd name="T86" fmla="*/ 7 w 76"/>
                  <a:gd name="T87" fmla="*/ 2 h 83"/>
                  <a:gd name="T88" fmla="*/ 9 w 76"/>
                  <a:gd name="T89" fmla="*/ 4 h 83"/>
                  <a:gd name="T90" fmla="*/ 10 w 76"/>
                  <a:gd name="T91" fmla="*/ 4 h 83"/>
                  <a:gd name="T92" fmla="*/ 12 w 76"/>
                  <a:gd name="T93" fmla="*/ 5 h 83"/>
                  <a:gd name="T94" fmla="*/ 13 w 76"/>
                  <a:gd name="T95" fmla="*/ 5 h 83"/>
                  <a:gd name="T96" fmla="*/ 15 w 76"/>
                  <a:gd name="T97" fmla="*/ 5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76" h="83">
                    <a:moveTo>
                      <a:pt x="15" y="5"/>
                    </a:moveTo>
                    <a:lnTo>
                      <a:pt x="16" y="7"/>
                    </a:lnTo>
                    <a:lnTo>
                      <a:pt x="20" y="9"/>
                    </a:lnTo>
                    <a:lnTo>
                      <a:pt x="22" y="13"/>
                    </a:lnTo>
                    <a:lnTo>
                      <a:pt x="25" y="15"/>
                    </a:lnTo>
                    <a:lnTo>
                      <a:pt x="28" y="19"/>
                    </a:lnTo>
                    <a:lnTo>
                      <a:pt x="31" y="22"/>
                    </a:lnTo>
                    <a:lnTo>
                      <a:pt x="35" y="26"/>
                    </a:lnTo>
                    <a:lnTo>
                      <a:pt x="39" y="28"/>
                    </a:lnTo>
                    <a:lnTo>
                      <a:pt x="41" y="32"/>
                    </a:lnTo>
                    <a:lnTo>
                      <a:pt x="45" y="36"/>
                    </a:lnTo>
                    <a:lnTo>
                      <a:pt x="47" y="40"/>
                    </a:lnTo>
                    <a:lnTo>
                      <a:pt x="52" y="42"/>
                    </a:lnTo>
                    <a:lnTo>
                      <a:pt x="53" y="45"/>
                    </a:lnTo>
                    <a:lnTo>
                      <a:pt x="56" y="48"/>
                    </a:lnTo>
                    <a:lnTo>
                      <a:pt x="58" y="50"/>
                    </a:lnTo>
                    <a:lnTo>
                      <a:pt x="61" y="52"/>
                    </a:lnTo>
                    <a:lnTo>
                      <a:pt x="61" y="54"/>
                    </a:lnTo>
                    <a:lnTo>
                      <a:pt x="62" y="55"/>
                    </a:lnTo>
                    <a:lnTo>
                      <a:pt x="62" y="57"/>
                    </a:lnTo>
                    <a:lnTo>
                      <a:pt x="64" y="57"/>
                    </a:lnTo>
                    <a:lnTo>
                      <a:pt x="64" y="59"/>
                    </a:lnTo>
                    <a:lnTo>
                      <a:pt x="66" y="60"/>
                    </a:lnTo>
                    <a:lnTo>
                      <a:pt x="67" y="62"/>
                    </a:lnTo>
                    <a:lnTo>
                      <a:pt x="69" y="62"/>
                    </a:lnTo>
                    <a:lnTo>
                      <a:pt x="69" y="64"/>
                    </a:lnTo>
                    <a:lnTo>
                      <a:pt x="71" y="66"/>
                    </a:lnTo>
                    <a:lnTo>
                      <a:pt x="71" y="68"/>
                    </a:lnTo>
                    <a:lnTo>
                      <a:pt x="73" y="68"/>
                    </a:lnTo>
                    <a:lnTo>
                      <a:pt x="73" y="69"/>
                    </a:lnTo>
                    <a:lnTo>
                      <a:pt x="73" y="70"/>
                    </a:lnTo>
                    <a:lnTo>
                      <a:pt x="73" y="72"/>
                    </a:lnTo>
                    <a:lnTo>
                      <a:pt x="75" y="72"/>
                    </a:lnTo>
                    <a:lnTo>
                      <a:pt x="73" y="74"/>
                    </a:lnTo>
                    <a:lnTo>
                      <a:pt x="73" y="74"/>
                    </a:lnTo>
                    <a:lnTo>
                      <a:pt x="73" y="75"/>
                    </a:lnTo>
                    <a:lnTo>
                      <a:pt x="73" y="75"/>
                    </a:lnTo>
                    <a:lnTo>
                      <a:pt x="71" y="77"/>
                    </a:lnTo>
                    <a:lnTo>
                      <a:pt x="71" y="77"/>
                    </a:lnTo>
                    <a:lnTo>
                      <a:pt x="69" y="77"/>
                    </a:lnTo>
                    <a:lnTo>
                      <a:pt x="69" y="77"/>
                    </a:lnTo>
                    <a:lnTo>
                      <a:pt x="68" y="79"/>
                    </a:lnTo>
                    <a:lnTo>
                      <a:pt x="68" y="79"/>
                    </a:lnTo>
                    <a:lnTo>
                      <a:pt x="66" y="81"/>
                    </a:lnTo>
                    <a:lnTo>
                      <a:pt x="66" y="81"/>
                    </a:lnTo>
                    <a:lnTo>
                      <a:pt x="64" y="81"/>
                    </a:lnTo>
                    <a:lnTo>
                      <a:pt x="64" y="81"/>
                    </a:lnTo>
                    <a:lnTo>
                      <a:pt x="63" y="81"/>
                    </a:lnTo>
                    <a:lnTo>
                      <a:pt x="63" y="81"/>
                    </a:lnTo>
                    <a:lnTo>
                      <a:pt x="59" y="82"/>
                    </a:lnTo>
                    <a:lnTo>
                      <a:pt x="55" y="81"/>
                    </a:lnTo>
                    <a:lnTo>
                      <a:pt x="52" y="79"/>
                    </a:lnTo>
                    <a:lnTo>
                      <a:pt x="47" y="77"/>
                    </a:lnTo>
                    <a:lnTo>
                      <a:pt x="44" y="75"/>
                    </a:lnTo>
                    <a:lnTo>
                      <a:pt x="40" y="72"/>
                    </a:lnTo>
                    <a:lnTo>
                      <a:pt x="36" y="68"/>
                    </a:lnTo>
                    <a:lnTo>
                      <a:pt x="33" y="65"/>
                    </a:lnTo>
                    <a:lnTo>
                      <a:pt x="29" y="60"/>
                    </a:lnTo>
                    <a:lnTo>
                      <a:pt x="25" y="57"/>
                    </a:lnTo>
                    <a:lnTo>
                      <a:pt x="22" y="53"/>
                    </a:lnTo>
                    <a:lnTo>
                      <a:pt x="20" y="49"/>
                    </a:lnTo>
                    <a:lnTo>
                      <a:pt x="17" y="46"/>
                    </a:lnTo>
                    <a:lnTo>
                      <a:pt x="15" y="43"/>
                    </a:lnTo>
                    <a:lnTo>
                      <a:pt x="13" y="39"/>
                    </a:lnTo>
                    <a:lnTo>
                      <a:pt x="13" y="36"/>
                    </a:lnTo>
                    <a:lnTo>
                      <a:pt x="11" y="34"/>
                    </a:lnTo>
                    <a:lnTo>
                      <a:pt x="9" y="32"/>
                    </a:lnTo>
                    <a:lnTo>
                      <a:pt x="8" y="30"/>
                    </a:lnTo>
                    <a:lnTo>
                      <a:pt x="8" y="28"/>
                    </a:lnTo>
                    <a:lnTo>
                      <a:pt x="6" y="26"/>
                    </a:lnTo>
                    <a:lnTo>
                      <a:pt x="5" y="22"/>
                    </a:lnTo>
                    <a:lnTo>
                      <a:pt x="3" y="21"/>
                    </a:lnTo>
                    <a:lnTo>
                      <a:pt x="3" y="17"/>
                    </a:lnTo>
                    <a:lnTo>
                      <a:pt x="1" y="15"/>
                    </a:lnTo>
                    <a:lnTo>
                      <a:pt x="1" y="13"/>
                    </a:lnTo>
                    <a:lnTo>
                      <a:pt x="0" y="11"/>
                    </a:lnTo>
                    <a:lnTo>
                      <a:pt x="0" y="7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5" y="0"/>
                    </a:lnTo>
                    <a:lnTo>
                      <a:pt x="5" y="2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9" y="2"/>
                    </a:lnTo>
                    <a:lnTo>
                      <a:pt x="9" y="4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12" y="4"/>
                    </a:lnTo>
                    <a:lnTo>
                      <a:pt x="12" y="5"/>
                    </a:lnTo>
                    <a:lnTo>
                      <a:pt x="13" y="5"/>
                    </a:lnTo>
                    <a:lnTo>
                      <a:pt x="13" y="5"/>
                    </a:lnTo>
                    <a:lnTo>
                      <a:pt x="15" y="5"/>
                    </a:lnTo>
                    <a:lnTo>
                      <a:pt x="15" y="5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1440" name="Freeform 16">
                <a:extLst>
                  <a:ext uri="{FF2B5EF4-FFF2-40B4-BE49-F238E27FC236}">
                    <a16:creationId xmlns:a16="http://schemas.microsoft.com/office/drawing/2014/main" id="{8CC89185-AE27-5AFA-A7DD-23BB9235F0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5" y="879"/>
                <a:ext cx="130" cy="149"/>
              </a:xfrm>
              <a:custGeom>
                <a:avLst/>
                <a:gdLst>
                  <a:gd name="T0" fmla="*/ 16 w 130"/>
                  <a:gd name="T1" fmla="*/ 148 h 149"/>
                  <a:gd name="T2" fmla="*/ 27 w 130"/>
                  <a:gd name="T3" fmla="*/ 145 h 149"/>
                  <a:gd name="T4" fmla="*/ 42 w 130"/>
                  <a:gd name="T5" fmla="*/ 131 h 149"/>
                  <a:gd name="T6" fmla="*/ 60 w 130"/>
                  <a:gd name="T7" fmla="*/ 112 h 149"/>
                  <a:gd name="T8" fmla="*/ 78 w 130"/>
                  <a:gd name="T9" fmla="*/ 88 h 149"/>
                  <a:gd name="T10" fmla="*/ 96 w 130"/>
                  <a:gd name="T11" fmla="*/ 65 h 149"/>
                  <a:gd name="T12" fmla="*/ 111 w 130"/>
                  <a:gd name="T13" fmla="*/ 42 h 149"/>
                  <a:gd name="T14" fmla="*/ 123 w 130"/>
                  <a:gd name="T15" fmla="*/ 23 h 149"/>
                  <a:gd name="T16" fmla="*/ 128 w 130"/>
                  <a:gd name="T17" fmla="*/ 16 h 149"/>
                  <a:gd name="T18" fmla="*/ 126 w 130"/>
                  <a:gd name="T19" fmla="*/ 14 h 149"/>
                  <a:gd name="T20" fmla="*/ 123 w 130"/>
                  <a:gd name="T21" fmla="*/ 12 h 149"/>
                  <a:gd name="T22" fmla="*/ 119 w 130"/>
                  <a:gd name="T23" fmla="*/ 8 h 149"/>
                  <a:gd name="T24" fmla="*/ 113 w 130"/>
                  <a:gd name="T25" fmla="*/ 6 h 149"/>
                  <a:gd name="T26" fmla="*/ 107 w 130"/>
                  <a:gd name="T27" fmla="*/ 4 h 149"/>
                  <a:gd name="T28" fmla="*/ 103 w 130"/>
                  <a:gd name="T29" fmla="*/ 2 h 149"/>
                  <a:gd name="T30" fmla="*/ 99 w 130"/>
                  <a:gd name="T31" fmla="*/ 1 h 149"/>
                  <a:gd name="T32" fmla="*/ 93 w 130"/>
                  <a:gd name="T33" fmla="*/ 6 h 149"/>
                  <a:gd name="T34" fmla="*/ 80 w 130"/>
                  <a:gd name="T35" fmla="*/ 18 h 149"/>
                  <a:gd name="T36" fmla="*/ 67 w 130"/>
                  <a:gd name="T37" fmla="*/ 33 h 149"/>
                  <a:gd name="T38" fmla="*/ 52 w 130"/>
                  <a:gd name="T39" fmla="*/ 52 h 149"/>
                  <a:gd name="T40" fmla="*/ 37 w 130"/>
                  <a:gd name="T41" fmla="*/ 69 h 149"/>
                  <a:gd name="T42" fmla="*/ 22 w 130"/>
                  <a:gd name="T43" fmla="*/ 88 h 149"/>
                  <a:gd name="T44" fmla="*/ 10 w 130"/>
                  <a:gd name="T45" fmla="*/ 106 h 149"/>
                  <a:gd name="T46" fmla="*/ 2 w 130"/>
                  <a:gd name="T47" fmla="*/ 122 h 149"/>
                  <a:gd name="T48" fmla="*/ 0 w 130"/>
                  <a:gd name="T49" fmla="*/ 130 h 149"/>
                  <a:gd name="T50" fmla="*/ 0 w 130"/>
                  <a:gd name="T51" fmla="*/ 131 h 149"/>
                  <a:gd name="T52" fmla="*/ 0 w 130"/>
                  <a:gd name="T53" fmla="*/ 131 h 149"/>
                  <a:gd name="T54" fmla="*/ 0 w 130"/>
                  <a:gd name="T55" fmla="*/ 131 h 149"/>
                  <a:gd name="T56" fmla="*/ 1 w 130"/>
                  <a:gd name="T57" fmla="*/ 134 h 149"/>
                  <a:gd name="T58" fmla="*/ 3 w 130"/>
                  <a:gd name="T59" fmla="*/ 135 h 149"/>
                  <a:gd name="T60" fmla="*/ 7 w 130"/>
                  <a:gd name="T61" fmla="*/ 137 h 149"/>
                  <a:gd name="T62" fmla="*/ 10 w 130"/>
                  <a:gd name="T63" fmla="*/ 143 h 149"/>
                  <a:gd name="T64" fmla="*/ 13 w 130"/>
                  <a:gd name="T65" fmla="*/ 144 h 1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30" h="149">
                    <a:moveTo>
                      <a:pt x="13" y="144"/>
                    </a:moveTo>
                    <a:lnTo>
                      <a:pt x="16" y="148"/>
                    </a:lnTo>
                    <a:lnTo>
                      <a:pt x="21" y="148"/>
                    </a:lnTo>
                    <a:lnTo>
                      <a:pt x="27" y="145"/>
                    </a:lnTo>
                    <a:lnTo>
                      <a:pt x="34" y="139"/>
                    </a:lnTo>
                    <a:lnTo>
                      <a:pt x="42" y="131"/>
                    </a:lnTo>
                    <a:lnTo>
                      <a:pt x="51" y="122"/>
                    </a:lnTo>
                    <a:lnTo>
                      <a:pt x="60" y="112"/>
                    </a:lnTo>
                    <a:lnTo>
                      <a:pt x="70" y="100"/>
                    </a:lnTo>
                    <a:lnTo>
                      <a:pt x="78" y="88"/>
                    </a:lnTo>
                    <a:lnTo>
                      <a:pt x="87" y="76"/>
                    </a:lnTo>
                    <a:lnTo>
                      <a:pt x="96" y="65"/>
                    </a:lnTo>
                    <a:lnTo>
                      <a:pt x="105" y="52"/>
                    </a:lnTo>
                    <a:lnTo>
                      <a:pt x="111" y="42"/>
                    </a:lnTo>
                    <a:lnTo>
                      <a:pt x="118" y="31"/>
                    </a:lnTo>
                    <a:lnTo>
                      <a:pt x="123" y="23"/>
                    </a:lnTo>
                    <a:lnTo>
                      <a:pt x="129" y="16"/>
                    </a:lnTo>
                    <a:lnTo>
                      <a:pt x="128" y="16"/>
                    </a:lnTo>
                    <a:lnTo>
                      <a:pt x="128" y="15"/>
                    </a:lnTo>
                    <a:lnTo>
                      <a:pt x="126" y="14"/>
                    </a:lnTo>
                    <a:lnTo>
                      <a:pt x="126" y="12"/>
                    </a:lnTo>
                    <a:lnTo>
                      <a:pt x="123" y="12"/>
                    </a:lnTo>
                    <a:lnTo>
                      <a:pt x="122" y="10"/>
                    </a:lnTo>
                    <a:lnTo>
                      <a:pt x="119" y="8"/>
                    </a:lnTo>
                    <a:lnTo>
                      <a:pt x="117" y="6"/>
                    </a:lnTo>
                    <a:lnTo>
                      <a:pt x="113" y="6"/>
                    </a:lnTo>
                    <a:lnTo>
                      <a:pt x="111" y="4"/>
                    </a:lnTo>
                    <a:lnTo>
                      <a:pt x="107" y="4"/>
                    </a:lnTo>
                    <a:lnTo>
                      <a:pt x="106" y="2"/>
                    </a:lnTo>
                    <a:lnTo>
                      <a:pt x="103" y="2"/>
                    </a:lnTo>
                    <a:lnTo>
                      <a:pt x="101" y="1"/>
                    </a:lnTo>
                    <a:lnTo>
                      <a:pt x="99" y="1"/>
                    </a:lnTo>
                    <a:lnTo>
                      <a:pt x="98" y="0"/>
                    </a:lnTo>
                    <a:lnTo>
                      <a:pt x="93" y="6"/>
                    </a:lnTo>
                    <a:lnTo>
                      <a:pt x="87" y="11"/>
                    </a:lnTo>
                    <a:lnTo>
                      <a:pt x="80" y="18"/>
                    </a:lnTo>
                    <a:lnTo>
                      <a:pt x="75" y="24"/>
                    </a:lnTo>
                    <a:lnTo>
                      <a:pt x="67" y="33"/>
                    </a:lnTo>
                    <a:lnTo>
                      <a:pt x="60" y="42"/>
                    </a:lnTo>
                    <a:lnTo>
                      <a:pt x="52" y="52"/>
                    </a:lnTo>
                    <a:lnTo>
                      <a:pt x="45" y="59"/>
                    </a:lnTo>
                    <a:lnTo>
                      <a:pt x="37" y="69"/>
                    </a:lnTo>
                    <a:lnTo>
                      <a:pt x="29" y="79"/>
                    </a:lnTo>
                    <a:lnTo>
                      <a:pt x="22" y="88"/>
                    </a:lnTo>
                    <a:lnTo>
                      <a:pt x="17" y="97"/>
                    </a:lnTo>
                    <a:lnTo>
                      <a:pt x="10" y="106"/>
                    </a:lnTo>
                    <a:lnTo>
                      <a:pt x="6" y="114"/>
                    </a:lnTo>
                    <a:lnTo>
                      <a:pt x="2" y="122"/>
                    </a:lnTo>
                    <a:lnTo>
                      <a:pt x="1" y="128"/>
                    </a:lnTo>
                    <a:lnTo>
                      <a:pt x="0" y="130"/>
                    </a:lnTo>
                    <a:lnTo>
                      <a:pt x="0" y="130"/>
                    </a:lnTo>
                    <a:lnTo>
                      <a:pt x="0" y="131"/>
                    </a:lnTo>
                    <a:lnTo>
                      <a:pt x="0" y="131"/>
                    </a:lnTo>
                    <a:lnTo>
                      <a:pt x="0" y="131"/>
                    </a:lnTo>
                    <a:lnTo>
                      <a:pt x="0" y="131"/>
                    </a:lnTo>
                    <a:lnTo>
                      <a:pt x="0" y="131"/>
                    </a:lnTo>
                    <a:lnTo>
                      <a:pt x="1" y="131"/>
                    </a:lnTo>
                    <a:lnTo>
                      <a:pt x="1" y="134"/>
                    </a:lnTo>
                    <a:lnTo>
                      <a:pt x="2" y="134"/>
                    </a:lnTo>
                    <a:lnTo>
                      <a:pt x="3" y="135"/>
                    </a:lnTo>
                    <a:lnTo>
                      <a:pt x="5" y="135"/>
                    </a:lnTo>
                    <a:lnTo>
                      <a:pt x="7" y="137"/>
                    </a:lnTo>
                    <a:lnTo>
                      <a:pt x="9" y="139"/>
                    </a:lnTo>
                    <a:lnTo>
                      <a:pt x="10" y="143"/>
                    </a:lnTo>
                    <a:lnTo>
                      <a:pt x="13" y="144"/>
                    </a:lnTo>
                    <a:lnTo>
                      <a:pt x="13" y="144"/>
                    </a:lnTo>
                  </a:path>
                </a:pathLst>
              </a:custGeom>
              <a:solidFill>
                <a:srgbClr val="FFFFFF"/>
              </a:solidFill>
              <a:ln w="9207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1441" name="Freeform 17">
                <a:extLst>
                  <a:ext uri="{FF2B5EF4-FFF2-40B4-BE49-F238E27FC236}">
                    <a16:creationId xmlns:a16="http://schemas.microsoft.com/office/drawing/2014/main" id="{7895596A-19FD-7255-C58F-1B1AC062B1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82" y="934"/>
                <a:ext cx="126" cy="169"/>
              </a:xfrm>
              <a:custGeom>
                <a:avLst/>
                <a:gdLst>
                  <a:gd name="T0" fmla="*/ 84 w 126"/>
                  <a:gd name="T1" fmla="*/ 104 h 169"/>
                  <a:gd name="T2" fmla="*/ 87 w 126"/>
                  <a:gd name="T3" fmla="*/ 110 h 169"/>
                  <a:gd name="T4" fmla="*/ 94 w 126"/>
                  <a:gd name="T5" fmla="*/ 117 h 169"/>
                  <a:gd name="T6" fmla="*/ 101 w 126"/>
                  <a:gd name="T7" fmla="*/ 126 h 169"/>
                  <a:gd name="T8" fmla="*/ 109 w 126"/>
                  <a:gd name="T9" fmla="*/ 135 h 169"/>
                  <a:gd name="T10" fmla="*/ 115 w 126"/>
                  <a:gd name="T11" fmla="*/ 144 h 169"/>
                  <a:gd name="T12" fmla="*/ 121 w 126"/>
                  <a:gd name="T13" fmla="*/ 151 h 169"/>
                  <a:gd name="T14" fmla="*/ 123 w 126"/>
                  <a:gd name="T15" fmla="*/ 156 h 169"/>
                  <a:gd name="T16" fmla="*/ 123 w 126"/>
                  <a:gd name="T17" fmla="*/ 158 h 169"/>
                  <a:gd name="T18" fmla="*/ 120 w 126"/>
                  <a:gd name="T19" fmla="*/ 162 h 169"/>
                  <a:gd name="T20" fmla="*/ 114 w 126"/>
                  <a:gd name="T21" fmla="*/ 164 h 169"/>
                  <a:gd name="T22" fmla="*/ 107 w 126"/>
                  <a:gd name="T23" fmla="*/ 165 h 169"/>
                  <a:gd name="T24" fmla="*/ 101 w 126"/>
                  <a:gd name="T25" fmla="*/ 168 h 169"/>
                  <a:gd name="T26" fmla="*/ 94 w 126"/>
                  <a:gd name="T27" fmla="*/ 168 h 169"/>
                  <a:gd name="T28" fmla="*/ 87 w 126"/>
                  <a:gd name="T29" fmla="*/ 168 h 169"/>
                  <a:gd name="T30" fmla="*/ 83 w 126"/>
                  <a:gd name="T31" fmla="*/ 168 h 169"/>
                  <a:gd name="T32" fmla="*/ 77 w 126"/>
                  <a:gd name="T33" fmla="*/ 164 h 169"/>
                  <a:gd name="T34" fmla="*/ 65 w 126"/>
                  <a:gd name="T35" fmla="*/ 157 h 169"/>
                  <a:gd name="T36" fmla="*/ 55 w 126"/>
                  <a:gd name="T37" fmla="*/ 145 h 169"/>
                  <a:gd name="T38" fmla="*/ 45 w 126"/>
                  <a:gd name="T39" fmla="*/ 131 h 169"/>
                  <a:gd name="T40" fmla="*/ 35 w 126"/>
                  <a:gd name="T41" fmla="*/ 117 h 169"/>
                  <a:gd name="T42" fmla="*/ 27 w 126"/>
                  <a:gd name="T43" fmla="*/ 101 h 169"/>
                  <a:gd name="T44" fmla="*/ 20 w 126"/>
                  <a:gd name="T45" fmla="*/ 87 h 169"/>
                  <a:gd name="T46" fmla="*/ 12 w 126"/>
                  <a:gd name="T47" fmla="*/ 73 h 169"/>
                  <a:gd name="T48" fmla="*/ 8 w 126"/>
                  <a:gd name="T49" fmla="*/ 64 h 169"/>
                  <a:gd name="T50" fmla="*/ 5 w 126"/>
                  <a:gd name="T51" fmla="*/ 59 h 169"/>
                  <a:gd name="T52" fmla="*/ 3 w 126"/>
                  <a:gd name="T53" fmla="*/ 51 h 169"/>
                  <a:gd name="T54" fmla="*/ 2 w 126"/>
                  <a:gd name="T55" fmla="*/ 44 h 169"/>
                  <a:gd name="T56" fmla="*/ 0 w 126"/>
                  <a:gd name="T57" fmla="*/ 36 h 169"/>
                  <a:gd name="T58" fmla="*/ 0 w 126"/>
                  <a:gd name="T59" fmla="*/ 29 h 169"/>
                  <a:gd name="T60" fmla="*/ 0 w 126"/>
                  <a:gd name="T61" fmla="*/ 23 h 169"/>
                  <a:gd name="T62" fmla="*/ 2 w 126"/>
                  <a:gd name="T63" fmla="*/ 17 h 169"/>
                  <a:gd name="T64" fmla="*/ 4 w 126"/>
                  <a:gd name="T65" fmla="*/ 13 h 169"/>
                  <a:gd name="T66" fmla="*/ 8 w 126"/>
                  <a:gd name="T67" fmla="*/ 9 h 169"/>
                  <a:gd name="T68" fmla="*/ 12 w 126"/>
                  <a:gd name="T69" fmla="*/ 7 h 169"/>
                  <a:gd name="T70" fmla="*/ 19 w 126"/>
                  <a:gd name="T71" fmla="*/ 4 h 169"/>
                  <a:gd name="T72" fmla="*/ 25 w 126"/>
                  <a:gd name="T73" fmla="*/ 2 h 169"/>
                  <a:gd name="T74" fmla="*/ 33 w 126"/>
                  <a:gd name="T75" fmla="*/ 1 h 169"/>
                  <a:gd name="T76" fmla="*/ 39 w 126"/>
                  <a:gd name="T77" fmla="*/ 1 h 169"/>
                  <a:gd name="T78" fmla="*/ 45 w 126"/>
                  <a:gd name="T79" fmla="*/ 2 h 169"/>
                  <a:gd name="T80" fmla="*/ 49 w 126"/>
                  <a:gd name="T81" fmla="*/ 4 h 169"/>
                  <a:gd name="T82" fmla="*/ 53 w 126"/>
                  <a:gd name="T83" fmla="*/ 7 h 169"/>
                  <a:gd name="T84" fmla="*/ 57 w 126"/>
                  <a:gd name="T85" fmla="*/ 13 h 169"/>
                  <a:gd name="T86" fmla="*/ 61 w 126"/>
                  <a:gd name="T87" fmla="*/ 18 h 169"/>
                  <a:gd name="T88" fmla="*/ 63 w 126"/>
                  <a:gd name="T89" fmla="*/ 24 h 169"/>
                  <a:gd name="T90" fmla="*/ 65 w 126"/>
                  <a:gd name="T91" fmla="*/ 29 h 169"/>
                  <a:gd name="T92" fmla="*/ 68 w 126"/>
                  <a:gd name="T93" fmla="*/ 33 h 169"/>
                  <a:gd name="T94" fmla="*/ 68 w 126"/>
                  <a:gd name="T95" fmla="*/ 36 h 169"/>
                  <a:gd name="T96" fmla="*/ 69 w 126"/>
                  <a:gd name="T97" fmla="*/ 38 h 169"/>
                  <a:gd name="T98" fmla="*/ 69 w 126"/>
                  <a:gd name="T99" fmla="*/ 43 h 169"/>
                  <a:gd name="T100" fmla="*/ 70 w 126"/>
                  <a:gd name="T101" fmla="*/ 52 h 169"/>
                  <a:gd name="T102" fmla="*/ 73 w 126"/>
                  <a:gd name="T103" fmla="*/ 62 h 169"/>
                  <a:gd name="T104" fmla="*/ 75 w 126"/>
                  <a:gd name="T105" fmla="*/ 74 h 169"/>
                  <a:gd name="T106" fmla="*/ 78 w 126"/>
                  <a:gd name="T107" fmla="*/ 86 h 169"/>
                  <a:gd name="T108" fmla="*/ 80 w 126"/>
                  <a:gd name="T109" fmla="*/ 95 h 169"/>
                  <a:gd name="T110" fmla="*/ 82 w 126"/>
                  <a:gd name="T111" fmla="*/ 100 h 169"/>
                  <a:gd name="T112" fmla="*/ 84 w 126"/>
                  <a:gd name="T113" fmla="*/ 101 h 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26" h="169">
                    <a:moveTo>
                      <a:pt x="84" y="101"/>
                    </a:moveTo>
                    <a:lnTo>
                      <a:pt x="84" y="104"/>
                    </a:lnTo>
                    <a:lnTo>
                      <a:pt x="85" y="105"/>
                    </a:lnTo>
                    <a:lnTo>
                      <a:pt x="87" y="110"/>
                    </a:lnTo>
                    <a:lnTo>
                      <a:pt x="91" y="112"/>
                    </a:lnTo>
                    <a:lnTo>
                      <a:pt x="94" y="117"/>
                    </a:lnTo>
                    <a:lnTo>
                      <a:pt x="98" y="121"/>
                    </a:lnTo>
                    <a:lnTo>
                      <a:pt x="101" y="126"/>
                    </a:lnTo>
                    <a:lnTo>
                      <a:pt x="106" y="129"/>
                    </a:lnTo>
                    <a:lnTo>
                      <a:pt x="109" y="135"/>
                    </a:lnTo>
                    <a:lnTo>
                      <a:pt x="113" y="139"/>
                    </a:lnTo>
                    <a:lnTo>
                      <a:pt x="115" y="144"/>
                    </a:lnTo>
                    <a:lnTo>
                      <a:pt x="119" y="148"/>
                    </a:lnTo>
                    <a:lnTo>
                      <a:pt x="121" y="151"/>
                    </a:lnTo>
                    <a:lnTo>
                      <a:pt x="123" y="154"/>
                    </a:lnTo>
                    <a:lnTo>
                      <a:pt x="123" y="156"/>
                    </a:lnTo>
                    <a:lnTo>
                      <a:pt x="125" y="157"/>
                    </a:lnTo>
                    <a:lnTo>
                      <a:pt x="123" y="158"/>
                    </a:lnTo>
                    <a:lnTo>
                      <a:pt x="122" y="160"/>
                    </a:lnTo>
                    <a:lnTo>
                      <a:pt x="120" y="162"/>
                    </a:lnTo>
                    <a:lnTo>
                      <a:pt x="118" y="162"/>
                    </a:lnTo>
                    <a:lnTo>
                      <a:pt x="114" y="164"/>
                    </a:lnTo>
                    <a:lnTo>
                      <a:pt x="111" y="164"/>
                    </a:lnTo>
                    <a:lnTo>
                      <a:pt x="107" y="165"/>
                    </a:lnTo>
                    <a:lnTo>
                      <a:pt x="106" y="165"/>
                    </a:lnTo>
                    <a:lnTo>
                      <a:pt x="101" y="168"/>
                    </a:lnTo>
                    <a:lnTo>
                      <a:pt x="98" y="168"/>
                    </a:lnTo>
                    <a:lnTo>
                      <a:pt x="94" y="168"/>
                    </a:lnTo>
                    <a:lnTo>
                      <a:pt x="91" y="168"/>
                    </a:lnTo>
                    <a:lnTo>
                      <a:pt x="87" y="168"/>
                    </a:lnTo>
                    <a:lnTo>
                      <a:pt x="85" y="168"/>
                    </a:lnTo>
                    <a:lnTo>
                      <a:pt x="83" y="168"/>
                    </a:lnTo>
                    <a:lnTo>
                      <a:pt x="82" y="165"/>
                    </a:lnTo>
                    <a:lnTo>
                      <a:pt x="77" y="164"/>
                    </a:lnTo>
                    <a:lnTo>
                      <a:pt x="71" y="160"/>
                    </a:lnTo>
                    <a:lnTo>
                      <a:pt x="65" y="157"/>
                    </a:lnTo>
                    <a:lnTo>
                      <a:pt x="61" y="151"/>
                    </a:lnTo>
                    <a:lnTo>
                      <a:pt x="55" y="145"/>
                    </a:lnTo>
                    <a:lnTo>
                      <a:pt x="51" y="139"/>
                    </a:lnTo>
                    <a:lnTo>
                      <a:pt x="45" y="131"/>
                    </a:lnTo>
                    <a:lnTo>
                      <a:pt x="41" y="123"/>
                    </a:lnTo>
                    <a:lnTo>
                      <a:pt x="35" y="117"/>
                    </a:lnTo>
                    <a:lnTo>
                      <a:pt x="31" y="109"/>
                    </a:lnTo>
                    <a:lnTo>
                      <a:pt x="27" y="101"/>
                    </a:lnTo>
                    <a:lnTo>
                      <a:pt x="24" y="93"/>
                    </a:lnTo>
                    <a:lnTo>
                      <a:pt x="20" y="87"/>
                    </a:lnTo>
                    <a:lnTo>
                      <a:pt x="16" y="79"/>
                    </a:lnTo>
                    <a:lnTo>
                      <a:pt x="12" y="73"/>
                    </a:lnTo>
                    <a:lnTo>
                      <a:pt x="10" y="66"/>
                    </a:lnTo>
                    <a:lnTo>
                      <a:pt x="8" y="64"/>
                    </a:lnTo>
                    <a:lnTo>
                      <a:pt x="7" y="62"/>
                    </a:lnTo>
                    <a:lnTo>
                      <a:pt x="5" y="59"/>
                    </a:lnTo>
                    <a:lnTo>
                      <a:pt x="5" y="55"/>
                    </a:lnTo>
                    <a:lnTo>
                      <a:pt x="3" y="51"/>
                    </a:lnTo>
                    <a:lnTo>
                      <a:pt x="3" y="48"/>
                    </a:lnTo>
                    <a:lnTo>
                      <a:pt x="2" y="44"/>
                    </a:lnTo>
                    <a:lnTo>
                      <a:pt x="2" y="40"/>
                    </a:lnTo>
                    <a:lnTo>
                      <a:pt x="0" y="36"/>
                    </a:lnTo>
                    <a:lnTo>
                      <a:pt x="0" y="33"/>
                    </a:lnTo>
                    <a:lnTo>
                      <a:pt x="0" y="29"/>
                    </a:lnTo>
                    <a:lnTo>
                      <a:pt x="0" y="25"/>
                    </a:lnTo>
                    <a:lnTo>
                      <a:pt x="0" y="23"/>
                    </a:lnTo>
                    <a:lnTo>
                      <a:pt x="1" y="19"/>
                    </a:lnTo>
                    <a:lnTo>
                      <a:pt x="2" y="17"/>
                    </a:lnTo>
                    <a:lnTo>
                      <a:pt x="3" y="14"/>
                    </a:lnTo>
                    <a:lnTo>
                      <a:pt x="4" y="13"/>
                    </a:lnTo>
                    <a:lnTo>
                      <a:pt x="6" y="11"/>
                    </a:lnTo>
                    <a:lnTo>
                      <a:pt x="8" y="9"/>
                    </a:lnTo>
                    <a:lnTo>
                      <a:pt x="10" y="7"/>
                    </a:lnTo>
                    <a:lnTo>
                      <a:pt x="12" y="7"/>
                    </a:lnTo>
                    <a:lnTo>
                      <a:pt x="16" y="5"/>
                    </a:lnTo>
                    <a:lnTo>
                      <a:pt x="19" y="4"/>
                    </a:lnTo>
                    <a:lnTo>
                      <a:pt x="23" y="2"/>
                    </a:lnTo>
                    <a:lnTo>
                      <a:pt x="25" y="2"/>
                    </a:lnTo>
                    <a:lnTo>
                      <a:pt x="29" y="1"/>
                    </a:lnTo>
                    <a:lnTo>
                      <a:pt x="33" y="1"/>
                    </a:lnTo>
                    <a:lnTo>
                      <a:pt x="36" y="0"/>
                    </a:lnTo>
                    <a:lnTo>
                      <a:pt x="39" y="1"/>
                    </a:lnTo>
                    <a:lnTo>
                      <a:pt x="42" y="1"/>
                    </a:lnTo>
                    <a:lnTo>
                      <a:pt x="45" y="2"/>
                    </a:lnTo>
                    <a:lnTo>
                      <a:pt x="49" y="2"/>
                    </a:lnTo>
                    <a:lnTo>
                      <a:pt x="49" y="4"/>
                    </a:lnTo>
                    <a:lnTo>
                      <a:pt x="51" y="5"/>
                    </a:lnTo>
                    <a:lnTo>
                      <a:pt x="53" y="7"/>
                    </a:lnTo>
                    <a:lnTo>
                      <a:pt x="55" y="9"/>
                    </a:lnTo>
                    <a:lnTo>
                      <a:pt x="57" y="13"/>
                    </a:lnTo>
                    <a:lnTo>
                      <a:pt x="59" y="14"/>
                    </a:lnTo>
                    <a:lnTo>
                      <a:pt x="61" y="18"/>
                    </a:lnTo>
                    <a:lnTo>
                      <a:pt x="63" y="20"/>
                    </a:lnTo>
                    <a:lnTo>
                      <a:pt x="63" y="24"/>
                    </a:lnTo>
                    <a:lnTo>
                      <a:pt x="65" y="26"/>
                    </a:lnTo>
                    <a:lnTo>
                      <a:pt x="65" y="29"/>
                    </a:lnTo>
                    <a:lnTo>
                      <a:pt x="68" y="31"/>
                    </a:lnTo>
                    <a:lnTo>
                      <a:pt x="68" y="33"/>
                    </a:lnTo>
                    <a:lnTo>
                      <a:pt x="68" y="35"/>
                    </a:lnTo>
                    <a:lnTo>
                      <a:pt x="68" y="36"/>
                    </a:lnTo>
                    <a:lnTo>
                      <a:pt x="69" y="36"/>
                    </a:lnTo>
                    <a:lnTo>
                      <a:pt x="69" y="38"/>
                    </a:lnTo>
                    <a:lnTo>
                      <a:pt x="69" y="40"/>
                    </a:lnTo>
                    <a:lnTo>
                      <a:pt x="69" y="43"/>
                    </a:lnTo>
                    <a:lnTo>
                      <a:pt x="70" y="46"/>
                    </a:lnTo>
                    <a:lnTo>
                      <a:pt x="70" y="52"/>
                    </a:lnTo>
                    <a:lnTo>
                      <a:pt x="72" y="57"/>
                    </a:lnTo>
                    <a:lnTo>
                      <a:pt x="73" y="62"/>
                    </a:lnTo>
                    <a:lnTo>
                      <a:pt x="75" y="67"/>
                    </a:lnTo>
                    <a:lnTo>
                      <a:pt x="75" y="74"/>
                    </a:lnTo>
                    <a:lnTo>
                      <a:pt x="77" y="80"/>
                    </a:lnTo>
                    <a:lnTo>
                      <a:pt x="78" y="86"/>
                    </a:lnTo>
                    <a:lnTo>
                      <a:pt x="80" y="90"/>
                    </a:lnTo>
                    <a:lnTo>
                      <a:pt x="80" y="95"/>
                    </a:lnTo>
                    <a:lnTo>
                      <a:pt x="82" y="98"/>
                    </a:lnTo>
                    <a:lnTo>
                      <a:pt x="82" y="100"/>
                    </a:lnTo>
                    <a:lnTo>
                      <a:pt x="84" y="101"/>
                    </a:lnTo>
                    <a:lnTo>
                      <a:pt x="84" y="101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31442" name="Text Box 18">
            <a:extLst>
              <a:ext uri="{FF2B5EF4-FFF2-40B4-BE49-F238E27FC236}">
                <a16:creationId xmlns:a16="http://schemas.microsoft.com/office/drawing/2014/main" id="{AC740F44-0DA8-0A36-2293-45A9C337CC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133600"/>
            <a:ext cx="6934200" cy="604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423863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9900" indent="-60325" defTabSz="423863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46138" indent="-25400" defTabSz="423863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230313" defTabSz="423863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641475" defTabSz="423863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098675" defTabSz="423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555875" defTabSz="423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013075" defTabSz="423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470275" defTabSz="423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2">
              <a:lnSpc>
                <a:spcPct val="100000"/>
              </a:lnSpc>
              <a:buClr>
                <a:srgbClr val="A1A100"/>
              </a:buClr>
              <a:buSzPct val="90000"/>
              <a:buFont typeface="Monotype Sorts" pitchFamily="2" charset="2"/>
              <a:buNone/>
            </a:pPr>
            <a:r>
              <a:rPr lang="en-US" altLang="en-US" sz="2800" b="0">
                <a:solidFill>
                  <a:srgbClr val="000080"/>
                </a:solidFill>
                <a:latin typeface="Utopia Black"/>
              </a:rPr>
              <a:t>     ***NOMINATIONS MEETING***</a:t>
            </a:r>
          </a:p>
          <a:p>
            <a:pPr>
              <a:lnSpc>
                <a:spcPct val="100000"/>
              </a:lnSpc>
              <a:buClr>
                <a:srgbClr val="A1A100"/>
              </a:buClr>
              <a:buSzPct val="90000"/>
              <a:buFont typeface="Monotype Sorts" pitchFamily="2" charset="2"/>
              <a:buNone/>
            </a:pPr>
            <a:endParaRPr lang="en-US" altLang="en-US" sz="2800" b="0" u="sng">
              <a:solidFill>
                <a:srgbClr val="000080"/>
              </a:solidFill>
              <a:latin typeface="Utopia Black"/>
            </a:endParaRPr>
          </a:p>
          <a:p>
            <a:pPr>
              <a:lnSpc>
                <a:spcPct val="100000"/>
              </a:lnSpc>
              <a:buClr>
                <a:srgbClr val="A1A100"/>
              </a:buClr>
              <a:buSzPct val="90000"/>
              <a:buFont typeface="Monotype Sorts" pitchFamily="2" charset="2"/>
              <a:buNone/>
            </a:pPr>
            <a:r>
              <a:rPr lang="en-US" altLang="en-US" sz="1800" b="0" u="sng">
                <a:solidFill>
                  <a:srgbClr val="000080"/>
                </a:solidFill>
                <a:latin typeface="Utopia Black"/>
              </a:rPr>
              <a:t>Nominations for:</a:t>
            </a:r>
            <a:r>
              <a:rPr lang="en-US" altLang="en-US" sz="1800" b="0">
                <a:solidFill>
                  <a:srgbClr val="000080"/>
                </a:solidFill>
                <a:latin typeface="Utopia Black"/>
              </a:rPr>
              <a:t>   President, Vice President, Secretary, Treasurer</a:t>
            </a:r>
          </a:p>
          <a:p>
            <a:pPr>
              <a:lnSpc>
                <a:spcPct val="100000"/>
              </a:lnSpc>
              <a:buClr>
                <a:srgbClr val="A1A100"/>
              </a:buClr>
              <a:buSzPct val="90000"/>
              <a:buFont typeface="Monotype Sorts" pitchFamily="2" charset="2"/>
              <a:buNone/>
            </a:pPr>
            <a:r>
              <a:rPr lang="en-US" altLang="en-US" sz="1800" b="0" i="1">
                <a:solidFill>
                  <a:srgbClr val="000080"/>
                </a:solidFill>
                <a:latin typeface="Utopia Black"/>
              </a:rPr>
              <a:t>				(Candidates elected president and vice president 					will also serve as delegates to the International</a:t>
            </a:r>
            <a:br>
              <a:rPr lang="en-US" altLang="en-US" sz="1800" b="0" i="1">
                <a:solidFill>
                  <a:srgbClr val="000080"/>
                </a:solidFill>
                <a:latin typeface="Utopia Black"/>
              </a:rPr>
            </a:br>
            <a:r>
              <a:rPr lang="en-US" altLang="en-US" sz="1800" b="0" i="1">
                <a:solidFill>
                  <a:srgbClr val="000080"/>
                </a:solidFill>
                <a:latin typeface="Utopia Black"/>
              </a:rPr>
              <a:t>				Union Convention held in St. Louis, Missouri in</a:t>
            </a:r>
            <a:br>
              <a:rPr lang="en-US" altLang="en-US" sz="1800" b="0" i="1">
                <a:solidFill>
                  <a:srgbClr val="000080"/>
                </a:solidFill>
                <a:latin typeface="Utopia Black"/>
              </a:rPr>
            </a:br>
            <a:r>
              <a:rPr lang="en-US" altLang="en-US" sz="1800" b="0" i="1">
                <a:solidFill>
                  <a:srgbClr val="000080"/>
                </a:solidFill>
                <a:latin typeface="Utopia Black"/>
              </a:rPr>
              <a:t>				 August 2008)</a:t>
            </a:r>
          </a:p>
          <a:p>
            <a:pPr>
              <a:lnSpc>
                <a:spcPct val="100000"/>
              </a:lnSpc>
              <a:buClr>
                <a:srgbClr val="A1A100"/>
              </a:buClr>
              <a:buSzPct val="90000"/>
              <a:buFont typeface="Monotype Sorts" pitchFamily="2" charset="2"/>
              <a:buNone/>
            </a:pPr>
            <a:endParaRPr lang="en-US" altLang="en-US" sz="1800" b="0" i="1">
              <a:solidFill>
                <a:srgbClr val="000080"/>
              </a:solidFill>
              <a:latin typeface="Utopia Black"/>
            </a:endParaRPr>
          </a:p>
          <a:p>
            <a:pPr>
              <a:lnSpc>
                <a:spcPct val="100000"/>
              </a:lnSpc>
              <a:buClr>
                <a:srgbClr val="A1A100"/>
              </a:buClr>
              <a:buSzPct val="90000"/>
              <a:buFont typeface="Monotype Sorts" pitchFamily="2" charset="2"/>
              <a:buNone/>
            </a:pPr>
            <a:r>
              <a:rPr lang="en-US" altLang="en-US" sz="1800" b="0" u="sng">
                <a:solidFill>
                  <a:srgbClr val="000080"/>
                </a:solidFill>
                <a:latin typeface="Utopia Black"/>
              </a:rPr>
              <a:t>When:</a:t>
            </a:r>
            <a:r>
              <a:rPr lang="en-US" altLang="en-US" sz="1800" b="0">
                <a:solidFill>
                  <a:srgbClr val="000080"/>
                </a:solidFill>
                <a:latin typeface="Utopia Black"/>
              </a:rPr>
              <a:t>  November 18, 2007 at 7:00 pm</a:t>
            </a:r>
          </a:p>
          <a:p>
            <a:pPr>
              <a:lnSpc>
                <a:spcPct val="100000"/>
              </a:lnSpc>
              <a:buClr>
                <a:srgbClr val="A1A100"/>
              </a:buClr>
              <a:buSzPct val="90000"/>
              <a:buFont typeface="Monotype Sorts" pitchFamily="2" charset="2"/>
              <a:buNone/>
            </a:pPr>
            <a:endParaRPr lang="en-US" altLang="en-US" sz="1800" b="0" u="sng">
              <a:solidFill>
                <a:srgbClr val="000080"/>
              </a:solidFill>
              <a:latin typeface="Utopia Black"/>
            </a:endParaRPr>
          </a:p>
          <a:p>
            <a:pPr>
              <a:lnSpc>
                <a:spcPct val="100000"/>
              </a:lnSpc>
              <a:buClr>
                <a:srgbClr val="A1A100"/>
              </a:buClr>
              <a:buSzPct val="90000"/>
              <a:buFont typeface="Monotype Sorts" pitchFamily="2" charset="2"/>
              <a:buNone/>
            </a:pPr>
            <a:r>
              <a:rPr lang="en-US" altLang="en-US" sz="1800" b="0" u="sng">
                <a:solidFill>
                  <a:srgbClr val="000080"/>
                </a:solidFill>
                <a:latin typeface="Utopia Black"/>
              </a:rPr>
              <a:t>Where:</a:t>
            </a:r>
            <a:r>
              <a:rPr lang="en-US" altLang="en-US" sz="1800" b="0">
                <a:solidFill>
                  <a:srgbClr val="000080"/>
                </a:solidFill>
                <a:latin typeface="Utopia Black"/>
              </a:rPr>
              <a:t>  Local 1 Union Hall, 123 Main St., Gotham City</a:t>
            </a:r>
          </a:p>
          <a:p>
            <a:pPr>
              <a:lnSpc>
                <a:spcPct val="100000"/>
              </a:lnSpc>
              <a:buClr>
                <a:srgbClr val="A1A100"/>
              </a:buClr>
              <a:buSzPct val="90000"/>
              <a:buFont typeface="Monotype Sorts" pitchFamily="2" charset="2"/>
              <a:buNone/>
            </a:pPr>
            <a:endParaRPr lang="en-US" altLang="en-US" sz="1800" b="0">
              <a:solidFill>
                <a:srgbClr val="000080"/>
              </a:solidFill>
              <a:latin typeface="Utopia Black"/>
            </a:endParaRPr>
          </a:p>
          <a:p>
            <a:pPr>
              <a:lnSpc>
                <a:spcPct val="100000"/>
              </a:lnSpc>
              <a:buClr>
                <a:srgbClr val="A1A100"/>
              </a:buClr>
              <a:buSzPct val="90000"/>
              <a:buFont typeface="Monotype Sorts" pitchFamily="2" charset="2"/>
              <a:buNone/>
            </a:pPr>
            <a:r>
              <a:rPr lang="en-US" altLang="en-US" sz="1800" b="0" u="sng">
                <a:solidFill>
                  <a:srgbClr val="000080"/>
                </a:solidFill>
                <a:latin typeface="Utopia Black"/>
              </a:rPr>
              <a:t>How:</a:t>
            </a:r>
            <a:r>
              <a:rPr lang="en-US" altLang="en-US" sz="1800" b="0">
                <a:solidFill>
                  <a:srgbClr val="000080"/>
                </a:solidFill>
                <a:latin typeface="Utopia Black"/>
              </a:rPr>
              <a:t>  Nominations will be taken from the floor at the meeting.</a:t>
            </a:r>
            <a:endParaRPr lang="en-US" altLang="en-US" sz="1800" b="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>
            <a:extLst>
              <a:ext uri="{FF2B5EF4-FFF2-40B4-BE49-F238E27FC236}">
                <a16:creationId xmlns:a16="http://schemas.microsoft.com/office/drawing/2014/main" id="{CC9D11E2-A827-4BCD-4754-0E95AE94A2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381000"/>
            <a:ext cx="7772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endParaRPr lang="en-US" altLang="en-US" b="0">
              <a:latin typeface="Arial" panose="020B0604020202020204" pitchFamily="34" charset="0"/>
            </a:endParaRPr>
          </a:p>
        </p:txBody>
      </p:sp>
      <p:sp>
        <p:nvSpPr>
          <p:cNvPr id="164867" name="Text Box 3">
            <a:extLst>
              <a:ext uri="{FF2B5EF4-FFF2-40B4-BE49-F238E27FC236}">
                <a16:creationId xmlns:a16="http://schemas.microsoft.com/office/drawing/2014/main" id="{DC455158-D1DA-B5CD-11DC-9C31F04712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019425"/>
            <a:ext cx="5692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47675" indent="-22383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1225" indent="-3492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8743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endParaRPr lang="en-US" altLang="en-US" b="0"/>
          </a:p>
        </p:txBody>
      </p:sp>
      <p:sp>
        <p:nvSpPr>
          <p:cNvPr id="164868" name="Rectangle 4">
            <a:extLst>
              <a:ext uri="{FF2B5EF4-FFF2-40B4-BE49-F238E27FC236}">
                <a16:creationId xmlns:a16="http://schemas.microsoft.com/office/drawing/2014/main" id="{81AB2FA0-F22C-67F2-721B-F0B2E8A2A8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0"/>
            <a:ext cx="73152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>
                <a:solidFill>
                  <a:srgbClr val="0000FF"/>
                </a:solidFill>
                <a:latin typeface="Arial" panose="020B0604020202020204" pitchFamily="34" charset="0"/>
              </a:rPr>
              <a:t>Notification Options</a:t>
            </a:r>
          </a:p>
        </p:txBody>
      </p:sp>
      <p:sp>
        <p:nvSpPr>
          <p:cNvPr id="164869" name="Rectangle 5">
            <a:extLst>
              <a:ext uri="{FF2B5EF4-FFF2-40B4-BE49-F238E27FC236}">
                <a16:creationId xmlns:a16="http://schemas.microsoft.com/office/drawing/2014/main" id="{60997F3F-74AE-20C7-86EE-A67920080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676400"/>
            <a:ext cx="7315200" cy="3868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38138" indent="-33813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08050" indent="-396875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223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45000"/>
              </a:spcBef>
              <a:buSzPct val="150000"/>
            </a:pPr>
            <a:r>
              <a:rPr lang="en-US" altLang="en-US" sz="3200">
                <a:latin typeface="Arial" panose="020B0604020202020204" pitchFamily="34" charset="0"/>
              </a:rPr>
              <a:t>Mail to members’ homes</a:t>
            </a:r>
          </a:p>
          <a:p>
            <a:pPr>
              <a:lnSpc>
                <a:spcPct val="100000"/>
              </a:lnSpc>
              <a:spcBef>
                <a:spcPct val="45000"/>
              </a:spcBef>
              <a:buSzPct val="150000"/>
            </a:pPr>
            <a:r>
              <a:rPr lang="en-US" altLang="en-US" sz="3200">
                <a:latin typeface="Arial" panose="020B0604020202020204" pitchFamily="34" charset="0"/>
              </a:rPr>
              <a:t>Publish in union newspaper</a:t>
            </a:r>
          </a:p>
          <a:p>
            <a:pPr>
              <a:lnSpc>
                <a:spcPct val="100000"/>
              </a:lnSpc>
              <a:spcBef>
                <a:spcPct val="45000"/>
              </a:spcBef>
              <a:buSzPct val="150000"/>
            </a:pPr>
            <a:r>
              <a:rPr lang="en-US" altLang="en-US" sz="3200">
                <a:latin typeface="Arial" panose="020B0604020202020204" pitchFamily="34" charset="0"/>
              </a:rPr>
              <a:t>Post at work sites</a:t>
            </a:r>
          </a:p>
          <a:p>
            <a:pPr>
              <a:lnSpc>
                <a:spcPct val="100000"/>
              </a:lnSpc>
              <a:spcBef>
                <a:spcPct val="45000"/>
              </a:spcBef>
              <a:buSzPct val="150000"/>
            </a:pPr>
            <a:r>
              <a:rPr lang="en-US" altLang="en-US" sz="3200">
                <a:latin typeface="Arial" panose="020B0604020202020204" pitchFamily="34" charset="0"/>
              </a:rPr>
              <a:t>Combine with election notice</a:t>
            </a:r>
          </a:p>
          <a:p>
            <a:pPr lvl="1">
              <a:lnSpc>
                <a:spcPct val="100000"/>
              </a:lnSpc>
              <a:spcBef>
                <a:spcPct val="40000"/>
              </a:spcBef>
              <a:buSzPct val="150000"/>
              <a:buFontTx/>
              <a:buChar char="–"/>
            </a:pPr>
            <a:r>
              <a:rPr lang="en-US" altLang="en-US" sz="3200">
                <a:latin typeface="Arial" panose="020B0604020202020204" pitchFamily="34" charset="0"/>
              </a:rPr>
              <a:t>Must mail combined notice to members’ homes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>
            <a:extLst>
              <a:ext uri="{FF2B5EF4-FFF2-40B4-BE49-F238E27FC236}">
                <a16:creationId xmlns:a16="http://schemas.microsoft.com/office/drawing/2014/main" id="{54FA9115-1916-0CD5-8847-4AEADE8FE8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>
                <a:latin typeface="Arial" panose="020B0604020202020204" pitchFamily="34" charset="0"/>
              </a:rPr>
              <a:t>Method of Nominations</a:t>
            </a:r>
          </a:p>
        </p:txBody>
      </p:sp>
      <p:sp>
        <p:nvSpPr>
          <p:cNvPr id="416771" name="Rectangle 3">
            <a:extLst>
              <a:ext uri="{FF2B5EF4-FFF2-40B4-BE49-F238E27FC236}">
                <a16:creationId xmlns:a16="http://schemas.microsoft.com/office/drawing/2014/main" id="{CFB196AA-2131-FDE9-ED0E-472255EC0E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>
                <a:latin typeface="Arial" panose="020B0604020202020204" pitchFamily="34" charset="0"/>
              </a:rPr>
              <a:t>Nomination Meeting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latin typeface="Arial" panose="020B0604020202020204" pitchFamily="34" charset="0"/>
              </a:rPr>
              <a:t>If nominator must be in good standing, eligibility of nominees and nominators must be checked at the time of nomination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latin typeface="Arial" panose="020B0604020202020204" pitchFamily="34" charset="0"/>
              </a:rPr>
              <a:t>If a quorum is not present, that requirement should be waived</a:t>
            </a:r>
            <a:br>
              <a:rPr lang="en-US" altLang="en-US" sz="2400">
                <a:latin typeface="Arial" panose="020B0604020202020204" pitchFamily="34" charset="0"/>
              </a:rPr>
            </a:br>
            <a:endParaRPr lang="en-US" altLang="en-US" sz="240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800">
                <a:latin typeface="Arial" panose="020B0604020202020204" pitchFamily="34" charset="0"/>
              </a:rPr>
              <a:t>Written Nominations</a:t>
            </a:r>
            <a:br>
              <a:rPr lang="en-US" altLang="en-US" sz="2800">
                <a:latin typeface="Arial" panose="020B0604020202020204" pitchFamily="34" charset="0"/>
              </a:rPr>
            </a:br>
            <a:endParaRPr lang="en-US" altLang="en-US" sz="280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800">
                <a:latin typeface="Arial" panose="020B0604020202020204" pitchFamily="34" charset="0"/>
              </a:rPr>
              <a:t>Petition</a:t>
            </a:r>
            <a:r>
              <a:rPr lang="en-US" altLang="en-US" sz="2800"/>
              <a:t> 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2">
            <a:extLst>
              <a:ext uri="{FF2B5EF4-FFF2-40B4-BE49-F238E27FC236}">
                <a16:creationId xmlns:a16="http://schemas.microsoft.com/office/drawing/2014/main" id="{CF9018FC-DF2D-E35D-8C0C-114DDC0441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753600" cy="1143000"/>
          </a:xfrm>
        </p:spPr>
        <p:txBody>
          <a:bodyPr/>
          <a:lstStyle/>
          <a:p>
            <a:r>
              <a:rPr lang="en-US" altLang="en-US" b="1">
                <a:latin typeface="Arial" panose="020B0604020202020204" pitchFamily="34" charset="0"/>
              </a:rPr>
              <a:t>Acceptances</a:t>
            </a:r>
          </a:p>
        </p:txBody>
      </p:sp>
      <p:sp>
        <p:nvSpPr>
          <p:cNvPr id="391171" name="Rectangle 3">
            <a:extLst>
              <a:ext uri="{FF2B5EF4-FFF2-40B4-BE49-F238E27FC236}">
                <a16:creationId xmlns:a16="http://schemas.microsoft.com/office/drawing/2014/main" id="{2D9E5214-10E1-4DC7-EE4C-C0C773A857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>
                <a:latin typeface="Arial" panose="020B0604020202020204" pitchFamily="34" charset="0"/>
              </a:rPr>
              <a:t>If nominations are conducted at a meeting, determine if nominee is present and whether he or she accepts nomination.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latin typeface="Arial" panose="020B0604020202020204" pitchFamily="34" charset="0"/>
              </a:rPr>
              <a:t>If formal nomination acceptance is required, an acceptance procedure with a reasonable deadline should be announced in advance.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latin typeface="Arial" panose="020B0604020202020204" pitchFamily="34" charset="0"/>
              </a:rPr>
              <a:t>Any nominee unable to attend the nomination meeting should be allowed to submit a written acceptance within a reasonable time after the close of nominations.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121" name="Rectangle 73">
            <a:extLst>
              <a:ext uri="{FF2B5EF4-FFF2-40B4-BE49-F238E27FC236}">
                <a16:creationId xmlns:a16="http://schemas.microsoft.com/office/drawing/2014/main" id="{AECFE9C9-904A-578C-C3CE-E480E09173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b="1">
                <a:latin typeface="Arial" panose="020B0604020202020204" pitchFamily="34" charset="0"/>
              </a:rPr>
              <a:t>Certain Campaign Safeguards</a:t>
            </a:r>
          </a:p>
        </p:txBody>
      </p:sp>
      <p:sp>
        <p:nvSpPr>
          <p:cNvPr id="258123" name="Text Box 75">
            <a:extLst>
              <a:ext uri="{FF2B5EF4-FFF2-40B4-BE49-F238E27FC236}">
                <a16:creationId xmlns:a16="http://schemas.microsoft.com/office/drawing/2014/main" id="{32EF850E-E655-BE14-D9F5-4A0D77901F8B}"/>
              </a:ext>
            </a:extLst>
          </p:cNvPr>
          <p:cNvSpPr txBox="1">
            <a:spLocks noChangeArrowheads="1"/>
          </p:cNvSpPr>
          <p:nvPr/>
        </p:nvSpPr>
        <p:spPr bwMode="auto">
          <a:xfrm rot="-1784693">
            <a:off x="1524000" y="1903413"/>
            <a:ext cx="52705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endParaRPr lang="en-US" altLang="en-US" sz="3200">
              <a:latin typeface="Arial" panose="020B0604020202020204" pitchFamily="34" charset="0"/>
            </a:endParaRPr>
          </a:p>
        </p:txBody>
      </p:sp>
      <p:sp>
        <p:nvSpPr>
          <p:cNvPr id="258124" name="Text Box 76">
            <a:extLst>
              <a:ext uri="{FF2B5EF4-FFF2-40B4-BE49-F238E27FC236}">
                <a16:creationId xmlns:a16="http://schemas.microsoft.com/office/drawing/2014/main" id="{86B792F1-6E53-F9B4-D7CD-3259E296A8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752600"/>
            <a:ext cx="8034338" cy="506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2800">
                <a:latin typeface="Arial" panose="020B0604020202020204" pitchFamily="34" charset="0"/>
              </a:rPr>
              <a:t>A reasonable time must be provided prior to the election for candidates and their supporters to campaign.</a:t>
            </a:r>
          </a:p>
          <a:p>
            <a:pPr>
              <a:spcBef>
                <a:spcPct val="20000"/>
              </a:spcBef>
              <a:buFontTx/>
              <a:buNone/>
            </a:pPr>
            <a:endParaRPr lang="en-US" altLang="en-US" sz="2800"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</a:pPr>
            <a:r>
              <a:rPr lang="en-US" altLang="en-US" sz="2800">
                <a:latin typeface="Arial" panose="020B0604020202020204" pitchFamily="34" charset="0"/>
              </a:rPr>
              <a:t>Members have the right to support the candidates of their choice without being subject to reprisal. </a:t>
            </a:r>
          </a:p>
          <a:p>
            <a:pPr>
              <a:spcBef>
                <a:spcPct val="20000"/>
              </a:spcBef>
              <a:buFontTx/>
              <a:buNone/>
            </a:pPr>
            <a:endParaRPr lang="en-US" altLang="en-US" sz="2800"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</a:pPr>
            <a:r>
              <a:rPr lang="en-US" altLang="en-US" sz="2800">
                <a:latin typeface="Arial" panose="020B0604020202020204" pitchFamily="34" charset="0"/>
              </a:rPr>
              <a:t>Each candidate must be treated equally and receive equal access to union membership lists and employer lists and equal access to work sites.</a:t>
            </a:r>
            <a:r>
              <a:rPr lang="en-US" altLang="en-US" sz="3200">
                <a:latin typeface="Arial" panose="020B0604020202020204" pitchFamily="34" charset="0"/>
              </a:rPr>
              <a:t> </a:t>
            </a:r>
          </a:p>
          <a:p>
            <a:pPr>
              <a:spcBef>
                <a:spcPct val="20000"/>
              </a:spcBef>
            </a:pPr>
            <a:endParaRPr lang="en-US" altLang="en-US" sz="32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>
            <a:extLst>
              <a:ext uri="{FF2B5EF4-FFF2-40B4-BE49-F238E27FC236}">
                <a16:creationId xmlns:a16="http://schemas.microsoft.com/office/drawing/2014/main" id="{96BEF923-ACCE-905E-2466-2BE19DE38CA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467600" cy="1066800"/>
          </a:xfrm>
        </p:spPr>
        <p:txBody>
          <a:bodyPr/>
          <a:lstStyle/>
          <a:p>
            <a:r>
              <a:rPr lang="en-US" altLang="en-US" b="1">
                <a:latin typeface="Arial" panose="020B0604020202020204" pitchFamily="34" charset="0"/>
              </a:rPr>
              <a:t>Campaign Literature</a:t>
            </a:r>
          </a:p>
        </p:txBody>
      </p:sp>
      <p:sp>
        <p:nvSpPr>
          <p:cNvPr id="235523" name="Rectangle 3">
            <a:extLst>
              <a:ext uri="{FF2B5EF4-FFF2-40B4-BE49-F238E27FC236}">
                <a16:creationId xmlns:a16="http://schemas.microsoft.com/office/drawing/2014/main" id="{002BE913-B467-0169-229C-2DCF1D865B93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8458200" cy="54102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altLang="en-US" sz="2800" b="1">
                <a:latin typeface="Arial" panose="020B0604020202020204" pitchFamily="34" charset="0"/>
              </a:rPr>
              <a:t>The union must comply with all reasonable requests to distribute campaign literature at the candidate’s expense.</a:t>
            </a:r>
          </a:p>
          <a:p>
            <a:pPr>
              <a:buClr>
                <a:srgbClr val="FF0000"/>
              </a:buClr>
            </a:pPr>
            <a:endParaRPr lang="en-US" altLang="en-US" sz="2800" b="1">
              <a:latin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r>
              <a:rPr lang="en-US" altLang="en-US" sz="2800" b="1">
                <a:latin typeface="Arial" panose="020B0604020202020204" pitchFamily="34" charset="0"/>
              </a:rPr>
              <a:t>The union cannot censor a candidate’s literature.</a:t>
            </a:r>
          </a:p>
          <a:p>
            <a:pPr>
              <a:buClr>
                <a:srgbClr val="FF0000"/>
              </a:buClr>
            </a:pPr>
            <a:endParaRPr lang="en-US" altLang="en-US" sz="2800" b="1">
              <a:latin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r>
              <a:rPr lang="en-US" altLang="en-US" sz="2800" b="1">
                <a:latin typeface="Arial" panose="020B0604020202020204" pitchFamily="34" charset="0"/>
              </a:rPr>
              <a:t>Unions should comply with reasonable requests to distribute campaign literature through e-mail.</a:t>
            </a:r>
            <a:br>
              <a:rPr lang="en-US" altLang="en-US" sz="2800" b="1">
                <a:latin typeface="Arial" panose="020B0604020202020204" pitchFamily="34" charset="0"/>
              </a:rPr>
            </a:br>
            <a:endParaRPr lang="en-US" altLang="en-US" sz="2800" b="1">
              <a:latin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endParaRPr lang="en-US" altLang="en-US" b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Rectangle 2">
            <a:extLst>
              <a:ext uri="{FF2B5EF4-FFF2-40B4-BE49-F238E27FC236}">
                <a16:creationId xmlns:a16="http://schemas.microsoft.com/office/drawing/2014/main" id="{5CFAB87E-9CC1-1BEA-EF12-B7F01349E6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04800"/>
            <a:ext cx="7772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endParaRPr lang="en-US" altLang="en-US" b="0">
              <a:latin typeface="Arial" panose="020B0604020202020204" pitchFamily="34" charset="0"/>
            </a:endParaRPr>
          </a:p>
        </p:txBody>
      </p:sp>
      <p:sp>
        <p:nvSpPr>
          <p:cNvPr id="418819" name="Text Box 3">
            <a:extLst>
              <a:ext uri="{FF2B5EF4-FFF2-40B4-BE49-F238E27FC236}">
                <a16:creationId xmlns:a16="http://schemas.microsoft.com/office/drawing/2014/main" id="{EEE265FA-7D56-3452-788E-1D6478C869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019425"/>
            <a:ext cx="5692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47675" indent="-22383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1225" indent="-3492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8743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endParaRPr lang="en-US" altLang="en-US" b="0"/>
          </a:p>
        </p:txBody>
      </p:sp>
      <p:sp>
        <p:nvSpPr>
          <p:cNvPr id="418820" name="Rectangle 4">
            <a:extLst>
              <a:ext uri="{FF2B5EF4-FFF2-40B4-BE49-F238E27FC236}">
                <a16:creationId xmlns:a16="http://schemas.microsoft.com/office/drawing/2014/main" id="{6214CBCF-D555-AF7E-E97A-C02FF54658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0"/>
            <a:ext cx="73152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>
                <a:solidFill>
                  <a:srgbClr val="0000FF"/>
                </a:solidFill>
                <a:latin typeface="Arial" panose="020B0604020202020204" pitchFamily="34" charset="0"/>
              </a:rPr>
              <a:t>Union &amp; Employer Funds </a:t>
            </a:r>
          </a:p>
        </p:txBody>
      </p:sp>
      <p:sp>
        <p:nvSpPr>
          <p:cNvPr id="418821" name="Rectangle 5">
            <a:extLst>
              <a:ext uri="{FF2B5EF4-FFF2-40B4-BE49-F238E27FC236}">
                <a16:creationId xmlns:a16="http://schemas.microsoft.com/office/drawing/2014/main" id="{AA992B63-13D1-7F36-3B55-F6904BDC8E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2133600"/>
            <a:ext cx="6477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buSzPct val="150000"/>
            </a:pPr>
            <a:r>
              <a:rPr lang="en-US" altLang="en-US">
                <a:latin typeface="Arial" panose="020B0604020202020204" pitchFamily="34" charset="0"/>
              </a:rPr>
              <a:t>The LMRDA prohibits the use of union and employer funds to promote the candidacy of any person in a union officer election.  </a:t>
            </a:r>
          </a:p>
          <a:p>
            <a:pPr>
              <a:lnSpc>
                <a:spcPct val="100000"/>
              </a:lnSpc>
              <a:buSzPct val="150000"/>
              <a:buFontTx/>
              <a:buNone/>
            </a:pPr>
            <a:endParaRPr lang="en-US" altLang="en-US">
              <a:latin typeface="Arial" panose="020B0604020202020204" pitchFamily="34" charset="0"/>
            </a:endParaRPr>
          </a:p>
        </p:txBody>
      </p:sp>
      <p:graphicFrame>
        <p:nvGraphicFramePr>
          <p:cNvPr id="418823" name="Object 7">
            <a:extLst>
              <a:ext uri="{FF2B5EF4-FFF2-40B4-BE49-F238E27FC236}">
                <a16:creationId xmlns:a16="http://schemas.microsoft.com/office/drawing/2014/main" id="{6315DFDE-59D6-DC9F-FB09-DF8ED04DCEE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14400" y="2438400"/>
          <a:ext cx="1527175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3" imgW="2033280" imgH="3390840" progId="MS_ClipArt_Gallery.2">
                  <p:embed/>
                </p:oleObj>
              </mc:Choice>
              <mc:Fallback>
                <p:oleObj name="Clip" r:id="rId3" imgW="2033280" imgH="3390840" progId="MS_ClipArt_Gallery.2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438400"/>
                        <a:ext cx="1527175" cy="259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6" name="Picture 8">
            <a:extLst>
              <a:ext uri="{FF2B5EF4-FFF2-40B4-BE49-F238E27FC236}">
                <a16:creationId xmlns:a16="http://schemas.microsoft.com/office/drawing/2014/main" id="{8C6FF4B0-828E-632F-1E37-CC5A362676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300" y="2105025"/>
            <a:ext cx="3581400" cy="264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530" name="Rectangle 2">
            <a:extLst>
              <a:ext uri="{FF2B5EF4-FFF2-40B4-BE49-F238E27FC236}">
                <a16:creationId xmlns:a16="http://schemas.microsoft.com/office/drawing/2014/main" id="{722A0159-84A1-BA66-1E55-E0FC6F0E5B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304800"/>
            <a:ext cx="7315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>
                <a:solidFill>
                  <a:srgbClr val="0000FF"/>
                </a:solidFill>
                <a:latin typeface="Arial" panose="020B0604020202020204" pitchFamily="34" charset="0"/>
              </a:rPr>
              <a:t>The OLMS Mission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EB684E40-4BC2-7287-4FAC-890144109C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1676400"/>
            <a:ext cx="71628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algn="ctr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ctr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ctr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lnSpc>
                <a:spcPct val="70000"/>
              </a:lnSpc>
              <a:spcBef>
                <a:spcPct val="50000"/>
              </a:spcBef>
              <a:buClr>
                <a:srgbClr val="CC0000"/>
              </a:buClr>
              <a:buSzPct val="150000"/>
              <a:buFontTx/>
              <a:buNone/>
            </a:pPr>
            <a:r>
              <a:rPr lang="en-US" altLang="en-US" sz="3600">
                <a:latin typeface="Arial" panose="020B0604020202020204" pitchFamily="34" charset="0"/>
              </a:rPr>
              <a:t>To administer and ensure compliance with provisions of the Labor- Management Reporting and Disclosure Act (LMRDA)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  <a:buClr>
                <a:srgbClr val="CC0000"/>
              </a:buClr>
              <a:buSzPct val="150000"/>
            </a:pPr>
            <a:endParaRPr lang="en-US" altLang="en-US" sz="2400" b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</a:pPr>
            <a:endParaRPr lang="en-US" altLang="en-US" sz="2400" b="0">
              <a:latin typeface="Arial" panose="020B0604020202020204" pitchFamily="34" charset="0"/>
            </a:endParaRPr>
          </a:p>
        </p:txBody>
      </p:sp>
      <p:sp>
        <p:nvSpPr>
          <p:cNvPr id="22535" name="Text Box 7">
            <a:extLst>
              <a:ext uri="{FF2B5EF4-FFF2-40B4-BE49-F238E27FC236}">
                <a16:creationId xmlns:a16="http://schemas.microsoft.com/office/drawing/2014/main" id="{8A6CA61A-205F-825D-9AF1-B3BBB4A8C3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179888"/>
            <a:ext cx="7620000" cy="267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338138" indent="-33813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70000"/>
              </a:lnSpc>
              <a:spcBef>
                <a:spcPct val="50000"/>
              </a:spcBef>
              <a:buSzPct val="150000"/>
            </a:pPr>
            <a:r>
              <a:rPr lang="en-US" altLang="en-US" sz="3200">
                <a:latin typeface="Arial" panose="020B0604020202020204" pitchFamily="34" charset="0"/>
              </a:rPr>
              <a:t>Financial recordkeeping and reporting</a:t>
            </a:r>
          </a:p>
          <a:p>
            <a:pPr>
              <a:lnSpc>
                <a:spcPct val="70000"/>
              </a:lnSpc>
              <a:spcBef>
                <a:spcPct val="50000"/>
              </a:spcBef>
              <a:buSzPct val="150000"/>
            </a:pPr>
            <a:r>
              <a:rPr lang="en-US" altLang="en-US" sz="3200">
                <a:latin typeface="Arial" panose="020B0604020202020204" pitchFamily="34" charset="0"/>
              </a:rPr>
              <a:t>Ensuring union democracy</a:t>
            </a:r>
          </a:p>
          <a:p>
            <a:pPr>
              <a:lnSpc>
                <a:spcPct val="70000"/>
              </a:lnSpc>
              <a:spcBef>
                <a:spcPct val="50000"/>
              </a:spcBef>
              <a:buSzPct val="150000"/>
            </a:pPr>
            <a:r>
              <a:rPr lang="en-US" altLang="en-US" sz="3200">
                <a:latin typeface="Arial" panose="020B0604020202020204" pitchFamily="34" charset="0"/>
              </a:rPr>
              <a:t>Safeguarding union assets</a:t>
            </a:r>
          </a:p>
          <a:p>
            <a:pPr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endParaRPr lang="en-US" altLang="en-US" sz="32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71259A2E-5D79-DE9C-F27B-22BA9F5C91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04800"/>
            <a:ext cx="7772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endParaRPr lang="en-US" altLang="en-US" b="0">
              <a:latin typeface="Arial" panose="020B0604020202020204" pitchFamily="34" charset="0"/>
            </a:endParaRPr>
          </a:p>
        </p:txBody>
      </p:sp>
      <p:sp>
        <p:nvSpPr>
          <p:cNvPr id="224259" name="Text Box 3">
            <a:extLst>
              <a:ext uri="{FF2B5EF4-FFF2-40B4-BE49-F238E27FC236}">
                <a16:creationId xmlns:a16="http://schemas.microsoft.com/office/drawing/2014/main" id="{A7A1534D-0ABA-8E24-8AB8-153EF4814D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019425"/>
            <a:ext cx="5692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47675" indent="-22383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1225" indent="-3492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8743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endParaRPr lang="en-US" altLang="en-US" b="0"/>
          </a:p>
        </p:txBody>
      </p:sp>
      <p:sp>
        <p:nvSpPr>
          <p:cNvPr id="224260" name="Rectangle 4">
            <a:extLst>
              <a:ext uri="{FF2B5EF4-FFF2-40B4-BE49-F238E27FC236}">
                <a16:creationId xmlns:a16="http://schemas.microsoft.com/office/drawing/2014/main" id="{C77D0663-BBB3-6C03-AF78-9BE43287A6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0"/>
            <a:ext cx="73152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>
                <a:solidFill>
                  <a:srgbClr val="0000FF"/>
                </a:solidFill>
                <a:latin typeface="Arial" panose="020B0604020202020204" pitchFamily="34" charset="0"/>
              </a:rPr>
              <a:t>Union &amp; Employer Funds</a:t>
            </a:r>
          </a:p>
        </p:txBody>
      </p:sp>
      <p:sp>
        <p:nvSpPr>
          <p:cNvPr id="224261" name="Rectangle 5">
            <a:extLst>
              <a:ext uri="{FF2B5EF4-FFF2-40B4-BE49-F238E27FC236}">
                <a16:creationId xmlns:a16="http://schemas.microsoft.com/office/drawing/2014/main" id="{B4B5A85C-5131-41D0-373B-528AC2138F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1447800"/>
            <a:ext cx="64770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buSzPct val="150000"/>
            </a:pPr>
            <a:r>
              <a:rPr lang="en-US" altLang="en-US">
                <a:latin typeface="Arial" panose="020B0604020202020204" pitchFamily="34" charset="0"/>
              </a:rPr>
              <a:t>Office equipment and supplies</a:t>
            </a:r>
          </a:p>
          <a:p>
            <a:pPr>
              <a:lnSpc>
                <a:spcPct val="100000"/>
              </a:lnSpc>
              <a:buSzPct val="150000"/>
            </a:pPr>
            <a:r>
              <a:rPr lang="en-US" altLang="en-US">
                <a:latin typeface="Arial" panose="020B0604020202020204" pitchFamily="34" charset="0"/>
              </a:rPr>
              <a:t>Facilities </a:t>
            </a:r>
          </a:p>
          <a:p>
            <a:pPr>
              <a:lnSpc>
                <a:spcPct val="100000"/>
              </a:lnSpc>
              <a:buSzPct val="150000"/>
            </a:pPr>
            <a:r>
              <a:rPr lang="en-US" altLang="en-US">
                <a:latin typeface="Arial" panose="020B0604020202020204" pitchFamily="34" charset="0"/>
              </a:rPr>
              <a:t>Publications &amp; Correspondence</a:t>
            </a:r>
          </a:p>
          <a:p>
            <a:pPr>
              <a:lnSpc>
                <a:spcPct val="100000"/>
              </a:lnSpc>
              <a:buSzPct val="150000"/>
            </a:pPr>
            <a:r>
              <a:rPr lang="en-US" altLang="en-US">
                <a:latin typeface="Arial" panose="020B0604020202020204" pitchFamily="34" charset="0"/>
              </a:rPr>
              <a:t>Time </a:t>
            </a:r>
          </a:p>
          <a:p>
            <a:pPr>
              <a:lnSpc>
                <a:spcPct val="100000"/>
              </a:lnSpc>
              <a:buSzPct val="150000"/>
            </a:pPr>
            <a:r>
              <a:rPr lang="en-US" altLang="en-US">
                <a:latin typeface="Arial" panose="020B0604020202020204" pitchFamily="34" charset="0"/>
              </a:rPr>
              <a:t>Cash</a:t>
            </a:r>
            <a:br>
              <a:rPr lang="en-US" altLang="en-US">
                <a:latin typeface="Arial" panose="020B0604020202020204" pitchFamily="34" charset="0"/>
              </a:rPr>
            </a:br>
            <a:endParaRPr lang="en-US" altLang="en-US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buSzPct val="150000"/>
              <a:buFontTx/>
              <a:buNone/>
            </a:pPr>
            <a:r>
              <a:rPr lang="en-US" altLang="en-US" i="1">
                <a:latin typeface="Arial" panose="020B0604020202020204" pitchFamily="34" charset="0"/>
              </a:rPr>
              <a:t>Both direct and indirect expenditures are prohibited!</a:t>
            </a:r>
          </a:p>
          <a:p>
            <a:pPr>
              <a:lnSpc>
                <a:spcPct val="100000"/>
              </a:lnSpc>
              <a:buSzPct val="150000"/>
            </a:pPr>
            <a:endParaRPr lang="en-US" altLang="en-US" i="1">
              <a:latin typeface="Arial" panose="020B0604020202020204" pitchFamily="34" charset="0"/>
            </a:endParaRPr>
          </a:p>
        </p:txBody>
      </p:sp>
      <p:graphicFrame>
        <p:nvGraphicFramePr>
          <p:cNvPr id="224263" name="Object 7">
            <a:extLst>
              <a:ext uri="{FF2B5EF4-FFF2-40B4-BE49-F238E27FC236}">
                <a16:creationId xmlns:a16="http://schemas.microsoft.com/office/drawing/2014/main" id="{E62EDD56-3409-5DEC-B491-0856E088EF0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14400" y="2438400"/>
          <a:ext cx="1527175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3" imgW="2033280" imgH="3390840" progId="MS_ClipArt_Gallery.2">
                  <p:embed/>
                </p:oleObj>
              </mc:Choice>
              <mc:Fallback>
                <p:oleObj name="Clip" r:id="rId3" imgW="2033280" imgH="3390840" progId="MS_ClipArt_Gallery.2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438400"/>
                        <a:ext cx="1527175" cy="259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>
            <a:extLst>
              <a:ext uri="{FF2B5EF4-FFF2-40B4-BE49-F238E27FC236}">
                <a16:creationId xmlns:a16="http://schemas.microsoft.com/office/drawing/2014/main" id="{492D56EA-7EDB-C146-A570-639FE5B6D3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0"/>
            <a:ext cx="7772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endParaRPr lang="en-US" altLang="en-US" b="0">
              <a:latin typeface="Arial" panose="020B0604020202020204" pitchFamily="34" charset="0"/>
            </a:endParaRPr>
          </a:p>
        </p:txBody>
      </p:sp>
      <p:sp>
        <p:nvSpPr>
          <p:cNvPr id="239619" name="Text Box 3">
            <a:extLst>
              <a:ext uri="{FF2B5EF4-FFF2-40B4-BE49-F238E27FC236}">
                <a16:creationId xmlns:a16="http://schemas.microsoft.com/office/drawing/2014/main" id="{2B00B12A-1852-D16A-B89E-3A84466E3B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019425"/>
            <a:ext cx="5692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47675" indent="-22383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1225" indent="-3492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8743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endParaRPr lang="en-US" altLang="en-US" b="0"/>
          </a:p>
        </p:txBody>
      </p:sp>
      <p:sp>
        <p:nvSpPr>
          <p:cNvPr id="239620" name="Rectangle 4">
            <a:extLst>
              <a:ext uri="{FF2B5EF4-FFF2-40B4-BE49-F238E27FC236}">
                <a16:creationId xmlns:a16="http://schemas.microsoft.com/office/drawing/2014/main" id="{D782C468-BAA5-C462-9E78-D692DD8017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-838200"/>
            <a:ext cx="7010400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>
                <a:solidFill>
                  <a:srgbClr val="0000FF"/>
                </a:solidFill>
                <a:latin typeface="Arial" panose="020B0604020202020204" pitchFamily="34" charset="0"/>
              </a:rPr>
              <a:t>Right to Vote</a:t>
            </a:r>
          </a:p>
        </p:txBody>
      </p:sp>
      <p:sp>
        <p:nvSpPr>
          <p:cNvPr id="239621" name="Rectangle 5">
            <a:extLst>
              <a:ext uri="{FF2B5EF4-FFF2-40B4-BE49-F238E27FC236}">
                <a16:creationId xmlns:a16="http://schemas.microsoft.com/office/drawing/2014/main" id="{1903C9F7-62C8-46F5-525C-3C29C8832A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828800"/>
            <a:ext cx="76200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54075" indent="-396875"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96975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buSzPct val="150000"/>
            </a:pPr>
            <a:endParaRPr lang="en-US" altLang="en-US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buSzPct val="150000"/>
            </a:pPr>
            <a:r>
              <a:rPr lang="en-US" altLang="en-US">
                <a:latin typeface="Arial" panose="020B0604020202020204" pitchFamily="34" charset="0"/>
              </a:rPr>
              <a:t>The LMRDA guarantees that members in good standing have the right to vote for candidates of their choice.</a:t>
            </a:r>
          </a:p>
          <a:p>
            <a:pPr>
              <a:lnSpc>
                <a:spcPct val="100000"/>
              </a:lnSpc>
              <a:spcBef>
                <a:spcPct val="60000"/>
              </a:spcBef>
              <a:buSzPct val="150000"/>
              <a:buFontTx/>
              <a:buNone/>
            </a:pPr>
            <a:endParaRPr lang="en-US" altLang="en-US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60000"/>
              </a:spcBef>
              <a:buSzPct val="150000"/>
              <a:buFontTx/>
              <a:buNone/>
            </a:pPr>
            <a:r>
              <a:rPr lang="en-US" altLang="en-US">
                <a:latin typeface="Arial" panose="020B0604020202020204" pitchFamily="34" charset="0"/>
              </a:rPr>
              <a:t>   </a:t>
            </a:r>
          </a:p>
          <a:p>
            <a:pPr>
              <a:lnSpc>
                <a:spcPct val="100000"/>
              </a:lnSpc>
              <a:spcBef>
                <a:spcPct val="60000"/>
              </a:spcBef>
              <a:buSzPct val="150000"/>
              <a:buFontTx/>
              <a:buNone/>
            </a:pPr>
            <a:r>
              <a:rPr lang="en-US" altLang="en-US">
                <a:latin typeface="Arial" panose="020B0604020202020204" pitchFamily="34" charset="0"/>
              </a:rPr>
              <a:t>	</a:t>
            </a:r>
            <a:endParaRPr lang="en-US" altLang="en-US" sz="36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96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96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>
            <a:extLst>
              <a:ext uri="{FF2B5EF4-FFF2-40B4-BE49-F238E27FC236}">
                <a16:creationId xmlns:a16="http://schemas.microsoft.com/office/drawing/2014/main" id="{8D3D79FA-9C88-24FD-F60E-8D70A3FD25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63813" y="541338"/>
            <a:ext cx="4424362" cy="1331912"/>
          </a:xfrm>
          <a:noFill/>
          <a:ln/>
        </p:spPr>
        <p:txBody>
          <a:bodyPr lIns="0" tIns="0" rIns="0" bIns="0"/>
          <a:lstStyle/>
          <a:p>
            <a:pPr marL="0" indent="0" defTabSz="473075">
              <a:spcBef>
                <a:spcPct val="0"/>
              </a:spcBef>
              <a:buClr>
                <a:srgbClr val="A1A100"/>
              </a:buClr>
              <a:buSzPct val="90000"/>
              <a:buFont typeface="Monotype Sorts" pitchFamily="2" charset="2"/>
              <a:buNone/>
            </a:pPr>
            <a:r>
              <a:rPr lang="en-US" altLang="en-US" sz="4400" b="1">
                <a:solidFill>
                  <a:srgbClr val="0000FF"/>
                </a:solidFill>
                <a:latin typeface="Arial" panose="020B0604020202020204" pitchFamily="34" charset="0"/>
              </a:rPr>
              <a:t>Election Notice</a:t>
            </a:r>
          </a:p>
        </p:txBody>
      </p:sp>
      <p:grpSp>
        <p:nvGrpSpPr>
          <p:cNvPr id="241667" name="Group 3">
            <a:extLst>
              <a:ext uri="{FF2B5EF4-FFF2-40B4-BE49-F238E27FC236}">
                <a16:creationId xmlns:a16="http://schemas.microsoft.com/office/drawing/2014/main" id="{EC3F2218-FF97-BEE8-2DED-7F92D0674D71}"/>
              </a:ext>
            </a:extLst>
          </p:cNvPr>
          <p:cNvGrpSpPr>
            <a:grpSpLocks/>
          </p:cNvGrpSpPr>
          <p:nvPr/>
        </p:nvGrpSpPr>
        <p:grpSpPr bwMode="auto">
          <a:xfrm>
            <a:off x="277813" y="1022350"/>
            <a:ext cx="1698625" cy="971550"/>
            <a:chOff x="193" y="730"/>
            <a:chExt cx="1177" cy="693"/>
          </a:xfrm>
        </p:grpSpPr>
        <p:sp>
          <p:nvSpPr>
            <p:cNvPr id="241668" name="AutoShape 4">
              <a:extLst>
                <a:ext uri="{FF2B5EF4-FFF2-40B4-BE49-F238E27FC236}">
                  <a16:creationId xmlns:a16="http://schemas.microsoft.com/office/drawing/2014/main" id="{BB58DACB-76A1-963C-DD1F-7EC04C7276A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23" y="759"/>
              <a:ext cx="1147" cy="664"/>
            </a:xfrm>
            <a:prstGeom prst="roundRect">
              <a:avLst>
                <a:gd name="adj" fmla="val 0"/>
              </a:avLst>
            </a:prstGeom>
            <a:solidFill>
              <a:srgbClr val="A00000"/>
            </a:solidFill>
            <a:ln w="19050">
              <a:solidFill>
                <a:srgbClr val="A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1669" name="AutoShape 5">
              <a:extLst>
                <a:ext uri="{FF2B5EF4-FFF2-40B4-BE49-F238E27FC236}">
                  <a16:creationId xmlns:a16="http://schemas.microsoft.com/office/drawing/2014/main" id="{82D13E74-F7D1-DE49-CE6D-5B2D1DE6A02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3" y="730"/>
              <a:ext cx="1148" cy="665"/>
            </a:xfrm>
            <a:prstGeom prst="roundRect">
              <a:avLst>
                <a:gd name="adj" fmla="val 0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1670" name="Freeform 6">
              <a:extLst>
                <a:ext uri="{FF2B5EF4-FFF2-40B4-BE49-F238E27FC236}">
                  <a16:creationId xmlns:a16="http://schemas.microsoft.com/office/drawing/2014/main" id="{C28F1998-88AB-6398-D759-7B8E3A01473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1" y="803"/>
              <a:ext cx="121" cy="189"/>
            </a:xfrm>
            <a:custGeom>
              <a:avLst/>
              <a:gdLst>
                <a:gd name="T0" fmla="*/ 117 w 121"/>
                <a:gd name="T1" fmla="*/ 174 h 189"/>
                <a:gd name="T2" fmla="*/ 117 w 121"/>
                <a:gd name="T3" fmla="*/ 162 h 189"/>
                <a:gd name="T4" fmla="*/ 118 w 121"/>
                <a:gd name="T5" fmla="*/ 153 h 189"/>
                <a:gd name="T6" fmla="*/ 116 w 121"/>
                <a:gd name="T7" fmla="*/ 138 h 189"/>
                <a:gd name="T8" fmla="*/ 120 w 121"/>
                <a:gd name="T9" fmla="*/ 133 h 189"/>
                <a:gd name="T10" fmla="*/ 120 w 121"/>
                <a:gd name="T11" fmla="*/ 126 h 189"/>
                <a:gd name="T12" fmla="*/ 116 w 121"/>
                <a:gd name="T13" fmla="*/ 121 h 189"/>
                <a:gd name="T14" fmla="*/ 117 w 121"/>
                <a:gd name="T15" fmla="*/ 108 h 189"/>
                <a:gd name="T16" fmla="*/ 118 w 121"/>
                <a:gd name="T17" fmla="*/ 99 h 189"/>
                <a:gd name="T18" fmla="*/ 120 w 121"/>
                <a:gd name="T19" fmla="*/ 94 h 189"/>
                <a:gd name="T20" fmla="*/ 116 w 121"/>
                <a:gd name="T21" fmla="*/ 88 h 189"/>
                <a:gd name="T22" fmla="*/ 118 w 121"/>
                <a:gd name="T23" fmla="*/ 82 h 189"/>
                <a:gd name="T24" fmla="*/ 116 w 121"/>
                <a:gd name="T25" fmla="*/ 67 h 189"/>
                <a:gd name="T26" fmla="*/ 117 w 121"/>
                <a:gd name="T27" fmla="*/ 54 h 189"/>
                <a:gd name="T28" fmla="*/ 118 w 121"/>
                <a:gd name="T29" fmla="*/ 46 h 189"/>
                <a:gd name="T30" fmla="*/ 116 w 121"/>
                <a:gd name="T31" fmla="*/ 31 h 189"/>
                <a:gd name="T32" fmla="*/ 118 w 121"/>
                <a:gd name="T33" fmla="*/ 18 h 189"/>
                <a:gd name="T34" fmla="*/ 117 w 121"/>
                <a:gd name="T35" fmla="*/ 11 h 189"/>
                <a:gd name="T36" fmla="*/ 109 w 121"/>
                <a:gd name="T37" fmla="*/ 3 h 189"/>
                <a:gd name="T38" fmla="*/ 98 w 121"/>
                <a:gd name="T39" fmla="*/ 0 h 189"/>
                <a:gd name="T40" fmla="*/ 91 w 121"/>
                <a:gd name="T41" fmla="*/ 3 h 189"/>
                <a:gd name="T42" fmla="*/ 80 w 121"/>
                <a:gd name="T43" fmla="*/ 3 h 189"/>
                <a:gd name="T44" fmla="*/ 76 w 121"/>
                <a:gd name="T45" fmla="*/ 0 h 189"/>
                <a:gd name="T46" fmla="*/ 63 w 121"/>
                <a:gd name="T47" fmla="*/ 3 h 189"/>
                <a:gd name="T48" fmla="*/ 54 w 121"/>
                <a:gd name="T49" fmla="*/ 3 h 189"/>
                <a:gd name="T50" fmla="*/ 48 w 121"/>
                <a:gd name="T51" fmla="*/ 1 h 189"/>
                <a:gd name="T52" fmla="*/ 35 w 121"/>
                <a:gd name="T53" fmla="*/ 3 h 189"/>
                <a:gd name="T54" fmla="*/ 25 w 121"/>
                <a:gd name="T55" fmla="*/ 3 h 189"/>
                <a:gd name="T56" fmla="*/ 20 w 121"/>
                <a:gd name="T57" fmla="*/ 1 h 189"/>
                <a:gd name="T58" fmla="*/ 10 w 121"/>
                <a:gd name="T59" fmla="*/ 3 h 189"/>
                <a:gd name="T60" fmla="*/ 0 w 121"/>
                <a:gd name="T61" fmla="*/ 11 h 189"/>
                <a:gd name="T62" fmla="*/ 1 w 121"/>
                <a:gd name="T63" fmla="*/ 18 h 189"/>
                <a:gd name="T64" fmla="*/ 1 w 121"/>
                <a:gd name="T65" fmla="*/ 31 h 189"/>
                <a:gd name="T66" fmla="*/ 0 w 121"/>
                <a:gd name="T67" fmla="*/ 45 h 189"/>
                <a:gd name="T68" fmla="*/ 1 w 121"/>
                <a:gd name="T69" fmla="*/ 53 h 189"/>
                <a:gd name="T70" fmla="*/ 2 w 121"/>
                <a:gd name="T71" fmla="*/ 68 h 189"/>
                <a:gd name="T72" fmla="*/ 0 w 121"/>
                <a:gd name="T73" fmla="*/ 73 h 189"/>
                <a:gd name="T74" fmla="*/ 1 w 121"/>
                <a:gd name="T75" fmla="*/ 88 h 189"/>
                <a:gd name="T76" fmla="*/ 1 w 121"/>
                <a:gd name="T77" fmla="*/ 102 h 189"/>
                <a:gd name="T78" fmla="*/ 0 w 121"/>
                <a:gd name="T79" fmla="*/ 108 h 189"/>
                <a:gd name="T80" fmla="*/ 2 w 121"/>
                <a:gd name="T81" fmla="*/ 124 h 189"/>
                <a:gd name="T82" fmla="*/ 0 w 121"/>
                <a:gd name="T83" fmla="*/ 136 h 189"/>
                <a:gd name="T84" fmla="*/ 0 w 121"/>
                <a:gd name="T85" fmla="*/ 144 h 189"/>
                <a:gd name="T86" fmla="*/ 3 w 121"/>
                <a:gd name="T87" fmla="*/ 157 h 189"/>
                <a:gd name="T88" fmla="*/ 0 w 121"/>
                <a:gd name="T89" fmla="*/ 172 h 189"/>
                <a:gd name="T90" fmla="*/ 0 w 121"/>
                <a:gd name="T91" fmla="*/ 180 h 189"/>
                <a:gd name="T92" fmla="*/ 8 w 121"/>
                <a:gd name="T93" fmla="*/ 186 h 189"/>
                <a:gd name="T94" fmla="*/ 21 w 121"/>
                <a:gd name="T95" fmla="*/ 188 h 189"/>
                <a:gd name="T96" fmla="*/ 25 w 121"/>
                <a:gd name="T97" fmla="*/ 186 h 189"/>
                <a:gd name="T98" fmla="*/ 37 w 121"/>
                <a:gd name="T99" fmla="*/ 186 h 189"/>
                <a:gd name="T100" fmla="*/ 41 w 121"/>
                <a:gd name="T101" fmla="*/ 188 h 189"/>
                <a:gd name="T102" fmla="*/ 54 w 121"/>
                <a:gd name="T103" fmla="*/ 186 h 189"/>
                <a:gd name="T104" fmla="*/ 64 w 121"/>
                <a:gd name="T105" fmla="*/ 187 h 189"/>
                <a:gd name="T106" fmla="*/ 70 w 121"/>
                <a:gd name="T107" fmla="*/ 188 h 189"/>
                <a:gd name="T108" fmla="*/ 81 w 121"/>
                <a:gd name="T109" fmla="*/ 184 h 189"/>
                <a:gd name="T110" fmla="*/ 92 w 121"/>
                <a:gd name="T111" fmla="*/ 188 h 189"/>
                <a:gd name="T112" fmla="*/ 97 w 121"/>
                <a:gd name="T113" fmla="*/ 188 h 189"/>
                <a:gd name="T114" fmla="*/ 107 w 121"/>
                <a:gd name="T115" fmla="*/ 186 h 189"/>
                <a:gd name="T116" fmla="*/ 120 w 121"/>
                <a:gd name="T117" fmla="*/ 188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21" h="189">
                  <a:moveTo>
                    <a:pt x="120" y="188"/>
                  </a:moveTo>
                  <a:lnTo>
                    <a:pt x="120" y="179"/>
                  </a:lnTo>
                  <a:lnTo>
                    <a:pt x="118" y="179"/>
                  </a:lnTo>
                  <a:lnTo>
                    <a:pt x="118" y="179"/>
                  </a:lnTo>
                  <a:lnTo>
                    <a:pt x="117" y="179"/>
                  </a:lnTo>
                  <a:lnTo>
                    <a:pt x="117" y="177"/>
                  </a:lnTo>
                  <a:lnTo>
                    <a:pt x="117" y="177"/>
                  </a:lnTo>
                  <a:lnTo>
                    <a:pt x="117" y="176"/>
                  </a:lnTo>
                  <a:lnTo>
                    <a:pt x="117" y="176"/>
                  </a:lnTo>
                  <a:lnTo>
                    <a:pt x="117" y="174"/>
                  </a:lnTo>
                  <a:lnTo>
                    <a:pt x="117" y="174"/>
                  </a:lnTo>
                  <a:lnTo>
                    <a:pt x="117" y="174"/>
                  </a:lnTo>
                  <a:lnTo>
                    <a:pt x="117" y="174"/>
                  </a:lnTo>
                  <a:lnTo>
                    <a:pt x="117" y="172"/>
                  </a:lnTo>
                  <a:lnTo>
                    <a:pt x="117" y="172"/>
                  </a:lnTo>
                  <a:lnTo>
                    <a:pt x="118" y="171"/>
                  </a:lnTo>
                  <a:lnTo>
                    <a:pt x="118" y="171"/>
                  </a:lnTo>
                  <a:lnTo>
                    <a:pt x="120" y="169"/>
                  </a:lnTo>
                  <a:lnTo>
                    <a:pt x="120" y="162"/>
                  </a:lnTo>
                  <a:lnTo>
                    <a:pt x="118" y="162"/>
                  </a:lnTo>
                  <a:lnTo>
                    <a:pt x="118" y="162"/>
                  </a:lnTo>
                  <a:lnTo>
                    <a:pt x="117" y="162"/>
                  </a:lnTo>
                  <a:lnTo>
                    <a:pt x="117" y="160"/>
                  </a:lnTo>
                  <a:lnTo>
                    <a:pt x="117" y="160"/>
                  </a:lnTo>
                  <a:lnTo>
                    <a:pt x="117" y="159"/>
                  </a:lnTo>
                  <a:lnTo>
                    <a:pt x="117" y="159"/>
                  </a:lnTo>
                  <a:lnTo>
                    <a:pt x="117" y="157"/>
                  </a:lnTo>
                  <a:lnTo>
                    <a:pt x="117" y="157"/>
                  </a:lnTo>
                  <a:lnTo>
                    <a:pt x="117" y="156"/>
                  </a:lnTo>
                  <a:lnTo>
                    <a:pt x="117" y="156"/>
                  </a:lnTo>
                  <a:lnTo>
                    <a:pt x="117" y="154"/>
                  </a:lnTo>
                  <a:lnTo>
                    <a:pt x="117" y="154"/>
                  </a:lnTo>
                  <a:lnTo>
                    <a:pt x="118" y="153"/>
                  </a:lnTo>
                  <a:lnTo>
                    <a:pt x="118" y="153"/>
                  </a:lnTo>
                  <a:lnTo>
                    <a:pt x="120" y="151"/>
                  </a:lnTo>
                  <a:lnTo>
                    <a:pt x="120" y="144"/>
                  </a:lnTo>
                  <a:lnTo>
                    <a:pt x="118" y="144"/>
                  </a:lnTo>
                  <a:lnTo>
                    <a:pt x="118" y="144"/>
                  </a:lnTo>
                  <a:lnTo>
                    <a:pt x="116" y="144"/>
                  </a:lnTo>
                  <a:lnTo>
                    <a:pt x="116" y="142"/>
                  </a:lnTo>
                  <a:lnTo>
                    <a:pt x="116" y="142"/>
                  </a:lnTo>
                  <a:lnTo>
                    <a:pt x="116" y="140"/>
                  </a:lnTo>
                  <a:lnTo>
                    <a:pt x="116" y="140"/>
                  </a:lnTo>
                  <a:lnTo>
                    <a:pt x="116" y="138"/>
                  </a:lnTo>
                  <a:lnTo>
                    <a:pt x="116" y="138"/>
                  </a:lnTo>
                  <a:lnTo>
                    <a:pt x="116" y="138"/>
                  </a:lnTo>
                  <a:lnTo>
                    <a:pt x="116" y="138"/>
                  </a:lnTo>
                  <a:lnTo>
                    <a:pt x="118" y="136"/>
                  </a:lnTo>
                  <a:lnTo>
                    <a:pt x="118" y="136"/>
                  </a:lnTo>
                  <a:lnTo>
                    <a:pt x="118" y="135"/>
                  </a:lnTo>
                  <a:lnTo>
                    <a:pt x="118" y="135"/>
                  </a:lnTo>
                  <a:lnTo>
                    <a:pt x="120" y="133"/>
                  </a:lnTo>
                  <a:lnTo>
                    <a:pt x="120" y="133"/>
                  </a:lnTo>
                  <a:lnTo>
                    <a:pt x="120" y="133"/>
                  </a:lnTo>
                  <a:lnTo>
                    <a:pt x="120" y="133"/>
                  </a:lnTo>
                  <a:lnTo>
                    <a:pt x="120" y="133"/>
                  </a:lnTo>
                  <a:lnTo>
                    <a:pt x="120" y="133"/>
                  </a:lnTo>
                  <a:lnTo>
                    <a:pt x="120" y="131"/>
                  </a:lnTo>
                  <a:lnTo>
                    <a:pt x="120" y="131"/>
                  </a:lnTo>
                  <a:lnTo>
                    <a:pt x="120" y="129"/>
                  </a:lnTo>
                  <a:lnTo>
                    <a:pt x="120" y="129"/>
                  </a:lnTo>
                  <a:lnTo>
                    <a:pt x="120" y="129"/>
                  </a:lnTo>
                  <a:lnTo>
                    <a:pt x="120" y="129"/>
                  </a:lnTo>
                  <a:lnTo>
                    <a:pt x="120" y="127"/>
                  </a:lnTo>
                  <a:lnTo>
                    <a:pt x="120" y="127"/>
                  </a:lnTo>
                  <a:lnTo>
                    <a:pt x="120" y="126"/>
                  </a:lnTo>
                  <a:lnTo>
                    <a:pt x="120" y="126"/>
                  </a:lnTo>
                  <a:lnTo>
                    <a:pt x="120" y="125"/>
                  </a:lnTo>
                  <a:lnTo>
                    <a:pt x="118" y="125"/>
                  </a:lnTo>
                  <a:lnTo>
                    <a:pt x="118" y="125"/>
                  </a:lnTo>
                  <a:lnTo>
                    <a:pt x="117" y="125"/>
                  </a:lnTo>
                  <a:lnTo>
                    <a:pt x="117" y="124"/>
                  </a:lnTo>
                  <a:lnTo>
                    <a:pt x="116" y="124"/>
                  </a:lnTo>
                  <a:lnTo>
                    <a:pt x="116" y="123"/>
                  </a:lnTo>
                  <a:lnTo>
                    <a:pt x="116" y="123"/>
                  </a:lnTo>
                  <a:lnTo>
                    <a:pt x="116" y="121"/>
                  </a:lnTo>
                  <a:lnTo>
                    <a:pt x="116" y="121"/>
                  </a:lnTo>
                  <a:lnTo>
                    <a:pt x="116" y="120"/>
                  </a:lnTo>
                  <a:lnTo>
                    <a:pt x="116" y="120"/>
                  </a:lnTo>
                  <a:lnTo>
                    <a:pt x="116" y="118"/>
                  </a:lnTo>
                  <a:lnTo>
                    <a:pt x="116" y="118"/>
                  </a:lnTo>
                  <a:lnTo>
                    <a:pt x="118" y="117"/>
                  </a:lnTo>
                  <a:lnTo>
                    <a:pt x="118" y="117"/>
                  </a:lnTo>
                  <a:lnTo>
                    <a:pt x="120" y="115"/>
                  </a:lnTo>
                  <a:lnTo>
                    <a:pt x="120" y="108"/>
                  </a:lnTo>
                  <a:lnTo>
                    <a:pt x="118" y="108"/>
                  </a:lnTo>
                  <a:lnTo>
                    <a:pt x="118" y="108"/>
                  </a:lnTo>
                  <a:lnTo>
                    <a:pt x="117" y="108"/>
                  </a:lnTo>
                  <a:lnTo>
                    <a:pt x="117" y="107"/>
                  </a:lnTo>
                  <a:lnTo>
                    <a:pt x="116" y="107"/>
                  </a:lnTo>
                  <a:lnTo>
                    <a:pt x="116" y="105"/>
                  </a:lnTo>
                  <a:lnTo>
                    <a:pt x="116" y="105"/>
                  </a:lnTo>
                  <a:lnTo>
                    <a:pt x="116" y="103"/>
                  </a:lnTo>
                  <a:lnTo>
                    <a:pt x="116" y="103"/>
                  </a:lnTo>
                  <a:lnTo>
                    <a:pt x="116" y="102"/>
                  </a:lnTo>
                  <a:lnTo>
                    <a:pt x="116" y="102"/>
                  </a:lnTo>
                  <a:lnTo>
                    <a:pt x="117" y="100"/>
                  </a:lnTo>
                  <a:lnTo>
                    <a:pt x="117" y="100"/>
                  </a:lnTo>
                  <a:lnTo>
                    <a:pt x="118" y="99"/>
                  </a:lnTo>
                  <a:lnTo>
                    <a:pt x="118" y="99"/>
                  </a:lnTo>
                  <a:lnTo>
                    <a:pt x="120" y="97"/>
                  </a:lnTo>
                  <a:lnTo>
                    <a:pt x="120" y="97"/>
                  </a:lnTo>
                  <a:lnTo>
                    <a:pt x="120" y="97"/>
                  </a:lnTo>
                  <a:lnTo>
                    <a:pt x="120" y="97"/>
                  </a:lnTo>
                  <a:lnTo>
                    <a:pt x="120" y="97"/>
                  </a:lnTo>
                  <a:lnTo>
                    <a:pt x="120" y="97"/>
                  </a:lnTo>
                  <a:lnTo>
                    <a:pt x="120" y="96"/>
                  </a:lnTo>
                  <a:lnTo>
                    <a:pt x="120" y="96"/>
                  </a:lnTo>
                  <a:lnTo>
                    <a:pt x="120" y="94"/>
                  </a:lnTo>
                  <a:lnTo>
                    <a:pt x="120" y="94"/>
                  </a:lnTo>
                  <a:lnTo>
                    <a:pt x="120" y="94"/>
                  </a:lnTo>
                  <a:lnTo>
                    <a:pt x="120" y="94"/>
                  </a:lnTo>
                  <a:lnTo>
                    <a:pt x="120" y="92"/>
                  </a:lnTo>
                  <a:lnTo>
                    <a:pt x="120" y="92"/>
                  </a:lnTo>
                  <a:lnTo>
                    <a:pt x="120" y="91"/>
                  </a:lnTo>
                  <a:lnTo>
                    <a:pt x="120" y="91"/>
                  </a:lnTo>
                  <a:lnTo>
                    <a:pt x="120" y="90"/>
                  </a:lnTo>
                  <a:lnTo>
                    <a:pt x="118" y="90"/>
                  </a:lnTo>
                  <a:lnTo>
                    <a:pt x="118" y="90"/>
                  </a:lnTo>
                  <a:lnTo>
                    <a:pt x="116" y="90"/>
                  </a:lnTo>
                  <a:lnTo>
                    <a:pt x="116" y="88"/>
                  </a:lnTo>
                  <a:lnTo>
                    <a:pt x="116" y="88"/>
                  </a:lnTo>
                  <a:lnTo>
                    <a:pt x="116" y="86"/>
                  </a:lnTo>
                  <a:lnTo>
                    <a:pt x="116" y="86"/>
                  </a:lnTo>
                  <a:lnTo>
                    <a:pt x="116" y="84"/>
                  </a:lnTo>
                  <a:lnTo>
                    <a:pt x="116" y="84"/>
                  </a:lnTo>
                  <a:lnTo>
                    <a:pt x="116" y="84"/>
                  </a:lnTo>
                  <a:lnTo>
                    <a:pt x="116" y="84"/>
                  </a:lnTo>
                  <a:lnTo>
                    <a:pt x="118" y="82"/>
                  </a:lnTo>
                  <a:lnTo>
                    <a:pt x="118" y="82"/>
                  </a:lnTo>
                  <a:lnTo>
                    <a:pt x="118" y="82"/>
                  </a:lnTo>
                  <a:lnTo>
                    <a:pt x="118" y="82"/>
                  </a:lnTo>
                  <a:lnTo>
                    <a:pt x="120" y="80"/>
                  </a:lnTo>
                  <a:lnTo>
                    <a:pt x="120" y="72"/>
                  </a:lnTo>
                  <a:lnTo>
                    <a:pt x="118" y="72"/>
                  </a:lnTo>
                  <a:lnTo>
                    <a:pt x="118" y="72"/>
                  </a:lnTo>
                  <a:lnTo>
                    <a:pt x="117" y="72"/>
                  </a:lnTo>
                  <a:lnTo>
                    <a:pt x="117" y="70"/>
                  </a:lnTo>
                  <a:lnTo>
                    <a:pt x="116" y="70"/>
                  </a:lnTo>
                  <a:lnTo>
                    <a:pt x="116" y="69"/>
                  </a:lnTo>
                  <a:lnTo>
                    <a:pt x="116" y="69"/>
                  </a:lnTo>
                  <a:lnTo>
                    <a:pt x="116" y="67"/>
                  </a:lnTo>
                  <a:lnTo>
                    <a:pt x="116" y="67"/>
                  </a:lnTo>
                  <a:lnTo>
                    <a:pt x="116" y="66"/>
                  </a:lnTo>
                  <a:lnTo>
                    <a:pt x="116" y="66"/>
                  </a:lnTo>
                  <a:lnTo>
                    <a:pt x="117" y="64"/>
                  </a:lnTo>
                  <a:lnTo>
                    <a:pt x="117" y="64"/>
                  </a:lnTo>
                  <a:lnTo>
                    <a:pt x="118" y="63"/>
                  </a:lnTo>
                  <a:lnTo>
                    <a:pt x="118" y="63"/>
                  </a:lnTo>
                  <a:lnTo>
                    <a:pt x="120" y="61"/>
                  </a:lnTo>
                  <a:lnTo>
                    <a:pt x="120" y="54"/>
                  </a:lnTo>
                  <a:lnTo>
                    <a:pt x="118" y="54"/>
                  </a:lnTo>
                  <a:lnTo>
                    <a:pt x="118" y="54"/>
                  </a:lnTo>
                  <a:lnTo>
                    <a:pt x="117" y="54"/>
                  </a:lnTo>
                  <a:lnTo>
                    <a:pt x="117" y="53"/>
                  </a:lnTo>
                  <a:lnTo>
                    <a:pt x="116" y="53"/>
                  </a:lnTo>
                  <a:lnTo>
                    <a:pt x="116" y="51"/>
                  </a:lnTo>
                  <a:lnTo>
                    <a:pt x="116" y="51"/>
                  </a:lnTo>
                  <a:lnTo>
                    <a:pt x="116" y="49"/>
                  </a:lnTo>
                  <a:lnTo>
                    <a:pt x="116" y="49"/>
                  </a:lnTo>
                  <a:lnTo>
                    <a:pt x="116" y="48"/>
                  </a:lnTo>
                  <a:lnTo>
                    <a:pt x="116" y="48"/>
                  </a:lnTo>
                  <a:lnTo>
                    <a:pt x="117" y="46"/>
                  </a:lnTo>
                  <a:lnTo>
                    <a:pt x="117" y="46"/>
                  </a:lnTo>
                  <a:lnTo>
                    <a:pt x="118" y="46"/>
                  </a:lnTo>
                  <a:lnTo>
                    <a:pt x="118" y="46"/>
                  </a:lnTo>
                  <a:lnTo>
                    <a:pt x="120" y="44"/>
                  </a:lnTo>
                  <a:lnTo>
                    <a:pt x="120" y="35"/>
                  </a:lnTo>
                  <a:lnTo>
                    <a:pt x="118" y="35"/>
                  </a:lnTo>
                  <a:lnTo>
                    <a:pt x="118" y="35"/>
                  </a:lnTo>
                  <a:lnTo>
                    <a:pt x="117" y="35"/>
                  </a:lnTo>
                  <a:lnTo>
                    <a:pt x="117" y="34"/>
                  </a:lnTo>
                  <a:lnTo>
                    <a:pt x="116" y="34"/>
                  </a:lnTo>
                  <a:lnTo>
                    <a:pt x="116" y="32"/>
                  </a:lnTo>
                  <a:lnTo>
                    <a:pt x="116" y="32"/>
                  </a:lnTo>
                  <a:lnTo>
                    <a:pt x="116" y="31"/>
                  </a:lnTo>
                  <a:lnTo>
                    <a:pt x="116" y="31"/>
                  </a:lnTo>
                  <a:lnTo>
                    <a:pt x="116" y="31"/>
                  </a:lnTo>
                  <a:lnTo>
                    <a:pt x="116" y="31"/>
                  </a:lnTo>
                  <a:lnTo>
                    <a:pt x="117" y="29"/>
                  </a:lnTo>
                  <a:lnTo>
                    <a:pt x="117" y="29"/>
                  </a:lnTo>
                  <a:lnTo>
                    <a:pt x="118" y="28"/>
                  </a:lnTo>
                  <a:lnTo>
                    <a:pt x="118" y="28"/>
                  </a:lnTo>
                  <a:lnTo>
                    <a:pt x="120" y="26"/>
                  </a:lnTo>
                  <a:lnTo>
                    <a:pt x="120" y="18"/>
                  </a:lnTo>
                  <a:lnTo>
                    <a:pt x="118" y="18"/>
                  </a:lnTo>
                  <a:lnTo>
                    <a:pt x="118" y="18"/>
                  </a:lnTo>
                  <a:lnTo>
                    <a:pt x="117" y="18"/>
                  </a:lnTo>
                  <a:lnTo>
                    <a:pt x="117" y="17"/>
                  </a:lnTo>
                  <a:lnTo>
                    <a:pt x="117" y="17"/>
                  </a:lnTo>
                  <a:lnTo>
                    <a:pt x="117" y="16"/>
                  </a:lnTo>
                  <a:lnTo>
                    <a:pt x="117" y="16"/>
                  </a:lnTo>
                  <a:lnTo>
                    <a:pt x="117" y="14"/>
                  </a:lnTo>
                  <a:lnTo>
                    <a:pt x="117" y="14"/>
                  </a:lnTo>
                  <a:lnTo>
                    <a:pt x="117" y="13"/>
                  </a:lnTo>
                  <a:lnTo>
                    <a:pt x="117" y="13"/>
                  </a:lnTo>
                  <a:lnTo>
                    <a:pt x="117" y="11"/>
                  </a:lnTo>
                  <a:lnTo>
                    <a:pt x="117" y="11"/>
                  </a:lnTo>
                  <a:lnTo>
                    <a:pt x="118" y="9"/>
                  </a:lnTo>
                  <a:lnTo>
                    <a:pt x="118" y="9"/>
                  </a:lnTo>
                  <a:lnTo>
                    <a:pt x="120" y="7"/>
                  </a:lnTo>
                  <a:lnTo>
                    <a:pt x="120" y="0"/>
                  </a:lnTo>
                  <a:lnTo>
                    <a:pt x="114" y="0"/>
                  </a:lnTo>
                  <a:lnTo>
                    <a:pt x="112" y="1"/>
                  </a:lnTo>
                  <a:lnTo>
                    <a:pt x="112" y="1"/>
                  </a:lnTo>
                  <a:lnTo>
                    <a:pt x="111" y="3"/>
                  </a:lnTo>
                  <a:lnTo>
                    <a:pt x="111" y="3"/>
                  </a:lnTo>
                  <a:lnTo>
                    <a:pt x="109" y="3"/>
                  </a:lnTo>
                  <a:lnTo>
                    <a:pt x="109" y="3"/>
                  </a:lnTo>
                  <a:lnTo>
                    <a:pt x="109" y="3"/>
                  </a:lnTo>
                  <a:lnTo>
                    <a:pt x="109" y="3"/>
                  </a:lnTo>
                  <a:lnTo>
                    <a:pt x="107" y="3"/>
                  </a:lnTo>
                  <a:lnTo>
                    <a:pt x="107" y="3"/>
                  </a:lnTo>
                  <a:lnTo>
                    <a:pt x="105" y="3"/>
                  </a:lnTo>
                  <a:lnTo>
                    <a:pt x="105" y="3"/>
                  </a:lnTo>
                  <a:lnTo>
                    <a:pt x="104" y="3"/>
                  </a:lnTo>
                  <a:lnTo>
                    <a:pt x="104" y="1"/>
                  </a:lnTo>
                  <a:lnTo>
                    <a:pt x="104" y="1"/>
                  </a:lnTo>
                  <a:lnTo>
                    <a:pt x="104" y="0"/>
                  </a:lnTo>
                  <a:lnTo>
                    <a:pt x="98" y="0"/>
                  </a:lnTo>
                  <a:lnTo>
                    <a:pt x="97" y="1"/>
                  </a:lnTo>
                  <a:lnTo>
                    <a:pt x="97" y="1"/>
                  </a:lnTo>
                  <a:lnTo>
                    <a:pt x="96" y="3"/>
                  </a:lnTo>
                  <a:lnTo>
                    <a:pt x="96" y="3"/>
                  </a:lnTo>
                  <a:lnTo>
                    <a:pt x="94" y="3"/>
                  </a:lnTo>
                  <a:lnTo>
                    <a:pt x="94" y="3"/>
                  </a:lnTo>
                  <a:lnTo>
                    <a:pt x="94" y="3"/>
                  </a:lnTo>
                  <a:lnTo>
                    <a:pt x="94" y="3"/>
                  </a:lnTo>
                  <a:lnTo>
                    <a:pt x="92" y="3"/>
                  </a:lnTo>
                  <a:lnTo>
                    <a:pt x="92" y="3"/>
                  </a:lnTo>
                  <a:lnTo>
                    <a:pt x="91" y="3"/>
                  </a:lnTo>
                  <a:lnTo>
                    <a:pt x="91" y="3"/>
                  </a:lnTo>
                  <a:lnTo>
                    <a:pt x="90" y="3"/>
                  </a:lnTo>
                  <a:lnTo>
                    <a:pt x="90" y="1"/>
                  </a:lnTo>
                  <a:lnTo>
                    <a:pt x="90" y="1"/>
                  </a:lnTo>
                  <a:lnTo>
                    <a:pt x="90" y="0"/>
                  </a:lnTo>
                  <a:lnTo>
                    <a:pt x="84" y="0"/>
                  </a:lnTo>
                  <a:lnTo>
                    <a:pt x="82" y="1"/>
                  </a:lnTo>
                  <a:lnTo>
                    <a:pt x="82" y="1"/>
                  </a:lnTo>
                  <a:lnTo>
                    <a:pt x="82" y="3"/>
                  </a:lnTo>
                  <a:lnTo>
                    <a:pt x="82" y="3"/>
                  </a:lnTo>
                  <a:lnTo>
                    <a:pt x="80" y="3"/>
                  </a:lnTo>
                  <a:lnTo>
                    <a:pt x="80" y="3"/>
                  </a:lnTo>
                  <a:lnTo>
                    <a:pt x="80" y="3"/>
                  </a:lnTo>
                  <a:lnTo>
                    <a:pt x="80" y="3"/>
                  </a:lnTo>
                  <a:lnTo>
                    <a:pt x="77" y="3"/>
                  </a:lnTo>
                  <a:lnTo>
                    <a:pt x="77" y="3"/>
                  </a:lnTo>
                  <a:lnTo>
                    <a:pt x="77" y="3"/>
                  </a:lnTo>
                  <a:lnTo>
                    <a:pt x="77" y="3"/>
                  </a:lnTo>
                  <a:lnTo>
                    <a:pt x="76" y="3"/>
                  </a:lnTo>
                  <a:lnTo>
                    <a:pt x="76" y="1"/>
                  </a:lnTo>
                  <a:lnTo>
                    <a:pt x="76" y="1"/>
                  </a:lnTo>
                  <a:lnTo>
                    <a:pt x="76" y="0"/>
                  </a:lnTo>
                  <a:lnTo>
                    <a:pt x="70" y="0"/>
                  </a:lnTo>
                  <a:lnTo>
                    <a:pt x="68" y="1"/>
                  </a:lnTo>
                  <a:lnTo>
                    <a:pt x="68" y="1"/>
                  </a:lnTo>
                  <a:lnTo>
                    <a:pt x="67" y="3"/>
                  </a:lnTo>
                  <a:lnTo>
                    <a:pt x="67" y="3"/>
                  </a:lnTo>
                  <a:lnTo>
                    <a:pt x="65" y="3"/>
                  </a:lnTo>
                  <a:lnTo>
                    <a:pt x="65" y="3"/>
                  </a:lnTo>
                  <a:lnTo>
                    <a:pt x="65" y="3"/>
                  </a:lnTo>
                  <a:lnTo>
                    <a:pt x="65" y="3"/>
                  </a:lnTo>
                  <a:lnTo>
                    <a:pt x="63" y="3"/>
                  </a:lnTo>
                  <a:lnTo>
                    <a:pt x="63" y="3"/>
                  </a:lnTo>
                  <a:lnTo>
                    <a:pt x="63" y="3"/>
                  </a:lnTo>
                  <a:lnTo>
                    <a:pt x="63" y="3"/>
                  </a:lnTo>
                  <a:lnTo>
                    <a:pt x="62" y="3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0"/>
                  </a:lnTo>
                  <a:lnTo>
                    <a:pt x="56" y="0"/>
                  </a:lnTo>
                  <a:lnTo>
                    <a:pt x="54" y="1"/>
                  </a:lnTo>
                  <a:lnTo>
                    <a:pt x="54" y="1"/>
                  </a:lnTo>
                  <a:lnTo>
                    <a:pt x="54" y="3"/>
                  </a:lnTo>
                  <a:lnTo>
                    <a:pt x="54" y="3"/>
                  </a:lnTo>
                  <a:lnTo>
                    <a:pt x="52" y="3"/>
                  </a:lnTo>
                  <a:lnTo>
                    <a:pt x="52" y="3"/>
                  </a:lnTo>
                  <a:lnTo>
                    <a:pt x="52" y="3"/>
                  </a:lnTo>
                  <a:lnTo>
                    <a:pt x="52" y="3"/>
                  </a:lnTo>
                  <a:lnTo>
                    <a:pt x="50" y="3"/>
                  </a:lnTo>
                  <a:lnTo>
                    <a:pt x="50" y="3"/>
                  </a:lnTo>
                  <a:lnTo>
                    <a:pt x="49" y="3"/>
                  </a:lnTo>
                  <a:lnTo>
                    <a:pt x="49" y="3"/>
                  </a:lnTo>
                  <a:lnTo>
                    <a:pt x="48" y="3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0"/>
                  </a:lnTo>
                  <a:lnTo>
                    <a:pt x="42" y="0"/>
                  </a:lnTo>
                  <a:lnTo>
                    <a:pt x="40" y="1"/>
                  </a:lnTo>
                  <a:lnTo>
                    <a:pt x="40" y="1"/>
                  </a:lnTo>
                  <a:lnTo>
                    <a:pt x="39" y="3"/>
                  </a:lnTo>
                  <a:lnTo>
                    <a:pt x="39" y="3"/>
                  </a:lnTo>
                  <a:lnTo>
                    <a:pt x="37" y="3"/>
                  </a:lnTo>
                  <a:lnTo>
                    <a:pt x="37" y="3"/>
                  </a:lnTo>
                  <a:lnTo>
                    <a:pt x="37" y="3"/>
                  </a:lnTo>
                  <a:lnTo>
                    <a:pt x="37" y="3"/>
                  </a:lnTo>
                  <a:lnTo>
                    <a:pt x="35" y="3"/>
                  </a:lnTo>
                  <a:lnTo>
                    <a:pt x="35" y="3"/>
                  </a:lnTo>
                  <a:lnTo>
                    <a:pt x="35" y="3"/>
                  </a:lnTo>
                  <a:lnTo>
                    <a:pt x="35" y="3"/>
                  </a:lnTo>
                  <a:lnTo>
                    <a:pt x="34" y="3"/>
                  </a:lnTo>
                  <a:lnTo>
                    <a:pt x="34" y="1"/>
                  </a:lnTo>
                  <a:lnTo>
                    <a:pt x="34" y="1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26" y="1"/>
                  </a:lnTo>
                  <a:lnTo>
                    <a:pt x="26" y="1"/>
                  </a:lnTo>
                  <a:lnTo>
                    <a:pt x="25" y="3"/>
                  </a:lnTo>
                  <a:lnTo>
                    <a:pt x="25" y="3"/>
                  </a:lnTo>
                  <a:lnTo>
                    <a:pt x="23" y="3"/>
                  </a:lnTo>
                  <a:lnTo>
                    <a:pt x="23" y="3"/>
                  </a:lnTo>
                  <a:lnTo>
                    <a:pt x="23" y="3"/>
                  </a:lnTo>
                  <a:lnTo>
                    <a:pt x="23" y="3"/>
                  </a:lnTo>
                  <a:lnTo>
                    <a:pt x="22" y="3"/>
                  </a:lnTo>
                  <a:lnTo>
                    <a:pt x="22" y="3"/>
                  </a:lnTo>
                  <a:lnTo>
                    <a:pt x="21" y="3"/>
                  </a:lnTo>
                  <a:lnTo>
                    <a:pt x="21" y="3"/>
                  </a:lnTo>
                  <a:lnTo>
                    <a:pt x="20" y="3"/>
                  </a:lnTo>
                  <a:lnTo>
                    <a:pt x="20" y="1"/>
                  </a:lnTo>
                  <a:lnTo>
                    <a:pt x="20" y="1"/>
                  </a:lnTo>
                  <a:lnTo>
                    <a:pt x="20" y="0"/>
                  </a:lnTo>
                  <a:lnTo>
                    <a:pt x="14" y="0"/>
                  </a:lnTo>
                  <a:lnTo>
                    <a:pt x="12" y="1"/>
                  </a:lnTo>
                  <a:lnTo>
                    <a:pt x="12" y="1"/>
                  </a:lnTo>
                  <a:lnTo>
                    <a:pt x="12" y="3"/>
                  </a:lnTo>
                  <a:lnTo>
                    <a:pt x="12" y="3"/>
                  </a:lnTo>
                  <a:lnTo>
                    <a:pt x="10" y="3"/>
                  </a:lnTo>
                  <a:lnTo>
                    <a:pt x="10" y="3"/>
                  </a:lnTo>
                  <a:lnTo>
                    <a:pt x="10" y="3"/>
                  </a:lnTo>
                  <a:lnTo>
                    <a:pt x="10" y="3"/>
                  </a:lnTo>
                  <a:lnTo>
                    <a:pt x="8" y="3"/>
                  </a:lnTo>
                  <a:lnTo>
                    <a:pt x="8" y="3"/>
                  </a:lnTo>
                  <a:lnTo>
                    <a:pt x="7" y="3"/>
                  </a:lnTo>
                  <a:lnTo>
                    <a:pt x="7" y="3"/>
                  </a:lnTo>
                  <a:lnTo>
                    <a:pt x="6" y="3"/>
                  </a:lnTo>
                  <a:lnTo>
                    <a:pt x="6" y="1"/>
                  </a:lnTo>
                  <a:lnTo>
                    <a:pt x="6" y="1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9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1" y="11"/>
                  </a:lnTo>
                  <a:lnTo>
                    <a:pt x="1" y="13"/>
                  </a:lnTo>
                  <a:lnTo>
                    <a:pt x="1" y="13"/>
                  </a:lnTo>
                  <a:lnTo>
                    <a:pt x="1" y="15"/>
                  </a:lnTo>
                  <a:lnTo>
                    <a:pt x="3" y="15"/>
                  </a:lnTo>
                  <a:lnTo>
                    <a:pt x="1" y="16"/>
                  </a:lnTo>
                  <a:lnTo>
                    <a:pt x="1" y="16"/>
                  </a:lnTo>
                  <a:lnTo>
                    <a:pt x="1" y="18"/>
                  </a:lnTo>
                  <a:lnTo>
                    <a:pt x="1" y="18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0" y="26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30"/>
                  </a:lnTo>
                  <a:lnTo>
                    <a:pt x="1" y="30"/>
                  </a:lnTo>
                  <a:lnTo>
                    <a:pt x="1" y="31"/>
                  </a:lnTo>
                  <a:lnTo>
                    <a:pt x="1" y="31"/>
                  </a:lnTo>
                  <a:lnTo>
                    <a:pt x="1" y="32"/>
                  </a:lnTo>
                  <a:lnTo>
                    <a:pt x="2" y="32"/>
                  </a:lnTo>
                  <a:lnTo>
                    <a:pt x="1" y="34"/>
                  </a:lnTo>
                  <a:lnTo>
                    <a:pt x="1" y="34"/>
                  </a:lnTo>
                  <a:lnTo>
                    <a:pt x="1" y="35"/>
                  </a:lnTo>
                  <a:lnTo>
                    <a:pt x="1" y="35"/>
                  </a:lnTo>
                  <a:lnTo>
                    <a:pt x="0" y="37"/>
                  </a:lnTo>
                  <a:lnTo>
                    <a:pt x="0" y="37"/>
                  </a:lnTo>
                  <a:lnTo>
                    <a:pt x="0" y="37"/>
                  </a:lnTo>
                  <a:lnTo>
                    <a:pt x="0" y="37"/>
                  </a:lnTo>
                  <a:lnTo>
                    <a:pt x="0" y="45"/>
                  </a:lnTo>
                  <a:lnTo>
                    <a:pt x="0" y="47"/>
                  </a:lnTo>
                  <a:lnTo>
                    <a:pt x="0" y="47"/>
                  </a:lnTo>
                  <a:lnTo>
                    <a:pt x="0" y="48"/>
                  </a:lnTo>
                  <a:lnTo>
                    <a:pt x="1" y="48"/>
                  </a:lnTo>
                  <a:lnTo>
                    <a:pt x="1" y="50"/>
                  </a:lnTo>
                  <a:lnTo>
                    <a:pt x="1" y="50"/>
                  </a:lnTo>
                  <a:lnTo>
                    <a:pt x="1" y="50"/>
                  </a:lnTo>
                  <a:lnTo>
                    <a:pt x="3" y="50"/>
                  </a:lnTo>
                  <a:lnTo>
                    <a:pt x="1" y="52"/>
                  </a:lnTo>
                  <a:lnTo>
                    <a:pt x="1" y="52"/>
                  </a:lnTo>
                  <a:lnTo>
                    <a:pt x="1" y="53"/>
                  </a:lnTo>
                  <a:lnTo>
                    <a:pt x="1" y="53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0" y="62"/>
                  </a:lnTo>
                  <a:lnTo>
                    <a:pt x="0" y="64"/>
                  </a:lnTo>
                  <a:lnTo>
                    <a:pt x="0" y="64"/>
                  </a:lnTo>
                  <a:lnTo>
                    <a:pt x="0" y="66"/>
                  </a:lnTo>
                  <a:lnTo>
                    <a:pt x="2" y="66"/>
                  </a:lnTo>
                  <a:lnTo>
                    <a:pt x="2" y="68"/>
                  </a:lnTo>
                  <a:lnTo>
                    <a:pt x="2" y="68"/>
                  </a:lnTo>
                  <a:lnTo>
                    <a:pt x="2" y="68"/>
                  </a:lnTo>
                  <a:lnTo>
                    <a:pt x="3" y="68"/>
                  </a:lnTo>
                  <a:lnTo>
                    <a:pt x="2" y="70"/>
                  </a:lnTo>
                  <a:lnTo>
                    <a:pt x="2" y="70"/>
                  </a:lnTo>
                  <a:lnTo>
                    <a:pt x="2" y="71"/>
                  </a:lnTo>
                  <a:lnTo>
                    <a:pt x="2" y="71"/>
                  </a:lnTo>
                  <a:lnTo>
                    <a:pt x="0" y="73"/>
                  </a:lnTo>
                  <a:lnTo>
                    <a:pt x="0" y="73"/>
                  </a:lnTo>
                  <a:lnTo>
                    <a:pt x="0" y="73"/>
                  </a:lnTo>
                  <a:lnTo>
                    <a:pt x="0" y="73"/>
                  </a:lnTo>
                  <a:lnTo>
                    <a:pt x="0" y="80"/>
                  </a:lnTo>
                  <a:lnTo>
                    <a:pt x="0" y="82"/>
                  </a:lnTo>
                  <a:lnTo>
                    <a:pt x="0" y="82"/>
                  </a:lnTo>
                  <a:lnTo>
                    <a:pt x="0" y="84"/>
                  </a:lnTo>
                  <a:lnTo>
                    <a:pt x="1" y="84"/>
                  </a:lnTo>
                  <a:lnTo>
                    <a:pt x="1" y="85"/>
                  </a:lnTo>
                  <a:lnTo>
                    <a:pt x="1" y="85"/>
                  </a:lnTo>
                  <a:lnTo>
                    <a:pt x="1" y="86"/>
                  </a:lnTo>
                  <a:lnTo>
                    <a:pt x="3" y="86"/>
                  </a:lnTo>
                  <a:lnTo>
                    <a:pt x="1" y="88"/>
                  </a:lnTo>
                  <a:lnTo>
                    <a:pt x="1" y="88"/>
                  </a:lnTo>
                  <a:lnTo>
                    <a:pt x="1" y="89"/>
                  </a:lnTo>
                  <a:lnTo>
                    <a:pt x="1" y="89"/>
                  </a:lnTo>
                  <a:lnTo>
                    <a:pt x="0" y="90"/>
                  </a:lnTo>
                  <a:lnTo>
                    <a:pt x="0" y="90"/>
                  </a:lnTo>
                  <a:lnTo>
                    <a:pt x="0" y="90"/>
                  </a:lnTo>
                  <a:lnTo>
                    <a:pt x="0" y="90"/>
                  </a:lnTo>
                  <a:lnTo>
                    <a:pt x="0" y="98"/>
                  </a:lnTo>
                  <a:lnTo>
                    <a:pt x="0" y="100"/>
                  </a:lnTo>
                  <a:lnTo>
                    <a:pt x="0" y="100"/>
                  </a:lnTo>
                  <a:lnTo>
                    <a:pt x="0" y="102"/>
                  </a:lnTo>
                  <a:lnTo>
                    <a:pt x="1" y="102"/>
                  </a:lnTo>
                  <a:lnTo>
                    <a:pt x="1" y="104"/>
                  </a:lnTo>
                  <a:lnTo>
                    <a:pt x="1" y="104"/>
                  </a:lnTo>
                  <a:lnTo>
                    <a:pt x="1" y="104"/>
                  </a:lnTo>
                  <a:lnTo>
                    <a:pt x="2" y="104"/>
                  </a:lnTo>
                  <a:lnTo>
                    <a:pt x="1" y="106"/>
                  </a:lnTo>
                  <a:lnTo>
                    <a:pt x="1" y="106"/>
                  </a:lnTo>
                  <a:lnTo>
                    <a:pt x="1" y="107"/>
                  </a:lnTo>
                  <a:lnTo>
                    <a:pt x="1" y="107"/>
                  </a:lnTo>
                  <a:lnTo>
                    <a:pt x="0" y="108"/>
                  </a:lnTo>
                  <a:lnTo>
                    <a:pt x="0" y="108"/>
                  </a:lnTo>
                  <a:lnTo>
                    <a:pt x="0" y="108"/>
                  </a:lnTo>
                  <a:lnTo>
                    <a:pt x="0" y="108"/>
                  </a:lnTo>
                  <a:lnTo>
                    <a:pt x="0" y="116"/>
                  </a:lnTo>
                  <a:lnTo>
                    <a:pt x="0" y="119"/>
                  </a:lnTo>
                  <a:lnTo>
                    <a:pt x="0" y="119"/>
                  </a:lnTo>
                  <a:lnTo>
                    <a:pt x="0" y="119"/>
                  </a:lnTo>
                  <a:lnTo>
                    <a:pt x="2" y="119"/>
                  </a:lnTo>
                  <a:lnTo>
                    <a:pt x="2" y="121"/>
                  </a:lnTo>
                  <a:lnTo>
                    <a:pt x="2" y="121"/>
                  </a:lnTo>
                  <a:lnTo>
                    <a:pt x="2" y="122"/>
                  </a:lnTo>
                  <a:lnTo>
                    <a:pt x="3" y="122"/>
                  </a:lnTo>
                  <a:lnTo>
                    <a:pt x="2" y="124"/>
                  </a:lnTo>
                  <a:lnTo>
                    <a:pt x="2" y="124"/>
                  </a:lnTo>
                  <a:lnTo>
                    <a:pt x="2" y="126"/>
                  </a:lnTo>
                  <a:lnTo>
                    <a:pt x="2" y="126"/>
                  </a:lnTo>
                  <a:lnTo>
                    <a:pt x="0" y="127"/>
                  </a:lnTo>
                  <a:lnTo>
                    <a:pt x="0" y="127"/>
                  </a:lnTo>
                  <a:lnTo>
                    <a:pt x="0" y="127"/>
                  </a:lnTo>
                  <a:lnTo>
                    <a:pt x="0" y="127"/>
                  </a:lnTo>
                  <a:lnTo>
                    <a:pt x="0" y="134"/>
                  </a:lnTo>
                  <a:lnTo>
                    <a:pt x="0" y="136"/>
                  </a:lnTo>
                  <a:lnTo>
                    <a:pt x="0" y="136"/>
                  </a:lnTo>
                  <a:lnTo>
                    <a:pt x="0" y="136"/>
                  </a:lnTo>
                  <a:lnTo>
                    <a:pt x="2" y="136"/>
                  </a:lnTo>
                  <a:lnTo>
                    <a:pt x="2" y="138"/>
                  </a:lnTo>
                  <a:lnTo>
                    <a:pt x="2" y="138"/>
                  </a:lnTo>
                  <a:lnTo>
                    <a:pt x="2" y="140"/>
                  </a:lnTo>
                  <a:lnTo>
                    <a:pt x="3" y="140"/>
                  </a:lnTo>
                  <a:lnTo>
                    <a:pt x="2" y="142"/>
                  </a:lnTo>
                  <a:lnTo>
                    <a:pt x="2" y="142"/>
                  </a:lnTo>
                  <a:lnTo>
                    <a:pt x="2" y="143"/>
                  </a:lnTo>
                  <a:lnTo>
                    <a:pt x="2" y="143"/>
                  </a:lnTo>
                  <a:lnTo>
                    <a:pt x="0" y="144"/>
                  </a:lnTo>
                  <a:lnTo>
                    <a:pt x="0" y="144"/>
                  </a:lnTo>
                  <a:lnTo>
                    <a:pt x="0" y="144"/>
                  </a:lnTo>
                  <a:lnTo>
                    <a:pt x="0" y="144"/>
                  </a:lnTo>
                  <a:lnTo>
                    <a:pt x="0" y="151"/>
                  </a:lnTo>
                  <a:lnTo>
                    <a:pt x="0" y="153"/>
                  </a:lnTo>
                  <a:lnTo>
                    <a:pt x="0" y="153"/>
                  </a:lnTo>
                  <a:lnTo>
                    <a:pt x="0" y="154"/>
                  </a:lnTo>
                  <a:lnTo>
                    <a:pt x="2" y="154"/>
                  </a:lnTo>
                  <a:lnTo>
                    <a:pt x="2" y="156"/>
                  </a:lnTo>
                  <a:lnTo>
                    <a:pt x="2" y="156"/>
                  </a:lnTo>
                  <a:lnTo>
                    <a:pt x="2" y="157"/>
                  </a:lnTo>
                  <a:lnTo>
                    <a:pt x="3" y="157"/>
                  </a:lnTo>
                  <a:lnTo>
                    <a:pt x="2" y="159"/>
                  </a:lnTo>
                  <a:lnTo>
                    <a:pt x="2" y="159"/>
                  </a:lnTo>
                  <a:lnTo>
                    <a:pt x="2" y="161"/>
                  </a:lnTo>
                  <a:lnTo>
                    <a:pt x="2" y="161"/>
                  </a:lnTo>
                  <a:lnTo>
                    <a:pt x="0" y="163"/>
                  </a:lnTo>
                  <a:lnTo>
                    <a:pt x="0" y="163"/>
                  </a:lnTo>
                  <a:lnTo>
                    <a:pt x="0" y="163"/>
                  </a:lnTo>
                  <a:lnTo>
                    <a:pt x="0" y="163"/>
                  </a:lnTo>
                  <a:lnTo>
                    <a:pt x="0" y="170"/>
                  </a:lnTo>
                  <a:lnTo>
                    <a:pt x="0" y="172"/>
                  </a:lnTo>
                  <a:lnTo>
                    <a:pt x="0" y="172"/>
                  </a:lnTo>
                  <a:lnTo>
                    <a:pt x="0" y="173"/>
                  </a:lnTo>
                  <a:lnTo>
                    <a:pt x="1" y="173"/>
                  </a:lnTo>
                  <a:lnTo>
                    <a:pt x="1" y="175"/>
                  </a:lnTo>
                  <a:lnTo>
                    <a:pt x="1" y="175"/>
                  </a:lnTo>
                  <a:lnTo>
                    <a:pt x="1" y="175"/>
                  </a:lnTo>
                  <a:lnTo>
                    <a:pt x="2" y="175"/>
                  </a:lnTo>
                  <a:lnTo>
                    <a:pt x="1" y="177"/>
                  </a:lnTo>
                  <a:lnTo>
                    <a:pt x="1" y="177"/>
                  </a:lnTo>
                  <a:lnTo>
                    <a:pt x="1" y="179"/>
                  </a:lnTo>
                  <a:lnTo>
                    <a:pt x="1" y="17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0" y="188"/>
                  </a:lnTo>
                  <a:lnTo>
                    <a:pt x="6" y="188"/>
                  </a:lnTo>
                  <a:lnTo>
                    <a:pt x="6" y="188"/>
                  </a:lnTo>
                  <a:lnTo>
                    <a:pt x="6" y="188"/>
                  </a:lnTo>
                  <a:lnTo>
                    <a:pt x="6" y="188"/>
                  </a:lnTo>
                  <a:lnTo>
                    <a:pt x="7" y="186"/>
                  </a:lnTo>
                  <a:lnTo>
                    <a:pt x="7" y="186"/>
                  </a:lnTo>
                  <a:lnTo>
                    <a:pt x="8" y="186"/>
                  </a:lnTo>
                  <a:lnTo>
                    <a:pt x="8" y="186"/>
                  </a:lnTo>
                  <a:lnTo>
                    <a:pt x="10" y="184"/>
                  </a:lnTo>
                  <a:lnTo>
                    <a:pt x="10" y="186"/>
                  </a:lnTo>
                  <a:lnTo>
                    <a:pt x="10" y="186"/>
                  </a:lnTo>
                  <a:lnTo>
                    <a:pt x="10" y="186"/>
                  </a:lnTo>
                  <a:lnTo>
                    <a:pt x="13" y="186"/>
                  </a:lnTo>
                  <a:lnTo>
                    <a:pt x="13" y="188"/>
                  </a:lnTo>
                  <a:lnTo>
                    <a:pt x="14" y="188"/>
                  </a:lnTo>
                  <a:lnTo>
                    <a:pt x="14" y="188"/>
                  </a:lnTo>
                  <a:lnTo>
                    <a:pt x="16" y="188"/>
                  </a:lnTo>
                  <a:lnTo>
                    <a:pt x="21" y="188"/>
                  </a:lnTo>
                  <a:lnTo>
                    <a:pt x="21" y="188"/>
                  </a:lnTo>
                  <a:lnTo>
                    <a:pt x="21" y="188"/>
                  </a:lnTo>
                  <a:lnTo>
                    <a:pt x="21" y="188"/>
                  </a:lnTo>
                  <a:lnTo>
                    <a:pt x="21" y="188"/>
                  </a:lnTo>
                  <a:lnTo>
                    <a:pt x="22" y="186"/>
                  </a:lnTo>
                  <a:lnTo>
                    <a:pt x="22" y="186"/>
                  </a:lnTo>
                  <a:lnTo>
                    <a:pt x="23" y="186"/>
                  </a:lnTo>
                  <a:lnTo>
                    <a:pt x="23" y="186"/>
                  </a:lnTo>
                  <a:lnTo>
                    <a:pt x="25" y="184"/>
                  </a:lnTo>
                  <a:lnTo>
                    <a:pt x="25" y="186"/>
                  </a:lnTo>
                  <a:lnTo>
                    <a:pt x="25" y="186"/>
                  </a:lnTo>
                  <a:lnTo>
                    <a:pt x="25" y="186"/>
                  </a:lnTo>
                  <a:lnTo>
                    <a:pt x="27" y="186"/>
                  </a:lnTo>
                  <a:lnTo>
                    <a:pt x="27" y="188"/>
                  </a:lnTo>
                  <a:lnTo>
                    <a:pt x="27" y="188"/>
                  </a:lnTo>
                  <a:lnTo>
                    <a:pt x="27" y="188"/>
                  </a:lnTo>
                  <a:lnTo>
                    <a:pt x="29" y="188"/>
                  </a:lnTo>
                  <a:lnTo>
                    <a:pt x="36" y="188"/>
                  </a:lnTo>
                  <a:lnTo>
                    <a:pt x="36" y="188"/>
                  </a:lnTo>
                  <a:lnTo>
                    <a:pt x="36" y="188"/>
                  </a:lnTo>
                  <a:lnTo>
                    <a:pt x="36" y="188"/>
                  </a:lnTo>
                  <a:lnTo>
                    <a:pt x="37" y="186"/>
                  </a:lnTo>
                  <a:lnTo>
                    <a:pt x="37" y="186"/>
                  </a:lnTo>
                  <a:lnTo>
                    <a:pt x="37" y="186"/>
                  </a:lnTo>
                  <a:lnTo>
                    <a:pt x="37" y="186"/>
                  </a:lnTo>
                  <a:lnTo>
                    <a:pt x="39" y="184"/>
                  </a:lnTo>
                  <a:lnTo>
                    <a:pt x="39" y="186"/>
                  </a:lnTo>
                  <a:lnTo>
                    <a:pt x="39" y="186"/>
                  </a:lnTo>
                  <a:lnTo>
                    <a:pt x="39" y="186"/>
                  </a:lnTo>
                  <a:lnTo>
                    <a:pt x="41" y="186"/>
                  </a:lnTo>
                  <a:lnTo>
                    <a:pt x="41" y="187"/>
                  </a:lnTo>
                  <a:lnTo>
                    <a:pt x="41" y="187"/>
                  </a:lnTo>
                  <a:lnTo>
                    <a:pt x="41" y="188"/>
                  </a:lnTo>
                  <a:lnTo>
                    <a:pt x="44" y="188"/>
                  </a:lnTo>
                  <a:lnTo>
                    <a:pt x="50" y="188"/>
                  </a:lnTo>
                  <a:lnTo>
                    <a:pt x="50" y="188"/>
                  </a:lnTo>
                  <a:lnTo>
                    <a:pt x="50" y="187"/>
                  </a:lnTo>
                  <a:lnTo>
                    <a:pt x="50" y="187"/>
                  </a:lnTo>
                  <a:lnTo>
                    <a:pt x="51" y="186"/>
                  </a:lnTo>
                  <a:lnTo>
                    <a:pt x="51" y="186"/>
                  </a:lnTo>
                  <a:lnTo>
                    <a:pt x="52" y="186"/>
                  </a:lnTo>
                  <a:lnTo>
                    <a:pt x="52" y="186"/>
                  </a:lnTo>
                  <a:lnTo>
                    <a:pt x="54" y="184"/>
                  </a:lnTo>
                  <a:lnTo>
                    <a:pt x="54" y="186"/>
                  </a:lnTo>
                  <a:lnTo>
                    <a:pt x="54" y="186"/>
                  </a:lnTo>
                  <a:lnTo>
                    <a:pt x="54" y="186"/>
                  </a:lnTo>
                  <a:lnTo>
                    <a:pt x="56" y="186"/>
                  </a:lnTo>
                  <a:lnTo>
                    <a:pt x="56" y="188"/>
                  </a:lnTo>
                  <a:lnTo>
                    <a:pt x="56" y="188"/>
                  </a:lnTo>
                  <a:lnTo>
                    <a:pt x="56" y="188"/>
                  </a:lnTo>
                  <a:lnTo>
                    <a:pt x="58" y="188"/>
                  </a:lnTo>
                  <a:lnTo>
                    <a:pt x="64" y="188"/>
                  </a:lnTo>
                  <a:lnTo>
                    <a:pt x="64" y="188"/>
                  </a:lnTo>
                  <a:lnTo>
                    <a:pt x="64" y="187"/>
                  </a:lnTo>
                  <a:lnTo>
                    <a:pt x="64" y="187"/>
                  </a:lnTo>
                  <a:lnTo>
                    <a:pt x="65" y="185"/>
                  </a:lnTo>
                  <a:lnTo>
                    <a:pt x="65" y="185"/>
                  </a:lnTo>
                  <a:lnTo>
                    <a:pt x="65" y="185"/>
                  </a:lnTo>
                  <a:lnTo>
                    <a:pt x="65" y="185"/>
                  </a:lnTo>
                  <a:lnTo>
                    <a:pt x="67" y="184"/>
                  </a:lnTo>
                  <a:lnTo>
                    <a:pt x="67" y="186"/>
                  </a:lnTo>
                  <a:lnTo>
                    <a:pt x="67" y="186"/>
                  </a:lnTo>
                  <a:lnTo>
                    <a:pt x="67" y="186"/>
                  </a:lnTo>
                  <a:lnTo>
                    <a:pt x="69" y="186"/>
                  </a:lnTo>
                  <a:lnTo>
                    <a:pt x="69" y="188"/>
                  </a:lnTo>
                  <a:lnTo>
                    <a:pt x="70" y="188"/>
                  </a:lnTo>
                  <a:lnTo>
                    <a:pt x="70" y="188"/>
                  </a:lnTo>
                  <a:lnTo>
                    <a:pt x="71" y="188"/>
                  </a:lnTo>
                  <a:lnTo>
                    <a:pt x="77" y="188"/>
                  </a:lnTo>
                  <a:lnTo>
                    <a:pt x="77" y="188"/>
                  </a:lnTo>
                  <a:lnTo>
                    <a:pt x="77" y="188"/>
                  </a:lnTo>
                  <a:lnTo>
                    <a:pt x="77" y="188"/>
                  </a:lnTo>
                  <a:lnTo>
                    <a:pt x="79" y="186"/>
                  </a:lnTo>
                  <a:lnTo>
                    <a:pt x="79" y="186"/>
                  </a:lnTo>
                  <a:lnTo>
                    <a:pt x="79" y="186"/>
                  </a:lnTo>
                  <a:lnTo>
                    <a:pt x="79" y="186"/>
                  </a:lnTo>
                  <a:lnTo>
                    <a:pt x="81" y="184"/>
                  </a:lnTo>
                  <a:lnTo>
                    <a:pt x="81" y="186"/>
                  </a:lnTo>
                  <a:lnTo>
                    <a:pt x="81" y="186"/>
                  </a:lnTo>
                  <a:lnTo>
                    <a:pt x="81" y="186"/>
                  </a:lnTo>
                  <a:lnTo>
                    <a:pt x="83" y="186"/>
                  </a:lnTo>
                  <a:lnTo>
                    <a:pt x="83" y="188"/>
                  </a:lnTo>
                  <a:lnTo>
                    <a:pt x="84" y="188"/>
                  </a:lnTo>
                  <a:lnTo>
                    <a:pt x="84" y="188"/>
                  </a:lnTo>
                  <a:lnTo>
                    <a:pt x="86" y="188"/>
                  </a:lnTo>
                  <a:lnTo>
                    <a:pt x="92" y="188"/>
                  </a:lnTo>
                  <a:lnTo>
                    <a:pt x="92" y="188"/>
                  </a:lnTo>
                  <a:lnTo>
                    <a:pt x="92" y="188"/>
                  </a:lnTo>
                  <a:lnTo>
                    <a:pt x="92" y="188"/>
                  </a:lnTo>
                  <a:lnTo>
                    <a:pt x="93" y="186"/>
                  </a:lnTo>
                  <a:lnTo>
                    <a:pt x="93" y="186"/>
                  </a:lnTo>
                  <a:lnTo>
                    <a:pt x="93" y="186"/>
                  </a:lnTo>
                  <a:lnTo>
                    <a:pt x="93" y="186"/>
                  </a:lnTo>
                  <a:lnTo>
                    <a:pt x="95" y="184"/>
                  </a:lnTo>
                  <a:lnTo>
                    <a:pt x="95" y="186"/>
                  </a:lnTo>
                  <a:lnTo>
                    <a:pt x="95" y="186"/>
                  </a:lnTo>
                  <a:lnTo>
                    <a:pt x="95" y="186"/>
                  </a:lnTo>
                  <a:lnTo>
                    <a:pt x="97" y="186"/>
                  </a:lnTo>
                  <a:lnTo>
                    <a:pt x="97" y="188"/>
                  </a:lnTo>
                  <a:lnTo>
                    <a:pt x="98" y="188"/>
                  </a:lnTo>
                  <a:lnTo>
                    <a:pt x="98" y="188"/>
                  </a:lnTo>
                  <a:lnTo>
                    <a:pt x="99" y="188"/>
                  </a:lnTo>
                  <a:lnTo>
                    <a:pt x="106" y="188"/>
                  </a:lnTo>
                  <a:lnTo>
                    <a:pt x="106" y="188"/>
                  </a:lnTo>
                  <a:lnTo>
                    <a:pt x="106" y="188"/>
                  </a:lnTo>
                  <a:lnTo>
                    <a:pt x="106" y="188"/>
                  </a:lnTo>
                  <a:lnTo>
                    <a:pt x="107" y="186"/>
                  </a:lnTo>
                  <a:lnTo>
                    <a:pt x="107" y="186"/>
                  </a:lnTo>
                  <a:lnTo>
                    <a:pt x="107" y="186"/>
                  </a:lnTo>
                  <a:lnTo>
                    <a:pt x="107" y="186"/>
                  </a:lnTo>
                  <a:lnTo>
                    <a:pt x="109" y="184"/>
                  </a:lnTo>
                  <a:lnTo>
                    <a:pt x="109" y="186"/>
                  </a:lnTo>
                  <a:lnTo>
                    <a:pt x="109" y="186"/>
                  </a:lnTo>
                  <a:lnTo>
                    <a:pt x="109" y="186"/>
                  </a:lnTo>
                  <a:lnTo>
                    <a:pt x="111" y="186"/>
                  </a:lnTo>
                  <a:lnTo>
                    <a:pt x="111" y="188"/>
                  </a:lnTo>
                  <a:lnTo>
                    <a:pt x="112" y="188"/>
                  </a:lnTo>
                  <a:lnTo>
                    <a:pt x="112" y="188"/>
                  </a:lnTo>
                  <a:lnTo>
                    <a:pt x="114" y="188"/>
                  </a:lnTo>
                  <a:lnTo>
                    <a:pt x="120" y="188"/>
                  </a:lnTo>
                  <a:lnTo>
                    <a:pt x="120" y="188"/>
                  </a:lnTo>
                </a:path>
              </a:pathLst>
            </a:custGeom>
            <a:solidFill>
              <a:srgbClr val="FFFFFF"/>
            </a:solidFill>
            <a:ln w="9207" cap="flat" cmpd="sng">
              <a:solidFill>
                <a:srgbClr val="8F8F8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1671" name="AutoShape 7">
              <a:extLst>
                <a:ext uri="{FF2B5EF4-FFF2-40B4-BE49-F238E27FC236}">
                  <a16:creationId xmlns:a16="http://schemas.microsoft.com/office/drawing/2014/main" id="{DD9290CD-2817-05FB-7E4A-F803B67755B2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171" y="816"/>
              <a:ext cx="99" cy="160"/>
            </a:xfrm>
            <a:prstGeom prst="roundRect">
              <a:avLst>
                <a:gd name="adj" fmla="val 0"/>
              </a:avLst>
            </a:prstGeom>
            <a:solidFill>
              <a:srgbClr val="0000FF"/>
            </a:solidFill>
            <a:ln w="9207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1672" name="AutoShape 8">
              <a:extLst>
                <a:ext uri="{FF2B5EF4-FFF2-40B4-BE49-F238E27FC236}">
                  <a16:creationId xmlns:a16="http://schemas.microsoft.com/office/drawing/2014/main" id="{CD13B96A-A785-B73E-EA7A-908C00F3EAA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171" y="816"/>
              <a:ext cx="99" cy="123"/>
            </a:xfrm>
            <a:prstGeom prst="roundRect">
              <a:avLst>
                <a:gd name="adj" fmla="val 0"/>
              </a:avLst>
            </a:prstGeom>
            <a:solidFill>
              <a:srgbClr val="00FFFF"/>
            </a:solidFill>
            <a:ln w="9207">
              <a:solidFill>
                <a:srgbClr val="00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1673" name="Freeform 9">
              <a:extLst>
                <a:ext uri="{FF2B5EF4-FFF2-40B4-BE49-F238E27FC236}">
                  <a16:creationId xmlns:a16="http://schemas.microsoft.com/office/drawing/2014/main" id="{00A7C01B-49B9-BF6F-2118-168E935871A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31" y="846"/>
              <a:ext cx="30" cy="93"/>
            </a:xfrm>
            <a:custGeom>
              <a:avLst/>
              <a:gdLst>
                <a:gd name="T0" fmla="*/ 0 w 30"/>
                <a:gd name="T1" fmla="*/ 92 h 93"/>
                <a:gd name="T2" fmla="*/ 29 w 30"/>
                <a:gd name="T3" fmla="*/ 92 h 93"/>
                <a:gd name="T4" fmla="*/ 23 w 30"/>
                <a:gd name="T5" fmla="*/ 34 h 93"/>
                <a:gd name="T6" fmla="*/ 21 w 30"/>
                <a:gd name="T7" fmla="*/ 12 h 93"/>
                <a:gd name="T8" fmla="*/ 20 w 30"/>
                <a:gd name="T9" fmla="*/ 0 h 93"/>
                <a:gd name="T10" fmla="*/ 9 w 30"/>
                <a:gd name="T11" fmla="*/ 0 h 93"/>
                <a:gd name="T12" fmla="*/ 6 w 30"/>
                <a:gd name="T13" fmla="*/ 28 h 93"/>
                <a:gd name="T14" fmla="*/ 5 w 30"/>
                <a:gd name="T15" fmla="*/ 49 h 93"/>
                <a:gd name="T16" fmla="*/ 0 w 30"/>
                <a:gd name="T17" fmla="*/ 92 h 93"/>
                <a:gd name="T18" fmla="*/ 0 w 30"/>
                <a:gd name="T19" fmla="*/ 92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" h="93">
                  <a:moveTo>
                    <a:pt x="0" y="92"/>
                  </a:moveTo>
                  <a:lnTo>
                    <a:pt x="29" y="92"/>
                  </a:lnTo>
                  <a:lnTo>
                    <a:pt x="23" y="34"/>
                  </a:lnTo>
                  <a:lnTo>
                    <a:pt x="21" y="12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28"/>
                  </a:lnTo>
                  <a:lnTo>
                    <a:pt x="5" y="49"/>
                  </a:lnTo>
                  <a:lnTo>
                    <a:pt x="0" y="92"/>
                  </a:lnTo>
                  <a:lnTo>
                    <a:pt x="0" y="92"/>
                  </a:lnTo>
                </a:path>
              </a:pathLst>
            </a:custGeom>
            <a:solidFill>
              <a:srgbClr val="FFFFFF"/>
            </a:solidFill>
            <a:ln w="9207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1674" name="Freeform 10">
              <a:extLst>
                <a:ext uri="{FF2B5EF4-FFF2-40B4-BE49-F238E27FC236}">
                  <a16:creationId xmlns:a16="http://schemas.microsoft.com/office/drawing/2014/main" id="{3C81DDFD-FC00-C060-581C-513788B5FC6F}"/>
                </a:ext>
              </a:extLst>
            </p:cNvPr>
            <p:cNvSpPr>
              <a:spLocks/>
            </p:cNvSpPr>
            <p:nvPr/>
          </p:nvSpPr>
          <p:spPr bwMode="auto">
            <a:xfrm>
              <a:off x="1237" y="838"/>
              <a:ext cx="18" cy="9"/>
            </a:xfrm>
            <a:custGeom>
              <a:avLst/>
              <a:gdLst>
                <a:gd name="T0" fmla="*/ 3 w 18"/>
                <a:gd name="T1" fmla="*/ 8 h 9"/>
                <a:gd name="T2" fmla="*/ 0 w 18"/>
                <a:gd name="T3" fmla="*/ 4 h 9"/>
                <a:gd name="T4" fmla="*/ 0 w 18"/>
                <a:gd name="T5" fmla="*/ 0 h 9"/>
                <a:gd name="T6" fmla="*/ 17 w 18"/>
                <a:gd name="T7" fmla="*/ 0 h 9"/>
                <a:gd name="T8" fmla="*/ 17 w 18"/>
                <a:gd name="T9" fmla="*/ 4 h 9"/>
                <a:gd name="T10" fmla="*/ 14 w 18"/>
                <a:gd name="T11" fmla="*/ 8 h 9"/>
                <a:gd name="T12" fmla="*/ 3 w 18"/>
                <a:gd name="T13" fmla="*/ 8 h 9"/>
                <a:gd name="T14" fmla="*/ 3 w 18"/>
                <a:gd name="T15" fmla="*/ 8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" h="9">
                  <a:moveTo>
                    <a:pt x="3" y="8"/>
                  </a:moveTo>
                  <a:lnTo>
                    <a:pt x="0" y="4"/>
                  </a:lnTo>
                  <a:lnTo>
                    <a:pt x="0" y="0"/>
                  </a:lnTo>
                  <a:lnTo>
                    <a:pt x="17" y="0"/>
                  </a:lnTo>
                  <a:lnTo>
                    <a:pt x="17" y="4"/>
                  </a:lnTo>
                  <a:lnTo>
                    <a:pt x="14" y="8"/>
                  </a:lnTo>
                  <a:lnTo>
                    <a:pt x="3" y="8"/>
                  </a:lnTo>
                  <a:lnTo>
                    <a:pt x="3" y="8"/>
                  </a:lnTo>
                </a:path>
              </a:pathLst>
            </a:custGeom>
            <a:solidFill>
              <a:srgbClr val="5F5F5F"/>
            </a:solidFill>
            <a:ln w="9207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1675" name="Freeform 11">
              <a:extLst>
                <a:ext uri="{FF2B5EF4-FFF2-40B4-BE49-F238E27FC236}">
                  <a16:creationId xmlns:a16="http://schemas.microsoft.com/office/drawing/2014/main" id="{656995C4-1398-59A4-C56C-8D943E129305}"/>
                </a:ext>
              </a:extLst>
            </p:cNvPr>
            <p:cNvSpPr>
              <a:spLocks/>
            </p:cNvSpPr>
            <p:nvPr/>
          </p:nvSpPr>
          <p:spPr bwMode="auto">
            <a:xfrm>
              <a:off x="1236" y="859"/>
              <a:ext cx="19" cy="37"/>
            </a:xfrm>
            <a:custGeom>
              <a:avLst/>
              <a:gdLst>
                <a:gd name="T0" fmla="*/ 1 w 19"/>
                <a:gd name="T1" fmla="*/ 13 h 37"/>
                <a:gd name="T2" fmla="*/ 16 w 19"/>
                <a:gd name="T3" fmla="*/ 0 h 37"/>
                <a:gd name="T4" fmla="*/ 18 w 19"/>
                <a:gd name="T5" fmla="*/ 21 h 37"/>
                <a:gd name="T6" fmla="*/ 0 w 19"/>
                <a:gd name="T7" fmla="*/ 36 h 37"/>
                <a:gd name="T8" fmla="*/ 1 w 19"/>
                <a:gd name="T9" fmla="*/ 13 h 37"/>
                <a:gd name="T10" fmla="*/ 1 w 19"/>
                <a:gd name="T11" fmla="*/ 13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" h="37">
                  <a:moveTo>
                    <a:pt x="1" y="13"/>
                  </a:moveTo>
                  <a:lnTo>
                    <a:pt x="16" y="0"/>
                  </a:lnTo>
                  <a:lnTo>
                    <a:pt x="18" y="21"/>
                  </a:lnTo>
                  <a:lnTo>
                    <a:pt x="0" y="36"/>
                  </a:lnTo>
                  <a:lnTo>
                    <a:pt x="1" y="13"/>
                  </a:lnTo>
                  <a:lnTo>
                    <a:pt x="1" y="13"/>
                  </a:lnTo>
                </a:path>
              </a:pathLst>
            </a:custGeom>
            <a:solidFill>
              <a:srgbClr val="000000"/>
            </a:solidFill>
            <a:ln w="9207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1676" name="Freeform 12">
              <a:extLst>
                <a:ext uri="{FF2B5EF4-FFF2-40B4-BE49-F238E27FC236}">
                  <a16:creationId xmlns:a16="http://schemas.microsoft.com/office/drawing/2014/main" id="{4DDC1835-6227-05A8-B669-824C4F72B43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38" y="846"/>
              <a:ext cx="14" cy="11"/>
            </a:xfrm>
            <a:custGeom>
              <a:avLst/>
              <a:gdLst>
                <a:gd name="T0" fmla="*/ 0 w 14"/>
                <a:gd name="T1" fmla="*/ 10 h 11"/>
                <a:gd name="T2" fmla="*/ 13 w 14"/>
                <a:gd name="T3" fmla="*/ 0 h 11"/>
                <a:gd name="T4" fmla="*/ 2 w 14"/>
                <a:gd name="T5" fmla="*/ 0 h 11"/>
                <a:gd name="T6" fmla="*/ 0 w 14"/>
                <a:gd name="T7" fmla="*/ 10 h 11"/>
                <a:gd name="T8" fmla="*/ 0 w 14"/>
                <a:gd name="T9" fmla="*/ 1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1">
                  <a:moveTo>
                    <a:pt x="0" y="10"/>
                  </a:moveTo>
                  <a:lnTo>
                    <a:pt x="13" y="0"/>
                  </a:lnTo>
                  <a:lnTo>
                    <a:pt x="2" y="0"/>
                  </a:lnTo>
                  <a:lnTo>
                    <a:pt x="0" y="10"/>
                  </a:lnTo>
                  <a:lnTo>
                    <a:pt x="0" y="10"/>
                  </a:lnTo>
                </a:path>
              </a:pathLst>
            </a:custGeom>
            <a:solidFill>
              <a:srgbClr val="000000"/>
            </a:solidFill>
            <a:ln w="9207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1677" name="Freeform 13">
              <a:extLst>
                <a:ext uri="{FF2B5EF4-FFF2-40B4-BE49-F238E27FC236}">
                  <a16:creationId xmlns:a16="http://schemas.microsoft.com/office/drawing/2014/main" id="{896B1337-AEF4-1140-B62D-6E11AFA545F8}"/>
                </a:ext>
              </a:extLst>
            </p:cNvPr>
            <p:cNvSpPr>
              <a:spLocks/>
            </p:cNvSpPr>
            <p:nvPr/>
          </p:nvSpPr>
          <p:spPr bwMode="auto">
            <a:xfrm>
              <a:off x="1231" y="902"/>
              <a:ext cx="29" cy="37"/>
            </a:xfrm>
            <a:custGeom>
              <a:avLst/>
              <a:gdLst>
                <a:gd name="T0" fmla="*/ 3 w 29"/>
                <a:gd name="T1" fmla="*/ 19 h 37"/>
                <a:gd name="T2" fmla="*/ 26 w 29"/>
                <a:gd name="T3" fmla="*/ 0 h 37"/>
                <a:gd name="T4" fmla="*/ 28 w 29"/>
                <a:gd name="T5" fmla="*/ 22 h 37"/>
                <a:gd name="T6" fmla="*/ 10 w 29"/>
                <a:gd name="T7" fmla="*/ 36 h 37"/>
                <a:gd name="T8" fmla="*/ 0 w 29"/>
                <a:gd name="T9" fmla="*/ 36 h 37"/>
                <a:gd name="T10" fmla="*/ 3 w 29"/>
                <a:gd name="T11" fmla="*/ 19 h 37"/>
                <a:gd name="T12" fmla="*/ 3 w 29"/>
                <a:gd name="T13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9" h="37">
                  <a:moveTo>
                    <a:pt x="3" y="19"/>
                  </a:moveTo>
                  <a:lnTo>
                    <a:pt x="26" y="0"/>
                  </a:lnTo>
                  <a:lnTo>
                    <a:pt x="28" y="22"/>
                  </a:lnTo>
                  <a:lnTo>
                    <a:pt x="10" y="36"/>
                  </a:lnTo>
                  <a:lnTo>
                    <a:pt x="0" y="36"/>
                  </a:lnTo>
                  <a:lnTo>
                    <a:pt x="3" y="19"/>
                  </a:lnTo>
                  <a:lnTo>
                    <a:pt x="3" y="19"/>
                  </a:lnTo>
                </a:path>
              </a:pathLst>
            </a:custGeom>
            <a:solidFill>
              <a:srgbClr val="000000"/>
            </a:solidFill>
            <a:ln w="9207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1678" name="AutoShape 14">
              <a:extLst>
                <a:ext uri="{FF2B5EF4-FFF2-40B4-BE49-F238E27FC236}">
                  <a16:creationId xmlns:a16="http://schemas.microsoft.com/office/drawing/2014/main" id="{E7F4BD8C-FF41-8DA8-B16A-D17220E1A7C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237" y="834"/>
              <a:ext cx="17" cy="4"/>
            </a:xfrm>
            <a:prstGeom prst="roundRect">
              <a:avLst>
                <a:gd name="adj" fmla="val 0"/>
              </a:avLst>
            </a:prstGeom>
            <a:solidFill>
              <a:srgbClr val="FFFF00"/>
            </a:solidFill>
            <a:ln w="9207">
              <a:solidFill>
                <a:srgbClr val="808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1679" name="Freeform 15">
              <a:extLst>
                <a:ext uri="{FF2B5EF4-FFF2-40B4-BE49-F238E27FC236}">
                  <a16:creationId xmlns:a16="http://schemas.microsoft.com/office/drawing/2014/main" id="{547910BB-3EB7-41FE-9F25-98943F19832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37" y="825"/>
              <a:ext cx="18" cy="10"/>
            </a:xfrm>
            <a:custGeom>
              <a:avLst/>
              <a:gdLst>
                <a:gd name="T0" fmla="*/ 0 w 18"/>
                <a:gd name="T1" fmla="*/ 9 h 10"/>
                <a:gd name="T2" fmla="*/ 8 w 18"/>
                <a:gd name="T3" fmla="*/ 0 h 10"/>
                <a:gd name="T4" fmla="*/ 17 w 18"/>
                <a:gd name="T5" fmla="*/ 9 h 10"/>
                <a:gd name="T6" fmla="*/ 0 w 18"/>
                <a:gd name="T7" fmla="*/ 9 h 10"/>
                <a:gd name="T8" fmla="*/ 0 w 18"/>
                <a:gd name="T9" fmla="*/ 9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10">
                  <a:moveTo>
                    <a:pt x="0" y="9"/>
                  </a:moveTo>
                  <a:lnTo>
                    <a:pt x="8" y="0"/>
                  </a:lnTo>
                  <a:lnTo>
                    <a:pt x="17" y="9"/>
                  </a:lnTo>
                  <a:lnTo>
                    <a:pt x="0" y="9"/>
                  </a:lnTo>
                  <a:lnTo>
                    <a:pt x="0" y="9"/>
                  </a:lnTo>
                </a:path>
              </a:pathLst>
            </a:custGeom>
            <a:solidFill>
              <a:srgbClr val="000000"/>
            </a:solidFill>
            <a:ln w="9207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41680" name="Group 16">
              <a:extLst>
                <a:ext uri="{FF2B5EF4-FFF2-40B4-BE49-F238E27FC236}">
                  <a16:creationId xmlns:a16="http://schemas.microsoft.com/office/drawing/2014/main" id="{AD69D5E1-9600-8232-7D20-FF62FDB2FEE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15" y="810"/>
              <a:ext cx="290" cy="163"/>
              <a:chOff x="915" y="810"/>
              <a:chExt cx="290" cy="163"/>
            </a:xfrm>
          </p:grpSpPr>
          <p:sp>
            <p:nvSpPr>
              <p:cNvPr id="241681" name="Freeform 17">
                <a:extLst>
                  <a:ext uri="{FF2B5EF4-FFF2-40B4-BE49-F238E27FC236}">
                    <a16:creationId xmlns:a16="http://schemas.microsoft.com/office/drawing/2014/main" id="{E91E9B94-F4CB-8B89-9272-7636BC99FB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6" y="887"/>
                <a:ext cx="289" cy="33"/>
              </a:xfrm>
              <a:custGeom>
                <a:avLst/>
                <a:gdLst>
                  <a:gd name="T0" fmla="*/ 0 w 289"/>
                  <a:gd name="T1" fmla="*/ 1 h 33"/>
                  <a:gd name="T2" fmla="*/ 3 w 289"/>
                  <a:gd name="T3" fmla="*/ 3 h 33"/>
                  <a:gd name="T4" fmla="*/ 8 w 289"/>
                  <a:gd name="T5" fmla="*/ 6 h 33"/>
                  <a:gd name="T6" fmla="*/ 15 w 289"/>
                  <a:gd name="T7" fmla="*/ 9 h 33"/>
                  <a:gd name="T8" fmla="*/ 24 w 289"/>
                  <a:gd name="T9" fmla="*/ 12 h 33"/>
                  <a:gd name="T10" fmla="*/ 32 w 289"/>
                  <a:gd name="T11" fmla="*/ 16 h 33"/>
                  <a:gd name="T12" fmla="*/ 40 w 289"/>
                  <a:gd name="T13" fmla="*/ 19 h 33"/>
                  <a:gd name="T14" fmla="*/ 46 w 289"/>
                  <a:gd name="T15" fmla="*/ 20 h 33"/>
                  <a:gd name="T16" fmla="*/ 52 w 289"/>
                  <a:gd name="T17" fmla="*/ 22 h 33"/>
                  <a:gd name="T18" fmla="*/ 58 w 289"/>
                  <a:gd name="T19" fmla="*/ 23 h 33"/>
                  <a:gd name="T20" fmla="*/ 64 w 289"/>
                  <a:gd name="T21" fmla="*/ 23 h 33"/>
                  <a:gd name="T22" fmla="*/ 70 w 289"/>
                  <a:gd name="T23" fmla="*/ 23 h 33"/>
                  <a:gd name="T24" fmla="*/ 76 w 289"/>
                  <a:gd name="T25" fmla="*/ 23 h 33"/>
                  <a:gd name="T26" fmla="*/ 81 w 289"/>
                  <a:gd name="T27" fmla="*/ 23 h 33"/>
                  <a:gd name="T28" fmla="*/ 87 w 289"/>
                  <a:gd name="T29" fmla="*/ 23 h 33"/>
                  <a:gd name="T30" fmla="*/ 92 w 289"/>
                  <a:gd name="T31" fmla="*/ 23 h 33"/>
                  <a:gd name="T32" fmla="*/ 97 w 289"/>
                  <a:gd name="T33" fmla="*/ 22 h 33"/>
                  <a:gd name="T34" fmla="*/ 101 w 289"/>
                  <a:gd name="T35" fmla="*/ 21 h 33"/>
                  <a:gd name="T36" fmla="*/ 108 w 289"/>
                  <a:gd name="T37" fmla="*/ 19 h 33"/>
                  <a:gd name="T38" fmla="*/ 116 w 289"/>
                  <a:gd name="T39" fmla="*/ 17 h 33"/>
                  <a:gd name="T40" fmla="*/ 121 w 289"/>
                  <a:gd name="T41" fmla="*/ 15 h 33"/>
                  <a:gd name="T42" fmla="*/ 128 w 289"/>
                  <a:gd name="T43" fmla="*/ 14 h 33"/>
                  <a:gd name="T44" fmla="*/ 134 w 289"/>
                  <a:gd name="T45" fmla="*/ 12 h 33"/>
                  <a:gd name="T46" fmla="*/ 140 w 289"/>
                  <a:gd name="T47" fmla="*/ 11 h 33"/>
                  <a:gd name="T48" fmla="*/ 145 w 289"/>
                  <a:gd name="T49" fmla="*/ 8 h 33"/>
                  <a:gd name="T50" fmla="*/ 149 w 289"/>
                  <a:gd name="T51" fmla="*/ 8 h 33"/>
                  <a:gd name="T52" fmla="*/ 155 w 289"/>
                  <a:gd name="T53" fmla="*/ 8 h 33"/>
                  <a:gd name="T54" fmla="*/ 161 w 289"/>
                  <a:gd name="T55" fmla="*/ 8 h 33"/>
                  <a:gd name="T56" fmla="*/ 167 w 289"/>
                  <a:gd name="T57" fmla="*/ 6 h 33"/>
                  <a:gd name="T58" fmla="*/ 173 w 289"/>
                  <a:gd name="T59" fmla="*/ 6 h 33"/>
                  <a:gd name="T60" fmla="*/ 178 w 289"/>
                  <a:gd name="T61" fmla="*/ 6 h 33"/>
                  <a:gd name="T62" fmla="*/ 185 w 289"/>
                  <a:gd name="T63" fmla="*/ 6 h 33"/>
                  <a:gd name="T64" fmla="*/ 190 w 289"/>
                  <a:gd name="T65" fmla="*/ 6 h 33"/>
                  <a:gd name="T66" fmla="*/ 194 w 289"/>
                  <a:gd name="T67" fmla="*/ 6 h 33"/>
                  <a:gd name="T68" fmla="*/ 198 w 289"/>
                  <a:gd name="T69" fmla="*/ 6 h 33"/>
                  <a:gd name="T70" fmla="*/ 202 w 289"/>
                  <a:gd name="T71" fmla="*/ 6 h 33"/>
                  <a:gd name="T72" fmla="*/ 208 w 289"/>
                  <a:gd name="T73" fmla="*/ 8 h 33"/>
                  <a:gd name="T74" fmla="*/ 212 w 289"/>
                  <a:gd name="T75" fmla="*/ 8 h 33"/>
                  <a:gd name="T76" fmla="*/ 217 w 289"/>
                  <a:gd name="T77" fmla="*/ 8 h 33"/>
                  <a:gd name="T78" fmla="*/ 221 w 289"/>
                  <a:gd name="T79" fmla="*/ 8 h 33"/>
                  <a:gd name="T80" fmla="*/ 224 w 289"/>
                  <a:gd name="T81" fmla="*/ 11 h 33"/>
                  <a:gd name="T82" fmla="*/ 228 w 289"/>
                  <a:gd name="T83" fmla="*/ 11 h 33"/>
                  <a:gd name="T84" fmla="*/ 231 w 289"/>
                  <a:gd name="T85" fmla="*/ 13 h 33"/>
                  <a:gd name="T86" fmla="*/ 236 w 289"/>
                  <a:gd name="T87" fmla="*/ 14 h 33"/>
                  <a:gd name="T88" fmla="*/ 241 w 289"/>
                  <a:gd name="T89" fmla="*/ 16 h 33"/>
                  <a:gd name="T90" fmla="*/ 245 w 289"/>
                  <a:gd name="T91" fmla="*/ 17 h 33"/>
                  <a:gd name="T92" fmla="*/ 250 w 289"/>
                  <a:gd name="T93" fmla="*/ 19 h 33"/>
                  <a:gd name="T94" fmla="*/ 254 w 289"/>
                  <a:gd name="T95" fmla="*/ 19 h 33"/>
                  <a:gd name="T96" fmla="*/ 258 w 289"/>
                  <a:gd name="T97" fmla="*/ 21 h 33"/>
                  <a:gd name="T98" fmla="*/ 262 w 289"/>
                  <a:gd name="T99" fmla="*/ 23 h 33"/>
                  <a:gd name="T100" fmla="*/ 267 w 289"/>
                  <a:gd name="T101" fmla="*/ 25 h 33"/>
                  <a:gd name="T102" fmla="*/ 271 w 289"/>
                  <a:gd name="T103" fmla="*/ 27 h 33"/>
                  <a:gd name="T104" fmla="*/ 277 w 289"/>
                  <a:gd name="T105" fmla="*/ 29 h 33"/>
                  <a:gd name="T106" fmla="*/ 281 w 289"/>
                  <a:gd name="T107" fmla="*/ 31 h 33"/>
                  <a:gd name="T108" fmla="*/ 284 w 289"/>
                  <a:gd name="T109" fmla="*/ 32 h 33"/>
                  <a:gd name="T110" fmla="*/ 286 w 289"/>
                  <a:gd name="T111" fmla="*/ 32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289" h="33">
                    <a:moveTo>
                      <a:pt x="0" y="0"/>
                    </a:moveTo>
                    <a:lnTo>
                      <a:pt x="0" y="1"/>
                    </a:lnTo>
                    <a:lnTo>
                      <a:pt x="1" y="1"/>
                    </a:lnTo>
                    <a:lnTo>
                      <a:pt x="3" y="3"/>
                    </a:lnTo>
                    <a:lnTo>
                      <a:pt x="5" y="3"/>
                    </a:lnTo>
                    <a:lnTo>
                      <a:pt x="8" y="6"/>
                    </a:lnTo>
                    <a:lnTo>
                      <a:pt x="11" y="7"/>
                    </a:lnTo>
                    <a:lnTo>
                      <a:pt x="15" y="9"/>
                    </a:lnTo>
                    <a:lnTo>
                      <a:pt x="20" y="10"/>
                    </a:lnTo>
                    <a:lnTo>
                      <a:pt x="24" y="12"/>
                    </a:lnTo>
                    <a:lnTo>
                      <a:pt x="27" y="14"/>
                    </a:lnTo>
                    <a:lnTo>
                      <a:pt x="32" y="16"/>
                    </a:lnTo>
                    <a:lnTo>
                      <a:pt x="36" y="17"/>
                    </a:lnTo>
                    <a:lnTo>
                      <a:pt x="40" y="19"/>
                    </a:lnTo>
                    <a:lnTo>
                      <a:pt x="44" y="20"/>
                    </a:lnTo>
                    <a:lnTo>
                      <a:pt x="46" y="20"/>
                    </a:lnTo>
                    <a:lnTo>
                      <a:pt x="50" y="20"/>
                    </a:lnTo>
                    <a:lnTo>
                      <a:pt x="52" y="22"/>
                    </a:lnTo>
                    <a:lnTo>
                      <a:pt x="56" y="22"/>
                    </a:lnTo>
                    <a:lnTo>
                      <a:pt x="58" y="23"/>
                    </a:lnTo>
                    <a:lnTo>
                      <a:pt x="62" y="23"/>
                    </a:lnTo>
                    <a:lnTo>
                      <a:pt x="64" y="23"/>
                    </a:lnTo>
                    <a:lnTo>
                      <a:pt x="68" y="23"/>
                    </a:lnTo>
                    <a:lnTo>
                      <a:pt x="70" y="23"/>
                    </a:lnTo>
                    <a:lnTo>
                      <a:pt x="74" y="23"/>
                    </a:lnTo>
                    <a:lnTo>
                      <a:pt x="76" y="23"/>
                    </a:lnTo>
                    <a:lnTo>
                      <a:pt x="79" y="23"/>
                    </a:lnTo>
                    <a:lnTo>
                      <a:pt x="81" y="23"/>
                    </a:lnTo>
                    <a:lnTo>
                      <a:pt x="85" y="23"/>
                    </a:lnTo>
                    <a:lnTo>
                      <a:pt x="87" y="23"/>
                    </a:lnTo>
                    <a:lnTo>
                      <a:pt x="90" y="23"/>
                    </a:lnTo>
                    <a:lnTo>
                      <a:pt x="92" y="23"/>
                    </a:lnTo>
                    <a:lnTo>
                      <a:pt x="96" y="22"/>
                    </a:lnTo>
                    <a:lnTo>
                      <a:pt x="97" y="22"/>
                    </a:lnTo>
                    <a:lnTo>
                      <a:pt x="99" y="21"/>
                    </a:lnTo>
                    <a:lnTo>
                      <a:pt x="101" y="21"/>
                    </a:lnTo>
                    <a:lnTo>
                      <a:pt x="105" y="19"/>
                    </a:lnTo>
                    <a:lnTo>
                      <a:pt x="108" y="19"/>
                    </a:lnTo>
                    <a:lnTo>
                      <a:pt x="111" y="17"/>
                    </a:lnTo>
                    <a:lnTo>
                      <a:pt x="116" y="17"/>
                    </a:lnTo>
                    <a:lnTo>
                      <a:pt x="119" y="15"/>
                    </a:lnTo>
                    <a:lnTo>
                      <a:pt x="121" y="15"/>
                    </a:lnTo>
                    <a:lnTo>
                      <a:pt x="125" y="14"/>
                    </a:lnTo>
                    <a:lnTo>
                      <a:pt x="128" y="14"/>
                    </a:lnTo>
                    <a:lnTo>
                      <a:pt x="132" y="12"/>
                    </a:lnTo>
                    <a:lnTo>
                      <a:pt x="134" y="12"/>
                    </a:lnTo>
                    <a:lnTo>
                      <a:pt x="138" y="11"/>
                    </a:lnTo>
                    <a:lnTo>
                      <a:pt x="140" y="11"/>
                    </a:lnTo>
                    <a:lnTo>
                      <a:pt x="143" y="8"/>
                    </a:lnTo>
                    <a:lnTo>
                      <a:pt x="145" y="8"/>
                    </a:lnTo>
                    <a:lnTo>
                      <a:pt x="147" y="8"/>
                    </a:lnTo>
                    <a:lnTo>
                      <a:pt x="149" y="8"/>
                    </a:lnTo>
                    <a:lnTo>
                      <a:pt x="153" y="8"/>
                    </a:lnTo>
                    <a:lnTo>
                      <a:pt x="155" y="8"/>
                    </a:lnTo>
                    <a:lnTo>
                      <a:pt x="159" y="8"/>
                    </a:lnTo>
                    <a:lnTo>
                      <a:pt x="161" y="8"/>
                    </a:lnTo>
                    <a:lnTo>
                      <a:pt x="165" y="6"/>
                    </a:lnTo>
                    <a:lnTo>
                      <a:pt x="167" y="6"/>
                    </a:lnTo>
                    <a:lnTo>
                      <a:pt x="171" y="6"/>
                    </a:lnTo>
                    <a:lnTo>
                      <a:pt x="173" y="6"/>
                    </a:lnTo>
                    <a:lnTo>
                      <a:pt x="177" y="6"/>
                    </a:lnTo>
                    <a:lnTo>
                      <a:pt x="178" y="6"/>
                    </a:lnTo>
                    <a:lnTo>
                      <a:pt x="183" y="6"/>
                    </a:lnTo>
                    <a:lnTo>
                      <a:pt x="185" y="6"/>
                    </a:lnTo>
                    <a:lnTo>
                      <a:pt x="189" y="5"/>
                    </a:lnTo>
                    <a:lnTo>
                      <a:pt x="190" y="6"/>
                    </a:lnTo>
                    <a:lnTo>
                      <a:pt x="192" y="6"/>
                    </a:lnTo>
                    <a:lnTo>
                      <a:pt x="194" y="6"/>
                    </a:lnTo>
                    <a:lnTo>
                      <a:pt x="196" y="6"/>
                    </a:lnTo>
                    <a:lnTo>
                      <a:pt x="198" y="6"/>
                    </a:lnTo>
                    <a:lnTo>
                      <a:pt x="200" y="6"/>
                    </a:lnTo>
                    <a:lnTo>
                      <a:pt x="202" y="6"/>
                    </a:lnTo>
                    <a:lnTo>
                      <a:pt x="206" y="6"/>
                    </a:lnTo>
                    <a:lnTo>
                      <a:pt x="208" y="8"/>
                    </a:lnTo>
                    <a:lnTo>
                      <a:pt x="210" y="8"/>
                    </a:lnTo>
                    <a:lnTo>
                      <a:pt x="212" y="8"/>
                    </a:lnTo>
                    <a:lnTo>
                      <a:pt x="215" y="8"/>
                    </a:lnTo>
                    <a:lnTo>
                      <a:pt x="217" y="8"/>
                    </a:lnTo>
                    <a:lnTo>
                      <a:pt x="219" y="8"/>
                    </a:lnTo>
                    <a:lnTo>
                      <a:pt x="221" y="8"/>
                    </a:lnTo>
                    <a:lnTo>
                      <a:pt x="223" y="8"/>
                    </a:lnTo>
                    <a:lnTo>
                      <a:pt x="224" y="11"/>
                    </a:lnTo>
                    <a:lnTo>
                      <a:pt x="226" y="11"/>
                    </a:lnTo>
                    <a:lnTo>
                      <a:pt x="228" y="11"/>
                    </a:lnTo>
                    <a:lnTo>
                      <a:pt x="230" y="11"/>
                    </a:lnTo>
                    <a:lnTo>
                      <a:pt x="231" y="13"/>
                    </a:lnTo>
                    <a:lnTo>
                      <a:pt x="234" y="13"/>
                    </a:lnTo>
                    <a:lnTo>
                      <a:pt x="236" y="14"/>
                    </a:lnTo>
                    <a:lnTo>
                      <a:pt x="239" y="14"/>
                    </a:lnTo>
                    <a:lnTo>
                      <a:pt x="241" y="16"/>
                    </a:lnTo>
                    <a:lnTo>
                      <a:pt x="243" y="16"/>
                    </a:lnTo>
                    <a:lnTo>
                      <a:pt x="245" y="17"/>
                    </a:lnTo>
                    <a:lnTo>
                      <a:pt x="248" y="17"/>
                    </a:lnTo>
                    <a:lnTo>
                      <a:pt x="250" y="19"/>
                    </a:lnTo>
                    <a:lnTo>
                      <a:pt x="252" y="19"/>
                    </a:lnTo>
                    <a:lnTo>
                      <a:pt x="254" y="19"/>
                    </a:lnTo>
                    <a:lnTo>
                      <a:pt x="257" y="19"/>
                    </a:lnTo>
                    <a:lnTo>
                      <a:pt x="258" y="21"/>
                    </a:lnTo>
                    <a:lnTo>
                      <a:pt x="260" y="21"/>
                    </a:lnTo>
                    <a:lnTo>
                      <a:pt x="262" y="23"/>
                    </a:lnTo>
                    <a:lnTo>
                      <a:pt x="265" y="23"/>
                    </a:lnTo>
                    <a:lnTo>
                      <a:pt x="267" y="25"/>
                    </a:lnTo>
                    <a:lnTo>
                      <a:pt x="269" y="25"/>
                    </a:lnTo>
                    <a:lnTo>
                      <a:pt x="271" y="27"/>
                    </a:lnTo>
                    <a:lnTo>
                      <a:pt x="275" y="27"/>
                    </a:lnTo>
                    <a:lnTo>
                      <a:pt x="277" y="29"/>
                    </a:lnTo>
                    <a:lnTo>
                      <a:pt x="279" y="29"/>
                    </a:lnTo>
                    <a:lnTo>
                      <a:pt x="281" y="31"/>
                    </a:lnTo>
                    <a:lnTo>
                      <a:pt x="283" y="31"/>
                    </a:lnTo>
                    <a:lnTo>
                      <a:pt x="284" y="32"/>
                    </a:lnTo>
                    <a:lnTo>
                      <a:pt x="286" y="32"/>
                    </a:lnTo>
                    <a:lnTo>
                      <a:pt x="286" y="32"/>
                    </a:lnTo>
                    <a:lnTo>
                      <a:pt x="288" y="32"/>
                    </a:lnTo>
                  </a:path>
                </a:pathLst>
              </a:custGeom>
              <a:noFill/>
              <a:ln w="9207" cap="flat">
                <a:solidFill>
                  <a:srgbClr val="80808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1682" name="Freeform 18">
                <a:extLst>
                  <a:ext uri="{FF2B5EF4-FFF2-40B4-BE49-F238E27FC236}">
                    <a16:creationId xmlns:a16="http://schemas.microsoft.com/office/drawing/2014/main" id="{9C71B84F-F8D1-21FF-4BED-1560F1C042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7" y="810"/>
                <a:ext cx="288" cy="32"/>
              </a:xfrm>
              <a:custGeom>
                <a:avLst/>
                <a:gdLst>
                  <a:gd name="T0" fmla="*/ 0 w 288"/>
                  <a:gd name="T1" fmla="*/ 1 h 32"/>
                  <a:gd name="T2" fmla="*/ 2 w 288"/>
                  <a:gd name="T3" fmla="*/ 3 h 32"/>
                  <a:gd name="T4" fmla="*/ 7 w 288"/>
                  <a:gd name="T5" fmla="*/ 5 h 32"/>
                  <a:gd name="T6" fmla="*/ 15 w 288"/>
                  <a:gd name="T7" fmla="*/ 9 h 32"/>
                  <a:gd name="T8" fmla="*/ 23 w 288"/>
                  <a:gd name="T9" fmla="*/ 11 h 32"/>
                  <a:gd name="T10" fmla="*/ 31 w 288"/>
                  <a:gd name="T11" fmla="*/ 15 h 32"/>
                  <a:gd name="T12" fmla="*/ 39 w 288"/>
                  <a:gd name="T13" fmla="*/ 18 h 32"/>
                  <a:gd name="T14" fmla="*/ 45 w 288"/>
                  <a:gd name="T15" fmla="*/ 19 h 32"/>
                  <a:gd name="T16" fmla="*/ 51 w 288"/>
                  <a:gd name="T17" fmla="*/ 21 h 32"/>
                  <a:gd name="T18" fmla="*/ 57 w 288"/>
                  <a:gd name="T19" fmla="*/ 23 h 32"/>
                  <a:gd name="T20" fmla="*/ 63 w 288"/>
                  <a:gd name="T21" fmla="*/ 23 h 32"/>
                  <a:gd name="T22" fmla="*/ 70 w 288"/>
                  <a:gd name="T23" fmla="*/ 23 h 32"/>
                  <a:gd name="T24" fmla="*/ 76 w 288"/>
                  <a:gd name="T25" fmla="*/ 23 h 32"/>
                  <a:gd name="T26" fmla="*/ 80 w 288"/>
                  <a:gd name="T27" fmla="*/ 23 h 32"/>
                  <a:gd name="T28" fmla="*/ 86 w 288"/>
                  <a:gd name="T29" fmla="*/ 23 h 32"/>
                  <a:gd name="T30" fmla="*/ 91 w 288"/>
                  <a:gd name="T31" fmla="*/ 23 h 32"/>
                  <a:gd name="T32" fmla="*/ 96 w 288"/>
                  <a:gd name="T33" fmla="*/ 20 h 32"/>
                  <a:gd name="T34" fmla="*/ 100 w 288"/>
                  <a:gd name="T35" fmla="*/ 20 h 32"/>
                  <a:gd name="T36" fmla="*/ 107 w 288"/>
                  <a:gd name="T37" fmla="*/ 18 h 32"/>
                  <a:gd name="T38" fmla="*/ 115 w 288"/>
                  <a:gd name="T39" fmla="*/ 16 h 32"/>
                  <a:gd name="T40" fmla="*/ 120 w 288"/>
                  <a:gd name="T41" fmla="*/ 15 h 32"/>
                  <a:gd name="T42" fmla="*/ 127 w 288"/>
                  <a:gd name="T43" fmla="*/ 13 h 32"/>
                  <a:gd name="T44" fmla="*/ 133 w 288"/>
                  <a:gd name="T45" fmla="*/ 11 h 32"/>
                  <a:gd name="T46" fmla="*/ 139 w 288"/>
                  <a:gd name="T47" fmla="*/ 10 h 32"/>
                  <a:gd name="T48" fmla="*/ 144 w 288"/>
                  <a:gd name="T49" fmla="*/ 8 h 32"/>
                  <a:gd name="T50" fmla="*/ 148 w 288"/>
                  <a:gd name="T51" fmla="*/ 8 h 32"/>
                  <a:gd name="T52" fmla="*/ 154 w 288"/>
                  <a:gd name="T53" fmla="*/ 7 h 32"/>
                  <a:gd name="T54" fmla="*/ 161 w 288"/>
                  <a:gd name="T55" fmla="*/ 7 h 32"/>
                  <a:gd name="T56" fmla="*/ 167 w 288"/>
                  <a:gd name="T57" fmla="*/ 5 h 32"/>
                  <a:gd name="T58" fmla="*/ 173 w 288"/>
                  <a:gd name="T59" fmla="*/ 5 h 32"/>
                  <a:gd name="T60" fmla="*/ 178 w 288"/>
                  <a:gd name="T61" fmla="*/ 5 h 32"/>
                  <a:gd name="T62" fmla="*/ 184 w 288"/>
                  <a:gd name="T63" fmla="*/ 5 h 32"/>
                  <a:gd name="T64" fmla="*/ 189 w 288"/>
                  <a:gd name="T65" fmla="*/ 5 h 32"/>
                  <a:gd name="T66" fmla="*/ 193 w 288"/>
                  <a:gd name="T67" fmla="*/ 5 h 32"/>
                  <a:gd name="T68" fmla="*/ 197 w 288"/>
                  <a:gd name="T69" fmla="*/ 6 h 32"/>
                  <a:gd name="T70" fmla="*/ 201 w 288"/>
                  <a:gd name="T71" fmla="*/ 6 h 32"/>
                  <a:gd name="T72" fmla="*/ 207 w 288"/>
                  <a:gd name="T73" fmla="*/ 8 h 32"/>
                  <a:gd name="T74" fmla="*/ 211 w 288"/>
                  <a:gd name="T75" fmla="*/ 8 h 32"/>
                  <a:gd name="T76" fmla="*/ 216 w 288"/>
                  <a:gd name="T77" fmla="*/ 8 h 32"/>
                  <a:gd name="T78" fmla="*/ 220 w 288"/>
                  <a:gd name="T79" fmla="*/ 8 h 32"/>
                  <a:gd name="T80" fmla="*/ 223 w 288"/>
                  <a:gd name="T81" fmla="*/ 10 h 32"/>
                  <a:gd name="T82" fmla="*/ 228 w 288"/>
                  <a:gd name="T83" fmla="*/ 11 h 32"/>
                  <a:gd name="T84" fmla="*/ 231 w 288"/>
                  <a:gd name="T85" fmla="*/ 13 h 32"/>
                  <a:gd name="T86" fmla="*/ 235 w 288"/>
                  <a:gd name="T87" fmla="*/ 13 h 32"/>
                  <a:gd name="T88" fmla="*/ 240 w 288"/>
                  <a:gd name="T89" fmla="*/ 15 h 32"/>
                  <a:gd name="T90" fmla="*/ 244 w 288"/>
                  <a:gd name="T91" fmla="*/ 16 h 32"/>
                  <a:gd name="T92" fmla="*/ 249 w 288"/>
                  <a:gd name="T93" fmla="*/ 18 h 32"/>
                  <a:gd name="T94" fmla="*/ 253 w 288"/>
                  <a:gd name="T95" fmla="*/ 18 h 32"/>
                  <a:gd name="T96" fmla="*/ 257 w 288"/>
                  <a:gd name="T97" fmla="*/ 20 h 32"/>
                  <a:gd name="T98" fmla="*/ 261 w 288"/>
                  <a:gd name="T99" fmla="*/ 23 h 32"/>
                  <a:gd name="T100" fmla="*/ 266 w 288"/>
                  <a:gd name="T101" fmla="*/ 24 h 32"/>
                  <a:gd name="T102" fmla="*/ 270 w 288"/>
                  <a:gd name="T103" fmla="*/ 26 h 32"/>
                  <a:gd name="T104" fmla="*/ 276 w 288"/>
                  <a:gd name="T105" fmla="*/ 28 h 32"/>
                  <a:gd name="T106" fmla="*/ 280 w 288"/>
                  <a:gd name="T107" fmla="*/ 30 h 32"/>
                  <a:gd name="T108" fmla="*/ 283 w 288"/>
                  <a:gd name="T109" fmla="*/ 31 h 32"/>
                  <a:gd name="T110" fmla="*/ 285 w 288"/>
                  <a:gd name="T111" fmla="*/ 31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288" h="32">
                    <a:moveTo>
                      <a:pt x="0" y="0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2" y="3"/>
                    </a:lnTo>
                    <a:lnTo>
                      <a:pt x="5" y="3"/>
                    </a:lnTo>
                    <a:lnTo>
                      <a:pt x="7" y="5"/>
                    </a:lnTo>
                    <a:lnTo>
                      <a:pt x="11" y="7"/>
                    </a:lnTo>
                    <a:lnTo>
                      <a:pt x="15" y="9"/>
                    </a:lnTo>
                    <a:lnTo>
                      <a:pt x="19" y="9"/>
                    </a:lnTo>
                    <a:lnTo>
                      <a:pt x="23" y="11"/>
                    </a:lnTo>
                    <a:lnTo>
                      <a:pt x="26" y="13"/>
                    </a:lnTo>
                    <a:lnTo>
                      <a:pt x="31" y="15"/>
                    </a:lnTo>
                    <a:lnTo>
                      <a:pt x="35" y="16"/>
                    </a:lnTo>
                    <a:lnTo>
                      <a:pt x="39" y="18"/>
                    </a:lnTo>
                    <a:lnTo>
                      <a:pt x="43" y="18"/>
                    </a:lnTo>
                    <a:lnTo>
                      <a:pt x="45" y="19"/>
                    </a:lnTo>
                    <a:lnTo>
                      <a:pt x="49" y="19"/>
                    </a:lnTo>
                    <a:lnTo>
                      <a:pt x="51" y="21"/>
                    </a:lnTo>
                    <a:lnTo>
                      <a:pt x="55" y="21"/>
                    </a:lnTo>
                    <a:lnTo>
                      <a:pt x="57" y="23"/>
                    </a:lnTo>
                    <a:lnTo>
                      <a:pt x="61" y="23"/>
                    </a:lnTo>
                    <a:lnTo>
                      <a:pt x="63" y="23"/>
                    </a:lnTo>
                    <a:lnTo>
                      <a:pt x="67" y="23"/>
                    </a:lnTo>
                    <a:lnTo>
                      <a:pt x="70" y="23"/>
                    </a:lnTo>
                    <a:lnTo>
                      <a:pt x="74" y="23"/>
                    </a:lnTo>
                    <a:lnTo>
                      <a:pt x="76" y="23"/>
                    </a:lnTo>
                    <a:lnTo>
                      <a:pt x="78" y="23"/>
                    </a:lnTo>
                    <a:lnTo>
                      <a:pt x="80" y="23"/>
                    </a:lnTo>
                    <a:lnTo>
                      <a:pt x="84" y="23"/>
                    </a:lnTo>
                    <a:lnTo>
                      <a:pt x="86" y="23"/>
                    </a:lnTo>
                    <a:lnTo>
                      <a:pt x="89" y="23"/>
                    </a:lnTo>
                    <a:lnTo>
                      <a:pt x="91" y="23"/>
                    </a:lnTo>
                    <a:lnTo>
                      <a:pt x="95" y="20"/>
                    </a:lnTo>
                    <a:lnTo>
                      <a:pt x="96" y="20"/>
                    </a:lnTo>
                    <a:lnTo>
                      <a:pt x="98" y="20"/>
                    </a:lnTo>
                    <a:lnTo>
                      <a:pt x="100" y="20"/>
                    </a:lnTo>
                    <a:lnTo>
                      <a:pt x="104" y="18"/>
                    </a:lnTo>
                    <a:lnTo>
                      <a:pt x="107" y="18"/>
                    </a:lnTo>
                    <a:lnTo>
                      <a:pt x="110" y="16"/>
                    </a:lnTo>
                    <a:lnTo>
                      <a:pt x="115" y="16"/>
                    </a:lnTo>
                    <a:lnTo>
                      <a:pt x="118" y="15"/>
                    </a:lnTo>
                    <a:lnTo>
                      <a:pt x="120" y="15"/>
                    </a:lnTo>
                    <a:lnTo>
                      <a:pt x="124" y="13"/>
                    </a:lnTo>
                    <a:lnTo>
                      <a:pt x="127" y="13"/>
                    </a:lnTo>
                    <a:lnTo>
                      <a:pt x="131" y="11"/>
                    </a:lnTo>
                    <a:lnTo>
                      <a:pt x="133" y="11"/>
                    </a:lnTo>
                    <a:lnTo>
                      <a:pt x="137" y="10"/>
                    </a:lnTo>
                    <a:lnTo>
                      <a:pt x="139" y="10"/>
                    </a:lnTo>
                    <a:lnTo>
                      <a:pt x="142" y="8"/>
                    </a:lnTo>
                    <a:lnTo>
                      <a:pt x="144" y="8"/>
                    </a:lnTo>
                    <a:lnTo>
                      <a:pt x="146" y="8"/>
                    </a:lnTo>
                    <a:lnTo>
                      <a:pt x="148" y="8"/>
                    </a:lnTo>
                    <a:lnTo>
                      <a:pt x="152" y="7"/>
                    </a:lnTo>
                    <a:lnTo>
                      <a:pt x="154" y="7"/>
                    </a:lnTo>
                    <a:lnTo>
                      <a:pt x="158" y="7"/>
                    </a:lnTo>
                    <a:lnTo>
                      <a:pt x="161" y="7"/>
                    </a:lnTo>
                    <a:lnTo>
                      <a:pt x="165" y="5"/>
                    </a:lnTo>
                    <a:lnTo>
                      <a:pt x="167" y="5"/>
                    </a:lnTo>
                    <a:lnTo>
                      <a:pt x="170" y="5"/>
                    </a:lnTo>
                    <a:lnTo>
                      <a:pt x="173" y="5"/>
                    </a:lnTo>
                    <a:lnTo>
                      <a:pt x="176" y="5"/>
                    </a:lnTo>
                    <a:lnTo>
                      <a:pt x="178" y="5"/>
                    </a:lnTo>
                    <a:lnTo>
                      <a:pt x="182" y="5"/>
                    </a:lnTo>
                    <a:lnTo>
                      <a:pt x="184" y="5"/>
                    </a:lnTo>
                    <a:lnTo>
                      <a:pt x="188" y="4"/>
                    </a:lnTo>
                    <a:lnTo>
                      <a:pt x="189" y="5"/>
                    </a:lnTo>
                    <a:lnTo>
                      <a:pt x="191" y="5"/>
                    </a:lnTo>
                    <a:lnTo>
                      <a:pt x="193" y="5"/>
                    </a:lnTo>
                    <a:lnTo>
                      <a:pt x="195" y="5"/>
                    </a:lnTo>
                    <a:lnTo>
                      <a:pt x="197" y="6"/>
                    </a:lnTo>
                    <a:lnTo>
                      <a:pt x="199" y="6"/>
                    </a:lnTo>
                    <a:lnTo>
                      <a:pt x="201" y="6"/>
                    </a:lnTo>
                    <a:lnTo>
                      <a:pt x="205" y="6"/>
                    </a:lnTo>
                    <a:lnTo>
                      <a:pt x="207" y="8"/>
                    </a:lnTo>
                    <a:lnTo>
                      <a:pt x="209" y="8"/>
                    </a:lnTo>
                    <a:lnTo>
                      <a:pt x="211" y="8"/>
                    </a:lnTo>
                    <a:lnTo>
                      <a:pt x="214" y="8"/>
                    </a:lnTo>
                    <a:lnTo>
                      <a:pt x="216" y="8"/>
                    </a:lnTo>
                    <a:lnTo>
                      <a:pt x="218" y="8"/>
                    </a:lnTo>
                    <a:lnTo>
                      <a:pt x="220" y="8"/>
                    </a:lnTo>
                    <a:lnTo>
                      <a:pt x="222" y="8"/>
                    </a:lnTo>
                    <a:lnTo>
                      <a:pt x="223" y="10"/>
                    </a:lnTo>
                    <a:lnTo>
                      <a:pt x="225" y="10"/>
                    </a:lnTo>
                    <a:lnTo>
                      <a:pt x="228" y="11"/>
                    </a:lnTo>
                    <a:lnTo>
                      <a:pt x="229" y="11"/>
                    </a:lnTo>
                    <a:lnTo>
                      <a:pt x="231" y="13"/>
                    </a:lnTo>
                    <a:lnTo>
                      <a:pt x="233" y="13"/>
                    </a:lnTo>
                    <a:lnTo>
                      <a:pt x="235" y="13"/>
                    </a:lnTo>
                    <a:lnTo>
                      <a:pt x="238" y="13"/>
                    </a:lnTo>
                    <a:lnTo>
                      <a:pt x="240" y="15"/>
                    </a:lnTo>
                    <a:lnTo>
                      <a:pt x="242" y="15"/>
                    </a:lnTo>
                    <a:lnTo>
                      <a:pt x="244" y="16"/>
                    </a:lnTo>
                    <a:lnTo>
                      <a:pt x="247" y="16"/>
                    </a:lnTo>
                    <a:lnTo>
                      <a:pt x="249" y="18"/>
                    </a:lnTo>
                    <a:lnTo>
                      <a:pt x="251" y="18"/>
                    </a:lnTo>
                    <a:lnTo>
                      <a:pt x="253" y="18"/>
                    </a:lnTo>
                    <a:lnTo>
                      <a:pt x="256" y="18"/>
                    </a:lnTo>
                    <a:lnTo>
                      <a:pt x="257" y="20"/>
                    </a:lnTo>
                    <a:lnTo>
                      <a:pt x="259" y="20"/>
                    </a:lnTo>
                    <a:lnTo>
                      <a:pt x="261" y="23"/>
                    </a:lnTo>
                    <a:lnTo>
                      <a:pt x="264" y="23"/>
                    </a:lnTo>
                    <a:lnTo>
                      <a:pt x="266" y="24"/>
                    </a:lnTo>
                    <a:lnTo>
                      <a:pt x="268" y="24"/>
                    </a:lnTo>
                    <a:lnTo>
                      <a:pt x="270" y="26"/>
                    </a:lnTo>
                    <a:lnTo>
                      <a:pt x="274" y="26"/>
                    </a:lnTo>
                    <a:lnTo>
                      <a:pt x="276" y="28"/>
                    </a:lnTo>
                    <a:lnTo>
                      <a:pt x="278" y="28"/>
                    </a:lnTo>
                    <a:lnTo>
                      <a:pt x="280" y="30"/>
                    </a:lnTo>
                    <a:lnTo>
                      <a:pt x="282" y="30"/>
                    </a:lnTo>
                    <a:lnTo>
                      <a:pt x="283" y="31"/>
                    </a:lnTo>
                    <a:lnTo>
                      <a:pt x="285" y="31"/>
                    </a:lnTo>
                    <a:lnTo>
                      <a:pt x="285" y="31"/>
                    </a:lnTo>
                    <a:lnTo>
                      <a:pt x="287" y="31"/>
                    </a:lnTo>
                  </a:path>
                </a:pathLst>
              </a:custGeom>
              <a:noFill/>
              <a:ln w="9207" cap="flat">
                <a:solidFill>
                  <a:srgbClr val="808080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1683" name="Freeform 19">
                <a:extLst>
                  <a:ext uri="{FF2B5EF4-FFF2-40B4-BE49-F238E27FC236}">
                    <a16:creationId xmlns:a16="http://schemas.microsoft.com/office/drawing/2014/main" id="{4843AEEF-3999-500C-FFBD-C1FE626A87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6" y="837"/>
                <a:ext cx="289" cy="32"/>
              </a:xfrm>
              <a:custGeom>
                <a:avLst/>
                <a:gdLst>
                  <a:gd name="T0" fmla="*/ 0 w 289"/>
                  <a:gd name="T1" fmla="*/ 1 h 32"/>
                  <a:gd name="T2" fmla="*/ 3 w 289"/>
                  <a:gd name="T3" fmla="*/ 3 h 32"/>
                  <a:gd name="T4" fmla="*/ 8 w 289"/>
                  <a:gd name="T5" fmla="*/ 5 h 32"/>
                  <a:gd name="T6" fmla="*/ 15 w 289"/>
                  <a:gd name="T7" fmla="*/ 9 h 32"/>
                  <a:gd name="T8" fmla="*/ 24 w 289"/>
                  <a:gd name="T9" fmla="*/ 11 h 32"/>
                  <a:gd name="T10" fmla="*/ 32 w 289"/>
                  <a:gd name="T11" fmla="*/ 15 h 32"/>
                  <a:gd name="T12" fmla="*/ 39 w 289"/>
                  <a:gd name="T13" fmla="*/ 18 h 32"/>
                  <a:gd name="T14" fmla="*/ 46 w 289"/>
                  <a:gd name="T15" fmla="*/ 19 h 32"/>
                  <a:gd name="T16" fmla="*/ 51 w 289"/>
                  <a:gd name="T17" fmla="*/ 21 h 32"/>
                  <a:gd name="T18" fmla="*/ 57 w 289"/>
                  <a:gd name="T19" fmla="*/ 22 h 32"/>
                  <a:gd name="T20" fmla="*/ 63 w 289"/>
                  <a:gd name="T21" fmla="*/ 22 h 32"/>
                  <a:gd name="T22" fmla="*/ 70 w 289"/>
                  <a:gd name="T23" fmla="*/ 22 h 32"/>
                  <a:gd name="T24" fmla="*/ 76 w 289"/>
                  <a:gd name="T25" fmla="*/ 22 h 32"/>
                  <a:gd name="T26" fmla="*/ 81 w 289"/>
                  <a:gd name="T27" fmla="*/ 22 h 32"/>
                  <a:gd name="T28" fmla="*/ 87 w 289"/>
                  <a:gd name="T29" fmla="*/ 22 h 32"/>
                  <a:gd name="T30" fmla="*/ 92 w 289"/>
                  <a:gd name="T31" fmla="*/ 22 h 32"/>
                  <a:gd name="T32" fmla="*/ 97 w 289"/>
                  <a:gd name="T33" fmla="*/ 20 h 32"/>
                  <a:gd name="T34" fmla="*/ 101 w 289"/>
                  <a:gd name="T35" fmla="*/ 20 h 32"/>
                  <a:gd name="T36" fmla="*/ 107 w 289"/>
                  <a:gd name="T37" fmla="*/ 18 h 32"/>
                  <a:gd name="T38" fmla="*/ 115 w 289"/>
                  <a:gd name="T39" fmla="*/ 16 h 32"/>
                  <a:gd name="T40" fmla="*/ 121 w 289"/>
                  <a:gd name="T41" fmla="*/ 14 h 32"/>
                  <a:gd name="T42" fmla="*/ 128 w 289"/>
                  <a:gd name="T43" fmla="*/ 12 h 32"/>
                  <a:gd name="T44" fmla="*/ 133 w 289"/>
                  <a:gd name="T45" fmla="*/ 10 h 32"/>
                  <a:gd name="T46" fmla="*/ 139 w 289"/>
                  <a:gd name="T47" fmla="*/ 9 h 32"/>
                  <a:gd name="T48" fmla="*/ 145 w 289"/>
                  <a:gd name="T49" fmla="*/ 7 h 32"/>
                  <a:gd name="T50" fmla="*/ 149 w 289"/>
                  <a:gd name="T51" fmla="*/ 7 h 32"/>
                  <a:gd name="T52" fmla="*/ 155 w 289"/>
                  <a:gd name="T53" fmla="*/ 6 h 32"/>
                  <a:gd name="T54" fmla="*/ 161 w 289"/>
                  <a:gd name="T55" fmla="*/ 6 h 32"/>
                  <a:gd name="T56" fmla="*/ 167 w 289"/>
                  <a:gd name="T57" fmla="*/ 4 h 32"/>
                  <a:gd name="T58" fmla="*/ 173 w 289"/>
                  <a:gd name="T59" fmla="*/ 4 h 32"/>
                  <a:gd name="T60" fmla="*/ 178 w 289"/>
                  <a:gd name="T61" fmla="*/ 4 h 32"/>
                  <a:gd name="T62" fmla="*/ 185 w 289"/>
                  <a:gd name="T63" fmla="*/ 4 h 32"/>
                  <a:gd name="T64" fmla="*/ 190 w 289"/>
                  <a:gd name="T65" fmla="*/ 5 h 32"/>
                  <a:gd name="T66" fmla="*/ 194 w 289"/>
                  <a:gd name="T67" fmla="*/ 5 h 32"/>
                  <a:gd name="T68" fmla="*/ 198 w 289"/>
                  <a:gd name="T69" fmla="*/ 5 h 32"/>
                  <a:gd name="T70" fmla="*/ 202 w 289"/>
                  <a:gd name="T71" fmla="*/ 5 h 32"/>
                  <a:gd name="T72" fmla="*/ 207 w 289"/>
                  <a:gd name="T73" fmla="*/ 7 h 32"/>
                  <a:gd name="T74" fmla="*/ 211 w 289"/>
                  <a:gd name="T75" fmla="*/ 7 h 32"/>
                  <a:gd name="T76" fmla="*/ 216 w 289"/>
                  <a:gd name="T77" fmla="*/ 7 h 32"/>
                  <a:gd name="T78" fmla="*/ 220 w 289"/>
                  <a:gd name="T79" fmla="*/ 7 h 32"/>
                  <a:gd name="T80" fmla="*/ 224 w 289"/>
                  <a:gd name="T81" fmla="*/ 9 h 32"/>
                  <a:gd name="T82" fmla="*/ 228 w 289"/>
                  <a:gd name="T83" fmla="*/ 10 h 32"/>
                  <a:gd name="T84" fmla="*/ 231 w 289"/>
                  <a:gd name="T85" fmla="*/ 12 h 32"/>
                  <a:gd name="T86" fmla="*/ 236 w 289"/>
                  <a:gd name="T87" fmla="*/ 13 h 32"/>
                  <a:gd name="T88" fmla="*/ 241 w 289"/>
                  <a:gd name="T89" fmla="*/ 15 h 32"/>
                  <a:gd name="T90" fmla="*/ 245 w 289"/>
                  <a:gd name="T91" fmla="*/ 16 h 32"/>
                  <a:gd name="T92" fmla="*/ 250 w 289"/>
                  <a:gd name="T93" fmla="*/ 18 h 32"/>
                  <a:gd name="T94" fmla="*/ 254 w 289"/>
                  <a:gd name="T95" fmla="*/ 18 h 32"/>
                  <a:gd name="T96" fmla="*/ 258 w 289"/>
                  <a:gd name="T97" fmla="*/ 20 h 32"/>
                  <a:gd name="T98" fmla="*/ 262 w 289"/>
                  <a:gd name="T99" fmla="*/ 22 h 32"/>
                  <a:gd name="T100" fmla="*/ 267 w 289"/>
                  <a:gd name="T101" fmla="*/ 25 h 32"/>
                  <a:gd name="T102" fmla="*/ 271 w 289"/>
                  <a:gd name="T103" fmla="*/ 26 h 32"/>
                  <a:gd name="T104" fmla="*/ 277 w 289"/>
                  <a:gd name="T105" fmla="*/ 28 h 32"/>
                  <a:gd name="T106" fmla="*/ 281 w 289"/>
                  <a:gd name="T107" fmla="*/ 30 h 32"/>
                  <a:gd name="T108" fmla="*/ 284 w 289"/>
                  <a:gd name="T109" fmla="*/ 31 h 32"/>
                  <a:gd name="T110" fmla="*/ 286 w 289"/>
                  <a:gd name="T111" fmla="*/ 31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289" h="32">
                    <a:moveTo>
                      <a:pt x="0" y="0"/>
                    </a:moveTo>
                    <a:lnTo>
                      <a:pt x="0" y="1"/>
                    </a:lnTo>
                    <a:lnTo>
                      <a:pt x="1" y="1"/>
                    </a:lnTo>
                    <a:lnTo>
                      <a:pt x="3" y="3"/>
                    </a:lnTo>
                    <a:lnTo>
                      <a:pt x="5" y="3"/>
                    </a:lnTo>
                    <a:lnTo>
                      <a:pt x="8" y="5"/>
                    </a:lnTo>
                    <a:lnTo>
                      <a:pt x="11" y="7"/>
                    </a:lnTo>
                    <a:lnTo>
                      <a:pt x="15" y="9"/>
                    </a:lnTo>
                    <a:lnTo>
                      <a:pt x="20" y="9"/>
                    </a:lnTo>
                    <a:lnTo>
                      <a:pt x="24" y="11"/>
                    </a:lnTo>
                    <a:lnTo>
                      <a:pt x="27" y="13"/>
                    </a:lnTo>
                    <a:lnTo>
                      <a:pt x="32" y="15"/>
                    </a:lnTo>
                    <a:lnTo>
                      <a:pt x="36" y="16"/>
                    </a:lnTo>
                    <a:lnTo>
                      <a:pt x="39" y="18"/>
                    </a:lnTo>
                    <a:lnTo>
                      <a:pt x="43" y="18"/>
                    </a:lnTo>
                    <a:lnTo>
                      <a:pt x="46" y="19"/>
                    </a:lnTo>
                    <a:lnTo>
                      <a:pt x="49" y="19"/>
                    </a:lnTo>
                    <a:lnTo>
                      <a:pt x="51" y="21"/>
                    </a:lnTo>
                    <a:lnTo>
                      <a:pt x="56" y="21"/>
                    </a:lnTo>
                    <a:lnTo>
                      <a:pt x="57" y="22"/>
                    </a:lnTo>
                    <a:lnTo>
                      <a:pt x="61" y="22"/>
                    </a:lnTo>
                    <a:lnTo>
                      <a:pt x="63" y="22"/>
                    </a:lnTo>
                    <a:lnTo>
                      <a:pt x="67" y="22"/>
                    </a:lnTo>
                    <a:lnTo>
                      <a:pt x="70" y="22"/>
                    </a:lnTo>
                    <a:lnTo>
                      <a:pt x="74" y="22"/>
                    </a:lnTo>
                    <a:lnTo>
                      <a:pt x="76" y="22"/>
                    </a:lnTo>
                    <a:lnTo>
                      <a:pt x="79" y="22"/>
                    </a:lnTo>
                    <a:lnTo>
                      <a:pt x="81" y="22"/>
                    </a:lnTo>
                    <a:lnTo>
                      <a:pt x="85" y="22"/>
                    </a:lnTo>
                    <a:lnTo>
                      <a:pt x="87" y="22"/>
                    </a:lnTo>
                    <a:lnTo>
                      <a:pt x="90" y="22"/>
                    </a:lnTo>
                    <a:lnTo>
                      <a:pt x="92" y="22"/>
                    </a:lnTo>
                    <a:lnTo>
                      <a:pt x="96" y="20"/>
                    </a:lnTo>
                    <a:lnTo>
                      <a:pt x="97" y="20"/>
                    </a:lnTo>
                    <a:lnTo>
                      <a:pt x="99" y="20"/>
                    </a:lnTo>
                    <a:lnTo>
                      <a:pt x="101" y="20"/>
                    </a:lnTo>
                    <a:lnTo>
                      <a:pt x="105" y="18"/>
                    </a:lnTo>
                    <a:lnTo>
                      <a:pt x="107" y="18"/>
                    </a:lnTo>
                    <a:lnTo>
                      <a:pt x="111" y="16"/>
                    </a:lnTo>
                    <a:lnTo>
                      <a:pt x="115" y="16"/>
                    </a:lnTo>
                    <a:lnTo>
                      <a:pt x="118" y="14"/>
                    </a:lnTo>
                    <a:lnTo>
                      <a:pt x="121" y="14"/>
                    </a:lnTo>
                    <a:lnTo>
                      <a:pt x="124" y="12"/>
                    </a:lnTo>
                    <a:lnTo>
                      <a:pt x="128" y="12"/>
                    </a:lnTo>
                    <a:lnTo>
                      <a:pt x="132" y="10"/>
                    </a:lnTo>
                    <a:lnTo>
                      <a:pt x="133" y="10"/>
                    </a:lnTo>
                    <a:lnTo>
                      <a:pt x="138" y="9"/>
                    </a:lnTo>
                    <a:lnTo>
                      <a:pt x="139" y="9"/>
                    </a:lnTo>
                    <a:lnTo>
                      <a:pt x="142" y="7"/>
                    </a:lnTo>
                    <a:lnTo>
                      <a:pt x="145" y="7"/>
                    </a:lnTo>
                    <a:lnTo>
                      <a:pt x="147" y="7"/>
                    </a:lnTo>
                    <a:lnTo>
                      <a:pt x="149" y="7"/>
                    </a:lnTo>
                    <a:lnTo>
                      <a:pt x="153" y="6"/>
                    </a:lnTo>
                    <a:lnTo>
                      <a:pt x="155" y="6"/>
                    </a:lnTo>
                    <a:lnTo>
                      <a:pt x="159" y="6"/>
                    </a:lnTo>
                    <a:lnTo>
                      <a:pt x="161" y="6"/>
                    </a:lnTo>
                    <a:lnTo>
                      <a:pt x="165" y="4"/>
                    </a:lnTo>
                    <a:lnTo>
                      <a:pt x="167" y="4"/>
                    </a:lnTo>
                    <a:lnTo>
                      <a:pt x="171" y="4"/>
                    </a:lnTo>
                    <a:lnTo>
                      <a:pt x="173" y="4"/>
                    </a:lnTo>
                    <a:lnTo>
                      <a:pt x="177" y="4"/>
                    </a:lnTo>
                    <a:lnTo>
                      <a:pt x="178" y="4"/>
                    </a:lnTo>
                    <a:lnTo>
                      <a:pt x="183" y="4"/>
                    </a:lnTo>
                    <a:lnTo>
                      <a:pt x="185" y="4"/>
                    </a:lnTo>
                    <a:lnTo>
                      <a:pt x="189" y="4"/>
                    </a:lnTo>
                    <a:lnTo>
                      <a:pt x="190" y="5"/>
                    </a:lnTo>
                    <a:lnTo>
                      <a:pt x="192" y="5"/>
                    </a:lnTo>
                    <a:lnTo>
                      <a:pt x="194" y="5"/>
                    </a:lnTo>
                    <a:lnTo>
                      <a:pt x="196" y="5"/>
                    </a:lnTo>
                    <a:lnTo>
                      <a:pt x="198" y="5"/>
                    </a:lnTo>
                    <a:lnTo>
                      <a:pt x="200" y="5"/>
                    </a:lnTo>
                    <a:lnTo>
                      <a:pt x="202" y="5"/>
                    </a:lnTo>
                    <a:lnTo>
                      <a:pt x="205" y="5"/>
                    </a:lnTo>
                    <a:lnTo>
                      <a:pt x="207" y="7"/>
                    </a:lnTo>
                    <a:lnTo>
                      <a:pt x="209" y="7"/>
                    </a:lnTo>
                    <a:lnTo>
                      <a:pt x="211" y="7"/>
                    </a:lnTo>
                    <a:lnTo>
                      <a:pt x="214" y="7"/>
                    </a:lnTo>
                    <a:lnTo>
                      <a:pt x="216" y="7"/>
                    </a:lnTo>
                    <a:lnTo>
                      <a:pt x="218" y="7"/>
                    </a:lnTo>
                    <a:lnTo>
                      <a:pt x="220" y="7"/>
                    </a:lnTo>
                    <a:lnTo>
                      <a:pt x="223" y="7"/>
                    </a:lnTo>
                    <a:lnTo>
                      <a:pt x="224" y="9"/>
                    </a:lnTo>
                    <a:lnTo>
                      <a:pt x="226" y="9"/>
                    </a:lnTo>
                    <a:lnTo>
                      <a:pt x="228" y="10"/>
                    </a:lnTo>
                    <a:lnTo>
                      <a:pt x="230" y="10"/>
                    </a:lnTo>
                    <a:lnTo>
                      <a:pt x="231" y="12"/>
                    </a:lnTo>
                    <a:lnTo>
                      <a:pt x="234" y="12"/>
                    </a:lnTo>
                    <a:lnTo>
                      <a:pt x="236" y="13"/>
                    </a:lnTo>
                    <a:lnTo>
                      <a:pt x="239" y="13"/>
                    </a:lnTo>
                    <a:lnTo>
                      <a:pt x="241" y="15"/>
                    </a:lnTo>
                    <a:lnTo>
                      <a:pt x="243" y="15"/>
                    </a:lnTo>
                    <a:lnTo>
                      <a:pt x="245" y="16"/>
                    </a:lnTo>
                    <a:lnTo>
                      <a:pt x="248" y="16"/>
                    </a:lnTo>
                    <a:lnTo>
                      <a:pt x="250" y="18"/>
                    </a:lnTo>
                    <a:lnTo>
                      <a:pt x="252" y="18"/>
                    </a:lnTo>
                    <a:lnTo>
                      <a:pt x="254" y="18"/>
                    </a:lnTo>
                    <a:lnTo>
                      <a:pt x="257" y="18"/>
                    </a:lnTo>
                    <a:lnTo>
                      <a:pt x="258" y="20"/>
                    </a:lnTo>
                    <a:lnTo>
                      <a:pt x="260" y="20"/>
                    </a:lnTo>
                    <a:lnTo>
                      <a:pt x="262" y="22"/>
                    </a:lnTo>
                    <a:lnTo>
                      <a:pt x="265" y="22"/>
                    </a:lnTo>
                    <a:lnTo>
                      <a:pt x="267" y="25"/>
                    </a:lnTo>
                    <a:lnTo>
                      <a:pt x="269" y="25"/>
                    </a:lnTo>
                    <a:lnTo>
                      <a:pt x="271" y="26"/>
                    </a:lnTo>
                    <a:lnTo>
                      <a:pt x="275" y="26"/>
                    </a:lnTo>
                    <a:lnTo>
                      <a:pt x="277" y="28"/>
                    </a:lnTo>
                    <a:lnTo>
                      <a:pt x="279" y="28"/>
                    </a:lnTo>
                    <a:lnTo>
                      <a:pt x="281" y="30"/>
                    </a:lnTo>
                    <a:lnTo>
                      <a:pt x="283" y="30"/>
                    </a:lnTo>
                    <a:lnTo>
                      <a:pt x="284" y="31"/>
                    </a:lnTo>
                    <a:lnTo>
                      <a:pt x="286" y="31"/>
                    </a:lnTo>
                    <a:lnTo>
                      <a:pt x="286" y="31"/>
                    </a:lnTo>
                    <a:lnTo>
                      <a:pt x="288" y="31"/>
                    </a:lnTo>
                  </a:path>
                </a:pathLst>
              </a:custGeom>
              <a:noFill/>
              <a:ln w="9207" cap="flat">
                <a:solidFill>
                  <a:srgbClr val="808080"/>
                </a:solidFill>
                <a:prstDash val="lg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1684" name="Freeform 20">
                <a:extLst>
                  <a:ext uri="{FF2B5EF4-FFF2-40B4-BE49-F238E27FC236}">
                    <a16:creationId xmlns:a16="http://schemas.microsoft.com/office/drawing/2014/main" id="{08CCDFC6-02F3-7B9E-10B6-BF62923D8F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6" y="863"/>
                <a:ext cx="289" cy="32"/>
              </a:xfrm>
              <a:custGeom>
                <a:avLst/>
                <a:gdLst>
                  <a:gd name="T0" fmla="*/ 0 w 289"/>
                  <a:gd name="T1" fmla="*/ 1 h 32"/>
                  <a:gd name="T2" fmla="*/ 3 w 289"/>
                  <a:gd name="T3" fmla="*/ 3 h 32"/>
                  <a:gd name="T4" fmla="*/ 8 w 289"/>
                  <a:gd name="T5" fmla="*/ 5 h 32"/>
                  <a:gd name="T6" fmla="*/ 15 w 289"/>
                  <a:gd name="T7" fmla="*/ 9 h 32"/>
                  <a:gd name="T8" fmla="*/ 24 w 289"/>
                  <a:gd name="T9" fmla="*/ 11 h 32"/>
                  <a:gd name="T10" fmla="*/ 32 w 289"/>
                  <a:gd name="T11" fmla="*/ 15 h 32"/>
                  <a:gd name="T12" fmla="*/ 39 w 289"/>
                  <a:gd name="T13" fmla="*/ 18 h 32"/>
                  <a:gd name="T14" fmla="*/ 46 w 289"/>
                  <a:gd name="T15" fmla="*/ 18 h 32"/>
                  <a:gd name="T16" fmla="*/ 51 w 289"/>
                  <a:gd name="T17" fmla="*/ 20 h 32"/>
                  <a:gd name="T18" fmla="*/ 57 w 289"/>
                  <a:gd name="T19" fmla="*/ 21 h 32"/>
                  <a:gd name="T20" fmla="*/ 63 w 289"/>
                  <a:gd name="T21" fmla="*/ 22 h 32"/>
                  <a:gd name="T22" fmla="*/ 70 w 289"/>
                  <a:gd name="T23" fmla="*/ 22 h 32"/>
                  <a:gd name="T24" fmla="*/ 76 w 289"/>
                  <a:gd name="T25" fmla="*/ 22 h 32"/>
                  <a:gd name="T26" fmla="*/ 80 w 289"/>
                  <a:gd name="T27" fmla="*/ 22 h 32"/>
                  <a:gd name="T28" fmla="*/ 86 w 289"/>
                  <a:gd name="T29" fmla="*/ 22 h 32"/>
                  <a:gd name="T30" fmla="*/ 92 w 289"/>
                  <a:gd name="T31" fmla="*/ 22 h 32"/>
                  <a:gd name="T32" fmla="*/ 97 w 289"/>
                  <a:gd name="T33" fmla="*/ 20 h 32"/>
                  <a:gd name="T34" fmla="*/ 101 w 289"/>
                  <a:gd name="T35" fmla="*/ 20 h 32"/>
                  <a:gd name="T36" fmla="*/ 106 w 289"/>
                  <a:gd name="T37" fmla="*/ 18 h 32"/>
                  <a:gd name="T38" fmla="*/ 114 w 289"/>
                  <a:gd name="T39" fmla="*/ 16 h 32"/>
                  <a:gd name="T40" fmla="*/ 120 w 289"/>
                  <a:gd name="T41" fmla="*/ 14 h 32"/>
                  <a:gd name="T42" fmla="*/ 128 w 289"/>
                  <a:gd name="T43" fmla="*/ 13 h 32"/>
                  <a:gd name="T44" fmla="*/ 133 w 289"/>
                  <a:gd name="T45" fmla="*/ 11 h 32"/>
                  <a:gd name="T46" fmla="*/ 139 w 289"/>
                  <a:gd name="T47" fmla="*/ 9 h 32"/>
                  <a:gd name="T48" fmla="*/ 145 w 289"/>
                  <a:gd name="T49" fmla="*/ 8 h 32"/>
                  <a:gd name="T50" fmla="*/ 149 w 289"/>
                  <a:gd name="T51" fmla="*/ 8 h 32"/>
                  <a:gd name="T52" fmla="*/ 155 w 289"/>
                  <a:gd name="T53" fmla="*/ 6 h 32"/>
                  <a:gd name="T54" fmla="*/ 161 w 289"/>
                  <a:gd name="T55" fmla="*/ 6 h 32"/>
                  <a:gd name="T56" fmla="*/ 167 w 289"/>
                  <a:gd name="T57" fmla="*/ 4 h 32"/>
                  <a:gd name="T58" fmla="*/ 173 w 289"/>
                  <a:gd name="T59" fmla="*/ 4 h 32"/>
                  <a:gd name="T60" fmla="*/ 178 w 289"/>
                  <a:gd name="T61" fmla="*/ 4 h 32"/>
                  <a:gd name="T62" fmla="*/ 185 w 289"/>
                  <a:gd name="T63" fmla="*/ 4 h 32"/>
                  <a:gd name="T64" fmla="*/ 190 w 289"/>
                  <a:gd name="T65" fmla="*/ 4 h 32"/>
                  <a:gd name="T66" fmla="*/ 193 w 289"/>
                  <a:gd name="T67" fmla="*/ 4 h 32"/>
                  <a:gd name="T68" fmla="*/ 198 w 289"/>
                  <a:gd name="T69" fmla="*/ 5 h 32"/>
                  <a:gd name="T70" fmla="*/ 201 w 289"/>
                  <a:gd name="T71" fmla="*/ 5 h 32"/>
                  <a:gd name="T72" fmla="*/ 207 w 289"/>
                  <a:gd name="T73" fmla="*/ 7 h 32"/>
                  <a:gd name="T74" fmla="*/ 211 w 289"/>
                  <a:gd name="T75" fmla="*/ 7 h 32"/>
                  <a:gd name="T76" fmla="*/ 216 w 289"/>
                  <a:gd name="T77" fmla="*/ 8 h 32"/>
                  <a:gd name="T78" fmla="*/ 220 w 289"/>
                  <a:gd name="T79" fmla="*/ 8 h 32"/>
                  <a:gd name="T80" fmla="*/ 224 w 289"/>
                  <a:gd name="T81" fmla="*/ 9 h 32"/>
                  <a:gd name="T82" fmla="*/ 228 w 289"/>
                  <a:gd name="T83" fmla="*/ 10 h 32"/>
                  <a:gd name="T84" fmla="*/ 231 w 289"/>
                  <a:gd name="T85" fmla="*/ 12 h 32"/>
                  <a:gd name="T86" fmla="*/ 236 w 289"/>
                  <a:gd name="T87" fmla="*/ 13 h 32"/>
                  <a:gd name="T88" fmla="*/ 241 w 289"/>
                  <a:gd name="T89" fmla="*/ 15 h 32"/>
                  <a:gd name="T90" fmla="*/ 245 w 289"/>
                  <a:gd name="T91" fmla="*/ 16 h 32"/>
                  <a:gd name="T92" fmla="*/ 250 w 289"/>
                  <a:gd name="T93" fmla="*/ 18 h 32"/>
                  <a:gd name="T94" fmla="*/ 254 w 289"/>
                  <a:gd name="T95" fmla="*/ 18 h 32"/>
                  <a:gd name="T96" fmla="*/ 258 w 289"/>
                  <a:gd name="T97" fmla="*/ 20 h 32"/>
                  <a:gd name="T98" fmla="*/ 261 w 289"/>
                  <a:gd name="T99" fmla="*/ 22 h 32"/>
                  <a:gd name="T100" fmla="*/ 266 w 289"/>
                  <a:gd name="T101" fmla="*/ 24 h 32"/>
                  <a:gd name="T102" fmla="*/ 270 w 289"/>
                  <a:gd name="T103" fmla="*/ 25 h 32"/>
                  <a:gd name="T104" fmla="*/ 276 w 289"/>
                  <a:gd name="T105" fmla="*/ 27 h 32"/>
                  <a:gd name="T106" fmla="*/ 280 w 289"/>
                  <a:gd name="T107" fmla="*/ 30 h 32"/>
                  <a:gd name="T108" fmla="*/ 284 w 289"/>
                  <a:gd name="T109" fmla="*/ 31 h 32"/>
                  <a:gd name="T110" fmla="*/ 286 w 289"/>
                  <a:gd name="T111" fmla="*/ 31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289" h="32">
                    <a:moveTo>
                      <a:pt x="0" y="0"/>
                    </a:moveTo>
                    <a:lnTo>
                      <a:pt x="0" y="1"/>
                    </a:lnTo>
                    <a:lnTo>
                      <a:pt x="1" y="1"/>
                    </a:lnTo>
                    <a:lnTo>
                      <a:pt x="3" y="3"/>
                    </a:lnTo>
                    <a:lnTo>
                      <a:pt x="5" y="3"/>
                    </a:lnTo>
                    <a:lnTo>
                      <a:pt x="8" y="5"/>
                    </a:lnTo>
                    <a:lnTo>
                      <a:pt x="11" y="7"/>
                    </a:lnTo>
                    <a:lnTo>
                      <a:pt x="15" y="9"/>
                    </a:lnTo>
                    <a:lnTo>
                      <a:pt x="20" y="9"/>
                    </a:lnTo>
                    <a:lnTo>
                      <a:pt x="24" y="11"/>
                    </a:lnTo>
                    <a:lnTo>
                      <a:pt x="27" y="13"/>
                    </a:lnTo>
                    <a:lnTo>
                      <a:pt x="32" y="15"/>
                    </a:lnTo>
                    <a:lnTo>
                      <a:pt x="36" y="16"/>
                    </a:lnTo>
                    <a:lnTo>
                      <a:pt x="39" y="18"/>
                    </a:lnTo>
                    <a:lnTo>
                      <a:pt x="43" y="18"/>
                    </a:lnTo>
                    <a:lnTo>
                      <a:pt x="46" y="18"/>
                    </a:lnTo>
                    <a:lnTo>
                      <a:pt x="49" y="18"/>
                    </a:lnTo>
                    <a:lnTo>
                      <a:pt x="51" y="20"/>
                    </a:lnTo>
                    <a:lnTo>
                      <a:pt x="56" y="20"/>
                    </a:lnTo>
                    <a:lnTo>
                      <a:pt x="57" y="21"/>
                    </a:lnTo>
                    <a:lnTo>
                      <a:pt x="61" y="21"/>
                    </a:lnTo>
                    <a:lnTo>
                      <a:pt x="63" y="22"/>
                    </a:lnTo>
                    <a:lnTo>
                      <a:pt x="67" y="22"/>
                    </a:lnTo>
                    <a:lnTo>
                      <a:pt x="70" y="22"/>
                    </a:lnTo>
                    <a:lnTo>
                      <a:pt x="74" y="22"/>
                    </a:lnTo>
                    <a:lnTo>
                      <a:pt x="76" y="22"/>
                    </a:lnTo>
                    <a:lnTo>
                      <a:pt x="79" y="22"/>
                    </a:lnTo>
                    <a:lnTo>
                      <a:pt x="80" y="22"/>
                    </a:lnTo>
                    <a:lnTo>
                      <a:pt x="85" y="22"/>
                    </a:lnTo>
                    <a:lnTo>
                      <a:pt x="86" y="22"/>
                    </a:lnTo>
                    <a:lnTo>
                      <a:pt x="90" y="22"/>
                    </a:lnTo>
                    <a:lnTo>
                      <a:pt x="92" y="22"/>
                    </a:lnTo>
                    <a:lnTo>
                      <a:pt x="95" y="20"/>
                    </a:lnTo>
                    <a:lnTo>
                      <a:pt x="97" y="20"/>
                    </a:lnTo>
                    <a:lnTo>
                      <a:pt x="99" y="20"/>
                    </a:lnTo>
                    <a:lnTo>
                      <a:pt x="101" y="20"/>
                    </a:lnTo>
                    <a:lnTo>
                      <a:pt x="104" y="18"/>
                    </a:lnTo>
                    <a:lnTo>
                      <a:pt x="106" y="18"/>
                    </a:lnTo>
                    <a:lnTo>
                      <a:pt x="110" y="16"/>
                    </a:lnTo>
                    <a:lnTo>
                      <a:pt x="114" y="16"/>
                    </a:lnTo>
                    <a:lnTo>
                      <a:pt x="118" y="14"/>
                    </a:lnTo>
                    <a:lnTo>
                      <a:pt x="120" y="14"/>
                    </a:lnTo>
                    <a:lnTo>
                      <a:pt x="124" y="13"/>
                    </a:lnTo>
                    <a:lnTo>
                      <a:pt x="128" y="13"/>
                    </a:lnTo>
                    <a:lnTo>
                      <a:pt x="132" y="11"/>
                    </a:lnTo>
                    <a:lnTo>
                      <a:pt x="133" y="11"/>
                    </a:lnTo>
                    <a:lnTo>
                      <a:pt x="138" y="9"/>
                    </a:lnTo>
                    <a:lnTo>
                      <a:pt x="139" y="9"/>
                    </a:lnTo>
                    <a:lnTo>
                      <a:pt x="142" y="8"/>
                    </a:lnTo>
                    <a:lnTo>
                      <a:pt x="145" y="8"/>
                    </a:lnTo>
                    <a:lnTo>
                      <a:pt x="147" y="8"/>
                    </a:lnTo>
                    <a:lnTo>
                      <a:pt x="149" y="8"/>
                    </a:lnTo>
                    <a:lnTo>
                      <a:pt x="153" y="6"/>
                    </a:lnTo>
                    <a:lnTo>
                      <a:pt x="155" y="6"/>
                    </a:lnTo>
                    <a:lnTo>
                      <a:pt x="159" y="6"/>
                    </a:lnTo>
                    <a:lnTo>
                      <a:pt x="161" y="6"/>
                    </a:lnTo>
                    <a:lnTo>
                      <a:pt x="165" y="4"/>
                    </a:lnTo>
                    <a:lnTo>
                      <a:pt x="167" y="4"/>
                    </a:lnTo>
                    <a:lnTo>
                      <a:pt x="171" y="4"/>
                    </a:lnTo>
                    <a:lnTo>
                      <a:pt x="173" y="4"/>
                    </a:lnTo>
                    <a:lnTo>
                      <a:pt x="177" y="4"/>
                    </a:lnTo>
                    <a:lnTo>
                      <a:pt x="178" y="4"/>
                    </a:lnTo>
                    <a:lnTo>
                      <a:pt x="183" y="4"/>
                    </a:lnTo>
                    <a:lnTo>
                      <a:pt x="185" y="4"/>
                    </a:lnTo>
                    <a:lnTo>
                      <a:pt x="188" y="3"/>
                    </a:lnTo>
                    <a:lnTo>
                      <a:pt x="190" y="4"/>
                    </a:lnTo>
                    <a:lnTo>
                      <a:pt x="192" y="4"/>
                    </a:lnTo>
                    <a:lnTo>
                      <a:pt x="193" y="4"/>
                    </a:lnTo>
                    <a:lnTo>
                      <a:pt x="195" y="4"/>
                    </a:lnTo>
                    <a:lnTo>
                      <a:pt x="198" y="5"/>
                    </a:lnTo>
                    <a:lnTo>
                      <a:pt x="199" y="5"/>
                    </a:lnTo>
                    <a:lnTo>
                      <a:pt x="201" y="5"/>
                    </a:lnTo>
                    <a:lnTo>
                      <a:pt x="205" y="5"/>
                    </a:lnTo>
                    <a:lnTo>
                      <a:pt x="207" y="7"/>
                    </a:lnTo>
                    <a:lnTo>
                      <a:pt x="209" y="7"/>
                    </a:lnTo>
                    <a:lnTo>
                      <a:pt x="211" y="7"/>
                    </a:lnTo>
                    <a:lnTo>
                      <a:pt x="214" y="7"/>
                    </a:lnTo>
                    <a:lnTo>
                      <a:pt x="216" y="8"/>
                    </a:lnTo>
                    <a:lnTo>
                      <a:pt x="218" y="8"/>
                    </a:lnTo>
                    <a:lnTo>
                      <a:pt x="220" y="8"/>
                    </a:lnTo>
                    <a:lnTo>
                      <a:pt x="223" y="8"/>
                    </a:lnTo>
                    <a:lnTo>
                      <a:pt x="224" y="9"/>
                    </a:lnTo>
                    <a:lnTo>
                      <a:pt x="226" y="9"/>
                    </a:lnTo>
                    <a:lnTo>
                      <a:pt x="228" y="10"/>
                    </a:lnTo>
                    <a:lnTo>
                      <a:pt x="230" y="10"/>
                    </a:lnTo>
                    <a:lnTo>
                      <a:pt x="231" y="12"/>
                    </a:lnTo>
                    <a:lnTo>
                      <a:pt x="234" y="12"/>
                    </a:lnTo>
                    <a:lnTo>
                      <a:pt x="236" y="13"/>
                    </a:lnTo>
                    <a:lnTo>
                      <a:pt x="239" y="13"/>
                    </a:lnTo>
                    <a:lnTo>
                      <a:pt x="241" y="15"/>
                    </a:lnTo>
                    <a:lnTo>
                      <a:pt x="243" y="15"/>
                    </a:lnTo>
                    <a:lnTo>
                      <a:pt x="245" y="16"/>
                    </a:lnTo>
                    <a:lnTo>
                      <a:pt x="248" y="16"/>
                    </a:lnTo>
                    <a:lnTo>
                      <a:pt x="250" y="18"/>
                    </a:lnTo>
                    <a:lnTo>
                      <a:pt x="252" y="18"/>
                    </a:lnTo>
                    <a:lnTo>
                      <a:pt x="254" y="18"/>
                    </a:lnTo>
                    <a:lnTo>
                      <a:pt x="257" y="18"/>
                    </a:lnTo>
                    <a:lnTo>
                      <a:pt x="258" y="20"/>
                    </a:lnTo>
                    <a:lnTo>
                      <a:pt x="259" y="20"/>
                    </a:lnTo>
                    <a:lnTo>
                      <a:pt x="261" y="22"/>
                    </a:lnTo>
                    <a:lnTo>
                      <a:pt x="264" y="22"/>
                    </a:lnTo>
                    <a:lnTo>
                      <a:pt x="266" y="24"/>
                    </a:lnTo>
                    <a:lnTo>
                      <a:pt x="268" y="24"/>
                    </a:lnTo>
                    <a:lnTo>
                      <a:pt x="270" y="25"/>
                    </a:lnTo>
                    <a:lnTo>
                      <a:pt x="274" y="25"/>
                    </a:lnTo>
                    <a:lnTo>
                      <a:pt x="276" y="27"/>
                    </a:lnTo>
                    <a:lnTo>
                      <a:pt x="278" y="27"/>
                    </a:lnTo>
                    <a:lnTo>
                      <a:pt x="280" y="30"/>
                    </a:lnTo>
                    <a:lnTo>
                      <a:pt x="283" y="30"/>
                    </a:lnTo>
                    <a:lnTo>
                      <a:pt x="284" y="31"/>
                    </a:lnTo>
                    <a:lnTo>
                      <a:pt x="286" y="31"/>
                    </a:lnTo>
                    <a:lnTo>
                      <a:pt x="286" y="31"/>
                    </a:lnTo>
                    <a:lnTo>
                      <a:pt x="288" y="31"/>
                    </a:lnTo>
                  </a:path>
                </a:pathLst>
              </a:custGeom>
              <a:noFill/>
              <a:ln w="9207" cap="flat">
                <a:solidFill>
                  <a:srgbClr val="808080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1685" name="Freeform 21">
                <a:extLst>
                  <a:ext uri="{FF2B5EF4-FFF2-40B4-BE49-F238E27FC236}">
                    <a16:creationId xmlns:a16="http://schemas.microsoft.com/office/drawing/2014/main" id="{8CC35EC1-64A4-63BA-9AFD-E9D71E4AE5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5" y="915"/>
                <a:ext cx="289" cy="33"/>
              </a:xfrm>
              <a:custGeom>
                <a:avLst/>
                <a:gdLst>
                  <a:gd name="T0" fmla="*/ 0 w 289"/>
                  <a:gd name="T1" fmla="*/ 1 h 33"/>
                  <a:gd name="T2" fmla="*/ 3 w 289"/>
                  <a:gd name="T3" fmla="*/ 3 h 33"/>
                  <a:gd name="T4" fmla="*/ 8 w 289"/>
                  <a:gd name="T5" fmla="*/ 5 h 33"/>
                  <a:gd name="T6" fmla="*/ 16 w 289"/>
                  <a:gd name="T7" fmla="*/ 9 h 33"/>
                  <a:gd name="T8" fmla="*/ 24 w 289"/>
                  <a:gd name="T9" fmla="*/ 11 h 33"/>
                  <a:gd name="T10" fmla="*/ 32 w 289"/>
                  <a:gd name="T11" fmla="*/ 15 h 33"/>
                  <a:gd name="T12" fmla="*/ 40 w 289"/>
                  <a:gd name="T13" fmla="*/ 18 h 33"/>
                  <a:gd name="T14" fmla="*/ 46 w 289"/>
                  <a:gd name="T15" fmla="*/ 19 h 33"/>
                  <a:gd name="T16" fmla="*/ 52 w 289"/>
                  <a:gd name="T17" fmla="*/ 21 h 33"/>
                  <a:gd name="T18" fmla="*/ 58 w 289"/>
                  <a:gd name="T19" fmla="*/ 22 h 33"/>
                  <a:gd name="T20" fmla="*/ 64 w 289"/>
                  <a:gd name="T21" fmla="*/ 23 h 33"/>
                  <a:gd name="T22" fmla="*/ 71 w 289"/>
                  <a:gd name="T23" fmla="*/ 23 h 33"/>
                  <a:gd name="T24" fmla="*/ 76 w 289"/>
                  <a:gd name="T25" fmla="*/ 23 h 33"/>
                  <a:gd name="T26" fmla="*/ 81 w 289"/>
                  <a:gd name="T27" fmla="*/ 23 h 33"/>
                  <a:gd name="T28" fmla="*/ 87 w 289"/>
                  <a:gd name="T29" fmla="*/ 23 h 33"/>
                  <a:gd name="T30" fmla="*/ 93 w 289"/>
                  <a:gd name="T31" fmla="*/ 23 h 33"/>
                  <a:gd name="T32" fmla="*/ 98 w 289"/>
                  <a:gd name="T33" fmla="*/ 21 h 33"/>
                  <a:gd name="T34" fmla="*/ 102 w 289"/>
                  <a:gd name="T35" fmla="*/ 21 h 33"/>
                  <a:gd name="T36" fmla="*/ 107 w 289"/>
                  <a:gd name="T37" fmla="*/ 19 h 33"/>
                  <a:gd name="T38" fmla="*/ 115 w 289"/>
                  <a:gd name="T39" fmla="*/ 17 h 33"/>
                  <a:gd name="T40" fmla="*/ 121 w 289"/>
                  <a:gd name="T41" fmla="*/ 15 h 33"/>
                  <a:gd name="T42" fmla="*/ 129 w 289"/>
                  <a:gd name="T43" fmla="*/ 13 h 33"/>
                  <a:gd name="T44" fmla="*/ 134 w 289"/>
                  <a:gd name="T45" fmla="*/ 11 h 33"/>
                  <a:gd name="T46" fmla="*/ 140 w 289"/>
                  <a:gd name="T47" fmla="*/ 10 h 33"/>
                  <a:gd name="T48" fmla="*/ 146 w 289"/>
                  <a:gd name="T49" fmla="*/ 8 h 33"/>
                  <a:gd name="T50" fmla="*/ 150 w 289"/>
                  <a:gd name="T51" fmla="*/ 8 h 33"/>
                  <a:gd name="T52" fmla="*/ 156 w 289"/>
                  <a:gd name="T53" fmla="*/ 7 h 33"/>
                  <a:gd name="T54" fmla="*/ 162 w 289"/>
                  <a:gd name="T55" fmla="*/ 7 h 33"/>
                  <a:gd name="T56" fmla="*/ 168 w 289"/>
                  <a:gd name="T57" fmla="*/ 4 h 33"/>
                  <a:gd name="T58" fmla="*/ 174 w 289"/>
                  <a:gd name="T59" fmla="*/ 4 h 33"/>
                  <a:gd name="T60" fmla="*/ 179 w 289"/>
                  <a:gd name="T61" fmla="*/ 4 h 33"/>
                  <a:gd name="T62" fmla="*/ 186 w 289"/>
                  <a:gd name="T63" fmla="*/ 4 h 33"/>
                  <a:gd name="T64" fmla="*/ 191 w 289"/>
                  <a:gd name="T65" fmla="*/ 4 h 33"/>
                  <a:gd name="T66" fmla="*/ 194 w 289"/>
                  <a:gd name="T67" fmla="*/ 4 h 33"/>
                  <a:gd name="T68" fmla="*/ 199 w 289"/>
                  <a:gd name="T69" fmla="*/ 5 h 33"/>
                  <a:gd name="T70" fmla="*/ 202 w 289"/>
                  <a:gd name="T71" fmla="*/ 5 h 33"/>
                  <a:gd name="T72" fmla="*/ 208 w 289"/>
                  <a:gd name="T73" fmla="*/ 7 h 33"/>
                  <a:gd name="T74" fmla="*/ 212 w 289"/>
                  <a:gd name="T75" fmla="*/ 7 h 33"/>
                  <a:gd name="T76" fmla="*/ 217 w 289"/>
                  <a:gd name="T77" fmla="*/ 8 h 33"/>
                  <a:gd name="T78" fmla="*/ 221 w 289"/>
                  <a:gd name="T79" fmla="*/ 8 h 33"/>
                  <a:gd name="T80" fmla="*/ 224 w 289"/>
                  <a:gd name="T81" fmla="*/ 10 h 33"/>
                  <a:gd name="T82" fmla="*/ 228 w 289"/>
                  <a:gd name="T83" fmla="*/ 10 h 33"/>
                  <a:gd name="T84" fmla="*/ 232 w 289"/>
                  <a:gd name="T85" fmla="*/ 12 h 33"/>
                  <a:gd name="T86" fmla="*/ 236 w 289"/>
                  <a:gd name="T87" fmla="*/ 13 h 33"/>
                  <a:gd name="T88" fmla="*/ 242 w 289"/>
                  <a:gd name="T89" fmla="*/ 15 h 33"/>
                  <a:gd name="T90" fmla="*/ 246 w 289"/>
                  <a:gd name="T91" fmla="*/ 16 h 33"/>
                  <a:gd name="T92" fmla="*/ 251 w 289"/>
                  <a:gd name="T93" fmla="*/ 18 h 33"/>
                  <a:gd name="T94" fmla="*/ 255 w 289"/>
                  <a:gd name="T95" fmla="*/ 18 h 33"/>
                  <a:gd name="T96" fmla="*/ 259 w 289"/>
                  <a:gd name="T97" fmla="*/ 20 h 33"/>
                  <a:gd name="T98" fmla="*/ 262 w 289"/>
                  <a:gd name="T99" fmla="*/ 22 h 33"/>
                  <a:gd name="T100" fmla="*/ 267 w 289"/>
                  <a:gd name="T101" fmla="*/ 24 h 33"/>
                  <a:gd name="T102" fmla="*/ 271 w 289"/>
                  <a:gd name="T103" fmla="*/ 26 h 33"/>
                  <a:gd name="T104" fmla="*/ 277 w 289"/>
                  <a:gd name="T105" fmla="*/ 28 h 33"/>
                  <a:gd name="T106" fmla="*/ 281 w 289"/>
                  <a:gd name="T107" fmla="*/ 31 h 33"/>
                  <a:gd name="T108" fmla="*/ 284 w 289"/>
                  <a:gd name="T109" fmla="*/ 32 h 33"/>
                  <a:gd name="T110" fmla="*/ 287 w 289"/>
                  <a:gd name="T111" fmla="*/ 32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289" h="33">
                    <a:moveTo>
                      <a:pt x="0" y="0"/>
                    </a:moveTo>
                    <a:lnTo>
                      <a:pt x="0" y="1"/>
                    </a:lnTo>
                    <a:lnTo>
                      <a:pt x="1" y="1"/>
                    </a:lnTo>
                    <a:lnTo>
                      <a:pt x="3" y="3"/>
                    </a:lnTo>
                    <a:lnTo>
                      <a:pt x="5" y="3"/>
                    </a:lnTo>
                    <a:lnTo>
                      <a:pt x="8" y="5"/>
                    </a:lnTo>
                    <a:lnTo>
                      <a:pt x="12" y="7"/>
                    </a:lnTo>
                    <a:lnTo>
                      <a:pt x="16" y="9"/>
                    </a:lnTo>
                    <a:lnTo>
                      <a:pt x="20" y="9"/>
                    </a:lnTo>
                    <a:lnTo>
                      <a:pt x="24" y="11"/>
                    </a:lnTo>
                    <a:lnTo>
                      <a:pt x="28" y="13"/>
                    </a:lnTo>
                    <a:lnTo>
                      <a:pt x="32" y="15"/>
                    </a:lnTo>
                    <a:lnTo>
                      <a:pt x="36" y="16"/>
                    </a:lnTo>
                    <a:lnTo>
                      <a:pt x="40" y="18"/>
                    </a:lnTo>
                    <a:lnTo>
                      <a:pt x="43" y="18"/>
                    </a:lnTo>
                    <a:lnTo>
                      <a:pt x="46" y="19"/>
                    </a:lnTo>
                    <a:lnTo>
                      <a:pt x="50" y="19"/>
                    </a:lnTo>
                    <a:lnTo>
                      <a:pt x="52" y="21"/>
                    </a:lnTo>
                    <a:lnTo>
                      <a:pt x="56" y="21"/>
                    </a:lnTo>
                    <a:lnTo>
                      <a:pt x="58" y="22"/>
                    </a:lnTo>
                    <a:lnTo>
                      <a:pt x="62" y="22"/>
                    </a:lnTo>
                    <a:lnTo>
                      <a:pt x="64" y="23"/>
                    </a:lnTo>
                    <a:lnTo>
                      <a:pt x="67" y="23"/>
                    </a:lnTo>
                    <a:lnTo>
                      <a:pt x="71" y="23"/>
                    </a:lnTo>
                    <a:lnTo>
                      <a:pt x="74" y="23"/>
                    </a:lnTo>
                    <a:lnTo>
                      <a:pt x="76" y="23"/>
                    </a:lnTo>
                    <a:lnTo>
                      <a:pt x="80" y="23"/>
                    </a:lnTo>
                    <a:lnTo>
                      <a:pt x="81" y="23"/>
                    </a:lnTo>
                    <a:lnTo>
                      <a:pt x="86" y="23"/>
                    </a:lnTo>
                    <a:lnTo>
                      <a:pt x="87" y="23"/>
                    </a:lnTo>
                    <a:lnTo>
                      <a:pt x="91" y="23"/>
                    </a:lnTo>
                    <a:lnTo>
                      <a:pt x="93" y="23"/>
                    </a:lnTo>
                    <a:lnTo>
                      <a:pt x="96" y="21"/>
                    </a:lnTo>
                    <a:lnTo>
                      <a:pt x="98" y="21"/>
                    </a:lnTo>
                    <a:lnTo>
                      <a:pt x="100" y="21"/>
                    </a:lnTo>
                    <a:lnTo>
                      <a:pt x="102" y="21"/>
                    </a:lnTo>
                    <a:lnTo>
                      <a:pt x="105" y="19"/>
                    </a:lnTo>
                    <a:lnTo>
                      <a:pt x="107" y="19"/>
                    </a:lnTo>
                    <a:lnTo>
                      <a:pt x="111" y="17"/>
                    </a:lnTo>
                    <a:lnTo>
                      <a:pt x="115" y="17"/>
                    </a:lnTo>
                    <a:lnTo>
                      <a:pt x="119" y="15"/>
                    </a:lnTo>
                    <a:lnTo>
                      <a:pt x="121" y="15"/>
                    </a:lnTo>
                    <a:lnTo>
                      <a:pt x="125" y="13"/>
                    </a:lnTo>
                    <a:lnTo>
                      <a:pt x="129" y="13"/>
                    </a:lnTo>
                    <a:lnTo>
                      <a:pt x="133" y="11"/>
                    </a:lnTo>
                    <a:lnTo>
                      <a:pt x="134" y="11"/>
                    </a:lnTo>
                    <a:lnTo>
                      <a:pt x="139" y="10"/>
                    </a:lnTo>
                    <a:lnTo>
                      <a:pt x="140" y="10"/>
                    </a:lnTo>
                    <a:lnTo>
                      <a:pt x="143" y="8"/>
                    </a:lnTo>
                    <a:lnTo>
                      <a:pt x="146" y="8"/>
                    </a:lnTo>
                    <a:lnTo>
                      <a:pt x="148" y="8"/>
                    </a:lnTo>
                    <a:lnTo>
                      <a:pt x="150" y="8"/>
                    </a:lnTo>
                    <a:lnTo>
                      <a:pt x="154" y="7"/>
                    </a:lnTo>
                    <a:lnTo>
                      <a:pt x="156" y="7"/>
                    </a:lnTo>
                    <a:lnTo>
                      <a:pt x="160" y="7"/>
                    </a:lnTo>
                    <a:lnTo>
                      <a:pt x="162" y="7"/>
                    </a:lnTo>
                    <a:lnTo>
                      <a:pt x="166" y="4"/>
                    </a:lnTo>
                    <a:lnTo>
                      <a:pt x="168" y="4"/>
                    </a:lnTo>
                    <a:lnTo>
                      <a:pt x="172" y="4"/>
                    </a:lnTo>
                    <a:lnTo>
                      <a:pt x="174" y="4"/>
                    </a:lnTo>
                    <a:lnTo>
                      <a:pt x="178" y="4"/>
                    </a:lnTo>
                    <a:lnTo>
                      <a:pt x="179" y="4"/>
                    </a:lnTo>
                    <a:lnTo>
                      <a:pt x="184" y="4"/>
                    </a:lnTo>
                    <a:lnTo>
                      <a:pt x="186" y="4"/>
                    </a:lnTo>
                    <a:lnTo>
                      <a:pt x="189" y="3"/>
                    </a:lnTo>
                    <a:lnTo>
                      <a:pt x="191" y="4"/>
                    </a:lnTo>
                    <a:lnTo>
                      <a:pt x="193" y="4"/>
                    </a:lnTo>
                    <a:lnTo>
                      <a:pt x="194" y="4"/>
                    </a:lnTo>
                    <a:lnTo>
                      <a:pt x="196" y="4"/>
                    </a:lnTo>
                    <a:lnTo>
                      <a:pt x="199" y="5"/>
                    </a:lnTo>
                    <a:lnTo>
                      <a:pt x="200" y="5"/>
                    </a:lnTo>
                    <a:lnTo>
                      <a:pt x="202" y="5"/>
                    </a:lnTo>
                    <a:lnTo>
                      <a:pt x="206" y="5"/>
                    </a:lnTo>
                    <a:lnTo>
                      <a:pt x="208" y="7"/>
                    </a:lnTo>
                    <a:lnTo>
                      <a:pt x="210" y="7"/>
                    </a:lnTo>
                    <a:lnTo>
                      <a:pt x="212" y="7"/>
                    </a:lnTo>
                    <a:lnTo>
                      <a:pt x="215" y="7"/>
                    </a:lnTo>
                    <a:lnTo>
                      <a:pt x="217" y="8"/>
                    </a:lnTo>
                    <a:lnTo>
                      <a:pt x="219" y="8"/>
                    </a:lnTo>
                    <a:lnTo>
                      <a:pt x="221" y="8"/>
                    </a:lnTo>
                    <a:lnTo>
                      <a:pt x="223" y="8"/>
                    </a:lnTo>
                    <a:lnTo>
                      <a:pt x="224" y="10"/>
                    </a:lnTo>
                    <a:lnTo>
                      <a:pt x="226" y="10"/>
                    </a:lnTo>
                    <a:lnTo>
                      <a:pt x="228" y="10"/>
                    </a:lnTo>
                    <a:lnTo>
                      <a:pt x="230" y="10"/>
                    </a:lnTo>
                    <a:lnTo>
                      <a:pt x="232" y="12"/>
                    </a:lnTo>
                    <a:lnTo>
                      <a:pt x="234" y="12"/>
                    </a:lnTo>
                    <a:lnTo>
                      <a:pt x="236" y="13"/>
                    </a:lnTo>
                    <a:lnTo>
                      <a:pt x="240" y="13"/>
                    </a:lnTo>
                    <a:lnTo>
                      <a:pt x="242" y="15"/>
                    </a:lnTo>
                    <a:lnTo>
                      <a:pt x="244" y="15"/>
                    </a:lnTo>
                    <a:lnTo>
                      <a:pt x="246" y="16"/>
                    </a:lnTo>
                    <a:lnTo>
                      <a:pt x="249" y="16"/>
                    </a:lnTo>
                    <a:lnTo>
                      <a:pt x="251" y="18"/>
                    </a:lnTo>
                    <a:lnTo>
                      <a:pt x="253" y="18"/>
                    </a:lnTo>
                    <a:lnTo>
                      <a:pt x="255" y="18"/>
                    </a:lnTo>
                    <a:lnTo>
                      <a:pt x="257" y="18"/>
                    </a:lnTo>
                    <a:lnTo>
                      <a:pt x="259" y="20"/>
                    </a:lnTo>
                    <a:lnTo>
                      <a:pt x="260" y="20"/>
                    </a:lnTo>
                    <a:lnTo>
                      <a:pt x="262" y="22"/>
                    </a:lnTo>
                    <a:lnTo>
                      <a:pt x="265" y="22"/>
                    </a:lnTo>
                    <a:lnTo>
                      <a:pt x="267" y="24"/>
                    </a:lnTo>
                    <a:lnTo>
                      <a:pt x="269" y="24"/>
                    </a:lnTo>
                    <a:lnTo>
                      <a:pt x="271" y="26"/>
                    </a:lnTo>
                    <a:lnTo>
                      <a:pt x="275" y="26"/>
                    </a:lnTo>
                    <a:lnTo>
                      <a:pt x="277" y="28"/>
                    </a:lnTo>
                    <a:lnTo>
                      <a:pt x="279" y="29"/>
                    </a:lnTo>
                    <a:lnTo>
                      <a:pt x="281" y="31"/>
                    </a:lnTo>
                    <a:lnTo>
                      <a:pt x="284" y="31"/>
                    </a:lnTo>
                    <a:lnTo>
                      <a:pt x="284" y="32"/>
                    </a:lnTo>
                    <a:lnTo>
                      <a:pt x="286" y="32"/>
                    </a:lnTo>
                    <a:lnTo>
                      <a:pt x="287" y="32"/>
                    </a:lnTo>
                    <a:lnTo>
                      <a:pt x="288" y="32"/>
                    </a:lnTo>
                  </a:path>
                </a:pathLst>
              </a:custGeom>
              <a:noFill/>
              <a:ln w="9207" cap="flat">
                <a:solidFill>
                  <a:srgbClr val="808080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1686" name="Freeform 22">
                <a:extLst>
                  <a:ext uri="{FF2B5EF4-FFF2-40B4-BE49-F238E27FC236}">
                    <a16:creationId xmlns:a16="http://schemas.microsoft.com/office/drawing/2014/main" id="{CE3D1AAF-42EB-363E-4ABF-56DD63769B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5" y="941"/>
                <a:ext cx="289" cy="32"/>
              </a:xfrm>
              <a:custGeom>
                <a:avLst/>
                <a:gdLst>
                  <a:gd name="T0" fmla="*/ 0 w 289"/>
                  <a:gd name="T1" fmla="*/ 2 h 32"/>
                  <a:gd name="T2" fmla="*/ 3 w 289"/>
                  <a:gd name="T3" fmla="*/ 4 h 32"/>
                  <a:gd name="T4" fmla="*/ 8 w 289"/>
                  <a:gd name="T5" fmla="*/ 6 h 32"/>
                  <a:gd name="T6" fmla="*/ 16 w 289"/>
                  <a:gd name="T7" fmla="*/ 9 h 32"/>
                  <a:gd name="T8" fmla="*/ 24 w 289"/>
                  <a:gd name="T9" fmla="*/ 12 h 32"/>
                  <a:gd name="T10" fmla="*/ 32 w 289"/>
                  <a:gd name="T11" fmla="*/ 15 h 32"/>
                  <a:gd name="T12" fmla="*/ 40 w 289"/>
                  <a:gd name="T13" fmla="*/ 18 h 32"/>
                  <a:gd name="T14" fmla="*/ 46 w 289"/>
                  <a:gd name="T15" fmla="*/ 19 h 32"/>
                  <a:gd name="T16" fmla="*/ 52 w 289"/>
                  <a:gd name="T17" fmla="*/ 21 h 32"/>
                  <a:gd name="T18" fmla="*/ 58 w 289"/>
                  <a:gd name="T19" fmla="*/ 22 h 32"/>
                  <a:gd name="T20" fmla="*/ 64 w 289"/>
                  <a:gd name="T21" fmla="*/ 22 h 32"/>
                  <a:gd name="T22" fmla="*/ 71 w 289"/>
                  <a:gd name="T23" fmla="*/ 22 h 32"/>
                  <a:gd name="T24" fmla="*/ 76 w 289"/>
                  <a:gd name="T25" fmla="*/ 22 h 32"/>
                  <a:gd name="T26" fmla="*/ 81 w 289"/>
                  <a:gd name="T27" fmla="*/ 22 h 32"/>
                  <a:gd name="T28" fmla="*/ 87 w 289"/>
                  <a:gd name="T29" fmla="*/ 22 h 32"/>
                  <a:gd name="T30" fmla="*/ 93 w 289"/>
                  <a:gd name="T31" fmla="*/ 22 h 32"/>
                  <a:gd name="T32" fmla="*/ 98 w 289"/>
                  <a:gd name="T33" fmla="*/ 20 h 32"/>
                  <a:gd name="T34" fmla="*/ 102 w 289"/>
                  <a:gd name="T35" fmla="*/ 20 h 32"/>
                  <a:gd name="T36" fmla="*/ 107 w 289"/>
                  <a:gd name="T37" fmla="*/ 19 h 32"/>
                  <a:gd name="T38" fmla="*/ 115 w 289"/>
                  <a:gd name="T39" fmla="*/ 17 h 32"/>
                  <a:gd name="T40" fmla="*/ 121 w 289"/>
                  <a:gd name="T41" fmla="*/ 14 h 32"/>
                  <a:gd name="T42" fmla="*/ 129 w 289"/>
                  <a:gd name="T43" fmla="*/ 13 h 32"/>
                  <a:gd name="T44" fmla="*/ 134 w 289"/>
                  <a:gd name="T45" fmla="*/ 12 h 32"/>
                  <a:gd name="T46" fmla="*/ 140 w 289"/>
                  <a:gd name="T47" fmla="*/ 9 h 32"/>
                  <a:gd name="T48" fmla="*/ 146 w 289"/>
                  <a:gd name="T49" fmla="*/ 7 h 32"/>
                  <a:gd name="T50" fmla="*/ 150 w 289"/>
                  <a:gd name="T51" fmla="*/ 7 h 32"/>
                  <a:gd name="T52" fmla="*/ 156 w 289"/>
                  <a:gd name="T53" fmla="*/ 7 h 32"/>
                  <a:gd name="T54" fmla="*/ 162 w 289"/>
                  <a:gd name="T55" fmla="*/ 7 h 32"/>
                  <a:gd name="T56" fmla="*/ 168 w 289"/>
                  <a:gd name="T57" fmla="*/ 5 h 32"/>
                  <a:gd name="T58" fmla="*/ 174 w 289"/>
                  <a:gd name="T59" fmla="*/ 5 h 32"/>
                  <a:gd name="T60" fmla="*/ 179 w 289"/>
                  <a:gd name="T61" fmla="*/ 5 h 32"/>
                  <a:gd name="T62" fmla="*/ 186 w 289"/>
                  <a:gd name="T63" fmla="*/ 5 h 32"/>
                  <a:gd name="T64" fmla="*/ 191 w 289"/>
                  <a:gd name="T65" fmla="*/ 5 h 32"/>
                  <a:gd name="T66" fmla="*/ 194 w 289"/>
                  <a:gd name="T67" fmla="*/ 5 h 32"/>
                  <a:gd name="T68" fmla="*/ 199 w 289"/>
                  <a:gd name="T69" fmla="*/ 6 h 32"/>
                  <a:gd name="T70" fmla="*/ 202 w 289"/>
                  <a:gd name="T71" fmla="*/ 6 h 32"/>
                  <a:gd name="T72" fmla="*/ 208 w 289"/>
                  <a:gd name="T73" fmla="*/ 7 h 32"/>
                  <a:gd name="T74" fmla="*/ 212 w 289"/>
                  <a:gd name="T75" fmla="*/ 7 h 32"/>
                  <a:gd name="T76" fmla="*/ 217 w 289"/>
                  <a:gd name="T77" fmla="*/ 7 h 32"/>
                  <a:gd name="T78" fmla="*/ 221 w 289"/>
                  <a:gd name="T79" fmla="*/ 7 h 32"/>
                  <a:gd name="T80" fmla="*/ 224 w 289"/>
                  <a:gd name="T81" fmla="*/ 9 h 32"/>
                  <a:gd name="T82" fmla="*/ 228 w 289"/>
                  <a:gd name="T83" fmla="*/ 11 h 32"/>
                  <a:gd name="T84" fmla="*/ 232 w 289"/>
                  <a:gd name="T85" fmla="*/ 13 h 32"/>
                  <a:gd name="T86" fmla="*/ 237 w 289"/>
                  <a:gd name="T87" fmla="*/ 13 h 32"/>
                  <a:gd name="T88" fmla="*/ 242 w 289"/>
                  <a:gd name="T89" fmla="*/ 14 h 32"/>
                  <a:gd name="T90" fmla="*/ 246 w 289"/>
                  <a:gd name="T91" fmla="*/ 17 h 32"/>
                  <a:gd name="T92" fmla="*/ 251 w 289"/>
                  <a:gd name="T93" fmla="*/ 19 h 32"/>
                  <a:gd name="T94" fmla="*/ 255 w 289"/>
                  <a:gd name="T95" fmla="*/ 19 h 32"/>
                  <a:gd name="T96" fmla="*/ 259 w 289"/>
                  <a:gd name="T97" fmla="*/ 21 h 32"/>
                  <a:gd name="T98" fmla="*/ 262 w 289"/>
                  <a:gd name="T99" fmla="*/ 22 h 32"/>
                  <a:gd name="T100" fmla="*/ 267 w 289"/>
                  <a:gd name="T101" fmla="*/ 24 h 32"/>
                  <a:gd name="T102" fmla="*/ 271 w 289"/>
                  <a:gd name="T103" fmla="*/ 26 h 32"/>
                  <a:gd name="T104" fmla="*/ 277 w 289"/>
                  <a:gd name="T105" fmla="*/ 28 h 32"/>
                  <a:gd name="T106" fmla="*/ 281 w 289"/>
                  <a:gd name="T107" fmla="*/ 30 h 32"/>
                  <a:gd name="T108" fmla="*/ 284 w 289"/>
                  <a:gd name="T109" fmla="*/ 31 h 32"/>
                  <a:gd name="T110" fmla="*/ 287 w 289"/>
                  <a:gd name="T111" fmla="*/ 31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289" h="32">
                    <a:moveTo>
                      <a:pt x="0" y="0"/>
                    </a:moveTo>
                    <a:lnTo>
                      <a:pt x="0" y="2"/>
                    </a:lnTo>
                    <a:lnTo>
                      <a:pt x="1" y="2"/>
                    </a:lnTo>
                    <a:lnTo>
                      <a:pt x="3" y="4"/>
                    </a:lnTo>
                    <a:lnTo>
                      <a:pt x="5" y="4"/>
                    </a:lnTo>
                    <a:lnTo>
                      <a:pt x="8" y="6"/>
                    </a:lnTo>
                    <a:lnTo>
                      <a:pt x="12" y="7"/>
                    </a:lnTo>
                    <a:lnTo>
                      <a:pt x="16" y="9"/>
                    </a:lnTo>
                    <a:lnTo>
                      <a:pt x="20" y="9"/>
                    </a:lnTo>
                    <a:lnTo>
                      <a:pt x="24" y="12"/>
                    </a:lnTo>
                    <a:lnTo>
                      <a:pt x="28" y="13"/>
                    </a:lnTo>
                    <a:lnTo>
                      <a:pt x="32" y="15"/>
                    </a:lnTo>
                    <a:lnTo>
                      <a:pt x="36" y="16"/>
                    </a:lnTo>
                    <a:lnTo>
                      <a:pt x="40" y="18"/>
                    </a:lnTo>
                    <a:lnTo>
                      <a:pt x="43" y="18"/>
                    </a:lnTo>
                    <a:lnTo>
                      <a:pt x="46" y="19"/>
                    </a:lnTo>
                    <a:lnTo>
                      <a:pt x="50" y="19"/>
                    </a:lnTo>
                    <a:lnTo>
                      <a:pt x="52" y="21"/>
                    </a:lnTo>
                    <a:lnTo>
                      <a:pt x="56" y="21"/>
                    </a:lnTo>
                    <a:lnTo>
                      <a:pt x="58" y="22"/>
                    </a:lnTo>
                    <a:lnTo>
                      <a:pt x="62" y="22"/>
                    </a:lnTo>
                    <a:lnTo>
                      <a:pt x="64" y="22"/>
                    </a:lnTo>
                    <a:lnTo>
                      <a:pt x="67" y="22"/>
                    </a:lnTo>
                    <a:lnTo>
                      <a:pt x="71" y="22"/>
                    </a:lnTo>
                    <a:lnTo>
                      <a:pt x="74" y="22"/>
                    </a:lnTo>
                    <a:lnTo>
                      <a:pt x="76" y="22"/>
                    </a:lnTo>
                    <a:lnTo>
                      <a:pt x="80" y="22"/>
                    </a:lnTo>
                    <a:lnTo>
                      <a:pt x="81" y="22"/>
                    </a:lnTo>
                    <a:lnTo>
                      <a:pt x="86" y="22"/>
                    </a:lnTo>
                    <a:lnTo>
                      <a:pt x="87" y="22"/>
                    </a:lnTo>
                    <a:lnTo>
                      <a:pt x="91" y="22"/>
                    </a:lnTo>
                    <a:lnTo>
                      <a:pt x="93" y="22"/>
                    </a:lnTo>
                    <a:lnTo>
                      <a:pt x="96" y="20"/>
                    </a:lnTo>
                    <a:lnTo>
                      <a:pt x="98" y="20"/>
                    </a:lnTo>
                    <a:lnTo>
                      <a:pt x="100" y="20"/>
                    </a:lnTo>
                    <a:lnTo>
                      <a:pt x="102" y="20"/>
                    </a:lnTo>
                    <a:lnTo>
                      <a:pt x="105" y="19"/>
                    </a:lnTo>
                    <a:lnTo>
                      <a:pt x="107" y="19"/>
                    </a:lnTo>
                    <a:lnTo>
                      <a:pt x="111" y="17"/>
                    </a:lnTo>
                    <a:lnTo>
                      <a:pt x="115" y="17"/>
                    </a:lnTo>
                    <a:lnTo>
                      <a:pt x="119" y="14"/>
                    </a:lnTo>
                    <a:lnTo>
                      <a:pt x="121" y="14"/>
                    </a:lnTo>
                    <a:lnTo>
                      <a:pt x="125" y="13"/>
                    </a:lnTo>
                    <a:lnTo>
                      <a:pt x="129" y="13"/>
                    </a:lnTo>
                    <a:lnTo>
                      <a:pt x="133" y="12"/>
                    </a:lnTo>
                    <a:lnTo>
                      <a:pt x="134" y="12"/>
                    </a:lnTo>
                    <a:lnTo>
                      <a:pt x="139" y="9"/>
                    </a:lnTo>
                    <a:lnTo>
                      <a:pt x="140" y="9"/>
                    </a:lnTo>
                    <a:lnTo>
                      <a:pt x="143" y="7"/>
                    </a:lnTo>
                    <a:lnTo>
                      <a:pt x="146" y="7"/>
                    </a:lnTo>
                    <a:lnTo>
                      <a:pt x="148" y="7"/>
                    </a:lnTo>
                    <a:lnTo>
                      <a:pt x="150" y="7"/>
                    </a:lnTo>
                    <a:lnTo>
                      <a:pt x="154" y="7"/>
                    </a:lnTo>
                    <a:lnTo>
                      <a:pt x="156" y="7"/>
                    </a:lnTo>
                    <a:lnTo>
                      <a:pt x="160" y="7"/>
                    </a:lnTo>
                    <a:lnTo>
                      <a:pt x="162" y="7"/>
                    </a:lnTo>
                    <a:lnTo>
                      <a:pt x="166" y="5"/>
                    </a:lnTo>
                    <a:lnTo>
                      <a:pt x="168" y="5"/>
                    </a:lnTo>
                    <a:lnTo>
                      <a:pt x="172" y="5"/>
                    </a:lnTo>
                    <a:lnTo>
                      <a:pt x="174" y="5"/>
                    </a:lnTo>
                    <a:lnTo>
                      <a:pt x="178" y="5"/>
                    </a:lnTo>
                    <a:lnTo>
                      <a:pt x="179" y="5"/>
                    </a:lnTo>
                    <a:lnTo>
                      <a:pt x="184" y="5"/>
                    </a:lnTo>
                    <a:lnTo>
                      <a:pt x="186" y="5"/>
                    </a:lnTo>
                    <a:lnTo>
                      <a:pt x="189" y="4"/>
                    </a:lnTo>
                    <a:lnTo>
                      <a:pt x="191" y="5"/>
                    </a:lnTo>
                    <a:lnTo>
                      <a:pt x="193" y="5"/>
                    </a:lnTo>
                    <a:lnTo>
                      <a:pt x="194" y="5"/>
                    </a:lnTo>
                    <a:lnTo>
                      <a:pt x="196" y="5"/>
                    </a:lnTo>
                    <a:lnTo>
                      <a:pt x="199" y="6"/>
                    </a:lnTo>
                    <a:lnTo>
                      <a:pt x="200" y="6"/>
                    </a:lnTo>
                    <a:lnTo>
                      <a:pt x="202" y="6"/>
                    </a:lnTo>
                    <a:lnTo>
                      <a:pt x="206" y="6"/>
                    </a:lnTo>
                    <a:lnTo>
                      <a:pt x="208" y="7"/>
                    </a:lnTo>
                    <a:lnTo>
                      <a:pt x="210" y="7"/>
                    </a:lnTo>
                    <a:lnTo>
                      <a:pt x="212" y="7"/>
                    </a:lnTo>
                    <a:lnTo>
                      <a:pt x="215" y="7"/>
                    </a:lnTo>
                    <a:lnTo>
                      <a:pt x="217" y="7"/>
                    </a:lnTo>
                    <a:lnTo>
                      <a:pt x="219" y="7"/>
                    </a:lnTo>
                    <a:lnTo>
                      <a:pt x="221" y="7"/>
                    </a:lnTo>
                    <a:lnTo>
                      <a:pt x="223" y="7"/>
                    </a:lnTo>
                    <a:lnTo>
                      <a:pt x="224" y="9"/>
                    </a:lnTo>
                    <a:lnTo>
                      <a:pt x="226" y="9"/>
                    </a:lnTo>
                    <a:lnTo>
                      <a:pt x="228" y="11"/>
                    </a:lnTo>
                    <a:lnTo>
                      <a:pt x="231" y="11"/>
                    </a:lnTo>
                    <a:lnTo>
                      <a:pt x="232" y="13"/>
                    </a:lnTo>
                    <a:lnTo>
                      <a:pt x="235" y="13"/>
                    </a:lnTo>
                    <a:lnTo>
                      <a:pt x="237" y="13"/>
                    </a:lnTo>
                    <a:lnTo>
                      <a:pt x="240" y="13"/>
                    </a:lnTo>
                    <a:lnTo>
                      <a:pt x="242" y="14"/>
                    </a:lnTo>
                    <a:lnTo>
                      <a:pt x="244" y="14"/>
                    </a:lnTo>
                    <a:lnTo>
                      <a:pt x="246" y="17"/>
                    </a:lnTo>
                    <a:lnTo>
                      <a:pt x="249" y="17"/>
                    </a:lnTo>
                    <a:lnTo>
                      <a:pt x="251" y="19"/>
                    </a:lnTo>
                    <a:lnTo>
                      <a:pt x="253" y="19"/>
                    </a:lnTo>
                    <a:lnTo>
                      <a:pt x="255" y="19"/>
                    </a:lnTo>
                    <a:lnTo>
                      <a:pt x="257" y="19"/>
                    </a:lnTo>
                    <a:lnTo>
                      <a:pt x="259" y="21"/>
                    </a:lnTo>
                    <a:lnTo>
                      <a:pt x="260" y="21"/>
                    </a:lnTo>
                    <a:lnTo>
                      <a:pt x="262" y="22"/>
                    </a:lnTo>
                    <a:lnTo>
                      <a:pt x="265" y="22"/>
                    </a:lnTo>
                    <a:lnTo>
                      <a:pt x="267" y="24"/>
                    </a:lnTo>
                    <a:lnTo>
                      <a:pt x="269" y="24"/>
                    </a:lnTo>
                    <a:lnTo>
                      <a:pt x="271" y="26"/>
                    </a:lnTo>
                    <a:lnTo>
                      <a:pt x="275" y="26"/>
                    </a:lnTo>
                    <a:lnTo>
                      <a:pt x="277" y="28"/>
                    </a:lnTo>
                    <a:lnTo>
                      <a:pt x="279" y="28"/>
                    </a:lnTo>
                    <a:lnTo>
                      <a:pt x="281" y="30"/>
                    </a:lnTo>
                    <a:lnTo>
                      <a:pt x="284" y="30"/>
                    </a:lnTo>
                    <a:lnTo>
                      <a:pt x="284" y="31"/>
                    </a:lnTo>
                    <a:lnTo>
                      <a:pt x="286" y="31"/>
                    </a:lnTo>
                    <a:lnTo>
                      <a:pt x="287" y="31"/>
                    </a:lnTo>
                    <a:lnTo>
                      <a:pt x="288" y="31"/>
                    </a:lnTo>
                  </a:path>
                </a:pathLst>
              </a:custGeom>
              <a:noFill/>
              <a:ln w="9207" cap="flat">
                <a:solidFill>
                  <a:srgbClr val="808080"/>
                </a:solidFill>
                <a:prstDash val="dash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41687" name="Oval 23">
              <a:extLst>
                <a:ext uri="{FF2B5EF4-FFF2-40B4-BE49-F238E27FC236}">
                  <a16:creationId xmlns:a16="http://schemas.microsoft.com/office/drawing/2014/main" id="{4EBD34EC-CC22-4F32-A4C0-2753A9F866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7" y="804"/>
              <a:ext cx="129" cy="163"/>
            </a:xfrm>
            <a:prstGeom prst="ellipse">
              <a:avLst/>
            </a:prstGeom>
            <a:noFill/>
            <a:ln w="1905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1688" name="Freeform 24">
              <a:extLst>
                <a:ext uri="{FF2B5EF4-FFF2-40B4-BE49-F238E27FC236}">
                  <a16:creationId xmlns:a16="http://schemas.microsoft.com/office/drawing/2014/main" id="{8D00AF95-7B86-B118-806F-BF48FC5AA54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" y="1100"/>
              <a:ext cx="481" cy="112"/>
            </a:xfrm>
            <a:custGeom>
              <a:avLst/>
              <a:gdLst>
                <a:gd name="T0" fmla="*/ 425 w 481"/>
                <a:gd name="T1" fmla="*/ 0 h 112"/>
                <a:gd name="T2" fmla="*/ 437 w 481"/>
                <a:gd name="T3" fmla="*/ 3 h 112"/>
                <a:gd name="T4" fmla="*/ 449 w 481"/>
                <a:gd name="T5" fmla="*/ 6 h 112"/>
                <a:gd name="T6" fmla="*/ 457 w 481"/>
                <a:gd name="T7" fmla="*/ 12 h 112"/>
                <a:gd name="T8" fmla="*/ 466 w 481"/>
                <a:gd name="T9" fmla="*/ 18 h 112"/>
                <a:gd name="T10" fmla="*/ 471 w 481"/>
                <a:gd name="T11" fmla="*/ 27 h 112"/>
                <a:gd name="T12" fmla="*/ 475 w 481"/>
                <a:gd name="T13" fmla="*/ 36 h 112"/>
                <a:gd name="T14" fmla="*/ 478 w 481"/>
                <a:gd name="T15" fmla="*/ 46 h 112"/>
                <a:gd name="T16" fmla="*/ 480 w 481"/>
                <a:gd name="T17" fmla="*/ 56 h 112"/>
                <a:gd name="T18" fmla="*/ 478 w 481"/>
                <a:gd name="T19" fmla="*/ 67 h 112"/>
                <a:gd name="T20" fmla="*/ 475 w 481"/>
                <a:gd name="T21" fmla="*/ 76 h 112"/>
                <a:gd name="T22" fmla="*/ 471 w 481"/>
                <a:gd name="T23" fmla="*/ 86 h 112"/>
                <a:gd name="T24" fmla="*/ 466 w 481"/>
                <a:gd name="T25" fmla="*/ 93 h 112"/>
                <a:gd name="T26" fmla="*/ 457 w 481"/>
                <a:gd name="T27" fmla="*/ 100 h 112"/>
                <a:gd name="T28" fmla="*/ 449 w 481"/>
                <a:gd name="T29" fmla="*/ 105 h 112"/>
                <a:gd name="T30" fmla="*/ 438 w 481"/>
                <a:gd name="T31" fmla="*/ 110 h 112"/>
                <a:gd name="T32" fmla="*/ 426 w 481"/>
                <a:gd name="T33" fmla="*/ 110 h 112"/>
                <a:gd name="T34" fmla="*/ 427 w 481"/>
                <a:gd name="T35" fmla="*/ 110 h 112"/>
                <a:gd name="T36" fmla="*/ 54 w 481"/>
                <a:gd name="T37" fmla="*/ 110 h 112"/>
                <a:gd name="T38" fmla="*/ 54 w 481"/>
                <a:gd name="T39" fmla="*/ 111 h 112"/>
                <a:gd name="T40" fmla="*/ 41 w 481"/>
                <a:gd name="T41" fmla="*/ 111 h 112"/>
                <a:gd name="T42" fmla="*/ 29 w 481"/>
                <a:gd name="T43" fmla="*/ 107 h 112"/>
                <a:gd name="T44" fmla="*/ 20 w 481"/>
                <a:gd name="T45" fmla="*/ 102 h 112"/>
                <a:gd name="T46" fmla="*/ 13 w 481"/>
                <a:gd name="T47" fmla="*/ 95 h 112"/>
                <a:gd name="T48" fmla="*/ 7 w 481"/>
                <a:gd name="T49" fmla="*/ 87 h 112"/>
                <a:gd name="T50" fmla="*/ 3 w 481"/>
                <a:gd name="T51" fmla="*/ 78 h 112"/>
                <a:gd name="T52" fmla="*/ 0 w 481"/>
                <a:gd name="T53" fmla="*/ 68 h 112"/>
                <a:gd name="T54" fmla="*/ 0 w 481"/>
                <a:gd name="T55" fmla="*/ 57 h 112"/>
                <a:gd name="T56" fmla="*/ 0 w 481"/>
                <a:gd name="T57" fmla="*/ 47 h 112"/>
                <a:gd name="T58" fmla="*/ 3 w 481"/>
                <a:gd name="T59" fmla="*/ 38 h 112"/>
                <a:gd name="T60" fmla="*/ 7 w 481"/>
                <a:gd name="T61" fmla="*/ 29 h 112"/>
                <a:gd name="T62" fmla="*/ 13 w 481"/>
                <a:gd name="T63" fmla="*/ 20 h 112"/>
                <a:gd name="T64" fmla="*/ 20 w 481"/>
                <a:gd name="T65" fmla="*/ 14 h 112"/>
                <a:gd name="T66" fmla="*/ 29 w 481"/>
                <a:gd name="T67" fmla="*/ 8 h 112"/>
                <a:gd name="T68" fmla="*/ 41 w 481"/>
                <a:gd name="T69" fmla="*/ 4 h 112"/>
                <a:gd name="T70" fmla="*/ 55 w 481"/>
                <a:gd name="T71" fmla="*/ 2 h 112"/>
                <a:gd name="T72" fmla="*/ 54 w 481"/>
                <a:gd name="T73" fmla="*/ 0 h 112"/>
                <a:gd name="T74" fmla="*/ 427 w 481"/>
                <a:gd name="T75" fmla="*/ 0 h 112"/>
                <a:gd name="T76" fmla="*/ 425 w 481"/>
                <a:gd name="T77" fmla="*/ 0 h 112"/>
                <a:gd name="T78" fmla="*/ 425 w 481"/>
                <a:gd name="T79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81" h="112">
                  <a:moveTo>
                    <a:pt x="425" y="0"/>
                  </a:moveTo>
                  <a:lnTo>
                    <a:pt x="437" y="3"/>
                  </a:lnTo>
                  <a:lnTo>
                    <a:pt x="449" y="6"/>
                  </a:lnTo>
                  <a:lnTo>
                    <a:pt x="457" y="12"/>
                  </a:lnTo>
                  <a:lnTo>
                    <a:pt x="466" y="18"/>
                  </a:lnTo>
                  <a:lnTo>
                    <a:pt x="471" y="27"/>
                  </a:lnTo>
                  <a:lnTo>
                    <a:pt x="475" y="36"/>
                  </a:lnTo>
                  <a:lnTo>
                    <a:pt x="478" y="46"/>
                  </a:lnTo>
                  <a:lnTo>
                    <a:pt x="480" y="56"/>
                  </a:lnTo>
                  <a:lnTo>
                    <a:pt x="478" y="67"/>
                  </a:lnTo>
                  <a:lnTo>
                    <a:pt x="475" y="76"/>
                  </a:lnTo>
                  <a:lnTo>
                    <a:pt x="471" y="86"/>
                  </a:lnTo>
                  <a:lnTo>
                    <a:pt x="466" y="93"/>
                  </a:lnTo>
                  <a:lnTo>
                    <a:pt x="457" y="100"/>
                  </a:lnTo>
                  <a:lnTo>
                    <a:pt x="449" y="105"/>
                  </a:lnTo>
                  <a:lnTo>
                    <a:pt x="438" y="110"/>
                  </a:lnTo>
                  <a:lnTo>
                    <a:pt x="426" y="110"/>
                  </a:lnTo>
                  <a:lnTo>
                    <a:pt x="427" y="110"/>
                  </a:lnTo>
                  <a:lnTo>
                    <a:pt x="54" y="110"/>
                  </a:lnTo>
                  <a:lnTo>
                    <a:pt x="54" y="111"/>
                  </a:lnTo>
                  <a:lnTo>
                    <a:pt x="41" y="111"/>
                  </a:lnTo>
                  <a:lnTo>
                    <a:pt x="29" y="107"/>
                  </a:lnTo>
                  <a:lnTo>
                    <a:pt x="20" y="102"/>
                  </a:lnTo>
                  <a:lnTo>
                    <a:pt x="13" y="95"/>
                  </a:lnTo>
                  <a:lnTo>
                    <a:pt x="7" y="87"/>
                  </a:lnTo>
                  <a:lnTo>
                    <a:pt x="3" y="78"/>
                  </a:lnTo>
                  <a:lnTo>
                    <a:pt x="0" y="68"/>
                  </a:lnTo>
                  <a:lnTo>
                    <a:pt x="0" y="57"/>
                  </a:lnTo>
                  <a:lnTo>
                    <a:pt x="0" y="47"/>
                  </a:lnTo>
                  <a:lnTo>
                    <a:pt x="3" y="38"/>
                  </a:lnTo>
                  <a:lnTo>
                    <a:pt x="7" y="29"/>
                  </a:lnTo>
                  <a:lnTo>
                    <a:pt x="13" y="20"/>
                  </a:lnTo>
                  <a:lnTo>
                    <a:pt x="20" y="14"/>
                  </a:lnTo>
                  <a:lnTo>
                    <a:pt x="29" y="8"/>
                  </a:lnTo>
                  <a:lnTo>
                    <a:pt x="41" y="4"/>
                  </a:lnTo>
                  <a:lnTo>
                    <a:pt x="55" y="2"/>
                  </a:lnTo>
                  <a:lnTo>
                    <a:pt x="54" y="0"/>
                  </a:lnTo>
                  <a:lnTo>
                    <a:pt x="427" y="0"/>
                  </a:lnTo>
                  <a:lnTo>
                    <a:pt x="425" y="0"/>
                  </a:lnTo>
                  <a:lnTo>
                    <a:pt x="425" y="0"/>
                  </a:lnTo>
                </a:path>
              </a:pathLst>
            </a:custGeom>
            <a:solidFill>
              <a:srgbClr val="C0C0C0"/>
            </a:solidFill>
            <a:ln w="9207" cap="flat" cmpd="sng">
              <a:solidFill>
                <a:srgbClr val="80808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1689" name="Group 25">
            <a:extLst>
              <a:ext uri="{FF2B5EF4-FFF2-40B4-BE49-F238E27FC236}">
                <a16:creationId xmlns:a16="http://schemas.microsoft.com/office/drawing/2014/main" id="{097F2615-493D-F327-748E-7A368A18DF04}"/>
              </a:ext>
            </a:extLst>
          </p:cNvPr>
          <p:cNvGrpSpPr>
            <a:grpSpLocks/>
          </p:cNvGrpSpPr>
          <p:nvPr/>
        </p:nvGrpSpPr>
        <p:grpSpPr bwMode="auto">
          <a:xfrm>
            <a:off x="7572375" y="755650"/>
            <a:ext cx="1281113" cy="1431925"/>
            <a:chOff x="5247" y="540"/>
            <a:chExt cx="888" cy="1022"/>
          </a:xfrm>
        </p:grpSpPr>
        <p:sp>
          <p:nvSpPr>
            <p:cNvPr id="241690" name="AutoShape 26">
              <a:extLst>
                <a:ext uri="{FF2B5EF4-FFF2-40B4-BE49-F238E27FC236}">
                  <a16:creationId xmlns:a16="http://schemas.microsoft.com/office/drawing/2014/main" id="{697CA58F-CF7C-39B3-5F17-A73F6E6CB90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5247" y="1303"/>
              <a:ext cx="888" cy="259"/>
            </a:xfrm>
            <a:prstGeom prst="roundRect">
              <a:avLst>
                <a:gd name="adj" fmla="val 0"/>
              </a:avLst>
            </a:prstGeom>
            <a:solidFill>
              <a:srgbClr val="808080"/>
            </a:solidFill>
            <a:ln w="9207">
              <a:solidFill>
                <a:srgbClr val="808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1691" name="Freeform 27">
              <a:extLst>
                <a:ext uri="{FF2B5EF4-FFF2-40B4-BE49-F238E27FC236}">
                  <a16:creationId xmlns:a16="http://schemas.microsoft.com/office/drawing/2014/main" id="{31B58D44-1FA4-29F6-5462-0558F70FA99E}"/>
                </a:ext>
              </a:extLst>
            </p:cNvPr>
            <p:cNvSpPr>
              <a:spLocks/>
            </p:cNvSpPr>
            <p:nvPr/>
          </p:nvSpPr>
          <p:spPr bwMode="auto">
            <a:xfrm>
              <a:off x="5706" y="1226"/>
              <a:ext cx="29" cy="107"/>
            </a:xfrm>
            <a:custGeom>
              <a:avLst/>
              <a:gdLst>
                <a:gd name="T0" fmla="*/ 0 w 29"/>
                <a:gd name="T1" fmla="*/ 106 h 107"/>
                <a:gd name="T2" fmla="*/ 1 w 29"/>
                <a:gd name="T3" fmla="*/ 0 h 107"/>
                <a:gd name="T4" fmla="*/ 28 w 29"/>
                <a:gd name="T5" fmla="*/ 0 h 107"/>
                <a:gd name="T6" fmla="*/ 28 w 29"/>
                <a:gd name="T7" fmla="*/ 98 h 107"/>
                <a:gd name="T8" fmla="*/ 0 w 29"/>
                <a:gd name="T9" fmla="*/ 106 h 107"/>
                <a:gd name="T10" fmla="*/ 0 w 29"/>
                <a:gd name="T11" fmla="*/ 106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107">
                  <a:moveTo>
                    <a:pt x="0" y="106"/>
                  </a:moveTo>
                  <a:lnTo>
                    <a:pt x="1" y="0"/>
                  </a:lnTo>
                  <a:lnTo>
                    <a:pt x="28" y="0"/>
                  </a:lnTo>
                  <a:lnTo>
                    <a:pt x="28" y="98"/>
                  </a:lnTo>
                  <a:lnTo>
                    <a:pt x="0" y="106"/>
                  </a:lnTo>
                  <a:lnTo>
                    <a:pt x="0" y="106"/>
                  </a:lnTo>
                </a:path>
              </a:pathLst>
            </a:custGeom>
            <a:solidFill>
              <a:srgbClr val="000000"/>
            </a:solidFill>
            <a:ln w="9207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1692" name="Freeform 28">
              <a:extLst>
                <a:ext uri="{FF2B5EF4-FFF2-40B4-BE49-F238E27FC236}">
                  <a16:creationId xmlns:a16="http://schemas.microsoft.com/office/drawing/2014/main" id="{D9258C23-DCF5-782F-BF98-3EE37D976FFC}"/>
                </a:ext>
              </a:extLst>
            </p:cNvPr>
            <p:cNvSpPr>
              <a:spLocks/>
            </p:cNvSpPr>
            <p:nvPr/>
          </p:nvSpPr>
          <p:spPr bwMode="auto">
            <a:xfrm>
              <a:off x="5674" y="1226"/>
              <a:ext cx="33" cy="106"/>
            </a:xfrm>
            <a:custGeom>
              <a:avLst/>
              <a:gdLst>
                <a:gd name="T0" fmla="*/ 32 w 33"/>
                <a:gd name="T1" fmla="*/ 105 h 106"/>
                <a:gd name="T2" fmla="*/ 32 w 33"/>
                <a:gd name="T3" fmla="*/ 0 h 106"/>
                <a:gd name="T4" fmla="*/ 0 w 33"/>
                <a:gd name="T5" fmla="*/ 0 h 106"/>
                <a:gd name="T6" fmla="*/ 0 w 33"/>
                <a:gd name="T7" fmla="*/ 99 h 106"/>
                <a:gd name="T8" fmla="*/ 32 w 33"/>
                <a:gd name="T9" fmla="*/ 105 h 106"/>
                <a:gd name="T10" fmla="*/ 32 w 33"/>
                <a:gd name="T11" fmla="*/ 105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" h="106">
                  <a:moveTo>
                    <a:pt x="32" y="105"/>
                  </a:moveTo>
                  <a:lnTo>
                    <a:pt x="32" y="0"/>
                  </a:lnTo>
                  <a:lnTo>
                    <a:pt x="0" y="0"/>
                  </a:lnTo>
                  <a:lnTo>
                    <a:pt x="0" y="99"/>
                  </a:lnTo>
                  <a:lnTo>
                    <a:pt x="32" y="105"/>
                  </a:lnTo>
                  <a:lnTo>
                    <a:pt x="32" y="105"/>
                  </a:lnTo>
                </a:path>
              </a:pathLst>
            </a:custGeom>
            <a:solidFill>
              <a:srgbClr val="4181FF"/>
            </a:solidFill>
            <a:ln w="9207" cap="flat" cmpd="sng">
              <a:solidFill>
                <a:srgbClr val="4181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1693" name="Freeform 29">
              <a:extLst>
                <a:ext uri="{FF2B5EF4-FFF2-40B4-BE49-F238E27FC236}">
                  <a16:creationId xmlns:a16="http://schemas.microsoft.com/office/drawing/2014/main" id="{49B61350-4E6A-1FE5-901E-04B9E93C7D30}"/>
                </a:ext>
              </a:extLst>
            </p:cNvPr>
            <p:cNvSpPr>
              <a:spLocks/>
            </p:cNvSpPr>
            <p:nvPr/>
          </p:nvSpPr>
          <p:spPr bwMode="auto">
            <a:xfrm>
              <a:off x="5947" y="1258"/>
              <a:ext cx="34" cy="137"/>
            </a:xfrm>
            <a:custGeom>
              <a:avLst/>
              <a:gdLst>
                <a:gd name="T0" fmla="*/ 0 w 34"/>
                <a:gd name="T1" fmla="*/ 129 h 137"/>
                <a:gd name="T2" fmla="*/ 0 w 34"/>
                <a:gd name="T3" fmla="*/ 0 h 137"/>
                <a:gd name="T4" fmla="*/ 33 w 34"/>
                <a:gd name="T5" fmla="*/ 0 h 137"/>
                <a:gd name="T6" fmla="*/ 32 w 34"/>
                <a:gd name="T7" fmla="*/ 136 h 137"/>
                <a:gd name="T8" fmla="*/ 0 w 34"/>
                <a:gd name="T9" fmla="*/ 129 h 137"/>
                <a:gd name="T10" fmla="*/ 0 w 34"/>
                <a:gd name="T11" fmla="*/ 129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" h="137">
                  <a:moveTo>
                    <a:pt x="0" y="129"/>
                  </a:moveTo>
                  <a:lnTo>
                    <a:pt x="0" y="0"/>
                  </a:lnTo>
                  <a:lnTo>
                    <a:pt x="33" y="0"/>
                  </a:lnTo>
                  <a:lnTo>
                    <a:pt x="32" y="136"/>
                  </a:lnTo>
                  <a:lnTo>
                    <a:pt x="0" y="129"/>
                  </a:lnTo>
                  <a:lnTo>
                    <a:pt x="0" y="129"/>
                  </a:lnTo>
                </a:path>
              </a:pathLst>
            </a:custGeom>
            <a:solidFill>
              <a:srgbClr val="000000"/>
            </a:solidFill>
            <a:ln w="9207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1694" name="Freeform 30">
              <a:extLst>
                <a:ext uri="{FF2B5EF4-FFF2-40B4-BE49-F238E27FC236}">
                  <a16:creationId xmlns:a16="http://schemas.microsoft.com/office/drawing/2014/main" id="{DEB9BD89-A5D3-CD24-71B1-C13FE4CFB81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9" y="1291"/>
              <a:ext cx="34" cy="113"/>
            </a:xfrm>
            <a:custGeom>
              <a:avLst/>
              <a:gdLst>
                <a:gd name="T0" fmla="*/ 33 w 34"/>
                <a:gd name="T1" fmla="*/ 5 h 113"/>
                <a:gd name="T2" fmla="*/ 31 w 34"/>
                <a:gd name="T3" fmla="*/ 102 h 113"/>
                <a:gd name="T4" fmla="*/ 0 w 34"/>
                <a:gd name="T5" fmla="*/ 112 h 113"/>
                <a:gd name="T6" fmla="*/ 0 w 34"/>
                <a:gd name="T7" fmla="*/ 0 h 113"/>
                <a:gd name="T8" fmla="*/ 33 w 34"/>
                <a:gd name="T9" fmla="*/ 5 h 113"/>
                <a:gd name="T10" fmla="*/ 33 w 34"/>
                <a:gd name="T11" fmla="*/ 5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" h="113">
                  <a:moveTo>
                    <a:pt x="33" y="5"/>
                  </a:moveTo>
                  <a:lnTo>
                    <a:pt x="31" y="102"/>
                  </a:lnTo>
                  <a:lnTo>
                    <a:pt x="0" y="112"/>
                  </a:lnTo>
                  <a:lnTo>
                    <a:pt x="0" y="0"/>
                  </a:lnTo>
                  <a:lnTo>
                    <a:pt x="33" y="5"/>
                  </a:lnTo>
                  <a:lnTo>
                    <a:pt x="33" y="5"/>
                  </a:lnTo>
                </a:path>
              </a:pathLst>
            </a:custGeom>
            <a:solidFill>
              <a:srgbClr val="000000"/>
            </a:solidFill>
            <a:ln w="9207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1695" name="Freeform 31">
              <a:extLst>
                <a:ext uri="{FF2B5EF4-FFF2-40B4-BE49-F238E27FC236}">
                  <a16:creationId xmlns:a16="http://schemas.microsoft.com/office/drawing/2014/main" id="{A17B0F8B-0F73-30F7-9283-5F176E73B61A}"/>
                </a:ext>
              </a:extLst>
            </p:cNvPr>
            <p:cNvSpPr>
              <a:spLocks/>
            </p:cNvSpPr>
            <p:nvPr/>
          </p:nvSpPr>
          <p:spPr bwMode="auto">
            <a:xfrm>
              <a:off x="5627" y="540"/>
              <a:ext cx="386" cy="942"/>
            </a:xfrm>
            <a:custGeom>
              <a:avLst/>
              <a:gdLst>
                <a:gd name="T0" fmla="*/ 385 w 386"/>
                <a:gd name="T1" fmla="*/ 845 h 942"/>
                <a:gd name="T2" fmla="*/ 352 w 386"/>
                <a:gd name="T3" fmla="*/ 854 h 942"/>
                <a:gd name="T4" fmla="*/ 352 w 386"/>
                <a:gd name="T5" fmla="*/ 771 h 942"/>
                <a:gd name="T6" fmla="*/ 346 w 386"/>
                <a:gd name="T7" fmla="*/ 762 h 942"/>
                <a:gd name="T8" fmla="*/ 335 w 386"/>
                <a:gd name="T9" fmla="*/ 754 h 942"/>
                <a:gd name="T10" fmla="*/ 320 w 386"/>
                <a:gd name="T11" fmla="*/ 749 h 942"/>
                <a:gd name="T12" fmla="*/ 302 w 386"/>
                <a:gd name="T13" fmla="*/ 745 h 942"/>
                <a:gd name="T14" fmla="*/ 279 w 386"/>
                <a:gd name="T15" fmla="*/ 744 h 942"/>
                <a:gd name="T16" fmla="*/ 254 w 386"/>
                <a:gd name="T17" fmla="*/ 742 h 942"/>
                <a:gd name="T18" fmla="*/ 228 w 386"/>
                <a:gd name="T19" fmla="*/ 744 h 942"/>
                <a:gd name="T20" fmla="*/ 201 w 386"/>
                <a:gd name="T21" fmla="*/ 745 h 942"/>
                <a:gd name="T22" fmla="*/ 172 w 386"/>
                <a:gd name="T23" fmla="*/ 749 h 942"/>
                <a:gd name="T24" fmla="*/ 145 w 386"/>
                <a:gd name="T25" fmla="*/ 753 h 942"/>
                <a:gd name="T26" fmla="*/ 119 w 386"/>
                <a:gd name="T27" fmla="*/ 759 h 942"/>
                <a:gd name="T28" fmla="*/ 95 w 386"/>
                <a:gd name="T29" fmla="*/ 764 h 942"/>
                <a:gd name="T30" fmla="*/ 72 w 386"/>
                <a:gd name="T31" fmla="*/ 772 h 942"/>
                <a:gd name="T32" fmla="*/ 55 w 386"/>
                <a:gd name="T33" fmla="*/ 778 h 942"/>
                <a:gd name="T34" fmla="*/ 41 w 386"/>
                <a:gd name="T35" fmla="*/ 786 h 942"/>
                <a:gd name="T36" fmla="*/ 32 w 386"/>
                <a:gd name="T37" fmla="*/ 794 h 942"/>
                <a:gd name="T38" fmla="*/ 32 w 386"/>
                <a:gd name="T39" fmla="*/ 931 h 942"/>
                <a:gd name="T40" fmla="*/ 0 w 386"/>
                <a:gd name="T41" fmla="*/ 941 h 942"/>
                <a:gd name="T42" fmla="*/ 1 w 386"/>
                <a:gd name="T43" fmla="*/ 195 h 942"/>
                <a:gd name="T44" fmla="*/ 0 w 386"/>
                <a:gd name="T45" fmla="*/ 179 h 942"/>
                <a:gd name="T46" fmla="*/ 1 w 386"/>
                <a:gd name="T47" fmla="*/ 161 h 942"/>
                <a:gd name="T48" fmla="*/ 4 w 386"/>
                <a:gd name="T49" fmla="*/ 144 h 942"/>
                <a:gd name="T50" fmla="*/ 11 w 386"/>
                <a:gd name="T51" fmla="*/ 127 h 942"/>
                <a:gd name="T52" fmla="*/ 17 w 386"/>
                <a:gd name="T53" fmla="*/ 111 h 942"/>
                <a:gd name="T54" fmla="*/ 26 w 386"/>
                <a:gd name="T55" fmla="*/ 94 h 942"/>
                <a:gd name="T56" fmla="*/ 37 w 386"/>
                <a:gd name="T57" fmla="*/ 79 h 942"/>
                <a:gd name="T58" fmla="*/ 49 w 386"/>
                <a:gd name="T59" fmla="*/ 64 h 942"/>
                <a:gd name="T60" fmla="*/ 61 w 386"/>
                <a:gd name="T61" fmla="*/ 52 h 942"/>
                <a:gd name="T62" fmla="*/ 75 w 386"/>
                <a:gd name="T63" fmla="*/ 38 h 942"/>
                <a:gd name="T64" fmla="*/ 90 w 386"/>
                <a:gd name="T65" fmla="*/ 28 h 942"/>
                <a:gd name="T66" fmla="*/ 108 w 386"/>
                <a:gd name="T67" fmla="*/ 19 h 942"/>
                <a:gd name="T68" fmla="*/ 125 w 386"/>
                <a:gd name="T69" fmla="*/ 12 h 942"/>
                <a:gd name="T70" fmla="*/ 144 w 386"/>
                <a:gd name="T71" fmla="*/ 6 h 942"/>
                <a:gd name="T72" fmla="*/ 163 w 386"/>
                <a:gd name="T73" fmla="*/ 2 h 942"/>
                <a:gd name="T74" fmla="*/ 184 w 386"/>
                <a:gd name="T75" fmla="*/ 0 h 942"/>
                <a:gd name="T76" fmla="*/ 204 w 386"/>
                <a:gd name="T77" fmla="*/ 2 h 942"/>
                <a:gd name="T78" fmla="*/ 224 w 386"/>
                <a:gd name="T79" fmla="*/ 6 h 942"/>
                <a:gd name="T80" fmla="*/ 243 w 386"/>
                <a:gd name="T81" fmla="*/ 13 h 942"/>
                <a:gd name="T82" fmla="*/ 262 w 386"/>
                <a:gd name="T83" fmla="*/ 20 h 942"/>
                <a:gd name="T84" fmla="*/ 279 w 386"/>
                <a:gd name="T85" fmla="*/ 30 h 942"/>
                <a:gd name="T86" fmla="*/ 296 w 386"/>
                <a:gd name="T87" fmla="*/ 41 h 942"/>
                <a:gd name="T88" fmla="*/ 312 w 386"/>
                <a:gd name="T89" fmla="*/ 55 h 942"/>
                <a:gd name="T90" fmla="*/ 327 w 386"/>
                <a:gd name="T91" fmla="*/ 68 h 942"/>
                <a:gd name="T92" fmla="*/ 339 w 386"/>
                <a:gd name="T93" fmla="*/ 85 h 942"/>
                <a:gd name="T94" fmla="*/ 351 w 386"/>
                <a:gd name="T95" fmla="*/ 101 h 942"/>
                <a:gd name="T96" fmla="*/ 361 w 386"/>
                <a:gd name="T97" fmla="*/ 118 h 942"/>
                <a:gd name="T98" fmla="*/ 371 w 386"/>
                <a:gd name="T99" fmla="*/ 135 h 942"/>
                <a:gd name="T100" fmla="*/ 376 w 386"/>
                <a:gd name="T101" fmla="*/ 153 h 942"/>
                <a:gd name="T102" fmla="*/ 381 w 386"/>
                <a:gd name="T103" fmla="*/ 170 h 942"/>
                <a:gd name="T104" fmla="*/ 383 w 386"/>
                <a:gd name="T105" fmla="*/ 188 h 942"/>
                <a:gd name="T106" fmla="*/ 384 w 386"/>
                <a:gd name="T107" fmla="*/ 205 h 942"/>
                <a:gd name="T108" fmla="*/ 385 w 386"/>
                <a:gd name="T109" fmla="*/ 845 h 942"/>
                <a:gd name="T110" fmla="*/ 385 w 386"/>
                <a:gd name="T111" fmla="*/ 845 h 9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86" h="942">
                  <a:moveTo>
                    <a:pt x="385" y="845"/>
                  </a:moveTo>
                  <a:lnTo>
                    <a:pt x="352" y="854"/>
                  </a:lnTo>
                  <a:lnTo>
                    <a:pt x="352" y="771"/>
                  </a:lnTo>
                  <a:lnTo>
                    <a:pt x="346" y="762"/>
                  </a:lnTo>
                  <a:lnTo>
                    <a:pt x="335" y="754"/>
                  </a:lnTo>
                  <a:lnTo>
                    <a:pt x="320" y="749"/>
                  </a:lnTo>
                  <a:lnTo>
                    <a:pt x="302" y="745"/>
                  </a:lnTo>
                  <a:lnTo>
                    <a:pt x="279" y="744"/>
                  </a:lnTo>
                  <a:lnTo>
                    <a:pt x="254" y="742"/>
                  </a:lnTo>
                  <a:lnTo>
                    <a:pt x="228" y="744"/>
                  </a:lnTo>
                  <a:lnTo>
                    <a:pt x="201" y="745"/>
                  </a:lnTo>
                  <a:lnTo>
                    <a:pt x="172" y="749"/>
                  </a:lnTo>
                  <a:lnTo>
                    <a:pt x="145" y="753"/>
                  </a:lnTo>
                  <a:lnTo>
                    <a:pt x="119" y="759"/>
                  </a:lnTo>
                  <a:lnTo>
                    <a:pt x="95" y="764"/>
                  </a:lnTo>
                  <a:lnTo>
                    <a:pt x="72" y="772"/>
                  </a:lnTo>
                  <a:lnTo>
                    <a:pt x="55" y="778"/>
                  </a:lnTo>
                  <a:lnTo>
                    <a:pt x="41" y="786"/>
                  </a:lnTo>
                  <a:lnTo>
                    <a:pt x="32" y="794"/>
                  </a:lnTo>
                  <a:lnTo>
                    <a:pt x="32" y="931"/>
                  </a:lnTo>
                  <a:lnTo>
                    <a:pt x="0" y="941"/>
                  </a:lnTo>
                  <a:lnTo>
                    <a:pt x="1" y="195"/>
                  </a:lnTo>
                  <a:lnTo>
                    <a:pt x="0" y="179"/>
                  </a:lnTo>
                  <a:lnTo>
                    <a:pt x="1" y="161"/>
                  </a:lnTo>
                  <a:lnTo>
                    <a:pt x="4" y="144"/>
                  </a:lnTo>
                  <a:lnTo>
                    <a:pt x="11" y="127"/>
                  </a:lnTo>
                  <a:lnTo>
                    <a:pt x="17" y="111"/>
                  </a:lnTo>
                  <a:lnTo>
                    <a:pt x="26" y="94"/>
                  </a:lnTo>
                  <a:lnTo>
                    <a:pt x="37" y="79"/>
                  </a:lnTo>
                  <a:lnTo>
                    <a:pt x="49" y="64"/>
                  </a:lnTo>
                  <a:lnTo>
                    <a:pt x="61" y="52"/>
                  </a:lnTo>
                  <a:lnTo>
                    <a:pt x="75" y="38"/>
                  </a:lnTo>
                  <a:lnTo>
                    <a:pt x="90" y="28"/>
                  </a:lnTo>
                  <a:lnTo>
                    <a:pt x="108" y="19"/>
                  </a:lnTo>
                  <a:lnTo>
                    <a:pt x="125" y="12"/>
                  </a:lnTo>
                  <a:lnTo>
                    <a:pt x="144" y="6"/>
                  </a:lnTo>
                  <a:lnTo>
                    <a:pt x="163" y="2"/>
                  </a:lnTo>
                  <a:lnTo>
                    <a:pt x="184" y="0"/>
                  </a:lnTo>
                  <a:lnTo>
                    <a:pt x="204" y="2"/>
                  </a:lnTo>
                  <a:lnTo>
                    <a:pt x="224" y="6"/>
                  </a:lnTo>
                  <a:lnTo>
                    <a:pt x="243" y="13"/>
                  </a:lnTo>
                  <a:lnTo>
                    <a:pt x="262" y="20"/>
                  </a:lnTo>
                  <a:lnTo>
                    <a:pt x="279" y="30"/>
                  </a:lnTo>
                  <a:lnTo>
                    <a:pt x="296" y="41"/>
                  </a:lnTo>
                  <a:lnTo>
                    <a:pt x="312" y="55"/>
                  </a:lnTo>
                  <a:lnTo>
                    <a:pt x="327" y="68"/>
                  </a:lnTo>
                  <a:lnTo>
                    <a:pt x="339" y="85"/>
                  </a:lnTo>
                  <a:lnTo>
                    <a:pt x="351" y="101"/>
                  </a:lnTo>
                  <a:lnTo>
                    <a:pt x="361" y="118"/>
                  </a:lnTo>
                  <a:lnTo>
                    <a:pt x="371" y="135"/>
                  </a:lnTo>
                  <a:lnTo>
                    <a:pt x="376" y="153"/>
                  </a:lnTo>
                  <a:lnTo>
                    <a:pt x="381" y="170"/>
                  </a:lnTo>
                  <a:lnTo>
                    <a:pt x="383" y="188"/>
                  </a:lnTo>
                  <a:lnTo>
                    <a:pt x="384" y="205"/>
                  </a:lnTo>
                  <a:lnTo>
                    <a:pt x="385" y="845"/>
                  </a:lnTo>
                  <a:lnTo>
                    <a:pt x="385" y="845"/>
                  </a:lnTo>
                </a:path>
              </a:pathLst>
            </a:custGeom>
            <a:solidFill>
              <a:srgbClr val="0000C2"/>
            </a:solidFill>
            <a:ln w="9207" cap="flat" cmpd="sng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1696" name="Freeform 32">
              <a:extLst>
                <a:ext uri="{FF2B5EF4-FFF2-40B4-BE49-F238E27FC236}">
                  <a16:creationId xmlns:a16="http://schemas.microsoft.com/office/drawing/2014/main" id="{856B6250-04E8-C64B-DF02-05B7CB28362F}"/>
                </a:ext>
              </a:extLst>
            </p:cNvPr>
            <p:cNvSpPr>
              <a:spLocks/>
            </p:cNvSpPr>
            <p:nvPr/>
          </p:nvSpPr>
          <p:spPr bwMode="auto">
            <a:xfrm>
              <a:off x="5358" y="540"/>
              <a:ext cx="463" cy="945"/>
            </a:xfrm>
            <a:custGeom>
              <a:avLst/>
              <a:gdLst>
                <a:gd name="T0" fmla="*/ 3 w 463"/>
                <a:gd name="T1" fmla="*/ 854 h 945"/>
                <a:gd name="T2" fmla="*/ 1 w 463"/>
                <a:gd name="T3" fmla="*/ 214 h 945"/>
                <a:gd name="T4" fmla="*/ 0 w 463"/>
                <a:gd name="T5" fmla="*/ 198 h 945"/>
                <a:gd name="T6" fmla="*/ 1 w 463"/>
                <a:gd name="T7" fmla="*/ 181 h 945"/>
                <a:gd name="T8" fmla="*/ 4 w 463"/>
                <a:gd name="T9" fmla="*/ 165 h 945"/>
                <a:gd name="T10" fmla="*/ 9 w 463"/>
                <a:gd name="T11" fmla="*/ 147 h 945"/>
                <a:gd name="T12" fmla="*/ 14 w 463"/>
                <a:gd name="T13" fmla="*/ 131 h 945"/>
                <a:gd name="T14" fmla="*/ 21 w 463"/>
                <a:gd name="T15" fmla="*/ 113 h 945"/>
                <a:gd name="T16" fmla="*/ 29 w 463"/>
                <a:gd name="T17" fmla="*/ 97 h 945"/>
                <a:gd name="T18" fmla="*/ 38 w 463"/>
                <a:gd name="T19" fmla="*/ 81 h 945"/>
                <a:gd name="T20" fmla="*/ 48 w 463"/>
                <a:gd name="T21" fmla="*/ 67 h 945"/>
                <a:gd name="T22" fmla="*/ 60 w 463"/>
                <a:gd name="T23" fmla="*/ 53 h 945"/>
                <a:gd name="T24" fmla="*/ 71 w 463"/>
                <a:gd name="T25" fmla="*/ 41 h 945"/>
                <a:gd name="T26" fmla="*/ 85 w 463"/>
                <a:gd name="T27" fmla="*/ 28 h 945"/>
                <a:gd name="T28" fmla="*/ 98 w 463"/>
                <a:gd name="T29" fmla="*/ 19 h 945"/>
                <a:gd name="T30" fmla="*/ 113 w 463"/>
                <a:gd name="T31" fmla="*/ 11 h 945"/>
                <a:gd name="T32" fmla="*/ 128 w 463"/>
                <a:gd name="T33" fmla="*/ 5 h 945"/>
                <a:gd name="T34" fmla="*/ 145 w 463"/>
                <a:gd name="T35" fmla="*/ 0 h 945"/>
                <a:gd name="T36" fmla="*/ 462 w 463"/>
                <a:gd name="T37" fmla="*/ 0 h 945"/>
                <a:gd name="T38" fmla="*/ 445 w 463"/>
                <a:gd name="T39" fmla="*/ 10 h 945"/>
                <a:gd name="T40" fmla="*/ 429 w 463"/>
                <a:gd name="T41" fmla="*/ 18 h 945"/>
                <a:gd name="T42" fmla="*/ 412 w 463"/>
                <a:gd name="T43" fmla="*/ 28 h 945"/>
                <a:gd name="T44" fmla="*/ 397 w 463"/>
                <a:gd name="T45" fmla="*/ 37 h 945"/>
                <a:gd name="T46" fmla="*/ 380 w 463"/>
                <a:gd name="T47" fmla="*/ 50 h 945"/>
                <a:gd name="T48" fmla="*/ 365 w 463"/>
                <a:gd name="T49" fmla="*/ 62 h 945"/>
                <a:gd name="T50" fmla="*/ 351 w 463"/>
                <a:gd name="T51" fmla="*/ 75 h 945"/>
                <a:gd name="T52" fmla="*/ 337 w 463"/>
                <a:gd name="T53" fmla="*/ 89 h 945"/>
                <a:gd name="T54" fmla="*/ 324 w 463"/>
                <a:gd name="T55" fmla="*/ 105 h 945"/>
                <a:gd name="T56" fmla="*/ 312 w 463"/>
                <a:gd name="T57" fmla="*/ 121 h 945"/>
                <a:gd name="T58" fmla="*/ 301 w 463"/>
                <a:gd name="T59" fmla="*/ 138 h 945"/>
                <a:gd name="T60" fmla="*/ 292 w 463"/>
                <a:gd name="T61" fmla="*/ 156 h 945"/>
                <a:gd name="T62" fmla="*/ 284 w 463"/>
                <a:gd name="T63" fmla="*/ 175 h 945"/>
                <a:gd name="T64" fmla="*/ 278 w 463"/>
                <a:gd name="T65" fmla="*/ 194 h 945"/>
                <a:gd name="T66" fmla="*/ 273 w 463"/>
                <a:gd name="T67" fmla="*/ 216 h 945"/>
                <a:gd name="T68" fmla="*/ 271 w 463"/>
                <a:gd name="T69" fmla="*/ 237 h 945"/>
                <a:gd name="T70" fmla="*/ 270 w 463"/>
                <a:gd name="T71" fmla="*/ 944 h 945"/>
                <a:gd name="T72" fmla="*/ 235 w 463"/>
                <a:gd name="T73" fmla="*/ 934 h 945"/>
                <a:gd name="T74" fmla="*/ 234 w 463"/>
                <a:gd name="T75" fmla="*/ 800 h 945"/>
                <a:gd name="T76" fmla="*/ 32 w 463"/>
                <a:gd name="T77" fmla="*/ 750 h 945"/>
                <a:gd name="T78" fmla="*/ 32 w 463"/>
                <a:gd name="T79" fmla="*/ 865 h 945"/>
                <a:gd name="T80" fmla="*/ 3 w 463"/>
                <a:gd name="T81" fmla="*/ 854 h 945"/>
                <a:gd name="T82" fmla="*/ 3 w 463"/>
                <a:gd name="T83" fmla="*/ 854 h 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63" h="945">
                  <a:moveTo>
                    <a:pt x="3" y="854"/>
                  </a:moveTo>
                  <a:lnTo>
                    <a:pt x="1" y="214"/>
                  </a:lnTo>
                  <a:lnTo>
                    <a:pt x="0" y="198"/>
                  </a:lnTo>
                  <a:lnTo>
                    <a:pt x="1" y="181"/>
                  </a:lnTo>
                  <a:lnTo>
                    <a:pt x="4" y="165"/>
                  </a:lnTo>
                  <a:lnTo>
                    <a:pt x="9" y="147"/>
                  </a:lnTo>
                  <a:lnTo>
                    <a:pt x="14" y="131"/>
                  </a:lnTo>
                  <a:lnTo>
                    <a:pt x="21" y="113"/>
                  </a:lnTo>
                  <a:lnTo>
                    <a:pt x="29" y="97"/>
                  </a:lnTo>
                  <a:lnTo>
                    <a:pt x="38" y="81"/>
                  </a:lnTo>
                  <a:lnTo>
                    <a:pt x="48" y="67"/>
                  </a:lnTo>
                  <a:lnTo>
                    <a:pt x="60" y="53"/>
                  </a:lnTo>
                  <a:lnTo>
                    <a:pt x="71" y="41"/>
                  </a:lnTo>
                  <a:lnTo>
                    <a:pt x="85" y="28"/>
                  </a:lnTo>
                  <a:lnTo>
                    <a:pt x="98" y="19"/>
                  </a:lnTo>
                  <a:lnTo>
                    <a:pt x="113" y="11"/>
                  </a:lnTo>
                  <a:lnTo>
                    <a:pt x="128" y="5"/>
                  </a:lnTo>
                  <a:lnTo>
                    <a:pt x="145" y="0"/>
                  </a:lnTo>
                  <a:lnTo>
                    <a:pt x="462" y="0"/>
                  </a:lnTo>
                  <a:lnTo>
                    <a:pt x="445" y="10"/>
                  </a:lnTo>
                  <a:lnTo>
                    <a:pt x="429" y="18"/>
                  </a:lnTo>
                  <a:lnTo>
                    <a:pt x="412" y="28"/>
                  </a:lnTo>
                  <a:lnTo>
                    <a:pt x="397" y="37"/>
                  </a:lnTo>
                  <a:lnTo>
                    <a:pt x="380" y="50"/>
                  </a:lnTo>
                  <a:lnTo>
                    <a:pt x="365" y="62"/>
                  </a:lnTo>
                  <a:lnTo>
                    <a:pt x="351" y="75"/>
                  </a:lnTo>
                  <a:lnTo>
                    <a:pt x="337" y="89"/>
                  </a:lnTo>
                  <a:lnTo>
                    <a:pt x="324" y="105"/>
                  </a:lnTo>
                  <a:lnTo>
                    <a:pt x="312" y="121"/>
                  </a:lnTo>
                  <a:lnTo>
                    <a:pt x="301" y="138"/>
                  </a:lnTo>
                  <a:lnTo>
                    <a:pt x="292" y="156"/>
                  </a:lnTo>
                  <a:lnTo>
                    <a:pt x="284" y="175"/>
                  </a:lnTo>
                  <a:lnTo>
                    <a:pt x="278" y="194"/>
                  </a:lnTo>
                  <a:lnTo>
                    <a:pt x="273" y="216"/>
                  </a:lnTo>
                  <a:lnTo>
                    <a:pt x="271" y="237"/>
                  </a:lnTo>
                  <a:lnTo>
                    <a:pt x="270" y="944"/>
                  </a:lnTo>
                  <a:lnTo>
                    <a:pt x="235" y="934"/>
                  </a:lnTo>
                  <a:lnTo>
                    <a:pt x="234" y="800"/>
                  </a:lnTo>
                  <a:lnTo>
                    <a:pt x="32" y="750"/>
                  </a:lnTo>
                  <a:lnTo>
                    <a:pt x="32" y="865"/>
                  </a:lnTo>
                  <a:lnTo>
                    <a:pt x="3" y="854"/>
                  </a:lnTo>
                  <a:lnTo>
                    <a:pt x="3" y="854"/>
                  </a:lnTo>
                </a:path>
              </a:pathLst>
            </a:custGeom>
            <a:solidFill>
              <a:srgbClr val="0080FF"/>
            </a:solidFill>
            <a:ln w="9207" cap="flat" cmpd="sng">
              <a:solidFill>
                <a:srgbClr val="0000A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1697" name="Freeform 33">
              <a:extLst>
                <a:ext uri="{FF2B5EF4-FFF2-40B4-BE49-F238E27FC236}">
                  <a16:creationId xmlns:a16="http://schemas.microsoft.com/office/drawing/2014/main" id="{EC3E0870-B91F-371B-3899-0F2DF0C605F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59" y="914"/>
              <a:ext cx="269" cy="75"/>
            </a:xfrm>
            <a:custGeom>
              <a:avLst/>
              <a:gdLst>
                <a:gd name="T0" fmla="*/ 0 w 269"/>
                <a:gd name="T1" fmla="*/ 0 h 75"/>
                <a:gd name="T2" fmla="*/ 268 w 269"/>
                <a:gd name="T3" fmla="*/ 41 h 75"/>
                <a:gd name="T4" fmla="*/ 268 w 269"/>
                <a:gd name="T5" fmla="*/ 74 h 75"/>
                <a:gd name="T6" fmla="*/ 0 w 269"/>
                <a:gd name="T7" fmla="*/ 29 h 75"/>
                <a:gd name="T8" fmla="*/ 0 w 269"/>
                <a:gd name="T9" fmla="*/ 0 h 75"/>
                <a:gd name="T10" fmla="*/ 0 w 269"/>
                <a:gd name="T11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9" h="75">
                  <a:moveTo>
                    <a:pt x="0" y="0"/>
                  </a:moveTo>
                  <a:lnTo>
                    <a:pt x="268" y="41"/>
                  </a:lnTo>
                  <a:lnTo>
                    <a:pt x="268" y="74"/>
                  </a:lnTo>
                  <a:lnTo>
                    <a:pt x="0" y="29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solidFill>
              <a:srgbClr val="0080FF"/>
            </a:solidFill>
            <a:ln w="9207" cap="flat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1698" name="Freeform 34">
              <a:extLst>
                <a:ext uri="{FF2B5EF4-FFF2-40B4-BE49-F238E27FC236}">
                  <a16:creationId xmlns:a16="http://schemas.microsoft.com/office/drawing/2014/main" id="{E7043368-C80D-E906-D6C5-BF2E01CF6BF3}"/>
                </a:ext>
              </a:extLst>
            </p:cNvPr>
            <p:cNvSpPr>
              <a:spLocks/>
            </p:cNvSpPr>
            <p:nvPr/>
          </p:nvSpPr>
          <p:spPr bwMode="auto">
            <a:xfrm>
              <a:off x="5359" y="725"/>
              <a:ext cx="275" cy="51"/>
            </a:xfrm>
            <a:custGeom>
              <a:avLst/>
              <a:gdLst>
                <a:gd name="T0" fmla="*/ 1 w 275"/>
                <a:gd name="T1" fmla="*/ 0 h 51"/>
                <a:gd name="T2" fmla="*/ 274 w 275"/>
                <a:gd name="T3" fmla="*/ 24 h 51"/>
                <a:gd name="T4" fmla="*/ 269 w 275"/>
                <a:gd name="T5" fmla="*/ 50 h 51"/>
                <a:gd name="T6" fmla="*/ 0 w 275"/>
                <a:gd name="T7" fmla="*/ 24 h 51"/>
                <a:gd name="T8" fmla="*/ 1 w 275"/>
                <a:gd name="T9" fmla="*/ 0 h 51"/>
                <a:gd name="T10" fmla="*/ 1 w 275"/>
                <a:gd name="T11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5" h="51">
                  <a:moveTo>
                    <a:pt x="1" y="0"/>
                  </a:moveTo>
                  <a:lnTo>
                    <a:pt x="274" y="24"/>
                  </a:lnTo>
                  <a:lnTo>
                    <a:pt x="269" y="50"/>
                  </a:lnTo>
                  <a:lnTo>
                    <a:pt x="0" y="24"/>
                  </a:lnTo>
                  <a:lnTo>
                    <a:pt x="1" y="0"/>
                  </a:lnTo>
                  <a:lnTo>
                    <a:pt x="1" y="0"/>
                  </a:lnTo>
                </a:path>
              </a:pathLst>
            </a:custGeom>
            <a:solidFill>
              <a:srgbClr val="0080FF"/>
            </a:solidFill>
            <a:ln w="9207" cap="flat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1699" name="Freeform 35">
              <a:extLst>
                <a:ext uri="{FF2B5EF4-FFF2-40B4-BE49-F238E27FC236}">
                  <a16:creationId xmlns:a16="http://schemas.microsoft.com/office/drawing/2014/main" id="{24DBD0E4-0BFB-5C5B-4C55-518C6AF0F792}"/>
                </a:ext>
              </a:extLst>
            </p:cNvPr>
            <p:cNvSpPr>
              <a:spLocks/>
            </p:cNvSpPr>
            <p:nvPr/>
          </p:nvSpPr>
          <p:spPr bwMode="auto">
            <a:xfrm>
              <a:off x="5420" y="811"/>
              <a:ext cx="106" cy="80"/>
            </a:xfrm>
            <a:custGeom>
              <a:avLst/>
              <a:gdLst>
                <a:gd name="T0" fmla="*/ 0 w 106"/>
                <a:gd name="T1" fmla="*/ 0 h 80"/>
                <a:gd name="T2" fmla="*/ 2 w 106"/>
                <a:gd name="T3" fmla="*/ 63 h 80"/>
                <a:gd name="T4" fmla="*/ 104 w 106"/>
                <a:gd name="T5" fmla="*/ 79 h 80"/>
                <a:gd name="T6" fmla="*/ 105 w 106"/>
                <a:gd name="T7" fmla="*/ 14 h 80"/>
                <a:gd name="T8" fmla="*/ 0 w 106"/>
                <a:gd name="T9" fmla="*/ 0 h 80"/>
                <a:gd name="T10" fmla="*/ 0 w 106"/>
                <a:gd name="T11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" h="80">
                  <a:moveTo>
                    <a:pt x="0" y="0"/>
                  </a:moveTo>
                  <a:lnTo>
                    <a:pt x="2" y="63"/>
                  </a:lnTo>
                  <a:lnTo>
                    <a:pt x="104" y="79"/>
                  </a:lnTo>
                  <a:lnTo>
                    <a:pt x="105" y="14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solidFill>
              <a:srgbClr val="0080FF"/>
            </a:solidFill>
            <a:ln w="31511" cap="flat" cmpd="sng">
              <a:solidFill>
                <a:srgbClr val="0062E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1700" name="Freeform 36">
              <a:extLst>
                <a:ext uri="{FF2B5EF4-FFF2-40B4-BE49-F238E27FC236}">
                  <a16:creationId xmlns:a16="http://schemas.microsoft.com/office/drawing/2014/main" id="{F6221704-96C2-5454-4ED3-C097BD62496D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5" y="561"/>
              <a:ext cx="363" cy="186"/>
            </a:xfrm>
            <a:custGeom>
              <a:avLst/>
              <a:gdLst>
                <a:gd name="T0" fmla="*/ 0 w 363"/>
                <a:gd name="T1" fmla="*/ 167 h 186"/>
                <a:gd name="T2" fmla="*/ 0 w 363"/>
                <a:gd name="T3" fmla="*/ 158 h 186"/>
                <a:gd name="T4" fmla="*/ 2 w 363"/>
                <a:gd name="T5" fmla="*/ 148 h 186"/>
                <a:gd name="T6" fmla="*/ 4 w 363"/>
                <a:gd name="T7" fmla="*/ 137 h 186"/>
                <a:gd name="T8" fmla="*/ 9 w 363"/>
                <a:gd name="T9" fmla="*/ 125 h 186"/>
                <a:gd name="T10" fmla="*/ 13 w 363"/>
                <a:gd name="T11" fmla="*/ 114 h 186"/>
                <a:gd name="T12" fmla="*/ 19 w 363"/>
                <a:gd name="T13" fmla="*/ 102 h 186"/>
                <a:gd name="T14" fmla="*/ 26 w 363"/>
                <a:gd name="T15" fmla="*/ 91 h 186"/>
                <a:gd name="T16" fmla="*/ 33 w 363"/>
                <a:gd name="T17" fmla="*/ 77 h 186"/>
                <a:gd name="T18" fmla="*/ 41 w 363"/>
                <a:gd name="T19" fmla="*/ 65 h 186"/>
                <a:gd name="T20" fmla="*/ 48 w 363"/>
                <a:gd name="T21" fmla="*/ 54 h 186"/>
                <a:gd name="T22" fmla="*/ 56 w 363"/>
                <a:gd name="T23" fmla="*/ 44 h 186"/>
                <a:gd name="T24" fmla="*/ 65 w 363"/>
                <a:gd name="T25" fmla="*/ 32 h 186"/>
                <a:gd name="T26" fmla="*/ 73 w 363"/>
                <a:gd name="T27" fmla="*/ 23 h 186"/>
                <a:gd name="T28" fmla="*/ 82 w 363"/>
                <a:gd name="T29" fmla="*/ 15 h 186"/>
                <a:gd name="T30" fmla="*/ 89 w 363"/>
                <a:gd name="T31" fmla="*/ 7 h 186"/>
                <a:gd name="T32" fmla="*/ 99 w 363"/>
                <a:gd name="T33" fmla="*/ 0 h 186"/>
                <a:gd name="T34" fmla="*/ 362 w 363"/>
                <a:gd name="T35" fmla="*/ 1 h 186"/>
                <a:gd name="T36" fmla="*/ 349 w 363"/>
                <a:gd name="T37" fmla="*/ 9 h 186"/>
                <a:gd name="T38" fmla="*/ 336 w 363"/>
                <a:gd name="T39" fmla="*/ 16 h 186"/>
                <a:gd name="T40" fmla="*/ 323 w 363"/>
                <a:gd name="T41" fmla="*/ 25 h 186"/>
                <a:gd name="T42" fmla="*/ 312 w 363"/>
                <a:gd name="T43" fmla="*/ 34 h 186"/>
                <a:gd name="T44" fmla="*/ 300 w 363"/>
                <a:gd name="T45" fmla="*/ 46 h 186"/>
                <a:gd name="T46" fmla="*/ 289 w 363"/>
                <a:gd name="T47" fmla="*/ 58 h 186"/>
                <a:gd name="T48" fmla="*/ 278 w 363"/>
                <a:gd name="T49" fmla="*/ 71 h 186"/>
                <a:gd name="T50" fmla="*/ 268 w 363"/>
                <a:gd name="T51" fmla="*/ 84 h 186"/>
                <a:gd name="T52" fmla="*/ 259 w 363"/>
                <a:gd name="T53" fmla="*/ 98 h 186"/>
                <a:gd name="T54" fmla="*/ 250 w 363"/>
                <a:gd name="T55" fmla="*/ 111 h 186"/>
                <a:gd name="T56" fmla="*/ 242 w 363"/>
                <a:gd name="T57" fmla="*/ 125 h 186"/>
                <a:gd name="T58" fmla="*/ 236 w 363"/>
                <a:gd name="T59" fmla="*/ 138 h 186"/>
                <a:gd name="T60" fmla="*/ 230 w 363"/>
                <a:gd name="T61" fmla="*/ 151 h 186"/>
                <a:gd name="T62" fmla="*/ 226 w 363"/>
                <a:gd name="T63" fmla="*/ 164 h 186"/>
                <a:gd name="T64" fmla="*/ 222 w 363"/>
                <a:gd name="T65" fmla="*/ 175 h 186"/>
                <a:gd name="T66" fmla="*/ 221 w 363"/>
                <a:gd name="T67" fmla="*/ 185 h 186"/>
                <a:gd name="T68" fmla="*/ 0 w 363"/>
                <a:gd name="T69" fmla="*/ 167 h 186"/>
                <a:gd name="T70" fmla="*/ 0 w 363"/>
                <a:gd name="T71" fmla="*/ 167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63" h="186">
                  <a:moveTo>
                    <a:pt x="0" y="167"/>
                  </a:moveTo>
                  <a:lnTo>
                    <a:pt x="0" y="158"/>
                  </a:lnTo>
                  <a:lnTo>
                    <a:pt x="2" y="148"/>
                  </a:lnTo>
                  <a:lnTo>
                    <a:pt x="4" y="137"/>
                  </a:lnTo>
                  <a:lnTo>
                    <a:pt x="9" y="125"/>
                  </a:lnTo>
                  <a:lnTo>
                    <a:pt x="13" y="114"/>
                  </a:lnTo>
                  <a:lnTo>
                    <a:pt x="19" y="102"/>
                  </a:lnTo>
                  <a:lnTo>
                    <a:pt x="26" y="91"/>
                  </a:lnTo>
                  <a:lnTo>
                    <a:pt x="33" y="77"/>
                  </a:lnTo>
                  <a:lnTo>
                    <a:pt x="41" y="65"/>
                  </a:lnTo>
                  <a:lnTo>
                    <a:pt x="48" y="54"/>
                  </a:lnTo>
                  <a:lnTo>
                    <a:pt x="56" y="44"/>
                  </a:lnTo>
                  <a:lnTo>
                    <a:pt x="65" y="32"/>
                  </a:lnTo>
                  <a:lnTo>
                    <a:pt x="73" y="23"/>
                  </a:lnTo>
                  <a:lnTo>
                    <a:pt x="82" y="15"/>
                  </a:lnTo>
                  <a:lnTo>
                    <a:pt x="89" y="7"/>
                  </a:lnTo>
                  <a:lnTo>
                    <a:pt x="99" y="0"/>
                  </a:lnTo>
                  <a:lnTo>
                    <a:pt x="362" y="1"/>
                  </a:lnTo>
                  <a:lnTo>
                    <a:pt x="349" y="9"/>
                  </a:lnTo>
                  <a:lnTo>
                    <a:pt x="336" y="16"/>
                  </a:lnTo>
                  <a:lnTo>
                    <a:pt x="323" y="25"/>
                  </a:lnTo>
                  <a:lnTo>
                    <a:pt x="312" y="34"/>
                  </a:lnTo>
                  <a:lnTo>
                    <a:pt x="300" y="46"/>
                  </a:lnTo>
                  <a:lnTo>
                    <a:pt x="289" y="58"/>
                  </a:lnTo>
                  <a:lnTo>
                    <a:pt x="278" y="71"/>
                  </a:lnTo>
                  <a:lnTo>
                    <a:pt x="268" y="84"/>
                  </a:lnTo>
                  <a:lnTo>
                    <a:pt x="259" y="98"/>
                  </a:lnTo>
                  <a:lnTo>
                    <a:pt x="250" y="111"/>
                  </a:lnTo>
                  <a:lnTo>
                    <a:pt x="242" y="125"/>
                  </a:lnTo>
                  <a:lnTo>
                    <a:pt x="236" y="138"/>
                  </a:lnTo>
                  <a:lnTo>
                    <a:pt x="230" y="151"/>
                  </a:lnTo>
                  <a:lnTo>
                    <a:pt x="226" y="164"/>
                  </a:lnTo>
                  <a:lnTo>
                    <a:pt x="222" y="175"/>
                  </a:lnTo>
                  <a:lnTo>
                    <a:pt x="221" y="185"/>
                  </a:lnTo>
                  <a:lnTo>
                    <a:pt x="0" y="167"/>
                  </a:lnTo>
                  <a:lnTo>
                    <a:pt x="0" y="167"/>
                  </a:lnTo>
                </a:path>
              </a:pathLst>
            </a:cu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1701" name="Freeform 37">
              <a:extLst>
                <a:ext uri="{FF2B5EF4-FFF2-40B4-BE49-F238E27FC236}">
                  <a16:creationId xmlns:a16="http://schemas.microsoft.com/office/drawing/2014/main" id="{C2315F70-2EDB-8261-BD7E-9718BDDEB92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3" y="560"/>
              <a:ext cx="104" cy="168"/>
            </a:xfrm>
            <a:custGeom>
              <a:avLst/>
              <a:gdLst>
                <a:gd name="T0" fmla="*/ 0 w 104"/>
                <a:gd name="T1" fmla="*/ 167 h 168"/>
                <a:gd name="T2" fmla="*/ 1 w 104"/>
                <a:gd name="T3" fmla="*/ 155 h 168"/>
                <a:gd name="T4" fmla="*/ 3 w 104"/>
                <a:gd name="T5" fmla="*/ 144 h 168"/>
                <a:gd name="T6" fmla="*/ 6 w 104"/>
                <a:gd name="T7" fmla="*/ 132 h 168"/>
                <a:gd name="T8" fmla="*/ 10 w 104"/>
                <a:gd name="T9" fmla="*/ 119 h 168"/>
                <a:gd name="T10" fmla="*/ 14 w 104"/>
                <a:gd name="T11" fmla="*/ 107 h 168"/>
                <a:gd name="T12" fmla="*/ 19 w 104"/>
                <a:gd name="T13" fmla="*/ 93 h 168"/>
                <a:gd name="T14" fmla="*/ 24 w 104"/>
                <a:gd name="T15" fmla="*/ 82 h 168"/>
                <a:gd name="T16" fmla="*/ 31 w 104"/>
                <a:gd name="T17" fmla="*/ 69 h 168"/>
                <a:gd name="T18" fmla="*/ 38 w 104"/>
                <a:gd name="T19" fmla="*/ 58 h 168"/>
                <a:gd name="T20" fmla="*/ 46 w 104"/>
                <a:gd name="T21" fmla="*/ 47 h 168"/>
                <a:gd name="T22" fmla="*/ 53 w 104"/>
                <a:gd name="T23" fmla="*/ 37 h 168"/>
                <a:gd name="T24" fmla="*/ 63 w 104"/>
                <a:gd name="T25" fmla="*/ 27 h 168"/>
                <a:gd name="T26" fmla="*/ 71 w 104"/>
                <a:gd name="T27" fmla="*/ 19 h 168"/>
                <a:gd name="T28" fmla="*/ 81 w 104"/>
                <a:gd name="T29" fmla="*/ 11 h 168"/>
                <a:gd name="T30" fmla="*/ 90 w 104"/>
                <a:gd name="T31" fmla="*/ 6 h 168"/>
                <a:gd name="T32" fmla="*/ 101 w 104"/>
                <a:gd name="T33" fmla="*/ 1 h 168"/>
                <a:gd name="T34" fmla="*/ 103 w 104"/>
                <a:gd name="T35" fmla="*/ 0 h 168"/>
                <a:gd name="T36" fmla="*/ 89 w 104"/>
                <a:gd name="T37" fmla="*/ 143 h 168"/>
                <a:gd name="T38" fmla="*/ 0 w 104"/>
                <a:gd name="T39" fmla="*/ 167 h 168"/>
                <a:gd name="T40" fmla="*/ 0 w 104"/>
                <a:gd name="T41" fmla="*/ 167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04" h="168">
                  <a:moveTo>
                    <a:pt x="0" y="167"/>
                  </a:moveTo>
                  <a:lnTo>
                    <a:pt x="1" y="155"/>
                  </a:lnTo>
                  <a:lnTo>
                    <a:pt x="3" y="144"/>
                  </a:lnTo>
                  <a:lnTo>
                    <a:pt x="6" y="132"/>
                  </a:lnTo>
                  <a:lnTo>
                    <a:pt x="10" y="119"/>
                  </a:lnTo>
                  <a:lnTo>
                    <a:pt x="14" y="107"/>
                  </a:lnTo>
                  <a:lnTo>
                    <a:pt x="19" y="93"/>
                  </a:lnTo>
                  <a:lnTo>
                    <a:pt x="24" y="82"/>
                  </a:lnTo>
                  <a:lnTo>
                    <a:pt x="31" y="69"/>
                  </a:lnTo>
                  <a:lnTo>
                    <a:pt x="38" y="58"/>
                  </a:lnTo>
                  <a:lnTo>
                    <a:pt x="46" y="47"/>
                  </a:lnTo>
                  <a:lnTo>
                    <a:pt x="53" y="37"/>
                  </a:lnTo>
                  <a:lnTo>
                    <a:pt x="63" y="27"/>
                  </a:lnTo>
                  <a:lnTo>
                    <a:pt x="71" y="19"/>
                  </a:lnTo>
                  <a:lnTo>
                    <a:pt x="81" y="11"/>
                  </a:lnTo>
                  <a:lnTo>
                    <a:pt x="90" y="6"/>
                  </a:lnTo>
                  <a:lnTo>
                    <a:pt x="101" y="1"/>
                  </a:lnTo>
                  <a:lnTo>
                    <a:pt x="103" y="0"/>
                  </a:lnTo>
                  <a:lnTo>
                    <a:pt x="89" y="143"/>
                  </a:lnTo>
                  <a:lnTo>
                    <a:pt x="0" y="167"/>
                  </a:lnTo>
                  <a:lnTo>
                    <a:pt x="0" y="167"/>
                  </a:lnTo>
                </a:path>
              </a:pathLst>
            </a:custGeom>
            <a:solidFill>
              <a:srgbClr val="0000AF"/>
            </a:solidFill>
            <a:ln w="9207" cap="flat" cmpd="sng">
              <a:solidFill>
                <a:srgbClr val="0000A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1702" name="Line 38">
              <a:extLst>
                <a:ext uri="{FF2B5EF4-FFF2-40B4-BE49-F238E27FC236}">
                  <a16:creationId xmlns:a16="http://schemas.microsoft.com/office/drawing/2014/main" id="{CF81BA79-9B24-658C-35DD-F0893BCC5F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71" y="703"/>
              <a:ext cx="143" cy="9"/>
            </a:xfrm>
            <a:prstGeom prst="line">
              <a:avLst/>
            </a:prstGeom>
            <a:noFill/>
            <a:ln w="9207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1703" name="Freeform 39">
              <a:extLst>
                <a:ext uri="{FF2B5EF4-FFF2-40B4-BE49-F238E27FC236}">
                  <a16:creationId xmlns:a16="http://schemas.microsoft.com/office/drawing/2014/main" id="{475B7831-D1C1-7D72-1FFA-880451D077E3}"/>
                </a:ext>
              </a:extLst>
            </p:cNvPr>
            <p:cNvSpPr>
              <a:spLocks/>
            </p:cNvSpPr>
            <p:nvPr/>
          </p:nvSpPr>
          <p:spPr bwMode="auto">
            <a:xfrm>
              <a:off x="5635" y="634"/>
              <a:ext cx="16" cy="18"/>
            </a:xfrm>
            <a:custGeom>
              <a:avLst/>
              <a:gdLst>
                <a:gd name="T0" fmla="*/ 2 w 16"/>
                <a:gd name="T1" fmla="*/ 0 h 18"/>
                <a:gd name="T2" fmla="*/ 15 w 16"/>
                <a:gd name="T3" fmla="*/ 3 h 18"/>
                <a:gd name="T4" fmla="*/ 9 w 16"/>
                <a:gd name="T5" fmla="*/ 17 h 18"/>
                <a:gd name="T6" fmla="*/ 0 w 16"/>
                <a:gd name="T7" fmla="*/ 14 h 18"/>
                <a:gd name="T8" fmla="*/ 2 w 16"/>
                <a:gd name="T9" fmla="*/ 0 h 18"/>
                <a:gd name="T10" fmla="*/ 2 w 16"/>
                <a:gd name="T11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" h="18">
                  <a:moveTo>
                    <a:pt x="2" y="0"/>
                  </a:moveTo>
                  <a:lnTo>
                    <a:pt x="15" y="3"/>
                  </a:lnTo>
                  <a:lnTo>
                    <a:pt x="9" y="17"/>
                  </a:lnTo>
                  <a:lnTo>
                    <a:pt x="0" y="14"/>
                  </a:lnTo>
                  <a:lnTo>
                    <a:pt x="2" y="0"/>
                  </a:lnTo>
                  <a:lnTo>
                    <a:pt x="2" y="0"/>
                  </a:lnTo>
                </a:path>
              </a:pathLst>
            </a:custGeom>
            <a:solidFill>
              <a:srgbClr val="00004F"/>
            </a:solidFill>
            <a:ln w="9207" cap="flat" cmpd="sng">
              <a:solidFill>
                <a:srgbClr val="00004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1704" name="Freeform 40">
              <a:extLst>
                <a:ext uri="{FF2B5EF4-FFF2-40B4-BE49-F238E27FC236}">
                  <a16:creationId xmlns:a16="http://schemas.microsoft.com/office/drawing/2014/main" id="{5A453403-CC17-E927-E4BB-EE061BF84FCA}"/>
                </a:ext>
              </a:extLst>
            </p:cNvPr>
            <p:cNvSpPr>
              <a:spLocks/>
            </p:cNvSpPr>
            <p:nvPr/>
          </p:nvSpPr>
          <p:spPr bwMode="auto">
            <a:xfrm>
              <a:off x="5544" y="631"/>
              <a:ext cx="95" cy="18"/>
            </a:xfrm>
            <a:custGeom>
              <a:avLst/>
              <a:gdLst>
                <a:gd name="T0" fmla="*/ 2 w 95"/>
                <a:gd name="T1" fmla="*/ 0 h 18"/>
                <a:gd name="T2" fmla="*/ 94 w 95"/>
                <a:gd name="T3" fmla="*/ 2 h 18"/>
                <a:gd name="T4" fmla="*/ 91 w 95"/>
                <a:gd name="T5" fmla="*/ 17 h 18"/>
                <a:gd name="T6" fmla="*/ 0 w 95"/>
                <a:gd name="T7" fmla="*/ 13 h 18"/>
                <a:gd name="T8" fmla="*/ 2 w 95"/>
                <a:gd name="T9" fmla="*/ 0 h 18"/>
                <a:gd name="T10" fmla="*/ 2 w 95"/>
                <a:gd name="T11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5" h="18">
                  <a:moveTo>
                    <a:pt x="2" y="0"/>
                  </a:moveTo>
                  <a:lnTo>
                    <a:pt x="94" y="2"/>
                  </a:lnTo>
                  <a:lnTo>
                    <a:pt x="91" y="17"/>
                  </a:lnTo>
                  <a:lnTo>
                    <a:pt x="0" y="13"/>
                  </a:lnTo>
                  <a:lnTo>
                    <a:pt x="2" y="0"/>
                  </a:lnTo>
                  <a:lnTo>
                    <a:pt x="2" y="0"/>
                  </a:lnTo>
                </a:path>
              </a:pathLst>
            </a:custGeom>
            <a:solidFill>
              <a:srgbClr val="0020C2"/>
            </a:solidFill>
            <a:ln w="9207" cap="flat" cmpd="sng">
              <a:solidFill>
                <a:srgbClr val="40404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1705" name="Freeform 41">
              <a:extLst>
                <a:ext uri="{FF2B5EF4-FFF2-40B4-BE49-F238E27FC236}">
                  <a16:creationId xmlns:a16="http://schemas.microsoft.com/office/drawing/2014/main" id="{513EAD67-48A0-74DC-3554-4179A3908BA7}"/>
                </a:ext>
              </a:extLst>
            </p:cNvPr>
            <p:cNvSpPr>
              <a:spLocks/>
            </p:cNvSpPr>
            <p:nvPr/>
          </p:nvSpPr>
          <p:spPr bwMode="auto">
            <a:xfrm>
              <a:off x="5544" y="644"/>
              <a:ext cx="11" cy="5"/>
            </a:xfrm>
            <a:custGeom>
              <a:avLst/>
              <a:gdLst>
                <a:gd name="T0" fmla="*/ 0 w 11"/>
                <a:gd name="T1" fmla="*/ 1 h 5"/>
                <a:gd name="T2" fmla="*/ 9 w 11"/>
                <a:gd name="T3" fmla="*/ 4 h 5"/>
                <a:gd name="T4" fmla="*/ 10 w 11"/>
                <a:gd name="T5" fmla="*/ 1 h 5"/>
                <a:gd name="T6" fmla="*/ 2 w 11"/>
                <a:gd name="T7" fmla="*/ 0 h 5"/>
                <a:gd name="T8" fmla="*/ 0 w 11"/>
                <a:gd name="T9" fmla="*/ 1 h 5"/>
                <a:gd name="T10" fmla="*/ 0 w 11"/>
                <a:gd name="T11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5">
                  <a:moveTo>
                    <a:pt x="0" y="1"/>
                  </a:moveTo>
                  <a:lnTo>
                    <a:pt x="9" y="4"/>
                  </a:lnTo>
                  <a:lnTo>
                    <a:pt x="10" y="1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1"/>
                  </a:lnTo>
                </a:path>
              </a:pathLst>
            </a:custGeom>
            <a:solidFill>
              <a:srgbClr val="00004F"/>
            </a:solidFill>
            <a:ln w="9207" cap="flat" cmpd="sng">
              <a:solidFill>
                <a:srgbClr val="00004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1706" name="Text Box 42">
            <a:extLst>
              <a:ext uri="{FF2B5EF4-FFF2-40B4-BE49-F238E27FC236}">
                <a16:creationId xmlns:a16="http://schemas.microsoft.com/office/drawing/2014/main" id="{7B896A5B-D6DD-8577-453B-5A16269600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7588" y="2622550"/>
            <a:ext cx="6399212" cy="3694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423863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9900" indent="-60325" defTabSz="423863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46138" indent="-25400" defTabSz="423863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230313" defTabSz="423863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641475" defTabSz="423863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098675" defTabSz="423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555875" defTabSz="423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013075" defTabSz="423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470275" defTabSz="423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buClr>
                <a:srgbClr val="A11F12"/>
              </a:buClr>
              <a:buSzPct val="90000"/>
              <a:buFont typeface="Monotype Sorts" pitchFamily="2" charset="2"/>
              <a:buNone/>
            </a:pPr>
            <a:r>
              <a:rPr lang="en-US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Mailed to each member's home address</a:t>
            </a:r>
          </a:p>
          <a:p>
            <a:pPr>
              <a:lnSpc>
                <a:spcPct val="100000"/>
              </a:lnSpc>
              <a:buClr>
                <a:srgbClr val="A11F12"/>
              </a:buClr>
              <a:buSzPct val="90000"/>
              <a:buFont typeface="Monotype Sorts" pitchFamily="2" charset="2"/>
              <a:buNone/>
            </a:pPr>
            <a:endParaRPr lang="en-US" altLang="en-US" sz="28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buClr>
                <a:srgbClr val="A11F12"/>
              </a:buClr>
              <a:buSzPct val="90000"/>
              <a:buFont typeface="Monotype Sorts" pitchFamily="2" charset="2"/>
              <a:buNone/>
            </a:pPr>
            <a:r>
              <a:rPr lang="en-US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At least 15 days before the election  </a:t>
            </a:r>
          </a:p>
          <a:p>
            <a:pPr>
              <a:lnSpc>
                <a:spcPct val="100000"/>
              </a:lnSpc>
              <a:buClr>
                <a:srgbClr val="A11F12"/>
              </a:buClr>
              <a:buSzPct val="90000"/>
              <a:buFont typeface="Monotype Sorts" pitchFamily="2" charset="2"/>
              <a:buNone/>
            </a:pPr>
            <a:endParaRPr lang="en-US" altLang="en-US" sz="28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buClr>
                <a:srgbClr val="A11F12"/>
              </a:buClr>
              <a:buSzPct val="90000"/>
              <a:buFont typeface="Monotype Sorts" pitchFamily="2" charset="2"/>
              <a:buNone/>
            </a:pPr>
            <a:r>
              <a:rPr lang="en-US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Lists election date, time and place </a:t>
            </a:r>
          </a:p>
          <a:p>
            <a:pPr>
              <a:lnSpc>
                <a:spcPct val="100000"/>
              </a:lnSpc>
              <a:buClr>
                <a:srgbClr val="A11F12"/>
              </a:buClr>
              <a:buSzPct val="90000"/>
              <a:buFont typeface="Monotype Sorts" pitchFamily="2" charset="2"/>
              <a:buNone/>
            </a:pPr>
            <a:endParaRPr lang="en-US" altLang="en-US" sz="28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buClr>
                <a:srgbClr val="A11F12"/>
              </a:buClr>
              <a:buSzPct val="90000"/>
              <a:buFont typeface="Monotype Sorts" pitchFamily="2" charset="2"/>
              <a:buNone/>
            </a:pPr>
            <a:r>
              <a:rPr lang="en-US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Lists specific offices to be filled</a:t>
            </a:r>
          </a:p>
        </p:txBody>
      </p:sp>
      <p:grpSp>
        <p:nvGrpSpPr>
          <p:cNvPr id="241707" name="Group 43">
            <a:extLst>
              <a:ext uri="{FF2B5EF4-FFF2-40B4-BE49-F238E27FC236}">
                <a16:creationId xmlns:a16="http://schemas.microsoft.com/office/drawing/2014/main" id="{ABA8E372-3EF0-7504-BEC5-BAE798781620}"/>
              </a:ext>
            </a:extLst>
          </p:cNvPr>
          <p:cNvGrpSpPr>
            <a:grpSpLocks/>
          </p:cNvGrpSpPr>
          <p:nvPr/>
        </p:nvGrpSpPr>
        <p:grpSpPr bwMode="auto">
          <a:xfrm>
            <a:off x="1371600" y="5562600"/>
            <a:ext cx="777875" cy="473075"/>
            <a:chOff x="957" y="4214"/>
            <a:chExt cx="539" cy="337"/>
          </a:xfrm>
        </p:grpSpPr>
        <p:sp>
          <p:nvSpPr>
            <p:cNvPr id="241708" name="AutoShape 44">
              <a:extLst>
                <a:ext uri="{FF2B5EF4-FFF2-40B4-BE49-F238E27FC236}">
                  <a16:creationId xmlns:a16="http://schemas.microsoft.com/office/drawing/2014/main" id="{B6A8BC04-9BB6-AA8E-EE31-C211BB523C6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957" y="4265"/>
              <a:ext cx="381" cy="286"/>
            </a:xfrm>
            <a:prstGeom prst="roundRect">
              <a:avLst>
                <a:gd name="adj" fmla="val 0"/>
              </a:avLst>
            </a:prstGeom>
            <a:pattFill prst="pct50">
              <a:fgClr>
                <a:srgbClr val="000000"/>
              </a:fgClr>
              <a:bgClr>
                <a:srgbClr val="8F8F8F"/>
              </a:bgClr>
            </a:pattFill>
            <a:ln w="9207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41709" name="Group 45">
              <a:extLst>
                <a:ext uri="{FF2B5EF4-FFF2-40B4-BE49-F238E27FC236}">
                  <a16:creationId xmlns:a16="http://schemas.microsoft.com/office/drawing/2014/main" id="{562E8F6E-BA49-A3E7-9E4D-FA973458E8B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15" y="4214"/>
              <a:ext cx="481" cy="281"/>
              <a:chOff x="1015" y="4214"/>
              <a:chExt cx="481" cy="281"/>
            </a:xfrm>
          </p:grpSpPr>
          <p:sp>
            <p:nvSpPr>
              <p:cNvPr id="241710" name="Freeform 46">
                <a:extLst>
                  <a:ext uri="{FF2B5EF4-FFF2-40B4-BE49-F238E27FC236}">
                    <a16:creationId xmlns:a16="http://schemas.microsoft.com/office/drawing/2014/main" id="{3C7DF93F-AE1B-9C9E-8214-BCF383B61F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5" y="4214"/>
                <a:ext cx="481" cy="281"/>
              </a:xfrm>
              <a:custGeom>
                <a:avLst/>
                <a:gdLst>
                  <a:gd name="T0" fmla="*/ 84 w 481"/>
                  <a:gd name="T1" fmla="*/ 277 h 281"/>
                  <a:gd name="T2" fmla="*/ 80 w 481"/>
                  <a:gd name="T3" fmla="*/ 265 h 281"/>
                  <a:gd name="T4" fmla="*/ 72 w 481"/>
                  <a:gd name="T5" fmla="*/ 229 h 281"/>
                  <a:gd name="T6" fmla="*/ 74 w 481"/>
                  <a:gd name="T7" fmla="*/ 224 h 281"/>
                  <a:gd name="T8" fmla="*/ 76 w 481"/>
                  <a:gd name="T9" fmla="*/ 217 h 281"/>
                  <a:gd name="T10" fmla="*/ 65 w 481"/>
                  <a:gd name="T11" fmla="*/ 213 h 281"/>
                  <a:gd name="T12" fmla="*/ 68 w 481"/>
                  <a:gd name="T13" fmla="*/ 224 h 281"/>
                  <a:gd name="T14" fmla="*/ 53 w 481"/>
                  <a:gd name="T15" fmla="*/ 207 h 281"/>
                  <a:gd name="T16" fmla="*/ 53 w 481"/>
                  <a:gd name="T17" fmla="*/ 198 h 281"/>
                  <a:gd name="T18" fmla="*/ 41 w 481"/>
                  <a:gd name="T19" fmla="*/ 184 h 281"/>
                  <a:gd name="T20" fmla="*/ 26 w 481"/>
                  <a:gd name="T21" fmla="*/ 179 h 281"/>
                  <a:gd name="T22" fmla="*/ 3 w 481"/>
                  <a:gd name="T23" fmla="*/ 164 h 281"/>
                  <a:gd name="T24" fmla="*/ 12 w 481"/>
                  <a:gd name="T25" fmla="*/ 143 h 281"/>
                  <a:gd name="T26" fmla="*/ 87 w 481"/>
                  <a:gd name="T27" fmla="*/ 175 h 281"/>
                  <a:gd name="T28" fmla="*/ 117 w 481"/>
                  <a:gd name="T29" fmla="*/ 197 h 281"/>
                  <a:gd name="T30" fmla="*/ 135 w 481"/>
                  <a:gd name="T31" fmla="*/ 209 h 281"/>
                  <a:gd name="T32" fmla="*/ 144 w 481"/>
                  <a:gd name="T33" fmla="*/ 200 h 281"/>
                  <a:gd name="T34" fmla="*/ 159 w 481"/>
                  <a:gd name="T35" fmla="*/ 193 h 281"/>
                  <a:gd name="T36" fmla="*/ 216 w 481"/>
                  <a:gd name="T37" fmla="*/ 140 h 281"/>
                  <a:gd name="T38" fmla="*/ 231 w 481"/>
                  <a:gd name="T39" fmla="*/ 130 h 281"/>
                  <a:gd name="T40" fmla="*/ 243 w 481"/>
                  <a:gd name="T41" fmla="*/ 119 h 281"/>
                  <a:gd name="T42" fmla="*/ 264 w 481"/>
                  <a:gd name="T43" fmla="*/ 103 h 281"/>
                  <a:gd name="T44" fmla="*/ 296 w 481"/>
                  <a:gd name="T45" fmla="*/ 82 h 281"/>
                  <a:gd name="T46" fmla="*/ 243 w 481"/>
                  <a:gd name="T47" fmla="*/ 126 h 281"/>
                  <a:gd name="T48" fmla="*/ 237 w 481"/>
                  <a:gd name="T49" fmla="*/ 137 h 281"/>
                  <a:gd name="T50" fmla="*/ 224 w 481"/>
                  <a:gd name="T51" fmla="*/ 147 h 281"/>
                  <a:gd name="T52" fmla="*/ 221 w 481"/>
                  <a:gd name="T53" fmla="*/ 159 h 281"/>
                  <a:gd name="T54" fmla="*/ 208 w 481"/>
                  <a:gd name="T55" fmla="*/ 168 h 281"/>
                  <a:gd name="T56" fmla="*/ 207 w 481"/>
                  <a:gd name="T57" fmla="*/ 179 h 281"/>
                  <a:gd name="T58" fmla="*/ 218 w 481"/>
                  <a:gd name="T59" fmla="*/ 171 h 281"/>
                  <a:gd name="T60" fmla="*/ 222 w 481"/>
                  <a:gd name="T61" fmla="*/ 161 h 281"/>
                  <a:gd name="T62" fmla="*/ 244 w 481"/>
                  <a:gd name="T63" fmla="*/ 145 h 281"/>
                  <a:gd name="T64" fmla="*/ 248 w 481"/>
                  <a:gd name="T65" fmla="*/ 135 h 281"/>
                  <a:gd name="T66" fmla="*/ 277 w 481"/>
                  <a:gd name="T67" fmla="*/ 121 h 281"/>
                  <a:gd name="T68" fmla="*/ 301 w 481"/>
                  <a:gd name="T69" fmla="*/ 101 h 281"/>
                  <a:gd name="T70" fmla="*/ 338 w 481"/>
                  <a:gd name="T71" fmla="*/ 85 h 281"/>
                  <a:gd name="T72" fmla="*/ 343 w 481"/>
                  <a:gd name="T73" fmla="*/ 76 h 281"/>
                  <a:gd name="T74" fmla="*/ 359 w 481"/>
                  <a:gd name="T75" fmla="*/ 59 h 281"/>
                  <a:gd name="T76" fmla="*/ 348 w 481"/>
                  <a:gd name="T77" fmla="*/ 61 h 281"/>
                  <a:gd name="T78" fmla="*/ 334 w 481"/>
                  <a:gd name="T79" fmla="*/ 70 h 281"/>
                  <a:gd name="T80" fmla="*/ 374 w 481"/>
                  <a:gd name="T81" fmla="*/ 39 h 281"/>
                  <a:gd name="T82" fmla="*/ 363 w 481"/>
                  <a:gd name="T83" fmla="*/ 53 h 281"/>
                  <a:gd name="T84" fmla="*/ 444 w 481"/>
                  <a:gd name="T85" fmla="*/ 14 h 281"/>
                  <a:gd name="T86" fmla="*/ 470 w 481"/>
                  <a:gd name="T87" fmla="*/ 3 h 281"/>
                  <a:gd name="T88" fmla="*/ 473 w 481"/>
                  <a:gd name="T89" fmla="*/ 3 h 281"/>
                  <a:gd name="T90" fmla="*/ 455 w 481"/>
                  <a:gd name="T91" fmla="*/ 14 h 281"/>
                  <a:gd name="T92" fmla="*/ 389 w 481"/>
                  <a:gd name="T93" fmla="*/ 62 h 281"/>
                  <a:gd name="T94" fmla="*/ 286 w 481"/>
                  <a:gd name="T95" fmla="*/ 159 h 281"/>
                  <a:gd name="T96" fmla="*/ 275 w 481"/>
                  <a:gd name="T97" fmla="*/ 171 h 281"/>
                  <a:gd name="T98" fmla="*/ 260 w 481"/>
                  <a:gd name="T99" fmla="*/ 183 h 281"/>
                  <a:gd name="T100" fmla="*/ 211 w 481"/>
                  <a:gd name="T101" fmla="*/ 246 h 281"/>
                  <a:gd name="T102" fmla="*/ 206 w 481"/>
                  <a:gd name="T103" fmla="*/ 253 h 281"/>
                  <a:gd name="T104" fmla="*/ 202 w 481"/>
                  <a:gd name="T105" fmla="*/ 258 h 281"/>
                  <a:gd name="T106" fmla="*/ 197 w 481"/>
                  <a:gd name="T107" fmla="*/ 264 h 281"/>
                  <a:gd name="T108" fmla="*/ 198 w 481"/>
                  <a:gd name="T109" fmla="*/ 269 h 281"/>
                  <a:gd name="T110" fmla="*/ 206 w 481"/>
                  <a:gd name="T111" fmla="*/ 269 h 281"/>
                  <a:gd name="T112" fmla="*/ 204 w 481"/>
                  <a:gd name="T113" fmla="*/ 272 h 281"/>
                  <a:gd name="T114" fmla="*/ 198 w 481"/>
                  <a:gd name="T115" fmla="*/ 277 h 281"/>
                  <a:gd name="T116" fmla="*/ 188 w 481"/>
                  <a:gd name="T117" fmla="*/ 280 h 281"/>
                  <a:gd name="T118" fmla="*/ 136 w 481"/>
                  <a:gd name="T119" fmla="*/ 277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481" h="281">
                    <a:moveTo>
                      <a:pt x="136" y="277"/>
                    </a:moveTo>
                    <a:lnTo>
                      <a:pt x="113" y="277"/>
                    </a:lnTo>
                    <a:lnTo>
                      <a:pt x="84" y="277"/>
                    </a:lnTo>
                    <a:lnTo>
                      <a:pt x="80" y="276"/>
                    </a:lnTo>
                    <a:lnTo>
                      <a:pt x="79" y="274"/>
                    </a:lnTo>
                    <a:lnTo>
                      <a:pt x="80" y="265"/>
                    </a:lnTo>
                    <a:lnTo>
                      <a:pt x="80" y="254"/>
                    </a:lnTo>
                    <a:lnTo>
                      <a:pt x="79" y="242"/>
                    </a:lnTo>
                    <a:lnTo>
                      <a:pt x="72" y="229"/>
                    </a:lnTo>
                    <a:lnTo>
                      <a:pt x="72" y="226"/>
                    </a:lnTo>
                    <a:lnTo>
                      <a:pt x="72" y="225"/>
                    </a:lnTo>
                    <a:lnTo>
                      <a:pt x="74" y="224"/>
                    </a:lnTo>
                    <a:lnTo>
                      <a:pt x="76" y="221"/>
                    </a:lnTo>
                    <a:lnTo>
                      <a:pt x="76" y="220"/>
                    </a:lnTo>
                    <a:lnTo>
                      <a:pt x="76" y="217"/>
                    </a:lnTo>
                    <a:lnTo>
                      <a:pt x="72" y="214"/>
                    </a:lnTo>
                    <a:lnTo>
                      <a:pt x="68" y="212"/>
                    </a:lnTo>
                    <a:lnTo>
                      <a:pt x="65" y="213"/>
                    </a:lnTo>
                    <a:lnTo>
                      <a:pt x="65" y="214"/>
                    </a:lnTo>
                    <a:lnTo>
                      <a:pt x="66" y="217"/>
                    </a:lnTo>
                    <a:lnTo>
                      <a:pt x="68" y="224"/>
                    </a:lnTo>
                    <a:lnTo>
                      <a:pt x="61" y="216"/>
                    </a:lnTo>
                    <a:lnTo>
                      <a:pt x="56" y="210"/>
                    </a:lnTo>
                    <a:lnTo>
                      <a:pt x="53" y="207"/>
                    </a:lnTo>
                    <a:lnTo>
                      <a:pt x="49" y="203"/>
                    </a:lnTo>
                    <a:lnTo>
                      <a:pt x="55" y="203"/>
                    </a:lnTo>
                    <a:lnTo>
                      <a:pt x="53" y="198"/>
                    </a:lnTo>
                    <a:lnTo>
                      <a:pt x="49" y="193"/>
                    </a:lnTo>
                    <a:lnTo>
                      <a:pt x="47" y="189"/>
                    </a:lnTo>
                    <a:lnTo>
                      <a:pt x="41" y="184"/>
                    </a:lnTo>
                    <a:lnTo>
                      <a:pt x="36" y="181"/>
                    </a:lnTo>
                    <a:lnTo>
                      <a:pt x="30" y="179"/>
                    </a:lnTo>
                    <a:lnTo>
                      <a:pt x="26" y="179"/>
                    </a:lnTo>
                    <a:lnTo>
                      <a:pt x="24" y="178"/>
                    </a:lnTo>
                    <a:lnTo>
                      <a:pt x="9" y="166"/>
                    </a:lnTo>
                    <a:lnTo>
                      <a:pt x="3" y="164"/>
                    </a:lnTo>
                    <a:lnTo>
                      <a:pt x="0" y="154"/>
                    </a:lnTo>
                    <a:lnTo>
                      <a:pt x="6" y="142"/>
                    </a:lnTo>
                    <a:lnTo>
                      <a:pt x="12" y="143"/>
                    </a:lnTo>
                    <a:lnTo>
                      <a:pt x="30" y="149"/>
                    </a:lnTo>
                    <a:lnTo>
                      <a:pt x="56" y="159"/>
                    </a:lnTo>
                    <a:lnTo>
                      <a:pt x="87" y="175"/>
                    </a:lnTo>
                    <a:lnTo>
                      <a:pt x="99" y="183"/>
                    </a:lnTo>
                    <a:lnTo>
                      <a:pt x="108" y="189"/>
                    </a:lnTo>
                    <a:lnTo>
                      <a:pt x="117" y="197"/>
                    </a:lnTo>
                    <a:lnTo>
                      <a:pt x="126" y="205"/>
                    </a:lnTo>
                    <a:lnTo>
                      <a:pt x="130" y="207"/>
                    </a:lnTo>
                    <a:lnTo>
                      <a:pt x="135" y="209"/>
                    </a:lnTo>
                    <a:lnTo>
                      <a:pt x="138" y="207"/>
                    </a:lnTo>
                    <a:lnTo>
                      <a:pt x="142" y="203"/>
                    </a:lnTo>
                    <a:lnTo>
                      <a:pt x="144" y="200"/>
                    </a:lnTo>
                    <a:lnTo>
                      <a:pt x="149" y="200"/>
                    </a:lnTo>
                    <a:lnTo>
                      <a:pt x="153" y="196"/>
                    </a:lnTo>
                    <a:lnTo>
                      <a:pt x="159" y="193"/>
                    </a:lnTo>
                    <a:lnTo>
                      <a:pt x="198" y="156"/>
                    </a:lnTo>
                    <a:lnTo>
                      <a:pt x="212" y="142"/>
                    </a:lnTo>
                    <a:lnTo>
                      <a:pt x="216" y="140"/>
                    </a:lnTo>
                    <a:lnTo>
                      <a:pt x="228" y="138"/>
                    </a:lnTo>
                    <a:lnTo>
                      <a:pt x="227" y="132"/>
                    </a:lnTo>
                    <a:lnTo>
                      <a:pt x="231" y="130"/>
                    </a:lnTo>
                    <a:lnTo>
                      <a:pt x="234" y="129"/>
                    </a:lnTo>
                    <a:lnTo>
                      <a:pt x="239" y="122"/>
                    </a:lnTo>
                    <a:lnTo>
                      <a:pt x="243" y="119"/>
                    </a:lnTo>
                    <a:lnTo>
                      <a:pt x="248" y="113"/>
                    </a:lnTo>
                    <a:lnTo>
                      <a:pt x="262" y="104"/>
                    </a:lnTo>
                    <a:lnTo>
                      <a:pt x="264" y="103"/>
                    </a:lnTo>
                    <a:lnTo>
                      <a:pt x="266" y="101"/>
                    </a:lnTo>
                    <a:lnTo>
                      <a:pt x="297" y="81"/>
                    </a:lnTo>
                    <a:lnTo>
                      <a:pt x="296" y="82"/>
                    </a:lnTo>
                    <a:lnTo>
                      <a:pt x="251" y="119"/>
                    </a:lnTo>
                    <a:lnTo>
                      <a:pt x="247" y="122"/>
                    </a:lnTo>
                    <a:lnTo>
                      <a:pt x="243" y="126"/>
                    </a:lnTo>
                    <a:lnTo>
                      <a:pt x="240" y="129"/>
                    </a:lnTo>
                    <a:lnTo>
                      <a:pt x="239" y="132"/>
                    </a:lnTo>
                    <a:lnTo>
                      <a:pt x="237" y="137"/>
                    </a:lnTo>
                    <a:lnTo>
                      <a:pt x="231" y="140"/>
                    </a:lnTo>
                    <a:lnTo>
                      <a:pt x="228" y="143"/>
                    </a:lnTo>
                    <a:lnTo>
                      <a:pt x="224" y="147"/>
                    </a:lnTo>
                    <a:lnTo>
                      <a:pt x="223" y="151"/>
                    </a:lnTo>
                    <a:lnTo>
                      <a:pt x="223" y="154"/>
                    </a:lnTo>
                    <a:lnTo>
                      <a:pt x="221" y="159"/>
                    </a:lnTo>
                    <a:lnTo>
                      <a:pt x="213" y="161"/>
                    </a:lnTo>
                    <a:lnTo>
                      <a:pt x="213" y="165"/>
                    </a:lnTo>
                    <a:lnTo>
                      <a:pt x="208" y="168"/>
                    </a:lnTo>
                    <a:lnTo>
                      <a:pt x="206" y="172"/>
                    </a:lnTo>
                    <a:lnTo>
                      <a:pt x="206" y="175"/>
                    </a:lnTo>
                    <a:lnTo>
                      <a:pt x="207" y="179"/>
                    </a:lnTo>
                    <a:lnTo>
                      <a:pt x="211" y="180"/>
                    </a:lnTo>
                    <a:lnTo>
                      <a:pt x="214" y="178"/>
                    </a:lnTo>
                    <a:lnTo>
                      <a:pt x="218" y="171"/>
                    </a:lnTo>
                    <a:lnTo>
                      <a:pt x="221" y="167"/>
                    </a:lnTo>
                    <a:lnTo>
                      <a:pt x="222" y="164"/>
                    </a:lnTo>
                    <a:lnTo>
                      <a:pt x="222" y="161"/>
                    </a:lnTo>
                    <a:lnTo>
                      <a:pt x="229" y="154"/>
                    </a:lnTo>
                    <a:lnTo>
                      <a:pt x="233" y="151"/>
                    </a:lnTo>
                    <a:lnTo>
                      <a:pt x="244" y="145"/>
                    </a:lnTo>
                    <a:lnTo>
                      <a:pt x="244" y="140"/>
                    </a:lnTo>
                    <a:lnTo>
                      <a:pt x="246" y="137"/>
                    </a:lnTo>
                    <a:lnTo>
                      <a:pt x="248" y="135"/>
                    </a:lnTo>
                    <a:lnTo>
                      <a:pt x="254" y="135"/>
                    </a:lnTo>
                    <a:lnTo>
                      <a:pt x="264" y="127"/>
                    </a:lnTo>
                    <a:lnTo>
                      <a:pt x="277" y="121"/>
                    </a:lnTo>
                    <a:lnTo>
                      <a:pt x="283" y="113"/>
                    </a:lnTo>
                    <a:lnTo>
                      <a:pt x="290" y="106"/>
                    </a:lnTo>
                    <a:lnTo>
                      <a:pt x="301" y="101"/>
                    </a:lnTo>
                    <a:lnTo>
                      <a:pt x="323" y="94"/>
                    </a:lnTo>
                    <a:lnTo>
                      <a:pt x="328" y="90"/>
                    </a:lnTo>
                    <a:lnTo>
                      <a:pt x="338" y="85"/>
                    </a:lnTo>
                    <a:lnTo>
                      <a:pt x="342" y="82"/>
                    </a:lnTo>
                    <a:lnTo>
                      <a:pt x="343" y="80"/>
                    </a:lnTo>
                    <a:lnTo>
                      <a:pt x="343" y="76"/>
                    </a:lnTo>
                    <a:lnTo>
                      <a:pt x="343" y="73"/>
                    </a:lnTo>
                    <a:lnTo>
                      <a:pt x="359" y="62"/>
                    </a:lnTo>
                    <a:lnTo>
                      <a:pt x="359" y="59"/>
                    </a:lnTo>
                    <a:lnTo>
                      <a:pt x="357" y="58"/>
                    </a:lnTo>
                    <a:lnTo>
                      <a:pt x="351" y="60"/>
                    </a:lnTo>
                    <a:lnTo>
                      <a:pt x="348" y="61"/>
                    </a:lnTo>
                    <a:lnTo>
                      <a:pt x="343" y="63"/>
                    </a:lnTo>
                    <a:lnTo>
                      <a:pt x="339" y="68"/>
                    </a:lnTo>
                    <a:lnTo>
                      <a:pt x="334" y="70"/>
                    </a:lnTo>
                    <a:lnTo>
                      <a:pt x="332" y="68"/>
                    </a:lnTo>
                    <a:lnTo>
                      <a:pt x="334" y="65"/>
                    </a:lnTo>
                    <a:lnTo>
                      <a:pt x="374" y="39"/>
                    </a:lnTo>
                    <a:lnTo>
                      <a:pt x="367" y="46"/>
                    </a:lnTo>
                    <a:lnTo>
                      <a:pt x="363" y="48"/>
                    </a:lnTo>
                    <a:lnTo>
                      <a:pt x="363" y="53"/>
                    </a:lnTo>
                    <a:lnTo>
                      <a:pt x="365" y="55"/>
                    </a:lnTo>
                    <a:lnTo>
                      <a:pt x="427" y="21"/>
                    </a:lnTo>
                    <a:lnTo>
                      <a:pt x="444" y="14"/>
                    </a:lnTo>
                    <a:lnTo>
                      <a:pt x="455" y="9"/>
                    </a:lnTo>
                    <a:lnTo>
                      <a:pt x="464" y="5"/>
                    </a:lnTo>
                    <a:lnTo>
                      <a:pt x="470" y="3"/>
                    </a:lnTo>
                    <a:lnTo>
                      <a:pt x="475" y="0"/>
                    </a:lnTo>
                    <a:lnTo>
                      <a:pt x="480" y="0"/>
                    </a:lnTo>
                    <a:lnTo>
                      <a:pt x="473" y="3"/>
                    </a:lnTo>
                    <a:lnTo>
                      <a:pt x="467" y="6"/>
                    </a:lnTo>
                    <a:lnTo>
                      <a:pt x="461" y="9"/>
                    </a:lnTo>
                    <a:lnTo>
                      <a:pt x="455" y="14"/>
                    </a:lnTo>
                    <a:lnTo>
                      <a:pt x="448" y="17"/>
                    </a:lnTo>
                    <a:lnTo>
                      <a:pt x="411" y="45"/>
                    </a:lnTo>
                    <a:lnTo>
                      <a:pt x="389" y="62"/>
                    </a:lnTo>
                    <a:lnTo>
                      <a:pt x="366" y="82"/>
                    </a:lnTo>
                    <a:lnTo>
                      <a:pt x="295" y="147"/>
                    </a:lnTo>
                    <a:lnTo>
                      <a:pt x="286" y="159"/>
                    </a:lnTo>
                    <a:lnTo>
                      <a:pt x="280" y="161"/>
                    </a:lnTo>
                    <a:lnTo>
                      <a:pt x="277" y="167"/>
                    </a:lnTo>
                    <a:lnTo>
                      <a:pt x="275" y="171"/>
                    </a:lnTo>
                    <a:lnTo>
                      <a:pt x="267" y="173"/>
                    </a:lnTo>
                    <a:lnTo>
                      <a:pt x="269" y="175"/>
                    </a:lnTo>
                    <a:lnTo>
                      <a:pt x="260" y="183"/>
                    </a:lnTo>
                    <a:lnTo>
                      <a:pt x="216" y="240"/>
                    </a:lnTo>
                    <a:lnTo>
                      <a:pt x="212" y="242"/>
                    </a:lnTo>
                    <a:lnTo>
                      <a:pt x="211" y="246"/>
                    </a:lnTo>
                    <a:lnTo>
                      <a:pt x="209" y="251"/>
                    </a:lnTo>
                    <a:lnTo>
                      <a:pt x="207" y="252"/>
                    </a:lnTo>
                    <a:lnTo>
                      <a:pt x="206" y="253"/>
                    </a:lnTo>
                    <a:lnTo>
                      <a:pt x="204" y="255"/>
                    </a:lnTo>
                    <a:lnTo>
                      <a:pt x="202" y="257"/>
                    </a:lnTo>
                    <a:lnTo>
                      <a:pt x="202" y="258"/>
                    </a:lnTo>
                    <a:lnTo>
                      <a:pt x="202" y="260"/>
                    </a:lnTo>
                    <a:lnTo>
                      <a:pt x="199" y="262"/>
                    </a:lnTo>
                    <a:lnTo>
                      <a:pt x="197" y="264"/>
                    </a:lnTo>
                    <a:lnTo>
                      <a:pt x="196" y="266"/>
                    </a:lnTo>
                    <a:lnTo>
                      <a:pt x="198" y="267"/>
                    </a:lnTo>
                    <a:lnTo>
                      <a:pt x="198" y="269"/>
                    </a:lnTo>
                    <a:lnTo>
                      <a:pt x="200" y="272"/>
                    </a:lnTo>
                    <a:lnTo>
                      <a:pt x="203" y="270"/>
                    </a:lnTo>
                    <a:lnTo>
                      <a:pt x="206" y="269"/>
                    </a:lnTo>
                    <a:lnTo>
                      <a:pt x="207" y="269"/>
                    </a:lnTo>
                    <a:lnTo>
                      <a:pt x="206" y="270"/>
                    </a:lnTo>
                    <a:lnTo>
                      <a:pt x="204" y="272"/>
                    </a:lnTo>
                    <a:lnTo>
                      <a:pt x="202" y="274"/>
                    </a:lnTo>
                    <a:lnTo>
                      <a:pt x="200" y="276"/>
                    </a:lnTo>
                    <a:lnTo>
                      <a:pt x="198" y="277"/>
                    </a:lnTo>
                    <a:lnTo>
                      <a:pt x="195" y="279"/>
                    </a:lnTo>
                    <a:lnTo>
                      <a:pt x="192" y="280"/>
                    </a:lnTo>
                    <a:lnTo>
                      <a:pt x="188" y="280"/>
                    </a:lnTo>
                    <a:lnTo>
                      <a:pt x="177" y="279"/>
                    </a:lnTo>
                    <a:lnTo>
                      <a:pt x="162" y="279"/>
                    </a:lnTo>
                    <a:lnTo>
                      <a:pt x="136" y="277"/>
                    </a:lnTo>
                    <a:lnTo>
                      <a:pt x="136" y="277"/>
                    </a:lnTo>
                  </a:path>
                </a:pathLst>
              </a:custGeom>
              <a:solidFill>
                <a:srgbClr val="FF0000"/>
              </a:solidFill>
              <a:ln w="9207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1711" name="Freeform 47">
                <a:extLst>
                  <a:ext uri="{FF2B5EF4-FFF2-40B4-BE49-F238E27FC236}">
                    <a16:creationId xmlns:a16="http://schemas.microsoft.com/office/drawing/2014/main" id="{4FCD574A-1235-FA59-CBBD-392D4EF77A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60" y="4283"/>
                <a:ext cx="84" cy="63"/>
              </a:xfrm>
              <a:custGeom>
                <a:avLst/>
                <a:gdLst>
                  <a:gd name="T0" fmla="*/ 0 w 84"/>
                  <a:gd name="T1" fmla="*/ 62 h 63"/>
                  <a:gd name="T2" fmla="*/ 9 w 84"/>
                  <a:gd name="T3" fmla="*/ 54 h 63"/>
                  <a:gd name="T4" fmla="*/ 15 w 84"/>
                  <a:gd name="T5" fmla="*/ 48 h 63"/>
                  <a:gd name="T6" fmla="*/ 30 w 84"/>
                  <a:gd name="T7" fmla="*/ 37 h 63"/>
                  <a:gd name="T8" fmla="*/ 35 w 84"/>
                  <a:gd name="T9" fmla="*/ 31 h 63"/>
                  <a:gd name="T10" fmla="*/ 41 w 84"/>
                  <a:gd name="T11" fmla="*/ 27 h 63"/>
                  <a:gd name="T12" fmla="*/ 50 w 84"/>
                  <a:gd name="T13" fmla="*/ 18 h 63"/>
                  <a:gd name="T14" fmla="*/ 70 w 84"/>
                  <a:gd name="T15" fmla="*/ 0 h 63"/>
                  <a:gd name="T16" fmla="*/ 59 w 84"/>
                  <a:gd name="T17" fmla="*/ 15 h 63"/>
                  <a:gd name="T18" fmla="*/ 48 w 84"/>
                  <a:gd name="T19" fmla="*/ 23 h 63"/>
                  <a:gd name="T20" fmla="*/ 48 w 84"/>
                  <a:gd name="T21" fmla="*/ 25 h 63"/>
                  <a:gd name="T22" fmla="*/ 50 w 84"/>
                  <a:gd name="T23" fmla="*/ 23 h 63"/>
                  <a:gd name="T24" fmla="*/ 53 w 84"/>
                  <a:gd name="T25" fmla="*/ 23 h 63"/>
                  <a:gd name="T26" fmla="*/ 61 w 84"/>
                  <a:gd name="T27" fmla="*/ 16 h 63"/>
                  <a:gd name="T28" fmla="*/ 67 w 84"/>
                  <a:gd name="T29" fmla="*/ 12 h 63"/>
                  <a:gd name="T30" fmla="*/ 83 w 84"/>
                  <a:gd name="T31" fmla="*/ 4 h 63"/>
                  <a:gd name="T32" fmla="*/ 72 w 84"/>
                  <a:gd name="T33" fmla="*/ 11 h 63"/>
                  <a:gd name="T34" fmla="*/ 69 w 84"/>
                  <a:gd name="T35" fmla="*/ 18 h 63"/>
                  <a:gd name="T36" fmla="*/ 61 w 84"/>
                  <a:gd name="T37" fmla="*/ 23 h 63"/>
                  <a:gd name="T38" fmla="*/ 52 w 84"/>
                  <a:gd name="T39" fmla="*/ 28 h 63"/>
                  <a:gd name="T40" fmla="*/ 45 w 84"/>
                  <a:gd name="T41" fmla="*/ 31 h 63"/>
                  <a:gd name="T42" fmla="*/ 41 w 84"/>
                  <a:gd name="T43" fmla="*/ 34 h 63"/>
                  <a:gd name="T44" fmla="*/ 29 w 84"/>
                  <a:gd name="T45" fmla="*/ 43 h 63"/>
                  <a:gd name="T46" fmla="*/ 13 w 84"/>
                  <a:gd name="T47" fmla="*/ 55 h 63"/>
                  <a:gd name="T48" fmla="*/ 6 w 84"/>
                  <a:gd name="T49" fmla="*/ 58 h 63"/>
                  <a:gd name="T50" fmla="*/ 0 w 84"/>
                  <a:gd name="T51" fmla="*/ 62 h 63"/>
                  <a:gd name="T52" fmla="*/ 0 w 84"/>
                  <a:gd name="T53" fmla="*/ 62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4" h="63">
                    <a:moveTo>
                      <a:pt x="0" y="62"/>
                    </a:moveTo>
                    <a:lnTo>
                      <a:pt x="9" y="54"/>
                    </a:lnTo>
                    <a:lnTo>
                      <a:pt x="15" y="48"/>
                    </a:lnTo>
                    <a:lnTo>
                      <a:pt x="30" y="37"/>
                    </a:lnTo>
                    <a:lnTo>
                      <a:pt x="35" y="31"/>
                    </a:lnTo>
                    <a:lnTo>
                      <a:pt x="41" y="27"/>
                    </a:lnTo>
                    <a:lnTo>
                      <a:pt x="50" y="18"/>
                    </a:lnTo>
                    <a:lnTo>
                      <a:pt x="70" y="0"/>
                    </a:lnTo>
                    <a:lnTo>
                      <a:pt x="59" y="15"/>
                    </a:lnTo>
                    <a:lnTo>
                      <a:pt x="48" y="23"/>
                    </a:lnTo>
                    <a:lnTo>
                      <a:pt x="48" y="25"/>
                    </a:lnTo>
                    <a:lnTo>
                      <a:pt x="50" y="23"/>
                    </a:lnTo>
                    <a:lnTo>
                      <a:pt x="53" y="23"/>
                    </a:lnTo>
                    <a:lnTo>
                      <a:pt x="61" y="16"/>
                    </a:lnTo>
                    <a:lnTo>
                      <a:pt x="67" y="12"/>
                    </a:lnTo>
                    <a:lnTo>
                      <a:pt x="83" y="4"/>
                    </a:lnTo>
                    <a:lnTo>
                      <a:pt x="72" y="11"/>
                    </a:lnTo>
                    <a:lnTo>
                      <a:pt x="69" y="18"/>
                    </a:lnTo>
                    <a:lnTo>
                      <a:pt x="61" y="23"/>
                    </a:lnTo>
                    <a:lnTo>
                      <a:pt x="52" y="28"/>
                    </a:lnTo>
                    <a:lnTo>
                      <a:pt x="45" y="31"/>
                    </a:lnTo>
                    <a:lnTo>
                      <a:pt x="41" y="34"/>
                    </a:lnTo>
                    <a:lnTo>
                      <a:pt x="29" y="43"/>
                    </a:lnTo>
                    <a:lnTo>
                      <a:pt x="13" y="55"/>
                    </a:lnTo>
                    <a:lnTo>
                      <a:pt x="6" y="58"/>
                    </a:lnTo>
                    <a:lnTo>
                      <a:pt x="0" y="62"/>
                    </a:lnTo>
                    <a:lnTo>
                      <a:pt x="0" y="62"/>
                    </a:lnTo>
                  </a:path>
                </a:pathLst>
              </a:custGeom>
              <a:solidFill>
                <a:srgbClr val="FF0000"/>
              </a:solidFill>
              <a:ln w="9207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1712" name="Freeform 48">
                <a:extLst>
                  <a:ext uri="{FF2B5EF4-FFF2-40B4-BE49-F238E27FC236}">
                    <a16:creationId xmlns:a16="http://schemas.microsoft.com/office/drawing/2014/main" id="{7F038B8E-48DC-2D60-4C17-5203CD3C1B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50" y="4261"/>
                <a:ext cx="24" cy="15"/>
              </a:xfrm>
              <a:custGeom>
                <a:avLst/>
                <a:gdLst>
                  <a:gd name="T0" fmla="*/ 0 w 24"/>
                  <a:gd name="T1" fmla="*/ 10 h 15"/>
                  <a:gd name="T2" fmla="*/ 2 w 24"/>
                  <a:gd name="T3" fmla="*/ 7 h 15"/>
                  <a:gd name="T4" fmla="*/ 8 w 24"/>
                  <a:gd name="T5" fmla="*/ 6 h 15"/>
                  <a:gd name="T6" fmla="*/ 13 w 24"/>
                  <a:gd name="T7" fmla="*/ 3 h 15"/>
                  <a:gd name="T8" fmla="*/ 20 w 24"/>
                  <a:gd name="T9" fmla="*/ 1 h 15"/>
                  <a:gd name="T10" fmla="*/ 23 w 24"/>
                  <a:gd name="T11" fmla="*/ 0 h 15"/>
                  <a:gd name="T12" fmla="*/ 16 w 24"/>
                  <a:gd name="T13" fmla="*/ 4 h 15"/>
                  <a:gd name="T14" fmla="*/ 13 w 24"/>
                  <a:gd name="T15" fmla="*/ 6 h 15"/>
                  <a:gd name="T16" fmla="*/ 8 w 24"/>
                  <a:gd name="T17" fmla="*/ 8 h 15"/>
                  <a:gd name="T18" fmla="*/ 4 w 24"/>
                  <a:gd name="T19" fmla="*/ 11 h 15"/>
                  <a:gd name="T20" fmla="*/ 0 w 24"/>
                  <a:gd name="T21" fmla="*/ 14 h 15"/>
                  <a:gd name="T22" fmla="*/ 0 w 24"/>
                  <a:gd name="T23" fmla="*/ 10 h 15"/>
                  <a:gd name="T24" fmla="*/ 0 w 24"/>
                  <a:gd name="T25" fmla="*/ 1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" h="15">
                    <a:moveTo>
                      <a:pt x="0" y="10"/>
                    </a:moveTo>
                    <a:lnTo>
                      <a:pt x="2" y="7"/>
                    </a:lnTo>
                    <a:lnTo>
                      <a:pt x="8" y="6"/>
                    </a:lnTo>
                    <a:lnTo>
                      <a:pt x="13" y="3"/>
                    </a:lnTo>
                    <a:lnTo>
                      <a:pt x="20" y="1"/>
                    </a:lnTo>
                    <a:lnTo>
                      <a:pt x="23" y="0"/>
                    </a:lnTo>
                    <a:lnTo>
                      <a:pt x="16" y="4"/>
                    </a:lnTo>
                    <a:lnTo>
                      <a:pt x="13" y="6"/>
                    </a:lnTo>
                    <a:lnTo>
                      <a:pt x="8" y="8"/>
                    </a:lnTo>
                    <a:lnTo>
                      <a:pt x="4" y="11"/>
                    </a:lnTo>
                    <a:lnTo>
                      <a:pt x="0" y="14"/>
                    </a:lnTo>
                    <a:lnTo>
                      <a:pt x="0" y="10"/>
                    </a:lnTo>
                    <a:lnTo>
                      <a:pt x="0" y="10"/>
                    </a:lnTo>
                  </a:path>
                </a:pathLst>
              </a:custGeom>
              <a:solidFill>
                <a:srgbClr val="FF0000"/>
              </a:solidFill>
              <a:ln w="9207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1713" name="Freeform 49">
                <a:extLst>
                  <a:ext uri="{FF2B5EF4-FFF2-40B4-BE49-F238E27FC236}">
                    <a16:creationId xmlns:a16="http://schemas.microsoft.com/office/drawing/2014/main" id="{CA949432-B24B-0E4D-B708-B3D16E8B24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35" y="4292"/>
                <a:ext cx="17" cy="12"/>
              </a:xfrm>
              <a:custGeom>
                <a:avLst/>
                <a:gdLst>
                  <a:gd name="T0" fmla="*/ 4 w 17"/>
                  <a:gd name="T1" fmla="*/ 7 h 12"/>
                  <a:gd name="T2" fmla="*/ 10 w 17"/>
                  <a:gd name="T3" fmla="*/ 3 h 12"/>
                  <a:gd name="T4" fmla="*/ 11 w 17"/>
                  <a:gd name="T5" fmla="*/ 0 h 12"/>
                  <a:gd name="T6" fmla="*/ 16 w 17"/>
                  <a:gd name="T7" fmla="*/ 2 h 12"/>
                  <a:gd name="T8" fmla="*/ 15 w 17"/>
                  <a:gd name="T9" fmla="*/ 3 h 12"/>
                  <a:gd name="T10" fmla="*/ 14 w 17"/>
                  <a:gd name="T11" fmla="*/ 4 h 12"/>
                  <a:gd name="T12" fmla="*/ 11 w 17"/>
                  <a:gd name="T13" fmla="*/ 6 h 12"/>
                  <a:gd name="T14" fmla="*/ 8 w 17"/>
                  <a:gd name="T15" fmla="*/ 7 h 12"/>
                  <a:gd name="T16" fmla="*/ 6 w 17"/>
                  <a:gd name="T17" fmla="*/ 9 h 12"/>
                  <a:gd name="T18" fmla="*/ 0 w 17"/>
                  <a:gd name="T19" fmla="*/ 11 h 12"/>
                  <a:gd name="T20" fmla="*/ 4 w 17"/>
                  <a:gd name="T21" fmla="*/ 7 h 12"/>
                  <a:gd name="T22" fmla="*/ 4 w 17"/>
                  <a:gd name="T23" fmla="*/ 7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7" h="12">
                    <a:moveTo>
                      <a:pt x="4" y="7"/>
                    </a:moveTo>
                    <a:lnTo>
                      <a:pt x="10" y="3"/>
                    </a:lnTo>
                    <a:lnTo>
                      <a:pt x="11" y="0"/>
                    </a:lnTo>
                    <a:lnTo>
                      <a:pt x="16" y="2"/>
                    </a:lnTo>
                    <a:lnTo>
                      <a:pt x="15" y="3"/>
                    </a:lnTo>
                    <a:lnTo>
                      <a:pt x="14" y="4"/>
                    </a:lnTo>
                    <a:lnTo>
                      <a:pt x="11" y="6"/>
                    </a:lnTo>
                    <a:lnTo>
                      <a:pt x="8" y="7"/>
                    </a:lnTo>
                    <a:lnTo>
                      <a:pt x="6" y="9"/>
                    </a:lnTo>
                    <a:lnTo>
                      <a:pt x="0" y="11"/>
                    </a:lnTo>
                    <a:lnTo>
                      <a:pt x="4" y="7"/>
                    </a:lnTo>
                    <a:lnTo>
                      <a:pt x="4" y="7"/>
                    </a:lnTo>
                  </a:path>
                </a:pathLst>
              </a:custGeom>
              <a:solidFill>
                <a:srgbClr val="FF0000"/>
              </a:solidFill>
              <a:ln w="9207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41714" name="Group 50">
            <a:extLst>
              <a:ext uri="{FF2B5EF4-FFF2-40B4-BE49-F238E27FC236}">
                <a16:creationId xmlns:a16="http://schemas.microsoft.com/office/drawing/2014/main" id="{8DC43B85-1DE3-6847-0BE8-99D07F2539E3}"/>
              </a:ext>
            </a:extLst>
          </p:cNvPr>
          <p:cNvGrpSpPr>
            <a:grpSpLocks/>
          </p:cNvGrpSpPr>
          <p:nvPr/>
        </p:nvGrpSpPr>
        <p:grpSpPr bwMode="auto">
          <a:xfrm>
            <a:off x="1371600" y="4648200"/>
            <a:ext cx="776288" cy="490538"/>
            <a:chOff x="929" y="3569"/>
            <a:chExt cx="538" cy="350"/>
          </a:xfrm>
        </p:grpSpPr>
        <p:sp>
          <p:nvSpPr>
            <p:cNvPr id="241715" name="AutoShape 51">
              <a:extLst>
                <a:ext uri="{FF2B5EF4-FFF2-40B4-BE49-F238E27FC236}">
                  <a16:creationId xmlns:a16="http://schemas.microsoft.com/office/drawing/2014/main" id="{AE8A283A-22DC-9741-D717-0978F0BD83B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929" y="3622"/>
              <a:ext cx="379" cy="297"/>
            </a:xfrm>
            <a:prstGeom prst="roundRect">
              <a:avLst>
                <a:gd name="adj" fmla="val 0"/>
              </a:avLst>
            </a:prstGeom>
            <a:pattFill prst="pct50">
              <a:fgClr>
                <a:srgbClr val="000000"/>
              </a:fgClr>
              <a:bgClr>
                <a:srgbClr val="8F8F8F"/>
              </a:bgClr>
            </a:pattFill>
            <a:ln w="9207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41716" name="Group 52">
              <a:extLst>
                <a:ext uri="{FF2B5EF4-FFF2-40B4-BE49-F238E27FC236}">
                  <a16:creationId xmlns:a16="http://schemas.microsoft.com/office/drawing/2014/main" id="{9B96C29F-CF1B-4A71-3995-D141E230FC2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88" y="3569"/>
              <a:ext cx="479" cy="292"/>
              <a:chOff x="988" y="3569"/>
              <a:chExt cx="479" cy="292"/>
            </a:xfrm>
          </p:grpSpPr>
          <p:sp>
            <p:nvSpPr>
              <p:cNvPr id="241717" name="Freeform 53">
                <a:extLst>
                  <a:ext uri="{FF2B5EF4-FFF2-40B4-BE49-F238E27FC236}">
                    <a16:creationId xmlns:a16="http://schemas.microsoft.com/office/drawing/2014/main" id="{4085D4B5-C4AD-A29D-C484-3306C0F9F8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88" y="3569"/>
                <a:ext cx="479" cy="292"/>
              </a:xfrm>
              <a:custGeom>
                <a:avLst/>
                <a:gdLst>
                  <a:gd name="T0" fmla="*/ 83 w 479"/>
                  <a:gd name="T1" fmla="*/ 288 h 292"/>
                  <a:gd name="T2" fmla="*/ 80 w 479"/>
                  <a:gd name="T3" fmla="*/ 275 h 292"/>
                  <a:gd name="T4" fmla="*/ 71 w 479"/>
                  <a:gd name="T5" fmla="*/ 238 h 292"/>
                  <a:gd name="T6" fmla="*/ 73 w 479"/>
                  <a:gd name="T7" fmla="*/ 231 h 292"/>
                  <a:gd name="T8" fmla="*/ 74 w 479"/>
                  <a:gd name="T9" fmla="*/ 226 h 292"/>
                  <a:gd name="T10" fmla="*/ 64 w 479"/>
                  <a:gd name="T11" fmla="*/ 221 h 292"/>
                  <a:gd name="T12" fmla="*/ 67 w 479"/>
                  <a:gd name="T13" fmla="*/ 231 h 292"/>
                  <a:gd name="T14" fmla="*/ 52 w 479"/>
                  <a:gd name="T15" fmla="*/ 215 h 292"/>
                  <a:gd name="T16" fmla="*/ 52 w 479"/>
                  <a:gd name="T17" fmla="*/ 206 h 292"/>
                  <a:gd name="T18" fmla="*/ 40 w 479"/>
                  <a:gd name="T19" fmla="*/ 192 h 292"/>
                  <a:gd name="T20" fmla="*/ 26 w 479"/>
                  <a:gd name="T21" fmla="*/ 186 h 292"/>
                  <a:gd name="T22" fmla="*/ 3 w 479"/>
                  <a:gd name="T23" fmla="*/ 170 h 292"/>
                  <a:gd name="T24" fmla="*/ 11 w 479"/>
                  <a:gd name="T25" fmla="*/ 149 h 292"/>
                  <a:gd name="T26" fmla="*/ 86 w 479"/>
                  <a:gd name="T27" fmla="*/ 182 h 292"/>
                  <a:gd name="T28" fmla="*/ 115 w 479"/>
                  <a:gd name="T29" fmla="*/ 205 h 292"/>
                  <a:gd name="T30" fmla="*/ 133 w 479"/>
                  <a:gd name="T31" fmla="*/ 217 h 292"/>
                  <a:gd name="T32" fmla="*/ 143 w 479"/>
                  <a:gd name="T33" fmla="*/ 208 h 292"/>
                  <a:gd name="T34" fmla="*/ 157 w 479"/>
                  <a:gd name="T35" fmla="*/ 201 h 292"/>
                  <a:gd name="T36" fmla="*/ 215 w 479"/>
                  <a:gd name="T37" fmla="*/ 146 h 292"/>
                  <a:gd name="T38" fmla="*/ 230 w 479"/>
                  <a:gd name="T39" fmla="*/ 136 h 292"/>
                  <a:gd name="T40" fmla="*/ 240 w 479"/>
                  <a:gd name="T41" fmla="*/ 124 h 292"/>
                  <a:gd name="T42" fmla="*/ 263 w 479"/>
                  <a:gd name="T43" fmla="*/ 108 h 292"/>
                  <a:gd name="T44" fmla="*/ 294 w 479"/>
                  <a:gd name="T45" fmla="*/ 86 h 292"/>
                  <a:gd name="T46" fmla="*/ 240 w 479"/>
                  <a:gd name="T47" fmla="*/ 131 h 292"/>
                  <a:gd name="T48" fmla="*/ 234 w 479"/>
                  <a:gd name="T49" fmla="*/ 142 h 292"/>
                  <a:gd name="T50" fmla="*/ 222 w 479"/>
                  <a:gd name="T51" fmla="*/ 152 h 292"/>
                  <a:gd name="T52" fmla="*/ 219 w 479"/>
                  <a:gd name="T53" fmla="*/ 165 h 292"/>
                  <a:gd name="T54" fmla="*/ 207 w 479"/>
                  <a:gd name="T55" fmla="*/ 175 h 292"/>
                  <a:gd name="T56" fmla="*/ 205 w 479"/>
                  <a:gd name="T57" fmla="*/ 186 h 292"/>
                  <a:gd name="T58" fmla="*/ 216 w 479"/>
                  <a:gd name="T59" fmla="*/ 178 h 292"/>
                  <a:gd name="T60" fmla="*/ 220 w 479"/>
                  <a:gd name="T61" fmla="*/ 167 h 292"/>
                  <a:gd name="T62" fmla="*/ 242 w 479"/>
                  <a:gd name="T63" fmla="*/ 151 h 292"/>
                  <a:gd name="T64" fmla="*/ 248 w 479"/>
                  <a:gd name="T65" fmla="*/ 140 h 292"/>
                  <a:gd name="T66" fmla="*/ 275 w 479"/>
                  <a:gd name="T67" fmla="*/ 125 h 292"/>
                  <a:gd name="T68" fmla="*/ 300 w 479"/>
                  <a:gd name="T69" fmla="*/ 105 h 292"/>
                  <a:gd name="T70" fmla="*/ 336 w 479"/>
                  <a:gd name="T71" fmla="*/ 89 h 292"/>
                  <a:gd name="T72" fmla="*/ 340 w 479"/>
                  <a:gd name="T73" fmla="*/ 79 h 292"/>
                  <a:gd name="T74" fmla="*/ 358 w 479"/>
                  <a:gd name="T75" fmla="*/ 62 h 292"/>
                  <a:gd name="T76" fmla="*/ 346 w 479"/>
                  <a:gd name="T77" fmla="*/ 63 h 292"/>
                  <a:gd name="T78" fmla="*/ 331 w 479"/>
                  <a:gd name="T79" fmla="*/ 74 h 292"/>
                  <a:gd name="T80" fmla="*/ 373 w 479"/>
                  <a:gd name="T81" fmla="*/ 41 h 292"/>
                  <a:gd name="T82" fmla="*/ 361 w 479"/>
                  <a:gd name="T83" fmla="*/ 55 h 292"/>
                  <a:gd name="T84" fmla="*/ 442 w 479"/>
                  <a:gd name="T85" fmla="*/ 14 h 292"/>
                  <a:gd name="T86" fmla="*/ 467 w 479"/>
                  <a:gd name="T87" fmla="*/ 4 h 292"/>
                  <a:gd name="T88" fmla="*/ 470 w 479"/>
                  <a:gd name="T89" fmla="*/ 5 h 292"/>
                  <a:gd name="T90" fmla="*/ 452 w 479"/>
                  <a:gd name="T91" fmla="*/ 14 h 292"/>
                  <a:gd name="T92" fmla="*/ 387 w 479"/>
                  <a:gd name="T93" fmla="*/ 65 h 292"/>
                  <a:gd name="T94" fmla="*/ 284 w 479"/>
                  <a:gd name="T95" fmla="*/ 165 h 292"/>
                  <a:gd name="T96" fmla="*/ 274 w 479"/>
                  <a:gd name="T97" fmla="*/ 177 h 292"/>
                  <a:gd name="T98" fmla="*/ 258 w 479"/>
                  <a:gd name="T99" fmla="*/ 189 h 292"/>
                  <a:gd name="T100" fmla="*/ 210 w 479"/>
                  <a:gd name="T101" fmla="*/ 256 h 292"/>
                  <a:gd name="T102" fmla="*/ 205 w 479"/>
                  <a:gd name="T103" fmla="*/ 263 h 292"/>
                  <a:gd name="T104" fmla="*/ 201 w 479"/>
                  <a:gd name="T105" fmla="*/ 269 h 292"/>
                  <a:gd name="T106" fmla="*/ 195 w 479"/>
                  <a:gd name="T107" fmla="*/ 274 h 292"/>
                  <a:gd name="T108" fmla="*/ 197 w 479"/>
                  <a:gd name="T109" fmla="*/ 279 h 292"/>
                  <a:gd name="T110" fmla="*/ 204 w 479"/>
                  <a:gd name="T111" fmla="*/ 278 h 292"/>
                  <a:gd name="T112" fmla="*/ 203 w 479"/>
                  <a:gd name="T113" fmla="*/ 282 h 292"/>
                  <a:gd name="T114" fmla="*/ 196 w 479"/>
                  <a:gd name="T115" fmla="*/ 287 h 292"/>
                  <a:gd name="T116" fmla="*/ 187 w 479"/>
                  <a:gd name="T117" fmla="*/ 291 h 292"/>
                  <a:gd name="T118" fmla="*/ 135 w 479"/>
                  <a:gd name="T119" fmla="*/ 288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479" h="292">
                    <a:moveTo>
                      <a:pt x="135" y="288"/>
                    </a:moveTo>
                    <a:lnTo>
                      <a:pt x="111" y="288"/>
                    </a:lnTo>
                    <a:lnTo>
                      <a:pt x="83" y="288"/>
                    </a:lnTo>
                    <a:lnTo>
                      <a:pt x="80" y="286"/>
                    </a:lnTo>
                    <a:lnTo>
                      <a:pt x="78" y="284"/>
                    </a:lnTo>
                    <a:lnTo>
                      <a:pt x="80" y="275"/>
                    </a:lnTo>
                    <a:lnTo>
                      <a:pt x="80" y="263"/>
                    </a:lnTo>
                    <a:lnTo>
                      <a:pt x="78" y="252"/>
                    </a:lnTo>
                    <a:lnTo>
                      <a:pt x="71" y="238"/>
                    </a:lnTo>
                    <a:lnTo>
                      <a:pt x="70" y="235"/>
                    </a:lnTo>
                    <a:lnTo>
                      <a:pt x="72" y="233"/>
                    </a:lnTo>
                    <a:lnTo>
                      <a:pt x="73" y="231"/>
                    </a:lnTo>
                    <a:lnTo>
                      <a:pt x="74" y="230"/>
                    </a:lnTo>
                    <a:lnTo>
                      <a:pt x="76" y="228"/>
                    </a:lnTo>
                    <a:lnTo>
                      <a:pt x="74" y="226"/>
                    </a:lnTo>
                    <a:lnTo>
                      <a:pt x="72" y="223"/>
                    </a:lnTo>
                    <a:lnTo>
                      <a:pt x="67" y="220"/>
                    </a:lnTo>
                    <a:lnTo>
                      <a:pt x="64" y="221"/>
                    </a:lnTo>
                    <a:lnTo>
                      <a:pt x="64" y="222"/>
                    </a:lnTo>
                    <a:lnTo>
                      <a:pt x="65" y="226"/>
                    </a:lnTo>
                    <a:lnTo>
                      <a:pt x="67" y="231"/>
                    </a:lnTo>
                    <a:lnTo>
                      <a:pt x="61" y="224"/>
                    </a:lnTo>
                    <a:lnTo>
                      <a:pt x="56" y="218"/>
                    </a:lnTo>
                    <a:lnTo>
                      <a:pt x="52" y="215"/>
                    </a:lnTo>
                    <a:lnTo>
                      <a:pt x="48" y="211"/>
                    </a:lnTo>
                    <a:lnTo>
                      <a:pt x="53" y="211"/>
                    </a:lnTo>
                    <a:lnTo>
                      <a:pt x="52" y="206"/>
                    </a:lnTo>
                    <a:lnTo>
                      <a:pt x="49" y="201"/>
                    </a:lnTo>
                    <a:lnTo>
                      <a:pt x="45" y="196"/>
                    </a:lnTo>
                    <a:lnTo>
                      <a:pt x="40" y="192"/>
                    </a:lnTo>
                    <a:lnTo>
                      <a:pt x="35" y="187"/>
                    </a:lnTo>
                    <a:lnTo>
                      <a:pt x="29" y="186"/>
                    </a:lnTo>
                    <a:lnTo>
                      <a:pt x="26" y="186"/>
                    </a:lnTo>
                    <a:lnTo>
                      <a:pt x="23" y="185"/>
                    </a:lnTo>
                    <a:lnTo>
                      <a:pt x="8" y="173"/>
                    </a:lnTo>
                    <a:lnTo>
                      <a:pt x="3" y="170"/>
                    </a:lnTo>
                    <a:lnTo>
                      <a:pt x="0" y="161"/>
                    </a:lnTo>
                    <a:lnTo>
                      <a:pt x="6" y="148"/>
                    </a:lnTo>
                    <a:lnTo>
                      <a:pt x="11" y="149"/>
                    </a:lnTo>
                    <a:lnTo>
                      <a:pt x="30" y="155"/>
                    </a:lnTo>
                    <a:lnTo>
                      <a:pt x="54" y="165"/>
                    </a:lnTo>
                    <a:lnTo>
                      <a:pt x="86" y="182"/>
                    </a:lnTo>
                    <a:lnTo>
                      <a:pt x="98" y="190"/>
                    </a:lnTo>
                    <a:lnTo>
                      <a:pt x="106" y="197"/>
                    </a:lnTo>
                    <a:lnTo>
                      <a:pt x="115" y="205"/>
                    </a:lnTo>
                    <a:lnTo>
                      <a:pt x="125" y="213"/>
                    </a:lnTo>
                    <a:lnTo>
                      <a:pt x="129" y="215"/>
                    </a:lnTo>
                    <a:lnTo>
                      <a:pt x="133" y="217"/>
                    </a:lnTo>
                    <a:lnTo>
                      <a:pt x="138" y="214"/>
                    </a:lnTo>
                    <a:lnTo>
                      <a:pt x="141" y="211"/>
                    </a:lnTo>
                    <a:lnTo>
                      <a:pt x="143" y="208"/>
                    </a:lnTo>
                    <a:lnTo>
                      <a:pt x="147" y="208"/>
                    </a:lnTo>
                    <a:lnTo>
                      <a:pt x="152" y="203"/>
                    </a:lnTo>
                    <a:lnTo>
                      <a:pt x="157" y="201"/>
                    </a:lnTo>
                    <a:lnTo>
                      <a:pt x="196" y="162"/>
                    </a:lnTo>
                    <a:lnTo>
                      <a:pt x="211" y="148"/>
                    </a:lnTo>
                    <a:lnTo>
                      <a:pt x="215" y="146"/>
                    </a:lnTo>
                    <a:lnTo>
                      <a:pt x="226" y="143"/>
                    </a:lnTo>
                    <a:lnTo>
                      <a:pt x="225" y="139"/>
                    </a:lnTo>
                    <a:lnTo>
                      <a:pt x="230" y="136"/>
                    </a:lnTo>
                    <a:lnTo>
                      <a:pt x="233" y="134"/>
                    </a:lnTo>
                    <a:lnTo>
                      <a:pt x="238" y="127"/>
                    </a:lnTo>
                    <a:lnTo>
                      <a:pt x="240" y="124"/>
                    </a:lnTo>
                    <a:lnTo>
                      <a:pt x="247" y="118"/>
                    </a:lnTo>
                    <a:lnTo>
                      <a:pt x="260" y="108"/>
                    </a:lnTo>
                    <a:lnTo>
                      <a:pt x="263" y="108"/>
                    </a:lnTo>
                    <a:lnTo>
                      <a:pt x="264" y="106"/>
                    </a:lnTo>
                    <a:lnTo>
                      <a:pt x="295" y="84"/>
                    </a:lnTo>
                    <a:lnTo>
                      <a:pt x="294" y="86"/>
                    </a:lnTo>
                    <a:lnTo>
                      <a:pt x="250" y="124"/>
                    </a:lnTo>
                    <a:lnTo>
                      <a:pt x="246" y="127"/>
                    </a:lnTo>
                    <a:lnTo>
                      <a:pt x="240" y="131"/>
                    </a:lnTo>
                    <a:lnTo>
                      <a:pt x="238" y="134"/>
                    </a:lnTo>
                    <a:lnTo>
                      <a:pt x="238" y="139"/>
                    </a:lnTo>
                    <a:lnTo>
                      <a:pt x="234" y="142"/>
                    </a:lnTo>
                    <a:lnTo>
                      <a:pt x="229" y="146"/>
                    </a:lnTo>
                    <a:lnTo>
                      <a:pt x="227" y="149"/>
                    </a:lnTo>
                    <a:lnTo>
                      <a:pt x="222" y="152"/>
                    </a:lnTo>
                    <a:lnTo>
                      <a:pt x="221" y="157"/>
                    </a:lnTo>
                    <a:lnTo>
                      <a:pt x="222" y="161"/>
                    </a:lnTo>
                    <a:lnTo>
                      <a:pt x="219" y="165"/>
                    </a:lnTo>
                    <a:lnTo>
                      <a:pt x="211" y="168"/>
                    </a:lnTo>
                    <a:lnTo>
                      <a:pt x="211" y="171"/>
                    </a:lnTo>
                    <a:lnTo>
                      <a:pt x="207" y="175"/>
                    </a:lnTo>
                    <a:lnTo>
                      <a:pt x="204" y="178"/>
                    </a:lnTo>
                    <a:lnTo>
                      <a:pt x="204" y="182"/>
                    </a:lnTo>
                    <a:lnTo>
                      <a:pt x="205" y="186"/>
                    </a:lnTo>
                    <a:lnTo>
                      <a:pt x="209" y="186"/>
                    </a:lnTo>
                    <a:lnTo>
                      <a:pt x="212" y="185"/>
                    </a:lnTo>
                    <a:lnTo>
                      <a:pt x="216" y="178"/>
                    </a:lnTo>
                    <a:lnTo>
                      <a:pt x="219" y="173"/>
                    </a:lnTo>
                    <a:lnTo>
                      <a:pt x="219" y="170"/>
                    </a:lnTo>
                    <a:lnTo>
                      <a:pt x="220" y="167"/>
                    </a:lnTo>
                    <a:lnTo>
                      <a:pt x="227" y="161"/>
                    </a:lnTo>
                    <a:lnTo>
                      <a:pt x="231" y="158"/>
                    </a:lnTo>
                    <a:lnTo>
                      <a:pt x="242" y="151"/>
                    </a:lnTo>
                    <a:lnTo>
                      <a:pt x="242" y="146"/>
                    </a:lnTo>
                    <a:lnTo>
                      <a:pt x="244" y="142"/>
                    </a:lnTo>
                    <a:lnTo>
                      <a:pt x="248" y="140"/>
                    </a:lnTo>
                    <a:lnTo>
                      <a:pt x="252" y="140"/>
                    </a:lnTo>
                    <a:lnTo>
                      <a:pt x="262" y="132"/>
                    </a:lnTo>
                    <a:lnTo>
                      <a:pt x="275" y="125"/>
                    </a:lnTo>
                    <a:lnTo>
                      <a:pt x="283" y="118"/>
                    </a:lnTo>
                    <a:lnTo>
                      <a:pt x="288" y="111"/>
                    </a:lnTo>
                    <a:lnTo>
                      <a:pt x="300" y="105"/>
                    </a:lnTo>
                    <a:lnTo>
                      <a:pt x="321" y="97"/>
                    </a:lnTo>
                    <a:lnTo>
                      <a:pt x="327" y="95"/>
                    </a:lnTo>
                    <a:lnTo>
                      <a:pt x="336" y="89"/>
                    </a:lnTo>
                    <a:lnTo>
                      <a:pt x="339" y="86"/>
                    </a:lnTo>
                    <a:lnTo>
                      <a:pt x="342" y="82"/>
                    </a:lnTo>
                    <a:lnTo>
                      <a:pt x="340" y="79"/>
                    </a:lnTo>
                    <a:lnTo>
                      <a:pt x="342" y="77"/>
                    </a:lnTo>
                    <a:lnTo>
                      <a:pt x="357" y="65"/>
                    </a:lnTo>
                    <a:lnTo>
                      <a:pt x="358" y="62"/>
                    </a:lnTo>
                    <a:lnTo>
                      <a:pt x="355" y="61"/>
                    </a:lnTo>
                    <a:lnTo>
                      <a:pt x="349" y="62"/>
                    </a:lnTo>
                    <a:lnTo>
                      <a:pt x="346" y="63"/>
                    </a:lnTo>
                    <a:lnTo>
                      <a:pt x="341" y="67"/>
                    </a:lnTo>
                    <a:lnTo>
                      <a:pt x="338" y="70"/>
                    </a:lnTo>
                    <a:lnTo>
                      <a:pt x="331" y="74"/>
                    </a:lnTo>
                    <a:lnTo>
                      <a:pt x="330" y="70"/>
                    </a:lnTo>
                    <a:lnTo>
                      <a:pt x="332" y="68"/>
                    </a:lnTo>
                    <a:lnTo>
                      <a:pt x="373" y="41"/>
                    </a:lnTo>
                    <a:lnTo>
                      <a:pt x="366" y="48"/>
                    </a:lnTo>
                    <a:lnTo>
                      <a:pt x="362" y="51"/>
                    </a:lnTo>
                    <a:lnTo>
                      <a:pt x="361" y="55"/>
                    </a:lnTo>
                    <a:lnTo>
                      <a:pt x="362" y="58"/>
                    </a:lnTo>
                    <a:lnTo>
                      <a:pt x="424" y="23"/>
                    </a:lnTo>
                    <a:lnTo>
                      <a:pt x="442" y="14"/>
                    </a:lnTo>
                    <a:lnTo>
                      <a:pt x="452" y="9"/>
                    </a:lnTo>
                    <a:lnTo>
                      <a:pt x="462" y="5"/>
                    </a:lnTo>
                    <a:lnTo>
                      <a:pt x="467" y="4"/>
                    </a:lnTo>
                    <a:lnTo>
                      <a:pt x="474" y="2"/>
                    </a:lnTo>
                    <a:lnTo>
                      <a:pt x="478" y="0"/>
                    </a:lnTo>
                    <a:lnTo>
                      <a:pt x="470" y="5"/>
                    </a:lnTo>
                    <a:lnTo>
                      <a:pt x="465" y="7"/>
                    </a:lnTo>
                    <a:lnTo>
                      <a:pt x="459" y="11"/>
                    </a:lnTo>
                    <a:lnTo>
                      <a:pt x="452" y="14"/>
                    </a:lnTo>
                    <a:lnTo>
                      <a:pt x="446" y="19"/>
                    </a:lnTo>
                    <a:lnTo>
                      <a:pt x="409" y="46"/>
                    </a:lnTo>
                    <a:lnTo>
                      <a:pt x="387" y="65"/>
                    </a:lnTo>
                    <a:lnTo>
                      <a:pt x="363" y="86"/>
                    </a:lnTo>
                    <a:lnTo>
                      <a:pt x="293" y="153"/>
                    </a:lnTo>
                    <a:lnTo>
                      <a:pt x="284" y="165"/>
                    </a:lnTo>
                    <a:lnTo>
                      <a:pt x="279" y="168"/>
                    </a:lnTo>
                    <a:lnTo>
                      <a:pt x="275" y="173"/>
                    </a:lnTo>
                    <a:lnTo>
                      <a:pt x="274" y="177"/>
                    </a:lnTo>
                    <a:lnTo>
                      <a:pt x="265" y="180"/>
                    </a:lnTo>
                    <a:lnTo>
                      <a:pt x="267" y="182"/>
                    </a:lnTo>
                    <a:lnTo>
                      <a:pt x="258" y="189"/>
                    </a:lnTo>
                    <a:lnTo>
                      <a:pt x="215" y="249"/>
                    </a:lnTo>
                    <a:lnTo>
                      <a:pt x="211" y="252"/>
                    </a:lnTo>
                    <a:lnTo>
                      <a:pt x="210" y="256"/>
                    </a:lnTo>
                    <a:lnTo>
                      <a:pt x="208" y="260"/>
                    </a:lnTo>
                    <a:lnTo>
                      <a:pt x="207" y="261"/>
                    </a:lnTo>
                    <a:lnTo>
                      <a:pt x="205" y="263"/>
                    </a:lnTo>
                    <a:lnTo>
                      <a:pt x="203" y="265"/>
                    </a:lnTo>
                    <a:lnTo>
                      <a:pt x="201" y="266"/>
                    </a:lnTo>
                    <a:lnTo>
                      <a:pt x="201" y="269"/>
                    </a:lnTo>
                    <a:lnTo>
                      <a:pt x="200" y="270"/>
                    </a:lnTo>
                    <a:lnTo>
                      <a:pt x="198" y="272"/>
                    </a:lnTo>
                    <a:lnTo>
                      <a:pt x="195" y="274"/>
                    </a:lnTo>
                    <a:lnTo>
                      <a:pt x="194" y="275"/>
                    </a:lnTo>
                    <a:lnTo>
                      <a:pt x="196" y="277"/>
                    </a:lnTo>
                    <a:lnTo>
                      <a:pt x="197" y="279"/>
                    </a:lnTo>
                    <a:lnTo>
                      <a:pt x="199" y="281"/>
                    </a:lnTo>
                    <a:lnTo>
                      <a:pt x="201" y="280"/>
                    </a:lnTo>
                    <a:lnTo>
                      <a:pt x="204" y="278"/>
                    </a:lnTo>
                    <a:lnTo>
                      <a:pt x="207" y="278"/>
                    </a:lnTo>
                    <a:lnTo>
                      <a:pt x="205" y="280"/>
                    </a:lnTo>
                    <a:lnTo>
                      <a:pt x="203" y="282"/>
                    </a:lnTo>
                    <a:lnTo>
                      <a:pt x="201" y="284"/>
                    </a:lnTo>
                    <a:lnTo>
                      <a:pt x="198" y="285"/>
                    </a:lnTo>
                    <a:lnTo>
                      <a:pt x="196" y="287"/>
                    </a:lnTo>
                    <a:lnTo>
                      <a:pt x="193" y="289"/>
                    </a:lnTo>
                    <a:lnTo>
                      <a:pt x="190" y="290"/>
                    </a:lnTo>
                    <a:lnTo>
                      <a:pt x="187" y="291"/>
                    </a:lnTo>
                    <a:lnTo>
                      <a:pt x="176" y="290"/>
                    </a:lnTo>
                    <a:lnTo>
                      <a:pt x="160" y="288"/>
                    </a:lnTo>
                    <a:lnTo>
                      <a:pt x="135" y="288"/>
                    </a:lnTo>
                    <a:lnTo>
                      <a:pt x="135" y="288"/>
                    </a:lnTo>
                  </a:path>
                </a:pathLst>
              </a:custGeom>
              <a:solidFill>
                <a:srgbClr val="FF0000"/>
              </a:solidFill>
              <a:ln w="9207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1718" name="Freeform 54">
                <a:extLst>
                  <a:ext uri="{FF2B5EF4-FFF2-40B4-BE49-F238E27FC236}">
                    <a16:creationId xmlns:a16="http://schemas.microsoft.com/office/drawing/2014/main" id="{31D3D3AF-5449-281B-EE0D-AFB19FFF91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31" y="3642"/>
                <a:ext cx="83" cy="65"/>
              </a:xfrm>
              <a:custGeom>
                <a:avLst/>
                <a:gdLst>
                  <a:gd name="T0" fmla="*/ 0 w 83"/>
                  <a:gd name="T1" fmla="*/ 64 h 65"/>
                  <a:gd name="T2" fmla="*/ 8 w 83"/>
                  <a:gd name="T3" fmla="*/ 55 h 65"/>
                  <a:gd name="T4" fmla="*/ 17 w 83"/>
                  <a:gd name="T5" fmla="*/ 49 h 65"/>
                  <a:gd name="T6" fmla="*/ 31 w 83"/>
                  <a:gd name="T7" fmla="*/ 37 h 65"/>
                  <a:gd name="T8" fmla="*/ 36 w 83"/>
                  <a:gd name="T9" fmla="*/ 31 h 65"/>
                  <a:gd name="T10" fmla="*/ 42 w 83"/>
                  <a:gd name="T11" fmla="*/ 28 h 65"/>
                  <a:gd name="T12" fmla="*/ 50 w 83"/>
                  <a:gd name="T13" fmla="*/ 18 h 65"/>
                  <a:gd name="T14" fmla="*/ 70 w 83"/>
                  <a:gd name="T15" fmla="*/ 0 h 65"/>
                  <a:gd name="T16" fmla="*/ 59 w 83"/>
                  <a:gd name="T17" fmla="*/ 14 h 65"/>
                  <a:gd name="T18" fmla="*/ 47 w 83"/>
                  <a:gd name="T19" fmla="*/ 23 h 65"/>
                  <a:gd name="T20" fmla="*/ 47 w 83"/>
                  <a:gd name="T21" fmla="*/ 25 h 65"/>
                  <a:gd name="T22" fmla="*/ 50 w 83"/>
                  <a:gd name="T23" fmla="*/ 23 h 65"/>
                  <a:gd name="T24" fmla="*/ 53 w 83"/>
                  <a:gd name="T25" fmla="*/ 22 h 65"/>
                  <a:gd name="T26" fmla="*/ 60 w 83"/>
                  <a:gd name="T27" fmla="*/ 16 h 65"/>
                  <a:gd name="T28" fmla="*/ 67 w 83"/>
                  <a:gd name="T29" fmla="*/ 11 h 65"/>
                  <a:gd name="T30" fmla="*/ 82 w 83"/>
                  <a:gd name="T31" fmla="*/ 3 h 65"/>
                  <a:gd name="T32" fmla="*/ 72 w 83"/>
                  <a:gd name="T33" fmla="*/ 11 h 65"/>
                  <a:gd name="T34" fmla="*/ 70 w 83"/>
                  <a:gd name="T35" fmla="*/ 18 h 65"/>
                  <a:gd name="T36" fmla="*/ 60 w 83"/>
                  <a:gd name="T37" fmla="*/ 22 h 65"/>
                  <a:gd name="T38" fmla="*/ 52 w 83"/>
                  <a:gd name="T39" fmla="*/ 28 h 65"/>
                  <a:gd name="T40" fmla="*/ 45 w 83"/>
                  <a:gd name="T41" fmla="*/ 31 h 65"/>
                  <a:gd name="T42" fmla="*/ 41 w 83"/>
                  <a:gd name="T43" fmla="*/ 35 h 65"/>
                  <a:gd name="T44" fmla="*/ 30 w 83"/>
                  <a:gd name="T45" fmla="*/ 44 h 65"/>
                  <a:gd name="T46" fmla="*/ 13 w 83"/>
                  <a:gd name="T47" fmla="*/ 56 h 65"/>
                  <a:gd name="T48" fmla="*/ 6 w 83"/>
                  <a:gd name="T49" fmla="*/ 60 h 65"/>
                  <a:gd name="T50" fmla="*/ 0 w 83"/>
                  <a:gd name="T51" fmla="*/ 64 h 65"/>
                  <a:gd name="T52" fmla="*/ 0 w 83"/>
                  <a:gd name="T53" fmla="*/ 64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3" h="65">
                    <a:moveTo>
                      <a:pt x="0" y="64"/>
                    </a:moveTo>
                    <a:lnTo>
                      <a:pt x="8" y="55"/>
                    </a:lnTo>
                    <a:lnTo>
                      <a:pt x="17" y="49"/>
                    </a:lnTo>
                    <a:lnTo>
                      <a:pt x="31" y="37"/>
                    </a:lnTo>
                    <a:lnTo>
                      <a:pt x="36" y="31"/>
                    </a:lnTo>
                    <a:lnTo>
                      <a:pt x="42" y="28"/>
                    </a:lnTo>
                    <a:lnTo>
                      <a:pt x="50" y="18"/>
                    </a:lnTo>
                    <a:lnTo>
                      <a:pt x="70" y="0"/>
                    </a:lnTo>
                    <a:lnTo>
                      <a:pt x="59" y="14"/>
                    </a:lnTo>
                    <a:lnTo>
                      <a:pt x="47" y="23"/>
                    </a:lnTo>
                    <a:lnTo>
                      <a:pt x="47" y="25"/>
                    </a:lnTo>
                    <a:lnTo>
                      <a:pt x="50" y="23"/>
                    </a:lnTo>
                    <a:lnTo>
                      <a:pt x="53" y="22"/>
                    </a:lnTo>
                    <a:lnTo>
                      <a:pt x="60" y="16"/>
                    </a:lnTo>
                    <a:lnTo>
                      <a:pt x="67" y="11"/>
                    </a:lnTo>
                    <a:lnTo>
                      <a:pt x="82" y="3"/>
                    </a:lnTo>
                    <a:lnTo>
                      <a:pt x="72" y="11"/>
                    </a:lnTo>
                    <a:lnTo>
                      <a:pt x="70" y="18"/>
                    </a:lnTo>
                    <a:lnTo>
                      <a:pt x="60" y="22"/>
                    </a:lnTo>
                    <a:lnTo>
                      <a:pt x="52" y="28"/>
                    </a:lnTo>
                    <a:lnTo>
                      <a:pt x="45" y="31"/>
                    </a:lnTo>
                    <a:lnTo>
                      <a:pt x="41" y="35"/>
                    </a:lnTo>
                    <a:lnTo>
                      <a:pt x="30" y="44"/>
                    </a:lnTo>
                    <a:lnTo>
                      <a:pt x="13" y="56"/>
                    </a:lnTo>
                    <a:lnTo>
                      <a:pt x="6" y="60"/>
                    </a:lnTo>
                    <a:lnTo>
                      <a:pt x="0" y="64"/>
                    </a:lnTo>
                    <a:lnTo>
                      <a:pt x="0" y="64"/>
                    </a:lnTo>
                  </a:path>
                </a:pathLst>
              </a:custGeom>
              <a:solidFill>
                <a:srgbClr val="FF0000"/>
              </a:solidFill>
              <a:ln w="9207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1719" name="Freeform 55">
                <a:extLst>
                  <a:ext uri="{FF2B5EF4-FFF2-40B4-BE49-F238E27FC236}">
                    <a16:creationId xmlns:a16="http://schemas.microsoft.com/office/drawing/2014/main" id="{203E6B46-B3EF-00BD-FD7F-A8D76668CB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20" y="3618"/>
                <a:ext cx="24" cy="16"/>
              </a:xfrm>
              <a:custGeom>
                <a:avLst/>
                <a:gdLst>
                  <a:gd name="T0" fmla="*/ 0 w 24"/>
                  <a:gd name="T1" fmla="*/ 11 h 16"/>
                  <a:gd name="T2" fmla="*/ 4 w 24"/>
                  <a:gd name="T3" fmla="*/ 8 h 16"/>
                  <a:gd name="T4" fmla="*/ 9 w 24"/>
                  <a:gd name="T5" fmla="*/ 6 h 16"/>
                  <a:gd name="T6" fmla="*/ 14 w 24"/>
                  <a:gd name="T7" fmla="*/ 4 h 16"/>
                  <a:gd name="T8" fmla="*/ 20 w 24"/>
                  <a:gd name="T9" fmla="*/ 1 h 16"/>
                  <a:gd name="T10" fmla="*/ 23 w 24"/>
                  <a:gd name="T11" fmla="*/ 0 h 16"/>
                  <a:gd name="T12" fmla="*/ 17 w 24"/>
                  <a:gd name="T13" fmla="*/ 4 h 16"/>
                  <a:gd name="T14" fmla="*/ 13 w 24"/>
                  <a:gd name="T15" fmla="*/ 7 h 16"/>
                  <a:gd name="T16" fmla="*/ 10 w 24"/>
                  <a:gd name="T17" fmla="*/ 9 h 16"/>
                  <a:gd name="T18" fmla="*/ 5 w 24"/>
                  <a:gd name="T19" fmla="*/ 12 h 16"/>
                  <a:gd name="T20" fmla="*/ 0 w 24"/>
                  <a:gd name="T21" fmla="*/ 15 h 16"/>
                  <a:gd name="T22" fmla="*/ 0 w 24"/>
                  <a:gd name="T23" fmla="*/ 11 h 16"/>
                  <a:gd name="T24" fmla="*/ 0 w 24"/>
                  <a:gd name="T25" fmla="*/ 11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" h="16">
                    <a:moveTo>
                      <a:pt x="0" y="11"/>
                    </a:moveTo>
                    <a:lnTo>
                      <a:pt x="4" y="8"/>
                    </a:lnTo>
                    <a:lnTo>
                      <a:pt x="9" y="6"/>
                    </a:lnTo>
                    <a:lnTo>
                      <a:pt x="14" y="4"/>
                    </a:lnTo>
                    <a:lnTo>
                      <a:pt x="20" y="1"/>
                    </a:lnTo>
                    <a:lnTo>
                      <a:pt x="23" y="0"/>
                    </a:lnTo>
                    <a:lnTo>
                      <a:pt x="17" y="4"/>
                    </a:lnTo>
                    <a:lnTo>
                      <a:pt x="13" y="7"/>
                    </a:lnTo>
                    <a:lnTo>
                      <a:pt x="10" y="9"/>
                    </a:lnTo>
                    <a:lnTo>
                      <a:pt x="5" y="12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0" y="11"/>
                    </a:lnTo>
                  </a:path>
                </a:pathLst>
              </a:custGeom>
              <a:solidFill>
                <a:srgbClr val="FF0000"/>
              </a:solidFill>
              <a:ln w="9207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1720" name="Freeform 56">
                <a:extLst>
                  <a:ext uri="{FF2B5EF4-FFF2-40B4-BE49-F238E27FC236}">
                    <a16:creationId xmlns:a16="http://schemas.microsoft.com/office/drawing/2014/main" id="{8B535FD3-F721-A5AF-3E9E-021EBFFF22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6" y="3651"/>
                <a:ext cx="17" cy="11"/>
              </a:xfrm>
              <a:custGeom>
                <a:avLst/>
                <a:gdLst>
                  <a:gd name="T0" fmla="*/ 5 w 17"/>
                  <a:gd name="T1" fmla="*/ 6 h 11"/>
                  <a:gd name="T2" fmla="*/ 11 w 17"/>
                  <a:gd name="T3" fmla="*/ 3 h 11"/>
                  <a:gd name="T4" fmla="*/ 11 w 17"/>
                  <a:gd name="T5" fmla="*/ 0 h 11"/>
                  <a:gd name="T6" fmla="*/ 16 w 17"/>
                  <a:gd name="T7" fmla="*/ 0 h 11"/>
                  <a:gd name="T8" fmla="*/ 14 w 17"/>
                  <a:gd name="T9" fmla="*/ 2 h 11"/>
                  <a:gd name="T10" fmla="*/ 14 w 17"/>
                  <a:gd name="T11" fmla="*/ 4 h 11"/>
                  <a:gd name="T12" fmla="*/ 11 w 17"/>
                  <a:gd name="T13" fmla="*/ 6 h 11"/>
                  <a:gd name="T14" fmla="*/ 9 w 17"/>
                  <a:gd name="T15" fmla="*/ 7 h 11"/>
                  <a:gd name="T16" fmla="*/ 6 w 17"/>
                  <a:gd name="T17" fmla="*/ 8 h 11"/>
                  <a:gd name="T18" fmla="*/ 0 w 17"/>
                  <a:gd name="T19" fmla="*/ 10 h 11"/>
                  <a:gd name="T20" fmla="*/ 5 w 17"/>
                  <a:gd name="T21" fmla="*/ 6 h 11"/>
                  <a:gd name="T22" fmla="*/ 5 w 17"/>
                  <a:gd name="T23" fmla="*/ 6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7" h="11">
                    <a:moveTo>
                      <a:pt x="5" y="6"/>
                    </a:moveTo>
                    <a:lnTo>
                      <a:pt x="11" y="3"/>
                    </a:lnTo>
                    <a:lnTo>
                      <a:pt x="11" y="0"/>
                    </a:lnTo>
                    <a:lnTo>
                      <a:pt x="16" y="0"/>
                    </a:lnTo>
                    <a:lnTo>
                      <a:pt x="14" y="2"/>
                    </a:lnTo>
                    <a:lnTo>
                      <a:pt x="14" y="4"/>
                    </a:lnTo>
                    <a:lnTo>
                      <a:pt x="11" y="6"/>
                    </a:lnTo>
                    <a:lnTo>
                      <a:pt x="9" y="7"/>
                    </a:lnTo>
                    <a:lnTo>
                      <a:pt x="6" y="8"/>
                    </a:lnTo>
                    <a:lnTo>
                      <a:pt x="0" y="10"/>
                    </a:lnTo>
                    <a:lnTo>
                      <a:pt x="5" y="6"/>
                    </a:lnTo>
                    <a:lnTo>
                      <a:pt x="5" y="6"/>
                    </a:lnTo>
                  </a:path>
                </a:pathLst>
              </a:custGeom>
              <a:solidFill>
                <a:srgbClr val="FF0000"/>
              </a:solidFill>
              <a:ln w="9207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41721" name="Group 57">
            <a:extLst>
              <a:ext uri="{FF2B5EF4-FFF2-40B4-BE49-F238E27FC236}">
                <a16:creationId xmlns:a16="http://schemas.microsoft.com/office/drawing/2014/main" id="{4B4C0EDD-D4DA-77F8-507E-1C4590B84A45}"/>
              </a:ext>
            </a:extLst>
          </p:cNvPr>
          <p:cNvGrpSpPr>
            <a:grpSpLocks/>
          </p:cNvGrpSpPr>
          <p:nvPr/>
        </p:nvGrpSpPr>
        <p:grpSpPr bwMode="auto">
          <a:xfrm>
            <a:off x="1371600" y="3581400"/>
            <a:ext cx="774700" cy="638175"/>
            <a:chOff x="957" y="2493"/>
            <a:chExt cx="537" cy="456"/>
          </a:xfrm>
        </p:grpSpPr>
        <p:sp>
          <p:nvSpPr>
            <p:cNvPr id="241722" name="AutoShape 58">
              <a:extLst>
                <a:ext uri="{FF2B5EF4-FFF2-40B4-BE49-F238E27FC236}">
                  <a16:creationId xmlns:a16="http://schemas.microsoft.com/office/drawing/2014/main" id="{75276E61-E144-0939-A930-08B41B36124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957" y="2562"/>
              <a:ext cx="378" cy="387"/>
            </a:xfrm>
            <a:prstGeom prst="roundRect">
              <a:avLst>
                <a:gd name="adj" fmla="val 0"/>
              </a:avLst>
            </a:prstGeom>
            <a:pattFill prst="pct50">
              <a:fgClr>
                <a:srgbClr val="000000"/>
              </a:fgClr>
              <a:bgClr>
                <a:srgbClr val="8F8F8F"/>
              </a:bgClr>
            </a:pattFill>
            <a:ln w="9207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41723" name="Group 59">
              <a:extLst>
                <a:ext uri="{FF2B5EF4-FFF2-40B4-BE49-F238E27FC236}">
                  <a16:creationId xmlns:a16="http://schemas.microsoft.com/office/drawing/2014/main" id="{815C3A62-AA13-82DC-F942-C605646290E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15" y="2493"/>
              <a:ext cx="479" cy="380"/>
              <a:chOff x="1015" y="2493"/>
              <a:chExt cx="479" cy="380"/>
            </a:xfrm>
          </p:grpSpPr>
          <p:sp>
            <p:nvSpPr>
              <p:cNvPr id="241724" name="Freeform 60">
                <a:extLst>
                  <a:ext uri="{FF2B5EF4-FFF2-40B4-BE49-F238E27FC236}">
                    <a16:creationId xmlns:a16="http://schemas.microsoft.com/office/drawing/2014/main" id="{21FA287D-3761-3198-AAFF-3730F3BECA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5" y="2493"/>
                <a:ext cx="479" cy="380"/>
              </a:xfrm>
              <a:custGeom>
                <a:avLst/>
                <a:gdLst>
                  <a:gd name="T0" fmla="*/ 83 w 479"/>
                  <a:gd name="T1" fmla="*/ 375 h 380"/>
                  <a:gd name="T2" fmla="*/ 79 w 479"/>
                  <a:gd name="T3" fmla="*/ 358 h 380"/>
                  <a:gd name="T4" fmla="*/ 71 w 479"/>
                  <a:gd name="T5" fmla="*/ 310 h 380"/>
                  <a:gd name="T6" fmla="*/ 73 w 479"/>
                  <a:gd name="T7" fmla="*/ 301 h 380"/>
                  <a:gd name="T8" fmla="*/ 75 w 479"/>
                  <a:gd name="T9" fmla="*/ 294 h 380"/>
                  <a:gd name="T10" fmla="*/ 64 w 479"/>
                  <a:gd name="T11" fmla="*/ 287 h 380"/>
                  <a:gd name="T12" fmla="*/ 67 w 479"/>
                  <a:gd name="T13" fmla="*/ 302 h 380"/>
                  <a:gd name="T14" fmla="*/ 52 w 479"/>
                  <a:gd name="T15" fmla="*/ 280 h 380"/>
                  <a:gd name="T16" fmla="*/ 51 w 479"/>
                  <a:gd name="T17" fmla="*/ 267 h 380"/>
                  <a:gd name="T18" fmla="*/ 40 w 479"/>
                  <a:gd name="T19" fmla="*/ 249 h 380"/>
                  <a:gd name="T20" fmla="*/ 27 w 479"/>
                  <a:gd name="T21" fmla="*/ 242 h 380"/>
                  <a:gd name="T22" fmla="*/ 3 w 479"/>
                  <a:gd name="T23" fmla="*/ 221 h 380"/>
                  <a:gd name="T24" fmla="*/ 11 w 479"/>
                  <a:gd name="T25" fmla="*/ 193 h 380"/>
                  <a:gd name="T26" fmla="*/ 86 w 479"/>
                  <a:gd name="T27" fmla="*/ 236 h 380"/>
                  <a:gd name="T28" fmla="*/ 115 w 479"/>
                  <a:gd name="T29" fmla="*/ 266 h 380"/>
                  <a:gd name="T30" fmla="*/ 133 w 479"/>
                  <a:gd name="T31" fmla="*/ 282 h 380"/>
                  <a:gd name="T32" fmla="*/ 142 w 479"/>
                  <a:gd name="T33" fmla="*/ 270 h 380"/>
                  <a:gd name="T34" fmla="*/ 156 w 479"/>
                  <a:gd name="T35" fmla="*/ 261 h 380"/>
                  <a:gd name="T36" fmla="*/ 215 w 479"/>
                  <a:gd name="T37" fmla="*/ 190 h 380"/>
                  <a:gd name="T38" fmla="*/ 229 w 479"/>
                  <a:gd name="T39" fmla="*/ 176 h 380"/>
                  <a:gd name="T40" fmla="*/ 241 w 479"/>
                  <a:gd name="T41" fmla="*/ 160 h 380"/>
                  <a:gd name="T42" fmla="*/ 262 w 479"/>
                  <a:gd name="T43" fmla="*/ 139 h 380"/>
                  <a:gd name="T44" fmla="*/ 293 w 479"/>
                  <a:gd name="T45" fmla="*/ 111 h 380"/>
                  <a:gd name="T46" fmla="*/ 240 w 479"/>
                  <a:gd name="T47" fmla="*/ 169 h 380"/>
                  <a:gd name="T48" fmla="*/ 235 w 479"/>
                  <a:gd name="T49" fmla="*/ 185 h 380"/>
                  <a:gd name="T50" fmla="*/ 222 w 479"/>
                  <a:gd name="T51" fmla="*/ 198 h 380"/>
                  <a:gd name="T52" fmla="*/ 219 w 479"/>
                  <a:gd name="T53" fmla="*/ 214 h 380"/>
                  <a:gd name="T54" fmla="*/ 207 w 479"/>
                  <a:gd name="T55" fmla="*/ 227 h 380"/>
                  <a:gd name="T56" fmla="*/ 206 w 479"/>
                  <a:gd name="T57" fmla="*/ 242 h 380"/>
                  <a:gd name="T58" fmla="*/ 216 w 479"/>
                  <a:gd name="T59" fmla="*/ 231 h 380"/>
                  <a:gd name="T60" fmla="*/ 221 w 479"/>
                  <a:gd name="T61" fmla="*/ 217 h 380"/>
                  <a:gd name="T62" fmla="*/ 242 w 479"/>
                  <a:gd name="T63" fmla="*/ 197 h 380"/>
                  <a:gd name="T64" fmla="*/ 247 w 479"/>
                  <a:gd name="T65" fmla="*/ 182 h 380"/>
                  <a:gd name="T66" fmla="*/ 274 w 479"/>
                  <a:gd name="T67" fmla="*/ 162 h 380"/>
                  <a:gd name="T68" fmla="*/ 300 w 479"/>
                  <a:gd name="T69" fmla="*/ 137 h 380"/>
                  <a:gd name="T70" fmla="*/ 335 w 479"/>
                  <a:gd name="T71" fmla="*/ 116 h 380"/>
                  <a:gd name="T72" fmla="*/ 340 w 479"/>
                  <a:gd name="T73" fmla="*/ 101 h 380"/>
                  <a:gd name="T74" fmla="*/ 357 w 479"/>
                  <a:gd name="T75" fmla="*/ 79 h 380"/>
                  <a:gd name="T76" fmla="*/ 346 w 479"/>
                  <a:gd name="T77" fmla="*/ 82 h 380"/>
                  <a:gd name="T78" fmla="*/ 330 w 479"/>
                  <a:gd name="T79" fmla="*/ 95 h 380"/>
                  <a:gd name="T80" fmla="*/ 372 w 479"/>
                  <a:gd name="T81" fmla="*/ 52 h 380"/>
                  <a:gd name="T82" fmla="*/ 359 w 479"/>
                  <a:gd name="T83" fmla="*/ 71 h 380"/>
                  <a:gd name="T84" fmla="*/ 441 w 479"/>
                  <a:gd name="T85" fmla="*/ 18 h 380"/>
                  <a:gd name="T86" fmla="*/ 466 w 479"/>
                  <a:gd name="T87" fmla="*/ 3 h 380"/>
                  <a:gd name="T88" fmla="*/ 470 w 479"/>
                  <a:gd name="T89" fmla="*/ 5 h 380"/>
                  <a:gd name="T90" fmla="*/ 451 w 479"/>
                  <a:gd name="T91" fmla="*/ 18 h 380"/>
                  <a:gd name="T92" fmla="*/ 387 w 479"/>
                  <a:gd name="T93" fmla="*/ 85 h 380"/>
                  <a:gd name="T94" fmla="*/ 283 w 479"/>
                  <a:gd name="T95" fmla="*/ 214 h 380"/>
                  <a:gd name="T96" fmla="*/ 273 w 479"/>
                  <a:gd name="T97" fmla="*/ 231 h 380"/>
                  <a:gd name="T98" fmla="*/ 258 w 479"/>
                  <a:gd name="T99" fmla="*/ 247 h 380"/>
                  <a:gd name="T100" fmla="*/ 209 w 479"/>
                  <a:gd name="T101" fmla="*/ 333 h 380"/>
                  <a:gd name="T102" fmla="*/ 205 w 479"/>
                  <a:gd name="T103" fmla="*/ 342 h 380"/>
                  <a:gd name="T104" fmla="*/ 200 w 479"/>
                  <a:gd name="T105" fmla="*/ 349 h 380"/>
                  <a:gd name="T106" fmla="*/ 195 w 479"/>
                  <a:gd name="T107" fmla="*/ 357 h 380"/>
                  <a:gd name="T108" fmla="*/ 197 w 479"/>
                  <a:gd name="T109" fmla="*/ 364 h 380"/>
                  <a:gd name="T110" fmla="*/ 204 w 479"/>
                  <a:gd name="T111" fmla="*/ 363 h 380"/>
                  <a:gd name="T112" fmla="*/ 202 w 479"/>
                  <a:gd name="T113" fmla="*/ 367 h 380"/>
                  <a:gd name="T114" fmla="*/ 195 w 479"/>
                  <a:gd name="T115" fmla="*/ 374 h 380"/>
                  <a:gd name="T116" fmla="*/ 186 w 479"/>
                  <a:gd name="T117" fmla="*/ 379 h 380"/>
                  <a:gd name="T118" fmla="*/ 135 w 479"/>
                  <a:gd name="T119" fmla="*/ 375 h 3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479" h="380">
                    <a:moveTo>
                      <a:pt x="135" y="375"/>
                    </a:moveTo>
                    <a:lnTo>
                      <a:pt x="110" y="375"/>
                    </a:lnTo>
                    <a:lnTo>
                      <a:pt x="83" y="375"/>
                    </a:lnTo>
                    <a:lnTo>
                      <a:pt x="79" y="373"/>
                    </a:lnTo>
                    <a:lnTo>
                      <a:pt x="78" y="370"/>
                    </a:lnTo>
                    <a:lnTo>
                      <a:pt x="79" y="358"/>
                    </a:lnTo>
                    <a:lnTo>
                      <a:pt x="79" y="342"/>
                    </a:lnTo>
                    <a:lnTo>
                      <a:pt x="78" y="327"/>
                    </a:lnTo>
                    <a:lnTo>
                      <a:pt x="71" y="310"/>
                    </a:lnTo>
                    <a:lnTo>
                      <a:pt x="71" y="306"/>
                    </a:lnTo>
                    <a:lnTo>
                      <a:pt x="72" y="304"/>
                    </a:lnTo>
                    <a:lnTo>
                      <a:pt x="73" y="301"/>
                    </a:lnTo>
                    <a:lnTo>
                      <a:pt x="75" y="299"/>
                    </a:lnTo>
                    <a:lnTo>
                      <a:pt x="75" y="297"/>
                    </a:lnTo>
                    <a:lnTo>
                      <a:pt x="75" y="294"/>
                    </a:lnTo>
                    <a:lnTo>
                      <a:pt x="72" y="289"/>
                    </a:lnTo>
                    <a:lnTo>
                      <a:pt x="67" y="286"/>
                    </a:lnTo>
                    <a:lnTo>
                      <a:pt x="64" y="287"/>
                    </a:lnTo>
                    <a:lnTo>
                      <a:pt x="64" y="289"/>
                    </a:lnTo>
                    <a:lnTo>
                      <a:pt x="65" y="294"/>
                    </a:lnTo>
                    <a:lnTo>
                      <a:pt x="67" y="302"/>
                    </a:lnTo>
                    <a:lnTo>
                      <a:pt x="61" y="291"/>
                    </a:lnTo>
                    <a:lnTo>
                      <a:pt x="56" y="285"/>
                    </a:lnTo>
                    <a:lnTo>
                      <a:pt x="52" y="280"/>
                    </a:lnTo>
                    <a:lnTo>
                      <a:pt x="49" y="274"/>
                    </a:lnTo>
                    <a:lnTo>
                      <a:pt x="53" y="274"/>
                    </a:lnTo>
                    <a:lnTo>
                      <a:pt x="51" y="267"/>
                    </a:lnTo>
                    <a:lnTo>
                      <a:pt x="49" y="260"/>
                    </a:lnTo>
                    <a:lnTo>
                      <a:pt x="46" y="255"/>
                    </a:lnTo>
                    <a:lnTo>
                      <a:pt x="40" y="249"/>
                    </a:lnTo>
                    <a:lnTo>
                      <a:pt x="35" y="244"/>
                    </a:lnTo>
                    <a:lnTo>
                      <a:pt x="29" y="242"/>
                    </a:lnTo>
                    <a:lnTo>
                      <a:pt x="27" y="242"/>
                    </a:lnTo>
                    <a:lnTo>
                      <a:pt x="23" y="240"/>
                    </a:lnTo>
                    <a:lnTo>
                      <a:pt x="8" y="225"/>
                    </a:lnTo>
                    <a:lnTo>
                      <a:pt x="3" y="221"/>
                    </a:lnTo>
                    <a:lnTo>
                      <a:pt x="0" y="208"/>
                    </a:lnTo>
                    <a:lnTo>
                      <a:pt x="5" y="192"/>
                    </a:lnTo>
                    <a:lnTo>
                      <a:pt x="11" y="193"/>
                    </a:lnTo>
                    <a:lnTo>
                      <a:pt x="30" y="200"/>
                    </a:lnTo>
                    <a:lnTo>
                      <a:pt x="55" y="214"/>
                    </a:lnTo>
                    <a:lnTo>
                      <a:pt x="86" y="236"/>
                    </a:lnTo>
                    <a:lnTo>
                      <a:pt x="99" y="247"/>
                    </a:lnTo>
                    <a:lnTo>
                      <a:pt x="107" y="255"/>
                    </a:lnTo>
                    <a:lnTo>
                      <a:pt x="115" y="266"/>
                    </a:lnTo>
                    <a:lnTo>
                      <a:pt x="124" y="277"/>
                    </a:lnTo>
                    <a:lnTo>
                      <a:pt x="128" y="280"/>
                    </a:lnTo>
                    <a:lnTo>
                      <a:pt x="133" y="282"/>
                    </a:lnTo>
                    <a:lnTo>
                      <a:pt x="138" y="279"/>
                    </a:lnTo>
                    <a:lnTo>
                      <a:pt x="141" y="274"/>
                    </a:lnTo>
                    <a:lnTo>
                      <a:pt x="142" y="270"/>
                    </a:lnTo>
                    <a:lnTo>
                      <a:pt x="147" y="270"/>
                    </a:lnTo>
                    <a:lnTo>
                      <a:pt x="152" y="264"/>
                    </a:lnTo>
                    <a:lnTo>
                      <a:pt x="156" y="261"/>
                    </a:lnTo>
                    <a:lnTo>
                      <a:pt x="195" y="212"/>
                    </a:lnTo>
                    <a:lnTo>
                      <a:pt x="210" y="191"/>
                    </a:lnTo>
                    <a:lnTo>
                      <a:pt x="215" y="190"/>
                    </a:lnTo>
                    <a:lnTo>
                      <a:pt x="226" y="186"/>
                    </a:lnTo>
                    <a:lnTo>
                      <a:pt x="224" y="180"/>
                    </a:lnTo>
                    <a:lnTo>
                      <a:pt x="229" y="176"/>
                    </a:lnTo>
                    <a:lnTo>
                      <a:pt x="232" y="174"/>
                    </a:lnTo>
                    <a:lnTo>
                      <a:pt x="237" y="165"/>
                    </a:lnTo>
                    <a:lnTo>
                      <a:pt x="241" y="160"/>
                    </a:lnTo>
                    <a:lnTo>
                      <a:pt x="247" y="153"/>
                    </a:lnTo>
                    <a:lnTo>
                      <a:pt x="260" y="140"/>
                    </a:lnTo>
                    <a:lnTo>
                      <a:pt x="262" y="139"/>
                    </a:lnTo>
                    <a:lnTo>
                      <a:pt x="263" y="137"/>
                    </a:lnTo>
                    <a:lnTo>
                      <a:pt x="295" y="109"/>
                    </a:lnTo>
                    <a:lnTo>
                      <a:pt x="293" y="111"/>
                    </a:lnTo>
                    <a:lnTo>
                      <a:pt x="250" y="161"/>
                    </a:lnTo>
                    <a:lnTo>
                      <a:pt x="245" y="165"/>
                    </a:lnTo>
                    <a:lnTo>
                      <a:pt x="240" y="169"/>
                    </a:lnTo>
                    <a:lnTo>
                      <a:pt x="238" y="175"/>
                    </a:lnTo>
                    <a:lnTo>
                      <a:pt x="237" y="180"/>
                    </a:lnTo>
                    <a:lnTo>
                      <a:pt x="235" y="185"/>
                    </a:lnTo>
                    <a:lnTo>
                      <a:pt x="229" y="189"/>
                    </a:lnTo>
                    <a:lnTo>
                      <a:pt x="226" y="193"/>
                    </a:lnTo>
                    <a:lnTo>
                      <a:pt x="222" y="198"/>
                    </a:lnTo>
                    <a:lnTo>
                      <a:pt x="221" y="204"/>
                    </a:lnTo>
                    <a:lnTo>
                      <a:pt x="222" y="209"/>
                    </a:lnTo>
                    <a:lnTo>
                      <a:pt x="219" y="214"/>
                    </a:lnTo>
                    <a:lnTo>
                      <a:pt x="212" y="217"/>
                    </a:lnTo>
                    <a:lnTo>
                      <a:pt x="212" y="221"/>
                    </a:lnTo>
                    <a:lnTo>
                      <a:pt x="207" y="227"/>
                    </a:lnTo>
                    <a:lnTo>
                      <a:pt x="204" y="232"/>
                    </a:lnTo>
                    <a:lnTo>
                      <a:pt x="204" y="237"/>
                    </a:lnTo>
                    <a:lnTo>
                      <a:pt x="206" y="242"/>
                    </a:lnTo>
                    <a:lnTo>
                      <a:pt x="208" y="242"/>
                    </a:lnTo>
                    <a:lnTo>
                      <a:pt x="212" y="241"/>
                    </a:lnTo>
                    <a:lnTo>
                      <a:pt x="216" y="231"/>
                    </a:lnTo>
                    <a:lnTo>
                      <a:pt x="219" y="225"/>
                    </a:lnTo>
                    <a:lnTo>
                      <a:pt x="219" y="221"/>
                    </a:lnTo>
                    <a:lnTo>
                      <a:pt x="221" y="217"/>
                    </a:lnTo>
                    <a:lnTo>
                      <a:pt x="227" y="209"/>
                    </a:lnTo>
                    <a:lnTo>
                      <a:pt x="231" y="205"/>
                    </a:lnTo>
                    <a:lnTo>
                      <a:pt x="242" y="197"/>
                    </a:lnTo>
                    <a:lnTo>
                      <a:pt x="243" y="189"/>
                    </a:lnTo>
                    <a:lnTo>
                      <a:pt x="244" y="183"/>
                    </a:lnTo>
                    <a:lnTo>
                      <a:pt x="247" y="182"/>
                    </a:lnTo>
                    <a:lnTo>
                      <a:pt x="252" y="182"/>
                    </a:lnTo>
                    <a:lnTo>
                      <a:pt x="261" y="171"/>
                    </a:lnTo>
                    <a:lnTo>
                      <a:pt x="274" y="162"/>
                    </a:lnTo>
                    <a:lnTo>
                      <a:pt x="282" y="154"/>
                    </a:lnTo>
                    <a:lnTo>
                      <a:pt x="288" y="144"/>
                    </a:lnTo>
                    <a:lnTo>
                      <a:pt x="300" y="137"/>
                    </a:lnTo>
                    <a:lnTo>
                      <a:pt x="321" y="126"/>
                    </a:lnTo>
                    <a:lnTo>
                      <a:pt x="325" y="122"/>
                    </a:lnTo>
                    <a:lnTo>
                      <a:pt x="335" y="116"/>
                    </a:lnTo>
                    <a:lnTo>
                      <a:pt x="339" y="111"/>
                    </a:lnTo>
                    <a:lnTo>
                      <a:pt x="342" y="107"/>
                    </a:lnTo>
                    <a:lnTo>
                      <a:pt x="340" y="101"/>
                    </a:lnTo>
                    <a:lnTo>
                      <a:pt x="341" y="99"/>
                    </a:lnTo>
                    <a:lnTo>
                      <a:pt x="357" y="84"/>
                    </a:lnTo>
                    <a:lnTo>
                      <a:pt x="357" y="79"/>
                    </a:lnTo>
                    <a:lnTo>
                      <a:pt x="354" y="78"/>
                    </a:lnTo>
                    <a:lnTo>
                      <a:pt x="349" y="80"/>
                    </a:lnTo>
                    <a:lnTo>
                      <a:pt x="346" y="82"/>
                    </a:lnTo>
                    <a:lnTo>
                      <a:pt x="341" y="86"/>
                    </a:lnTo>
                    <a:lnTo>
                      <a:pt x="337" y="91"/>
                    </a:lnTo>
                    <a:lnTo>
                      <a:pt x="330" y="95"/>
                    </a:lnTo>
                    <a:lnTo>
                      <a:pt x="330" y="91"/>
                    </a:lnTo>
                    <a:lnTo>
                      <a:pt x="331" y="87"/>
                    </a:lnTo>
                    <a:lnTo>
                      <a:pt x="372" y="52"/>
                    </a:lnTo>
                    <a:lnTo>
                      <a:pt x="366" y="61"/>
                    </a:lnTo>
                    <a:lnTo>
                      <a:pt x="361" y="66"/>
                    </a:lnTo>
                    <a:lnTo>
                      <a:pt x="359" y="71"/>
                    </a:lnTo>
                    <a:lnTo>
                      <a:pt x="362" y="74"/>
                    </a:lnTo>
                    <a:lnTo>
                      <a:pt x="425" y="29"/>
                    </a:lnTo>
                    <a:lnTo>
                      <a:pt x="441" y="18"/>
                    </a:lnTo>
                    <a:lnTo>
                      <a:pt x="451" y="11"/>
                    </a:lnTo>
                    <a:lnTo>
                      <a:pt x="461" y="7"/>
                    </a:lnTo>
                    <a:lnTo>
                      <a:pt x="466" y="3"/>
                    </a:lnTo>
                    <a:lnTo>
                      <a:pt x="472" y="2"/>
                    </a:lnTo>
                    <a:lnTo>
                      <a:pt x="478" y="0"/>
                    </a:lnTo>
                    <a:lnTo>
                      <a:pt x="470" y="5"/>
                    </a:lnTo>
                    <a:lnTo>
                      <a:pt x="464" y="8"/>
                    </a:lnTo>
                    <a:lnTo>
                      <a:pt x="459" y="13"/>
                    </a:lnTo>
                    <a:lnTo>
                      <a:pt x="451" y="18"/>
                    </a:lnTo>
                    <a:lnTo>
                      <a:pt x="446" y="24"/>
                    </a:lnTo>
                    <a:lnTo>
                      <a:pt x="408" y="60"/>
                    </a:lnTo>
                    <a:lnTo>
                      <a:pt x="387" y="85"/>
                    </a:lnTo>
                    <a:lnTo>
                      <a:pt x="363" y="111"/>
                    </a:lnTo>
                    <a:lnTo>
                      <a:pt x="292" y="199"/>
                    </a:lnTo>
                    <a:lnTo>
                      <a:pt x="283" y="214"/>
                    </a:lnTo>
                    <a:lnTo>
                      <a:pt x="279" y="219"/>
                    </a:lnTo>
                    <a:lnTo>
                      <a:pt x="274" y="225"/>
                    </a:lnTo>
                    <a:lnTo>
                      <a:pt x="273" y="231"/>
                    </a:lnTo>
                    <a:lnTo>
                      <a:pt x="265" y="235"/>
                    </a:lnTo>
                    <a:lnTo>
                      <a:pt x="266" y="237"/>
                    </a:lnTo>
                    <a:lnTo>
                      <a:pt x="258" y="247"/>
                    </a:lnTo>
                    <a:lnTo>
                      <a:pt x="215" y="324"/>
                    </a:lnTo>
                    <a:lnTo>
                      <a:pt x="211" y="328"/>
                    </a:lnTo>
                    <a:lnTo>
                      <a:pt x="209" y="333"/>
                    </a:lnTo>
                    <a:lnTo>
                      <a:pt x="208" y="338"/>
                    </a:lnTo>
                    <a:lnTo>
                      <a:pt x="207" y="340"/>
                    </a:lnTo>
                    <a:lnTo>
                      <a:pt x="205" y="342"/>
                    </a:lnTo>
                    <a:lnTo>
                      <a:pt x="202" y="344"/>
                    </a:lnTo>
                    <a:lnTo>
                      <a:pt x="200" y="347"/>
                    </a:lnTo>
                    <a:lnTo>
                      <a:pt x="200" y="349"/>
                    </a:lnTo>
                    <a:lnTo>
                      <a:pt x="200" y="352"/>
                    </a:lnTo>
                    <a:lnTo>
                      <a:pt x="197" y="355"/>
                    </a:lnTo>
                    <a:lnTo>
                      <a:pt x="195" y="357"/>
                    </a:lnTo>
                    <a:lnTo>
                      <a:pt x="194" y="358"/>
                    </a:lnTo>
                    <a:lnTo>
                      <a:pt x="195" y="361"/>
                    </a:lnTo>
                    <a:lnTo>
                      <a:pt x="197" y="364"/>
                    </a:lnTo>
                    <a:lnTo>
                      <a:pt x="199" y="365"/>
                    </a:lnTo>
                    <a:lnTo>
                      <a:pt x="200" y="365"/>
                    </a:lnTo>
                    <a:lnTo>
                      <a:pt x="204" y="363"/>
                    </a:lnTo>
                    <a:lnTo>
                      <a:pt x="207" y="363"/>
                    </a:lnTo>
                    <a:lnTo>
                      <a:pt x="205" y="365"/>
                    </a:lnTo>
                    <a:lnTo>
                      <a:pt x="202" y="367"/>
                    </a:lnTo>
                    <a:lnTo>
                      <a:pt x="200" y="370"/>
                    </a:lnTo>
                    <a:lnTo>
                      <a:pt x="198" y="372"/>
                    </a:lnTo>
                    <a:lnTo>
                      <a:pt x="195" y="374"/>
                    </a:lnTo>
                    <a:lnTo>
                      <a:pt x="192" y="376"/>
                    </a:lnTo>
                    <a:lnTo>
                      <a:pt x="191" y="378"/>
                    </a:lnTo>
                    <a:lnTo>
                      <a:pt x="186" y="379"/>
                    </a:lnTo>
                    <a:lnTo>
                      <a:pt x="176" y="377"/>
                    </a:lnTo>
                    <a:lnTo>
                      <a:pt x="160" y="375"/>
                    </a:lnTo>
                    <a:lnTo>
                      <a:pt x="135" y="375"/>
                    </a:lnTo>
                    <a:lnTo>
                      <a:pt x="135" y="375"/>
                    </a:lnTo>
                  </a:path>
                </a:pathLst>
              </a:custGeom>
              <a:solidFill>
                <a:srgbClr val="FF0000"/>
              </a:solidFill>
              <a:ln w="9207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1725" name="Freeform 61">
                <a:extLst>
                  <a:ext uri="{FF2B5EF4-FFF2-40B4-BE49-F238E27FC236}">
                    <a16:creationId xmlns:a16="http://schemas.microsoft.com/office/drawing/2014/main" id="{F2119F7F-2143-1FB4-2686-320436C143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8" y="2587"/>
                <a:ext cx="83" cy="84"/>
              </a:xfrm>
              <a:custGeom>
                <a:avLst/>
                <a:gdLst>
                  <a:gd name="T0" fmla="*/ 0 w 83"/>
                  <a:gd name="T1" fmla="*/ 83 h 84"/>
                  <a:gd name="T2" fmla="*/ 8 w 83"/>
                  <a:gd name="T3" fmla="*/ 72 h 84"/>
                  <a:gd name="T4" fmla="*/ 17 w 83"/>
                  <a:gd name="T5" fmla="*/ 65 h 84"/>
                  <a:gd name="T6" fmla="*/ 30 w 83"/>
                  <a:gd name="T7" fmla="*/ 48 h 84"/>
                  <a:gd name="T8" fmla="*/ 36 w 83"/>
                  <a:gd name="T9" fmla="*/ 41 h 84"/>
                  <a:gd name="T10" fmla="*/ 41 w 83"/>
                  <a:gd name="T11" fmla="*/ 36 h 84"/>
                  <a:gd name="T12" fmla="*/ 50 w 83"/>
                  <a:gd name="T13" fmla="*/ 24 h 84"/>
                  <a:gd name="T14" fmla="*/ 70 w 83"/>
                  <a:gd name="T15" fmla="*/ 0 h 84"/>
                  <a:gd name="T16" fmla="*/ 58 w 83"/>
                  <a:gd name="T17" fmla="*/ 19 h 84"/>
                  <a:gd name="T18" fmla="*/ 46 w 83"/>
                  <a:gd name="T19" fmla="*/ 30 h 84"/>
                  <a:gd name="T20" fmla="*/ 47 w 83"/>
                  <a:gd name="T21" fmla="*/ 34 h 84"/>
                  <a:gd name="T22" fmla="*/ 50 w 83"/>
                  <a:gd name="T23" fmla="*/ 31 h 84"/>
                  <a:gd name="T24" fmla="*/ 52 w 83"/>
                  <a:gd name="T25" fmla="*/ 29 h 84"/>
                  <a:gd name="T26" fmla="*/ 60 w 83"/>
                  <a:gd name="T27" fmla="*/ 22 h 84"/>
                  <a:gd name="T28" fmla="*/ 67 w 83"/>
                  <a:gd name="T29" fmla="*/ 15 h 84"/>
                  <a:gd name="T30" fmla="*/ 82 w 83"/>
                  <a:gd name="T31" fmla="*/ 5 h 84"/>
                  <a:gd name="T32" fmla="*/ 71 w 83"/>
                  <a:gd name="T33" fmla="*/ 15 h 84"/>
                  <a:gd name="T34" fmla="*/ 69 w 83"/>
                  <a:gd name="T35" fmla="*/ 24 h 84"/>
                  <a:gd name="T36" fmla="*/ 60 w 83"/>
                  <a:gd name="T37" fmla="*/ 29 h 84"/>
                  <a:gd name="T38" fmla="*/ 52 w 83"/>
                  <a:gd name="T39" fmla="*/ 37 h 84"/>
                  <a:gd name="T40" fmla="*/ 45 w 83"/>
                  <a:gd name="T41" fmla="*/ 41 h 84"/>
                  <a:gd name="T42" fmla="*/ 40 w 83"/>
                  <a:gd name="T43" fmla="*/ 45 h 84"/>
                  <a:gd name="T44" fmla="*/ 29 w 83"/>
                  <a:gd name="T45" fmla="*/ 57 h 84"/>
                  <a:gd name="T46" fmla="*/ 12 w 83"/>
                  <a:gd name="T47" fmla="*/ 73 h 84"/>
                  <a:gd name="T48" fmla="*/ 5 w 83"/>
                  <a:gd name="T49" fmla="*/ 78 h 84"/>
                  <a:gd name="T50" fmla="*/ 0 w 83"/>
                  <a:gd name="T51" fmla="*/ 83 h 84"/>
                  <a:gd name="T52" fmla="*/ 0 w 83"/>
                  <a:gd name="T53" fmla="*/ 83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3" h="84">
                    <a:moveTo>
                      <a:pt x="0" y="83"/>
                    </a:moveTo>
                    <a:lnTo>
                      <a:pt x="8" y="72"/>
                    </a:lnTo>
                    <a:lnTo>
                      <a:pt x="17" y="65"/>
                    </a:lnTo>
                    <a:lnTo>
                      <a:pt x="30" y="48"/>
                    </a:lnTo>
                    <a:lnTo>
                      <a:pt x="36" y="41"/>
                    </a:lnTo>
                    <a:lnTo>
                      <a:pt x="41" y="36"/>
                    </a:lnTo>
                    <a:lnTo>
                      <a:pt x="50" y="24"/>
                    </a:lnTo>
                    <a:lnTo>
                      <a:pt x="70" y="0"/>
                    </a:lnTo>
                    <a:lnTo>
                      <a:pt x="58" y="19"/>
                    </a:lnTo>
                    <a:lnTo>
                      <a:pt x="46" y="30"/>
                    </a:lnTo>
                    <a:lnTo>
                      <a:pt x="47" y="34"/>
                    </a:lnTo>
                    <a:lnTo>
                      <a:pt x="50" y="31"/>
                    </a:lnTo>
                    <a:lnTo>
                      <a:pt x="52" y="29"/>
                    </a:lnTo>
                    <a:lnTo>
                      <a:pt x="60" y="22"/>
                    </a:lnTo>
                    <a:lnTo>
                      <a:pt x="67" y="15"/>
                    </a:lnTo>
                    <a:lnTo>
                      <a:pt x="82" y="5"/>
                    </a:lnTo>
                    <a:lnTo>
                      <a:pt x="71" y="15"/>
                    </a:lnTo>
                    <a:lnTo>
                      <a:pt x="69" y="24"/>
                    </a:lnTo>
                    <a:lnTo>
                      <a:pt x="60" y="29"/>
                    </a:lnTo>
                    <a:lnTo>
                      <a:pt x="52" y="37"/>
                    </a:lnTo>
                    <a:lnTo>
                      <a:pt x="45" y="41"/>
                    </a:lnTo>
                    <a:lnTo>
                      <a:pt x="40" y="45"/>
                    </a:lnTo>
                    <a:lnTo>
                      <a:pt x="29" y="57"/>
                    </a:lnTo>
                    <a:lnTo>
                      <a:pt x="12" y="73"/>
                    </a:lnTo>
                    <a:lnTo>
                      <a:pt x="5" y="78"/>
                    </a:lnTo>
                    <a:lnTo>
                      <a:pt x="0" y="83"/>
                    </a:lnTo>
                    <a:lnTo>
                      <a:pt x="0" y="83"/>
                    </a:lnTo>
                  </a:path>
                </a:pathLst>
              </a:custGeom>
              <a:solidFill>
                <a:srgbClr val="FF0000"/>
              </a:solidFill>
              <a:ln w="9207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1726" name="Freeform 62">
                <a:extLst>
                  <a:ext uri="{FF2B5EF4-FFF2-40B4-BE49-F238E27FC236}">
                    <a16:creationId xmlns:a16="http://schemas.microsoft.com/office/drawing/2014/main" id="{10DF04B8-87D2-76F7-AF7E-DE9C140DBB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47" y="2556"/>
                <a:ext cx="24" cy="20"/>
              </a:xfrm>
              <a:custGeom>
                <a:avLst/>
                <a:gdLst>
                  <a:gd name="T0" fmla="*/ 0 w 24"/>
                  <a:gd name="T1" fmla="*/ 15 h 20"/>
                  <a:gd name="T2" fmla="*/ 3 w 24"/>
                  <a:gd name="T3" fmla="*/ 10 h 20"/>
                  <a:gd name="T4" fmla="*/ 9 w 24"/>
                  <a:gd name="T5" fmla="*/ 8 h 20"/>
                  <a:gd name="T6" fmla="*/ 14 w 24"/>
                  <a:gd name="T7" fmla="*/ 5 h 20"/>
                  <a:gd name="T8" fmla="*/ 19 w 24"/>
                  <a:gd name="T9" fmla="*/ 2 h 20"/>
                  <a:gd name="T10" fmla="*/ 23 w 24"/>
                  <a:gd name="T11" fmla="*/ 0 h 20"/>
                  <a:gd name="T12" fmla="*/ 16 w 24"/>
                  <a:gd name="T13" fmla="*/ 5 h 20"/>
                  <a:gd name="T14" fmla="*/ 12 w 24"/>
                  <a:gd name="T15" fmla="*/ 9 h 20"/>
                  <a:gd name="T16" fmla="*/ 9 w 24"/>
                  <a:gd name="T17" fmla="*/ 12 h 20"/>
                  <a:gd name="T18" fmla="*/ 4 w 24"/>
                  <a:gd name="T19" fmla="*/ 15 h 20"/>
                  <a:gd name="T20" fmla="*/ 0 w 24"/>
                  <a:gd name="T21" fmla="*/ 19 h 20"/>
                  <a:gd name="T22" fmla="*/ 0 w 24"/>
                  <a:gd name="T23" fmla="*/ 15 h 20"/>
                  <a:gd name="T24" fmla="*/ 0 w 24"/>
                  <a:gd name="T25" fmla="*/ 15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" h="20">
                    <a:moveTo>
                      <a:pt x="0" y="15"/>
                    </a:moveTo>
                    <a:lnTo>
                      <a:pt x="3" y="10"/>
                    </a:lnTo>
                    <a:lnTo>
                      <a:pt x="9" y="8"/>
                    </a:lnTo>
                    <a:lnTo>
                      <a:pt x="14" y="5"/>
                    </a:lnTo>
                    <a:lnTo>
                      <a:pt x="19" y="2"/>
                    </a:lnTo>
                    <a:lnTo>
                      <a:pt x="23" y="0"/>
                    </a:lnTo>
                    <a:lnTo>
                      <a:pt x="16" y="5"/>
                    </a:lnTo>
                    <a:lnTo>
                      <a:pt x="12" y="9"/>
                    </a:lnTo>
                    <a:lnTo>
                      <a:pt x="9" y="12"/>
                    </a:lnTo>
                    <a:lnTo>
                      <a:pt x="4" y="15"/>
                    </a:lnTo>
                    <a:lnTo>
                      <a:pt x="0" y="19"/>
                    </a:lnTo>
                    <a:lnTo>
                      <a:pt x="0" y="15"/>
                    </a:lnTo>
                    <a:lnTo>
                      <a:pt x="0" y="15"/>
                    </a:lnTo>
                  </a:path>
                </a:pathLst>
              </a:custGeom>
              <a:solidFill>
                <a:srgbClr val="FF0000"/>
              </a:solidFill>
              <a:ln w="9207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1727" name="Freeform 63">
                <a:extLst>
                  <a:ext uri="{FF2B5EF4-FFF2-40B4-BE49-F238E27FC236}">
                    <a16:creationId xmlns:a16="http://schemas.microsoft.com/office/drawing/2014/main" id="{C2FF2EDB-D770-E358-4CBE-0D9FE74A57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32" y="2599"/>
                <a:ext cx="18" cy="14"/>
              </a:xfrm>
              <a:custGeom>
                <a:avLst/>
                <a:gdLst>
                  <a:gd name="T0" fmla="*/ 5 w 18"/>
                  <a:gd name="T1" fmla="*/ 9 h 14"/>
                  <a:gd name="T2" fmla="*/ 11 w 18"/>
                  <a:gd name="T3" fmla="*/ 4 h 14"/>
                  <a:gd name="T4" fmla="*/ 12 w 18"/>
                  <a:gd name="T5" fmla="*/ 0 h 14"/>
                  <a:gd name="T6" fmla="*/ 17 w 18"/>
                  <a:gd name="T7" fmla="*/ 1 h 14"/>
                  <a:gd name="T8" fmla="*/ 15 w 18"/>
                  <a:gd name="T9" fmla="*/ 3 h 14"/>
                  <a:gd name="T10" fmla="*/ 14 w 18"/>
                  <a:gd name="T11" fmla="*/ 5 h 14"/>
                  <a:gd name="T12" fmla="*/ 12 w 18"/>
                  <a:gd name="T13" fmla="*/ 7 h 14"/>
                  <a:gd name="T14" fmla="*/ 9 w 18"/>
                  <a:gd name="T15" fmla="*/ 9 h 14"/>
                  <a:gd name="T16" fmla="*/ 7 w 18"/>
                  <a:gd name="T17" fmla="*/ 10 h 14"/>
                  <a:gd name="T18" fmla="*/ 0 w 18"/>
                  <a:gd name="T19" fmla="*/ 13 h 14"/>
                  <a:gd name="T20" fmla="*/ 5 w 18"/>
                  <a:gd name="T21" fmla="*/ 9 h 14"/>
                  <a:gd name="T22" fmla="*/ 5 w 18"/>
                  <a:gd name="T23" fmla="*/ 9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8" h="14">
                    <a:moveTo>
                      <a:pt x="5" y="9"/>
                    </a:moveTo>
                    <a:lnTo>
                      <a:pt x="11" y="4"/>
                    </a:lnTo>
                    <a:lnTo>
                      <a:pt x="12" y="0"/>
                    </a:lnTo>
                    <a:lnTo>
                      <a:pt x="17" y="1"/>
                    </a:lnTo>
                    <a:lnTo>
                      <a:pt x="15" y="3"/>
                    </a:lnTo>
                    <a:lnTo>
                      <a:pt x="14" y="5"/>
                    </a:lnTo>
                    <a:lnTo>
                      <a:pt x="12" y="7"/>
                    </a:lnTo>
                    <a:lnTo>
                      <a:pt x="9" y="9"/>
                    </a:lnTo>
                    <a:lnTo>
                      <a:pt x="7" y="10"/>
                    </a:lnTo>
                    <a:lnTo>
                      <a:pt x="0" y="13"/>
                    </a:lnTo>
                    <a:lnTo>
                      <a:pt x="5" y="9"/>
                    </a:lnTo>
                    <a:lnTo>
                      <a:pt x="5" y="9"/>
                    </a:lnTo>
                  </a:path>
                </a:pathLst>
              </a:custGeom>
              <a:solidFill>
                <a:srgbClr val="FF0000"/>
              </a:solidFill>
              <a:ln w="9207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41728" name="Group 64">
            <a:extLst>
              <a:ext uri="{FF2B5EF4-FFF2-40B4-BE49-F238E27FC236}">
                <a16:creationId xmlns:a16="http://schemas.microsoft.com/office/drawing/2014/main" id="{FD5D2DFE-18CB-5EAD-A39D-27426C85ADE0}"/>
              </a:ext>
            </a:extLst>
          </p:cNvPr>
          <p:cNvGrpSpPr>
            <a:grpSpLocks/>
          </p:cNvGrpSpPr>
          <p:nvPr/>
        </p:nvGrpSpPr>
        <p:grpSpPr bwMode="auto">
          <a:xfrm>
            <a:off x="1341438" y="2509838"/>
            <a:ext cx="769937" cy="546100"/>
            <a:chOff x="929" y="1792"/>
            <a:chExt cx="534" cy="390"/>
          </a:xfrm>
        </p:grpSpPr>
        <p:sp>
          <p:nvSpPr>
            <p:cNvPr id="241729" name="AutoShape 65">
              <a:extLst>
                <a:ext uri="{FF2B5EF4-FFF2-40B4-BE49-F238E27FC236}">
                  <a16:creationId xmlns:a16="http://schemas.microsoft.com/office/drawing/2014/main" id="{5BC4DCD7-ADB9-A8B5-5ED2-6C3759C9079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929" y="1851"/>
              <a:ext cx="377" cy="331"/>
            </a:xfrm>
            <a:prstGeom prst="roundRect">
              <a:avLst>
                <a:gd name="adj" fmla="val 0"/>
              </a:avLst>
            </a:prstGeom>
            <a:pattFill prst="pct50">
              <a:fgClr>
                <a:srgbClr val="000000"/>
              </a:fgClr>
              <a:bgClr>
                <a:srgbClr val="8F8F8F"/>
              </a:bgClr>
            </a:pattFill>
            <a:ln w="9207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41730" name="Group 66">
              <a:extLst>
                <a:ext uri="{FF2B5EF4-FFF2-40B4-BE49-F238E27FC236}">
                  <a16:creationId xmlns:a16="http://schemas.microsoft.com/office/drawing/2014/main" id="{331CA048-8974-9491-61A8-1FA64959140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87" y="1792"/>
              <a:ext cx="476" cy="325"/>
              <a:chOff x="987" y="1792"/>
              <a:chExt cx="476" cy="325"/>
            </a:xfrm>
          </p:grpSpPr>
          <p:sp>
            <p:nvSpPr>
              <p:cNvPr id="241731" name="Freeform 67">
                <a:extLst>
                  <a:ext uri="{FF2B5EF4-FFF2-40B4-BE49-F238E27FC236}">
                    <a16:creationId xmlns:a16="http://schemas.microsoft.com/office/drawing/2014/main" id="{6EAC581E-158D-AEE1-4E6A-F5ED090EB3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87" y="1792"/>
                <a:ext cx="476" cy="325"/>
              </a:xfrm>
              <a:custGeom>
                <a:avLst/>
                <a:gdLst>
                  <a:gd name="T0" fmla="*/ 83 w 476"/>
                  <a:gd name="T1" fmla="*/ 320 h 325"/>
                  <a:gd name="T2" fmla="*/ 80 w 476"/>
                  <a:gd name="T3" fmla="*/ 306 h 325"/>
                  <a:gd name="T4" fmla="*/ 71 w 476"/>
                  <a:gd name="T5" fmla="*/ 264 h 325"/>
                  <a:gd name="T6" fmla="*/ 74 w 476"/>
                  <a:gd name="T7" fmla="*/ 258 h 325"/>
                  <a:gd name="T8" fmla="*/ 75 w 476"/>
                  <a:gd name="T9" fmla="*/ 251 h 325"/>
                  <a:gd name="T10" fmla="*/ 64 w 476"/>
                  <a:gd name="T11" fmla="*/ 245 h 325"/>
                  <a:gd name="T12" fmla="*/ 67 w 476"/>
                  <a:gd name="T13" fmla="*/ 258 h 325"/>
                  <a:gd name="T14" fmla="*/ 52 w 476"/>
                  <a:gd name="T15" fmla="*/ 240 h 325"/>
                  <a:gd name="T16" fmla="*/ 52 w 476"/>
                  <a:gd name="T17" fmla="*/ 229 h 325"/>
                  <a:gd name="T18" fmla="*/ 41 w 476"/>
                  <a:gd name="T19" fmla="*/ 212 h 325"/>
                  <a:gd name="T20" fmla="*/ 27 w 476"/>
                  <a:gd name="T21" fmla="*/ 206 h 325"/>
                  <a:gd name="T22" fmla="*/ 4 w 476"/>
                  <a:gd name="T23" fmla="*/ 189 h 325"/>
                  <a:gd name="T24" fmla="*/ 11 w 476"/>
                  <a:gd name="T25" fmla="*/ 165 h 325"/>
                  <a:gd name="T26" fmla="*/ 86 w 476"/>
                  <a:gd name="T27" fmla="*/ 202 h 325"/>
                  <a:gd name="T28" fmla="*/ 115 w 476"/>
                  <a:gd name="T29" fmla="*/ 227 h 325"/>
                  <a:gd name="T30" fmla="*/ 134 w 476"/>
                  <a:gd name="T31" fmla="*/ 241 h 325"/>
                  <a:gd name="T32" fmla="*/ 143 w 476"/>
                  <a:gd name="T33" fmla="*/ 231 h 325"/>
                  <a:gd name="T34" fmla="*/ 155 w 476"/>
                  <a:gd name="T35" fmla="*/ 223 h 325"/>
                  <a:gd name="T36" fmla="*/ 214 w 476"/>
                  <a:gd name="T37" fmla="*/ 162 h 325"/>
                  <a:gd name="T38" fmla="*/ 228 w 476"/>
                  <a:gd name="T39" fmla="*/ 151 h 325"/>
                  <a:gd name="T40" fmla="*/ 240 w 476"/>
                  <a:gd name="T41" fmla="*/ 137 h 325"/>
                  <a:gd name="T42" fmla="*/ 261 w 476"/>
                  <a:gd name="T43" fmla="*/ 118 h 325"/>
                  <a:gd name="T44" fmla="*/ 292 w 476"/>
                  <a:gd name="T45" fmla="*/ 94 h 325"/>
                  <a:gd name="T46" fmla="*/ 240 w 476"/>
                  <a:gd name="T47" fmla="*/ 145 h 325"/>
                  <a:gd name="T48" fmla="*/ 234 w 476"/>
                  <a:gd name="T49" fmla="*/ 158 h 325"/>
                  <a:gd name="T50" fmla="*/ 222 w 476"/>
                  <a:gd name="T51" fmla="*/ 169 h 325"/>
                  <a:gd name="T52" fmla="*/ 218 w 476"/>
                  <a:gd name="T53" fmla="*/ 183 h 325"/>
                  <a:gd name="T54" fmla="*/ 206 w 476"/>
                  <a:gd name="T55" fmla="*/ 193 h 325"/>
                  <a:gd name="T56" fmla="*/ 205 w 476"/>
                  <a:gd name="T57" fmla="*/ 206 h 325"/>
                  <a:gd name="T58" fmla="*/ 215 w 476"/>
                  <a:gd name="T59" fmla="*/ 197 h 325"/>
                  <a:gd name="T60" fmla="*/ 220 w 476"/>
                  <a:gd name="T61" fmla="*/ 185 h 325"/>
                  <a:gd name="T62" fmla="*/ 241 w 476"/>
                  <a:gd name="T63" fmla="*/ 168 h 325"/>
                  <a:gd name="T64" fmla="*/ 246 w 476"/>
                  <a:gd name="T65" fmla="*/ 155 h 325"/>
                  <a:gd name="T66" fmla="*/ 273 w 476"/>
                  <a:gd name="T67" fmla="*/ 139 h 325"/>
                  <a:gd name="T68" fmla="*/ 298 w 476"/>
                  <a:gd name="T69" fmla="*/ 116 h 325"/>
                  <a:gd name="T70" fmla="*/ 334 w 476"/>
                  <a:gd name="T71" fmla="*/ 98 h 325"/>
                  <a:gd name="T72" fmla="*/ 339 w 476"/>
                  <a:gd name="T73" fmla="*/ 87 h 325"/>
                  <a:gd name="T74" fmla="*/ 355 w 476"/>
                  <a:gd name="T75" fmla="*/ 67 h 325"/>
                  <a:gd name="T76" fmla="*/ 345 w 476"/>
                  <a:gd name="T77" fmla="*/ 70 h 325"/>
                  <a:gd name="T78" fmla="*/ 328 w 476"/>
                  <a:gd name="T79" fmla="*/ 82 h 325"/>
                  <a:gd name="T80" fmla="*/ 371 w 476"/>
                  <a:gd name="T81" fmla="*/ 44 h 325"/>
                  <a:gd name="T82" fmla="*/ 358 w 476"/>
                  <a:gd name="T83" fmla="*/ 61 h 325"/>
                  <a:gd name="T84" fmla="*/ 439 w 476"/>
                  <a:gd name="T85" fmla="*/ 15 h 325"/>
                  <a:gd name="T86" fmla="*/ 465 w 476"/>
                  <a:gd name="T87" fmla="*/ 3 h 325"/>
                  <a:gd name="T88" fmla="*/ 466 w 476"/>
                  <a:gd name="T89" fmla="*/ 4 h 325"/>
                  <a:gd name="T90" fmla="*/ 448 w 476"/>
                  <a:gd name="T91" fmla="*/ 15 h 325"/>
                  <a:gd name="T92" fmla="*/ 385 w 476"/>
                  <a:gd name="T93" fmla="*/ 72 h 325"/>
                  <a:gd name="T94" fmla="*/ 282 w 476"/>
                  <a:gd name="T95" fmla="*/ 183 h 325"/>
                  <a:gd name="T96" fmla="*/ 272 w 476"/>
                  <a:gd name="T97" fmla="*/ 197 h 325"/>
                  <a:gd name="T98" fmla="*/ 257 w 476"/>
                  <a:gd name="T99" fmla="*/ 210 h 325"/>
                  <a:gd name="T100" fmla="*/ 208 w 476"/>
                  <a:gd name="T101" fmla="*/ 285 h 325"/>
                  <a:gd name="T102" fmla="*/ 204 w 476"/>
                  <a:gd name="T103" fmla="*/ 293 h 325"/>
                  <a:gd name="T104" fmla="*/ 200 w 476"/>
                  <a:gd name="T105" fmla="*/ 299 h 325"/>
                  <a:gd name="T106" fmla="*/ 194 w 476"/>
                  <a:gd name="T107" fmla="*/ 305 h 325"/>
                  <a:gd name="T108" fmla="*/ 196 w 476"/>
                  <a:gd name="T109" fmla="*/ 311 h 325"/>
                  <a:gd name="T110" fmla="*/ 203 w 476"/>
                  <a:gd name="T111" fmla="*/ 309 h 325"/>
                  <a:gd name="T112" fmla="*/ 201 w 476"/>
                  <a:gd name="T113" fmla="*/ 314 h 325"/>
                  <a:gd name="T114" fmla="*/ 196 w 476"/>
                  <a:gd name="T115" fmla="*/ 320 h 325"/>
                  <a:gd name="T116" fmla="*/ 186 w 476"/>
                  <a:gd name="T117" fmla="*/ 324 h 325"/>
                  <a:gd name="T118" fmla="*/ 135 w 476"/>
                  <a:gd name="T119" fmla="*/ 320 h 3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476" h="325">
                    <a:moveTo>
                      <a:pt x="135" y="320"/>
                    </a:moveTo>
                    <a:lnTo>
                      <a:pt x="111" y="320"/>
                    </a:lnTo>
                    <a:lnTo>
                      <a:pt x="83" y="320"/>
                    </a:lnTo>
                    <a:lnTo>
                      <a:pt x="80" y="318"/>
                    </a:lnTo>
                    <a:lnTo>
                      <a:pt x="79" y="317"/>
                    </a:lnTo>
                    <a:lnTo>
                      <a:pt x="80" y="306"/>
                    </a:lnTo>
                    <a:lnTo>
                      <a:pt x="80" y="293"/>
                    </a:lnTo>
                    <a:lnTo>
                      <a:pt x="78" y="280"/>
                    </a:lnTo>
                    <a:lnTo>
                      <a:pt x="71" y="264"/>
                    </a:lnTo>
                    <a:lnTo>
                      <a:pt x="71" y="262"/>
                    </a:lnTo>
                    <a:lnTo>
                      <a:pt x="72" y="260"/>
                    </a:lnTo>
                    <a:lnTo>
                      <a:pt x="74" y="258"/>
                    </a:lnTo>
                    <a:lnTo>
                      <a:pt x="75" y="255"/>
                    </a:lnTo>
                    <a:lnTo>
                      <a:pt x="76" y="253"/>
                    </a:lnTo>
                    <a:lnTo>
                      <a:pt x="75" y="251"/>
                    </a:lnTo>
                    <a:lnTo>
                      <a:pt x="72" y="248"/>
                    </a:lnTo>
                    <a:lnTo>
                      <a:pt x="67" y="243"/>
                    </a:lnTo>
                    <a:lnTo>
                      <a:pt x="64" y="245"/>
                    </a:lnTo>
                    <a:lnTo>
                      <a:pt x="64" y="247"/>
                    </a:lnTo>
                    <a:lnTo>
                      <a:pt x="66" y="251"/>
                    </a:lnTo>
                    <a:lnTo>
                      <a:pt x="67" y="258"/>
                    </a:lnTo>
                    <a:lnTo>
                      <a:pt x="62" y="249"/>
                    </a:lnTo>
                    <a:lnTo>
                      <a:pt x="57" y="243"/>
                    </a:lnTo>
                    <a:lnTo>
                      <a:pt x="52" y="240"/>
                    </a:lnTo>
                    <a:lnTo>
                      <a:pt x="49" y="235"/>
                    </a:lnTo>
                    <a:lnTo>
                      <a:pt x="53" y="235"/>
                    </a:lnTo>
                    <a:lnTo>
                      <a:pt x="52" y="229"/>
                    </a:lnTo>
                    <a:lnTo>
                      <a:pt x="49" y="222"/>
                    </a:lnTo>
                    <a:lnTo>
                      <a:pt x="46" y="218"/>
                    </a:lnTo>
                    <a:lnTo>
                      <a:pt x="41" y="212"/>
                    </a:lnTo>
                    <a:lnTo>
                      <a:pt x="36" y="208"/>
                    </a:lnTo>
                    <a:lnTo>
                      <a:pt x="30" y="206"/>
                    </a:lnTo>
                    <a:lnTo>
                      <a:pt x="27" y="206"/>
                    </a:lnTo>
                    <a:lnTo>
                      <a:pt x="24" y="204"/>
                    </a:lnTo>
                    <a:lnTo>
                      <a:pt x="9" y="191"/>
                    </a:lnTo>
                    <a:lnTo>
                      <a:pt x="4" y="189"/>
                    </a:lnTo>
                    <a:lnTo>
                      <a:pt x="0" y="177"/>
                    </a:lnTo>
                    <a:lnTo>
                      <a:pt x="7" y="164"/>
                    </a:lnTo>
                    <a:lnTo>
                      <a:pt x="11" y="165"/>
                    </a:lnTo>
                    <a:lnTo>
                      <a:pt x="30" y="171"/>
                    </a:lnTo>
                    <a:lnTo>
                      <a:pt x="55" y="183"/>
                    </a:lnTo>
                    <a:lnTo>
                      <a:pt x="86" y="202"/>
                    </a:lnTo>
                    <a:lnTo>
                      <a:pt x="99" y="211"/>
                    </a:lnTo>
                    <a:lnTo>
                      <a:pt x="106" y="218"/>
                    </a:lnTo>
                    <a:lnTo>
                      <a:pt x="115" y="227"/>
                    </a:lnTo>
                    <a:lnTo>
                      <a:pt x="124" y="236"/>
                    </a:lnTo>
                    <a:lnTo>
                      <a:pt x="129" y="239"/>
                    </a:lnTo>
                    <a:lnTo>
                      <a:pt x="134" y="241"/>
                    </a:lnTo>
                    <a:lnTo>
                      <a:pt x="137" y="238"/>
                    </a:lnTo>
                    <a:lnTo>
                      <a:pt x="140" y="235"/>
                    </a:lnTo>
                    <a:lnTo>
                      <a:pt x="143" y="231"/>
                    </a:lnTo>
                    <a:lnTo>
                      <a:pt x="147" y="231"/>
                    </a:lnTo>
                    <a:lnTo>
                      <a:pt x="152" y="225"/>
                    </a:lnTo>
                    <a:lnTo>
                      <a:pt x="155" y="223"/>
                    </a:lnTo>
                    <a:lnTo>
                      <a:pt x="194" y="180"/>
                    </a:lnTo>
                    <a:lnTo>
                      <a:pt x="211" y="164"/>
                    </a:lnTo>
                    <a:lnTo>
                      <a:pt x="214" y="162"/>
                    </a:lnTo>
                    <a:lnTo>
                      <a:pt x="225" y="158"/>
                    </a:lnTo>
                    <a:lnTo>
                      <a:pt x="223" y="154"/>
                    </a:lnTo>
                    <a:lnTo>
                      <a:pt x="228" y="151"/>
                    </a:lnTo>
                    <a:lnTo>
                      <a:pt x="232" y="149"/>
                    </a:lnTo>
                    <a:lnTo>
                      <a:pt x="237" y="141"/>
                    </a:lnTo>
                    <a:lnTo>
                      <a:pt x="240" y="137"/>
                    </a:lnTo>
                    <a:lnTo>
                      <a:pt x="246" y="130"/>
                    </a:lnTo>
                    <a:lnTo>
                      <a:pt x="259" y="118"/>
                    </a:lnTo>
                    <a:lnTo>
                      <a:pt x="261" y="118"/>
                    </a:lnTo>
                    <a:lnTo>
                      <a:pt x="262" y="117"/>
                    </a:lnTo>
                    <a:lnTo>
                      <a:pt x="294" y="92"/>
                    </a:lnTo>
                    <a:lnTo>
                      <a:pt x="292" y="94"/>
                    </a:lnTo>
                    <a:lnTo>
                      <a:pt x="249" y="137"/>
                    </a:lnTo>
                    <a:lnTo>
                      <a:pt x="244" y="141"/>
                    </a:lnTo>
                    <a:lnTo>
                      <a:pt x="240" y="145"/>
                    </a:lnTo>
                    <a:lnTo>
                      <a:pt x="237" y="150"/>
                    </a:lnTo>
                    <a:lnTo>
                      <a:pt x="237" y="154"/>
                    </a:lnTo>
                    <a:lnTo>
                      <a:pt x="234" y="158"/>
                    </a:lnTo>
                    <a:lnTo>
                      <a:pt x="228" y="161"/>
                    </a:lnTo>
                    <a:lnTo>
                      <a:pt x="226" y="165"/>
                    </a:lnTo>
                    <a:lnTo>
                      <a:pt x="222" y="169"/>
                    </a:lnTo>
                    <a:lnTo>
                      <a:pt x="220" y="174"/>
                    </a:lnTo>
                    <a:lnTo>
                      <a:pt x="222" y="178"/>
                    </a:lnTo>
                    <a:lnTo>
                      <a:pt x="218" y="183"/>
                    </a:lnTo>
                    <a:lnTo>
                      <a:pt x="211" y="186"/>
                    </a:lnTo>
                    <a:lnTo>
                      <a:pt x="211" y="189"/>
                    </a:lnTo>
                    <a:lnTo>
                      <a:pt x="206" y="193"/>
                    </a:lnTo>
                    <a:lnTo>
                      <a:pt x="203" y="197"/>
                    </a:lnTo>
                    <a:lnTo>
                      <a:pt x="203" y="202"/>
                    </a:lnTo>
                    <a:lnTo>
                      <a:pt x="205" y="206"/>
                    </a:lnTo>
                    <a:lnTo>
                      <a:pt x="208" y="206"/>
                    </a:lnTo>
                    <a:lnTo>
                      <a:pt x="212" y="205"/>
                    </a:lnTo>
                    <a:lnTo>
                      <a:pt x="215" y="197"/>
                    </a:lnTo>
                    <a:lnTo>
                      <a:pt x="219" y="193"/>
                    </a:lnTo>
                    <a:lnTo>
                      <a:pt x="219" y="189"/>
                    </a:lnTo>
                    <a:lnTo>
                      <a:pt x="220" y="185"/>
                    </a:lnTo>
                    <a:lnTo>
                      <a:pt x="227" y="178"/>
                    </a:lnTo>
                    <a:lnTo>
                      <a:pt x="230" y="174"/>
                    </a:lnTo>
                    <a:lnTo>
                      <a:pt x="241" y="168"/>
                    </a:lnTo>
                    <a:lnTo>
                      <a:pt x="241" y="161"/>
                    </a:lnTo>
                    <a:lnTo>
                      <a:pt x="243" y="156"/>
                    </a:lnTo>
                    <a:lnTo>
                      <a:pt x="246" y="155"/>
                    </a:lnTo>
                    <a:lnTo>
                      <a:pt x="251" y="156"/>
                    </a:lnTo>
                    <a:lnTo>
                      <a:pt x="261" y="146"/>
                    </a:lnTo>
                    <a:lnTo>
                      <a:pt x="273" y="139"/>
                    </a:lnTo>
                    <a:lnTo>
                      <a:pt x="281" y="131"/>
                    </a:lnTo>
                    <a:lnTo>
                      <a:pt x="287" y="122"/>
                    </a:lnTo>
                    <a:lnTo>
                      <a:pt x="298" y="116"/>
                    </a:lnTo>
                    <a:lnTo>
                      <a:pt x="319" y="107"/>
                    </a:lnTo>
                    <a:lnTo>
                      <a:pt x="325" y="104"/>
                    </a:lnTo>
                    <a:lnTo>
                      <a:pt x="334" y="98"/>
                    </a:lnTo>
                    <a:lnTo>
                      <a:pt x="337" y="94"/>
                    </a:lnTo>
                    <a:lnTo>
                      <a:pt x="340" y="91"/>
                    </a:lnTo>
                    <a:lnTo>
                      <a:pt x="339" y="87"/>
                    </a:lnTo>
                    <a:lnTo>
                      <a:pt x="340" y="83"/>
                    </a:lnTo>
                    <a:lnTo>
                      <a:pt x="355" y="71"/>
                    </a:lnTo>
                    <a:lnTo>
                      <a:pt x="355" y="67"/>
                    </a:lnTo>
                    <a:lnTo>
                      <a:pt x="352" y="67"/>
                    </a:lnTo>
                    <a:lnTo>
                      <a:pt x="347" y="68"/>
                    </a:lnTo>
                    <a:lnTo>
                      <a:pt x="345" y="70"/>
                    </a:lnTo>
                    <a:lnTo>
                      <a:pt x="340" y="73"/>
                    </a:lnTo>
                    <a:lnTo>
                      <a:pt x="335" y="78"/>
                    </a:lnTo>
                    <a:lnTo>
                      <a:pt x="328" y="82"/>
                    </a:lnTo>
                    <a:lnTo>
                      <a:pt x="328" y="78"/>
                    </a:lnTo>
                    <a:lnTo>
                      <a:pt x="331" y="75"/>
                    </a:lnTo>
                    <a:lnTo>
                      <a:pt x="371" y="44"/>
                    </a:lnTo>
                    <a:lnTo>
                      <a:pt x="363" y="51"/>
                    </a:lnTo>
                    <a:lnTo>
                      <a:pt x="360" y="56"/>
                    </a:lnTo>
                    <a:lnTo>
                      <a:pt x="358" y="61"/>
                    </a:lnTo>
                    <a:lnTo>
                      <a:pt x="361" y="63"/>
                    </a:lnTo>
                    <a:lnTo>
                      <a:pt x="422" y="23"/>
                    </a:lnTo>
                    <a:lnTo>
                      <a:pt x="439" y="15"/>
                    </a:lnTo>
                    <a:lnTo>
                      <a:pt x="449" y="9"/>
                    </a:lnTo>
                    <a:lnTo>
                      <a:pt x="459" y="5"/>
                    </a:lnTo>
                    <a:lnTo>
                      <a:pt x="465" y="3"/>
                    </a:lnTo>
                    <a:lnTo>
                      <a:pt x="469" y="1"/>
                    </a:lnTo>
                    <a:lnTo>
                      <a:pt x="475" y="0"/>
                    </a:lnTo>
                    <a:lnTo>
                      <a:pt x="466" y="4"/>
                    </a:lnTo>
                    <a:lnTo>
                      <a:pt x="461" y="7"/>
                    </a:lnTo>
                    <a:lnTo>
                      <a:pt x="455" y="10"/>
                    </a:lnTo>
                    <a:lnTo>
                      <a:pt x="448" y="15"/>
                    </a:lnTo>
                    <a:lnTo>
                      <a:pt x="443" y="20"/>
                    </a:lnTo>
                    <a:lnTo>
                      <a:pt x="407" y="50"/>
                    </a:lnTo>
                    <a:lnTo>
                      <a:pt x="385" y="72"/>
                    </a:lnTo>
                    <a:lnTo>
                      <a:pt x="361" y="94"/>
                    </a:lnTo>
                    <a:lnTo>
                      <a:pt x="290" y="169"/>
                    </a:lnTo>
                    <a:lnTo>
                      <a:pt x="282" y="183"/>
                    </a:lnTo>
                    <a:lnTo>
                      <a:pt x="278" y="187"/>
                    </a:lnTo>
                    <a:lnTo>
                      <a:pt x="273" y="193"/>
                    </a:lnTo>
                    <a:lnTo>
                      <a:pt x="272" y="197"/>
                    </a:lnTo>
                    <a:lnTo>
                      <a:pt x="264" y="200"/>
                    </a:lnTo>
                    <a:lnTo>
                      <a:pt x="266" y="202"/>
                    </a:lnTo>
                    <a:lnTo>
                      <a:pt x="257" y="210"/>
                    </a:lnTo>
                    <a:lnTo>
                      <a:pt x="214" y="277"/>
                    </a:lnTo>
                    <a:lnTo>
                      <a:pt x="211" y="280"/>
                    </a:lnTo>
                    <a:lnTo>
                      <a:pt x="208" y="285"/>
                    </a:lnTo>
                    <a:lnTo>
                      <a:pt x="208" y="289"/>
                    </a:lnTo>
                    <a:lnTo>
                      <a:pt x="206" y="290"/>
                    </a:lnTo>
                    <a:lnTo>
                      <a:pt x="204" y="293"/>
                    </a:lnTo>
                    <a:lnTo>
                      <a:pt x="201" y="294"/>
                    </a:lnTo>
                    <a:lnTo>
                      <a:pt x="200" y="296"/>
                    </a:lnTo>
                    <a:lnTo>
                      <a:pt x="200" y="299"/>
                    </a:lnTo>
                    <a:lnTo>
                      <a:pt x="199" y="301"/>
                    </a:lnTo>
                    <a:lnTo>
                      <a:pt x="196" y="303"/>
                    </a:lnTo>
                    <a:lnTo>
                      <a:pt x="194" y="305"/>
                    </a:lnTo>
                    <a:lnTo>
                      <a:pt x="194" y="306"/>
                    </a:lnTo>
                    <a:lnTo>
                      <a:pt x="194" y="309"/>
                    </a:lnTo>
                    <a:lnTo>
                      <a:pt x="196" y="311"/>
                    </a:lnTo>
                    <a:lnTo>
                      <a:pt x="198" y="312"/>
                    </a:lnTo>
                    <a:lnTo>
                      <a:pt x="201" y="311"/>
                    </a:lnTo>
                    <a:lnTo>
                      <a:pt x="203" y="309"/>
                    </a:lnTo>
                    <a:lnTo>
                      <a:pt x="206" y="309"/>
                    </a:lnTo>
                    <a:lnTo>
                      <a:pt x="204" y="311"/>
                    </a:lnTo>
                    <a:lnTo>
                      <a:pt x="201" y="314"/>
                    </a:lnTo>
                    <a:lnTo>
                      <a:pt x="200" y="316"/>
                    </a:lnTo>
                    <a:lnTo>
                      <a:pt x="198" y="318"/>
                    </a:lnTo>
                    <a:lnTo>
                      <a:pt x="196" y="320"/>
                    </a:lnTo>
                    <a:lnTo>
                      <a:pt x="192" y="322"/>
                    </a:lnTo>
                    <a:lnTo>
                      <a:pt x="190" y="322"/>
                    </a:lnTo>
                    <a:lnTo>
                      <a:pt x="186" y="324"/>
                    </a:lnTo>
                    <a:lnTo>
                      <a:pt x="175" y="322"/>
                    </a:lnTo>
                    <a:lnTo>
                      <a:pt x="160" y="320"/>
                    </a:lnTo>
                    <a:lnTo>
                      <a:pt x="135" y="320"/>
                    </a:lnTo>
                    <a:lnTo>
                      <a:pt x="135" y="320"/>
                    </a:lnTo>
                  </a:path>
                </a:pathLst>
              </a:custGeom>
              <a:solidFill>
                <a:srgbClr val="FF0000"/>
              </a:solidFill>
              <a:ln w="9207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1732" name="Freeform 68">
                <a:extLst>
                  <a:ext uri="{FF2B5EF4-FFF2-40B4-BE49-F238E27FC236}">
                    <a16:creationId xmlns:a16="http://schemas.microsoft.com/office/drawing/2014/main" id="{86906935-20E0-B401-D64C-2FF0FCF9B0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28" y="1872"/>
                <a:ext cx="83" cy="72"/>
              </a:xfrm>
              <a:custGeom>
                <a:avLst/>
                <a:gdLst>
                  <a:gd name="T0" fmla="*/ 0 w 83"/>
                  <a:gd name="T1" fmla="*/ 71 h 72"/>
                  <a:gd name="T2" fmla="*/ 9 w 83"/>
                  <a:gd name="T3" fmla="*/ 61 h 72"/>
                  <a:gd name="T4" fmla="*/ 17 w 83"/>
                  <a:gd name="T5" fmla="*/ 55 h 72"/>
                  <a:gd name="T6" fmla="*/ 31 w 83"/>
                  <a:gd name="T7" fmla="*/ 41 h 72"/>
                  <a:gd name="T8" fmla="*/ 37 w 83"/>
                  <a:gd name="T9" fmla="*/ 35 h 72"/>
                  <a:gd name="T10" fmla="*/ 42 w 83"/>
                  <a:gd name="T11" fmla="*/ 30 h 72"/>
                  <a:gd name="T12" fmla="*/ 50 w 83"/>
                  <a:gd name="T13" fmla="*/ 20 h 72"/>
                  <a:gd name="T14" fmla="*/ 70 w 83"/>
                  <a:gd name="T15" fmla="*/ 0 h 72"/>
                  <a:gd name="T16" fmla="*/ 59 w 83"/>
                  <a:gd name="T17" fmla="*/ 17 h 72"/>
                  <a:gd name="T18" fmla="*/ 47 w 83"/>
                  <a:gd name="T19" fmla="*/ 26 h 72"/>
                  <a:gd name="T20" fmla="*/ 48 w 83"/>
                  <a:gd name="T21" fmla="*/ 29 h 72"/>
                  <a:gd name="T22" fmla="*/ 50 w 83"/>
                  <a:gd name="T23" fmla="*/ 26 h 72"/>
                  <a:gd name="T24" fmla="*/ 53 w 83"/>
                  <a:gd name="T25" fmla="*/ 25 h 72"/>
                  <a:gd name="T26" fmla="*/ 60 w 83"/>
                  <a:gd name="T27" fmla="*/ 18 h 72"/>
                  <a:gd name="T28" fmla="*/ 67 w 83"/>
                  <a:gd name="T29" fmla="*/ 13 h 72"/>
                  <a:gd name="T30" fmla="*/ 82 w 83"/>
                  <a:gd name="T31" fmla="*/ 3 h 72"/>
                  <a:gd name="T32" fmla="*/ 72 w 83"/>
                  <a:gd name="T33" fmla="*/ 12 h 72"/>
                  <a:gd name="T34" fmla="*/ 69 w 83"/>
                  <a:gd name="T35" fmla="*/ 20 h 72"/>
                  <a:gd name="T36" fmla="*/ 60 w 83"/>
                  <a:gd name="T37" fmla="*/ 25 h 72"/>
                  <a:gd name="T38" fmla="*/ 53 w 83"/>
                  <a:gd name="T39" fmla="*/ 32 h 72"/>
                  <a:gd name="T40" fmla="*/ 46 w 83"/>
                  <a:gd name="T41" fmla="*/ 35 h 72"/>
                  <a:gd name="T42" fmla="*/ 40 w 83"/>
                  <a:gd name="T43" fmla="*/ 38 h 72"/>
                  <a:gd name="T44" fmla="*/ 31 w 83"/>
                  <a:gd name="T45" fmla="*/ 49 h 72"/>
                  <a:gd name="T46" fmla="*/ 14 w 83"/>
                  <a:gd name="T47" fmla="*/ 63 h 72"/>
                  <a:gd name="T48" fmla="*/ 8 w 83"/>
                  <a:gd name="T49" fmla="*/ 67 h 72"/>
                  <a:gd name="T50" fmla="*/ 0 w 83"/>
                  <a:gd name="T51" fmla="*/ 71 h 72"/>
                  <a:gd name="T52" fmla="*/ 0 w 83"/>
                  <a:gd name="T53" fmla="*/ 71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3" h="72">
                    <a:moveTo>
                      <a:pt x="0" y="71"/>
                    </a:moveTo>
                    <a:lnTo>
                      <a:pt x="9" y="61"/>
                    </a:lnTo>
                    <a:lnTo>
                      <a:pt x="17" y="55"/>
                    </a:lnTo>
                    <a:lnTo>
                      <a:pt x="31" y="41"/>
                    </a:lnTo>
                    <a:lnTo>
                      <a:pt x="37" y="35"/>
                    </a:lnTo>
                    <a:lnTo>
                      <a:pt x="42" y="30"/>
                    </a:lnTo>
                    <a:lnTo>
                      <a:pt x="50" y="20"/>
                    </a:lnTo>
                    <a:lnTo>
                      <a:pt x="70" y="0"/>
                    </a:lnTo>
                    <a:lnTo>
                      <a:pt x="59" y="17"/>
                    </a:lnTo>
                    <a:lnTo>
                      <a:pt x="47" y="26"/>
                    </a:lnTo>
                    <a:lnTo>
                      <a:pt x="48" y="29"/>
                    </a:lnTo>
                    <a:lnTo>
                      <a:pt x="50" y="26"/>
                    </a:lnTo>
                    <a:lnTo>
                      <a:pt x="53" y="25"/>
                    </a:lnTo>
                    <a:lnTo>
                      <a:pt x="60" y="18"/>
                    </a:lnTo>
                    <a:lnTo>
                      <a:pt x="67" y="13"/>
                    </a:lnTo>
                    <a:lnTo>
                      <a:pt x="82" y="3"/>
                    </a:lnTo>
                    <a:lnTo>
                      <a:pt x="72" y="12"/>
                    </a:lnTo>
                    <a:lnTo>
                      <a:pt x="69" y="20"/>
                    </a:lnTo>
                    <a:lnTo>
                      <a:pt x="60" y="25"/>
                    </a:lnTo>
                    <a:lnTo>
                      <a:pt x="53" y="32"/>
                    </a:lnTo>
                    <a:lnTo>
                      <a:pt x="46" y="35"/>
                    </a:lnTo>
                    <a:lnTo>
                      <a:pt x="40" y="38"/>
                    </a:lnTo>
                    <a:lnTo>
                      <a:pt x="31" y="49"/>
                    </a:lnTo>
                    <a:lnTo>
                      <a:pt x="14" y="63"/>
                    </a:lnTo>
                    <a:lnTo>
                      <a:pt x="8" y="67"/>
                    </a:lnTo>
                    <a:lnTo>
                      <a:pt x="0" y="71"/>
                    </a:lnTo>
                    <a:lnTo>
                      <a:pt x="0" y="71"/>
                    </a:lnTo>
                  </a:path>
                </a:pathLst>
              </a:custGeom>
              <a:solidFill>
                <a:srgbClr val="FF0000"/>
              </a:solidFill>
              <a:ln w="9207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1733" name="Freeform 69">
                <a:extLst>
                  <a:ext uri="{FF2B5EF4-FFF2-40B4-BE49-F238E27FC236}">
                    <a16:creationId xmlns:a16="http://schemas.microsoft.com/office/drawing/2014/main" id="{5723DEAA-487D-886E-F050-EF89A84367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18" y="1845"/>
                <a:ext cx="24" cy="18"/>
              </a:xfrm>
              <a:custGeom>
                <a:avLst/>
                <a:gdLst>
                  <a:gd name="T0" fmla="*/ 0 w 24"/>
                  <a:gd name="T1" fmla="*/ 14 h 18"/>
                  <a:gd name="T2" fmla="*/ 2 w 24"/>
                  <a:gd name="T3" fmla="*/ 10 h 18"/>
                  <a:gd name="T4" fmla="*/ 9 w 24"/>
                  <a:gd name="T5" fmla="*/ 8 h 18"/>
                  <a:gd name="T6" fmla="*/ 12 w 24"/>
                  <a:gd name="T7" fmla="*/ 5 h 18"/>
                  <a:gd name="T8" fmla="*/ 19 w 24"/>
                  <a:gd name="T9" fmla="*/ 2 h 18"/>
                  <a:gd name="T10" fmla="*/ 23 w 24"/>
                  <a:gd name="T11" fmla="*/ 0 h 18"/>
                  <a:gd name="T12" fmla="*/ 16 w 24"/>
                  <a:gd name="T13" fmla="*/ 5 h 18"/>
                  <a:gd name="T14" fmla="*/ 12 w 24"/>
                  <a:gd name="T15" fmla="*/ 8 h 18"/>
                  <a:gd name="T16" fmla="*/ 9 w 24"/>
                  <a:gd name="T17" fmla="*/ 11 h 18"/>
                  <a:gd name="T18" fmla="*/ 4 w 24"/>
                  <a:gd name="T19" fmla="*/ 14 h 18"/>
                  <a:gd name="T20" fmla="*/ 0 w 24"/>
                  <a:gd name="T21" fmla="*/ 17 h 18"/>
                  <a:gd name="T22" fmla="*/ 0 w 24"/>
                  <a:gd name="T23" fmla="*/ 14 h 18"/>
                  <a:gd name="T24" fmla="*/ 0 w 24"/>
                  <a:gd name="T25" fmla="*/ 14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" h="18">
                    <a:moveTo>
                      <a:pt x="0" y="14"/>
                    </a:moveTo>
                    <a:lnTo>
                      <a:pt x="2" y="10"/>
                    </a:lnTo>
                    <a:lnTo>
                      <a:pt x="9" y="8"/>
                    </a:lnTo>
                    <a:lnTo>
                      <a:pt x="12" y="5"/>
                    </a:lnTo>
                    <a:lnTo>
                      <a:pt x="19" y="2"/>
                    </a:lnTo>
                    <a:lnTo>
                      <a:pt x="23" y="0"/>
                    </a:lnTo>
                    <a:lnTo>
                      <a:pt x="16" y="5"/>
                    </a:lnTo>
                    <a:lnTo>
                      <a:pt x="12" y="8"/>
                    </a:lnTo>
                    <a:lnTo>
                      <a:pt x="9" y="11"/>
                    </a:lnTo>
                    <a:lnTo>
                      <a:pt x="4" y="14"/>
                    </a:lnTo>
                    <a:lnTo>
                      <a:pt x="0" y="17"/>
                    </a:lnTo>
                    <a:lnTo>
                      <a:pt x="0" y="14"/>
                    </a:lnTo>
                    <a:lnTo>
                      <a:pt x="0" y="14"/>
                    </a:lnTo>
                  </a:path>
                </a:pathLst>
              </a:custGeom>
              <a:solidFill>
                <a:srgbClr val="FF0000"/>
              </a:solidFill>
              <a:ln w="9207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1734" name="Freeform 70">
                <a:extLst>
                  <a:ext uri="{FF2B5EF4-FFF2-40B4-BE49-F238E27FC236}">
                    <a16:creationId xmlns:a16="http://schemas.microsoft.com/office/drawing/2014/main" id="{58DEF40F-B84B-BF04-684E-B86B5C0883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3" y="1882"/>
                <a:ext cx="17" cy="13"/>
              </a:xfrm>
              <a:custGeom>
                <a:avLst/>
                <a:gdLst>
                  <a:gd name="T0" fmla="*/ 5 w 17"/>
                  <a:gd name="T1" fmla="*/ 8 h 13"/>
                  <a:gd name="T2" fmla="*/ 10 w 17"/>
                  <a:gd name="T3" fmla="*/ 4 h 13"/>
                  <a:gd name="T4" fmla="*/ 11 w 17"/>
                  <a:gd name="T5" fmla="*/ 0 h 13"/>
                  <a:gd name="T6" fmla="*/ 16 w 17"/>
                  <a:gd name="T7" fmla="*/ 1 h 13"/>
                  <a:gd name="T8" fmla="*/ 15 w 17"/>
                  <a:gd name="T9" fmla="*/ 3 h 13"/>
                  <a:gd name="T10" fmla="*/ 15 w 17"/>
                  <a:gd name="T11" fmla="*/ 4 h 13"/>
                  <a:gd name="T12" fmla="*/ 11 w 17"/>
                  <a:gd name="T13" fmla="*/ 7 h 13"/>
                  <a:gd name="T14" fmla="*/ 9 w 17"/>
                  <a:gd name="T15" fmla="*/ 8 h 13"/>
                  <a:gd name="T16" fmla="*/ 5 w 17"/>
                  <a:gd name="T17" fmla="*/ 10 h 13"/>
                  <a:gd name="T18" fmla="*/ 0 w 17"/>
                  <a:gd name="T19" fmla="*/ 12 h 13"/>
                  <a:gd name="T20" fmla="*/ 5 w 17"/>
                  <a:gd name="T21" fmla="*/ 8 h 13"/>
                  <a:gd name="T22" fmla="*/ 5 w 17"/>
                  <a:gd name="T23" fmla="*/ 8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7" h="13">
                    <a:moveTo>
                      <a:pt x="5" y="8"/>
                    </a:moveTo>
                    <a:lnTo>
                      <a:pt x="10" y="4"/>
                    </a:lnTo>
                    <a:lnTo>
                      <a:pt x="11" y="0"/>
                    </a:lnTo>
                    <a:lnTo>
                      <a:pt x="16" y="1"/>
                    </a:lnTo>
                    <a:lnTo>
                      <a:pt x="15" y="3"/>
                    </a:lnTo>
                    <a:lnTo>
                      <a:pt x="15" y="4"/>
                    </a:lnTo>
                    <a:lnTo>
                      <a:pt x="11" y="7"/>
                    </a:lnTo>
                    <a:lnTo>
                      <a:pt x="9" y="8"/>
                    </a:lnTo>
                    <a:lnTo>
                      <a:pt x="5" y="10"/>
                    </a:lnTo>
                    <a:lnTo>
                      <a:pt x="0" y="12"/>
                    </a:lnTo>
                    <a:lnTo>
                      <a:pt x="5" y="8"/>
                    </a:lnTo>
                    <a:lnTo>
                      <a:pt x="5" y="8"/>
                    </a:lnTo>
                  </a:path>
                </a:pathLst>
              </a:custGeom>
              <a:solidFill>
                <a:srgbClr val="FF0000"/>
              </a:solidFill>
              <a:ln w="9207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>
            <a:extLst>
              <a:ext uri="{FF2B5EF4-FFF2-40B4-BE49-F238E27FC236}">
                <a16:creationId xmlns:a16="http://schemas.microsoft.com/office/drawing/2014/main" id="{DD6C32DC-304C-11D0-845B-5AD1274F8C8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0"/>
            <a:ext cx="7772400" cy="1600200"/>
          </a:xfrm>
        </p:spPr>
        <p:txBody>
          <a:bodyPr/>
          <a:lstStyle/>
          <a:p>
            <a:r>
              <a:rPr lang="en-US" altLang="en-US" b="1">
                <a:solidFill>
                  <a:srgbClr val="0000FF"/>
                </a:solidFill>
                <a:latin typeface="Arial" panose="020B0604020202020204" pitchFamily="34" charset="0"/>
              </a:rPr>
              <a:t>Secret Ballot </a:t>
            </a:r>
          </a:p>
        </p:txBody>
      </p:sp>
      <p:sp>
        <p:nvSpPr>
          <p:cNvPr id="268291" name="Rectangle 3">
            <a:extLst>
              <a:ext uri="{FF2B5EF4-FFF2-40B4-BE49-F238E27FC236}">
                <a16:creationId xmlns:a16="http://schemas.microsoft.com/office/drawing/2014/main" id="{1C01706B-E9C1-1C49-71B2-90A04C8FB22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1752600"/>
            <a:ext cx="7772400" cy="3581400"/>
          </a:xfrm>
        </p:spPr>
        <p:txBody>
          <a:bodyPr/>
          <a:lstStyle/>
          <a:p>
            <a:pPr marL="341313" indent="-341313">
              <a:buClr>
                <a:srgbClr val="FF0000"/>
              </a:buClr>
            </a:pPr>
            <a:r>
              <a:rPr lang="en-US" altLang="en-US" sz="2800" b="1">
                <a:latin typeface="Arial" panose="020B0604020202020204" pitchFamily="34" charset="0"/>
              </a:rPr>
              <a:t>Title IV requires a secret ballot vote for the election of:</a:t>
            </a:r>
          </a:p>
          <a:p>
            <a:pPr marL="341313" indent="-341313">
              <a:buClr>
                <a:srgbClr val="FF0000"/>
              </a:buClr>
            </a:pPr>
            <a:endParaRPr lang="en-US" altLang="en-US" sz="2800" b="1">
              <a:latin typeface="Arial" panose="020B0604020202020204" pitchFamily="34" charset="0"/>
            </a:endParaRPr>
          </a:p>
          <a:p>
            <a:pPr lvl="1">
              <a:buClr>
                <a:srgbClr val="FF0000"/>
              </a:buClr>
            </a:pPr>
            <a:r>
              <a:rPr lang="en-US" altLang="en-US" sz="2400" b="1">
                <a:latin typeface="Arial" panose="020B0604020202020204" pitchFamily="34" charset="0"/>
              </a:rPr>
              <a:t>Local union officers</a:t>
            </a:r>
            <a:br>
              <a:rPr lang="en-US" altLang="en-US" sz="2400" b="1">
                <a:latin typeface="Arial" panose="020B0604020202020204" pitchFamily="34" charset="0"/>
              </a:rPr>
            </a:br>
            <a:r>
              <a:rPr lang="en-US" altLang="en-US" sz="2400" b="1">
                <a:latin typeface="Arial" panose="020B0604020202020204" pitchFamily="34" charset="0"/>
              </a:rPr>
              <a:t> </a:t>
            </a:r>
          </a:p>
          <a:p>
            <a:pPr lvl="1">
              <a:buClr>
                <a:srgbClr val="FF0000"/>
              </a:buClr>
            </a:pPr>
            <a:r>
              <a:rPr lang="en-US" altLang="en-US" sz="2400" b="1">
                <a:latin typeface="Arial" panose="020B0604020202020204" pitchFamily="34" charset="0"/>
              </a:rPr>
              <a:t>Delegates who then elect officers of an intermediate or parent body 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>
            <a:extLst>
              <a:ext uri="{FF2B5EF4-FFF2-40B4-BE49-F238E27FC236}">
                <a16:creationId xmlns:a16="http://schemas.microsoft.com/office/drawing/2014/main" id="{44D63847-8283-2B25-0C55-EF888A3B1DD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0"/>
            <a:ext cx="7772400" cy="1600200"/>
          </a:xfrm>
        </p:spPr>
        <p:txBody>
          <a:bodyPr/>
          <a:lstStyle/>
          <a:p>
            <a:r>
              <a:rPr lang="en-US" altLang="en-US" b="1">
                <a:solidFill>
                  <a:srgbClr val="0000FF"/>
                </a:solidFill>
                <a:latin typeface="Arial" panose="020B0604020202020204" pitchFamily="34" charset="0"/>
              </a:rPr>
              <a:t>Secret Ballot </a:t>
            </a:r>
          </a:p>
        </p:txBody>
      </p:sp>
      <p:sp>
        <p:nvSpPr>
          <p:cNvPr id="420867" name="Rectangle 3">
            <a:extLst>
              <a:ext uri="{FF2B5EF4-FFF2-40B4-BE49-F238E27FC236}">
                <a16:creationId xmlns:a16="http://schemas.microsoft.com/office/drawing/2014/main" id="{FDA04145-84B7-ABE2-B72D-75180FAD5AC8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1752600"/>
            <a:ext cx="7772400" cy="3581400"/>
          </a:xfrm>
        </p:spPr>
        <p:txBody>
          <a:bodyPr/>
          <a:lstStyle/>
          <a:p>
            <a:pPr marL="341313" indent="-341313">
              <a:buClr>
                <a:srgbClr val="FF0000"/>
              </a:buClr>
            </a:pPr>
            <a:r>
              <a:rPr lang="en-US" altLang="en-US" b="1">
                <a:latin typeface="Arial" panose="020B0604020202020204" pitchFamily="34" charset="0"/>
              </a:rPr>
              <a:t>“...the expression by ballot, voting machine, or otherwise, but in no event by proxy, of a choice with respect to any election or vote…cast in such a manner that the person expressing such choice cannot be identified with the choice expressed.”</a:t>
            </a:r>
          </a:p>
          <a:p>
            <a:pPr marL="341313" indent="-341313">
              <a:buClr>
                <a:srgbClr val="FF0000"/>
              </a:buClr>
            </a:pPr>
            <a:endParaRPr lang="en-US" altLang="en-US" sz="2800" b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>
            <a:extLst>
              <a:ext uri="{FF2B5EF4-FFF2-40B4-BE49-F238E27FC236}">
                <a16:creationId xmlns:a16="http://schemas.microsoft.com/office/drawing/2014/main" id="{20C6B309-F5AF-25B5-1E8D-FB57C02BF8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04800"/>
            <a:ext cx="7772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endParaRPr lang="en-US" altLang="en-US" b="0">
              <a:latin typeface="Arial" panose="020B0604020202020204" pitchFamily="34" charset="0"/>
            </a:endParaRPr>
          </a:p>
        </p:txBody>
      </p:sp>
      <p:sp>
        <p:nvSpPr>
          <p:cNvPr id="181251" name="Text Box 3">
            <a:extLst>
              <a:ext uri="{FF2B5EF4-FFF2-40B4-BE49-F238E27FC236}">
                <a16:creationId xmlns:a16="http://schemas.microsoft.com/office/drawing/2014/main" id="{248A7CD8-179F-6FE0-39CE-6F464011CD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019425"/>
            <a:ext cx="5692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47675" indent="-22383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1225" indent="-3492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8743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endParaRPr lang="en-US" altLang="en-US" b="0"/>
          </a:p>
        </p:txBody>
      </p:sp>
      <p:sp>
        <p:nvSpPr>
          <p:cNvPr id="181252" name="Rectangle 4">
            <a:extLst>
              <a:ext uri="{FF2B5EF4-FFF2-40B4-BE49-F238E27FC236}">
                <a16:creationId xmlns:a16="http://schemas.microsoft.com/office/drawing/2014/main" id="{3A564E4D-D310-3A2F-772D-873D0A3799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457200"/>
            <a:ext cx="7315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rgbClr val="0000FF"/>
                </a:solidFill>
                <a:latin typeface="Arial" panose="020B0604020202020204" pitchFamily="34" charset="0"/>
              </a:rPr>
              <a:t>Ballot Secrecy</a:t>
            </a:r>
          </a:p>
        </p:txBody>
      </p:sp>
      <p:sp>
        <p:nvSpPr>
          <p:cNvPr id="181253" name="Rectangle 5">
            <a:extLst>
              <a:ext uri="{FF2B5EF4-FFF2-40B4-BE49-F238E27FC236}">
                <a16:creationId xmlns:a16="http://schemas.microsoft.com/office/drawing/2014/main" id="{2E71855D-1EC9-1AB4-3D9D-197C2926B7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1524000"/>
            <a:ext cx="7620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54075" indent="-396875"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96975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60000"/>
              </a:spcBef>
              <a:buSzPct val="150000"/>
            </a:pPr>
            <a:r>
              <a:rPr lang="en-US" altLang="en-US">
                <a:latin typeface="Arial" panose="020B0604020202020204" pitchFamily="34" charset="0"/>
              </a:rPr>
              <a:t>Ballot box </a:t>
            </a:r>
          </a:p>
          <a:p>
            <a:pPr>
              <a:lnSpc>
                <a:spcPct val="100000"/>
              </a:lnSpc>
              <a:spcBef>
                <a:spcPct val="60000"/>
              </a:spcBef>
              <a:buSzPct val="150000"/>
            </a:pPr>
            <a:r>
              <a:rPr lang="en-US" altLang="en-US">
                <a:latin typeface="Arial" panose="020B0604020202020204" pitchFamily="34" charset="0"/>
              </a:rPr>
              <a:t>Voting booth</a:t>
            </a:r>
          </a:p>
          <a:p>
            <a:pPr>
              <a:lnSpc>
                <a:spcPct val="100000"/>
              </a:lnSpc>
              <a:spcBef>
                <a:spcPct val="60000"/>
              </a:spcBef>
              <a:buSzPct val="150000"/>
            </a:pPr>
            <a:r>
              <a:rPr lang="en-US" altLang="en-US">
                <a:latin typeface="Arial" panose="020B0604020202020204" pitchFamily="34" charset="0"/>
              </a:rPr>
              <a:t>Voting machine</a:t>
            </a:r>
          </a:p>
          <a:p>
            <a:pPr>
              <a:lnSpc>
                <a:spcPct val="100000"/>
              </a:lnSpc>
              <a:spcBef>
                <a:spcPct val="60000"/>
              </a:spcBef>
              <a:buSzPct val="150000"/>
            </a:pPr>
            <a:r>
              <a:rPr lang="en-US" altLang="en-US">
                <a:latin typeface="Arial" panose="020B0604020202020204" pitchFamily="34" charset="0"/>
              </a:rPr>
              <a:t>Double envelope system for mail ballot elections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>
            <a:extLst>
              <a:ext uri="{FF2B5EF4-FFF2-40B4-BE49-F238E27FC236}">
                <a16:creationId xmlns:a16="http://schemas.microsoft.com/office/drawing/2014/main" id="{04E0015C-F3CC-8392-1956-0FAA65D8A1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04800"/>
            <a:ext cx="7772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endParaRPr lang="en-US" altLang="en-US" b="0">
              <a:latin typeface="Arial" panose="020B0604020202020204" pitchFamily="34" charset="0"/>
            </a:endParaRPr>
          </a:p>
        </p:txBody>
      </p:sp>
      <p:sp>
        <p:nvSpPr>
          <p:cNvPr id="183299" name="Text Box 3">
            <a:extLst>
              <a:ext uri="{FF2B5EF4-FFF2-40B4-BE49-F238E27FC236}">
                <a16:creationId xmlns:a16="http://schemas.microsoft.com/office/drawing/2014/main" id="{9D7F78C3-3895-6CE3-603C-CFA181448E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019425"/>
            <a:ext cx="5692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47675" indent="-22383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1225" indent="-3492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8743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endParaRPr lang="en-US" altLang="en-US" b="0"/>
          </a:p>
        </p:txBody>
      </p:sp>
      <p:sp>
        <p:nvSpPr>
          <p:cNvPr id="183300" name="Rectangle 4">
            <a:extLst>
              <a:ext uri="{FF2B5EF4-FFF2-40B4-BE49-F238E27FC236}">
                <a16:creationId xmlns:a16="http://schemas.microsoft.com/office/drawing/2014/main" id="{639C3A4E-4163-DB8F-9B5F-E893AC31B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457200"/>
            <a:ext cx="7315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 sz="4000">
                <a:solidFill>
                  <a:srgbClr val="0000FF"/>
                </a:solidFill>
                <a:latin typeface="Arial" panose="020B0604020202020204" pitchFamily="34" charset="0"/>
              </a:rPr>
              <a:t>The Double Envelope System </a:t>
            </a:r>
          </a:p>
        </p:txBody>
      </p:sp>
      <p:sp>
        <p:nvSpPr>
          <p:cNvPr id="183302" name="Rectangle 6">
            <a:extLst>
              <a:ext uri="{FF2B5EF4-FFF2-40B4-BE49-F238E27FC236}">
                <a16:creationId xmlns:a16="http://schemas.microsoft.com/office/drawing/2014/main" id="{C9187674-B709-1F7E-CBF4-DD5781B156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410200"/>
            <a:ext cx="7086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ctr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ctr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ctr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lnSpc>
                <a:spcPct val="70000"/>
              </a:lnSpc>
              <a:spcBef>
                <a:spcPct val="50000"/>
              </a:spcBef>
              <a:buClr>
                <a:srgbClr val="CC0000"/>
              </a:buClr>
            </a:pPr>
            <a:endParaRPr lang="en-US" altLang="en-US" sz="2400" b="0">
              <a:latin typeface="Arial" panose="020B0604020202020204" pitchFamily="34" charset="0"/>
            </a:endParaRPr>
          </a:p>
        </p:txBody>
      </p:sp>
      <p:sp>
        <p:nvSpPr>
          <p:cNvPr id="183303" name="Rectangle 7">
            <a:extLst>
              <a:ext uri="{FF2B5EF4-FFF2-40B4-BE49-F238E27FC236}">
                <a16:creationId xmlns:a16="http://schemas.microsoft.com/office/drawing/2014/main" id="{F3F27C9D-0B1C-FB7A-36F1-8FDF43461E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1828800"/>
            <a:ext cx="3416300" cy="135890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3304" name="Rectangle 8">
            <a:extLst>
              <a:ext uri="{FF2B5EF4-FFF2-40B4-BE49-F238E27FC236}">
                <a16:creationId xmlns:a16="http://schemas.microsoft.com/office/drawing/2014/main" id="{10FD4AA3-2085-05CF-29DE-EB9004A3E5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981200"/>
            <a:ext cx="2032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/>
              <a:t>Put ballot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/>
              <a:t>in here</a:t>
            </a:r>
          </a:p>
        </p:txBody>
      </p:sp>
      <p:sp>
        <p:nvSpPr>
          <p:cNvPr id="183305" name="AutoShape 9">
            <a:extLst>
              <a:ext uri="{FF2B5EF4-FFF2-40B4-BE49-F238E27FC236}">
                <a16:creationId xmlns:a16="http://schemas.microsoft.com/office/drawing/2014/main" id="{A337AB6A-23C9-B219-FB51-9DDB4D727B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2209800"/>
            <a:ext cx="1130300" cy="444500"/>
          </a:xfrm>
          <a:prstGeom prst="rightArrow">
            <a:avLst>
              <a:gd name="adj1" fmla="val 75009"/>
              <a:gd name="adj2" fmla="val 127155"/>
            </a:avLst>
          </a:prstGeom>
          <a:solidFill>
            <a:srgbClr val="CC0000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20000"/>
              </a:spcBef>
            </a:pPr>
            <a:endParaRPr lang="en-US" altLang="en-US" sz="3200">
              <a:latin typeface="Arial" panose="020B0604020202020204" pitchFamily="34" charset="0"/>
            </a:endParaRPr>
          </a:p>
        </p:txBody>
      </p:sp>
      <p:sp>
        <p:nvSpPr>
          <p:cNvPr id="183306" name="AutoShape 10">
            <a:extLst>
              <a:ext uri="{FF2B5EF4-FFF2-40B4-BE49-F238E27FC236}">
                <a16:creationId xmlns:a16="http://schemas.microsoft.com/office/drawing/2014/main" id="{A2E62E78-88D0-EE85-4A66-9CA5BB3576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3352800"/>
            <a:ext cx="596900" cy="673100"/>
          </a:xfrm>
          <a:prstGeom prst="downArrow">
            <a:avLst>
              <a:gd name="adj1" fmla="val 75009"/>
              <a:gd name="adj2" fmla="val 56388"/>
            </a:avLst>
          </a:prstGeom>
          <a:solidFill>
            <a:srgbClr val="CC0000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3307" name="Rectangle 11">
            <a:extLst>
              <a:ext uri="{FF2B5EF4-FFF2-40B4-BE49-F238E27FC236}">
                <a16:creationId xmlns:a16="http://schemas.microsoft.com/office/drawing/2014/main" id="{0A8630AD-6004-4DFD-96CA-081890DF70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4267200"/>
            <a:ext cx="5016500" cy="189230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3308" name="Rectangle 12">
            <a:extLst>
              <a:ext uri="{FF2B5EF4-FFF2-40B4-BE49-F238E27FC236}">
                <a16:creationId xmlns:a16="http://schemas.microsoft.com/office/drawing/2014/main" id="{C126B3D6-B6D0-55CA-E47F-D4853E0AD0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4267200"/>
            <a:ext cx="2133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400" b="0"/>
              <a:t>Return Envelope</a:t>
            </a:r>
          </a:p>
        </p:txBody>
      </p:sp>
      <p:sp>
        <p:nvSpPr>
          <p:cNvPr id="183309" name="Rectangle 13">
            <a:extLst>
              <a:ext uri="{FF2B5EF4-FFF2-40B4-BE49-F238E27FC236}">
                <a16:creationId xmlns:a16="http://schemas.microsoft.com/office/drawing/2014/main" id="{2197DFDF-E630-378F-F81C-49B590099F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2057400"/>
            <a:ext cx="2667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Secret Ballot Envelope</a:t>
            </a:r>
          </a:p>
        </p:txBody>
      </p:sp>
      <p:sp>
        <p:nvSpPr>
          <p:cNvPr id="183310" name="Rectangle 14">
            <a:extLst>
              <a:ext uri="{FF2B5EF4-FFF2-40B4-BE49-F238E27FC236}">
                <a16:creationId xmlns:a16="http://schemas.microsoft.com/office/drawing/2014/main" id="{879C77C7-27C6-2710-B63E-8432D5EB6D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4267200"/>
            <a:ext cx="8382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U.S.</a:t>
            </a:r>
          </a:p>
        </p:txBody>
      </p:sp>
      <p:sp>
        <p:nvSpPr>
          <p:cNvPr id="183311" name="Rectangle 15">
            <a:extLst>
              <a:ext uri="{FF2B5EF4-FFF2-40B4-BE49-F238E27FC236}">
                <a16:creationId xmlns:a16="http://schemas.microsoft.com/office/drawing/2014/main" id="{AE3F73B3-2762-6126-F917-5F84630E08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4343400"/>
            <a:ext cx="1890713" cy="85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Joe Smith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111 West Huron St.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Auburn, IL 62222</a:t>
            </a:r>
          </a:p>
        </p:txBody>
      </p:sp>
      <p:sp>
        <p:nvSpPr>
          <p:cNvPr id="183312" name="Rectangle 16">
            <a:extLst>
              <a:ext uri="{FF2B5EF4-FFF2-40B4-BE49-F238E27FC236}">
                <a16:creationId xmlns:a16="http://schemas.microsoft.com/office/drawing/2014/main" id="{920505F7-3A97-922F-239F-4E4312CAB3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5105400"/>
            <a:ext cx="28956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Local 1 Election Committee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P.O. Box 2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Gotham, IL 63333-0002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>
            <a:extLst>
              <a:ext uri="{FF2B5EF4-FFF2-40B4-BE49-F238E27FC236}">
                <a16:creationId xmlns:a16="http://schemas.microsoft.com/office/drawing/2014/main" id="{1EC687B1-78C4-A4B6-6780-2A587AA97B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04800"/>
            <a:ext cx="7772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endParaRPr lang="en-US" altLang="en-US" b="0">
              <a:latin typeface="Arial" panose="020B0604020202020204" pitchFamily="34" charset="0"/>
            </a:endParaRPr>
          </a:p>
        </p:txBody>
      </p:sp>
      <p:sp>
        <p:nvSpPr>
          <p:cNvPr id="185347" name="Text Box 3">
            <a:extLst>
              <a:ext uri="{FF2B5EF4-FFF2-40B4-BE49-F238E27FC236}">
                <a16:creationId xmlns:a16="http://schemas.microsoft.com/office/drawing/2014/main" id="{0621E112-47C7-AB5C-91A2-6118CBA768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019425"/>
            <a:ext cx="5692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47675" indent="-22383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1225" indent="-3492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8743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endParaRPr lang="en-US" altLang="en-US" b="0"/>
          </a:p>
        </p:txBody>
      </p:sp>
      <p:sp>
        <p:nvSpPr>
          <p:cNvPr id="185348" name="Rectangle 4">
            <a:extLst>
              <a:ext uri="{FF2B5EF4-FFF2-40B4-BE49-F238E27FC236}">
                <a16:creationId xmlns:a16="http://schemas.microsoft.com/office/drawing/2014/main" id="{3C2A0BCE-32EA-449E-2FAE-AC2C2451B3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457200"/>
            <a:ext cx="7315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>
                <a:solidFill>
                  <a:srgbClr val="0000FF"/>
                </a:solidFill>
                <a:latin typeface="Arial" panose="020B0604020202020204" pitchFamily="34" charset="0"/>
              </a:rPr>
              <a:t>Balloting </a:t>
            </a:r>
          </a:p>
        </p:txBody>
      </p:sp>
      <p:sp>
        <p:nvSpPr>
          <p:cNvPr id="185349" name="Rectangle 5">
            <a:extLst>
              <a:ext uri="{FF2B5EF4-FFF2-40B4-BE49-F238E27FC236}">
                <a16:creationId xmlns:a16="http://schemas.microsoft.com/office/drawing/2014/main" id="{DC486C9E-50D0-844B-CF76-A8658C406E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410200"/>
            <a:ext cx="7086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ctr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ctr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ctr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lnSpc>
                <a:spcPct val="70000"/>
              </a:lnSpc>
              <a:spcBef>
                <a:spcPct val="50000"/>
              </a:spcBef>
              <a:buClr>
                <a:srgbClr val="CC0000"/>
              </a:buClr>
            </a:pPr>
            <a:endParaRPr lang="en-US" altLang="en-US" sz="2400" b="0">
              <a:latin typeface="Arial" panose="020B0604020202020204" pitchFamily="34" charset="0"/>
            </a:endParaRPr>
          </a:p>
        </p:txBody>
      </p:sp>
      <p:sp>
        <p:nvSpPr>
          <p:cNvPr id="185360" name="Rectangle 16">
            <a:extLst>
              <a:ext uri="{FF2B5EF4-FFF2-40B4-BE49-F238E27FC236}">
                <a16:creationId xmlns:a16="http://schemas.microsoft.com/office/drawing/2014/main" id="{21781407-A1C9-4097-2881-0E3C2099F0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676400"/>
            <a:ext cx="72390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54075" indent="-396875"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96975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45000"/>
              </a:spcBef>
              <a:buSzPct val="150000"/>
            </a:pPr>
            <a:r>
              <a:rPr lang="en-US" altLang="en-US">
                <a:latin typeface="Arial" panose="020B0604020202020204" pitchFamily="34" charset="0"/>
              </a:rPr>
              <a:t>Adequate safeguards </a:t>
            </a:r>
          </a:p>
          <a:p>
            <a:pPr lvl="1">
              <a:lnSpc>
                <a:spcPct val="100000"/>
              </a:lnSpc>
              <a:spcBef>
                <a:spcPct val="45000"/>
              </a:spcBef>
              <a:buSzPct val="150000"/>
            </a:pPr>
            <a:r>
              <a:rPr lang="en-US" altLang="en-US" sz="3200">
                <a:latin typeface="Arial" panose="020B0604020202020204" pitchFamily="34" charset="0"/>
              </a:rPr>
              <a:t>Verify voter eligibility</a:t>
            </a:r>
          </a:p>
          <a:p>
            <a:pPr lvl="1">
              <a:lnSpc>
                <a:spcPct val="100000"/>
              </a:lnSpc>
              <a:spcBef>
                <a:spcPct val="45000"/>
              </a:spcBef>
              <a:buSzPct val="150000"/>
            </a:pPr>
            <a:r>
              <a:rPr lang="en-US" altLang="en-US" sz="3200">
                <a:latin typeface="Arial" panose="020B0604020202020204" pitchFamily="34" charset="0"/>
              </a:rPr>
              <a:t>Protect the ballots and voting process</a:t>
            </a:r>
          </a:p>
          <a:p>
            <a:pPr>
              <a:lnSpc>
                <a:spcPct val="100000"/>
              </a:lnSpc>
              <a:spcBef>
                <a:spcPct val="45000"/>
              </a:spcBef>
              <a:buSzPct val="150000"/>
            </a:pPr>
            <a:r>
              <a:rPr lang="en-US" altLang="en-US">
                <a:latin typeface="Arial" panose="020B0604020202020204" pitchFamily="34" charset="0"/>
              </a:rPr>
              <a:t>Allow persons whose eligibility is questioned (for example, their name is not on the voter eligibility list) to cast challenged ballots.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0">
                                            <p:txEl>
                                              <p:charRg st="85" end="19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5360">
                                            <p:txEl>
                                              <p:charRg st="85" end="19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5360">
                                            <p:txEl>
                                              <p:charRg st="85" end="19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7" name="Rectangle 5">
            <a:extLst>
              <a:ext uri="{FF2B5EF4-FFF2-40B4-BE49-F238E27FC236}">
                <a16:creationId xmlns:a16="http://schemas.microsoft.com/office/drawing/2014/main" id="{3B6F65E7-8150-79D7-30EB-3B3B608102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b="1">
                <a:latin typeface="Arial" panose="020B0604020202020204" pitchFamily="34" charset="0"/>
              </a:rPr>
              <a:t>Challenged Ballot Sample</a:t>
            </a:r>
          </a:p>
        </p:txBody>
      </p:sp>
      <p:pic>
        <p:nvPicPr>
          <p:cNvPr id="392200" name="Picture 8">
            <a:extLst>
              <a:ext uri="{FF2B5EF4-FFF2-40B4-BE49-F238E27FC236}">
                <a16:creationId xmlns:a16="http://schemas.microsoft.com/office/drawing/2014/main" id="{21B63008-F63C-7998-1A0F-7BBF98CD417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47800" y="1371600"/>
            <a:ext cx="6477000" cy="5486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92202" name="Text Box 10">
            <a:extLst>
              <a:ext uri="{FF2B5EF4-FFF2-40B4-BE49-F238E27FC236}">
                <a16:creationId xmlns:a16="http://schemas.microsoft.com/office/drawing/2014/main" id="{CD1582D8-0FBA-E066-0E01-6D21AE2BD6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9925" y="3219450"/>
            <a:ext cx="52705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endParaRPr lang="en-US" altLang="en-US" sz="3200">
              <a:latin typeface="Arial" panose="020B0604020202020204" pitchFamily="34" charset="0"/>
            </a:endParaRPr>
          </a:p>
        </p:txBody>
      </p:sp>
      <p:sp>
        <p:nvSpPr>
          <p:cNvPr id="392203" name="AutoShape 11">
            <a:extLst>
              <a:ext uri="{FF2B5EF4-FFF2-40B4-BE49-F238E27FC236}">
                <a16:creationId xmlns:a16="http://schemas.microsoft.com/office/drawing/2014/main" id="{14DAF7BE-A6A0-271A-0AAA-5ADB70E3B3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352800"/>
            <a:ext cx="596900" cy="673100"/>
          </a:xfrm>
          <a:prstGeom prst="downArrow">
            <a:avLst>
              <a:gd name="adj1" fmla="val 75009"/>
              <a:gd name="adj2" fmla="val 56388"/>
            </a:avLst>
          </a:prstGeom>
          <a:solidFill>
            <a:srgbClr val="CC0000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>
            <a:extLst>
              <a:ext uri="{FF2B5EF4-FFF2-40B4-BE49-F238E27FC236}">
                <a16:creationId xmlns:a16="http://schemas.microsoft.com/office/drawing/2014/main" id="{F633057C-9168-B58C-5A0C-DB74E3B327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-533400"/>
            <a:ext cx="8077200" cy="1752600"/>
          </a:xfrm>
          <a:noFill/>
          <a:ln/>
        </p:spPr>
        <p:txBody>
          <a:bodyPr lIns="92075" tIns="46038" rIns="92075" bIns="46038"/>
          <a:lstStyle/>
          <a:p>
            <a:r>
              <a:rPr lang="en-US" altLang="en-US" b="1">
                <a:latin typeface="Arial" panose="020B0604020202020204" pitchFamily="34" charset="0"/>
              </a:rPr>
              <a:t>Observers</a:t>
            </a:r>
          </a:p>
        </p:txBody>
      </p:sp>
      <p:sp>
        <p:nvSpPr>
          <p:cNvPr id="282627" name="Rectangle 3">
            <a:extLst>
              <a:ext uri="{FF2B5EF4-FFF2-40B4-BE49-F238E27FC236}">
                <a16:creationId xmlns:a16="http://schemas.microsoft.com/office/drawing/2014/main" id="{BDCB3049-19F4-5824-E6A2-098B20BB7C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1295400"/>
            <a:ext cx="7772400" cy="5181600"/>
          </a:xfrm>
          <a:noFill/>
          <a:ln/>
        </p:spPr>
        <p:txBody>
          <a:bodyPr lIns="92075" tIns="46038" rIns="92075" bIns="46038"/>
          <a:lstStyle/>
          <a:p>
            <a:endParaRPr lang="en-US" altLang="en-US" sz="1000"/>
          </a:p>
          <a:p>
            <a:pPr>
              <a:buClr>
                <a:srgbClr val="FF0000"/>
              </a:buClr>
            </a:pPr>
            <a:r>
              <a:rPr lang="en-US" altLang="en-US" sz="2400" b="1">
                <a:latin typeface="Arial" panose="020B0604020202020204" pitchFamily="34" charset="0"/>
              </a:rPr>
              <a:t>Candidates’ observers must be allowed at polls and tally if request is made</a:t>
            </a:r>
          </a:p>
          <a:p>
            <a:pPr>
              <a:buClr>
                <a:srgbClr val="FF0000"/>
              </a:buClr>
            </a:pPr>
            <a:r>
              <a:rPr lang="en-US" altLang="en-US" sz="2400" b="1">
                <a:latin typeface="Arial" panose="020B0604020202020204" pitchFamily="34" charset="0"/>
              </a:rPr>
              <a:t>In mail ballot elections, observers are allowed during:</a:t>
            </a:r>
          </a:p>
          <a:p>
            <a:pPr lvl="1"/>
            <a:r>
              <a:rPr lang="en-US" altLang="en-US" sz="2400" b="1">
                <a:latin typeface="Arial" panose="020B0604020202020204" pitchFamily="34" charset="0"/>
              </a:rPr>
              <a:t>Ballot mailing where envelopes are stuffed, labeled and mailed</a:t>
            </a:r>
          </a:p>
          <a:p>
            <a:pPr lvl="1"/>
            <a:r>
              <a:rPr lang="en-US" altLang="en-US" sz="2400" b="1">
                <a:latin typeface="Arial" panose="020B0604020202020204" pitchFamily="34" charset="0"/>
              </a:rPr>
              <a:t>Visits to the post office to pick up undeliverables and re-mail ballot packages</a:t>
            </a:r>
          </a:p>
          <a:p>
            <a:pPr lvl="1"/>
            <a:r>
              <a:rPr lang="en-US" altLang="en-US" sz="2400" b="1">
                <a:latin typeface="Arial" panose="020B0604020202020204" pitchFamily="34" charset="0"/>
              </a:rPr>
              <a:t>Trips by election officials to pick up voted ballots,  transport to tally, and conduct eligibility review</a:t>
            </a:r>
          </a:p>
          <a:p>
            <a:endParaRPr lang="en-US" altLang="en-US" sz="2400" b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charRg st="50" end="9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2627">
                                            <p:txEl>
                                              <p:charRg st="50" end="9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2627">
                                            <p:txEl>
                                              <p:charRg st="50" end="9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charRg st="98" end="1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82627">
                                            <p:txEl>
                                              <p:charRg st="98" end="16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2627">
                                            <p:txEl>
                                              <p:charRg st="98" end="16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charRg st="161" end="2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82627">
                                            <p:txEl>
                                              <p:charRg st="161" end="24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82627">
                                            <p:txEl>
                                              <p:charRg st="161" end="24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charRg st="245" end="3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2627">
                                            <p:txEl>
                                              <p:charRg st="245" end="33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2627">
                                            <p:txEl>
                                              <p:charRg st="245" end="33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19773285-8DB3-0C35-3416-F99C9A6CA9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04800"/>
            <a:ext cx="7772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endParaRPr lang="en-US" altLang="en-US" b="0">
              <a:latin typeface="Arial" panose="020B0604020202020204" pitchFamily="34" charset="0"/>
            </a:endParaRPr>
          </a:p>
        </p:txBody>
      </p:sp>
      <p:sp>
        <p:nvSpPr>
          <p:cNvPr id="25605" name="Text Box 5">
            <a:extLst>
              <a:ext uri="{FF2B5EF4-FFF2-40B4-BE49-F238E27FC236}">
                <a16:creationId xmlns:a16="http://schemas.microsoft.com/office/drawing/2014/main" id="{AF119781-791D-8258-1E30-AC5F8541CC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019425"/>
            <a:ext cx="5692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47675" indent="-22383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1225" indent="-3492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8743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endParaRPr lang="en-US" altLang="en-US" b="0"/>
          </a:p>
        </p:txBody>
      </p:sp>
      <p:sp>
        <p:nvSpPr>
          <p:cNvPr id="25606" name="Rectangle 6">
            <a:extLst>
              <a:ext uri="{FF2B5EF4-FFF2-40B4-BE49-F238E27FC236}">
                <a16:creationId xmlns:a16="http://schemas.microsoft.com/office/drawing/2014/main" id="{6448F675-3905-A7E8-66A8-07389952B7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457200"/>
            <a:ext cx="7315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>
                <a:latin typeface="Arial" panose="020B0604020202020204" pitchFamily="34" charset="0"/>
              </a:rPr>
              <a:t>Overview of the LMRDA</a:t>
            </a:r>
          </a:p>
        </p:txBody>
      </p:sp>
      <p:sp>
        <p:nvSpPr>
          <p:cNvPr id="25608" name="Rectangle 8">
            <a:extLst>
              <a:ext uri="{FF2B5EF4-FFF2-40B4-BE49-F238E27FC236}">
                <a16:creationId xmlns:a16="http://schemas.microsoft.com/office/drawing/2014/main" id="{A494EE42-AFD0-F65A-0C6E-C88FD97E03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905000"/>
            <a:ext cx="7162800" cy="35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38138" indent="-33813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00100" indent="-347663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SzPct val="150000"/>
            </a:pPr>
            <a:r>
              <a:rPr lang="en-US" altLang="en-US" sz="3200">
                <a:latin typeface="Arial" panose="020B0604020202020204" pitchFamily="34" charset="0"/>
              </a:rPr>
              <a:t>Title I:   Bill of Rights</a:t>
            </a:r>
          </a:p>
          <a:p>
            <a:pPr>
              <a:lnSpc>
                <a:spcPct val="100000"/>
              </a:lnSpc>
              <a:spcBef>
                <a:spcPct val="20000"/>
              </a:spcBef>
              <a:buSzPct val="150000"/>
            </a:pPr>
            <a:r>
              <a:rPr lang="en-US" altLang="en-US" sz="3200">
                <a:latin typeface="Arial" panose="020B0604020202020204" pitchFamily="34" charset="0"/>
              </a:rPr>
              <a:t>Title II:  Reporting requirements</a:t>
            </a:r>
          </a:p>
          <a:p>
            <a:pPr>
              <a:lnSpc>
                <a:spcPct val="100000"/>
              </a:lnSpc>
              <a:spcBef>
                <a:spcPct val="20000"/>
              </a:spcBef>
              <a:buSzPct val="150000"/>
            </a:pPr>
            <a:r>
              <a:rPr lang="en-US" altLang="en-US" sz="3200">
                <a:latin typeface="Arial" panose="020B0604020202020204" pitchFamily="34" charset="0"/>
              </a:rPr>
              <a:t>Title III: Trusteeships</a:t>
            </a:r>
          </a:p>
          <a:p>
            <a:pPr>
              <a:lnSpc>
                <a:spcPct val="100000"/>
              </a:lnSpc>
              <a:spcBef>
                <a:spcPct val="20000"/>
              </a:spcBef>
              <a:buSzPct val="150000"/>
            </a:pPr>
            <a:r>
              <a:rPr lang="en-US" altLang="en-US" sz="3200">
                <a:latin typeface="Arial" panose="020B0604020202020204" pitchFamily="34" charset="0"/>
              </a:rPr>
              <a:t>Title IV: Union officer elections</a:t>
            </a:r>
          </a:p>
          <a:p>
            <a:pPr>
              <a:lnSpc>
                <a:spcPct val="100000"/>
              </a:lnSpc>
              <a:spcBef>
                <a:spcPct val="20000"/>
              </a:spcBef>
              <a:buSzPct val="150000"/>
            </a:pPr>
            <a:r>
              <a:rPr lang="en-US" altLang="en-US" sz="3200">
                <a:latin typeface="Arial" panose="020B0604020202020204" pitchFamily="34" charset="0"/>
              </a:rPr>
              <a:t>Title V:  Safeguards</a:t>
            </a:r>
          </a:p>
          <a:p>
            <a:pPr>
              <a:lnSpc>
                <a:spcPct val="100000"/>
              </a:lnSpc>
              <a:spcBef>
                <a:spcPct val="20000"/>
              </a:spcBef>
              <a:buSzPct val="150000"/>
            </a:pPr>
            <a:r>
              <a:rPr lang="en-US" altLang="en-US" sz="3200">
                <a:latin typeface="Arial" panose="020B0604020202020204" pitchFamily="34" charset="0"/>
              </a:rPr>
              <a:t>Title VI: Miscellaneous provisions</a:t>
            </a: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Rectangle 2">
            <a:extLst>
              <a:ext uri="{FF2B5EF4-FFF2-40B4-BE49-F238E27FC236}">
                <a16:creationId xmlns:a16="http://schemas.microsoft.com/office/drawing/2014/main" id="{5F2C0349-B78B-3846-3F84-F261EFF1C0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458200" cy="1295400"/>
          </a:xfrm>
        </p:spPr>
        <p:txBody>
          <a:bodyPr/>
          <a:lstStyle/>
          <a:p>
            <a:r>
              <a:rPr lang="en-US" altLang="en-US" b="1">
                <a:latin typeface="Arial" panose="020B0604020202020204" pitchFamily="34" charset="0"/>
              </a:rPr>
              <a:t>Rights and Obligations of  Observers</a:t>
            </a:r>
          </a:p>
        </p:txBody>
      </p:sp>
      <p:sp>
        <p:nvSpPr>
          <p:cNvPr id="377859" name="Rectangle 3">
            <a:extLst>
              <a:ext uri="{FF2B5EF4-FFF2-40B4-BE49-F238E27FC236}">
                <a16:creationId xmlns:a16="http://schemas.microsoft.com/office/drawing/2014/main" id="{64497205-C40C-AE6F-8354-5002EA2417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7772400" cy="4495800"/>
          </a:xfrm>
        </p:spPr>
        <p:txBody>
          <a:bodyPr/>
          <a:lstStyle/>
          <a:p>
            <a:pPr>
              <a:buClr>
                <a:srgbClr val="FF0000"/>
              </a:buClr>
              <a:buFontTx/>
              <a:buNone/>
            </a:pPr>
            <a:r>
              <a:rPr lang="en-US" altLang="en-US" b="1">
                <a:latin typeface="Arial" panose="020B0604020202020204" pitchFamily="34" charset="0"/>
              </a:rPr>
              <a:t>Observers:</a:t>
            </a:r>
          </a:p>
          <a:p>
            <a:pPr>
              <a:buClr>
                <a:schemeClr val="tx1"/>
              </a:buClr>
            </a:pPr>
            <a:r>
              <a:rPr lang="en-US" altLang="en-US" b="1">
                <a:latin typeface="Arial" panose="020B0604020202020204" pitchFamily="34" charset="0"/>
              </a:rPr>
              <a:t>Must be given reasonable opportunities to observe</a:t>
            </a:r>
          </a:p>
          <a:p>
            <a:pPr>
              <a:buClr>
                <a:schemeClr val="tx1"/>
              </a:buClr>
            </a:pPr>
            <a:r>
              <a:rPr lang="en-US" altLang="en-US" b="1">
                <a:latin typeface="Arial" panose="020B0604020202020204" pitchFamily="34" charset="0"/>
              </a:rPr>
              <a:t>Cannot assist the election officials in conducting the election</a:t>
            </a:r>
          </a:p>
          <a:p>
            <a:pPr>
              <a:buClr>
                <a:schemeClr val="tx1"/>
              </a:buClr>
            </a:pPr>
            <a:r>
              <a:rPr lang="en-US" altLang="en-US" b="1">
                <a:latin typeface="Arial" panose="020B0604020202020204" pitchFamily="34" charset="0"/>
              </a:rPr>
              <a:t>Cannot engage in partisan activities inside the polling place.</a:t>
            </a:r>
          </a:p>
          <a:p>
            <a:endParaRPr lang="en-US" altLang="en-US"/>
          </a:p>
          <a:p>
            <a:pPr>
              <a:buFontTx/>
              <a:buNone/>
            </a:pPr>
            <a:endParaRPr lang="en-US" altLang="en-US"/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>
            <a:extLst>
              <a:ext uri="{FF2B5EF4-FFF2-40B4-BE49-F238E27FC236}">
                <a16:creationId xmlns:a16="http://schemas.microsoft.com/office/drawing/2014/main" id="{6E9D4285-8749-004F-2DA1-75134A3710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447800"/>
          </a:xfrm>
        </p:spPr>
        <p:txBody>
          <a:bodyPr/>
          <a:lstStyle/>
          <a:p>
            <a:r>
              <a:rPr lang="en-US" altLang="en-US" b="1">
                <a:latin typeface="Arial" panose="020B0604020202020204" pitchFamily="34" charset="0"/>
              </a:rPr>
              <a:t>Tallying the Ballots</a:t>
            </a:r>
          </a:p>
        </p:txBody>
      </p:sp>
      <p:sp>
        <p:nvSpPr>
          <p:cNvPr id="385027" name="Rectangle 3">
            <a:extLst>
              <a:ext uri="{FF2B5EF4-FFF2-40B4-BE49-F238E27FC236}">
                <a16:creationId xmlns:a16="http://schemas.microsoft.com/office/drawing/2014/main" id="{8A7334C4-3755-919C-2B4C-88FE81DB57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1447800"/>
            <a:ext cx="77724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b="1">
                <a:latin typeface="Arial" panose="020B0604020202020204" pitchFamily="34" charset="0"/>
              </a:rPr>
              <a:t>Every vote on a valid ballot should be counted if the voter’s intent is clear.</a:t>
            </a:r>
          </a:p>
          <a:p>
            <a:pPr>
              <a:lnSpc>
                <a:spcPct val="80000"/>
              </a:lnSpc>
            </a:pPr>
            <a:endParaRPr lang="en-US" altLang="en-US" sz="2800" b="1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800" b="1">
                <a:latin typeface="Arial" panose="020B0604020202020204" pitchFamily="34" charset="0"/>
              </a:rPr>
              <a:t>An entire ballot should not be voided unless it contains the voter’s name or other marks which may identify the voter.</a:t>
            </a:r>
          </a:p>
          <a:p>
            <a:pPr>
              <a:lnSpc>
                <a:spcPct val="80000"/>
              </a:lnSpc>
            </a:pPr>
            <a:endParaRPr lang="en-US" altLang="en-US" sz="2800" b="1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800" b="1">
                <a:latin typeface="Arial" panose="020B0604020202020204" pitchFamily="34" charset="0"/>
              </a:rPr>
              <a:t>Challenged ballots should be resolved early in the process.</a:t>
            </a:r>
          </a:p>
          <a:p>
            <a:pPr>
              <a:lnSpc>
                <a:spcPct val="80000"/>
              </a:lnSpc>
            </a:pPr>
            <a:endParaRPr lang="en-US" altLang="en-US" sz="2800" b="1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800" b="1">
                <a:latin typeface="Arial" panose="020B0604020202020204" pitchFamily="34" charset="0"/>
              </a:rPr>
              <a:t>Union must account for all ballots.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>
            <a:extLst>
              <a:ext uri="{FF2B5EF4-FFF2-40B4-BE49-F238E27FC236}">
                <a16:creationId xmlns:a16="http://schemas.microsoft.com/office/drawing/2014/main" id="{C6C1608D-525B-F283-E227-EDF270F6F6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04800"/>
            <a:ext cx="7772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endParaRPr lang="en-US" altLang="en-US" b="0">
              <a:latin typeface="Arial" panose="020B0604020202020204" pitchFamily="34" charset="0"/>
            </a:endParaRPr>
          </a:p>
        </p:txBody>
      </p:sp>
      <p:sp>
        <p:nvSpPr>
          <p:cNvPr id="187395" name="Text Box 3">
            <a:extLst>
              <a:ext uri="{FF2B5EF4-FFF2-40B4-BE49-F238E27FC236}">
                <a16:creationId xmlns:a16="http://schemas.microsoft.com/office/drawing/2014/main" id="{0ED358AF-FB13-C80B-BBCA-04E811691D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019425"/>
            <a:ext cx="5692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47675" indent="-22383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1225" indent="-3492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8743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endParaRPr lang="en-US" altLang="en-US" b="0"/>
          </a:p>
        </p:txBody>
      </p:sp>
      <p:sp>
        <p:nvSpPr>
          <p:cNvPr id="187396" name="Rectangle 4">
            <a:extLst>
              <a:ext uri="{FF2B5EF4-FFF2-40B4-BE49-F238E27FC236}">
                <a16:creationId xmlns:a16="http://schemas.microsoft.com/office/drawing/2014/main" id="{944C13B8-B824-C7AB-5C2E-53419588A3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457200"/>
            <a:ext cx="7315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>
                <a:solidFill>
                  <a:srgbClr val="0000FF"/>
                </a:solidFill>
                <a:latin typeface="Arial" panose="020B0604020202020204" pitchFamily="34" charset="0"/>
              </a:rPr>
              <a:t>After the Election</a:t>
            </a:r>
          </a:p>
        </p:txBody>
      </p:sp>
      <p:sp>
        <p:nvSpPr>
          <p:cNvPr id="187397" name="Rectangle 5">
            <a:extLst>
              <a:ext uri="{FF2B5EF4-FFF2-40B4-BE49-F238E27FC236}">
                <a16:creationId xmlns:a16="http://schemas.microsoft.com/office/drawing/2014/main" id="{3328BFDA-A68D-2C96-3249-F4818565D9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410200"/>
            <a:ext cx="7086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ctr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ctr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ctr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lnSpc>
                <a:spcPct val="70000"/>
              </a:lnSpc>
              <a:spcBef>
                <a:spcPct val="50000"/>
              </a:spcBef>
              <a:buClr>
                <a:srgbClr val="CC0000"/>
              </a:buClr>
            </a:pPr>
            <a:endParaRPr lang="en-US" altLang="en-US" sz="2400" b="0">
              <a:latin typeface="Arial" panose="020B0604020202020204" pitchFamily="34" charset="0"/>
            </a:endParaRPr>
          </a:p>
        </p:txBody>
      </p:sp>
      <p:sp>
        <p:nvSpPr>
          <p:cNvPr id="187398" name="Rectangle 6">
            <a:extLst>
              <a:ext uri="{FF2B5EF4-FFF2-40B4-BE49-F238E27FC236}">
                <a16:creationId xmlns:a16="http://schemas.microsoft.com/office/drawing/2014/main" id="{79573340-8CEC-2323-7E20-039B178B46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600200"/>
            <a:ext cx="72390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54075" indent="-396875"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96975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60000"/>
              </a:spcBef>
              <a:buSzPct val="150000"/>
            </a:pPr>
            <a:r>
              <a:rPr lang="en-US" altLang="en-US">
                <a:latin typeface="Arial" panose="020B0604020202020204" pitchFamily="34" charset="0"/>
              </a:rPr>
              <a:t>Announce and publish election results</a:t>
            </a:r>
          </a:p>
          <a:p>
            <a:pPr>
              <a:lnSpc>
                <a:spcPct val="100000"/>
              </a:lnSpc>
              <a:spcBef>
                <a:spcPct val="60000"/>
              </a:spcBef>
              <a:buSzPct val="150000"/>
            </a:pPr>
            <a:r>
              <a:rPr lang="en-US" altLang="en-US">
                <a:latin typeface="Arial" panose="020B0604020202020204" pitchFamily="34" charset="0"/>
              </a:rPr>
              <a:t>Retain election records for one year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>
            <a:extLst>
              <a:ext uri="{FF2B5EF4-FFF2-40B4-BE49-F238E27FC236}">
                <a16:creationId xmlns:a16="http://schemas.microsoft.com/office/drawing/2014/main" id="{48059607-17B9-6B10-E062-0E42791F108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725488" y="304800"/>
            <a:ext cx="7769225" cy="914400"/>
          </a:xfrm>
        </p:spPr>
        <p:txBody>
          <a:bodyPr/>
          <a:lstStyle/>
          <a:p>
            <a:r>
              <a:rPr lang="en-US" altLang="en-US" b="1">
                <a:latin typeface="Arial" panose="020B0604020202020204" pitchFamily="34" charset="0"/>
              </a:rPr>
              <a:t>Election Complaint</a:t>
            </a:r>
          </a:p>
        </p:txBody>
      </p:sp>
      <p:sp>
        <p:nvSpPr>
          <p:cNvPr id="274435" name="Rectangle 3">
            <a:extLst>
              <a:ext uri="{FF2B5EF4-FFF2-40B4-BE49-F238E27FC236}">
                <a16:creationId xmlns:a16="http://schemas.microsoft.com/office/drawing/2014/main" id="{8FAE0762-4832-2132-A09F-7248C0464660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524000"/>
            <a:ext cx="7770813" cy="4014788"/>
          </a:xfrm>
        </p:spPr>
        <p:txBody>
          <a:bodyPr/>
          <a:lstStyle/>
          <a:p>
            <a:pPr marL="341313" indent="-341313">
              <a:lnSpc>
                <a:spcPct val="90000"/>
              </a:lnSpc>
              <a:buClr>
                <a:srgbClr val="FF0000"/>
              </a:buClr>
            </a:pPr>
            <a:r>
              <a:rPr lang="en-US" altLang="en-US" sz="2800" b="1">
                <a:latin typeface="Arial" panose="020B0604020202020204" pitchFamily="34" charset="0"/>
              </a:rPr>
              <a:t>Any member may file an election complaint with the Secretary of Labor.</a:t>
            </a:r>
          </a:p>
          <a:p>
            <a:pPr marL="341313" indent="-341313">
              <a:lnSpc>
                <a:spcPct val="90000"/>
              </a:lnSpc>
              <a:buClr>
                <a:srgbClr val="FF0000"/>
              </a:buClr>
            </a:pPr>
            <a:r>
              <a:rPr lang="en-US" altLang="en-US" sz="2800" b="1">
                <a:latin typeface="Arial" panose="020B0604020202020204" pitchFamily="34" charset="0"/>
              </a:rPr>
              <a:t>Prior to filing a complaint with the Secretary, the member must have either exhausted or attempted to exhaust the remedies available under the union’s constitution and bylaws.</a:t>
            </a:r>
          </a:p>
          <a:p>
            <a:pPr marL="341313" indent="-341313">
              <a:lnSpc>
                <a:spcPct val="90000"/>
              </a:lnSpc>
              <a:buClr>
                <a:srgbClr val="FF0000"/>
              </a:buClr>
            </a:pPr>
            <a:r>
              <a:rPr lang="en-US" altLang="en-US" sz="2800" b="1">
                <a:latin typeface="Arial" panose="020B0604020202020204" pitchFamily="34" charset="0"/>
              </a:rPr>
              <a:t>Complaints to the Secretary should be in writing and filed with the nearest OLMS field office.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charRg st="0" end="10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4435">
                                            <p:txEl>
                                              <p:charRg st="0" end="10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4435">
                                            <p:txEl>
                                              <p:charRg st="0" end="10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charRg st="101" end="27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4435">
                                            <p:txEl>
                                              <p:charRg st="101" end="27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4435">
                                            <p:txEl>
                                              <p:charRg st="101" end="27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charRg st="277" end="3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4435">
                                            <p:txEl>
                                              <p:charRg st="277" end="34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4435">
                                            <p:txEl>
                                              <p:charRg st="277" end="34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Freeform 2">
            <a:extLst>
              <a:ext uri="{FF2B5EF4-FFF2-40B4-BE49-F238E27FC236}">
                <a16:creationId xmlns:a16="http://schemas.microsoft.com/office/drawing/2014/main" id="{F0E906BC-2176-395B-DF71-C74963ED84B1}"/>
              </a:ext>
            </a:extLst>
          </p:cNvPr>
          <p:cNvSpPr>
            <a:spLocks/>
          </p:cNvSpPr>
          <p:nvPr/>
        </p:nvSpPr>
        <p:spPr bwMode="auto">
          <a:xfrm>
            <a:off x="3200400" y="1676400"/>
            <a:ext cx="2420938" cy="1728788"/>
          </a:xfrm>
          <a:custGeom>
            <a:avLst/>
            <a:gdLst>
              <a:gd name="T0" fmla="*/ 1678 w 1679"/>
              <a:gd name="T1" fmla="*/ 1162 h 1233"/>
              <a:gd name="T2" fmla="*/ 1678 w 1679"/>
              <a:gd name="T3" fmla="*/ 1162 h 1233"/>
              <a:gd name="T4" fmla="*/ 1608 w 1679"/>
              <a:gd name="T5" fmla="*/ 891 h 1233"/>
              <a:gd name="T6" fmla="*/ 1541 w 1679"/>
              <a:gd name="T7" fmla="*/ 971 h 1233"/>
              <a:gd name="T8" fmla="*/ 986 w 1679"/>
              <a:gd name="T9" fmla="*/ 701 h 1233"/>
              <a:gd name="T10" fmla="*/ 986 w 1679"/>
              <a:gd name="T11" fmla="*/ 204 h 1233"/>
              <a:gd name="T12" fmla="*/ 1103 w 1679"/>
              <a:gd name="T13" fmla="*/ 204 h 1233"/>
              <a:gd name="T14" fmla="*/ 854 w 1679"/>
              <a:gd name="T15" fmla="*/ 0 h 1233"/>
              <a:gd name="T16" fmla="*/ 583 w 1679"/>
              <a:gd name="T17" fmla="*/ 204 h 1233"/>
              <a:gd name="T18" fmla="*/ 707 w 1679"/>
              <a:gd name="T19" fmla="*/ 204 h 1233"/>
              <a:gd name="T20" fmla="*/ 707 w 1679"/>
              <a:gd name="T21" fmla="*/ 701 h 1233"/>
              <a:gd name="T22" fmla="*/ 148 w 1679"/>
              <a:gd name="T23" fmla="*/ 978 h 1233"/>
              <a:gd name="T24" fmla="*/ 78 w 1679"/>
              <a:gd name="T25" fmla="*/ 888 h 1233"/>
              <a:gd name="T26" fmla="*/ 0 w 1679"/>
              <a:gd name="T27" fmla="*/ 1162 h 1233"/>
              <a:gd name="T28" fmla="*/ 342 w 1679"/>
              <a:gd name="T29" fmla="*/ 1232 h 1233"/>
              <a:gd name="T30" fmla="*/ 284 w 1679"/>
              <a:gd name="T31" fmla="*/ 1145 h 1233"/>
              <a:gd name="T32" fmla="*/ 842 w 1679"/>
              <a:gd name="T33" fmla="*/ 891 h 1233"/>
              <a:gd name="T34" fmla="*/ 1396 w 1679"/>
              <a:gd name="T35" fmla="*/ 1145 h 1233"/>
              <a:gd name="T36" fmla="*/ 1331 w 1679"/>
              <a:gd name="T37" fmla="*/ 1232 h 1233"/>
              <a:gd name="T38" fmla="*/ 1678 w 1679"/>
              <a:gd name="T39" fmla="*/ 1162 h 1233"/>
              <a:gd name="T40" fmla="*/ 1678 w 1679"/>
              <a:gd name="T41" fmla="*/ 1162 h 12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679" h="1233">
                <a:moveTo>
                  <a:pt x="1678" y="1162"/>
                </a:moveTo>
                <a:lnTo>
                  <a:pt x="1678" y="1162"/>
                </a:lnTo>
                <a:lnTo>
                  <a:pt x="1608" y="891"/>
                </a:lnTo>
                <a:lnTo>
                  <a:pt x="1541" y="971"/>
                </a:lnTo>
                <a:lnTo>
                  <a:pt x="986" y="701"/>
                </a:lnTo>
                <a:lnTo>
                  <a:pt x="986" y="204"/>
                </a:lnTo>
                <a:lnTo>
                  <a:pt x="1103" y="204"/>
                </a:lnTo>
                <a:lnTo>
                  <a:pt x="854" y="0"/>
                </a:lnTo>
                <a:lnTo>
                  <a:pt x="583" y="204"/>
                </a:lnTo>
                <a:lnTo>
                  <a:pt x="707" y="204"/>
                </a:lnTo>
                <a:lnTo>
                  <a:pt x="707" y="701"/>
                </a:lnTo>
                <a:lnTo>
                  <a:pt x="148" y="978"/>
                </a:lnTo>
                <a:lnTo>
                  <a:pt x="78" y="888"/>
                </a:lnTo>
                <a:lnTo>
                  <a:pt x="0" y="1162"/>
                </a:lnTo>
                <a:lnTo>
                  <a:pt x="342" y="1232"/>
                </a:lnTo>
                <a:lnTo>
                  <a:pt x="284" y="1145"/>
                </a:lnTo>
                <a:lnTo>
                  <a:pt x="842" y="891"/>
                </a:lnTo>
                <a:lnTo>
                  <a:pt x="1396" y="1145"/>
                </a:lnTo>
                <a:lnTo>
                  <a:pt x="1331" y="1232"/>
                </a:lnTo>
                <a:lnTo>
                  <a:pt x="1678" y="1162"/>
                </a:lnTo>
                <a:lnTo>
                  <a:pt x="1678" y="1162"/>
                </a:lnTo>
              </a:path>
            </a:pathLst>
          </a:custGeom>
          <a:solidFill>
            <a:srgbClr val="0080FF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484" name="Text Box 4">
            <a:extLst>
              <a:ext uri="{FF2B5EF4-FFF2-40B4-BE49-F238E27FC236}">
                <a16:creationId xmlns:a16="http://schemas.microsoft.com/office/drawing/2014/main" id="{944CF158-B319-8F8F-FF94-2395289D4B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733800"/>
            <a:ext cx="3930650" cy="325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423863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9900" indent="-60325" defTabSz="423863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46138" indent="-25400" defTabSz="423863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230313" defTabSz="423863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641475" defTabSz="423863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098675" defTabSz="423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555875" defTabSz="423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013075" defTabSz="423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470275" defTabSz="423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buClr>
                <a:srgbClr val="A1A100"/>
              </a:buClr>
              <a:buSzPct val="90000"/>
              <a:buFont typeface="Monotype Sorts" pitchFamily="2" charset="2"/>
              <a:buNone/>
            </a:pPr>
            <a:r>
              <a:rPr lang="en-US" altLang="en-US" sz="2700">
                <a:solidFill>
                  <a:srgbClr val="000000"/>
                </a:solidFill>
                <a:latin typeface="Arial" panose="020B0604020202020204" pitchFamily="34" charset="0"/>
              </a:rPr>
              <a:t>Getting a final		</a:t>
            </a:r>
            <a:r>
              <a:rPr lang="en-US" altLang="en-US" sz="3800">
                <a:solidFill>
                  <a:srgbClr val="A11F12"/>
                </a:solidFill>
                <a:latin typeface="Arial" panose="020B0604020202020204" pitchFamily="34" charset="0"/>
              </a:rPr>
              <a:t>OR</a:t>
            </a:r>
            <a:endParaRPr lang="en-US" altLang="en-US" sz="27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buClr>
                <a:srgbClr val="A1A100"/>
              </a:buClr>
              <a:buSzPct val="90000"/>
              <a:buFont typeface="Monotype Sorts" pitchFamily="2" charset="2"/>
              <a:buNone/>
            </a:pPr>
            <a:r>
              <a:rPr lang="en-US" altLang="en-US" sz="2700">
                <a:solidFill>
                  <a:srgbClr val="000000"/>
                </a:solidFill>
                <a:latin typeface="Arial" panose="020B0604020202020204" pitchFamily="34" charset="0"/>
              </a:rPr>
              <a:t>answer from</a:t>
            </a:r>
          </a:p>
          <a:p>
            <a:pPr>
              <a:lnSpc>
                <a:spcPct val="100000"/>
              </a:lnSpc>
              <a:buClr>
                <a:srgbClr val="A1A100"/>
              </a:buClr>
              <a:buSzPct val="90000"/>
              <a:buFont typeface="Monotype Sorts" pitchFamily="2" charset="2"/>
              <a:buNone/>
            </a:pPr>
            <a:r>
              <a:rPr lang="en-US" altLang="en-US" sz="2700">
                <a:solidFill>
                  <a:srgbClr val="000000"/>
                </a:solidFill>
                <a:latin typeface="Arial" panose="020B0604020202020204" pitchFamily="34" charset="0"/>
              </a:rPr>
              <a:t>the union on</a:t>
            </a:r>
          </a:p>
          <a:p>
            <a:pPr>
              <a:lnSpc>
                <a:spcPct val="100000"/>
              </a:lnSpc>
              <a:buClr>
                <a:srgbClr val="A1A100"/>
              </a:buClr>
              <a:buSzPct val="90000"/>
              <a:buFont typeface="Monotype Sorts" pitchFamily="2" charset="2"/>
              <a:buNone/>
            </a:pPr>
            <a:r>
              <a:rPr lang="en-US" altLang="en-US" sz="2700">
                <a:solidFill>
                  <a:srgbClr val="000000"/>
                </a:solidFill>
                <a:latin typeface="Arial" panose="020B0604020202020204" pitchFamily="34" charset="0"/>
              </a:rPr>
              <a:t>his protest</a:t>
            </a:r>
            <a:endParaRPr lang="en-US" altLang="en-US" sz="2700" b="0">
              <a:solidFill>
                <a:srgbClr val="000080"/>
              </a:solidFill>
              <a:latin typeface="Utopia Black"/>
            </a:endParaRPr>
          </a:p>
          <a:p>
            <a:pPr>
              <a:lnSpc>
                <a:spcPct val="100000"/>
              </a:lnSpc>
              <a:buClr>
                <a:srgbClr val="A1A100"/>
              </a:buClr>
              <a:buSzPct val="90000"/>
              <a:buFont typeface="Monotype Sorts" pitchFamily="2" charset="2"/>
              <a:buNone/>
            </a:pPr>
            <a:endParaRPr lang="en-US" altLang="en-US" sz="2200" b="0"/>
          </a:p>
        </p:txBody>
      </p:sp>
      <p:sp>
        <p:nvSpPr>
          <p:cNvPr id="276485" name="Text Box 5">
            <a:extLst>
              <a:ext uri="{FF2B5EF4-FFF2-40B4-BE49-F238E27FC236}">
                <a16:creationId xmlns:a16="http://schemas.microsoft.com/office/drawing/2014/main" id="{E34F2F17-0CD6-4A91-BB41-BD86283518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0375" y="3886200"/>
            <a:ext cx="3433763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423863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9900" indent="-60325" defTabSz="423863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46138" indent="-25400" defTabSz="423863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230313" defTabSz="423863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641475" defTabSz="423863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098675" defTabSz="423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555875" defTabSz="423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013075" defTabSz="423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470275" defTabSz="423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buClr>
                <a:srgbClr val="A1A100"/>
              </a:buClr>
              <a:buSzPct val="90000"/>
              <a:buFont typeface="Monotype Sorts" pitchFamily="2" charset="2"/>
              <a:buNone/>
            </a:pPr>
            <a:r>
              <a:rPr lang="en-US" altLang="en-US" sz="2700">
                <a:solidFill>
                  <a:srgbClr val="000000"/>
                </a:solidFill>
                <a:latin typeface="Arial" panose="020B0604020202020204" pitchFamily="34" charset="0"/>
              </a:rPr>
              <a:t>3 months after invoking his initial union protest with no final response from the union</a:t>
            </a:r>
            <a:endParaRPr lang="en-US" altLang="en-US" sz="2200" b="0">
              <a:latin typeface="Arial" panose="020B0604020202020204" pitchFamily="34" charset="0"/>
            </a:endParaRPr>
          </a:p>
        </p:txBody>
      </p:sp>
      <p:sp>
        <p:nvSpPr>
          <p:cNvPr id="276486" name="Text Box 6">
            <a:extLst>
              <a:ext uri="{FF2B5EF4-FFF2-40B4-BE49-F238E27FC236}">
                <a16:creationId xmlns:a16="http://schemas.microsoft.com/office/drawing/2014/main" id="{E8568231-15BC-FB3E-48DD-F884C6B969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304800"/>
            <a:ext cx="8382000" cy="87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None/>
            </a:pPr>
            <a:r>
              <a:rPr lang="en-US" altLang="en-US" sz="3200">
                <a:solidFill>
                  <a:srgbClr val="0000FF"/>
                </a:solidFill>
                <a:latin typeface="Arial" panose="020B0604020202020204" pitchFamily="34" charset="0"/>
              </a:rPr>
              <a:t>A member may file a complaint with OLMS within 1 Calendar Month of:</a:t>
            </a: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>
            <a:extLst>
              <a:ext uri="{FF2B5EF4-FFF2-40B4-BE49-F238E27FC236}">
                <a16:creationId xmlns:a16="http://schemas.microsoft.com/office/drawing/2014/main" id="{B1C97FEC-17BB-38E0-D688-7CF51E2284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04800"/>
            <a:ext cx="7772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endParaRPr lang="en-US" altLang="en-US" b="0">
              <a:latin typeface="Arial" panose="020B0604020202020204" pitchFamily="34" charset="0"/>
            </a:endParaRPr>
          </a:p>
        </p:txBody>
      </p:sp>
      <p:sp>
        <p:nvSpPr>
          <p:cNvPr id="199683" name="Text Box 3">
            <a:extLst>
              <a:ext uri="{FF2B5EF4-FFF2-40B4-BE49-F238E27FC236}">
                <a16:creationId xmlns:a16="http://schemas.microsoft.com/office/drawing/2014/main" id="{7A73DCCA-28B0-CA26-81F7-B9C45EE3ED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019425"/>
            <a:ext cx="5692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47675" indent="-22383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1225" indent="-3492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8743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endParaRPr lang="en-US" altLang="en-US" b="0"/>
          </a:p>
        </p:txBody>
      </p:sp>
      <p:sp>
        <p:nvSpPr>
          <p:cNvPr id="199684" name="Rectangle 4">
            <a:extLst>
              <a:ext uri="{FF2B5EF4-FFF2-40B4-BE49-F238E27FC236}">
                <a16:creationId xmlns:a16="http://schemas.microsoft.com/office/drawing/2014/main" id="{D1F0F890-A7ED-56F6-EEBC-C9A4029236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0"/>
            <a:ext cx="81534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 sz="3600">
                <a:solidFill>
                  <a:srgbClr val="0000FF"/>
                </a:solidFill>
                <a:latin typeface="Arial" panose="020B0604020202020204" pitchFamily="34" charset="0"/>
              </a:rPr>
              <a:t>OLMS Election Investigations</a:t>
            </a:r>
          </a:p>
        </p:txBody>
      </p:sp>
      <p:sp>
        <p:nvSpPr>
          <p:cNvPr id="199685" name="Rectangle 5">
            <a:extLst>
              <a:ext uri="{FF2B5EF4-FFF2-40B4-BE49-F238E27FC236}">
                <a16:creationId xmlns:a16="http://schemas.microsoft.com/office/drawing/2014/main" id="{3FC246CE-E278-F539-8B08-E705314167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410200"/>
            <a:ext cx="7086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ctr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ctr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ctr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lnSpc>
                <a:spcPct val="70000"/>
              </a:lnSpc>
              <a:spcBef>
                <a:spcPct val="50000"/>
              </a:spcBef>
              <a:buClr>
                <a:srgbClr val="CC0000"/>
              </a:buClr>
            </a:pPr>
            <a:endParaRPr lang="en-US" altLang="en-US" sz="2400" b="0">
              <a:latin typeface="Arial" panose="020B0604020202020204" pitchFamily="34" charset="0"/>
            </a:endParaRPr>
          </a:p>
        </p:txBody>
      </p:sp>
      <p:sp>
        <p:nvSpPr>
          <p:cNvPr id="199686" name="Text Box 6">
            <a:extLst>
              <a:ext uri="{FF2B5EF4-FFF2-40B4-BE49-F238E27FC236}">
                <a16:creationId xmlns:a16="http://schemas.microsoft.com/office/drawing/2014/main" id="{099153DB-68F3-1E71-5656-C47EDE8187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1513" y="50292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2400" b="0">
              <a:latin typeface="Times New Roman" panose="02020603050405020304" pitchFamily="18" charset="0"/>
            </a:endParaRPr>
          </a:p>
        </p:txBody>
      </p:sp>
      <p:sp>
        <p:nvSpPr>
          <p:cNvPr id="199687" name="Rectangle 7">
            <a:extLst>
              <a:ext uri="{FF2B5EF4-FFF2-40B4-BE49-F238E27FC236}">
                <a16:creationId xmlns:a16="http://schemas.microsoft.com/office/drawing/2014/main" id="{7871D831-8294-9C49-B489-78ABEC1C4A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1371600"/>
            <a:ext cx="8153400" cy="670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93750" indent="-336550"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45000"/>
              </a:spcBef>
              <a:buSzPct val="150000"/>
            </a:pPr>
            <a:r>
              <a:rPr lang="en-US" altLang="en-US">
                <a:latin typeface="Arial" panose="020B0604020202020204" pitchFamily="34" charset="0"/>
              </a:rPr>
              <a:t>Upon receipt of a valid election complaint, OLMS initiates an investigation.</a:t>
            </a:r>
          </a:p>
          <a:p>
            <a:pPr>
              <a:lnSpc>
                <a:spcPct val="100000"/>
              </a:lnSpc>
              <a:spcBef>
                <a:spcPct val="45000"/>
              </a:spcBef>
              <a:buSzPct val="150000"/>
            </a:pPr>
            <a:r>
              <a:rPr lang="en-US" altLang="en-US">
                <a:latin typeface="Arial" panose="020B0604020202020204" pitchFamily="34" charset="0"/>
              </a:rPr>
              <a:t>The investigation will include interviews with the complainant, union officials, and other witnesses.</a:t>
            </a:r>
            <a:endParaRPr lang="en-US" altLang="en-US" sz="360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45000"/>
              </a:spcBef>
              <a:buSzPct val="150000"/>
            </a:pPr>
            <a:r>
              <a:rPr lang="en-US" altLang="en-US">
                <a:latin typeface="Arial" panose="020B0604020202020204" pitchFamily="34" charset="0"/>
              </a:rPr>
              <a:t>OLMS will also examine election records and other appropriate records as needed.</a:t>
            </a: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>
            <a:extLst>
              <a:ext uri="{FF2B5EF4-FFF2-40B4-BE49-F238E27FC236}">
                <a16:creationId xmlns:a16="http://schemas.microsoft.com/office/drawing/2014/main" id="{70A27EDD-958B-DA1E-7948-54A678EF8C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04800"/>
            <a:ext cx="7772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endParaRPr lang="en-US" altLang="en-US" b="0">
              <a:latin typeface="Arial" panose="020B0604020202020204" pitchFamily="34" charset="0"/>
            </a:endParaRPr>
          </a:p>
        </p:txBody>
      </p:sp>
      <p:sp>
        <p:nvSpPr>
          <p:cNvPr id="201731" name="Text Box 3">
            <a:extLst>
              <a:ext uri="{FF2B5EF4-FFF2-40B4-BE49-F238E27FC236}">
                <a16:creationId xmlns:a16="http://schemas.microsoft.com/office/drawing/2014/main" id="{A240FA21-140B-30A3-847C-13265A1C01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019425"/>
            <a:ext cx="5692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47675" indent="-22383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1225" indent="-3492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8743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endParaRPr lang="en-US" altLang="en-US" b="0"/>
          </a:p>
        </p:txBody>
      </p:sp>
      <p:sp>
        <p:nvSpPr>
          <p:cNvPr id="201732" name="Rectangle 4">
            <a:extLst>
              <a:ext uri="{FF2B5EF4-FFF2-40B4-BE49-F238E27FC236}">
                <a16:creationId xmlns:a16="http://schemas.microsoft.com/office/drawing/2014/main" id="{414869A4-733D-F1DA-2243-827316E613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0"/>
            <a:ext cx="86868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 sz="3600">
                <a:solidFill>
                  <a:srgbClr val="0000FF"/>
                </a:solidFill>
                <a:latin typeface="Arial" panose="020B0604020202020204" pitchFamily="34" charset="0"/>
              </a:rPr>
              <a:t>OLMS Election Investigation</a:t>
            </a:r>
          </a:p>
        </p:txBody>
      </p:sp>
      <p:sp>
        <p:nvSpPr>
          <p:cNvPr id="201733" name="Rectangle 5">
            <a:extLst>
              <a:ext uri="{FF2B5EF4-FFF2-40B4-BE49-F238E27FC236}">
                <a16:creationId xmlns:a16="http://schemas.microsoft.com/office/drawing/2014/main" id="{FCF0F844-75DB-4F26-FFE3-ABD0E6A5EE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410200"/>
            <a:ext cx="7086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ctr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ctr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ctr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lnSpc>
                <a:spcPct val="70000"/>
              </a:lnSpc>
              <a:spcBef>
                <a:spcPct val="50000"/>
              </a:spcBef>
              <a:buClr>
                <a:srgbClr val="CC0000"/>
              </a:buClr>
            </a:pPr>
            <a:endParaRPr lang="en-US" altLang="en-US" sz="2400" b="0">
              <a:latin typeface="Arial" panose="020B0604020202020204" pitchFamily="34" charset="0"/>
            </a:endParaRPr>
          </a:p>
        </p:txBody>
      </p:sp>
      <p:sp>
        <p:nvSpPr>
          <p:cNvPr id="201734" name="Text Box 6">
            <a:extLst>
              <a:ext uri="{FF2B5EF4-FFF2-40B4-BE49-F238E27FC236}">
                <a16:creationId xmlns:a16="http://schemas.microsoft.com/office/drawing/2014/main" id="{1B2F7BAC-BFA5-65E1-3D13-9963D7E677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1513" y="50292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2400" b="0">
              <a:latin typeface="Times New Roman" panose="02020603050405020304" pitchFamily="18" charset="0"/>
            </a:endParaRPr>
          </a:p>
        </p:txBody>
      </p:sp>
      <p:sp>
        <p:nvSpPr>
          <p:cNvPr id="201736" name="Rectangle 8">
            <a:extLst>
              <a:ext uri="{FF2B5EF4-FFF2-40B4-BE49-F238E27FC236}">
                <a16:creationId xmlns:a16="http://schemas.microsoft.com/office/drawing/2014/main" id="{7BCB380F-B695-110A-7D87-D27404B5F0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1981200"/>
            <a:ext cx="7086600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277813" indent="-277813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606550" indent="-285750"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94945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229235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63525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924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5496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40068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4640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60000"/>
              </a:spcBef>
              <a:buFontTx/>
              <a:buNone/>
            </a:pPr>
            <a:r>
              <a:rPr lang="en-US" altLang="en-US">
                <a:latin typeface="Arial" panose="020B0604020202020204" pitchFamily="34" charset="0"/>
              </a:rPr>
              <a:t>OLMS must determine:</a:t>
            </a:r>
          </a:p>
          <a:p>
            <a:pPr>
              <a:lnSpc>
                <a:spcPct val="100000"/>
              </a:lnSpc>
              <a:spcBef>
                <a:spcPct val="60000"/>
              </a:spcBef>
              <a:buSzPct val="150000"/>
            </a:pPr>
            <a:r>
              <a:rPr lang="en-US" altLang="en-US">
                <a:latin typeface="Arial" panose="020B0604020202020204" pitchFamily="34" charset="0"/>
              </a:rPr>
              <a:t>If a violation occurred </a:t>
            </a: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and</a:t>
            </a:r>
          </a:p>
          <a:p>
            <a:pPr>
              <a:lnSpc>
                <a:spcPct val="100000"/>
              </a:lnSpc>
              <a:spcBef>
                <a:spcPct val="100000"/>
              </a:spcBef>
              <a:buSzPct val="150000"/>
            </a:pPr>
            <a:r>
              <a:rPr lang="en-US" altLang="en-US">
                <a:latin typeface="Arial" panose="020B0604020202020204" pitchFamily="34" charset="0"/>
              </a:rPr>
              <a:t>If any violation may have affected the election outcome.</a:t>
            </a: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>
            <a:extLst>
              <a:ext uri="{FF2B5EF4-FFF2-40B4-BE49-F238E27FC236}">
                <a16:creationId xmlns:a16="http://schemas.microsoft.com/office/drawing/2014/main" id="{3A1AAAD0-73AE-3521-D665-08BAC196DB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04800"/>
            <a:ext cx="7772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endParaRPr lang="en-US" altLang="en-US" b="0">
              <a:latin typeface="Arial" panose="020B0604020202020204" pitchFamily="34" charset="0"/>
            </a:endParaRPr>
          </a:p>
        </p:txBody>
      </p:sp>
      <p:sp>
        <p:nvSpPr>
          <p:cNvPr id="209923" name="Text Box 3">
            <a:extLst>
              <a:ext uri="{FF2B5EF4-FFF2-40B4-BE49-F238E27FC236}">
                <a16:creationId xmlns:a16="http://schemas.microsoft.com/office/drawing/2014/main" id="{295B517A-C0EA-E7D9-8352-4372E3987B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019425"/>
            <a:ext cx="5692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47675" indent="-22383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1225" indent="-3492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8743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endParaRPr lang="en-US" altLang="en-US" b="0"/>
          </a:p>
        </p:txBody>
      </p:sp>
      <p:sp>
        <p:nvSpPr>
          <p:cNvPr id="209924" name="Rectangle 4">
            <a:extLst>
              <a:ext uri="{FF2B5EF4-FFF2-40B4-BE49-F238E27FC236}">
                <a16:creationId xmlns:a16="http://schemas.microsoft.com/office/drawing/2014/main" id="{34014F2E-A763-B867-FE57-4B2DD6F0E3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457200"/>
            <a:ext cx="7315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 sz="3600">
                <a:solidFill>
                  <a:srgbClr val="0000FF"/>
                </a:solidFill>
                <a:latin typeface="Arial" panose="020B0604020202020204" pitchFamily="34" charset="0"/>
              </a:rPr>
              <a:t>OLMS Election References</a:t>
            </a:r>
          </a:p>
        </p:txBody>
      </p:sp>
      <p:sp>
        <p:nvSpPr>
          <p:cNvPr id="209925" name="Rectangle 5">
            <a:extLst>
              <a:ext uri="{FF2B5EF4-FFF2-40B4-BE49-F238E27FC236}">
                <a16:creationId xmlns:a16="http://schemas.microsoft.com/office/drawing/2014/main" id="{E7BA9AB9-6A84-B907-3C4C-24E2EC24FF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410200"/>
            <a:ext cx="7086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ctr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ctr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ctr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lnSpc>
                <a:spcPct val="70000"/>
              </a:lnSpc>
              <a:spcBef>
                <a:spcPct val="50000"/>
              </a:spcBef>
              <a:buClr>
                <a:srgbClr val="CC0000"/>
              </a:buClr>
            </a:pPr>
            <a:endParaRPr lang="en-US" altLang="en-US" sz="2400" b="0">
              <a:latin typeface="Arial" panose="020B0604020202020204" pitchFamily="34" charset="0"/>
            </a:endParaRPr>
          </a:p>
        </p:txBody>
      </p:sp>
      <p:sp>
        <p:nvSpPr>
          <p:cNvPr id="209926" name="Text Box 6">
            <a:extLst>
              <a:ext uri="{FF2B5EF4-FFF2-40B4-BE49-F238E27FC236}">
                <a16:creationId xmlns:a16="http://schemas.microsoft.com/office/drawing/2014/main" id="{E15FC421-E148-670C-47DE-D593B4F832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1513" y="50292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2400" b="0">
              <a:latin typeface="Times New Roman" panose="02020603050405020304" pitchFamily="18" charset="0"/>
            </a:endParaRPr>
          </a:p>
        </p:txBody>
      </p:sp>
      <p:sp>
        <p:nvSpPr>
          <p:cNvPr id="209929" name="Rectangle 9">
            <a:extLst>
              <a:ext uri="{FF2B5EF4-FFF2-40B4-BE49-F238E27FC236}">
                <a16:creationId xmlns:a16="http://schemas.microsoft.com/office/drawing/2014/main" id="{81F887CD-3048-5A60-F81A-99C4B56430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447800"/>
            <a:ext cx="7772400" cy="513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33363" indent="-233363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45000"/>
              </a:spcBef>
              <a:buSzPct val="150000"/>
            </a:pPr>
            <a:r>
              <a:rPr lang="en-US" altLang="en-US" sz="3200">
                <a:latin typeface="Arial" panose="020B0604020202020204" pitchFamily="34" charset="0"/>
              </a:rPr>
              <a:t>LMRDA</a:t>
            </a:r>
            <a:endParaRPr lang="en-US" altLang="en-US" sz="3200">
              <a:solidFill>
                <a:srgbClr val="CC0000"/>
              </a:solidFill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45000"/>
              </a:spcBef>
              <a:buSzPct val="150000"/>
            </a:pPr>
            <a:r>
              <a:rPr lang="en-US" altLang="en-US" sz="3200">
                <a:solidFill>
                  <a:srgbClr val="000000"/>
                </a:solidFill>
                <a:latin typeface="Arial" panose="020B0604020202020204" pitchFamily="34" charset="0"/>
              </a:rPr>
              <a:t>Electing Union Officers</a:t>
            </a:r>
          </a:p>
          <a:p>
            <a:pPr>
              <a:lnSpc>
                <a:spcPct val="90000"/>
              </a:lnSpc>
              <a:spcBef>
                <a:spcPct val="45000"/>
              </a:spcBef>
              <a:buSzPct val="150000"/>
            </a:pPr>
            <a:r>
              <a:rPr lang="en-US" altLang="en-US" sz="3200">
                <a:solidFill>
                  <a:srgbClr val="000000"/>
                </a:solidFill>
                <a:latin typeface="Arial" panose="020B0604020202020204" pitchFamily="34" charset="0"/>
              </a:rPr>
              <a:t>Conducting Local Union Officer Elections</a:t>
            </a:r>
          </a:p>
          <a:p>
            <a:pPr>
              <a:lnSpc>
                <a:spcPct val="90000"/>
              </a:lnSpc>
              <a:spcBef>
                <a:spcPct val="45000"/>
              </a:spcBef>
              <a:buSzPct val="150000"/>
            </a:pPr>
            <a:r>
              <a:rPr lang="en-US" altLang="en-US" sz="3200">
                <a:latin typeface="Arial" panose="020B0604020202020204" pitchFamily="34" charset="0"/>
              </a:rPr>
              <a:t>Checklist for Conducting Local Union Officer Elections</a:t>
            </a:r>
          </a:p>
          <a:p>
            <a:pPr>
              <a:lnSpc>
                <a:spcPct val="90000"/>
              </a:lnSpc>
              <a:spcBef>
                <a:spcPct val="45000"/>
              </a:spcBef>
              <a:buSzPct val="150000"/>
            </a:pPr>
            <a:r>
              <a:rPr lang="en-US" altLang="en-US" sz="3200">
                <a:latin typeface="Arial" panose="020B0604020202020204" pitchFamily="34" charset="0"/>
              </a:rPr>
              <a:t>Electing Local Union Officers by Mail</a:t>
            </a:r>
          </a:p>
          <a:p>
            <a:pPr>
              <a:lnSpc>
                <a:spcPct val="90000"/>
              </a:lnSpc>
              <a:spcBef>
                <a:spcPct val="45000"/>
              </a:spcBef>
              <a:buSzPct val="150000"/>
            </a:pPr>
            <a:r>
              <a:rPr lang="en-US" altLang="en-US" sz="3200">
                <a:latin typeface="Arial" panose="020B0604020202020204" pitchFamily="34" charset="0"/>
              </a:rPr>
              <a:t>Union Officer Elections:  A Complainant’s Guide</a:t>
            </a:r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8" name="Picture 8">
            <a:extLst>
              <a:ext uri="{FF2B5EF4-FFF2-40B4-BE49-F238E27FC236}">
                <a16:creationId xmlns:a16="http://schemas.microsoft.com/office/drawing/2014/main" id="{C019DF38-8D8E-1F56-0346-50121D65AE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828800"/>
            <a:ext cx="3746500" cy="370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682" name="Rectangle 2">
            <a:extLst>
              <a:ext uri="{FF2B5EF4-FFF2-40B4-BE49-F238E27FC236}">
                <a16:creationId xmlns:a16="http://schemas.microsoft.com/office/drawing/2014/main" id="{46F67123-BCD2-36BE-00F9-FA3CA876D4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04800"/>
            <a:ext cx="77724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>
                <a:solidFill>
                  <a:srgbClr val="0000FF"/>
                </a:solidFill>
                <a:latin typeface="Arial" panose="020B0604020202020204" pitchFamily="34" charset="0"/>
              </a:rPr>
              <a:t>OLMS Online</a:t>
            </a:r>
          </a:p>
        </p:txBody>
      </p:sp>
      <p:sp>
        <p:nvSpPr>
          <p:cNvPr id="71687" name="Rectangle 7">
            <a:extLst>
              <a:ext uri="{FF2B5EF4-FFF2-40B4-BE49-F238E27FC236}">
                <a16:creationId xmlns:a16="http://schemas.microsoft.com/office/drawing/2014/main" id="{60CCBC48-7AA3-5B1A-13B9-5DCEEA0742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438400"/>
            <a:ext cx="6400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4000">
                <a:solidFill>
                  <a:srgbClr val="FF0000"/>
                </a:solidFill>
              </a:rPr>
              <a:t>http://www.olms.dol.gov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>
            <a:extLst>
              <a:ext uri="{FF2B5EF4-FFF2-40B4-BE49-F238E27FC236}">
                <a16:creationId xmlns:a16="http://schemas.microsoft.com/office/drawing/2014/main" id="{9027248D-3FAB-22C3-5340-047F52ED09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04800"/>
            <a:ext cx="7772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endParaRPr lang="en-US" altLang="en-US" b="0">
              <a:latin typeface="Arial" panose="020B0604020202020204" pitchFamily="34" charset="0"/>
            </a:endParaRPr>
          </a:p>
        </p:txBody>
      </p:sp>
      <p:sp>
        <p:nvSpPr>
          <p:cNvPr id="154627" name="Text Box 3">
            <a:extLst>
              <a:ext uri="{FF2B5EF4-FFF2-40B4-BE49-F238E27FC236}">
                <a16:creationId xmlns:a16="http://schemas.microsoft.com/office/drawing/2014/main" id="{878EE64D-AA0C-7C52-94E2-38A18D280D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019425"/>
            <a:ext cx="5692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47675" indent="-22383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1225" indent="-3492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8743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endParaRPr lang="en-US" altLang="en-US" b="0"/>
          </a:p>
        </p:txBody>
      </p:sp>
      <p:sp>
        <p:nvSpPr>
          <p:cNvPr id="154628" name="Rectangle 4">
            <a:extLst>
              <a:ext uri="{FF2B5EF4-FFF2-40B4-BE49-F238E27FC236}">
                <a16:creationId xmlns:a16="http://schemas.microsoft.com/office/drawing/2014/main" id="{B849B6D6-0DEF-551F-B850-05CB5625A9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-381000"/>
            <a:ext cx="73152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>
                <a:solidFill>
                  <a:srgbClr val="0000FF"/>
                </a:solidFill>
                <a:latin typeface="Arial" panose="020B0604020202020204" pitchFamily="34" charset="0"/>
              </a:rPr>
              <a:t>LMRDA Title IV</a:t>
            </a:r>
          </a:p>
        </p:txBody>
      </p:sp>
      <p:sp>
        <p:nvSpPr>
          <p:cNvPr id="154629" name="Rectangle 5">
            <a:extLst>
              <a:ext uri="{FF2B5EF4-FFF2-40B4-BE49-F238E27FC236}">
                <a16:creationId xmlns:a16="http://schemas.microsoft.com/office/drawing/2014/main" id="{A7D57EAF-36B6-FEA0-BDA1-E692DF784A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357313"/>
            <a:ext cx="7620000" cy="238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38138" indent="-33813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00100" indent="-347663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50000"/>
              </a:lnSpc>
              <a:buSzPct val="150000"/>
            </a:pPr>
            <a:r>
              <a:rPr lang="en-US" altLang="en-US" sz="3200">
                <a:latin typeface="Arial" panose="020B0604020202020204" pitchFamily="34" charset="0"/>
              </a:rPr>
              <a:t>Section 401:</a:t>
            </a:r>
          </a:p>
          <a:p>
            <a:pPr lvl="1">
              <a:lnSpc>
                <a:spcPct val="100000"/>
              </a:lnSpc>
              <a:spcBef>
                <a:spcPct val="20000"/>
              </a:spcBef>
              <a:buSzPct val="150000"/>
              <a:buFontTx/>
              <a:buNone/>
            </a:pPr>
            <a:r>
              <a:rPr lang="en-US" altLang="en-US" sz="3200">
                <a:latin typeface="Arial" panose="020B0604020202020204" pitchFamily="34" charset="0"/>
              </a:rPr>
              <a:t>	Sets minimum standards for regularly scheduled elections of union officers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>
            <a:extLst>
              <a:ext uri="{FF2B5EF4-FFF2-40B4-BE49-F238E27FC236}">
                <a16:creationId xmlns:a16="http://schemas.microsoft.com/office/drawing/2014/main" id="{32CB0703-398F-AE8B-E4E4-9C6E61E6EC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04800"/>
            <a:ext cx="7772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endParaRPr lang="en-US" altLang="en-US" b="0">
              <a:latin typeface="Arial" panose="020B0604020202020204" pitchFamily="34" charset="0"/>
            </a:endParaRPr>
          </a:p>
        </p:txBody>
      </p:sp>
      <p:sp>
        <p:nvSpPr>
          <p:cNvPr id="216067" name="Text Box 3">
            <a:extLst>
              <a:ext uri="{FF2B5EF4-FFF2-40B4-BE49-F238E27FC236}">
                <a16:creationId xmlns:a16="http://schemas.microsoft.com/office/drawing/2014/main" id="{6682A01C-0705-E201-8515-ABAB4A5FE6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019425"/>
            <a:ext cx="5692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47675" indent="-22383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1225" indent="-3492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8743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endParaRPr lang="en-US" altLang="en-US" b="0"/>
          </a:p>
        </p:txBody>
      </p:sp>
      <p:sp>
        <p:nvSpPr>
          <p:cNvPr id="216068" name="Rectangle 4">
            <a:extLst>
              <a:ext uri="{FF2B5EF4-FFF2-40B4-BE49-F238E27FC236}">
                <a16:creationId xmlns:a16="http://schemas.microsoft.com/office/drawing/2014/main" id="{17A2F69B-888E-F175-6924-BA28885DBF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-381000"/>
            <a:ext cx="731520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>
                <a:solidFill>
                  <a:srgbClr val="0000FF"/>
                </a:solidFill>
                <a:latin typeface="Arial" panose="020B0604020202020204" pitchFamily="34" charset="0"/>
              </a:rPr>
              <a:t>Who Must Be Elected?</a:t>
            </a:r>
          </a:p>
        </p:txBody>
      </p:sp>
      <p:sp>
        <p:nvSpPr>
          <p:cNvPr id="216069" name="Rectangle 5">
            <a:extLst>
              <a:ext uri="{FF2B5EF4-FFF2-40B4-BE49-F238E27FC236}">
                <a16:creationId xmlns:a16="http://schemas.microsoft.com/office/drawing/2014/main" id="{B81F6173-6EA4-321F-7075-DF9EC19E22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447800"/>
            <a:ext cx="8001000" cy="513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38138" indent="-33813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77863" indent="-220663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45000"/>
              </a:spcBef>
              <a:buSzPct val="150000"/>
            </a:pPr>
            <a:r>
              <a:rPr lang="en-US" altLang="en-US" sz="3200">
                <a:latin typeface="Arial" panose="020B0604020202020204" pitchFamily="34" charset="0"/>
              </a:rPr>
              <a:t>Officers named in the union’s constitution</a:t>
            </a:r>
          </a:p>
          <a:p>
            <a:pPr>
              <a:lnSpc>
                <a:spcPct val="100000"/>
              </a:lnSpc>
              <a:spcBef>
                <a:spcPct val="45000"/>
              </a:spcBef>
              <a:buSzPct val="150000"/>
            </a:pPr>
            <a:r>
              <a:rPr lang="en-US" altLang="en-US" sz="3200">
                <a:latin typeface="Arial" panose="020B0604020202020204" pitchFamily="34" charset="0"/>
              </a:rPr>
              <a:t>Members of the executive board or similar governing body</a:t>
            </a:r>
          </a:p>
          <a:p>
            <a:pPr>
              <a:lnSpc>
                <a:spcPct val="100000"/>
              </a:lnSpc>
              <a:spcBef>
                <a:spcPct val="45000"/>
              </a:spcBef>
              <a:buSzPct val="150000"/>
            </a:pPr>
            <a:r>
              <a:rPr lang="en-US" altLang="en-US" sz="3200">
                <a:latin typeface="Arial" panose="020B0604020202020204" pitchFamily="34" charset="0"/>
              </a:rPr>
              <a:t>Others exercising policymaking or executive authority</a:t>
            </a:r>
          </a:p>
          <a:p>
            <a:pPr>
              <a:lnSpc>
                <a:spcPct val="100000"/>
              </a:lnSpc>
              <a:spcBef>
                <a:spcPct val="45000"/>
              </a:spcBef>
              <a:buSzPct val="150000"/>
            </a:pPr>
            <a:r>
              <a:rPr lang="en-US" altLang="en-US" sz="3200">
                <a:latin typeface="Arial" panose="020B0604020202020204" pitchFamily="34" charset="0"/>
              </a:rPr>
              <a:t>Convention delegates who elect officers of a intermediate or parent  body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60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60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60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60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60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60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>
            <a:extLst>
              <a:ext uri="{FF2B5EF4-FFF2-40B4-BE49-F238E27FC236}">
                <a16:creationId xmlns:a16="http://schemas.microsoft.com/office/drawing/2014/main" id="{A5A8D103-6F8F-44A7-8632-BED531BB70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81000"/>
            <a:ext cx="8305800" cy="1066800"/>
          </a:xfrm>
          <a:noFill/>
          <a:ln/>
        </p:spPr>
        <p:txBody>
          <a:bodyPr lIns="92075" tIns="46038" rIns="92075" bIns="46038"/>
          <a:lstStyle/>
          <a:p>
            <a:r>
              <a:rPr lang="en-US" altLang="en-US" b="1">
                <a:solidFill>
                  <a:srgbClr val="0000FF"/>
                </a:solidFill>
                <a:latin typeface="Arial" panose="020B0604020202020204" pitchFamily="34" charset="0"/>
              </a:rPr>
              <a:t>Frequency of Elections</a:t>
            </a:r>
            <a:br>
              <a:rPr lang="en-US" altLang="en-US">
                <a:solidFill>
                  <a:srgbClr val="0000FF"/>
                </a:solidFill>
              </a:rPr>
            </a:br>
            <a:endParaRPr lang="en-US" altLang="en-US">
              <a:solidFill>
                <a:srgbClr val="0000FF"/>
              </a:solidFill>
            </a:endParaRPr>
          </a:p>
        </p:txBody>
      </p:sp>
      <p:sp>
        <p:nvSpPr>
          <p:cNvPr id="227331" name="Rectangle 3">
            <a:extLst>
              <a:ext uri="{FF2B5EF4-FFF2-40B4-BE49-F238E27FC236}">
                <a16:creationId xmlns:a16="http://schemas.microsoft.com/office/drawing/2014/main" id="{E5A1A7CE-9697-73DF-865E-6D69EF483A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524000"/>
            <a:ext cx="7772400" cy="41148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  <a:buFontTx/>
              <a:buNone/>
            </a:pPr>
            <a:endParaRPr lang="en-US" altLang="en-US" sz="20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At Least …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 b="1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Clr>
                <a:srgbClr val="FF0000"/>
              </a:buClr>
            </a:pPr>
            <a:r>
              <a:rPr lang="en-US" altLang="en-US" sz="2400" b="1">
                <a:latin typeface="Arial" panose="020B0604020202020204" pitchFamily="34" charset="0"/>
              </a:rPr>
              <a:t>Local - every 3 years</a:t>
            </a:r>
          </a:p>
          <a:p>
            <a:pPr>
              <a:lnSpc>
                <a:spcPct val="90000"/>
              </a:lnSpc>
              <a:buClr>
                <a:srgbClr val="FF0000"/>
              </a:buClr>
            </a:pPr>
            <a:endParaRPr lang="en-US" altLang="en-US" sz="2400" b="1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Clr>
                <a:srgbClr val="FF0000"/>
              </a:buClr>
            </a:pPr>
            <a:r>
              <a:rPr lang="en-US" altLang="en-US" sz="2400" b="1">
                <a:latin typeface="Arial" panose="020B0604020202020204" pitchFamily="34" charset="0"/>
              </a:rPr>
              <a:t>Intermediate - every 4 years</a:t>
            </a:r>
          </a:p>
          <a:p>
            <a:pPr>
              <a:lnSpc>
                <a:spcPct val="90000"/>
              </a:lnSpc>
              <a:buClr>
                <a:srgbClr val="FF0000"/>
              </a:buClr>
              <a:buFontTx/>
              <a:buNone/>
            </a:pPr>
            <a:endParaRPr lang="en-US" altLang="en-US" sz="2400" b="1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Clr>
                <a:srgbClr val="FF0000"/>
              </a:buClr>
            </a:pPr>
            <a:r>
              <a:rPr lang="en-US" altLang="en-US" sz="2400" b="1">
                <a:latin typeface="Arial" panose="020B0604020202020204" pitchFamily="34" charset="0"/>
              </a:rPr>
              <a:t>National/International - every 5 Years</a:t>
            </a:r>
          </a:p>
          <a:p>
            <a:pPr>
              <a:lnSpc>
                <a:spcPct val="90000"/>
              </a:lnSpc>
              <a:buClr>
                <a:srgbClr val="FF0000"/>
              </a:buClr>
              <a:buFontTx/>
              <a:buNone/>
            </a:pPr>
            <a:endParaRPr lang="en-US" altLang="en-US" sz="2400" b="1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Clr>
                <a:srgbClr val="FF0000"/>
              </a:buClr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A union’s constitution may require that elections  be held more frequently.</a:t>
            </a:r>
          </a:p>
          <a:p>
            <a:pPr>
              <a:lnSpc>
                <a:spcPct val="90000"/>
              </a:lnSpc>
            </a:pPr>
            <a:endParaRPr lang="en-US" altLang="en-US" sz="2800" b="1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Rectangle 2">
            <a:extLst>
              <a:ext uri="{FF2B5EF4-FFF2-40B4-BE49-F238E27FC236}">
                <a16:creationId xmlns:a16="http://schemas.microsoft.com/office/drawing/2014/main" id="{1072730B-02AD-B84B-7175-7AD3D7DF05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>
                <a:latin typeface="Arial" panose="020B0604020202020204" pitchFamily="34" charset="0"/>
              </a:rPr>
              <a:t>Vacancies in Office</a:t>
            </a:r>
          </a:p>
        </p:txBody>
      </p:sp>
      <p:sp>
        <p:nvSpPr>
          <p:cNvPr id="412675" name="Rectangle 3">
            <a:extLst>
              <a:ext uri="{FF2B5EF4-FFF2-40B4-BE49-F238E27FC236}">
                <a16:creationId xmlns:a16="http://schemas.microsoft.com/office/drawing/2014/main" id="{F45FF170-6C6F-212A-A5F9-6C9A18FD99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latin typeface="Arial" panose="020B0604020202020204" pitchFamily="34" charset="0"/>
              </a:rPr>
              <a:t>May be filled using procedure in the union’s constitution and bylaws</a:t>
            </a:r>
            <a:br>
              <a:rPr lang="en-US" altLang="en-US">
                <a:latin typeface="Arial" panose="020B0604020202020204" pitchFamily="34" charset="0"/>
              </a:rPr>
            </a:br>
            <a:endParaRPr lang="en-US" altLang="en-US">
              <a:latin typeface="Arial" panose="020B0604020202020204" pitchFamily="34" charset="0"/>
            </a:endParaRPr>
          </a:p>
          <a:p>
            <a:r>
              <a:rPr lang="en-US" altLang="en-US">
                <a:latin typeface="Arial" panose="020B0604020202020204" pitchFamily="34" charset="0"/>
              </a:rPr>
              <a:t>Special elections to fill vacancies are not covered by the LMRDA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>
            <a:extLst>
              <a:ext uri="{FF2B5EF4-FFF2-40B4-BE49-F238E27FC236}">
                <a16:creationId xmlns:a16="http://schemas.microsoft.com/office/drawing/2014/main" id="{283EBFB2-AD9C-E896-D55A-5146248AD5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0"/>
            <a:ext cx="7772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endParaRPr lang="en-US" altLang="en-US" b="0">
              <a:latin typeface="Arial" panose="020B0604020202020204" pitchFamily="34" charset="0"/>
            </a:endParaRPr>
          </a:p>
        </p:txBody>
      </p:sp>
      <p:sp>
        <p:nvSpPr>
          <p:cNvPr id="218115" name="Text Box 3">
            <a:extLst>
              <a:ext uri="{FF2B5EF4-FFF2-40B4-BE49-F238E27FC236}">
                <a16:creationId xmlns:a16="http://schemas.microsoft.com/office/drawing/2014/main" id="{D4B5A0EA-247D-FC7C-8480-CC6728520E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019425"/>
            <a:ext cx="5692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47675" indent="-22383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1225" indent="-3492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8743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endParaRPr lang="en-US" altLang="en-US" b="0"/>
          </a:p>
        </p:txBody>
      </p:sp>
      <p:sp>
        <p:nvSpPr>
          <p:cNvPr id="218116" name="Rectangle 4">
            <a:extLst>
              <a:ext uri="{FF2B5EF4-FFF2-40B4-BE49-F238E27FC236}">
                <a16:creationId xmlns:a16="http://schemas.microsoft.com/office/drawing/2014/main" id="{45CCD88C-C54B-40CD-AF83-0A1CB2263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457200"/>
            <a:ext cx="7315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>
                <a:solidFill>
                  <a:srgbClr val="0000FF"/>
                </a:solidFill>
                <a:latin typeface="Arial" panose="020B0604020202020204" pitchFamily="34" charset="0"/>
              </a:rPr>
              <a:t>Who May Run for Office?</a:t>
            </a:r>
          </a:p>
        </p:txBody>
      </p:sp>
      <p:sp>
        <p:nvSpPr>
          <p:cNvPr id="218117" name="Rectangle 5">
            <a:extLst>
              <a:ext uri="{FF2B5EF4-FFF2-40B4-BE49-F238E27FC236}">
                <a16:creationId xmlns:a16="http://schemas.microsoft.com/office/drawing/2014/main" id="{2B4473CC-C568-5312-114F-36018B2585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752600"/>
            <a:ext cx="8458200" cy="451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38138" indent="-33813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08050" indent="-396875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223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45000"/>
              </a:spcBef>
              <a:buSzPct val="150000"/>
            </a:pPr>
            <a:r>
              <a:rPr lang="en-US" altLang="en-US" sz="3200">
                <a:latin typeface="Arial" panose="020B0604020202020204" pitchFamily="34" charset="0"/>
              </a:rPr>
              <a:t>Any member in good standing who meets reasonable qualifications, uniformly imposed, that are set forth in the union’s constitution and bylaws </a:t>
            </a:r>
          </a:p>
          <a:p>
            <a:pPr>
              <a:lnSpc>
                <a:spcPct val="100000"/>
              </a:lnSpc>
              <a:spcBef>
                <a:spcPct val="45000"/>
              </a:spcBef>
              <a:buSzPct val="150000"/>
            </a:pPr>
            <a:r>
              <a:rPr lang="en-US" altLang="en-US" sz="3200">
                <a:latin typeface="Arial" panose="020B0604020202020204" pitchFamily="34" charset="0"/>
              </a:rPr>
              <a:t>Persons not barred from holding union office under Section 504 of the LMRDA</a:t>
            </a:r>
            <a:endParaRPr lang="en-US" altLang="en-US" sz="280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45000"/>
              </a:spcBef>
              <a:buSzPct val="150000"/>
              <a:buFontTx/>
              <a:buNone/>
            </a:pPr>
            <a:endParaRPr lang="en-US" altLang="en-US" sz="280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45000"/>
              </a:spcBef>
              <a:buSzPct val="150000"/>
              <a:buFontTx/>
              <a:buNone/>
            </a:pPr>
            <a:r>
              <a:rPr lang="en-US" altLang="en-US" sz="3000">
                <a:latin typeface="Arial" panose="020B0604020202020204" pitchFamily="34" charset="0"/>
              </a:rPr>
              <a:t>	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7">
                                            <p:txEl>
                                              <p:charRg st="124" end="20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8117">
                                            <p:txEl>
                                              <p:charRg st="124" end="20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8117">
                                            <p:txEl>
                                              <p:charRg st="124" end="20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3" name="Text Box 3">
            <a:extLst>
              <a:ext uri="{FF2B5EF4-FFF2-40B4-BE49-F238E27FC236}">
                <a16:creationId xmlns:a16="http://schemas.microsoft.com/office/drawing/2014/main" id="{97D8E495-C88B-21DD-BD52-6490E928DD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019425"/>
            <a:ext cx="5692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47675" indent="-22383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1225" indent="-3492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8743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endParaRPr lang="en-US" altLang="en-US" b="0"/>
          </a:p>
        </p:txBody>
      </p:sp>
      <p:sp>
        <p:nvSpPr>
          <p:cNvPr id="220164" name="Rectangle 4">
            <a:extLst>
              <a:ext uri="{FF2B5EF4-FFF2-40B4-BE49-F238E27FC236}">
                <a16:creationId xmlns:a16="http://schemas.microsoft.com/office/drawing/2014/main" id="{423B33EB-6FA9-75CC-89CF-1CAE5040F5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81000"/>
            <a:ext cx="8305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>
                <a:solidFill>
                  <a:srgbClr val="0000FF"/>
                </a:solidFill>
                <a:latin typeface="Arial" panose="020B0604020202020204" pitchFamily="34" charset="0"/>
              </a:rPr>
              <a:t>Examples of Qualifications</a:t>
            </a:r>
          </a:p>
        </p:txBody>
      </p:sp>
      <p:sp>
        <p:nvSpPr>
          <p:cNvPr id="220165" name="Rectangle 5">
            <a:extLst>
              <a:ext uri="{FF2B5EF4-FFF2-40B4-BE49-F238E27FC236}">
                <a16:creationId xmlns:a16="http://schemas.microsoft.com/office/drawing/2014/main" id="{D1BB5AC1-252F-DC0C-3E46-F2976E9CB4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752600"/>
            <a:ext cx="7620000" cy="4379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38138" indent="-33813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08050" indent="-396875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223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45000"/>
              </a:spcBef>
              <a:buSzPct val="150000"/>
            </a:pPr>
            <a:r>
              <a:rPr lang="en-US" altLang="en-US" sz="3200">
                <a:latin typeface="Arial" panose="020B0604020202020204" pitchFamily="34" charset="0"/>
              </a:rPr>
              <a:t>Minimum length of membership         (not to exceed 2 years)</a:t>
            </a:r>
          </a:p>
          <a:p>
            <a:pPr>
              <a:lnSpc>
                <a:spcPct val="100000"/>
              </a:lnSpc>
              <a:spcBef>
                <a:spcPct val="45000"/>
              </a:spcBef>
              <a:buSzPct val="150000"/>
            </a:pPr>
            <a:r>
              <a:rPr lang="en-US" altLang="en-US" sz="3200">
                <a:latin typeface="Arial" panose="020B0604020202020204" pitchFamily="34" charset="0"/>
              </a:rPr>
              <a:t>Continuous good standing (not to exceed 2 years)</a:t>
            </a:r>
          </a:p>
          <a:p>
            <a:pPr>
              <a:lnSpc>
                <a:spcPct val="100000"/>
              </a:lnSpc>
              <a:spcBef>
                <a:spcPct val="45000"/>
              </a:spcBef>
              <a:buSzPct val="150000"/>
            </a:pPr>
            <a:r>
              <a:rPr lang="en-US" altLang="en-US" sz="3200">
                <a:latin typeface="Arial" panose="020B0604020202020204" pitchFamily="34" charset="0"/>
              </a:rPr>
              <a:t>Active membership status</a:t>
            </a:r>
          </a:p>
          <a:p>
            <a:pPr>
              <a:lnSpc>
                <a:spcPct val="100000"/>
              </a:lnSpc>
              <a:spcBef>
                <a:spcPct val="45000"/>
              </a:spcBef>
              <a:buSzPct val="150000"/>
            </a:pPr>
            <a:endParaRPr lang="en-US" altLang="en-US" sz="320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45000"/>
              </a:spcBef>
              <a:buSzPct val="150000"/>
              <a:buFontTx/>
              <a:buNone/>
            </a:pPr>
            <a:endParaRPr lang="en-US" altLang="en-US" sz="32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01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01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01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01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rainingpage">
  <a:themeElements>
    <a:clrScheme name="">
      <a:dk1>
        <a:srgbClr val="000000"/>
      </a:dk1>
      <a:lt1>
        <a:srgbClr val="FFFFFF"/>
      </a:lt1>
      <a:dk2>
        <a:srgbClr val="0000FF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rainingpag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80000"/>
          </a:lnSpc>
          <a:spcBef>
            <a:spcPct val="20000"/>
          </a:spcBef>
          <a:spcAft>
            <a:spcPct val="0"/>
          </a:spcAft>
          <a:buClr>
            <a:srgbClr val="FF0000"/>
          </a:buClr>
          <a:buSzTx/>
          <a:buFontTx/>
          <a:buChar char="•"/>
          <a:tabLst/>
          <a:defRPr kumimoji="0" lang="en-US" alt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80000"/>
          </a:lnSpc>
          <a:spcBef>
            <a:spcPct val="20000"/>
          </a:spcBef>
          <a:spcAft>
            <a:spcPct val="0"/>
          </a:spcAft>
          <a:buClr>
            <a:srgbClr val="FF0000"/>
          </a:buClr>
          <a:buSzTx/>
          <a:buFontTx/>
          <a:buChar char="•"/>
          <a:tabLst/>
          <a:defRPr kumimoji="0" lang="en-US" alt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trainingp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iningpag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ag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iningpag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iningpag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iningpag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iningpag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7744</TotalTime>
  <Words>1392</Words>
  <Application>Microsoft Office PowerPoint</Application>
  <PresentationFormat>On-screen Show (4:3)</PresentationFormat>
  <Paragraphs>257</Paragraphs>
  <Slides>38</Slides>
  <Notes>38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4" baseType="lpstr">
      <vt:lpstr>Arial</vt:lpstr>
      <vt:lpstr>Monotype Sorts</vt:lpstr>
      <vt:lpstr>Times New Roman</vt:lpstr>
      <vt:lpstr>Utopia Black</vt:lpstr>
      <vt:lpstr>trainingpage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Frequency of Elections </vt:lpstr>
      <vt:lpstr>Vacancies in Office</vt:lpstr>
      <vt:lpstr>PowerPoint Presentation</vt:lpstr>
      <vt:lpstr>PowerPoint Presentation</vt:lpstr>
      <vt:lpstr>PowerPoint Presentation</vt:lpstr>
      <vt:lpstr>Factors for Unions to Consider</vt:lpstr>
      <vt:lpstr>Nominations</vt:lpstr>
      <vt:lpstr>PowerPoint Presentation</vt:lpstr>
      <vt:lpstr>PowerPoint Presentation</vt:lpstr>
      <vt:lpstr>Method of Nominations</vt:lpstr>
      <vt:lpstr>Acceptances</vt:lpstr>
      <vt:lpstr>Certain Campaign Safeguards</vt:lpstr>
      <vt:lpstr>Campaign Literature</vt:lpstr>
      <vt:lpstr>PowerPoint Presentation</vt:lpstr>
      <vt:lpstr>PowerPoint Presentation</vt:lpstr>
      <vt:lpstr>PowerPoint Presentation</vt:lpstr>
      <vt:lpstr>PowerPoint Presentation</vt:lpstr>
      <vt:lpstr>Secret Ballot </vt:lpstr>
      <vt:lpstr>Secret Ballot </vt:lpstr>
      <vt:lpstr>PowerPoint Presentation</vt:lpstr>
      <vt:lpstr>PowerPoint Presentation</vt:lpstr>
      <vt:lpstr>PowerPoint Presentation</vt:lpstr>
      <vt:lpstr>Challenged Ballot Sample</vt:lpstr>
      <vt:lpstr>Observers</vt:lpstr>
      <vt:lpstr>Rights and Obligations of  Observers</vt:lpstr>
      <vt:lpstr>Tallying the Ballots</vt:lpstr>
      <vt:lpstr>PowerPoint Presentation</vt:lpstr>
      <vt:lpstr>Election Complaint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U.S. Department of Labor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Wendy D. Johnson</dc:creator>
  <cp:lastModifiedBy>Bobian, Della - OLMS</cp:lastModifiedBy>
  <cp:revision>377</cp:revision>
  <cp:lastPrinted>2002-02-12T20:29:51Z</cp:lastPrinted>
  <dcterms:created xsi:type="dcterms:W3CDTF">2001-12-13T15:41:58Z</dcterms:created>
  <dcterms:modified xsi:type="dcterms:W3CDTF">2024-11-18T18:30:55Z</dcterms:modified>
</cp:coreProperties>
</file>