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9753600" cx="13004800"/>
  <p:notesSz cx="6858000" cy="9144000"/>
  <p:embeddedFontLst>
    <p:embeddedFont>
      <p:font typeface="Helvetica Neue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HelveticaNeue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HelveticaNeue-italic.fntdata"/><Relationship Id="rId16" Type="http://schemas.openxmlformats.org/officeDocument/2006/relationships/slide" Target="slides/slide12.xml"/><Relationship Id="rId38" Type="http://schemas.openxmlformats.org/officeDocument/2006/relationships/font" Target="fonts/HelveticaNeue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5000"/>
              </a:lnSpc>
              <a:spcBef>
                <a:spcPts val="0"/>
              </a:spcBef>
              <a:defRPr/>
            </a:lvl1pPr>
            <a:lvl2pPr indent="228600" lvl="1" marL="0" marR="0" rtl="0" algn="l">
              <a:lnSpc>
                <a:spcPct val="125000"/>
              </a:lnSpc>
              <a:spcBef>
                <a:spcPts val="0"/>
              </a:spcBef>
              <a:defRPr/>
            </a:lvl2pPr>
            <a:lvl3pPr indent="457200" lvl="2" marL="0" marR="0" rtl="0" algn="l">
              <a:lnSpc>
                <a:spcPct val="125000"/>
              </a:lnSpc>
              <a:spcBef>
                <a:spcPts val="0"/>
              </a:spcBef>
              <a:defRPr/>
            </a:lvl3pPr>
            <a:lvl4pPr indent="685800" lvl="3" marL="0" marR="0" rtl="0" algn="l">
              <a:lnSpc>
                <a:spcPct val="125000"/>
              </a:lnSpc>
              <a:spcBef>
                <a:spcPts val="0"/>
              </a:spcBef>
              <a:defRPr/>
            </a:lvl4pPr>
            <a:lvl5pPr indent="914400" lvl="4" marL="0" marR="0" rtl="0" algn="l">
              <a:lnSpc>
                <a:spcPct val="125000"/>
              </a:lnSpc>
              <a:spcBef>
                <a:spcPts val="0"/>
              </a:spcBef>
              <a:defRPr/>
            </a:lvl5pPr>
            <a:lvl6pPr indent="1143000" lvl="5" marL="0" marR="0" rtl="0" algn="l">
              <a:lnSpc>
                <a:spcPct val="125000"/>
              </a:lnSpc>
              <a:spcBef>
                <a:spcPts val="0"/>
              </a:spcBef>
              <a:defRPr/>
            </a:lvl6pPr>
            <a:lvl7pPr indent="1371600" lvl="6" marL="0" marR="0" rtl="0" algn="l">
              <a:lnSpc>
                <a:spcPct val="125000"/>
              </a:lnSpc>
              <a:spcBef>
                <a:spcPts val="0"/>
              </a:spcBef>
              <a:defRPr/>
            </a:lvl7pPr>
            <a:lvl8pPr indent="1600200" lvl="7" marL="0" marR="0" rtl="0" algn="l">
              <a:lnSpc>
                <a:spcPct val="125000"/>
              </a:lnSpc>
              <a:spcBef>
                <a:spcPts val="0"/>
              </a:spcBef>
              <a:defRPr/>
            </a:lvl8pPr>
            <a:lvl9pPr indent="1828800" lvl="8" marL="0" marR="0" rtl="0" algn="l">
              <a:lnSpc>
                <a:spcPct val="125000"/>
              </a:lnSpc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&amp; Sub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1270000" y="16383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indent="228600" lvl="1" rtl="0" algn="ctr">
              <a:spcBef>
                <a:spcPts val="0"/>
              </a:spcBef>
              <a:defRPr/>
            </a:lvl2pPr>
            <a:lvl3pPr indent="457200" lvl="2" rtl="0" algn="ctr">
              <a:spcBef>
                <a:spcPts val="0"/>
              </a:spcBef>
              <a:defRPr/>
            </a:lvl3pPr>
            <a:lvl4pPr indent="685800" lvl="3" rtl="0" algn="ctr">
              <a:spcBef>
                <a:spcPts val="0"/>
              </a:spcBef>
              <a:defRPr/>
            </a:lvl4pPr>
            <a:lvl5pPr indent="914400" lvl="4" rtl="0" algn="ctr">
              <a:spcBef>
                <a:spcPts val="0"/>
              </a:spcBef>
              <a:defRPr/>
            </a:lvl5pPr>
            <a:lvl6pPr indent="1143000" lvl="5" rtl="0" algn="ctr">
              <a:spcBef>
                <a:spcPts val="0"/>
              </a:spcBef>
              <a:defRPr/>
            </a:lvl6pPr>
            <a:lvl7pPr indent="1371600" lvl="6" rtl="0" algn="ctr">
              <a:spcBef>
                <a:spcPts val="0"/>
              </a:spcBef>
              <a:defRPr/>
            </a:lvl7pPr>
            <a:lvl8pPr indent="1600200" lvl="7" rtl="0" algn="ctr">
              <a:spcBef>
                <a:spcPts val="0"/>
              </a:spcBef>
              <a:defRPr/>
            </a:lvl8pPr>
            <a:lvl9pPr indent="1828800"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1270000" y="50292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0"/>
              </a:spcBef>
              <a:buFont typeface="Helvetica Neue"/>
              <a:buNone/>
              <a:defRPr/>
            </a:lvl1pPr>
            <a:lvl2pPr indent="228600" lvl="1" marL="0" rtl="0" algn="ctr">
              <a:spcBef>
                <a:spcPts val="0"/>
              </a:spcBef>
              <a:buFont typeface="Helvetica Neue"/>
              <a:buNone/>
              <a:defRPr/>
            </a:lvl2pPr>
            <a:lvl3pPr indent="457200" lvl="2" marL="0" rtl="0" algn="ctr">
              <a:spcBef>
                <a:spcPts val="0"/>
              </a:spcBef>
              <a:buFont typeface="Helvetica Neue"/>
              <a:buNone/>
              <a:defRPr/>
            </a:lvl3pPr>
            <a:lvl4pPr indent="685800" lvl="3" marL="0" rtl="0" algn="ctr">
              <a:spcBef>
                <a:spcPts val="0"/>
              </a:spcBef>
              <a:buFont typeface="Helvetica Neue"/>
              <a:buNone/>
              <a:defRPr/>
            </a:lvl4pPr>
            <a:lvl5pPr indent="914400" lvl="4" marL="0" rtl="0" algn="ctr">
              <a:spcBef>
                <a:spcPts val="0"/>
              </a:spcBef>
              <a:buFont typeface="Helvetica Neue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3 Up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Bullet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indent="228600" lvl="1" rtl="0" algn="ctr">
              <a:spcBef>
                <a:spcPts val="0"/>
              </a:spcBef>
              <a:defRPr/>
            </a:lvl2pPr>
            <a:lvl3pPr indent="457200" lvl="2" rtl="0" algn="ctr">
              <a:spcBef>
                <a:spcPts val="0"/>
              </a:spcBef>
              <a:defRPr/>
            </a:lvl3pPr>
            <a:lvl4pPr indent="685800" lvl="3" rtl="0" algn="ctr">
              <a:spcBef>
                <a:spcPts val="0"/>
              </a:spcBef>
              <a:defRPr/>
            </a:lvl4pPr>
            <a:lvl5pPr indent="914400" lvl="4" rtl="0" algn="ctr">
              <a:spcBef>
                <a:spcPts val="0"/>
              </a:spcBef>
              <a:defRPr/>
            </a:lvl5pPr>
            <a:lvl6pPr indent="1143000" lvl="5" rtl="0" algn="ctr">
              <a:spcBef>
                <a:spcPts val="0"/>
              </a:spcBef>
              <a:defRPr/>
            </a:lvl6pPr>
            <a:lvl7pPr indent="1371600" lvl="6" rtl="0" algn="ctr">
              <a:spcBef>
                <a:spcPts val="0"/>
              </a:spcBef>
              <a:defRPr/>
            </a:lvl7pPr>
            <a:lvl8pPr indent="1600200" lvl="7" rtl="0" algn="ctr">
              <a:spcBef>
                <a:spcPts val="0"/>
              </a:spcBef>
              <a:defRPr/>
            </a:lvl8pPr>
            <a:lvl9pPr indent="1828800"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73050" lvl="0" marL="444500" rtl="0">
              <a:spcBef>
                <a:spcPts val="4200"/>
              </a:spcBef>
              <a:buFont typeface="Helvetica Neue"/>
              <a:buChar char="•"/>
              <a:defRPr/>
            </a:lvl1pPr>
            <a:lvl2pPr indent="-273050" lvl="1" marL="889000" rtl="0">
              <a:spcBef>
                <a:spcPts val="4200"/>
              </a:spcBef>
              <a:buFont typeface="Helvetica Neue"/>
              <a:buChar char="•"/>
              <a:defRPr/>
            </a:lvl2pPr>
            <a:lvl3pPr indent="-273050" lvl="2" marL="1333500" rtl="0">
              <a:spcBef>
                <a:spcPts val="4200"/>
              </a:spcBef>
              <a:buFont typeface="Helvetica Neue"/>
              <a:buChar char="•"/>
              <a:defRPr/>
            </a:lvl3pPr>
            <a:lvl4pPr indent="-273050" lvl="3" marL="1778000" rtl="0">
              <a:spcBef>
                <a:spcPts val="4200"/>
              </a:spcBef>
              <a:buFont typeface="Helvetica Neue"/>
              <a:buChar char="•"/>
              <a:defRPr/>
            </a:lvl4pPr>
            <a:lvl5pPr indent="-273050" lvl="4" marL="2222500" rtl="0">
              <a:spcBef>
                <a:spcPts val="4200"/>
              </a:spcBef>
              <a:buFont typeface="Helvetica Neue"/>
              <a:buChar char="•"/>
              <a:defRPr/>
            </a:lvl5pPr>
            <a:lvl6pPr indent="-273050" lvl="5" marL="2667000" rtl="0">
              <a:spcBef>
                <a:spcPts val="4200"/>
              </a:spcBef>
              <a:buFont typeface="Helvetica Neue"/>
              <a:buChar char="•"/>
              <a:defRPr/>
            </a:lvl6pPr>
            <a:lvl7pPr indent="-273050" lvl="6" marL="3111500" rtl="0">
              <a:spcBef>
                <a:spcPts val="4200"/>
              </a:spcBef>
              <a:buFont typeface="Helvetica Neue"/>
              <a:buChar char="•"/>
              <a:defRPr/>
            </a:lvl7pPr>
            <a:lvl8pPr indent="-273050" lvl="7" marL="3556000" rtl="0">
              <a:spcBef>
                <a:spcPts val="4200"/>
              </a:spcBef>
              <a:buFont typeface="Helvetica Neue"/>
              <a:buChar char="•"/>
              <a:defRPr/>
            </a:lvl8pPr>
            <a:lvl9pPr indent="-273050" lvl="8" marL="4000500" rtl="0">
              <a:spcBef>
                <a:spcPts val="4200"/>
              </a:spcBef>
              <a:buFont typeface="Helvetica Neue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Bullets &amp; Phot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indent="228600" lvl="1" rtl="0" algn="ctr">
              <a:spcBef>
                <a:spcPts val="0"/>
              </a:spcBef>
              <a:defRPr/>
            </a:lvl2pPr>
            <a:lvl3pPr indent="457200" lvl="2" rtl="0" algn="ctr">
              <a:spcBef>
                <a:spcPts val="0"/>
              </a:spcBef>
              <a:defRPr/>
            </a:lvl3pPr>
            <a:lvl4pPr indent="685800" lvl="3" rtl="0" algn="ctr">
              <a:spcBef>
                <a:spcPts val="0"/>
              </a:spcBef>
              <a:defRPr/>
            </a:lvl4pPr>
            <a:lvl5pPr indent="914400" lvl="4" rtl="0" algn="ctr">
              <a:spcBef>
                <a:spcPts val="0"/>
              </a:spcBef>
              <a:defRPr/>
            </a:lvl5pPr>
            <a:lvl6pPr indent="1143000" lvl="5" rtl="0" algn="ctr">
              <a:spcBef>
                <a:spcPts val="0"/>
              </a:spcBef>
              <a:defRPr/>
            </a:lvl6pPr>
            <a:lvl7pPr indent="1371600" lvl="6" rtl="0" algn="ctr">
              <a:spcBef>
                <a:spcPts val="0"/>
              </a:spcBef>
              <a:defRPr/>
            </a:lvl7pPr>
            <a:lvl8pPr indent="1600200" lvl="7" rtl="0" algn="ctr">
              <a:spcBef>
                <a:spcPts val="0"/>
              </a:spcBef>
              <a:defRPr/>
            </a:lvl8pPr>
            <a:lvl9pPr indent="1828800"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952500" y="26035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342900" lvl="0" marL="342900" rtl="0">
              <a:spcBef>
                <a:spcPts val="3200"/>
              </a:spcBef>
              <a:defRPr/>
            </a:lvl1pPr>
            <a:lvl2pPr indent="-342900" lvl="1" marL="685800" rtl="0">
              <a:spcBef>
                <a:spcPts val="3200"/>
              </a:spcBef>
              <a:defRPr/>
            </a:lvl2pPr>
            <a:lvl3pPr indent="-342900" lvl="2" marL="1028700" rtl="0">
              <a:spcBef>
                <a:spcPts val="3200"/>
              </a:spcBef>
              <a:defRPr/>
            </a:lvl3pPr>
            <a:lvl4pPr indent="-342900" lvl="3" marL="1371600" rtl="0">
              <a:spcBef>
                <a:spcPts val="3200"/>
              </a:spcBef>
              <a:defRPr/>
            </a:lvl4pPr>
            <a:lvl5pPr indent="-342900" lvl="4" marL="1714500" rtl="0">
              <a:spcBef>
                <a:spcPts val="320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Horizontal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indent="228600" lvl="1" rtl="0" algn="ctr">
              <a:spcBef>
                <a:spcPts val="0"/>
              </a:spcBef>
              <a:defRPr/>
            </a:lvl2pPr>
            <a:lvl3pPr indent="457200" lvl="2" rtl="0" algn="ctr">
              <a:spcBef>
                <a:spcPts val="0"/>
              </a:spcBef>
              <a:defRPr/>
            </a:lvl3pPr>
            <a:lvl4pPr indent="685800" lvl="3" rtl="0" algn="ctr">
              <a:spcBef>
                <a:spcPts val="0"/>
              </a:spcBef>
              <a:defRPr/>
            </a:lvl4pPr>
            <a:lvl5pPr indent="914400" lvl="4" rtl="0" algn="ctr">
              <a:spcBef>
                <a:spcPts val="0"/>
              </a:spcBef>
              <a:defRPr/>
            </a:lvl5pPr>
            <a:lvl6pPr indent="1143000" lvl="5" rtl="0" algn="ctr">
              <a:spcBef>
                <a:spcPts val="0"/>
              </a:spcBef>
              <a:defRPr/>
            </a:lvl6pPr>
            <a:lvl7pPr indent="1371600" lvl="6" rtl="0" algn="ctr">
              <a:spcBef>
                <a:spcPts val="0"/>
              </a:spcBef>
              <a:defRPr/>
            </a:lvl7pPr>
            <a:lvl8pPr indent="1600200" lvl="7" rtl="0" algn="ctr">
              <a:spcBef>
                <a:spcPts val="0"/>
              </a:spcBef>
              <a:defRPr/>
            </a:lvl8pPr>
            <a:lvl9pPr indent="1828800"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1270000" y="819150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0"/>
              </a:spcBef>
              <a:buFont typeface="Helvetica Neue"/>
              <a:buNone/>
              <a:defRPr/>
            </a:lvl1pPr>
            <a:lvl2pPr indent="228600" lvl="1" marL="0" rtl="0" algn="ctr">
              <a:spcBef>
                <a:spcPts val="0"/>
              </a:spcBef>
              <a:buFont typeface="Helvetica Neue"/>
              <a:buNone/>
              <a:defRPr/>
            </a:lvl2pPr>
            <a:lvl3pPr indent="457200" lvl="2" marL="0" rtl="0" algn="ctr">
              <a:spcBef>
                <a:spcPts val="0"/>
              </a:spcBef>
              <a:buFont typeface="Helvetica Neue"/>
              <a:buNone/>
              <a:defRPr/>
            </a:lvl3pPr>
            <a:lvl4pPr indent="685800" lvl="3" marL="0" rtl="0" algn="ctr">
              <a:spcBef>
                <a:spcPts val="0"/>
              </a:spcBef>
              <a:buFont typeface="Helvetica Neue"/>
              <a:buNone/>
              <a:defRPr/>
            </a:lvl4pPr>
            <a:lvl5pPr indent="914400" lvl="4" marL="0" rtl="0" algn="ctr">
              <a:spcBef>
                <a:spcPts val="0"/>
              </a:spcBef>
              <a:buFont typeface="Helvetica Neue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Cent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270000" y="3225800"/>
            <a:ext cx="10464800" cy="330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indent="228600" lvl="1" rtl="0" algn="ctr">
              <a:spcBef>
                <a:spcPts val="0"/>
              </a:spcBef>
              <a:defRPr/>
            </a:lvl2pPr>
            <a:lvl3pPr indent="457200" lvl="2" rtl="0" algn="ctr">
              <a:spcBef>
                <a:spcPts val="0"/>
              </a:spcBef>
              <a:defRPr/>
            </a:lvl3pPr>
            <a:lvl4pPr indent="685800" lvl="3" rtl="0" algn="ctr">
              <a:spcBef>
                <a:spcPts val="0"/>
              </a:spcBef>
              <a:defRPr/>
            </a:lvl4pPr>
            <a:lvl5pPr indent="914400" lvl="4" rtl="0" algn="ctr">
              <a:spcBef>
                <a:spcPts val="0"/>
              </a:spcBef>
              <a:defRPr/>
            </a:lvl5pPr>
            <a:lvl6pPr indent="1143000" lvl="5" rtl="0" algn="ctr">
              <a:spcBef>
                <a:spcPts val="0"/>
              </a:spcBef>
              <a:defRPr/>
            </a:lvl6pPr>
            <a:lvl7pPr indent="1371600" lvl="6" rtl="0" algn="ctr">
              <a:spcBef>
                <a:spcPts val="0"/>
              </a:spcBef>
              <a:defRPr/>
            </a:lvl7pPr>
            <a:lvl8pPr indent="1600200" lvl="7" rtl="0" algn="ctr">
              <a:spcBef>
                <a:spcPts val="0"/>
              </a:spcBef>
              <a:defRPr/>
            </a:lvl8pPr>
            <a:lvl9pPr indent="1828800" lvl="8" rtl="0" algn="ctr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Vertical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952500" y="635000"/>
            <a:ext cx="5333999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952500" y="4762500"/>
            <a:ext cx="5333999" cy="4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0"/>
              </a:spcBef>
              <a:buFont typeface="Helvetica Neue"/>
              <a:buNone/>
              <a:defRPr/>
            </a:lvl1pPr>
            <a:lvl2pPr indent="228600" lvl="1" marL="0" rtl="0" algn="ctr">
              <a:spcBef>
                <a:spcPts val="0"/>
              </a:spcBef>
              <a:buFont typeface="Helvetica Neue"/>
              <a:buNone/>
              <a:defRPr/>
            </a:lvl2pPr>
            <a:lvl3pPr indent="457200" lvl="2" marL="0" rtl="0" algn="ctr">
              <a:spcBef>
                <a:spcPts val="0"/>
              </a:spcBef>
              <a:buFont typeface="Helvetica Neue"/>
              <a:buNone/>
              <a:defRPr/>
            </a:lvl3pPr>
            <a:lvl4pPr indent="685800" lvl="3" marL="0" rtl="0" algn="ctr">
              <a:spcBef>
                <a:spcPts val="0"/>
              </a:spcBef>
              <a:buFont typeface="Helvetica Neue"/>
              <a:buNone/>
              <a:defRPr/>
            </a:lvl4pPr>
            <a:lvl5pPr indent="914400" lvl="4" marL="0" rtl="0" algn="ctr">
              <a:spcBef>
                <a:spcPts val="0"/>
              </a:spcBef>
              <a:buFont typeface="Helvetica Neue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To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indent="228600" lvl="1" rtl="0" algn="ctr">
              <a:spcBef>
                <a:spcPts val="0"/>
              </a:spcBef>
              <a:defRPr/>
            </a:lvl2pPr>
            <a:lvl3pPr indent="457200" lvl="2" rtl="0" algn="ctr">
              <a:spcBef>
                <a:spcPts val="0"/>
              </a:spcBef>
              <a:defRPr/>
            </a:lvl3pPr>
            <a:lvl4pPr indent="685800" lvl="3" rtl="0" algn="ctr">
              <a:spcBef>
                <a:spcPts val="0"/>
              </a:spcBef>
              <a:defRPr/>
            </a:lvl4pPr>
            <a:lvl5pPr indent="914400" lvl="4" rtl="0" algn="ctr">
              <a:spcBef>
                <a:spcPts val="0"/>
              </a:spcBef>
              <a:defRPr/>
            </a:lvl5pPr>
            <a:lvl6pPr indent="1143000" lvl="5" rtl="0" algn="ctr">
              <a:spcBef>
                <a:spcPts val="0"/>
              </a:spcBef>
              <a:defRPr/>
            </a:lvl6pPr>
            <a:lvl7pPr indent="1371600" lvl="6" rtl="0" algn="ctr">
              <a:spcBef>
                <a:spcPts val="0"/>
              </a:spcBef>
              <a:defRPr/>
            </a:lvl7pPr>
            <a:lvl8pPr indent="1600200" lvl="7" rtl="0" algn="ctr">
              <a:spcBef>
                <a:spcPts val="0"/>
              </a:spcBef>
              <a:defRPr/>
            </a:lvl8pPr>
            <a:lvl9pPr indent="1828800" lvl="8" rtl="0" algn="ctr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" type="body"/>
          </p:nvPr>
        </p:nvSpPr>
        <p:spPr>
          <a:xfrm>
            <a:off x="952500" y="1270000"/>
            <a:ext cx="11099799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73050" lvl="0" marL="444500" rtl="0">
              <a:spcBef>
                <a:spcPts val="4200"/>
              </a:spcBef>
              <a:buFont typeface="Helvetica Neue"/>
              <a:buChar char="•"/>
              <a:defRPr/>
            </a:lvl1pPr>
            <a:lvl2pPr indent="-273050" lvl="1" marL="889000" rtl="0">
              <a:spcBef>
                <a:spcPts val="4200"/>
              </a:spcBef>
              <a:buFont typeface="Helvetica Neue"/>
              <a:buChar char="•"/>
              <a:defRPr/>
            </a:lvl2pPr>
            <a:lvl3pPr indent="-273050" lvl="2" marL="1333500" rtl="0">
              <a:spcBef>
                <a:spcPts val="4200"/>
              </a:spcBef>
              <a:buFont typeface="Helvetica Neue"/>
              <a:buChar char="•"/>
              <a:defRPr/>
            </a:lvl3pPr>
            <a:lvl4pPr indent="-273050" lvl="3" marL="1778000" rtl="0">
              <a:spcBef>
                <a:spcPts val="4200"/>
              </a:spcBef>
              <a:buFont typeface="Helvetica Neue"/>
              <a:buChar char="•"/>
              <a:defRPr/>
            </a:lvl4pPr>
            <a:lvl5pPr indent="-273050" lvl="4" marL="2222500" rtl="0">
              <a:spcBef>
                <a:spcPts val="4200"/>
              </a:spcBef>
              <a:buFont typeface="Helvetica Neue"/>
              <a:buChar char="•"/>
              <a:defRPr/>
            </a:lvl5pPr>
            <a:lvl6pPr indent="-273050" lvl="5" marL="2667000" rtl="0">
              <a:spcBef>
                <a:spcPts val="4200"/>
              </a:spcBef>
              <a:buFont typeface="Helvetica Neue"/>
              <a:buChar char="•"/>
              <a:defRPr/>
            </a:lvl6pPr>
            <a:lvl7pPr indent="-273050" lvl="6" marL="3111500" rtl="0">
              <a:spcBef>
                <a:spcPts val="4200"/>
              </a:spcBef>
              <a:buFont typeface="Helvetica Neue"/>
              <a:buChar char="•"/>
              <a:defRPr/>
            </a:lvl7pPr>
            <a:lvl8pPr indent="-273050" lvl="7" marL="3556000" rtl="0">
              <a:spcBef>
                <a:spcPts val="4200"/>
              </a:spcBef>
              <a:buFont typeface="Helvetica Neue"/>
              <a:buChar char="•"/>
              <a:defRPr/>
            </a:lvl8pPr>
            <a:lvl9pPr indent="-273050" lvl="8" marL="4000500" rtl="0">
              <a:spcBef>
                <a:spcPts val="4200"/>
              </a:spcBef>
              <a:buFont typeface="Helvetica Neue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228600" lvl="1" marL="0" marR="0" rtl="0" algn="ctr">
              <a:spcBef>
                <a:spcPts val="0"/>
              </a:spcBef>
              <a:defRPr/>
            </a:lvl2pPr>
            <a:lvl3pPr indent="457200" lvl="2" marL="0" marR="0" rtl="0" algn="ctr">
              <a:spcBef>
                <a:spcPts val="0"/>
              </a:spcBef>
              <a:defRPr/>
            </a:lvl3pPr>
            <a:lvl4pPr indent="685800" lvl="3" marL="0" marR="0" rtl="0" algn="ctr">
              <a:spcBef>
                <a:spcPts val="0"/>
              </a:spcBef>
              <a:defRPr/>
            </a:lvl4pPr>
            <a:lvl5pPr indent="914400" lvl="4" marL="0" marR="0" rtl="0" algn="ctr">
              <a:spcBef>
                <a:spcPts val="0"/>
              </a:spcBef>
              <a:defRPr/>
            </a:lvl5pPr>
            <a:lvl6pPr indent="1143000" lvl="5" marL="0" marR="0" rtl="0" algn="ctr">
              <a:spcBef>
                <a:spcPts val="0"/>
              </a:spcBef>
              <a:defRPr/>
            </a:lvl6pPr>
            <a:lvl7pPr indent="1371600" lvl="6" marL="0" marR="0" rtl="0" algn="ctr">
              <a:spcBef>
                <a:spcPts val="0"/>
              </a:spcBef>
              <a:defRPr/>
            </a:lvl7pPr>
            <a:lvl8pPr indent="1600200" lvl="7" marL="0" marR="0" rtl="0" algn="ctr">
              <a:spcBef>
                <a:spcPts val="0"/>
              </a:spcBef>
              <a:defRPr/>
            </a:lvl8pPr>
            <a:lvl9pPr indent="1828800" lvl="8" marL="0" marR="0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73050" lvl="0" marL="444500" marR="0" rtl="0" algn="l">
              <a:spcBef>
                <a:spcPts val="4200"/>
              </a:spcBef>
              <a:buFont typeface="Helvetica Neue"/>
              <a:buChar char="•"/>
              <a:defRPr/>
            </a:lvl1pPr>
            <a:lvl2pPr indent="-273050" lvl="1" marL="889000" marR="0" rtl="0" algn="l">
              <a:spcBef>
                <a:spcPts val="4200"/>
              </a:spcBef>
              <a:buFont typeface="Helvetica Neue"/>
              <a:buChar char="•"/>
              <a:defRPr/>
            </a:lvl2pPr>
            <a:lvl3pPr indent="-273050" lvl="2" marL="1333500" marR="0" rtl="0" algn="l">
              <a:spcBef>
                <a:spcPts val="4200"/>
              </a:spcBef>
              <a:buFont typeface="Helvetica Neue"/>
              <a:buChar char="•"/>
              <a:defRPr/>
            </a:lvl3pPr>
            <a:lvl4pPr indent="-273050" lvl="3" marL="1778000" marR="0" rtl="0" algn="l">
              <a:spcBef>
                <a:spcPts val="4200"/>
              </a:spcBef>
              <a:buFont typeface="Helvetica Neue"/>
              <a:buChar char="•"/>
              <a:defRPr/>
            </a:lvl4pPr>
            <a:lvl5pPr indent="-273050" lvl="4" marL="2222500" marR="0" rtl="0" algn="l">
              <a:spcBef>
                <a:spcPts val="4200"/>
              </a:spcBef>
              <a:buFont typeface="Helvetica Neue"/>
              <a:buChar char="•"/>
              <a:defRPr/>
            </a:lvl5pPr>
            <a:lvl6pPr indent="-273050" lvl="5" marL="2667000" marR="0" rtl="0" algn="l">
              <a:spcBef>
                <a:spcPts val="4200"/>
              </a:spcBef>
              <a:buFont typeface="Helvetica Neue"/>
              <a:buChar char="•"/>
              <a:defRPr/>
            </a:lvl6pPr>
            <a:lvl7pPr indent="-273050" lvl="6" marL="3111500" marR="0" rtl="0" algn="l">
              <a:spcBef>
                <a:spcPts val="4200"/>
              </a:spcBef>
              <a:buFont typeface="Helvetica Neue"/>
              <a:buChar char="•"/>
              <a:defRPr/>
            </a:lvl7pPr>
            <a:lvl8pPr indent="-273050" lvl="7" marL="3556000" marR="0" rtl="0" algn="l">
              <a:spcBef>
                <a:spcPts val="4200"/>
              </a:spcBef>
              <a:buFont typeface="Helvetica Neue"/>
              <a:buChar char="•"/>
              <a:defRPr/>
            </a:lvl8pPr>
            <a:lvl9pPr indent="-273050" lvl="8" marL="4000500" marR="0" rtl="0" algn="l">
              <a:spcBef>
                <a:spcPts val="4200"/>
              </a:spcBef>
              <a:buFont typeface="Helvetica Neue"/>
              <a:buChar char="•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13.jpg"/><Relationship Id="rId6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Relationship Id="rId4" Type="http://schemas.openxmlformats.org/officeDocument/2006/relationships/image" Target="../media/image10.jpg"/><Relationship Id="rId5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Relationship Id="rId4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1270000" y="764656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The Reactor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Of Trauma</a:t>
            </a:r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1270000" y="4311650"/>
            <a:ext cx="10464800" cy="1130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Font typeface="Helvetica Neue"/>
              <a:buNone/>
            </a:pPr>
            <a:r>
              <a:rPr b="0" i="0" lang="en-US" sz="3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From Theory To Practical: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Font typeface="Helvetica Neue"/>
              <a:buNone/>
            </a:pPr>
            <a:r>
              <a:rPr b="0" i="0" lang="en-US" sz="32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Vicarious Trauma In One Organization</a:t>
            </a:r>
          </a:p>
        </p:txBody>
      </p:sp>
      <p:pic>
        <p:nvPicPr>
          <p:cNvPr id="39" name="Shape 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9800" y="6248400"/>
            <a:ext cx="3505200" cy="232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Still Face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None/>
            </a:pPr>
            <a:r>
              <a:t/>
            </a:r>
            <a:endParaRPr b="0" i="0" sz="36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3715" y="2578100"/>
            <a:ext cx="8017370" cy="5963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736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Still Face In Organizations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280034" lvl="0" marL="280034" marR="0" rtl="0" algn="l">
              <a:spcBef>
                <a:spcPts val="0"/>
              </a:spcBef>
              <a:buSzPct val="73956"/>
              <a:buFont typeface="Helvetica Neue"/>
              <a:buChar char="•"/>
            </a:pPr>
            <a:r>
              <a:rPr b="0" i="0" lang="en-US" sz="2268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The Good, The Bad The Ugly:  Still Face</a:t>
            </a:r>
          </a:p>
          <a:p>
            <a:pPr indent="-280034" lvl="0" marL="280034" marR="0" rtl="0" algn="l">
              <a:spcBef>
                <a:spcPts val="2600"/>
              </a:spcBef>
              <a:buSzPct val="73956"/>
              <a:buFont typeface="Helvetica Neue"/>
              <a:buChar char="•"/>
            </a:pPr>
            <a:r>
              <a:rPr b="0" i="0" lang="en-US" sz="2268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Headlines vs context</a:t>
            </a:r>
          </a:p>
          <a:p>
            <a:pPr indent="-280669" lvl="1" marL="560069" marR="0" rtl="0" algn="l">
              <a:spcBef>
                <a:spcPts val="2600"/>
              </a:spcBef>
              <a:buSzPct val="73956"/>
              <a:buFont typeface="Helvetica Neue"/>
              <a:buChar char="•"/>
            </a:pPr>
            <a:r>
              <a:rPr b="0" i="0" lang="en-US" sz="2268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Camden Turning Corner vs Ongoing Toxic Stress</a:t>
            </a:r>
          </a:p>
          <a:p>
            <a:pPr indent="-280034" lvl="0" marL="280034" marR="0" rtl="0" algn="l">
              <a:spcBef>
                <a:spcPts val="2600"/>
              </a:spcBef>
              <a:buSzPct val="73956"/>
              <a:buFont typeface="Helvetica Neue"/>
              <a:buChar char="•"/>
            </a:pPr>
            <a:r>
              <a:rPr b="0" i="0" lang="en-US" sz="2268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Group Of People</a:t>
            </a:r>
          </a:p>
          <a:p>
            <a:pPr indent="-280669" lvl="1" marL="560069" marR="0" rtl="0" algn="l">
              <a:spcBef>
                <a:spcPts val="2600"/>
              </a:spcBef>
              <a:buSzPct val="73956"/>
              <a:buFont typeface="Helvetica Neue"/>
              <a:buChar char="•"/>
            </a:pPr>
            <a:r>
              <a:rPr b="0" i="0" lang="en-US" sz="2268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Growth, need safety</a:t>
            </a:r>
          </a:p>
          <a:p>
            <a:pPr indent="-280669" lvl="1" marL="560069" marR="0" rtl="0" algn="l">
              <a:spcBef>
                <a:spcPts val="2600"/>
              </a:spcBef>
              <a:buSzPct val="73956"/>
              <a:buFont typeface="Helvetica Neue"/>
              <a:buChar char="•"/>
            </a:pPr>
            <a:r>
              <a:rPr b="0" i="0" lang="en-US" sz="2268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Don’t get it, what happens as an organization?</a:t>
            </a:r>
          </a:p>
          <a:p>
            <a:pPr indent="-280034" lvl="0" marL="280034" marR="0" rtl="0" algn="l">
              <a:spcBef>
                <a:spcPts val="2600"/>
              </a:spcBef>
              <a:buSzPct val="73956"/>
              <a:buFont typeface="Helvetica Neue"/>
              <a:buChar char="•"/>
            </a:pPr>
            <a:r>
              <a:rPr b="0" i="0" lang="en-US" sz="2268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Triggers, Reenactment (Coping)</a:t>
            </a:r>
          </a:p>
          <a:p>
            <a:pPr indent="-280669" lvl="1" marL="560069" marR="0" rtl="0" algn="l">
              <a:spcBef>
                <a:spcPts val="2600"/>
              </a:spcBef>
              <a:buSzPct val="73956"/>
              <a:buFont typeface="Helvetica Neue"/>
              <a:buChar char="•"/>
            </a:pPr>
            <a:r>
              <a:rPr b="0" i="0" lang="en-US" sz="2268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Silos, poor attendance, crazy emails, lack of staying in role, not liking our clients/youth/</a:t>
            </a:r>
          </a:p>
          <a:p>
            <a:pPr indent="-280669" lvl="1" marL="560069" marR="0" rtl="0" algn="l">
              <a:spcBef>
                <a:spcPts val="2600"/>
              </a:spcBef>
              <a:buSzPct val="73956"/>
              <a:buFont typeface="Helvetica Neue"/>
              <a:buChar char="•"/>
            </a:pPr>
            <a:r>
              <a:rPr b="0" i="0" lang="en-US" sz="2268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Fundamental belief is that “if they change, it will be better”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230" y="2102197"/>
            <a:ext cx="4449466" cy="444946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Brain Health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952500" y="173355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 responding is a response!  Impacts brain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Brain adapts—-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Amygdala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Strong survival behaviors become made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Connected to “Still Face”,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791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What Happened Lunch?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None/>
            </a:pPr>
            <a:r>
              <a:t/>
            </a:r>
            <a:endParaRPr b="0" i="0" sz="36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0950" y="3035300"/>
            <a:ext cx="8582897" cy="643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728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Attachment: Organizations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952500" y="2603500"/>
            <a:ext cx="11099799" cy="492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355600" lvl="0" marL="355600" marR="0" rtl="0" algn="l">
              <a:spcBef>
                <a:spcPts val="0"/>
              </a:spcBef>
              <a:buSzPct val="74482"/>
              <a:buFont typeface="Helvetica Neue"/>
              <a:buChar char="•"/>
            </a:pPr>
            <a:r>
              <a:rPr b="0" i="0" lang="en-US" sz="288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History is with us</a:t>
            </a:r>
          </a:p>
          <a:p>
            <a:pPr indent="-355600" lvl="0" marL="355600" marR="0" rtl="0" algn="l">
              <a:spcBef>
                <a:spcPts val="3300"/>
              </a:spcBef>
              <a:buSzPct val="74482"/>
              <a:buFont typeface="Helvetica Neue"/>
              <a:buChar char="•"/>
            </a:pPr>
            <a:r>
              <a:rPr b="0" i="0" lang="en-US" sz="288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We carry our history forward:  Good, Bad, Ugly</a:t>
            </a:r>
          </a:p>
          <a:p>
            <a:pPr indent="-355600" lvl="0" marL="355600" marR="0" rtl="0" algn="l">
              <a:spcBef>
                <a:spcPts val="3300"/>
              </a:spcBef>
              <a:buSzPct val="74482"/>
              <a:buFont typeface="Helvetica Neue"/>
              <a:buChar char="•"/>
            </a:pPr>
            <a:r>
              <a:rPr b="0" i="0" lang="en-US" sz="288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Bring our own plutonium (ACES) to work</a:t>
            </a:r>
          </a:p>
          <a:p>
            <a:pPr indent="-355600" lvl="1" marL="711200" marR="0" rtl="0" algn="l">
              <a:spcBef>
                <a:spcPts val="3300"/>
              </a:spcBef>
              <a:buSzPct val="74482"/>
              <a:buFont typeface="Helvetica Neue"/>
              <a:buChar char="•"/>
            </a:pPr>
            <a:r>
              <a:rPr b="0" i="0" lang="en-US" sz="288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Contained and useful?  Chernobyl</a:t>
            </a:r>
          </a:p>
          <a:p>
            <a:pPr indent="-355600" lvl="1" marL="711200" marR="0" rtl="0" algn="l">
              <a:spcBef>
                <a:spcPts val="3300"/>
              </a:spcBef>
              <a:buSzPct val="74482"/>
              <a:buFont typeface="Helvetica Neue"/>
              <a:buChar char="•"/>
            </a:pPr>
            <a:r>
              <a:rPr b="0" i="0" lang="en-US" sz="288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Reenactment</a:t>
            </a:r>
          </a:p>
          <a:p>
            <a:pPr indent="-355600" lvl="0" marL="355600" marR="0" rtl="0" algn="l">
              <a:spcBef>
                <a:spcPts val="3300"/>
              </a:spcBef>
              <a:buSzPct val="74482"/>
              <a:buFont typeface="Helvetica Neue"/>
              <a:buChar char="•"/>
            </a:pPr>
            <a:r>
              <a:rPr b="0" i="0" lang="en-US" sz="288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Familiar of emotional disregulation is connection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63360" y="3714750"/>
            <a:ext cx="3492501" cy="232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t/>
            </a:r>
            <a:endParaRPr b="0" i="0" sz="80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None/>
            </a:pPr>
            <a:r>
              <a:t/>
            </a:r>
            <a:endParaRPr b="0" i="0" sz="36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800" y="0"/>
            <a:ext cx="7315200" cy="975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671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Disruptive Attachment: 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671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Are things there?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None/>
            </a:pPr>
            <a:r>
              <a:t/>
            </a:r>
            <a:endParaRPr b="0" i="0" sz="36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2280" y="2971800"/>
            <a:ext cx="6480239" cy="486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671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Disruptive Attachment:  Organization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Working In Space Where Vulnerability Is Triggering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Looking For Patterns Of Behavior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What Does Success Look Like?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Vulnerability will trigger disruptive attachment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Do we train for this?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Hyper-Arousal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952500" y="2603500"/>
            <a:ext cx="11099799" cy="62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None/>
            </a:pPr>
            <a:r>
              <a:t/>
            </a:r>
            <a:endParaRPr b="0" i="0" sz="36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400" y="25908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Key Takeaways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Identify vicarious trauma within an organization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Application of the S.E.L.F model within organization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Use of “Universal Precautions” to work with trauma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Vicarious Trauma as opportunity of healing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Imagination and images to stimulate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43071" y="1215875"/>
            <a:ext cx="2247901" cy="3606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Key Images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578081" y="2491174"/>
            <a:ext cx="6544519" cy="7043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244475" lvl="0" marL="244475" marR="0" rtl="0" algn="l">
              <a:spcBef>
                <a:spcPts val="0"/>
              </a:spcBef>
              <a:buSzPct val="74212"/>
              <a:buFont typeface="Helvetica Neue"/>
              <a:buChar char="•"/>
            </a:pPr>
            <a:r>
              <a:rPr b="1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Reactor/Radiation:  What has happened to me</a:t>
            </a:r>
          </a:p>
          <a:p>
            <a:pPr indent="-244475" lvl="0" marL="244475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1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Vomit</a:t>
            </a:r>
          </a:p>
          <a:p>
            <a:pPr indent="-247650" lvl="1" marL="488950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 Vomit Adverse</a:t>
            </a:r>
          </a:p>
          <a:p>
            <a:pPr indent="-247650" lvl="1" marL="488950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Smelly, makes others sick, different kinds</a:t>
            </a:r>
          </a:p>
          <a:p>
            <a:pPr indent="-247650" lvl="1" marL="488950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Act Like A Duck</a:t>
            </a:r>
          </a:p>
          <a:p>
            <a:pPr indent="-244475" lvl="0" marL="244475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1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Hope Is Sweaty</a:t>
            </a:r>
          </a:p>
          <a:p>
            <a:pPr indent="-247650" lvl="1" marL="488950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Reflection, Persistance</a:t>
            </a:r>
          </a:p>
          <a:p>
            <a:pPr indent="-244475" lvl="0" marL="244475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1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Physical Therapy</a:t>
            </a:r>
          </a:p>
          <a:p>
            <a:pPr indent="-247650" lvl="1" marL="488950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Partnership</a:t>
            </a:r>
          </a:p>
          <a:p>
            <a:pPr indent="-244475" lvl="0" marL="244475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1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Healing</a:t>
            </a:r>
          </a:p>
          <a:p>
            <a:pPr indent="-247650" lvl="1" marL="488950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Heal as we are</a:t>
            </a:r>
          </a:p>
          <a:p>
            <a:pPr indent="-247650" lvl="1" marL="488950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Empathy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6221" y="6363542"/>
            <a:ext cx="2641601" cy="308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87751" y="4268582"/>
            <a:ext cx="4329523" cy="243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8675" y="7536903"/>
            <a:ext cx="3162300" cy="2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Radical Empathy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2114500"/>
            <a:ext cx="8128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671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Empathy: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671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S.E.L.F. Framework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90716" y="2091793"/>
            <a:ext cx="11099801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Char char="•"/>
            </a:pPr>
            <a:r>
              <a:rPr b="1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Safety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1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Emotion Management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1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Loss 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1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Future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2907" y="2465113"/>
            <a:ext cx="4844905" cy="4823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S.E.L.F. Framework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952500" y="2102008"/>
            <a:ext cx="11099799" cy="7043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244475" lvl="0" marL="244475" marR="0" rtl="0" algn="l">
              <a:spcBef>
                <a:spcPts val="0"/>
              </a:spcBef>
              <a:buSzPct val="74212"/>
              <a:buFont typeface="Helvetica Neue"/>
              <a:buChar char="•"/>
            </a:pPr>
            <a:r>
              <a:rPr b="1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Framework for creating connection</a:t>
            </a:r>
          </a:p>
          <a:p>
            <a:pPr indent="-250825" lvl="2" marL="733425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Framework we use to help us identify radiation</a:t>
            </a:r>
          </a:p>
          <a:p>
            <a:pPr indent="-250825" lvl="2" marL="733425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To maintain our own integrity in the midst of toxic-stress</a:t>
            </a:r>
          </a:p>
          <a:p>
            <a:pPr indent="-250825" lvl="2" marL="733425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Emphasis is on dynamic, not diagnosis</a:t>
            </a:r>
          </a:p>
          <a:p>
            <a:pPr indent="-250825" lvl="2" marL="733425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Future/Mission driven</a:t>
            </a:r>
          </a:p>
          <a:p>
            <a:pPr indent="-250825" lvl="2" marL="733425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 future, we end up with fancy</a:t>
            </a:r>
          </a:p>
          <a:p>
            <a:pPr indent="-254000" lvl="3" marL="977900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Connecting through survival to future</a:t>
            </a:r>
          </a:p>
          <a:p>
            <a:pPr indent="-254000" lvl="3" marL="977900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Dream</a:t>
            </a:r>
          </a:p>
          <a:p>
            <a:pPr indent="-244475" lvl="0" marL="244475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1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Acknowledging that I bring my own plutonium to work</a:t>
            </a:r>
          </a:p>
          <a:p>
            <a:pPr indent="-244475" lvl="0" marL="244475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1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Heavy on trauma triangle</a:t>
            </a:r>
          </a:p>
          <a:p>
            <a:pPr indent="-247650" lvl="1" marL="488950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Rescuer, Victim, Persecutor</a:t>
            </a:r>
          </a:p>
          <a:p>
            <a:pPr indent="-247650" lvl="1" marL="488950" marR="0" rtl="0" algn="l">
              <a:spcBef>
                <a:spcPts val="2300"/>
              </a:spcBef>
              <a:buSzPct val="74212"/>
              <a:buFont typeface="Helvetica Neue"/>
              <a:buChar char="•"/>
            </a:pPr>
            <a:r>
              <a:rPr b="0" i="0" lang="en-US" sz="1979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Helpful for knowing when something is up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4503" y="2336501"/>
            <a:ext cx="4364151" cy="5548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Universal Precautions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749079" y="2609850"/>
            <a:ext cx="11099801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293370" lvl="0" marL="293370" marR="0" rtl="0" algn="l">
              <a:spcBef>
                <a:spcPts val="0"/>
              </a:spcBef>
              <a:buSzPct val="74250"/>
              <a:buFont typeface="Helvetica Neue"/>
              <a:buChar char="•"/>
            </a:pPr>
            <a:r>
              <a:rPr b="1" i="0" lang="en-US" sz="2376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Key aspect:  Personal—&gt; Flows to the Org</a:t>
            </a:r>
          </a:p>
          <a:p>
            <a:pPr indent="-295910" lvl="2" marL="880110" marR="0" rtl="0" algn="l">
              <a:spcBef>
                <a:spcPts val="2700"/>
              </a:spcBef>
              <a:buSzPct val="74250"/>
              <a:buFont typeface="Helvetica Neue"/>
              <a:buChar char="•"/>
            </a:pPr>
            <a:r>
              <a:rPr b="0" i="0" lang="en-US" sz="2376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Emphasis On Trauma History (Use Of Self As Framework)</a:t>
            </a:r>
          </a:p>
          <a:p>
            <a:pPr indent="-295910" lvl="2" marL="880110" marR="0" rtl="0" algn="l">
              <a:spcBef>
                <a:spcPts val="2700"/>
              </a:spcBef>
              <a:buSzPct val="74250"/>
              <a:buFont typeface="Helvetica Neue"/>
              <a:buChar char="•"/>
            </a:pPr>
            <a:r>
              <a:rPr b="0" i="0" lang="en-US" sz="2376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Trauma Triangle:  Victim, Persecutor, Rescuer</a:t>
            </a:r>
          </a:p>
          <a:p>
            <a:pPr indent="-295910" lvl="2" marL="880110" marR="0" rtl="0" algn="l">
              <a:spcBef>
                <a:spcPts val="2700"/>
              </a:spcBef>
              <a:buSzPct val="74250"/>
              <a:buFont typeface="Helvetica Neue"/>
              <a:buChar char="•"/>
            </a:pPr>
            <a:r>
              <a:rPr b="0" i="0" lang="en-US" sz="2376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Recognize the personalization vs. dynamic</a:t>
            </a:r>
          </a:p>
          <a:p>
            <a:pPr indent="-293370" lvl="0" marL="293370" marR="0" rtl="0" algn="l">
              <a:spcBef>
                <a:spcPts val="2700"/>
              </a:spcBef>
              <a:buSzPct val="74250"/>
              <a:buFont typeface="Helvetica Neue"/>
              <a:buChar char="•"/>
            </a:pPr>
            <a:r>
              <a:rPr b="1" i="0" lang="en-US" sz="2376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Safety Plans </a:t>
            </a:r>
          </a:p>
          <a:p>
            <a:pPr indent="-293370" lvl="0" marL="293370" marR="0" rtl="0" algn="l">
              <a:spcBef>
                <a:spcPts val="2700"/>
              </a:spcBef>
              <a:buSzPct val="74250"/>
              <a:buFont typeface="Helvetica Neue"/>
              <a:buChar char="•"/>
            </a:pPr>
            <a:r>
              <a:rPr b="1" i="0" lang="en-US" sz="2376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Self-Care Plans</a:t>
            </a:r>
          </a:p>
          <a:p>
            <a:pPr indent="-293370" lvl="0" marL="293370" marR="0" rtl="0" algn="l">
              <a:spcBef>
                <a:spcPts val="2700"/>
              </a:spcBef>
              <a:buSzPct val="74250"/>
              <a:buFont typeface="Helvetica Neue"/>
              <a:buChar char="•"/>
            </a:pPr>
            <a:r>
              <a:rPr b="1" i="0" lang="en-US" sz="2376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Community Meetings (Huddles)</a:t>
            </a:r>
          </a:p>
          <a:p>
            <a:pPr indent="-293370" lvl="0" marL="293370" marR="0" rtl="0" algn="l">
              <a:spcBef>
                <a:spcPts val="2700"/>
              </a:spcBef>
              <a:buSzPct val="74250"/>
              <a:buFont typeface="Helvetica Neue"/>
              <a:buChar char="•"/>
            </a:pPr>
            <a:r>
              <a:rPr b="1" i="0" lang="en-US" sz="2376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Red Flag Meetings</a:t>
            </a:r>
          </a:p>
          <a:p>
            <a:pPr indent="-293370" lvl="0" marL="293370" marR="0" rtl="0" algn="l">
              <a:spcBef>
                <a:spcPts val="2700"/>
              </a:spcBef>
              <a:buSzPct val="74250"/>
              <a:buFont typeface="Helvetica Neue"/>
              <a:buChar char="•"/>
            </a:pPr>
            <a:r>
              <a:rPr b="1" i="0" lang="en-US" sz="2376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Shared Management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Community Meetings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Normalize feelings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Transparent naming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Simple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 judging or fixing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Structure—goal and resource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Safety Plan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Immediate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Close to Us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Name that which helps me 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Empowering, I can change the tune here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Red Flag Meetings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Used When Get Stuck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Feeling Unsafe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Lack Of Clarity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A way to pause, to move from triangle to dynamic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A way to ask “How is behavior helpful?”  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Use of SELF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Self-Care Plans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952500" y="2082899"/>
            <a:ext cx="11099799" cy="680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Long Term Care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Building “muscle” to do the work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Tires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 Over Inflated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 under (hard, hard, hard)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6910" y="4628901"/>
            <a:ext cx="4601808" cy="30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359" y="-76398"/>
            <a:ext cx="6992003" cy="891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3357" y="-75277"/>
            <a:ext cx="6457837" cy="3198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>
            <p:ph idx="1" type="body"/>
          </p:nvPr>
        </p:nvSpPr>
        <p:spPr>
          <a:xfrm>
            <a:off x="6771127" y="951062"/>
            <a:ext cx="5702299" cy="83462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Self-Care Plan Example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Grit, Determination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None/>
            </a:pPr>
            <a:r>
              <a:t/>
            </a:r>
            <a:endParaRPr b="0" i="0" sz="36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7774" y="3238350"/>
            <a:ext cx="7047052" cy="5765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Shared Management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Ability to join management team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Multiple roles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work on role clarification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SELF framework from different role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Transparent, democratic, growth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Key Takeaways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311150" lvl="0" marL="311150" marR="0" rtl="0" algn="l">
              <a:spcBef>
                <a:spcPts val="0"/>
              </a:spcBef>
              <a:buSzPct val="75600"/>
              <a:buFont typeface="Helvetica Neue"/>
              <a:buChar char="•"/>
            </a:pPr>
            <a:r>
              <a:rPr b="1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 The Injury</a:t>
            </a:r>
          </a:p>
          <a:p>
            <a:pPr indent="-311150" lvl="0" marL="311150" marR="0" rtl="0" algn="l">
              <a:spcBef>
                <a:spcPts val="2900"/>
              </a:spcBef>
              <a:buSzPct val="75600"/>
              <a:buFont typeface="Helvetica Neue"/>
              <a:buChar char="•"/>
            </a:pPr>
            <a: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Vicarious Trauma </a:t>
            </a:r>
            <a:r>
              <a:rPr b="1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To Be Expected</a:t>
            </a:r>
          </a:p>
          <a:p>
            <a:pPr indent="-311150" lvl="0" marL="311150" marR="0" rtl="0" algn="l">
              <a:spcBef>
                <a:spcPts val="2900"/>
              </a:spcBef>
              <a:buSzPct val="75600"/>
              <a:buFont typeface="Helvetica Neue"/>
              <a:buChar char="•"/>
            </a:pPr>
            <a: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Vicarious Trauma As </a:t>
            </a:r>
            <a:r>
              <a:rPr b="1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Opportunity To Engage</a:t>
            </a:r>
            <a: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 History</a:t>
            </a:r>
          </a:p>
          <a:p>
            <a:pPr indent="-311150" lvl="0" marL="311150" marR="0" rtl="0" algn="l">
              <a:spcBef>
                <a:spcPts val="2900"/>
              </a:spcBef>
              <a:buSzPct val="75600"/>
              <a:buFont typeface="Helvetica Neue"/>
              <a:buChar char="•"/>
            </a:pPr>
            <a:r>
              <a:rPr b="1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Expect To Be Irradiated</a:t>
            </a:r>
          </a:p>
          <a:p>
            <a:pPr indent="-311150" lvl="0" marL="311150" marR="0" rtl="0" algn="l">
              <a:spcBef>
                <a:spcPts val="2900"/>
              </a:spcBef>
              <a:buSzPct val="75600"/>
              <a:buFont typeface="Helvetica Neue"/>
              <a:buChar char="•"/>
            </a:pPr>
            <a:r>
              <a:rPr b="1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Exposure Requires Organizational Culture Changes</a:t>
            </a:r>
            <a: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 in order to remain present at point of trauma/irradiation</a:t>
            </a:r>
          </a:p>
          <a:p>
            <a:pPr indent="-311150" lvl="0" marL="311150" marR="0" rtl="0" algn="l">
              <a:spcBef>
                <a:spcPts val="2900"/>
              </a:spcBef>
              <a:buSzPct val="75600"/>
              <a:buFont typeface="Helvetica Neue"/>
              <a:buChar char="•"/>
            </a:pPr>
            <a:r>
              <a:rPr b="1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Structure Is Key</a:t>
            </a:r>
          </a:p>
          <a:p>
            <a:pPr indent="-317500" lvl="1" marL="622300" marR="0" rtl="0" algn="l">
              <a:spcBef>
                <a:spcPts val="2900"/>
              </a:spcBef>
              <a:buSzPct val="75600"/>
              <a:buFont typeface="Helvetica Neue"/>
              <a:buChar char="•"/>
            </a:pPr>
            <a: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Universal Protections Provide This</a:t>
            </a:r>
          </a:p>
          <a:p>
            <a:pPr indent="-311150" lvl="0" marL="311150" marR="0" rtl="0" algn="l">
              <a:spcBef>
                <a:spcPts val="2900"/>
              </a:spcBef>
              <a:buSzPct val="75600"/>
              <a:buFont typeface="Helvetica Neue"/>
              <a:buChar char="•"/>
            </a:pPr>
            <a: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Innovation At Point Of </a:t>
            </a:r>
            <a:r>
              <a:rPr b="1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Vomit—connection happens!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Imagine The Healing: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None/>
            </a:pPr>
            <a:r>
              <a:t/>
            </a:r>
            <a:endParaRPr b="0" i="0" sz="36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4400" y="394468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Hopeworks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952500" y="2603500"/>
            <a:ext cx="11099799" cy="369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The Beginning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Good People, Wanting To Do Good Work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Something had happened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Camden Context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952500" y="2603500"/>
            <a:ext cx="53339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339470" lvl="0" marL="339470" marR="0" rtl="0" algn="l">
              <a:spcBef>
                <a:spcPts val="0"/>
              </a:spcBef>
              <a:buSzPct val="74250"/>
              <a:buFont typeface="Helvetica Neue"/>
              <a:buChar char="•"/>
            </a:pPr>
            <a:r>
              <a:rPr b="0" i="0" lang="en-US" sz="2772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Up to a 70% dropout rate</a:t>
            </a:r>
          </a:p>
          <a:p>
            <a:pPr indent="-339470" lvl="0" marL="339470" marR="0" rtl="0" algn="l">
              <a:spcBef>
                <a:spcPts val="3100"/>
              </a:spcBef>
              <a:buSzPct val="74250"/>
              <a:buFont typeface="Helvetica Neue"/>
              <a:buChar char="•"/>
            </a:pPr>
            <a:r>
              <a:rPr b="0" i="0" lang="en-US" sz="2772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50% of population is 25 or below</a:t>
            </a:r>
          </a:p>
          <a:p>
            <a:pPr indent="-339470" lvl="0" marL="339470" marR="0" rtl="0" algn="l">
              <a:spcBef>
                <a:spcPts val="3100"/>
              </a:spcBef>
              <a:buSzPct val="74250"/>
              <a:buFont typeface="Helvetica Neue"/>
              <a:buChar char="•"/>
            </a:pPr>
            <a:r>
              <a:rPr b="0" i="0" lang="en-US" sz="2772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80% of youth live below poverty line</a:t>
            </a:r>
          </a:p>
          <a:p>
            <a:pPr indent="-339470" lvl="0" marL="339470" marR="0" rtl="0" algn="l">
              <a:spcBef>
                <a:spcPts val="3100"/>
              </a:spcBef>
              <a:buSzPct val="74250"/>
              <a:buFont typeface="Helvetica Neue"/>
              <a:buChar char="•"/>
            </a:pPr>
            <a:r>
              <a:rPr b="0" i="0" lang="en-US" sz="2772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68% of all households are lead by single parent</a:t>
            </a:r>
          </a:p>
          <a:p>
            <a:pPr indent="-339470" lvl="0" marL="339470" marR="0" rtl="0" algn="l">
              <a:spcBef>
                <a:spcPts val="3100"/>
              </a:spcBef>
              <a:buSzPct val="74250"/>
              <a:buFont typeface="Helvetica Neue"/>
              <a:buChar char="•"/>
            </a:pPr>
            <a:r>
              <a:rPr b="0" i="0" lang="en-US" sz="2772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1 out of 75 people assaulted</a:t>
            </a:r>
          </a:p>
          <a:p>
            <a:pPr indent="-339470" lvl="0" marL="339470" marR="0" rtl="0" algn="l">
              <a:spcBef>
                <a:spcPts val="3100"/>
              </a:spcBef>
              <a:buSzPct val="74250"/>
              <a:buFont typeface="Helvetica Neue"/>
              <a:buChar char="•"/>
            </a:pPr>
            <a:r>
              <a:rPr b="0" i="0" lang="en-US" sz="2772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Unemployment is close to 20% 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0200" y="2952750"/>
            <a:ext cx="4521199" cy="299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1114" y="5791200"/>
            <a:ext cx="4575572" cy="2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92592" y="7859414"/>
            <a:ext cx="3492501" cy="232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Parallel Process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311150" lvl="0" marL="311150" marR="0" rtl="0" algn="l">
              <a:spcBef>
                <a:spcPts val="0"/>
              </a:spcBef>
              <a:buSzPct val="75600"/>
              <a:buFont typeface="Helvetica Neue"/>
              <a:buChar char="•"/>
            </a:pPr>
            <a:r>
              <a:rPr b="1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Yet recent headlines suggest otherwise:</a:t>
            </a:r>
          </a:p>
          <a:p>
            <a:pPr indent="-317500" lvl="1" marL="622300" marR="0" rtl="0" algn="l">
              <a:spcBef>
                <a:spcPts val="2900"/>
              </a:spcBef>
              <a:buSzPct val="75600"/>
              <a:buFont typeface="Helvetica Neue"/>
              <a:buChar char="•"/>
            </a:pPr>
            <a:r>
              <a:rPr b="1" i="1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Upgrade In Troubled City’s Credit Rating Gives Camden New Hope</a:t>
            </a:r>
          </a:p>
          <a:p>
            <a:pPr indent="-311150" lvl="0" marL="311150" marR="0" rtl="0" algn="l">
              <a:spcBef>
                <a:spcPts val="2900"/>
              </a:spcBef>
              <a:buSzPct val="75600"/>
              <a:buFont typeface="Helvetica Neue"/>
              <a:buChar char="•"/>
            </a:pPr>
            <a: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Not a-contextual</a:t>
            </a:r>
          </a:p>
          <a:p>
            <a:pPr indent="-317500" lvl="1" marL="622300" marR="0" rtl="0" algn="l">
              <a:spcBef>
                <a:spcPts val="2900"/>
              </a:spcBef>
              <a:buSzPct val="75600"/>
              <a:buFont typeface="Helvetica Neue"/>
              <a:buChar char="•"/>
            </a:pPr>
            <a: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Toxic stress and ways of community </a:t>
            </a:r>
            <a:b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coping will show up in our org</a:t>
            </a:r>
          </a:p>
          <a:p>
            <a:pPr indent="-311150" lvl="0" marL="311150" marR="0" rtl="0" algn="l">
              <a:spcBef>
                <a:spcPts val="2900"/>
              </a:spcBef>
              <a:buSzPct val="75600"/>
              <a:buFont typeface="Helvetica Neue"/>
              <a:buChar char="•"/>
            </a:pPr>
            <a: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Requires Focus On Injury </a:t>
            </a:r>
          </a:p>
          <a:p>
            <a:pPr indent="-311150" lvl="0" marL="311150" marR="0" rtl="0" algn="l">
              <a:spcBef>
                <a:spcPts val="2900"/>
              </a:spcBef>
              <a:buSzPct val="75600"/>
              <a:buFont typeface="Helvetica Neue"/>
              <a:buChar char="•"/>
            </a:pPr>
            <a: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Impact On Us As Organization</a:t>
            </a:r>
          </a:p>
          <a:p>
            <a:pPr indent="-317500" lvl="1" marL="622300" marR="0" rtl="0" algn="l">
              <a:spcBef>
                <a:spcPts val="2900"/>
              </a:spcBef>
              <a:buSzPct val="75600"/>
              <a:buFont typeface="Helvetica Neue"/>
              <a:buChar char="•"/>
            </a:pPr>
            <a: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We “Organize” </a:t>
            </a:r>
          </a:p>
          <a:p>
            <a:pPr indent="-317500" lvl="1" marL="622300" marR="0" rtl="0" algn="l">
              <a:spcBef>
                <a:spcPts val="2900"/>
              </a:spcBef>
              <a:buSzPct val="75600"/>
              <a:buFont typeface="Helvetica Neue"/>
              <a:buChar char="•"/>
            </a:pPr>
            <a:r>
              <a:rPr b="0" i="0" lang="en-US" sz="252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We Respond To Our Environment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5550" y="4163901"/>
            <a:ext cx="5386475" cy="5014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How measure impact?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2609850"/>
            <a:ext cx="11099799" cy="35186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ACES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Brain Health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Attachment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ACES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952500" y="2603500"/>
            <a:ext cx="11099799" cy="6286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History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Who Is Safer?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Recovery from talking about what happened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Surprised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3213" y="2684442"/>
            <a:ext cx="3810001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3213" y="6631317"/>
            <a:ext cx="3810001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952500" y="444500"/>
            <a:ext cx="11099799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80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What Happened?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952500" y="2603500"/>
            <a:ext cx="11099799" cy="520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-444500" lvl="0" marL="444500" marR="0" rtl="0" algn="l">
              <a:spcBef>
                <a:spcPts val="0"/>
              </a:spcBef>
              <a:buSzPct val="75000"/>
              <a:buFont typeface="Helvetica Neue"/>
              <a:buChar char="•"/>
            </a:pPr>
            <a:r>
              <a:rPr b="1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Key shift from “Why” to “What Happened?”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Connected to history</a:t>
            </a:r>
          </a:p>
          <a:p>
            <a:pPr indent="-444500" lvl="0" marL="4445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Value that behavior has meaning and purpose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For individual</a:t>
            </a:r>
          </a:p>
          <a:p>
            <a:pPr indent="-444500" lvl="1" marL="889000" marR="0" rtl="0" algn="l">
              <a:spcBef>
                <a:spcPts val="4200"/>
              </a:spcBef>
              <a:buSzPct val="75000"/>
              <a:buFont typeface="Helvetica Neue"/>
              <a:buChar char="•"/>
            </a:pPr>
            <a:r>
              <a:rPr b="0" i="0" lang="en-US" sz="36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For organization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