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 id="2147483695" r:id="rId5"/>
    <p:sldMasterId id="2147483705" r:id="rId6"/>
  </p:sldMasterIdLst>
  <p:notesMasterIdLst>
    <p:notesMasterId r:id="rId23"/>
  </p:notesMasterIdLst>
  <p:sldIdLst>
    <p:sldId id="278" r:id="rId7"/>
    <p:sldId id="275" r:id="rId8"/>
    <p:sldId id="257" r:id="rId9"/>
    <p:sldId id="263" r:id="rId10"/>
    <p:sldId id="264" r:id="rId11"/>
    <p:sldId id="258" r:id="rId12"/>
    <p:sldId id="272" r:id="rId13"/>
    <p:sldId id="267" r:id="rId14"/>
    <p:sldId id="261" r:id="rId15"/>
    <p:sldId id="262" r:id="rId16"/>
    <p:sldId id="270" r:id="rId17"/>
    <p:sldId id="274" r:id="rId18"/>
    <p:sldId id="279" r:id="rId19"/>
    <p:sldId id="277" r:id="rId20"/>
    <p:sldId id="273"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378"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col"/>
        <c:grouping val="clustered"/>
        <c:varyColors val="0"/>
        <c:ser>
          <c:idx val="0"/>
          <c:order val="0"/>
          <c:tx>
            <c:strRef>
              <c:f>Sheet1!$D$7:$E$7</c:f>
              <c:strCache>
                <c:ptCount val="1"/>
              </c:strCache>
            </c:strRef>
          </c:tx>
          <c:spPr>
            <a:solidFill>
              <a:srgbClr val="FF0000"/>
            </a:solidFill>
            <a:ln>
              <a:solidFill>
                <a:schemeClr val="tx1"/>
              </a:solidFill>
            </a:ln>
          </c:spPr>
          <c:invertIfNegative val="0"/>
          <c:val>
            <c:numRef>
              <c:f>Sheet1!$D$8:$E$8</c:f>
              <c:numCache>
                <c:formatCode>General</c:formatCode>
                <c:ptCount val="2"/>
                <c:pt idx="0">
                  <c:v>1</c:v>
                </c:pt>
                <c:pt idx="1">
                  <c:v>31.5</c:v>
                </c:pt>
              </c:numCache>
            </c:numRef>
          </c:val>
        </c:ser>
        <c:dLbls>
          <c:showLegendKey val="0"/>
          <c:showVal val="0"/>
          <c:showCatName val="0"/>
          <c:showSerName val="0"/>
          <c:showPercent val="0"/>
          <c:showBubbleSize val="0"/>
        </c:dLbls>
        <c:gapWidth val="150"/>
        <c:axId val="48851584"/>
        <c:axId val="48857472"/>
      </c:barChart>
      <c:catAx>
        <c:axId val="48851584"/>
        <c:scaling>
          <c:orientation val="minMax"/>
        </c:scaling>
        <c:delete val="0"/>
        <c:axPos val="b"/>
        <c:majorTickMark val="out"/>
        <c:minorTickMark val="none"/>
        <c:tickLblPos val="nextTo"/>
        <c:crossAx val="48857472"/>
        <c:crosses val="autoZero"/>
        <c:auto val="1"/>
        <c:lblAlgn val="ctr"/>
        <c:lblOffset val="100"/>
        <c:noMultiLvlLbl val="0"/>
      </c:catAx>
      <c:valAx>
        <c:axId val="48857472"/>
        <c:scaling>
          <c:orientation val="minMax"/>
        </c:scaling>
        <c:delete val="0"/>
        <c:axPos val="l"/>
        <c:numFmt formatCode="General" sourceLinked="1"/>
        <c:majorTickMark val="out"/>
        <c:minorTickMark val="none"/>
        <c:tickLblPos val="nextTo"/>
        <c:txPr>
          <a:bodyPr/>
          <a:lstStyle/>
          <a:p>
            <a:pPr>
              <a:defRPr sz="1200">
                <a:solidFill>
                  <a:srgbClr val="000000"/>
                </a:solidFill>
              </a:defRPr>
            </a:pPr>
            <a:endParaRPr lang="en-US"/>
          </a:p>
        </c:txPr>
        <c:crossAx val="488515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3"/>
          <c:order val="1"/>
          <c:tx>
            <c:strRef>
              <c:f>ETV!$A$3</c:f>
              <c:strCache>
                <c:ptCount val="1"/>
                <c:pt idx="0">
                  <c:v>Stable Low</c:v>
                </c:pt>
              </c:strCache>
            </c:strRef>
          </c:tx>
          <c:marker>
            <c:symbol val="none"/>
          </c:marker>
          <c:cat>
            <c:numRef>
              <c:f>ETV!$B$1:$H$1</c:f>
              <c:numCache>
                <c:formatCode>General</c:formatCode>
                <c:ptCount val="7"/>
                <c:pt idx="0">
                  <c:v>11</c:v>
                </c:pt>
                <c:pt idx="1">
                  <c:v>12</c:v>
                </c:pt>
                <c:pt idx="2">
                  <c:v>13</c:v>
                </c:pt>
                <c:pt idx="3">
                  <c:v>14</c:v>
                </c:pt>
                <c:pt idx="4">
                  <c:v>15</c:v>
                </c:pt>
                <c:pt idx="5">
                  <c:v>16</c:v>
                </c:pt>
                <c:pt idx="6">
                  <c:v>17</c:v>
                </c:pt>
              </c:numCache>
            </c:numRef>
          </c:cat>
          <c:val>
            <c:numRef>
              <c:f>ETV!$B$3:$H$3</c:f>
              <c:numCache>
                <c:formatCode>General</c:formatCode>
                <c:ptCount val="7"/>
                <c:pt idx="0">
                  <c:v>0.2</c:v>
                </c:pt>
                <c:pt idx="1">
                  <c:v>0.2</c:v>
                </c:pt>
                <c:pt idx="2">
                  <c:v>0.2</c:v>
                </c:pt>
                <c:pt idx="3">
                  <c:v>0.2</c:v>
                </c:pt>
                <c:pt idx="4">
                  <c:v>0.2</c:v>
                </c:pt>
                <c:pt idx="5">
                  <c:v>0.2</c:v>
                </c:pt>
                <c:pt idx="6">
                  <c:v>0.2</c:v>
                </c:pt>
              </c:numCache>
            </c:numRef>
          </c:val>
          <c:smooth val="0"/>
        </c:ser>
        <c:ser>
          <c:idx val="0"/>
          <c:order val="0"/>
          <c:tx>
            <c:strRef>
              <c:f>ETV!$A$2</c:f>
              <c:strCache>
                <c:ptCount val="1"/>
                <c:pt idx="0">
                  <c:v>Chronic</c:v>
                </c:pt>
              </c:strCache>
            </c:strRef>
          </c:tx>
          <c:spPr>
            <a:ln>
              <a:solidFill>
                <a:srgbClr val="C00000"/>
              </a:solidFill>
            </a:ln>
          </c:spPr>
          <c:marker>
            <c:symbol val="none"/>
          </c:marker>
          <c:cat>
            <c:numRef>
              <c:f>ETV!$B$1:$H$1</c:f>
              <c:numCache>
                <c:formatCode>General</c:formatCode>
                <c:ptCount val="7"/>
                <c:pt idx="0">
                  <c:v>11</c:v>
                </c:pt>
                <c:pt idx="1">
                  <c:v>12</c:v>
                </c:pt>
                <c:pt idx="2">
                  <c:v>13</c:v>
                </c:pt>
                <c:pt idx="3">
                  <c:v>14</c:v>
                </c:pt>
                <c:pt idx="4">
                  <c:v>15</c:v>
                </c:pt>
                <c:pt idx="5">
                  <c:v>16</c:v>
                </c:pt>
                <c:pt idx="6">
                  <c:v>17</c:v>
                </c:pt>
              </c:numCache>
            </c:numRef>
          </c:cat>
          <c:val>
            <c:numRef>
              <c:f>ETV!$B$2:$H$2</c:f>
              <c:numCache>
                <c:formatCode>General</c:formatCode>
                <c:ptCount val="7"/>
                <c:pt idx="0">
                  <c:v>2.9</c:v>
                </c:pt>
                <c:pt idx="1">
                  <c:v>3.2</c:v>
                </c:pt>
                <c:pt idx="2">
                  <c:v>3.5</c:v>
                </c:pt>
                <c:pt idx="3">
                  <c:v>3.8</c:v>
                </c:pt>
                <c:pt idx="4">
                  <c:v>4.2</c:v>
                </c:pt>
                <c:pt idx="5">
                  <c:v>4.7</c:v>
                </c:pt>
                <c:pt idx="6">
                  <c:v>5.0999999999999996</c:v>
                </c:pt>
              </c:numCache>
            </c:numRef>
          </c:val>
          <c:smooth val="0"/>
        </c:ser>
        <c:ser>
          <c:idx val="1"/>
          <c:order val="2"/>
          <c:tx>
            <c:strRef>
              <c:f>ETV!$A$4</c:f>
              <c:strCache>
                <c:ptCount val="1"/>
                <c:pt idx="0">
                  <c:v>Increasing</c:v>
                </c:pt>
              </c:strCache>
            </c:strRef>
          </c:tx>
          <c:marker>
            <c:symbol val="none"/>
          </c:marker>
          <c:val>
            <c:numRef>
              <c:f>ETV!$B$4:$H$4</c:f>
              <c:numCache>
                <c:formatCode>General</c:formatCode>
                <c:ptCount val="7"/>
                <c:pt idx="0">
                  <c:v>1.3</c:v>
                </c:pt>
                <c:pt idx="1">
                  <c:v>0.70000000000000095</c:v>
                </c:pt>
                <c:pt idx="2">
                  <c:v>0.60000000000000098</c:v>
                </c:pt>
                <c:pt idx="3">
                  <c:v>0.8</c:v>
                </c:pt>
                <c:pt idx="4">
                  <c:v>1.1000000000000001</c:v>
                </c:pt>
                <c:pt idx="5">
                  <c:v>1.7</c:v>
                </c:pt>
                <c:pt idx="6">
                  <c:v>2.4</c:v>
                </c:pt>
              </c:numCache>
            </c:numRef>
          </c:val>
          <c:smooth val="0"/>
        </c:ser>
        <c:dLbls>
          <c:showLegendKey val="0"/>
          <c:showVal val="0"/>
          <c:showCatName val="0"/>
          <c:showSerName val="0"/>
          <c:showPercent val="0"/>
          <c:showBubbleSize val="0"/>
        </c:dLbls>
        <c:marker val="1"/>
        <c:smooth val="0"/>
        <c:axId val="50755072"/>
        <c:axId val="50756608"/>
      </c:lineChart>
      <c:catAx>
        <c:axId val="50755072"/>
        <c:scaling>
          <c:orientation val="minMax"/>
        </c:scaling>
        <c:delete val="0"/>
        <c:axPos val="b"/>
        <c:numFmt formatCode="General" sourceLinked="1"/>
        <c:majorTickMark val="out"/>
        <c:minorTickMark val="none"/>
        <c:tickLblPos val="nextTo"/>
        <c:txPr>
          <a:bodyPr/>
          <a:lstStyle/>
          <a:p>
            <a:pPr>
              <a:defRPr sz="1400" b="1"/>
            </a:pPr>
            <a:endParaRPr lang="en-US"/>
          </a:p>
        </c:txPr>
        <c:crossAx val="50756608"/>
        <c:crosses val="autoZero"/>
        <c:auto val="1"/>
        <c:lblAlgn val="ctr"/>
        <c:lblOffset val="100"/>
        <c:noMultiLvlLbl val="0"/>
      </c:catAx>
      <c:valAx>
        <c:axId val="50756608"/>
        <c:scaling>
          <c:orientation val="minMax"/>
        </c:scaling>
        <c:delete val="0"/>
        <c:axPos val="l"/>
        <c:numFmt formatCode="General" sourceLinked="1"/>
        <c:majorTickMark val="out"/>
        <c:minorTickMark val="none"/>
        <c:tickLblPos val="nextTo"/>
        <c:txPr>
          <a:bodyPr/>
          <a:lstStyle/>
          <a:p>
            <a:pPr>
              <a:defRPr sz="1600" b="1"/>
            </a:pPr>
            <a:endParaRPr lang="en-US"/>
          </a:p>
        </c:txPr>
        <c:crossAx val="50755072"/>
        <c:crosses val="autoZero"/>
        <c:crossBetween val="between"/>
      </c:valAx>
      <c:spPr>
        <a:solidFill>
          <a:srgbClr val="FFFFFF"/>
        </a:solidFill>
      </c:spPr>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5" Type="http://schemas.openxmlformats.org/officeDocument/2006/relationships/image" Target="../media/image22.jpg"/><Relationship Id="rId4" Type="http://schemas.openxmlformats.org/officeDocument/2006/relationships/image" Target="../media/image21.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 Id="rId5" Type="http://schemas.openxmlformats.org/officeDocument/2006/relationships/image" Target="../media/image22.jpg"/><Relationship Id="rId4" Type="http://schemas.openxmlformats.org/officeDocument/2006/relationships/image" Target="../media/image21.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6E3E7-72A8-4E15-8C5A-BFCAFE0B0F44}"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A36D4ED6-0BCC-49C9-B4AB-AA556C75DAC8}">
      <dgm:prSet phldrT="[Text]"/>
      <dgm:spPr>
        <a:solidFill>
          <a:srgbClr val="3E4FA4"/>
        </a:solidFill>
      </dgm:spPr>
      <dgm:t>
        <a:bodyPr/>
        <a:lstStyle/>
        <a:p>
          <a:r>
            <a:rPr lang="en-US" b="1"/>
            <a:t>DETECT AND INTERRUPT POTENTIALLY VIOLENT CONFLICTS</a:t>
          </a:r>
        </a:p>
      </dgm:t>
    </dgm:pt>
    <dgm:pt modelId="{4FAE419B-8F96-408F-9769-81DD108915C7}" type="parTrans" cxnId="{B089454F-4F26-45F4-8C38-BFD670366108}">
      <dgm:prSet/>
      <dgm:spPr/>
      <dgm:t>
        <a:bodyPr/>
        <a:lstStyle/>
        <a:p>
          <a:endParaRPr lang="en-US"/>
        </a:p>
      </dgm:t>
    </dgm:pt>
    <dgm:pt modelId="{FD2B6847-CDF5-4048-8A1C-4E2A5C02ED99}" type="sibTrans" cxnId="{B089454F-4F26-45F4-8C38-BFD670366108}">
      <dgm:prSet/>
      <dgm:spPr/>
      <dgm:t>
        <a:bodyPr/>
        <a:lstStyle/>
        <a:p>
          <a:endParaRPr lang="en-US"/>
        </a:p>
      </dgm:t>
    </dgm:pt>
    <dgm:pt modelId="{0CCABC72-0169-4972-8078-6B5EDF9CB55E}">
      <dgm:prSet phldrT="[Text]"/>
      <dgm:spPr/>
      <dgm:t>
        <a:bodyPr/>
        <a:lstStyle/>
        <a:p>
          <a:r>
            <a:rPr lang="en-US" b="1"/>
            <a:t>TREAT THOSE AT HIGHEST RISK FOR INVOLVEMENT IN VIOLENCE</a:t>
          </a:r>
        </a:p>
      </dgm:t>
    </dgm:pt>
    <dgm:pt modelId="{22D32651-B607-4FCA-908C-1A34EE5A307A}" type="parTrans" cxnId="{5A76F129-4E28-4D0D-A8F4-AD13F2D2A937}">
      <dgm:prSet/>
      <dgm:spPr/>
      <dgm:t>
        <a:bodyPr/>
        <a:lstStyle/>
        <a:p>
          <a:endParaRPr lang="en-US"/>
        </a:p>
      </dgm:t>
    </dgm:pt>
    <dgm:pt modelId="{D3CC8943-A100-4D64-99AB-C8F6A64CA107}" type="sibTrans" cxnId="{5A76F129-4E28-4D0D-A8F4-AD13F2D2A937}">
      <dgm:prSet/>
      <dgm:spPr/>
      <dgm:t>
        <a:bodyPr/>
        <a:lstStyle/>
        <a:p>
          <a:endParaRPr lang="en-US"/>
        </a:p>
      </dgm:t>
    </dgm:pt>
    <dgm:pt modelId="{766E4103-648E-49D4-A23C-B91FA514A03D}">
      <dgm:prSet phldrT="[Text]"/>
      <dgm:spPr>
        <a:solidFill>
          <a:srgbClr val="2EF24F"/>
        </a:solidFill>
      </dgm:spPr>
      <dgm:t>
        <a:bodyPr/>
        <a:lstStyle/>
        <a:p>
          <a:r>
            <a:rPr lang="en-US" b="1"/>
            <a:t>GROUP AND COMMUNITY NORM CHANGE</a:t>
          </a:r>
        </a:p>
      </dgm:t>
    </dgm:pt>
    <dgm:pt modelId="{2F8D10BE-ECFF-4E03-93F6-76927283251F}" type="parTrans" cxnId="{F6A4F9FF-6C6D-4EF8-9CDD-60431F332A7B}">
      <dgm:prSet/>
      <dgm:spPr/>
      <dgm:t>
        <a:bodyPr/>
        <a:lstStyle/>
        <a:p>
          <a:endParaRPr lang="en-US"/>
        </a:p>
      </dgm:t>
    </dgm:pt>
    <dgm:pt modelId="{51029012-1909-4E51-8B09-AD516963E621}" type="sibTrans" cxnId="{F6A4F9FF-6C6D-4EF8-9CDD-60431F332A7B}">
      <dgm:prSet/>
      <dgm:spPr/>
      <dgm:t>
        <a:bodyPr/>
        <a:lstStyle/>
        <a:p>
          <a:endParaRPr lang="en-US"/>
        </a:p>
      </dgm:t>
    </dgm:pt>
    <dgm:pt modelId="{E69A60AA-3E38-440F-85B9-8F11812166B1}">
      <dgm:prSet/>
      <dgm:spPr>
        <a:solidFill>
          <a:srgbClr val="D5EC46"/>
        </a:solidFill>
      </dgm:spPr>
      <dgm:t>
        <a:bodyPr/>
        <a:lstStyle/>
        <a:p>
          <a:r>
            <a:rPr lang="en-US" b="1"/>
            <a:t>DATA           AND MONITORING</a:t>
          </a:r>
        </a:p>
      </dgm:t>
    </dgm:pt>
    <dgm:pt modelId="{4996E241-7A03-4340-A577-27CB944371F0}" type="parTrans" cxnId="{43AA60B1-6259-44BB-98CF-1364D94867EE}">
      <dgm:prSet/>
      <dgm:spPr/>
      <dgm:t>
        <a:bodyPr/>
        <a:lstStyle/>
        <a:p>
          <a:endParaRPr lang="en-US"/>
        </a:p>
      </dgm:t>
    </dgm:pt>
    <dgm:pt modelId="{2AB9F77A-1780-4CF0-A88F-198ED6DDDF9C}" type="sibTrans" cxnId="{43AA60B1-6259-44BB-98CF-1364D94867EE}">
      <dgm:prSet/>
      <dgm:spPr/>
      <dgm:t>
        <a:bodyPr/>
        <a:lstStyle/>
        <a:p>
          <a:endParaRPr lang="en-US"/>
        </a:p>
      </dgm:t>
    </dgm:pt>
    <dgm:pt modelId="{7EF313D5-2A2A-443E-A0E1-F182968DEC13}">
      <dgm:prSet/>
      <dgm:spPr>
        <a:solidFill>
          <a:srgbClr val="FF822D"/>
        </a:solidFill>
      </dgm:spPr>
      <dgm:t>
        <a:bodyPr/>
        <a:lstStyle/>
        <a:p>
          <a:r>
            <a:rPr lang="en-US" b="1"/>
            <a:t>TRAINING AND TECHNICAL ASSISTANCE</a:t>
          </a:r>
        </a:p>
      </dgm:t>
    </dgm:pt>
    <dgm:pt modelId="{D7672051-45C6-4553-BB1A-9C9083361BE5}" type="parTrans" cxnId="{7CE6C071-65AD-455D-9AA9-7F5EFB25105F}">
      <dgm:prSet/>
      <dgm:spPr/>
      <dgm:t>
        <a:bodyPr/>
        <a:lstStyle/>
        <a:p>
          <a:endParaRPr lang="en-US"/>
        </a:p>
      </dgm:t>
    </dgm:pt>
    <dgm:pt modelId="{DEE79177-6B41-454A-BB73-EDEC22039D79}" type="sibTrans" cxnId="{7CE6C071-65AD-455D-9AA9-7F5EFB25105F}">
      <dgm:prSet/>
      <dgm:spPr/>
      <dgm:t>
        <a:bodyPr/>
        <a:lstStyle/>
        <a:p>
          <a:endParaRPr lang="en-US"/>
        </a:p>
      </dgm:t>
    </dgm:pt>
    <dgm:pt modelId="{30FCBFDF-C770-4C10-BDC5-862645A6BFAD}" type="pres">
      <dgm:prSet presAssocID="{33D6E3E7-72A8-4E15-8C5A-BFCAFE0B0F44}" presName="Name0" presStyleCnt="0">
        <dgm:presLayoutVars>
          <dgm:dir/>
          <dgm:resizeHandles val="exact"/>
        </dgm:presLayoutVars>
      </dgm:prSet>
      <dgm:spPr/>
      <dgm:t>
        <a:bodyPr/>
        <a:lstStyle/>
        <a:p>
          <a:endParaRPr lang="en-US"/>
        </a:p>
      </dgm:t>
    </dgm:pt>
    <dgm:pt modelId="{A0B219E6-F2E5-4F58-BA9B-5EC4A692F2F5}" type="pres">
      <dgm:prSet presAssocID="{33D6E3E7-72A8-4E15-8C5A-BFCAFE0B0F44}" presName="bkgdShp" presStyleLbl="alignAccFollowNode1" presStyleIdx="0" presStyleCnt="1" custScaleY="85471"/>
      <dgm:spPr/>
    </dgm:pt>
    <dgm:pt modelId="{3F648559-795E-438B-9931-5A7DC0A9407A}" type="pres">
      <dgm:prSet presAssocID="{33D6E3E7-72A8-4E15-8C5A-BFCAFE0B0F44}" presName="linComp" presStyleCnt="0"/>
      <dgm:spPr/>
    </dgm:pt>
    <dgm:pt modelId="{9196AFCA-EAF7-43A6-9AC3-BF9A6B26CC50}" type="pres">
      <dgm:prSet presAssocID="{A36D4ED6-0BCC-49C9-B4AB-AA556C75DAC8}" presName="compNode" presStyleCnt="0"/>
      <dgm:spPr/>
    </dgm:pt>
    <dgm:pt modelId="{A9D7BEF2-8CDF-4187-A606-9F585B266CBF}" type="pres">
      <dgm:prSet presAssocID="{A36D4ED6-0BCC-49C9-B4AB-AA556C75DAC8}" presName="node" presStyleLbl="node1" presStyleIdx="0" presStyleCnt="5" custScaleY="73634" custLinFactNeighborX="-3510" custLinFactNeighborY="-17578">
        <dgm:presLayoutVars>
          <dgm:bulletEnabled val="1"/>
        </dgm:presLayoutVars>
      </dgm:prSet>
      <dgm:spPr/>
      <dgm:t>
        <a:bodyPr/>
        <a:lstStyle/>
        <a:p>
          <a:endParaRPr lang="en-US"/>
        </a:p>
      </dgm:t>
    </dgm:pt>
    <dgm:pt modelId="{ABEDF68F-3D23-4A76-A233-8CAAE6AD56AE}" type="pres">
      <dgm:prSet presAssocID="{A36D4ED6-0BCC-49C9-B4AB-AA556C75DAC8}" presName="invisiNode" presStyleLbl="node1" presStyleIdx="0" presStyleCnt="5"/>
      <dgm:spPr/>
    </dgm:pt>
    <dgm:pt modelId="{34E09D31-0BC7-4D10-A58D-B8C63CF6769F}" type="pres">
      <dgm:prSet presAssocID="{A36D4ED6-0BCC-49C9-B4AB-AA556C75DAC8}" presName="imagNode" presStyleLbl="fgImgPlace1" presStyleIdx="0" presStyleCnt="5" custLinFactNeighborX="-1880" custLinFactNeighborY="-9837"/>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D40AC44-F815-4A82-AA5E-821597DE6D36}" type="pres">
      <dgm:prSet presAssocID="{FD2B6847-CDF5-4048-8A1C-4E2A5C02ED99}" presName="sibTrans" presStyleLbl="sibTrans2D1" presStyleIdx="0" presStyleCnt="0"/>
      <dgm:spPr/>
      <dgm:t>
        <a:bodyPr/>
        <a:lstStyle/>
        <a:p>
          <a:endParaRPr lang="en-US"/>
        </a:p>
      </dgm:t>
    </dgm:pt>
    <dgm:pt modelId="{D8828610-9FDD-446C-BE98-885E52201B8D}" type="pres">
      <dgm:prSet presAssocID="{0CCABC72-0169-4972-8078-6B5EDF9CB55E}" presName="compNode" presStyleCnt="0"/>
      <dgm:spPr/>
    </dgm:pt>
    <dgm:pt modelId="{69888613-4E97-4881-ACBE-A99884BA5556}" type="pres">
      <dgm:prSet presAssocID="{0CCABC72-0169-4972-8078-6B5EDF9CB55E}" presName="node" presStyleLbl="node1" presStyleIdx="1" presStyleCnt="5" custScaleY="73084" custLinFactNeighborX="0" custLinFactNeighborY="-18127">
        <dgm:presLayoutVars>
          <dgm:bulletEnabled val="1"/>
        </dgm:presLayoutVars>
      </dgm:prSet>
      <dgm:spPr/>
      <dgm:t>
        <a:bodyPr/>
        <a:lstStyle/>
        <a:p>
          <a:endParaRPr lang="en-US"/>
        </a:p>
      </dgm:t>
    </dgm:pt>
    <dgm:pt modelId="{2CE63BCF-F4C6-464B-BEEF-D078AEB808F1}" type="pres">
      <dgm:prSet presAssocID="{0CCABC72-0169-4972-8078-6B5EDF9CB55E}" presName="invisiNode" presStyleLbl="node1" presStyleIdx="1" presStyleCnt="5"/>
      <dgm:spPr/>
    </dgm:pt>
    <dgm:pt modelId="{FC44819A-231B-4D17-8B99-B058D5D4AC08}" type="pres">
      <dgm:prSet presAssocID="{0CCABC72-0169-4972-8078-6B5EDF9CB55E}" presName="imagNode" presStyleLbl="fgImgPlace1" presStyleIdx="1" presStyleCnt="5" custLinFactNeighborX="655" custLinFactNeighborY="-1148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E98911F4-DBFB-437F-8C9D-0BDDC483E98F}" type="pres">
      <dgm:prSet presAssocID="{D3CC8943-A100-4D64-99AB-C8F6A64CA107}" presName="sibTrans" presStyleLbl="sibTrans2D1" presStyleIdx="0" presStyleCnt="0"/>
      <dgm:spPr/>
      <dgm:t>
        <a:bodyPr/>
        <a:lstStyle/>
        <a:p>
          <a:endParaRPr lang="en-US"/>
        </a:p>
      </dgm:t>
    </dgm:pt>
    <dgm:pt modelId="{AA208820-59D3-4B0D-A2C2-10E523B2E83E}" type="pres">
      <dgm:prSet presAssocID="{766E4103-648E-49D4-A23C-B91FA514A03D}" presName="compNode" presStyleCnt="0"/>
      <dgm:spPr/>
    </dgm:pt>
    <dgm:pt modelId="{D8C5DBEE-C8A7-4651-A87A-A33D08A3F9A4}" type="pres">
      <dgm:prSet presAssocID="{766E4103-648E-49D4-A23C-B91FA514A03D}" presName="node" presStyleLbl="node1" presStyleIdx="2" presStyleCnt="5" custScaleY="72698" custLinFactNeighborX="-1964" custLinFactNeighborY="-17493">
        <dgm:presLayoutVars>
          <dgm:bulletEnabled val="1"/>
        </dgm:presLayoutVars>
      </dgm:prSet>
      <dgm:spPr/>
      <dgm:t>
        <a:bodyPr/>
        <a:lstStyle/>
        <a:p>
          <a:endParaRPr lang="en-US"/>
        </a:p>
      </dgm:t>
    </dgm:pt>
    <dgm:pt modelId="{9C408E8D-6490-4A7B-9896-7291B04AD38F}" type="pres">
      <dgm:prSet presAssocID="{766E4103-648E-49D4-A23C-B91FA514A03D}" presName="invisiNode" presStyleLbl="node1" presStyleIdx="2" presStyleCnt="5"/>
      <dgm:spPr/>
    </dgm:pt>
    <dgm:pt modelId="{EE86E4CE-EA86-4420-8042-D4713A27350B}" type="pres">
      <dgm:prSet presAssocID="{766E4103-648E-49D4-A23C-B91FA514A03D}" presName="imagNode" presStyleLbl="fgImgPlace1" presStyleIdx="2" presStyleCnt="5" custLinFactNeighborX="1964" custLinFactNeighborY="-971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EA4A039C-2B2B-497B-92E4-83CB907EC9A9}" type="pres">
      <dgm:prSet presAssocID="{51029012-1909-4E51-8B09-AD516963E621}" presName="sibTrans" presStyleLbl="sibTrans2D1" presStyleIdx="0" presStyleCnt="0"/>
      <dgm:spPr/>
      <dgm:t>
        <a:bodyPr/>
        <a:lstStyle/>
        <a:p>
          <a:endParaRPr lang="en-US"/>
        </a:p>
      </dgm:t>
    </dgm:pt>
    <dgm:pt modelId="{0F5B675A-7782-4C69-A345-573119599B09}" type="pres">
      <dgm:prSet presAssocID="{E69A60AA-3E38-440F-85B9-8F11812166B1}" presName="compNode" presStyleCnt="0"/>
      <dgm:spPr/>
    </dgm:pt>
    <dgm:pt modelId="{69B3D928-FCD0-49EC-AD8B-7437B8801ABE}" type="pres">
      <dgm:prSet presAssocID="{E69A60AA-3E38-440F-85B9-8F11812166B1}" presName="node" presStyleLbl="node1" presStyleIdx="3" presStyleCnt="5" custScaleY="71183" custLinFactNeighborY="-16961">
        <dgm:presLayoutVars>
          <dgm:bulletEnabled val="1"/>
        </dgm:presLayoutVars>
      </dgm:prSet>
      <dgm:spPr/>
      <dgm:t>
        <a:bodyPr/>
        <a:lstStyle/>
        <a:p>
          <a:endParaRPr lang="en-US"/>
        </a:p>
      </dgm:t>
    </dgm:pt>
    <dgm:pt modelId="{75650F19-3FA8-455A-A0D1-95E9732568F3}" type="pres">
      <dgm:prSet presAssocID="{E69A60AA-3E38-440F-85B9-8F11812166B1}" presName="invisiNode" presStyleLbl="node1" presStyleIdx="3" presStyleCnt="5"/>
      <dgm:spPr/>
    </dgm:pt>
    <dgm:pt modelId="{77055636-F349-4BE4-AC73-AD5402B91DB8}" type="pres">
      <dgm:prSet presAssocID="{E69A60AA-3E38-440F-85B9-8F11812166B1}" presName="imagNode" presStyleLbl="fgImgPlace1" presStyleIdx="3" presStyleCnt="5" custLinFactNeighborY="-1148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127FAB10-34B5-4AE8-8302-F57782B48F2E}" type="pres">
      <dgm:prSet presAssocID="{2AB9F77A-1780-4CF0-A88F-198ED6DDDF9C}" presName="sibTrans" presStyleLbl="sibTrans2D1" presStyleIdx="0" presStyleCnt="0"/>
      <dgm:spPr/>
      <dgm:t>
        <a:bodyPr/>
        <a:lstStyle/>
        <a:p>
          <a:endParaRPr lang="en-US"/>
        </a:p>
      </dgm:t>
    </dgm:pt>
    <dgm:pt modelId="{CC05E91D-185C-414D-A943-930AA61E8D69}" type="pres">
      <dgm:prSet presAssocID="{7EF313D5-2A2A-443E-A0E1-F182968DEC13}" presName="compNode" presStyleCnt="0"/>
      <dgm:spPr/>
    </dgm:pt>
    <dgm:pt modelId="{430704E8-97EF-46EF-A61D-9BBEF6EB550B}" type="pres">
      <dgm:prSet presAssocID="{7EF313D5-2A2A-443E-A0E1-F182968DEC13}" presName="node" presStyleLbl="node1" presStyleIdx="4" presStyleCnt="5" custScaleY="71633" custLinFactNeighborX="655" custLinFactNeighborY="-16962">
        <dgm:presLayoutVars>
          <dgm:bulletEnabled val="1"/>
        </dgm:presLayoutVars>
      </dgm:prSet>
      <dgm:spPr/>
      <dgm:t>
        <a:bodyPr/>
        <a:lstStyle/>
        <a:p>
          <a:endParaRPr lang="en-US"/>
        </a:p>
      </dgm:t>
    </dgm:pt>
    <dgm:pt modelId="{BC3A6980-02CC-46DE-8BFA-8C8E84793769}" type="pres">
      <dgm:prSet presAssocID="{7EF313D5-2A2A-443E-A0E1-F182968DEC13}" presName="invisiNode" presStyleLbl="node1" presStyleIdx="4" presStyleCnt="5"/>
      <dgm:spPr/>
    </dgm:pt>
    <dgm:pt modelId="{34631C27-5AA6-4D89-9F30-2F4FE57B414E}" type="pres">
      <dgm:prSet presAssocID="{7EF313D5-2A2A-443E-A0E1-F182968DEC13}" presName="imagNode" presStyleLbl="fgImgPlace1" presStyleIdx="4" presStyleCnt="5" custLinFactNeighborX="-1309" custLinFactNeighborY="-12369"/>
      <dgm:spPr>
        <a:blipFill>
          <a:blip xmlns:r="http://schemas.openxmlformats.org/officeDocument/2006/relationships" r:embed="rId5">
            <a:extLst>
              <a:ext uri="{28A0092B-C50C-407E-A947-70E740481C1C}">
                <a14:useLocalDpi xmlns:a14="http://schemas.microsoft.com/office/drawing/2010/main" val="0"/>
              </a:ext>
            </a:extLst>
          </a:blip>
          <a:srcRect/>
          <a:stretch>
            <a:fillRect t="-19000" b="-19000"/>
          </a:stretch>
        </a:blipFill>
      </dgm:spPr>
      <dgm:t>
        <a:bodyPr/>
        <a:lstStyle/>
        <a:p>
          <a:endParaRPr lang="en-US"/>
        </a:p>
      </dgm:t>
    </dgm:pt>
  </dgm:ptLst>
  <dgm:cxnLst>
    <dgm:cxn modelId="{5A76F129-4E28-4D0D-A8F4-AD13F2D2A937}" srcId="{33D6E3E7-72A8-4E15-8C5A-BFCAFE0B0F44}" destId="{0CCABC72-0169-4972-8078-6B5EDF9CB55E}" srcOrd="1" destOrd="0" parTransId="{22D32651-B607-4FCA-908C-1A34EE5A307A}" sibTransId="{D3CC8943-A100-4D64-99AB-C8F6A64CA107}"/>
    <dgm:cxn modelId="{B65869DB-3353-45EC-AE34-3D4DC6054E46}" type="presOf" srcId="{A36D4ED6-0BCC-49C9-B4AB-AA556C75DAC8}" destId="{A9D7BEF2-8CDF-4187-A606-9F585B266CBF}" srcOrd="0" destOrd="0" presId="urn:microsoft.com/office/officeart/2005/8/layout/pList2"/>
    <dgm:cxn modelId="{B9CC819F-05B6-4962-841D-779EBD1BF9B0}" type="presOf" srcId="{0CCABC72-0169-4972-8078-6B5EDF9CB55E}" destId="{69888613-4E97-4881-ACBE-A99884BA5556}" srcOrd="0" destOrd="0" presId="urn:microsoft.com/office/officeart/2005/8/layout/pList2"/>
    <dgm:cxn modelId="{D181CD42-B8C3-416B-9583-410CC5FBD5B6}" type="presOf" srcId="{FD2B6847-CDF5-4048-8A1C-4E2A5C02ED99}" destId="{CD40AC44-F815-4A82-AA5E-821597DE6D36}" srcOrd="0" destOrd="0" presId="urn:microsoft.com/office/officeart/2005/8/layout/pList2"/>
    <dgm:cxn modelId="{F6A4F9FF-6C6D-4EF8-9CDD-60431F332A7B}" srcId="{33D6E3E7-72A8-4E15-8C5A-BFCAFE0B0F44}" destId="{766E4103-648E-49D4-A23C-B91FA514A03D}" srcOrd="2" destOrd="0" parTransId="{2F8D10BE-ECFF-4E03-93F6-76927283251F}" sibTransId="{51029012-1909-4E51-8B09-AD516963E621}"/>
    <dgm:cxn modelId="{B089454F-4F26-45F4-8C38-BFD670366108}" srcId="{33D6E3E7-72A8-4E15-8C5A-BFCAFE0B0F44}" destId="{A36D4ED6-0BCC-49C9-B4AB-AA556C75DAC8}" srcOrd="0" destOrd="0" parTransId="{4FAE419B-8F96-408F-9769-81DD108915C7}" sibTransId="{FD2B6847-CDF5-4048-8A1C-4E2A5C02ED99}"/>
    <dgm:cxn modelId="{24F68BB3-34A6-4D63-A32C-5B75C2D93CC1}" type="presOf" srcId="{766E4103-648E-49D4-A23C-B91FA514A03D}" destId="{D8C5DBEE-C8A7-4651-A87A-A33D08A3F9A4}" srcOrd="0" destOrd="0" presId="urn:microsoft.com/office/officeart/2005/8/layout/pList2"/>
    <dgm:cxn modelId="{43AA60B1-6259-44BB-98CF-1364D94867EE}" srcId="{33D6E3E7-72A8-4E15-8C5A-BFCAFE0B0F44}" destId="{E69A60AA-3E38-440F-85B9-8F11812166B1}" srcOrd="3" destOrd="0" parTransId="{4996E241-7A03-4340-A577-27CB944371F0}" sibTransId="{2AB9F77A-1780-4CF0-A88F-198ED6DDDF9C}"/>
    <dgm:cxn modelId="{5AD2CBE7-4595-455E-80D5-5BC4FE40FACA}" type="presOf" srcId="{E69A60AA-3E38-440F-85B9-8F11812166B1}" destId="{69B3D928-FCD0-49EC-AD8B-7437B8801ABE}" srcOrd="0" destOrd="0" presId="urn:microsoft.com/office/officeart/2005/8/layout/pList2"/>
    <dgm:cxn modelId="{7D59AD8C-3F33-4940-BC93-AEF1F60A95A7}" type="presOf" srcId="{D3CC8943-A100-4D64-99AB-C8F6A64CA107}" destId="{E98911F4-DBFB-437F-8C9D-0BDDC483E98F}" srcOrd="0" destOrd="0" presId="urn:microsoft.com/office/officeart/2005/8/layout/pList2"/>
    <dgm:cxn modelId="{6B3D3FBC-EC93-4E16-A66C-81CF75C79C9A}" type="presOf" srcId="{2AB9F77A-1780-4CF0-A88F-198ED6DDDF9C}" destId="{127FAB10-34B5-4AE8-8302-F57782B48F2E}" srcOrd="0" destOrd="0" presId="urn:microsoft.com/office/officeart/2005/8/layout/pList2"/>
    <dgm:cxn modelId="{800259E6-E95B-4C86-A118-C78E0A3778E0}" type="presOf" srcId="{33D6E3E7-72A8-4E15-8C5A-BFCAFE0B0F44}" destId="{30FCBFDF-C770-4C10-BDC5-862645A6BFAD}" srcOrd="0" destOrd="0" presId="urn:microsoft.com/office/officeart/2005/8/layout/pList2"/>
    <dgm:cxn modelId="{139F0A24-CD67-40FE-9AB9-C487506F9CBD}" type="presOf" srcId="{51029012-1909-4E51-8B09-AD516963E621}" destId="{EA4A039C-2B2B-497B-92E4-83CB907EC9A9}" srcOrd="0" destOrd="0" presId="urn:microsoft.com/office/officeart/2005/8/layout/pList2"/>
    <dgm:cxn modelId="{7CE6C071-65AD-455D-9AA9-7F5EFB25105F}" srcId="{33D6E3E7-72A8-4E15-8C5A-BFCAFE0B0F44}" destId="{7EF313D5-2A2A-443E-A0E1-F182968DEC13}" srcOrd="4" destOrd="0" parTransId="{D7672051-45C6-4553-BB1A-9C9083361BE5}" sibTransId="{DEE79177-6B41-454A-BB73-EDEC22039D79}"/>
    <dgm:cxn modelId="{EBEB3ACE-EF16-46DE-AA3B-EE983255319C}" type="presOf" srcId="{7EF313D5-2A2A-443E-A0E1-F182968DEC13}" destId="{430704E8-97EF-46EF-A61D-9BBEF6EB550B}" srcOrd="0" destOrd="0" presId="urn:microsoft.com/office/officeart/2005/8/layout/pList2"/>
    <dgm:cxn modelId="{720E6F30-E98E-46B0-AC44-0DE8F24CF0FF}" type="presParOf" srcId="{30FCBFDF-C770-4C10-BDC5-862645A6BFAD}" destId="{A0B219E6-F2E5-4F58-BA9B-5EC4A692F2F5}" srcOrd="0" destOrd="0" presId="urn:microsoft.com/office/officeart/2005/8/layout/pList2"/>
    <dgm:cxn modelId="{5A00FC61-ACC4-4169-AEF3-2B54A69F5782}" type="presParOf" srcId="{30FCBFDF-C770-4C10-BDC5-862645A6BFAD}" destId="{3F648559-795E-438B-9931-5A7DC0A9407A}" srcOrd="1" destOrd="0" presId="urn:microsoft.com/office/officeart/2005/8/layout/pList2"/>
    <dgm:cxn modelId="{2BEF902F-2F7A-486F-A954-A09CF7588273}" type="presParOf" srcId="{3F648559-795E-438B-9931-5A7DC0A9407A}" destId="{9196AFCA-EAF7-43A6-9AC3-BF9A6B26CC50}" srcOrd="0" destOrd="0" presId="urn:microsoft.com/office/officeart/2005/8/layout/pList2"/>
    <dgm:cxn modelId="{78A7D2E5-F8C5-42AE-9EE8-98BF20161719}" type="presParOf" srcId="{9196AFCA-EAF7-43A6-9AC3-BF9A6B26CC50}" destId="{A9D7BEF2-8CDF-4187-A606-9F585B266CBF}" srcOrd="0" destOrd="0" presId="urn:microsoft.com/office/officeart/2005/8/layout/pList2"/>
    <dgm:cxn modelId="{8667BD7C-8C50-495A-A8F4-05C64CFD174C}" type="presParOf" srcId="{9196AFCA-EAF7-43A6-9AC3-BF9A6B26CC50}" destId="{ABEDF68F-3D23-4A76-A233-8CAAE6AD56AE}" srcOrd="1" destOrd="0" presId="urn:microsoft.com/office/officeart/2005/8/layout/pList2"/>
    <dgm:cxn modelId="{3BE002E7-603D-4280-9790-E01AB4203C4A}" type="presParOf" srcId="{9196AFCA-EAF7-43A6-9AC3-BF9A6B26CC50}" destId="{34E09D31-0BC7-4D10-A58D-B8C63CF6769F}" srcOrd="2" destOrd="0" presId="urn:microsoft.com/office/officeart/2005/8/layout/pList2"/>
    <dgm:cxn modelId="{3F2C6711-3FDF-47B2-818A-6487EE36DED2}" type="presParOf" srcId="{3F648559-795E-438B-9931-5A7DC0A9407A}" destId="{CD40AC44-F815-4A82-AA5E-821597DE6D36}" srcOrd="1" destOrd="0" presId="urn:microsoft.com/office/officeart/2005/8/layout/pList2"/>
    <dgm:cxn modelId="{494A5527-DD16-4225-B24B-56420FBD67A3}" type="presParOf" srcId="{3F648559-795E-438B-9931-5A7DC0A9407A}" destId="{D8828610-9FDD-446C-BE98-885E52201B8D}" srcOrd="2" destOrd="0" presId="urn:microsoft.com/office/officeart/2005/8/layout/pList2"/>
    <dgm:cxn modelId="{657C8068-2E92-4D13-8328-868E4A4DA49A}" type="presParOf" srcId="{D8828610-9FDD-446C-BE98-885E52201B8D}" destId="{69888613-4E97-4881-ACBE-A99884BA5556}" srcOrd="0" destOrd="0" presId="urn:microsoft.com/office/officeart/2005/8/layout/pList2"/>
    <dgm:cxn modelId="{3F2642AB-7063-4A17-8C0E-CA409C9B7740}" type="presParOf" srcId="{D8828610-9FDD-446C-BE98-885E52201B8D}" destId="{2CE63BCF-F4C6-464B-BEEF-D078AEB808F1}" srcOrd="1" destOrd="0" presId="urn:microsoft.com/office/officeart/2005/8/layout/pList2"/>
    <dgm:cxn modelId="{E8B5B432-13C1-4C49-8448-6F7F8F83030B}" type="presParOf" srcId="{D8828610-9FDD-446C-BE98-885E52201B8D}" destId="{FC44819A-231B-4D17-8B99-B058D5D4AC08}" srcOrd="2" destOrd="0" presId="urn:microsoft.com/office/officeart/2005/8/layout/pList2"/>
    <dgm:cxn modelId="{DD77681B-937C-4165-9314-BE0C0475C8DD}" type="presParOf" srcId="{3F648559-795E-438B-9931-5A7DC0A9407A}" destId="{E98911F4-DBFB-437F-8C9D-0BDDC483E98F}" srcOrd="3" destOrd="0" presId="urn:microsoft.com/office/officeart/2005/8/layout/pList2"/>
    <dgm:cxn modelId="{0CCD0AF9-EB77-4417-A21D-1451A8475059}" type="presParOf" srcId="{3F648559-795E-438B-9931-5A7DC0A9407A}" destId="{AA208820-59D3-4B0D-A2C2-10E523B2E83E}" srcOrd="4" destOrd="0" presId="urn:microsoft.com/office/officeart/2005/8/layout/pList2"/>
    <dgm:cxn modelId="{96AFE60F-3D76-49DD-8A80-F05514BFC92F}" type="presParOf" srcId="{AA208820-59D3-4B0D-A2C2-10E523B2E83E}" destId="{D8C5DBEE-C8A7-4651-A87A-A33D08A3F9A4}" srcOrd="0" destOrd="0" presId="urn:microsoft.com/office/officeart/2005/8/layout/pList2"/>
    <dgm:cxn modelId="{33762D14-CD74-4CCA-8227-8AC44EA3E6FA}" type="presParOf" srcId="{AA208820-59D3-4B0D-A2C2-10E523B2E83E}" destId="{9C408E8D-6490-4A7B-9896-7291B04AD38F}" srcOrd="1" destOrd="0" presId="urn:microsoft.com/office/officeart/2005/8/layout/pList2"/>
    <dgm:cxn modelId="{801C8BFB-62A1-4A3F-B510-9B8DCAA97F3B}" type="presParOf" srcId="{AA208820-59D3-4B0D-A2C2-10E523B2E83E}" destId="{EE86E4CE-EA86-4420-8042-D4713A27350B}" srcOrd="2" destOrd="0" presId="urn:microsoft.com/office/officeart/2005/8/layout/pList2"/>
    <dgm:cxn modelId="{377739B6-7168-4B5E-AB96-7B7D98DC26F6}" type="presParOf" srcId="{3F648559-795E-438B-9931-5A7DC0A9407A}" destId="{EA4A039C-2B2B-497B-92E4-83CB907EC9A9}" srcOrd="5" destOrd="0" presId="urn:microsoft.com/office/officeart/2005/8/layout/pList2"/>
    <dgm:cxn modelId="{F788F355-88AE-48E0-ADD8-478AD4D9B9F1}" type="presParOf" srcId="{3F648559-795E-438B-9931-5A7DC0A9407A}" destId="{0F5B675A-7782-4C69-A345-573119599B09}" srcOrd="6" destOrd="0" presId="urn:microsoft.com/office/officeart/2005/8/layout/pList2"/>
    <dgm:cxn modelId="{BFAA8075-3EC4-4104-AC53-EC929C15EC20}" type="presParOf" srcId="{0F5B675A-7782-4C69-A345-573119599B09}" destId="{69B3D928-FCD0-49EC-AD8B-7437B8801ABE}" srcOrd="0" destOrd="0" presId="urn:microsoft.com/office/officeart/2005/8/layout/pList2"/>
    <dgm:cxn modelId="{617935AB-0FFD-4C46-9771-9E101128D84E}" type="presParOf" srcId="{0F5B675A-7782-4C69-A345-573119599B09}" destId="{75650F19-3FA8-455A-A0D1-95E9732568F3}" srcOrd="1" destOrd="0" presId="urn:microsoft.com/office/officeart/2005/8/layout/pList2"/>
    <dgm:cxn modelId="{139FBAB0-894F-4C20-B366-FEE2BCB56BC8}" type="presParOf" srcId="{0F5B675A-7782-4C69-A345-573119599B09}" destId="{77055636-F349-4BE4-AC73-AD5402B91DB8}" srcOrd="2" destOrd="0" presId="urn:microsoft.com/office/officeart/2005/8/layout/pList2"/>
    <dgm:cxn modelId="{9BF49EF5-D357-4A99-AF6C-1A5F3A783866}" type="presParOf" srcId="{3F648559-795E-438B-9931-5A7DC0A9407A}" destId="{127FAB10-34B5-4AE8-8302-F57782B48F2E}" srcOrd="7" destOrd="0" presId="urn:microsoft.com/office/officeart/2005/8/layout/pList2"/>
    <dgm:cxn modelId="{71F26CB9-A153-47FF-BCF9-F2FCFDAC00D6}" type="presParOf" srcId="{3F648559-795E-438B-9931-5A7DC0A9407A}" destId="{CC05E91D-185C-414D-A943-930AA61E8D69}" srcOrd="8" destOrd="0" presId="urn:microsoft.com/office/officeart/2005/8/layout/pList2"/>
    <dgm:cxn modelId="{E61D5B8E-44D3-41AF-BB31-20AF5BB82CC5}" type="presParOf" srcId="{CC05E91D-185C-414D-A943-930AA61E8D69}" destId="{430704E8-97EF-46EF-A61D-9BBEF6EB550B}" srcOrd="0" destOrd="0" presId="urn:microsoft.com/office/officeart/2005/8/layout/pList2"/>
    <dgm:cxn modelId="{17F375FB-A03D-4040-BF62-BBA2F2C6FFAC}" type="presParOf" srcId="{CC05E91D-185C-414D-A943-930AA61E8D69}" destId="{BC3A6980-02CC-46DE-8BFA-8C8E84793769}" srcOrd="1" destOrd="0" presId="urn:microsoft.com/office/officeart/2005/8/layout/pList2"/>
    <dgm:cxn modelId="{DFCEC194-C96E-40A1-8594-49C94C5A4A2D}" type="presParOf" srcId="{CC05E91D-185C-414D-A943-930AA61E8D69}" destId="{34631C27-5AA6-4D89-9F30-2F4FE57B414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219E6-F2E5-4F58-BA9B-5EC4A692F2F5}">
      <dsp:nvSpPr>
        <dsp:cNvPr id="0" name=""/>
        <dsp:cNvSpPr/>
      </dsp:nvSpPr>
      <dsp:spPr>
        <a:xfrm>
          <a:off x="0" y="160231"/>
          <a:ext cx="8450580" cy="1787788"/>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09D31-0BC7-4D10-A58D-B8C63CF6769F}">
      <dsp:nvSpPr>
        <dsp:cNvPr id="0" name=""/>
        <dsp:cNvSpPr/>
      </dsp:nvSpPr>
      <dsp:spPr>
        <a:xfrm>
          <a:off x="228596" y="304794"/>
          <a:ext cx="1470021" cy="15339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7BEF2-8CDF-4187-A606-9F585B266CBF}">
      <dsp:nvSpPr>
        <dsp:cNvPr id="0" name=""/>
        <dsp:cNvSpPr/>
      </dsp:nvSpPr>
      <dsp:spPr>
        <a:xfrm rot="10800000">
          <a:off x="204634" y="2156124"/>
          <a:ext cx="1470021" cy="1882460"/>
        </a:xfrm>
        <a:prstGeom prst="round2SameRect">
          <a:avLst>
            <a:gd name="adj1" fmla="val 10500"/>
            <a:gd name="adj2" fmla="val 0"/>
          </a:avLst>
        </a:prstGeom>
        <a:solidFill>
          <a:srgbClr val="3E4F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a:t>DETECT AND INTERRUPT POTENTIALLY VIOLENT CONFLICTS</a:t>
          </a:r>
        </a:p>
      </dsp:txBody>
      <dsp:txXfrm rot="10800000">
        <a:off x="249842" y="2156124"/>
        <a:ext cx="1379605" cy="1837252"/>
      </dsp:txXfrm>
    </dsp:sp>
    <dsp:sp modelId="{FC44819A-231B-4D17-8B99-B058D5D4AC08}">
      <dsp:nvSpPr>
        <dsp:cNvPr id="0" name=""/>
        <dsp:cNvSpPr/>
      </dsp:nvSpPr>
      <dsp:spPr>
        <a:xfrm>
          <a:off x="1882884" y="283031"/>
          <a:ext cx="1470021" cy="153390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888613-4E97-4881-ACBE-A99884BA5556}">
      <dsp:nvSpPr>
        <dsp:cNvPr id="0" name=""/>
        <dsp:cNvSpPr/>
      </dsp:nvSpPr>
      <dsp:spPr>
        <a:xfrm rot="10800000">
          <a:off x="1873255" y="2152634"/>
          <a:ext cx="1470021" cy="1868399"/>
        </a:xfrm>
        <a:prstGeom prst="round2SameRect">
          <a:avLst>
            <a:gd name="adj1" fmla="val 10500"/>
            <a:gd name="adj2" fmla="val 0"/>
          </a:avLst>
        </a:prstGeom>
        <a:solidFill>
          <a:schemeClr val="accent5">
            <a:hueOff val="814256"/>
            <a:satOff val="2799"/>
            <a:lumOff val="-1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a:t>TREAT THOSE AT HIGHEST RISK FOR INVOLVEMENT IN VIOLENCE</a:t>
          </a:r>
        </a:p>
      </dsp:txBody>
      <dsp:txXfrm rot="10800000">
        <a:off x="1918463" y="2152634"/>
        <a:ext cx="1379605" cy="1823191"/>
      </dsp:txXfrm>
    </dsp:sp>
    <dsp:sp modelId="{EE86E4CE-EA86-4420-8042-D4713A27350B}">
      <dsp:nvSpPr>
        <dsp:cNvPr id="0" name=""/>
        <dsp:cNvSpPr/>
      </dsp:nvSpPr>
      <dsp:spPr>
        <a:xfrm>
          <a:off x="3519150" y="312602"/>
          <a:ext cx="1470021" cy="153390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5DBEE-C8A7-4651-A87A-A33D08A3F9A4}">
      <dsp:nvSpPr>
        <dsp:cNvPr id="0" name=""/>
        <dsp:cNvSpPr/>
      </dsp:nvSpPr>
      <dsp:spPr>
        <a:xfrm rot="10800000">
          <a:off x="3461408" y="2176244"/>
          <a:ext cx="1470021" cy="1858531"/>
        </a:xfrm>
        <a:prstGeom prst="round2SameRect">
          <a:avLst>
            <a:gd name="adj1" fmla="val 10500"/>
            <a:gd name="adj2" fmla="val 0"/>
          </a:avLst>
        </a:prstGeom>
        <a:solidFill>
          <a:srgbClr val="2EF2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a:t>GROUP AND COMMUNITY NORM CHANGE</a:t>
          </a:r>
        </a:p>
      </dsp:txBody>
      <dsp:txXfrm rot="10800000">
        <a:off x="3506616" y="2176244"/>
        <a:ext cx="1379605" cy="1813323"/>
      </dsp:txXfrm>
    </dsp:sp>
    <dsp:sp modelId="{77055636-F349-4BE4-AC73-AD5402B91DB8}">
      <dsp:nvSpPr>
        <dsp:cNvPr id="0" name=""/>
        <dsp:cNvSpPr/>
      </dsp:nvSpPr>
      <dsp:spPr>
        <a:xfrm>
          <a:off x="5107302" y="295181"/>
          <a:ext cx="1470021" cy="153390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3D928-FCD0-49EC-AD8B-7437B8801ABE}">
      <dsp:nvSpPr>
        <dsp:cNvPr id="0" name=""/>
        <dsp:cNvSpPr/>
      </dsp:nvSpPr>
      <dsp:spPr>
        <a:xfrm rot="10800000">
          <a:off x="5107302" y="2218893"/>
          <a:ext cx="1470021" cy="1819800"/>
        </a:xfrm>
        <a:prstGeom prst="round2SameRect">
          <a:avLst>
            <a:gd name="adj1" fmla="val 10500"/>
            <a:gd name="adj2" fmla="val 0"/>
          </a:avLst>
        </a:prstGeom>
        <a:solidFill>
          <a:srgbClr val="D5EC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a:t>DATA           AND MONITORING</a:t>
          </a:r>
        </a:p>
      </dsp:txBody>
      <dsp:txXfrm rot="10800000">
        <a:off x="5152510" y="2218893"/>
        <a:ext cx="1379605" cy="1774592"/>
      </dsp:txXfrm>
    </dsp:sp>
    <dsp:sp modelId="{34631C27-5AA6-4D89-9F30-2F4FE57B414E}">
      <dsp:nvSpPr>
        <dsp:cNvPr id="0" name=""/>
        <dsp:cNvSpPr/>
      </dsp:nvSpPr>
      <dsp:spPr>
        <a:xfrm>
          <a:off x="6705083" y="278745"/>
          <a:ext cx="1470021" cy="153390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704E8-97EF-46EF-A61D-9BBEF6EB550B}">
      <dsp:nvSpPr>
        <dsp:cNvPr id="0" name=""/>
        <dsp:cNvSpPr/>
      </dsp:nvSpPr>
      <dsp:spPr>
        <a:xfrm rot="10800000">
          <a:off x="6733954" y="2210239"/>
          <a:ext cx="1470021" cy="1831304"/>
        </a:xfrm>
        <a:prstGeom prst="round2SameRect">
          <a:avLst>
            <a:gd name="adj1" fmla="val 10500"/>
            <a:gd name="adj2" fmla="val 0"/>
          </a:avLst>
        </a:prstGeom>
        <a:solidFill>
          <a:srgbClr val="FF82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a:t>TRAINING AND TECHNICAL ASSISTANCE</a:t>
          </a:r>
        </a:p>
      </dsp:txBody>
      <dsp:txXfrm rot="10800000">
        <a:off x="6779162" y="2210239"/>
        <a:ext cx="1379605" cy="178609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55B4F-4078-48FB-8DD2-E4AFF23552B8}" type="datetimeFigureOut">
              <a:rPr lang="en-US" smtClean="0"/>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E28E8-CD78-40A1-A786-E82432179889}" type="slidenum">
              <a:rPr lang="en-US" smtClean="0"/>
              <a:t>‹#›</a:t>
            </a:fld>
            <a:endParaRPr lang="en-US"/>
          </a:p>
        </p:txBody>
      </p:sp>
    </p:spTree>
    <p:extLst>
      <p:ext uri="{BB962C8B-B14F-4D97-AF65-F5344CB8AC3E}">
        <p14:creationId xmlns:p14="http://schemas.microsoft.com/office/powerpoint/2010/main" val="316977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Cure Violence logo is in the upper left hand corner.</a:t>
            </a:r>
            <a:r>
              <a:rPr lang="en-US" baseline="0" dirty="0" smtClean="0"/>
              <a:t> It is a rectangular shape, with the word CURE at the top of the rectangle and the word Violence at the bottom of the rectangle. The top section is colored light blue and the bottom is dark blue. The dark blue lower section looks like vertical, haphazard paintbrush strokes.</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1</a:t>
            </a:fld>
            <a:endParaRPr lang="en-US"/>
          </a:p>
        </p:txBody>
      </p:sp>
    </p:spTree>
    <p:extLst>
      <p:ext uri="{BB962C8B-B14F-4D97-AF65-F5344CB8AC3E}">
        <p14:creationId xmlns:p14="http://schemas.microsoft.com/office/powerpoint/2010/main" val="375167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the left of the text are two pictures</a:t>
            </a:r>
          </a:p>
          <a:p>
            <a:endParaRPr lang="en-US" dirty="0" smtClean="0"/>
          </a:p>
          <a:p>
            <a:r>
              <a:rPr lang="en-US" dirty="0" smtClean="0"/>
              <a:t>The</a:t>
            </a:r>
            <a:r>
              <a:rPr lang="en-US" baseline="0" dirty="0" smtClean="0"/>
              <a:t> top picture is of a group of four African American men standing together (two facing the other two), having a conversation inside of an office</a:t>
            </a:r>
          </a:p>
          <a:p>
            <a:r>
              <a:rPr lang="en-US" baseline="0" dirty="0" smtClean="0"/>
              <a:t>The bottom picture is of a group of people marching down a street. Leading the group is an African American man speaking into a bullhorn </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11</a:t>
            </a:fld>
            <a:endParaRPr lang="en-US"/>
          </a:p>
        </p:txBody>
      </p:sp>
    </p:spTree>
    <p:extLst>
      <p:ext uri="{BB962C8B-B14F-4D97-AF65-F5344CB8AC3E}">
        <p14:creationId xmlns:p14="http://schemas.microsoft.com/office/powerpoint/2010/main" val="302605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slide displays a diagram. The first column has 3 orange boxes with “Interrupt</a:t>
            </a:r>
            <a:r>
              <a:rPr lang="en-US" sz="1200" kern="1200" baseline="0" dirty="0" smtClean="0">
                <a:solidFill>
                  <a:schemeClr val="tx1"/>
                </a:solidFill>
                <a:effectLst/>
                <a:latin typeface="+mn-lt"/>
                <a:ea typeface="+mn-ea"/>
                <a:cs typeface="+mn-cs"/>
              </a:rPr>
              <a:t> Transmission”</a:t>
            </a:r>
            <a:r>
              <a:rPr lang="en-US" sz="1200" kern="1200" dirty="0" smtClean="0">
                <a:solidFill>
                  <a:schemeClr val="tx1"/>
                </a:solidFill>
                <a:effectLst/>
                <a:latin typeface="+mn-lt"/>
                <a:ea typeface="+mn-ea"/>
                <a:cs typeface="+mn-cs"/>
              </a:rPr>
              <a:t> in the 1st box, “Identify and change the thinking</a:t>
            </a:r>
            <a:r>
              <a:rPr lang="en-US" sz="1200" kern="1200" baseline="0" dirty="0" smtClean="0">
                <a:solidFill>
                  <a:schemeClr val="tx1"/>
                </a:solidFill>
                <a:effectLst/>
                <a:latin typeface="+mn-lt"/>
                <a:ea typeface="+mn-ea"/>
                <a:cs typeface="+mn-cs"/>
              </a:rPr>
              <a:t> of highest potential transmitters” </a:t>
            </a:r>
            <a:r>
              <a:rPr lang="en-US" sz="1200" kern="1200" dirty="0" smtClean="0">
                <a:solidFill>
                  <a:schemeClr val="tx1"/>
                </a:solidFill>
                <a:effectLst/>
                <a:latin typeface="+mn-lt"/>
                <a:ea typeface="+mn-ea"/>
                <a:cs typeface="+mn-cs"/>
              </a:rPr>
              <a:t>_ in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box, and “Change Community Norms” in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box. Each orange box has an arrow protruding from the center right of each </a:t>
            </a:r>
            <a:r>
              <a:rPr lang="en-US" sz="1200" kern="1200" baseline="0" dirty="0" smtClean="0">
                <a:solidFill>
                  <a:schemeClr val="tx1"/>
                </a:solidFill>
                <a:effectLst/>
                <a:latin typeface="+mn-lt"/>
                <a:ea typeface="+mn-ea"/>
                <a:cs typeface="+mn-cs"/>
              </a:rPr>
              <a:t>box, connecting the orange to the next column of boxes. These three boxes are light blue. In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box the text reads “stop violent events before they happen.” The second box contains the text “Reduce number of violent individuals.” The third box contains the text “Create social pressure to stop violence.” Each box in this column has an arrow protruding from the center, right. All of the arrows point to one final box that is pale blue. The final box contains the text “Reduced Violence &amp; </a:t>
            </a:r>
            <a:r>
              <a:rPr lang="en-US" sz="1200" kern="1200" baseline="0" smtClean="0">
                <a:solidFill>
                  <a:schemeClr val="tx1"/>
                </a:solidFill>
                <a:effectLst/>
                <a:latin typeface="+mn-lt"/>
                <a:ea typeface="+mn-ea"/>
                <a:cs typeface="+mn-cs"/>
              </a:rPr>
              <a:t>Reduced Exposure.”</a:t>
            </a:r>
            <a:r>
              <a:rPr lang="en-US"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12</a:t>
            </a:fld>
            <a:endParaRPr lang="en-US"/>
          </a:p>
        </p:txBody>
      </p:sp>
    </p:spTree>
    <p:extLst>
      <p:ext uri="{BB962C8B-B14F-4D97-AF65-F5344CB8AC3E}">
        <p14:creationId xmlns:p14="http://schemas.microsoft.com/office/powerpoint/2010/main" val="89003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title is: Our Goal</a:t>
            </a:r>
          </a:p>
          <a:p>
            <a:endParaRPr lang="en-US" dirty="0" smtClean="0"/>
          </a:p>
          <a:p>
            <a:r>
              <a:rPr lang="en-US" dirty="0" smtClean="0"/>
              <a:t>The slide is a</a:t>
            </a:r>
            <a:r>
              <a:rPr lang="en-US" baseline="0" dirty="0" smtClean="0"/>
              <a:t> cartoon styled drawing of a intersection of streets in a neighborhood. In the image are the following:</a:t>
            </a:r>
          </a:p>
          <a:p>
            <a:r>
              <a:rPr lang="en-US" baseline="0" dirty="0" smtClean="0"/>
              <a:t>a building with a sign that says “621 days without a shooting”</a:t>
            </a:r>
          </a:p>
          <a:p>
            <a:r>
              <a:rPr lang="en-US" baseline="0" dirty="0" smtClean="0"/>
              <a:t>A man sitting outside of a barbershop reading a news paper</a:t>
            </a:r>
          </a:p>
          <a:p>
            <a:r>
              <a:rPr lang="en-US" baseline="0" dirty="0" smtClean="0"/>
              <a:t>Children playing ball</a:t>
            </a:r>
          </a:p>
          <a:p>
            <a:r>
              <a:rPr lang="en-US" baseline="0" dirty="0" smtClean="0"/>
              <a:t>A police officer assisting an elderly woman across the street</a:t>
            </a:r>
          </a:p>
          <a:p>
            <a:r>
              <a:rPr lang="en-US" baseline="0" dirty="0" smtClean="0"/>
              <a:t>A man and woman holding hands as the walk down the street</a:t>
            </a:r>
          </a:p>
          <a:p>
            <a:r>
              <a:rPr lang="en-US" baseline="0" dirty="0" smtClean="0"/>
              <a:t>A young man riding a bike</a:t>
            </a:r>
          </a:p>
          <a:p>
            <a:r>
              <a:rPr lang="en-US" baseline="0" dirty="0" smtClean="0"/>
              <a:t>A group of three men standing outside of building talking</a:t>
            </a:r>
          </a:p>
          <a:p>
            <a:r>
              <a:rPr lang="en-US" baseline="0" dirty="0" smtClean="0"/>
              <a:t>A woman sitting on her front porch</a:t>
            </a:r>
          </a:p>
          <a:p>
            <a:r>
              <a:rPr lang="en-US" baseline="0" dirty="0" smtClean="0"/>
              <a:t>A sign on a building that says “New Construction”</a:t>
            </a:r>
          </a:p>
          <a:p>
            <a:r>
              <a:rPr lang="en-US" baseline="0" dirty="0" smtClean="0"/>
              <a:t>In the forefront is the street sign (63</a:t>
            </a:r>
            <a:r>
              <a:rPr lang="en-US" baseline="30000" dirty="0" smtClean="0"/>
              <a:t>rd</a:t>
            </a:r>
            <a:r>
              <a:rPr lang="en-US" baseline="0" dirty="0" smtClean="0"/>
              <a:t> St)/light post and a city worker has climbed it and is removing a Chicago Police Department camera</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13</a:t>
            </a:fld>
            <a:endParaRPr lang="en-US"/>
          </a:p>
        </p:txBody>
      </p:sp>
    </p:spTree>
    <p:extLst>
      <p:ext uri="{BB962C8B-B14F-4D97-AF65-F5344CB8AC3E}">
        <p14:creationId xmlns:p14="http://schemas.microsoft.com/office/powerpoint/2010/main" val="32834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a:t>
            </a:r>
            <a:r>
              <a:rPr lang="en-US" baseline="0" dirty="0" smtClean="0"/>
              <a:t> shows three separate blocks of pictures</a:t>
            </a:r>
          </a:p>
          <a:p>
            <a:endParaRPr lang="en-US" baseline="0" dirty="0" smtClean="0"/>
          </a:p>
          <a:p>
            <a:r>
              <a:rPr lang="en-US" baseline="0" dirty="0" smtClean="0"/>
              <a:t>The first is a light blue arrow pointing downwards imposed on an image of the Chicago lakefront. At the top of the arrow is the U.S. Department of Justice seal. The text within the arrow is: Chicago Shootings and Killings, 41%-73%</a:t>
            </a:r>
          </a:p>
          <a:p>
            <a:endParaRPr lang="en-US" baseline="0" dirty="0" smtClean="0"/>
          </a:p>
          <a:p>
            <a:r>
              <a:rPr lang="en-US" baseline="0" dirty="0" smtClean="0"/>
              <a:t>The second is a dark blue arrow pointing downwards imposed on an image of Baltimore’s Inner Harbor. At the top of the arrow are logos for the CDC, Centers for Disease Control and Prevention, and Johns Hopkins University. The text within the arrow is: Baltimore Killings -56%</a:t>
            </a:r>
          </a:p>
          <a:p>
            <a:endParaRPr lang="en-US" baseline="0" dirty="0" smtClean="0"/>
          </a:p>
          <a:p>
            <a:r>
              <a:rPr lang="en-US" baseline="0" dirty="0" smtClean="0"/>
              <a:t>The third is a dark blue arrow pointing downwards imposed over a picture of New York City’s skyline. At the top of the arrow are the logos for the BJA, Bureau of Justice Assistance, U.S. Department of Justice and the Center for Court Innovation. The text within the arrow is: New York City Shootings -20%</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14</a:t>
            </a:fld>
            <a:endParaRPr lang="en-US"/>
          </a:p>
        </p:txBody>
      </p:sp>
    </p:spTree>
    <p:extLst>
      <p:ext uri="{BB962C8B-B14F-4D97-AF65-F5344CB8AC3E}">
        <p14:creationId xmlns:p14="http://schemas.microsoft.com/office/powerpoint/2010/main" val="378981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Slide title: Cure Violence National Adaptation</a:t>
            </a:r>
            <a:r>
              <a:rPr lang="en-US" baseline="0" dirty="0" smtClean="0"/>
              <a:t> Partners – September 2015</a:t>
            </a:r>
          </a:p>
          <a:p>
            <a:endParaRPr lang="en-US" dirty="0" smtClean="0"/>
          </a:p>
          <a:p>
            <a:r>
              <a:rPr lang="en-US" dirty="0" smtClean="0"/>
              <a:t>There is a map of the United States</a:t>
            </a:r>
          </a:p>
          <a:p>
            <a:r>
              <a:rPr lang="en-US" dirty="0" smtClean="0"/>
              <a:t>On the maps are orange,</a:t>
            </a:r>
            <a:r>
              <a:rPr lang="en-US" baseline="0" dirty="0" smtClean="0"/>
              <a:t> yellow, blue, and green dots over certain cities. Details are as follows:</a:t>
            </a:r>
          </a:p>
          <a:p>
            <a:endParaRPr lang="en-US" dirty="0" smtClean="0"/>
          </a:p>
          <a:p>
            <a:r>
              <a:rPr lang="en-US" dirty="0" smtClean="0"/>
              <a:t>Orange</a:t>
            </a:r>
            <a:r>
              <a:rPr lang="en-US" baseline="0" dirty="0" smtClean="0"/>
              <a:t> Dots denoting cities/areas that have adapted the approach. They are:</a:t>
            </a:r>
          </a:p>
          <a:p>
            <a:r>
              <a:rPr lang="en-US" baseline="0" dirty="0" smtClean="0"/>
              <a:t>Albany, New York</a:t>
            </a:r>
          </a:p>
          <a:p>
            <a:r>
              <a:rPr lang="en-US" baseline="0" dirty="0" smtClean="0"/>
              <a:t>Mt. Vernon, New York</a:t>
            </a:r>
          </a:p>
          <a:p>
            <a:r>
              <a:rPr lang="en-US" baseline="0" dirty="0" smtClean="0"/>
              <a:t>Yonkers, New York</a:t>
            </a:r>
          </a:p>
          <a:p>
            <a:r>
              <a:rPr lang="en-US" baseline="0" dirty="0" smtClean="0"/>
              <a:t>New York, New York</a:t>
            </a:r>
          </a:p>
          <a:p>
            <a:r>
              <a:rPr lang="en-US" baseline="0" dirty="0" smtClean="0"/>
              <a:t>Philadelphia, Pennsylvania</a:t>
            </a:r>
          </a:p>
          <a:p>
            <a:r>
              <a:rPr lang="en-US" baseline="0" dirty="0" smtClean="0"/>
              <a:t>Baltimore, Maryland</a:t>
            </a:r>
          </a:p>
          <a:p>
            <a:r>
              <a:rPr lang="en-US" baseline="0" dirty="0" smtClean="0"/>
              <a:t>Chicago, Illinois</a:t>
            </a:r>
          </a:p>
          <a:p>
            <a:r>
              <a:rPr lang="en-US" baseline="0" dirty="0" smtClean="0"/>
              <a:t>North Chicago, Illinois</a:t>
            </a:r>
          </a:p>
          <a:p>
            <a:r>
              <a:rPr lang="en-US" baseline="0" dirty="0" smtClean="0"/>
              <a:t>Maywood, Illinois</a:t>
            </a:r>
          </a:p>
          <a:p>
            <a:r>
              <a:rPr lang="en-US" dirty="0" smtClean="0"/>
              <a:t>Rockford, Illinois</a:t>
            </a:r>
          </a:p>
          <a:p>
            <a:r>
              <a:rPr lang="en-US" dirty="0" smtClean="0"/>
              <a:t>East St. Louis, Illinois</a:t>
            </a:r>
          </a:p>
          <a:p>
            <a:r>
              <a:rPr lang="en-US" dirty="0" smtClean="0"/>
              <a:t>Kansas</a:t>
            </a:r>
            <a:r>
              <a:rPr lang="en-US" baseline="0" dirty="0" smtClean="0"/>
              <a:t> City, Missouri</a:t>
            </a:r>
          </a:p>
          <a:p>
            <a:r>
              <a:rPr lang="en-US" baseline="0" dirty="0" smtClean="0"/>
              <a:t>New Orleans, Louisiana</a:t>
            </a:r>
          </a:p>
          <a:p>
            <a:r>
              <a:rPr lang="en-US" baseline="0" dirty="0" smtClean="0"/>
              <a:t>Oakland, California</a:t>
            </a:r>
          </a:p>
          <a:p>
            <a:r>
              <a:rPr lang="en-US" baseline="0" dirty="0" err="1" smtClean="0"/>
              <a:t>Loiza</a:t>
            </a:r>
            <a:r>
              <a:rPr lang="en-US" baseline="0" dirty="0" smtClean="0"/>
              <a:t>, Puerto Rico</a:t>
            </a:r>
          </a:p>
          <a:p>
            <a:endParaRPr lang="en-US" baseline="0" dirty="0" smtClean="0"/>
          </a:p>
          <a:p>
            <a:r>
              <a:rPr lang="en-US" baseline="0" dirty="0" smtClean="0"/>
              <a:t>Yellow dots denote New Adaptions Partners. Details are as follows:</a:t>
            </a:r>
          </a:p>
          <a:p>
            <a:r>
              <a:rPr lang="en-US" baseline="0" dirty="0" smtClean="0"/>
              <a:t>Troy, New York</a:t>
            </a:r>
          </a:p>
          <a:p>
            <a:r>
              <a:rPr lang="en-US" baseline="0" dirty="0" smtClean="0"/>
              <a:t>Syracuse, New York</a:t>
            </a:r>
          </a:p>
          <a:p>
            <a:r>
              <a:rPr lang="en-US" baseline="0" dirty="0" smtClean="0"/>
              <a:t>Buffalo, New York</a:t>
            </a:r>
          </a:p>
          <a:p>
            <a:r>
              <a:rPr lang="en-US" baseline="0" dirty="0" smtClean="0"/>
              <a:t>Rochester, New York</a:t>
            </a:r>
          </a:p>
          <a:p>
            <a:r>
              <a:rPr lang="en-US" baseline="0" dirty="0" smtClean="0"/>
              <a:t>Hempstead, New York</a:t>
            </a:r>
          </a:p>
          <a:p>
            <a:r>
              <a:rPr lang="en-US" baseline="0" dirty="0" smtClean="0"/>
              <a:t>Camden, New Jersey</a:t>
            </a:r>
          </a:p>
          <a:p>
            <a:r>
              <a:rPr lang="en-US" baseline="0" dirty="0" smtClean="0"/>
              <a:t>Wilmington, Delaware</a:t>
            </a:r>
          </a:p>
          <a:p>
            <a:r>
              <a:rPr lang="en-US" baseline="0" dirty="0" smtClean="0"/>
              <a:t>San Antonio, Texas</a:t>
            </a:r>
          </a:p>
          <a:p>
            <a:r>
              <a:rPr lang="en-US" baseline="0" dirty="0" smtClean="0"/>
              <a:t>Springfield, Illinois</a:t>
            </a:r>
          </a:p>
          <a:p>
            <a:endParaRPr lang="en-US" baseline="0" dirty="0" smtClean="0"/>
          </a:p>
          <a:p>
            <a:r>
              <a:rPr lang="en-US" baseline="0" dirty="0" smtClean="0"/>
              <a:t>Blue dots are Potential Partners. Details are as follows:</a:t>
            </a:r>
          </a:p>
          <a:p>
            <a:r>
              <a:rPr lang="en-US" baseline="0" dirty="0" smtClean="0"/>
              <a:t>Durham, North Carolina</a:t>
            </a:r>
          </a:p>
          <a:p>
            <a:r>
              <a:rPr lang="en-US" baseline="0" dirty="0" smtClean="0"/>
              <a:t>St. Louis, Missouri</a:t>
            </a:r>
          </a:p>
          <a:p>
            <a:r>
              <a:rPr lang="en-US" baseline="0" dirty="0" smtClean="0"/>
              <a:t>Tallahassee, Florida</a:t>
            </a:r>
          </a:p>
          <a:p>
            <a:r>
              <a:rPr lang="en-US" baseline="0" dirty="0" smtClean="0"/>
              <a:t>Miami, Florida</a:t>
            </a:r>
          </a:p>
          <a:p>
            <a:endParaRPr lang="en-US" baseline="0" dirty="0" smtClean="0"/>
          </a:p>
          <a:p>
            <a:r>
              <a:rPr lang="en-US" baseline="0" dirty="0" smtClean="0"/>
              <a:t>Green dots denote Potential Health Approach Partners. Details are as follows:</a:t>
            </a:r>
          </a:p>
          <a:p>
            <a:r>
              <a:rPr lang="en-US" baseline="0" dirty="0" smtClean="0"/>
              <a:t>Milwaukee, Wisconsin</a:t>
            </a:r>
          </a:p>
          <a:p>
            <a:r>
              <a:rPr lang="en-US" baseline="0" dirty="0" smtClean="0"/>
              <a:t>Minneapolis, Minnesota</a:t>
            </a:r>
          </a:p>
          <a:p>
            <a:r>
              <a:rPr lang="en-US" baseline="0" dirty="0" smtClean="0"/>
              <a:t>Seattle, Washington</a:t>
            </a:r>
          </a:p>
          <a:p>
            <a:r>
              <a:rPr lang="en-US" baseline="0" dirty="0" smtClean="0"/>
              <a:t>San Francisco, California</a:t>
            </a:r>
          </a:p>
          <a:p>
            <a:r>
              <a:rPr lang="en-US" baseline="0" dirty="0" smtClean="0"/>
              <a:t>Richmond, California</a:t>
            </a:r>
          </a:p>
          <a:p>
            <a:r>
              <a:rPr lang="en-US" baseline="0" dirty="0" smtClean="0"/>
              <a:t>Los Angeles</a:t>
            </a:r>
            <a:r>
              <a:rPr lang="en-US" baseline="0" smtClean="0"/>
              <a:t>, California</a:t>
            </a:r>
            <a:endParaRPr lang="en-US" baseline="0" dirty="0" smtClean="0"/>
          </a:p>
        </p:txBody>
      </p:sp>
      <p:sp>
        <p:nvSpPr>
          <p:cNvPr id="4" name="Slide Number Placeholder 3"/>
          <p:cNvSpPr>
            <a:spLocks noGrp="1"/>
          </p:cNvSpPr>
          <p:nvPr>
            <p:ph type="sldNum" sz="quarter" idx="10"/>
          </p:nvPr>
        </p:nvSpPr>
        <p:spPr/>
        <p:txBody>
          <a:bodyPr/>
          <a:lstStyle/>
          <a:p>
            <a:fld id="{643E28E8-CD78-40A1-A786-E82432179889}" type="slidenum">
              <a:rPr lang="en-US" smtClean="0"/>
              <a:t>15</a:t>
            </a:fld>
            <a:endParaRPr lang="en-US"/>
          </a:p>
        </p:txBody>
      </p:sp>
    </p:spTree>
    <p:extLst>
      <p:ext uri="{BB962C8B-B14F-4D97-AF65-F5344CB8AC3E}">
        <p14:creationId xmlns:p14="http://schemas.microsoft.com/office/powerpoint/2010/main" val="122844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shows a large picture</a:t>
            </a:r>
            <a:r>
              <a:rPr lang="en-US" baseline="0" dirty="0" smtClean="0"/>
              <a:t> of Chicago Police and a medical examiner responding to a violent incident. </a:t>
            </a:r>
          </a:p>
          <a:p>
            <a:endParaRPr lang="en-US" baseline="0" dirty="0" smtClean="0"/>
          </a:p>
          <a:p>
            <a:r>
              <a:rPr lang="en-US" baseline="0" dirty="0" smtClean="0"/>
              <a:t>In a large, blue oval superimposed on the picture is the text: In many US cities, homicide is the leading cause of death</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2</a:t>
            </a:fld>
            <a:endParaRPr lang="en-US"/>
          </a:p>
        </p:txBody>
      </p:sp>
    </p:spTree>
    <p:extLst>
      <p:ext uri="{BB962C8B-B14F-4D97-AF65-F5344CB8AC3E}">
        <p14:creationId xmlns:p14="http://schemas.microsoft.com/office/powerpoint/2010/main" val="79525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shows</a:t>
            </a:r>
            <a:r>
              <a:rPr lang="en-US" baseline="0" dirty="0" smtClean="0"/>
              <a:t> nine (9) violent images </a:t>
            </a:r>
          </a:p>
          <a:p>
            <a:endParaRPr lang="en-US" baseline="0" dirty="0" smtClean="0"/>
          </a:p>
          <a:p>
            <a:r>
              <a:rPr lang="en-US" baseline="0" dirty="0" smtClean="0"/>
              <a:t>Row 1 (from left to right): </a:t>
            </a:r>
          </a:p>
          <a:p>
            <a:r>
              <a:rPr lang="en-US" baseline="0" dirty="0" smtClean="0"/>
              <a:t>First image is of alleged gang members acting aggressively</a:t>
            </a:r>
          </a:p>
          <a:p>
            <a:r>
              <a:rPr lang="en-US" baseline="0" dirty="0" smtClean="0"/>
              <a:t>Second image shows students walking by a school with police tape across the image</a:t>
            </a:r>
          </a:p>
          <a:p>
            <a:r>
              <a:rPr lang="en-US" baseline="0" dirty="0" smtClean="0"/>
              <a:t>Third image shows a person looking out the window of their home as police tape off a crime scene</a:t>
            </a:r>
          </a:p>
          <a:p>
            <a:endParaRPr lang="en-US" baseline="0" dirty="0" smtClean="0"/>
          </a:p>
          <a:p>
            <a:r>
              <a:rPr lang="en-US" dirty="0" smtClean="0"/>
              <a:t>Row 2 (from left to right)</a:t>
            </a:r>
          </a:p>
          <a:p>
            <a:r>
              <a:rPr lang="en-US" dirty="0" smtClean="0"/>
              <a:t>First image is</a:t>
            </a:r>
            <a:r>
              <a:rPr lang="en-US" baseline="0" dirty="0" smtClean="0"/>
              <a:t> of a fight where a group of boys is gathered around a person on the ground and appear to be kicking him</a:t>
            </a:r>
          </a:p>
          <a:p>
            <a:r>
              <a:rPr lang="en-US" baseline="0" dirty="0" smtClean="0"/>
              <a:t>Second image is of a school hallway that has police tape across it and several adult men and women in the hall. In the forefront of the picture is a woman screaming</a:t>
            </a:r>
          </a:p>
          <a:p>
            <a:r>
              <a:rPr lang="en-US" baseline="0" dirty="0" smtClean="0"/>
              <a:t>Third image is of a group of individuals fighting in front of a house. Four men are attacking a man who is on the ground</a:t>
            </a:r>
          </a:p>
          <a:p>
            <a:endParaRPr lang="en-US" dirty="0" smtClean="0"/>
          </a:p>
          <a:p>
            <a:r>
              <a:rPr lang="en-US" dirty="0" smtClean="0"/>
              <a:t>Row 3:</a:t>
            </a:r>
          </a:p>
          <a:p>
            <a:r>
              <a:rPr lang="en-US" dirty="0" smtClean="0"/>
              <a:t>First</a:t>
            </a:r>
            <a:r>
              <a:rPr lang="en-US" baseline="0" dirty="0" smtClean="0"/>
              <a:t> image is of two boys (one on a bicycle) and a woman, standing on a sidewalk that is taped off with police tape as a police officer stands near by</a:t>
            </a:r>
          </a:p>
          <a:p>
            <a:r>
              <a:rPr lang="en-US" baseline="0" dirty="0" smtClean="0"/>
              <a:t>Second image is of a fight on a school bus filled with young children. One boy his hitting another boy as a group of approximately 20 boys and girls watch</a:t>
            </a:r>
          </a:p>
          <a:p>
            <a:r>
              <a:rPr lang="en-US" baseline="0" dirty="0" smtClean="0"/>
              <a:t>Third image is of a small female child huddled in a corner with her hands of her ears and her eyes shut. There is a shadow of a man yelling at her.</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3</a:t>
            </a:fld>
            <a:endParaRPr lang="en-US"/>
          </a:p>
        </p:txBody>
      </p:sp>
    </p:spTree>
    <p:extLst>
      <p:ext uri="{BB962C8B-B14F-4D97-AF65-F5344CB8AC3E}">
        <p14:creationId xmlns:p14="http://schemas.microsoft.com/office/powerpoint/2010/main" val="403172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bar</a:t>
            </a:r>
            <a:r>
              <a:rPr lang="en-US" baseline="0" dirty="0" smtClean="0"/>
              <a:t> chart is title: Chronic Exposure to Community Violence Associated with 30x Risk of Perpetrating</a:t>
            </a:r>
          </a:p>
          <a:p>
            <a:endParaRPr lang="en-US" baseline="0" dirty="0" smtClean="0"/>
          </a:p>
          <a:p>
            <a:r>
              <a:rPr lang="en-US" dirty="0" smtClean="0"/>
              <a:t>The left side of the graph shows the Probability</a:t>
            </a:r>
            <a:r>
              <a:rPr lang="en-US" baseline="0" dirty="0" smtClean="0"/>
              <a:t> of Perpetrating Violence</a:t>
            </a:r>
            <a:endParaRPr lang="en-US" dirty="0" smtClean="0"/>
          </a:p>
          <a:p>
            <a:r>
              <a:rPr lang="en-US" dirty="0" smtClean="0"/>
              <a:t>The bottom of the graph shows level</a:t>
            </a:r>
            <a:r>
              <a:rPr lang="en-US" baseline="0" dirty="0" smtClean="0"/>
              <a:t> of exposure to violence</a:t>
            </a:r>
            <a:endParaRPr lang="en-US" dirty="0" smtClean="0"/>
          </a:p>
          <a:p>
            <a:endParaRPr lang="en-US" dirty="0" smtClean="0"/>
          </a:p>
          <a:p>
            <a:r>
              <a:rPr lang="en-US" dirty="0" smtClean="0"/>
              <a:t>The first bar is colored in orange. It is at approximately</a:t>
            </a:r>
            <a:r>
              <a:rPr lang="en-US" baseline="0" dirty="0" smtClean="0"/>
              <a:t> 1</a:t>
            </a:r>
            <a:r>
              <a:rPr lang="en-US" dirty="0" smtClean="0"/>
              <a:t> on the chart. It depicts</a:t>
            </a:r>
            <a:r>
              <a:rPr lang="en-US" baseline="0" dirty="0" smtClean="0"/>
              <a:t> the likelihood of perpetuating violence for individuals with No, Low, or Moderate Exposure to Violence</a:t>
            </a:r>
            <a:r>
              <a:rPr lang="en-US" dirty="0" smtClean="0"/>
              <a:t> </a:t>
            </a:r>
          </a:p>
          <a:p>
            <a:r>
              <a:rPr lang="en-US" dirty="0" smtClean="0"/>
              <a:t>The second bar is also colored in orange. It is at 30 on the chart. It depicts the likelihood</a:t>
            </a:r>
            <a:r>
              <a:rPr lang="en-US" baseline="0" dirty="0" smtClean="0"/>
              <a:t> of perpetuating violence for those chronically exposed to violence</a:t>
            </a:r>
            <a:endParaRPr lang="en-US" dirty="0" smtClean="0"/>
          </a:p>
          <a:p>
            <a:endParaRPr lang="en-US" dirty="0"/>
          </a:p>
        </p:txBody>
      </p:sp>
      <p:sp>
        <p:nvSpPr>
          <p:cNvPr id="4" name="Slide Number Placeholder 3"/>
          <p:cNvSpPr>
            <a:spLocks noGrp="1"/>
          </p:cNvSpPr>
          <p:nvPr>
            <p:ph type="sldNum" sz="quarter" idx="10"/>
          </p:nvPr>
        </p:nvSpPr>
        <p:spPr/>
        <p:txBody>
          <a:bodyPr/>
          <a:lstStyle/>
          <a:p>
            <a:fld id="{DC8A4D12-7E82-7E45-86AB-9E8BA4B08BE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2636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line graph is titled: Risk of doing violence is related to exposure to violence and</a:t>
            </a:r>
            <a:r>
              <a:rPr lang="en-US" baseline="0" dirty="0" smtClean="0"/>
              <a:t> is dose dependent</a:t>
            </a:r>
          </a:p>
          <a:p>
            <a:endParaRPr lang="en-US" baseline="0" dirty="0" smtClean="0"/>
          </a:p>
          <a:p>
            <a:r>
              <a:rPr lang="en-US" baseline="0" dirty="0" smtClean="0"/>
              <a:t>The left side of the graph show the Violent Behavior Score (range is 0-6)</a:t>
            </a:r>
          </a:p>
          <a:p>
            <a:r>
              <a:rPr lang="en-US" baseline="0" dirty="0" smtClean="0"/>
              <a:t>The bottom of the graph shows Age (range is 11-17)</a:t>
            </a:r>
          </a:p>
          <a:p>
            <a:endParaRPr lang="en-US" baseline="0" dirty="0" smtClean="0"/>
          </a:p>
          <a:p>
            <a:r>
              <a:rPr lang="en-US" baseline="0" dirty="0" smtClean="0"/>
              <a:t>There is a blue line at the bottom of the graph at zero on the left side that runs across the entire length of the age axis. It is denoted as “Low Exposure”</a:t>
            </a:r>
          </a:p>
          <a:p>
            <a:r>
              <a:rPr lang="en-US" baseline="0" dirty="0" smtClean="0"/>
              <a:t>There is a red line from beginning approximately at 1.5 for Age 11, below 1 for Ages 12 &amp; 13 and then climbing up from 1 at age 14 and increasing to approximately 2.5 at age 17. It is denoted as “Intermediate Exposure”</a:t>
            </a:r>
          </a:p>
          <a:p>
            <a:r>
              <a:rPr lang="en-US" baseline="0" dirty="0" smtClean="0"/>
              <a:t>There is another red line that begins at the number 3 (on the left axis) and climbs, reaching a little over five by age 17. It is denoted as “High Exposure”</a:t>
            </a:r>
          </a:p>
          <a:p>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5</a:t>
            </a:fld>
            <a:endParaRPr lang="en-US"/>
          </a:p>
        </p:txBody>
      </p:sp>
    </p:spTree>
    <p:extLst>
      <p:ext uri="{BB962C8B-B14F-4D97-AF65-F5344CB8AC3E}">
        <p14:creationId xmlns:p14="http://schemas.microsoft.com/office/powerpoint/2010/main" val="106571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a:ln/>
        </p:spPr>
      </p:sp>
      <p:sp>
        <p:nvSpPr>
          <p:cNvPr id="262146" name="Notes Placeholder 2"/>
          <p:cNvSpPr>
            <a:spLocks noGrp="1"/>
          </p:cNvSpPr>
          <p:nvPr>
            <p:ph type="body" idx="1"/>
          </p:nvPr>
        </p:nvSpPr>
        <p:spPr>
          <a:noFill/>
          <a:ln/>
        </p:spPr>
        <p:txBody>
          <a:bodyPr/>
          <a:lstStyle/>
          <a:p>
            <a:r>
              <a:rPr lang="en-US" dirty="0" smtClean="0">
                <a:ea typeface="ＭＳ Ｐゴシック" pitchFamily="34" charset="-128"/>
              </a:rPr>
              <a:t>The slide</a:t>
            </a:r>
            <a:r>
              <a:rPr lang="en-US" baseline="0" dirty="0" smtClean="0">
                <a:ea typeface="ＭＳ Ｐゴシック" pitchFamily="34" charset="-128"/>
              </a:rPr>
              <a:t> shows an animated graphic </a:t>
            </a:r>
          </a:p>
          <a:p>
            <a:endParaRPr lang="en-US" baseline="0" dirty="0" smtClean="0">
              <a:ea typeface="ＭＳ Ｐゴシック" pitchFamily="34" charset="-128"/>
            </a:endParaRPr>
          </a:p>
          <a:p>
            <a:r>
              <a:rPr lang="en-US" baseline="0" dirty="0" smtClean="0">
                <a:ea typeface="ＭＳ Ｐゴシック" pitchFamily="34" charset="-128"/>
              </a:rPr>
              <a:t>It resembles a graph without graph lines</a:t>
            </a:r>
          </a:p>
          <a:p>
            <a:endParaRPr lang="en-US" baseline="0" dirty="0" smtClean="0">
              <a:ea typeface="ＭＳ Ｐゴシック" pitchFamily="34" charset="-128"/>
            </a:endParaRPr>
          </a:p>
          <a:p>
            <a:r>
              <a:rPr lang="en-US" baseline="0" dirty="0" smtClean="0">
                <a:ea typeface="ＭＳ Ｐゴシック" pitchFamily="34" charset="-128"/>
              </a:rPr>
              <a:t>On the left graph axis there is a downward facing arrow listed as Exposure to Violence</a:t>
            </a:r>
          </a:p>
          <a:p>
            <a:r>
              <a:rPr lang="en-US" baseline="0" dirty="0" smtClean="0">
                <a:ea typeface="ＭＳ Ｐゴシック" pitchFamily="34" charset="-128"/>
              </a:rPr>
              <a:t>On the bottom graph axis there is an area pointing right listed as violence</a:t>
            </a:r>
          </a:p>
          <a:p>
            <a:endParaRPr lang="en-US" baseline="0" dirty="0" smtClean="0">
              <a:ea typeface="ＭＳ Ｐゴシック" pitchFamily="34" charset="-128"/>
            </a:endParaRPr>
          </a:p>
          <a:p>
            <a:r>
              <a:rPr lang="en-US" baseline="0" dirty="0" smtClean="0">
                <a:ea typeface="ＭＳ Ｐゴシック" pitchFamily="34" charset="-128"/>
              </a:rPr>
              <a:t>Starting where the axes connect there is a dotted red, diagonal arrow </a:t>
            </a:r>
          </a:p>
          <a:p>
            <a:endParaRPr lang="en-US" dirty="0" smtClean="0">
              <a:ea typeface="ＭＳ Ｐゴシック" pitchFamily="34" charset="-128"/>
            </a:endParaRPr>
          </a:p>
        </p:txBody>
      </p:sp>
      <p:sp>
        <p:nvSpPr>
          <p:cNvPr id="262147" name="Slide Number Placeholder 3"/>
          <p:cNvSpPr>
            <a:spLocks noGrp="1"/>
          </p:cNvSpPr>
          <p:nvPr>
            <p:ph type="sldNum" sz="quarter" idx="5"/>
          </p:nvPr>
        </p:nvSpPr>
        <p:spPr>
          <a:noFill/>
        </p:spPr>
        <p:txBody>
          <a:bodyPr/>
          <a:lstStyle/>
          <a:p>
            <a:pPr defTabSz="913033"/>
            <a:fld id="{98521C79-2569-45A5-ABFE-24B3233E6B1D}" type="slidenum">
              <a:rPr lang="en-US" smtClean="0">
                <a:solidFill>
                  <a:prstClr val="black"/>
                </a:solidFill>
                <a:latin typeface="Arial" charset="0"/>
              </a:rPr>
              <a:pPr defTabSz="913033"/>
              <a:t>6</a:t>
            </a:fld>
            <a:endParaRPr lang="en-US" smtClean="0">
              <a:solidFill>
                <a:prstClr val="black"/>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Slide</a:t>
            </a:r>
            <a:r>
              <a:rPr lang="en-US" baseline="0" dirty="0" smtClean="0"/>
              <a:t> title is: The Cure Violence Strategy for Reducing Violence</a:t>
            </a:r>
          </a:p>
          <a:p>
            <a:endParaRPr lang="en-US" dirty="0" smtClean="0"/>
          </a:p>
          <a:p>
            <a:r>
              <a:rPr lang="en-US" dirty="0" smtClean="0"/>
              <a:t>There is a SmartArt</a:t>
            </a:r>
            <a:r>
              <a:rPr lang="en-US" baseline="0" dirty="0" smtClean="0"/>
              <a:t> graphic showing five horizontal boxes, each with pictures</a:t>
            </a:r>
          </a:p>
          <a:p>
            <a:r>
              <a:rPr lang="en-US" baseline="0" dirty="0" smtClean="0"/>
              <a:t>Below each box is its associated text</a:t>
            </a:r>
          </a:p>
          <a:p>
            <a:endParaRPr lang="en-US" baseline="0" dirty="0" smtClean="0"/>
          </a:p>
          <a:p>
            <a:r>
              <a:rPr lang="en-US" baseline="0" dirty="0" smtClean="0"/>
              <a:t>From left to right the image and corresponding text is as follows:</a:t>
            </a:r>
          </a:p>
          <a:p>
            <a:endParaRPr lang="en-US" baseline="0" dirty="0" smtClean="0"/>
          </a:p>
          <a:p>
            <a:r>
              <a:rPr lang="en-US" dirty="0" smtClean="0"/>
              <a:t>Image 1: Clip art, outline</a:t>
            </a:r>
            <a:r>
              <a:rPr lang="en-US" baseline="0" dirty="0" smtClean="0"/>
              <a:t> of two white figures that appear to be arguing and are being separated by a third orange figure who is standing between them</a:t>
            </a:r>
          </a:p>
          <a:p>
            <a:r>
              <a:rPr lang="en-US" baseline="0" dirty="0" smtClean="0"/>
              <a:t>Text 1: Detect and Interrupt Potentially Violent Conflicts</a:t>
            </a:r>
          </a:p>
          <a:p>
            <a:endParaRPr lang="en-US" baseline="0" dirty="0" smtClean="0"/>
          </a:p>
          <a:p>
            <a:r>
              <a:rPr lang="en-US" baseline="0" dirty="0" smtClean="0"/>
              <a:t>Image 2: a portion of a clock that reads, “Time to heal”</a:t>
            </a:r>
          </a:p>
          <a:p>
            <a:r>
              <a:rPr lang="en-US" baseline="0" dirty="0" smtClean="0"/>
              <a:t>Text 2: Treat those at highest risk for involvement in violence</a:t>
            </a:r>
          </a:p>
          <a:p>
            <a:endParaRPr lang="en-US" baseline="0" dirty="0" smtClean="0"/>
          </a:p>
          <a:p>
            <a:r>
              <a:rPr lang="en-US" baseline="0" dirty="0" smtClean="0"/>
              <a:t>Image 3: Clipart of a bull horn</a:t>
            </a:r>
          </a:p>
          <a:p>
            <a:r>
              <a:rPr lang="en-US" baseline="0" dirty="0" smtClean="0"/>
              <a:t>Text 3: Group and Community Norm Change</a:t>
            </a:r>
          </a:p>
          <a:p>
            <a:endParaRPr lang="en-US" baseline="0" dirty="0" smtClean="0"/>
          </a:p>
          <a:p>
            <a:r>
              <a:rPr lang="en-US" baseline="0" dirty="0" smtClean="0"/>
              <a:t>Image 4: Clipart of a data system (cloud of images associated with data – </a:t>
            </a:r>
            <a:r>
              <a:rPr lang="en-US" baseline="0" dirty="0" err="1" smtClean="0"/>
              <a:t>facebook</a:t>
            </a:r>
            <a:r>
              <a:rPr lang="en-US" baseline="0" dirty="0" smtClean="0"/>
              <a:t> log, computer, gears, magnifying glass…)</a:t>
            </a:r>
          </a:p>
          <a:p>
            <a:r>
              <a:rPr lang="en-US" baseline="0" dirty="0" smtClean="0"/>
              <a:t>Text 4: Data and Monitoring</a:t>
            </a:r>
          </a:p>
          <a:p>
            <a:endParaRPr lang="en-US" baseline="0" dirty="0" smtClean="0"/>
          </a:p>
          <a:p>
            <a:r>
              <a:rPr lang="en-US" baseline="0" dirty="0" smtClean="0"/>
              <a:t>Image 5: ClipArt image of the outline of a human head with interlocking gears</a:t>
            </a:r>
          </a:p>
          <a:p>
            <a:r>
              <a:rPr lang="en-US" baseline="0" dirty="0" smtClean="0"/>
              <a:t>Text: Training and Technical Assistance</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8</a:t>
            </a:fld>
            <a:endParaRPr lang="en-US"/>
          </a:p>
        </p:txBody>
      </p:sp>
    </p:spTree>
    <p:extLst>
      <p:ext uri="{BB962C8B-B14F-4D97-AF65-F5344CB8AC3E}">
        <p14:creationId xmlns:p14="http://schemas.microsoft.com/office/powerpoint/2010/main" val="147056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title is: Credible Messengers</a:t>
            </a:r>
          </a:p>
          <a:p>
            <a:endParaRPr lang="en-US" dirty="0" smtClean="0"/>
          </a:p>
          <a:p>
            <a:r>
              <a:rPr lang="en-US" dirty="0" smtClean="0"/>
              <a:t>There are four images on the slide (two rows of two)</a:t>
            </a:r>
          </a:p>
          <a:p>
            <a:endParaRPr lang="en-US" dirty="0" smtClean="0"/>
          </a:p>
          <a:p>
            <a:r>
              <a:rPr lang="en-US" dirty="0" smtClean="0"/>
              <a:t>Row 1, Image 1 is of an</a:t>
            </a:r>
            <a:r>
              <a:rPr lang="en-US" baseline="0" dirty="0" smtClean="0"/>
              <a:t> African American </a:t>
            </a:r>
            <a:r>
              <a:rPr lang="en-US" dirty="0" smtClean="0"/>
              <a:t>staff member talking to an</a:t>
            </a:r>
            <a:r>
              <a:rPr lang="en-US" baseline="0" dirty="0" smtClean="0"/>
              <a:t> African American </a:t>
            </a:r>
            <a:r>
              <a:rPr lang="en-US" dirty="0" smtClean="0"/>
              <a:t>young</a:t>
            </a:r>
            <a:r>
              <a:rPr lang="en-US" baseline="0" dirty="0" smtClean="0"/>
              <a:t> adult</a:t>
            </a:r>
          </a:p>
          <a:p>
            <a:r>
              <a:rPr lang="en-US" baseline="0" dirty="0" smtClean="0"/>
              <a:t>Row 1, Image 2 is of two Latino men and a smiling, male, Latino young adult walking down a city street</a:t>
            </a:r>
          </a:p>
          <a:p>
            <a:r>
              <a:rPr lang="en-US" baseline="0" dirty="0" smtClean="0"/>
              <a:t>Row 2, Image 1 is of a group nine Latino men and women sitting on a curb, posing in from of a banner that reads, “100 Dias Sin </a:t>
            </a:r>
            <a:r>
              <a:rPr lang="en-US" baseline="0" dirty="0" err="1" smtClean="0"/>
              <a:t>Muertes</a:t>
            </a:r>
            <a:r>
              <a:rPr lang="en-US" baseline="0" dirty="0" smtClean="0"/>
              <a:t>” (translation = 100 days without killings)</a:t>
            </a:r>
          </a:p>
          <a:p>
            <a:r>
              <a:rPr lang="en-US" baseline="0" dirty="0" smtClean="0"/>
              <a:t>Row 2, Image 2 is of a group of seven African American men and women smiling for a picture. They are dressed similarly and their clothing is the uniform of the organization they work for. </a:t>
            </a:r>
            <a:endParaRPr lang="en-US" dirty="0"/>
          </a:p>
        </p:txBody>
      </p:sp>
      <p:sp>
        <p:nvSpPr>
          <p:cNvPr id="4" name="Slide Number Placeholder 3"/>
          <p:cNvSpPr>
            <a:spLocks noGrp="1"/>
          </p:cNvSpPr>
          <p:nvPr>
            <p:ph type="sldNum" sz="quarter" idx="10"/>
          </p:nvPr>
        </p:nvSpPr>
        <p:spPr/>
        <p:txBody>
          <a:bodyPr/>
          <a:lstStyle/>
          <a:p>
            <a:fld id="{643E28E8-CD78-40A1-A786-E82432179889}" type="slidenum">
              <a:rPr lang="en-US" smtClean="0"/>
              <a:t>9</a:t>
            </a:fld>
            <a:endParaRPr lang="en-US"/>
          </a:p>
        </p:txBody>
      </p:sp>
    </p:spTree>
    <p:extLst>
      <p:ext uri="{BB962C8B-B14F-4D97-AF65-F5344CB8AC3E}">
        <p14:creationId xmlns:p14="http://schemas.microsoft.com/office/powerpoint/2010/main" val="27217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Slide</a:t>
            </a:r>
            <a:r>
              <a:rPr lang="en-US" altLang="en-US" baseline="0" dirty="0" smtClean="0"/>
              <a:t> title: Qualities of a Credible Messenger</a:t>
            </a:r>
          </a:p>
          <a:p>
            <a:endParaRPr lang="en-US" altLang="en-US" baseline="0" dirty="0" smtClean="0"/>
          </a:p>
          <a:p>
            <a:r>
              <a:rPr lang="en-US" altLang="en-US" baseline="0" dirty="0" smtClean="0"/>
              <a:t>To the right of the text there is a picture of an African American man in an orange shirt speaking to a younger African American man who is standing in the doorway of a business</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A1DCB8-7763-4FC1-82A5-059BB3516FBD}"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291723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1DCB8-7763-4FC1-82A5-059BB3516FBD}"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388352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1DCB8-7763-4FC1-82A5-059BB3516FBD}"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2827906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extLst>
      <p:ext uri="{BB962C8B-B14F-4D97-AF65-F5344CB8AC3E}">
        <p14:creationId xmlns:p14="http://schemas.microsoft.com/office/powerpoint/2010/main" val="863597147"/>
      </p:ext>
    </p:extLst>
  </p:cSld>
  <p:clrMapOvr>
    <a:masterClrMapping/>
  </p:clrMapOvr>
  <p:transition spd="med"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868619952"/>
      </p:ext>
    </p:extLst>
  </p:cSld>
  <p:clrMapOvr>
    <a:masterClrMapping/>
  </p:clrMapOvr>
  <p:transition spd="med" advClick="0"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9892573"/>
      </p:ext>
    </p:extLst>
  </p:cSld>
  <p:clrMapOvr>
    <a:masterClrMapping/>
  </p:clrMapOvr>
  <p:transition spd="med"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EB574398-DA91-49A6-9C12-43C5EEEAE68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465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613D5A49-D711-47AE-90DD-BBAC3071797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95571784"/>
      </p:ext>
    </p:extLst>
  </p:cSld>
  <p:clrMapOvr>
    <a:masterClrMapping/>
  </p:clrMapOvr>
  <p:transition spd="med" advClick="0"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94118FE9-80C7-49FC-8AD3-218B4863E63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29288222"/>
      </p:ext>
    </p:extLst>
  </p:cSld>
  <p:clrMapOvr>
    <a:masterClrMapping/>
  </p:clrMapOvr>
  <p:transition spd="med" advClick="0"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latin typeface="Batang" pitchFamily="18" charset="-127"/>
              <a:ea typeface="ＭＳ Ｐゴシック" pitchFamily="34" charset="-128"/>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latin typeface="Batang" pitchFamily="18" charset="-127"/>
              <a:ea typeface="ＭＳ Ｐゴシック" pitchFamily="34" charset="-128"/>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76290715-92C3-46C9-9D9D-95F10AD93125}" type="slidenum">
              <a:rPr lang="en-US">
                <a:solidFill>
                  <a:srgbClr val="000000"/>
                </a:solidFill>
                <a:latin typeface="Batang" pitchFamily="18" charset="-127"/>
                <a:ea typeface="ＭＳ Ｐゴシック" pitchFamily="34" charset="-128"/>
              </a:rPr>
              <a:pPr fontAlgn="base">
                <a:spcBef>
                  <a:spcPct val="0"/>
                </a:spcBef>
                <a:spcAft>
                  <a:spcPct val="0"/>
                </a:spcAft>
                <a:defRPr/>
              </a:pPr>
              <a:t>‹#›</a:t>
            </a:fld>
            <a:endParaRPr lang="en-US">
              <a:solidFill>
                <a:srgbClr val="000000"/>
              </a:solidFill>
              <a:latin typeface="Batang" pitchFamily="18" charset="-127"/>
              <a:ea typeface="ＭＳ Ｐゴシック" pitchFamily="34" charset="-128"/>
            </a:endParaRPr>
          </a:p>
        </p:txBody>
      </p:sp>
    </p:spTree>
    <p:extLst>
      <p:ext uri="{BB962C8B-B14F-4D97-AF65-F5344CB8AC3E}">
        <p14:creationId xmlns:p14="http://schemas.microsoft.com/office/powerpoint/2010/main" val="2834963839"/>
      </p:ext>
    </p:extLst>
  </p:cSld>
  <p:clrMapOvr>
    <a:masterClrMapping/>
  </p:clrMapOvr>
  <p:transition spd="med" advClick="0"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White gradient blank">
    <p:spTree>
      <p:nvGrpSpPr>
        <p:cNvPr id="1" name=""/>
        <p:cNvGrpSpPr/>
        <p:nvPr/>
      </p:nvGrpSpPr>
      <p:grpSpPr>
        <a:xfrm>
          <a:off x="0" y="0"/>
          <a:ext cx="0" cy="0"/>
          <a:chOff x="0" y="0"/>
          <a:chExt cx="0" cy="0"/>
        </a:xfrm>
      </p:grpSpPr>
      <p:sp>
        <p:nvSpPr>
          <p:cNvPr id="22" name="Shape 22"/>
          <p:cNvSpPr/>
          <p:nvPr/>
        </p:nvSpPr>
        <p:spPr>
          <a:xfrm>
            <a:off x="0" y="0"/>
            <a:ext cx="9144000" cy="6858000"/>
          </a:xfrm>
          <a:prstGeom prst="rect">
            <a:avLst/>
          </a:prstGeom>
          <a:gradFill>
            <a:gsLst>
              <a:gs pos="0">
                <a:srgbClr val="FFFFFF"/>
              </a:gs>
              <a:gs pos="100000">
                <a:srgbClr val="DCDCDC"/>
              </a:gs>
            </a:gsLst>
            <a:lin ang="5400000"/>
          </a:gradFill>
          <a:ln w="12700">
            <a:miter lim="400000"/>
          </a:ln>
        </p:spPr>
        <p:txBody>
          <a:bodyPr lIns="0" tIns="0" rIns="0" bIns="0" anchor="ctr"/>
          <a:lstStyle/>
          <a:p>
            <a:pPr algn="ctr" defTabSz="259371" fontAlgn="base">
              <a:spcBef>
                <a:spcPct val="0"/>
              </a:spcBef>
              <a:spcAft>
                <a:spcPct val="0"/>
              </a:spcAft>
              <a:defRPr sz="2000" spc="0">
                <a:latin typeface="Vista Sans OT Medium"/>
                <a:ea typeface="Vista Sans OT Medium"/>
                <a:cs typeface="Vista Sans OT Medium"/>
                <a:sym typeface="Vista Sans OT Medium"/>
              </a:defRPr>
            </a:pPr>
            <a:endParaRPr sz="2000">
              <a:solidFill>
                <a:srgbClr val="000000"/>
              </a:solid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2908670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1DCB8-7763-4FC1-82A5-059BB3516FBD}"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3316173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extLst>
      <p:ext uri="{BB962C8B-B14F-4D97-AF65-F5344CB8AC3E}">
        <p14:creationId xmlns:p14="http://schemas.microsoft.com/office/powerpoint/2010/main" val="931989947"/>
      </p:ext>
    </p:extLst>
  </p:cSld>
  <p:clrMapOvr>
    <a:masterClrMapping/>
  </p:clrMapOvr>
  <p:transition spd="med" advClick="0"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216564395"/>
      </p:ext>
    </p:extLst>
  </p:cSld>
  <p:clrMapOvr>
    <a:masterClrMapping/>
  </p:clrMapOvr>
  <p:transition spd="med" advClick="0"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54285"/>
      </p:ext>
    </p:extLst>
  </p:cSld>
  <p:clrMapOvr>
    <a:masterClrMapping/>
  </p:clrMapOvr>
  <p:transition spd="med" advClick="0"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3103056"/>
      </p:ext>
    </p:extLst>
  </p:cSld>
  <p:clrMapOvr>
    <a:masterClrMapping/>
  </p:clrMapOvr>
  <p:transition spd="med" advClick="0"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EB574398-DA91-49A6-9C12-43C5EEEAE68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26407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613D5A49-D711-47AE-90DD-BBAC3071797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01906962"/>
      </p:ext>
    </p:extLst>
  </p:cSld>
  <p:clrMapOvr>
    <a:masterClrMapping/>
  </p:clrMapOvr>
  <p:transition spd="med" advClick="0"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94118FE9-80C7-49FC-8AD3-218B4863E63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70991736"/>
      </p:ext>
    </p:extLst>
  </p:cSld>
  <p:clrMapOvr>
    <a:masterClrMapping/>
  </p:clrMapOvr>
  <p:transition spd="med" advClick="0" advTm="2000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latin typeface="Batang" pitchFamily="18" charset="-127"/>
              <a:ea typeface="ＭＳ Ｐゴシック" pitchFamily="34" charset="-128"/>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latin typeface="Batang" pitchFamily="18" charset="-127"/>
              <a:ea typeface="ＭＳ Ｐゴシック" pitchFamily="34" charset="-128"/>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76290715-92C3-46C9-9D9D-95F10AD93125}" type="slidenum">
              <a:rPr lang="en-US">
                <a:solidFill>
                  <a:srgbClr val="000000"/>
                </a:solidFill>
                <a:latin typeface="Batang" pitchFamily="18" charset="-127"/>
                <a:ea typeface="ＭＳ Ｐゴシック" pitchFamily="34" charset="-128"/>
              </a:rPr>
              <a:pPr fontAlgn="base">
                <a:spcBef>
                  <a:spcPct val="0"/>
                </a:spcBef>
                <a:spcAft>
                  <a:spcPct val="0"/>
                </a:spcAft>
                <a:defRPr/>
              </a:pPr>
              <a:t>‹#›</a:t>
            </a:fld>
            <a:endParaRPr lang="en-US">
              <a:solidFill>
                <a:srgbClr val="000000"/>
              </a:solidFill>
              <a:latin typeface="Batang" pitchFamily="18" charset="-127"/>
              <a:ea typeface="ＭＳ Ｐゴシック" pitchFamily="34" charset="-128"/>
            </a:endParaRPr>
          </a:p>
        </p:txBody>
      </p:sp>
    </p:spTree>
    <p:extLst>
      <p:ext uri="{BB962C8B-B14F-4D97-AF65-F5344CB8AC3E}">
        <p14:creationId xmlns:p14="http://schemas.microsoft.com/office/powerpoint/2010/main" val="3583058499"/>
      </p:ext>
    </p:extLst>
  </p:cSld>
  <p:clrMapOvr>
    <a:masterClrMapping/>
  </p:clrMapOvr>
  <p:transition spd="med" advClick="0" advTm="2000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White gradient blank">
    <p:spTree>
      <p:nvGrpSpPr>
        <p:cNvPr id="1" name=""/>
        <p:cNvGrpSpPr/>
        <p:nvPr/>
      </p:nvGrpSpPr>
      <p:grpSpPr>
        <a:xfrm>
          <a:off x="0" y="0"/>
          <a:ext cx="0" cy="0"/>
          <a:chOff x="0" y="0"/>
          <a:chExt cx="0" cy="0"/>
        </a:xfrm>
      </p:grpSpPr>
      <p:sp>
        <p:nvSpPr>
          <p:cNvPr id="22" name="Shape 22"/>
          <p:cNvSpPr/>
          <p:nvPr/>
        </p:nvSpPr>
        <p:spPr>
          <a:xfrm>
            <a:off x="0" y="0"/>
            <a:ext cx="9144000" cy="6858000"/>
          </a:xfrm>
          <a:prstGeom prst="rect">
            <a:avLst/>
          </a:prstGeom>
          <a:gradFill>
            <a:gsLst>
              <a:gs pos="0">
                <a:srgbClr val="FFFFFF"/>
              </a:gs>
              <a:gs pos="100000">
                <a:srgbClr val="DCDCDC"/>
              </a:gs>
            </a:gsLst>
            <a:lin ang="5400000"/>
          </a:gradFill>
          <a:ln w="12700">
            <a:miter lim="400000"/>
          </a:ln>
        </p:spPr>
        <p:txBody>
          <a:bodyPr lIns="0" tIns="0" rIns="0" bIns="0" anchor="ctr"/>
          <a:lstStyle/>
          <a:p>
            <a:pPr algn="ctr" defTabSz="259371" fontAlgn="base">
              <a:spcBef>
                <a:spcPct val="0"/>
              </a:spcBef>
              <a:spcAft>
                <a:spcPct val="0"/>
              </a:spcAft>
              <a:defRPr sz="2000" spc="0">
                <a:latin typeface="Vista Sans OT Medium"/>
                <a:ea typeface="Vista Sans OT Medium"/>
                <a:cs typeface="Vista Sans OT Medium"/>
                <a:sym typeface="Vista Sans OT Medium"/>
              </a:defRPr>
            </a:pPr>
            <a:endParaRPr sz="2000">
              <a:solidFill>
                <a:srgbClr val="000000"/>
              </a:solid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252330275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87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1DCB8-7763-4FC1-82A5-059BB3516FBD}"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2342722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976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561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18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436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568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258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53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246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14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65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A1DCB8-7763-4FC1-82A5-059BB3516FBD}"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280830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606363115"/>
      </p:ext>
    </p:extLst>
  </p:cSld>
  <p:clrMapOvr>
    <a:masterClrMapping/>
  </p:clrMapOvr>
  <p:transition spd="med" advClick="0" advTm="2000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32116505"/>
      </p:ext>
    </p:extLst>
  </p:cSld>
  <p:clrMapOvr>
    <a:masterClrMapping/>
  </p:clrMapOvr>
  <p:transition spd="med" advClick="0" advTm="2000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762976"/>
      </p:ext>
    </p:extLst>
  </p:cSld>
  <p:clrMapOvr>
    <a:masterClrMapping/>
  </p:clrMapOvr>
  <p:transition spd="med" advClick="0" advTm="2000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extLst>
      <p:ext uri="{BB962C8B-B14F-4D97-AF65-F5344CB8AC3E}">
        <p14:creationId xmlns:p14="http://schemas.microsoft.com/office/powerpoint/2010/main" val="4141285730"/>
      </p:ext>
    </p:extLst>
  </p:cSld>
  <p:clrMapOvr>
    <a:masterClrMapping/>
  </p:clrMapOvr>
  <p:transition spd="med" advClick="0" advTm="2000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4012168666"/>
      </p:ext>
    </p:extLst>
  </p:cSld>
  <p:clrMapOvr>
    <a:masterClrMapping/>
  </p:clrMapOvr>
  <p:transition spd="med" advClick="0" advTm="2000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574249"/>
      </p:ext>
    </p:extLst>
  </p:cSld>
  <p:clrMapOvr>
    <a:masterClrMapping/>
  </p:clrMapOvr>
  <p:transition spd="med" advClick="0" advTm="2000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3160934"/>
      </p:ext>
    </p:extLst>
  </p:cSld>
  <p:clrMapOvr>
    <a:masterClrMapping/>
  </p:clrMapOvr>
  <p:transition spd="med" advClick="0" advTm="2000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EB574398-DA91-49A6-9C12-43C5EEEAE68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32177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613D5A49-D711-47AE-90DD-BBAC3071797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59360627"/>
      </p:ext>
    </p:extLst>
  </p:cSld>
  <p:clrMapOvr>
    <a:masterClrMapping/>
  </p:clrMapOvr>
  <p:transition spd="med" advClick="0" advTm="2000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fontAlgn="base">
              <a:spcBef>
                <a:spcPct val="0"/>
              </a:spcBef>
              <a:spcAft>
                <a:spcPct val="0"/>
              </a:spcAft>
              <a:defRPr/>
            </a:pPr>
            <a:fld id="{94118FE9-80C7-49FC-8AD3-218B4863E63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82761208"/>
      </p:ext>
    </p:extLst>
  </p:cSld>
  <p:clrMapOvr>
    <a:masterClrMapping/>
  </p:clrMapOvr>
  <p:transition spd="med"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A1DCB8-7763-4FC1-82A5-059BB3516FBD}" type="datetimeFigureOut">
              <a:rPr lang="en-US" smtClean="0"/>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81009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latin typeface="Batang" pitchFamily="18" charset="-127"/>
              <a:ea typeface="ＭＳ Ｐゴシック" pitchFamily="34" charset="-128"/>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latin typeface="Batang" pitchFamily="18" charset="-127"/>
              <a:ea typeface="ＭＳ Ｐゴシック" pitchFamily="34" charset="-128"/>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76290715-92C3-46C9-9D9D-95F10AD93125}" type="slidenum">
              <a:rPr lang="en-US">
                <a:solidFill>
                  <a:srgbClr val="000000"/>
                </a:solidFill>
                <a:latin typeface="Batang" pitchFamily="18" charset="-127"/>
                <a:ea typeface="ＭＳ Ｐゴシック" pitchFamily="34" charset="-128"/>
              </a:rPr>
              <a:pPr fontAlgn="base">
                <a:spcBef>
                  <a:spcPct val="0"/>
                </a:spcBef>
                <a:spcAft>
                  <a:spcPct val="0"/>
                </a:spcAft>
                <a:defRPr/>
              </a:pPr>
              <a:t>‹#›</a:t>
            </a:fld>
            <a:endParaRPr lang="en-US">
              <a:solidFill>
                <a:srgbClr val="000000"/>
              </a:solidFill>
              <a:latin typeface="Batang" pitchFamily="18" charset="-127"/>
              <a:ea typeface="ＭＳ Ｐゴシック" pitchFamily="34" charset="-128"/>
            </a:endParaRPr>
          </a:p>
        </p:txBody>
      </p:sp>
    </p:spTree>
    <p:extLst>
      <p:ext uri="{BB962C8B-B14F-4D97-AF65-F5344CB8AC3E}">
        <p14:creationId xmlns:p14="http://schemas.microsoft.com/office/powerpoint/2010/main" val="489894041"/>
      </p:ext>
    </p:extLst>
  </p:cSld>
  <p:clrMapOvr>
    <a:masterClrMapping/>
  </p:clrMapOvr>
  <p:transition spd="med" advClick="0" advTm="2000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White gradient blank">
    <p:spTree>
      <p:nvGrpSpPr>
        <p:cNvPr id="1" name=""/>
        <p:cNvGrpSpPr/>
        <p:nvPr/>
      </p:nvGrpSpPr>
      <p:grpSpPr>
        <a:xfrm>
          <a:off x="0" y="0"/>
          <a:ext cx="0" cy="0"/>
          <a:chOff x="0" y="0"/>
          <a:chExt cx="0" cy="0"/>
        </a:xfrm>
      </p:grpSpPr>
      <p:sp>
        <p:nvSpPr>
          <p:cNvPr id="22" name="Shape 22"/>
          <p:cNvSpPr/>
          <p:nvPr/>
        </p:nvSpPr>
        <p:spPr>
          <a:xfrm>
            <a:off x="0" y="0"/>
            <a:ext cx="9144000" cy="6858000"/>
          </a:xfrm>
          <a:prstGeom prst="rect">
            <a:avLst/>
          </a:prstGeom>
          <a:gradFill>
            <a:gsLst>
              <a:gs pos="0">
                <a:srgbClr val="FFFFFF"/>
              </a:gs>
              <a:gs pos="100000">
                <a:srgbClr val="DCDCDC"/>
              </a:gs>
            </a:gsLst>
            <a:lin ang="5400000"/>
          </a:gradFill>
          <a:ln w="12700">
            <a:miter lim="400000"/>
          </a:ln>
        </p:spPr>
        <p:txBody>
          <a:bodyPr lIns="0" tIns="0" rIns="0" bIns="0" anchor="ctr"/>
          <a:lstStyle/>
          <a:p>
            <a:pPr algn="ctr" defTabSz="259371" fontAlgn="base">
              <a:spcBef>
                <a:spcPct val="0"/>
              </a:spcBef>
              <a:spcAft>
                <a:spcPct val="0"/>
              </a:spcAft>
              <a:defRPr sz="2000" spc="0">
                <a:latin typeface="Vista Sans OT Medium"/>
                <a:ea typeface="Vista Sans OT Medium"/>
                <a:cs typeface="Vista Sans OT Medium"/>
                <a:sym typeface="Vista Sans OT Medium"/>
              </a:defRPr>
            </a:pPr>
            <a:endParaRPr sz="2000">
              <a:solidFill>
                <a:srgbClr val="000000"/>
              </a:solidFill>
              <a:latin typeface="Vista Sans OT Medium"/>
              <a:ea typeface="Vista Sans OT Medium"/>
              <a:cs typeface="Vista Sans OT Medium"/>
              <a:sym typeface="Vista Sans OT Medium"/>
            </a:endParaRPr>
          </a:p>
        </p:txBody>
      </p:sp>
    </p:spTree>
    <p:extLst>
      <p:ext uri="{BB962C8B-B14F-4D97-AF65-F5344CB8AC3E}">
        <p14:creationId xmlns:p14="http://schemas.microsoft.com/office/powerpoint/2010/main" val="125750556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V_powerPoint-head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828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47AB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fld id="{567D43C7-00C0-4734-B65E-C048E3A823AC}" type="slidenum">
              <a:rPr lang="en-US" altLang="en-US"/>
              <a:pPr/>
              <a:t>‹#›</a:t>
            </a:fld>
            <a:endParaRPr lang="en-US" altLang="en-US"/>
          </a:p>
        </p:txBody>
      </p:sp>
    </p:spTree>
    <p:extLst>
      <p:ext uri="{BB962C8B-B14F-4D97-AF65-F5344CB8AC3E}">
        <p14:creationId xmlns:p14="http://schemas.microsoft.com/office/powerpoint/2010/main" val="23775169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fld id="{9CFFEEDF-335F-4B71-B762-281EF1C3D7AC}" type="slidenum">
              <a:rPr lang="en-US" altLang="en-US"/>
              <a:pPr/>
              <a:t>‹#›</a:t>
            </a:fld>
            <a:endParaRPr lang="en-US" altLang="en-US"/>
          </a:p>
        </p:txBody>
      </p:sp>
    </p:spTree>
    <p:extLst>
      <p:ext uri="{BB962C8B-B14F-4D97-AF65-F5344CB8AC3E}">
        <p14:creationId xmlns:p14="http://schemas.microsoft.com/office/powerpoint/2010/main" val="21001246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descr="CV_powerPoint-sectionHead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828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47AB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fld id="{62E3CAA6-EBEE-46E6-A0EB-CD97B73B41A4}" type="slidenum">
              <a:rPr lang="en-US" altLang="en-US"/>
              <a:pPr/>
              <a:t>‹#›</a:t>
            </a:fld>
            <a:endParaRPr lang="en-US" altLang="en-US"/>
          </a:p>
        </p:txBody>
      </p:sp>
    </p:spTree>
    <p:extLst>
      <p:ext uri="{BB962C8B-B14F-4D97-AF65-F5344CB8AC3E}">
        <p14:creationId xmlns:p14="http://schemas.microsoft.com/office/powerpoint/2010/main" val="2397379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fld id="{C789439D-901F-4823-8752-E7D2D7631D7D}" type="slidenum">
              <a:rPr lang="en-US" altLang="en-US"/>
              <a:pPr/>
              <a:t>‹#›</a:t>
            </a:fld>
            <a:endParaRPr lang="en-US" altLang="en-US"/>
          </a:p>
        </p:txBody>
      </p:sp>
    </p:spTree>
    <p:extLst>
      <p:ext uri="{BB962C8B-B14F-4D97-AF65-F5344CB8AC3E}">
        <p14:creationId xmlns:p14="http://schemas.microsoft.com/office/powerpoint/2010/main" val="3110409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pPr>
            <a:fld id="{466CA10A-0AB5-4C85-89B4-51237BAFD504}" type="datetimeFigureOut">
              <a:rPr lang="en-US" altLang="en-US" smtClean="0">
                <a:solidFill>
                  <a:prstClr val="black"/>
                </a:solidFill>
                <a:ea typeface="MS PGothic" pitchFamily="34" charset="-128"/>
              </a:rPr>
              <a:pPr defTabSz="457200" fontAlgn="base">
                <a:spcBef>
                  <a:spcPct val="0"/>
                </a:spcBef>
                <a:spcAft>
                  <a:spcPct val="0"/>
                </a:spcAft>
              </a:pPr>
              <a:t>9/28/2015</a:t>
            </a:fld>
            <a:endParaRPr lang="en-US" altLang="en-US" smtClean="0">
              <a:solidFill>
                <a:prstClr val="black"/>
              </a:solidFill>
              <a:ea typeface="MS PGothic" pitchFamily="34" charset="-128"/>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3EDA301E-0F53-4E53-B6A8-42F923FFD3F4}" type="slidenum">
              <a:rPr lang="en-US" altLang="en-US"/>
              <a:pPr/>
              <a:t>‹#›</a:t>
            </a:fld>
            <a:endParaRPr lang="en-US" altLang="en-US"/>
          </a:p>
        </p:txBody>
      </p:sp>
    </p:spTree>
    <p:extLst>
      <p:ext uri="{BB962C8B-B14F-4D97-AF65-F5344CB8AC3E}">
        <p14:creationId xmlns:p14="http://schemas.microsoft.com/office/powerpoint/2010/main" val="1760691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fld id="{EB00162F-C65E-4162-9F20-EE8F49E494E4}" type="slidenum">
              <a:rPr lang="en-US" altLang="en-US"/>
              <a:pPr/>
              <a:t>‹#›</a:t>
            </a:fld>
            <a:endParaRPr lang="en-US" altLang="en-US"/>
          </a:p>
        </p:txBody>
      </p:sp>
    </p:spTree>
    <p:extLst>
      <p:ext uri="{BB962C8B-B14F-4D97-AF65-F5344CB8AC3E}">
        <p14:creationId xmlns:p14="http://schemas.microsoft.com/office/powerpoint/2010/main" val="1658945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fld id="{00521CA3-A4A6-4E81-A1D7-7BB364B30FF0}" type="slidenum">
              <a:rPr lang="en-US" altLang="en-US"/>
              <a:pPr/>
              <a:t>‹#›</a:t>
            </a:fld>
            <a:endParaRPr lang="en-US" altLang="en-US"/>
          </a:p>
        </p:txBody>
      </p:sp>
    </p:spTree>
    <p:extLst>
      <p:ext uri="{BB962C8B-B14F-4D97-AF65-F5344CB8AC3E}">
        <p14:creationId xmlns:p14="http://schemas.microsoft.com/office/powerpoint/2010/main" val="2524976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fld id="{3DDD10EB-E100-466C-AFC2-7BFA3BF19B8E}" type="slidenum">
              <a:rPr lang="en-US" altLang="en-US"/>
              <a:pPr/>
              <a:t>‹#›</a:t>
            </a:fld>
            <a:endParaRPr lang="en-US" altLang="en-US"/>
          </a:p>
        </p:txBody>
      </p:sp>
    </p:spTree>
    <p:extLst>
      <p:ext uri="{BB962C8B-B14F-4D97-AF65-F5344CB8AC3E}">
        <p14:creationId xmlns:p14="http://schemas.microsoft.com/office/powerpoint/2010/main" val="327643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A1DCB8-7763-4FC1-82A5-059BB3516FBD}" type="datetimeFigureOut">
              <a:rPr lang="en-US" smtClean="0"/>
              <a:t>9/28/2015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11547820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fld id="{EA6EFE63-13F7-4775-B21C-9BDF609D45BC}" type="slidenum">
              <a:rPr lang="en-US" altLang="en-US"/>
              <a:pPr/>
              <a:t>‹#›</a:t>
            </a:fld>
            <a:endParaRPr lang="en-US" altLang="en-US"/>
          </a:p>
        </p:txBody>
      </p:sp>
    </p:spTree>
    <p:extLst>
      <p:ext uri="{BB962C8B-B14F-4D97-AF65-F5344CB8AC3E}">
        <p14:creationId xmlns:p14="http://schemas.microsoft.com/office/powerpoint/2010/main" val="3602969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fld id="{2E09B87B-1036-468F-8079-1BE410436130}" type="slidenum">
              <a:rPr lang="en-US" altLang="en-US"/>
              <a:pPr/>
              <a:t>‹#›</a:t>
            </a:fld>
            <a:endParaRPr lang="en-US" altLang="en-US"/>
          </a:p>
        </p:txBody>
      </p:sp>
    </p:spTree>
    <p:extLst>
      <p:ext uri="{BB962C8B-B14F-4D97-AF65-F5344CB8AC3E}">
        <p14:creationId xmlns:p14="http://schemas.microsoft.com/office/powerpoint/2010/main" val="3533868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fld id="{5561FB31-E40E-4916-9426-4FEC39D9C958}" type="slidenum">
              <a:rPr lang="en-US" altLang="en-US"/>
              <a:pPr/>
              <a:t>‹#›</a:t>
            </a:fld>
            <a:endParaRPr lang="en-US" altLang="en-US"/>
          </a:p>
        </p:txBody>
      </p:sp>
    </p:spTree>
    <p:extLst>
      <p:ext uri="{BB962C8B-B14F-4D97-AF65-F5344CB8AC3E}">
        <p14:creationId xmlns:p14="http://schemas.microsoft.com/office/powerpoint/2010/main" val="335238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1DCB8-7763-4FC1-82A5-059BB3516FBD}" type="datetimeFigureOut">
              <a:rPr lang="en-US" smtClean="0"/>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357840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1DCB8-7763-4FC1-82A5-059BB3516FBD}"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17621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1DCB8-7763-4FC1-82A5-059BB3516FBD}" type="datetimeFigureOut">
              <a:rPr lang="en-US" smtClean="0"/>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3365F-6203-4517-AA22-8D8D80AAC74F}" type="slidenum">
              <a:rPr lang="en-US" smtClean="0"/>
              <a:t>‹#›</a:t>
            </a:fld>
            <a:endParaRPr lang="en-US"/>
          </a:p>
        </p:txBody>
      </p:sp>
    </p:spTree>
    <p:extLst>
      <p:ext uri="{BB962C8B-B14F-4D97-AF65-F5344CB8AC3E}">
        <p14:creationId xmlns:p14="http://schemas.microsoft.com/office/powerpoint/2010/main" val="144250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3.em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1DCB8-7763-4FC1-82A5-059BB3516FBD}" type="datetimeFigureOut">
              <a:rPr lang="en-US" smtClean="0"/>
              <a:t>9/28/2015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3365F-6203-4517-AA22-8D8D80AAC74F}" type="slidenum">
              <a:rPr lang="en-US" smtClean="0"/>
              <a:t>‹#›</a:t>
            </a:fld>
            <a:endParaRPr lang="en-US"/>
          </a:p>
        </p:txBody>
      </p:sp>
    </p:spTree>
    <p:extLst>
      <p:ext uri="{BB962C8B-B14F-4D97-AF65-F5344CB8AC3E}">
        <p14:creationId xmlns:p14="http://schemas.microsoft.com/office/powerpoint/2010/main" val="236885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73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7675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2B5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0F365-E6DD-4AC8-90B0-9159ABF4EDC6}" type="datetimeFigureOut">
              <a:rPr lang="en-US" smtClean="0">
                <a:solidFill>
                  <a:prstClr val="black">
                    <a:tint val="75000"/>
                  </a:prstClr>
                </a:solidFill>
              </a:rPr>
              <a:pPr/>
              <a:t>9/28/2015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7AA82-83B7-4184-BA37-8529BAB6EA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2718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670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Fotolia_85674737-bw_sm.jpg"/>
          <p:cNvPicPr>
            <a:picLocks noChangeAspect="1"/>
          </p:cNvPicPr>
          <p:nvPr/>
        </p:nvPicPr>
        <p:blipFill>
          <a:blip r:embed="rId13">
            <a:extLst>
              <a:ext uri="{28A0092B-C50C-407E-A947-70E740481C1C}">
                <a14:useLocalDpi xmlns:a14="http://schemas.microsoft.com/office/drawing/2010/main" val="0"/>
              </a:ext>
            </a:extLst>
          </a:blip>
          <a:srcRect t="62007" b="18614"/>
          <a:stretch>
            <a:fillRect/>
          </a:stretch>
        </p:blipFill>
        <p:spPr bwMode="auto">
          <a:xfrm>
            <a:off x="0" y="0"/>
            <a:ext cx="9144000" cy="1417638"/>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44532ABC-E0BF-4B0D-9045-B5DE157B8458}" type="slidenum">
              <a:rPr lang="en-US" altLang="en-US" smtClean="0">
                <a:ea typeface="MS PGothic" pitchFamily="34" charset="-128"/>
              </a:rPr>
              <a:pPr defTabSz="457200" fontAlgn="base">
                <a:spcBef>
                  <a:spcPct val="0"/>
                </a:spcBef>
                <a:spcAft>
                  <a:spcPct val="0"/>
                </a:spcAft>
              </a:pPr>
              <a:t>‹#›</a:t>
            </a:fld>
            <a:endParaRPr lang="en-US" altLang="en-US" smtClean="0">
              <a:ea typeface="MS PGothic" pitchFamily="34" charset="-128"/>
            </a:endParaRPr>
          </a:p>
        </p:txBody>
      </p:sp>
      <p:pic>
        <p:nvPicPr>
          <p:cNvPr id="1031" name="Picture 6" descr="logo-primary_sm.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6210300"/>
            <a:ext cx="4826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035300" y="3213100"/>
            <a:ext cx="307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035300" y="3213100"/>
            <a:ext cx="307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035300" y="3213100"/>
            <a:ext cx="307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2473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57200" rtl="0" fontAlgn="base">
        <a:spcBef>
          <a:spcPct val="0"/>
        </a:spcBef>
        <a:spcAft>
          <a:spcPct val="0"/>
        </a:spcAft>
        <a:defRPr sz="4000" b="1" kern="1200" cap="all">
          <a:solidFill>
            <a:srgbClr val="29366D"/>
          </a:solidFill>
          <a:latin typeface="Arial Narrow Bold"/>
          <a:ea typeface="MS PGothic" pitchFamily="34" charset="-128"/>
          <a:cs typeface="Arial Narrow Bold"/>
        </a:defRPr>
      </a:lvl1pPr>
      <a:lvl2pPr algn="ctr" defTabSz="457200" rtl="0" fontAlgn="base">
        <a:spcBef>
          <a:spcPct val="0"/>
        </a:spcBef>
        <a:spcAft>
          <a:spcPct val="0"/>
        </a:spcAft>
        <a:defRPr sz="4000" b="1">
          <a:solidFill>
            <a:srgbClr val="29366D"/>
          </a:solidFill>
          <a:latin typeface="Arial Narrow Bold" charset="0"/>
          <a:ea typeface="MS PGothic" pitchFamily="34" charset="-128"/>
        </a:defRPr>
      </a:lvl2pPr>
      <a:lvl3pPr algn="ctr" defTabSz="457200" rtl="0" fontAlgn="base">
        <a:spcBef>
          <a:spcPct val="0"/>
        </a:spcBef>
        <a:spcAft>
          <a:spcPct val="0"/>
        </a:spcAft>
        <a:defRPr sz="4000" b="1">
          <a:solidFill>
            <a:srgbClr val="29366D"/>
          </a:solidFill>
          <a:latin typeface="Arial Narrow Bold" charset="0"/>
          <a:ea typeface="MS PGothic" pitchFamily="34" charset="-128"/>
        </a:defRPr>
      </a:lvl3pPr>
      <a:lvl4pPr algn="ctr" defTabSz="457200" rtl="0" fontAlgn="base">
        <a:spcBef>
          <a:spcPct val="0"/>
        </a:spcBef>
        <a:spcAft>
          <a:spcPct val="0"/>
        </a:spcAft>
        <a:defRPr sz="4000" b="1">
          <a:solidFill>
            <a:srgbClr val="29366D"/>
          </a:solidFill>
          <a:latin typeface="Arial Narrow Bold" charset="0"/>
          <a:ea typeface="MS PGothic" pitchFamily="34" charset="-128"/>
        </a:defRPr>
      </a:lvl4pPr>
      <a:lvl5pPr algn="ctr" defTabSz="457200" rtl="0" fontAlgn="base">
        <a:spcBef>
          <a:spcPct val="0"/>
        </a:spcBef>
        <a:spcAft>
          <a:spcPct val="0"/>
        </a:spcAft>
        <a:defRPr sz="4000" b="1">
          <a:solidFill>
            <a:srgbClr val="29366D"/>
          </a:solidFill>
          <a:latin typeface="Arial Narrow Bold" charset="0"/>
          <a:ea typeface="MS PGothic" pitchFamily="34" charset="-128"/>
        </a:defRPr>
      </a:lvl5pPr>
      <a:lvl6pPr marL="457200" algn="ctr" defTabSz="457200" rtl="0" eaLnBrk="1" fontAlgn="base" hangingPunct="1">
        <a:spcBef>
          <a:spcPct val="0"/>
        </a:spcBef>
        <a:spcAft>
          <a:spcPct val="0"/>
        </a:spcAft>
        <a:defRPr sz="4000" b="1">
          <a:solidFill>
            <a:srgbClr val="29366D"/>
          </a:solidFill>
          <a:latin typeface="Arial Narrow Bold" charset="0"/>
          <a:ea typeface="ＭＳ Ｐゴシック" charset="0"/>
        </a:defRPr>
      </a:lvl6pPr>
      <a:lvl7pPr marL="914400" algn="ctr" defTabSz="457200" rtl="0" eaLnBrk="1" fontAlgn="base" hangingPunct="1">
        <a:spcBef>
          <a:spcPct val="0"/>
        </a:spcBef>
        <a:spcAft>
          <a:spcPct val="0"/>
        </a:spcAft>
        <a:defRPr sz="4000" b="1">
          <a:solidFill>
            <a:srgbClr val="29366D"/>
          </a:solidFill>
          <a:latin typeface="Arial Narrow Bold" charset="0"/>
          <a:ea typeface="ＭＳ Ｐゴシック" charset="0"/>
        </a:defRPr>
      </a:lvl7pPr>
      <a:lvl8pPr marL="1371600" algn="ctr" defTabSz="457200" rtl="0" eaLnBrk="1" fontAlgn="base" hangingPunct="1">
        <a:spcBef>
          <a:spcPct val="0"/>
        </a:spcBef>
        <a:spcAft>
          <a:spcPct val="0"/>
        </a:spcAft>
        <a:defRPr sz="4000" b="1">
          <a:solidFill>
            <a:srgbClr val="29366D"/>
          </a:solidFill>
          <a:latin typeface="Arial Narrow Bold" charset="0"/>
          <a:ea typeface="ＭＳ Ｐゴシック" charset="0"/>
        </a:defRPr>
      </a:lvl8pPr>
      <a:lvl9pPr marL="1828800" algn="ctr" defTabSz="457200" rtl="0" eaLnBrk="1" fontAlgn="base" hangingPunct="1">
        <a:spcBef>
          <a:spcPct val="0"/>
        </a:spcBef>
        <a:spcAft>
          <a:spcPct val="0"/>
        </a:spcAft>
        <a:defRPr sz="4000" b="1">
          <a:solidFill>
            <a:srgbClr val="29366D"/>
          </a:solidFill>
          <a:latin typeface="Arial Narrow Bold" charset="0"/>
          <a:ea typeface="ＭＳ Ｐゴシック" charset="0"/>
        </a:defRPr>
      </a:lvl9pPr>
    </p:titleStyle>
    <p:bodyStyle>
      <a:lvl1pPr marL="342900" indent="-342900" algn="l" defTabSz="457200" rtl="0" fontAlgn="base">
        <a:spcBef>
          <a:spcPct val="20000"/>
        </a:spcBef>
        <a:spcAft>
          <a:spcPct val="0"/>
        </a:spcAft>
        <a:buFont typeface="Arial" pitchFamily="34" charset="0"/>
        <a:defRPr lang="en-US" sz="2800" b="1" kern="1200">
          <a:solidFill>
            <a:srgbClr val="262626"/>
          </a:solidFill>
          <a:latin typeface="Cambria"/>
          <a:ea typeface="MS PGothic" pitchFamily="34" charset="-128"/>
          <a:cs typeface="Cambria"/>
        </a:defRPr>
      </a:lvl1pPr>
      <a:lvl2pPr marL="914400" indent="-457200" algn="l" defTabSz="457200" rtl="0" fontAlgn="base">
        <a:spcBef>
          <a:spcPct val="20000"/>
        </a:spcBef>
        <a:spcAft>
          <a:spcPct val="0"/>
        </a:spcAft>
        <a:buFont typeface="Arial" pitchFamily="34" charset="0"/>
        <a:buChar char="•"/>
        <a:defRPr sz="2800" kern="1200">
          <a:solidFill>
            <a:srgbClr val="262626"/>
          </a:solidFill>
          <a:latin typeface="Cambria"/>
          <a:ea typeface="MS PGothic" pitchFamily="34" charset="-128"/>
          <a:cs typeface="Cambria"/>
        </a:defRPr>
      </a:lvl2pPr>
      <a:lvl3pPr marL="1143000" indent="-228600" algn="l" defTabSz="457200" rtl="0" fontAlgn="base">
        <a:spcBef>
          <a:spcPct val="20000"/>
        </a:spcBef>
        <a:spcAft>
          <a:spcPct val="0"/>
        </a:spcAft>
        <a:buFont typeface="Arial" pitchFamily="34" charset="0"/>
        <a:buChar char="•"/>
        <a:defRPr sz="2800" kern="1200">
          <a:solidFill>
            <a:srgbClr val="262626"/>
          </a:solidFill>
          <a:latin typeface="Cambria"/>
          <a:ea typeface="MS PGothic" pitchFamily="34" charset="-128"/>
          <a:cs typeface="Cambria"/>
        </a:defRPr>
      </a:lvl3pPr>
      <a:lvl4pPr marL="1600200" indent="-228600" algn="l" defTabSz="457200" rtl="0" fontAlgn="base">
        <a:spcBef>
          <a:spcPct val="20000"/>
        </a:spcBef>
        <a:spcAft>
          <a:spcPct val="0"/>
        </a:spcAft>
        <a:buFont typeface="Arial" pitchFamily="34" charset="0"/>
        <a:buChar char="•"/>
        <a:defRPr sz="2800" kern="1200">
          <a:solidFill>
            <a:srgbClr val="262626"/>
          </a:solidFill>
          <a:latin typeface="Cambria"/>
          <a:ea typeface="MS PGothic" pitchFamily="34" charset="-128"/>
          <a:cs typeface="Cambria"/>
        </a:defRPr>
      </a:lvl4pPr>
      <a:lvl5pPr marL="2057400" indent="-228600" algn="l" defTabSz="457200" rtl="0" fontAlgn="base">
        <a:spcBef>
          <a:spcPct val="20000"/>
        </a:spcBef>
        <a:spcAft>
          <a:spcPct val="0"/>
        </a:spcAft>
        <a:buFont typeface="Arial" pitchFamily="34" charset="0"/>
        <a:buChar char="•"/>
        <a:defRPr sz="2400" kern="1200">
          <a:solidFill>
            <a:srgbClr val="262626"/>
          </a:solidFill>
          <a:latin typeface="Cambria"/>
          <a:ea typeface="MS PGothic" pitchFamily="34" charset="-128"/>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4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8.xml"/><Relationship Id="rId7" Type="http://schemas.openxmlformats.org/officeDocument/2006/relationships/image" Target="../media/image27.jpg"/><Relationship Id="rId2" Type="http://schemas.openxmlformats.org/officeDocument/2006/relationships/slideLayout" Target="../slideLayouts/slideLayout27.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ea typeface="+mj-ea"/>
              </a:rPr>
              <a:t>Creating trauma-informed communities</a:t>
            </a:r>
            <a:endParaRPr lang="en-US" dirty="0">
              <a:ea typeface="+mj-ea"/>
            </a:endParaRPr>
          </a:p>
        </p:txBody>
      </p:sp>
      <p:sp>
        <p:nvSpPr>
          <p:cNvPr id="13314" name="Subtitle 2"/>
          <p:cNvSpPr>
            <a:spLocks noGrp="1"/>
          </p:cNvSpPr>
          <p:nvPr>
            <p:ph type="subTitle" idx="1"/>
          </p:nvPr>
        </p:nvSpPr>
        <p:spPr/>
        <p:txBody>
          <a:bodyPr/>
          <a:lstStyle/>
          <a:p>
            <a:r>
              <a:rPr lang="en-US" altLang="en-US" dirty="0" smtClean="0">
                <a:latin typeface="Cambria" pitchFamily="18" charset="0"/>
              </a:rPr>
              <a:t>Using A Health Approach to Prevent Violence and Address Trauma</a:t>
            </a:r>
            <a:endParaRPr altLang="en-US" dirty="0" smtClean="0">
              <a:latin typeface="Cambria" pitchFamily="18" charset="0"/>
            </a:endParaRPr>
          </a:p>
        </p:txBody>
      </p:sp>
    </p:spTree>
    <p:extLst>
      <p:ext uri="{BB962C8B-B14F-4D97-AF65-F5344CB8AC3E}">
        <p14:creationId xmlns:p14="http://schemas.microsoft.com/office/powerpoint/2010/main" val="1477378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152400" y="1194200"/>
            <a:ext cx="409194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Calibri" pitchFamily="34" charset="0"/>
              </a:defRPr>
            </a:lvl1pPr>
            <a:lvl2pPr marL="742950" indent="-285750" eaLnBrk="0" hangingPunct="0">
              <a:defRPr sz="2400" b="1">
                <a:solidFill>
                  <a:schemeClr val="tx1"/>
                </a:solidFill>
                <a:latin typeface="Calibri" pitchFamily="34" charset="0"/>
              </a:defRPr>
            </a:lvl2pPr>
            <a:lvl3pPr marL="1143000" indent="-228600" eaLnBrk="0" hangingPunct="0">
              <a:defRPr sz="2400" b="1">
                <a:solidFill>
                  <a:schemeClr val="tx1"/>
                </a:solidFill>
                <a:latin typeface="Calibri" pitchFamily="34" charset="0"/>
              </a:defRPr>
            </a:lvl3pPr>
            <a:lvl4pPr marL="1600200" indent="-228600" eaLnBrk="0" hangingPunct="0">
              <a:defRPr sz="2400" b="1">
                <a:solidFill>
                  <a:schemeClr val="tx1"/>
                </a:solidFill>
                <a:latin typeface="Calibri" pitchFamily="34" charset="0"/>
              </a:defRPr>
            </a:lvl4pPr>
            <a:lvl5pPr marL="2057400" indent="-228600" eaLnBrk="0" hangingPunct="0">
              <a:defRPr sz="2400" b="1">
                <a:solidFill>
                  <a:schemeClr val="tx1"/>
                </a:solidFill>
                <a:latin typeface="Calibri" pitchFamily="34" charset="0"/>
              </a:defRPr>
            </a:lvl5pPr>
            <a:lvl6pPr marL="2514600" indent="-228600" algn="ctr" eaLnBrk="0" fontAlgn="base" hangingPunct="0">
              <a:spcBef>
                <a:spcPct val="50000"/>
              </a:spcBef>
              <a:spcAft>
                <a:spcPct val="0"/>
              </a:spcAft>
              <a:defRPr sz="2400" b="1">
                <a:solidFill>
                  <a:schemeClr val="tx1"/>
                </a:solidFill>
                <a:latin typeface="Calibri" pitchFamily="34" charset="0"/>
              </a:defRPr>
            </a:lvl6pPr>
            <a:lvl7pPr marL="2971800" indent="-228600" algn="ctr" eaLnBrk="0" fontAlgn="base" hangingPunct="0">
              <a:spcBef>
                <a:spcPct val="50000"/>
              </a:spcBef>
              <a:spcAft>
                <a:spcPct val="0"/>
              </a:spcAft>
              <a:defRPr sz="2400" b="1">
                <a:solidFill>
                  <a:schemeClr val="tx1"/>
                </a:solidFill>
                <a:latin typeface="Calibri" pitchFamily="34" charset="0"/>
              </a:defRPr>
            </a:lvl7pPr>
            <a:lvl8pPr marL="3429000" indent="-228600" algn="ctr" eaLnBrk="0" fontAlgn="base" hangingPunct="0">
              <a:spcBef>
                <a:spcPct val="50000"/>
              </a:spcBef>
              <a:spcAft>
                <a:spcPct val="0"/>
              </a:spcAft>
              <a:defRPr sz="2400" b="1">
                <a:solidFill>
                  <a:schemeClr val="tx1"/>
                </a:solidFill>
                <a:latin typeface="Calibri" pitchFamily="34" charset="0"/>
              </a:defRPr>
            </a:lvl8pPr>
            <a:lvl9pPr marL="3886200" indent="-228600" algn="ctr" eaLnBrk="0" fontAlgn="base" hangingPunct="0">
              <a:spcBef>
                <a:spcPct val="50000"/>
              </a:spcBef>
              <a:spcAft>
                <a:spcPct val="0"/>
              </a:spcAft>
              <a:defRPr sz="2400" b="1">
                <a:solidFill>
                  <a:schemeClr val="tx1"/>
                </a:solidFill>
                <a:latin typeface="Calibri" pitchFamily="34" charset="0"/>
              </a:defRPr>
            </a:lvl9pPr>
          </a:lstStyle>
          <a:p>
            <a:pPr marL="342900" indent="-342900" algn="l">
              <a:lnSpc>
                <a:spcPct val="150000"/>
              </a:lnSpc>
              <a:buFont typeface="Arial" panose="020B0604020202020204" pitchFamily="34" charset="0"/>
              <a:buChar char="•"/>
            </a:pPr>
            <a:r>
              <a:rPr lang="en-US" altLang="en-US" sz="3200" b="0" dirty="0" smtClean="0">
                <a:solidFill>
                  <a:schemeClr val="bg1"/>
                </a:solidFill>
              </a:rPr>
              <a:t>Able </a:t>
            </a:r>
            <a:r>
              <a:rPr lang="en-US" altLang="en-US" sz="3200" b="0" dirty="0">
                <a:solidFill>
                  <a:schemeClr val="bg1"/>
                </a:solidFill>
              </a:rPr>
              <a:t>to relate to highest risk</a:t>
            </a:r>
          </a:p>
          <a:p>
            <a:pPr marL="342900" indent="-342900" algn="l">
              <a:lnSpc>
                <a:spcPct val="150000"/>
              </a:lnSpc>
              <a:buFont typeface="Arial" panose="020B0604020202020204" pitchFamily="34" charset="0"/>
              <a:buChar char="•"/>
            </a:pPr>
            <a:r>
              <a:rPr lang="en-US" altLang="en-US" sz="3200" b="0" dirty="0" smtClean="0">
                <a:solidFill>
                  <a:schemeClr val="bg1"/>
                </a:solidFill>
              </a:rPr>
              <a:t>Lived experience</a:t>
            </a:r>
          </a:p>
          <a:p>
            <a:pPr marL="342900" indent="-342900" algn="l">
              <a:lnSpc>
                <a:spcPct val="150000"/>
              </a:lnSpc>
              <a:buFont typeface="Arial" panose="020B0604020202020204" pitchFamily="34" charset="0"/>
              <a:buChar char="•"/>
            </a:pPr>
            <a:r>
              <a:rPr lang="en-US" altLang="en-US" sz="3200" b="0" dirty="0" smtClean="0">
                <a:solidFill>
                  <a:schemeClr val="bg1"/>
                </a:solidFill>
              </a:rPr>
              <a:t>Able to influence </a:t>
            </a:r>
            <a:endParaRPr lang="en-US" altLang="en-US" sz="3200" b="0" dirty="0">
              <a:solidFill>
                <a:schemeClr val="bg1"/>
              </a:solidFill>
            </a:endParaRPr>
          </a:p>
          <a:p>
            <a:pPr marL="342900" indent="-342900" algn="l">
              <a:lnSpc>
                <a:spcPct val="150000"/>
              </a:lnSpc>
              <a:buFont typeface="Arial" panose="020B0604020202020204" pitchFamily="34" charset="0"/>
              <a:buChar char="•"/>
            </a:pPr>
            <a:r>
              <a:rPr lang="en-US" altLang="en-US" sz="3200" b="0" dirty="0">
                <a:solidFill>
                  <a:schemeClr val="bg1"/>
                </a:solidFill>
              </a:rPr>
              <a:t>Connected to </a:t>
            </a:r>
            <a:r>
              <a:rPr lang="en-US" altLang="en-US" sz="3200" b="0" dirty="0" smtClean="0">
                <a:solidFill>
                  <a:schemeClr val="bg1"/>
                </a:solidFill>
              </a:rPr>
              <a:t>the community</a:t>
            </a:r>
          </a:p>
          <a:p>
            <a:pPr marL="342900" indent="-342900" algn="l">
              <a:lnSpc>
                <a:spcPct val="150000"/>
              </a:lnSpc>
              <a:buFont typeface="Arial" panose="020B0604020202020204" pitchFamily="34" charset="0"/>
              <a:buChar char="•"/>
            </a:pPr>
            <a:r>
              <a:rPr lang="en-US" altLang="en-US" sz="3200" b="0" dirty="0" smtClean="0">
                <a:solidFill>
                  <a:schemeClr val="bg1"/>
                </a:solidFill>
              </a:rPr>
              <a:t>Opinion leaders</a:t>
            </a:r>
          </a:p>
        </p:txBody>
      </p:sp>
      <p:pic>
        <p:nvPicPr>
          <p:cNvPr id="24580" name="Picture 5" descr="C:\Documents and Settings\lori.toscano\My Documents\My Pictures\Corey 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60" y="1697594"/>
            <a:ext cx="4191000" cy="41798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0" y="304800"/>
            <a:ext cx="7848600" cy="584775"/>
          </a:xfrm>
          <a:prstGeom prst="rect">
            <a:avLst/>
          </a:prstGeom>
          <a:noFill/>
        </p:spPr>
        <p:txBody>
          <a:bodyPr wrap="square" rtlCol="0">
            <a:spAutoFit/>
          </a:bodyPr>
          <a:lstStyle/>
          <a:p>
            <a:pPr algn="ctr"/>
            <a:r>
              <a:rPr lang="en-US" sz="3200" b="1" dirty="0" smtClean="0">
                <a:solidFill>
                  <a:schemeClr val="bg1"/>
                </a:solidFill>
                <a:latin typeface="+mj-lt"/>
              </a:rPr>
              <a:t>Qualities of a Credible Messenger</a:t>
            </a:r>
            <a:endParaRPr lang="en-US" sz="3200" b="1" dirty="0">
              <a:solidFill>
                <a:schemeClr val="bg1"/>
              </a:solidFill>
              <a:latin typeface="+mj-lt"/>
            </a:endParaRPr>
          </a:p>
        </p:txBody>
      </p:sp>
    </p:spTree>
    <p:extLst>
      <p:ext uri="{BB962C8B-B14F-4D97-AF65-F5344CB8AC3E}">
        <p14:creationId xmlns:p14="http://schemas.microsoft.com/office/powerpoint/2010/main" val="3647584953"/>
      </p:ext>
    </p:extLst>
  </p:cSld>
  <p:clrMapOvr>
    <a:masterClrMapping/>
  </p:clrMapOvr>
  <p:transition spd="med"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541020"/>
            <a:ext cx="3733800" cy="5909310"/>
          </a:xfrm>
          <a:prstGeom prst="rect">
            <a:avLst/>
          </a:prstGeom>
          <a:noFill/>
        </p:spPr>
        <p:txBody>
          <a:bodyPr wrap="square" rtlCol="0">
            <a:spAutoFit/>
          </a:bodyPr>
          <a:lstStyle/>
          <a:p>
            <a:pPr>
              <a:lnSpc>
                <a:spcPct val="150000"/>
              </a:lnSpc>
            </a:pPr>
            <a:r>
              <a:rPr lang="en-US" sz="3600" u="sng" dirty="0" smtClean="0">
                <a:solidFill>
                  <a:srgbClr val="FF9900"/>
                </a:solidFill>
              </a:rPr>
              <a:t>Provide:</a:t>
            </a:r>
          </a:p>
          <a:p>
            <a:pPr>
              <a:lnSpc>
                <a:spcPct val="150000"/>
              </a:lnSpc>
            </a:pPr>
            <a:r>
              <a:rPr lang="en-US" sz="3600" dirty="0" smtClean="0">
                <a:solidFill>
                  <a:schemeClr val="bg1"/>
                </a:solidFill>
              </a:rPr>
              <a:t>New Skills </a:t>
            </a:r>
          </a:p>
          <a:p>
            <a:pPr>
              <a:lnSpc>
                <a:spcPct val="150000"/>
              </a:lnSpc>
            </a:pPr>
            <a:r>
              <a:rPr lang="en-US" sz="3600" dirty="0" smtClean="0">
                <a:solidFill>
                  <a:schemeClr val="bg1"/>
                </a:solidFill>
              </a:rPr>
              <a:t>New Information</a:t>
            </a:r>
          </a:p>
          <a:p>
            <a:pPr>
              <a:lnSpc>
                <a:spcPct val="150000"/>
              </a:lnSpc>
            </a:pPr>
            <a:r>
              <a:rPr lang="en-US" sz="3600" dirty="0" smtClean="0">
                <a:solidFill>
                  <a:schemeClr val="bg1"/>
                </a:solidFill>
              </a:rPr>
              <a:t>New Language</a:t>
            </a:r>
          </a:p>
          <a:p>
            <a:pPr>
              <a:lnSpc>
                <a:spcPct val="150000"/>
              </a:lnSpc>
            </a:pPr>
            <a:r>
              <a:rPr lang="en-US" sz="3600" u="sng" dirty="0" smtClean="0">
                <a:solidFill>
                  <a:srgbClr val="FF9900"/>
                </a:solidFill>
              </a:rPr>
              <a:t>Promote:</a:t>
            </a:r>
            <a:r>
              <a:rPr lang="en-US" sz="3600" dirty="0" smtClean="0">
                <a:solidFill>
                  <a:schemeClr val="bg1"/>
                </a:solidFill>
              </a:rPr>
              <a:t> Behavior &amp; Norm Change</a:t>
            </a:r>
            <a:endParaRPr lang="en-US" sz="3600" dirty="0">
              <a:solidFill>
                <a:schemeClr val="bg1"/>
              </a:solidFill>
            </a:endParaRPr>
          </a:p>
        </p:txBody>
      </p:sp>
      <p:pic>
        <p:nvPicPr>
          <p:cNvPr id="3" name="Picture 12" descr="CEA08005_4807"/>
          <p:cNvPicPr>
            <a:picLocks noChangeAspect="1" noChangeArrowheads="1"/>
          </p:cNvPicPr>
          <p:nvPr/>
        </p:nvPicPr>
        <p:blipFill>
          <a:blip r:embed="rId3"/>
          <a:srcRect/>
          <a:stretch>
            <a:fillRect/>
          </a:stretch>
        </p:blipFill>
        <p:spPr bwMode="auto">
          <a:xfrm>
            <a:off x="137159" y="317898"/>
            <a:ext cx="4616934" cy="3087452"/>
          </a:xfrm>
          <a:prstGeom prst="rect">
            <a:avLst/>
          </a:prstGeom>
          <a:noFill/>
          <a:ln w="57150">
            <a:solidFill>
              <a:schemeClr val="bg1"/>
            </a:solidFill>
            <a:miter lim="800000"/>
            <a:headEnd/>
            <a:tailEnd/>
          </a:ln>
        </p:spPr>
      </p:pic>
      <p:pic>
        <p:nvPicPr>
          <p:cNvPr id="4" name="Picture 1041" descr="E:\SafeStreets-07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495675"/>
            <a:ext cx="4601693" cy="3150061"/>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49856"/>
      </p:ext>
    </p:extLst>
  </p:cSld>
  <p:clrMapOvr>
    <a:masterClrMapping/>
  </p:clrMapOvr>
  <p:transition spd="med"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418" y="1681044"/>
            <a:ext cx="8225200" cy="4270548"/>
            <a:chOff x="665294" y="1286190"/>
            <a:chExt cx="8225200" cy="4270548"/>
          </a:xfrm>
        </p:grpSpPr>
        <p:sp>
          <p:nvSpPr>
            <p:cNvPr id="5" name="Rectangle 4"/>
            <p:cNvSpPr/>
            <p:nvPr/>
          </p:nvSpPr>
          <p:spPr>
            <a:xfrm>
              <a:off x="665294" y="1286190"/>
              <a:ext cx="2116842" cy="1124502"/>
            </a:xfrm>
            <a:prstGeom prst="rect">
              <a:avLst/>
            </a:prstGeom>
            <a:solidFill>
              <a:srgbClr val="ED8B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a:rPr>
                <a:t>Interrupt Transmission</a:t>
              </a:r>
            </a:p>
          </p:txBody>
        </p:sp>
        <p:sp>
          <p:nvSpPr>
            <p:cNvPr id="6" name="Rectangle 5"/>
            <p:cNvSpPr/>
            <p:nvPr/>
          </p:nvSpPr>
          <p:spPr>
            <a:xfrm>
              <a:off x="665294" y="2707380"/>
              <a:ext cx="2116842" cy="1181332"/>
            </a:xfrm>
            <a:prstGeom prst="rect">
              <a:avLst/>
            </a:prstGeom>
            <a:solidFill>
              <a:srgbClr val="ED8B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a:rPr>
                <a:t>Identify and change the thinking of highest potential transmitters</a:t>
              </a:r>
            </a:p>
          </p:txBody>
        </p:sp>
        <p:sp>
          <p:nvSpPr>
            <p:cNvPr id="7" name="Rectangle 6"/>
            <p:cNvSpPr/>
            <p:nvPr/>
          </p:nvSpPr>
          <p:spPr>
            <a:xfrm>
              <a:off x="665294" y="4386720"/>
              <a:ext cx="2116842" cy="1170018"/>
            </a:xfrm>
            <a:prstGeom prst="rect">
              <a:avLst/>
            </a:prstGeom>
            <a:solidFill>
              <a:srgbClr val="ED8B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a:rPr>
                <a:t>Change Community Norms</a:t>
              </a:r>
            </a:p>
          </p:txBody>
        </p:sp>
        <p:sp>
          <p:nvSpPr>
            <p:cNvPr id="8" name="Rectangle 7"/>
            <p:cNvSpPr/>
            <p:nvPr/>
          </p:nvSpPr>
          <p:spPr>
            <a:xfrm>
              <a:off x="3535290" y="1693718"/>
              <a:ext cx="2266848" cy="623455"/>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a:rPr>
                <a:t>Stop violent events before they happen</a:t>
              </a:r>
            </a:p>
          </p:txBody>
        </p:sp>
        <p:sp>
          <p:nvSpPr>
            <p:cNvPr id="9" name="Rectangle 8"/>
            <p:cNvSpPr/>
            <p:nvPr/>
          </p:nvSpPr>
          <p:spPr>
            <a:xfrm>
              <a:off x="3599234" y="2942321"/>
              <a:ext cx="2266848" cy="66421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a:rPr>
                <a:t>Reduce number of violent individuals</a:t>
              </a:r>
            </a:p>
          </p:txBody>
        </p:sp>
        <p:sp>
          <p:nvSpPr>
            <p:cNvPr id="10" name="Rectangle 9"/>
            <p:cNvSpPr/>
            <p:nvPr/>
          </p:nvSpPr>
          <p:spPr>
            <a:xfrm>
              <a:off x="3554473" y="4643728"/>
              <a:ext cx="2266848" cy="558156"/>
            </a:xfrm>
            <a:prstGeom prst="rect">
              <a:avLst/>
            </a:prstGeom>
            <a:solidFill>
              <a:srgbClr val="64CD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Calibri"/>
                </a:rPr>
                <a:t>Create social pressure to stop violence</a:t>
              </a:r>
            </a:p>
          </p:txBody>
        </p:sp>
        <p:cxnSp>
          <p:nvCxnSpPr>
            <p:cNvPr id="11" name="Straight Arrow Connector 10"/>
            <p:cNvCxnSpPr/>
            <p:nvPr/>
          </p:nvCxnSpPr>
          <p:spPr>
            <a:xfrm>
              <a:off x="2782136" y="1960842"/>
              <a:ext cx="75315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3"/>
              <a:endCxn id="9" idx="1"/>
            </p:cNvCxnSpPr>
            <p:nvPr/>
          </p:nvCxnSpPr>
          <p:spPr>
            <a:xfrm flipV="1">
              <a:off x="2782136" y="3274430"/>
              <a:ext cx="817098" cy="236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782136" y="4944875"/>
              <a:ext cx="772339"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3"/>
            </p:cNvCxnSpPr>
            <p:nvPr/>
          </p:nvCxnSpPr>
          <p:spPr>
            <a:xfrm>
              <a:off x="5802138" y="2005446"/>
              <a:ext cx="1451967" cy="79592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866082" y="3286238"/>
              <a:ext cx="13851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821323" y="3888712"/>
              <a:ext cx="1460382" cy="107968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251225" y="2801373"/>
              <a:ext cx="1639269" cy="1077070"/>
            </a:xfrm>
            <a:prstGeom prst="rect">
              <a:avLst/>
            </a:prstGeom>
            <a:solidFill>
              <a:srgbClr val="DAF3F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Calibri"/>
                </a:rPr>
                <a:t>Reduced </a:t>
              </a:r>
              <a:r>
                <a:rPr lang="en-US" b="1" dirty="0" smtClean="0">
                  <a:solidFill>
                    <a:srgbClr val="000000"/>
                  </a:solidFill>
                  <a:latin typeface="Calibri"/>
                </a:rPr>
                <a:t>Violence &amp; Reduced Exposure</a:t>
              </a:r>
              <a:endParaRPr lang="en-US" b="1" dirty="0">
                <a:solidFill>
                  <a:srgbClr val="000000"/>
                </a:solidFill>
                <a:latin typeface="Calibri"/>
              </a:endParaRPr>
            </a:p>
          </p:txBody>
        </p:sp>
      </p:grpSp>
      <p:sp>
        <p:nvSpPr>
          <p:cNvPr id="39" name="TextBox 38"/>
          <p:cNvSpPr txBox="1"/>
          <p:nvPr/>
        </p:nvSpPr>
        <p:spPr>
          <a:xfrm>
            <a:off x="152400" y="152400"/>
            <a:ext cx="7467600" cy="646331"/>
          </a:xfrm>
          <a:prstGeom prst="rect">
            <a:avLst/>
          </a:prstGeom>
          <a:noFill/>
        </p:spPr>
        <p:txBody>
          <a:bodyPr wrap="square" rtlCol="0">
            <a:spAutoFit/>
          </a:bodyPr>
          <a:lstStyle/>
          <a:p>
            <a:pPr algn="ctr"/>
            <a:r>
              <a:rPr lang="en-US" sz="3600" b="1" dirty="0" smtClean="0">
                <a:solidFill>
                  <a:schemeClr val="bg1"/>
                </a:solidFill>
                <a:latin typeface="+mj-lt"/>
              </a:rPr>
              <a:t>THE STRATEGY</a:t>
            </a:r>
            <a:endParaRPr lang="en-US" sz="3600" b="1" dirty="0">
              <a:solidFill>
                <a:schemeClr val="bg1"/>
              </a:solidFill>
              <a:latin typeface="+mj-lt"/>
            </a:endParaRPr>
          </a:p>
        </p:txBody>
      </p:sp>
      <p:pic>
        <p:nvPicPr>
          <p:cNvPr id="40" name="Picture 3" descr="logo-primary.png"/>
          <p:cNvPicPr>
            <a:picLocks noChangeAspect="1"/>
          </p:cNvPicPr>
          <p:nvPr/>
        </p:nvPicPr>
        <p:blipFill>
          <a:blip r:embed="rId3" cstate="print"/>
          <a:srcRect/>
          <a:stretch>
            <a:fillRect/>
          </a:stretch>
        </p:blipFill>
        <p:spPr bwMode="auto">
          <a:xfrm>
            <a:off x="7315200" y="133350"/>
            <a:ext cx="1656422" cy="2039490"/>
          </a:xfrm>
          <a:prstGeom prst="rect">
            <a:avLst/>
          </a:prstGeom>
          <a:noFill/>
          <a:ln w="9525">
            <a:noFill/>
            <a:miter lim="800000"/>
            <a:headEnd/>
            <a:tailEnd/>
          </a:ln>
        </p:spPr>
      </p:pic>
    </p:spTree>
    <p:extLst>
      <p:ext uri="{BB962C8B-B14F-4D97-AF65-F5344CB8AC3E}">
        <p14:creationId xmlns:p14="http://schemas.microsoft.com/office/powerpoint/2010/main" val="965094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
            <a:ext cx="9144000" cy="6858000"/>
          </a:xfrm>
          <a:prstGeom prst="rect">
            <a:avLst/>
          </a:prstGeom>
        </p:spPr>
      </p:pic>
      <p:sp>
        <p:nvSpPr>
          <p:cNvPr id="8" name="TextBox 7"/>
          <p:cNvSpPr txBox="1"/>
          <p:nvPr/>
        </p:nvSpPr>
        <p:spPr>
          <a:xfrm>
            <a:off x="0" y="0"/>
            <a:ext cx="8810222" cy="707886"/>
          </a:xfrm>
          <a:prstGeom prst="rect">
            <a:avLst/>
          </a:prstGeom>
          <a:noFill/>
        </p:spPr>
        <p:txBody>
          <a:bodyPr wrap="square" rtlCol="0">
            <a:spAutoFit/>
          </a:bodyPr>
          <a:lstStyle/>
          <a:p>
            <a:r>
              <a:rPr lang="en-US" sz="4000" b="1" dirty="0" smtClean="0"/>
              <a:t>Our Goal</a:t>
            </a:r>
            <a:endParaRPr lang="en-US" sz="4000" b="1" dirty="0"/>
          </a:p>
        </p:txBody>
      </p:sp>
    </p:spTree>
    <p:extLst>
      <p:ext uri="{BB962C8B-B14F-4D97-AF65-F5344CB8AC3E}">
        <p14:creationId xmlns:p14="http://schemas.microsoft.com/office/powerpoint/2010/main" val="762783689"/>
      </p:ext>
    </p:extLst>
  </p:cSld>
  <p:clrMapOvr>
    <a:masterClrMapping/>
  </p:clrMapOvr>
  <p:transition spd="med"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69238" tIns="34619" rIns="69238" bIns="34619"/>
          <a:lstStyle/>
          <a:p>
            <a:r>
              <a:rPr lang="en-US" dirty="0" smtClean="0"/>
              <a:t>arrows</a:t>
            </a:r>
            <a:endParaRPr lang="en-US" dirty="0"/>
          </a:p>
        </p:txBody>
      </p:sp>
      <p:sp>
        <p:nvSpPr>
          <p:cNvPr id="3" name="Content Placeholder 2"/>
          <p:cNvSpPr>
            <a:spLocks noGrp="1"/>
          </p:cNvSpPr>
          <p:nvPr>
            <p:ph idx="1"/>
          </p:nvPr>
        </p:nvSpPr>
        <p:spPr/>
        <p:txBody>
          <a:bodyPr lIns="69238" tIns="34619" rIns="69238" bIns="34619"/>
          <a:lstStyle/>
          <a:p>
            <a:endParaRPr lang="en-US" dirty="0"/>
          </a:p>
        </p:txBody>
      </p:sp>
      <p:pic>
        <p:nvPicPr>
          <p:cNvPr id="4" name="Picture 2" descr="http://farm4.staticflickr.com/3436/3195688409_44b460d115_b.jpg"/>
          <p:cNvPicPr>
            <a:picLocks noChangeAspect="1" noChangeArrowheads="1"/>
          </p:cNvPicPr>
          <p:nvPr/>
        </p:nvPicPr>
        <p:blipFill>
          <a:blip r:embed="rId3"/>
          <a:srcRect l="25000"/>
          <a:stretch>
            <a:fillRect/>
          </a:stretch>
        </p:blipFill>
        <p:spPr bwMode="auto">
          <a:xfrm>
            <a:off x="0" y="-43342"/>
            <a:ext cx="2945059" cy="6884118"/>
          </a:xfrm>
          <a:prstGeom prst="rect">
            <a:avLst/>
          </a:prstGeom>
          <a:noFill/>
          <a:ln w="9525">
            <a:noFill/>
            <a:miter lim="800000"/>
            <a:headEnd/>
            <a:tailEnd/>
          </a:ln>
        </p:spPr>
      </p:pic>
      <p:sp>
        <p:nvSpPr>
          <p:cNvPr id="8" name="Down Arrow 7"/>
          <p:cNvSpPr/>
          <p:nvPr/>
        </p:nvSpPr>
        <p:spPr>
          <a:xfrm>
            <a:off x="1" y="1"/>
            <a:ext cx="2656115" cy="6842077"/>
          </a:xfrm>
          <a:prstGeom prst="downArrow">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GB" dirty="0">
              <a:solidFill>
                <a:prstClr val="white"/>
              </a:solidFill>
              <a:latin typeface="Calibri"/>
            </a:endParaRPr>
          </a:p>
        </p:txBody>
      </p:sp>
      <p:sp>
        <p:nvSpPr>
          <p:cNvPr id="5" name="Rectangle 4"/>
          <p:cNvSpPr>
            <a:spLocks noChangeArrowheads="1"/>
          </p:cNvSpPr>
          <p:nvPr/>
        </p:nvSpPr>
        <p:spPr bwMode="auto">
          <a:xfrm>
            <a:off x="386431" y="5602655"/>
            <a:ext cx="1907263" cy="461661"/>
          </a:xfrm>
          <a:prstGeom prst="rect">
            <a:avLst/>
          </a:prstGeom>
          <a:noFill/>
          <a:ln w="9525">
            <a:noFill/>
            <a:miter lim="800000"/>
            <a:headEnd/>
            <a:tailEnd/>
          </a:ln>
        </p:spPr>
        <p:txBody>
          <a:bodyPr wrap="square" lIns="91436" tIns="45718" rIns="91436" bIns="45718">
            <a:spAutoFit/>
          </a:bodyPr>
          <a:lstStyle/>
          <a:p>
            <a:pPr algn="ctr"/>
            <a:r>
              <a:rPr lang="en-US" sz="2400" b="1" dirty="0">
                <a:solidFill>
                  <a:srgbClr val="C00000"/>
                </a:solidFill>
                <a:latin typeface="Rockwell" pitchFamily="18" charset="0"/>
              </a:rPr>
              <a:t>41% - 73%</a:t>
            </a:r>
            <a:endParaRPr lang="en-GB" sz="2400" dirty="0">
              <a:solidFill>
                <a:srgbClr val="C00000"/>
              </a:solidFill>
              <a:latin typeface="Rockwell" pitchFamily="18" charset="0"/>
            </a:endParaRPr>
          </a:p>
        </p:txBody>
      </p:sp>
      <p:sp>
        <p:nvSpPr>
          <p:cNvPr id="6" name="Rectangle 5"/>
          <p:cNvSpPr/>
          <p:nvPr/>
        </p:nvSpPr>
        <p:spPr>
          <a:xfrm>
            <a:off x="685801" y="3105152"/>
            <a:ext cx="1295401" cy="1323435"/>
          </a:xfrm>
          <a:prstGeom prst="rect">
            <a:avLst/>
          </a:prstGeom>
        </p:spPr>
        <p:txBody>
          <a:bodyPr wrap="square" lIns="91436" tIns="45718" rIns="91436" bIns="45718">
            <a:spAutoFit/>
          </a:bodyPr>
          <a:lstStyle/>
          <a:p>
            <a:pPr algn="ctr">
              <a:defRPr/>
            </a:pPr>
            <a:r>
              <a:rPr lang="en-US" sz="2000" b="1" dirty="0">
                <a:solidFill>
                  <a:prstClr val="white"/>
                </a:solidFill>
                <a:latin typeface="Calibri"/>
                <a:cs typeface="Arial" pitchFamily="34" charset="0"/>
              </a:rPr>
              <a:t>Chicago</a:t>
            </a:r>
          </a:p>
          <a:p>
            <a:pPr algn="ctr">
              <a:defRPr/>
            </a:pPr>
            <a:r>
              <a:rPr lang="en-US" sz="2000" b="1" dirty="0">
                <a:solidFill>
                  <a:prstClr val="white"/>
                </a:solidFill>
                <a:latin typeface="Calibri"/>
                <a:cs typeface="Arial" pitchFamily="34" charset="0"/>
              </a:rPr>
              <a:t>Shootings</a:t>
            </a:r>
          </a:p>
          <a:p>
            <a:pPr algn="ctr">
              <a:defRPr/>
            </a:pPr>
            <a:r>
              <a:rPr lang="en-US" sz="2000" b="1" dirty="0">
                <a:solidFill>
                  <a:prstClr val="white"/>
                </a:solidFill>
                <a:latin typeface="Calibri"/>
                <a:cs typeface="Arial" pitchFamily="34" charset="0"/>
              </a:rPr>
              <a:t>and</a:t>
            </a:r>
          </a:p>
          <a:p>
            <a:pPr algn="ctr">
              <a:defRPr/>
            </a:pPr>
            <a:r>
              <a:rPr lang="en-US" sz="2000" b="1" dirty="0">
                <a:solidFill>
                  <a:prstClr val="white"/>
                </a:solidFill>
                <a:latin typeface="Calibri"/>
                <a:cs typeface="Arial" pitchFamily="34" charset="0"/>
              </a:rPr>
              <a:t>Killings</a:t>
            </a:r>
            <a:endParaRPr lang="en-US" sz="2400" b="1" dirty="0">
              <a:solidFill>
                <a:prstClr val="white"/>
              </a:solidFill>
              <a:latin typeface="Calibri"/>
              <a:cs typeface="Arial" pitchFamily="34" charset="0"/>
            </a:endParaRPr>
          </a:p>
        </p:txBody>
      </p:sp>
      <p:pic>
        <p:nvPicPr>
          <p:cNvPr id="7" name="Picture 6" descr="DOJ-logo.png"/>
          <p:cNvPicPr>
            <a:picLocks noChangeAspect="1"/>
          </p:cNvPicPr>
          <p:nvPr/>
        </p:nvPicPr>
        <p:blipFill>
          <a:blip r:embed="rId4"/>
          <a:srcRect/>
          <a:stretch>
            <a:fillRect/>
          </a:stretch>
        </p:blipFill>
        <p:spPr bwMode="auto">
          <a:xfrm>
            <a:off x="685801" y="724364"/>
            <a:ext cx="1295401" cy="1305604"/>
          </a:xfrm>
          <a:prstGeom prst="rect">
            <a:avLst/>
          </a:prstGeom>
          <a:noFill/>
          <a:ln w="9525">
            <a:noFill/>
            <a:miter lim="800000"/>
            <a:headEnd/>
            <a:tailEnd/>
          </a:ln>
        </p:spPr>
      </p:pic>
      <p:pic>
        <p:nvPicPr>
          <p:cNvPr id="9" name="Picture 2" descr="http://farm4.staticflickr.com/3070/2823624390_303af94a31_b.jpg"/>
          <p:cNvPicPr>
            <a:picLocks noChangeAspect="1" noChangeArrowheads="1"/>
          </p:cNvPicPr>
          <p:nvPr/>
        </p:nvPicPr>
        <p:blipFill>
          <a:blip r:embed="rId5"/>
          <a:srcRect/>
          <a:stretch>
            <a:fillRect/>
          </a:stretch>
        </p:blipFill>
        <p:spPr bwMode="auto">
          <a:xfrm>
            <a:off x="2945059" y="-15923"/>
            <a:ext cx="3207833" cy="6873923"/>
          </a:xfrm>
          <a:prstGeom prst="rect">
            <a:avLst/>
          </a:prstGeom>
          <a:noFill/>
          <a:ln w="9525">
            <a:noFill/>
            <a:miter lim="800000"/>
            <a:headEnd/>
            <a:tailEnd/>
          </a:ln>
        </p:spPr>
      </p:pic>
      <p:sp>
        <p:nvSpPr>
          <p:cNvPr id="10" name="Down Arrow 9"/>
          <p:cNvSpPr/>
          <p:nvPr/>
        </p:nvSpPr>
        <p:spPr>
          <a:xfrm>
            <a:off x="2916118" y="15923"/>
            <a:ext cx="3200400" cy="6858000"/>
          </a:xfrm>
          <a:prstGeom prst="downArrow">
            <a:avLst/>
          </a:prstGeom>
          <a:solidFill>
            <a:srgbClr val="0C2370"/>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GB" dirty="0">
              <a:solidFill>
                <a:prstClr val="white"/>
              </a:solidFill>
              <a:latin typeface="Calibri"/>
            </a:endParaRPr>
          </a:p>
        </p:txBody>
      </p:sp>
      <p:sp>
        <p:nvSpPr>
          <p:cNvPr id="11" name="Rectangle 10"/>
          <p:cNvSpPr>
            <a:spLocks noChangeArrowheads="1"/>
          </p:cNvSpPr>
          <p:nvPr/>
        </p:nvSpPr>
        <p:spPr bwMode="auto">
          <a:xfrm>
            <a:off x="3011368" y="5110213"/>
            <a:ext cx="3105151" cy="954103"/>
          </a:xfrm>
          <a:prstGeom prst="rect">
            <a:avLst/>
          </a:prstGeom>
          <a:noFill/>
          <a:ln w="9525">
            <a:noFill/>
            <a:miter lim="800000"/>
            <a:headEnd/>
            <a:tailEnd/>
          </a:ln>
        </p:spPr>
        <p:txBody>
          <a:bodyPr wrap="square" lIns="91436" tIns="45718" rIns="91436" bIns="45718">
            <a:spAutoFit/>
          </a:bodyPr>
          <a:lstStyle/>
          <a:p>
            <a:pPr algn="ctr"/>
            <a:r>
              <a:rPr lang="en-US" sz="5600" b="1" dirty="0">
                <a:solidFill>
                  <a:srgbClr val="C00000"/>
                </a:solidFill>
                <a:latin typeface="Rockwell" pitchFamily="18" charset="0"/>
              </a:rPr>
              <a:t>-56%</a:t>
            </a:r>
            <a:endParaRPr lang="en-GB" sz="5600" dirty="0">
              <a:solidFill>
                <a:srgbClr val="C00000"/>
              </a:solidFill>
              <a:latin typeface="Rockwell" pitchFamily="18" charset="0"/>
            </a:endParaRPr>
          </a:p>
        </p:txBody>
      </p:sp>
      <p:sp>
        <p:nvSpPr>
          <p:cNvPr id="12" name="Rectangle 11"/>
          <p:cNvSpPr/>
          <p:nvPr/>
        </p:nvSpPr>
        <p:spPr>
          <a:xfrm>
            <a:off x="3514833" y="4120814"/>
            <a:ext cx="2002971" cy="830993"/>
          </a:xfrm>
          <a:prstGeom prst="rect">
            <a:avLst/>
          </a:prstGeom>
        </p:spPr>
        <p:txBody>
          <a:bodyPr wrap="square" lIns="91436" tIns="45718" rIns="91436" bIns="45718">
            <a:spAutoFit/>
          </a:bodyPr>
          <a:lstStyle/>
          <a:p>
            <a:pPr algn="ctr"/>
            <a:r>
              <a:rPr lang="en-US" sz="2400" b="1" dirty="0">
                <a:solidFill>
                  <a:prstClr val="white"/>
                </a:solidFill>
                <a:latin typeface="Arial" charset="0"/>
              </a:rPr>
              <a:t>Baltimore</a:t>
            </a:r>
          </a:p>
          <a:p>
            <a:pPr algn="ctr"/>
            <a:r>
              <a:rPr lang="en-US" sz="2400" b="1" dirty="0">
                <a:solidFill>
                  <a:prstClr val="white"/>
                </a:solidFill>
                <a:latin typeface="Arial" charset="0"/>
              </a:rPr>
              <a:t>Killings</a:t>
            </a:r>
            <a:endParaRPr lang="en-GB" sz="2400" b="1" dirty="0">
              <a:solidFill>
                <a:prstClr val="white"/>
              </a:solidFill>
              <a:latin typeface="Arial" charset="0"/>
            </a:endParaRPr>
          </a:p>
        </p:txBody>
      </p:sp>
      <p:pic>
        <p:nvPicPr>
          <p:cNvPr id="13" name="Picture 12" descr="John-Hopkins-university-logo.jpg"/>
          <p:cNvPicPr>
            <a:picLocks noChangeAspect="1"/>
          </p:cNvPicPr>
          <p:nvPr/>
        </p:nvPicPr>
        <p:blipFill>
          <a:blip r:embed="rId6"/>
          <a:srcRect/>
          <a:stretch>
            <a:fillRect/>
          </a:stretch>
        </p:blipFill>
        <p:spPr bwMode="auto">
          <a:xfrm>
            <a:off x="3721661" y="1514526"/>
            <a:ext cx="1571517" cy="525463"/>
          </a:xfrm>
          <a:prstGeom prst="rect">
            <a:avLst/>
          </a:prstGeom>
          <a:noFill/>
          <a:ln w="9525">
            <a:noFill/>
            <a:miter lim="800000"/>
            <a:headEnd/>
            <a:tailEnd/>
          </a:ln>
        </p:spPr>
      </p:pic>
      <p:pic>
        <p:nvPicPr>
          <p:cNvPr id="14" name="Picture 13" descr="CDC.jpg"/>
          <p:cNvPicPr>
            <a:picLocks noChangeAspect="1"/>
          </p:cNvPicPr>
          <p:nvPr/>
        </p:nvPicPr>
        <p:blipFill>
          <a:blip r:embed="rId7"/>
          <a:srcRect/>
          <a:stretch>
            <a:fillRect/>
          </a:stretch>
        </p:blipFill>
        <p:spPr bwMode="auto">
          <a:xfrm>
            <a:off x="3739457" y="277863"/>
            <a:ext cx="1553721" cy="1143000"/>
          </a:xfrm>
          <a:prstGeom prst="rect">
            <a:avLst/>
          </a:prstGeom>
          <a:noFill/>
          <a:ln w="9525">
            <a:noFill/>
            <a:miter lim="800000"/>
            <a:headEnd/>
            <a:tailEnd/>
          </a:ln>
        </p:spPr>
      </p:pic>
      <p:pic>
        <p:nvPicPr>
          <p:cNvPr id="20" name="Picture 19"/>
          <p:cNvPicPr>
            <a:picLocks noChangeAspect="1"/>
          </p:cNvPicPr>
          <p:nvPr/>
        </p:nvPicPr>
        <p:blipFill rotWithShape="1">
          <a:blip r:embed="rId8"/>
          <a:srcRect l="1164" t="1453" r="4978" b="10496"/>
          <a:stretch/>
        </p:blipFill>
        <p:spPr>
          <a:xfrm>
            <a:off x="6100190" y="-21797"/>
            <a:ext cx="3043809" cy="6905768"/>
          </a:xfrm>
          <a:prstGeom prst="rect">
            <a:avLst/>
          </a:prstGeom>
        </p:spPr>
      </p:pic>
      <p:sp>
        <p:nvSpPr>
          <p:cNvPr id="21" name="Down Arrow 20"/>
          <p:cNvSpPr/>
          <p:nvPr/>
        </p:nvSpPr>
        <p:spPr>
          <a:xfrm>
            <a:off x="6100191" y="-15923"/>
            <a:ext cx="3043808" cy="6858000"/>
          </a:xfrm>
          <a:prstGeom prst="downArrow">
            <a:avLst/>
          </a:prstGeom>
          <a:solidFill>
            <a:srgbClr val="0C2370"/>
          </a:solidFill>
          <a:ln>
            <a:no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GB" dirty="0"/>
          </a:p>
        </p:txBody>
      </p:sp>
      <p:sp>
        <p:nvSpPr>
          <p:cNvPr id="22" name="Rectangle 21"/>
          <p:cNvSpPr>
            <a:spLocks noChangeArrowheads="1"/>
          </p:cNvSpPr>
          <p:nvPr/>
        </p:nvSpPr>
        <p:spPr bwMode="auto">
          <a:xfrm>
            <a:off x="6195443" y="5110213"/>
            <a:ext cx="2948558" cy="954103"/>
          </a:xfrm>
          <a:prstGeom prst="rect">
            <a:avLst/>
          </a:prstGeom>
          <a:noFill/>
          <a:ln w="9525">
            <a:noFill/>
            <a:miter lim="800000"/>
            <a:headEnd/>
            <a:tailEnd/>
          </a:ln>
        </p:spPr>
        <p:txBody>
          <a:bodyPr wrap="square" lIns="91436" tIns="45718" rIns="91436" bIns="45718">
            <a:spAutoFit/>
          </a:bodyPr>
          <a:lstStyle/>
          <a:p>
            <a:pPr algn="ctr"/>
            <a:r>
              <a:rPr lang="en-US" sz="5600" b="1" dirty="0">
                <a:solidFill>
                  <a:srgbClr val="C00000"/>
                </a:solidFill>
                <a:latin typeface="Rockwell" pitchFamily="18" charset="0"/>
              </a:rPr>
              <a:t>-20%</a:t>
            </a:r>
            <a:endParaRPr lang="en-GB" sz="5600" dirty="0">
              <a:solidFill>
                <a:srgbClr val="C00000"/>
              </a:solidFill>
              <a:latin typeface="Rockwell" pitchFamily="18" charset="0"/>
            </a:endParaRPr>
          </a:p>
        </p:txBody>
      </p:sp>
      <p:sp>
        <p:nvSpPr>
          <p:cNvPr id="23" name="Rectangle 22"/>
          <p:cNvSpPr/>
          <p:nvPr/>
        </p:nvSpPr>
        <p:spPr>
          <a:xfrm>
            <a:off x="6722665" y="3909885"/>
            <a:ext cx="1894114" cy="1200325"/>
          </a:xfrm>
          <a:prstGeom prst="rect">
            <a:avLst/>
          </a:prstGeom>
        </p:spPr>
        <p:txBody>
          <a:bodyPr wrap="square" lIns="91436" tIns="45718" rIns="91436" bIns="45718">
            <a:spAutoFit/>
          </a:bodyPr>
          <a:lstStyle/>
          <a:p>
            <a:pPr algn="ctr"/>
            <a:r>
              <a:rPr lang="en-US" sz="2400" b="1" dirty="0">
                <a:solidFill>
                  <a:schemeClr val="bg1"/>
                </a:solidFill>
                <a:latin typeface="Arial" charset="0"/>
              </a:rPr>
              <a:t>New York City</a:t>
            </a:r>
          </a:p>
          <a:p>
            <a:pPr algn="ctr"/>
            <a:r>
              <a:rPr lang="en-US" sz="2400" b="1" dirty="0">
                <a:solidFill>
                  <a:schemeClr val="bg1"/>
                </a:solidFill>
                <a:latin typeface="Arial" charset="0"/>
              </a:rPr>
              <a:t>Shootings</a:t>
            </a:r>
            <a:endParaRPr lang="en-GB" sz="2400" b="1" dirty="0">
              <a:solidFill>
                <a:schemeClr val="bg1"/>
              </a:solidFill>
              <a:latin typeface="Arial" charset="0"/>
            </a:endParaRPr>
          </a:p>
        </p:txBody>
      </p:sp>
      <p:pic>
        <p:nvPicPr>
          <p:cNvPr id="24" name="Picture 23"/>
          <p:cNvPicPr>
            <a:picLocks noChangeAspect="1"/>
          </p:cNvPicPr>
          <p:nvPr/>
        </p:nvPicPr>
        <p:blipFill>
          <a:blip r:embed="rId9"/>
          <a:stretch>
            <a:fillRect/>
          </a:stretch>
        </p:blipFill>
        <p:spPr>
          <a:xfrm>
            <a:off x="6851307" y="277863"/>
            <a:ext cx="1508922" cy="1038505"/>
          </a:xfrm>
          <a:prstGeom prst="rect">
            <a:avLst/>
          </a:prstGeom>
        </p:spPr>
      </p:pic>
      <p:pic>
        <p:nvPicPr>
          <p:cNvPr id="25" name="Picture 24"/>
          <p:cNvPicPr>
            <a:picLocks noChangeAspect="1"/>
          </p:cNvPicPr>
          <p:nvPr/>
        </p:nvPicPr>
        <p:blipFill>
          <a:blip r:embed="rId10"/>
          <a:stretch>
            <a:fillRect/>
          </a:stretch>
        </p:blipFill>
        <p:spPr>
          <a:xfrm>
            <a:off x="6851307" y="1449706"/>
            <a:ext cx="1508922" cy="802481"/>
          </a:xfrm>
          <a:prstGeom prst="rect">
            <a:avLst/>
          </a:prstGeom>
        </p:spPr>
      </p:pic>
    </p:spTree>
    <p:extLst>
      <p:ext uri="{BB962C8B-B14F-4D97-AF65-F5344CB8AC3E}">
        <p14:creationId xmlns:p14="http://schemas.microsoft.com/office/powerpoint/2010/main" val="859737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3" descr="2000px-Blank_US_Map.svg.png"/>
          <p:cNvPicPr>
            <a:picLocks noChangeAspect="1"/>
          </p:cNvPicPr>
          <p:nvPr/>
        </p:nvPicPr>
        <p:blipFill>
          <a:blip r:embed="rId3" cstate="print"/>
          <a:srcRect/>
          <a:stretch>
            <a:fillRect/>
          </a:stretch>
        </p:blipFill>
        <p:spPr bwMode="auto">
          <a:xfrm>
            <a:off x="168899" y="982390"/>
            <a:ext cx="9144000" cy="5654675"/>
          </a:xfrm>
          <a:prstGeom prst="rect">
            <a:avLst/>
          </a:prstGeom>
          <a:noFill/>
          <a:ln w="9525">
            <a:noFill/>
            <a:miter lim="800000"/>
            <a:headEnd/>
            <a:tailEnd/>
          </a:ln>
        </p:spPr>
      </p:pic>
      <p:sp>
        <p:nvSpPr>
          <p:cNvPr id="64" name="Oval 54"/>
          <p:cNvSpPr>
            <a:spLocks noChangeArrowheads="1"/>
          </p:cNvSpPr>
          <p:nvPr/>
        </p:nvSpPr>
        <p:spPr bwMode="auto">
          <a:xfrm>
            <a:off x="5906744" y="3047042"/>
            <a:ext cx="182562" cy="182562"/>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795" name="Oval 54"/>
          <p:cNvSpPr>
            <a:spLocks noChangeArrowheads="1"/>
          </p:cNvSpPr>
          <p:nvPr/>
        </p:nvSpPr>
        <p:spPr bwMode="auto">
          <a:xfrm>
            <a:off x="4848740" y="3703035"/>
            <a:ext cx="182563" cy="182562"/>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796" name="Oval 54"/>
          <p:cNvSpPr>
            <a:spLocks noChangeArrowheads="1"/>
          </p:cNvSpPr>
          <p:nvPr/>
        </p:nvSpPr>
        <p:spPr bwMode="auto">
          <a:xfrm>
            <a:off x="5727775" y="2891952"/>
            <a:ext cx="182563"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797" name="TextBox 30"/>
          <p:cNvSpPr txBox="1">
            <a:spLocks noChangeArrowheads="1"/>
          </p:cNvSpPr>
          <p:nvPr/>
        </p:nvSpPr>
        <p:spPr bwMode="auto">
          <a:xfrm>
            <a:off x="321315" y="3499472"/>
            <a:ext cx="914400" cy="260350"/>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OAKLAND</a:t>
            </a:r>
          </a:p>
        </p:txBody>
      </p:sp>
      <p:sp>
        <p:nvSpPr>
          <p:cNvPr id="289798" name="TextBox 30"/>
          <p:cNvSpPr txBox="1">
            <a:spLocks noChangeArrowheads="1"/>
          </p:cNvSpPr>
          <p:nvPr/>
        </p:nvSpPr>
        <p:spPr bwMode="auto">
          <a:xfrm>
            <a:off x="3808127" y="3743804"/>
            <a:ext cx="12255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KANSAS CITY</a:t>
            </a:r>
          </a:p>
        </p:txBody>
      </p:sp>
      <p:sp>
        <p:nvSpPr>
          <p:cNvPr id="289799" name="Oval 54"/>
          <p:cNvSpPr>
            <a:spLocks noChangeArrowheads="1"/>
          </p:cNvSpPr>
          <p:nvPr/>
        </p:nvSpPr>
        <p:spPr bwMode="auto">
          <a:xfrm>
            <a:off x="5614988" y="5574697"/>
            <a:ext cx="182562"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00" name="Oval 54"/>
          <p:cNvSpPr>
            <a:spLocks noChangeArrowheads="1"/>
          </p:cNvSpPr>
          <p:nvPr/>
        </p:nvSpPr>
        <p:spPr bwMode="auto">
          <a:xfrm>
            <a:off x="7712075" y="3298222"/>
            <a:ext cx="182563"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01" name="Oval 54"/>
          <p:cNvSpPr>
            <a:spLocks noChangeArrowheads="1"/>
          </p:cNvSpPr>
          <p:nvPr/>
        </p:nvSpPr>
        <p:spPr bwMode="auto">
          <a:xfrm>
            <a:off x="7846273" y="3091847"/>
            <a:ext cx="182562"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02" name="Oval 54"/>
          <p:cNvSpPr>
            <a:spLocks noChangeArrowheads="1"/>
          </p:cNvSpPr>
          <p:nvPr/>
        </p:nvSpPr>
        <p:spPr bwMode="auto">
          <a:xfrm>
            <a:off x="5648508" y="3809728"/>
            <a:ext cx="182562" cy="182562"/>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04" name="TextBox 30"/>
          <p:cNvSpPr txBox="1">
            <a:spLocks noChangeArrowheads="1"/>
          </p:cNvSpPr>
          <p:nvPr/>
        </p:nvSpPr>
        <p:spPr bwMode="auto">
          <a:xfrm>
            <a:off x="5229225" y="5206445"/>
            <a:ext cx="12255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NEW ORLEANS</a:t>
            </a:r>
          </a:p>
        </p:txBody>
      </p:sp>
      <p:sp>
        <p:nvSpPr>
          <p:cNvPr id="289805" name="TextBox 30"/>
          <p:cNvSpPr txBox="1">
            <a:spLocks noChangeArrowheads="1"/>
          </p:cNvSpPr>
          <p:nvPr/>
        </p:nvSpPr>
        <p:spPr bwMode="auto">
          <a:xfrm>
            <a:off x="5719160" y="3859092"/>
            <a:ext cx="13779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EAST ST. LOUIS</a:t>
            </a:r>
          </a:p>
        </p:txBody>
      </p:sp>
      <p:sp>
        <p:nvSpPr>
          <p:cNvPr id="289806" name="TextBox 30"/>
          <p:cNvSpPr txBox="1">
            <a:spLocks noChangeArrowheads="1"/>
          </p:cNvSpPr>
          <p:nvPr/>
        </p:nvSpPr>
        <p:spPr bwMode="auto">
          <a:xfrm>
            <a:off x="6815514" y="3316184"/>
            <a:ext cx="1225550" cy="261938"/>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BALTIMORE</a:t>
            </a:r>
          </a:p>
        </p:txBody>
      </p:sp>
      <p:sp>
        <p:nvSpPr>
          <p:cNvPr id="289808" name="TextBox 30"/>
          <p:cNvSpPr txBox="1">
            <a:spLocks noChangeArrowheads="1"/>
          </p:cNvSpPr>
          <p:nvPr/>
        </p:nvSpPr>
        <p:spPr bwMode="auto">
          <a:xfrm>
            <a:off x="5938837" y="2897115"/>
            <a:ext cx="1225550" cy="260350"/>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CHICAGO</a:t>
            </a:r>
          </a:p>
        </p:txBody>
      </p:sp>
      <p:sp>
        <p:nvSpPr>
          <p:cNvPr id="289809" name="TextBox 30"/>
          <p:cNvSpPr txBox="1">
            <a:spLocks noChangeArrowheads="1"/>
          </p:cNvSpPr>
          <p:nvPr/>
        </p:nvSpPr>
        <p:spPr bwMode="auto">
          <a:xfrm>
            <a:off x="6715496" y="3084623"/>
            <a:ext cx="1223963"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PHILADELPHIA</a:t>
            </a:r>
          </a:p>
        </p:txBody>
      </p:sp>
      <p:sp>
        <p:nvSpPr>
          <p:cNvPr id="289813" name="Oval 54"/>
          <p:cNvSpPr>
            <a:spLocks noChangeArrowheads="1"/>
          </p:cNvSpPr>
          <p:nvPr/>
        </p:nvSpPr>
        <p:spPr bwMode="auto">
          <a:xfrm>
            <a:off x="7821613" y="2418747"/>
            <a:ext cx="182562"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14" name="Oval 54"/>
          <p:cNvSpPr>
            <a:spLocks noChangeArrowheads="1"/>
          </p:cNvSpPr>
          <p:nvPr/>
        </p:nvSpPr>
        <p:spPr bwMode="auto">
          <a:xfrm>
            <a:off x="8086575" y="2848960"/>
            <a:ext cx="182563" cy="182562"/>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15" name="Oval 54"/>
          <p:cNvSpPr>
            <a:spLocks noChangeArrowheads="1"/>
          </p:cNvSpPr>
          <p:nvPr/>
        </p:nvSpPr>
        <p:spPr bwMode="auto">
          <a:xfrm>
            <a:off x="8034188" y="2661635"/>
            <a:ext cx="182562" cy="182562"/>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16" name="Oval 54"/>
          <p:cNvSpPr>
            <a:spLocks noChangeArrowheads="1"/>
          </p:cNvSpPr>
          <p:nvPr/>
        </p:nvSpPr>
        <p:spPr bwMode="auto">
          <a:xfrm>
            <a:off x="5863153" y="2856632"/>
            <a:ext cx="182562" cy="182562"/>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17" name="Oval 54"/>
          <p:cNvSpPr>
            <a:spLocks noChangeArrowheads="1"/>
          </p:cNvSpPr>
          <p:nvPr/>
        </p:nvSpPr>
        <p:spPr bwMode="auto">
          <a:xfrm>
            <a:off x="5837345" y="2778048"/>
            <a:ext cx="182563" cy="182562"/>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18" name="Oval 54"/>
          <p:cNvSpPr>
            <a:spLocks noChangeArrowheads="1"/>
          </p:cNvSpPr>
          <p:nvPr/>
        </p:nvSpPr>
        <p:spPr bwMode="auto">
          <a:xfrm>
            <a:off x="5685685" y="3030330"/>
            <a:ext cx="182563"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821" name="TextBox 30"/>
          <p:cNvSpPr txBox="1">
            <a:spLocks noChangeArrowheads="1"/>
          </p:cNvSpPr>
          <p:nvPr/>
        </p:nvSpPr>
        <p:spPr bwMode="auto">
          <a:xfrm>
            <a:off x="4845769" y="3045897"/>
            <a:ext cx="12255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ROCKFORD</a:t>
            </a:r>
          </a:p>
        </p:txBody>
      </p:sp>
      <p:sp>
        <p:nvSpPr>
          <p:cNvPr id="289822" name="TextBox 30"/>
          <p:cNvSpPr txBox="1">
            <a:spLocks noChangeArrowheads="1"/>
          </p:cNvSpPr>
          <p:nvPr/>
        </p:nvSpPr>
        <p:spPr bwMode="auto">
          <a:xfrm>
            <a:off x="4797791" y="2829504"/>
            <a:ext cx="1223962"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MAYWOOD</a:t>
            </a:r>
          </a:p>
        </p:txBody>
      </p:sp>
      <p:sp>
        <p:nvSpPr>
          <p:cNvPr id="289823" name="TextBox 30"/>
          <p:cNvSpPr txBox="1">
            <a:spLocks noChangeArrowheads="1"/>
          </p:cNvSpPr>
          <p:nvPr/>
        </p:nvSpPr>
        <p:spPr bwMode="auto">
          <a:xfrm>
            <a:off x="4548547" y="2637627"/>
            <a:ext cx="1536180"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srgbClr val="FFFFFF"/>
                </a:solidFill>
                <a:ea typeface="ＭＳ Ｐゴシック" pitchFamily="34" charset="-128"/>
              </a:rPr>
              <a:t>NORTH CHICAGO</a:t>
            </a:r>
          </a:p>
        </p:txBody>
      </p:sp>
      <p:sp>
        <p:nvSpPr>
          <p:cNvPr id="289824" name="TextBox 30"/>
          <p:cNvSpPr txBox="1">
            <a:spLocks noChangeArrowheads="1"/>
          </p:cNvSpPr>
          <p:nvPr/>
        </p:nvSpPr>
        <p:spPr bwMode="auto">
          <a:xfrm>
            <a:off x="7863869" y="2396853"/>
            <a:ext cx="1223962"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ALBANY</a:t>
            </a:r>
          </a:p>
        </p:txBody>
      </p:sp>
      <p:sp>
        <p:nvSpPr>
          <p:cNvPr id="289825" name="TextBox 30"/>
          <p:cNvSpPr txBox="1">
            <a:spLocks noChangeArrowheads="1"/>
          </p:cNvSpPr>
          <p:nvPr/>
        </p:nvSpPr>
        <p:spPr bwMode="auto">
          <a:xfrm>
            <a:off x="7266760" y="2706351"/>
            <a:ext cx="12255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YONKERS</a:t>
            </a:r>
          </a:p>
        </p:txBody>
      </p:sp>
      <p:sp>
        <p:nvSpPr>
          <p:cNvPr id="289828" name="Rectangle 1"/>
          <p:cNvSpPr>
            <a:spLocks noChangeArrowheads="1"/>
          </p:cNvSpPr>
          <p:nvPr/>
        </p:nvSpPr>
        <p:spPr bwMode="auto">
          <a:xfrm>
            <a:off x="36947" y="157163"/>
            <a:ext cx="9094170" cy="120032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dirty="0">
                <a:solidFill>
                  <a:srgbClr val="FAB409"/>
                </a:solidFill>
                <a:ea typeface="ＭＳ Ｐゴシック" pitchFamily="34" charset="-128"/>
              </a:rPr>
              <a:t>CURE VIOLENCE NATIONAL ADAPTATION PARTNERS</a:t>
            </a:r>
            <a:br>
              <a:rPr lang="en-US" sz="2400" dirty="0">
                <a:solidFill>
                  <a:srgbClr val="FAB409"/>
                </a:solidFill>
                <a:ea typeface="ＭＳ Ｐゴシック" pitchFamily="34" charset="-128"/>
              </a:rPr>
            </a:br>
            <a:r>
              <a:rPr lang="en-US" sz="2400" dirty="0" smtClean="0">
                <a:solidFill>
                  <a:srgbClr val="FAB409"/>
                </a:solidFill>
                <a:ea typeface="ＭＳ Ｐゴシック" pitchFamily="34" charset="-128"/>
              </a:rPr>
              <a:t>September </a:t>
            </a:r>
            <a:r>
              <a:rPr lang="en-US" sz="2400" dirty="0">
                <a:solidFill>
                  <a:srgbClr val="FAB409"/>
                </a:solidFill>
                <a:ea typeface="ＭＳ Ｐゴシック" pitchFamily="34" charset="-128"/>
              </a:rPr>
              <a:t>2015</a:t>
            </a:r>
            <a:r>
              <a:rPr lang="en-US" sz="4000" dirty="0">
                <a:solidFill>
                  <a:srgbClr val="FAB409"/>
                </a:solidFill>
                <a:ea typeface="ＭＳ Ｐゴシック" pitchFamily="34" charset="-128"/>
              </a:rPr>
              <a:t/>
            </a:r>
            <a:br>
              <a:rPr lang="en-US" sz="4000" dirty="0">
                <a:solidFill>
                  <a:srgbClr val="FAB409"/>
                </a:solidFill>
                <a:ea typeface="ＭＳ Ｐゴシック" pitchFamily="34" charset="-128"/>
              </a:rPr>
            </a:br>
            <a:endParaRPr lang="en-US" sz="2400" dirty="0">
              <a:solidFill>
                <a:srgbClr val="FAB409"/>
              </a:solidFill>
              <a:ea typeface="ＭＳ Ｐゴシック" pitchFamily="34" charset="-128"/>
            </a:endParaRPr>
          </a:p>
        </p:txBody>
      </p:sp>
      <p:sp>
        <p:nvSpPr>
          <p:cNvPr id="48" name="TextBox 30"/>
          <p:cNvSpPr txBox="1">
            <a:spLocks noChangeArrowheads="1"/>
          </p:cNvSpPr>
          <p:nvPr/>
        </p:nvSpPr>
        <p:spPr bwMode="auto">
          <a:xfrm>
            <a:off x="6876380" y="2853256"/>
            <a:ext cx="1546225" cy="261610"/>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NEW YORK CITY</a:t>
            </a:r>
          </a:p>
        </p:txBody>
      </p:sp>
      <p:sp>
        <p:nvSpPr>
          <p:cNvPr id="41" name="Oval 54"/>
          <p:cNvSpPr>
            <a:spLocks noChangeArrowheads="1"/>
          </p:cNvSpPr>
          <p:nvPr/>
        </p:nvSpPr>
        <p:spPr bwMode="auto">
          <a:xfrm>
            <a:off x="5709179" y="3349564"/>
            <a:ext cx="182562" cy="182562"/>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42" name="TextBox 30"/>
          <p:cNvSpPr txBox="1">
            <a:spLocks noChangeArrowheads="1"/>
          </p:cNvSpPr>
          <p:nvPr/>
        </p:nvSpPr>
        <p:spPr bwMode="auto">
          <a:xfrm>
            <a:off x="4646080" y="3384224"/>
            <a:ext cx="13779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SPRINGFIELD</a:t>
            </a:r>
          </a:p>
        </p:txBody>
      </p:sp>
      <p:sp>
        <p:nvSpPr>
          <p:cNvPr id="44" name="Oval 54"/>
          <p:cNvSpPr>
            <a:spLocks noChangeArrowheads="1"/>
          </p:cNvSpPr>
          <p:nvPr/>
        </p:nvSpPr>
        <p:spPr bwMode="auto">
          <a:xfrm>
            <a:off x="7432157" y="2384884"/>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45" name="Oval 54"/>
          <p:cNvSpPr>
            <a:spLocks noChangeArrowheads="1"/>
          </p:cNvSpPr>
          <p:nvPr/>
        </p:nvSpPr>
        <p:spPr bwMode="auto">
          <a:xfrm>
            <a:off x="7262830" y="2554217"/>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53" name="Oval 54"/>
          <p:cNvSpPr>
            <a:spLocks noChangeArrowheads="1"/>
          </p:cNvSpPr>
          <p:nvPr/>
        </p:nvSpPr>
        <p:spPr bwMode="auto">
          <a:xfrm>
            <a:off x="7635359" y="2401823"/>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54" name="TextBox 30"/>
          <p:cNvSpPr txBox="1">
            <a:spLocks noChangeArrowheads="1"/>
          </p:cNvSpPr>
          <p:nvPr/>
        </p:nvSpPr>
        <p:spPr bwMode="auto">
          <a:xfrm>
            <a:off x="6492355" y="2554217"/>
            <a:ext cx="939802"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srgbClr val="FFFFFF"/>
                </a:solidFill>
                <a:ea typeface="ＭＳ Ｐゴシック" pitchFamily="34" charset="-128"/>
              </a:rPr>
              <a:t>BUFFALO</a:t>
            </a:r>
          </a:p>
        </p:txBody>
      </p:sp>
      <p:sp>
        <p:nvSpPr>
          <p:cNvPr id="55" name="TextBox 30"/>
          <p:cNvSpPr txBox="1">
            <a:spLocks noChangeArrowheads="1"/>
          </p:cNvSpPr>
          <p:nvPr/>
        </p:nvSpPr>
        <p:spPr bwMode="auto">
          <a:xfrm>
            <a:off x="6454774" y="2296508"/>
            <a:ext cx="1439863"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srgbClr val="FFFFFF"/>
                </a:solidFill>
                <a:ea typeface="ＭＳ Ｐゴシック" pitchFamily="34" charset="-128"/>
              </a:rPr>
              <a:t>ROCHESTER</a:t>
            </a:r>
          </a:p>
        </p:txBody>
      </p:sp>
      <p:sp>
        <p:nvSpPr>
          <p:cNvPr id="56" name="TextBox 30"/>
          <p:cNvSpPr txBox="1">
            <a:spLocks noChangeArrowheads="1"/>
          </p:cNvSpPr>
          <p:nvPr/>
        </p:nvSpPr>
        <p:spPr bwMode="auto">
          <a:xfrm>
            <a:off x="6902784" y="2127620"/>
            <a:ext cx="1223962"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SYRACUSE</a:t>
            </a:r>
          </a:p>
        </p:txBody>
      </p:sp>
      <p:sp>
        <p:nvSpPr>
          <p:cNvPr id="58" name="Oval 54"/>
          <p:cNvSpPr>
            <a:spLocks noChangeArrowheads="1"/>
          </p:cNvSpPr>
          <p:nvPr/>
        </p:nvSpPr>
        <p:spPr bwMode="auto">
          <a:xfrm>
            <a:off x="4260250" y="5483415"/>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59" name="TextBox 30"/>
          <p:cNvSpPr txBox="1">
            <a:spLocks noChangeArrowheads="1"/>
          </p:cNvSpPr>
          <p:nvPr/>
        </p:nvSpPr>
        <p:spPr bwMode="auto">
          <a:xfrm>
            <a:off x="3772490" y="5208630"/>
            <a:ext cx="12255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SAN ANTONIO</a:t>
            </a:r>
          </a:p>
        </p:txBody>
      </p:sp>
      <p:sp>
        <p:nvSpPr>
          <p:cNvPr id="60" name="Oval 54"/>
          <p:cNvSpPr>
            <a:spLocks noChangeArrowheads="1"/>
          </p:cNvSpPr>
          <p:nvPr/>
        </p:nvSpPr>
        <p:spPr bwMode="auto">
          <a:xfrm>
            <a:off x="7995294" y="3250320"/>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61" name="TextBox 30"/>
          <p:cNvSpPr txBox="1">
            <a:spLocks noChangeArrowheads="1"/>
          </p:cNvSpPr>
          <p:nvPr/>
        </p:nvSpPr>
        <p:spPr bwMode="auto">
          <a:xfrm>
            <a:off x="7867177" y="3371207"/>
            <a:ext cx="1098079"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a:solidFill>
                  <a:srgbClr val="FFFFFF"/>
                </a:solidFill>
                <a:ea typeface="ＭＳ Ｐゴシック" pitchFamily="34" charset="-128"/>
              </a:rPr>
              <a:t>WILMINGTON</a:t>
            </a:r>
          </a:p>
        </p:txBody>
      </p:sp>
      <p:sp>
        <p:nvSpPr>
          <p:cNvPr id="62" name="Oval 54"/>
          <p:cNvSpPr>
            <a:spLocks noChangeArrowheads="1"/>
          </p:cNvSpPr>
          <p:nvPr/>
        </p:nvSpPr>
        <p:spPr bwMode="auto">
          <a:xfrm>
            <a:off x="8108796" y="3136973"/>
            <a:ext cx="182563" cy="182562"/>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63" name="TextBox 30"/>
          <p:cNvSpPr txBox="1">
            <a:spLocks noChangeArrowheads="1"/>
          </p:cNvSpPr>
          <p:nvPr/>
        </p:nvSpPr>
        <p:spPr bwMode="auto">
          <a:xfrm>
            <a:off x="8158678" y="3172604"/>
            <a:ext cx="1546225" cy="261610"/>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CAMDEN</a:t>
            </a:r>
          </a:p>
        </p:txBody>
      </p:sp>
      <p:sp>
        <p:nvSpPr>
          <p:cNvPr id="47" name="Oval 54"/>
          <p:cNvSpPr>
            <a:spLocks noChangeArrowheads="1"/>
          </p:cNvSpPr>
          <p:nvPr/>
        </p:nvSpPr>
        <p:spPr bwMode="auto">
          <a:xfrm>
            <a:off x="8176592" y="6259578"/>
            <a:ext cx="182562"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49" name="TextBox 30"/>
          <p:cNvSpPr txBox="1">
            <a:spLocks noChangeArrowheads="1"/>
          </p:cNvSpPr>
          <p:nvPr/>
        </p:nvSpPr>
        <p:spPr bwMode="auto">
          <a:xfrm>
            <a:off x="8102294" y="6000599"/>
            <a:ext cx="1225550" cy="261610"/>
          </a:xfrm>
          <a:prstGeom prst="rect">
            <a:avLst/>
          </a:prstGeom>
          <a:noFill/>
          <a:ln w="9525">
            <a:noFill/>
            <a:miter lim="800000"/>
            <a:headEnd/>
            <a:tailEnd/>
          </a:ln>
        </p:spPr>
        <p:txBody>
          <a:bodyPr>
            <a:spAutoFit/>
          </a:bodyPr>
          <a:lstStyle/>
          <a:p>
            <a:pPr fontAlgn="base">
              <a:spcBef>
                <a:spcPct val="0"/>
              </a:spcBef>
              <a:spcAft>
                <a:spcPct val="0"/>
              </a:spcAft>
            </a:pPr>
            <a:r>
              <a:rPr lang="en-US" sz="1100" b="1" dirty="0" err="1">
                <a:solidFill>
                  <a:srgbClr val="FFFFFF"/>
                </a:solidFill>
                <a:ea typeface="ＭＳ Ｐゴシック" pitchFamily="34" charset="-128"/>
              </a:rPr>
              <a:t>Loiza</a:t>
            </a:r>
            <a:r>
              <a:rPr lang="en-US" sz="1100" b="1" dirty="0">
                <a:solidFill>
                  <a:srgbClr val="FFFFFF"/>
                </a:solidFill>
                <a:ea typeface="ＭＳ Ｐゴシック" pitchFamily="34" charset="-128"/>
              </a:rPr>
              <a:t>, PR</a:t>
            </a:r>
          </a:p>
        </p:txBody>
      </p:sp>
      <p:sp>
        <p:nvSpPr>
          <p:cNvPr id="50" name="Oval 54"/>
          <p:cNvSpPr>
            <a:spLocks noChangeArrowheads="1"/>
          </p:cNvSpPr>
          <p:nvPr/>
        </p:nvSpPr>
        <p:spPr bwMode="auto">
          <a:xfrm>
            <a:off x="4656638" y="5937204"/>
            <a:ext cx="182562"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52" name="TextBox 79"/>
          <p:cNvSpPr txBox="1">
            <a:spLocks noChangeArrowheads="1"/>
          </p:cNvSpPr>
          <p:nvPr/>
        </p:nvSpPr>
        <p:spPr bwMode="auto">
          <a:xfrm>
            <a:off x="4853950" y="5891950"/>
            <a:ext cx="2281932" cy="261688"/>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ADAPTATION PARTNERS</a:t>
            </a:r>
          </a:p>
        </p:txBody>
      </p:sp>
      <p:sp>
        <p:nvSpPr>
          <p:cNvPr id="3" name="Down Arrow 2"/>
          <p:cNvSpPr/>
          <p:nvPr/>
        </p:nvSpPr>
        <p:spPr bwMode="auto">
          <a:xfrm>
            <a:off x="8218554" y="6517982"/>
            <a:ext cx="98106" cy="240636"/>
          </a:xfrm>
          <a:prstGeom prst="downArrow">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a:solidFill>
                <a:srgbClr val="000000"/>
              </a:solidFill>
              <a:latin typeface="Arial Narrow" pitchFamily="34" charset="0"/>
              <a:ea typeface="ＭＳ Ｐゴシック" pitchFamily="34" charset="-128"/>
            </a:endParaRPr>
          </a:p>
        </p:txBody>
      </p:sp>
      <p:sp>
        <p:nvSpPr>
          <p:cNvPr id="65" name="Oval 54"/>
          <p:cNvSpPr>
            <a:spLocks noChangeArrowheads="1"/>
          </p:cNvSpPr>
          <p:nvPr/>
        </p:nvSpPr>
        <p:spPr bwMode="auto">
          <a:xfrm>
            <a:off x="4652798" y="6144488"/>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66" name="TextBox 79"/>
          <p:cNvSpPr txBox="1">
            <a:spLocks noChangeArrowheads="1"/>
          </p:cNvSpPr>
          <p:nvPr/>
        </p:nvSpPr>
        <p:spPr bwMode="auto">
          <a:xfrm>
            <a:off x="4847590" y="6114914"/>
            <a:ext cx="2281932" cy="261688"/>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NEW ADAPTATION PARTNERS</a:t>
            </a:r>
          </a:p>
        </p:txBody>
      </p:sp>
      <p:sp>
        <p:nvSpPr>
          <p:cNvPr id="67" name="Oval 54"/>
          <p:cNvSpPr>
            <a:spLocks noChangeArrowheads="1"/>
          </p:cNvSpPr>
          <p:nvPr/>
        </p:nvSpPr>
        <p:spPr bwMode="auto">
          <a:xfrm>
            <a:off x="8147694" y="2708467"/>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68" name="TextBox 30"/>
          <p:cNvSpPr txBox="1">
            <a:spLocks noChangeArrowheads="1"/>
          </p:cNvSpPr>
          <p:nvPr/>
        </p:nvSpPr>
        <p:spPr bwMode="auto">
          <a:xfrm>
            <a:off x="8111592" y="2533573"/>
            <a:ext cx="1223962"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MT VERNON</a:t>
            </a:r>
          </a:p>
        </p:txBody>
      </p:sp>
      <p:sp>
        <p:nvSpPr>
          <p:cNvPr id="69" name="TextBox 30"/>
          <p:cNvSpPr txBox="1">
            <a:spLocks noChangeArrowheads="1"/>
          </p:cNvSpPr>
          <p:nvPr/>
        </p:nvSpPr>
        <p:spPr bwMode="auto">
          <a:xfrm>
            <a:off x="5908450" y="3122512"/>
            <a:ext cx="1225550" cy="260350"/>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CICERO</a:t>
            </a:r>
          </a:p>
        </p:txBody>
      </p:sp>
      <p:sp>
        <p:nvSpPr>
          <p:cNvPr id="70" name="Oval 54"/>
          <p:cNvSpPr>
            <a:spLocks noChangeArrowheads="1"/>
          </p:cNvSpPr>
          <p:nvPr/>
        </p:nvSpPr>
        <p:spPr bwMode="auto">
          <a:xfrm>
            <a:off x="7829741" y="2263849"/>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71" name="TextBox 30"/>
          <p:cNvSpPr txBox="1">
            <a:spLocks noChangeArrowheads="1"/>
          </p:cNvSpPr>
          <p:nvPr/>
        </p:nvSpPr>
        <p:spPr bwMode="auto">
          <a:xfrm>
            <a:off x="7741682" y="2059035"/>
            <a:ext cx="1223962"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TROY</a:t>
            </a:r>
          </a:p>
        </p:txBody>
      </p:sp>
      <p:sp>
        <p:nvSpPr>
          <p:cNvPr id="72" name="Oval 54"/>
          <p:cNvSpPr>
            <a:spLocks noChangeArrowheads="1"/>
          </p:cNvSpPr>
          <p:nvPr/>
        </p:nvSpPr>
        <p:spPr bwMode="auto">
          <a:xfrm>
            <a:off x="8213508" y="2803147"/>
            <a:ext cx="182562" cy="182563"/>
          </a:xfrm>
          <a:prstGeom prst="ellipse">
            <a:avLst/>
          </a:prstGeom>
          <a:solidFill>
            <a:srgbClr val="FFFF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73" name="TextBox 30"/>
          <p:cNvSpPr txBox="1">
            <a:spLocks noChangeArrowheads="1"/>
          </p:cNvSpPr>
          <p:nvPr/>
        </p:nvSpPr>
        <p:spPr bwMode="auto">
          <a:xfrm>
            <a:off x="8115437" y="2907993"/>
            <a:ext cx="1546225" cy="261610"/>
          </a:xfrm>
          <a:prstGeom prst="rect">
            <a:avLst/>
          </a:prstGeom>
          <a:noFill/>
          <a:ln w="9525">
            <a:noFill/>
            <a:miter lim="800000"/>
            <a:headEnd/>
            <a:tailEnd/>
          </a:ln>
        </p:spPr>
        <p:txBody>
          <a:bodyPr>
            <a:spAutoFit/>
          </a:bodyPr>
          <a:lstStyle/>
          <a:p>
            <a:pPr fontAlgn="base">
              <a:spcBef>
                <a:spcPct val="0"/>
              </a:spcBef>
              <a:spcAft>
                <a:spcPct val="0"/>
              </a:spcAft>
            </a:pPr>
            <a:r>
              <a:rPr lang="en-US" sz="1100" b="1" dirty="0">
                <a:solidFill>
                  <a:srgbClr val="FFFFFF"/>
                </a:solidFill>
                <a:ea typeface="ＭＳ Ｐゴシック" pitchFamily="34" charset="-128"/>
              </a:rPr>
              <a:t>HEMPSTEAD</a:t>
            </a:r>
          </a:p>
        </p:txBody>
      </p:sp>
      <p:sp>
        <p:nvSpPr>
          <p:cNvPr id="74" name="TextBox 79"/>
          <p:cNvSpPr txBox="1">
            <a:spLocks noChangeArrowheads="1"/>
          </p:cNvSpPr>
          <p:nvPr/>
        </p:nvSpPr>
        <p:spPr bwMode="auto">
          <a:xfrm>
            <a:off x="4840030" y="6316474"/>
            <a:ext cx="2281932" cy="261688"/>
          </a:xfrm>
          <a:prstGeom prst="rect">
            <a:avLst/>
          </a:prstGeom>
          <a:noFill/>
          <a:ln w="9525">
            <a:noFill/>
            <a:miter lim="800000"/>
            <a:headEnd/>
            <a:tailEnd/>
          </a:ln>
        </p:spPr>
        <p:txBody>
          <a:bodyPr>
            <a:spAutoFit/>
          </a:bodyPr>
          <a:lstStyle/>
          <a:p>
            <a:pPr fontAlgn="base">
              <a:spcBef>
                <a:spcPct val="0"/>
              </a:spcBef>
              <a:spcAft>
                <a:spcPct val="0"/>
              </a:spcAft>
            </a:pPr>
            <a:r>
              <a:rPr lang="en-US" sz="1100" b="1" dirty="0" smtClean="0">
                <a:solidFill>
                  <a:srgbClr val="FFFFFF"/>
                </a:solidFill>
                <a:ea typeface="ＭＳ Ｐゴシック" pitchFamily="34" charset="-128"/>
              </a:rPr>
              <a:t>POTENTIAL PARTNERS</a:t>
            </a:r>
            <a:endParaRPr lang="en-US" sz="1100" b="1" dirty="0">
              <a:solidFill>
                <a:srgbClr val="FFFFFF"/>
              </a:solidFill>
              <a:ea typeface="ＭＳ Ｐゴシック" pitchFamily="34" charset="-128"/>
            </a:endParaRPr>
          </a:p>
        </p:txBody>
      </p:sp>
      <p:sp>
        <p:nvSpPr>
          <p:cNvPr id="75" name="TextBox 79"/>
          <p:cNvSpPr txBox="1">
            <a:spLocks noChangeArrowheads="1"/>
          </p:cNvSpPr>
          <p:nvPr/>
        </p:nvSpPr>
        <p:spPr bwMode="auto">
          <a:xfrm>
            <a:off x="4841229" y="6529346"/>
            <a:ext cx="3724429"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POTENTIAL HEALTH APPROACH PARTNERS</a:t>
            </a:r>
            <a:endParaRPr lang="en-US" sz="1100" b="1" dirty="0">
              <a:solidFill>
                <a:srgbClr val="FFFFFF"/>
              </a:solidFill>
              <a:ea typeface="ＭＳ Ｐゴシック" pitchFamily="34" charset="-128"/>
            </a:endParaRPr>
          </a:p>
        </p:txBody>
      </p:sp>
      <p:sp>
        <p:nvSpPr>
          <p:cNvPr id="76" name="Oval 54"/>
          <p:cNvSpPr>
            <a:spLocks noChangeArrowheads="1"/>
          </p:cNvSpPr>
          <p:nvPr/>
        </p:nvSpPr>
        <p:spPr bwMode="auto">
          <a:xfrm>
            <a:off x="4653998" y="6357922"/>
            <a:ext cx="182562" cy="182563"/>
          </a:xfrm>
          <a:prstGeom prst="ellipse">
            <a:avLst/>
          </a:prstGeom>
          <a:solidFill>
            <a:srgbClr val="3366FF"/>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77" name="Oval 54"/>
          <p:cNvSpPr>
            <a:spLocks noChangeArrowheads="1"/>
          </p:cNvSpPr>
          <p:nvPr/>
        </p:nvSpPr>
        <p:spPr bwMode="auto">
          <a:xfrm>
            <a:off x="4649618" y="6585923"/>
            <a:ext cx="182562" cy="182563"/>
          </a:xfrm>
          <a:prstGeom prst="ellipse">
            <a:avLst/>
          </a:prstGeom>
          <a:solidFill>
            <a:srgbClr val="00B05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78" name="Oval 54"/>
          <p:cNvSpPr>
            <a:spLocks noChangeArrowheads="1"/>
          </p:cNvSpPr>
          <p:nvPr/>
        </p:nvSpPr>
        <p:spPr bwMode="auto">
          <a:xfrm>
            <a:off x="5480552" y="3813362"/>
            <a:ext cx="182562" cy="182563"/>
          </a:xfrm>
          <a:prstGeom prst="ellipse">
            <a:avLst/>
          </a:prstGeom>
          <a:solidFill>
            <a:srgbClr val="3366FF"/>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79" name="TextBox 30"/>
          <p:cNvSpPr txBox="1">
            <a:spLocks noChangeArrowheads="1"/>
          </p:cNvSpPr>
          <p:nvPr/>
        </p:nvSpPr>
        <p:spPr bwMode="auto">
          <a:xfrm>
            <a:off x="4795995" y="3897920"/>
            <a:ext cx="13779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smtClean="0">
                <a:solidFill>
                  <a:srgbClr val="FFFFFF"/>
                </a:solidFill>
                <a:ea typeface="ＭＳ Ｐゴシック" pitchFamily="34" charset="-128"/>
              </a:rPr>
              <a:t>ST</a:t>
            </a:r>
            <a:r>
              <a:rPr lang="en-US" sz="1100" b="1" dirty="0">
                <a:solidFill>
                  <a:srgbClr val="FFFFFF"/>
                </a:solidFill>
                <a:ea typeface="ＭＳ Ｐゴシック" pitchFamily="34" charset="-128"/>
              </a:rPr>
              <a:t>. LOUIS</a:t>
            </a:r>
          </a:p>
        </p:txBody>
      </p:sp>
      <p:sp>
        <p:nvSpPr>
          <p:cNvPr id="80" name="Oval 54"/>
          <p:cNvSpPr>
            <a:spLocks noChangeArrowheads="1"/>
          </p:cNvSpPr>
          <p:nvPr/>
        </p:nvSpPr>
        <p:spPr bwMode="auto">
          <a:xfrm>
            <a:off x="7664174" y="6044322"/>
            <a:ext cx="182562" cy="182563"/>
          </a:xfrm>
          <a:prstGeom prst="ellipse">
            <a:avLst/>
          </a:prstGeom>
          <a:solidFill>
            <a:srgbClr val="3366FF"/>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81" name="TextBox 30"/>
          <p:cNvSpPr txBox="1">
            <a:spLocks noChangeArrowheads="1"/>
          </p:cNvSpPr>
          <p:nvPr/>
        </p:nvSpPr>
        <p:spPr bwMode="auto">
          <a:xfrm>
            <a:off x="7487617" y="5806235"/>
            <a:ext cx="13779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smtClean="0">
                <a:solidFill>
                  <a:srgbClr val="FFFFFF"/>
                </a:solidFill>
                <a:ea typeface="ＭＳ Ｐゴシック" pitchFamily="34" charset="-128"/>
              </a:rPr>
              <a:t>MIAMI</a:t>
            </a:r>
            <a:endParaRPr lang="en-US" sz="1100" b="1" dirty="0">
              <a:solidFill>
                <a:srgbClr val="FFFFFF"/>
              </a:solidFill>
              <a:ea typeface="ＭＳ Ｐゴシック" pitchFamily="34" charset="-128"/>
            </a:endParaRPr>
          </a:p>
        </p:txBody>
      </p:sp>
      <p:sp>
        <p:nvSpPr>
          <p:cNvPr id="82" name="Oval 54"/>
          <p:cNvSpPr>
            <a:spLocks noChangeArrowheads="1"/>
          </p:cNvSpPr>
          <p:nvPr/>
        </p:nvSpPr>
        <p:spPr bwMode="auto">
          <a:xfrm>
            <a:off x="385823" y="3256322"/>
            <a:ext cx="182562" cy="182563"/>
          </a:xfrm>
          <a:prstGeom prst="ellipse">
            <a:avLst/>
          </a:prstGeom>
          <a:solidFill>
            <a:srgbClr val="00B05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83" name="Oval 54"/>
          <p:cNvSpPr>
            <a:spLocks noChangeArrowheads="1"/>
          </p:cNvSpPr>
          <p:nvPr/>
        </p:nvSpPr>
        <p:spPr bwMode="auto">
          <a:xfrm>
            <a:off x="506867" y="3314642"/>
            <a:ext cx="182562" cy="182563"/>
          </a:xfrm>
          <a:prstGeom prst="ellipse">
            <a:avLst/>
          </a:prstGeom>
          <a:solidFill>
            <a:srgbClr val="00B05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84" name="TextBox 30"/>
          <p:cNvSpPr txBox="1">
            <a:spLocks noChangeArrowheads="1"/>
          </p:cNvSpPr>
          <p:nvPr/>
        </p:nvSpPr>
        <p:spPr bwMode="auto">
          <a:xfrm>
            <a:off x="144477" y="3044322"/>
            <a:ext cx="2019034"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SAN FRANCISCO</a:t>
            </a:r>
            <a:endParaRPr lang="en-US" sz="1100" b="1" dirty="0">
              <a:solidFill>
                <a:srgbClr val="FFFFFF"/>
              </a:solidFill>
              <a:ea typeface="ＭＳ Ｐゴシック" pitchFamily="34" charset="-128"/>
            </a:endParaRPr>
          </a:p>
        </p:txBody>
      </p:sp>
      <p:sp>
        <p:nvSpPr>
          <p:cNvPr id="85" name="TextBox 30"/>
          <p:cNvSpPr txBox="1">
            <a:spLocks noChangeArrowheads="1"/>
          </p:cNvSpPr>
          <p:nvPr/>
        </p:nvSpPr>
        <p:spPr bwMode="auto">
          <a:xfrm>
            <a:off x="623898" y="3276474"/>
            <a:ext cx="1062696"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RICHMOND</a:t>
            </a:r>
            <a:endParaRPr lang="en-US" sz="1100" b="1" dirty="0">
              <a:solidFill>
                <a:srgbClr val="FFFFFF"/>
              </a:solidFill>
              <a:ea typeface="ＭＳ Ｐゴシック" pitchFamily="34" charset="-128"/>
            </a:endParaRPr>
          </a:p>
        </p:txBody>
      </p:sp>
      <p:sp>
        <p:nvSpPr>
          <p:cNvPr id="86" name="Oval 54"/>
          <p:cNvSpPr>
            <a:spLocks noChangeArrowheads="1"/>
          </p:cNvSpPr>
          <p:nvPr/>
        </p:nvSpPr>
        <p:spPr bwMode="auto">
          <a:xfrm>
            <a:off x="709098" y="4028842"/>
            <a:ext cx="182562" cy="182563"/>
          </a:xfrm>
          <a:prstGeom prst="ellipse">
            <a:avLst/>
          </a:prstGeom>
          <a:solidFill>
            <a:srgbClr val="00B05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289794" name="Oval 54"/>
          <p:cNvSpPr>
            <a:spLocks noChangeArrowheads="1"/>
          </p:cNvSpPr>
          <p:nvPr/>
        </p:nvSpPr>
        <p:spPr bwMode="auto">
          <a:xfrm>
            <a:off x="432857" y="3390297"/>
            <a:ext cx="182563" cy="182563"/>
          </a:xfrm>
          <a:prstGeom prst="ellipse">
            <a:avLst/>
          </a:prstGeom>
          <a:solidFill>
            <a:srgbClr val="FF660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87" name="TextBox 30"/>
          <p:cNvSpPr txBox="1">
            <a:spLocks noChangeArrowheads="1"/>
          </p:cNvSpPr>
          <p:nvPr/>
        </p:nvSpPr>
        <p:spPr bwMode="auto">
          <a:xfrm>
            <a:off x="823331" y="3960553"/>
            <a:ext cx="1387213"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LOS ANGELES</a:t>
            </a:r>
            <a:endParaRPr lang="en-US" sz="1100" b="1" dirty="0">
              <a:solidFill>
                <a:srgbClr val="FFFFFF"/>
              </a:solidFill>
              <a:ea typeface="ＭＳ Ｐゴシック" pitchFamily="34" charset="-128"/>
            </a:endParaRPr>
          </a:p>
        </p:txBody>
      </p:sp>
      <p:sp>
        <p:nvSpPr>
          <p:cNvPr id="88" name="Oval 54"/>
          <p:cNvSpPr>
            <a:spLocks noChangeArrowheads="1"/>
          </p:cNvSpPr>
          <p:nvPr/>
        </p:nvSpPr>
        <p:spPr bwMode="auto">
          <a:xfrm>
            <a:off x="963705" y="1174928"/>
            <a:ext cx="182562" cy="182563"/>
          </a:xfrm>
          <a:prstGeom prst="ellipse">
            <a:avLst/>
          </a:prstGeom>
          <a:solidFill>
            <a:srgbClr val="00B05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89" name="TextBox 30"/>
          <p:cNvSpPr txBox="1">
            <a:spLocks noChangeArrowheads="1"/>
          </p:cNvSpPr>
          <p:nvPr/>
        </p:nvSpPr>
        <p:spPr bwMode="auto">
          <a:xfrm>
            <a:off x="724111" y="1308472"/>
            <a:ext cx="2019034"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SEATTLE</a:t>
            </a:r>
            <a:endParaRPr lang="en-US" sz="1100" b="1" dirty="0">
              <a:solidFill>
                <a:srgbClr val="FFFFFF"/>
              </a:solidFill>
              <a:ea typeface="ＭＳ Ｐゴシック" pitchFamily="34" charset="-128"/>
            </a:endParaRPr>
          </a:p>
        </p:txBody>
      </p:sp>
      <p:sp>
        <p:nvSpPr>
          <p:cNvPr id="90" name="Oval 54"/>
          <p:cNvSpPr>
            <a:spLocks noChangeArrowheads="1"/>
          </p:cNvSpPr>
          <p:nvPr/>
        </p:nvSpPr>
        <p:spPr bwMode="auto">
          <a:xfrm>
            <a:off x="5863234" y="2564933"/>
            <a:ext cx="182562" cy="182563"/>
          </a:xfrm>
          <a:prstGeom prst="ellipse">
            <a:avLst/>
          </a:prstGeom>
          <a:solidFill>
            <a:srgbClr val="00B05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91" name="TextBox 30"/>
          <p:cNvSpPr txBox="1">
            <a:spLocks noChangeArrowheads="1"/>
          </p:cNvSpPr>
          <p:nvPr/>
        </p:nvSpPr>
        <p:spPr bwMode="auto">
          <a:xfrm>
            <a:off x="5343745" y="2366667"/>
            <a:ext cx="1536180"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MILWAUKEE</a:t>
            </a:r>
            <a:endParaRPr lang="en-US" sz="1100" b="1" dirty="0">
              <a:solidFill>
                <a:srgbClr val="FFFFFF"/>
              </a:solidFill>
              <a:ea typeface="ＭＳ Ｐゴシック" pitchFamily="34" charset="-128"/>
            </a:endParaRPr>
          </a:p>
        </p:txBody>
      </p:sp>
      <p:sp>
        <p:nvSpPr>
          <p:cNvPr id="94" name="Oval 54"/>
          <p:cNvSpPr>
            <a:spLocks noChangeArrowheads="1"/>
          </p:cNvSpPr>
          <p:nvPr/>
        </p:nvSpPr>
        <p:spPr bwMode="auto">
          <a:xfrm>
            <a:off x="5137944" y="2274425"/>
            <a:ext cx="182562" cy="182563"/>
          </a:xfrm>
          <a:prstGeom prst="ellipse">
            <a:avLst/>
          </a:prstGeom>
          <a:solidFill>
            <a:srgbClr val="00B050"/>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95" name="TextBox 30"/>
          <p:cNvSpPr txBox="1">
            <a:spLocks noChangeArrowheads="1"/>
          </p:cNvSpPr>
          <p:nvPr/>
        </p:nvSpPr>
        <p:spPr bwMode="auto">
          <a:xfrm>
            <a:off x="4038091" y="2236827"/>
            <a:ext cx="1305654"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MINNEAPOLIS</a:t>
            </a:r>
            <a:endParaRPr lang="en-US" sz="1100" b="1" dirty="0">
              <a:solidFill>
                <a:srgbClr val="FFFFFF"/>
              </a:solidFill>
              <a:ea typeface="ＭＳ Ｐゴシック" pitchFamily="34" charset="-128"/>
            </a:endParaRPr>
          </a:p>
        </p:txBody>
      </p:sp>
      <p:sp>
        <p:nvSpPr>
          <p:cNvPr id="96" name="Oval 54"/>
          <p:cNvSpPr>
            <a:spLocks noChangeArrowheads="1"/>
          </p:cNvSpPr>
          <p:nvPr/>
        </p:nvSpPr>
        <p:spPr bwMode="auto">
          <a:xfrm>
            <a:off x="7337008" y="3944884"/>
            <a:ext cx="182562" cy="182563"/>
          </a:xfrm>
          <a:prstGeom prst="ellipse">
            <a:avLst/>
          </a:prstGeom>
          <a:solidFill>
            <a:srgbClr val="3366FF"/>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97" name="TextBox 30"/>
          <p:cNvSpPr txBox="1">
            <a:spLocks noChangeArrowheads="1"/>
          </p:cNvSpPr>
          <p:nvPr/>
        </p:nvSpPr>
        <p:spPr bwMode="auto">
          <a:xfrm>
            <a:off x="7531871" y="3885597"/>
            <a:ext cx="864199" cy="261610"/>
          </a:xfrm>
          <a:prstGeom prst="rect">
            <a:avLst/>
          </a:prstGeom>
          <a:noFill/>
          <a:ln w="9525">
            <a:noFill/>
            <a:miter lim="800000"/>
            <a:headEnd/>
            <a:tailEnd/>
          </a:ln>
        </p:spPr>
        <p:txBody>
          <a:bodyPr wrap="square">
            <a:spAutoFit/>
          </a:bodyPr>
          <a:lstStyle/>
          <a:p>
            <a:pPr fontAlgn="base">
              <a:spcBef>
                <a:spcPct val="0"/>
              </a:spcBef>
              <a:spcAft>
                <a:spcPct val="0"/>
              </a:spcAft>
            </a:pPr>
            <a:r>
              <a:rPr lang="en-US" sz="1100" b="1" dirty="0" smtClean="0">
                <a:solidFill>
                  <a:srgbClr val="FFFFFF"/>
                </a:solidFill>
                <a:ea typeface="ＭＳ Ｐゴシック" pitchFamily="34" charset="-128"/>
              </a:rPr>
              <a:t>DURHAM</a:t>
            </a:r>
            <a:endParaRPr lang="en-US" sz="1100" b="1" dirty="0">
              <a:solidFill>
                <a:srgbClr val="FFFFFF"/>
              </a:solidFill>
              <a:ea typeface="ＭＳ Ｐゴシック" pitchFamily="34" charset="-128"/>
            </a:endParaRPr>
          </a:p>
        </p:txBody>
      </p:sp>
      <p:sp>
        <p:nvSpPr>
          <p:cNvPr id="98" name="Oval 54"/>
          <p:cNvSpPr>
            <a:spLocks noChangeArrowheads="1"/>
          </p:cNvSpPr>
          <p:nvPr/>
        </p:nvSpPr>
        <p:spPr bwMode="auto">
          <a:xfrm>
            <a:off x="6981825" y="5246133"/>
            <a:ext cx="182562" cy="182563"/>
          </a:xfrm>
          <a:prstGeom prst="ellipse">
            <a:avLst/>
          </a:prstGeom>
          <a:solidFill>
            <a:srgbClr val="3366FF"/>
          </a:solidFill>
          <a:ln w="9525" algn="ctr">
            <a:noFill/>
            <a:round/>
            <a:headEnd/>
            <a:tailEnd/>
          </a:ln>
        </p:spPr>
        <p:txBody>
          <a:bodyPr>
            <a:spAutoFit/>
          </a:bodyPr>
          <a:lstStyle/>
          <a:p>
            <a:pPr fontAlgn="base">
              <a:spcBef>
                <a:spcPct val="0"/>
              </a:spcBef>
              <a:spcAft>
                <a:spcPct val="0"/>
              </a:spcAft>
            </a:pPr>
            <a:endParaRPr lang="es-PE">
              <a:solidFill>
                <a:srgbClr val="000000"/>
              </a:solidFill>
              <a:latin typeface="Arial Narrow" pitchFamily="34" charset="0"/>
              <a:ea typeface="ＭＳ Ｐゴシック" pitchFamily="34" charset="-128"/>
            </a:endParaRPr>
          </a:p>
        </p:txBody>
      </p:sp>
      <p:sp>
        <p:nvSpPr>
          <p:cNvPr id="99" name="TextBox 30"/>
          <p:cNvSpPr txBox="1">
            <a:spLocks noChangeArrowheads="1"/>
          </p:cNvSpPr>
          <p:nvPr/>
        </p:nvSpPr>
        <p:spPr bwMode="auto">
          <a:xfrm>
            <a:off x="7157761" y="5166759"/>
            <a:ext cx="1377950" cy="261937"/>
          </a:xfrm>
          <a:prstGeom prst="rect">
            <a:avLst/>
          </a:prstGeom>
          <a:noFill/>
          <a:ln w="9525">
            <a:noFill/>
            <a:miter lim="800000"/>
            <a:headEnd/>
            <a:tailEnd/>
          </a:ln>
        </p:spPr>
        <p:txBody>
          <a:bodyPr>
            <a:spAutoFit/>
          </a:bodyPr>
          <a:lstStyle/>
          <a:p>
            <a:pPr fontAlgn="base">
              <a:spcBef>
                <a:spcPct val="0"/>
              </a:spcBef>
              <a:spcAft>
                <a:spcPct val="0"/>
              </a:spcAft>
            </a:pPr>
            <a:r>
              <a:rPr lang="en-US" sz="1100" b="1" dirty="0" smtClean="0">
                <a:solidFill>
                  <a:srgbClr val="FFFFFF"/>
                </a:solidFill>
                <a:ea typeface="ＭＳ Ｐゴシック" pitchFamily="34" charset="-128"/>
              </a:rPr>
              <a:t>TALLAHASSEE</a:t>
            </a:r>
            <a:endParaRPr lang="en-US" sz="1100" b="1" dirty="0">
              <a:solidFill>
                <a:srgbClr val="FFFFFF"/>
              </a:solidFill>
              <a:ea typeface="ＭＳ Ｐゴシック" pitchFamily="34" charset="-128"/>
            </a:endParaRPr>
          </a:p>
        </p:txBody>
      </p:sp>
    </p:spTree>
    <p:extLst>
      <p:ext uri="{BB962C8B-B14F-4D97-AF65-F5344CB8AC3E}">
        <p14:creationId xmlns:p14="http://schemas.microsoft.com/office/powerpoint/2010/main" val="308594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smtClean="0">
                <a:solidFill>
                  <a:schemeClr val="bg1"/>
                </a:solidFill>
              </a:rPr>
              <a:t>Thank </a:t>
            </a:r>
            <a:r>
              <a:rPr lang="en-US" dirty="0" err="1" smtClean="0">
                <a:solidFill>
                  <a:schemeClr val="bg1"/>
                </a:solidFill>
              </a:rPr>
              <a:t>youT</a:t>
            </a:r>
            <a:endParaRPr lang="en-US" dirty="0" smtClean="0">
              <a:solidFill>
                <a:schemeClr val="bg1"/>
              </a:solidFill>
            </a:endParaRPr>
          </a:p>
          <a:p>
            <a:pPr>
              <a:buFontTx/>
              <a:buNone/>
            </a:pPr>
            <a:endParaRPr lang="en-US" dirty="0">
              <a:solidFill>
                <a:schemeClr val="bg1"/>
              </a:solidFill>
            </a:endParaRPr>
          </a:p>
          <a:p>
            <a:pPr>
              <a:buFontTx/>
              <a:buNone/>
            </a:pPr>
            <a:r>
              <a:rPr lang="en-US" dirty="0" smtClean="0">
                <a:solidFill>
                  <a:schemeClr val="bg1"/>
                </a:solidFill>
              </a:rPr>
              <a:t>				</a:t>
            </a:r>
            <a:r>
              <a:rPr lang="en-US" sz="4000" i="1" dirty="0" smtClean="0">
                <a:solidFill>
                  <a:srgbClr val="88D8FC"/>
                </a:solidFill>
              </a:rPr>
              <a:t>Thank you!</a:t>
            </a:r>
          </a:p>
          <a:p>
            <a:pPr algn="ctr">
              <a:buFontTx/>
              <a:buNone/>
            </a:pPr>
            <a:endParaRPr lang="en-US" sz="2400" dirty="0" smtClean="0">
              <a:solidFill>
                <a:schemeClr val="bg1"/>
              </a:solidFill>
            </a:endParaRPr>
          </a:p>
          <a:p>
            <a:pPr algn="ctr">
              <a:buFontTx/>
              <a:buNone/>
            </a:pPr>
            <a:r>
              <a:rPr lang="en-US" sz="2400" dirty="0" smtClean="0">
                <a:solidFill>
                  <a:schemeClr val="bg1"/>
                </a:solidFill>
              </a:rPr>
              <a:t> </a:t>
            </a:r>
            <a:r>
              <a:rPr lang="en-US" sz="2400" dirty="0" err="1" smtClean="0">
                <a:solidFill>
                  <a:schemeClr val="bg1"/>
                </a:solidFill>
              </a:rPr>
              <a:t>CureViolence</a:t>
            </a:r>
            <a:endParaRPr lang="en-US" sz="2400" dirty="0" smtClean="0">
              <a:solidFill>
                <a:schemeClr val="bg1"/>
              </a:solidFill>
            </a:endParaRPr>
          </a:p>
          <a:p>
            <a:pPr algn="ctr">
              <a:buFontTx/>
              <a:buNone/>
            </a:pPr>
            <a:r>
              <a:rPr lang="en-US" sz="2400" dirty="0" smtClean="0">
                <a:solidFill>
                  <a:srgbClr val="88D8FC"/>
                </a:solidFill>
              </a:rPr>
              <a:t>      </a:t>
            </a:r>
            <a:r>
              <a:rPr lang="en-US" sz="2400" dirty="0" smtClean="0">
                <a:solidFill>
                  <a:schemeClr val="bg1"/>
                </a:solidFill>
              </a:rPr>
              <a:t>@</a:t>
            </a:r>
            <a:r>
              <a:rPr lang="en-US" sz="2400" dirty="0" err="1" smtClean="0">
                <a:solidFill>
                  <a:schemeClr val="bg1"/>
                </a:solidFill>
              </a:rPr>
              <a:t>CureViolence</a:t>
            </a:r>
            <a:endParaRPr lang="en-US" sz="2400" dirty="0" smtClean="0">
              <a:solidFill>
                <a:schemeClr val="bg1"/>
              </a:solidFill>
            </a:endParaRPr>
          </a:p>
          <a:p>
            <a:pPr algn="ctr">
              <a:buFontTx/>
              <a:buNone/>
            </a:pPr>
            <a:r>
              <a:rPr lang="en-US" sz="2400" smtClean="0">
                <a:solidFill>
                  <a:schemeClr val="bg1"/>
                </a:solidFill>
              </a:rPr>
              <a:t>LToscano@uic.edu</a:t>
            </a:r>
            <a:endParaRPr lang="en-US" sz="2400" dirty="0" smtClean="0">
              <a:solidFill>
                <a:schemeClr val="bg1"/>
              </a:solidFill>
            </a:endParaRPr>
          </a:p>
          <a:p>
            <a:pPr algn="ctr">
              <a:buFontTx/>
              <a:buNone/>
            </a:pPr>
            <a:r>
              <a:rPr lang="en-US" sz="2400" dirty="0" smtClean="0">
                <a:solidFill>
                  <a:schemeClr val="bg1"/>
                </a:solidFill>
              </a:rPr>
              <a:t>www.cureviolence.org</a:t>
            </a:r>
          </a:p>
          <a:p>
            <a:pPr algn="ctr">
              <a:buFontTx/>
              <a:buNone/>
            </a:pPr>
            <a:endParaRPr lang="en-US" dirty="0" smtClean="0">
              <a:solidFill>
                <a:srgbClr val="88D8FC"/>
              </a:solidFill>
            </a:endParaRPr>
          </a:p>
          <a:p>
            <a:pPr>
              <a:buFontTx/>
              <a:buNone/>
            </a:pPr>
            <a:endParaRPr lang="en-US" dirty="0" smtClean="0">
              <a:solidFill>
                <a:srgbClr val="88D8FC"/>
              </a:solidFill>
            </a:endParaRPr>
          </a:p>
        </p:txBody>
      </p:sp>
      <p:pic>
        <p:nvPicPr>
          <p:cNvPr id="246787" name="Picture 3" descr="logo-primary.png"/>
          <p:cNvPicPr>
            <a:picLocks noChangeAspect="1"/>
          </p:cNvPicPr>
          <p:nvPr/>
        </p:nvPicPr>
        <p:blipFill>
          <a:blip r:embed="rId2" cstate="print"/>
          <a:srcRect/>
          <a:stretch>
            <a:fillRect/>
          </a:stretch>
        </p:blipFill>
        <p:spPr bwMode="auto">
          <a:xfrm>
            <a:off x="226204" y="207515"/>
            <a:ext cx="2478087" cy="3051175"/>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454" y="4046492"/>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454" y="4504778"/>
            <a:ext cx="2381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556072"/>
      </p:ext>
    </p:extLst>
  </p:cSld>
  <p:clrMapOvr>
    <a:masterClrMapping/>
  </p:clrMapOvr>
  <p:transition spd="slow"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descr="data:image/jpeg;base64,/9j/4AAQSkZJRgABAQAAAQABAAD/2wCEAAkGBhQSERUUExQWFRUVGBgYGRcYGBodGBwcGBcXGhccHBgaGyYeGBokGhcdHy8gIycpLCwsHR4xNTAqNSYrLCkBCQoKDgwOGg8PGiwkHyQtLC0sLCosLCwsKSwsLCwsLCwsKSwsLCksKSwsLCwsLCwpLCksLCwsLCwsLCwsLCwsKf/AABEIAMMBAgMBIgACEQEDEQH/xAAcAAABBQEBAQAAAAAAAAAAAAAGAAMEBQcCAQj/xABJEAACAQIEAwQGBgcGBQMFAAABAhEAAwQSITEFBkEiUWFxBxMygZGhI0JSscHRFBVicpLh8DNTgqKy0iRDs8LxY8PiFkRzg5P/xAAaAQADAQEBAQAAAAAAAAAAAAACAwQBAAUG/8QAMBEAAgIBAwMCBAUEAwAAAAAAAAECEQMEEiExQVETIgUykaEUQmFxsSNSgfEzYsH/2gAMAwEAAhEDEQA/AGsZdg5EzZwofcxEnr7qjvx+4bwQMQI2zAkRE7eNQuYcWbd8QYJtrOu4lvzqow+JLPIEE9TuYPxryNPj3RTa7HszlQdYDFPdBZXGXxiQPEZaevYlBmAvGVAJ7I2bbp4iqDlvDPLZnIWI0J/ranuI45k9bA7IWFJJ12E+BopY1dHJurJHH3HqQS/rIAZREDUhSSQfGh63iAsFlHeAc2vwNQ+Bozi8CSdLcSSY7dXFviy4n/h0sKCmoedWCmNdNBrtRuPp8fUBNSV+SKvFlM/RLv8Aab86lWsYt2SbKrlGkMen9b1CxnCmtPqNCJHxp61hbrygQyI0iOkg+/urXtatAVJOmScI1p5ZhkG25OoqxfEraQm3bBGhksQN+7uqkbhji36zX2gunUk/nU25gHWyRqA+UCepJHTpS5R5uzU2HdvAItghdJRiPNrRJ133qo4Ng2s4btEGbo291XjLGcQdLQIPQ/RQahW7TNh0VRJLzAmdOtefqbpL9h2Nlot2TpSjoa8wKNnEgjfcEfeKZuXTnPnXmuLTGEsgVFu2q8bEUzcxGtcuDuT0kivBf116Vy2Kpg3Cxha1s0r8SSzNlBaN+se7uqVyk/8AxDT9n370M47iF2zeY2nZG6kGDvt5VIscwX77W0e5ILqJIUHUx7QAMe+qnpnLHw+oEp9jUDdC6swUd5H5VE4vw5b6C2twKxMjsPrHdpTnGuH+rsE9JXZjG/cTFCvMPEXOHYl20EDU6CVnWqNJ8MjtW5c2JhT9ykTF5DcMD61dDqMlzUdfq91SeNctWvWBle1aEDRswkg7js1n1rHE7tB86s+EYpiQHzMIcwWIEyg00NetP4YoK2CsknLqXd3lU3MQrriLJyiIBYnTrAWrduWLbe2LR8e0D/pqjt8QyOMoK9T2iZiN9BprVxf48+SV74+Un3VNLSRfFdArnfDIGN5IsbLeRG7i5/ETVbd5GMELicOQdNSfvApWccWusbgLGB9eAJmdIPd4VYXOKsbYtCfVyDlle+fa9XO9YtMl0spin0cv3I/KHKbYS8We/h2BUjS4SZMdCoow9Yn97a/jFC2G4wllsysiOB9a4CYPeDaI1FRv09HYuxDsza5bi9ZI0FuI7J2+VLyaaOSVysz01J/Nx9/oF7FP721/GKbKoT/aWv4xQ5i+KtcVEYdhNgCoOggdr1dMWuJ+qMJmTYkZ5mRAmFWdj5e+lvQwXkFwaXD5Coov27f8YryqH/6mf7RpVn4JeGBU/JnXNVsvi1VdTkX/ALqiDgzyC3Z/xD8KIOOctNevC4lzJ2Quqt032qXwjgQssC1zODIaVOsiIA6edVwyOEIpPmjOG2pFHY4S1q0103CZ7IAzdTqZ6HSrHl3E2wG9ezQ2i55K/E6TV5ib2DsW4MIrnKJDETHd0oXZcLmcDEW/VtGksNfARoKa3KcHYv2roX36BZtWmNpBDMoYjWRPfUG1jsNh7vZslWI1aTME9xNOco2whcLeS4oKGBJjU67VO4jy2L98XAQZABk7R4fhSfktSdjoU0hnH4yy15Q7LDWmiZ3O0dJnapfCLCh3u3XKkSRodQAR8fKoHFOEBcStsAshVR7/ADjTXWjD1QyXDp7LfcayLje02cqXACnmNGtQguaMraDTstO56/KrO7xZL9sR6wklCCRK+0OsAA0LYHjaJYKaSYnToBsPEn8as+B8WVcOLR9u5cXKABoqwZPv0q2S9rpEalyaQzF84ywAuUDMAWlYmMpy6ggSehrhcKtmzbuG76pQJIcK3tCY21I8Kq773SmKcNby2bhK5t1KiddYO8qCD2jVrc4X+kBQIzWrdtQXUlVLKGYrqMzRA8PfVX4XE0riI9SXRMsbCLcVWV1YETKka+7pTdyxJEqGH9d9QOB8ljD3Dda4WYZoCjKuogzvNW2FGm+leH8X0+PGouKptjsOSTuyKMFbn2CB7/zpq5wpDsSv9eNWfqjOkUiD4V4aTRRv8Ave4fBI9baPgSQff0rm1gHUhoUqNJVpqxs8CL3Xe5oubQd/8qsOIWAECqABI0FXSxx2WEsjujNuawvrRlAnLqB47++q7CAqwyg6EHQdxmrezw4Xsb6vaQ3SdvCrvF8iOuqNPuYH4gmqoNKCTZknyO3OZXvjIdguY6dcyga+ROlRcThBdTITAPX+VeWOB3rRZ7h0yhR2p1LA9RPSn00r1tNzDrYPHYpDyuv2z/D/APKpWD4WLfUk7fHU9fAVaNVfjeJJbdUY6tt8Y++qW2+rMSSGcbZkoQSGkqABMyJIiR9mnkv4gdkO2k6eqHXf61c4gHPaj7f/AGXKnXWNsBoZp3IBb/xSpUbZW2cIykk5pMfVP86cLR3/AAP5VZtjM4DDYiRUNhWLnqEpMpcXw3OxaW1j6rbAQNh3UsLgchnMem6sdpj6v7Rq3K1wVre1Gp07Gkuajf8Ahf8A2VMucF9dbW/bI21BBiJ7JnQ6ztFRXFXHKWNC2AreychPuFKmu5rk+xTfob96fA/nSq1Y66V7QWHT8FGL7/0acF9u81G9cO/5V6t8d/8AlNTVz0J7KPnn+ytf/kb/AEihu5iUNtEAAK7tB1+VFPOKSlmMujs3aMAwF0+dVguaA5bRPd6zT45ulXY5VFCJRtkrkQEDEQdgn/caK8BjGHa3B6d3lQvyu/qbWKd49lToQ25bu8au+X+OWGUBriT+0QPvqLVRbnuRViaUKZZWOYbJJiZXfT+p2pYvDtfRnS6yJlJIG5oUNhbt67kuDKHOg2jwPxoxwWUWCvQIRp+7SJxjjcWupl9aMiLa0W8uD+y8tfo5kyfr9NPuoTK61ecv4q5bdD2/VswUxOUyYHhXsZPl4I4Pk2bF4TDgM1xLce05KAzHU6STrXVrjtglVW6O0uZRr7I7vCNKq+awRauan+ycfNKoOEYRrl60EElcMTHm0dfOkvWzi6pdBixRasO04gp+uDIkQTr07++nLKaRGulD9q2VdEIIKoBB8XaiS05BnQx+VeRrNU9RKMZKq8B+moLgc/Rz3Gmza86prvNL5g8Mq6iARr8q7tc1HNmytlPZiBv8e6slpIVw2CtxdIv9TVbzE5CCCR2vwoI4n6VbqXrirZtlVYgZpzad8GpOB5wfGqc9tUyn6pPd40eXE4YrYePmY1y0ubiXfCMf60rRAv8AWn8qz3k0TxFvBG/DxrSlH9a/nXKPtX7GZXUin5i/sf8AEPuPjQ1RVzEgNsSYGbU9wAMn4UE44EJdLOAv1SezpIiZO593SvW0vGOjIO0WZt6A1Gv2FYgsASNiRtVfy7dnOM2Ydk6NmGoPWT3VbutVdrCIFyBctT9s/wDTuVJxpW5AZQQDIkdah4g/SW/3m/6b1ImgcVdm9xnGSVAGuoEdIH4VGNnLGYdmWMCSBtA++p5NeTWbUMTK+zcyntSOyOh+0fwppgJ7UxL9+8iNvCrOa4es2m7iouROsxlHtFgevd1q34O0WhP2B8YFR72x8j91OYERbX91furlFdzr5JGY99KmCWpVvBtsqVvE7Kx6exXYxkHaD+6RpUdecm39Sv8AF/Kum5zgS1oR35v5V5aWRyqgPb5K3mqby2RbUuVZidO8KBv5VRPhGEhlhvskaijN+dYC/RhAZ19o9YgCANeutCT4prlxrjGWYlj7ztXt6TSzf/KqX3JMmVL5SfyrivU272dM2YoApUkNlzT06GKHcThbmYk2mEmdj1NFnBuOmxcJCZ0cDMg3kfWH7Q2jqPdRCebLDgE2GPUTljz3pWpxS0820rT7mwayRSvlGa2XvW9VV1nuU/lUl+K4gjKTcju1A+VaBe43h2js3kj7MR8Ca8/WlifavAdwA2038akeVPlxD9LwzNlLfYPwNHmBcfoOHt5lzetRiJEjtydKt7fGsOFibx33Rf8AzUgcwYUmcpERvb3j3Vjy7l0NjDaTeaCTbvNJymyYHT20odPF3wz5rcA/ooWfMg/hVtxvjtp8K6AMGZQF7JErmB38hQ5xy3q8dLFofECkJ+//AAG17aC7htws1ssSSbVokk98k60WIQNR0BPwFDHD7cXEHdbsj5UTkyGAUyQenhXltf1VXkLJ0QJXrq3EDLMS28d+u1KyyqiZjBLmNPCrKzwg2rQUhm3nsnqZqLiOGE+rIDQrZj2T8K9ScXQtSRk3Gz/xF799vvoj5JHZc0NcZ1xF399vvq64Jxa3hrZ9YwJbopUx5kkCfAUWpi5YaivB2JpTthZyMP8Aj7h7kP3itHA/r+hWdejxZxl46RkBnzIjpWh3WhSe4GPPp86njHhAZuZFXzPpaH734GhpWkQ1vMD0MEHrsat+J3V9Wq5iW9rUk6agHU9SJoX49zCcO1tbYVmjM4ZZGvsgayK9CM1hx+Q8ceKJlx7dlWf1YtKNWICqI7zFRcPzHYurmS4pBMe0JnugmqbmfmC3isA6L2L4hipHYYKZOU+WsHurIc3xpuLKsqtfcDJNwdUbtfH0lvzb/Q1PgVBwmLW4LBVg2h1Hf6vWp9OXI1MH8RxC49xgjZVUldtTG9M3r91Y+kJkxsOs05w6CXJ39Y/317jzBT99fxoRLm7o5D3f7w/AVN4fjC8hvaWPeDsakYayrkhiBGpHX+VV7Yu3ZuXmdwi9gSdtjQoKE3fJOv8Ast5H7qdwn9mv7o+6oH6yt3Ub1dxH7LeywPSmOHFvWkFjGTbp0/OtbocmW8+NKmPWUqX6kQ6AO5iFWCLyE+AuDu/9Pcedc+tQnN65ZA0GW4Qe8HsafOo/6EtN/oYqhZ32f8HnOJZ2rKXQEF20vcPpevSfVHSjrh/owT1CObd52ZZLW71tQZ10V7f49KzvAgJdSfZkSB3da1/gfNhtqqgymRXHh2jbuD3XBPlcFTZtVli7t0HHGmuFyDGJ5S9UjD9GxrTm0KWLsRoDKXFYd4jfr3VXclX2tYnJdsvauNORrisMpiQQjiCWjKD0k9SI1hOZEcb613aspcdbmUFl1BjUe8dPCp4/Ene2StML0muXwDHNXC/V4O3fuYbOcoN91Yi+mntZYyuAfaH3bgKvWMrEHXxGxBEgjwIM++texGN1KMqkEbHUQe8Hcd486zjn/GCw1slJDAhYRRlCntIjrAOWQQrrqGEMKF5Y5nUVTChcfm6FUFpASYGvfESPdPjTVu4GAYGQQCD4GureGtZpuO6QQTNtshEbZ0JIGm8UpJsp4JeIxtwKO22mg1Okabb11xUAvfLHZLQ1PXLPxp3jjJawq5LqXV1fPM5tdkYSCO8EzI79KpOXcBc4hiDmcJqA9zIGYEozKqK3ZUBV3PhXYYSm22DmlGCDROZ8Mt0kXMwi2BkVn9ldfZEVaWOd7ZcRbvhZ1uG3CrPU9omPdQ/w3lXDDEhb99rtkkrL3ii5gQJBQqpknbz1q94/ytYw9l72Eti3ctAt2J+kQf2qNr2wUk69QKVlwQg1J3b6Cll3cBV+kP8AarhsTcg67T0FU3KuPFyyFmSkAHvUibZ/h08wat2UENr0NQvNlTrc/qbtSfQwPFEvdvtcImXJB6ktsCPZMEmfCqHE2nnTUDvj8dPhWi818IzK4VlRxlgQIeTqNBIPWfjvQ8nB7FtQb1xhm0DRKSPcfnX0WOVR5FSjboNfRDxVDcZWe2twoqhM2pyk6Dv7IG34VpHEb8FUiS+Y+QQA/eVHvr5+wdjEWcRbu4cG8iOrrFs5TBB3QQR0JFabwzm4viL97FH1C27aKmHM5lzQztqBmZoGvdGgqbNFJNoxJuVnfMHELdrFOrsqBbVkCTuS13Qd50FZ3zLzFafENlaQIWY7hB+dXXMPN2GuYg3reFV7hAHrLpJiBAyrstBGKw4ZmOUCTO3fXY/6iqSaSH24rjqO3eKKAzA7A/PT8aoeEYf1l+2mgzsFk7STAqdcwAgiNx/XvrzinAlCC7hmLBRLof7RCN209pZ6jaqo7MfHknnuk78GvnhwtNZUDZWHiYQamn8utZFwb0hYiyyesY3kQEAOdQCADDb7AbzWu8qcbsYoLeXVJ1U7gjcH4069occiaKPhKSj9nX1j6x41Uc4cUOGtgqO2TCk7AwZPnU3B41gbkGAbjmBtqe6hjn3iIYJbM5h2vjpr7pobvgGXCbBo8fv5w/rGzDrMfGN6t+ZuJveRJIVWVbjAD60R8BQzlow4obF3BFkYZ0dco+sUyQwjwYKffWySTQqDbTsF8Bda3cRl0MjXwOh+RrVsK8Xj+4R/prJrWIhgd4761HgU4mLyAdpfZkZgZHTqNKRqcnppNj9NTtFrnFKuDhz3V7Xn+uW7QD1rk2zSW8O/5V696YivQ5ITjFLAB7iKv8JxLLAJ0DEf4byhSfcwRvdQ1f2qxttmsrP1lK/Db8KGcbSs2D5C/C41hHfsaJ+A8wFSAaEOH22uIr9GUEnpMQ3+YGrbC2CNmE92v3nSvNntvryVrlchJxrFkZXB0Bj3Hb8PjQ9zfgf0vCui63F+lt+L2wQw/wAVskf4RU9MRnVkcfV1n4H5EUF828UuWrBtGc9xsg9w7evlp5GhwJuarrYM0lDkqsFjbdlchuBiZkT2VOxyHdjPz23JNhg8facgOSLemjAkHu0OgE6yfhQmvGXVdGgT0AAGmmw8/hXr8cJOW5DIwIOihhPUMBIg6xt4a17Tx+CNZaNFHKFnE22TDOyOxzi2SDbuMkkjYZHI0kaGACOtR+Am5g7AHqGa4zt6yA0q2UEg5e4Nlqq5S5nNtNZDWojv01XTTT7/ACrzi/F7d2/curbvAXWLx6stE6tqpIjMT16ipXGXysoU0vcu4YcE4d+nlke01kIAQXlVOugXTXUSf50bg3hoyKV8DM+6awL9Y2gfZuiNT9GZA79Woj4J6RLNhcqNfM/bEj3duB7qnz6eUoqkzvVTfNfQMOV7n6Lee0VPYdrUdcrfSWD49ns++ijF8TQAgowkH6tCfEsWrXbeItzNxTMxGbDuCoH+F/uo6xvClxNsFbjISJDI0ESJGmx8j8qn9F5XS6nSlCNSkjJ+P4B7nEPVWMzKEW4wJynUmfagxAGnWfOg7mJWskrJKK7A2z0k6jxggwQdo21q65ixmJwGOuk31a4gVM+sssBwIJldxPjQbxfi1y+4a4+bWdABuZOgA1r2MUZcWInNc0aF6POMvDWFCEWzmBcsSJBkBQRMZS0VD5v4gbmIKysIAvZELpOwzHy36UAYfGspOV2VnIBymN9NSPM/Gii/clvLT4aCkZce2e4bhnaoZIrwivWpVylQ0auCBXmHvNaYMhg/f4EdRrtXr7EVwo091MTTVMBrkHOK2wt1oAAOoA2E7ge+tB9EvE7eS5Yki4WzgHYgADTx76DOKYFnBZROQEt4L3+QP303y3nW961GyepVrhPgNI8yTFPbW3kkVxnwaXxzimDwd0sS13PLepWAAevb3gnp51nvGuOXMUf7JETMWVbabToAW3bTvqsxeJa45dzJai/AYtWtrlluyq6LsQNR8vnS5r0vdVv+BkX6raugNOHb7J+B7p+6nsLjSgKlVZW3DDy+sNRsKKRiVJ+vOh9k6aDT4NQ9xq4DcAEgqIIIgiCdK2GV5HTQE8exWmQ8RZUjPb9nSVJ1WfvHjUjC4kr7LEEbQSNtutQga9mPI7eVOlHsxSlXIUjnLFjT176eIpUODEmvaR+Hx/2r6DfVfkMbfKVzrdtDbY3D/wC3Ui1yb34ge5GP3lamLxAd1PpxNY/lUanmfUu9LGRrXKFvreY//rj/AN2pP6osWiiZmaT1iOuo3MyKl2uId0Uzi1EPcmICwI/bE6+RpTyTfDYyOOC5oIeTLdhrTWiGDW2PcZBJK9B4ir9eAWY0aPd/8qzzlPiEYx1B9tW+UMPxFG6X2I3qHK5RlyOz4lGfsfBKfgyrqLgkAjUdD8f6FCfPfKbYq2jWCnrbebsyQGDABolBDaCJOxOtXjO4XNkdh+yD+FUeL4jeZ0y9m2cweD2hGxmNe6NK7FklGe6NCJY9ypsyQ2yjMjgqRKsDuCD3eBrx8GxEwZ7xqreR746dfPf3iDxeude2/wDqNPHFJHtR3g6/CEr6VNtJnlUug3hMawAVRA30ME+Z91aTydauthF7SSbjtrnzAHssCqqe4xrBmazTDABwPA/caNeD4hzYVWYZFBhRoTJJM69NfZjpNTaqDlGoj9PKnyFuJVHa2mcZw3YVEzMZBDL2nHZKkzIiBPSpWM5Z2R7BfPMKDaBIG/sqWA8Z99AlnjiiQIGXSP2SOyR+zrrRFwzmhrbOq3IDoF7Wogg6SdpLToaienlHq2UOSk+KJBxFshQiwUzf8xmiQBGpgTp0+rUw+kJsNZS2FVbpTUOYAgwjAEjP2QDEjeg7gXG3tXCIm5mhU0gdBEe1PfVRzdcd8SwxAYXBE7RBEiOhBkajvp2PSqLts7JNOHCIPH+NtdvXHuC07uxYsJOp7mBBjwO3hVQomWOgFX3M/KVzCsri25sXYay8hpUrmAOXZsu4IFD925ICjb+or0Y048EErvkZwz/SKT9ofeKLSe150JW9DNE/D8ULqqeo379BScy7jtO+qJJNc16xrwsDUqRXY1d7+6mbJ095++n2FQg2ViOh1HhTY8oXLhhRyGitirisAymywIO2rICKoedeDjCXmt2wBauw47xBjLPcDVx6OhmxlwztaOnmy1X+lK4f0xRrAtrHdqWmKfFciZv2WBxoq4Cblu2oKdlmLEyskZNI17xNCoOtXNrjgFtFymVEdI9kr+Ndni5xpKxeGSi7bLYk5icrawTqu4yiN9R2aHuNWSt1iRGYlhtsT3AmKlXuOKWzBD8R4x99QuJ4/wBawIBECPmT+NBhhKMuUHlnGUeGQgaQpE1yDVLJTuaVKK9rAg2FynVk7A/Cq39YIPrr/EPzpk4pNfpJB6AyPkKkUXRc50Xlq4w12qZfxQNlhI1U6SDrEjSaFv0hd5unxi5+AFPWeIKJgPJB3n/uagli7mrMEvCMIy4qy2UqZOaWUzKnaCaOWvAb+HwnWgyyxL22S/hcwg5Td17vqz1NWeOXGBGZrVrKFaWW6IAjxNebng5SKvUTXUqm57/R3VizSdgJMCfkKJLHF7WMAvKNSRnGmrRM+/8AA1jPGrs3j+yFHyk/Mmjn0f3bnqT6u013aQpEiC2upjwqjPpIxxbo9SbHnvJTAzmKzkxd9douv82JHyNQLbQRVvzpm/TbpZShOU5TEgZF3jyqlU16uJ3BfsQ5OJMsMLi0NybkhYb2dTMab+NS8TimUAocuzDv1iPxqlAq6OGz2k1mVAkdMvTbcd3j762XU1NtCv3TcJLdl1HSIZeumnjtU+1iJS02YAwbRBPSYEj3j4EbxVViMO4U658vWB2fPwqXw7EKbRTKzOGLLk9oadPI+B/PGlXBsXzyd8E4pkxSNmlULMJ8FIUa+JPu+RPh+DYjHTdQC4o7JCsA2SZjoI1I0138azq6DnbNIJOsgz7xvvX0J6JOHMtiGXQ27bhtJJYvI8hpSckUpxrq+BsMnsafbkqfSfwtxwpycv0V5GTLmkISUAJPdnO3SB0rDCY2r6/x3Crd229u4qsjiCGAI8ND3HX3CvkXG4VrVxrbaMjMjDxUlT8xT4Y1BUieUtzsjk1pXK3CEtcFvYllRnxF5baGO0ottqNRpJBOnh3VmyiSBO5jXbWtexuGGH4NasTm9XiO03SWtlifIsTE0jUzSSj3YzBFuV+ARNNPrXNy+v2h8RUW/wAQRRo2Y+H9RSoxZXKaQ7cYjuqHiX0quuYg5851161MxVxcmfcHQD9qCRpVOyiZ5N1mjejvlm+g/SPVErdTskFBIlCDBYb6/KoPpe4JcC2b5tlQs22JKHftL7LE9DWpcuyMLZRFLZLaLpG4trO5FN8xcI/SbDWb1pyjxtlkEGQQcx1BH9TqtTSdhu2tp8yqK6qy5l4cMPirtoIyBHIUMZMdCT1ka++qyaqTvkkao5JpUq8NcYctSSk5rxTXHD2YUqZz0qw2wowfBbrifXldY0nuB3zAdalnlgfXxL+UA/iapl5nuKCLaIk9dSfnp8qaHHrx+vqPBfyqdxyt8MoUsaXQul5QDmVe4QNyQI+OgFS8Lydb65mgwSHH3Chg8w4gHS848jFcNxm6f+c/8Rj4ChePM/zG+piX5Qpv8Kt2n+jWO+WJMDfWa8u3gg00HWJ2gz56UP4XjN4Do4H2p6+II76bxHELlw5WgBiAQOv5CuWKX5mE80a4Q7icMCqsR2rhLE9QWJyiO7SiDli+6Yb6NirE7gkGNeo86jPh1a1KA5goc66djMR5aD5+FP8ADeO28PK5xMyZBjy2ocjcoVFHQSjK2D3H8UXxDFiWIhSSST2RG51qLhsIzLcYezbALf4mCiO/U/Ca4xF4s7Md2Yn4kmpNq8osMsnOzg7iMqg7iO8zVS4SSJnTbZFWpSFkAYQP5juqKKsOHJbcXPWaRauspmO2qE2x4y2keNEChp+JuVjT4CBPcIgHx38RUm5aCqro24kidR7xVYKNLfqcLZsMwtXGdFcghTGZZIaJPXQb/Cgm9tUMit12UGLwq3LfrEHaHtD+uvWa+juRLQXB22RSqtbtABt4VBH31gnL1nCXsWisrLaCy4uXOyxHiACqnuJPnWwYT0hYOz6vDC5AREVGJGUhQFEt7t4jxoNilNSfb/0OpbG13Da4WPUD3E/lXzl6XODGxxK40NlvRdDEQpZh9JlPUBveJ8idxxHMAXKS1tQ5hWZ9CSCQAQI6d9ZJ6Y+MC+1mGU5M4EeOWTvtKxVDcewmmZoTrRdxbmF3wajOSLxRnWAFD25HZHQEOflQi1TsY/0Vkaagk/Err/DNKlBNpvsbGVJoi3BrXqmk2orlTTQBXGk16Lg+jB2DSfeRPyFcNSsrLqPGuZpri+kTDKXl7yo2UqqNdAjKBsreH9bF616SsISALmIE6e3f3O31v2j8Bv1zDFAsF0AyqANN42npUPGXiXKwDtsOuUd0VOsS8lDyvwH3PvHbWItoitcLZw30nrDpDRBcx1jT8NQm9hl6CmEUhjvsKktiezTYR2qhcpbnZHs4cHfv99LEWlA0FeYe5BrrF3JEe+iA4ora9pxl7IPmPu/OuBXAnlKnAaVdZxzn8K69d4VPxnL15N0Pu1quuWGX2lI8xXJp9DXFrqImTTtqwWnKpOUS0DYd500FHnLfC2S1bdE7WXMWETqM2pCnp3neqvFcce4zgqgVpB11Mgg+z50lZXJtRQ140lbYLJdK+ya69cS+brM6UyUgwdxXUU5ijVeTsPZucKvuf7VVuk+SKAP+rWbcQvL6xt+n3CirkW8921fwdsTcvZcuoHZ+uBO8wvUaeVU3EMelq/cFtVYq7Ln0M5TlkabGJqXFBxnJ+R85XFFJSQ60jXttunQ1UTnpNchqew2Ee6627a5ncwqjqffXXEOF3cO5t3kNtxEqd9QCNtwQQay1dG0NgfKnL86FjJ0AFP4fhly5bLIsga7gEnwBMmuLVo58pBldI1kfDrWWjaZ7ZcpqQc2wHcO6BrVrwvEIQxvAEgAj6MOT3jVlC7+NV96+qCDq3cCD8TJ18KirxR19him/skg6+I1oeWgrouMbx9Vtm0qoQTOUCFB9xj4VQvfLEltTTbGTXSLRRikC5Niau8Q2iDuH3kmlftREGR36ivLrA5RA069TJ6/d7qIERauEOtO4jc083C7i2kvERbuEhTI1I3091c2l1NpsiuakYQBb3akBZ2E9O7zpm2vaHmPvq04NhVdMW7uFZbfZkE5mLhiojYlUMe+uf6nLqPvibRH9pqemRqKvRjy0t7Hi65BVLZcBXYOGBRBOWIBltDuJrO22rReV+Z7PD7K3hbLXL6BCJAA9VAB8iCPgaRmUljezqNi05clX6QOVVwOICq5dbi5wTuO0wC76wBvQ1w/AtfvW7Ke1ccIPMmJ8utEXO/N5x7W2KKmRSNJ6mdST/U1T8t8UXD4u1fZM4ttmCzEmNNYOxM7dK3E5rF7upkq3cdAj9JHK6YFcIiIoY2mDugaGYPv2iSTDfyAgAFubGjfn3nb9YW7X0Zti2zbtM5h+6IiPnQRcrsG/Yt/UzJW7gfw3Cr120Wt2rjrbzFmVGKqAASSwEDQTrUEUe8h88Lg8LdstbLi67EjNAIKBSIymdBQFNFGUnJprjt+pkopJOy9w3KWIdFdVEMoYajYiRXtWGA5sKWrafZRV3HRQKVDeTwHth5NvxXAbZ3UVV4rk6w4iB5EVMu8VJ6EfOm/1ie+pZaDJEsWQoMXyNpFslfIkfjQ5xD0YX29hh74rQxxHwp1OKClbM+Poc1GXUypfQ5izq12yP4if9MfOnF9EqqAbmKM/ZSyW/wC/8K1y3xRa4uWluaFjHcDFKnqNQv8AR0cOK+TLcL6PsOjqfX4iSdALSz8EYsvnFWo9HmBUGbVwx1JvHXyWKLk5UQMzKxBYztU2zwhl/wCdc+Ij4Ganlqcz7soeDTpe1/Yza36JrRgi7f8A4FUj3MJmrG/6OrLqEMhvthLYuNodyN9+7oKPxgf/AFHPvH5U3d4MjCCX13IYgnzI1jwEDwrvxGWX5mLWPGjNb3o2wllgrX7pb7INuQfEBTl99WeG5OwJHaU3j9p3aR/CV091Fo5bsKYFvTcsW2OnedapcRcslillLqlQ0N6tipYEQNjMyda2WXLJ8SZTjw6dqkmRU5SwgELYGn7Tfg1NXeQ8KTP6OROhAa584bWomJ4peUmJJHQrlHvzCrDh+KxjDe1/En+4UMck+rl92Mlo41aaI49GuGP/ANvH+Jvxela9HWFmDbtgjcZhPzNW4XGADOLeU7fSoCfJS0n3VGspZBfNatFlBcowWSImR37b0cpzXWX3BjpItN2v8DLejXBkaoB5MF/013b9GuCH/KzD99z95ryxxbBPbn9Hy6mVCgfdE/yq44PirF62WtIYBK6gzI8zQvJkS5kwMmlUFbi/oiusckYME5bFox3kmPnpWT8+hFx11UUKqZVhdtAJ+dbl+gr0VhJk5VifgNaxH0i2AuPugJkHZ75aR7RnYmqtFNyyO3fBFqYpQ4KC9vT1ziLNZt2iTlQsQNI7XzqPc6VytexVnnWdJv8AP8aNORuRxi8O91rhQZyoAEzCz9rx7u+glRJ89K1Xke1es4K3FtjnLPPa2aI206VLq8rxwtdSzSYPXntOG9FduP7UTH2Tv3wG28/iaR9HRIA9cDl0XsnQSTAM6DXoKILeOvmT6uI6EuPnNd2uYQDF21cXxViR+FeZ+Kz1d/wem/h1drMo5m4YcNiGtTMAEECBBEio/AeEnFXxaVlQkMQW20E9OtX3pKvWnxSvaJIa2JBmQQSBM+FQuQb6Jjke42RVVyW107MDbzr01lk8G/vR5LxVm2V3HOaeWLmCtWwzq6uxPZBEECOvnQu5rRvSdxK1dt2vV3PWQzTrMSB4Vm70WmySyYlKXUzUY/TntC3gPIF+/hRfV0RHDEKxIJCnfYjUigyto5S4nm4bbuM2VbSMrQogC3IOkSdNayHil22152tAi2WJUHQx5dPKk6XNknknGfRPgLNijGEWn1OreFYgHTUDrXtT8Py7imRWW05UgEHwIkfKlVe9eRO1+DbRik76RuqeorLF41d+1Ty8eu/ar7B/DJeQPWRo2JvKomaHcXxtphdaq7OPe4yqW3itb5a5Pw5tB2QMTFfMfE8ktNljhUblK68cFmNR2epJ8foZn+vnQ9oEeVW+A49m60R898n21tFrYjwrNMPgnDdkGa8zT7s6kpRqUXTGzcElKD4fk0XCcRbvq2wuKzb0CJiL1gS6mOv9Daivk/itq+8E6gTBO/8AW9JzYdvzIzcmrTCMYNomDFMlavBjkECddgBrUDFYTUtpG9TZcMYpODsCGVt+5EEmvNaezDvn3V4b3dUw6xk2Sek1w/DQd0U+aj8qk+tNLMfGupG3JFaOXbIJIsoCeoUA/GK9PL9k721+dTz50ormkEsk13Kv/wClsODPqgD4T+dTMJw63bXLbSBJMeJ3qZArkkUNGSyyl1bG7+HJUheySDB0MHvg1lPG/Rve9eb7vdv5gZNu3azjSB2S4G3hWqHBofqgmm24WvTMp8LjD8aPHknjfDAaT6nzVxrBlb90AOMrbXAA8dJHf5VAS0dDG5gf+K2Pm/kDEYi5nDo8aAEmY/eIM0J3vRziVOtgsP2WX869vFqscoq2rJJ4XfAElCpEg+XfW0+jXm0XMObN4pbexkVJ7OZCDG+kiI086zu9yliE3wl33An7qj3LL2/assn7wP412aOPNHbaCxKUGfQIuzqNRTd2+qgsSAAJM9B1rCrPGL9r2LrL+6xirIekLF5ClxluqwykMgMg76rBrzHoJ9mV+okNekriSX8UDaZWVUAlfMk69d6XowU/pTn1YuILTZtAYiCsT1JERUT6G+cowzW270uOB/CwarXhLYvh2b1GHNxLhBYspJ0mBKgRuelWy4w+kutdxCT9TeQeeeYVxAQCyLBR2BX650EEwBA8KDyaN+Z+PLi1Rb+GuWmQnW2RrO8hlGmlCF/CgN2CSP2on5Gn6fiCjVfcVnTlLddmzctYBDw+0gjK9qGy7Sw7e3WSax/E8GFrFeodxlFzIzgEwM0Ex3gaxU/hmPv2gBavXLcdx7O/dt8qlWeEq5ZnvIzMSxzZlMkydYikYsbwylJvhjZv1YxSXKNdt8K9WAgkBAFA00C6AfKlQEnFsUAAMQIGg7a/iKVRvT/9izfLwXg5Ww393/nf/dXo5Yw/93/mf/dSpV9l+Iy/3v6s8AcXl+wNkP8AG/8AuogwHFbtpcttyB3aH75r2lXlfEH6ji58v9eSmDexo5xvE7l0RccsPd+FV9rCqpkDUedKlSdJ7U64Nm3tRJxDl1IbUHTYfhVdY4TaUyqx/ib86VKn5XceQMba6Fvgsa9r2DHuB+8Gph5ivn6/+VP9tKlXnYoRW6kMyNt8jY43e+0P4V/KkOM3ftf5V/KlSrtkfCOti/XN37X+VfyrluLXftf5V/KlSrHCPhGqTF+trn2v8q/lS/Wtz7XyX8qVKs2R8I7c/Ijxa79r5L+VeDilz7XyX8qVKs2R8I3c/Iv1td+18h+VI8Uufa+Q/KvKVE8cPC+hm5+RfrS59r5L+VeHiVz7XyH5UqVd6cPC+gW5+RHidz7XyH5Vy+Oc7wfNVP4UqVY8cPCO3PyRWsIdTbt//wA0/wBtdWwF2RB5In5V7SpmyNdEbud9TsYphtHwH5V2cc/2vkPypUqU8cPC+hu6Xkae+TvB8wPyqO2ERt7aHzRfypUqJQiuyN3PyR34DhzvZT+EfhTSct4cNItL75I+BMV5Sp8UkKcn5H/1NY/urf8ACPyrylSpoq2f/9k="/>
          <p:cNvSpPr>
            <a:spLocks noChangeAspect="1" noChangeArrowheads="1"/>
          </p:cNvSpPr>
          <p:nvPr/>
        </p:nvSpPr>
        <p:spPr bwMode="auto">
          <a:xfrm>
            <a:off x="0" y="-153432"/>
            <a:ext cx="304602" cy="304271"/>
          </a:xfrm>
          <a:prstGeom prst="rect">
            <a:avLst/>
          </a:prstGeom>
          <a:noFill/>
          <a:ln w="9525">
            <a:noFill/>
            <a:miter lim="800000"/>
            <a:headEnd/>
            <a:tailEnd/>
          </a:ln>
        </p:spPr>
        <p:txBody>
          <a:bodyPr lIns="91321" tIns="45659" rIns="91321" bIns="45659"/>
          <a:lstStyle/>
          <a:p>
            <a:endParaRPr lang="en-US"/>
          </a:p>
        </p:txBody>
      </p:sp>
      <p:sp>
        <p:nvSpPr>
          <p:cNvPr id="10243" name="AutoShape 4" descr="data:image/jpeg;base64,/9j/4AAQSkZJRgABAQAAAQABAAD/2wCEAAkGBhQSERUUExQWFRUVGBgYGRcYGBodGBwcGBcXGhccHBgaGyYeGBokGhcdHy8gIycpLCwsHR4xNTAqNSYrLCkBCQoKDgwOGg8PGiwkHyQtLC0sLCosLCwsKSwsLCwsLCwsKSwsLCksKSwsLCwsLCwpLCksLCwsLCwsLCwsLCwsKf/AABEIAMMBAgMBIgACEQEDEQH/xAAcAAABBQEBAQAAAAAAAAAAAAAGAAMEBQcCAQj/xABJEAACAQIEAwQGBgcGBQMFAAABAhEAAwQSITEFBkEiUWFxBxMygZGhI0JSscHRFBVicpLh8DNTgqKy0iRDs8LxY8PiFkRzg5P/xAAaAQADAQEBAQAAAAAAAAAAAAACAwQBAAUG/8QAMBEAAgIBAwMCBAUEAwAAAAAAAAECEQMEEiExQVETIgUykaEUQmFxsSNSgfEzYsH/2gAMAwEAAhEDEQA/AGsZdg5EzZwofcxEnr7qjvx+4bwQMQI2zAkRE7eNQuYcWbd8QYJtrOu4lvzqow+JLPIEE9TuYPxryNPj3RTa7HszlQdYDFPdBZXGXxiQPEZaevYlBmAvGVAJ7I2bbp4iqDlvDPLZnIWI0J/ranuI45k9bA7IWFJJ12E+BopY1dHJurJHH3HqQS/rIAZREDUhSSQfGh63iAsFlHeAc2vwNQ+Bozi8CSdLcSSY7dXFviy4n/h0sKCmoedWCmNdNBrtRuPp8fUBNSV+SKvFlM/RLv8Aab86lWsYt2SbKrlGkMen9b1CxnCmtPqNCJHxp61hbrygQyI0iOkg+/urXtatAVJOmScI1p5ZhkG25OoqxfEraQm3bBGhksQN+7uqkbhji36zX2gunUk/nU25gHWyRqA+UCepJHTpS5R5uzU2HdvAItghdJRiPNrRJ133qo4Ng2s4btEGbo291XjLGcQdLQIPQ/RQahW7TNh0VRJLzAmdOtefqbpL9h2Nlot2TpSjoa8wKNnEgjfcEfeKZuXTnPnXmuLTGEsgVFu2q8bEUzcxGtcuDuT0kivBf116Vy2Kpg3Cxha1s0r8SSzNlBaN+se7uqVyk/8AxDT9n370M47iF2zeY2nZG6kGDvt5VIscwX77W0e5ILqJIUHUx7QAMe+qnpnLHw+oEp9jUDdC6swUd5H5VE4vw5b6C2twKxMjsPrHdpTnGuH+rsE9JXZjG/cTFCvMPEXOHYl20EDU6CVnWqNJ8MjtW5c2JhT9ykTF5DcMD61dDqMlzUdfq91SeNctWvWBle1aEDRswkg7js1n1rHE7tB86s+EYpiQHzMIcwWIEyg00NetP4YoK2CsknLqXd3lU3MQrriLJyiIBYnTrAWrduWLbe2LR8e0D/pqjt8QyOMoK9T2iZiN9BprVxf48+SV74+Un3VNLSRfFdArnfDIGN5IsbLeRG7i5/ETVbd5GMELicOQdNSfvApWccWusbgLGB9eAJmdIPd4VYXOKsbYtCfVyDlle+fa9XO9YtMl0spin0cv3I/KHKbYS8We/h2BUjS4SZMdCoow9Yn97a/jFC2G4wllsysiOB9a4CYPeDaI1FRv09HYuxDsza5bi9ZI0FuI7J2+VLyaaOSVysz01J/Nx9/oF7FP721/GKbKoT/aWv4xQ5i+KtcVEYdhNgCoOggdr1dMWuJ+qMJmTYkZ5mRAmFWdj5e+lvQwXkFwaXD5Coov27f8YryqH/6mf7RpVn4JeGBU/JnXNVsvi1VdTkX/ALqiDgzyC3Z/xD8KIOOctNevC4lzJ2Quqt032qXwjgQssC1zODIaVOsiIA6edVwyOEIpPmjOG2pFHY4S1q0103CZ7IAzdTqZ6HSrHl3E2wG9ezQ2i55K/E6TV5ib2DsW4MIrnKJDETHd0oXZcLmcDEW/VtGksNfARoKa3KcHYv2roX36BZtWmNpBDMoYjWRPfUG1jsNh7vZslWI1aTME9xNOco2whcLeS4oKGBJjU67VO4jy2L98XAQZABk7R4fhSfktSdjoU0hnH4yy15Q7LDWmiZ3O0dJnapfCLCh3u3XKkSRodQAR8fKoHFOEBcStsAshVR7/ADjTXWjD1QyXDp7LfcayLje02cqXACnmNGtQguaMraDTstO56/KrO7xZL9sR6wklCCRK+0OsAA0LYHjaJYKaSYnToBsPEn8as+B8WVcOLR9u5cXKABoqwZPv0q2S9rpEalyaQzF84ywAuUDMAWlYmMpy6ggSehrhcKtmzbuG76pQJIcK3tCY21I8Kq773SmKcNby2bhK5t1KiddYO8qCD2jVrc4X+kBQIzWrdtQXUlVLKGYrqMzRA8PfVX4XE0riI9SXRMsbCLcVWV1YETKka+7pTdyxJEqGH9d9QOB8ljD3Dda4WYZoCjKuogzvNW2FGm+leH8X0+PGouKptjsOSTuyKMFbn2CB7/zpq5wpDsSv9eNWfqjOkUiD4V4aTRRv8Ave4fBI9baPgSQff0rm1gHUhoUqNJVpqxs8CL3Xe5oubQd/8qsOIWAECqABI0FXSxx2WEsjujNuawvrRlAnLqB47++q7CAqwyg6EHQdxmrezw4Xsb6vaQ3SdvCrvF8iOuqNPuYH4gmqoNKCTZknyO3OZXvjIdguY6dcyga+ROlRcThBdTITAPX+VeWOB3rRZ7h0yhR2p1LA9RPSn00r1tNzDrYPHYpDyuv2z/D/APKpWD4WLfUk7fHU9fAVaNVfjeJJbdUY6tt8Y++qW2+rMSSGcbZkoQSGkqABMyJIiR9mnkv4gdkO2k6eqHXf61c4gHPaj7f/AGXKnXWNsBoZp3IBb/xSpUbZW2cIykk5pMfVP86cLR3/AAP5VZtjM4DDYiRUNhWLnqEpMpcXw3OxaW1j6rbAQNh3UsLgchnMem6sdpj6v7Rq3K1wVre1Gp07Gkuajf8Ahf8A2VMucF9dbW/bI21BBiJ7JnQ6ztFRXFXHKWNC2AreychPuFKmu5rk+xTfob96fA/nSq1Y66V7QWHT8FGL7/0acF9u81G9cO/5V6t8d/8AlNTVz0J7KPnn+ytf/kb/AEihu5iUNtEAAK7tB1+VFPOKSlmMujs3aMAwF0+dVguaA5bRPd6zT45ulXY5VFCJRtkrkQEDEQdgn/caK8BjGHa3B6d3lQvyu/qbWKd49lToQ25bu8au+X+OWGUBriT+0QPvqLVRbnuRViaUKZZWOYbJJiZXfT+p2pYvDtfRnS6yJlJIG5oUNhbt67kuDKHOg2jwPxoxwWUWCvQIRp+7SJxjjcWupl9aMiLa0W8uD+y8tfo5kyfr9NPuoTK61ecv4q5bdD2/VswUxOUyYHhXsZPl4I4Pk2bF4TDgM1xLce05KAzHU6STrXVrjtglVW6O0uZRr7I7vCNKq+awRauan+ycfNKoOEYRrl60EElcMTHm0dfOkvWzi6pdBixRasO04gp+uDIkQTr07++nLKaRGulD9q2VdEIIKoBB8XaiS05BnQx+VeRrNU9RKMZKq8B+moLgc/Rz3Gmza86prvNL5g8Mq6iARr8q7tc1HNmytlPZiBv8e6slpIVw2CtxdIv9TVbzE5CCCR2vwoI4n6VbqXrirZtlVYgZpzad8GpOB5wfGqc9tUyn6pPd40eXE4YrYePmY1y0ubiXfCMf60rRAv8AWn8qz3k0TxFvBG/DxrSlH9a/nXKPtX7GZXUin5i/sf8AEPuPjQ1RVzEgNsSYGbU9wAMn4UE44EJdLOAv1SezpIiZO593SvW0vGOjIO0WZt6A1Gv2FYgsASNiRtVfy7dnOM2Ydk6NmGoPWT3VbutVdrCIFyBctT9s/wDTuVJxpW5AZQQDIkdah4g/SW/3m/6b1ImgcVdm9xnGSVAGuoEdIH4VGNnLGYdmWMCSBtA++p5NeTWbUMTK+zcyntSOyOh+0fwppgJ7UxL9+8iNvCrOa4es2m7iouROsxlHtFgevd1q34O0WhP2B8YFR72x8j91OYERbX91furlFdzr5JGY99KmCWpVvBtsqVvE7Kx6exXYxkHaD+6RpUdecm39Sv8AF/Kum5zgS1oR35v5V5aWRyqgPb5K3mqby2RbUuVZidO8KBv5VRPhGEhlhvskaijN+dYC/RhAZ19o9YgCANeutCT4prlxrjGWYlj7ztXt6TSzf/KqX3JMmVL5SfyrivU272dM2YoApUkNlzT06GKHcThbmYk2mEmdj1NFnBuOmxcJCZ0cDMg3kfWH7Q2jqPdRCebLDgE2GPUTljz3pWpxS0820rT7mwayRSvlGa2XvW9VV1nuU/lUl+K4gjKTcju1A+VaBe43h2js3kj7MR8Ca8/WlifavAdwA2038akeVPlxD9LwzNlLfYPwNHmBcfoOHt5lzetRiJEjtydKt7fGsOFibx33Rf8AzUgcwYUmcpERvb3j3Vjy7l0NjDaTeaCTbvNJymyYHT20odPF3wz5rcA/ooWfMg/hVtxvjtp8K6AMGZQF7JErmB38hQ5xy3q8dLFofECkJ+//AAG17aC7htws1ssSSbVokk98k60WIQNR0BPwFDHD7cXEHdbsj5UTkyGAUyQenhXltf1VXkLJ0QJXrq3EDLMS28d+u1KyyqiZjBLmNPCrKzwg2rQUhm3nsnqZqLiOGE+rIDQrZj2T8K9ScXQtSRk3Gz/xF799vvoj5JHZc0NcZ1xF399vvq64Jxa3hrZ9YwJbopUx5kkCfAUWpi5YaivB2JpTthZyMP8Aj7h7kP3itHA/r+hWdejxZxl46RkBnzIjpWh3WhSe4GPPp86njHhAZuZFXzPpaH734GhpWkQ1vMD0MEHrsat+J3V9Wq5iW9rUk6agHU9SJoX49zCcO1tbYVmjM4ZZGvsgayK9CM1hx+Q8ceKJlx7dlWf1YtKNWICqI7zFRcPzHYurmS4pBMe0JnugmqbmfmC3isA6L2L4hipHYYKZOU+WsHurIc3xpuLKsqtfcDJNwdUbtfH0lvzb/Q1PgVBwmLW4LBVg2h1Hf6vWp9OXI1MH8RxC49xgjZVUldtTG9M3r91Y+kJkxsOs05w6CXJ39Y/317jzBT99fxoRLm7o5D3f7w/AVN4fjC8hvaWPeDsakYayrkhiBGpHX+VV7Yu3ZuXmdwi9gSdtjQoKE3fJOv8Ast5H7qdwn9mv7o+6oH6yt3Ub1dxH7LeywPSmOHFvWkFjGTbp0/OtbocmW8+NKmPWUqX6kQ6AO5iFWCLyE+AuDu/9Pcedc+tQnN65ZA0GW4Qe8HsafOo/6EtN/oYqhZ32f8HnOJZ2rKXQEF20vcPpevSfVHSjrh/owT1CObd52ZZLW71tQZ10V7f49KzvAgJdSfZkSB3da1/gfNhtqqgymRXHh2jbuD3XBPlcFTZtVli7t0HHGmuFyDGJ5S9UjD9GxrTm0KWLsRoDKXFYd4jfr3VXclX2tYnJdsvauNORrisMpiQQjiCWjKD0k9SI1hOZEcb613aspcdbmUFl1BjUe8dPCp4/Ene2StML0muXwDHNXC/V4O3fuYbOcoN91Yi+mntZYyuAfaH3bgKvWMrEHXxGxBEgjwIM++texGN1KMqkEbHUQe8Hcd486zjn/GCw1slJDAhYRRlCntIjrAOWQQrrqGEMKF5Y5nUVTChcfm6FUFpASYGvfESPdPjTVu4GAYGQQCD4GureGtZpuO6QQTNtshEbZ0JIGm8UpJsp4JeIxtwKO22mg1Okabb11xUAvfLHZLQ1PXLPxp3jjJawq5LqXV1fPM5tdkYSCO8EzI79KpOXcBc4hiDmcJqA9zIGYEozKqK3ZUBV3PhXYYSm22DmlGCDROZ8Mt0kXMwi2BkVn9ldfZEVaWOd7ZcRbvhZ1uG3CrPU9omPdQ/w3lXDDEhb99rtkkrL3ii5gQJBQqpknbz1q94/ytYw9l72Eti3ctAt2J+kQf2qNr2wUk69QKVlwQg1J3b6Cll3cBV+kP8AarhsTcg67T0FU3KuPFyyFmSkAHvUibZ/h08wat2UENr0NQvNlTrc/qbtSfQwPFEvdvtcImXJB6ktsCPZMEmfCqHE2nnTUDvj8dPhWi818IzK4VlRxlgQIeTqNBIPWfjvQ8nB7FtQb1xhm0DRKSPcfnX0WOVR5FSjboNfRDxVDcZWe2twoqhM2pyk6Dv7IG34VpHEb8FUiS+Y+QQA/eVHvr5+wdjEWcRbu4cG8iOrrFs5TBB3QQR0JFabwzm4viL97FH1C27aKmHM5lzQztqBmZoGvdGgqbNFJNoxJuVnfMHELdrFOrsqBbVkCTuS13Qd50FZ3zLzFafENlaQIWY7hB+dXXMPN2GuYg3reFV7hAHrLpJiBAyrstBGKw4ZmOUCTO3fXY/6iqSaSH24rjqO3eKKAzA7A/PT8aoeEYf1l+2mgzsFk7STAqdcwAgiNx/XvrzinAlCC7hmLBRLof7RCN209pZ6jaqo7MfHknnuk78GvnhwtNZUDZWHiYQamn8utZFwb0hYiyyesY3kQEAOdQCADDb7AbzWu8qcbsYoLeXVJ1U7gjcH4069occiaKPhKSj9nX1j6x41Uc4cUOGtgqO2TCk7AwZPnU3B41gbkGAbjmBtqe6hjn3iIYJbM5h2vjpr7pobvgGXCbBo8fv5w/rGzDrMfGN6t+ZuJveRJIVWVbjAD60R8BQzlow4obF3BFkYZ0dco+sUyQwjwYKffWySTQqDbTsF8Bda3cRl0MjXwOh+RrVsK8Xj+4R/prJrWIhgd4761HgU4mLyAdpfZkZgZHTqNKRqcnppNj9NTtFrnFKuDhz3V7Xn+uW7QD1rk2zSW8O/5V696YivQ5ITjFLAB7iKv8JxLLAJ0DEf4byhSfcwRvdQ1f2qxttmsrP1lK/Db8KGcbSs2D5C/C41hHfsaJ+A8wFSAaEOH22uIr9GUEnpMQ3+YGrbC2CNmE92v3nSvNntvryVrlchJxrFkZXB0Bj3Hb8PjQ9zfgf0vCui63F+lt+L2wQw/wAVskf4RU9MRnVkcfV1n4H5EUF828UuWrBtGc9xsg9w7evlp5GhwJuarrYM0lDkqsFjbdlchuBiZkT2VOxyHdjPz23JNhg8facgOSLemjAkHu0OgE6yfhQmvGXVdGgT0AAGmmw8/hXr8cJOW5DIwIOihhPUMBIg6xt4a17Tx+CNZaNFHKFnE22TDOyOxzi2SDbuMkkjYZHI0kaGACOtR+Am5g7AHqGa4zt6yA0q2UEg5e4Nlqq5S5nNtNZDWojv01XTTT7/ACrzi/F7d2/curbvAXWLx6stE6tqpIjMT16ipXGXysoU0vcu4YcE4d+nlke01kIAQXlVOugXTXUSf50bg3hoyKV8DM+6awL9Y2gfZuiNT9GZA79Woj4J6RLNhcqNfM/bEj3duB7qnz6eUoqkzvVTfNfQMOV7n6Lee0VPYdrUdcrfSWD49ns++ijF8TQAgowkH6tCfEsWrXbeItzNxTMxGbDuCoH+F/uo6xvClxNsFbjISJDI0ESJGmx8j8qn9F5XS6nSlCNSkjJ+P4B7nEPVWMzKEW4wJynUmfagxAGnWfOg7mJWskrJKK7A2z0k6jxggwQdo21q65ixmJwGOuk31a4gVM+sssBwIJldxPjQbxfi1y+4a4+bWdABuZOgA1r2MUZcWInNc0aF6POMvDWFCEWzmBcsSJBkBQRMZS0VD5v4gbmIKysIAvZELpOwzHy36UAYfGspOV2VnIBymN9NSPM/Gii/clvLT4aCkZce2e4bhnaoZIrwivWpVylQ0auCBXmHvNaYMhg/f4EdRrtXr7EVwo091MTTVMBrkHOK2wt1oAAOoA2E7ge+tB9EvE7eS5Yki4WzgHYgADTx76DOKYFnBZROQEt4L3+QP303y3nW961GyepVrhPgNI8yTFPbW3kkVxnwaXxzimDwd0sS13PLepWAAevb3gnp51nvGuOXMUf7JETMWVbabToAW3bTvqsxeJa45dzJai/AYtWtrlluyq6LsQNR8vnS5r0vdVv+BkX6raugNOHb7J+B7p+6nsLjSgKlVZW3DDy+sNRsKKRiVJ+vOh9k6aDT4NQ9xq4DcAEgqIIIgiCdK2GV5HTQE8exWmQ8RZUjPb9nSVJ1WfvHjUjC4kr7LEEbQSNtutQga9mPI7eVOlHsxSlXIUjnLFjT176eIpUODEmvaR+Hx/2r6DfVfkMbfKVzrdtDbY3D/wC3Ui1yb34ge5GP3lamLxAd1PpxNY/lUanmfUu9LGRrXKFvreY//rj/AN2pP6osWiiZmaT1iOuo3MyKl2uId0Uzi1EPcmICwI/bE6+RpTyTfDYyOOC5oIeTLdhrTWiGDW2PcZBJK9B4ir9eAWY0aPd/8qzzlPiEYx1B9tW+UMPxFG6X2I3qHK5RlyOz4lGfsfBKfgyrqLgkAjUdD8f6FCfPfKbYq2jWCnrbebsyQGDABolBDaCJOxOtXjO4XNkdh+yD+FUeL4jeZ0y9m2cweD2hGxmNe6NK7FklGe6NCJY9ypsyQ2yjMjgqRKsDuCD3eBrx8GxEwZ7xqreR746dfPf3iDxeude2/wDqNPHFJHtR3g6/CEr6VNtJnlUug3hMawAVRA30ME+Z91aTydauthF7SSbjtrnzAHssCqqe4xrBmazTDABwPA/caNeD4hzYVWYZFBhRoTJJM69NfZjpNTaqDlGoj9PKnyFuJVHa2mcZw3YVEzMZBDL2nHZKkzIiBPSpWM5Z2R7BfPMKDaBIG/sqWA8Z99AlnjiiQIGXSP2SOyR+zrrRFwzmhrbOq3IDoF7Wogg6SdpLToaienlHq2UOSk+KJBxFshQiwUzf8xmiQBGpgTp0+rUw+kJsNZS2FVbpTUOYAgwjAEjP2QDEjeg7gXG3tXCIm5mhU0gdBEe1PfVRzdcd8SwxAYXBE7RBEiOhBkajvp2PSqLts7JNOHCIPH+NtdvXHuC07uxYsJOp7mBBjwO3hVQomWOgFX3M/KVzCsri25sXYay8hpUrmAOXZsu4IFD925ICjb+or0Y048EErvkZwz/SKT9ofeKLSe150JW9DNE/D8ULqqeo379BScy7jtO+qJJNc16xrwsDUqRXY1d7+6mbJ095++n2FQg2ViOh1HhTY8oXLhhRyGitirisAymywIO2rICKoedeDjCXmt2wBauw47xBjLPcDVx6OhmxlwztaOnmy1X+lK4f0xRrAtrHdqWmKfFciZv2WBxoq4Cblu2oKdlmLEyskZNI17xNCoOtXNrjgFtFymVEdI9kr+Ndni5xpKxeGSi7bLYk5icrawTqu4yiN9R2aHuNWSt1iRGYlhtsT3AmKlXuOKWzBD8R4x99QuJ4/wBawIBECPmT+NBhhKMuUHlnGUeGQgaQpE1yDVLJTuaVKK9rAg2FynVk7A/Cq39YIPrr/EPzpk4pNfpJB6AyPkKkUXRc50Xlq4w12qZfxQNlhI1U6SDrEjSaFv0hd5unxi5+AFPWeIKJgPJB3n/uagli7mrMEvCMIy4qy2UqZOaWUzKnaCaOWvAb+HwnWgyyxL22S/hcwg5Td17vqz1NWeOXGBGZrVrKFaWW6IAjxNebng5SKvUTXUqm57/R3VizSdgJMCfkKJLHF7WMAvKNSRnGmrRM+/8AA1jPGrs3j+yFHyk/Mmjn0f3bnqT6u013aQpEiC2upjwqjPpIxxbo9SbHnvJTAzmKzkxd9douv82JHyNQLbQRVvzpm/TbpZShOU5TEgZF3jyqlU16uJ3BfsQ5OJMsMLi0NybkhYb2dTMab+NS8TimUAocuzDv1iPxqlAq6OGz2k1mVAkdMvTbcd3j762XU1NtCv3TcJLdl1HSIZeumnjtU+1iJS02YAwbRBPSYEj3j4EbxVViMO4U658vWB2fPwqXw7EKbRTKzOGLLk9oadPI+B/PGlXBsXzyd8E4pkxSNmlULMJ8FIUa+JPu+RPh+DYjHTdQC4o7JCsA2SZjoI1I0138azq6DnbNIJOsgz7xvvX0J6JOHMtiGXQ27bhtJJYvI8hpSckUpxrq+BsMnsafbkqfSfwtxwpycv0V5GTLmkISUAJPdnO3SB0rDCY2r6/x3Crd229u4qsjiCGAI8ND3HX3CvkXG4VrVxrbaMjMjDxUlT8xT4Y1BUieUtzsjk1pXK3CEtcFvYllRnxF5baGO0ottqNRpJBOnh3VmyiSBO5jXbWtexuGGH4NasTm9XiO03SWtlifIsTE0jUzSSj3YzBFuV+ARNNPrXNy+v2h8RUW/wAQRRo2Y+H9RSoxZXKaQ7cYjuqHiX0quuYg5851161MxVxcmfcHQD9qCRpVOyiZ5N1mjejvlm+g/SPVErdTskFBIlCDBYb6/KoPpe4JcC2b5tlQs22JKHftL7LE9DWpcuyMLZRFLZLaLpG4trO5FN8xcI/SbDWb1pyjxtlkEGQQcx1BH9TqtTSdhu2tp8yqK6qy5l4cMPirtoIyBHIUMZMdCT1ka++qyaqTvkkao5JpUq8NcYctSSk5rxTXHD2YUqZz0qw2wowfBbrifXldY0nuB3zAdalnlgfXxL+UA/iapl5nuKCLaIk9dSfnp8qaHHrx+vqPBfyqdxyt8MoUsaXQul5QDmVe4QNyQI+OgFS8Lydb65mgwSHH3Chg8w4gHS848jFcNxm6f+c/8Rj4ChePM/zG+piX5Qpv8Kt2n+jWO+WJMDfWa8u3gg00HWJ2gz56UP4XjN4Do4H2p6+II76bxHELlw5WgBiAQOv5CuWKX5mE80a4Q7icMCqsR2rhLE9QWJyiO7SiDli+6Yb6NirE7gkGNeo86jPh1a1KA5goc66djMR5aD5+FP8ADeO28PK5xMyZBjy2ocjcoVFHQSjK2D3H8UXxDFiWIhSSST2RG51qLhsIzLcYezbALf4mCiO/U/Ca4xF4s7Md2Yn4kmpNq8osMsnOzg7iMqg7iO8zVS4SSJnTbZFWpSFkAYQP5juqKKsOHJbcXPWaRauspmO2qE2x4y2keNEChp+JuVjT4CBPcIgHx38RUm5aCqro24kidR7xVYKNLfqcLZsMwtXGdFcghTGZZIaJPXQb/Cgm9tUMit12UGLwq3LfrEHaHtD+uvWa+juRLQXB22RSqtbtABt4VBH31gnL1nCXsWisrLaCy4uXOyxHiACqnuJPnWwYT0hYOz6vDC5AREVGJGUhQFEt7t4jxoNilNSfb/0OpbG13Da4WPUD3E/lXzl6XODGxxK40NlvRdDEQpZh9JlPUBveJ8idxxHMAXKS1tQ5hWZ9CSCQAQI6d9ZJ6Y+MC+1mGU5M4EeOWTvtKxVDcewmmZoTrRdxbmF3wajOSLxRnWAFD25HZHQEOflQi1TsY/0Vkaagk/Err/DNKlBNpvsbGVJoi3BrXqmk2orlTTQBXGk16Lg+jB2DSfeRPyFcNSsrLqPGuZpri+kTDKXl7yo2UqqNdAjKBsreH9bF616SsISALmIE6e3f3O31v2j8Bv1zDFAsF0AyqANN42npUPGXiXKwDtsOuUd0VOsS8lDyvwH3PvHbWItoitcLZw30nrDpDRBcx1jT8NQm9hl6CmEUhjvsKktiezTYR2qhcpbnZHs4cHfv99LEWlA0FeYe5BrrF3JEe+iA4ora9pxl7IPmPu/OuBXAnlKnAaVdZxzn8K69d4VPxnL15N0Pu1quuWGX2lI8xXJp9DXFrqImTTtqwWnKpOUS0DYd500FHnLfC2S1bdE7WXMWETqM2pCnp3neqvFcce4zgqgVpB11Mgg+z50lZXJtRQ140lbYLJdK+ya69cS+brM6UyUgwdxXUU5ijVeTsPZucKvuf7VVuk+SKAP+rWbcQvL6xt+n3CirkW8921fwdsTcvZcuoHZ+uBO8wvUaeVU3EMelq/cFtVYq7Ln0M5TlkabGJqXFBxnJ+R85XFFJSQ60jXttunQ1UTnpNchqew2Ee6627a5ncwqjqffXXEOF3cO5t3kNtxEqd9QCNtwQQay1dG0NgfKnL86FjJ0AFP4fhly5bLIsga7gEnwBMmuLVo58pBldI1kfDrWWjaZ7ZcpqQc2wHcO6BrVrwvEIQxvAEgAj6MOT3jVlC7+NV96+qCDq3cCD8TJ18KirxR19him/skg6+I1oeWgrouMbx9Vtm0qoQTOUCFB9xj4VQvfLEltTTbGTXSLRRikC5Niau8Q2iDuH3kmlftREGR36ivLrA5RA069TJ6/d7qIERauEOtO4jc083C7i2kvERbuEhTI1I3091c2l1NpsiuakYQBb3akBZ2E9O7zpm2vaHmPvq04NhVdMW7uFZbfZkE5mLhiojYlUMe+uf6nLqPvibRH9pqemRqKvRjy0t7Hi65BVLZcBXYOGBRBOWIBltDuJrO22rReV+Z7PD7K3hbLXL6BCJAA9VAB8iCPgaRmUljezqNi05clX6QOVVwOICq5dbi5wTuO0wC76wBvQ1w/AtfvW7Ke1ccIPMmJ8utEXO/N5x7W2KKmRSNJ6mdST/U1T8t8UXD4u1fZM4ttmCzEmNNYOxM7dK3E5rF7upkq3cdAj9JHK6YFcIiIoY2mDugaGYPv2iSTDfyAgAFubGjfn3nb9YW7X0Zti2zbtM5h+6IiPnQRcrsG/Yt/UzJW7gfw3Cr120Wt2rjrbzFmVGKqAASSwEDQTrUEUe8h88Lg8LdstbLi67EjNAIKBSIymdBQFNFGUnJprjt+pkopJOy9w3KWIdFdVEMoYajYiRXtWGA5sKWrafZRV3HRQKVDeTwHth5NvxXAbZ3UVV4rk6w4iB5EVMu8VJ6EfOm/1ie+pZaDJEsWQoMXyNpFslfIkfjQ5xD0YX29hh74rQxxHwp1OKClbM+Poc1GXUypfQ5izq12yP4if9MfOnF9EqqAbmKM/ZSyW/wC/8K1y3xRa4uWluaFjHcDFKnqNQv8AR0cOK+TLcL6PsOjqfX4iSdALSz8EYsvnFWo9HmBUGbVwx1JvHXyWKLk5UQMzKxBYztU2zwhl/wCdc+Ij4Ganlqcz7soeDTpe1/Yza36JrRgi7f8A4FUj3MJmrG/6OrLqEMhvthLYuNodyN9+7oKPxgf/AFHPvH5U3d4MjCCX13IYgnzI1jwEDwrvxGWX5mLWPGjNb3o2wllgrX7pb7INuQfEBTl99WeG5OwJHaU3j9p3aR/CV091Fo5bsKYFvTcsW2OnedapcRcslillLqlQ0N6tipYEQNjMyda2WXLJ8SZTjw6dqkmRU5SwgELYGn7Tfg1NXeQ8KTP6OROhAa584bWomJ4peUmJJHQrlHvzCrDh+KxjDe1/En+4UMck+rl92Mlo41aaI49GuGP/ANvH+Jvxela9HWFmDbtgjcZhPzNW4XGADOLeU7fSoCfJS0n3VGspZBfNatFlBcowWSImR37b0cpzXWX3BjpItN2v8DLejXBkaoB5MF/013b9GuCH/KzD99z95ryxxbBPbn9Hy6mVCgfdE/yq44PirF62WtIYBK6gzI8zQvJkS5kwMmlUFbi/oiusckYME5bFox3kmPnpWT8+hFx11UUKqZVhdtAJ+dbl+gr0VhJk5VifgNaxH0i2AuPugJkHZ75aR7RnYmqtFNyyO3fBFqYpQ4KC9vT1ziLNZt2iTlQsQNI7XzqPc6VytexVnnWdJv8AP8aNORuRxi8O91rhQZyoAEzCz9rx7u+glRJ89K1Xke1es4K3FtjnLPPa2aI206VLq8rxwtdSzSYPXntOG9FduP7UTH2Tv3wG28/iaR9HRIA9cDl0XsnQSTAM6DXoKILeOvmT6uI6EuPnNd2uYQDF21cXxViR+FeZ+Kz1d/wem/h1drMo5m4YcNiGtTMAEECBBEio/AeEnFXxaVlQkMQW20E9OtX3pKvWnxSvaJIa2JBmQQSBM+FQuQb6Jjke42RVVyW107MDbzr01lk8G/vR5LxVm2V3HOaeWLmCtWwzq6uxPZBEECOvnQu5rRvSdxK1dt2vV3PWQzTrMSB4Vm70WmySyYlKXUzUY/TntC3gPIF+/hRfV0RHDEKxIJCnfYjUigyto5S4nm4bbuM2VbSMrQogC3IOkSdNayHil22152tAi2WJUHQx5dPKk6XNknknGfRPgLNijGEWn1OreFYgHTUDrXtT8Py7imRWW05UgEHwIkfKlVe9eRO1+DbRik76RuqeorLF41d+1Ty8eu/ar7B/DJeQPWRo2JvKomaHcXxtphdaq7OPe4yqW3itb5a5Pw5tB2QMTFfMfE8ktNljhUblK68cFmNR2epJ8foZn+vnQ9oEeVW+A49m60R898n21tFrYjwrNMPgnDdkGa8zT7s6kpRqUXTGzcElKD4fk0XCcRbvq2wuKzb0CJiL1gS6mOv9Daivk/itq+8E6gTBO/8AW9JzYdvzIzcmrTCMYNomDFMlavBjkECddgBrUDFYTUtpG9TZcMYpODsCGVt+5EEmvNaezDvn3V4b3dUw6xk2Sek1w/DQd0U+aj8qk+tNLMfGupG3JFaOXbIJIsoCeoUA/GK9PL9k721+dTz50ormkEsk13Kv/wClsODPqgD4T+dTMJw63bXLbSBJMeJ3qZArkkUNGSyyl1bG7+HJUheySDB0MHvg1lPG/Rve9eb7vdv5gZNu3azjSB2S4G3hWqHBofqgmm24WvTMp8LjD8aPHknjfDAaT6nzVxrBlb90AOMrbXAA8dJHf5VAS0dDG5gf+K2Pm/kDEYi5nDo8aAEmY/eIM0J3vRziVOtgsP2WX869vFqscoq2rJJ4XfAElCpEg+XfW0+jXm0XMObN4pbexkVJ7OZCDG+kiI086zu9yliE3wl33An7qj3LL2/assn7wP412aOPNHbaCxKUGfQIuzqNRTd2+qgsSAAJM9B1rCrPGL9r2LrL+6xirIekLF5ClxluqwykMgMg76rBrzHoJ9mV+okNekriSX8UDaZWVUAlfMk69d6XowU/pTn1YuILTZtAYiCsT1JERUT6G+cowzW270uOB/CwarXhLYvh2b1GHNxLhBYspJ0mBKgRuelWy4w+kutdxCT9TeQeeeYVxAQCyLBR2BX650EEwBA8KDyaN+Z+PLi1Rb+GuWmQnW2RrO8hlGmlCF/CgN2CSP2on5Gn6fiCjVfcVnTlLddmzctYBDw+0gjK9qGy7Sw7e3WSax/E8GFrFeodxlFzIzgEwM0Ex3gaxU/hmPv2gBavXLcdx7O/dt8qlWeEq5ZnvIzMSxzZlMkydYikYsbwylJvhjZv1YxSXKNdt8K9WAgkBAFA00C6AfKlQEnFsUAAMQIGg7a/iKVRvT/9izfLwXg5Ww393/nf/dXo5Yw/93/mf/dSpV9l+Iy/3v6s8AcXl+wNkP8AG/8AuogwHFbtpcttyB3aH75r2lXlfEH6ji58v9eSmDexo5xvE7l0RccsPd+FV9rCqpkDUedKlSdJ7U64Nm3tRJxDl1IbUHTYfhVdY4TaUyqx/ib86VKn5XceQMba6Fvgsa9r2DHuB+8Gph5ivn6/+VP9tKlXnYoRW6kMyNt8jY43e+0P4V/KkOM3ftf5V/KlSrtkfCOti/XN37X+VfyrluLXftf5V/KlSrHCPhGqTF+trn2v8q/lS/Wtz7XyX8qVKs2R8I7c/Ijxa79r5L+VeDilz7XyX8qVKs2R8I3c/Iv1td+18h+VI8Uufa+Q/KvKVE8cPC+hm5+RfrS59r5L+VeHiVz7XyH5UqVd6cPC+gW5+RHidz7XyH5Vy+Oc7wfNVP4UqVY8cPCO3PyRWsIdTbt//wA0/wBtdWwF2RB5In5V7SpmyNdEbud9TsYphtHwH5V2cc/2vkPypUqU8cPC+hu6Xkae+TvB8wPyqO2ERt7aHzRfypUqJQiuyN3PyR34DhzvZT+EfhTSct4cNItL75I+BMV5Sp8UkKcn5H/1NY/urf8ACPyrylSpoq2f/9k="/>
          <p:cNvSpPr>
            <a:spLocks noChangeAspect="1" noChangeArrowheads="1"/>
          </p:cNvSpPr>
          <p:nvPr/>
        </p:nvSpPr>
        <p:spPr bwMode="auto">
          <a:xfrm>
            <a:off x="152797" y="-1322"/>
            <a:ext cx="304602" cy="304272"/>
          </a:xfrm>
          <a:prstGeom prst="rect">
            <a:avLst/>
          </a:prstGeom>
          <a:noFill/>
          <a:ln w="9525">
            <a:noFill/>
            <a:miter lim="800000"/>
            <a:headEnd/>
            <a:tailEnd/>
          </a:ln>
        </p:spPr>
        <p:txBody>
          <a:bodyPr lIns="91321" tIns="45659" rIns="91321" bIns="45659"/>
          <a:lstStyle/>
          <a:p>
            <a:endParaRPr lang="en-US"/>
          </a:p>
        </p:txBody>
      </p:sp>
      <p:pic>
        <p:nvPicPr>
          <p:cNvPr id="10244" name="Picture 6" descr="http://api.ning.com/files/GAFSwzcJ2vBeawJf01VSx9q1Xl26gWnV0L3cQulhhcB1XuSsTpQK54x9fbnL94iyQPSWMIea56uo*vAzDFr3rIkuZhmXhqsN/4537_NpAdvHover.jpg"/>
          <p:cNvPicPr>
            <a:picLocks noChangeAspect="1" noChangeArrowheads="1"/>
          </p:cNvPicPr>
          <p:nvPr/>
        </p:nvPicPr>
        <p:blipFill>
          <a:blip r:embed="rId3" cstate="print"/>
          <a:stretch>
            <a:fillRect/>
          </a:stretch>
        </p:blipFill>
        <p:spPr bwMode="auto">
          <a:xfrm>
            <a:off x="-152400" y="0"/>
            <a:ext cx="9466256" cy="7162800"/>
          </a:xfrm>
          <a:prstGeom prst="rect">
            <a:avLst/>
          </a:prstGeom>
          <a:noFill/>
          <a:ln>
            <a:noFill/>
          </a:ln>
        </p:spPr>
      </p:pic>
      <p:grpSp>
        <p:nvGrpSpPr>
          <p:cNvPr id="9" name="Group 65"/>
          <p:cNvGrpSpPr/>
          <p:nvPr/>
        </p:nvGrpSpPr>
        <p:grpSpPr>
          <a:xfrm>
            <a:off x="152300" y="197026"/>
            <a:ext cx="3543744" cy="4252492"/>
            <a:chOff x="0" y="0"/>
            <a:chExt cx="5039990" cy="5039990"/>
          </a:xfrm>
        </p:grpSpPr>
        <p:sp>
          <p:nvSpPr>
            <p:cNvPr id="10" name="Shape 63"/>
            <p:cNvSpPr/>
            <p:nvPr/>
          </p:nvSpPr>
          <p:spPr>
            <a:xfrm>
              <a:off x="127000" y="127000"/>
              <a:ext cx="4785990" cy="47859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4967A8"/>
                </a:gs>
                <a:gs pos="100000">
                  <a:srgbClr val="0193D7"/>
                </a:gs>
              </a:gsLst>
              <a:lin ang="16200000" scaled="0"/>
            </a:gradFill>
            <a:ln w="12700" cap="flat">
              <a:noFill/>
              <a:miter lim="400000"/>
            </a:ln>
            <a:effectLst/>
          </p:spPr>
          <p:txBody>
            <a:bodyPr wrap="square" lIns="0" tIns="0" rIns="0" bIns="0" numCol="1" anchor="ctr">
              <a:noAutofit/>
            </a:bodyPr>
            <a:lstStyle/>
            <a:p>
              <a:pPr lvl="0"/>
              <a:endParaRPr/>
            </a:p>
          </p:txBody>
        </p:sp>
        <p:sp>
          <p:nvSpPr>
            <p:cNvPr id="11" name="Shape 64"/>
            <p:cNvSpPr/>
            <p:nvPr/>
          </p:nvSpPr>
          <p:spPr>
            <a:xfrm>
              <a:off x="0" y="0"/>
              <a:ext cx="5039991" cy="50399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365C0"/>
              </a:solidFill>
              <a:prstDash val="solid"/>
              <a:bevel/>
            </a:ln>
            <a:effectLst/>
          </p:spPr>
          <p:txBody>
            <a:bodyPr wrap="square" lIns="0" tIns="0" rIns="0" bIns="0" numCol="1" anchor="ctr">
              <a:noAutofit/>
            </a:bodyPr>
            <a:lstStyle/>
            <a:p>
              <a:pPr lvl="0"/>
              <a:endParaRPr/>
            </a:p>
          </p:txBody>
        </p:sp>
      </p:grpSp>
      <p:sp>
        <p:nvSpPr>
          <p:cNvPr id="12" name="Shape 66"/>
          <p:cNvSpPr/>
          <p:nvPr/>
        </p:nvSpPr>
        <p:spPr>
          <a:xfrm>
            <a:off x="627968" y="996077"/>
            <a:ext cx="2592407" cy="25853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pc="0"/>
            </a:pPr>
            <a:r>
              <a:rPr lang="en-US" sz="2800" b="1" spc="-22" dirty="0">
                <a:solidFill>
                  <a:srgbClr val="FFFFFF"/>
                </a:solidFill>
                <a:latin typeface="+mn-lt"/>
                <a:ea typeface="+mn-ea"/>
                <a:cs typeface="+mn-cs"/>
                <a:sym typeface="Helvetica"/>
              </a:rPr>
              <a:t>In many US cities, </a:t>
            </a:r>
            <a:r>
              <a:rPr lang="en-US" sz="2800" b="1" i="1" spc="-22" dirty="0">
                <a:solidFill>
                  <a:srgbClr val="FFFFFF"/>
                </a:solidFill>
                <a:latin typeface="+mn-lt"/>
                <a:ea typeface="+mn-ea"/>
                <a:cs typeface="+mn-cs"/>
                <a:sym typeface="Helvetica"/>
              </a:rPr>
              <a:t>HOMICIDE </a:t>
            </a:r>
            <a:r>
              <a:rPr lang="en-US" sz="2800" b="1" spc="-22" dirty="0">
                <a:solidFill>
                  <a:srgbClr val="FFFFFF"/>
                </a:solidFill>
                <a:latin typeface="+mn-lt"/>
                <a:ea typeface="+mn-ea"/>
                <a:cs typeface="+mn-cs"/>
                <a:sym typeface="Helvetica"/>
              </a:rPr>
              <a:t>is the LEADING CAUSE OF DEATH</a:t>
            </a:r>
          </a:p>
        </p:txBody>
      </p:sp>
    </p:spTree>
    <p:extLst>
      <p:ext uri="{BB962C8B-B14F-4D97-AF65-F5344CB8AC3E}">
        <p14:creationId xmlns:p14="http://schemas.microsoft.com/office/powerpoint/2010/main" val="75206612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928701381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40429"/>
            <a:ext cx="3620356" cy="2682791"/>
          </a:xfrm>
          <a:prstGeom prst="rect">
            <a:avLst/>
          </a:prstGeom>
        </p:spPr>
      </p:pic>
      <p:pic>
        <p:nvPicPr>
          <p:cNvPr id="5" name="Picture 4" descr="gukguyguygkugyugkugygkugyukgyukbb.jpg"/>
          <p:cNvPicPr>
            <a:picLocks noChangeAspect="1"/>
          </p:cNvPicPr>
          <p:nvPr/>
        </p:nvPicPr>
        <p:blipFill rotWithShape="1">
          <a:blip r:embed="rId4">
            <a:extLst>
              <a:ext uri="{28A0092B-C50C-407E-A947-70E740481C1C}">
                <a14:useLocalDpi xmlns:a14="http://schemas.microsoft.com/office/drawing/2010/main" val="0"/>
              </a:ext>
            </a:extLst>
          </a:blip>
          <a:srcRect l="15444"/>
          <a:stretch/>
        </p:blipFill>
        <p:spPr>
          <a:xfrm>
            <a:off x="1" y="0"/>
            <a:ext cx="3620356" cy="2340429"/>
          </a:xfrm>
          <a:prstGeom prst="rect">
            <a:avLst/>
          </a:prstGeom>
        </p:spPr>
      </p:pic>
      <p:pic>
        <p:nvPicPr>
          <p:cNvPr id="6" name="Picture 5" descr="o-URBAN-VIOLENCE-SUMMIT-CHICAGO-facebook.jpg"/>
          <p:cNvPicPr>
            <a:picLocks noChangeAspect="1"/>
          </p:cNvPicPr>
          <p:nvPr/>
        </p:nvPicPr>
        <p:blipFill rotWithShape="1">
          <a:blip r:embed="rId5" cstate="print">
            <a:extLst>
              <a:ext uri="{28A0092B-C50C-407E-A947-70E740481C1C}">
                <a14:useLocalDpi xmlns:a14="http://schemas.microsoft.com/office/drawing/2010/main" val="0"/>
              </a:ext>
            </a:extLst>
          </a:blip>
          <a:srcRect l="-1" r="26067"/>
          <a:stretch/>
        </p:blipFill>
        <p:spPr>
          <a:xfrm>
            <a:off x="6529546" y="-1"/>
            <a:ext cx="2614454" cy="2357466"/>
          </a:xfrm>
          <a:prstGeom prst="rect">
            <a:avLst/>
          </a:prstGeom>
        </p:spPr>
      </p:pic>
      <p:pic>
        <p:nvPicPr>
          <p:cNvPr id="7" name="Picture 6" descr="picture-71.png"/>
          <p:cNvPicPr>
            <a:picLocks noChangeAspect="1"/>
          </p:cNvPicPr>
          <p:nvPr/>
        </p:nvPicPr>
        <p:blipFill rotWithShape="1">
          <a:blip r:embed="rId6">
            <a:extLst>
              <a:ext uri="{28A0092B-C50C-407E-A947-70E740481C1C}">
                <a14:useLocalDpi xmlns:a14="http://schemas.microsoft.com/office/drawing/2010/main" val="0"/>
              </a:ext>
            </a:extLst>
          </a:blip>
          <a:srcRect r="3413"/>
          <a:stretch/>
        </p:blipFill>
        <p:spPr>
          <a:xfrm>
            <a:off x="3620356" y="4669158"/>
            <a:ext cx="2928146" cy="2188841"/>
          </a:xfrm>
          <a:prstGeom prst="rect">
            <a:avLst/>
          </a:prstGeom>
        </p:spPr>
      </p:pic>
      <p:pic>
        <p:nvPicPr>
          <p:cNvPr id="9" name="Picture 8" descr="school-violence.jpg"/>
          <p:cNvPicPr>
            <a:picLocks noChangeAspect="1"/>
          </p:cNvPicPr>
          <p:nvPr/>
        </p:nvPicPr>
        <p:blipFill rotWithShape="1">
          <a:blip r:embed="rId7">
            <a:extLst>
              <a:ext uri="{28A0092B-C50C-407E-A947-70E740481C1C}">
                <a14:useLocalDpi xmlns:a14="http://schemas.microsoft.com/office/drawing/2010/main" val="0"/>
              </a:ext>
            </a:extLst>
          </a:blip>
          <a:srcRect l="17168"/>
          <a:stretch/>
        </p:blipFill>
        <p:spPr>
          <a:xfrm>
            <a:off x="3620356" y="0"/>
            <a:ext cx="2928146" cy="2340429"/>
          </a:xfrm>
          <a:prstGeom prst="rect">
            <a:avLst/>
          </a:prstGeom>
        </p:spPr>
      </p:pic>
      <p:pic>
        <p:nvPicPr>
          <p:cNvPr id="10" name="Picture 9" descr="school.0.png"/>
          <p:cNvPicPr>
            <a:picLocks noChangeAspect="1"/>
          </p:cNvPicPr>
          <p:nvPr/>
        </p:nvPicPr>
        <p:blipFill rotWithShape="1">
          <a:blip r:embed="rId8">
            <a:extLst>
              <a:ext uri="{28A0092B-C50C-407E-A947-70E740481C1C}">
                <a14:useLocalDpi xmlns:a14="http://schemas.microsoft.com/office/drawing/2010/main" val="0"/>
              </a:ext>
            </a:extLst>
          </a:blip>
          <a:srcRect r="16702"/>
          <a:stretch/>
        </p:blipFill>
        <p:spPr>
          <a:xfrm>
            <a:off x="3620357" y="2340429"/>
            <a:ext cx="2928146" cy="2340429"/>
          </a:xfrm>
          <a:prstGeom prst="rect">
            <a:avLst/>
          </a:prstGeom>
        </p:spPr>
      </p:pic>
      <p:pic>
        <p:nvPicPr>
          <p:cNvPr id="11" name="Picture 10" descr="tumblr_l8t6waGmur1qbiigxo1_1280.jpg"/>
          <p:cNvPicPr>
            <a:picLocks noChangeAspect="1"/>
          </p:cNvPicPr>
          <p:nvPr/>
        </p:nvPicPr>
        <p:blipFill rotWithShape="1">
          <a:blip r:embed="rId9">
            <a:extLst>
              <a:ext uri="{28A0092B-C50C-407E-A947-70E740481C1C}">
                <a14:useLocalDpi xmlns:a14="http://schemas.microsoft.com/office/drawing/2010/main" val="0"/>
              </a:ext>
            </a:extLst>
          </a:blip>
          <a:srcRect t="13186" b="16388"/>
          <a:stretch/>
        </p:blipFill>
        <p:spPr>
          <a:xfrm>
            <a:off x="6529546" y="2340445"/>
            <a:ext cx="2614454" cy="2328729"/>
          </a:xfrm>
          <a:prstGeom prst="rect">
            <a:avLst/>
          </a:prstGeom>
        </p:spPr>
      </p:pic>
      <p:pic>
        <p:nvPicPr>
          <p:cNvPr id="14" name="Picture 13" descr="Child-abuse.jpg"/>
          <p:cNvPicPr>
            <a:picLocks noChangeAspect="1"/>
          </p:cNvPicPr>
          <p:nvPr/>
        </p:nvPicPr>
        <p:blipFill rotWithShape="1">
          <a:blip r:embed="rId10">
            <a:extLst>
              <a:ext uri="{28A0092B-C50C-407E-A947-70E740481C1C}">
                <a14:useLocalDpi xmlns:a14="http://schemas.microsoft.com/office/drawing/2010/main" val="0"/>
              </a:ext>
            </a:extLst>
          </a:blip>
          <a:srcRect l="9665" r="7626"/>
          <a:stretch/>
        </p:blipFill>
        <p:spPr>
          <a:xfrm>
            <a:off x="6548504" y="4669159"/>
            <a:ext cx="2595497" cy="2206070"/>
          </a:xfrm>
          <a:prstGeom prst="rect">
            <a:avLst/>
          </a:prstGeom>
        </p:spPr>
      </p:pic>
      <p:pic>
        <p:nvPicPr>
          <p:cNvPr id="15" name="Picture 14" descr="042114-national-chicago-gun-violence-crime-scen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4812427"/>
            <a:ext cx="3620357" cy="2035010"/>
          </a:xfrm>
          <a:prstGeom prst="rect">
            <a:avLst/>
          </a:prstGeom>
        </p:spPr>
      </p:pic>
    </p:spTree>
    <p:extLst>
      <p:ext uri="{BB962C8B-B14F-4D97-AF65-F5344CB8AC3E}">
        <p14:creationId xmlns:p14="http://schemas.microsoft.com/office/powerpoint/2010/main" val="29511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279329715"/>
              </p:ext>
            </p:extLst>
          </p:nvPr>
        </p:nvGraphicFramePr>
        <p:xfrm>
          <a:off x="762000" y="278188"/>
          <a:ext cx="8097762" cy="582990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177143" y="5860141"/>
            <a:ext cx="4753428" cy="247952"/>
          </a:xfrm>
          <a:prstGeom prst="rect">
            <a:avLst/>
          </a:prstGeom>
          <a:solidFill>
            <a:srgbClr val="6EB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Arial"/>
              <a:cs typeface="Arial"/>
            </a:endParaRPr>
          </a:p>
        </p:txBody>
      </p:sp>
      <p:sp>
        <p:nvSpPr>
          <p:cNvPr id="3" name="TextBox 2"/>
          <p:cNvSpPr txBox="1"/>
          <p:nvPr/>
        </p:nvSpPr>
        <p:spPr>
          <a:xfrm>
            <a:off x="5920882" y="5784927"/>
            <a:ext cx="2019378" cy="646331"/>
          </a:xfrm>
          <a:prstGeom prst="rect">
            <a:avLst/>
          </a:prstGeom>
          <a:noFill/>
        </p:spPr>
        <p:txBody>
          <a:bodyPr wrap="none" rtlCol="0">
            <a:spAutoFit/>
          </a:bodyPr>
          <a:lstStyle/>
          <a:p>
            <a:pPr algn="ctr" defTabSz="457200"/>
            <a:r>
              <a:rPr lang="en-US" dirty="0">
                <a:solidFill>
                  <a:srgbClr val="000000"/>
                </a:solidFill>
                <a:latin typeface="Arial"/>
                <a:cs typeface="Arial"/>
              </a:rPr>
              <a:t>Chronic Exposure</a:t>
            </a:r>
          </a:p>
          <a:p>
            <a:pPr algn="ctr" defTabSz="457200"/>
            <a:r>
              <a:rPr lang="en-US" dirty="0" smtClean="0">
                <a:solidFill>
                  <a:srgbClr val="000000"/>
                </a:solidFill>
                <a:latin typeface="Arial"/>
                <a:cs typeface="Arial"/>
              </a:rPr>
              <a:t>to </a:t>
            </a:r>
            <a:r>
              <a:rPr lang="en-US" dirty="0">
                <a:solidFill>
                  <a:srgbClr val="000000"/>
                </a:solidFill>
                <a:latin typeface="Arial"/>
                <a:cs typeface="Arial"/>
              </a:rPr>
              <a:t>Violence</a:t>
            </a:r>
          </a:p>
        </p:txBody>
      </p:sp>
      <p:sp>
        <p:nvSpPr>
          <p:cNvPr id="6" name="TextBox 5"/>
          <p:cNvSpPr txBox="1"/>
          <p:nvPr/>
        </p:nvSpPr>
        <p:spPr>
          <a:xfrm>
            <a:off x="1828800" y="5814014"/>
            <a:ext cx="2391550" cy="646331"/>
          </a:xfrm>
          <a:prstGeom prst="rect">
            <a:avLst/>
          </a:prstGeom>
          <a:noFill/>
        </p:spPr>
        <p:txBody>
          <a:bodyPr wrap="none" rtlCol="0">
            <a:spAutoFit/>
          </a:bodyPr>
          <a:lstStyle/>
          <a:p>
            <a:pPr algn="ctr" defTabSz="457200"/>
            <a:r>
              <a:rPr lang="en-US" dirty="0">
                <a:solidFill>
                  <a:srgbClr val="000000"/>
                </a:solidFill>
                <a:latin typeface="Arial"/>
                <a:cs typeface="Arial"/>
              </a:rPr>
              <a:t>No, </a:t>
            </a:r>
            <a:r>
              <a:rPr lang="en-US" dirty="0" smtClean="0">
                <a:solidFill>
                  <a:srgbClr val="000000"/>
                </a:solidFill>
                <a:latin typeface="Arial"/>
                <a:cs typeface="Arial"/>
              </a:rPr>
              <a:t>Low, or Moderate</a:t>
            </a:r>
            <a:endParaRPr lang="en-US" dirty="0">
              <a:solidFill>
                <a:srgbClr val="000000"/>
              </a:solidFill>
              <a:latin typeface="Arial"/>
              <a:cs typeface="Arial"/>
            </a:endParaRPr>
          </a:p>
          <a:p>
            <a:pPr algn="ctr" defTabSz="457200"/>
            <a:r>
              <a:rPr lang="en-US" dirty="0">
                <a:solidFill>
                  <a:srgbClr val="000000"/>
                </a:solidFill>
                <a:latin typeface="Arial"/>
                <a:cs typeface="Arial"/>
              </a:rPr>
              <a:t>Exposure to Violence</a:t>
            </a:r>
          </a:p>
        </p:txBody>
      </p:sp>
      <p:sp>
        <p:nvSpPr>
          <p:cNvPr id="8" name="TextBox 7"/>
          <p:cNvSpPr txBox="1"/>
          <p:nvPr/>
        </p:nvSpPr>
        <p:spPr>
          <a:xfrm>
            <a:off x="1358794" y="120951"/>
            <a:ext cx="6416373" cy="830997"/>
          </a:xfrm>
          <a:prstGeom prst="rect">
            <a:avLst/>
          </a:prstGeom>
          <a:noFill/>
        </p:spPr>
        <p:txBody>
          <a:bodyPr wrap="none" rtlCol="0">
            <a:spAutoFit/>
          </a:bodyPr>
          <a:lstStyle/>
          <a:p>
            <a:pPr algn="ctr" defTabSz="457200"/>
            <a:r>
              <a:rPr lang="en-US" sz="2400" b="1" dirty="0">
                <a:solidFill>
                  <a:srgbClr val="000000"/>
                </a:solidFill>
                <a:latin typeface="Arial"/>
                <a:cs typeface="Arial"/>
              </a:rPr>
              <a:t>Chronic Exposure to Community Violence </a:t>
            </a:r>
          </a:p>
          <a:p>
            <a:pPr algn="ctr" defTabSz="457200"/>
            <a:r>
              <a:rPr lang="en-US" sz="2400" b="1" dirty="0">
                <a:solidFill>
                  <a:srgbClr val="000000"/>
                </a:solidFill>
                <a:latin typeface="Arial"/>
                <a:cs typeface="Arial"/>
              </a:rPr>
              <a:t>Associated with </a:t>
            </a:r>
            <a:r>
              <a:rPr lang="en-US" sz="2400" b="1" dirty="0">
                <a:solidFill>
                  <a:srgbClr val="FF0000"/>
                </a:solidFill>
                <a:latin typeface="Arial"/>
                <a:cs typeface="Arial"/>
              </a:rPr>
              <a:t>30x</a:t>
            </a:r>
            <a:r>
              <a:rPr lang="en-US" sz="2400" b="1" dirty="0">
                <a:solidFill>
                  <a:srgbClr val="000000"/>
                </a:solidFill>
                <a:latin typeface="Arial"/>
                <a:cs typeface="Arial"/>
              </a:rPr>
              <a:t> Risk of Perpetrating</a:t>
            </a:r>
          </a:p>
        </p:txBody>
      </p:sp>
      <p:sp>
        <p:nvSpPr>
          <p:cNvPr id="9" name="TextBox 8"/>
          <p:cNvSpPr txBox="1"/>
          <p:nvPr/>
        </p:nvSpPr>
        <p:spPr>
          <a:xfrm rot="16200000">
            <a:off x="-1431447" y="3037253"/>
            <a:ext cx="3661067" cy="338554"/>
          </a:xfrm>
          <a:prstGeom prst="rect">
            <a:avLst/>
          </a:prstGeom>
          <a:noFill/>
        </p:spPr>
        <p:txBody>
          <a:bodyPr wrap="none" rtlCol="0">
            <a:spAutoFit/>
          </a:bodyPr>
          <a:lstStyle/>
          <a:p>
            <a:pPr defTabSz="457200"/>
            <a:r>
              <a:rPr lang="en-US" sz="1600" b="1" dirty="0">
                <a:solidFill>
                  <a:srgbClr val="000000"/>
                </a:solidFill>
                <a:latin typeface="Arial"/>
                <a:cs typeface="Arial"/>
              </a:rPr>
              <a:t>Probability of Perpetrating Violence</a:t>
            </a:r>
          </a:p>
        </p:txBody>
      </p:sp>
      <p:sp>
        <p:nvSpPr>
          <p:cNvPr id="10" name="TextBox 9"/>
          <p:cNvSpPr txBox="1"/>
          <p:nvPr/>
        </p:nvSpPr>
        <p:spPr>
          <a:xfrm>
            <a:off x="6645515" y="6524954"/>
            <a:ext cx="2594429" cy="276999"/>
          </a:xfrm>
          <a:prstGeom prst="rect">
            <a:avLst/>
          </a:prstGeom>
          <a:noFill/>
        </p:spPr>
        <p:txBody>
          <a:bodyPr wrap="square" rtlCol="0">
            <a:spAutoFit/>
          </a:bodyPr>
          <a:lstStyle/>
          <a:p>
            <a:pPr defTabSz="457200"/>
            <a:r>
              <a:rPr lang="en-US" sz="1200" i="1" dirty="0" err="1">
                <a:solidFill>
                  <a:srgbClr val="000000"/>
                </a:solidFill>
                <a:latin typeface="Arial"/>
                <a:cs typeface="Arial"/>
              </a:rPr>
              <a:t>Spano</a:t>
            </a:r>
            <a:r>
              <a:rPr lang="en-US" sz="1200" i="1" dirty="0">
                <a:solidFill>
                  <a:srgbClr val="000000"/>
                </a:solidFill>
                <a:latin typeface="Arial"/>
                <a:cs typeface="Arial"/>
              </a:rPr>
              <a:t>, Rivera, &amp; </a:t>
            </a:r>
            <a:r>
              <a:rPr lang="en-US" sz="1200" i="1" dirty="0" err="1">
                <a:solidFill>
                  <a:srgbClr val="000000"/>
                </a:solidFill>
                <a:latin typeface="Arial"/>
                <a:cs typeface="Arial"/>
              </a:rPr>
              <a:t>Bolland</a:t>
            </a:r>
            <a:r>
              <a:rPr lang="en-US" sz="1200" i="1" dirty="0">
                <a:solidFill>
                  <a:srgbClr val="000000"/>
                </a:solidFill>
                <a:latin typeface="Arial"/>
                <a:cs typeface="Arial"/>
              </a:rPr>
              <a:t> 2010</a:t>
            </a:r>
          </a:p>
        </p:txBody>
      </p:sp>
    </p:spTree>
    <p:extLst>
      <p:ext uri="{BB962C8B-B14F-4D97-AF65-F5344CB8AC3E}">
        <p14:creationId xmlns:p14="http://schemas.microsoft.com/office/powerpoint/2010/main" val="98622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806904442"/>
              </p:ext>
            </p:extLst>
          </p:nvPr>
        </p:nvGraphicFramePr>
        <p:xfrm>
          <a:off x="900792" y="1237646"/>
          <a:ext cx="7601175" cy="4733044"/>
        </p:xfrm>
        <a:graphic>
          <a:graphicData uri="http://schemas.openxmlformats.org/drawingml/2006/chart">
            <c:chart xmlns:c="http://schemas.openxmlformats.org/drawingml/2006/chart" xmlns:r="http://schemas.openxmlformats.org/officeDocument/2006/relationships" r:id="rId3"/>
          </a:graphicData>
        </a:graphic>
      </p:graphicFrame>
      <p:sp>
        <p:nvSpPr>
          <p:cNvPr id="151554" name="TextBox 4"/>
          <p:cNvSpPr txBox="1">
            <a:spLocks noChangeArrowheads="1"/>
          </p:cNvSpPr>
          <p:nvPr/>
        </p:nvSpPr>
        <p:spPr bwMode="auto">
          <a:xfrm>
            <a:off x="4411663" y="6002020"/>
            <a:ext cx="662361" cy="461665"/>
          </a:xfrm>
          <a:prstGeom prst="rect">
            <a:avLst/>
          </a:prstGeom>
          <a:noFill/>
          <a:ln w="9525">
            <a:noFill/>
            <a:miter lim="800000"/>
            <a:headEnd/>
            <a:tailEnd/>
          </a:ln>
        </p:spPr>
        <p:txBody>
          <a:bodyPr wrap="none">
            <a:spAutoFit/>
          </a:bodyPr>
          <a:lstStyle/>
          <a:p>
            <a:r>
              <a:rPr lang="en-US" sz="2400" b="1" dirty="0">
                <a:solidFill>
                  <a:srgbClr val="000000"/>
                </a:solidFill>
                <a:latin typeface="Arial Narrow" pitchFamily="34" charset="0"/>
              </a:rPr>
              <a:t>Age</a:t>
            </a:r>
          </a:p>
        </p:txBody>
      </p:sp>
      <p:sp>
        <p:nvSpPr>
          <p:cNvPr id="151555" name="TextBox 5"/>
          <p:cNvSpPr txBox="1">
            <a:spLocks noChangeArrowheads="1"/>
          </p:cNvSpPr>
          <p:nvPr/>
        </p:nvSpPr>
        <p:spPr bwMode="auto">
          <a:xfrm rot="-5400000">
            <a:off x="-1041506" y="3260080"/>
            <a:ext cx="3017621" cy="461665"/>
          </a:xfrm>
          <a:prstGeom prst="rect">
            <a:avLst/>
          </a:prstGeom>
          <a:noFill/>
          <a:ln w="9525">
            <a:noFill/>
            <a:miter lim="800000"/>
            <a:headEnd/>
            <a:tailEnd/>
          </a:ln>
        </p:spPr>
        <p:txBody>
          <a:bodyPr wrap="none">
            <a:spAutoFit/>
          </a:bodyPr>
          <a:lstStyle/>
          <a:p>
            <a:r>
              <a:rPr lang="en-US" sz="2400" b="1" dirty="0">
                <a:solidFill>
                  <a:srgbClr val="000000"/>
                </a:solidFill>
                <a:latin typeface="Arial Narrow" panose="020B0606020202030204" pitchFamily="34" charset="0"/>
              </a:rPr>
              <a:t>Violent </a:t>
            </a:r>
            <a:r>
              <a:rPr lang="en-US" sz="2400" b="1" dirty="0">
                <a:solidFill>
                  <a:srgbClr val="C00000"/>
                </a:solidFill>
                <a:latin typeface="Arial Narrow" pitchFamily="34" charset="0"/>
              </a:rPr>
              <a:t>Behavior </a:t>
            </a:r>
            <a:r>
              <a:rPr lang="en-US" sz="2400" b="1" dirty="0">
                <a:solidFill>
                  <a:srgbClr val="000000"/>
                </a:solidFill>
                <a:latin typeface="Arial Narrow" pitchFamily="34" charset="0"/>
              </a:rPr>
              <a:t>Score </a:t>
            </a:r>
          </a:p>
        </p:txBody>
      </p:sp>
      <p:sp>
        <p:nvSpPr>
          <p:cNvPr id="151556" name="TextBox 6"/>
          <p:cNvSpPr txBox="1">
            <a:spLocks noChangeArrowheads="1"/>
          </p:cNvSpPr>
          <p:nvPr/>
        </p:nvSpPr>
        <p:spPr bwMode="auto">
          <a:xfrm>
            <a:off x="6150393" y="1762217"/>
            <a:ext cx="1449436" cy="307777"/>
          </a:xfrm>
          <a:prstGeom prst="rect">
            <a:avLst/>
          </a:prstGeom>
          <a:noFill/>
          <a:ln w="9525">
            <a:noFill/>
            <a:miter lim="800000"/>
            <a:headEnd/>
            <a:tailEnd/>
          </a:ln>
        </p:spPr>
        <p:txBody>
          <a:bodyPr wrap="none">
            <a:spAutoFit/>
          </a:bodyPr>
          <a:lstStyle/>
          <a:p>
            <a:r>
              <a:rPr lang="en-US" sz="1400" b="1" dirty="0">
                <a:solidFill>
                  <a:srgbClr val="C00000"/>
                </a:solidFill>
                <a:latin typeface="Arial Narrow" pitchFamily="34" charset="0"/>
              </a:rPr>
              <a:t>HIGH EXPOSURE </a:t>
            </a:r>
          </a:p>
        </p:txBody>
      </p:sp>
      <p:sp>
        <p:nvSpPr>
          <p:cNvPr id="151557" name="TextBox 7"/>
          <p:cNvSpPr txBox="1">
            <a:spLocks noChangeArrowheads="1"/>
          </p:cNvSpPr>
          <p:nvPr/>
        </p:nvSpPr>
        <p:spPr bwMode="auto">
          <a:xfrm>
            <a:off x="6559550" y="4692650"/>
            <a:ext cx="890588" cy="461963"/>
          </a:xfrm>
          <a:prstGeom prst="rect">
            <a:avLst/>
          </a:prstGeom>
          <a:noFill/>
          <a:ln w="9525">
            <a:noFill/>
            <a:miter lim="800000"/>
            <a:headEnd/>
            <a:tailEnd/>
          </a:ln>
        </p:spPr>
        <p:txBody>
          <a:bodyPr wrap="none">
            <a:spAutoFit/>
          </a:bodyPr>
          <a:lstStyle/>
          <a:p>
            <a:r>
              <a:rPr lang="en-US" sz="1200" b="1">
                <a:solidFill>
                  <a:srgbClr val="000000"/>
                </a:solidFill>
                <a:latin typeface="Arial Narrow" pitchFamily="34" charset="0"/>
              </a:rPr>
              <a:t>LOW </a:t>
            </a:r>
          </a:p>
          <a:p>
            <a:r>
              <a:rPr lang="en-US" sz="1200" b="1">
                <a:solidFill>
                  <a:srgbClr val="000000"/>
                </a:solidFill>
                <a:latin typeface="Arial Narrow" pitchFamily="34" charset="0"/>
              </a:rPr>
              <a:t>EXPOSURE</a:t>
            </a:r>
          </a:p>
        </p:txBody>
      </p:sp>
      <p:sp>
        <p:nvSpPr>
          <p:cNvPr id="151558" name="TextBox 8"/>
          <p:cNvSpPr txBox="1">
            <a:spLocks noChangeArrowheads="1"/>
          </p:cNvSpPr>
          <p:nvPr/>
        </p:nvSpPr>
        <p:spPr bwMode="auto">
          <a:xfrm>
            <a:off x="6299200" y="3490913"/>
            <a:ext cx="1766888" cy="460375"/>
          </a:xfrm>
          <a:prstGeom prst="rect">
            <a:avLst/>
          </a:prstGeom>
          <a:noFill/>
          <a:ln w="9525">
            <a:noFill/>
            <a:miter lim="800000"/>
            <a:headEnd/>
            <a:tailEnd/>
          </a:ln>
        </p:spPr>
        <p:txBody>
          <a:bodyPr>
            <a:spAutoFit/>
          </a:bodyPr>
          <a:lstStyle/>
          <a:p>
            <a:r>
              <a:rPr lang="en-US" sz="1200" b="1" dirty="0">
                <a:solidFill>
                  <a:srgbClr val="000000"/>
                </a:solidFill>
                <a:latin typeface="Arial Narrow" pitchFamily="34" charset="0"/>
              </a:rPr>
              <a:t>INTERMEDIATE EXPOSURE</a:t>
            </a:r>
          </a:p>
        </p:txBody>
      </p:sp>
      <p:sp>
        <p:nvSpPr>
          <p:cNvPr id="151559" name="TextBox 1"/>
          <p:cNvSpPr txBox="1">
            <a:spLocks noChangeArrowheads="1"/>
          </p:cNvSpPr>
          <p:nvPr/>
        </p:nvSpPr>
        <p:spPr bwMode="auto">
          <a:xfrm>
            <a:off x="6807200" y="6477000"/>
            <a:ext cx="1784350" cy="276225"/>
          </a:xfrm>
          <a:prstGeom prst="rect">
            <a:avLst/>
          </a:prstGeom>
          <a:noFill/>
          <a:ln w="9525">
            <a:noFill/>
            <a:miter lim="800000"/>
            <a:headEnd/>
            <a:tailEnd/>
          </a:ln>
        </p:spPr>
        <p:txBody>
          <a:bodyPr wrap="none">
            <a:spAutoFit/>
          </a:bodyPr>
          <a:lstStyle/>
          <a:p>
            <a:r>
              <a:rPr lang="en-US" sz="1200" i="1">
                <a:solidFill>
                  <a:srgbClr val="000000"/>
                </a:solidFill>
                <a:latin typeface="Arial Narrow" pitchFamily="34" charset="0"/>
              </a:rPr>
              <a:t>(Adapted from Spano, 2010)</a:t>
            </a:r>
          </a:p>
        </p:txBody>
      </p:sp>
      <p:sp>
        <p:nvSpPr>
          <p:cNvPr id="151560" name="TextBox 9"/>
          <p:cNvSpPr txBox="1">
            <a:spLocks noChangeArrowheads="1"/>
          </p:cNvSpPr>
          <p:nvPr/>
        </p:nvSpPr>
        <p:spPr bwMode="auto">
          <a:xfrm>
            <a:off x="323475" y="240668"/>
            <a:ext cx="8755811" cy="830997"/>
          </a:xfrm>
          <a:prstGeom prst="rect">
            <a:avLst/>
          </a:prstGeom>
          <a:noFill/>
          <a:ln w="9525">
            <a:noFill/>
            <a:miter lim="800000"/>
            <a:headEnd/>
            <a:tailEnd/>
          </a:ln>
        </p:spPr>
        <p:txBody>
          <a:bodyPr wrap="square">
            <a:spAutoFit/>
          </a:bodyPr>
          <a:lstStyle/>
          <a:p>
            <a:pPr algn="ctr"/>
            <a:r>
              <a:rPr lang="en-US" sz="2400" b="1" dirty="0" smtClean="0">
                <a:solidFill>
                  <a:srgbClr val="FFFFFF"/>
                </a:solidFill>
                <a:latin typeface="Arial" charset="0"/>
              </a:rPr>
              <a:t>Risk of doing violence is related to exposure to violence </a:t>
            </a:r>
          </a:p>
          <a:p>
            <a:pPr algn="ctr"/>
            <a:r>
              <a:rPr lang="en-US" sz="2400" b="1" dirty="0" smtClean="0">
                <a:solidFill>
                  <a:srgbClr val="FFFFFF"/>
                </a:solidFill>
                <a:latin typeface="Arial" charset="0"/>
              </a:rPr>
              <a:t>and is dose dependent </a:t>
            </a:r>
            <a:endParaRPr lang="en-US" sz="2400" b="1" dirty="0">
              <a:solidFill>
                <a:srgbClr val="FFFFFF"/>
              </a:solidFill>
              <a:latin typeface="Arial" charset="0"/>
            </a:endParaRPr>
          </a:p>
        </p:txBody>
      </p:sp>
    </p:spTree>
    <p:extLst>
      <p:ext uri="{BB962C8B-B14F-4D97-AF65-F5344CB8AC3E}">
        <p14:creationId xmlns:p14="http://schemas.microsoft.com/office/powerpoint/2010/main" val="328518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RC SHAPE FOUR.png"/>
          <p:cNvPicPr>
            <a:picLocks noChangeAspect="1"/>
          </p:cNvPicPr>
          <p:nvPr/>
        </p:nvPicPr>
        <p:blipFill rotWithShape="1">
          <a:blip r:embed="rId3" cstate="print">
            <a:duotone>
              <a:prstClr val="black"/>
              <a:schemeClr val="tx2">
                <a:tint val="45000"/>
                <a:satMod val="400000"/>
              </a:schemeClr>
            </a:duotone>
            <a:extLst/>
          </a:blip>
          <a:srcRect/>
          <a:stretch/>
        </p:blipFill>
        <p:spPr>
          <a:xfrm>
            <a:off x="1343025" y="2220914"/>
            <a:ext cx="6189646" cy="3465164"/>
          </a:xfrm>
          <a:prstGeom prst="rect">
            <a:avLst/>
          </a:prstGeom>
        </p:spPr>
      </p:pic>
      <p:sp>
        <p:nvSpPr>
          <p:cNvPr id="22536" name="Rectangle 21"/>
          <p:cNvSpPr>
            <a:spLocks noChangeArrowheads="1"/>
          </p:cNvSpPr>
          <p:nvPr/>
        </p:nvSpPr>
        <p:spPr bwMode="auto">
          <a:xfrm>
            <a:off x="91221" y="6390377"/>
            <a:ext cx="2819400" cy="246062"/>
          </a:xfrm>
          <a:prstGeom prst="rect">
            <a:avLst/>
          </a:prstGeom>
          <a:noFill/>
          <a:ln>
            <a:noFill/>
          </a:ln>
          <a:extLst/>
        </p:spPr>
        <p:txBody>
          <a:bodyPr wrap="none">
            <a:spAutoFit/>
          </a:bodyPr>
          <a:lstStyle/>
          <a:p>
            <a:pPr fontAlgn="base">
              <a:spcBef>
                <a:spcPct val="0"/>
              </a:spcBef>
              <a:spcAft>
                <a:spcPct val="0"/>
              </a:spcAft>
              <a:defRPr/>
            </a:pPr>
            <a:r>
              <a:rPr lang="en-US" sz="1000" dirty="0">
                <a:solidFill>
                  <a:srgbClr val="000000"/>
                </a:solidFill>
                <a:ea typeface="ＭＳ Ｐゴシック"/>
                <a:cs typeface="ＭＳ Ｐゴシック"/>
              </a:rPr>
              <a:t>Source: Mullins et al. 2004; Devries et al. 2011</a:t>
            </a:r>
          </a:p>
        </p:txBody>
      </p:sp>
      <p:sp>
        <p:nvSpPr>
          <p:cNvPr id="114691" name="Title 3"/>
          <p:cNvSpPr>
            <a:spLocks noGrp="1"/>
          </p:cNvSpPr>
          <p:nvPr>
            <p:ph type="title"/>
          </p:nvPr>
        </p:nvSpPr>
        <p:spPr bwMode="auto">
          <a:xfrm>
            <a:off x="122238"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5400" b="1" smtClean="0"/>
              <a:t>TRANSMISSION</a:t>
            </a:r>
            <a:r>
              <a:rPr lang="en-US" smtClean="0"/>
              <a:t/>
            </a:r>
            <a:br>
              <a:rPr lang="en-US" smtClean="0"/>
            </a:br>
            <a:r>
              <a:rPr lang="en-US" smtClean="0"/>
              <a:t>OF VIOLENCE</a:t>
            </a:r>
          </a:p>
        </p:txBody>
      </p:sp>
      <p:cxnSp>
        <p:nvCxnSpPr>
          <p:cNvPr id="114692" name="Straight Connector 5"/>
          <p:cNvCxnSpPr>
            <a:cxnSpLocks noChangeShapeType="1"/>
            <a:stCxn id="24583" idx="1"/>
          </p:cNvCxnSpPr>
          <p:nvPr/>
        </p:nvCxnSpPr>
        <p:spPr bwMode="auto">
          <a:xfrm flipV="1">
            <a:off x="376238" y="3459163"/>
            <a:ext cx="1425575" cy="939800"/>
          </a:xfrm>
          <a:prstGeom prst="line">
            <a:avLst/>
          </a:prstGeom>
          <a:noFill/>
          <a:ln w="9525">
            <a:noFill/>
            <a:round/>
            <a:headEnd/>
            <a:tailEnd/>
          </a:ln>
        </p:spPr>
      </p:cxnSp>
      <p:cxnSp>
        <p:nvCxnSpPr>
          <p:cNvPr id="12" name="Straight Arrow Connector 11"/>
          <p:cNvCxnSpPr/>
          <p:nvPr/>
        </p:nvCxnSpPr>
        <p:spPr bwMode="auto">
          <a:xfrm flipH="1">
            <a:off x="1127125" y="4760913"/>
            <a:ext cx="3175" cy="876300"/>
          </a:xfrm>
          <a:prstGeom prst="straightConnector1">
            <a:avLst/>
          </a:prstGeom>
          <a:ln w="127000" cap="rnd"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auto">
          <a:xfrm flipV="1">
            <a:off x="1128713" y="2163763"/>
            <a:ext cx="0" cy="1919287"/>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sp>
        <p:nvSpPr>
          <p:cNvPr id="24583" name="TextBox 13"/>
          <p:cNvSpPr txBox="1">
            <a:spLocks noChangeArrowheads="1"/>
          </p:cNvSpPr>
          <p:nvPr/>
        </p:nvSpPr>
        <p:spPr bwMode="auto">
          <a:xfrm>
            <a:off x="376238" y="4075113"/>
            <a:ext cx="1517650" cy="646112"/>
          </a:xfrm>
          <a:prstGeom prst="rect">
            <a:avLst/>
          </a:prstGeom>
          <a:noFill/>
          <a:ln>
            <a:noFill/>
          </a:ln>
          <a:extLst/>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algn="ctr" eaLnBrk="1" fontAlgn="base" hangingPunct="1">
              <a:spcBef>
                <a:spcPct val="0"/>
              </a:spcBef>
              <a:spcAft>
                <a:spcPct val="0"/>
              </a:spcAft>
              <a:defRPr/>
            </a:pPr>
            <a:r>
              <a:rPr lang="en-US" b="1" dirty="0" smtClean="0">
                <a:solidFill>
                  <a:srgbClr val="FFFFFF"/>
                </a:solidFill>
                <a:latin typeface="Arial"/>
                <a:cs typeface="ＭＳ Ｐゴシック"/>
              </a:rPr>
              <a:t>Exposure to</a:t>
            </a:r>
          </a:p>
          <a:p>
            <a:pPr algn="ctr" eaLnBrk="1" fontAlgn="base" hangingPunct="1">
              <a:spcBef>
                <a:spcPct val="0"/>
              </a:spcBef>
              <a:spcAft>
                <a:spcPct val="0"/>
              </a:spcAft>
              <a:defRPr/>
            </a:pPr>
            <a:r>
              <a:rPr lang="en-US" b="1" dirty="0" smtClean="0">
                <a:solidFill>
                  <a:srgbClr val="FFFFFF"/>
                </a:solidFill>
                <a:latin typeface="Arial"/>
                <a:cs typeface="ＭＳ Ｐゴシック"/>
              </a:rPr>
              <a:t>Violence</a:t>
            </a:r>
          </a:p>
        </p:txBody>
      </p:sp>
      <p:grpSp>
        <p:nvGrpSpPr>
          <p:cNvPr id="2" name="Group 2"/>
          <p:cNvGrpSpPr>
            <a:grpSpLocks/>
          </p:cNvGrpSpPr>
          <p:nvPr/>
        </p:nvGrpSpPr>
        <p:grpSpPr bwMode="auto">
          <a:xfrm>
            <a:off x="1408113" y="5649913"/>
            <a:ext cx="6432550" cy="369887"/>
            <a:chOff x="1408828" y="5257641"/>
            <a:chExt cx="6432243" cy="369332"/>
          </a:xfrm>
        </p:grpSpPr>
        <p:sp>
          <p:nvSpPr>
            <p:cNvPr id="24581" name="TextBox 6"/>
            <p:cNvSpPr txBox="1">
              <a:spLocks noChangeArrowheads="1"/>
            </p:cNvSpPr>
            <p:nvPr/>
          </p:nvSpPr>
          <p:spPr bwMode="auto">
            <a:xfrm>
              <a:off x="4709082" y="5257641"/>
              <a:ext cx="1130246" cy="369332"/>
            </a:xfrm>
            <a:prstGeom prst="rect">
              <a:avLst/>
            </a:prstGeom>
            <a:noFill/>
            <a:ln>
              <a:noFill/>
            </a:ln>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algn="ctr" eaLnBrk="1" fontAlgn="base" hangingPunct="1">
                <a:spcBef>
                  <a:spcPct val="0"/>
                </a:spcBef>
                <a:spcAft>
                  <a:spcPct val="0"/>
                </a:spcAft>
                <a:defRPr/>
              </a:pPr>
              <a:r>
                <a:rPr lang="en-US" b="1" dirty="0" smtClean="0">
                  <a:solidFill>
                    <a:srgbClr val="FFFFFF"/>
                  </a:solidFill>
                  <a:latin typeface="Arial"/>
                  <a:cs typeface="ＭＳ Ｐゴシック"/>
                </a:rPr>
                <a:t>Violence</a:t>
              </a:r>
            </a:p>
          </p:txBody>
        </p:sp>
        <p:cxnSp>
          <p:nvCxnSpPr>
            <p:cNvPr id="16" name="Straight Arrow Connector 15"/>
            <p:cNvCxnSpPr/>
            <p:nvPr/>
          </p:nvCxnSpPr>
          <p:spPr>
            <a:xfrm>
              <a:off x="5944099" y="5446270"/>
              <a:ext cx="1896972" cy="0"/>
            </a:xfrm>
            <a:prstGeom prst="straightConnector1">
              <a:avLst/>
            </a:prstGeom>
            <a:ln w="127000" cap="rnd"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408828" y="5447855"/>
              <a:ext cx="3187548" cy="0"/>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p:cNvCxnSpPr>
            <a:stCxn id="114698" idx="7"/>
          </p:cNvCxnSpPr>
          <p:nvPr/>
        </p:nvCxnSpPr>
        <p:spPr>
          <a:xfrm flipV="1">
            <a:off x="1303338" y="3459163"/>
            <a:ext cx="3140075" cy="2279650"/>
          </a:xfrm>
          <a:prstGeom prst="straightConnector1">
            <a:avLst/>
          </a:prstGeom>
          <a:ln w="66675" cap="rnd" cmpd="sng">
            <a:solidFill>
              <a:srgbClr val="800000"/>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114698" name="Oval 8"/>
          <p:cNvSpPr>
            <a:spLocks noChangeArrowheads="1"/>
          </p:cNvSpPr>
          <p:nvPr/>
        </p:nvSpPr>
        <p:spPr bwMode="auto">
          <a:xfrm>
            <a:off x="1068388" y="5697538"/>
            <a:ext cx="274637" cy="274637"/>
          </a:xfrm>
          <a:prstGeom prst="ellipse">
            <a:avLst/>
          </a:prstGeom>
          <a:solidFill>
            <a:srgbClr val="800000"/>
          </a:solidFill>
          <a:ln w="9525">
            <a:noFill/>
            <a:round/>
            <a:headEnd/>
            <a:tailEnd/>
          </a:ln>
        </p:spPr>
        <p:txBody>
          <a:bodyPr>
            <a:spAutoFit/>
          </a:bodyPr>
          <a:lstStyle/>
          <a:p>
            <a:pPr fontAlgn="base">
              <a:spcBef>
                <a:spcPct val="0"/>
              </a:spcBef>
              <a:spcAft>
                <a:spcPct val="0"/>
              </a:spcAft>
            </a:pPr>
            <a:endParaRPr lang="en-US">
              <a:solidFill>
                <a:srgbClr val="000000"/>
              </a:solidFill>
              <a:latin typeface="Arial Narrow" pitchFamily="34" charset="0"/>
              <a:ea typeface="ＭＳ Ｐゴシック" pitchFamily="34" charset="-128"/>
            </a:endParaRPr>
          </a:p>
        </p:txBody>
      </p:sp>
      <p:pic>
        <p:nvPicPr>
          <p:cNvPr id="15" name="Picture 6" descr="logo-primary.png"/>
          <p:cNvPicPr>
            <a:picLocks noChangeAspect="1"/>
          </p:cNvPicPr>
          <p:nvPr/>
        </p:nvPicPr>
        <p:blipFill>
          <a:blip r:embed="rId4" cstate="print">
            <a:alphaModFix amt="25000"/>
          </a:blip>
          <a:srcRect/>
          <a:stretch>
            <a:fillRect/>
          </a:stretch>
        </p:blipFill>
        <p:spPr bwMode="auto">
          <a:xfrm>
            <a:off x="8295683" y="5992680"/>
            <a:ext cx="607488" cy="747977"/>
          </a:xfrm>
          <a:prstGeom prst="rect">
            <a:avLst/>
          </a:prstGeom>
          <a:noFill/>
          <a:ln w="9525">
            <a:noFill/>
            <a:miter lim="800000"/>
            <a:headEnd/>
            <a:tailEnd/>
          </a:ln>
        </p:spPr>
      </p:pic>
    </p:spTree>
    <p:extLst>
      <p:ext uri="{BB962C8B-B14F-4D97-AF65-F5344CB8AC3E}">
        <p14:creationId xmlns:p14="http://schemas.microsoft.com/office/powerpoint/2010/main" val="2229966551"/>
      </p:ext>
    </p:extLst>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b="1" dirty="0" smtClean="0">
                <a:solidFill>
                  <a:schemeClr val="bg1"/>
                </a:solidFill>
              </a:rPr>
              <a:t>Health Approach</a:t>
            </a:r>
            <a:endParaRPr lang="en-US" b="1" dirty="0">
              <a:solidFill>
                <a:schemeClr val="bg1"/>
              </a:solidFill>
            </a:endParaRPr>
          </a:p>
        </p:txBody>
      </p:sp>
      <p:sp>
        <p:nvSpPr>
          <p:cNvPr id="3" name="Subtitle 2"/>
          <p:cNvSpPr>
            <a:spLocks noGrp="1"/>
          </p:cNvSpPr>
          <p:nvPr>
            <p:ph type="subTitle" idx="1"/>
          </p:nvPr>
        </p:nvSpPr>
        <p:spPr>
          <a:xfrm>
            <a:off x="1143000" y="1143000"/>
            <a:ext cx="6400800" cy="1472054"/>
          </a:xfrm>
        </p:spPr>
        <p:txBody>
          <a:bodyPr/>
          <a:lstStyle/>
          <a:p>
            <a:pPr marL="514350" indent="-514350" algn="l">
              <a:buAutoNum type="arabicPeriod"/>
            </a:pPr>
            <a:r>
              <a:rPr lang="en-US" dirty="0" smtClean="0">
                <a:solidFill>
                  <a:schemeClr val="bg1"/>
                </a:solidFill>
              </a:rPr>
              <a:t>Violence  behaves like a </a:t>
            </a:r>
            <a:r>
              <a:rPr lang="en-US" i="1" dirty="0" smtClean="0">
                <a:solidFill>
                  <a:srgbClr val="88D8FC"/>
                </a:solidFill>
              </a:rPr>
              <a:t>contagious disease (epidemic)</a:t>
            </a:r>
          </a:p>
          <a:p>
            <a:pPr marL="514350" indent="-514350" algn="l">
              <a:buAutoNum type="arabicPeriod"/>
            </a:pPr>
            <a:endParaRPr lang="en-US" i="1" dirty="0">
              <a:solidFill>
                <a:srgbClr val="88D8FC"/>
              </a:solidFill>
            </a:endParaRPr>
          </a:p>
          <a:p>
            <a:pPr marL="514350" indent="-514350" algn="l">
              <a:buAutoNum type="arabicPeriod"/>
            </a:pPr>
            <a:r>
              <a:rPr lang="en-US" i="1" dirty="0" smtClean="0">
                <a:solidFill>
                  <a:schemeClr val="bg1"/>
                </a:solidFill>
              </a:rPr>
              <a:t>Treating </a:t>
            </a:r>
            <a:r>
              <a:rPr lang="en-US" dirty="0" smtClean="0">
                <a:solidFill>
                  <a:schemeClr val="bg1"/>
                </a:solidFill>
              </a:rPr>
              <a:t>violence like an epidemic  gets </a:t>
            </a:r>
            <a:r>
              <a:rPr lang="en-US" i="1" dirty="0" smtClean="0">
                <a:solidFill>
                  <a:srgbClr val="88D8FC"/>
                </a:solidFill>
              </a:rPr>
              <a:t>results</a:t>
            </a:r>
            <a:r>
              <a:rPr lang="en-US" i="1" dirty="0" smtClean="0">
                <a:solidFill>
                  <a:schemeClr val="bg1"/>
                </a:solidFill>
              </a:rPr>
              <a:t> </a:t>
            </a:r>
            <a:r>
              <a:rPr lang="en-US" dirty="0" smtClean="0">
                <a:solidFill>
                  <a:schemeClr val="bg1"/>
                </a:solidFill>
              </a:rPr>
              <a:t>in communities   </a:t>
            </a:r>
          </a:p>
        </p:txBody>
      </p:sp>
      <p:sp>
        <p:nvSpPr>
          <p:cNvPr id="4" name="TextBox 3"/>
          <p:cNvSpPr txBox="1"/>
          <p:nvPr/>
        </p:nvSpPr>
        <p:spPr>
          <a:xfrm>
            <a:off x="457200" y="4495800"/>
            <a:ext cx="7924800" cy="2062103"/>
          </a:xfrm>
          <a:prstGeom prst="rect">
            <a:avLst/>
          </a:prstGeom>
          <a:noFill/>
        </p:spPr>
        <p:txBody>
          <a:bodyPr wrap="square" rtlCol="0">
            <a:spAutoFit/>
          </a:bodyPr>
          <a:lstStyle/>
          <a:p>
            <a:pPr algn="ctr"/>
            <a:r>
              <a:rPr lang="en-US" sz="3200" dirty="0">
                <a:solidFill>
                  <a:schemeClr val="bg1"/>
                </a:solidFill>
              </a:rPr>
              <a:t>*</a:t>
            </a:r>
            <a:r>
              <a:rPr lang="en-US" sz="3200" b="1" i="1" dirty="0">
                <a:solidFill>
                  <a:srgbClr val="00B0F0"/>
                </a:solidFill>
              </a:rPr>
              <a:t>Do No Harm </a:t>
            </a:r>
            <a:r>
              <a:rPr lang="en-US" sz="3200" dirty="0">
                <a:solidFill>
                  <a:schemeClr val="bg1"/>
                </a:solidFill>
              </a:rPr>
              <a:t>- Poised to better engage individuals and communities and </a:t>
            </a:r>
            <a:r>
              <a:rPr lang="en-US" sz="3200" dirty="0" smtClean="0">
                <a:solidFill>
                  <a:schemeClr val="bg1"/>
                </a:solidFill>
              </a:rPr>
              <a:t>reduce risk of re-traumatization</a:t>
            </a:r>
            <a:endParaRPr lang="en-US" sz="3200" dirty="0">
              <a:solidFill>
                <a:schemeClr val="bg1"/>
              </a:solidFill>
            </a:endParaRPr>
          </a:p>
          <a:p>
            <a:endParaRPr lang="en-US" sz="3200" dirty="0"/>
          </a:p>
        </p:txBody>
      </p:sp>
    </p:spTree>
    <p:extLst>
      <p:ext uri="{BB962C8B-B14F-4D97-AF65-F5344CB8AC3E}">
        <p14:creationId xmlns:p14="http://schemas.microsoft.com/office/powerpoint/2010/main" val="2875839857"/>
      </p:ext>
    </p:extLst>
  </p:cSld>
  <p:clrMapOvr>
    <a:masterClrMapping/>
  </p:clrMapOvr>
  <p:transition spd="med"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r>
              <a:rPr lang="en-US" b="1" dirty="0" smtClean="0">
                <a:solidFill>
                  <a:schemeClr val="bg1"/>
                </a:solidFill>
              </a:rPr>
              <a:t>The Cure Violence Strategy for Reducing Violence</a:t>
            </a:r>
            <a:endParaRPr lang="en-US" b="1" dirty="0">
              <a:solidFill>
                <a:schemeClr val="bg1"/>
              </a:solidFill>
            </a:endParaRPr>
          </a:p>
        </p:txBody>
      </p:sp>
      <p:graphicFrame>
        <p:nvGraphicFramePr>
          <p:cNvPr id="7" name="Diagram 6"/>
          <p:cNvGraphicFramePr/>
          <p:nvPr>
            <p:extLst>
              <p:ext uri="{D42A27DB-BD31-4B8C-83A1-F6EECF244321}">
                <p14:modId xmlns:p14="http://schemas.microsoft.com/office/powerpoint/2010/main" val="3238139031"/>
              </p:ext>
            </p:extLst>
          </p:nvPr>
        </p:nvGraphicFramePr>
        <p:xfrm>
          <a:off x="273070" y="1711094"/>
          <a:ext cx="845058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0" y="5938493"/>
            <a:ext cx="683300" cy="84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61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4" descr="lil_mikey_and_cobe_williams.jpg"/>
          <p:cNvPicPr>
            <a:picLocks noChangeAspect="1"/>
          </p:cNvPicPr>
          <p:nvPr/>
        </p:nvPicPr>
        <p:blipFill rotWithShape="1">
          <a:blip r:embed="rId4" cstate="print"/>
          <a:srcRect t="-2" b="654"/>
          <a:stretch/>
        </p:blipFill>
        <p:spPr bwMode="auto">
          <a:xfrm>
            <a:off x="2" y="802152"/>
            <a:ext cx="4789077" cy="3171725"/>
          </a:xfrm>
          <a:prstGeom prst="rect">
            <a:avLst/>
          </a:prstGeom>
          <a:noFill/>
          <a:ln w="9525">
            <a:noFill/>
            <a:miter lim="800000"/>
            <a:headEnd/>
            <a:tailEnd/>
          </a:ln>
        </p:spPr>
      </p:pic>
      <p:pic>
        <p:nvPicPr>
          <p:cNvPr id="5" name="Picture 4" descr="Ewood2"/>
          <p:cNvPicPr>
            <a:picLocks noChangeAspect="1" noChangeArrowheads="1"/>
          </p:cNvPicPr>
          <p:nvPr/>
        </p:nvPicPr>
        <p:blipFill>
          <a:blip r:embed="rId5" cstate="print"/>
          <a:srcRect/>
          <a:stretch>
            <a:fillRect/>
          </a:stretch>
        </p:blipFill>
        <p:spPr bwMode="auto">
          <a:xfrm>
            <a:off x="0" y="4452154"/>
            <a:ext cx="3448378" cy="2405845"/>
          </a:xfrm>
          <a:prstGeom prst="rect">
            <a:avLst/>
          </a:prstGeom>
          <a:noFill/>
          <a:ln w="9525">
            <a:noFill/>
            <a:miter lim="800000"/>
            <a:headEnd/>
            <a:tailEnd/>
          </a:ln>
        </p:spPr>
      </p:pic>
      <p:pic>
        <p:nvPicPr>
          <p:cNvPr id="7" name="Picture 2" descr="CEA08005_2943"/>
          <p:cNvPicPr>
            <a:picLocks noChangeAspect="1" noChangeArrowheads="1"/>
          </p:cNvPicPr>
          <p:nvPr/>
        </p:nvPicPr>
        <p:blipFill rotWithShape="1">
          <a:blip r:embed="rId6"/>
          <a:srcRect t="7564"/>
          <a:stretch/>
        </p:blipFill>
        <p:spPr bwMode="auto">
          <a:xfrm>
            <a:off x="4789079" y="852897"/>
            <a:ext cx="4354924" cy="3120980"/>
          </a:xfrm>
          <a:prstGeom prst="rect">
            <a:avLst/>
          </a:prstGeom>
          <a:noFill/>
          <a:ln w="9525">
            <a:noFill/>
            <a:miter lim="800000"/>
            <a:headEnd/>
            <a:tailEnd/>
          </a:ln>
        </p:spPr>
      </p:pic>
      <p:pic>
        <p:nvPicPr>
          <p:cNvPr id="8" name="Picture 7" descr="988308_310672949075237_1997255628_n.jpg"/>
          <p:cNvPicPr>
            <a:picLocks noChangeAspect="1"/>
          </p:cNvPicPr>
          <p:nvPr/>
        </p:nvPicPr>
        <p:blipFill rotWithShape="1">
          <a:blip r:embed="rId7">
            <a:extLst>
              <a:ext uri="{28A0092B-C50C-407E-A947-70E740481C1C}">
                <a14:useLocalDpi xmlns:a14="http://schemas.microsoft.com/office/drawing/2010/main" val="0"/>
              </a:ext>
            </a:extLst>
          </a:blip>
          <a:srcRect t="26101" r="7969"/>
          <a:stretch/>
        </p:blipFill>
        <p:spPr>
          <a:xfrm>
            <a:off x="2" y="3973877"/>
            <a:ext cx="4789077" cy="2884129"/>
          </a:xfrm>
          <a:prstGeom prst="rect">
            <a:avLst/>
          </a:prstGeom>
        </p:spPr>
      </p:pic>
      <p:sp>
        <p:nvSpPr>
          <p:cNvPr id="9" name="TextBox 8"/>
          <p:cNvSpPr txBox="1"/>
          <p:nvPr/>
        </p:nvSpPr>
        <p:spPr>
          <a:xfrm>
            <a:off x="2426129" y="137695"/>
            <a:ext cx="4305934" cy="584747"/>
          </a:xfrm>
          <a:prstGeom prst="rect">
            <a:avLst/>
          </a:prstGeom>
          <a:noFill/>
        </p:spPr>
        <p:txBody>
          <a:bodyPr wrap="none" lIns="91414" tIns="45706" rIns="91414" bIns="45706" rtlCol="0">
            <a:spAutoFit/>
          </a:bodyPr>
          <a:lstStyle/>
          <a:p>
            <a:pPr algn="ctr" fontAlgn="base">
              <a:spcBef>
                <a:spcPct val="0"/>
              </a:spcBef>
              <a:spcAft>
                <a:spcPct val="0"/>
              </a:spcAft>
            </a:pPr>
            <a:r>
              <a:rPr lang="en-US" sz="3200" b="1" dirty="0">
                <a:solidFill>
                  <a:srgbClr val="FFFFFF"/>
                </a:solidFill>
                <a:ea typeface="ＭＳ Ｐゴシック" pitchFamily="34" charset="-128"/>
              </a:rPr>
              <a:t>Credible Messengers</a:t>
            </a:r>
          </a:p>
        </p:txBody>
      </p:sp>
      <p:pic>
        <p:nvPicPr>
          <p:cNvPr id="11" name="Picture 2" descr="wgp workers"/>
          <p:cNvPicPr>
            <a:picLocks noChangeAspect="1" noChangeArrowheads="1"/>
          </p:cNvPicPr>
          <p:nvPr>
            <p:custDataLst>
              <p:tags r:id="rId1"/>
            </p:custDataLst>
          </p:nvPr>
        </p:nvPicPr>
        <p:blipFill>
          <a:blip r:embed="rId8" cstate="print"/>
          <a:srcRect/>
          <a:stretch>
            <a:fillRect/>
          </a:stretch>
        </p:blipFill>
        <p:spPr bwMode="auto">
          <a:xfrm>
            <a:off x="4775927" y="3948504"/>
            <a:ext cx="4368073" cy="3225773"/>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378039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10.xml><?xml version="1.0" encoding="utf-8"?>
<p:tagLst xmlns:a="http://schemas.openxmlformats.org/drawingml/2006/main" xmlns:r="http://schemas.openxmlformats.org/officeDocument/2006/relationships" xmlns:p="http://schemas.openxmlformats.org/presentationml/2006/main">
  <p:tag name="DVSHAPEID" val="DqQVyXQf0oTMyl55S4cTIP"/>
</p:tagLst>
</file>

<file path=ppt/tags/tag2.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3.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4.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5.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6.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7.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8.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9.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V_ppt_template-new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4475</TotalTime>
  <Words>2186</Words>
  <Application>Microsoft Office PowerPoint</Application>
  <PresentationFormat>On-screen Show (4:3)</PresentationFormat>
  <Paragraphs>280</Paragraphs>
  <Slides>16</Slides>
  <Notes>14</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Office Theme</vt:lpstr>
      <vt:lpstr>1_GRADIENT DARK BLUE</vt:lpstr>
      <vt:lpstr>2_GRADIENT DARK BLUE</vt:lpstr>
      <vt:lpstr>1_Office Theme</vt:lpstr>
      <vt:lpstr>3_GRADIENT DARK BLUE</vt:lpstr>
      <vt:lpstr>CV_ppt_template-new2</vt:lpstr>
      <vt:lpstr>Creating trauma-informed communities</vt:lpstr>
      <vt:lpstr>PowerPoint Presentation</vt:lpstr>
      <vt:lpstr>PowerPoint Presentation</vt:lpstr>
      <vt:lpstr>PowerPoint Presentation</vt:lpstr>
      <vt:lpstr>PowerPoint Presentation</vt:lpstr>
      <vt:lpstr>TRANSMISSION OF VIOLENCE</vt:lpstr>
      <vt:lpstr>Health Approach</vt:lpstr>
      <vt:lpstr>The Cure Violence Strategy for Reducing Violence</vt:lpstr>
      <vt:lpstr>PowerPoint Presentation</vt:lpstr>
      <vt:lpstr>PowerPoint Presentation</vt:lpstr>
      <vt:lpstr>PowerPoint Presentation</vt:lpstr>
      <vt:lpstr>PowerPoint Presentation</vt:lpstr>
      <vt:lpstr>PowerPoint Presentation</vt:lpstr>
      <vt:lpstr>arrows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Toscano, Lori</dc:creator>
  <cp:lastModifiedBy>Boyer, Carol - ODEP</cp:lastModifiedBy>
  <cp:revision>28</cp:revision>
  <dcterms:created xsi:type="dcterms:W3CDTF">2015-09-14T18:34:19Z</dcterms:created>
  <dcterms:modified xsi:type="dcterms:W3CDTF">2015-09-28T17:43:35Z</dcterms:modified>
</cp:coreProperties>
</file>