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2"/>
  </p:notesMasterIdLst>
  <p:sldIdLst>
    <p:sldId id="290" r:id="rId5"/>
    <p:sldId id="258" r:id="rId6"/>
    <p:sldId id="260" r:id="rId7"/>
    <p:sldId id="261" r:id="rId8"/>
    <p:sldId id="282" r:id="rId9"/>
    <p:sldId id="264" r:id="rId10"/>
    <p:sldId id="259" r:id="rId11"/>
    <p:sldId id="262" r:id="rId12"/>
    <p:sldId id="283" r:id="rId13"/>
    <p:sldId id="296" r:id="rId14"/>
    <p:sldId id="295" r:id="rId15"/>
    <p:sldId id="297" r:id="rId16"/>
    <p:sldId id="298" r:id="rId17"/>
    <p:sldId id="299" r:id="rId18"/>
    <p:sldId id="300" r:id="rId19"/>
    <p:sldId id="301" r:id="rId20"/>
    <p:sldId id="302" r:id="rId21"/>
    <p:sldId id="303" r:id="rId22"/>
    <p:sldId id="304" r:id="rId23"/>
    <p:sldId id="306" r:id="rId24"/>
    <p:sldId id="272" r:id="rId25"/>
    <p:sldId id="275" r:id="rId26"/>
    <p:sldId id="308" r:id="rId27"/>
    <p:sldId id="309" r:id="rId28"/>
    <p:sldId id="310" r:id="rId29"/>
    <p:sldId id="281" r:id="rId30"/>
    <p:sldId id="291" r:id="rId31"/>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ymes, Chereesse - WHD" initials="TC-W" lastIdx="43" clrIdx="0">
    <p:extLst>
      <p:ext uri="{19B8F6BF-5375-455C-9EA6-DF929625EA0E}">
        <p15:presenceInfo xmlns:p15="http://schemas.microsoft.com/office/powerpoint/2012/main" userId="S-1-5-21-609670400-3822899875-428587463-304140" providerId="AD"/>
      </p:ext>
    </p:extLst>
  </p:cmAuthor>
  <p:cmAuthor id="2" name="Camper, Marquita D - WHD" initials="CMD-W" lastIdx="1" clrIdx="1">
    <p:extLst>
      <p:ext uri="{19B8F6BF-5375-455C-9EA6-DF929625EA0E}">
        <p15:presenceInfo xmlns:p15="http://schemas.microsoft.com/office/powerpoint/2012/main" userId="S-1-5-21-609670400-3822899875-428587463-291580" providerId="AD"/>
      </p:ext>
    </p:extLst>
  </p:cmAuthor>
  <p:cmAuthor id="3" name="Caudrelier, Sarah - SOL" initials="CS-S" lastIdx="44" clrIdx="2">
    <p:extLst>
      <p:ext uri="{19B8F6BF-5375-455C-9EA6-DF929625EA0E}">
        <p15:presenceInfo xmlns:p15="http://schemas.microsoft.com/office/powerpoint/2012/main" userId="S-1-5-21-625881431-3029617060-3355961844-126665" providerId="AD"/>
      </p:ext>
    </p:extLst>
  </p:cmAuthor>
  <p:cmAuthor id="4" name="Rachel Goldberg" initials="RG" lastIdx="32" clrIdx="3">
    <p:extLst>
      <p:ext uri="{19B8F6BF-5375-455C-9EA6-DF929625EA0E}">
        <p15:presenceInfo xmlns:p15="http://schemas.microsoft.com/office/powerpoint/2012/main" userId="0f65eb88dba1f7a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199" autoAdjust="0"/>
    <p:restoredTop sz="71597" autoAdjust="0"/>
  </p:normalViewPr>
  <p:slideViewPr>
    <p:cSldViewPr snapToGrid="0">
      <p:cViewPr varScale="1">
        <p:scale>
          <a:sx n="68" d="100"/>
          <a:sy n="68" d="100"/>
        </p:scale>
        <p:origin x="48" y="96"/>
      </p:cViewPr>
      <p:guideLst/>
    </p:cSldViewPr>
  </p:slideViewPr>
  <p:outlineViewPr>
    <p:cViewPr>
      <p:scale>
        <a:sx n="33" d="100"/>
        <a:sy n="33" d="100"/>
      </p:scale>
      <p:origin x="0" y="-31830"/>
    </p:cViewPr>
  </p:outlineViewPr>
  <p:notesTextViewPr>
    <p:cViewPr>
      <p:scale>
        <a:sx n="1" d="1"/>
        <a:sy n="1" d="1"/>
      </p:scale>
      <p:origin x="0" y="0"/>
    </p:cViewPr>
  </p:notesTextViewPr>
  <p:notesViewPr>
    <p:cSldViewPr snapToGrid="0">
      <p:cViewPr>
        <p:scale>
          <a:sx n="110" d="100"/>
          <a:sy n="110" d="100"/>
        </p:scale>
        <p:origin x="139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87" tIns="46244" rIns="92487" bIns="46244" rtlCol="0"/>
          <a:lstStyle>
            <a:lvl1pPr algn="r">
              <a:defRPr sz="1200"/>
            </a:lvl1pPr>
          </a:lstStyle>
          <a:p>
            <a:fld id="{6C61648D-68E4-4010-8122-6C60AB4B7592}" type="datetimeFigureOut">
              <a:rPr lang="en-US" smtClean="0"/>
              <a:t>01/28/2020</a:t>
            </a:fld>
            <a:endParaRPr lang="en-US"/>
          </a:p>
        </p:txBody>
      </p:sp>
      <p:sp>
        <p:nvSpPr>
          <p:cNvPr id="4" name="Slide Image Placeholder 3"/>
          <p:cNvSpPr>
            <a:spLocks noGrp="1" noRot="1" noChangeAspect="1"/>
          </p:cNvSpPr>
          <p:nvPr>
            <p:ph type="sldImg" idx="2"/>
          </p:nvPr>
        </p:nvSpPr>
        <p:spPr>
          <a:xfrm>
            <a:off x="704850" y="1154113"/>
            <a:ext cx="5540375" cy="3117850"/>
          </a:xfrm>
          <a:prstGeom prst="rect">
            <a:avLst/>
          </a:prstGeom>
          <a:noFill/>
          <a:ln w="12700">
            <a:solidFill>
              <a:prstClr val="black"/>
            </a:solidFill>
          </a:ln>
        </p:spPr>
        <p:txBody>
          <a:bodyPr vert="horz" lIns="92487" tIns="46244" rIns="92487" bIns="46244" rtlCol="0" anchor="ctr"/>
          <a:lstStyle/>
          <a:p>
            <a:endParaRPr lang="en-US"/>
          </a:p>
        </p:txBody>
      </p:sp>
      <p:sp>
        <p:nvSpPr>
          <p:cNvPr id="5" name="Notes Placeholder 4"/>
          <p:cNvSpPr>
            <a:spLocks noGrp="1"/>
          </p:cNvSpPr>
          <p:nvPr>
            <p:ph type="body" sz="quarter" idx="3"/>
          </p:nvPr>
        </p:nvSpPr>
        <p:spPr>
          <a:xfrm>
            <a:off x="695008" y="4444862"/>
            <a:ext cx="5560060" cy="3636705"/>
          </a:xfrm>
          <a:prstGeom prst="rect">
            <a:avLst/>
          </a:prstGeom>
        </p:spPr>
        <p:txBody>
          <a:bodyPr vert="horz" lIns="92487" tIns="46244" rIns="92487" bIns="4624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0"/>
            <a:ext cx="3011699" cy="463407"/>
          </a:xfrm>
          <a:prstGeom prst="rect">
            <a:avLst/>
          </a:prstGeom>
        </p:spPr>
        <p:txBody>
          <a:bodyPr vert="horz" lIns="92487" tIns="46244" rIns="92487" bIns="46244"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70"/>
            <a:ext cx="3011699" cy="463407"/>
          </a:xfrm>
          <a:prstGeom prst="rect">
            <a:avLst/>
          </a:prstGeom>
        </p:spPr>
        <p:txBody>
          <a:bodyPr vert="horz" lIns="92487" tIns="46244" rIns="92487" bIns="46244" rtlCol="0" anchor="b"/>
          <a:lstStyle>
            <a:lvl1pPr algn="r">
              <a:defRPr sz="1200"/>
            </a:lvl1pPr>
          </a:lstStyle>
          <a:p>
            <a:fld id="{D6D89719-C2C1-44ED-8B36-6B32787A2E57}" type="slidenum">
              <a:rPr lang="en-US" smtClean="0"/>
              <a:t>‹#›</a:t>
            </a:fld>
            <a:endParaRPr lang="en-US"/>
          </a:p>
        </p:txBody>
      </p:sp>
    </p:spTree>
    <p:extLst>
      <p:ext uri="{BB962C8B-B14F-4D97-AF65-F5344CB8AC3E}">
        <p14:creationId xmlns:p14="http://schemas.microsoft.com/office/powerpoint/2010/main" val="2841297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264">
              <a:spcBef>
                <a:spcPct val="30000"/>
              </a:spcBef>
              <a:defRPr sz="1200">
                <a:solidFill>
                  <a:schemeClr val="tx1"/>
                </a:solidFill>
                <a:latin typeface="Arial" panose="020B0604020202020204" pitchFamily="34" charset="0"/>
              </a:defRPr>
            </a:lvl1pPr>
            <a:lvl2pPr marL="734954" indent="-279378" defTabSz="922264">
              <a:spcBef>
                <a:spcPct val="30000"/>
              </a:spcBef>
              <a:defRPr sz="1200">
                <a:solidFill>
                  <a:schemeClr val="tx1"/>
                </a:solidFill>
                <a:latin typeface="Arial" panose="020B0604020202020204" pitchFamily="34" charset="0"/>
              </a:defRPr>
            </a:lvl2pPr>
            <a:lvl3pPr marL="1131798" indent="-223820" defTabSz="922264">
              <a:spcBef>
                <a:spcPct val="30000"/>
              </a:spcBef>
              <a:defRPr sz="1200">
                <a:solidFill>
                  <a:schemeClr val="tx1"/>
                </a:solidFill>
                <a:latin typeface="Arial" panose="020B0604020202020204" pitchFamily="34" charset="0"/>
              </a:defRPr>
            </a:lvl3pPr>
            <a:lvl4pPr marL="1587374" indent="-223820" defTabSz="922264">
              <a:spcBef>
                <a:spcPct val="30000"/>
              </a:spcBef>
              <a:defRPr sz="1200">
                <a:solidFill>
                  <a:schemeClr val="tx1"/>
                </a:solidFill>
                <a:latin typeface="Arial" panose="020B0604020202020204" pitchFamily="34" charset="0"/>
              </a:defRPr>
            </a:lvl4pPr>
            <a:lvl5pPr marL="2041363" indent="-223820" defTabSz="922264">
              <a:spcBef>
                <a:spcPct val="30000"/>
              </a:spcBef>
              <a:defRPr sz="1200">
                <a:solidFill>
                  <a:schemeClr val="tx1"/>
                </a:solidFill>
                <a:latin typeface="Arial" panose="020B0604020202020204" pitchFamily="34" charset="0"/>
              </a:defRPr>
            </a:lvl5pPr>
            <a:lvl6pPr marL="2498527" indent="-223820" defTabSz="922264" eaLnBrk="0" fontAlgn="base" hangingPunct="0">
              <a:spcBef>
                <a:spcPct val="30000"/>
              </a:spcBef>
              <a:spcAft>
                <a:spcPct val="0"/>
              </a:spcAft>
              <a:defRPr sz="1200">
                <a:solidFill>
                  <a:schemeClr val="tx1"/>
                </a:solidFill>
                <a:latin typeface="Arial" panose="020B0604020202020204" pitchFamily="34" charset="0"/>
              </a:defRPr>
            </a:lvl6pPr>
            <a:lvl7pPr marL="2955690" indent="-223820" defTabSz="922264" eaLnBrk="0" fontAlgn="base" hangingPunct="0">
              <a:spcBef>
                <a:spcPct val="30000"/>
              </a:spcBef>
              <a:spcAft>
                <a:spcPct val="0"/>
              </a:spcAft>
              <a:defRPr sz="1200">
                <a:solidFill>
                  <a:schemeClr val="tx1"/>
                </a:solidFill>
                <a:latin typeface="Arial" panose="020B0604020202020204" pitchFamily="34" charset="0"/>
              </a:defRPr>
            </a:lvl7pPr>
            <a:lvl8pPr marL="3412853" indent="-223820" defTabSz="922264" eaLnBrk="0" fontAlgn="base" hangingPunct="0">
              <a:spcBef>
                <a:spcPct val="30000"/>
              </a:spcBef>
              <a:spcAft>
                <a:spcPct val="0"/>
              </a:spcAft>
              <a:defRPr sz="1200">
                <a:solidFill>
                  <a:schemeClr val="tx1"/>
                </a:solidFill>
                <a:latin typeface="Arial" panose="020B0604020202020204" pitchFamily="34" charset="0"/>
              </a:defRPr>
            </a:lvl8pPr>
            <a:lvl9pPr marL="3870017" indent="-223820" defTabSz="922264"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C6A2E60-9C99-4F57-BC14-D2465BEABF28}" type="slidenum">
              <a:rPr lang="en-US" altLang="en-US" sz="1100"/>
              <a:pPr>
                <a:spcBef>
                  <a:spcPct val="0"/>
                </a:spcBef>
              </a:pPr>
              <a:t>1</a:t>
            </a:fld>
            <a:endParaRPr lang="en-US" altLang="en-US" sz="1100"/>
          </a:p>
        </p:txBody>
      </p:sp>
      <p:sp>
        <p:nvSpPr>
          <p:cNvPr id="17411"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70800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D89719-C2C1-44ED-8B36-6B32787A2E57}" type="slidenum">
              <a:rPr lang="en-US" smtClean="0"/>
              <a:t>10</a:t>
            </a:fld>
            <a:endParaRPr lang="en-US"/>
          </a:p>
        </p:txBody>
      </p:sp>
    </p:spTree>
    <p:extLst>
      <p:ext uri="{BB962C8B-B14F-4D97-AF65-F5344CB8AC3E}">
        <p14:creationId xmlns:p14="http://schemas.microsoft.com/office/powerpoint/2010/main" val="3696614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5008" y="4444862"/>
            <a:ext cx="5560060" cy="4054705"/>
          </a:xfrm>
        </p:spPr>
        <p:txBody>
          <a:bodyPr/>
          <a:lstStyle/>
          <a:p>
            <a:endParaRPr lang="en-US" dirty="0"/>
          </a:p>
        </p:txBody>
      </p:sp>
      <p:sp>
        <p:nvSpPr>
          <p:cNvPr id="4" name="Slide Number Placeholder 3"/>
          <p:cNvSpPr>
            <a:spLocks noGrp="1"/>
          </p:cNvSpPr>
          <p:nvPr>
            <p:ph type="sldNum" sz="quarter" idx="10"/>
          </p:nvPr>
        </p:nvSpPr>
        <p:spPr/>
        <p:txBody>
          <a:bodyPr/>
          <a:lstStyle/>
          <a:p>
            <a:pPr defTabSz="914355">
              <a:defRPr/>
            </a:pPr>
            <a:fld id="{D6D89719-C2C1-44ED-8B36-6B32787A2E57}" type="slidenum">
              <a:rPr lang="en-US">
                <a:solidFill>
                  <a:prstClr val="black"/>
                </a:solidFill>
                <a:latin typeface="Calibri" panose="020F0502020204030204"/>
              </a:rPr>
              <a:pPr defTabSz="914355">
                <a:defRPr/>
              </a:pPr>
              <a:t>11</a:t>
            </a:fld>
            <a:endParaRPr lang="en-US">
              <a:solidFill>
                <a:prstClr val="black"/>
              </a:solidFill>
              <a:latin typeface="Calibri" panose="020F0502020204030204"/>
            </a:endParaRPr>
          </a:p>
        </p:txBody>
      </p:sp>
    </p:spTree>
    <p:extLst>
      <p:ext uri="{BB962C8B-B14F-4D97-AF65-F5344CB8AC3E}">
        <p14:creationId xmlns:p14="http://schemas.microsoft.com/office/powerpoint/2010/main" val="14982727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D89719-C2C1-44ED-8B36-6B32787A2E57}" type="slidenum">
              <a:rPr lang="en-US" smtClean="0"/>
              <a:t>12</a:t>
            </a:fld>
            <a:endParaRPr lang="en-US"/>
          </a:p>
        </p:txBody>
      </p:sp>
    </p:spTree>
    <p:extLst>
      <p:ext uri="{BB962C8B-B14F-4D97-AF65-F5344CB8AC3E}">
        <p14:creationId xmlns:p14="http://schemas.microsoft.com/office/powerpoint/2010/main" val="21461270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D89719-C2C1-44ED-8B36-6B32787A2E57}" type="slidenum">
              <a:rPr lang="en-US" smtClean="0"/>
              <a:t>13</a:t>
            </a:fld>
            <a:endParaRPr lang="en-US"/>
          </a:p>
        </p:txBody>
      </p:sp>
    </p:spTree>
    <p:extLst>
      <p:ext uri="{BB962C8B-B14F-4D97-AF65-F5344CB8AC3E}">
        <p14:creationId xmlns:p14="http://schemas.microsoft.com/office/powerpoint/2010/main" val="2599750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D89719-C2C1-44ED-8B36-6B32787A2E57}" type="slidenum">
              <a:rPr lang="en-US" smtClean="0"/>
              <a:t>14</a:t>
            </a:fld>
            <a:endParaRPr lang="en-US"/>
          </a:p>
        </p:txBody>
      </p:sp>
    </p:spTree>
    <p:extLst>
      <p:ext uri="{BB962C8B-B14F-4D97-AF65-F5344CB8AC3E}">
        <p14:creationId xmlns:p14="http://schemas.microsoft.com/office/powerpoint/2010/main" val="3117694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5">
              <a:defRPr/>
            </a:pPr>
            <a:endParaRPr lang="en-US" dirty="0"/>
          </a:p>
        </p:txBody>
      </p:sp>
      <p:sp>
        <p:nvSpPr>
          <p:cNvPr id="4" name="Slide Number Placeholder 3"/>
          <p:cNvSpPr>
            <a:spLocks noGrp="1"/>
          </p:cNvSpPr>
          <p:nvPr>
            <p:ph type="sldNum" sz="quarter" idx="10"/>
          </p:nvPr>
        </p:nvSpPr>
        <p:spPr/>
        <p:txBody>
          <a:bodyPr/>
          <a:lstStyle/>
          <a:p>
            <a:fld id="{D6D89719-C2C1-44ED-8B36-6B32787A2E57}" type="slidenum">
              <a:rPr lang="en-US" smtClean="0"/>
              <a:t>15</a:t>
            </a:fld>
            <a:endParaRPr lang="en-US"/>
          </a:p>
        </p:txBody>
      </p:sp>
    </p:spTree>
    <p:extLst>
      <p:ext uri="{BB962C8B-B14F-4D97-AF65-F5344CB8AC3E}">
        <p14:creationId xmlns:p14="http://schemas.microsoft.com/office/powerpoint/2010/main" val="35620990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1" dirty="0"/>
          </a:p>
        </p:txBody>
      </p:sp>
      <p:sp>
        <p:nvSpPr>
          <p:cNvPr id="4" name="Slide Number Placeholder 3"/>
          <p:cNvSpPr>
            <a:spLocks noGrp="1"/>
          </p:cNvSpPr>
          <p:nvPr>
            <p:ph type="sldNum" sz="quarter" idx="10"/>
          </p:nvPr>
        </p:nvSpPr>
        <p:spPr/>
        <p:txBody>
          <a:bodyPr/>
          <a:lstStyle/>
          <a:p>
            <a:fld id="{D6D89719-C2C1-44ED-8B36-6B32787A2E57}" type="slidenum">
              <a:rPr lang="en-US" smtClean="0"/>
              <a:t>16</a:t>
            </a:fld>
            <a:endParaRPr lang="en-US"/>
          </a:p>
        </p:txBody>
      </p:sp>
    </p:spTree>
    <p:extLst>
      <p:ext uri="{BB962C8B-B14F-4D97-AF65-F5344CB8AC3E}">
        <p14:creationId xmlns:p14="http://schemas.microsoft.com/office/powerpoint/2010/main" val="22850927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D89719-C2C1-44ED-8B36-6B32787A2E57}" type="slidenum">
              <a:rPr lang="en-US" smtClean="0"/>
              <a:t>17</a:t>
            </a:fld>
            <a:endParaRPr lang="en-US"/>
          </a:p>
        </p:txBody>
      </p:sp>
    </p:spTree>
    <p:extLst>
      <p:ext uri="{BB962C8B-B14F-4D97-AF65-F5344CB8AC3E}">
        <p14:creationId xmlns:p14="http://schemas.microsoft.com/office/powerpoint/2010/main" val="34353580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D89719-C2C1-44ED-8B36-6B32787A2E57}" type="slidenum">
              <a:rPr lang="en-US" smtClean="0"/>
              <a:t>18</a:t>
            </a:fld>
            <a:endParaRPr lang="en-US"/>
          </a:p>
        </p:txBody>
      </p:sp>
    </p:spTree>
    <p:extLst>
      <p:ext uri="{BB962C8B-B14F-4D97-AF65-F5344CB8AC3E}">
        <p14:creationId xmlns:p14="http://schemas.microsoft.com/office/powerpoint/2010/main" val="841468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5">
              <a:defRPr/>
            </a:pPr>
            <a:endParaRPr lang="en-US" baseline="0" dirty="0"/>
          </a:p>
          <a:p>
            <a:r>
              <a:rPr lang="en-US" dirty="0"/>
              <a:t>The Final Rule</a:t>
            </a:r>
            <a:r>
              <a:rPr lang="en-US" baseline="0" dirty="0"/>
              <a:t> has clarified that labels are not determinative. </a:t>
            </a:r>
          </a:p>
          <a:p>
            <a:endParaRPr lang="en-US" b="1" dirty="0"/>
          </a:p>
          <a:p>
            <a:pPr defTabSz="914355">
              <a:defRPr/>
            </a:pPr>
            <a:r>
              <a:rPr lang="en-US" i="1" dirty="0">
                <a:ea typeface="ヒラギノ角ゴ Pro W3" pitchFamily="-111" charset="-128"/>
                <a:cs typeface="ヒラギノ角ゴ Pro W3" pitchFamily="-111" charset="-128"/>
              </a:rPr>
              <a:t>See also: 29 U.S.C. § 207(e)(3),</a:t>
            </a:r>
            <a:r>
              <a:rPr lang="en-US" i="1" baseline="0" dirty="0">
                <a:ea typeface="ヒラギノ角ゴ Pro W3" pitchFamily="-111" charset="-128"/>
                <a:cs typeface="ヒラギノ角ゴ Pro W3" pitchFamily="-111" charset="-128"/>
              </a:rPr>
              <a:t> 29 C.F.R § 778.211.</a:t>
            </a:r>
            <a:endParaRPr lang="en-US" dirty="0"/>
          </a:p>
          <a:p>
            <a:pPr defTabSz="914355">
              <a:defRPr/>
            </a:pPr>
            <a:endParaRPr lang="en-US" dirty="0"/>
          </a:p>
          <a:p>
            <a:endParaRPr lang="en-US" b="1" dirty="0"/>
          </a:p>
        </p:txBody>
      </p:sp>
      <p:sp>
        <p:nvSpPr>
          <p:cNvPr id="4" name="Slide Number Placeholder 3"/>
          <p:cNvSpPr>
            <a:spLocks noGrp="1"/>
          </p:cNvSpPr>
          <p:nvPr>
            <p:ph type="sldNum" sz="quarter" idx="10"/>
          </p:nvPr>
        </p:nvSpPr>
        <p:spPr/>
        <p:txBody>
          <a:bodyPr/>
          <a:lstStyle/>
          <a:p>
            <a:fld id="{D6D89719-C2C1-44ED-8B36-6B32787A2E57}" type="slidenum">
              <a:rPr lang="en-US" smtClean="0"/>
              <a:t>19</a:t>
            </a:fld>
            <a:endParaRPr lang="en-US"/>
          </a:p>
        </p:txBody>
      </p:sp>
    </p:spTree>
    <p:extLst>
      <p:ext uri="{BB962C8B-B14F-4D97-AF65-F5344CB8AC3E}">
        <p14:creationId xmlns:p14="http://schemas.microsoft.com/office/powerpoint/2010/main" val="163678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6D89719-C2C1-44ED-8B36-6B32787A2E57}" type="slidenum">
              <a:rPr lang="en-US" smtClean="0"/>
              <a:t>2</a:t>
            </a:fld>
            <a:endParaRPr lang="en-US"/>
          </a:p>
        </p:txBody>
      </p:sp>
    </p:spTree>
    <p:extLst>
      <p:ext uri="{BB962C8B-B14F-4D97-AF65-F5344CB8AC3E}">
        <p14:creationId xmlns:p14="http://schemas.microsoft.com/office/powerpoint/2010/main" val="28993561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D89719-C2C1-44ED-8B36-6B32787A2E57}" type="slidenum">
              <a:rPr lang="en-US" smtClean="0"/>
              <a:t>20</a:t>
            </a:fld>
            <a:endParaRPr lang="en-US"/>
          </a:p>
        </p:txBody>
      </p:sp>
    </p:spTree>
    <p:extLst>
      <p:ext uri="{BB962C8B-B14F-4D97-AF65-F5344CB8AC3E}">
        <p14:creationId xmlns:p14="http://schemas.microsoft.com/office/powerpoint/2010/main" val="3810671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D89719-C2C1-44ED-8B36-6B32787A2E57}" type="slidenum">
              <a:rPr lang="en-US" smtClean="0"/>
              <a:t>21</a:t>
            </a:fld>
            <a:endParaRPr lang="en-US"/>
          </a:p>
        </p:txBody>
      </p:sp>
    </p:spTree>
    <p:extLst>
      <p:ext uri="{BB962C8B-B14F-4D97-AF65-F5344CB8AC3E}">
        <p14:creationId xmlns:p14="http://schemas.microsoft.com/office/powerpoint/2010/main" val="35686894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D89719-C2C1-44ED-8B36-6B32787A2E57}" type="slidenum">
              <a:rPr lang="en-US" smtClean="0"/>
              <a:t>22</a:t>
            </a:fld>
            <a:endParaRPr lang="en-US"/>
          </a:p>
        </p:txBody>
      </p:sp>
    </p:spTree>
    <p:extLst>
      <p:ext uri="{BB962C8B-B14F-4D97-AF65-F5344CB8AC3E}">
        <p14:creationId xmlns:p14="http://schemas.microsoft.com/office/powerpoint/2010/main" val="26442437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D89719-C2C1-44ED-8B36-6B32787A2E57}" type="slidenum">
              <a:rPr lang="en-US" smtClean="0"/>
              <a:t>23</a:t>
            </a:fld>
            <a:endParaRPr lang="en-US"/>
          </a:p>
        </p:txBody>
      </p:sp>
    </p:spTree>
    <p:extLst>
      <p:ext uri="{BB962C8B-B14F-4D97-AF65-F5344CB8AC3E}">
        <p14:creationId xmlns:p14="http://schemas.microsoft.com/office/powerpoint/2010/main" val="36590453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D6D89719-C2C1-44ED-8B36-6B32787A2E57}" type="slidenum">
              <a:rPr lang="en-US" smtClean="0"/>
              <a:t>24</a:t>
            </a:fld>
            <a:endParaRPr lang="en-US"/>
          </a:p>
        </p:txBody>
      </p:sp>
    </p:spTree>
    <p:extLst>
      <p:ext uri="{BB962C8B-B14F-4D97-AF65-F5344CB8AC3E}">
        <p14:creationId xmlns:p14="http://schemas.microsoft.com/office/powerpoint/2010/main" val="41513456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baseline="0" dirty="0"/>
          </a:p>
        </p:txBody>
      </p:sp>
      <p:sp>
        <p:nvSpPr>
          <p:cNvPr id="4" name="Slide Number Placeholder 3"/>
          <p:cNvSpPr>
            <a:spLocks noGrp="1"/>
          </p:cNvSpPr>
          <p:nvPr>
            <p:ph type="sldNum" sz="quarter" idx="10"/>
          </p:nvPr>
        </p:nvSpPr>
        <p:spPr/>
        <p:txBody>
          <a:bodyPr/>
          <a:lstStyle/>
          <a:p>
            <a:fld id="{D6D89719-C2C1-44ED-8B36-6B32787A2E57}" type="slidenum">
              <a:rPr lang="en-US" smtClean="0"/>
              <a:t>25</a:t>
            </a:fld>
            <a:endParaRPr lang="en-US"/>
          </a:p>
        </p:txBody>
      </p:sp>
    </p:spTree>
    <p:extLst>
      <p:ext uri="{BB962C8B-B14F-4D97-AF65-F5344CB8AC3E}">
        <p14:creationId xmlns:p14="http://schemas.microsoft.com/office/powerpoint/2010/main" val="14041463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D89719-C2C1-44ED-8B36-6B32787A2E57}" type="slidenum">
              <a:rPr lang="en-US" smtClean="0"/>
              <a:t>26</a:t>
            </a:fld>
            <a:endParaRPr lang="en-US"/>
          </a:p>
        </p:txBody>
      </p:sp>
    </p:spTree>
    <p:extLst>
      <p:ext uri="{BB962C8B-B14F-4D97-AF65-F5344CB8AC3E}">
        <p14:creationId xmlns:p14="http://schemas.microsoft.com/office/powerpoint/2010/main" val="39126185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348">
              <a:spcBef>
                <a:spcPct val="30000"/>
              </a:spcBef>
              <a:defRPr sz="1200">
                <a:solidFill>
                  <a:schemeClr val="tx1"/>
                </a:solidFill>
                <a:latin typeface="Arial" panose="020B0604020202020204" pitchFamily="34" charset="0"/>
              </a:defRPr>
            </a:lvl1pPr>
            <a:lvl2pPr marL="728168" indent="-277771" defTabSz="913348">
              <a:spcBef>
                <a:spcPct val="30000"/>
              </a:spcBef>
              <a:defRPr sz="1200">
                <a:solidFill>
                  <a:schemeClr val="tx1"/>
                </a:solidFill>
                <a:latin typeface="Arial" panose="020B0604020202020204" pitchFamily="34" charset="0"/>
              </a:defRPr>
            </a:lvl2pPr>
            <a:lvl3pPr marL="1120499" indent="-222844" defTabSz="913348">
              <a:spcBef>
                <a:spcPct val="30000"/>
              </a:spcBef>
              <a:defRPr sz="1200">
                <a:solidFill>
                  <a:schemeClr val="tx1"/>
                </a:solidFill>
                <a:latin typeface="Arial" panose="020B0604020202020204" pitchFamily="34" charset="0"/>
              </a:defRPr>
            </a:lvl3pPr>
            <a:lvl4pPr marL="1570896" indent="-222844" defTabSz="913348">
              <a:spcBef>
                <a:spcPct val="30000"/>
              </a:spcBef>
              <a:defRPr sz="1200">
                <a:solidFill>
                  <a:schemeClr val="tx1"/>
                </a:solidFill>
                <a:latin typeface="Arial" panose="020B0604020202020204" pitchFamily="34" charset="0"/>
              </a:defRPr>
            </a:lvl4pPr>
            <a:lvl5pPr marL="2019724" indent="-222844" defTabSz="913348">
              <a:spcBef>
                <a:spcPct val="30000"/>
              </a:spcBef>
              <a:defRPr sz="1200">
                <a:solidFill>
                  <a:schemeClr val="tx1"/>
                </a:solidFill>
                <a:latin typeface="Arial" panose="020B0604020202020204" pitchFamily="34" charset="0"/>
              </a:defRPr>
            </a:lvl5pPr>
            <a:lvl6pPr marL="2471690" indent="-222844" defTabSz="913348" eaLnBrk="0" fontAlgn="base" hangingPunct="0">
              <a:spcBef>
                <a:spcPct val="30000"/>
              </a:spcBef>
              <a:spcAft>
                <a:spcPct val="0"/>
              </a:spcAft>
              <a:defRPr sz="1200">
                <a:solidFill>
                  <a:schemeClr val="tx1"/>
                </a:solidFill>
                <a:latin typeface="Arial" panose="020B0604020202020204" pitchFamily="34" charset="0"/>
              </a:defRPr>
            </a:lvl6pPr>
            <a:lvl7pPr marL="2923655" indent="-222844" defTabSz="913348" eaLnBrk="0" fontAlgn="base" hangingPunct="0">
              <a:spcBef>
                <a:spcPct val="30000"/>
              </a:spcBef>
              <a:spcAft>
                <a:spcPct val="0"/>
              </a:spcAft>
              <a:defRPr sz="1200">
                <a:solidFill>
                  <a:schemeClr val="tx1"/>
                </a:solidFill>
                <a:latin typeface="Arial" panose="020B0604020202020204" pitchFamily="34" charset="0"/>
              </a:defRPr>
            </a:lvl7pPr>
            <a:lvl8pPr marL="3375622" indent="-222844" defTabSz="913348" eaLnBrk="0" fontAlgn="base" hangingPunct="0">
              <a:spcBef>
                <a:spcPct val="30000"/>
              </a:spcBef>
              <a:spcAft>
                <a:spcPct val="0"/>
              </a:spcAft>
              <a:defRPr sz="1200">
                <a:solidFill>
                  <a:schemeClr val="tx1"/>
                </a:solidFill>
                <a:latin typeface="Arial" panose="020B0604020202020204" pitchFamily="34" charset="0"/>
              </a:defRPr>
            </a:lvl8pPr>
            <a:lvl9pPr marL="3827588" indent="-222844" defTabSz="91334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1B7E28E-E778-4AB3-9B3F-F0C109EAA123}" type="slidenum">
              <a:rPr lang="en-US" altLang="en-US" smtClean="0"/>
              <a:pPr>
                <a:spcBef>
                  <a:spcPct val="0"/>
                </a:spcBef>
              </a:pPr>
              <a:t>27</a:t>
            </a:fld>
            <a:endParaRPr lang="en-US" alt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endParaRPr lang="en-US" altLang="en-US" b="1" i="1" dirty="0">
              <a:latin typeface="Arial" panose="020B0604020202020204" pitchFamily="34" charset="0"/>
            </a:endParaRPr>
          </a:p>
        </p:txBody>
      </p:sp>
    </p:spTree>
    <p:extLst>
      <p:ext uri="{BB962C8B-B14F-4D97-AF65-F5344CB8AC3E}">
        <p14:creationId xmlns:p14="http://schemas.microsoft.com/office/powerpoint/2010/main" val="4106583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D89719-C2C1-44ED-8B36-6B32787A2E57}" type="slidenum">
              <a:rPr lang="en-US" smtClean="0"/>
              <a:t>3</a:t>
            </a:fld>
            <a:endParaRPr lang="en-US"/>
          </a:p>
        </p:txBody>
      </p:sp>
    </p:spTree>
    <p:extLst>
      <p:ext uri="{BB962C8B-B14F-4D97-AF65-F5344CB8AC3E}">
        <p14:creationId xmlns:p14="http://schemas.microsoft.com/office/powerpoint/2010/main" val="784605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6D89719-C2C1-44ED-8B36-6B32787A2E57}" type="slidenum">
              <a:rPr lang="en-US" smtClean="0"/>
              <a:t>4</a:t>
            </a:fld>
            <a:endParaRPr lang="en-US"/>
          </a:p>
        </p:txBody>
      </p:sp>
    </p:spTree>
    <p:extLst>
      <p:ext uri="{BB962C8B-B14F-4D97-AF65-F5344CB8AC3E}">
        <p14:creationId xmlns:p14="http://schemas.microsoft.com/office/powerpoint/2010/main" val="658659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6D89719-C2C1-44ED-8B36-6B32787A2E57}" type="slidenum">
              <a:rPr lang="en-US" smtClean="0"/>
              <a:t>5</a:t>
            </a:fld>
            <a:endParaRPr lang="en-US"/>
          </a:p>
        </p:txBody>
      </p:sp>
    </p:spTree>
    <p:extLst>
      <p:ext uri="{BB962C8B-B14F-4D97-AF65-F5344CB8AC3E}">
        <p14:creationId xmlns:p14="http://schemas.microsoft.com/office/powerpoint/2010/main" val="2057312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D89719-C2C1-44ED-8B36-6B32787A2E57}" type="slidenum">
              <a:rPr lang="en-US" smtClean="0"/>
              <a:t>6</a:t>
            </a:fld>
            <a:endParaRPr lang="en-US"/>
          </a:p>
        </p:txBody>
      </p:sp>
    </p:spTree>
    <p:extLst>
      <p:ext uri="{BB962C8B-B14F-4D97-AF65-F5344CB8AC3E}">
        <p14:creationId xmlns:p14="http://schemas.microsoft.com/office/powerpoint/2010/main" val="2123657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5008" y="4444862"/>
            <a:ext cx="5560060" cy="4054705"/>
          </a:xfrm>
        </p:spPr>
        <p:txBody>
          <a:bodyPr/>
          <a:lstStyle/>
          <a:p>
            <a:pPr defTabSz="914355">
              <a:defRPr/>
            </a:pPr>
            <a:endParaRPr lang="en-US" b="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6D89719-C2C1-44ED-8B36-6B32787A2E57}" type="slidenum">
              <a:rPr lang="en-US" smtClean="0"/>
              <a:t>7</a:t>
            </a:fld>
            <a:endParaRPr lang="en-US"/>
          </a:p>
        </p:txBody>
      </p:sp>
    </p:spTree>
    <p:extLst>
      <p:ext uri="{BB962C8B-B14F-4D97-AF65-F5344CB8AC3E}">
        <p14:creationId xmlns:p14="http://schemas.microsoft.com/office/powerpoint/2010/main" val="2054595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5008" y="4444861"/>
            <a:ext cx="5560060" cy="4437882"/>
          </a:xfrm>
        </p:spPr>
        <p:txBody>
          <a:bodyPr/>
          <a:lstStyle/>
          <a:p>
            <a:endParaRPr lang="en-US" dirty="0"/>
          </a:p>
        </p:txBody>
      </p:sp>
      <p:sp>
        <p:nvSpPr>
          <p:cNvPr id="4" name="Slide Number Placeholder 3"/>
          <p:cNvSpPr>
            <a:spLocks noGrp="1"/>
          </p:cNvSpPr>
          <p:nvPr>
            <p:ph type="sldNum" sz="quarter" idx="10"/>
          </p:nvPr>
        </p:nvSpPr>
        <p:spPr/>
        <p:txBody>
          <a:bodyPr/>
          <a:lstStyle/>
          <a:p>
            <a:fld id="{D6D89719-C2C1-44ED-8B36-6B32787A2E57}" type="slidenum">
              <a:rPr lang="en-US" smtClean="0"/>
              <a:t>8</a:t>
            </a:fld>
            <a:endParaRPr lang="en-US"/>
          </a:p>
        </p:txBody>
      </p:sp>
    </p:spTree>
    <p:extLst>
      <p:ext uri="{BB962C8B-B14F-4D97-AF65-F5344CB8AC3E}">
        <p14:creationId xmlns:p14="http://schemas.microsoft.com/office/powerpoint/2010/main" val="4020503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D89719-C2C1-44ED-8B36-6B32787A2E57}" type="slidenum">
              <a:rPr lang="en-US" smtClean="0"/>
              <a:t>9</a:t>
            </a:fld>
            <a:endParaRPr lang="en-US"/>
          </a:p>
        </p:txBody>
      </p:sp>
    </p:spTree>
    <p:extLst>
      <p:ext uri="{BB962C8B-B14F-4D97-AF65-F5344CB8AC3E}">
        <p14:creationId xmlns:p14="http://schemas.microsoft.com/office/powerpoint/2010/main" val="2837675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6A43358-A71E-42A2-B841-CCEF2668D486}" type="datetime1">
              <a:rPr lang="en-US" smtClean="0"/>
              <a:pPr/>
              <a:t>01/28/2020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F065F7-6C91-4F63-9A96-D246B3E218CA}" type="slidenum">
              <a:rPr lang="en-US" smtClean="0"/>
              <a:pPr/>
              <a:t>‹#›</a:t>
            </a:fld>
            <a:endParaRPr lang="en-US" dirty="0"/>
          </a:p>
        </p:txBody>
      </p:sp>
    </p:spTree>
    <p:extLst>
      <p:ext uri="{BB962C8B-B14F-4D97-AF65-F5344CB8AC3E}">
        <p14:creationId xmlns:p14="http://schemas.microsoft.com/office/powerpoint/2010/main" val="119132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12684A-B060-445C-AA88-A274F54A41B3}" type="datetime1">
              <a:rPr lang="en-US" smtClean="0"/>
              <a:pPr/>
              <a:t>01/28/2020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F065F7-6C91-4F63-9A96-D246B3E218CA}" type="slidenum">
              <a:rPr lang="en-US" smtClean="0"/>
              <a:pPr/>
              <a:t>‹#›</a:t>
            </a:fld>
            <a:endParaRPr lang="en-US" dirty="0"/>
          </a:p>
        </p:txBody>
      </p:sp>
    </p:spTree>
    <p:extLst>
      <p:ext uri="{BB962C8B-B14F-4D97-AF65-F5344CB8AC3E}">
        <p14:creationId xmlns:p14="http://schemas.microsoft.com/office/powerpoint/2010/main" val="1634083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3D49F9-C5FF-40B1-9B64-6AF3F3FA0B67}" type="datetime1">
              <a:rPr lang="en-US" smtClean="0"/>
              <a:pPr/>
              <a:t>01/28/2020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F065F7-6C91-4F63-9A96-D246B3E218CA}" type="slidenum">
              <a:rPr lang="en-US" smtClean="0"/>
              <a:pPr/>
              <a:t>‹#›</a:t>
            </a:fld>
            <a:endParaRPr lang="en-US" dirty="0"/>
          </a:p>
        </p:txBody>
      </p:sp>
    </p:spTree>
    <p:extLst>
      <p:ext uri="{BB962C8B-B14F-4D97-AF65-F5344CB8AC3E}">
        <p14:creationId xmlns:p14="http://schemas.microsoft.com/office/powerpoint/2010/main" val="725157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3100B1-7024-4DE9-B6A5-D8A904D7C3AF}" type="datetime1">
              <a:rPr lang="en-US" smtClean="0"/>
              <a:pPr/>
              <a:t>01/28/2020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F065F7-6C91-4F63-9A96-D246B3E218CA}" type="slidenum">
              <a:rPr lang="en-US" smtClean="0"/>
              <a:pPr/>
              <a:t>‹#›</a:t>
            </a:fld>
            <a:endParaRPr lang="en-US" dirty="0"/>
          </a:p>
        </p:txBody>
      </p:sp>
    </p:spTree>
    <p:extLst>
      <p:ext uri="{BB962C8B-B14F-4D97-AF65-F5344CB8AC3E}">
        <p14:creationId xmlns:p14="http://schemas.microsoft.com/office/powerpoint/2010/main" val="12992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2395D9-BF05-4A6F-A2F6-B120A3681EE4}" type="datetime1">
              <a:rPr lang="en-US" smtClean="0"/>
              <a:pPr/>
              <a:t>01/28/2020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F065F7-6C91-4F63-9A96-D246B3E218CA}" type="slidenum">
              <a:rPr lang="en-US" smtClean="0"/>
              <a:pPr/>
              <a:t>‹#›</a:t>
            </a:fld>
            <a:endParaRPr lang="en-US" dirty="0"/>
          </a:p>
        </p:txBody>
      </p:sp>
    </p:spTree>
    <p:extLst>
      <p:ext uri="{BB962C8B-B14F-4D97-AF65-F5344CB8AC3E}">
        <p14:creationId xmlns:p14="http://schemas.microsoft.com/office/powerpoint/2010/main" val="3012412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EB58896-70A2-4870-B37F-B893D25CE97D}" type="datetime1">
              <a:rPr lang="en-US" smtClean="0"/>
              <a:pPr/>
              <a:t>01/28/2020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F065F7-6C91-4F63-9A96-D246B3E218CA}" type="slidenum">
              <a:rPr lang="en-US" smtClean="0"/>
              <a:pPr/>
              <a:t>‹#›</a:t>
            </a:fld>
            <a:endParaRPr lang="en-US" dirty="0"/>
          </a:p>
        </p:txBody>
      </p:sp>
    </p:spTree>
    <p:extLst>
      <p:ext uri="{BB962C8B-B14F-4D97-AF65-F5344CB8AC3E}">
        <p14:creationId xmlns:p14="http://schemas.microsoft.com/office/powerpoint/2010/main" val="2520933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0AD8469-59C6-4B63-925F-169CF7A153E6}" type="datetime1">
              <a:rPr lang="en-US" smtClean="0"/>
              <a:pPr/>
              <a:t>01/28/2020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6F065F7-6C91-4F63-9A96-D246B3E218CA}" type="slidenum">
              <a:rPr lang="en-US" smtClean="0"/>
              <a:pPr/>
              <a:t>‹#›</a:t>
            </a:fld>
            <a:endParaRPr lang="en-US" dirty="0"/>
          </a:p>
        </p:txBody>
      </p:sp>
    </p:spTree>
    <p:extLst>
      <p:ext uri="{BB962C8B-B14F-4D97-AF65-F5344CB8AC3E}">
        <p14:creationId xmlns:p14="http://schemas.microsoft.com/office/powerpoint/2010/main" val="1148478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52E1C8-385C-4BC6-B6DD-86DD9EAF78B6}" type="datetime1">
              <a:rPr lang="en-US" smtClean="0"/>
              <a:pPr/>
              <a:t>01/28/2020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6F065F7-6C91-4F63-9A96-D246B3E218CA}" type="slidenum">
              <a:rPr lang="en-US" smtClean="0"/>
              <a:pPr/>
              <a:t>‹#›</a:t>
            </a:fld>
            <a:endParaRPr lang="en-US" dirty="0"/>
          </a:p>
        </p:txBody>
      </p:sp>
    </p:spTree>
    <p:extLst>
      <p:ext uri="{BB962C8B-B14F-4D97-AF65-F5344CB8AC3E}">
        <p14:creationId xmlns:p14="http://schemas.microsoft.com/office/powerpoint/2010/main" val="659557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E8B03-E83D-4731-BD60-81A9DDA36FC7}" type="datetime1">
              <a:rPr lang="en-US" smtClean="0"/>
              <a:pPr/>
              <a:t>01/28/2020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6F065F7-6C91-4F63-9A96-D246B3E218CA}" type="slidenum">
              <a:rPr lang="en-US" smtClean="0"/>
              <a:pPr/>
              <a:t>‹#›</a:t>
            </a:fld>
            <a:endParaRPr lang="en-US" dirty="0"/>
          </a:p>
        </p:txBody>
      </p:sp>
    </p:spTree>
    <p:extLst>
      <p:ext uri="{BB962C8B-B14F-4D97-AF65-F5344CB8AC3E}">
        <p14:creationId xmlns:p14="http://schemas.microsoft.com/office/powerpoint/2010/main" val="2502298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31A3ED-1FE0-426D-9256-F2C9D8BB5899}" type="datetime1">
              <a:rPr lang="en-US" smtClean="0"/>
              <a:pPr/>
              <a:t>01/28/2020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F065F7-6C91-4F63-9A96-D246B3E218CA}" type="slidenum">
              <a:rPr lang="en-US" smtClean="0"/>
              <a:pPr/>
              <a:t>‹#›</a:t>
            </a:fld>
            <a:endParaRPr lang="en-US" dirty="0"/>
          </a:p>
        </p:txBody>
      </p:sp>
    </p:spTree>
    <p:extLst>
      <p:ext uri="{BB962C8B-B14F-4D97-AF65-F5344CB8AC3E}">
        <p14:creationId xmlns:p14="http://schemas.microsoft.com/office/powerpoint/2010/main" val="3710815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E4AA6D-469A-4B72-82F3-C7F30B3156EF}" type="datetime1">
              <a:rPr lang="en-US" smtClean="0"/>
              <a:pPr/>
              <a:t>01/28/2020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F065F7-6C91-4F63-9A96-D246B3E218CA}" type="slidenum">
              <a:rPr lang="en-US" smtClean="0"/>
              <a:pPr/>
              <a:t>‹#›</a:t>
            </a:fld>
            <a:endParaRPr lang="en-US" dirty="0"/>
          </a:p>
        </p:txBody>
      </p:sp>
    </p:spTree>
    <p:extLst>
      <p:ext uri="{BB962C8B-B14F-4D97-AF65-F5344CB8AC3E}">
        <p14:creationId xmlns:p14="http://schemas.microsoft.com/office/powerpoint/2010/main" val="3256461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B0BE5-3CD4-45D4-A4E2-989A585AD5B5}" type="datetime1">
              <a:rPr lang="en-US" smtClean="0"/>
              <a:pPr/>
              <a:t>01/28/2020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F065F7-6C91-4F63-9A96-D246B3E218CA}" type="slidenum">
              <a:rPr lang="en-US" smtClean="0"/>
              <a:pPr/>
              <a:t>‹#›</a:t>
            </a:fld>
            <a:endParaRPr lang="en-US" dirty="0"/>
          </a:p>
        </p:txBody>
      </p:sp>
    </p:spTree>
    <p:extLst>
      <p:ext uri="{BB962C8B-B14F-4D97-AF65-F5344CB8AC3E}">
        <p14:creationId xmlns:p14="http://schemas.microsoft.com/office/powerpoint/2010/main" val="39790478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dol.gov/agencies/whd/overtime/2019-regular-rate"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www.dol.gov/agencies/whd/fact-sheets" TargetMode="External"/><Relationship Id="rId4" Type="http://schemas.openxmlformats.org/officeDocument/2006/relationships/hyperlink" Target="https://www.federalregister.gov/documents/2019/12/16/2019-26447/regular-rate-under-the-fair-labor-standards-act"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524000" y="228600"/>
            <a:ext cx="9144000" cy="1219200"/>
          </a:xfrm>
          <a:solidFill>
            <a:srgbClr val="000000">
              <a:alpha val="0"/>
            </a:srgbClr>
          </a:solidFill>
        </p:spPr>
        <p:txBody>
          <a:bodyPr>
            <a:normAutofit/>
          </a:bodyPr>
          <a:lstStyle/>
          <a:p>
            <a:pPr eaLnBrk="1" hangingPunct="1">
              <a:defRPr/>
            </a:pPr>
            <a:r>
              <a:rPr lang="en-US" altLang="en-US" dirty="0">
                <a:solidFill>
                  <a:schemeClr val="bg1"/>
                </a:solidFill>
                <a:effectLst>
                  <a:outerShdw blurRad="38100" dist="38100" dir="2700000" algn="tl">
                    <a:srgbClr val="000000">
                      <a:alpha val="43137"/>
                    </a:srgbClr>
                  </a:outerShdw>
                </a:effectLst>
              </a:rPr>
              <a:t>Fair Labor Standards </a:t>
            </a:r>
            <a:r>
              <a:rPr lang="en-US" altLang="en-US" dirty="0" smtClean="0">
                <a:solidFill>
                  <a:schemeClr val="bg1"/>
                </a:solidFill>
                <a:effectLst>
                  <a:outerShdw blurRad="38100" dist="38100" dir="2700000" algn="tl">
                    <a:srgbClr val="000000">
                      <a:alpha val="43137"/>
                    </a:srgbClr>
                  </a:outerShdw>
                </a:effectLst>
              </a:rPr>
              <a:t>Act</a:t>
            </a:r>
            <a:endParaRPr lang="en-US" altLang="en-US" dirty="0">
              <a:solidFill>
                <a:schemeClr val="bg1"/>
              </a:solidFill>
              <a:effectLst>
                <a:outerShdw blurRad="38100" dist="38100" dir="2700000" algn="tl">
                  <a:srgbClr val="000000">
                    <a:alpha val="43137"/>
                  </a:srgbClr>
                </a:outerShdw>
              </a:effectLst>
            </a:endParaRPr>
          </a:p>
        </p:txBody>
      </p:sp>
      <p:sp>
        <p:nvSpPr>
          <p:cNvPr id="3075" name="Rectangle 3"/>
          <p:cNvSpPr>
            <a:spLocks noGrp="1" noChangeArrowheads="1"/>
          </p:cNvSpPr>
          <p:nvPr>
            <p:ph type="subTitle" idx="1"/>
          </p:nvPr>
        </p:nvSpPr>
        <p:spPr>
          <a:xfrm>
            <a:off x="682388" y="1760561"/>
            <a:ext cx="11095630" cy="4068443"/>
          </a:xfrm>
        </p:spPr>
        <p:txBody>
          <a:bodyPr>
            <a:normAutofit/>
          </a:bodyPr>
          <a:lstStyle/>
          <a:p>
            <a:pPr>
              <a:defRPr/>
            </a:pPr>
            <a:endParaRPr lang="en-US" sz="2800" b="1" dirty="0" smtClean="0">
              <a:solidFill>
                <a:srgbClr val="002060"/>
              </a:solidFill>
            </a:endParaRPr>
          </a:p>
          <a:p>
            <a:pPr indent="-285750">
              <a:defRPr/>
            </a:pPr>
            <a:endParaRPr lang="en-US" sz="2800" b="1" dirty="0">
              <a:solidFill>
                <a:srgbClr val="002060"/>
              </a:solidFill>
            </a:endParaRPr>
          </a:p>
          <a:p>
            <a:pPr indent="-285750">
              <a:defRPr/>
            </a:pPr>
            <a:endParaRPr lang="en-US" sz="2800" b="1" dirty="0" smtClean="0">
              <a:solidFill>
                <a:srgbClr val="002060"/>
              </a:solidFill>
            </a:endParaRPr>
          </a:p>
          <a:p>
            <a:pPr indent="-285750">
              <a:defRPr/>
            </a:pPr>
            <a:endParaRPr lang="en-US" sz="2800" b="1" dirty="0">
              <a:solidFill>
                <a:srgbClr val="002060"/>
              </a:solidFill>
            </a:endParaRPr>
          </a:p>
          <a:p>
            <a:pPr indent="-285750">
              <a:defRPr/>
            </a:pPr>
            <a:endParaRPr lang="en-US" sz="1600" dirty="0">
              <a:solidFill>
                <a:srgbClr val="002060"/>
              </a:solidFill>
            </a:endParaRPr>
          </a:p>
          <a:p>
            <a:pPr indent="-285750">
              <a:defRPr/>
            </a:pPr>
            <a:r>
              <a:rPr lang="en-US" sz="1600" dirty="0" smtClean="0">
                <a:solidFill>
                  <a:srgbClr val="002060"/>
                </a:solidFill>
              </a:rPr>
              <a:t> </a:t>
            </a:r>
          </a:p>
          <a:p>
            <a:pPr indent="-285750">
              <a:defRPr/>
            </a:pPr>
            <a:endParaRPr lang="en-US" sz="1600" dirty="0">
              <a:solidFill>
                <a:srgbClr val="002060"/>
              </a:solidFill>
              <a:latin typeface="Arial" panose="020B0604020202020204" pitchFamily="34" charset="0"/>
              <a:cs typeface="Arial" panose="020B0604020202020204" pitchFamily="34" charset="0"/>
            </a:endParaRPr>
          </a:p>
          <a:p>
            <a:pPr indent="-285750">
              <a:defRPr/>
            </a:pPr>
            <a:r>
              <a:rPr lang="en-US" sz="1600" dirty="0">
                <a:solidFill>
                  <a:schemeClr val="tx2"/>
                </a:solidFill>
                <a:latin typeface="Arial" panose="020B0604020202020204" pitchFamily="34" charset="0"/>
                <a:cs typeface="Arial" panose="020B0604020202020204" pitchFamily="34" charset="0"/>
              </a:rPr>
              <a:t>The contents of this document do not have the force </a:t>
            </a:r>
            <a:r>
              <a:rPr lang="en-US" sz="1600" dirty="0" smtClean="0">
                <a:solidFill>
                  <a:schemeClr val="tx2"/>
                </a:solidFill>
                <a:latin typeface="Arial" panose="020B0604020202020204" pitchFamily="34" charset="0"/>
                <a:cs typeface="Arial" panose="020B0604020202020204" pitchFamily="34" charset="0"/>
              </a:rPr>
              <a:t>and </a:t>
            </a:r>
            <a:r>
              <a:rPr lang="en-US" sz="1600" dirty="0">
                <a:solidFill>
                  <a:schemeClr val="tx2"/>
                </a:solidFill>
                <a:latin typeface="Arial" panose="020B0604020202020204" pitchFamily="34" charset="0"/>
                <a:cs typeface="Arial" panose="020B0604020202020204" pitchFamily="34" charset="0"/>
              </a:rPr>
              <a:t>effect of law and are not meant to bind the public in any way.  This document is intended only to </a:t>
            </a:r>
            <a:r>
              <a:rPr lang="en-US" sz="1600" dirty="0" smtClean="0">
                <a:solidFill>
                  <a:schemeClr val="tx2"/>
                </a:solidFill>
                <a:latin typeface="Arial" panose="020B0604020202020204" pitchFamily="34" charset="0"/>
                <a:cs typeface="Arial" panose="020B0604020202020204" pitchFamily="34" charset="0"/>
              </a:rPr>
              <a:t>provide clarity to the public regarding existing requirements under the law or agency policies.</a:t>
            </a:r>
            <a:endParaRPr lang="en-US" sz="1600" dirty="0">
              <a:solidFill>
                <a:schemeClr val="tx2"/>
              </a:solidFill>
              <a:latin typeface="Arial" panose="020B0604020202020204" pitchFamily="34" charset="0"/>
              <a:cs typeface="Arial" panose="020B0604020202020204" pitchFamily="34" charset="0"/>
            </a:endParaRPr>
          </a:p>
          <a:p>
            <a:pPr indent="-285750">
              <a:defRPr/>
            </a:pPr>
            <a:r>
              <a:rPr lang="en-US" sz="1600" dirty="0" smtClean="0">
                <a:solidFill>
                  <a:srgbClr val="002060"/>
                </a:solidFill>
                <a:latin typeface="Arial" panose="020B0604020202020204" pitchFamily="34" charset="0"/>
                <a:cs typeface="Arial" panose="020B0604020202020204" pitchFamily="34" charset="0"/>
              </a:rPr>
              <a:t>.</a:t>
            </a:r>
            <a:endParaRPr lang="en-US" sz="1600" dirty="0">
              <a:solidFill>
                <a:srgbClr val="002060"/>
              </a:solidFill>
              <a:latin typeface="Arial" panose="020B0604020202020204" pitchFamily="34" charset="0"/>
              <a:cs typeface="Arial" panose="020B0604020202020204" pitchFamily="34" charset="0"/>
            </a:endParaRPr>
          </a:p>
          <a:p>
            <a:pPr indent="-285750">
              <a:defRPr/>
            </a:pPr>
            <a:endParaRPr lang="en-US" sz="1600" dirty="0">
              <a:solidFill>
                <a:srgbClr val="002060"/>
              </a:solidFill>
            </a:endParaRPr>
          </a:p>
          <a:p>
            <a:pPr indent="-285750">
              <a:defRPr/>
            </a:pPr>
            <a:endParaRPr lang="en-US" sz="1800" dirty="0">
              <a:solidFill>
                <a:srgbClr val="002060"/>
              </a:solidFill>
              <a:cs typeface="Arial" panose="020B0604020202020204" pitchFamily="34" charset="0"/>
            </a:endParaRPr>
          </a:p>
        </p:txBody>
      </p:sp>
      <p:pic>
        <p:nvPicPr>
          <p:cNvPr id="16388" name="Picture 1"/>
          <p:cNvPicPr>
            <a:picLocks noChangeAspect="1"/>
          </p:cNvPicPr>
          <p:nvPr/>
        </p:nvPicPr>
        <p:blipFill>
          <a:blip r:embed="rId3">
            <a:extLst>
              <a:ext uri="{28A0092B-C50C-407E-A947-70E740481C1C}">
                <a14:useLocalDpi xmlns:a14="http://schemas.microsoft.com/office/drawing/2010/main" val="0"/>
              </a:ext>
            </a:extLst>
          </a:blip>
          <a:srcRect b="16164"/>
          <a:stretch>
            <a:fillRect/>
          </a:stretch>
        </p:blipFill>
        <p:spPr bwMode="auto">
          <a:xfrm>
            <a:off x="9067800" y="6110288"/>
            <a:ext cx="11430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5943600"/>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TextBox 4"/>
          <p:cNvSpPr txBox="1">
            <a:spLocks noChangeArrowheads="1"/>
          </p:cNvSpPr>
          <p:nvPr/>
        </p:nvSpPr>
        <p:spPr bwMode="auto">
          <a:xfrm>
            <a:off x="1524000" y="6129339"/>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a:solidFill>
                  <a:schemeClr val="accent2"/>
                </a:solidFill>
                <a:latin typeface="Verdana" panose="020B0604030504040204" pitchFamily="34" charset="0"/>
              </a:defRPr>
            </a:lvl1pPr>
            <a:lvl2pPr marL="742950" indent="-285750">
              <a:spcBef>
                <a:spcPct val="20000"/>
              </a:spcBef>
              <a:buChar char="–"/>
              <a:defRPr sz="2400">
                <a:solidFill>
                  <a:schemeClr val="accent2"/>
                </a:solidFill>
                <a:latin typeface="Verdana" panose="020B0604030504040204" pitchFamily="34" charset="0"/>
              </a:defRPr>
            </a:lvl2pPr>
            <a:lvl3pPr marL="1143000" indent="-228600">
              <a:spcBef>
                <a:spcPct val="20000"/>
              </a:spcBef>
              <a:buChar char="•"/>
              <a:defRPr sz="2400">
                <a:solidFill>
                  <a:schemeClr val="accent2"/>
                </a:solidFill>
                <a:latin typeface="Verdana" panose="020B0604030504040204" pitchFamily="34" charset="0"/>
              </a:defRPr>
            </a:lvl3pPr>
            <a:lvl4pPr marL="1600200" indent="-228600">
              <a:spcBef>
                <a:spcPct val="20000"/>
              </a:spcBef>
              <a:buChar char="–"/>
              <a:defRPr sz="2400">
                <a:solidFill>
                  <a:schemeClr val="accent2"/>
                </a:solidFill>
                <a:latin typeface="Verdana" panose="020B0604030504040204" pitchFamily="34" charset="0"/>
              </a:defRPr>
            </a:lvl4pPr>
            <a:lvl5pPr marL="2057400" indent="-228600">
              <a:spcBef>
                <a:spcPct val="20000"/>
              </a:spcBef>
              <a:buChar char="»"/>
              <a:defRPr sz="2400">
                <a:solidFill>
                  <a:schemeClr val="accent2"/>
                </a:solidFill>
                <a:latin typeface="Verdana" panose="020B0604030504040204" pitchFamily="34" charset="0"/>
              </a:defRPr>
            </a:lvl5pPr>
            <a:lvl6pPr marL="2514600" indent="-228600" eaLnBrk="0" fontAlgn="base" hangingPunct="0">
              <a:spcBef>
                <a:spcPct val="20000"/>
              </a:spcBef>
              <a:spcAft>
                <a:spcPct val="0"/>
              </a:spcAft>
              <a:buChar char="»"/>
              <a:defRPr sz="2400">
                <a:solidFill>
                  <a:schemeClr val="accent2"/>
                </a:solidFill>
                <a:latin typeface="Verdana" panose="020B0604030504040204" pitchFamily="34" charset="0"/>
              </a:defRPr>
            </a:lvl6pPr>
            <a:lvl7pPr marL="2971800" indent="-228600" eaLnBrk="0" fontAlgn="base" hangingPunct="0">
              <a:spcBef>
                <a:spcPct val="20000"/>
              </a:spcBef>
              <a:spcAft>
                <a:spcPct val="0"/>
              </a:spcAft>
              <a:buChar char="»"/>
              <a:defRPr sz="2400">
                <a:solidFill>
                  <a:schemeClr val="accent2"/>
                </a:solidFill>
                <a:latin typeface="Verdana" panose="020B0604030504040204" pitchFamily="34" charset="0"/>
              </a:defRPr>
            </a:lvl7pPr>
            <a:lvl8pPr marL="3429000" indent="-228600" eaLnBrk="0" fontAlgn="base" hangingPunct="0">
              <a:spcBef>
                <a:spcPct val="20000"/>
              </a:spcBef>
              <a:spcAft>
                <a:spcPct val="0"/>
              </a:spcAft>
              <a:buChar char="»"/>
              <a:defRPr sz="2400">
                <a:solidFill>
                  <a:schemeClr val="accent2"/>
                </a:solidFill>
                <a:latin typeface="Verdana" panose="020B0604030504040204" pitchFamily="34" charset="0"/>
              </a:defRPr>
            </a:lvl8pPr>
            <a:lvl9pPr marL="3886200" indent="-228600" eaLnBrk="0" fontAlgn="base" hangingPunct="0">
              <a:spcBef>
                <a:spcPct val="20000"/>
              </a:spcBef>
              <a:spcAft>
                <a:spcPct val="0"/>
              </a:spcAft>
              <a:buChar char="»"/>
              <a:defRPr sz="2400">
                <a:solidFill>
                  <a:schemeClr val="accent2"/>
                </a:solidFill>
                <a:latin typeface="Verdana" panose="020B0604030504040204" pitchFamily="34" charset="0"/>
              </a:defRPr>
            </a:lvl9pPr>
          </a:lstStyle>
          <a:p>
            <a:pPr algn="ctr">
              <a:spcBef>
                <a:spcPct val="0"/>
              </a:spcBef>
              <a:buFontTx/>
              <a:buNone/>
            </a:pPr>
            <a:r>
              <a:rPr lang="en-US" altLang="en-US" sz="1200" b="1" dirty="0">
                <a:solidFill>
                  <a:srgbClr val="002060"/>
                </a:solidFill>
                <a:latin typeface="Arial" panose="020B0604020202020204" pitchFamily="34" charset="0"/>
                <a:cs typeface="Arial" panose="020B0604020202020204" pitchFamily="34" charset="0"/>
              </a:rPr>
              <a:t>UNITED STATES DEPARTMENT OF LABOR</a:t>
            </a:r>
          </a:p>
          <a:p>
            <a:pPr algn="ctr">
              <a:spcBef>
                <a:spcPct val="0"/>
              </a:spcBef>
              <a:buNone/>
            </a:pPr>
            <a:r>
              <a:rPr lang="en-US" altLang="en-US" sz="1200" dirty="0">
                <a:solidFill>
                  <a:srgbClr val="002060"/>
                </a:solidFill>
                <a:latin typeface="Arial" panose="020B0604020202020204" pitchFamily="34" charset="0"/>
                <a:cs typeface="Arial" panose="020B0604020202020204" pitchFamily="34" charset="0"/>
              </a:rPr>
              <a:t>WAGE AND HOUR DIVISION</a:t>
            </a:r>
          </a:p>
        </p:txBody>
      </p:sp>
      <p:sp>
        <p:nvSpPr>
          <p:cNvPr id="7" name="Rectangle 2"/>
          <p:cNvSpPr txBox="1">
            <a:spLocks noChangeArrowheads="1"/>
          </p:cNvSpPr>
          <p:nvPr/>
        </p:nvSpPr>
        <p:spPr>
          <a:xfrm>
            <a:off x="1524000" y="2125394"/>
            <a:ext cx="9144000" cy="1219200"/>
          </a:xfrm>
          <a:prstGeom prst="rect">
            <a:avLst/>
          </a:prstGeom>
          <a:solidFill>
            <a:srgbClr val="000000">
              <a:alpha val="0"/>
            </a:srgbClr>
          </a:solid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en-US" sz="6000" b="1" dirty="0" smtClean="0">
                <a:ln w="0"/>
              </a:rPr>
              <a:t>Regular Rate Final Rule </a:t>
            </a:r>
            <a:endParaRPr lang="en-US" altLang="en-US" sz="6000" b="1" dirty="0">
              <a:ln w="0"/>
            </a:endParaRPr>
          </a:p>
        </p:txBody>
      </p:sp>
    </p:spTree>
    <p:extLst>
      <p:ext uri="{BB962C8B-B14F-4D97-AF65-F5344CB8AC3E}">
        <p14:creationId xmlns:p14="http://schemas.microsoft.com/office/powerpoint/2010/main" val="31678489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chemeClr val="bg1"/>
                </a:solidFill>
                <a:ea typeface="ヒラギノ角ゴ Pro W3" charset="-128"/>
              </a:rPr>
              <a:t>Exclusion - </a:t>
            </a:r>
            <a:r>
              <a:rPr lang="en-US" sz="3600" dirty="0">
                <a:solidFill>
                  <a:schemeClr val="bg1"/>
                </a:solidFill>
              </a:rPr>
              <a:t>Gifts  </a:t>
            </a:r>
          </a:p>
        </p:txBody>
      </p:sp>
      <p:graphicFrame>
        <p:nvGraphicFramePr>
          <p:cNvPr id="11" name="Table 10"/>
          <p:cNvGraphicFramePr>
            <a:graphicFrameLocks noGrp="1"/>
          </p:cNvGraphicFramePr>
          <p:nvPr>
            <p:extLst>
              <p:ext uri="{D42A27DB-BD31-4B8C-83A1-F6EECF244321}">
                <p14:modId xmlns:p14="http://schemas.microsoft.com/office/powerpoint/2010/main" val="1297411259"/>
              </p:ext>
            </p:extLst>
          </p:nvPr>
        </p:nvGraphicFramePr>
        <p:xfrm>
          <a:off x="375781" y="1705256"/>
          <a:ext cx="11411210" cy="4391407"/>
        </p:xfrm>
        <a:graphic>
          <a:graphicData uri="http://schemas.openxmlformats.org/drawingml/2006/table">
            <a:tbl>
              <a:tblPr firstRow="1" firstCol="1" bandRow="1"/>
              <a:tblGrid>
                <a:gridCol w="5705605">
                  <a:extLst>
                    <a:ext uri="{9D8B030D-6E8A-4147-A177-3AD203B41FA5}">
                      <a16:colId xmlns:a16="http://schemas.microsoft.com/office/drawing/2014/main" val="3952471489"/>
                    </a:ext>
                  </a:extLst>
                </a:gridCol>
                <a:gridCol w="5705605">
                  <a:extLst>
                    <a:ext uri="{9D8B030D-6E8A-4147-A177-3AD203B41FA5}">
                      <a16:colId xmlns:a16="http://schemas.microsoft.com/office/drawing/2014/main" val="3892916399"/>
                    </a:ext>
                  </a:extLst>
                </a:gridCol>
              </a:tblGrid>
              <a:tr h="325315">
                <a:tc>
                  <a:txBody>
                    <a:bodyPr/>
                    <a:lstStyle/>
                    <a:p>
                      <a:pPr marL="0" marR="0" algn="ctr">
                        <a:lnSpc>
                          <a:spcPct val="107000"/>
                        </a:lnSpc>
                        <a:spcBef>
                          <a:spcPts val="0"/>
                        </a:spcBef>
                        <a:spcAft>
                          <a:spcPts val="800"/>
                        </a:spcAft>
                      </a:pPr>
                      <a:r>
                        <a:rPr lang="en-US" sz="2400" b="1" kern="1200" dirty="0" smtClean="0">
                          <a:solidFill>
                            <a:schemeClr val="tx1"/>
                          </a:solidFill>
                          <a:latin typeface="+mn-lt"/>
                          <a:ea typeface="+mn-ea"/>
                          <a:cs typeface="+mn-cs"/>
                        </a:rPr>
                        <a:t>Statute </a:t>
                      </a:r>
                      <a:r>
                        <a:rPr lang="en-US" sz="1050" b="1" spc="-130" dirty="0" smtClean="0">
                          <a:solidFill>
                            <a:srgbClr val="20202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smtClean="0">
                          <a:latin typeface="+mj-lt"/>
                        </a:rPr>
                        <a:t>29 U.S.C. § 207(e)(1)</a:t>
                      </a:r>
                      <a:endParaRPr lang="en-US" sz="2400" b="1"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2019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Final Rule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002037"/>
                  </a:ext>
                </a:extLst>
              </a:tr>
              <a:tr h="3945715">
                <a:tc>
                  <a:txBody>
                    <a:bodyPr/>
                    <a:lstStyle/>
                    <a:p>
                      <a:pPr marL="342900" indent="-342900">
                        <a:buFont typeface="Arial" panose="020B0604020202020204" pitchFamily="34" charset="0"/>
                        <a:buChar char="•"/>
                      </a:pPr>
                      <a:r>
                        <a:rPr lang="en-US" sz="2400" dirty="0" smtClean="0"/>
                        <a:t>Sums paid as gifts, including payments in the nature of gifts made on holidays or on other special occasions, as a reward for service may be excluded from the regular rate, provided the amounts of the gifts (or payments) are not measured by or dependent on hours worked, production, or efficiency.  </a:t>
                      </a:r>
                    </a:p>
                    <a:p>
                      <a:pPr marL="0" marR="0">
                        <a:lnSpc>
                          <a:spcPct val="107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2400" dirty="0" smtClean="0"/>
                        <a:t>Provides additional examples of excludable gifts, which include, but are not limited to: </a:t>
                      </a:r>
                    </a:p>
                    <a:p>
                      <a:pPr lvl="1">
                        <a:buFont typeface="Arial" panose="020B0604020202020204" pitchFamily="34" charset="0"/>
                        <a:buChar char="•"/>
                      </a:pPr>
                      <a:r>
                        <a:rPr lang="en-US" sz="2400" dirty="0" smtClean="0"/>
                        <a:t> coffee</a:t>
                      </a:r>
                    </a:p>
                    <a:p>
                      <a:pPr lvl="1">
                        <a:buFont typeface="Arial" panose="020B0604020202020204" pitchFamily="34" charset="0"/>
                        <a:buChar char="•"/>
                      </a:pPr>
                      <a:r>
                        <a:rPr lang="en-US" sz="2400" dirty="0" smtClean="0"/>
                        <a:t> snacks</a:t>
                      </a:r>
                    </a:p>
                    <a:p>
                      <a:pPr lvl="1">
                        <a:buFont typeface="Arial" panose="020B0604020202020204" pitchFamily="34" charset="0"/>
                        <a:buChar char="•"/>
                      </a:pPr>
                      <a:r>
                        <a:rPr lang="en-US" sz="2400" dirty="0" smtClean="0"/>
                        <a:t> coffee cups</a:t>
                      </a:r>
                    </a:p>
                    <a:p>
                      <a:pPr lvl="1">
                        <a:buFont typeface="Arial" panose="020B0604020202020204" pitchFamily="34" charset="0"/>
                        <a:buChar char="•"/>
                      </a:pPr>
                      <a:r>
                        <a:rPr lang="en-US" sz="2400" dirty="0" smtClean="0"/>
                        <a:t> t-shirts </a:t>
                      </a:r>
                    </a:p>
                    <a:p>
                      <a:pPr lvl="1">
                        <a:buFont typeface="Arial" panose="020B0604020202020204" pitchFamily="34" charset="0"/>
                        <a:buChar char="•"/>
                      </a:pPr>
                      <a:r>
                        <a:rPr lang="en-US" sz="2400" dirty="0" smtClean="0"/>
                        <a:t> raffle prizes</a:t>
                      </a:r>
                    </a:p>
                    <a:p>
                      <a:pPr lvl="1">
                        <a:buFont typeface="Arial" panose="020B0604020202020204" pitchFamily="34" charset="0"/>
                        <a:buChar char="•"/>
                      </a:pPr>
                      <a:r>
                        <a:rPr lang="en-US" sz="2400" baseline="0" dirty="0" smtClean="0"/>
                        <a:t> certain longevity bonuses</a:t>
                      </a:r>
                    </a:p>
                    <a:p>
                      <a:pPr lvl="1">
                        <a:buFont typeface="Arial" panose="020B0604020202020204" pitchFamily="34" charset="0"/>
                        <a:buChar char="•"/>
                      </a:pPr>
                      <a:r>
                        <a:rPr lang="en-US" sz="2400" baseline="0" dirty="0" smtClean="0"/>
                        <a:t> certain sign-on bonuses</a:t>
                      </a:r>
                      <a:endParaRPr lang="en-US" dirty="0" smtClean="0"/>
                    </a:p>
                    <a:p>
                      <a:pPr marL="0" marR="0">
                        <a:lnSpc>
                          <a:spcPct val="107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180610"/>
                  </a:ext>
                </a:extLst>
              </a:tr>
            </a:tbl>
          </a:graphicData>
        </a:graphic>
      </p:graphicFrame>
      <p:sp>
        <p:nvSpPr>
          <p:cNvPr id="4" name="Rectangle 3"/>
          <p:cNvSpPr/>
          <p:nvPr/>
        </p:nvSpPr>
        <p:spPr>
          <a:xfrm>
            <a:off x="9625582" y="6241705"/>
            <a:ext cx="2194062"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a:ea typeface="ヒラギノ角ゴ Pro W3" pitchFamily="-111" charset="-128"/>
                <a:cs typeface="ヒラギノ角ゴ Pro W3" pitchFamily="-111" charset="-128"/>
              </a:rPr>
              <a:t>29 C.F.R. </a:t>
            </a:r>
            <a:r>
              <a:rPr kumimoji="0" lang="en-US" sz="1800" b="0" i="1" u="none" strike="noStrike" kern="1200" cap="none" spc="0" normalizeH="0" baseline="0" noProof="0" dirty="0">
                <a:ln>
                  <a:noFill/>
                </a:ln>
                <a:solidFill>
                  <a:prstClr val="black"/>
                </a:solidFill>
                <a:effectLst/>
                <a:uLnTx/>
                <a:uFillTx/>
                <a:latin typeface="Calibri"/>
              </a:rPr>
              <a:t>§ </a:t>
            </a:r>
            <a:r>
              <a:rPr kumimoji="0" lang="en-US" sz="1800" b="0" i="1" u="none" strike="noStrike" kern="1200" cap="none" spc="0" normalizeH="0" baseline="0" noProof="0" dirty="0" smtClean="0">
                <a:ln>
                  <a:noFill/>
                </a:ln>
                <a:solidFill>
                  <a:prstClr val="black"/>
                </a:solidFill>
                <a:effectLst/>
                <a:uLnTx/>
                <a:uFillTx/>
                <a:latin typeface="Calibri"/>
                <a:ea typeface="ヒラギノ角ゴ Pro W3" pitchFamily="-111" charset="-128"/>
                <a:cs typeface="ヒラギノ角ゴ Pro W3" pitchFamily="-111" charset="-128"/>
              </a:rPr>
              <a:t>778.212(c</a:t>
            </a:r>
            <a:r>
              <a:rPr kumimoji="0" lang="en-US" sz="1800" b="0" u="none" strike="noStrike" kern="1200" cap="none" spc="0" normalizeH="0" baseline="0" noProof="0" dirty="0" smtClean="0">
                <a:ln>
                  <a:noFill/>
                </a:ln>
                <a:solidFill>
                  <a:prstClr val="black"/>
                </a:solidFill>
                <a:effectLst/>
                <a:uLnTx/>
                <a:uFillTx/>
                <a:latin typeface="Calibri"/>
                <a:ea typeface="ヒラギノ角ゴ Pro W3" pitchFamily="-111" charset="-128"/>
                <a:cs typeface="ヒラギノ角ゴ Pro W3" pitchFamily="-111" charset="-128"/>
              </a:rPr>
              <a:t>)</a:t>
            </a:r>
            <a:endParaRPr kumimoji="0" lang="en-US" sz="1800" b="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958771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schemeClr val="bg1"/>
                </a:solidFill>
              </a:rPr>
              <a:t/>
            </a:r>
            <a:br>
              <a:rPr lang="en-US" sz="4000" dirty="0">
                <a:solidFill>
                  <a:schemeClr val="bg1"/>
                </a:solidFill>
              </a:rPr>
            </a:br>
            <a:r>
              <a:rPr lang="en-US" sz="4000" dirty="0">
                <a:solidFill>
                  <a:schemeClr val="bg1"/>
                </a:solidFill>
                <a:ea typeface="ヒラギノ角ゴ Pro W3" charset="-128"/>
              </a:rPr>
              <a:t>Exclusion - </a:t>
            </a:r>
            <a:r>
              <a:rPr lang="en-US" sz="4000" dirty="0">
                <a:solidFill>
                  <a:schemeClr val="bg1"/>
                </a:solidFill>
              </a:rPr>
              <a:t>Payments for time not </a:t>
            </a:r>
            <a:r>
              <a:rPr lang="en-US" sz="4000" dirty="0" smtClean="0">
                <a:solidFill>
                  <a:schemeClr val="bg1"/>
                </a:solidFill>
              </a:rPr>
              <a:t>worked</a:t>
            </a:r>
            <a:r>
              <a:rPr lang="en-US" dirty="0"/>
              <a:t/>
            </a:r>
            <a:br>
              <a:rPr lang="en-US" dirty="0"/>
            </a:br>
            <a:endParaRPr lang="en-US" dirty="0">
              <a:solidFill>
                <a:schemeClr val="bg1"/>
              </a:solidFill>
            </a:endParaRPr>
          </a:p>
        </p:txBody>
      </p:sp>
      <p:sp>
        <p:nvSpPr>
          <p:cNvPr id="6" name="Rectangle 5"/>
          <p:cNvSpPr/>
          <p:nvPr/>
        </p:nvSpPr>
        <p:spPr>
          <a:xfrm>
            <a:off x="9625582" y="6241705"/>
            <a:ext cx="195681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a:ea typeface="ヒラギノ角ゴ Pro W3" pitchFamily="-111" charset="-128"/>
                <a:cs typeface="ヒラギノ角ゴ Pro W3" pitchFamily="-111" charset="-128"/>
              </a:rPr>
              <a:t>29 C.F.R. </a:t>
            </a:r>
            <a:r>
              <a:rPr kumimoji="0" lang="en-US" sz="1800" b="0" i="1" u="none" strike="noStrike" kern="1200" cap="none" spc="0" normalizeH="0" baseline="0" noProof="0" dirty="0">
                <a:ln>
                  <a:noFill/>
                </a:ln>
                <a:solidFill>
                  <a:prstClr val="black"/>
                </a:solidFill>
                <a:effectLst/>
                <a:uLnTx/>
                <a:uFillTx/>
                <a:latin typeface="Calibri"/>
              </a:rPr>
              <a:t>§ </a:t>
            </a:r>
            <a:r>
              <a:rPr kumimoji="0" lang="en-US" sz="1800" b="0" i="1" u="none" strike="noStrike" kern="1200" cap="none" spc="0" normalizeH="0" baseline="0" noProof="0" dirty="0">
                <a:ln>
                  <a:noFill/>
                </a:ln>
                <a:solidFill>
                  <a:prstClr val="black"/>
                </a:solidFill>
                <a:effectLst/>
                <a:uLnTx/>
                <a:uFillTx/>
                <a:latin typeface="Calibri"/>
                <a:ea typeface="ヒラギノ角ゴ Pro W3" pitchFamily="-111" charset="-128"/>
                <a:cs typeface="ヒラギノ角ゴ Pro W3" pitchFamily="-111" charset="-128"/>
              </a:rPr>
              <a:t>778.219</a:t>
            </a:r>
            <a:endParaRPr kumimoji="0" lang="en-US" sz="1800" b="0" i="1" u="none" strike="noStrike" kern="1200" cap="none" spc="0" normalizeH="0" baseline="0" noProof="0" dirty="0">
              <a:ln>
                <a:noFill/>
              </a:ln>
              <a:solidFill>
                <a:prstClr val="black"/>
              </a:solidFill>
              <a:effectLst/>
              <a:uLnTx/>
              <a:uFillTx/>
              <a:latin typeface="Calibri"/>
            </a:endParaRPr>
          </a:p>
        </p:txBody>
      </p:sp>
      <p:graphicFrame>
        <p:nvGraphicFramePr>
          <p:cNvPr id="9" name="Table 8"/>
          <p:cNvGraphicFramePr>
            <a:graphicFrameLocks noGrp="1"/>
          </p:cNvGraphicFramePr>
          <p:nvPr>
            <p:extLst>
              <p:ext uri="{D42A27DB-BD31-4B8C-83A1-F6EECF244321}">
                <p14:modId xmlns:p14="http://schemas.microsoft.com/office/powerpoint/2010/main" val="614293758"/>
              </p:ext>
            </p:extLst>
          </p:nvPr>
        </p:nvGraphicFramePr>
        <p:xfrm>
          <a:off x="390395" y="1727200"/>
          <a:ext cx="11411210" cy="4500817"/>
        </p:xfrm>
        <a:graphic>
          <a:graphicData uri="http://schemas.openxmlformats.org/drawingml/2006/table">
            <a:tbl>
              <a:tblPr firstRow="1" firstCol="1" bandRow="1"/>
              <a:tblGrid>
                <a:gridCol w="5705605">
                  <a:extLst>
                    <a:ext uri="{9D8B030D-6E8A-4147-A177-3AD203B41FA5}">
                      <a16:colId xmlns:a16="http://schemas.microsoft.com/office/drawing/2014/main" val="3952471489"/>
                    </a:ext>
                  </a:extLst>
                </a:gridCol>
                <a:gridCol w="5705605">
                  <a:extLst>
                    <a:ext uri="{9D8B030D-6E8A-4147-A177-3AD203B41FA5}">
                      <a16:colId xmlns:a16="http://schemas.microsoft.com/office/drawing/2014/main" val="3892916399"/>
                    </a:ext>
                  </a:extLst>
                </a:gridCol>
              </a:tblGrid>
              <a:tr h="258490">
                <a:tc>
                  <a:txBody>
                    <a:bodyPr/>
                    <a:lstStyle/>
                    <a:p>
                      <a:pPr marL="0" marR="0" algn="ctr">
                        <a:lnSpc>
                          <a:spcPct val="107000"/>
                        </a:lnSpc>
                        <a:spcBef>
                          <a:spcPts val="0"/>
                        </a:spcBef>
                        <a:spcAft>
                          <a:spcPts val="800"/>
                        </a:spcAft>
                      </a:pPr>
                      <a:r>
                        <a:rPr lang="en-US" sz="2400" b="1" kern="1200" dirty="0" smtClean="0">
                          <a:solidFill>
                            <a:schemeClr val="tx1"/>
                          </a:solidFill>
                          <a:latin typeface="+mn-lt"/>
                          <a:ea typeface="+mn-ea"/>
                          <a:cs typeface="+mn-cs"/>
                        </a:rPr>
                        <a:t>Statute </a:t>
                      </a:r>
                      <a:r>
                        <a:rPr lang="en-US" sz="1050" b="1" spc="-130" dirty="0" smtClean="0">
                          <a:solidFill>
                            <a:srgbClr val="20202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smtClean="0">
                          <a:latin typeface="+mj-lt"/>
                        </a:rPr>
                        <a:t>29 U.S.C. § 207(e)(2)</a:t>
                      </a:r>
                      <a:endParaRPr lang="en-US" sz="2400" b="1"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2019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Final Rule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002037"/>
                  </a:ext>
                </a:extLst>
              </a:tr>
              <a:tr h="4042966">
                <a:tc>
                  <a:txBody>
                    <a:bodyPr/>
                    <a:lstStyle/>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2100" dirty="0">
                          <a:effectLst/>
                          <a:latin typeface="Calibri" panose="020F0502020204030204" pitchFamily="34" charset="0"/>
                          <a:ea typeface="Calibri" panose="020F0502020204030204" pitchFamily="34" charset="0"/>
                          <a:cs typeface="Times New Roman" panose="02020603050405020304" pitchFamily="18" charset="0"/>
                        </a:rPr>
                        <a:t>Employers may exclude from the regular rate certain payments made for occasional </a:t>
                      </a:r>
                      <a:r>
                        <a:rPr lang="en-US" sz="2100" kern="1200" dirty="0">
                          <a:solidFill>
                            <a:schemeClr val="tx1"/>
                          </a:solidFill>
                          <a:latin typeface="+mn-lt"/>
                          <a:ea typeface="+mn-ea"/>
                          <a:cs typeface="+mn-cs"/>
                        </a:rPr>
                        <a:t>periods</a:t>
                      </a:r>
                      <a:r>
                        <a:rPr lang="en-US" sz="2100" dirty="0">
                          <a:effectLst/>
                          <a:latin typeface="Calibri" panose="020F0502020204030204" pitchFamily="34" charset="0"/>
                          <a:ea typeface="Calibri" panose="020F0502020204030204" pitchFamily="34" charset="0"/>
                          <a:cs typeface="Times New Roman" panose="02020603050405020304" pitchFamily="18" charset="0"/>
                        </a:rPr>
                        <a:t> when no work is performed due to vacation, holidays, or illness.</a:t>
                      </a:r>
                    </a:p>
                    <a:p>
                      <a:pPr marL="0" marR="0">
                        <a:lnSpc>
                          <a:spcPct val="107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07000"/>
                        </a:lnSpc>
                        <a:spcBef>
                          <a:spcPts val="0"/>
                        </a:spcBef>
                        <a:spcAft>
                          <a:spcPts val="0"/>
                        </a:spcAft>
                        <a:buFont typeface="Arial" panose="020B0604020202020204" pitchFamily="34" charset="0"/>
                        <a:buChar char="•"/>
                        <a:tabLst>
                          <a:tab pos="457200" algn="l"/>
                        </a:tabLst>
                      </a:pPr>
                      <a:r>
                        <a:rPr lang="en-US" sz="2100" dirty="0">
                          <a:effectLst/>
                          <a:latin typeface="Calibri" panose="020F0502020204030204" pitchFamily="34" charset="0"/>
                          <a:ea typeface="Calibri" panose="020F0502020204030204" pitchFamily="34" charset="0"/>
                          <a:cs typeface="Times New Roman" panose="02020603050405020304" pitchFamily="18" charset="0"/>
                        </a:rPr>
                        <a:t>Updates this exclusion to include payments for not taking sick leave and other paid time off.</a:t>
                      </a:r>
                    </a:p>
                    <a:p>
                      <a:pPr marL="742950" marR="0" lvl="1" indent="-285750">
                        <a:lnSpc>
                          <a:spcPct val="107000"/>
                        </a:lnSpc>
                        <a:spcBef>
                          <a:spcPts val="0"/>
                        </a:spcBef>
                        <a:spcAft>
                          <a:spcPts val="0"/>
                        </a:spcAft>
                        <a:buFont typeface="Arial" panose="020B0604020202020204" pitchFamily="34" charset="0"/>
                        <a:buChar char="•"/>
                        <a:tabLst>
                          <a:tab pos="914400" algn="l"/>
                        </a:tabLst>
                      </a:pPr>
                      <a:r>
                        <a:rPr lang="en-US" sz="2100" dirty="0">
                          <a:effectLst/>
                          <a:latin typeface="Calibri" panose="020F0502020204030204" pitchFamily="34" charset="0"/>
                          <a:ea typeface="Calibri" panose="020F0502020204030204" pitchFamily="34" charset="0"/>
                          <a:cs typeface="Times New Roman" panose="02020603050405020304" pitchFamily="18" charset="0"/>
                        </a:rPr>
                        <a:t>The payment must be approximately equivalent to the employee’s normal earnings.</a:t>
                      </a:r>
                    </a:p>
                    <a:p>
                      <a:pPr marL="742950" marR="0" lvl="1" indent="-285750">
                        <a:lnSpc>
                          <a:spcPct val="107000"/>
                        </a:lnSpc>
                        <a:spcBef>
                          <a:spcPts val="0"/>
                        </a:spcBef>
                        <a:spcAft>
                          <a:spcPts val="0"/>
                        </a:spcAft>
                        <a:buFont typeface="Arial" panose="020B0604020202020204" pitchFamily="34" charset="0"/>
                        <a:buChar char="•"/>
                        <a:tabLst>
                          <a:tab pos="914400" algn="l"/>
                        </a:tabLst>
                      </a:pPr>
                      <a:r>
                        <a:rPr lang="en-US" sz="2100" dirty="0">
                          <a:effectLst/>
                          <a:latin typeface="Calibri" panose="020F0502020204030204" pitchFamily="34" charset="0"/>
                          <a:ea typeface="Calibri" panose="020F0502020204030204" pitchFamily="34" charset="0"/>
                          <a:cs typeface="Times New Roman" panose="02020603050405020304" pitchFamily="18" charset="0"/>
                        </a:rPr>
                        <a:t>The payment is excludable regardless of whether </a:t>
                      </a: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it</a:t>
                      </a:r>
                      <a:r>
                        <a:rPr lang="en-US" sz="2100" baseline="0" dirty="0" smtClean="0">
                          <a:effectLst/>
                          <a:latin typeface="Calibri" panose="020F0502020204030204" pitchFamily="34" charset="0"/>
                          <a:ea typeface="Calibri" panose="020F0502020204030204" pitchFamily="34" charset="0"/>
                          <a:cs typeface="Times New Roman" panose="02020603050405020304" pitchFamily="18" charset="0"/>
                        </a:rPr>
                        <a:t> is</a:t>
                      </a: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100" dirty="0">
                          <a:effectLst/>
                          <a:latin typeface="Calibri" panose="020F0502020204030204" pitchFamily="34" charset="0"/>
                          <a:ea typeface="Calibri" panose="020F0502020204030204" pitchFamily="34" charset="0"/>
                          <a:cs typeface="Times New Roman" panose="02020603050405020304" pitchFamily="18" charset="0"/>
                        </a:rPr>
                        <a:t>paid during the same pay period in which the previously scheduled leave is forgone or during a subsequent pay period as a lump sum.</a:t>
                      </a:r>
                    </a:p>
                    <a:p>
                      <a:pPr marL="0" marR="0">
                        <a:lnSpc>
                          <a:spcPct val="107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180610"/>
                  </a:ext>
                </a:extLst>
              </a:tr>
            </a:tbl>
          </a:graphicData>
        </a:graphic>
      </p:graphicFrame>
    </p:spTree>
    <p:extLst>
      <p:ext uri="{BB962C8B-B14F-4D97-AF65-F5344CB8AC3E}">
        <p14:creationId xmlns:p14="http://schemas.microsoft.com/office/powerpoint/2010/main" val="841229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chemeClr val="bg1"/>
                </a:solidFill>
              </a:rPr>
              <a:t/>
            </a:r>
            <a:br>
              <a:rPr lang="en-US" sz="3600" dirty="0">
                <a:solidFill>
                  <a:schemeClr val="bg1"/>
                </a:solidFill>
              </a:rPr>
            </a:br>
            <a:r>
              <a:rPr lang="en-US" sz="3600" dirty="0">
                <a:solidFill>
                  <a:schemeClr val="bg1"/>
                </a:solidFill>
                <a:ea typeface="ヒラギノ角ゴ Pro W3" charset="-128"/>
              </a:rPr>
              <a:t>Exclusion - </a:t>
            </a:r>
            <a:r>
              <a:rPr lang="en-US" sz="3600" dirty="0">
                <a:solidFill>
                  <a:schemeClr val="bg1"/>
                </a:solidFill>
              </a:rPr>
              <a:t>Payments for time not worked </a:t>
            </a:r>
            <a:r>
              <a:rPr lang="en-US" sz="3600" dirty="0"/>
              <a:t/>
            </a:r>
            <a:br>
              <a:rPr lang="en-US" sz="3600" dirty="0"/>
            </a:br>
            <a:endParaRPr lang="en-US" sz="3600" dirty="0"/>
          </a:p>
        </p:txBody>
      </p:sp>
      <p:sp>
        <p:nvSpPr>
          <p:cNvPr id="3" name="Content Placeholder 2"/>
          <p:cNvSpPr>
            <a:spLocks noGrp="1"/>
          </p:cNvSpPr>
          <p:nvPr>
            <p:ph type="body" idx="1"/>
          </p:nvPr>
        </p:nvSpPr>
        <p:spPr/>
        <p:txBody>
          <a:bodyPr>
            <a:normAutofit/>
          </a:bodyPr>
          <a:lstStyle/>
          <a:p>
            <a:r>
              <a:rPr lang="en-US" dirty="0" smtClean="0"/>
              <a:t> </a:t>
            </a:r>
            <a:endParaRPr lang="en-US" dirty="0"/>
          </a:p>
        </p:txBody>
      </p:sp>
      <p:sp>
        <p:nvSpPr>
          <p:cNvPr id="6" name="Text Placeholder 5"/>
          <p:cNvSpPr>
            <a:spLocks noGrp="1"/>
          </p:cNvSpPr>
          <p:nvPr>
            <p:ph type="body" sz="quarter" idx="3"/>
          </p:nvPr>
        </p:nvSpPr>
        <p:spPr/>
        <p:txBody>
          <a:bodyPr/>
          <a:lstStyle/>
          <a:p>
            <a:r>
              <a:rPr lang="en-US" dirty="0" smtClean="0"/>
              <a:t> </a:t>
            </a:r>
            <a:endParaRPr lang="en-US" dirty="0"/>
          </a:p>
        </p:txBody>
      </p:sp>
      <p:sp>
        <p:nvSpPr>
          <p:cNvPr id="7" name="Content Placeholder 6"/>
          <p:cNvSpPr>
            <a:spLocks noGrp="1"/>
          </p:cNvSpPr>
          <p:nvPr>
            <p:ph sz="quarter" idx="4"/>
          </p:nvPr>
        </p:nvSpPr>
        <p:spPr>
          <a:xfrm>
            <a:off x="6193368" y="2174875"/>
            <a:ext cx="5389033" cy="4161458"/>
          </a:xfrm>
        </p:spPr>
        <p:txBody>
          <a:bodyPr>
            <a:normAutofit/>
          </a:bodyPr>
          <a:lstStyle/>
          <a:p>
            <a:pPr marL="0" indent="0">
              <a:buNone/>
            </a:pPr>
            <a:r>
              <a:rPr lang="en-US" sz="2100" b="1" dirty="0" smtClean="0"/>
              <a:t>  </a:t>
            </a:r>
            <a:endParaRPr lang="en-US" b="1" dirty="0"/>
          </a:p>
          <a:p>
            <a:endParaRPr lang="en-US" dirty="0"/>
          </a:p>
        </p:txBody>
      </p:sp>
      <p:sp>
        <p:nvSpPr>
          <p:cNvPr id="4" name="Rectangle 3"/>
          <p:cNvSpPr/>
          <p:nvPr/>
        </p:nvSpPr>
        <p:spPr>
          <a:xfrm>
            <a:off x="9749273" y="6336333"/>
            <a:ext cx="2017155" cy="400110"/>
          </a:xfrm>
          <a:prstGeom prst="rect">
            <a:avLst/>
          </a:prstGeom>
        </p:spPr>
        <p:txBody>
          <a:bodyPr wrap="none">
            <a:spAutoFit/>
          </a:bodyPr>
          <a:lstStyle/>
          <a:p>
            <a:r>
              <a:rPr lang="en-US" i="1" dirty="0" smtClean="0"/>
              <a:t>29 </a:t>
            </a:r>
            <a:r>
              <a:rPr lang="en-US" i="1" dirty="0"/>
              <a:t>C.F.R. § 778.220</a:t>
            </a:r>
            <a:r>
              <a:rPr lang="en-US" sz="2000" i="1" dirty="0"/>
              <a:t> </a:t>
            </a:r>
          </a:p>
        </p:txBody>
      </p:sp>
      <p:graphicFrame>
        <p:nvGraphicFramePr>
          <p:cNvPr id="9" name="Table 8"/>
          <p:cNvGraphicFramePr>
            <a:graphicFrameLocks noGrp="1"/>
          </p:cNvGraphicFramePr>
          <p:nvPr>
            <p:extLst>
              <p:ext uri="{D42A27DB-BD31-4B8C-83A1-F6EECF244321}">
                <p14:modId xmlns:p14="http://schemas.microsoft.com/office/powerpoint/2010/main" val="2408243151"/>
              </p:ext>
            </p:extLst>
          </p:nvPr>
        </p:nvGraphicFramePr>
        <p:xfrm>
          <a:off x="375781" y="1744421"/>
          <a:ext cx="11411210" cy="4459673"/>
        </p:xfrm>
        <a:graphic>
          <a:graphicData uri="http://schemas.openxmlformats.org/drawingml/2006/table">
            <a:tbl>
              <a:tblPr firstRow="1" firstCol="1" bandRow="1"/>
              <a:tblGrid>
                <a:gridCol w="5705605">
                  <a:extLst>
                    <a:ext uri="{9D8B030D-6E8A-4147-A177-3AD203B41FA5}">
                      <a16:colId xmlns:a16="http://schemas.microsoft.com/office/drawing/2014/main" val="3952471489"/>
                    </a:ext>
                  </a:extLst>
                </a:gridCol>
                <a:gridCol w="5705605">
                  <a:extLst>
                    <a:ext uri="{9D8B030D-6E8A-4147-A177-3AD203B41FA5}">
                      <a16:colId xmlns:a16="http://schemas.microsoft.com/office/drawing/2014/main" val="3892916399"/>
                    </a:ext>
                  </a:extLst>
                </a:gridCol>
              </a:tblGrid>
              <a:tr h="378195">
                <a:tc>
                  <a:txBody>
                    <a:bodyPr/>
                    <a:lstStyle/>
                    <a:p>
                      <a:pPr marL="0" marR="0" algn="ctr">
                        <a:lnSpc>
                          <a:spcPct val="107000"/>
                        </a:lnSpc>
                        <a:spcBef>
                          <a:spcPts val="0"/>
                        </a:spcBef>
                        <a:spcAft>
                          <a:spcPts val="800"/>
                        </a:spcAft>
                      </a:pPr>
                      <a:r>
                        <a:rPr lang="en-US" sz="2400" b="1" kern="1200" dirty="0" smtClean="0">
                          <a:solidFill>
                            <a:schemeClr val="tx1"/>
                          </a:solidFill>
                          <a:latin typeface="+mn-lt"/>
                          <a:ea typeface="+mn-ea"/>
                          <a:cs typeface="+mn-cs"/>
                        </a:rPr>
                        <a:t>Statute </a:t>
                      </a:r>
                      <a:r>
                        <a:rPr lang="en-US" sz="1050" b="1" spc="-130" dirty="0" smtClean="0">
                          <a:solidFill>
                            <a:srgbClr val="20202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smtClean="0">
                          <a:latin typeface="+mj-lt"/>
                        </a:rPr>
                        <a:t>29 U.S.C. § 207(e)(2)</a:t>
                      </a:r>
                      <a:endParaRPr lang="en-US" sz="2400" b="1"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2019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Final Rule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002037"/>
                  </a:ext>
                </a:extLst>
              </a:tr>
              <a:tr h="4068322">
                <a:tc>
                  <a:txBody>
                    <a:bodyPr/>
                    <a:lstStyle/>
                    <a:p>
                      <a:pPr marL="342900" indent="-342900">
                        <a:buFont typeface="Arial" panose="020B0604020202020204" pitchFamily="34" charset="0"/>
                        <a:buChar char="•"/>
                      </a:pPr>
                      <a:r>
                        <a:rPr lang="en-US" sz="2400" dirty="0" smtClean="0"/>
                        <a:t>Employers may exclude from the regular rate certain payments made for occasional periods when no work is performed due to vacation, holidays, or illness, failure of the employer to provide sufficient work, or other similar cause.</a:t>
                      </a:r>
                      <a:br>
                        <a:rPr lang="en-US" sz="2400" dirty="0" smtClean="0"/>
                      </a:br>
                      <a:endParaRPr lang="en-US" sz="2400" dirty="0" smtClean="0"/>
                    </a:p>
                    <a:p>
                      <a:pPr marL="0" marR="0">
                        <a:lnSpc>
                          <a:spcPct val="107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buFont typeface="Arial" panose="020B0604020202020204" pitchFamily="34" charset="0"/>
                        <a:buNone/>
                      </a:pPr>
                      <a:r>
                        <a:rPr lang="en-US" sz="2400" dirty="0" smtClean="0"/>
                        <a:t>Clarifies that:</a:t>
                      </a:r>
                    </a:p>
                    <a:p>
                      <a:pPr marL="285750" indent="-285750">
                        <a:buFont typeface="Arial" panose="020B0604020202020204" pitchFamily="34" charset="0"/>
                        <a:buChar char="•"/>
                      </a:pPr>
                      <a:r>
                        <a:rPr lang="en-US" sz="2400" dirty="0" smtClean="0"/>
                        <a:t>Show-up” or “reporting pay” compensates an employee for when the employee reports to work as scheduled but is sent home early because there is insufficient work or the employee is not needed to complete the shift.  </a:t>
                      </a:r>
                    </a:p>
                    <a:p>
                      <a:pPr lvl="1"/>
                      <a:r>
                        <a:rPr lang="en-US" sz="2400" dirty="0" smtClean="0"/>
                        <a:t>- Such payments may be excluded from        </a:t>
                      </a:r>
                      <a:br>
                        <a:rPr lang="en-US" sz="2400" dirty="0" smtClean="0"/>
                      </a:br>
                      <a:r>
                        <a:rPr lang="en-US" sz="2400" dirty="0" smtClean="0"/>
                        <a:t>   the regular rate provided they are   </a:t>
                      </a:r>
                      <a:br>
                        <a:rPr lang="en-US" sz="2400" dirty="0" smtClean="0"/>
                      </a:br>
                      <a:r>
                        <a:rPr lang="en-US" sz="2400" dirty="0" smtClean="0"/>
                        <a:t>   made on an </a:t>
                      </a:r>
                      <a:r>
                        <a:rPr lang="en-US" sz="2400" b="1" dirty="0" smtClean="0"/>
                        <a:t>infrequent and sporadic </a:t>
                      </a:r>
                      <a:br>
                        <a:rPr lang="en-US" sz="2400" b="1" dirty="0" smtClean="0"/>
                      </a:br>
                      <a:r>
                        <a:rPr lang="en-US" sz="2400" b="1" dirty="0" smtClean="0"/>
                        <a:t>   basis. </a:t>
                      </a: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180610"/>
                  </a:ext>
                </a:extLst>
              </a:tr>
            </a:tbl>
          </a:graphicData>
        </a:graphic>
      </p:graphicFrame>
    </p:spTree>
    <p:extLst>
      <p:ext uri="{BB962C8B-B14F-4D97-AF65-F5344CB8AC3E}">
        <p14:creationId xmlns:p14="http://schemas.microsoft.com/office/powerpoint/2010/main" val="3754731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bg1"/>
                </a:solidFill>
                <a:ea typeface="ヒラギノ角ゴ Pro W3" charset="-128"/>
              </a:rPr>
              <a:t>Exclusion - </a:t>
            </a:r>
            <a:r>
              <a:rPr lang="en-US" dirty="0">
                <a:solidFill>
                  <a:schemeClr val="bg1"/>
                </a:solidFill>
              </a:rPr>
              <a:t>Payments for time not worked </a:t>
            </a:r>
            <a:endParaRPr lang="en-US" dirty="0"/>
          </a:p>
        </p:txBody>
      </p:sp>
      <p:sp>
        <p:nvSpPr>
          <p:cNvPr id="4" name="Rectangle 3"/>
          <p:cNvSpPr/>
          <p:nvPr/>
        </p:nvSpPr>
        <p:spPr>
          <a:xfrm>
            <a:off x="7682817" y="6186574"/>
            <a:ext cx="3755387" cy="369332"/>
          </a:xfrm>
          <a:prstGeom prst="rect">
            <a:avLst/>
          </a:prstGeom>
        </p:spPr>
        <p:txBody>
          <a:bodyPr wrap="none">
            <a:spAutoFit/>
          </a:bodyPr>
          <a:lstStyle/>
          <a:p>
            <a:pPr lvl="1"/>
            <a:r>
              <a:rPr lang="en-US" i="1" dirty="0"/>
              <a:t>29 C.F.R. §§ 778.221 and 778.222</a:t>
            </a:r>
          </a:p>
        </p:txBody>
      </p:sp>
      <p:graphicFrame>
        <p:nvGraphicFramePr>
          <p:cNvPr id="8" name="Table 7"/>
          <p:cNvGraphicFramePr>
            <a:graphicFrameLocks noGrp="1"/>
          </p:cNvGraphicFramePr>
          <p:nvPr>
            <p:extLst>
              <p:ext uri="{D42A27DB-BD31-4B8C-83A1-F6EECF244321}">
                <p14:modId xmlns:p14="http://schemas.microsoft.com/office/powerpoint/2010/main" val="2746632759"/>
              </p:ext>
            </p:extLst>
          </p:nvPr>
        </p:nvGraphicFramePr>
        <p:xfrm>
          <a:off x="299803" y="1806720"/>
          <a:ext cx="11512446" cy="4379854"/>
        </p:xfrm>
        <a:graphic>
          <a:graphicData uri="http://schemas.openxmlformats.org/drawingml/2006/table">
            <a:tbl>
              <a:tblPr firstRow="1" firstCol="1" bandRow="1"/>
              <a:tblGrid>
                <a:gridCol w="5756223">
                  <a:extLst>
                    <a:ext uri="{9D8B030D-6E8A-4147-A177-3AD203B41FA5}">
                      <a16:colId xmlns:a16="http://schemas.microsoft.com/office/drawing/2014/main" val="3952471489"/>
                    </a:ext>
                  </a:extLst>
                </a:gridCol>
                <a:gridCol w="5756223">
                  <a:extLst>
                    <a:ext uri="{9D8B030D-6E8A-4147-A177-3AD203B41FA5}">
                      <a16:colId xmlns:a16="http://schemas.microsoft.com/office/drawing/2014/main" val="3892916399"/>
                    </a:ext>
                  </a:extLst>
                </a:gridCol>
              </a:tblGrid>
              <a:tr h="348373">
                <a:tc>
                  <a:txBody>
                    <a:bodyPr/>
                    <a:lstStyle/>
                    <a:p>
                      <a:pPr marL="0" marR="0" algn="ctr">
                        <a:lnSpc>
                          <a:spcPct val="107000"/>
                        </a:lnSpc>
                        <a:spcBef>
                          <a:spcPts val="0"/>
                        </a:spcBef>
                        <a:spcAft>
                          <a:spcPts val="800"/>
                        </a:spcAft>
                      </a:pPr>
                      <a:r>
                        <a:rPr lang="en-US" sz="2400" b="1" kern="1200" dirty="0" smtClean="0">
                          <a:solidFill>
                            <a:schemeClr val="tx1"/>
                          </a:solidFill>
                          <a:latin typeface="+mn-lt"/>
                          <a:ea typeface="+mn-ea"/>
                          <a:cs typeface="+mn-cs"/>
                        </a:rPr>
                        <a:t>Statute </a:t>
                      </a:r>
                      <a:r>
                        <a:rPr lang="en-US" sz="1050" b="1" spc="-130" dirty="0" smtClean="0">
                          <a:solidFill>
                            <a:srgbClr val="20202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smtClean="0">
                          <a:latin typeface="+mj-lt"/>
                        </a:rPr>
                        <a:t>29 U.S.C. § 207(e)(2)</a:t>
                      </a:r>
                      <a:endParaRPr lang="en-US" sz="2400" b="1"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2019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Final Rule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002037"/>
                  </a:ext>
                </a:extLst>
              </a:tr>
              <a:tr h="3988503">
                <a:tc>
                  <a:txBody>
                    <a:bodyPr/>
                    <a:lstStyle/>
                    <a:p>
                      <a:pPr marL="342900" indent="-342900">
                        <a:buFont typeface="Arial" panose="020B0604020202020204" pitchFamily="34" charset="0"/>
                        <a:buChar char="•"/>
                      </a:pPr>
                      <a:r>
                        <a:rPr lang="en-US" sz="2000" dirty="0" smtClean="0"/>
                        <a:t>Employers may exclude from the regular rate certain payments made for occasional periods when no work is performed due to vacation, holidays, or illness, failure of the employer to provide sufficient work, or other similar cause.</a:t>
                      </a:r>
                    </a:p>
                    <a:p>
                      <a:pPr marL="0" marR="0">
                        <a:lnSpc>
                          <a:spcPct val="107000"/>
                        </a:lnSpc>
                        <a:spcBef>
                          <a:spcPts val="0"/>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2000" dirty="0" smtClean="0"/>
                        <a:t>“Call-back pay” compensates an employee for work that was unanticipated.  </a:t>
                      </a:r>
                    </a:p>
                    <a:p>
                      <a:pPr marL="285750" indent="-285750">
                        <a:buFont typeface="Arial" panose="020B0604020202020204" pitchFamily="34" charset="0"/>
                        <a:buChar char="•"/>
                      </a:pPr>
                      <a:r>
                        <a:rPr lang="en-US" sz="2000" dirty="0" smtClean="0"/>
                        <a:t>“Call-back pay” and “other payments similar to call-back pay” may be excluded from the regular rate provided the payments were not prearranged.  </a:t>
                      </a:r>
                    </a:p>
                    <a:p>
                      <a:pPr lvl="1"/>
                      <a:r>
                        <a:rPr lang="en-US" sz="2000" dirty="0" smtClean="0"/>
                        <a:t>- Such payments no longer need to be made only     </a:t>
                      </a:r>
                      <a:br>
                        <a:rPr lang="en-US" sz="2000" dirty="0" smtClean="0"/>
                      </a:br>
                      <a:r>
                        <a:rPr lang="en-US" sz="2000" dirty="0" smtClean="0"/>
                        <a:t>  on an infrequent and sporadic basis in order to </a:t>
                      </a:r>
                      <a:br>
                        <a:rPr lang="en-US" sz="2000" dirty="0" smtClean="0"/>
                      </a:br>
                      <a:r>
                        <a:rPr lang="en-US" sz="2000" dirty="0" smtClean="0"/>
                        <a:t>  be excludable.  </a:t>
                      </a:r>
                    </a:p>
                    <a:p>
                      <a:pPr lvl="1"/>
                      <a:r>
                        <a:rPr lang="en-US" sz="2000" dirty="0" smtClean="0"/>
                        <a:t>- Under the new standard, the facts surrounding </a:t>
                      </a:r>
                      <a:br>
                        <a:rPr lang="en-US" sz="2000" dirty="0" smtClean="0"/>
                      </a:br>
                      <a:r>
                        <a:rPr lang="en-US" sz="2000" dirty="0" smtClean="0"/>
                        <a:t>  whether the work was anticipated such that it </a:t>
                      </a:r>
                      <a:br>
                        <a:rPr lang="en-US" sz="2000" dirty="0" smtClean="0"/>
                      </a:br>
                      <a:r>
                        <a:rPr lang="en-US" sz="2000" dirty="0" smtClean="0"/>
                        <a:t>  could reasonably have been scheduled will be </a:t>
                      </a:r>
                      <a:br>
                        <a:rPr lang="en-US" sz="2000" dirty="0" smtClean="0"/>
                      </a:br>
                      <a:r>
                        <a:rPr lang="en-US" sz="2000" dirty="0" smtClean="0"/>
                        <a:t>  evaluated.  </a:t>
                      </a:r>
                    </a:p>
                    <a:p>
                      <a:endParaRPr lang="en-US" sz="20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180610"/>
                  </a:ext>
                </a:extLst>
              </a:tr>
            </a:tbl>
          </a:graphicData>
        </a:graphic>
      </p:graphicFrame>
    </p:spTree>
    <p:extLst>
      <p:ext uri="{BB962C8B-B14F-4D97-AF65-F5344CB8AC3E}">
        <p14:creationId xmlns:p14="http://schemas.microsoft.com/office/powerpoint/2010/main" val="1306313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chemeClr val="bg1"/>
                </a:solidFill>
              </a:rPr>
              <a:t/>
            </a:r>
            <a:br>
              <a:rPr lang="en-US" sz="3600" dirty="0">
                <a:solidFill>
                  <a:schemeClr val="bg1"/>
                </a:solidFill>
              </a:rPr>
            </a:br>
            <a:r>
              <a:rPr lang="en-US" sz="3600" dirty="0">
                <a:solidFill>
                  <a:schemeClr val="bg1"/>
                </a:solidFill>
                <a:ea typeface="ヒラギノ角ゴ Pro W3" charset="-128"/>
              </a:rPr>
              <a:t>Exclusion - </a:t>
            </a:r>
            <a:r>
              <a:rPr lang="en-US" sz="3600" dirty="0">
                <a:solidFill>
                  <a:schemeClr val="bg1"/>
                </a:solidFill>
              </a:rPr>
              <a:t>Payments for time not worked </a:t>
            </a:r>
            <a:r>
              <a:rPr lang="en-US" sz="3600" dirty="0"/>
              <a:t/>
            </a:r>
            <a:br>
              <a:rPr lang="en-US" sz="3600" dirty="0"/>
            </a:br>
            <a:endParaRPr lang="en-US" sz="3600" dirty="0"/>
          </a:p>
        </p:txBody>
      </p:sp>
      <p:sp>
        <p:nvSpPr>
          <p:cNvPr id="4" name="Rectangle 3"/>
          <p:cNvSpPr/>
          <p:nvPr/>
        </p:nvSpPr>
        <p:spPr>
          <a:xfrm>
            <a:off x="8804213" y="6426613"/>
            <a:ext cx="2717667" cy="369332"/>
          </a:xfrm>
          <a:prstGeom prst="rect">
            <a:avLst/>
          </a:prstGeom>
        </p:spPr>
        <p:txBody>
          <a:bodyPr wrap="none">
            <a:spAutoFit/>
          </a:bodyPr>
          <a:lstStyle/>
          <a:p>
            <a:r>
              <a:rPr lang="en-US" i="1" dirty="0"/>
              <a:t>29 C.F.R. </a:t>
            </a:r>
            <a:r>
              <a:rPr lang="en-US" i="1" dirty="0" smtClean="0"/>
              <a:t>§</a:t>
            </a:r>
            <a:r>
              <a:rPr lang="en-US" i="1" dirty="0"/>
              <a:t>§</a:t>
            </a:r>
            <a:r>
              <a:rPr lang="en-US" i="1" dirty="0" smtClean="0"/>
              <a:t> 778.220 - </a:t>
            </a:r>
            <a:r>
              <a:rPr lang="en-US" i="1" dirty="0"/>
              <a:t>.</a:t>
            </a:r>
            <a:r>
              <a:rPr lang="en-US" i="1" dirty="0" smtClean="0"/>
              <a:t>223</a:t>
            </a:r>
            <a:endParaRPr lang="en-US" i="1" dirty="0">
              <a:solidFill>
                <a:srgbClr val="0070C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3924658990"/>
              </p:ext>
            </p:extLst>
          </p:nvPr>
        </p:nvGraphicFramePr>
        <p:xfrm>
          <a:off x="299803" y="1806722"/>
          <a:ext cx="11512446" cy="4477964"/>
        </p:xfrm>
        <a:graphic>
          <a:graphicData uri="http://schemas.openxmlformats.org/drawingml/2006/table">
            <a:tbl>
              <a:tblPr firstRow="1" firstCol="1" bandRow="1"/>
              <a:tblGrid>
                <a:gridCol w="5756223">
                  <a:extLst>
                    <a:ext uri="{9D8B030D-6E8A-4147-A177-3AD203B41FA5}">
                      <a16:colId xmlns:a16="http://schemas.microsoft.com/office/drawing/2014/main" val="3952471489"/>
                    </a:ext>
                  </a:extLst>
                </a:gridCol>
                <a:gridCol w="5756223">
                  <a:extLst>
                    <a:ext uri="{9D8B030D-6E8A-4147-A177-3AD203B41FA5}">
                      <a16:colId xmlns:a16="http://schemas.microsoft.com/office/drawing/2014/main" val="3892916399"/>
                    </a:ext>
                  </a:extLst>
                </a:gridCol>
              </a:tblGrid>
              <a:tr h="365574">
                <a:tc>
                  <a:txBody>
                    <a:bodyPr/>
                    <a:lstStyle/>
                    <a:p>
                      <a:pPr marL="0" marR="0" algn="ctr">
                        <a:lnSpc>
                          <a:spcPct val="107000"/>
                        </a:lnSpc>
                        <a:spcBef>
                          <a:spcPts val="0"/>
                        </a:spcBef>
                        <a:spcAft>
                          <a:spcPts val="800"/>
                        </a:spcAft>
                      </a:pPr>
                      <a:r>
                        <a:rPr lang="en-US" sz="2400" b="1" kern="1200" dirty="0" smtClean="0">
                          <a:solidFill>
                            <a:schemeClr val="tx1"/>
                          </a:solidFill>
                          <a:latin typeface="+mn-lt"/>
                          <a:ea typeface="+mn-ea"/>
                          <a:cs typeface="+mn-cs"/>
                        </a:rPr>
                        <a:t>Statute </a:t>
                      </a:r>
                      <a:r>
                        <a:rPr lang="en-US" sz="1050" b="1" spc="-130" dirty="0" smtClean="0">
                          <a:solidFill>
                            <a:srgbClr val="20202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smtClean="0">
                          <a:latin typeface="+mj-lt"/>
                        </a:rPr>
                        <a:t>29 U.S.C. § 207(e)(2)</a:t>
                      </a:r>
                      <a:endParaRPr lang="en-US" sz="2400" b="1"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2019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Final Rule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002037"/>
                  </a:ext>
                </a:extLst>
              </a:tr>
              <a:tr h="4086613">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smtClean="0"/>
                        <a:t>Employers may exclude from the regular rate certain payments made for occasional periods when no work is performed due to vacation, holidays, or illness.</a:t>
                      </a:r>
                    </a:p>
                    <a:p>
                      <a:pPr marL="0" indent="0">
                        <a:buFont typeface="Arial" panose="020B0604020202020204" pitchFamily="34" charset="0"/>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prstClr val="black"/>
                          </a:solidFill>
                          <a:effectLst/>
                          <a:uLnTx/>
                          <a:uFillTx/>
                          <a:latin typeface="+mn-lt"/>
                          <a:ea typeface="+mn-ea"/>
                          <a:cs typeface="+mn-cs"/>
                        </a:rPr>
                        <a:t>State and local scheduling law penalties will be analyzed in the same way as “show-up,” “call-back,” and “on-call” pay.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prstClr val="black"/>
                          </a:solidFill>
                          <a:effectLst/>
                          <a:uLnTx/>
                          <a:uFillTx/>
                          <a:latin typeface="+mn-lt"/>
                          <a:ea typeface="+mn-ea"/>
                          <a:cs typeface="+mn-cs"/>
                        </a:rPr>
                        <a:t>“Show-up” or ”reporting” pay required by scheduling laws are excludable if infrequent and sporadic. “Predictability” and “right to rest” (i.e., “clopening”) pay required by scheduling laws are excludable if not prearranged.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prstClr val="black"/>
                          </a:solidFill>
                          <a:effectLst/>
                          <a:uLnTx/>
                          <a:uFillTx/>
                          <a:latin typeface="+mn-lt"/>
                          <a:ea typeface="+mn-ea"/>
                          <a:cs typeface="+mn-cs"/>
                        </a:rPr>
                        <a:t>“On-call” pay (i.e., employees with a scheduled on-call shift but who are not called in to work) required by scheduling laws must be included in the regular rate.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prstClr val="black"/>
                          </a:solidFill>
                          <a:effectLst/>
                          <a:uLnTx/>
                          <a:uFillTx/>
                          <a:latin typeface="+mn-lt"/>
                          <a:ea typeface="+mn-ea"/>
                          <a:cs typeface="+mn-cs"/>
                        </a:rPr>
                        <a:t>Paid meal periods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prstClr val="black"/>
                          </a:solidFill>
                          <a:effectLst/>
                          <a:uLnTx/>
                          <a:uFillTx/>
                          <a:latin typeface="+mn-lt"/>
                          <a:ea typeface="+mn-ea"/>
                          <a:cs typeface="+mn-cs"/>
                        </a:rPr>
                        <a:t>Paid bona fide meal breaks are excludable unless an agreement or established practice between the employer and the employee treats the meal period as hours worked.</a:t>
                      </a:r>
                    </a:p>
                    <a:p>
                      <a:endParaRPr lang="en-US" sz="17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180610"/>
                  </a:ext>
                </a:extLst>
              </a:tr>
            </a:tbl>
          </a:graphicData>
        </a:graphic>
      </p:graphicFrame>
    </p:spTree>
    <p:extLst>
      <p:ext uri="{BB962C8B-B14F-4D97-AF65-F5344CB8AC3E}">
        <p14:creationId xmlns:p14="http://schemas.microsoft.com/office/powerpoint/2010/main" val="420186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Exclusion - </a:t>
            </a:r>
            <a:r>
              <a:rPr lang="en-US" sz="4000" dirty="0">
                <a:solidFill>
                  <a:schemeClr val="bg1"/>
                </a:solidFill>
              </a:rPr>
              <a:t>Reimbursement for business </a:t>
            </a:r>
            <a:r>
              <a:rPr lang="en-US" sz="4000" dirty="0" smtClean="0">
                <a:solidFill>
                  <a:schemeClr val="bg1"/>
                </a:solidFill>
              </a:rPr>
              <a:t>expenses</a:t>
            </a:r>
            <a:r>
              <a:rPr lang="en-US" sz="4000" dirty="0"/>
              <a:t/>
            </a:r>
            <a:br>
              <a:rPr lang="en-US" sz="4000" dirty="0"/>
            </a:br>
            <a:endParaRPr lang="en-US" sz="4000" dirty="0"/>
          </a:p>
        </p:txBody>
      </p:sp>
      <p:sp>
        <p:nvSpPr>
          <p:cNvPr id="9" name="Rectangle 8"/>
          <p:cNvSpPr/>
          <p:nvPr/>
        </p:nvSpPr>
        <p:spPr>
          <a:xfrm>
            <a:off x="9569028" y="6417129"/>
            <a:ext cx="2013372" cy="369332"/>
          </a:xfrm>
          <a:prstGeom prst="rect">
            <a:avLst/>
          </a:prstGeom>
        </p:spPr>
        <p:txBody>
          <a:bodyPr wrap="none">
            <a:spAutoFit/>
          </a:bodyPr>
          <a:lstStyle/>
          <a:p>
            <a:r>
              <a:rPr lang="en-US" i="1" dirty="0">
                <a:ea typeface="ヒラギノ角ゴ Pro W3" pitchFamily="-111" charset="-128"/>
                <a:cs typeface="ヒラギノ角ゴ Pro W3" pitchFamily="-111" charset="-128"/>
              </a:rPr>
              <a:t>29 C.F.R § 778.217</a:t>
            </a: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2301376069"/>
              </p:ext>
            </p:extLst>
          </p:nvPr>
        </p:nvGraphicFramePr>
        <p:xfrm>
          <a:off x="299803" y="1806722"/>
          <a:ext cx="11512446" cy="4550535"/>
        </p:xfrm>
        <a:graphic>
          <a:graphicData uri="http://schemas.openxmlformats.org/drawingml/2006/table">
            <a:tbl>
              <a:tblPr firstRow="1" firstCol="1" bandRow="1"/>
              <a:tblGrid>
                <a:gridCol w="5756223">
                  <a:extLst>
                    <a:ext uri="{9D8B030D-6E8A-4147-A177-3AD203B41FA5}">
                      <a16:colId xmlns:a16="http://schemas.microsoft.com/office/drawing/2014/main" val="3952471489"/>
                    </a:ext>
                  </a:extLst>
                </a:gridCol>
                <a:gridCol w="5756223">
                  <a:extLst>
                    <a:ext uri="{9D8B030D-6E8A-4147-A177-3AD203B41FA5}">
                      <a16:colId xmlns:a16="http://schemas.microsoft.com/office/drawing/2014/main" val="3892916399"/>
                    </a:ext>
                  </a:extLst>
                </a:gridCol>
              </a:tblGrid>
              <a:tr h="365574">
                <a:tc>
                  <a:txBody>
                    <a:bodyPr/>
                    <a:lstStyle/>
                    <a:p>
                      <a:pPr marL="0" marR="0" algn="ctr">
                        <a:lnSpc>
                          <a:spcPct val="107000"/>
                        </a:lnSpc>
                        <a:spcBef>
                          <a:spcPts val="0"/>
                        </a:spcBef>
                        <a:spcAft>
                          <a:spcPts val="800"/>
                        </a:spcAft>
                      </a:pPr>
                      <a:r>
                        <a:rPr lang="en-US" sz="2400" b="1" kern="1200" dirty="0" smtClean="0">
                          <a:solidFill>
                            <a:schemeClr val="tx1"/>
                          </a:solidFill>
                          <a:latin typeface="+mn-lt"/>
                          <a:ea typeface="+mn-ea"/>
                          <a:cs typeface="+mn-cs"/>
                        </a:rPr>
                        <a:t>Statute </a:t>
                      </a:r>
                      <a:r>
                        <a:rPr lang="en-US" sz="1050" b="1" spc="-130" dirty="0" smtClean="0">
                          <a:solidFill>
                            <a:srgbClr val="20202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smtClean="0">
                          <a:latin typeface="+mj-lt"/>
                        </a:rPr>
                        <a:t>29 U.S.C. § 207(e)(2)</a:t>
                      </a:r>
                      <a:endParaRPr lang="en-US" sz="2400" b="1"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2019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Final Rule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002037"/>
                  </a:ext>
                </a:extLst>
              </a:tr>
              <a:tr h="4159184">
                <a:tc>
                  <a:txBody>
                    <a:bodyPr/>
                    <a:lstStyle/>
                    <a:p>
                      <a:pPr marL="285750" indent="-285750">
                        <a:buFont typeface="Arial" panose="020B0604020202020204" pitchFamily="34" charset="0"/>
                        <a:buChar char="•"/>
                      </a:pPr>
                      <a:r>
                        <a:rPr lang="en-US" dirty="0" smtClean="0"/>
                        <a:t>Reasonable payments for traveling expenses, or other expenses, incurred by an employee in furtherance of his employer’s interests and properly reimbursable by the employer.</a:t>
                      </a:r>
                      <a:br>
                        <a:rPr lang="en-US" dirty="0" smtClean="0"/>
                      </a:br>
                      <a:endParaRPr lang="en-US" dirty="0" smtClean="0"/>
                    </a:p>
                    <a:p>
                      <a:pPr marL="0" indent="0">
                        <a:buFont typeface="Arial" panose="020B0604020202020204" pitchFamily="34" charset="0"/>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prstClr val="black"/>
                          </a:solidFill>
                          <a:effectLst/>
                          <a:uLnTx/>
                          <a:uFillTx/>
                          <a:latin typeface="+mn-lt"/>
                          <a:ea typeface="+mn-ea"/>
                          <a:cs typeface="+mn-cs"/>
                        </a:rPr>
                        <a:t>Adds the following examples to the list of excludable expense reimbursements: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900" b="0" i="0" u="none" strike="noStrike" kern="1200" cap="none" spc="0" normalizeH="0" baseline="0" noProof="0" dirty="0" smtClean="0">
                          <a:ln>
                            <a:noFill/>
                          </a:ln>
                          <a:solidFill>
                            <a:prstClr val="black"/>
                          </a:solidFill>
                          <a:effectLst/>
                          <a:uLnTx/>
                          <a:uFillTx/>
                          <a:latin typeface="+mn-lt"/>
                          <a:ea typeface="+mn-ea"/>
                          <a:cs typeface="+mn-cs"/>
                        </a:rPr>
                        <a:t>Cell phone plans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900" b="0" i="0" u="none" strike="noStrike" kern="1200" cap="none" spc="0" normalizeH="0" baseline="0" noProof="0" dirty="0" smtClean="0">
                          <a:ln>
                            <a:noFill/>
                          </a:ln>
                          <a:solidFill>
                            <a:prstClr val="black"/>
                          </a:solidFill>
                          <a:effectLst/>
                          <a:uLnTx/>
                          <a:uFillTx/>
                          <a:latin typeface="+mn-lt"/>
                          <a:ea typeface="+mn-ea"/>
                          <a:cs typeface="+mn-cs"/>
                        </a:rPr>
                        <a:t>Membership dues in a professional organization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900" b="0" i="0" u="none" strike="noStrike" kern="1200" cap="none" spc="0" normalizeH="0" baseline="0" noProof="0" dirty="0" smtClean="0">
                          <a:ln>
                            <a:noFill/>
                          </a:ln>
                          <a:solidFill>
                            <a:prstClr val="black"/>
                          </a:solidFill>
                          <a:effectLst/>
                          <a:uLnTx/>
                          <a:uFillTx/>
                          <a:latin typeface="+mn-lt"/>
                          <a:ea typeface="+mn-ea"/>
                          <a:cs typeface="+mn-cs"/>
                        </a:rPr>
                        <a:t>Credentialing exam fees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900" b="0" i="0" u="none" strike="noStrike" kern="1200" cap="none" spc="0" normalizeH="0" baseline="0" noProof="0" dirty="0" smtClean="0">
                          <a:ln>
                            <a:noFill/>
                          </a:ln>
                          <a:solidFill>
                            <a:prstClr val="black"/>
                          </a:solidFill>
                          <a:effectLst/>
                          <a:uLnTx/>
                          <a:uFillTx/>
                          <a:latin typeface="+mn-lt"/>
                          <a:ea typeface="+mn-ea"/>
                          <a:cs typeface="+mn-cs"/>
                        </a:rPr>
                        <a:t>Explains that reimbursements for travel expenses are per se reasonable and not disproportionately large if they do not exceed the rates in the Federal Travel Regulation System or the IRS regulations on travel expenses.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900" b="0" i="0" u="none" strike="noStrike" kern="1200" cap="none" spc="0" normalizeH="0" baseline="0" noProof="0" dirty="0" smtClean="0">
                          <a:ln>
                            <a:noFill/>
                          </a:ln>
                          <a:solidFill>
                            <a:prstClr val="black"/>
                          </a:solidFill>
                          <a:effectLst/>
                          <a:uLnTx/>
                          <a:uFillTx/>
                          <a:latin typeface="+mn-lt"/>
                          <a:ea typeface="+mn-ea"/>
                          <a:cs typeface="+mn-cs"/>
                        </a:rPr>
                        <a:t>Clarifies that expenses do not need to be incurred “solely” for the employer’s benefit to be excluded.</a:t>
                      </a:r>
                    </a:p>
                    <a:p>
                      <a:endParaRPr lang="en-US" sz="17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180610"/>
                  </a:ext>
                </a:extLst>
              </a:tr>
            </a:tbl>
          </a:graphicData>
        </a:graphic>
      </p:graphicFrame>
    </p:spTree>
    <p:extLst>
      <p:ext uri="{BB962C8B-B14F-4D97-AF65-F5344CB8AC3E}">
        <p14:creationId xmlns:p14="http://schemas.microsoft.com/office/powerpoint/2010/main" val="1126184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solidFill>
                  <a:schemeClr val="bg1"/>
                </a:solidFill>
              </a:rPr>
              <a:t/>
            </a:r>
            <a:br>
              <a:rPr lang="en-US" u="sng" dirty="0">
                <a:solidFill>
                  <a:schemeClr val="bg1"/>
                </a:solidFill>
              </a:rPr>
            </a:br>
            <a:r>
              <a:rPr lang="en-US" dirty="0">
                <a:solidFill>
                  <a:schemeClr val="bg1"/>
                </a:solidFill>
              </a:rPr>
              <a:t>Exclusion - </a:t>
            </a:r>
            <a:r>
              <a:rPr lang="en-US" sz="4000" dirty="0">
                <a:solidFill>
                  <a:schemeClr val="bg1"/>
                </a:solidFill>
              </a:rPr>
              <a:t>“Perks" and conveniences for the employee</a:t>
            </a:r>
            <a:br>
              <a:rPr lang="en-US" sz="4000" dirty="0">
                <a:solidFill>
                  <a:schemeClr val="bg1"/>
                </a:solidFill>
              </a:rPr>
            </a:br>
            <a:r>
              <a:rPr lang="en-US" sz="4000" dirty="0">
                <a:solidFill>
                  <a:schemeClr val="bg1"/>
                </a:solidFill>
              </a:rPr>
              <a:t>29 U.S.C. § 207(e)(2) </a:t>
            </a:r>
            <a:r>
              <a:rPr lang="en-US" sz="4000" dirty="0"/>
              <a:t/>
            </a:r>
            <a:br>
              <a:rPr lang="en-US" sz="4000" dirty="0"/>
            </a:br>
            <a:endParaRPr lang="en-US" sz="4000" dirty="0"/>
          </a:p>
        </p:txBody>
      </p:sp>
      <p:sp>
        <p:nvSpPr>
          <p:cNvPr id="4" name="Rectangle 3"/>
          <p:cNvSpPr/>
          <p:nvPr/>
        </p:nvSpPr>
        <p:spPr>
          <a:xfrm>
            <a:off x="9251634" y="6142593"/>
            <a:ext cx="2330766" cy="369332"/>
          </a:xfrm>
          <a:prstGeom prst="rect">
            <a:avLst/>
          </a:prstGeom>
        </p:spPr>
        <p:txBody>
          <a:bodyPr wrap="none">
            <a:spAutoFit/>
          </a:bodyPr>
          <a:lstStyle/>
          <a:p>
            <a:r>
              <a:rPr lang="en-US" i="1" dirty="0">
                <a:ea typeface="ヒラギノ角ゴ Pro W3" pitchFamily="-111" charset="-128"/>
                <a:cs typeface="ヒラギノ角ゴ Pro W3" pitchFamily="-111" charset="-128"/>
              </a:rPr>
              <a:t>29 C.F.R § 778.224(b</a:t>
            </a:r>
            <a:r>
              <a:rPr lang="en-US" i="1" dirty="0" smtClean="0">
                <a:ea typeface="ヒラギノ角ゴ Pro W3" pitchFamily="-111" charset="-128"/>
                <a:cs typeface="ヒラギノ角ゴ Pro W3" pitchFamily="-111" charset="-128"/>
              </a:rPr>
              <a:t>)</a:t>
            </a: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1894624993"/>
              </p:ext>
            </p:extLst>
          </p:nvPr>
        </p:nvGraphicFramePr>
        <p:xfrm>
          <a:off x="299803" y="1806722"/>
          <a:ext cx="11512446" cy="4361968"/>
        </p:xfrm>
        <a:graphic>
          <a:graphicData uri="http://schemas.openxmlformats.org/drawingml/2006/table">
            <a:tbl>
              <a:tblPr firstRow="1" firstCol="1" bandRow="1"/>
              <a:tblGrid>
                <a:gridCol w="5756223">
                  <a:extLst>
                    <a:ext uri="{9D8B030D-6E8A-4147-A177-3AD203B41FA5}">
                      <a16:colId xmlns:a16="http://schemas.microsoft.com/office/drawing/2014/main" val="3952471489"/>
                    </a:ext>
                  </a:extLst>
                </a:gridCol>
                <a:gridCol w="5756223">
                  <a:extLst>
                    <a:ext uri="{9D8B030D-6E8A-4147-A177-3AD203B41FA5}">
                      <a16:colId xmlns:a16="http://schemas.microsoft.com/office/drawing/2014/main" val="3892916399"/>
                    </a:ext>
                  </a:extLst>
                </a:gridCol>
              </a:tblGrid>
              <a:tr h="365254">
                <a:tc>
                  <a:txBody>
                    <a:bodyPr/>
                    <a:lstStyle/>
                    <a:p>
                      <a:pPr marL="0" marR="0" algn="ctr">
                        <a:lnSpc>
                          <a:spcPct val="107000"/>
                        </a:lnSpc>
                        <a:spcBef>
                          <a:spcPts val="0"/>
                        </a:spcBef>
                        <a:spcAft>
                          <a:spcPts val="800"/>
                        </a:spcAft>
                      </a:pPr>
                      <a:r>
                        <a:rPr lang="en-US" sz="2400" b="1" kern="1200" dirty="0" smtClean="0">
                          <a:solidFill>
                            <a:schemeClr val="tx1"/>
                          </a:solidFill>
                          <a:latin typeface="+mn-lt"/>
                          <a:ea typeface="+mn-ea"/>
                          <a:cs typeface="+mn-cs"/>
                        </a:rPr>
                        <a:t>Statute </a:t>
                      </a:r>
                      <a:r>
                        <a:rPr lang="en-US" sz="1050" b="1" spc="-130" dirty="0" smtClean="0">
                          <a:solidFill>
                            <a:srgbClr val="20202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smtClean="0">
                          <a:latin typeface="+mj-lt"/>
                        </a:rPr>
                        <a:t>29 U.S.C. § 207(e)(2)</a:t>
                      </a:r>
                      <a:endParaRPr lang="en-US" sz="2400" b="1"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2019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Final Rule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002037"/>
                  </a:ext>
                </a:extLst>
              </a:tr>
              <a:tr h="3970617">
                <a:tc>
                  <a:txBody>
                    <a:bodyPr/>
                    <a:lstStyle/>
                    <a:p>
                      <a:pPr marL="285750" indent="-285750">
                        <a:buFont typeface="Arial" panose="020B0604020202020204" pitchFamily="34" charset="0"/>
                        <a:buChar char="•"/>
                      </a:pPr>
                      <a:r>
                        <a:rPr lang="en-US" sz="2400" dirty="0" smtClean="0"/>
                        <a:t>Employers may exclude from the regular rate ‘‘other similar payments to an employee which are not made as compensation for his hours of employment.”</a:t>
                      </a:r>
                    </a:p>
                    <a:p>
                      <a:pPr marL="0" indent="0">
                        <a:buFont typeface="Arial" panose="020B0604020202020204" pitchFamily="34" charset="0"/>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buFont typeface="Arial" panose="020B0604020202020204" pitchFamily="34" charset="0"/>
                        <a:buChar char="•"/>
                      </a:pPr>
                      <a:r>
                        <a:rPr lang="en-US" sz="2400" dirty="0" smtClean="0"/>
                        <a:t>Clarifies that payments, “perks,” and benefits are excludable from the regular rate as long as they are not connected to hours worked, services rendered, job performance, or other criteria linked to the quality or quantity of the employee’s work.  </a:t>
                      </a:r>
                    </a:p>
                    <a:p>
                      <a:endParaRPr lang="en-US" sz="17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180610"/>
                  </a:ext>
                </a:extLst>
              </a:tr>
            </a:tbl>
          </a:graphicData>
        </a:graphic>
      </p:graphicFrame>
    </p:spTree>
    <p:extLst>
      <p:ext uri="{BB962C8B-B14F-4D97-AF65-F5344CB8AC3E}">
        <p14:creationId xmlns:p14="http://schemas.microsoft.com/office/powerpoint/2010/main" val="87237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chemeClr val="bg1"/>
                </a:solidFill>
              </a:rPr>
              <a:t>Exclusion - “Perks" and conveniences for the </a:t>
            </a:r>
            <a:r>
              <a:rPr lang="en-US" sz="3600" dirty="0" smtClean="0">
                <a:solidFill>
                  <a:schemeClr val="bg1"/>
                </a:solidFill>
              </a:rPr>
              <a:t>employee</a:t>
            </a:r>
            <a:endParaRPr lang="en-US" sz="3600" dirty="0"/>
          </a:p>
        </p:txBody>
      </p:sp>
      <p:sp>
        <p:nvSpPr>
          <p:cNvPr id="4" name="Rectangle 3"/>
          <p:cNvSpPr/>
          <p:nvPr/>
        </p:nvSpPr>
        <p:spPr>
          <a:xfrm>
            <a:off x="9309342" y="6409160"/>
            <a:ext cx="2273058" cy="369332"/>
          </a:xfrm>
          <a:prstGeom prst="rect">
            <a:avLst/>
          </a:prstGeom>
        </p:spPr>
        <p:txBody>
          <a:bodyPr wrap="none">
            <a:spAutoFit/>
          </a:bodyPr>
          <a:lstStyle/>
          <a:p>
            <a:r>
              <a:rPr lang="en-US" i="1" dirty="0">
                <a:ea typeface="ヒラギノ角ゴ Pro W3" pitchFamily="-111" charset="-128"/>
                <a:cs typeface="ヒラギノ角ゴ Pro W3" pitchFamily="-111" charset="-128"/>
              </a:rPr>
              <a:t>29 C.F.R § 778.224(b)</a:t>
            </a: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3833938370"/>
              </p:ext>
            </p:extLst>
          </p:nvPr>
        </p:nvGraphicFramePr>
        <p:xfrm>
          <a:off x="299801" y="1806723"/>
          <a:ext cx="11430644" cy="4621676"/>
        </p:xfrm>
        <a:graphic>
          <a:graphicData uri="http://schemas.openxmlformats.org/drawingml/2006/table">
            <a:tbl>
              <a:tblPr firstRow="1" firstCol="1" bandRow="1"/>
              <a:tblGrid>
                <a:gridCol w="5715322">
                  <a:extLst>
                    <a:ext uri="{9D8B030D-6E8A-4147-A177-3AD203B41FA5}">
                      <a16:colId xmlns:a16="http://schemas.microsoft.com/office/drawing/2014/main" val="3952471489"/>
                    </a:ext>
                  </a:extLst>
                </a:gridCol>
                <a:gridCol w="5715322">
                  <a:extLst>
                    <a:ext uri="{9D8B030D-6E8A-4147-A177-3AD203B41FA5}">
                      <a16:colId xmlns:a16="http://schemas.microsoft.com/office/drawing/2014/main" val="3892916399"/>
                    </a:ext>
                  </a:extLst>
                </a:gridCol>
              </a:tblGrid>
              <a:tr h="372112">
                <a:tc>
                  <a:txBody>
                    <a:bodyPr/>
                    <a:lstStyle/>
                    <a:p>
                      <a:pPr marL="0" marR="0" algn="ctr">
                        <a:lnSpc>
                          <a:spcPct val="107000"/>
                        </a:lnSpc>
                        <a:spcBef>
                          <a:spcPts val="0"/>
                        </a:spcBef>
                        <a:spcAft>
                          <a:spcPts val="800"/>
                        </a:spcAft>
                      </a:pPr>
                      <a:r>
                        <a:rPr lang="en-US" sz="2400" b="1" kern="1200" dirty="0" smtClean="0">
                          <a:solidFill>
                            <a:schemeClr val="tx1"/>
                          </a:solidFill>
                          <a:latin typeface="+mn-lt"/>
                          <a:ea typeface="+mn-ea"/>
                          <a:cs typeface="+mn-cs"/>
                        </a:rPr>
                        <a:t>Statute </a:t>
                      </a:r>
                      <a:r>
                        <a:rPr lang="en-US" sz="1050" b="1" spc="-130" dirty="0" smtClean="0">
                          <a:solidFill>
                            <a:srgbClr val="20202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smtClean="0">
                          <a:latin typeface="+mj-lt"/>
                        </a:rPr>
                        <a:t>29 U.S.C. § 207(e)(2)</a:t>
                      </a:r>
                      <a:endParaRPr lang="en-US" sz="2400" b="1"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2019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Final Rule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002037"/>
                  </a:ext>
                </a:extLst>
              </a:tr>
              <a:tr h="4230325">
                <a:tc>
                  <a:txBody>
                    <a:bodyPr/>
                    <a:lstStyle/>
                    <a:p>
                      <a:pPr marL="342900" indent="-342900">
                        <a:buFont typeface="Arial" panose="020B0604020202020204" pitchFamily="34" charset="0"/>
                        <a:buChar char="•"/>
                      </a:pPr>
                      <a:r>
                        <a:rPr lang="en-US" sz="2400" dirty="0" smtClean="0"/>
                        <a:t>Employers may exclude from the regular rate ‘‘other similar payments to an employee which are not made as compensation for his hours of employment.”</a:t>
                      </a:r>
                      <a:br>
                        <a:rPr lang="en-US" sz="2400" dirty="0" smtClean="0"/>
                      </a:br>
                      <a:endParaRPr lang="en-US" sz="2400" dirty="0" smtClean="0"/>
                    </a:p>
                    <a:p>
                      <a:pPr marL="0" indent="0">
                        <a:buFont typeface="Arial" panose="020B0604020202020204" pitchFamily="34" charset="0"/>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ts val="8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prstClr val="black"/>
                          </a:solidFill>
                          <a:effectLst/>
                          <a:uLnTx/>
                          <a:uFillTx/>
                          <a:latin typeface="+mn-lt"/>
                          <a:ea typeface="+mn-ea"/>
                          <a:cs typeface="+mn-cs"/>
                        </a:rPr>
                        <a:t>Provides the following examples of excludable payments, perks, and benefits:</a:t>
                      </a:r>
                    </a:p>
                    <a:p>
                      <a:pPr marL="742950" marR="0" lvl="1" indent="-285750" algn="l" defTabSz="914400" rtl="0" eaLnBrk="1" fontAlgn="auto" latinLnBrk="0" hangingPunct="1">
                        <a:lnSpc>
                          <a:spcPct val="100000"/>
                        </a:lnSpc>
                        <a:spcBef>
                          <a:spcPts val="8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smtClean="0">
                          <a:ln>
                            <a:noFill/>
                          </a:ln>
                          <a:solidFill>
                            <a:prstClr val="black"/>
                          </a:solidFill>
                          <a:effectLst/>
                          <a:uLnTx/>
                          <a:uFillTx/>
                          <a:latin typeface="+mn-lt"/>
                          <a:ea typeface="+mn-ea"/>
                          <a:cs typeface="+mn-cs"/>
                        </a:rPr>
                        <a:t>On-site treatment from specialists such as chiropractors, massage therapists, personal trainers, physical therapists, counselors, and Employment Assistance Programs</a:t>
                      </a:r>
                    </a:p>
                    <a:p>
                      <a:pPr marL="742950" marR="0" lvl="1" indent="-285750" algn="l" defTabSz="914400" rtl="0" eaLnBrk="1" fontAlgn="auto" latinLnBrk="0" hangingPunct="1">
                        <a:lnSpc>
                          <a:spcPct val="100000"/>
                        </a:lnSpc>
                        <a:spcBef>
                          <a:spcPts val="8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smtClean="0">
                          <a:ln>
                            <a:noFill/>
                          </a:ln>
                          <a:solidFill>
                            <a:prstClr val="black"/>
                          </a:solidFill>
                          <a:effectLst/>
                          <a:uLnTx/>
                          <a:uFillTx/>
                          <a:latin typeface="+mn-lt"/>
                          <a:ea typeface="+mn-ea"/>
                          <a:cs typeface="+mn-cs"/>
                        </a:rPr>
                        <a:t>Recreational facilities:  gym access, gym memberships, and fitness classes </a:t>
                      </a:r>
                    </a:p>
                    <a:p>
                      <a:pPr marL="742950" marR="0" lvl="1" indent="-285750" algn="l" defTabSz="914400" rtl="0" eaLnBrk="1" fontAlgn="auto" latinLnBrk="0" hangingPunct="1">
                        <a:lnSpc>
                          <a:spcPct val="100000"/>
                        </a:lnSpc>
                        <a:spcBef>
                          <a:spcPts val="8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smtClean="0">
                          <a:ln>
                            <a:noFill/>
                          </a:ln>
                          <a:solidFill>
                            <a:prstClr val="black"/>
                          </a:solidFill>
                          <a:effectLst/>
                          <a:uLnTx/>
                          <a:uFillTx/>
                          <a:latin typeface="+mn-lt"/>
                          <a:ea typeface="+mn-ea"/>
                          <a:cs typeface="+mn-cs"/>
                        </a:rPr>
                        <a:t>Employee discounts on retail goods or services</a:t>
                      </a:r>
                      <a:endParaRPr lang="en-US" sz="17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180610"/>
                  </a:ext>
                </a:extLst>
              </a:tr>
            </a:tbl>
          </a:graphicData>
        </a:graphic>
      </p:graphicFrame>
    </p:spTree>
    <p:extLst>
      <p:ext uri="{BB962C8B-B14F-4D97-AF65-F5344CB8AC3E}">
        <p14:creationId xmlns:p14="http://schemas.microsoft.com/office/powerpoint/2010/main" val="188567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1"/>
                </a:solidFill>
              </a:rPr>
              <a:t>Exclusion - “Perks" and conveniences for the employee</a:t>
            </a:r>
            <a:endParaRPr lang="en-US" dirty="0"/>
          </a:p>
        </p:txBody>
      </p:sp>
      <p:sp>
        <p:nvSpPr>
          <p:cNvPr id="7" name="Rectangle 6"/>
          <p:cNvSpPr/>
          <p:nvPr/>
        </p:nvSpPr>
        <p:spPr>
          <a:xfrm>
            <a:off x="9309342" y="6446779"/>
            <a:ext cx="2273058" cy="369332"/>
          </a:xfrm>
          <a:prstGeom prst="rect">
            <a:avLst/>
          </a:prstGeom>
        </p:spPr>
        <p:txBody>
          <a:bodyPr wrap="none">
            <a:spAutoFit/>
          </a:bodyPr>
          <a:lstStyle/>
          <a:p>
            <a:r>
              <a:rPr lang="en-US" i="1" dirty="0">
                <a:ea typeface="ヒラギノ角ゴ Pro W3" pitchFamily="-111" charset="-128"/>
                <a:cs typeface="ヒラギノ角ゴ Pro W3" pitchFamily="-111" charset="-128"/>
              </a:rPr>
              <a:t>29 C.F.R § 778.224(b)</a:t>
            </a: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4193307925"/>
              </p:ext>
            </p:extLst>
          </p:nvPr>
        </p:nvGraphicFramePr>
        <p:xfrm>
          <a:off x="299797" y="1806724"/>
          <a:ext cx="11658840" cy="4699191"/>
        </p:xfrm>
        <a:graphic>
          <a:graphicData uri="http://schemas.openxmlformats.org/drawingml/2006/table">
            <a:tbl>
              <a:tblPr firstRow="1" firstCol="1" bandRow="1"/>
              <a:tblGrid>
                <a:gridCol w="5829420">
                  <a:extLst>
                    <a:ext uri="{9D8B030D-6E8A-4147-A177-3AD203B41FA5}">
                      <a16:colId xmlns:a16="http://schemas.microsoft.com/office/drawing/2014/main" val="3952471489"/>
                    </a:ext>
                  </a:extLst>
                </a:gridCol>
                <a:gridCol w="5829420">
                  <a:extLst>
                    <a:ext uri="{9D8B030D-6E8A-4147-A177-3AD203B41FA5}">
                      <a16:colId xmlns:a16="http://schemas.microsoft.com/office/drawing/2014/main" val="3892916399"/>
                    </a:ext>
                  </a:extLst>
                </a:gridCol>
              </a:tblGrid>
              <a:tr h="362888">
                <a:tc>
                  <a:txBody>
                    <a:bodyPr/>
                    <a:lstStyle/>
                    <a:p>
                      <a:pPr marL="0" marR="0" algn="ctr">
                        <a:lnSpc>
                          <a:spcPct val="107000"/>
                        </a:lnSpc>
                        <a:spcBef>
                          <a:spcPts val="0"/>
                        </a:spcBef>
                        <a:spcAft>
                          <a:spcPts val="800"/>
                        </a:spcAft>
                      </a:pPr>
                      <a:r>
                        <a:rPr lang="en-US" sz="2400" b="1" kern="1200" dirty="0" smtClean="0">
                          <a:solidFill>
                            <a:schemeClr val="tx1"/>
                          </a:solidFill>
                          <a:latin typeface="+mn-lt"/>
                          <a:ea typeface="+mn-ea"/>
                          <a:cs typeface="+mn-cs"/>
                        </a:rPr>
                        <a:t>Statute </a:t>
                      </a:r>
                      <a:r>
                        <a:rPr lang="en-US" sz="1050" b="1" spc="-130" dirty="0" smtClean="0">
                          <a:solidFill>
                            <a:srgbClr val="20202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smtClean="0">
                          <a:latin typeface="+mj-lt"/>
                        </a:rPr>
                        <a:t>29 U.S.C. § 207(e)(2)</a:t>
                      </a:r>
                      <a:endParaRPr lang="en-US" sz="2400" b="1"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2019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Final Rule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002037"/>
                  </a:ext>
                </a:extLst>
              </a:tr>
              <a:tr h="4277167">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mn-lt"/>
                          <a:ea typeface="+mn-ea"/>
                          <a:cs typeface="+mn-cs"/>
                        </a:rPr>
                        <a:t>Employers may exclude from the regular rate ‘‘other similar payments to an employee which are not made as compensation for his hours of employment.”</a:t>
                      </a:r>
                    </a:p>
                    <a:p>
                      <a:pPr marL="0" indent="0">
                        <a:buFont typeface="Arial" panose="020B0604020202020204" pitchFamily="34" charset="0"/>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ts val="8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mn-lt"/>
                          <a:ea typeface="+mn-ea"/>
                          <a:cs typeface="+mn-cs"/>
                        </a:rPr>
                        <a:t>Provides the following examples of excludable payments, perks, and benefits:</a:t>
                      </a:r>
                    </a:p>
                    <a:p>
                      <a:pPr marL="742950" marR="0" lvl="1" indent="-285750" algn="l" defTabSz="914400" rtl="0" eaLnBrk="1" fontAlgn="auto" latinLnBrk="0" hangingPunct="1">
                        <a:lnSpc>
                          <a:spcPct val="100000"/>
                        </a:lnSpc>
                        <a:spcBef>
                          <a:spcPts val="8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mn-lt"/>
                          <a:ea typeface="+mn-ea"/>
                          <a:cs typeface="+mn-cs"/>
                        </a:rPr>
                        <a:t>Wellness programs, such as health risk assessments, vaccination clinics, nutrition and weight loss programs, smoking cessation programs, and financial wellness programs</a:t>
                      </a:r>
                    </a:p>
                    <a:p>
                      <a:pPr marL="742950" marR="0" lvl="1" indent="-285750" algn="l" defTabSz="914400" rtl="0" eaLnBrk="1" fontAlgn="auto" latinLnBrk="0" hangingPunct="1">
                        <a:lnSpc>
                          <a:spcPct val="100000"/>
                        </a:lnSpc>
                        <a:spcBef>
                          <a:spcPts val="8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mn-lt"/>
                          <a:ea typeface="+mn-ea"/>
                          <a:cs typeface="+mn-cs"/>
                        </a:rPr>
                        <a:t>Tuition payments, including payments for the employee or the employee’s family member’s tuition, regardless of whether the payments are made to the employee, an education provider, or a student-loan repayment program</a:t>
                      </a:r>
                    </a:p>
                    <a:p>
                      <a:pPr marL="742950" marR="0" lvl="1" indent="-285750" algn="l" defTabSz="914400" rtl="0" eaLnBrk="1" fontAlgn="auto" latinLnBrk="0" hangingPunct="1">
                        <a:lnSpc>
                          <a:spcPct val="100000"/>
                        </a:lnSpc>
                        <a:spcBef>
                          <a:spcPts val="8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mn-lt"/>
                          <a:ea typeface="+mn-ea"/>
                          <a:cs typeface="+mn-cs"/>
                        </a:rPr>
                        <a:t>Adoption assistance</a:t>
                      </a:r>
                    </a:p>
                    <a:p>
                      <a:pPr marL="0" marR="0" lvl="0" indent="0" algn="l" defTabSz="914400" rtl="0" eaLnBrk="1" fontAlgn="auto" latinLnBrk="0" hangingPunct="1">
                        <a:lnSpc>
                          <a:spcPct val="100000"/>
                        </a:lnSpc>
                        <a:spcBef>
                          <a:spcPts val="800"/>
                        </a:spcBef>
                        <a:spcAft>
                          <a:spcPts val="0"/>
                        </a:spcAft>
                        <a:buClrTx/>
                        <a:buSzTx/>
                        <a:buFont typeface="Arial" pitchFamily="34" charset="0"/>
                        <a:buNone/>
                        <a:tabLst/>
                        <a:defRPr/>
                      </a:pPr>
                      <a:endParaRPr lang="en-US" sz="16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180610"/>
                  </a:ext>
                </a:extLst>
              </a:tr>
            </a:tbl>
          </a:graphicData>
        </a:graphic>
      </p:graphicFrame>
    </p:spTree>
    <p:extLst>
      <p:ext uri="{BB962C8B-B14F-4D97-AF65-F5344CB8AC3E}">
        <p14:creationId xmlns:p14="http://schemas.microsoft.com/office/powerpoint/2010/main" val="2179891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Exclusion - </a:t>
            </a:r>
            <a:r>
              <a:rPr lang="en-US" sz="4000" dirty="0">
                <a:solidFill>
                  <a:schemeClr val="bg1"/>
                </a:solidFill>
              </a:rPr>
              <a:t>Discretionary Bonuses </a:t>
            </a:r>
            <a:r>
              <a:rPr lang="en-US" sz="4000" dirty="0"/>
              <a:t/>
            </a:r>
            <a:br>
              <a:rPr lang="en-US" sz="4000" dirty="0"/>
            </a:br>
            <a:endParaRPr lang="en-US" sz="4000" dirty="0"/>
          </a:p>
        </p:txBody>
      </p:sp>
      <p:sp>
        <p:nvSpPr>
          <p:cNvPr id="7" name="Rectangle 6"/>
          <p:cNvSpPr/>
          <p:nvPr/>
        </p:nvSpPr>
        <p:spPr>
          <a:xfrm>
            <a:off x="9569028" y="6297777"/>
            <a:ext cx="2013372" cy="369332"/>
          </a:xfrm>
          <a:prstGeom prst="rect">
            <a:avLst/>
          </a:prstGeom>
        </p:spPr>
        <p:txBody>
          <a:bodyPr wrap="none">
            <a:spAutoFit/>
          </a:bodyPr>
          <a:lstStyle/>
          <a:p>
            <a:r>
              <a:rPr lang="en-US" i="1" dirty="0">
                <a:ea typeface="ヒラギノ角ゴ Pro W3" pitchFamily="-111" charset="-128"/>
                <a:cs typeface="ヒラギノ角ゴ Pro W3" pitchFamily="-111" charset="-128"/>
              </a:rPr>
              <a:t>29 C.F.R § 778.211</a:t>
            </a:r>
            <a:endParaRPr lang="en-US" dirty="0"/>
          </a:p>
        </p:txBody>
      </p:sp>
      <p:graphicFrame>
        <p:nvGraphicFramePr>
          <p:cNvPr id="13" name="Table 12"/>
          <p:cNvGraphicFramePr>
            <a:graphicFrameLocks noGrp="1"/>
          </p:cNvGraphicFramePr>
          <p:nvPr>
            <p:extLst>
              <p:ext uri="{D42A27DB-BD31-4B8C-83A1-F6EECF244321}">
                <p14:modId xmlns:p14="http://schemas.microsoft.com/office/powerpoint/2010/main" val="680826296"/>
              </p:ext>
            </p:extLst>
          </p:nvPr>
        </p:nvGraphicFramePr>
        <p:xfrm>
          <a:off x="456967" y="1806724"/>
          <a:ext cx="11282600" cy="4487863"/>
        </p:xfrm>
        <a:graphic>
          <a:graphicData uri="http://schemas.openxmlformats.org/drawingml/2006/table">
            <a:tbl>
              <a:tblPr firstRow="1" firstCol="1" bandRow="1"/>
              <a:tblGrid>
                <a:gridCol w="5641300">
                  <a:extLst>
                    <a:ext uri="{9D8B030D-6E8A-4147-A177-3AD203B41FA5}">
                      <a16:colId xmlns:a16="http://schemas.microsoft.com/office/drawing/2014/main" val="3952471489"/>
                    </a:ext>
                  </a:extLst>
                </a:gridCol>
                <a:gridCol w="5641300">
                  <a:extLst>
                    <a:ext uri="{9D8B030D-6E8A-4147-A177-3AD203B41FA5}">
                      <a16:colId xmlns:a16="http://schemas.microsoft.com/office/drawing/2014/main" val="3892916399"/>
                    </a:ext>
                  </a:extLst>
                </a:gridCol>
              </a:tblGrid>
              <a:tr h="376475">
                <a:tc>
                  <a:txBody>
                    <a:bodyPr/>
                    <a:lstStyle/>
                    <a:p>
                      <a:pPr marL="0" marR="0" algn="ctr">
                        <a:lnSpc>
                          <a:spcPct val="107000"/>
                        </a:lnSpc>
                        <a:spcBef>
                          <a:spcPts val="0"/>
                        </a:spcBef>
                        <a:spcAft>
                          <a:spcPts val="800"/>
                        </a:spcAft>
                      </a:pPr>
                      <a:r>
                        <a:rPr lang="en-US" sz="2400" b="1" kern="1200" dirty="0" smtClean="0">
                          <a:solidFill>
                            <a:schemeClr val="tx1"/>
                          </a:solidFill>
                          <a:latin typeface="+mn-lt"/>
                          <a:ea typeface="+mn-ea"/>
                          <a:cs typeface="+mn-cs"/>
                        </a:rPr>
                        <a:t>Statute </a:t>
                      </a:r>
                      <a:r>
                        <a:rPr lang="en-US" sz="1050" b="1" spc="-130" dirty="0" smtClean="0">
                          <a:solidFill>
                            <a:srgbClr val="20202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smtClean="0">
                          <a:latin typeface="+mj-lt"/>
                        </a:rPr>
                        <a:t>29 U.S.C. § 207(e)(3)</a:t>
                      </a:r>
                      <a:endParaRPr lang="en-US" sz="2400" b="1"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2019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Final Rule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002037"/>
                  </a:ext>
                </a:extLst>
              </a:tr>
              <a:tr h="4043068">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Discretionary bonuses may be excluded from the regular rate. The statute requires </a:t>
                      </a:r>
                      <a:r>
                        <a:rPr kumimoji="0" lang="en-US" sz="1800" b="1" i="0" u="none" strike="noStrike" kern="1200" cap="none" spc="0" normalizeH="0" baseline="0" noProof="0" dirty="0" smtClean="0">
                          <a:ln>
                            <a:noFill/>
                          </a:ln>
                          <a:solidFill>
                            <a:prstClr val="black"/>
                          </a:solidFill>
                          <a:effectLst/>
                          <a:uLnTx/>
                          <a:uFillTx/>
                          <a:latin typeface="+mn-lt"/>
                          <a:ea typeface="+mn-ea"/>
                          <a:cs typeface="+mn-cs"/>
                        </a:rPr>
                        <a:t>all</a:t>
                      </a:r>
                      <a:r>
                        <a:rPr kumimoji="0" lang="en-US" sz="1800" b="0" i="0" u="none" strike="noStrike" kern="1200" cap="none" spc="0" normalizeH="0" baseline="0" noProof="0" dirty="0" smtClean="0">
                          <a:ln>
                            <a:noFill/>
                          </a:ln>
                          <a:solidFill>
                            <a:prstClr val="black"/>
                          </a:solidFill>
                          <a:effectLst/>
                          <a:uLnTx/>
                          <a:uFillTx/>
                          <a:latin typeface="+mn-lt"/>
                          <a:ea typeface="+mn-ea"/>
                          <a:cs typeface="+mn-cs"/>
                        </a:rPr>
                        <a:t> the following to be present for the bonus to be an excludable discretionary bonus: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The employer has the sole discretion, until at or near the end of the period that corresponds to the bonus, to determine whether to pay the bonus;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The employer has the sole discretion, until at or near the end of the period that corresponds to the bonus, to determine the amount of the bonus; </a:t>
                      </a:r>
                      <a:r>
                        <a:rPr kumimoji="0" lang="en-US" sz="1800" b="0" i="0" u="sng" strike="noStrike" kern="1200" cap="none" spc="0" normalizeH="0" baseline="0" noProof="0" dirty="0" smtClean="0">
                          <a:ln>
                            <a:noFill/>
                          </a:ln>
                          <a:solidFill>
                            <a:prstClr val="black"/>
                          </a:solidFill>
                          <a:effectLst/>
                          <a:uLnTx/>
                          <a:uFillTx/>
                          <a:latin typeface="+mn-lt"/>
                          <a:ea typeface="+mn-ea"/>
                          <a:cs typeface="+mn-cs"/>
                        </a:rPr>
                        <a:t>and</a:t>
                      </a:r>
                      <a:r>
                        <a:rPr kumimoji="0" lang="en-US" sz="1800" b="0" i="0" u="none" strike="noStrike" kern="1200" cap="none" spc="0" normalizeH="0" baseline="0" noProof="0" dirty="0" smtClean="0">
                          <a:ln>
                            <a:noFill/>
                          </a:ln>
                          <a:solidFill>
                            <a:prstClr val="black"/>
                          </a:solidFill>
                          <a:effectLst/>
                          <a:uLnTx/>
                          <a:uFillTx/>
                          <a:latin typeface="+mn-lt"/>
                          <a:ea typeface="+mn-ea"/>
                          <a:cs typeface="+mn-cs"/>
                        </a:rPr>
                        <a:t>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The bonus payment is not made according to any prior contract, agreement, or promise causing an employee to expect such payments regularly.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mn-lt"/>
                          <a:ea typeface="+mn-ea"/>
                          <a:cs typeface="+mn-cs"/>
                        </a:rPr>
                        <a:t>Clarifies that labels do not determine whether a bonus is discretionary or non-discretionary.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180610"/>
                  </a:ext>
                </a:extLst>
              </a:tr>
            </a:tbl>
          </a:graphicData>
        </a:graphic>
      </p:graphicFrame>
    </p:spTree>
    <p:extLst>
      <p:ext uri="{BB962C8B-B14F-4D97-AF65-F5344CB8AC3E}">
        <p14:creationId xmlns:p14="http://schemas.microsoft.com/office/powerpoint/2010/main" val="3622610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Tahoma" panose="020B0604030504040204" pitchFamily="34" charset="0"/>
                <a:ea typeface="Tahoma" panose="020B0604030504040204" pitchFamily="34" charset="0"/>
                <a:cs typeface="Tahoma" panose="020B0604030504040204" pitchFamily="34" charset="0"/>
              </a:rPr>
              <a:t>Topics</a:t>
            </a:r>
            <a:endParaRPr lang="en-US"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09600" y="2129051"/>
            <a:ext cx="10972800" cy="3997113"/>
          </a:xfrm>
        </p:spPr>
        <p:txBody>
          <a:bodyPr>
            <a:normAutofit/>
          </a:bodyPr>
          <a:lstStyle/>
          <a:p>
            <a:pPr marL="0" indent="0">
              <a:buNone/>
            </a:pPr>
            <a:r>
              <a:rPr lang="en-US" sz="2400" dirty="0"/>
              <a:t>Topics:</a:t>
            </a:r>
          </a:p>
          <a:p>
            <a:pPr marL="571500" indent="-571500">
              <a:buFont typeface="+mj-lt"/>
              <a:buAutoNum type="romanUcPeriod"/>
            </a:pPr>
            <a:r>
              <a:rPr lang="en-US" sz="2400" dirty="0" smtClean="0"/>
              <a:t>Introduction to the Regular Rate </a:t>
            </a:r>
          </a:p>
          <a:p>
            <a:pPr marL="571500" indent="-571500">
              <a:buFont typeface="+mj-lt"/>
              <a:buAutoNum type="romanUcPeriod"/>
            </a:pPr>
            <a:r>
              <a:rPr lang="en-US" sz="2400" dirty="0" smtClean="0"/>
              <a:t>General Principles Regarding the Regular Rate</a:t>
            </a:r>
          </a:p>
          <a:p>
            <a:pPr marL="571500" indent="-571500">
              <a:buFont typeface="+mj-lt"/>
              <a:buAutoNum type="romanUcPeriod"/>
            </a:pPr>
            <a:r>
              <a:rPr lang="en-US" sz="2400" dirty="0" smtClean="0"/>
              <a:t>2019 </a:t>
            </a:r>
            <a:r>
              <a:rPr lang="en-US" sz="2400" dirty="0"/>
              <a:t>Final Rule Overview</a:t>
            </a:r>
          </a:p>
          <a:p>
            <a:pPr marL="571500" indent="-571500">
              <a:buFont typeface="+mj-lt"/>
              <a:buAutoNum type="romanUcPeriod"/>
            </a:pPr>
            <a:r>
              <a:rPr lang="en-US" sz="2400" dirty="0"/>
              <a:t>Exclusions from the Regular Rate</a:t>
            </a:r>
          </a:p>
          <a:p>
            <a:pPr marL="571500" indent="-571500">
              <a:buFont typeface="+mj-lt"/>
              <a:buAutoNum type="romanUcPeriod"/>
            </a:pPr>
            <a:r>
              <a:rPr lang="en-US" sz="2400" dirty="0"/>
              <a:t>The Basic Rate </a:t>
            </a:r>
          </a:p>
          <a:p>
            <a:pPr marL="571500" indent="-571500">
              <a:buFont typeface="+mj-lt"/>
              <a:buAutoNum type="romanUcPeriod"/>
            </a:pPr>
            <a:r>
              <a:rPr lang="en-US" sz="2400" dirty="0"/>
              <a:t>Conclusion</a:t>
            </a:r>
          </a:p>
        </p:txBody>
      </p:sp>
    </p:spTree>
    <p:extLst>
      <p:ext uri="{BB962C8B-B14F-4D97-AF65-F5344CB8AC3E}">
        <p14:creationId xmlns:p14="http://schemas.microsoft.com/office/powerpoint/2010/main" val="4032181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chemeClr val="bg1"/>
                </a:solidFill>
              </a:rPr>
              <a:t>Exclusion – Discretionary </a:t>
            </a:r>
            <a:r>
              <a:rPr lang="en-US" sz="3600" dirty="0" smtClean="0">
                <a:solidFill>
                  <a:schemeClr val="bg1"/>
                </a:solidFill>
              </a:rPr>
              <a:t>Bonuses</a:t>
            </a:r>
            <a:endParaRPr lang="en-US" sz="3600" dirty="0">
              <a:solidFill>
                <a:schemeClr val="bg1"/>
              </a:solidFill>
            </a:endParaRPr>
          </a:p>
        </p:txBody>
      </p:sp>
      <p:sp>
        <p:nvSpPr>
          <p:cNvPr id="7" name="Rectangle 6"/>
          <p:cNvSpPr/>
          <p:nvPr/>
        </p:nvSpPr>
        <p:spPr>
          <a:xfrm>
            <a:off x="9569028" y="6449786"/>
            <a:ext cx="1812099" cy="338554"/>
          </a:xfrm>
          <a:prstGeom prst="rect">
            <a:avLst/>
          </a:prstGeom>
        </p:spPr>
        <p:txBody>
          <a:bodyPr wrap="none">
            <a:spAutoFit/>
          </a:bodyPr>
          <a:lstStyle/>
          <a:p>
            <a:r>
              <a:rPr lang="en-US" sz="1600" i="1" dirty="0">
                <a:ea typeface="ヒラギノ角ゴ Pro W3" pitchFamily="-111" charset="-128"/>
                <a:cs typeface="ヒラギノ角ゴ Pro W3" pitchFamily="-111" charset="-128"/>
              </a:rPr>
              <a:t>29 C.F.R § 778.211</a:t>
            </a:r>
            <a:endParaRPr lang="en-US" sz="1600" dirty="0"/>
          </a:p>
        </p:txBody>
      </p:sp>
      <p:graphicFrame>
        <p:nvGraphicFramePr>
          <p:cNvPr id="12" name="Table 11"/>
          <p:cNvGraphicFramePr>
            <a:graphicFrameLocks noGrp="1"/>
          </p:cNvGraphicFramePr>
          <p:nvPr>
            <p:extLst>
              <p:ext uri="{D42A27DB-BD31-4B8C-83A1-F6EECF244321}">
                <p14:modId xmlns:p14="http://schemas.microsoft.com/office/powerpoint/2010/main" val="1516459739"/>
              </p:ext>
            </p:extLst>
          </p:nvPr>
        </p:nvGraphicFramePr>
        <p:xfrm>
          <a:off x="456967" y="1806724"/>
          <a:ext cx="11282600" cy="4505929"/>
        </p:xfrm>
        <a:graphic>
          <a:graphicData uri="http://schemas.openxmlformats.org/drawingml/2006/table">
            <a:tbl>
              <a:tblPr firstRow="1" firstCol="1" bandRow="1"/>
              <a:tblGrid>
                <a:gridCol w="5641300">
                  <a:extLst>
                    <a:ext uri="{9D8B030D-6E8A-4147-A177-3AD203B41FA5}">
                      <a16:colId xmlns:a16="http://schemas.microsoft.com/office/drawing/2014/main" val="3952471489"/>
                    </a:ext>
                  </a:extLst>
                </a:gridCol>
                <a:gridCol w="5641300">
                  <a:extLst>
                    <a:ext uri="{9D8B030D-6E8A-4147-A177-3AD203B41FA5}">
                      <a16:colId xmlns:a16="http://schemas.microsoft.com/office/drawing/2014/main" val="3892916399"/>
                    </a:ext>
                  </a:extLst>
                </a:gridCol>
              </a:tblGrid>
              <a:tr h="376475">
                <a:tc>
                  <a:txBody>
                    <a:bodyPr/>
                    <a:lstStyle/>
                    <a:p>
                      <a:pPr marL="0" marR="0" algn="ctr">
                        <a:lnSpc>
                          <a:spcPct val="107000"/>
                        </a:lnSpc>
                        <a:spcBef>
                          <a:spcPts val="0"/>
                        </a:spcBef>
                        <a:spcAft>
                          <a:spcPts val="800"/>
                        </a:spcAft>
                      </a:pPr>
                      <a:r>
                        <a:rPr lang="en-US" sz="2400" b="1" kern="1200" dirty="0" smtClean="0">
                          <a:solidFill>
                            <a:schemeClr val="tx1"/>
                          </a:solidFill>
                          <a:latin typeface="+mn-lt"/>
                          <a:ea typeface="+mn-ea"/>
                          <a:cs typeface="+mn-cs"/>
                        </a:rPr>
                        <a:t>Statute </a:t>
                      </a:r>
                      <a:r>
                        <a:rPr lang="en-US" sz="1050" b="1" spc="-130" dirty="0" smtClean="0">
                          <a:solidFill>
                            <a:srgbClr val="20202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smtClean="0">
                          <a:latin typeface="+mj-lt"/>
                        </a:rPr>
                        <a:t>29 U.S.C. § 207(e)(3)</a:t>
                      </a:r>
                      <a:endParaRPr lang="en-US" sz="2400" b="1"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2019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Final Rule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002037"/>
                  </a:ext>
                </a:extLst>
              </a:tr>
              <a:tr h="4114578">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Discretionary bonuses may be excluded from the regular rate. The statute requires </a:t>
                      </a:r>
                      <a:r>
                        <a:rPr kumimoji="0" lang="en-US" sz="1800" b="1" i="0" u="none" strike="noStrike" kern="1200" cap="none" spc="0" normalizeH="0" baseline="0" noProof="0" dirty="0" smtClean="0">
                          <a:ln>
                            <a:noFill/>
                          </a:ln>
                          <a:solidFill>
                            <a:prstClr val="black"/>
                          </a:solidFill>
                          <a:effectLst/>
                          <a:uLnTx/>
                          <a:uFillTx/>
                          <a:latin typeface="+mn-lt"/>
                          <a:ea typeface="+mn-ea"/>
                          <a:cs typeface="+mn-cs"/>
                        </a:rPr>
                        <a:t>all</a:t>
                      </a:r>
                      <a:r>
                        <a:rPr kumimoji="0" lang="en-US" sz="1800" b="0" i="0" u="none" strike="noStrike" kern="1200" cap="none" spc="0" normalizeH="0" baseline="0" noProof="0" dirty="0" smtClean="0">
                          <a:ln>
                            <a:noFill/>
                          </a:ln>
                          <a:solidFill>
                            <a:prstClr val="black"/>
                          </a:solidFill>
                          <a:effectLst/>
                          <a:uLnTx/>
                          <a:uFillTx/>
                          <a:latin typeface="+mn-lt"/>
                          <a:ea typeface="+mn-ea"/>
                          <a:cs typeface="+mn-cs"/>
                        </a:rPr>
                        <a:t> the following to be present for the bonus to be an excludable discretionary bonus: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The employer has the sole discretion, until at or near the end of the period that corresponds to the bonus, to determine whether to pay the bonus;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The employer has the sole discretion, until at or near the end of the period that corresponds to the bonus, to determine the amount of the bonus; </a:t>
                      </a:r>
                      <a:r>
                        <a:rPr kumimoji="0" lang="en-US" sz="1800" b="0" i="0" u="sng" strike="noStrike" kern="1200" cap="none" spc="0" normalizeH="0" baseline="0" noProof="0" dirty="0" smtClean="0">
                          <a:ln>
                            <a:noFill/>
                          </a:ln>
                          <a:solidFill>
                            <a:prstClr val="black"/>
                          </a:solidFill>
                          <a:effectLst/>
                          <a:uLnTx/>
                          <a:uFillTx/>
                          <a:latin typeface="+mn-lt"/>
                          <a:ea typeface="+mn-ea"/>
                          <a:cs typeface="+mn-cs"/>
                        </a:rPr>
                        <a:t>and</a:t>
                      </a:r>
                      <a:r>
                        <a:rPr kumimoji="0" lang="en-US" sz="1800" b="0" i="0" u="none" strike="noStrike" kern="1200" cap="none" spc="0" normalizeH="0" baseline="0" noProof="0" dirty="0" smtClean="0">
                          <a:ln>
                            <a:noFill/>
                          </a:ln>
                          <a:solidFill>
                            <a:prstClr val="black"/>
                          </a:solidFill>
                          <a:effectLst/>
                          <a:uLnTx/>
                          <a:uFillTx/>
                          <a:latin typeface="+mn-lt"/>
                          <a:ea typeface="+mn-ea"/>
                          <a:cs typeface="+mn-cs"/>
                        </a:rPr>
                        <a:t>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The bonus payment is not made according to any prior contract, agreement, or promise causing an employee to expect such payments regularly.  </a:t>
                      </a:r>
                      <a:endParaRPr kumimoji="0" lang="en-US" sz="1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Provides new examples of bonuses that </a:t>
                      </a:r>
                      <a:r>
                        <a:rPr kumimoji="0" lang="en-US" sz="1800" b="0" i="0" u="sng" strike="noStrike" kern="1200" cap="none" spc="0" normalizeH="0" baseline="0" noProof="0" dirty="0" smtClean="0">
                          <a:ln>
                            <a:noFill/>
                          </a:ln>
                          <a:solidFill>
                            <a:prstClr val="black"/>
                          </a:solidFill>
                          <a:effectLst/>
                          <a:uLnTx/>
                          <a:uFillTx/>
                          <a:latin typeface="+mn-lt"/>
                          <a:ea typeface="+mn-ea"/>
                          <a:cs typeface="+mn-cs"/>
                        </a:rPr>
                        <a:t>may</a:t>
                      </a:r>
                      <a:r>
                        <a:rPr kumimoji="0" lang="en-US" sz="1800" b="0" i="0" u="none" strike="noStrike" kern="1200" cap="none" spc="0" normalizeH="0" baseline="0" noProof="0" dirty="0" smtClean="0">
                          <a:ln>
                            <a:noFill/>
                          </a:ln>
                          <a:solidFill>
                            <a:prstClr val="black"/>
                          </a:solidFill>
                          <a:effectLst/>
                          <a:uLnTx/>
                          <a:uFillTx/>
                          <a:latin typeface="+mn-lt"/>
                          <a:ea typeface="+mn-ea"/>
                          <a:cs typeface="+mn-cs"/>
                        </a:rPr>
                        <a:t> be discretionary:</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bonuses to employees who made unique or extraordinary efforts which are not awarded according to pre-established criteria;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severance bonuses;</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referral bonuses for employees not primarily engaged in recruiting activities;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bonuses for overcoming challenging or stressful situations; and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employee-of-the-month bonuses.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180610"/>
                  </a:ext>
                </a:extLst>
              </a:tr>
            </a:tbl>
          </a:graphicData>
        </a:graphic>
      </p:graphicFrame>
    </p:spTree>
    <p:extLst>
      <p:ext uri="{BB962C8B-B14F-4D97-AF65-F5344CB8AC3E}">
        <p14:creationId xmlns:p14="http://schemas.microsoft.com/office/powerpoint/2010/main" val="480547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chemeClr val="bg1"/>
                </a:solidFill>
              </a:rPr>
              <a:t>Exclusion - Discretionary </a:t>
            </a:r>
            <a:r>
              <a:rPr lang="en-US" sz="3600" dirty="0" smtClean="0">
                <a:solidFill>
                  <a:schemeClr val="bg1"/>
                </a:solidFill>
              </a:rPr>
              <a:t>Bonuses</a:t>
            </a:r>
            <a:endParaRPr lang="en-US" sz="3600" dirty="0">
              <a:solidFill>
                <a:schemeClr val="bg1"/>
              </a:solidFill>
            </a:endParaRPr>
          </a:p>
        </p:txBody>
      </p:sp>
      <p:sp>
        <p:nvSpPr>
          <p:cNvPr id="3" name="Content Placeholder 2"/>
          <p:cNvSpPr>
            <a:spLocks noGrp="1"/>
          </p:cNvSpPr>
          <p:nvPr>
            <p:ph idx="1"/>
          </p:nvPr>
        </p:nvSpPr>
        <p:spPr/>
        <p:txBody>
          <a:bodyPr>
            <a:normAutofit fontScale="55000" lnSpcReduction="20000"/>
          </a:bodyPr>
          <a:lstStyle/>
          <a:p>
            <a:pPr marL="0" indent="0">
              <a:buNone/>
            </a:pPr>
            <a:endParaRPr lang="en-US" b="1" dirty="0"/>
          </a:p>
          <a:p>
            <a:pPr marL="0" indent="0">
              <a:buNone/>
            </a:pPr>
            <a:r>
              <a:rPr lang="en-US" b="1" dirty="0"/>
              <a:t>Example:  Non-discretionary bonus</a:t>
            </a:r>
          </a:p>
          <a:p>
            <a:pPr marL="0" indent="0">
              <a:buNone/>
            </a:pPr>
            <a:endParaRPr lang="en-US" dirty="0"/>
          </a:p>
          <a:p>
            <a:pPr marL="0" indent="0">
              <a:buNone/>
            </a:pPr>
            <a:r>
              <a:rPr lang="en-US" dirty="0"/>
              <a:t>A non-exempt employee is paid $10.00 per hour and receives a $50.00 bonus in a particular week that was promised for helping to produce a special order for a customer two weeks earlier than previously scheduled.  The employee worked </a:t>
            </a:r>
            <a:r>
              <a:rPr lang="en-US" dirty="0" smtClean="0"/>
              <a:t>43 </a:t>
            </a:r>
            <a:r>
              <a:rPr lang="en-US" dirty="0"/>
              <a:t>hours that week. </a:t>
            </a:r>
          </a:p>
          <a:p>
            <a:pPr marL="0" indent="0">
              <a:buNone/>
            </a:pPr>
            <a:r>
              <a:rPr lang="en-US" dirty="0"/>
              <a:t>	</a:t>
            </a:r>
          </a:p>
          <a:p>
            <a:pPr marL="400050" lvl="1" indent="0">
              <a:buNone/>
            </a:pPr>
            <a:r>
              <a:rPr lang="en-US" dirty="0"/>
              <a:t>	</a:t>
            </a:r>
            <a:r>
              <a:rPr lang="en-US" sz="3300" b="1" dirty="0"/>
              <a:t>$10.00/</a:t>
            </a:r>
            <a:r>
              <a:rPr lang="en-US" sz="3300" b="1" dirty="0" err="1"/>
              <a:t>hr</a:t>
            </a:r>
            <a:r>
              <a:rPr lang="en-US" sz="3300" b="1" dirty="0"/>
              <a:t> </a:t>
            </a:r>
            <a:r>
              <a:rPr lang="en-US" sz="3300" dirty="0"/>
              <a:t>x </a:t>
            </a:r>
            <a:r>
              <a:rPr lang="en-US" sz="3300" dirty="0" smtClean="0"/>
              <a:t>43 </a:t>
            </a:r>
            <a:r>
              <a:rPr lang="en-US" sz="3300" dirty="0" err="1"/>
              <a:t>hrs</a:t>
            </a:r>
            <a:r>
              <a:rPr lang="en-US" sz="3300" dirty="0"/>
              <a:t> = $</a:t>
            </a:r>
            <a:r>
              <a:rPr lang="en-US" sz="3300" dirty="0" smtClean="0"/>
              <a:t>430.00 </a:t>
            </a:r>
            <a:r>
              <a:rPr lang="en-US" sz="3300" dirty="0"/>
              <a:t>(total compensation for straight time) </a:t>
            </a:r>
          </a:p>
          <a:p>
            <a:pPr marL="0" indent="0">
              <a:buNone/>
            </a:pPr>
            <a:r>
              <a:rPr lang="en-US" dirty="0"/>
              <a:t>	$</a:t>
            </a:r>
            <a:r>
              <a:rPr lang="en-US" dirty="0" smtClean="0"/>
              <a:t>430.00 </a:t>
            </a:r>
            <a:r>
              <a:rPr lang="en-US" dirty="0"/>
              <a:t>+ $50.00 = $</a:t>
            </a:r>
            <a:r>
              <a:rPr lang="en-US" dirty="0" smtClean="0"/>
              <a:t>480.00 </a:t>
            </a:r>
            <a:r>
              <a:rPr lang="en-US" dirty="0"/>
              <a:t>(total compensation) </a:t>
            </a:r>
          </a:p>
          <a:p>
            <a:pPr marL="0" indent="0">
              <a:buNone/>
            </a:pPr>
            <a:r>
              <a:rPr lang="en-US" dirty="0"/>
              <a:t>	$</a:t>
            </a:r>
            <a:r>
              <a:rPr lang="en-US" b="1" dirty="0" smtClean="0"/>
              <a:t>480.00 </a:t>
            </a:r>
            <a:r>
              <a:rPr lang="en-US" dirty="0"/>
              <a:t>÷ </a:t>
            </a:r>
            <a:r>
              <a:rPr lang="en-US" dirty="0" smtClean="0"/>
              <a:t>43 </a:t>
            </a:r>
            <a:r>
              <a:rPr lang="en-US" dirty="0" err="1"/>
              <a:t>hrs</a:t>
            </a:r>
            <a:r>
              <a:rPr lang="en-US" dirty="0"/>
              <a:t> = $</a:t>
            </a:r>
            <a:r>
              <a:rPr lang="en-US" dirty="0" smtClean="0"/>
              <a:t>11.16 </a:t>
            </a:r>
            <a:r>
              <a:rPr lang="en-US" dirty="0"/>
              <a:t>(regular rate) </a:t>
            </a:r>
          </a:p>
          <a:p>
            <a:pPr marL="0" indent="0">
              <a:buNone/>
            </a:pPr>
            <a:r>
              <a:rPr lang="en-US" dirty="0"/>
              <a:t>	$</a:t>
            </a:r>
            <a:r>
              <a:rPr lang="en-US" dirty="0" smtClean="0"/>
              <a:t>11.16 </a:t>
            </a:r>
            <a:r>
              <a:rPr lang="en-US" dirty="0"/>
              <a:t>x .5 = $</a:t>
            </a:r>
            <a:r>
              <a:rPr lang="en-US" dirty="0" smtClean="0"/>
              <a:t>5.58 </a:t>
            </a:r>
            <a:r>
              <a:rPr lang="en-US" dirty="0"/>
              <a:t>(half time premium)</a:t>
            </a:r>
          </a:p>
          <a:p>
            <a:pPr marL="0" indent="0">
              <a:buNone/>
            </a:pPr>
            <a:r>
              <a:rPr lang="en-US" dirty="0"/>
              <a:t>	$</a:t>
            </a:r>
            <a:r>
              <a:rPr lang="en-US" dirty="0" smtClean="0"/>
              <a:t>5.58 </a:t>
            </a:r>
            <a:r>
              <a:rPr lang="en-US" dirty="0"/>
              <a:t>x </a:t>
            </a:r>
            <a:r>
              <a:rPr lang="en-US" b="1" dirty="0"/>
              <a:t>3</a:t>
            </a:r>
            <a:r>
              <a:rPr lang="en-US" b="1" dirty="0" smtClean="0"/>
              <a:t> </a:t>
            </a:r>
            <a:r>
              <a:rPr lang="en-US" b="1" dirty="0"/>
              <a:t>OT </a:t>
            </a:r>
            <a:r>
              <a:rPr lang="en-US" b="1" dirty="0" err="1"/>
              <a:t>hrs</a:t>
            </a:r>
            <a:r>
              <a:rPr lang="en-US" b="1" dirty="0"/>
              <a:t> </a:t>
            </a:r>
            <a:r>
              <a:rPr lang="en-US" dirty="0"/>
              <a:t>= $</a:t>
            </a:r>
            <a:r>
              <a:rPr lang="en-US" dirty="0" smtClean="0"/>
              <a:t>16.74 </a:t>
            </a:r>
            <a:r>
              <a:rPr lang="en-US" dirty="0"/>
              <a:t>(overtime pay due)</a:t>
            </a:r>
          </a:p>
          <a:p>
            <a:pPr marL="0" indent="0">
              <a:buNone/>
            </a:pPr>
            <a:r>
              <a:rPr lang="en-US" dirty="0"/>
              <a:t>	$</a:t>
            </a:r>
            <a:r>
              <a:rPr lang="en-US" dirty="0" smtClean="0"/>
              <a:t>480.00 </a:t>
            </a:r>
            <a:r>
              <a:rPr lang="en-US" dirty="0"/>
              <a:t>+ $</a:t>
            </a:r>
            <a:r>
              <a:rPr lang="en-US" dirty="0" smtClean="0"/>
              <a:t>16.74 </a:t>
            </a:r>
            <a:r>
              <a:rPr lang="en-US" b="1" dirty="0"/>
              <a:t>= $</a:t>
            </a:r>
            <a:r>
              <a:rPr lang="en-US" b="1" dirty="0" smtClean="0"/>
              <a:t>496.74 </a:t>
            </a:r>
            <a:r>
              <a:rPr lang="en-US" dirty="0"/>
              <a:t>(total due)</a:t>
            </a:r>
          </a:p>
          <a:p>
            <a:pPr marL="0" indent="0">
              <a:buNone/>
            </a:pPr>
            <a:endParaRPr lang="en-US" dirty="0"/>
          </a:p>
          <a:p>
            <a:pPr marL="0" indent="0">
              <a:buNone/>
            </a:pPr>
            <a:r>
              <a:rPr lang="en-US" dirty="0"/>
              <a:t>Note: A bonus that fails to meet </a:t>
            </a:r>
            <a:r>
              <a:rPr lang="en-US" i="1" dirty="0"/>
              <a:t>all</a:t>
            </a:r>
            <a:r>
              <a:rPr lang="en-US" dirty="0"/>
              <a:t> the statutory requirements is a non-discretionary bonus and </a:t>
            </a:r>
            <a:r>
              <a:rPr lang="en-US" u="sng" dirty="0"/>
              <a:t>must</a:t>
            </a:r>
            <a:r>
              <a:rPr lang="en-US" dirty="0"/>
              <a:t> be included in the employee’s regular rate of pay for overtime purposes.  </a:t>
            </a:r>
          </a:p>
          <a:p>
            <a:pPr marL="0" indent="0">
              <a:buNone/>
            </a:pPr>
            <a:endParaRPr lang="en-US" dirty="0"/>
          </a:p>
          <a:p>
            <a:endParaRPr lang="en-US" dirty="0"/>
          </a:p>
        </p:txBody>
      </p:sp>
      <p:sp>
        <p:nvSpPr>
          <p:cNvPr id="4" name="Rectangle 3"/>
          <p:cNvSpPr/>
          <p:nvPr/>
        </p:nvSpPr>
        <p:spPr>
          <a:xfrm>
            <a:off x="9171456" y="6308727"/>
            <a:ext cx="2013372" cy="369332"/>
          </a:xfrm>
          <a:prstGeom prst="rect">
            <a:avLst/>
          </a:prstGeom>
        </p:spPr>
        <p:txBody>
          <a:bodyPr wrap="none">
            <a:spAutoFit/>
          </a:bodyPr>
          <a:lstStyle/>
          <a:p>
            <a:r>
              <a:rPr lang="en-US" i="1" dirty="0">
                <a:ea typeface="ヒラギノ角ゴ Pro W3" pitchFamily="-111" charset="-128"/>
                <a:cs typeface="ヒラギノ角ゴ Pro W3" pitchFamily="-111" charset="-128"/>
              </a:rPr>
              <a:t>29 C.F.R § 778.211</a:t>
            </a:r>
            <a:endParaRPr lang="en-US" dirty="0"/>
          </a:p>
        </p:txBody>
      </p:sp>
    </p:spTree>
    <p:extLst>
      <p:ext uri="{BB962C8B-B14F-4D97-AF65-F5344CB8AC3E}">
        <p14:creationId xmlns:p14="http://schemas.microsoft.com/office/powerpoint/2010/main" val="791534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bg1"/>
                </a:solidFill>
              </a:rPr>
              <a:t>Exclusion - Discretionary </a:t>
            </a:r>
            <a:r>
              <a:rPr lang="en-US" sz="4000" dirty="0" smtClean="0">
                <a:solidFill>
                  <a:schemeClr val="bg1"/>
                </a:solidFill>
              </a:rPr>
              <a:t>Bonuses</a:t>
            </a:r>
            <a:endParaRPr lang="en-US" sz="4000" dirty="0">
              <a:solidFill>
                <a:schemeClr val="bg1"/>
              </a:solidFill>
            </a:endParaRPr>
          </a:p>
        </p:txBody>
      </p:sp>
      <p:sp>
        <p:nvSpPr>
          <p:cNvPr id="3" name="Content Placeholder 2"/>
          <p:cNvSpPr>
            <a:spLocks noGrp="1"/>
          </p:cNvSpPr>
          <p:nvPr>
            <p:ph idx="1"/>
          </p:nvPr>
        </p:nvSpPr>
        <p:spPr/>
        <p:txBody>
          <a:bodyPr>
            <a:normAutofit fontScale="40000" lnSpcReduction="20000"/>
          </a:bodyPr>
          <a:lstStyle/>
          <a:p>
            <a:pPr marL="0" indent="0">
              <a:buNone/>
            </a:pPr>
            <a:endParaRPr lang="en-US" sz="5100" b="1" dirty="0"/>
          </a:p>
          <a:p>
            <a:pPr marL="0" indent="0">
              <a:buNone/>
            </a:pPr>
            <a:r>
              <a:rPr lang="en-US" sz="5100" b="1" dirty="0"/>
              <a:t>Example:  Non-discretionary bonus and an excludable </a:t>
            </a:r>
            <a:r>
              <a:rPr lang="en-US" sz="4400" b="1" dirty="0"/>
              <a:t>discretionary bonus</a:t>
            </a:r>
          </a:p>
          <a:p>
            <a:pPr marL="0" indent="0">
              <a:buNone/>
            </a:pPr>
            <a:endParaRPr lang="en-US" sz="2600" dirty="0"/>
          </a:p>
          <a:p>
            <a:pPr marL="0" indent="0">
              <a:buNone/>
            </a:pPr>
            <a:r>
              <a:rPr lang="en-US" sz="4400" dirty="0"/>
              <a:t>A non-exempt employee is paid $10.00 per hour and receives a $50.00 bonus that was promised in a particular week for helping to produce a special order for a customer two weeks earlier than previously scheduled.  The employee also receives a $25.00 on-the-spot bonus that week (because it was not preannounced to the employee, it is an excludable discretionary bonus).  The employee worked </a:t>
            </a:r>
            <a:r>
              <a:rPr lang="en-US" sz="4400" dirty="0" smtClean="0"/>
              <a:t>43 </a:t>
            </a:r>
            <a:r>
              <a:rPr lang="en-US" sz="4400" dirty="0"/>
              <a:t>hours that week.</a:t>
            </a:r>
          </a:p>
          <a:p>
            <a:pPr marL="0" indent="0">
              <a:buNone/>
            </a:pPr>
            <a:r>
              <a:rPr lang="en-US" sz="4400" dirty="0"/>
              <a:t>	</a:t>
            </a:r>
          </a:p>
          <a:p>
            <a:pPr marL="0" indent="0">
              <a:buNone/>
            </a:pPr>
            <a:r>
              <a:rPr lang="en-US" sz="4400" dirty="0"/>
              <a:t>	$</a:t>
            </a:r>
            <a:r>
              <a:rPr lang="en-US" sz="4400" b="1" dirty="0"/>
              <a:t>10.00/</a:t>
            </a:r>
            <a:r>
              <a:rPr lang="en-US" sz="4400" b="1" dirty="0" err="1"/>
              <a:t>hr</a:t>
            </a:r>
            <a:r>
              <a:rPr lang="en-US" sz="4400" dirty="0"/>
              <a:t> x </a:t>
            </a:r>
            <a:r>
              <a:rPr lang="en-US" sz="4400" dirty="0" smtClean="0"/>
              <a:t>43 </a:t>
            </a:r>
            <a:r>
              <a:rPr lang="en-US" sz="4400" dirty="0" err="1"/>
              <a:t>hrs</a:t>
            </a:r>
            <a:r>
              <a:rPr lang="en-US" sz="4400" dirty="0"/>
              <a:t> = $</a:t>
            </a:r>
            <a:r>
              <a:rPr lang="en-US" sz="4400" dirty="0" smtClean="0"/>
              <a:t>430.00 </a:t>
            </a:r>
            <a:r>
              <a:rPr lang="en-US" sz="4400" dirty="0"/>
              <a:t>(total compensation for straight time)</a:t>
            </a:r>
          </a:p>
          <a:p>
            <a:pPr marL="0" indent="0">
              <a:buNone/>
            </a:pPr>
            <a:r>
              <a:rPr lang="en-US" sz="4400" dirty="0"/>
              <a:t>	$</a:t>
            </a:r>
            <a:r>
              <a:rPr lang="en-US" sz="4400" dirty="0" smtClean="0"/>
              <a:t>430.00 </a:t>
            </a:r>
            <a:r>
              <a:rPr lang="en-US" sz="4400" dirty="0"/>
              <a:t>+ $50.00 (excludes $25.00 discretionary bonus) = $</a:t>
            </a:r>
            <a:r>
              <a:rPr lang="en-US" sz="4400" dirty="0" smtClean="0"/>
              <a:t>480.00 </a:t>
            </a:r>
            <a:r>
              <a:rPr lang="en-US" sz="4400" dirty="0"/>
              <a:t>(total compensation)</a:t>
            </a:r>
          </a:p>
          <a:p>
            <a:pPr marL="0" indent="0">
              <a:buNone/>
            </a:pPr>
            <a:r>
              <a:rPr lang="en-US" sz="4400" dirty="0"/>
              <a:t>	$</a:t>
            </a:r>
            <a:r>
              <a:rPr lang="en-US" sz="4400" b="1" dirty="0" smtClean="0"/>
              <a:t>480.00</a:t>
            </a:r>
            <a:r>
              <a:rPr lang="en-US" sz="4400" dirty="0" smtClean="0"/>
              <a:t> </a:t>
            </a:r>
            <a:r>
              <a:rPr lang="en-US" sz="4400" dirty="0"/>
              <a:t>÷ </a:t>
            </a:r>
            <a:r>
              <a:rPr lang="en-US" sz="4400" dirty="0" smtClean="0"/>
              <a:t>43 </a:t>
            </a:r>
            <a:r>
              <a:rPr lang="en-US" sz="4400" dirty="0" err="1"/>
              <a:t>hrs</a:t>
            </a:r>
            <a:r>
              <a:rPr lang="en-US" sz="4400" dirty="0"/>
              <a:t> = $</a:t>
            </a:r>
            <a:r>
              <a:rPr lang="en-US" sz="4400" dirty="0" smtClean="0"/>
              <a:t>11.16 </a:t>
            </a:r>
            <a:r>
              <a:rPr lang="en-US" sz="4400" dirty="0"/>
              <a:t>(regular rate)</a:t>
            </a:r>
          </a:p>
          <a:p>
            <a:pPr marL="0" indent="0">
              <a:buNone/>
            </a:pPr>
            <a:r>
              <a:rPr lang="en-US" sz="4400" dirty="0"/>
              <a:t>	$</a:t>
            </a:r>
            <a:r>
              <a:rPr lang="en-US" sz="4400" dirty="0" smtClean="0"/>
              <a:t>11.16 </a:t>
            </a:r>
            <a:r>
              <a:rPr lang="en-US" sz="4400" dirty="0"/>
              <a:t>x .5 = $</a:t>
            </a:r>
            <a:r>
              <a:rPr lang="en-US" sz="4400" dirty="0" smtClean="0"/>
              <a:t>5.58 </a:t>
            </a:r>
            <a:r>
              <a:rPr lang="en-US" sz="4400" dirty="0"/>
              <a:t>(half time premium)</a:t>
            </a:r>
          </a:p>
          <a:p>
            <a:pPr marL="0" indent="0">
              <a:buNone/>
            </a:pPr>
            <a:r>
              <a:rPr lang="en-US" sz="4400" dirty="0"/>
              <a:t>	$</a:t>
            </a:r>
            <a:r>
              <a:rPr lang="en-US" sz="4400" dirty="0" smtClean="0"/>
              <a:t>5.58 </a:t>
            </a:r>
            <a:r>
              <a:rPr lang="en-US" sz="4400" dirty="0"/>
              <a:t>x </a:t>
            </a:r>
            <a:r>
              <a:rPr lang="en-US" sz="4400" dirty="0" smtClean="0"/>
              <a:t>3 </a:t>
            </a:r>
            <a:r>
              <a:rPr lang="en-US" sz="4400" dirty="0"/>
              <a:t>OT </a:t>
            </a:r>
            <a:r>
              <a:rPr lang="en-US" sz="4400" dirty="0" err="1"/>
              <a:t>hrs</a:t>
            </a:r>
            <a:r>
              <a:rPr lang="en-US" sz="4400" dirty="0"/>
              <a:t> = </a:t>
            </a:r>
            <a:r>
              <a:rPr lang="en-US" sz="4400" b="1" dirty="0"/>
              <a:t>$</a:t>
            </a:r>
            <a:r>
              <a:rPr lang="en-US" sz="4400" b="1" dirty="0" smtClean="0"/>
              <a:t>16.74 </a:t>
            </a:r>
            <a:r>
              <a:rPr lang="en-US" sz="4400" dirty="0"/>
              <a:t>(overtime pay due)</a:t>
            </a:r>
          </a:p>
          <a:p>
            <a:pPr marL="0" indent="0">
              <a:buNone/>
            </a:pPr>
            <a:r>
              <a:rPr lang="en-US" sz="4400" dirty="0"/>
              <a:t>	$</a:t>
            </a:r>
            <a:r>
              <a:rPr lang="en-US" sz="4400" dirty="0" smtClean="0"/>
              <a:t>480.00 </a:t>
            </a:r>
            <a:r>
              <a:rPr lang="en-US" sz="4400" dirty="0"/>
              <a:t>+ $</a:t>
            </a:r>
            <a:r>
              <a:rPr lang="en-US" sz="4400" dirty="0" smtClean="0"/>
              <a:t>16.74 </a:t>
            </a:r>
            <a:r>
              <a:rPr lang="en-US" sz="4400" dirty="0"/>
              <a:t>+$25.00 (discretionary bonus) = </a:t>
            </a:r>
            <a:r>
              <a:rPr lang="en-US" sz="4400" b="1" dirty="0"/>
              <a:t>$</a:t>
            </a:r>
            <a:r>
              <a:rPr lang="en-US" sz="4400" b="1" dirty="0" smtClean="0"/>
              <a:t>521.74 </a:t>
            </a:r>
            <a:r>
              <a:rPr lang="en-US" sz="4400" dirty="0"/>
              <a:t>(total due)</a:t>
            </a:r>
          </a:p>
          <a:p>
            <a:pPr marL="0" indent="0">
              <a:buNone/>
            </a:pPr>
            <a:endParaRPr lang="en-US" sz="4400" dirty="0"/>
          </a:p>
          <a:p>
            <a:pPr marL="0" indent="0">
              <a:buNone/>
            </a:pPr>
            <a:r>
              <a:rPr lang="en-US" sz="4400" dirty="0"/>
              <a:t>Note: A bonus that fails to meet </a:t>
            </a:r>
            <a:r>
              <a:rPr lang="en-US" sz="4400" i="1" dirty="0"/>
              <a:t>all</a:t>
            </a:r>
            <a:r>
              <a:rPr lang="en-US" sz="4400" dirty="0"/>
              <a:t> the statutory requirements is a non-discretionary bonus and </a:t>
            </a:r>
            <a:r>
              <a:rPr lang="en-US" sz="4400" u="sng" dirty="0"/>
              <a:t>must</a:t>
            </a:r>
            <a:r>
              <a:rPr lang="en-US" sz="4400" dirty="0"/>
              <a:t> be included in the employee’s regular rate of pay for overtime purposes.  </a:t>
            </a:r>
          </a:p>
          <a:p>
            <a:pPr marL="0" indent="0">
              <a:buNone/>
            </a:pPr>
            <a:endParaRPr lang="en-US" sz="4400" dirty="0"/>
          </a:p>
          <a:p>
            <a:endParaRPr lang="en-US" sz="4400" dirty="0"/>
          </a:p>
        </p:txBody>
      </p:sp>
      <p:sp>
        <p:nvSpPr>
          <p:cNvPr id="4" name="Rectangle 3"/>
          <p:cNvSpPr/>
          <p:nvPr/>
        </p:nvSpPr>
        <p:spPr>
          <a:xfrm>
            <a:off x="9449042" y="6308727"/>
            <a:ext cx="2013372" cy="369332"/>
          </a:xfrm>
          <a:prstGeom prst="rect">
            <a:avLst/>
          </a:prstGeom>
        </p:spPr>
        <p:txBody>
          <a:bodyPr wrap="none">
            <a:spAutoFit/>
          </a:bodyPr>
          <a:lstStyle/>
          <a:p>
            <a:r>
              <a:rPr lang="en-US" i="1" dirty="0">
                <a:ea typeface="ヒラギノ角ゴ Pro W3" pitchFamily="-111" charset="-128"/>
                <a:cs typeface="ヒラギノ角ゴ Pro W3" pitchFamily="-111" charset="-128"/>
              </a:rPr>
              <a:t>29 C.F.R § 778.211</a:t>
            </a:r>
            <a:endParaRPr lang="en-US" dirty="0"/>
          </a:p>
        </p:txBody>
      </p:sp>
    </p:spTree>
    <p:extLst>
      <p:ext uri="{BB962C8B-B14F-4D97-AF65-F5344CB8AC3E}">
        <p14:creationId xmlns:p14="http://schemas.microsoft.com/office/powerpoint/2010/main" val="2340417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chemeClr val="bg1"/>
                </a:solidFill>
              </a:rPr>
              <a:t>Exclusion - Employer Contributions to Benefit </a:t>
            </a:r>
            <a:r>
              <a:rPr lang="en-US" sz="3600" dirty="0" smtClean="0">
                <a:solidFill>
                  <a:schemeClr val="bg1"/>
                </a:solidFill>
              </a:rPr>
              <a:t>Plans</a:t>
            </a:r>
            <a:endParaRPr lang="en-US" sz="3600" dirty="0"/>
          </a:p>
        </p:txBody>
      </p:sp>
      <p:sp>
        <p:nvSpPr>
          <p:cNvPr id="4" name="Rectangle 3"/>
          <p:cNvSpPr/>
          <p:nvPr/>
        </p:nvSpPr>
        <p:spPr>
          <a:xfrm>
            <a:off x="9444662" y="6254922"/>
            <a:ext cx="1956818" cy="369332"/>
          </a:xfrm>
          <a:prstGeom prst="rect">
            <a:avLst/>
          </a:prstGeom>
        </p:spPr>
        <p:txBody>
          <a:bodyPr wrap="none">
            <a:spAutoFit/>
          </a:bodyPr>
          <a:lstStyle/>
          <a:p>
            <a:pPr lvl="0">
              <a:defRPr/>
            </a:pPr>
            <a:r>
              <a:rPr lang="en-US" i="1" dirty="0"/>
              <a:t>29 C.F.R. § 778.215</a:t>
            </a:r>
          </a:p>
        </p:txBody>
      </p:sp>
      <p:graphicFrame>
        <p:nvGraphicFramePr>
          <p:cNvPr id="12" name="Table 11"/>
          <p:cNvGraphicFramePr>
            <a:graphicFrameLocks noGrp="1"/>
          </p:cNvGraphicFramePr>
          <p:nvPr>
            <p:extLst>
              <p:ext uri="{D42A27DB-BD31-4B8C-83A1-F6EECF244321}">
                <p14:modId xmlns:p14="http://schemas.microsoft.com/office/powerpoint/2010/main" val="3459610396"/>
              </p:ext>
            </p:extLst>
          </p:nvPr>
        </p:nvGraphicFramePr>
        <p:xfrm>
          <a:off x="456967" y="1806725"/>
          <a:ext cx="11282600" cy="4448197"/>
        </p:xfrm>
        <a:graphic>
          <a:graphicData uri="http://schemas.openxmlformats.org/drawingml/2006/table">
            <a:tbl>
              <a:tblPr firstRow="1" firstCol="1" bandRow="1"/>
              <a:tblGrid>
                <a:gridCol w="5641300">
                  <a:extLst>
                    <a:ext uri="{9D8B030D-6E8A-4147-A177-3AD203B41FA5}">
                      <a16:colId xmlns:a16="http://schemas.microsoft.com/office/drawing/2014/main" val="3952471489"/>
                    </a:ext>
                  </a:extLst>
                </a:gridCol>
                <a:gridCol w="5641300">
                  <a:extLst>
                    <a:ext uri="{9D8B030D-6E8A-4147-A177-3AD203B41FA5}">
                      <a16:colId xmlns:a16="http://schemas.microsoft.com/office/drawing/2014/main" val="3892916399"/>
                    </a:ext>
                  </a:extLst>
                </a:gridCol>
              </a:tblGrid>
              <a:tr h="414073">
                <a:tc>
                  <a:txBody>
                    <a:bodyPr/>
                    <a:lstStyle/>
                    <a:p>
                      <a:pPr marL="0" marR="0" algn="ctr">
                        <a:lnSpc>
                          <a:spcPct val="107000"/>
                        </a:lnSpc>
                        <a:spcBef>
                          <a:spcPts val="0"/>
                        </a:spcBef>
                        <a:spcAft>
                          <a:spcPts val="800"/>
                        </a:spcAft>
                      </a:pPr>
                      <a:r>
                        <a:rPr lang="en-US" sz="2400" b="1" kern="1200" dirty="0" smtClean="0">
                          <a:solidFill>
                            <a:schemeClr val="tx1"/>
                          </a:solidFill>
                          <a:latin typeface="+mn-lt"/>
                          <a:ea typeface="+mn-ea"/>
                          <a:cs typeface="+mn-cs"/>
                        </a:rPr>
                        <a:t>Statute </a:t>
                      </a:r>
                      <a:r>
                        <a:rPr lang="en-US" sz="1050" b="1" spc="-130" dirty="0" smtClean="0">
                          <a:solidFill>
                            <a:srgbClr val="20202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smtClean="0">
                          <a:latin typeface="+mj-lt"/>
                        </a:rPr>
                        <a:t>29 U.S.C. § 207(e)(4)</a:t>
                      </a:r>
                      <a:endParaRPr lang="en-US" sz="2400" b="1"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2019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Final Rule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002037"/>
                  </a:ext>
                </a:extLst>
              </a:tr>
              <a:tr h="4034124">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prstClr val="black"/>
                          </a:solidFill>
                          <a:effectLst/>
                          <a:uLnTx/>
                          <a:uFillTx/>
                          <a:latin typeface="+mn-lt"/>
                          <a:ea typeface="+mn-ea"/>
                          <a:cs typeface="+mn-cs"/>
                        </a:rPr>
                        <a:t>Employers may exclude from the regular rate an employer’s irrevocable contributions to a trustee or third party pursuant to a bona fide plan for retirement, accident, health insurance, or similar benefits for employees. </a:t>
                      </a:r>
                      <a:endParaRPr kumimoji="0" lang="en-US" sz="24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prstClr val="black"/>
                          </a:solidFill>
                          <a:effectLst/>
                          <a:uLnTx/>
                          <a:uFillTx/>
                          <a:latin typeface="+mn-lt"/>
                          <a:ea typeface="+mn-ea"/>
                          <a:cs typeface="+mn-cs"/>
                        </a:rPr>
                        <a:t>Clarifies that employers may also exclude benefits on account of accident, unemployment, legal services, or other events that could cause significant future financial hardship or expense.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mn-lt"/>
                          <a:ea typeface="+mn-ea"/>
                          <a:cs typeface="+mn-cs"/>
                        </a:rPr>
                        <a:t>Contributions to bona fide plans with any of these purposes may be excluded from the regular rate provided that the other requirements for this exclusion are met.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180610"/>
                  </a:ext>
                </a:extLst>
              </a:tr>
            </a:tbl>
          </a:graphicData>
        </a:graphic>
      </p:graphicFrame>
    </p:spTree>
    <p:extLst>
      <p:ext uri="{BB962C8B-B14F-4D97-AF65-F5344CB8AC3E}">
        <p14:creationId xmlns:p14="http://schemas.microsoft.com/office/powerpoint/2010/main" val="3141863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
            </a:r>
            <a:br>
              <a:rPr lang="en-US" u="sng" dirty="0"/>
            </a:br>
            <a:r>
              <a:rPr lang="en-US" sz="4000" dirty="0">
                <a:solidFill>
                  <a:schemeClr val="bg1"/>
                </a:solidFill>
              </a:rPr>
              <a:t>Exclusion - Extra compensation for non-FLSA overtime </a:t>
            </a:r>
            <a:r>
              <a:rPr lang="en-US" dirty="0"/>
              <a:t/>
            </a:r>
            <a:br>
              <a:rPr lang="en-US" dirty="0"/>
            </a:br>
            <a:endParaRPr lang="en-US" dirty="0"/>
          </a:p>
        </p:txBody>
      </p:sp>
      <p:sp>
        <p:nvSpPr>
          <p:cNvPr id="7" name="Rectangle 6"/>
          <p:cNvSpPr/>
          <p:nvPr/>
        </p:nvSpPr>
        <p:spPr>
          <a:xfrm>
            <a:off x="7731869" y="6326195"/>
            <a:ext cx="3822713" cy="369332"/>
          </a:xfrm>
          <a:prstGeom prst="rect">
            <a:avLst/>
          </a:prstGeom>
        </p:spPr>
        <p:txBody>
          <a:bodyPr wrap="none">
            <a:spAutoFit/>
          </a:bodyPr>
          <a:lstStyle/>
          <a:p>
            <a:r>
              <a:rPr lang="en-US" i="1" dirty="0"/>
              <a:t>29 C.F.R. §§ 778.202; 778.203; 778.205</a:t>
            </a: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2375525491"/>
              </p:ext>
            </p:extLst>
          </p:nvPr>
        </p:nvGraphicFramePr>
        <p:xfrm>
          <a:off x="456967" y="1806726"/>
          <a:ext cx="11282600" cy="4590972"/>
        </p:xfrm>
        <a:graphic>
          <a:graphicData uri="http://schemas.openxmlformats.org/drawingml/2006/table">
            <a:tbl>
              <a:tblPr firstRow="1" firstCol="1" bandRow="1"/>
              <a:tblGrid>
                <a:gridCol w="5641300">
                  <a:extLst>
                    <a:ext uri="{9D8B030D-6E8A-4147-A177-3AD203B41FA5}">
                      <a16:colId xmlns:a16="http://schemas.microsoft.com/office/drawing/2014/main" val="3952471489"/>
                    </a:ext>
                  </a:extLst>
                </a:gridCol>
                <a:gridCol w="5641300">
                  <a:extLst>
                    <a:ext uri="{9D8B030D-6E8A-4147-A177-3AD203B41FA5}">
                      <a16:colId xmlns:a16="http://schemas.microsoft.com/office/drawing/2014/main" val="3892916399"/>
                    </a:ext>
                  </a:extLst>
                </a:gridCol>
              </a:tblGrid>
              <a:tr h="394892">
                <a:tc>
                  <a:txBody>
                    <a:bodyPr/>
                    <a:lstStyle/>
                    <a:p>
                      <a:pPr marL="0" marR="0" algn="ctr">
                        <a:lnSpc>
                          <a:spcPct val="107000"/>
                        </a:lnSpc>
                        <a:spcBef>
                          <a:spcPts val="0"/>
                        </a:spcBef>
                        <a:spcAft>
                          <a:spcPts val="800"/>
                        </a:spcAft>
                      </a:pPr>
                      <a:r>
                        <a:rPr lang="en-US" sz="2400" b="1" kern="1200" dirty="0" smtClean="0">
                          <a:solidFill>
                            <a:schemeClr val="tx1"/>
                          </a:solidFill>
                          <a:latin typeface="+mn-lt"/>
                          <a:ea typeface="+mn-ea"/>
                          <a:cs typeface="+mn-cs"/>
                        </a:rPr>
                        <a:t>Statute </a:t>
                      </a:r>
                      <a:r>
                        <a:rPr lang="en-US" sz="1050" b="1" spc="-130" dirty="0" smtClean="0">
                          <a:solidFill>
                            <a:srgbClr val="20202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smtClean="0">
                          <a:latin typeface="+mj-lt"/>
                        </a:rPr>
                        <a:t>29 U.S.C. § 207(e)</a:t>
                      </a:r>
                      <a:r>
                        <a:rPr lang="en-US" sz="2400" b="1" u="none" dirty="0" smtClean="0"/>
                        <a:t>(5) – (e)(6)</a:t>
                      </a:r>
                      <a:endParaRPr lang="en-US" sz="2400" b="1" u="none"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2019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Final Rule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002037"/>
                  </a:ext>
                </a:extLst>
              </a:tr>
              <a:tr h="4124577">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prstClr val="black"/>
                          </a:solidFill>
                          <a:effectLst/>
                          <a:uLnTx/>
                          <a:uFillTx/>
                          <a:latin typeface="+mn-lt"/>
                          <a:ea typeface="+mn-ea"/>
                          <a:cs typeface="+mn-cs"/>
                        </a:rPr>
                        <a:t>Employers may exclude from the regular rate extra compensation paid at a “premium rate” for: </a:t>
                      </a:r>
                    </a:p>
                    <a:p>
                      <a:pPr marL="742950" marR="0" lvl="1" indent="-285750" algn="l" defTabSz="914400" rtl="0" eaLnBrk="1" fontAlgn="auto" latinLnBrk="0" hangingPunct="1">
                        <a:lnSpc>
                          <a:spcPct val="100000"/>
                        </a:lnSpc>
                        <a:spcBef>
                          <a:spcPts val="8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smtClean="0">
                          <a:ln>
                            <a:noFill/>
                          </a:ln>
                          <a:solidFill>
                            <a:prstClr val="black"/>
                          </a:solidFill>
                          <a:effectLst/>
                          <a:uLnTx/>
                          <a:uFillTx/>
                          <a:latin typeface="+mn-lt"/>
                          <a:ea typeface="+mn-ea"/>
                          <a:cs typeface="+mn-cs"/>
                        </a:rPr>
                        <a:t>certain hours worked in excess of 8 hours in a day or 40 hours in a workweek, or in excess of the employee’s normal or regular working hours. </a:t>
                      </a:r>
                    </a:p>
                    <a:p>
                      <a:pPr marL="742950" marR="0" lvl="1" indent="-285750" algn="l" defTabSz="914400" rtl="0" eaLnBrk="1" fontAlgn="auto" latinLnBrk="0" hangingPunct="1">
                        <a:lnSpc>
                          <a:spcPct val="100000"/>
                        </a:lnSpc>
                        <a:spcBef>
                          <a:spcPts val="8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smtClean="0">
                          <a:ln>
                            <a:noFill/>
                          </a:ln>
                          <a:solidFill>
                            <a:prstClr val="black"/>
                          </a:solidFill>
                          <a:effectLst/>
                          <a:uLnTx/>
                          <a:uFillTx/>
                          <a:latin typeface="+mn-lt"/>
                          <a:ea typeface="+mn-ea"/>
                          <a:cs typeface="+mn-cs"/>
                        </a:rPr>
                        <a:t>work on Saturdays, Sundays, or Holidays, regular days of rest, or the sixth or seventh day of the workweek if the premium rate is at least equal to one and one-half times the rate established in good faith for like work performed in nonovertime hours on other days. </a:t>
                      </a:r>
                      <a:endParaRPr kumimoji="0" lang="en-US" sz="19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prstClr val="black"/>
                          </a:solidFill>
                          <a:effectLst/>
                          <a:uLnTx/>
                          <a:uFillTx/>
                          <a:latin typeface="+mn-lt"/>
                          <a:ea typeface="+mn-ea"/>
                          <a:cs typeface="+mn-cs"/>
                        </a:rPr>
                        <a:t>Eliminated the requirement that these types of premium pay must be made pursuant to a written contract or agreement.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mn-lt"/>
                          <a:ea typeface="+mn-ea"/>
                          <a:cs typeface="+mn-cs"/>
                        </a:rPr>
                        <a:t>Instead, they must be paid pursuant to a written or unwritten contact, agreement, understanding, handbook, policy, or practice.</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180610"/>
                  </a:ext>
                </a:extLst>
              </a:tr>
            </a:tbl>
          </a:graphicData>
        </a:graphic>
      </p:graphicFrame>
    </p:spTree>
    <p:extLst>
      <p:ext uri="{BB962C8B-B14F-4D97-AF65-F5344CB8AC3E}">
        <p14:creationId xmlns:p14="http://schemas.microsoft.com/office/powerpoint/2010/main" val="26941693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bg1"/>
                </a:solidFill>
              </a:rPr>
              <a:t>The Basic Rate </a:t>
            </a:r>
          </a:p>
        </p:txBody>
      </p:sp>
      <p:sp>
        <p:nvSpPr>
          <p:cNvPr id="7" name="Rectangle 6"/>
          <p:cNvSpPr/>
          <p:nvPr/>
        </p:nvSpPr>
        <p:spPr>
          <a:xfrm>
            <a:off x="9561455" y="6347513"/>
            <a:ext cx="1821204" cy="369332"/>
          </a:xfrm>
          <a:prstGeom prst="rect">
            <a:avLst/>
          </a:prstGeom>
        </p:spPr>
        <p:txBody>
          <a:bodyPr wrap="none">
            <a:spAutoFit/>
          </a:bodyPr>
          <a:lstStyle/>
          <a:p>
            <a:r>
              <a:rPr lang="en-US" i="1" dirty="0"/>
              <a:t>29 C.F.R. Part 548</a:t>
            </a: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148396213"/>
              </p:ext>
            </p:extLst>
          </p:nvPr>
        </p:nvGraphicFramePr>
        <p:xfrm>
          <a:off x="456965" y="1806726"/>
          <a:ext cx="11330222" cy="4585399"/>
        </p:xfrm>
        <a:graphic>
          <a:graphicData uri="http://schemas.openxmlformats.org/drawingml/2006/table">
            <a:tbl>
              <a:tblPr firstRow="1" firstCol="1" bandRow="1"/>
              <a:tblGrid>
                <a:gridCol w="5665111">
                  <a:extLst>
                    <a:ext uri="{9D8B030D-6E8A-4147-A177-3AD203B41FA5}">
                      <a16:colId xmlns:a16="http://schemas.microsoft.com/office/drawing/2014/main" val="3952471489"/>
                    </a:ext>
                  </a:extLst>
                </a:gridCol>
                <a:gridCol w="5665111">
                  <a:extLst>
                    <a:ext uri="{9D8B030D-6E8A-4147-A177-3AD203B41FA5}">
                      <a16:colId xmlns:a16="http://schemas.microsoft.com/office/drawing/2014/main" val="3892916399"/>
                    </a:ext>
                  </a:extLst>
                </a:gridCol>
              </a:tblGrid>
              <a:tr h="346365">
                <a:tc>
                  <a:txBody>
                    <a:bodyPr/>
                    <a:lstStyle/>
                    <a:p>
                      <a:pPr marL="0" marR="0" algn="ctr">
                        <a:lnSpc>
                          <a:spcPct val="107000"/>
                        </a:lnSpc>
                        <a:spcBef>
                          <a:spcPts val="0"/>
                        </a:spcBef>
                        <a:spcAft>
                          <a:spcPts val="800"/>
                        </a:spcAft>
                      </a:pPr>
                      <a:r>
                        <a:rPr lang="en-US" sz="2400" b="1" kern="1200" dirty="0" smtClean="0">
                          <a:solidFill>
                            <a:schemeClr val="tx1"/>
                          </a:solidFill>
                          <a:latin typeface="+mn-lt"/>
                          <a:ea typeface="+mn-ea"/>
                          <a:cs typeface="+mn-cs"/>
                        </a:rPr>
                        <a:t>Statute </a:t>
                      </a:r>
                      <a:r>
                        <a:rPr lang="en-US" sz="1050" b="1" spc="-130" dirty="0" smtClean="0">
                          <a:solidFill>
                            <a:srgbClr val="20202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smtClean="0">
                          <a:latin typeface="+mj-lt"/>
                        </a:rPr>
                        <a:t>29 U.S.C. § 207</a:t>
                      </a:r>
                      <a:r>
                        <a:rPr kumimoji="0" lang="en-US" sz="2400" b="1" i="0" u="none" strike="noStrike" kern="1200" cap="none" spc="0" normalizeH="0" baseline="0" noProof="0" dirty="0" smtClean="0">
                          <a:ln>
                            <a:noFill/>
                          </a:ln>
                          <a:solidFill>
                            <a:prstClr val="black"/>
                          </a:solidFill>
                          <a:effectLst/>
                          <a:uLnTx/>
                          <a:uFillTx/>
                          <a:latin typeface="+mn-lt"/>
                          <a:ea typeface="+mn-ea"/>
                          <a:cs typeface="+mn-cs"/>
                        </a:rPr>
                        <a:t>(g)(3)</a:t>
                      </a:r>
                      <a:endParaRPr lang="en-US" sz="2400" b="1" u="none"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2019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Final Rule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002037"/>
                  </a:ext>
                </a:extLst>
              </a:tr>
              <a:tr h="4008678">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prstClr val="black"/>
                          </a:solidFill>
                          <a:effectLst/>
                          <a:uLnTx/>
                          <a:uFillTx/>
                          <a:latin typeface="+mn-lt"/>
                          <a:ea typeface="+mn-ea"/>
                          <a:cs typeface="+mn-cs"/>
                        </a:rPr>
                        <a:t>Under specific circumstances set out in the statute and the applicable implementing regulations at 29 C.F.R. part 548, employers may calculate overtime pay using the “basic rate” rather than the regular rate.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mn-lt"/>
                          <a:ea typeface="+mn-ea"/>
                          <a:cs typeface="+mn-cs"/>
                        </a:rPr>
                        <a:t>Before the Final Rule, the amount, which was last set in 1966, was $0.50 a week on average for overtime workweeks in the period for which the employer makes the payment.</a:t>
                      </a:r>
                      <a:endParaRPr kumimoji="0" lang="en-US" sz="20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prstClr val="black"/>
                          </a:solidFill>
                          <a:effectLst/>
                          <a:uLnTx/>
                          <a:uFillTx/>
                          <a:latin typeface="+mn-lt"/>
                          <a:ea typeface="+mn-ea"/>
                          <a:cs typeface="+mn-cs"/>
                        </a:rPr>
                        <a:t>Employers that otherwise meet the requirements for using a basic rate may exclude from the overtime computation any additional payment that would not increase total overtime compensation by more than 40% of the federal or state or local minimum wage, whichever is higher, per week on average for all the overtime weeks in the period for which such payments are made.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smtClean="0">
                          <a:ln>
                            <a:noFill/>
                          </a:ln>
                          <a:solidFill>
                            <a:prstClr val="black"/>
                          </a:solidFill>
                          <a:effectLst/>
                          <a:uLnTx/>
                          <a:uFillTx/>
                          <a:latin typeface="+mn-lt"/>
                          <a:ea typeface="+mn-ea"/>
                          <a:cs typeface="+mn-cs"/>
                        </a:rPr>
                        <a:t>40% of the current federal minimum wage is $2.90.</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180610"/>
                  </a:ext>
                </a:extLst>
              </a:tr>
            </a:tbl>
          </a:graphicData>
        </a:graphic>
      </p:graphicFrame>
    </p:spTree>
    <p:extLst>
      <p:ext uri="{BB962C8B-B14F-4D97-AF65-F5344CB8AC3E}">
        <p14:creationId xmlns:p14="http://schemas.microsoft.com/office/powerpoint/2010/main" val="1295871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Conclusion</a:t>
            </a:r>
          </a:p>
        </p:txBody>
      </p:sp>
      <p:sp>
        <p:nvSpPr>
          <p:cNvPr id="3" name="Content Placeholder 2"/>
          <p:cNvSpPr>
            <a:spLocks noGrp="1"/>
          </p:cNvSpPr>
          <p:nvPr>
            <p:ph idx="1"/>
          </p:nvPr>
        </p:nvSpPr>
        <p:spPr>
          <a:xfrm>
            <a:off x="609600" y="2197290"/>
            <a:ext cx="10972800" cy="3928874"/>
          </a:xfrm>
        </p:spPr>
        <p:txBody>
          <a:bodyPr>
            <a:normAutofit/>
          </a:bodyPr>
          <a:lstStyle/>
          <a:p>
            <a:pPr marL="0" indent="0">
              <a:spcAft>
                <a:spcPts val="1200"/>
              </a:spcAft>
              <a:buNone/>
            </a:pPr>
            <a:r>
              <a:rPr lang="en-US" sz="2400" dirty="0"/>
              <a:t>The 2019 Final Rule</a:t>
            </a:r>
            <a:r>
              <a:rPr lang="en-US" sz="2400" dirty="0" smtClean="0"/>
              <a:t>:</a:t>
            </a:r>
            <a:endParaRPr lang="en-US" sz="2400" dirty="0"/>
          </a:p>
          <a:p>
            <a:pPr lvl="1">
              <a:buFont typeface="Arial" panose="020B0604020202020204" pitchFamily="34" charset="0"/>
              <a:buChar char="•"/>
            </a:pPr>
            <a:r>
              <a:rPr lang="en-US" sz="2400" dirty="0"/>
              <a:t>Addresses changes in employer-provided benefits and “perks.”</a:t>
            </a:r>
          </a:p>
          <a:p>
            <a:pPr lvl="1">
              <a:buFont typeface="Arial" panose="020B0604020202020204" pitchFamily="34" charset="0"/>
              <a:buChar char="•"/>
            </a:pPr>
            <a:r>
              <a:rPr lang="en-US" sz="2400" dirty="0"/>
              <a:t>Updates current regulations to specifically name some of the expanded employer-provided benefits and “perks.” </a:t>
            </a:r>
          </a:p>
          <a:p>
            <a:pPr lvl="1">
              <a:buFont typeface="Arial" panose="020B0604020202020204" pitchFamily="34" charset="0"/>
              <a:buChar char="•"/>
            </a:pPr>
            <a:r>
              <a:rPr lang="en-US" sz="2400" dirty="0"/>
              <a:t>Incorporates expanded benefits and “perks” in the regulations that correspond to the FLSA’s statutory exemptions. </a:t>
            </a:r>
          </a:p>
          <a:p>
            <a:pPr lvl="1">
              <a:buFont typeface="Arial" panose="020B0604020202020204" pitchFamily="34" charset="0"/>
              <a:buChar char="•"/>
            </a:pPr>
            <a:r>
              <a:rPr lang="en-US" sz="2400" dirty="0"/>
              <a:t>Eliminates a number of regulatory restrictions.</a:t>
            </a:r>
          </a:p>
          <a:p>
            <a:pPr lvl="1">
              <a:buFont typeface="Arial" panose="020B0604020202020204" pitchFamily="34" charset="0"/>
              <a:buChar char="•"/>
            </a:pPr>
            <a:r>
              <a:rPr lang="en-US" sz="2400" dirty="0"/>
              <a:t>Encourages employers to provide more benefits to their employees without uncertainty regarding what may be excluded from the regular rate.</a:t>
            </a:r>
          </a:p>
          <a:p>
            <a:endParaRPr lang="en-US" sz="2400" dirty="0"/>
          </a:p>
        </p:txBody>
      </p:sp>
    </p:spTree>
    <p:extLst>
      <p:ext uri="{BB962C8B-B14F-4D97-AF65-F5344CB8AC3E}">
        <p14:creationId xmlns:p14="http://schemas.microsoft.com/office/powerpoint/2010/main" val="18844221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524000" y="457200"/>
            <a:ext cx="9144000" cy="685800"/>
          </a:xfrm>
          <a:noFill/>
        </p:spPr>
        <p:txBody>
          <a:bodyPr>
            <a:normAutofit fontScale="90000"/>
          </a:bodyPr>
          <a:lstStyle/>
          <a:p>
            <a:pPr>
              <a:defRPr/>
            </a:pPr>
            <a:r>
              <a:rPr lang="en-US" altLang="en-US" sz="4000" dirty="0">
                <a:solidFill>
                  <a:schemeClr val="bg1"/>
                </a:solidFill>
                <a:effectLst>
                  <a:outerShdw blurRad="38100" dist="38100" dir="2700000" algn="tl">
                    <a:srgbClr val="000000">
                      <a:alpha val="43137"/>
                    </a:srgbClr>
                  </a:outerShdw>
                </a:effectLst>
              </a:rPr>
              <a:t>2019 Final </a:t>
            </a:r>
            <a:r>
              <a:rPr lang="en-US" altLang="en-US" sz="4000">
                <a:solidFill>
                  <a:schemeClr val="bg1"/>
                </a:solidFill>
                <a:effectLst>
                  <a:outerShdw blurRad="38100" dist="38100" dir="2700000" algn="tl">
                    <a:srgbClr val="000000">
                      <a:alpha val="43137"/>
                    </a:srgbClr>
                  </a:outerShdw>
                </a:effectLst>
              </a:rPr>
              <a:t>Rule                                                       Public Resources</a:t>
            </a:r>
            <a:endParaRPr lang="en-US" altLang="en-US" sz="4000" dirty="0">
              <a:solidFill>
                <a:schemeClr val="bg1"/>
              </a:solidFill>
              <a:effectLst>
                <a:outerShdw blurRad="38100" dist="38100" dir="2700000" algn="tl">
                  <a:srgbClr val="000000">
                    <a:alpha val="43137"/>
                  </a:srgbClr>
                </a:outerShdw>
              </a:effectLst>
            </a:endParaRPr>
          </a:p>
        </p:txBody>
      </p:sp>
      <p:sp>
        <p:nvSpPr>
          <p:cNvPr id="69635" name="Rectangle 3"/>
          <p:cNvSpPr>
            <a:spLocks noGrp="1" noChangeArrowheads="1"/>
          </p:cNvSpPr>
          <p:nvPr>
            <p:ph type="body" idx="1"/>
          </p:nvPr>
        </p:nvSpPr>
        <p:spPr>
          <a:xfrm>
            <a:off x="604912" y="2124222"/>
            <a:ext cx="11169746" cy="4356091"/>
          </a:xfrm>
        </p:spPr>
        <p:txBody>
          <a:bodyPr>
            <a:normAutofit fontScale="77500" lnSpcReduction="20000"/>
          </a:bodyPr>
          <a:lstStyle/>
          <a:p>
            <a:r>
              <a:rPr lang="en-US" altLang="en-US" dirty="0">
                <a:solidFill>
                  <a:srgbClr val="002060"/>
                </a:solidFill>
              </a:rPr>
              <a:t>WHD website </a:t>
            </a:r>
            <a:r>
              <a:rPr lang="en-US" dirty="0">
                <a:solidFill>
                  <a:srgbClr val="002060"/>
                </a:solidFill>
              </a:rPr>
              <a:t>at</a:t>
            </a:r>
            <a:r>
              <a:rPr lang="en-US" dirty="0" smtClean="0">
                <a:solidFill>
                  <a:srgbClr val="002060"/>
                </a:solidFill>
              </a:rPr>
              <a:t>: </a:t>
            </a:r>
            <a:r>
              <a:rPr lang="en-US" dirty="0" smtClean="0">
                <a:solidFill>
                  <a:srgbClr val="002060"/>
                </a:solidFill>
                <a:hlinkClick r:id="rId3"/>
              </a:rPr>
              <a:t>https</a:t>
            </a:r>
            <a:r>
              <a:rPr lang="en-US" dirty="0">
                <a:solidFill>
                  <a:srgbClr val="002060"/>
                </a:solidFill>
                <a:hlinkClick r:id="rId3"/>
              </a:rPr>
              <a:t>://</a:t>
            </a:r>
            <a:r>
              <a:rPr lang="en-US" dirty="0" smtClean="0">
                <a:solidFill>
                  <a:srgbClr val="002060"/>
                </a:solidFill>
                <a:hlinkClick r:id="rId3"/>
              </a:rPr>
              <a:t>www.dol.gov/agencies/whd/overtime/2019-regular-rate</a:t>
            </a:r>
            <a:endParaRPr lang="en-US" dirty="0">
              <a:solidFill>
                <a:srgbClr val="002060"/>
              </a:solidFill>
            </a:endParaRPr>
          </a:p>
          <a:p>
            <a:endParaRPr lang="en-US" altLang="en-US" dirty="0">
              <a:solidFill>
                <a:srgbClr val="002060"/>
              </a:solidFill>
            </a:endParaRPr>
          </a:p>
          <a:p>
            <a:r>
              <a:rPr lang="en-US" altLang="en-US" dirty="0">
                <a:solidFill>
                  <a:srgbClr val="002060"/>
                </a:solidFill>
              </a:rPr>
              <a:t>The 2019 Final Rule in its entirety can be found at</a:t>
            </a:r>
            <a:r>
              <a:rPr lang="en-US" altLang="en-US" dirty="0">
                <a:solidFill>
                  <a:srgbClr val="002060"/>
                </a:solidFill>
              </a:rPr>
              <a:t>: </a:t>
            </a:r>
            <a:r>
              <a:rPr lang="en-US" altLang="en-US" dirty="0">
                <a:solidFill>
                  <a:srgbClr val="002060"/>
                </a:solidFill>
                <a:hlinkClick r:id="rId4"/>
              </a:rPr>
              <a:t>https://</a:t>
            </a:r>
            <a:r>
              <a:rPr lang="en-US" altLang="en-US" dirty="0" smtClean="0">
                <a:solidFill>
                  <a:srgbClr val="002060"/>
                </a:solidFill>
                <a:hlinkClick r:id="rId4"/>
              </a:rPr>
              <a:t>www.federalregister.gov/documents/2019/12/16/2019-26447/regular-rate-under-the-fair-labor-standards-act</a:t>
            </a:r>
            <a:endParaRPr lang="en-US" altLang="en-US" dirty="0">
              <a:solidFill>
                <a:srgbClr val="002060"/>
              </a:solidFill>
            </a:endParaRPr>
          </a:p>
          <a:p>
            <a:pPr marL="0" indent="0">
              <a:buNone/>
            </a:pPr>
            <a:r>
              <a:rPr lang="en-US" altLang="en-US" dirty="0">
                <a:solidFill>
                  <a:srgbClr val="002060"/>
                </a:solidFill>
              </a:rPr>
              <a:t> </a:t>
            </a:r>
          </a:p>
          <a:p>
            <a:r>
              <a:rPr lang="en-US" altLang="en-US" dirty="0">
                <a:solidFill>
                  <a:srgbClr val="002060"/>
                </a:solidFill>
              </a:rPr>
              <a:t>The 56 Series </a:t>
            </a:r>
            <a:r>
              <a:rPr lang="en-US" altLang="en-US" dirty="0" smtClean="0">
                <a:solidFill>
                  <a:srgbClr val="002060"/>
                </a:solidFill>
              </a:rPr>
              <a:t>Fact </a:t>
            </a:r>
            <a:r>
              <a:rPr lang="en-US" altLang="en-US" dirty="0">
                <a:solidFill>
                  <a:srgbClr val="002060"/>
                </a:solidFill>
              </a:rPr>
              <a:t>S</a:t>
            </a:r>
            <a:r>
              <a:rPr lang="en-US" altLang="en-US" dirty="0" smtClean="0">
                <a:solidFill>
                  <a:srgbClr val="002060"/>
                </a:solidFill>
              </a:rPr>
              <a:t>heets </a:t>
            </a:r>
            <a:r>
              <a:rPr lang="en-US" altLang="en-US" dirty="0">
                <a:solidFill>
                  <a:srgbClr val="002060"/>
                </a:solidFill>
              </a:rPr>
              <a:t>can be found at: </a:t>
            </a:r>
            <a:r>
              <a:rPr lang="en-US" altLang="en-US" dirty="0">
                <a:solidFill>
                  <a:srgbClr val="002060"/>
                </a:solidFill>
                <a:hlinkClick r:id="rId5"/>
              </a:rPr>
              <a:t>https://</a:t>
            </a:r>
            <a:r>
              <a:rPr lang="en-US" altLang="en-US" dirty="0" smtClean="0">
                <a:solidFill>
                  <a:srgbClr val="002060"/>
                </a:solidFill>
                <a:hlinkClick r:id="rId5"/>
              </a:rPr>
              <a:t>www.dol.gov/agencies/whd/fact-sheets</a:t>
            </a:r>
            <a:endParaRPr lang="en-US" altLang="en-US" dirty="0" smtClean="0">
              <a:solidFill>
                <a:srgbClr val="002060"/>
              </a:solidFill>
            </a:endParaRPr>
          </a:p>
          <a:p>
            <a:pPr marL="0" indent="0">
              <a:buNone/>
            </a:pPr>
            <a:endParaRPr lang="en-US" altLang="en-US" dirty="0">
              <a:solidFill>
                <a:srgbClr val="002060"/>
              </a:solidFill>
            </a:endParaRPr>
          </a:p>
          <a:p>
            <a:r>
              <a:rPr lang="en-US" altLang="en-US" dirty="0">
                <a:solidFill>
                  <a:srgbClr val="002060"/>
                </a:solidFill>
              </a:rPr>
              <a:t>Contact Local WHD Offices at 1-866-4-US-WAGE</a:t>
            </a:r>
          </a:p>
          <a:p>
            <a:pPr marL="0" indent="0">
              <a:buNone/>
            </a:pPr>
            <a:r>
              <a:rPr lang="en-US" altLang="en-US" dirty="0">
                <a:solidFill>
                  <a:srgbClr val="002060"/>
                </a:solidFill>
              </a:rPr>
              <a:t> </a:t>
            </a:r>
          </a:p>
          <a:p>
            <a:endParaRPr lang="en-US" altLang="en-US" dirty="0">
              <a:solidFill>
                <a:srgbClr val="002060"/>
              </a:solidFill>
            </a:endParaRPr>
          </a:p>
        </p:txBody>
      </p:sp>
    </p:spTree>
    <p:extLst>
      <p:ext uri="{BB962C8B-B14F-4D97-AF65-F5344CB8AC3E}">
        <p14:creationId xmlns:p14="http://schemas.microsoft.com/office/powerpoint/2010/main" val="173631821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bg1"/>
                </a:solidFill>
              </a:rPr>
              <a:t>Introduction to the Regular </a:t>
            </a:r>
            <a:r>
              <a:rPr lang="en-US" sz="3600" dirty="0">
                <a:solidFill>
                  <a:schemeClr val="bg1"/>
                </a:solidFill>
              </a:rPr>
              <a:t>Rate </a:t>
            </a:r>
          </a:p>
        </p:txBody>
      </p:sp>
      <p:sp>
        <p:nvSpPr>
          <p:cNvPr id="3" name="Content Placeholder 2"/>
          <p:cNvSpPr>
            <a:spLocks noGrp="1"/>
          </p:cNvSpPr>
          <p:nvPr>
            <p:ph idx="1"/>
          </p:nvPr>
        </p:nvSpPr>
        <p:spPr>
          <a:xfrm>
            <a:off x="609600" y="1842448"/>
            <a:ext cx="10972800" cy="4283716"/>
          </a:xfrm>
        </p:spPr>
        <p:txBody>
          <a:bodyPr>
            <a:normAutofit/>
          </a:bodyPr>
          <a:lstStyle/>
          <a:p>
            <a:r>
              <a:rPr lang="en-US" sz="2400" dirty="0"/>
              <a:t>The Fair Labor Standards Act (FLSA) is the federal law that requires employers to pay their employees minimum wage and overtime compensation.</a:t>
            </a:r>
          </a:p>
          <a:p>
            <a:pPr marL="0" indent="0">
              <a:buNone/>
            </a:pPr>
            <a:endParaRPr lang="en-US" sz="2400" dirty="0"/>
          </a:p>
          <a:p>
            <a:r>
              <a:rPr lang="en-US" sz="2400" dirty="0"/>
              <a:t>The amount of overtime pay due to an employee is based on the employee’s regular rate of pay and the number of hours worked in a workweek. </a:t>
            </a:r>
            <a:br>
              <a:rPr lang="en-US" sz="2400" dirty="0"/>
            </a:br>
            <a:endParaRPr lang="en-US" sz="2400" dirty="0"/>
          </a:p>
          <a:p>
            <a:r>
              <a:rPr lang="en-US" sz="2400" dirty="0"/>
              <a:t>Earnings </a:t>
            </a:r>
            <a:r>
              <a:rPr lang="en-US" sz="2400" dirty="0" smtClean="0"/>
              <a:t>may </a:t>
            </a:r>
            <a:r>
              <a:rPr lang="en-US" sz="2400" dirty="0"/>
              <a:t>be determined on a piece-rate, salary, commission, or some other basis, but in all such cases the overtime pay due must be computed on the basis of the average hourly rate derived from such </a:t>
            </a:r>
            <a:r>
              <a:rPr lang="en-US" sz="2400" dirty="0" smtClean="0"/>
              <a:t>earnings.</a:t>
            </a:r>
            <a:r>
              <a:rPr lang="en-US" sz="2400" dirty="0"/>
              <a:t> </a:t>
            </a:r>
          </a:p>
          <a:p>
            <a:endParaRPr lang="en-US" b="1" dirty="0"/>
          </a:p>
        </p:txBody>
      </p:sp>
    </p:spTree>
    <p:extLst>
      <p:ext uri="{BB962C8B-B14F-4D97-AF65-F5344CB8AC3E}">
        <p14:creationId xmlns:p14="http://schemas.microsoft.com/office/powerpoint/2010/main" val="622945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1"/>
                </a:solidFill>
              </a:rPr>
              <a:t>Introduction to the Regular </a:t>
            </a:r>
            <a:r>
              <a:rPr lang="en-US" dirty="0">
                <a:solidFill>
                  <a:schemeClr val="bg1"/>
                </a:solidFill>
              </a:rPr>
              <a:t>Rate </a:t>
            </a:r>
          </a:p>
        </p:txBody>
      </p:sp>
      <p:sp>
        <p:nvSpPr>
          <p:cNvPr id="3" name="Content Placeholder 2"/>
          <p:cNvSpPr>
            <a:spLocks noGrp="1"/>
          </p:cNvSpPr>
          <p:nvPr>
            <p:ph idx="1"/>
          </p:nvPr>
        </p:nvSpPr>
        <p:spPr>
          <a:xfrm>
            <a:off x="609600" y="1600201"/>
            <a:ext cx="10972800" cy="4816928"/>
          </a:xfrm>
        </p:spPr>
        <p:txBody>
          <a:bodyPr>
            <a:normAutofit fontScale="62500" lnSpcReduction="20000"/>
          </a:bodyPr>
          <a:lstStyle/>
          <a:p>
            <a:pPr marL="0" indent="0">
              <a:buNone/>
            </a:pPr>
            <a:endParaRPr lang="en-US" sz="2800" dirty="0"/>
          </a:p>
          <a:p>
            <a:pPr>
              <a:lnSpc>
                <a:spcPct val="120000"/>
              </a:lnSpc>
              <a:spcBef>
                <a:spcPts val="600"/>
              </a:spcBef>
            </a:pPr>
            <a:r>
              <a:rPr lang="en-US" sz="3800" dirty="0"/>
              <a:t>The regular rate of pay is based upon actual </a:t>
            </a:r>
            <a:r>
              <a:rPr lang="en-US" sz="3800" dirty="0" smtClean="0"/>
              <a:t>facts.</a:t>
            </a:r>
          </a:p>
          <a:p>
            <a:pPr>
              <a:lnSpc>
                <a:spcPct val="120000"/>
              </a:lnSpc>
              <a:spcBef>
                <a:spcPts val="600"/>
              </a:spcBef>
            </a:pPr>
            <a:r>
              <a:rPr lang="en-US" sz="3800" dirty="0" smtClean="0"/>
              <a:t>The </a:t>
            </a:r>
            <a:r>
              <a:rPr lang="en-US" sz="3800" dirty="0"/>
              <a:t>regular rate may not be lower than the applicable minimum </a:t>
            </a:r>
            <a:r>
              <a:rPr lang="en-US" sz="3800" dirty="0" smtClean="0"/>
              <a:t>wage. </a:t>
            </a:r>
            <a:endParaRPr lang="en-US" sz="3800" dirty="0"/>
          </a:p>
          <a:p>
            <a:pPr>
              <a:lnSpc>
                <a:spcPct val="120000"/>
              </a:lnSpc>
              <a:spcBef>
                <a:spcPts val="600"/>
              </a:spcBef>
            </a:pPr>
            <a:r>
              <a:rPr lang="en-US" sz="3800" dirty="0"/>
              <a:t>If the regular rate </a:t>
            </a:r>
            <a:r>
              <a:rPr lang="en-US" sz="3800" u="sng" dirty="0"/>
              <a:t>is higher </a:t>
            </a:r>
            <a:r>
              <a:rPr lang="en-US" sz="3800" dirty="0"/>
              <a:t>than the federal minimum wage, then overtime pay must be calculated using that higher rate. </a:t>
            </a:r>
            <a:endParaRPr lang="en-US" sz="3800" dirty="0">
              <a:ea typeface="ヒラギノ角ゴ Pro W3" charset="-128"/>
            </a:endParaRPr>
          </a:p>
          <a:p>
            <a:pPr>
              <a:lnSpc>
                <a:spcPct val="120000"/>
              </a:lnSpc>
              <a:spcBef>
                <a:spcPts val="600"/>
              </a:spcBef>
            </a:pPr>
            <a:r>
              <a:rPr lang="en-US" sz="3800" dirty="0">
                <a:ea typeface="ヒラギノ角ゴ Pro W3" charset="-128"/>
              </a:rPr>
              <a:t>The regular rate is determined by dividing total earnings (except for statutory exclusions) in </a:t>
            </a:r>
            <a:r>
              <a:rPr lang="en-US" sz="3800" dirty="0" smtClean="0">
                <a:ea typeface="ヒラギノ角ゴ Pro W3" charset="-128"/>
              </a:rPr>
              <a:t>the workweek </a:t>
            </a:r>
            <a:r>
              <a:rPr lang="en-US" sz="3800" dirty="0">
                <a:ea typeface="ヒラギノ角ゴ Pro W3" charset="-128"/>
              </a:rPr>
              <a:t>by total number of hours worked in </a:t>
            </a:r>
            <a:r>
              <a:rPr lang="en-US" sz="3800" dirty="0" smtClean="0">
                <a:ea typeface="ヒラギノ角ゴ Pro W3" charset="-128"/>
              </a:rPr>
              <a:t>the workweek</a:t>
            </a:r>
            <a:r>
              <a:rPr lang="en-US" sz="3800" dirty="0">
                <a:ea typeface="ヒラギノ角ゴ Pro W3" charset="-128"/>
              </a:rPr>
              <a:t>:</a:t>
            </a:r>
          </a:p>
          <a:p>
            <a:pPr marL="91440" algn="ctr">
              <a:lnSpc>
                <a:spcPct val="120000"/>
              </a:lnSpc>
              <a:spcBef>
                <a:spcPts val="600"/>
              </a:spcBef>
              <a:buNone/>
              <a:defRPr/>
            </a:pPr>
            <a:r>
              <a:rPr lang="en-US" sz="3800" b="1" dirty="0">
                <a:ea typeface="ヒラギノ角ゴ Pro W3" charset="-128"/>
              </a:rPr>
              <a:t>Total Compensation in </a:t>
            </a:r>
            <a:r>
              <a:rPr lang="en-US" sz="3800" b="1" dirty="0" smtClean="0">
                <a:ea typeface="ヒラギノ角ゴ Pro W3" charset="-128"/>
              </a:rPr>
              <a:t>the workweek </a:t>
            </a:r>
            <a:r>
              <a:rPr lang="en-US" sz="3800" b="1" dirty="0">
                <a:ea typeface="ヒラギノ角ゴ Pro W3" charset="-128"/>
              </a:rPr>
              <a:t>(except for statutory exclusions) ÷ Total Hours Worked in </a:t>
            </a:r>
            <a:r>
              <a:rPr lang="en-US" sz="3800" b="1" dirty="0" smtClean="0">
                <a:ea typeface="ヒラギノ角ゴ Pro W3" charset="-128"/>
              </a:rPr>
              <a:t>the </a:t>
            </a:r>
            <a:r>
              <a:rPr lang="en-US" sz="3800" b="1" dirty="0">
                <a:ea typeface="ヒラギノ角ゴ Pro W3" charset="-128"/>
              </a:rPr>
              <a:t>workweek = Regular Rate for the </a:t>
            </a:r>
            <a:r>
              <a:rPr lang="en-US" sz="3800" b="1" dirty="0" smtClean="0">
                <a:ea typeface="ヒラギノ角ゴ Pro W3" charset="-128"/>
              </a:rPr>
              <a:t>workweek</a:t>
            </a:r>
            <a:endParaRPr lang="en-US" sz="3800" dirty="0">
              <a:solidFill>
                <a:prstClr val="black"/>
              </a:solidFill>
              <a:ea typeface="ヒラギノ角ゴ Pro W3" charset="-128"/>
            </a:endParaRPr>
          </a:p>
          <a:p>
            <a:pPr marL="434340" lvl="0">
              <a:lnSpc>
                <a:spcPct val="120000"/>
              </a:lnSpc>
              <a:spcBef>
                <a:spcPts val="600"/>
              </a:spcBef>
            </a:pPr>
            <a:r>
              <a:rPr lang="en-US" sz="3800" dirty="0">
                <a:solidFill>
                  <a:prstClr val="black"/>
                </a:solidFill>
                <a:ea typeface="ヒラギノ角ゴ Pro W3" charset="-128"/>
              </a:rPr>
              <a:t>Total earnings include, among other things, commissions, certain bonuses, and cost of room, board, and other facilities provided primarily for the employee’s benefit</a:t>
            </a:r>
            <a:r>
              <a:rPr lang="en-US" sz="2800" dirty="0">
                <a:solidFill>
                  <a:prstClr val="black"/>
                </a:solidFill>
                <a:ea typeface="ヒラギノ角ゴ Pro W3" charset="-128"/>
              </a:rPr>
              <a:t>. </a:t>
            </a:r>
            <a:endParaRPr lang="en-US" sz="2800" dirty="0"/>
          </a:p>
          <a:p>
            <a:pPr lvl="2"/>
            <a:endParaRPr lang="en-US" dirty="0"/>
          </a:p>
        </p:txBody>
      </p:sp>
    </p:spTree>
    <p:extLst>
      <p:ext uri="{BB962C8B-B14F-4D97-AF65-F5344CB8AC3E}">
        <p14:creationId xmlns:p14="http://schemas.microsoft.com/office/powerpoint/2010/main" val="170956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1"/>
                </a:solidFill>
              </a:rPr>
              <a:t>Introduction to the Regular </a:t>
            </a:r>
            <a:r>
              <a:rPr lang="en-US" dirty="0">
                <a:solidFill>
                  <a:schemeClr val="bg1"/>
                </a:solidFill>
              </a:rPr>
              <a:t>Rate </a:t>
            </a:r>
            <a:endParaRPr lang="en-US" dirty="0"/>
          </a:p>
        </p:txBody>
      </p:sp>
      <p:sp>
        <p:nvSpPr>
          <p:cNvPr id="3" name="Content Placeholder 2"/>
          <p:cNvSpPr>
            <a:spLocks noGrp="1"/>
          </p:cNvSpPr>
          <p:nvPr>
            <p:ph idx="1"/>
          </p:nvPr>
        </p:nvSpPr>
        <p:spPr>
          <a:xfrm>
            <a:off x="609600" y="2169994"/>
            <a:ext cx="10972800" cy="3956169"/>
          </a:xfrm>
        </p:spPr>
        <p:txBody>
          <a:bodyPr>
            <a:normAutofit/>
          </a:bodyPr>
          <a:lstStyle/>
          <a:p>
            <a:pPr marL="0" indent="0">
              <a:buNone/>
            </a:pPr>
            <a:r>
              <a:rPr lang="en-US" sz="2400" dirty="0"/>
              <a:t>Computation of the Regular Rate: </a:t>
            </a:r>
          </a:p>
          <a:p>
            <a:pPr marL="0" indent="0">
              <a:buNone/>
            </a:pPr>
            <a:endParaRPr lang="en-US" sz="1800" dirty="0"/>
          </a:p>
          <a:p>
            <a:pPr marL="0" indent="0" algn="ctr">
              <a:buNone/>
            </a:pPr>
            <a:r>
              <a:rPr lang="en-US" sz="2400" b="1" dirty="0"/>
              <a:t>Total compensation ÷ Total hours worked = Regular Rate</a:t>
            </a:r>
          </a:p>
          <a:p>
            <a:pPr marL="0" indent="0" algn="ctr">
              <a:buNone/>
            </a:pPr>
            <a:endParaRPr lang="en-US" sz="1800" dirty="0"/>
          </a:p>
          <a:p>
            <a:pPr marL="457200" lvl="1" indent="0">
              <a:buNone/>
            </a:pPr>
            <a:r>
              <a:rPr lang="en-US" sz="2400" b="1" dirty="0"/>
              <a:t>$10.00</a:t>
            </a:r>
            <a:r>
              <a:rPr lang="en-US" sz="2400" dirty="0"/>
              <a:t>/</a:t>
            </a:r>
            <a:r>
              <a:rPr lang="en-US" sz="2400" dirty="0" err="1"/>
              <a:t>hr</a:t>
            </a:r>
            <a:r>
              <a:rPr lang="en-US" sz="2400" dirty="0"/>
              <a:t> x </a:t>
            </a:r>
            <a:r>
              <a:rPr lang="en-US" sz="2400" dirty="0" smtClean="0"/>
              <a:t>43 </a:t>
            </a:r>
            <a:r>
              <a:rPr lang="en-US" sz="2400" dirty="0" err="1"/>
              <a:t>hrs</a:t>
            </a:r>
            <a:r>
              <a:rPr lang="en-US" sz="2400" dirty="0"/>
              <a:t> = $</a:t>
            </a:r>
            <a:r>
              <a:rPr lang="en-US" sz="2400" dirty="0" smtClean="0"/>
              <a:t>430.00 </a:t>
            </a:r>
            <a:r>
              <a:rPr lang="en-US" sz="2400" dirty="0"/>
              <a:t>(total compensation for straight time)</a:t>
            </a:r>
          </a:p>
          <a:p>
            <a:pPr marL="457200" lvl="1" indent="0">
              <a:buNone/>
            </a:pPr>
            <a:r>
              <a:rPr lang="en-US" sz="2400" dirty="0"/>
              <a:t>$</a:t>
            </a:r>
            <a:r>
              <a:rPr lang="en-US" sz="2400" dirty="0" smtClean="0"/>
              <a:t>430.00 </a:t>
            </a:r>
            <a:r>
              <a:rPr lang="en-US" sz="2400" dirty="0"/>
              <a:t>÷ </a:t>
            </a:r>
            <a:r>
              <a:rPr lang="en-US" sz="2400" dirty="0" smtClean="0"/>
              <a:t>43 </a:t>
            </a:r>
            <a:r>
              <a:rPr lang="en-US" sz="2400" dirty="0" err="1"/>
              <a:t>hrs</a:t>
            </a:r>
            <a:r>
              <a:rPr lang="en-US" sz="2400" dirty="0"/>
              <a:t> = $10.00 (regular rate)</a:t>
            </a:r>
          </a:p>
          <a:p>
            <a:pPr marL="457200" lvl="1" indent="0">
              <a:buNone/>
            </a:pPr>
            <a:r>
              <a:rPr lang="en-US" sz="2400" dirty="0"/>
              <a:t>$10.00 x .5 = </a:t>
            </a:r>
            <a:r>
              <a:rPr lang="en-US" sz="2400" b="1" dirty="0"/>
              <a:t>$5.00 </a:t>
            </a:r>
            <a:r>
              <a:rPr lang="en-US" sz="2400" dirty="0"/>
              <a:t>(half time premium)</a:t>
            </a:r>
          </a:p>
          <a:p>
            <a:pPr marL="457200" lvl="1" indent="0">
              <a:buNone/>
            </a:pPr>
            <a:r>
              <a:rPr lang="en-US" sz="2400" dirty="0"/>
              <a:t>$5.00 x </a:t>
            </a:r>
            <a:r>
              <a:rPr lang="en-US" sz="2400" b="1" dirty="0"/>
              <a:t>3</a:t>
            </a:r>
            <a:r>
              <a:rPr lang="en-US" sz="2400" b="1" dirty="0" smtClean="0"/>
              <a:t> </a:t>
            </a:r>
            <a:r>
              <a:rPr lang="en-US" sz="2400" b="1" dirty="0"/>
              <a:t>OT </a:t>
            </a:r>
            <a:r>
              <a:rPr lang="en-US" sz="2400" b="1" dirty="0" err="1"/>
              <a:t>hrs</a:t>
            </a:r>
            <a:r>
              <a:rPr lang="en-US" sz="2400" b="1" dirty="0"/>
              <a:t> </a:t>
            </a:r>
            <a:r>
              <a:rPr lang="en-US" sz="2400" dirty="0"/>
              <a:t>= $</a:t>
            </a:r>
            <a:r>
              <a:rPr lang="en-US" sz="2400" dirty="0" smtClean="0"/>
              <a:t>15.00 </a:t>
            </a:r>
            <a:r>
              <a:rPr lang="en-US" sz="2400" dirty="0"/>
              <a:t>(overtime pay due)</a:t>
            </a:r>
          </a:p>
          <a:p>
            <a:pPr marL="457200" lvl="1" indent="0">
              <a:buNone/>
            </a:pPr>
            <a:r>
              <a:rPr lang="en-US" sz="2400" dirty="0"/>
              <a:t>$</a:t>
            </a:r>
            <a:r>
              <a:rPr lang="en-US" sz="2400" dirty="0" smtClean="0"/>
              <a:t>430.00 </a:t>
            </a:r>
            <a:r>
              <a:rPr lang="en-US" sz="2400" dirty="0"/>
              <a:t>+ $</a:t>
            </a:r>
            <a:r>
              <a:rPr lang="en-US" sz="2400" dirty="0" smtClean="0"/>
              <a:t>15.00 </a:t>
            </a:r>
            <a:r>
              <a:rPr lang="en-US" sz="2400" dirty="0"/>
              <a:t>= $</a:t>
            </a:r>
            <a:r>
              <a:rPr lang="en-US" sz="2400" b="1" dirty="0" smtClean="0"/>
              <a:t>445.00</a:t>
            </a:r>
            <a:r>
              <a:rPr lang="en-US" sz="2400" dirty="0" smtClean="0"/>
              <a:t> </a:t>
            </a:r>
            <a:r>
              <a:rPr lang="en-US" sz="2400" dirty="0"/>
              <a:t>(total due)</a:t>
            </a:r>
          </a:p>
          <a:p>
            <a:pPr lvl="1"/>
            <a:endParaRPr lang="en-US" dirty="0"/>
          </a:p>
          <a:p>
            <a:endParaRPr lang="en-US" dirty="0"/>
          </a:p>
          <a:p>
            <a:endParaRPr lang="en-US" dirty="0"/>
          </a:p>
        </p:txBody>
      </p:sp>
    </p:spTree>
    <p:extLst>
      <p:ext uri="{BB962C8B-B14F-4D97-AF65-F5344CB8AC3E}">
        <p14:creationId xmlns:p14="http://schemas.microsoft.com/office/powerpoint/2010/main" val="4080326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bg1"/>
                </a:solidFill>
              </a:rPr>
              <a:t>General Principles </a:t>
            </a:r>
            <a:r>
              <a:rPr lang="en-US" sz="3200" dirty="0" smtClean="0">
                <a:solidFill>
                  <a:schemeClr val="bg1"/>
                </a:solidFill>
              </a:rPr>
              <a:t>Regarding the Regular Rate</a:t>
            </a:r>
            <a:endParaRPr lang="en-US" sz="3200" dirty="0">
              <a:solidFill>
                <a:schemeClr val="bg1"/>
              </a:solidFill>
            </a:endParaRPr>
          </a:p>
        </p:txBody>
      </p:sp>
      <p:sp>
        <p:nvSpPr>
          <p:cNvPr id="3" name="Content Placeholder 2"/>
          <p:cNvSpPr>
            <a:spLocks noGrp="1"/>
          </p:cNvSpPr>
          <p:nvPr>
            <p:ph idx="1"/>
          </p:nvPr>
        </p:nvSpPr>
        <p:spPr>
          <a:xfrm>
            <a:off x="609600" y="2019869"/>
            <a:ext cx="10972800" cy="4106295"/>
          </a:xfrm>
        </p:spPr>
        <p:txBody>
          <a:bodyPr>
            <a:normAutofit fontScale="85000" lnSpcReduction="10000"/>
          </a:bodyPr>
          <a:lstStyle/>
          <a:p>
            <a:pPr lvl="0">
              <a:spcBef>
                <a:spcPts val="400"/>
              </a:spcBef>
            </a:pPr>
            <a:r>
              <a:rPr lang="en-US" sz="2400" dirty="0"/>
              <a:t>The FLSA’s eight categories of excludable payments are exhaustive.  The Final Rule makes clear, however, that, because it is impossible to address all of the various compensation and benefits arrangements that may exist between employers and employees, both now and in the future, the examples of excludable and non-excludable payments and benefits in the updated regulations are not exhaustive.  There may be other types of payments not discussed or used as examples that nonetheless qualify as excludable payments under the statute. </a:t>
            </a:r>
          </a:p>
          <a:p>
            <a:pPr marL="0" lvl="0" indent="0">
              <a:spcBef>
                <a:spcPts val="400"/>
              </a:spcBef>
              <a:buNone/>
            </a:pPr>
            <a:endParaRPr lang="en-US" sz="1800" dirty="0"/>
          </a:p>
          <a:p>
            <a:pPr lvl="0">
              <a:spcBef>
                <a:spcPts val="400"/>
              </a:spcBef>
            </a:pPr>
            <a:r>
              <a:rPr lang="en-US" sz="2400" dirty="0"/>
              <a:t>It is important to remember that, when a payment is a wage supplement, even if not directly related to employee performance or hours worked, it is still compensation for “hours of employment” and must be included in the regular </a:t>
            </a:r>
            <a:r>
              <a:rPr lang="en-US" sz="2400" dirty="0" smtClean="0"/>
              <a:t>rate.</a:t>
            </a:r>
          </a:p>
          <a:p>
            <a:pPr lvl="0">
              <a:spcBef>
                <a:spcPts val="400"/>
              </a:spcBef>
            </a:pPr>
            <a:endParaRPr lang="en-US" sz="1800" dirty="0" smtClean="0"/>
          </a:p>
          <a:p>
            <a:pPr lvl="0">
              <a:spcBef>
                <a:spcPts val="400"/>
              </a:spcBef>
            </a:pPr>
            <a:r>
              <a:rPr lang="en-US" sz="2400" dirty="0" smtClean="0"/>
              <a:t>The </a:t>
            </a:r>
            <a:r>
              <a:rPr lang="en-US" sz="2400" dirty="0"/>
              <a:t>determination of whether </a:t>
            </a:r>
            <a:r>
              <a:rPr lang="en-US" sz="2400" dirty="0" smtClean="0"/>
              <a:t>a </a:t>
            </a:r>
            <a:r>
              <a:rPr lang="en-US" sz="2400" dirty="0"/>
              <a:t>particular payment, "perk", or benefit may be excluded from the regular rate is made on a case-by-case basis applying the requirements set out in the </a:t>
            </a:r>
            <a:r>
              <a:rPr lang="en-US" sz="2400" dirty="0" smtClean="0"/>
              <a:t>statute </a:t>
            </a:r>
            <a:r>
              <a:rPr lang="en-US" sz="2400" dirty="0"/>
              <a:t>to the specific circumstances.</a:t>
            </a:r>
          </a:p>
          <a:p>
            <a:endParaRPr lang="en-US" dirty="0"/>
          </a:p>
        </p:txBody>
      </p:sp>
    </p:spTree>
    <p:extLst>
      <p:ext uri="{BB962C8B-B14F-4D97-AF65-F5344CB8AC3E}">
        <p14:creationId xmlns:p14="http://schemas.microsoft.com/office/powerpoint/2010/main" val="2455638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chemeClr val="bg1"/>
                </a:solidFill>
              </a:rPr>
              <a:t>2019 Final Rule Overview</a:t>
            </a:r>
          </a:p>
        </p:txBody>
      </p:sp>
      <p:sp>
        <p:nvSpPr>
          <p:cNvPr id="3" name="Content Placeholder 2"/>
          <p:cNvSpPr>
            <a:spLocks noGrp="1"/>
          </p:cNvSpPr>
          <p:nvPr>
            <p:ph idx="1"/>
          </p:nvPr>
        </p:nvSpPr>
        <p:spPr>
          <a:xfrm>
            <a:off x="609600" y="2047164"/>
            <a:ext cx="10972800" cy="4079000"/>
          </a:xfrm>
        </p:spPr>
        <p:txBody>
          <a:bodyPr>
            <a:normAutofit/>
          </a:bodyPr>
          <a:lstStyle/>
          <a:p>
            <a:r>
              <a:rPr lang="en-US" sz="2400" dirty="0"/>
              <a:t>The regulations interpreting the regular rate under the FLSA have remained mostly unchanged since 1968.  </a:t>
            </a:r>
          </a:p>
          <a:p>
            <a:endParaRPr lang="en-US" sz="1800" dirty="0"/>
          </a:p>
          <a:p>
            <a:r>
              <a:rPr lang="en-US" sz="2400" dirty="0"/>
              <a:t>This Final Rule, which is effective </a:t>
            </a:r>
            <a:r>
              <a:rPr lang="en-US" sz="2400" dirty="0" smtClean="0"/>
              <a:t>January 15, 2020, </a:t>
            </a:r>
            <a:r>
              <a:rPr lang="en-US" sz="2400" dirty="0"/>
              <a:t>clarifies and updates the Department’s interpretation of the regular rate and the types of payments that fall within the statutory exclusions from the regular rate. </a:t>
            </a:r>
          </a:p>
        </p:txBody>
      </p:sp>
    </p:spTree>
    <p:extLst>
      <p:ext uri="{BB962C8B-B14F-4D97-AF65-F5344CB8AC3E}">
        <p14:creationId xmlns:p14="http://schemas.microsoft.com/office/powerpoint/2010/main" val="1398475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2019 Final Rule Overview</a:t>
            </a:r>
          </a:p>
        </p:txBody>
      </p:sp>
      <p:sp>
        <p:nvSpPr>
          <p:cNvPr id="3" name="Content Placeholder 2"/>
          <p:cNvSpPr>
            <a:spLocks noGrp="1"/>
          </p:cNvSpPr>
          <p:nvPr>
            <p:ph idx="1"/>
          </p:nvPr>
        </p:nvSpPr>
        <p:spPr>
          <a:xfrm>
            <a:off x="364273" y="2224585"/>
            <a:ext cx="10972800" cy="4158057"/>
          </a:xfrm>
        </p:spPr>
        <p:txBody>
          <a:bodyPr/>
          <a:lstStyle/>
          <a:p>
            <a:pPr marL="0" indent="0">
              <a:buNone/>
            </a:pPr>
            <a:r>
              <a:rPr lang="en-US" sz="2400" dirty="0"/>
              <a:t>The Final Rule updates a number of regulations to:</a:t>
            </a:r>
          </a:p>
          <a:p>
            <a:pPr lvl="1">
              <a:spcBef>
                <a:spcPts val="1200"/>
              </a:spcBef>
              <a:buFont typeface="Arial" panose="020B0604020202020204" pitchFamily="34" charset="0"/>
              <a:buChar char="•"/>
            </a:pPr>
            <a:r>
              <a:rPr lang="en-US" sz="2400" dirty="0" smtClean="0"/>
              <a:t>Provide </a:t>
            </a:r>
            <a:r>
              <a:rPr lang="en-US" sz="2400" dirty="0"/>
              <a:t>appropriate and updated guidance in an area of evolving law and practice. </a:t>
            </a:r>
            <a:endParaRPr lang="en-US" sz="1800" dirty="0"/>
          </a:p>
          <a:p>
            <a:pPr lvl="1">
              <a:spcBef>
                <a:spcPts val="1200"/>
              </a:spcBef>
              <a:buFont typeface="Arial" panose="020B0604020202020204" pitchFamily="34" charset="0"/>
              <a:buChar char="•"/>
            </a:pPr>
            <a:r>
              <a:rPr lang="en-US" sz="2400" dirty="0"/>
              <a:t>Encourage employers to provide additional innovative benefits to workers. </a:t>
            </a:r>
            <a:endParaRPr lang="en-US" sz="1800" dirty="0"/>
          </a:p>
          <a:p>
            <a:pPr lvl="1">
              <a:spcBef>
                <a:spcPts val="1200"/>
              </a:spcBef>
              <a:buFont typeface="Arial" panose="020B0604020202020204" pitchFamily="34" charset="0"/>
              <a:buChar char="•"/>
            </a:pPr>
            <a:r>
              <a:rPr lang="en-US" sz="2400" dirty="0"/>
              <a:t>Make clear that certain benefits that may have a positive impact on workplace morale, employee compensation, and employee retention are excludable from the regular rate.</a:t>
            </a:r>
          </a:p>
          <a:p>
            <a:endParaRPr lang="en-US" dirty="0"/>
          </a:p>
          <a:p>
            <a:pPr marL="0" indent="0">
              <a:buNone/>
            </a:pPr>
            <a:endParaRPr lang="en-US" dirty="0"/>
          </a:p>
        </p:txBody>
      </p:sp>
    </p:spTree>
    <p:extLst>
      <p:ext uri="{BB962C8B-B14F-4D97-AF65-F5344CB8AC3E}">
        <p14:creationId xmlns:p14="http://schemas.microsoft.com/office/powerpoint/2010/main" val="4152588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1"/>
            <a:ext cx="10972800" cy="1143000"/>
          </a:xfrm>
        </p:spPr>
        <p:txBody>
          <a:bodyPr>
            <a:normAutofit fontScale="90000"/>
          </a:bodyPr>
          <a:lstStyle/>
          <a:p>
            <a:r>
              <a:rPr lang="en-US" sz="4000" b="1" dirty="0">
                <a:solidFill>
                  <a:schemeClr val="bg1"/>
                </a:solidFill>
                <a:ea typeface="ヒラギノ角ゴ Pro W3" charset="-128"/>
              </a:rPr>
              <a:t>2019 Final Rule </a:t>
            </a:r>
            <a:br>
              <a:rPr lang="en-US" sz="4000" b="1" dirty="0">
                <a:solidFill>
                  <a:schemeClr val="bg1"/>
                </a:solidFill>
                <a:ea typeface="ヒラギノ角ゴ Pro W3" charset="-128"/>
              </a:rPr>
            </a:br>
            <a:r>
              <a:rPr lang="en-US" sz="4000" b="1" dirty="0">
                <a:solidFill>
                  <a:schemeClr val="bg1"/>
                </a:solidFill>
                <a:ea typeface="ヒラギノ角ゴ Pro W3" charset="-128"/>
              </a:rPr>
              <a:t>Exclusions from the Regular Rate</a:t>
            </a:r>
            <a:r>
              <a:rPr lang="en-US" b="1" i="1" dirty="0">
                <a:solidFill>
                  <a:schemeClr val="bg2">
                    <a:lumMod val="25000"/>
                  </a:schemeClr>
                </a:solidFill>
                <a:ea typeface="ヒラギノ角ゴ Pro W3" charset="-128"/>
              </a:rPr>
              <a:t/>
            </a:r>
            <a:br>
              <a:rPr lang="en-US" b="1" i="1" dirty="0">
                <a:solidFill>
                  <a:schemeClr val="bg2">
                    <a:lumMod val="25000"/>
                  </a:schemeClr>
                </a:solidFill>
                <a:ea typeface="ヒラギノ角ゴ Pro W3" charset="-128"/>
              </a:rPr>
            </a:br>
            <a:endParaRPr lang="en-US" dirty="0"/>
          </a:p>
        </p:txBody>
      </p:sp>
      <p:sp>
        <p:nvSpPr>
          <p:cNvPr id="3" name="Content Placeholder 2"/>
          <p:cNvSpPr>
            <a:spLocks noGrp="1"/>
          </p:cNvSpPr>
          <p:nvPr>
            <p:ph idx="1"/>
          </p:nvPr>
        </p:nvSpPr>
        <p:spPr>
          <a:xfrm>
            <a:off x="609600" y="1787857"/>
            <a:ext cx="10972800" cy="4221057"/>
          </a:xfrm>
        </p:spPr>
        <p:txBody>
          <a:bodyPr>
            <a:normAutofit fontScale="92500" lnSpcReduction="10000"/>
          </a:bodyPr>
          <a:lstStyle/>
          <a:p>
            <a:pPr marL="0" indent="0">
              <a:buNone/>
            </a:pPr>
            <a:r>
              <a:rPr lang="en-US" dirty="0"/>
              <a:t>The Final Rule provides clarity on the excludability of the following types of payments and benefits: </a:t>
            </a:r>
          </a:p>
          <a:p>
            <a:pPr>
              <a:spcBef>
                <a:spcPct val="0"/>
              </a:spcBef>
              <a:buNone/>
              <a:defRPr/>
            </a:pPr>
            <a:endParaRPr lang="en-US" sz="1600" dirty="0">
              <a:solidFill>
                <a:schemeClr val="bg2">
                  <a:lumMod val="25000"/>
                </a:schemeClr>
              </a:solidFill>
              <a:ea typeface="ヒラギノ角ゴ Pro W3" charset="-128"/>
            </a:endParaRPr>
          </a:p>
          <a:p>
            <a:pPr marL="914400" indent="-457200">
              <a:spcBef>
                <a:spcPct val="0"/>
              </a:spcBef>
              <a:spcAft>
                <a:spcPts val="600"/>
              </a:spcAft>
              <a:defRPr/>
            </a:pPr>
            <a:r>
              <a:rPr lang="en-US" sz="2400" dirty="0">
                <a:ea typeface="ヒラギノ角ゴ Pro W3" charset="-128"/>
              </a:rPr>
              <a:t>Gifts</a:t>
            </a:r>
          </a:p>
          <a:p>
            <a:pPr marL="914400" indent="-457200">
              <a:spcBef>
                <a:spcPct val="0"/>
              </a:spcBef>
              <a:spcAft>
                <a:spcPts val="600"/>
              </a:spcAft>
              <a:defRPr/>
            </a:pPr>
            <a:r>
              <a:rPr lang="en-US" sz="2400" dirty="0">
                <a:ea typeface="ヒラギノ角ゴ Pro W3" charset="-128"/>
              </a:rPr>
              <a:t>Discretionary bonuses</a:t>
            </a:r>
          </a:p>
          <a:p>
            <a:pPr marL="914400" indent="-457200">
              <a:spcBef>
                <a:spcPct val="0"/>
              </a:spcBef>
              <a:spcAft>
                <a:spcPts val="600"/>
              </a:spcAft>
              <a:defRPr/>
            </a:pPr>
            <a:r>
              <a:rPr lang="en-US" sz="2400" dirty="0">
                <a:ea typeface="ヒラギノ角ゴ Pro W3" charset="-128"/>
              </a:rPr>
              <a:t>Payments for time not worked</a:t>
            </a:r>
          </a:p>
          <a:p>
            <a:pPr marL="914400" indent="-457200">
              <a:spcBef>
                <a:spcPct val="0"/>
              </a:spcBef>
              <a:spcAft>
                <a:spcPts val="600"/>
              </a:spcAft>
              <a:defRPr/>
            </a:pPr>
            <a:r>
              <a:rPr lang="en-US" sz="2400" dirty="0">
                <a:ea typeface="ヒラギノ角ゴ Pro W3" charset="-128"/>
              </a:rPr>
              <a:t>Reimbursements for expenses</a:t>
            </a:r>
          </a:p>
          <a:p>
            <a:pPr marL="914400" indent="-457200">
              <a:spcBef>
                <a:spcPct val="0"/>
              </a:spcBef>
              <a:spcAft>
                <a:spcPts val="600"/>
              </a:spcAft>
              <a:defRPr/>
            </a:pPr>
            <a:r>
              <a:rPr lang="en-US" sz="2400" dirty="0">
                <a:ea typeface="ヒラギノ角ゴ Pro W3" charset="-128"/>
              </a:rPr>
              <a:t>“Perks" and conveniences for the employee</a:t>
            </a:r>
          </a:p>
          <a:p>
            <a:pPr marL="914400" indent="-457200">
              <a:spcBef>
                <a:spcPct val="0"/>
              </a:spcBef>
              <a:spcAft>
                <a:spcPts val="600"/>
              </a:spcAft>
              <a:defRPr/>
            </a:pPr>
            <a:r>
              <a:rPr lang="en-US" sz="2400" dirty="0">
                <a:ea typeface="ヒラギノ角ゴ Pro W3" charset="-128"/>
              </a:rPr>
              <a:t>State and local scheduling laws</a:t>
            </a:r>
          </a:p>
          <a:p>
            <a:pPr marL="914400" indent="-457200">
              <a:spcBef>
                <a:spcPct val="0"/>
              </a:spcBef>
              <a:spcAft>
                <a:spcPts val="600"/>
              </a:spcAft>
              <a:defRPr/>
            </a:pPr>
            <a:r>
              <a:rPr lang="en-US" sz="2400" dirty="0">
                <a:ea typeface="ヒラギノ角ゴ Pro W3" charset="-128"/>
              </a:rPr>
              <a:t>Overtime premium </a:t>
            </a:r>
            <a:r>
              <a:rPr lang="en-US" sz="2400" dirty="0" smtClean="0">
                <a:ea typeface="ヒラギノ角ゴ Pro W3" charset="-128"/>
              </a:rPr>
              <a:t>payments</a:t>
            </a:r>
            <a:endParaRPr lang="en-US" sz="2400" dirty="0">
              <a:ea typeface="ヒラギノ角ゴ Pro W3" charset="-128"/>
            </a:endParaRPr>
          </a:p>
          <a:p>
            <a:pPr marL="914400" indent="-457200">
              <a:spcBef>
                <a:spcPct val="0"/>
              </a:spcBef>
              <a:spcAft>
                <a:spcPts val="600"/>
              </a:spcAft>
              <a:defRPr/>
            </a:pPr>
            <a:r>
              <a:rPr lang="en-US" sz="2400" dirty="0">
                <a:ea typeface="ヒラギノ角ゴ Pro W3" charset="-128"/>
              </a:rPr>
              <a:t>Retirement and insurance plan</a:t>
            </a:r>
            <a:r>
              <a:rPr lang="en-US" sz="2400" strike="sngStrike" dirty="0">
                <a:ea typeface="ヒラギノ角ゴ Pro W3" charset="-128"/>
              </a:rPr>
              <a:t> </a:t>
            </a:r>
            <a:r>
              <a:rPr lang="en-US" sz="2400" dirty="0">
                <a:ea typeface="ヒラギノ角ゴ Pro W3" charset="-128"/>
              </a:rPr>
              <a:t>contributions</a:t>
            </a:r>
          </a:p>
          <a:p>
            <a:pPr lvl="1"/>
            <a:endParaRPr lang="en-US" dirty="0"/>
          </a:p>
          <a:p>
            <a:endParaRPr lang="en-US" dirty="0"/>
          </a:p>
        </p:txBody>
      </p:sp>
    </p:spTree>
    <p:extLst>
      <p:ext uri="{BB962C8B-B14F-4D97-AF65-F5344CB8AC3E}">
        <p14:creationId xmlns:p14="http://schemas.microsoft.com/office/powerpoint/2010/main" val="181297546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669111648CCE841868FE85E89B9B60A" ma:contentTypeVersion="8" ma:contentTypeDescription="Create a new document." ma:contentTypeScope="" ma:versionID="edf3ee998dbbb96da5f85897727cea1d">
  <xsd:schema xmlns:xsd="http://www.w3.org/2001/XMLSchema" xmlns:xs="http://www.w3.org/2001/XMLSchema" xmlns:p="http://schemas.microsoft.com/office/2006/metadata/properties" xmlns:ns3="2a1ba486-ff2f-4459-80ac-1ab5aa17f82f" targetNamespace="http://schemas.microsoft.com/office/2006/metadata/properties" ma:root="true" ma:fieldsID="454aa7d6101232e3f6839c8f855dc328" ns3:_="">
    <xsd:import namespace="2a1ba486-ff2f-4459-80ac-1ab5aa17f82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1ba486-ff2f-4459-80ac-1ab5aa17f8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44DBAB-9C76-4BA6-B85E-3142E754F612}">
  <ds:schemaRefs>
    <ds:schemaRef ds:uri="http://schemas.microsoft.com/sharepoint/v3/contenttype/forms"/>
  </ds:schemaRefs>
</ds:datastoreItem>
</file>

<file path=customXml/itemProps2.xml><?xml version="1.0" encoding="utf-8"?>
<ds:datastoreItem xmlns:ds="http://schemas.openxmlformats.org/officeDocument/2006/customXml" ds:itemID="{F8A7780B-B0B5-416C-835C-49C652AC3C86}">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2a1ba486-ff2f-4459-80ac-1ab5aa17f82f"/>
    <ds:schemaRef ds:uri="http://www.w3.org/XML/1998/namespace"/>
    <ds:schemaRef ds:uri="http://purl.org/dc/dcmitype/"/>
  </ds:schemaRefs>
</ds:datastoreItem>
</file>

<file path=customXml/itemProps3.xml><?xml version="1.0" encoding="utf-8"?>
<ds:datastoreItem xmlns:ds="http://schemas.openxmlformats.org/officeDocument/2006/customXml" ds:itemID="{EAB9A903-2384-4B34-B007-363D52FC6D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1ba486-ff2f-4459-80ac-1ab5aa17f8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8785</TotalTime>
  <Words>3384</Words>
  <Application>Microsoft Office PowerPoint</Application>
  <PresentationFormat>Widescreen</PresentationFormat>
  <Paragraphs>289</Paragraphs>
  <Slides>27</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Tahoma</vt:lpstr>
      <vt:lpstr>Times New Roman</vt:lpstr>
      <vt:lpstr>ヒラギノ角ゴ Pro W3</vt:lpstr>
      <vt:lpstr>1_Office Theme</vt:lpstr>
      <vt:lpstr>Fair Labor Standards Act</vt:lpstr>
      <vt:lpstr>Topics</vt:lpstr>
      <vt:lpstr>Introduction to the Regular Rate </vt:lpstr>
      <vt:lpstr>Introduction to the Regular Rate </vt:lpstr>
      <vt:lpstr>Introduction to the Regular Rate </vt:lpstr>
      <vt:lpstr>General Principles Regarding the Regular Rate</vt:lpstr>
      <vt:lpstr>2019 Final Rule Overview</vt:lpstr>
      <vt:lpstr>2019 Final Rule Overview</vt:lpstr>
      <vt:lpstr>2019 Final Rule  Exclusions from the Regular Rate </vt:lpstr>
      <vt:lpstr>Exclusion - Gifts  </vt:lpstr>
      <vt:lpstr> Exclusion - Payments for time not worked </vt:lpstr>
      <vt:lpstr> Exclusion - Payments for time not worked  </vt:lpstr>
      <vt:lpstr>Exclusion - Payments for time not worked </vt:lpstr>
      <vt:lpstr> Exclusion - Payments for time not worked  </vt:lpstr>
      <vt:lpstr> Exclusion - Reimbursement for business expenses </vt:lpstr>
      <vt:lpstr> Exclusion - “Perks" and conveniences for the employee 29 U.S.C. § 207(e)(2)  </vt:lpstr>
      <vt:lpstr>Exclusion - “Perks" and conveniences for the employee</vt:lpstr>
      <vt:lpstr>Exclusion - “Perks" and conveniences for the employee</vt:lpstr>
      <vt:lpstr> Exclusion - Discretionary Bonuses  </vt:lpstr>
      <vt:lpstr>Exclusion – Discretionary Bonuses</vt:lpstr>
      <vt:lpstr>Exclusion - Discretionary Bonuses</vt:lpstr>
      <vt:lpstr>Exclusion - Discretionary Bonuses</vt:lpstr>
      <vt:lpstr>Exclusion - Employer Contributions to Benefit Plans</vt:lpstr>
      <vt:lpstr> Exclusion - Extra compensation for non-FLSA overtime  </vt:lpstr>
      <vt:lpstr>The Basic Rate </vt:lpstr>
      <vt:lpstr>Conclusion</vt:lpstr>
      <vt:lpstr>2019 Final Rule                                                       Public Resources</vt:lpstr>
    </vt:vector>
  </TitlesOfParts>
  <Company>Department of Labor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Thymes, Chereesse - WHD</dc:creator>
  <cp:lastModifiedBy>Johnson, Wendy D - WHD</cp:lastModifiedBy>
  <cp:revision>497</cp:revision>
  <cp:lastPrinted>2019-12-09T21:28:21Z</cp:lastPrinted>
  <dcterms:created xsi:type="dcterms:W3CDTF">2019-10-07T19:59:09Z</dcterms:created>
  <dcterms:modified xsi:type="dcterms:W3CDTF">2020-01-28T17:52:59Z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0x0101007669111648CCE841868FE85E89B9B60A</vt:lpwstr>
  </property>
</Properties>
</file>