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5"/>
    <p:sldMasterId id="2147483703" r:id="rId6"/>
    <p:sldMasterId id="2147483678" r:id="rId7"/>
    <p:sldMasterId id="2147483727" r:id="rId8"/>
    <p:sldMasterId id="2147483740" r:id="rId9"/>
    <p:sldMasterId id="2147483759" r:id="rId10"/>
    <p:sldMasterId id="2147483771" r:id="rId11"/>
  </p:sldMasterIdLst>
  <p:notesMasterIdLst>
    <p:notesMasterId r:id="rId37"/>
  </p:notesMasterIdLst>
  <p:handoutMasterIdLst>
    <p:handoutMasterId r:id="rId38"/>
  </p:handoutMasterIdLst>
  <p:sldIdLst>
    <p:sldId id="332" r:id="rId12"/>
    <p:sldId id="629" r:id="rId13"/>
    <p:sldId id="601" r:id="rId14"/>
    <p:sldId id="610" r:id="rId15"/>
    <p:sldId id="603" r:id="rId16"/>
    <p:sldId id="604" r:id="rId17"/>
    <p:sldId id="606" r:id="rId18"/>
    <p:sldId id="611" r:id="rId19"/>
    <p:sldId id="612" r:id="rId20"/>
    <p:sldId id="613" r:id="rId21"/>
    <p:sldId id="614" r:id="rId22"/>
    <p:sldId id="615" r:id="rId23"/>
    <p:sldId id="616" r:id="rId24"/>
    <p:sldId id="617" r:id="rId25"/>
    <p:sldId id="618" r:id="rId26"/>
    <p:sldId id="619" r:id="rId27"/>
    <p:sldId id="620" r:id="rId28"/>
    <p:sldId id="621" r:id="rId29"/>
    <p:sldId id="622" r:id="rId30"/>
    <p:sldId id="623" r:id="rId31"/>
    <p:sldId id="624" r:id="rId32"/>
    <p:sldId id="625" r:id="rId33"/>
    <p:sldId id="626" r:id="rId34"/>
    <p:sldId id="627" r:id="rId35"/>
    <p:sldId id="628" r:id="rId36"/>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248" userDrawn="1">
          <p15:clr>
            <a:srgbClr val="A4A3A4"/>
          </p15:clr>
        </p15:guide>
        <p15:guide id="2" pos="5632" userDrawn="1">
          <p15:clr>
            <a:srgbClr val="A4A3A4"/>
          </p15:clr>
        </p15:guide>
        <p15:guide id="3" orient="horz" pos="3288" userDrawn="1">
          <p15:clr>
            <a:srgbClr val="A4A3A4"/>
          </p15:clr>
        </p15:guide>
        <p15:guide id="4" orient="horz" pos="1968" userDrawn="1">
          <p15:clr>
            <a:srgbClr val="A4A3A4"/>
          </p15:clr>
        </p15:guide>
        <p15:guide id="5" orient="horz" pos="3600" userDrawn="1">
          <p15:clr>
            <a:srgbClr val="A4A3A4"/>
          </p15:clr>
        </p15:guide>
        <p15:guide id="6" orient="horz" pos="4080" userDrawn="1">
          <p15:clr>
            <a:srgbClr val="A4A3A4"/>
          </p15:clr>
        </p15:guide>
        <p15:guide id="7" pos="1120" userDrawn="1">
          <p15:clr>
            <a:srgbClr val="A4A3A4"/>
          </p15:clr>
        </p15:guide>
        <p15:guide id="8" pos="3808" userDrawn="1">
          <p15:clr>
            <a:srgbClr val="A4A3A4"/>
          </p15:clr>
        </p15:guide>
        <p15:guide id="9" pos="6272" userDrawn="1">
          <p15:clr>
            <a:srgbClr val="A4A3A4"/>
          </p15:clr>
        </p15:guide>
        <p15:guide id="10" pos="6560" userDrawn="1">
          <p15:clr>
            <a:srgbClr val="A4A3A4"/>
          </p15:clr>
        </p15:guide>
        <p15:guide id="11" pos="2624" userDrawn="1">
          <p15:clr>
            <a:srgbClr val="A4A3A4"/>
          </p15:clr>
        </p15:guide>
        <p15:guide id="12" pos="640" userDrawn="1">
          <p15:clr>
            <a:srgbClr val="A4A3A4"/>
          </p15:clr>
        </p15:guide>
        <p15:guide id="13" pos="38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CCD1B-AD63-0346-851B-6FEB3D750DBE}" name="Dutton, Bridget - WHD" initials="DBW" userId="S::Dutton.Bridget@dol.gov::77863589-3356-447c-81d9-98d51c85aef0" providerId="AD"/>
  <p188:author id="{46517736-4629-3E5E-3954-802264F5BD98}" name="Huggins, Adam - WHD" initials="HA-W" userId="Huggins, Adam - WHD" providerId="None"/>
  <p188:author id="{A210866F-FEDA-DC3D-63B6-6402AA7F9D35}" name="Bazile-Cox, Sirena - WHD" initials="BW" userId="S::bazile.sirena@dol.gov::16a2e502-a95e-4ec3-84af-a80d914ab359" providerId="AD"/>
  <p188:author id="{44F3F9B4-282C-AB43-FB93-7CCEE5402877}" name="Eyster, Katherine A - WHD" initials="EKAW" userId="S::Eyster.Katherine.A@dol.gov::6c86e6b7-6bfa-46a6-8365-c3f1b853ac21" providerId="AD"/>
  <p188:author id="{D67035EE-081A-AFC7-5DEE-257548FB38C4}" name="Fitzgerald, Dieera - WHD" initials="FDW" userId="S::Fitzgerald.Dieera@dol.gov::b66206b0-f792-4cc5-9f01-073bd5751a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hymes, Chereesse - WHD" initials="TC-W" lastIdx="26" clrIdx="0"/>
  <p:cmAuthor id="1" name="Weiss III, Ernest - WHD" initials="WIE-W" lastIdx="44" clrIdx="1"/>
  <p:cmAuthor id="2" name="Bazile, Sirena - WHD" initials="scb" lastIdx="55" clrIdx="2"/>
  <p:cmAuthor id="3" name="Mangicaro, Laurie L - WHD" initials="MLL-W" lastIdx="5" clrIdx="3"/>
  <p:cmAuthor id="4" name="Rachel Goldberg" initials="RG" lastIdx="3" clrIdx="4"/>
  <p:cmAuthor id="5" name="Goldberg, Rachel - SOL" initials="RG" lastIdx="26" clrIdx="5"/>
  <p:cmAuthor id="6" name="Murphy, Melissa - SOL" initials="MM" lastIdx="2" clrIdx="6"/>
  <p:cmAuthor id="7" name="Steven Gardiner" initials="SWG " lastIdx="17" clrIdx="7"/>
  <p:cmAuthor id="8" name="SOL-FLS" initials="ACW" lastIdx="11" clrIdx="8"/>
  <p:cmAuthor id="9" name="Conrath, Sara A - SOL" initials="CSA-S" lastIdx="3" clrIdx="9"/>
  <p:cmAuthor id="10" name="Sanchez, Karen H - WHD" initials="SKH-W" lastIdx="39" clrIdx="10">
    <p:extLst>
      <p:ext uri="{19B8F6BF-5375-455C-9EA6-DF929625EA0E}">
        <p15:presenceInfo xmlns:p15="http://schemas.microsoft.com/office/powerpoint/2012/main" userId="S-1-5-21-609670400-3822899875-428587463-315151" providerId="AD"/>
      </p:ext>
    </p:extLst>
  </p:cmAuthor>
  <p:cmAuthor id="11" name="Johnson, Wendy D - WHD" initials="JWD-W" lastIdx="4" clrIdx="11">
    <p:extLst>
      <p:ext uri="{19B8F6BF-5375-455C-9EA6-DF929625EA0E}">
        <p15:presenceInfo xmlns:p15="http://schemas.microsoft.com/office/powerpoint/2012/main" userId="S-1-5-21-609670400-3822899875-428587463-291578" providerId="AD"/>
      </p:ext>
    </p:extLst>
  </p:cmAuthor>
  <p:cmAuthor id="12" name="Weeks, Daniel - WHD" initials="WD-W" lastIdx="2" clrIdx="12">
    <p:extLst>
      <p:ext uri="{19B8F6BF-5375-455C-9EA6-DF929625EA0E}">
        <p15:presenceInfo xmlns:p15="http://schemas.microsoft.com/office/powerpoint/2012/main" userId="S-1-5-21-609670400-3822899875-428587463-292111" providerId="AD"/>
      </p:ext>
    </p:extLst>
  </p:cmAuthor>
  <p:cmAuthor id="13" name="Garcia, Kristin M - WHD" initials="GKM-W" lastIdx="15" clrIdx="13">
    <p:extLst>
      <p:ext uri="{19B8F6BF-5375-455C-9EA6-DF929625EA0E}">
        <p15:presenceInfo xmlns:p15="http://schemas.microsoft.com/office/powerpoint/2012/main" userId="S-1-5-21-609670400-3822899875-428587463-365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5955"/>
    <a:srgbClr val="139D98"/>
    <a:srgbClr val="0071BC"/>
    <a:srgbClr val="003399"/>
    <a:srgbClr val="99CCFF"/>
    <a:srgbClr val="00ADEE"/>
    <a:srgbClr val="EC1C24"/>
    <a:srgbClr val="F6921E"/>
    <a:srgbClr val="7F3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96" autoAdjust="0"/>
  </p:normalViewPr>
  <p:slideViewPr>
    <p:cSldViewPr snapToGrid="0">
      <p:cViewPr varScale="1">
        <p:scale>
          <a:sx n="59" d="100"/>
          <a:sy n="59" d="100"/>
        </p:scale>
        <p:origin x="1589" y="62"/>
      </p:cViewPr>
      <p:guideLst>
        <p:guide orient="horz" pos="1248"/>
        <p:guide pos="5632"/>
        <p:guide orient="horz" pos="3288"/>
        <p:guide orient="horz" pos="1968"/>
        <p:guide orient="horz" pos="3600"/>
        <p:guide orient="horz" pos="4080"/>
        <p:guide pos="1120"/>
        <p:guide pos="3808"/>
        <p:guide pos="6272"/>
        <p:guide pos="6560"/>
        <p:guide pos="2624"/>
        <p:guide pos="640"/>
        <p:guide pos="3872"/>
      </p:guideLst>
    </p:cSldViewPr>
  </p:slideViewPr>
  <p:notesTextViewPr>
    <p:cViewPr>
      <p:scale>
        <a:sx n="1" d="1"/>
        <a:sy n="1" d="1"/>
      </p:scale>
      <p:origin x="0" y="0"/>
    </p:cViewPr>
  </p:notesTextViewPr>
  <p:notesViewPr>
    <p:cSldViewPr snapToGrid="0">
      <p:cViewPr>
        <p:scale>
          <a:sx n="100" d="100"/>
          <a:sy n="100" d="100"/>
        </p:scale>
        <p:origin x="5340"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gins, Adam - WHD" userId="94febe7a-b794-41db-97e8-d0bfeb4629f3" providerId="ADAL" clId="{3E80175A-06E0-45F9-86AC-6BD74FBE5CA2}"/>
    <pc:docChg chg="modSld">
      <pc:chgData name="Huggins, Adam - WHD" userId="94febe7a-b794-41db-97e8-d0bfeb4629f3" providerId="ADAL" clId="{3E80175A-06E0-45F9-86AC-6BD74FBE5CA2}" dt="2023-07-20T19:56:50.605" v="22" actId="6549"/>
      <pc:docMkLst>
        <pc:docMk/>
      </pc:docMkLst>
      <pc:sldChg chg="modNotesTx">
        <pc:chgData name="Huggins, Adam - WHD" userId="94febe7a-b794-41db-97e8-d0bfeb4629f3" providerId="ADAL" clId="{3E80175A-06E0-45F9-86AC-6BD74FBE5CA2}" dt="2023-07-20T19:55:05.880" v="0" actId="6549"/>
        <pc:sldMkLst>
          <pc:docMk/>
          <pc:sldMk cId="2427847230" sldId="332"/>
        </pc:sldMkLst>
      </pc:sldChg>
      <pc:sldChg chg="modNotesTx">
        <pc:chgData name="Huggins, Adam - WHD" userId="94febe7a-b794-41db-97e8-d0bfeb4629f3" providerId="ADAL" clId="{3E80175A-06E0-45F9-86AC-6BD74FBE5CA2}" dt="2023-07-20T19:55:10.655" v="1" actId="6549"/>
        <pc:sldMkLst>
          <pc:docMk/>
          <pc:sldMk cId="983694818" sldId="601"/>
        </pc:sldMkLst>
      </pc:sldChg>
      <pc:sldChg chg="modNotesTx">
        <pc:chgData name="Huggins, Adam - WHD" userId="94febe7a-b794-41db-97e8-d0bfeb4629f3" providerId="ADAL" clId="{3E80175A-06E0-45F9-86AC-6BD74FBE5CA2}" dt="2023-07-20T19:55:23.410" v="3" actId="6549"/>
        <pc:sldMkLst>
          <pc:docMk/>
          <pc:sldMk cId="3691283101" sldId="603"/>
        </pc:sldMkLst>
      </pc:sldChg>
      <pc:sldChg chg="modNotesTx">
        <pc:chgData name="Huggins, Adam - WHD" userId="94febe7a-b794-41db-97e8-d0bfeb4629f3" providerId="ADAL" clId="{3E80175A-06E0-45F9-86AC-6BD74FBE5CA2}" dt="2023-07-20T19:55:27.358" v="4" actId="6549"/>
        <pc:sldMkLst>
          <pc:docMk/>
          <pc:sldMk cId="2467987506" sldId="604"/>
        </pc:sldMkLst>
      </pc:sldChg>
      <pc:sldChg chg="modNotesTx">
        <pc:chgData name="Huggins, Adam - WHD" userId="94febe7a-b794-41db-97e8-d0bfeb4629f3" providerId="ADAL" clId="{3E80175A-06E0-45F9-86AC-6BD74FBE5CA2}" dt="2023-07-20T19:55:31.717" v="5" actId="6549"/>
        <pc:sldMkLst>
          <pc:docMk/>
          <pc:sldMk cId="4026846597" sldId="606"/>
        </pc:sldMkLst>
      </pc:sldChg>
      <pc:sldChg chg="modNotesTx">
        <pc:chgData name="Huggins, Adam - WHD" userId="94febe7a-b794-41db-97e8-d0bfeb4629f3" providerId="ADAL" clId="{3E80175A-06E0-45F9-86AC-6BD74FBE5CA2}" dt="2023-07-20T19:55:18.655" v="2" actId="6549"/>
        <pc:sldMkLst>
          <pc:docMk/>
          <pc:sldMk cId="1604603225" sldId="610"/>
        </pc:sldMkLst>
      </pc:sldChg>
      <pc:sldChg chg="modNotesTx">
        <pc:chgData name="Huggins, Adam - WHD" userId="94febe7a-b794-41db-97e8-d0bfeb4629f3" providerId="ADAL" clId="{3E80175A-06E0-45F9-86AC-6BD74FBE5CA2}" dt="2023-07-20T19:55:38.087" v="6" actId="6549"/>
        <pc:sldMkLst>
          <pc:docMk/>
          <pc:sldMk cId="897532077" sldId="611"/>
        </pc:sldMkLst>
      </pc:sldChg>
      <pc:sldChg chg="modNotesTx">
        <pc:chgData name="Huggins, Adam - WHD" userId="94febe7a-b794-41db-97e8-d0bfeb4629f3" providerId="ADAL" clId="{3E80175A-06E0-45F9-86AC-6BD74FBE5CA2}" dt="2023-07-20T19:55:47.078" v="7" actId="6549"/>
        <pc:sldMkLst>
          <pc:docMk/>
          <pc:sldMk cId="2368066680" sldId="612"/>
        </pc:sldMkLst>
      </pc:sldChg>
      <pc:sldChg chg="modNotesTx">
        <pc:chgData name="Huggins, Adam - WHD" userId="94febe7a-b794-41db-97e8-d0bfeb4629f3" providerId="ADAL" clId="{3E80175A-06E0-45F9-86AC-6BD74FBE5CA2}" dt="2023-07-20T19:55:52.703" v="8" actId="6549"/>
        <pc:sldMkLst>
          <pc:docMk/>
          <pc:sldMk cId="3583332556" sldId="613"/>
        </pc:sldMkLst>
      </pc:sldChg>
      <pc:sldChg chg="modNotesTx">
        <pc:chgData name="Huggins, Adam - WHD" userId="94febe7a-b794-41db-97e8-d0bfeb4629f3" providerId="ADAL" clId="{3E80175A-06E0-45F9-86AC-6BD74FBE5CA2}" dt="2023-07-20T19:55:56.860" v="9" actId="6549"/>
        <pc:sldMkLst>
          <pc:docMk/>
          <pc:sldMk cId="1663932420" sldId="614"/>
        </pc:sldMkLst>
      </pc:sldChg>
      <pc:sldChg chg="modNotesTx">
        <pc:chgData name="Huggins, Adam - WHD" userId="94febe7a-b794-41db-97e8-d0bfeb4629f3" providerId="ADAL" clId="{3E80175A-06E0-45F9-86AC-6BD74FBE5CA2}" dt="2023-07-20T19:56:00.534" v="10" actId="6549"/>
        <pc:sldMkLst>
          <pc:docMk/>
          <pc:sldMk cId="4171086258" sldId="615"/>
        </pc:sldMkLst>
      </pc:sldChg>
      <pc:sldChg chg="modNotesTx">
        <pc:chgData name="Huggins, Adam - WHD" userId="94febe7a-b794-41db-97e8-d0bfeb4629f3" providerId="ADAL" clId="{3E80175A-06E0-45F9-86AC-6BD74FBE5CA2}" dt="2023-07-20T19:56:06.206" v="11" actId="6549"/>
        <pc:sldMkLst>
          <pc:docMk/>
          <pc:sldMk cId="339568034" sldId="616"/>
        </pc:sldMkLst>
      </pc:sldChg>
      <pc:sldChg chg="modNotesTx">
        <pc:chgData name="Huggins, Adam - WHD" userId="94febe7a-b794-41db-97e8-d0bfeb4629f3" providerId="ADAL" clId="{3E80175A-06E0-45F9-86AC-6BD74FBE5CA2}" dt="2023-07-20T19:56:10.504" v="12" actId="6549"/>
        <pc:sldMkLst>
          <pc:docMk/>
          <pc:sldMk cId="1321507583" sldId="617"/>
        </pc:sldMkLst>
      </pc:sldChg>
      <pc:sldChg chg="modNotesTx">
        <pc:chgData name="Huggins, Adam - WHD" userId="94febe7a-b794-41db-97e8-d0bfeb4629f3" providerId="ADAL" clId="{3E80175A-06E0-45F9-86AC-6BD74FBE5CA2}" dt="2023-07-20T19:56:15.078" v="13" actId="6549"/>
        <pc:sldMkLst>
          <pc:docMk/>
          <pc:sldMk cId="507135946" sldId="618"/>
        </pc:sldMkLst>
      </pc:sldChg>
      <pc:sldChg chg="modNotesTx">
        <pc:chgData name="Huggins, Adam - WHD" userId="94febe7a-b794-41db-97e8-d0bfeb4629f3" providerId="ADAL" clId="{3E80175A-06E0-45F9-86AC-6BD74FBE5CA2}" dt="2023-07-20T19:56:18.165" v="14" actId="6549"/>
        <pc:sldMkLst>
          <pc:docMk/>
          <pc:sldMk cId="462022364" sldId="619"/>
        </pc:sldMkLst>
      </pc:sldChg>
      <pc:sldChg chg="modNotesTx">
        <pc:chgData name="Huggins, Adam - WHD" userId="94febe7a-b794-41db-97e8-d0bfeb4629f3" providerId="ADAL" clId="{3E80175A-06E0-45F9-86AC-6BD74FBE5CA2}" dt="2023-07-20T19:56:22.296" v="15" actId="6549"/>
        <pc:sldMkLst>
          <pc:docMk/>
          <pc:sldMk cId="215484649" sldId="620"/>
        </pc:sldMkLst>
      </pc:sldChg>
      <pc:sldChg chg="modNotesTx">
        <pc:chgData name="Huggins, Adam - WHD" userId="94febe7a-b794-41db-97e8-d0bfeb4629f3" providerId="ADAL" clId="{3E80175A-06E0-45F9-86AC-6BD74FBE5CA2}" dt="2023-07-20T19:56:26.025" v="16" actId="6549"/>
        <pc:sldMkLst>
          <pc:docMk/>
          <pc:sldMk cId="530062716" sldId="621"/>
        </pc:sldMkLst>
      </pc:sldChg>
      <pc:sldChg chg="modNotesTx">
        <pc:chgData name="Huggins, Adam - WHD" userId="94febe7a-b794-41db-97e8-d0bfeb4629f3" providerId="ADAL" clId="{3E80175A-06E0-45F9-86AC-6BD74FBE5CA2}" dt="2023-07-20T19:56:29.793" v="17" actId="6549"/>
        <pc:sldMkLst>
          <pc:docMk/>
          <pc:sldMk cId="2290753044" sldId="622"/>
        </pc:sldMkLst>
      </pc:sldChg>
      <pc:sldChg chg="modNotesTx">
        <pc:chgData name="Huggins, Adam - WHD" userId="94febe7a-b794-41db-97e8-d0bfeb4629f3" providerId="ADAL" clId="{3E80175A-06E0-45F9-86AC-6BD74FBE5CA2}" dt="2023-07-20T19:56:33.686" v="18" actId="6549"/>
        <pc:sldMkLst>
          <pc:docMk/>
          <pc:sldMk cId="3301944965" sldId="623"/>
        </pc:sldMkLst>
      </pc:sldChg>
      <pc:sldChg chg="modNotesTx">
        <pc:chgData name="Huggins, Adam - WHD" userId="94febe7a-b794-41db-97e8-d0bfeb4629f3" providerId="ADAL" clId="{3E80175A-06E0-45F9-86AC-6BD74FBE5CA2}" dt="2023-07-20T19:56:37.548" v="19" actId="6549"/>
        <pc:sldMkLst>
          <pc:docMk/>
          <pc:sldMk cId="2362393235" sldId="624"/>
        </pc:sldMkLst>
      </pc:sldChg>
      <pc:sldChg chg="modNotesTx">
        <pc:chgData name="Huggins, Adam - WHD" userId="94febe7a-b794-41db-97e8-d0bfeb4629f3" providerId="ADAL" clId="{3E80175A-06E0-45F9-86AC-6BD74FBE5CA2}" dt="2023-07-20T19:56:42.426" v="20" actId="6549"/>
        <pc:sldMkLst>
          <pc:docMk/>
          <pc:sldMk cId="2465534645" sldId="625"/>
        </pc:sldMkLst>
      </pc:sldChg>
      <pc:sldChg chg="modNotesTx">
        <pc:chgData name="Huggins, Adam - WHD" userId="94febe7a-b794-41db-97e8-d0bfeb4629f3" providerId="ADAL" clId="{3E80175A-06E0-45F9-86AC-6BD74FBE5CA2}" dt="2023-07-20T19:56:46.769" v="21" actId="6549"/>
        <pc:sldMkLst>
          <pc:docMk/>
          <pc:sldMk cId="4051768473" sldId="626"/>
        </pc:sldMkLst>
      </pc:sldChg>
      <pc:sldChg chg="modNotesTx">
        <pc:chgData name="Huggins, Adam - WHD" userId="94febe7a-b794-41db-97e8-d0bfeb4629f3" providerId="ADAL" clId="{3E80175A-06E0-45F9-86AC-6BD74FBE5CA2}" dt="2023-07-20T19:56:50.605" v="22" actId="6549"/>
        <pc:sldMkLst>
          <pc:docMk/>
          <pc:sldMk cId="3906824323" sldId="6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465113">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3970339"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465113">
              <a:defRPr sz="1200">
                <a:latin typeface="Calibri" pitchFamily="34" charset="0"/>
              </a:defRPr>
            </a:lvl1pPr>
          </a:lstStyle>
          <a:p>
            <a:fld id="{60C609EA-5C93-4DBB-B2CB-912FC58DAD87}" type="datetime1">
              <a:rPr lang="en-US"/>
              <a:pPr/>
              <a:t>07/20/2023</a:t>
            </a:fld>
            <a:endParaRPr lang="en-US"/>
          </a:p>
        </p:txBody>
      </p:sp>
      <p:sp>
        <p:nvSpPr>
          <p:cNvPr id="4" name="Footer Placeholder 3"/>
          <p:cNvSpPr>
            <a:spLocks noGrp="1"/>
          </p:cNvSpPr>
          <p:nvPr>
            <p:ph type="ftr" sz="quarter" idx="2"/>
          </p:nvPr>
        </p:nvSpPr>
        <p:spPr bwMode="auto">
          <a:xfrm>
            <a:off x="1"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465113">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970339"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465113">
              <a:defRPr sz="1200">
                <a:latin typeface="Calibri" pitchFamily="34" charset="0"/>
              </a:defRPr>
            </a:lvl1pPr>
          </a:lstStyle>
          <a:p>
            <a:fld id="{99234CD3-3FEA-48FA-A5A7-3DB27CC5E960}" type="slidenum">
              <a:rPr lang="en-US"/>
              <a:pPr/>
              <a:t>‹#›</a:t>
            </a:fld>
            <a:endParaRPr lang="en-US"/>
          </a:p>
        </p:txBody>
      </p:sp>
    </p:spTree>
    <p:extLst>
      <p:ext uri="{BB962C8B-B14F-4D97-AF65-F5344CB8AC3E}">
        <p14:creationId xmlns:p14="http://schemas.microsoft.com/office/powerpoint/2010/main" val="79896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46511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465113">
              <a:defRPr sz="1200">
                <a:latin typeface="Calibri" pitchFamily="34" charset="0"/>
              </a:defRPr>
            </a:lvl1pPr>
          </a:lstStyle>
          <a:p>
            <a:fld id="{7E0B0835-DD9B-4465-9E35-628383B5B040}" type="datetime1">
              <a:rPr lang="en-US"/>
              <a:pPr/>
              <a:t>07/20/2023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wrap="square" lIns="91435" tIns="45718" rIns="91435" bIns="45718"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bwMode="auto">
          <a:xfrm>
            <a:off x="701676" y="4416426"/>
            <a:ext cx="5607050" cy="4183063"/>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auto">
          <a:xfrm>
            <a:off x="1"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46511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465113">
              <a:defRPr sz="1200">
                <a:latin typeface="Calibri" pitchFamily="34" charset="0"/>
              </a:defRPr>
            </a:lvl1pPr>
          </a:lstStyle>
          <a:p>
            <a:fld id="{DC5E6EEB-424F-4CA5-BCC8-916C05993E96}" type="slidenum">
              <a:rPr lang="en-US"/>
              <a:pPr/>
              <a:t>‹#›</a:t>
            </a:fld>
            <a:endParaRPr lang="en-US"/>
          </a:p>
        </p:txBody>
      </p:sp>
    </p:spTree>
    <p:extLst>
      <p:ext uri="{BB962C8B-B14F-4D97-AF65-F5344CB8AC3E}">
        <p14:creationId xmlns:p14="http://schemas.microsoft.com/office/powerpoint/2010/main" val="2112365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7F78320D-2631-47AB-99AE-5E93C7A93EEE}"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45631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5E6EEB-424F-4CA5-BCC8-916C05993E96}" type="slidenum">
              <a:rPr lang="en-US" smtClean="0"/>
              <a:pPr/>
              <a:t>10</a:t>
            </a:fld>
            <a:endParaRPr lang="en-US" dirty="0"/>
          </a:p>
        </p:txBody>
      </p:sp>
    </p:spTree>
    <p:extLst>
      <p:ext uri="{BB962C8B-B14F-4D97-AF65-F5344CB8AC3E}">
        <p14:creationId xmlns:p14="http://schemas.microsoft.com/office/powerpoint/2010/main" val="218390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5E6EEB-424F-4CA5-BCC8-916C05993E96}" type="slidenum">
              <a:rPr lang="en-US" smtClean="0"/>
              <a:pPr/>
              <a:t>11</a:t>
            </a:fld>
            <a:endParaRPr lang="en-US" dirty="0"/>
          </a:p>
        </p:txBody>
      </p:sp>
    </p:spTree>
    <p:extLst>
      <p:ext uri="{BB962C8B-B14F-4D97-AF65-F5344CB8AC3E}">
        <p14:creationId xmlns:p14="http://schemas.microsoft.com/office/powerpoint/2010/main" val="160203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7F78320D-2631-47AB-99AE-5E93C7A93EEE}"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424437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13</a:t>
            </a:fld>
            <a:endParaRPr lang="en-US" dirty="0"/>
          </a:p>
        </p:txBody>
      </p:sp>
    </p:spTree>
    <p:extLst>
      <p:ext uri="{BB962C8B-B14F-4D97-AF65-F5344CB8AC3E}">
        <p14:creationId xmlns:p14="http://schemas.microsoft.com/office/powerpoint/2010/main" val="112365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14</a:t>
            </a:fld>
            <a:endParaRPr lang="en-US" dirty="0"/>
          </a:p>
        </p:txBody>
      </p:sp>
    </p:spTree>
    <p:extLst>
      <p:ext uri="{BB962C8B-B14F-4D97-AF65-F5344CB8AC3E}">
        <p14:creationId xmlns:p14="http://schemas.microsoft.com/office/powerpoint/2010/main" val="255535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15</a:t>
            </a:fld>
            <a:endParaRPr lang="en-US" dirty="0"/>
          </a:p>
        </p:txBody>
      </p:sp>
    </p:spTree>
    <p:extLst>
      <p:ext uri="{BB962C8B-B14F-4D97-AF65-F5344CB8AC3E}">
        <p14:creationId xmlns:p14="http://schemas.microsoft.com/office/powerpoint/2010/main" val="12084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16</a:t>
            </a:fld>
            <a:endParaRPr lang="en-US" dirty="0"/>
          </a:p>
        </p:txBody>
      </p:sp>
    </p:spTree>
    <p:extLst>
      <p:ext uri="{BB962C8B-B14F-4D97-AF65-F5344CB8AC3E}">
        <p14:creationId xmlns:p14="http://schemas.microsoft.com/office/powerpoint/2010/main" val="244689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17</a:t>
            </a:fld>
            <a:endParaRPr lang="en-US" dirty="0"/>
          </a:p>
        </p:txBody>
      </p:sp>
    </p:spTree>
    <p:extLst>
      <p:ext uri="{BB962C8B-B14F-4D97-AF65-F5344CB8AC3E}">
        <p14:creationId xmlns:p14="http://schemas.microsoft.com/office/powerpoint/2010/main" val="95487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18</a:t>
            </a:fld>
            <a:endParaRPr lang="en-US" dirty="0"/>
          </a:p>
        </p:txBody>
      </p:sp>
    </p:spTree>
    <p:extLst>
      <p:ext uri="{BB962C8B-B14F-4D97-AF65-F5344CB8AC3E}">
        <p14:creationId xmlns:p14="http://schemas.microsoft.com/office/powerpoint/2010/main" val="256465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19</a:t>
            </a:fld>
            <a:endParaRPr lang="en-US" dirty="0"/>
          </a:p>
        </p:txBody>
      </p:sp>
    </p:spTree>
    <p:extLst>
      <p:ext uri="{BB962C8B-B14F-4D97-AF65-F5344CB8AC3E}">
        <p14:creationId xmlns:p14="http://schemas.microsoft.com/office/powerpoint/2010/main" val="73302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2</a:t>
            </a:fld>
            <a:endParaRPr lang="en-US"/>
          </a:p>
        </p:txBody>
      </p:sp>
    </p:spTree>
    <p:extLst>
      <p:ext uri="{BB962C8B-B14F-4D97-AF65-F5344CB8AC3E}">
        <p14:creationId xmlns:p14="http://schemas.microsoft.com/office/powerpoint/2010/main" val="3341199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20</a:t>
            </a:fld>
            <a:endParaRPr lang="en-US" dirty="0"/>
          </a:p>
        </p:txBody>
      </p:sp>
    </p:spTree>
    <p:extLst>
      <p:ext uri="{BB962C8B-B14F-4D97-AF65-F5344CB8AC3E}">
        <p14:creationId xmlns:p14="http://schemas.microsoft.com/office/powerpoint/2010/main" val="146611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21</a:t>
            </a:fld>
            <a:endParaRPr lang="en-US" dirty="0"/>
          </a:p>
        </p:txBody>
      </p:sp>
    </p:spTree>
    <p:extLst>
      <p:ext uri="{BB962C8B-B14F-4D97-AF65-F5344CB8AC3E}">
        <p14:creationId xmlns:p14="http://schemas.microsoft.com/office/powerpoint/2010/main" val="295695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5E6EEB-424F-4CA5-BCC8-916C05993E96}" type="slidenum">
              <a:rPr lang="en-US" smtClean="0"/>
              <a:pPr/>
              <a:t>22</a:t>
            </a:fld>
            <a:endParaRPr lang="en-US" dirty="0"/>
          </a:p>
        </p:txBody>
      </p:sp>
    </p:spTree>
    <p:extLst>
      <p:ext uri="{BB962C8B-B14F-4D97-AF65-F5344CB8AC3E}">
        <p14:creationId xmlns:p14="http://schemas.microsoft.com/office/powerpoint/2010/main" val="1134246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23</a:t>
            </a:fld>
            <a:endParaRPr lang="en-US" dirty="0"/>
          </a:p>
        </p:txBody>
      </p:sp>
    </p:spTree>
    <p:extLst>
      <p:ext uri="{BB962C8B-B14F-4D97-AF65-F5344CB8AC3E}">
        <p14:creationId xmlns:p14="http://schemas.microsoft.com/office/powerpoint/2010/main" val="1857690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24</a:t>
            </a:fld>
            <a:endParaRPr lang="en-US" dirty="0"/>
          </a:p>
        </p:txBody>
      </p:sp>
    </p:spTree>
    <p:extLst>
      <p:ext uri="{BB962C8B-B14F-4D97-AF65-F5344CB8AC3E}">
        <p14:creationId xmlns:p14="http://schemas.microsoft.com/office/powerpoint/2010/main" val="4101458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25</a:t>
            </a:fld>
            <a:endParaRPr lang="en-US" dirty="0"/>
          </a:p>
        </p:txBody>
      </p:sp>
    </p:spTree>
    <p:extLst>
      <p:ext uri="{BB962C8B-B14F-4D97-AF65-F5344CB8AC3E}">
        <p14:creationId xmlns:p14="http://schemas.microsoft.com/office/powerpoint/2010/main" val="191263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ヒラギノ角ゴ Pro W3"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97239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endParaRPr lang="en-US" b="0" i="0" u="none" strike="sng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78219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5E6EEB-424F-4CA5-BCC8-916C05993E96}" type="slidenum">
              <a:rPr lang="en-US" smtClean="0"/>
              <a:pPr/>
              <a:t>5</a:t>
            </a:fld>
            <a:endParaRPr lang="en-US" dirty="0"/>
          </a:p>
        </p:txBody>
      </p:sp>
    </p:spTree>
    <p:extLst>
      <p:ext uri="{BB962C8B-B14F-4D97-AF65-F5344CB8AC3E}">
        <p14:creationId xmlns:p14="http://schemas.microsoft.com/office/powerpoint/2010/main" val="89542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5E6EEB-424F-4CA5-BCC8-916C05993E96}" type="slidenum">
              <a:rPr lang="en-US" smtClean="0"/>
              <a:pPr/>
              <a:t>6</a:t>
            </a:fld>
            <a:endParaRPr lang="en-US" dirty="0"/>
          </a:p>
        </p:txBody>
      </p:sp>
    </p:spTree>
    <p:extLst>
      <p:ext uri="{BB962C8B-B14F-4D97-AF65-F5344CB8AC3E}">
        <p14:creationId xmlns:p14="http://schemas.microsoft.com/office/powerpoint/2010/main" val="86751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7F78320D-2631-47AB-99AE-5E93C7A93EEE}"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36758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E6EEB-424F-4CA5-BCC8-916C05993E96}" type="slidenum">
              <a:rPr lang="en-US" smtClean="0"/>
              <a:pPr/>
              <a:t>8</a:t>
            </a:fld>
            <a:endParaRPr lang="en-US" dirty="0"/>
          </a:p>
        </p:txBody>
      </p:sp>
    </p:spTree>
    <p:extLst>
      <p:ext uri="{BB962C8B-B14F-4D97-AF65-F5344CB8AC3E}">
        <p14:creationId xmlns:p14="http://schemas.microsoft.com/office/powerpoint/2010/main" val="183290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364206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81195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410822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121730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a:extLst>
              <a:ext uri="{FF2B5EF4-FFF2-40B4-BE49-F238E27FC236}">
                <a16:creationId xmlns:a16="http://schemas.microsoft.com/office/drawing/2014/main" id="{DBBF6F2B-FAB9-4A6C-97C9-EE8120A01349}"/>
              </a:ext>
            </a:extLst>
          </p:cNvPr>
          <p:cNvSpPr txBox="1"/>
          <p:nvPr userDrawn="1"/>
        </p:nvSpPr>
        <p:spPr>
          <a:xfrm>
            <a:off x="8116528" y="5899354"/>
            <a:ext cx="3569110" cy="523220"/>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dol.gov/</a:t>
            </a:r>
            <a:r>
              <a:rPr lang="en-US" sz="1400" b="1" dirty="0" err="1">
                <a:solidFill>
                  <a:schemeClr val="bg1"/>
                </a:solidFill>
                <a:latin typeface="Arial" panose="020B0604020202020204" pitchFamily="34" charset="0"/>
                <a:cs typeface="Arial" panose="020B0604020202020204" pitchFamily="34" charset="0"/>
              </a:rPr>
              <a:t>whd</a:t>
            </a:r>
            <a:endParaRPr lang="en-US" sz="1400" b="1" dirty="0">
              <a:solidFill>
                <a:schemeClr val="bg1"/>
              </a:solidFill>
              <a:latin typeface="Arial" panose="020B0604020202020204" pitchFamily="34" charset="0"/>
              <a:cs typeface="Arial" panose="020B0604020202020204" pitchFamily="34" charset="0"/>
            </a:endParaRPr>
          </a:p>
          <a:p>
            <a:pPr algn="r"/>
            <a:r>
              <a:rPr lang="en-US" sz="1400" dirty="0">
                <a:solidFill>
                  <a:schemeClr val="bg1"/>
                </a:solidFill>
                <a:latin typeface="Arial" panose="020B0604020202020204" pitchFamily="34" charset="0"/>
                <a:cs typeface="Arial" panose="020B0604020202020204" pitchFamily="34" charset="0"/>
              </a:rPr>
              <a:t>1-866-4-US-WAGE</a:t>
            </a:r>
          </a:p>
        </p:txBody>
      </p:sp>
    </p:spTree>
    <p:extLst>
      <p:ext uri="{BB962C8B-B14F-4D97-AF65-F5344CB8AC3E}">
        <p14:creationId xmlns:p14="http://schemas.microsoft.com/office/powerpoint/2010/main" val="607064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399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694115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07/20/2023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910499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045736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546737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descr="Department of Labor seal and Wage and Hour logo with text Wage and Hour Division, United States Department of Labor, dol.gov/agencies/whd,1-866487-9248." title="Foo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399" y="5881528"/>
            <a:ext cx="8086360" cy="670561"/>
          </a:xfrm>
          <a:prstGeom prst="rect">
            <a:avLst/>
          </a:prstGeom>
        </p:spPr>
      </p:pic>
      <p:pic>
        <p:nvPicPr>
          <p:cNvPr id="6" name="Picture 5"/>
          <p:cNvPicPr>
            <a:picLocks noChangeAspect="1"/>
          </p:cNvPicPr>
          <p:nvPr userDrawn="1"/>
        </p:nvPicPr>
        <p:blipFill>
          <a:blip r:embed="rId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80649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07/20/2023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41555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72389"/>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pic>
        <p:nvPicPr>
          <p:cNvPr id="12" name="Picture 11"/>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471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07/20/2023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109512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07/20/2023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3966255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07/20/2023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796126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1D9043-4B0A-024D-BF06-D6DC2841BC90}" type="datetimeFigureOut">
              <a:rPr lang="en-US" smtClean="0"/>
              <a:t>07/20/2023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6C7D21-1193-8045-9C5E-CBD1BB09325F}" type="slidenum">
              <a:rPr lang="en-US" smtClean="0"/>
              <a:t>‹#›</a:t>
            </a:fld>
            <a:endParaRPr lang="en-US"/>
          </a:p>
        </p:txBody>
      </p:sp>
    </p:spTree>
    <p:extLst>
      <p:ext uri="{BB962C8B-B14F-4D97-AF65-F5344CB8AC3E}">
        <p14:creationId xmlns:p14="http://schemas.microsoft.com/office/powerpoint/2010/main" val="485721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053429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849486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854864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09289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761174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374795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3770837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249104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1179976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440452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247511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46221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A51518B-6A2E-6C49-B814-06514FA89586}" type="datetimeFigureOut">
              <a:rPr lang="en-US" smtClean="0"/>
              <a:t>07/20/2023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2012-F85A-3F48-BE59-2BF9258BFA98}" type="slidenum">
              <a:rPr lang="en-US" smtClean="0"/>
              <a:t>‹#›</a:t>
            </a:fld>
            <a:endParaRPr lang="en-US"/>
          </a:p>
        </p:txBody>
      </p:sp>
    </p:spTree>
    <p:extLst>
      <p:ext uri="{BB962C8B-B14F-4D97-AF65-F5344CB8AC3E}">
        <p14:creationId xmlns:p14="http://schemas.microsoft.com/office/powerpoint/2010/main" val="2163116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968386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173189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1537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95779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730767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07/20/2023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386075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defRPr sz="4000"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40207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41716" y="5749393"/>
            <a:ext cx="10308568" cy="1037290"/>
          </a:xfrm>
          <a:prstGeom prst="rect">
            <a:avLst/>
          </a:prstGeom>
        </p:spPr>
      </p:pic>
    </p:spTree>
    <p:extLst>
      <p:ext uri="{BB962C8B-B14F-4D97-AF65-F5344CB8AC3E}">
        <p14:creationId xmlns:p14="http://schemas.microsoft.com/office/powerpoint/2010/main" val="1669923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724913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01195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584643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747108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51490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315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333F50"/>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4" name="Picture 3"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9352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dirty="0"/>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82592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6" name="Picture 5"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sp>
        <p:nvSpPr>
          <p:cNvPr id="7" name="Rectangle 6"/>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ooter Placeholder 6"/>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7DE91D27-B8D8-4827-8F4C-75B58610F69E}" type="slidenum">
              <a:rPr lang="en-US" sz="1000" smtClean="0">
                <a:solidFill>
                  <a:schemeClr val="bg1"/>
                </a:solidFill>
              </a:rPr>
              <a:pPr algn="r">
                <a:defRPr/>
              </a:pPr>
              <a:t>‹#›</a:t>
            </a:fld>
            <a:endParaRPr lang="en-US">
              <a:solidFill>
                <a:schemeClr val="bg1"/>
              </a:solidFill>
            </a:endParaRPr>
          </a:p>
        </p:txBody>
      </p:sp>
      <p:sp>
        <p:nvSpPr>
          <p:cNvPr id="4" name="Picture Placeholder 3"/>
          <p:cNvSpPr>
            <a:spLocks noGrp="1"/>
          </p:cNvSpPr>
          <p:nvPr>
            <p:ph type="pic" sz="quarter" idx="10"/>
          </p:nvPr>
        </p:nvSpPr>
        <p:spPr>
          <a:xfrm>
            <a:off x="0" y="0"/>
            <a:ext cx="12192000" cy="6438900"/>
          </a:xfrm>
        </p:spPr>
        <p:txBody>
          <a:bodyPr/>
          <a:lstStyle/>
          <a:p>
            <a:pPr lvl="0"/>
            <a:endParaRPr lang="en-US" noProof="0"/>
          </a:p>
        </p:txBody>
      </p:sp>
      <p:sp>
        <p:nvSpPr>
          <p:cNvPr id="2" name="Title 1"/>
          <p:cNvSpPr>
            <a:spLocks noGrp="1"/>
          </p:cNvSpPr>
          <p:nvPr>
            <p:ph type="ctrTitle"/>
          </p:nvPr>
        </p:nvSpPr>
        <p:spPr>
          <a:xfrm>
            <a:off x="0" y="3571622"/>
            <a:ext cx="11313042" cy="988828"/>
          </a:xfrm>
          <a:solidFill>
            <a:srgbClr val="17375E"/>
          </a:solidFill>
        </p:spPr>
        <p:txBody>
          <a:bodyPr lIns="457200">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a16="http://schemas.microsoft.com/office/drawing/2014/main" id="{4B44BFFC-9793-41A7-A1AA-1F65F6824C3D}"/>
              </a:ext>
            </a:extLst>
          </p:cNvPr>
          <p:cNvSpPr txBox="1">
            <a:spLocks noChangeArrowheads="1"/>
          </p:cNvSpPr>
          <p:nvPr userDrawn="1"/>
        </p:nvSpPr>
        <p:spPr bwMode="auto">
          <a:xfrm>
            <a:off x="773473" y="6513512"/>
            <a:ext cx="4978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a:t>
            </a:r>
            <a:r>
              <a:rPr lang="en-US" altLang="en-US" sz="1100">
                <a:latin typeface="Arial" panose="020B0604020202020204" pitchFamily="34" charset="0"/>
                <a:cs typeface="Arial" panose="020B0604020202020204" pitchFamily="34" charset="0"/>
              </a:rPr>
              <a:t>|</a:t>
            </a:r>
            <a:r>
              <a:rPr lang="en-US" altLang="en-US" sz="1000" baseline="0">
                <a:latin typeface="Arial" panose="020B0604020202020204" pitchFamily="34" charset="0"/>
                <a:cs typeface="Arial" panose="020B0604020202020204" pitchFamily="34" charset="0"/>
              </a:rPr>
              <a:t> </a:t>
            </a:r>
            <a:r>
              <a:rPr lang="en-US" altLang="en-US" sz="1000" b="0">
                <a:latin typeface="Arial" panose="020B0604020202020204" pitchFamily="34" charset="0"/>
                <a:cs typeface="Arial" panose="020B0604020202020204" pitchFamily="34" charset="0"/>
              </a:rPr>
              <a:t>Wage and Hour Division</a:t>
            </a:r>
          </a:p>
        </p:txBody>
      </p:sp>
    </p:spTree>
    <p:extLst>
      <p:ext uri="{BB962C8B-B14F-4D97-AF65-F5344CB8AC3E}">
        <p14:creationId xmlns:p14="http://schemas.microsoft.com/office/powerpoint/2010/main" val="141475164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7B3B5-9028-4481-889B-4030492644BB}"/>
              </a:ext>
            </a:extLst>
          </p:cNvPr>
          <p:cNvSpPr/>
          <p:nvPr userDrawn="1"/>
        </p:nvSpPr>
        <p:spPr>
          <a:xfrm>
            <a:off x="0" y="403225"/>
            <a:ext cx="11582400" cy="876300"/>
          </a:xfrm>
          <a:prstGeom prst="rect">
            <a:avLst/>
          </a:prstGeom>
          <a:solidFill>
            <a:srgbClr val="17375E"/>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172389"/>
              </a:solidFill>
            </a:endParaRPr>
          </a:p>
        </p:txBody>
      </p:sp>
      <p:sp>
        <p:nvSpPr>
          <p:cNvPr id="5" name="Rectangle 4"/>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93466"/>
            <a:ext cx="11582400" cy="1143000"/>
          </a:xfrm>
          <a:noFill/>
        </p:spPr>
        <p:txBody>
          <a:bodyPr/>
          <a:lstStyle>
            <a:lvl1pPr algn="l">
              <a:defRPr sz="44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752600"/>
            <a:ext cx="10972800" cy="4343400"/>
          </a:xfrm>
        </p:spPr>
        <p:txBody>
          <a:bodyPr/>
          <a:lstStyle>
            <a:lvl1pPr marL="0" indent="0" algn="l">
              <a:defRPr sz="3200" b="0">
                <a:solidFill>
                  <a:schemeClr val="tx1"/>
                </a:solidFill>
                <a:latin typeface="Arial" panose="020B0604020202020204" pitchFamily="34" charset="0"/>
                <a:cs typeface="Arial" panose="020B0604020202020204" pitchFamily="34" charset="0"/>
              </a:defRPr>
            </a:lvl1pPr>
            <a:lvl2pPr marL="0" indent="0" algn="l">
              <a:defRPr sz="3200" b="0">
                <a:latin typeface="Arial" panose="020B0604020202020204" pitchFamily="34" charset="0"/>
                <a:cs typeface="Arial" panose="020B0604020202020204" pitchFamily="34" charset="0"/>
              </a:defRPr>
            </a:lvl2pPr>
            <a:lvl3pPr marL="0" indent="0" algn="l">
              <a:defRPr sz="3200" b="0">
                <a:latin typeface="Arial" panose="020B0604020202020204" pitchFamily="34" charset="0"/>
                <a:cs typeface="Arial" panose="020B0604020202020204" pitchFamily="34" charset="0"/>
              </a:defRPr>
            </a:lvl3pPr>
            <a:lvl4pPr marL="0" indent="0" algn="l">
              <a:defRPr sz="3200" b="0">
                <a:latin typeface="Arial" panose="020B0604020202020204" pitchFamily="34" charset="0"/>
                <a:cs typeface="Arial" panose="020B0604020202020204" pitchFamily="34" charset="0"/>
              </a:defRPr>
            </a:lvl4pPr>
            <a:lvl5pPr marL="0" indent="0" algn="l">
              <a:defRPr sz="3200" b="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6">
            <a:extLst>
              <a:ext uri="{FF2B5EF4-FFF2-40B4-BE49-F238E27FC236}">
                <a16:creationId xmlns:a16="http://schemas.microsoft.com/office/drawing/2014/main" id="{0C7B19B0-2438-435A-9C7D-F4695F420BD9}"/>
              </a:ext>
            </a:extLst>
          </p:cNvPr>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A3F23F5E-068F-4002-9B96-8F70B8678583}" type="slidenum">
              <a:rPr lang="en-US" sz="1000" smtClean="0">
                <a:solidFill>
                  <a:schemeClr val="bg1"/>
                </a:solidFill>
              </a:rPr>
              <a:pPr algn="r">
                <a:defRPr/>
              </a:pPr>
              <a:t>‹#›</a:t>
            </a:fld>
            <a:endParaRPr lang="en-US">
              <a:solidFill>
                <a:schemeClr val="bg1"/>
              </a:solidFill>
            </a:endParaRPr>
          </a:p>
        </p:txBody>
      </p:sp>
      <p:sp>
        <p:nvSpPr>
          <p:cNvPr id="11" name="TextBox 10">
            <a:extLst>
              <a:ext uri="{FF2B5EF4-FFF2-40B4-BE49-F238E27FC236}">
                <a16:creationId xmlns:a16="http://schemas.microsoft.com/office/drawing/2014/main" id="{8CC084D0-0F50-4A50-B014-B32A14D4407A}"/>
              </a:ext>
            </a:extLst>
          </p:cNvPr>
          <p:cNvSpPr txBox="1">
            <a:spLocks noChangeArrowheads="1"/>
          </p:cNvSpPr>
          <p:nvPr userDrawn="1"/>
        </p:nvSpPr>
        <p:spPr bwMode="auto">
          <a:xfrm>
            <a:off x="773473" y="6513512"/>
            <a:ext cx="4978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a:t>
            </a:r>
            <a:r>
              <a:rPr lang="en-US" altLang="en-US" sz="1100">
                <a:latin typeface="Arial" panose="020B0604020202020204" pitchFamily="34" charset="0"/>
                <a:cs typeface="Arial" panose="020B0604020202020204" pitchFamily="34" charset="0"/>
              </a:rPr>
              <a:t>|</a:t>
            </a:r>
            <a:r>
              <a:rPr lang="en-US" altLang="en-US" sz="1000" baseline="0">
                <a:latin typeface="Arial" panose="020B0604020202020204" pitchFamily="34" charset="0"/>
                <a:cs typeface="Arial" panose="020B0604020202020204" pitchFamily="34" charset="0"/>
              </a:rPr>
              <a:t> </a:t>
            </a:r>
            <a:r>
              <a:rPr lang="en-US" altLang="en-US" sz="1000" b="0">
                <a:latin typeface="Arial" panose="020B0604020202020204" pitchFamily="34" charset="0"/>
                <a:cs typeface="Arial" panose="020B0604020202020204" pitchFamily="34" charset="0"/>
              </a:rPr>
              <a:t>Wage and Hour Division</a:t>
            </a:r>
          </a:p>
        </p:txBody>
      </p:sp>
    </p:spTree>
    <p:extLst>
      <p:ext uri="{BB962C8B-B14F-4D97-AF65-F5344CB8AC3E}">
        <p14:creationId xmlns:p14="http://schemas.microsoft.com/office/powerpoint/2010/main" val="884157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7B3B5-9028-4481-889B-4030492644BB}"/>
              </a:ext>
            </a:extLst>
          </p:cNvPr>
          <p:cNvSpPr/>
          <p:nvPr userDrawn="1"/>
        </p:nvSpPr>
        <p:spPr>
          <a:xfrm>
            <a:off x="0" y="293688"/>
            <a:ext cx="11582400" cy="1206500"/>
          </a:xfrm>
          <a:prstGeom prst="rect">
            <a:avLst/>
          </a:prstGeom>
          <a:solidFill>
            <a:srgbClr val="17375E"/>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172389"/>
              </a:solidFill>
            </a:endParaRPr>
          </a:p>
        </p:txBody>
      </p:sp>
      <p:sp>
        <p:nvSpPr>
          <p:cNvPr id="5" name="Rectangle 4"/>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381000"/>
            <a:ext cx="11582400" cy="1143000"/>
          </a:xfrm>
          <a:noFill/>
        </p:spPr>
        <p:txBody>
          <a:bodyPr/>
          <a:lstStyle>
            <a:lvl1pPr algn="l">
              <a:lnSpc>
                <a:spcPts val="4500"/>
              </a:lnSpc>
              <a:defRPr sz="44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752600"/>
            <a:ext cx="10972800" cy="4191000"/>
          </a:xfrm>
        </p:spPr>
        <p:txBody>
          <a:bodyPr/>
          <a:lstStyle>
            <a:lvl1pPr marL="0" indent="0" algn="l">
              <a:defRPr sz="3200" b="0">
                <a:solidFill>
                  <a:schemeClr val="tx1"/>
                </a:solidFill>
                <a:latin typeface="Arial" panose="020B0604020202020204" pitchFamily="34" charset="0"/>
                <a:cs typeface="Arial" panose="020B0604020202020204" pitchFamily="34" charset="0"/>
              </a:defRPr>
            </a:lvl1pPr>
            <a:lvl2pPr marL="0" indent="0" algn="l">
              <a:defRPr sz="3200" b="0">
                <a:latin typeface="Arial" panose="020B0604020202020204" pitchFamily="34" charset="0"/>
                <a:cs typeface="Arial" panose="020B0604020202020204" pitchFamily="34" charset="0"/>
              </a:defRPr>
            </a:lvl2pPr>
            <a:lvl3pPr marL="0" indent="0" algn="l">
              <a:defRPr sz="3200" b="0">
                <a:latin typeface="Arial" panose="020B0604020202020204" pitchFamily="34" charset="0"/>
                <a:cs typeface="Arial" panose="020B0604020202020204" pitchFamily="34" charset="0"/>
              </a:defRPr>
            </a:lvl3pPr>
            <a:lvl4pPr marL="0" indent="0" algn="l">
              <a:defRPr sz="3200" b="0">
                <a:latin typeface="Arial" panose="020B0604020202020204" pitchFamily="34" charset="0"/>
                <a:cs typeface="Arial" panose="020B0604020202020204" pitchFamily="34" charset="0"/>
              </a:defRPr>
            </a:lvl4pPr>
            <a:lvl5pPr marL="0" indent="0" algn="l">
              <a:defRPr sz="3200" b="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6">
            <a:extLst>
              <a:ext uri="{FF2B5EF4-FFF2-40B4-BE49-F238E27FC236}">
                <a16:creationId xmlns:a16="http://schemas.microsoft.com/office/drawing/2014/main" id="{756A2C7C-2F1B-447B-9344-9298EB3027A6}"/>
              </a:ext>
            </a:extLst>
          </p:cNvPr>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A3F23F5E-068F-4002-9B96-8F70B8678583}" type="slidenum">
              <a:rPr lang="en-US" sz="1000" smtClean="0">
                <a:solidFill>
                  <a:schemeClr val="bg1"/>
                </a:solidFill>
              </a:rPr>
              <a:pPr algn="r">
                <a:defRPr/>
              </a:pPr>
              <a:t>‹#›</a:t>
            </a:fld>
            <a:endParaRPr lang="en-US">
              <a:solidFill>
                <a:schemeClr val="bg1"/>
              </a:solidFill>
            </a:endParaRPr>
          </a:p>
        </p:txBody>
      </p:sp>
      <p:sp>
        <p:nvSpPr>
          <p:cNvPr id="11" name="TextBox 10">
            <a:extLst>
              <a:ext uri="{FF2B5EF4-FFF2-40B4-BE49-F238E27FC236}">
                <a16:creationId xmlns:a16="http://schemas.microsoft.com/office/drawing/2014/main" id="{F1BC6523-2855-4CAD-80B9-2238EDEDD7FE}"/>
              </a:ext>
            </a:extLst>
          </p:cNvPr>
          <p:cNvSpPr txBox="1">
            <a:spLocks noChangeArrowheads="1"/>
          </p:cNvSpPr>
          <p:nvPr userDrawn="1"/>
        </p:nvSpPr>
        <p:spPr bwMode="auto">
          <a:xfrm>
            <a:off x="773473" y="6513512"/>
            <a:ext cx="4978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a:t>
            </a:r>
            <a:r>
              <a:rPr lang="en-US" altLang="en-US" sz="1100">
                <a:latin typeface="Arial" panose="020B0604020202020204" pitchFamily="34" charset="0"/>
                <a:cs typeface="Arial" panose="020B0604020202020204" pitchFamily="34" charset="0"/>
              </a:rPr>
              <a:t>|</a:t>
            </a:r>
            <a:r>
              <a:rPr lang="en-US" altLang="en-US" sz="1000" baseline="0">
                <a:latin typeface="Arial" panose="020B0604020202020204" pitchFamily="34" charset="0"/>
                <a:cs typeface="Arial" panose="020B0604020202020204" pitchFamily="34" charset="0"/>
              </a:rPr>
              <a:t> </a:t>
            </a:r>
            <a:r>
              <a:rPr lang="en-US" altLang="en-US" sz="1000" b="0">
                <a:latin typeface="Arial" panose="020B0604020202020204" pitchFamily="34" charset="0"/>
                <a:cs typeface="Arial" panose="020B0604020202020204" pitchFamily="34" charset="0"/>
              </a:rPr>
              <a:t>Wage and Hour Division</a:t>
            </a:r>
          </a:p>
        </p:txBody>
      </p:sp>
    </p:spTree>
    <p:extLst>
      <p:ext uri="{BB962C8B-B14F-4D97-AF65-F5344CB8AC3E}">
        <p14:creationId xmlns:p14="http://schemas.microsoft.com/office/powerpoint/2010/main" val="2309094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09600" y="2057400"/>
            <a:ext cx="10820400" cy="3886200"/>
          </a:xfrm>
        </p:spPr>
        <p:txBody>
          <a:bodyPr/>
          <a:lstStyle>
            <a:lvl1pPr algn="l">
              <a:defRPr b="0">
                <a:solidFill>
                  <a:schemeClr val="tx1"/>
                </a:solidFill>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6">
            <a:extLst>
              <a:ext uri="{FF2B5EF4-FFF2-40B4-BE49-F238E27FC236}">
                <a16:creationId xmlns:a16="http://schemas.microsoft.com/office/drawing/2014/main" id="{6B9AD55E-D649-4739-9FF1-314BBDDC67F0}"/>
              </a:ext>
            </a:extLst>
          </p:cNvPr>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A3F23F5E-068F-4002-9B96-8F70B8678583}" type="slidenum">
              <a:rPr lang="en-US" sz="1000" smtClean="0">
                <a:solidFill>
                  <a:schemeClr val="bg1"/>
                </a:solidFill>
              </a:rPr>
              <a:pPr algn="r">
                <a:defRPr/>
              </a:pPr>
              <a:t>‹#›</a:t>
            </a:fld>
            <a:endParaRPr lang="en-US">
              <a:solidFill>
                <a:schemeClr val="bg1"/>
              </a:solidFill>
            </a:endParaRPr>
          </a:p>
        </p:txBody>
      </p:sp>
      <p:sp>
        <p:nvSpPr>
          <p:cNvPr id="9" name="TextBox 8">
            <a:extLst>
              <a:ext uri="{FF2B5EF4-FFF2-40B4-BE49-F238E27FC236}">
                <a16:creationId xmlns:a16="http://schemas.microsoft.com/office/drawing/2014/main" id="{7FDF9C0D-B8CF-42D3-B80B-0E6ED23D2416}"/>
              </a:ext>
            </a:extLst>
          </p:cNvPr>
          <p:cNvSpPr txBox="1">
            <a:spLocks noChangeArrowheads="1"/>
          </p:cNvSpPr>
          <p:nvPr userDrawn="1"/>
        </p:nvSpPr>
        <p:spPr bwMode="auto">
          <a:xfrm>
            <a:off x="773473" y="6513512"/>
            <a:ext cx="4978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a:t>
            </a:r>
            <a:r>
              <a:rPr lang="en-US" altLang="en-US" sz="1100">
                <a:latin typeface="Arial" panose="020B0604020202020204" pitchFamily="34" charset="0"/>
                <a:cs typeface="Arial" panose="020B0604020202020204" pitchFamily="34" charset="0"/>
              </a:rPr>
              <a:t>|</a:t>
            </a:r>
            <a:r>
              <a:rPr lang="en-US" altLang="en-US" sz="1000" baseline="0">
                <a:latin typeface="Arial" panose="020B0604020202020204" pitchFamily="34" charset="0"/>
                <a:cs typeface="Arial" panose="020B0604020202020204" pitchFamily="34" charset="0"/>
              </a:rPr>
              <a:t> </a:t>
            </a:r>
            <a:r>
              <a:rPr lang="en-US" altLang="en-US" sz="1000" b="0">
                <a:latin typeface="Arial" panose="020B0604020202020204" pitchFamily="34" charset="0"/>
                <a:cs typeface="Arial" panose="020B0604020202020204" pitchFamily="34" charset="0"/>
              </a:rPr>
              <a:t>Wage and Hour Division</a:t>
            </a:r>
          </a:p>
        </p:txBody>
      </p:sp>
    </p:spTree>
    <p:extLst>
      <p:ext uri="{BB962C8B-B14F-4D97-AF65-F5344CB8AC3E}">
        <p14:creationId xmlns:p14="http://schemas.microsoft.com/office/powerpoint/2010/main" val="3479213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4" name="Picture 3"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39983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 name="Picture 5"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l="69720" b="5753"/>
          <a:stretch/>
        </p:blipFill>
        <p:spPr>
          <a:xfrm>
            <a:off x="9134475" y="5905500"/>
            <a:ext cx="2447925" cy="631825"/>
          </a:xfrm>
          <a:prstGeom prst="rect">
            <a:avLst/>
          </a:prstGeom>
        </p:spPr>
      </p:pic>
      <p:sp>
        <p:nvSpPr>
          <p:cNvPr id="7" name="Rectangle 6"/>
          <p:cNvSpPr/>
          <p:nvPr userDrawn="1"/>
        </p:nvSpPr>
        <p:spPr>
          <a:xfrm>
            <a:off x="0" y="6438900"/>
            <a:ext cx="12192000" cy="4191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Picture Placeholder 3"/>
          <p:cNvSpPr>
            <a:spLocks noGrp="1"/>
          </p:cNvSpPr>
          <p:nvPr>
            <p:ph type="pic" sz="quarter" idx="10"/>
          </p:nvPr>
        </p:nvSpPr>
        <p:spPr>
          <a:xfrm>
            <a:off x="0" y="0"/>
            <a:ext cx="12192000" cy="6438900"/>
          </a:xfrm>
        </p:spPr>
        <p:txBody>
          <a:bodyPr/>
          <a:lstStyle/>
          <a:p>
            <a:pPr lvl="0"/>
            <a:endParaRPr lang="en-US" noProof="0"/>
          </a:p>
        </p:txBody>
      </p:sp>
      <p:sp>
        <p:nvSpPr>
          <p:cNvPr id="2" name="Title 1"/>
          <p:cNvSpPr>
            <a:spLocks noGrp="1"/>
          </p:cNvSpPr>
          <p:nvPr>
            <p:ph type="ctrTitle"/>
          </p:nvPr>
        </p:nvSpPr>
        <p:spPr>
          <a:xfrm>
            <a:off x="0" y="3571622"/>
            <a:ext cx="11313042" cy="988828"/>
          </a:xfrm>
          <a:solidFill>
            <a:srgbClr val="17375E"/>
          </a:solidFill>
        </p:spPr>
        <p:txBody>
          <a:bodyPr lIns="457200">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Footer Placeholder 6">
            <a:extLst>
              <a:ext uri="{FF2B5EF4-FFF2-40B4-BE49-F238E27FC236}">
                <a16:creationId xmlns:a16="http://schemas.microsoft.com/office/drawing/2014/main" id="{C59DE024-8928-48BB-B7FF-BC492E40FD67}"/>
              </a:ext>
            </a:extLst>
          </p:cNvPr>
          <p:cNvSpPr txBox="1">
            <a:spLocks/>
          </p:cNvSpPr>
          <p:nvPr userDrawn="1"/>
        </p:nvSpPr>
        <p:spPr>
          <a:xfrm>
            <a:off x="11188700" y="6423025"/>
            <a:ext cx="457200" cy="379413"/>
          </a:xfrm>
          <a:prstGeom prst="rect">
            <a:avLst/>
          </a:prstGeom>
        </p:spPr>
        <p:txBody>
          <a:bodyPr anchor="ctr"/>
          <a:lstStyle>
            <a:defPPr>
              <a:defRPr lang="en-US"/>
            </a:defPPr>
            <a:lvl1pPr algn="ctr" defTabSz="457200" rtl="0" fontAlgn="base">
              <a:spcBef>
                <a:spcPct val="0"/>
              </a:spcBef>
              <a:spcAft>
                <a:spcPct val="0"/>
              </a:spcAft>
              <a:defRPr sz="1100" kern="1200">
                <a:solidFill>
                  <a:srgbClr val="FEBC10"/>
                </a:solidFill>
                <a:latin typeface="Arial"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lgn="r">
              <a:defRPr/>
            </a:pPr>
            <a:fld id="{A3F23F5E-068F-4002-9B96-8F70B8678583}" type="slidenum">
              <a:rPr lang="en-US" sz="1000" smtClean="0">
                <a:solidFill>
                  <a:schemeClr val="bg1"/>
                </a:solidFill>
              </a:rPr>
              <a:pPr algn="r">
                <a:defRPr/>
              </a:pPr>
              <a:t>‹#›</a:t>
            </a:fld>
            <a:endParaRPr lang="en-US">
              <a:solidFill>
                <a:schemeClr val="bg1"/>
              </a:solidFill>
            </a:endParaRPr>
          </a:p>
        </p:txBody>
      </p:sp>
      <p:sp>
        <p:nvSpPr>
          <p:cNvPr id="14" name="TextBox 13">
            <a:extLst>
              <a:ext uri="{FF2B5EF4-FFF2-40B4-BE49-F238E27FC236}">
                <a16:creationId xmlns:a16="http://schemas.microsoft.com/office/drawing/2014/main" id="{1D160EE4-687A-4BF5-B9FE-D9AF7C219275}"/>
              </a:ext>
            </a:extLst>
          </p:cNvPr>
          <p:cNvSpPr txBox="1">
            <a:spLocks noChangeArrowheads="1"/>
          </p:cNvSpPr>
          <p:nvPr userDrawn="1"/>
        </p:nvSpPr>
        <p:spPr bwMode="auto">
          <a:xfrm>
            <a:off x="773473" y="6513512"/>
            <a:ext cx="4978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2000">
                <a:solidFill>
                  <a:schemeClr val="bg1"/>
                </a:solidFill>
                <a:latin typeface="Arial Black" panose="020B0A04020102020204" pitchFamily="34" charset="0"/>
              </a:defRPr>
            </a:lvl1pPr>
            <a:lvl2pPr marL="742950" indent="-285750">
              <a:defRPr sz="2000">
                <a:solidFill>
                  <a:schemeClr val="bg1"/>
                </a:solidFill>
                <a:latin typeface="Arial Black" panose="020B0A04020102020204" pitchFamily="34" charset="0"/>
              </a:defRPr>
            </a:lvl2pPr>
            <a:lvl3pPr marL="1143000" indent="-228600">
              <a:defRPr sz="2000">
                <a:solidFill>
                  <a:schemeClr val="bg1"/>
                </a:solidFill>
                <a:latin typeface="Arial Black" panose="020B0A04020102020204" pitchFamily="34" charset="0"/>
              </a:defRPr>
            </a:lvl3pPr>
            <a:lvl4pPr marL="1600200" indent="-228600">
              <a:defRPr sz="2000">
                <a:solidFill>
                  <a:schemeClr val="bg1"/>
                </a:solidFill>
                <a:latin typeface="Arial Black" panose="020B0A04020102020204" pitchFamily="34" charset="0"/>
              </a:defRPr>
            </a:lvl4pPr>
            <a:lvl5pPr marL="2057400" indent="-228600">
              <a:defRPr sz="2000">
                <a:solidFill>
                  <a:schemeClr val="bg1"/>
                </a:solidFill>
                <a:latin typeface="Arial Black" panose="020B0A04020102020204" pitchFamily="34" charset="0"/>
              </a:defRPr>
            </a:lvl5pPr>
            <a:lvl6pPr marL="2514600" indent="-228600" eaLnBrk="0" fontAlgn="base" hangingPunct="0">
              <a:spcBef>
                <a:spcPct val="0"/>
              </a:spcBef>
              <a:spcAft>
                <a:spcPct val="0"/>
              </a:spcAft>
              <a:defRPr sz="2000">
                <a:solidFill>
                  <a:schemeClr val="bg1"/>
                </a:solidFill>
                <a:latin typeface="Arial Black" panose="020B0A04020102020204" pitchFamily="34" charset="0"/>
              </a:defRPr>
            </a:lvl6pPr>
            <a:lvl7pPr marL="2971800" indent="-228600" eaLnBrk="0" fontAlgn="base" hangingPunct="0">
              <a:spcBef>
                <a:spcPct val="0"/>
              </a:spcBef>
              <a:spcAft>
                <a:spcPct val="0"/>
              </a:spcAft>
              <a:defRPr sz="2000">
                <a:solidFill>
                  <a:schemeClr val="bg1"/>
                </a:solidFill>
                <a:latin typeface="Arial Black" panose="020B0A04020102020204" pitchFamily="34" charset="0"/>
              </a:defRPr>
            </a:lvl7pPr>
            <a:lvl8pPr marL="3429000" indent="-228600" eaLnBrk="0" fontAlgn="base" hangingPunct="0">
              <a:spcBef>
                <a:spcPct val="0"/>
              </a:spcBef>
              <a:spcAft>
                <a:spcPct val="0"/>
              </a:spcAft>
              <a:defRPr sz="2000">
                <a:solidFill>
                  <a:schemeClr val="bg1"/>
                </a:solidFill>
                <a:latin typeface="Arial Black" panose="020B0A04020102020204" pitchFamily="34" charset="0"/>
              </a:defRPr>
            </a:lvl8pPr>
            <a:lvl9pPr marL="3886200" indent="-228600" eaLnBrk="0" fontAlgn="base" hangingPunct="0">
              <a:spcBef>
                <a:spcPct val="0"/>
              </a:spcBef>
              <a:spcAft>
                <a:spcPct val="0"/>
              </a:spcAft>
              <a:defRPr sz="2000">
                <a:solidFill>
                  <a:schemeClr val="bg1"/>
                </a:solidFill>
                <a:latin typeface="Arial Black" panose="020B0A04020102020204" pitchFamily="34" charset="0"/>
              </a:defRPr>
            </a:lvl9pPr>
          </a:lstStyle>
          <a:p>
            <a:pPr>
              <a:defRPr/>
            </a:pPr>
            <a:r>
              <a:rPr lang="en-US" altLang="en-US" sz="1000">
                <a:latin typeface="Arial" panose="020B0604020202020204" pitchFamily="34" charset="0"/>
                <a:cs typeface="Arial" panose="020B0604020202020204" pitchFamily="34" charset="0"/>
              </a:rPr>
              <a:t>U.S. Department of Labor </a:t>
            </a:r>
            <a:r>
              <a:rPr lang="en-US" altLang="en-US" sz="1100">
                <a:latin typeface="Arial" panose="020B0604020202020204" pitchFamily="34" charset="0"/>
                <a:cs typeface="Arial" panose="020B0604020202020204" pitchFamily="34" charset="0"/>
              </a:rPr>
              <a:t>|</a:t>
            </a:r>
            <a:r>
              <a:rPr lang="en-US" altLang="en-US" sz="1000" baseline="0">
                <a:latin typeface="Arial" panose="020B0604020202020204" pitchFamily="34" charset="0"/>
                <a:cs typeface="Arial" panose="020B0604020202020204" pitchFamily="34" charset="0"/>
              </a:rPr>
              <a:t> </a:t>
            </a:r>
            <a:r>
              <a:rPr lang="en-US" altLang="en-US" sz="1000" b="0">
                <a:latin typeface="Arial" panose="020B0604020202020204" pitchFamily="34" charset="0"/>
                <a:cs typeface="Arial" panose="020B0604020202020204" pitchFamily="34" charset="0"/>
              </a:rPr>
              <a:t>Wage and Hour Division</a:t>
            </a:r>
          </a:p>
        </p:txBody>
      </p:sp>
    </p:spTree>
    <p:extLst>
      <p:ext uri="{BB962C8B-B14F-4D97-AF65-F5344CB8AC3E}">
        <p14:creationId xmlns:p14="http://schemas.microsoft.com/office/powerpoint/2010/main" val="174028548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509365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4242227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2852784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384285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lgn="l">
              <a:defRPr sz="4400" b="0">
                <a:solidFill>
                  <a:schemeClr val="bg1"/>
                </a:solidFill>
              </a:defRPr>
            </a:lvl1pPr>
          </a:lstStyle>
          <a:p>
            <a:r>
              <a:rPr lang="en-US"/>
              <a:t>CLICK TO EDIT MASTER TITLE STYLE</a:t>
            </a:r>
          </a:p>
        </p:txBody>
      </p:sp>
      <p:pic>
        <p:nvPicPr>
          <p:cNvPr id="7" name="Picture 6"/>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012964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110180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2664150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3307136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952410-7782-4BE8-A188-9A8DEA3F5694}" type="datetimeFigureOut">
              <a:rPr lang="en-US" smtClean="0"/>
              <a:t>07/20/2023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13A494-EBD1-4A4B-B3C1-36A2234B2E04}" type="slidenum">
              <a:rPr lang="en-US" smtClean="0"/>
              <a:t>‹#›</a:t>
            </a:fld>
            <a:endParaRPr lang="en-US"/>
          </a:p>
        </p:txBody>
      </p:sp>
    </p:spTree>
    <p:extLst>
      <p:ext uri="{BB962C8B-B14F-4D97-AF65-F5344CB8AC3E}">
        <p14:creationId xmlns:p14="http://schemas.microsoft.com/office/powerpoint/2010/main" val="3241574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OVERTIM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856133" y="6211889"/>
            <a:ext cx="206586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1" hangingPunct="1">
              <a:defRPr/>
            </a:pPr>
            <a:r>
              <a:rPr lang="en-US" altLang="en-US" sz="1100">
                <a:solidFill>
                  <a:schemeClr val="bg1"/>
                </a:solidFill>
                <a:latin typeface="Calibri" panose="020F0502020204030204" pitchFamily="34" charset="0"/>
              </a:rPr>
              <a:t>Overtime</a:t>
            </a:r>
          </a:p>
        </p:txBody>
      </p:sp>
      <p:sp>
        <p:nvSpPr>
          <p:cNvPr id="3" name="Rectangle 2"/>
          <p:cNvSpPr txBox="1">
            <a:spLocks noChangeArrowheads="1"/>
          </p:cNvSpPr>
          <p:nvPr userDrawn="1"/>
        </p:nvSpPr>
        <p:spPr bwMode="auto">
          <a:xfrm>
            <a:off x="0" y="88900"/>
            <a:ext cx="12192000" cy="819150"/>
          </a:xfrm>
          <a:prstGeom prst="rect">
            <a:avLst/>
          </a:prstGeom>
          <a:noFill/>
          <a:ln>
            <a:miter lim="800000"/>
            <a:headEnd/>
            <a:tailEnd/>
          </a:ln>
        </p:spPr>
        <p:txBody>
          <a:bodyPr>
            <a:normAutofit fontScale="97500" lnSpcReduction="10000"/>
          </a:bodyPr>
          <a:lstStyle>
            <a:lvl1pPr algn="ctr" defTabSz="457200" rtl="0" eaLnBrk="1" latinLnBrk="0" hangingPunct="1">
              <a:spcBef>
                <a:spcPct val="0"/>
              </a:spcBef>
              <a:buNone/>
              <a:defRPr sz="4400" kern="1200" baseline="0">
                <a:solidFill>
                  <a:schemeClr val="bg2"/>
                </a:solidFill>
                <a:latin typeface="+mj-lt"/>
                <a:ea typeface="+mj-ea"/>
                <a:cs typeface="+mj-cs"/>
              </a:defRPr>
            </a:lvl1pPr>
          </a:lstStyle>
          <a:p>
            <a:pPr>
              <a:defRPr/>
            </a:pPr>
            <a:r>
              <a:rPr lang="en-US" sz="5000" b="1">
                <a:solidFill>
                  <a:schemeClr val="bg1"/>
                </a:solidFill>
                <a:effectLst>
                  <a:outerShdw blurRad="38100" dist="38100" dir="2700000" algn="tl">
                    <a:srgbClr val="000000">
                      <a:alpha val="43137"/>
                    </a:srgbClr>
                  </a:outerShdw>
                </a:effectLst>
                <a:ea typeface="ヒラギノ角ゴ Pro W3" charset="-128"/>
                <a:cs typeface="Arial" charset="0"/>
              </a:rPr>
              <a:t>Overtime</a:t>
            </a:r>
          </a:p>
        </p:txBody>
      </p:sp>
    </p:spTree>
    <p:extLst>
      <p:ext uri="{BB962C8B-B14F-4D97-AF65-F5344CB8AC3E}">
        <p14:creationId xmlns:p14="http://schemas.microsoft.com/office/powerpoint/2010/main" val="2054318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8" name="Picture 7"/>
          <p:cNvPicPr>
            <a:picLocks noChangeAspect="1"/>
          </p:cNvPicPr>
          <p:nvPr userDrawn="1"/>
        </p:nvPicPr>
        <p:blipFill>
          <a:blip r:embed="rId2"/>
          <a:stretch>
            <a:fillRect/>
          </a:stretch>
        </p:blipFill>
        <p:spPr>
          <a:xfrm>
            <a:off x="941716" y="5881528"/>
            <a:ext cx="10308568" cy="805022"/>
          </a:xfrm>
          <a:prstGeom prst="rect">
            <a:avLst/>
          </a:prstGeom>
        </p:spPr>
      </p:pic>
    </p:spTree>
    <p:extLst>
      <p:ext uri="{BB962C8B-B14F-4D97-AF65-F5344CB8AC3E}">
        <p14:creationId xmlns:p14="http://schemas.microsoft.com/office/powerpoint/2010/main" val="3886897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805022"/>
          </a:xfrm>
          <a:prstGeom prst="rect">
            <a:avLst/>
          </a:prstGeom>
        </p:spPr>
      </p:pic>
    </p:spTree>
    <p:extLst>
      <p:ext uri="{BB962C8B-B14F-4D97-AF65-F5344CB8AC3E}">
        <p14:creationId xmlns:p14="http://schemas.microsoft.com/office/powerpoint/2010/main" val="10424626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297560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805022"/>
          </a:xfrm>
          <a:prstGeom prst="rect">
            <a:avLst/>
          </a:prstGeom>
        </p:spPr>
      </p:pic>
    </p:spTree>
    <p:extLst>
      <p:ext uri="{BB962C8B-B14F-4D97-AF65-F5344CB8AC3E}">
        <p14:creationId xmlns:p14="http://schemas.microsoft.com/office/powerpoint/2010/main" val="2887298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07/20/2023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805022"/>
          </a:xfrm>
          <a:prstGeom prst="rect">
            <a:avLst/>
          </a:prstGeom>
        </p:spPr>
      </p:pic>
    </p:spTree>
    <p:extLst>
      <p:ext uri="{BB962C8B-B14F-4D97-AF65-F5344CB8AC3E}">
        <p14:creationId xmlns:p14="http://schemas.microsoft.com/office/powerpoint/2010/main" val="83442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1587517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lgn="l">
              <a:defRPr sz="4400" b="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805022"/>
          </a:xfrm>
          <a:prstGeom prst="rect">
            <a:avLst/>
          </a:prstGeom>
        </p:spPr>
      </p:pic>
    </p:spTree>
    <p:extLst>
      <p:ext uri="{BB962C8B-B14F-4D97-AF65-F5344CB8AC3E}">
        <p14:creationId xmlns:p14="http://schemas.microsoft.com/office/powerpoint/2010/main" val="178281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948453" y="5700295"/>
            <a:ext cx="10295094" cy="986255"/>
          </a:xfrm>
          <a:prstGeom prst="rect">
            <a:avLst/>
          </a:prstGeom>
        </p:spPr>
      </p:pic>
    </p:spTree>
    <p:extLst>
      <p:ext uri="{BB962C8B-B14F-4D97-AF65-F5344CB8AC3E}">
        <p14:creationId xmlns:p14="http://schemas.microsoft.com/office/powerpoint/2010/main" val="12734647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093646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2269443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335463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07/20/2023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43912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467" b="2977"/>
          <a:stretch/>
        </p:blipFill>
        <p:spPr>
          <a:xfrm>
            <a:off x="0" y="152400"/>
            <a:ext cx="12192000" cy="6553200"/>
          </a:xfrm>
          <a:prstGeom prst="rect">
            <a:avLst/>
          </a:prstGeom>
        </p:spPr>
      </p:pic>
      <p:sp>
        <p:nvSpPr>
          <p:cNvPr id="2" name="Title 1"/>
          <p:cNvSpPr>
            <a:spLocks noGrp="1"/>
          </p:cNvSpPr>
          <p:nvPr>
            <p:ph type="ctrTitle" hasCustomPrompt="1"/>
          </p:nvPr>
        </p:nvSpPr>
        <p:spPr>
          <a:xfrm>
            <a:off x="914399" y="1743627"/>
            <a:ext cx="9943823" cy="1416538"/>
          </a:xfrm>
        </p:spPr>
        <p:txBody>
          <a:bodyPr lIns="274320" tIns="182880" rIns="182880" bIns="182880" anchor="t" anchorCtr="0">
            <a:normAutofit/>
          </a:bodyPr>
          <a:lstStyle>
            <a:lvl1pPr algn="l">
              <a:defRPr sz="3200" b="0" spc="100">
                <a:solidFill>
                  <a:schemeClr val="tx2"/>
                </a:solidFill>
                <a:latin typeface="+mj-lt"/>
                <a:cs typeface="Calibri"/>
              </a:defRPr>
            </a:lvl1pPr>
          </a:lstStyle>
          <a:p>
            <a:r>
              <a:rPr lang="en-US"/>
              <a:t>CLICK TO EDIT MASTER TITLE STYLE</a:t>
            </a:r>
          </a:p>
        </p:txBody>
      </p:sp>
      <p:sp>
        <p:nvSpPr>
          <p:cNvPr id="3" name="Subtitle 2"/>
          <p:cNvSpPr>
            <a:spLocks noGrp="1"/>
          </p:cNvSpPr>
          <p:nvPr>
            <p:ph type="subTitle" idx="1"/>
          </p:nvPr>
        </p:nvSpPr>
        <p:spPr>
          <a:xfrm>
            <a:off x="914402" y="2392066"/>
            <a:ext cx="5535897" cy="1299308"/>
          </a:xfrm>
        </p:spPr>
        <p:txBody>
          <a:bodyPr lIns="274320" tIns="0" rIns="274320" bIns="0" anchor="ctr" anchorCtr="0">
            <a:noAutofit/>
          </a:bodyPr>
          <a:lstStyle>
            <a:lvl1pPr marL="0" indent="0" algn="l">
              <a:buNone/>
              <a:defRPr sz="2000">
                <a:solidFill>
                  <a:schemeClr val="tx1"/>
                </a:solidFill>
                <a:latin typeface="+mn-lt"/>
                <a:cs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Rectangle 2"/>
          <p:cNvSpPr>
            <a:spLocks noChangeArrowheads="1"/>
          </p:cNvSpPr>
          <p:nvPr/>
        </p:nvSpPr>
        <p:spPr bwMode="auto">
          <a:xfrm>
            <a:off x="2"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377"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924129" y="6225220"/>
            <a:ext cx="10556673" cy="99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0" y="60198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9" y="6141720"/>
            <a:ext cx="853440" cy="640080"/>
          </a:xfrm>
          <a:prstGeom prst="rect">
            <a:avLst/>
          </a:prstGeom>
        </p:spPr>
      </p:pic>
      <p:pic>
        <p:nvPicPr>
          <p:cNvPr id="10" name="Picture 2" descr="Image result for WHD logo">
            <a:extLst>
              <a:ext uri="{FF2B5EF4-FFF2-40B4-BE49-F238E27FC236}">
                <a16:creationId xmlns:a16="http://schemas.microsoft.com/office/drawing/2014/main" id="{D8F8CD32-237B-4957-8B73-2B8CBFEA4E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490" y="517322"/>
            <a:ext cx="2798223" cy="121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117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FC Divider ">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467" b="14088"/>
          <a:stretch/>
        </p:blipFill>
        <p:spPr>
          <a:xfrm>
            <a:off x="0" y="1066800"/>
            <a:ext cx="12192000" cy="5791200"/>
          </a:xfrm>
          <a:prstGeom prst="rect">
            <a:avLst/>
          </a:prstGeom>
        </p:spPr>
      </p:pic>
      <p:sp>
        <p:nvSpPr>
          <p:cNvPr id="4" name="Title 1"/>
          <p:cNvSpPr>
            <a:spLocks noGrp="1"/>
          </p:cNvSpPr>
          <p:nvPr>
            <p:ph type="title" hasCustomPrompt="1"/>
          </p:nvPr>
        </p:nvSpPr>
        <p:spPr>
          <a:xfrm>
            <a:off x="365762" y="1694322"/>
            <a:ext cx="11437705" cy="2496679"/>
          </a:xfrm>
          <a:noFill/>
        </p:spPr>
        <p:txBody>
          <a:bodyPr anchor="ctr">
            <a:noAutofit/>
          </a:bodyPr>
          <a:lstStyle>
            <a:lvl1pPr algn="ctr">
              <a:defRPr sz="6000" spc="200" baseline="0">
                <a:solidFill>
                  <a:schemeClr val="tx2"/>
                </a:solidFill>
                <a:latin typeface="Franklin Gothic Book" panose="020B0503020102020204" pitchFamily="34" charset="0"/>
              </a:defRPr>
            </a:lvl1pPr>
          </a:lstStyle>
          <a:p>
            <a:r>
              <a:rPr lang="en-US"/>
              <a:t>Divider heading</a:t>
            </a:r>
          </a:p>
        </p:txBody>
      </p:sp>
      <p:pic>
        <p:nvPicPr>
          <p:cNvPr id="8" name="Picture 2" descr="Image result for WHD logo">
            <a:extLst>
              <a:ext uri="{FF2B5EF4-FFF2-40B4-BE49-F238E27FC236}">
                <a16:creationId xmlns:a16="http://schemas.microsoft.com/office/drawing/2014/main" id="{D8F8CD32-237B-4957-8B73-2B8CBFEA4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09" y="441821"/>
            <a:ext cx="2798223" cy="121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273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2_FC Divider ">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2" y="1694322"/>
            <a:ext cx="11437705" cy="2496679"/>
          </a:xfrm>
          <a:noFill/>
        </p:spPr>
        <p:txBody>
          <a:bodyPr anchor="ctr">
            <a:noAutofit/>
          </a:bodyPr>
          <a:lstStyle>
            <a:lvl1pPr algn="ctr">
              <a:defRPr sz="6000" spc="200" baseline="0">
                <a:solidFill>
                  <a:schemeClr val="tx2"/>
                </a:solidFill>
                <a:latin typeface="Franklin Gothic Book" panose="020B0503020102020204" pitchFamily="34" charset="0"/>
              </a:defRPr>
            </a:lvl1pPr>
          </a:lstStyle>
          <a:p>
            <a:r>
              <a:rPr lang="en-US"/>
              <a:t>Divider heading</a:t>
            </a:r>
          </a:p>
        </p:txBody>
      </p:sp>
      <p:pic>
        <p:nvPicPr>
          <p:cNvPr id="5" name="Picture 4"/>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467" b="14088"/>
          <a:stretch/>
        </p:blipFill>
        <p:spPr>
          <a:xfrm>
            <a:off x="0" y="1066800"/>
            <a:ext cx="12192000" cy="5791200"/>
          </a:xfrm>
          <a:prstGeom prst="rect">
            <a:avLst/>
          </a:prstGeom>
        </p:spPr>
      </p:pic>
      <p:pic>
        <p:nvPicPr>
          <p:cNvPr id="6" name="Picture 2" descr="Image result for WHD logo">
            <a:extLst>
              <a:ext uri="{FF2B5EF4-FFF2-40B4-BE49-F238E27FC236}">
                <a16:creationId xmlns:a16="http://schemas.microsoft.com/office/drawing/2014/main" id="{D8F8CD32-237B-4957-8B73-2B8CBFEA4E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8409" y="441821"/>
            <a:ext cx="2798223" cy="121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31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Rectangle 5"/>
          <p:cNvSpPr/>
          <p:nvPr/>
        </p:nvSpPr>
        <p:spPr>
          <a:xfrm>
            <a:off x="0" y="5445"/>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p:txBody>
          <a:bodyPr/>
          <a:lstStyle>
            <a:lvl1pPr>
              <a:defRPr sz="1000">
                <a:latin typeface="Franklin Gothic Book" panose="020B0503020102020204" pitchFamily="34" charset="0"/>
              </a:defRPr>
            </a:lvl1pPr>
          </a:lstStyle>
          <a:p>
            <a:fld id="{0F92C2C9-2759-407F-A33B-CA2A87F8F52A}" type="slidenum">
              <a:rPr lang="en-US" smtClean="0"/>
              <a:t>‹#›</a:t>
            </a:fld>
            <a:endParaRPr lang="en-US"/>
          </a:p>
        </p:txBody>
      </p:sp>
      <p:sp>
        <p:nvSpPr>
          <p:cNvPr id="4" name="Footer Placeholder 3"/>
          <p:cNvSpPr>
            <a:spLocks noGrp="1"/>
          </p:cNvSpPr>
          <p:nvPr>
            <p:ph type="ftr" sz="quarter" idx="11"/>
          </p:nvPr>
        </p:nvSpPr>
        <p:spPr>
          <a:xfrm>
            <a:off x="883476" y="6400452"/>
            <a:ext cx="9863328" cy="457549"/>
          </a:xfrm>
          <a:prstGeom prst="rect">
            <a:avLst/>
          </a:prstGeom>
        </p:spPr>
        <p:txBody>
          <a:bodyPr/>
          <a:lstStyle>
            <a:lvl1pPr>
              <a:defRPr sz="1400">
                <a:latin typeface="Franklin Gothic Book" panose="020B0503020102020204" pitchFamily="34" charset="0"/>
              </a:defRPr>
            </a:lvl1pPr>
          </a:lstStyle>
          <a:p>
            <a:endParaRPr lang="en-US"/>
          </a:p>
        </p:txBody>
      </p:sp>
      <p:sp>
        <p:nvSpPr>
          <p:cNvPr id="11" name="Title 1"/>
          <p:cNvSpPr>
            <a:spLocks noGrp="1"/>
          </p:cNvSpPr>
          <p:nvPr>
            <p:ph type="title" hasCustomPrompt="1"/>
          </p:nvPr>
        </p:nvSpPr>
        <p:spPr>
          <a:xfrm>
            <a:off x="883477" y="758952"/>
            <a:ext cx="10272203" cy="3566160"/>
          </a:xfrm>
        </p:spPr>
        <p:txBody>
          <a:bodyPr anchor="b" anchorCtr="0">
            <a:normAutofit/>
          </a:bodyPr>
          <a:lstStyle>
            <a:lvl1pPr>
              <a:lnSpc>
                <a:spcPct val="85000"/>
              </a:lnSpc>
              <a:defRPr sz="4500" b="0">
                <a:solidFill>
                  <a:schemeClr val="tx1"/>
                </a:solidFill>
                <a:latin typeface="Franklin Gothic Book" panose="020B0503020102020204" pitchFamily="34" charset="0"/>
              </a:defRPr>
            </a:lvl1pPr>
          </a:lstStyle>
          <a:p>
            <a:r>
              <a:rPr lang="en-US"/>
              <a:t>Section heading</a:t>
            </a:r>
          </a:p>
        </p:txBody>
      </p:sp>
      <p:cxnSp>
        <p:nvCxnSpPr>
          <p:cNvPr id="12" name="Straight Connector 11"/>
          <p:cNvCxnSpPr/>
          <p:nvPr/>
        </p:nvCxnSpPr>
        <p:spPr>
          <a:xfrm>
            <a:off x="883477" y="4343400"/>
            <a:ext cx="102722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89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26551784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714" y="236007"/>
            <a:ext cx="10069689" cy="449795"/>
          </a:xfrm>
        </p:spPr>
        <p:txBody>
          <a:bodyPr>
            <a:noAutofit/>
          </a:bodyPr>
          <a:lstStyle>
            <a:lvl1pPr>
              <a:defRPr sz="3200">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872922" y="1142999"/>
            <a:ext cx="10069689" cy="4820731"/>
          </a:xfrm>
        </p:spPr>
        <p:txBody>
          <a:bodyPr>
            <a:normAutofit/>
          </a:bodyPr>
          <a:lstStyle>
            <a:lvl1pPr marL="225420" indent="-225420">
              <a:buClrTx/>
              <a:buFont typeface="Arial" charset="0"/>
              <a:buChar char="•"/>
              <a:defRPr sz="2400" b="0">
                <a:solidFill>
                  <a:schemeClr val="tx1">
                    <a:lumMod val="75000"/>
                  </a:schemeClr>
                </a:solidFill>
                <a:latin typeface="Franklin Gothic Book" panose="020B0503020102020204" pitchFamily="34" charset="0"/>
              </a:defRPr>
            </a:lvl1pPr>
            <a:lvl2pPr marL="458777" indent="-233357">
              <a:buClrTx/>
              <a:buFont typeface="Arial" charset="0"/>
              <a:buChar char="•"/>
              <a:defRPr sz="2000">
                <a:solidFill>
                  <a:schemeClr val="tx1">
                    <a:lumMod val="75000"/>
                  </a:schemeClr>
                </a:solidFill>
                <a:latin typeface="Franklin Gothic Book" panose="020B0503020102020204" pitchFamily="34" charset="0"/>
              </a:defRPr>
            </a:lvl2pPr>
            <a:lvl3pPr marL="684196" indent="-225420">
              <a:buClrTx/>
              <a:buFont typeface="Arial" charset="0"/>
              <a:buChar char="•"/>
              <a:defRPr sz="1800">
                <a:solidFill>
                  <a:schemeClr val="tx1">
                    <a:lumMod val="75000"/>
                  </a:schemeClr>
                </a:solidFill>
                <a:latin typeface="Franklin Gothic Book" panose="020B0503020102020204" pitchFamily="34" charset="0"/>
              </a:defRPr>
            </a:lvl3pPr>
            <a:lvl4pPr marL="919140" indent="-234945">
              <a:buClrTx/>
              <a:buFont typeface="Arial" charset="0"/>
              <a:buChar char="•"/>
              <a:defRPr sz="1600">
                <a:solidFill>
                  <a:schemeClr val="tx1">
                    <a:lumMod val="75000"/>
                  </a:schemeClr>
                </a:solidFill>
                <a:latin typeface="Franklin Gothic Book" panose="020B0503020102020204" pitchFamily="34" charset="0"/>
              </a:defRPr>
            </a:lvl4pPr>
            <a:lvl5pPr marL="1144559" indent="-225420">
              <a:buClrTx/>
              <a:buFont typeface="Arial" charset="0"/>
              <a:buChar char="•"/>
              <a:defRPr sz="1600">
                <a:solidFill>
                  <a:schemeClr val="tx1">
                    <a:lumMod val="75000"/>
                  </a:schemeClr>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0F92C2C9-2759-407F-A33B-CA2A87F8F52A}" type="slidenum">
              <a:rPr lang="en-US" smtClean="0"/>
              <a:t>‹#›</a:t>
            </a:fld>
            <a:endParaRPr lang="en-US"/>
          </a:p>
        </p:txBody>
      </p:sp>
    </p:spTree>
    <p:extLst>
      <p:ext uri="{BB962C8B-B14F-4D97-AF65-F5344CB8AC3E}">
        <p14:creationId xmlns:p14="http://schemas.microsoft.com/office/powerpoint/2010/main" val="33312188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714" y="236007"/>
            <a:ext cx="10069689" cy="449795"/>
          </a:xfrm>
        </p:spPr>
        <p:txBody>
          <a:bodyPr>
            <a:noAutofit/>
          </a:bodyPr>
          <a:lstStyle>
            <a:lvl1pPr>
              <a:defRPr sz="2800">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872922" y="1142999"/>
            <a:ext cx="10069689" cy="4820731"/>
          </a:xfrm>
        </p:spPr>
        <p:txBody>
          <a:bodyPr>
            <a:normAutofit/>
          </a:bodyPr>
          <a:lstStyle>
            <a:lvl1pPr marL="225420" indent="-225420">
              <a:buClr>
                <a:schemeClr val="tx1"/>
              </a:buClr>
              <a:buFont typeface="Arial" charset="0"/>
              <a:buChar char="•"/>
              <a:defRPr sz="2400">
                <a:solidFill>
                  <a:schemeClr val="tx1">
                    <a:lumMod val="75000"/>
                  </a:schemeClr>
                </a:solidFill>
                <a:latin typeface="Franklin Gothic Book" panose="020B0503020102020204" pitchFamily="34" charset="0"/>
              </a:defRPr>
            </a:lvl1pPr>
            <a:lvl2pPr marL="458777" indent="-233357">
              <a:buClr>
                <a:schemeClr val="tx1"/>
              </a:buClr>
              <a:buFont typeface="Arial" charset="0"/>
              <a:buChar char="•"/>
              <a:defRPr sz="2000">
                <a:solidFill>
                  <a:schemeClr val="tx1">
                    <a:lumMod val="75000"/>
                  </a:schemeClr>
                </a:solidFill>
                <a:latin typeface="Franklin Gothic Book" panose="020B0503020102020204" pitchFamily="34" charset="0"/>
              </a:defRPr>
            </a:lvl2pPr>
            <a:lvl3pPr marL="684196" indent="-225420">
              <a:buClr>
                <a:schemeClr val="tx1"/>
              </a:buClr>
              <a:buFont typeface="Arial" charset="0"/>
              <a:buChar char="•"/>
              <a:defRPr sz="1800">
                <a:solidFill>
                  <a:schemeClr val="tx1">
                    <a:lumMod val="75000"/>
                  </a:schemeClr>
                </a:solidFill>
                <a:latin typeface="Franklin Gothic Book" panose="020B0503020102020204" pitchFamily="34" charset="0"/>
              </a:defRPr>
            </a:lvl3pPr>
            <a:lvl4pPr marL="919140" indent="-234945">
              <a:buClr>
                <a:schemeClr val="tx1"/>
              </a:buClr>
              <a:buFont typeface="Arial" charset="0"/>
              <a:buChar char="•"/>
              <a:defRPr sz="1600">
                <a:solidFill>
                  <a:schemeClr val="tx1">
                    <a:lumMod val="75000"/>
                  </a:schemeClr>
                </a:solidFill>
                <a:latin typeface="Franklin Gothic Book" panose="020B0503020102020204" pitchFamily="34" charset="0"/>
              </a:defRPr>
            </a:lvl4pPr>
            <a:lvl5pPr marL="1144559" indent="-225420">
              <a:buClr>
                <a:schemeClr val="tx1"/>
              </a:buClr>
              <a:buFont typeface="Arial" charset="0"/>
              <a:buChar char="•"/>
              <a:defRPr sz="1600">
                <a:solidFill>
                  <a:schemeClr val="tx1">
                    <a:lumMod val="75000"/>
                  </a:schemeClr>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Tree>
    <p:extLst>
      <p:ext uri="{BB962C8B-B14F-4D97-AF65-F5344CB8AC3E}">
        <p14:creationId xmlns:p14="http://schemas.microsoft.com/office/powerpoint/2010/main" val="49347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8269" y="4406901"/>
            <a:ext cx="10131724" cy="1362075"/>
          </a:xfrm>
        </p:spPr>
        <p:txBody>
          <a:bodyPr anchor="t">
            <a:normAutofit/>
          </a:bodyPr>
          <a:lstStyle>
            <a:lvl1pPr algn="l">
              <a:defRPr sz="2800" b="0" cap="none">
                <a:solidFill>
                  <a:schemeClr val="tx2"/>
                </a:solidFill>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948269" y="2906715"/>
            <a:ext cx="10131724" cy="1500187"/>
          </a:xfrm>
        </p:spPr>
        <p:txBody>
          <a:bodyPr anchor="b"/>
          <a:lstStyle>
            <a:lvl1pPr marL="0" indent="0">
              <a:buNone/>
              <a:defRPr sz="2000">
                <a:solidFill>
                  <a:schemeClr val="accent1"/>
                </a:solidFill>
                <a:latin typeface="Franklin Gothic Book" panose="020B050302010202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69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176099" y="1435961"/>
            <a:ext cx="4818303" cy="4202841"/>
          </a:xfrm>
        </p:spPr>
        <p:txBody>
          <a:bodyPr>
            <a:normAutofit/>
          </a:bodyPr>
          <a:lstStyle>
            <a:lvl1pPr>
              <a:buClr>
                <a:schemeClr val="tx1"/>
              </a:buClr>
              <a:defRPr sz="1600">
                <a:solidFill>
                  <a:schemeClr val="tx1">
                    <a:lumMod val="75000"/>
                  </a:schemeClr>
                </a:solidFill>
                <a:latin typeface="Franklin Gothic Book" panose="020B0503020102020204" pitchFamily="34" charset="0"/>
              </a:defRPr>
            </a:lvl1pPr>
            <a:lvl2pPr>
              <a:buClr>
                <a:schemeClr val="tx1"/>
              </a:buClr>
              <a:defRPr sz="1600">
                <a:solidFill>
                  <a:schemeClr val="tx1">
                    <a:lumMod val="75000"/>
                  </a:schemeClr>
                </a:solidFill>
                <a:latin typeface="Franklin Gothic Book" panose="020B0503020102020204" pitchFamily="34" charset="0"/>
              </a:defRPr>
            </a:lvl2pPr>
            <a:lvl3pPr marL="684196" indent="-225420">
              <a:buClr>
                <a:schemeClr val="tx1"/>
              </a:buClr>
              <a:defRPr sz="1600">
                <a:solidFill>
                  <a:schemeClr val="tx1">
                    <a:lumMod val="75000"/>
                  </a:schemeClr>
                </a:solidFill>
                <a:latin typeface="Franklin Gothic Book" panose="020B0503020102020204" pitchFamily="34" charset="0"/>
              </a:defRPr>
            </a:lvl3pPr>
            <a:lvl4pPr marL="919140" indent="-234945">
              <a:buClr>
                <a:schemeClr val="tx1"/>
              </a:buClr>
              <a:defRPr sz="1600">
                <a:solidFill>
                  <a:schemeClr val="tx1">
                    <a:lumMod val="75000"/>
                  </a:schemeClr>
                </a:solidFill>
                <a:latin typeface="Franklin Gothic Book" panose="020B0503020102020204" pitchFamily="34" charset="0"/>
              </a:defRPr>
            </a:lvl4pPr>
            <a:lvl5pPr marL="1144559" indent="-225420">
              <a:buClr>
                <a:schemeClr val="tx1"/>
              </a:buClr>
              <a:defRPr sz="1600">
                <a:solidFill>
                  <a:schemeClr val="tx1">
                    <a:lumMod val="75000"/>
                  </a:schemeClr>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435961"/>
            <a:ext cx="5080000" cy="4202841"/>
          </a:xfrm>
        </p:spPr>
        <p:txBody>
          <a:bodyPr>
            <a:normAutofit/>
          </a:bodyPr>
          <a:lstStyle>
            <a:lvl1pPr>
              <a:buClr>
                <a:schemeClr val="tx1"/>
              </a:buClr>
              <a:defRPr sz="1600">
                <a:solidFill>
                  <a:schemeClr val="tx1">
                    <a:lumMod val="75000"/>
                  </a:schemeClr>
                </a:solidFill>
                <a:latin typeface="Franklin Gothic Book" panose="020B0503020102020204" pitchFamily="34" charset="0"/>
              </a:defRPr>
            </a:lvl1pPr>
            <a:lvl2pPr>
              <a:buClr>
                <a:schemeClr val="tx1"/>
              </a:buClr>
              <a:defRPr sz="1600">
                <a:solidFill>
                  <a:schemeClr val="tx1">
                    <a:lumMod val="75000"/>
                  </a:schemeClr>
                </a:solidFill>
                <a:latin typeface="Franklin Gothic Book" panose="020B0503020102020204" pitchFamily="34" charset="0"/>
              </a:defRPr>
            </a:lvl2pPr>
            <a:lvl3pPr>
              <a:buClr>
                <a:schemeClr val="tx1"/>
              </a:buClr>
              <a:defRPr sz="1600">
                <a:solidFill>
                  <a:schemeClr val="tx1">
                    <a:lumMod val="75000"/>
                  </a:schemeClr>
                </a:solidFill>
                <a:latin typeface="Franklin Gothic Book" panose="020B0503020102020204" pitchFamily="34" charset="0"/>
              </a:defRPr>
            </a:lvl3pPr>
            <a:lvl4pPr>
              <a:buClr>
                <a:schemeClr val="tx1"/>
              </a:buClr>
              <a:defRPr sz="1600">
                <a:solidFill>
                  <a:schemeClr val="tx1">
                    <a:lumMod val="75000"/>
                  </a:schemeClr>
                </a:solidFill>
                <a:latin typeface="Franklin Gothic Book" panose="020B0503020102020204" pitchFamily="34" charset="0"/>
              </a:defRPr>
            </a:lvl4pPr>
            <a:lvl5pPr marL="1144559" indent="-225420">
              <a:buClr>
                <a:schemeClr val="tx1"/>
              </a:buClr>
              <a:defRPr sz="1600">
                <a:solidFill>
                  <a:schemeClr val="tx1">
                    <a:lumMod val="75000"/>
                  </a:schemeClr>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Tree>
    <p:extLst>
      <p:ext uri="{BB962C8B-B14F-4D97-AF65-F5344CB8AC3E}">
        <p14:creationId xmlns:p14="http://schemas.microsoft.com/office/powerpoint/2010/main" val="3097528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9733" y="3511108"/>
            <a:ext cx="5019676" cy="2170256"/>
          </a:xfrm>
        </p:spPr>
        <p:txBody>
          <a:bodyPr>
            <a:normAutofit/>
          </a:bodyPr>
          <a:lstStyle>
            <a:lvl1pPr>
              <a:defRPr sz="1600">
                <a:solidFill>
                  <a:schemeClr val="tx1">
                    <a:lumMod val="75000"/>
                  </a:schemeClr>
                </a:solidFill>
              </a:defRPr>
            </a:lvl1pPr>
            <a:lvl2pPr>
              <a:defRPr sz="1600">
                <a:solidFill>
                  <a:schemeClr val="tx1">
                    <a:lumMod val="75000"/>
                  </a:schemeClr>
                </a:solidFill>
              </a:defRPr>
            </a:lvl2pPr>
            <a:lvl3pPr marL="684196" indent="-225420">
              <a:defRPr sz="1600">
                <a:solidFill>
                  <a:schemeClr val="tx1">
                    <a:lumMod val="75000"/>
                  </a:schemeClr>
                </a:solidFill>
              </a:defRPr>
            </a:lvl3pPr>
            <a:lvl4pPr marL="919140" indent="-234945">
              <a:defRPr sz="1600">
                <a:solidFill>
                  <a:schemeClr val="tx1">
                    <a:lumMod val="75000"/>
                  </a:schemeClr>
                </a:solidFill>
              </a:defRPr>
            </a:lvl4pPr>
            <a:lvl5pPr marL="1144559" indent="-225420">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7762"/>
            <a:ext cx="5080000" cy="4202841"/>
          </a:xfrm>
        </p:spPr>
        <p:txBody>
          <a:bodyPr>
            <a:norm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59" indent="-225420">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92C2C9-2759-407F-A33B-CA2A87F8F52A}" type="slidenum">
              <a:rPr lang="en-US" smtClean="0"/>
              <a:t>‹#›</a:t>
            </a:fld>
            <a:endParaRPr lang="en-US"/>
          </a:p>
        </p:txBody>
      </p:sp>
      <p:sp>
        <p:nvSpPr>
          <p:cNvPr id="6" name="Content Placeholder 5"/>
          <p:cNvSpPr>
            <a:spLocks noGrp="1"/>
          </p:cNvSpPr>
          <p:nvPr>
            <p:ph sz="quarter" idx="13"/>
          </p:nvPr>
        </p:nvSpPr>
        <p:spPr>
          <a:xfrm>
            <a:off x="979733" y="1447802"/>
            <a:ext cx="5030993" cy="1909687"/>
          </a:xfrm>
        </p:spPr>
        <p:txBody>
          <a:bodyPr>
            <a:normAutofit/>
          </a:bodyPr>
          <a:lstStyle>
            <a:lvl1pPr>
              <a:defRPr sz="1800" b="0">
                <a:effectLst/>
                <a:latin typeface="+mn-lt"/>
              </a:defRPr>
            </a:lvl1pPr>
            <a:lvl2pPr>
              <a:defRPr sz="1600" b="0">
                <a:effectLst/>
                <a:latin typeface="+mn-lt"/>
              </a:defRPr>
            </a:lvl2pPr>
            <a:lvl3pPr>
              <a:defRPr sz="1400" b="0">
                <a:effectLst/>
                <a:latin typeface="+mn-lt"/>
              </a:defRPr>
            </a:lvl3pPr>
            <a:lvl4pPr>
              <a:defRPr sz="1200" b="0">
                <a:effectLst/>
                <a:latin typeface="+mn-lt"/>
              </a:defRPr>
            </a:lvl4pPr>
            <a:lvl5pPr>
              <a:defRPr sz="1051" b="0">
                <a:effectLst/>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456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176098" y="1369186"/>
            <a:ext cx="4820421" cy="639762"/>
          </a:xfrm>
        </p:spPr>
        <p:txBody>
          <a:bodyPr anchor="b">
            <a:normAutofit/>
          </a:bodyPr>
          <a:lstStyle>
            <a:lvl1pPr marL="0" indent="0">
              <a:buNone/>
              <a:defRPr sz="2000" b="0">
                <a:solidFill>
                  <a:schemeClr val="accent1"/>
                </a:solidFill>
                <a:latin typeface="Franklin Gothic Book" panose="020B05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098" y="2008948"/>
            <a:ext cx="4820420" cy="3706052"/>
          </a:xfrm>
        </p:spPr>
        <p:txBody>
          <a:bodyPr>
            <a:normAutofit/>
          </a:bodyPr>
          <a:lstStyle>
            <a:lvl1pPr>
              <a:defRPr sz="1600">
                <a:latin typeface="Franklin Gothic Book" panose="020B0503020102020204" pitchFamily="34" charset="0"/>
              </a:defRPr>
            </a:lvl1pPr>
            <a:lvl2pPr>
              <a:defRPr sz="1600">
                <a:latin typeface="Franklin Gothic Book" panose="020B0503020102020204" pitchFamily="34" charset="0"/>
              </a:defRPr>
            </a:lvl2pPr>
            <a:lvl3pPr>
              <a:defRPr sz="1600">
                <a:latin typeface="Franklin Gothic Book" panose="020B0503020102020204" pitchFamily="34" charset="0"/>
              </a:defRPr>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9" y="1369186"/>
            <a:ext cx="5084233" cy="639762"/>
          </a:xfrm>
        </p:spPr>
        <p:txBody>
          <a:bodyPr anchor="b">
            <a:normAutofit/>
          </a:bodyPr>
          <a:lstStyle>
            <a:lvl1pPr marL="0" indent="0">
              <a:buNone/>
              <a:defRPr sz="2000" b="0">
                <a:solidFill>
                  <a:schemeClr val="accent1"/>
                </a:solidFill>
                <a:latin typeface="Franklin Gothic Book" panose="020B05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008948"/>
            <a:ext cx="5084233" cy="3706052"/>
          </a:xfrm>
        </p:spPr>
        <p:txBody>
          <a:bodyPr>
            <a:normAutofit/>
          </a:bodyPr>
          <a:lstStyle>
            <a:lvl1pPr>
              <a:defRPr sz="1600">
                <a:latin typeface="Franklin Gothic Book" panose="020B0503020102020204" pitchFamily="34" charset="0"/>
              </a:defRPr>
            </a:lvl1pPr>
            <a:lvl2pPr>
              <a:defRPr sz="1600">
                <a:latin typeface="Franklin Gothic Book" panose="020B0503020102020204" pitchFamily="34" charset="0"/>
              </a:defRPr>
            </a:lvl2pPr>
            <a:lvl3pPr>
              <a:defRPr sz="1600">
                <a:latin typeface="Franklin Gothic Book" panose="020B0503020102020204" pitchFamily="34" charset="0"/>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Tree>
    <p:extLst>
      <p:ext uri="{BB962C8B-B14F-4D97-AF65-F5344CB8AC3E}">
        <p14:creationId xmlns:p14="http://schemas.microsoft.com/office/powerpoint/2010/main" val="35060307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92C2C9-2759-407F-A33B-CA2A87F8F52A}" type="slidenum">
              <a:rPr lang="en-US" smtClean="0"/>
              <a:t>‹#›</a:t>
            </a:fld>
            <a:endParaRPr lang="en-US"/>
          </a:p>
        </p:txBody>
      </p:sp>
    </p:spTree>
    <p:extLst>
      <p:ext uri="{BB962C8B-B14F-4D97-AF65-F5344CB8AC3E}">
        <p14:creationId xmlns:p14="http://schemas.microsoft.com/office/powerpoint/2010/main" val="837089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92C2C9-2759-407F-A33B-CA2A87F8F52A}" type="slidenum">
              <a:rPr lang="en-US" smtClean="0"/>
              <a:t>‹#›</a:t>
            </a:fld>
            <a:endParaRPr lang="en-US"/>
          </a:p>
        </p:txBody>
      </p:sp>
    </p:spTree>
    <p:extLst>
      <p:ext uri="{BB962C8B-B14F-4D97-AF65-F5344CB8AC3E}">
        <p14:creationId xmlns:p14="http://schemas.microsoft.com/office/powerpoint/2010/main" val="30353663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295402"/>
            <a:ext cx="6815668" cy="4128867"/>
          </a:xfrm>
        </p:spPr>
        <p:txBody>
          <a:bodyPr>
            <a:normAutofit/>
          </a:bodyPr>
          <a:lstStyle>
            <a:lvl1pPr>
              <a:defRPr sz="1800">
                <a:latin typeface="Franklin Gothic Book" panose="020B0503020102020204" pitchFamily="34" charset="0"/>
              </a:defRPr>
            </a:lvl1pPr>
            <a:lvl2pPr>
              <a:defRPr sz="1800">
                <a:latin typeface="Franklin Gothic Book" panose="020B0503020102020204" pitchFamily="34" charset="0"/>
              </a:defRPr>
            </a:lvl2pPr>
            <a:lvl3pPr>
              <a:defRPr sz="1800">
                <a:latin typeface="Franklin Gothic Book" panose="020B0503020102020204" pitchFamily="34" charset="0"/>
              </a:defRPr>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2" y="1295401"/>
            <a:ext cx="4011084" cy="4128866"/>
          </a:xfrm>
          <a:solidFill>
            <a:srgbClr val="FFFFFF"/>
          </a:solidFill>
          <a:ln>
            <a:solidFill>
              <a:srgbClr val="BFBFBF"/>
            </a:solidFill>
          </a:ln>
        </p:spPr>
        <p:txBody>
          <a:bodyPr>
            <a:normAutofit/>
          </a:bodyPr>
          <a:lstStyle>
            <a:lvl1pPr marL="0" indent="0">
              <a:buNone/>
              <a:defRPr sz="18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1255235" y="6324602"/>
            <a:ext cx="654335" cy="365125"/>
          </a:xfrm>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
        <p:nvSpPr>
          <p:cNvPr id="6" name="Title 5"/>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Tree>
    <p:extLst>
      <p:ext uri="{BB962C8B-B14F-4D97-AF65-F5344CB8AC3E}">
        <p14:creationId xmlns:p14="http://schemas.microsoft.com/office/powerpoint/2010/main" val="578839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505856"/>
            <a:ext cx="7315200" cy="2724039"/>
          </a:xfrm>
        </p:spPr>
        <p:txBody>
          <a:bodyPr/>
          <a:lstStyle>
            <a:lvl1pPr marL="0" indent="0">
              <a:buNone/>
              <a:defRPr sz="3200">
                <a:latin typeface="Franklin Gothic Book" panose="020B05030201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4796632"/>
            <a:ext cx="7315200" cy="613568"/>
          </a:xfrm>
        </p:spPr>
        <p:txBody>
          <a:bodyPr/>
          <a:lstStyle>
            <a:lvl1pPr marL="0" indent="0">
              <a:buNone/>
              <a:defRPr sz="14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1253218" y="6327650"/>
            <a:ext cx="654335" cy="365125"/>
          </a:xfrm>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
        <p:nvSpPr>
          <p:cNvPr id="5" name="Title 4"/>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Tree>
    <p:extLst>
      <p:ext uri="{BB962C8B-B14F-4D97-AF65-F5344CB8AC3E}">
        <p14:creationId xmlns:p14="http://schemas.microsoft.com/office/powerpoint/2010/main" val="312331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07/20/2023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dirty="0"/>
          </a:p>
        </p:txBody>
      </p:sp>
    </p:spTree>
    <p:extLst>
      <p:ext uri="{BB962C8B-B14F-4D97-AF65-F5344CB8AC3E}">
        <p14:creationId xmlns:p14="http://schemas.microsoft.com/office/powerpoint/2010/main" val="33132243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F92C2C9-2759-407F-A33B-CA2A87F8F52A}" type="slidenum">
              <a:rPr lang="en-US" smtClean="0"/>
              <a:t>‹#›</a:t>
            </a:fld>
            <a:endParaRPr lang="en-US"/>
          </a:p>
        </p:txBody>
      </p:sp>
    </p:spTree>
    <p:extLst>
      <p:ext uri="{BB962C8B-B14F-4D97-AF65-F5344CB8AC3E}">
        <p14:creationId xmlns:p14="http://schemas.microsoft.com/office/powerpoint/2010/main" val="26360481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509935"/>
            <a:ext cx="6815668" cy="4128867"/>
          </a:xfrm>
        </p:spPr>
        <p:txBody>
          <a:bodyPr>
            <a:normAutofit/>
          </a:bodyPr>
          <a:lstStyle>
            <a:lvl1pPr>
              <a:buClr>
                <a:schemeClr val="tx1"/>
              </a:buClr>
              <a:defRPr sz="1800">
                <a:latin typeface="Franklin Gothic Book" panose="020B0503020102020204" pitchFamily="34" charset="0"/>
              </a:defRPr>
            </a:lvl1pPr>
            <a:lvl2pPr>
              <a:buClr>
                <a:schemeClr val="tx1"/>
              </a:buClr>
              <a:defRPr sz="1800">
                <a:latin typeface="Franklin Gothic Book" panose="020B0503020102020204" pitchFamily="34" charset="0"/>
              </a:defRPr>
            </a:lvl2pPr>
            <a:lvl3pPr>
              <a:buClr>
                <a:schemeClr val="tx1"/>
              </a:buClr>
              <a:defRPr sz="1800">
                <a:latin typeface="Franklin Gothic Book" panose="020B0503020102020204" pitchFamily="34" charset="0"/>
              </a:defRPr>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2" y="1509934"/>
            <a:ext cx="4011084" cy="4128866"/>
          </a:xfrm>
          <a:solidFill>
            <a:srgbClr val="FFFFFF"/>
          </a:solidFill>
          <a:ln>
            <a:solidFill>
              <a:srgbClr val="BFBFBF"/>
            </a:solidFill>
          </a:ln>
        </p:spPr>
        <p:txBody>
          <a:bodyPr>
            <a:normAutofit/>
          </a:bodyPr>
          <a:lstStyle>
            <a:lvl1pPr marL="0" indent="0">
              <a:buNone/>
              <a:defRPr sz="18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8086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582056"/>
            <a:ext cx="7315200" cy="2724039"/>
          </a:xfrm>
        </p:spPr>
        <p:txBody>
          <a:bodyPr/>
          <a:lstStyle>
            <a:lvl1pPr marL="0" indent="0">
              <a:buNone/>
              <a:defRPr sz="3200">
                <a:latin typeface="Franklin Gothic Book" panose="020B05030201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4872832"/>
            <a:ext cx="7315200" cy="613568"/>
          </a:xfrm>
        </p:spPr>
        <p:txBody>
          <a:bodyPr/>
          <a:lstStyle>
            <a:lvl1pPr marL="0" indent="0">
              <a:buNone/>
              <a:defRPr sz="14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Franklin Gothic Book" panose="020B0503020102020204" pitchFamily="34" charset="0"/>
              </a:defRPr>
            </a:lvl1pPr>
          </a:lstStyle>
          <a:p>
            <a:fld id="{0F92C2C9-2759-407F-A33B-CA2A87F8F52A}" type="slidenum">
              <a:rPr lang="en-US" smtClean="0"/>
              <a:t>‹#›</a:t>
            </a:fld>
            <a:endParaRPr lang="en-US"/>
          </a:p>
        </p:txBody>
      </p:sp>
      <p:sp>
        <p:nvSpPr>
          <p:cNvPr id="5" name="Title 4"/>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Tree>
    <p:extLst>
      <p:ext uri="{BB962C8B-B14F-4D97-AF65-F5344CB8AC3E}">
        <p14:creationId xmlns:p14="http://schemas.microsoft.com/office/powerpoint/2010/main" val="119750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1727200" y="18330"/>
            <a:ext cx="10363200" cy="639762"/>
          </a:xfrm>
          <a:prstGeom prst="rect">
            <a:avLst/>
          </a:prstGeom>
          <a:noFill/>
          <a:ln w="9525">
            <a:noFill/>
            <a:miter lim="800000"/>
            <a:headEnd/>
            <a:tailEnd/>
          </a:ln>
        </p:spPr>
        <p:txBody>
          <a:bodyPr/>
          <a:lstStyle>
            <a:lvl1pPr algn="l">
              <a:defRPr/>
            </a:lvl1pPr>
          </a:lstStyle>
          <a:p>
            <a:pPr lvl="0"/>
            <a:r>
              <a:rPr lang="en-US"/>
              <a:t>Click to edit Master title style</a:t>
            </a:r>
          </a:p>
        </p:txBody>
      </p:sp>
      <p:sp>
        <p:nvSpPr>
          <p:cNvPr id="5" name="Footer Placeholder 4"/>
          <p:cNvSpPr>
            <a:spLocks noGrp="1"/>
          </p:cNvSpPr>
          <p:nvPr>
            <p:ph type="ftr" sz="quarter" idx="11"/>
          </p:nvPr>
        </p:nvSpPr>
        <p:spPr>
          <a:xfrm>
            <a:off x="4165600" y="6492876"/>
            <a:ext cx="386080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9347200" y="6492876"/>
            <a:ext cx="2844800" cy="365125"/>
          </a:xfrm>
          <a:prstGeom prst="rect">
            <a:avLst/>
          </a:prstGeom>
        </p:spPr>
        <p:txBody>
          <a:bodyPr/>
          <a:lstStyle>
            <a:lvl1pPr>
              <a:defRPr/>
            </a:lvl1pPr>
          </a:lstStyle>
          <a:p>
            <a:pPr fontAlgn="base">
              <a:spcBef>
                <a:spcPct val="0"/>
              </a:spcBef>
              <a:spcAft>
                <a:spcPct val="0"/>
              </a:spcAft>
              <a:defRPr/>
            </a:pPr>
            <a:fld id="{0F8D18E6-ADAA-4817-B7F2-BFE06F2DC8CA}"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
        <p:nvSpPr>
          <p:cNvPr id="4" name="Content Placeholder 3"/>
          <p:cNvSpPr>
            <a:spLocks noGrp="1"/>
          </p:cNvSpPr>
          <p:nvPr>
            <p:ph sz="quarter" idx="13"/>
          </p:nvPr>
        </p:nvSpPr>
        <p:spPr>
          <a:xfrm>
            <a:off x="508000" y="1219200"/>
            <a:ext cx="11176000" cy="4953000"/>
          </a:xfrm>
          <a:prstGeom prst="rect">
            <a:avLst/>
          </a:prstGeom>
        </p:spPr>
        <p:txBody>
          <a:bodyPr/>
          <a:lstStyle>
            <a:lvl1pPr marL="514350" indent="-514350">
              <a:buFont typeface="+mj-lt"/>
              <a:buAutoNum type="arabicPeriod"/>
              <a:defRPr sz="2800"/>
            </a:lvl1pPr>
            <a:lvl2pPr marL="971550" indent="-514350">
              <a:buFont typeface="+mj-lt"/>
              <a:buAutoNum type="alphaUcPeriod"/>
              <a:defRPr sz="2400"/>
            </a:lvl2pPr>
            <a:lvl3pPr marL="1428750" indent="-514350">
              <a:buFont typeface="+mj-lt"/>
              <a:buAutoNum type="romanLcPeriod"/>
              <a:defRPr sz="2000"/>
            </a:lvl3pPr>
            <a:lvl4pPr marL="1828800" indent="-457200">
              <a:buFont typeface="+mj-lt"/>
              <a:buAutoNum type="alphaLcPeriod"/>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10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microsoft.com/office/2007/relationships/hdphoto" Target="../media/hdphoto1.wdp"/><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6.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7.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07/20/2023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dirty="0"/>
          </a:p>
        </p:txBody>
      </p:sp>
      <p:pic>
        <p:nvPicPr>
          <p:cNvPr id="12" name="Picture 11"/>
          <p:cNvPicPr>
            <a:picLocks noChangeAspect="1"/>
          </p:cNvPicPr>
          <p:nvPr userDrawn="1"/>
        </p:nvPicPr>
        <p:blipFill>
          <a:blip r:embed="rId14"/>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4739796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3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72389"/>
              </a:solidFill>
            </a:endParaRPr>
          </a:p>
        </p:txBody>
      </p:sp>
      <p:sp>
        <p:nvSpPr>
          <p:cNvPr id="2" name="Title Placeholder 1"/>
          <p:cNvSpPr>
            <a:spLocks noGrp="1"/>
          </p:cNvSpPr>
          <p:nvPr>
            <p:ph type="title"/>
          </p:nvPr>
        </p:nvSpPr>
        <p:spPr>
          <a:xfrm>
            <a:off x="609600" y="0"/>
            <a:ext cx="10972800" cy="13802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20008050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72389"/>
              </a:solidFill>
            </a:endParaRPr>
          </a:p>
        </p:txBody>
      </p:sp>
      <p:sp>
        <p:nvSpPr>
          <p:cNvPr id="2" name="Title Placeholder 1"/>
          <p:cNvSpPr>
            <a:spLocks noGrp="1"/>
          </p:cNvSpPr>
          <p:nvPr>
            <p:ph type="title"/>
          </p:nvPr>
        </p:nvSpPr>
        <p:spPr>
          <a:xfrm>
            <a:off x="609600" y="2"/>
            <a:ext cx="10972800" cy="1370012"/>
          </a:xfrm>
          <a:prstGeom prst="rect">
            <a:avLst/>
          </a:prstGeom>
        </p:spPr>
        <p:txBody>
          <a:bodyPr vert="horz" lIns="91440" tIns="45720" rIns="91440" bIns="45720" rtlCol="0" anchor="ctr">
            <a:normAutofit/>
          </a:bodyPr>
          <a:lstStyle/>
          <a:p>
            <a:r>
              <a:rPr lang="en-US"/>
              <a:t>CLICK TO EDI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62012-F85A-3F48-BE59-2BF9258BFA98}" type="slidenum">
              <a:rPr lang="en-US" smtClean="0"/>
              <a:t>‹#›</a:t>
            </a:fld>
            <a:endParaRPr lang="en-US" dirty="0"/>
          </a:p>
        </p:txBody>
      </p:sp>
      <p:pic>
        <p:nvPicPr>
          <p:cNvPr id="10" name="Picture 9"/>
          <p:cNvPicPr>
            <a:picLocks noChangeAspect="1"/>
          </p:cNvPicPr>
          <p:nvPr userDrawn="1"/>
        </p:nvPicPr>
        <p:blipFill>
          <a:blip r:embed="rId14"/>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40480690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07/20/2023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dirty="0"/>
          </a:p>
        </p:txBody>
      </p:sp>
      <p:pic>
        <p:nvPicPr>
          <p:cNvPr id="9" name="Picture 8"/>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85399203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61213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07/20/2023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dirty="0"/>
          </a:p>
        </p:txBody>
      </p:sp>
      <p:pic>
        <p:nvPicPr>
          <p:cNvPr id="8" name="Picture 7"/>
          <p:cNvPicPr>
            <a:picLocks noChangeAspect="1"/>
          </p:cNvPicPr>
          <p:nvPr userDrawn="1"/>
        </p:nvPicPr>
        <p:blipFill>
          <a:blip r:embed="rId13"/>
          <a:stretch>
            <a:fillRect/>
          </a:stretch>
        </p:blipFill>
        <p:spPr>
          <a:xfrm>
            <a:off x="941716" y="5881528"/>
            <a:ext cx="10308568" cy="805022"/>
          </a:xfrm>
          <a:prstGeom prst="rect">
            <a:avLst/>
          </a:prstGeom>
        </p:spPr>
      </p:pic>
    </p:spTree>
    <p:extLst>
      <p:ext uri="{BB962C8B-B14F-4D97-AF65-F5344CB8AC3E}">
        <p14:creationId xmlns:p14="http://schemas.microsoft.com/office/powerpoint/2010/main" val="545323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0" cstate="print">
            <a:alphaModFix amt="35000"/>
            <a:extLst>
              <a:ext uri="{BEBA8EAE-BF5A-486C-A8C5-ECC9F3942E4B}">
                <a14:imgProps xmlns:a14="http://schemas.microsoft.com/office/drawing/2010/main">
                  <a14:imgLayer r:embed="rId21">
                    <a14:imgEffect>
                      <a14:brightnessContrast bright="6000"/>
                    </a14:imgEffect>
                  </a14:imgLayer>
                </a14:imgProps>
              </a:ext>
              <a:ext uri="{28A0092B-C50C-407E-A947-70E740481C1C}">
                <a14:useLocalDpi xmlns:a14="http://schemas.microsoft.com/office/drawing/2010/main" val="0"/>
              </a:ext>
            </a:extLst>
          </a:blip>
          <a:srcRect t="61132" b="26037"/>
          <a:stretch/>
        </p:blipFill>
        <p:spPr>
          <a:xfrm flipH="1" flipV="1">
            <a:off x="0" y="0"/>
            <a:ext cx="12192000" cy="879892"/>
          </a:xfrm>
          <a:prstGeom prst="rect">
            <a:avLst/>
          </a:prstGeom>
        </p:spPr>
      </p:pic>
      <p:sp>
        <p:nvSpPr>
          <p:cNvPr id="3" name="Text Placeholder 2"/>
          <p:cNvSpPr>
            <a:spLocks noGrp="1"/>
          </p:cNvSpPr>
          <p:nvPr>
            <p:ph type="body" idx="1"/>
          </p:nvPr>
        </p:nvSpPr>
        <p:spPr>
          <a:xfrm>
            <a:off x="756718" y="1199680"/>
            <a:ext cx="10622484" cy="4743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11279229" y="6366950"/>
            <a:ext cx="654335" cy="365125"/>
          </a:xfrm>
          <a:prstGeom prst="rect">
            <a:avLst/>
          </a:prstGeom>
        </p:spPr>
        <p:txBody>
          <a:bodyPr vert="horz" lIns="0" tIns="0" rIns="0" bIns="0" rtlCol="0" anchor="ctr"/>
          <a:lstStyle>
            <a:lvl1pPr algn="r">
              <a:defRPr sz="1000">
                <a:solidFill>
                  <a:schemeClr val="tx1">
                    <a:tint val="75000"/>
                  </a:schemeClr>
                </a:solidFill>
                <a:latin typeface="Franklin Gothic Book" panose="020B0503020102020204" pitchFamily="34" charset="0"/>
                <a:cs typeface="Franklin Gothic Book" panose="020B0503020102020204" pitchFamily="34" charset="0"/>
              </a:defRPr>
            </a:lvl1pPr>
          </a:lstStyle>
          <a:p>
            <a:fld id="{0F92C2C9-2759-407F-A33B-CA2A87F8F52A}" type="slidenum">
              <a:rPr lang="en-US" smtClean="0"/>
              <a:t>‹#›</a:t>
            </a:fld>
            <a:endParaRPr lang="en-US" dirty="0"/>
          </a:p>
        </p:txBody>
      </p:sp>
      <p:sp>
        <p:nvSpPr>
          <p:cNvPr id="2" name="Title Placeholder 1"/>
          <p:cNvSpPr>
            <a:spLocks noGrp="1"/>
          </p:cNvSpPr>
          <p:nvPr>
            <p:ph type="title"/>
          </p:nvPr>
        </p:nvSpPr>
        <p:spPr>
          <a:xfrm>
            <a:off x="756718" y="292712"/>
            <a:ext cx="10622484" cy="429665"/>
          </a:xfrm>
          <a:prstGeom prst="rect">
            <a:avLst/>
          </a:prstGeom>
        </p:spPr>
        <p:txBody>
          <a:bodyPr vert="horz" lIns="91440" tIns="45720" rIns="91440" bIns="45720" rtlCol="0" anchor="ctr">
            <a:normAutofit/>
          </a:bodyPr>
          <a:lstStyle/>
          <a:p>
            <a:r>
              <a:rPr lang="en-US"/>
              <a:t>Click to edit Master title style</a:t>
            </a:r>
          </a:p>
        </p:txBody>
      </p:sp>
      <p:cxnSp>
        <p:nvCxnSpPr>
          <p:cNvPr id="9" name="Straight Connector 8"/>
          <p:cNvCxnSpPr/>
          <p:nvPr/>
        </p:nvCxnSpPr>
        <p:spPr>
          <a:xfrm>
            <a:off x="0" y="9144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0198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2" descr="Image result for WHD logo">
            <a:extLst>
              <a:ext uri="{FF2B5EF4-FFF2-40B4-BE49-F238E27FC236}">
                <a16:creationId xmlns:a16="http://schemas.microsoft.com/office/drawing/2014/main" id="{D8F8CD32-237B-4957-8B73-2B8CBFEA4EB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611" y="6078071"/>
            <a:ext cx="2029463" cy="77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9117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hf hdr="0" ftr="0" dt="0"/>
  <p:txStyles>
    <p:titleStyle>
      <a:lvl1pPr algn="l" defTabSz="457189" rtl="0" eaLnBrk="1" latinLnBrk="0" hangingPunct="1">
        <a:spcBef>
          <a:spcPct val="0"/>
        </a:spcBef>
        <a:buNone/>
        <a:defRPr sz="2800" kern="1200">
          <a:solidFill>
            <a:schemeClr val="tx1"/>
          </a:solidFill>
          <a:latin typeface="Franklin Gothic Book" panose="020B0503020102020204" pitchFamily="34" charset="0"/>
          <a:ea typeface="+mj-ea"/>
          <a:cs typeface="Franklin Gothic Book" panose="020B0503020102020204" pitchFamily="34" charset="0"/>
        </a:defRPr>
      </a:lvl1pPr>
    </p:titleStyle>
    <p:bodyStyle>
      <a:lvl1pPr marL="225420" indent="-225420" algn="l" defTabSz="457189" rtl="0" eaLnBrk="1" latinLnBrk="0" hangingPunct="1">
        <a:spcBef>
          <a:spcPct val="20000"/>
        </a:spcBef>
        <a:buClr>
          <a:schemeClr val="tx1"/>
        </a:buClr>
        <a:buFont typeface="Arial" charset="0"/>
        <a:buChar char="•"/>
        <a:defRPr sz="2400" kern="1200">
          <a:solidFill>
            <a:schemeClr val="tx1"/>
          </a:solidFill>
          <a:latin typeface="Franklin Gothic Book" panose="020B0503020102020204" pitchFamily="34" charset="0"/>
          <a:ea typeface="+mn-ea"/>
          <a:cs typeface="Franklin Gothic Book" panose="020B0503020102020204" pitchFamily="34" charset="0"/>
        </a:defRPr>
      </a:lvl1pPr>
      <a:lvl2pPr marL="458777" indent="-233357" algn="l" defTabSz="457189" rtl="0" eaLnBrk="1" latinLnBrk="0" hangingPunct="1">
        <a:spcBef>
          <a:spcPct val="20000"/>
        </a:spcBef>
        <a:buClr>
          <a:schemeClr val="tx1"/>
        </a:buClr>
        <a:buFont typeface="Arial" charset="0"/>
        <a:buChar char="•"/>
        <a:defRPr sz="2000" kern="1200">
          <a:solidFill>
            <a:schemeClr val="tx1">
              <a:lumMod val="75000"/>
            </a:schemeClr>
          </a:solidFill>
          <a:latin typeface="Franklin Gothic Book" panose="020B0503020102020204" pitchFamily="34" charset="0"/>
          <a:ea typeface="+mn-ea"/>
          <a:cs typeface="Franklin Gothic Book" panose="020B0503020102020204" pitchFamily="34" charset="0"/>
        </a:defRPr>
      </a:lvl2pPr>
      <a:lvl3pPr marL="684196" indent="-225420" algn="l" defTabSz="457189" rtl="0" eaLnBrk="1" latinLnBrk="0" hangingPunct="1">
        <a:spcBef>
          <a:spcPct val="20000"/>
        </a:spcBef>
        <a:buClr>
          <a:schemeClr val="tx1"/>
        </a:buClr>
        <a:buFont typeface="Arial" charset="0"/>
        <a:buChar char="•"/>
        <a:defRPr sz="1800" kern="1200">
          <a:solidFill>
            <a:schemeClr val="tx1">
              <a:lumMod val="75000"/>
            </a:schemeClr>
          </a:solidFill>
          <a:latin typeface="Franklin Gothic Book" panose="020B0503020102020204" pitchFamily="34" charset="0"/>
          <a:ea typeface="+mn-ea"/>
          <a:cs typeface="Franklin Gothic Book" panose="020B0503020102020204" pitchFamily="34" charset="0"/>
        </a:defRPr>
      </a:lvl3pPr>
      <a:lvl4pPr marL="919140" indent="-234945" algn="l" defTabSz="457189" rtl="0" eaLnBrk="1" latinLnBrk="0" hangingPunct="1">
        <a:spcBef>
          <a:spcPct val="20000"/>
        </a:spcBef>
        <a:buClr>
          <a:schemeClr val="tx1"/>
        </a:buClr>
        <a:buFont typeface="Arial" charset="0"/>
        <a:buChar char="•"/>
        <a:defRPr sz="1600" kern="1200">
          <a:solidFill>
            <a:schemeClr val="tx1">
              <a:lumMod val="75000"/>
            </a:schemeClr>
          </a:solidFill>
          <a:latin typeface="Franklin Gothic Book" panose="020B0503020102020204" pitchFamily="34" charset="0"/>
          <a:ea typeface="+mn-ea"/>
          <a:cs typeface="Franklin Gothic Book" panose="020B0503020102020204" pitchFamily="34" charset="0"/>
        </a:defRPr>
      </a:lvl4pPr>
      <a:lvl5pPr marL="2057349" indent="-228594" algn="l" defTabSz="457189" rtl="0" eaLnBrk="1" latinLnBrk="0" hangingPunct="1">
        <a:spcBef>
          <a:spcPct val="20000"/>
        </a:spcBef>
        <a:buFont typeface="Arial"/>
        <a:buChar char="»"/>
        <a:defRPr sz="1200" kern="1200">
          <a:solidFill>
            <a:schemeClr val="tx1"/>
          </a:solidFill>
          <a:latin typeface="Georgia"/>
          <a:ea typeface="+mn-ea"/>
          <a:cs typeface="Georgi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ederalregister.gov/documents/2022/12/15/2022-27236/exercise-of-time-limited-authority-to-increase-the-numerical-limitation-for-fy-2023-for-the-h-2b" TargetMode="External"/><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hyperlink" Target="http://www.wagehour.dol.gov/"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ctrTitle"/>
          </p:nvPr>
        </p:nvSpPr>
        <p:spPr>
          <a:xfrm>
            <a:off x="787586" y="3054994"/>
            <a:ext cx="11277600" cy="1328314"/>
          </a:xfrm>
        </p:spPr>
        <p:txBody>
          <a:bodyPr/>
          <a:lstStyle/>
          <a:p>
            <a:br>
              <a:rPr lang="en-US" sz="5400" dirty="0">
                <a:solidFill>
                  <a:srgbClr val="FFC000"/>
                </a:solidFill>
                <a:latin typeface="Arial"/>
                <a:cs typeface="Arial"/>
              </a:rPr>
            </a:br>
            <a:br>
              <a:rPr lang="en-US" sz="5400" dirty="0">
                <a:solidFill>
                  <a:srgbClr val="FFC000"/>
                </a:solidFill>
                <a:latin typeface="Arial"/>
                <a:cs typeface="Arial"/>
              </a:rPr>
            </a:br>
            <a:r>
              <a:rPr lang="en-US" sz="4800" dirty="0">
                <a:solidFill>
                  <a:srgbClr val="FFC000"/>
                </a:solidFill>
                <a:latin typeface="Arial"/>
                <a:cs typeface="Arial"/>
              </a:rPr>
              <a:t>H-2B Temporary Nonimmigrant Worker Visa Program Enforcement </a:t>
            </a:r>
            <a:br>
              <a:rPr lang="en-US" sz="4800" dirty="0">
                <a:solidFill>
                  <a:srgbClr val="FFC000"/>
                </a:solidFill>
                <a:latin typeface="Arial"/>
                <a:cs typeface="Arial"/>
              </a:rPr>
            </a:br>
            <a:endParaRPr lang="en-US" sz="5400" dirty="0">
              <a:solidFill>
                <a:srgbClr val="FFC000"/>
              </a:solidFill>
            </a:endParaRPr>
          </a:p>
        </p:txBody>
      </p:sp>
      <p:pic>
        <p:nvPicPr>
          <p:cNvPr id="5" name="Picture 2">
            <a:extLst>
              <a:ext uri="{FF2B5EF4-FFF2-40B4-BE49-F238E27FC236}">
                <a16:creationId xmlns:a16="http://schemas.microsoft.com/office/drawing/2014/main" id="{E04EC5F6-2EDA-2057-3F06-CC39D9349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656" y="-24056"/>
            <a:ext cx="4171672" cy="2781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DB87772-F7C0-3C51-0671-28684EC171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4057"/>
            <a:ext cx="4169706" cy="2781115"/>
          </a:xfrm>
          <a:prstGeom prst="rect">
            <a:avLst/>
          </a:prstGeom>
        </p:spPr>
      </p:pic>
      <p:pic>
        <p:nvPicPr>
          <p:cNvPr id="10" name="Picture 2">
            <a:extLst>
              <a:ext uri="{FF2B5EF4-FFF2-40B4-BE49-F238E27FC236}">
                <a16:creationId xmlns:a16="http://schemas.microsoft.com/office/drawing/2014/main" id="{C570E2A9-F46F-F5CB-9282-83C5B45603E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396" y="-9119"/>
            <a:ext cx="4169706" cy="2766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19D936-C700-EEBC-3F26-0DC9E71879CF}"/>
              </a:ext>
            </a:extLst>
          </p:cNvPr>
          <p:cNvSpPr txBox="1"/>
          <p:nvPr/>
        </p:nvSpPr>
        <p:spPr>
          <a:xfrm>
            <a:off x="9868987" y="4865914"/>
            <a:ext cx="1691641" cy="307777"/>
          </a:xfrm>
          <a:prstGeom prst="rect">
            <a:avLst/>
          </a:prstGeom>
          <a:noFill/>
        </p:spPr>
        <p:txBody>
          <a:bodyPr wrap="square" rtlCol="0">
            <a:spAutoFit/>
          </a:bodyPr>
          <a:lstStyle/>
          <a:p>
            <a:r>
              <a:rPr lang="en-US" sz="1400" dirty="0">
                <a:solidFill>
                  <a:srgbClr val="FFC000"/>
                </a:solidFill>
                <a:latin typeface="Arial"/>
                <a:cs typeface="Arial"/>
              </a:rPr>
              <a:t>(revised July 2023)</a:t>
            </a:r>
            <a:endParaRPr lang="en-US" sz="1400" dirty="0"/>
          </a:p>
        </p:txBody>
      </p:sp>
    </p:spTree>
    <p:extLst>
      <p:ext uri="{BB962C8B-B14F-4D97-AF65-F5344CB8AC3E}">
        <p14:creationId xmlns:p14="http://schemas.microsoft.com/office/powerpoint/2010/main" val="242784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15B6-9651-1829-5874-9B7171C5F67B}"/>
              </a:ext>
            </a:extLst>
          </p:cNvPr>
          <p:cNvSpPr>
            <a:spLocks noGrp="1"/>
          </p:cNvSpPr>
          <p:nvPr>
            <p:ph type="title"/>
          </p:nvPr>
        </p:nvSpPr>
        <p:spPr/>
        <p:txBody>
          <a:bodyPr/>
          <a:lstStyle/>
          <a:p>
            <a:r>
              <a:rPr lang="en-US" dirty="0"/>
              <a:t>Prohibition of Preferential Treatment</a:t>
            </a:r>
          </a:p>
        </p:txBody>
      </p:sp>
      <p:sp>
        <p:nvSpPr>
          <p:cNvPr id="3" name="Content Placeholder 2">
            <a:extLst>
              <a:ext uri="{FF2B5EF4-FFF2-40B4-BE49-F238E27FC236}">
                <a16:creationId xmlns:a16="http://schemas.microsoft.com/office/drawing/2014/main" id="{AE972541-0177-EE54-8C63-645FA4CD4A45}"/>
              </a:ext>
            </a:extLst>
          </p:cNvPr>
          <p:cNvSpPr>
            <a:spLocks noGrp="1"/>
          </p:cNvSpPr>
          <p:nvPr>
            <p:ph idx="1"/>
          </p:nvPr>
        </p:nvSpPr>
        <p:spPr>
          <a:xfrm>
            <a:off x="609600" y="1436466"/>
            <a:ext cx="10972800" cy="4343400"/>
          </a:xfrm>
        </p:spPr>
        <p:txBody>
          <a:bodyPr/>
          <a:lstStyle/>
          <a:p>
            <a:pPr>
              <a:buNone/>
            </a:pPr>
            <a:r>
              <a:rPr lang="en-US" sz="3200" dirty="0"/>
              <a:t>An employer must offer U.S. workers terms and working conditions at least as favorable as those offered or provided to H-2B workers.</a:t>
            </a:r>
          </a:p>
          <a:p>
            <a:endParaRPr lang="en-US" dirty="0"/>
          </a:p>
        </p:txBody>
      </p:sp>
      <p:pic>
        <p:nvPicPr>
          <p:cNvPr id="5122" name="Picture 2" descr="A person in a green shirt holding a clipboard">
            <a:extLst>
              <a:ext uri="{FF2B5EF4-FFF2-40B4-BE49-F238E27FC236}">
                <a16:creationId xmlns:a16="http://schemas.microsoft.com/office/drawing/2014/main" id="{20E7D3C2-D7DC-A3EE-3883-77A6D5EB3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2918202"/>
            <a:ext cx="4915479" cy="32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3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DD60-4B1A-9735-F706-0281A58088FA}"/>
              </a:ext>
            </a:extLst>
          </p:cNvPr>
          <p:cNvSpPr>
            <a:spLocks noGrp="1"/>
          </p:cNvSpPr>
          <p:nvPr>
            <p:ph type="title"/>
          </p:nvPr>
        </p:nvSpPr>
        <p:spPr>
          <a:xfrm>
            <a:off x="501650" y="287116"/>
            <a:ext cx="11582400" cy="1143000"/>
          </a:xfrm>
        </p:spPr>
        <p:txBody>
          <a:bodyPr>
            <a:normAutofit/>
          </a:bodyPr>
          <a:lstStyle/>
          <a:p>
            <a:r>
              <a:rPr lang="en-US" sz="3600" dirty="0"/>
              <a:t>Prohibition of U.S. Worker Layoff or Displacement</a:t>
            </a:r>
          </a:p>
        </p:txBody>
      </p:sp>
      <p:sp>
        <p:nvSpPr>
          <p:cNvPr id="3" name="Content Placeholder 2">
            <a:extLst>
              <a:ext uri="{FF2B5EF4-FFF2-40B4-BE49-F238E27FC236}">
                <a16:creationId xmlns:a16="http://schemas.microsoft.com/office/drawing/2014/main" id="{FE342AFB-59EF-644E-735E-54DC56626F98}"/>
              </a:ext>
            </a:extLst>
          </p:cNvPr>
          <p:cNvSpPr>
            <a:spLocks noGrp="1"/>
          </p:cNvSpPr>
          <p:nvPr>
            <p:ph idx="1"/>
          </p:nvPr>
        </p:nvSpPr>
        <p:spPr>
          <a:xfrm>
            <a:off x="501650" y="1727200"/>
            <a:ext cx="10972800" cy="4343400"/>
          </a:xfrm>
        </p:spPr>
        <p:txBody>
          <a:bodyPr>
            <a:normAutofit fontScale="85000" lnSpcReduction="10000"/>
          </a:bodyPr>
          <a:lstStyle/>
          <a:p>
            <a:pPr marL="457200" indent="-457200">
              <a:lnSpc>
                <a:spcPct val="120000"/>
              </a:lnSpc>
            </a:pPr>
            <a:r>
              <a:rPr lang="en-US" sz="2800" dirty="0"/>
              <a:t>The employer may not layoff its U.S. employees in the period beginning 120 days before the date of need through the end of the certification. </a:t>
            </a:r>
          </a:p>
          <a:p>
            <a:pPr marL="457200" indent="-457200">
              <a:lnSpc>
                <a:spcPct val="120000"/>
              </a:lnSpc>
            </a:pPr>
            <a:endParaRPr lang="en-US" sz="2800" dirty="0"/>
          </a:p>
          <a:p>
            <a:pPr marL="457200" lvl="1" indent="-457200">
              <a:lnSpc>
                <a:spcPct val="120000"/>
              </a:lnSpc>
            </a:pPr>
            <a:r>
              <a:rPr lang="en-US" sz="2800" dirty="0"/>
              <a:t>If such a layoff has occurred in the period beginning 120 days before the first date of need, the employer must contact those former workers and solicit their return to the job.</a:t>
            </a:r>
          </a:p>
          <a:p>
            <a:pPr marL="457200" lvl="1" indent="-457200">
              <a:lnSpc>
                <a:spcPct val="120000"/>
              </a:lnSpc>
            </a:pPr>
            <a:endParaRPr lang="en-US" sz="2800" dirty="0"/>
          </a:p>
          <a:p>
            <a:pPr marL="457200" lvl="1" indent="-457200">
              <a:lnSpc>
                <a:spcPct val="120000"/>
              </a:lnSpc>
            </a:pPr>
            <a:r>
              <a:rPr lang="en-US" sz="2800" dirty="0"/>
              <a:t>If a lawful, job-related layoff is necessary after H-2B workers have arrived, the employer must layoff all H-2B workers before laying off U.S. workers. </a:t>
            </a:r>
          </a:p>
        </p:txBody>
      </p:sp>
    </p:spTree>
    <p:extLst>
      <p:ext uri="{BB962C8B-B14F-4D97-AF65-F5344CB8AC3E}">
        <p14:creationId xmlns:p14="http://schemas.microsoft.com/office/powerpoint/2010/main" val="166393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ctrTitle"/>
          </p:nvPr>
        </p:nvSpPr>
        <p:spPr>
          <a:xfrm>
            <a:off x="787586" y="3250937"/>
            <a:ext cx="11277600" cy="1328314"/>
          </a:xfrm>
        </p:spPr>
        <p:txBody>
          <a:bodyPr/>
          <a:lstStyle/>
          <a:p>
            <a:br>
              <a:rPr lang="en-US" sz="5400" dirty="0">
                <a:solidFill>
                  <a:srgbClr val="FFC000"/>
                </a:solidFill>
                <a:latin typeface="Arial"/>
                <a:cs typeface="Arial"/>
              </a:rPr>
            </a:br>
            <a:br>
              <a:rPr lang="en-US" sz="5400" dirty="0">
                <a:solidFill>
                  <a:srgbClr val="FFC000"/>
                </a:solidFill>
                <a:latin typeface="Arial"/>
                <a:cs typeface="Arial"/>
              </a:rPr>
            </a:br>
            <a:r>
              <a:rPr lang="en-US" dirty="0"/>
              <a:t>Additional Assurances and Obligations</a:t>
            </a:r>
            <a:br>
              <a:rPr lang="en-US" sz="5400" dirty="0">
                <a:solidFill>
                  <a:srgbClr val="FFC000"/>
                </a:solidFill>
                <a:latin typeface="Arial"/>
                <a:cs typeface="Arial"/>
              </a:rPr>
            </a:br>
            <a:endParaRPr lang="en-US" sz="5400" dirty="0">
              <a:solidFill>
                <a:srgbClr val="FFC000"/>
              </a:solidFill>
            </a:endParaRPr>
          </a:p>
        </p:txBody>
      </p:sp>
      <p:pic>
        <p:nvPicPr>
          <p:cNvPr id="5" name="Picture 2">
            <a:extLst>
              <a:ext uri="{FF2B5EF4-FFF2-40B4-BE49-F238E27FC236}">
                <a16:creationId xmlns:a16="http://schemas.microsoft.com/office/drawing/2014/main" id="{E04EC5F6-2EDA-2057-3F06-CC39D9349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656" y="-24056"/>
            <a:ext cx="4171672" cy="2781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DB87772-F7C0-3C51-0671-28684EC171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4057"/>
            <a:ext cx="4169706" cy="2781115"/>
          </a:xfrm>
          <a:prstGeom prst="rect">
            <a:avLst/>
          </a:prstGeom>
        </p:spPr>
      </p:pic>
      <p:pic>
        <p:nvPicPr>
          <p:cNvPr id="2050" name="Picture 2">
            <a:extLst>
              <a:ext uri="{FF2B5EF4-FFF2-40B4-BE49-F238E27FC236}">
                <a16:creationId xmlns:a16="http://schemas.microsoft.com/office/drawing/2014/main" id="{3B8ABFA1-3BBF-A19D-5D4D-01A3B278518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396" y="-9119"/>
            <a:ext cx="4169706" cy="276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8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E36F3-BCE5-172C-D14D-2E3CBCE22142}"/>
              </a:ext>
            </a:extLst>
          </p:cNvPr>
          <p:cNvSpPr>
            <a:spLocks noGrp="1"/>
          </p:cNvSpPr>
          <p:nvPr>
            <p:ph type="title"/>
          </p:nvPr>
        </p:nvSpPr>
        <p:spPr/>
        <p:txBody>
          <a:bodyPr/>
          <a:lstStyle/>
          <a:p>
            <a:r>
              <a:rPr lang="en-US" dirty="0"/>
              <a:t>Payment of Required Wages</a:t>
            </a:r>
          </a:p>
        </p:txBody>
      </p:sp>
      <p:sp>
        <p:nvSpPr>
          <p:cNvPr id="4" name="Content Placeholder 3">
            <a:extLst>
              <a:ext uri="{FF2B5EF4-FFF2-40B4-BE49-F238E27FC236}">
                <a16:creationId xmlns:a16="http://schemas.microsoft.com/office/drawing/2014/main" id="{09AFB238-725E-87AA-1792-55439D3932EA}"/>
              </a:ext>
            </a:extLst>
          </p:cNvPr>
          <p:cNvSpPr>
            <a:spLocks noGrp="1"/>
          </p:cNvSpPr>
          <p:nvPr>
            <p:ph idx="1"/>
          </p:nvPr>
        </p:nvSpPr>
        <p:spPr/>
        <p:txBody>
          <a:bodyPr>
            <a:normAutofit lnSpcReduction="10000"/>
          </a:bodyPr>
          <a:lstStyle/>
          <a:p>
            <a:pPr marL="342900" indent="-342900" algn="l" eaLnBrk="1" hangingPunct="1">
              <a:buFont typeface="Arial" panose="020B0604020202020204" pitchFamily="34" charset="0"/>
              <a:buChar char="•"/>
            </a:pPr>
            <a:r>
              <a:rPr lang="en-US" sz="2400" dirty="0"/>
              <a:t>The offered wage must equal or exceed the highest of the:</a:t>
            </a:r>
          </a:p>
          <a:p>
            <a:pPr marL="800100" lvl="1" indent="-342900" algn="l" eaLnBrk="1" hangingPunct="1">
              <a:buFont typeface="Arial" panose="020B0604020202020204" pitchFamily="34" charset="0"/>
              <a:buChar char="•"/>
            </a:pPr>
            <a:r>
              <a:rPr lang="en-US" sz="2000" dirty="0"/>
              <a:t>Prevailing wage obtained from ETA, or</a:t>
            </a:r>
          </a:p>
          <a:p>
            <a:pPr marL="800100" lvl="1" indent="-342900" algn="l" eaLnBrk="1" hangingPunct="1">
              <a:buFont typeface="Arial" panose="020B0604020202020204" pitchFamily="34" charset="0"/>
              <a:buChar char="•"/>
            </a:pPr>
            <a:r>
              <a:rPr lang="en-US" sz="2000" dirty="0"/>
              <a:t>federal, state, or local minimum wage.</a:t>
            </a:r>
          </a:p>
          <a:p>
            <a:pPr marL="628650" lvl="1" indent="-171450" algn="l" eaLnBrk="1" hangingPunct="1">
              <a:buFont typeface="Arial" panose="020B0604020202020204" pitchFamily="34" charset="0"/>
              <a:buChar char="•"/>
            </a:pPr>
            <a:endParaRPr lang="en-US" sz="1000" dirty="0"/>
          </a:p>
          <a:p>
            <a:pPr marL="628650" lvl="1" indent="-171450" algn="l" eaLnBrk="1" hangingPunct="1">
              <a:buFont typeface="Arial" panose="020B0604020202020204" pitchFamily="34" charset="0"/>
              <a:buChar char="•"/>
            </a:pPr>
            <a:endParaRPr lang="en-US" sz="1000" dirty="0"/>
          </a:p>
          <a:p>
            <a:pPr marL="342900" indent="-342900" algn="l" eaLnBrk="1" hangingPunct="1">
              <a:buFont typeface="Arial" panose="020B0604020202020204" pitchFamily="34" charset="0"/>
              <a:buChar char="•"/>
            </a:pPr>
            <a:r>
              <a:rPr lang="en-US" sz="2400" dirty="0"/>
              <a:t>The employer must pay the offered wage during the entire period of employment. </a:t>
            </a:r>
          </a:p>
          <a:p>
            <a:pPr marL="342900" indent="-342900" algn="l" eaLnBrk="1" hangingPunct="1">
              <a:buFont typeface="Arial" panose="020B0604020202020204" pitchFamily="34" charset="0"/>
              <a:buChar char="•"/>
            </a:pPr>
            <a:endParaRPr lang="en-US" sz="2400" dirty="0"/>
          </a:p>
          <a:p>
            <a:pPr marL="342900" indent="-342900" algn="l" eaLnBrk="1" hangingPunct="1">
              <a:buFont typeface="Arial" panose="020B0604020202020204" pitchFamily="34" charset="0"/>
              <a:buChar char="•"/>
            </a:pPr>
            <a:r>
              <a:rPr lang="en-US" sz="2400" dirty="0"/>
              <a:t>Wages must be paid free-and-clear.</a:t>
            </a:r>
          </a:p>
          <a:p>
            <a:pPr marL="171450" indent="-171450" algn="l" eaLnBrk="1" hangingPunct="1">
              <a:buFont typeface="Arial" panose="020B0604020202020204" pitchFamily="34" charset="0"/>
              <a:buChar char="•"/>
            </a:pPr>
            <a:endParaRPr lang="en-US" sz="1000" dirty="0"/>
          </a:p>
          <a:p>
            <a:pPr marL="171450" indent="-171450" algn="l" eaLnBrk="1" hangingPunct="1">
              <a:buFont typeface="Arial" panose="020B0604020202020204" pitchFamily="34" charset="0"/>
              <a:buChar char="•"/>
            </a:pPr>
            <a:endParaRPr lang="en-US" sz="1000" dirty="0"/>
          </a:p>
          <a:p>
            <a:pPr marL="342900" indent="-342900" algn="l" eaLnBrk="1" hangingPunct="1">
              <a:buFont typeface="Arial" panose="020B0604020202020204" pitchFamily="34" charset="0"/>
              <a:buChar char="•"/>
            </a:pPr>
            <a:r>
              <a:rPr lang="en-US" sz="2400" dirty="0"/>
              <a:t>The employer must pay at least every two weeks, or the prevailing frequency in the geographical area.</a:t>
            </a:r>
          </a:p>
          <a:p>
            <a:endParaRPr lang="en-US" dirty="0"/>
          </a:p>
        </p:txBody>
      </p:sp>
    </p:spTree>
    <p:extLst>
      <p:ext uri="{BB962C8B-B14F-4D97-AF65-F5344CB8AC3E}">
        <p14:creationId xmlns:p14="http://schemas.microsoft.com/office/powerpoint/2010/main" val="33956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F575-4BF2-5ECF-E0DF-636C5F00F4FD}"/>
              </a:ext>
            </a:extLst>
          </p:cNvPr>
          <p:cNvSpPr>
            <a:spLocks noGrp="1"/>
          </p:cNvSpPr>
          <p:nvPr>
            <p:ph type="title"/>
          </p:nvPr>
        </p:nvSpPr>
        <p:spPr/>
        <p:txBody>
          <a:bodyPr/>
          <a:lstStyle/>
          <a:p>
            <a:r>
              <a:rPr lang="en-US" dirty="0"/>
              <a:t>Travel Time and Hours Worked</a:t>
            </a:r>
          </a:p>
        </p:txBody>
      </p:sp>
      <p:sp>
        <p:nvSpPr>
          <p:cNvPr id="3" name="Content Placeholder 2">
            <a:extLst>
              <a:ext uri="{FF2B5EF4-FFF2-40B4-BE49-F238E27FC236}">
                <a16:creationId xmlns:a16="http://schemas.microsoft.com/office/drawing/2014/main" id="{EA91F009-80DA-6D63-BA2A-9C96ACA47C22}"/>
              </a:ext>
            </a:extLst>
          </p:cNvPr>
          <p:cNvSpPr>
            <a:spLocks noGrp="1"/>
          </p:cNvSpPr>
          <p:nvPr>
            <p:ph idx="1"/>
          </p:nvPr>
        </p:nvSpPr>
        <p:spPr>
          <a:xfrm>
            <a:off x="609600" y="1752600"/>
            <a:ext cx="10972800" cy="4527550"/>
          </a:xfrm>
        </p:spPr>
        <p:txBody>
          <a:bodyPr/>
          <a:lstStyle/>
          <a:p>
            <a:pPr marL="457200" indent="-457200" algn="l" eaLnBrk="1" hangingPunct="1">
              <a:buFont typeface="Arial" panose="020B0604020202020204" pitchFamily="34" charset="0"/>
              <a:buChar char="•"/>
            </a:pPr>
            <a:r>
              <a:rPr lang="en-US" sz="2400" dirty="0"/>
              <a:t>Ordinary home-to-work travel is not work time.</a:t>
            </a:r>
          </a:p>
          <a:p>
            <a:pPr marL="457200" indent="-457200" algn="l" eaLnBrk="1" hangingPunct="1">
              <a:buFont typeface="Arial" panose="020B0604020202020204" pitchFamily="34" charset="0"/>
              <a:buChar char="•"/>
            </a:pPr>
            <a:endParaRPr lang="en-US" sz="2400" dirty="0"/>
          </a:p>
          <a:p>
            <a:pPr marL="457200" indent="-457200" algn="l" eaLnBrk="1" hangingPunct="1">
              <a:buFont typeface="Arial" panose="020B0604020202020204" pitchFamily="34" charset="0"/>
              <a:buChar char="•"/>
            </a:pPr>
            <a:r>
              <a:rPr lang="en-US" sz="2400" dirty="0"/>
              <a:t>Travel between job sites during the normal workday is work time.</a:t>
            </a:r>
          </a:p>
          <a:p>
            <a:pPr marL="800100" lvl="1" indent="-342900" algn="l" eaLnBrk="1" hangingPunct="1">
              <a:buFont typeface="Arial" panose="020B0604020202020204" pitchFamily="34" charset="0"/>
              <a:buChar char="•"/>
            </a:pPr>
            <a:r>
              <a:rPr lang="en-US" sz="2400" dirty="0"/>
              <a:t>If an employee is required to report to a meeting place to receive instructions, perform other work there, or to pick up equipment or tools, the travel from the designated meeting place to the workplaces is part of the day’s work and must be counted as hours worked. </a:t>
            </a:r>
          </a:p>
          <a:p>
            <a:pPr marL="800100" lvl="1" indent="-342900" algn="l" eaLnBrk="1" hangingPunct="1">
              <a:buFont typeface="Arial" panose="020B0604020202020204" pitchFamily="34" charset="0"/>
              <a:buChar char="•"/>
            </a:pPr>
            <a:endParaRPr lang="en-US" sz="2400" dirty="0"/>
          </a:p>
          <a:p>
            <a:pPr marL="800100" lvl="1" indent="-342900" algn="l" eaLnBrk="1" hangingPunct="1">
              <a:buFont typeface="Arial" panose="020B0604020202020204" pitchFamily="34" charset="0"/>
              <a:buChar char="•"/>
            </a:pPr>
            <a:r>
              <a:rPr lang="en-US" sz="2400" dirty="0"/>
              <a:t>If the employee is required to return to the employer’s office or job site, the travel time back to the office is counted as hours worked. </a:t>
            </a:r>
          </a:p>
          <a:p>
            <a:endParaRPr lang="en-US" dirty="0"/>
          </a:p>
        </p:txBody>
      </p:sp>
    </p:spTree>
    <p:extLst>
      <p:ext uri="{BB962C8B-B14F-4D97-AF65-F5344CB8AC3E}">
        <p14:creationId xmlns:p14="http://schemas.microsoft.com/office/powerpoint/2010/main" val="132150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6483-6674-2108-4481-94C53E27CB4B}"/>
              </a:ext>
            </a:extLst>
          </p:cNvPr>
          <p:cNvSpPr>
            <a:spLocks noGrp="1"/>
          </p:cNvSpPr>
          <p:nvPr>
            <p:ph type="title"/>
          </p:nvPr>
        </p:nvSpPr>
        <p:spPr/>
        <p:txBody>
          <a:bodyPr>
            <a:normAutofit/>
          </a:bodyPr>
          <a:lstStyle/>
          <a:p>
            <a:r>
              <a:rPr lang="en-US" dirty="0"/>
              <a:t>Deductions, Tools and Equipment</a:t>
            </a:r>
          </a:p>
        </p:txBody>
      </p:sp>
      <p:sp>
        <p:nvSpPr>
          <p:cNvPr id="3" name="Content Placeholder 2">
            <a:extLst>
              <a:ext uri="{FF2B5EF4-FFF2-40B4-BE49-F238E27FC236}">
                <a16:creationId xmlns:a16="http://schemas.microsoft.com/office/drawing/2014/main" id="{B7BD75DA-227D-8E6E-B7F4-34AAF22104BB}"/>
              </a:ext>
            </a:extLst>
          </p:cNvPr>
          <p:cNvSpPr>
            <a:spLocks noGrp="1"/>
          </p:cNvSpPr>
          <p:nvPr>
            <p:ph idx="1"/>
          </p:nvPr>
        </p:nvSpPr>
        <p:spPr>
          <a:xfrm>
            <a:off x="609600" y="1752600"/>
            <a:ext cx="6280150" cy="4521200"/>
          </a:xfrm>
        </p:spPr>
        <p:txBody>
          <a:bodyPr>
            <a:normAutofit fontScale="40000" lnSpcReduction="20000"/>
          </a:bodyPr>
          <a:lstStyle/>
          <a:p>
            <a:pPr marL="342900" indent="-342900" algn="l">
              <a:lnSpc>
                <a:spcPct val="120000"/>
              </a:lnSpc>
              <a:spcBef>
                <a:spcPts val="0"/>
              </a:spcBef>
              <a:buFont typeface="Arial" panose="020B0604020202020204" pitchFamily="34" charset="0"/>
              <a:buChar char="•"/>
            </a:pPr>
            <a:r>
              <a:rPr lang="en-US" sz="5000" dirty="0"/>
              <a:t>Employers must make all deductions required by law.</a:t>
            </a:r>
          </a:p>
          <a:p>
            <a:pPr marL="171450" indent="-171450" algn="l">
              <a:lnSpc>
                <a:spcPct val="120000"/>
              </a:lnSpc>
              <a:spcBef>
                <a:spcPts val="0"/>
              </a:spcBef>
              <a:buFont typeface="Arial" panose="020B0604020202020204" pitchFamily="34" charset="0"/>
              <a:buChar char="•"/>
            </a:pPr>
            <a:endParaRPr lang="en-US" sz="5000" dirty="0"/>
          </a:p>
          <a:p>
            <a:pPr marL="342900" indent="-342900" algn="l">
              <a:lnSpc>
                <a:spcPct val="120000"/>
              </a:lnSpc>
              <a:spcBef>
                <a:spcPts val="0"/>
              </a:spcBef>
              <a:buFont typeface="Arial" panose="020B0604020202020204" pitchFamily="34" charset="0"/>
              <a:buChar char="•"/>
            </a:pPr>
            <a:r>
              <a:rPr lang="en-US" sz="5000" dirty="0"/>
              <a:t>Deductions not required by law must be disclosed in the job order and must be reasonable.</a:t>
            </a:r>
            <a:endParaRPr lang="en-US" sz="5000" b="1" dirty="0"/>
          </a:p>
          <a:p>
            <a:pPr marL="171450" indent="-171450" algn="l">
              <a:lnSpc>
                <a:spcPct val="120000"/>
              </a:lnSpc>
              <a:spcBef>
                <a:spcPts val="0"/>
              </a:spcBef>
              <a:buFont typeface="Arial" panose="020B0604020202020204" pitchFamily="34" charset="0"/>
              <a:buChar char="•"/>
            </a:pPr>
            <a:endParaRPr lang="en-US" sz="5000" dirty="0"/>
          </a:p>
          <a:p>
            <a:pPr marL="342900" indent="-342900" algn="l">
              <a:lnSpc>
                <a:spcPct val="120000"/>
              </a:lnSpc>
              <a:spcBef>
                <a:spcPts val="0"/>
              </a:spcBef>
              <a:buFont typeface="Arial" panose="020B0604020202020204" pitchFamily="34" charset="0"/>
              <a:buChar char="•"/>
            </a:pPr>
            <a:r>
              <a:rPr lang="en-US" sz="5000" dirty="0"/>
              <a:t>Deductions for expenses that are for the primary benefit of the employer are not reasonable and therefore </a:t>
            </a:r>
            <a:r>
              <a:rPr lang="en-US" sz="5000" u="sng" dirty="0"/>
              <a:t>may not</a:t>
            </a:r>
            <a:r>
              <a:rPr lang="en-US" sz="5000" dirty="0"/>
              <a:t> bring an employee’s wages below the H-2B required wage rate. </a:t>
            </a:r>
          </a:p>
          <a:p>
            <a:pPr marL="342900" indent="-342900" algn="l">
              <a:lnSpc>
                <a:spcPct val="120000"/>
              </a:lnSpc>
              <a:spcBef>
                <a:spcPts val="0"/>
              </a:spcBef>
              <a:buFont typeface="Arial" panose="020B0604020202020204" pitchFamily="34" charset="0"/>
              <a:buChar char="•"/>
            </a:pPr>
            <a:endParaRPr lang="en-US" sz="5000" dirty="0"/>
          </a:p>
          <a:p>
            <a:pPr marL="342900" indent="-342900" algn="l">
              <a:lnSpc>
                <a:spcPct val="120000"/>
              </a:lnSpc>
              <a:spcBef>
                <a:spcPts val="0"/>
              </a:spcBef>
              <a:buFont typeface="Arial" panose="020B0604020202020204" pitchFamily="34" charset="0"/>
              <a:buChar char="•"/>
            </a:pPr>
            <a:r>
              <a:rPr lang="en-US" sz="5000" dirty="0"/>
              <a:t>The employer must provide workers all tools, supplies, and equipment required to perform the assigned duties at no cost to the worker. </a:t>
            </a:r>
          </a:p>
          <a:p>
            <a:endParaRPr lang="en-US" dirty="0"/>
          </a:p>
        </p:txBody>
      </p:sp>
      <p:pic>
        <p:nvPicPr>
          <p:cNvPr id="6146" name="Picture 2" descr="A group of gardening tools">
            <a:extLst>
              <a:ext uri="{FF2B5EF4-FFF2-40B4-BE49-F238E27FC236}">
                <a16:creationId xmlns:a16="http://schemas.microsoft.com/office/drawing/2014/main" id="{3EA4EB54-1AF0-6AB2-DE0C-73D2932F5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509" y="1942264"/>
            <a:ext cx="4763891" cy="317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3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CD6E-DBDD-209D-6F15-9C73EBA3CB06}"/>
              </a:ext>
            </a:extLst>
          </p:cNvPr>
          <p:cNvSpPr>
            <a:spLocks noGrp="1"/>
          </p:cNvSpPr>
          <p:nvPr>
            <p:ph type="title"/>
          </p:nvPr>
        </p:nvSpPr>
        <p:spPr/>
        <p:txBody>
          <a:bodyPr/>
          <a:lstStyle/>
          <a:p>
            <a:r>
              <a:rPr lang="en-US" dirty="0"/>
              <a:t>Disclosure </a:t>
            </a:r>
          </a:p>
        </p:txBody>
      </p:sp>
      <p:sp>
        <p:nvSpPr>
          <p:cNvPr id="3" name="Content Placeholder 2">
            <a:extLst>
              <a:ext uri="{FF2B5EF4-FFF2-40B4-BE49-F238E27FC236}">
                <a16:creationId xmlns:a16="http://schemas.microsoft.com/office/drawing/2014/main" id="{83551190-A2E8-59A8-B549-2B47DB2B5D47}"/>
              </a:ext>
            </a:extLst>
          </p:cNvPr>
          <p:cNvSpPr>
            <a:spLocks noGrp="1"/>
          </p:cNvSpPr>
          <p:nvPr>
            <p:ph idx="1"/>
          </p:nvPr>
        </p:nvSpPr>
        <p:spPr/>
        <p:txBody>
          <a:bodyPr>
            <a:normAutofit fontScale="85000" lnSpcReduction="20000"/>
          </a:bodyPr>
          <a:lstStyle/>
          <a:p>
            <a:pPr marL="342900" indent="-342900" algn="l">
              <a:lnSpc>
                <a:spcPct val="110000"/>
              </a:lnSpc>
              <a:buFont typeface="Arial" panose="020B0604020202020204" pitchFamily="34" charset="0"/>
              <a:buChar char="•"/>
            </a:pPr>
            <a:r>
              <a:rPr lang="en-US" sz="2800" dirty="0"/>
              <a:t>The employer must provide a copy of the job order to both the H-2B workers and protected U.S. workers.</a:t>
            </a:r>
          </a:p>
          <a:p>
            <a:pPr marL="342900" indent="-342900" algn="l">
              <a:lnSpc>
                <a:spcPct val="110000"/>
              </a:lnSpc>
              <a:buFont typeface="Arial" panose="020B0604020202020204" pitchFamily="34" charset="0"/>
              <a:buChar char="•"/>
            </a:pPr>
            <a:endParaRPr lang="en-US" sz="2800" dirty="0"/>
          </a:p>
          <a:p>
            <a:pPr marL="800100" lvl="1" indent="-342900" algn="l">
              <a:lnSpc>
                <a:spcPct val="110000"/>
              </a:lnSpc>
              <a:buFont typeface="Arial" panose="020B0604020202020204" pitchFamily="34" charset="0"/>
              <a:buChar char="•"/>
            </a:pPr>
            <a:r>
              <a:rPr lang="en-US" sz="2800" u="sng" dirty="0"/>
              <a:t>H-2B workers who are abroad</a:t>
            </a:r>
            <a:r>
              <a:rPr lang="en-US" sz="2800" dirty="0"/>
              <a:t> must receive the job order no later than when they apply for the visa.</a:t>
            </a:r>
          </a:p>
          <a:p>
            <a:pPr marL="800100" lvl="1" indent="-342900" algn="l">
              <a:lnSpc>
                <a:spcPct val="110000"/>
              </a:lnSpc>
              <a:buFont typeface="Arial" panose="020B0604020202020204" pitchFamily="34" charset="0"/>
              <a:buChar char="•"/>
            </a:pPr>
            <a:endParaRPr lang="en-US" sz="2800" dirty="0"/>
          </a:p>
          <a:p>
            <a:pPr marL="800100" lvl="1" indent="-342900" algn="l">
              <a:lnSpc>
                <a:spcPct val="110000"/>
              </a:lnSpc>
              <a:buFont typeface="Arial" panose="020B0604020202020204" pitchFamily="34" charset="0"/>
              <a:buChar char="•"/>
            </a:pPr>
            <a:r>
              <a:rPr lang="en-US" sz="2800" u="sng" dirty="0"/>
              <a:t>H-2B workers already in the U.S.</a:t>
            </a:r>
            <a:r>
              <a:rPr lang="en-US" sz="2800" dirty="0"/>
              <a:t> must receive the job order no later than when the job offer is made.</a:t>
            </a:r>
          </a:p>
          <a:p>
            <a:pPr marL="342900" indent="-342900" algn="l">
              <a:lnSpc>
                <a:spcPct val="110000"/>
              </a:lnSpc>
              <a:buFont typeface="Arial" panose="020B0604020202020204" pitchFamily="34" charset="0"/>
              <a:buChar char="•"/>
            </a:pPr>
            <a:endParaRPr lang="en-US" sz="2800" dirty="0"/>
          </a:p>
          <a:p>
            <a:pPr marL="342900" indent="-342900" algn="l">
              <a:lnSpc>
                <a:spcPct val="110000"/>
              </a:lnSpc>
              <a:buFont typeface="Arial" panose="020B0604020202020204" pitchFamily="34" charset="0"/>
              <a:buChar char="•"/>
            </a:pPr>
            <a:r>
              <a:rPr lang="en-US" sz="2800" dirty="0"/>
              <a:t>Job order must be provided in a language understood by the worker.</a:t>
            </a:r>
          </a:p>
          <a:p>
            <a:endParaRPr lang="en-US" dirty="0"/>
          </a:p>
        </p:txBody>
      </p:sp>
    </p:spTree>
    <p:extLst>
      <p:ext uri="{BB962C8B-B14F-4D97-AF65-F5344CB8AC3E}">
        <p14:creationId xmlns:p14="http://schemas.microsoft.com/office/powerpoint/2010/main" val="46202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5351-D035-7705-218F-4994250CBC78}"/>
              </a:ext>
            </a:extLst>
          </p:cNvPr>
          <p:cNvSpPr>
            <a:spLocks noGrp="1"/>
          </p:cNvSpPr>
          <p:nvPr>
            <p:ph type="title"/>
          </p:nvPr>
        </p:nvSpPr>
        <p:spPr>
          <a:xfrm>
            <a:off x="304800" y="381000"/>
            <a:ext cx="11582400" cy="1143000"/>
          </a:xfrm>
        </p:spPr>
        <p:txBody>
          <a:bodyPr/>
          <a:lstStyle/>
          <a:p>
            <a:r>
              <a:rPr lang="en-US" dirty="0"/>
              <a:t>Transportation and Visa Costs</a:t>
            </a:r>
          </a:p>
        </p:txBody>
      </p:sp>
      <p:sp>
        <p:nvSpPr>
          <p:cNvPr id="3" name="Content Placeholder 2">
            <a:extLst>
              <a:ext uri="{FF2B5EF4-FFF2-40B4-BE49-F238E27FC236}">
                <a16:creationId xmlns:a16="http://schemas.microsoft.com/office/drawing/2014/main" id="{E069EFA0-B4D4-A6A8-BC47-9639E11CED47}"/>
              </a:ext>
            </a:extLst>
          </p:cNvPr>
          <p:cNvSpPr>
            <a:spLocks noGrp="1"/>
          </p:cNvSpPr>
          <p:nvPr>
            <p:ph idx="1"/>
          </p:nvPr>
        </p:nvSpPr>
        <p:spPr>
          <a:xfrm>
            <a:off x="279400" y="1619250"/>
            <a:ext cx="11404600" cy="4565650"/>
          </a:xfrm>
        </p:spPr>
        <p:txBody>
          <a:bodyPr>
            <a:normAutofit fontScale="55000" lnSpcReduction="20000"/>
          </a:bodyPr>
          <a:lstStyle/>
          <a:p>
            <a:pPr algn="l" eaLnBrk="1" hangingPunct="1">
              <a:lnSpc>
                <a:spcPct val="120000"/>
              </a:lnSpc>
              <a:spcBef>
                <a:spcPts val="0"/>
              </a:spcBef>
              <a:buNone/>
            </a:pPr>
            <a:r>
              <a:rPr lang="en-US" sz="3800" b="1" dirty="0"/>
              <a:t>Inbound transportation: </a:t>
            </a:r>
          </a:p>
          <a:p>
            <a:pPr marL="342900" indent="-342900" algn="l" eaLnBrk="1" hangingPunct="1">
              <a:lnSpc>
                <a:spcPct val="120000"/>
              </a:lnSpc>
              <a:spcBef>
                <a:spcPts val="0"/>
              </a:spcBef>
              <a:buFont typeface="Arial" panose="020B0604020202020204" pitchFamily="34" charset="0"/>
              <a:buChar char="•"/>
            </a:pPr>
            <a:r>
              <a:rPr lang="en-US" sz="3800" dirty="0"/>
              <a:t>The employer must provide </a:t>
            </a:r>
            <a:r>
              <a:rPr lang="en-US" sz="3800" i="1" dirty="0"/>
              <a:t>or</a:t>
            </a:r>
            <a:r>
              <a:rPr lang="en-US" sz="3800" dirty="0"/>
              <a:t> pay for transportation and daily subsistence to the place of employment </a:t>
            </a:r>
            <a:r>
              <a:rPr lang="en-US" sz="3800" i="1" dirty="0"/>
              <a:t>or</a:t>
            </a:r>
            <a:r>
              <a:rPr lang="en-US" sz="3800" dirty="0"/>
              <a:t> reimburse workers </a:t>
            </a:r>
            <a:r>
              <a:rPr lang="en-US" sz="3800" u="sng" dirty="0"/>
              <a:t>when 50% of the job order has elapsed.</a:t>
            </a:r>
          </a:p>
          <a:p>
            <a:pPr marL="342900" indent="-342900" algn="l" eaLnBrk="1" hangingPunct="1">
              <a:lnSpc>
                <a:spcPct val="120000"/>
              </a:lnSpc>
              <a:spcBef>
                <a:spcPts val="0"/>
              </a:spcBef>
              <a:buFont typeface="Arial" panose="020B0604020202020204" pitchFamily="34" charset="0"/>
              <a:buChar char="•"/>
            </a:pPr>
            <a:endParaRPr lang="en-US" sz="3800" dirty="0"/>
          </a:p>
          <a:p>
            <a:pPr algn="l" eaLnBrk="1" hangingPunct="1">
              <a:lnSpc>
                <a:spcPct val="120000"/>
              </a:lnSpc>
              <a:spcBef>
                <a:spcPts val="0"/>
              </a:spcBef>
              <a:buNone/>
            </a:pPr>
            <a:r>
              <a:rPr lang="en-US" sz="3800" b="1" dirty="0"/>
              <a:t>Outbound transportation: </a:t>
            </a:r>
          </a:p>
          <a:p>
            <a:pPr marL="342900" indent="-342900" algn="l" eaLnBrk="1" hangingPunct="1">
              <a:lnSpc>
                <a:spcPct val="120000"/>
              </a:lnSpc>
              <a:spcBef>
                <a:spcPts val="0"/>
              </a:spcBef>
              <a:buFont typeface="Arial" panose="020B0604020202020204" pitchFamily="34" charset="0"/>
              <a:buChar char="•"/>
            </a:pPr>
            <a:r>
              <a:rPr lang="en-US" sz="3800" dirty="0"/>
              <a:t>The employer must provide </a:t>
            </a:r>
            <a:r>
              <a:rPr lang="en-US" sz="3800" i="1" dirty="0"/>
              <a:t>or</a:t>
            </a:r>
            <a:r>
              <a:rPr lang="en-US" sz="3800" dirty="0"/>
              <a:t> pay for return transportation and subsistence if the worker completes the job order period or is dismissed early with or without cause.</a:t>
            </a:r>
          </a:p>
          <a:p>
            <a:pPr marL="171450" indent="-171450" algn="l" eaLnBrk="1" hangingPunct="1">
              <a:lnSpc>
                <a:spcPct val="120000"/>
              </a:lnSpc>
              <a:spcBef>
                <a:spcPts val="0"/>
              </a:spcBef>
              <a:buFont typeface="Arial" panose="020B0604020202020204" pitchFamily="34" charset="0"/>
              <a:buChar char="•"/>
            </a:pPr>
            <a:endParaRPr lang="en-US" sz="3800" dirty="0"/>
          </a:p>
          <a:p>
            <a:pPr algn="l" eaLnBrk="1" fontAlgn="ctr" hangingPunct="1">
              <a:lnSpc>
                <a:spcPct val="120000"/>
              </a:lnSpc>
              <a:spcBef>
                <a:spcPts val="0"/>
              </a:spcBef>
              <a:buNone/>
            </a:pPr>
            <a:r>
              <a:rPr lang="en-US" sz="3800" b="1" dirty="0"/>
              <a:t>Visa fees:</a:t>
            </a:r>
          </a:p>
          <a:p>
            <a:pPr marL="342900" indent="-342900" algn="l" eaLnBrk="1" fontAlgn="ctr" hangingPunct="1">
              <a:lnSpc>
                <a:spcPct val="120000"/>
              </a:lnSpc>
              <a:spcBef>
                <a:spcPts val="0"/>
              </a:spcBef>
              <a:buFont typeface="Arial" panose="020B0604020202020204" pitchFamily="34" charset="0"/>
              <a:buChar char="•"/>
            </a:pPr>
            <a:r>
              <a:rPr lang="en-US" sz="3800" dirty="0"/>
              <a:t>Employer is always liable for visa fees &amp; related expenses in or before the first workweek.</a:t>
            </a:r>
          </a:p>
          <a:p>
            <a:endParaRPr lang="en-US" dirty="0"/>
          </a:p>
        </p:txBody>
      </p:sp>
    </p:spTree>
    <p:extLst>
      <p:ext uri="{BB962C8B-B14F-4D97-AF65-F5344CB8AC3E}">
        <p14:creationId xmlns:p14="http://schemas.microsoft.com/office/powerpoint/2010/main" val="2154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BCD7-9C61-1906-BBC1-E930A987E7C2}"/>
              </a:ext>
            </a:extLst>
          </p:cNvPr>
          <p:cNvSpPr>
            <a:spLocks noGrp="1"/>
          </p:cNvSpPr>
          <p:nvPr>
            <p:ph type="title"/>
          </p:nvPr>
        </p:nvSpPr>
        <p:spPr/>
        <p:txBody>
          <a:bodyPr>
            <a:normAutofit fontScale="90000"/>
          </a:bodyPr>
          <a:lstStyle/>
          <a:p>
            <a:r>
              <a:rPr lang="en-US" dirty="0"/>
              <a:t>Place of Intended Employment &amp; Job Classification </a:t>
            </a:r>
          </a:p>
        </p:txBody>
      </p:sp>
      <p:sp>
        <p:nvSpPr>
          <p:cNvPr id="3" name="Content Placeholder 2">
            <a:extLst>
              <a:ext uri="{FF2B5EF4-FFF2-40B4-BE49-F238E27FC236}">
                <a16:creationId xmlns:a16="http://schemas.microsoft.com/office/drawing/2014/main" id="{EAC3ADD8-143A-0645-A47A-7673EE82D9D6}"/>
              </a:ext>
            </a:extLst>
          </p:cNvPr>
          <p:cNvSpPr>
            <a:spLocks noGrp="1"/>
          </p:cNvSpPr>
          <p:nvPr>
            <p:ph idx="1"/>
          </p:nvPr>
        </p:nvSpPr>
        <p:spPr>
          <a:xfrm>
            <a:off x="609600" y="1752600"/>
            <a:ext cx="5337337" cy="4191000"/>
          </a:xfrm>
        </p:spPr>
        <p:txBody>
          <a:bodyPr>
            <a:normAutofit fontScale="85000" lnSpcReduction="10000"/>
          </a:bodyPr>
          <a:lstStyle/>
          <a:p>
            <a:pPr marL="342900" indent="-342900" algn="l">
              <a:lnSpc>
                <a:spcPct val="120000"/>
              </a:lnSpc>
              <a:spcBef>
                <a:spcPts val="0"/>
              </a:spcBef>
              <a:buFont typeface="Arial" panose="020B0604020202020204" pitchFamily="34" charset="0"/>
              <a:buChar char="•"/>
            </a:pPr>
            <a:r>
              <a:rPr lang="en-US" sz="3200" dirty="0"/>
              <a:t>The employer must not place an H-2B worker outside the area of intended employment listed on the job order. </a:t>
            </a:r>
          </a:p>
          <a:p>
            <a:pPr marL="342900" indent="-342900" algn="l">
              <a:lnSpc>
                <a:spcPct val="120000"/>
              </a:lnSpc>
              <a:spcBef>
                <a:spcPts val="0"/>
              </a:spcBef>
              <a:buFont typeface="Arial" panose="020B0604020202020204" pitchFamily="34" charset="0"/>
              <a:buChar char="•"/>
            </a:pPr>
            <a:endParaRPr lang="en-US" sz="3200" dirty="0"/>
          </a:p>
          <a:p>
            <a:pPr marL="342900" indent="-342900" algn="l">
              <a:lnSpc>
                <a:spcPct val="120000"/>
              </a:lnSpc>
              <a:spcBef>
                <a:spcPts val="0"/>
              </a:spcBef>
              <a:buFont typeface="Arial" panose="020B0604020202020204" pitchFamily="34" charset="0"/>
              <a:buChar char="•"/>
            </a:pPr>
            <a:r>
              <a:rPr lang="en-US" sz="3200" dirty="0"/>
              <a:t>The employer is also prohibited from placing H-2B workers outside the certified occupation listed on the job order.</a:t>
            </a:r>
          </a:p>
          <a:p>
            <a:endParaRPr lang="en-US" dirty="0"/>
          </a:p>
        </p:txBody>
      </p:sp>
      <p:pic>
        <p:nvPicPr>
          <p:cNvPr id="8196" name="Picture 4" descr="A picture containing wall, indoor, person, clothing">
            <a:extLst>
              <a:ext uri="{FF2B5EF4-FFF2-40B4-BE49-F238E27FC236}">
                <a16:creationId xmlns:a16="http://schemas.microsoft.com/office/drawing/2014/main" id="{3FC66504-A8A2-3E65-303E-66C9B08B5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356" y="1988059"/>
            <a:ext cx="4705629" cy="313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6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BB2A-759A-6F09-6A18-0F0AA7223814}"/>
              </a:ext>
            </a:extLst>
          </p:cNvPr>
          <p:cNvSpPr>
            <a:spLocks noGrp="1"/>
          </p:cNvSpPr>
          <p:nvPr>
            <p:ph type="title"/>
          </p:nvPr>
        </p:nvSpPr>
        <p:spPr/>
        <p:txBody>
          <a:bodyPr/>
          <a:lstStyle/>
          <a:p>
            <a:r>
              <a:rPr lang="en-US" dirty="0"/>
              <a:t>Prohibited Fees</a:t>
            </a:r>
          </a:p>
        </p:txBody>
      </p:sp>
      <p:sp>
        <p:nvSpPr>
          <p:cNvPr id="3" name="Content Placeholder 2">
            <a:extLst>
              <a:ext uri="{FF2B5EF4-FFF2-40B4-BE49-F238E27FC236}">
                <a16:creationId xmlns:a16="http://schemas.microsoft.com/office/drawing/2014/main" id="{493BF615-5517-2DD1-BEB0-957A82642B3E}"/>
              </a:ext>
            </a:extLst>
          </p:cNvPr>
          <p:cNvSpPr>
            <a:spLocks noGrp="1"/>
          </p:cNvSpPr>
          <p:nvPr>
            <p:ph idx="1"/>
          </p:nvPr>
        </p:nvSpPr>
        <p:spPr/>
        <p:txBody>
          <a:bodyPr>
            <a:normAutofit/>
          </a:bodyPr>
          <a:lstStyle/>
          <a:p>
            <a:pPr marL="342900" indent="-342900" algn="l">
              <a:lnSpc>
                <a:spcPct val="100000"/>
              </a:lnSpc>
              <a:spcBef>
                <a:spcPts val="0"/>
              </a:spcBef>
              <a:buFont typeface="Arial" panose="020B0604020202020204" pitchFamily="34" charset="0"/>
              <a:buChar char="•"/>
            </a:pPr>
            <a:r>
              <a:rPr lang="en-US" sz="2800" dirty="0"/>
              <a:t>The employer, its agent, and its attorneys must not seek or receive payments from workers related to the certification, including agent or attorney fees and recruitment costs. </a:t>
            </a:r>
          </a:p>
          <a:p>
            <a:pPr marL="342900" indent="-342900" algn="l">
              <a:lnSpc>
                <a:spcPct val="100000"/>
              </a:lnSpc>
              <a:spcBef>
                <a:spcPts val="0"/>
              </a:spcBef>
              <a:buFont typeface="Arial" panose="020B0604020202020204" pitchFamily="34" charset="0"/>
              <a:buChar char="•"/>
            </a:pPr>
            <a:endParaRPr lang="en-US" sz="2800" dirty="0"/>
          </a:p>
          <a:p>
            <a:pPr marL="342900" indent="-342900" algn="l">
              <a:lnSpc>
                <a:spcPct val="100000"/>
              </a:lnSpc>
              <a:spcBef>
                <a:spcPts val="0"/>
              </a:spcBef>
              <a:buFont typeface="Arial" panose="020B0604020202020204" pitchFamily="34" charset="0"/>
              <a:buChar char="•"/>
            </a:pPr>
            <a:r>
              <a:rPr lang="en-US" sz="2800" dirty="0"/>
              <a:t>The employer must contractually forbid any agent or recruiter whom the employer engages directly or indirectly in international recruiting from seeking or receiving payments from prospective workers. </a:t>
            </a:r>
          </a:p>
          <a:p>
            <a:endParaRPr lang="en-US" dirty="0"/>
          </a:p>
        </p:txBody>
      </p:sp>
    </p:spTree>
    <p:extLst>
      <p:ext uri="{BB962C8B-B14F-4D97-AF65-F5344CB8AC3E}">
        <p14:creationId xmlns:p14="http://schemas.microsoft.com/office/powerpoint/2010/main" val="229075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08F9-B65B-FBE9-8E57-77A66BDBED1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7B4627B-FDD5-DA64-FE64-0B7088E29CA7}"/>
              </a:ext>
            </a:extLst>
          </p:cNvPr>
          <p:cNvSpPr>
            <a:spLocks noGrp="1"/>
          </p:cNvSpPr>
          <p:nvPr>
            <p:ph idx="1"/>
          </p:nvPr>
        </p:nvSpPr>
        <p:spPr>
          <a:xfrm>
            <a:off x="609600" y="1582783"/>
            <a:ext cx="10972800" cy="4343400"/>
          </a:xfrm>
        </p:spPr>
        <p:txBody>
          <a:bodyPr>
            <a:noAutofit/>
          </a:bodyPr>
          <a:lstStyle/>
          <a:p>
            <a:pPr>
              <a:lnSpc>
                <a:spcPct val="110000"/>
              </a:lnSpc>
              <a:buNone/>
            </a:pPr>
            <a:r>
              <a:rPr lang="en-US" sz="2200" dirty="0">
                <a:ea typeface="Calibri" panose="020F0502020204030204" pitchFamily="34" charset="0"/>
              </a:rPr>
              <a:t>This presentation is intended as general information only and does not carry the force of legal opinion.</a:t>
            </a:r>
            <a:br>
              <a:rPr lang="en-US" sz="2200" dirty="0">
                <a:ea typeface="Calibri" panose="020F0502020204030204" pitchFamily="34" charset="0"/>
              </a:rPr>
            </a:br>
            <a:br>
              <a:rPr lang="en-US" sz="2200" dirty="0">
                <a:ea typeface="Calibri" panose="020F0502020204030204" pitchFamily="34" charset="0"/>
              </a:rPr>
            </a:br>
            <a:r>
              <a:rPr lang="en-US" sz="2200" dirty="0">
                <a:ea typeface="Calibri" panose="020F0502020204030204" pitchFamily="34" charset="0"/>
              </a:rPr>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200" i="1" dirty="0">
                <a:ea typeface="Calibri" panose="020F0502020204030204" pitchFamily="34" charset="0"/>
              </a:rPr>
              <a:t>Federal </a:t>
            </a:r>
            <a:r>
              <a:rPr lang="en-US" sz="2200" dirty="0">
                <a:ea typeface="Calibri" panose="020F0502020204030204" pitchFamily="34" charset="0"/>
              </a:rPr>
              <a:t>Register and the </a:t>
            </a:r>
            <a:r>
              <a:rPr lang="en-US" sz="2200" i="1" dirty="0">
                <a:ea typeface="Calibri" panose="020F0502020204030204" pitchFamily="34" charset="0"/>
              </a:rPr>
              <a:t>Code of Federal Regulations</a:t>
            </a:r>
            <a:r>
              <a:rPr lang="en-US" sz="2200" dirty="0">
                <a:ea typeface="Calibri" panose="020F0502020204030204" pitchFamily="34" charset="0"/>
              </a:rPr>
              <a:t> remain the official source for regulatory information published by the Department of Labor. We will make every effort to keep this information current and to correct errors brought to our attention.</a:t>
            </a:r>
            <a:endParaRPr lang="en-US" sz="2200" dirty="0"/>
          </a:p>
        </p:txBody>
      </p:sp>
    </p:spTree>
    <p:extLst>
      <p:ext uri="{BB962C8B-B14F-4D97-AF65-F5344CB8AC3E}">
        <p14:creationId xmlns:p14="http://schemas.microsoft.com/office/powerpoint/2010/main" val="76361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72DA-7E5B-1564-AFC1-6618EA723245}"/>
              </a:ext>
            </a:extLst>
          </p:cNvPr>
          <p:cNvSpPr>
            <a:spLocks noGrp="1"/>
          </p:cNvSpPr>
          <p:nvPr>
            <p:ph type="title"/>
          </p:nvPr>
        </p:nvSpPr>
        <p:spPr/>
        <p:txBody>
          <a:bodyPr/>
          <a:lstStyle/>
          <a:p>
            <a:r>
              <a:rPr lang="en-US" dirty="0"/>
              <a:t>Other H-2B Program Obligations </a:t>
            </a:r>
          </a:p>
        </p:txBody>
      </p:sp>
      <p:sp>
        <p:nvSpPr>
          <p:cNvPr id="3" name="Content Placeholder 2">
            <a:extLst>
              <a:ext uri="{FF2B5EF4-FFF2-40B4-BE49-F238E27FC236}">
                <a16:creationId xmlns:a16="http://schemas.microsoft.com/office/drawing/2014/main" id="{F6B930BD-890C-3190-CFDE-1067F8F46EF3}"/>
              </a:ext>
            </a:extLst>
          </p:cNvPr>
          <p:cNvSpPr>
            <a:spLocks noGrp="1"/>
          </p:cNvSpPr>
          <p:nvPr>
            <p:ph idx="1"/>
          </p:nvPr>
        </p:nvSpPr>
        <p:spPr>
          <a:xfrm>
            <a:off x="247649" y="1638300"/>
            <a:ext cx="7261109" cy="4686300"/>
          </a:xfrm>
        </p:spPr>
        <p:txBody>
          <a:bodyPr>
            <a:noAutofit/>
          </a:bodyPr>
          <a:lstStyle/>
          <a:p>
            <a:pPr marL="342900" indent="-342900" algn="l">
              <a:lnSpc>
                <a:spcPct val="120000"/>
              </a:lnSpc>
              <a:spcBef>
                <a:spcPts val="0"/>
              </a:spcBef>
              <a:spcAft>
                <a:spcPts val="1200"/>
              </a:spcAft>
              <a:buFont typeface="Arial" panose="020B0604020202020204" pitchFamily="34" charset="0"/>
              <a:buChar char="•"/>
            </a:pPr>
            <a:r>
              <a:rPr lang="en-US" sz="2200" dirty="0"/>
              <a:t>The job must be a bona-fide, full-time temporary position, with full-time defined as 35 or more hours per week.</a:t>
            </a:r>
          </a:p>
          <a:p>
            <a:pPr marL="342900" indent="-342900" algn="l">
              <a:lnSpc>
                <a:spcPct val="120000"/>
              </a:lnSpc>
              <a:spcBef>
                <a:spcPts val="0"/>
              </a:spcBef>
              <a:spcAft>
                <a:spcPts val="1200"/>
              </a:spcAft>
              <a:buFont typeface="Arial" panose="020B0604020202020204" pitchFamily="34" charset="0"/>
              <a:buChar char="•"/>
            </a:pPr>
            <a:r>
              <a:rPr lang="en-US" sz="2200" dirty="0"/>
              <a:t>There must be no strike or lockout at any of the employer’s worksites in the same geographic area. </a:t>
            </a:r>
          </a:p>
          <a:p>
            <a:pPr marL="342900" indent="-342900" algn="l">
              <a:lnSpc>
                <a:spcPct val="120000"/>
              </a:lnSpc>
              <a:spcBef>
                <a:spcPts val="0"/>
              </a:spcBef>
              <a:spcAft>
                <a:spcPts val="1200"/>
              </a:spcAft>
              <a:buFont typeface="Arial" panose="020B0604020202020204" pitchFamily="34" charset="0"/>
              <a:buChar char="•"/>
            </a:pPr>
            <a:r>
              <a:rPr lang="en-US" sz="2200" dirty="0"/>
              <a:t>Display workers’ rights poster.</a:t>
            </a:r>
          </a:p>
          <a:p>
            <a:pPr marL="342900" indent="-342900" algn="l">
              <a:lnSpc>
                <a:spcPct val="120000"/>
              </a:lnSpc>
              <a:spcBef>
                <a:spcPts val="0"/>
              </a:spcBef>
              <a:spcAft>
                <a:spcPts val="1200"/>
              </a:spcAft>
              <a:buFont typeface="Arial" panose="020B0604020202020204" pitchFamily="34" charset="0"/>
              <a:buChar char="•"/>
            </a:pPr>
            <a:r>
              <a:rPr lang="en-US" sz="2200" dirty="0"/>
              <a:t>Provide an earnings statement to each worker on or before each payday.</a:t>
            </a:r>
          </a:p>
          <a:p>
            <a:pPr marL="342900" indent="-342900" algn="l">
              <a:lnSpc>
                <a:spcPct val="120000"/>
              </a:lnSpc>
              <a:spcBef>
                <a:spcPts val="0"/>
              </a:spcBef>
              <a:spcAft>
                <a:spcPts val="1200"/>
              </a:spcAft>
              <a:buFont typeface="Arial" panose="020B0604020202020204" pitchFamily="34" charset="0"/>
              <a:buChar char="•"/>
            </a:pPr>
            <a:r>
              <a:rPr lang="en-US" sz="2200" dirty="0"/>
              <a:t>Retain required documents for 3 years.</a:t>
            </a:r>
          </a:p>
          <a:p>
            <a:pPr>
              <a:spcAft>
                <a:spcPts val="1200"/>
              </a:spcAft>
            </a:pPr>
            <a:endParaRPr lang="en-US" sz="2200" dirty="0"/>
          </a:p>
        </p:txBody>
      </p:sp>
      <p:pic>
        <p:nvPicPr>
          <p:cNvPr id="9218" name="Picture 2" descr="Federal Labor Laws - Federal Labor Law Posters | TRUiC">
            <a:extLst>
              <a:ext uri="{FF2B5EF4-FFF2-40B4-BE49-F238E27FC236}">
                <a16:creationId xmlns:a16="http://schemas.microsoft.com/office/drawing/2014/main" id="{7007C920-B420-3743-3F96-7E2C75857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459" y="2003810"/>
            <a:ext cx="2565970" cy="395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4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E1FB-EB78-DB13-B66F-5F924008F714}"/>
              </a:ext>
            </a:extLst>
          </p:cNvPr>
          <p:cNvSpPr>
            <a:spLocks noGrp="1"/>
          </p:cNvSpPr>
          <p:nvPr>
            <p:ph type="title"/>
          </p:nvPr>
        </p:nvSpPr>
        <p:spPr/>
        <p:txBody>
          <a:bodyPr/>
          <a:lstStyle/>
          <a:p>
            <a:r>
              <a:rPr lang="en-US" dirty="0"/>
              <a:t>Other H-2B Program Obligations cont.</a:t>
            </a:r>
          </a:p>
        </p:txBody>
      </p:sp>
      <p:sp>
        <p:nvSpPr>
          <p:cNvPr id="3" name="Content Placeholder 2">
            <a:extLst>
              <a:ext uri="{FF2B5EF4-FFF2-40B4-BE49-F238E27FC236}">
                <a16:creationId xmlns:a16="http://schemas.microsoft.com/office/drawing/2014/main" id="{B6715D8E-B838-7A9D-F915-87C5C89B1E56}"/>
              </a:ext>
            </a:extLst>
          </p:cNvPr>
          <p:cNvSpPr>
            <a:spLocks noGrp="1"/>
          </p:cNvSpPr>
          <p:nvPr>
            <p:ph idx="1"/>
          </p:nvPr>
        </p:nvSpPr>
        <p:spPr/>
        <p:txBody>
          <a:bodyPr>
            <a:noAutofit/>
          </a:bodyPr>
          <a:lstStyle/>
          <a:p>
            <a:pPr marL="342900" indent="-342900" algn="l">
              <a:lnSpc>
                <a:spcPct val="110000"/>
              </a:lnSpc>
              <a:spcBef>
                <a:spcPts val="0"/>
              </a:spcBef>
              <a:spcAft>
                <a:spcPts val="1200"/>
              </a:spcAft>
              <a:buFont typeface="Arial" panose="020B0604020202020204" pitchFamily="34" charset="0"/>
              <a:buChar char="•"/>
            </a:pPr>
            <a:r>
              <a:rPr lang="en-US" sz="2200" dirty="0"/>
              <a:t>Cooperate with WHD investigators.</a:t>
            </a:r>
          </a:p>
          <a:p>
            <a:pPr marL="342900" indent="-342900" algn="l">
              <a:lnSpc>
                <a:spcPct val="110000"/>
              </a:lnSpc>
              <a:spcBef>
                <a:spcPts val="0"/>
              </a:spcBef>
              <a:spcAft>
                <a:spcPts val="1200"/>
              </a:spcAft>
              <a:buFont typeface="Arial" panose="020B0604020202020204" pitchFamily="34" charset="0"/>
              <a:buChar char="•"/>
            </a:pPr>
            <a:r>
              <a:rPr lang="en-US" sz="2200" dirty="0"/>
              <a:t>Notify ETA and DHS in writing within two days if a worker separates prior to the end date of employment certified in the Application. </a:t>
            </a:r>
          </a:p>
          <a:p>
            <a:pPr marL="342900" indent="-342900" algn="l">
              <a:lnSpc>
                <a:spcPct val="110000"/>
              </a:lnSpc>
              <a:spcBef>
                <a:spcPts val="0"/>
              </a:spcBef>
              <a:spcAft>
                <a:spcPts val="1200"/>
              </a:spcAft>
              <a:buFont typeface="Arial" panose="020B0604020202020204" pitchFamily="34" charset="0"/>
              <a:buChar char="•"/>
            </a:pPr>
            <a:r>
              <a:rPr lang="en-US" sz="2200" dirty="0"/>
              <a:t>Do not intimidate, threaten, discharge, or discriminate against any person who has exercised their rights under the H-2B program.</a:t>
            </a:r>
          </a:p>
          <a:p>
            <a:pPr marL="342900" indent="-342900" algn="l">
              <a:lnSpc>
                <a:spcPct val="110000"/>
              </a:lnSpc>
              <a:spcBef>
                <a:spcPts val="0"/>
              </a:spcBef>
              <a:spcAft>
                <a:spcPts val="1200"/>
              </a:spcAft>
              <a:buFont typeface="Arial" panose="020B0604020202020204" pitchFamily="34" charset="0"/>
              <a:buChar char="•"/>
            </a:pPr>
            <a:r>
              <a:rPr lang="en-US" sz="2200" dirty="0"/>
              <a:t>Comply with other applicable laws.</a:t>
            </a:r>
          </a:p>
          <a:p>
            <a:pPr marL="800100" lvl="1" indent="-342900" algn="l">
              <a:lnSpc>
                <a:spcPct val="110000"/>
              </a:lnSpc>
              <a:spcBef>
                <a:spcPts val="0"/>
              </a:spcBef>
              <a:spcAft>
                <a:spcPts val="1200"/>
              </a:spcAft>
              <a:buFont typeface="Arial" panose="020B0604020202020204" pitchFamily="34" charset="0"/>
              <a:buChar char="•"/>
            </a:pPr>
            <a:r>
              <a:rPr lang="en-US" sz="2200" dirty="0"/>
              <a:t>FLSA overtime </a:t>
            </a:r>
          </a:p>
          <a:p>
            <a:pPr>
              <a:lnSpc>
                <a:spcPct val="110000"/>
              </a:lnSpc>
              <a:spcBef>
                <a:spcPts val="0"/>
              </a:spcBef>
              <a:spcAft>
                <a:spcPts val="1200"/>
              </a:spcAft>
            </a:pPr>
            <a:endParaRPr lang="en-US" sz="2200" dirty="0"/>
          </a:p>
        </p:txBody>
      </p:sp>
    </p:spTree>
    <p:extLst>
      <p:ext uri="{BB962C8B-B14F-4D97-AF65-F5344CB8AC3E}">
        <p14:creationId xmlns:p14="http://schemas.microsoft.com/office/powerpoint/2010/main" val="236239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E301-1B50-5E73-286E-922AC9B51601}"/>
              </a:ext>
            </a:extLst>
          </p:cNvPr>
          <p:cNvSpPr>
            <a:spLocks noGrp="1"/>
          </p:cNvSpPr>
          <p:nvPr>
            <p:ph type="title"/>
          </p:nvPr>
        </p:nvSpPr>
        <p:spPr/>
        <p:txBody>
          <a:bodyPr/>
          <a:lstStyle/>
          <a:p>
            <a:r>
              <a:rPr lang="en-US" dirty="0"/>
              <a:t>Temporary Visa Cap Increases</a:t>
            </a:r>
          </a:p>
        </p:txBody>
      </p:sp>
      <p:graphicFrame>
        <p:nvGraphicFramePr>
          <p:cNvPr id="5" name="Table 6">
            <a:extLst>
              <a:ext uri="{FF2B5EF4-FFF2-40B4-BE49-F238E27FC236}">
                <a16:creationId xmlns:a16="http://schemas.microsoft.com/office/drawing/2014/main" id="{FC660E2E-C5FB-7CAA-6C34-A10DEA4E6AD5}"/>
              </a:ext>
            </a:extLst>
          </p:cNvPr>
          <p:cNvGraphicFramePr>
            <a:graphicFrameLocks/>
          </p:cNvGraphicFramePr>
          <p:nvPr>
            <p:extLst>
              <p:ext uri="{D42A27DB-BD31-4B8C-83A1-F6EECF244321}">
                <p14:modId xmlns:p14="http://schemas.microsoft.com/office/powerpoint/2010/main" val="3156445051"/>
              </p:ext>
            </p:extLst>
          </p:nvPr>
        </p:nvGraphicFramePr>
        <p:xfrm>
          <a:off x="1585131" y="1606452"/>
          <a:ext cx="8513738" cy="1771748"/>
        </p:xfrm>
        <a:graphic>
          <a:graphicData uri="http://schemas.openxmlformats.org/drawingml/2006/table">
            <a:tbl>
              <a:tblPr firstRow="1" bandRow="1">
                <a:tableStyleId>{073A0DAA-6AF3-43AB-8588-CEC1D06C72B9}</a:tableStyleId>
              </a:tblPr>
              <a:tblGrid>
                <a:gridCol w="1000143">
                  <a:extLst>
                    <a:ext uri="{9D8B030D-6E8A-4147-A177-3AD203B41FA5}">
                      <a16:colId xmlns:a16="http://schemas.microsoft.com/office/drawing/2014/main" val="2312311171"/>
                    </a:ext>
                  </a:extLst>
                </a:gridCol>
                <a:gridCol w="3370895">
                  <a:extLst>
                    <a:ext uri="{9D8B030D-6E8A-4147-A177-3AD203B41FA5}">
                      <a16:colId xmlns:a16="http://schemas.microsoft.com/office/drawing/2014/main" val="111522325"/>
                    </a:ext>
                  </a:extLst>
                </a:gridCol>
                <a:gridCol w="4142700">
                  <a:extLst>
                    <a:ext uri="{9D8B030D-6E8A-4147-A177-3AD203B41FA5}">
                      <a16:colId xmlns:a16="http://schemas.microsoft.com/office/drawing/2014/main" val="3821879463"/>
                    </a:ext>
                  </a:extLst>
                </a:gridCol>
              </a:tblGrid>
              <a:tr h="455128">
                <a:tc>
                  <a:txBody>
                    <a:bodyPr/>
                    <a:lstStyle/>
                    <a:p>
                      <a:r>
                        <a:rPr lang="en-US" sz="2000" dirty="0"/>
                        <a:t>Year</a:t>
                      </a:r>
                    </a:p>
                  </a:txBody>
                  <a:tcPr/>
                </a:tc>
                <a:tc>
                  <a:txBody>
                    <a:bodyPr/>
                    <a:lstStyle/>
                    <a:p>
                      <a:r>
                        <a:rPr lang="en-US" sz="2000" dirty="0"/>
                        <a:t>Supplemental Visas Allocated </a:t>
                      </a:r>
                    </a:p>
                  </a:txBody>
                  <a:tcPr/>
                </a:tc>
                <a:tc>
                  <a:txBody>
                    <a:bodyPr/>
                    <a:lstStyle/>
                    <a:p>
                      <a:r>
                        <a:rPr lang="en-US" sz="2000" dirty="0"/>
                        <a:t>Rule </a:t>
                      </a:r>
                    </a:p>
                  </a:txBody>
                  <a:tcPr/>
                </a:tc>
                <a:extLst>
                  <a:ext uri="{0D108BD9-81ED-4DB2-BD59-A6C34878D82A}">
                    <a16:rowId xmlns:a16="http://schemas.microsoft.com/office/drawing/2014/main" val="3405163248"/>
                  </a:ext>
                </a:extLst>
              </a:tr>
              <a:tr h="455128">
                <a:tc>
                  <a:txBody>
                    <a:bodyPr/>
                    <a:lstStyle/>
                    <a:p>
                      <a:r>
                        <a:rPr lang="en-US" sz="2000" dirty="0"/>
                        <a:t>FY 2023 </a:t>
                      </a:r>
                    </a:p>
                  </a:txBody>
                  <a:tcPr/>
                </a:tc>
                <a:tc>
                  <a:txBody>
                    <a:bodyPr/>
                    <a:lstStyle/>
                    <a:p>
                      <a:r>
                        <a:rPr lang="en-US" sz="2000" dirty="0"/>
                        <a:t>64,716</a:t>
                      </a:r>
                    </a:p>
                  </a:txBody>
                  <a:tcPr/>
                </a:tc>
                <a:tc>
                  <a:txBody>
                    <a:bodyPr/>
                    <a:lstStyle/>
                    <a:p>
                      <a:r>
                        <a:rPr lang="en-US" sz="2000" dirty="0">
                          <a:hlinkClick r:id="rId3"/>
                        </a:rPr>
                        <a:t>87 FR 76816 (Dec. 15, 2022)</a:t>
                      </a:r>
                      <a:endParaRPr lang="en-US" sz="2000" dirty="0"/>
                    </a:p>
                  </a:txBody>
                  <a:tcPr/>
                </a:tc>
                <a:extLst>
                  <a:ext uri="{0D108BD9-81ED-4DB2-BD59-A6C34878D82A}">
                    <a16:rowId xmlns:a16="http://schemas.microsoft.com/office/drawing/2014/main" val="1337085568"/>
                  </a:ext>
                </a:extLst>
              </a:tr>
              <a:tr h="861492">
                <a:tc>
                  <a:txBody>
                    <a:bodyPr/>
                    <a:lstStyle/>
                    <a:p>
                      <a:r>
                        <a:rPr lang="en-US" sz="2000" dirty="0"/>
                        <a:t>FY 2022</a:t>
                      </a:r>
                    </a:p>
                  </a:txBody>
                  <a:tcPr/>
                </a:tc>
                <a:tc>
                  <a:txBody>
                    <a:bodyPr/>
                    <a:lstStyle/>
                    <a:p>
                      <a:r>
                        <a:rPr lang="en-US" sz="2000" dirty="0"/>
                        <a:t>20,000 -first half of FY 2022</a:t>
                      </a:r>
                    </a:p>
                    <a:p>
                      <a:r>
                        <a:rPr lang="en-US" sz="2000" dirty="0"/>
                        <a:t>35,000 -second half of FY 2022</a:t>
                      </a:r>
                    </a:p>
                  </a:txBody>
                  <a:tcPr/>
                </a:tc>
                <a:tc>
                  <a:txBody>
                    <a:bodyPr/>
                    <a:lstStyle/>
                    <a:p>
                      <a:r>
                        <a:rPr lang="en-US" sz="2000" dirty="0">
                          <a:hlinkClick r:id="" action="ppaction://noaction"/>
                        </a:rPr>
                        <a:t>87 FR 4722 (Jan. 28, 2022)</a:t>
                      </a:r>
                    </a:p>
                    <a:p>
                      <a:r>
                        <a:rPr lang="en-US" sz="2000" dirty="0">
                          <a:hlinkClick r:id="" action="ppaction://noaction"/>
                        </a:rPr>
                        <a:t>87 FR 30334 (May 18, 2022)</a:t>
                      </a:r>
                      <a:endParaRPr lang="en-US" sz="2000" dirty="0"/>
                    </a:p>
                  </a:txBody>
                  <a:tcPr/>
                </a:tc>
                <a:extLst>
                  <a:ext uri="{0D108BD9-81ED-4DB2-BD59-A6C34878D82A}">
                    <a16:rowId xmlns:a16="http://schemas.microsoft.com/office/drawing/2014/main" val="517567320"/>
                  </a:ext>
                </a:extLst>
              </a:tr>
            </a:tbl>
          </a:graphicData>
        </a:graphic>
      </p:graphicFrame>
      <p:sp>
        <p:nvSpPr>
          <p:cNvPr id="7" name="Content Placeholder 6">
            <a:extLst>
              <a:ext uri="{FF2B5EF4-FFF2-40B4-BE49-F238E27FC236}">
                <a16:creationId xmlns:a16="http://schemas.microsoft.com/office/drawing/2014/main" id="{915C4339-0A23-49A5-BD38-876296BEA848}"/>
              </a:ext>
            </a:extLst>
          </p:cNvPr>
          <p:cNvSpPr>
            <a:spLocks noGrp="1"/>
          </p:cNvSpPr>
          <p:nvPr>
            <p:ph idx="1"/>
          </p:nvPr>
        </p:nvSpPr>
        <p:spPr/>
        <p:txBody>
          <a:bodyPr>
            <a:normAutofit fontScale="70000" lnSpcReduction="20000"/>
          </a:bodyPr>
          <a:lstStyle/>
          <a:p>
            <a:pPr eaLnBrk="1" fontAlgn="auto" hangingPunct="1">
              <a:spcBef>
                <a:spcPts val="0"/>
              </a:spcBef>
              <a:spcAft>
                <a:spcPts val="0"/>
              </a:spcAft>
              <a:buNone/>
              <a:defRPr/>
            </a:pPr>
            <a:endParaRPr lang="en-US" sz="3200" dirty="0">
              <a:solidFill>
                <a:prstClr val="black"/>
              </a:solidFill>
              <a:ea typeface="+mn-ea"/>
            </a:endParaRPr>
          </a:p>
          <a:p>
            <a:pPr eaLnBrk="1" fontAlgn="auto" hangingPunct="1">
              <a:spcBef>
                <a:spcPts val="0"/>
              </a:spcBef>
              <a:spcAft>
                <a:spcPts val="0"/>
              </a:spcAft>
              <a:buNone/>
              <a:defRPr/>
            </a:pPr>
            <a:endParaRPr lang="en-US" sz="3200" dirty="0">
              <a:solidFill>
                <a:prstClr val="black"/>
              </a:solidFill>
              <a:ea typeface="+mn-ea"/>
            </a:endParaRPr>
          </a:p>
          <a:p>
            <a:pPr eaLnBrk="1" fontAlgn="auto" hangingPunct="1">
              <a:spcBef>
                <a:spcPts val="0"/>
              </a:spcBef>
              <a:spcAft>
                <a:spcPts val="0"/>
              </a:spcAft>
              <a:buNone/>
              <a:defRPr/>
            </a:pPr>
            <a:endParaRPr lang="en-US" sz="3200" dirty="0">
              <a:solidFill>
                <a:prstClr val="black"/>
              </a:solidFill>
              <a:ea typeface="+mn-ea"/>
            </a:endParaRPr>
          </a:p>
          <a:p>
            <a:pPr eaLnBrk="1" fontAlgn="auto" hangingPunct="1">
              <a:spcBef>
                <a:spcPts val="0"/>
              </a:spcBef>
              <a:spcAft>
                <a:spcPts val="0"/>
              </a:spcAft>
              <a:buNone/>
              <a:defRPr/>
            </a:pPr>
            <a:endParaRPr lang="en-US" sz="3200" dirty="0">
              <a:solidFill>
                <a:prstClr val="black"/>
              </a:solidFill>
              <a:ea typeface="+mn-ea"/>
            </a:endParaRPr>
          </a:p>
          <a:p>
            <a:pPr eaLnBrk="1" fontAlgn="auto" hangingPunct="1">
              <a:spcBef>
                <a:spcPts val="0"/>
              </a:spcBef>
              <a:spcAft>
                <a:spcPts val="0"/>
              </a:spcAft>
              <a:buNone/>
              <a:defRPr/>
            </a:pPr>
            <a:endParaRPr lang="en-US" sz="3200" dirty="0">
              <a:solidFill>
                <a:prstClr val="black"/>
              </a:solidFill>
              <a:ea typeface="+mn-ea"/>
            </a:endParaRPr>
          </a:p>
          <a:p>
            <a:pPr eaLnBrk="1" fontAlgn="auto" hangingPunct="1">
              <a:spcBef>
                <a:spcPts val="0"/>
              </a:spcBef>
              <a:spcAft>
                <a:spcPts val="0"/>
              </a:spcAft>
              <a:buNone/>
              <a:defRPr/>
            </a:pPr>
            <a:endParaRPr lang="en-US" sz="3200" dirty="0">
              <a:solidFill>
                <a:prstClr val="black"/>
              </a:solidFill>
              <a:ea typeface="+mn-ea"/>
            </a:endParaRPr>
          </a:p>
          <a:p>
            <a:pPr eaLnBrk="1" fontAlgn="auto" hangingPunct="1">
              <a:spcBef>
                <a:spcPts val="0"/>
              </a:spcBef>
              <a:spcAft>
                <a:spcPts val="0"/>
              </a:spcAft>
              <a:buNone/>
              <a:defRPr/>
            </a:pPr>
            <a:endParaRPr lang="en-US" sz="3200" dirty="0">
              <a:solidFill>
                <a:prstClr val="black"/>
              </a:solidFill>
              <a:ea typeface="+mn-ea"/>
            </a:endParaRPr>
          </a:p>
          <a:p>
            <a:pPr eaLnBrk="1" fontAlgn="auto" hangingPunct="1">
              <a:lnSpc>
                <a:spcPct val="120000"/>
              </a:lnSpc>
              <a:spcBef>
                <a:spcPts val="0"/>
              </a:spcBef>
              <a:spcAft>
                <a:spcPts val="0"/>
              </a:spcAft>
              <a:buNone/>
              <a:defRPr/>
            </a:pPr>
            <a:r>
              <a:rPr lang="en-US" sz="3200" dirty="0">
                <a:solidFill>
                  <a:prstClr val="black"/>
                </a:solidFill>
                <a:ea typeface="+mn-ea"/>
              </a:rPr>
              <a:t>In an investigation, WHD will review: </a:t>
            </a: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3200" dirty="0">
                <a:solidFill>
                  <a:prstClr val="black"/>
                </a:solidFill>
                <a:ea typeface="+mn-ea"/>
              </a:rPr>
              <a:t>Whether supplemental recruitment occurred and U.S. applicants were hired, if required; </a:t>
            </a: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3200" dirty="0">
                <a:solidFill>
                  <a:prstClr val="black"/>
                </a:solidFill>
                <a:ea typeface="+mn-ea"/>
              </a:rPr>
              <a:t>The employer’s statement and supporting evidence that it was suffering or would suffer impending irreparable harm without access to supplemental visas; and</a:t>
            </a: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3200" dirty="0">
                <a:solidFill>
                  <a:prstClr val="black"/>
                </a:solidFill>
                <a:ea typeface="+mn-ea"/>
              </a:rPr>
              <a:t>Whether the employer complied with all employment-related laws and notified workers of their right to COVID-19 vaccination.</a:t>
            </a:r>
            <a:endParaRPr lang="en-US" dirty="0"/>
          </a:p>
        </p:txBody>
      </p:sp>
    </p:spTree>
    <p:extLst>
      <p:ext uri="{BB962C8B-B14F-4D97-AF65-F5344CB8AC3E}">
        <p14:creationId xmlns:p14="http://schemas.microsoft.com/office/powerpoint/2010/main" val="246553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A68B-EFA2-64E3-4225-CF4564B620E7}"/>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08897096-11D3-8E5E-3520-E14ED77FB55F}"/>
              </a:ext>
            </a:extLst>
          </p:cNvPr>
          <p:cNvSpPr>
            <a:spLocks noGrp="1"/>
          </p:cNvSpPr>
          <p:nvPr>
            <p:ph idx="1"/>
          </p:nvPr>
        </p:nvSpPr>
        <p:spPr/>
        <p:txBody>
          <a:bodyPr>
            <a:normAutofit lnSpcReduction="10000"/>
          </a:bodyPr>
          <a:lstStyle/>
          <a:p>
            <a:pPr marL="342900" indent="-342900" algn="l">
              <a:lnSpc>
                <a:spcPct val="80000"/>
              </a:lnSpc>
              <a:buFont typeface="Arial" panose="020B0604020202020204" pitchFamily="34" charset="0"/>
              <a:buChar char="•"/>
            </a:pPr>
            <a:r>
              <a:rPr lang="en-US" sz="3200" dirty="0"/>
              <a:t>Meeting(s) with the employer </a:t>
            </a:r>
          </a:p>
          <a:p>
            <a:pPr marL="342900" indent="-342900" algn="l">
              <a:lnSpc>
                <a:spcPct val="80000"/>
              </a:lnSpc>
              <a:buFont typeface="Arial" panose="020B0604020202020204" pitchFamily="34" charset="0"/>
              <a:buChar char="•"/>
            </a:pPr>
            <a:endParaRPr lang="en-US" sz="3200" dirty="0"/>
          </a:p>
          <a:p>
            <a:pPr marL="342900" indent="-342900" algn="l">
              <a:lnSpc>
                <a:spcPct val="80000"/>
              </a:lnSpc>
              <a:buFont typeface="Arial" panose="020B0604020202020204" pitchFamily="34" charset="0"/>
              <a:buChar char="•"/>
            </a:pPr>
            <a:r>
              <a:rPr lang="en-US" sz="3200" dirty="0"/>
              <a:t>Tour of the establishment </a:t>
            </a:r>
          </a:p>
          <a:p>
            <a:pPr marL="342900" indent="-342900" algn="l">
              <a:lnSpc>
                <a:spcPct val="80000"/>
              </a:lnSpc>
              <a:buFont typeface="Arial" panose="020B0604020202020204" pitchFamily="34" charset="0"/>
              <a:buChar char="•"/>
            </a:pPr>
            <a:endParaRPr lang="en-US" sz="3200" dirty="0"/>
          </a:p>
          <a:p>
            <a:pPr marL="342900" indent="-342900" algn="l">
              <a:lnSpc>
                <a:spcPct val="80000"/>
              </a:lnSpc>
              <a:buFont typeface="Arial" panose="020B0604020202020204" pitchFamily="34" charset="0"/>
              <a:buChar char="•"/>
            </a:pPr>
            <a:r>
              <a:rPr lang="en-US" sz="3200" dirty="0"/>
              <a:t>Records review </a:t>
            </a:r>
          </a:p>
          <a:p>
            <a:pPr marL="342900" indent="-342900" algn="l">
              <a:lnSpc>
                <a:spcPct val="80000"/>
              </a:lnSpc>
              <a:buFont typeface="Arial" panose="020B0604020202020204" pitchFamily="34" charset="0"/>
              <a:buChar char="•"/>
            </a:pPr>
            <a:endParaRPr lang="en-US" sz="3200" dirty="0"/>
          </a:p>
          <a:p>
            <a:pPr marL="342900" indent="-342900" algn="l">
              <a:lnSpc>
                <a:spcPct val="80000"/>
              </a:lnSpc>
              <a:buFont typeface="Arial" panose="020B0604020202020204" pitchFamily="34" charset="0"/>
              <a:buChar char="•"/>
            </a:pPr>
            <a:r>
              <a:rPr lang="en-US" sz="3200" dirty="0"/>
              <a:t>Confidential interviews with employees</a:t>
            </a:r>
          </a:p>
          <a:p>
            <a:pPr marL="342900" indent="-342900" algn="l">
              <a:lnSpc>
                <a:spcPct val="80000"/>
              </a:lnSpc>
              <a:buFont typeface="Arial" panose="020B0604020202020204" pitchFamily="34" charset="0"/>
              <a:buChar char="•"/>
            </a:pPr>
            <a:endParaRPr lang="en-US" sz="3200" dirty="0"/>
          </a:p>
          <a:p>
            <a:pPr marL="342900" indent="-342900" algn="l">
              <a:lnSpc>
                <a:spcPct val="80000"/>
              </a:lnSpc>
              <a:buFont typeface="Arial" panose="020B0604020202020204" pitchFamily="34" charset="0"/>
              <a:buChar char="•"/>
            </a:pPr>
            <a:r>
              <a:rPr lang="en-US" sz="3200" dirty="0"/>
              <a:t>Determination Letters (if applicable) </a:t>
            </a:r>
            <a:endParaRPr lang="en-US" dirty="0"/>
          </a:p>
        </p:txBody>
      </p:sp>
    </p:spTree>
    <p:extLst>
      <p:ext uri="{BB962C8B-B14F-4D97-AF65-F5344CB8AC3E}">
        <p14:creationId xmlns:p14="http://schemas.microsoft.com/office/powerpoint/2010/main" val="405176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B018-2A26-3B8B-D01F-B7DD99ECD0B5}"/>
              </a:ext>
            </a:extLst>
          </p:cNvPr>
          <p:cNvSpPr>
            <a:spLocks noGrp="1"/>
          </p:cNvSpPr>
          <p:nvPr>
            <p:ph type="title"/>
          </p:nvPr>
        </p:nvSpPr>
        <p:spPr/>
        <p:txBody>
          <a:bodyPr/>
          <a:lstStyle/>
          <a:p>
            <a:r>
              <a:rPr lang="en-US" dirty="0"/>
              <a:t>Sanctions and Remedies </a:t>
            </a:r>
          </a:p>
        </p:txBody>
      </p:sp>
      <p:sp>
        <p:nvSpPr>
          <p:cNvPr id="3" name="Content Placeholder 2">
            <a:extLst>
              <a:ext uri="{FF2B5EF4-FFF2-40B4-BE49-F238E27FC236}">
                <a16:creationId xmlns:a16="http://schemas.microsoft.com/office/drawing/2014/main" id="{6D0E745D-2B2A-A7D0-3BD1-A19D6E5AD1BD}"/>
              </a:ext>
            </a:extLst>
          </p:cNvPr>
          <p:cNvSpPr>
            <a:spLocks noGrp="1"/>
          </p:cNvSpPr>
          <p:nvPr>
            <p:ph idx="1"/>
          </p:nvPr>
        </p:nvSpPr>
        <p:spPr>
          <a:xfrm>
            <a:off x="609600" y="1524000"/>
            <a:ext cx="10972800" cy="4191000"/>
          </a:xfrm>
        </p:spPr>
        <p:txBody>
          <a:bodyPr>
            <a:normAutofit fontScale="85000" lnSpcReduction="20000"/>
          </a:bodyPr>
          <a:lstStyle/>
          <a:p>
            <a:pPr marL="342900" indent="-342900" algn="l">
              <a:lnSpc>
                <a:spcPct val="80000"/>
              </a:lnSpc>
              <a:buFont typeface="Arial" panose="020B0604020202020204" pitchFamily="34" charset="0"/>
              <a:buChar char="•"/>
            </a:pPr>
            <a:endParaRPr lang="en-US" sz="3200" dirty="0">
              <a:latin typeface="Calibri" pitchFamily="34" charset="0"/>
            </a:endParaRPr>
          </a:p>
          <a:p>
            <a:pPr marL="342900" indent="-342900" algn="l">
              <a:buFont typeface="Arial" panose="020B0604020202020204" pitchFamily="34" charset="0"/>
              <a:buChar char="•"/>
            </a:pPr>
            <a:r>
              <a:rPr lang="en-US" sz="3200" dirty="0"/>
              <a:t>Recover unpaid wages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3200" dirty="0"/>
              <a:t>Seek make whole relief, instatement, or reinstatement for laid off or improperly rejected U.S. workers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3200" dirty="0"/>
              <a:t>Assess civil money penalties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3200" dirty="0"/>
              <a:t>Debar the employer, attorney, and/or agent for up to 5 years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3200" dirty="0"/>
              <a:t>Recommend to ETA that current certification be revoked</a:t>
            </a:r>
          </a:p>
          <a:p>
            <a:endParaRPr lang="en-US" dirty="0"/>
          </a:p>
        </p:txBody>
      </p:sp>
    </p:spTree>
    <p:extLst>
      <p:ext uri="{BB962C8B-B14F-4D97-AF65-F5344CB8AC3E}">
        <p14:creationId xmlns:p14="http://schemas.microsoft.com/office/powerpoint/2010/main" val="390682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E801-A621-BF2E-83C9-14199ECCECDF}"/>
              </a:ext>
            </a:extLst>
          </p:cNvPr>
          <p:cNvSpPr>
            <a:spLocks noGrp="1"/>
          </p:cNvSpPr>
          <p:nvPr>
            <p:ph type="title"/>
          </p:nvPr>
        </p:nvSpPr>
        <p:spPr/>
        <p:txBody>
          <a:bodyPr/>
          <a:lstStyle/>
          <a:p>
            <a:r>
              <a:rPr lang="en-US" dirty="0"/>
              <a:t>Additional Information </a:t>
            </a:r>
          </a:p>
        </p:txBody>
      </p:sp>
      <p:sp>
        <p:nvSpPr>
          <p:cNvPr id="3" name="Content Placeholder 2">
            <a:extLst>
              <a:ext uri="{FF2B5EF4-FFF2-40B4-BE49-F238E27FC236}">
                <a16:creationId xmlns:a16="http://schemas.microsoft.com/office/drawing/2014/main" id="{4E982BB1-D3CB-69A6-63AA-3612537DBB3F}"/>
              </a:ext>
            </a:extLst>
          </p:cNvPr>
          <p:cNvSpPr>
            <a:spLocks noGrp="1"/>
          </p:cNvSpPr>
          <p:nvPr>
            <p:ph idx="1"/>
          </p:nvPr>
        </p:nvSpPr>
        <p:spPr/>
        <p:txBody>
          <a:bodyPr/>
          <a:lstStyle/>
          <a:p>
            <a:pPr algn="ctr">
              <a:buNone/>
            </a:pPr>
            <a:r>
              <a:rPr lang="en-US" sz="3200" dirty="0"/>
              <a:t>Outreach materials, including fact sheets, workers’ rights cards, FAQs, and posters, are available on the WHD website at </a:t>
            </a:r>
            <a:r>
              <a:rPr lang="en-US" sz="3200" b="1" dirty="0">
                <a:hlinkClick r:id="rId3"/>
              </a:rPr>
              <a:t>http://www.wagehour.dol.gov</a:t>
            </a:r>
            <a:endParaRPr lang="en-US" sz="3200" b="1" dirty="0"/>
          </a:p>
          <a:p>
            <a:pPr algn="ctr"/>
            <a:endParaRPr lang="en-US" sz="3200" b="1" dirty="0"/>
          </a:p>
          <a:p>
            <a:pPr algn="ctr">
              <a:buNone/>
            </a:pPr>
            <a:endParaRPr lang="en-US" sz="3200" dirty="0"/>
          </a:p>
          <a:p>
            <a:pPr algn="ctr">
              <a:buNone/>
            </a:pPr>
            <a:r>
              <a:rPr lang="en-US" sz="3200" dirty="0"/>
              <a:t>Toll-free information and help line is available 8am-5pm in your time zone at </a:t>
            </a:r>
            <a:br>
              <a:rPr lang="en-US" sz="3200" dirty="0"/>
            </a:br>
            <a:r>
              <a:rPr lang="en-US" sz="3200" b="1" dirty="0"/>
              <a:t>1-866-4US-WAGE</a:t>
            </a:r>
            <a:r>
              <a:rPr lang="en-US" sz="3200" dirty="0"/>
              <a:t> (1-866-487-9243)</a:t>
            </a:r>
          </a:p>
          <a:p>
            <a:endParaRPr lang="en-US" dirty="0"/>
          </a:p>
        </p:txBody>
      </p:sp>
    </p:spTree>
    <p:extLst>
      <p:ext uri="{BB962C8B-B14F-4D97-AF65-F5344CB8AC3E}">
        <p14:creationId xmlns:p14="http://schemas.microsoft.com/office/powerpoint/2010/main" val="59421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dirty="0"/>
              <a:t>Wage and Hour Division</a:t>
            </a:r>
            <a:endParaRPr lang="en-US" sz="4800" dirty="0">
              <a:solidFill>
                <a:schemeClr val="bg1"/>
              </a:solidFill>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609600" y="1365481"/>
            <a:ext cx="10972800" cy="4343400"/>
          </a:xfrm>
        </p:spPr>
        <p:txBody>
          <a:bodyPr>
            <a:noAutofit/>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uLnTx/>
                <a:uFillTx/>
                <a:ea typeface="ヒラギノ角ゴ Pro W3" pitchFamily="-111" charset="-128"/>
              </a:rPr>
              <a:t>WHD enforces laws governing wages, hours, working conditions, leave, and child labor, including:</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u="none" strike="noStrike" kern="1200" cap="none" spc="0" normalizeH="0" baseline="0" noProof="0" dirty="0">
                <a:ln>
                  <a:noFill/>
                </a:ln>
                <a:solidFill>
                  <a:prstClr val="black"/>
                </a:solidFill>
                <a:effectLst/>
                <a:uLnTx/>
                <a:uFillTx/>
                <a:ea typeface="ヒラギノ角ゴ Pro W3" pitchFamily="-111" charset="-128"/>
              </a:rPr>
              <a:t>Fair Labor Standards Act (FLSA)</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u="none" strike="noStrike" kern="1200" cap="none" spc="0" normalizeH="0" baseline="0" noProof="0" dirty="0">
                <a:ln>
                  <a:noFill/>
                </a:ln>
                <a:solidFill>
                  <a:prstClr val="black"/>
                </a:solidFill>
                <a:effectLst/>
                <a:uLnTx/>
                <a:uFillTx/>
                <a:ea typeface="ヒラギノ角ゴ Pro W3" pitchFamily="-111" charset="-128"/>
              </a:rPr>
              <a:t>Family and Medical Leave Act (FMLA)</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u="none" strike="noStrike" kern="1200" cap="none" spc="0" normalizeH="0" baseline="0" noProof="0" dirty="0">
                <a:ln>
                  <a:noFill/>
                </a:ln>
                <a:solidFill>
                  <a:prstClr val="black"/>
                </a:solidFill>
                <a:effectLst/>
                <a:uLnTx/>
                <a:uFillTx/>
                <a:ea typeface="ヒラギノ角ゴ Pro W3" pitchFamily="-111" charset="-128"/>
              </a:rPr>
              <a:t>Service Contract Act (SCA) and Davis-Bacon and Related Acts (DBRA)</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u="none" strike="noStrike" kern="1200" cap="none" spc="0" normalizeH="0" baseline="0" noProof="0" dirty="0">
                <a:ln>
                  <a:noFill/>
                </a:ln>
                <a:solidFill>
                  <a:prstClr val="black"/>
                </a:solidFill>
                <a:effectLst/>
                <a:uLnTx/>
                <a:uFillTx/>
                <a:ea typeface="ヒラギノ角ゴ Pro W3" pitchFamily="-111" charset="-128"/>
              </a:rPr>
              <a:t>Migrant and Seasonal Agricultural Worker Protection Act (MSPA)</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u="none" strike="noStrike" kern="1200" cap="none" spc="0" normalizeH="0" baseline="0" noProof="0" dirty="0">
                <a:ln>
                  <a:noFill/>
                </a:ln>
                <a:solidFill>
                  <a:prstClr val="black"/>
                </a:solidFill>
                <a:effectLst/>
                <a:uLnTx/>
                <a:uFillTx/>
                <a:ea typeface="ヒラギノ角ゴ Pro W3" pitchFamily="-111" charset="-128"/>
              </a:rPr>
              <a:t>OSHA Field Sanitation Standards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u="none" strike="noStrike" kern="1200" cap="none" spc="0" normalizeH="0" baseline="0" noProof="0" dirty="0">
                <a:ln>
                  <a:noFill/>
                </a:ln>
                <a:solidFill>
                  <a:prstClr val="black"/>
                </a:solidFill>
                <a:effectLst/>
                <a:uLnTx/>
                <a:uFillTx/>
                <a:ea typeface="ヒラギノ角ゴ Pro W3" pitchFamily="-111" charset="-128"/>
              </a:rPr>
              <a:t>Immigration and Nationality Act (INA) (H-1B, H-2B, H-2A)</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000" b="0" i="1" u="none" strike="noStrike" kern="1200" cap="none" spc="0" normalizeH="0" baseline="0" noProof="0" dirty="0">
                <a:ln>
                  <a:noFill/>
                </a:ln>
                <a:solidFill>
                  <a:prstClr val="black"/>
                </a:solidFill>
                <a:effectLst/>
                <a:uLnTx/>
                <a:uFillTx/>
                <a:ea typeface="ヒラギノ角ゴ Pro W3" pitchFamily="-111" charset="-128"/>
              </a:rPr>
              <a:t>Note: </a:t>
            </a:r>
            <a:r>
              <a:rPr kumimoji="0" lang="en-US" sz="3000" b="0" i="0" u="none" strike="noStrike" kern="1200" cap="none" spc="0" normalizeH="0" baseline="0" noProof="0" dirty="0">
                <a:ln>
                  <a:noFill/>
                </a:ln>
                <a:solidFill>
                  <a:prstClr val="black"/>
                </a:solidFill>
                <a:effectLst/>
                <a:uLnTx/>
                <a:uFillTx/>
                <a:ea typeface="ヒラギノ角ゴ Pro W3" pitchFamily="-111" charset="-128"/>
              </a:rPr>
              <a:t>WHD enforces these laws without regard for the immigration status of workers.</a:t>
            </a:r>
            <a:endParaRPr lang="en-US" sz="6000" dirty="0">
              <a:solidFill>
                <a:schemeClr val="tx2">
                  <a:lumMod val="75000"/>
                </a:schemeClr>
              </a:solidFill>
            </a:endParaRPr>
          </a:p>
        </p:txBody>
      </p:sp>
    </p:spTree>
    <p:extLst>
      <p:ext uri="{BB962C8B-B14F-4D97-AF65-F5344CB8AC3E}">
        <p14:creationId xmlns:p14="http://schemas.microsoft.com/office/powerpoint/2010/main" val="98369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466"/>
            <a:ext cx="10576919" cy="1143000"/>
          </a:xfrm>
        </p:spPr>
        <p:txBody>
          <a:bodyPr>
            <a:normAutofit/>
          </a:bodyPr>
          <a:lstStyle/>
          <a:p>
            <a:r>
              <a:rPr lang="en-US" b="0" dirty="0">
                <a:solidFill>
                  <a:schemeClr val="bg1"/>
                </a:solidFill>
                <a:ea typeface="ヒラギノ角ゴ Pro W3" charset="-128"/>
                <a:cs typeface="Arial" charset="0"/>
              </a:rPr>
              <a:t> </a:t>
            </a:r>
            <a:r>
              <a:rPr lang="en-US" sz="4400" dirty="0">
                <a:ea typeface="ヒラギノ角ゴ Pro W3" charset="-128"/>
                <a:cs typeface="Arial" charset="0"/>
              </a:rPr>
              <a:t>Agenda</a:t>
            </a:r>
            <a:endParaRPr lang="en-US" sz="4400" dirty="0"/>
          </a:p>
        </p:txBody>
      </p:sp>
      <p:sp>
        <p:nvSpPr>
          <p:cNvPr id="4" name="Content Placeholder 3">
            <a:extLst>
              <a:ext uri="{FF2B5EF4-FFF2-40B4-BE49-F238E27FC236}">
                <a16:creationId xmlns:a16="http://schemas.microsoft.com/office/drawing/2014/main" id="{CEC252F1-73AD-0CD6-92B0-7A3C56B10826}"/>
              </a:ext>
            </a:extLst>
          </p:cNvPr>
          <p:cNvSpPr>
            <a:spLocks noGrp="1"/>
          </p:cNvSpPr>
          <p:nvPr>
            <p:ph idx="1"/>
          </p:nvPr>
        </p:nvSpPr>
        <p:spPr>
          <a:xfrm>
            <a:off x="165100" y="1436466"/>
            <a:ext cx="6153150" cy="4805584"/>
          </a:xfrm>
        </p:spPr>
        <p:txBody>
          <a:bodyPr>
            <a:normAutofit fontScale="77500" lnSpcReduction="20000"/>
          </a:bodyPr>
          <a:lstStyle/>
          <a:p>
            <a:pPr marL="0" indent="0">
              <a:lnSpc>
                <a:spcPct val="110000"/>
              </a:lnSpc>
              <a:spcBef>
                <a:spcPts val="0"/>
              </a:spcBef>
              <a:buNone/>
            </a:pPr>
            <a:r>
              <a:rPr lang="en-US" sz="3200" b="1" dirty="0"/>
              <a:t>This presentation will:</a:t>
            </a:r>
          </a:p>
          <a:p>
            <a:pPr marL="457200" indent="-457200">
              <a:lnSpc>
                <a:spcPct val="110000"/>
              </a:lnSpc>
              <a:spcBef>
                <a:spcPts val="0"/>
              </a:spcBef>
            </a:pPr>
            <a:r>
              <a:rPr lang="en-US" sz="3200" dirty="0"/>
              <a:t>Summarize H-2B program compliance principles under the 2015 Interim Final Rule (2015 Rule); </a:t>
            </a:r>
          </a:p>
          <a:p>
            <a:pPr marL="457200" indent="-457200">
              <a:lnSpc>
                <a:spcPct val="110000"/>
              </a:lnSpc>
              <a:spcBef>
                <a:spcPts val="0"/>
              </a:spcBef>
            </a:pPr>
            <a:r>
              <a:rPr lang="en-US" sz="3200" dirty="0"/>
              <a:t>Identify common violations; </a:t>
            </a:r>
          </a:p>
          <a:p>
            <a:pPr marL="457200" indent="-457200">
              <a:lnSpc>
                <a:spcPct val="110000"/>
              </a:lnSpc>
              <a:spcBef>
                <a:spcPts val="0"/>
              </a:spcBef>
            </a:pPr>
            <a:r>
              <a:rPr lang="en-US" sz="3200" dirty="0"/>
              <a:t>Provide compliance assistance; and </a:t>
            </a:r>
          </a:p>
          <a:p>
            <a:pPr marL="457200" indent="-457200">
              <a:lnSpc>
                <a:spcPct val="110000"/>
              </a:lnSpc>
              <a:spcBef>
                <a:spcPts val="0"/>
              </a:spcBef>
            </a:pPr>
            <a:r>
              <a:rPr lang="en-US" sz="3200" dirty="0"/>
              <a:t>Review the investigatory process. </a:t>
            </a:r>
          </a:p>
          <a:p>
            <a:pPr marL="0" indent="0">
              <a:lnSpc>
                <a:spcPct val="110000"/>
              </a:lnSpc>
              <a:spcBef>
                <a:spcPts val="0"/>
              </a:spcBef>
              <a:buNone/>
            </a:pPr>
            <a:endParaRPr lang="en-US" sz="3200" dirty="0"/>
          </a:p>
          <a:p>
            <a:pPr marL="0" indent="0">
              <a:lnSpc>
                <a:spcPct val="110000"/>
              </a:lnSpc>
              <a:spcBef>
                <a:spcPts val="0"/>
              </a:spcBef>
              <a:buNone/>
            </a:pPr>
            <a:r>
              <a:rPr lang="en-US" sz="3200" b="1" dirty="0"/>
              <a:t>This presentation will not:</a:t>
            </a:r>
          </a:p>
          <a:p>
            <a:pPr marL="457200" indent="-457200">
              <a:lnSpc>
                <a:spcPct val="110000"/>
              </a:lnSpc>
              <a:spcBef>
                <a:spcPts val="0"/>
              </a:spcBef>
            </a:pPr>
            <a:r>
              <a:rPr lang="en-US" sz="3200" kern="0" dirty="0"/>
              <a:t>Discuss responsibilities of other government agencies; or </a:t>
            </a:r>
          </a:p>
          <a:p>
            <a:pPr marL="457200" indent="-457200">
              <a:lnSpc>
                <a:spcPct val="110000"/>
              </a:lnSpc>
              <a:spcBef>
                <a:spcPts val="0"/>
              </a:spcBef>
            </a:pPr>
            <a:r>
              <a:rPr lang="en-US" sz="3200" kern="0" dirty="0"/>
              <a:t>Summarize any H-2B rules prior to the 2015 Rule. </a:t>
            </a:r>
          </a:p>
          <a:p>
            <a:endParaRPr lang="en-US" dirty="0"/>
          </a:p>
        </p:txBody>
      </p:sp>
      <p:pic>
        <p:nvPicPr>
          <p:cNvPr id="3074" name="Picture 2" descr="A picture containing hotel employee, pulling cart with luggage.&#10;">
            <a:extLst>
              <a:ext uri="{FF2B5EF4-FFF2-40B4-BE49-F238E27FC236}">
                <a16:creationId xmlns:a16="http://schemas.microsoft.com/office/drawing/2014/main" id="{E66332E8-1A45-B9EB-F684-24CACD1C5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480" y="1922243"/>
            <a:ext cx="4534039" cy="302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0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0351-1434-FF37-8545-5791BE870B1C}"/>
              </a:ext>
            </a:extLst>
          </p:cNvPr>
          <p:cNvSpPr>
            <a:spLocks noGrp="1"/>
          </p:cNvSpPr>
          <p:nvPr>
            <p:ph type="title"/>
          </p:nvPr>
        </p:nvSpPr>
        <p:spPr/>
        <p:txBody>
          <a:bodyPr/>
          <a:lstStyle/>
          <a:p>
            <a:r>
              <a:rPr lang="en-US" dirty="0"/>
              <a:t>H-2B Visa Program</a:t>
            </a:r>
          </a:p>
        </p:txBody>
      </p:sp>
      <p:sp>
        <p:nvSpPr>
          <p:cNvPr id="3" name="Content Placeholder 2">
            <a:extLst>
              <a:ext uri="{FF2B5EF4-FFF2-40B4-BE49-F238E27FC236}">
                <a16:creationId xmlns:a16="http://schemas.microsoft.com/office/drawing/2014/main" id="{FB889AEC-C2F4-53F1-A499-DD3FCB157034}"/>
              </a:ext>
            </a:extLst>
          </p:cNvPr>
          <p:cNvSpPr>
            <a:spLocks noGrp="1"/>
          </p:cNvSpPr>
          <p:nvPr>
            <p:ph idx="1"/>
          </p:nvPr>
        </p:nvSpPr>
        <p:spPr/>
        <p:txBody>
          <a:bodyPr>
            <a:normAutofit fontScale="62500" lnSpcReduction="20000"/>
          </a:bodyPr>
          <a:lstStyle/>
          <a:p>
            <a:pPr marL="571500" indent="-571500">
              <a:lnSpc>
                <a:spcPct val="120000"/>
              </a:lnSpc>
              <a:spcBef>
                <a:spcPts val="0"/>
              </a:spcBef>
            </a:pPr>
            <a:r>
              <a:rPr lang="en-US" sz="3900" dirty="0"/>
              <a:t>The Immigration and Nationality Act (INA) provides for the admission of nonimmigrants in the H-2B visa classification to perform </a:t>
            </a:r>
            <a:r>
              <a:rPr lang="en-US" sz="3900" u="sng" dirty="0"/>
              <a:t>temporary non-agricultural labor</a:t>
            </a:r>
            <a:r>
              <a:rPr lang="en-US" sz="3900" dirty="0"/>
              <a:t> or services in the United States. 8 U.S.C. §1101(a)(15)(H)(ii)(b).</a:t>
            </a:r>
          </a:p>
          <a:p>
            <a:pPr marL="571500" indent="-571500">
              <a:lnSpc>
                <a:spcPct val="120000"/>
              </a:lnSpc>
            </a:pPr>
            <a:endParaRPr lang="en-US" sz="3900" dirty="0"/>
          </a:p>
          <a:p>
            <a:pPr marL="571500" indent="-571500">
              <a:lnSpc>
                <a:spcPct val="120000"/>
              </a:lnSpc>
            </a:pPr>
            <a:r>
              <a:rPr lang="en-US" sz="3900" dirty="0"/>
              <a:t>The Department of Homeland Security (DHS) delegated H-2B enforcement responsibility to WHD on </a:t>
            </a:r>
            <a:r>
              <a:rPr lang="en-US" sz="3900" b="1" dirty="0"/>
              <a:t>January 18, 2009</a:t>
            </a:r>
            <a:r>
              <a:rPr lang="en-US" sz="3900" dirty="0"/>
              <a:t> for all Applications for Temporary Employment Certifications filed on or after that date. </a:t>
            </a:r>
          </a:p>
          <a:p>
            <a:pPr marL="571500" indent="-571500">
              <a:lnSpc>
                <a:spcPct val="120000"/>
              </a:lnSpc>
            </a:pPr>
            <a:endParaRPr lang="en-US" sz="3900" dirty="0"/>
          </a:p>
          <a:p>
            <a:pPr marL="571500" indent="-571500">
              <a:lnSpc>
                <a:spcPct val="120000"/>
              </a:lnSpc>
            </a:pPr>
            <a:r>
              <a:rPr lang="en-US" sz="3900" dirty="0"/>
              <a:t>Regulations: 20 CFR part 655, 29 CFR part 503</a:t>
            </a:r>
            <a:endParaRPr lang="en-US" dirty="0"/>
          </a:p>
        </p:txBody>
      </p:sp>
    </p:spTree>
    <p:extLst>
      <p:ext uri="{BB962C8B-B14F-4D97-AF65-F5344CB8AC3E}">
        <p14:creationId xmlns:p14="http://schemas.microsoft.com/office/powerpoint/2010/main" val="369128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F67F-7BEB-89C3-05A9-B0FB325C7D45}"/>
              </a:ext>
            </a:extLst>
          </p:cNvPr>
          <p:cNvSpPr>
            <a:spLocks noGrp="1"/>
          </p:cNvSpPr>
          <p:nvPr>
            <p:ph type="title"/>
          </p:nvPr>
        </p:nvSpPr>
        <p:spPr/>
        <p:txBody>
          <a:bodyPr/>
          <a:lstStyle/>
          <a:p>
            <a:r>
              <a:rPr lang="en-US" dirty="0"/>
              <a:t>WHD’s H-2B Enforcement Responsibility</a:t>
            </a:r>
          </a:p>
        </p:txBody>
      </p:sp>
      <p:sp>
        <p:nvSpPr>
          <p:cNvPr id="3" name="Content Placeholder 2">
            <a:extLst>
              <a:ext uri="{FF2B5EF4-FFF2-40B4-BE49-F238E27FC236}">
                <a16:creationId xmlns:a16="http://schemas.microsoft.com/office/drawing/2014/main" id="{417B6D62-2A4F-4EB4-B20D-3016E5CA577F}"/>
              </a:ext>
            </a:extLst>
          </p:cNvPr>
          <p:cNvSpPr>
            <a:spLocks noGrp="1"/>
          </p:cNvSpPr>
          <p:nvPr>
            <p:ph idx="1"/>
          </p:nvPr>
        </p:nvSpPr>
        <p:spPr/>
        <p:txBody>
          <a:bodyPr>
            <a:normAutofit fontScale="92500" lnSpcReduction="20000"/>
          </a:bodyPr>
          <a:lstStyle/>
          <a:p>
            <a:pPr marL="457200" indent="-457200">
              <a:lnSpc>
                <a:spcPct val="110000"/>
              </a:lnSpc>
              <a:spcBef>
                <a:spcPts val="0"/>
              </a:spcBef>
            </a:pPr>
            <a:r>
              <a:rPr lang="en-US" sz="3200" dirty="0"/>
              <a:t>Whether the employer conducted the required recruitment for U.S. workers. </a:t>
            </a:r>
          </a:p>
          <a:p>
            <a:pPr eaLnBrk="1" hangingPunct="1">
              <a:lnSpc>
                <a:spcPct val="110000"/>
              </a:lnSpc>
              <a:spcBef>
                <a:spcPts val="0"/>
              </a:spcBef>
            </a:pPr>
            <a:endParaRPr lang="en-US" sz="3200" dirty="0"/>
          </a:p>
          <a:p>
            <a:pPr marL="457200" indent="-457200">
              <a:lnSpc>
                <a:spcPct val="110000"/>
              </a:lnSpc>
              <a:spcBef>
                <a:spcPts val="0"/>
              </a:spcBef>
            </a:pPr>
            <a:r>
              <a:rPr lang="en-US" sz="3200" dirty="0"/>
              <a:t>Whether U.S. workers were offered employment.</a:t>
            </a:r>
          </a:p>
          <a:p>
            <a:pPr marL="457200" indent="-457200">
              <a:lnSpc>
                <a:spcPct val="110000"/>
              </a:lnSpc>
              <a:spcBef>
                <a:spcPts val="0"/>
              </a:spcBef>
            </a:pPr>
            <a:endParaRPr lang="en-US" sz="3200" dirty="0"/>
          </a:p>
          <a:p>
            <a:pPr marL="457200" indent="-457200">
              <a:lnSpc>
                <a:spcPct val="110000"/>
              </a:lnSpc>
              <a:spcBef>
                <a:spcPts val="0"/>
              </a:spcBef>
            </a:pPr>
            <a:r>
              <a:rPr lang="en-US" sz="3200" dirty="0"/>
              <a:t>Whether U.S. workers were improperly laid off or displaced.</a:t>
            </a:r>
          </a:p>
          <a:p>
            <a:pPr marL="457200" indent="-457200">
              <a:lnSpc>
                <a:spcPct val="110000"/>
              </a:lnSpc>
              <a:spcBef>
                <a:spcPts val="0"/>
              </a:spcBef>
            </a:pPr>
            <a:endParaRPr lang="en-US" sz="3200" dirty="0"/>
          </a:p>
          <a:p>
            <a:pPr marL="457200" indent="-457200">
              <a:lnSpc>
                <a:spcPct val="110000"/>
              </a:lnSpc>
              <a:spcBef>
                <a:spcPts val="0"/>
              </a:spcBef>
            </a:pPr>
            <a:r>
              <a:rPr lang="en-US" sz="3200" dirty="0"/>
              <a:t>Review of job order and certification obligations, including wages and working conditions, for H-2B workers and protected U.S. workers. </a:t>
            </a:r>
          </a:p>
          <a:p>
            <a:endParaRPr lang="en-US" dirty="0"/>
          </a:p>
        </p:txBody>
      </p:sp>
    </p:spTree>
    <p:extLst>
      <p:ext uri="{BB962C8B-B14F-4D97-AF65-F5344CB8AC3E}">
        <p14:creationId xmlns:p14="http://schemas.microsoft.com/office/powerpoint/2010/main" val="246798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ctrTitle"/>
          </p:nvPr>
        </p:nvSpPr>
        <p:spPr>
          <a:xfrm>
            <a:off x="787586" y="3250937"/>
            <a:ext cx="11277600" cy="1328314"/>
          </a:xfrm>
        </p:spPr>
        <p:txBody>
          <a:bodyPr/>
          <a:lstStyle/>
          <a:p>
            <a:br>
              <a:rPr lang="en-US" sz="5400" dirty="0">
                <a:solidFill>
                  <a:srgbClr val="FFC000"/>
                </a:solidFill>
                <a:latin typeface="Arial"/>
                <a:cs typeface="Arial"/>
              </a:rPr>
            </a:br>
            <a:br>
              <a:rPr lang="en-US" sz="5400" dirty="0">
                <a:solidFill>
                  <a:srgbClr val="FFC000"/>
                </a:solidFill>
                <a:latin typeface="Arial"/>
                <a:cs typeface="Arial"/>
              </a:rPr>
            </a:br>
            <a:r>
              <a:rPr lang="en-US" dirty="0"/>
              <a:t>Employer Obligations to U.S. Workers </a:t>
            </a:r>
            <a:br>
              <a:rPr lang="en-US" sz="5400" dirty="0">
                <a:solidFill>
                  <a:srgbClr val="FFC000"/>
                </a:solidFill>
                <a:latin typeface="Arial"/>
                <a:cs typeface="Arial"/>
              </a:rPr>
            </a:br>
            <a:endParaRPr lang="en-US" sz="5400" dirty="0">
              <a:solidFill>
                <a:srgbClr val="FFC000"/>
              </a:solidFill>
            </a:endParaRPr>
          </a:p>
        </p:txBody>
      </p:sp>
      <p:pic>
        <p:nvPicPr>
          <p:cNvPr id="5" name="Picture 2">
            <a:extLst>
              <a:ext uri="{FF2B5EF4-FFF2-40B4-BE49-F238E27FC236}">
                <a16:creationId xmlns:a16="http://schemas.microsoft.com/office/drawing/2014/main" id="{E04EC5F6-2EDA-2057-3F06-CC39D9349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656" y="-24056"/>
            <a:ext cx="4171672" cy="2781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DB87772-F7C0-3C51-0671-28684EC171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4057"/>
            <a:ext cx="4169706" cy="2781115"/>
          </a:xfrm>
          <a:prstGeom prst="rect">
            <a:avLst/>
          </a:prstGeom>
        </p:spPr>
      </p:pic>
      <p:pic>
        <p:nvPicPr>
          <p:cNvPr id="2050" name="Picture 2">
            <a:extLst>
              <a:ext uri="{FF2B5EF4-FFF2-40B4-BE49-F238E27FC236}">
                <a16:creationId xmlns:a16="http://schemas.microsoft.com/office/drawing/2014/main" id="{3B8ABFA1-3BBF-A19D-5D4D-01A3B278518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396" y="-9119"/>
            <a:ext cx="4169706" cy="276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4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513A0-623E-45AC-0D67-10F4BA4719A4}"/>
              </a:ext>
            </a:extLst>
          </p:cNvPr>
          <p:cNvSpPr>
            <a:spLocks noGrp="1"/>
          </p:cNvSpPr>
          <p:nvPr>
            <p:ph type="title"/>
          </p:nvPr>
        </p:nvSpPr>
        <p:spPr/>
        <p:txBody>
          <a:bodyPr/>
          <a:lstStyle/>
          <a:p>
            <a:r>
              <a:rPr lang="en-US" dirty="0"/>
              <a:t>U.S. Worker Recruitment Requirements</a:t>
            </a:r>
          </a:p>
        </p:txBody>
      </p:sp>
      <p:sp>
        <p:nvSpPr>
          <p:cNvPr id="4" name="Content Placeholder 3">
            <a:extLst>
              <a:ext uri="{FF2B5EF4-FFF2-40B4-BE49-F238E27FC236}">
                <a16:creationId xmlns:a16="http://schemas.microsoft.com/office/drawing/2014/main" id="{747CBBF4-62DB-C95A-5DC8-69C7A13B40D1}"/>
              </a:ext>
            </a:extLst>
          </p:cNvPr>
          <p:cNvSpPr>
            <a:spLocks noGrp="1"/>
          </p:cNvSpPr>
          <p:nvPr>
            <p:ph idx="1"/>
          </p:nvPr>
        </p:nvSpPr>
        <p:spPr/>
        <p:txBody>
          <a:bodyPr>
            <a:normAutofit fontScale="85000" lnSpcReduction="20000"/>
          </a:bodyPr>
          <a:lstStyle/>
          <a:p>
            <a:pPr marL="0" indent="0" eaLnBrk="1" hangingPunct="1">
              <a:lnSpc>
                <a:spcPct val="110000"/>
              </a:lnSpc>
              <a:buNone/>
            </a:pPr>
            <a:r>
              <a:rPr lang="en-US" sz="2800" b="1" dirty="0"/>
              <a:t>The employer must:</a:t>
            </a:r>
          </a:p>
          <a:p>
            <a:pPr marL="342900" lvl="1" indent="-342900" eaLnBrk="1" hangingPunct="1">
              <a:lnSpc>
                <a:spcPct val="110000"/>
              </a:lnSpc>
              <a:buFont typeface="Arial" panose="020B0604020202020204" pitchFamily="34" charset="0"/>
              <a:buChar char="•"/>
            </a:pPr>
            <a:r>
              <a:rPr lang="en-US" sz="2800" dirty="0"/>
              <a:t>Submit a job order to the State Workforce Agency (SWA), which must remain open until 21 days before the employer’s first date of need; </a:t>
            </a:r>
          </a:p>
          <a:p>
            <a:pPr marL="342900" lvl="1" indent="-342900" eaLnBrk="1" hangingPunct="1">
              <a:lnSpc>
                <a:spcPct val="110000"/>
              </a:lnSpc>
              <a:buFont typeface="Arial" panose="020B0604020202020204" pitchFamily="34" charset="0"/>
              <a:buChar char="•"/>
            </a:pPr>
            <a:r>
              <a:rPr lang="en-US" sz="2800" dirty="0"/>
              <a:t>Have its job order placed on seasonaljobs.dol.gov; </a:t>
            </a:r>
          </a:p>
          <a:p>
            <a:pPr marL="342900" lvl="1" indent="-342900" eaLnBrk="1" hangingPunct="1">
              <a:lnSpc>
                <a:spcPct val="110000"/>
              </a:lnSpc>
              <a:buFont typeface="Arial" panose="020B0604020202020204" pitchFamily="34" charset="0"/>
              <a:buChar char="•"/>
            </a:pPr>
            <a:r>
              <a:rPr lang="en-US" sz="2800" dirty="0"/>
              <a:t>Contact its former U.S. employees; </a:t>
            </a:r>
          </a:p>
          <a:p>
            <a:pPr marL="342900" lvl="1" indent="-342900" eaLnBrk="1" hangingPunct="1">
              <a:lnSpc>
                <a:spcPct val="110000"/>
              </a:lnSpc>
              <a:buFont typeface="Arial" panose="020B0604020202020204" pitchFamily="34" charset="0"/>
              <a:buChar char="•"/>
            </a:pPr>
            <a:r>
              <a:rPr lang="en-US" sz="2800" dirty="0"/>
              <a:t>Provide written notification to the bargaining representative, if there is one; </a:t>
            </a:r>
          </a:p>
          <a:p>
            <a:pPr marL="342900" lvl="1" indent="-342900" eaLnBrk="1" hangingPunct="1">
              <a:lnSpc>
                <a:spcPct val="110000"/>
              </a:lnSpc>
              <a:buFont typeface="Arial" panose="020B0604020202020204" pitchFamily="34" charset="0"/>
              <a:buChar char="•"/>
            </a:pPr>
            <a:r>
              <a:rPr lang="en-US" sz="2800" dirty="0"/>
              <a:t>If there is no bargaining representative, post the availability of the job opportunity in at least two locations;</a:t>
            </a:r>
          </a:p>
          <a:p>
            <a:pPr marL="342900" lvl="1" indent="-342900" eaLnBrk="1" hangingPunct="1">
              <a:lnSpc>
                <a:spcPct val="110000"/>
              </a:lnSpc>
              <a:buFont typeface="Arial" panose="020B0604020202020204" pitchFamily="34" charset="0"/>
              <a:buChar char="•"/>
            </a:pPr>
            <a:r>
              <a:rPr lang="en-US" sz="2800" dirty="0"/>
              <a:t>Conduct additional recruitment if required by ETA; and </a:t>
            </a:r>
          </a:p>
          <a:p>
            <a:pPr marL="342900" lvl="1" indent="-342900" eaLnBrk="1" hangingPunct="1">
              <a:lnSpc>
                <a:spcPct val="110000"/>
              </a:lnSpc>
              <a:buFont typeface="Arial" panose="020B0604020202020204" pitchFamily="34" charset="0"/>
              <a:buChar char="•"/>
            </a:pPr>
            <a:r>
              <a:rPr lang="en-US" sz="2800" dirty="0"/>
              <a:t>Maintain a recruitment report.</a:t>
            </a:r>
          </a:p>
          <a:p>
            <a:endParaRPr lang="en-US" dirty="0"/>
          </a:p>
        </p:txBody>
      </p:sp>
    </p:spTree>
    <p:extLst>
      <p:ext uri="{BB962C8B-B14F-4D97-AF65-F5344CB8AC3E}">
        <p14:creationId xmlns:p14="http://schemas.microsoft.com/office/powerpoint/2010/main" val="89753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solidFill>
                  <a:schemeClr val="bg1"/>
                </a:solidFill>
                <a:ea typeface="ヒラギノ角ゴ Pro W3" charset="-128"/>
                <a:cs typeface="Arial" charset="0"/>
              </a:rPr>
              <a:t> </a:t>
            </a:r>
            <a:r>
              <a:rPr lang="en-US" sz="4400" dirty="0">
                <a:ea typeface="ヒラギノ角ゴ Pro W3" charset="-128"/>
                <a:cs typeface="Arial" charset="0"/>
              </a:rPr>
              <a:t>U.S. Worker Hiring Requirements</a:t>
            </a:r>
            <a:endParaRPr lang="en-US" sz="4400" dirty="0"/>
          </a:p>
        </p:txBody>
      </p:sp>
      <p:sp>
        <p:nvSpPr>
          <p:cNvPr id="4" name="Content Placeholder 3">
            <a:extLst>
              <a:ext uri="{FF2B5EF4-FFF2-40B4-BE49-F238E27FC236}">
                <a16:creationId xmlns:a16="http://schemas.microsoft.com/office/drawing/2014/main" id="{CEC252F1-73AD-0CD6-92B0-7A3C56B10826}"/>
              </a:ext>
            </a:extLst>
          </p:cNvPr>
          <p:cNvSpPr>
            <a:spLocks noGrp="1"/>
          </p:cNvSpPr>
          <p:nvPr>
            <p:ph idx="1"/>
          </p:nvPr>
        </p:nvSpPr>
        <p:spPr>
          <a:xfrm>
            <a:off x="165100" y="1436466"/>
            <a:ext cx="6153150" cy="4805584"/>
          </a:xfrm>
        </p:spPr>
        <p:txBody>
          <a:bodyPr>
            <a:normAutofit/>
          </a:bodyPr>
          <a:lstStyle/>
          <a:p>
            <a:pPr marL="342900" indent="-342900">
              <a:lnSpc>
                <a:spcPct val="100000"/>
              </a:lnSpc>
            </a:pPr>
            <a:r>
              <a:rPr lang="en-US" sz="2400" dirty="0"/>
              <a:t>The employer must </a:t>
            </a:r>
            <a:r>
              <a:rPr lang="en-US" sz="2400" dirty="0">
                <a:solidFill>
                  <a:prstClr val="black"/>
                </a:solidFill>
              </a:rPr>
              <a:t>hire qualified U.S. applicants and may not refuse to hire the U.S. applicants for discriminatory reasons. </a:t>
            </a:r>
          </a:p>
          <a:p>
            <a:pPr marL="342900" indent="-342900">
              <a:lnSpc>
                <a:spcPct val="100000"/>
              </a:lnSpc>
            </a:pPr>
            <a:r>
              <a:rPr lang="en-US" sz="2400" dirty="0"/>
              <a:t>Employers must not impose any restrictions or obligations on U.S. workers that will not also be imposed on H-2B workers.</a:t>
            </a:r>
          </a:p>
          <a:p>
            <a:pPr marL="342900" indent="-342900">
              <a:lnSpc>
                <a:spcPct val="100000"/>
              </a:lnSpc>
            </a:pPr>
            <a:r>
              <a:rPr lang="en-US" sz="2400" dirty="0"/>
              <a:t>Each job qualification and requirement   must be listed in the job order.</a:t>
            </a:r>
          </a:p>
          <a:p>
            <a:endParaRPr lang="en-US" dirty="0"/>
          </a:p>
        </p:txBody>
      </p:sp>
      <p:pic>
        <p:nvPicPr>
          <p:cNvPr id="4098" name="Picture 2" descr="A picture containing outdoor, grass, wheel, transport">
            <a:extLst>
              <a:ext uri="{FF2B5EF4-FFF2-40B4-BE49-F238E27FC236}">
                <a16:creationId xmlns:a16="http://schemas.microsoft.com/office/drawing/2014/main" id="{E1F5D8A5-C78D-CB60-AB61-37BB1B3C7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987" y="1599135"/>
            <a:ext cx="4917542" cy="346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66680"/>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ights_x0020_Security_x0020_Classification xmlns="bb71f7cc-13ce-42b7-b421-3beaac50452e">Unclassified</Rights_x0020_Security_x0020_Classification>
    <bd31ad2283c6430b9b78dce7aa004a55 xmlns="bb71f7cc-13ce-42b7-b421-3beaac50452e">
      <Terms xmlns="http://schemas.microsoft.com/office/infopath/2007/PartnerControls"/>
    </bd31ad2283c6430b9b78dce7aa004a55>
    <Original_x0020_Created_x0020_Date xmlns="bb71f7cc-13ce-42b7-b421-3beaac50452e" xsi:nil="true"/>
    <kae2c6f4d4974805af7dd5c4a93c11b1 xmlns="bb71f7cc-13ce-42b7-b421-3beaac50452e">
      <Terms xmlns="http://schemas.microsoft.com/office/infopath/2007/PartnerControls">
        <TermInfo xmlns="http://schemas.microsoft.com/office/infopath/2007/PartnerControls">
          <TermName xmlns="http://schemas.microsoft.com/office/infopath/2007/PartnerControls">National Office</TermName>
          <TermId xmlns="http://schemas.microsoft.com/office/infopath/2007/PartnerControls">65ba569a-3cff-4780-af0e-91b99f89038f</TermId>
        </TermInfo>
      </Terms>
    </kae2c6f4d4974805af7dd5c4a93c11b1>
    <IconOverlay xmlns="http://schemas.microsoft.com/sharepoint/v4" xsi:nil="true"/>
    <g85beb90b1e94069bf4c5a2d20a7e739 xmlns="bb71f7cc-13ce-42b7-b421-3beaac50452e">
      <Terms xmlns="http://schemas.microsoft.com/office/infopath/2007/PartnerControls"/>
    </g85beb90b1e94069bf4c5a2d20a7e739>
    <RoutingRuleDescription xmlns="http://schemas.microsoft.com/sharepoint/v3" xsi:nil="true"/>
    <c911e03cb182450d81304016d98b3f9f xmlns="bb71f7cc-13ce-42b7-b421-3beaac50452e">
      <Terms xmlns="http://schemas.microsoft.com/office/infopath/2007/PartnerControls">
        <TermInfo xmlns="http://schemas.microsoft.com/office/infopath/2007/PartnerControls">
          <TermName xmlns="http://schemas.microsoft.com/office/infopath/2007/PartnerControls">Outreach and Public Contact Records</TermName>
          <TermId xmlns="http://schemas.microsoft.com/office/infopath/2007/PartnerControls">c6032c5a-5c87-4496-9b75-26f58939e47c</TermId>
        </TermInfo>
      </Terms>
    </c911e03cb182450d81304016d98b3f9f>
    <n93623b497a8460e85f134e1f0bab844 xmlns="bb71f7cc-13ce-42b7-b421-3beaac50452e">
      <Terms xmlns="http://schemas.microsoft.com/office/infopath/2007/PartnerControls">
        <TermInfo xmlns="http://schemas.microsoft.com/office/infopath/2007/PartnerControls">
          <TermName xmlns="http://schemas.microsoft.com/office/infopath/2007/PartnerControls">Enforcement</TermName>
          <TermId xmlns="http://schemas.microsoft.com/office/infopath/2007/PartnerControls">3d7c188d-b144-4ce6-a824-6fd7f396b4bd</TermId>
        </TermInfo>
      </Terms>
    </n93623b497a8460e85f134e1f0bab844>
    <TaxCatchAll xmlns="bb71f7cc-13ce-42b7-b421-3beaac50452e">
      <Value>2491</Value>
      <Value>443</Value>
      <Value>330</Value>
    </TaxCatchAll>
    <Fiscal_x0020_Year xmlns="bb71f7cc-13ce-42b7-b421-3beaac50452e" xsi:nil="true"/>
    <lcf76f155ced4ddcb4097134ff3c332f xmlns="fd07c892-316d-4a8e-83c0-71bec6fc4cfc">
      <Terms xmlns="http://schemas.microsoft.com/office/infopath/2007/PartnerControls"/>
    </lcf76f155ced4ddcb4097134ff3c332f>
    <SharedWithUsers xmlns="bb71f7cc-13ce-42b7-b421-3beaac50452e">
      <UserInfo>
        <DisplayName>Blue, Leah K - WHD</DisplayName>
        <AccountId>2152</AccountId>
        <AccountType/>
      </UserInfo>
      <UserInfo>
        <DisplayName>Eagle, Lindsay - WHD</DisplayName>
        <AccountId>488</AccountId>
        <AccountType/>
      </UserInfo>
      <UserInfo>
        <DisplayName>Johnson, Wendy D - WHD</DisplayName>
        <AccountId>2150</AccountId>
        <AccountType/>
      </UserInfo>
      <UserInfo>
        <DisplayName>Sanchez, Karen H - WHD</DisplayName>
        <AccountId>885</AccountId>
        <AccountType/>
      </UserInfo>
      <UserInfo>
        <DisplayName>Tariq, Ambreen F - WHD</DisplayName>
        <AccountId>2151</AccountId>
        <AccountType/>
      </UserInfo>
      <UserInfo>
        <DisplayName>Weeks, Daniel - WHD</DisplayName>
        <AccountId>2148</AccountId>
        <AccountType/>
      </UserInfo>
      <UserInfo>
        <DisplayName>Wycinsky, David L - WHD</DisplayName>
        <AccountId>5877</AccountId>
        <AccountType/>
      </UserInfo>
    </SharedWithUsers>
    <_dlc_DocId xmlns="bb71f7cc-13ce-42b7-b421-3beaac50452e">2K3ES4NJPSMZ-60679025-16433</_dlc_DocId>
    <_dlc_DocIdUrl xmlns="bb71f7cc-13ce-42b7-b421-3beaac50452e">
      <Url>https://usdol.sharepoint.com/sites/WHD/no/ppet/com/_layouts/15/DocIdRedir.aspx?ID=2K3ES4NJPSMZ-60679025-16433</Url>
      <Description>2K3ES4NJPSMZ-60679025-16433</Description>
    </_dlc_DocIdUrl>
    <WHDFinalApproval xmlns="fd07c892-316d-4a8e-83c0-71bec6fc4cfc" xsi:nil="true"/>
    <Approved xmlns="fd07c892-316d-4a8e-83c0-71bec6fc4c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Working Document" ma:contentTypeID="0x0101006088DC7CD522D44C935BCAF1A1C208D102005FB607036076B849981F2E0E70AFF4D2" ma:contentTypeVersion="54" ma:contentTypeDescription="Non-record templates, calculations, and preliminary drafts not circulated for comment." ma:contentTypeScope="" ma:versionID="6da791ecb39335f75aa77df4856ef910">
  <xsd:schema xmlns:xsd="http://www.w3.org/2001/XMLSchema" xmlns:xs="http://www.w3.org/2001/XMLSchema" xmlns:p="http://schemas.microsoft.com/office/2006/metadata/properties" xmlns:ns1="http://schemas.microsoft.com/sharepoint/v3" xmlns:ns2="bb71f7cc-13ce-42b7-b421-3beaac50452e" xmlns:ns3="http://schemas.microsoft.com/sharepoint/v4" xmlns:ns4="fd07c892-316d-4a8e-83c0-71bec6fc4cfc" targetNamespace="http://schemas.microsoft.com/office/2006/metadata/properties" ma:root="true" ma:fieldsID="8d29e69a10f0241a0c7c8a8590ac04e1" ns1:_="" ns2:_="" ns3:_="" ns4:_="">
    <xsd:import namespace="http://schemas.microsoft.com/sharepoint/v3"/>
    <xsd:import namespace="bb71f7cc-13ce-42b7-b421-3beaac50452e"/>
    <xsd:import namespace="http://schemas.microsoft.com/sharepoint/v4"/>
    <xsd:import namespace="fd07c892-316d-4a8e-83c0-71bec6fc4cfc"/>
    <xsd:element name="properties">
      <xsd:complexType>
        <xsd:sequence>
          <xsd:element name="documentManagement">
            <xsd:complexType>
              <xsd:all>
                <xsd:element ref="ns1:RoutingRuleDescription" minOccurs="0"/>
                <xsd:element ref="ns2:Original_x0020_Created_x0020_Date" minOccurs="0"/>
                <xsd:element ref="ns2:n93623b497a8460e85f134e1f0bab844" minOccurs="0"/>
                <xsd:element ref="ns2:TaxCatchAll" minOccurs="0"/>
                <xsd:element ref="ns2:TaxCatchAllLabel" minOccurs="0"/>
                <xsd:element ref="ns2:bd31ad2283c6430b9b78dce7aa004a55" minOccurs="0"/>
                <xsd:element ref="ns2:kae2c6f4d4974805af7dd5c4a93c11b1" minOccurs="0"/>
                <xsd:element ref="ns2:Rights_x0020_Security_x0020_Classification" minOccurs="0"/>
                <xsd:element ref="ns2:g85beb90b1e94069bf4c5a2d20a7e739" minOccurs="0"/>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1:_vti_ItemDeclaredRecord" minOccurs="0"/>
                <xsd:element ref="ns1:_vti_ItemHoldRecordStatus" minOccurs="0"/>
                <xsd:element ref="ns2:Fiscal_x0020_Year" minOccurs="0"/>
                <xsd:element ref="ns4:MediaServiceMetadata" minOccurs="0"/>
                <xsd:element ref="ns4:MediaServiceFastMetadata" minOccurs="0"/>
                <xsd:element ref="ns4:MediaServiceAutoTags" minOccurs="0"/>
                <xsd:element ref="ns4:MediaServiceOCR" minOccurs="0"/>
                <xsd:element ref="ns2:c911e03cb182450d81304016d98b3f9f" minOccurs="0"/>
                <xsd:element ref="ns4:MediaServiceDateTaken" minOccurs="0"/>
                <xsd:element ref="ns4:MediaServiceGenerationTime" minOccurs="0"/>
                <xsd:element ref="ns4:MediaServiceEventHashCode" minOccurs="0"/>
                <xsd:element ref="ns4:MediaLengthInSeconds" minOccurs="0"/>
                <xsd:element ref="ns4:lcf76f155ced4ddcb4097134ff3c332f" minOccurs="0"/>
                <xsd:element ref="ns4:Approved" minOccurs="0"/>
                <xsd:element ref="ns4:WHDFinalApprov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4" nillable="true" ma:displayName="Description" ma:description="" ma:internalName="RoutingRuleDescription" ma:readOnly="false">
      <xsd:simpleType>
        <xsd:restriction base="dms:Text">
          <xsd:maxLength value="255"/>
        </xsd:restriction>
      </xsd:simpleType>
    </xsd:element>
    <xsd:element name="_vti_ItemDeclaredRecord" ma:index="29" nillable="true" ma:displayName="Declared Record" ma:description="" ma:hidden="true" ma:internalName="_vti_ItemDeclaredRecord" ma:readOnly="true">
      <xsd:simpleType>
        <xsd:restriction base="dms:DateTime"/>
      </xsd:simpleType>
    </xsd:element>
    <xsd:element name="_vti_ItemHoldRecordStatus" ma:index="3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71f7cc-13ce-42b7-b421-3beaac50452e" elementFormDefault="qualified">
    <xsd:import namespace="http://schemas.microsoft.com/office/2006/documentManagement/types"/>
    <xsd:import namespace="http://schemas.microsoft.com/office/infopath/2007/PartnerControls"/>
    <xsd:element name="Original_x0020_Created_x0020_Date" ma:index="7" nillable="true" ma:displayName="Original Created Date" ma:description="The date the legacy document was originally published." ma:format="DateOnly" ma:internalName="Original_x0020_Created_x0020_Date">
      <xsd:simpleType>
        <xsd:restriction base="dms:DateTime"/>
      </xsd:simpleType>
    </xsd:element>
    <xsd:element name="n93623b497a8460e85f134e1f0bab844" ma:index="8" nillable="true" ma:taxonomy="true" ma:internalName="n93623b497a8460e85f134e1f0bab844" ma:taxonomyFieldName="WHD_x0020_Subject" ma:displayName="WHD Subject" ma:readOnly="false" ma:default="" ma:fieldId="{793623b4-97a8-460e-85f1-34e1f0bab844}" ma:taxonomyMulti="true" ma:sspId="b5a8d78b-6148-4bf1-92dd-b4f00782c405" ma:termSetId="21fd0285-f8e7-489c-a1bb-d973ecbc67c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472e8171-87f8-440e-9aab-c803356d954d}" ma:internalName="TaxCatchAll" ma:showField="CatchAllData" ma:web="bb71f7cc-13ce-42b7-b421-3beaac50452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472e8171-87f8-440e-9aab-c803356d954d}" ma:internalName="TaxCatchAllLabel" ma:readOnly="true" ma:showField="CatchAllDataLabel" ma:web="bb71f7cc-13ce-42b7-b421-3beaac50452e">
      <xsd:complexType>
        <xsd:complexContent>
          <xsd:extension base="dms:MultiChoiceLookup">
            <xsd:sequence>
              <xsd:element name="Value" type="dms:Lookup" maxOccurs="unbounded" minOccurs="0" nillable="true"/>
            </xsd:sequence>
          </xsd:extension>
        </xsd:complexContent>
      </xsd:complexType>
    </xsd:element>
    <xsd:element name="bd31ad2283c6430b9b78dce7aa004a55" ma:index="13" nillable="true" ma:taxonomy="true" ma:internalName="bd31ad2283c6430b9b78dce7aa004a55" ma:taxonomyFieldName="Industry_x0020__x0028_NAICS_x0029_" ma:displayName="Industry (NAICS)" ma:default="" ma:fieldId="{bd31ad22-83c6-430b-9b78-dce7aa004a55}" ma:taxonomyMulti="true" ma:sspId="b5a8d78b-6148-4bf1-92dd-b4f00782c405" ma:termSetId="6637b485-b408-46e4-a0b6-26ae86355e71" ma:anchorId="00000000-0000-0000-0000-000000000000" ma:open="false" ma:isKeyword="false">
      <xsd:complexType>
        <xsd:sequence>
          <xsd:element ref="pc:Terms" minOccurs="0" maxOccurs="1"/>
        </xsd:sequence>
      </xsd:complexType>
    </xsd:element>
    <xsd:element name="kae2c6f4d4974805af7dd5c4a93c11b1" ma:index="15" nillable="true" ma:taxonomy="true" ma:internalName="kae2c6f4d4974805af7dd5c4a93c11b1" ma:taxonomyFieldName="Geographic_x0020_Coverage" ma:displayName="Geographic Coverage" ma:default="" ma:fieldId="{4ae2c6f4-d497-4805-af7d-d5c4a93c11b1}" ma:taxonomyMulti="true" ma:sspId="b5a8d78b-6148-4bf1-92dd-b4f00782c405" ma:termSetId="94b48053-cae7-413b-b12e-916599887d7a" ma:anchorId="00000000-0000-0000-0000-000000000000" ma:open="false" ma:isKeyword="false">
      <xsd:complexType>
        <xsd:sequence>
          <xsd:element ref="pc:Terms" minOccurs="0" maxOccurs="1"/>
        </xsd:sequence>
      </xsd:complexType>
    </xsd:element>
    <xsd:element name="Rights_x0020_Security_x0020_Classification" ma:index="18" nillable="true" ma:displayName="Rights Security Classification" ma:default="Unclassified" ma:description="The classification allocated to the record indicating its official security status." ma:hidden="true" ma:internalName="Rights_x0020_Security_x0020_Classification" ma:readOnly="false">
      <xsd:simpleType>
        <xsd:restriction base="dms:Text">
          <xsd:maxLength value="255"/>
        </xsd:restriction>
      </xsd:simpleType>
    </xsd:element>
    <xsd:element name="g85beb90b1e94069bf4c5a2d20a7e739" ma:index="19" nillable="true" ma:taxonomy="true" ma:internalName="g85beb90b1e94069bf4c5a2d20a7e739" ma:taxonomyFieldName="Authorities" ma:displayName="Authorities" ma:default="" ma:fieldId="{085beb90-b1e9-4069-bf4c-5a2d20a7e739}" ma:taxonomyMulti="true" ma:sspId="b5a8d78b-6148-4bf1-92dd-b4f00782c405" ma:termSetId="ed1a1978-db71-488d-9140-cd2b32300d26" ma:anchorId="00000000-0000-0000-0000-000000000000" ma:open="false" ma:isKeyword="false">
      <xsd:complexType>
        <xsd:sequence>
          <xsd:element ref="pc:Terms" minOccurs="0" maxOccurs="1"/>
        </xsd:sequence>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element name="LastSharedByUser" ma:index="26" nillable="true" ma:displayName="Last Shared By User" ma:description="" ma:internalName="LastSharedByUser" ma:readOnly="true">
      <xsd:simpleType>
        <xsd:restriction base="dms:Note">
          <xsd:maxLength value="255"/>
        </xsd:restriction>
      </xsd:simpleType>
    </xsd:element>
    <xsd:element name="LastSharedByTime" ma:index="27" nillable="true" ma:displayName="Last Shared By Time" ma:description="" ma:internalName="LastSharedByTime" ma:readOnly="true">
      <xsd:simpleType>
        <xsd:restriction base="dms:DateTime"/>
      </xsd:simpleType>
    </xsd:element>
    <xsd:element name="Fiscal_x0020_Year" ma:index="31" nillable="true" ma:displayName="Fiscal Year" ma:format="Dropdown" ma:internalName="Fiscal_x0020_Year">
      <xsd:simpleType>
        <xsd:union memberTypes="dms:Text">
          <xsd:simpleType>
            <xsd:restriction base="dms:Choice">
              <xsd:enumeration value="FY 2000"/>
              <xsd:enumeration value="FY 2001"/>
              <xsd:enumeration value="FY 2002"/>
              <xsd:enumeration value="FY 2003"/>
              <xsd:enumeration value="FY 2004"/>
              <xsd:enumeration value="FY 2005"/>
              <xsd:enumeration value="FY 2006"/>
              <xsd:enumeration value="FY 2007"/>
              <xsd:enumeration value="FY 2008"/>
              <xsd:enumeration value="FY 2009"/>
              <xsd:enumeration value="FY 2010"/>
              <xsd:enumeration value="FY 2011"/>
              <xsd:enumeration value="FY 2012"/>
              <xsd:enumeration value="FY 2013"/>
              <xsd:enumeration value="FY 2014"/>
              <xsd:enumeration value="FY 2015"/>
              <xsd:enumeration value="FY 2016"/>
              <xsd:enumeration value="FY 2017"/>
              <xsd:enumeration value="FY 2018"/>
              <xsd:enumeration value="FY 2019"/>
              <xsd:enumeration value="FY 2020"/>
              <xsd:enumeration value="FY 2021"/>
              <xsd:enumeration value="FY 2022"/>
              <xsd:enumeration value="FY 2023"/>
              <xsd:enumeration value="FY 2024"/>
              <xsd:enumeration value="FY 2025"/>
              <xsd:enumeration value="FY 2026"/>
              <xsd:enumeration value="FY 2027"/>
              <xsd:enumeration value="FY 2028"/>
              <xsd:enumeration value="FY 2029"/>
              <xsd:enumeration value="FY 2030"/>
              <xsd:enumeration value="FY 2031"/>
              <xsd:enumeration value="FY 2032"/>
              <xsd:enumeration value="FY 2033"/>
              <xsd:enumeration value="FY 2034"/>
              <xsd:enumeration value="FY 2035"/>
              <xsd:enumeration value="FY 2036"/>
              <xsd:enumeration value="FY 2037"/>
              <xsd:enumeration value="FY 2038"/>
              <xsd:enumeration value="FY 2039"/>
              <xsd:enumeration value="FY 2040"/>
              <xsd:enumeration value="FY 2041"/>
              <xsd:enumeration value="FY 2042"/>
              <xsd:enumeration value="FY 2043"/>
              <xsd:enumeration value="FY 2044"/>
              <xsd:enumeration value="FY 2045"/>
              <xsd:enumeration value="FY 2046"/>
              <xsd:enumeration value="FY 2047"/>
              <xsd:enumeration value="FY 2048"/>
              <xsd:enumeration value="FY 2049"/>
              <xsd:enumeration value="FY 2050"/>
            </xsd:restriction>
          </xsd:simpleType>
        </xsd:union>
      </xsd:simpleType>
    </xsd:element>
    <xsd:element name="c911e03cb182450d81304016d98b3f9f" ma:index="36" nillable="true" ma:taxonomy="true" ma:internalName="c911e03cb182450d81304016d98b3f9f" ma:taxonomyFieldName="WHD_x0020_Record_x0020_Type" ma:displayName="WHD Record Type" ma:default="" ma:fieldId="{c911e03c-b182-450d-8130-4016d98b3f9f}" ma:sspId="b5a8d78b-6148-4bf1-92dd-b4f00782c405" ma:termSetId="2eb85e36-9a84-4782-89ea-1b824819ec4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c892-316d-4a8e-83c0-71bec6fc4cfc"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DateTaken" ma:index="38" nillable="true" ma:displayName="MediaServiceDateTaken" ma:hidden="true" ma:internalName="MediaServiceDateTake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Approved" ma:index="44" nillable="true" ma:displayName="OPA Preliminary Review" ma:format="Dropdown" ma:internalName="Approved">
      <xsd:simpleType>
        <xsd:restriction base="dms:Text">
          <xsd:maxLength value="255"/>
        </xsd:restriction>
      </xsd:simpleType>
    </xsd:element>
    <xsd:element name="WHDFinalApproval" ma:index="45" nillable="true" ma:displayName="WHD Final Approval" ma:format="Dropdown" ma:internalName="WHDFinalApproval">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4EF16-EDA8-4A00-88B7-5143A099191D}">
  <ds:schemaRefs>
    <ds:schemaRef ds:uri="bb71f7cc-13ce-42b7-b421-3beaac50452e"/>
    <ds:schemaRef ds:uri="fd07c892-316d-4a8e-83c0-71bec6fc4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8C5EEF-0CF6-452E-9565-03DB7F092A3A}">
  <ds:schemaRefs>
    <ds:schemaRef ds:uri="http://schemas.microsoft.com/sharepoint/v3/contenttype/forms"/>
  </ds:schemaRefs>
</ds:datastoreItem>
</file>

<file path=customXml/itemProps3.xml><?xml version="1.0" encoding="utf-8"?>
<ds:datastoreItem xmlns:ds="http://schemas.openxmlformats.org/officeDocument/2006/customXml" ds:itemID="{F8E628A6-A3C4-4389-B0AA-D4B68DB38629}">
  <ds:schemaRefs>
    <ds:schemaRef ds:uri="http://schemas.microsoft.com/sharepoint/events"/>
  </ds:schemaRefs>
</ds:datastoreItem>
</file>

<file path=customXml/itemProps4.xml><?xml version="1.0" encoding="utf-8"?>
<ds:datastoreItem xmlns:ds="http://schemas.openxmlformats.org/officeDocument/2006/customXml" ds:itemID="{35C16EA0-C7B1-4FE7-8EDB-99D26756CF8B}">
  <ds:schemaRefs>
    <ds:schemaRef ds:uri="bb71f7cc-13ce-42b7-b421-3beaac50452e"/>
    <ds:schemaRef ds:uri="fd07c892-316d-4a8e-83c0-71bec6fc4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1778</TotalTime>
  <Words>1754</Words>
  <Application>Microsoft Office PowerPoint</Application>
  <PresentationFormat>Widescreen</PresentationFormat>
  <Paragraphs>198</Paragraphs>
  <Slides>25</Slides>
  <Notes>25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25</vt:i4>
      </vt:variant>
    </vt:vector>
  </HeadingPairs>
  <TitlesOfParts>
    <vt:vector size="38" baseType="lpstr">
      <vt:lpstr>Arial</vt:lpstr>
      <vt:lpstr>Calibri</vt:lpstr>
      <vt:lpstr>Calibri Light</vt:lpstr>
      <vt:lpstr>Franklin Gothic Book</vt:lpstr>
      <vt:lpstr>Franklin Gothic Medium</vt:lpstr>
      <vt:lpstr>Georgia</vt:lpstr>
      <vt:lpstr>3_Custom Design</vt:lpstr>
      <vt:lpstr>2_Custom Design</vt:lpstr>
      <vt:lpstr>Custom Design</vt:lpstr>
      <vt:lpstr>4_Custom Design</vt:lpstr>
      <vt:lpstr>Office Theme</vt:lpstr>
      <vt:lpstr>5_Custom Design</vt:lpstr>
      <vt:lpstr>WHD</vt:lpstr>
      <vt:lpstr>  H-2B Temporary Nonimmigrant Worker Visa Program Enforcement  </vt:lpstr>
      <vt:lpstr>Disclaimer</vt:lpstr>
      <vt:lpstr>Wage and Hour Division</vt:lpstr>
      <vt:lpstr> Agenda</vt:lpstr>
      <vt:lpstr>H-2B Visa Program</vt:lpstr>
      <vt:lpstr>WHD’s H-2B Enforcement Responsibility</vt:lpstr>
      <vt:lpstr>  Employer Obligations to U.S. Workers  </vt:lpstr>
      <vt:lpstr>U.S. Worker Recruitment Requirements</vt:lpstr>
      <vt:lpstr> U.S. Worker Hiring Requirements</vt:lpstr>
      <vt:lpstr>Prohibition of Preferential Treatment</vt:lpstr>
      <vt:lpstr>Prohibition of U.S. Worker Layoff or Displacement</vt:lpstr>
      <vt:lpstr>  Additional Assurances and Obligations </vt:lpstr>
      <vt:lpstr>Payment of Required Wages</vt:lpstr>
      <vt:lpstr>Travel Time and Hours Worked</vt:lpstr>
      <vt:lpstr>Deductions, Tools and Equipment</vt:lpstr>
      <vt:lpstr>Disclosure </vt:lpstr>
      <vt:lpstr>Transportation and Visa Costs</vt:lpstr>
      <vt:lpstr>Place of Intended Employment &amp; Job Classification </vt:lpstr>
      <vt:lpstr>Prohibited Fees</vt:lpstr>
      <vt:lpstr>Other H-2B Program Obligations </vt:lpstr>
      <vt:lpstr>Other H-2B Program Obligations cont.</vt:lpstr>
      <vt:lpstr>Temporary Visa Cap Increases</vt:lpstr>
      <vt:lpstr>Investigations</vt:lpstr>
      <vt:lpstr>Sanctions and Remedies </vt:lpstr>
      <vt:lpstr>Additional Information </vt:lpstr>
    </vt:vector>
  </TitlesOfParts>
  <Company>Slice,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 and Hour Division Overview</dc:title>
  <dc:creator>Diana Flores</dc:creator>
  <cp:lastModifiedBy>Adam Huggins</cp:lastModifiedBy>
  <cp:revision>15</cp:revision>
  <cp:lastPrinted>2017-07-21T19:42:16Z</cp:lastPrinted>
  <dcterms:created xsi:type="dcterms:W3CDTF">2010-03-26T16:08:16Z</dcterms:created>
  <dcterms:modified xsi:type="dcterms:W3CDTF">2023-07-20T19:56:55Z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0x0101006088DC7CD522D44C935BCAF1A1C208D102005FB607036076B849981F2E0E70AFF4D2</vt:lpwstr>
  </property>
  <property fmtid="{D5CDD505-2E9C-101B-9397-08002B2CF9AE}" pid="3" name="_dlc_DocIdItemGuid">
    <vt:lpwstr>128838d8-93b6-48d3-b40f-926cf0aa3d15</vt:lpwstr>
  </property>
  <property fmtid="{D5CDD505-2E9C-101B-9397-08002B2CF9AE}" pid="4" name="Geographic Coverage">
    <vt:lpwstr>330;#National Office|65ba569a-3cff-4780-af0e-91b99f89038f</vt:lpwstr>
  </property>
  <property fmtid="{D5CDD505-2E9C-101B-9397-08002B2CF9AE}" pid="5" name="WHD Subject">
    <vt:lpwstr>443;#Enforcement|3d7c188d-b144-4ce6-a824-6fd7f396b4bd</vt:lpwstr>
  </property>
  <property fmtid="{D5CDD505-2E9C-101B-9397-08002B2CF9AE}" pid="6" name="Authorities">
    <vt:lpwstr/>
  </property>
  <property fmtid="{D5CDD505-2E9C-101B-9397-08002B2CF9AE}" pid="7" name="Industry (NAICS)">
    <vt:lpwstr/>
  </property>
  <property fmtid="{D5CDD505-2E9C-101B-9397-08002B2CF9AE}" pid="8" name="WHD Record Type">
    <vt:lpwstr>2491;#Outreach and Public Contact Records|c6032c5a-5c87-4496-9b75-26f58939e47c</vt:lpwstr>
  </property>
  <property fmtid="{D5CDD505-2E9C-101B-9397-08002B2CF9AE}" pid="9" name="SharedWithUsers">
    <vt:lpwstr>2152;#Blue, Leah K - WHD;#488;#Eagle, Lindsay - WHD;#2150;#Johnson, Wendy D - WHD;#885;#Sanchez, Karen H - WHD;#2151;#Tariq, Ambreen F - WHD;#2148;#Weeks, Daniel - WHD;#5877;#Wycinsky, David L - WHD</vt:lpwstr>
  </property>
  <property fmtid="{D5CDD505-2E9C-101B-9397-08002B2CF9AE}" pid="10" name="MediaServiceImageTags">
    <vt:lpwstr/>
  </property>
</Properties>
</file>