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7" r:id="rId2"/>
    <p:sldId id="290" r:id="rId3"/>
    <p:sldId id="315" r:id="rId4"/>
    <p:sldId id="324" r:id="rId5"/>
    <p:sldId id="326" r:id="rId6"/>
    <p:sldId id="332" r:id="rId7"/>
    <p:sldId id="331" r:id="rId8"/>
    <p:sldId id="289" r:id="rId9"/>
    <p:sldId id="333" r:id="rId10"/>
    <p:sldId id="258" r:id="rId11"/>
    <p:sldId id="296" r:id="rId12"/>
    <p:sldId id="330" r:id="rId1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1F9BBD-BCE3-1C1B-24B6-69B173565051}" name="Bobian, Della - OLMS" initials="DB" userId="S::Bobian.Della@dol.gov::78e93d7d-de77-4621-887c-ba5eb0dd49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Williford"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2060"/>
    <a:srgbClr val="990033"/>
    <a:srgbClr val="0000FF"/>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43D07-6050-413E-B2CD-537E28E0ECDC}" v="10" dt="2024-09-19T00:24:19.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93" autoAdjust="0"/>
  </p:normalViewPr>
  <p:slideViewPr>
    <p:cSldViewPr>
      <p:cViewPr varScale="1">
        <p:scale>
          <a:sx n="95" d="100"/>
          <a:sy n="95" d="100"/>
        </p:scale>
        <p:origin x="21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lvl1pPr defTabSz="933261">
              <a:defRPr sz="1200"/>
            </a:lvl1pPr>
          </a:lstStyle>
          <a:p>
            <a:endParaRPr lang="en-US" altLang="en-US"/>
          </a:p>
        </p:txBody>
      </p:sp>
      <p:sp>
        <p:nvSpPr>
          <p:cNvPr id="4099" name="Rectangle 3"/>
          <p:cNvSpPr>
            <a:spLocks noGrp="1" noChangeArrowheads="1"/>
          </p:cNvSpPr>
          <p:nvPr>
            <p:ph type="dt" idx="1"/>
          </p:nvPr>
        </p:nvSpPr>
        <p:spPr bwMode="auto">
          <a:xfrm>
            <a:off x="3977531" y="0"/>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lvl1pPr algn="r" defTabSz="933261">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2946" y="4422459"/>
            <a:ext cx="5617208" cy="4188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ftr" sz="quarter" idx="4"/>
          </p:nvPr>
        </p:nvSpPr>
        <p:spPr bwMode="auto">
          <a:xfrm>
            <a:off x="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b" anchorCtr="0" compatLnSpc="1">
            <a:prstTxWarp prst="textNoShape">
              <a:avLst/>
            </a:prstTxWarp>
          </a:bodyPr>
          <a:lstStyle>
            <a:lvl1pPr defTabSz="933261">
              <a:defRPr sz="1200"/>
            </a:lvl1pPr>
          </a:lstStyle>
          <a:p>
            <a:endParaRPr lang="en-US" altLang="en-US"/>
          </a:p>
        </p:txBody>
      </p:sp>
      <p:sp>
        <p:nvSpPr>
          <p:cNvPr id="4103" name="Rectangle 7"/>
          <p:cNvSpPr>
            <a:spLocks noGrp="1" noChangeArrowheads="1"/>
          </p:cNvSpPr>
          <p:nvPr>
            <p:ph type="sldNum" sz="quarter" idx="5"/>
          </p:nvPr>
        </p:nvSpPr>
        <p:spPr bwMode="auto">
          <a:xfrm>
            <a:off x="3977531" y="8841738"/>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17" tIns="46659" rIns="93317" bIns="46659" numCol="1" anchor="b" anchorCtr="0" compatLnSpc="1">
            <a:prstTxWarp prst="textNoShape">
              <a:avLst/>
            </a:prstTxWarp>
          </a:bodyPr>
          <a:lstStyle>
            <a:lvl1pPr algn="r" defTabSz="933261">
              <a:defRPr sz="1200"/>
            </a:lvl1pPr>
          </a:lstStyle>
          <a:p>
            <a:fld id="{41F2BD3B-BC05-490E-A3BD-D5F6CEE0D0F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2A037-78E5-4998-BAD6-6883037E815F}" type="slidenum">
              <a:rPr lang="en-US" altLang="en-US"/>
              <a:pPr/>
              <a:t>1</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114D8D-EBFE-4710-A624-4BD1916FAC0F}" type="slidenum">
              <a:rPr lang="en-US" altLang="en-US"/>
              <a:pPr/>
              <a:t>11</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8C4D9-3883-48F7-B009-1829E39735B6}" type="slidenum">
              <a:rPr lang="en-US" altLang="en-US"/>
              <a:pPr/>
              <a:t>12</a:t>
            </a:fld>
            <a:endParaRPr lang="en-US" alt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82808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6609D-C069-44F1-BF0A-49BE2D7C4794}" type="slidenum">
              <a:rPr lang="en-US" altLang="en-US"/>
              <a:pPr/>
              <a:t>2</a:t>
            </a:fld>
            <a:endParaRPr lang="en-US" alt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E8A8F-441F-41B1-AD36-228E98F52566}" type="slidenum">
              <a:rPr lang="en-US" altLang="en-US"/>
              <a:pPr/>
              <a:t>3</a:t>
            </a:fld>
            <a:endParaRPr lang="en-US" alt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F2BD3B-BC05-490E-A3BD-D5F6CEE0D0F2}" type="slidenum">
              <a:rPr lang="en-US" altLang="en-US" smtClean="0"/>
              <a:pPr/>
              <a:t>4</a:t>
            </a:fld>
            <a:endParaRPr lang="en-US" altLang="en-US"/>
          </a:p>
        </p:txBody>
      </p:sp>
    </p:spTree>
    <p:extLst>
      <p:ext uri="{BB962C8B-B14F-4D97-AF65-F5344CB8AC3E}">
        <p14:creationId xmlns:p14="http://schemas.microsoft.com/office/powerpoint/2010/main" val="411097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5</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1265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defRPr>
            </a:lvl1pPr>
            <a:lvl2pPr marL="746125" indent="-285750" defTabSz="936625">
              <a:spcBef>
                <a:spcPct val="30000"/>
              </a:spcBef>
              <a:defRPr sz="1200">
                <a:solidFill>
                  <a:schemeClr val="tx1"/>
                </a:solidFill>
                <a:latin typeface="Arial" panose="020B0604020202020204" pitchFamily="34" charset="0"/>
              </a:defRPr>
            </a:lvl2pPr>
            <a:lvl3pPr marL="1147763" indent="-228600" defTabSz="936625">
              <a:spcBef>
                <a:spcPct val="30000"/>
              </a:spcBef>
              <a:defRPr sz="1200">
                <a:solidFill>
                  <a:schemeClr val="tx1"/>
                </a:solidFill>
                <a:latin typeface="Arial" panose="020B0604020202020204" pitchFamily="34" charset="0"/>
              </a:defRPr>
            </a:lvl3pPr>
            <a:lvl4pPr marL="1608138" indent="-228600" defTabSz="936625">
              <a:spcBef>
                <a:spcPct val="30000"/>
              </a:spcBef>
              <a:defRPr sz="1200">
                <a:solidFill>
                  <a:schemeClr val="tx1"/>
                </a:solidFill>
                <a:latin typeface="Arial" panose="020B0604020202020204" pitchFamily="34" charset="0"/>
              </a:defRPr>
            </a:lvl4pPr>
            <a:lvl5pPr marL="2066925" indent="-228600" defTabSz="936625">
              <a:spcBef>
                <a:spcPct val="30000"/>
              </a:spcBef>
              <a:defRPr sz="1200">
                <a:solidFill>
                  <a:schemeClr val="tx1"/>
                </a:solidFill>
                <a:latin typeface="Arial" panose="020B0604020202020204" pitchFamily="34" charset="0"/>
              </a:defRPr>
            </a:lvl5pPr>
            <a:lvl6pPr marL="2524125" indent="-228600" defTabSz="936625" eaLnBrk="0" fontAlgn="base" hangingPunct="0">
              <a:spcBef>
                <a:spcPct val="30000"/>
              </a:spcBef>
              <a:spcAft>
                <a:spcPct val="0"/>
              </a:spcAft>
              <a:defRPr sz="1200">
                <a:solidFill>
                  <a:schemeClr val="tx1"/>
                </a:solidFill>
                <a:latin typeface="Arial" panose="020B0604020202020204" pitchFamily="34" charset="0"/>
              </a:defRPr>
            </a:lvl6pPr>
            <a:lvl7pPr marL="2981325" indent="-228600" defTabSz="936625" eaLnBrk="0" fontAlgn="base" hangingPunct="0">
              <a:spcBef>
                <a:spcPct val="30000"/>
              </a:spcBef>
              <a:spcAft>
                <a:spcPct val="0"/>
              </a:spcAft>
              <a:defRPr sz="1200">
                <a:solidFill>
                  <a:schemeClr val="tx1"/>
                </a:solidFill>
                <a:latin typeface="Arial" panose="020B0604020202020204" pitchFamily="34" charset="0"/>
              </a:defRPr>
            </a:lvl7pPr>
            <a:lvl8pPr marL="3438525" indent="-228600" defTabSz="936625" eaLnBrk="0" fontAlgn="base" hangingPunct="0">
              <a:spcBef>
                <a:spcPct val="30000"/>
              </a:spcBef>
              <a:spcAft>
                <a:spcPct val="0"/>
              </a:spcAft>
              <a:defRPr sz="1200">
                <a:solidFill>
                  <a:schemeClr val="tx1"/>
                </a:solidFill>
                <a:latin typeface="Arial" panose="020B0604020202020204" pitchFamily="34" charset="0"/>
              </a:defRPr>
            </a:lvl8pPr>
            <a:lvl9pPr marL="3895725" indent="-228600" defTabSz="9366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14EF7-77E8-471D-8CF7-29FF7CA995E7}"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033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A3BF4-5341-4327-AB89-06A8BB922B1F}" type="slidenum">
              <a:rPr lang="en-US" altLang="en-US"/>
              <a:pPr/>
              <a:t>8</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A3BF4-5341-4327-AB89-06A8BB922B1F}" type="slidenum">
              <a:rPr lang="en-US" altLang="en-US"/>
              <a:pPr/>
              <a:t>9</a:t>
            </a:fld>
            <a:endParaRPr lang="en-US" alt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7712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E26A8-183E-43A3-97E0-E012354229FA}" type="slidenum">
              <a:rPr lang="en-US" altLang="en-US"/>
              <a:pPr/>
              <a:t>10</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 name="Freeform 35"/>
          <p:cNvSpPr/>
          <p:nvPr/>
        </p:nvSpPr>
        <p:spPr>
          <a:xfrm>
            <a:off x="7696200" y="-228600"/>
            <a:ext cx="1514403" cy="723899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grpSp>
        <p:nvGrpSpPr>
          <p:cNvPr id="9" name="Group 8"/>
          <p:cNvGrpSpPr/>
          <p:nvPr/>
        </p:nvGrpSpPr>
        <p:grpSpPr>
          <a:xfrm>
            <a:off x="5166688" y="-8466"/>
            <a:ext cx="4043915" cy="6858001"/>
            <a:chOff x="5166688" y="-8466"/>
            <a:chExt cx="4043915" cy="6858001"/>
          </a:xfrm>
        </p:grpSpPr>
        <p:cxnSp>
          <p:nvCxnSpPr>
            <p:cNvPr id="28" name="Straight Connector 27"/>
            <p:cNvCxnSpPr/>
            <p:nvPr/>
          </p:nvCxnSpPr>
          <p:spPr>
            <a:xfrm flipV="1">
              <a:off x="5166688" y="4167139"/>
              <a:ext cx="404391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88756" y="-8466"/>
              <a:ext cx="1225698"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AF0F62D-0BCA-4CAB-89C1-7E8E73AC0A98}" type="slidenum">
              <a:rPr lang="en-US" altLang="en-US" smtClean="0"/>
              <a:pPr/>
              <a:t>‹#›</a:t>
            </a:fld>
            <a:endParaRPr lang="en-US" altLang="en-US"/>
          </a:p>
        </p:txBody>
      </p:sp>
      <p:sp>
        <p:nvSpPr>
          <p:cNvPr id="16" name="Freeform 15"/>
          <p:cNvSpPr/>
          <p:nvPr/>
        </p:nvSpPr>
        <p:spPr>
          <a:xfrm>
            <a:off x="-1" y="-152400"/>
            <a:ext cx="1063993" cy="708328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5251" y="152400"/>
            <a:ext cx="1187026" cy="1187026"/>
          </a:xfrm>
          <a:prstGeom prst="rect">
            <a:avLst/>
          </a:prstGeom>
          <a:noFill/>
          <a:ln>
            <a:noFill/>
          </a:ln>
        </p:spPr>
      </p:pic>
    </p:spTree>
    <p:extLst>
      <p:ext uri="{BB962C8B-B14F-4D97-AF65-F5344CB8AC3E}">
        <p14:creationId xmlns:p14="http://schemas.microsoft.com/office/powerpoint/2010/main" val="158455600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8991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3992" y="359601"/>
            <a:ext cx="6994814" cy="135600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0978" y="2160590"/>
            <a:ext cx="6347714"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803F669-7C9F-42B5-B8E3-ADF814820D37}" type="slidenum">
              <a:rPr lang="en-US" altLang="en-US" smtClean="0"/>
              <a:pPr/>
              <a:t>‹#›</a:t>
            </a:fld>
            <a:endParaRPr lang="en-US" altLang="en-US"/>
          </a:p>
        </p:txBody>
      </p:sp>
      <p:sp>
        <p:nvSpPr>
          <p:cNvPr id="18" name="Rectangle 12"/>
          <p:cNvSpPr txBox="1">
            <a:spLocks noChangeArrowheads="1"/>
          </p:cNvSpPr>
          <p:nvPr/>
        </p:nvSpPr>
        <p:spPr>
          <a:xfrm>
            <a:off x="0" y="6486342"/>
            <a:ext cx="9144000" cy="365127"/>
          </a:xfrm>
          <a:prstGeom prst="rect">
            <a:avLst/>
          </a:prstGeom>
          <a:noFill/>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Office of Labor-Management Standards (OLMS)</a:t>
            </a:r>
            <a:br>
              <a:rPr lang="en-US" alt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br>
            <a:r>
              <a:rPr lang="en-US" altLang="en-US" sz="2800" b="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https://www.dol.gov/olms/</a:t>
            </a:r>
          </a:p>
        </p:txBody>
      </p:sp>
      <p:pic>
        <p:nvPicPr>
          <p:cNvPr id="27" name="Picture 26" title="Department of Labor Blue Sea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5409" y="307691"/>
            <a:ext cx="603817" cy="603817"/>
          </a:xfrm>
          <a:prstGeom prst="rect">
            <a:avLst/>
          </a:prstGeom>
        </p:spPr>
      </p:pic>
      <p:sp>
        <p:nvSpPr>
          <p:cNvPr id="16" name="Freeform 15"/>
          <p:cNvSpPr/>
          <p:nvPr/>
        </p:nvSpPr>
        <p:spPr>
          <a:xfrm>
            <a:off x="-1" y="0"/>
            <a:ext cx="1063993" cy="6858002"/>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rgbClr val="9A000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Freeform 16"/>
          <p:cNvSpPr/>
          <p:nvPr/>
        </p:nvSpPr>
        <p:spPr>
          <a:xfrm>
            <a:off x="7696200" y="-8467"/>
            <a:ext cx="1447800" cy="686646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25B9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4716976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b="1" i="0" kern="1200" cap="none" baseline="0">
          <a:solidFill>
            <a:schemeClr val="accent2">
              <a:lumMod val="7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olms-public@dol.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ol.gov/agencies/olms/regs/compliance/efs/efshel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ol.gov/ol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62259" y="27282"/>
            <a:ext cx="6629400" cy="3475102"/>
          </a:xfrm>
        </p:spPr>
        <p:txBody>
          <a:bodyPr/>
          <a:lstStyle/>
          <a:p>
            <a:pPr algn="l"/>
            <a:r>
              <a:rPr lang="en-US" altLang="en-US" sz="4800" dirty="0"/>
              <a:t>ELECTRONIC Collective Bargaining Agreement (e-CBA)</a:t>
            </a:r>
            <a:br>
              <a:rPr lang="en-US" altLang="en-US" sz="6000" dirty="0">
                <a:solidFill>
                  <a:srgbClr val="FF0000"/>
                </a:solidFill>
              </a:rPr>
            </a:br>
            <a:endParaRPr lang="en-US" dirty="0"/>
          </a:p>
        </p:txBody>
      </p:sp>
      <p:sp>
        <p:nvSpPr>
          <p:cNvPr id="5" name="Subtitle 3"/>
          <p:cNvSpPr>
            <a:spLocks noGrp="1"/>
          </p:cNvSpPr>
          <p:nvPr>
            <p:ph type="subTitle" idx="1"/>
          </p:nvPr>
        </p:nvSpPr>
        <p:spPr>
          <a:xfrm>
            <a:off x="609600" y="3810000"/>
            <a:ext cx="6893519" cy="2255902"/>
          </a:xfrm>
        </p:spPr>
        <p:txBody>
          <a:bodyPr>
            <a:noAutofit/>
          </a:bodyPr>
          <a:lstStyle/>
          <a:p>
            <a:pPr algn="ctr"/>
            <a:r>
              <a:rPr lang="en-US" altLang="en-US" sz="4400" b="1" dirty="0">
                <a:solidFill>
                  <a:srgbClr val="990033"/>
                </a:solidFill>
              </a:rPr>
              <a:t>Guide to Uploading </a:t>
            </a:r>
            <a:br>
              <a:rPr lang="en-US" altLang="en-US" sz="4400" b="1" dirty="0">
                <a:solidFill>
                  <a:srgbClr val="990033"/>
                </a:solidFill>
              </a:rPr>
            </a:br>
            <a:r>
              <a:rPr lang="en-US" altLang="en-US" sz="4400" b="1" dirty="0">
                <a:solidFill>
                  <a:srgbClr val="990033"/>
                </a:solidFill>
              </a:rPr>
              <a:t>Collective Bargaining Agreements</a:t>
            </a:r>
            <a:endParaRPr lang="en-US" sz="4400" b="1" dirty="0">
              <a:solidFill>
                <a:srgbClr val="99003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2990"/>
            <a:ext cx="7239000" cy="609600"/>
          </a:xfrm>
        </p:spPr>
        <p:txBody>
          <a:bodyPr>
            <a:noAutofit/>
          </a:bodyPr>
          <a:lstStyle/>
          <a:p>
            <a:pPr marL="0" marR="0" algn="ctr">
              <a:lnSpc>
                <a:spcPct val="107000"/>
              </a:lnSpc>
              <a:spcBef>
                <a:spcPts val="0"/>
              </a:spcBef>
              <a:spcAft>
                <a:spcPts val="800"/>
              </a:spcAft>
            </a:pPr>
            <a:r>
              <a:rPr lang="en-US" altLang="en-US" sz="3200" dirty="0">
                <a:solidFill>
                  <a:srgbClr val="002060"/>
                </a:solidFill>
              </a:rPr>
              <a:t>Submission Confirmation</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56" name="Rectangle 12"/>
          <p:cNvSpPr>
            <a:spLocks noChangeArrowheads="1"/>
          </p:cNvSpPr>
          <p:nvPr/>
        </p:nvSpPr>
        <p:spPr bwMode="auto">
          <a:xfrm>
            <a:off x="990600" y="1295400"/>
            <a:ext cx="7543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
                <a:srgbClr val="0066FF"/>
              </a:buClr>
            </a:pPr>
            <a:r>
              <a:rPr lang="en-US" sz="2000" dirty="0"/>
              <a:t>Confirm the CBA has been successfully uploaded and submitted.</a:t>
            </a:r>
          </a:p>
        </p:txBody>
      </p:sp>
      <p:pic>
        <p:nvPicPr>
          <p:cNvPr id="3" name="Picture 2" descr="Graphical user interface, text, application, email&#10;&#10;Description automatically generated">
            <a:extLst>
              <a:ext uri="{FF2B5EF4-FFF2-40B4-BE49-F238E27FC236}">
                <a16:creationId xmlns:a16="http://schemas.microsoft.com/office/drawing/2014/main" id="{FA7597C0-ABD0-5447-E17E-B5C9FD9AA090}"/>
              </a:ext>
            </a:extLst>
          </p:cNvPr>
          <p:cNvPicPr>
            <a:picLocks noChangeAspect="1"/>
          </p:cNvPicPr>
          <p:nvPr/>
        </p:nvPicPr>
        <p:blipFill>
          <a:blip r:embed="rId3"/>
          <a:stretch>
            <a:fillRect/>
          </a:stretch>
        </p:blipFill>
        <p:spPr>
          <a:xfrm>
            <a:off x="1295400" y="2514600"/>
            <a:ext cx="5943600" cy="36982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593" y="337457"/>
            <a:ext cx="6994814" cy="729343"/>
          </a:xfrm>
        </p:spPr>
        <p:txBody>
          <a:bodyPr>
            <a:noAutofit/>
          </a:bodyPr>
          <a:lstStyle/>
          <a:p>
            <a:pPr algn="ctr"/>
            <a:r>
              <a:rPr lang="en-US" sz="3200" dirty="0">
                <a:solidFill>
                  <a:srgbClr val="002060"/>
                </a:solidFill>
                <a:effectLst/>
                <a:latin typeface="+mj-lt"/>
                <a:ea typeface="Calibri" panose="020F0502020204030204" pitchFamily="34" charset="0"/>
                <a:cs typeface="Times New Roman" panose="02020603050405020304" pitchFamily="18" charset="0"/>
              </a:rPr>
              <a:t>On-screen Error Message</a:t>
            </a:r>
            <a:endParaRPr lang="en-US" sz="3200" dirty="0">
              <a:solidFill>
                <a:srgbClr val="002060"/>
              </a:solidFill>
              <a:latin typeface="+mj-lt"/>
            </a:endParaRPr>
          </a:p>
        </p:txBody>
      </p:sp>
      <p:sp>
        <p:nvSpPr>
          <p:cNvPr id="4" name="Rectangle 12"/>
          <p:cNvSpPr>
            <a:spLocks noChangeArrowheads="1"/>
          </p:cNvSpPr>
          <p:nvPr/>
        </p:nvSpPr>
        <p:spPr bwMode="auto">
          <a:xfrm>
            <a:off x="1073756" y="1066800"/>
            <a:ext cx="731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
                <a:srgbClr val="0066FF"/>
              </a:buClr>
            </a:pPr>
            <a:r>
              <a:rPr lang="en-US" sz="2000" dirty="0"/>
              <a:t>On-screen message will be displayed when an </a:t>
            </a:r>
            <a:r>
              <a:rPr lang="en-US" sz="2000" b="1" dirty="0"/>
              <a:t>Upload Error/ Incomplete Upload has occurred.  </a:t>
            </a:r>
            <a:r>
              <a:rPr lang="en-US" sz="2000" dirty="0"/>
              <a:t>The file upload was not completed due to an interruption or an unknown error. </a:t>
            </a:r>
          </a:p>
        </p:txBody>
      </p:sp>
      <p:pic>
        <p:nvPicPr>
          <p:cNvPr id="3" name="Picture 2" descr="Text&#10;&#10;Description automatically generated with medium confidence">
            <a:extLst>
              <a:ext uri="{FF2B5EF4-FFF2-40B4-BE49-F238E27FC236}">
                <a16:creationId xmlns:a16="http://schemas.microsoft.com/office/drawing/2014/main" id="{6A5A5BA6-217A-768D-B346-ED3711DA46DA}"/>
              </a:ext>
            </a:extLst>
          </p:cNvPr>
          <p:cNvPicPr>
            <a:picLocks noChangeAspect="1"/>
          </p:cNvPicPr>
          <p:nvPr/>
        </p:nvPicPr>
        <p:blipFill rotWithShape="1">
          <a:blip r:embed="rId3"/>
          <a:srcRect l="4082" t="21992" r="40816" b="26281"/>
          <a:stretch/>
        </p:blipFill>
        <p:spPr>
          <a:xfrm>
            <a:off x="1219200" y="2396036"/>
            <a:ext cx="6358646" cy="1436244"/>
          </a:xfrm>
          <a:prstGeom prst="rect">
            <a:avLst/>
          </a:prstGeom>
        </p:spPr>
      </p:pic>
      <p:sp>
        <p:nvSpPr>
          <p:cNvPr id="5" name="Rectangle 12">
            <a:extLst>
              <a:ext uri="{FF2B5EF4-FFF2-40B4-BE49-F238E27FC236}">
                <a16:creationId xmlns:a16="http://schemas.microsoft.com/office/drawing/2014/main" id="{817C8306-5932-1541-66C0-B73A08CA2520}"/>
              </a:ext>
            </a:extLst>
          </p:cNvPr>
          <p:cNvSpPr>
            <a:spLocks noChangeArrowheads="1"/>
          </p:cNvSpPr>
          <p:nvPr/>
        </p:nvSpPr>
        <p:spPr bwMode="auto">
          <a:xfrm>
            <a:off x="990600" y="4129821"/>
            <a:ext cx="731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buClr>
                <a:srgbClr val="0066FF"/>
              </a:buClr>
            </a:pPr>
            <a:r>
              <a:rPr lang="en-US" sz="2000" dirty="0"/>
              <a:t>If this message appears, your CBA was not uploaded or submitted and you must retry the upload and submission process.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D902-B7DB-4E58-8F61-EBCAE45888F4}"/>
              </a:ext>
            </a:extLst>
          </p:cNvPr>
          <p:cNvSpPr>
            <a:spLocks noGrp="1"/>
          </p:cNvSpPr>
          <p:nvPr>
            <p:ph type="title"/>
          </p:nvPr>
        </p:nvSpPr>
        <p:spPr>
          <a:xfrm>
            <a:off x="1063992" y="359601"/>
            <a:ext cx="6994814" cy="707199"/>
          </a:xfrm>
        </p:spPr>
        <p:txBody>
          <a:bodyPr>
            <a:normAutofit/>
          </a:bodyPr>
          <a:lstStyle/>
          <a:p>
            <a:pPr algn="ctr"/>
            <a:r>
              <a:rPr lang="en-US" sz="3200" dirty="0">
                <a:solidFill>
                  <a:srgbClr val="002060"/>
                </a:solidFill>
              </a:rPr>
              <a:t>Getting Help</a:t>
            </a:r>
          </a:p>
        </p:txBody>
      </p:sp>
      <p:sp>
        <p:nvSpPr>
          <p:cNvPr id="74757" name="Rectangle 5"/>
          <p:cNvSpPr>
            <a:spLocks noChangeArrowheads="1"/>
          </p:cNvSpPr>
          <p:nvPr/>
        </p:nvSpPr>
        <p:spPr bwMode="auto">
          <a:xfrm>
            <a:off x="838200" y="1605424"/>
            <a:ext cx="7467600" cy="3093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950" b="1" dirty="0"/>
              <a:t>If you experience difficulty using EFS, please contact the OLMS Form Technical Support toll-free at: 1-866-401-1109 or by emailing </a:t>
            </a:r>
            <a:r>
              <a:rPr lang="en-US" altLang="en-US" sz="1950" b="1" dirty="0">
                <a:hlinkClick r:id="rId3"/>
              </a:rPr>
              <a:t>olms-public@dol.gov</a:t>
            </a:r>
            <a:r>
              <a:rPr lang="en-US" altLang="en-US" sz="1950" b="1" dirty="0"/>
              <a:t>. </a:t>
            </a:r>
          </a:p>
          <a:p>
            <a:pPr algn="ctr">
              <a:buClr>
                <a:srgbClr val="0066FF"/>
              </a:buClr>
            </a:pPr>
            <a:endParaRPr lang="en-US" altLang="en-US" sz="1950" dirty="0"/>
          </a:p>
          <a:p>
            <a:pPr marL="342900" indent="-342900">
              <a:buClr>
                <a:srgbClr val="0066FF"/>
              </a:buClr>
              <a:buFont typeface="Wingdings" panose="05000000000000000000" pitchFamily="2" charset="2"/>
              <a:buChar char="Ø"/>
            </a:pPr>
            <a:r>
              <a:rPr lang="en-US" altLang="en-US" sz="1950" dirty="0"/>
              <a:t>This PowerPoint presentation and other information regarding EFS can be found on our website at the following URL: </a:t>
            </a:r>
            <a:r>
              <a:rPr lang="en-US" altLang="en-US" sz="1950" dirty="0">
                <a:hlinkClick r:id="rId4"/>
              </a:rPr>
              <a:t>http://www.dol.gov/agencies/olms/regs/compliance/efs/efshelp</a:t>
            </a:r>
            <a:r>
              <a:rPr lang="en-US" altLang="en-US" sz="1950" dirty="0"/>
              <a:t>.</a:t>
            </a:r>
          </a:p>
          <a:p>
            <a:pPr marL="342900" indent="-342900" algn="ctr">
              <a:buClr>
                <a:srgbClr val="0066FF"/>
              </a:buClr>
              <a:buFont typeface="Wingdings" panose="05000000000000000000" pitchFamily="2" charset="2"/>
              <a:buChar char="Ø"/>
            </a:pPr>
            <a:endParaRPr lang="en-US" altLang="en-US" sz="1950" dirty="0">
              <a:solidFill>
                <a:srgbClr val="0000FF"/>
              </a:solidFill>
            </a:endParaRPr>
          </a:p>
          <a:p>
            <a:pPr marL="342900" indent="-342900">
              <a:buClr>
                <a:srgbClr val="0066FF"/>
              </a:buClr>
              <a:buFont typeface="Wingdings" panose="05000000000000000000" pitchFamily="2" charset="2"/>
              <a:buChar char="Ø"/>
            </a:pPr>
            <a:r>
              <a:rPr lang="en-US" altLang="en-US" sz="1950" dirty="0"/>
              <a:t>If you have additional questions or comments please contact OLMS:  Email OLMS at </a:t>
            </a:r>
            <a:r>
              <a:rPr lang="en-US" altLang="en-US" sz="1950" dirty="0">
                <a:hlinkClick r:id="rId3"/>
              </a:rPr>
              <a:t>olms-public@dol.gov</a:t>
            </a:r>
            <a:r>
              <a:rPr lang="en-US" altLang="en-US" sz="1950" dirty="0"/>
              <a:t>. </a:t>
            </a:r>
          </a:p>
        </p:txBody>
      </p:sp>
    </p:spTree>
    <p:extLst>
      <p:ext uri="{BB962C8B-B14F-4D97-AF65-F5344CB8AC3E}">
        <p14:creationId xmlns:p14="http://schemas.microsoft.com/office/powerpoint/2010/main" val="131436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010400" cy="1356009"/>
          </a:xfrm>
        </p:spPr>
        <p:txBody>
          <a:bodyPr>
            <a:normAutofit fontScale="90000"/>
          </a:bodyPr>
          <a:lstStyle/>
          <a:p>
            <a:pPr algn="ctr">
              <a:spcBef>
                <a:spcPct val="50000"/>
              </a:spcBef>
            </a:pPr>
            <a:r>
              <a:rPr lang="en-US" altLang="en-US" dirty="0">
                <a:solidFill>
                  <a:srgbClr val="002060"/>
                </a:solidFill>
              </a:rPr>
              <a:t>ELECTRONIC Collective Bargaining Agreements (e-CBA)</a:t>
            </a:r>
            <a:r>
              <a:rPr lang="en-US" altLang="en-US" dirty="0">
                <a:solidFill>
                  <a:srgbClr val="002060"/>
                </a:solidFill>
                <a:latin typeface="Times New Roman" panose="02020603050405020304" pitchFamily="18" charset="0"/>
              </a:rPr>
              <a:t> </a:t>
            </a:r>
            <a:br>
              <a:rPr lang="en-US" altLang="en-US" dirty="0">
                <a:latin typeface="Times New Roman" panose="02020603050405020304" pitchFamily="18" charset="0"/>
              </a:rPr>
            </a:br>
            <a:endParaRPr lang="en-US" dirty="0"/>
          </a:p>
        </p:txBody>
      </p:sp>
      <p:sp>
        <p:nvSpPr>
          <p:cNvPr id="67590" name="Text Box 6"/>
          <p:cNvSpPr txBox="1">
            <a:spLocks noChangeArrowheads="1"/>
          </p:cNvSpPr>
          <p:nvPr/>
        </p:nvSpPr>
        <p:spPr bwMode="auto">
          <a:xfrm>
            <a:off x="876300" y="4306991"/>
            <a:ext cx="7391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1196975">
              <a:defRPr>
                <a:solidFill>
                  <a:schemeClr val="tx1"/>
                </a:solidFill>
                <a:latin typeface="Arial" panose="020B0604020202020204" pitchFamily="34" charset="0"/>
              </a:defRPr>
            </a:lvl2pPr>
            <a:lvl3pPr marL="1311275">
              <a:defRPr>
                <a:solidFill>
                  <a:schemeClr val="tx1"/>
                </a:solidFill>
                <a:latin typeface="Arial" panose="020B0604020202020204" pitchFamily="34" charset="0"/>
              </a:defRPr>
            </a:lvl3pPr>
            <a:lvl4pPr marL="1425575">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buFont typeface="Wingdings" panose="05000000000000000000" pitchFamily="2" charset="2"/>
              <a:buNone/>
            </a:pPr>
            <a:r>
              <a:rPr lang="en-US" sz="2000" dirty="0"/>
              <a:t>Welcome to the new electronic CBA (e-Collective Bargaining Agreement) portal! This guide is designed to help union representatives easily access and navigate the portal. Follow these simple steps to log in and explore all the features available to you.</a:t>
            </a:r>
            <a:endParaRPr lang="en-US" altLang="en-US" sz="2000" dirty="0">
              <a:solidFill>
                <a:srgbClr val="0000FF"/>
              </a:solidFill>
            </a:endParaRPr>
          </a:p>
        </p:txBody>
      </p:sp>
      <p:sp>
        <p:nvSpPr>
          <p:cNvPr id="3" name="Rectangle 1">
            <a:extLst>
              <a:ext uri="{FF2B5EF4-FFF2-40B4-BE49-F238E27FC236}">
                <a16:creationId xmlns:a16="http://schemas.microsoft.com/office/drawing/2014/main" id="{34EB6941-D45D-9644-062C-868FB5D90C1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descr="A group of people standing in front of a window&#10;&#10;Description automatically generated">
            <a:extLst>
              <a:ext uri="{FF2B5EF4-FFF2-40B4-BE49-F238E27FC236}">
                <a16:creationId xmlns:a16="http://schemas.microsoft.com/office/drawing/2014/main" id="{3BB1BEA5-123E-C795-FD9A-299A1AB0B5B6}"/>
              </a:ext>
            </a:extLst>
          </p:cNvPr>
          <p:cNvPicPr>
            <a:picLocks noChangeAspect="1"/>
          </p:cNvPicPr>
          <p:nvPr/>
        </p:nvPicPr>
        <p:blipFill rotWithShape="1">
          <a:blip r:embed="rId3">
            <a:extLst>
              <a:ext uri="{28A0092B-C50C-407E-A947-70E740481C1C}">
                <a14:useLocalDpi xmlns:a14="http://schemas.microsoft.com/office/drawing/2010/main" val="0"/>
              </a:ext>
            </a:extLst>
          </a:blip>
          <a:srcRect r="16746"/>
          <a:stretch/>
        </p:blipFill>
        <p:spPr>
          <a:xfrm>
            <a:off x="1371600" y="1143804"/>
            <a:ext cx="6224434" cy="28349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1"/>
            <a:ext cx="6994814" cy="685800"/>
          </a:xfrm>
        </p:spPr>
        <p:txBody>
          <a:bodyPr>
            <a:normAutofit fontScale="90000"/>
          </a:bodyPr>
          <a:lstStyle/>
          <a:p>
            <a:r>
              <a:rPr lang="en-US" altLang="en-US" dirty="0">
                <a:solidFill>
                  <a:srgbClr val="002060"/>
                </a:solidFill>
              </a:rPr>
              <a:t>System Requirements and Settings</a:t>
            </a:r>
            <a:br>
              <a:rPr lang="en-US" altLang="en-US" dirty="0"/>
            </a:br>
            <a:endParaRPr lang="en-US" dirty="0"/>
          </a:p>
        </p:txBody>
      </p:sp>
      <p:sp>
        <p:nvSpPr>
          <p:cNvPr id="128011" name="Text Box 11"/>
          <p:cNvSpPr txBox="1">
            <a:spLocks noChangeArrowheads="1"/>
          </p:cNvSpPr>
          <p:nvPr/>
        </p:nvSpPr>
        <p:spPr bwMode="auto">
          <a:xfrm>
            <a:off x="914400" y="1219200"/>
            <a:ext cx="70104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To access and use e-CBA, OLMS recommends that you use one of the following browsers:</a:t>
            </a:r>
          </a:p>
          <a:p>
            <a:pPr marL="742950" lvl="1" indent="-285750">
              <a:spcBef>
                <a:spcPts val="1800"/>
              </a:spcBef>
              <a:buClr>
                <a:srgbClr val="0066FF"/>
              </a:buClr>
              <a:buFont typeface="Wingdings" panose="05000000000000000000" pitchFamily="2" charset="2"/>
              <a:buChar char="Ø"/>
            </a:pPr>
            <a:r>
              <a:rPr lang="en-US" altLang="en-US" dirty="0"/>
              <a:t>Microsoft Edge</a:t>
            </a:r>
          </a:p>
          <a:p>
            <a:pPr marL="742950" lvl="1" indent="-285750">
              <a:spcBef>
                <a:spcPts val="1800"/>
              </a:spcBef>
              <a:buClr>
                <a:srgbClr val="0066FF"/>
              </a:buClr>
              <a:buFont typeface="Wingdings" panose="05000000000000000000" pitchFamily="2" charset="2"/>
              <a:buChar char="Ø"/>
            </a:pPr>
            <a:r>
              <a:rPr lang="en-US" altLang="en-US" dirty="0"/>
              <a:t>Google Chrome</a:t>
            </a:r>
            <a:endParaRPr lang="en-US" alt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92" y="359601"/>
            <a:ext cx="6994814" cy="630999"/>
          </a:xfrm>
        </p:spPr>
        <p:txBody>
          <a:bodyPr>
            <a:normAutofit/>
          </a:bodyPr>
          <a:lstStyle/>
          <a:p>
            <a:pPr algn="ctr"/>
            <a:r>
              <a:rPr lang="en-US" sz="3200" dirty="0">
                <a:solidFill>
                  <a:srgbClr val="002060"/>
                </a:solidFill>
              </a:rPr>
              <a:t>Accessing the System</a:t>
            </a:r>
          </a:p>
        </p:txBody>
      </p:sp>
      <p:sp>
        <p:nvSpPr>
          <p:cNvPr id="3" name="TextBox 2"/>
          <p:cNvSpPr txBox="1"/>
          <p:nvPr/>
        </p:nvSpPr>
        <p:spPr>
          <a:xfrm>
            <a:off x="1066800" y="1143000"/>
            <a:ext cx="7467600" cy="1015663"/>
          </a:xfrm>
          <a:prstGeom prst="rect">
            <a:avLst/>
          </a:prstGeom>
          <a:noFill/>
        </p:spPr>
        <p:txBody>
          <a:bodyPr wrap="square" rtlCol="0">
            <a:spAutoFit/>
          </a:bodyPr>
          <a:lstStyle/>
          <a:p>
            <a:r>
              <a:rPr lang="en-US" altLang="en-US" sz="2000" dirty="0"/>
              <a:t>Navigate to the </a:t>
            </a:r>
            <a:r>
              <a:rPr lang="en-US" altLang="en-US" sz="2000" dirty="0">
                <a:hlinkClick r:id="rId3"/>
              </a:rPr>
              <a:t>OLMS Website</a:t>
            </a:r>
            <a:r>
              <a:rPr lang="en-US" altLang="en-US" sz="2000" dirty="0"/>
              <a:t> and select FILE LABOR-MANAGEMENT LM REPORTS, then from the drop-down menu, select the “</a:t>
            </a:r>
            <a:r>
              <a:rPr lang="en-US" altLang="en-US" sz="2000" b="1" dirty="0">
                <a:solidFill>
                  <a:srgbClr val="C00000"/>
                </a:solidFill>
              </a:rPr>
              <a:t> (e-CBA Portal)</a:t>
            </a:r>
            <a:r>
              <a:rPr lang="en-US" altLang="en-US" sz="2000" dirty="0"/>
              <a:t>.</a:t>
            </a:r>
            <a:r>
              <a:rPr lang="en-US" altLang="en-US" sz="2000" b="1" dirty="0"/>
              <a:t>”</a:t>
            </a:r>
            <a:endParaRPr lang="en-US" sz="2000" dirty="0"/>
          </a:p>
        </p:txBody>
      </p:sp>
      <p:pic>
        <p:nvPicPr>
          <p:cNvPr id="10" name="Picture 9">
            <a:extLst>
              <a:ext uri="{FF2B5EF4-FFF2-40B4-BE49-F238E27FC236}">
                <a16:creationId xmlns:a16="http://schemas.microsoft.com/office/drawing/2014/main" id="{37AC7D0D-710B-BB05-016A-CA8E34684260}"/>
              </a:ext>
            </a:extLst>
          </p:cNvPr>
          <p:cNvPicPr>
            <a:picLocks noChangeAspect="1"/>
          </p:cNvPicPr>
          <p:nvPr/>
        </p:nvPicPr>
        <p:blipFill>
          <a:blip r:embed="rId4"/>
          <a:stretch>
            <a:fillRect/>
          </a:stretch>
        </p:blipFill>
        <p:spPr>
          <a:xfrm>
            <a:off x="1257300" y="2438400"/>
            <a:ext cx="6629400" cy="2854474"/>
          </a:xfrm>
          <a:prstGeom prst="rect">
            <a:avLst/>
          </a:prstGeom>
        </p:spPr>
      </p:pic>
    </p:spTree>
    <p:extLst>
      <p:ext uri="{BB962C8B-B14F-4D97-AF65-F5344CB8AC3E}">
        <p14:creationId xmlns:p14="http://schemas.microsoft.com/office/powerpoint/2010/main" val="149009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143000" y="84347"/>
            <a:ext cx="6858000" cy="1009510"/>
          </a:xfrm>
          <a:noFill/>
        </p:spPr>
        <p:txBody>
          <a:bodyPr>
            <a:noAutofit/>
          </a:bodyPr>
          <a:lstStyle/>
          <a:p>
            <a:pPr algn="ctr">
              <a:spcBef>
                <a:spcPct val="50000"/>
              </a:spcBef>
            </a:pPr>
            <a:r>
              <a:rPr lang="en-US" sz="3200" dirty="0">
                <a:solidFill>
                  <a:srgbClr val="002060"/>
                </a:solidFill>
              </a:rPr>
              <a:t>Accessing e-CBA to Upload</a:t>
            </a:r>
            <a:br>
              <a:rPr lang="en-US" sz="3200" dirty="0"/>
            </a:br>
            <a:endParaRPr lang="en-US" altLang="en-US" sz="3200" dirty="0">
              <a:solidFill>
                <a:srgbClr val="002060"/>
              </a:solidFill>
            </a:endParaRPr>
          </a:p>
        </p:txBody>
      </p:sp>
      <p:sp>
        <p:nvSpPr>
          <p:cNvPr id="2" name="TextBox 1"/>
          <p:cNvSpPr txBox="1"/>
          <p:nvPr/>
        </p:nvSpPr>
        <p:spPr>
          <a:xfrm>
            <a:off x="1600200" y="589102"/>
            <a:ext cx="6096000" cy="1077218"/>
          </a:xfrm>
          <a:prstGeom prst="rect">
            <a:avLst/>
          </a:prstGeom>
          <a:noFill/>
        </p:spPr>
        <p:txBody>
          <a:bodyPr wrap="square" rtlCol="0">
            <a:spAutoFit/>
          </a:bodyPr>
          <a:lstStyle/>
          <a:p>
            <a:pPr lvl="0" defTabSz="914400" eaLnBrk="0" fontAlgn="base" hangingPunct="0">
              <a:spcBef>
                <a:spcPct val="0"/>
              </a:spcBef>
              <a:spcAft>
                <a:spcPct val="0"/>
              </a:spcAft>
            </a:pPr>
            <a:r>
              <a:rPr lang="en-US" sz="1600" dirty="0"/>
              <a:t>To access the CBA portal, you need to provide specific, required information marked with an asterisk </a:t>
            </a:r>
            <a:r>
              <a:rPr lang="en-US" sz="1600" b="1" dirty="0"/>
              <a:t>(*)</a:t>
            </a:r>
            <a:r>
              <a:rPr lang="en-US" sz="1600" dirty="0"/>
              <a:t> on the login page. These details include the </a:t>
            </a:r>
            <a:r>
              <a:rPr lang="en-US" sz="1600" b="1" dirty="0">
                <a:solidFill>
                  <a:srgbClr val="FF0000"/>
                </a:solidFill>
              </a:rPr>
              <a:t>Employer Name, Union Name, Email Address, Location(s), Expiration date and CBA File Upload. </a:t>
            </a:r>
            <a:endParaRPr lang="en-US" altLang="en-US" sz="1600" b="1" dirty="0">
              <a:solidFill>
                <a:srgbClr val="FF0000"/>
              </a:solidFill>
            </a:endParaRPr>
          </a:p>
        </p:txBody>
      </p:sp>
      <p:pic>
        <p:nvPicPr>
          <p:cNvPr id="5" name="Picture 4">
            <a:extLst>
              <a:ext uri="{FF2B5EF4-FFF2-40B4-BE49-F238E27FC236}">
                <a16:creationId xmlns:a16="http://schemas.microsoft.com/office/drawing/2014/main" id="{CF994FEC-84FA-3A5E-64F0-3D185A18AD32}"/>
              </a:ext>
            </a:extLst>
          </p:cNvPr>
          <p:cNvPicPr>
            <a:picLocks noChangeAspect="1"/>
          </p:cNvPicPr>
          <p:nvPr/>
        </p:nvPicPr>
        <p:blipFill>
          <a:blip r:embed="rId3"/>
          <a:stretch>
            <a:fillRect/>
          </a:stretch>
        </p:blipFill>
        <p:spPr>
          <a:xfrm>
            <a:off x="1665487" y="1666320"/>
            <a:ext cx="5919682" cy="4702814"/>
          </a:xfrm>
          <a:prstGeom prst="rect">
            <a:avLst/>
          </a:prstGeom>
        </p:spPr>
      </p:pic>
    </p:spTree>
    <p:extLst>
      <p:ext uri="{BB962C8B-B14F-4D97-AF65-F5344CB8AC3E}">
        <p14:creationId xmlns:p14="http://schemas.microsoft.com/office/powerpoint/2010/main" val="5908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6"/>
          <p:cNvSpPr>
            <a:spLocks noGrp="1" noChangeArrowheads="1"/>
          </p:cNvSpPr>
          <p:nvPr>
            <p:ph type="title"/>
          </p:nvPr>
        </p:nvSpPr>
        <p:spPr>
          <a:xfrm>
            <a:off x="1143000" y="84347"/>
            <a:ext cx="6858000" cy="667891"/>
          </a:xfrm>
          <a:noFill/>
        </p:spPr>
        <p:txBody>
          <a:bodyPr>
            <a:noAutofit/>
          </a:bodyPr>
          <a:lstStyle/>
          <a:p>
            <a:pPr algn="ctr">
              <a:spcBef>
                <a:spcPct val="50000"/>
              </a:spcBef>
            </a:pPr>
            <a:r>
              <a:rPr lang="en-US" sz="3200" dirty="0">
                <a:solidFill>
                  <a:srgbClr val="002060"/>
                </a:solidFill>
              </a:rPr>
              <a:t>Accessing e-CBA to Upload</a:t>
            </a:r>
            <a:br>
              <a:rPr lang="en-US" sz="3200" dirty="0"/>
            </a:br>
            <a:endParaRPr lang="en-US" altLang="en-US" sz="3200" dirty="0">
              <a:solidFill>
                <a:srgbClr val="002060"/>
              </a:solidFill>
            </a:endParaRPr>
          </a:p>
        </p:txBody>
      </p:sp>
      <p:sp>
        <p:nvSpPr>
          <p:cNvPr id="2" name="TextBox 1"/>
          <p:cNvSpPr txBox="1"/>
          <p:nvPr/>
        </p:nvSpPr>
        <p:spPr>
          <a:xfrm>
            <a:off x="1600200" y="752238"/>
            <a:ext cx="6096000" cy="1323439"/>
          </a:xfrm>
          <a:prstGeom prst="rect">
            <a:avLst/>
          </a:prstGeom>
          <a:noFill/>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sz="1600" b="0" dirty="0">
                <a:solidFill>
                  <a:schemeClr val="tx1"/>
                </a:solidFill>
              </a:rPr>
              <a:t>The CBA portal enables users </a:t>
            </a:r>
            <a:r>
              <a:rPr lang="en-US" sz="1600" b="1" dirty="0">
                <a:solidFill>
                  <a:schemeClr val="tx1"/>
                </a:solidFill>
              </a:rPr>
              <a:t>to </a:t>
            </a:r>
            <a:r>
              <a:rPr lang="en-US" sz="1600" b="0" dirty="0">
                <a:solidFill>
                  <a:schemeClr val="tx1"/>
                </a:solidFill>
              </a:rPr>
              <a:t>simultaneously </a:t>
            </a:r>
            <a:r>
              <a:rPr lang="en-US" sz="1600" b="1" dirty="0">
                <a:solidFill>
                  <a:schemeClr val="tx1"/>
                </a:solidFill>
              </a:rPr>
              <a:t>upload </a:t>
            </a:r>
            <a:r>
              <a:rPr lang="en-US" sz="1600" b="0" dirty="0">
                <a:solidFill>
                  <a:schemeClr val="tx1"/>
                </a:solidFill>
              </a:rPr>
              <a:t>up to 10 agreements simultaneously</a:t>
            </a:r>
            <a:r>
              <a:rPr lang="en-US" sz="1600" b="1" dirty="0">
                <a:solidFill>
                  <a:schemeClr val="tx1"/>
                </a:solidFill>
              </a:rPr>
              <a:t> </a:t>
            </a:r>
            <a:r>
              <a:rPr lang="en-US" sz="1600" b="0" dirty="0">
                <a:solidFill>
                  <a:schemeClr val="tx1"/>
                </a:solidFill>
              </a:rPr>
              <a:t>for multiple locations within a single submission process. This feature is ideal for managing agreements that cover different locations or multiple unions and employers.</a:t>
            </a:r>
            <a:endParaRPr lang="en-US" altLang="en-US" sz="1600" b="1" dirty="0">
              <a:solidFill>
                <a:srgbClr val="FF0000"/>
              </a:solidFill>
            </a:endParaRPr>
          </a:p>
        </p:txBody>
      </p:sp>
      <p:pic>
        <p:nvPicPr>
          <p:cNvPr id="5" name="Picture 4">
            <a:extLst>
              <a:ext uri="{FF2B5EF4-FFF2-40B4-BE49-F238E27FC236}">
                <a16:creationId xmlns:a16="http://schemas.microsoft.com/office/drawing/2014/main" id="{CF994FEC-84FA-3A5E-64F0-3D185A18AD32}"/>
              </a:ext>
            </a:extLst>
          </p:cNvPr>
          <p:cNvPicPr>
            <a:picLocks noGrp="1" noRot="1" noChangeAspect="1" noMove="1" noResize="1" noEditPoints="1" noAdjustHandles="1" noChangeArrowheads="1" noChangeShapeType="1" noCrop="1"/>
          </p:cNvPicPr>
          <p:nvPr/>
        </p:nvPicPr>
        <p:blipFill rotWithShape="1">
          <a:blip r:embed="rId3"/>
          <a:srcRect b="61775"/>
          <a:stretch/>
        </p:blipFill>
        <p:spPr>
          <a:xfrm>
            <a:off x="1981200" y="2411704"/>
            <a:ext cx="5715000" cy="1757223"/>
          </a:xfrm>
          <a:prstGeom prst="rect">
            <a:avLst/>
          </a:prstGeom>
        </p:spPr>
      </p:pic>
      <p:sp>
        <p:nvSpPr>
          <p:cNvPr id="3" name="Arrow: Right 2">
            <a:extLst>
              <a:ext uri="{FF2B5EF4-FFF2-40B4-BE49-F238E27FC236}">
                <a16:creationId xmlns:a16="http://schemas.microsoft.com/office/drawing/2014/main" id="{AC1EFF9C-24D2-CA67-9965-083175F0FBA8}"/>
              </a:ext>
            </a:extLst>
          </p:cNvPr>
          <p:cNvSpPr/>
          <p:nvPr/>
        </p:nvSpPr>
        <p:spPr>
          <a:xfrm>
            <a:off x="1447800" y="329031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452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B343-4BF6-B9E5-4A99-D99C4F7BF9C7}"/>
              </a:ext>
            </a:extLst>
          </p:cNvPr>
          <p:cNvSpPr>
            <a:spLocks noGrp="1"/>
          </p:cNvSpPr>
          <p:nvPr>
            <p:ph type="title"/>
          </p:nvPr>
        </p:nvSpPr>
        <p:spPr>
          <a:xfrm>
            <a:off x="1295400" y="1000329"/>
            <a:ext cx="6994814" cy="1356009"/>
          </a:xfrm>
        </p:spPr>
        <p:txBody>
          <a:bodyPr>
            <a:noAutofit/>
          </a:bodyPr>
          <a:lstStyle/>
          <a:p>
            <a:pPr marL="457200" marR="0">
              <a:lnSpc>
                <a:spcPct val="107000"/>
              </a:lnSpc>
              <a:spcBef>
                <a:spcPts val="0"/>
              </a:spcBef>
              <a:spcAft>
                <a:spcPts val="800"/>
              </a:spcAft>
            </a:pPr>
            <a:r>
              <a:rPr lang="en-US" sz="1800" b="0" kern="100" dirty="0">
                <a:solidFill>
                  <a:schemeClr val="tx1"/>
                </a:solidFill>
                <a:effectLst/>
                <a:latin typeface="+mn-lt"/>
                <a:ea typeface="Calibri" panose="020F0502020204030204" pitchFamily="34" charset="0"/>
                <a:cs typeface="Times New Roman" panose="02020603050405020304" pitchFamily="18" charset="0"/>
              </a:rPr>
              <a:t>To upload a CBA file, select the “Browse for file" button</a:t>
            </a:r>
            <a:r>
              <a:rPr lang="en-US" sz="1800" b="0" kern="100">
                <a:solidFill>
                  <a:schemeClr val="tx1"/>
                </a:solidFill>
                <a:effectLst/>
                <a:latin typeface="+mn-lt"/>
                <a:ea typeface="Calibri" panose="020F0502020204030204" pitchFamily="34" charset="0"/>
                <a:cs typeface="Times New Roman" panose="02020603050405020304" pitchFamily="18" charset="0"/>
              </a:rPr>
              <a:t>, </a:t>
            </a:r>
            <a:r>
              <a:rPr lang="en-US" sz="1800" b="0" kern="100">
                <a:solidFill>
                  <a:schemeClr val="tx1"/>
                </a:solidFill>
                <a:latin typeface="+mn-lt"/>
                <a:ea typeface="Calibri" panose="020F0502020204030204" pitchFamily="34" charset="0"/>
                <a:cs typeface="Times New Roman" panose="02020603050405020304" pitchFamily="18" charset="0"/>
              </a:rPr>
              <a:t>which</a:t>
            </a:r>
            <a:r>
              <a:rPr lang="en-US" sz="1800" b="0" kern="100">
                <a:solidFill>
                  <a:schemeClr val="tx1"/>
                </a:solidFill>
                <a:effectLst/>
                <a:latin typeface="+mn-lt"/>
                <a:ea typeface="Calibri" panose="020F0502020204030204" pitchFamily="34" charset="0"/>
                <a:cs typeface="Times New Roman" panose="02020603050405020304" pitchFamily="18" charset="0"/>
              </a:rPr>
              <a:t> </a:t>
            </a:r>
            <a:r>
              <a:rPr lang="en-US" sz="1800" b="0" kern="100" dirty="0">
                <a:solidFill>
                  <a:schemeClr val="tx1"/>
                </a:solidFill>
                <a:effectLst/>
                <a:latin typeface="+mn-lt"/>
                <a:ea typeface="Calibri" panose="020F0502020204030204" pitchFamily="34" charset="0"/>
                <a:cs typeface="Times New Roman" panose="02020603050405020304" pitchFamily="18" charset="0"/>
              </a:rPr>
              <a:t>will allow </a:t>
            </a:r>
            <a:r>
              <a:rPr lang="en-US" sz="1800" b="0" kern="100" dirty="0">
                <a:solidFill>
                  <a:schemeClr val="tx1"/>
                </a:solidFill>
                <a:latin typeface="+mn-lt"/>
                <a:ea typeface="Calibri" panose="020F0502020204030204" pitchFamily="34" charset="0"/>
                <a:cs typeface="Times New Roman" panose="02020603050405020304" pitchFamily="18" charset="0"/>
              </a:rPr>
              <a:t>a filer to </a:t>
            </a:r>
            <a:r>
              <a:rPr lang="en-US" sz="1800" b="0" kern="100" dirty="0">
                <a:solidFill>
                  <a:schemeClr val="tx1"/>
                </a:solidFill>
                <a:effectLst/>
                <a:latin typeface="+mn-lt"/>
                <a:ea typeface="Calibri" panose="020F0502020204030204" pitchFamily="34" charset="0"/>
                <a:cs typeface="Times New Roman" panose="02020603050405020304" pitchFamily="18" charset="0"/>
              </a:rPr>
              <a:t>navigate to their files.  </a:t>
            </a:r>
          </a:p>
        </p:txBody>
      </p:sp>
      <p:grpSp>
        <p:nvGrpSpPr>
          <p:cNvPr id="5" name="Group 4">
            <a:extLst>
              <a:ext uri="{FF2B5EF4-FFF2-40B4-BE49-F238E27FC236}">
                <a16:creationId xmlns:a16="http://schemas.microsoft.com/office/drawing/2014/main" id="{3E06EF2B-F47C-5D91-D357-83A1978559AE}"/>
              </a:ext>
            </a:extLst>
          </p:cNvPr>
          <p:cNvGrpSpPr/>
          <p:nvPr/>
        </p:nvGrpSpPr>
        <p:grpSpPr>
          <a:xfrm>
            <a:off x="1143000" y="2057400"/>
            <a:ext cx="6086475" cy="3473034"/>
            <a:chOff x="1143000" y="2057400"/>
            <a:chExt cx="6086475" cy="3473034"/>
          </a:xfrm>
        </p:grpSpPr>
        <p:pic>
          <p:nvPicPr>
            <p:cNvPr id="4" name="Picture 3">
              <a:extLst>
                <a:ext uri="{FF2B5EF4-FFF2-40B4-BE49-F238E27FC236}">
                  <a16:creationId xmlns:a16="http://schemas.microsoft.com/office/drawing/2014/main" id="{0E4D1AD3-06D4-19A8-EDCD-270907BE1FF3}"/>
                </a:ext>
              </a:extLst>
            </p:cNvPr>
            <p:cNvPicPr>
              <a:picLocks noChangeAspect="1"/>
            </p:cNvPicPr>
            <p:nvPr/>
          </p:nvPicPr>
          <p:blipFill>
            <a:blip r:embed="rId2"/>
            <a:stretch>
              <a:fillRect/>
            </a:stretch>
          </p:blipFill>
          <p:spPr>
            <a:xfrm>
              <a:off x="1143000" y="2057400"/>
              <a:ext cx="6086475" cy="3473034"/>
            </a:xfrm>
            <a:prstGeom prst="rect">
              <a:avLst/>
            </a:prstGeom>
          </p:spPr>
        </p:pic>
        <p:sp>
          <p:nvSpPr>
            <p:cNvPr id="3" name="Arrow: Right 2">
              <a:extLst>
                <a:ext uri="{FF2B5EF4-FFF2-40B4-BE49-F238E27FC236}">
                  <a16:creationId xmlns:a16="http://schemas.microsoft.com/office/drawing/2014/main" id="{040B39ED-78DA-70BE-14D3-F0DF416ECDE9}"/>
                </a:ext>
              </a:extLst>
            </p:cNvPr>
            <p:cNvSpPr>
              <a:spLocks/>
            </p:cNvSpPr>
            <p:nvPr/>
          </p:nvSpPr>
          <p:spPr>
            <a:xfrm>
              <a:off x="2133600" y="3733800"/>
              <a:ext cx="1219200" cy="990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104A1A6-AD69-4E17-78B7-975CE4650296}"/>
              </a:ext>
            </a:extLst>
          </p:cNvPr>
          <p:cNvSpPr txBox="1"/>
          <p:nvPr/>
        </p:nvSpPr>
        <p:spPr>
          <a:xfrm>
            <a:off x="2506807" y="381000"/>
            <a:ext cx="4572000" cy="584775"/>
          </a:xfrm>
          <a:prstGeom prst="rect">
            <a:avLst/>
          </a:prstGeom>
          <a:noFill/>
        </p:spPr>
        <p:txBody>
          <a:bodyPr wrap="square">
            <a:spAutoFit/>
          </a:bodyPr>
          <a:lstStyle/>
          <a:p>
            <a:pPr algn="ctr"/>
            <a:r>
              <a:rPr lang="en-US" sz="3200" b="1" dirty="0">
                <a:solidFill>
                  <a:srgbClr val="002060"/>
                </a:solidFill>
              </a:rPr>
              <a:t>e-CBA to Upload</a:t>
            </a:r>
          </a:p>
        </p:txBody>
      </p:sp>
    </p:spTree>
    <p:extLst>
      <p:ext uri="{BB962C8B-B14F-4D97-AF65-F5344CB8AC3E}">
        <p14:creationId xmlns:p14="http://schemas.microsoft.com/office/powerpoint/2010/main" val="279471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6119" y="137078"/>
            <a:ext cx="6814457" cy="960151"/>
          </a:xfrm>
        </p:spPr>
        <p:txBody>
          <a:bodyPr>
            <a:noAutofit/>
          </a:bodyPr>
          <a:lstStyle/>
          <a:p>
            <a:pPr algn="ctr"/>
            <a:r>
              <a:rPr lang="en-US" sz="3200" dirty="0">
                <a:solidFill>
                  <a:srgbClr val="002060"/>
                </a:solidFill>
                <a:ea typeface="Calibri" panose="020F0502020204030204" pitchFamily="34" charset="0"/>
                <a:cs typeface="Arial" panose="020B0604020202020204" pitchFamily="34" charset="0"/>
              </a:rPr>
              <a:t>Locating </a:t>
            </a:r>
            <a:r>
              <a:rPr lang="en-US" sz="3200" dirty="0">
                <a:solidFill>
                  <a:srgbClr val="002060"/>
                </a:solidFill>
                <a:effectLst/>
                <a:ea typeface="Calibri" panose="020F0502020204030204" pitchFamily="34" charset="0"/>
                <a:cs typeface="Arial" panose="020B0604020202020204" pitchFamily="34" charset="0"/>
              </a:rPr>
              <a:t>the CBA</a:t>
            </a:r>
            <a:endParaRPr lang="en-US" sz="3200" dirty="0">
              <a:solidFill>
                <a:srgbClr val="002060"/>
              </a:solidFill>
              <a:cs typeface="Arial" panose="020B0604020202020204" pitchFamily="34" charset="0"/>
            </a:endParaRPr>
          </a:p>
        </p:txBody>
      </p:sp>
      <p:sp>
        <p:nvSpPr>
          <p:cNvPr id="5" name="TextBox 4">
            <a:extLst>
              <a:ext uri="{FF2B5EF4-FFF2-40B4-BE49-F238E27FC236}">
                <a16:creationId xmlns:a16="http://schemas.microsoft.com/office/drawing/2014/main" id="{E9FA6A80-8424-B04C-A58E-44C7CF899FB2}"/>
              </a:ext>
            </a:extLst>
          </p:cNvPr>
          <p:cNvSpPr txBox="1"/>
          <p:nvPr/>
        </p:nvSpPr>
        <p:spPr>
          <a:xfrm>
            <a:off x="1236118" y="838200"/>
            <a:ext cx="7069681" cy="646331"/>
          </a:xfrm>
          <a:prstGeom prst="rect">
            <a:avLst/>
          </a:prstGeom>
          <a:noFill/>
        </p:spPr>
        <p:txBody>
          <a:bodyPr wrap="square">
            <a:spAutoFit/>
          </a:bodyPr>
          <a:lstStyle/>
          <a:p>
            <a:r>
              <a:rPr lang="en-US" sz="1800" b="0" kern="100" dirty="0">
                <a:solidFill>
                  <a:schemeClr val="tx1"/>
                </a:solidFill>
                <a:effectLst/>
                <a:latin typeface="+mn-lt"/>
                <a:ea typeface="Calibri" panose="020F0502020204030204" pitchFamily="34" charset="0"/>
                <a:cs typeface="Times New Roman" panose="02020603050405020304" pitchFamily="18" charset="0"/>
              </a:rPr>
              <a:t>When the screen to select your files opens, navigate through your computer files, </a:t>
            </a:r>
            <a:r>
              <a:rPr lang="en-US" kern="100" dirty="0">
                <a:ea typeface="Calibri" panose="020F0502020204030204" pitchFamily="34" charset="0"/>
                <a:cs typeface="Times New Roman" panose="02020603050405020304" pitchFamily="18" charset="0"/>
              </a:rPr>
              <a:t>locate</a:t>
            </a:r>
            <a:r>
              <a:rPr lang="en-US" sz="1800" b="0" kern="100" dirty="0">
                <a:solidFill>
                  <a:schemeClr val="tx1"/>
                </a:solidFill>
                <a:effectLst/>
                <a:latin typeface="+mn-lt"/>
                <a:ea typeface="Calibri" panose="020F0502020204030204" pitchFamily="34" charset="0"/>
                <a:cs typeface="Times New Roman" panose="02020603050405020304" pitchFamily="18" charset="0"/>
              </a:rPr>
              <a:t> the file to be uploaded, then select “Open.”</a:t>
            </a:r>
            <a:endParaRPr lang="en-US" dirty="0"/>
          </a:p>
        </p:txBody>
      </p:sp>
      <p:grpSp>
        <p:nvGrpSpPr>
          <p:cNvPr id="7" name="Group 6">
            <a:extLst>
              <a:ext uri="{FF2B5EF4-FFF2-40B4-BE49-F238E27FC236}">
                <a16:creationId xmlns:a16="http://schemas.microsoft.com/office/drawing/2014/main" id="{96429CCB-873A-C503-811B-C022742D3679}"/>
              </a:ext>
            </a:extLst>
          </p:cNvPr>
          <p:cNvGrpSpPr/>
          <p:nvPr/>
        </p:nvGrpSpPr>
        <p:grpSpPr>
          <a:xfrm>
            <a:off x="838200" y="1828800"/>
            <a:ext cx="6782657" cy="3962400"/>
            <a:chOff x="838200" y="1828800"/>
            <a:chExt cx="6782657" cy="3962400"/>
          </a:xfrm>
        </p:grpSpPr>
        <p:pic>
          <p:nvPicPr>
            <p:cNvPr id="9" name="Picture 8">
              <a:extLst>
                <a:ext uri="{FF2B5EF4-FFF2-40B4-BE49-F238E27FC236}">
                  <a16:creationId xmlns:a16="http://schemas.microsoft.com/office/drawing/2014/main" id="{62BAD1DE-F802-531F-B0C6-7FD9ACF19E3A}"/>
                </a:ext>
              </a:extLst>
            </p:cNvPr>
            <p:cNvPicPr>
              <a:picLocks noChangeAspect="1"/>
            </p:cNvPicPr>
            <p:nvPr/>
          </p:nvPicPr>
          <p:blipFill rotWithShape="1">
            <a:blip r:embed="rId3"/>
            <a:srcRect l="10823" t="15926" r="15001" b="7037"/>
            <a:stretch/>
          </p:blipFill>
          <p:spPr>
            <a:xfrm>
              <a:off x="838200" y="1828800"/>
              <a:ext cx="6782657" cy="3962400"/>
            </a:xfrm>
            <a:prstGeom prst="rect">
              <a:avLst/>
            </a:prstGeom>
          </p:spPr>
        </p:pic>
        <p:sp>
          <p:nvSpPr>
            <p:cNvPr id="6" name="Oval 5">
              <a:extLst>
                <a:ext uri="{FF2B5EF4-FFF2-40B4-BE49-F238E27FC236}">
                  <a16:creationId xmlns:a16="http://schemas.microsoft.com/office/drawing/2014/main" id="{F99CFFAA-D238-495D-2C93-C9D2B9670CB9}"/>
                </a:ext>
              </a:extLst>
            </p:cNvPr>
            <p:cNvSpPr/>
            <p:nvPr/>
          </p:nvSpPr>
          <p:spPr>
            <a:xfrm>
              <a:off x="5410200" y="4953000"/>
              <a:ext cx="609600" cy="3048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6119" y="137079"/>
            <a:ext cx="6814457" cy="701122"/>
          </a:xfrm>
        </p:spPr>
        <p:txBody>
          <a:bodyPr>
            <a:noAutofit/>
          </a:bodyPr>
          <a:lstStyle/>
          <a:p>
            <a:pPr algn="ctr"/>
            <a:r>
              <a:rPr lang="en-US" sz="3200" dirty="0">
                <a:solidFill>
                  <a:srgbClr val="002060"/>
                </a:solidFill>
                <a:ea typeface="Calibri" panose="020F0502020204030204" pitchFamily="34" charset="0"/>
                <a:cs typeface="Arial" panose="020B0604020202020204" pitchFamily="34" charset="0"/>
              </a:rPr>
              <a:t>Verifying Upload</a:t>
            </a:r>
            <a:endParaRPr lang="en-US" sz="3200" dirty="0">
              <a:solidFill>
                <a:srgbClr val="002060"/>
              </a:solidFill>
              <a:cs typeface="Arial" panose="020B0604020202020204" pitchFamily="34" charset="0"/>
            </a:endParaRPr>
          </a:p>
        </p:txBody>
      </p:sp>
      <p:sp>
        <p:nvSpPr>
          <p:cNvPr id="5" name="TextBox 4">
            <a:extLst>
              <a:ext uri="{FF2B5EF4-FFF2-40B4-BE49-F238E27FC236}">
                <a16:creationId xmlns:a16="http://schemas.microsoft.com/office/drawing/2014/main" id="{E9FA6A80-8424-B04C-A58E-44C7CF899FB2}"/>
              </a:ext>
            </a:extLst>
          </p:cNvPr>
          <p:cNvSpPr txBox="1"/>
          <p:nvPr/>
        </p:nvSpPr>
        <p:spPr>
          <a:xfrm>
            <a:off x="1236119" y="1066800"/>
            <a:ext cx="7069681" cy="646331"/>
          </a:xfrm>
          <a:prstGeom prst="rect">
            <a:avLst/>
          </a:prstGeom>
          <a:noFill/>
        </p:spPr>
        <p:txBody>
          <a:bodyPr wrap="square">
            <a:spAutoFit/>
          </a:bodyPr>
          <a:lstStyle/>
          <a:p>
            <a:r>
              <a:rPr lang="en-US" sz="1800" b="0" kern="100" dirty="0">
                <a:solidFill>
                  <a:schemeClr val="tx1"/>
                </a:solidFill>
                <a:effectLst/>
                <a:latin typeface="+mn-lt"/>
                <a:ea typeface="Calibri" panose="020F0502020204030204" pitchFamily="34" charset="0"/>
                <a:cs typeface="Times New Roman" panose="02020603050405020304" pitchFamily="18" charset="0"/>
              </a:rPr>
              <a:t>Verify the file was uploaded successfully through the successful upload message.</a:t>
            </a:r>
            <a:endParaRPr lang="en-US" dirty="0"/>
          </a:p>
        </p:txBody>
      </p:sp>
      <p:grpSp>
        <p:nvGrpSpPr>
          <p:cNvPr id="7" name="Group 6">
            <a:extLst>
              <a:ext uri="{FF2B5EF4-FFF2-40B4-BE49-F238E27FC236}">
                <a16:creationId xmlns:a16="http://schemas.microsoft.com/office/drawing/2014/main" id="{965F00A9-D4BA-047C-C022-BEAE51A7CF1E}"/>
              </a:ext>
            </a:extLst>
          </p:cNvPr>
          <p:cNvGrpSpPr/>
          <p:nvPr/>
        </p:nvGrpSpPr>
        <p:grpSpPr>
          <a:xfrm>
            <a:off x="689851" y="3276600"/>
            <a:ext cx="7105736" cy="1172186"/>
            <a:chOff x="689851" y="3276600"/>
            <a:chExt cx="7105736" cy="1172186"/>
          </a:xfrm>
        </p:grpSpPr>
        <p:pic>
          <p:nvPicPr>
            <p:cNvPr id="1026" name="Picture 1">
              <a:extLst>
                <a:ext uri="{FF2B5EF4-FFF2-40B4-BE49-F238E27FC236}">
                  <a16:creationId xmlns:a16="http://schemas.microsoft.com/office/drawing/2014/main" id="{5960D557-E6B1-DDD0-8AFB-26EEDAB57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51" y="3276600"/>
              <a:ext cx="7105736" cy="117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F99CFFAA-D238-495D-2C93-C9D2B9670CB9}"/>
                </a:ext>
              </a:extLst>
            </p:cNvPr>
            <p:cNvSpPr/>
            <p:nvPr/>
          </p:nvSpPr>
          <p:spPr>
            <a:xfrm>
              <a:off x="3429000" y="4038600"/>
              <a:ext cx="762000" cy="4101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D0DB869-14BE-06B0-207A-ED5186DAF59D}"/>
                </a:ext>
              </a:extLst>
            </p:cNvPr>
            <p:cNvSpPr/>
            <p:nvPr/>
          </p:nvSpPr>
          <p:spPr>
            <a:xfrm>
              <a:off x="1236119" y="3352800"/>
              <a:ext cx="973681" cy="1524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9216206"/>
      </p:ext>
    </p:extLst>
  </p:cSld>
  <p:clrMapOvr>
    <a:masterClrMapping/>
  </p:clrMapOvr>
</p:sld>
</file>

<file path=ppt/theme/theme1.xml><?xml version="1.0" encoding="utf-8"?>
<a:theme xmlns:a="http://schemas.openxmlformats.org/drawingml/2006/main" name="olms_EFSLM">
  <a:themeElements>
    <a:clrScheme name="Custom 6">
      <a:dk1>
        <a:sysClr val="windowText" lastClr="000000"/>
      </a:dk1>
      <a:lt1>
        <a:sysClr val="window" lastClr="FFFFFF"/>
      </a:lt1>
      <a:dk2>
        <a:srgbClr val="2C3C43"/>
      </a:dk2>
      <a:lt2>
        <a:srgbClr val="EBEBEB"/>
      </a:lt2>
      <a:accent1>
        <a:srgbClr val="002060"/>
      </a:accent1>
      <a:accent2>
        <a:srgbClr val="2E83C3"/>
      </a:accent2>
      <a:accent3>
        <a:srgbClr val="42D0A2"/>
      </a:accent3>
      <a:accent4>
        <a:srgbClr val="2E946B"/>
      </a:accent4>
      <a:accent5>
        <a:srgbClr val="42B051"/>
      </a:accent5>
      <a:accent6>
        <a:srgbClr val="96D141"/>
      </a:accent6>
      <a:hlink>
        <a:srgbClr val="0F7597"/>
      </a:hlink>
      <a:folHlink>
        <a:srgbClr val="0F7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lms_EFSLM" id="{CE118A6D-EBED-42A2-B6FE-136C2C79C598}" vid="{1197E4AC-11DD-4906-8585-56DB33C200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olms_EFSLM</Template>
  <TotalTime>41380</TotalTime>
  <Words>457</Words>
  <Application>Microsoft Office PowerPoint</Application>
  <PresentationFormat>On-screen Show (4:3)</PresentationFormat>
  <Paragraphs>42</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Tahoma</vt:lpstr>
      <vt:lpstr>Times New Roman</vt:lpstr>
      <vt:lpstr>Wingdings</vt:lpstr>
      <vt:lpstr>Wingdings 3</vt:lpstr>
      <vt:lpstr>olms_EFSLM</vt:lpstr>
      <vt:lpstr>ELECTRONIC Collective Bargaining Agreement (e-CBA) </vt:lpstr>
      <vt:lpstr>ELECTRONIC Collective Bargaining Agreements (e-CBA)  </vt:lpstr>
      <vt:lpstr>System Requirements and Settings </vt:lpstr>
      <vt:lpstr>Accessing the System</vt:lpstr>
      <vt:lpstr>Accessing e-CBA to Upload </vt:lpstr>
      <vt:lpstr>Accessing e-CBA to Upload </vt:lpstr>
      <vt:lpstr>To upload a CBA file, select the “Browse for file" button, which will allow a filer to navigate to their files.  </vt:lpstr>
      <vt:lpstr>Locating the CBA</vt:lpstr>
      <vt:lpstr>Verifying Upload</vt:lpstr>
      <vt:lpstr>Submission Confirmation</vt:lpstr>
      <vt:lpstr>On-screen Error Message</vt:lpstr>
      <vt:lpstr>Getting Help</vt:lpstr>
    </vt:vector>
  </TitlesOfParts>
  <Company>DOL OLMS CHIDO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Labor-Management Standards (OLMS) http://www.dol.gov/olms/</dc:title>
  <dc:creator>DCARL</dc:creator>
  <dc:description>4-9-10 Rough Draft 1</dc:description>
  <cp:lastModifiedBy>Delaney, Michael - OLMS</cp:lastModifiedBy>
  <cp:revision>312</cp:revision>
  <cp:lastPrinted>2019-04-16T15:53:58Z</cp:lastPrinted>
  <dcterms:created xsi:type="dcterms:W3CDTF">2010-03-30T20:15:25Z</dcterms:created>
  <dcterms:modified xsi:type="dcterms:W3CDTF">2024-10-23T19:32:16Z</dcterms:modified>
</cp:coreProperties>
</file>