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1.xml" ContentType="application/vnd.openxmlformats-officedocument.themeOverride+xml"/>
  <Override PartName="/ppt/notesSlides/notesSlide32.xml" ContentType="application/vnd.openxmlformats-officedocument.presentationml.notesSlide+xml"/>
  <Override PartName="/ppt/theme/themeOverride2.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61"/>
  </p:notesMasterIdLst>
  <p:handoutMasterIdLst>
    <p:handoutMasterId r:id="rId62"/>
  </p:handoutMasterIdLst>
  <p:sldIdLst>
    <p:sldId id="256" r:id="rId5"/>
    <p:sldId id="1550" r:id="rId6"/>
    <p:sldId id="1268" r:id="rId7"/>
    <p:sldId id="1283" r:id="rId8"/>
    <p:sldId id="1284" r:id="rId9"/>
    <p:sldId id="1506" r:id="rId10"/>
    <p:sldId id="650" r:id="rId11"/>
    <p:sldId id="1263" r:id="rId12"/>
    <p:sldId id="424" r:id="rId13"/>
    <p:sldId id="1054" r:id="rId14"/>
    <p:sldId id="1392" r:id="rId15"/>
    <p:sldId id="1499" r:id="rId16"/>
    <p:sldId id="1517" r:id="rId17"/>
    <p:sldId id="1500" r:id="rId18"/>
    <p:sldId id="1503" r:id="rId19"/>
    <p:sldId id="1504" r:id="rId20"/>
    <p:sldId id="1525" r:id="rId21"/>
    <p:sldId id="1501" r:id="rId22"/>
    <p:sldId id="1502" r:id="rId23"/>
    <p:sldId id="1505" r:id="rId24"/>
    <p:sldId id="1518" r:id="rId25"/>
    <p:sldId id="1490" r:id="rId26"/>
    <p:sldId id="1491" r:id="rId27"/>
    <p:sldId id="1264" r:id="rId28"/>
    <p:sldId id="1545" r:id="rId29"/>
    <p:sldId id="1541" r:id="rId30"/>
    <p:sldId id="1543" r:id="rId31"/>
    <p:sldId id="1398" r:id="rId32"/>
    <p:sldId id="1546" r:id="rId33"/>
    <p:sldId id="1508" r:id="rId34"/>
    <p:sldId id="1510" r:id="rId35"/>
    <p:sldId id="857" r:id="rId36"/>
    <p:sldId id="858" r:id="rId37"/>
    <p:sldId id="1520" r:id="rId38"/>
    <p:sldId id="1512" r:id="rId39"/>
    <p:sldId id="1530" r:id="rId40"/>
    <p:sldId id="1551" r:id="rId41"/>
    <p:sldId id="1552" r:id="rId42"/>
    <p:sldId id="1514" r:id="rId43"/>
    <p:sldId id="870" r:id="rId44"/>
    <p:sldId id="1522" r:id="rId45"/>
    <p:sldId id="1515" r:id="rId46"/>
    <p:sldId id="1532" r:id="rId47"/>
    <p:sldId id="1534" r:id="rId48"/>
    <p:sldId id="1547" r:id="rId49"/>
    <p:sldId id="1535" r:id="rId50"/>
    <p:sldId id="1536" r:id="rId51"/>
    <p:sldId id="1537" r:id="rId52"/>
    <p:sldId id="1538" r:id="rId53"/>
    <p:sldId id="1540" r:id="rId54"/>
    <p:sldId id="1539" r:id="rId55"/>
    <p:sldId id="1291" r:id="rId56"/>
    <p:sldId id="1318" r:id="rId57"/>
    <p:sldId id="1523" r:id="rId58"/>
    <p:sldId id="1319" r:id="rId59"/>
    <p:sldId id="132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E52878-1549-D1C2-8BC3-879EE540D8AB}" name="Pancio, Kristen E - ILAB" initials="PKEI" userId="S::Pancio.Kristen.E@dol.gov::45caccdd-e67c-42e6-9937-aaad91a648dd" providerId="AD"/>
  <p188:author id="{DA6F8A81-3088-E4E6-905A-BE80EA3743DF}" name="Dicello, Andrew" initials="DA" userId="S::ANDREW.DICELLO@tetratech.com::0c006b90-21d7-4a0c-903f-b4eb152579dc" providerId="AD"/>
  <p188:author id="{6A8C3996-C0FA-FC5A-F6E1-AA5A19E427D2}" name="Rivera-Padilla, Mirnaly - ILAB" initials="RPMI" userId="S::RiveraPadilla.Mirnaly@dol.gov::11be4d76-a514-4673-91b2-b304e90a5705" providerId="AD"/>
  <p188:author id="{8E2F13B4-084F-6AE2-F6EB-1E9492FE6425}" name="Zodrow, Gwynne" initials="ZG" userId="S::GWYNNE.ZODROW@tetratech.com::f11ed61f-7b9e-4d00-8458-068b618d042b" providerId="AD"/>
  <p188:author id="{ABB274E7-B01F-3DE7-C6F0-2B529BCE885F}" name="Chen, WeiCheng - ILAB" initials="CWI" userId="S::Chen.WeiCheng@dol.gov::cd8634d4-8d0a-4fcb-8691-8f9829728a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cello, Andrew" initials="DA" lastIdx="10" clrIdx="0">
    <p:extLst>
      <p:ext uri="{19B8F6BF-5375-455C-9EA6-DF929625EA0E}">
        <p15:presenceInfo xmlns:p15="http://schemas.microsoft.com/office/powerpoint/2012/main" userId="S::ANDREW.DICELLO@tetratech.com::0c006b90-21d7-4a0c-903f-b4eb152579dc" providerId="AD"/>
      </p:ext>
    </p:extLst>
  </p:cmAuthor>
  <p:cmAuthor id="2" name="Zodrow, Gwynne" initials="ZG" lastIdx="41" clrIdx="1">
    <p:extLst>
      <p:ext uri="{19B8F6BF-5375-455C-9EA6-DF929625EA0E}">
        <p15:presenceInfo xmlns:p15="http://schemas.microsoft.com/office/powerpoint/2012/main" userId="S::GWYNNE.ZODROW@tetratech.com::f11ed61f-7b9e-4d00-8458-068b618d042b" providerId="AD"/>
      </p:ext>
    </p:extLst>
  </p:cmAuthor>
  <p:cmAuthor id="3" name="Chen, WeiCheng - ILAB" initials="CWI" lastIdx="59" clrIdx="2">
    <p:extLst>
      <p:ext uri="{19B8F6BF-5375-455C-9EA6-DF929625EA0E}">
        <p15:presenceInfo xmlns:p15="http://schemas.microsoft.com/office/powerpoint/2012/main" userId="S::Chen.WeiCheng@dol.gov::cd8634d4-8d0a-4fcb-8691-8f9829728a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F3E"/>
    <a:srgbClr val="3F51A2"/>
    <a:srgbClr val="719024"/>
    <a:srgbClr val="F098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68961" autoAdjust="0"/>
  </p:normalViewPr>
  <p:slideViewPr>
    <p:cSldViewPr snapToGrid="0">
      <p:cViewPr varScale="1">
        <p:scale>
          <a:sx n="46" d="100"/>
          <a:sy n="46" d="100"/>
        </p:scale>
        <p:origin x="112" y="36"/>
      </p:cViewPr>
      <p:guideLst/>
    </p:cSldViewPr>
  </p:slideViewPr>
  <p:outlineViewPr>
    <p:cViewPr>
      <p:scale>
        <a:sx n="33" d="100"/>
        <a:sy n="33" d="100"/>
      </p:scale>
      <p:origin x="0" y="-27308"/>
    </p:cViewPr>
  </p:outlineViewPr>
  <p:notesTextViewPr>
    <p:cViewPr>
      <p:scale>
        <a:sx n="3" d="2"/>
        <a:sy n="3" d="2"/>
      </p:scale>
      <p:origin x="0" y="0"/>
    </p:cViewPr>
  </p:notesTextViewPr>
  <p:sorterViewPr>
    <p:cViewPr>
      <p:scale>
        <a:sx n="100" d="100"/>
        <a:sy n="100" d="100"/>
      </p:scale>
      <p:origin x="0" y="-8827"/>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gwynne.zodrow\Desktop\DOL%20graphs%20for%20training.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Sheet1!$F$29</c:f>
              <c:strCache>
                <c:ptCount val="1"/>
                <c:pt idx="0">
                  <c:v>Target</c:v>
                </c:pt>
              </c:strCache>
            </c:strRef>
          </c:tx>
          <c:invertIfNegative val="0"/>
          <c:cat>
            <c:numRef>
              <c:f>Sheet1!$G$28:$M$28</c:f>
              <c:numCache>
                <c:formatCode>General</c:formatCode>
                <c:ptCount val="7"/>
                <c:pt idx="0">
                  <c:v>2006</c:v>
                </c:pt>
                <c:pt idx="1">
                  <c:v>2007</c:v>
                </c:pt>
                <c:pt idx="2">
                  <c:v>2008</c:v>
                </c:pt>
                <c:pt idx="3">
                  <c:v>2009</c:v>
                </c:pt>
                <c:pt idx="4">
                  <c:v>2010</c:v>
                </c:pt>
                <c:pt idx="5">
                  <c:v>2011</c:v>
                </c:pt>
                <c:pt idx="6">
                  <c:v>2012</c:v>
                </c:pt>
              </c:numCache>
            </c:numRef>
          </c:cat>
          <c:val>
            <c:numRef>
              <c:f>Sheet1!$G$29:$M$29</c:f>
              <c:numCache>
                <c:formatCode>General</c:formatCode>
                <c:ptCount val="7"/>
                <c:pt idx="0">
                  <c:v>80</c:v>
                </c:pt>
                <c:pt idx="1">
                  <c:v>180</c:v>
                </c:pt>
                <c:pt idx="2">
                  <c:v>250</c:v>
                </c:pt>
                <c:pt idx="3">
                  <c:v>250</c:v>
                </c:pt>
                <c:pt idx="4">
                  <c:v>250</c:v>
                </c:pt>
                <c:pt idx="5">
                  <c:v>150</c:v>
                </c:pt>
                <c:pt idx="6">
                  <c:v>100</c:v>
                </c:pt>
              </c:numCache>
            </c:numRef>
          </c:val>
          <c:extLst>
            <c:ext xmlns:c16="http://schemas.microsoft.com/office/drawing/2014/chart" uri="{C3380CC4-5D6E-409C-BE32-E72D297353CC}">
              <c16:uniqueId val="{00000000-9C71-400C-BEFC-343ED5E8A327}"/>
            </c:ext>
          </c:extLst>
        </c:ser>
        <c:ser>
          <c:idx val="1"/>
          <c:order val="1"/>
          <c:tx>
            <c:strRef>
              <c:f>Sheet1!$F$30</c:f>
              <c:strCache>
                <c:ptCount val="1"/>
                <c:pt idx="0">
                  <c:v>Actual</c:v>
                </c:pt>
              </c:strCache>
            </c:strRef>
          </c:tx>
          <c:invertIfNegative val="0"/>
          <c:cat>
            <c:numRef>
              <c:f>Sheet1!$G$28:$M$28</c:f>
              <c:numCache>
                <c:formatCode>General</c:formatCode>
                <c:ptCount val="7"/>
                <c:pt idx="0">
                  <c:v>2006</c:v>
                </c:pt>
                <c:pt idx="1">
                  <c:v>2007</c:v>
                </c:pt>
                <c:pt idx="2">
                  <c:v>2008</c:v>
                </c:pt>
                <c:pt idx="3">
                  <c:v>2009</c:v>
                </c:pt>
                <c:pt idx="4">
                  <c:v>2010</c:v>
                </c:pt>
                <c:pt idx="5">
                  <c:v>2011</c:v>
                </c:pt>
                <c:pt idx="6">
                  <c:v>2012</c:v>
                </c:pt>
              </c:numCache>
            </c:numRef>
          </c:cat>
          <c:val>
            <c:numRef>
              <c:f>Sheet1!$G$30:$M$30</c:f>
              <c:numCache>
                <c:formatCode>General</c:formatCode>
                <c:ptCount val="7"/>
                <c:pt idx="0">
                  <c:v>20</c:v>
                </c:pt>
                <c:pt idx="1">
                  <c:v>243</c:v>
                </c:pt>
                <c:pt idx="2">
                  <c:v>324</c:v>
                </c:pt>
                <c:pt idx="3">
                  <c:v>298</c:v>
                </c:pt>
                <c:pt idx="4">
                  <c:v>270</c:v>
                </c:pt>
                <c:pt idx="5">
                  <c:v>200</c:v>
                </c:pt>
                <c:pt idx="6">
                  <c:v>40</c:v>
                </c:pt>
              </c:numCache>
            </c:numRef>
          </c:val>
          <c:extLst>
            <c:ext xmlns:c16="http://schemas.microsoft.com/office/drawing/2014/chart" uri="{C3380CC4-5D6E-409C-BE32-E72D297353CC}">
              <c16:uniqueId val="{00000001-9C71-400C-BEFC-343ED5E8A327}"/>
            </c:ext>
          </c:extLst>
        </c:ser>
        <c:dLbls>
          <c:showLegendKey val="0"/>
          <c:showVal val="0"/>
          <c:showCatName val="0"/>
          <c:showSerName val="0"/>
          <c:showPercent val="0"/>
          <c:showBubbleSize val="0"/>
        </c:dLbls>
        <c:gapWidth val="150"/>
        <c:axId val="274144152"/>
        <c:axId val="549845008"/>
      </c:barChart>
      <c:catAx>
        <c:axId val="274144152"/>
        <c:scaling>
          <c:orientation val="minMax"/>
        </c:scaling>
        <c:delete val="0"/>
        <c:axPos val="b"/>
        <c:numFmt formatCode="General" sourceLinked="1"/>
        <c:majorTickMark val="out"/>
        <c:minorTickMark val="none"/>
        <c:tickLblPos val="nextTo"/>
        <c:crossAx val="549845008"/>
        <c:crosses val="autoZero"/>
        <c:auto val="1"/>
        <c:lblAlgn val="ctr"/>
        <c:lblOffset val="100"/>
        <c:noMultiLvlLbl val="0"/>
      </c:catAx>
      <c:valAx>
        <c:axId val="549845008"/>
        <c:scaling>
          <c:orientation val="minMax"/>
        </c:scaling>
        <c:delete val="0"/>
        <c:axPos val="l"/>
        <c:numFmt formatCode="General" sourceLinked="1"/>
        <c:majorTickMark val="out"/>
        <c:minorTickMark val="none"/>
        <c:tickLblPos val="nextTo"/>
        <c:crossAx val="274144152"/>
        <c:crosses val="autoZero"/>
        <c:crossBetween val="between"/>
      </c:valAx>
    </c:plotArea>
    <c:legend>
      <c:legendPos val="r"/>
      <c:overlay val="0"/>
      <c:txPr>
        <a:bodyPr/>
        <a:lstStyle/>
        <a:p>
          <a:pPr>
            <a:defRPr sz="20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a:t>
            </a:r>
            <a:r>
              <a:rPr lang="en-US" sz="2000" b="1" baseline="0" dirty="0"/>
              <a:t> de </a:t>
            </a:r>
            <a:r>
              <a:rPr lang="en-US" sz="2000" b="1" baseline="0" dirty="0" err="1"/>
              <a:t>participantes</a:t>
            </a:r>
            <a:r>
              <a:rPr lang="en-US" sz="2000" b="1" baseline="0" dirty="0"/>
              <a:t> </a:t>
            </a:r>
            <a:r>
              <a:rPr lang="en-US" sz="2000" b="1" baseline="0" dirty="0" err="1"/>
              <a:t>anual</a:t>
            </a:r>
            <a:r>
              <a:rPr lang="en-US" sz="2000" b="1" baseline="0" dirty="0"/>
              <a:t> </a:t>
            </a:r>
            <a:r>
              <a:rPr lang="en-US" sz="2000" b="1" baseline="0" dirty="0" err="1"/>
              <a:t>por</a:t>
            </a:r>
            <a:r>
              <a:rPr lang="en-US" sz="2000" b="1" baseline="0" dirty="0"/>
              <a:t> </a:t>
            </a:r>
            <a:r>
              <a:rPr lang="en-US" sz="2000" b="1" baseline="0" dirty="0" err="1"/>
              <a:t>tipo</a:t>
            </a:r>
            <a:r>
              <a:rPr lang="en-US" sz="2000" b="1" baseline="0" dirty="0"/>
              <a:t> de </a:t>
            </a:r>
            <a:r>
              <a:rPr lang="en-US" sz="2000" b="1" baseline="0" dirty="0" err="1"/>
              <a:t>capacitación</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Sheet1!$C$25</c:f>
              <c:strCache>
                <c:ptCount val="1"/>
                <c:pt idx="0">
                  <c:v>QR One </c:v>
                </c:pt>
              </c:strCache>
            </c:strRef>
          </c:tx>
          <c:spPr>
            <a:solidFill>
              <a:schemeClr val="accent1"/>
            </a:solidFill>
            <a:ln>
              <a:noFill/>
            </a:ln>
            <a:effectLst/>
          </c:spPr>
          <c:invertIfNegative val="0"/>
          <c:cat>
            <c:strRef>
              <c:f>Sheet1!$D$24:$F$24</c:f>
              <c:strCache>
                <c:ptCount val="3"/>
                <c:pt idx="0">
                  <c:v>Livelihoods</c:v>
                </c:pt>
                <c:pt idx="1">
                  <c:v>Labor Law</c:v>
                </c:pt>
                <c:pt idx="2">
                  <c:v>Vocational </c:v>
                </c:pt>
              </c:strCache>
            </c:strRef>
          </c:cat>
          <c:val>
            <c:numRef>
              <c:f>Sheet1!$D$25:$F$25</c:f>
              <c:numCache>
                <c:formatCode>General</c:formatCode>
                <c:ptCount val="3"/>
                <c:pt idx="0">
                  <c:v>230</c:v>
                </c:pt>
                <c:pt idx="1">
                  <c:v>120</c:v>
                </c:pt>
                <c:pt idx="2">
                  <c:v>160</c:v>
                </c:pt>
              </c:numCache>
            </c:numRef>
          </c:val>
          <c:extLst>
            <c:ext xmlns:c16="http://schemas.microsoft.com/office/drawing/2014/chart" uri="{C3380CC4-5D6E-409C-BE32-E72D297353CC}">
              <c16:uniqueId val="{00000000-2482-4C45-AF0E-7FE3CFF4A179}"/>
            </c:ext>
          </c:extLst>
        </c:ser>
        <c:ser>
          <c:idx val="1"/>
          <c:order val="1"/>
          <c:tx>
            <c:strRef>
              <c:f>Sheet1!$C$26</c:f>
              <c:strCache>
                <c:ptCount val="1"/>
                <c:pt idx="0">
                  <c:v>QR Two</c:v>
                </c:pt>
              </c:strCache>
            </c:strRef>
          </c:tx>
          <c:spPr>
            <a:solidFill>
              <a:schemeClr val="accent2"/>
            </a:solidFill>
            <a:ln>
              <a:noFill/>
            </a:ln>
            <a:effectLst/>
          </c:spPr>
          <c:invertIfNegative val="0"/>
          <c:cat>
            <c:strRef>
              <c:f>Sheet1!$D$24:$F$24</c:f>
              <c:strCache>
                <c:ptCount val="3"/>
                <c:pt idx="0">
                  <c:v>Livelihoods</c:v>
                </c:pt>
                <c:pt idx="1">
                  <c:v>Labor Law</c:v>
                </c:pt>
                <c:pt idx="2">
                  <c:v>Vocational </c:v>
                </c:pt>
              </c:strCache>
            </c:strRef>
          </c:cat>
          <c:val>
            <c:numRef>
              <c:f>Sheet1!$D$26:$F$26</c:f>
              <c:numCache>
                <c:formatCode>General</c:formatCode>
                <c:ptCount val="3"/>
                <c:pt idx="0">
                  <c:v>247</c:v>
                </c:pt>
                <c:pt idx="1">
                  <c:v>289</c:v>
                </c:pt>
                <c:pt idx="2">
                  <c:v>275</c:v>
                </c:pt>
              </c:numCache>
            </c:numRef>
          </c:val>
          <c:extLst>
            <c:ext xmlns:c16="http://schemas.microsoft.com/office/drawing/2014/chart" uri="{C3380CC4-5D6E-409C-BE32-E72D297353CC}">
              <c16:uniqueId val="{00000001-2482-4C45-AF0E-7FE3CFF4A179}"/>
            </c:ext>
          </c:extLst>
        </c:ser>
        <c:ser>
          <c:idx val="2"/>
          <c:order val="2"/>
          <c:tx>
            <c:strRef>
              <c:f>Sheet1!$C$27</c:f>
              <c:strCache>
                <c:ptCount val="1"/>
                <c:pt idx="0">
                  <c:v>QR Three</c:v>
                </c:pt>
              </c:strCache>
            </c:strRef>
          </c:tx>
          <c:spPr>
            <a:solidFill>
              <a:schemeClr val="accent3"/>
            </a:solidFill>
            <a:ln>
              <a:noFill/>
            </a:ln>
            <a:effectLst/>
          </c:spPr>
          <c:invertIfNegative val="0"/>
          <c:cat>
            <c:strRef>
              <c:f>Sheet1!$D$24:$F$24</c:f>
              <c:strCache>
                <c:ptCount val="3"/>
                <c:pt idx="0">
                  <c:v>Livelihoods</c:v>
                </c:pt>
                <c:pt idx="1">
                  <c:v>Labor Law</c:v>
                </c:pt>
                <c:pt idx="2">
                  <c:v>Vocational </c:v>
                </c:pt>
              </c:strCache>
            </c:strRef>
          </c:cat>
          <c:val>
            <c:numRef>
              <c:f>Sheet1!$D$27:$F$27</c:f>
              <c:numCache>
                <c:formatCode>General</c:formatCode>
                <c:ptCount val="3"/>
                <c:pt idx="0">
                  <c:v>298</c:v>
                </c:pt>
                <c:pt idx="1">
                  <c:v>140</c:v>
                </c:pt>
                <c:pt idx="2">
                  <c:v>265</c:v>
                </c:pt>
              </c:numCache>
            </c:numRef>
          </c:val>
          <c:extLst>
            <c:ext xmlns:c16="http://schemas.microsoft.com/office/drawing/2014/chart" uri="{C3380CC4-5D6E-409C-BE32-E72D297353CC}">
              <c16:uniqueId val="{00000002-2482-4C45-AF0E-7FE3CFF4A179}"/>
            </c:ext>
          </c:extLst>
        </c:ser>
        <c:dLbls>
          <c:showLegendKey val="0"/>
          <c:showVal val="0"/>
          <c:showCatName val="0"/>
          <c:showSerName val="0"/>
          <c:showPercent val="0"/>
          <c:showBubbleSize val="0"/>
        </c:dLbls>
        <c:gapWidth val="219"/>
        <c:overlap val="-27"/>
        <c:axId val="690064200"/>
        <c:axId val="690070104"/>
      </c:barChart>
      <c:catAx>
        <c:axId val="690064200"/>
        <c:scaling>
          <c:orientation val="minMax"/>
        </c:scaling>
        <c:delete val="1"/>
        <c:axPos val="b"/>
        <c:numFmt formatCode="General" sourceLinked="1"/>
        <c:majorTickMark val="none"/>
        <c:minorTickMark val="none"/>
        <c:tickLblPos val="nextTo"/>
        <c:crossAx val="690070104"/>
        <c:crosses val="autoZero"/>
        <c:auto val="1"/>
        <c:lblAlgn val="ctr"/>
        <c:lblOffset val="100"/>
        <c:noMultiLvlLbl val="0"/>
      </c:catAx>
      <c:valAx>
        <c:axId val="690070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064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a:t>
            </a:r>
            <a:r>
              <a:rPr lang="en-US" sz="2000" b="1" baseline="0" dirty="0"/>
              <a:t> de </a:t>
            </a:r>
            <a:r>
              <a:rPr lang="en-US" sz="2000" b="1" baseline="0" dirty="0" err="1"/>
              <a:t>participantes</a:t>
            </a:r>
            <a:r>
              <a:rPr lang="en-US" sz="2000" b="1" baseline="0" dirty="0"/>
              <a:t> </a:t>
            </a:r>
            <a:r>
              <a:rPr lang="en-US" sz="2000" b="1" baseline="0" dirty="0" err="1"/>
              <a:t>anual</a:t>
            </a:r>
            <a:r>
              <a:rPr lang="en-US" sz="2000" b="1" baseline="0" dirty="0"/>
              <a:t> </a:t>
            </a:r>
            <a:r>
              <a:rPr lang="en-US" sz="2000" b="1" baseline="0" dirty="0" err="1"/>
              <a:t>por</a:t>
            </a:r>
            <a:r>
              <a:rPr lang="en-US" sz="2000" b="1" baseline="0" dirty="0"/>
              <a:t> </a:t>
            </a:r>
            <a:r>
              <a:rPr lang="en-US" sz="2000" b="1" baseline="0" dirty="0" err="1"/>
              <a:t>región</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Sheet1!$C$10</c:f>
              <c:strCache>
                <c:ptCount val="1"/>
                <c:pt idx="0">
                  <c:v># of participants in region A</c:v>
                </c:pt>
              </c:strCache>
            </c:strRef>
          </c:tx>
          <c:spPr>
            <a:solidFill>
              <a:srgbClr val="C00000"/>
            </a:solidFill>
            <a:ln>
              <a:noFill/>
            </a:ln>
            <a:effectLst/>
          </c:spPr>
          <c:invertIfNegative val="0"/>
          <c:cat>
            <c:numRef>
              <c:f>Sheet1!$D$9:$F$9</c:f>
              <c:numCache>
                <c:formatCode>General</c:formatCode>
                <c:ptCount val="3"/>
                <c:pt idx="0">
                  <c:v>2018</c:v>
                </c:pt>
                <c:pt idx="1">
                  <c:v>2019</c:v>
                </c:pt>
                <c:pt idx="2">
                  <c:v>2020</c:v>
                </c:pt>
              </c:numCache>
            </c:numRef>
          </c:cat>
          <c:val>
            <c:numRef>
              <c:f>Sheet1!$D$10:$F$10</c:f>
              <c:numCache>
                <c:formatCode>General</c:formatCode>
                <c:ptCount val="3"/>
                <c:pt idx="0">
                  <c:v>50</c:v>
                </c:pt>
                <c:pt idx="1">
                  <c:v>75</c:v>
                </c:pt>
                <c:pt idx="2">
                  <c:v>120</c:v>
                </c:pt>
              </c:numCache>
            </c:numRef>
          </c:val>
          <c:extLst>
            <c:ext xmlns:c16="http://schemas.microsoft.com/office/drawing/2014/chart" uri="{C3380CC4-5D6E-409C-BE32-E72D297353CC}">
              <c16:uniqueId val="{00000000-76D0-4804-A189-40A4BB227CCA}"/>
            </c:ext>
          </c:extLst>
        </c:ser>
        <c:ser>
          <c:idx val="1"/>
          <c:order val="1"/>
          <c:tx>
            <c:strRef>
              <c:f>Sheet1!$C$11</c:f>
              <c:strCache>
                <c:ptCount val="1"/>
                <c:pt idx="0">
                  <c:v># of participants in region B</c:v>
                </c:pt>
              </c:strCache>
            </c:strRef>
          </c:tx>
          <c:spPr>
            <a:solidFill>
              <a:schemeClr val="bg1">
                <a:lumMod val="50000"/>
              </a:schemeClr>
            </a:solidFill>
            <a:ln>
              <a:noFill/>
            </a:ln>
            <a:effectLst/>
          </c:spPr>
          <c:invertIfNegative val="0"/>
          <c:cat>
            <c:numRef>
              <c:f>Sheet1!$D$9:$F$9</c:f>
              <c:numCache>
                <c:formatCode>General</c:formatCode>
                <c:ptCount val="3"/>
                <c:pt idx="0">
                  <c:v>2018</c:v>
                </c:pt>
                <c:pt idx="1">
                  <c:v>2019</c:v>
                </c:pt>
                <c:pt idx="2">
                  <c:v>2020</c:v>
                </c:pt>
              </c:numCache>
            </c:numRef>
          </c:cat>
          <c:val>
            <c:numRef>
              <c:f>Sheet1!$D$11:$F$11</c:f>
              <c:numCache>
                <c:formatCode>General</c:formatCode>
                <c:ptCount val="3"/>
                <c:pt idx="0">
                  <c:v>20</c:v>
                </c:pt>
                <c:pt idx="1">
                  <c:v>30</c:v>
                </c:pt>
                <c:pt idx="2">
                  <c:v>32</c:v>
                </c:pt>
              </c:numCache>
            </c:numRef>
          </c:val>
          <c:extLst>
            <c:ext xmlns:c16="http://schemas.microsoft.com/office/drawing/2014/chart" uri="{C3380CC4-5D6E-409C-BE32-E72D297353CC}">
              <c16:uniqueId val="{00000001-76D0-4804-A189-40A4BB227CCA}"/>
            </c:ext>
          </c:extLst>
        </c:ser>
        <c:dLbls>
          <c:showLegendKey val="0"/>
          <c:showVal val="0"/>
          <c:showCatName val="0"/>
          <c:showSerName val="0"/>
          <c:showPercent val="0"/>
          <c:showBubbleSize val="0"/>
        </c:dLbls>
        <c:gapWidth val="219"/>
        <c:overlap val="-27"/>
        <c:axId val="527809784"/>
        <c:axId val="527815032"/>
      </c:barChart>
      <c:catAx>
        <c:axId val="527809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7815032"/>
        <c:crosses val="autoZero"/>
        <c:auto val="1"/>
        <c:lblAlgn val="ctr"/>
        <c:lblOffset val="100"/>
        <c:noMultiLvlLbl val="0"/>
      </c:catAx>
      <c:valAx>
        <c:axId val="527815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27809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B97D6-753B-4F95-837C-16CD0D4D5D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B0FACAC-96FD-4C05-8723-CDD688B56126}">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r>
            <a:rPr lang="en-US" sz="2400" b="1" dirty="0" err="1">
              <a:solidFill>
                <a:schemeClr val="tx1"/>
              </a:solidFill>
            </a:rPr>
            <a:t>Requisitos</a:t>
          </a:r>
          <a:r>
            <a:rPr lang="en-US" sz="2400" b="1" dirty="0">
              <a:solidFill>
                <a:schemeClr val="tx1"/>
              </a:solidFill>
            </a:rPr>
            <a:t> </a:t>
          </a:r>
          <a:r>
            <a:rPr lang="en-US" sz="2400" b="1" dirty="0" err="1">
              <a:solidFill>
                <a:schemeClr val="tx1"/>
              </a:solidFill>
            </a:rPr>
            <a:t>Básicos</a:t>
          </a:r>
          <a:r>
            <a:rPr lang="en-US" sz="2400" b="1" dirty="0">
              <a:solidFill>
                <a:schemeClr val="tx1"/>
              </a:solidFill>
            </a:rPr>
            <a:t> </a:t>
          </a:r>
          <a:r>
            <a:rPr lang="en-US" sz="2400" b="1" dirty="0" err="1">
              <a:solidFill>
                <a:schemeClr val="tx1"/>
              </a:solidFill>
            </a:rPr>
            <a:t>el</a:t>
          </a:r>
          <a:r>
            <a:rPr lang="en-US" sz="2400" b="1" dirty="0">
              <a:solidFill>
                <a:schemeClr val="tx1"/>
              </a:solidFill>
            </a:rPr>
            <a:t> Anexo A</a:t>
          </a:r>
          <a:endParaRPr lang="en-US" sz="2400" dirty="0">
            <a:solidFill>
              <a:schemeClr val="tx1"/>
            </a:solidFill>
          </a:endParaRPr>
        </a:p>
      </dgm:t>
      <dgm:extLst>
        <a:ext uri="{E40237B7-FDA0-4F09-8148-C483321AD2D9}">
          <dgm14:cNvPr xmlns:dgm14="http://schemas.microsoft.com/office/drawing/2010/diagram" id="0" name="" descr="Lista de verificación del TPR -&#10;&#10;Requisitos Básicos el Anexo A: &#10;¿Se enumeran todos los indicadores del PMP?&#10;¿Se incluyen  datos de línea de base con cada indicador? ¿Objetivos?&#10;¿Cada indicador cuenta con los desgloses enumerados en el PMP? &#10;&#10;Datos Básicos:&#10;&#10;¿Las unidades de medida de la línea de base, los objetivos y los desgloses coinciden con el indicador?&#10;¿Falta algún dato (por ejemplo, celdas vacías)?&#10;¿Los desgloses de todos los indicadores tienen valores numéricos enumerados?&#10;&#10;Revisión de Avance de los datos: &#10;¿Los valores reales de los indicadores  se aproximan a los valores de los objetivos?&#10;Si los valores de los indicadores han cambiado, ¿El cambio cumple con la expectativa? ¿Más alto o más bajo?&#10;Si los valores de los indicadores no han cambiado, ¿Se esperaba esto? ¿Conoce usted la razón?&#10;¿Los cambios en los valores de los indicadores se alinean con la implementación de la actividad? (por ejemplo, aumentos en el número cuando se han realizado ciertas actividades, como capacitaciones)&#10;¿Existen grandes diferencias entre los valores de los desagregados?&#10;Evaluando los indicadores de un resultado, ¿Evaluados en conjunto, los indicadores muestran un avance positivo o esperado hacia el resultado?&#10;&#10;Reflexión Sobre los Datos Disponibles:&#10;¿Hay datos o indicadores faltantes que brindarían información que ayudaría a comprender mejor el avance hacia el resultado?&#10;&#10;&#10;&#10;&#10;&#10;&#10;&#10;"/>
        </a:ext>
      </dgm:extLst>
    </dgm:pt>
    <dgm:pt modelId="{83B1C768-8991-4E0C-826F-4811F69A950C}" type="parTrans" cxnId="{56A46699-D26F-4F3B-AE0B-B3D34C11F96B}">
      <dgm:prSet/>
      <dgm:spPr/>
      <dgm:t>
        <a:bodyPr/>
        <a:lstStyle/>
        <a:p>
          <a:endParaRPr lang="en-US">
            <a:solidFill>
              <a:schemeClr val="tx1"/>
            </a:solidFill>
          </a:endParaRPr>
        </a:p>
      </dgm:t>
    </dgm:pt>
    <dgm:pt modelId="{B3E27491-1CA5-4E88-99AB-B5949D10BD2C}" type="sibTrans" cxnId="{56A46699-D26F-4F3B-AE0B-B3D34C11F96B}">
      <dgm:prSet/>
      <dgm:spPr/>
      <dgm:t>
        <a:bodyPr/>
        <a:lstStyle/>
        <a:p>
          <a:endParaRPr lang="en-US">
            <a:solidFill>
              <a:schemeClr val="tx1"/>
            </a:solidFill>
          </a:endParaRPr>
        </a:p>
      </dgm:t>
    </dgm:pt>
    <dgm:pt modelId="{29D71835-C3C0-471B-A6F5-B279EFA6AC10}">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n-US" sz="2800" b="1" dirty="0">
              <a:solidFill>
                <a:schemeClr val="tx1"/>
              </a:solidFill>
            </a:rPr>
            <a:t> </a:t>
          </a:r>
          <a:r>
            <a:rPr lang="es-ES" sz="2800" b="1" dirty="0">
              <a:solidFill>
                <a:schemeClr val="tx1"/>
              </a:solidFill>
            </a:rPr>
            <a:t>Revisión de Avance de los datos</a:t>
          </a:r>
          <a:endParaRPr lang="en-US" sz="2800" dirty="0">
            <a:solidFill>
              <a:schemeClr val="tx1"/>
            </a:solidFill>
          </a:endParaRPr>
        </a:p>
      </dgm:t>
    </dgm:pt>
    <dgm:pt modelId="{6A17FFF0-0772-4408-B58C-0562C4C598BC}" type="parTrans" cxnId="{B2AF0B44-C36B-4F27-BDC5-D3501C935829}">
      <dgm:prSet/>
      <dgm:spPr/>
      <dgm:t>
        <a:bodyPr/>
        <a:lstStyle/>
        <a:p>
          <a:endParaRPr lang="en-US">
            <a:solidFill>
              <a:schemeClr val="tx1"/>
            </a:solidFill>
          </a:endParaRPr>
        </a:p>
      </dgm:t>
    </dgm:pt>
    <dgm:pt modelId="{5FF4A7F0-E82D-45B6-B501-0FC3745F03B2}" type="sibTrans" cxnId="{B2AF0B44-C36B-4F27-BDC5-D3501C935829}">
      <dgm:prSet/>
      <dgm:spPr/>
      <dgm:t>
        <a:bodyPr/>
        <a:lstStyle/>
        <a:p>
          <a:endParaRPr lang="en-US">
            <a:solidFill>
              <a:schemeClr val="tx1"/>
            </a:solidFill>
          </a:endParaRPr>
        </a:p>
      </dgm:t>
    </dgm:pt>
    <dgm:pt modelId="{407443AF-CCEB-4B0D-B479-5B8BB8020160}">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n-US" sz="2400" b="1" dirty="0">
              <a:solidFill>
                <a:schemeClr val="tx1"/>
              </a:solidFill>
            </a:rPr>
            <a:t> </a:t>
          </a:r>
          <a:r>
            <a:rPr lang="es-ES" sz="2400" b="1" dirty="0">
              <a:solidFill>
                <a:schemeClr val="tx1"/>
              </a:solidFill>
            </a:rPr>
            <a:t>Reflexión Sobre los Datos Disponibles</a:t>
          </a:r>
          <a:endParaRPr lang="en-US" sz="2400" b="0" dirty="0">
            <a:solidFill>
              <a:schemeClr val="tx1"/>
            </a:solidFill>
          </a:endParaRPr>
        </a:p>
      </dgm:t>
    </dgm:pt>
    <dgm:pt modelId="{E24BDD93-A128-4B19-9D04-0C17DB2D1244}" type="parTrans" cxnId="{469642B5-4327-474E-B0FB-D5B8F36DF728}">
      <dgm:prSet/>
      <dgm:spPr/>
      <dgm:t>
        <a:bodyPr/>
        <a:lstStyle/>
        <a:p>
          <a:endParaRPr lang="en-US">
            <a:solidFill>
              <a:schemeClr val="tx1"/>
            </a:solidFill>
          </a:endParaRPr>
        </a:p>
      </dgm:t>
    </dgm:pt>
    <dgm:pt modelId="{B5CD53DD-AAB5-4774-902C-6F9FC5374AEF}" type="sibTrans" cxnId="{469642B5-4327-474E-B0FB-D5B8F36DF728}">
      <dgm:prSet/>
      <dgm:spPr/>
      <dgm:t>
        <a:bodyPr/>
        <a:lstStyle/>
        <a:p>
          <a:endParaRPr lang="en-US">
            <a:solidFill>
              <a:schemeClr val="tx1"/>
            </a:solidFill>
          </a:endParaRPr>
        </a:p>
      </dgm:t>
    </dgm:pt>
    <dgm:pt modelId="{1C76F333-5DE9-4462-9F0E-6CA7712A7E1D}">
      <dgm:prSet phldrT="[Text]" custT="1">
        <dgm:style>
          <a:lnRef idx="1">
            <a:schemeClr val="accent6"/>
          </a:lnRef>
          <a:fillRef idx="2">
            <a:schemeClr val="accent6"/>
          </a:fillRef>
          <a:effectRef idx="1">
            <a:schemeClr val="accent6"/>
          </a:effectRef>
          <a:fontRef idx="minor">
            <a:schemeClr val="dk1"/>
          </a:fontRef>
        </dgm:style>
      </dgm:prSet>
      <dgm:spPr/>
      <dgm:t>
        <a:bodyPr/>
        <a:lstStyle/>
        <a:p>
          <a:pPr marL="288925" lvl="1" indent="-288925" algn="l" defTabSz="889000">
            <a:lnSpc>
              <a:spcPct val="90000"/>
            </a:lnSpc>
            <a:spcBef>
              <a:spcPct val="0"/>
            </a:spcBef>
            <a:spcAft>
              <a:spcPct val="15000"/>
            </a:spcAft>
          </a:pPr>
          <a:endParaRPr lang="en-US" sz="1050" kern="1200" dirty="0">
            <a:solidFill>
              <a:schemeClr val="tx1"/>
            </a:solidFill>
            <a:latin typeface="+mn-lt"/>
            <a:ea typeface="+mn-ea"/>
            <a:cs typeface="+mn-cs"/>
          </a:endParaRPr>
        </a:p>
      </dgm:t>
    </dgm:pt>
    <dgm:pt modelId="{582B43D3-4555-4001-A664-C071C8585F09}" type="parTrans" cxnId="{A24C109A-479E-438A-8695-A0DC879CBDCA}">
      <dgm:prSet/>
      <dgm:spPr/>
      <dgm:t>
        <a:bodyPr/>
        <a:lstStyle/>
        <a:p>
          <a:endParaRPr lang="en-US">
            <a:solidFill>
              <a:schemeClr val="tx1"/>
            </a:solidFill>
          </a:endParaRPr>
        </a:p>
      </dgm:t>
    </dgm:pt>
    <dgm:pt modelId="{B03FBFB5-E851-4EC4-91A1-6532801FF723}" type="sibTrans" cxnId="{A24C109A-479E-438A-8695-A0DC879CBDCA}">
      <dgm:prSet/>
      <dgm:spPr/>
      <dgm:t>
        <a:bodyPr/>
        <a:lstStyle/>
        <a:p>
          <a:endParaRPr lang="en-US">
            <a:solidFill>
              <a:schemeClr val="tx1"/>
            </a:solidFill>
          </a:endParaRPr>
        </a:p>
      </dgm:t>
    </dgm:pt>
    <dgm:pt modelId="{50E1B5EE-636D-4D6D-A116-D68A2E60936C}">
      <dgm:prSet custT="1">
        <dgm:style>
          <a:lnRef idx="1">
            <a:schemeClr val="accent6"/>
          </a:lnRef>
          <a:fillRef idx="2">
            <a:schemeClr val="accent6"/>
          </a:fillRef>
          <a:effectRef idx="1">
            <a:schemeClr val="accent6"/>
          </a:effectRef>
          <a:fontRef idx="minor">
            <a:schemeClr val="dk1"/>
          </a:fontRef>
        </dgm:style>
      </dgm:prSet>
      <dgm:spPr/>
      <dgm:t>
        <a:bodyPr/>
        <a:lstStyle/>
        <a:p>
          <a:pPr marL="228600" lvl="1" indent="-228600" algn="l" defTabSz="889000">
            <a:lnSpc>
              <a:spcPct val="90000"/>
            </a:lnSpc>
            <a:spcBef>
              <a:spcPct val="0"/>
            </a:spcBef>
            <a:spcAft>
              <a:spcPct val="15000"/>
            </a:spcAft>
            <a:buFont typeface="Arial" panose="020B0604020202020204" pitchFamily="34" charset="0"/>
            <a:buChar char="•"/>
          </a:pPr>
          <a:endParaRPr lang="en-US" sz="1800" kern="1200" dirty="0">
            <a:solidFill>
              <a:schemeClr val="tx1"/>
            </a:solidFill>
            <a:latin typeface="+mn-lt"/>
            <a:ea typeface="+mn-ea"/>
            <a:cs typeface="+mn-cs"/>
          </a:endParaRPr>
        </a:p>
      </dgm:t>
    </dgm:pt>
    <dgm:pt modelId="{1F4FEC5B-89BA-4E2B-B035-BE212F2646E4}" type="parTrans" cxnId="{C1C5EC18-EDBA-4A31-808D-74DB43593A97}">
      <dgm:prSet/>
      <dgm:spPr/>
      <dgm:t>
        <a:bodyPr/>
        <a:lstStyle/>
        <a:p>
          <a:endParaRPr lang="en-US">
            <a:solidFill>
              <a:schemeClr val="tx1"/>
            </a:solidFill>
          </a:endParaRPr>
        </a:p>
      </dgm:t>
    </dgm:pt>
    <dgm:pt modelId="{9525F146-DEB9-4125-AB07-E311BF5060A6}" type="sibTrans" cxnId="{C1C5EC18-EDBA-4A31-808D-74DB43593A97}">
      <dgm:prSet/>
      <dgm:spPr/>
      <dgm:t>
        <a:bodyPr/>
        <a:lstStyle/>
        <a:p>
          <a:endParaRPr lang="en-US">
            <a:solidFill>
              <a:schemeClr val="tx1"/>
            </a:solidFill>
          </a:endParaRPr>
        </a:p>
      </dgm:t>
    </dgm:pt>
    <dgm:pt modelId="{6BD72A38-D37D-42E8-A42C-9DB9F298F677}">
      <dgm:prSet phldrT="[Text]" custT="1">
        <dgm:style>
          <a:lnRef idx="1">
            <a:schemeClr val="accent6"/>
          </a:lnRef>
          <a:fillRef idx="2">
            <a:schemeClr val="accent6"/>
          </a:fillRef>
          <a:effectRef idx="1">
            <a:schemeClr val="accent6"/>
          </a:effectRef>
          <a:fontRef idx="minor">
            <a:schemeClr val="dk1"/>
          </a:fontRef>
        </dgm:style>
      </dgm:prSet>
      <dgm:spPr/>
      <dgm:t>
        <a:bodyPr/>
        <a:lstStyle/>
        <a:p>
          <a:endParaRPr lang="en-US" sz="1800" kern="1200" dirty="0">
            <a:solidFill>
              <a:schemeClr val="tx1"/>
            </a:solidFill>
            <a:latin typeface="+mn-lt"/>
          </a:endParaRPr>
        </a:p>
      </dgm:t>
    </dgm:pt>
    <dgm:pt modelId="{AB6A2648-0B4B-4893-84EC-0388AE62EE3B}" type="parTrans" cxnId="{4B636786-B52A-4B24-9689-EC25BBBB1BAC}">
      <dgm:prSet/>
      <dgm:spPr/>
      <dgm:t>
        <a:bodyPr/>
        <a:lstStyle/>
        <a:p>
          <a:endParaRPr lang="en-US">
            <a:solidFill>
              <a:schemeClr val="tx1"/>
            </a:solidFill>
          </a:endParaRPr>
        </a:p>
      </dgm:t>
    </dgm:pt>
    <dgm:pt modelId="{0B831743-0695-4CEE-AE44-F8F6E59B668C}" type="sibTrans" cxnId="{4B636786-B52A-4B24-9689-EC25BBBB1BAC}">
      <dgm:prSet/>
      <dgm:spPr/>
      <dgm:t>
        <a:bodyPr/>
        <a:lstStyle/>
        <a:p>
          <a:endParaRPr lang="en-US">
            <a:solidFill>
              <a:schemeClr val="tx1"/>
            </a:solidFill>
          </a:endParaRPr>
        </a:p>
      </dgm:t>
    </dgm:pt>
    <dgm:pt modelId="{08CC6AB9-44BA-4345-9D3A-26E36DBB4892}">
      <dgm:prSet phldrT="[Text]" custT="1">
        <dgm:style>
          <a:lnRef idx="1">
            <a:schemeClr val="accent6"/>
          </a:lnRef>
          <a:fillRef idx="2">
            <a:schemeClr val="accent6"/>
          </a:fillRef>
          <a:effectRef idx="1">
            <a:schemeClr val="accent6"/>
          </a:effectRef>
          <a:fontRef idx="minor">
            <a:schemeClr val="dk1"/>
          </a:fontRef>
        </dgm:style>
      </dgm:prSet>
      <dgm:spPr/>
      <dgm:t>
        <a:bodyPr/>
        <a:lstStyle/>
        <a:p>
          <a:pPr marL="228600" lvl="1" indent="-228600" algn="l" defTabSz="889000">
            <a:lnSpc>
              <a:spcPct val="90000"/>
            </a:lnSpc>
            <a:spcBef>
              <a:spcPct val="0"/>
            </a:spcBef>
            <a:spcAft>
              <a:spcPct val="15000"/>
            </a:spcAft>
          </a:pPr>
          <a:endParaRPr lang="en-US" sz="1800" kern="1200" dirty="0">
            <a:solidFill>
              <a:schemeClr val="tx1"/>
            </a:solidFill>
            <a:latin typeface="+mn-lt"/>
            <a:ea typeface="+mn-ea"/>
            <a:cs typeface="+mn-cs"/>
          </a:endParaRPr>
        </a:p>
      </dgm:t>
    </dgm:pt>
    <dgm:pt modelId="{A0B65DA3-B2B9-4B1B-93E3-8E0D74B1D63F}" type="parTrans" cxnId="{08B18BAB-8049-47FB-84F1-95B691589AF6}">
      <dgm:prSet/>
      <dgm:spPr/>
      <dgm:t>
        <a:bodyPr/>
        <a:lstStyle/>
        <a:p>
          <a:endParaRPr lang="en-US">
            <a:solidFill>
              <a:schemeClr val="tx1"/>
            </a:solidFill>
          </a:endParaRPr>
        </a:p>
      </dgm:t>
    </dgm:pt>
    <dgm:pt modelId="{DD528FF1-C677-4B4D-979B-E759501813F4}" type="sibTrans" cxnId="{08B18BAB-8049-47FB-84F1-95B691589AF6}">
      <dgm:prSet/>
      <dgm:spPr/>
      <dgm:t>
        <a:bodyPr/>
        <a:lstStyle/>
        <a:p>
          <a:endParaRPr lang="en-US">
            <a:solidFill>
              <a:schemeClr val="tx1"/>
            </a:solidFill>
          </a:endParaRPr>
        </a:p>
      </dgm:t>
    </dgm:pt>
    <dgm:pt modelId="{60801AD0-6232-4ED9-98C1-584291BD2762}">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n-US" sz="2400" b="1" kern="1200" dirty="0" err="1">
              <a:solidFill>
                <a:schemeClr val="tx1"/>
              </a:solidFill>
              <a:latin typeface="Calibri" panose="020F0502020204030204"/>
              <a:ea typeface="+mn-ea"/>
              <a:cs typeface="+mn-cs"/>
            </a:rPr>
            <a:t>Datos</a:t>
          </a:r>
          <a:r>
            <a:rPr lang="en-US" sz="2400" b="1" kern="1200" dirty="0">
              <a:solidFill>
                <a:schemeClr val="tx1"/>
              </a:solidFill>
              <a:latin typeface="Calibri" panose="020F0502020204030204"/>
              <a:ea typeface="+mn-ea"/>
              <a:cs typeface="+mn-cs"/>
            </a:rPr>
            <a:t> </a:t>
          </a:r>
          <a:r>
            <a:rPr lang="en-US" sz="2400" b="1" kern="1200" dirty="0" err="1">
              <a:solidFill>
                <a:schemeClr val="tx1"/>
              </a:solidFill>
              <a:latin typeface="Calibri" panose="020F0502020204030204"/>
              <a:ea typeface="+mn-ea"/>
              <a:cs typeface="+mn-cs"/>
            </a:rPr>
            <a:t>Básicos</a:t>
          </a:r>
          <a:endParaRPr lang="en-US" sz="2400" b="1" kern="1200" dirty="0">
            <a:solidFill>
              <a:schemeClr val="tx1"/>
            </a:solidFill>
            <a:latin typeface="Calibri" panose="020F0502020204030204"/>
            <a:ea typeface="+mn-ea"/>
            <a:cs typeface="+mn-cs"/>
          </a:endParaRPr>
        </a:p>
      </dgm:t>
    </dgm:pt>
    <dgm:pt modelId="{6BCE0C65-5B83-4960-8ADC-08E30BD724F0}" type="sibTrans" cxnId="{E7269E24-4E77-44E1-90B3-BB6826E2FA84}">
      <dgm:prSet/>
      <dgm:spPr/>
      <dgm:t>
        <a:bodyPr/>
        <a:lstStyle/>
        <a:p>
          <a:endParaRPr lang="en-US">
            <a:solidFill>
              <a:schemeClr val="tx1"/>
            </a:solidFill>
          </a:endParaRPr>
        </a:p>
      </dgm:t>
    </dgm:pt>
    <dgm:pt modelId="{8A55F27B-51A2-442D-A50D-A655614FEB2B}" type="parTrans" cxnId="{E7269E24-4E77-44E1-90B3-BB6826E2FA84}">
      <dgm:prSet/>
      <dgm:spPr/>
      <dgm:t>
        <a:bodyPr/>
        <a:lstStyle/>
        <a:p>
          <a:endParaRPr lang="en-US">
            <a:solidFill>
              <a:schemeClr val="tx1"/>
            </a:solidFill>
          </a:endParaRPr>
        </a:p>
      </dgm:t>
    </dgm:pt>
    <dgm:pt modelId="{ED6C4845-6D21-4B6D-9E98-40FC9A110A26}" type="pres">
      <dgm:prSet presAssocID="{D75B97D6-753B-4F95-837C-16CD0D4D5DE2}" presName="Name0" presStyleCnt="0">
        <dgm:presLayoutVars>
          <dgm:dir/>
          <dgm:animLvl val="lvl"/>
          <dgm:resizeHandles val="exact"/>
        </dgm:presLayoutVars>
      </dgm:prSet>
      <dgm:spPr/>
    </dgm:pt>
    <dgm:pt modelId="{E3B262A4-5611-4758-B75D-1AB2079EF2D9}" type="pres">
      <dgm:prSet presAssocID="{0B0FACAC-96FD-4C05-8723-CDD688B56126}" presName="linNode" presStyleCnt="0"/>
      <dgm:spPr/>
    </dgm:pt>
    <dgm:pt modelId="{6D465D0B-E800-4B0A-BCE7-DD7C79D55F8B}" type="pres">
      <dgm:prSet presAssocID="{0B0FACAC-96FD-4C05-8723-CDD688B56126}" presName="parentText" presStyleLbl="node1" presStyleIdx="0" presStyleCnt="4" custScaleX="67033" custScaleY="65225" custLinFactNeighborX="121" custLinFactNeighborY="688">
        <dgm:presLayoutVars>
          <dgm:chMax val="1"/>
          <dgm:bulletEnabled val="1"/>
        </dgm:presLayoutVars>
      </dgm:prSet>
      <dgm:spPr/>
    </dgm:pt>
    <dgm:pt modelId="{D381706C-7878-449D-B4E0-9C1DF94F2690}" type="pres">
      <dgm:prSet presAssocID="{0B0FACAC-96FD-4C05-8723-CDD688B56126}" presName="descendantText" presStyleLbl="alignAccFollowNode1" presStyleIdx="0" presStyleCnt="4" custScaleX="117743" custScaleY="82073" custLinFactNeighborX="-352" custLinFactNeighborY="-74">
        <dgm:presLayoutVars>
          <dgm:bulletEnabled val="1"/>
        </dgm:presLayoutVars>
      </dgm:prSet>
      <dgm:spPr/>
    </dgm:pt>
    <dgm:pt modelId="{6A42DAE7-21BB-402C-A2AF-2E62432990AA}" type="pres">
      <dgm:prSet presAssocID="{B3E27491-1CA5-4E88-99AB-B5949D10BD2C}" presName="sp" presStyleCnt="0"/>
      <dgm:spPr/>
    </dgm:pt>
    <dgm:pt modelId="{D5912C63-F2AB-4033-90FA-9A15E57761A1}" type="pres">
      <dgm:prSet presAssocID="{60801AD0-6232-4ED9-98C1-584291BD2762}" presName="linNode" presStyleCnt="0"/>
      <dgm:spPr/>
    </dgm:pt>
    <dgm:pt modelId="{ACB1C2A1-F1F6-4468-80D7-719E42862C0A}" type="pres">
      <dgm:prSet presAssocID="{60801AD0-6232-4ED9-98C1-584291BD2762}" presName="parentText" presStyleLbl="node1" presStyleIdx="1" presStyleCnt="4" custScaleX="67033" custScaleY="62211" custLinFactNeighborX="-5615" custLinFactNeighborY="-1151">
        <dgm:presLayoutVars>
          <dgm:chMax val="1"/>
          <dgm:bulletEnabled val="1"/>
        </dgm:presLayoutVars>
      </dgm:prSet>
      <dgm:spPr/>
    </dgm:pt>
    <dgm:pt modelId="{7BB17D39-2AF5-4D1E-A19F-7487C9786D58}" type="pres">
      <dgm:prSet presAssocID="{60801AD0-6232-4ED9-98C1-584291BD2762}" presName="descendantText" presStyleLbl="alignAccFollowNode1" presStyleIdx="1" presStyleCnt="4" custScaleX="117743" custScaleY="72857" custLinFactNeighborX="-352" custLinFactNeighborY="-2988">
        <dgm:presLayoutVars>
          <dgm:bulletEnabled val="1"/>
        </dgm:presLayoutVars>
      </dgm:prSet>
      <dgm:spPr/>
    </dgm:pt>
    <dgm:pt modelId="{97C2C122-442F-45F9-A5C0-62A7822B2CDC}" type="pres">
      <dgm:prSet presAssocID="{6BCE0C65-5B83-4960-8ADC-08E30BD724F0}" presName="sp" presStyleCnt="0"/>
      <dgm:spPr/>
    </dgm:pt>
    <dgm:pt modelId="{0DE12A50-A3A0-4580-A22B-C5CA6C66E5FA}" type="pres">
      <dgm:prSet presAssocID="{29D71835-C3C0-471B-A6F5-B279EFA6AC10}" presName="linNode" presStyleCnt="0"/>
      <dgm:spPr/>
    </dgm:pt>
    <dgm:pt modelId="{3CA5AFB4-A3DB-422B-8AD4-0A5D6C12F0E8}" type="pres">
      <dgm:prSet presAssocID="{29D71835-C3C0-471B-A6F5-B279EFA6AC10}" presName="parentText" presStyleLbl="node1" presStyleIdx="2" presStyleCnt="4" custScaleX="81509" custScaleY="168312" custLinFactNeighborX="-845" custLinFactNeighborY="-2906">
        <dgm:presLayoutVars>
          <dgm:chMax val="1"/>
          <dgm:bulletEnabled val="1"/>
        </dgm:presLayoutVars>
      </dgm:prSet>
      <dgm:spPr/>
    </dgm:pt>
    <dgm:pt modelId="{D142F20A-40AC-4E67-840E-AF0457E1799C}" type="pres">
      <dgm:prSet presAssocID="{29D71835-C3C0-471B-A6F5-B279EFA6AC10}" presName="descendantText" presStyleLbl="alignAccFollowNode1" presStyleIdx="2" presStyleCnt="4" custScaleX="142255" custScaleY="214942" custLinFactNeighborX="-1240" custLinFactNeighborY="-4544">
        <dgm:presLayoutVars>
          <dgm:bulletEnabled val="1"/>
        </dgm:presLayoutVars>
      </dgm:prSet>
      <dgm:spPr/>
    </dgm:pt>
    <dgm:pt modelId="{C7D7751C-9949-42D5-AB05-1164D961A4B6}" type="pres">
      <dgm:prSet presAssocID="{5FF4A7F0-E82D-45B6-B501-0FC3745F03B2}" presName="sp" presStyleCnt="0"/>
      <dgm:spPr/>
    </dgm:pt>
    <dgm:pt modelId="{6CFD2F8D-E00F-4318-BD65-D38B7C5ED118}" type="pres">
      <dgm:prSet presAssocID="{407443AF-CCEB-4B0D-B479-5B8BB8020160}" presName="linNode" presStyleCnt="0"/>
      <dgm:spPr/>
    </dgm:pt>
    <dgm:pt modelId="{E3B5DBB7-D378-41B8-AFA5-1990310A029F}" type="pres">
      <dgm:prSet presAssocID="{407443AF-CCEB-4B0D-B479-5B8BB8020160}" presName="parentText" presStyleLbl="node1" presStyleIdx="3" presStyleCnt="4" custScaleX="67033" custScaleY="52743" custLinFactNeighborX="-287" custLinFactNeighborY="-4892">
        <dgm:presLayoutVars>
          <dgm:chMax val="1"/>
          <dgm:bulletEnabled val="1"/>
        </dgm:presLayoutVars>
      </dgm:prSet>
      <dgm:spPr/>
    </dgm:pt>
    <dgm:pt modelId="{0F0E68E2-E265-4C85-8927-E80088F4F77D}" type="pres">
      <dgm:prSet presAssocID="{407443AF-CCEB-4B0D-B479-5B8BB8020160}" presName="descendantText" presStyleLbl="alignAccFollowNode1" presStyleIdx="3" presStyleCnt="4" custScaleX="117743" custScaleY="56961" custLinFactNeighborX="-26" custLinFactNeighborY="-6393">
        <dgm:presLayoutVars>
          <dgm:bulletEnabled val="1"/>
        </dgm:presLayoutVars>
      </dgm:prSet>
      <dgm:spPr/>
    </dgm:pt>
  </dgm:ptLst>
  <dgm:cxnLst>
    <dgm:cxn modelId="{0F426111-3EA9-4FF5-80FF-861A100102E4}" type="presOf" srcId="{08CC6AB9-44BA-4345-9D3A-26E36DBB4892}" destId="{7BB17D39-2AF5-4D1E-A19F-7487C9786D58}" srcOrd="0" destOrd="0" presId="urn:microsoft.com/office/officeart/2005/8/layout/vList5"/>
    <dgm:cxn modelId="{C1C5EC18-EDBA-4A31-808D-74DB43593A97}" srcId="{407443AF-CCEB-4B0D-B479-5B8BB8020160}" destId="{50E1B5EE-636D-4D6D-A116-D68A2E60936C}" srcOrd="0" destOrd="0" parTransId="{1F4FEC5B-89BA-4E2B-B035-BE212F2646E4}" sibTransId="{9525F146-DEB9-4125-AB07-E311BF5060A6}"/>
    <dgm:cxn modelId="{E7269E24-4E77-44E1-90B3-BB6826E2FA84}" srcId="{D75B97D6-753B-4F95-837C-16CD0D4D5DE2}" destId="{60801AD0-6232-4ED9-98C1-584291BD2762}" srcOrd="1" destOrd="0" parTransId="{8A55F27B-51A2-442D-A50D-A655614FEB2B}" sibTransId="{6BCE0C65-5B83-4960-8ADC-08E30BD724F0}"/>
    <dgm:cxn modelId="{C1958936-B8FC-4F23-810F-DB03E7D9DA86}" type="presOf" srcId="{1C76F333-5DE9-4462-9F0E-6CA7712A7E1D}" destId="{D381706C-7878-449D-B4E0-9C1DF94F2690}" srcOrd="0" destOrd="0" presId="urn:microsoft.com/office/officeart/2005/8/layout/vList5"/>
    <dgm:cxn modelId="{314BDD3C-6165-44AD-9EB8-F227B6D8BEB0}" type="presOf" srcId="{50E1B5EE-636D-4D6D-A116-D68A2E60936C}" destId="{0F0E68E2-E265-4C85-8927-E80088F4F77D}" srcOrd="0" destOrd="0" presId="urn:microsoft.com/office/officeart/2005/8/layout/vList5"/>
    <dgm:cxn modelId="{4973655E-78B0-4553-A9B2-EE2D1AF76882}" type="presOf" srcId="{6BD72A38-D37D-42E8-A42C-9DB9F298F677}" destId="{D142F20A-40AC-4E67-840E-AF0457E1799C}" srcOrd="0" destOrd="0" presId="urn:microsoft.com/office/officeart/2005/8/layout/vList5"/>
    <dgm:cxn modelId="{B2AF0B44-C36B-4F27-BDC5-D3501C935829}" srcId="{D75B97D6-753B-4F95-837C-16CD0D4D5DE2}" destId="{29D71835-C3C0-471B-A6F5-B279EFA6AC10}" srcOrd="2" destOrd="0" parTransId="{6A17FFF0-0772-4408-B58C-0562C4C598BC}" sibTransId="{5FF4A7F0-E82D-45B6-B501-0FC3745F03B2}"/>
    <dgm:cxn modelId="{CEF36B65-76A1-45AA-A6CF-47E0A33C7F26}" type="presOf" srcId="{60801AD0-6232-4ED9-98C1-584291BD2762}" destId="{ACB1C2A1-F1F6-4468-80D7-719E42862C0A}" srcOrd="0" destOrd="0" presId="urn:microsoft.com/office/officeart/2005/8/layout/vList5"/>
    <dgm:cxn modelId="{46150052-6C91-4EF3-AAA4-3E27C930B14A}" type="presOf" srcId="{407443AF-CCEB-4B0D-B479-5B8BB8020160}" destId="{E3B5DBB7-D378-41B8-AFA5-1990310A029F}" srcOrd="0" destOrd="0" presId="urn:microsoft.com/office/officeart/2005/8/layout/vList5"/>
    <dgm:cxn modelId="{4B636786-B52A-4B24-9689-EC25BBBB1BAC}" srcId="{29D71835-C3C0-471B-A6F5-B279EFA6AC10}" destId="{6BD72A38-D37D-42E8-A42C-9DB9F298F677}" srcOrd="0" destOrd="0" parTransId="{AB6A2648-0B4B-4893-84EC-0388AE62EE3B}" sibTransId="{0B831743-0695-4CEE-AE44-F8F6E59B668C}"/>
    <dgm:cxn modelId="{33CFCF86-0659-4D07-BC0F-E92D77083A3B}" type="presOf" srcId="{29D71835-C3C0-471B-A6F5-B279EFA6AC10}" destId="{3CA5AFB4-A3DB-422B-8AD4-0A5D6C12F0E8}" srcOrd="0" destOrd="0" presId="urn:microsoft.com/office/officeart/2005/8/layout/vList5"/>
    <dgm:cxn modelId="{54EB7993-3AEA-43AD-B7D7-F960DB731960}" type="presOf" srcId="{0B0FACAC-96FD-4C05-8723-CDD688B56126}" destId="{6D465D0B-E800-4B0A-BCE7-DD7C79D55F8B}" srcOrd="0" destOrd="0" presId="urn:microsoft.com/office/officeart/2005/8/layout/vList5"/>
    <dgm:cxn modelId="{56A46699-D26F-4F3B-AE0B-B3D34C11F96B}" srcId="{D75B97D6-753B-4F95-837C-16CD0D4D5DE2}" destId="{0B0FACAC-96FD-4C05-8723-CDD688B56126}" srcOrd="0" destOrd="0" parTransId="{83B1C768-8991-4E0C-826F-4811F69A950C}" sibTransId="{B3E27491-1CA5-4E88-99AB-B5949D10BD2C}"/>
    <dgm:cxn modelId="{A24C109A-479E-438A-8695-A0DC879CBDCA}" srcId="{0B0FACAC-96FD-4C05-8723-CDD688B56126}" destId="{1C76F333-5DE9-4462-9F0E-6CA7712A7E1D}" srcOrd="0" destOrd="0" parTransId="{582B43D3-4555-4001-A664-C071C8585F09}" sibTransId="{B03FBFB5-E851-4EC4-91A1-6532801FF723}"/>
    <dgm:cxn modelId="{08B18BAB-8049-47FB-84F1-95B691589AF6}" srcId="{60801AD0-6232-4ED9-98C1-584291BD2762}" destId="{08CC6AB9-44BA-4345-9D3A-26E36DBB4892}" srcOrd="0" destOrd="0" parTransId="{A0B65DA3-B2B9-4B1B-93E3-8E0D74B1D63F}" sibTransId="{DD528FF1-C677-4B4D-979B-E759501813F4}"/>
    <dgm:cxn modelId="{469642B5-4327-474E-B0FB-D5B8F36DF728}" srcId="{D75B97D6-753B-4F95-837C-16CD0D4D5DE2}" destId="{407443AF-CCEB-4B0D-B479-5B8BB8020160}" srcOrd="3" destOrd="0" parTransId="{E24BDD93-A128-4B19-9D04-0C17DB2D1244}" sibTransId="{B5CD53DD-AAB5-4774-902C-6F9FC5374AEF}"/>
    <dgm:cxn modelId="{AA7A26D4-0BA2-48BB-955F-9D49390FCF6E}" type="presOf" srcId="{D75B97D6-753B-4F95-837C-16CD0D4D5DE2}" destId="{ED6C4845-6D21-4B6D-9E98-40FC9A110A26}" srcOrd="0" destOrd="0" presId="urn:microsoft.com/office/officeart/2005/8/layout/vList5"/>
    <dgm:cxn modelId="{C4964166-1F01-4008-B17C-1DC3DF6A72B5}" type="presParOf" srcId="{ED6C4845-6D21-4B6D-9E98-40FC9A110A26}" destId="{E3B262A4-5611-4758-B75D-1AB2079EF2D9}" srcOrd="0" destOrd="0" presId="urn:microsoft.com/office/officeart/2005/8/layout/vList5"/>
    <dgm:cxn modelId="{6AE84E2E-3025-476F-AE39-0BC9BB0674CC}" type="presParOf" srcId="{E3B262A4-5611-4758-B75D-1AB2079EF2D9}" destId="{6D465D0B-E800-4B0A-BCE7-DD7C79D55F8B}" srcOrd="0" destOrd="0" presId="urn:microsoft.com/office/officeart/2005/8/layout/vList5"/>
    <dgm:cxn modelId="{C2C39AEF-918C-47F8-9AEF-EB018698BA30}" type="presParOf" srcId="{E3B262A4-5611-4758-B75D-1AB2079EF2D9}" destId="{D381706C-7878-449D-B4E0-9C1DF94F2690}" srcOrd="1" destOrd="0" presId="urn:microsoft.com/office/officeart/2005/8/layout/vList5"/>
    <dgm:cxn modelId="{1B3327B5-99A1-470C-96B4-073D7997E5DF}" type="presParOf" srcId="{ED6C4845-6D21-4B6D-9E98-40FC9A110A26}" destId="{6A42DAE7-21BB-402C-A2AF-2E62432990AA}" srcOrd="1" destOrd="0" presId="urn:microsoft.com/office/officeart/2005/8/layout/vList5"/>
    <dgm:cxn modelId="{F077E432-DA10-4383-8283-623EADEBA1F9}" type="presParOf" srcId="{ED6C4845-6D21-4B6D-9E98-40FC9A110A26}" destId="{D5912C63-F2AB-4033-90FA-9A15E57761A1}" srcOrd="2" destOrd="0" presId="urn:microsoft.com/office/officeart/2005/8/layout/vList5"/>
    <dgm:cxn modelId="{0D050339-9941-4360-972A-0AEE5CCC850A}" type="presParOf" srcId="{D5912C63-F2AB-4033-90FA-9A15E57761A1}" destId="{ACB1C2A1-F1F6-4468-80D7-719E42862C0A}" srcOrd="0" destOrd="0" presId="urn:microsoft.com/office/officeart/2005/8/layout/vList5"/>
    <dgm:cxn modelId="{C95604A3-0517-4B7E-998E-4476BC93AE25}" type="presParOf" srcId="{D5912C63-F2AB-4033-90FA-9A15E57761A1}" destId="{7BB17D39-2AF5-4D1E-A19F-7487C9786D58}" srcOrd="1" destOrd="0" presId="urn:microsoft.com/office/officeart/2005/8/layout/vList5"/>
    <dgm:cxn modelId="{743EB91F-341E-45FF-B011-7040A5776802}" type="presParOf" srcId="{ED6C4845-6D21-4B6D-9E98-40FC9A110A26}" destId="{97C2C122-442F-45F9-A5C0-62A7822B2CDC}" srcOrd="3" destOrd="0" presId="urn:microsoft.com/office/officeart/2005/8/layout/vList5"/>
    <dgm:cxn modelId="{28A78FB7-FFBB-4549-8E48-8F8CA2766F51}" type="presParOf" srcId="{ED6C4845-6D21-4B6D-9E98-40FC9A110A26}" destId="{0DE12A50-A3A0-4580-A22B-C5CA6C66E5FA}" srcOrd="4" destOrd="0" presId="urn:microsoft.com/office/officeart/2005/8/layout/vList5"/>
    <dgm:cxn modelId="{97BF3CD4-AD1F-4C6B-874B-B0C4E3FDBC40}" type="presParOf" srcId="{0DE12A50-A3A0-4580-A22B-C5CA6C66E5FA}" destId="{3CA5AFB4-A3DB-422B-8AD4-0A5D6C12F0E8}" srcOrd="0" destOrd="0" presId="urn:microsoft.com/office/officeart/2005/8/layout/vList5"/>
    <dgm:cxn modelId="{9E31630B-CAD2-49EA-8B92-D87F7381C5D4}" type="presParOf" srcId="{0DE12A50-A3A0-4580-A22B-C5CA6C66E5FA}" destId="{D142F20A-40AC-4E67-840E-AF0457E1799C}" srcOrd="1" destOrd="0" presId="urn:microsoft.com/office/officeart/2005/8/layout/vList5"/>
    <dgm:cxn modelId="{EDEB773B-1E48-43ED-A0FD-3B4C0D4BFD98}" type="presParOf" srcId="{ED6C4845-6D21-4B6D-9E98-40FC9A110A26}" destId="{C7D7751C-9949-42D5-AB05-1164D961A4B6}" srcOrd="5" destOrd="0" presId="urn:microsoft.com/office/officeart/2005/8/layout/vList5"/>
    <dgm:cxn modelId="{A2EFEAA2-3372-49F5-9F68-B04CEF5B6D54}" type="presParOf" srcId="{ED6C4845-6D21-4B6D-9E98-40FC9A110A26}" destId="{6CFD2F8D-E00F-4318-BD65-D38B7C5ED118}" srcOrd="6" destOrd="0" presId="urn:microsoft.com/office/officeart/2005/8/layout/vList5"/>
    <dgm:cxn modelId="{C0394B78-2234-4084-8E63-F06185226DF2}" type="presParOf" srcId="{6CFD2F8D-E00F-4318-BD65-D38B7C5ED118}" destId="{E3B5DBB7-D378-41B8-AFA5-1990310A029F}" srcOrd="0" destOrd="0" presId="urn:microsoft.com/office/officeart/2005/8/layout/vList5"/>
    <dgm:cxn modelId="{6DF0F8FB-F642-4924-9090-BCA3522F0B98}" type="presParOf" srcId="{6CFD2F8D-E00F-4318-BD65-D38B7C5ED118}" destId="{0F0E68E2-E265-4C85-8927-E80088F4F7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1706C-7878-449D-B4E0-9C1DF94F2690}">
      <dsp:nvSpPr>
        <dsp:cNvPr id="0" name=""/>
        <dsp:cNvSpPr/>
      </dsp:nvSpPr>
      <dsp:spPr>
        <a:xfrm rot="5400000">
          <a:off x="6733800" y="-3902716"/>
          <a:ext cx="1068820" cy="8874253"/>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88925" lvl="1" indent="-288925" algn="l" defTabSz="889000">
            <a:lnSpc>
              <a:spcPct val="90000"/>
            </a:lnSpc>
            <a:spcBef>
              <a:spcPct val="0"/>
            </a:spcBef>
            <a:spcAft>
              <a:spcPct val="15000"/>
            </a:spcAft>
            <a:buChar char="•"/>
          </a:pPr>
          <a:endParaRPr lang="en-US" sz="1050" kern="1200" dirty="0">
            <a:solidFill>
              <a:schemeClr val="tx1"/>
            </a:solidFill>
            <a:latin typeface="+mn-lt"/>
            <a:ea typeface="+mn-ea"/>
            <a:cs typeface="+mn-cs"/>
          </a:endParaRPr>
        </a:p>
      </dsp:txBody>
      <dsp:txXfrm rot="-5400000">
        <a:off x="2831084" y="52175"/>
        <a:ext cx="8822078" cy="964470"/>
      </dsp:txXfrm>
    </dsp:sp>
    <dsp:sp modelId="{6D465D0B-E800-4B0A-BCE7-DD7C79D55F8B}">
      <dsp:nvSpPr>
        <dsp:cNvPr id="0" name=""/>
        <dsp:cNvSpPr/>
      </dsp:nvSpPr>
      <dsp:spPr>
        <a:xfrm>
          <a:off x="13232" y="15687"/>
          <a:ext cx="2841894" cy="1061765"/>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rPr>
            <a:t>Requisitos</a:t>
          </a:r>
          <a:r>
            <a:rPr lang="en-US" sz="2400" b="1" kern="1200" dirty="0">
              <a:solidFill>
                <a:schemeClr val="tx1"/>
              </a:solidFill>
            </a:rPr>
            <a:t> </a:t>
          </a:r>
          <a:r>
            <a:rPr lang="en-US" sz="2400" b="1" kern="1200" dirty="0" err="1">
              <a:solidFill>
                <a:schemeClr val="tx1"/>
              </a:solidFill>
            </a:rPr>
            <a:t>Básicos</a:t>
          </a:r>
          <a:r>
            <a:rPr lang="en-US" sz="2400" b="1" kern="1200" dirty="0">
              <a:solidFill>
                <a:schemeClr val="tx1"/>
              </a:solidFill>
            </a:rPr>
            <a:t> </a:t>
          </a:r>
          <a:r>
            <a:rPr lang="en-US" sz="2400" b="1" kern="1200" dirty="0" err="1">
              <a:solidFill>
                <a:schemeClr val="tx1"/>
              </a:solidFill>
            </a:rPr>
            <a:t>el</a:t>
          </a:r>
          <a:r>
            <a:rPr lang="en-US" sz="2400" b="1" kern="1200" dirty="0">
              <a:solidFill>
                <a:schemeClr val="tx1"/>
              </a:solidFill>
            </a:rPr>
            <a:t> Anexo A</a:t>
          </a:r>
          <a:endParaRPr lang="en-US" sz="2400" kern="1200" dirty="0">
            <a:solidFill>
              <a:schemeClr val="tx1"/>
            </a:solidFill>
          </a:endParaRPr>
        </a:p>
      </dsp:txBody>
      <dsp:txXfrm>
        <a:off x="65063" y="67518"/>
        <a:ext cx="2738232" cy="958103"/>
      </dsp:txXfrm>
    </dsp:sp>
    <dsp:sp modelId="{7BB17D39-2AF5-4D1E-A19F-7487C9786D58}">
      <dsp:nvSpPr>
        <dsp:cNvPr id="0" name=""/>
        <dsp:cNvSpPr/>
      </dsp:nvSpPr>
      <dsp:spPr>
        <a:xfrm rot="5400000">
          <a:off x="6793809" y="-2818514"/>
          <a:ext cx="948802" cy="8874253"/>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1800" kern="1200" dirty="0">
            <a:solidFill>
              <a:schemeClr val="tx1"/>
            </a:solidFill>
            <a:latin typeface="+mn-lt"/>
            <a:ea typeface="+mn-ea"/>
            <a:cs typeface="+mn-cs"/>
          </a:endParaRPr>
        </a:p>
      </dsp:txBody>
      <dsp:txXfrm rot="-5400000">
        <a:off x="2831084" y="1190528"/>
        <a:ext cx="8827936" cy="856168"/>
      </dsp:txXfrm>
    </dsp:sp>
    <dsp:sp modelId="{ACB1C2A1-F1F6-4468-80D7-719E42862C0A}">
      <dsp:nvSpPr>
        <dsp:cNvPr id="0" name=""/>
        <dsp:cNvSpPr/>
      </dsp:nvSpPr>
      <dsp:spPr>
        <a:xfrm>
          <a:off x="0" y="1132437"/>
          <a:ext cx="2841894" cy="1012702"/>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US" sz="2400" b="1" kern="1200" dirty="0" err="1">
              <a:solidFill>
                <a:schemeClr val="tx1"/>
              </a:solidFill>
              <a:latin typeface="Calibri" panose="020F0502020204030204"/>
              <a:ea typeface="+mn-ea"/>
              <a:cs typeface="+mn-cs"/>
            </a:rPr>
            <a:t>Datos</a:t>
          </a:r>
          <a:r>
            <a:rPr lang="en-US" sz="2400" b="1" kern="1200" dirty="0">
              <a:solidFill>
                <a:schemeClr val="tx1"/>
              </a:solidFill>
              <a:latin typeface="Calibri" panose="020F0502020204030204"/>
              <a:ea typeface="+mn-ea"/>
              <a:cs typeface="+mn-cs"/>
            </a:rPr>
            <a:t> </a:t>
          </a:r>
          <a:r>
            <a:rPr lang="en-US" sz="2400" b="1" kern="1200" dirty="0" err="1">
              <a:solidFill>
                <a:schemeClr val="tx1"/>
              </a:solidFill>
              <a:latin typeface="Calibri" panose="020F0502020204030204"/>
              <a:ea typeface="+mn-ea"/>
              <a:cs typeface="+mn-cs"/>
            </a:rPr>
            <a:t>Básicos</a:t>
          </a:r>
          <a:endParaRPr lang="en-US" sz="2400" b="1" kern="1200" dirty="0">
            <a:solidFill>
              <a:schemeClr val="tx1"/>
            </a:solidFill>
            <a:latin typeface="Calibri" panose="020F0502020204030204"/>
            <a:ea typeface="+mn-ea"/>
            <a:cs typeface="+mn-cs"/>
          </a:endParaRPr>
        </a:p>
      </dsp:txBody>
      <dsp:txXfrm>
        <a:off x="49436" y="1181873"/>
        <a:ext cx="2743022" cy="913830"/>
      </dsp:txXfrm>
    </dsp:sp>
    <dsp:sp modelId="{D142F20A-40AC-4E67-840E-AF0457E1799C}">
      <dsp:nvSpPr>
        <dsp:cNvPr id="0" name=""/>
        <dsp:cNvSpPr/>
      </dsp:nvSpPr>
      <dsp:spPr>
        <a:xfrm rot="5400000">
          <a:off x="5879259" y="-864264"/>
          <a:ext cx="2799147" cy="8899861"/>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solidFill>
              <a:schemeClr val="tx1"/>
            </a:solidFill>
            <a:latin typeface="+mn-lt"/>
          </a:endParaRPr>
        </a:p>
      </dsp:txBody>
      <dsp:txXfrm rot="-5400000">
        <a:off x="2828903" y="2322735"/>
        <a:ext cx="8763218" cy="2525861"/>
      </dsp:txXfrm>
    </dsp:sp>
    <dsp:sp modelId="{3CA5AFB4-A3DB-422B-8AD4-0A5D6C12F0E8}">
      <dsp:nvSpPr>
        <dsp:cNvPr id="0" name=""/>
        <dsp:cNvSpPr/>
      </dsp:nvSpPr>
      <dsp:spPr>
        <a:xfrm>
          <a:off x="0" y="2227602"/>
          <a:ext cx="2868426" cy="2739867"/>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en-US" sz="2800" b="1" kern="1200" dirty="0">
              <a:solidFill>
                <a:schemeClr val="tx1"/>
              </a:solidFill>
            </a:rPr>
            <a:t> </a:t>
          </a:r>
          <a:r>
            <a:rPr lang="es-ES" sz="2800" b="1" kern="1200" dirty="0">
              <a:solidFill>
                <a:schemeClr val="tx1"/>
              </a:solidFill>
            </a:rPr>
            <a:t>Revisión de Avance de los datos</a:t>
          </a:r>
          <a:endParaRPr lang="en-US" sz="2800" kern="1200" dirty="0">
            <a:solidFill>
              <a:schemeClr val="tx1"/>
            </a:solidFill>
          </a:endParaRPr>
        </a:p>
      </dsp:txBody>
      <dsp:txXfrm>
        <a:off x="133749" y="2361351"/>
        <a:ext cx="2600928" cy="2472369"/>
      </dsp:txXfrm>
    </dsp:sp>
    <dsp:sp modelId="{0F0E68E2-E265-4C85-8927-E80088F4F77D}">
      <dsp:nvSpPr>
        <dsp:cNvPr id="0" name=""/>
        <dsp:cNvSpPr/>
      </dsp:nvSpPr>
      <dsp:spPr>
        <a:xfrm rot="5400000">
          <a:off x="6911135" y="1034715"/>
          <a:ext cx="741791" cy="8874253"/>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endParaRPr lang="en-US" sz="1800" kern="1200" dirty="0">
            <a:solidFill>
              <a:schemeClr val="tx1"/>
            </a:solidFill>
            <a:latin typeface="+mn-lt"/>
            <a:ea typeface="+mn-ea"/>
            <a:cs typeface="+mn-cs"/>
          </a:endParaRPr>
        </a:p>
      </dsp:txBody>
      <dsp:txXfrm rot="-5400000">
        <a:off x="2844905" y="5137157"/>
        <a:ext cx="8838042" cy="669369"/>
      </dsp:txXfrm>
    </dsp:sp>
    <dsp:sp modelId="{E3B5DBB7-D378-41B8-AFA5-1990310A029F}">
      <dsp:nvSpPr>
        <dsp:cNvPr id="0" name=""/>
        <dsp:cNvSpPr/>
      </dsp:nvSpPr>
      <dsp:spPr>
        <a:xfrm>
          <a:off x="0" y="5046173"/>
          <a:ext cx="2841894" cy="858577"/>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US" sz="2400" b="1" kern="1200" dirty="0">
              <a:solidFill>
                <a:schemeClr val="tx1"/>
              </a:solidFill>
            </a:rPr>
            <a:t> </a:t>
          </a:r>
          <a:r>
            <a:rPr lang="es-ES" sz="2400" b="1" kern="1200" dirty="0">
              <a:solidFill>
                <a:schemeClr val="tx1"/>
              </a:solidFill>
            </a:rPr>
            <a:t>Reflexión Sobre los Datos Disponibles</a:t>
          </a:r>
          <a:endParaRPr lang="en-US" sz="2400" b="0" kern="1200" dirty="0">
            <a:solidFill>
              <a:schemeClr val="tx1"/>
            </a:solidFill>
          </a:endParaRPr>
        </a:p>
      </dsp:txBody>
      <dsp:txXfrm>
        <a:off x="41912" y="5088085"/>
        <a:ext cx="2758070" cy="7747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0.66667</cdr:x>
      <cdr:y>0.18332</cdr:y>
    </cdr:from>
    <cdr:to>
      <cdr:x>1</cdr:x>
      <cdr:y>0.26689</cdr:y>
    </cdr:to>
    <cdr:sp macro="" textlink="">
      <cdr:nvSpPr>
        <cdr:cNvPr id="2" name="TextBox 23"/>
        <cdr:cNvSpPr txBox="1"/>
      </cdr:nvSpPr>
      <cdr:spPr>
        <a:xfrm xmlns:a="http://schemas.openxmlformats.org/drawingml/2006/main">
          <a:off x="5758262" y="810201"/>
          <a:ext cx="287908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1800" dirty="0">
            <a:solidFill>
              <a:schemeClr val="accent1">
                <a:lumMod val="7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BFF9E-3AE4-4363-8F02-7685ED212774}" type="datetimeFigureOut">
              <a:rPr lang="en-US" smtClean="0"/>
              <a:t>4/3/2023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htt[s://www.dol.gov/agencies/ilab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F6AC-AA11-450A-997D-48238728947C}" type="slidenum">
              <a:rPr lang="en-US" smtClean="0"/>
              <a:t>‹#›</a:t>
            </a:fld>
            <a:endParaRPr lang="en-US"/>
          </a:p>
        </p:txBody>
      </p:sp>
    </p:spTree>
    <p:extLst>
      <p:ext uri="{BB962C8B-B14F-4D97-AF65-F5344CB8AC3E}">
        <p14:creationId xmlns:p14="http://schemas.microsoft.com/office/powerpoint/2010/main" val="843663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D815E-669F-40AF-B08D-582CE9D349B6}" type="datetimeFigureOut">
              <a:rPr lang="en-US" smtClean="0"/>
              <a:t>4/3/2023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err="1"/>
              <a:t>htt</a:t>
            </a:r>
            <a:r>
              <a:rPr lang="en-US" dirty="0"/>
              <a:t>[s://www.dol.gov/agencies/ilab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C36C-E3E0-40FF-81C8-0F670407EF18}" type="slidenum">
              <a:rPr lang="en-US" smtClean="0"/>
              <a:t>‹#›</a:t>
            </a:fld>
            <a:endParaRPr lang="en-US"/>
          </a:p>
        </p:txBody>
      </p:sp>
    </p:spTree>
    <p:extLst>
      <p:ext uri="{BB962C8B-B14F-4D97-AF65-F5344CB8AC3E}">
        <p14:creationId xmlns:p14="http://schemas.microsoft.com/office/powerpoint/2010/main" val="502128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effectLst/>
                <a:latin typeface="Calibri" panose="020F0502020204030204" pitchFamily="34" charset="0"/>
                <a:ea typeface="+mn-ea"/>
                <a:cs typeface="+mn-cs"/>
              </a:rPr>
              <a:t>Bienvenido al curso “</a:t>
            </a:r>
            <a:r>
              <a:rPr lang="es-ES" sz="1200" b="0" dirty="0"/>
              <a:t>Uso de Datos para Mejorar la Implementación de los Proyectos”</a:t>
            </a:r>
            <a:r>
              <a:rPr lang="es-ES" sz="1200" b="0" kern="1200" dirty="0">
                <a:solidFill>
                  <a:srgbClr val="000000"/>
                </a:solidFill>
                <a:effectLst/>
                <a:latin typeface="Calibri" panose="020F0502020204030204" pitchFamily="34" charset="0"/>
                <a:ea typeface="+mn-ea"/>
                <a:cs typeface="+mn-cs"/>
              </a:rPr>
              <a:t> </a:t>
            </a:r>
            <a:r>
              <a:rPr lang="es-ES" sz="1200" kern="1200" dirty="0">
                <a:solidFill>
                  <a:srgbClr val="000000"/>
                </a:solidFill>
                <a:effectLst/>
                <a:latin typeface="Calibri" panose="020F0502020204030204" pitchFamily="34" charset="0"/>
                <a:ea typeface="+mn-ea"/>
                <a:cs typeface="+mn-cs"/>
              </a:rPr>
              <a:t>para beneficiarios de la Oficina de Asuntos Laborales Internacionales (ILAB) del Departamento del Trabajo.</a:t>
            </a:r>
            <a:endParaRPr lang="en-US" dirty="0">
              <a:effectLst/>
            </a:endParaRPr>
          </a:p>
          <a:p>
            <a:endParaRPr lang="en-US" dirty="0"/>
          </a:p>
        </p:txBody>
      </p:sp>
    </p:spTree>
    <p:extLst>
      <p:ext uri="{BB962C8B-B14F-4D97-AF65-F5344CB8AC3E}">
        <p14:creationId xmlns:p14="http://schemas.microsoft.com/office/powerpoint/2010/main" val="406526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Revisemos las funciones y responsabilidades de los beneficiarios y el personal de ILAB a cargo del monitoreo del desempeño.</a:t>
            </a:r>
          </a:p>
          <a:p>
            <a:endParaRPr lang="es-ES" dirty="0"/>
          </a:p>
          <a:p>
            <a:r>
              <a:rPr lang="en-US" dirty="0"/>
              <a:t>Los </a:t>
            </a:r>
            <a:r>
              <a:rPr lang="en-US" dirty="0" err="1"/>
              <a:t>donatarios</a:t>
            </a:r>
            <a:r>
              <a:rPr lang="en-US" dirty="0"/>
              <a:t> </a:t>
            </a:r>
            <a:r>
              <a:rPr lang="en-US" dirty="0" err="1"/>
              <a:t>deben</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a:solidFill>
                  <a:schemeClr val="tx1"/>
                </a:solidFill>
                <a:latin typeface="+mn-lt"/>
                <a:ea typeface="+mn-ea"/>
                <a:cs typeface="+mn-cs"/>
              </a:rPr>
              <a:t>Desarrollar</a:t>
            </a:r>
            <a:r>
              <a:rPr lang="en-US" sz="1200" kern="1200" dirty="0">
                <a:solidFill>
                  <a:schemeClr val="tx1"/>
                </a:solidFill>
                <a:latin typeface="+mn-lt"/>
                <a:ea typeface="+mn-ea"/>
                <a:cs typeface="+mn-cs"/>
              </a:rPr>
              <a:t> e </a:t>
            </a:r>
            <a:r>
              <a:rPr lang="en-US" sz="1200" kern="1200" dirty="0" err="1">
                <a:solidFill>
                  <a:schemeClr val="tx1"/>
                </a:solidFill>
                <a:latin typeface="+mn-lt"/>
                <a:ea typeface="+mn-ea"/>
                <a:cs typeface="+mn-cs"/>
              </a:rPr>
              <a:t>implementar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a:t>
            </a:r>
            <a:r>
              <a:rPr lang="en-US" sz="1200" kern="1200" dirty="0">
                <a:solidFill>
                  <a:schemeClr val="tx1"/>
                </a:solidFill>
                <a:latin typeface="+mn-lt"/>
                <a:ea typeface="+mn-ea"/>
                <a:cs typeface="+mn-cs"/>
              </a:rPr>
              <a:t> CMEP.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latin typeface="+mn-lt"/>
                <a:ea typeface="+mn-ea"/>
                <a:cs typeface="+mn-cs"/>
              </a:rPr>
              <a:t>Levantar, analizar y reportar los datos de desempeño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incluyendo</a:t>
            </a:r>
            <a:r>
              <a:rPr lang="en-US" sz="1200" kern="1200" dirty="0">
                <a:solidFill>
                  <a:schemeClr val="tx1"/>
                </a:solidFill>
                <a:latin typeface="+mn-lt"/>
                <a:ea typeface="+mn-ea"/>
                <a:cs typeface="+mn-cs"/>
              </a:rPr>
              <a:t> la </a:t>
            </a:r>
            <a:r>
              <a:rPr lang="en-US" sz="1200" kern="1200" dirty="0" err="1">
                <a:solidFill>
                  <a:schemeClr val="tx1"/>
                </a:solidFill>
                <a:latin typeface="+mn-lt"/>
                <a:ea typeface="+mn-ea"/>
                <a:cs typeface="+mn-cs"/>
              </a:rPr>
              <a:t>presentación</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informes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semestrales</a:t>
            </a:r>
            <a:r>
              <a:rPr lang="en-US" sz="1200" kern="1200" dirty="0">
                <a:solidFill>
                  <a:schemeClr val="tx1"/>
                </a:solidFill>
                <a:latin typeface="+mn-lt"/>
                <a:ea typeface="+mn-ea"/>
                <a:cs typeface="+mn-cs"/>
              </a:rPr>
              <a:t> a ILAB.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latin typeface="+mn-lt"/>
                <a:ea typeface="+mn-ea"/>
                <a:cs typeface="+mn-cs"/>
              </a:rPr>
              <a:t>Evaluar y reflexionar sobre los datos para orientar las decisiones del proyecto</a:t>
            </a:r>
            <a:r>
              <a:rPr lang="en-US" sz="1200" kern="1200" dirty="0">
                <a:solidFill>
                  <a:schemeClr val="tx1"/>
                </a:solidFill>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Colaborar y comunicar decisiones y cambios a ILAB.</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El personal de ILAB </a:t>
            </a:r>
            <a:r>
              <a:rPr lang="en-US" dirty="0" err="1"/>
              <a:t>debe</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latin typeface="+mn-lt"/>
                <a:ea typeface="+mn-ea"/>
                <a:cs typeface="+mn-cs"/>
              </a:rPr>
              <a:t>Evaluar y ofrecer retroalimentación sobre el CMEP.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latin typeface="+mn-lt"/>
                <a:ea typeface="+mn-ea"/>
                <a:cs typeface="+mn-cs"/>
              </a:rPr>
              <a:t>Revisar entregables: Reportes semestrales de los donatarios y datos de desempeño.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latin typeface="+mn-lt"/>
                <a:ea typeface="+mn-ea"/>
                <a:cs typeface="+mn-cs"/>
              </a:rPr>
              <a:t>Reflexionar sobre el avance logrado y tomar las decisiones necesarias y aprobar ajustes en coordinación con el donatario, 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latin typeface="+mn-lt"/>
                <a:ea typeface="+mn-ea"/>
                <a:cs typeface="+mn-cs"/>
              </a:rPr>
              <a:t>Compartir información interna y externamente.</a:t>
            </a:r>
            <a:endParaRPr lang="en-US" sz="1200" kern="1200" dirty="0">
              <a:solidFill>
                <a:schemeClr val="tx1"/>
              </a:solidFill>
              <a:latin typeface="+mn-lt"/>
              <a:ea typeface="+mn-ea"/>
              <a:cs typeface="+mn-cs"/>
            </a:endParaRPr>
          </a:p>
          <a:p>
            <a:pPr marL="628650" lvl="1" indent="-171450">
              <a:buFont typeface="Arial" panose="020B0604020202020204" pitchFamily="34" charset="0"/>
              <a:buChar char="•"/>
            </a:pPr>
            <a:endParaRPr lang="en-US" dirty="0"/>
          </a:p>
        </p:txBody>
      </p:sp>
    </p:spTree>
    <p:extLst>
      <p:ext uri="{BB962C8B-B14F-4D97-AF65-F5344CB8AC3E}">
        <p14:creationId xmlns:p14="http://schemas.microsoft.com/office/powerpoint/2010/main" val="281487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 análisis de los datos de monitoreo es de vital importancia para interpretar el rendimiento y tomar decisiones bien fundamentadas.</a:t>
            </a:r>
            <a:endParaRPr lang="en-US" dirty="0"/>
          </a:p>
          <a:p>
            <a:endParaRPr lang="en-US" dirty="0"/>
          </a:p>
        </p:txBody>
      </p:sp>
    </p:spTree>
    <p:extLst>
      <p:ext uri="{BB962C8B-B14F-4D97-AF65-F5344CB8AC3E}">
        <p14:creationId xmlns:p14="http://schemas.microsoft.com/office/powerpoint/2010/main" val="376162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s-ES" baseline="0" dirty="0"/>
          </a:p>
          <a:p>
            <a:pPr marL="171450" indent="-171450">
              <a:buFont typeface="Arial" panose="020B0604020202020204" pitchFamily="34" charset="0"/>
              <a:buChar char="•"/>
            </a:pPr>
            <a:r>
              <a:rPr lang="es-ES" baseline="0" dirty="0"/>
              <a:t>Al analizar los datos de monitoreo, es importante identificar tendencias</a:t>
            </a:r>
            <a:r>
              <a:rPr lang="en-US" baseline="0" dirty="0"/>
              <a:t>;</a:t>
            </a:r>
            <a:r>
              <a:rPr lang="es-ES" baseline="0" dirty="0"/>
              <a:t> ya sea patrones relacionados al indicador de un resultado o a los indicadores de varios resultados.</a:t>
            </a:r>
          </a:p>
          <a:p>
            <a:pPr marL="171450" indent="-171450">
              <a:buFont typeface="Arial" panose="020B0604020202020204" pitchFamily="34" charset="0"/>
              <a:buChar char="•"/>
            </a:pPr>
            <a:r>
              <a:rPr lang="es-ES" baseline="0" dirty="0"/>
              <a:t>Preguntas útiles que pueden orientar la evaluación incluyen</a:t>
            </a:r>
            <a:r>
              <a:rPr lang="en-US" baseline="0" dirty="0"/>
              <a:t>: </a:t>
            </a:r>
          </a:p>
          <a:p>
            <a:pPr marL="852488" indent="-390525">
              <a:buFont typeface="Arial" panose="020B0604020202020204" pitchFamily="34" charset="0"/>
              <a:buChar char="•"/>
            </a:pPr>
            <a:r>
              <a:rPr lang="es-ES" dirty="0"/>
              <a:t>¿En relación a los objetivos, cómo va el rendimiento?</a:t>
            </a:r>
          </a:p>
          <a:p>
            <a:pPr marL="852488" indent="-390525">
              <a:buFont typeface="Arial" panose="020B0604020202020204" pitchFamily="34" charset="0"/>
              <a:buChar char="•"/>
            </a:pPr>
            <a:r>
              <a:rPr lang="es-ES" sz="1200" dirty="0"/>
              <a:t>¿El rendimiento  está avanzando en la dirección correcta? </a:t>
            </a:r>
          </a:p>
          <a:p>
            <a:pPr marL="852488" indent="-390525">
              <a:buFont typeface="Arial" panose="020B0604020202020204" pitchFamily="34" charset="0"/>
              <a:buChar char="•"/>
            </a:pPr>
            <a:r>
              <a:rPr lang="es-ES" sz="1200" dirty="0"/>
              <a:t>¿En comparación con períodos anteriores, cuál es el ritmo de cambio? ¿Está acelerando, desacelerando, o se ha mantenido?</a:t>
            </a:r>
            <a:endParaRPr lang="en-US" dirty="0"/>
          </a:p>
          <a:p>
            <a:endParaRPr lang="en-US" dirty="0"/>
          </a:p>
        </p:txBody>
      </p:sp>
    </p:spTree>
    <p:extLst>
      <p:ext uri="{BB962C8B-B14F-4D97-AF65-F5344CB8AC3E}">
        <p14:creationId xmlns:p14="http://schemas.microsoft.com/office/powerpoint/2010/main" val="279780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Semestralmente, los donatarios presentan informes t</a:t>
            </a:r>
            <a:r>
              <a:rPr lang="es-CO" dirty="0" err="1"/>
              <a:t>écnicos</a:t>
            </a:r>
            <a:r>
              <a:rPr lang="es-ES" dirty="0"/>
              <a:t> de avance (TPR) a ILAB. En el Anexo A, los beneficiarios reportan los datos de desempeño de cada indicador, incluyendo los desgloses relacionados en su CMEP.</a:t>
            </a:r>
          </a:p>
          <a:p>
            <a:endParaRPr lang="en-US" dirty="0"/>
          </a:p>
          <a:p>
            <a:pPr marL="171450" indent="-171450">
              <a:buFont typeface="Arial" panose="020B0604020202020204" pitchFamily="34" charset="0"/>
              <a:buChar char="•"/>
            </a:pPr>
            <a:r>
              <a:rPr lang="es-ES" dirty="0"/>
              <a:t>En la diapositiva podemos ver una captura de pantalla del Anexo A. La primera columna enumera los indicadores de cada resultado del proyecto.</a:t>
            </a:r>
            <a:endParaRPr lang="en-US" dirty="0"/>
          </a:p>
          <a:p>
            <a:pPr marL="171450" indent="-171450">
              <a:buFont typeface="Arial" panose="020B0604020202020204" pitchFamily="34" charset="0"/>
              <a:buChar char="•"/>
            </a:pPr>
            <a:r>
              <a:rPr lang="es-ES" dirty="0"/>
              <a:t>La siguiente columna incluye los valores de la línea de base y objetivos de los indicadores.</a:t>
            </a:r>
          </a:p>
          <a:p>
            <a:pPr marL="171450" indent="-171450">
              <a:buFont typeface="Arial" panose="020B0604020202020204" pitchFamily="34" charset="0"/>
              <a:buChar char="•"/>
            </a:pPr>
            <a:r>
              <a:rPr lang="es-ES" dirty="0"/>
              <a:t>Las columnas subsiguientes muestran los datos del desempeño semestral y sus desgloses.</a:t>
            </a:r>
          </a:p>
          <a:p>
            <a:pPr marL="171450" indent="-171450">
              <a:buFont typeface="Arial" panose="020B0604020202020204" pitchFamily="34" charset="0"/>
              <a:buChar char="•"/>
            </a:pPr>
            <a:r>
              <a:rPr lang="es-ES" dirty="0"/>
              <a:t>La penúltima columna indica con que frecuencia se levantan los datos y la clasificación del indicador</a:t>
            </a:r>
            <a:r>
              <a:rPr lang="en-US" dirty="0"/>
              <a:t>.</a:t>
            </a:r>
          </a:p>
          <a:p>
            <a:pPr marL="171450" indent="-171450">
              <a:buFont typeface="Arial" panose="020B0604020202020204" pitchFamily="34" charset="0"/>
              <a:buChar char="•"/>
            </a:pPr>
            <a:r>
              <a:rPr lang="es-ES" dirty="0"/>
              <a:t>La última columna brinda a los donatarios un espacio para explicar sus resultados, el análisis de sus datos y factores contextuales importantes que pueden haber afectado su desempeño.</a:t>
            </a:r>
            <a:endParaRPr lang="en-US" dirty="0"/>
          </a:p>
          <a:p>
            <a:endParaRPr lang="en-US" dirty="0"/>
          </a:p>
        </p:txBody>
      </p:sp>
    </p:spTree>
    <p:extLst>
      <p:ext uri="{BB962C8B-B14F-4D97-AF65-F5344CB8AC3E}">
        <p14:creationId xmlns:p14="http://schemas.microsoft.com/office/powerpoint/2010/main" val="270592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1"/>
                </a:solidFill>
              </a:rPr>
              <a:t>Hay muchas maneras de analizar los datos, incluyendo:</a:t>
            </a:r>
            <a:endParaRPr lang="en-US" dirty="0"/>
          </a:p>
          <a:p>
            <a:pPr marL="171450" indent="-171450">
              <a:buFont typeface="Arial" panose="020B0604020202020204" pitchFamily="34" charset="0"/>
              <a:buChar char="•"/>
            </a:pPr>
            <a:r>
              <a:rPr lang="es-ES" dirty="0"/>
              <a:t>Comparar los valores reales contra los valores objetivo</a:t>
            </a:r>
          </a:p>
          <a:p>
            <a:pPr marL="171450" indent="-171450">
              <a:buFont typeface="Arial" panose="020B0604020202020204" pitchFamily="34" charset="0"/>
              <a:buChar char="•"/>
            </a:pPr>
            <a:r>
              <a:rPr lang="es-ES" dirty="0"/>
              <a:t>Evaluar tendencias en el rendimiento a lo largo del tiempo</a:t>
            </a:r>
          </a:p>
          <a:p>
            <a:pPr marL="171450" indent="-171450">
              <a:buFont typeface="Arial" panose="020B0604020202020204" pitchFamily="34" charset="0"/>
              <a:buChar char="•"/>
            </a:pPr>
            <a:r>
              <a:rPr lang="es-ES" dirty="0" err="1"/>
              <a:t>Desglozar</a:t>
            </a:r>
            <a:r>
              <a:rPr lang="es-ES" dirty="0"/>
              <a:t> los datos para identificar cambios en el desempeño según las características específicas de la muestra evaluada </a:t>
            </a:r>
            <a:r>
              <a:rPr lang="en-US" dirty="0"/>
              <a:t>(</a:t>
            </a:r>
            <a:r>
              <a:rPr lang="en-US" dirty="0" err="1"/>
              <a:t>e.j</a:t>
            </a:r>
            <a:r>
              <a:rPr lang="en-US" dirty="0"/>
              <a:t>. </a:t>
            </a:r>
            <a:r>
              <a:rPr lang="es-ES" dirty="0"/>
              <a:t>género o ubicación geográfica), y </a:t>
            </a:r>
          </a:p>
          <a:p>
            <a:pPr marL="171450" indent="-171450">
              <a:buFont typeface="Arial" panose="020B0604020202020204" pitchFamily="34" charset="0"/>
              <a:buChar char="•"/>
            </a:pPr>
            <a:r>
              <a:rPr lang="es-ES" dirty="0"/>
              <a:t>Revisar varios indicadores para obtener una visión más completa del desempeño.</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baseline="0" dirty="0">
                <a:solidFill>
                  <a:schemeClr val="tx1"/>
                </a:solidFill>
              </a:rPr>
              <a:t>En las próximas diapositivas, revisaremos estos métodos más a fondo.</a:t>
            </a: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774617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Una forma de analizar los datos es comparar el desempeño real con el objetivo establecido para el período reportado para obtener una “muestra" de lo que está sucediendo.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aseline="0" dirty="0"/>
              <a:t>En el ejemplo en pantalla, vemos que el 67% de los funcionarios de enfoque del Distrito A fueron capacitados. Es decir, un 15% por debajo del objetivo del 82% establecido para el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aseline="0" dirty="0"/>
              <a:t>En comparación, se capacitó al 95% de los funcionarios seleccionados del distrito B. Es decir, que se superó el objetivo correspondiente por un margen de 2%.</a:t>
            </a: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p:txBody>
      </p:sp>
    </p:spTree>
    <p:extLst>
      <p:ext uri="{BB962C8B-B14F-4D97-AF65-F5344CB8AC3E}">
        <p14:creationId xmlns:p14="http://schemas.microsoft.com/office/powerpoint/2010/main" val="3158487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sz="1000" dirty="0"/>
              <a:t>Otra forma de analizar el rendimiento es observar tendencias. El ejemplo en pantalla muestra el rendimiento logrado en un periodo de siete a</a:t>
            </a:r>
            <a:r>
              <a:rPr lang="es-CO" sz="1000" dirty="0" err="1"/>
              <a:t>ños</a:t>
            </a:r>
            <a:r>
              <a:rPr lang="es-CO" sz="1000" dirty="0"/>
              <a:t> y </a:t>
            </a:r>
            <a:r>
              <a:rPr lang="es-ES" sz="1000" dirty="0"/>
              <a:t>los objetivos anuales correspondientes. Elaborar gráficas de barra ayuda a visualizar los cambios que ocurren a lo largo del tiempo.</a:t>
            </a:r>
          </a:p>
          <a:p>
            <a:pPr marL="0" indent="0">
              <a:buFont typeface="Arial" panose="020B0604020202020204" pitchFamily="34" charset="0"/>
              <a:buNone/>
            </a:pPr>
            <a:endParaRPr lang="en-US" sz="1000" dirty="0"/>
          </a:p>
          <a:p>
            <a:pPr marL="171450" indent="-171450">
              <a:buFont typeface="Arial" panose="020B0604020202020204" pitchFamily="34" charset="0"/>
              <a:buChar char="•"/>
            </a:pPr>
            <a:r>
              <a:rPr lang="es-ES" sz="1200" dirty="0"/>
              <a:t>El ejemplo en pantalla muestra que el proyecto comenzó tarde, y que por ende no logró capacitar al número de jóvenes previsto para su primer año de implementación. Sin embargo, entre el 2007 y el 2008, el número de jóvenes capacitados incrementó significativamente, y la demanda de servicios de capacitación superó las expectativas. En los años subsiguientes, el número de jóvenes capacitados fue disminuyendo con el declive de la implementación de las actividades, tal como estaba previsto. No obstante, se logró superar los objetivos de todos los años, excepto el último cuando se agotaron los fondos.</a:t>
            </a:r>
          </a:p>
          <a:p>
            <a:pPr marL="171450" indent="-171450">
              <a:buFont typeface="Arial" panose="020B0604020202020204" pitchFamily="34" charset="0"/>
              <a:buChar char="•"/>
            </a:pPr>
            <a:r>
              <a:rPr lang="es-ES" sz="1000" b="0" dirty="0"/>
              <a:t>Dado a que tenemos objetivos anuales, podemos comparar el desempeño anual con los objetivos correspondientes a lo largo del tiempo. A través de este lente podemos ver que, del segundo al sexto año de implementación, el rendimiento superó las expectativas constantemente.</a:t>
            </a:r>
            <a:endParaRPr lang="en-US" dirty="0"/>
          </a:p>
          <a:p>
            <a:endParaRPr lang="en-US" dirty="0"/>
          </a:p>
        </p:txBody>
      </p:sp>
    </p:spTree>
    <p:extLst>
      <p:ext uri="{BB962C8B-B14F-4D97-AF65-F5344CB8AC3E}">
        <p14:creationId xmlns:p14="http://schemas.microsoft.com/office/powerpoint/2010/main" val="3704266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Al analizar tendencias de rendimiento, debemos enfocarnos en tres aspectos:</a:t>
            </a:r>
          </a:p>
          <a:p>
            <a:pPr marL="171450" indent="-171450">
              <a:buFont typeface="Arial" panose="020B0604020202020204" pitchFamily="34" charset="0"/>
              <a:buChar char="•"/>
            </a:pPr>
            <a:r>
              <a:rPr lang="es-ES" dirty="0"/>
              <a:t>Lo primero es la dirección del cambio. ¿El rendimiento </a:t>
            </a:r>
            <a:r>
              <a:rPr lang="es-ES" dirty="0" err="1"/>
              <a:t>est</a:t>
            </a:r>
            <a:r>
              <a:rPr lang="es-CO" dirty="0"/>
              <a:t>á </a:t>
            </a:r>
            <a:r>
              <a:rPr lang="es-ES" dirty="0"/>
              <a:t>mejorando, está estancado o está empeorando?</a:t>
            </a:r>
          </a:p>
          <a:p>
            <a:pPr marL="171450" indent="-171450">
              <a:buFont typeface="Arial" panose="020B0604020202020204" pitchFamily="34" charset="0"/>
              <a:buChar char="•"/>
            </a:pPr>
            <a:r>
              <a:rPr lang="es-ES" dirty="0"/>
              <a:t>Lo segundo es considerar la magnitud del cambio. ¿Qué tanto cambió el rendimiento entre los periodos reportados?</a:t>
            </a:r>
          </a:p>
          <a:p>
            <a:pPr marL="171450" indent="-171450">
              <a:buFont typeface="Arial" panose="020B0604020202020204" pitchFamily="34" charset="0"/>
              <a:buChar char="•"/>
            </a:pPr>
            <a:r>
              <a:rPr lang="es-ES" dirty="0"/>
              <a:t>Por último debemos considerar el ritmo del cambio. ¿En relación a los períodos anteriores, está acelerando o desacelerando?</a:t>
            </a:r>
          </a:p>
          <a:p>
            <a:endParaRPr lang="es-ES" dirty="0"/>
          </a:p>
          <a:p>
            <a:r>
              <a:rPr lang="es-ES" dirty="0"/>
              <a:t>Tenga en cuenta que para hacer este análisis de tendencias, los datos deben ser comparables. Es decir, que los datos se deben contar y calcular de la misma manera en todos los períodos reportados.</a:t>
            </a:r>
            <a:endParaRPr lang="en-US" dirty="0"/>
          </a:p>
          <a:p>
            <a:endParaRPr lang="en-US" dirty="0"/>
          </a:p>
        </p:txBody>
      </p:sp>
    </p:spTree>
    <p:extLst>
      <p:ext uri="{BB962C8B-B14F-4D97-AF65-F5344CB8AC3E}">
        <p14:creationId xmlns:p14="http://schemas.microsoft.com/office/powerpoint/2010/main" val="4244777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Veamos</a:t>
            </a:r>
            <a:r>
              <a:rPr lang="en-US" dirty="0"/>
              <a:t> </a:t>
            </a:r>
            <a:r>
              <a:rPr lang="en-US" dirty="0" err="1"/>
              <a:t>algunos</a:t>
            </a:r>
            <a:r>
              <a:rPr lang="en-US" dirty="0"/>
              <a:t> </a:t>
            </a:r>
            <a:r>
              <a:rPr lang="en-US" dirty="0" err="1"/>
              <a:t>ejemplos</a:t>
            </a:r>
            <a:r>
              <a:rPr lang="en-US" dirty="0"/>
              <a:t>.</a:t>
            </a:r>
          </a:p>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dirty="0"/>
              <a:t>En el primer ejemplo, vemos que en el primer año hubo 10 hogares que participaron en actividades innovadoras de generación de ingresos, mientras que en el segundo año hubo 12. Esto representa un aumento anual del 20%.</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s-ES" dirty="0"/>
              <a:t>En el segundo ejemplo, tenemos cuatro años de datos que nos permiten evaluar la dirección, la magnitud y el ritmo del cambio. El número de hogares aumentó a 12 en el año 2, a 16 en el año 3 y a 24 en el año 4.</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dirty="0"/>
              <a:t>Esto equivale a aumentos anuales del 20, el 33 y el 50%, respectivamente.</a:t>
            </a:r>
            <a:endParaRPr lang="en-US" dirty="0"/>
          </a:p>
          <a:p>
            <a:endParaRPr lang="en-US" dirty="0"/>
          </a:p>
        </p:txBody>
      </p:sp>
    </p:spTree>
    <p:extLst>
      <p:ext uri="{BB962C8B-B14F-4D97-AF65-F5344CB8AC3E}">
        <p14:creationId xmlns:p14="http://schemas.microsoft.com/office/powerpoint/2010/main" val="2903920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Otro tipo de análisis comparativo consiste en examinar los desgloses del indicador para determinar si hay diferencias notables.</a:t>
            </a:r>
          </a:p>
          <a:p>
            <a:endParaRPr lang="es-ES" dirty="0"/>
          </a:p>
          <a:p>
            <a:r>
              <a:rPr lang="es-ES" dirty="0"/>
              <a:t>La primera gráfica de barras visualiza el número de participantes capacitados trimestralmente, desglosado por tipo de capacitación (ej. supervivencia, derecho laboral y formación vocacional). Este análisis refleja que el número de participantes de los cursos de supervivencia y formación vocacional fue relativamente constante cada trimestre. Por otro lado, la participación en el curso de derecho laboral fue significativamente menor, especialmente en el primer trimestre y en el tercero.</a:t>
            </a:r>
          </a:p>
          <a:p>
            <a:endParaRPr lang="es-ES" dirty="0"/>
          </a:p>
          <a:p>
            <a:r>
              <a:rPr lang="es-ES" dirty="0"/>
              <a:t>La segunda gráfica de barras refleja el número de participantes, desglosado por región a lo largo del tiempo. Esto nos permite ver que la gran mayoría de los participantes han sido capacitados en la Región A, y que esta tendencia aumentó con el tiempo.</a:t>
            </a:r>
          </a:p>
          <a:p>
            <a:endParaRPr lang="en-US" dirty="0"/>
          </a:p>
        </p:txBody>
      </p:sp>
    </p:spTree>
    <p:extLst>
      <p:ext uri="{BB962C8B-B14F-4D97-AF65-F5344CB8AC3E}">
        <p14:creationId xmlns:p14="http://schemas.microsoft.com/office/powerpoint/2010/main" val="195401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rgbClr val="000000"/>
                </a:solidFill>
                <a:effectLst/>
                <a:latin typeface="Calibri" panose="020F0502020204030204" pitchFamily="34" charset="0"/>
                <a:ea typeface="+mn-ea"/>
                <a:cs typeface="+mn-cs"/>
              </a:rPr>
              <a:t>Este es el último de seis cursos en la serie de capacitación sobre conceptos de Monitoreo y </a:t>
            </a:r>
            <a:r>
              <a:rPr lang="es-ES" sz="1200" kern="1200" dirty="0" err="1">
                <a:solidFill>
                  <a:srgbClr val="000000"/>
                </a:solidFill>
                <a:effectLst/>
                <a:latin typeface="Calibri" panose="020F0502020204030204" pitchFamily="34" charset="0"/>
                <a:ea typeface="+mn-ea"/>
                <a:cs typeface="+mn-cs"/>
              </a:rPr>
              <a:t>Evaluaci</a:t>
            </a:r>
            <a:r>
              <a:rPr lang="es-PR" sz="1200" kern="1200" dirty="0" err="1">
                <a:solidFill>
                  <a:srgbClr val="000000"/>
                </a:solidFill>
                <a:effectLst/>
                <a:latin typeface="Calibri" panose="020F0502020204030204" pitchFamily="34" charset="0"/>
                <a:ea typeface="+mn-ea"/>
                <a:cs typeface="+mn-cs"/>
              </a:rPr>
              <a:t>ón</a:t>
            </a:r>
            <a:r>
              <a:rPr lang="es-ES" sz="1200" kern="1200" dirty="0">
                <a:solidFill>
                  <a:srgbClr val="000000"/>
                </a:solidFill>
                <a:effectLst/>
                <a:latin typeface="Calibri" panose="020F0502020204030204" pitchFamily="34" charset="0"/>
                <a:ea typeface="+mn-ea"/>
                <a:cs typeface="+mn-cs"/>
              </a:rPr>
              <a:t> de ILAB. Se enfoca en el u</a:t>
            </a:r>
            <a:r>
              <a:rPr lang="es-ES" sz="1000" b="0" dirty="0"/>
              <a:t>so de datos para mejorar la implementación de los proyectos </a:t>
            </a: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55268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Aquí tenemos otro ejemplo de análisis de datos </a:t>
            </a:r>
            <a:r>
              <a:rPr lang="es-ES" dirty="0" err="1"/>
              <a:t>desglozados</a:t>
            </a:r>
            <a:r>
              <a:rPr lang="es-ES" dirty="0"/>
              <a:t>. Desglosar los datos por características demográficas permite identificar un rendimiento diferenciado. En el ejemplo en pantalla, vemos que el porcentaje </a:t>
            </a:r>
            <a:r>
              <a:rPr lang="es-ES" sz="1200" b="0" i="0" u="none" strike="noStrike" dirty="0">
                <a:solidFill>
                  <a:srgbClr val="000000"/>
                </a:solidFill>
                <a:effectLst/>
              </a:rPr>
              <a:t>de niños involucrados en trabajo infantil peligroso que se benefician directamente de los servicios provistos </a:t>
            </a:r>
            <a:r>
              <a:rPr lang="es-ES" dirty="0"/>
              <a:t>disminuyó anualmente entre el 2018 y el 2020 </a:t>
            </a:r>
            <a:r>
              <a:rPr lang="en-US" dirty="0"/>
              <a:t>(</a:t>
            </a:r>
            <a:r>
              <a:rPr lang="es-ES" dirty="0"/>
              <a:t>pero más para los niños que para las niñas).</a:t>
            </a:r>
            <a:br>
              <a:rPr lang="en-US" dirty="0"/>
            </a:br>
            <a:br>
              <a:rPr lang="es-ES" dirty="0"/>
            </a:br>
            <a:r>
              <a:rPr lang="es-ES" b="0" i="0" dirty="0">
                <a:solidFill>
                  <a:srgbClr val="202124"/>
                </a:solidFill>
                <a:effectLst/>
                <a:latin typeface="Roboto" panose="02000000000000000000" pitchFamily="2" charset="0"/>
              </a:rPr>
              <a:t>La segunda gráfica muestra las tasas de participación distritales. Este análisis comparativo distrital nos permite ver que el n</a:t>
            </a:r>
            <a:r>
              <a:rPr lang="es-CO" b="0" i="0" dirty="0" err="1">
                <a:solidFill>
                  <a:srgbClr val="202124"/>
                </a:solidFill>
                <a:effectLst/>
                <a:latin typeface="Roboto" panose="02000000000000000000" pitchFamily="2" charset="0"/>
              </a:rPr>
              <a:t>úmero</a:t>
            </a:r>
            <a:r>
              <a:rPr lang="es-CO" b="0" i="0" dirty="0">
                <a:solidFill>
                  <a:srgbClr val="202124"/>
                </a:solidFill>
                <a:effectLst/>
                <a:latin typeface="Roboto" panose="02000000000000000000" pitchFamily="2" charset="0"/>
              </a:rPr>
              <a:t> </a:t>
            </a:r>
            <a:r>
              <a:rPr lang="es-ES" sz="1800" b="0" i="0" kern="1200" dirty="0">
                <a:solidFill>
                  <a:srgbClr val="000000"/>
                </a:solidFill>
                <a:effectLst/>
                <a:latin typeface="Calibri" panose="020F0502020204030204" pitchFamily="34" charset="0"/>
                <a:ea typeface="+mn-ea"/>
                <a:cs typeface="+mn-cs"/>
              </a:rPr>
              <a:t>de niños involucrados en trabajo infantil peligroso </a:t>
            </a:r>
            <a:r>
              <a:rPr lang="es-ES" b="0" i="0" dirty="0">
                <a:solidFill>
                  <a:srgbClr val="202124"/>
                </a:solidFill>
                <a:effectLst/>
                <a:latin typeface="Roboto" panose="02000000000000000000" pitchFamily="2" charset="0"/>
              </a:rPr>
              <a:t> disminuyó más significativamente en el Distrito A que en el Distrito B.</a:t>
            </a:r>
            <a:endParaRPr lang="en-US" dirty="0"/>
          </a:p>
          <a:p>
            <a:endParaRPr lang="en-US" dirty="0"/>
          </a:p>
        </p:txBody>
      </p:sp>
    </p:spTree>
    <p:extLst>
      <p:ext uri="{BB962C8B-B14F-4D97-AF65-F5344CB8AC3E}">
        <p14:creationId xmlns:p14="http://schemas.microsoft.com/office/powerpoint/2010/main" val="3734686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los ejemplos anteriores, hemos analizado un solo indicador. Sin embargo, los proyectos suelen asignar dos o tres indicadores a cada resultado.</a:t>
            </a:r>
          </a:p>
          <a:p>
            <a:endParaRPr lang="en-US" dirty="0"/>
          </a:p>
          <a:p>
            <a:r>
              <a:rPr lang="es-ES" dirty="0"/>
              <a:t>De ser el caso, para determinar si se ha adelantado un resultado, se debe analizar los indicadores individual y colectivamente. Una de las primeras preguntas a considerar es si todos los indicadores están avanzando en la misma dirección y a un ritmo similar. Por ejemplo, en algunos casos los indicadores de un resultado reflejan mejoras, mientras que en otros los indicadores del mismo resultado avanzan en direcciones distintas.</a:t>
            </a:r>
          </a:p>
          <a:p>
            <a:endParaRPr lang="es-ES" dirty="0"/>
          </a:p>
          <a:p>
            <a:r>
              <a:rPr lang="es-ES" dirty="0"/>
              <a:t>En el ejemplo en pantalla, vemos que el primer indicador y el tercero reflejan mejor</a:t>
            </a:r>
            <a:r>
              <a:rPr lang="es-CO" dirty="0"/>
              <a:t>ía anualmente</a:t>
            </a:r>
            <a:r>
              <a:rPr lang="es-ES" dirty="0"/>
              <a:t>. Sin embargo, el rendimiento del segundo indicador disminuyó entre el 2018 y el 2019. ¿Cómo interpretaría este resultado mixto?</a:t>
            </a:r>
          </a:p>
          <a:p>
            <a:endParaRPr lang="en-US" dirty="0"/>
          </a:p>
          <a:p>
            <a:r>
              <a:rPr lang="es-ES" dirty="0"/>
              <a:t>Una alternativa sería determinar si alguno de los indicadores mide el resultado con mayor contundencia. En nuestro ejemplo, el segundo es el indicador más directo del resultado. Por ende, un gerente puede darle más peso al tomar una determinación sobre el rendimiento del resultado.</a:t>
            </a:r>
            <a:br>
              <a:rPr lang="en-US" dirty="0"/>
            </a:br>
            <a:endParaRPr lang="en-US" dirty="0"/>
          </a:p>
          <a:p>
            <a:endParaRPr lang="en-US" dirty="0"/>
          </a:p>
        </p:txBody>
      </p:sp>
    </p:spTree>
    <p:extLst>
      <p:ext uri="{BB962C8B-B14F-4D97-AF65-F5344CB8AC3E}">
        <p14:creationId xmlns:p14="http://schemas.microsoft.com/office/powerpoint/2010/main" val="1166436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 </a:t>
            </a:r>
            <a:r>
              <a:rPr lang="en-US" dirty="0" err="1"/>
              <a:t>determinar</a:t>
            </a:r>
            <a:r>
              <a:rPr lang="en-US" dirty="0"/>
              <a:t> </a:t>
            </a:r>
            <a:r>
              <a:rPr lang="en-US" dirty="0" err="1"/>
              <a:t>si</a:t>
            </a:r>
            <a:r>
              <a:rPr lang="en-US" dirty="0"/>
              <a:t> se ha </a:t>
            </a:r>
            <a:r>
              <a:rPr lang="en-US" dirty="0" err="1"/>
              <a:t>avanzado</a:t>
            </a:r>
            <a:r>
              <a:rPr lang="en-US" dirty="0"/>
              <a:t>, se </a:t>
            </a:r>
            <a:r>
              <a:rPr lang="en-US" dirty="0" err="1"/>
              <a:t>puede</a:t>
            </a:r>
            <a:r>
              <a:rPr lang="en-US" dirty="0"/>
              <a:t> </a:t>
            </a:r>
            <a:r>
              <a:rPr lang="en-US" dirty="0" err="1"/>
              <a:t>analizar</a:t>
            </a:r>
            <a:r>
              <a:rPr lang="en-US" dirty="0"/>
              <a:t>:</a:t>
            </a:r>
          </a:p>
          <a:p>
            <a:endParaRPr lang="en-US" dirty="0"/>
          </a:p>
          <a:p>
            <a:r>
              <a:rPr lang="en-US" dirty="0"/>
              <a:t>1.) </a:t>
            </a:r>
            <a:r>
              <a:rPr lang="es-ES" dirty="0"/>
              <a:t>Si el rendimiento ha aumentado o disminuido en la actualidad y a lo largo del tiempo, incluso desde la línea de base.</a:t>
            </a:r>
          </a:p>
          <a:p>
            <a:endParaRPr lang="en-US" dirty="0"/>
          </a:p>
          <a:p>
            <a:r>
              <a:rPr lang="en-US" dirty="0"/>
              <a:t>2.) </a:t>
            </a:r>
            <a:r>
              <a:rPr lang="es-ES" dirty="0"/>
              <a:t>Es importante tener en cuenta que aunque el rendimiento no alcance los objetivos establecidos,  puede cumplir con las expectativas. Los objetivos son una referencia importante, mas no son los únicos factores que determinan el éxito.</a:t>
            </a:r>
          </a:p>
          <a:p>
            <a:endParaRPr lang="en-US" dirty="0"/>
          </a:p>
          <a:p>
            <a:r>
              <a:rPr lang="en-US" dirty="0"/>
              <a:t>3.) </a:t>
            </a:r>
            <a:r>
              <a:rPr lang="es-ES" dirty="0"/>
              <a:t>También es importante evaluar el desempeño en torno a la implementación. El logro de resultados está directamente supeditado a los supuestos centrales del proyecto, al efecto de </a:t>
            </a:r>
            <a:r>
              <a:rPr lang="es-ES" dirty="0" err="1"/>
              <a:t>problem</a:t>
            </a:r>
            <a:r>
              <a:rPr lang="es-CO" dirty="0"/>
              <a:t>áticas relacionadas a su entorno y a </a:t>
            </a:r>
            <a:r>
              <a:rPr lang="es-ES" dirty="0"/>
              <a:t>la ejecución oportuna de actividades de alta calidad.</a:t>
            </a:r>
          </a:p>
          <a:p>
            <a:endParaRPr lang="en-US" dirty="0"/>
          </a:p>
          <a:p>
            <a:r>
              <a:rPr lang="es-ES" dirty="0"/>
              <a:t>Todos estos factores ayudan a interpretar el rendimiento, y por lo tanto debemos considerarlos.</a:t>
            </a:r>
            <a:endParaRPr lang="en-US" dirty="0"/>
          </a:p>
          <a:p>
            <a:endParaRPr lang="en-US" dirty="0"/>
          </a:p>
        </p:txBody>
      </p:sp>
    </p:spTree>
    <p:extLst>
      <p:ext uri="{BB962C8B-B14F-4D97-AF65-F5344CB8AC3E}">
        <p14:creationId xmlns:p14="http://schemas.microsoft.com/office/powerpoint/2010/main" val="3700246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Al </a:t>
            </a:r>
            <a:r>
              <a:rPr lang="es-ES" dirty="0" err="1"/>
              <a:t>análizar</a:t>
            </a:r>
            <a:r>
              <a:rPr lang="es-ES" dirty="0"/>
              <a:t> y revisar los datos, es importante identificar y discutir problemas, posibles errores e inconsistencias, incluyendo que:</a:t>
            </a:r>
            <a:endParaRPr lang="en-US" dirty="0"/>
          </a:p>
          <a:p>
            <a:pPr marL="171450" indent="-171450">
              <a:buFont typeface="Arial" panose="020B0604020202020204" pitchFamily="34" charset="0"/>
              <a:buChar char="•"/>
            </a:pPr>
            <a:r>
              <a:rPr lang="es-ES" dirty="0"/>
              <a:t>Los datos reales no se aproximan a los objetivos</a:t>
            </a:r>
            <a:r>
              <a:rPr lang="en-US" dirty="0"/>
              <a:t> </a:t>
            </a:r>
          </a:p>
          <a:p>
            <a:pPr marL="171450" indent="-171450">
              <a:buFont typeface="Arial" panose="020B0604020202020204" pitchFamily="34" charset="0"/>
              <a:buChar char="•"/>
            </a:pPr>
            <a:r>
              <a:rPr lang="es-ES" dirty="0"/>
              <a:t>Ha habido poco o </a:t>
            </a:r>
            <a:r>
              <a:rPr lang="es-ES" dirty="0" err="1"/>
              <a:t>ning</a:t>
            </a:r>
            <a:r>
              <a:rPr lang="es-CO" dirty="0" err="1"/>
              <a:t>ún</a:t>
            </a:r>
            <a:r>
              <a:rPr lang="es-CO" dirty="0"/>
              <a:t> cambio en el </a:t>
            </a:r>
            <a:r>
              <a:rPr lang="es-ES" dirty="0"/>
              <a:t>desempeño desde el inicio del proyecto</a:t>
            </a:r>
          </a:p>
          <a:p>
            <a:pPr marL="171450" indent="-171450">
              <a:buFont typeface="Arial" panose="020B0604020202020204" pitchFamily="34" charset="0"/>
              <a:buChar char="•"/>
            </a:pPr>
            <a:r>
              <a:rPr lang="es-ES" dirty="0"/>
              <a:t>A pesar del ritmo de implementación de las actividades, el desempeño no ha cumplido con las expectativas, o </a:t>
            </a:r>
          </a:p>
          <a:p>
            <a:pPr marL="171450" indent="-171450">
              <a:buFont typeface="Arial" panose="020B0604020202020204" pitchFamily="34" charset="0"/>
              <a:buChar char="•"/>
            </a:pPr>
            <a:r>
              <a:rPr lang="en-US" dirty="0" err="1"/>
              <a:t>Faltan</a:t>
            </a:r>
            <a:r>
              <a:rPr lang="en-US" dirty="0"/>
              <a:t> </a:t>
            </a:r>
            <a:r>
              <a:rPr lang="en-US" dirty="0" err="1"/>
              <a:t>datos</a:t>
            </a:r>
            <a:r>
              <a:rPr lang="en-US" dirty="0"/>
              <a:t>.</a:t>
            </a:r>
          </a:p>
          <a:p>
            <a:br>
              <a:rPr lang="en-US" dirty="0"/>
            </a:br>
            <a:r>
              <a:rPr lang="en-US" dirty="0"/>
              <a:t>Como lo </a:t>
            </a:r>
            <a:r>
              <a:rPr lang="en-US" dirty="0" err="1"/>
              <a:t>refleja</a:t>
            </a:r>
            <a:r>
              <a:rPr lang="en-US" dirty="0"/>
              <a:t> la gr</a:t>
            </a:r>
            <a:r>
              <a:rPr lang="es-CO" dirty="0" err="1"/>
              <a:t>áfica</a:t>
            </a:r>
            <a:r>
              <a:rPr lang="es-CO" dirty="0"/>
              <a:t> en pantalla, v</a:t>
            </a:r>
            <a:r>
              <a:rPr lang="es-ES" dirty="0" err="1"/>
              <a:t>isualizar</a:t>
            </a:r>
            <a:r>
              <a:rPr lang="es-ES" dirty="0"/>
              <a:t> y analizar los datos puede ayudar a los gerentes a identificar problemas que deben investigar más a fondo, y a definir posibles ajustes a la programación.</a:t>
            </a:r>
            <a:endParaRPr lang="en-US" dirty="0"/>
          </a:p>
          <a:p>
            <a:endParaRPr lang="en-US" dirty="0"/>
          </a:p>
        </p:txBody>
      </p:sp>
    </p:spTree>
    <p:extLst>
      <p:ext uri="{BB962C8B-B14F-4D97-AF65-F5344CB8AC3E}">
        <p14:creationId xmlns:p14="http://schemas.microsoft.com/office/powerpoint/2010/main" val="1409541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sz="1200" dirty="0">
                <a:effectLst/>
                <a:latin typeface="Segoe UI" panose="020B0502040204020203" pitchFamily="34" charset="0"/>
              </a:rPr>
              <a:t>Aquí tenemos una lista de verificación que podemos usar para garantizar que el formulario TPR cuenta con todos los indicadores y datos del proyecto. También incluye una serie de preguntas para orientar la </a:t>
            </a:r>
            <a:r>
              <a:rPr lang="es-ES" sz="1200" dirty="0" err="1">
                <a:effectLst/>
                <a:latin typeface="Segoe UI" panose="020B0502040204020203" pitchFamily="34" charset="0"/>
              </a:rPr>
              <a:t>revisi</a:t>
            </a:r>
            <a:r>
              <a:rPr lang="es-CO" sz="1200" dirty="0" err="1">
                <a:effectLst/>
                <a:latin typeface="Segoe UI" panose="020B0502040204020203" pitchFamily="34" charset="0"/>
              </a:rPr>
              <a:t>ón</a:t>
            </a:r>
            <a:r>
              <a:rPr lang="es-CO" sz="1200" dirty="0">
                <a:effectLst/>
                <a:latin typeface="Segoe UI" panose="020B0502040204020203" pitchFamily="34" charset="0"/>
              </a:rPr>
              <a:t> de </a:t>
            </a:r>
            <a:r>
              <a:rPr lang="es-ES" sz="1200" dirty="0">
                <a:effectLst/>
                <a:latin typeface="Segoe UI" panose="020B0502040204020203" pitchFamily="34" charset="0"/>
              </a:rPr>
              <a:t>los datos y evaluar el desempeño.</a:t>
            </a:r>
            <a:endParaRPr lang="en-US" sz="1200" dirty="0">
              <a:effectLst/>
              <a:latin typeface="Segoe UI" panose="020B0502040204020203" pitchFamily="34" charset="0"/>
            </a:endParaRPr>
          </a:p>
          <a:p>
            <a:pPr marL="285750" indent="-285750">
              <a:buFont typeface="Arial" panose="020B0604020202020204" pitchFamily="34" charset="0"/>
              <a:buChar char="•"/>
            </a:pPr>
            <a:endParaRPr lang="es-ES" sz="1200" dirty="0">
              <a:effectLst/>
              <a:latin typeface="Segoe UI" panose="020B0502040204020203" pitchFamily="34" charset="0"/>
            </a:endParaRPr>
          </a:p>
          <a:p>
            <a:pPr marL="285750" indent="-285750">
              <a:buFont typeface="Arial" panose="020B0604020202020204" pitchFamily="34" charset="0"/>
              <a:buChar char="•"/>
            </a:pPr>
            <a:r>
              <a:rPr lang="es-ES" sz="1200" dirty="0">
                <a:effectLst/>
                <a:latin typeface="Segoe UI" panose="020B0502040204020203" pitchFamily="34" charset="0"/>
              </a:rPr>
              <a:t>La primera sección incluye una serie de preguntas para garantizar que se ha cumplido con los requisitos básicos del Anexo A</a:t>
            </a:r>
          </a:p>
          <a:p>
            <a:pPr marL="285750" indent="-285750">
              <a:buFont typeface="Arial" panose="020B0604020202020204" pitchFamily="34" charset="0"/>
              <a:buChar char="•"/>
            </a:pPr>
            <a:r>
              <a:rPr lang="es-ES" sz="1200" dirty="0">
                <a:effectLst/>
                <a:latin typeface="Segoe UI" panose="020B0502040204020203" pitchFamily="34" charset="0"/>
              </a:rPr>
              <a:t>La segunda sección contiene preguntas sobre datos importantes requeridos, incluyendo los </a:t>
            </a:r>
            <a:r>
              <a:rPr lang="es-ES" sz="1200" dirty="0" err="1">
                <a:effectLst/>
                <a:latin typeface="Segoe UI" panose="020B0502040204020203" pitchFamily="34" charset="0"/>
              </a:rPr>
              <a:t>desgloces</a:t>
            </a:r>
            <a:r>
              <a:rPr lang="es-ES" sz="1200" dirty="0">
                <a:effectLst/>
                <a:latin typeface="Segoe UI" panose="020B0502040204020203" pitchFamily="34" charset="0"/>
              </a:rPr>
              <a:t> de los indicadores.</a:t>
            </a:r>
          </a:p>
          <a:p>
            <a:pPr marL="285750" indent="-285750">
              <a:buFont typeface="Arial" panose="020B0604020202020204" pitchFamily="34" charset="0"/>
              <a:buChar char="•"/>
            </a:pPr>
            <a:r>
              <a:rPr lang="es-ES" sz="1200" dirty="0">
                <a:effectLst/>
                <a:latin typeface="Segoe UI" panose="020B0502040204020203" pitchFamily="34" charset="0"/>
              </a:rPr>
              <a:t>La tercera sección incluye una serie de preguntas para evaluar el avance, basado en los datos levantados.</a:t>
            </a:r>
          </a:p>
          <a:p>
            <a:pPr marL="285750" indent="-285750">
              <a:buFont typeface="Arial" panose="020B0604020202020204" pitchFamily="34" charset="0"/>
              <a:buChar char="•"/>
            </a:pPr>
            <a:r>
              <a:rPr lang="es-ES" sz="1800" dirty="0"/>
              <a:t>En la última sección los donatarios deben señalar si se requieren datos o indicadores adicionales para explicar mejor el avance hacia el resultado.</a:t>
            </a:r>
          </a:p>
          <a:p>
            <a:pPr marL="285750" indent="-285750">
              <a:buFont typeface="Arial" panose="020B0604020202020204" pitchFamily="34" charset="0"/>
              <a:buChar char="•"/>
            </a:pPr>
            <a:endParaRPr lang="en-US" sz="1200" dirty="0">
              <a:effectLst/>
              <a:latin typeface="Segoe UI" panose="020B0502040204020203" pitchFamily="34" charset="0"/>
            </a:endParaRPr>
          </a:p>
          <a:p>
            <a:pPr marL="285750" indent="-285750">
              <a:buFont typeface="Arial" panose="020B0604020202020204" pitchFamily="34" charset="0"/>
              <a:buChar char="•"/>
            </a:pPr>
            <a:r>
              <a:rPr lang="es-ES" sz="1200" dirty="0">
                <a:effectLst/>
                <a:latin typeface="Segoe UI" panose="020B0502040204020203" pitchFamily="34" charset="0"/>
              </a:rPr>
              <a:t>Tenga en cuenta que debe consultar a ILAB y obtener su aprobación  antes de ajustar la descripción de los indicadores y los objetivos del CMEP o cambiar cualquier aspecto del Anexo A.</a:t>
            </a:r>
          </a:p>
          <a:p>
            <a:pPr marL="285750" indent="-285750">
              <a:buFont typeface="Arial" panose="020B0604020202020204" pitchFamily="34" charset="0"/>
              <a:buChar char="•"/>
            </a:pPr>
            <a:r>
              <a:rPr lang="es-ES" altLang="en-US" sz="1200" dirty="0">
                <a:effectLst/>
                <a:latin typeface="Segoe UI" panose="020B0502040204020203" pitchFamily="34" charset="0"/>
              </a:rPr>
              <a:t>A pesar de que no se puede eliminar objetivos del TPR, es posible agregar reglones adicionales para reflejar objetivos actualizados. </a:t>
            </a:r>
            <a:r>
              <a:rPr lang="es-ES" sz="1800" b="0" i="0" dirty="0">
                <a:solidFill>
                  <a:srgbClr val="202124"/>
                </a:solidFill>
                <a:effectLst/>
                <a:latin typeface="Roboto" panose="02000000000000000000" pitchFamily="2" charset="0"/>
              </a:rPr>
              <a:t>En estos casos, se conserva el objetivo original y se designa como tal, y se agrega otro reglón para el "objetivo nuevo/actualizado". La intención es aprender más acerca del establecimiento de objetivos y no perder de vista los objetivos originales solo porque no fue posible alcanzarlos.</a:t>
            </a:r>
            <a:endParaRPr lang="es-ES" altLang="en-US" sz="1200" dirty="0">
              <a:effectLst/>
              <a:latin typeface="Segoe UI" panose="020B0502040204020203" pitchFamily="34" charset="0"/>
            </a:endParaRPr>
          </a:p>
          <a:p>
            <a:endParaRPr lang="en-US" altLang="en-US" dirty="0"/>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A0C0BCD2-A324-4775-8D3E-260467E3BD68}" type="slidenum">
              <a:rPr lang="en-US" altLang="en-US"/>
              <a:pPr>
                <a:spcBef>
                  <a:spcPct val="0"/>
                </a:spcBef>
              </a:pPr>
              <a:t>24</a:t>
            </a:fld>
            <a:endParaRPr lang="en-US" altLang="en-US" dirty="0"/>
          </a:p>
        </p:txBody>
      </p:sp>
    </p:spTree>
    <p:extLst>
      <p:ext uri="{BB962C8B-B14F-4D97-AF65-F5344CB8AC3E}">
        <p14:creationId xmlns:p14="http://schemas.microsoft.com/office/powerpoint/2010/main" val="2083229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Hemos cubierto mucha información. Hagamos un par de ejercicios para aplicar los conceptos que hemos revisado.</a:t>
            </a:r>
            <a:endParaRPr lang="en-US" dirty="0"/>
          </a:p>
          <a:p>
            <a:endParaRPr lang="en-US" dirty="0"/>
          </a:p>
        </p:txBody>
      </p:sp>
    </p:spTree>
    <p:extLst>
      <p:ext uri="{BB962C8B-B14F-4D97-AF65-F5344CB8AC3E}">
        <p14:creationId xmlns:p14="http://schemas.microsoft.com/office/powerpoint/2010/main" val="130475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Para este primer ejercicio, revise y analice los datos del resultado del indicador. </a:t>
            </a:r>
          </a:p>
          <a:p>
            <a:endParaRPr lang="es-ES" dirty="0"/>
          </a:p>
          <a:p>
            <a:r>
              <a:rPr lang="es-ES" dirty="0"/>
              <a:t>Use las siguientes preguntas para orientar su revisión del indicador, “Porcentaje de niños que reciben servicios directos que asisten a la escuela regularmente.”</a:t>
            </a:r>
          </a:p>
          <a:p>
            <a:r>
              <a:rPr lang="es-ES" dirty="0"/>
              <a:t>¿Cómo se comparan los datos con los objetivos del período reportado y en general? </a:t>
            </a:r>
          </a:p>
          <a:p>
            <a:r>
              <a:rPr lang="es-ES" dirty="0"/>
              <a:t>¿Cuál es la tendencia? ¿Está avanzando en la dirección correcta? ¿Cómo calificaría el ritmo del cambio?</a:t>
            </a:r>
          </a:p>
          <a:p>
            <a:r>
              <a:rPr lang="es-ES" dirty="0"/>
              <a:t>¿Qué información brindan los datos acerca de los niños y niñas   participantes?</a:t>
            </a:r>
          </a:p>
          <a:p>
            <a:r>
              <a:rPr lang="es-ES" dirty="0"/>
              <a:t>4.  ¿Qué información adicional sería útil para evaluar el resultado?</a:t>
            </a:r>
          </a:p>
          <a:p>
            <a:endParaRPr lang="es-ES" dirty="0"/>
          </a:p>
          <a:p>
            <a:br>
              <a:rPr lang="es-ES" dirty="0"/>
            </a:br>
            <a:r>
              <a:rPr lang="es-ES" dirty="0"/>
              <a:t>Detenga la grabación para analizar los datos. Una vez que tenga sus respuestas, presione el botón de reproducir.</a:t>
            </a:r>
          </a:p>
          <a:p>
            <a:endParaRPr lang="es-ES" dirty="0"/>
          </a:p>
          <a:p>
            <a:r>
              <a:rPr lang="es-ES" dirty="0"/>
              <a:t>Veamos como le fue.</a:t>
            </a:r>
          </a:p>
          <a:p>
            <a:r>
              <a:rPr lang="es-ES" dirty="0"/>
              <a:t>  </a:t>
            </a:r>
          </a:p>
          <a:p>
            <a:r>
              <a:rPr lang="es-ES" dirty="0"/>
              <a:t>Primera pregunta: ¿Cómo se comparan los datos con los objetivos del período reportado y en general? </a:t>
            </a:r>
          </a:p>
          <a:p>
            <a:r>
              <a:rPr lang="es-ES" dirty="0"/>
              <a:t>Los datos están por debajo del objetivo del período del informe y no han cumplido con los objetivos de ninguno de los períodos.</a:t>
            </a:r>
          </a:p>
          <a:p>
            <a:r>
              <a:rPr lang="es-ES" dirty="0"/>
              <a:t>Segunda pregunta: ¿Cuál es la tendencia? ¿Está avanzando en la dirección correcta? ¿Cómo calificaría el ritmo del cambio?</a:t>
            </a:r>
          </a:p>
          <a:p>
            <a:r>
              <a:rPr lang="es-ES" dirty="0"/>
              <a:t>Está avanzando lentamente en la dirección correcta. También hubo un declive aislado notable en el mes de octubre del 2019.</a:t>
            </a:r>
          </a:p>
          <a:p>
            <a:r>
              <a:rPr lang="es-ES" dirty="0"/>
              <a:t>Tercera pregunta: ¿Qué información brindan los datos acerca de los niños y niñas participantes?</a:t>
            </a:r>
          </a:p>
          <a:p>
            <a:r>
              <a:rPr lang="es-ES" dirty="0"/>
              <a:t> </a:t>
            </a:r>
            <a:r>
              <a:rPr lang="es-ES" dirty="0" err="1"/>
              <a:t>Incialmente</a:t>
            </a:r>
            <a:r>
              <a:rPr lang="es-ES" dirty="0"/>
              <a:t>, las niñas superaban a los niños en asistencia. Sin embargo, en líneas generales, ellas han avanzado menos que los varones (En relación a la línea de base, la asistencia de las niñas aumentó 11 %, mientras que la de los niños incrementó 17 %).</a:t>
            </a:r>
          </a:p>
          <a:p>
            <a:r>
              <a:rPr lang="es-ES" dirty="0"/>
              <a:t>Cuarta pregunta: ¿Qué información adicional sería útil para evaluar el resultado?</a:t>
            </a:r>
          </a:p>
          <a:p>
            <a:r>
              <a:rPr lang="es-ES" dirty="0"/>
              <a:t>Sería útil determinar por qué el rendimiento disminuyó en octubre del 2019.</a:t>
            </a:r>
          </a:p>
          <a:p>
            <a:r>
              <a:rPr lang="es-ES" dirty="0"/>
              <a:t>También sería útil averiguar si las niñas y los niños enfrentan diferentes obstáculos, y si la  diferencia en su nivel de avance obedece a ello.</a:t>
            </a:r>
          </a:p>
          <a:p>
            <a:endParaRPr lang="en-US" dirty="0"/>
          </a:p>
        </p:txBody>
      </p:sp>
    </p:spTree>
    <p:extLst>
      <p:ext uri="{BB962C8B-B14F-4D97-AF65-F5344CB8AC3E}">
        <p14:creationId xmlns:p14="http://schemas.microsoft.com/office/powerpoint/2010/main" val="4292300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este segundo ejercicio, usted revisará y analizará los datos de los dos indicadores del resultado.</a:t>
            </a:r>
            <a:endParaRPr lang="en-US" dirty="0"/>
          </a:p>
          <a:p>
            <a:pPr marL="171450" indent="-171450">
              <a:buFont typeface="Arial" panose="020B0604020202020204" pitchFamily="34" charset="0"/>
              <a:buChar char="•"/>
            </a:pPr>
            <a:r>
              <a:rPr lang="en-US" dirty="0"/>
              <a:t>El primer </a:t>
            </a:r>
            <a:r>
              <a:rPr lang="en-US" dirty="0" err="1"/>
              <a:t>indicador</a:t>
            </a:r>
            <a:r>
              <a:rPr lang="en-US" dirty="0"/>
              <a:t> es </a:t>
            </a:r>
            <a:r>
              <a:rPr lang="en-US" dirty="0" err="1"/>
              <a:t>el</a:t>
            </a:r>
            <a:r>
              <a:rPr lang="en-US" dirty="0"/>
              <a:t> “</a:t>
            </a:r>
            <a:r>
              <a:rPr lang="es-ES" dirty="0"/>
              <a:t>Número de   hogares objetivo con negocio propio que recibieron servicios de desarrollo técnico y/o empresarial</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El </a:t>
            </a:r>
            <a:r>
              <a:rPr lang="en-US" dirty="0" err="1"/>
              <a:t>segundo</a:t>
            </a:r>
            <a:r>
              <a:rPr lang="en-US" dirty="0"/>
              <a:t> </a:t>
            </a:r>
            <a:r>
              <a:rPr lang="en-US" dirty="0" err="1"/>
              <a:t>indicador</a:t>
            </a:r>
            <a:r>
              <a:rPr lang="en-US" dirty="0"/>
              <a:t> es </a:t>
            </a:r>
            <a:r>
              <a:rPr lang="en-US" dirty="0" err="1"/>
              <a:t>el</a:t>
            </a:r>
            <a:r>
              <a:rPr lang="en-US" dirty="0"/>
              <a:t> “</a:t>
            </a:r>
            <a:r>
              <a:rPr lang="es-ES" dirty="0"/>
              <a:t>Número de hogares de enfoque que accedieron al financiamiento al menos una vez durante el periodo de ejecución del proyecto</a:t>
            </a:r>
            <a:r>
              <a:rPr lang="en-US" dirty="0"/>
              <a:t>”.</a:t>
            </a:r>
          </a:p>
          <a:p>
            <a:pPr marL="171450" indent="-171450">
              <a:buFont typeface="Arial" panose="020B0604020202020204" pitchFamily="34" charset="0"/>
              <a:buChar char="•"/>
            </a:pPr>
            <a:endParaRPr lang="en-US" dirty="0"/>
          </a:p>
          <a:p>
            <a:r>
              <a:rPr lang="es-ES" dirty="0"/>
              <a:t>Use las siguientes preguntas para orientar su revisión</a:t>
            </a:r>
            <a:r>
              <a:rPr lang="en-US" dirty="0"/>
              <a:t>: </a:t>
            </a:r>
          </a:p>
          <a:p>
            <a:pPr lvl="1">
              <a:lnSpc>
                <a:spcPct val="100000"/>
              </a:lnSpc>
              <a:spcBef>
                <a:spcPts val="0"/>
              </a:spcBef>
              <a:tabLst>
                <a:tab pos="457200" algn="l"/>
              </a:tabLst>
            </a:pPr>
            <a:r>
              <a:rPr lang="en-US" dirty="0"/>
              <a:t>1. </a:t>
            </a:r>
            <a:r>
              <a:rPr lang="es-ES" dirty="0"/>
              <a:t>¿Cómo se comparan los datos reales de rendimiento con los objetivos? </a:t>
            </a:r>
          </a:p>
          <a:p>
            <a:pPr lvl="1">
              <a:lnSpc>
                <a:spcPct val="100000"/>
              </a:lnSpc>
              <a:spcBef>
                <a:spcPts val="0"/>
              </a:spcBef>
              <a:tabLst>
                <a:tab pos="457200" algn="l"/>
              </a:tabLst>
            </a:pPr>
            <a:r>
              <a:rPr lang="en-US" dirty="0"/>
              <a:t>2. </a:t>
            </a:r>
            <a:r>
              <a:rPr lang="es-ES" dirty="0"/>
              <a:t>¿Cuál es la tendencia? ¿Está avanzando en la dirección correcta? ¿Cómo calificaría el ritmo del cambio?</a:t>
            </a:r>
          </a:p>
          <a:p>
            <a:pPr marL="457200" lvl="1" indent="0">
              <a:lnSpc>
                <a:spcPct val="100000"/>
              </a:lnSpc>
              <a:spcBef>
                <a:spcPts val="0"/>
              </a:spcBef>
              <a:buFont typeface="+mj-lt"/>
              <a:buNone/>
              <a:tabLst>
                <a:tab pos="457200" algn="l"/>
              </a:tabLst>
            </a:pPr>
            <a:r>
              <a:rPr lang="en-US" dirty="0"/>
              <a:t>3. </a:t>
            </a:r>
            <a:r>
              <a:rPr lang="es-ES" dirty="0"/>
              <a:t>Al revisar ambos indicadores, determine si ¿El proyecto está avanzando hacia el resultado? ¿Por qué sí o por qué no?</a:t>
            </a:r>
          </a:p>
          <a:p>
            <a:pPr marL="685800" lvl="1" indent="-228600">
              <a:lnSpc>
                <a:spcPct val="100000"/>
              </a:lnSpc>
              <a:spcBef>
                <a:spcPts val="0"/>
              </a:spcBef>
              <a:buAutoNum type="arabicPeriod" startAt="3"/>
              <a:tabLst>
                <a:tab pos="457200" algn="l"/>
              </a:tabLst>
            </a:pPr>
            <a:endParaRPr lang="en-US" dirty="0"/>
          </a:p>
          <a:p>
            <a:pPr marL="0" marR="0" lvl="0" indent="0">
              <a:lnSpc>
                <a:spcPct val="115000"/>
              </a:lnSpc>
              <a:spcBef>
                <a:spcPts val="0"/>
              </a:spcBef>
              <a:spcAft>
                <a:spcPts val="1000"/>
              </a:spcAft>
              <a:buFont typeface="+mj-lt"/>
              <a:buNone/>
              <a:tabLst>
                <a:tab pos="457200" algn="l"/>
              </a:tabLst>
            </a:pPr>
            <a:r>
              <a:rPr lang="es-ES" b="0" dirty="0">
                <a:effectLst/>
                <a:ea typeface="Calibri" panose="020F0502020204030204" pitchFamily="34" charset="0"/>
                <a:cs typeface="Times New Roman" panose="02020603050405020304" pitchFamily="18" charset="0"/>
              </a:rPr>
              <a:t>Detenga la grabación para analizar los datos. Una vez que tenga sus respuestas, presione el botón de reproducir.</a:t>
            </a:r>
          </a:p>
          <a:p>
            <a:pPr marL="0" marR="0" lvl="0" indent="0">
              <a:lnSpc>
                <a:spcPct val="115000"/>
              </a:lnSpc>
              <a:spcBef>
                <a:spcPts val="0"/>
              </a:spcBef>
              <a:spcAft>
                <a:spcPts val="1000"/>
              </a:spcAft>
              <a:buFont typeface="+mj-lt"/>
              <a:buNone/>
              <a:tabLst>
                <a:tab pos="457200" algn="l"/>
              </a:tabLst>
            </a:pPr>
            <a:endParaRPr lang="en-US" b="1" dirty="0">
              <a:effectLst/>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mj-lt"/>
              <a:buNone/>
              <a:tabLst>
                <a:tab pos="457200" algn="l"/>
              </a:tabLst>
            </a:pPr>
            <a:r>
              <a:rPr lang="en-US" b="0" dirty="0" err="1">
                <a:effectLst/>
                <a:ea typeface="Calibri" panose="020F0502020204030204" pitchFamily="34" charset="0"/>
                <a:cs typeface="Times New Roman" panose="02020603050405020304" pitchFamily="18" charset="0"/>
              </a:rPr>
              <a:t>Veamos</a:t>
            </a:r>
            <a:r>
              <a:rPr lang="en-US" b="0" dirty="0">
                <a:effectLst/>
                <a:ea typeface="Calibri" panose="020F0502020204030204" pitchFamily="34" charset="0"/>
                <a:cs typeface="Times New Roman" panose="02020603050405020304" pitchFamily="18" charset="0"/>
              </a:rPr>
              <a:t> </a:t>
            </a:r>
            <a:r>
              <a:rPr lang="en-US" b="0" dirty="0" err="1">
                <a:effectLst/>
                <a:ea typeface="Calibri" panose="020F0502020204030204" pitchFamily="34" charset="0"/>
                <a:cs typeface="Times New Roman" panose="02020603050405020304" pitchFamily="18" charset="0"/>
              </a:rPr>
              <a:t>como</a:t>
            </a:r>
            <a:r>
              <a:rPr lang="en-US" b="0" dirty="0">
                <a:effectLst/>
                <a:ea typeface="Calibri" panose="020F0502020204030204" pitchFamily="34" charset="0"/>
                <a:cs typeface="Times New Roman" panose="02020603050405020304" pitchFamily="18" charset="0"/>
              </a:rPr>
              <a:t> le </a:t>
            </a:r>
            <a:r>
              <a:rPr lang="en-US" b="0" dirty="0" err="1">
                <a:effectLst/>
                <a:ea typeface="Calibri" panose="020F0502020204030204" pitchFamily="34" charset="0"/>
                <a:cs typeface="Times New Roman" panose="02020603050405020304" pitchFamily="18" charset="0"/>
              </a:rPr>
              <a:t>fue</a:t>
            </a:r>
            <a:r>
              <a:rPr lang="en-US" b="0" dirty="0">
                <a:effectLst/>
                <a:ea typeface="Calibri" panose="020F0502020204030204" pitchFamily="34" charset="0"/>
                <a:cs typeface="Times New Roman" panose="02020603050405020304" pitchFamily="18" charset="0"/>
              </a:rPr>
              <a:t>.</a:t>
            </a:r>
          </a:p>
          <a:p>
            <a:endParaRPr lang="en-US" dirty="0"/>
          </a:p>
          <a:p>
            <a:pPr marL="342900" marR="0" lvl="0" indent="-342900">
              <a:lnSpc>
                <a:spcPct val="115000"/>
              </a:lnSpc>
              <a:spcBef>
                <a:spcPts val="0"/>
              </a:spcBef>
              <a:spcAft>
                <a:spcPts val="1000"/>
              </a:spcAft>
              <a:buFont typeface="+mj-lt"/>
              <a:buAutoNum type="arabicPeriod"/>
              <a:tabLst>
                <a:tab pos="457200" algn="l"/>
              </a:tabLst>
            </a:pPr>
            <a:r>
              <a:rPr lang="es-ES" sz="2800" b="1" dirty="0">
                <a:effectLst/>
                <a:ea typeface="Calibri" panose="020F0502020204030204" pitchFamily="34" charset="0"/>
                <a:cs typeface="Times New Roman" panose="02020603050405020304" pitchFamily="18" charset="0"/>
              </a:rPr>
              <a:t>¿Cómo se comparan los datos reales de rendimiento con los objetivos?</a:t>
            </a:r>
            <a:endParaRPr lang="en-US" sz="2800" b="1" dirty="0">
              <a:effectLst/>
              <a:ea typeface="Calibri" panose="020F0502020204030204" pitchFamily="34" charset="0"/>
              <a:cs typeface="Times New Roman" panose="02020603050405020304" pitchFamily="18" charset="0"/>
            </a:endParaRPr>
          </a:p>
          <a:p>
            <a:pPr lvl="1">
              <a:lnSpc>
                <a:spcPct val="115000"/>
              </a:lnSpc>
              <a:spcBef>
                <a:spcPts val="0"/>
              </a:spcBef>
              <a:spcAft>
                <a:spcPts val="1000"/>
              </a:spcAft>
              <a:buFont typeface="Calibri" panose="020F0502020204030204" pitchFamily="34" charset="0"/>
              <a:buChar char="–"/>
              <a:tabLst>
                <a:tab pos="457200" algn="l"/>
              </a:tabLst>
            </a:pPr>
            <a:r>
              <a:rPr lang="es-ES" dirty="0">
                <a:ea typeface="Calibri" panose="020F0502020204030204" pitchFamily="34" charset="0"/>
                <a:cs typeface="Times New Roman" panose="02020603050405020304" pitchFamily="18" charset="0"/>
              </a:rPr>
              <a:t>El primer indicador está cerca de sus objetivos (después del declive de octubre del 2019), pero el segundo no ha alcanzado los suyos en ningún periodo, inclusive el último. </a:t>
            </a:r>
          </a:p>
          <a:p>
            <a:pPr marL="342900" marR="0" lvl="0" indent="-342900" algn="l" defTabSz="914400" rtl="0" eaLnBrk="1" latinLnBrk="0" hangingPunct="1">
              <a:lnSpc>
                <a:spcPct val="115000"/>
              </a:lnSpc>
              <a:spcBef>
                <a:spcPts val="0"/>
              </a:spcBef>
              <a:spcAft>
                <a:spcPts val="1000"/>
              </a:spcAft>
              <a:buFont typeface="+mj-lt"/>
              <a:buAutoNum type="arabicPeriod"/>
              <a:tabLst>
                <a:tab pos="457200" algn="l"/>
              </a:tabLst>
            </a:pPr>
            <a:r>
              <a:rPr lang="es-ES" sz="2800" b="1" kern="1200" dirty="0">
                <a:solidFill>
                  <a:schemeClr val="tx1"/>
                </a:solidFill>
                <a:effectLst/>
                <a:latin typeface="+mn-lt"/>
                <a:ea typeface="Calibri" panose="020F0502020204030204" pitchFamily="34" charset="0"/>
                <a:cs typeface="Times New Roman" panose="02020603050405020304" pitchFamily="18" charset="0"/>
              </a:rPr>
              <a:t>¿Cuál es la tendencia? ¿Está avanzando en la dirección correcta? ¿Cómo calificaría el ritmo del cambio?</a:t>
            </a:r>
          </a:p>
          <a:p>
            <a:pPr marL="457200" marR="0" lvl="1" indent="-171450" algn="l" defTabSz="914400" rtl="0" eaLnBrk="1" latinLnBrk="0" hangingPunct="1">
              <a:lnSpc>
                <a:spcPct val="115000"/>
              </a:lnSpc>
              <a:spcBef>
                <a:spcPts val="0"/>
              </a:spcBef>
              <a:spcAft>
                <a:spcPts val="1000"/>
              </a:spcAft>
              <a:buFont typeface="Calibri" panose="020F0502020204030204" pitchFamily="34" charset="0"/>
              <a:buChar char="–"/>
              <a:tabLst>
                <a:tab pos="457200" algn="l"/>
              </a:tabLst>
            </a:pPr>
            <a:r>
              <a:rPr lang="es-ES" sz="1200" kern="1200" dirty="0">
                <a:solidFill>
                  <a:schemeClr val="tx1"/>
                </a:solidFill>
                <a:latin typeface="+mn-lt"/>
                <a:cs typeface="Times New Roman" panose="02020603050405020304" pitchFamily="18" charset="0"/>
              </a:rPr>
              <a:t>Ambos indicadores están aumentando. Sin embargo, en relación a sus objetivos, el segundo indicador está aumentando más lento de lo previsto. El desempeño del primer indicador ha sido contundente, superando el objetivo del período actual, inclusive. No obstante, éste deberá acelerar su rendimiento en los últimos 18 meses del proyecto para alcanzar el objetivo final.</a:t>
            </a:r>
          </a:p>
          <a:p>
            <a:pPr marL="285750" marR="0" lvl="1" indent="0" algn="l" defTabSz="914400" rtl="0" eaLnBrk="1" latinLnBrk="0" hangingPunct="1">
              <a:lnSpc>
                <a:spcPct val="115000"/>
              </a:lnSpc>
              <a:spcBef>
                <a:spcPts val="0"/>
              </a:spcBef>
              <a:spcAft>
                <a:spcPts val="1000"/>
              </a:spcAft>
              <a:buFont typeface="Calibri" panose="020F0502020204030204" pitchFamily="34" charset="0"/>
              <a:buNone/>
              <a:tabLst>
                <a:tab pos="457200" algn="l"/>
              </a:tabLst>
            </a:pPr>
            <a:r>
              <a:rPr lang="es-ES" sz="2800" b="1" dirty="0">
                <a:effectLst/>
                <a:ea typeface="Calibri" panose="020F0502020204030204" pitchFamily="34" charset="0"/>
                <a:cs typeface="Times New Roman" panose="02020603050405020304" pitchFamily="18" charset="0"/>
              </a:rPr>
              <a:t>Al revisar ambos indicadores, determine si ¿El proyecto está avanzando hacia el resultado? ¿Por qué sí o por qué no?</a:t>
            </a:r>
          </a:p>
          <a:p>
            <a:pPr lvl="1">
              <a:lnSpc>
                <a:spcPct val="115000"/>
              </a:lnSpc>
              <a:spcBef>
                <a:spcPts val="0"/>
              </a:spcBef>
              <a:spcAft>
                <a:spcPts val="1000"/>
              </a:spcAft>
              <a:buFont typeface="Calibri" panose="020F0502020204030204" pitchFamily="34" charset="0"/>
              <a:buChar char="–"/>
              <a:tabLst>
                <a:tab pos="457200" algn="l"/>
              </a:tabLst>
            </a:pPr>
            <a:r>
              <a:rPr lang="es-ES" sz="1200" kern="1200" dirty="0">
                <a:solidFill>
                  <a:schemeClr val="tx1"/>
                </a:solidFill>
                <a:latin typeface="+mn-lt"/>
                <a:ea typeface="+mn-ea"/>
                <a:cs typeface="Times New Roman" panose="02020603050405020304" pitchFamily="18" charset="0"/>
              </a:rPr>
              <a:t>En líneas generales, se está adelantando el resultado. Sin embargo, no se está logrando los objetivos relacionados al número de hogares que acceden al servicio de financiamiento. Es importante averiguar por qué los hogares no están usando este servicio como estaba previsto, y hacer ajustes según corresponda.</a:t>
            </a:r>
            <a:endParaRPr lang="en-US" dirty="0"/>
          </a:p>
        </p:txBody>
      </p:sp>
    </p:spTree>
    <p:extLst>
      <p:ext uri="{BB962C8B-B14F-4D97-AF65-F5344CB8AC3E}">
        <p14:creationId xmlns:p14="http://schemas.microsoft.com/office/powerpoint/2010/main" val="1226470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202124"/>
                </a:solidFill>
                <a:effectLst/>
                <a:latin typeface="arial" panose="020B0604020202020204" pitchFamily="34" charset="0"/>
              </a:rPr>
              <a:t>Hemos  hablado sobre el paso cinco del proceso de RBM, Análisis de datos. Ahora nos enfocaremos en el último paso, uso de datos para la toma de decisiones para mejorar el rendimiento del proyecto.</a:t>
            </a:r>
            <a:endParaRPr lang="en-US" dirty="0"/>
          </a:p>
          <a:p>
            <a:endParaRPr lang="en-US" dirty="0"/>
          </a:p>
        </p:txBody>
      </p:sp>
    </p:spTree>
    <p:extLst>
      <p:ext uri="{BB962C8B-B14F-4D97-AF65-F5344CB8AC3E}">
        <p14:creationId xmlns:p14="http://schemas.microsoft.com/office/powerpoint/2010/main" val="2576514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Aquí tenemos un diagrama de árbol sencillo para facilitar la transición del análisis a la toma de decisiones.</a:t>
            </a:r>
          </a:p>
          <a:p>
            <a:br>
              <a:rPr lang="en-US" dirty="0"/>
            </a:br>
            <a:r>
              <a:rPr lang="es-ES" dirty="0"/>
              <a:t>¿Los resultados son los previstos?</a:t>
            </a:r>
            <a:endParaRPr lang="en-US" dirty="0"/>
          </a:p>
          <a:p>
            <a:endParaRPr lang="es-ES" dirty="0"/>
          </a:p>
          <a:p>
            <a:r>
              <a:rPr lang="es-ES" dirty="0"/>
              <a:t>Si la respuesta es </a:t>
            </a:r>
            <a:r>
              <a:rPr lang="es-ES" dirty="0" err="1"/>
              <a:t>afirmativa,¿Hay</a:t>
            </a:r>
            <a:r>
              <a:rPr lang="es-ES" dirty="0"/>
              <a:t> algo que podamos aprender del éxito? ¿Qué está funcionando bien o incluso mejor de lo esperado? Registre este aprendizaje y las buenas prácticas.</a:t>
            </a:r>
            <a:endParaRPr lang="en-US" dirty="0"/>
          </a:p>
          <a:p>
            <a:r>
              <a:rPr lang="es-ES" dirty="0"/>
              <a:t>Si la respuesta es </a:t>
            </a:r>
            <a:r>
              <a:rPr lang="es-ES" dirty="0" err="1"/>
              <a:t>negativa,¿Por</a:t>
            </a:r>
            <a:r>
              <a:rPr lang="es-ES" dirty="0"/>
              <a:t> qué? ¿Cómo se puede explicar la brecha en el desempeño esperado? ¿Qué ajustes se pueden realizar para abordar esta brecha y corregir el rumbo?</a:t>
            </a:r>
            <a:endParaRPr lang="en-US" dirty="0"/>
          </a:p>
          <a:p>
            <a:endParaRPr lang="en-US" dirty="0"/>
          </a:p>
        </p:txBody>
      </p:sp>
    </p:spTree>
    <p:extLst>
      <p:ext uri="{BB962C8B-B14F-4D97-AF65-F5344CB8AC3E}">
        <p14:creationId xmlns:p14="http://schemas.microsoft.com/office/powerpoint/2010/main" val="2520845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rgbClr val="000000"/>
                </a:solidFill>
                <a:effectLst/>
                <a:latin typeface="Calibri" panose="020F0502020204030204" pitchFamily="34" charset="0"/>
                <a:ea typeface="+mn-ea"/>
                <a:cs typeface="+mn-cs"/>
              </a:rPr>
              <a:t>Al concluir esta capacitación, los participantes habrán aumentado sus conocimientos sobre:</a:t>
            </a:r>
            <a:endParaRPr lang="en-US" dirty="0">
              <a:effectLst/>
            </a:endParaRPr>
          </a:p>
          <a:p>
            <a:endParaRPr lang="en-US" dirty="0"/>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dirty="0"/>
              <a:t>Cómo analizar e interpretar los datos de desempeño del proyecto</a:t>
            </a:r>
            <a:r>
              <a:rPr lang="en-US" dirty="0"/>
              <a:t>. </a:t>
            </a:r>
          </a:p>
          <a:p>
            <a:pPr marL="342900" marR="0" lvl="0" indent="-342900">
              <a:spcBef>
                <a:spcPts val="0"/>
              </a:spcBef>
              <a:spcAft>
                <a:spcPts val="0"/>
              </a:spcAft>
              <a:buFont typeface="Symbol" panose="05050102010706020507" pitchFamily="18" charset="2"/>
              <a:buChar char=""/>
            </a:pPr>
            <a:r>
              <a:rPr lang="es-ES" dirty="0"/>
              <a:t>Cómo utilizar los datos de los indicadores del proyecto para mejorar su implementación y compartir sus resultados con las partes interesadas.</a:t>
            </a:r>
            <a:endParaRPr lang="en-US" dirty="0"/>
          </a:p>
          <a:p>
            <a:endParaRPr lang="en-US" dirty="0"/>
          </a:p>
        </p:txBody>
      </p:sp>
    </p:spTree>
    <p:extLst>
      <p:ext uri="{BB962C8B-B14F-4D97-AF65-F5344CB8AC3E}">
        <p14:creationId xmlns:p14="http://schemas.microsoft.com/office/powerpoint/2010/main" val="3629893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Pts val="2400"/>
              <a:buFont typeface="Arial" panose="020B0604020202020204" pitchFamily="34" charset="0"/>
              <a:buChar char="•"/>
              <a:tabLst/>
              <a:defRPr/>
            </a:pPr>
            <a:r>
              <a:rPr lang="es-ES" sz="1200" dirty="0">
                <a:solidFill>
                  <a:schemeClr val="tx1"/>
                </a:solidFill>
                <a:latin typeface="+mn-lt"/>
              </a:rPr>
              <a:t>El análisis de los datos debe permitir a los gerentes evaluar el desempeño en torno a la estrategia general y la implementación, incluyendo</a:t>
            </a:r>
            <a:r>
              <a:rPr lang="en-US" sz="1200" dirty="0">
                <a:solidFill>
                  <a:schemeClr val="tx1"/>
                </a:solidFill>
                <a:latin typeface="+mn-lt"/>
              </a:rPr>
              <a:t>:</a:t>
            </a:r>
            <a:endParaRPr lang="es-ES" sz="120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Pts val="2400"/>
              <a:buFont typeface="Arial" panose="020B0604020202020204" pitchFamily="34" charset="0"/>
              <a:buChar char="•"/>
              <a:tabLst/>
              <a:defRPr/>
            </a:pPr>
            <a:endParaRPr lang="en-US" sz="1200" baseline="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Pts val="2400"/>
              <a:buFont typeface="Arial" panose="020B0604020202020204" pitchFamily="34" charset="0"/>
              <a:buChar char="•"/>
              <a:tabLst/>
              <a:defRPr/>
            </a:pPr>
            <a:endParaRPr lang="es-ES" sz="120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Pts val="2400"/>
              <a:buFont typeface="Arial" panose="020B0604020202020204" pitchFamily="34" charset="0"/>
              <a:buChar char="•"/>
              <a:tabLst/>
              <a:defRPr/>
            </a:pPr>
            <a:r>
              <a:rPr lang="es-ES" sz="1200" dirty="0" err="1">
                <a:solidFill>
                  <a:schemeClr val="tx1"/>
                </a:solidFill>
                <a:latin typeface="+mn-lt"/>
              </a:rPr>
              <a:t>An</a:t>
            </a:r>
            <a:r>
              <a:rPr lang="es-CO" sz="1200" dirty="0" err="1">
                <a:solidFill>
                  <a:schemeClr val="tx1"/>
                </a:solidFill>
                <a:latin typeface="+mn-lt"/>
              </a:rPr>
              <a:t>álisis</a:t>
            </a:r>
            <a:r>
              <a:rPr lang="es-CO" sz="1200" dirty="0">
                <a:solidFill>
                  <a:schemeClr val="tx1"/>
                </a:solidFill>
                <a:latin typeface="+mn-lt"/>
              </a:rPr>
              <a:t> </a:t>
            </a:r>
            <a:r>
              <a:rPr lang="es-ES" sz="1200" dirty="0">
                <a:solidFill>
                  <a:schemeClr val="tx1"/>
                </a:solidFill>
                <a:latin typeface="+mn-lt"/>
              </a:rPr>
              <a:t>del desempeño de los resultados individuales</a:t>
            </a:r>
            <a:r>
              <a:rPr lang="en-US" sz="1200" dirty="0">
                <a:solidFill>
                  <a:schemeClr val="tx1"/>
                </a:solidFill>
                <a:latin typeface="+mn-lt"/>
              </a:rPr>
              <a:t>;</a:t>
            </a:r>
            <a:r>
              <a:rPr lang="es-ES" sz="1200" dirty="0">
                <a:solidFill>
                  <a:schemeClr val="tx1"/>
                </a:solidFill>
                <a:latin typeface="+mn-lt"/>
              </a:rPr>
              <a:t> evaluación del desempeño a nivel estratégico o del proyecto; y evaluación del rendimiento conjuntamente con la implementación de las actividades y otros factores </a:t>
            </a:r>
            <a:r>
              <a:rPr lang="en-US" sz="1200" dirty="0">
                <a:solidFill>
                  <a:schemeClr val="tx1"/>
                </a:solidFill>
                <a:latin typeface="+mn-lt"/>
              </a:rPr>
              <a:t>(</a:t>
            </a:r>
            <a:r>
              <a:rPr lang="es-ES" sz="1200" dirty="0" err="1">
                <a:solidFill>
                  <a:schemeClr val="tx1"/>
                </a:solidFill>
                <a:latin typeface="+mn-lt"/>
              </a:rPr>
              <a:t>e.j</a:t>
            </a:r>
            <a:r>
              <a:rPr lang="es-ES" sz="1200" dirty="0">
                <a:solidFill>
                  <a:schemeClr val="tx1"/>
                </a:solidFill>
                <a:latin typeface="+mn-lt"/>
              </a:rPr>
              <a:t>, supuestos centrales, el personal, el presupuesto, y etc.)</a:t>
            </a:r>
            <a:endParaRPr lang="en-US" sz="1200" dirty="0">
              <a:solidFill>
                <a:schemeClr val="tx1"/>
              </a:solidFill>
              <a:latin typeface="+mn-lt"/>
            </a:endParaRPr>
          </a:p>
          <a:p>
            <a:endParaRPr lang="en-US" dirty="0"/>
          </a:p>
        </p:txBody>
      </p:sp>
    </p:spTree>
    <p:extLst>
      <p:ext uri="{BB962C8B-B14F-4D97-AF65-F5344CB8AC3E}">
        <p14:creationId xmlns:p14="http://schemas.microsoft.com/office/powerpoint/2010/main" val="640636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Como mencionamos en la sección anterior, es importante evaluar y entender el desempeño de cada resultado del marco del proyecto.</a:t>
            </a:r>
          </a:p>
          <a:p>
            <a:br>
              <a:rPr lang="en-US" dirty="0"/>
            </a:br>
            <a:r>
              <a:rPr lang="en-US" dirty="0" err="1"/>
              <a:t>Esto</a:t>
            </a:r>
            <a:r>
              <a:rPr lang="en-US" dirty="0"/>
              <a:t> </a:t>
            </a:r>
            <a:r>
              <a:rPr lang="en-US" dirty="0" err="1"/>
              <a:t>supone</a:t>
            </a:r>
            <a:r>
              <a:rPr lang="en-US" dirty="0"/>
              <a:t> </a:t>
            </a:r>
            <a:r>
              <a:rPr lang="en-US" dirty="0" err="1"/>
              <a:t>contestar</a:t>
            </a:r>
            <a:r>
              <a:rPr lang="en-US" dirty="0"/>
              <a:t> </a:t>
            </a:r>
            <a:r>
              <a:rPr lang="en-US" dirty="0" err="1"/>
              <a:t>una</a:t>
            </a:r>
            <a:r>
              <a:rPr lang="en-US" dirty="0"/>
              <a:t> </a:t>
            </a:r>
            <a:r>
              <a:rPr lang="en-US" dirty="0" err="1"/>
              <a:t>serie</a:t>
            </a:r>
            <a:r>
              <a:rPr lang="en-US" dirty="0"/>
              <a:t> de </a:t>
            </a:r>
            <a:r>
              <a:rPr lang="en-US" dirty="0" err="1"/>
              <a:t>preguntas</a:t>
            </a:r>
            <a:r>
              <a:rPr lang="en-US" dirty="0"/>
              <a:t>:</a:t>
            </a:r>
          </a:p>
          <a:p>
            <a:pPr marL="171450" indent="-171450">
              <a:spcBef>
                <a:spcPct val="0"/>
              </a:spcBef>
              <a:spcAft>
                <a:spcPct val="50000"/>
              </a:spcAft>
              <a:buFont typeface="Arial" panose="020B0604020202020204" pitchFamily="34" charset="0"/>
              <a:buChar char="•"/>
            </a:pPr>
            <a:r>
              <a:rPr lang="es-ES" altLang="en-US" dirty="0"/>
              <a:t>¿Cómo se compara el rendimiento con los objetivos?</a:t>
            </a:r>
          </a:p>
          <a:p>
            <a:pPr marL="171450" indent="-171450">
              <a:spcBef>
                <a:spcPct val="0"/>
              </a:spcBef>
              <a:spcAft>
                <a:spcPct val="50000"/>
              </a:spcAft>
              <a:buFont typeface="Arial" panose="020B0604020202020204" pitchFamily="34" charset="0"/>
              <a:buChar char="•"/>
            </a:pPr>
            <a:r>
              <a:rPr lang="es-ES" altLang="en-US" dirty="0"/>
              <a:t>¿El rendimiento está avanzando en la dirección correcta?</a:t>
            </a:r>
          </a:p>
          <a:p>
            <a:pPr marL="171450" indent="-171450">
              <a:spcBef>
                <a:spcPct val="0"/>
              </a:spcBef>
              <a:spcAft>
                <a:spcPct val="50000"/>
              </a:spcAft>
              <a:buFont typeface="Arial" panose="020B0604020202020204" pitchFamily="34" charset="0"/>
              <a:buChar char="•"/>
            </a:pPr>
            <a:r>
              <a:rPr lang="es-ES" altLang="en-US" dirty="0"/>
              <a:t>¿Cuál es la magnitud y el ritmo del cambio?</a:t>
            </a:r>
          </a:p>
          <a:p>
            <a:pPr marL="171450" indent="-171450">
              <a:spcBef>
                <a:spcPct val="0"/>
              </a:spcBef>
              <a:spcAft>
                <a:spcPct val="50000"/>
              </a:spcAft>
              <a:buFont typeface="Arial" panose="020B0604020202020204" pitchFamily="34" charset="0"/>
              <a:buChar char="•"/>
            </a:pPr>
            <a:r>
              <a:rPr lang="es-ES" altLang="en-US" dirty="0"/>
              <a:t>¿Los datos son fiables y adecuados?</a:t>
            </a:r>
          </a:p>
          <a:p>
            <a:pPr marL="171450" indent="-171450">
              <a:spcBef>
                <a:spcPct val="0"/>
              </a:spcBef>
              <a:spcAft>
                <a:spcPct val="50000"/>
              </a:spcAft>
              <a:buFont typeface="Arial" panose="020B0604020202020204" pitchFamily="34" charset="0"/>
              <a:buChar char="•"/>
            </a:pPr>
            <a:r>
              <a:rPr lang="es-ES" altLang="en-US" dirty="0"/>
              <a:t>Si hay varios indicadores, ¿Cuentan una historia similar?</a:t>
            </a:r>
          </a:p>
          <a:p>
            <a:pPr marL="171450" indent="-171450">
              <a:spcBef>
                <a:spcPct val="0"/>
              </a:spcBef>
              <a:spcAft>
                <a:spcPct val="50000"/>
              </a:spcAft>
              <a:buFont typeface="Arial" panose="020B0604020202020204" pitchFamily="34" charset="0"/>
              <a:buChar char="•"/>
            </a:pPr>
            <a:r>
              <a:rPr lang="es-ES" dirty="0"/>
              <a:t>Y si se han desglosado los datos, ¿Presentan diferencias importantes?</a:t>
            </a:r>
          </a:p>
          <a:p>
            <a:pPr marL="0" indent="0">
              <a:spcBef>
                <a:spcPct val="0"/>
              </a:spcBef>
              <a:spcAft>
                <a:spcPct val="50000"/>
              </a:spcAft>
              <a:buFont typeface="Arial" panose="020B0604020202020204" pitchFamily="34" charset="0"/>
              <a:buNone/>
            </a:pPr>
            <a:endParaRPr lang="en-US" altLang="en-US" dirty="0"/>
          </a:p>
          <a:p>
            <a:pPr marL="0" indent="0">
              <a:spcBef>
                <a:spcPct val="0"/>
              </a:spcBef>
              <a:spcAft>
                <a:spcPct val="50000"/>
              </a:spcAft>
              <a:buFont typeface="Arial" panose="020B0604020202020204" pitchFamily="34" charset="0"/>
              <a:buNone/>
            </a:pPr>
            <a:r>
              <a:rPr lang="es-ES" altLang="en-US" sz="1200" dirty="0"/>
              <a:t>En última instancia, el director del proyecto debe determinar si se está logrando el resultado deseado. Algunos proyectos encuentran que es </a:t>
            </a:r>
            <a:r>
              <a:rPr lang="es-CO" altLang="en-US" sz="1200" dirty="0"/>
              <a:t>útil</a:t>
            </a:r>
            <a:r>
              <a:rPr lang="es-ES" altLang="en-US" sz="1200" dirty="0"/>
              <a:t> usar sistemas de colores o de semáforo para interpretar el rendimiento. El verde indica que el resultado cumple o supera las expectativas</a:t>
            </a:r>
            <a:r>
              <a:rPr lang="en-US" altLang="en-US" sz="1200" dirty="0"/>
              <a:t>; </a:t>
            </a:r>
            <a:r>
              <a:rPr lang="en-US" altLang="en-US" sz="1200" dirty="0" err="1"/>
              <a:t>el</a:t>
            </a:r>
            <a:r>
              <a:rPr lang="es-ES" altLang="en-US" sz="1200" dirty="0"/>
              <a:t> rojo se</a:t>
            </a:r>
            <a:r>
              <a:rPr lang="es-CO" altLang="en-US" sz="1200" dirty="0" err="1"/>
              <a:t>ñala</a:t>
            </a:r>
            <a:r>
              <a:rPr lang="es-ES" altLang="en-US" sz="1200" dirty="0"/>
              <a:t> que el resultado tiene un rendimiento preocupante que no cumple con lo previsto</a:t>
            </a:r>
            <a:r>
              <a:rPr lang="en-US" altLang="en-US" sz="1200" dirty="0"/>
              <a:t>; </a:t>
            </a:r>
            <a:r>
              <a:rPr lang="es-ES" altLang="en-US" sz="1200" dirty="0"/>
              <a:t>y el amarillo representa un punto medio o neutral.</a:t>
            </a:r>
            <a:endParaRPr lang="en-US" dirty="0"/>
          </a:p>
          <a:p>
            <a:endParaRPr lang="en-US" dirty="0"/>
          </a:p>
        </p:txBody>
      </p:sp>
    </p:spTree>
    <p:extLst>
      <p:ext uri="{BB962C8B-B14F-4D97-AF65-F5344CB8AC3E}">
        <p14:creationId xmlns:p14="http://schemas.microsoft.com/office/powerpoint/2010/main" val="770011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2075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June 2009</a:t>
            </a:r>
          </a:p>
        </p:txBody>
      </p:sp>
      <p:sp>
        <p:nvSpPr>
          <p:cNvPr id="2232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marL="0" marR="0" lvl="0" indent="0" algn="r" defTabSz="920750" rtl="0" eaLnBrk="1" fontAlgn="auto" latinLnBrk="0" hangingPunct="1">
              <a:lnSpc>
                <a:spcPct val="100000"/>
              </a:lnSpc>
              <a:spcBef>
                <a:spcPts val="0"/>
              </a:spcBef>
              <a:spcAft>
                <a:spcPts val="0"/>
              </a:spcAft>
              <a:buClrTx/>
              <a:buSzTx/>
              <a:buFontTx/>
              <a:buNone/>
              <a:tabLst/>
              <a:defRPr/>
            </a:pPr>
            <a:fld id="{27A755FA-937A-4521-A9FF-C3A7199C08EE}"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2075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23236" name="Rectangle 2"/>
          <p:cNvSpPr>
            <a:spLocks noGrp="1" noRot="1" noChangeAspect="1" noChangeArrowheads="1" noTextEdit="1"/>
          </p:cNvSpPr>
          <p:nvPr>
            <p:ph type="sldImg"/>
          </p:nvPr>
        </p:nvSpPr>
        <p:spPr>
          <a:ln/>
        </p:spPr>
      </p:sp>
      <p:sp>
        <p:nvSpPr>
          <p:cNvPr id="223237" name="Rectangle 3"/>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dirty="0">
                <a:latin typeface="Arial" panose="020B0604020202020204" pitchFamily="34" charset="0"/>
                <a:cs typeface="Arial" panose="020B0604020202020204" pitchFamily="34" charset="0"/>
              </a:rPr>
              <a:t>En muchos casos, los resultados del proyecto tienen varios indicadores, y es posible que reflejen tendencias distintas (o que tengan distinto semáforo).</a:t>
            </a:r>
          </a:p>
          <a:p>
            <a:endParaRPr lang="es-ES" altLang="en-US" dirty="0">
              <a:latin typeface="Arial" panose="020B0604020202020204" pitchFamily="34" charset="0"/>
              <a:cs typeface="Arial" panose="020B0604020202020204" pitchFamily="34" charset="0"/>
            </a:endParaRPr>
          </a:p>
          <a:p>
            <a:r>
              <a:rPr lang="es-ES" altLang="en-US" dirty="0">
                <a:latin typeface="Arial" panose="020B0604020202020204" pitchFamily="34" charset="0"/>
                <a:cs typeface="Arial" panose="020B0604020202020204" pitchFamily="34" charset="0"/>
              </a:rPr>
              <a:t>¿Por qué ocurre esto? ¿Qué explicaciones son probables?</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88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2075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June 2009</a:t>
            </a:r>
          </a:p>
        </p:txBody>
      </p:sp>
      <p:sp>
        <p:nvSpPr>
          <p:cNvPr id="2242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marL="0" marR="0" lvl="0" indent="0" algn="r" defTabSz="920750" rtl="0" eaLnBrk="1" fontAlgn="auto" latinLnBrk="0" hangingPunct="1">
              <a:lnSpc>
                <a:spcPct val="100000"/>
              </a:lnSpc>
              <a:spcBef>
                <a:spcPts val="0"/>
              </a:spcBef>
              <a:spcAft>
                <a:spcPts val="0"/>
              </a:spcAft>
              <a:buClrTx/>
              <a:buSzTx/>
              <a:buFontTx/>
              <a:buNone/>
              <a:tabLst/>
              <a:defRPr/>
            </a:pPr>
            <a:fld id="{E8FAA92E-49FD-4C03-9F99-4A2F1499B7FF}"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2075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24260" name="Rectangle 2"/>
          <p:cNvSpPr>
            <a:spLocks noGrp="1" noRot="1" noChangeAspect="1" noChangeArrowheads="1" noTextEdit="1"/>
          </p:cNvSpPr>
          <p:nvPr>
            <p:ph type="sldImg"/>
          </p:nvPr>
        </p:nvSpPr>
        <p:spPr>
          <a:ln/>
        </p:spPr>
      </p:sp>
      <p:sp>
        <p:nvSpPr>
          <p:cNvPr id="224261" name="Rectangle 3"/>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dirty="0">
                <a:latin typeface="Arial" panose="020B0604020202020204" pitchFamily="34" charset="0"/>
                <a:cs typeface="Arial" panose="020B0604020202020204" pitchFamily="34" charset="0"/>
              </a:rPr>
              <a:t>Hay varios factores que pueden explicar porque los indicadores de un resultado arrojan datos mixtos: </a:t>
            </a:r>
          </a:p>
          <a:p>
            <a:endParaRPr lang="en-US"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 altLang="en-US" b="1" dirty="0">
                <a:latin typeface="Arial" panose="020B0604020202020204" pitchFamily="34" charset="0"/>
                <a:cs typeface="Arial" panose="020B0604020202020204" pitchFamily="34" charset="0"/>
              </a:rPr>
              <a:t>El resultado es verdaderamente unidimensional? </a:t>
            </a:r>
            <a:r>
              <a:rPr lang="es-ES" altLang="en-US" dirty="0">
                <a:latin typeface="Arial" panose="020B0604020202020204" pitchFamily="34" charset="0"/>
                <a:cs typeface="Arial" panose="020B0604020202020204" pitchFamily="34" charset="0"/>
              </a:rPr>
              <a:t>Tal vez la declaración del resultado es multidimensional y sus indicadores miden diferentes elementos del resultado. Valdría la pena determinar si se debe modificar el resultado o si todos los indicadores son relevantes. El ejemplo en pantalla parece reflejar una declaración de resultado </a:t>
            </a:r>
            <a:r>
              <a:rPr lang="es-ES" altLang="en-US" b="1" dirty="0">
                <a:latin typeface="Arial" panose="020B0604020202020204" pitchFamily="34" charset="0"/>
                <a:cs typeface="Arial" panose="020B0604020202020204" pitchFamily="34" charset="0"/>
              </a:rPr>
              <a:t>unidimensional</a:t>
            </a:r>
            <a:r>
              <a:rPr lang="es-ES" altLang="en-US" dirty="0">
                <a:latin typeface="Arial" panose="020B0604020202020204" pitchFamily="34" charset="0"/>
                <a:cs typeface="Arial" panose="020B0604020202020204" pitchFamily="34" charset="0"/>
              </a:rPr>
              <a:t>.</a:t>
            </a:r>
            <a:endParaRPr lang="en-US"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dirty="0" err="1">
                <a:latin typeface="Arial" panose="020B0604020202020204" pitchFamily="34" charset="0"/>
                <a:cs typeface="Arial" panose="020B0604020202020204" pitchFamily="34" charset="0"/>
              </a:rPr>
              <a:t>Otra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pregunta</a:t>
            </a:r>
            <a:r>
              <a:rPr lang="en-US" altLang="en-US" dirty="0">
                <a:latin typeface="Arial" panose="020B0604020202020204" pitchFamily="34" charset="0"/>
                <a:cs typeface="Arial" panose="020B0604020202020204" pitchFamily="34" charset="0"/>
              </a:rPr>
              <a:t> que </a:t>
            </a:r>
            <a:r>
              <a:rPr lang="en-US" altLang="en-US" dirty="0" err="1">
                <a:latin typeface="Arial" panose="020B0604020202020204" pitchFamily="34" charset="0"/>
                <a:cs typeface="Arial" panose="020B0604020202020204" pitchFamily="34" charset="0"/>
              </a:rPr>
              <a:t>debemos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contestar</a:t>
            </a:r>
            <a:r>
              <a:rPr lang="en-US" altLang="en-US" dirty="0">
                <a:latin typeface="Arial" panose="020B0604020202020204" pitchFamily="34" charset="0"/>
                <a:cs typeface="Arial" panose="020B0604020202020204" pitchFamily="34" charset="0"/>
              </a:rPr>
              <a:t> es </a:t>
            </a:r>
            <a:r>
              <a:rPr lang="en-US" altLang="en-US" dirty="0" err="1">
                <a:latin typeface="Arial" panose="020B0604020202020204" pitchFamily="34" charset="0"/>
                <a:cs typeface="Arial" panose="020B0604020202020204" pitchFamily="34" charset="0"/>
              </a:rPr>
              <a:t>si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los</a:t>
            </a:r>
            <a:r>
              <a:rPr lang="en-US" altLang="en-US" dirty="0">
                <a:latin typeface="Arial" panose="020B0604020202020204" pitchFamily="34" charset="0"/>
                <a:cs typeface="Arial" panose="020B0604020202020204" pitchFamily="34" charset="0"/>
              </a:rPr>
              <a:t> </a:t>
            </a:r>
            <a:r>
              <a:rPr lang="es-ES" altLang="en-US" dirty="0">
                <a:latin typeface="Arial" panose="020B0604020202020204" pitchFamily="34" charset="0"/>
                <a:cs typeface="Arial" panose="020B0604020202020204" pitchFamily="34" charset="0"/>
              </a:rPr>
              <a:t>datos de todos los indicadores pertinentes son confiables? ¿Los datos </a:t>
            </a:r>
            <a:r>
              <a:rPr lang="en-US" altLang="en-US" dirty="0">
                <a:latin typeface="Arial" panose="020B0604020202020204" pitchFamily="34" charset="0"/>
                <a:cs typeface="Arial" panose="020B0604020202020204" pitchFamily="34" charset="0"/>
              </a:rPr>
              <a:t>(o </a:t>
            </a:r>
            <a:r>
              <a:rPr lang="en-US" altLang="en-US" dirty="0" err="1">
                <a:latin typeface="Arial" panose="020B0604020202020204" pitchFamily="34" charset="0"/>
                <a:cs typeface="Arial" panose="020B0604020202020204" pitchFamily="34" charset="0"/>
              </a:rPr>
              <a:t>su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fuente</a:t>
            </a:r>
            <a:r>
              <a:rPr lang="en-US" altLang="en-US" dirty="0">
                <a:latin typeface="Arial" panose="020B0604020202020204" pitchFamily="34" charset="0"/>
                <a:cs typeface="Arial" panose="020B0604020202020204" pitchFamily="34" charset="0"/>
              </a:rPr>
              <a:t>)</a:t>
            </a:r>
            <a:r>
              <a:rPr lang="es-ES" altLang="en-US" dirty="0">
                <a:latin typeface="Arial" panose="020B0604020202020204" pitchFamily="34" charset="0"/>
                <a:cs typeface="Arial" panose="020B0604020202020204" pitchFamily="34" charset="0"/>
              </a:rPr>
              <a:t> son válidos y fiables? ¿Acaso existe un problema con la calidad de los datos?</a:t>
            </a:r>
          </a:p>
          <a:p>
            <a:pPr marL="171450" indent="-171450">
              <a:buFont typeface="Arial" panose="020B0604020202020204" pitchFamily="34" charset="0"/>
              <a:buChar char="•"/>
            </a:pPr>
            <a:r>
              <a:rPr lang="es-ES" altLang="en-US" dirty="0">
                <a:latin typeface="Arial" panose="020B0604020202020204" pitchFamily="34" charset="0"/>
                <a:cs typeface="Arial" panose="020B0604020202020204" pitchFamily="34" charset="0"/>
              </a:rPr>
              <a:t>Otra pregunta importante es si hubo un problema de </a:t>
            </a:r>
            <a:r>
              <a:rPr lang="es-ES" altLang="en-US" dirty="0" err="1">
                <a:latin typeface="Arial" panose="020B0604020202020204" pitchFamily="34" charset="0"/>
                <a:cs typeface="Arial" panose="020B0604020202020204" pitchFamily="34" charset="0"/>
              </a:rPr>
              <a:t>sincronizaci</a:t>
            </a:r>
            <a:r>
              <a:rPr lang="es-CO" altLang="en-US" dirty="0" err="1">
                <a:latin typeface="Arial" panose="020B0604020202020204" pitchFamily="34" charset="0"/>
                <a:cs typeface="Arial" panose="020B0604020202020204" pitchFamily="34" charset="0"/>
              </a:rPr>
              <a:t>ón</a:t>
            </a:r>
            <a:r>
              <a:rPr lang="es-CO" altLang="en-US" dirty="0">
                <a:latin typeface="Arial" panose="020B0604020202020204" pitchFamily="34" charset="0"/>
                <a:cs typeface="Arial" panose="020B0604020202020204" pitchFamily="34" charset="0"/>
              </a:rPr>
              <a:t> que impidió </a:t>
            </a:r>
            <a:r>
              <a:rPr lang="es-ES" altLang="en-US" dirty="0">
                <a:latin typeface="Arial" panose="020B0604020202020204" pitchFamily="34" charset="0"/>
                <a:cs typeface="Arial" panose="020B0604020202020204" pitchFamily="34" charset="0"/>
              </a:rPr>
              <a:t>que se reportaran todos los datos de los indicadores?</a:t>
            </a:r>
          </a:p>
          <a:p>
            <a:pPr marL="171450" indent="-17145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Por </a:t>
            </a:r>
            <a:r>
              <a:rPr lang="en-US" altLang="en-US" dirty="0" err="1">
                <a:latin typeface="Arial" panose="020B0604020202020204" pitchFamily="34" charset="0"/>
                <a:cs typeface="Arial" panose="020B0604020202020204" pitchFamily="34" charset="0"/>
              </a:rPr>
              <a:t>último</a:t>
            </a:r>
            <a:r>
              <a:rPr lang="en-US" altLang="en-US" dirty="0">
                <a:latin typeface="Arial" panose="020B0604020202020204" pitchFamily="34" charset="0"/>
                <a:cs typeface="Arial" panose="020B0604020202020204" pitchFamily="34" charset="0"/>
              </a:rPr>
              <a:t>, es </a:t>
            </a:r>
            <a:r>
              <a:rPr lang="en-US" altLang="en-US" dirty="0" err="1">
                <a:latin typeface="Arial" panose="020B0604020202020204" pitchFamily="34" charset="0"/>
                <a:cs typeface="Arial" panose="020B0604020202020204" pitchFamily="34" charset="0"/>
              </a:rPr>
              <a:t>importante</a:t>
            </a:r>
            <a:r>
              <a:rPr lang="en-US" altLang="en-US" dirty="0">
                <a:latin typeface="Arial" panose="020B0604020202020204" pitchFamily="34" charset="0"/>
                <a:cs typeface="Arial" panose="020B0604020202020204" pitchFamily="34" charset="0"/>
              </a:rPr>
              <a:t> e</a:t>
            </a:r>
            <a:r>
              <a:rPr lang="es-ES" dirty="0"/>
              <a:t>valuar la importancia relativa de cada indicador</a:t>
            </a:r>
            <a:r>
              <a:rPr lang="en-US" altLang="en-US" dirty="0">
                <a:latin typeface="Arial" panose="020B0604020202020204" pitchFamily="34" charset="0"/>
                <a:cs typeface="Arial" panose="020B0604020202020204" pitchFamily="34" charset="0"/>
              </a:rPr>
              <a:t>. </a:t>
            </a:r>
            <a:r>
              <a:rPr lang="es-ES" altLang="en-US" dirty="0">
                <a:latin typeface="Arial" panose="020B0604020202020204" pitchFamily="34" charset="0"/>
                <a:cs typeface="Arial" panose="020B0604020202020204" pitchFamily="34" charset="0"/>
              </a:rPr>
              <a:t>Puede que haya indicadores que miden los resultados más directamente que los demás.</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2713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kern="1200" dirty="0">
                <a:solidFill>
                  <a:schemeClr val="tx1"/>
                </a:solidFill>
                <a:latin typeface="+mn-lt"/>
                <a:ea typeface="+mn-ea"/>
                <a:cs typeface="+mn-cs"/>
              </a:rPr>
              <a:t>Una vez que culmine su análisis, y tome una determinación sobre el desempeño de cada indicador y resultado, </a:t>
            </a:r>
            <a:r>
              <a:rPr lang="es-ES" sz="1200" b="0" kern="1200" dirty="0" err="1">
                <a:solidFill>
                  <a:schemeClr val="tx1"/>
                </a:solidFill>
                <a:latin typeface="+mn-lt"/>
                <a:ea typeface="+mn-ea"/>
                <a:cs typeface="+mn-cs"/>
              </a:rPr>
              <a:t>ub</a:t>
            </a:r>
            <a:r>
              <a:rPr lang="es-CO" sz="1200" b="0" kern="1200" dirty="0" err="1">
                <a:solidFill>
                  <a:schemeClr val="tx1"/>
                </a:solidFill>
                <a:latin typeface="+mn-lt"/>
                <a:ea typeface="+mn-ea"/>
                <a:cs typeface="+mn-cs"/>
              </a:rPr>
              <a:t>íquelos</a:t>
            </a:r>
            <a:r>
              <a:rPr lang="es-CO" sz="1200" b="0" kern="1200" dirty="0">
                <a:solidFill>
                  <a:schemeClr val="tx1"/>
                </a:solidFill>
                <a:latin typeface="+mn-lt"/>
                <a:ea typeface="+mn-ea"/>
                <a:cs typeface="+mn-cs"/>
              </a:rPr>
              <a:t> en e</a:t>
            </a:r>
            <a:r>
              <a:rPr lang="es-ES" sz="1200" b="0" kern="1200" dirty="0">
                <a:solidFill>
                  <a:schemeClr val="tx1"/>
                </a:solidFill>
                <a:latin typeface="+mn-lt"/>
                <a:ea typeface="+mn-ea"/>
                <a:cs typeface="+mn-cs"/>
              </a:rPr>
              <a:t>l marco de resultados del proyecto </a:t>
            </a:r>
            <a:r>
              <a:rPr lang="en-US" sz="1200" b="0" kern="1200" dirty="0">
                <a:solidFill>
                  <a:schemeClr val="tx1"/>
                </a:solidFill>
                <a:latin typeface="+mn-lt"/>
                <a:ea typeface="+mn-ea"/>
                <a:cs typeface="+mn-cs"/>
              </a:rPr>
              <a:t>(</a:t>
            </a:r>
            <a:r>
              <a:rPr lang="es-ES" sz="1200" b="0" kern="1200" dirty="0">
                <a:solidFill>
                  <a:schemeClr val="tx1"/>
                </a:solidFill>
                <a:latin typeface="+mn-lt"/>
                <a:ea typeface="+mn-ea"/>
                <a:cs typeface="+mn-cs"/>
              </a:rPr>
              <a:t>tal como lo muestra el ejemplo en pantalla).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s-ES" dirty="0"/>
              <a:t>Esta es una forma eficaz de visualizar el rendimiento del proyecto, y evaluar si la teoría del cambio sigue siendo cierta.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110735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Hay varias preguntas y asuntos a considerar al evaluar la teoría de cambio del proyecto:</a:t>
            </a:r>
          </a:p>
          <a:p>
            <a:endParaRPr lang="es-ES" dirty="0"/>
          </a:p>
          <a:p>
            <a:r>
              <a:rPr lang="es-ES" dirty="0"/>
              <a:t>¿La lógica causal de la teoría “si-entonces” del proyecto sigue siendo cierta? ¿Hay evidencia clara que pruebe que el logro de los resultados de nivel inferior impulsa el desempeño de los resultados del siguiente nivel?</a:t>
            </a:r>
          </a:p>
          <a:p>
            <a:r>
              <a:rPr lang="es-ES" dirty="0"/>
              <a:t>¿Tal como estaba previsto, el logro de los resultados de un nivel  es necesario y suficiente para lograr los resultados del siguiente nivel?</a:t>
            </a:r>
          </a:p>
          <a:p>
            <a:r>
              <a:rPr lang="es-ES" dirty="0"/>
              <a:t>¿El alcance y la escala de implementación de las actividades y productos del proyecto promueven el avance hacia los resultados de los niveles inferiores (p. ej., </a:t>
            </a:r>
            <a:r>
              <a:rPr lang="es-ES" dirty="0" err="1"/>
              <a:t>sub-resultados</a:t>
            </a:r>
            <a:r>
              <a:rPr lang="es-ES" dirty="0"/>
              <a:t>)?</a:t>
            </a:r>
          </a:p>
          <a:p>
            <a:r>
              <a:rPr lang="es-ES" dirty="0"/>
              <a:t>¿Se mantienen las suposiciones centrales? ¿Han surgido factores externos nuevos o inesperados?</a:t>
            </a:r>
          </a:p>
          <a:p>
            <a:endParaRPr lang="es-ES" dirty="0"/>
          </a:p>
          <a:p>
            <a:r>
              <a:rPr lang="es-ES" dirty="0"/>
              <a:t>Este análisis nos ayudará a determinar si la teoría del cambio del proyecto sigue siendo cierta, o si se debe ajustar en torno a la implementación.</a:t>
            </a:r>
          </a:p>
          <a:p>
            <a:endParaRPr lang="es-ES" dirty="0"/>
          </a:p>
          <a:p>
            <a:r>
              <a:rPr lang="es-ES" dirty="0"/>
              <a:t>Tenga en cuenta que debe discutir a fondo con ILAB cualquier cambio al marco de resultados, y que requiere su aprobación antes de realizar los ajustes necesarios.</a:t>
            </a:r>
          </a:p>
          <a:p>
            <a:endParaRPr lang="en-US" dirty="0"/>
          </a:p>
        </p:txBody>
      </p:sp>
    </p:spTree>
    <p:extLst>
      <p:ext uri="{BB962C8B-B14F-4D97-AF65-F5344CB8AC3E}">
        <p14:creationId xmlns:p14="http://schemas.microsoft.com/office/powerpoint/2010/main" val="4097474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1200">
                <a:latin typeface="Arial" panose="020B0604020202020204" pitchFamily="34" charset="0"/>
                <a:cs typeface="Arial" panose="020B0604020202020204" pitchFamily="34" charset="0"/>
              </a:rPr>
              <a:t>June 2009</a:t>
            </a:r>
          </a:p>
        </p:txBody>
      </p:sp>
      <p:sp>
        <p:nvSpPr>
          <p:cNvPr id="226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FDAE43D5-464E-48F4-B528-ED2F3DF03CA5}" type="slidenum">
              <a:rPr lang="en-US" altLang="en-US" sz="1200">
                <a:latin typeface="Arial" panose="020B0604020202020204" pitchFamily="34" charset="0"/>
                <a:cs typeface="Arial" panose="020B0604020202020204" pitchFamily="34" charset="0"/>
              </a:rPr>
              <a:pPr/>
              <a:t>36</a:t>
            </a:fld>
            <a:endParaRPr lang="en-US" altLang="en-US" sz="1200">
              <a:latin typeface="Arial" panose="020B0604020202020204" pitchFamily="34" charset="0"/>
              <a:cs typeface="Arial" panose="020B0604020202020204" pitchFamily="34" charset="0"/>
            </a:endParaRPr>
          </a:p>
        </p:txBody>
      </p:sp>
      <p:sp>
        <p:nvSpPr>
          <p:cNvPr id="226308" name="Rectangle 2"/>
          <p:cNvSpPr>
            <a:spLocks noGrp="1" noRot="1" noChangeAspect="1" noChangeArrowheads="1" noTextEdit="1"/>
          </p:cNvSpPr>
          <p:nvPr>
            <p:ph type="sldImg"/>
          </p:nvPr>
        </p:nvSpPr>
        <p:spPr>
          <a:ln/>
        </p:spPr>
      </p:sp>
      <p:sp>
        <p:nvSpPr>
          <p:cNvPr id="226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a:p>
            <a:r>
              <a:rPr lang="es-ES" altLang="en-US" dirty="0">
                <a:latin typeface="Arial" panose="020B0604020202020204" pitchFamily="34" charset="0"/>
                <a:cs typeface="Arial" panose="020B0604020202020204" pitchFamily="34" charset="0"/>
              </a:rPr>
              <a:t>A continuación compartimos algunos escenarios para evaluar la teoría del cambio.</a:t>
            </a:r>
          </a:p>
          <a:p>
            <a:endParaRPr lang="en-US"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dirty="0">
                <a:latin typeface="Arial" panose="020B0604020202020204" pitchFamily="34" charset="0"/>
                <a:cs typeface="Arial" panose="020B0604020202020204" pitchFamily="34" charset="0"/>
              </a:rPr>
              <a:t>El Escenario A refleja que el desempeño de los Resultados 1 y 3 está avanzando en la dirección correcta, y que el Resultado 2 no cumple con las expectativas. También podemos apreciar que el rendimiento del proyecto no está adelantando su objetivo principal. ¿La teoría del cambio sigue siendo cierta?</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s-ES" altLang="en-US" dirty="0">
                <a:latin typeface="Arial" panose="020B0604020202020204" pitchFamily="34" charset="0"/>
                <a:cs typeface="Arial" panose="020B0604020202020204" pitchFamily="34" charset="0"/>
              </a:rPr>
              <a:t>¿En relación a la teoría del cambio,  por qué no se está adelantando el objetivo del proyecto según lo previsto?</a:t>
            </a:r>
          </a:p>
          <a:p>
            <a:endParaRPr lang="en-US" altLang="en-US" dirty="0">
              <a:latin typeface="Arial" panose="020B0604020202020204" pitchFamily="34" charset="0"/>
              <a:cs typeface="Arial" panose="020B0604020202020204" pitchFamily="34" charset="0"/>
            </a:endParaRPr>
          </a:p>
          <a:p>
            <a:r>
              <a:rPr lang="en-US" altLang="en-US" dirty="0" err="1">
                <a:latin typeface="Arial" panose="020B0604020202020204" pitchFamily="34" charset="0"/>
                <a:cs typeface="Arial" panose="020B0604020202020204" pitchFamily="34" charset="0"/>
              </a:rPr>
              <a:t>Detenga</a:t>
            </a:r>
            <a:r>
              <a:rPr lang="en-US" altLang="en-US" dirty="0">
                <a:latin typeface="Arial" panose="020B0604020202020204" pitchFamily="34" charset="0"/>
                <a:cs typeface="Arial" panose="020B0604020202020204" pitchFamily="34" charset="0"/>
              </a:rPr>
              <a:t> la </a:t>
            </a:r>
            <a:r>
              <a:rPr lang="en-US" altLang="en-US" dirty="0" err="1">
                <a:latin typeface="Arial" panose="020B0604020202020204" pitchFamily="34" charset="0"/>
                <a:cs typeface="Arial" panose="020B0604020202020204" pitchFamily="34" charset="0"/>
              </a:rPr>
              <a:t>grabación</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cuando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tenga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respuesta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presione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el</a:t>
            </a:r>
            <a:r>
              <a:rPr lang="en-US" altLang="en-US" dirty="0">
                <a:latin typeface="Arial" panose="020B0604020202020204" pitchFamily="34" charset="0"/>
                <a:cs typeface="Arial" panose="020B0604020202020204" pitchFamily="34" charset="0"/>
              </a:rPr>
              <a:t> bot</a:t>
            </a:r>
            <a:r>
              <a:rPr lang="es-CO" altLang="en-US" dirty="0" err="1">
                <a:latin typeface="Arial" panose="020B0604020202020204" pitchFamily="34" charset="0"/>
                <a:cs typeface="Arial" panose="020B0604020202020204" pitchFamily="34" charset="0"/>
              </a:rPr>
              <a:t>ón</a:t>
            </a:r>
            <a:r>
              <a:rPr lang="es-CO" altLang="en-US" dirty="0">
                <a:latin typeface="Arial" panose="020B0604020202020204" pitchFamily="34" charset="0"/>
                <a:cs typeface="Arial" panose="020B0604020202020204" pitchFamily="34" charset="0"/>
              </a:rPr>
              <a:t> de reproducir</a:t>
            </a:r>
            <a:r>
              <a:rPr lang="en-US" altLang="en-US"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endParaRPr lang="es-ES" sz="1200" b="0" i="0" u="none" strike="noStrike" kern="1200" baseline="0" dirty="0">
              <a:solidFill>
                <a:schemeClr val="tx1"/>
              </a:solidFill>
              <a:latin typeface="+mn-lt"/>
              <a:ea typeface="ＭＳ Ｐゴシック" charset="-128"/>
              <a:cs typeface="ＭＳ Ｐゴシック" charset="-128"/>
            </a:endParaRPr>
          </a:p>
          <a:p>
            <a:r>
              <a:rPr lang="es-ES" sz="1200" b="0" i="0" u="none" strike="noStrike" kern="1200" baseline="0" dirty="0">
                <a:solidFill>
                  <a:schemeClr val="tx1"/>
                </a:solidFill>
                <a:latin typeface="+mn-lt"/>
                <a:ea typeface="ＭＳ Ｐゴシック" charset="-128"/>
                <a:cs typeface="ＭＳ Ｐゴシック" charset="-128"/>
              </a:rPr>
              <a:t>Según su teoría del cambio, el proyecto debe lograr los Resultados 1, 2 y 3 para alcanzar su objetivo. Por lo tanto, sería lógico asumir que el desempeño deficiente del Resultado 2 está afectando su avance hacia el Objetivo. </a:t>
            </a:r>
            <a:endParaRPr lang="en-US" sz="1200" b="0" i="0" u="none" strike="noStrike" kern="1200" baseline="0" dirty="0">
              <a:solidFill>
                <a:schemeClr val="tx1"/>
              </a:solidFill>
              <a:latin typeface="+mn-lt"/>
              <a:ea typeface="ＭＳ Ｐゴシック" charset="-128"/>
              <a:cs typeface="ＭＳ Ｐゴシック" charset="-128"/>
            </a:endParaRPr>
          </a:p>
          <a:p>
            <a:br>
              <a:rPr lang="es-ES" dirty="0"/>
            </a:br>
            <a:r>
              <a:rPr lang="es-ES" b="0" i="0" dirty="0">
                <a:solidFill>
                  <a:srgbClr val="202124"/>
                </a:solidFill>
                <a:effectLst/>
                <a:latin typeface="Roboto" panose="02000000000000000000" pitchFamily="2" charset="0"/>
              </a:rPr>
              <a:t>Así las cosas, el equipo debería investigar a fondo por qué no se está logrado el segundo resultado. Quizás sea indicado observar los resultados de niveles inferiores, y tomar medidas correctivas según corresponda para mejorar el rendimiento a ese nivel.</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291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1200">
                <a:latin typeface="Arial" panose="020B0604020202020204" pitchFamily="34" charset="0"/>
                <a:cs typeface="Arial" panose="020B0604020202020204" pitchFamily="34" charset="0"/>
              </a:rPr>
              <a:t>June 2009</a:t>
            </a:r>
          </a:p>
        </p:txBody>
      </p:sp>
      <p:sp>
        <p:nvSpPr>
          <p:cNvPr id="226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FDAE43D5-464E-48F4-B528-ED2F3DF03CA5}" type="slidenum">
              <a:rPr lang="en-US" altLang="en-US" sz="1200">
                <a:latin typeface="Arial" panose="020B0604020202020204" pitchFamily="34" charset="0"/>
                <a:cs typeface="Arial" panose="020B0604020202020204" pitchFamily="34" charset="0"/>
              </a:rPr>
              <a:pPr/>
              <a:t>37</a:t>
            </a:fld>
            <a:endParaRPr lang="en-US" altLang="en-US" sz="1200">
              <a:latin typeface="Arial" panose="020B0604020202020204" pitchFamily="34" charset="0"/>
              <a:cs typeface="Arial" panose="020B0604020202020204" pitchFamily="34" charset="0"/>
            </a:endParaRPr>
          </a:p>
        </p:txBody>
      </p:sp>
      <p:sp>
        <p:nvSpPr>
          <p:cNvPr id="226308" name="Rectangle 2"/>
          <p:cNvSpPr>
            <a:spLocks noGrp="1" noRot="1" noChangeAspect="1" noChangeArrowheads="1" noTextEdit="1"/>
          </p:cNvSpPr>
          <p:nvPr>
            <p:ph type="sldImg"/>
          </p:nvPr>
        </p:nvSpPr>
        <p:spPr>
          <a:ln/>
        </p:spPr>
      </p:sp>
      <p:sp>
        <p:nvSpPr>
          <p:cNvPr id="226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dirty="0">
                <a:latin typeface="Arial" panose="020B0604020202020204" pitchFamily="34" charset="0"/>
                <a:cs typeface="Arial" panose="020B0604020202020204" pitchFamily="34" charset="0"/>
              </a:rPr>
              <a:t>Veamos el Escenario B. En este caso, el rendimiento de los Resultados 1, 2 y 3 </a:t>
            </a:r>
            <a:r>
              <a:rPr lang="es-ES" altLang="en-US" dirty="0" err="1">
                <a:latin typeface="Arial" panose="020B0604020202020204" pitchFamily="34" charset="0"/>
                <a:cs typeface="Arial" panose="020B0604020202020204" pitchFamily="34" charset="0"/>
              </a:rPr>
              <a:t>est</a:t>
            </a:r>
            <a:r>
              <a:rPr lang="es-CO" altLang="en-US" dirty="0">
                <a:latin typeface="Arial" panose="020B0604020202020204" pitchFamily="34" charset="0"/>
                <a:cs typeface="Arial" panose="020B0604020202020204" pitchFamily="34" charset="0"/>
              </a:rPr>
              <a:t>á cumpliendo con las expectativas o las está superando</a:t>
            </a:r>
            <a:r>
              <a:rPr lang="es-ES" altLang="en-US" dirty="0">
                <a:latin typeface="Arial" panose="020B0604020202020204" pitchFamily="34" charset="0"/>
                <a:cs typeface="Arial" panose="020B0604020202020204" pitchFamily="34" charset="0"/>
              </a:rPr>
              <a:t>. Sin embargo, no se está adelanto el Objetivo del proyecto según lo previsto.</a:t>
            </a:r>
          </a:p>
          <a:p>
            <a:endParaRPr lang="en-US" altLang="en-US" dirty="0">
              <a:latin typeface="Arial" panose="020B0604020202020204" pitchFamily="34" charset="0"/>
              <a:cs typeface="Arial" panose="020B0604020202020204" pitchFamily="34" charset="0"/>
            </a:endParaRPr>
          </a:p>
          <a:p>
            <a:r>
              <a:rPr lang="en-US" altLang="en-US" dirty="0" err="1">
                <a:latin typeface="Arial" panose="020B0604020202020204" pitchFamily="34" charset="0"/>
                <a:cs typeface="Arial" panose="020B0604020202020204" pitchFamily="34" charset="0"/>
              </a:rPr>
              <a:t>Porque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esta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sucediendo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esto</a:t>
            </a:r>
            <a:r>
              <a:rPr lang="en-US" altLang="en-US"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latin typeface="Arial" panose="020B0604020202020204" pitchFamily="34" charset="0"/>
                <a:cs typeface="Arial" panose="020B0604020202020204" pitchFamily="34" charset="0"/>
              </a:rPr>
              <a:t>Detenga</a:t>
            </a:r>
            <a:r>
              <a:rPr lang="en-US" altLang="en-US" dirty="0">
                <a:latin typeface="Arial" panose="020B0604020202020204" pitchFamily="34" charset="0"/>
                <a:cs typeface="Arial" panose="020B0604020202020204" pitchFamily="34" charset="0"/>
              </a:rPr>
              <a:t> la </a:t>
            </a:r>
            <a:r>
              <a:rPr lang="en-US" altLang="en-US" dirty="0" err="1">
                <a:latin typeface="Arial" panose="020B0604020202020204" pitchFamily="34" charset="0"/>
                <a:cs typeface="Arial" panose="020B0604020202020204" pitchFamily="34" charset="0"/>
              </a:rPr>
              <a:t>grabación</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cuando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tenga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respuesta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presione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el</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botón</a:t>
            </a:r>
            <a:r>
              <a:rPr lang="en-US" altLang="en-US" dirty="0">
                <a:latin typeface="Arial" panose="020B0604020202020204" pitchFamily="34" charset="0"/>
                <a:cs typeface="Arial" panose="020B0604020202020204" pitchFamily="34" charset="0"/>
              </a:rPr>
              <a:t> de </a:t>
            </a:r>
            <a:r>
              <a:rPr lang="en-US" altLang="en-US" dirty="0" err="1">
                <a:latin typeface="Arial" panose="020B0604020202020204" pitchFamily="34" charset="0"/>
                <a:cs typeface="Arial" panose="020B0604020202020204" pitchFamily="34" charset="0"/>
              </a:rPr>
              <a:t>reproducir</a:t>
            </a:r>
            <a:r>
              <a:rPr lang="en-US" altLang="en-US"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cs typeface="Arial" panose="020B0604020202020204" pitchFamily="34" charset="0"/>
            </a:endParaRPr>
          </a:p>
          <a:p>
            <a:r>
              <a:rPr lang="es-ES" sz="1200" b="0" i="0" u="none" strike="noStrike" kern="1200" baseline="0" dirty="0">
                <a:solidFill>
                  <a:schemeClr val="tx1"/>
                </a:solidFill>
                <a:latin typeface="+mn-lt"/>
                <a:ea typeface="ＭＳ Ｐゴシック" charset="-128"/>
                <a:cs typeface="ＭＳ Ｐゴシック" charset="-128"/>
              </a:rPr>
              <a:t>Hay varias explicaciones probables que debemos considerar e investigar. </a:t>
            </a:r>
          </a:p>
          <a:p>
            <a:pPr marL="171450" indent="-171450">
              <a:buFont typeface="Arial" panose="020B0604020202020204" pitchFamily="34" charset="0"/>
              <a:buChar char="•"/>
            </a:pPr>
            <a:endParaRPr lang="es-ES" sz="1200" b="0" i="0" u="none" strike="noStrike" kern="1200" baseline="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s-ES" sz="1200" b="0" i="0" u="none" strike="noStrike" kern="1200" baseline="0" dirty="0">
                <a:solidFill>
                  <a:schemeClr val="tx1"/>
                </a:solidFill>
                <a:latin typeface="+mn-lt"/>
                <a:ea typeface="ＭＳ Ｐゴシック" charset="-128"/>
                <a:cs typeface="ＭＳ Ｐゴシック" charset="-128"/>
              </a:rPr>
              <a:t>La primera es que los tres resultados establecidos no bastan para lograr el objetivo del proyecto. Quizás se requiere otro factor/resultado que no está contemplado.</a:t>
            </a:r>
            <a:endParaRPr lang="en-US" sz="1200" b="0" i="0" u="none" strike="noStrike" kern="1200" baseline="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s-ES" sz="1200" b="0" i="0" u="none" strike="noStrike" kern="1200" baseline="0" dirty="0">
                <a:solidFill>
                  <a:schemeClr val="tx1"/>
                </a:solidFill>
                <a:latin typeface="+mn-lt"/>
                <a:ea typeface="ＭＳ Ｐゴシック" charset="-128"/>
                <a:cs typeface="ＭＳ Ｐゴシック" charset="-128"/>
              </a:rPr>
              <a:t>Otra explicación es que el avance de los resultados logrado hasta ahora no basta para adelantar el objetivo del proyecto. En otras palabras, puede que el proyecto este alcanzando los objetivos establecidos para sus resultados, y que esté avanzando en la dirección correcta. Sin embargo, el proyecto no ha alcanzado el punto de inflexión para incidir en el objetivo del proyecto.</a:t>
            </a:r>
            <a:endParaRPr lang="en-US" sz="1200" b="0" i="0" u="none" strike="noStrike" kern="1200" baseline="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s-ES" sz="1200" b="0" i="0" u="none" strike="noStrike" kern="1200" baseline="0" dirty="0">
                <a:solidFill>
                  <a:schemeClr val="tx1"/>
                </a:solidFill>
                <a:latin typeface="+mn-lt"/>
                <a:ea typeface="ＭＳ Ｐゴシック" charset="-128"/>
                <a:cs typeface="ＭＳ Ｐゴシック" charset="-128"/>
              </a:rPr>
              <a:t>Finalmente, cabe la posibilidad de que algunas suposiciones fundamentales y riesgos externos impacten negativamente el avance hacia el objetivo del proyecto.</a:t>
            </a:r>
            <a:br>
              <a:rPr lang="en-US" altLang="en-US" sz="1200" b="0" i="0" u="none" strike="noStrike" kern="1200" baseline="0" dirty="0">
                <a:solidFill>
                  <a:schemeClr val="tx1"/>
                </a:solidFill>
                <a:latin typeface="+mn-lt"/>
                <a:ea typeface="ＭＳ Ｐゴシック" charset="-128"/>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655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1200">
                <a:latin typeface="Arial" panose="020B0604020202020204" pitchFamily="34" charset="0"/>
                <a:cs typeface="Arial" panose="020B0604020202020204" pitchFamily="34" charset="0"/>
              </a:rPr>
              <a:t>June 2009</a:t>
            </a:r>
          </a:p>
        </p:txBody>
      </p:sp>
      <p:sp>
        <p:nvSpPr>
          <p:cNvPr id="226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FDAE43D5-464E-48F4-B528-ED2F3DF03CA5}" type="slidenum">
              <a:rPr lang="en-US" altLang="en-US" sz="1200">
                <a:latin typeface="Arial" panose="020B0604020202020204" pitchFamily="34" charset="0"/>
                <a:cs typeface="Arial" panose="020B0604020202020204" pitchFamily="34" charset="0"/>
              </a:rPr>
              <a:pPr/>
              <a:t>38</a:t>
            </a:fld>
            <a:endParaRPr lang="en-US" altLang="en-US" sz="1200">
              <a:latin typeface="Arial" panose="020B0604020202020204" pitchFamily="34" charset="0"/>
              <a:cs typeface="Arial" panose="020B0604020202020204" pitchFamily="34" charset="0"/>
            </a:endParaRPr>
          </a:p>
        </p:txBody>
      </p:sp>
      <p:sp>
        <p:nvSpPr>
          <p:cNvPr id="226308" name="Rectangle 2"/>
          <p:cNvSpPr>
            <a:spLocks noGrp="1" noRot="1" noChangeAspect="1" noChangeArrowheads="1" noTextEdit="1"/>
          </p:cNvSpPr>
          <p:nvPr>
            <p:ph type="sldImg"/>
          </p:nvPr>
        </p:nvSpPr>
        <p:spPr>
          <a:ln/>
        </p:spPr>
      </p:sp>
      <p:sp>
        <p:nvSpPr>
          <p:cNvPr id="226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anose="020B0604020202020204" pitchFamily="34" charset="0"/>
                <a:cs typeface="Arial" panose="020B0604020202020204" pitchFamily="34" charset="0"/>
              </a:rPr>
              <a:t>Revisemos</a:t>
            </a:r>
            <a:r>
              <a:rPr lang="en-US" altLang="en-US" dirty="0">
                <a:latin typeface="Arial" panose="020B0604020202020204" pitchFamily="34" charset="0"/>
                <a:cs typeface="Arial" panose="020B0604020202020204" pitchFamily="34" charset="0"/>
              </a:rPr>
              <a:t> un </a:t>
            </a:r>
            <a:r>
              <a:rPr lang="en-US" altLang="en-US" dirty="0" err="1">
                <a:latin typeface="Arial" panose="020B0604020202020204" pitchFamily="34" charset="0"/>
                <a:cs typeface="Arial" panose="020B0604020202020204" pitchFamily="34" charset="0"/>
              </a:rPr>
              <a:t>último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escenario</a:t>
            </a:r>
            <a:r>
              <a:rPr lang="en-US" altLang="en-US" dirty="0">
                <a:latin typeface="Arial" panose="020B0604020202020204" pitchFamily="34" charset="0"/>
                <a:cs typeface="Arial" panose="020B0604020202020204" pitchFamily="34" charset="0"/>
              </a:rPr>
              <a:t>. </a:t>
            </a:r>
            <a:r>
              <a:rPr lang="es-ES" altLang="en-US" dirty="0">
                <a:latin typeface="Arial" panose="020B0604020202020204" pitchFamily="34" charset="0"/>
                <a:cs typeface="Arial" panose="020B0604020202020204" pitchFamily="34" charset="0"/>
              </a:rPr>
              <a:t>En este caso, según lo previsto, se está logrando el objetivo del proyecto. Sin embargo, no se está </a:t>
            </a:r>
            <a:r>
              <a:rPr lang="es-CO" altLang="en-US" dirty="0" err="1">
                <a:latin typeface="Arial" panose="020B0604020202020204" pitchFamily="34" charset="0"/>
                <a:cs typeface="Arial" panose="020B0604020202020204" pitchFamily="34" charset="0"/>
              </a:rPr>
              <a:t>adeltando</a:t>
            </a:r>
            <a:r>
              <a:rPr lang="es-CO" altLang="en-US" dirty="0">
                <a:latin typeface="Arial" panose="020B0604020202020204" pitchFamily="34" charset="0"/>
                <a:cs typeface="Arial" panose="020B0604020202020204" pitchFamily="34" charset="0"/>
              </a:rPr>
              <a:t> uno de los tres resultados que lo sustentan.</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dirty="0" err="1">
                <a:latin typeface="Arial" panose="020B0604020202020204" pitchFamily="34" charset="0"/>
                <a:cs typeface="Arial" panose="020B0604020202020204" pitchFamily="34" charset="0"/>
              </a:rPr>
              <a:t>Qué</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puede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estar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pasando</a:t>
            </a:r>
            <a:r>
              <a:rPr lang="en-US" altLang="en-US"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r>
              <a:rPr lang="en-US" altLang="en-US" dirty="0" err="1">
                <a:latin typeface="Arial" panose="020B0604020202020204" pitchFamily="34" charset="0"/>
                <a:cs typeface="Arial" panose="020B0604020202020204" pitchFamily="34" charset="0"/>
              </a:rPr>
              <a:t>Detenga</a:t>
            </a:r>
            <a:r>
              <a:rPr lang="en-US" altLang="en-US" dirty="0">
                <a:latin typeface="Arial" panose="020B0604020202020204" pitchFamily="34" charset="0"/>
                <a:cs typeface="Arial" panose="020B0604020202020204" pitchFamily="34" charset="0"/>
              </a:rPr>
              <a:t> la </a:t>
            </a:r>
            <a:r>
              <a:rPr lang="en-US" altLang="en-US" dirty="0" err="1">
                <a:latin typeface="Arial" panose="020B0604020202020204" pitchFamily="34" charset="0"/>
                <a:cs typeface="Arial" panose="020B0604020202020204" pitchFamily="34" charset="0"/>
              </a:rPr>
              <a:t>grabación</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cuando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tenga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respuesta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presione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el</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botón</a:t>
            </a:r>
            <a:r>
              <a:rPr lang="en-US" altLang="en-US" dirty="0">
                <a:latin typeface="Arial" panose="020B0604020202020204" pitchFamily="34" charset="0"/>
                <a:cs typeface="Arial" panose="020B0604020202020204" pitchFamily="34" charset="0"/>
              </a:rPr>
              <a:t> de </a:t>
            </a:r>
            <a:r>
              <a:rPr lang="en-US" altLang="en-US" dirty="0" err="1">
                <a:latin typeface="Arial" panose="020B0604020202020204" pitchFamily="34" charset="0"/>
                <a:cs typeface="Arial" panose="020B0604020202020204" pitchFamily="34" charset="0"/>
              </a:rPr>
              <a:t>reproducir</a:t>
            </a:r>
            <a:r>
              <a:rPr lang="en-US" altLang="en-US"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r>
              <a:rPr lang="es-ES" sz="1200" b="0" i="0" u="none" strike="noStrike" kern="1200" baseline="0" dirty="0">
                <a:solidFill>
                  <a:schemeClr val="tx1"/>
                </a:solidFill>
                <a:latin typeface="+mn-lt"/>
                <a:ea typeface="ＭＳ Ｐゴシック" charset="-128"/>
                <a:cs typeface="ＭＳ Ｐゴシック" charset="-128"/>
              </a:rPr>
              <a:t>Siendo que se está logrando el Objetivo, a pesar de que no se está adelantando el primer resultado, el proyecto podría contemplar la posibilidad de que su teoría del cambio esté errada. Es decir, que el Resultado 1 no sea necesario.</a:t>
            </a:r>
            <a:endParaRPr lang="en-US" altLang="en-US" sz="1200" b="0" i="0" u="none" strike="noStrike" kern="1200" baseline="0" dirty="0">
              <a:solidFill>
                <a:schemeClr val="tx1"/>
              </a:solidFill>
              <a:latin typeface="+mn-lt"/>
              <a:ea typeface="ＭＳ Ｐゴシック" charset="-128"/>
              <a:cs typeface="Arial" panose="020B0604020202020204" pitchFamily="34" charset="0"/>
            </a:endParaRPr>
          </a:p>
          <a:p>
            <a:endParaRPr lang="es-ES" altLang="en-US" sz="1200" b="0" i="0" u="none" strike="noStrike" kern="1200" baseline="0" dirty="0">
              <a:solidFill>
                <a:schemeClr val="tx1"/>
              </a:solidFill>
              <a:latin typeface="+mn-lt"/>
              <a:ea typeface="ＭＳ Ｐゴシック" charset="-128"/>
              <a:cs typeface="Arial" panose="020B0604020202020204" pitchFamily="34" charset="0"/>
            </a:endParaRPr>
          </a:p>
          <a:p>
            <a:r>
              <a:rPr lang="es-ES" altLang="en-US" sz="1200" b="0" i="0" u="none" strike="noStrike" kern="1200" baseline="0" dirty="0">
                <a:solidFill>
                  <a:schemeClr val="tx1"/>
                </a:solidFill>
                <a:latin typeface="+mn-lt"/>
                <a:ea typeface="ＭＳ Ｐゴシック" charset="-128"/>
                <a:cs typeface="Arial" panose="020B0604020202020204" pitchFamily="34" charset="0"/>
              </a:rPr>
              <a:t>También cabe la posibilidad de que los datos del Resultado 1 no sean fiables, o que la evaluación de su rendimiento esté errada. </a:t>
            </a:r>
          </a:p>
          <a:p>
            <a:endParaRPr lang="es-ES" altLang="en-US" sz="1200" b="0" i="0" u="none" strike="noStrike" kern="1200" baseline="0" dirty="0">
              <a:solidFill>
                <a:schemeClr val="tx1"/>
              </a:solidFill>
              <a:latin typeface="+mn-lt"/>
              <a:ea typeface="ＭＳ Ｐゴシック" charset="-128"/>
              <a:cs typeface="Arial" panose="020B0604020202020204" pitchFamily="34" charset="0"/>
            </a:endParaRPr>
          </a:p>
          <a:p>
            <a:r>
              <a:rPr lang="es-ES" altLang="en-US" sz="1200" b="0" i="0" u="none" strike="noStrike" kern="1200" baseline="0" dirty="0">
                <a:solidFill>
                  <a:schemeClr val="tx1"/>
                </a:solidFill>
                <a:latin typeface="+mn-lt"/>
                <a:ea typeface="ＭＳ Ｐゴシック" charset="-128"/>
                <a:cs typeface="Arial" panose="020B0604020202020204" pitchFamily="34" charset="0"/>
              </a:rPr>
              <a:t>No obstante, es importante que el proyecto investigue este asunto más a fondo, y que haga los ajustes correspondientes.</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483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Que los proyectos no logren sus resultados puede ser síntoma de problemas con la implementación de las actividades. Por lo tanto, es importante revisar los datos de desempeño e implementación al mismo tiempo.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Las </a:t>
            </a:r>
            <a:r>
              <a:rPr lang="en-US" baseline="0" dirty="0" err="1"/>
              <a:t>siguientes</a:t>
            </a:r>
            <a:r>
              <a:rPr lang="en-US" baseline="0" dirty="0"/>
              <a:t> </a:t>
            </a:r>
            <a:r>
              <a:rPr lang="en-US" baseline="0" dirty="0" err="1"/>
              <a:t>preguntas</a:t>
            </a:r>
            <a:r>
              <a:rPr lang="en-US" baseline="0" dirty="0"/>
              <a:t> </a:t>
            </a:r>
            <a:r>
              <a:rPr lang="en-US" baseline="0" dirty="0" err="1"/>
              <a:t>pueden</a:t>
            </a:r>
            <a:r>
              <a:rPr lang="en-US" baseline="0" dirty="0"/>
              <a:t> </a:t>
            </a:r>
            <a:r>
              <a:rPr lang="en-US" baseline="0" dirty="0" err="1"/>
              <a:t>orientar</a:t>
            </a:r>
            <a:r>
              <a:rPr lang="en-US" baseline="0" dirty="0"/>
              <a:t> la </a:t>
            </a:r>
            <a:r>
              <a:rPr lang="en-US" baseline="0" dirty="0" err="1"/>
              <a:t>revisión</a:t>
            </a:r>
            <a:r>
              <a:rPr lang="en-US"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a:t>
            </a:r>
            <a:r>
              <a:rPr lang="en-US" b="0" baseline="0" dirty="0"/>
              <a:t>Las </a:t>
            </a:r>
            <a:r>
              <a:rPr lang="en-US" b="0" baseline="0" dirty="0" err="1"/>
              <a:t>actividades</a:t>
            </a:r>
            <a:r>
              <a:rPr lang="en-US" b="0" baseline="0" dirty="0"/>
              <a:t> </a:t>
            </a:r>
            <a:r>
              <a:rPr lang="en-US" b="0" baseline="0" dirty="0" err="1"/>
              <a:t>avanzan</a:t>
            </a:r>
            <a:r>
              <a:rPr lang="en-US" b="0" baseline="0" dirty="0"/>
              <a:t> </a:t>
            </a:r>
            <a:r>
              <a:rPr lang="en-US" b="0" baseline="0" dirty="0" err="1"/>
              <a:t>según</a:t>
            </a:r>
            <a:r>
              <a:rPr lang="en-US" b="0" baseline="0" dirty="0"/>
              <a:t> lo </a:t>
            </a:r>
            <a:r>
              <a:rPr lang="en-US" b="0" baseline="0" dirty="0" err="1"/>
              <a:t>previsto</a:t>
            </a:r>
            <a:r>
              <a:rPr lang="en-US" b="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¿Los bienes y servicios se brindan a tiempo o hay retrasos que afectan el desempeño de los resultados?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a:t>
            </a:r>
            <a:r>
              <a:rPr lang="en-US" altLang="en-US" sz="1200" dirty="0"/>
              <a:t>Se </a:t>
            </a:r>
            <a:r>
              <a:rPr lang="en-US" altLang="en-US" sz="1200" dirty="0" err="1"/>
              <a:t>está</a:t>
            </a:r>
            <a:r>
              <a:rPr lang="en-US" altLang="en-US" sz="1200" dirty="0"/>
              <a:t> </a:t>
            </a:r>
            <a:r>
              <a:rPr lang="en-US" altLang="en-US" sz="1200" dirty="0" err="1"/>
              <a:t>logrando</a:t>
            </a:r>
            <a:r>
              <a:rPr lang="en-US" altLang="en-US" sz="1200" dirty="0"/>
              <a:t> la </a:t>
            </a:r>
            <a:r>
              <a:rPr lang="en-US" altLang="en-US" sz="1200" dirty="0" err="1"/>
              <a:t>cantidad</a:t>
            </a:r>
            <a:r>
              <a:rPr lang="en-US" altLang="en-US" sz="1200" dirty="0"/>
              <a:t> de </a:t>
            </a:r>
            <a:r>
              <a:rPr lang="en-US" altLang="en-US" sz="1200" dirty="0" err="1"/>
              <a:t>actividades</a:t>
            </a:r>
            <a:r>
              <a:rPr lang="en-US" altLang="en-US" sz="1200" dirty="0"/>
              <a:t> </a:t>
            </a:r>
            <a:r>
              <a:rPr lang="en-US" altLang="en-US" sz="1200" dirty="0" err="1"/>
              <a:t>prevista</a:t>
            </a:r>
            <a:r>
              <a:rPr lang="en-US" altLang="en-US" sz="12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¿La calidad de las actividades y productos es adecuada para impulsar los resultados?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a:t>
            </a:r>
            <a:r>
              <a:rPr lang="en-US" sz="1200" dirty="0"/>
              <a:t>El </a:t>
            </a:r>
            <a:r>
              <a:rPr lang="en-US" sz="1200" dirty="0" err="1"/>
              <a:t>desempe</a:t>
            </a:r>
            <a:r>
              <a:rPr lang="es-CO" sz="1200" dirty="0"/>
              <a:t>ño de los socios del proyecto cumple con las expectativas</a:t>
            </a:r>
            <a:r>
              <a:rPr lang="en-US" sz="12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dirty="0"/>
              <a:t>Estas consideraciones son importantes, pues forman un contexto significativo que ayuda a interpretar los datos de rendimiento.</a:t>
            </a:r>
            <a:endParaRPr lang="en-US" dirty="0"/>
          </a:p>
          <a:p>
            <a:endParaRPr lang="en-US" dirty="0"/>
          </a:p>
        </p:txBody>
      </p:sp>
    </p:spTree>
    <p:extLst>
      <p:ext uri="{BB962C8B-B14F-4D97-AF65-F5344CB8AC3E}">
        <p14:creationId xmlns:p14="http://schemas.microsoft.com/office/powerpoint/2010/main" val="166781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a:t>
            </a:r>
            <a:r>
              <a:rPr lang="en-US" dirty="0" err="1"/>
              <a:t>módulo</a:t>
            </a:r>
            <a:r>
              <a:rPr lang="en-US" dirty="0"/>
              <a:t> </a:t>
            </a:r>
            <a:r>
              <a:rPr lang="en-US" dirty="0" err="1"/>
              <a:t>está</a:t>
            </a:r>
            <a:r>
              <a:rPr lang="en-US" dirty="0"/>
              <a:t> </a:t>
            </a:r>
            <a:r>
              <a:rPr lang="en-US" dirty="0" err="1"/>
              <a:t>dividido</a:t>
            </a:r>
            <a:r>
              <a:rPr lang="en-US" dirty="0"/>
              <a:t> </a:t>
            </a:r>
            <a:r>
              <a:rPr lang="en-US" dirty="0" err="1"/>
              <a:t>en</a:t>
            </a:r>
            <a:r>
              <a:rPr lang="en-US" dirty="0"/>
              <a:t> </a:t>
            </a:r>
            <a:r>
              <a:rPr lang="en-US" dirty="0" err="1"/>
              <a:t>tres</a:t>
            </a:r>
            <a:r>
              <a:rPr lang="en-US" dirty="0"/>
              <a:t> </a:t>
            </a:r>
            <a:r>
              <a:rPr lang="en-US" dirty="0" err="1"/>
              <a:t>secciones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Descripción general del monitoreo del rendimiento</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Analizando</a:t>
            </a:r>
            <a:r>
              <a:rPr lang="en-US" sz="1200" dirty="0"/>
              <a:t> </a:t>
            </a:r>
            <a:r>
              <a:rPr lang="en-US" sz="1200" dirty="0" err="1"/>
              <a:t>los</a:t>
            </a:r>
            <a:r>
              <a:rPr lang="en-US" sz="1200" dirty="0"/>
              <a:t> </a:t>
            </a:r>
            <a:r>
              <a:rPr lang="en-US" sz="1200" dirty="0" err="1"/>
              <a:t>datos</a:t>
            </a:r>
            <a:r>
              <a:rPr lang="en-US" sz="1200" dirty="0"/>
              <a:t> de </a:t>
            </a:r>
            <a:r>
              <a:rPr lang="en-US" sz="1200" dirty="0" err="1"/>
              <a:t>monitoreo</a:t>
            </a:r>
            <a:r>
              <a:rPr lang="en-US" sz="1200" dirty="0"/>
              <a:t>, 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Uso de datos para mejorar el rendimiento</a:t>
            </a:r>
            <a:r>
              <a:rPr lang="en-US" dirty="0"/>
              <a:t>.</a:t>
            </a:r>
          </a:p>
          <a:p>
            <a:endParaRPr lang="en-US" dirty="0"/>
          </a:p>
        </p:txBody>
      </p:sp>
    </p:spTree>
    <p:extLst>
      <p:ext uri="{BB962C8B-B14F-4D97-AF65-F5344CB8AC3E}">
        <p14:creationId xmlns:p14="http://schemas.microsoft.com/office/powerpoint/2010/main" val="3376111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1200">
                <a:latin typeface="Arial" panose="020B0604020202020204" pitchFamily="34" charset="0"/>
                <a:cs typeface="Arial" panose="020B0604020202020204" pitchFamily="34" charset="0"/>
              </a:rPr>
              <a:t>June 2009</a:t>
            </a:r>
          </a:p>
        </p:txBody>
      </p:sp>
      <p:sp>
        <p:nvSpPr>
          <p:cNvPr id="2293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8E3C666E-78DD-4181-A618-293CC69E9C3D}" type="slidenum">
              <a:rPr lang="en-US" altLang="en-US" sz="1200">
                <a:latin typeface="Arial" panose="020B0604020202020204" pitchFamily="34" charset="0"/>
                <a:cs typeface="Arial" panose="020B0604020202020204" pitchFamily="34" charset="0"/>
              </a:rPr>
              <a:pPr/>
              <a:t>40</a:t>
            </a:fld>
            <a:endParaRPr lang="en-US" altLang="en-US" sz="1200">
              <a:latin typeface="Arial" panose="020B0604020202020204" pitchFamily="34" charset="0"/>
              <a:cs typeface="Arial" panose="020B0604020202020204" pitchFamily="34" charset="0"/>
            </a:endParaRPr>
          </a:p>
        </p:txBody>
      </p:sp>
      <p:sp>
        <p:nvSpPr>
          <p:cNvPr id="229380" name="Rectangle 2"/>
          <p:cNvSpPr>
            <a:spLocks noGrp="1" noRot="1" noChangeAspect="1" noChangeArrowheads="1" noTextEdit="1"/>
          </p:cNvSpPr>
          <p:nvPr>
            <p:ph type="sldImg"/>
          </p:nvPr>
        </p:nvSpPr>
        <p:spPr>
          <a:ln/>
        </p:spPr>
      </p:sp>
      <p:sp>
        <p:nvSpPr>
          <p:cNvPr id="229381" name="Rectangle 3"/>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0" i="0" dirty="0">
                <a:solidFill>
                  <a:srgbClr val="202124"/>
                </a:solidFill>
                <a:effectLst/>
                <a:latin typeface="Roboto" panose="02000000000000000000" pitchFamily="2" charset="0"/>
              </a:rPr>
              <a:t>Aquí tenemos un resumen de factores que pueden explicar por que el rendimiento del proyecto no cumple con las expectativas.</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dirty="0" err="1"/>
              <a:t>Problemas</a:t>
            </a:r>
            <a:r>
              <a:rPr lang="en-US" dirty="0"/>
              <a:t> de </a:t>
            </a:r>
            <a:r>
              <a:rPr lang="en-US" dirty="0" err="1"/>
              <a:t>implementación</a:t>
            </a:r>
            <a:r>
              <a:rPr lang="en-US" dirty="0"/>
              <a:t>;</a:t>
            </a:r>
            <a:r>
              <a:rPr lang="en-US" altLang="en-US" dirty="0">
                <a:latin typeface="Arial" panose="020B0604020202020204" pitchFamily="34" charset="0"/>
                <a:cs typeface="Arial" panose="020B0604020202020204" pitchFamily="34" charset="0"/>
              </a:rPr>
              <a:t> </a:t>
            </a:r>
            <a:r>
              <a:rPr lang="es-ES" dirty="0"/>
              <a:t>problemas relacionados a la teoría del cambio</a:t>
            </a:r>
            <a:r>
              <a:rPr lang="en-US"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 </a:t>
            </a:r>
            <a:r>
              <a:rPr lang="es-ES" dirty="0"/>
              <a:t>las </a:t>
            </a:r>
            <a:r>
              <a:rPr lang="en-US" dirty="0" err="1"/>
              <a:t>suposiciones</a:t>
            </a:r>
            <a:r>
              <a:rPr lang="en-US" dirty="0"/>
              <a:t> </a:t>
            </a:r>
            <a:r>
              <a:rPr lang="es-CO" dirty="0"/>
              <a:t>centrales no se están cumpliendo</a:t>
            </a:r>
            <a:r>
              <a:rPr lang="en-US" dirty="0"/>
              <a:t>;</a:t>
            </a:r>
            <a:r>
              <a:rPr lang="en-US" altLang="en-US" dirty="0">
                <a:latin typeface="Arial" panose="020B0604020202020204" pitchFamily="34" charset="0"/>
                <a:cs typeface="Arial" panose="020B0604020202020204" pitchFamily="34" charset="0"/>
              </a:rPr>
              <a:t> </a:t>
            </a:r>
            <a:r>
              <a:rPr lang="en-US" dirty="0" err="1"/>
              <a:t>problemas</a:t>
            </a:r>
            <a:r>
              <a:rPr lang="en-US" dirty="0"/>
              <a:t> con </a:t>
            </a:r>
            <a:r>
              <a:rPr lang="en-US" dirty="0" err="1"/>
              <a:t>los</a:t>
            </a:r>
            <a:r>
              <a:rPr lang="en-US" dirty="0"/>
              <a:t> </a:t>
            </a:r>
            <a:r>
              <a:rPr lang="en-US" dirty="0" err="1"/>
              <a:t>datos</a:t>
            </a:r>
            <a:r>
              <a:rPr lang="en-US" dirty="0"/>
              <a:t> </a:t>
            </a:r>
            <a:r>
              <a:rPr lang="en-US" altLang="en-US" dirty="0">
                <a:latin typeface="Arial" panose="020B0604020202020204" pitchFamily="34" charset="0"/>
                <a:cs typeface="Arial" panose="020B0604020202020204" pitchFamily="34" charset="0"/>
              </a:rPr>
              <a:t>de </a:t>
            </a:r>
            <a:r>
              <a:rPr lang="en-US" altLang="en-US" dirty="0" err="1">
                <a:latin typeface="Arial" panose="020B0604020202020204" pitchFamily="34" charset="0"/>
                <a:cs typeface="Arial" panose="020B0604020202020204" pitchFamily="34" charset="0"/>
              </a:rPr>
              <a:t>ciertos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indicadores</a:t>
            </a:r>
            <a:r>
              <a:rPr lang="en-US" altLang="en-US" dirty="0">
                <a:latin typeface="Arial" panose="020B0604020202020204" pitchFamily="34" charset="0"/>
                <a:cs typeface="Arial" panose="020B0604020202020204" pitchFamily="34" charset="0"/>
              </a:rPr>
              <a:t>; o </a:t>
            </a:r>
            <a:r>
              <a:rPr lang="en-US" altLang="en-US" dirty="0" err="1">
                <a:latin typeface="Arial" panose="020B0604020202020204" pitchFamily="34" charset="0"/>
                <a:cs typeface="Arial" panose="020B0604020202020204" pitchFamily="34" charset="0"/>
              </a:rPr>
              <a:t>u</a:t>
            </a:r>
            <a:r>
              <a:rPr lang="en-US" dirty="0" err="1"/>
              <a:t>na</a:t>
            </a:r>
            <a:r>
              <a:rPr lang="en-US" dirty="0"/>
              <a:t> </a:t>
            </a:r>
            <a:r>
              <a:rPr lang="en-US" dirty="0" err="1"/>
              <a:t>cambinación</a:t>
            </a:r>
            <a:r>
              <a:rPr lang="en-US" dirty="0"/>
              <a:t> de </a:t>
            </a:r>
            <a:r>
              <a:rPr lang="en-US" dirty="0" err="1"/>
              <a:t>estos</a:t>
            </a:r>
            <a:r>
              <a:rPr lang="en-US" dirty="0"/>
              <a:t> </a:t>
            </a:r>
            <a:r>
              <a:rPr lang="en-US" dirty="0" err="1"/>
              <a:t>factores</a:t>
            </a:r>
            <a:r>
              <a:rPr lang="en-US" altLang="en-US" dirty="0">
                <a:latin typeface="Arial" panose="020B0604020202020204" pitchFamily="34" charset="0"/>
                <a:cs typeface="Arial" panose="020B0604020202020204" pitchFamily="34" charset="0"/>
              </a:rPr>
              <a:t>.</a:t>
            </a:r>
          </a:p>
          <a:p>
            <a:pPr eaLnBrk="1" hangingPunct="1"/>
            <a:endParaRPr lang="en-US" altLang="en-US" dirty="0">
              <a:latin typeface="Arial" panose="020B0604020202020204" pitchFamily="34" charset="0"/>
              <a:cs typeface="Arial" panose="020B0604020202020204" pitchFamily="34" charset="0"/>
            </a:endParaRPr>
          </a:p>
          <a:p>
            <a:pPr eaLnBrk="1" hangingPunct="1"/>
            <a:r>
              <a:rPr lang="es-ES" altLang="en-US" sz="1200" dirty="0">
                <a:latin typeface="+mn-lt"/>
                <a:ea typeface="ＭＳ Ｐゴシック" charset="-128"/>
                <a:cs typeface="ＭＳ Ｐゴシック" charset="-128"/>
              </a:rPr>
              <a:t>Un desempeño deficiente (o excepcional) puede desencadenar una evaluación que revele lo sucedido.</a:t>
            </a:r>
            <a:endParaRPr lang="en-US" altLang="en-US"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868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Las evaluaciones complementan el monitoreo del desempeño. Los donatarios de ILAB deben realizar evaluaciones parciales y finales. Estas ayudan a analizar el desempeño, incluyendo los resultados logrados y la eficiencia de la implementación.</a:t>
            </a:r>
          </a:p>
          <a:p>
            <a:br>
              <a:rPr lang="en-US" dirty="0"/>
            </a:br>
            <a:r>
              <a:rPr lang="es-ES" dirty="0"/>
              <a:t>Las evaluaciones pueden aumentar la comprensión </a:t>
            </a:r>
            <a:r>
              <a:rPr lang="en-US" dirty="0"/>
              <a:t>de:</a:t>
            </a:r>
          </a:p>
          <a:p>
            <a:pPr marL="171450" indent="-171450">
              <a:buFont typeface="Arial" panose="020B0604020202020204" pitchFamily="34" charset="0"/>
              <a:buChar char="•"/>
            </a:pPr>
            <a:r>
              <a:rPr lang="en-US" b="1" dirty="0"/>
              <a:t>La </a:t>
            </a:r>
            <a:r>
              <a:rPr lang="en-US" b="1" dirty="0" err="1"/>
              <a:t>Estrategia</a:t>
            </a:r>
            <a:r>
              <a:rPr lang="en-US" dirty="0"/>
              <a:t>– </a:t>
            </a:r>
            <a:r>
              <a:rPr lang="es-ES" b="0" i="0" dirty="0">
                <a:solidFill>
                  <a:srgbClr val="202124"/>
                </a:solidFill>
                <a:effectLst/>
                <a:latin typeface="Roboto" panose="02000000000000000000" pitchFamily="2" charset="0"/>
              </a:rPr>
              <a:t>¿El proyecto está haciendo lo correcto para lograr su objetivo?</a:t>
            </a:r>
            <a:endParaRPr lang="en-US" dirty="0"/>
          </a:p>
          <a:p>
            <a:pPr marL="171450" indent="-171450">
              <a:buFont typeface="Arial" panose="020B0604020202020204" pitchFamily="34" charset="0"/>
              <a:buChar char="•"/>
            </a:pPr>
            <a:r>
              <a:rPr lang="en-US" b="1" dirty="0"/>
              <a:t>Las </a:t>
            </a:r>
            <a:r>
              <a:rPr lang="en-US" b="1" dirty="0" err="1"/>
              <a:t>operaciones</a:t>
            </a:r>
            <a:r>
              <a:rPr lang="en-US" b="1" dirty="0"/>
              <a:t>- </a:t>
            </a:r>
            <a:r>
              <a:rPr lang="es-ES" dirty="0"/>
              <a:t>¿Las actividades y los planteamientos son efectivos y eficientes? ¿Satisfacen las necesidades de las partes interesadas centrales?</a:t>
            </a:r>
          </a:p>
          <a:p>
            <a:pPr marL="171450" indent="-171450">
              <a:buFont typeface="Arial" panose="020B0604020202020204" pitchFamily="34" charset="0"/>
              <a:buChar char="•"/>
            </a:pPr>
            <a:r>
              <a:rPr lang="en-US" b="1" dirty="0"/>
              <a:t>El </a:t>
            </a:r>
            <a:r>
              <a:rPr lang="en-US" b="1" dirty="0" err="1"/>
              <a:t>aprendizaje</a:t>
            </a:r>
            <a:r>
              <a:rPr lang="en-US" b="1" dirty="0"/>
              <a:t>- </a:t>
            </a:r>
            <a:r>
              <a:rPr lang="es-ES" b="0" i="0" dirty="0">
                <a:solidFill>
                  <a:srgbClr val="202124"/>
                </a:solidFill>
                <a:effectLst/>
                <a:latin typeface="Roboto" panose="02000000000000000000" pitchFamily="2" charset="0"/>
              </a:rPr>
              <a:t>Las evaluaciones también documentan el conocimiento adquirido, incluyendo las mejores prácticas y las lecciones aprendidas. También nos ayudan a definir recomendaciones sobre otros planteamientos y ajustes que pueden mejorar el desempeño del proyecto.</a:t>
            </a:r>
            <a:endParaRPr lang="en-US" dirty="0"/>
          </a:p>
          <a:p>
            <a:endParaRPr lang="en-US" dirty="0"/>
          </a:p>
        </p:txBody>
      </p:sp>
    </p:spTree>
    <p:extLst>
      <p:ext uri="{BB962C8B-B14F-4D97-AF65-F5344CB8AC3E}">
        <p14:creationId xmlns:p14="http://schemas.microsoft.com/office/powerpoint/2010/main" val="349617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es-ES" b="0" i="0" dirty="0">
                <a:solidFill>
                  <a:srgbClr val="202124"/>
                </a:solidFill>
                <a:effectLst/>
                <a:latin typeface="Roboto" panose="02000000000000000000" pitchFamily="2" charset="0"/>
              </a:rPr>
              <a:t>El último paso del ciclo RBM es tomar decisiones fundamentadas por el análisis de los datos levantados. Por ejemplo, el donatario puede determinar que debe ajustar la </a:t>
            </a:r>
            <a:r>
              <a:rPr lang="es-ES" b="0" i="0" dirty="0" err="1">
                <a:solidFill>
                  <a:srgbClr val="202124"/>
                </a:solidFill>
                <a:effectLst/>
                <a:latin typeface="Roboto" panose="02000000000000000000" pitchFamily="2" charset="0"/>
              </a:rPr>
              <a:t>teor</a:t>
            </a:r>
            <a:r>
              <a:rPr lang="es-CO" b="0" i="0" dirty="0">
                <a:solidFill>
                  <a:srgbClr val="202124"/>
                </a:solidFill>
                <a:effectLst/>
                <a:latin typeface="Roboto" panose="02000000000000000000" pitchFamily="2" charset="0"/>
              </a:rPr>
              <a:t>ía del cambio</a:t>
            </a:r>
            <a:r>
              <a:rPr lang="es-ES" b="0" i="0" dirty="0">
                <a:solidFill>
                  <a:srgbClr val="202124"/>
                </a:solidFill>
                <a:effectLst/>
                <a:latin typeface="Roboto" panose="02000000000000000000" pitchFamily="2" charset="0"/>
              </a:rPr>
              <a:t>. También es posible que ILAB apruebe:</a:t>
            </a:r>
          </a:p>
          <a:p>
            <a:pPr marL="171450" indent="-171450" algn="l" defTabSz="914400" rtl="0" eaLnBrk="1" latinLnBrk="0" hangingPunct="1">
              <a:buFont typeface="Arial" panose="020B0604020202020204" pitchFamily="34" charset="0"/>
              <a:buChar char="•"/>
            </a:pPr>
            <a:r>
              <a:rPr lang="es-ES" sz="1200" kern="1200" dirty="0">
                <a:solidFill>
                  <a:schemeClr val="tx1"/>
                </a:solidFill>
                <a:latin typeface="+mn-lt"/>
                <a:ea typeface="+mn-ea"/>
                <a:cs typeface="+mn-cs"/>
              </a:rPr>
              <a:t>Agregar resultados para abordar brechas en la lógica</a:t>
            </a:r>
            <a:r>
              <a:rPr lang="en-US" sz="1200" kern="1200" dirty="0">
                <a:solidFill>
                  <a:schemeClr val="tx1"/>
                </a:solidFill>
                <a:latin typeface="+mn-lt"/>
                <a:ea typeface="+mn-ea"/>
                <a:cs typeface="+mn-cs"/>
              </a:rPr>
              <a:t>; </a:t>
            </a:r>
          </a:p>
          <a:p>
            <a:pPr marL="171450" indent="-171450" eaLnBrk="1" hangingPunct="1">
              <a:buFont typeface="Arial" panose="020B0604020202020204" pitchFamily="34" charset="0"/>
              <a:buChar char="•"/>
            </a:pPr>
            <a:r>
              <a:rPr lang="es-ES" dirty="0"/>
              <a:t>Eliminar resultados que no contribuyen al logro del objetivo del proyecto</a:t>
            </a:r>
            <a:r>
              <a:rPr lang="en-US" dirty="0">
                <a:latin typeface="Arial" panose="020B0604020202020204" pitchFamily="34" charset="0"/>
              </a:rPr>
              <a:t>;</a:t>
            </a:r>
          </a:p>
          <a:p>
            <a:pPr marL="171450" indent="-171450" eaLnBrk="1" hangingPunct="1">
              <a:buFont typeface="Arial" panose="020B0604020202020204" pitchFamily="34" charset="0"/>
              <a:buChar char="•"/>
            </a:pPr>
            <a:r>
              <a:rPr lang="es-ES" b="0" i="0" dirty="0">
                <a:solidFill>
                  <a:srgbClr val="202124"/>
                </a:solidFill>
                <a:effectLst/>
                <a:latin typeface="Roboto" panose="02000000000000000000" pitchFamily="2" charset="0"/>
              </a:rPr>
              <a:t>Fortalecer resultados defectuosos </a:t>
            </a:r>
            <a:r>
              <a:rPr lang="en-US" b="0" i="0" dirty="0">
                <a:solidFill>
                  <a:srgbClr val="202124"/>
                </a:solidFill>
                <a:effectLst/>
                <a:latin typeface="Roboto" panose="02000000000000000000" pitchFamily="2" charset="0"/>
              </a:rPr>
              <a:t>(</a:t>
            </a:r>
            <a:r>
              <a:rPr lang="en-US" b="0" i="0" dirty="0" err="1">
                <a:solidFill>
                  <a:srgbClr val="202124"/>
                </a:solidFill>
                <a:effectLst/>
                <a:latin typeface="Roboto" panose="02000000000000000000" pitchFamily="2" charset="0"/>
              </a:rPr>
              <a:t>e.j</a:t>
            </a:r>
            <a:r>
              <a:rPr lang="en-US" b="0" i="0" dirty="0">
                <a:solidFill>
                  <a:srgbClr val="202124"/>
                </a:solidFill>
                <a:effectLst/>
                <a:latin typeface="Roboto" panose="02000000000000000000" pitchFamily="2" charset="0"/>
              </a:rPr>
              <a:t>, </a:t>
            </a:r>
            <a:r>
              <a:rPr lang="es-ES" b="0" i="0" dirty="0">
                <a:solidFill>
                  <a:srgbClr val="202124"/>
                </a:solidFill>
                <a:effectLst/>
                <a:latin typeface="Roboto" panose="02000000000000000000" pitchFamily="2" charset="0"/>
              </a:rPr>
              <a:t>multidimensionales o no cuantificables).</a:t>
            </a:r>
            <a:endParaRPr lang="en-US" dirty="0"/>
          </a:p>
          <a:p>
            <a:endParaRPr lang="en-US" dirty="0"/>
          </a:p>
        </p:txBody>
      </p:sp>
    </p:spTree>
    <p:extLst>
      <p:ext uri="{BB962C8B-B14F-4D97-AF65-F5344CB8AC3E}">
        <p14:creationId xmlns:p14="http://schemas.microsoft.com/office/powerpoint/2010/main" val="290497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Otra alternativa y, quizás la más común, es ajustar algún aspecto de la implementación. Por ejemplo:</a:t>
            </a:r>
            <a:endParaRPr lang="en-US" dirty="0"/>
          </a:p>
          <a:p>
            <a:pPr marL="793750" lvl="1" indent="-336550">
              <a:lnSpc>
                <a:spcPct val="150000"/>
              </a:lnSpc>
              <a:buClr>
                <a:srgbClr val="C00000"/>
              </a:buClr>
              <a:buSzPct val="80000"/>
              <a:buFont typeface="Arial" panose="020B0604020202020204" pitchFamily="34" charset="0"/>
              <a:buChar char="•"/>
              <a:defRPr/>
            </a:pPr>
            <a:r>
              <a:rPr lang="es-ES" sz="1200" dirty="0"/>
              <a:t>Agregar actividades nuevas para mejorar el rendimiento</a:t>
            </a:r>
          </a:p>
          <a:p>
            <a:pPr marL="793750" lvl="1" indent="-336550">
              <a:lnSpc>
                <a:spcPct val="150000"/>
              </a:lnSpc>
              <a:buClr>
                <a:srgbClr val="C00000"/>
              </a:buClr>
              <a:buSzPct val="80000"/>
              <a:buFont typeface="Arial" panose="020B0604020202020204" pitchFamily="34" charset="0"/>
              <a:buChar char="•"/>
              <a:defRPr/>
            </a:pPr>
            <a:r>
              <a:rPr lang="en-US" sz="1200" dirty="0" err="1"/>
              <a:t>Detener</a:t>
            </a:r>
            <a:r>
              <a:rPr lang="en-US" sz="1200" dirty="0"/>
              <a:t> la </a:t>
            </a:r>
            <a:r>
              <a:rPr lang="en-US" sz="1200" dirty="0" err="1"/>
              <a:t>implementación</a:t>
            </a:r>
            <a:r>
              <a:rPr lang="en-US" sz="1200" dirty="0"/>
              <a:t> de </a:t>
            </a:r>
            <a:r>
              <a:rPr lang="en-US" sz="1200" dirty="0" err="1"/>
              <a:t>actividades</a:t>
            </a:r>
            <a:r>
              <a:rPr lang="en-US" sz="1200" dirty="0"/>
              <a:t> </a:t>
            </a:r>
            <a:r>
              <a:rPr lang="en-US" sz="1200" dirty="0" err="1"/>
              <a:t>ineficientes</a:t>
            </a:r>
            <a:endParaRPr lang="en-US" sz="1200" dirty="0"/>
          </a:p>
          <a:p>
            <a:pPr marL="793750" lvl="1" indent="-336550">
              <a:lnSpc>
                <a:spcPct val="150000"/>
              </a:lnSpc>
              <a:buClr>
                <a:srgbClr val="C00000"/>
              </a:buClr>
              <a:buSzPct val="80000"/>
              <a:buFont typeface="Arial" panose="020B0604020202020204" pitchFamily="34" charset="0"/>
              <a:buChar char="•"/>
              <a:defRPr/>
            </a:pPr>
            <a:r>
              <a:rPr lang="es-ES" sz="1200" dirty="0"/>
              <a:t>Mejorar la calidad de las actividades</a:t>
            </a:r>
          </a:p>
          <a:p>
            <a:pPr marL="793750" lvl="1" indent="-336550">
              <a:lnSpc>
                <a:spcPct val="150000"/>
              </a:lnSpc>
              <a:buClr>
                <a:srgbClr val="C00000"/>
              </a:buClr>
              <a:buSzPct val="80000"/>
              <a:buFont typeface="Arial" panose="020B0604020202020204" pitchFamily="34" charset="0"/>
              <a:buChar char="•"/>
              <a:defRPr/>
            </a:pPr>
            <a:r>
              <a:rPr lang="en-US" sz="1200" dirty="0" err="1"/>
              <a:t>Reasignar</a:t>
            </a:r>
            <a:r>
              <a:rPr lang="en-US" sz="1200" dirty="0"/>
              <a:t> </a:t>
            </a:r>
            <a:r>
              <a:rPr lang="en-US" sz="1200" dirty="0" err="1"/>
              <a:t>los</a:t>
            </a:r>
            <a:r>
              <a:rPr lang="en-US" sz="1200" dirty="0"/>
              <a:t> </a:t>
            </a:r>
            <a:r>
              <a:rPr lang="en-US" sz="1200" dirty="0" err="1"/>
              <a:t>recursos</a:t>
            </a:r>
            <a:r>
              <a:rPr lang="en-US" sz="1200" dirty="0"/>
              <a:t> de las </a:t>
            </a:r>
            <a:r>
              <a:rPr lang="en-US" sz="1200" dirty="0" err="1"/>
              <a:t>actividades</a:t>
            </a:r>
            <a:endParaRPr lang="en-US" sz="1200" dirty="0"/>
          </a:p>
          <a:p>
            <a:pPr marL="793750" lvl="1" indent="-336550">
              <a:lnSpc>
                <a:spcPct val="150000"/>
              </a:lnSpc>
              <a:buClr>
                <a:srgbClr val="C00000"/>
              </a:buClr>
              <a:buSzPct val="80000"/>
              <a:buFont typeface="Arial" panose="020B0604020202020204" pitchFamily="34" charset="0"/>
              <a:buChar char="•"/>
              <a:defRPr/>
            </a:pPr>
            <a:r>
              <a:rPr lang="en-US" sz="1200" dirty="0" err="1"/>
              <a:t>Modicar</a:t>
            </a:r>
            <a:r>
              <a:rPr lang="en-US" sz="1200" dirty="0"/>
              <a:t> o </a:t>
            </a:r>
            <a:r>
              <a:rPr lang="en-US" sz="1200" dirty="0" err="1"/>
              <a:t>cancelar</a:t>
            </a:r>
            <a:r>
              <a:rPr lang="en-US" sz="1200" dirty="0"/>
              <a:t> </a:t>
            </a:r>
            <a:r>
              <a:rPr lang="en-US" sz="1200" dirty="0" err="1"/>
              <a:t>los</a:t>
            </a:r>
            <a:r>
              <a:rPr lang="en-US" sz="1200" dirty="0"/>
              <a:t> </a:t>
            </a:r>
            <a:r>
              <a:rPr lang="en-US" sz="1200" dirty="0" err="1"/>
              <a:t>acuerdos</a:t>
            </a:r>
            <a:r>
              <a:rPr lang="en-US" sz="1200" dirty="0"/>
              <a:t> de </a:t>
            </a:r>
            <a:r>
              <a:rPr lang="en-US" sz="1200" dirty="0" err="1"/>
              <a:t>socios</a:t>
            </a:r>
            <a:r>
              <a:rPr lang="en-US" sz="1200" dirty="0"/>
              <a:t> que no </a:t>
            </a:r>
            <a:r>
              <a:rPr lang="en-US" sz="1200" dirty="0" err="1"/>
              <a:t>tienen</a:t>
            </a:r>
            <a:r>
              <a:rPr lang="en-US" sz="1200" dirty="0"/>
              <a:t> </a:t>
            </a:r>
            <a:r>
              <a:rPr lang="en-US" sz="1200" dirty="0" err="1"/>
              <a:t>buen</a:t>
            </a:r>
            <a:r>
              <a:rPr lang="en-US" sz="1200" dirty="0"/>
              <a:t> </a:t>
            </a:r>
            <a:r>
              <a:rPr lang="en-US" sz="1200" dirty="0" err="1"/>
              <a:t>rendimiento</a:t>
            </a:r>
            <a:r>
              <a:rPr lang="en-US" sz="1200" dirty="0"/>
              <a:t>.</a:t>
            </a:r>
          </a:p>
          <a:p>
            <a:pPr marL="793750" lvl="1" indent="-336550">
              <a:lnSpc>
                <a:spcPct val="150000"/>
              </a:lnSpc>
              <a:buClr>
                <a:srgbClr val="C00000"/>
              </a:buClr>
              <a:buSzPct val="80000"/>
              <a:buFont typeface="Arial" panose="020B0604020202020204" pitchFamily="34" charset="0"/>
              <a:buChar char="•"/>
              <a:defRPr/>
            </a:pPr>
            <a:r>
              <a:rPr lang="en-US" sz="1200" dirty="0" err="1"/>
              <a:t>Reestructurar</a:t>
            </a:r>
            <a:r>
              <a:rPr lang="en-US" sz="1200" dirty="0"/>
              <a:t> </a:t>
            </a:r>
            <a:r>
              <a:rPr lang="en-US" sz="1200" dirty="0" err="1"/>
              <a:t>el</a:t>
            </a:r>
            <a:r>
              <a:rPr lang="en-US" sz="1200" dirty="0"/>
              <a:t> personal.</a:t>
            </a:r>
            <a:endParaRPr lang="en-US" dirty="0"/>
          </a:p>
          <a:p>
            <a:endParaRPr lang="en-US" dirty="0"/>
          </a:p>
        </p:txBody>
      </p:sp>
    </p:spTree>
    <p:extLst>
      <p:ext uri="{BB962C8B-B14F-4D97-AF65-F5344CB8AC3E}">
        <p14:creationId xmlns:p14="http://schemas.microsoft.com/office/powerpoint/2010/main" val="244584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t>Puede que sea necesario modificar los indicadores o los objetivos.</a:t>
            </a:r>
            <a:endParaRPr lang="en-US" altLang="en-US" sz="1000" b="1" dirty="0"/>
          </a:p>
          <a:p>
            <a:r>
              <a:rPr lang="es-ES" sz="1200" dirty="0"/>
              <a:t>Los beneficiarios podrían agregar indicadores nuevos para mejorar la calidad de los datos y, por consiguiente, la evaluación de los resultados. También podrían eliminar o ajustar indicadores que resultaron inútiles e imprácticos. Tome en cuenta que los donatarios deben obtener la aprobación de ILAB para ajustar los indicadores.</a:t>
            </a:r>
            <a:endParaRPr lang="en-US" altLang="en-US" sz="1000" dirty="0"/>
          </a:p>
          <a:p>
            <a:br>
              <a:rPr lang="es-ES" sz="1200" dirty="0"/>
            </a:br>
            <a:r>
              <a:rPr lang="es-ES" sz="1200" dirty="0"/>
              <a:t>Los donatarios t</a:t>
            </a:r>
            <a:r>
              <a:rPr lang="es-ES" sz="1200" b="0" i="0" dirty="0">
                <a:solidFill>
                  <a:srgbClr val="202124"/>
                </a:solidFill>
                <a:effectLst/>
                <a:latin typeface="Roboto" panose="02000000000000000000" pitchFamily="2" charset="0"/>
              </a:rPr>
              <a:t>ambién pueden decidir que deben modificar objetivos irreales. Como mencionamos anteriormente, si bien no está permitido eliminar objetivos del informe TPR, los donatarios pueden agregar objetivos con la etiqueta "Objetivo nuevo/actualizado".</a:t>
            </a:r>
            <a:endParaRPr lang="en-US" dirty="0"/>
          </a:p>
          <a:p>
            <a:endParaRPr lang="en-US" dirty="0"/>
          </a:p>
        </p:txBody>
      </p:sp>
    </p:spTree>
    <p:extLst>
      <p:ext uri="{BB962C8B-B14F-4D97-AF65-F5344CB8AC3E}">
        <p14:creationId xmlns:p14="http://schemas.microsoft.com/office/powerpoint/2010/main" val="692807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202124"/>
                </a:solidFill>
                <a:effectLst/>
                <a:latin typeface="Roboto" panose="02000000000000000000" pitchFamily="2" charset="0"/>
              </a:rPr>
              <a:t>Por último, el análisis del proyecto puede revelar que los datos no son fiables. Como mencionamos anteriormente, esto puede resultar en la </a:t>
            </a:r>
            <a:r>
              <a:rPr lang="es-ES" b="0" i="0" dirty="0" err="1">
                <a:solidFill>
                  <a:srgbClr val="202124"/>
                </a:solidFill>
                <a:effectLst/>
                <a:latin typeface="Roboto" panose="02000000000000000000" pitchFamily="2" charset="0"/>
              </a:rPr>
              <a:t>modificaci</a:t>
            </a:r>
            <a:r>
              <a:rPr lang="es-CO" b="0" i="0" dirty="0" err="1">
                <a:solidFill>
                  <a:srgbClr val="202124"/>
                </a:solidFill>
                <a:effectLst/>
                <a:latin typeface="Roboto" panose="02000000000000000000" pitchFamily="2" charset="0"/>
              </a:rPr>
              <a:t>ón</a:t>
            </a:r>
            <a:r>
              <a:rPr lang="es-CO" b="0" i="0" dirty="0">
                <a:solidFill>
                  <a:srgbClr val="202124"/>
                </a:solidFill>
                <a:effectLst/>
                <a:latin typeface="Roboto" panose="02000000000000000000" pitchFamily="2" charset="0"/>
              </a:rPr>
              <a:t> o la eliminación de </a:t>
            </a:r>
            <a:r>
              <a:rPr lang="es-ES" dirty="0"/>
              <a:t>indicadores u objetivos.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También es posible que haya que ajustar el PMP </a:t>
            </a:r>
            <a:r>
              <a:rPr lang="en-US" dirty="0"/>
              <a:t>(</a:t>
            </a:r>
            <a:r>
              <a:rPr lang="en-US" dirty="0" err="1"/>
              <a:t>e.j</a:t>
            </a:r>
            <a:r>
              <a:rPr lang="en-US" dirty="0"/>
              <a:t>,</a:t>
            </a:r>
            <a:r>
              <a:rPr lang="es-ES" dirty="0"/>
              <a:t> definir términos clave, cambiar el % de registros a verificar, y etc.)</a:t>
            </a:r>
            <a:endParaRPr lang="en-US" dirty="0"/>
          </a:p>
          <a:p>
            <a:endParaRPr lang="es-ES" dirty="0"/>
          </a:p>
          <a:p>
            <a:r>
              <a:rPr lang="es-ES" dirty="0"/>
              <a:t>Por último, cabe la posibilidad de que haya que abordar problemas relacionados al levantamiento de los datos. Por ejemplo, puede que los proyectos tengan que:</a:t>
            </a:r>
            <a:r>
              <a:rPr lang="en-US" dirty="0"/>
              <a:t> </a:t>
            </a:r>
            <a:r>
              <a:rPr lang="es-ES" dirty="0"/>
              <a:t>Mejorar los instrumentos de levantamiento de datos y la capacitación de los encuestadores; y aumentar la supervisión y control de calidad.</a:t>
            </a:r>
            <a:endParaRPr lang="en-US" dirty="0"/>
          </a:p>
          <a:p>
            <a:endParaRPr lang="en-US" dirty="0"/>
          </a:p>
          <a:p>
            <a:r>
              <a:rPr lang="es-ES" dirty="0"/>
              <a:t>En resumen, los proyectos deben reunir y </a:t>
            </a:r>
            <a:r>
              <a:rPr lang="es-ES" dirty="0" err="1"/>
              <a:t>an</a:t>
            </a:r>
            <a:r>
              <a:rPr lang="es-CO" dirty="0"/>
              <a:t>alizar la evidencia, aprender de ella, y adaptar sus procesos y herramientas según corresponda, incluyendo ajustes a</a:t>
            </a:r>
            <a:r>
              <a:rPr lang="en-US" dirty="0"/>
              <a:t>: La </a:t>
            </a:r>
            <a:r>
              <a:rPr lang="en-US" dirty="0" err="1"/>
              <a:t>implementaci</a:t>
            </a:r>
            <a:r>
              <a:rPr lang="es-CO" dirty="0" err="1"/>
              <a:t>ón</a:t>
            </a:r>
            <a:r>
              <a:rPr lang="en-US" dirty="0"/>
              <a:t>;</a:t>
            </a:r>
            <a:r>
              <a:rPr lang="es-CO" dirty="0"/>
              <a:t> </a:t>
            </a:r>
            <a:r>
              <a:rPr lang="es-ES" dirty="0"/>
              <a:t>la estrategia y la teoría del cambio; los indicadores; los objetivos; y los procedimientos de control de calidad de los datos</a:t>
            </a:r>
            <a:r>
              <a:rPr lang="en-US" dirty="0"/>
              <a:t>. </a:t>
            </a:r>
          </a:p>
          <a:p>
            <a:endParaRPr lang="en-US" dirty="0"/>
          </a:p>
        </p:txBody>
      </p:sp>
    </p:spTree>
    <p:extLst>
      <p:ext uri="{BB962C8B-B14F-4D97-AF65-F5344CB8AC3E}">
        <p14:creationId xmlns:p14="http://schemas.microsoft.com/office/powerpoint/2010/main" val="14943367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Hagamos</a:t>
            </a:r>
            <a:r>
              <a:rPr lang="en-US" dirty="0"/>
              <a:t> </a:t>
            </a:r>
            <a:r>
              <a:rPr lang="en-US" dirty="0" err="1"/>
              <a:t>una</a:t>
            </a:r>
            <a:r>
              <a:rPr lang="en-US" dirty="0"/>
              <a:t> </a:t>
            </a:r>
            <a:r>
              <a:rPr lang="en-US" dirty="0" err="1"/>
              <a:t>prueba</a:t>
            </a:r>
            <a:r>
              <a:rPr lang="en-US" dirty="0"/>
              <a:t> de </a:t>
            </a:r>
            <a:r>
              <a:rPr lang="en-US" dirty="0" err="1"/>
              <a:t>conocimientos</a:t>
            </a:r>
            <a:r>
              <a:rPr lang="en-US" dirty="0"/>
              <a:t>.</a:t>
            </a:r>
          </a:p>
          <a:p>
            <a:endParaRPr lang="en-US" dirty="0"/>
          </a:p>
        </p:txBody>
      </p:sp>
    </p:spTree>
    <p:extLst>
      <p:ext uri="{BB962C8B-B14F-4D97-AF65-F5344CB8AC3E}">
        <p14:creationId xmlns:p14="http://schemas.microsoft.com/office/powerpoint/2010/main" val="36706250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b="0" dirty="0"/>
              <a:t>Primera </a:t>
            </a:r>
            <a:r>
              <a:rPr lang="en-US" b="0" dirty="0" err="1"/>
              <a:t>pregunta</a:t>
            </a:r>
            <a:r>
              <a:rPr lang="en-US" b="0" dirty="0"/>
              <a:t>: </a:t>
            </a:r>
            <a:r>
              <a:rPr lang="es-ES" altLang="en-US" sz="1200" b="0" dirty="0">
                <a:cs typeface="Times New Roman" panose="02020603050405020304" pitchFamily="18" charset="0"/>
              </a:rPr>
              <a:t>¿Cuáles de las siguientes son formas comunes de analizar los datos de los indicadores? (Seleccione todas las que correspondan)</a:t>
            </a:r>
          </a:p>
          <a:p>
            <a:pPr marL="0" indent="0">
              <a:buNone/>
              <a:defRPr/>
            </a:pPr>
            <a:endParaRPr lang="en-US" altLang="en-US" sz="1200" b="1" dirty="0">
              <a:cs typeface="Times New Roman" panose="02020603050405020304" pitchFamily="18" charset="0"/>
            </a:endParaRPr>
          </a:p>
          <a:p>
            <a:pPr marL="171450" indent="-171450">
              <a:buFont typeface="Arial" panose="020B0604020202020204" pitchFamily="34" charset="0"/>
              <a:buChar char="•"/>
              <a:defRPr/>
            </a:pPr>
            <a:r>
              <a:rPr lang="en-US" altLang="en-US" sz="1200" dirty="0" err="1">
                <a:cs typeface="Times New Roman" panose="02020603050405020304" pitchFamily="18" charset="0"/>
              </a:rPr>
              <a:t>Comparar</a:t>
            </a:r>
            <a:r>
              <a:rPr lang="en-US" altLang="en-US" sz="1200" dirty="0">
                <a:cs typeface="Times New Roman" panose="02020603050405020304" pitchFamily="18" charset="0"/>
              </a:rPr>
              <a:t> con </a:t>
            </a:r>
            <a:r>
              <a:rPr lang="en-US" altLang="en-US" sz="1200" dirty="0" err="1">
                <a:cs typeface="Times New Roman" panose="02020603050405020304" pitchFamily="18" charset="0"/>
              </a:rPr>
              <a:t>objetivos</a:t>
            </a:r>
            <a:endParaRPr lang="en-US" altLang="en-US" sz="1200" dirty="0">
              <a:cs typeface="Times New Roman" panose="02020603050405020304" pitchFamily="18" charset="0"/>
            </a:endParaRPr>
          </a:p>
          <a:p>
            <a:pPr marL="171450" indent="-171450">
              <a:buFont typeface="Arial" panose="020B0604020202020204" pitchFamily="34" charset="0"/>
              <a:buChar char="•"/>
              <a:defRPr/>
            </a:pPr>
            <a:r>
              <a:rPr lang="es-ES" altLang="en-US" sz="1200" dirty="0">
                <a:cs typeface="Times New Roman" panose="02020603050405020304" pitchFamily="18" charset="0"/>
              </a:rPr>
              <a:t>Comparar con el período anterior</a:t>
            </a:r>
          </a:p>
          <a:p>
            <a:pPr marL="171450" indent="-171450">
              <a:buFont typeface="Arial" panose="020B0604020202020204" pitchFamily="34" charset="0"/>
              <a:buChar char="•"/>
              <a:defRPr/>
            </a:pPr>
            <a:r>
              <a:rPr lang="es-ES" altLang="en-US" sz="1200" dirty="0">
                <a:cs typeface="Times New Roman" panose="02020603050405020304" pitchFamily="18" charset="0"/>
              </a:rPr>
              <a:t>Revisar la tendencia del rendimiento contra la línea de base</a:t>
            </a:r>
          </a:p>
          <a:p>
            <a:pPr marL="171450" indent="-171450">
              <a:buFont typeface="Arial" panose="020B0604020202020204" pitchFamily="34" charset="0"/>
              <a:buChar char="•"/>
              <a:defRPr/>
            </a:pPr>
            <a:r>
              <a:rPr lang="es-ES" altLang="en-US" sz="1200" dirty="0">
                <a:cs typeface="Times New Roman" panose="02020603050405020304" pitchFamily="18" charset="0"/>
              </a:rPr>
              <a:t>Comparar con las actividades del plan de trabajo actual</a:t>
            </a:r>
            <a:endParaRPr lang="en-US" dirty="0"/>
          </a:p>
          <a:p>
            <a:pPr>
              <a:defRPr/>
            </a:pPr>
            <a:endParaRPr lang="en-US" dirty="0"/>
          </a:p>
          <a:p>
            <a:pPr>
              <a:defRPr/>
            </a:pPr>
            <a:r>
              <a:rPr lang="es-ES" dirty="0"/>
              <a:t>Detenga la grabación y cuando tenga su respuesta, presione el botón de reproducir. </a:t>
            </a:r>
          </a:p>
          <a:p>
            <a:pPr>
              <a:defRPr/>
            </a:pPr>
            <a:endParaRPr lang="en-US" dirty="0"/>
          </a:p>
          <a:p>
            <a:pPr>
              <a:defRPr/>
            </a:pPr>
            <a:r>
              <a:rPr lang="es-ES" dirty="0"/>
              <a:t>Todas las respuestas relacionan métodos de análisis de datos de rendimiento.</a:t>
            </a:r>
            <a:endParaRPr lang="en-US" b="0" dirty="0"/>
          </a:p>
          <a:p>
            <a:pPr marL="362480" indent="-362480">
              <a:buFont typeface="Arial" panose="020B0604020202020204" pitchFamily="34" charset="0"/>
              <a:buChar char="•"/>
            </a:pPr>
            <a:endParaRPr lang="en-US" b="1" dirty="0"/>
          </a:p>
        </p:txBody>
      </p:sp>
    </p:spTree>
    <p:extLst>
      <p:ext uri="{BB962C8B-B14F-4D97-AF65-F5344CB8AC3E}">
        <p14:creationId xmlns:p14="http://schemas.microsoft.com/office/powerpoint/2010/main" val="25050102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dirty="0"/>
              <a:t>Segunda </a:t>
            </a:r>
            <a:r>
              <a:rPr lang="en-US" dirty="0" err="1"/>
              <a:t>pregunta</a:t>
            </a:r>
            <a:r>
              <a:rPr lang="en-US" dirty="0"/>
              <a:t>: </a:t>
            </a:r>
            <a:r>
              <a:rPr lang="es-ES" sz="1200" b="0" dirty="0"/>
              <a:t>Si los resultados más bajos avanzan positivamente, pero no se está logrando el resultado superior, ¿Qué podría significar esto?</a:t>
            </a:r>
          </a:p>
          <a:p>
            <a:pPr>
              <a:defRPr/>
            </a:pPr>
            <a:endParaRPr lang="en-US" altLang="en-US" sz="1000" dirty="0">
              <a:solidFill>
                <a:srgbClr val="04222D"/>
              </a:solidFill>
              <a:cs typeface="Times New Roman" panose="02020603050405020304" pitchFamily="18" charset="0"/>
            </a:endParaRPr>
          </a:p>
          <a:p>
            <a:pPr marL="171450" indent="-171450">
              <a:buFont typeface="Arial" panose="020B0604020202020204" pitchFamily="34" charset="0"/>
              <a:buChar char="•"/>
              <a:defRPr/>
            </a:pPr>
            <a:r>
              <a:rPr lang="es-ES" altLang="en-US" sz="1200" dirty="0">
                <a:cs typeface="Times New Roman" panose="02020603050405020304" pitchFamily="18" charset="0"/>
              </a:rPr>
              <a:t>La lógica de la teoría del cambio está errada</a:t>
            </a:r>
          </a:p>
          <a:p>
            <a:pPr marL="171450" indent="-171450">
              <a:buFont typeface="Arial" panose="020B0604020202020204" pitchFamily="34" charset="0"/>
              <a:buChar char="•"/>
              <a:defRPr/>
            </a:pPr>
            <a:r>
              <a:rPr lang="es-ES" altLang="en-US" sz="1200" dirty="0">
                <a:cs typeface="Times New Roman" panose="02020603050405020304" pitchFamily="18" charset="0"/>
              </a:rPr>
              <a:t>Se ha </a:t>
            </a:r>
            <a:r>
              <a:rPr lang="es-ES" altLang="en-US" sz="1200" dirty="0" err="1">
                <a:cs typeface="Times New Roman" panose="02020603050405020304" pitchFamily="18" charset="0"/>
              </a:rPr>
              <a:t>retrazado</a:t>
            </a:r>
            <a:r>
              <a:rPr lang="es-ES" altLang="en-US" sz="1200" dirty="0">
                <a:cs typeface="Times New Roman" panose="02020603050405020304" pitchFamily="18" charset="0"/>
              </a:rPr>
              <a:t> el efecto sobre el resultado del nivel superior</a:t>
            </a:r>
          </a:p>
          <a:p>
            <a:pPr marL="171450" indent="-171450">
              <a:buFont typeface="Arial" panose="020B0604020202020204" pitchFamily="34" charset="0"/>
              <a:buChar char="•"/>
              <a:defRPr/>
            </a:pPr>
            <a:r>
              <a:rPr lang="es-ES" altLang="en-US" sz="1200" dirty="0">
                <a:cs typeface="Times New Roman" panose="02020603050405020304" pitchFamily="18" charset="0"/>
              </a:rPr>
              <a:t>Los indicadores no miden bien el desempeño</a:t>
            </a:r>
          </a:p>
          <a:p>
            <a:pPr marL="171450" indent="-171450">
              <a:buFont typeface="Arial" panose="020B0604020202020204" pitchFamily="34" charset="0"/>
              <a:buChar char="•"/>
              <a:defRPr/>
            </a:pPr>
            <a:r>
              <a:rPr lang="en-US" altLang="en-US" sz="1200" dirty="0" err="1">
                <a:cs typeface="Times New Roman" panose="02020603050405020304" pitchFamily="18" charset="0"/>
              </a:rPr>
              <a:t>Todas</a:t>
            </a:r>
            <a:r>
              <a:rPr lang="en-US" altLang="en-US" sz="1200" dirty="0">
                <a:cs typeface="Times New Roman" panose="02020603050405020304" pitchFamily="18" charset="0"/>
              </a:rPr>
              <a:t> las </a:t>
            </a:r>
            <a:r>
              <a:rPr lang="en-US" altLang="en-US" sz="1200" dirty="0" err="1">
                <a:cs typeface="Times New Roman" panose="02020603050405020304" pitchFamily="18" charset="0"/>
              </a:rPr>
              <a:t>anteriores</a:t>
            </a:r>
            <a:endParaRPr lang="en-US" altLang="en-US" sz="1200" dirty="0">
              <a:cs typeface="Times New Roman" panose="02020603050405020304" pitchFamily="18" charset="0"/>
            </a:endParaRPr>
          </a:p>
          <a:p>
            <a:pPr marL="0" algn="l" rtl="0" eaLnBrk="1" latinLnBrk="0" hangingPunct="1">
              <a:spcBef>
                <a:spcPts val="0"/>
              </a:spcBef>
              <a:spcAft>
                <a:spcPts val="0"/>
              </a:spcAft>
            </a:pPr>
            <a:br>
              <a:rPr lang="en-US" altLang="en-US" sz="1200" dirty="0">
                <a:cs typeface="Times New Roman" panose="02020603050405020304" pitchFamily="18" charset="0"/>
              </a:rPr>
            </a:br>
            <a:r>
              <a:rPr lang="es-ES" sz="1800" kern="1200" dirty="0">
                <a:solidFill>
                  <a:srgbClr val="000000"/>
                </a:solidFill>
                <a:effectLst/>
                <a:latin typeface="Calibri" panose="020F0502020204030204" pitchFamily="34" charset="0"/>
                <a:ea typeface="+mn-ea"/>
                <a:cs typeface="+mn-cs"/>
              </a:rPr>
              <a:t>Detenga la grabación y cuando tenga su respuesta, presione el botón de reproducir. </a:t>
            </a:r>
            <a:endParaRPr lang="en-US" dirty="0">
              <a:effectLst/>
            </a:endParaRPr>
          </a:p>
          <a:p>
            <a:pPr marL="457200" lvl="1" indent="0">
              <a:buFont typeface="Arial" panose="020B0604020202020204" pitchFamily="34" charset="0"/>
              <a:buNone/>
              <a:defRPr/>
            </a:pPr>
            <a:endParaRPr lang="en-US" altLang="en-US" sz="1200" dirty="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cs typeface="Times New Roman" panose="02020603050405020304" pitchFamily="18" charset="0"/>
              </a:rPr>
              <a:t>La </a:t>
            </a:r>
            <a:r>
              <a:rPr lang="en-US" altLang="en-US" sz="1200" dirty="0" err="1">
                <a:cs typeface="Times New Roman" panose="02020603050405020304" pitchFamily="18" charset="0"/>
              </a:rPr>
              <a:t>respuesta</a:t>
            </a:r>
            <a:r>
              <a:rPr lang="en-US" altLang="en-US" sz="1200" dirty="0">
                <a:cs typeface="Times New Roman" panose="02020603050405020304" pitchFamily="18" charset="0"/>
              </a:rPr>
              <a:t> es </a:t>
            </a:r>
            <a:r>
              <a:rPr lang="en-US" altLang="en-US" sz="1200" dirty="0" err="1">
                <a:cs typeface="Times New Roman" panose="02020603050405020304" pitchFamily="18" charset="0"/>
              </a:rPr>
              <a:t>todas</a:t>
            </a:r>
            <a:r>
              <a:rPr lang="en-US" altLang="en-US" sz="1200" dirty="0">
                <a:cs typeface="Times New Roman" panose="02020603050405020304" pitchFamily="18" charset="0"/>
              </a:rPr>
              <a:t> las </a:t>
            </a:r>
            <a:r>
              <a:rPr lang="en-US" altLang="en-US" sz="1200" dirty="0" err="1">
                <a:cs typeface="Times New Roman" panose="02020603050405020304" pitchFamily="18" charset="0"/>
              </a:rPr>
              <a:t>anteriores</a:t>
            </a:r>
            <a:r>
              <a:rPr lang="en-US" altLang="en-US" sz="1200" dirty="0">
                <a:cs typeface="Times New Roman" panose="02020603050405020304" pitchFamily="18" charset="0"/>
              </a:rPr>
              <a:t>.</a:t>
            </a:r>
          </a:p>
          <a:p>
            <a:pPr marL="362480" indent="-362480">
              <a:buFont typeface="Arial" panose="020B0604020202020204" pitchFamily="34" charset="0"/>
              <a:buChar char="•"/>
            </a:pPr>
            <a:endParaRPr lang="en-US" dirty="0"/>
          </a:p>
        </p:txBody>
      </p:sp>
    </p:spTree>
    <p:extLst>
      <p:ext uri="{BB962C8B-B14F-4D97-AF65-F5344CB8AC3E}">
        <p14:creationId xmlns:p14="http://schemas.microsoft.com/office/powerpoint/2010/main" val="1222239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err="1"/>
              <a:t>Tercera</a:t>
            </a:r>
            <a:r>
              <a:rPr lang="en-US" sz="1200" b="0" dirty="0"/>
              <a:t> </a:t>
            </a:r>
            <a:r>
              <a:rPr lang="en-US" sz="1200" b="0" dirty="0" err="1"/>
              <a:t>pregunta</a:t>
            </a:r>
            <a:r>
              <a:rPr lang="en-US" sz="1200" b="0" dirty="0"/>
              <a:t>: </a:t>
            </a:r>
            <a:r>
              <a:rPr lang="es-ES" sz="1200" b="1" dirty="0"/>
              <a:t>El Anexo A del TPR incluye datos para todos los indicadores y todos los desgloses</a:t>
            </a:r>
            <a:r>
              <a:rPr lang="en-US" sz="1200" b="1" dirty="0"/>
              <a:t>. </a:t>
            </a:r>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err="1"/>
              <a:t>Verdadero</a:t>
            </a:r>
            <a:r>
              <a:rPr lang="en-US" sz="1200" b="0" dirty="0"/>
              <a:t> o </a:t>
            </a:r>
            <a:r>
              <a:rPr lang="en-US" sz="1200" b="0" dirty="0" err="1"/>
              <a:t>falso</a:t>
            </a:r>
            <a:endParaRPr lang="en-US" sz="1200" b="0" dirty="0"/>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rgbClr val="000000"/>
                </a:solidFill>
                <a:effectLst/>
                <a:latin typeface="Calibri" panose="020F0502020204030204" pitchFamily="34" charset="0"/>
                <a:ea typeface="+mn-ea"/>
                <a:cs typeface="+mn-cs"/>
              </a:rPr>
              <a:t>Detenga la grabación y cuando tenga su respuesta, presione el botón de reproducir. </a:t>
            </a:r>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kern="1200" dirty="0">
              <a:solidFill>
                <a:srgbClr val="000000"/>
              </a:solidFill>
              <a:effectLst/>
              <a:latin typeface="Calibri" panose="020F0502020204030204" pitchFamily="34" charset="0"/>
              <a:ea typeface="+mn-ea"/>
              <a:cs typeface="+mn-cs"/>
            </a:endParaRPr>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La </a:t>
            </a:r>
            <a:r>
              <a:rPr lang="en-US" sz="1200" b="0" dirty="0" err="1"/>
              <a:t>respuesta</a:t>
            </a:r>
            <a:r>
              <a:rPr lang="en-US" sz="1200" b="0" dirty="0"/>
              <a:t> es </a:t>
            </a:r>
            <a:r>
              <a:rPr lang="en-US" sz="1200" b="0" dirty="0" err="1"/>
              <a:t>verdadero</a:t>
            </a:r>
            <a:r>
              <a:rPr lang="en-US" sz="1200" b="0" dirty="0"/>
              <a:t>, </a:t>
            </a:r>
            <a:r>
              <a:rPr lang="es-ES" dirty="0"/>
              <a:t>El Anexo A del TPR incluye los datos de todos los indicadores y todos los desgloses</a:t>
            </a:r>
            <a:r>
              <a:rPr lang="en-US" sz="1200" b="0" dirty="0"/>
              <a:t>.</a:t>
            </a:r>
          </a:p>
          <a:p>
            <a:pPr marL="362480" indent="-362480">
              <a:buFont typeface="Arial" panose="020B0604020202020204" pitchFamily="34" charset="0"/>
              <a:buChar char="•"/>
            </a:pPr>
            <a:endParaRPr lang="en-US" dirty="0"/>
          </a:p>
        </p:txBody>
      </p:sp>
    </p:spTree>
    <p:extLst>
      <p:ext uri="{BB962C8B-B14F-4D97-AF65-F5344CB8AC3E}">
        <p14:creationId xmlns:p14="http://schemas.microsoft.com/office/powerpoint/2010/main" val="3381761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Empezamos</a:t>
            </a:r>
            <a:r>
              <a:rPr lang="en-US" dirty="0"/>
              <a:t> con </a:t>
            </a:r>
            <a:r>
              <a:rPr lang="en-US" dirty="0" err="1"/>
              <a:t>una</a:t>
            </a:r>
            <a:r>
              <a:rPr lang="en-US" dirty="0"/>
              <a:t> </a:t>
            </a:r>
            <a:r>
              <a:rPr lang="en-US" dirty="0" err="1"/>
              <a:t>descripción</a:t>
            </a:r>
            <a:r>
              <a:rPr lang="en-US" dirty="0"/>
              <a:t> general del </a:t>
            </a:r>
            <a:r>
              <a:rPr lang="en-US" dirty="0" err="1"/>
              <a:t>monitoreo</a:t>
            </a:r>
            <a:r>
              <a:rPr lang="en-US" dirty="0"/>
              <a:t> del </a:t>
            </a:r>
            <a:r>
              <a:rPr lang="en-US" dirty="0" err="1"/>
              <a:t>desempeño</a:t>
            </a:r>
            <a:r>
              <a:rPr lang="en-US" dirty="0"/>
              <a:t>.</a:t>
            </a:r>
          </a:p>
          <a:p>
            <a:endParaRPr lang="en-US" dirty="0"/>
          </a:p>
        </p:txBody>
      </p:sp>
    </p:spTree>
    <p:extLst>
      <p:ext uri="{BB962C8B-B14F-4D97-AF65-F5344CB8AC3E}">
        <p14:creationId xmlns:p14="http://schemas.microsoft.com/office/powerpoint/2010/main" val="35128682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Cuarta</a:t>
            </a:r>
            <a:r>
              <a:rPr lang="en-US" dirty="0"/>
              <a:t> </a:t>
            </a:r>
            <a:r>
              <a:rPr lang="en-US" dirty="0" err="1"/>
              <a:t>pregunta</a:t>
            </a:r>
            <a:r>
              <a:rPr lang="en-US" dirty="0"/>
              <a:t>:</a:t>
            </a:r>
          </a:p>
          <a:p>
            <a:pPr marL="0" indent="0">
              <a:buNone/>
            </a:pPr>
            <a:r>
              <a:rPr lang="es-ES" sz="1200" b="0" dirty="0"/>
              <a:t>Es importante analizar los datos de desempeño conjuntamente con la implementación de las actividades del proyecto.</a:t>
            </a:r>
            <a:endParaRPr lang="en-US" b="0" dirty="0"/>
          </a:p>
          <a:p>
            <a:pPr marL="0" indent="0">
              <a:buNone/>
            </a:pPr>
            <a:endParaRPr lang="en-US" dirty="0"/>
          </a:p>
          <a:p>
            <a:r>
              <a:rPr lang="en-US" dirty="0" err="1"/>
              <a:t>Verdadero</a:t>
            </a:r>
            <a:endParaRPr lang="en-US" dirty="0"/>
          </a:p>
          <a:p>
            <a:r>
              <a:rPr lang="en-US" dirty="0" err="1"/>
              <a:t>Falso</a:t>
            </a:r>
            <a:endParaRPr lang="en-US" dirty="0"/>
          </a:p>
          <a:p>
            <a:pPr marL="0" marR="0" indent="0" algn="l" rtl="0" eaLnBrk="1" fontAlgn="auto" latinLnBrk="0" hangingPunct="1">
              <a:spcBef>
                <a:spcPts val="0"/>
              </a:spcBef>
              <a:spcAft>
                <a:spcPts val="0"/>
              </a:spcAft>
              <a:buClrTx/>
              <a:buSzPts val="1200"/>
              <a:buFont typeface="Arial" panose="020B0604020202020204" pitchFamily="34" charset="0"/>
              <a:buNone/>
            </a:pPr>
            <a:endParaRPr lang="en-US" sz="1200" kern="1200" dirty="0">
              <a:solidFill>
                <a:schemeClr val="tx1"/>
              </a:solidFill>
              <a:effectLst/>
              <a:latin typeface="+mn-lt"/>
              <a:ea typeface="+mn-ea"/>
              <a:cs typeface="+mn-cs"/>
            </a:endParaRPr>
          </a:p>
          <a:p>
            <a:pPr marL="0" marR="0" indent="0" algn="l" rtl="0" eaLnBrk="1" fontAlgn="auto" latinLnBrk="0" hangingPunct="1">
              <a:spcBef>
                <a:spcPts val="0"/>
              </a:spcBef>
              <a:spcAft>
                <a:spcPts val="0"/>
              </a:spcAft>
              <a:buClrTx/>
              <a:buSzPts val="1200"/>
              <a:buFont typeface="Arial" panose="020B0604020202020204" pitchFamily="34" charset="0"/>
              <a:buNone/>
            </a:pPr>
            <a:r>
              <a:rPr lang="es-ES" sz="1800" kern="1200" dirty="0">
                <a:solidFill>
                  <a:srgbClr val="000000"/>
                </a:solidFill>
                <a:effectLst/>
                <a:latin typeface="Calibri" panose="020F0502020204030204" pitchFamily="34" charset="0"/>
                <a:ea typeface="+mn-ea"/>
                <a:cs typeface="+mn-cs"/>
              </a:rPr>
              <a:t>Detenga la grabación y cuando tenga su respuesta, presione el botón de reproducir. </a:t>
            </a:r>
            <a:endParaRPr lang="en-US" sz="1800" dirty="0">
              <a:effectLst/>
            </a:endParaRPr>
          </a:p>
          <a:p>
            <a:endParaRPr lang="en-US" dirty="0"/>
          </a:p>
          <a:p>
            <a:r>
              <a:rPr lang="en-US" dirty="0"/>
              <a:t>La </a:t>
            </a:r>
            <a:r>
              <a:rPr lang="en-US" dirty="0" err="1"/>
              <a:t>respuesta</a:t>
            </a:r>
            <a:r>
              <a:rPr lang="en-US" dirty="0"/>
              <a:t> es </a:t>
            </a:r>
            <a:r>
              <a:rPr lang="en-US" dirty="0" err="1"/>
              <a:t>verdadero</a:t>
            </a:r>
            <a:r>
              <a:rPr lang="en-US" dirty="0"/>
              <a:t>.</a:t>
            </a:r>
          </a:p>
          <a:p>
            <a:endParaRPr lang="en-US" dirty="0"/>
          </a:p>
        </p:txBody>
      </p:sp>
    </p:spTree>
    <p:extLst>
      <p:ext uri="{BB962C8B-B14F-4D97-AF65-F5344CB8AC3E}">
        <p14:creationId xmlns:p14="http://schemas.microsoft.com/office/powerpoint/2010/main" val="4201084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Quinta </a:t>
            </a:r>
            <a:r>
              <a:rPr lang="en-US" dirty="0" err="1"/>
              <a:t>pregunta</a:t>
            </a:r>
            <a:r>
              <a:rPr lang="en-US" dirty="0"/>
              <a:t>:  </a:t>
            </a:r>
            <a:r>
              <a:rPr lang="es-ES" sz="1200" b="0" dirty="0"/>
              <a:t>¿Cuáles de las siguientes son posibles intervenciones a considerar si el rendimiento está por debajo de las expectativas? (Marque todo lo que corresponda)</a:t>
            </a:r>
            <a:endParaRPr lang="en-US" sz="2800" b="0" dirty="0"/>
          </a:p>
          <a:p>
            <a:pPr marL="0" indent="0">
              <a:buNone/>
            </a:pPr>
            <a:endParaRPr lang="en-US" dirty="0"/>
          </a:p>
          <a:p>
            <a:pPr marL="171450" indent="-171450">
              <a:buFont typeface="Arial" panose="020B0604020202020204" pitchFamily="34" charset="0"/>
              <a:buChar char="•"/>
            </a:pPr>
            <a:r>
              <a:rPr lang="en-US" dirty="0" err="1"/>
              <a:t>Eliminar</a:t>
            </a:r>
            <a:r>
              <a:rPr lang="en-US" dirty="0"/>
              <a:t>, </a:t>
            </a:r>
            <a:r>
              <a:rPr lang="en-US" dirty="0" err="1"/>
              <a:t>agregar</a:t>
            </a:r>
            <a:r>
              <a:rPr lang="en-US" dirty="0"/>
              <a:t> o </a:t>
            </a:r>
            <a:r>
              <a:rPr lang="en-US" dirty="0" err="1"/>
              <a:t>ajustar</a:t>
            </a:r>
            <a:r>
              <a:rPr lang="en-US" dirty="0"/>
              <a:t> las </a:t>
            </a:r>
            <a:r>
              <a:rPr lang="en-US" dirty="0" err="1"/>
              <a:t>actividades</a:t>
            </a:r>
            <a:r>
              <a:rPr lang="en-US" dirty="0"/>
              <a:t> del Proyecto</a:t>
            </a:r>
          </a:p>
          <a:p>
            <a:pPr marL="171450" indent="-171450">
              <a:buFont typeface="Arial" panose="020B0604020202020204" pitchFamily="34" charset="0"/>
              <a:buChar char="•"/>
            </a:pPr>
            <a:r>
              <a:rPr lang="en-US" dirty="0" err="1"/>
              <a:t>Evaluar</a:t>
            </a:r>
            <a:r>
              <a:rPr lang="en-US" dirty="0"/>
              <a:t>/</a:t>
            </a:r>
            <a:r>
              <a:rPr lang="en-US" dirty="0" err="1"/>
              <a:t>ajustar</a:t>
            </a:r>
            <a:r>
              <a:rPr lang="en-US" dirty="0"/>
              <a:t> la </a:t>
            </a:r>
            <a:r>
              <a:rPr lang="en-US" dirty="0" err="1"/>
              <a:t>lógica</a:t>
            </a:r>
            <a:r>
              <a:rPr lang="en-US" dirty="0"/>
              <a:t> del </a:t>
            </a:r>
            <a:r>
              <a:rPr lang="en-US" dirty="0" err="1"/>
              <a:t>marco</a:t>
            </a:r>
            <a:endParaRPr lang="en-US" dirty="0"/>
          </a:p>
          <a:p>
            <a:pPr marL="171450" indent="-171450">
              <a:buFont typeface="Arial" panose="020B0604020202020204" pitchFamily="34" charset="0"/>
              <a:buChar char="•"/>
            </a:pPr>
            <a:r>
              <a:rPr lang="en-US" dirty="0" err="1"/>
              <a:t>Evaluar</a:t>
            </a:r>
            <a:r>
              <a:rPr lang="en-US" dirty="0"/>
              <a:t>/</a:t>
            </a:r>
            <a:r>
              <a:rPr lang="en-US" dirty="0" err="1"/>
              <a:t>cambiar</a:t>
            </a:r>
            <a:r>
              <a:rPr lang="en-US" dirty="0"/>
              <a:t> </a:t>
            </a:r>
            <a:r>
              <a:rPr lang="en-US" dirty="0" err="1"/>
              <a:t>los</a:t>
            </a:r>
            <a:r>
              <a:rPr lang="en-US" dirty="0"/>
              <a:t> </a:t>
            </a:r>
            <a:r>
              <a:rPr lang="en-US" dirty="0" err="1"/>
              <a:t>indicadores</a:t>
            </a:r>
            <a:endParaRPr lang="en-US" dirty="0"/>
          </a:p>
          <a:p>
            <a:pPr marL="171450" indent="-171450">
              <a:buFont typeface="Arial" panose="020B0604020202020204" pitchFamily="34" charset="0"/>
              <a:buChar char="•"/>
            </a:pPr>
            <a:r>
              <a:rPr lang="en-US" dirty="0" err="1"/>
              <a:t>Evaluar</a:t>
            </a:r>
            <a:r>
              <a:rPr lang="en-US" dirty="0"/>
              <a:t>/</a:t>
            </a:r>
            <a:r>
              <a:rPr lang="en-US" dirty="0" err="1"/>
              <a:t>cambiar</a:t>
            </a:r>
            <a:r>
              <a:rPr lang="en-US" dirty="0"/>
              <a:t> </a:t>
            </a:r>
            <a:r>
              <a:rPr lang="en-US" dirty="0" err="1"/>
              <a:t>los</a:t>
            </a:r>
            <a:r>
              <a:rPr lang="en-US" dirty="0"/>
              <a:t> </a:t>
            </a:r>
            <a:r>
              <a:rPr lang="en-US" dirty="0" err="1"/>
              <a:t>objetivos</a:t>
            </a:r>
            <a:r>
              <a:rPr lang="en-US" dirty="0"/>
              <a:t> (de ser </a:t>
            </a:r>
            <a:r>
              <a:rPr lang="en-US" dirty="0" err="1"/>
              <a:t>permitido</a:t>
            </a:r>
            <a:r>
              <a:rPr lang="en-US" dirty="0"/>
              <a:t> </a:t>
            </a:r>
            <a:r>
              <a:rPr lang="en-US" dirty="0" err="1"/>
              <a:t>contractualmente</a:t>
            </a:r>
            <a:r>
              <a:rPr lang="en-US" dirty="0"/>
              <a:t>)</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Detenga la grabación y cuando tenga su respuesta, presione el botón de reproducir.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indent="0">
              <a:buFont typeface="Arial" panose="020B0604020202020204" pitchFamily="34" charset="0"/>
              <a:buNone/>
            </a:pPr>
            <a:r>
              <a:rPr lang="en-US" dirty="0" err="1"/>
              <a:t>Todas</a:t>
            </a:r>
            <a:r>
              <a:rPr lang="en-US" dirty="0"/>
              <a:t> las </a:t>
            </a:r>
            <a:r>
              <a:rPr lang="en-US" dirty="0" err="1"/>
              <a:t>respuestas</a:t>
            </a:r>
            <a:r>
              <a:rPr lang="en-US" dirty="0"/>
              <a:t> </a:t>
            </a:r>
            <a:r>
              <a:rPr lang="en-US" dirty="0" err="1"/>
              <a:t>aplican</a:t>
            </a:r>
            <a:r>
              <a:rPr lang="en-US" dirty="0"/>
              <a:t>. </a:t>
            </a:r>
            <a:r>
              <a:rPr lang="en-US" dirty="0" err="1"/>
              <a:t>Todas</a:t>
            </a:r>
            <a:r>
              <a:rPr lang="en-US" dirty="0"/>
              <a:t> </a:t>
            </a:r>
            <a:r>
              <a:rPr lang="es-ES" sz="1600" b="0" kern="1200" dirty="0">
                <a:solidFill>
                  <a:srgbClr val="000000"/>
                </a:solidFill>
                <a:effectLst/>
                <a:latin typeface="Calibri" panose="020F0502020204030204" pitchFamily="34" charset="0"/>
                <a:ea typeface="+mn-ea"/>
                <a:cs typeface="+mn-cs"/>
              </a:rPr>
              <a:t>son posibles intervenciones a considerar si el rendimiento está por debajo de las expectativas</a:t>
            </a:r>
            <a:r>
              <a:rPr lang="en-US" dirty="0"/>
              <a:t>.</a:t>
            </a:r>
          </a:p>
          <a:p>
            <a:endParaRPr lang="en-US" dirty="0"/>
          </a:p>
        </p:txBody>
      </p:sp>
    </p:spTree>
    <p:extLst>
      <p:ext uri="{BB962C8B-B14F-4D97-AF65-F5344CB8AC3E}">
        <p14:creationId xmlns:p14="http://schemas.microsoft.com/office/powerpoint/2010/main" val="18053901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Concluiremos</a:t>
            </a:r>
            <a:r>
              <a:rPr lang="en-US" dirty="0"/>
              <a:t> con un breve </a:t>
            </a:r>
            <a:r>
              <a:rPr lang="en-US" dirty="0" err="1"/>
              <a:t>resumen</a:t>
            </a:r>
            <a:r>
              <a:rPr lang="en-US" dirty="0"/>
              <a:t>.</a:t>
            </a:r>
          </a:p>
          <a:p>
            <a:endParaRPr lang="en-US" dirty="0"/>
          </a:p>
        </p:txBody>
      </p:sp>
    </p:spTree>
    <p:extLst>
      <p:ext uri="{BB962C8B-B14F-4D97-AF65-F5344CB8AC3E}">
        <p14:creationId xmlns:p14="http://schemas.microsoft.com/office/powerpoint/2010/main" val="20153774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Iniciamos el curso con una revisión de los beneficios del monitoreo del rendimiento. Tal como mencionamos, los donatarios pueden usar los datos levantados para</a:t>
            </a:r>
            <a:r>
              <a:rPr lang="en-US" dirty="0"/>
              <a:t>:</a:t>
            </a:r>
            <a:r>
              <a:rPr lang="es-ES" dirty="0"/>
              <a:t> Evaluar e identificar lo qué está funcionando y lo qué no</a:t>
            </a:r>
            <a:r>
              <a:rPr lang="en-US" dirty="0"/>
              <a:t>; </a:t>
            </a:r>
            <a:r>
              <a:rPr lang="es-ES" dirty="0"/>
              <a:t>involucrar a las partes interesadas fundamentales en el diseño y la implementación del proyecto; y comprometer a los beneficiarios con el logro de los resultados y los objetivos.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Este curso se enfoca en los dos últimos pasos del ciclo de RBM, análisis de datos de desempeño y el análisis para la toma de decisiones fundamentadas.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s-ES" dirty="0"/>
            </a:br>
            <a:r>
              <a:rPr lang="es-ES" b="0" i="0" dirty="0">
                <a:solidFill>
                  <a:srgbClr val="202124"/>
                </a:solidFill>
                <a:effectLst/>
                <a:latin typeface="Roboto" panose="02000000000000000000" pitchFamily="2" charset="0"/>
              </a:rPr>
              <a:t>A lo largo del m</a:t>
            </a:r>
            <a:r>
              <a:rPr lang="es-CO" b="0" i="0" dirty="0" err="1">
                <a:solidFill>
                  <a:srgbClr val="202124"/>
                </a:solidFill>
                <a:effectLst/>
                <a:latin typeface="Roboto" panose="02000000000000000000" pitchFamily="2" charset="0"/>
              </a:rPr>
              <a:t>ódulo</a:t>
            </a:r>
            <a:r>
              <a:rPr lang="es-CO" b="0" i="0" dirty="0">
                <a:solidFill>
                  <a:srgbClr val="202124"/>
                </a:solidFill>
                <a:effectLst/>
                <a:latin typeface="Roboto" panose="02000000000000000000" pitchFamily="2" charset="0"/>
              </a:rPr>
              <a:t>,</a:t>
            </a:r>
            <a:r>
              <a:rPr lang="es-ES" b="0" i="0" dirty="0">
                <a:solidFill>
                  <a:srgbClr val="202124"/>
                </a:solidFill>
                <a:effectLst/>
                <a:latin typeface="Roboto" panose="02000000000000000000" pitchFamily="2" charset="0"/>
              </a:rPr>
              <a:t> revisamos varias formas de analizar los datos de los indicadores, incluyendo</a:t>
            </a:r>
            <a:r>
              <a:rPr lang="en-US" b="0" i="0" dirty="0">
                <a:solidFill>
                  <a:srgbClr val="202124"/>
                </a:solidFill>
                <a:effectLst/>
                <a:latin typeface="Roboto" panose="02000000000000000000" pitchFamily="2" charset="0"/>
              </a:rPr>
              <a:t>:</a:t>
            </a:r>
            <a:r>
              <a:rPr lang="es-ES" b="0" i="0" dirty="0">
                <a:solidFill>
                  <a:srgbClr val="202124"/>
                </a:solidFill>
                <a:effectLst/>
                <a:latin typeface="Roboto" panose="02000000000000000000" pitchFamily="2" charset="0"/>
              </a:rPr>
              <a:t> La comparación de datos reales contra los objetivos correspondientes; el análisis de tendencias; el desglose de los datos; y el análisis de resultados con varios indicadores.</a:t>
            </a:r>
            <a:endParaRPr lang="en-US" dirty="0"/>
          </a:p>
          <a:p>
            <a:endParaRPr lang="en-US" dirty="0"/>
          </a:p>
        </p:txBody>
      </p:sp>
    </p:spTree>
    <p:extLst>
      <p:ext uri="{BB962C8B-B14F-4D97-AF65-F5344CB8AC3E}">
        <p14:creationId xmlns:p14="http://schemas.microsoft.com/office/powerpoint/2010/main" val="29502611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También revisamos preguntas que se pueden hacer durante la evaluación de desempeño para facilitar la toma de decisiones y adelantar la </a:t>
            </a:r>
            <a:r>
              <a:rPr lang="es-ES" dirty="0" err="1"/>
              <a:t>implementaci</a:t>
            </a:r>
            <a:r>
              <a:rPr lang="es-CO" dirty="0" err="1"/>
              <a:t>ón</a:t>
            </a:r>
            <a:r>
              <a:rPr lang="es-ES" dirty="0"/>
              <a:t>.</a:t>
            </a:r>
          </a:p>
          <a:p>
            <a:endParaRPr lang="en-US" dirty="0"/>
          </a:p>
          <a:p>
            <a:r>
              <a:rPr lang="es-ES" dirty="0"/>
              <a:t>Por último, hablamos sobre acciones que el proyecto puede llevar a cabo, basado en los resultados de su análisis. En coordinación con ILAB, éste puede:</a:t>
            </a:r>
            <a:r>
              <a:rPr lang="en-US" dirty="0"/>
              <a:t>	</a:t>
            </a:r>
          </a:p>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dirty="0"/>
              <a:t>Modificar la estrategia y el marco de resultados del proyecto</a:t>
            </a:r>
            <a:r>
              <a:rPr lang="en-US" dirty="0"/>
              <a:t>	</a:t>
            </a:r>
          </a:p>
          <a:p>
            <a:pPr marL="171450" indent="-171450">
              <a:buFont typeface="Arial" panose="020B0604020202020204" pitchFamily="34" charset="0"/>
              <a:buChar char="•"/>
            </a:pPr>
            <a:r>
              <a:rPr lang="en-US" dirty="0" err="1"/>
              <a:t>Adjustar</a:t>
            </a:r>
            <a:r>
              <a:rPr lang="en-US" dirty="0"/>
              <a:t> la </a:t>
            </a:r>
            <a:r>
              <a:rPr lang="en-US" dirty="0" err="1"/>
              <a:t>implementación</a:t>
            </a:r>
            <a:endParaRPr lang="en-US" dirty="0"/>
          </a:p>
          <a:p>
            <a:pPr marL="171450" indent="-171450">
              <a:buFont typeface="Arial" panose="020B0604020202020204" pitchFamily="34" charset="0"/>
              <a:buChar char="•"/>
            </a:pPr>
            <a:r>
              <a:rPr lang="en-US" sz="1200" kern="1200" dirty="0" err="1">
                <a:solidFill>
                  <a:schemeClr val="tx1"/>
                </a:solidFill>
                <a:latin typeface="+mn-lt"/>
                <a:ea typeface="+mn-ea"/>
                <a:cs typeface="+mn-cs"/>
              </a:rPr>
              <a:t>Ajustar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los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indicadores</a:t>
            </a:r>
            <a:r>
              <a:rPr lang="en-US" sz="1200" kern="1200" dirty="0">
                <a:solidFill>
                  <a:schemeClr val="tx1"/>
                </a:solidFill>
                <a:latin typeface="+mn-lt"/>
                <a:ea typeface="+mn-ea"/>
                <a:cs typeface="+mn-cs"/>
              </a:rPr>
              <a:t> y </a:t>
            </a:r>
            <a:r>
              <a:rPr lang="en-US" sz="1200" kern="1200" dirty="0" err="1">
                <a:solidFill>
                  <a:schemeClr val="tx1"/>
                </a:solidFill>
                <a:latin typeface="+mn-lt"/>
                <a:ea typeface="+mn-ea"/>
                <a:cs typeface="+mn-cs"/>
              </a:rPr>
              <a:t>los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objetivos</a:t>
            </a:r>
            <a:endParaRPr lang="en-US" sz="1200" kern="1200"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3512268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continuaci</a:t>
            </a:r>
            <a:r>
              <a:rPr lang="es-CO" dirty="0" err="1"/>
              <a:t>ón</a:t>
            </a:r>
            <a:r>
              <a:rPr lang="es-CO" dirty="0"/>
              <a:t> compartimos algunos enlaces que puede consultar si desea obtener más información acerca del </a:t>
            </a:r>
            <a:r>
              <a:rPr lang="en-US" dirty="0" err="1"/>
              <a:t>Análisis</a:t>
            </a:r>
            <a:r>
              <a:rPr lang="en-US" dirty="0"/>
              <a:t> de </a:t>
            </a:r>
            <a:r>
              <a:rPr lang="en-US" dirty="0" err="1"/>
              <a:t>Datos</a:t>
            </a:r>
            <a:r>
              <a:rPr lang="en-US" dirty="0"/>
              <a:t> y </a:t>
            </a:r>
            <a:r>
              <a:rPr lang="en-US" dirty="0" err="1"/>
              <a:t>el</a:t>
            </a:r>
            <a:r>
              <a:rPr lang="en-US" dirty="0"/>
              <a:t> </a:t>
            </a:r>
            <a:r>
              <a:rPr lang="en-US" dirty="0" err="1"/>
              <a:t>Uso</a:t>
            </a:r>
            <a:r>
              <a:rPr lang="en-US" dirty="0"/>
              <a:t> de </a:t>
            </a:r>
            <a:r>
              <a:rPr lang="en-US" dirty="0" err="1"/>
              <a:t>Datos</a:t>
            </a:r>
            <a:r>
              <a:rPr lang="en-US" dirty="0"/>
              <a:t> para la Toma de </a:t>
            </a:r>
            <a:r>
              <a:rPr lang="en-US" dirty="0" err="1"/>
              <a:t>Desiciones</a:t>
            </a:r>
            <a:r>
              <a:rPr lang="en-US" dirty="0"/>
              <a:t>: </a:t>
            </a:r>
          </a:p>
          <a:p>
            <a:pPr marL="171450" indent="-171450">
              <a:lnSpc>
                <a:spcPct val="100000"/>
              </a:lnSpc>
              <a:buFont typeface="Arial" panose="020B0604020202020204" pitchFamily="34" charset="0"/>
              <a:buChar char="•"/>
            </a:pPr>
            <a:r>
              <a:rPr lang="es-ES" sz="1200" dirty="0"/>
              <a:t>Guía de Recursos de Monitoreo y Evaluación (M&amp;E) de Proyectos de la OCFT</a:t>
            </a:r>
            <a:endParaRPr lang="en-US" sz="1200" dirty="0"/>
          </a:p>
          <a:p>
            <a:pPr marL="171450" indent="-171450">
              <a:lnSpc>
                <a:spcPct val="100000"/>
              </a:lnSpc>
              <a:buFont typeface="Arial" panose="020B0604020202020204" pitchFamily="34" charset="0"/>
              <a:buChar char="•"/>
            </a:pPr>
            <a:r>
              <a:rPr lang="en-US" sz="1200" dirty="0"/>
              <a:t>Plantilla del Anexo A del TPR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Diez Pasos para un Sistema de Monitoreo y Evaluación Basado en Resultados del Banco Mundial.</a:t>
            </a:r>
            <a:endParaRPr lang="en-US" dirty="0"/>
          </a:p>
          <a:p>
            <a:pPr marL="171450" indent="-171450">
              <a:lnSpc>
                <a:spcPct val="100000"/>
              </a:lnSpc>
              <a:buFont typeface="Arial" panose="020B0604020202020204" pitchFamily="34" charset="0"/>
              <a:buChar char="•"/>
            </a:pPr>
            <a:r>
              <a:rPr lang="en-US" sz="1200" dirty="0"/>
              <a:t>ODI: </a:t>
            </a:r>
            <a:r>
              <a:rPr lang="es-ES" sz="1200" dirty="0"/>
              <a:t>Comprendiendo el Aprendizaje y la Toma de Decisiones</a:t>
            </a:r>
            <a:endParaRPr lang="en-US" sz="1200" dirty="0"/>
          </a:p>
          <a:p>
            <a:pPr marL="171450" indent="-171450">
              <a:buFont typeface="Arial" panose="020B0604020202020204" pitchFamily="34" charset="0"/>
              <a:buChar char="•"/>
            </a:pPr>
            <a:r>
              <a:rPr lang="es-ES" dirty="0"/>
              <a:t>Una breve guía de USAID para el análisis, la comprensión y la comunicación de los datos de desempeño.</a:t>
            </a:r>
          </a:p>
          <a:p>
            <a:pPr marL="171450" indent="-171450">
              <a:buFont typeface="Arial" panose="020B0604020202020204" pitchFamily="34" charset="0"/>
              <a:buChar char="•"/>
            </a:pPr>
            <a:r>
              <a:rPr lang="es-ES" sz="1200" dirty="0"/>
              <a:t>USAID - Lo que no se Debe: Revisión de portafolio a nivel estratégico,</a:t>
            </a:r>
            <a:r>
              <a:rPr lang="en-US" sz="1200" dirty="0"/>
              <a:t> y</a:t>
            </a:r>
          </a:p>
          <a:p>
            <a:pPr marL="171450" indent="-171450">
              <a:lnSpc>
                <a:spcPct val="100000"/>
              </a:lnSpc>
              <a:buFont typeface="Arial" panose="020B0604020202020204" pitchFamily="34" charset="0"/>
              <a:buChar char="•"/>
            </a:pPr>
            <a:r>
              <a:rPr lang="es-ES" sz="1200" dirty="0"/>
              <a:t>Proyecto de Evaluación de Medidas Financiado por USAID</a:t>
            </a:r>
            <a:r>
              <a:rPr lang="en-US" sz="1200" dirty="0"/>
              <a:t> - </a:t>
            </a:r>
            <a:r>
              <a:rPr lang="en-US" sz="1200" dirty="0" err="1"/>
              <a:t>Capítulo</a:t>
            </a:r>
            <a:r>
              <a:rPr lang="en-US" sz="1200" dirty="0"/>
              <a:t> </a:t>
            </a:r>
            <a:r>
              <a:rPr lang="en-US" sz="1200" dirty="0" err="1"/>
              <a:t>sobre</a:t>
            </a:r>
            <a:r>
              <a:rPr lang="en-US" sz="1200" dirty="0"/>
              <a:t> </a:t>
            </a:r>
            <a:r>
              <a:rPr lang="en-US" sz="1200" dirty="0" err="1"/>
              <a:t>el</a:t>
            </a:r>
            <a:r>
              <a:rPr lang="en-US" sz="1200" dirty="0"/>
              <a:t> </a:t>
            </a:r>
            <a:r>
              <a:rPr lang="en-US" sz="1200" dirty="0" err="1"/>
              <a:t>análisis</a:t>
            </a:r>
            <a:r>
              <a:rPr lang="en-US" sz="1200" dirty="0"/>
              <a:t> de </a:t>
            </a:r>
            <a:r>
              <a:rPr lang="en-US" sz="1200" dirty="0" err="1"/>
              <a:t>datos</a:t>
            </a:r>
            <a:r>
              <a:rPr lang="en-US" sz="1200" dirty="0"/>
              <a:t> de M&amp;E</a:t>
            </a:r>
          </a:p>
          <a:p>
            <a:pPr marL="171450" indent="-171450">
              <a:buFont typeface="Arial" panose="020B0604020202020204" pitchFamily="34" charset="0"/>
              <a:buChar char="•"/>
            </a:pPr>
            <a:endParaRPr lang="en-US" b="0" i="0" dirty="0">
              <a:solidFill>
                <a:srgbClr val="222222"/>
              </a:solidFill>
              <a:effectLst/>
              <a:latin typeface="Source Sans Pro" panose="020B0503030403020204" pitchFamily="34" charset="0"/>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4116542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Muchas</a:t>
            </a:r>
            <a:r>
              <a:rPr lang="en-US" dirty="0"/>
              <a:t> gracias </a:t>
            </a:r>
            <a:r>
              <a:rPr lang="en-US" dirty="0" err="1"/>
              <a:t>por</a:t>
            </a:r>
            <a:r>
              <a:rPr lang="en-US" dirty="0"/>
              <a:t> </a:t>
            </a:r>
            <a:r>
              <a:rPr lang="en-US" dirty="0" err="1"/>
              <a:t>su</a:t>
            </a:r>
            <a:r>
              <a:rPr lang="en-US" dirty="0"/>
              <a:t> </a:t>
            </a:r>
            <a:r>
              <a:rPr lang="en-US" dirty="0" err="1"/>
              <a:t>participaci</a:t>
            </a:r>
            <a:r>
              <a:rPr lang="es-CO" dirty="0" err="1"/>
              <a:t>ón</a:t>
            </a:r>
            <a:r>
              <a:rPr lang="es-CO" dirty="0"/>
              <a:t> </a:t>
            </a:r>
            <a:r>
              <a:rPr lang="en-US" dirty="0" err="1"/>
              <a:t>en</a:t>
            </a:r>
            <a:r>
              <a:rPr lang="en-US" dirty="0"/>
              <a:t> </a:t>
            </a:r>
            <a:r>
              <a:rPr lang="en-US" dirty="0" err="1"/>
              <a:t>el</a:t>
            </a:r>
            <a:r>
              <a:rPr lang="en-US" dirty="0"/>
              <a:t> </a:t>
            </a:r>
            <a:r>
              <a:rPr lang="es-CO" dirty="0"/>
              <a:t>último curso de la </a:t>
            </a:r>
            <a:r>
              <a:rPr lang="es-ES" sz="1200" kern="1200" dirty="0">
                <a:solidFill>
                  <a:srgbClr val="000000"/>
                </a:solidFill>
                <a:effectLst/>
                <a:latin typeface="Calibri" panose="020F0502020204030204" pitchFamily="34" charset="0"/>
                <a:ea typeface="+mn-ea"/>
                <a:cs typeface="+mn-cs"/>
              </a:rPr>
              <a:t>serie de capacitación sobre conceptos de M&amp;E. </a:t>
            </a:r>
            <a:endParaRPr lang="en-US" dirty="0"/>
          </a:p>
          <a:p>
            <a:endParaRPr lang="en-US" dirty="0"/>
          </a:p>
        </p:txBody>
      </p:sp>
    </p:spTree>
    <p:extLst>
      <p:ext uri="{BB962C8B-B14F-4D97-AF65-F5344CB8AC3E}">
        <p14:creationId xmlns:p14="http://schemas.microsoft.com/office/powerpoint/2010/main" val="3485295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sz="1200" b="0" i="0" u="none" strike="noStrike" kern="1200" baseline="0" dirty="0">
                <a:solidFill>
                  <a:schemeClr val="tx1"/>
                </a:solidFill>
                <a:latin typeface="+mn-lt"/>
                <a:ea typeface="+mn-ea"/>
                <a:cs typeface="+mn-cs"/>
              </a:rPr>
              <a:t>El monitoreo del desempeño tiene muchos beneficios. Por ejemplo, permite</a:t>
            </a:r>
            <a:r>
              <a:rPr lang="en-US" sz="1200" b="0" i="0" u="none" strike="noStrike" kern="1200" baseline="0" dirty="0">
                <a:solidFill>
                  <a:schemeClr val="tx1"/>
                </a:solidFill>
                <a:latin typeface="+mn-lt"/>
                <a:ea typeface="+mn-ea"/>
                <a:cs typeface="+mn-cs"/>
              </a:rPr>
              <a:t>:</a:t>
            </a:r>
            <a:endParaRPr lang="es-CO"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344488" indent="-342900">
              <a:lnSpc>
                <a:spcPct val="100000"/>
              </a:lnSpc>
              <a:spcBef>
                <a:spcPts val="0"/>
              </a:spcBef>
              <a:buFont typeface="Arial" panose="020B0604020202020204" pitchFamily="34" charset="0"/>
              <a:buChar char="•"/>
            </a:pPr>
            <a:r>
              <a:rPr lang="en-US" sz="1200" b="1" dirty="0" err="1">
                <a:solidFill>
                  <a:schemeClr val="accent1"/>
                </a:solidFill>
              </a:rPr>
              <a:t>Explorar</a:t>
            </a:r>
            <a:r>
              <a:rPr lang="en-US" sz="1200" b="1" dirty="0">
                <a:solidFill>
                  <a:schemeClr val="accent1"/>
                </a:solidFill>
              </a:rPr>
              <a:t> </a:t>
            </a:r>
            <a:r>
              <a:rPr lang="en-US" sz="1200" dirty="0"/>
              <a:t>- </a:t>
            </a:r>
            <a:r>
              <a:rPr lang="es-ES" sz="1200" dirty="0"/>
              <a:t>Ver lo que funciona, lo que no funciona, y por qué</a:t>
            </a:r>
            <a:r>
              <a:rPr lang="en-US" sz="1200" dirty="0"/>
              <a:t>.</a:t>
            </a:r>
          </a:p>
          <a:p>
            <a:pPr marL="344488" indent="-342900">
              <a:lnSpc>
                <a:spcPct val="100000"/>
              </a:lnSpc>
              <a:spcBef>
                <a:spcPts val="0"/>
              </a:spcBef>
              <a:buFont typeface="Arial" panose="020B0604020202020204" pitchFamily="34" charset="0"/>
              <a:buChar char="•"/>
            </a:pPr>
            <a:endParaRPr lang="en-US" sz="1200" dirty="0"/>
          </a:p>
          <a:p>
            <a:pPr marL="344488"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err="1">
                <a:solidFill>
                  <a:schemeClr val="accent1"/>
                </a:solidFill>
              </a:rPr>
              <a:t>Educar</a:t>
            </a:r>
            <a:r>
              <a:rPr lang="en-US" sz="1200" dirty="0"/>
              <a:t>- </a:t>
            </a:r>
            <a:r>
              <a:rPr lang="es-ES" sz="1200" dirty="0"/>
              <a:t>Aportar evidencia para contribuir al aprendizaje interno y externo, incluyendo </a:t>
            </a:r>
            <a:r>
              <a:rPr lang="en-US" sz="1200" dirty="0" err="1"/>
              <a:t>donatarios</a:t>
            </a:r>
            <a:r>
              <a:rPr lang="en-US" sz="1200" dirty="0"/>
              <a:t>, ILAB y </a:t>
            </a:r>
            <a:r>
              <a:rPr lang="en-US" sz="1200" dirty="0" err="1"/>
              <a:t>otras</a:t>
            </a:r>
            <a:r>
              <a:rPr lang="en-US" sz="1200" dirty="0"/>
              <a:t> </a:t>
            </a:r>
            <a:r>
              <a:rPr lang="en-US" sz="1200" dirty="0" err="1"/>
              <a:t>partes</a:t>
            </a:r>
            <a:r>
              <a:rPr lang="en-US" sz="1200" dirty="0"/>
              <a:t> </a:t>
            </a:r>
            <a:r>
              <a:rPr lang="en-US" sz="1200" dirty="0" err="1"/>
              <a:t>interesadas</a:t>
            </a:r>
            <a:r>
              <a:rPr lang="en-US" sz="1200" dirty="0"/>
              <a:t>.</a:t>
            </a:r>
          </a:p>
          <a:p>
            <a:pPr marL="1588" indent="0">
              <a:lnSpc>
                <a:spcPct val="100000"/>
              </a:lnSpc>
              <a:spcBef>
                <a:spcPts val="0"/>
              </a:spcBef>
              <a:buFont typeface="Arial" panose="020B0604020202020204" pitchFamily="34" charset="0"/>
              <a:buNone/>
            </a:pPr>
            <a:endParaRPr lang="en-US" sz="1200" dirty="0"/>
          </a:p>
          <a:p>
            <a:pPr marL="344488" indent="-342900">
              <a:lnSpc>
                <a:spcPct val="100000"/>
              </a:lnSpc>
              <a:spcBef>
                <a:spcPts val="0"/>
              </a:spcBef>
              <a:buFont typeface="Arial" panose="020B0604020202020204" pitchFamily="34" charset="0"/>
              <a:buChar char="•"/>
            </a:pPr>
            <a:r>
              <a:rPr lang="en-US" sz="1200" b="1" dirty="0" err="1">
                <a:solidFill>
                  <a:schemeClr val="accent1"/>
                </a:solidFill>
              </a:rPr>
              <a:t>Documentar</a:t>
            </a:r>
            <a:r>
              <a:rPr lang="en-US" sz="1200" dirty="0"/>
              <a:t>– </a:t>
            </a:r>
            <a:r>
              <a:rPr lang="es-ES" dirty="0"/>
              <a:t>Los informes técnicos de avance crean registros que fomentan el aprendizaje a </a:t>
            </a:r>
            <a:r>
              <a:rPr lang="es-CO" dirty="0"/>
              <a:t>nivel</a:t>
            </a:r>
            <a:r>
              <a:rPr lang="es-ES" dirty="0"/>
              <a:t> institucional, inclusive una vez finalizado el periodo de ejecución del proyecto.</a:t>
            </a:r>
            <a:endParaRPr lang="en-US" sz="1200" dirty="0"/>
          </a:p>
          <a:p>
            <a:pPr marL="344488" indent="-342900">
              <a:lnSpc>
                <a:spcPct val="100000"/>
              </a:lnSpc>
              <a:spcBef>
                <a:spcPts val="0"/>
              </a:spcBef>
              <a:buFont typeface="Arial" panose="020B0604020202020204" pitchFamily="34" charset="0"/>
              <a:buChar char="•"/>
            </a:pPr>
            <a:endParaRPr lang="en-US" sz="1200" dirty="0"/>
          </a:p>
          <a:p>
            <a:pPr marL="344488" indent="-342900">
              <a:lnSpc>
                <a:spcPct val="100000"/>
              </a:lnSpc>
              <a:spcBef>
                <a:spcPts val="0"/>
              </a:spcBef>
              <a:buFont typeface="Arial" panose="020B0604020202020204" pitchFamily="34" charset="0"/>
              <a:buChar char="•"/>
            </a:pPr>
            <a:r>
              <a:rPr lang="en-US" sz="1200" b="1" dirty="0" err="1">
                <a:solidFill>
                  <a:schemeClr val="accent1"/>
                </a:solidFill>
              </a:rPr>
              <a:t>Rendir</a:t>
            </a:r>
            <a:r>
              <a:rPr lang="en-US" sz="1200" b="1" dirty="0">
                <a:solidFill>
                  <a:schemeClr val="accent1"/>
                </a:solidFill>
              </a:rPr>
              <a:t> </a:t>
            </a:r>
            <a:r>
              <a:rPr lang="en-US" sz="1200" b="1" dirty="0" err="1">
                <a:solidFill>
                  <a:schemeClr val="accent1"/>
                </a:solidFill>
              </a:rPr>
              <a:t>cuentas</a:t>
            </a:r>
            <a:r>
              <a:rPr lang="en-US" sz="1200" b="1" dirty="0">
                <a:solidFill>
                  <a:schemeClr val="accent1"/>
                </a:solidFill>
              </a:rPr>
              <a:t> </a:t>
            </a:r>
            <a:r>
              <a:rPr lang="en-US" sz="1200" dirty="0"/>
              <a:t>– </a:t>
            </a:r>
            <a:r>
              <a:rPr lang="es-ES" b="0" i="0" dirty="0">
                <a:solidFill>
                  <a:srgbClr val="202124"/>
                </a:solidFill>
                <a:effectLst/>
                <a:latin typeface="arial" panose="020B0604020202020204" pitchFamily="34" charset="0"/>
              </a:rPr>
              <a:t>El monitoreo del desempeño permite a los beneficiarios demostrar sus logros en relación a las actividades y los resultados prometidos.</a:t>
            </a:r>
            <a:endParaRPr lang="en-US" sz="1200" dirty="0"/>
          </a:p>
          <a:p>
            <a:pPr marL="344488" indent="-342900">
              <a:lnSpc>
                <a:spcPct val="100000"/>
              </a:lnSpc>
              <a:spcBef>
                <a:spcPts val="0"/>
              </a:spcBef>
              <a:buFont typeface="Arial" panose="020B0604020202020204" pitchFamily="34" charset="0"/>
              <a:buChar char="•"/>
            </a:pPr>
            <a:r>
              <a:rPr lang="en-US" sz="1200" b="1" dirty="0" err="1">
                <a:solidFill>
                  <a:schemeClr val="accent1"/>
                </a:solidFill>
              </a:rPr>
              <a:t>Involucrar</a:t>
            </a:r>
            <a:r>
              <a:rPr lang="en-US" sz="1200" b="1" dirty="0">
                <a:solidFill>
                  <a:schemeClr val="accent1"/>
                </a:solidFill>
              </a:rPr>
              <a:t> – </a:t>
            </a:r>
            <a:r>
              <a:rPr lang="es-ES" sz="1200" dirty="0"/>
              <a:t>El diseño participativo y el monitoreo del rendimiento fomentan la participación de partes interesadas fundamentales. Esto genera compromiso con el desempeño del proyecto, y por ende, mejora su implementación y promueve la sostenibilidad de sus resultados.</a:t>
            </a:r>
          </a:p>
          <a:p>
            <a:pPr marL="344488" indent="-342900">
              <a:lnSpc>
                <a:spcPct val="100000"/>
              </a:lnSpc>
              <a:spcBef>
                <a:spcPts val="0"/>
              </a:spcBef>
              <a:buFont typeface="Arial" panose="020B0604020202020204" pitchFamily="34" charset="0"/>
              <a:buChar char="•"/>
            </a:pPr>
            <a:endParaRPr lang="en-US" sz="1200" dirty="0"/>
          </a:p>
          <a:p>
            <a:pPr marL="344488" indent="-342900">
              <a:lnSpc>
                <a:spcPct val="100000"/>
              </a:lnSpc>
              <a:spcBef>
                <a:spcPts val="0"/>
              </a:spcBef>
              <a:buFont typeface="Arial" panose="020B0604020202020204" pitchFamily="34" charset="0"/>
              <a:buChar char="•"/>
            </a:pPr>
            <a:r>
              <a:rPr lang="en-US" sz="1200" b="1" dirty="0" err="1">
                <a:solidFill>
                  <a:schemeClr val="accent1"/>
                </a:solidFill>
              </a:rPr>
              <a:t>Concientizar</a:t>
            </a:r>
            <a:r>
              <a:rPr lang="en-US" sz="1200" dirty="0"/>
              <a:t>- </a:t>
            </a:r>
            <a:r>
              <a:rPr lang="es-ES" sz="1200" dirty="0"/>
              <a:t>Socializar el </a:t>
            </a:r>
            <a:r>
              <a:rPr lang="es-ES" sz="1200" dirty="0" err="1"/>
              <a:t>desempe</a:t>
            </a:r>
            <a:r>
              <a:rPr lang="es-CO" sz="1200" dirty="0"/>
              <a:t>ño del proyecto </a:t>
            </a:r>
            <a:r>
              <a:rPr lang="es-ES" sz="1200" dirty="0"/>
              <a:t>ayuda a concientizar a partes interesadas externas sobre su alcance, beneficios y políticas.</a:t>
            </a:r>
            <a:endParaRPr lang="en-US" sz="1200" b="0" i="0" u="none" strike="noStrike" kern="1200" baseline="0"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10271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solidFill>
                  <a:schemeClr val="accent1"/>
                </a:solidFill>
              </a:rPr>
              <a:t>Recordarán que durante la serie de capacitación sobre conceptos de Monitoreo y evaluación, revisamos el ciclo de 6 pasos de la Gerencia Basada en Resultados, RBM por sus siglas en inglés, y que los cursos anteriores se enfocaron en los primeros cuatro pasos de dicho ciclo. El curso de hoy </a:t>
            </a:r>
            <a:r>
              <a:rPr lang="es-PR" sz="1200" b="0" dirty="0">
                <a:solidFill>
                  <a:schemeClr val="accent1"/>
                </a:solidFill>
              </a:rPr>
              <a:t>se relaciona </a:t>
            </a:r>
            <a:r>
              <a:rPr lang="es-CO" sz="1200" b="0" dirty="0">
                <a:solidFill>
                  <a:schemeClr val="accent1"/>
                </a:solidFill>
              </a:rPr>
              <a:t>con los pasos 5 y 6,</a:t>
            </a:r>
            <a:r>
              <a:rPr lang="es-ES" sz="1200" b="0" dirty="0">
                <a:solidFill>
                  <a:schemeClr val="accent1"/>
                </a:solidFill>
              </a:rPr>
              <a:t> </a:t>
            </a:r>
            <a:r>
              <a:rPr lang="es-ES" altLang="en-US" dirty="0"/>
              <a:t>analizar los datos del desempeño y tomar decisiones de gerencia basado en su análisis.</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99082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buFont typeface="Arial" panose="020B0604020202020204" pitchFamily="34" charset="0"/>
              <a:buChar char="•"/>
            </a:pPr>
            <a:r>
              <a:rPr lang="es-ES" sz="1400" b="0" i="0" dirty="0">
                <a:solidFill>
                  <a:srgbClr val="202124"/>
                </a:solidFill>
                <a:effectLst/>
                <a:latin typeface="arial" panose="020B0604020202020204" pitchFamily="34" charset="0"/>
              </a:rPr>
              <a:t>El quinto paso es analizar los datos de rendimiento.</a:t>
            </a:r>
            <a:endParaRPr lang="en-US" altLang="en-US" sz="1050" dirty="0">
              <a:solidFill>
                <a:srgbClr val="000000"/>
              </a:solidFill>
              <a:ea typeface="ＭＳ Ｐゴシック" pitchFamily="34" charset="-128"/>
            </a:endParaRPr>
          </a:p>
          <a:p>
            <a:pPr marL="457200" indent="-457200" eaLnBrk="1" hangingPunct="1">
              <a:buFont typeface="Arial" panose="020B0604020202020204" pitchFamily="34" charset="0"/>
              <a:buChar char="•"/>
            </a:pPr>
            <a:r>
              <a:rPr lang="es-ES" altLang="en-US" sz="1050" dirty="0">
                <a:solidFill>
                  <a:srgbClr val="000000"/>
                </a:solidFill>
                <a:ea typeface="ＭＳ Ｐゴシック" pitchFamily="34" charset="-128"/>
              </a:rPr>
              <a:t>A medida que se levantan los datos de desempeño del proyecto a lo largo de su periodo de ejecución, los donatarios deben analizarlos para determinar si se están logrando los resultados previstos y hasta que punto.</a:t>
            </a:r>
            <a:endParaRPr lang="en-US" altLang="en-US" sz="1000" dirty="0">
              <a:solidFill>
                <a:srgbClr val="000000"/>
              </a:solidFill>
              <a:ea typeface="ＭＳ Ｐゴシック" pitchFamily="34" charset="-128"/>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Como veremos más adelante en el curso, hay muchas formas de analizar los datos. Por ejemplo, como muestran la tabla y la gráfica en pantalla, el análisis de tendencias compara el rendimiento real con los objetivos del proyecto a lo largo del tiempo.</a:t>
            </a:r>
            <a:endParaRPr lang="en-US" altLang="en-US" dirty="0">
              <a:ea typeface="ＭＳ Ｐゴシック" pitchFamily="34" charset="-128"/>
            </a:endParaRPr>
          </a:p>
          <a:p>
            <a:pPr marL="457200" indent="-457200" eaLnBrk="1" hangingPunct="1">
              <a:buFont typeface="Arial" panose="020B0604020202020204" pitchFamily="34" charset="0"/>
              <a:buChar char="•"/>
            </a:pPr>
            <a:endParaRPr lang="en-US" altLang="en-US" dirty="0">
              <a:ea typeface="ＭＳ Ｐゴシック" pitchFamily="34" charset="-128"/>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85F25D78-4E5D-49D0-9BE9-3F6386CBFA46}" type="slidenum">
              <a:rPr lang="en-US" altLang="en-US" smtClean="0"/>
              <a:pPr eaLnBrk="1" hangingPunct="1">
                <a:spcBef>
                  <a:spcPct val="0"/>
                </a:spcBef>
              </a:pPr>
              <a:t>8</a:t>
            </a:fld>
            <a:endParaRPr lang="en-US" altLang="en-US" dirty="0"/>
          </a:p>
        </p:txBody>
      </p:sp>
    </p:spTree>
    <p:extLst>
      <p:ext uri="{BB962C8B-B14F-4D97-AF65-F5344CB8AC3E}">
        <p14:creationId xmlns:p14="http://schemas.microsoft.com/office/powerpoint/2010/main" val="173108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ea typeface="ＭＳ Ｐゴシック" pitchFamily="34" charset="-128"/>
              </a:rPr>
              <a:t>El sexto paso es </a:t>
            </a:r>
            <a:r>
              <a:rPr lang="es-ES" altLang="en-US" dirty="0">
                <a:ea typeface="ＭＳ Ｐゴシック" pitchFamily="34" charset="-128"/>
              </a:rPr>
              <a:t>tomar decisiones sobre ajustes requeridos por el proyecto, fundamentadas por un análisis reflexivo de los datos.</a:t>
            </a:r>
            <a:endParaRPr lang="en-US" altLang="en-US" dirty="0">
              <a:ea typeface="ＭＳ Ｐゴシック" pitchFamily="34" charset="-128"/>
            </a:endParaRPr>
          </a:p>
          <a:p>
            <a:pPr marL="171450" indent="-171450">
              <a:buFont typeface="Arial" panose="020B0604020202020204" pitchFamily="34" charset="0"/>
              <a:buChar char="•"/>
            </a:pPr>
            <a:endParaRPr lang="en-US" altLang="en-US" dirty="0">
              <a:ea typeface="ＭＳ Ｐゴシック" pitchFamily="34" charset="-128"/>
            </a:endParaRPr>
          </a:p>
          <a:p>
            <a:pPr marL="171450" indent="-171450">
              <a:buFont typeface="Arial" panose="020B0604020202020204" pitchFamily="34" charset="0"/>
              <a:buChar char="•"/>
            </a:pPr>
            <a:r>
              <a:rPr lang="es-ES" altLang="en-US" dirty="0">
                <a:ea typeface="ＭＳ Ｐゴシック" pitchFamily="34" charset="-128"/>
              </a:rPr>
              <a:t>Una manera t</a:t>
            </a:r>
            <a:r>
              <a:rPr lang="es-CO" altLang="en-US" dirty="0" err="1">
                <a:ea typeface="ＭＳ Ｐゴシック" pitchFamily="34" charset="-128"/>
              </a:rPr>
              <a:t>ípica</a:t>
            </a:r>
            <a:r>
              <a:rPr lang="es-CO" altLang="en-US" dirty="0">
                <a:ea typeface="ＭＳ Ｐゴシック" pitchFamily="34" charset="-128"/>
              </a:rPr>
              <a:t> de </a:t>
            </a:r>
            <a:r>
              <a:rPr lang="es-ES" altLang="en-US" dirty="0">
                <a:ea typeface="ＭＳ Ｐゴシック" pitchFamily="34" charset="-128"/>
              </a:rPr>
              <a:t>reflexionar sobre los datos del proyecto y su análisis, es</a:t>
            </a:r>
            <a:r>
              <a:rPr lang="es-CO" altLang="en-US" dirty="0">
                <a:ea typeface="ＭＳ Ｐゴシック" pitchFamily="34" charset="-128"/>
              </a:rPr>
              <a:t> e</a:t>
            </a:r>
            <a:r>
              <a:rPr lang="es-ES" altLang="en-US" dirty="0">
                <a:ea typeface="ＭＳ Ｐゴシック" pitchFamily="34" charset="-128"/>
              </a:rPr>
              <a:t>valuar y discutir su </a:t>
            </a:r>
            <a:r>
              <a:rPr lang="es-ES" altLang="en-US" dirty="0" err="1">
                <a:ea typeface="ＭＳ Ｐゴシック" pitchFamily="34" charset="-128"/>
              </a:rPr>
              <a:t>desempe</a:t>
            </a:r>
            <a:r>
              <a:rPr lang="es-CO" altLang="en-US" dirty="0">
                <a:ea typeface="ＭＳ Ｐゴシック" pitchFamily="34" charset="-128"/>
              </a:rPr>
              <a:t>ño </a:t>
            </a:r>
            <a:r>
              <a:rPr lang="es-ES" altLang="en-US" dirty="0">
                <a:ea typeface="ＭＳ Ｐゴシック" pitchFamily="34" charset="-128"/>
              </a:rPr>
              <a:t>periódicamente. Esto permite identificar posibles ajustes y correcciones a mediano plazo.</a:t>
            </a:r>
          </a:p>
          <a:p>
            <a:pPr marL="171450" indent="-171450">
              <a:buFont typeface="Arial" panose="020B0604020202020204" pitchFamily="34" charset="0"/>
              <a:buChar char="•"/>
            </a:pPr>
            <a:endParaRPr lang="en-US" altLang="en-US" dirty="0">
              <a:ea typeface="ＭＳ Ｐゴシック" pitchFamily="34" charset="-128"/>
            </a:endParaRPr>
          </a:p>
          <a:p>
            <a:pPr marL="171450" indent="-171450">
              <a:buFont typeface="Arial" panose="020B0604020202020204" pitchFamily="34" charset="0"/>
              <a:buChar char="•"/>
            </a:pPr>
            <a:r>
              <a:rPr lang="es-ES" altLang="en-US" dirty="0">
                <a:ea typeface="ＭＳ Ｐゴシック" pitchFamily="34" charset="-128"/>
              </a:rPr>
              <a:t>Las evaluaciones pueden ser internas, o llevarse a cabo en coordinación con contrapartes de ILAB para obtener su retroalimentación y aprobación para ajustar el </a:t>
            </a:r>
            <a:r>
              <a:rPr lang="es-ES" altLang="en-US" dirty="0" err="1">
                <a:ea typeface="ＭＳ Ｐゴシック" pitchFamily="34" charset="-128"/>
              </a:rPr>
              <a:t>plantemamiento</a:t>
            </a:r>
            <a:r>
              <a:rPr lang="es-ES" altLang="en-US" dirty="0">
                <a:ea typeface="ＭＳ Ｐゴシック" pitchFamily="34" charset="-128"/>
              </a:rPr>
              <a:t> del proyecto.</a:t>
            </a:r>
          </a:p>
          <a:p>
            <a:pPr marL="171450" indent="-171450">
              <a:buFont typeface="Arial" panose="020B0604020202020204" pitchFamily="34" charset="0"/>
              <a:buChar char="•"/>
            </a:pPr>
            <a:endParaRPr lang="en-US" altLang="en-US" dirty="0">
              <a:ea typeface="ＭＳ Ｐゴシック" pitchFamily="34" charset="-128"/>
            </a:endParaRPr>
          </a:p>
          <a:p>
            <a:pPr marL="171450" indent="-171450">
              <a:buFont typeface="Arial" panose="020B0604020202020204" pitchFamily="34" charset="0"/>
              <a:buChar char="•"/>
            </a:pPr>
            <a:r>
              <a:rPr lang="en-US" altLang="en-US" dirty="0" err="1">
                <a:ea typeface="ＭＳ Ｐゴシック" pitchFamily="34" charset="-128"/>
              </a:rPr>
              <a:t>Ejemplos</a:t>
            </a:r>
            <a:r>
              <a:rPr lang="en-US" altLang="en-US" dirty="0">
                <a:ea typeface="ＭＳ Ｐゴシック" pitchFamily="34" charset="-128"/>
              </a:rPr>
              <a:t> de </a:t>
            </a:r>
            <a:r>
              <a:rPr lang="en-US" altLang="en-US" dirty="0" err="1">
                <a:ea typeface="ＭＳ Ｐゴシック" pitchFamily="34" charset="-128"/>
              </a:rPr>
              <a:t>elementos</a:t>
            </a:r>
            <a:r>
              <a:rPr lang="en-US" altLang="en-US" dirty="0">
                <a:ea typeface="ＭＳ Ｐゴシック" pitchFamily="34" charset="-128"/>
              </a:rPr>
              <a:t> que se </a:t>
            </a:r>
            <a:r>
              <a:rPr lang="en-US" altLang="en-US" dirty="0" err="1">
                <a:ea typeface="ＭＳ Ｐゴシック" pitchFamily="34" charset="-128"/>
              </a:rPr>
              <a:t>pueden</a:t>
            </a:r>
            <a:r>
              <a:rPr lang="en-US" altLang="en-US" dirty="0">
                <a:ea typeface="ＭＳ Ｐゴシック" pitchFamily="34" charset="-128"/>
              </a:rPr>
              <a:t> </a:t>
            </a:r>
            <a:r>
              <a:rPr lang="en-US" altLang="en-US" dirty="0" err="1">
                <a:ea typeface="ＭＳ Ｐゴシック" pitchFamily="34" charset="-128"/>
              </a:rPr>
              <a:t>ajustar</a:t>
            </a:r>
            <a:r>
              <a:rPr lang="en-US" altLang="en-US" dirty="0">
                <a:ea typeface="ＭＳ Ｐゴシック" pitchFamily="34" charset="-128"/>
              </a:rPr>
              <a:t> </a:t>
            </a:r>
            <a:r>
              <a:rPr lang="en-US" altLang="en-US" dirty="0" err="1">
                <a:ea typeface="ＭＳ Ｐゴシック" pitchFamily="34" charset="-128"/>
              </a:rPr>
              <a:t>en</a:t>
            </a:r>
            <a:r>
              <a:rPr lang="en-US" altLang="en-US" dirty="0">
                <a:ea typeface="ＭＳ Ｐゴシック" pitchFamily="34" charset="-128"/>
              </a:rPr>
              <a:t> </a:t>
            </a:r>
            <a:r>
              <a:rPr lang="en-US" altLang="en-US" dirty="0" err="1">
                <a:ea typeface="ＭＳ Ｐゴシック" pitchFamily="34" charset="-128"/>
              </a:rPr>
              <a:t>coordinación</a:t>
            </a:r>
            <a:r>
              <a:rPr lang="en-US" altLang="en-US" dirty="0">
                <a:ea typeface="ＭＳ Ｐゴシック" pitchFamily="34" charset="-128"/>
              </a:rPr>
              <a:t> con ILAB </a:t>
            </a:r>
            <a:r>
              <a:rPr lang="en-US" altLang="en-US" dirty="0" err="1">
                <a:ea typeface="ＭＳ Ｐゴシック" pitchFamily="34" charset="-128"/>
              </a:rPr>
              <a:t>incluyen</a:t>
            </a:r>
            <a:r>
              <a:rPr lang="en-US" altLang="en-US" dirty="0">
                <a:ea typeface="ＭＳ Ｐゴシック" pitchFamily="34" charset="-128"/>
              </a:rPr>
              <a:t>:</a:t>
            </a:r>
          </a:p>
          <a:p>
            <a:pPr marL="171450" indent="-171450">
              <a:buFont typeface="Arial" panose="020B0604020202020204" pitchFamily="34" charset="0"/>
              <a:buChar char="•"/>
            </a:pPr>
            <a:endParaRPr lang="en-US" altLang="en-US" dirty="0">
              <a:ea typeface="ＭＳ Ｐゴシック" pitchFamily="34" charset="-128"/>
            </a:endParaRPr>
          </a:p>
          <a:p>
            <a:pPr marL="628650" lvl="1" indent="-171450">
              <a:buFont typeface="Wingdings" panose="05000000000000000000" pitchFamily="2" charset="2"/>
              <a:buChar char="§"/>
            </a:pPr>
            <a:r>
              <a:rPr lang="es-ES" altLang="en-US" sz="1200" dirty="0">
                <a:solidFill>
                  <a:srgbClr val="000000"/>
                </a:solidFill>
                <a:ea typeface="ＭＳ Ｐゴシック" pitchFamily="34" charset="-128"/>
              </a:rPr>
              <a:t>Las actividades del proyecto</a:t>
            </a:r>
          </a:p>
          <a:p>
            <a:pPr marL="628650" lvl="1" indent="-171450">
              <a:buFont typeface="Wingdings" panose="05000000000000000000" pitchFamily="2" charset="2"/>
              <a:buChar char="§"/>
            </a:pPr>
            <a:r>
              <a:rPr lang="es-ES" altLang="en-US" sz="1200" dirty="0">
                <a:solidFill>
                  <a:srgbClr val="000000"/>
                </a:solidFill>
                <a:ea typeface="ＭＳ Ｐゴシック" pitchFamily="34" charset="-128"/>
              </a:rPr>
              <a:t>La </a:t>
            </a:r>
            <a:r>
              <a:rPr lang="es-ES" altLang="en-US" sz="1200" dirty="0" err="1">
                <a:solidFill>
                  <a:srgbClr val="000000"/>
                </a:solidFill>
                <a:ea typeface="ＭＳ Ｐゴシック" pitchFamily="34" charset="-128"/>
              </a:rPr>
              <a:t>asignaci</a:t>
            </a:r>
            <a:r>
              <a:rPr lang="es-CO" altLang="en-US" sz="1200" dirty="0" err="1">
                <a:solidFill>
                  <a:srgbClr val="000000"/>
                </a:solidFill>
                <a:ea typeface="ＭＳ Ｐゴシック" pitchFamily="34" charset="-128"/>
              </a:rPr>
              <a:t>ón</a:t>
            </a:r>
            <a:r>
              <a:rPr lang="es-ES" altLang="en-US" sz="1200" dirty="0">
                <a:solidFill>
                  <a:srgbClr val="000000"/>
                </a:solidFill>
                <a:ea typeface="ＭＳ Ｐゴシック" pitchFamily="34" charset="-128"/>
              </a:rPr>
              <a:t> de recursos</a:t>
            </a:r>
          </a:p>
          <a:p>
            <a:pPr marL="628650" lvl="1" indent="-171450">
              <a:buFont typeface="Wingdings" panose="05000000000000000000" pitchFamily="2" charset="2"/>
              <a:buChar char="§"/>
            </a:pPr>
            <a:r>
              <a:rPr lang="es-ES" altLang="en-US" sz="1200" dirty="0">
                <a:solidFill>
                  <a:srgbClr val="000000"/>
                </a:solidFill>
                <a:ea typeface="ＭＳ Ｐゴシック" pitchFamily="34" charset="-128"/>
              </a:rPr>
              <a:t>La estrategia o teoría del cambio del proyecto</a:t>
            </a:r>
          </a:p>
          <a:p>
            <a:pPr marL="628650" lvl="1" indent="-171450">
              <a:buFont typeface="Wingdings" panose="05000000000000000000" pitchFamily="2" charset="2"/>
              <a:buChar char="§"/>
            </a:pPr>
            <a:r>
              <a:rPr lang="es-ES" altLang="en-US" sz="1200" dirty="0">
                <a:solidFill>
                  <a:srgbClr val="000000"/>
                </a:solidFill>
                <a:ea typeface="ＭＳ Ｐゴシック" pitchFamily="34" charset="-128"/>
              </a:rPr>
              <a:t>Los indicadores de desempeño.</a:t>
            </a:r>
            <a:endParaRPr lang="en-US" altLang="en-US" dirty="0">
              <a:ea typeface="ＭＳ Ｐゴシック" pitchFamily="34"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01321954-0A55-45A5-B343-6BF508B4318A}" type="slidenum">
              <a:rPr lang="en-US" altLang="en-US" smtClean="0"/>
              <a:pPr eaLnBrk="1" hangingPunct="1">
                <a:spcBef>
                  <a:spcPct val="0"/>
                </a:spcBef>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14619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CFT  tag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pic>
        <p:nvPicPr>
          <p:cNvPr id="5" name="Picture 4">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852" y="2225151"/>
            <a:ext cx="1159415" cy="1159415"/>
          </a:xfrm>
          <a:prstGeom prst="rect">
            <a:avLst/>
          </a:prstGeom>
        </p:spPr>
      </p:pic>
      <p:sp>
        <p:nvSpPr>
          <p:cNvPr id="6" name="TextBox 5"/>
          <p:cNvSpPr txBox="1"/>
          <p:nvPr/>
        </p:nvSpPr>
        <p:spPr>
          <a:xfrm>
            <a:off x="2720536" y="2066719"/>
            <a:ext cx="9840321" cy="2277547"/>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t>
            </a:r>
          </a:p>
          <a:p>
            <a:r>
              <a:rPr lang="en-US" sz="3200" b="1" i="0" kern="1200" baseline="0" dirty="0">
                <a:solidFill>
                  <a:schemeClr val="accent1"/>
                </a:solidFill>
                <a:effectLst/>
                <a:latin typeface="+mn-lt"/>
                <a:ea typeface="+mn-ea"/>
                <a:cs typeface="+mn-cs"/>
              </a:rPr>
              <a:t>and Human Trafficking (OCFT)</a:t>
            </a:r>
            <a:endParaRPr lang="en-US" sz="3200" b="1" i="0" kern="1200" dirty="0">
              <a:solidFill>
                <a:schemeClr val="accent1"/>
              </a:solidFill>
              <a:effectLst/>
              <a:latin typeface="+mn-lt"/>
              <a:ea typeface="+mn-ea"/>
              <a:cs typeface="+mn-cs"/>
            </a:endParaRPr>
          </a:p>
          <a:p>
            <a:endParaRPr lang="en-US" sz="2000" b="1"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Working</a:t>
            </a:r>
            <a:r>
              <a:rPr lang="en-US" sz="2000" b="0" i="0" kern="1200" baseline="0" dirty="0">
                <a:solidFill>
                  <a:schemeClr val="tx1"/>
                </a:solidFill>
                <a:effectLst/>
                <a:latin typeface="+mn-lt"/>
                <a:ea typeface="+mn-ea"/>
                <a:cs typeface="+mn-cs"/>
              </a:rPr>
              <a:t> </a:t>
            </a:r>
            <a:r>
              <a:rPr lang="en-US" sz="2000" b="0" i="0" kern="1200" dirty="0">
                <a:solidFill>
                  <a:schemeClr val="tx1"/>
                </a:solidFill>
                <a:effectLst/>
                <a:latin typeface="+mn-lt"/>
                <a:ea typeface="+mn-ea"/>
                <a:cs typeface="+mn-cs"/>
              </a:rPr>
              <a:t>to eliminate the worst forms of child labor, forced labor </a:t>
            </a:r>
          </a:p>
          <a:p>
            <a:r>
              <a:rPr lang="en-US" sz="2000" b="0" i="0" kern="1200" dirty="0">
                <a:solidFill>
                  <a:schemeClr val="tx1"/>
                </a:solidFill>
                <a:effectLst/>
                <a:latin typeface="+mn-lt"/>
                <a:ea typeface="+mn-ea"/>
                <a:cs typeface="+mn-cs"/>
              </a:rPr>
              <a:t>and human trafficking worldwide.</a:t>
            </a:r>
          </a:p>
          <a:p>
            <a:endParaRPr lang="en-US" dirty="0"/>
          </a:p>
        </p:txBody>
      </p:sp>
    </p:spTree>
    <p:extLst>
      <p:ext uri="{BB962C8B-B14F-4D97-AF65-F5344CB8AC3E}">
        <p14:creationId xmlns:p14="http://schemas.microsoft.com/office/powerpoint/2010/main" val="173931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CFT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p:nvSpPr>
        <p:spPr>
          <a:xfrm>
            <a:off x="2352953" y="1121001"/>
            <a:ext cx="8558631" cy="47089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and Human Trafficking</a:t>
            </a:r>
            <a:r>
              <a:rPr lang="en-US" sz="3200" b="1" i="0" kern="1200" dirty="0">
                <a:solidFill>
                  <a:schemeClr val="accent1"/>
                </a:solidFill>
                <a:effectLst/>
                <a:latin typeface="+mn-lt"/>
                <a:ea typeface="+mn-ea"/>
                <a:cs typeface="+mn-cs"/>
              </a:rPr>
              <a:t> (OCFT)</a:t>
            </a:r>
          </a:p>
          <a:p>
            <a:endParaRPr lang="en-US" sz="1800" b="1" i="0" kern="1200" dirty="0">
              <a:solidFill>
                <a:schemeClr val="tx1"/>
              </a:solidFill>
              <a:effectLst/>
              <a:latin typeface="+mn-lt"/>
              <a:ea typeface="+mn-ea"/>
              <a:cs typeface="+mn-cs"/>
            </a:endParaRPr>
          </a:p>
          <a:p>
            <a:r>
              <a:rPr lang="en-US" sz="2000" b="0" dirty="0"/>
              <a:t>The Office of Child Labor, Forced Labor and Human Trafficking works to reduce child labor, forced labor, and human trafficking worldwide and to safeguard dignity at work by helping to ensure that other countries meet international labor standards.  With a focus on the </a:t>
            </a:r>
            <a:r>
              <a:rPr lang="en-US" sz="2000" b="1" dirty="0"/>
              <a:t>most vulnerable populations and communities</a:t>
            </a:r>
            <a:r>
              <a:rPr lang="en-US" sz="2000" b="0" dirty="0"/>
              <a:t>, OCFT produces cutting-edge </a:t>
            </a:r>
            <a:r>
              <a:rPr lang="en-US" sz="2000" b="1" dirty="0"/>
              <a:t>research and tools, funds targeted technical assistance, and strategically engages with foreign governments, businesses, worker organizations, and other key stakeholders to address these unacceptable labor abuses</a:t>
            </a:r>
            <a:r>
              <a:rPr lang="en-US" sz="2000" b="0" dirty="0"/>
              <a:t>.  OCFT combats the persistence of these </a:t>
            </a:r>
            <a:r>
              <a:rPr lang="en-US" sz="2000" b="1" dirty="0"/>
              <a:t>exploitative practices in supply chains</a:t>
            </a:r>
            <a:r>
              <a:rPr lang="en-US" sz="2000" b="0" dirty="0"/>
              <a:t> to ensure that workers in the United States and around the world are able to compete on a level playing field.</a:t>
            </a:r>
          </a:p>
          <a:p>
            <a:endParaRPr lang="en-US" dirty="0"/>
          </a:p>
        </p:txBody>
      </p:sp>
      <p:pic>
        <p:nvPicPr>
          <p:cNvPr id="6" name="Picture 5">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528" y="1220478"/>
            <a:ext cx="1159415" cy="1159415"/>
          </a:xfrm>
          <a:prstGeom prst="rect">
            <a:avLst/>
          </a:prstGeom>
        </p:spPr>
      </p:pic>
    </p:spTree>
    <p:extLst>
      <p:ext uri="{BB962C8B-B14F-4D97-AF65-F5344CB8AC3E}">
        <p14:creationId xmlns:p14="http://schemas.microsoft.com/office/powerpoint/2010/main" val="38769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48698"/>
            <a:ext cx="12192000" cy="509302"/>
          </a:xfrm>
          <a:solidFill>
            <a:schemeClr val="accent1">
              <a:alpha val="90000"/>
            </a:schemeClr>
          </a:solidFill>
        </p:spPr>
        <p:txBody>
          <a:bodyPr/>
          <a:lstStyle>
            <a:lvl1pPr algn="l">
              <a:defRPr/>
            </a:lvl1pPr>
          </a:lstStyle>
          <a:p>
            <a:r>
              <a:rPr lang="en-US" dirty="0"/>
              <a:t>   https://www.dol.gov/agencies/ilab                                                                 Office of Child Labor, Forced Labor, and Human Trafficking                                                                                    @ILAB_DOL</a:t>
            </a: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64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8" name="Content Placeholder 7"/>
          <p:cNvSpPr>
            <a:spLocks noGrp="1"/>
          </p:cNvSpPr>
          <p:nvPr>
            <p:ph sz="quarter" idx="13"/>
          </p:nvPr>
        </p:nvSpPr>
        <p:spPr>
          <a:xfrm>
            <a:off x="666092" y="1943578"/>
            <a:ext cx="10597479" cy="3734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636380" y="757536"/>
            <a:ext cx="10577453" cy="961175"/>
          </a:xfrm>
        </p:spPr>
        <p:txBody>
          <a:bodyPr anchor="b"/>
          <a:lstStyle>
            <a:lvl1pPr algn="ctr">
              <a:defRPr sz="6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432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2506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457200" y="915923"/>
            <a:ext cx="5216979" cy="5065776"/>
          </a:xfrm>
        </p:spPr>
        <p:txBody>
          <a:bodyPr/>
          <a:lstStyle>
            <a:lvl1pPr>
              <a:defRPr sz="2200"/>
            </a:lvl1pPr>
            <a:lvl2pPr marL="406400" indent="-177800">
              <a:defRPr sz="1800"/>
            </a:lvl2pPr>
            <a:lvl3pPr marL="576263" indent="-169863">
              <a:defRPr sz="1600"/>
            </a:lvl3pPr>
            <a:lvl4pPr>
              <a:defRPr sz="1600"/>
            </a:lvl4pPr>
            <a:lvl5pPr marL="914400" indent="-165100">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2506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9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a:xfrm>
            <a:off x="68580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21599" y="3502152"/>
            <a:ext cx="3116458"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8"/>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730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85800" y="276087"/>
            <a:ext cx="9371949" cy="1183566"/>
          </a:xfrm>
        </p:spPr>
        <p:txBody>
          <a:bodyPr/>
          <a:lstStyle>
            <a:lvl1pPr>
              <a:defRPr>
                <a:solidFill>
                  <a:schemeClr val="accent2"/>
                </a:solidFill>
              </a:defRPr>
            </a:lvl1pPr>
          </a:lstStyle>
          <a:p>
            <a:r>
              <a:rPr lang="en-US" dirty="0"/>
              <a:t>Click to edit Master title style</a:t>
            </a:r>
            <a:endParaRPr dirty="0"/>
          </a:p>
        </p:txBody>
      </p:sp>
      <p:sp>
        <p:nvSpPr>
          <p:cNvPr id="8" name="Text Placeholder 7"/>
          <p:cNvSpPr>
            <a:spLocks noGrp="1"/>
          </p:cNvSpPr>
          <p:nvPr>
            <p:ph type="body" sz="quarter" idx="13"/>
          </p:nvPr>
        </p:nvSpPr>
        <p:spPr>
          <a:xfrm>
            <a:off x="742950" y="1771650"/>
            <a:ext cx="10493375" cy="3779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0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7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31661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251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Picture Placeholder 5"/>
          <p:cNvSpPr>
            <a:spLocks noGrp="1"/>
          </p:cNvSpPr>
          <p:nvPr>
            <p:ph type="pic" sz="quarter" idx="13"/>
          </p:nvPr>
        </p:nvSpPr>
        <p:spPr>
          <a:xfrm>
            <a:off x="838200" y="172167"/>
            <a:ext cx="10515600" cy="5838387"/>
          </a:xfrm>
        </p:spPr>
        <p:txBody>
          <a:bodyPr/>
          <a:lstStyle/>
          <a:p>
            <a:endParaRPr lang="en-US" dirty="0"/>
          </a:p>
        </p:txBody>
      </p:sp>
    </p:spTree>
    <p:extLst>
      <p:ext uri="{BB962C8B-B14F-4D97-AF65-F5344CB8AC3E}">
        <p14:creationId xmlns:p14="http://schemas.microsoft.com/office/powerpoint/2010/main" val="325174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07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395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56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sp>
        <p:nvSpPr>
          <p:cNvPr id="8" name="TextBox 7"/>
          <p:cNvSpPr txBox="1"/>
          <p:nvPr/>
        </p:nvSpPr>
        <p:spPr>
          <a:xfrm>
            <a:off x="260164" y="2345302"/>
            <a:ext cx="11868070" cy="1908215"/>
          </a:xfrm>
          <a:prstGeom prst="rect">
            <a:avLst/>
          </a:prstGeom>
          <a:noFill/>
        </p:spPr>
        <p:txBody>
          <a:bodyPr wrap="square" rtlCol="0">
            <a:spAutoFit/>
          </a:bodyPr>
          <a:lstStyle/>
          <a:p>
            <a:pPr algn="ctr"/>
            <a:r>
              <a:rPr lang="en-US" sz="7200" dirty="0">
                <a:solidFill>
                  <a:schemeClr val="accent2"/>
                </a:solidFill>
              </a:rPr>
              <a:t>Thank You</a:t>
            </a:r>
          </a:p>
          <a:p>
            <a:pPr algn="ctr"/>
            <a:endParaRPr lang="en-US" dirty="0"/>
          </a:p>
          <a:p>
            <a:pPr algn="ctr"/>
            <a:r>
              <a:rPr lang="en-US" sz="2800" dirty="0"/>
              <a:t>Get</a:t>
            </a:r>
            <a:r>
              <a:rPr lang="en-US" sz="2800" baseline="0" dirty="0"/>
              <a:t> in touch: GlobalKids@ilab.dol.gov</a:t>
            </a:r>
            <a:endParaRPr lang="en-US" sz="2800" dirty="0"/>
          </a:p>
        </p:txBody>
      </p:sp>
      <p:pic>
        <p:nvPicPr>
          <p:cNvPr id="9" name="Picture 8">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2259" y="2594774"/>
            <a:ext cx="838543" cy="838543"/>
          </a:xfrm>
          <a:prstGeom prst="rect">
            <a:avLst/>
          </a:prstGeom>
        </p:spPr>
      </p:pic>
    </p:spTree>
    <p:extLst>
      <p:ext uri="{BB962C8B-B14F-4D97-AF65-F5344CB8AC3E}">
        <p14:creationId xmlns:p14="http://schemas.microsoft.com/office/powerpoint/2010/main" val="1213124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   https://www.dol.gov/agencies/ilab                                                                 Office of Child Labor, Forced Labor, and Human Trafficking                                                                                    @ILAB_DOL</a:t>
            </a:r>
            <a:endParaRPr lang="en-US" dirty="0"/>
          </a:p>
        </p:txBody>
      </p:sp>
      <p:sp>
        <p:nvSpPr>
          <p:cNvPr id="4" name="Slide Number Placeholder 3"/>
          <p:cNvSpPr>
            <a:spLocks noGrp="1"/>
          </p:cNvSpPr>
          <p:nvPr>
            <p:ph type="sldNum" sz="quarter" idx="12"/>
          </p:nvPr>
        </p:nvSpPr>
        <p:spPr/>
        <p:txBody>
          <a:bodyPr/>
          <a:lstStyle/>
          <a:p>
            <a:pPr>
              <a:defRPr/>
            </a:pPr>
            <a:fld id="{C0F1686A-FC94-446A-993E-BA277DEF0ACC}" type="slidenum">
              <a:rPr lang="en-US" smtClean="0"/>
              <a:pPr>
                <a:defRPr/>
              </a:pPr>
              <a:t>‹#›</a:t>
            </a:fld>
            <a:endParaRPr lang="en-US" dirty="0"/>
          </a:p>
        </p:txBody>
      </p:sp>
    </p:spTree>
    <p:extLst>
      <p:ext uri="{BB962C8B-B14F-4D97-AF65-F5344CB8AC3E}">
        <p14:creationId xmlns:p14="http://schemas.microsoft.com/office/powerpoint/2010/main" val="113753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868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12542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19497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2347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1282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L:AB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p:nvSpPr>
        <p:spPr>
          <a:xfrm>
            <a:off x="2245827" y="2142526"/>
            <a:ext cx="8558631" cy="20928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Bureau of International Labor Affairs</a:t>
            </a:r>
            <a:r>
              <a:rPr lang="en-US" sz="3200" b="1" i="0" kern="1200" baseline="0" dirty="0">
                <a:solidFill>
                  <a:schemeClr val="accent1"/>
                </a:solidFill>
                <a:effectLst/>
                <a:latin typeface="+mn-lt"/>
                <a:ea typeface="+mn-ea"/>
                <a:cs typeface="+mn-cs"/>
              </a:rPr>
              <a:t> </a:t>
            </a:r>
            <a:r>
              <a:rPr lang="en-US" sz="3200" b="1" i="0" kern="1200" dirty="0">
                <a:solidFill>
                  <a:schemeClr val="accent1"/>
                </a:solidFill>
                <a:effectLst/>
                <a:latin typeface="+mn-lt"/>
                <a:ea typeface="+mn-ea"/>
                <a:cs typeface="+mn-cs"/>
              </a:rPr>
              <a:t>(ILAB)</a:t>
            </a:r>
          </a:p>
          <a:p>
            <a:endParaRPr lang="en-US" sz="1800" b="1" i="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ILAB safeguards dignity at work, both at home and abroad – by strengthening global labor standards, enforcing labor commitments among trading partners, promoting racial and gender equity, and combating international child labor, forced labor, and human trafficking.</a:t>
            </a:r>
          </a:p>
        </p:txBody>
      </p:sp>
      <p:pic>
        <p:nvPicPr>
          <p:cNvPr id="6" name="Picture 5">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571" y="2230527"/>
            <a:ext cx="1159415" cy="1159415"/>
          </a:xfrm>
          <a:prstGeom prst="rect">
            <a:avLst/>
          </a:prstGeom>
        </p:spPr>
      </p:pic>
    </p:spTree>
    <p:extLst>
      <p:ext uri="{BB962C8B-B14F-4D97-AF65-F5344CB8AC3E}">
        <p14:creationId xmlns:p14="http://schemas.microsoft.com/office/powerpoint/2010/main" val="2191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lvl1pPr algn="l">
              <a:defRPr sz="1200" b="1">
                <a:solidFill>
                  <a:schemeClr val="bg1"/>
                </a:solidFill>
              </a:defRPr>
            </a:lvl1pPr>
          </a:lstStyle>
          <a:p>
            <a:r>
              <a:rPr lang="en-US" dirty="0"/>
              <a:t>   https://www.dol.gov/agencies/ilab                                                                 Office of Child Labor, Forced Labor, and Human Trafficking                                                                                    @ILAB_DOL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740702"/>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9" r:id="rId3"/>
    <p:sldLayoutId id="2147483702" r:id="rId4"/>
    <p:sldLayoutId id="2147483675" r:id="rId5"/>
    <p:sldLayoutId id="2147483694" r:id="rId6"/>
    <p:sldLayoutId id="2147483700" r:id="rId7"/>
    <p:sldLayoutId id="2147483701" r:id="rId8"/>
    <p:sldLayoutId id="2147483703" r:id="rId9"/>
    <p:sldLayoutId id="2147483704" r:id="rId10"/>
    <p:sldLayoutId id="2147483705" r:id="rId11"/>
    <p:sldLayoutId id="2147483672" r:id="rId12"/>
    <p:sldLayoutId id="2147483679" r:id="rId13"/>
    <p:sldLayoutId id="2147483680" r:id="rId14"/>
    <p:sldLayoutId id="2147483681" r:id="rId15"/>
    <p:sldLayoutId id="2147483682" r:id="rId16"/>
    <p:sldLayoutId id="2147483684" r:id="rId17"/>
    <p:sldLayoutId id="2147483686" r:id="rId18"/>
    <p:sldLayoutId id="2147483687" r:id="rId19"/>
    <p:sldLayoutId id="2147483688" r:id="rId20"/>
    <p:sldLayoutId id="2147483689" r:id="rId21"/>
    <p:sldLayoutId id="2147483690" r:id="rId22"/>
    <p:sldLayoutId id="2147483691" r:id="rId23"/>
    <p:sldLayoutId id="2147483666" r:id="rId24"/>
    <p:sldLayoutId id="2147483697" r:id="rId25"/>
    <p:sldLayoutId id="2147483706" r:id="rId2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hyperlink" Target="http://www.oregonrti.org/progress-monitor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hemeOverride" Target="../theme/themeOverride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8" Type="http://schemas.openxmlformats.org/officeDocument/2006/relationships/hyperlink" Target="https://usaidlearninglab.org/sites/default/files/resource/files/how_to_note_strategy-level_portfolio_review_final2021.pdf" TargetMode="External"/><Relationship Id="rId3" Type="http://schemas.openxmlformats.org/officeDocument/2006/relationships/hyperlink" Target="https://www.dol.gov/sites/dolgov/files/ILAB/MandE-Resource-Guide-for-OCFT-Projects-508-Compliant-Version.pdf" TargetMode="External"/><Relationship Id="rId7" Type="http://schemas.openxmlformats.org/officeDocument/2006/relationships/hyperlink" Target="https://www.usaid.gov/project-starter/program-cycle/pmp/performance-indicator-elements/data-analysis"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hyperlink" Target="https://odi.org/en/about/features/making-sense-of-learning-and-decision-making/" TargetMode="External"/><Relationship Id="rId5" Type="http://schemas.openxmlformats.org/officeDocument/2006/relationships/hyperlink" Target="https://www.oecd.org/dac/peer-reviews/World%20bank%202004%2010_Steps_to_a_Results_Based_ME_System.pdf" TargetMode="External"/><Relationship Id="rId4" Type="http://schemas.openxmlformats.org/officeDocument/2006/relationships/hyperlink" Target="https://view.officeapps.live.com/op/view.aspx?src=https%3A%2F%2Fwww.dol.gov%2Fsites%2Fdolgov%2Ffiles%2FILAB%2FAnnex-8-OCFT-TPR-Annex-A-Suggested-Format.xlsx&amp;wdOrigin=BROWSELINK" TargetMode="External"/><Relationship Id="rId9" Type="http://schemas.openxmlformats.org/officeDocument/2006/relationships/hyperlink" Target="https://www.measureevaluation.org/resources/training/capacity-building-resources/data-quality-portuguese/AD_1.pdf"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 Conceptos de Monitoreo y Evaluación: Uso de datos para mejorar la implementación de los proyectos.&#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a:xfrm>
            <a:off x="1751777" y="1868557"/>
            <a:ext cx="4846320" cy="3538749"/>
          </a:xfrm>
        </p:spPr>
        <p:txBody>
          <a:bodyPr>
            <a:normAutofit fontScale="90000"/>
          </a:bodyPr>
          <a:lstStyle/>
          <a:p>
            <a:r>
              <a:rPr lang="es-ES_tradnl" sz="4000" b="1" kern="1200" spc="120" baseline="0" dirty="0">
                <a:solidFill>
                  <a:srgbClr val="FFFFFF"/>
                </a:solidFill>
                <a:effectLst/>
                <a:latin typeface="Arial" panose="020B0604020202020204" pitchFamily="34" charset="0"/>
                <a:ea typeface="+mj-ea"/>
                <a:cs typeface="Arial" panose="020B0604020202020204" pitchFamily="34" charset="0"/>
              </a:rPr>
              <a:t>Conceptos de </a:t>
            </a:r>
            <a:r>
              <a:rPr lang="es-ES_tradnl" b="1" dirty="0">
                <a:solidFill>
                  <a:srgbClr val="FFFFFF"/>
                </a:solidFill>
              </a:rPr>
              <a:t>M</a:t>
            </a:r>
            <a:r>
              <a:rPr lang="es-ES_tradnl" sz="4000" b="1" kern="1200" spc="120" baseline="0" dirty="0">
                <a:solidFill>
                  <a:srgbClr val="FFFFFF"/>
                </a:solidFill>
                <a:effectLst/>
                <a:latin typeface="Arial" panose="020B0604020202020204" pitchFamily="34" charset="0"/>
                <a:ea typeface="+mj-ea"/>
                <a:cs typeface="Arial" panose="020B0604020202020204" pitchFamily="34" charset="0"/>
              </a:rPr>
              <a:t>onitoreo y Evaluación</a:t>
            </a:r>
            <a:r>
              <a:rPr lang="en-US" b="1" dirty="0"/>
              <a:t>:  </a:t>
            </a:r>
            <a:br>
              <a:rPr lang="en-US" b="1" dirty="0"/>
            </a:br>
            <a:r>
              <a:rPr lang="es-ES" sz="4000" b="1" dirty="0"/>
              <a:t>Uso de datos para </a:t>
            </a:r>
            <a:r>
              <a:rPr lang="es-ES" b="1" dirty="0"/>
              <a:t>m</a:t>
            </a:r>
            <a:r>
              <a:rPr lang="es-ES" sz="4000" b="1" dirty="0"/>
              <a:t>ejorar la implementación de los proyectos </a:t>
            </a:r>
            <a:endParaRPr lang="en-US" b="1" dirty="0"/>
          </a:p>
        </p:txBody>
      </p:sp>
      <p:sp>
        <p:nvSpPr>
          <p:cNvPr id="3" name="Subtitle 2" descr="2022&#10;">
            <a:extLst>
              <a:ext uri="{FF2B5EF4-FFF2-40B4-BE49-F238E27FC236}">
                <a16:creationId xmlns:a16="http://schemas.microsoft.com/office/drawing/2014/main" id="{9C0F7688-9440-4BC5-BA99-C7439BDE9FB4}"/>
              </a:ext>
            </a:extLst>
          </p:cNvPr>
          <p:cNvSpPr>
            <a:spLocks noGrp="1"/>
          </p:cNvSpPr>
          <p:nvPr>
            <p:ph type="subTitle" idx="1"/>
          </p:nvPr>
        </p:nvSpPr>
        <p:spPr>
          <a:xfrm>
            <a:off x="1739585" y="5479430"/>
            <a:ext cx="4846320" cy="448056"/>
          </a:xfrm>
        </p:spPr>
        <p:txBody>
          <a:bodyPr/>
          <a:lstStyle/>
          <a:p>
            <a:pPr algn="r"/>
            <a:r>
              <a:rPr lang="en-US" dirty="0"/>
              <a:t>2022</a:t>
            </a:r>
          </a:p>
        </p:txBody>
      </p:sp>
    </p:spTree>
    <p:extLst>
      <p:ext uri="{BB962C8B-B14F-4D97-AF65-F5344CB8AC3E}">
        <p14:creationId xmlns:p14="http://schemas.microsoft.com/office/powerpoint/2010/main" val="250265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10: Funciones y responsabilidades para el monitoreo del desempeño">
            <a:extLst>
              <a:ext uri="{FF2B5EF4-FFF2-40B4-BE49-F238E27FC236}">
                <a16:creationId xmlns:a16="http://schemas.microsoft.com/office/drawing/2014/main" id="{AAF23279-E8B1-4737-B0E8-68D20D4BD5AC}"/>
              </a:ext>
            </a:extLst>
          </p:cNvPr>
          <p:cNvSpPr>
            <a:spLocks noGrp="1"/>
          </p:cNvSpPr>
          <p:nvPr>
            <p:ph type="title"/>
          </p:nvPr>
        </p:nvSpPr>
        <p:spPr>
          <a:xfrm>
            <a:off x="617189" y="215931"/>
            <a:ext cx="10515600" cy="1283519"/>
          </a:xfrm>
        </p:spPr>
        <p:txBody>
          <a:bodyPr>
            <a:normAutofit/>
          </a:bodyPr>
          <a:lstStyle/>
          <a:p>
            <a:r>
              <a:rPr lang="es-ES" sz="4000" dirty="0"/>
              <a:t>Funciones y responsabilidades para el monitoreo del desempeño</a:t>
            </a:r>
            <a:endParaRPr lang="en-US" sz="4000" dirty="0"/>
          </a:p>
        </p:txBody>
      </p:sp>
      <p:sp>
        <p:nvSpPr>
          <p:cNvPr id="5" name="Rectangle 4">
            <a:extLst>
              <a:ext uri="{FF2B5EF4-FFF2-40B4-BE49-F238E27FC236}">
                <a16:creationId xmlns:a16="http://schemas.microsoft.com/office/drawing/2014/main" id="{801331BF-8AAA-4787-93B1-98D7B5999463}"/>
              </a:ext>
              <a:ext uri="{C183D7F6-B498-43B3-948B-1728B52AA6E4}">
                <adec:decorative xmlns:adec="http://schemas.microsoft.com/office/drawing/2017/decorative" val="1"/>
              </a:ext>
            </a:extLst>
          </p:cNvPr>
          <p:cNvSpPr/>
          <p:nvPr/>
        </p:nvSpPr>
        <p:spPr>
          <a:xfrm>
            <a:off x="675969" y="1449797"/>
            <a:ext cx="10685206" cy="4460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7" name="Content Placeholder 3" descr="Donatario:&#10;&#10;Desarrollar e implementar CMEP.&#10;Levantar, analizar y reportar los datos.&#10;Evaluar y reflexionar sobre los datos para orientar las decisiones del proyecto.&#10;Colaborar y comunicar decisiones a ILAB.&#10;&#10;">
            <a:extLst>
              <a:ext uri="{FF2B5EF4-FFF2-40B4-BE49-F238E27FC236}">
                <a16:creationId xmlns:a16="http://schemas.microsoft.com/office/drawing/2014/main" id="{0AD750CF-DFCF-4ECF-AE10-871977F01D8E}"/>
              </a:ext>
            </a:extLst>
          </p:cNvPr>
          <p:cNvSpPr txBox="1">
            <a:spLocks/>
          </p:cNvSpPr>
          <p:nvPr/>
        </p:nvSpPr>
        <p:spPr>
          <a:xfrm>
            <a:off x="731382" y="1483396"/>
            <a:ext cx="10515600" cy="2475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a:t>Donatario</a:t>
            </a:r>
            <a:endParaRPr lang="en-US" b="1" dirty="0"/>
          </a:p>
          <a:p>
            <a:pPr marL="403225" lvl="2" indent="-342900">
              <a:lnSpc>
                <a:spcPct val="100000"/>
              </a:lnSpc>
              <a:buClr>
                <a:schemeClr val="accent1"/>
              </a:buClr>
            </a:pPr>
            <a:r>
              <a:rPr lang="en-US" sz="2400" dirty="0" err="1"/>
              <a:t>Desarrollar</a:t>
            </a:r>
            <a:r>
              <a:rPr lang="en-US" sz="2400" dirty="0"/>
              <a:t> e </a:t>
            </a:r>
            <a:r>
              <a:rPr lang="en-US" sz="2400" dirty="0" err="1"/>
              <a:t>implementar</a:t>
            </a:r>
            <a:r>
              <a:rPr lang="en-US" sz="2400" dirty="0"/>
              <a:t> CMEP.</a:t>
            </a:r>
          </a:p>
          <a:p>
            <a:pPr marL="403225" lvl="2" indent="-342900">
              <a:lnSpc>
                <a:spcPct val="100000"/>
              </a:lnSpc>
              <a:buClr>
                <a:schemeClr val="accent1"/>
              </a:buClr>
            </a:pPr>
            <a:r>
              <a:rPr lang="es-ES" sz="2400" dirty="0"/>
              <a:t>Levantar, analizar y reportar los datos.</a:t>
            </a:r>
          </a:p>
          <a:p>
            <a:pPr marL="403225" lvl="2" indent="-342900">
              <a:lnSpc>
                <a:spcPct val="100000"/>
              </a:lnSpc>
              <a:buClr>
                <a:schemeClr val="accent1"/>
              </a:buClr>
            </a:pPr>
            <a:r>
              <a:rPr lang="es-ES" sz="2400" dirty="0"/>
              <a:t>Evaluar y reflexionar sobre los datos para orientar las decisiones del proyecto</a:t>
            </a:r>
            <a:r>
              <a:rPr lang="en-US" sz="2400" dirty="0"/>
              <a:t>.</a:t>
            </a:r>
          </a:p>
          <a:p>
            <a:pPr marL="403225" lvl="2" indent="-342900">
              <a:lnSpc>
                <a:spcPct val="100000"/>
              </a:lnSpc>
              <a:buClr>
                <a:schemeClr val="accent1"/>
              </a:buClr>
            </a:pPr>
            <a:r>
              <a:rPr lang="es-ES" sz="2400" dirty="0"/>
              <a:t>Colaborar y comunicar decisiones a ILAB.</a:t>
            </a:r>
            <a:endParaRPr lang="en-US" sz="2400" dirty="0"/>
          </a:p>
        </p:txBody>
      </p:sp>
      <p:sp>
        <p:nvSpPr>
          <p:cNvPr id="15" name="Rectangle 14">
            <a:extLst>
              <a:ext uri="{FF2B5EF4-FFF2-40B4-BE49-F238E27FC236}">
                <a16:creationId xmlns:a16="http://schemas.microsoft.com/office/drawing/2014/main" id="{92DE8914-76CB-4D1A-88D2-2C83974BF4CE}"/>
              </a:ext>
              <a:ext uri="{C183D7F6-B498-43B3-948B-1728B52AA6E4}">
                <adec:decorative xmlns:adec="http://schemas.microsoft.com/office/drawing/2017/decorative" val="1"/>
              </a:ext>
            </a:extLst>
          </p:cNvPr>
          <p:cNvSpPr/>
          <p:nvPr/>
        </p:nvSpPr>
        <p:spPr>
          <a:xfrm>
            <a:off x="678426" y="3878825"/>
            <a:ext cx="10686436" cy="4068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 name="Content Placeholder 3" descr="Personal de ILAB:&#10;&#10;Evaluar y ofrecer retroalimentación sobre el CMEP.&#10;Revisar entregables: reportes y datos.&#10;Reflexionar sobre el avance logrado y tomar las decisiones necesarias en coordinación con el donatario.&#10;Compartir información interna y externamente.&#10;&#10;">
            <a:extLst>
              <a:ext uri="{FF2B5EF4-FFF2-40B4-BE49-F238E27FC236}">
                <a16:creationId xmlns:a16="http://schemas.microsoft.com/office/drawing/2014/main" id="{6B287E07-637B-4520-AB92-AED1CF8CD357}"/>
              </a:ext>
            </a:extLst>
          </p:cNvPr>
          <p:cNvSpPr>
            <a:spLocks noGrp="1"/>
          </p:cNvSpPr>
          <p:nvPr>
            <p:ph idx="1"/>
          </p:nvPr>
        </p:nvSpPr>
        <p:spPr>
          <a:xfrm>
            <a:off x="760772" y="3878825"/>
            <a:ext cx="10515600" cy="2517508"/>
          </a:xfrm>
        </p:spPr>
        <p:txBody>
          <a:bodyPr>
            <a:normAutofit lnSpcReduction="10000"/>
          </a:bodyPr>
          <a:lstStyle/>
          <a:p>
            <a:pPr marL="0" indent="0">
              <a:spcBef>
                <a:spcPts val="1200"/>
              </a:spcBef>
              <a:buNone/>
            </a:pPr>
            <a:r>
              <a:rPr lang="en-US" b="1" dirty="0"/>
              <a:t>Personal de ILAB</a:t>
            </a:r>
          </a:p>
          <a:p>
            <a:pPr marL="0" indent="0">
              <a:spcBef>
                <a:spcPts val="1200"/>
              </a:spcBef>
              <a:buNone/>
            </a:pPr>
            <a:endParaRPr lang="en-US" sz="300" dirty="0"/>
          </a:p>
          <a:p>
            <a:pPr marL="403225" lvl="2" indent="-342900">
              <a:buClr>
                <a:schemeClr val="accent1"/>
              </a:buClr>
            </a:pPr>
            <a:r>
              <a:rPr lang="es-ES" sz="2400" dirty="0"/>
              <a:t>Evaluar y ofrecer retroalimentación sobre el CMEP.</a:t>
            </a:r>
          </a:p>
          <a:p>
            <a:pPr marL="403225" lvl="2" indent="-342900">
              <a:buClr>
                <a:schemeClr val="accent1"/>
              </a:buClr>
            </a:pPr>
            <a:r>
              <a:rPr lang="es-ES" sz="2400" dirty="0"/>
              <a:t>Revisar entregables: reportes y datos.</a:t>
            </a:r>
          </a:p>
          <a:p>
            <a:pPr marL="403225" lvl="2" indent="-342900">
              <a:buClr>
                <a:schemeClr val="accent1"/>
              </a:buClr>
            </a:pPr>
            <a:r>
              <a:rPr lang="es-ES" sz="2400" dirty="0"/>
              <a:t>Reflexionar sobre el avance logrado y tomar las decisiones necesarias en coordinación con el donatario.</a:t>
            </a:r>
          </a:p>
          <a:p>
            <a:pPr marL="403225" lvl="2" indent="-342900">
              <a:buClr>
                <a:schemeClr val="accent1"/>
              </a:buClr>
            </a:pPr>
            <a:r>
              <a:rPr lang="es-ES" sz="2400" dirty="0"/>
              <a:t>Compartir información interna y externamente.</a:t>
            </a:r>
            <a:endParaRPr lang="en-US" dirty="0"/>
          </a:p>
        </p:txBody>
      </p:sp>
      <p:sp>
        <p:nvSpPr>
          <p:cNvPr id="2" name="Footer Placeholder 1">
            <a:extLst>
              <a:ext uri="{FF2B5EF4-FFF2-40B4-BE49-F238E27FC236}">
                <a16:creationId xmlns:a16="http://schemas.microsoft.com/office/drawing/2014/main" id="{38582365-F052-4792-A10C-8BAF82E5779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5231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1: Analizando los datos de monitoreo&#10;&#10;Foto de la izquierda: Niña sentada, concentrada en un objeto en su mano.&#10;&#10;Foto de la derecha: Trabajadores cargando materiales para construir una estructura.&#10;">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err="1"/>
              <a:t>Analizando</a:t>
            </a:r>
            <a:r>
              <a:rPr lang="en-US" b="1" dirty="0"/>
              <a:t> </a:t>
            </a:r>
            <a:r>
              <a:rPr lang="en-US" b="1" dirty="0" err="1"/>
              <a:t>los</a:t>
            </a:r>
            <a:r>
              <a:rPr lang="en-US" b="1" dirty="0"/>
              <a:t> </a:t>
            </a:r>
            <a:r>
              <a:rPr lang="en-US" b="1" dirty="0" err="1"/>
              <a:t>datos</a:t>
            </a:r>
            <a:r>
              <a:rPr lang="en-US" b="1" dirty="0"/>
              <a:t> de </a:t>
            </a:r>
            <a:r>
              <a:rPr lang="en-US" b="1" dirty="0" err="1"/>
              <a:t>monitoreo</a:t>
            </a:r>
            <a:endParaRPr lang="en-US" b="1" dirty="0"/>
          </a:p>
        </p:txBody>
      </p:sp>
    </p:spTree>
    <p:extLst>
      <p:ext uri="{BB962C8B-B14F-4D97-AF65-F5344CB8AC3E}">
        <p14:creationId xmlns:p14="http://schemas.microsoft.com/office/powerpoint/2010/main" val="291004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12: Analizando los datos de monitoreo">
            <a:extLst>
              <a:ext uri="{FF2B5EF4-FFF2-40B4-BE49-F238E27FC236}">
                <a16:creationId xmlns:a16="http://schemas.microsoft.com/office/drawing/2014/main" id="{989E6DA8-25FB-47C9-BB60-93EEDBD8A5BB}"/>
              </a:ext>
            </a:extLst>
          </p:cNvPr>
          <p:cNvSpPr>
            <a:spLocks noGrp="1"/>
          </p:cNvSpPr>
          <p:nvPr>
            <p:ph type="title"/>
          </p:nvPr>
        </p:nvSpPr>
        <p:spPr>
          <a:xfrm>
            <a:off x="450619" y="185530"/>
            <a:ext cx="10515600" cy="1325563"/>
          </a:xfrm>
        </p:spPr>
        <p:txBody>
          <a:bodyPr/>
          <a:lstStyle/>
          <a:p>
            <a:r>
              <a:rPr lang="es-ES" dirty="0"/>
              <a:t>Analizando los datos de monitoreo</a:t>
            </a:r>
            <a:endParaRPr lang="en-US" dirty="0"/>
          </a:p>
        </p:txBody>
      </p:sp>
      <p:sp>
        <p:nvSpPr>
          <p:cNvPr id="4" name="Content Placeholder 3" descr="Busque patrones entre los datos disponibles para interpretar y comprender bien la situación.&#10;">
            <a:extLst>
              <a:ext uri="{FF2B5EF4-FFF2-40B4-BE49-F238E27FC236}">
                <a16:creationId xmlns:a16="http://schemas.microsoft.com/office/drawing/2014/main" id="{2380C9A5-6B11-429B-ADBD-D76388CC46C2}"/>
              </a:ext>
            </a:extLst>
          </p:cNvPr>
          <p:cNvSpPr>
            <a:spLocks noGrp="1"/>
          </p:cNvSpPr>
          <p:nvPr>
            <p:ph idx="1"/>
          </p:nvPr>
        </p:nvSpPr>
        <p:spPr>
          <a:xfrm>
            <a:off x="456990" y="1296469"/>
            <a:ext cx="11399729" cy="784122"/>
          </a:xfrm>
        </p:spPr>
        <p:txBody>
          <a:bodyPr>
            <a:normAutofit lnSpcReduction="10000"/>
          </a:bodyPr>
          <a:lstStyle/>
          <a:p>
            <a:pPr marL="0" indent="0">
              <a:buNone/>
            </a:pPr>
            <a:r>
              <a:rPr lang="es-ES" sz="2800" b="1" dirty="0">
                <a:solidFill>
                  <a:schemeClr val="accent1"/>
                </a:solidFill>
              </a:rPr>
              <a:t>Busque patrones entre los datos disponibles para interpretar y comprender bien la situación.</a:t>
            </a:r>
            <a:endParaRPr lang="en-US" dirty="0"/>
          </a:p>
        </p:txBody>
      </p:sp>
      <p:sp>
        <p:nvSpPr>
          <p:cNvPr id="7" name="TextBox 6" descr="Pregunte: &#10;¿Cómo se comparan los datos con los objetivos? &#10;¿El rendimiento está avanzando en la dirección correcta?&#10;¿Cuál es el ritmo de cambio en relación con períodos anteriores?&#10;">
            <a:extLst>
              <a:ext uri="{FF2B5EF4-FFF2-40B4-BE49-F238E27FC236}">
                <a16:creationId xmlns:a16="http://schemas.microsoft.com/office/drawing/2014/main" id="{EB056581-A2EF-427D-9B54-80BD33CE8517}"/>
              </a:ext>
              <a:ext uri="{C183D7F6-B498-43B3-948B-1728B52AA6E4}">
                <adec:decorative xmlns:adec="http://schemas.microsoft.com/office/drawing/2017/decorative" val="0"/>
              </a:ext>
            </a:extLst>
          </p:cNvPr>
          <p:cNvSpPr txBox="1"/>
          <p:nvPr/>
        </p:nvSpPr>
        <p:spPr>
          <a:xfrm>
            <a:off x="575444" y="2461014"/>
            <a:ext cx="7025506" cy="3108543"/>
          </a:xfrm>
          <a:prstGeom prst="rect">
            <a:avLst/>
          </a:prstGeom>
          <a:noFill/>
        </p:spPr>
        <p:txBody>
          <a:bodyPr wrap="square">
            <a:spAutoFit/>
          </a:bodyPr>
          <a:lstStyle/>
          <a:p>
            <a:pPr marL="344488" indent="-342900"/>
            <a:r>
              <a:rPr lang="en-US" sz="2800" dirty="0" err="1"/>
              <a:t>Pregunte</a:t>
            </a:r>
            <a:r>
              <a:rPr lang="en-US" sz="2800" dirty="0"/>
              <a:t>: </a:t>
            </a:r>
            <a:endParaRPr lang="es-ES" sz="2800" dirty="0"/>
          </a:p>
          <a:p>
            <a:pPr marL="852488" indent="-390525">
              <a:buFont typeface="Arial" panose="020B0604020202020204" pitchFamily="34" charset="0"/>
              <a:buChar char="•"/>
            </a:pPr>
            <a:r>
              <a:rPr lang="es-ES" sz="2800" dirty="0"/>
              <a:t>¿Cómo se comparan los datos con los objetivos?</a:t>
            </a:r>
            <a:r>
              <a:rPr lang="en-US" sz="2800" dirty="0"/>
              <a:t> </a:t>
            </a:r>
          </a:p>
          <a:p>
            <a:pPr marL="852488" indent="-390525">
              <a:buFont typeface="Arial" panose="020B0604020202020204" pitchFamily="34" charset="0"/>
              <a:buChar char="•"/>
            </a:pPr>
            <a:r>
              <a:rPr lang="es-ES" sz="2800" dirty="0"/>
              <a:t>¿El rendimiento </a:t>
            </a:r>
            <a:r>
              <a:rPr lang="es-ES" sz="2800" dirty="0" err="1"/>
              <a:t>est</a:t>
            </a:r>
            <a:r>
              <a:rPr lang="es-CO" sz="2800" dirty="0"/>
              <a:t>á avanzando</a:t>
            </a:r>
            <a:r>
              <a:rPr lang="es-ES" sz="2800" dirty="0"/>
              <a:t> en la dirección correcta?</a:t>
            </a:r>
            <a:endParaRPr lang="en-US" sz="2800" dirty="0"/>
          </a:p>
          <a:p>
            <a:pPr marL="852488" indent="-390525">
              <a:buFont typeface="Arial" panose="020B0604020202020204" pitchFamily="34" charset="0"/>
              <a:buChar char="•"/>
            </a:pPr>
            <a:r>
              <a:rPr lang="es-ES" sz="2800" dirty="0"/>
              <a:t>¿Cuál es el ritmo de cambio en relación con períodos anteriores?</a:t>
            </a:r>
            <a:endParaRPr lang="en-US" sz="2800" dirty="0"/>
          </a:p>
        </p:txBody>
      </p:sp>
      <p:pic>
        <p:nvPicPr>
          <p:cNvPr id="5" name="Picture 4">
            <a:extLst>
              <a:ext uri="{FF2B5EF4-FFF2-40B4-BE49-F238E27FC236}">
                <a16:creationId xmlns:a16="http://schemas.microsoft.com/office/drawing/2014/main" id="{74B88632-3014-490F-B495-A0A1E404BFF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06083" y="2847612"/>
            <a:ext cx="4628927" cy="2171739"/>
          </a:xfrm>
          <a:prstGeom prst="rect">
            <a:avLst/>
          </a:prstGeom>
        </p:spPr>
      </p:pic>
      <p:sp>
        <p:nvSpPr>
          <p:cNvPr id="2" name="Footer Placeholder 1">
            <a:extLst>
              <a:ext uri="{FF2B5EF4-FFF2-40B4-BE49-F238E27FC236}">
                <a16:creationId xmlns:a16="http://schemas.microsoft.com/office/drawing/2014/main" id="{019DF661-32D9-43B2-A684-DBE091475566}"/>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3735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13: Anexo A">
            <a:extLst>
              <a:ext uri="{FF2B5EF4-FFF2-40B4-BE49-F238E27FC236}">
                <a16:creationId xmlns:a16="http://schemas.microsoft.com/office/drawing/2014/main" id="{0AB04AE9-E3AC-4046-857C-170B4A042CD9}"/>
              </a:ext>
            </a:extLst>
          </p:cNvPr>
          <p:cNvSpPr>
            <a:spLocks noGrp="1"/>
          </p:cNvSpPr>
          <p:nvPr>
            <p:ph type="title"/>
          </p:nvPr>
        </p:nvSpPr>
        <p:spPr>
          <a:xfrm>
            <a:off x="348508" y="111615"/>
            <a:ext cx="9371949" cy="1183566"/>
          </a:xfrm>
        </p:spPr>
        <p:txBody>
          <a:bodyPr/>
          <a:lstStyle/>
          <a:p>
            <a:r>
              <a:rPr lang="es-ES" dirty="0"/>
              <a:t>Anexo A</a:t>
            </a:r>
            <a:endParaRPr lang="en-US" dirty="0"/>
          </a:p>
        </p:txBody>
      </p:sp>
      <p:sp>
        <p:nvSpPr>
          <p:cNvPr id="4" name="Text Placeholder 3" descr="Incluye: Indicadores, línea de base, objetivos, datos reales, desgloses y clasificación&#10;Reportado semestralmente: abril y octubre&#10;">
            <a:extLst>
              <a:ext uri="{FF2B5EF4-FFF2-40B4-BE49-F238E27FC236}">
                <a16:creationId xmlns:a16="http://schemas.microsoft.com/office/drawing/2014/main" id="{1FDBADC0-7D99-42DD-B153-2BFCBA3F0DE7}"/>
              </a:ext>
            </a:extLst>
          </p:cNvPr>
          <p:cNvSpPr>
            <a:spLocks noGrp="1"/>
          </p:cNvSpPr>
          <p:nvPr>
            <p:ph type="body" sz="quarter" idx="13"/>
          </p:nvPr>
        </p:nvSpPr>
        <p:spPr>
          <a:xfrm>
            <a:off x="311520" y="1140825"/>
            <a:ext cx="11763795" cy="1183566"/>
          </a:xfrm>
        </p:spPr>
        <p:txBody>
          <a:bodyPr>
            <a:normAutofit fontScale="92500"/>
          </a:bodyPr>
          <a:lstStyle/>
          <a:p>
            <a:r>
              <a:rPr lang="es-ES" b="1" dirty="0"/>
              <a:t>Incluye: </a:t>
            </a:r>
            <a:r>
              <a:rPr lang="es-ES" dirty="0"/>
              <a:t>Indicadores, línea de base, objetivos, datos reales, desgloses y clasificación</a:t>
            </a:r>
          </a:p>
          <a:p>
            <a:r>
              <a:rPr lang="es-ES" b="1" dirty="0"/>
              <a:t>Reportado semestralmente: </a:t>
            </a:r>
            <a:r>
              <a:rPr lang="es-ES" dirty="0"/>
              <a:t>abril y octubre</a:t>
            </a:r>
            <a:endParaRPr lang="en-US" dirty="0"/>
          </a:p>
        </p:txBody>
      </p:sp>
      <p:pic>
        <p:nvPicPr>
          <p:cNvPr id="7" name="Picture 6" descr="Captura de pantalla del Anexo A. La primera columna enumera los indicadores de cada resultado del proyecto.&#10;La siguiente columna incluye los valores de la línea de base y objetivos de los indicadores.&#10;Las columnas subsiguientes muestran los datos del desempeño semestral y sus desgloses.&#10;La penúltima columna indica con que frecuencia se levantan los datos y la clasificación del indicador.&#10;La última columna brinda a los donatarios un espacio para explicar sus resultados, el análisis de sus datos y factores contextuales importantes que pueden haber afectado su desempeño.&#10;">
            <a:extLst>
              <a:ext uri="{FF2B5EF4-FFF2-40B4-BE49-F238E27FC236}">
                <a16:creationId xmlns:a16="http://schemas.microsoft.com/office/drawing/2014/main" id="{580472CF-2EC1-4E24-8E05-C6A2EC007AFA}"/>
              </a:ext>
            </a:extLst>
          </p:cNvPr>
          <p:cNvPicPr>
            <a:picLocks noChangeAspect="1"/>
          </p:cNvPicPr>
          <p:nvPr/>
        </p:nvPicPr>
        <p:blipFill rotWithShape="1">
          <a:blip r:embed="rId3"/>
          <a:srcRect l="1680" t="27860" r="17612" b="27563"/>
          <a:stretch/>
        </p:blipFill>
        <p:spPr>
          <a:xfrm>
            <a:off x="222447" y="2460446"/>
            <a:ext cx="11696133" cy="3633749"/>
          </a:xfrm>
          <a:prstGeom prst="rect">
            <a:avLst/>
          </a:prstGeom>
        </p:spPr>
      </p:pic>
      <p:sp>
        <p:nvSpPr>
          <p:cNvPr id="2" name="Footer Placeholder 1">
            <a:extLst>
              <a:ext uri="{FF2B5EF4-FFF2-40B4-BE49-F238E27FC236}">
                <a16:creationId xmlns:a16="http://schemas.microsoft.com/office/drawing/2014/main" id="{80B3D265-984D-407B-9ADF-BF33532760EC}"/>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03360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14: Analizando los datos del Anexo A del TPR">
            <a:extLst>
              <a:ext uri="{FF2B5EF4-FFF2-40B4-BE49-F238E27FC236}">
                <a16:creationId xmlns:a16="http://schemas.microsoft.com/office/drawing/2014/main" id="{1123D56A-EE8D-4F50-969F-1C2F84A67ABD}"/>
              </a:ext>
            </a:extLst>
          </p:cNvPr>
          <p:cNvSpPr>
            <a:spLocks noGrp="1"/>
          </p:cNvSpPr>
          <p:nvPr>
            <p:ph type="title"/>
          </p:nvPr>
        </p:nvSpPr>
        <p:spPr>
          <a:xfrm>
            <a:off x="482600" y="141605"/>
            <a:ext cx="10515600" cy="1325563"/>
          </a:xfrm>
        </p:spPr>
        <p:txBody>
          <a:bodyPr/>
          <a:lstStyle/>
          <a:p>
            <a:r>
              <a:rPr lang="es-ES" dirty="0"/>
              <a:t>Analizando los datos del Anexo A del TPR</a:t>
            </a:r>
            <a:endParaRPr lang="en-US" dirty="0"/>
          </a:p>
        </p:txBody>
      </p:sp>
      <p:sp>
        <p:nvSpPr>
          <p:cNvPr id="4" name="Content Placeholder 3" descr="Hay muchas maneras de evaluar los datos, incluyendo:&#10;Comparar datos reales con objetivos.&#10;Tendencias en el rendimiento a lo largo del tiempo.&#10;Desglose de los datos en diferentes categorías.&#10;Varios indicadores por resultado.&#10;">
            <a:extLst>
              <a:ext uri="{FF2B5EF4-FFF2-40B4-BE49-F238E27FC236}">
                <a16:creationId xmlns:a16="http://schemas.microsoft.com/office/drawing/2014/main" id="{06091C17-841F-47D1-A3C8-885A08A25950}"/>
              </a:ext>
            </a:extLst>
          </p:cNvPr>
          <p:cNvSpPr>
            <a:spLocks noGrp="1"/>
          </p:cNvSpPr>
          <p:nvPr>
            <p:ph idx="1"/>
          </p:nvPr>
        </p:nvSpPr>
        <p:spPr>
          <a:xfrm>
            <a:off x="502920" y="1480185"/>
            <a:ext cx="10495280" cy="4131475"/>
          </a:xfrm>
        </p:spPr>
        <p:txBody>
          <a:bodyPr/>
          <a:lstStyle/>
          <a:p>
            <a:pPr marL="393700" lvl="2" indent="-330200">
              <a:spcBef>
                <a:spcPts val="0"/>
              </a:spcBef>
              <a:buNone/>
            </a:pPr>
            <a:r>
              <a:rPr lang="es-ES" sz="3200" b="1" dirty="0">
                <a:solidFill>
                  <a:schemeClr val="accent1"/>
                </a:solidFill>
              </a:rPr>
              <a:t>Hay muchas maneras de evaluar los datos, incluyendo:</a:t>
            </a:r>
            <a:endParaRPr lang="en-US" dirty="0"/>
          </a:p>
          <a:p>
            <a:pPr marL="446087" lvl="1" indent="-342900">
              <a:lnSpc>
                <a:spcPct val="150000"/>
              </a:lnSpc>
              <a:spcBef>
                <a:spcPts val="0"/>
              </a:spcBef>
            </a:pPr>
            <a:r>
              <a:rPr lang="es-ES" sz="2800" dirty="0"/>
              <a:t>Comparar datos reales con objetivos.</a:t>
            </a:r>
          </a:p>
          <a:p>
            <a:pPr marL="446087" lvl="1" indent="-342900">
              <a:lnSpc>
                <a:spcPct val="150000"/>
              </a:lnSpc>
              <a:spcBef>
                <a:spcPts val="0"/>
              </a:spcBef>
            </a:pPr>
            <a:r>
              <a:rPr lang="es-ES" sz="2800" dirty="0"/>
              <a:t>Tendencias en el rendimiento a lo largo del tiempo.</a:t>
            </a:r>
          </a:p>
          <a:p>
            <a:pPr marL="446087" lvl="1" indent="-342900">
              <a:lnSpc>
                <a:spcPct val="150000"/>
              </a:lnSpc>
              <a:spcBef>
                <a:spcPts val="0"/>
              </a:spcBef>
            </a:pPr>
            <a:r>
              <a:rPr lang="es-ES" sz="2800" dirty="0"/>
              <a:t>Desglose de los datos en diferentes categorías.</a:t>
            </a:r>
          </a:p>
          <a:p>
            <a:pPr marL="446087" lvl="1" indent="-342900">
              <a:lnSpc>
                <a:spcPct val="150000"/>
              </a:lnSpc>
              <a:spcBef>
                <a:spcPts val="0"/>
              </a:spcBef>
            </a:pPr>
            <a:r>
              <a:rPr lang="en-US" sz="2800" dirty="0" err="1"/>
              <a:t>Varios</a:t>
            </a:r>
            <a:r>
              <a:rPr lang="en-US" sz="2800" dirty="0"/>
              <a:t> </a:t>
            </a:r>
            <a:r>
              <a:rPr lang="en-US" sz="2800" dirty="0" err="1"/>
              <a:t>indicadores</a:t>
            </a:r>
            <a:r>
              <a:rPr lang="en-US" sz="2800" dirty="0"/>
              <a:t> </a:t>
            </a:r>
            <a:r>
              <a:rPr lang="en-US" sz="2800" dirty="0" err="1"/>
              <a:t>por</a:t>
            </a:r>
            <a:r>
              <a:rPr lang="en-US" sz="2800" dirty="0"/>
              <a:t> </a:t>
            </a:r>
            <a:r>
              <a:rPr lang="en-US" sz="2800" dirty="0" err="1"/>
              <a:t>resultado</a:t>
            </a:r>
            <a:r>
              <a:rPr lang="en-US" sz="2800" dirty="0"/>
              <a:t>.</a:t>
            </a:r>
          </a:p>
        </p:txBody>
      </p:sp>
      <p:pic>
        <p:nvPicPr>
          <p:cNvPr id="5" name="Picture 4">
            <a:extLst>
              <a:ext uri="{FF2B5EF4-FFF2-40B4-BE49-F238E27FC236}">
                <a16:creationId xmlns:a16="http://schemas.microsoft.com/office/drawing/2014/main" id="{BDFC685F-3EDB-4831-813B-9F9B2B5447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8639" y="2695139"/>
            <a:ext cx="3201880" cy="2832438"/>
          </a:xfrm>
          <a:prstGeom prst="rect">
            <a:avLst/>
          </a:prstGeom>
        </p:spPr>
      </p:pic>
      <p:sp>
        <p:nvSpPr>
          <p:cNvPr id="2" name="Footer Placeholder 1">
            <a:extLst>
              <a:ext uri="{FF2B5EF4-FFF2-40B4-BE49-F238E27FC236}">
                <a16:creationId xmlns:a16="http://schemas.microsoft.com/office/drawing/2014/main" id="{14A12058-D264-4931-921A-9A9C53D241D8}"/>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527268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15: Comparación con los objetivos “Muestra a lo largo del tiempo”">
            <a:extLst>
              <a:ext uri="{FF2B5EF4-FFF2-40B4-BE49-F238E27FC236}">
                <a16:creationId xmlns:a16="http://schemas.microsoft.com/office/drawing/2014/main" id="{C6B94044-4CAD-4CFA-9BEE-C90A58C934CC}"/>
              </a:ext>
            </a:extLst>
          </p:cNvPr>
          <p:cNvSpPr>
            <a:spLocks noGrp="1"/>
          </p:cNvSpPr>
          <p:nvPr>
            <p:ph type="title"/>
          </p:nvPr>
        </p:nvSpPr>
        <p:spPr>
          <a:xfrm>
            <a:off x="519935" y="289965"/>
            <a:ext cx="10515600" cy="1325563"/>
          </a:xfrm>
        </p:spPr>
        <p:txBody>
          <a:bodyPr/>
          <a:lstStyle/>
          <a:p>
            <a:r>
              <a:rPr lang="es-ES" dirty="0"/>
              <a:t>Comparación con los objetivos “Muestra a lo largo del tiempo”</a:t>
            </a:r>
            <a:endParaRPr lang="en-US" dirty="0"/>
          </a:p>
        </p:txBody>
      </p:sp>
      <p:graphicFrame>
        <p:nvGraphicFramePr>
          <p:cNvPr id="5" name="Table 4" descr="Tabla que compara el desempeño real contra el objetivo establecido para el período reportado para obtener una “muestra&quot; de lo que está sucediendo.&#10;&#10;El ejemplo muestra que el 67% de los funcionarios de enfoque del Distrito A fueron capacitados. Es decir, un 15% por debajo del objetivo del 82% establecido para el 2021. En comparación, se capacitó al 95% de los funcionarios seleccionados del distrito B. Es decir, que se superó el objetivo correspondiente por un margen de 2%.&#10;&#10;&#10;&#10;">
            <a:extLst>
              <a:ext uri="{FF2B5EF4-FFF2-40B4-BE49-F238E27FC236}">
                <a16:creationId xmlns:a16="http://schemas.microsoft.com/office/drawing/2014/main" id="{3FF26070-8BA0-46C1-B7F7-362AFC4DF67A}"/>
              </a:ext>
            </a:extLst>
          </p:cNvPr>
          <p:cNvGraphicFramePr>
            <a:graphicFrameLocks noGrp="1"/>
          </p:cNvGraphicFramePr>
          <p:nvPr>
            <p:extLst>
              <p:ext uri="{D42A27DB-BD31-4B8C-83A1-F6EECF244321}">
                <p14:modId xmlns:p14="http://schemas.microsoft.com/office/powerpoint/2010/main" val="1656613207"/>
              </p:ext>
            </p:extLst>
          </p:nvPr>
        </p:nvGraphicFramePr>
        <p:xfrm>
          <a:off x="1613749" y="1949683"/>
          <a:ext cx="8100095" cy="2340036"/>
        </p:xfrm>
        <a:graphic>
          <a:graphicData uri="http://schemas.openxmlformats.org/drawingml/2006/table">
            <a:tbl>
              <a:tblPr firstRow="1" bandRow="1">
                <a:tableStyleId>{69012ECD-51FC-41F1-AA8D-1B2483CD663E}</a:tableStyleId>
              </a:tblPr>
              <a:tblGrid>
                <a:gridCol w="2259360">
                  <a:extLst>
                    <a:ext uri="{9D8B030D-6E8A-4147-A177-3AD203B41FA5}">
                      <a16:colId xmlns:a16="http://schemas.microsoft.com/office/drawing/2014/main" val="20000"/>
                    </a:ext>
                  </a:extLst>
                </a:gridCol>
                <a:gridCol w="1252722">
                  <a:extLst>
                    <a:ext uri="{9D8B030D-6E8A-4147-A177-3AD203B41FA5}">
                      <a16:colId xmlns:a16="http://schemas.microsoft.com/office/drawing/2014/main" val="20001"/>
                    </a:ext>
                  </a:extLst>
                </a:gridCol>
                <a:gridCol w="1574800">
                  <a:extLst>
                    <a:ext uri="{9D8B030D-6E8A-4147-A177-3AD203B41FA5}">
                      <a16:colId xmlns:a16="http://schemas.microsoft.com/office/drawing/2014/main" val="20002"/>
                    </a:ext>
                  </a:extLst>
                </a:gridCol>
                <a:gridCol w="3013213">
                  <a:extLst>
                    <a:ext uri="{9D8B030D-6E8A-4147-A177-3AD203B41FA5}">
                      <a16:colId xmlns:a16="http://schemas.microsoft.com/office/drawing/2014/main" val="20003"/>
                    </a:ext>
                  </a:extLst>
                </a:gridCol>
              </a:tblGrid>
              <a:tr h="1183206">
                <a:tc>
                  <a:txBody>
                    <a:bodyPr/>
                    <a:lstStyle/>
                    <a:p>
                      <a:pPr algn="l"/>
                      <a:endParaRPr lang="en-US" sz="2000" dirty="0"/>
                    </a:p>
                    <a:p>
                      <a:pPr algn="l"/>
                      <a:r>
                        <a:rPr lang="en-US" sz="2000" dirty="0"/>
                        <a:t>% de </a:t>
                      </a:r>
                      <a:r>
                        <a:rPr lang="en-US" sz="2000" dirty="0" err="1"/>
                        <a:t>funcionarios</a:t>
                      </a:r>
                      <a:r>
                        <a:rPr lang="en-US" sz="2000" dirty="0"/>
                        <a:t> de </a:t>
                      </a:r>
                      <a:r>
                        <a:rPr lang="en-US" sz="2000" dirty="0" err="1"/>
                        <a:t>enfoque</a:t>
                      </a:r>
                      <a:r>
                        <a:rPr lang="en-US" sz="2000" dirty="0"/>
                        <a:t> </a:t>
                      </a:r>
                      <a:r>
                        <a:rPr lang="en-US" sz="2000" dirty="0" err="1"/>
                        <a:t>capacitados</a:t>
                      </a:r>
                      <a:endParaRPr lang="en-US" sz="2000" dirty="0"/>
                    </a:p>
                  </a:txBody>
                  <a:tcPr/>
                </a:tc>
                <a:tc>
                  <a:txBody>
                    <a:bodyPr/>
                    <a:lstStyle/>
                    <a:p>
                      <a:pPr algn="l"/>
                      <a:r>
                        <a:rPr lang="en-US" sz="2000" dirty="0"/>
                        <a:t>2021 </a:t>
                      </a:r>
                    </a:p>
                    <a:p>
                      <a:pPr algn="l"/>
                      <a:r>
                        <a:rPr lang="en-US" sz="2000" dirty="0" err="1"/>
                        <a:t>Objetivo</a:t>
                      </a:r>
                      <a:endParaRPr lang="en-US" sz="2000" dirty="0"/>
                    </a:p>
                  </a:txBody>
                  <a:tcPr anchor="ctr"/>
                </a:tc>
                <a:tc>
                  <a:txBody>
                    <a:bodyPr/>
                    <a:lstStyle/>
                    <a:p>
                      <a:pPr algn="l"/>
                      <a:r>
                        <a:rPr lang="en-US" sz="2000" dirty="0"/>
                        <a:t>2021</a:t>
                      </a:r>
                    </a:p>
                    <a:p>
                      <a:pPr algn="l"/>
                      <a:r>
                        <a:rPr lang="en-US" sz="2000" dirty="0" err="1"/>
                        <a:t>Rendimiento</a:t>
                      </a:r>
                      <a:r>
                        <a:rPr lang="en-US" sz="2000" dirty="0"/>
                        <a:t> </a:t>
                      </a:r>
                    </a:p>
                  </a:txBody>
                  <a:tcPr anchor="ctr"/>
                </a:tc>
                <a:tc>
                  <a:txBody>
                    <a:bodyPr/>
                    <a:lstStyle/>
                    <a:p>
                      <a:pPr algn="l"/>
                      <a:r>
                        <a:rPr lang="en-US" sz="2000" dirty="0" err="1"/>
                        <a:t>Diferencia</a:t>
                      </a:r>
                      <a:endParaRPr lang="en-US" sz="2000" dirty="0"/>
                    </a:p>
                  </a:txBody>
                  <a:tcPr anchor="ctr"/>
                </a:tc>
                <a:extLst>
                  <a:ext uri="{0D108BD9-81ED-4DB2-BD59-A6C34878D82A}">
                    <a16:rowId xmlns:a16="http://schemas.microsoft.com/office/drawing/2014/main" val="10000"/>
                  </a:ext>
                </a:extLst>
              </a:tr>
              <a:tr h="514698">
                <a:tc>
                  <a:txBody>
                    <a:bodyPr/>
                    <a:lstStyle/>
                    <a:p>
                      <a:pPr algn="l"/>
                      <a:r>
                        <a:rPr lang="en-US" sz="2000" dirty="0"/>
                        <a:t>Distrito A</a:t>
                      </a:r>
                    </a:p>
                  </a:txBody>
                  <a:tcPr/>
                </a:tc>
                <a:tc>
                  <a:txBody>
                    <a:bodyPr/>
                    <a:lstStyle/>
                    <a:p>
                      <a:pPr algn="l"/>
                      <a:r>
                        <a:rPr lang="en-US" sz="2000" dirty="0"/>
                        <a:t>82%</a:t>
                      </a:r>
                    </a:p>
                  </a:txBody>
                  <a:tcPr/>
                </a:tc>
                <a:tc>
                  <a:txBody>
                    <a:bodyPr/>
                    <a:lstStyle/>
                    <a:p>
                      <a:pPr algn="l"/>
                      <a:r>
                        <a:rPr lang="en-US" sz="2000" dirty="0"/>
                        <a:t>67%</a:t>
                      </a:r>
                    </a:p>
                  </a:txBody>
                  <a:tcPr/>
                </a:tc>
                <a:tc>
                  <a:txBody>
                    <a:bodyPr/>
                    <a:lstStyle/>
                    <a:p>
                      <a:pPr algn="l"/>
                      <a:r>
                        <a:rPr lang="en-US" sz="2000" dirty="0"/>
                        <a:t>-15 puntos </a:t>
                      </a:r>
                      <a:r>
                        <a:rPr lang="en-US" sz="2000" dirty="0" err="1"/>
                        <a:t>porcentuales</a:t>
                      </a:r>
                      <a:r>
                        <a:rPr lang="en-US" sz="2000" dirty="0"/>
                        <a:t>.</a:t>
                      </a:r>
                    </a:p>
                  </a:txBody>
                  <a:tcPr/>
                </a:tc>
                <a:extLst>
                  <a:ext uri="{0D108BD9-81ED-4DB2-BD59-A6C34878D82A}">
                    <a16:rowId xmlns:a16="http://schemas.microsoft.com/office/drawing/2014/main" val="10001"/>
                  </a:ext>
                </a:extLst>
              </a:tr>
              <a:tr h="514698">
                <a:tc>
                  <a:txBody>
                    <a:bodyPr/>
                    <a:lstStyle/>
                    <a:p>
                      <a:pPr algn="l"/>
                      <a:r>
                        <a:rPr lang="en-US" sz="2000" dirty="0"/>
                        <a:t>Distrito B</a:t>
                      </a:r>
                    </a:p>
                  </a:txBody>
                  <a:tcPr/>
                </a:tc>
                <a:tc>
                  <a:txBody>
                    <a:bodyPr/>
                    <a:lstStyle/>
                    <a:p>
                      <a:pPr algn="l"/>
                      <a:r>
                        <a:rPr lang="en-US" sz="2000" dirty="0"/>
                        <a:t>93%</a:t>
                      </a:r>
                    </a:p>
                  </a:txBody>
                  <a:tcPr/>
                </a:tc>
                <a:tc>
                  <a:txBody>
                    <a:bodyPr/>
                    <a:lstStyle/>
                    <a:p>
                      <a:pPr algn="l"/>
                      <a:r>
                        <a:rPr lang="en-US" sz="2000" dirty="0"/>
                        <a:t>95%</a:t>
                      </a:r>
                    </a:p>
                  </a:txBody>
                  <a:tcPr/>
                </a:tc>
                <a:tc>
                  <a:txBody>
                    <a:bodyPr/>
                    <a:lstStyle/>
                    <a:p>
                      <a:pPr algn="l"/>
                      <a:r>
                        <a:rPr lang="en-US" sz="2000" dirty="0"/>
                        <a:t>+ 2 puntos </a:t>
                      </a:r>
                      <a:r>
                        <a:rPr lang="en-US" sz="2000" dirty="0" err="1"/>
                        <a:t>porcentuales</a:t>
                      </a:r>
                      <a:r>
                        <a:rPr lang="en-US" sz="2000" dirty="0"/>
                        <a:t>.</a:t>
                      </a:r>
                    </a:p>
                  </a:txBody>
                  <a:tcPr/>
                </a:tc>
                <a:extLst>
                  <a:ext uri="{0D108BD9-81ED-4DB2-BD59-A6C34878D82A}">
                    <a16:rowId xmlns:a16="http://schemas.microsoft.com/office/drawing/2014/main" val="10002"/>
                  </a:ext>
                </a:extLst>
              </a:tr>
            </a:tbl>
          </a:graphicData>
        </a:graphic>
      </p:graphicFrame>
      <p:sp>
        <p:nvSpPr>
          <p:cNvPr id="4" name="Content Placeholder 3" descr="Compare los datos reales con los objetivos actuales&#10;">
            <a:extLst>
              <a:ext uri="{FF2B5EF4-FFF2-40B4-BE49-F238E27FC236}">
                <a16:creationId xmlns:a16="http://schemas.microsoft.com/office/drawing/2014/main" id="{00E16A82-69DE-4B85-BDB8-8A851632EB33}"/>
              </a:ext>
            </a:extLst>
          </p:cNvPr>
          <p:cNvSpPr>
            <a:spLocks noGrp="1"/>
          </p:cNvSpPr>
          <p:nvPr>
            <p:ph idx="1"/>
          </p:nvPr>
        </p:nvSpPr>
        <p:spPr>
          <a:xfrm>
            <a:off x="1129554" y="4173029"/>
            <a:ext cx="7002711" cy="4351338"/>
          </a:xfrm>
        </p:spPr>
        <p:txBody>
          <a:bodyPr>
            <a:normAutofit/>
          </a:bodyPr>
          <a:lstStyle/>
          <a:p>
            <a:endParaRPr lang="en-US" dirty="0"/>
          </a:p>
          <a:p>
            <a:endParaRPr lang="en-US" dirty="0"/>
          </a:p>
          <a:p>
            <a:r>
              <a:rPr lang="es-ES" dirty="0"/>
              <a:t>Compare los datos reales con los objetivos actuales</a:t>
            </a:r>
            <a:endParaRPr lang="en-US" sz="2400" dirty="0"/>
          </a:p>
        </p:txBody>
      </p:sp>
      <p:sp>
        <p:nvSpPr>
          <p:cNvPr id="2" name="Footer Placeholder 1">
            <a:extLst>
              <a:ext uri="{FF2B5EF4-FFF2-40B4-BE49-F238E27FC236}">
                <a16:creationId xmlns:a16="http://schemas.microsoft.com/office/drawing/2014/main" id="{DEAD45B0-F449-451C-B3B9-B302C00D9A1C}"/>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10138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16: Comparación con los objetivos a lo largo del tiempo">
            <a:extLst>
              <a:ext uri="{FF2B5EF4-FFF2-40B4-BE49-F238E27FC236}">
                <a16:creationId xmlns:a16="http://schemas.microsoft.com/office/drawing/2014/main" id="{27BCA7FC-38CE-49AB-8A81-167839F129E0}"/>
              </a:ext>
            </a:extLst>
          </p:cNvPr>
          <p:cNvSpPr>
            <a:spLocks noGrp="1"/>
          </p:cNvSpPr>
          <p:nvPr>
            <p:ph type="title"/>
          </p:nvPr>
        </p:nvSpPr>
        <p:spPr>
          <a:xfrm>
            <a:off x="662152" y="97332"/>
            <a:ext cx="10421006" cy="1325563"/>
          </a:xfrm>
        </p:spPr>
        <p:txBody>
          <a:bodyPr/>
          <a:lstStyle/>
          <a:p>
            <a:r>
              <a:rPr lang="es-ES" sz="4400" dirty="0">
                <a:latin typeface="+mj-lt"/>
                <a:ea typeface="+mj-ea"/>
                <a:cs typeface="+mj-cs"/>
              </a:rPr>
              <a:t>Comparación con los </a:t>
            </a:r>
            <a:r>
              <a:rPr lang="es-ES" dirty="0"/>
              <a:t>o</a:t>
            </a:r>
            <a:r>
              <a:rPr lang="es-ES" sz="4400" dirty="0">
                <a:latin typeface="+mj-lt"/>
                <a:ea typeface="+mj-ea"/>
                <a:cs typeface="+mj-cs"/>
              </a:rPr>
              <a:t>bjetivos a lo </a:t>
            </a:r>
            <a:r>
              <a:rPr lang="es-ES" dirty="0"/>
              <a:t>l</a:t>
            </a:r>
            <a:r>
              <a:rPr lang="es-ES" sz="4400" dirty="0">
                <a:latin typeface="+mj-lt"/>
                <a:ea typeface="+mj-ea"/>
                <a:cs typeface="+mj-cs"/>
              </a:rPr>
              <a:t>argo del tiempo</a:t>
            </a:r>
            <a:endParaRPr lang="en-US" dirty="0"/>
          </a:p>
        </p:txBody>
      </p:sp>
      <p:grpSp>
        <p:nvGrpSpPr>
          <p:cNvPr id="6" name="Group 5" descr="Gráfica de barra que muestra el rendimiento logrado en un periodo de siete años y los objetivos anuales correspondientes. &#10;&#10;Este ejemplo muestra que el proyecto comenzó tarde, y que por ende no logró capacitar al número de jóvenes previsto para su primer año de implementación. Sin embargo, entre el 2007 y el 2008, el número de jóvenes capacitados incrementó significativamente, y la demanda de servicios de capacitación superó las expectativas. En los años subsiguientes, el número de jóvenes capacitados fue disminuyendo con el declive de la implementación de las actividades, tal como estaba previsto. No obstante, se logró superar los objetivos de todos los años, excepto el último cuando se agotaron los fondos.&#10;Dado a que tenemos objetivos anuales, podemos comparar el desempeño anual con los objetivos correspondientes a lo largo del tiempo. A través de este lente podemos ver que, del segundo al sexto año de implementación, el rendimiento superó las expectativas constantemente.">
            <a:extLst>
              <a:ext uri="{FF2B5EF4-FFF2-40B4-BE49-F238E27FC236}">
                <a16:creationId xmlns:a16="http://schemas.microsoft.com/office/drawing/2014/main" id="{481D9CB9-6EEC-937D-811B-09B99B998A2D}"/>
              </a:ext>
            </a:extLst>
          </p:cNvPr>
          <p:cNvGrpSpPr/>
          <p:nvPr/>
        </p:nvGrpSpPr>
        <p:grpSpPr>
          <a:xfrm>
            <a:off x="336193" y="1289455"/>
            <a:ext cx="11712347" cy="5049596"/>
            <a:chOff x="336193" y="1289455"/>
            <a:chExt cx="11712347" cy="5049596"/>
          </a:xfrm>
        </p:grpSpPr>
        <p:cxnSp>
          <p:nvCxnSpPr>
            <p:cNvPr id="25" name="Straight Arrow Connector 24">
              <a:extLst>
                <a:ext uri="{FF2B5EF4-FFF2-40B4-BE49-F238E27FC236}">
                  <a16:creationId xmlns:a16="http://schemas.microsoft.com/office/drawing/2014/main" id="{D9D67BE1-0522-4B52-A28D-9AA0A6ED503F}"/>
                </a:ext>
              </a:extLst>
            </p:cNvPr>
            <p:cNvCxnSpPr>
              <a:cxnSpLocks/>
            </p:cNvCxnSpPr>
            <p:nvPr/>
          </p:nvCxnSpPr>
          <p:spPr>
            <a:xfrm>
              <a:off x="3702336" y="2112342"/>
              <a:ext cx="349347" cy="109292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E2A3FD7-F6A7-46DC-9621-6E2F222999DE}"/>
                </a:ext>
              </a:extLst>
            </p:cNvPr>
            <p:cNvCxnSpPr>
              <a:cxnSpLocks/>
            </p:cNvCxnSpPr>
            <p:nvPr/>
          </p:nvCxnSpPr>
          <p:spPr>
            <a:xfrm>
              <a:off x="4154980" y="1979329"/>
              <a:ext cx="904294" cy="27598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descr="Gráfica de barra que muestra el rendimiento logrado en un periodo de siete años y los objetivos anuales correspondientes. &#10;&#10;Este ejemplo muestra que el proyecto comenzó tarde, y que por ende no logró capacitar al número de jóvenes previsto para su primer año de implementación. Sin embargo, entre el 2007 y el 2008, el número de jóvenes capacitados incrementó significativamente, y la demanda de servicios de capacitación superó las expectativas. En los años subsiguientes, el número de jóvenes capacitados fue disminuyendo con el declive de la implementación de las actividades, tal como estaba previsto. No obstante, se logró superar los objetivos de todos los años, excepto el último cuando se agotaron los fondos.&#10;Dado a que tenemos objetivos anuales, podemos comparar el desempeño anual con los objetivos correspondientes a lo largo del tiempo. A través de este lente podemos ver que, del segundo al sexto año de implementación, el rendimiento superó las expectativas constantemente.">
              <a:extLst>
                <a:ext uri="{FF2B5EF4-FFF2-40B4-BE49-F238E27FC236}">
                  <a16:creationId xmlns:a16="http://schemas.microsoft.com/office/drawing/2014/main" id="{84C6B11E-CE7E-0409-268F-4E46CAB7482C}"/>
                </a:ext>
              </a:extLst>
            </p:cNvPr>
            <p:cNvGrpSpPr/>
            <p:nvPr/>
          </p:nvGrpSpPr>
          <p:grpSpPr>
            <a:xfrm>
              <a:off x="336193" y="1289455"/>
              <a:ext cx="11712347" cy="5049596"/>
              <a:chOff x="336193" y="1289455"/>
              <a:chExt cx="11712347" cy="5049596"/>
            </a:xfrm>
          </p:grpSpPr>
          <p:sp>
            <p:nvSpPr>
              <p:cNvPr id="20" name="TextBox 19" descr="Jóvenes &#10;capacitados&#10;">
                <a:extLst>
                  <a:ext uri="{FF2B5EF4-FFF2-40B4-BE49-F238E27FC236}">
                    <a16:creationId xmlns:a16="http://schemas.microsoft.com/office/drawing/2014/main" id="{B6587E1D-3992-4432-86E6-9A55BE133738}"/>
                  </a:ext>
                </a:extLst>
              </p:cNvPr>
              <p:cNvSpPr txBox="1"/>
              <p:nvPr/>
            </p:nvSpPr>
            <p:spPr>
              <a:xfrm>
                <a:off x="336193" y="2415200"/>
                <a:ext cx="1694695" cy="830997"/>
              </a:xfrm>
              <a:prstGeom prst="rect">
                <a:avLst/>
              </a:prstGeom>
              <a:noFill/>
            </p:spPr>
            <p:txBody>
              <a:bodyPr wrap="none" rtlCol="0">
                <a:spAutoFit/>
              </a:bodyPr>
              <a:lstStyle/>
              <a:p>
                <a:r>
                  <a:rPr lang="en-US" sz="2400" b="1" dirty="0" err="1"/>
                  <a:t>Jóvenes</a:t>
                </a:r>
                <a:r>
                  <a:rPr lang="en-US" sz="2400" b="1" dirty="0"/>
                  <a:t> </a:t>
                </a:r>
              </a:p>
              <a:p>
                <a:r>
                  <a:rPr lang="en-US" sz="2400" b="1" dirty="0" err="1"/>
                  <a:t>capacitados</a:t>
                </a:r>
                <a:endParaRPr lang="en-US" sz="2400" b="1" dirty="0"/>
              </a:p>
            </p:txBody>
          </p:sp>
          <p:graphicFrame>
            <p:nvGraphicFramePr>
              <p:cNvPr id="19" name="Chart 18" descr="Gráfica de barra que muestra el rendimiento logrado en un periodo de siete años y los objetivos anuales correspondientes. &#10;&#10;Este ejemplo muestra que el proyecto comenzó tarde, y que por ende no logró capacitar al número de jóvenes previsto para su primer año de implementación. Sin embargo, entre el 2007 y el 2008, el número de jóvenes capacitados incrementó significativamente, y la demanda de servicios de capacitación superó las expectativas. En los años subsiguientes, el número de jóvenes capacitados fue disminuyendo con el declive de la implementación de las actividades, tal como estaba previsto. No obstante, se logró superar los objetivos de todos los años, excepto el último cuando se agotaron los fondos.&#10;Dado a que tenemos objetivos anuales, podemos comparar el desempeño anual con los objetivos correspondientes a lo largo del tiempo. A través de este lente podemos ver que, del segundo al sexto año de implementación, el rendimiento superó las expectativas constantemente.&#10;">
                <a:extLst>
                  <a:ext uri="{FF2B5EF4-FFF2-40B4-BE49-F238E27FC236}">
                    <a16:creationId xmlns:a16="http://schemas.microsoft.com/office/drawing/2014/main" id="{EEC21E1A-AF56-4542-A42E-1888F0DB8178}"/>
                  </a:ext>
                </a:extLst>
              </p:cNvPr>
              <p:cNvGraphicFramePr>
                <a:graphicFrameLocks/>
              </p:cNvGraphicFramePr>
              <p:nvPr>
                <p:extLst>
                  <p:ext uri="{D42A27DB-BD31-4B8C-83A1-F6EECF244321}">
                    <p14:modId xmlns:p14="http://schemas.microsoft.com/office/powerpoint/2010/main" val="268420210"/>
                  </p:ext>
                </p:extLst>
              </p:nvPr>
            </p:nvGraphicFramePr>
            <p:xfrm>
              <a:off x="2300835" y="1909872"/>
              <a:ext cx="8417561" cy="402938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descr="Objetivo bajo para&#10;el arranque del proyecto&#10;">
                <a:extLst>
                  <a:ext uri="{FF2B5EF4-FFF2-40B4-BE49-F238E27FC236}">
                    <a16:creationId xmlns:a16="http://schemas.microsoft.com/office/drawing/2014/main" id="{B5CE7229-B27B-442F-BACF-B539E2E412F4}"/>
                  </a:ext>
                </a:extLst>
              </p:cNvPr>
              <p:cNvSpPr txBox="1"/>
              <p:nvPr/>
            </p:nvSpPr>
            <p:spPr>
              <a:xfrm>
                <a:off x="430466" y="4738176"/>
                <a:ext cx="1767072" cy="1200329"/>
              </a:xfrm>
              <a:prstGeom prst="rect">
                <a:avLst/>
              </a:prstGeom>
              <a:noFill/>
              <a:ln>
                <a:noFill/>
              </a:ln>
            </p:spPr>
            <p:txBody>
              <a:bodyPr wrap="square" rtlCol="0">
                <a:spAutoFit/>
              </a:bodyPr>
              <a:lstStyle/>
              <a:p>
                <a:r>
                  <a:rPr lang="es-ES" i="1" dirty="0">
                    <a:solidFill>
                      <a:schemeClr val="accent1">
                        <a:lumMod val="75000"/>
                      </a:schemeClr>
                    </a:solidFill>
                  </a:rPr>
                  <a:t>Objetivo bajo para</a:t>
                </a:r>
              </a:p>
              <a:p>
                <a:r>
                  <a:rPr lang="es-ES" i="1" dirty="0">
                    <a:solidFill>
                      <a:schemeClr val="accent1">
                        <a:lumMod val="75000"/>
                      </a:schemeClr>
                    </a:solidFill>
                  </a:rPr>
                  <a:t>el arranque del proyecto</a:t>
                </a:r>
                <a:endParaRPr lang="en-US" i="1" dirty="0">
                  <a:solidFill>
                    <a:schemeClr val="accent1">
                      <a:lumMod val="75000"/>
                    </a:schemeClr>
                  </a:solidFill>
                </a:endParaRPr>
              </a:p>
            </p:txBody>
          </p:sp>
          <p:cxnSp>
            <p:nvCxnSpPr>
              <p:cNvPr id="21" name="Straight Arrow Connector 20">
                <a:extLst>
                  <a:ext uri="{FF2B5EF4-FFF2-40B4-BE49-F238E27FC236}">
                    <a16:creationId xmlns:a16="http://schemas.microsoft.com/office/drawing/2014/main" id="{66305C45-7043-473E-8852-71EB2B4A1787}"/>
                  </a:ext>
                </a:extLst>
              </p:cNvPr>
              <p:cNvCxnSpPr/>
              <p:nvPr/>
            </p:nvCxnSpPr>
            <p:spPr>
              <a:xfrm flipV="1">
                <a:off x="1862203" y="4754671"/>
                <a:ext cx="990600" cy="381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descr="La ejecución del proyecto comenzó más tarde de lo previsto en el año&#10;">
                <a:extLst>
                  <a:ext uri="{FF2B5EF4-FFF2-40B4-BE49-F238E27FC236}">
                    <a16:creationId xmlns:a16="http://schemas.microsoft.com/office/drawing/2014/main" id="{144789A2-9BAC-4FA6-82F3-EFC2F8C225A9}"/>
                  </a:ext>
                </a:extLst>
              </p:cNvPr>
              <p:cNvSpPr txBox="1"/>
              <p:nvPr/>
            </p:nvSpPr>
            <p:spPr>
              <a:xfrm>
                <a:off x="3580745" y="5938941"/>
                <a:ext cx="8417560" cy="400110"/>
              </a:xfrm>
              <a:prstGeom prst="rect">
                <a:avLst/>
              </a:prstGeom>
              <a:noFill/>
              <a:ln>
                <a:noFill/>
              </a:ln>
            </p:spPr>
            <p:txBody>
              <a:bodyPr wrap="square" rtlCol="0">
                <a:spAutoFit/>
              </a:bodyPr>
              <a:lstStyle/>
              <a:p>
                <a:r>
                  <a:rPr lang="es-ES" sz="2000" i="1" dirty="0">
                    <a:solidFill>
                      <a:schemeClr val="accent1">
                        <a:lumMod val="75000"/>
                      </a:schemeClr>
                    </a:solidFill>
                  </a:rPr>
                  <a:t>La ejecución del proyecto comenzó más tarde de lo previsto en el año</a:t>
                </a:r>
                <a:endParaRPr lang="en-US" sz="2000" i="1" dirty="0">
                  <a:solidFill>
                    <a:schemeClr val="accent1">
                      <a:lumMod val="75000"/>
                    </a:schemeClr>
                  </a:solidFill>
                </a:endParaRPr>
              </a:p>
            </p:txBody>
          </p:sp>
          <p:cxnSp>
            <p:nvCxnSpPr>
              <p:cNvPr id="24" name="Straight Arrow Connector 23">
                <a:extLst>
                  <a:ext uri="{FF2B5EF4-FFF2-40B4-BE49-F238E27FC236}">
                    <a16:creationId xmlns:a16="http://schemas.microsoft.com/office/drawing/2014/main" id="{AB701EFB-7053-41A9-A0ED-BE4826B76E86}"/>
                  </a:ext>
                </a:extLst>
              </p:cNvPr>
              <p:cNvCxnSpPr/>
              <p:nvPr/>
            </p:nvCxnSpPr>
            <p:spPr>
              <a:xfrm flipH="1" flipV="1">
                <a:off x="3411190" y="5665146"/>
                <a:ext cx="152400" cy="49160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descr="La demanda del proyecto supera las expectativas&#10;">
                <a:extLst>
                  <a:ext uri="{FF2B5EF4-FFF2-40B4-BE49-F238E27FC236}">
                    <a16:creationId xmlns:a16="http://schemas.microsoft.com/office/drawing/2014/main" id="{1F388615-5C0A-4D0A-AE70-38914AC6D482}"/>
                  </a:ext>
                </a:extLst>
              </p:cNvPr>
              <p:cNvSpPr txBox="1"/>
              <p:nvPr/>
            </p:nvSpPr>
            <p:spPr>
              <a:xfrm>
                <a:off x="2881261" y="1289455"/>
                <a:ext cx="3451732" cy="707886"/>
              </a:xfrm>
              <a:prstGeom prst="rect">
                <a:avLst/>
              </a:prstGeom>
              <a:noFill/>
              <a:ln>
                <a:noFill/>
              </a:ln>
            </p:spPr>
            <p:txBody>
              <a:bodyPr wrap="square" rtlCol="0">
                <a:spAutoFit/>
              </a:bodyPr>
              <a:lstStyle/>
              <a:p>
                <a:r>
                  <a:rPr lang="es-ES" sz="2000" dirty="0">
                    <a:solidFill>
                      <a:schemeClr val="accent1">
                        <a:lumMod val="75000"/>
                      </a:schemeClr>
                    </a:solidFill>
                  </a:rPr>
                  <a:t>La demanda del proyecto supera las expectativas</a:t>
                </a:r>
                <a:endParaRPr lang="en-US" sz="2000" dirty="0">
                  <a:solidFill>
                    <a:schemeClr val="accent1">
                      <a:lumMod val="75000"/>
                    </a:schemeClr>
                  </a:solidFill>
                </a:endParaRPr>
              </a:p>
            </p:txBody>
          </p:sp>
          <p:sp>
            <p:nvSpPr>
              <p:cNvPr id="4" name="Rectangle 3" descr="Se espera que el proyecto disminuya el ritmo de la implementación&#10;">
                <a:extLst>
                  <a:ext uri="{FF2B5EF4-FFF2-40B4-BE49-F238E27FC236}">
                    <a16:creationId xmlns:a16="http://schemas.microsoft.com/office/drawing/2014/main" id="{9FDD6468-CD3E-4E3B-A3E9-938334933D1E}"/>
                  </a:ext>
                </a:extLst>
              </p:cNvPr>
              <p:cNvSpPr/>
              <p:nvPr/>
            </p:nvSpPr>
            <p:spPr>
              <a:xfrm>
                <a:off x="7789525" y="1758567"/>
                <a:ext cx="2029480" cy="896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accent1">
                        <a:lumMod val="75000"/>
                      </a:schemeClr>
                    </a:solidFill>
                  </a:rPr>
                  <a:t>Se espera que el proyecto disminuya el ritmo de la implementación</a:t>
                </a:r>
                <a:endParaRPr lang="en-US" sz="1800" dirty="0">
                  <a:solidFill>
                    <a:schemeClr val="accent1">
                      <a:lumMod val="75000"/>
                    </a:schemeClr>
                  </a:solidFill>
                </a:endParaRPr>
              </a:p>
            </p:txBody>
          </p:sp>
          <p:cxnSp>
            <p:nvCxnSpPr>
              <p:cNvPr id="30" name="Straight Arrow Connector 29">
                <a:extLst>
                  <a:ext uri="{FF2B5EF4-FFF2-40B4-BE49-F238E27FC236}">
                    <a16:creationId xmlns:a16="http://schemas.microsoft.com/office/drawing/2014/main" id="{EB9E6D06-7A2C-4506-BAAB-013C07FAD35F}"/>
                  </a:ext>
                </a:extLst>
              </p:cNvPr>
              <p:cNvCxnSpPr/>
              <p:nvPr/>
            </p:nvCxnSpPr>
            <p:spPr>
              <a:xfrm flipH="1">
                <a:off x="7764760" y="2989957"/>
                <a:ext cx="152400" cy="8960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18048F1-689D-4E0B-9BC8-27DA32478CE2}"/>
                  </a:ext>
                </a:extLst>
              </p:cNvPr>
              <p:cNvCxnSpPr>
                <a:cxnSpLocks/>
              </p:cNvCxnSpPr>
              <p:nvPr/>
            </p:nvCxnSpPr>
            <p:spPr>
              <a:xfrm>
                <a:off x="8625437" y="2956560"/>
                <a:ext cx="287403" cy="148581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descr="Los fondos del proyecto se agotan antes de lo previsto debido a una actividad muy exitosa&#10;">
                <a:extLst>
                  <a:ext uri="{FF2B5EF4-FFF2-40B4-BE49-F238E27FC236}">
                    <a16:creationId xmlns:a16="http://schemas.microsoft.com/office/drawing/2014/main" id="{34BCDD2B-AC96-4BEE-8FD1-446A94E4E922}"/>
                  </a:ext>
                </a:extLst>
              </p:cNvPr>
              <p:cNvSpPr txBox="1"/>
              <p:nvPr/>
            </p:nvSpPr>
            <p:spPr>
              <a:xfrm>
                <a:off x="9946640" y="4276411"/>
                <a:ext cx="2101900" cy="1754326"/>
              </a:xfrm>
              <a:prstGeom prst="rect">
                <a:avLst/>
              </a:prstGeom>
              <a:noFill/>
              <a:ln>
                <a:noFill/>
              </a:ln>
            </p:spPr>
            <p:txBody>
              <a:bodyPr wrap="square" rtlCol="0">
                <a:spAutoFit/>
              </a:bodyPr>
              <a:lstStyle/>
              <a:p>
                <a:r>
                  <a:rPr lang="es-ES" i="1" dirty="0">
                    <a:solidFill>
                      <a:schemeClr val="accent1">
                        <a:lumMod val="75000"/>
                      </a:schemeClr>
                    </a:solidFill>
                  </a:rPr>
                  <a:t>Los fondos del proyecto se agotan antes de lo previsto debido a una actividad muy exitosa</a:t>
                </a:r>
                <a:endParaRPr lang="en-US" i="1" dirty="0">
                  <a:solidFill>
                    <a:schemeClr val="accent1">
                      <a:lumMod val="75000"/>
                    </a:schemeClr>
                  </a:solidFill>
                </a:endParaRPr>
              </a:p>
            </p:txBody>
          </p:sp>
          <p:cxnSp>
            <p:nvCxnSpPr>
              <p:cNvPr id="28" name="Straight Arrow Connector 27">
                <a:extLst>
                  <a:ext uri="{FF2B5EF4-FFF2-40B4-BE49-F238E27FC236}">
                    <a16:creationId xmlns:a16="http://schemas.microsoft.com/office/drawing/2014/main" id="{FCF848B6-F376-41A4-BC96-F84EBAA8CD4D}"/>
                  </a:ext>
                </a:extLst>
              </p:cNvPr>
              <p:cNvCxnSpPr/>
              <p:nvPr/>
            </p:nvCxnSpPr>
            <p:spPr>
              <a:xfrm flipH="1">
                <a:off x="9492365" y="4835951"/>
                <a:ext cx="457199" cy="54655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 name="Footer Placeholder 1">
            <a:extLst>
              <a:ext uri="{FF2B5EF4-FFF2-40B4-BE49-F238E27FC236}">
                <a16:creationId xmlns:a16="http://schemas.microsoft.com/office/drawing/2014/main" id="{0F671CAF-357B-4BFD-9620-F72CABBFE76C}"/>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289263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17: Tendencias en el rendimiento a lo largo del tiempo">
            <a:extLst>
              <a:ext uri="{FF2B5EF4-FFF2-40B4-BE49-F238E27FC236}">
                <a16:creationId xmlns:a16="http://schemas.microsoft.com/office/drawing/2014/main" id="{C1C00A87-E214-40A3-BC67-39516C59D415}"/>
              </a:ext>
            </a:extLst>
          </p:cNvPr>
          <p:cNvSpPr>
            <a:spLocks noGrp="1"/>
          </p:cNvSpPr>
          <p:nvPr>
            <p:ph type="title"/>
          </p:nvPr>
        </p:nvSpPr>
        <p:spPr>
          <a:xfrm>
            <a:off x="635000" y="182245"/>
            <a:ext cx="10515600" cy="1325563"/>
          </a:xfrm>
        </p:spPr>
        <p:txBody>
          <a:bodyPr/>
          <a:lstStyle/>
          <a:p>
            <a:r>
              <a:rPr lang="es-ES" dirty="0"/>
              <a:t>Tendencias en el rendimiento a lo largo del tiempo</a:t>
            </a:r>
            <a:endParaRPr lang="en-US" dirty="0"/>
          </a:p>
        </p:txBody>
      </p:sp>
      <p:sp>
        <p:nvSpPr>
          <p:cNvPr id="4" name="Content Placeholder 3" descr="Cuál es…&#10;la dirección del cambio (mejor, estancado, peor)&#10;la magnitud del cambio (cuánto) &#10;el ritmo del cambio (acelerando o desacelerando)&#10;">
            <a:extLst>
              <a:ext uri="{FF2B5EF4-FFF2-40B4-BE49-F238E27FC236}">
                <a16:creationId xmlns:a16="http://schemas.microsoft.com/office/drawing/2014/main" id="{A54D9136-8BBF-4EAB-AF3C-F90A0E94F4A8}"/>
              </a:ext>
            </a:extLst>
          </p:cNvPr>
          <p:cNvSpPr>
            <a:spLocks noGrp="1"/>
          </p:cNvSpPr>
          <p:nvPr>
            <p:ph idx="1"/>
          </p:nvPr>
        </p:nvSpPr>
        <p:spPr>
          <a:xfrm>
            <a:off x="536401" y="1752851"/>
            <a:ext cx="5356398" cy="3679416"/>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a:spcAft>
                <a:spcPct val="40000"/>
              </a:spcAft>
              <a:buNone/>
            </a:pPr>
            <a:r>
              <a:rPr lang="en-US" b="1" dirty="0" err="1">
                <a:solidFill>
                  <a:schemeClr val="tx1"/>
                </a:solidFill>
              </a:rPr>
              <a:t>Cuál</a:t>
            </a:r>
            <a:r>
              <a:rPr lang="en-US" b="1" dirty="0">
                <a:solidFill>
                  <a:schemeClr val="tx1"/>
                </a:solidFill>
              </a:rPr>
              <a:t> es…</a:t>
            </a:r>
          </a:p>
          <a:p>
            <a:pPr>
              <a:spcAft>
                <a:spcPct val="40000"/>
              </a:spcAft>
            </a:pPr>
            <a:r>
              <a:rPr lang="es-ES" dirty="0">
                <a:solidFill>
                  <a:schemeClr val="tx1"/>
                </a:solidFill>
              </a:rPr>
              <a:t>la</a:t>
            </a:r>
            <a:r>
              <a:rPr lang="es-ES" b="1" dirty="0">
                <a:solidFill>
                  <a:schemeClr val="tx1"/>
                </a:solidFill>
              </a:rPr>
              <a:t> dirección del cambio </a:t>
            </a:r>
            <a:r>
              <a:rPr lang="es-ES" dirty="0">
                <a:solidFill>
                  <a:schemeClr val="tx1"/>
                </a:solidFill>
              </a:rPr>
              <a:t>(mejor, estancado, peor)</a:t>
            </a:r>
          </a:p>
          <a:p>
            <a:pPr>
              <a:spcAft>
                <a:spcPct val="40000"/>
              </a:spcAft>
            </a:pPr>
            <a:r>
              <a:rPr lang="en-US" sz="2800" dirty="0">
                <a:solidFill>
                  <a:schemeClr val="tx1"/>
                </a:solidFill>
              </a:rPr>
              <a:t>la</a:t>
            </a:r>
            <a:r>
              <a:rPr lang="en-US" sz="2800" b="1" dirty="0">
                <a:solidFill>
                  <a:schemeClr val="tx1"/>
                </a:solidFill>
              </a:rPr>
              <a:t> </a:t>
            </a:r>
            <a:r>
              <a:rPr lang="en-US" sz="2800" b="1" dirty="0" err="1">
                <a:solidFill>
                  <a:schemeClr val="tx1"/>
                </a:solidFill>
              </a:rPr>
              <a:t>magnitud</a:t>
            </a:r>
            <a:r>
              <a:rPr lang="en-US" sz="2800" b="1" dirty="0">
                <a:solidFill>
                  <a:schemeClr val="tx1"/>
                </a:solidFill>
              </a:rPr>
              <a:t> del </a:t>
            </a:r>
            <a:r>
              <a:rPr lang="en-US" sz="2800" b="1" dirty="0" err="1">
                <a:solidFill>
                  <a:schemeClr val="tx1"/>
                </a:solidFill>
              </a:rPr>
              <a:t>cambio</a:t>
            </a:r>
            <a:r>
              <a:rPr lang="en-US" sz="2800" b="1" dirty="0">
                <a:solidFill>
                  <a:schemeClr val="tx1"/>
                </a:solidFill>
              </a:rPr>
              <a:t> </a:t>
            </a:r>
            <a:r>
              <a:rPr lang="en-US" sz="2800" dirty="0">
                <a:solidFill>
                  <a:schemeClr val="tx1"/>
                </a:solidFill>
              </a:rPr>
              <a:t>(</a:t>
            </a:r>
            <a:r>
              <a:rPr lang="en-US" sz="2800" dirty="0" err="1">
                <a:solidFill>
                  <a:schemeClr val="tx1"/>
                </a:solidFill>
              </a:rPr>
              <a:t>cuánto</a:t>
            </a:r>
            <a:r>
              <a:rPr lang="en-US" sz="2800" dirty="0">
                <a:solidFill>
                  <a:schemeClr val="tx1"/>
                </a:solidFill>
              </a:rPr>
              <a:t>) </a:t>
            </a:r>
          </a:p>
          <a:p>
            <a:pPr>
              <a:spcAft>
                <a:spcPct val="40000"/>
              </a:spcAft>
            </a:pPr>
            <a:r>
              <a:rPr lang="es-ES" dirty="0">
                <a:solidFill>
                  <a:schemeClr val="tx1"/>
                </a:solidFill>
              </a:rPr>
              <a:t>el</a:t>
            </a:r>
            <a:r>
              <a:rPr lang="es-ES" b="1" dirty="0">
                <a:solidFill>
                  <a:schemeClr val="tx1"/>
                </a:solidFill>
              </a:rPr>
              <a:t> ritmo del cambio </a:t>
            </a:r>
            <a:r>
              <a:rPr lang="es-ES" dirty="0">
                <a:solidFill>
                  <a:schemeClr val="tx1"/>
                </a:solidFill>
              </a:rPr>
              <a:t>(acelerando o desacelerando)</a:t>
            </a:r>
            <a:endParaRPr lang="en-US" sz="2800" dirty="0">
              <a:solidFill>
                <a:schemeClr val="tx1"/>
              </a:solidFill>
            </a:endParaRPr>
          </a:p>
        </p:txBody>
      </p:sp>
      <p:sp>
        <p:nvSpPr>
          <p:cNvPr id="6" name="Content Placeholder 3" descr="Analizar&#10;Período de informe actual en relación al previo (p. ej., los últimos 6 meses)&#10;Cambio a lo largo de varios períodos de reporte&#10;Cambio en relación a la línea de base&#10;">
            <a:extLst>
              <a:ext uri="{FF2B5EF4-FFF2-40B4-BE49-F238E27FC236}">
                <a16:creationId xmlns:a16="http://schemas.microsoft.com/office/drawing/2014/main" id="{27AD3C26-3B7D-4666-B244-11784E312F59}"/>
              </a:ext>
            </a:extLst>
          </p:cNvPr>
          <p:cNvSpPr txBox="1">
            <a:spLocks/>
          </p:cNvSpPr>
          <p:nvPr/>
        </p:nvSpPr>
        <p:spPr>
          <a:xfrm>
            <a:off x="5892799" y="1752851"/>
            <a:ext cx="6041697" cy="3679416"/>
          </a:xfrm>
          <a:prstGeom prst="rect">
            <a:avLst/>
          </a:prstGeom>
          <a:solidFill>
            <a:schemeClr val="tx2">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ct val="40000"/>
              </a:spcAft>
              <a:buNone/>
            </a:pPr>
            <a:r>
              <a:rPr lang="en-US" b="1" dirty="0" err="1"/>
              <a:t>Analizar</a:t>
            </a:r>
            <a:endParaRPr lang="en-US" b="1" dirty="0"/>
          </a:p>
          <a:p>
            <a:pPr marL="346075" lvl="1" indent="-282575">
              <a:spcAft>
                <a:spcPct val="40000"/>
              </a:spcAft>
            </a:pPr>
            <a:r>
              <a:rPr lang="en-US" sz="2800" dirty="0" err="1"/>
              <a:t>Período</a:t>
            </a:r>
            <a:r>
              <a:rPr lang="en-US" sz="2800" dirty="0"/>
              <a:t> de </a:t>
            </a:r>
            <a:r>
              <a:rPr lang="en-US" sz="2800" dirty="0" err="1"/>
              <a:t>informe</a:t>
            </a:r>
            <a:r>
              <a:rPr lang="en-US" sz="2800" dirty="0"/>
              <a:t> actual </a:t>
            </a:r>
            <a:r>
              <a:rPr lang="en-US" sz="2800" dirty="0" err="1"/>
              <a:t>en</a:t>
            </a:r>
            <a:r>
              <a:rPr lang="en-US" sz="2800" dirty="0"/>
              <a:t> </a:t>
            </a:r>
            <a:r>
              <a:rPr lang="en-US" sz="2800" dirty="0" err="1"/>
              <a:t>relación</a:t>
            </a:r>
            <a:r>
              <a:rPr lang="en-US" sz="2800" dirty="0"/>
              <a:t> al </a:t>
            </a:r>
            <a:r>
              <a:rPr lang="en-US" sz="2800" dirty="0" err="1"/>
              <a:t>previo</a:t>
            </a:r>
            <a:r>
              <a:rPr lang="en-US" sz="2800" dirty="0"/>
              <a:t> (p. </a:t>
            </a:r>
            <a:r>
              <a:rPr lang="en-US" sz="2800" dirty="0" err="1"/>
              <a:t>ej</a:t>
            </a:r>
            <a:r>
              <a:rPr lang="en-US" sz="2800" dirty="0"/>
              <a:t>., </a:t>
            </a:r>
            <a:r>
              <a:rPr lang="en-US" sz="2800" dirty="0" err="1"/>
              <a:t>los</a:t>
            </a:r>
            <a:r>
              <a:rPr lang="en-US" sz="2800" dirty="0"/>
              <a:t> </a:t>
            </a:r>
            <a:r>
              <a:rPr lang="en-US" sz="2800" dirty="0" err="1"/>
              <a:t>últimos</a:t>
            </a:r>
            <a:r>
              <a:rPr lang="en-US" sz="2800" dirty="0"/>
              <a:t> 6 meses)</a:t>
            </a:r>
          </a:p>
          <a:p>
            <a:pPr marL="346075" lvl="1" indent="-282575">
              <a:spcAft>
                <a:spcPct val="40000"/>
              </a:spcAft>
            </a:pPr>
            <a:r>
              <a:rPr lang="en-US" sz="2800" dirty="0"/>
              <a:t>Cambio a lo largo de </a:t>
            </a:r>
            <a:r>
              <a:rPr lang="en-US" sz="2800" dirty="0" err="1"/>
              <a:t>varios</a:t>
            </a:r>
            <a:r>
              <a:rPr lang="en-US" sz="2800" dirty="0"/>
              <a:t> </a:t>
            </a:r>
            <a:r>
              <a:rPr lang="en-US" sz="2800" dirty="0" err="1"/>
              <a:t>períodos</a:t>
            </a:r>
            <a:r>
              <a:rPr lang="en-US" sz="2800" dirty="0"/>
              <a:t> de </a:t>
            </a:r>
            <a:r>
              <a:rPr lang="en-US" sz="2800" dirty="0" err="1"/>
              <a:t>reporte</a:t>
            </a:r>
            <a:endParaRPr lang="en-US" sz="2800" dirty="0"/>
          </a:p>
          <a:p>
            <a:pPr marL="346075" lvl="1" indent="-282575">
              <a:spcAft>
                <a:spcPct val="40000"/>
              </a:spcAft>
            </a:pPr>
            <a:r>
              <a:rPr lang="en-US" sz="2800" dirty="0"/>
              <a:t>Cambio </a:t>
            </a:r>
            <a:r>
              <a:rPr lang="en-US" sz="2800" dirty="0" err="1"/>
              <a:t>en</a:t>
            </a:r>
            <a:r>
              <a:rPr lang="en-US" sz="2800" dirty="0"/>
              <a:t> </a:t>
            </a:r>
            <a:r>
              <a:rPr lang="en-US" sz="2800" dirty="0" err="1"/>
              <a:t>relación</a:t>
            </a:r>
            <a:r>
              <a:rPr lang="en-US" sz="2800" dirty="0"/>
              <a:t> a la </a:t>
            </a:r>
            <a:r>
              <a:rPr lang="en-US" sz="2800" dirty="0" err="1"/>
              <a:t>línea</a:t>
            </a:r>
            <a:r>
              <a:rPr lang="en-US" sz="2800" dirty="0"/>
              <a:t> de base</a:t>
            </a:r>
          </a:p>
        </p:txBody>
      </p:sp>
      <p:sp>
        <p:nvSpPr>
          <p:cNvPr id="5" name="Rectangle 4" descr="Nota: Para llevar a cabo un análisis comparativo se requieren datos comparables a lo largo de distintos períodos de tiempo.&#10;">
            <a:extLst>
              <a:ext uri="{FF2B5EF4-FFF2-40B4-BE49-F238E27FC236}">
                <a16:creationId xmlns:a16="http://schemas.microsoft.com/office/drawing/2014/main" id="{4B71A68F-6CD0-4456-A3A3-CCF5795BE459}"/>
              </a:ext>
            </a:extLst>
          </p:cNvPr>
          <p:cNvSpPr/>
          <p:nvPr/>
        </p:nvSpPr>
        <p:spPr>
          <a:xfrm>
            <a:off x="1201201" y="5578452"/>
            <a:ext cx="9383198" cy="830997"/>
          </a:xfrm>
          <a:prstGeom prst="rect">
            <a:avLst/>
          </a:prstGeom>
        </p:spPr>
        <p:txBody>
          <a:bodyPr wrap="square">
            <a:spAutoFit/>
          </a:bodyPr>
          <a:lstStyle/>
          <a:p>
            <a:pPr algn="ctr"/>
            <a:r>
              <a:rPr lang="en-US" altLang="en-US" sz="2400" b="1" dirty="0">
                <a:solidFill>
                  <a:schemeClr val="accent1"/>
                </a:solidFill>
              </a:rPr>
              <a:t>Nota: </a:t>
            </a:r>
            <a:r>
              <a:rPr lang="en-US" altLang="en-US" sz="2400" dirty="0">
                <a:solidFill>
                  <a:schemeClr val="accent1"/>
                </a:solidFill>
              </a:rPr>
              <a:t>Para </a:t>
            </a:r>
            <a:r>
              <a:rPr lang="en-US" altLang="en-US" sz="2400" dirty="0" err="1">
                <a:solidFill>
                  <a:schemeClr val="accent1"/>
                </a:solidFill>
              </a:rPr>
              <a:t>llevar</a:t>
            </a:r>
            <a:r>
              <a:rPr lang="en-US" altLang="en-US" sz="2400" dirty="0">
                <a:solidFill>
                  <a:schemeClr val="accent1"/>
                </a:solidFill>
              </a:rPr>
              <a:t> a </a:t>
            </a:r>
            <a:r>
              <a:rPr lang="en-US" altLang="en-US" sz="2400" dirty="0" err="1">
                <a:solidFill>
                  <a:schemeClr val="accent1"/>
                </a:solidFill>
              </a:rPr>
              <a:t>cabo</a:t>
            </a:r>
            <a:r>
              <a:rPr lang="en-US" altLang="en-US" sz="2400" dirty="0">
                <a:solidFill>
                  <a:schemeClr val="accent1"/>
                </a:solidFill>
              </a:rPr>
              <a:t> un</a:t>
            </a:r>
            <a:r>
              <a:rPr lang="es-ES" altLang="en-US" sz="2400" dirty="0">
                <a:solidFill>
                  <a:schemeClr val="accent1"/>
                </a:solidFill>
              </a:rPr>
              <a:t> análisis comparativo se requieren datos comparables a lo largo de distintos períodos de tiempo.</a:t>
            </a:r>
            <a:endParaRPr lang="en-US" altLang="en-US" sz="2400" dirty="0">
              <a:solidFill>
                <a:schemeClr val="accent1"/>
              </a:solidFill>
            </a:endParaRPr>
          </a:p>
        </p:txBody>
      </p:sp>
      <p:sp>
        <p:nvSpPr>
          <p:cNvPr id="2" name="Footer Placeholder 1">
            <a:extLst>
              <a:ext uri="{FF2B5EF4-FFF2-40B4-BE49-F238E27FC236}">
                <a16:creationId xmlns:a16="http://schemas.microsoft.com/office/drawing/2014/main" id="{F5F14226-40EF-40B5-964A-62515D2F1C85}"/>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44767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Vertical)">
                                      <p:cBhvr>
                                        <p:cTn id="21" dur="500"/>
                                        <p:tgtEl>
                                          <p:spTgt spid="6">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arn(inVertical)">
                                      <p:cBhvr>
                                        <p:cTn id="24" dur="500"/>
                                        <p:tgtEl>
                                          <p:spTgt spid="6">
                                            <p:txEl>
                                              <p:pRg st="1" end="1"/>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barn(inVertical)">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18: Ejemplo: Tendencias en el rendimiento a lo largo del tiempo">
            <a:extLst>
              <a:ext uri="{FF2B5EF4-FFF2-40B4-BE49-F238E27FC236}">
                <a16:creationId xmlns:a16="http://schemas.microsoft.com/office/drawing/2014/main" id="{C1C00A87-E214-40A3-BC67-39516C59D415}"/>
              </a:ext>
            </a:extLst>
          </p:cNvPr>
          <p:cNvSpPr>
            <a:spLocks noGrp="1"/>
          </p:cNvSpPr>
          <p:nvPr>
            <p:ph type="title"/>
          </p:nvPr>
        </p:nvSpPr>
        <p:spPr>
          <a:xfrm>
            <a:off x="634702" y="281984"/>
            <a:ext cx="10504882" cy="1325563"/>
          </a:xfrm>
        </p:spPr>
        <p:txBody>
          <a:bodyPr/>
          <a:lstStyle/>
          <a:p>
            <a:r>
              <a:rPr lang="en-US" dirty="0" err="1"/>
              <a:t>Ejemplo</a:t>
            </a:r>
            <a:r>
              <a:rPr lang="en-US" dirty="0"/>
              <a:t>: </a:t>
            </a:r>
            <a:r>
              <a:rPr lang="es-ES" dirty="0"/>
              <a:t>Tendencias en el rendimiento a lo largo del tiempo</a:t>
            </a:r>
            <a:endParaRPr lang="en-US" dirty="0"/>
          </a:p>
        </p:txBody>
      </p:sp>
      <p:graphicFrame>
        <p:nvGraphicFramePr>
          <p:cNvPr id="11" name="Table 4" descr="Tabla que muestra el # de hogares que participan en actividades innovadoras de generación de ingresos en un periodo de dos años.&#10;&#10;En el ejemplo, vemos que en el primer año hubo 10 hogares que participaron en actividades innovadoras de generación de ingresos, mientras que en el segundo año hubo 12. Esto representa un aumento anual del 20%. &#10;&#10;&#10;">
            <a:extLst>
              <a:ext uri="{FF2B5EF4-FFF2-40B4-BE49-F238E27FC236}">
                <a16:creationId xmlns:a16="http://schemas.microsoft.com/office/drawing/2014/main" id="{4A7BD427-E8CF-4E2C-906F-E854BE407A9D}"/>
              </a:ext>
            </a:extLst>
          </p:cNvPr>
          <p:cNvGraphicFramePr>
            <a:graphicFrameLocks noGrp="1"/>
          </p:cNvGraphicFramePr>
          <p:nvPr>
            <p:extLst>
              <p:ext uri="{D42A27DB-BD31-4B8C-83A1-F6EECF244321}">
                <p14:modId xmlns:p14="http://schemas.microsoft.com/office/powerpoint/2010/main" val="3951122001"/>
              </p:ext>
            </p:extLst>
          </p:nvPr>
        </p:nvGraphicFramePr>
        <p:xfrm>
          <a:off x="4007832" y="2401786"/>
          <a:ext cx="2565909" cy="914400"/>
        </p:xfrm>
        <a:graphic>
          <a:graphicData uri="http://schemas.openxmlformats.org/drawingml/2006/table">
            <a:tbl>
              <a:tblPr firstRow="1" bandRow="1">
                <a:tableStyleId>{5C22544A-7EE6-4342-B048-85BDC9FD1C3A}</a:tableStyleId>
              </a:tblPr>
              <a:tblGrid>
                <a:gridCol w="1281120">
                  <a:extLst>
                    <a:ext uri="{9D8B030D-6E8A-4147-A177-3AD203B41FA5}">
                      <a16:colId xmlns:a16="http://schemas.microsoft.com/office/drawing/2014/main" val="4269047497"/>
                    </a:ext>
                  </a:extLst>
                </a:gridCol>
                <a:gridCol w="1284789">
                  <a:extLst>
                    <a:ext uri="{9D8B030D-6E8A-4147-A177-3AD203B41FA5}">
                      <a16:colId xmlns:a16="http://schemas.microsoft.com/office/drawing/2014/main" val="1254273650"/>
                    </a:ext>
                  </a:extLst>
                </a:gridCol>
              </a:tblGrid>
              <a:tr h="370840">
                <a:tc>
                  <a:txBody>
                    <a:bodyPr/>
                    <a:lstStyle/>
                    <a:p>
                      <a:r>
                        <a:rPr lang="en-US" sz="2400" dirty="0" err="1">
                          <a:latin typeface="Tahoma" pitchFamily="34" charset="0"/>
                        </a:rPr>
                        <a:t>Año</a:t>
                      </a:r>
                      <a:r>
                        <a:rPr lang="en-US" sz="2400" dirty="0">
                          <a:latin typeface="Tahoma" pitchFamily="34" charset="0"/>
                        </a:rPr>
                        <a:t> 1</a:t>
                      </a:r>
                      <a:endParaRPr lang="en-US" sz="2400" dirty="0"/>
                    </a:p>
                  </a:txBody>
                  <a:tcPr/>
                </a:tc>
                <a:tc>
                  <a:txBody>
                    <a:bodyPr/>
                    <a:lstStyle/>
                    <a:p>
                      <a:r>
                        <a:rPr lang="en-US" sz="2400" dirty="0" err="1">
                          <a:latin typeface="Tahoma" pitchFamily="34" charset="0"/>
                        </a:rPr>
                        <a:t>Año</a:t>
                      </a:r>
                      <a:r>
                        <a:rPr lang="en-US" sz="2400" dirty="0">
                          <a:latin typeface="Tahoma" pitchFamily="34" charset="0"/>
                        </a:rPr>
                        <a:t> 2</a:t>
                      </a:r>
                      <a:endParaRPr lang="en-US" sz="2400" dirty="0"/>
                    </a:p>
                  </a:txBody>
                  <a:tcPr/>
                </a:tc>
                <a:extLst>
                  <a:ext uri="{0D108BD9-81ED-4DB2-BD59-A6C34878D82A}">
                    <a16:rowId xmlns:a16="http://schemas.microsoft.com/office/drawing/2014/main" val="2412670574"/>
                  </a:ext>
                </a:extLst>
              </a:tr>
              <a:tr h="370840">
                <a:tc>
                  <a:txBody>
                    <a:bodyPr/>
                    <a:lstStyle/>
                    <a:p>
                      <a:r>
                        <a:rPr lang="en-US" sz="2400" dirty="0"/>
                        <a:t>10</a:t>
                      </a:r>
                    </a:p>
                  </a:txBody>
                  <a:tcPr/>
                </a:tc>
                <a:tc>
                  <a:txBody>
                    <a:bodyPr/>
                    <a:lstStyle/>
                    <a:p>
                      <a:r>
                        <a:rPr lang="en-US" sz="2400" dirty="0"/>
                        <a:t>12</a:t>
                      </a:r>
                    </a:p>
                  </a:txBody>
                  <a:tcPr/>
                </a:tc>
                <a:extLst>
                  <a:ext uri="{0D108BD9-81ED-4DB2-BD59-A6C34878D82A}">
                    <a16:rowId xmlns:a16="http://schemas.microsoft.com/office/drawing/2014/main" val="2156872987"/>
                  </a:ext>
                </a:extLst>
              </a:tr>
            </a:tbl>
          </a:graphicData>
        </a:graphic>
      </p:graphicFrame>
      <p:sp>
        <p:nvSpPr>
          <p:cNvPr id="7" name="Text Box 4" descr="# de hogares que participan en actividades innovadoras de generación de ingresos&#10;">
            <a:extLst>
              <a:ext uri="{FF2B5EF4-FFF2-40B4-BE49-F238E27FC236}">
                <a16:creationId xmlns:a16="http://schemas.microsoft.com/office/drawing/2014/main" id="{9F3A1D88-F158-4B25-AF72-724C2AB44745}"/>
              </a:ext>
            </a:extLst>
          </p:cNvPr>
          <p:cNvSpPr txBox="1">
            <a:spLocks noChangeArrowheads="1"/>
          </p:cNvSpPr>
          <p:nvPr/>
        </p:nvSpPr>
        <p:spPr bwMode="auto">
          <a:xfrm>
            <a:off x="806825" y="2165535"/>
            <a:ext cx="313702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algn="ctr" eaLnBrk="0" fontAlgn="base" hangingPunct="0">
              <a:spcBef>
                <a:spcPct val="0"/>
              </a:spcBef>
              <a:spcAft>
                <a:spcPct val="0"/>
              </a:spcAft>
              <a:defRPr sz="3600">
                <a:solidFill>
                  <a:schemeClr val="tx1"/>
                </a:solidFill>
                <a:latin typeface="Times New Roman" pitchFamily="18" charset="0"/>
              </a:defRPr>
            </a:lvl6pPr>
            <a:lvl7pPr marL="2971800" indent="-228600" algn="ctr" eaLnBrk="0" fontAlgn="base" hangingPunct="0">
              <a:spcBef>
                <a:spcPct val="0"/>
              </a:spcBef>
              <a:spcAft>
                <a:spcPct val="0"/>
              </a:spcAft>
              <a:defRPr sz="3600">
                <a:solidFill>
                  <a:schemeClr val="tx1"/>
                </a:solidFill>
                <a:latin typeface="Times New Roman" pitchFamily="18" charset="0"/>
              </a:defRPr>
            </a:lvl7pPr>
            <a:lvl8pPr marL="3429000" indent="-228600" algn="ctr" eaLnBrk="0" fontAlgn="base" hangingPunct="0">
              <a:spcBef>
                <a:spcPct val="0"/>
              </a:spcBef>
              <a:spcAft>
                <a:spcPct val="0"/>
              </a:spcAft>
              <a:defRPr sz="3600">
                <a:solidFill>
                  <a:schemeClr val="tx1"/>
                </a:solidFill>
                <a:latin typeface="Times New Roman" pitchFamily="18" charset="0"/>
              </a:defRPr>
            </a:lvl8pPr>
            <a:lvl9pPr marL="3886200" indent="-228600" algn="ctr"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s-ES" sz="2000" dirty="0">
                <a:latin typeface="Tahoma" pitchFamily="34" charset="0"/>
              </a:rPr>
              <a:t># de hogares que participan en actividades innovadoras de generación de ingresos</a:t>
            </a:r>
            <a:endParaRPr lang="en-US" sz="2000" dirty="0">
              <a:latin typeface="Tahoma" pitchFamily="34" charset="0"/>
            </a:endParaRPr>
          </a:p>
        </p:txBody>
      </p:sp>
      <p:sp>
        <p:nvSpPr>
          <p:cNvPr id="8" name="Text Box 5" descr="Cambio  porcentual annual: 20%&#10;">
            <a:extLst>
              <a:ext uri="{FF2B5EF4-FFF2-40B4-BE49-F238E27FC236}">
                <a16:creationId xmlns:a16="http://schemas.microsoft.com/office/drawing/2014/main" id="{DEB92C52-A780-401B-A32D-15F133806838}"/>
              </a:ext>
            </a:extLst>
          </p:cNvPr>
          <p:cNvSpPr txBox="1">
            <a:spLocks noChangeArrowheads="1"/>
          </p:cNvSpPr>
          <p:nvPr/>
        </p:nvSpPr>
        <p:spPr bwMode="auto">
          <a:xfrm>
            <a:off x="6929760" y="2326995"/>
            <a:ext cx="42098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338138" algn="ctr"/>
                <a:tab pos="1376363" algn="ctr"/>
                <a:tab pos="3027363" algn="ctr"/>
              </a:tabLst>
              <a:defRPr sz="3600">
                <a:solidFill>
                  <a:schemeClr val="tx1"/>
                </a:solidFill>
                <a:latin typeface="Times New Roman" pitchFamily="18" charset="0"/>
              </a:defRPr>
            </a:lvl1pPr>
            <a:lvl2pPr marL="742950" indent="-285750" eaLnBrk="0" hangingPunct="0">
              <a:tabLst>
                <a:tab pos="338138" algn="ctr"/>
                <a:tab pos="1376363" algn="ctr"/>
                <a:tab pos="3027363" algn="ctr"/>
              </a:tabLst>
              <a:defRPr sz="3600">
                <a:solidFill>
                  <a:schemeClr val="tx1"/>
                </a:solidFill>
                <a:latin typeface="Times New Roman" pitchFamily="18" charset="0"/>
              </a:defRPr>
            </a:lvl2pPr>
            <a:lvl3pPr marL="1143000" indent="-228600" eaLnBrk="0" hangingPunct="0">
              <a:tabLst>
                <a:tab pos="338138" algn="ctr"/>
                <a:tab pos="1376363" algn="ctr"/>
                <a:tab pos="3027363" algn="ctr"/>
              </a:tabLst>
              <a:defRPr sz="3600">
                <a:solidFill>
                  <a:schemeClr val="tx1"/>
                </a:solidFill>
                <a:latin typeface="Times New Roman" pitchFamily="18" charset="0"/>
              </a:defRPr>
            </a:lvl3pPr>
            <a:lvl4pPr marL="1600200" indent="-228600" eaLnBrk="0" hangingPunct="0">
              <a:tabLst>
                <a:tab pos="338138" algn="ctr"/>
                <a:tab pos="1376363" algn="ctr"/>
                <a:tab pos="3027363" algn="ctr"/>
              </a:tabLst>
              <a:defRPr sz="3600">
                <a:solidFill>
                  <a:schemeClr val="tx1"/>
                </a:solidFill>
                <a:latin typeface="Times New Roman" pitchFamily="18" charset="0"/>
              </a:defRPr>
            </a:lvl4pPr>
            <a:lvl5pPr marL="2057400" indent="-228600" eaLnBrk="0" hangingPunct="0">
              <a:tabLst>
                <a:tab pos="338138" algn="ctr"/>
                <a:tab pos="1376363" algn="ctr"/>
                <a:tab pos="3027363" algn="ctr"/>
              </a:tabLst>
              <a:defRPr sz="3600">
                <a:solidFill>
                  <a:schemeClr val="tx1"/>
                </a:solidFill>
                <a:latin typeface="Times New Roman" pitchFamily="18" charset="0"/>
              </a:defRPr>
            </a:lvl5pPr>
            <a:lvl6pPr marL="2514600" indent="-228600" algn="ctr" eaLnBrk="0" fontAlgn="base" hangingPunct="0">
              <a:spcBef>
                <a:spcPct val="0"/>
              </a:spcBef>
              <a:spcAft>
                <a:spcPct val="0"/>
              </a:spcAft>
              <a:tabLst>
                <a:tab pos="338138" algn="ctr"/>
                <a:tab pos="1376363" algn="ctr"/>
                <a:tab pos="3027363" algn="ctr"/>
              </a:tabLst>
              <a:defRPr sz="3600">
                <a:solidFill>
                  <a:schemeClr val="tx1"/>
                </a:solidFill>
                <a:latin typeface="Times New Roman" pitchFamily="18" charset="0"/>
              </a:defRPr>
            </a:lvl6pPr>
            <a:lvl7pPr marL="2971800" indent="-228600" algn="ctr" eaLnBrk="0" fontAlgn="base" hangingPunct="0">
              <a:spcBef>
                <a:spcPct val="0"/>
              </a:spcBef>
              <a:spcAft>
                <a:spcPct val="0"/>
              </a:spcAft>
              <a:tabLst>
                <a:tab pos="338138" algn="ctr"/>
                <a:tab pos="1376363" algn="ctr"/>
                <a:tab pos="3027363" algn="ctr"/>
              </a:tabLst>
              <a:defRPr sz="3600">
                <a:solidFill>
                  <a:schemeClr val="tx1"/>
                </a:solidFill>
                <a:latin typeface="Times New Roman" pitchFamily="18" charset="0"/>
              </a:defRPr>
            </a:lvl7pPr>
            <a:lvl8pPr marL="3429000" indent="-228600" algn="ctr" eaLnBrk="0" fontAlgn="base" hangingPunct="0">
              <a:spcBef>
                <a:spcPct val="0"/>
              </a:spcBef>
              <a:spcAft>
                <a:spcPct val="0"/>
              </a:spcAft>
              <a:tabLst>
                <a:tab pos="338138" algn="ctr"/>
                <a:tab pos="1376363" algn="ctr"/>
                <a:tab pos="3027363" algn="ctr"/>
              </a:tabLst>
              <a:defRPr sz="3600">
                <a:solidFill>
                  <a:schemeClr val="tx1"/>
                </a:solidFill>
                <a:latin typeface="Times New Roman" pitchFamily="18" charset="0"/>
              </a:defRPr>
            </a:lvl8pPr>
            <a:lvl9pPr marL="3886200" indent="-228600" algn="ctr" eaLnBrk="0" fontAlgn="base" hangingPunct="0">
              <a:spcBef>
                <a:spcPct val="0"/>
              </a:spcBef>
              <a:spcAft>
                <a:spcPct val="0"/>
              </a:spcAft>
              <a:tabLst>
                <a:tab pos="338138" algn="ctr"/>
                <a:tab pos="1376363" algn="ctr"/>
                <a:tab pos="3027363" algn="ctr"/>
              </a:tabLst>
              <a:defRPr sz="3600">
                <a:solidFill>
                  <a:schemeClr val="tx1"/>
                </a:solidFill>
                <a:latin typeface="Times New Roman" pitchFamily="18" charset="0"/>
              </a:defRPr>
            </a:lvl9pPr>
          </a:lstStyle>
          <a:p>
            <a:pPr algn="l" eaLnBrk="1" hangingPunct="1">
              <a:spcBef>
                <a:spcPct val="50000"/>
              </a:spcBef>
            </a:pPr>
            <a:r>
              <a:rPr lang="en-US" sz="2400" dirty="0">
                <a:latin typeface="Tahoma" pitchFamily="34" charset="0"/>
              </a:rPr>
              <a:t>Cambio 	</a:t>
            </a:r>
            <a:r>
              <a:rPr lang="en-US" sz="2400" dirty="0" err="1">
                <a:latin typeface="Tahoma" pitchFamily="34" charset="0"/>
              </a:rPr>
              <a:t>porcentual</a:t>
            </a:r>
            <a:r>
              <a:rPr lang="en-US" sz="2400" dirty="0">
                <a:latin typeface="Tahoma" pitchFamily="34" charset="0"/>
              </a:rPr>
              <a:t> annual: 20%</a:t>
            </a:r>
          </a:p>
        </p:txBody>
      </p:sp>
      <p:graphicFrame>
        <p:nvGraphicFramePr>
          <p:cNvPr id="12" name="Table 5" descr="Tabla que muestra el # de hogares que participan en actividades innovadoras de generación de ingresos en un periodo de cuatro años. El número de hogares aumentó a 12 en el año 2, a 16 en el año 3 y a 24 en el año 4.&#10;&#10;&#10;">
            <a:extLst>
              <a:ext uri="{FF2B5EF4-FFF2-40B4-BE49-F238E27FC236}">
                <a16:creationId xmlns:a16="http://schemas.microsoft.com/office/drawing/2014/main" id="{8A82273A-75BB-4E49-87B7-2761B3E768EC}"/>
              </a:ext>
            </a:extLst>
          </p:cNvPr>
          <p:cNvGraphicFramePr>
            <a:graphicFrameLocks noGrp="1"/>
          </p:cNvGraphicFramePr>
          <p:nvPr>
            <p:extLst>
              <p:ext uri="{D42A27DB-BD31-4B8C-83A1-F6EECF244321}">
                <p14:modId xmlns:p14="http://schemas.microsoft.com/office/powerpoint/2010/main" val="1345015538"/>
              </p:ext>
            </p:extLst>
          </p:nvPr>
        </p:nvGraphicFramePr>
        <p:xfrm>
          <a:off x="3943848" y="4726545"/>
          <a:ext cx="4288220" cy="975270"/>
        </p:xfrm>
        <a:graphic>
          <a:graphicData uri="http://schemas.openxmlformats.org/drawingml/2006/table">
            <a:tbl>
              <a:tblPr firstRow="1" bandRow="1">
                <a:tableStyleId>{5C22544A-7EE6-4342-B048-85BDC9FD1C3A}</a:tableStyleId>
              </a:tblPr>
              <a:tblGrid>
                <a:gridCol w="1072055">
                  <a:extLst>
                    <a:ext uri="{9D8B030D-6E8A-4147-A177-3AD203B41FA5}">
                      <a16:colId xmlns:a16="http://schemas.microsoft.com/office/drawing/2014/main" val="2942149982"/>
                    </a:ext>
                  </a:extLst>
                </a:gridCol>
                <a:gridCol w="1072055">
                  <a:extLst>
                    <a:ext uri="{9D8B030D-6E8A-4147-A177-3AD203B41FA5}">
                      <a16:colId xmlns:a16="http://schemas.microsoft.com/office/drawing/2014/main" val="347923735"/>
                    </a:ext>
                  </a:extLst>
                </a:gridCol>
                <a:gridCol w="1072055">
                  <a:extLst>
                    <a:ext uri="{9D8B030D-6E8A-4147-A177-3AD203B41FA5}">
                      <a16:colId xmlns:a16="http://schemas.microsoft.com/office/drawing/2014/main" val="1895562988"/>
                    </a:ext>
                  </a:extLst>
                </a:gridCol>
                <a:gridCol w="1072055">
                  <a:extLst>
                    <a:ext uri="{9D8B030D-6E8A-4147-A177-3AD203B41FA5}">
                      <a16:colId xmlns:a16="http://schemas.microsoft.com/office/drawing/2014/main" val="646425502"/>
                    </a:ext>
                  </a:extLst>
                </a:gridCol>
              </a:tblGrid>
              <a:tr h="487635">
                <a:tc>
                  <a:txBody>
                    <a:bodyPr/>
                    <a:lstStyle/>
                    <a:p>
                      <a:r>
                        <a:rPr lang="en-US" sz="2400" dirty="0" err="1">
                          <a:latin typeface="Tahoma" pitchFamily="34" charset="0"/>
                        </a:rPr>
                        <a:t>Año</a:t>
                      </a:r>
                      <a:r>
                        <a:rPr lang="en-US" sz="2400" dirty="0"/>
                        <a:t> 1</a:t>
                      </a:r>
                    </a:p>
                  </a:txBody>
                  <a:tcPr/>
                </a:tc>
                <a:tc>
                  <a:txBody>
                    <a:bodyPr/>
                    <a:lstStyle/>
                    <a:p>
                      <a:r>
                        <a:rPr lang="en-US" sz="2400" dirty="0" err="1">
                          <a:latin typeface="Tahoma" pitchFamily="34" charset="0"/>
                        </a:rPr>
                        <a:t>Año</a:t>
                      </a:r>
                      <a:r>
                        <a:rPr lang="en-US" sz="2400" dirty="0"/>
                        <a:t> 2</a:t>
                      </a:r>
                    </a:p>
                  </a:txBody>
                  <a:tcPr/>
                </a:tc>
                <a:tc>
                  <a:txBody>
                    <a:bodyPr/>
                    <a:lstStyle/>
                    <a:p>
                      <a:r>
                        <a:rPr lang="en-US" sz="2400" dirty="0" err="1">
                          <a:latin typeface="Tahoma" pitchFamily="34" charset="0"/>
                        </a:rPr>
                        <a:t>Año</a:t>
                      </a:r>
                      <a:r>
                        <a:rPr lang="en-US" sz="2400" dirty="0"/>
                        <a:t> 3</a:t>
                      </a:r>
                    </a:p>
                  </a:txBody>
                  <a:tcPr/>
                </a:tc>
                <a:tc>
                  <a:txBody>
                    <a:bodyPr/>
                    <a:lstStyle/>
                    <a:p>
                      <a:r>
                        <a:rPr lang="en-US" sz="2400" dirty="0" err="1">
                          <a:latin typeface="Tahoma" pitchFamily="34" charset="0"/>
                        </a:rPr>
                        <a:t>Año</a:t>
                      </a:r>
                      <a:r>
                        <a:rPr lang="en-US" sz="2400" dirty="0"/>
                        <a:t> 4</a:t>
                      </a:r>
                    </a:p>
                  </a:txBody>
                  <a:tcPr/>
                </a:tc>
                <a:extLst>
                  <a:ext uri="{0D108BD9-81ED-4DB2-BD59-A6C34878D82A}">
                    <a16:rowId xmlns:a16="http://schemas.microsoft.com/office/drawing/2014/main" val="2372575404"/>
                  </a:ext>
                </a:extLst>
              </a:tr>
              <a:tr h="487635">
                <a:tc>
                  <a:txBody>
                    <a:bodyPr/>
                    <a:lstStyle/>
                    <a:p>
                      <a:r>
                        <a:rPr lang="en-US" sz="2400" dirty="0"/>
                        <a:t>10</a:t>
                      </a:r>
                    </a:p>
                  </a:txBody>
                  <a:tcPr/>
                </a:tc>
                <a:tc>
                  <a:txBody>
                    <a:bodyPr/>
                    <a:lstStyle/>
                    <a:p>
                      <a:r>
                        <a:rPr lang="en-US" sz="2400" dirty="0"/>
                        <a:t>12</a:t>
                      </a:r>
                    </a:p>
                  </a:txBody>
                  <a:tcPr/>
                </a:tc>
                <a:tc>
                  <a:txBody>
                    <a:bodyPr/>
                    <a:lstStyle/>
                    <a:p>
                      <a:r>
                        <a:rPr lang="en-US" sz="2400" dirty="0"/>
                        <a:t>16</a:t>
                      </a:r>
                    </a:p>
                  </a:txBody>
                  <a:tcPr/>
                </a:tc>
                <a:tc>
                  <a:txBody>
                    <a:bodyPr/>
                    <a:lstStyle/>
                    <a:p>
                      <a:r>
                        <a:rPr lang="en-US" sz="2400" dirty="0"/>
                        <a:t>24</a:t>
                      </a:r>
                    </a:p>
                  </a:txBody>
                  <a:tcPr/>
                </a:tc>
                <a:extLst>
                  <a:ext uri="{0D108BD9-81ED-4DB2-BD59-A6C34878D82A}">
                    <a16:rowId xmlns:a16="http://schemas.microsoft.com/office/drawing/2014/main" val="4292725471"/>
                  </a:ext>
                </a:extLst>
              </a:tr>
            </a:tbl>
          </a:graphicData>
        </a:graphic>
      </p:graphicFrame>
      <p:sp>
        <p:nvSpPr>
          <p:cNvPr id="9" name="Text Box 6" descr="# de hogares que participan en actividades innovadoras de generación de ingresos&#10;">
            <a:extLst>
              <a:ext uri="{FF2B5EF4-FFF2-40B4-BE49-F238E27FC236}">
                <a16:creationId xmlns:a16="http://schemas.microsoft.com/office/drawing/2014/main" id="{E1CEC6C2-C506-484F-8F6B-0DA8EFF5D81C}"/>
              </a:ext>
            </a:extLst>
          </p:cNvPr>
          <p:cNvSpPr txBox="1">
            <a:spLocks noChangeArrowheads="1"/>
          </p:cNvSpPr>
          <p:nvPr/>
        </p:nvSpPr>
        <p:spPr bwMode="auto">
          <a:xfrm>
            <a:off x="806825" y="4576997"/>
            <a:ext cx="313702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algn="ctr" eaLnBrk="0" fontAlgn="base" hangingPunct="0">
              <a:spcBef>
                <a:spcPct val="0"/>
              </a:spcBef>
              <a:spcAft>
                <a:spcPct val="0"/>
              </a:spcAft>
              <a:defRPr sz="3600">
                <a:solidFill>
                  <a:schemeClr val="tx1"/>
                </a:solidFill>
                <a:latin typeface="Times New Roman" pitchFamily="18" charset="0"/>
              </a:defRPr>
            </a:lvl6pPr>
            <a:lvl7pPr marL="2971800" indent="-228600" algn="ctr" eaLnBrk="0" fontAlgn="base" hangingPunct="0">
              <a:spcBef>
                <a:spcPct val="0"/>
              </a:spcBef>
              <a:spcAft>
                <a:spcPct val="0"/>
              </a:spcAft>
              <a:defRPr sz="3600">
                <a:solidFill>
                  <a:schemeClr val="tx1"/>
                </a:solidFill>
                <a:latin typeface="Times New Roman" pitchFamily="18" charset="0"/>
              </a:defRPr>
            </a:lvl7pPr>
            <a:lvl8pPr marL="3429000" indent="-228600" algn="ctr" eaLnBrk="0" fontAlgn="base" hangingPunct="0">
              <a:spcBef>
                <a:spcPct val="0"/>
              </a:spcBef>
              <a:spcAft>
                <a:spcPct val="0"/>
              </a:spcAft>
              <a:defRPr sz="3600">
                <a:solidFill>
                  <a:schemeClr val="tx1"/>
                </a:solidFill>
                <a:latin typeface="Times New Roman" pitchFamily="18" charset="0"/>
              </a:defRPr>
            </a:lvl8pPr>
            <a:lvl9pPr marL="3886200" indent="-228600" algn="ctr"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s-ES" sz="2000" dirty="0">
                <a:latin typeface="Tahoma" pitchFamily="34" charset="0"/>
              </a:rPr>
              <a:t># de hogares que participan en actividades innovadoras de generación de ingresos</a:t>
            </a:r>
            <a:endParaRPr lang="en-US" sz="2000" dirty="0">
              <a:latin typeface="Tahoma" pitchFamily="34" charset="0"/>
            </a:endParaRPr>
          </a:p>
        </p:txBody>
      </p:sp>
      <p:sp>
        <p:nvSpPr>
          <p:cNvPr id="10" name="Text Box 7" descr="Cambio porcentual promedio annual:&#10;34%&#10;">
            <a:extLst>
              <a:ext uri="{FF2B5EF4-FFF2-40B4-BE49-F238E27FC236}">
                <a16:creationId xmlns:a16="http://schemas.microsoft.com/office/drawing/2014/main" id="{7BACADBC-E7C1-40BD-B125-5B53E2056AAC}"/>
              </a:ext>
            </a:extLst>
          </p:cNvPr>
          <p:cNvSpPr txBox="1">
            <a:spLocks noChangeArrowheads="1"/>
          </p:cNvSpPr>
          <p:nvPr/>
        </p:nvSpPr>
        <p:spPr bwMode="auto">
          <a:xfrm>
            <a:off x="8534399" y="4146110"/>
            <a:ext cx="285077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338138" algn="ctr"/>
                <a:tab pos="1079500" algn="ctr"/>
                <a:tab pos="1889125" algn="ctr"/>
                <a:tab pos="2635250" algn="ctr"/>
                <a:tab pos="4064000" algn="ctr"/>
              </a:tabLst>
              <a:defRPr sz="3600">
                <a:solidFill>
                  <a:schemeClr val="tx1"/>
                </a:solidFill>
                <a:latin typeface="Times New Roman" pitchFamily="18" charset="0"/>
              </a:defRPr>
            </a:lvl1pPr>
            <a:lvl2pPr marL="742950" indent="-285750" eaLnBrk="0" hangingPunct="0">
              <a:tabLst>
                <a:tab pos="338138" algn="ctr"/>
                <a:tab pos="1079500" algn="ctr"/>
                <a:tab pos="1889125" algn="ctr"/>
                <a:tab pos="2635250" algn="ctr"/>
                <a:tab pos="4064000" algn="ctr"/>
              </a:tabLst>
              <a:defRPr sz="3600">
                <a:solidFill>
                  <a:schemeClr val="tx1"/>
                </a:solidFill>
                <a:latin typeface="Times New Roman" pitchFamily="18" charset="0"/>
              </a:defRPr>
            </a:lvl2pPr>
            <a:lvl3pPr marL="1143000" indent="-228600" eaLnBrk="0" hangingPunct="0">
              <a:tabLst>
                <a:tab pos="338138" algn="ctr"/>
                <a:tab pos="1079500" algn="ctr"/>
                <a:tab pos="1889125" algn="ctr"/>
                <a:tab pos="2635250" algn="ctr"/>
                <a:tab pos="4064000" algn="ctr"/>
              </a:tabLst>
              <a:defRPr sz="3600">
                <a:solidFill>
                  <a:schemeClr val="tx1"/>
                </a:solidFill>
                <a:latin typeface="Times New Roman" pitchFamily="18" charset="0"/>
              </a:defRPr>
            </a:lvl3pPr>
            <a:lvl4pPr marL="1600200" indent="-228600" eaLnBrk="0" hangingPunct="0">
              <a:tabLst>
                <a:tab pos="338138" algn="ctr"/>
                <a:tab pos="1079500" algn="ctr"/>
                <a:tab pos="1889125" algn="ctr"/>
                <a:tab pos="2635250" algn="ctr"/>
                <a:tab pos="4064000" algn="ctr"/>
              </a:tabLst>
              <a:defRPr sz="3600">
                <a:solidFill>
                  <a:schemeClr val="tx1"/>
                </a:solidFill>
                <a:latin typeface="Times New Roman" pitchFamily="18" charset="0"/>
              </a:defRPr>
            </a:lvl4pPr>
            <a:lvl5pPr marL="2057400" indent="-228600" eaLnBrk="0" hangingPunct="0">
              <a:tabLst>
                <a:tab pos="338138" algn="ctr"/>
                <a:tab pos="1079500" algn="ctr"/>
                <a:tab pos="1889125" algn="ctr"/>
                <a:tab pos="2635250" algn="ctr"/>
                <a:tab pos="4064000" algn="ctr"/>
              </a:tabLst>
              <a:defRPr sz="3600">
                <a:solidFill>
                  <a:schemeClr val="tx1"/>
                </a:solidFill>
                <a:latin typeface="Times New Roman" pitchFamily="18" charset="0"/>
              </a:defRPr>
            </a:lvl5pPr>
            <a:lvl6pPr marL="2514600" indent="-228600" algn="ctr" eaLnBrk="0" fontAlgn="base" hangingPunct="0">
              <a:spcBef>
                <a:spcPct val="0"/>
              </a:spcBef>
              <a:spcAft>
                <a:spcPct val="0"/>
              </a:spcAft>
              <a:tabLst>
                <a:tab pos="338138" algn="ctr"/>
                <a:tab pos="1079500" algn="ctr"/>
                <a:tab pos="1889125" algn="ctr"/>
                <a:tab pos="2635250" algn="ctr"/>
                <a:tab pos="4064000" algn="ctr"/>
              </a:tabLst>
              <a:defRPr sz="3600">
                <a:solidFill>
                  <a:schemeClr val="tx1"/>
                </a:solidFill>
                <a:latin typeface="Times New Roman" pitchFamily="18" charset="0"/>
              </a:defRPr>
            </a:lvl6pPr>
            <a:lvl7pPr marL="2971800" indent="-228600" algn="ctr" eaLnBrk="0" fontAlgn="base" hangingPunct="0">
              <a:spcBef>
                <a:spcPct val="0"/>
              </a:spcBef>
              <a:spcAft>
                <a:spcPct val="0"/>
              </a:spcAft>
              <a:tabLst>
                <a:tab pos="338138" algn="ctr"/>
                <a:tab pos="1079500" algn="ctr"/>
                <a:tab pos="1889125" algn="ctr"/>
                <a:tab pos="2635250" algn="ctr"/>
                <a:tab pos="4064000" algn="ctr"/>
              </a:tabLst>
              <a:defRPr sz="3600">
                <a:solidFill>
                  <a:schemeClr val="tx1"/>
                </a:solidFill>
                <a:latin typeface="Times New Roman" pitchFamily="18" charset="0"/>
              </a:defRPr>
            </a:lvl7pPr>
            <a:lvl8pPr marL="3429000" indent="-228600" algn="ctr" eaLnBrk="0" fontAlgn="base" hangingPunct="0">
              <a:spcBef>
                <a:spcPct val="0"/>
              </a:spcBef>
              <a:spcAft>
                <a:spcPct val="0"/>
              </a:spcAft>
              <a:tabLst>
                <a:tab pos="338138" algn="ctr"/>
                <a:tab pos="1079500" algn="ctr"/>
                <a:tab pos="1889125" algn="ctr"/>
                <a:tab pos="2635250" algn="ctr"/>
                <a:tab pos="4064000" algn="ctr"/>
              </a:tabLst>
              <a:defRPr sz="3600">
                <a:solidFill>
                  <a:schemeClr val="tx1"/>
                </a:solidFill>
                <a:latin typeface="Times New Roman" pitchFamily="18" charset="0"/>
              </a:defRPr>
            </a:lvl8pPr>
            <a:lvl9pPr marL="3886200" indent="-228600" algn="ctr" eaLnBrk="0" fontAlgn="base" hangingPunct="0">
              <a:spcBef>
                <a:spcPct val="0"/>
              </a:spcBef>
              <a:spcAft>
                <a:spcPct val="0"/>
              </a:spcAft>
              <a:tabLst>
                <a:tab pos="338138" algn="ctr"/>
                <a:tab pos="1079500" algn="ctr"/>
                <a:tab pos="1889125" algn="ctr"/>
                <a:tab pos="2635250" algn="ctr"/>
                <a:tab pos="4064000" algn="ctr"/>
              </a:tabLst>
              <a:defRPr sz="3600">
                <a:solidFill>
                  <a:schemeClr val="tx1"/>
                </a:solidFill>
                <a:latin typeface="Times New Roman" pitchFamily="18" charset="0"/>
              </a:defRPr>
            </a:lvl9pPr>
          </a:lstStyle>
          <a:p>
            <a:pPr algn="l" eaLnBrk="1" hangingPunct="1">
              <a:spcBef>
                <a:spcPct val="50000"/>
              </a:spcBef>
            </a:pPr>
            <a:r>
              <a:rPr lang="en-US" sz="2400" dirty="0">
                <a:latin typeface="Tahoma" pitchFamily="34" charset="0"/>
              </a:rPr>
              <a:t>					                 Cambio </a:t>
            </a:r>
            <a:r>
              <a:rPr lang="en-US" sz="2400" dirty="0" err="1">
                <a:latin typeface="Tahoma" pitchFamily="34" charset="0"/>
              </a:rPr>
              <a:t>porcentual</a:t>
            </a:r>
            <a:r>
              <a:rPr lang="en-US" sz="2400" dirty="0">
                <a:latin typeface="Tahoma" pitchFamily="34" charset="0"/>
              </a:rPr>
              <a:t> </a:t>
            </a:r>
            <a:r>
              <a:rPr lang="en-US" sz="2400" dirty="0" err="1">
                <a:latin typeface="Tahoma" pitchFamily="34" charset="0"/>
              </a:rPr>
              <a:t>promedio</a:t>
            </a:r>
            <a:r>
              <a:rPr lang="en-US" sz="2400" dirty="0">
                <a:latin typeface="Tahoma" pitchFamily="34" charset="0"/>
              </a:rPr>
              <a:t> annual:</a:t>
            </a:r>
          </a:p>
          <a:p>
            <a:pPr algn="l" eaLnBrk="1" hangingPunct="1">
              <a:spcBef>
                <a:spcPct val="50000"/>
              </a:spcBef>
            </a:pPr>
            <a:r>
              <a:rPr lang="en-US" sz="2400" dirty="0">
                <a:latin typeface="Tahoma" pitchFamily="34" charset="0"/>
              </a:rPr>
              <a:t>34%</a:t>
            </a:r>
          </a:p>
        </p:txBody>
      </p:sp>
      <p:grpSp>
        <p:nvGrpSpPr>
          <p:cNvPr id="28" name="Group 27">
            <a:extLst>
              <a:ext uri="{FF2B5EF4-FFF2-40B4-BE49-F238E27FC236}">
                <a16:creationId xmlns:a16="http://schemas.microsoft.com/office/drawing/2014/main" id="{98571BFA-6A6D-06AD-E720-112B272A16B3}"/>
              </a:ext>
              <a:ext uri="{C183D7F6-B498-43B3-948B-1728B52AA6E4}">
                <adec:decorative xmlns:adec="http://schemas.microsoft.com/office/drawing/2017/decorative" val="1"/>
              </a:ext>
            </a:extLst>
          </p:cNvPr>
          <p:cNvGrpSpPr/>
          <p:nvPr/>
        </p:nvGrpSpPr>
        <p:grpSpPr>
          <a:xfrm>
            <a:off x="4666724" y="5885678"/>
            <a:ext cx="1049148" cy="740917"/>
            <a:chOff x="4666724" y="5885678"/>
            <a:chExt cx="1049148" cy="740917"/>
          </a:xfrm>
        </p:grpSpPr>
        <p:sp>
          <p:nvSpPr>
            <p:cNvPr id="14" name="TextBox 13">
              <a:extLst>
                <a:ext uri="{FF2B5EF4-FFF2-40B4-BE49-F238E27FC236}">
                  <a16:creationId xmlns:a16="http://schemas.microsoft.com/office/drawing/2014/main" id="{6F581959-551A-48B5-8E66-07D843E4D9D3}"/>
                </a:ext>
              </a:extLst>
            </p:cNvPr>
            <p:cNvSpPr txBox="1"/>
            <p:nvPr/>
          </p:nvSpPr>
          <p:spPr>
            <a:xfrm>
              <a:off x="4714850" y="6164930"/>
              <a:ext cx="1001022" cy="461665"/>
            </a:xfrm>
            <a:prstGeom prst="rect">
              <a:avLst/>
            </a:prstGeom>
            <a:noFill/>
          </p:spPr>
          <p:txBody>
            <a:bodyPr wrap="square" rtlCol="0">
              <a:spAutoFit/>
            </a:bodyPr>
            <a:lstStyle/>
            <a:p>
              <a:r>
                <a:rPr lang="en-US" sz="2400" b="1" dirty="0"/>
                <a:t>20%</a:t>
              </a:r>
            </a:p>
          </p:txBody>
        </p:sp>
        <p:sp>
          <p:nvSpPr>
            <p:cNvPr id="15" name="Arrow: Curved Up 14">
              <a:extLst>
                <a:ext uri="{FF2B5EF4-FFF2-40B4-BE49-F238E27FC236}">
                  <a16:creationId xmlns:a16="http://schemas.microsoft.com/office/drawing/2014/main" id="{F66E4B22-4388-492F-B09C-A8CC71EE8485}"/>
                </a:ext>
              </a:extLst>
            </p:cNvPr>
            <p:cNvSpPr/>
            <p:nvPr/>
          </p:nvSpPr>
          <p:spPr>
            <a:xfrm>
              <a:off x="4666724" y="5885678"/>
              <a:ext cx="673769" cy="20452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a:extLst>
              <a:ext uri="{FF2B5EF4-FFF2-40B4-BE49-F238E27FC236}">
                <a16:creationId xmlns:a16="http://schemas.microsoft.com/office/drawing/2014/main" id="{4061766C-2186-3CA2-D807-06FE92DA2DB0}"/>
              </a:ext>
              <a:ext uri="{C183D7F6-B498-43B3-948B-1728B52AA6E4}">
                <adec:decorative xmlns:adec="http://schemas.microsoft.com/office/drawing/2017/decorative" val="1"/>
              </a:ext>
            </a:extLst>
          </p:cNvPr>
          <p:cNvGrpSpPr/>
          <p:nvPr/>
        </p:nvGrpSpPr>
        <p:grpSpPr>
          <a:xfrm>
            <a:off x="5790519" y="5885678"/>
            <a:ext cx="1050779" cy="780609"/>
            <a:chOff x="5790519" y="5885678"/>
            <a:chExt cx="1050779" cy="780609"/>
          </a:xfrm>
        </p:grpSpPr>
        <p:sp>
          <p:nvSpPr>
            <p:cNvPr id="20" name="Arrow: Curved Up 19">
              <a:extLst>
                <a:ext uri="{FF2B5EF4-FFF2-40B4-BE49-F238E27FC236}">
                  <a16:creationId xmlns:a16="http://schemas.microsoft.com/office/drawing/2014/main" id="{066854A4-B4CB-4985-80CA-DA62FC7210D0}"/>
                </a:ext>
              </a:extLst>
            </p:cNvPr>
            <p:cNvSpPr/>
            <p:nvPr/>
          </p:nvSpPr>
          <p:spPr>
            <a:xfrm>
              <a:off x="5790519" y="5885678"/>
              <a:ext cx="673769" cy="20452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9A508F51-CDED-40DE-94A8-C032F508480B}"/>
                </a:ext>
              </a:extLst>
            </p:cNvPr>
            <p:cNvSpPr txBox="1"/>
            <p:nvPr/>
          </p:nvSpPr>
          <p:spPr>
            <a:xfrm>
              <a:off x="5840276" y="6204622"/>
              <a:ext cx="1001022" cy="461665"/>
            </a:xfrm>
            <a:prstGeom prst="rect">
              <a:avLst/>
            </a:prstGeom>
            <a:noFill/>
          </p:spPr>
          <p:txBody>
            <a:bodyPr wrap="square" rtlCol="0">
              <a:spAutoFit/>
            </a:bodyPr>
            <a:lstStyle/>
            <a:p>
              <a:r>
                <a:rPr lang="en-US" sz="2400" b="1" dirty="0"/>
                <a:t>33%</a:t>
              </a:r>
            </a:p>
          </p:txBody>
        </p:sp>
      </p:grpSp>
      <p:grpSp>
        <p:nvGrpSpPr>
          <p:cNvPr id="27" name="Group 26">
            <a:extLst>
              <a:ext uri="{FF2B5EF4-FFF2-40B4-BE49-F238E27FC236}">
                <a16:creationId xmlns:a16="http://schemas.microsoft.com/office/drawing/2014/main" id="{CEE90CFE-E991-598D-6C91-595AAD5CEE5F}"/>
              </a:ext>
              <a:ext uri="{C183D7F6-B498-43B3-948B-1728B52AA6E4}">
                <adec:decorative xmlns:adec="http://schemas.microsoft.com/office/drawing/2017/decorative" val="1"/>
              </a:ext>
            </a:extLst>
          </p:cNvPr>
          <p:cNvGrpSpPr/>
          <p:nvPr/>
        </p:nvGrpSpPr>
        <p:grpSpPr>
          <a:xfrm>
            <a:off x="6978684" y="5885678"/>
            <a:ext cx="1045538" cy="829258"/>
            <a:chOff x="6978684" y="5885678"/>
            <a:chExt cx="1045538" cy="829258"/>
          </a:xfrm>
        </p:grpSpPr>
        <p:sp>
          <p:nvSpPr>
            <p:cNvPr id="17" name="Arrow: Curved Up 16">
              <a:extLst>
                <a:ext uri="{FF2B5EF4-FFF2-40B4-BE49-F238E27FC236}">
                  <a16:creationId xmlns:a16="http://schemas.microsoft.com/office/drawing/2014/main" id="{3B80F41B-BE8E-43B8-BECC-F41B91BE05F9}"/>
                </a:ext>
              </a:extLst>
            </p:cNvPr>
            <p:cNvSpPr/>
            <p:nvPr/>
          </p:nvSpPr>
          <p:spPr>
            <a:xfrm>
              <a:off x="6978684" y="5885678"/>
              <a:ext cx="673769" cy="20452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33562ED7-91C7-4524-935A-1ABFDB8F2A59}"/>
                </a:ext>
              </a:extLst>
            </p:cNvPr>
            <p:cNvSpPr txBox="1"/>
            <p:nvPr/>
          </p:nvSpPr>
          <p:spPr>
            <a:xfrm>
              <a:off x="7023200" y="6253271"/>
              <a:ext cx="1001022" cy="461665"/>
            </a:xfrm>
            <a:prstGeom prst="rect">
              <a:avLst/>
            </a:prstGeom>
            <a:noFill/>
          </p:spPr>
          <p:txBody>
            <a:bodyPr wrap="square" rtlCol="0">
              <a:spAutoFit/>
            </a:bodyPr>
            <a:lstStyle/>
            <a:p>
              <a:r>
                <a:rPr lang="en-US" sz="2400" b="1" dirty="0"/>
                <a:t>50%</a:t>
              </a:r>
            </a:p>
          </p:txBody>
        </p:sp>
      </p:grpSp>
      <p:sp>
        <p:nvSpPr>
          <p:cNvPr id="2" name="Footer Placeholder 1">
            <a:extLst>
              <a:ext uri="{FF2B5EF4-FFF2-40B4-BE49-F238E27FC236}">
                <a16:creationId xmlns:a16="http://schemas.microsoft.com/office/drawing/2014/main" id="{F5F14226-40EF-40B5-964A-62515D2F1C85}"/>
              </a:ext>
            </a:extLst>
          </p:cNvPr>
          <p:cNvSpPr>
            <a:spLocks noGrp="1"/>
          </p:cNvSpPr>
          <p:nvPr>
            <p:ph type="ftr" sz="quarter" idx="11"/>
          </p:nvPr>
        </p:nvSpPr>
        <p:spPr>
          <a:xfrm>
            <a:off x="0" y="6858000"/>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63355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19: Análisis comparativo">
            <a:extLst>
              <a:ext uri="{FF2B5EF4-FFF2-40B4-BE49-F238E27FC236}">
                <a16:creationId xmlns:a16="http://schemas.microsoft.com/office/drawing/2014/main" id="{87EDBF8C-CDF7-42AB-8D51-96B3DDC340A1}"/>
              </a:ext>
            </a:extLst>
          </p:cNvPr>
          <p:cNvSpPr>
            <a:spLocks noGrp="1"/>
          </p:cNvSpPr>
          <p:nvPr>
            <p:ph type="title"/>
          </p:nvPr>
        </p:nvSpPr>
        <p:spPr>
          <a:xfrm>
            <a:off x="431800" y="0"/>
            <a:ext cx="10515600" cy="1325563"/>
          </a:xfrm>
        </p:spPr>
        <p:txBody>
          <a:bodyPr/>
          <a:lstStyle/>
          <a:p>
            <a:r>
              <a:rPr lang="en-US" dirty="0" err="1"/>
              <a:t>Análisis</a:t>
            </a:r>
            <a:r>
              <a:rPr lang="en-US" dirty="0"/>
              <a:t> </a:t>
            </a:r>
            <a:r>
              <a:rPr lang="en-US" dirty="0" err="1"/>
              <a:t>comparativo</a:t>
            </a:r>
            <a:endParaRPr lang="en-US" dirty="0"/>
          </a:p>
        </p:txBody>
      </p:sp>
      <p:sp>
        <p:nvSpPr>
          <p:cNvPr id="4" name="Content Placeholder 3" descr="Busque valores atípicos: Alto y bajo rendimiento o cualquier sorpresa en los datos.&#10;">
            <a:extLst>
              <a:ext uri="{FF2B5EF4-FFF2-40B4-BE49-F238E27FC236}">
                <a16:creationId xmlns:a16="http://schemas.microsoft.com/office/drawing/2014/main" id="{5A56ED6D-BA4D-4CD3-B819-049BEA7FFEA6}"/>
              </a:ext>
            </a:extLst>
          </p:cNvPr>
          <p:cNvSpPr>
            <a:spLocks noGrp="1"/>
          </p:cNvSpPr>
          <p:nvPr>
            <p:ph idx="1"/>
          </p:nvPr>
        </p:nvSpPr>
        <p:spPr>
          <a:xfrm>
            <a:off x="574040" y="1256665"/>
            <a:ext cx="11059160" cy="829893"/>
          </a:xfrm>
        </p:spPr>
        <p:txBody>
          <a:bodyPr>
            <a:normAutofit lnSpcReduction="10000"/>
          </a:bodyPr>
          <a:lstStyle/>
          <a:p>
            <a:pPr marL="0" indent="0">
              <a:buNone/>
            </a:pPr>
            <a:r>
              <a:rPr lang="es-ES" sz="2800" b="1" dirty="0">
                <a:solidFill>
                  <a:schemeClr val="accent1"/>
                </a:solidFill>
              </a:rPr>
              <a:t>Busque valores atípicos: Alto y bajo rendimiento o cualquier sorpresa en los datos.</a:t>
            </a:r>
            <a:endParaRPr lang="en-US" dirty="0"/>
          </a:p>
        </p:txBody>
      </p:sp>
      <p:grpSp>
        <p:nvGrpSpPr>
          <p:cNvPr id="8" name="Group 7" descr="Gráfica de barras que visualiza el número de participantes capacitados trimestralmente, desglosado por tipo de capacitación (ej. supervivencia, derecho laboral y formación vocacional). Este análisis refleja que el número de participantes de los cursos de supervivencia y formación vocacional fue relativamente constante cada trimestre. Por otro lado, la participación en el curso de derecho laboral fue significativamente menor, especialmente en el primer trimestre y en el tercero.&#10;">
            <a:extLst>
              <a:ext uri="{FF2B5EF4-FFF2-40B4-BE49-F238E27FC236}">
                <a16:creationId xmlns:a16="http://schemas.microsoft.com/office/drawing/2014/main" id="{C3B47D7F-B5EC-ACF2-DBC2-320E84AE5C22}"/>
              </a:ext>
            </a:extLst>
          </p:cNvPr>
          <p:cNvGrpSpPr/>
          <p:nvPr/>
        </p:nvGrpSpPr>
        <p:grpSpPr>
          <a:xfrm>
            <a:off x="164592" y="2033968"/>
            <a:ext cx="6147931" cy="4305424"/>
            <a:chOff x="164592" y="2033968"/>
            <a:chExt cx="6147931" cy="4305424"/>
          </a:xfrm>
        </p:grpSpPr>
        <p:graphicFrame>
          <p:nvGraphicFramePr>
            <p:cNvPr id="12" name="Chart 11">
              <a:extLst>
                <a:ext uri="{FF2B5EF4-FFF2-40B4-BE49-F238E27FC236}">
                  <a16:creationId xmlns:a16="http://schemas.microsoft.com/office/drawing/2014/main" id="{46239933-FEA7-418C-986F-3D3819C25AC2}"/>
                </a:ext>
              </a:extLst>
            </p:cNvPr>
            <p:cNvGraphicFramePr>
              <a:graphicFrameLocks/>
            </p:cNvGraphicFramePr>
            <p:nvPr>
              <p:extLst>
                <p:ext uri="{D42A27DB-BD31-4B8C-83A1-F6EECF244321}">
                  <p14:modId xmlns:p14="http://schemas.microsoft.com/office/powerpoint/2010/main" val="3419331563"/>
                </p:ext>
              </p:extLst>
            </p:nvPr>
          </p:nvGraphicFramePr>
          <p:xfrm>
            <a:off x="164592" y="2033968"/>
            <a:ext cx="6053328" cy="35673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AB61A67-EC0D-4F76-9A8D-6D286DD3DCDC}"/>
                </a:ext>
              </a:extLst>
            </p:cNvPr>
            <p:cNvSpPr txBox="1"/>
            <p:nvPr/>
          </p:nvSpPr>
          <p:spPr>
            <a:xfrm>
              <a:off x="828675" y="5558471"/>
              <a:ext cx="1157288" cy="369332"/>
            </a:xfrm>
            <a:prstGeom prst="rect">
              <a:avLst/>
            </a:prstGeom>
            <a:noFill/>
          </p:spPr>
          <p:txBody>
            <a:bodyPr wrap="square" rtlCol="0">
              <a:spAutoFit/>
            </a:bodyPr>
            <a:lstStyle/>
            <a:p>
              <a:r>
                <a:rPr lang="en-US" dirty="0" err="1"/>
                <a:t>Sustento</a:t>
              </a:r>
              <a:endParaRPr lang="en-US" dirty="0"/>
            </a:p>
          </p:txBody>
        </p:sp>
        <p:sp>
          <p:nvSpPr>
            <p:cNvPr id="16" name="TextBox 15">
              <a:extLst>
                <a:ext uri="{FF2B5EF4-FFF2-40B4-BE49-F238E27FC236}">
                  <a16:creationId xmlns:a16="http://schemas.microsoft.com/office/drawing/2014/main" id="{40476A8C-DC93-4FD9-B6B8-0D6C7EF9BEE9}"/>
                </a:ext>
              </a:extLst>
            </p:cNvPr>
            <p:cNvSpPr txBox="1"/>
            <p:nvPr/>
          </p:nvSpPr>
          <p:spPr>
            <a:xfrm>
              <a:off x="2450014" y="5556074"/>
              <a:ext cx="1752508" cy="369332"/>
            </a:xfrm>
            <a:prstGeom prst="rect">
              <a:avLst/>
            </a:prstGeom>
            <a:noFill/>
          </p:spPr>
          <p:txBody>
            <a:bodyPr wrap="square" rtlCol="0">
              <a:spAutoFit/>
            </a:bodyPr>
            <a:lstStyle/>
            <a:p>
              <a:r>
                <a:rPr lang="en-US" dirty="0"/>
                <a:t>Derecho Laboral</a:t>
              </a:r>
            </a:p>
          </p:txBody>
        </p:sp>
        <p:sp>
          <p:nvSpPr>
            <p:cNvPr id="17" name="TextBox 16">
              <a:extLst>
                <a:ext uri="{FF2B5EF4-FFF2-40B4-BE49-F238E27FC236}">
                  <a16:creationId xmlns:a16="http://schemas.microsoft.com/office/drawing/2014/main" id="{3C630CFF-69CA-4DF5-BFAE-6450DEE5F23D}"/>
                </a:ext>
              </a:extLst>
            </p:cNvPr>
            <p:cNvSpPr txBox="1"/>
            <p:nvPr/>
          </p:nvSpPr>
          <p:spPr>
            <a:xfrm>
              <a:off x="4560015" y="5519629"/>
              <a:ext cx="1752508" cy="369332"/>
            </a:xfrm>
            <a:prstGeom prst="rect">
              <a:avLst/>
            </a:prstGeom>
            <a:noFill/>
          </p:spPr>
          <p:txBody>
            <a:bodyPr wrap="square" rtlCol="0">
              <a:spAutoFit/>
            </a:bodyPr>
            <a:lstStyle/>
            <a:p>
              <a:r>
                <a:rPr lang="en-US" dirty="0" err="1"/>
                <a:t>Vocacional</a:t>
              </a:r>
              <a:r>
                <a:rPr lang="en-US" dirty="0"/>
                <a:t> </a:t>
              </a:r>
            </a:p>
          </p:txBody>
        </p:sp>
        <p:sp>
          <p:nvSpPr>
            <p:cNvPr id="5" name="Rectangle 4">
              <a:extLst>
                <a:ext uri="{FF2B5EF4-FFF2-40B4-BE49-F238E27FC236}">
                  <a16:creationId xmlns:a16="http://schemas.microsoft.com/office/drawing/2014/main" id="{EF6685A6-4957-4E48-B47D-993EBC0641ED}"/>
                </a:ext>
              </a:extLst>
            </p:cNvPr>
            <p:cNvSpPr/>
            <p:nvPr/>
          </p:nvSpPr>
          <p:spPr>
            <a:xfrm>
              <a:off x="1314450" y="6056124"/>
              <a:ext cx="185737" cy="2000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E8582BE-64E9-4649-A21F-8D441B9A5D72}"/>
                </a:ext>
              </a:extLst>
            </p:cNvPr>
            <p:cNvSpPr txBox="1"/>
            <p:nvPr/>
          </p:nvSpPr>
          <p:spPr>
            <a:xfrm>
              <a:off x="1562100" y="5966699"/>
              <a:ext cx="745717" cy="369332"/>
            </a:xfrm>
            <a:prstGeom prst="rect">
              <a:avLst/>
            </a:prstGeom>
            <a:noFill/>
          </p:spPr>
          <p:txBody>
            <a:bodyPr wrap="none" rtlCol="0">
              <a:spAutoFit/>
            </a:bodyPr>
            <a:lstStyle/>
            <a:p>
              <a:r>
                <a:rPr lang="en-US" dirty="0" err="1">
                  <a:latin typeface="Tahoma" pitchFamily="34" charset="0"/>
                </a:rPr>
                <a:t>Año</a:t>
              </a:r>
              <a:r>
                <a:rPr lang="en-US" dirty="0"/>
                <a:t> 1</a:t>
              </a:r>
            </a:p>
          </p:txBody>
        </p:sp>
        <p:sp>
          <p:nvSpPr>
            <p:cNvPr id="10" name="Rectangle 9">
              <a:extLst>
                <a:ext uri="{FF2B5EF4-FFF2-40B4-BE49-F238E27FC236}">
                  <a16:creationId xmlns:a16="http://schemas.microsoft.com/office/drawing/2014/main" id="{60700079-6934-4F71-866A-381E33FD78D1}"/>
                </a:ext>
              </a:extLst>
            </p:cNvPr>
            <p:cNvSpPr/>
            <p:nvPr/>
          </p:nvSpPr>
          <p:spPr>
            <a:xfrm>
              <a:off x="2318561" y="6056124"/>
              <a:ext cx="185737" cy="20002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4BCC17E-1AAE-4C4E-B868-87C1480DC2EF}"/>
                </a:ext>
              </a:extLst>
            </p:cNvPr>
            <p:cNvSpPr txBox="1"/>
            <p:nvPr/>
          </p:nvSpPr>
          <p:spPr>
            <a:xfrm>
              <a:off x="2541611" y="5970060"/>
              <a:ext cx="745717" cy="369332"/>
            </a:xfrm>
            <a:prstGeom prst="rect">
              <a:avLst/>
            </a:prstGeom>
            <a:noFill/>
          </p:spPr>
          <p:txBody>
            <a:bodyPr wrap="none" rtlCol="0">
              <a:spAutoFit/>
            </a:bodyPr>
            <a:lstStyle/>
            <a:p>
              <a:r>
                <a:rPr lang="en-US" dirty="0" err="1">
                  <a:latin typeface="Tahoma" pitchFamily="34" charset="0"/>
                </a:rPr>
                <a:t>Año</a:t>
              </a:r>
              <a:r>
                <a:rPr lang="en-US" dirty="0"/>
                <a:t> 2</a:t>
              </a:r>
            </a:p>
          </p:txBody>
        </p:sp>
        <p:sp>
          <p:nvSpPr>
            <p:cNvPr id="21" name="Rectangle 20">
              <a:extLst>
                <a:ext uri="{FF2B5EF4-FFF2-40B4-BE49-F238E27FC236}">
                  <a16:creationId xmlns:a16="http://schemas.microsoft.com/office/drawing/2014/main" id="{18FED121-CDE6-4230-8518-4D100A841A35}"/>
                </a:ext>
              </a:extLst>
            </p:cNvPr>
            <p:cNvSpPr/>
            <p:nvPr/>
          </p:nvSpPr>
          <p:spPr>
            <a:xfrm>
              <a:off x="3415776" y="6056124"/>
              <a:ext cx="185737" cy="2000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3D6827D-D6B5-44C3-A7F2-B54D167B8AFA}"/>
                </a:ext>
              </a:extLst>
            </p:cNvPr>
            <p:cNvSpPr txBox="1"/>
            <p:nvPr/>
          </p:nvSpPr>
          <p:spPr>
            <a:xfrm>
              <a:off x="3663426" y="5970060"/>
              <a:ext cx="745717" cy="369332"/>
            </a:xfrm>
            <a:prstGeom prst="rect">
              <a:avLst/>
            </a:prstGeom>
            <a:noFill/>
          </p:spPr>
          <p:txBody>
            <a:bodyPr wrap="none" rtlCol="0">
              <a:spAutoFit/>
            </a:bodyPr>
            <a:lstStyle/>
            <a:p>
              <a:r>
                <a:rPr lang="en-US" dirty="0" err="1">
                  <a:latin typeface="Tahoma" pitchFamily="34" charset="0"/>
                </a:rPr>
                <a:t>Año</a:t>
              </a:r>
              <a:r>
                <a:rPr lang="en-US" dirty="0"/>
                <a:t> 3</a:t>
              </a:r>
            </a:p>
          </p:txBody>
        </p:sp>
      </p:grpSp>
      <p:grpSp>
        <p:nvGrpSpPr>
          <p:cNvPr id="11" name="Group 10" descr="Gráfica de barras que refleja el número de participantes, desglosado por región a lo largo del tiempo. Esto nos permite ver que la gran mayoría de los participantes han sido capacitados en la Región A, y que esta tendencia aumentó con el tiempo.&#10;">
            <a:extLst>
              <a:ext uri="{FF2B5EF4-FFF2-40B4-BE49-F238E27FC236}">
                <a16:creationId xmlns:a16="http://schemas.microsoft.com/office/drawing/2014/main" id="{9779EBBE-1249-1CC6-4A17-43512C433154}"/>
              </a:ext>
            </a:extLst>
          </p:cNvPr>
          <p:cNvGrpSpPr/>
          <p:nvPr/>
        </p:nvGrpSpPr>
        <p:grpSpPr>
          <a:xfrm>
            <a:off x="6312523" y="2086558"/>
            <a:ext cx="5278056" cy="4251617"/>
            <a:chOff x="6312523" y="2086558"/>
            <a:chExt cx="5278056" cy="4251617"/>
          </a:xfrm>
        </p:grpSpPr>
        <p:graphicFrame>
          <p:nvGraphicFramePr>
            <p:cNvPr id="9" name="Chart 8">
              <a:extLst>
                <a:ext uri="{FF2B5EF4-FFF2-40B4-BE49-F238E27FC236}">
                  <a16:creationId xmlns:a16="http://schemas.microsoft.com/office/drawing/2014/main" id="{0879D8D3-09FE-4819-AD26-B6A0F166A72A}"/>
                </a:ext>
              </a:extLst>
            </p:cNvPr>
            <p:cNvGraphicFramePr>
              <a:graphicFrameLocks/>
            </p:cNvGraphicFramePr>
            <p:nvPr>
              <p:extLst>
                <p:ext uri="{D42A27DB-BD31-4B8C-83A1-F6EECF244321}">
                  <p14:modId xmlns:p14="http://schemas.microsoft.com/office/powerpoint/2010/main" val="3013567353"/>
                </p:ext>
              </p:extLst>
            </p:nvPr>
          </p:nvGraphicFramePr>
          <p:xfrm>
            <a:off x="6312523" y="2086558"/>
            <a:ext cx="5278056" cy="375703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FC7FC003-31F0-433D-A933-24DE50DC074E}"/>
                </a:ext>
              </a:extLst>
            </p:cNvPr>
            <p:cNvSpPr/>
            <p:nvPr/>
          </p:nvSpPr>
          <p:spPr>
            <a:xfrm>
              <a:off x="7779927" y="5830014"/>
              <a:ext cx="185737" cy="2000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B5EDD59-7B2D-4384-861C-1528ED6A629F}"/>
                </a:ext>
              </a:extLst>
            </p:cNvPr>
            <p:cNvSpPr txBox="1"/>
            <p:nvPr/>
          </p:nvSpPr>
          <p:spPr>
            <a:xfrm>
              <a:off x="7940319" y="5726811"/>
              <a:ext cx="2985497" cy="369332"/>
            </a:xfrm>
            <a:prstGeom prst="rect">
              <a:avLst/>
            </a:prstGeom>
            <a:noFill/>
          </p:spPr>
          <p:txBody>
            <a:bodyPr wrap="none" rtlCol="0">
              <a:spAutoFit/>
            </a:bodyPr>
            <a:lstStyle/>
            <a:p>
              <a:r>
                <a:rPr lang="en-US" dirty="0"/>
                <a:t> # de </a:t>
              </a:r>
              <a:r>
                <a:rPr lang="en-US" dirty="0" err="1"/>
                <a:t>participantes</a:t>
              </a:r>
              <a:r>
                <a:rPr lang="en-US" dirty="0"/>
                <a:t> in </a:t>
              </a:r>
              <a:r>
                <a:rPr lang="en-US" sz="1800" baseline="0" dirty="0" err="1"/>
                <a:t>región</a:t>
              </a:r>
              <a:r>
                <a:rPr lang="en-US" dirty="0"/>
                <a:t> A</a:t>
              </a:r>
            </a:p>
          </p:txBody>
        </p:sp>
        <p:sp>
          <p:nvSpPr>
            <p:cNvPr id="14" name="Rectangle 13">
              <a:extLst>
                <a:ext uri="{FF2B5EF4-FFF2-40B4-BE49-F238E27FC236}">
                  <a16:creationId xmlns:a16="http://schemas.microsoft.com/office/drawing/2014/main" id="{050B1E05-4658-45B2-A3E2-7798E2E1BEC1}"/>
                </a:ext>
              </a:extLst>
            </p:cNvPr>
            <p:cNvSpPr/>
            <p:nvPr/>
          </p:nvSpPr>
          <p:spPr>
            <a:xfrm>
              <a:off x="7789447" y="6068142"/>
              <a:ext cx="185737" cy="20002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1AC1681-B980-41DF-A2F7-FEA6A984AD08}"/>
                </a:ext>
              </a:extLst>
            </p:cNvPr>
            <p:cNvSpPr txBox="1"/>
            <p:nvPr/>
          </p:nvSpPr>
          <p:spPr>
            <a:xfrm>
              <a:off x="7965664" y="5968843"/>
              <a:ext cx="3022494" cy="369332"/>
            </a:xfrm>
            <a:prstGeom prst="rect">
              <a:avLst/>
            </a:prstGeom>
            <a:noFill/>
          </p:spPr>
          <p:txBody>
            <a:bodyPr wrap="none" rtlCol="0">
              <a:spAutoFit/>
            </a:bodyPr>
            <a:lstStyle/>
            <a:p>
              <a:r>
                <a:rPr lang="en-US" dirty="0"/>
                <a:t> # de </a:t>
              </a:r>
              <a:r>
                <a:rPr lang="en-US" dirty="0" err="1"/>
                <a:t>participantes</a:t>
              </a:r>
              <a:r>
                <a:rPr lang="en-US" dirty="0"/>
                <a:t> in </a:t>
              </a:r>
              <a:r>
                <a:rPr lang="en-US" sz="1800" baseline="0" dirty="0" err="1"/>
                <a:t>región</a:t>
              </a:r>
              <a:r>
                <a:rPr lang="en-US" dirty="0"/>
                <a:t> B</a:t>
              </a:r>
            </a:p>
          </p:txBody>
        </p:sp>
      </p:grpSp>
      <p:sp>
        <p:nvSpPr>
          <p:cNvPr id="2" name="Footer Placeholder 1">
            <a:extLst>
              <a:ext uri="{FF2B5EF4-FFF2-40B4-BE49-F238E27FC236}">
                <a16:creationId xmlns:a16="http://schemas.microsoft.com/office/drawing/2014/main" id="{55B87ADB-22F5-4D69-9297-AC291806962F}"/>
              </a:ext>
            </a:extLst>
          </p:cNvPr>
          <p:cNvSpPr>
            <a:spLocks noGrp="1"/>
          </p:cNvSpPr>
          <p:nvPr>
            <p:ph type="ftr" sz="quarter" idx="11"/>
          </p:nvPr>
        </p:nvSpPr>
        <p:spPr>
          <a:xfrm>
            <a:off x="-34724" y="6367057"/>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19364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2: Serie de Cursos de capacitación para el Monitoreo y la Evaluación">
            <a:extLst>
              <a:ext uri="{FF2B5EF4-FFF2-40B4-BE49-F238E27FC236}">
                <a16:creationId xmlns:a16="http://schemas.microsoft.com/office/drawing/2014/main" id="{877DC4DB-6A04-41E9-90AB-0B6B3FAE46F3}"/>
              </a:ext>
            </a:extLst>
          </p:cNvPr>
          <p:cNvSpPr>
            <a:spLocks noGrp="1"/>
          </p:cNvSpPr>
          <p:nvPr>
            <p:ph type="title"/>
          </p:nvPr>
        </p:nvSpPr>
        <p:spPr>
          <a:xfrm>
            <a:off x="214339" y="122894"/>
            <a:ext cx="11531347" cy="1162625"/>
          </a:xfrm>
        </p:spPr>
        <p:txBody>
          <a:bodyPr>
            <a:normAutofit/>
          </a:bodyPr>
          <a:lstStyle/>
          <a:p>
            <a:r>
              <a:rPr lang="es-ES_tradnl" sz="3400" b="1" kern="1200" dirty="0">
                <a:solidFill>
                  <a:srgbClr val="CB2042"/>
                </a:solidFill>
                <a:effectLst/>
                <a:latin typeface="Calibri Light" panose="020F0302020204030204" pitchFamily="34" charset="0"/>
                <a:ea typeface="+mj-ea"/>
                <a:cs typeface="+mj-cs"/>
              </a:rPr>
              <a:t>Serie de Cursos de capacitación para el Monitoreo y la Evaluación</a:t>
            </a:r>
            <a:endParaRPr lang="en-US" sz="3400" b="1" dirty="0"/>
          </a:p>
        </p:txBody>
      </p:sp>
      <p:sp>
        <p:nvSpPr>
          <p:cNvPr id="4" name="TextBox 3" descr="Seis Cursos&#10;">
            <a:extLst>
              <a:ext uri="{FF2B5EF4-FFF2-40B4-BE49-F238E27FC236}">
                <a16:creationId xmlns:a16="http://schemas.microsoft.com/office/drawing/2014/main" id="{6D410631-1F0C-411F-BC54-128C59FD33B3}"/>
              </a:ext>
            </a:extLst>
          </p:cNvPr>
          <p:cNvSpPr txBox="1"/>
          <p:nvPr/>
        </p:nvSpPr>
        <p:spPr>
          <a:xfrm>
            <a:off x="214339" y="1119643"/>
            <a:ext cx="1855444" cy="523220"/>
          </a:xfrm>
          <a:prstGeom prst="rect">
            <a:avLst/>
          </a:prstGeom>
          <a:noFill/>
        </p:spPr>
        <p:txBody>
          <a:bodyPr wrap="none" rtlCol="0">
            <a:spAutoFit/>
          </a:bodyPr>
          <a:lstStyle/>
          <a:p>
            <a:r>
              <a:rPr lang="en-US" sz="2800" b="1" dirty="0"/>
              <a:t>Seis </a:t>
            </a:r>
            <a:r>
              <a:rPr lang="en-US" sz="2800" b="1" dirty="0" err="1"/>
              <a:t>Cursos</a:t>
            </a:r>
            <a:endParaRPr lang="en-US" sz="2800" b="1" dirty="0"/>
          </a:p>
        </p:txBody>
      </p:sp>
      <p:sp>
        <p:nvSpPr>
          <p:cNvPr id="6" name="Content Placeholder 2" descr="Introducción a la Gerencia Basada en Resultados">
            <a:extLst>
              <a:ext uri="{FF2B5EF4-FFF2-40B4-BE49-F238E27FC236}">
                <a16:creationId xmlns:a16="http://schemas.microsoft.com/office/drawing/2014/main" id="{ECF6870B-70E6-46BC-9D1C-93F474E4D55B}"/>
              </a:ext>
            </a:extLst>
          </p:cNvPr>
          <p:cNvSpPr>
            <a:spLocks noGrp="1"/>
          </p:cNvSpPr>
          <p:nvPr>
            <p:ph idx="1"/>
          </p:nvPr>
        </p:nvSpPr>
        <p:spPr>
          <a:xfrm>
            <a:off x="359229" y="1675009"/>
            <a:ext cx="1638904" cy="1045493"/>
          </a:xfr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20000"/>
          </a:bodyPr>
          <a:lstStyle/>
          <a:p>
            <a:pPr marL="0" indent="0" algn="ctr">
              <a:lnSpc>
                <a:spcPct val="100000"/>
              </a:lnSpc>
              <a:spcBef>
                <a:spcPts val="0"/>
              </a:spcBef>
              <a:buNone/>
            </a:pPr>
            <a:r>
              <a:rPr lang="es-ES" sz="1900" dirty="0"/>
              <a:t>1. Introducción a la Gerencia Basada en Resultados</a:t>
            </a:r>
          </a:p>
        </p:txBody>
      </p:sp>
      <p:sp>
        <p:nvSpPr>
          <p:cNvPr id="12" name="Arrow: Right 11">
            <a:extLst>
              <a:ext uri="{FF2B5EF4-FFF2-40B4-BE49-F238E27FC236}">
                <a16:creationId xmlns:a16="http://schemas.microsoft.com/office/drawing/2014/main" id="{CF0A2180-AB1B-4504-8819-8028371AD17A}"/>
              </a:ext>
              <a:ext uri="{C183D7F6-B498-43B3-948B-1728B52AA6E4}">
                <adec:decorative xmlns:adec="http://schemas.microsoft.com/office/drawing/2017/decorative" val="1"/>
              </a:ext>
            </a:extLst>
          </p:cNvPr>
          <p:cNvSpPr/>
          <p:nvPr/>
        </p:nvSpPr>
        <p:spPr>
          <a:xfrm>
            <a:off x="2020143" y="2132176"/>
            <a:ext cx="3843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descr="Diseñando marcos de resultados&#10;">
            <a:extLst>
              <a:ext uri="{FF2B5EF4-FFF2-40B4-BE49-F238E27FC236}">
                <a16:creationId xmlns:a16="http://schemas.microsoft.com/office/drawing/2014/main" id="{2DF49A48-6360-4DF6-8C3B-B66F55F5E917}"/>
              </a:ext>
            </a:extLst>
          </p:cNvPr>
          <p:cNvSpPr txBox="1">
            <a:spLocks/>
          </p:cNvSpPr>
          <p:nvPr/>
        </p:nvSpPr>
        <p:spPr>
          <a:xfrm>
            <a:off x="2427111" y="2167519"/>
            <a:ext cx="1494493" cy="922954"/>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en-US" sz="1800" dirty="0"/>
              <a:t>2. </a:t>
            </a:r>
            <a:r>
              <a:rPr lang="en-US" sz="1800" dirty="0" err="1">
                <a:effectLst/>
                <a:ea typeface="Calibri" panose="020F0502020204030204" pitchFamily="34" charset="0"/>
              </a:rPr>
              <a:t>Diseñando</a:t>
            </a:r>
            <a:r>
              <a:rPr lang="en-US" sz="1800" dirty="0">
                <a:effectLst/>
                <a:ea typeface="Calibri" panose="020F0502020204030204" pitchFamily="34" charset="0"/>
              </a:rPr>
              <a:t> </a:t>
            </a:r>
            <a:r>
              <a:rPr lang="en-US" sz="1800" dirty="0" err="1">
                <a:effectLst/>
                <a:ea typeface="Calibri" panose="020F0502020204030204" pitchFamily="34" charset="0"/>
              </a:rPr>
              <a:t>marcos</a:t>
            </a:r>
            <a:r>
              <a:rPr lang="en-US" sz="1800" dirty="0">
                <a:effectLst/>
                <a:ea typeface="Calibri" panose="020F0502020204030204" pitchFamily="34" charset="0"/>
              </a:rPr>
              <a:t> de </a:t>
            </a:r>
            <a:r>
              <a:rPr lang="en-US" sz="1800" dirty="0" err="1">
                <a:ea typeface="Calibri" panose="020F0502020204030204" pitchFamily="34" charset="0"/>
              </a:rPr>
              <a:t>r</a:t>
            </a:r>
            <a:r>
              <a:rPr lang="en-US" sz="1800" dirty="0" err="1">
                <a:effectLst/>
                <a:ea typeface="Calibri" panose="020F0502020204030204" pitchFamily="34" charset="0"/>
              </a:rPr>
              <a:t>esultados</a:t>
            </a:r>
            <a:endParaRPr lang="en-US" sz="1800" dirty="0">
              <a:effectLst/>
              <a:ea typeface="Calibri" panose="020F0502020204030204" pitchFamily="34" charset="0"/>
            </a:endParaRPr>
          </a:p>
          <a:p>
            <a:pPr marL="0" indent="0" algn="ctr">
              <a:spcBef>
                <a:spcPts val="0"/>
              </a:spcBef>
              <a:buNone/>
            </a:pPr>
            <a:endParaRPr lang="en-US" sz="1800" dirty="0">
              <a:effectLst/>
              <a:ea typeface="Calibri" panose="020F0502020204030204" pitchFamily="34" charset="0"/>
            </a:endParaRPr>
          </a:p>
          <a:p>
            <a:pPr marL="0" indent="0" algn="ctr">
              <a:spcBef>
                <a:spcPts val="0"/>
              </a:spcBef>
              <a:buNone/>
            </a:pPr>
            <a:endParaRPr lang="en-US" sz="1800" dirty="0"/>
          </a:p>
        </p:txBody>
      </p:sp>
      <p:sp>
        <p:nvSpPr>
          <p:cNvPr id="13" name="Arrow: Right 12">
            <a:extLst>
              <a:ext uri="{FF2B5EF4-FFF2-40B4-BE49-F238E27FC236}">
                <a16:creationId xmlns:a16="http://schemas.microsoft.com/office/drawing/2014/main" id="{47B23084-B172-4184-8E1C-BDFE2994F7F4}"/>
              </a:ext>
              <a:ext uri="{C183D7F6-B498-43B3-948B-1728B52AA6E4}">
                <adec:decorative xmlns:adec="http://schemas.microsoft.com/office/drawing/2017/decorative" val="1"/>
              </a:ext>
            </a:extLst>
          </p:cNvPr>
          <p:cNvSpPr/>
          <p:nvPr/>
        </p:nvSpPr>
        <p:spPr>
          <a:xfrm>
            <a:off x="3902769" y="2720502"/>
            <a:ext cx="420876"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descr="Diseñando y definiendo indicadores de desempeño ">
            <a:extLst>
              <a:ext uri="{FF2B5EF4-FFF2-40B4-BE49-F238E27FC236}">
                <a16:creationId xmlns:a16="http://schemas.microsoft.com/office/drawing/2014/main" id="{0D022313-6D00-4027-97DD-AC3D17FF533E}"/>
              </a:ext>
            </a:extLst>
          </p:cNvPr>
          <p:cNvSpPr txBox="1">
            <a:spLocks/>
          </p:cNvSpPr>
          <p:nvPr/>
        </p:nvSpPr>
        <p:spPr>
          <a:xfrm>
            <a:off x="4317336" y="2699074"/>
            <a:ext cx="1654486" cy="1105535"/>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3. </a:t>
            </a:r>
            <a:r>
              <a:rPr lang="es-ES_tradnl" sz="1800" kern="1200" dirty="0">
                <a:solidFill>
                  <a:srgbClr val="000000"/>
                </a:solidFill>
                <a:effectLst/>
                <a:latin typeface="Calibri" panose="020F0502020204030204" pitchFamily="34" charset="0"/>
                <a:ea typeface="Calibri" panose="020F0502020204030204" pitchFamily="34" charset="0"/>
                <a:cs typeface="+mn-cs"/>
              </a:rPr>
              <a:t>Diseñando y definiendo </a:t>
            </a:r>
            <a:r>
              <a:rPr lang="es-ES_tradnl" sz="1800" dirty="0">
                <a:solidFill>
                  <a:srgbClr val="000000"/>
                </a:solidFill>
                <a:latin typeface="Calibri" panose="020F0502020204030204" pitchFamily="34" charset="0"/>
                <a:ea typeface="Calibri" panose="020F0502020204030204" pitchFamily="34" charset="0"/>
              </a:rPr>
              <a:t>i</a:t>
            </a:r>
            <a:r>
              <a:rPr lang="es-ES_tradnl" sz="1800" kern="1200" dirty="0">
                <a:solidFill>
                  <a:srgbClr val="000000"/>
                </a:solidFill>
                <a:effectLst/>
                <a:latin typeface="Calibri" panose="020F0502020204030204" pitchFamily="34" charset="0"/>
                <a:ea typeface="Calibri" panose="020F0502020204030204" pitchFamily="34" charset="0"/>
                <a:cs typeface="+mn-cs"/>
              </a:rPr>
              <a:t>ndicadores de desempeño</a:t>
            </a:r>
            <a:r>
              <a:rPr lang="en-US" sz="1800" dirty="0"/>
              <a:t> </a:t>
            </a:r>
          </a:p>
        </p:txBody>
      </p:sp>
      <p:sp>
        <p:nvSpPr>
          <p:cNvPr id="17" name="Arrow: Right 16">
            <a:extLst>
              <a:ext uri="{FF2B5EF4-FFF2-40B4-BE49-F238E27FC236}">
                <a16:creationId xmlns:a16="http://schemas.microsoft.com/office/drawing/2014/main" id="{AC54F107-59D5-4F49-9351-A52F4C16F66D}"/>
              </a:ext>
              <a:ext uri="{C183D7F6-B498-43B3-948B-1728B52AA6E4}">
                <adec:decorative xmlns:adec="http://schemas.microsoft.com/office/drawing/2017/decorative" val="1"/>
              </a:ext>
            </a:extLst>
          </p:cNvPr>
          <p:cNvSpPr/>
          <p:nvPr/>
        </p:nvSpPr>
        <p:spPr>
          <a:xfrm>
            <a:off x="5974278" y="3426057"/>
            <a:ext cx="437811"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descr="Elaborando Instrumentos para el levantamiento de datos ">
            <a:extLst>
              <a:ext uri="{FF2B5EF4-FFF2-40B4-BE49-F238E27FC236}">
                <a16:creationId xmlns:a16="http://schemas.microsoft.com/office/drawing/2014/main" id="{CDF6F01E-44A2-40E0-8868-AE291630CDA8}"/>
              </a:ext>
            </a:extLst>
          </p:cNvPr>
          <p:cNvSpPr txBox="1">
            <a:spLocks/>
          </p:cNvSpPr>
          <p:nvPr/>
        </p:nvSpPr>
        <p:spPr>
          <a:xfrm>
            <a:off x="6410364" y="3440711"/>
            <a:ext cx="1568865" cy="1341305"/>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4. </a:t>
            </a:r>
            <a:r>
              <a:rPr lang="es-ES_tradnl" sz="1800" kern="1200" dirty="0">
                <a:solidFill>
                  <a:srgbClr val="000000"/>
                </a:solidFill>
                <a:effectLst/>
                <a:latin typeface="Calibri" panose="020F0502020204030204" pitchFamily="34" charset="0"/>
                <a:ea typeface="Calibri" panose="020F0502020204030204" pitchFamily="34" charset="0"/>
                <a:cs typeface="+mn-cs"/>
              </a:rPr>
              <a:t>Elaborando Instrumentos para el levantamiento de datos</a:t>
            </a:r>
            <a:r>
              <a:rPr lang="en-US" sz="1800" dirty="0"/>
              <a:t> </a:t>
            </a:r>
          </a:p>
        </p:txBody>
      </p:sp>
      <p:sp>
        <p:nvSpPr>
          <p:cNvPr id="14" name="Arrow: Right 13">
            <a:extLst>
              <a:ext uri="{FF2B5EF4-FFF2-40B4-BE49-F238E27FC236}">
                <a16:creationId xmlns:a16="http://schemas.microsoft.com/office/drawing/2014/main" id="{66ED1604-5A96-4FFD-8772-BA8BF5BC7215}"/>
              </a:ext>
              <a:ext uri="{C183D7F6-B498-43B3-948B-1728B52AA6E4}">
                <adec:decorative xmlns:adec="http://schemas.microsoft.com/office/drawing/2017/decorative" val="1"/>
              </a:ext>
            </a:extLst>
          </p:cNvPr>
          <p:cNvSpPr/>
          <p:nvPr/>
        </p:nvSpPr>
        <p:spPr>
          <a:xfrm>
            <a:off x="7860888" y="4098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descr="Estableciendo valores para la línea de base y objetivos para los indicadores ">
            <a:extLst>
              <a:ext uri="{FF2B5EF4-FFF2-40B4-BE49-F238E27FC236}">
                <a16:creationId xmlns:a16="http://schemas.microsoft.com/office/drawing/2014/main" id="{A321574B-DAE1-4FCC-A275-402563E93D02}"/>
              </a:ext>
            </a:extLst>
          </p:cNvPr>
          <p:cNvSpPr txBox="1">
            <a:spLocks/>
          </p:cNvSpPr>
          <p:nvPr/>
        </p:nvSpPr>
        <p:spPr>
          <a:xfrm>
            <a:off x="8232877" y="3945587"/>
            <a:ext cx="1605698" cy="1881775"/>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5. </a:t>
            </a:r>
            <a:r>
              <a:rPr lang="es-ES_tradnl" sz="1800" kern="1200" dirty="0">
                <a:solidFill>
                  <a:srgbClr val="000000"/>
                </a:solidFill>
                <a:effectLst/>
                <a:latin typeface="Calibri" panose="020F0502020204030204" pitchFamily="34" charset="0"/>
                <a:ea typeface="Calibri" panose="020F0502020204030204" pitchFamily="34" charset="0"/>
                <a:cs typeface="+mn-cs"/>
              </a:rPr>
              <a:t>Estableciendo valores para la línea de base y objetivos para los indicadores</a:t>
            </a:r>
            <a:r>
              <a:rPr lang="en-US" sz="1800" dirty="0"/>
              <a:t> </a:t>
            </a:r>
          </a:p>
        </p:txBody>
      </p:sp>
      <p:sp>
        <p:nvSpPr>
          <p:cNvPr id="18" name="Arrow: Right 17">
            <a:extLst>
              <a:ext uri="{FF2B5EF4-FFF2-40B4-BE49-F238E27FC236}">
                <a16:creationId xmlns:a16="http://schemas.microsoft.com/office/drawing/2014/main" id="{EE72A6F0-621E-4A2A-871B-13E41E089B0C}"/>
              </a:ext>
              <a:ext uri="{C183D7F6-B498-43B3-948B-1728B52AA6E4}">
                <adec:decorative xmlns:adec="http://schemas.microsoft.com/office/drawing/2017/decorative" val="1"/>
              </a:ext>
            </a:extLst>
          </p:cNvPr>
          <p:cNvSpPr/>
          <p:nvPr/>
        </p:nvSpPr>
        <p:spPr>
          <a:xfrm>
            <a:off x="9864666" y="4860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descr="Uso de datos para mejorar la implementación de los proyectos ">
            <a:extLst>
              <a:ext uri="{FF2B5EF4-FFF2-40B4-BE49-F238E27FC236}">
                <a16:creationId xmlns:a16="http://schemas.microsoft.com/office/drawing/2014/main" id="{6F3DD347-2F55-4D87-BF63-9F3DFBD27493}"/>
              </a:ext>
            </a:extLst>
          </p:cNvPr>
          <p:cNvSpPr txBox="1">
            <a:spLocks/>
          </p:cNvSpPr>
          <p:nvPr/>
        </p:nvSpPr>
        <p:spPr>
          <a:xfrm>
            <a:off x="10291254" y="5043033"/>
            <a:ext cx="1796668" cy="1109793"/>
          </a:xfrm>
          <a:prstGeom prst="rect">
            <a:avLst/>
          </a:prstGeom>
          <a:solidFill>
            <a:schemeClr val="bg1">
              <a:lumMod val="85000"/>
            </a:schemeClr>
          </a:solidFill>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5425" marR="0" lvl="0" indent="-225425">
              <a:lnSpc>
                <a:spcPct val="90000"/>
              </a:lnSpc>
              <a:spcBef>
                <a:spcPts val="0"/>
              </a:spcBef>
              <a:spcAft>
                <a:spcPts val="0"/>
              </a:spcAft>
              <a:buFont typeface="+mj-lt"/>
              <a:buAutoNum type="arabicPeriod"/>
              <a:defRPr b="1">
                <a:effectLst/>
                <a:ea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US" dirty="0"/>
              <a:t>6. </a:t>
            </a:r>
            <a:r>
              <a:rPr lang="es-ES_tradnl" sz="1800" kern="1200" dirty="0">
                <a:solidFill>
                  <a:srgbClr val="000000"/>
                </a:solidFill>
                <a:effectLst/>
                <a:latin typeface="Calibri" panose="020F0502020204030204" pitchFamily="34" charset="0"/>
                <a:ea typeface="Calibri" panose="020F0502020204030204" pitchFamily="34" charset="0"/>
                <a:cs typeface="+mn-cs"/>
              </a:rPr>
              <a:t>Uso de datos para mejorar la implementación de los proyectos</a:t>
            </a:r>
            <a:r>
              <a:rPr lang="en-US" sz="1800" dirty="0"/>
              <a:t> </a:t>
            </a:r>
            <a:endParaRPr lang="en-US" dirty="0"/>
          </a:p>
        </p:txBody>
      </p:sp>
      <p:sp>
        <p:nvSpPr>
          <p:cNvPr id="2" name="Footer Placeholder 1">
            <a:extLst>
              <a:ext uri="{FF2B5EF4-FFF2-40B4-BE49-F238E27FC236}">
                <a16:creationId xmlns:a16="http://schemas.microsoft.com/office/drawing/2014/main" id="{643C04A3-C432-47D3-AF09-63F31A740E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87854194"/>
      </p:ext>
    </p:extLst>
  </p:cSld>
  <p:clrMapOvr>
    <a:masterClrMapping/>
  </p:clrMapOvr>
  <mc:AlternateContent xmlns:mc="http://schemas.openxmlformats.org/markup-compatibility/2006" xmlns:p14="http://schemas.microsoft.com/office/powerpoint/2010/main">
    <mc:Choice Requires="p14">
      <p:transition spd="slow" p14:dur="2000" advTm="75428"/>
    </mc:Choice>
    <mc:Fallback xmlns="">
      <p:transition spd="slow" advTm="7542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20: Desgloce">
            <a:extLst>
              <a:ext uri="{FF2B5EF4-FFF2-40B4-BE49-F238E27FC236}">
                <a16:creationId xmlns:a16="http://schemas.microsoft.com/office/drawing/2014/main" id="{A6E92411-142D-45CD-AB00-311E1B128DD9}"/>
              </a:ext>
            </a:extLst>
          </p:cNvPr>
          <p:cNvSpPr>
            <a:spLocks noGrp="1"/>
          </p:cNvSpPr>
          <p:nvPr>
            <p:ph type="title"/>
          </p:nvPr>
        </p:nvSpPr>
        <p:spPr>
          <a:xfrm>
            <a:off x="452735" y="0"/>
            <a:ext cx="10327852" cy="1325563"/>
          </a:xfrm>
        </p:spPr>
        <p:txBody>
          <a:bodyPr/>
          <a:lstStyle/>
          <a:p>
            <a:r>
              <a:rPr lang="en-US" sz="4400" dirty="0" err="1"/>
              <a:t>Desgloce</a:t>
            </a:r>
            <a:endParaRPr lang="en-US" dirty="0"/>
          </a:p>
        </p:txBody>
      </p:sp>
      <p:sp>
        <p:nvSpPr>
          <p:cNvPr id="4" name="Content Placeholder 3" descr="Desglosar los datos por grupo demográfico o características permite identificar dónde ha mejorado y dónde ha empeorado el rendimiento.&#10;&#10;Observe qué características están relacionadas a resultados exitosos, así como aquellas vinculadas a resultados no tan exitosos.&#10;">
            <a:extLst>
              <a:ext uri="{FF2B5EF4-FFF2-40B4-BE49-F238E27FC236}">
                <a16:creationId xmlns:a16="http://schemas.microsoft.com/office/drawing/2014/main" id="{941DE6D8-FE5C-4087-AAAB-A2782F6A4914}"/>
              </a:ext>
            </a:extLst>
          </p:cNvPr>
          <p:cNvSpPr>
            <a:spLocks noGrp="1"/>
          </p:cNvSpPr>
          <p:nvPr>
            <p:ph idx="1"/>
          </p:nvPr>
        </p:nvSpPr>
        <p:spPr>
          <a:xfrm>
            <a:off x="270689" y="1564295"/>
            <a:ext cx="3434207" cy="4657043"/>
          </a:xfrm>
        </p:spPr>
        <p:txBody>
          <a:bodyPr>
            <a:normAutofit fontScale="92500" lnSpcReduction="10000"/>
          </a:bodyPr>
          <a:lstStyle/>
          <a:p>
            <a:pPr marL="287338" indent="-285750">
              <a:spcBef>
                <a:spcPts val="200"/>
              </a:spcBef>
              <a:buFont typeface="Arial" panose="020B0604020202020204" pitchFamily="34" charset="0"/>
              <a:buChar char="•"/>
            </a:pPr>
            <a:endParaRPr lang="es-ES" sz="2400" dirty="0">
              <a:solidFill>
                <a:schemeClr val="accent5">
                  <a:lumMod val="50000"/>
                </a:schemeClr>
              </a:solidFill>
            </a:endParaRPr>
          </a:p>
          <a:p>
            <a:pPr marL="287338" indent="-285750">
              <a:spcBef>
                <a:spcPts val="200"/>
              </a:spcBef>
              <a:buFont typeface="Arial" panose="020B0604020202020204" pitchFamily="34" charset="0"/>
              <a:buChar char="•"/>
            </a:pPr>
            <a:r>
              <a:rPr lang="es-ES" sz="2400" dirty="0">
                <a:solidFill>
                  <a:schemeClr val="accent5">
                    <a:lumMod val="50000"/>
                  </a:schemeClr>
                </a:solidFill>
              </a:rPr>
              <a:t>Desglosar los datos por grupo demográfico o características permite identificar dónde ha mejorado y d</a:t>
            </a:r>
            <a:r>
              <a:rPr lang="es-CO" sz="2400" dirty="0" err="1">
                <a:solidFill>
                  <a:schemeClr val="accent5">
                    <a:lumMod val="50000"/>
                  </a:schemeClr>
                </a:solidFill>
              </a:rPr>
              <a:t>ónde</a:t>
            </a:r>
            <a:r>
              <a:rPr lang="es-CO" sz="2400" dirty="0">
                <a:solidFill>
                  <a:schemeClr val="accent5">
                    <a:lumMod val="50000"/>
                  </a:schemeClr>
                </a:solidFill>
              </a:rPr>
              <a:t> ha empeorado el</a:t>
            </a:r>
            <a:r>
              <a:rPr lang="es-ES" sz="2400" dirty="0">
                <a:solidFill>
                  <a:schemeClr val="accent5">
                    <a:lumMod val="50000"/>
                  </a:schemeClr>
                </a:solidFill>
              </a:rPr>
              <a:t> rendimiento.</a:t>
            </a:r>
          </a:p>
          <a:p>
            <a:pPr marL="287338" indent="-285750">
              <a:spcBef>
                <a:spcPts val="200"/>
              </a:spcBef>
              <a:buFont typeface="Arial" panose="020B0604020202020204" pitchFamily="34" charset="0"/>
              <a:buChar char="•"/>
            </a:pPr>
            <a:endParaRPr lang="es-ES" sz="2400" dirty="0">
              <a:solidFill>
                <a:schemeClr val="accent5">
                  <a:lumMod val="50000"/>
                </a:schemeClr>
              </a:solidFill>
            </a:endParaRPr>
          </a:p>
          <a:p>
            <a:pPr marL="287338" indent="-285750">
              <a:spcBef>
                <a:spcPts val="200"/>
              </a:spcBef>
              <a:buFont typeface="Arial" panose="020B0604020202020204" pitchFamily="34" charset="0"/>
              <a:buChar char="•"/>
            </a:pPr>
            <a:r>
              <a:rPr lang="es-ES" sz="2400" dirty="0">
                <a:solidFill>
                  <a:schemeClr val="accent5">
                    <a:lumMod val="50000"/>
                  </a:schemeClr>
                </a:solidFill>
              </a:rPr>
              <a:t>Observe qué características están relacionadas a resultados exitosos, así como aquellas vinculadas a resultados no tan exitosos.</a:t>
            </a:r>
            <a:endParaRPr lang="en-US" sz="2400" dirty="0"/>
          </a:p>
        </p:txBody>
      </p:sp>
      <p:sp>
        <p:nvSpPr>
          <p:cNvPr id="15" name="TextBox 14" descr="POC2: % de niños involucrados en trabajo infantil peligroso que se benefician directamente de los servicios provistos&#10;">
            <a:extLst>
              <a:ext uri="{FF2B5EF4-FFF2-40B4-BE49-F238E27FC236}">
                <a16:creationId xmlns:a16="http://schemas.microsoft.com/office/drawing/2014/main" id="{D733B666-CFFD-41AF-B172-F68BAA72D995}"/>
              </a:ext>
            </a:extLst>
          </p:cNvPr>
          <p:cNvSpPr txBox="1"/>
          <p:nvPr/>
        </p:nvSpPr>
        <p:spPr>
          <a:xfrm>
            <a:off x="4026499" y="781165"/>
            <a:ext cx="7712766" cy="707886"/>
          </a:xfrm>
          <a:prstGeom prst="rect">
            <a:avLst/>
          </a:prstGeom>
          <a:noFill/>
        </p:spPr>
        <p:txBody>
          <a:bodyPr wrap="square" rtlCol="0">
            <a:spAutoFit/>
          </a:bodyPr>
          <a:lstStyle/>
          <a:p>
            <a:pPr algn="ctr"/>
            <a:r>
              <a:rPr lang="en-US" sz="2000" b="1" i="1" u="none" strike="noStrike" dirty="0">
                <a:solidFill>
                  <a:srgbClr val="000000"/>
                </a:solidFill>
                <a:effectLst/>
              </a:rPr>
              <a:t>POC2: </a:t>
            </a:r>
            <a:r>
              <a:rPr lang="es-ES" sz="2000" b="1" i="1" u="none" strike="noStrike" dirty="0">
                <a:solidFill>
                  <a:srgbClr val="000000"/>
                </a:solidFill>
                <a:effectLst/>
              </a:rPr>
              <a:t>% de niños involucrados en trabajo infantil peligroso que se benefician directamente de los servicios provistos</a:t>
            </a:r>
            <a:endParaRPr lang="en-US" sz="1400" b="1" i="1" dirty="0"/>
          </a:p>
        </p:txBody>
      </p:sp>
      <p:pic>
        <p:nvPicPr>
          <p:cNvPr id="9" name="Picture 8" descr="Gráficas de líneas que visualizan  el análisis de datos desglozados. La primera de éstas muestra el porcentaje de niños involucrados en trabajo infantil peligroso que se benefician directamente de los servicios provistos, desglosado por género. El ejemplo muestra que el porcentaje de niños involucrados disminuyó anualmente entre el 2018 y el 2020 (pero más para los niños que para las niñas).&#10;&#10;La segunda gráfica muestra las tasas de participación distritales. Este análisis comparativo distrital nos permite ver que el número de niños involucrados en trabajo infantil peligroso  disminuyó más significativamente en el Distrito A que en el Distrito B.&#10;">
            <a:extLst>
              <a:ext uri="{FF2B5EF4-FFF2-40B4-BE49-F238E27FC236}">
                <a16:creationId xmlns:a16="http://schemas.microsoft.com/office/drawing/2014/main" id="{57A67FD5-72B6-48C9-9037-661105208964}"/>
              </a:ext>
            </a:extLst>
          </p:cNvPr>
          <p:cNvPicPr/>
          <p:nvPr/>
        </p:nvPicPr>
        <p:blipFill rotWithShape="1">
          <a:blip r:embed="rId3"/>
          <a:srcRect l="63157" t="30248" r="21149" b="38894"/>
          <a:stretch/>
        </p:blipFill>
        <p:spPr bwMode="auto">
          <a:xfrm>
            <a:off x="4026499" y="1611125"/>
            <a:ext cx="7897690" cy="4673893"/>
          </a:xfrm>
          <a:prstGeom prst="rect">
            <a:avLst/>
          </a:prstGeom>
          <a:ln>
            <a:noFill/>
          </a:ln>
          <a:extLst>
            <a:ext uri="{53640926-AAD7-44D8-BBD7-CCE9431645EC}">
              <a14:shadowObscured xmlns:a14="http://schemas.microsoft.com/office/drawing/2010/main"/>
            </a:ext>
          </a:extLst>
        </p:spPr>
      </p:pic>
      <p:sp>
        <p:nvSpPr>
          <p:cNvPr id="2" name="Footer Placeholder 1">
            <a:extLst>
              <a:ext uri="{FF2B5EF4-FFF2-40B4-BE49-F238E27FC236}">
                <a16:creationId xmlns:a16="http://schemas.microsoft.com/office/drawing/2014/main" id="{0D9BD546-D078-4E37-BFE4-A959CB0F728A}"/>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82728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21: Indicadores multiples">
            <a:extLst>
              <a:ext uri="{FF2B5EF4-FFF2-40B4-BE49-F238E27FC236}">
                <a16:creationId xmlns:a16="http://schemas.microsoft.com/office/drawing/2014/main" id="{EC14B3EE-F457-4745-8D48-07510FC62F83}"/>
              </a:ext>
            </a:extLst>
          </p:cNvPr>
          <p:cNvSpPr>
            <a:spLocks noGrp="1"/>
          </p:cNvSpPr>
          <p:nvPr>
            <p:ph type="title"/>
          </p:nvPr>
        </p:nvSpPr>
        <p:spPr>
          <a:xfrm>
            <a:off x="557511" y="156093"/>
            <a:ext cx="10515600" cy="1325563"/>
          </a:xfrm>
        </p:spPr>
        <p:txBody>
          <a:bodyPr/>
          <a:lstStyle/>
          <a:p>
            <a:r>
              <a:rPr lang="en-US" dirty="0" err="1"/>
              <a:t>Indicadores</a:t>
            </a:r>
            <a:r>
              <a:rPr lang="en-US" dirty="0"/>
              <a:t> multiples</a:t>
            </a:r>
          </a:p>
        </p:txBody>
      </p:sp>
      <p:sp>
        <p:nvSpPr>
          <p:cNvPr id="4" name="Content Placeholder 3" descr="Analizando múltiples indicadores para comprender el avance hacia un resultado y la programación.&#10;&#10;Resultado: Las mujeres y las niñas vulnerables aumentan su conocimiento y competencias.&#10;">
            <a:extLst>
              <a:ext uri="{FF2B5EF4-FFF2-40B4-BE49-F238E27FC236}">
                <a16:creationId xmlns:a16="http://schemas.microsoft.com/office/drawing/2014/main" id="{74A10CAC-536C-4F6E-95E3-B21A45CEB861}"/>
              </a:ext>
            </a:extLst>
          </p:cNvPr>
          <p:cNvSpPr>
            <a:spLocks noGrp="1"/>
          </p:cNvSpPr>
          <p:nvPr>
            <p:ph idx="1"/>
          </p:nvPr>
        </p:nvSpPr>
        <p:spPr>
          <a:xfrm>
            <a:off x="479706" y="1375513"/>
            <a:ext cx="10515600" cy="1711420"/>
          </a:xfrm>
        </p:spPr>
        <p:txBody>
          <a:bodyPr>
            <a:normAutofit lnSpcReduction="10000"/>
          </a:bodyPr>
          <a:lstStyle/>
          <a:p>
            <a:pPr marL="103187" lvl="1" indent="0">
              <a:spcBef>
                <a:spcPts val="600"/>
              </a:spcBef>
              <a:buNone/>
            </a:pPr>
            <a:r>
              <a:rPr lang="es-ES" sz="2800" dirty="0">
                <a:solidFill>
                  <a:srgbClr val="000000"/>
                </a:solidFill>
                <a:effectLst/>
                <a:ea typeface="Times New Roman" panose="02020603050405020304" pitchFamily="18" charset="0"/>
                <a:cs typeface="Noto Sans Symbols"/>
              </a:rPr>
              <a:t>Analizando múltiples indicadores para comprender el avance hacia un resultado y la programación.</a:t>
            </a:r>
          </a:p>
          <a:p>
            <a:pPr marL="103187" lvl="1" indent="0">
              <a:spcBef>
                <a:spcPts val="600"/>
              </a:spcBef>
              <a:buNone/>
            </a:pPr>
            <a:endParaRPr lang="en-US" sz="500" dirty="0">
              <a:solidFill>
                <a:srgbClr val="000000"/>
              </a:solidFill>
              <a:ea typeface="Times New Roman" panose="02020603050405020304" pitchFamily="18" charset="0"/>
              <a:cs typeface="Noto Sans Symbols"/>
            </a:endParaRPr>
          </a:p>
          <a:p>
            <a:pPr marL="103187" lvl="1" indent="0">
              <a:spcBef>
                <a:spcPts val="600"/>
              </a:spcBef>
              <a:buNone/>
            </a:pPr>
            <a:r>
              <a:rPr lang="en-US" b="1" i="1" u="sng" dirty="0" err="1">
                <a:solidFill>
                  <a:schemeClr val="accent6">
                    <a:lumMod val="50000"/>
                  </a:schemeClr>
                </a:solidFill>
                <a:ea typeface="Times New Roman" panose="02020603050405020304" pitchFamily="18" charset="0"/>
                <a:cs typeface="Noto Sans Symbols"/>
              </a:rPr>
              <a:t>Resultado</a:t>
            </a:r>
            <a:r>
              <a:rPr lang="en-US" i="1" dirty="0">
                <a:solidFill>
                  <a:schemeClr val="accent6">
                    <a:lumMod val="50000"/>
                  </a:schemeClr>
                </a:solidFill>
                <a:ea typeface="Times New Roman" panose="02020603050405020304" pitchFamily="18" charset="0"/>
                <a:cs typeface="Noto Sans Symbols"/>
              </a:rPr>
              <a:t>: L</a:t>
            </a:r>
            <a:r>
              <a:rPr lang="es-ES" i="1" dirty="0">
                <a:solidFill>
                  <a:schemeClr val="accent6">
                    <a:lumMod val="50000"/>
                  </a:schemeClr>
                </a:solidFill>
                <a:ea typeface="Times New Roman" panose="02020603050405020304" pitchFamily="18" charset="0"/>
                <a:cs typeface="Noto Sans Symbols"/>
              </a:rPr>
              <a:t>as mujeres y las niñas vulnerables aumentan su conocimiento y competencias.</a:t>
            </a:r>
            <a:endParaRPr lang="en-US" dirty="0">
              <a:ea typeface="Times New Roman" panose="02020603050405020304" pitchFamily="18" charset="0"/>
              <a:cs typeface="Noto Sans Symbols"/>
            </a:endParaRPr>
          </a:p>
        </p:txBody>
      </p:sp>
      <p:graphicFrame>
        <p:nvGraphicFramePr>
          <p:cNvPr id="5" name="Table 5" descr="Tabla que muestra del desempeño del resultado &quot;Las mujeres y las niñas vulnerables aumentan su conocimiento y competencias&quot; del 2018 al 2019 a través de los siguientes indicadores: &#10;&#10;1) % de mujeres participantes que terminan su curso de formación profesional u otra capacitación laboral&#10;&#10;2) % de mujeres participantes que aprueban el examen de certificación vocacional al concluir su capacitación.&#10;&#10;3) % de mujeres participantes que dijeron que la capacitación vocacional les brindó las competencias y la confianza para solicitar empleo en su comunidad.&#10; &#10;Desempeño 2018:&#10;&#10;Indicador 1: 90%&#10;&#10;Indicador 2: 70%&#10;&#10;Indicador 3: 50%&#10;&#10;2019: &#10;&#10;Indicador 1: 94%&#10;&#10;Indicador 2: 65%&#10;&#10;Indicador 3: 55%&#10;">
            <a:extLst>
              <a:ext uri="{FF2B5EF4-FFF2-40B4-BE49-F238E27FC236}">
                <a16:creationId xmlns:a16="http://schemas.microsoft.com/office/drawing/2014/main" id="{928CBDDC-F0A1-4A89-888D-5FAEF3A75D31}"/>
              </a:ext>
            </a:extLst>
          </p:cNvPr>
          <p:cNvGraphicFramePr>
            <a:graphicFrameLocks noGrp="1"/>
          </p:cNvGraphicFramePr>
          <p:nvPr>
            <p:extLst>
              <p:ext uri="{D42A27DB-BD31-4B8C-83A1-F6EECF244321}">
                <p14:modId xmlns:p14="http://schemas.microsoft.com/office/powerpoint/2010/main" val="2048217532"/>
              </p:ext>
            </p:extLst>
          </p:nvPr>
        </p:nvGraphicFramePr>
        <p:xfrm>
          <a:off x="650267" y="3158006"/>
          <a:ext cx="7969244" cy="2650644"/>
        </p:xfrm>
        <a:graphic>
          <a:graphicData uri="http://schemas.openxmlformats.org/drawingml/2006/table">
            <a:tbl>
              <a:tblPr firstRow="1" bandRow="1">
                <a:tableStyleId>{5C22544A-7EE6-4342-B048-85BDC9FD1C3A}</a:tableStyleId>
              </a:tblPr>
              <a:tblGrid>
                <a:gridCol w="6103690">
                  <a:extLst>
                    <a:ext uri="{9D8B030D-6E8A-4147-A177-3AD203B41FA5}">
                      <a16:colId xmlns:a16="http://schemas.microsoft.com/office/drawing/2014/main" val="3309030241"/>
                    </a:ext>
                  </a:extLst>
                </a:gridCol>
                <a:gridCol w="900978">
                  <a:extLst>
                    <a:ext uri="{9D8B030D-6E8A-4147-A177-3AD203B41FA5}">
                      <a16:colId xmlns:a16="http://schemas.microsoft.com/office/drawing/2014/main" val="895428893"/>
                    </a:ext>
                  </a:extLst>
                </a:gridCol>
                <a:gridCol w="964576">
                  <a:extLst>
                    <a:ext uri="{9D8B030D-6E8A-4147-A177-3AD203B41FA5}">
                      <a16:colId xmlns:a16="http://schemas.microsoft.com/office/drawing/2014/main" val="1316158139"/>
                    </a:ext>
                  </a:extLst>
                </a:gridCol>
              </a:tblGrid>
              <a:tr h="358921">
                <a:tc>
                  <a:txBody>
                    <a:bodyPr/>
                    <a:lstStyle/>
                    <a:p>
                      <a:pPr algn="ctr"/>
                      <a:r>
                        <a:rPr lang="en-US" dirty="0" err="1"/>
                        <a:t>Indicadores</a:t>
                      </a:r>
                      <a:endParaRPr lang="en-US" dirty="0"/>
                    </a:p>
                  </a:txBody>
                  <a:tcPr anchor="ctr"/>
                </a:tc>
                <a:tc>
                  <a:txBody>
                    <a:bodyPr/>
                    <a:lstStyle/>
                    <a:p>
                      <a:pPr algn="ctr"/>
                      <a:r>
                        <a:rPr lang="en-US" dirty="0"/>
                        <a:t>2018</a:t>
                      </a:r>
                    </a:p>
                  </a:txBody>
                  <a:tcPr/>
                </a:tc>
                <a:tc>
                  <a:txBody>
                    <a:bodyPr/>
                    <a:lstStyle/>
                    <a:p>
                      <a:pPr algn="ctr"/>
                      <a:r>
                        <a:rPr lang="en-US" dirty="0"/>
                        <a:t>2019</a:t>
                      </a:r>
                    </a:p>
                  </a:txBody>
                  <a:tcPr/>
                </a:tc>
                <a:extLst>
                  <a:ext uri="{0D108BD9-81ED-4DB2-BD59-A6C34878D82A}">
                    <a16:rowId xmlns:a16="http://schemas.microsoft.com/office/drawing/2014/main" val="429535788"/>
                  </a:ext>
                </a:extLst>
              </a:tr>
              <a:tr h="628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latin typeface="+mn-lt"/>
                          <a:ea typeface="+mn-ea"/>
                          <a:cs typeface="+mn-cs"/>
                        </a:rPr>
                        <a:t>% de mujeres participantes que terminan su curso de formación profesional u otra capacitación laboral</a:t>
                      </a:r>
                      <a:endParaRPr lang="en-US" sz="1800" kern="1200" dirty="0">
                        <a:solidFill>
                          <a:schemeClr val="dk1"/>
                        </a:solidFill>
                        <a:effectLst/>
                        <a:latin typeface="+mn-lt"/>
                        <a:ea typeface="+mn-ea"/>
                        <a:cs typeface="+mn-cs"/>
                      </a:endParaRPr>
                    </a:p>
                  </a:txBody>
                  <a:tcPr/>
                </a:tc>
                <a:tc>
                  <a:txBody>
                    <a:bodyPr/>
                    <a:lstStyle/>
                    <a:p>
                      <a:pPr algn="ctr"/>
                      <a:r>
                        <a:rPr lang="en-US" sz="1800" dirty="0"/>
                        <a:t>90%</a:t>
                      </a:r>
                    </a:p>
                  </a:txBody>
                  <a:tcPr anchor="ctr"/>
                </a:tc>
                <a:tc>
                  <a:txBody>
                    <a:bodyPr/>
                    <a:lstStyle/>
                    <a:p>
                      <a:pPr algn="ctr"/>
                      <a:r>
                        <a:rPr lang="en-US" sz="1800" dirty="0"/>
                        <a:t>94%</a:t>
                      </a:r>
                    </a:p>
                  </a:txBody>
                  <a:tcPr anchor="ctr"/>
                </a:tc>
                <a:extLst>
                  <a:ext uri="{0D108BD9-81ED-4DB2-BD59-A6C34878D82A}">
                    <a16:rowId xmlns:a16="http://schemas.microsoft.com/office/drawing/2014/main" val="2427098636"/>
                  </a:ext>
                </a:extLst>
              </a:tr>
              <a:tr h="730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latin typeface="+mn-lt"/>
                          <a:ea typeface="+mn-ea"/>
                          <a:cs typeface="+mn-cs"/>
                        </a:rPr>
                        <a:t>% de mujeres participantes que aprueban el examen de certificación vocacional al concluir su capacitación.</a:t>
                      </a:r>
                      <a:endParaRPr lang="en-US" sz="1800" kern="1200" dirty="0">
                        <a:solidFill>
                          <a:schemeClr val="dk1"/>
                        </a:solidFill>
                        <a:effectLst/>
                        <a:latin typeface="+mn-lt"/>
                        <a:ea typeface="+mn-ea"/>
                        <a:cs typeface="+mn-cs"/>
                      </a:endParaRPr>
                    </a:p>
                  </a:txBody>
                  <a:tcPr/>
                </a:tc>
                <a:tc>
                  <a:txBody>
                    <a:bodyPr/>
                    <a:lstStyle/>
                    <a:p>
                      <a:pPr algn="ctr"/>
                      <a:r>
                        <a:rPr lang="en-US" sz="1800" dirty="0"/>
                        <a:t>70%</a:t>
                      </a:r>
                    </a:p>
                  </a:txBody>
                  <a:tcPr anchor="ctr"/>
                </a:tc>
                <a:tc>
                  <a:txBody>
                    <a:bodyPr/>
                    <a:lstStyle/>
                    <a:p>
                      <a:pPr algn="ctr"/>
                      <a:r>
                        <a:rPr lang="en-US" sz="1800" dirty="0"/>
                        <a:t>65%</a:t>
                      </a:r>
                    </a:p>
                  </a:txBody>
                  <a:tcPr anchor="ctr"/>
                </a:tc>
                <a:extLst>
                  <a:ext uri="{0D108BD9-81ED-4DB2-BD59-A6C34878D82A}">
                    <a16:rowId xmlns:a16="http://schemas.microsoft.com/office/drawing/2014/main" val="288790498"/>
                  </a:ext>
                </a:extLst>
              </a:tr>
              <a:tr h="838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latin typeface="+mn-lt"/>
                          <a:ea typeface="+mn-ea"/>
                          <a:cs typeface="+mn-cs"/>
                        </a:rPr>
                        <a:t>% de mujeres participantes que dijeron que la capacitación vocacional les brindó las competencias y la confianza para solicitar empleo en su comunidad.</a:t>
                      </a:r>
                      <a:endParaRPr lang="en-US" sz="1800" kern="1200" dirty="0">
                        <a:solidFill>
                          <a:schemeClr val="dk1"/>
                        </a:solidFill>
                        <a:effectLst/>
                        <a:latin typeface="+mn-lt"/>
                        <a:ea typeface="+mn-ea"/>
                        <a:cs typeface="+mn-cs"/>
                      </a:endParaRPr>
                    </a:p>
                  </a:txBody>
                  <a:tcPr/>
                </a:tc>
                <a:tc>
                  <a:txBody>
                    <a:bodyPr/>
                    <a:lstStyle/>
                    <a:p>
                      <a:pPr algn="ctr"/>
                      <a:r>
                        <a:rPr lang="en-US" sz="1800" dirty="0"/>
                        <a:t>50%</a:t>
                      </a:r>
                    </a:p>
                  </a:txBody>
                  <a:tcPr anchor="ctr"/>
                </a:tc>
                <a:tc>
                  <a:txBody>
                    <a:bodyPr/>
                    <a:lstStyle/>
                    <a:p>
                      <a:pPr algn="ctr"/>
                      <a:r>
                        <a:rPr lang="en-US" sz="1800" dirty="0"/>
                        <a:t>55%</a:t>
                      </a:r>
                    </a:p>
                  </a:txBody>
                  <a:tcPr anchor="ctr"/>
                </a:tc>
                <a:extLst>
                  <a:ext uri="{0D108BD9-81ED-4DB2-BD59-A6C34878D82A}">
                    <a16:rowId xmlns:a16="http://schemas.microsoft.com/office/drawing/2014/main" val="1052044646"/>
                  </a:ext>
                </a:extLst>
              </a:tr>
            </a:tbl>
          </a:graphicData>
        </a:graphic>
      </p:graphicFrame>
      <p:sp>
        <p:nvSpPr>
          <p:cNvPr id="10" name="TextBox 9" descr="Los indicadores han cumplido con las expectativas?&#10;¿Siendo que los indicadores se están moviendo en direcciones distintas, cómo calificaría el resultado?&#10;">
            <a:extLst>
              <a:ext uri="{FF2B5EF4-FFF2-40B4-BE49-F238E27FC236}">
                <a16:creationId xmlns:a16="http://schemas.microsoft.com/office/drawing/2014/main" id="{E351ACC2-969A-4EDF-9BB0-9F32DFD31AEE}"/>
              </a:ext>
            </a:extLst>
          </p:cNvPr>
          <p:cNvSpPr txBox="1"/>
          <p:nvPr/>
        </p:nvSpPr>
        <p:spPr>
          <a:xfrm>
            <a:off x="8928675" y="3262184"/>
            <a:ext cx="2783619" cy="2031325"/>
          </a:xfrm>
          <a:prstGeom prst="rect">
            <a:avLst/>
          </a:prstGeom>
          <a:solidFill>
            <a:schemeClr val="accent3">
              <a:lumMod val="20000"/>
              <a:lumOff val="80000"/>
            </a:schemeClr>
          </a:solidFill>
        </p:spPr>
        <p:txBody>
          <a:bodyPr wrap="square" rtlCol="0">
            <a:spAutoFit/>
          </a:bodyPr>
          <a:lstStyle/>
          <a:p>
            <a:r>
              <a:rPr lang="es-ES" dirty="0"/>
              <a:t>Los indicadores han cumplido con las expectativas?</a:t>
            </a:r>
            <a:endParaRPr lang="en-US" dirty="0"/>
          </a:p>
          <a:p>
            <a:r>
              <a:rPr lang="es-ES" dirty="0"/>
              <a:t>¿Siendo que los indicadores se están moviendo en direcciones distintas, cómo calificar</a:t>
            </a:r>
            <a:r>
              <a:rPr lang="es-CO" dirty="0"/>
              <a:t>ía</a:t>
            </a:r>
            <a:r>
              <a:rPr lang="es-ES" dirty="0"/>
              <a:t> el resultado?</a:t>
            </a:r>
            <a:endParaRPr lang="en-US" dirty="0"/>
          </a:p>
        </p:txBody>
      </p:sp>
      <p:sp>
        <p:nvSpPr>
          <p:cNvPr id="15" name="TextBox 14" descr="Cómo se puede ajustar la programación para avanzar hacia el resultado?&#10;">
            <a:extLst>
              <a:ext uri="{FF2B5EF4-FFF2-40B4-BE49-F238E27FC236}">
                <a16:creationId xmlns:a16="http://schemas.microsoft.com/office/drawing/2014/main" id="{83C943CD-B28C-4C4A-B72D-8DFCA244B486}"/>
              </a:ext>
            </a:extLst>
          </p:cNvPr>
          <p:cNvSpPr txBox="1"/>
          <p:nvPr/>
        </p:nvSpPr>
        <p:spPr>
          <a:xfrm>
            <a:off x="229452" y="5879723"/>
            <a:ext cx="10129520" cy="461665"/>
          </a:xfrm>
          <a:prstGeom prst="rect">
            <a:avLst/>
          </a:prstGeom>
          <a:noFill/>
        </p:spPr>
        <p:txBody>
          <a:bodyPr wrap="square" rtlCol="0">
            <a:spAutoFit/>
          </a:bodyPr>
          <a:lstStyle/>
          <a:p>
            <a:pPr algn="ctr"/>
            <a:r>
              <a:rPr lang="es-ES" sz="2400" dirty="0">
                <a:solidFill>
                  <a:srgbClr val="C00000"/>
                </a:solidFill>
              </a:rPr>
              <a:t>Cómo se puede ajustar la programación para avanzar hacia el resultado?</a:t>
            </a:r>
            <a:endParaRPr lang="en-US" sz="2400" dirty="0">
              <a:solidFill>
                <a:srgbClr val="C00000"/>
              </a:solidFill>
            </a:endParaRPr>
          </a:p>
        </p:txBody>
      </p:sp>
      <p:sp>
        <p:nvSpPr>
          <p:cNvPr id="2" name="Footer Placeholder 1">
            <a:extLst>
              <a:ext uri="{FF2B5EF4-FFF2-40B4-BE49-F238E27FC236}">
                <a16:creationId xmlns:a16="http://schemas.microsoft.com/office/drawing/2014/main" id="{66030929-A889-4877-A0A5-5ECF2CAAE9B2}"/>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42241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22: Identificar el avance">
            <a:extLst>
              <a:ext uri="{FF2B5EF4-FFF2-40B4-BE49-F238E27FC236}">
                <a16:creationId xmlns:a16="http://schemas.microsoft.com/office/drawing/2014/main" id="{006EB099-43C5-4435-A51E-0633165B495F}"/>
              </a:ext>
            </a:extLst>
          </p:cNvPr>
          <p:cNvSpPr>
            <a:spLocks noGrp="1"/>
          </p:cNvSpPr>
          <p:nvPr>
            <p:ph type="title"/>
          </p:nvPr>
        </p:nvSpPr>
        <p:spPr>
          <a:xfrm>
            <a:off x="552450" y="175098"/>
            <a:ext cx="9215279" cy="1183566"/>
          </a:xfrm>
        </p:spPr>
        <p:txBody>
          <a:bodyPr/>
          <a:lstStyle/>
          <a:p>
            <a:r>
              <a:rPr lang="en-US" dirty="0" err="1"/>
              <a:t>Identificar</a:t>
            </a:r>
            <a:r>
              <a:rPr lang="en-US" dirty="0"/>
              <a:t> </a:t>
            </a:r>
            <a:r>
              <a:rPr lang="en-US" dirty="0" err="1"/>
              <a:t>el</a:t>
            </a:r>
            <a:r>
              <a:rPr lang="en-US" dirty="0"/>
              <a:t> </a:t>
            </a:r>
            <a:r>
              <a:rPr lang="en-US" dirty="0" err="1"/>
              <a:t>avance</a:t>
            </a:r>
            <a:endParaRPr lang="en-US" dirty="0"/>
          </a:p>
        </p:txBody>
      </p:sp>
      <p:sp>
        <p:nvSpPr>
          <p:cNvPr id="4" name="Text Placeholder 3" descr="Aumento o disminución del rendimiento a lo largo del tiempo&#10;¿En relación con la línea de base, los cambios logrados cumplen con la expectativa?&#10;Los datos reales se aproximan a los objetivos&#10;¿En líneas generales, el rendimiento alcanzado en el período y a lo largo del tiempo se alinea con los objetivos y el crecimiento esperados?&#10;Rendimiento contra la implementación&#10;¿En relación con las actividades planificadas y la implementación actual (p. ej., las cifras mejoran cuando se implementa la actividad planificada), el rendimiento cumple con la expectativa?&#10;">
            <a:extLst>
              <a:ext uri="{FF2B5EF4-FFF2-40B4-BE49-F238E27FC236}">
                <a16:creationId xmlns:a16="http://schemas.microsoft.com/office/drawing/2014/main" id="{487EC1C2-EFAF-4AD6-847F-E1605933C7A4}"/>
              </a:ext>
            </a:extLst>
          </p:cNvPr>
          <p:cNvSpPr>
            <a:spLocks noGrp="1"/>
          </p:cNvSpPr>
          <p:nvPr>
            <p:ph type="body" sz="quarter" idx="13"/>
          </p:nvPr>
        </p:nvSpPr>
        <p:spPr>
          <a:xfrm>
            <a:off x="627188" y="1256012"/>
            <a:ext cx="8488238" cy="5159361"/>
          </a:xfrm>
        </p:spPr>
        <p:txBody>
          <a:bodyPr>
            <a:noAutofit/>
          </a:bodyPr>
          <a:lstStyle/>
          <a:p>
            <a:r>
              <a:rPr lang="es-ES" sz="2400" b="1" dirty="0"/>
              <a:t>Aumento o disminución del rendimiento a lo largo del tiempo</a:t>
            </a:r>
          </a:p>
          <a:p>
            <a:pPr marL="457200" lvl="1" indent="0">
              <a:lnSpc>
                <a:spcPct val="100000"/>
              </a:lnSpc>
              <a:buNone/>
            </a:pPr>
            <a:r>
              <a:rPr lang="es-ES" dirty="0"/>
              <a:t>¿En relación con la línea de base, los cambios logrados cumplen con la expectativa?</a:t>
            </a:r>
            <a:endParaRPr lang="en-US" dirty="0"/>
          </a:p>
          <a:p>
            <a:r>
              <a:rPr lang="es-ES" sz="2400" b="1" dirty="0"/>
              <a:t>Los datos reales se aproximan a los objetivos</a:t>
            </a:r>
          </a:p>
          <a:p>
            <a:pPr marL="457200" lvl="1" indent="0">
              <a:lnSpc>
                <a:spcPct val="100000"/>
              </a:lnSpc>
              <a:buNone/>
            </a:pPr>
            <a:r>
              <a:rPr lang="es-ES" dirty="0"/>
              <a:t>¿En líneas generales, el rendimiento alcanzado en el período y a lo largo del tiempo se alinea con los objetivos y el crecimiento esperados?</a:t>
            </a:r>
            <a:endParaRPr lang="en-US" dirty="0"/>
          </a:p>
          <a:p>
            <a:r>
              <a:rPr lang="en-US" sz="2400" b="1" dirty="0" err="1"/>
              <a:t>Rendimiento</a:t>
            </a:r>
            <a:r>
              <a:rPr lang="en-US" sz="2400" b="1" dirty="0"/>
              <a:t> contra la </a:t>
            </a:r>
            <a:r>
              <a:rPr lang="en-US" sz="2400" b="1" dirty="0" err="1"/>
              <a:t>implementación</a:t>
            </a:r>
            <a:endParaRPr lang="en-US" sz="2400" b="1" dirty="0"/>
          </a:p>
          <a:p>
            <a:pPr marL="457200" lvl="1" indent="0">
              <a:lnSpc>
                <a:spcPct val="100000"/>
              </a:lnSpc>
              <a:buNone/>
            </a:pPr>
            <a:r>
              <a:rPr lang="es-ES" dirty="0"/>
              <a:t>¿En relación con las actividades planificadas y la implementación actual (p. ej., las cifras mejoran cuando se implementa la actividad planificada), el rendimiento cumple con la expectativa?</a:t>
            </a:r>
            <a:endParaRPr lang="en-US" dirty="0"/>
          </a:p>
        </p:txBody>
      </p:sp>
      <p:pic>
        <p:nvPicPr>
          <p:cNvPr id="8" name="Picture 7">
            <a:extLst>
              <a:ext uri="{FF2B5EF4-FFF2-40B4-BE49-F238E27FC236}">
                <a16:creationId xmlns:a16="http://schemas.microsoft.com/office/drawing/2014/main" id="{0B5CD503-D22F-4ECA-8519-6160BD7A042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07679" y="2128270"/>
            <a:ext cx="3245608" cy="2434206"/>
          </a:xfrm>
          <a:prstGeom prst="rect">
            <a:avLst/>
          </a:prstGeom>
        </p:spPr>
      </p:pic>
      <p:sp>
        <p:nvSpPr>
          <p:cNvPr id="2" name="Footer Placeholder 1">
            <a:extLst>
              <a:ext uri="{FF2B5EF4-FFF2-40B4-BE49-F238E27FC236}">
                <a16:creationId xmlns:a16="http://schemas.microsoft.com/office/drawing/2014/main" id="{2C030F62-850D-4BC7-8B51-754A5ED03D47}"/>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18605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23: Identificar problemas, errores o inconsistencias">
            <a:extLst>
              <a:ext uri="{FF2B5EF4-FFF2-40B4-BE49-F238E27FC236}">
                <a16:creationId xmlns:a16="http://schemas.microsoft.com/office/drawing/2014/main" id="{006EB099-43C5-4435-A51E-0633165B495F}"/>
              </a:ext>
            </a:extLst>
          </p:cNvPr>
          <p:cNvSpPr>
            <a:spLocks noGrp="1"/>
          </p:cNvSpPr>
          <p:nvPr>
            <p:ph type="title"/>
          </p:nvPr>
        </p:nvSpPr>
        <p:spPr>
          <a:xfrm>
            <a:off x="551975" y="373364"/>
            <a:ext cx="10517811" cy="1183566"/>
          </a:xfrm>
        </p:spPr>
        <p:txBody>
          <a:bodyPr>
            <a:normAutofit fontScale="90000"/>
          </a:bodyPr>
          <a:lstStyle/>
          <a:p>
            <a:r>
              <a:rPr lang="en-US" dirty="0" err="1"/>
              <a:t>Identificar</a:t>
            </a:r>
            <a:r>
              <a:rPr lang="en-US" dirty="0"/>
              <a:t> </a:t>
            </a:r>
            <a:r>
              <a:rPr lang="en-US" dirty="0" err="1"/>
              <a:t>problemas</a:t>
            </a:r>
            <a:r>
              <a:rPr lang="en-US" dirty="0"/>
              <a:t>, </a:t>
            </a:r>
            <a:r>
              <a:rPr lang="en-US" dirty="0" err="1"/>
              <a:t>errores</a:t>
            </a:r>
            <a:r>
              <a:rPr lang="en-US" dirty="0"/>
              <a:t> o </a:t>
            </a:r>
            <a:r>
              <a:rPr lang="en-US" dirty="0" err="1"/>
              <a:t>inconsistencias</a:t>
            </a:r>
            <a:endParaRPr lang="en-US" dirty="0"/>
          </a:p>
        </p:txBody>
      </p:sp>
      <p:sp>
        <p:nvSpPr>
          <p:cNvPr id="4" name="Text Placeholder 3" descr="Los datos reales no se aproximan a los objetivos&#10;Poco o ningún cambio en relación a la línea de base&#10;Se reportan ceros en los resultados&#10;Las cifras no se alinean con las actividades del plan de trabajo&#10;Valores faltantes&#10;">
            <a:extLst>
              <a:ext uri="{FF2B5EF4-FFF2-40B4-BE49-F238E27FC236}">
                <a16:creationId xmlns:a16="http://schemas.microsoft.com/office/drawing/2014/main" id="{487EC1C2-EFAF-4AD6-847F-E1605933C7A4}"/>
              </a:ext>
            </a:extLst>
          </p:cNvPr>
          <p:cNvSpPr>
            <a:spLocks noGrp="1"/>
          </p:cNvSpPr>
          <p:nvPr>
            <p:ph type="body" sz="quarter" idx="13"/>
          </p:nvPr>
        </p:nvSpPr>
        <p:spPr>
          <a:xfrm>
            <a:off x="651164" y="1771650"/>
            <a:ext cx="6034117" cy="3779838"/>
          </a:xfrm>
        </p:spPr>
        <p:txBody>
          <a:bodyPr>
            <a:normAutofit/>
          </a:bodyPr>
          <a:lstStyle/>
          <a:p>
            <a:r>
              <a:rPr lang="es-ES" dirty="0"/>
              <a:t>Los datos reales no se aproximan a los objetivos</a:t>
            </a:r>
          </a:p>
          <a:p>
            <a:r>
              <a:rPr lang="es-ES" dirty="0"/>
              <a:t>Poco o ningún cambio </a:t>
            </a:r>
            <a:r>
              <a:rPr lang="es-CO" dirty="0"/>
              <a:t>en relación a la línea de base</a:t>
            </a:r>
            <a:endParaRPr lang="en-US" dirty="0"/>
          </a:p>
          <a:p>
            <a:pPr lvl="1"/>
            <a:r>
              <a:rPr lang="en-US" dirty="0"/>
              <a:t>Se </a:t>
            </a:r>
            <a:r>
              <a:rPr lang="en-US" dirty="0" err="1"/>
              <a:t>reportan</a:t>
            </a:r>
            <a:r>
              <a:rPr lang="en-US" dirty="0"/>
              <a:t> ceros </a:t>
            </a:r>
            <a:r>
              <a:rPr lang="en-US" dirty="0" err="1"/>
              <a:t>en</a:t>
            </a:r>
            <a:r>
              <a:rPr lang="en-US" dirty="0"/>
              <a:t> </a:t>
            </a:r>
            <a:r>
              <a:rPr lang="en-US" dirty="0" err="1"/>
              <a:t>los</a:t>
            </a:r>
            <a:r>
              <a:rPr lang="en-US" dirty="0"/>
              <a:t> </a:t>
            </a:r>
            <a:r>
              <a:rPr lang="en-US" dirty="0" err="1"/>
              <a:t>resultados</a:t>
            </a:r>
            <a:endParaRPr lang="es-ES" sz="2800" dirty="0"/>
          </a:p>
          <a:p>
            <a:pPr marL="228600" lvl="1">
              <a:spcBef>
                <a:spcPts val="1000"/>
              </a:spcBef>
            </a:pPr>
            <a:r>
              <a:rPr lang="es-ES" sz="2800" dirty="0"/>
              <a:t>Las cifras no se alinean con las actividades del plan de trabajo</a:t>
            </a:r>
          </a:p>
          <a:p>
            <a:r>
              <a:rPr lang="en-US" dirty="0" err="1"/>
              <a:t>Valores</a:t>
            </a:r>
            <a:r>
              <a:rPr lang="en-US" dirty="0"/>
              <a:t> </a:t>
            </a:r>
            <a:r>
              <a:rPr lang="en-US" dirty="0" err="1"/>
              <a:t>faltantes</a:t>
            </a:r>
            <a:endParaRPr lang="en-US" dirty="0"/>
          </a:p>
        </p:txBody>
      </p:sp>
      <p:pic>
        <p:nvPicPr>
          <p:cNvPr id="7" name="Picture 6" descr="Gráfica de línea que compara los objetivos de un resultado contra su desempeño real de enero a mayo.">
            <a:extLst>
              <a:ext uri="{FF2B5EF4-FFF2-40B4-BE49-F238E27FC236}">
                <a16:creationId xmlns:a16="http://schemas.microsoft.com/office/drawing/2014/main" id="{0E8FA6BB-F80D-6F72-B97E-5FE96B1C5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402" y="1771650"/>
            <a:ext cx="5522598" cy="3779838"/>
          </a:xfrm>
          <a:prstGeom prst="rect">
            <a:avLst/>
          </a:prstGeom>
        </p:spPr>
      </p:pic>
      <p:sp>
        <p:nvSpPr>
          <p:cNvPr id="2" name="Footer Placeholder 1">
            <a:extLst>
              <a:ext uri="{FF2B5EF4-FFF2-40B4-BE49-F238E27FC236}">
                <a16:creationId xmlns:a16="http://schemas.microsoft.com/office/drawing/2014/main" id="{2C030F62-850D-4BC7-8B51-754A5ED03D47}"/>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10527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Title 3" descr="Diapositiva 24: Lista de verificación: Revisando Datos del TPR "/>
          <p:cNvSpPr txBox="1">
            <a:spLocks noGrp="1" noChangeArrowheads="1"/>
          </p:cNvSpPr>
          <p:nvPr>
            <p:ph type="title" idx="4294967295"/>
          </p:nvPr>
        </p:nvSpPr>
        <p:spPr bwMode="auto">
          <a:xfrm>
            <a:off x="399517" y="81023"/>
            <a:ext cx="9856792" cy="698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marL="342900" marR="0" lvl="0" indent="-342900" algn="l" defTabSz="914400" rtl="0" eaLnBrk="1" fontAlgn="auto" latinLnBrk="0" hangingPunct="1">
              <a:lnSpc>
                <a:spcPct val="110000"/>
              </a:lnSpc>
              <a:spcBef>
                <a:spcPct val="50000"/>
              </a:spcBef>
              <a:spcAft>
                <a:spcPct val="20000"/>
              </a:spcAft>
              <a:buClr>
                <a:srgbClr val="800000"/>
              </a:buClr>
              <a:buSzTx/>
              <a:buFontTx/>
              <a:buNone/>
              <a:tabLst/>
              <a:defRPr/>
            </a:pPr>
            <a:r>
              <a:rPr kumimoji="0" lang="en-US" altLang="en-US" sz="3600" b="0" i="0" u="none" strike="noStrike" kern="1200" cap="none" spc="0" normalizeH="0" baseline="0" noProof="0" dirty="0">
                <a:ln>
                  <a:noFill/>
                </a:ln>
                <a:solidFill>
                  <a:schemeClr val="accent2"/>
                </a:solidFill>
                <a:effectLst/>
                <a:uLnTx/>
                <a:uFillTx/>
                <a:latin typeface="+mj-lt"/>
                <a:ea typeface="+mj-ea"/>
                <a:cs typeface="+mj-cs"/>
              </a:rPr>
              <a:t>Lista de </a:t>
            </a:r>
            <a:r>
              <a:rPr lang="en-US" altLang="en-US" sz="3600" b="0" dirty="0">
                <a:solidFill>
                  <a:schemeClr val="accent2"/>
                </a:solidFill>
                <a:latin typeface="+mj-lt"/>
                <a:ea typeface="+mj-ea"/>
              </a:rPr>
              <a:t>v</a:t>
            </a:r>
            <a:r>
              <a:rPr kumimoji="0" lang="en-US" altLang="en-US" sz="3600" b="0" i="0" u="none" strike="noStrike" kern="1200" cap="none" spc="0" normalizeH="0" baseline="0" noProof="0" dirty="0" err="1">
                <a:ln>
                  <a:noFill/>
                </a:ln>
                <a:solidFill>
                  <a:schemeClr val="accent2"/>
                </a:solidFill>
                <a:effectLst/>
                <a:uLnTx/>
                <a:uFillTx/>
                <a:latin typeface="+mj-lt"/>
                <a:ea typeface="+mj-ea"/>
                <a:cs typeface="+mj-cs"/>
              </a:rPr>
              <a:t>erificación</a:t>
            </a:r>
            <a:r>
              <a:rPr kumimoji="0" lang="en-US" altLang="en-US" sz="3600" b="0" i="0" u="none" strike="noStrike" kern="1200" cap="none" spc="0" normalizeH="0" baseline="0" noProof="0" dirty="0">
                <a:ln>
                  <a:noFill/>
                </a:ln>
                <a:solidFill>
                  <a:schemeClr val="accent2"/>
                </a:solidFill>
                <a:effectLst/>
                <a:uLnTx/>
                <a:uFillTx/>
                <a:latin typeface="+mj-lt"/>
                <a:ea typeface="+mj-ea"/>
                <a:cs typeface="+mj-cs"/>
              </a:rPr>
              <a:t>: </a:t>
            </a:r>
            <a:r>
              <a:rPr kumimoji="0" lang="en-US" altLang="en-US" sz="3600" b="0" i="0" u="none" strike="noStrike" kern="1200" cap="none" spc="0" normalizeH="0" baseline="0" noProof="0" dirty="0" err="1">
                <a:ln>
                  <a:noFill/>
                </a:ln>
                <a:solidFill>
                  <a:schemeClr val="accent2"/>
                </a:solidFill>
                <a:effectLst/>
                <a:uLnTx/>
                <a:uFillTx/>
                <a:latin typeface="+mj-lt"/>
                <a:ea typeface="+mj-ea"/>
                <a:cs typeface="+mj-cs"/>
              </a:rPr>
              <a:t>Revisando</a:t>
            </a:r>
            <a:r>
              <a:rPr kumimoji="0" lang="en-US" altLang="en-US" sz="3600" b="0" i="0" u="none" strike="noStrike" kern="1200" cap="none" spc="0" normalizeH="0" baseline="0" noProof="0" dirty="0">
                <a:ln>
                  <a:noFill/>
                </a:ln>
                <a:solidFill>
                  <a:schemeClr val="accent2"/>
                </a:solidFill>
                <a:effectLst/>
                <a:uLnTx/>
                <a:uFillTx/>
                <a:latin typeface="+mj-lt"/>
                <a:ea typeface="+mj-ea"/>
                <a:cs typeface="+mj-cs"/>
              </a:rPr>
              <a:t> </a:t>
            </a:r>
            <a:r>
              <a:rPr lang="en-US" altLang="en-US" sz="3600" b="0" dirty="0">
                <a:solidFill>
                  <a:schemeClr val="accent2"/>
                </a:solidFill>
                <a:latin typeface="+mj-lt"/>
                <a:ea typeface="+mj-ea"/>
              </a:rPr>
              <a:t>D</a:t>
            </a:r>
            <a:r>
              <a:rPr kumimoji="0" lang="en-US" altLang="en-US" sz="3600" b="0" i="0" u="none" strike="noStrike" kern="1200" cap="none" spc="0" normalizeH="0" baseline="0" noProof="0" dirty="0" err="1">
                <a:ln>
                  <a:noFill/>
                </a:ln>
                <a:solidFill>
                  <a:schemeClr val="accent2"/>
                </a:solidFill>
                <a:effectLst/>
                <a:uLnTx/>
                <a:uFillTx/>
                <a:latin typeface="+mj-lt"/>
                <a:ea typeface="+mj-ea"/>
                <a:cs typeface="+mj-cs"/>
              </a:rPr>
              <a:t>atos</a:t>
            </a:r>
            <a:r>
              <a:rPr kumimoji="0" lang="en-US" altLang="en-US" sz="3600" b="0" i="0" u="none" strike="noStrike" kern="1200" cap="none" spc="0" normalizeH="0" baseline="0" noProof="0" dirty="0">
                <a:ln>
                  <a:noFill/>
                </a:ln>
                <a:solidFill>
                  <a:schemeClr val="accent2"/>
                </a:solidFill>
                <a:effectLst/>
                <a:uLnTx/>
                <a:uFillTx/>
                <a:latin typeface="+mj-lt"/>
                <a:ea typeface="+mj-ea"/>
                <a:cs typeface="+mj-cs"/>
              </a:rPr>
              <a:t> del TPR </a:t>
            </a:r>
          </a:p>
        </p:txBody>
      </p:sp>
      <p:graphicFrame>
        <p:nvGraphicFramePr>
          <p:cNvPr id="8" name="Diagram 7" descr="Lista de verificación del TPR -&#10;&#10;Requisitos Básicos el Anexo A: &#10;¿Se enumeran todos los indicadores del PMP?&#10;¿Se incluyen  datos de línea de base con cada indicador? ¿Objetivos?&#10;¿Cada indicador cuenta con los desgloses enumerados en el PMP? &#10;&#10;Datos Básicos:&#10;&#10;¿Las unidades de medida de la línea de base, los objetivos y los desgloses coinciden con el indicador?&#10;¿Falta algún dato (por ejemplo, celdas vacías)?&#10;¿Los desgloses de todos los indicadores tienen valores numéricos enumerados?&#10;&#10;Revisión de Avance de los datos: &#10;¿Los valores reales de los indicadores  se aproximan a los valores de los objetivos?&#10;Si los valores de los indicadores han cambiado, ¿El cambio cumple con la expectativa? ¿Más alto o más bajo?&#10;Si los valores de los indicadores no han cambiado, ¿Se esperaba esto? ¿Conoce usted la razón?&#10;¿Los cambios en los valores de los indicadores se alinean con la implementación de la actividad? (por ejemplo, aumentos en el número cuando se han realizado ciertas actividades, como capacitaciones)&#10;¿Existen grandes diferencias entre los valores de los desagregados?&#10;Evaluando los indicadores de un resultado, ¿Evaluados en conjunto, los indicadores muestran un avance positivo o esperado hacia el resultado?&#10;&#10;Reflexión Sobre los Datos Disponibles:&#10;¿Hay datos o indicadores faltantes que brindarían información que ayudaría a comprender mejor el avance hacia el resultado?&#10;&#10;">
            <a:extLst>
              <a:ext uri="{FF2B5EF4-FFF2-40B4-BE49-F238E27FC236}">
                <a16:creationId xmlns:a16="http://schemas.microsoft.com/office/drawing/2014/main" id="{F020AD3B-3877-4E08-A9D7-1DC340E579E2}"/>
              </a:ext>
            </a:extLst>
          </p:cNvPr>
          <p:cNvGraphicFramePr/>
          <p:nvPr>
            <p:extLst>
              <p:ext uri="{D42A27DB-BD31-4B8C-83A1-F6EECF244321}">
                <p14:modId xmlns:p14="http://schemas.microsoft.com/office/powerpoint/2010/main" val="2950295898"/>
              </p:ext>
            </p:extLst>
          </p:nvPr>
        </p:nvGraphicFramePr>
        <p:xfrm>
          <a:off x="288164" y="791631"/>
          <a:ext cx="11776514" cy="5985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B1EAC92-D741-437E-8AB0-9EBF100D57C4}"/>
              </a:ext>
              <a:ext uri="{C183D7F6-B498-43B3-948B-1728B52AA6E4}">
                <adec:decorative xmlns:adec="http://schemas.microsoft.com/office/drawing/2017/decorative" val="1"/>
              </a:ext>
            </a:extLst>
          </p:cNvPr>
          <p:cNvSpPr txBox="1"/>
          <p:nvPr/>
        </p:nvSpPr>
        <p:spPr>
          <a:xfrm>
            <a:off x="3220859" y="823805"/>
            <a:ext cx="8097819" cy="939744"/>
          </a:xfrm>
          <a:prstGeom prst="rect">
            <a:avLst/>
          </a:prstGeom>
          <a:noFill/>
        </p:spPr>
        <p:txBody>
          <a:bodyPr wrap="square">
            <a:spAutoFit/>
          </a:bodyPr>
          <a:lstStyle/>
          <a:p>
            <a:pPr marL="285750" marR="0" indent="-285750">
              <a:lnSpc>
                <a:spcPct val="102000"/>
              </a:lnSpc>
              <a:spcBef>
                <a:spcPts val="200"/>
              </a:spcBef>
              <a:spcAft>
                <a:spcPts val="200"/>
              </a:spcAft>
              <a:buFont typeface="Arial" panose="020B0604020202020204" pitchFamily="34" charset="0"/>
              <a:buChar char="•"/>
            </a:pPr>
            <a:r>
              <a:rPr lang="es-ES" sz="1600" dirty="0">
                <a:effectLst/>
                <a:ea typeface="Eurostile"/>
                <a:cs typeface="Times New Roman" panose="02020603050405020304" pitchFamily="18" charset="0"/>
              </a:rPr>
              <a:t>¿Se enumeran todos los indicadores del PMP?</a:t>
            </a:r>
          </a:p>
          <a:p>
            <a:pPr marL="285750" marR="0" indent="-285750">
              <a:lnSpc>
                <a:spcPct val="102000"/>
              </a:lnSpc>
              <a:spcBef>
                <a:spcPts val="200"/>
              </a:spcBef>
              <a:spcAft>
                <a:spcPts val="200"/>
              </a:spcAft>
              <a:buFont typeface="Arial" panose="020B0604020202020204" pitchFamily="34" charset="0"/>
              <a:buChar char="•"/>
            </a:pPr>
            <a:r>
              <a:rPr lang="es-ES" sz="1600" dirty="0">
                <a:effectLst/>
                <a:ea typeface="Eurostile"/>
                <a:cs typeface="Times New Roman" panose="02020603050405020304" pitchFamily="18" charset="0"/>
              </a:rPr>
              <a:t>¿Se incluyen  datos de línea </a:t>
            </a:r>
            <a:r>
              <a:rPr lang="es-ES" sz="1600" dirty="0">
                <a:ea typeface="Eurostile"/>
                <a:cs typeface="Times New Roman" panose="02020603050405020304" pitchFamily="18" charset="0"/>
              </a:rPr>
              <a:t>de base con c</a:t>
            </a:r>
            <a:r>
              <a:rPr lang="es-ES" sz="1600" dirty="0">
                <a:effectLst/>
                <a:ea typeface="Eurostile"/>
                <a:cs typeface="Times New Roman" panose="02020603050405020304" pitchFamily="18" charset="0"/>
              </a:rPr>
              <a:t>ada indicador? ¿Objetivos?</a:t>
            </a:r>
          </a:p>
          <a:p>
            <a:pPr marL="285750" marR="0" indent="-285750">
              <a:lnSpc>
                <a:spcPct val="102000"/>
              </a:lnSpc>
              <a:spcBef>
                <a:spcPts val="200"/>
              </a:spcBef>
              <a:spcAft>
                <a:spcPts val="200"/>
              </a:spcAft>
              <a:buFont typeface="Arial" panose="020B0604020202020204" pitchFamily="34" charset="0"/>
              <a:buChar char="•"/>
            </a:pPr>
            <a:r>
              <a:rPr lang="es-ES" sz="1600" dirty="0">
                <a:effectLst/>
                <a:ea typeface="Eurostile"/>
                <a:cs typeface="Times New Roman" panose="02020603050405020304" pitchFamily="18" charset="0"/>
              </a:rPr>
              <a:t>¿Cada indicador cuenta con los desgloses enumerados en el PMP?</a:t>
            </a:r>
            <a:r>
              <a:rPr lang="en-US" sz="1600" dirty="0">
                <a:effectLst/>
                <a:ea typeface="Eurostile"/>
                <a:cs typeface="Times New Roman" panose="02020603050405020304" pitchFamily="18" charset="0"/>
              </a:rPr>
              <a:t> </a:t>
            </a:r>
          </a:p>
        </p:txBody>
      </p:sp>
      <p:sp>
        <p:nvSpPr>
          <p:cNvPr id="6" name="TextBox 5">
            <a:extLst>
              <a:ext uri="{FF2B5EF4-FFF2-40B4-BE49-F238E27FC236}">
                <a16:creationId xmlns:a16="http://schemas.microsoft.com/office/drawing/2014/main" id="{2410670B-B75C-417C-B215-41C428363158}"/>
              </a:ext>
              <a:ext uri="{C183D7F6-B498-43B3-948B-1728B52AA6E4}">
                <adec:decorative xmlns:adec="http://schemas.microsoft.com/office/drawing/2017/decorative" val="1"/>
              </a:ext>
            </a:extLst>
          </p:cNvPr>
          <p:cNvSpPr txBox="1"/>
          <p:nvPr/>
        </p:nvSpPr>
        <p:spPr>
          <a:xfrm>
            <a:off x="3192485" y="1929822"/>
            <a:ext cx="8999515" cy="939744"/>
          </a:xfrm>
          <a:prstGeom prst="rect">
            <a:avLst/>
          </a:prstGeom>
          <a:noFill/>
        </p:spPr>
        <p:txBody>
          <a:bodyPr wrap="square">
            <a:spAutoFit/>
          </a:bodyPr>
          <a:lstStyle/>
          <a:p>
            <a:pPr marL="285750" marR="0" indent="-285750">
              <a:lnSpc>
                <a:spcPct val="102000"/>
              </a:lnSpc>
              <a:spcBef>
                <a:spcPts val="200"/>
              </a:spcBef>
              <a:spcAft>
                <a:spcPts val="200"/>
              </a:spcAft>
              <a:buFont typeface="Arial" panose="020B0604020202020204" pitchFamily="34" charset="0"/>
              <a:buChar char="•"/>
            </a:pPr>
            <a:r>
              <a:rPr lang="es-ES" sz="1600" dirty="0">
                <a:effectLst/>
                <a:ea typeface="Eurostile"/>
                <a:cs typeface="Times New Roman" panose="02020603050405020304" pitchFamily="18" charset="0"/>
              </a:rPr>
              <a:t>¿Las unidades de medida de la línea de base, los objetivos y los desgloses coinciden con el indicador?</a:t>
            </a:r>
            <a:endParaRPr lang="en-US" sz="2000" dirty="0">
              <a:effectLst/>
              <a:ea typeface="Eurostile"/>
              <a:cs typeface="Times New Roman" panose="02020603050405020304" pitchFamily="18" charset="0"/>
            </a:endParaRPr>
          </a:p>
          <a:p>
            <a:pPr marL="285750" marR="0" indent="-285750">
              <a:lnSpc>
                <a:spcPct val="102000"/>
              </a:lnSpc>
              <a:spcBef>
                <a:spcPts val="200"/>
              </a:spcBef>
              <a:spcAft>
                <a:spcPts val="200"/>
              </a:spcAft>
              <a:buFont typeface="Arial" panose="020B0604020202020204" pitchFamily="34" charset="0"/>
              <a:buChar char="•"/>
            </a:pPr>
            <a:r>
              <a:rPr lang="es-ES" sz="1600" dirty="0">
                <a:effectLst/>
                <a:ea typeface="Eurostile"/>
                <a:cs typeface="Times New Roman" panose="02020603050405020304" pitchFamily="18" charset="0"/>
              </a:rPr>
              <a:t>¿Falta algún dato (por ejemplo, celdas vacías)?</a:t>
            </a:r>
          </a:p>
          <a:p>
            <a:pPr marL="285750" marR="0" indent="-285750">
              <a:lnSpc>
                <a:spcPct val="102000"/>
              </a:lnSpc>
              <a:spcBef>
                <a:spcPts val="200"/>
              </a:spcBef>
              <a:spcAft>
                <a:spcPts val="200"/>
              </a:spcAft>
              <a:buFont typeface="Arial" panose="020B0604020202020204" pitchFamily="34" charset="0"/>
              <a:buChar char="•"/>
            </a:pPr>
            <a:r>
              <a:rPr lang="es-ES" sz="1600" dirty="0">
                <a:effectLst/>
                <a:ea typeface="Eurostile"/>
                <a:cs typeface="Times New Roman" panose="02020603050405020304" pitchFamily="18" charset="0"/>
              </a:rPr>
              <a:t>¿Los desgloses de todos los indicadores tienen valores numéricos enumerados?</a:t>
            </a:r>
            <a:endParaRPr lang="en-US" sz="2000" dirty="0">
              <a:effectLst/>
              <a:ea typeface="Eurostile"/>
              <a:cs typeface="Times New Roman" panose="02020603050405020304" pitchFamily="18" charset="0"/>
            </a:endParaRPr>
          </a:p>
        </p:txBody>
      </p:sp>
      <p:sp>
        <p:nvSpPr>
          <p:cNvPr id="7" name="TextBox 6">
            <a:extLst>
              <a:ext uri="{FF2B5EF4-FFF2-40B4-BE49-F238E27FC236}">
                <a16:creationId xmlns:a16="http://schemas.microsoft.com/office/drawing/2014/main" id="{22B45385-919A-4E11-81EF-F281F57CBC88}"/>
              </a:ext>
              <a:ext uri="{C183D7F6-B498-43B3-948B-1728B52AA6E4}">
                <adec:decorative xmlns:adec="http://schemas.microsoft.com/office/drawing/2017/decorative" val="1"/>
              </a:ext>
            </a:extLst>
          </p:cNvPr>
          <p:cNvSpPr txBox="1"/>
          <p:nvPr/>
        </p:nvSpPr>
        <p:spPr>
          <a:xfrm>
            <a:off x="3220860" y="3034582"/>
            <a:ext cx="8620042" cy="2851743"/>
          </a:xfrm>
          <a:prstGeom prst="rect">
            <a:avLst/>
          </a:prstGeom>
          <a:noFill/>
        </p:spPr>
        <p:txBody>
          <a:bodyPr wrap="square">
            <a:spAutoFit/>
          </a:bodyPr>
          <a:lstStyle/>
          <a:p>
            <a:pPr marL="225425" marR="0" indent="-225425">
              <a:lnSpc>
                <a:spcPct val="102000"/>
              </a:lnSpc>
              <a:spcBef>
                <a:spcPts val="200"/>
              </a:spcBef>
              <a:spcAft>
                <a:spcPts val="200"/>
              </a:spcAft>
              <a:buFont typeface="Arial" panose="020B0604020202020204" pitchFamily="34" charset="0"/>
              <a:buChar char="•"/>
            </a:pPr>
            <a:r>
              <a:rPr lang="es-ES" sz="1600" dirty="0">
                <a:effectLst/>
                <a:ea typeface="Eurostile"/>
                <a:cs typeface="Times New Roman" panose="02020603050405020304" pitchFamily="18" charset="0"/>
              </a:rPr>
              <a:t>¿Los valores reales de los indicadores  se aproximan a los valores de los objetivos?</a:t>
            </a:r>
          </a:p>
          <a:p>
            <a:pPr marL="225425" marR="0" indent="-225425">
              <a:lnSpc>
                <a:spcPct val="102000"/>
              </a:lnSpc>
              <a:spcBef>
                <a:spcPts val="200"/>
              </a:spcBef>
              <a:spcAft>
                <a:spcPts val="200"/>
              </a:spcAft>
              <a:buFont typeface="Arial" panose="020B0604020202020204" pitchFamily="34" charset="0"/>
              <a:buChar char="•"/>
            </a:pPr>
            <a:r>
              <a:rPr lang="es-ES" sz="1600" dirty="0">
                <a:effectLst/>
                <a:ea typeface="Eurostile"/>
                <a:cs typeface="Times New Roman" panose="02020603050405020304" pitchFamily="18" charset="0"/>
              </a:rPr>
              <a:t>Si los valores de los indicadores han cambiado, ¿El cambio cumple con la expectativa? ¿Más alto o más bajo?</a:t>
            </a:r>
            <a:endParaRPr lang="en-US" sz="1600" dirty="0">
              <a:effectLst/>
              <a:ea typeface="Eurostile"/>
              <a:cs typeface="Times New Roman" panose="02020603050405020304" pitchFamily="18" charset="0"/>
            </a:endParaRPr>
          </a:p>
          <a:p>
            <a:pPr marL="225425" marR="0" indent="-225425">
              <a:lnSpc>
                <a:spcPct val="102000"/>
              </a:lnSpc>
              <a:spcBef>
                <a:spcPts val="200"/>
              </a:spcBef>
              <a:spcAft>
                <a:spcPts val="200"/>
              </a:spcAft>
              <a:buFont typeface="Arial" panose="020B0604020202020204" pitchFamily="34" charset="0"/>
              <a:buChar char="•"/>
            </a:pPr>
            <a:r>
              <a:rPr lang="es-ES" sz="1600" dirty="0">
                <a:effectLst/>
                <a:ea typeface="Eurostile"/>
                <a:cs typeface="Times New Roman" panose="02020603050405020304" pitchFamily="18" charset="0"/>
              </a:rPr>
              <a:t>Si los valores de los indicadores no han cambiado, ¿Se esperaba esto? ¿Conoce usted la razón?</a:t>
            </a:r>
          </a:p>
          <a:p>
            <a:pPr marL="225425" marR="0" indent="-225425">
              <a:lnSpc>
                <a:spcPct val="102000"/>
              </a:lnSpc>
              <a:spcBef>
                <a:spcPts val="200"/>
              </a:spcBef>
              <a:spcAft>
                <a:spcPts val="200"/>
              </a:spcAft>
              <a:buFont typeface="Arial" panose="020B0604020202020204" pitchFamily="34" charset="0"/>
              <a:buChar char="•"/>
            </a:pPr>
            <a:r>
              <a:rPr lang="es-ES" sz="1600" dirty="0">
                <a:effectLst/>
                <a:ea typeface="Eurostile"/>
                <a:cs typeface="Times New Roman" panose="02020603050405020304" pitchFamily="18" charset="0"/>
              </a:rPr>
              <a:t>¿Los cambios en los valores de los indicadores se alinean con la implementación de la actividad? (por ejemplo, aumentos en el número cuando se han realizado ciertas actividades, como capacitaciones)</a:t>
            </a:r>
          </a:p>
          <a:p>
            <a:pPr marL="225425" marR="0" indent="-225425">
              <a:lnSpc>
                <a:spcPct val="102000"/>
              </a:lnSpc>
              <a:spcBef>
                <a:spcPts val="200"/>
              </a:spcBef>
              <a:spcAft>
                <a:spcPts val="200"/>
              </a:spcAft>
              <a:buFont typeface="Arial" panose="020B0604020202020204" pitchFamily="34" charset="0"/>
              <a:buChar char="•"/>
            </a:pPr>
            <a:r>
              <a:rPr lang="es-ES" sz="1600" dirty="0">
                <a:effectLst/>
                <a:ea typeface="Eurostile"/>
                <a:cs typeface="Times New Roman" panose="02020603050405020304" pitchFamily="18" charset="0"/>
              </a:rPr>
              <a:t>¿Existen grandes diferencias entre los valores de los desagregados?</a:t>
            </a:r>
          </a:p>
          <a:p>
            <a:pPr marL="225425" marR="0" indent="-225425">
              <a:lnSpc>
                <a:spcPct val="102000"/>
              </a:lnSpc>
              <a:spcBef>
                <a:spcPts val="200"/>
              </a:spcBef>
              <a:spcAft>
                <a:spcPts val="200"/>
              </a:spcAft>
              <a:buFont typeface="Arial" panose="020B0604020202020204" pitchFamily="34" charset="0"/>
              <a:buChar char="•"/>
            </a:pPr>
            <a:r>
              <a:rPr lang="es-ES" sz="1600" dirty="0">
                <a:effectLst/>
                <a:ea typeface="Eurostile"/>
                <a:cs typeface="Times New Roman" panose="02020603050405020304" pitchFamily="18" charset="0"/>
              </a:rPr>
              <a:t>Evaluando los indicadores de un resultado, ¿Evaluados en conjunto, los indicadores muestran un avance positivo o esperado hacia el resultado?</a:t>
            </a:r>
            <a:endParaRPr lang="en-US" sz="1600" dirty="0">
              <a:effectLst/>
              <a:ea typeface="Eurostile"/>
              <a:cs typeface="Times New Roman" panose="02020603050405020304" pitchFamily="18" charset="0"/>
            </a:endParaRPr>
          </a:p>
        </p:txBody>
      </p:sp>
      <p:sp>
        <p:nvSpPr>
          <p:cNvPr id="9" name="TextBox 8">
            <a:extLst>
              <a:ext uri="{FF2B5EF4-FFF2-40B4-BE49-F238E27FC236}">
                <a16:creationId xmlns:a16="http://schemas.microsoft.com/office/drawing/2014/main" id="{9C53F616-0737-4EDC-AE73-31226D35B06B}"/>
              </a:ext>
              <a:ext uri="{C183D7F6-B498-43B3-948B-1728B52AA6E4}">
                <adec:decorative xmlns:adec="http://schemas.microsoft.com/office/drawing/2017/decorative" val="1"/>
              </a:ext>
            </a:extLst>
          </p:cNvPr>
          <p:cNvSpPr txBox="1"/>
          <p:nvPr/>
        </p:nvSpPr>
        <p:spPr>
          <a:xfrm>
            <a:off x="3220859" y="5763861"/>
            <a:ext cx="8843819" cy="830997"/>
          </a:xfrm>
          <a:prstGeom prst="rect">
            <a:avLst/>
          </a:prstGeom>
          <a:noFill/>
        </p:spPr>
        <p:txBody>
          <a:bodyPr wrap="square">
            <a:spAutoFit/>
          </a:bodyPr>
          <a:lstStyle/>
          <a:p>
            <a:pPr marL="285750" indent="-285750">
              <a:buFont typeface="Arial" panose="020B0604020202020204" pitchFamily="34" charset="0"/>
              <a:buChar char="•"/>
            </a:pPr>
            <a:endParaRPr lang="en-US" sz="1600" dirty="0">
              <a:effectLst/>
              <a:ea typeface="Eurostile"/>
              <a:cs typeface="Times New Roman" panose="02020603050405020304" pitchFamily="18" charset="0"/>
            </a:endParaRPr>
          </a:p>
          <a:p>
            <a:pPr marL="285750" indent="-285750">
              <a:buFont typeface="Arial" panose="020B0604020202020204" pitchFamily="34" charset="0"/>
              <a:buChar char="•"/>
            </a:pPr>
            <a:r>
              <a:rPr lang="es-ES" sz="1600" dirty="0">
                <a:effectLst/>
                <a:ea typeface="Eurostile"/>
                <a:cs typeface="Times New Roman" panose="02020603050405020304" pitchFamily="18" charset="0"/>
              </a:rPr>
              <a:t>¿Hay datos o indicadores faltantes que brindarían información que ayudaría a comprender mejor el avance hacia el resultado?</a:t>
            </a:r>
            <a:endParaRPr lang="en-US" sz="1600" dirty="0"/>
          </a:p>
        </p:txBody>
      </p:sp>
      <p:sp>
        <p:nvSpPr>
          <p:cNvPr id="4" name="Footer Placeholder 2">
            <a:extLst>
              <a:ext uri="{FF2B5EF4-FFF2-40B4-BE49-F238E27FC236}">
                <a16:creationId xmlns:a16="http://schemas.microsoft.com/office/drawing/2014/main" id="{E690AD35-D6F2-4604-AD0F-521D716725F9}"/>
              </a:ext>
            </a:extLst>
          </p:cNvPr>
          <p:cNvSpPr>
            <a:spLocks noGrp="1"/>
          </p:cNvSpPr>
          <p:nvPr>
            <p:ph type="ftr" sz="quarter" idx="11"/>
          </p:nvPr>
        </p:nvSpPr>
        <p:spPr>
          <a:xfrm>
            <a:off x="-34724" y="6776977"/>
            <a:ext cx="12226724" cy="125268"/>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6944734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25: Ejercicio &#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r>
              <a:rPr lang="en-US" b="1" dirty="0" err="1"/>
              <a:t>Ejercicio</a:t>
            </a:r>
            <a:r>
              <a:rPr lang="en-US" b="1" dirty="0"/>
              <a:t> </a:t>
            </a:r>
          </a:p>
        </p:txBody>
      </p:sp>
    </p:spTree>
    <p:extLst>
      <p:ext uri="{BB962C8B-B14F-4D97-AF65-F5344CB8AC3E}">
        <p14:creationId xmlns:p14="http://schemas.microsoft.com/office/powerpoint/2010/main" val="24997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26: Ejercicio 1: Análisis de indicador único">
            <a:extLst>
              <a:ext uri="{FF2B5EF4-FFF2-40B4-BE49-F238E27FC236}">
                <a16:creationId xmlns:a16="http://schemas.microsoft.com/office/drawing/2014/main" id="{69D25259-F4F6-4329-942C-E6D81FF613E2}"/>
              </a:ext>
            </a:extLst>
          </p:cNvPr>
          <p:cNvSpPr>
            <a:spLocks noGrp="1"/>
          </p:cNvSpPr>
          <p:nvPr>
            <p:ph type="title"/>
          </p:nvPr>
        </p:nvSpPr>
        <p:spPr>
          <a:xfrm>
            <a:off x="112525" y="96567"/>
            <a:ext cx="10515600" cy="598377"/>
          </a:xfrm>
        </p:spPr>
        <p:txBody>
          <a:bodyPr>
            <a:normAutofit fontScale="90000"/>
          </a:bodyPr>
          <a:lstStyle/>
          <a:p>
            <a:r>
              <a:rPr lang="en-US" dirty="0"/>
              <a:t>Ejercicio 1: </a:t>
            </a:r>
            <a:r>
              <a:rPr lang="en-US" dirty="0" err="1"/>
              <a:t>Análisis</a:t>
            </a:r>
            <a:r>
              <a:rPr lang="en-US" dirty="0"/>
              <a:t> de </a:t>
            </a:r>
            <a:r>
              <a:rPr lang="en-US" dirty="0" err="1"/>
              <a:t>indicador</a:t>
            </a:r>
            <a:r>
              <a:rPr lang="en-US" dirty="0"/>
              <a:t> </a:t>
            </a:r>
            <a:r>
              <a:rPr lang="en-US" dirty="0" err="1"/>
              <a:t>único</a:t>
            </a:r>
            <a:endParaRPr lang="en-US" dirty="0"/>
          </a:p>
        </p:txBody>
      </p:sp>
      <p:pic>
        <p:nvPicPr>
          <p:cNvPr id="13" name="Picture 12" descr="Tabla que compara el desempeño real del indicador &quot;Porcentaje de niños que reciben servicios directos que asisten regularmente a la escuela&quot; contra su línea de base y objetivos del 2019 al 2022.">
            <a:extLst>
              <a:ext uri="{FF2B5EF4-FFF2-40B4-BE49-F238E27FC236}">
                <a16:creationId xmlns:a16="http://schemas.microsoft.com/office/drawing/2014/main" id="{59518702-CFB2-12C5-7A24-1BC641CE0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25" y="781185"/>
            <a:ext cx="11913220" cy="3696388"/>
          </a:xfrm>
          <a:prstGeom prst="rect">
            <a:avLst/>
          </a:prstGeom>
        </p:spPr>
      </p:pic>
      <p:sp>
        <p:nvSpPr>
          <p:cNvPr id="9" name="TextBox 8" descr="Preguntas:&#10;1) ¿Cómo se comparan los datos con los objetivos del período reportado y en general? &#10;2) ¿Cuál es la tendencia? ¿Está avanzando en la dirección correcta? ¿Cómo calificaría el ritmo del cambio?&#10;3) ¿Qué información brindan los datos acerca de los niños y niñas participantes? &#10;4) ¿Qué información adicional sería útil para evaluar el resultado?&#10;&#10;Respuestas:&#10;&#10;1) Constantemente por debajo de los objetivos.&#10;&#10;2) Está avanzando lentamente en la dirección correcta&#10;&#10;3) Las niñas comenzaron con valores altos, pero los varones han mejorado más.&#10;&#10;4) Sería útil poder explicar el descenso de octubre del 2019&#10;">
            <a:extLst>
              <a:ext uri="{FF2B5EF4-FFF2-40B4-BE49-F238E27FC236}">
                <a16:creationId xmlns:a16="http://schemas.microsoft.com/office/drawing/2014/main" id="{F4DD9838-64E8-4A68-A4C2-84FF75710A0F}"/>
              </a:ext>
            </a:extLst>
          </p:cNvPr>
          <p:cNvSpPr txBox="1"/>
          <p:nvPr/>
        </p:nvSpPr>
        <p:spPr>
          <a:xfrm>
            <a:off x="68646" y="4506768"/>
            <a:ext cx="5377248" cy="2219100"/>
          </a:xfrm>
          <a:prstGeom prst="rect">
            <a:avLst/>
          </a:prstGeom>
          <a:noFill/>
        </p:spPr>
        <p:txBody>
          <a:bodyPr wrap="square">
            <a:noAutofit/>
          </a:bodyPr>
          <a:lstStyle/>
          <a:p>
            <a:pPr marL="342900" marR="0" lvl="0" indent="-342900">
              <a:lnSpc>
                <a:spcPct val="115000"/>
              </a:lnSpc>
              <a:spcBef>
                <a:spcPts val="0"/>
              </a:spcBef>
              <a:spcAft>
                <a:spcPts val="1000"/>
              </a:spcAft>
              <a:buFont typeface="+mj-lt"/>
              <a:buAutoNum type="arabicPeriod"/>
              <a:tabLst>
                <a:tab pos="457200" algn="l"/>
              </a:tabLst>
            </a:pPr>
            <a:r>
              <a:rPr lang="es-ES" sz="1400" b="1" dirty="0">
                <a:effectLst/>
                <a:ea typeface="Calibri" panose="020F0502020204030204" pitchFamily="34" charset="0"/>
                <a:cs typeface="Times New Roman" panose="02020603050405020304" pitchFamily="18" charset="0"/>
              </a:rPr>
              <a:t>¿Cómo se comparan los datos con los objetivos del período reportado y en general</a:t>
            </a:r>
            <a:r>
              <a:rPr lang="en-US" sz="1400" b="1" dirty="0">
                <a:effectLst/>
                <a:ea typeface="Calibri" panose="020F0502020204030204" pitchFamily="34" charset="0"/>
                <a:cs typeface="Times New Roman" panose="02020603050405020304" pitchFamily="18" charset="0"/>
              </a:rPr>
              <a:t>? </a:t>
            </a:r>
            <a:endParaRPr lang="es-ES" sz="1400" b="1"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s-ES" sz="1400" b="1" dirty="0">
                <a:effectLst/>
                <a:ea typeface="Calibri" panose="020F0502020204030204" pitchFamily="34" charset="0"/>
                <a:cs typeface="Times New Roman" panose="02020603050405020304" pitchFamily="18" charset="0"/>
              </a:rPr>
              <a:t>¿Cuál es la tendencia? ¿</a:t>
            </a:r>
            <a:r>
              <a:rPr lang="es-ES" sz="1400" b="1" dirty="0">
                <a:ea typeface="Calibri" panose="020F0502020204030204" pitchFamily="34" charset="0"/>
                <a:cs typeface="Times New Roman" panose="02020603050405020304" pitchFamily="18" charset="0"/>
              </a:rPr>
              <a:t>E</a:t>
            </a:r>
            <a:r>
              <a:rPr lang="es-ES" sz="1400" b="1" dirty="0">
                <a:effectLst/>
                <a:ea typeface="Calibri" panose="020F0502020204030204" pitchFamily="34" charset="0"/>
                <a:cs typeface="Times New Roman" panose="02020603050405020304" pitchFamily="18" charset="0"/>
              </a:rPr>
              <a:t>stá avanzando en la dirección correcta? ¿Cómo calificaría el ritmo del cambio?</a:t>
            </a:r>
          </a:p>
          <a:p>
            <a:pPr marL="342900" marR="0" lvl="0" indent="-342900">
              <a:lnSpc>
                <a:spcPct val="115000"/>
              </a:lnSpc>
              <a:spcBef>
                <a:spcPts val="0"/>
              </a:spcBef>
              <a:spcAft>
                <a:spcPts val="1000"/>
              </a:spcAft>
              <a:buFont typeface="+mj-lt"/>
              <a:buAutoNum type="arabicPeriod"/>
              <a:tabLst>
                <a:tab pos="457200" algn="l"/>
              </a:tabLst>
            </a:pPr>
            <a:r>
              <a:rPr lang="es-ES" sz="1400" b="1" dirty="0">
                <a:effectLst/>
                <a:ea typeface="Calibri" panose="020F0502020204030204" pitchFamily="34" charset="0"/>
                <a:cs typeface="Times New Roman" panose="02020603050405020304" pitchFamily="18" charset="0"/>
              </a:rPr>
              <a:t>¿Qué información brindan los datos acerca de los niños y niñas participantes?</a:t>
            </a:r>
            <a:r>
              <a:rPr lang="en-US" sz="1400" b="1" dirty="0">
                <a:effectLst/>
                <a:ea typeface="Calibri" panose="020F0502020204030204" pitchFamily="34" charset="0"/>
                <a:cs typeface="Times New Roman" panose="02020603050405020304" pitchFamily="18" charset="0"/>
              </a:rPr>
              <a:t> </a:t>
            </a:r>
          </a:p>
          <a:p>
            <a:pPr marR="0" lvl="0">
              <a:lnSpc>
                <a:spcPct val="115000"/>
              </a:lnSpc>
              <a:spcBef>
                <a:spcPts val="0"/>
              </a:spcBef>
              <a:spcAft>
                <a:spcPts val="1000"/>
              </a:spcAft>
              <a:tabLst>
                <a:tab pos="457200" algn="l"/>
              </a:tabLst>
            </a:pPr>
            <a:r>
              <a:rPr lang="es-ES" sz="1400" b="1" dirty="0">
                <a:effectLst/>
                <a:ea typeface="Calibri" panose="020F0502020204030204" pitchFamily="34" charset="0"/>
                <a:cs typeface="Times New Roman" panose="02020603050405020304" pitchFamily="18" charset="0"/>
              </a:rPr>
              <a:t>4.    ¿Qué información adicional sería útil para evaluar el resultado?</a:t>
            </a:r>
            <a:endParaRPr lang="en-US" sz="1400" b="1" dirty="0">
              <a:effectLst/>
              <a:ea typeface="Calibri" panose="020F0502020204030204" pitchFamily="34" charset="0"/>
              <a:cs typeface="Times New Roman" panose="02020603050405020304" pitchFamily="18" charset="0"/>
            </a:endParaRPr>
          </a:p>
        </p:txBody>
      </p:sp>
      <p:sp>
        <p:nvSpPr>
          <p:cNvPr id="4" name="TextBox 3" descr="1. Constantemente por debajo de los objetivos&#10;">
            <a:extLst>
              <a:ext uri="{FF2B5EF4-FFF2-40B4-BE49-F238E27FC236}">
                <a16:creationId xmlns:a16="http://schemas.microsoft.com/office/drawing/2014/main" id="{3D654DC4-3EC8-4E2C-AF11-12F664C2B3DF}"/>
              </a:ext>
            </a:extLst>
          </p:cNvPr>
          <p:cNvSpPr txBox="1"/>
          <p:nvPr/>
        </p:nvSpPr>
        <p:spPr>
          <a:xfrm>
            <a:off x="5443412" y="4563813"/>
            <a:ext cx="6155026" cy="307777"/>
          </a:xfrm>
          <a:prstGeom prst="rect">
            <a:avLst/>
          </a:prstGeom>
          <a:noFill/>
        </p:spPr>
        <p:txBody>
          <a:bodyPr wrap="square" rtlCol="0">
            <a:spAutoFit/>
          </a:bodyPr>
          <a:lstStyle/>
          <a:p>
            <a:r>
              <a:rPr lang="en-US" sz="1400" b="1" dirty="0">
                <a:solidFill>
                  <a:schemeClr val="accent1"/>
                </a:solidFill>
              </a:rPr>
              <a:t>1. </a:t>
            </a:r>
            <a:r>
              <a:rPr lang="es-ES" sz="1400" b="1" dirty="0">
                <a:solidFill>
                  <a:schemeClr val="accent1"/>
                </a:solidFill>
              </a:rPr>
              <a:t>Constantemente por debajo de los objetivos</a:t>
            </a:r>
            <a:endParaRPr lang="en-US" sz="1400" b="1" dirty="0">
              <a:solidFill>
                <a:schemeClr val="accent1"/>
              </a:solidFill>
            </a:endParaRPr>
          </a:p>
        </p:txBody>
      </p:sp>
      <p:sp>
        <p:nvSpPr>
          <p:cNvPr id="8" name="TextBox 7" descr="2. Está avanzando lentamente en la dirección correcta&#10;">
            <a:extLst>
              <a:ext uri="{FF2B5EF4-FFF2-40B4-BE49-F238E27FC236}">
                <a16:creationId xmlns:a16="http://schemas.microsoft.com/office/drawing/2014/main" id="{B7D40882-7219-40A6-8DDD-464D53784BC0}"/>
              </a:ext>
            </a:extLst>
          </p:cNvPr>
          <p:cNvSpPr txBox="1"/>
          <p:nvPr/>
        </p:nvSpPr>
        <p:spPr>
          <a:xfrm>
            <a:off x="5443412" y="5166528"/>
            <a:ext cx="4838199" cy="307777"/>
          </a:xfrm>
          <a:prstGeom prst="rect">
            <a:avLst/>
          </a:prstGeom>
          <a:noFill/>
        </p:spPr>
        <p:txBody>
          <a:bodyPr wrap="square" rtlCol="0">
            <a:spAutoFit/>
          </a:bodyPr>
          <a:lstStyle/>
          <a:p>
            <a:r>
              <a:rPr lang="en-US" sz="1400" b="1" dirty="0">
                <a:solidFill>
                  <a:schemeClr val="accent1"/>
                </a:solidFill>
              </a:rPr>
              <a:t>2. </a:t>
            </a:r>
            <a:r>
              <a:rPr lang="es-ES" sz="1400" b="1" dirty="0">
                <a:solidFill>
                  <a:schemeClr val="accent1"/>
                </a:solidFill>
              </a:rPr>
              <a:t>Está avanzando lentamente en la dirección correcta</a:t>
            </a:r>
            <a:endParaRPr lang="en-US" sz="1400" b="1" dirty="0">
              <a:solidFill>
                <a:schemeClr val="accent1"/>
              </a:solidFill>
            </a:endParaRPr>
          </a:p>
        </p:txBody>
      </p:sp>
      <p:sp>
        <p:nvSpPr>
          <p:cNvPr id="10" name="TextBox 9" descr="3. Las niñas comenzaron con valores altos, pero los varones han mejorado más.&#10;">
            <a:extLst>
              <a:ext uri="{FF2B5EF4-FFF2-40B4-BE49-F238E27FC236}">
                <a16:creationId xmlns:a16="http://schemas.microsoft.com/office/drawing/2014/main" id="{D16B545D-69DF-49B1-898E-35B2B95C20A6}"/>
              </a:ext>
            </a:extLst>
          </p:cNvPr>
          <p:cNvSpPr txBox="1"/>
          <p:nvPr/>
        </p:nvSpPr>
        <p:spPr>
          <a:xfrm>
            <a:off x="5443412" y="5784829"/>
            <a:ext cx="5377248" cy="523220"/>
          </a:xfrm>
          <a:prstGeom prst="rect">
            <a:avLst/>
          </a:prstGeom>
          <a:noFill/>
        </p:spPr>
        <p:txBody>
          <a:bodyPr wrap="square" rtlCol="0">
            <a:spAutoFit/>
          </a:bodyPr>
          <a:lstStyle/>
          <a:p>
            <a:r>
              <a:rPr lang="en-US" sz="1400" b="1" dirty="0">
                <a:solidFill>
                  <a:schemeClr val="accent1"/>
                </a:solidFill>
              </a:rPr>
              <a:t>3. </a:t>
            </a:r>
            <a:r>
              <a:rPr lang="es-ES" sz="1400" b="1" dirty="0">
                <a:solidFill>
                  <a:schemeClr val="accent1"/>
                </a:solidFill>
              </a:rPr>
              <a:t>Las niñas comenzaron con valores altos, pero los varones han mejorado más.</a:t>
            </a:r>
            <a:endParaRPr lang="en-US" sz="1400" b="1" dirty="0">
              <a:solidFill>
                <a:schemeClr val="accent1"/>
              </a:solidFill>
            </a:endParaRPr>
          </a:p>
        </p:txBody>
      </p:sp>
      <p:sp>
        <p:nvSpPr>
          <p:cNvPr id="11" name="TextBox 10" descr="4. Sería útil poder explicar el descenso de octubre del 2019&#10;">
            <a:extLst>
              <a:ext uri="{FF2B5EF4-FFF2-40B4-BE49-F238E27FC236}">
                <a16:creationId xmlns:a16="http://schemas.microsoft.com/office/drawing/2014/main" id="{1BECF9A4-E7E0-4AE5-BE36-266618E62ECD}"/>
              </a:ext>
            </a:extLst>
          </p:cNvPr>
          <p:cNvSpPr txBox="1"/>
          <p:nvPr/>
        </p:nvSpPr>
        <p:spPr>
          <a:xfrm>
            <a:off x="5443412" y="6394289"/>
            <a:ext cx="5377248" cy="307777"/>
          </a:xfrm>
          <a:prstGeom prst="rect">
            <a:avLst/>
          </a:prstGeom>
          <a:noFill/>
        </p:spPr>
        <p:txBody>
          <a:bodyPr wrap="square" rtlCol="0">
            <a:spAutoFit/>
          </a:bodyPr>
          <a:lstStyle/>
          <a:p>
            <a:r>
              <a:rPr lang="es-ES" sz="1400" b="1" dirty="0">
                <a:solidFill>
                  <a:schemeClr val="accent1"/>
                </a:solidFill>
              </a:rPr>
              <a:t>4. Sería útil poder explicar el descenso de octubre del 2019</a:t>
            </a:r>
            <a:endParaRPr lang="en-US" sz="1400" b="1" dirty="0">
              <a:solidFill>
                <a:schemeClr val="accent1"/>
              </a:solidFill>
            </a:endParaRPr>
          </a:p>
        </p:txBody>
      </p:sp>
      <p:sp>
        <p:nvSpPr>
          <p:cNvPr id="2" name="Footer Placeholder 1">
            <a:extLst>
              <a:ext uri="{FF2B5EF4-FFF2-40B4-BE49-F238E27FC236}">
                <a16:creationId xmlns:a16="http://schemas.microsoft.com/office/drawing/2014/main" id="{BF5E2BF8-A09C-4F3F-A24E-5C6300173FDC}"/>
              </a:ext>
            </a:extLst>
          </p:cNvPr>
          <p:cNvSpPr>
            <a:spLocks noGrp="1"/>
          </p:cNvSpPr>
          <p:nvPr>
            <p:ph type="ftr" sz="quarter" idx="11"/>
          </p:nvPr>
        </p:nvSpPr>
        <p:spPr>
          <a:xfrm>
            <a:off x="0" y="6725868"/>
            <a:ext cx="12226724" cy="13213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80432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27: Ejercicio 2: Análisis de indicadores múltiples">
            <a:extLst>
              <a:ext uri="{FF2B5EF4-FFF2-40B4-BE49-F238E27FC236}">
                <a16:creationId xmlns:a16="http://schemas.microsoft.com/office/drawing/2014/main" id="{C259385B-1B48-43A8-A1FE-60AC56DFC793}"/>
              </a:ext>
            </a:extLst>
          </p:cNvPr>
          <p:cNvSpPr>
            <a:spLocks noGrp="1"/>
          </p:cNvSpPr>
          <p:nvPr>
            <p:ph type="title"/>
          </p:nvPr>
        </p:nvSpPr>
        <p:spPr>
          <a:xfrm>
            <a:off x="608273" y="167297"/>
            <a:ext cx="10515600" cy="390779"/>
          </a:xfrm>
        </p:spPr>
        <p:txBody>
          <a:bodyPr>
            <a:normAutofit fontScale="90000"/>
          </a:bodyPr>
          <a:lstStyle/>
          <a:p>
            <a:r>
              <a:rPr lang="en-US" sz="4000" dirty="0"/>
              <a:t>Ejercicio 2: </a:t>
            </a:r>
            <a:r>
              <a:rPr lang="en-US" sz="4000" dirty="0" err="1"/>
              <a:t>Análisis</a:t>
            </a:r>
            <a:r>
              <a:rPr lang="en-US" sz="4000" dirty="0"/>
              <a:t> de </a:t>
            </a:r>
            <a:r>
              <a:rPr lang="en-US" sz="4000" dirty="0" err="1"/>
              <a:t>indicadores</a:t>
            </a:r>
            <a:r>
              <a:rPr lang="en-US" sz="4000" dirty="0"/>
              <a:t> </a:t>
            </a:r>
            <a:r>
              <a:rPr lang="en-US" sz="4000" dirty="0" err="1"/>
              <a:t>múltiples</a:t>
            </a:r>
            <a:endParaRPr lang="en-US" sz="4000" dirty="0"/>
          </a:p>
        </p:txBody>
      </p:sp>
      <p:pic>
        <p:nvPicPr>
          <p:cNvPr id="9" name="Picture 8" descr="Tabla que compara el desempeño real de los indicadores &quot;Número de   hogares objetivo con negocio propio que recibieron servicios de desarrollo técnico y/o empresarial&quot; y &quot;Número de hogares de enfoque que accedieron al financiamiento al menos una vez durante el periodo de ejecución del proyecto&quot; contra su línea de base y objetivos del 2019 al 2022.">
            <a:extLst>
              <a:ext uri="{FF2B5EF4-FFF2-40B4-BE49-F238E27FC236}">
                <a16:creationId xmlns:a16="http://schemas.microsoft.com/office/drawing/2014/main" id="{6D34F702-51E8-9446-EF1D-343FD805F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774024"/>
            <a:ext cx="11842173" cy="3644946"/>
          </a:xfrm>
          <a:prstGeom prst="rect">
            <a:avLst/>
          </a:prstGeom>
        </p:spPr>
      </p:pic>
      <p:sp>
        <p:nvSpPr>
          <p:cNvPr id="4" name="Content Placeholder 3" descr="Preguntas:&#10;1) ¿Cómo se comparan los datos reales de rendimiento con los objetivos? &#10;&#10;2) ¿Cuál es la tendencia? ¿Está avanzando en la dirección correcta? ¿Cómo calificaría el ritmo del cambio?&#10;&#10;3) Al revisar los indicadores, determine si ¿El proyecto está avanzando hacia el resultado? ¿Por qué sí o por qué no?&#10;&#10;&#10;Respuestas: &#10;1) El primer indicador está cerca del objetivo, mientras que el segundo indicador está muy por debajo de los objetivos.&#10;&#10;2) En líneas generales, exceptuando el ultimo periodo,  el 1er indicador tiende a arrojar valores bajos en relación al objetivo. El 2do indicador tiende a avanzar rápidamente en la dirección correcta.&#10;&#10;3) En general, avanza pero no cumple con los objetivos en términos  de acceso de los hogares al financiamiento.">
            <a:extLst>
              <a:ext uri="{FF2B5EF4-FFF2-40B4-BE49-F238E27FC236}">
                <a16:creationId xmlns:a16="http://schemas.microsoft.com/office/drawing/2014/main" id="{48BDD95C-364C-482C-B987-62C9EDA31CAC}"/>
              </a:ext>
            </a:extLst>
          </p:cNvPr>
          <p:cNvSpPr>
            <a:spLocks noGrp="1"/>
          </p:cNvSpPr>
          <p:nvPr>
            <p:ph idx="1"/>
          </p:nvPr>
        </p:nvSpPr>
        <p:spPr>
          <a:xfrm>
            <a:off x="416706" y="4108175"/>
            <a:ext cx="5452904" cy="2445660"/>
          </a:xfrm>
        </p:spPr>
        <p:txBody>
          <a:bodyPr>
            <a:noAutofit/>
          </a:bodyPr>
          <a:lstStyle/>
          <a:p>
            <a:pPr marL="342900" marR="0" lvl="0" indent="-342900">
              <a:lnSpc>
                <a:spcPct val="100000"/>
              </a:lnSpc>
              <a:spcBef>
                <a:spcPts val="0"/>
              </a:spcBef>
              <a:spcAft>
                <a:spcPts val="1000"/>
              </a:spcAft>
              <a:buFont typeface="+mj-lt"/>
              <a:buAutoNum type="arabicPeriod"/>
              <a:tabLst>
                <a:tab pos="457200" algn="l"/>
              </a:tabLst>
            </a:pPr>
            <a:endParaRPr lang="es-ES" sz="1600" b="1" dirty="0">
              <a:effectLst/>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1000"/>
              </a:spcAft>
              <a:buFont typeface="+mj-lt"/>
              <a:buAutoNum type="arabicPeriod"/>
              <a:tabLst>
                <a:tab pos="457200" algn="l"/>
              </a:tabLst>
            </a:pPr>
            <a:r>
              <a:rPr lang="es-ES" sz="1600" b="1" dirty="0">
                <a:effectLst/>
                <a:ea typeface="Calibri" panose="020F0502020204030204" pitchFamily="34" charset="0"/>
                <a:cs typeface="Times New Roman" panose="02020603050405020304" pitchFamily="18" charset="0"/>
              </a:rPr>
              <a:t>¿Cómo se comparan los datos reales de rendimiento con los objetivos?</a:t>
            </a:r>
            <a:r>
              <a:rPr lang="en-US" sz="1600" b="1" dirty="0">
                <a:effectLst/>
                <a:ea typeface="Calibri" panose="020F0502020204030204" pitchFamily="34" charset="0"/>
                <a:cs typeface="Times New Roman" panose="02020603050405020304" pitchFamily="18" charset="0"/>
              </a:rPr>
              <a:t> </a:t>
            </a:r>
          </a:p>
          <a:p>
            <a:pPr marL="342900" marR="0" lvl="0" indent="-342900">
              <a:lnSpc>
                <a:spcPct val="100000"/>
              </a:lnSpc>
              <a:spcBef>
                <a:spcPts val="0"/>
              </a:spcBef>
              <a:spcAft>
                <a:spcPts val="1000"/>
              </a:spcAft>
              <a:buFont typeface="+mj-lt"/>
              <a:buAutoNum type="arabicPeriod"/>
              <a:tabLst>
                <a:tab pos="457200" algn="l"/>
              </a:tabLst>
            </a:pPr>
            <a:endParaRPr lang="en-US" sz="100" b="1" dirty="0">
              <a:effectLst/>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1000"/>
              </a:spcAft>
              <a:buFont typeface="+mj-lt"/>
              <a:buAutoNum type="arabicPeriod"/>
              <a:tabLst>
                <a:tab pos="457200" algn="l"/>
              </a:tabLst>
            </a:pPr>
            <a:r>
              <a:rPr lang="es-ES" sz="1600" b="1" dirty="0">
                <a:effectLst/>
                <a:ea typeface="Calibri" panose="020F0502020204030204" pitchFamily="34" charset="0"/>
                <a:cs typeface="Times New Roman" panose="02020603050405020304" pitchFamily="18" charset="0"/>
              </a:rPr>
              <a:t>¿Cuál es la tendencia? ¿Está avanzando en la dirección correcta? ¿Cómo calificaría el ritmo del cambio?</a:t>
            </a:r>
          </a:p>
          <a:p>
            <a:pPr marL="342900" marR="0" lvl="0" indent="-342900">
              <a:lnSpc>
                <a:spcPct val="100000"/>
              </a:lnSpc>
              <a:spcBef>
                <a:spcPts val="0"/>
              </a:spcBef>
              <a:spcAft>
                <a:spcPts val="1000"/>
              </a:spcAft>
              <a:buFont typeface="+mj-lt"/>
              <a:buAutoNum type="arabicPeriod"/>
              <a:tabLst>
                <a:tab pos="457200" algn="l"/>
              </a:tabLst>
            </a:pPr>
            <a:endParaRPr lang="es-ES" sz="100" b="1" dirty="0">
              <a:effectLst/>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1000"/>
              </a:spcAft>
              <a:buFont typeface="+mj-lt"/>
              <a:buAutoNum type="arabicPeriod"/>
              <a:tabLst>
                <a:tab pos="457200" algn="l"/>
              </a:tabLst>
            </a:pPr>
            <a:r>
              <a:rPr lang="es-ES" sz="1600" b="1" dirty="0">
                <a:effectLst/>
                <a:ea typeface="Calibri" panose="020F0502020204030204" pitchFamily="34" charset="0"/>
                <a:cs typeface="Times New Roman" panose="02020603050405020304" pitchFamily="18" charset="0"/>
              </a:rPr>
              <a:t>Al </a:t>
            </a:r>
            <a:r>
              <a:rPr lang="es-ES" sz="1600" b="1" dirty="0">
                <a:ea typeface="Calibri" panose="020F0502020204030204" pitchFamily="34" charset="0"/>
                <a:cs typeface="Times New Roman" panose="02020603050405020304" pitchFamily="18" charset="0"/>
              </a:rPr>
              <a:t>revisar los indicadores, determine si </a:t>
            </a:r>
            <a:r>
              <a:rPr lang="es-ES" sz="1600" b="1" dirty="0">
                <a:effectLst/>
                <a:ea typeface="Calibri" panose="020F0502020204030204" pitchFamily="34" charset="0"/>
                <a:cs typeface="Times New Roman" panose="02020603050405020304" pitchFamily="18" charset="0"/>
              </a:rPr>
              <a:t>¿El proyecto está avanzando hacia el resultado? ¿Por qué sí o por qué no?</a:t>
            </a:r>
            <a:endParaRPr lang="en-US" sz="2400" b="1" dirty="0"/>
          </a:p>
        </p:txBody>
      </p:sp>
      <p:sp>
        <p:nvSpPr>
          <p:cNvPr id="6" name="Content Placeholder 3" descr="El primer indicador está cerca del objetivo, mientras que el segundo indicador está muy por debajo de los objetivos.&#10;">
            <a:extLst>
              <a:ext uri="{FF2B5EF4-FFF2-40B4-BE49-F238E27FC236}">
                <a16:creationId xmlns:a16="http://schemas.microsoft.com/office/drawing/2014/main" id="{A243FB48-DAB0-49DA-AE31-F1962F00A51C}"/>
              </a:ext>
            </a:extLst>
          </p:cNvPr>
          <p:cNvSpPr txBox="1">
            <a:spLocks/>
          </p:cNvSpPr>
          <p:nvPr/>
        </p:nvSpPr>
        <p:spPr>
          <a:xfrm>
            <a:off x="5808732" y="4418972"/>
            <a:ext cx="5586818" cy="58548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0"/>
              </a:spcBef>
              <a:spcAft>
                <a:spcPts val="1000"/>
              </a:spcAft>
              <a:buFont typeface="+mj-lt"/>
              <a:buAutoNum type="arabicPeriod"/>
              <a:tabLst>
                <a:tab pos="457200" algn="l"/>
              </a:tabLst>
            </a:pPr>
            <a:r>
              <a:rPr lang="es-ES" sz="1800" b="1" dirty="0">
                <a:solidFill>
                  <a:schemeClr val="accent1"/>
                </a:solidFill>
                <a:ea typeface="Calibri" panose="020F0502020204030204" pitchFamily="34" charset="0"/>
                <a:cs typeface="Times New Roman" panose="02020603050405020304" pitchFamily="18" charset="0"/>
              </a:rPr>
              <a:t>El primer indicador está cerca del objetivo, mientras que el segundo indicador está muy por debajo de los objetivos.</a:t>
            </a:r>
            <a:endParaRPr lang="en-US" sz="1800" b="1" dirty="0">
              <a:solidFill>
                <a:srgbClr val="FF0000"/>
              </a:solidFill>
              <a:ea typeface="Calibri" panose="020F0502020204030204" pitchFamily="34" charset="0"/>
              <a:cs typeface="Times New Roman" panose="02020603050405020304" pitchFamily="18" charset="0"/>
            </a:endParaRPr>
          </a:p>
        </p:txBody>
      </p:sp>
      <p:sp>
        <p:nvSpPr>
          <p:cNvPr id="7" name="Content Placeholder 3" descr="En líneas generales, exceptuando el ultimo periodo,  el 1er indicador tiende a arrojar valores bajos en relación al objetivo. El 2do indicador tiende a avanzar rápidamente en la dirección correcta.&#10;&#10;&#10;">
            <a:extLst>
              <a:ext uri="{FF2B5EF4-FFF2-40B4-BE49-F238E27FC236}">
                <a16:creationId xmlns:a16="http://schemas.microsoft.com/office/drawing/2014/main" id="{DA9E42D3-1F0B-48EC-A901-B91E6AA25DF8}"/>
              </a:ext>
            </a:extLst>
          </p:cNvPr>
          <p:cNvSpPr txBox="1">
            <a:spLocks/>
          </p:cNvSpPr>
          <p:nvPr/>
        </p:nvSpPr>
        <p:spPr>
          <a:xfrm>
            <a:off x="5800726" y="4954801"/>
            <a:ext cx="6276974" cy="934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15000"/>
              </a:lnSpc>
              <a:spcBef>
                <a:spcPts val="0"/>
              </a:spcBef>
              <a:spcAft>
                <a:spcPts val="1000"/>
              </a:spcAft>
              <a:buNone/>
              <a:tabLst>
                <a:tab pos="457200" algn="l"/>
              </a:tabLst>
            </a:pPr>
            <a:r>
              <a:rPr lang="en-US" sz="1600" b="1" dirty="0">
                <a:solidFill>
                  <a:schemeClr val="accent1"/>
                </a:solidFill>
                <a:ea typeface="Calibri" panose="020F0502020204030204" pitchFamily="34" charset="0"/>
                <a:cs typeface="Times New Roman" panose="02020603050405020304" pitchFamily="18" charset="0"/>
              </a:rPr>
              <a:t>2. </a:t>
            </a:r>
            <a:r>
              <a:rPr lang="en-US" sz="1600" b="1" dirty="0" err="1">
                <a:solidFill>
                  <a:schemeClr val="accent1"/>
                </a:solidFill>
                <a:ea typeface="Calibri" panose="020F0502020204030204" pitchFamily="34" charset="0"/>
                <a:cs typeface="Times New Roman" panose="02020603050405020304" pitchFamily="18" charset="0"/>
              </a:rPr>
              <a:t>En</a:t>
            </a:r>
            <a:r>
              <a:rPr lang="en-US" sz="1600" b="1" dirty="0">
                <a:solidFill>
                  <a:schemeClr val="accent1"/>
                </a:solidFill>
                <a:ea typeface="Calibri" panose="020F0502020204030204" pitchFamily="34" charset="0"/>
                <a:cs typeface="Times New Roman" panose="02020603050405020304" pitchFamily="18" charset="0"/>
              </a:rPr>
              <a:t> </a:t>
            </a:r>
            <a:r>
              <a:rPr lang="en-US" sz="1600" b="1" dirty="0" err="1">
                <a:solidFill>
                  <a:schemeClr val="accent1"/>
                </a:solidFill>
                <a:ea typeface="Calibri" panose="020F0502020204030204" pitchFamily="34" charset="0"/>
                <a:cs typeface="Times New Roman" panose="02020603050405020304" pitchFamily="18" charset="0"/>
              </a:rPr>
              <a:t>líneas</a:t>
            </a:r>
            <a:r>
              <a:rPr lang="en-US" sz="1600" b="1" dirty="0">
                <a:solidFill>
                  <a:schemeClr val="accent1"/>
                </a:solidFill>
                <a:ea typeface="Calibri" panose="020F0502020204030204" pitchFamily="34" charset="0"/>
                <a:cs typeface="Times New Roman" panose="02020603050405020304" pitchFamily="18" charset="0"/>
              </a:rPr>
              <a:t> </a:t>
            </a:r>
            <a:r>
              <a:rPr lang="en-US" sz="1600" b="1" dirty="0" err="1">
                <a:solidFill>
                  <a:schemeClr val="accent1"/>
                </a:solidFill>
                <a:ea typeface="Calibri" panose="020F0502020204030204" pitchFamily="34" charset="0"/>
                <a:cs typeface="Times New Roman" panose="02020603050405020304" pitchFamily="18" charset="0"/>
              </a:rPr>
              <a:t>generales</a:t>
            </a:r>
            <a:r>
              <a:rPr lang="en-US" sz="1600" b="1" dirty="0">
                <a:solidFill>
                  <a:schemeClr val="accent1"/>
                </a:solidFill>
                <a:ea typeface="Calibri" panose="020F0502020204030204" pitchFamily="34" charset="0"/>
                <a:cs typeface="Times New Roman" panose="02020603050405020304" pitchFamily="18" charset="0"/>
              </a:rPr>
              <a:t>, </a:t>
            </a:r>
            <a:r>
              <a:rPr lang="en-US" sz="1600" b="1" dirty="0" err="1">
                <a:solidFill>
                  <a:schemeClr val="accent1"/>
                </a:solidFill>
                <a:ea typeface="Calibri" panose="020F0502020204030204" pitchFamily="34" charset="0"/>
                <a:cs typeface="Times New Roman" panose="02020603050405020304" pitchFamily="18" charset="0"/>
              </a:rPr>
              <a:t>exceptuando</a:t>
            </a:r>
            <a:r>
              <a:rPr lang="en-US" sz="1600" b="1" dirty="0">
                <a:solidFill>
                  <a:schemeClr val="accent1"/>
                </a:solidFill>
                <a:ea typeface="Calibri" panose="020F0502020204030204" pitchFamily="34" charset="0"/>
                <a:cs typeface="Times New Roman" panose="02020603050405020304" pitchFamily="18" charset="0"/>
              </a:rPr>
              <a:t> </a:t>
            </a:r>
            <a:r>
              <a:rPr lang="en-US" sz="1600" b="1" dirty="0" err="1">
                <a:solidFill>
                  <a:schemeClr val="accent1"/>
                </a:solidFill>
                <a:ea typeface="Calibri" panose="020F0502020204030204" pitchFamily="34" charset="0"/>
                <a:cs typeface="Times New Roman" panose="02020603050405020304" pitchFamily="18" charset="0"/>
              </a:rPr>
              <a:t>el</a:t>
            </a:r>
            <a:r>
              <a:rPr lang="en-US" sz="1600" b="1" dirty="0">
                <a:solidFill>
                  <a:schemeClr val="accent1"/>
                </a:solidFill>
                <a:ea typeface="Calibri" panose="020F0502020204030204" pitchFamily="34" charset="0"/>
                <a:cs typeface="Times New Roman" panose="02020603050405020304" pitchFamily="18" charset="0"/>
              </a:rPr>
              <a:t> ultimo </a:t>
            </a:r>
            <a:r>
              <a:rPr lang="en-US" sz="1600" b="1" dirty="0" err="1">
                <a:solidFill>
                  <a:schemeClr val="accent1"/>
                </a:solidFill>
                <a:ea typeface="Calibri" panose="020F0502020204030204" pitchFamily="34" charset="0"/>
                <a:cs typeface="Times New Roman" panose="02020603050405020304" pitchFamily="18" charset="0"/>
              </a:rPr>
              <a:t>periodo</a:t>
            </a:r>
            <a:r>
              <a:rPr lang="en-US" sz="1600" b="1" dirty="0">
                <a:solidFill>
                  <a:schemeClr val="accent1"/>
                </a:solidFill>
                <a:ea typeface="Calibri" panose="020F0502020204030204" pitchFamily="34" charset="0"/>
                <a:cs typeface="Times New Roman" panose="02020603050405020304" pitchFamily="18" charset="0"/>
              </a:rPr>
              <a:t>,  </a:t>
            </a:r>
            <a:r>
              <a:rPr lang="en-US" sz="1600" b="1" dirty="0" err="1">
                <a:solidFill>
                  <a:schemeClr val="accent1"/>
                </a:solidFill>
                <a:ea typeface="Calibri" panose="020F0502020204030204" pitchFamily="34" charset="0"/>
                <a:cs typeface="Times New Roman" panose="02020603050405020304" pitchFamily="18" charset="0"/>
              </a:rPr>
              <a:t>el</a:t>
            </a:r>
            <a:r>
              <a:rPr lang="en-US" sz="1600" b="1" dirty="0">
                <a:solidFill>
                  <a:schemeClr val="accent1"/>
                </a:solidFill>
                <a:ea typeface="Calibri" panose="020F0502020204030204" pitchFamily="34" charset="0"/>
                <a:cs typeface="Times New Roman" panose="02020603050405020304" pitchFamily="18" charset="0"/>
              </a:rPr>
              <a:t> </a:t>
            </a:r>
            <a:r>
              <a:rPr lang="es-ES" sz="1600" b="1" dirty="0">
                <a:solidFill>
                  <a:schemeClr val="accent1"/>
                </a:solidFill>
                <a:ea typeface="Calibri" panose="020F0502020204030204" pitchFamily="34" charset="0"/>
                <a:cs typeface="Times New Roman" panose="02020603050405020304" pitchFamily="18" charset="0"/>
              </a:rPr>
              <a:t>1er indicador tiende a arrojar valores bajos en relación al objetivo. El 2do indicador tiende a avanzar rápidamente en la dirección correcta.</a:t>
            </a:r>
            <a:endParaRPr lang="en-US" sz="1600" b="1" dirty="0">
              <a:solidFill>
                <a:schemeClr val="accent1"/>
              </a:solidFill>
              <a:ea typeface="Calibri" panose="020F0502020204030204" pitchFamily="34" charset="0"/>
              <a:cs typeface="Times New Roman" panose="02020603050405020304" pitchFamily="18" charset="0"/>
            </a:endParaRPr>
          </a:p>
        </p:txBody>
      </p:sp>
      <p:sp>
        <p:nvSpPr>
          <p:cNvPr id="10" name="Content Placeholder 3" descr="En general, avanza pero no cumple con los objetivos en términos  de acceso de los hogares al financiamiento.">
            <a:extLst>
              <a:ext uri="{FF2B5EF4-FFF2-40B4-BE49-F238E27FC236}">
                <a16:creationId xmlns:a16="http://schemas.microsoft.com/office/drawing/2014/main" id="{A1572190-8DE3-44F1-A4CE-948F15663EDD}"/>
              </a:ext>
            </a:extLst>
          </p:cNvPr>
          <p:cNvSpPr txBox="1">
            <a:spLocks/>
          </p:cNvSpPr>
          <p:nvPr/>
        </p:nvSpPr>
        <p:spPr>
          <a:xfrm>
            <a:off x="5821155" y="5889318"/>
            <a:ext cx="5504821" cy="664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15000"/>
              </a:lnSpc>
              <a:spcBef>
                <a:spcPts val="0"/>
              </a:spcBef>
              <a:spcAft>
                <a:spcPts val="1000"/>
              </a:spcAft>
              <a:buNone/>
              <a:tabLst>
                <a:tab pos="457200" algn="l"/>
              </a:tabLst>
            </a:pPr>
            <a:r>
              <a:rPr lang="en-US" sz="1600" b="1" dirty="0">
                <a:solidFill>
                  <a:schemeClr val="accent1"/>
                </a:solidFill>
                <a:ea typeface="Calibri" panose="020F0502020204030204" pitchFamily="34" charset="0"/>
                <a:cs typeface="Times New Roman" panose="02020603050405020304" pitchFamily="18" charset="0"/>
              </a:rPr>
              <a:t>3</a:t>
            </a:r>
            <a:r>
              <a:rPr lang="en-US" sz="1500" b="1" dirty="0">
                <a:solidFill>
                  <a:schemeClr val="accent1"/>
                </a:solidFill>
                <a:cs typeface="Times New Roman" panose="02020603050405020304" pitchFamily="18" charset="0"/>
              </a:rPr>
              <a:t>. </a:t>
            </a:r>
            <a:r>
              <a:rPr lang="es-ES" sz="1500" b="1" dirty="0">
                <a:solidFill>
                  <a:schemeClr val="accent1"/>
                </a:solidFill>
                <a:ea typeface="Calibri" panose="020F0502020204030204" pitchFamily="34" charset="0"/>
                <a:cs typeface="Times New Roman" panose="02020603050405020304" pitchFamily="18" charset="0"/>
              </a:rPr>
              <a:t>En general, avanza pero no cumple con los objetivos en términos  de acceso de los hogares al financiamiento.</a:t>
            </a:r>
            <a:endParaRPr lang="en-US" sz="1500" b="1" dirty="0">
              <a:solidFill>
                <a:schemeClr val="accent1"/>
              </a:solidFill>
              <a:ea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B974FBB-D192-4AF2-B701-DF4C31804757}"/>
              </a:ext>
            </a:extLst>
          </p:cNvPr>
          <p:cNvSpPr>
            <a:spLocks noGrp="1"/>
          </p:cNvSpPr>
          <p:nvPr>
            <p:ph type="ftr" sz="quarter" idx="11"/>
          </p:nvPr>
        </p:nvSpPr>
        <p:spPr>
          <a:xfrm>
            <a:off x="0" y="6553834"/>
            <a:ext cx="12226724" cy="304165"/>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16040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28: Uso de datos para mejorar el desempeño&#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s-ES" sz="4000" b="1" dirty="0"/>
              <a:t>Uso de datos para mejorar el desempeño</a:t>
            </a:r>
            <a:endParaRPr lang="en-US" b="1" dirty="0"/>
          </a:p>
        </p:txBody>
      </p:sp>
    </p:spTree>
    <p:extLst>
      <p:ext uri="{BB962C8B-B14F-4D97-AF65-F5344CB8AC3E}">
        <p14:creationId xmlns:p14="http://schemas.microsoft.com/office/powerpoint/2010/main" val="66847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29: Del análisis a la toma de decisiones">
            <a:extLst>
              <a:ext uri="{FF2B5EF4-FFF2-40B4-BE49-F238E27FC236}">
                <a16:creationId xmlns:a16="http://schemas.microsoft.com/office/drawing/2014/main" id="{376C6F7B-C963-4C98-9819-2632C76E3E48}"/>
              </a:ext>
            </a:extLst>
          </p:cNvPr>
          <p:cNvSpPr>
            <a:spLocks noGrp="1"/>
          </p:cNvSpPr>
          <p:nvPr>
            <p:ph type="title"/>
          </p:nvPr>
        </p:nvSpPr>
        <p:spPr>
          <a:xfrm>
            <a:off x="609600" y="151338"/>
            <a:ext cx="9149651" cy="1183566"/>
          </a:xfrm>
        </p:spPr>
        <p:txBody>
          <a:bodyPr>
            <a:normAutofit/>
          </a:bodyPr>
          <a:lstStyle/>
          <a:p>
            <a:r>
              <a:rPr lang="es-ES" sz="4400" dirty="0"/>
              <a:t>Del análisis a la toma de decisiones</a:t>
            </a:r>
            <a:endParaRPr lang="en-US" dirty="0"/>
          </a:p>
        </p:txBody>
      </p:sp>
      <p:grpSp>
        <p:nvGrpSpPr>
          <p:cNvPr id="5" name="Group 4" descr="Diagrama de árbol sencillo para facilitar la transición del análisis a la toma de decisiones.&#10;&#10;¿Los resultados son los previstos?&#10;&#10;Si la respuesta es afirmativa,¿Hay algo que podamos aprender del éxito? ¿Qué está funcionando bien o incluso mejor de lo esperado? Registre este aprendizaje y las buenas prácticas.&#10;&#10;Si la respuesta es negativa,¿Por qué? ¿Cómo se puede explicar la brecha en el desempeño esperado? ¿Qué ajustes se pueden realizar para abordar esta brecha y corregir el rumbo?&#10;">
            <a:extLst>
              <a:ext uri="{FF2B5EF4-FFF2-40B4-BE49-F238E27FC236}">
                <a16:creationId xmlns:a16="http://schemas.microsoft.com/office/drawing/2014/main" id="{6BB217CA-A4A7-37AB-379F-81EF1595769F}"/>
              </a:ext>
            </a:extLst>
          </p:cNvPr>
          <p:cNvGrpSpPr/>
          <p:nvPr/>
        </p:nvGrpSpPr>
        <p:grpSpPr>
          <a:xfrm>
            <a:off x="1028700" y="1395060"/>
            <a:ext cx="10879301" cy="4195614"/>
            <a:chOff x="1028700" y="1395060"/>
            <a:chExt cx="10879301" cy="4195614"/>
          </a:xfrm>
        </p:grpSpPr>
        <p:sp>
          <p:nvSpPr>
            <p:cNvPr id="4" name="Rectangle 3" descr="&#10;">
              <a:extLst>
                <a:ext uri="{FF2B5EF4-FFF2-40B4-BE49-F238E27FC236}">
                  <a16:creationId xmlns:a16="http://schemas.microsoft.com/office/drawing/2014/main" id="{DC7B1EAE-ED64-43BD-B03A-2B1B598D5799}"/>
                </a:ext>
              </a:extLst>
            </p:cNvPr>
            <p:cNvSpPr/>
            <p:nvPr/>
          </p:nvSpPr>
          <p:spPr>
            <a:xfrm>
              <a:off x="1028700" y="2324100"/>
              <a:ext cx="2095500" cy="2247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Calibri" pitchFamily="34" charset="0"/>
                  <a:cs typeface="Calibri" pitchFamily="34" charset="0"/>
                </a:rPr>
                <a:t>¿</a:t>
              </a:r>
              <a:r>
                <a:rPr lang="en-US" sz="2400" dirty="0"/>
                <a:t>Los </a:t>
              </a:r>
              <a:r>
                <a:rPr lang="en-US" sz="2400" dirty="0" err="1"/>
                <a:t>resultados</a:t>
              </a:r>
              <a:r>
                <a:rPr lang="en-US" sz="2400" dirty="0"/>
                <a:t> son </a:t>
              </a:r>
              <a:r>
                <a:rPr lang="en-US" sz="2400" dirty="0" err="1"/>
                <a:t>como</a:t>
              </a:r>
              <a:r>
                <a:rPr lang="en-US" sz="2400" dirty="0"/>
                <a:t> </a:t>
              </a:r>
              <a:r>
                <a:rPr lang="en-US" sz="2400" dirty="0" err="1"/>
                <a:t>esperados</a:t>
              </a:r>
              <a:r>
                <a:rPr lang="en-US" sz="2400" dirty="0"/>
                <a:t>?</a:t>
              </a:r>
            </a:p>
          </p:txBody>
        </p:sp>
        <p:cxnSp>
          <p:nvCxnSpPr>
            <p:cNvPr id="13" name="Connector: Elbow 12">
              <a:extLst>
                <a:ext uri="{FF2B5EF4-FFF2-40B4-BE49-F238E27FC236}">
                  <a16:creationId xmlns:a16="http://schemas.microsoft.com/office/drawing/2014/main" id="{8A1D2597-DBAC-4086-AD3C-91C187D519BD}"/>
                </a:ext>
              </a:extLst>
            </p:cNvPr>
            <p:cNvCxnSpPr>
              <a:stCxn id="4" idx="3"/>
              <a:endCxn id="11" idx="1"/>
            </p:cNvCxnSpPr>
            <p:nvPr/>
          </p:nvCxnSpPr>
          <p:spPr>
            <a:xfrm flipV="1">
              <a:off x="3124200" y="2517310"/>
              <a:ext cx="886338" cy="9307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85A44086-4050-4A4E-801A-B427CB62D2F3}"/>
                </a:ext>
              </a:extLst>
            </p:cNvPr>
            <p:cNvGrpSpPr/>
            <p:nvPr/>
          </p:nvGrpSpPr>
          <p:grpSpPr>
            <a:xfrm>
              <a:off x="4010538" y="2232670"/>
              <a:ext cx="932424" cy="569279"/>
              <a:chOff x="3582751" y="675502"/>
              <a:chExt cx="932424" cy="569279"/>
            </a:xfrm>
          </p:grpSpPr>
          <p:sp>
            <p:nvSpPr>
              <p:cNvPr id="10" name="Rectangle 9">
                <a:extLst>
                  <a:ext uri="{FF2B5EF4-FFF2-40B4-BE49-F238E27FC236}">
                    <a16:creationId xmlns:a16="http://schemas.microsoft.com/office/drawing/2014/main" id="{B26E028B-D97E-42D6-BC3D-4A0D34F74894}"/>
                  </a:ext>
                </a:extLst>
              </p:cNvPr>
              <p:cNvSpPr/>
              <p:nvPr/>
            </p:nvSpPr>
            <p:spPr>
              <a:xfrm>
                <a:off x="3582751" y="675502"/>
                <a:ext cx="932424" cy="569279"/>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1" name="TextBox 10" descr="Sí&#10;">
                <a:extLst>
                  <a:ext uri="{FF2B5EF4-FFF2-40B4-BE49-F238E27FC236}">
                    <a16:creationId xmlns:a16="http://schemas.microsoft.com/office/drawing/2014/main" id="{1C2C8024-607B-454B-8FCD-680D59D495F7}"/>
                  </a:ext>
                </a:extLst>
              </p:cNvPr>
              <p:cNvSpPr txBox="1"/>
              <p:nvPr/>
            </p:nvSpPr>
            <p:spPr>
              <a:xfrm>
                <a:off x="3582751" y="675502"/>
                <a:ext cx="932424" cy="569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Calibri" pitchFamily="34" charset="0"/>
                    <a:cs typeface="Calibri" pitchFamily="34" charset="0"/>
                  </a:rPr>
                  <a:t>Sí</a:t>
                </a:r>
                <a:endParaRPr lang="en-US" sz="2800" kern="1200" dirty="0">
                  <a:latin typeface="Calibri" pitchFamily="34" charset="0"/>
                  <a:cs typeface="Calibri" pitchFamily="34" charset="0"/>
                </a:endParaRPr>
              </a:p>
            </p:txBody>
          </p:sp>
        </p:grpSp>
        <p:cxnSp>
          <p:nvCxnSpPr>
            <p:cNvPr id="15" name="Connector: Elbow 14">
              <a:extLst>
                <a:ext uri="{FF2B5EF4-FFF2-40B4-BE49-F238E27FC236}">
                  <a16:creationId xmlns:a16="http://schemas.microsoft.com/office/drawing/2014/main" id="{7D442CEE-4A20-4B9B-BC9B-8E3CDED655C4}"/>
                </a:ext>
              </a:extLst>
            </p:cNvPr>
            <p:cNvCxnSpPr>
              <a:cxnSpLocks/>
              <a:stCxn id="4" idx="3"/>
              <a:endCxn id="9" idx="1"/>
            </p:cNvCxnSpPr>
            <p:nvPr/>
          </p:nvCxnSpPr>
          <p:spPr>
            <a:xfrm>
              <a:off x="3124200" y="3448050"/>
              <a:ext cx="886338" cy="124185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DA94C97-0FDD-4C4E-BDD0-641D7EBC5890}"/>
                </a:ext>
              </a:extLst>
            </p:cNvPr>
            <p:cNvGrpSpPr/>
            <p:nvPr/>
          </p:nvGrpSpPr>
          <p:grpSpPr>
            <a:xfrm>
              <a:off x="4010538" y="4405265"/>
              <a:ext cx="932424" cy="569279"/>
              <a:chOff x="3582751" y="2971863"/>
              <a:chExt cx="932424" cy="569279"/>
            </a:xfrm>
          </p:grpSpPr>
          <p:sp>
            <p:nvSpPr>
              <p:cNvPr id="8" name="Rectangle 7">
                <a:extLst>
                  <a:ext uri="{FF2B5EF4-FFF2-40B4-BE49-F238E27FC236}">
                    <a16:creationId xmlns:a16="http://schemas.microsoft.com/office/drawing/2014/main" id="{5EAAEDAB-AC7B-49A6-83A0-A42ED5221162}"/>
                  </a:ext>
                </a:extLst>
              </p:cNvPr>
              <p:cNvSpPr/>
              <p:nvPr/>
            </p:nvSpPr>
            <p:spPr>
              <a:xfrm>
                <a:off x="3582751" y="2971863"/>
                <a:ext cx="932424" cy="569279"/>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9" name="TextBox 8" descr="No&#10;">
                <a:extLst>
                  <a:ext uri="{FF2B5EF4-FFF2-40B4-BE49-F238E27FC236}">
                    <a16:creationId xmlns:a16="http://schemas.microsoft.com/office/drawing/2014/main" id="{4A856D8B-1069-4957-A8D4-630B4EE32601}"/>
                  </a:ext>
                </a:extLst>
              </p:cNvPr>
              <p:cNvSpPr txBox="1"/>
              <p:nvPr/>
            </p:nvSpPr>
            <p:spPr>
              <a:xfrm>
                <a:off x="3582751" y="2971863"/>
                <a:ext cx="932424" cy="569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itchFamily="34" charset="0"/>
                    <a:cs typeface="Calibri" pitchFamily="34" charset="0"/>
                  </a:rPr>
                  <a:t>No</a:t>
                </a:r>
              </a:p>
            </p:txBody>
          </p:sp>
        </p:grpSp>
        <p:cxnSp>
          <p:nvCxnSpPr>
            <p:cNvPr id="20" name="Connector: Elbow 19">
              <a:extLst>
                <a:ext uri="{FF2B5EF4-FFF2-40B4-BE49-F238E27FC236}">
                  <a16:creationId xmlns:a16="http://schemas.microsoft.com/office/drawing/2014/main" id="{2D7EBFFF-F91B-40E5-9798-544B1241A9A7}"/>
                </a:ext>
              </a:extLst>
            </p:cNvPr>
            <p:cNvCxnSpPr>
              <a:cxnSpLocks/>
              <a:stCxn id="11" idx="3"/>
              <a:endCxn id="37" idx="1"/>
            </p:cNvCxnSpPr>
            <p:nvPr/>
          </p:nvCxnSpPr>
          <p:spPr>
            <a:xfrm>
              <a:off x="4942962" y="2517310"/>
              <a:ext cx="788612" cy="688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descr="¿Hay algún aprendizaje que podamos compartir?  &#10; &#10;¿Qué está funcionando bien o mejor de lo esperado?&#10;">
              <a:extLst>
                <a:ext uri="{FF2B5EF4-FFF2-40B4-BE49-F238E27FC236}">
                  <a16:creationId xmlns:a16="http://schemas.microsoft.com/office/drawing/2014/main" id="{9303A85C-4D8E-4F73-8EC4-622BFA7BDE96}"/>
                </a:ext>
              </a:extLst>
            </p:cNvPr>
            <p:cNvSpPr/>
            <p:nvPr/>
          </p:nvSpPr>
          <p:spPr>
            <a:xfrm>
              <a:off x="5731574" y="1395060"/>
              <a:ext cx="3469575" cy="2258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66800">
                <a:spcBef>
                  <a:spcPct val="0"/>
                </a:spcBef>
                <a:spcAft>
                  <a:spcPct val="35000"/>
                </a:spcAft>
              </a:pPr>
              <a:r>
                <a:rPr lang="es-ES" sz="2400" dirty="0">
                  <a:latin typeface="Calibri" pitchFamily="34" charset="0"/>
                  <a:cs typeface="Calibri" pitchFamily="34" charset="0"/>
                </a:rPr>
                <a:t>¿</a:t>
              </a:r>
              <a:r>
                <a:rPr lang="en-US" sz="2400" dirty="0">
                  <a:latin typeface="Calibri" pitchFamily="34" charset="0"/>
                  <a:cs typeface="Calibri" pitchFamily="34" charset="0"/>
                </a:rPr>
                <a:t>Hay </a:t>
              </a:r>
              <a:r>
                <a:rPr lang="en-US" sz="2400" dirty="0" err="1">
                  <a:latin typeface="Calibri" pitchFamily="34" charset="0"/>
                  <a:cs typeface="Calibri" pitchFamily="34" charset="0"/>
                </a:rPr>
                <a:t>algún</a:t>
              </a:r>
              <a:r>
                <a:rPr lang="en-US" sz="2400" dirty="0">
                  <a:latin typeface="Calibri" pitchFamily="34" charset="0"/>
                  <a:cs typeface="Calibri" pitchFamily="34" charset="0"/>
                </a:rPr>
                <a:t> </a:t>
              </a:r>
              <a:r>
                <a:rPr lang="en-US" sz="2400" dirty="0" err="1">
                  <a:latin typeface="Calibri" pitchFamily="34" charset="0"/>
                  <a:cs typeface="Calibri" pitchFamily="34" charset="0"/>
                </a:rPr>
                <a:t>aprendizaje</a:t>
              </a:r>
              <a:r>
                <a:rPr lang="en-US" sz="2400" dirty="0">
                  <a:latin typeface="Calibri" pitchFamily="34" charset="0"/>
                  <a:cs typeface="Calibri" pitchFamily="34" charset="0"/>
                </a:rPr>
                <a:t> que </a:t>
              </a:r>
              <a:r>
                <a:rPr lang="en-US" sz="2400" dirty="0" err="1">
                  <a:latin typeface="Calibri" pitchFamily="34" charset="0"/>
                  <a:cs typeface="Calibri" pitchFamily="34" charset="0"/>
                </a:rPr>
                <a:t>podamos</a:t>
              </a:r>
              <a:r>
                <a:rPr lang="en-US" sz="2400" dirty="0">
                  <a:latin typeface="Calibri" pitchFamily="34" charset="0"/>
                  <a:cs typeface="Calibri" pitchFamily="34" charset="0"/>
                </a:rPr>
                <a:t> </a:t>
              </a:r>
              <a:r>
                <a:rPr lang="en-US" sz="2400" dirty="0" err="1">
                  <a:latin typeface="Calibri" pitchFamily="34" charset="0"/>
                  <a:cs typeface="Calibri" pitchFamily="34" charset="0"/>
                </a:rPr>
                <a:t>compartir</a:t>
              </a:r>
              <a:r>
                <a:rPr lang="en-US" sz="2400" kern="1200" dirty="0">
                  <a:latin typeface="Calibri" pitchFamily="34" charset="0"/>
                  <a:cs typeface="Calibri" pitchFamily="34" charset="0"/>
                </a:rPr>
                <a:t>?  </a:t>
              </a:r>
              <a:endParaRPr lang="en-US" sz="2000" kern="1200" dirty="0">
                <a:latin typeface="Calibri" pitchFamily="34" charset="0"/>
                <a:cs typeface="Calibri" pitchFamily="34" charset="0"/>
              </a:endParaRPr>
            </a:p>
            <a:p>
              <a:pPr lvl="0" algn="ctr" defTabSz="1066800">
                <a:spcBef>
                  <a:spcPct val="0"/>
                </a:spcBef>
                <a:spcAft>
                  <a:spcPct val="35000"/>
                </a:spcAft>
              </a:pPr>
              <a:r>
                <a:rPr lang="en-US" sz="1100" kern="1200" dirty="0">
                  <a:latin typeface="Calibri" pitchFamily="34" charset="0"/>
                  <a:cs typeface="Calibri" pitchFamily="34" charset="0"/>
                </a:rPr>
                <a:t> </a:t>
              </a:r>
              <a:br>
                <a:rPr lang="en-US" sz="2400" kern="1200" dirty="0">
                  <a:latin typeface="Calibri" pitchFamily="34" charset="0"/>
                  <a:cs typeface="Calibri" pitchFamily="34" charset="0"/>
                </a:rPr>
              </a:br>
              <a:r>
                <a:rPr lang="es-ES" sz="2400" dirty="0">
                  <a:latin typeface="Calibri" pitchFamily="34" charset="0"/>
                  <a:cs typeface="Calibri" pitchFamily="34" charset="0"/>
                </a:rPr>
                <a:t>¿Qué está funcionando bien o mejor de lo esperado?</a:t>
              </a:r>
              <a:endParaRPr lang="en-US" sz="2400" kern="1200" dirty="0">
                <a:latin typeface="Calibri" pitchFamily="34" charset="0"/>
                <a:cs typeface="Calibri" pitchFamily="34" charset="0"/>
              </a:endParaRPr>
            </a:p>
          </p:txBody>
        </p:sp>
        <p:cxnSp>
          <p:nvCxnSpPr>
            <p:cNvPr id="26" name="Connector: Elbow 25">
              <a:extLst>
                <a:ext uri="{FF2B5EF4-FFF2-40B4-BE49-F238E27FC236}">
                  <a16:creationId xmlns:a16="http://schemas.microsoft.com/office/drawing/2014/main" id="{A80DD370-D44D-4008-B10E-F12354F514D7}"/>
                </a:ext>
              </a:extLst>
            </p:cNvPr>
            <p:cNvCxnSpPr>
              <a:cxnSpLocks/>
              <a:stCxn id="9" idx="3"/>
              <a:endCxn id="42" idx="1"/>
            </p:cNvCxnSpPr>
            <p:nvPr/>
          </p:nvCxnSpPr>
          <p:spPr>
            <a:xfrm>
              <a:off x="4942962" y="4689905"/>
              <a:ext cx="788611" cy="60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41" descr="¿Cómo se puede explicar la brecha en el desempeño esperado?&#10;">
              <a:extLst>
                <a:ext uri="{FF2B5EF4-FFF2-40B4-BE49-F238E27FC236}">
                  <a16:creationId xmlns:a16="http://schemas.microsoft.com/office/drawing/2014/main" id="{D7BFC560-F54B-4735-BC7E-9C09A873FF3C}"/>
                </a:ext>
              </a:extLst>
            </p:cNvPr>
            <p:cNvSpPr/>
            <p:nvPr/>
          </p:nvSpPr>
          <p:spPr>
            <a:xfrm>
              <a:off x="5731573" y="3801301"/>
              <a:ext cx="3469575" cy="1789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latin typeface="Calibri" pitchFamily="34" charset="0"/>
                  <a:cs typeface="Calibri" pitchFamily="34" charset="0"/>
                </a:rPr>
                <a:t>¿Cómo se puede explicar la brecha en el desempeño esperado?</a:t>
              </a:r>
              <a:endParaRPr lang="en-US" sz="2400" dirty="0">
                <a:latin typeface="Calibri" pitchFamily="34" charset="0"/>
                <a:cs typeface="Calibri" pitchFamily="34" charset="0"/>
              </a:endParaRPr>
            </a:p>
          </p:txBody>
        </p:sp>
        <p:cxnSp>
          <p:nvCxnSpPr>
            <p:cNvPr id="47" name="Straight Arrow Connector 46">
              <a:extLst>
                <a:ext uri="{FF2B5EF4-FFF2-40B4-BE49-F238E27FC236}">
                  <a16:creationId xmlns:a16="http://schemas.microsoft.com/office/drawing/2014/main" id="{58444597-5B32-423F-8C36-C0EFF86E9F78}"/>
                </a:ext>
              </a:extLst>
            </p:cNvPr>
            <p:cNvCxnSpPr>
              <a:cxnSpLocks/>
              <a:stCxn id="42" idx="3"/>
              <a:endCxn id="29" idx="1"/>
            </p:cNvCxnSpPr>
            <p:nvPr/>
          </p:nvCxnSpPr>
          <p:spPr>
            <a:xfrm flipV="1">
              <a:off x="9201148" y="4695987"/>
              <a:ext cx="34115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9856A75-066D-4F07-8682-3ED0A2907E82}"/>
                </a:ext>
              </a:extLst>
            </p:cNvPr>
            <p:cNvGrpSpPr/>
            <p:nvPr/>
          </p:nvGrpSpPr>
          <p:grpSpPr>
            <a:xfrm>
              <a:off x="9542299" y="3801300"/>
              <a:ext cx="2365702" cy="1789373"/>
              <a:chOff x="8657869" y="2152582"/>
              <a:chExt cx="2365702" cy="2207843"/>
            </a:xfrm>
          </p:grpSpPr>
          <p:sp>
            <p:nvSpPr>
              <p:cNvPr id="28" name="Rectangle 27">
                <a:extLst>
                  <a:ext uri="{FF2B5EF4-FFF2-40B4-BE49-F238E27FC236}">
                    <a16:creationId xmlns:a16="http://schemas.microsoft.com/office/drawing/2014/main" id="{AF25D8FF-92A1-4F1B-9FF0-559B6BEBAAFA}"/>
                  </a:ext>
                </a:extLst>
              </p:cNvPr>
              <p:cNvSpPr/>
              <p:nvPr/>
            </p:nvSpPr>
            <p:spPr>
              <a:xfrm>
                <a:off x="8657869" y="2152582"/>
                <a:ext cx="2365702" cy="2207843"/>
              </a:xfrm>
              <a:prstGeom prst="rect">
                <a:avLst/>
              </a:prstGeom>
            </p:spPr>
            <p:style>
              <a:lnRef idx="2">
                <a:schemeClr val="accent2">
                  <a:shade val="50000"/>
                </a:schemeClr>
              </a:lnRef>
              <a:fillRef idx="1">
                <a:schemeClr val="accent2"/>
              </a:fillRef>
              <a:effectRef idx="0">
                <a:schemeClr val="accent2"/>
              </a:effectRef>
              <a:fontRef idx="minor">
                <a:schemeClr val="lt1"/>
              </a:fontRef>
            </p:style>
          </p:sp>
          <p:sp>
            <p:nvSpPr>
              <p:cNvPr id="29" name="TextBox 28" descr="¿Qué ajustes se requieren para  corregir el rumbo?&#10;">
                <a:extLst>
                  <a:ext uri="{FF2B5EF4-FFF2-40B4-BE49-F238E27FC236}">
                    <a16:creationId xmlns:a16="http://schemas.microsoft.com/office/drawing/2014/main" id="{DA1C28E6-F748-4022-ACBD-D31D57E6040D}"/>
                  </a:ext>
                </a:extLst>
              </p:cNvPr>
              <p:cNvSpPr txBox="1"/>
              <p:nvPr/>
            </p:nvSpPr>
            <p:spPr>
              <a:xfrm>
                <a:off x="8657869" y="2152582"/>
                <a:ext cx="2365702" cy="2207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111125" algn="ctr" defTabSz="1066800">
                  <a:lnSpc>
                    <a:spcPct val="90000"/>
                  </a:lnSpc>
                  <a:spcBef>
                    <a:spcPct val="0"/>
                  </a:spcBef>
                  <a:spcAft>
                    <a:spcPct val="35000"/>
                  </a:spcAft>
                  <a:buNone/>
                </a:pPr>
                <a:r>
                  <a:rPr lang="es-ES" sz="2400" kern="1200" dirty="0">
                    <a:latin typeface="Calibri" pitchFamily="34" charset="0"/>
                    <a:cs typeface="Calibri" pitchFamily="34" charset="0"/>
                  </a:rPr>
                  <a:t>¿Qué ajustes se requieren para  corregir el rumbo?</a:t>
                </a:r>
                <a:endParaRPr lang="en-US" sz="2400" kern="1200" dirty="0">
                  <a:latin typeface="Calibri" pitchFamily="34" charset="0"/>
                  <a:cs typeface="Calibri" pitchFamily="34" charset="0"/>
                </a:endParaRPr>
              </a:p>
            </p:txBody>
          </p:sp>
        </p:grpSp>
      </p:grpSp>
      <p:sp>
        <p:nvSpPr>
          <p:cNvPr id="2" name="Footer Placeholder 1">
            <a:extLst>
              <a:ext uri="{FF2B5EF4-FFF2-40B4-BE49-F238E27FC236}">
                <a16:creationId xmlns:a16="http://schemas.microsoft.com/office/drawing/2014/main" id="{669CE446-F739-4651-9A67-04F65715E99F}"/>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95096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 Objetivos de la capacitación">
            <a:extLst>
              <a:ext uri="{FF2B5EF4-FFF2-40B4-BE49-F238E27FC236}">
                <a16:creationId xmlns:a16="http://schemas.microsoft.com/office/drawing/2014/main" id="{2AAAC7AD-1502-46C0-B47F-0DFBD9CF6960}"/>
              </a:ext>
            </a:extLst>
          </p:cNvPr>
          <p:cNvSpPr>
            <a:spLocks noGrp="1"/>
          </p:cNvSpPr>
          <p:nvPr>
            <p:ph type="ctrTitle"/>
          </p:nvPr>
        </p:nvSpPr>
        <p:spPr>
          <a:xfrm>
            <a:off x="614854" y="202899"/>
            <a:ext cx="10179253" cy="961175"/>
          </a:xfrm>
        </p:spPr>
        <p:txBody>
          <a:bodyPr>
            <a:normAutofit/>
          </a:bodyPr>
          <a:lstStyle/>
          <a:p>
            <a:pPr algn="l"/>
            <a:r>
              <a:rPr lang="en-US" sz="4400" dirty="0" err="1"/>
              <a:t>Objetivos</a:t>
            </a:r>
            <a:r>
              <a:rPr lang="en-US" sz="4400" dirty="0"/>
              <a:t> de la </a:t>
            </a:r>
            <a:r>
              <a:rPr lang="en-US" sz="4400" dirty="0" err="1"/>
              <a:t>capacitación</a:t>
            </a:r>
            <a:endParaRPr lang="en-US" sz="4400" dirty="0"/>
          </a:p>
        </p:txBody>
      </p:sp>
      <p:sp>
        <p:nvSpPr>
          <p:cNvPr id="5" name="Content Placeholder 2" descr="Al concluir la capacitación, los participantes habrán aumentado sus conocimientos sobre:&#10;&#10;Cómo analizar e interpretar los datos de desempeño del proyecto. &#10;Cómo utilizar los datos de los indicadores del proyecto para mejorar su implementación y compartir sus resultados con las partes interesadas.&#10;">
            <a:extLst>
              <a:ext uri="{FF2B5EF4-FFF2-40B4-BE49-F238E27FC236}">
                <a16:creationId xmlns:a16="http://schemas.microsoft.com/office/drawing/2014/main" id="{70608293-DF14-4521-925C-A28F53E32FED}"/>
              </a:ext>
            </a:extLst>
          </p:cNvPr>
          <p:cNvSpPr>
            <a:spLocks noGrp="1"/>
          </p:cNvSpPr>
          <p:nvPr>
            <p:ph sz="quarter" idx="13"/>
          </p:nvPr>
        </p:nvSpPr>
        <p:spPr>
          <a:xfrm>
            <a:off x="614854" y="1493395"/>
            <a:ext cx="10912582" cy="4457700"/>
          </a:xfrm>
        </p:spPr>
        <p:txBody>
          <a:bodyPr>
            <a:noAutofit/>
          </a:bodyPr>
          <a:lstStyle/>
          <a:p>
            <a:pPr marL="0" indent="0">
              <a:buNone/>
            </a:pPr>
            <a:r>
              <a:rPr lang="es-ES_tradnl" dirty="0"/>
              <a:t>Al concluir la capacitación, los participantes habrán aumentado sus conocimientos sobre:</a:t>
            </a:r>
            <a:endParaRPr lang="en-US" dirty="0"/>
          </a:p>
          <a:p>
            <a:pPr marL="0" indent="0">
              <a:buNone/>
            </a:pPr>
            <a:endParaRPr lang="en-US" dirty="0"/>
          </a:p>
          <a:p>
            <a:pPr marL="342900" marR="0" lvl="0" indent="-342900">
              <a:spcBef>
                <a:spcPts val="0"/>
              </a:spcBef>
              <a:spcAft>
                <a:spcPts val="0"/>
              </a:spcAft>
              <a:buFont typeface="Symbol" panose="05050102010706020507" pitchFamily="18" charset="2"/>
              <a:buChar char=""/>
            </a:pPr>
            <a:r>
              <a:rPr lang="es-ES" dirty="0"/>
              <a:t>Cómo analizar e interpretar los datos de desempeño del proyecto</a:t>
            </a:r>
            <a:r>
              <a:rPr lang="en-US" dirty="0"/>
              <a:t>. </a:t>
            </a:r>
          </a:p>
          <a:p>
            <a:pPr marL="342900" marR="0" lvl="0" indent="-342900">
              <a:spcBef>
                <a:spcPts val="0"/>
              </a:spcBef>
              <a:spcAft>
                <a:spcPts val="0"/>
              </a:spcAft>
              <a:buFont typeface="Symbol" panose="05050102010706020507" pitchFamily="18" charset="2"/>
              <a:buChar char=""/>
            </a:pPr>
            <a:r>
              <a:rPr lang="es-ES" dirty="0"/>
              <a:t>Cómo utilizar los datos de los indicadores del proyecto para mejorar su implementación y compartir sus resultados con las partes interesadas.</a:t>
            </a:r>
            <a:endParaRPr lang="en-US" dirty="0"/>
          </a:p>
        </p:txBody>
      </p:sp>
      <p:sp>
        <p:nvSpPr>
          <p:cNvPr id="2" name="Footer Placeholder 1">
            <a:extLst>
              <a:ext uri="{FF2B5EF4-FFF2-40B4-BE49-F238E27FC236}">
                <a16:creationId xmlns:a16="http://schemas.microsoft.com/office/drawing/2014/main" id="{DE2E6C44-FC9A-4320-BFC6-7EE8FBC591C7}"/>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95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30: Evaluando el desempeño">
            <a:extLst>
              <a:ext uri="{FF2B5EF4-FFF2-40B4-BE49-F238E27FC236}">
                <a16:creationId xmlns:a16="http://schemas.microsoft.com/office/drawing/2014/main" id="{B9EF3682-03B7-4D8D-A152-7B72ED608777}"/>
              </a:ext>
            </a:extLst>
          </p:cNvPr>
          <p:cNvSpPr>
            <a:spLocks noGrp="1"/>
          </p:cNvSpPr>
          <p:nvPr>
            <p:ph type="title"/>
          </p:nvPr>
        </p:nvSpPr>
        <p:spPr>
          <a:xfrm>
            <a:off x="616225" y="131445"/>
            <a:ext cx="10283203" cy="1325563"/>
          </a:xfrm>
        </p:spPr>
        <p:txBody>
          <a:bodyPr/>
          <a:lstStyle/>
          <a:p>
            <a:r>
              <a:rPr lang="en-US" altLang="en-US" dirty="0" err="1">
                <a:cs typeface="Arial" panose="020B0604020202020204" pitchFamily="34" charset="0"/>
              </a:rPr>
              <a:t>Evaluando</a:t>
            </a:r>
            <a:r>
              <a:rPr lang="en-US" altLang="en-US" dirty="0">
                <a:cs typeface="Arial" panose="020B0604020202020204" pitchFamily="34" charset="0"/>
              </a:rPr>
              <a:t> </a:t>
            </a:r>
            <a:r>
              <a:rPr lang="en-US" altLang="en-US" dirty="0" err="1">
                <a:cs typeface="Arial" panose="020B0604020202020204" pitchFamily="34" charset="0"/>
              </a:rPr>
              <a:t>el</a:t>
            </a:r>
            <a:r>
              <a:rPr lang="en-US" altLang="en-US" dirty="0">
                <a:cs typeface="Arial" panose="020B0604020202020204" pitchFamily="34" charset="0"/>
              </a:rPr>
              <a:t> </a:t>
            </a:r>
            <a:r>
              <a:rPr lang="en-US" altLang="en-US" dirty="0" err="1">
                <a:cs typeface="Arial" panose="020B0604020202020204" pitchFamily="34" charset="0"/>
              </a:rPr>
              <a:t>desempeño</a:t>
            </a:r>
            <a:endParaRPr lang="en-US" dirty="0"/>
          </a:p>
        </p:txBody>
      </p:sp>
      <p:sp>
        <p:nvSpPr>
          <p:cNvPr id="4" name="Content Placeholder 3" descr="Ubique los datos dentro del contexto de la teoría del cambio e implementación del proyecto.&#10;Resultados individuales&#10;Nivel de Proyecto/Estrategia (Marco de Resultados)&#10;Implementación/Actividades &#10;">
            <a:extLst>
              <a:ext uri="{FF2B5EF4-FFF2-40B4-BE49-F238E27FC236}">
                <a16:creationId xmlns:a16="http://schemas.microsoft.com/office/drawing/2014/main" id="{1139FB4D-1425-4932-8046-738F33B8E52A}"/>
              </a:ext>
            </a:extLst>
          </p:cNvPr>
          <p:cNvSpPr>
            <a:spLocks noGrp="1"/>
          </p:cNvSpPr>
          <p:nvPr>
            <p:ph idx="1"/>
          </p:nvPr>
        </p:nvSpPr>
        <p:spPr>
          <a:xfrm>
            <a:off x="695739" y="1444037"/>
            <a:ext cx="10757706" cy="4351338"/>
          </a:xfrm>
        </p:spPr>
        <p:txBody>
          <a:bodyPr>
            <a:normAutofit/>
          </a:bodyPr>
          <a:lstStyle/>
          <a:p>
            <a:pPr marL="120650" lvl="2" indent="-11113">
              <a:buClr>
                <a:schemeClr val="accent1"/>
              </a:buClr>
              <a:buNone/>
            </a:pPr>
            <a:r>
              <a:rPr lang="es-ES" sz="2800" b="1" dirty="0">
                <a:solidFill>
                  <a:schemeClr val="accent1"/>
                </a:solidFill>
                <a:cs typeface="Arial" panose="020B0604020202020204" pitchFamily="34" charset="0"/>
              </a:rPr>
              <a:t>Ubique los datos dentro del contexto de la teoría del cambio e implementación del proyecto.</a:t>
            </a:r>
          </a:p>
          <a:p>
            <a:pPr marL="1027112" lvl="2" indent="-457200">
              <a:lnSpc>
                <a:spcPct val="260000"/>
              </a:lnSpc>
              <a:buClr>
                <a:schemeClr val="accent1"/>
              </a:buClr>
              <a:buFont typeface="Wingdings" panose="05000000000000000000" pitchFamily="2" charset="2"/>
              <a:buChar char="ü"/>
            </a:pPr>
            <a:r>
              <a:rPr lang="en-US" altLang="en-US" sz="2800" b="1" dirty="0" err="1">
                <a:solidFill>
                  <a:schemeClr val="bg2">
                    <a:lumMod val="50000"/>
                  </a:schemeClr>
                </a:solidFill>
              </a:rPr>
              <a:t>Resultados</a:t>
            </a:r>
            <a:r>
              <a:rPr lang="en-US" altLang="en-US" sz="2800" b="1" dirty="0">
                <a:solidFill>
                  <a:schemeClr val="bg2">
                    <a:lumMod val="50000"/>
                  </a:schemeClr>
                </a:solidFill>
              </a:rPr>
              <a:t> </a:t>
            </a:r>
            <a:r>
              <a:rPr lang="en-US" altLang="en-US" sz="2800" b="1" dirty="0" err="1">
                <a:solidFill>
                  <a:schemeClr val="bg2">
                    <a:lumMod val="50000"/>
                  </a:schemeClr>
                </a:solidFill>
              </a:rPr>
              <a:t>individuales</a:t>
            </a:r>
            <a:endParaRPr lang="en-US" altLang="en-US" sz="2800" b="1" dirty="0">
              <a:solidFill>
                <a:schemeClr val="bg2">
                  <a:lumMod val="50000"/>
                </a:schemeClr>
              </a:solidFill>
            </a:endParaRPr>
          </a:p>
          <a:p>
            <a:pPr marL="1027112" lvl="2" indent="-457200">
              <a:lnSpc>
                <a:spcPct val="260000"/>
              </a:lnSpc>
              <a:buClr>
                <a:schemeClr val="accent1"/>
              </a:buClr>
              <a:buFont typeface="Wingdings" panose="05000000000000000000" pitchFamily="2" charset="2"/>
              <a:buChar char="ü"/>
            </a:pPr>
            <a:r>
              <a:rPr lang="en-US" altLang="en-US" sz="2800" b="1" dirty="0">
                <a:solidFill>
                  <a:schemeClr val="bg2">
                    <a:lumMod val="50000"/>
                  </a:schemeClr>
                </a:solidFill>
              </a:rPr>
              <a:t>Nivel de Proyecto/</a:t>
            </a:r>
            <a:r>
              <a:rPr lang="en-US" altLang="en-US" sz="2800" b="1" dirty="0" err="1">
                <a:solidFill>
                  <a:schemeClr val="bg2">
                    <a:lumMod val="50000"/>
                  </a:schemeClr>
                </a:solidFill>
              </a:rPr>
              <a:t>Estrategia</a:t>
            </a:r>
            <a:r>
              <a:rPr lang="en-US" altLang="en-US" sz="2800" b="1" dirty="0">
                <a:solidFill>
                  <a:schemeClr val="bg2">
                    <a:lumMod val="50000"/>
                  </a:schemeClr>
                </a:solidFill>
              </a:rPr>
              <a:t> (Marco de </a:t>
            </a:r>
            <a:r>
              <a:rPr lang="en-US" altLang="en-US" sz="2800" b="1" dirty="0" err="1">
                <a:solidFill>
                  <a:schemeClr val="bg2">
                    <a:lumMod val="50000"/>
                  </a:schemeClr>
                </a:solidFill>
              </a:rPr>
              <a:t>Resultados</a:t>
            </a:r>
            <a:r>
              <a:rPr lang="en-US" altLang="en-US" sz="2800" b="1" dirty="0">
                <a:solidFill>
                  <a:schemeClr val="bg2">
                    <a:lumMod val="50000"/>
                  </a:schemeClr>
                </a:solidFill>
              </a:rPr>
              <a:t>)</a:t>
            </a:r>
          </a:p>
          <a:p>
            <a:pPr marL="1027112" lvl="2" indent="-457200">
              <a:lnSpc>
                <a:spcPct val="260000"/>
              </a:lnSpc>
              <a:buClr>
                <a:schemeClr val="accent1"/>
              </a:buClr>
              <a:buFont typeface="Wingdings" panose="05000000000000000000" pitchFamily="2" charset="2"/>
              <a:buChar char="ü"/>
            </a:pPr>
            <a:r>
              <a:rPr lang="en-US" altLang="en-US" sz="2800" b="1" dirty="0" err="1">
                <a:solidFill>
                  <a:schemeClr val="bg2">
                    <a:lumMod val="50000"/>
                  </a:schemeClr>
                </a:solidFill>
              </a:rPr>
              <a:t>Implementación</a:t>
            </a:r>
            <a:r>
              <a:rPr lang="en-US" altLang="en-US" sz="2800" b="1" dirty="0">
                <a:solidFill>
                  <a:schemeClr val="bg2">
                    <a:lumMod val="50000"/>
                  </a:schemeClr>
                </a:solidFill>
              </a:rPr>
              <a:t>/</a:t>
            </a:r>
            <a:r>
              <a:rPr lang="en-US" altLang="en-US" sz="2800" b="1" dirty="0" err="1">
                <a:solidFill>
                  <a:schemeClr val="bg2">
                    <a:lumMod val="50000"/>
                  </a:schemeClr>
                </a:solidFill>
              </a:rPr>
              <a:t>Actividades</a:t>
            </a:r>
            <a:r>
              <a:rPr lang="en-US" altLang="en-US" sz="2800" dirty="0">
                <a:solidFill>
                  <a:schemeClr val="bg2">
                    <a:lumMod val="50000"/>
                  </a:schemeClr>
                </a:solidFill>
              </a:rPr>
              <a:t> </a:t>
            </a:r>
            <a:endParaRPr lang="en-US" altLang="en-US" sz="2800" dirty="0"/>
          </a:p>
        </p:txBody>
      </p:sp>
      <p:sp>
        <p:nvSpPr>
          <p:cNvPr id="2" name="Footer Placeholder 1">
            <a:extLst>
              <a:ext uri="{FF2B5EF4-FFF2-40B4-BE49-F238E27FC236}">
                <a16:creationId xmlns:a16="http://schemas.microsoft.com/office/drawing/2014/main" id="{B55DAD0A-EBA7-424A-B95F-38ACF798C0FC}"/>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695710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31: Revisando resultados individuales">
            <a:extLst>
              <a:ext uri="{FF2B5EF4-FFF2-40B4-BE49-F238E27FC236}">
                <a16:creationId xmlns:a16="http://schemas.microsoft.com/office/drawing/2014/main" id="{5E9A837A-17ED-4D12-BA76-1EB5A26A867A}"/>
              </a:ext>
            </a:extLst>
          </p:cNvPr>
          <p:cNvSpPr>
            <a:spLocks noGrp="1"/>
          </p:cNvSpPr>
          <p:nvPr>
            <p:ph type="title"/>
          </p:nvPr>
        </p:nvSpPr>
        <p:spPr>
          <a:xfrm>
            <a:off x="630620" y="131445"/>
            <a:ext cx="10276139" cy="1325563"/>
          </a:xfrm>
        </p:spPr>
        <p:txBody>
          <a:bodyPr/>
          <a:lstStyle/>
          <a:p>
            <a:r>
              <a:rPr lang="en-US" altLang="en-US" sz="4400" dirty="0" err="1">
                <a:cs typeface="Arial" panose="020B0604020202020204" pitchFamily="34" charset="0"/>
              </a:rPr>
              <a:t>Revisando</a:t>
            </a:r>
            <a:r>
              <a:rPr lang="en-US" altLang="en-US" sz="4400" dirty="0">
                <a:cs typeface="Arial" panose="020B0604020202020204" pitchFamily="34" charset="0"/>
              </a:rPr>
              <a:t> </a:t>
            </a:r>
            <a:r>
              <a:rPr lang="es-ES" altLang="en-US" sz="4400" dirty="0">
                <a:cs typeface="Arial" panose="020B0604020202020204" pitchFamily="34" charset="0"/>
              </a:rPr>
              <a:t>resultados </a:t>
            </a:r>
            <a:r>
              <a:rPr lang="es-ES" altLang="en-US" dirty="0">
                <a:cs typeface="Arial" panose="020B0604020202020204" pitchFamily="34" charset="0"/>
              </a:rPr>
              <a:t>i</a:t>
            </a:r>
            <a:r>
              <a:rPr lang="es-ES" altLang="en-US" sz="4400" dirty="0">
                <a:cs typeface="Arial" panose="020B0604020202020204" pitchFamily="34" charset="0"/>
              </a:rPr>
              <a:t>ndividuales</a:t>
            </a:r>
            <a:endParaRPr lang="en-US" dirty="0"/>
          </a:p>
        </p:txBody>
      </p:sp>
      <p:sp>
        <p:nvSpPr>
          <p:cNvPr id="4" name="Content Placeholder 3" descr="¿Qué está pasando con cada uno de los resultados individuales del proyecto?&#10;¿Cómo se compara el rendimiento con los objetivos?&#10;¿El rendimiento está avanzando en la dirección correcta?&#10;¿Cuál es la magnitud y el ritmo del cambio?&#10;¿Los datos son fiables y adecuados?&#10;Si hay varios indicadores, ¿Cuentan una historia similar?&#10;&#10;Algunos proyectos encuentran que es útil usar sistemas de colores o de semáforo para interpretar el rendimiento. El verde indica que el resultado cumple o supera las expectativas; el rojo señala que el resultado tiene un rendimiento preocupante que no cumple con lo previsto; y el amarillo representa un punto medio o neutral.">
            <a:extLst>
              <a:ext uri="{FF2B5EF4-FFF2-40B4-BE49-F238E27FC236}">
                <a16:creationId xmlns:a16="http://schemas.microsoft.com/office/drawing/2014/main" id="{21632588-93C3-44CA-9B8D-824E92AECDAD}"/>
              </a:ext>
            </a:extLst>
          </p:cNvPr>
          <p:cNvSpPr>
            <a:spLocks noGrp="1"/>
          </p:cNvSpPr>
          <p:nvPr>
            <p:ph idx="1"/>
          </p:nvPr>
        </p:nvSpPr>
        <p:spPr>
          <a:xfrm>
            <a:off x="630619" y="1403282"/>
            <a:ext cx="8514996" cy="4351338"/>
          </a:xfrm>
        </p:spPr>
        <p:txBody>
          <a:bodyPr>
            <a:normAutofit fontScale="77500" lnSpcReduction="20000"/>
          </a:bodyPr>
          <a:lstStyle/>
          <a:p>
            <a:pPr marL="0" indent="0">
              <a:spcBef>
                <a:spcPct val="0"/>
              </a:spcBef>
              <a:spcAft>
                <a:spcPct val="50000"/>
              </a:spcAft>
              <a:buNone/>
            </a:pPr>
            <a:r>
              <a:rPr lang="es-ES" altLang="en-US" sz="3100" dirty="0">
                <a:solidFill>
                  <a:schemeClr val="accent1"/>
                </a:solidFill>
                <a:cs typeface="Arial" panose="020B0604020202020204" pitchFamily="34" charset="0"/>
              </a:rPr>
              <a:t>¿Qué está pasando con cada uno de los resultados individuales del proyecto?</a:t>
            </a:r>
          </a:p>
          <a:p>
            <a:pPr>
              <a:spcBef>
                <a:spcPct val="0"/>
              </a:spcBef>
              <a:spcAft>
                <a:spcPct val="50000"/>
              </a:spcAft>
            </a:pPr>
            <a:r>
              <a:rPr lang="es-ES" altLang="en-US" dirty="0"/>
              <a:t>¿Cómo se compara el rendimiento con los objetivos?</a:t>
            </a:r>
          </a:p>
          <a:p>
            <a:pPr>
              <a:spcBef>
                <a:spcPct val="0"/>
              </a:spcBef>
              <a:spcAft>
                <a:spcPct val="50000"/>
              </a:spcAft>
            </a:pPr>
            <a:r>
              <a:rPr lang="es-ES" altLang="en-US" dirty="0"/>
              <a:t>¿El rendimiento está avanzando en la dirección correcta?</a:t>
            </a:r>
          </a:p>
          <a:p>
            <a:pPr>
              <a:spcBef>
                <a:spcPct val="0"/>
              </a:spcBef>
              <a:spcAft>
                <a:spcPct val="50000"/>
              </a:spcAft>
            </a:pPr>
            <a:r>
              <a:rPr lang="es-ES" altLang="en-US" dirty="0"/>
              <a:t>¿Cuál es la magnitud y el ritmo del cambio?</a:t>
            </a:r>
          </a:p>
          <a:p>
            <a:pPr>
              <a:spcBef>
                <a:spcPct val="0"/>
              </a:spcBef>
              <a:spcAft>
                <a:spcPct val="50000"/>
              </a:spcAft>
            </a:pPr>
            <a:r>
              <a:rPr lang="es-ES" altLang="en-US" dirty="0"/>
              <a:t>¿Los datos son fiables y adecuados?</a:t>
            </a:r>
          </a:p>
          <a:p>
            <a:pPr>
              <a:spcBef>
                <a:spcPct val="0"/>
              </a:spcBef>
              <a:spcAft>
                <a:spcPct val="50000"/>
              </a:spcAft>
            </a:pPr>
            <a:r>
              <a:rPr lang="es-ES" altLang="en-US" dirty="0"/>
              <a:t>Si hay varios indicadores, ¿Cuentan una historia similar?</a:t>
            </a:r>
          </a:p>
          <a:p>
            <a:pPr>
              <a:spcBef>
                <a:spcPct val="0"/>
              </a:spcBef>
              <a:spcAft>
                <a:spcPct val="50000"/>
              </a:spcAft>
            </a:pPr>
            <a:r>
              <a:rPr lang="es-ES" altLang="en-US" dirty="0"/>
              <a:t>Decida si el rendimiento:</a:t>
            </a:r>
          </a:p>
          <a:p>
            <a:pPr marL="914400" lvl="1" indent="-457200">
              <a:spcBef>
                <a:spcPct val="0"/>
              </a:spcBef>
              <a:spcAft>
                <a:spcPct val="50000"/>
              </a:spcAft>
            </a:pPr>
            <a:r>
              <a:rPr lang="en-US" altLang="en-US" sz="2500" dirty="0" err="1"/>
              <a:t>Cumple</a:t>
            </a:r>
            <a:r>
              <a:rPr lang="en-US" altLang="en-US" sz="2500" dirty="0"/>
              <a:t>/</a:t>
            </a:r>
            <a:r>
              <a:rPr lang="en-US" altLang="en-US" sz="2500" dirty="0" err="1"/>
              <a:t>supera</a:t>
            </a:r>
            <a:r>
              <a:rPr lang="en-US" altLang="en-US" sz="2500" dirty="0"/>
              <a:t> las </a:t>
            </a:r>
            <a:r>
              <a:rPr lang="en-US" altLang="en-US" sz="2500" dirty="0" err="1"/>
              <a:t>expectativas</a:t>
            </a:r>
            <a:endParaRPr lang="en-US" altLang="en-US" sz="2500" dirty="0"/>
          </a:p>
          <a:p>
            <a:pPr marL="914400" lvl="1" indent="-457200">
              <a:spcBef>
                <a:spcPct val="0"/>
              </a:spcBef>
              <a:spcAft>
                <a:spcPct val="50000"/>
              </a:spcAft>
            </a:pPr>
            <a:r>
              <a:rPr lang="en-US" altLang="en-US" dirty="0"/>
              <a:t>Es neutral</a:t>
            </a:r>
          </a:p>
          <a:p>
            <a:pPr marL="914400" lvl="1" indent="-457200">
              <a:spcBef>
                <a:spcPct val="0"/>
              </a:spcBef>
              <a:spcAft>
                <a:spcPct val="50000"/>
              </a:spcAft>
            </a:pPr>
            <a:r>
              <a:rPr lang="en-US" altLang="en-US" dirty="0" err="1"/>
              <a:t>Está</a:t>
            </a:r>
            <a:r>
              <a:rPr lang="en-US" altLang="en-US" dirty="0"/>
              <a:t> </a:t>
            </a:r>
            <a:r>
              <a:rPr lang="en-US" altLang="en-US" dirty="0" err="1"/>
              <a:t>por</a:t>
            </a:r>
            <a:r>
              <a:rPr lang="en-US" altLang="en-US" dirty="0"/>
              <a:t> </a:t>
            </a:r>
            <a:r>
              <a:rPr lang="en-US" altLang="en-US" dirty="0" err="1"/>
              <a:t>debajo</a:t>
            </a:r>
            <a:r>
              <a:rPr lang="en-US" altLang="en-US" dirty="0"/>
              <a:t> de las </a:t>
            </a:r>
            <a:r>
              <a:rPr lang="en-US" altLang="en-US" dirty="0" err="1"/>
              <a:t>expectativas</a:t>
            </a:r>
            <a:endParaRPr lang="en-US" altLang="en-US" dirty="0"/>
          </a:p>
        </p:txBody>
      </p:sp>
      <p:grpSp>
        <p:nvGrpSpPr>
          <p:cNvPr id="5" name="Group 15">
            <a:extLst>
              <a:ext uri="{FF2B5EF4-FFF2-40B4-BE49-F238E27FC236}">
                <a16:creationId xmlns:a16="http://schemas.microsoft.com/office/drawing/2014/main" id="{287F7426-1041-4083-810F-6A8B951D92E1}"/>
              </a:ext>
              <a:ext uri="{C183D7F6-B498-43B3-948B-1728B52AA6E4}">
                <adec:decorative xmlns:adec="http://schemas.microsoft.com/office/drawing/2017/decorative" val="1"/>
              </a:ext>
            </a:extLst>
          </p:cNvPr>
          <p:cNvGrpSpPr>
            <a:grpSpLocks/>
          </p:cNvGrpSpPr>
          <p:nvPr/>
        </p:nvGrpSpPr>
        <p:grpSpPr bwMode="auto">
          <a:xfrm>
            <a:off x="8497262" y="1292896"/>
            <a:ext cx="3247697" cy="1786758"/>
            <a:chOff x="2352" y="960"/>
            <a:chExt cx="3408" cy="1968"/>
          </a:xfrm>
        </p:grpSpPr>
        <p:sp>
          <p:nvSpPr>
            <p:cNvPr id="6" name="Rectangle 5">
              <a:extLst>
                <a:ext uri="{FF2B5EF4-FFF2-40B4-BE49-F238E27FC236}">
                  <a16:creationId xmlns:a16="http://schemas.microsoft.com/office/drawing/2014/main" id="{4F567BDC-1CB9-4B5B-9418-EC2BACE06C50}"/>
                </a:ext>
              </a:extLst>
            </p:cNvPr>
            <p:cNvSpPr>
              <a:spLocks noChangeArrowheads="1"/>
            </p:cNvSpPr>
            <p:nvPr/>
          </p:nvSpPr>
          <p:spPr bwMode="auto">
            <a:xfrm>
              <a:off x="4128" y="960"/>
              <a:ext cx="1008" cy="480"/>
            </a:xfrm>
            <a:prstGeom prst="rect">
              <a:avLst/>
            </a:prstGeom>
            <a:solidFill>
              <a:srgbClr val="C0C0C0"/>
            </a:solidFill>
            <a:ln w="28575">
              <a:solidFill>
                <a:srgbClr val="0070C0"/>
              </a:solidFill>
              <a:miter lim="800000"/>
              <a:headEnd/>
              <a:tailEnd/>
            </a:ln>
          </p:spPr>
          <p:txBody>
            <a:bodyPr wrap="none" anchor="ct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endParaRPr lang="en-US" altLang="en-US" dirty="0"/>
            </a:p>
          </p:txBody>
        </p:sp>
        <p:sp>
          <p:nvSpPr>
            <p:cNvPr id="7" name="Rectangle 6">
              <a:extLst>
                <a:ext uri="{FF2B5EF4-FFF2-40B4-BE49-F238E27FC236}">
                  <a16:creationId xmlns:a16="http://schemas.microsoft.com/office/drawing/2014/main" id="{AA422E18-8851-4922-90E1-9A4FDABFEDC0}"/>
                </a:ext>
              </a:extLst>
            </p:cNvPr>
            <p:cNvSpPr>
              <a:spLocks noChangeArrowheads="1"/>
            </p:cNvSpPr>
            <p:nvPr/>
          </p:nvSpPr>
          <p:spPr bwMode="auto">
            <a:xfrm>
              <a:off x="3792" y="2448"/>
              <a:ext cx="1008" cy="480"/>
            </a:xfrm>
            <a:prstGeom prst="rect">
              <a:avLst/>
            </a:prstGeom>
            <a:solidFill>
              <a:srgbClr val="C0C0C0"/>
            </a:solidFill>
            <a:ln w="28575">
              <a:solidFill>
                <a:srgbClr val="0070C0"/>
              </a:solidFill>
              <a:miter lim="800000"/>
              <a:headEnd/>
              <a:tailEnd/>
            </a:ln>
          </p:spPr>
          <p:txBody>
            <a:bodyPr wrap="none" anchor="ct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endParaRPr lang="en-US" altLang="en-US" dirty="0"/>
            </a:p>
          </p:txBody>
        </p:sp>
        <p:sp>
          <p:nvSpPr>
            <p:cNvPr id="8" name="Rectangle 7">
              <a:extLst>
                <a:ext uri="{FF2B5EF4-FFF2-40B4-BE49-F238E27FC236}">
                  <a16:creationId xmlns:a16="http://schemas.microsoft.com/office/drawing/2014/main" id="{FD5CE10B-727A-4E69-B0AF-29B0B53E4790}"/>
                </a:ext>
              </a:extLst>
            </p:cNvPr>
            <p:cNvSpPr>
              <a:spLocks noChangeArrowheads="1"/>
            </p:cNvSpPr>
            <p:nvPr/>
          </p:nvSpPr>
          <p:spPr bwMode="auto">
            <a:xfrm>
              <a:off x="2352" y="2448"/>
              <a:ext cx="1008" cy="480"/>
            </a:xfrm>
            <a:prstGeom prst="rect">
              <a:avLst/>
            </a:prstGeom>
            <a:solidFill>
              <a:srgbClr val="C0C0C0"/>
            </a:solidFill>
            <a:ln w="28575">
              <a:solidFill>
                <a:srgbClr val="0070C0"/>
              </a:solidFill>
              <a:miter lim="800000"/>
              <a:headEnd/>
              <a:tailEnd/>
            </a:ln>
          </p:spPr>
          <p:txBody>
            <a:bodyPr wrap="none" anchor="ct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endParaRPr lang="en-US" altLang="en-US" dirty="0"/>
            </a:p>
          </p:txBody>
        </p:sp>
        <p:sp>
          <p:nvSpPr>
            <p:cNvPr id="9" name="Rectangle 8">
              <a:extLst>
                <a:ext uri="{FF2B5EF4-FFF2-40B4-BE49-F238E27FC236}">
                  <a16:creationId xmlns:a16="http://schemas.microsoft.com/office/drawing/2014/main" id="{7BED31CF-9B23-4272-8D4B-17FD1E4C0B4A}"/>
                </a:ext>
              </a:extLst>
            </p:cNvPr>
            <p:cNvSpPr>
              <a:spLocks noChangeArrowheads="1"/>
            </p:cNvSpPr>
            <p:nvPr/>
          </p:nvSpPr>
          <p:spPr bwMode="auto">
            <a:xfrm>
              <a:off x="4752" y="1728"/>
              <a:ext cx="1008" cy="480"/>
            </a:xfrm>
            <a:prstGeom prst="rect">
              <a:avLst/>
            </a:prstGeom>
            <a:solidFill>
              <a:srgbClr val="C0C0C0"/>
            </a:solidFill>
            <a:ln w="28575">
              <a:solidFill>
                <a:srgbClr val="0070C0"/>
              </a:solidFill>
              <a:miter lim="800000"/>
              <a:headEnd/>
              <a:tailEnd/>
            </a:ln>
          </p:spPr>
          <p:txBody>
            <a:bodyPr wrap="none" anchor="ct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endParaRPr lang="en-US" altLang="en-US" dirty="0"/>
            </a:p>
          </p:txBody>
        </p:sp>
        <p:sp>
          <p:nvSpPr>
            <p:cNvPr id="10" name="Rectangle 9">
              <a:extLst>
                <a:ext uri="{FF2B5EF4-FFF2-40B4-BE49-F238E27FC236}">
                  <a16:creationId xmlns:a16="http://schemas.microsoft.com/office/drawing/2014/main" id="{68274089-41A7-4BB7-AA4A-D6FC4EAAD709}"/>
                </a:ext>
              </a:extLst>
            </p:cNvPr>
            <p:cNvSpPr>
              <a:spLocks noChangeArrowheads="1"/>
            </p:cNvSpPr>
            <p:nvPr/>
          </p:nvSpPr>
          <p:spPr bwMode="auto">
            <a:xfrm>
              <a:off x="3216" y="1728"/>
              <a:ext cx="1008" cy="48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endParaRPr lang="en-US" altLang="en-US" dirty="0"/>
            </a:p>
          </p:txBody>
        </p:sp>
        <p:cxnSp>
          <p:nvCxnSpPr>
            <p:cNvPr id="11" name="AutoShape 10">
              <a:extLst>
                <a:ext uri="{FF2B5EF4-FFF2-40B4-BE49-F238E27FC236}">
                  <a16:creationId xmlns:a16="http://schemas.microsoft.com/office/drawing/2014/main" id="{D42CF834-70D2-46E6-AF09-90016A754343}"/>
                </a:ext>
              </a:extLst>
            </p:cNvPr>
            <p:cNvCxnSpPr>
              <a:cxnSpLocks noChangeShapeType="1"/>
              <a:stCxn id="8" idx="0"/>
              <a:endCxn id="10" idx="2"/>
            </p:cNvCxnSpPr>
            <p:nvPr/>
          </p:nvCxnSpPr>
          <p:spPr bwMode="auto">
            <a:xfrm rot="-5400000">
              <a:off x="3178" y="1894"/>
              <a:ext cx="224" cy="863"/>
            </a:xfrm>
            <a:prstGeom prst="bentConnector3">
              <a:avLst>
                <a:gd name="adj1" fmla="val 50000"/>
              </a:avLst>
            </a:prstGeom>
            <a:noFill/>
            <a:ln w="28575">
              <a:solidFill>
                <a:srgbClr val="2D2D8A"/>
              </a:solidFill>
              <a:miter lim="800000"/>
              <a:headEnd/>
              <a:tailEnd type="triangle" w="med" len="med"/>
            </a:ln>
          </p:spPr>
        </p:cxnSp>
        <p:cxnSp>
          <p:nvCxnSpPr>
            <p:cNvPr id="12" name="AutoShape 11">
              <a:extLst>
                <a:ext uri="{FF2B5EF4-FFF2-40B4-BE49-F238E27FC236}">
                  <a16:creationId xmlns:a16="http://schemas.microsoft.com/office/drawing/2014/main" id="{7388F07B-122D-43E4-9B8D-9AA4597D90CC}"/>
                </a:ext>
              </a:extLst>
            </p:cNvPr>
            <p:cNvCxnSpPr>
              <a:cxnSpLocks noChangeShapeType="1"/>
              <a:stCxn id="7" idx="0"/>
              <a:endCxn id="10" idx="2"/>
            </p:cNvCxnSpPr>
            <p:nvPr/>
          </p:nvCxnSpPr>
          <p:spPr bwMode="auto">
            <a:xfrm rot="5400000" flipH="1">
              <a:off x="3898" y="2040"/>
              <a:ext cx="223" cy="576"/>
            </a:xfrm>
            <a:prstGeom prst="bentConnector3">
              <a:avLst>
                <a:gd name="adj1" fmla="val 50000"/>
              </a:avLst>
            </a:prstGeom>
            <a:noFill/>
            <a:ln w="28575">
              <a:solidFill>
                <a:srgbClr val="2D2D8A"/>
              </a:solidFill>
              <a:miter lim="800000"/>
              <a:headEnd/>
              <a:tailEnd type="triangle" w="med" len="med"/>
            </a:ln>
          </p:spPr>
        </p:cxnSp>
        <p:cxnSp>
          <p:nvCxnSpPr>
            <p:cNvPr id="13" name="AutoShape 12">
              <a:extLst>
                <a:ext uri="{FF2B5EF4-FFF2-40B4-BE49-F238E27FC236}">
                  <a16:creationId xmlns:a16="http://schemas.microsoft.com/office/drawing/2014/main" id="{DC2A1137-89F0-4CF4-9668-422EB921F89B}"/>
                </a:ext>
              </a:extLst>
            </p:cNvPr>
            <p:cNvCxnSpPr>
              <a:cxnSpLocks noChangeShapeType="1"/>
              <a:stCxn id="10" idx="0"/>
              <a:endCxn id="6" idx="2"/>
            </p:cNvCxnSpPr>
            <p:nvPr/>
          </p:nvCxnSpPr>
          <p:spPr bwMode="auto">
            <a:xfrm rot="-5400000">
              <a:off x="4041" y="1128"/>
              <a:ext cx="269" cy="912"/>
            </a:xfrm>
            <a:prstGeom prst="bentConnector3">
              <a:avLst>
                <a:gd name="adj1" fmla="val 50000"/>
              </a:avLst>
            </a:prstGeom>
            <a:noFill/>
            <a:ln w="28575">
              <a:solidFill>
                <a:srgbClr val="2D2D8A"/>
              </a:solidFill>
              <a:miter lim="800000"/>
              <a:headEnd/>
              <a:tailEnd type="triangle" w="med" len="med"/>
            </a:ln>
          </p:spPr>
        </p:cxnSp>
        <p:cxnSp>
          <p:nvCxnSpPr>
            <p:cNvPr id="14" name="AutoShape 13">
              <a:extLst>
                <a:ext uri="{FF2B5EF4-FFF2-40B4-BE49-F238E27FC236}">
                  <a16:creationId xmlns:a16="http://schemas.microsoft.com/office/drawing/2014/main" id="{05B84147-5E55-49FD-B9E8-03D8F17A8C7F}"/>
                </a:ext>
              </a:extLst>
            </p:cNvPr>
            <p:cNvCxnSpPr>
              <a:cxnSpLocks noChangeShapeType="1"/>
              <a:stCxn id="9" idx="0"/>
              <a:endCxn id="6" idx="2"/>
            </p:cNvCxnSpPr>
            <p:nvPr/>
          </p:nvCxnSpPr>
          <p:spPr bwMode="auto">
            <a:xfrm rot="5400000" flipH="1">
              <a:off x="4809" y="1272"/>
              <a:ext cx="269" cy="624"/>
            </a:xfrm>
            <a:prstGeom prst="bentConnector3">
              <a:avLst>
                <a:gd name="adj1" fmla="val 50000"/>
              </a:avLst>
            </a:prstGeom>
            <a:noFill/>
            <a:ln w="28575">
              <a:solidFill>
                <a:srgbClr val="2D2D8A"/>
              </a:solidFill>
              <a:miter lim="800000"/>
              <a:headEnd/>
              <a:tailEnd type="triangle" w="med" len="med"/>
            </a:ln>
          </p:spPr>
        </p:cxnSp>
        <p:sp>
          <p:nvSpPr>
            <p:cNvPr id="15" name="Freeform 14">
              <a:extLst>
                <a:ext uri="{FF2B5EF4-FFF2-40B4-BE49-F238E27FC236}">
                  <a16:creationId xmlns:a16="http://schemas.microsoft.com/office/drawing/2014/main" id="{C003436B-7CCC-430B-ABEC-0A057A106F4B}"/>
                </a:ext>
              </a:extLst>
            </p:cNvPr>
            <p:cNvSpPr>
              <a:spLocks/>
            </p:cNvSpPr>
            <p:nvPr/>
          </p:nvSpPr>
          <p:spPr bwMode="auto">
            <a:xfrm>
              <a:off x="2985" y="1584"/>
              <a:ext cx="1469" cy="776"/>
            </a:xfrm>
            <a:custGeom>
              <a:avLst/>
              <a:gdLst>
                <a:gd name="T0" fmla="*/ 112 w 1469"/>
                <a:gd name="T1" fmla="*/ 56 h 776"/>
                <a:gd name="T2" fmla="*/ 32 w 1469"/>
                <a:gd name="T3" fmla="*/ 208 h 776"/>
                <a:gd name="T4" fmla="*/ 8 w 1469"/>
                <a:gd name="T5" fmla="*/ 280 h 776"/>
                <a:gd name="T6" fmla="*/ 0 w 1469"/>
                <a:gd name="T7" fmla="*/ 304 h 776"/>
                <a:gd name="T8" fmla="*/ 8 w 1469"/>
                <a:gd name="T9" fmla="*/ 504 h 776"/>
                <a:gd name="T10" fmla="*/ 88 w 1469"/>
                <a:gd name="T11" fmla="*/ 640 h 776"/>
                <a:gd name="T12" fmla="*/ 128 w 1469"/>
                <a:gd name="T13" fmla="*/ 688 h 776"/>
                <a:gd name="T14" fmla="*/ 432 w 1469"/>
                <a:gd name="T15" fmla="*/ 776 h 776"/>
                <a:gd name="T16" fmla="*/ 1264 w 1469"/>
                <a:gd name="T17" fmla="*/ 768 h 776"/>
                <a:gd name="T18" fmla="*/ 1344 w 1469"/>
                <a:gd name="T19" fmla="*/ 728 h 776"/>
                <a:gd name="T20" fmla="*/ 1392 w 1469"/>
                <a:gd name="T21" fmla="*/ 680 h 776"/>
                <a:gd name="T22" fmla="*/ 1424 w 1469"/>
                <a:gd name="T23" fmla="*/ 600 h 776"/>
                <a:gd name="T24" fmla="*/ 1448 w 1469"/>
                <a:gd name="T25" fmla="*/ 528 h 776"/>
                <a:gd name="T26" fmla="*/ 1456 w 1469"/>
                <a:gd name="T27" fmla="*/ 504 h 776"/>
                <a:gd name="T28" fmla="*/ 1368 w 1469"/>
                <a:gd name="T29" fmla="*/ 208 h 776"/>
                <a:gd name="T30" fmla="*/ 1144 w 1469"/>
                <a:gd name="T31" fmla="*/ 40 h 776"/>
                <a:gd name="T32" fmla="*/ 968 w 1469"/>
                <a:gd name="T33" fmla="*/ 16 h 776"/>
                <a:gd name="T34" fmla="*/ 288 w 1469"/>
                <a:gd name="T35" fmla="*/ 24 h 776"/>
                <a:gd name="T36" fmla="*/ 88 w 1469"/>
                <a:gd name="T37" fmla="*/ 96 h 7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9"/>
                <a:gd name="T58" fmla="*/ 0 h 776"/>
                <a:gd name="T59" fmla="*/ 1469 w 1469"/>
                <a:gd name="T60" fmla="*/ 776 h 7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9" h="776">
                  <a:moveTo>
                    <a:pt x="112" y="56"/>
                  </a:moveTo>
                  <a:cubicBezTo>
                    <a:pt x="94" y="111"/>
                    <a:pt x="55" y="156"/>
                    <a:pt x="32" y="208"/>
                  </a:cubicBezTo>
                  <a:cubicBezTo>
                    <a:pt x="22" y="231"/>
                    <a:pt x="16" y="256"/>
                    <a:pt x="8" y="280"/>
                  </a:cubicBezTo>
                  <a:cubicBezTo>
                    <a:pt x="5" y="288"/>
                    <a:pt x="0" y="304"/>
                    <a:pt x="0" y="304"/>
                  </a:cubicBezTo>
                  <a:cubicBezTo>
                    <a:pt x="3" y="371"/>
                    <a:pt x="3" y="437"/>
                    <a:pt x="8" y="504"/>
                  </a:cubicBezTo>
                  <a:cubicBezTo>
                    <a:pt x="12" y="555"/>
                    <a:pt x="57" y="603"/>
                    <a:pt x="88" y="640"/>
                  </a:cubicBezTo>
                  <a:cubicBezTo>
                    <a:pt x="106" y="662"/>
                    <a:pt x="102" y="670"/>
                    <a:pt x="128" y="688"/>
                  </a:cubicBezTo>
                  <a:cubicBezTo>
                    <a:pt x="217" y="747"/>
                    <a:pt x="330" y="756"/>
                    <a:pt x="432" y="776"/>
                  </a:cubicBezTo>
                  <a:cubicBezTo>
                    <a:pt x="709" y="773"/>
                    <a:pt x="987" y="773"/>
                    <a:pt x="1264" y="768"/>
                  </a:cubicBezTo>
                  <a:cubicBezTo>
                    <a:pt x="1294" y="767"/>
                    <a:pt x="1344" y="728"/>
                    <a:pt x="1344" y="728"/>
                  </a:cubicBezTo>
                  <a:cubicBezTo>
                    <a:pt x="1382" y="671"/>
                    <a:pt x="1332" y="740"/>
                    <a:pt x="1392" y="680"/>
                  </a:cubicBezTo>
                  <a:cubicBezTo>
                    <a:pt x="1414" y="658"/>
                    <a:pt x="1416" y="628"/>
                    <a:pt x="1424" y="600"/>
                  </a:cubicBezTo>
                  <a:cubicBezTo>
                    <a:pt x="1424" y="600"/>
                    <a:pt x="1444" y="540"/>
                    <a:pt x="1448" y="528"/>
                  </a:cubicBezTo>
                  <a:cubicBezTo>
                    <a:pt x="1451" y="520"/>
                    <a:pt x="1456" y="504"/>
                    <a:pt x="1456" y="504"/>
                  </a:cubicBezTo>
                  <a:cubicBezTo>
                    <a:pt x="1451" y="395"/>
                    <a:pt x="1469" y="275"/>
                    <a:pt x="1368" y="208"/>
                  </a:cubicBezTo>
                  <a:cubicBezTo>
                    <a:pt x="1315" y="129"/>
                    <a:pt x="1234" y="70"/>
                    <a:pt x="1144" y="40"/>
                  </a:cubicBezTo>
                  <a:cubicBezTo>
                    <a:pt x="1091" y="22"/>
                    <a:pt x="1023" y="24"/>
                    <a:pt x="968" y="16"/>
                  </a:cubicBezTo>
                  <a:cubicBezTo>
                    <a:pt x="741" y="19"/>
                    <a:pt x="515" y="20"/>
                    <a:pt x="288" y="24"/>
                  </a:cubicBezTo>
                  <a:cubicBezTo>
                    <a:pt x="144" y="27"/>
                    <a:pt x="136" y="0"/>
                    <a:pt x="88" y="96"/>
                  </a:cubicBezTo>
                </a:path>
              </a:pathLst>
            </a:custGeom>
            <a:noFill/>
            <a:ln w="38100" cap="flat" cmpd="sng">
              <a:solidFill>
                <a:srgbClr val="0070C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grpSp>
      <p:sp>
        <p:nvSpPr>
          <p:cNvPr id="16" name="Rectangle 15">
            <a:extLst>
              <a:ext uri="{FF2B5EF4-FFF2-40B4-BE49-F238E27FC236}">
                <a16:creationId xmlns:a16="http://schemas.microsoft.com/office/drawing/2014/main" id="{51377A5E-027C-4D0F-B27F-B33D69411D21}"/>
              </a:ext>
              <a:ext uri="{C183D7F6-B498-43B3-948B-1728B52AA6E4}">
                <adec:decorative xmlns:adec="http://schemas.microsoft.com/office/drawing/2017/decorative" val="1"/>
              </a:ext>
            </a:extLst>
          </p:cNvPr>
          <p:cNvSpPr/>
          <p:nvPr/>
        </p:nvSpPr>
        <p:spPr>
          <a:xfrm>
            <a:off x="5285121" y="4459951"/>
            <a:ext cx="316523" cy="270094"/>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409989-7DF0-471B-88C0-0FC05C44E8E2}"/>
              </a:ext>
              <a:ext uri="{C183D7F6-B498-43B3-948B-1728B52AA6E4}">
                <adec:decorative xmlns:adec="http://schemas.microsoft.com/office/drawing/2017/decorative" val="1"/>
              </a:ext>
            </a:extLst>
          </p:cNvPr>
          <p:cNvSpPr/>
          <p:nvPr/>
        </p:nvSpPr>
        <p:spPr>
          <a:xfrm>
            <a:off x="5282902" y="4833241"/>
            <a:ext cx="316523" cy="270094"/>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5DC9259-A2F7-4DA5-9967-794033C0183C}"/>
              </a:ext>
              <a:ext uri="{C183D7F6-B498-43B3-948B-1728B52AA6E4}">
                <adec:decorative xmlns:adec="http://schemas.microsoft.com/office/drawing/2017/decorative" val="1"/>
              </a:ext>
            </a:extLst>
          </p:cNvPr>
          <p:cNvSpPr/>
          <p:nvPr/>
        </p:nvSpPr>
        <p:spPr>
          <a:xfrm>
            <a:off x="5282902" y="5202948"/>
            <a:ext cx="316523" cy="2700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ABD628BE-2C4B-4F6C-8732-228DAA4D8816}"/>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760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4" dur="500"/>
                                        <p:tgtEl>
                                          <p:spTgt spid="4">
                                            <p:txEl>
                                              <p:pRg st="5" end="5"/>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7" dur="500"/>
                                        <p:tgtEl>
                                          <p:spTgt spid="4">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0" dur="500"/>
                                        <p:tgtEl>
                                          <p:spTgt spid="4">
                                            <p:txEl>
                                              <p:pRg st="7" end="7"/>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randombar(horizontal)">
                                      <p:cBhvr>
                                        <p:cTn id="33" dur="500"/>
                                        <p:tgtEl>
                                          <p:spTgt spid="4">
                                            <p:txEl>
                                              <p:pRg st="8" end="8"/>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randombar(horizontal)">
                                      <p:cBhvr>
                                        <p:cTn id="36" dur="500"/>
                                        <p:tgtEl>
                                          <p:spTgt spid="4">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randombar(horizontal)">
                                      <p:cBhvr>
                                        <p:cTn id="41" dur="500"/>
                                        <p:tgtEl>
                                          <p:spTgt spid="18"/>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horizontal)">
                                      <p:cBhvr>
                                        <p:cTn id="44" dur="500"/>
                                        <p:tgtEl>
                                          <p:spTgt spid="1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bg1">
            <a:alpha val="99000"/>
          </a:schemeClr>
        </a:solidFill>
        <a:effectLst/>
      </p:bgPr>
    </p:bg>
    <p:spTree>
      <p:nvGrpSpPr>
        <p:cNvPr id="1" name=""/>
        <p:cNvGrpSpPr/>
        <p:nvPr/>
      </p:nvGrpSpPr>
      <p:grpSpPr>
        <a:xfrm>
          <a:off x="0" y="0"/>
          <a:ext cx="0" cy="0"/>
          <a:chOff x="0" y="0"/>
          <a:chExt cx="0" cy="0"/>
        </a:xfrm>
      </p:grpSpPr>
      <p:sp>
        <p:nvSpPr>
          <p:cNvPr id="184322" name="Rectangle 2" descr="Diapositiva 32: ¿Qué pasa si los indicadores de un solo resultado arrojan resultados mixtos?"/>
          <p:cNvSpPr>
            <a:spLocks noGrp="1" noChangeArrowheads="1"/>
          </p:cNvSpPr>
          <p:nvPr>
            <p:ph type="title"/>
          </p:nvPr>
        </p:nvSpPr>
        <p:spPr>
          <a:xfrm>
            <a:off x="613186" y="345525"/>
            <a:ext cx="10816814" cy="914541"/>
          </a:xfrm>
        </p:spPr>
        <p:txBody>
          <a:bodyPr>
            <a:noAutofit/>
          </a:bodyPr>
          <a:lstStyle/>
          <a:p>
            <a:pPr eaLnBrk="1" fontAlgn="auto" hangingPunct="1">
              <a:spcAft>
                <a:spcPts val="0"/>
              </a:spcAft>
              <a:defRPr/>
            </a:pPr>
            <a:r>
              <a:rPr lang="es-ES" sz="4000" dirty="0">
                <a:cs typeface="Arial" panose="020B0604020202020204" pitchFamily="34" charset="0"/>
              </a:rPr>
              <a:t>¿Qué pasa si los indicadores de un solo resultado arrojan resultados mixtos?</a:t>
            </a:r>
            <a:endParaRPr lang="en-US" sz="4000" dirty="0">
              <a:cs typeface="Arial" panose="020B0604020202020204" pitchFamily="34" charset="0"/>
            </a:endParaRPr>
          </a:p>
        </p:txBody>
      </p:sp>
      <p:sp>
        <p:nvSpPr>
          <p:cNvPr id="18" name="Rectangle 17" descr="Resultado 1: Mayor cumplimiento de las leyes laborales infantiles en el sector del cacao&#10;"/>
          <p:cNvSpPr/>
          <p:nvPr/>
        </p:nvSpPr>
        <p:spPr>
          <a:xfrm>
            <a:off x="736363" y="1815664"/>
            <a:ext cx="7538095" cy="11489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pPr>
            <a:r>
              <a:rPr lang="en-US" sz="2800" dirty="0" err="1">
                <a:solidFill>
                  <a:srgbClr val="000000"/>
                </a:solidFill>
                <a:latin typeface="Arial"/>
                <a:cs typeface="Arial"/>
              </a:rPr>
              <a:t>Resultado</a:t>
            </a:r>
            <a:r>
              <a:rPr lang="en-US" sz="2800" dirty="0">
                <a:solidFill>
                  <a:srgbClr val="000000"/>
                </a:solidFill>
                <a:latin typeface="Arial"/>
                <a:cs typeface="Arial"/>
              </a:rPr>
              <a:t> 1: </a:t>
            </a:r>
            <a:r>
              <a:rPr lang="es-ES" sz="2800" dirty="0">
                <a:solidFill>
                  <a:srgbClr val="000000"/>
                </a:solidFill>
                <a:latin typeface="Arial"/>
                <a:cs typeface="Arial"/>
              </a:rPr>
              <a:t>Mayor cumplimiento de las leyes laborales infantiles en el sector del cacao</a:t>
            </a:r>
            <a:endParaRPr lang="en-US" sz="2800" dirty="0">
              <a:solidFill>
                <a:srgbClr val="000000"/>
              </a:solidFill>
              <a:latin typeface="Arial"/>
              <a:cs typeface="Arial"/>
            </a:endParaRPr>
          </a:p>
        </p:txBody>
      </p:sp>
      <p:sp>
        <p:nvSpPr>
          <p:cNvPr id="39" name="Rectangle 38" descr="Análisis de indicadores&#10;"/>
          <p:cNvSpPr/>
          <p:nvPr/>
        </p:nvSpPr>
        <p:spPr>
          <a:xfrm>
            <a:off x="736362" y="2996952"/>
            <a:ext cx="7538096" cy="451868"/>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dirty="0">
              <a:solidFill>
                <a:srgbClr val="003399">
                  <a:lumMod val="60000"/>
                  <a:lumOff val="40000"/>
                </a:srgbClr>
              </a:solidFill>
              <a:latin typeface="Arial"/>
              <a:cs typeface="Arial"/>
            </a:endParaRPr>
          </a:p>
        </p:txBody>
      </p:sp>
      <p:grpSp>
        <p:nvGrpSpPr>
          <p:cNvPr id="2" name="Group 1" descr="Indicador 1: Verde - Supera la expectativa&#10;&#10;Indicador 2: Amarillo - Neutral/Sin cambios&#10;&#10;Indicador 3: Rojo - Muy por debajo de las expectativas&#10;">
            <a:extLst>
              <a:ext uri="{FF2B5EF4-FFF2-40B4-BE49-F238E27FC236}">
                <a16:creationId xmlns:a16="http://schemas.microsoft.com/office/drawing/2014/main" id="{7AB70421-2ADF-5CE2-93CF-181C7A76AA60}"/>
              </a:ext>
            </a:extLst>
          </p:cNvPr>
          <p:cNvGrpSpPr/>
          <p:nvPr/>
        </p:nvGrpSpPr>
        <p:grpSpPr>
          <a:xfrm>
            <a:off x="708434" y="3573017"/>
            <a:ext cx="7795798" cy="1510592"/>
            <a:chOff x="708434" y="3573017"/>
            <a:chExt cx="7795798" cy="1510592"/>
          </a:xfrm>
        </p:grpSpPr>
        <p:sp>
          <p:nvSpPr>
            <p:cNvPr id="23" name="Rectangle 22"/>
            <p:cNvSpPr/>
            <p:nvPr/>
          </p:nvSpPr>
          <p:spPr>
            <a:xfrm rot="16200000">
              <a:off x="715579" y="3602385"/>
              <a:ext cx="441325" cy="455613"/>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srgbClr val="FFFFFF"/>
                </a:solidFill>
                <a:latin typeface="Arial"/>
                <a:cs typeface="Arial"/>
              </a:endParaRPr>
            </a:p>
          </p:txBody>
        </p:sp>
        <p:sp>
          <p:nvSpPr>
            <p:cNvPr id="124937" name="TextBox 23"/>
            <p:cNvSpPr txBox="1">
              <a:spLocks noChangeArrowheads="1"/>
            </p:cNvSpPr>
            <p:nvPr/>
          </p:nvSpPr>
          <p:spPr bwMode="auto">
            <a:xfrm>
              <a:off x="1161851" y="3573017"/>
              <a:ext cx="18293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err="1">
                  <a:solidFill>
                    <a:srgbClr val="000000"/>
                  </a:solidFill>
                  <a:cs typeface="Arial"/>
                </a:rPr>
                <a:t>Indicador</a:t>
              </a:r>
              <a:r>
                <a:rPr lang="en-US" altLang="en-US" sz="2800" dirty="0">
                  <a:solidFill>
                    <a:srgbClr val="000000"/>
                  </a:solidFill>
                  <a:cs typeface="Arial"/>
                </a:rPr>
                <a:t> 1</a:t>
              </a:r>
            </a:p>
          </p:txBody>
        </p:sp>
        <p:sp>
          <p:nvSpPr>
            <p:cNvPr id="124940" name="TextBox 33"/>
            <p:cNvSpPr txBox="1">
              <a:spLocks noChangeArrowheads="1"/>
            </p:cNvSpPr>
            <p:nvPr/>
          </p:nvSpPr>
          <p:spPr bwMode="auto">
            <a:xfrm>
              <a:off x="3205329" y="3573017"/>
              <a:ext cx="38274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err="1">
                  <a:solidFill>
                    <a:srgbClr val="000000"/>
                  </a:solidFill>
                  <a:cs typeface="Arial"/>
                </a:rPr>
                <a:t>Supera</a:t>
              </a:r>
              <a:r>
                <a:rPr lang="en-US" altLang="en-US" sz="2800" dirty="0">
                  <a:solidFill>
                    <a:srgbClr val="000000"/>
                  </a:solidFill>
                  <a:cs typeface="Arial"/>
                </a:rPr>
                <a:t> la </a:t>
              </a:r>
              <a:r>
                <a:rPr lang="en-US" altLang="en-US" sz="2800" dirty="0" err="1">
                  <a:solidFill>
                    <a:srgbClr val="000000"/>
                  </a:solidFill>
                  <a:cs typeface="Arial"/>
                </a:rPr>
                <a:t>expectativa</a:t>
              </a:r>
              <a:endParaRPr lang="en-US" altLang="en-US" sz="2800" dirty="0">
                <a:solidFill>
                  <a:srgbClr val="000000"/>
                </a:solidFill>
                <a:cs typeface="Arial"/>
              </a:endParaRPr>
            </a:p>
          </p:txBody>
        </p:sp>
        <p:sp>
          <p:nvSpPr>
            <p:cNvPr id="22" name="Rectangle 21"/>
            <p:cNvSpPr/>
            <p:nvPr/>
          </p:nvSpPr>
          <p:spPr>
            <a:xfrm rot="16200000">
              <a:off x="710815" y="4093252"/>
              <a:ext cx="441325" cy="4460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dirty="0">
                <a:solidFill>
                  <a:srgbClr val="FFFFFF"/>
                </a:solidFill>
                <a:latin typeface="Arial"/>
                <a:cs typeface="Arial"/>
              </a:endParaRPr>
            </a:p>
          </p:txBody>
        </p:sp>
        <p:sp>
          <p:nvSpPr>
            <p:cNvPr id="124938" name="TextBox 24"/>
            <p:cNvSpPr txBox="1">
              <a:spLocks noChangeArrowheads="1"/>
            </p:cNvSpPr>
            <p:nvPr/>
          </p:nvSpPr>
          <p:spPr bwMode="auto">
            <a:xfrm>
              <a:off x="1175159" y="4054029"/>
              <a:ext cx="18293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err="1">
                  <a:solidFill>
                    <a:srgbClr val="000000"/>
                  </a:solidFill>
                  <a:cs typeface="Arial"/>
                </a:rPr>
                <a:t>Indicador</a:t>
              </a:r>
              <a:r>
                <a:rPr lang="en-US" altLang="en-US" sz="2800" dirty="0">
                  <a:solidFill>
                    <a:srgbClr val="000000"/>
                  </a:solidFill>
                  <a:cs typeface="Arial"/>
                </a:rPr>
                <a:t> 2</a:t>
              </a:r>
            </a:p>
          </p:txBody>
        </p:sp>
        <p:sp>
          <p:nvSpPr>
            <p:cNvPr id="124941" name="TextBox 34"/>
            <p:cNvSpPr txBox="1">
              <a:spLocks noChangeArrowheads="1"/>
            </p:cNvSpPr>
            <p:nvPr/>
          </p:nvSpPr>
          <p:spPr bwMode="auto">
            <a:xfrm>
              <a:off x="3240498" y="4072314"/>
              <a:ext cx="3550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a:solidFill>
                    <a:srgbClr val="000000"/>
                  </a:solidFill>
                  <a:cs typeface="Arial"/>
                </a:rPr>
                <a:t>Neutral/Sin </a:t>
              </a:r>
              <a:r>
                <a:rPr lang="en-US" altLang="en-US" sz="2800" dirty="0" err="1">
                  <a:solidFill>
                    <a:srgbClr val="000000"/>
                  </a:solidFill>
                  <a:cs typeface="Arial"/>
                </a:rPr>
                <a:t>cambios</a:t>
              </a:r>
              <a:endParaRPr lang="en-US" altLang="en-US" sz="2800" dirty="0">
                <a:solidFill>
                  <a:srgbClr val="000000"/>
                </a:solidFill>
                <a:cs typeface="Arial"/>
              </a:endParaRPr>
            </a:p>
          </p:txBody>
        </p:sp>
        <p:sp>
          <p:nvSpPr>
            <p:cNvPr id="21" name="Rectangle 20"/>
            <p:cNvSpPr/>
            <p:nvPr/>
          </p:nvSpPr>
          <p:spPr>
            <a:xfrm rot="16200000">
              <a:off x="716782" y="4587840"/>
              <a:ext cx="429391" cy="446088"/>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srgbClr val="FFFFFF"/>
                </a:solidFill>
                <a:latin typeface="Arial"/>
                <a:cs typeface="Arial"/>
              </a:endParaRPr>
            </a:p>
          </p:txBody>
        </p:sp>
        <p:sp>
          <p:nvSpPr>
            <p:cNvPr id="124939" name="TextBox 25"/>
            <p:cNvSpPr txBox="1">
              <a:spLocks noChangeArrowheads="1"/>
            </p:cNvSpPr>
            <p:nvPr/>
          </p:nvSpPr>
          <p:spPr bwMode="auto">
            <a:xfrm>
              <a:off x="1175159" y="4550864"/>
              <a:ext cx="18293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err="1">
                  <a:solidFill>
                    <a:srgbClr val="000000"/>
                  </a:solidFill>
                  <a:cs typeface="Arial"/>
                </a:rPr>
                <a:t>Indicador</a:t>
              </a:r>
              <a:r>
                <a:rPr lang="en-US" altLang="en-US" sz="2800" dirty="0">
                  <a:solidFill>
                    <a:srgbClr val="000000"/>
                  </a:solidFill>
                  <a:cs typeface="Arial"/>
                </a:rPr>
                <a:t> 3</a:t>
              </a:r>
            </a:p>
          </p:txBody>
        </p:sp>
        <p:sp>
          <p:nvSpPr>
            <p:cNvPr id="124942" name="TextBox 35"/>
            <p:cNvSpPr txBox="1">
              <a:spLocks noChangeArrowheads="1"/>
            </p:cNvSpPr>
            <p:nvPr/>
          </p:nvSpPr>
          <p:spPr bwMode="auto">
            <a:xfrm>
              <a:off x="3146612" y="4560389"/>
              <a:ext cx="5357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algn="r" fontAlgn="base">
                <a:spcBef>
                  <a:spcPct val="0"/>
                </a:spcBef>
                <a:spcAft>
                  <a:spcPct val="0"/>
                </a:spcAft>
              </a:pPr>
              <a:r>
                <a:rPr lang="es-ES" altLang="en-US" sz="2800" dirty="0">
                  <a:solidFill>
                    <a:srgbClr val="000000"/>
                  </a:solidFill>
                  <a:cs typeface="Arial"/>
                </a:rPr>
                <a:t>Muy por debajo de las expectativas</a:t>
              </a:r>
              <a:endParaRPr lang="en-US" altLang="en-US" sz="2800" dirty="0">
                <a:solidFill>
                  <a:srgbClr val="000000"/>
                </a:solidFill>
                <a:cs typeface="Arial"/>
              </a:endParaRPr>
            </a:p>
          </p:txBody>
        </p:sp>
      </p:grpSp>
      <p:sp>
        <p:nvSpPr>
          <p:cNvPr id="124944" name="TextBox 39">
            <a:extLst>
              <a:ext uri="{C183D7F6-B498-43B3-948B-1728B52AA6E4}">
                <adec:decorative xmlns:adec="http://schemas.microsoft.com/office/drawing/2017/decorative" val="1"/>
              </a:ext>
            </a:extLst>
          </p:cNvPr>
          <p:cNvSpPr txBox="1">
            <a:spLocks noChangeArrowheads="1"/>
          </p:cNvSpPr>
          <p:nvPr/>
        </p:nvSpPr>
        <p:spPr bwMode="auto">
          <a:xfrm>
            <a:off x="907502" y="2924945"/>
            <a:ext cx="7366956" cy="53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err="1">
                <a:solidFill>
                  <a:srgbClr val="FFFFFF"/>
                </a:solidFill>
                <a:cs typeface="Arial"/>
              </a:rPr>
              <a:t>Análisis</a:t>
            </a:r>
            <a:r>
              <a:rPr lang="en-US" altLang="en-US" sz="2800" dirty="0">
                <a:solidFill>
                  <a:srgbClr val="FFFFFF"/>
                </a:solidFill>
                <a:cs typeface="Arial"/>
              </a:rPr>
              <a:t> de </a:t>
            </a:r>
            <a:r>
              <a:rPr lang="en-US" altLang="en-US" sz="2800" dirty="0" err="1">
                <a:solidFill>
                  <a:srgbClr val="FFFFFF"/>
                </a:solidFill>
                <a:cs typeface="Arial"/>
              </a:rPr>
              <a:t>indicadores</a:t>
            </a:r>
            <a:endParaRPr lang="en-US" altLang="en-US" sz="2800" dirty="0">
              <a:solidFill>
                <a:srgbClr val="FFFFFF"/>
              </a:solidFill>
              <a:cs typeface="Arial"/>
            </a:endParaRPr>
          </a:p>
        </p:txBody>
      </p:sp>
      <p:grpSp>
        <p:nvGrpSpPr>
          <p:cNvPr id="43" name="Group 15">
            <a:extLst>
              <a:ext uri="{C183D7F6-B498-43B3-948B-1728B52AA6E4}">
                <adec:decorative xmlns:adec="http://schemas.microsoft.com/office/drawing/2017/decorative" val="1"/>
              </a:ext>
            </a:extLst>
          </p:cNvPr>
          <p:cNvGrpSpPr>
            <a:grpSpLocks/>
          </p:cNvGrpSpPr>
          <p:nvPr/>
        </p:nvGrpSpPr>
        <p:grpSpPr bwMode="auto">
          <a:xfrm>
            <a:off x="8794014" y="2722291"/>
            <a:ext cx="2405242" cy="2023130"/>
            <a:chOff x="2352" y="960"/>
            <a:chExt cx="3408" cy="1968"/>
          </a:xfrm>
        </p:grpSpPr>
        <p:sp>
          <p:nvSpPr>
            <p:cNvPr id="124946" name="Rectangle 5"/>
            <p:cNvSpPr>
              <a:spLocks noChangeArrowheads="1"/>
            </p:cNvSpPr>
            <p:nvPr/>
          </p:nvSpPr>
          <p:spPr bwMode="auto">
            <a:xfrm>
              <a:off x="4128" y="960"/>
              <a:ext cx="1008" cy="480"/>
            </a:xfrm>
            <a:prstGeom prst="rect">
              <a:avLst/>
            </a:prstGeom>
            <a:solidFill>
              <a:srgbClr val="C0C0C0"/>
            </a:solidFill>
            <a:ln w="28575">
              <a:solidFill>
                <a:srgbClr val="0070C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endParaRPr lang="en-US" altLang="en-US">
                <a:solidFill>
                  <a:srgbClr val="FFFFFF"/>
                </a:solidFill>
                <a:cs typeface="Arial"/>
              </a:endParaRPr>
            </a:p>
          </p:txBody>
        </p:sp>
        <p:sp>
          <p:nvSpPr>
            <p:cNvPr id="124947" name="Rectangle 6"/>
            <p:cNvSpPr>
              <a:spLocks noChangeArrowheads="1"/>
            </p:cNvSpPr>
            <p:nvPr/>
          </p:nvSpPr>
          <p:spPr bwMode="auto">
            <a:xfrm>
              <a:off x="3792" y="2448"/>
              <a:ext cx="1008" cy="480"/>
            </a:xfrm>
            <a:prstGeom prst="rect">
              <a:avLst/>
            </a:prstGeom>
            <a:solidFill>
              <a:srgbClr val="C0C0C0"/>
            </a:solidFill>
            <a:ln w="28575">
              <a:solidFill>
                <a:srgbClr val="0070C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endParaRPr lang="en-US" altLang="en-US">
                <a:solidFill>
                  <a:srgbClr val="FFFFFF"/>
                </a:solidFill>
                <a:cs typeface="Arial"/>
              </a:endParaRPr>
            </a:p>
          </p:txBody>
        </p:sp>
        <p:sp>
          <p:nvSpPr>
            <p:cNvPr id="124948" name="Rectangle 7"/>
            <p:cNvSpPr>
              <a:spLocks noChangeArrowheads="1"/>
            </p:cNvSpPr>
            <p:nvPr/>
          </p:nvSpPr>
          <p:spPr bwMode="auto">
            <a:xfrm>
              <a:off x="2352" y="2448"/>
              <a:ext cx="1008" cy="480"/>
            </a:xfrm>
            <a:prstGeom prst="rect">
              <a:avLst/>
            </a:prstGeom>
            <a:solidFill>
              <a:srgbClr val="C0C0C0"/>
            </a:solidFill>
            <a:ln w="28575">
              <a:solidFill>
                <a:srgbClr val="0070C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endParaRPr lang="en-US" altLang="en-US">
                <a:solidFill>
                  <a:srgbClr val="FFFFFF"/>
                </a:solidFill>
                <a:cs typeface="Arial"/>
              </a:endParaRPr>
            </a:p>
          </p:txBody>
        </p:sp>
        <p:sp>
          <p:nvSpPr>
            <p:cNvPr id="124949" name="Rectangle 8"/>
            <p:cNvSpPr>
              <a:spLocks noChangeArrowheads="1"/>
            </p:cNvSpPr>
            <p:nvPr/>
          </p:nvSpPr>
          <p:spPr bwMode="auto">
            <a:xfrm>
              <a:off x="4752" y="1728"/>
              <a:ext cx="1008" cy="480"/>
            </a:xfrm>
            <a:prstGeom prst="rect">
              <a:avLst/>
            </a:prstGeom>
            <a:solidFill>
              <a:srgbClr val="C0C0C0"/>
            </a:solidFill>
            <a:ln w="28575">
              <a:solidFill>
                <a:srgbClr val="0070C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endParaRPr lang="en-US" altLang="en-US">
                <a:solidFill>
                  <a:srgbClr val="FFFFFF"/>
                </a:solidFill>
                <a:cs typeface="Arial"/>
              </a:endParaRPr>
            </a:p>
          </p:txBody>
        </p:sp>
        <p:sp>
          <p:nvSpPr>
            <p:cNvPr id="124950" name="Rectangle 9"/>
            <p:cNvSpPr>
              <a:spLocks noChangeArrowheads="1"/>
            </p:cNvSpPr>
            <p:nvPr/>
          </p:nvSpPr>
          <p:spPr bwMode="auto">
            <a:xfrm>
              <a:off x="3216" y="1728"/>
              <a:ext cx="1008" cy="48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endParaRPr lang="en-US" altLang="en-US">
                <a:solidFill>
                  <a:srgbClr val="FFFFFF"/>
                </a:solidFill>
                <a:cs typeface="Arial"/>
              </a:endParaRPr>
            </a:p>
          </p:txBody>
        </p:sp>
        <p:cxnSp>
          <p:nvCxnSpPr>
            <p:cNvPr id="49" name="AutoShape 10"/>
            <p:cNvCxnSpPr>
              <a:cxnSpLocks noChangeShapeType="1"/>
              <a:stCxn id="124948" idx="0"/>
              <a:endCxn id="124950" idx="2"/>
            </p:cNvCxnSpPr>
            <p:nvPr/>
          </p:nvCxnSpPr>
          <p:spPr bwMode="auto">
            <a:xfrm rot="-5400000">
              <a:off x="3177" y="1895"/>
              <a:ext cx="225" cy="862"/>
            </a:xfrm>
            <a:prstGeom prst="bentConnector3">
              <a:avLst>
                <a:gd name="adj1" fmla="val 50000"/>
              </a:avLst>
            </a:prstGeom>
            <a:noFill/>
            <a:ln w="28575">
              <a:solidFill>
                <a:schemeClr val="accent6"/>
              </a:solidFill>
              <a:miter lim="800000"/>
              <a:headEnd/>
              <a:tailEnd type="triangle" w="med" len="med"/>
            </a:ln>
          </p:spPr>
        </p:cxnSp>
        <p:cxnSp>
          <p:nvCxnSpPr>
            <p:cNvPr id="50" name="AutoShape 11"/>
            <p:cNvCxnSpPr>
              <a:cxnSpLocks noChangeShapeType="1"/>
              <a:stCxn id="124947" idx="0"/>
              <a:endCxn id="124950" idx="2"/>
            </p:cNvCxnSpPr>
            <p:nvPr/>
          </p:nvCxnSpPr>
          <p:spPr bwMode="auto">
            <a:xfrm rot="5400000" flipH="1">
              <a:off x="3899" y="2040"/>
              <a:ext cx="223" cy="575"/>
            </a:xfrm>
            <a:prstGeom prst="bentConnector3">
              <a:avLst>
                <a:gd name="adj1" fmla="val 50000"/>
              </a:avLst>
            </a:prstGeom>
            <a:noFill/>
            <a:ln w="28575">
              <a:solidFill>
                <a:schemeClr val="accent6"/>
              </a:solidFill>
              <a:miter lim="800000"/>
              <a:headEnd/>
              <a:tailEnd type="triangle" w="med" len="med"/>
            </a:ln>
          </p:spPr>
        </p:cxnSp>
        <p:cxnSp>
          <p:nvCxnSpPr>
            <p:cNvPr id="51" name="AutoShape 12"/>
            <p:cNvCxnSpPr>
              <a:cxnSpLocks noChangeShapeType="1"/>
              <a:stCxn id="124950" idx="0"/>
              <a:endCxn id="124946" idx="2"/>
            </p:cNvCxnSpPr>
            <p:nvPr/>
          </p:nvCxnSpPr>
          <p:spPr bwMode="auto">
            <a:xfrm rot="-5400000">
              <a:off x="4041" y="1128"/>
              <a:ext cx="269" cy="911"/>
            </a:xfrm>
            <a:prstGeom prst="bentConnector3">
              <a:avLst>
                <a:gd name="adj1" fmla="val 50000"/>
              </a:avLst>
            </a:prstGeom>
            <a:noFill/>
            <a:ln w="28575">
              <a:solidFill>
                <a:schemeClr val="accent6"/>
              </a:solidFill>
              <a:miter lim="800000"/>
              <a:headEnd/>
              <a:tailEnd type="triangle" w="med" len="med"/>
            </a:ln>
          </p:spPr>
        </p:cxnSp>
        <p:cxnSp>
          <p:nvCxnSpPr>
            <p:cNvPr id="52" name="AutoShape 13"/>
            <p:cNvCxnSpPr>
              <a:cxnSpLocks noChangeShapeType="1"/>
              <a:stCxn id="124949" idx="0"/>
              <a:endCxn id="124946" idx="2"/>
            </p:cNvCxnSpPr>
            <p:nvPr/>
          </p:nvCxnSpPr>
          <p:spPr bwMode="auto">
            <a:xfrm rot="5400000" flipH="1">
              <a:off x="4809" y="1271"/>
              <a:ext cx="269" cy="624"/>
            </a:xfrm>
            <a:prstGeom prst="bentConnector3">
              <a:avLst>
                <a:gd name="adj1" fmla="val 50000"/>
              </a:avLst>
            </a:prstGeom>
            <a:noFill/>
            <a:ln w="28575">
              <a:solidFill>
                <a:schemeClr val="accent6"/>
              </a:solidFill>
              <a:miter lim="800000"/>
              <a:headEnd/>
              <a:tailEnd type="triangle" w="med" len="med"/>
            </a:ln>
          </p:spPr>
        </p:cxnSp>
        <p:sp>
          <p:nvSpPr>
            <p:cNvPr id="124955" name="Freeform 14"/>
            <p:cNvSpPr>
              <a:spLocks/>
            </p:cNvSpPr>
            <p:nvPr/>
          </p:nvSpPr>
          <p:spPr bwMode="auto">
            <a:xfrm>
              <a:off x="2985" y="1584"/>
              <a:ext cx="1469" cy="776"/>
            </a:xfrm>
            <a:custGeom>
              <a:avLst/>
              <a:gdLst>
                <a:gd name="T0" fmla="*/ 112 w 1469"/>
                <a:gd name="T1" fmla="*/ 56 h 776"/>
                <a:gd name="T2" fmla="*/ 32 w 1469"/>
                <a:gd name="T3" fmla="*/ 208 h 776"/>
                <a:gd name="T4" fmla="*/ 8 w 1469"/>
                <a:gd name="T5" fmla="*/ 280 h 776"/>
                <a:gd name="T6" fmla="*/ 0 w 1469"/>
                <a:gd name="T7" fmla="*/ 304 h 776"/>
                <a:gd name="T8" fmla="*/ 8 w 1469"/>
                <a:gd name="T9" fmla="*/ 504 h 776"/>
                <a:gd name="T10" fmla="*/ 88 w 1469"/>
                <a:gd name="T11" fmla="*/ 640 h 776"/>
                <a:gd name="T12" fmla="*/ 128 w 1469"/>
                <a:gd name="T13" fmla="*/ 688 h 776"/>
                <a:gd name="T14" fmla="*/ 432 w 1469"/>
                <a:gd name="T15" fmla="*/ 776 h 776"/>
                <a:gd name="T16" fmla="*/ 1264 w 1469"/>
                <a:gd name="T17" fmla="*/ 768 h 776"/>
                <a:gd name="T18" fmla="*/ 1344 w 1469"/>
                <a:gd name="T19" fmla="*/ 728 h 776"/>
                <a:gd name="T20" fmla="*/ 1392 w 1469"/>
                <a:gd name="T21" fmla="*/ 680 h 776"/>
                <a:gd name="T22" fmla="*/ 1424 w 1469"/>
                <a:gd name="T23" fmla="*/ 600 h 776"/>
                <a:gd name="T24" fmla="*/ 1448 w 1469"/>
                <a:gd name="T25" fmla="*/ 528 h 776"/>
                <a:gd name="T26" fmla="*/ 1456 w 1469"/>
                <a:gd name="T27" fmla="*/ 504 h 776"/>
                <a:gd name="T28" fmla="*/ 1368 w 1469"/>
                <a:gd name="T29" fmla="*/ 208 h 776"/>
                <a:gd name="T30" fmla="*/ 1144 w 1469"/>
                <a:gd name="T31" fmla="*/ 40 h 776"/>
                <a:gd name="T32" fmla="*/ 968 w 1469"/>
                <a:gd name="T33" fmla="*/ 16 h 776"/>
                <a:gd name="T34" fmla="*/ 288 w 1469"/>
                <a:gd name="T35" fmla="*/ 24 h 776"/>
                <a:gd name="T36" fmla="*/ 88 w 1469"/>
                <a:gd name="T37" fmla="*/ 96 h 7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9"/>
                <a:gd name="T58" fmla="*/ 0 h 776"/>
                <a:gd name="T59" fmla="*/ 1469 w 1469"/>
                <a:gd name="T60" fmla="*/ 776 h 7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9" h="776">
                  <a:moveTo>
                    <a:pt x="112" y="56"/>
                  </a:moveTo>
                  <a:cubicBezTo>
                    <a:pt x="94" y="111"/>
                    <a:pt x="55" y="156"/>
                    <a:pt x="32" y="208"/>
                  </a:cubicBezTo>
                  <a:cubicBezTo>
                    <a:pt x="22" y="231"/>
                    <a:pt x="16" y="256"/>
                    <a:pt x="8" y="280"/>
                  </a:cubicBezTo>
                  <a:cubicBezTo>
                    <a:pt x="5" y="288"/>
                    <a:pt x="0" y="304"/>
                    <a:pt x="0" y="304"/>
                  </a:cubicBezTo>
                  <a:cubicBezTo>
                    <a:pt x="3" y="371"/>
                    <a:pt x="3" y="437"/>
                    <a:pt x="8" y="504"/>
                  </a:cubicBezTo>
                  <a:cubicBezTo>
                    <a:pt x="12" y="555"/>
                    <a:pt x="57" y="603"/>
                    <a:pt x="88" y="640"/>
                  </a:cubicBezTo>
                  <a:cubicBezTo>
                    <a:pt x="106" y="662"/>
                    <a:pt x="102" y="670"/>
                    <a:pt x="128" y="688"/>
                  </a:cubicBezTo>
                  <a:cubicBezTo>
                    <a:pt x="217" y="747"/>
                    <a:pt x="330" y="756"/>
                    <a:pt x="432" y="776"/>
                  </a:cubicBezTo>
                  <a:cubicBezTo>
                    <a:pt x="709" y="773"/>
                    <a:pt x="987" y="773"/>
                    <a:pt x="1264" y="768"/>
                  </a:cubicBezTo>
                  <a:cubicBezTo>
                    <a:pt x="1294" y="767"/>
                    <a:pt x="1344" y="728"/>
                    <a:pt x="1344" y="728"/>
                  </a:cubicBezTo>
                  <a:cubicBezTo>
                    <a:pt x="1382" y="671"/>
                    <a:pt x="1332" y="740"/>
                    <a:pt x="1392" y="680"/>
                  </a:cubicBezTo>
                  <a:cubicBezTo>
                    <a:pt x="1414" y="658"/>
                    <a:pt x="1416" y="628"/>
                    <a:pt x="1424" y="600"/>
                  </a:cubicBezTo>
                  <a:cubicBezTo>
                    <a:pt x="1424" y="600"/>
                    <a:pt x="1444" y="540"/>
                    <a:pt x="1448" y="528"/>
                  </a:cubicBezTo>
                  <a:cubicBezTo>
                    <a:pt x="1451" y="520"/>
                    <a:pt x="1456" y="504"/>
                    <a:pt x="1456" y="504"/>
                  </a:cubicBezTo>
                  <a:cubicBezTo>
                    <a:pt x="1451" y="395"/>
                    <a:pt x="1469" y="275"/>
                    <a:pt x="1368" y="208"/>
                  </a:cubicBezTo>
                  <a:cubicBezTo>
                    <a:pt x="1315" y="129"/>
                    <a:pt x="1234" y="70"/>
                    <a:pt x="1144" y="40"/>
                  </a:cubicBezTo>
                  <a:cubicBezTo>
                    <a:pt x="1091" y="22"/>
                    <a:pt x="1023" y="24"/>
                    <a:pt x="968" y="16"/>
                  </a:cubicBezTo>
                  <a:cubicBezTo>
                    <a:pt x="741" y="19"/>
                    <a:pt x="515" y="20"/>
                    <a:pt x="288" y="24"/>
                  </a:cubicBezTo>
                  <a:cubicBezTo>
                    <a:pt x="144" y="27"/>
                    <a:pt x="136" y="0"/>
                    <a:pt x="88" y="96"/>
                  </a:cubicBezTo>
                </a:path>
              </a:pathLst>
            </a:custGeom>
            <a:noFill/>
            <a:ln w="38100" cap="flat" cmpd="sng">
              <a:solidFill>
                <a:srgbClr val="0070C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pPr>
              <a:endParaRPr lang="en-US">
                <a:solidFill>
                  <a:srgbClr val="FFFFFF"/>
                </a:solidFill>
                <a:latin typeface="Arial" charset="0"/>
                <a:cs typeface="Arial"/>
              </a:endParaRPr>
            </a:p>
          </p:txBody>
        </p:sp>
      </p:grpSp>
      <p:sp>
        <p:nvSpPr>
          <p:cNvPr id="30" name="Arrow: Right 29">
            <a:extLst>
              <a:ext uri="{FF2B5EF4-FFF2-40B4-BE49-F238E27FC236}">
                <a16:creationId xmlns:a16="http://schemas.microsoft.com/office/drawing/2014/main" id="{2ACA240F-9E2E-4A1A-88AC-F95702E452CD}"/>
              </a:ext>
              <a:ext uri="{C183D7F6-B498-43B3-948B-1728B52AA6E4}">
                <adec:decorative xmlns:adec="http://schemas.microsoft.com/office/drawing/2017/decorative" val="1"/>
              </a:ext>
            </a:extLst>
          </p:cNvPr>
          <p:cNvSpPr/>
          <p:nvPr/>
        </p:nvSpPr>
        <p:spPr>
          <a:xfrm rot="17693535">
            <a:off x="9525266" y="3710484"/>
            <a:ext cx="413056" cy="140200"/>
          </a:xfrm>
          <a:prstGeom prst="rightArrow">
            <a:avLst/>
          </a:prstGeom>
          <a:gradFill flip="none" rotWithShape="1">
            <a:gsLst>
              <a:gs pos="0">
                <a:srgbClr val="719024">
                  <a:tint val="66000"/>
                  <a:satMod val="160000"/>
                  <a:alpha val="0"/>
                </a:srgbClr>
              </a:gs>
              <a:gs pos="50000">
                <a:srgbClr val="719024">
                  <a:tint val="44500"/>
                  <a:satMod val="160000"/>
                </a:srgbClr>
              </a:gs>
              <a:gs pos="100000">
                <a:srgbClr val="719024">
                  <a:tint val="23500"/>
                  <a:satMod val="160000"/>
                </a:srgbClr>
              </a:gs>
            </a:gsLst>
            <a:lin ang="270000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Footer Placeholder 1">
            <a:extLst>
              <a:ext uri="{FF2B5EF4-FFF2-40B4-BE49-F238E27FC236}">
                <a16:creationId xmlns:a16="http://schemas.microsoft.com/office/drawing/2014/main" id="{F7E2F91E-34D1-49ED-8773-4E6F3A184BE9}"/>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13253725"/>
      </p:ext>
    </p:extLst>
  </p:cSld>
  <p:clrMapOvr>
    <a:overrideClrMapping bg1="lt1" tx1="dk1" bg2="lt2" tx2="dk2" accent1="accent1" accent2="accent2" accent3="accent3" accent4="accent4" accent5="accent5" accent6="accent6" hlink="hlink" folHlink="folHlink"/>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bg1">
            <a:alpha val="99000"/>
          </a:schemeClr>
        </a:solidFill>
        <a:effectLst/>
      </p:bgPr>
    </p:bg>
    <p:spTree>
      <p:nvGrpSpPr>
        <p:cNvPr id="1" name=""/>
        <p:cNvGrpSpPr/>
        <p:nvPr/>
      </p:nvGrpSpPr>
      <p:grpSpPr>
        <a:xfrm>
          <a:off x="0" y="0"/>
          <a:ext cx="0" cy="0"/>
          <a:chOff x="0" y="0"/>
          <a:chExt cx="0" cy="0"/>
        </a:xfrm>
      </p:grpSpPr>
      <p:sp>
        <p:nvSpPr>
          <p:cNvPr id="182274" name="Rectangle 2" descr="Diapositiva 33: Cuando el indicador arroja datos mixtos para un resultado..."/>
          <p:cNvSpPr>
            <a:spLocks noGrp="1" noChangeArrowheads="1"/>
          </p:cNvSpPr>
          <p:nvPr>
            <p:ph type="title"/>
          </p:nvPr>
        </p:nvSpPr>
        <p:spPr>
          <a:xfrm>
            <a:off x="457201" y="290147"/>
            <a:ext cx="10474656" cy="990600"/>
          </a:xfrm>
        </p:spPr>
        <p:txBody>
          <a:bodyPr>
            <a:noAutofit/>
          </a:bodyPr>
          <a:lstStyle/>
          <a:p>
            <a:pPr eaLnBrk="1" fontAlgn="auto" hangingPunct="1">
              <a:spcAft>
                <a:spcPts val="0"/>
              </a:spcAft>
              <a:defRPr/>
            </a:pPr>
            <a:r>
              <a:rPr lang="es-ES" sz="3600" kern="1200" dirty="0"/>
              <a:t>Cuando el indicador arroja datos mixtos para un resultado...</a:t>
            </a:r>
            <a:endParaRPr lang="en-US" sz="3600" kern="1200" dirty="0"/>
          </a:p>
        </p:txBody>
      </p:sp>
      <p:sp>
        <p:nvSpPr>
          <p:cNvPr id="6" name="Rectangle 5" descr="Resultado 1: Mayor cumplimiento de las leyes laborales infantiles en el sector del cacao&#10;">
            <a:extLst>
              <a:ext uri="{FF2B5EF4-FFF2-40B4-BE49-F238E27FC236}">
                <a16:creationId xmlns:a16="http://schemas.microsoft.com/office/drawing/2014/main" id="{2D389FC4-B3CA-49B7-B586-1CC9F862F5BE}"/>
              </a:ext>
            </a:extLst>
          </p:cNvPr>
          <p:cNvSpPr/>
          <p:nvPr/>
        </p:nvSpPr>
        <p:spPr>
          <a:xfrm>
            <a:off x="580032" y="1526097"/>
            <a:ext cx="11201151" cy="9424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pPr>
            <a:r>
              <a:rPr lang="en-US" sz="2600" dirty="0" err="1">
                <a:solidFill>
                  <a:srgbClr val="000000"/>
                </a:solidFill>
                <a:latin typeface="Arial"/>
                <a:cs typeface="Arial"/>
              </a:rPr>
              <a:t>Resultado</a:t>
            </a:r>
            <a:r>
              <a:rPr lang="en-US" sz="2600" dirty="0">
                <a:solidFill>
                  <a:srgbClr val="000000"/>
                </a:solidFill>
                <a:latin typeface="Arial"/>
                <a:cs typeface="Arial"/>
              </a:rPr>
              <a:t> 1: </a:t>
            </a:r>
            <a:r>
              <a:rPr lang="es-ES" sz="2600" dirty="0">
                <a:solidFill>
                  <a:srgbClr val="000000"/>
                </a:solidFill>
                <a:latin typeface="Arial"/>
                <a:cs typeface="Arial"/>
              </a:rPr>
              <a:t>Mayor cumplimiento de las leyes laborales infantiles en el sector del cacao</a:t>
            </a:r>
            <a:endParaRPr lang="en-US" sz="2600" dirty="0">
              <a:solidFill>
                <a:srgbClr val="000000"/>
              </a:solidFill>
              <a:latin typeface="Arial"/>
              <a:cs typeface="Arial"/>
            </a:endParaRPr>
          </a:p>
        </p:txBody>
      </p:sp>
      <p:sp>
        <p:nvSpPr>
          <p:cNvPr id="182275" name="Rectangle 3" descr="El resultado es verdaderamente unidimensional? i.e., ¿Es una declaración de un resultado o tal vez dos o tres?&#10;¿Los indicadores miden elementos claramente distintos? De ser el caso, ¿deberían ajustarse?&#10;¿Hay datos confiables para todos los indicadores pertinentes? &#10;¿Los datos son válidos y fiables?&#10;Se trata de un problema de sincronización?&#10;Evalúe la importancia relativa de cada indicador para lograr un análisis del avance hacia los resultados&#10;"/>
          <p:cNvSpPr>
            <a:spLocks noGrp="1" noChangeArrowheads="1"/>
          </p:cNvSpPr>
          <p:nvPr>
            <p:ph idx="1"/>
          </p:nvPr>
        </p:nvSpPr>
        <p:spPr>
          <a:xfrm>
            <a:off x="580032" y="2536823"/>
            <a:ext cx="11078319" cy="3811875"/>
          </a:xfrm>
        </p:spPr>
        <p:txBody>
          <a:bodyPr>
            <a:normAutofit/>
          </a:bodyPr>
          <a:lstStyle/>
          <a:p>
            <a:pPr>
              <a:defRPr/>
            </a:pPr>
            <a:r>
              <a:rPr lang="en-US" b="1" dirty="0"/>
              <a:t>El </a:t>
            </a:r>
            <a:r>
              <a:rPr lang="en-US" b="1" dirty="0" err="1"/>
              <a:t>resultado</a:t>
            </a:r>
            <a:r>
              <a:rPr lang="en-US" b="1" dirty="0"/>
              <a:t> es </a:t>
            </a:r>
            <a:r>
              <a:rPr lang="en-US" b="1" dirty="0" err="1"/>
              <a:t>verdaderamente</a:t>
            </a:r>
            <a:r>
              <a:rPr lang="en-US" b="1" dirty="0"/>
              <a:t> unidimensional? </a:t>
            </a:r>
            <a:r>
              <a:rPr lang="en-US" dirty="0"/>
              <a:t>i.e., </a:t>
            </a:r>
            <a:r>
              <a:rPr lang="es-ES" dirty="0"/>
              <a:t>¿Es una declaración de un resultado o tal vez dos o tres?</a:t>
            </a:r>
            <a:endParaRPr lang="en-US" dirty="0"/>
          </a:p>
          <a:p>
            <a:pPr marL="628618" lvl="1">
              <a:defRPr/>
            </a:pPr>
            <a:r>
              <a:rPr lang="es-ES" dirty="0"/>
              <a:t>¿Los indicadores miden elementos claramente distintos? De ser el caso, ¿deberían ajustarse?</a:t>
            </a:r>
          </a:p>
          <a:p>
            <a:pPr marL="171418">
              <a:defRPr/>
            </a:pPr>
            <a:r>
              <a:rPr lang="es-ES" b="1" dirty="0"/>
              <a:t>¿Hay datos confiables para todos los indicadores pertinentes? </a:t>
            </a:r>
          </a:p>
          <a:p>
            <a:pPr marL="628618" lvl="1">
              <a:defRPr/>
            </a:pPr>
            <a:r>
              <a:rPr lang="es-ES" dirty="0"/>
              <a:t>¿Los datos son válidos y fiables?</a:t>
            </a:r>
          </a:p>
          <a:p>
            <a:pPr marL="628618" lvl="1">
              <a:defRPr/>
            </a:pPr>
            <a:r>
              <a:rPr lang="en-US" dirty="0"/>
              <a:t>Se </a:t>
            </a:r>
            <a:r>
              <a:rPr lang="en-US" dirty="0" err="1"/>
              <a:t>trata</a:t>
            </a:r>
            <a:r>
              <a:rPr lang="en-US" dirty="0"/>
              <a:t> de un </a:t>
            </a:r>
            <a:r>
              <a:rPr lang="en-US" dirty="0" err="1"/>
              <a:t>problema</a:t>
            </a:r>
            <a:r>
              <a:rPr lang="en-US" dirty="0"/>
              <a:t> de </a:t>
            </a:r>
            <a:r>
              <a:rPr lang="en-US" dirty="0" err="1"/>
              <a:t>sincronización</a:t>
            </a:r>
            <a:r>
              <a:rPr lang="en-US" dirty="0"/>
              <a:t>?</a:t>
            </a:r>
            <a:endParaRPr lang="en-US" sz="1600" dirty="0"/>
          </a:p>
          <a:p>
            <a:pPr>
              <a:defRPr/>
            </a:pPr>
            <a:r>
              <a:rPr lang="es-ES" dirty="0"/>
              <a:t>Evalúe la importancia relativa de cada indicador para lograr un análisis del avance hacia los resultados</a:t>
            </a:r>
            <a:endParaRPr lang="en-US" b="1" dirty="0"/>
          </a:p>
        </p:txBody>
      </p:sp>
      <p:sp>
        <p:nvSpPr>
          <p:cNvPr id="5" name="Footer Placeholder 1">
            <a:extLst>
              <a:ext uri="{FF2B5EF4-FFF2-40B4-BE49-F238E27FC236}">
                <a16:creationId xmlns:a16="http://schemas.microsoft.com/office/drawing/2014/main" id="{E9FB1199-A43C-4AF4-962F-821EA88E556A}"/>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66138611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wipe(down)">
                                      <p:cBhvr>
                                        <p:cTn id="7" dur="500"/>
                                        <p:tgtEl>
                                          <p:spTgt spid="182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2275">
                                            <p:txEl>
                                              <p:pRg st="1" end="1"/>
                                            </p:txEl>
                                          </p:spTgt>
                                        </p:tgtEl>
                                        <p:attrNameLst>
                                          <p:attrName>style.visibility</p:attrName>
                                        </p:attrNameLst>
                                      </p:cBhvr>
                                      <p:to>
                                        <p:strVal val="visible"/>
                                      </p:to>
                                    </p:set>
                                    <p:animEffect transition="in" filter="wipe(down)">
                                      <p:cBhvr>
                                        <p:cTn id="12" dur="500"/>
                                        <p:tgtEl>
                                          <p:spTgt spid="182275">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82275">
                                            <p:txEl>
                                              <p:pRg st="2" end="2"/>
                                            </p:txEl>
                                          </p:spTgt>
                                        </p:tgtEl>
                                        <p:attrNameLst>
                                          <p:attrName>style.visibility</p:attrName>
                                        </p:attrNameLst>
                                      </p:cBhvr>
                                      <p:to>
                                        <p:strVal val="visible"/>
                                      </p:to>
                                    </p:set>
                                    <p:animEffect transition="in" filter="wipe(down)">
                                      <p:cBhvr>
                                        <p:cTn id="15" dur="500"/>
                                        <p:tgtEl>
                                          <p:spTgt spid="182275">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82275">
                                            <p:txEl>
                                              <p:pRg st="3" end="3"/>
                                            </p:txEl>
                                          </p:spTgt>
                                        </p:tgtEl>
                                        <p:attrNameLst>
                                          <p:attrName>style.visibility</p:attrName>
                                        </p:attrNameLst>
                                      </p:cBhvr>
                                      <p:to>
                                        <p:strVal val="visible"/>
                                      </p:to>
                                    </p:set>
                                    <p:animEffect transition="in" filter="wipe(down)">
                                      <p:cBhvr>
                                        <p:cTn id="18" dur="500"/>
                                        <p:tgtEl>
                                          <p:spTgt spid="182275">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82275">
                                            <p:txEl>
                                              <p:pRg st="4" end="4"/>
                                            </p:txEl>
                                          </p:spTgt>
                                        </p:tgtEl>
                                        <p:attrNameLst>
                                          <p:attrName>style.visibility</p:attrName>
                                        </p:attrNameLst>
                                      </p:cBhvr>
                                      <p:to>
                                        <p:strVal val="visible"/>
                                      </p:to>
                                    </p:set>
                                    <p:animEffect transition="in" filter="wipe(down)">
                                      <p:cBhvr>
                                        <p:cTn id="21" dur="500"/>
                                        <p:tgtEl>
                                          <p:spTgt spid="18227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2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34: Revisando la teoría del cambio">
            <a:extLst>
              <a:ext uri="{FF2B5EF4-FFF2-40B4-BE49-F238E27FC236}">
                <a16:creationId xmlns:a16="http://schemas.microsoft.com/office/drawing/2014/main" id="{A0005A6A-1A55-4651-B77E-C03DFA1E77CF}"/>
              </a:ext>
            </a:extLst>
          </p:cNvPr>
          <p:cNvSpPr>
            <a:spLocks noGrp="1"/>
          </p:cNvSpPr>
          <p:nvPr>
            <p:ph type="title"/>
          </p:nvPr>
        </p:nvSpPr>
        <p:spPr>
          <a:xfrm>
            <a:off x="515554" y="0"/>
            <a:ext cx="10218486" cy="1325563"/>
          </a:xfrm>
        </p:spPr>
        <p:txBody>
          <a:bodyPr/>
          <a:lstStyle/>
          <a:p>
            <a:r>
              <a:rPr lang="en-US" dirty="0" err="1"/>
              <a:t>Revisando</a:t>
            </a:r>
            <a:r>
              <a:rPr lang="en-US" dirty="0"/>
              <a:t> la </a:t>
            </a:r>
            <a:r>
              <a:rPr lang="en-US" dirty="0" err="1"/>
              <a:t>teor</a:t>
            </a:r>
            <a:r>
              <a:rPr lang="es-CO" dirty="0"/>
              <a:t>ía del cambio</a:t>
            </a:r>
            <a:endParaRPr lang="en-US" dirty="0"/>
          </a:p>
        </p:txBody>
      </p:sp>
      <p:sp>
        <p:nvSpPr>
          <p:cNvPr id="23" name="Rectangle 22" descr="Planificando el avance&#10;">
            <a:extLst>
              <a:ext uri="{FF2B5EF4-FFF2-40B4-BE49-F238E27FC236}">
                <a16:creationId xmlns:a16="http://schemas.microsoft.com/office/drawing/2014/main" id="{DF785EC2-6572-4659-9F87-8DEA5D4A341A}"/>
              </a:ext>
              <a:ext uri="{C183D7F6-B498-43B3-948B-1728B52AA6E4}">
                <adec:decorative xmlns:adec="http://schemas.microsoft.com/office/drawing/2017/decorative" val="0"/>
              </a:ext>
            </a:extLst>
          </p:cNvPr>
          <p:cNvSpPr/>
          <p:nvPr/>
        </p:nvSpPr>
        <p:spPr>
          <a:xfrm>
            <a:off x="515554" y="1533342"/>
            <a:ext cx="3193822" cy="461665"/>
          </a:xfrm>
          <a:prstGeom prst="rect">
            <a:avLst/>
          </a:prstGeom>
        </p:spPr>
        <p:txBody>
          <a:bodyPr wrap="square">
            <a:spAutoFit/>
          </a:bodyPr>
          <a:lstStyle/>
          <a:p>
            <a:r>
              <a:rPr lang="en-US" sz="2400" b="1" dirty="0" err="1"/>
              <a:t>Planificando</a:t>
            </a:r>
            <a:r>
              <a:rPr lang="en-US" sz="2400" b="1" dirty="0"/>
              <a:t> </a:t>
            </a:r>
            <a:r>
              <a:rPr lang="en-US" sz="2400" b="1" dirty="0" err="1"/>
              <a:t>el</a:t>
            </a:r>
            <a:r>
              <a:rPr lang="en-US" sz="2400" b="1" dirty="0"/>
              <a:t> </a:t>
            </a:r>
            <a:r>
              <a:rPr lang="en-US" sz="2400" b="1" dirty="0" err="1"/>
              <a:t>avance</a:t>
            </a:r>
            <a:endParaRPr lang="en-US" sz="2400" b="1" dirty="0"/>
          </a:p>
        </p:txBody>
      </p:sp>
      <p:grpSp>
        <p:nvGrpSpPr>
          <p:cNvPr id="4" name="Group 3" descr="Ejemplo de un marco de resultados que incluye flechas verdes que representan que el resultado/subresultado cumple o supera las expectativas y flechas rojas que indican que el resultado/subresultado está muy por debajo de las expectativas.&#10;&#10;Subresultados:&#10;1) La sociedad civil mejora su capacidad de respuesta al trabajo infantil (flecha verde).&#10;&#10;2) Aumento de  recursos disponibles a la sociedad civil para responder al trabajo infantil (flecha roja).&#10;&#10;Resultados:&#10;1) La sociedad civil mejora la implementación de programación relacionada al trabajo infantil (flecha roja).&#10;&#10;2) Mayor conciencia sobre el trabajo infantil entre los miembros de la comunidad y los dueños de negocios pequeños (flecha roja).&#10;&#10;3) El gobierno aumenta la ejecución de las leyes y reglamentos laborales (flecha verde).&#10;&#10;Objetivo:&#10;Menor incidencia del trabajo infantil en las comunidades seleccionadas (flecha roja).">
            <a:extLst>
              <a:ext uri="{FF2B5EF4-FFF2-40B4-BE49-F238E27FC236}">
                <a16:creationId xmlns:a16="http://schemas.microsoft.com/office/drawing/2014/main" id="{57E2203A-C4E3-F3C4-126F-3AE4E0A00B0D}"/>
              </a:ext>
            </a:extLst>
          </p:cNvPr>
          <p:cNvGrpSpPr/>
          <p:nvPr/>
        </p:nvGrpSpPr>
        <p:grpSpPr>
          <a:xfrm>
            <a:off x="529460" y="1325563"/>
            <a:ext cx="10982049" cy="4494973"/>
            <a:chOff x="529460" y="1325563"/>
            <a:chExt cx="10982049" cy="4494973"/>
          </a:xfrm>
        </p:grpSpPr>
        <p:grpSp>
          <p:nvGrpSpPr>
            <p:cNvPr id="5" name="Group 4" descr="Ejemplo de un marco de resultados que incluye flechas verdes que representan que el resultado/subresultado cumple o supera las expectativas y flechas rojas que indican que el resultado/subresultado está muy por debajo de las expectativas.&#10;&#10;Subresultados:&#10;1) La sociedad civil mejora su capacidad de respuesta al trabajo infantil (flecha verde).&#10;&#10;2) Aumento de  recursos disponibles a la sociedad civil para responder al trabajo infantil (flecha roja).&#10;&#10;Resultados:&#10;1) La sociedad civil mejora la implementación de programación relacionada al trabajo infantil (flecha roja).&#10;&#10;2) Mayor conciencia sobre el trabajo infantil entre los miembros de la comunidad y los dueños de negocios pequeños (flecha roja).&#10;&#10;3) El gobierno aumenta la ejecución de las leyes y reglamentos laborales (flecha verde).&#10;&#10;Objetivo:&#10;Menor incidencia del trabajo infantil en las comunidades seleccionadas (flecha roja).&#10;&#10;&#10;&#10;&#10;&#10;&#10;&#10;">
              <a:extLst>
                <a:ext uri="{FF2B5EF4-FFF2-40B4-BE49-F238E27FC236}">
                  <a16:creationId xmlns:a16="http://schemas.microsoft.com/office/drawing/2014/main" id="{487DE700-442F-4F3E-A281-A5F7D9B8B243}"/>
                </a:ext>
              </a:extLst>
            </p:cNvPr>
            <p:cNvGrpSpPr/>
            <p:nvPr/>
          </p:nvGrpSpPr>
          <p:grpSpPr>
            <a:xfrm>
              <a:off x="529460" y="1325563"/>
              <a:ext cx="10982049" cy="4494973"/>
              <a:chOff x="993074" y="1655844"/>
              <a:chExt cx="10982049" cy="4347776"/>
            </a:xfrm>
          </p:grpSpPr>
          <p:sp>
            <p:nvSpPr>
              <p:cNvPr id="7" name="Text Box 3">
                <a:extLst>
                  <a:ext uri="{FF2B5EF4-FFF2-40B4-BE49-F238E27FC236}">
                    <a16:creationId xmlns:a16="http://schemas.microsoft.com/office/drawing/2014/main" id="{44FF98C9-8C7C-4A7B-9ED3-0E2887F4A02D}"/>
                  </a:ext>
                </a:extLst>
              </p:cNvPr>
              <p:cNvSpPr txBox="1">
                <a:spLocks noChangeArrowheads="1"/>
              </p:cNvSpPr>
              <p:nvPr/>
            </p:nvSpPr>
            <p:spPr bwMode="auto">
              <a:xfrm>
                <a:off x="5562577" y="1655844"/>
                <a:ext cx="3663748" cy="98240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spcAft>
                    <a:spcPct val="60000"/>
                  </a:spcAft>
                  <a:buFontTx/>
                  <a:buNone/>
                </a:pPr>
                <a:r>
                  <a:rPr lang="es-ES" altLang="en-US" sz="2000" b="1" dirty="0">
                    <a:solidFill>
                      <a:schemeClr val="tx1"/>
                    </a:solidFill>
                    <a:latin typeface="+mn-lt"/>
                  </a:rPr>
                  <a:t>Menor incidencia del trabajo infantil en las comunidades seleccionadas</a:t>
                </a:r>
                <a:endParaRPr lang="en-US" altLang="en-US" sz="2000" b="1" dirty="0">
                  <a:solidFill>
                    <a:schemeClr val="tx1"/>
                  </a:solidFill>
                  <a:latin typeface="+mn-lt"/>
                </a:endParaRPr>
              </a:p>
            </p:txBody>
          </p:sp>
          <p:sp>
            <p:nvSpPr>
              <p:cNvPr id="8" name="Text Box 4">
                <a:extLst>
                  <a:ext uri="{FF2B5EF4-FFF2-40B4-BE49-F238E27FC236}">
                    <a16:creationId xmlns:a16="http://schemas.microsoft.com/office/drawing/2014/main" id="{A8F26F58-B958-46A3-A10C-E0734C405ABB}"/>
                  </a:ext>
                </a:extLst>
              </p:cNvPr>
              <p:cNvSpPr txBox="1">
                <a:spLocks noChangeArrowheads="1"/>
              </p:cNvSpPr>
              <p:nvPr/>
            </p:nvSpPr>
            <p:spPr bwMode="auto">
              <a:xfrm>
                <a:off x="1324733" y="3037472"/>
                <a:ext cx="3913197" cy="101566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 altLang="en-US" sz="2000" b="1" dirty="0">
                    <a:solidFill>
                      <a:schemeClr val="tx1"/>
                    </a:solidFill>
                    <a:latin typeface="+mn-lt"/>
                  </a:rPr>
                  <a:t>La sociedad civil mejora la implementación de programación relacionada al trabajo infantil</a:t>
                </a:r>
                <a:endParaRPr lang="en-US" altLang="en-US" sz="2000" b="1" dirty="0">
                  <a:solidFill>
                    <a:schemeClr val="tx1"/>
                  </a:solidFill>
                  <a:latin typeface="+mn-lt"/>
                </a:endParaRPr>
              </a:p>
            </p:txBody>
          </p:sp>
          <p:cxnSp>
            <p:nvCxnSpPr>
              <p:cNvPr id="9" name="Elbow Connector 2">
                <a:extLst>
                  <a:ext uri="{FF2B5EF4-FFF2-40B4-BE49-F238E27FC236}">
                    <a16:creationId xmlns:a16="http://schemas.microsoft.com/office/drawing/2014/main" id="{78CB5F0A-0F7C-4BDE-A3CD-E2FA235425CA}"/>
                  </a:ext>
                </a:extLst>
              </p:cNvPr>
              <p:cNvCxnSpPr>
                <a:cxnSpLocks/>
                <a:stCxn id="8" idx="0"/>
                <a:endCxn id="7" idx="2"/>
              </p:cNvCxnSpPr>
              <p:nvPr/>
            </p:nvCxnSpPr>
            <p:spPr>
              <a:xfrm rot="5400000" flipH="1" flipV="1">
                <a:off x="5138279" y="781301"/>
                <a:ext cx="399225" cy="4113119"/>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0" name="Text Box 4" descr="&#10;">
                <a:extLst>
                  <a:ext uri="{FF2B5EF4-FFF2-40B4-BE49-F238E27FC236}">
                    <a16:creationId xmlns:a16="http://schemas.microsoft.com/office/drawing/2014/main" id="{9D198A61-0A7C-4603-832D-B3F39596A9CB}"/>
                  </a:ext>
                </a:extLst>
              </p:cNvPr>
              <p:cNvSpPr txBox="1">
                <a:spLocks noChangeArrowheads="1"/>
              </p:cNvSpPr>
              <p:nvPr/>
            </p:nvSpPr>
            <p:spPr bwMode="auto">
              <a:xfrm>
                <a:off x="5551136" y="3037472"/>
                <a:ext cx="3684012" cy="13234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 altLang="en-US" sz="2000" b="1" dirty="0">
                    <a:solidFill>
                      <a:schemeClr val="tx1"/>
                    </a:solidFill>
                    <a:latin typeface="+mn-lt"/>
                  </a:rPr>
                  <a:t>Mayor conciencia sobre el trabajo infantil entre los miembros de la comunidad y los dueños de negocios pequeños</a:t>
                </a:r>
                <a:endParaRPr lang="en-US" altLang="en-US" sz="2000" b="1" dirty="0">
                  <a:solidFill>
                    <a:schemeClr val="tx1"/>
                  </a:solidFill>
                  <a:latin typeface="+mn-lt"/>
                </a:endParaRPr>
              </a:p>
            </p:txBody>
          </p:sp>
          <p:cxnSp>
            <p:nvCxnSpPr>
              <p:cNvPr id="11" name="Elbow Connector 6">
                <a:extLst>
                  <a:ext uri="{FF2B5EF4-FFF2-40B4-BE49-F238E27FC236}">
                    <a16:creationId xmlns:a16="http://schemas.microsoft.com/office/drawing/2014/main" id="{5838908F-8692-4C9B-BF2A-C530C9DAACF7}"/>
                  </a:ext>
                </a:extLst>
              </p:cNvPr>
              <p:cNvCxnSpPr>
                <a:cxnSpLocks/>
                <a:stCxn id="10" idx="0"/>
                <a:endCxn id="7" idx="2"/>
              </p:cNvCxnSpPr>
              <p:nvPr/>
            </p:nvCxnSpPr>
            <p:spPr>
              <a:xfrm rot="5400000" flipH="1" flipV="1">
                <a:off x="7194184" y="2837206"/>
                <a:ext cx="399225" cy="1309"/>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2" name="Text Box 4">
                <a:extLst>
                  <a:ext uri="{FF2B5EF4-FFF2-40B4-BE49-F238E27FC236}">
                    <a16:creationId xmlns:a16="http://schemas.microsoft.com/office/drawing/2014/main" id="{4234E8E1-535D-45F2-A169-ACCEBD607E3B}"/>
                  </a:ext>
                </a:extLst>
              </p:cNvPr>
              <p:cNvSpPr txBox="1">
                <a:spLocks noChangeArrowheads="1"/>
              </p:cNvSpPr>
              <p:nvPr/>
            </p:nvSpPr>
            <p:spPr bwMode="auto">
              <a:xfrm>
                <a:off x="993074" y="4680181"/>
                <a:ext cx="2469437" cy="13234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 altLang="en-US" sz="2000" b="1" dirty="0">
                    <a:solidFill>
                      <a:schemeClr val="tx1"/>
                    </a:solidFill>
                    <a:latin typeface="+mn-lt"/>
                  </a:rPr>
                  <a:t>La sociedad civil mejora su capacidad de respuesta al trabajo infantil</a:t>
                </a:r>
                <a:endParaRPr lang="en-US" altLang="en-US" sz="2000" b="1" dirty="0">
                  <a:solidFill>
                    <a:schemeClr val="tx1"/>
                  </a:solidFill>
                  <a:latin typeface="+mn-lt"/>
                </a:endParaRPr>
              </a:p>
            </p:txBody>
          </p:sp>
          <p:cxnSp>
            <p:nvCxnSpPr>
              <p:cNvPr id="13" name="Elbow Connector 8">
                <a:extLst>
                  <a:ext uri="{FF2B5EF4-FFF2-40B4-BE49-F238E27FC236}">
                    <a16:creationId xmlns:a16="http://schemas.microsoft.com/office/drawing/2014/main" id="{83D2E8A0-1CDF-4A98-B02B-CDE16DF655BC}"/>
                  </a:ext>
                </a:extLst>
              </p:cNvPr>
              <p:cNvCxnSpPr>
                <a:cxnSpLocks/>
                <a:stCxn id="12" idx="0"/>
                <a:endCxn id="8" idx="2"/>
              </p:cNvCxnSpPr>
              <p:nvPr/>
            </p:nvCxnSpPr>
            <p:spPr>
              <a:xfrm rot="5400000" flipH="1" flipV="1">
                <a:off x="2441040" y="3839890"/>
                <a:ext cx="627046" cy="1053539"/>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4" name="Text Box 4">
                <a:extLst>
                  <a:ext uri="{FF2B5EF4-FFF2-40B4-BE49-F238E27FC236}">
                    <a16:creationId xmlns:a16="http://schemas.microsoft.com/office/drawing/2014/main" id="{A8FC358C-B0E4-4D34-87AA-9B3C483471FA}"/>
                  </a:ext>
                </a:extLst>
              </p:cNvPr>
              <p:cNvSpPr txBox="1">
                <a:spLocks noChangeArrowheads="1"/>
              </p:cNvSpPr>
              <p:nvPr/>
            </p:nvSpPr>
            <p:spPr bwMode="auto">
              <a:xfrm>
                <a:off x="3617510" y="4708128"/>
                <a:ext cx="3246903" cy="12801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 altLang="en-US" sz="2000" b="1" dirty="0">
                    <a:solidFill>
                      <a:schemeClr val="tx1"/>
                    </a:solidFill>
                    <a:latin typeface="+mn-lt"/>
                  </a:rPr>
                  <a:t>Aumento de  recursos disponibles a la sociedad civil para responder al trabajo infantil</a:t>
                </a:r>
                <a:endParaRPr lang="en-US" altLang="en-US" sz="2000" b="1" dirty="0">
                  <a:solidFill>
                    <a:schemeClr val="tx1"/>
                  </a:solidFill>
                  <a:latin typeface="+mn-lt"/>
                </a:endParaRPr>
              </a:p>
            </p:txBody>
          </p:sp>
          <p:cxnSp>
            <p:nvCxnSpPr>
              <p:cNvPr id="15" name="Elbow Connector 10">
                <a:extLst>
                  <a:ext uri="{FF2B5EF4-FFF2-40B4-BE49-F238E27FC236}">
                    <a16:creationId xmlns:a16="http://schemas.microsoft.com/office/drawing/2014/main" id="{25321EB0-42AB-4C54-82AC-6BCBC80A2795}"/>
                  </a:ext>
                </a:extLst>
              </p:cNvPr>
              <p:cNvCxnSpPr>
                <a:cxnSpLocks/>
                <a:stCxn id="14" idx="0"/>
                <a:endCxn id="8" idx="2"/>
              </p:cNvCxnSpPr>
              <p:nvPr/>
            </p:nvCxnSpPr>
            <p:spPr>
              <a:xfrm rot="16200000" flipV="1">
                <a:off x="3933651" y="3400816"/>
                <a:ext cx="654993" cy="1959630"/>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6" name="Text Box 4">
                <a:extLst>
                  <a:ext uri="{FF2B5EF4-FFF2-40B4-BE49-F238E27FC236}">
                    <a16:creationId xmlns:a16="http://schemas.microsoft.com/office/drawing/2014/main" id="{B93C64C7-7D5D-4CA5-B424-CEF96AB13115}"/>
                  </a:ext>
                </a:extLst>
              </p:cNvPr>
              <p:cNvSpPr txBox="1">
                <a:spLocks noChangeArrowheads="1"/>
              </p:cNvSpPr>
              <p:nvPr/>
            </p:nvSpPr>
            <p:spPr bwMode="auto">
              <a:xfrm>
                <a:off x="9484938" y="3037472"/>
                <a:ext cx="2490185" cy="13234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s-ES" altLang="en-US" sz="2000" b="1" dirty="0">
                    <a:solidFill>
                      <a:schemeClr val="tx1"/>
                    </a:solidFill>
                    <a:latin typeface="+mn-lt"/>
                  </a:rPr>
                  <a:t>El gobierno aumenta la ejecución de las leyes y reglamentos laborales</a:t>
                </a:r>
                <a:endParaRPr lang="en-US" altLang="en-US" sz="2000" b="1" dirty="0">
                  <a:solidFill>
                    <a:schemeClr val="tx1"/>
                  </a:solidFill>
                  <a:latin typeface="+mn-lt"/>
                </a:endParaRPr>
              </a:p>
            </p:txBody>
          </p:sp>
          <p:cxnSp>
            <p:nvCxnSpPr>
              <p:cNvPr id="17" name="Elbow Connector 20">
                <a:extLst>
                  <a:ext uri="{FF2B5EF4-FFF2-40B4-BE49-F238E27FC236}">
                    <a16:creationId xmlns:a16="http://schemas.microsoft.com/office/drawing/2014/main" id="{DABFF807-FF62-4E81-BACB-0C8B32623702}"/>
                  </a:ext>
                </a:extLst>
              </p:cNvPr>
              <p:cNvCxnSpPr>
                <a:cxnSpLocks/>
                <a:stCxn id="16" idx="0"/>
                <a:endCxn id="7" idx="2"/>
              </p:cNvCxnSpPr>
              <p:nvPr/>
            </p:nvCxnSpPr>
            <p:spPr>
              <a:xfrm rot="16200000" flipV="1">
                <a:off x="8862629" y="1170070"/>
                <a:ext cx="399225" cy="3335580"/>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29" name="Arrow: Right 28">
              <a:extLst>
                <a:ext uri="{FF2B5EF4-FFF2-40B4-BE49-F238E27FC236}">
                  <a16:creationId xmlns:a16="http://schemas.microsoft.com/office/drawing/2014/main" id="{C3A4E581-25C4-4774-BB64-0DCC57993A75}"/>
                </a:ext>
              </a:extLst>
            </p:cNvPr>
            <p:cNvSpPr/>
            <p:nvPr/>
          </p:nvSpPr>
          <p:spPr>
            <a:xfrm rot="17693535">
              <a:off x="1400778" y="4822376"/>
              <a:ext cx="726800" cy="581767"/>
            </a:xfrm>
            <a:prstGeom prst="rightArrow">
              <a:avLst/>
            </a:prstGeom>
            <a:gradFill flip="none" rotWithShape="1">
              <a:gsLst>
                <a:gs pos="0">
                  <a:srgbClr val="719024">
                    <a:tint val="66000"/>
                    <a:satMod val="160000"/>
                    <a:alpha val="0"/>
                  </a:srgbClr>
                </a:gs>
                <a:gs pos="50000">
                  <a:srgbClr val="719024">
                    <a:tint val="44500"/>
                    <a:satMod val="160000"/>
                  </a:srgbClr>
                </a:gs>
                <a:gs pos="100000">
                  <a:srgbClr val="719024">
                    <a:tint val="23500"/>
                    <a:satMod val="160000"/>
                  </a:srgbClr>
                </a:gs>
              </a:gsLst>
              <a:lin ang="270000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8665329E-C9E1-4600-A191-7C34C6130F52}"/>
                </a:ext>
              </a:extLst>
            </p:cNvPr>
            <p:cNvSpPr/>
            <p:nvPr/>
          </p:nvSpPr>
          <p:spPr>
            <a:xfrm rot="3378892">
              <a:off x="4510878" y="4770369"/>
              <a:ext cx="726800" cy="581767"/>
            </a:xfrm>
            <a:prstGeom prst="rightArrow">
              <a:avLst/>
            </a:prstGeom>
            <a:solidFill>
              <a:schemeClr val="accent2">
                <a:lumMod val="40000"/>
                <a:lumOff val="60000"/>
                <a:alpha val="79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80C0EEE3-05DB-40CD-8011-D660E6B3101F}"/>
                </a:ext>
              </a:extLst>
            </p:cNvPr>
            <p:cNvSpPr/>
            <p:nvPr/>
          </p:nvSpPr>
          <p:spPr>
            <a:xfrm rot="3378892">
              <a:off x="2573823" y="3138116"/>
              <a:ext cx="726800" cy="581767"/>
            </a:xfrm>
            <a:prstGeom prst="rightArrow">
              <a:avLst/>
            </a:prstGeom>
            <a:solidFill>
              <a:schemeClr val="accent2">
                <a:lumMod val="40000"/>
                <a:lumOff val="60000"/>
                <a:alpha val="79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64848056-6076-47C5-8D20-E7E8D75ACD58}"/>
                </a:ext>
              </a:extLst>
            </p:cNvPr>
            <p:cNvSpPr/>
            <p:nvPr/>
          </p:nvSpPr>
          <p:spPr>
            <a:xfrm rot="3378892">
              <a:off x="6945699" y="3202985"/>
              <a:ext cx="726800" cy="581767"/>
            </a:xfrm>
            <a:prstGeom prst="rightArrow">
              <a:avLst/>
            </a:prstGeom>
            <a:solidFill>
              <a:schemeClr val="accent2">
                <a:lumMod val="40000"/>
                <a:lumOff val="60000"/>
                <a:alpha val="79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FD3AA30A-2067-42CE-9B4B-71E32AD34867}"/>
                </a:ext>
              </a:extLst>
            </p:cNvPr>
            <p:cNvSpPr/>
            <p:nvPr/>
          </p:nvSpPr>
          <p:spPr>
            <a:xfrm rot="17693535">
              <a:off x="10064421" y="3175209"/>
              <a:ext cx="726800" cy="581767"/>
            </a:xfrm>
            <a:prstGeom prst="rightArrow">
              <a:avLst/>
            </a:prstGeom>
            <a:gradFill flip="none" rotWithShape="1">
              <a:gsLst>
                <a:gs pos="0">
                  <a:srgbClr val="719024">
                    <a:tint val="66000"/>
                    <a:satMod val="160000"/>
                    <a:alpha val="0"/>
                  </a:srgbClr>
                </a:gs>
                <a:gs pos="50000">
                  <a:srgbClr val="719024">
                    <a:tint val="44500"/>
                    <a:satMod val="160000"/>
                  </a:srgbClr>
                </a:gs>
                <a:gs pos="100000">
                  <a:srgbClr val="719024">
                    <a:tint val="23500"/>
                    <a:satMod val="160000"/>
                  </a:srgbClr>
                </a:gs>
              </a:gsLst>
              <a:lin ang="270000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75085FD1-7131-497F-9E18-C73FD760265F}"/>
                </a:ext>
              </a:extLst>
            </p:cNvPr>
            <p:cNvSpPr/>
            <p:nvPr/>
          </p:nvSpPr>
          <p:spPr>
            <a:xfrm rot="3378892">
              <a:off x="6566128" y="1559704"/>
              <a:ext cx="726800" cy="581767"/>
            </a:xfrm>
            <a:prstGeom prst="rightArrow">
              <a:avLst/>
            </a:prstGeom>
            <a:solidFill>
              <a:schemeClr val="accent2">
                <a:lumMod val="40000"/>
                <a:lumOff val="60000"/>
                <a:alpha val="79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 name="Footer Placeholder 1">
            <a:extLst>
              <a:ext uri="{FF2B5EF4-FFF2-40B4-BE49-F238E27FC236}">
                <a16:creationId xmlns:a16="http://schemas.microsoft.com/office/drawing/2014/main" id="{3A17D387-854F-46E3-93EF-2211E6A07D8F}"/>
              </a:ext>
            </a:extLst>
          </p:cNvPr>
          <p:cNvSpPr>
            <a:spLocks noGrp="1"/>
          </p:cNvSpPr>
          <p:nvPr>
            <p:ph type="ftr" sz="quarter" idx="11"/>
          </p:nvPr>
        </p:nvSpPr>
        <p:spPr>
          <a:xfrm>
            <a:off x="154982" y="6649490"/>
            <a:ext cx="12071741" cy="399964"/>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043340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35: Revisando la teoría del cambio">
            <a:extLst>
              <a:ext uri="{FF2B5EF4-FFF2-40B4-BE49-F238E27FC236}">
                <a16:creationId xmlns:a16="http://schemas.microsoft.com/office/drawing/2014/main" id="{F08C72B1-1963-4C59-941A-F6C0BD0D7835}"/>
              </a:ext>
            </a:extLst>
          </p:cNvPr>
          <p:cNvSpPr>
            <a:spLocks noGrp="1"/>
          </p:cNvSpPr>
          <p:nvPr>
            <p:ph type="title"/>
          </p:nvPr>
        </p:nvSpPr>
        <p:spPr>
          <a:xfrm>
            <a:off x="725214" y="0"/>
            <a:ext cx="10212026" cy="1325563"/>
          </a:xfrm>
        </p:spPr>
        <p:txBody>
          <a:bodyPr/>
          <a:lstStyle/>
          <a:p>
            <a:r>
              <a:rPr lang="en-US" dirty="0" err="1"/>
              <a:t>Revisando</a:t>
            </a:r>
            <a:r>
              <a:rPr lang="en-US" dirty="0"/>
              <a:t> la </a:t>
            </a:r>
            <a:r>
              <a:rPr lang="en-US" dirty="0" err="1"/>
              <a:t>teoría</a:t>
            </a:r>
            <a:r>
              <a:rPr lang="en-US" dirty="0"/>
              <a:t> del </a:t>
            </a:r>
            <a:r>
              <a:rPr lang="en-US" dirty="0" err="1"/>
              <a:t>cambio</a:t>
            </a:r>
            <a:endParaRPr lang="en-US" dirty="0"/>
          </a:p>
        </p:txBody>
      </p:sp>
      <p:sp>
        <p:nvSpPr>
          <p:cNvPr id="4" name="Content Placeholder 3" descr="Revise las preguntas y asuntos relacionados a la teoría del cambio del proyecto:&#10;¿La lógica causal de la teoría “si-entonces” del proyecto sigue siendo cierta?&#10;¿El logro de todos los resultados de un nivel  es necesario y suficiente para lograr los resultados del siguiente?&#10;¿El alcance y la escala de implementación de las actividades y productos del proyecto promueven el avance hacia los resultados de los niveles inferiores (p. ej., sub-resultados)?&#10;¿Se mantienen las hipótesis críticas? ¿Han surgido factores externos nuevos o inesperados?&#10;">
            <a:extLst>
              <a:ext uri="{FF2B5EF4-FFF2-40B4-BE49-F238E27FC236}">
                <a16:creationId xmlns:a16="http://schemas.microsoft.com/office/drawing/2014/main" id="{FC7B1090-CAF7-4636-A10B-F76C8875440C}"/>
              </a:ext>
            </a:extLst>
          </p:cNvPr>
          <p:cNvSpPr>
            <a:spLocks noGrp="1"/>
          </p:cNvSpPr>
          <p:nvPr>
            <p:ph idx="1"/>
          </p:nvPr>
        </p:nvSpPr>
        <p:spPr>
          <a:xfrm>
            <a:off x="725214" y="1331919"/>
            <a:ext cx="8591933" cy="4682019"/>
          </a:xfrm>
        </p:spPr>
        <p:txBody>
          <a:bodyPr>
            <a:normAutofit fontScale="92500"/>
          </a:bodyPr>
          <a:lstStyle/>
          <a:p>
            <a:pPr marL="0" indent="0">
              <a:buNone/>
            </a:pPr>
            <a:r>
              <a:rPr lang="es-ES" b="1" dirty="0">
                <a:solidFill>
                  <a:schemeClr val="accent1"/>
                </a:solidFill>
              </a:rPr>
              <a:t>Revise las preguntas y asuntos relacionados a la teoría del cambio del proyecto:</a:t>
            </a:r>
          </a:p>
          <a:p>
            <a:r>
              <a:rPr lang="es-ES" dirty="0"/>
              <a:t>¿La lógica causal de la teoría “si-entonces” del proyecto sigue siendo cierta?</a:t>
            </a:r>
          </a:p>
          <a:p>
            <a:r>
              <a:rPr lang="es-ES" dirty="0"/>
              <a:t>¿El logro de todos los resultados de un nivel  es necesario y suficiente para lograr los resultados del siguiente?</a:t>
            </a:r>
            <a:endParaRPr lang="en-US" dirty="0"/>
          </a:p>
          <a:p>
            <a:r>
              <a:rPr lang="es-ES" dirty="0"/>
              <a:t>¿El alcance y la escala de implementación de las actividades y productos del proyecto promueven el avance hacia los resultados de los niveles inferiores (p. ej., sub</a:t>
            </a:r>
            <a:r>
              <a:rPr lang="en-US" dirty="0"/>
              <a:t>-</a:t>
            </a:r>
            <a:r>
              <a:rPr lang="es-ES" dirty="0"/>
              <a:t>resultados)?</a:t>
            </a:r>
          </a:p>
          <a:p>
            <a:r>
              <a:rPr lang="es-ES" dirty="0"/>
              <a:t>¿Se mantienen las hipótesis críticas? ¿Han surgido factores externos nuevos o inesperados?</a:t>
            </a:r>
            <a:endParaRPr lang="en-US" sz="2800" dirty="0">
              <a:solidFill>
                <a:schemeClr val="accent1"/>
              </a:solidFill>
            </a:endParaRPr>
          </a:p>
        </p:txBody>
      </p:sp>
      <p:grpSp>
        <p:nvGrpSpPr>
          <p:cNvPr id="5" name="Group 4">
            <a:extLst>
              <a:ext uri="{FF2B5EF4-FFF2-40B4-BE49-F238E27FC236}">
                <a16:creationId xmlns:a16="http://schemas.microsoft.com/office/drawing/2014/main" id="{C1596C62-A474-468E-953C-37665E849885}"/>
              </a:ext>
              <a:ext uri="{C183D7F6-B498-43B3-948B-1728B52AA6E4}">
                <adec:decorative xmlns:adec="http://schemas.microsoft.com/office/drawing/2017/decorative" val="1"/>
              </a:ext>
            </a:extLst>
          </p:cNvPr>
          <p:cNvGrpSpPr/>
          <p:nvPr/>
        </p:nvGrpSpPr>
        <p:grpSpPr>
          <a:xfrm>
            <a:off x="8557846" y="3594575"/>
            <a:ext cx="3413034" cy="2425719"/>
            <a:chOff x="8276491" y="3594575"/>
            <a:chExt cx="3694389" cy="2419363"/>
          </a:xfrm>
        </p:grpSpPr>
        <p:sp>
          <p:nvSpPr>
            <p:cNvPr id="6" name="Rectangle 4">
              <a:extLst>
                <a:ext uri="{FF2B5EF4-FFF2-40B4-BE49-F238E27FC236}">
                  <a16:creationId xmlns:a16="http://schemas.microsoft.com/office/drawing/2014/main" id="{DECCEAE4-DD67-4A72-A5CA-29286E405261}"/>
                </a:ext>
              </a:extLst>
            </p:cNvPr>
            <p:cNvSpPr>
              <a:spLocks noChangeArrowheads="1"/>
            </p:cNvSpPr>
            <p:nvPr/>
          </p:nvSpPr>
          <p:spPr bwMode="auto">
            <a:xfrm>
              <a:off x="10119535" y="3809629"/>
              <a:ext cx="1046052" cy="537636"/>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7" name="Rectangle 5">
              <a:extLst>
                <a:ext uri="{FF2B5EF4-FFF2-40B4-BE49-F238E27FC236}">
                  <a16:creationId xmlns:a16="http://schemas.microsoft.com/office/drawing/2014/main" id="{9741ED93-3496-4EDC-A4C3-0899383D85D8}"/>
                </a:ext>
              </a:extLst>
            </p:cNvPr>
            <p:cNvSpPr>
              <a:spLocks noChangeArrowheads="1"/>
            </p:cNvSpPr>
            <p:nvPr/>
          </p:nvSpPr>
          <p:spPr bwMode="auto">
            <a:xfrm>
              <a:off x="9770851" y="5476302"/>
              <a:ext cx="1046052" cy="537636"/>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8" name="Rectangle 6">
              <a:extLst>
                <a:ext uri="{FF2B5EF4-FFF2-40B4-BE49-F238E27FC236}">
                  <a16:creationId xmlns:a16="http://schemas.microsoft.com/office/drawing/2014/main" id="{C0D467B8-F2E4-4B51-BC48-4F2AD8F813FA}"/>
                </a:ext>
              </a:extLst>
            </p:cNvPr>
            <p:cNvSpPr>
              <a:spLocks noChangeArrowheads="1"/>
            </p:cNvSpPr>
            <p:nvPr/>
          </p:nvSpPr>
          <p:spPr bwMode="auto">
            <a:xfrm>
              <a:off x="8276491" y="5476302"/>
              <a:ext cx="1046052" cy="537636"/>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9" name="Rectangle 7">
              <a:extLst>
                <a:ext uri="{FF2B5EF4-FFF2-40B4-BE49-F238E27FC236}">
                  <a16:creationId xmlns:a16="http://schemas.microsoft.com/office/drawing/2014/main" id="{B9676916-F65B-4F60-BA3B-43CC5EF73C06}"/>
                </a:ext>
              </a:extLst>
            </p:cNvPr>
            <p:cNvSpPr>
              <a:spLocks noChangeArrowheads="1"/>
            </p:cNvSpPr>
            <p:nvPr/>
          </p:nvSpPr>
          <p:spPr bwMode="auto">
            <a:xfrm>
              <a:off x="10767090" y="4669847"/>
              <a:ext cx="1046052" cy="537636"/>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0" name="Rectangle 8">
              <a:extLst>
                <a:ext uri="{FF2B5EF4-FFF2-40B4-BE49-F238E27FC236}">
                  <a16:creationId xmlns:a16="http://schemas.microsoft.com/office/drawing/2014/main" id="{EA172C5B-3A90-4D0B-AAE6-6447310486F4}"/>
                </a:ext>
              </a:extLst>
            </p:cNvPr>
            <p:cNvSpPr>
              <a:spLocks noChangeArrowheads="1"/>
            </p:cNvSpPr>
            <p:nvPr/>
          </p:nvSpPr>
          <p:spPr bwMode="auto">
            <a:xfrm>
              <a:off x="9173107" y="4669847"/>
              <a:ext cx="1046052" cy="537636"/>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cxnSp>
          <p:nvCxnSpPr>
            <p:cNvPr id="11" name="AutoShape 9">
              <a:extLst>
                <a:ext uri="{FF2B5EF4-FFF2-40B4-BE49-F238E27FC236}">
                  <a16:creationId xmlns:a16="http://schemas.microsoft.com/office/drawing/2014/main" id="{82F5D7E6-2F51-42BC-B719-0665A2CF0B0A}"/>
                </a:ext>
              </a:extLst>
            </p:cNvPr>
            <p:cNvCxnSpPr>
              <a:cxnSpLocks noChangeShapeType="1"/>
              <a:stCxn id="8" idx="0"/>
              <a:endCxn id="10" idx="2"/>
            </p:cNvCxnSpPr>
            <p:nvPr/>
          </p:nvCxnSpPr>
          <p:spPr bwMode="auto">
            <a:xfrm rot="16200000">
              <a:off x="9123496" y="4893585"/>
              <a:ext cx="248657" cy="896616"/>
            </a:xfrm>
            <a:prstGeom prst="bentConnector3">
              <a:avLst>
                <a:gd name="adj1" fmla="val 50000"/>
              </a:avLst>
            </a:prstGeom>
            <a:noFill/>
            <a:ln w="28575">
              <a:solidFill>
                <a:srgbClr val="002060"/>
              </a:solidFill>
              <a:miter lim="800000"/>
              <a:headEnd/>
              <a:tailEnd type="triangle" w="med" len="med"/>
            </a:ln>
            <a:extLst>
              <a:ext uri="{909E8E84-426E-40DD-AFC4-6F175D3DCCD1}">
                <a14:hiddenFill xmlns:a14="http://schemas.microsoft.com/office/drawing/2010/main">
                  <a:noFill/>
                </a14:hiddenFill>
              </a:ext>
            </a:extLst>
          </p:spPr>
        </p:cxnSp>
        <p:cxnSp>
          <p:nvCxnSpPr>
            <p:cNvPr id="12" name="AutoShape 10">
              <a:extLst>
                <a:ext uri="{FF2B5EF4-FFF2-40B4-BE49-F238E27FC236}">
                  <a16:creationId xmlns:a16="http://schemas.microsoft.com/office/drawing/2014/main" id="{385F0122-9FC3-4862-B55F-9C7B040678B8}"/>
                </a:ext>
              </a:extLst>
            </p:cNvPr>
            <p:cNvCxnSpPr>
              <a:cxnSpLocks noChangeShapeType="1"/>
              <a:stCxn id="7" idx="0"/>
              <a:endCxn id="10" idx="2"/>
            </p:cNvCxnSpPr>
            <p:nvPr/>
          </p:nvCxnSpPr>
          <p:spPr bwMode="auto">
            <a:xfrm rot="5400000" flipH="1">
              <a:off x="9870676" y="5043021"/>
              <a:ext cx="248657" cy="597744"/>
            </a:xfrm>
            <a:prstGeom prst="bentConnector3">
              <a:avLst>
                <a:gd name="adj1" fmla="val 50000"/>
              </a:avLst>
            </a:prstGeom>
            <a:noFill/>
            <a:ln w="28575">
              <a:solidFill>
                <a:srgbClr val="002060"/>
              </a:solidFill>
              <a:miter lim="800000"/>
              <a:headEnd/>
              <a:tailEnd type="triangle" w="med" len="med"/>
            </a:ln>
            <a:extLst>
              <a:ext uri="{909E8E84-426E-40DD-AFC4-6F175D3DCCD1}">
                <a14:hiddenFill xmlns:a14="http://schemas.microsoft.com/office/drawing/2010/main">
                  <a:noFill/>
                </a14:hiddenFill>
              </a:ext>
            </a:extLst>
          </p:spPr>
        </p:cxnSp>
        <p:cxnSp>
          <p:nvCxnSpPr>
            <p:cNvPr id="13" name="AutoShape 11">
              <a:extLst>
                <a:ext uri="{FF2B5EF4-FFF2-40B4-BE49-F238E27FC236}">
                  <a16:creationId xmlns:a16="http://schemas.microsoft.com/office/drawing/2014/main" id="{74BCBAD2-8502-4055-B9A8-F0AD16BBA2E9}"/>
                </a:ext>
              </a:extLst>
            </p:cNvPr>
            <p:cNvCxnSpPr>
              <a:cxnSpLocks noChangeShapeType="1"/>
              <a:stCxn id="10" idx="0"/>
              <a:endCxn id="6" idx="2"/>
            </p:cNvCxnSpPr>
            <p:nvPr/>
          </p:nvCxnSpPr>
          <p:spPr bwMode="auto">
            <a:xfrm rot="16200000">
              <a:off x="10018136" y="4035343"/>
              <a:ext cx="302420" cy="946428"/>
            </a:xfrm>
            <a:prstGeom prst="bentConnector3">
              <a:avLst>
                <a:gd name="adj1" fmla="val 50000"/>
              </a:avLst>
            </a:prstGeom>
            <a:noFill/>
            <a:ln w="28575">
              <a:solidFill>
                <a:srgbClr val="002060"/>
              </a:solidFill>
              <a:miter lim="800000"/>
              <a:headEnd/>
              <a:tailEnd type="triangle" w="med" len="med"/>
            </a:ln>
            <a:extLst>
              <a:ext uri="{909E8E84-426E-40DD-AFC4-6F175D3DCCD1}">
                <a14:hiddenFill xmlns:a14="http://schemas.microsoft.com/office/drawing/2010/main">
                  <a:noFill/>
                </a14:hiddenFill>
              </a:ext>
            </a:extLst>
          </p:spPr>
        </p:cxnSp>
        <p:cxnSp>
          <p:nvCxnSpPr>
            <p:cNvPr id="14" name="AutoShape 12">
              <a:extLst>
                <a:ext uri="{FF2B5EF4-FFF2-40B4-BE49-F238E27FC236}">
                  <a16:creationId xmlns:a16="http://schemas.microsoft.com/office/drawing/2014/main" id="{7376B6EA-A493-4F25-BD51-84A907265E4D}"/>
                </a:ext>
              </a:extLst>
            </p:cNvPr>
            <p:cNvCxnSpPr>
              <a:cxnSpLocks noChangeShapeType="1"/>
              <a:stCxn id="9" idx="0"/>
              <a:endCxn id="6" idx="2"/>
            </p:cNvCxnSpPr>
            <p:nvPr/>
          </p:nvCxnSpPr>
          <p:spPr bwMode="auto">
            <a:xfrm rot="5400000" flipH="1">
              <a:off x="10815128" y="4184779"/>
              <a:ext cx="302420" cy="647556"/>
            </a:xfrm>
            <a:prstGeom prst="bentConnector3">
              <a:avLst>
                <a:gd name="adj1" fmla="val 50000"/>
              </a:avLst>
            </a:prstGeom>
            <a:noFill/>
            <a:ln w="28575">
              <a:solidFill>
                <a:srgbClr val="002060"/>
              </a:solidFill>
              <a:miter lim="800000"/>
              <a:headEnd/>
              <a:tailEnd type="triangle" w="med" len="med"/>
            </a:ln>
            <a:extLst>
              <a:ext uri="{909E8E84-426E-40DD-AFC4-6F175D3DCCD1}">
                <a14:hiddenFill xmlns:a14="http://schemas.microsoft.com/office/drawing/2010/main">
                  <a:noFill/>
                </a14:hiddenFill>
              </a:ext>
            </a:extLst>
          </p:spPr>
        </p:cxnSp>
        <p:sp>
          <p:nvSpPr>
            <p:cNvPr id="15" name="Freeform 14">
              <a:extLst>
                <a:ext uri="{FF2B5EF4-FFF2-40B4-BE49-F238E27FC236}">
                  <a16:creationId xmlns:a16="http://schemas.microsoft.com/office/drawing/2014/main" id="{D86E14E5-FBA1-4FCA-A111-64D20E7731FE}"/>
                </a:ext>
              </a:extLst>
            </p:cNvPr>
            <p:cNvSpPr>
              <a:spLocks/>
            </p:cNvSpPr>
            <p:nvPr/>
          </p:nvSpPr>
          <p:spPr bwMode="auto">
            <a:xfrm>
              <a:off x="8990463" y="3594575"/>
              <a:ext cx="2980417" cy="1923170"/>
            </a:xfrm>
            <a:custGeom>
              <a:avLst/>
              <a:gdLst>
                <a:gd name="T0" fmla="*/ 1544 w 2872"/>
                <a:gd name="T1" fmla="*/ 48 h 1717"/>
                <a:gd name="T2" fmla="*/ 1040 w 2872"/>
                <a:gd name="T3" fmla="*/ 64 h 1717"/>
                <a:gd name="T4" fmla="*/ 976 w 2872"/>
                <a:gd name="T5" fmla="*/ 96 h 1717"/>
                <a:gd name="T6" fmla="*/ 928 w 2872"/>
                <a:gd name="T7" fmla="*/ 128 h 1717"/>
                <a:gd name="T8" fmla="*/ 712 w 2872"/>
                <a:gd name="T9" fmla="*/ 192 h 1717"/>
                <a:gd name="T10" fmla="*/ 616 w 2872"/>
                <a:gd name="T11" fmla="*/ 248 h 1717"/>
                <a:gd name="T12" fmla="*/ 544 w 2872"/>
                <a:gd name="T13" fmla="*/ 288 h 1717"/>
                <a:gd name="T14" fmla="*/ 472 w 2872"/>
                <a:gd name="T15" fmla="*/ 336 h 1717"/>
                <a:gd name="T16" fmla="*/ 416 w 2872"/>
                <a:gd name="T17" fmla="*/ 408 h 1717"/>
                <a:gd name="T18" fmla="*/ 392 w 2872"/>
                <a:gd name="T19" fmla="*/ 424 h 1717"/>
                <a:gd name="T20" fmla="*/ 296 w 2872"/>
                <a:gd name="T21" fmla="*/ 488 h 1717"/>
                <a:gd name="T22" fmla="*/ 192 w 2872"/>
                <a:gd name="T23" fmla="*/ 592 h 1717"/>
                <a:gd name="T24" fmla="*/ 128 w 2872"/>
                <a:gd name="T25" fmla="*/ 688 h 1717"/>
                <a:gd name="T26" fmla="*/ 104 w 2872"/>
                <a:gd name="T27" fmla="*/ 760 h 1717"/>
                <a:gd name="T28" fmla="*/ 0 w 2872"/>
                <a:gd name="T29" fmla="*/ 1080 h 1717"/>
                <a:gd name="T30" fmla="*/ 8 w 2872"/>
                <a:gd name="T31" fmla="*/ 1416 h 1717"/>
                <a:gd name="T32" fmla="*/ 64 w 2872"/>
                <a:gd name="T33" fmla="*/ 1504 h 1717"/>
                <a:gd name="T34" fmla="*/ 104 w 2872"/>
                <a:gd name="T35" fmla="*/ 1552 h 1717"/>
                <a:gd name="T36" fmla="*/ 240 w 2872"/>
                <a:gd name="T37" fmla="*/ 1608 h 1717"/>
                <a:gd name="T38" fmla="*/ 432 w 2872"/>
                <a:gd name="T39" fmla="*/ 1664 h 1717"/>
                <a:gd name="T40" fmla="*/ 584 w 2872"/>
                <a:gd name="T41" fmla="*/ 1704 h 1717"/>
                <a:gd name="T42" fmla="*/ 1288 w 2872"/>
                <a:gd name="T43" fmla="*/ 1672 h 1717"/>
                <a:gd name="T44" fmla="*/ 2088 w 2872"/>
                <a:gd name="T45" fmla="*/ 1680 h 1717"/>
                <a:gd name="T46" fmla="*/ 2512 w 2872"/>
                <a:gd name="T47" fmla="*/ 1656 h 1717"/>
                <a:gd name="T48" fmla="*/ 2608 w 2872"/>
                <a:gd name="T49" fmla="*/ 1624 h 1717"/>
                <a:gd name="T50" fmla="*/ 2680 w 2872"/>
                <a:gd name="T51" fmla="*/ 1584 h 1717"/>
                <a:gd name="T52" fmla="*/ 2704 w 2872"/>
                <a:gd name="T53" fmla="*/ 1560 h 1717"/>
                <a:gd name="T54" fmla="*/ 2752 w 2872"/>
                <a:gd name="T55" fmla="*/ 1544 h 1717"/>
                <a:gd name="T56" fmla="*/ 2768 w 2872"/>
                <a:gd name="T57" fmla="*/ 1520 h 1717"/>
                <a:gd name="T58" fmla="*/ 2792 w 2872"/>
                <a:gd name="T59" fmla="*/ 1504 h 1717"/>
                <a:gd name="T60" fmla="*/ 2824 w 2872"/>
                <a:gd name="T61" fmla="*/ 1456 h 1717"/>
                <a:gd name="T62" fmla="*/ 2840 w 2872"/>
                <a:gd name="T63" fmla="*/ 1400 h 1717"/>
                <a:gd name="T64" fmla="*/ 2872 w 2872"/>
                <a:gd name="T65" fmla="*/ 1344 h 1717"/>
                <a:gd name="T66" fmla="*/ 2800 w 2872"/>
                <a:gd name="T67" fmla="*/ 848 h 1717"/>
                <a:gd name="T68" fmla="*/ 2768 w 2872"/>
                <a:gd name="T69" fmla="*/ 752 h 1717"/>
                <a:gd name="T70" fmla="*/ 2712 w 2872"/>
                <a:gd name="T71" fmla="*/ 568 h 1717"/>
                <a:gd name="T72" fmla="*/ 2680 w 2872"/>
                <a:gd name="T73" fmla="*/ 456 h 1717"/>
                <a:gd name="T74" fmla="*/ 2608 w 2872"/>
                <a:gd name="T75" fmla="*/ 280 h 1717"/>
                <a:gd name="T76" fmla="*/ 2600 w 2872"/>
                <a:gd name="T77" fmla="*/ 256 h 1717"/>
                <a:gd name="T78" fmla="*/ 2576 w 2872"/>
                <a:gd name="T79" fmla="*/ 240 h 1717"/>
                <a:gd name="T80" fmla="*/ 2440 w 2872"/>
                <a:gd name="T81" fmla="*/ 144 h 1717"/>
                <a:gd name="T82" fmla="*/ 2408 w 2872"/>
                <a:gd name="T83" fmla="*/ 128 h 1717"/>
                <a:gd name="T84" fmla="*/ 2312 w 2872"/>
                <a:gd name="T85" fmla="*/ 120 h 1717"/>
                <a:gd name="T86" fmla="*/ 1488 w 2872"/>
                <a:gd name="T87" fmla="*/ 64 h 17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72"/>
                <a:gd name="T133" fmla="*/ 0 h 1717"/>
                <a:gd name="T134" fmla="*/ 2872 w 2872"/>
                <a:gd name="T135" fmla="*/ 1717 h 17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72" h="1717">
                  <a:moveTo>
                    <a:pt x="1544" y="48"/>
                  </a:moveTo>
                  <a:cubicBezTo>
                    <a:pt x="1384" y="8"/>
                    <a:pt x="1194" y="0"/>
                    <a:pt x="1040" y="64"/>
                  </a:cubicBezTo>
                  <a:cubicBezTo>
                    <a:pt x="1018" y="73"/>
                    <a:pt x="996" y="83"/>
                    <a:pt x="976" y="96"/>
                  </a:cubicBezTo>
                  <a:cubicBezTo>
                    <a:pt x="960" y="107"/>
                    <a:pt x="947" y="123"/>
                    <a:pt x="928" y="128"/>
                  </a:cubicBezTo>
                  <a:cubicBezTo>
                    <a:pt x="870" y="142"/>
                    <a:pt x="761" y="160"/>
                    <a:pt x="712" y="192"/>
                  </a:cubicBezTo>
                  <a:cubicBezTo>
                    <a:pt x="679" y="214"/>
                    <a:pt x="653" y="236"/>
                    <a:pt x="616" y="248"/>
                  </a:cubicBezTo>
                  <a:cubicBezTo>
                    <a:pt x="580" y="284"/>
                    <a:pt x="603" y="268"/>
                    <a:pt x="544" y="288"/>
                  </a:cubicBezTo>
                  <a:cubicBezTo>
                    <a:pt x="517" y="297"/>
                    <a:pt x="496" y="320"/>
                    <a:pt x="472" y="336"/>
                  </a:cubicBezTo>
                  <a:cubicBezTo>
                    <a:pt x="449" y="351"/>
                    <a:pt x="429" y="389"/>
                    <a:pt x="416" y="408"/>
                  </a:cubicBezTo>
                  <a:cubicBezTo>
                    <a:pt x="411" y="416"/>
                    <a:pt x="399" y="418"/>
                    <a:pt x="392" y="424"/>
                  </a:cubicBezTo>
                  <a:cubicBezTo>
                    <a:pt x="360" y="451"/>
                    <a:pt x="330" y="465"/>
                    <a:pt x="296" y="488"/>
                  </a:cubicBezTo>
                  <a:cubicBezTo>
                    <a:pt x="268" y="530"/>
                    <a:pt x="223" y="552"/>
                    <a:pt x="192" y="592"/>
                  </a:cubicBezTo>
                  <a:cubicBezTo>
                    <a:pt x="178" y="610"/>
                    <a:pt x="137" y="662"/>
                    <a:pt x="128" y="688"/>
                  </a:cubicBezTo>
                  <a:cubicBezTo>
                    <a:pt x="120" y="712"/>
                    <a:pt x="118" y="739"/>
                    <a:pt x="104" y="760"/>
                  </a:cubicBezTo>
                  <a:cubicBezTo>
                    <a:pt x="43" y="851"/>
                    <a:pt x="21" y="973"/>
                    <a:pt x="0" y="1080"/>
                  </a:cubicBezTo>
                  <a:cubicBezTo>
                    <a:pt x="3" y="1192"/>
                    <a:pt x="1" y="1304"/>
                    <a:pt x="8" y="1416"/>
                  </a:cubicBezTo>
                  <a:cubicBezTo>
                    <a:pt x="12" y="1474"/>
                    <a:pt x="28" y="1478"/>
                    <a:pt x="64" y="1504"/>
                  </a:cubicBezTo>
                  <a:cubicBezTo>
                    <a:pt x="110" y="1537"/>
                    <a:pt x="69" y="1517"/>
                    <a:pt x="104" y="1552"/>
                  </a:cubicBezTo>
                  <a:cubicBezTo>
                    <a:pt x="135" y="1583"/>
                    <a:pt x="198" y="1600"/>
                    <a:pt x="240" y="1608"/>
                  </a:cubicBezTo>
                  <a:cubicBezTo>
                    <a:pt x="301" y="1639"/>
                    <a:pt x="365" y="1654"/>
                    <a:pt x="432" y="1664"/>
                  </a:cubicBezTo>
                  <a:cubicBezTo>
                    <a:pt x="482" y="1681"/>
                    <a:pt x="534" y="1687"/>
                    <a:pt x="584" y="1704"/>
                  </a:cubicBezTo>
                  <a:cubicBezTo>
                    <a:pt x="810" y="1700"/>
                    <a:pt x="1061" y="1717"/>
                    <a:pt x="1288" y="1672"/>
                  </a:cubicBezTo>
                  <a:cubicBezTo>
                    <a:pt x="1561" y="1682"/>
                    <a:pt x="1810" y="1685"/>
                    <a:pt x="2088" y="1680"/>
                  </a:cubicBezTo>
                  <a:cubicBezTo>
                    <a:pt x="2229" y="1670"/>
                    <a:pt x="2371" y="1667"/>
                    <a:pt x="2512" y="1656"/>
                  </a:cubicBezTo>
                  <a:cubicBezTo>
                    <a:pt x="2544" y="1645"/>
                    <a:pt x="2576" y="1635"/>
                    <a:pt x="2608" y="1624"/>
                  </a:cubicBezTo>
                  <a:cubicBezTo>
                    <a:pt x="2634" y="1615"/>
                    <a:pt x="2654" y="1593"/>
                    <a:pt x="2680" y="1584"/>
                  </a:cubicBezTo>
                  <a:cubicBezTo>
                    <a:pt x="2688" y="1576"/>
                    <a:pt x="2694" y="1565"/>
                    <a:pt x="2704" y="1560"/>
                  </a:cubicBezTo>
                  <a:cubicBezTo>
                    <a:pt x="2719" y="1552"/>
                    <a:pt x="2752" y="1544"/>
                    <a:pt x="2752" y="1544"/>
                  </a:cubicBezTo>
                  <a:cubicBezTo>
                    <a:pt x="2757" y="1536"/>
                    <a:pt x="2761" y="1527"/>
                    <a:pt x="2768" y="1520"/>
                  </a:cubicBezTo>
                  <a:cubicBezTo>
                    <a:pt x="2775" y="1513"/>
                    <a:pt x="2786" y="1511"/>
                    <a:pt x="2792" y="1504"/>
                  </a:cubicBezTo>
                  <a:cubicBezTo>
                    <a:pt x="2805" y="1490"/>
                    <a:pt x="2813" y="1472"/>
                    <a:pt x="2824" y="1456"/>
                  </a:cubicBezTo>
                  <a:cubicBezTo>
                    <a:pt x="2830" y="1448"/>
                    <a:pt x="2838" y="1406"/>
                    <a:pt x="2840" y="1400"/>
                  </a:cubicBezTo>
                  <a:cubicBezTo>
                    <a:pt x="2849" y="1377"/>
                    <a:pt x="2859" y="1364"/>
                    <a:pt x="2872" y="1344"/>
                  </a:cubicBezTo>
                  <a:cubicBezTo>
                    <a:pt x="2866" y="1133"/>
                    <a:pt x="2868" y="1028"/>
                    <a:pt x="2800" y="848"/>
                  </a:cubicBezTo>
                  <a:cubicBezTo>
                    <a:pt x="2787" y="814"/>
                    <a:pt x="2789" y="783"/>
                    <a:pt x="2768" y="752"/>
                  </a:cubicBezTo>
                  <a:cubicBezTo>
                    <a:pt x="2756" y="690"/>
                    <a:pt x="2740" y="624"/>
                    <a:pt x="2712" y="568"/>
                  </a:cubicBezTo>
                  <a:cubicBezTo>
                    <a:pt x="2705" y="520"/>
                    <a:pt x="2701" y="498"/>
                    <a:pt x="2680" y="456"/>
                  </a:cubicBezTo>
                  <a:cubicBezTo>
                    <a:pt x="2667" y="392"/>
                    <a:pt x="2637" y="338"/>
                    <a:pt x="2608" y="280"/>
                  </a:cubicBezTo>
                  <a:cubicBezTo>
                    <a:pt x="2604" y="272"/>
                    <a:pt x="2605" y="263"/>
                    <a:pt x="2600" y="256"/>
                  </a:cubicBezTo>
                  <a:cubicBezTo>
                    <a:pt x="2594" y="248"/>
                    <a:pt x="2583" y="246"/>
                    <a:pt x="2576" y="240"/>
                  </a:cubicBezTo>
                  <a:cubicBezTo>
                    <a:pt x="2527" y="196"/>
                    <a:pt x="2501" y="170"/>
                    <a:pt x="2440" y="144"/>
                  </a:cubicBezTo>
                  <a:cubicBezTo>
                    <a:pt x="2429" y="139"/>
                    <a:pt x="2420" y="130"/>
                    <a:pt x="2408" y="128"/>
                  </a:cubicBezTo>
                  <a:cubicBezTo>
                    <a:pt x="2376" y="122"/>
                    <a:pt x="2344" y="123"/>
                    <a:pt x="2312" y="120"/>
                  </a:cubicBezTo>
                  <a:cubicBezTo>
                    <a:pt x="2044" y="60"/>
                    <a:pt x="1761" y="64"/>
                    <a:pt x="1488" y="64"/>
                  </a:cubicBezTo>
                </a:path>
              </a:pathLst>
            </a:custGeom>
            <a:noFill/>
            <a:ln w="38100" cap="flat" cmpd="sng">
              <a:solidFill>
                <a:srgbClr val="00206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2" name="Footer Placeholder 1">
            <a:extLst>
              <a:ext uri="{FF2B5EF4-FFF2-40B4-BE49-F238E27FC236}">
                <a16:creationId xmlns:a16="http://schemas.microsoft.com/office/drawing/2014/main" id="{84740A7E-42F9-46D7-90A9-C367BD06771D}"/>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95792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circle(in)">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63" name="Rectangle 13" descr="Diapositiva 36: Ejercicio 3: Escenario A"/>
          <p:cNvSpPr>
            <a:spLocks noGrp="1" noChangeArrowheads="1"/>
          </p:cNvSpPr>
          <p:nvPr>
            <p:ph type="title" idx="4294967295"/>
          </p:nvPr>
        </p:nvSpPr>
        <p:spPr bwMode="auto">
          <a:xfrm>
            <a:off x="677917" y="366936"/>
            <a:ext cx="9532883" cy="685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accent2"/>
                </a:solidFill>
                <a:effectLst/>
                <a:uLnTx/>
                <a:uFillTx/>
                <a:latin typeface="+mj-lt"/>
                <a:ea typeface="+mj-ea"/>
                <a:cs typeface="+mj-cs"/>
              </a:rPr>
              <a:t>Ejercicio</a:t>
            </a:r>
            <a:r>
              <a:rPr kumimoji="0" lang="en-US" sz="4000" b="0" i="0" u="none" strike="noStrike" kern="1200" cap="none" spc="0" normalizeH="0" baseline="0" noProof="0" dirty="0">
                <a:ln>
                  <a:noFill/>
                </a:ln>
                <a:solidFill>
                  <a:schemeClr val="accent2"/>
                </a:solidFill>
                <a:effectLst/>
                <a:uLnTx/>
                <a:uFillTx/>
                <a:latin typeface="+mj-lt"/>
                <a:ea typeface="+mj-ea"/>
                <a:cs typeface="+mj-cs"/>
              </a:rPr>
              <a:t> 3: </a:t>
            </a:r>
            <a:r>
              <a:rPr kumimoji="0" lang="en-US" sz="4000" b="0" i="0" u="none" strike="noStrike" kern="1200" cap="none" spc="0" normalizeH="0" baseline="0" noProof="0" dirty="0" err="1">
                <a:ln>
                  <a:noFill/>
                </a:ln>
                <a:solidFill>
                  <a:schemeClr val="accent2"/>
                </a:solidFill>
                <a:effectLst/>
                <a:uLnTx/>
                <a:uFillTx/>
                <a:latin typeface="+mj-lt"/>
                <a:ea typeface="+mj-ea"/>
                <a:cs typeface="+mj-cs"/>
              </a:rPr>
              <a:t>Escenario</a:t>
            </a:r>
            <a:r>
              <a:rPr kumimoji="0" lang="en-US" sz="4000" b="0" i="0" u="none" strike="noStrike" kern="1200" cap="none" spc="0" normalizeH="0" baseline="0" noProof="0" dirty="0">
                <a:ln>
                  <a:noFill/>
                </a:ln>
                <a:solidFill>
                  <a:schemeClr val="accent2"/>
                </a:solidFill>
                <a:effectLst/>
                <a:uLnTx/>
                <a:uFillTx/>
                <a:latin typeface="+mj-lt"/>
                <a:ea typeface="+mj-ea"/>
                <a:cs typeface="+mj-cs"/>
              </a:rPr>
              <a:t> A</a:t>
            </a:r>
          </a:p>
        </p:txBody>
      </p:sp>
      <p:sp>
        <p:nvSpPr>
          <p:cNvPr id="128017" name="TextBox 26" descr="¿Posibles explicaciones?&#10;"/>
          <p:cNvSpPr txBox="1">
            <a:spLocks noChangeArrowheads="1"/>
          </p:cNvSpPr>
          <p:nvPr/>
        </p:nvSpPr>
        <p:spPr bwMode="auto">
          <a:xfrm>
            <a:off x="521920" y="1372391"/>
            <a:ext cx="502309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3200" dirty="0"/>
              <a:t>¿</a:t>
            </a:r>
            <a:r>
              <a:rPr lang="en-US" altLang="en-US" sz="3200" dirty="0" err="1"/>
              <a:t>Posibles</a:t>
            </a:r>
            <a:r>
              <a:rPr lang="en-US" altLang="en-US" sz="3200" dirty="0"/>
              <a:t> </a:t>
            </a:r>
            <a:r>
              <a:rPr lang="en-US" altLang="en-US" sz="3200" dirty="0" err="1"/>
              <a:t>explicaciones</a:t>
            </a:r>
            <a:r>
              <a:rPr lang="en-US" altLang="en-US" sz="3200" dirty="0"/>
              <a:t>?</a:t>
            </a:r>
          </a:p>
        </p:txBody>
      </p:sp>
      <p:grpSp>
        <p:nvGrpSpPr>
          <p:cNvPr id="2" name="Group 1" descr="Marco de resultados Escenario A que incluye flechas verdes que representan que el resultado/subresultado cumple o supera las expectativas y flechas rojas que indican que el resultado/subresultado está muy por debajo de las expectativas.&#10;&#10;Resultado 1: La sociedad civil mejora la implementación de programación relacionada al trabajo infantil (flecha verde)&#10;&#10;Resultado 2: Mayor conciencia sobre el trabajo infantil entre los miembros de la comunidad y los dueños de negocios pequeños (flecha roja).&#10;&#10;Resultado 3: El gobierno aumenta la ejecución de las leyes y reglamentos laborales (flecha verde).&#10;&#10;&#10;Objetivo: Menor incidencia del trabajo infantil en las comunidades de enfoque (flecha roja).&#10;&#10;&#10;">
            <a:extLst>
              <a:ext uri="{FF2B5EF4-FFF2-40B4-BE49-F238E27FC236}">
                <a16:creationId xmlns:a16="http://schemas.microsoft.com/office/drawing/2014/main" id="{D7D812AD-E771-204B-FF5F-A63DC6DF8AA9}"/>
              </a:ext>
            </a:extLst>
          </p:cNvPr>
          <p:cNvGrpSpPr/>
          <p:nvPr/>
        </p:nvGrpSpPr>
        <p:grpSpPr>
          <a:xfrm>
            <a:off x="759621" y="1509562"/>
            <a:ext cx="10672758" cy="4570702"/>
            <a:chOff x="797003" y="1551125"/>
            <a:chExt cx="10672758" cy="4570702"/>
          </a:xfrm>
        </p:grpSpPr>
        <p:sp>
          <p:nvSpPr>
            <p:cNvPr id="128004" name="Rectangle 5"/>
            <p:cNvSpPr>
              <a:spLocks noChangeArrowheads="1"/>
            </p:cNvSpPr>
            <p:nvPr/>
          </p:nvSpPr>
          <p:spPr bwMode="auto">
            <a:xfrm>
              <a:off x="797003" y="5122213"/>
              <a:ext cx="1859794" cy="999614"/>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28003" name="Rectangle 4"/>
            <p:cNvSpPr>
              <a:spLocks noChangeArrowheads="1"/>
            </p:cNvSpPr>
            <p:nvPr/>
          </p:nvSpPr>
          <p:spPr bwMode="auto">
            <a:xfrm>
              <a:off x="3650052" y="5103515"/>
              <a:ext cx="1859794" cy="1005853"/>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cxnSp>
          <p:nvCxnSpPr>
            <p:cNvPr id="128007" name="AutoShape 8"/>
            <p:cNvCxnSpPr>
              <a:cxnSpLocks noChangeShapeType="1"/>
              <a:stCxn id="128004" idx="0"/>
              <a:endCxn id="128006" idx="2"/>
            </p:cNvCxnSpPr>
            <p:nvPr/>
          </p:nvCxnSpPr>
          <p:spPr bwMode="auto">
            <a:xfrm rot="5400000" flipH="1" flipV="1">
              <a:off x="2028857" y="4287930"/>
              <a:ext cx="532326" cy="1136240"/>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08" name="AutoShape 9"/>
            <p:cNvCxnSpPr>
              <a:cxnSpLocks noChangeShapeType="1"/>
              <a:stCxn id="128003" idx="0"/>
              <a:endCxn id="128006" idx="2"/>
            </p:cNvCxnSpPr>
            <p:nvPr/>
          </p:nvCxnSpPr>
          <p:spPr bwMode="auto">
            <a:xfrm rot="16200000" flipV="1">
              <a:off x="3464731" y="3988296"/>
              <a:ext cx="513628" cy="1716809"/>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sp>
          <p:nvSpPr>
            <p:cNvPr id="128006" name="Rectangle 7"/>
            <p:cNvSpPr>
              <a:spLocks noChangeArrowheads="1"/>
            </p:cNvSpPr>
            <p:nvPr/>
          </p:nvSpPr>
          <p:spPr bwMode="auto">
            <a:xfrm>
              <a:off x="1138597" y="3266448"/>
              <a:ext cx="3449085" cy="13234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2000" dirty="0" err="1">
                  <a:solidFill>
                    <a:schemeClr val="tx1"/>
                  </a:solidFill>
                </a:rPr>
                <a:t>Resultado</a:t>
              </a:r>
              <a:r>
                <a:rPr lang="en-US" altLang="en-US" sz="2000" dirty="0">
                  <a:solidFill>
                    <a:schemeClr val="tx1"/>
                  </a:solidFill>
                </a:rPr>
                <a:t> 1: </a:t>
              </a:r>
              <a:r>
                <a:rPr lang="es-ES" altLang="en-US" sz="2000" dirty="0">
                  <a:solidFill>
                    <a:schemeClr val="tx1"/>
                  </a:solidFill>
                </a:rPr>
                <a:t>La sociedad civil mejora la implementación de programación relacionada al trabajo infantil</a:t>
              </a:r>
            </a:p>
          </p:txBody>
        </p:sp>
        <p:sp>
          <p:nvSpPr>
            <p:cNvPr id="38" name="AutoShape 44"/>
            <p:cNvSpPr>
              <a:spLocks noChangeArrowheads="1"/>
            </p:cNvSpPr>
            <p:nvPr/>
          </p:nvSpPr>
          <p:spPr bwMode="auto">
            <a:xfrm rot="2357857">
              <a:off x="2615233" y="3615670"/>
              <a:ext cx="495812" cy="719864"/>
            </a:xfrm>
            <a:prstGeom prst="upArrow">
              <a:avLst>
                <a:gd name="adj1" fmla="val 50000"/>
                <a:gd name="adj2" fmla="val 31250"/>
              </a:avLst>
            </a:prstGeom>
            <a:solidFill>
              <a:srgbClr val="A7CF3E">
                <a:alpha val="72941"/>
              </a:srgbClr>
            </a:solid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sp>
          <p:nvSpPr>
            <p:cNvPr id="128005" name="Rectangle 6"/>
            <p:cNvSpPr>
              <a:spLocks noChangeArrowheads="1"/>
            </p:cNvSpPr>
            <p:nvPr/>
          </p:nvSpPr>
          <p:spPr bwMode="auto">
            <a:xfrm>
              <a:off x="5090455" y="3276366"/>
              <a:ext cx="3088745" cy="147732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dirty="0" err="1">
                  <a:solidFill>
                    <a:schemeClr val="tx1"/>
                  </a:solidFill>
                </a:rPr>
                <a:t>Resultado</a:t>
              </a:r>
              <a:r>
                <a:rPr lang="en-US" altLang="en-US" dirty="0">
                  <a:solidFill>
                    <a:schemeClr val="tx1"/>
                  </a:solidFill>
                </a:rPr>
                <a:t> 2: </a:t>
              </a:r>
              <a:r>
                <a:rPr lang="es-ES" altLang="en-US" dirty="0">
                  <a:solidFill>
                    <a:schemeClr val="tx1"/>
                  </a:solidFill>
                </a:rPr>
                <a:t>Mayor conciencia sobre el trabajo infantil entre los miembros de la comunidad y los dueños de negocios pequeños</a:t>
              </a:r>
              <a:endParaRPr lang="en-US" altLang="en-US" dirty="0">
                <a:solidFill>
                  <a:schemeClr val="tx1"/>
                </a:solidFill>
              </a:endParaRPr>
            </a:p>
          </p:txBody>
        </p:sp>
        <p:sp>
          <p:nvSpPr>
            <p:cNvPr id="45" name="AutoShape 42">
              <a:extLst>
                <a:ext uri="{FF2B5EF4-FFF2-40B4-BE49-F238E27FC236}">
                  <a16:creationId xmlns:a16="http://schemas.microsoft.com/office/drawing/2014/main" id="{69858B76-7A3D-4AF1-9C53-D6541FD9D793}"/>
                </a:ext>
              </a:extLst>
            </p:cNvPr>
            <p:cNvSpPr>
              <a:spLocks noChangeArrowheads="1"/>
            </p:cNvSpPr>
            <p:nvPr/>
          </p:nvSpPr>
          <p:spPr bwMode="auto">
            <a:xfrm rot="7993964">
              <a:off x="6624158" y="3674357"/>
              <a:ext cx="665469" cy="763510"/>
            </a:xfrm>
            <a:prstGeom prst="upArrow">
              <a:avLst>
                <a:gd name="adj1" fmla="val 50000"/>
                <a:gd name="adj2" fmla="val 31250"/>
              </a:avLst>
            </a:prstGeom>
            <a:solidFill>
              <a:srgbClr val="FF00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25" name="Text Box 4">
              <a:extLst>
                <a:ext uri="{FF2B5EF4-FFF2-40B4-BE49-F238E27FC236}">
                  <a16:creationId xmlns:a16="http://schemas.microsoft.com/office/drawing/2014/main" id="{67DE7231-CF4A-4189-AE55-7BFB05A90E4A}"/>
                </a:ext>
              </a:extLst>
            </p:cNvPr>
            <p:cNvSpPr txBox="1">
              <a:spLocks noChangeArrowheads="1"/>
            </p:cNvSpPr>
            <p:nvPr/>
          </p:nvSpPr>
          <p:spPr bwMode="auto">
            <a:xfrm>
              <a:off x="8534405" y="3293656"/>
              <a:ext cx="2935356" cy="150502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n-US"/>
              </a:defPPr>
              <a:lvl1pPr algn="ctr">
                <a:spcBef>
                  <a:spcPct val="50000"/>
                </a:spcBef>
                <a:spcAft>
                  <a:spcPct val="60000"/>
                </a:spcAft>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err="1">
                  <a:solidFill>
                    <a:schemeClr val="tx1"/>
                  </a:solidFill>
                </a:rPr>
                <a:t>Resultado</a:t>
              </a:r>
              <a:r>
                <a:rPr lang="en-US" altLang="en-US" dirty="0">
                  <a:solidFill>
                    <a:schemeClr val="tx1"/>
                  </a:solidFill>
                </a:rPr>
                <a:t> 3: </a:t>
              </a:r>
              <a:r>
                <a:rPr lang="es-ES" altLang="en-US" dirty="0">
                  <a:solidFill>
                    <a:schemeClr val="tx1"/>
                  </a:solidFill>
                </a:rPr>
                <a:t>El gobierno aumenta la ejecución de las leyes y reglamentos laborales</a:t>
              </a:r>
            </a:p>
            <a:p>
              <a:endParaRPr lang="en-US" altLang="en-US" dirty="0">
                <a:solidFill>
                  <a:schemeClr val="tx1"/>
                </a:solidFill>
              </a:endParaRPr>
            </a:p>
          </p:txBody>
        </p:sp>
        <p:sp>
          <p:nvSpPr>
            <p:cNvPr id="54" name="AutoShape 44">
              <a:extLst>
                <a:ext uri="{FF2B5EF4-FFF2-40B4-BE49-F238E27FC236}">
                  <a16:creationId xmlns:a16="http://schemas.microsoft.com/office/drawing/2014/main" id="{5F12FCC4-2C92-4156-B0A9-0AF993151B1B}"/>
                </a:ext>
              </a:extLst>
            </p:cNvPr>
            <p:cNvSpPr>
              <a:spLocks noChangeArrowheads="1"/>
            </p:cNvSpPr>
            <p:nvPr/>
          </p:nvSpPr>
          <p:spPr bwMode="auto">
            <a:xfrm rot="2357857">
              <a:off x="9462377" y="3680916"/>
              <a:ext cx="507208" cy="616253"/>
            </a:xfrm>
            <a:prstGeom prst="upArrow">
              <a:avLst>
                <a:gd name="adj1" fmla="val 50000"/>
                <a:gd name="adj2" fmla="val 31250"/>
              </a:avLst>
            </a:prstGeom>
            <a:solidFill>
              <a:srgbClr val="A7CF3E">
                <a:alpha val="72941"/>
              </a:srgbClr>
            </a:solid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cxnSp>
          <p:nvCxnSpPr>
            <p:cNvPr id="128009" name="AutoShape 10"/>
            <p:cNvCxnSpPr>
              <a:cxnSpLocks noChangeShapeType="1"/>
              <a:stCxn id="128006" idx="0"/>
              <a:endCxn id="128002" idx="2"/>
            </p:cNvCxnSpPr>
            <p:nvPr/>
          </p:nvCxnSpPr>
          <p:spPr bwMode="auto">
            <a:xfrm rot="5400000" flipH="1" flipV="1">
              <a:off x="4385524" y="1044404"/>
              <a:ext cx="699660" cy="3744429"/>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10" name="AutoShape 11"/>
            <p:cNvCxnSpPr>
              <a:cxnSpLocks noChangeShapeType="1"/>
              <a:stCxn id="128005" idx="0"/>
              <a:endCxn id="128002" idx="2"/>
            </p:cNvCxnSpPr>
            <p:nvPr/>
          </p:nvCxnSpPr>
          <p:spPr bwMode="auto">
            <a:xfrm rot="16200000" flipV="1">
              <a:off x="6266410" y="2907947"/>
              <a:ext cx="709578" cy="27259"/>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202752" name="Connector: Elbow 202751">
              <a:extLst>
                <a:ext uri="{FF2B5EF4-FFF2-40B4-BE49-F238E27FC236}">
                  <a16:creationId xmlns:a16="http://schemas.microsoft.com/office/drawing/2014/main" id="{70B64853-F84D-46DF-97C6-06AC0C088594}"/>
                </a:ext>
              </a:extLst>
            </p:cNvPr>
            <p:cNvCxnSpPr>
              <a:cxnSpLocks/>
              <a:stCxn id="25" idx="0"/>
              <a:endCxn id="128002" idx="2"/>
            </p:cNvCxnSpPr>
            <p:nvPr/>
          </p:nvCxnSpPr>
          <p:spPr>
            <a:xfrm rot="16200000" flipV="1">
              <a:off x="7941392" y="1232965"/>
              <a:ext cx="726868" cy="3394514"/>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128002" name="Rectangle 3"/>
            <p:cNvSpPr>
              <a:spLocks noChangeArrowheads="1"/>
            </p:cNvSpPr>
            <p:nvPr/>
          </p:nvSpPr>
          <p:spPr bwMode="auto">
            <a:xfrm>
              <a:off x="5080127" y="1551125"/>
              <a:ext cx="3054884" cy="101566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2000" dirty="0">
                  <a:solidFill>
                    <a:schemeClr val="tx1"/>
                  </a:solidFill>
                </a:rPr>
                <a:t>PO: </a:t>
              </a:r>
              <a:r>
                <a:rPr lang="es-ES" altLang="en-US" sz="2000" dirty="0">
                  <a:solidFill>
                    <a:schemeClr val="tx1"/>
                  </a:solidFill>
                </a:rPr>
                <a:t>Menor incidencia del trabajo infantil en las comunidades de enfoque</a:t>
              </a:r>
              <a:endParaRPr lang="en-US" altLang="en-US" sz="2000" dirty="0">
                <a:solidFill>
                  <a:schemeClr val="tx1"/>
                </a:solidFill>
              </a:endParaRPr>
            </a:p>
          </p:txBody>
        </p:sp>
        <p:sp>
          <p:nvSpPr>
            <p:cNvPr id="37" name="AutoShape 42"/>
            <p:cNvSpPr>
              <a:spLocks noChangeArrowheads="1"/>
            </p:cNvSpPr>
            <p:nvPr/>
          </p:nvSpPr>
          <p:spPr bwMode="auto">
            <a:xfrm rot="7993964">
              <a:off x="6042733" y="1783461"/>
              <a:ext cx="510697" cy="613688"/>
            </a:xfrm>
            <a:prstGeom prst="upArrow">
              <a:avLst>
                <a:gd name="adj1" fmla="val 50000"/>
                <a:gd name="adj2" fmla="val 31250"/>
              </a:avLst>
            </a:prstGeom>
            <a:solidFill>
              <a:srgbClr val="FF00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grpSp>
      <p:sp>
        <p:nvSpPr>
          <p:cNvPr id="23" name="Footer Placeholder 1">
            <a:extLst>
              <a:ext uri="{FF2B5EF4-FFF2-40B4-BE49-F238E27FC236}">
                <a16:creationId xmlns:a16="http://schemas.microsoft.com/office/drawing/2014/main" id="{3307B1FA-3A8B-427B-A08E-A989F3EE8FD2}"/>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17" name="Slide Number Placeholder 3"/>
          <p:cNvSpPr>
            <a:spLocks noGrp="1"/>
          </p:cNvSpPr>
          <p:nvPr>
            <p:ph type="sldNum" sz="quarter" idx="12"/>
          </p:nvPr>
        </p:nvSpPr>
        <p:spPr bwMode="auto">
          <a:xfrm>
            <a:off x="8534405" y="6550026"/>
            <a:ext cx="533400" cy="231775"/>
          </a:xfrm>
          <a:prstGeom prst="rect">
            <a:avLst/>
          </a:prstGeom>
          <a:noFill/>
          <a:ln w="9525">
            <a:noFill/>
            <a:miter lim="800000"/>
            <a:headEnd/>
            <a:tailEnd/>
          </a:ln>
          <a:effectLst/>
        </p:spPr>
        <p:txBody>
          <a:bodyPr vert="horz" wrap="square" lIns="91436" tIns="45716" rIns="91436" bIns="45716" numCol="1" anchor="t" anchorCtr="0" compatLnSpc="1">
            <a:prstTxWarp prst="textNoShape">
              <a:avLst/>
            </a:prstTxWarp>
          </a:bodyPr>
          <a:lstStyle>
            <a:defPPr>
              <a:defRPr lang="en-US"/>
            </a:defPPr>
            <a:lvl1pPr algn="r" rtl="0" fontAlgn="auto">
              <a:spcBef>
                <a:spcPts val="0"/>
              </a:spcBef>
              <a:spcAft>
                <a:spcPts val="0"/>
              </a:spcAft>
              <a:defRPr sz="1000" kern="1200">
                <a:solidFill>
                  <a:srgbClr val="000000"/>
                </a:solidFill>
                <a:latin typeface="+mn-lt"/>
                <a:ea typeface="+mn-ea"/>
                <a:cs typeface="+mn-cs"/>
              </a:defRPr>
            </a:lvl1pPr>
            <a:lvl2pPr marL="457164" algn="l" rtl="0" fontAlgn="base">
              <a:spcBef>
                <a:spcPct val="0"/>
              </a:spcBef>
              <a:spcAft>
                <a:spcPct val="0"/>
              </a:spcAft>
              <a:defRPr kern="1200">
                <a:solidFill>
                  <a:schemeClr val="tx1"/>
                </a:solidFill>
                <a:latin typeface="Arial" charset="0"/>
                <a:ea typeface="+mn-ea"/>
                <a:cs typeface="+mn-cs"/>
              </a:defRPr>
            </a:lvl2pPr>
            <a:lvl3pPr marL="914328" algn="l" rtl="0" fontAlgn="base">
              <a:spcBef>
                <a:spcPct val="0"/>
              </a:spcBef>
              <a:spcAft>
                <a:spcPct val="0"/>
              </a:spcAft>
              <a:defRPr kern="1200">
                <a:solidFill>
                  <a:schemeClr val="tx1"/>
                </a:solidFill>
                <a:latin typeface="Arial" charset="0"/>
                <a:ea typeface="+mn-ea"/>
                <a:cs typeface="+mn-cs"/>
              </a:defRPr>
            </a:lvl3pPr>
            <a:lvl4pPr marL="1371492" algn="l" rtl="0" fontAlgn="base">
              <a:spcBef>
                <a:spcPct val="0"/>
              </a:spcBef>
              <a:spcAft>
                <a:spcPct val="0"/>
              </a:spcAft>
              <a:defRPr kern="1200">
                <a:solidFill>
                  <a:schemeClr val="tx1"/>
                </a:solidFill>
                <a:latin typeface="Arial" charset="0"/>
                <a:ea typeface="+mn-ea"/>
                <a:cs typeface="+mn-cs"/>
              </a:defRPr>
            </a:lvl4pPr>
            <a:lvl5pPr marL="1828656" algn="l" rtl="0" fontAlgn="base">
              <a:spcBef>
                <a:spcPct val="0"/>
              </a:spcBef>
              <a:spcAft>
                <a:spcPct val="0"/>
              </a:spcAft>
              <a:defRPr kern="1200">
                <a:solidFill>
                  <a:schemeClr val="tx1"/>
                </a:solidFill>
                <a:latin typeface="Arial" charset="0"/>
                <a:ea typeface="+mn-ea"/>
                <a:cs typeface="+mn-cs"/>
              </a:defRPr>
            </a:lvl5pPr>
            <a:lvl6pPr marL="2285820" algn="l" defTabSz="457164" rtl="0" eaLnBrk="1" latinLnBrk="0" hangingPunct="1">
              <a:defRPr kern="1200">
                <a:solidFill>
                  <a:schemeClr val="tx1"/>
                </a:solidFill>
                <a:latin typeface="Arial" charset="0"/>
                <a:ea typeface="+mn-ea"/>
                <a:cs typeface="+mn-cs"/>
              </a:defRPr>
            </a:lvl6pPr>
            <a:lvl7pPr marL="2742984" algn="l" defTabSz="457164" rtl="0" eaLnBrk="1" latinLnBrk="0" hangingPunct="1">
              <a:defRPr kern="1200">
                <a:solidFill>
                  <a:schemeClr val="tx1"/>
                </a:solidFill>
                <a:latin typeface="Arial" charset="0"/>
                <a:ea typeface="+mn-ea"/>
                <a:cs typeface="+mn-cs"/>
              </a:defRPr>
            </a:lvl7pPr>
            <a:lvl8pPr marL="3200144" algn="l" defTabSz="457164" rtl="0" eaLnBrk="1" latinLnBrk="0" hangingPunct="1">
              <a:defRPr kern="1200">
                <a:solidFill>
                  <a:schemeClr val="tx1"/>
                </a:solidFill>
                <a:latin typeface="Arial" charset="0"/>
                <a:ea typeface="+mn-ea"/>
                <a:cs typeface="+mn-cs"/>
              </a:defRPr>
            </a:lvl8pPr>
            <a:lvl9pPr marL="3657308" algn="l" defTabSz="457164" rtl="0" eaLnBrk="1" latinLnBrk="0" hangingPunct="1">
              <a:defRPr kern="1200">
                <a:solidFill>
                  <a:schemeClr val="tx1"/>
                </a:solidFill>
                <a:latin typeface="Arial" charset="0"/>
                <a:ea typeface="+mn-ea"/>
                <a:cs typeface="+mn-cs"/>
              </a:defRPr>
            </a:lvl9pPr>
          </a:lstStyle>
          <a:p>
            <a:pPr>
              <a:defRPr/>
            </a:pPr>
            <a:fld id="{F5861796-A3C3-49A7-93CE-7D8972DA12C8}" type="slidenum">
              <a:rPr lang="en-US" smtClean="0">
                <a:solidFill>
                  <a:schemeClr val="tx1"/>
                </a:solidFill>
              </a:rPr>
              <a:pPr>
                <a:defRPr/>
              </a:pPr>
              <a:t>36</a:t>
            </a:fld>
            <a:endParaRPr lang="en-US" dirty="0">
              <a:solidFill>
                <a:schemeClr val="tx1"/>
              </a:solidFill>
            </a:endParaRPr>
          </a:p>
        </p:txBody>
      </p:sp>
    </p:spTree>
    <p:extLst>
      <p:ext uri="{BB962C8B-B14F-4D97-AF65-F5344CB8AC3E}">
        <p14:creationId xmlns:p14="http://schemas.microsoft.com/office/powerpoint/2010/main" val="285894362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63" name="Rectangle 13" descr="Diapositiva 37: Ejercicio 3: Escenario B"/>
          <p:cNvSpPr>
            <a:spLocks noGrp="1" noChangeArrowheads="1"/>
          </p:cNvSpPr>
          <p:nvPr>
            <p:ph type="title" idx="4294967295"/>
          </p:nvPr>
        </p:nvSpPr>
        <p:spPr bwMode="auto">
          <a:xfrm>
            <a:off x="677917" y="366936"/>
            <a:ext cx="9532883" cy="685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accent2"/>
                </a:solidFill>
                <a:effectLst/>
                <a:uLnTx/>
                <a:uFillTx/>
                <a:latin typeface="+mj-lt"/>
                <a:ea typeface="+mj-ea"/>
                <a:cs typeface="+mj-cs"/>
              </a:rPr>
              <a:t>Ejercicio</a:t>
            </a:r>
            <a:r>
              <a:rPr kumimoji="0" lang="en-US" sz="4000" b="0" i="0" u="none" strike="noStrike" kern="1200" cap="none" spc="0" normalizeH="0" baseline="0" noProof="0" dirty="0">
                <a:ln>
                  <a:noFill/>
                </a:ln>
                <a:solidFill>
                  <a:schemeClr val="accent2"/>
                </a:solidFill>
                <a:effectLst/>
                <a:uLnTx/>
                <a:uFillTx/>
                <a:latin typeface="+mj-lt"/>
                <a:ea typeface="+mj-ea"/>
                <a:cs typeface="+mj-cs"/>
              </a:rPr>
              <a:t> 3: </a:t>
            </a:r>
            <a:r>
              <a:rPr kumimoji="0" lang="en-US" sz="4000" b="0" i="0" u="none" strike="noStrike" kern="1200" cap="none" spc="0" normalizeH="0" baseline="0" noProof="0" dirty="0" err="1">
                <a:ln>
                  <a:noFill/>
                </a:ln>
                <a:solidFill>
                  <a:schemeClr val="accent2"/>
                </a:solidFill>
                <a:effectLst/>
                <a:uLnTx/>
                <a:uFillTx/>
                <a:latin typeface="+mj-lt"/>
                <a:ea typeface="+mj-ea"/>
                <a:cs typeface="+mj-cs"/>
              </a:rPr>
              <a:t>Escenario</a:t>
            </a:r>
            <a:r>
              <a:rPr kumimoji="0" lang="en-US" sz="4000" b="0" i="0" u="none" strike="noStrike" kern="1200" cap="none" spc="0" normalizeH="0" baseline="0" noProof="0" dirty="0">
                <a:ln>
                  <a:noFill/>
                </a:ln>
                <a:solidFill>
                  <a:schemeClr val="accent2"/>
                </a:solidFill>
                <a:effectLst/>
                <a:uLnTx/>
                <a:uFillTx/>
                <a:latin typeface="+mj-lt"/>
                <a:ea typeface="+mj-ea"/>
                <a:cs typeface="+mj-cs"/>
              </a:rPr>
              <a:t> B</a:t>
            </a:r>
          </a:p>
        </p:txBody>
      </p:sp>
      <p:sp>
        <p:nvSpPr>
          <p:cNvPr id="128017" name="TextBox 26" descr="¿Posibles explicaciones?&#10;"/>
          <p:cNvSpPr txBox="1">
            <a:spLocks noChangeArrowheads="1"/>
          </p:cNvSpPr>
          <p:nvPr/>
        </p:nvSpPr>
        <p:spPr bwMode="auto">
          <a:xfrm>
            <a:off x="521920" y="1446033"/>
            <a:ext cx="502309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3200" dirty="0"/>
              <a:t>¿</a:t>
            </a:r>
            <a:r>
              <a:rPr lang="en-US" altLang="en-US" sz="3200" dirty="0" err="1"/>
              <a:t>Posibles</a:t>
            </a:r>
            <a:r>
              <a:rPr lang="en-US" altLang="en-US" sz="3200" dirty="0"/>
              <a:t> </a:t>
            </a:r>
            <a:r>
              <a:rPr lang="en-US" altLang="en-US" sz="3200" dirty="0" err="1"/>
              <a:t>explicaciones</a:t>
            </a:r>
            <a:r>
              <a:rPr lang="en-US" altLang="en-US" sz="3200" dirty="0"/>
              <a:t>?</a:t>
            </a:r>
          </a:p>
        </p:txBody>
      </p:sp>
      <p:grpSp>
        <p:nvGrpSpPr>
          <p:cNvPr id="2" name="Group 1" descr="Marco de resultados Escenario B que incluye flechas verdes que representan que el resultado/subresultado cumple o supera las expectativas y flechas rojas que indican que el resultado/subresultado está muy por debajo de las expectativas.&#10;&#10;Resultado 1: La sociedad civil mejora la implementación de programación relacionada al trabajo infantil (flecha verde).&#10;&#10;Resultado 2: Mayor conciencia sobre el trabajo infantil entre los miembros de la comunidad y los dueños de negocios pequeños (flecha verde).&#10;&#10;Resultado 3: El gobierno aumenta la ejecución de las leyes y reglamentos laborales (flecha verde).&#10;&#10;Objetivo: Menor incidencia del trabajo infantil en las comunidades de enfoque (flecha roja).&#10;&#10;">
            <a:extLst>
              <a:ext uri="{FF2B5EF4-FFF2-40B4-BE49-F238E27FC236}">
                <a16:creationId xmlns:a16="http://schemas.microsoft.com/office/drawing/2014/main" id="{C5CC20FF-23D1-5A72-FFE7-41860B5DDA81}"/>
              </a:ext>
            </a:extLst>
          </p:cNvPr>
          <p:cNvGrpSpPr/>
          <p:nvPr/>
        </p:nvGrpSpPr>
        <p:grpSpPr>
          <a:xfrm>
            <a:off x="797003" y="1551125"/>
            <a:ext cx="10672758" cy="4570702"/>
            <a:chOff x="797003" y="1551125"/>
            <a:chExt cx="10672758" cy="4570702"/>
          </a:xfrm>
        </p:grpSpPr>
        <p:sp>
          <p:nvSpPr>
            <p:cNvPr id="128004" name="Rectangle 5"/>
            <p:cNvSpPr>
              <a:spLocks noChangeArrowheads="1"/>
            </p:cNvSpPr>
            <p:nvPr/>
          </p:nvSpPr>
          <p:spPr bwMode="auto">
            <a:xfrm>
              <a:off x="797003" y="5122213"/>
              <a:ext cx="1859794" cy="999614"/>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28003" name="Rectangle 4"/>
            <p:cNvSpPr>
              <a:spLocks noChangeArrowheads="1"/>
            </p:cNvSpPr>
            <p:nvPr/>
          </p:nvSpPr>
          <p:spPr bwMode="auto">
            <a:xfrm>
              <a:off x="3650052" y="5103515"/>
              <a:ext cx="1859794" cy="1005853"/>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cxnSp>
          <p:nvCxnSpPr>
            <p:cNvPr id="128007" name="AutoShape 8"/>
            <p:cNvCxnSpPr>
              <a:cxnSpLocks noChangeShapeType="1"/>
              <a:stCxn id="128004" idx="0"/>
              <a:endCxn id="128006" idx="2"/>
            </p:cNvCxnSpPr>
            <p:nvPr/>
          </p:nvCxnSpPr>
          <p:spPr bwMode="auto">
            <a:xfrm rot="5400000" flipH="1" flipV="1">
              <a:off x="2028857" y="4287930"/>
              <a:ext cx="532326" cy="1136240"/>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08" name="AutoShape 9"/>
            <p:cNvCxnSpPr>
              <a:cxnSpLocks noChangeShapeType="1"/>
              <a:stCxn id="128003" idx="0"/>
              <a:endCxn id="128006" idx="2"/>
            </p:cNvCxnSpPr>
            <p:nvPr/>
          </p:nvCxnSpPr>
          <p:spPr bwMode="auto">
            <a:xfrm rot="16200000" flipV="1">
              <a:off x="3464731" y="3988296"/>
              <a:ext cx="513628" cy="1716809"/>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sp>
          <p:nvSpPr>
            <p:cNvPr id="128006" name="Rectangle 7" descr="&#10;&#10;"/>
            <p:cNvSpPr>
              <a:spLocks noChangeArrowheads="1"/>
            </p:cNvSpPr>
            <p:nvPr/>
          </p:nvSpPr>
          <p:spPr bwMode="auto">
            <a:xfrm>
              <a:off x="1138597" y="3266448"/>
              <a:ext cx="3449085" cy="13234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2000" dirty="0" err="1">
                  <a:solidFill>
                    <a:schemeClr val="tx1"/>
                  </a:solidFill>
                </a:rPr>
                <a:t>Resultado</a:t>
              </a:r>
              <a:r>
                <a:rPr lang="en-US" altLang="en-US" sz="2000" dirty="0">
                  <a:solidFill>
                    <a:schemeClr val="tx1"/>
                  </a:solidFill>
                </a:rPr>
                <a:t> 1: </a:t>
              </a:r>
              <a:r>
                <a:rPr lang="es-ES" altLang="en-US" sz="2000" dirty="0">
                  <a:solidFill>
                    <a:schemeClr val="tx1"/>
                  </a:solidFill>
                </a:rPr>
                <a:t>La sociedad civil mejora la implementación de programación relacionada al trabajo infantil</a:t>
              </a:r>
            </a:p>
          </p:txBody>
        </p:sp>
        <p:sp>
          <p:nvSpPr>
            <p:cNvPr id="38" name="AutoShape 44"/>
            <p:cNvSpPr>
              <a:spLocks noChangeArrowheads="1"/>
            </p:cNvSpPr>
            <p:nvPr/>
          </p:nvSpPr>
          <p:spPr bwMode="auto">
            <a:xfrm rot="2357857">
              <a:off x="2318473" y="3742730"/>
              <a:ext cx="495812" cy="719864"/>
            </a:xfrm>
            <a:prstGeom prst="upArrow">
              <a:avLst>
                <a:gd name="adj1" fmla="val 50000"/>
                <a:gd name="adj2" fmla="val 31250"/>
              </a:avLst>
            </a:prstGeom>
            <a:solidFill>
              <a:srgbClr val="A7CF3E">
                <a:alpha val="72941"/>
              </a:srgbClr>
            </a:solid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sp>
          <p:nvSpPr>
            <p:cNvPr id="128005" name="Rectangle 6"/>
            <p:cNvSpPr>
              <a:spLocks noChangeArrowheads="1"/>
            </p:cNvSpPr>
            <p:nvPr/>
          </p:nvSpPr>
          <p:spPr bwMode="auto">
            <a:xfrm>
              <a:off x="5090455" y="3276366"/>
              <a:ext cx="3088745" cy="147732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dirty="0" err="1">
                  <a:solidFill>
                    <a:schemeClr val="tx1"/>
                  </a:solidFill>
                </a:rPr>
                <a:t>Resultado</a:t>
              </a:r>
              <a:r>
                <a:rPr lang="en-US" altLang="en-US" dirty="0">
                  <a:solidFill>
                    <a:schemeClr val="tx1"/>
                  </a:solidFill>
                </a:rPr>
                <a:t> 2: </a:t>
              </a:r>
              <a:r>
                <a:rPr lang="es-ES" altLang="en-US" dirty="0">
                  <a:solidFill>
                    <a:schemeClr val="tx1"/>
                  </a:solidFill>
                </a:rPr>
                <a:t>Mayor conciencia sobre el trabajo infantil entre los miembros de la comunidad y los dueños de negocios pequeños</a:t>
              </a:r>
              <a:endParaRPr lang="en-US" altLang="en-US" dirty="0">
                <a:solidFill>
                  <a:schemeClr val="tx1"/>
                </a:solidFill>
              </a:endParaRPr>
            </a:p>
          </p:txBody>
        </p:sp>
        <p:sp>
          <p:nvSpPr>
            <p:cNvPr id="22" name="AutoShape 44">
              <a:extLst>
                <a:ext uri="{FF2B5EF4-FFF2-40B4-BE49-F238E27FC236}">
                  <a16:creationId xmlns:a16="http://schemas.microsoft.com/office/drawing/2014/main" id="{D00A129B-F321-4E68-84D9-4EC0AC6501D4}"/>
                </a:ext>
              </a:extLst>
            </p:cNvPr>
            <p:cNvSpPr>
              <a:spLocks noChangeArrowheads="1"/>
            </p:cNvSpPr>
            <p:nvPr/>
          </p:nvSpPr>
          <p:spPr bwMode="auto">
            <a:xfrm rot="2357857">
              <a:off x="6233804" y="3680914"/>
              <a:ext cx="507208" cy="616253"/>
            </a:xfrm>
            <a:prstGeom prst="upArrow">
              <a:avLst>
                <a:gd name="adj1" fmla="val 50000"/>
                <a:gd name="adj2" fmla="val 31250"/>
              </a:avLst>
            </a:prstGeom>
            <a:solidFill>
              <a:srgbClr val="A7CF3E">
                <a:alpha val="72941"/>
              </a:srgbClr>
            </a:solid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sp>
          <p:nvSpPr>
            <p:cNvPr id="25" name="Text Box 4">
              <a:extLst>
                <a:ext uri="{FF2B5EF4-FFF2-40B4-BE49-F238E27FC236}">
                  <a16:creationId xmlns:a16="http://schemas.microsoft.com/office/drawing/2014/main" id="{67DE7231-CF4A-4189-AE55-7BFB05A90E4A}"/>
                </a:ext>
              </a:extLst>
            </p:cNvPr>
            <p:cNvSpPr txBox="1">
              <a:spLocks noChangeArrowheads="1"/>
            </p:cNvSpPr>
            <p:nvPr/>
          </p:nvSpPr>
          <p:spPr bwMode="auto">
            <a:xfrm>
              <a:off x="8534405" y="3293656"/>
              <a:ext cx="2935356" cy="150502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n-US"/>
              </a:defPPr>
              <a:lvl1pPr algn="ctr">
                <a:spcBef>
                  <a:spcPct val="50000"/>
                </a:spcBef>
                <a:spcAft>
                  <a:spcPct val="60000"/>
                </a:spcAft>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err="1">
                  <a:solidFill>
                    <a:schemeClr val="tx1"/>
                  </a:solidFill>
                </a:rPr>
                <a:t>Resultado</a:t>
              </a:r>
              <a:r>
                <a:rPr lang="en-US" altLang="en-US" dirty="0">
                  <a:solidFill>
                    <a:schemeClr val="tx1"/>
                  </a:solidFill>
                </a:rPr>
                <a:t> 3: </a:t>
              </a:r>
              <a:r>
                <a:rPr lang="es-ES" altLang="en-US" dirty="0">
                  <a:solidFill>
                    <a:schemeClr val="tx1"/>
                  </a:solidFill>
                </a:rPr>
                <a:t>: El gobierno aumenta la ejecución de las leyes y reglamentos laborales</a:t>
              </a:r>
            </a:p>
            <a:p>
              <a:endParaRPr lang="en-US" altLang="en-US" dirty="0">
                <a:solidFill>
                  <a:schemeClr val="tx1"/>
                </a:solidFill>
              </a:endParaRPr>
            </a:p>
          </p:txBody>
        </p:sp>
        <p:sp>
          <p:nvSpPr>
            <p:cNvPr id="54" name="AutoShape 44">
              <a:extLst>
                <a:ext uri="{FF2B5EF4-FFF2-40B4-BE49-F238E27FC236}">
                  <a16:creationId xmlns:a16="http://schemas.microsoft.com/office/drawing/2014/main" id="{5F12FCC4-2C92-4156-B0A9-0AF993151B1B}"/>
                </a:ext>
              </a:extLst>
            </p:cNvPr>
            <p:cNvSpPr>
              <a:spLocks noChangeArrowheads="1"/>
            </p:cNvSpPr>
            <p:nvPr/>
          </p:nvSpPr>
          <p:spPr bwMode="auto">
            <a:xfrm rot="2357857">
              <a:off x="9462377" y="3680916"/>
              <a:ext cx="507208" cy="616253"/>
            </a:xfrm>
            <a:prstGeom prst="upArrow">
              <a:avLst>
                <a:gd name="adj1" fmla="val 50000"/>
                <a:gd name="adj2" fmla="val 31250"/>
              </a:avLst>
            </a:prstGeom>
            <a:solidFill>
              <a:srgbClr val="A7CF3E">
                <a:alpha val="72941"/>
              </a:srgbClr>
            </a:solid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cxnSp>
          <p:nvCxnSpPr>
            <p:cNvPr id="128009" name="AutoShape 10"/>
            <p:cNvCxnSpPr>
              <a:cxnSpLocks noChangeShapeType="1"/>
              <a:stCxn id="128006" idx="0"/>
              <a:endCxn id="128002" idx="2"/>
            </p:cNvCxnSpPr>
            <p:nvPr/>
          </p:nvCxnSpPr>
          <p:spPr bwMode="auto">
            <a:xfrm rot="5400000" flipH="1" flipV="1">
              <a:off x="4385524" y="1044404"/>
              <a:ext cx="699660" cy="3744429"/>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10" name="AutoShape 11"/>
            <p:cNvCxnSpPr>
              <a:cxnSpLocks noChangeShapeType="1"/>
              <a:stCxn id="128005" idx="0"/>
              <a:endCxn id="128002" idx="2"/>
            </p:cNvCxnSpPr>
            <p:nvPr/>
          </p:nvCxnSpPr>
          <p:spPr bwMode="auto">
            <a:xfrm rot="16200000" flipV="1">
              <a:off x="6266410" y="2907947"/>
              <a:ext cx="709578" cy="27259"/>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202752" name="Connector: Elbow 202751">
              <a:extLst>
                <a:ext uri="{FF2B5EF4-FFF2-40B4-BE49-F238E27FC236}">
                  <a16:creationId xmlns:a16="http://schemas.microsoft.com/office/drawing/2014/main" id="{70B64853-F84D-46DF-97C6-06AC0C088594}"/>
                </a:ext>
              </a:extLst>
            </p:cNvPr>
            <p:cNvCxnSpPr>
              <a:cxnSpLocks/>
              <a:stCxn id="25" idx="0"/>
              <a:endCxn id="128002" idx="2"/>
            </p:cNvCxnSpPr>
            <p:nvPr/>
          </p:nvCxnSpPr>
          <p:spPr>
            <a:xfrm rot="16200000" flipV="1">
              <a:off x="7941392" y="1232965"/>
              <a:ext cx="726868" cy="3394514"/>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128002" name="Rectangle 3"/>
            <p:cNvSpPr>
              <a:spLocks noChangeArrowheads="1"/>
            </p:cNvSpPr>
            <p:nvPr/>
          </p:nvSpPr>
          <p:spPr bwMode="auto">
            <a:xfrm>
              <a:off x="5080127" y="1551125"/>
              <a:ext cx="3054884" cy="101566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2000" dirty="0">
                  <a:solidFill>
                    <a:schemeClr val="tx1"/>
                  </a:solidFill>
                </a:rPr>
                <a:t>PO: </a:t>
              </a:r>
              <a:r>
                <a:rPr lang="es-ES" altLang="en-US" sz="2000" dirty="0">
                  <a:solidFill>
                    <a:schemeClr val="tx1"/>
                  </a:solidFill>
                </a:rPr>
                <a:t>Menor incidencia del trabajo infantil en las comunidades de enfoque</a:t>
              </a:r>
              <a:endParaRPr lang="en-US" altLang="en-US" sz="2000" dirty="0">
                <a:solidFill>
                  <a:schemeClr val="tx1"/>
                </a:solidFill>
              </a:endParaRPr>
            </a:p>
          </p:txBody>
        </p:sp>
        <p:sp>
          <p:nvSpPr>
            <p:cNvPr id="37" name="AutoShape 42"/>
            <p:cNvSpPr>
              <a:spLocks noChangeArrowheads="1"/>
            </p:cNvSpPr>
            <p:nvPr/>
          </p:nvSpPr>
          <p:spPr bwMode="auto">
            <a:xfrm rot="7993964">
              <a:off x="6042733" y="1783461"/>
              <a:ext cx="510697" cy="613688"/>
            </a:xfrm>
            <a:prstGeom prst="upArrow">
              <a:avLst>
                <a:gd name="adj1" fmla="val 50000"/>
                <a:gd name="adj2" fmla="val 31250"/>
              </a:avLst>
            </a:prstGeom>
            <a:solidFill>
              <a:srgbClr val="FF00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grpSp>
      <p:sp>
        <p:nvSpPr>
          <p:cNvPr id="23" name="Footer Placeholder 1">
            <a:extLst>
              <a:ext uri="{FF2B5EF4-FFF2-40B4-BE49-F238E27FC236}">
                <a16:creationId xmlns:a16="http://schemas.microsoft.com/office/drawing/2014/main" id="{3307B1FA-3A8B-427B-A08E-A989F3EE8FD2}"/>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17" name="Slide Number Placeholder 3"/>
          <p:cNvSpPr>
            <a:spLocks noGrp="1"/>
          </p:cNvSpPr>
          <p:nvPr>
            <p:ph type="sldNum" sz="quarter" idx="12"/>
          </p:nvPr>
        </p:nvSpPr>
        <p:spPr bwMode="auto">
          <a:xfrm>
            <a:off x="8534405" y="6550026"/>
            <a:ext cx="533400" cy="231775"/>
          </a:xfrm>
          <a:prstGeom prst="rect">
            <a:avLst/>
          </a:prstGeom>
          <a:noFill/>
          <a:ln w="9525">
            <a:noFill/>
            <a:miter lim="800000"/>
            <a:headEnd/>
            <a:tailEnd/>
          </a:ln>
          <a:effectLst/>
        </p:spPr>
        <p:txBody>
          <a:bodyPr vert="horz" wrap="square" lIns="91436" tIns="45716" rIns="91436" bIns="45716" numCol="1" anchor="t" anchorCtr="0" compatLnSpc="1">
            <a:prstTxWarp prst="textNoShape">
              <a:avLst/>
            </a:prstTxWarp>
          </a:bodyPr>
          <a:lstStyle>
            <a:defPPr>
              <a:defRPr lang="en-US"/>
            </a:defPPr>
            <a:lvl1pPr algn="r" rtl="0" fontAlgn="auto">
              <a:spcBef>
                <a:spcPts val="0"/>
              </a:spcBef>
              <a:spcAft>
                <a:spcPts val="0"/>
              </a:spcAft>
              <a:defRPr sz="1000" kern="1200">
                <a:solidFill>
                  <a:srgbClr val="000000"/>
                </a:solidFill>
                <a:latin typeface="+mn-lt"/>
                <a:ea typeface="+mn-ea"/>
                <a:cs typeface="+mn-cs"/>
              </a:defRPr>
            </a:lvl1pPr>
            <a:lvl2pPr marL="457164" algn="l" rtl="0" fontAlgn="base">
              <a:spcBef>
                <a:spcPct val="0"/>
              </a:spcBef>
              <a:spcAft>
                <a:spcPct val="0"/>
              </a:spcAft>
              <a:defRPr kern="1200">
                <a:solidFill>
                  <a:schemeClr val="tx1"/>
                </a:solidFill>
                <a:latin typeface="Arial" charset="0"/>
                <a:ea typeface="+mn-ea"/>
                <a:cs typeface="+mn-cs"/>
              </a:defRPr>
            </a:lvl2pPr>
            <a:lvl3pPr marL="914328" algn="l" rtl="0" fontAlgn="base">
              <a:spcBef>
                <a:spcPct val="0"/>
              </a:spcBef>
              <a:spcAft>
                <a:spcPct val="0"/>
              </a:spcAft>
              <a:defRPr kern="1200">
                <a:solidFill>
                  <a:schemeClr val="tx1"/>
                </a:solidFill>
                <a:latin typeface="Arial" charset="0"/>
                <a:ea typeface="+mn-ea"/>
                <a:cs typeface="+mn-cs"/>
              </a:defRPr>
            </a:lvl3pPr>
            <a:lvl4pPr marL="1371492" algn="l" rtl="0" fontAlgn="base">
              <a:spcBef>
                <a:spcPct val="0"/>
              </a:spcBef>
              <a:spcAft>
                <a:spcPct val="0"/>
              </a:spcAft>
              <a:defRPr kern="1200">
                <a:solidFill>
                  <a:schemeClr val="tx1"/>
                </a:solidFill>
                <a:latin typeface="Arial" charset="0"/>
                <a:ea typeface="+mn-ea"/>
                <a:cs typeface="+mn-cs"/>
              </a:defRPr>
            </a:lvl4pPr>
            <a:lvl5pPr marL="1828656" algn="l" rtl="0" fontAlgn="base">
              <a:spcBef>
                <a:spcPct val="0"/>
              </a:spcBef>
              <a:spcAft>
                <a:spcPct val="0"/>
              </a:spcAft>
              <a:defRPr kern="1200">
                <a:solidFill>
                  <a:schemeClr val="tx1"/>
                </a:solidFill>
                <a:latin typeface="Arial" charset="0"/>
                <a:ea typeface="+mn-ea"/>
                <a:cs typeface="+mn-cs"/>
              </a:defRPr>
            </a:lvl5pPr>
            <a:lvl6pPr marL="2285820" algn="l" defTabSz="457164" rtl="0" eaLnBrk="1" latinLnBrk="0" hangingPunct="1">
              <a:defRPr kern="1200">
                <a:solidFill>
                  <a:schemeClr val="tx1"/>
                </a:solidFill>
                <a:latin typeface="Arial" charset="0"/>
                <a:ea typeface="+mn-ea"/>
                <a:cs typeface="+mn-cs"/>
              </a:defRPr>
            </a:lvl6pPr>
            <a:lvl7pPr marL="2742984" algn="l" defTabSz="457164" rtl="0" eaLnBrk="1" latinLnBrk="0" hangingPunct="1">
              <a:defRPr kern="1200">
                <a:solidFill>
                  <a:schemeClr val="tx1"/>
                </a:solidFill>
                <a:latin typeface="Arial" charset="0"/>
                <a:ea typeface="+mn-ea"/>
                <a:cs typeface="+mn-cs"/>
              </a:defRPr>
            </a:lvl7pPr>
            <a:lvl8pPr marL="3200144" algn="l" defTabSz="457164" rtl="0" eaLnBrk="1" latinLnBrk="0" hangingPunct="1">
              <a:defRPr kern="1200">
                <a:solidFill>
                  <a:schemeClr val="tx1"/>
                </a:solidFill>
                <a:latin typeface="Arial" charset="0"/>
                <a:ea typeface="+mn-ea"/>
                <a:cs typeface="+mn-cs"/>
              </a:defRPr>
            </a:lvl8pPr>
            <a:lvl9pPr marL="3657308" algn="l" defTabSz="457164" rtl="0" eaLnBrk="1" latinLnBrk="0" hangingPunct="1">
              <a:defRPr kern="1200">
                <a:solidFill>
                  <a:schemeClr val="tx1"/>
                </a:solidFill>
                <a:latin typeface="Arial" charset="0"/>
                <a:ea typeface="+mn-ea"/>
                <a:cs typeface="+mn-cs"/>
              </a:defRPr>
            </a:lvl9pPr>
          </a:lstStyle>
          <a:p>
            <a:pPr>
              <a:defRPr/>
            </a:pPr>
            <a:fld id="{F5861796-A3C3-49A7-93CE-7D8972DA12C8}" type="slidenum">
              <a:rPr lang="en-US" smtClean="0">
                <a:solidFill>
                  <a:schemeClr val="tx1"/>
                </a:solidFill>
              </a:rPr>
              <a:pPr>
                <a:defRPr/>
              </a:pPr>
              <a:t>37</a:t>
            </a:fld>
            <a:endParaRPr lang="en-US" dirty="0">
              <a:solidFill>
                <a:schemeClr val="tx1"/>
              </a:solidFill>
            </a:endParaRPr>
          </a:p>
        </p:txBody>
      </p:sp>
    </p:spTree>
    <p:extLst>
      <p:ext uri="{BB962C8B-B14F-4D97-AF65-F5344CB8AC3E}">
        <p14:creationId xmlns:p14="http://schemas.microsoft.com/office/powerpoint/2010/main" val="373925682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63" name="Rectangle 13" descr="Diapositiva 38: Ejercicio 3: Escenario C"/>
          <p:cNvSpPr>
            <a:spLocks noGrp="1" noChangeArrowheads="1"/>
          </p:cNvSpPr>
          <p:nvPr>
            <p:ph type="title" idx="4294967295"/>
          </p:nvPr>
        </p:nvSpPr>
        <p:spPr bwMode="auto">
          <a:xfrm>
            <a:off x="677917" y="366936"/>
            <a:ext cx="9532883" cy="685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accent2"/>
                </a:solidFill>
                <a:effectLst/>
                <a:uLnTx/>
                <a:uFillTx/>
                <a:latin typeface="+mj-lt"/>
                <a:ea typeface="+mj-ea"/>
                <a:cs typeface="+mj-cs"/>
              </a:rPr>
              <a:t>Ejercicio</a:t>
            </a:r>
            <a:r>
              <a:rPr kumimoji="0" lang="en-US" sz="4000" b="0" i="0" u="none" strike="noStrike" kern="1200" cap="none" spc="0" normalizeH="0" baseline="0" noProof="0" dirty="0">
                <a:ln>
                  <a:noFill/>
                </a:ln>
                <a:solidFill>
                  <a:schemeClr val="accent2"/>
                </a:solidFill>
                <a:effectLst/>
                <a:uLnTx/>
                <a:uFillTx/>
                <a:latin typeface="+mj-lt"/>
                <a:ea typeface="+mj-ea"/>
                <a:cs typeface="+mj-cs"/>
              </a:rPr>
              <a:t> 3: </a:t>
            </a:r>
            <a:r>
              <a:rPr kumimoji="0" lang="en-US" sz="4000" b="0" i="0" u="none" strike="noStrike" kern="1200" cap="none" spc="0" normalizeH="0" baseline="0" noProof="0" dirty="0" err="1">
                <a:ln>
                  <a:noFill/>
                </a:ln>
                <a:solidFill>
                  <a:schemeClr val="accent2"/>
                </a:solidFill>
                <a:effectLst/>
                <a:uLnTx/>
                <a:uFillTx/>
                <a:latin typeface="+mj-lt"/>
                <a:ea typeface="+mj-ea"/>
                <a:cs typeface="+mj-cs"/>
              </a:rPr>
              <a:t>Escenario</a:t>
            </a:r>
            <a:r>
              <a:rPr kumimoji="0" lang="en-US" sz="4000" b="0" i="0" u="none" strike="noStrike" kern="1200" cap="none" spc="0" normalizeH="0" baseline="0" noProof="0" dirty="0">
                <a:ln>
                  <a:noFill/>
                </a:ln>
                <a:solidFill>
                  <a:schemeClr val="accent2"/>
                </a:solidFill>
                <a:effectLst/>
                <a:uLnTx/>
                <a:uFillTx/>
                <a:latin typeface="+mj-lt"/>
                <a:ea typeface="+mj-ea"/>
                <a:cs typeface="+mj-cs"/>
              </a:rPr>
              <a:t> C</a:t>
            </a:r>
          </a:p>
        </p:txBody>
      </p:sp>
      <p:sp>
        <p:nvSpPr>
          <p:cNvPr id="128017" name="TextBox 26" descr="¿Posibles explicaciones?&#10;"/>
          <p:cNvSpPr txBox="1">
            <a:spLocks noChangeArrowheads="1"/>
          </p:cNvSpPr>
          <p:nvPr/>
        </p:nvSpPr>
        <p:spPr bwMode="auto">
          <a:xfrm>
            <a:off x="521920" y="1446033"/>
            <a:ext cx="502309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3200" dirty="0"/>
              <a:t>¿</a:t>
            </a:r>
            <a:r>
              <a:rPr lang="en-US" altLang="en-US" sz="3200" dirty="0" err="1"/>
              <a:t>Posibles</a:t>
            </a:r>
            <a:r>
              <a:rPr lang="en-US" altLang="en-US" sz="3200" dirty="0"/>
              <a:t> </a:t>
            </a:r>
            <a:r>
              <a:rPr lang="en-US" altLang="en-US" sz="3200" dirty="0" err="1"/>
              <a:t>explicaciones</a:t>
            </a:r>
            <a:r>
              <a:rPr lang="en-US" altLang="en-US" sz="3200" dirty="0"/>
              <a:t>?</a:t>
            </a:r>
          </a:p>
        </p:txBody>
      </p:sp>
      <p:grpSp>
        <p:nvGrpSpPr>
          <p:cNvPr id="2" name="Group 1" descr="Marco de resultados Escenario C que incluye flechas verdes que representan que el resultado/subresultado cumple o supera las expectativas y flechas rojas que indican que el resultado/subresultado está muy por debajo de las expectativas.&#10;&#10;Resultado 1: La sociedad civil mejora la implementación de programación relacionada al trabajo infantil (fecha roja).&#10;&#10;Resultado 2: Mayor conciencia sobre el trabajo infantil entre los miembros de la comunidad y los dueños de negocios pequeños (flecha verde).&#10;&#10;&#10;Resultado 3: El gobierno aumenta la ejecución de las leyes y reglamentos laborales (flecha verde).&#10;&#10;Objetivo: Menor incidencia del trabajo infantil en las comunidades de enfoque (Flecha verde)&#10;&#10;">
            <a:extLst>
              <a:ext uri="{FF2B5EF4-FFF2-40B4-BE49-F238E27FC236}">
                <a16:creationId xmlns:a16="http://schemas.microsoft.com/office/drawing/2014/main" id="{18D53A0C-90F9-798D-6100-44994D0C5FE3}"/>
              </a:ext>
            </a:extLst>
          </p:cNvPr>
          <p:cNvGrpSpPr/>
          <p:nvPr/>
        </p:nvGrpSpPr>
        <p:grpSpPr>
          <a:xfrm>
            <a:off x="797003" y="1551125"/>
            <a:ext cx="10672758" cy="4570702"/>
            <a:chOff x="797003" y="1551125"/>
            <a:chExt cx="10672758" cy="4570702"/>
          </a:xfrm>
        </p:grpSpPr>
        <p:sp>
          <p:nvSpPr>
            <p:cNvPr id="128004" name="Rectangle 5"/>
            <p:cNvSpPr>
              <a:spLocks noChangeArrowheads="1"/>
            </p:cNvSpPr>
            <p:nvPr/>
          </p:nvSpPr>
          <p:spPr bwMode="auto">
            <a:xfrm>
              <a:off x="797003" y="5122213"/>
              <a:ext cx="1859794" cy="999614"/>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28003" name="Rectangle 4"/>
            <p:cNvSpPr>
              <a:spLocks noChangeArrowheads="1"/>
            </p:cNvSpPr>
            <p:nvPr/>
          </p:nvSpPr>
          <p:spPr bwMode="auto">
            <a:xfrm>
              <a:off x="3650052" y="5103515"/>
              <a:ext cx="1859794" cy="1005853"/>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cxnSp>
          <p:nvCxnSpPr>
            <p:cNvPr id="128007" name="AutoShape 8"/>
            <p:cNvCxnSpPr>
              <a:cxnSpLocks noChangeShapeType="1"/>
              <a:stCxn id="128004" idx="0"/>
              <a:endCxn id="128006" idx="2"/>
            </p:cNvCxnSpPr>
            <p:nvPr/>
          </p:nvCxnSpPr>
          <p:spPr bwMode="auto">
            <a:xfrm rot="5400000" flipH="1" flipV="1">
              <a:off x="2028857" y="4287930"/>
              <a:ext cx="532326" cy="1136240"/>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08" name="AutoShape 9"/>
            <p:cNvCxnSpPr>
              <a:cxnSpLocks noChangeShapeType="1"/>
              <a:stCxn id="128003" idx="0"/>
              <a:endCxn id="128006" idx="2"/>
            </p:cNvCxnSpPr>
            <p:nvPr/>
          </p:nvCxnSpPr>
          <p:spPr bwMode="auto">
            <a:xfrm rot="16200000" flipV="1">
              <a:off x="3464731" y="3988296"/>
              <a:ext cx="513628" cy="1716809"/>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sp>
          <p:nvSpPr>
            <p:cNvPr id="128006" name="Rectangle 7"/>
            <p:cNvSpPr>
              <a:spLocks noChangeArrowheads="1"/>
            </p:cNvSpPr>
            <p:nvPr/>
          </p:nvSpPr>
          <p:spPr bwMode="auto">
            <a:xfrm>
              <a:off x="1138597" y="3266448"/>
              <a:ext cx="3449085" cy="13234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2000" dirty="0" err="1">
                  <a:solidFill>
                    <a:schemeClr val="tx1"/>
                  </a:solidFill>
                </a:rPr>
                <a:t>Resultado</a:t>
              </a:r>
              <a:r>
                <a:rPr lang="en-US" altLang="en-US" sz="2000" dirty="0">
                  <a:solidFill>
                    <a:schemeClr val="tx1"/>
                  </a:solidFill>
                </a:rPr>
                <a:t> 1: </a:t>
              </a:r>
              <a:r>
                <a:rPr lang="es-ES" altLang="en-US" sz="2000" dirty="0">
                  <a:solidFill>
                    <a:schemeClr val="tx1"/>
                  </a:solidFill>
                </a:rPr>
                <a:t>La sociedad civil mejora la implementación de programación relacionada al trabajo infantil</a:t>
              </a:r>
            </a:p>
          </p:txBody>
        </p:sp>
        <p:sp>
          <p:nvSpPr>
            <p:cNvPr id="24" name="AutoShape 42">
              <a:extLst>
                <a:ext uri="{FF2B5EF4-FFF2-40B4-BE49-F238E27FC236}">
                  <a16:creationId xmlns:a16="http://schemas.microsoft.com/office/drawing/2014/main" id="{4E6706CA-4D7A-49A6-A2F7-F57E64FF4476}"/>
                </a:ext>
              </a:extLst>
            </p:cNvPr>
            <p:cNvSpPr>
              <a:spLocks noChangeArrowheads="1"/>
            </p:cNvSpPr>
            <p:nvPr/>
          </p:nvSpPr>
          <p:spPr bwMode="auto">
            <a:xfrm rot="7993964">
              <a:off x="2613759" y="3537901"/>
              <a:ext cx="510697" cy="613688"/>
            </a:xfrm>
            <a:prstGeom prst="upArrow">
              <a:avLst>
                <a:gd name="adj1" fmla="val 50000"/>
                <a:gd name="adj2" fmla="val 31250"/>
              </a:avLst>
            </a:prstGeom>
            <a:solidFill>
              <a:srgbClr val="FF00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128005" name="Rectangle 6"/>
            <p:cNvSpPr>
              <a:spLocks noChangeArrowheads="1"/>
            </p:cNvSpPr>
            <p:nvPr/>
          </p:nvSpPr>
          <p:spPr bwMode="auto">
            <a:xfrm>
              <a:off x="5090455" y="3276366"/>
              <a:ext cx="3088745" cy="147732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dirty="0" err="1">
                  <a:solidFill>
                    <a:schemeClr val="tx1"/>
                  </a:solidFill>
                </a:rPr>
                <a:t>Resultado</a:t>
              </a:r>
              <a:r>
                <a:rPr lang="en-US" altLang="en-US" dirty="0">
                  <a:solidFill>
                    <a:schemeClr val="tx1"/>
                  </a:solidFill>
                </a:rPr>
                <a:t> 2: </a:t>
              </a:r>
              <a:r>
                <a:rPr lang="es-ES" altLang="en-US" dirty="0">
                  <a:solidFill>
                    <a:schemeClr val="tx1"/>
                  </a:solidFill>
                </a:rPr>
                <a:t>Mayor conciencia sobre el trabajo infantil entre los miembros de la comunidad y los dueños de negocios pequeños</a:t>
              </a:r>
              <a:endParaRPr lang="en-US" altLang="en-US" dirty="0">
                <a:solidFill>
                  <a:schemeClr val="tx1"/>
                </a:solidFill>
              </a:endParaRPr>
            </a:p>
          </p:txBody>
        </p:sp>
        <p:sp>
          <p:nvSpPr>
            <p:cNvPr id="22" name="AutoShape 44">
              <a:extLst>
                <a:ext uri="{FF2B5EF4-FFF2-40B4-BE49-F238E27FC236}">
                  <a16:creationId xmlns:a16="http://schemas.microsoft.com/office/drawing/2014/main" id="{D00A129B-F321-4E68-84D9-4EC0AC6501D4}"/>
                </a:ext>
              </a:extLst>
            </p:cNvPr>
            <p:cNvSpPr>
              <a:spLocks noChangeArrowheads="1"/>
            </p:cNvSpPr>
            <p:nvPr/>
          </p:nvSpPr>
          <p:spPr bwMode="auto">
            <a:xfrm rot="2357857">
              <a:off x="6233804" y="3680914"/>
              <a:ext cx="507208" cy="616253"/>
            </a:xfrm>
            <a:prstGeom prst="upArrow">
              <a:avLst>
                <a:gd name="adj1" fmla="val 50000"/>
                <a:gd name="adj2" fmla="val 31250"/>
              </a:avLst>
            </a:prstGeom>
            <a:solidFill>
              <a:srgbClr val="A7CF3E">
                <a:alpha val="72941"/>
              </a:srgbClr>
            </a:solid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sp>
          <p:nvSpPr>
            <p:cNvPr id="25" name="Text Box 4">
              <a:extLst>
                <a:ext uri="{FF2B5EF4-FFF2-40B4-BE49-F238E27FC236}">
                  <a16:creationId xmlns:a16="http://schemas.microsoft.com/office/drawing/2014/main" id="{67DE7231-CF4A-4189-AE55-7BFB05A90E4A}"/>
                </a:ext>
              </a:extLst>
            </p:cNvPr>
            <p:cNvSpPr txBox="1">
              <a:spLocks noChangeArrowheads="1"/>
            </p:cNvSpPr>
            <p:nvPr/>
          </p:nvSpPr>
          <p:spPr bwMode="auto">
            <a:xfrm>
              <a:off x="8534405" y="3293656"/>
              <a:ext cx="2935356" cy="150502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n-US"/>
              </a:defPPr>
              <a:lvl1pPr algn="ctr">
                <a:spcBef>
                  <a:spcPct val="50000"/>
                </a:spcBef>
                <a:spcAft>
                  <a:spcPct val="60000"/>
                </a:spcAft>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err="1">
                  <a:solidFill>
                    <a:schemeClr val="tx1"/>
                  </a:solidFill>
                </a:rPr>
                <a:t>Resultado</a:t>
              </a:r>
              <a:r>
                <a:rPr lang="en-US" altLang="en-US" dirty="0">
                  <a:solidFill>
                    <a:schemeClr val="tx1"/>
                  </a:solidFill>
                </a:rPr>
                <a:t> 3: </a:t>
              </a:r>
              <a:r>
                <a:rPr lang="es-ES" altLang="en-US" dirty="0">
                  <a:solidFill>
                    <a:schemeClr val="tx1"/>
                  </a:solidFill>
                </a:rPr>
                <a:t>El gobierno aumenta la ejecución de las leyes y reglamentos laborales</a:t>
              </a:r>
            </a:p>
            <a:p>
              <a:endParaRPr lang="en-US" altLang="en-US" dirty="0">
                <a:solidFill>
                  <a:schemeClr val="tx1"/>
                </a:solidFill>
              </a:endParaRPr>
            </a:p>
          </p:txBody>
        </p:sp>
        <p:sp>
          <p:nvSpPr>
            <p:cNvPr id="54" name="AutoShape 44">
              <a:extLst>
                <a:ext uri="{FF2B5EF4-FFF2-40B4-BE49-F238E27FC236}">
                  <a16:creationId xmlns:a16="http://schemas.microsoft.com/office/drawing/2014/main" id="{5F12FCC4-2C92-4156-B0A9-0AF993151B1B}"/>
                </a:ext>
              </a:extLst>
            </p:cNvPr>
            <p:cNvSpPr>
              <a:spLocks noChangeArrowheads="1"/>
            </p:cNvSpPr>
            <p:nvPr/>
          </p:nvSpPr>
          <p:spPr bwMode="auto">
            <a:xfrm rot="2357857">
              <a:off x="9462377" y="3680916"/>
              <a:ext cx="507208" cy="616253"/>
            </a:xfrm>
            <a:prstGeom prst="upArrow">
              <a:avLst>
                <a:gd name="adj1" fmla="val 50000"/>
                <a:gd name="adj2" fmla="val 31250"/>
              </a:avLst>
            </a:prstGeom>
            <a:solidFill>
              <a:srgbClr val="A7CF3E">
                <a:alpha val="72941"/>
              </a:srgbClr>
            </a:solid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cxnSp>
          <p:nvCxnSpPr>
            <p:cNvPr id="128009" name="AutoShape 10"/>
            <p:cNvCxnSpPr>
              <a:cxnSpLocks noChangeShapeType="1"/>
              <a:stCxn id="128006" idx="0"/>
              <a:endCxn id="128002" idx="2"/>
            </p:cNvCxnSpPr>
            <p:nvPr/>
          </p:nvCxnSpPr>
          <p:spPr bwMode="auto">
            <a:xfrm rot="5400000" flipH="1" flipV="1">
              <a:off x="4385524" y="1044404"/>
              <a:ext cx="699660" cy="3744429"/>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10" name="AutoShape 11"/>
            <p:cNvCxnSpPr>
              <a:cxnSpLocks noChangeShapeType="1"/>
              <a:stCxn id="128005" idx="0"/>
              <a:endCxn id="128002" idx="2"/>
            </p:cNvCxnSpPr>
            <p:nvPr/>
          </p:nvCxnSpPr>
          <p:spPr bwMode="auto">
            <a:xfrm rot="16200000" flipV="1">
              <a:off x="6266410" y="2907947"/>
              <a:ext cx="709578" cy="27259"/>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202752" name="Connector: Elbow 202751">
              <a:extLst>
                <a:ext uri="{FF2B5EF4-FFF2-40B4-BE49-F238E27FC236}">
                  <a16:creationId xmlns:a16="http://schemas.microsoft.com/office/drawing/2014/main" id="{70B64853-F84D-46DF-97C6-06AC0C088594}"/>
                </a:ext>
              </a:extLst>
            </p:cNvPr>
            <p:cNvCxnSpPr>
              <a:cxnSpLocks/>
              <a:stCxn id="25" idx="0"/>
              <a:endCxn id="128002" idx="2"/>
            </p:cNvCxnSpPr>
            <p:nvPr/>
          </p:nvCxnSpPr>
          <p:spPr>
            <a:xfrm rot="16200000" flipV="1">
              <a:off x="7941392" y="1232965"/>
              <a:ext cx="726868" cy="3394514"/>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128002" name="Rectangle 3"/>
            <p:cNvSpPr>
              <a:spLocks noChangeArrowheads="1"/>
            </p:cNvSpPr>
            <p:nvPr/>
          </p:nvSpPr>
          <p:spPr bwMode="auto">
            <a:xfrm>
              <a:off x="5080127" y="1551125"/>
              <a:ext cx="3054884" cy="101566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2000" dirty="0">
                  <a:solidFill>
                    <a:schemeClr val="tx1"/>
                  </a:solidFill>
                </a:rPr>
                <a:t>PO: </a:t>
              </a:r>
              <a:r>
                <a:rPr lang="es-ES" altLang="en-US" sz="2000" dirty="0">
                  <a:solidFill>
                    <a:schemeClr val="tx1"/>
                  </a:solidFill>
                </a:rPr>
                <a:t>Menor incidencia del trabajo infantil en las comunidades de enfoque</a:t>
              </a:r>
              <a:endParaRPr lang="en-US" altLang="en-US" sz="2000" dirty="0">
                <a:solidFill>
                  <a:schemeClr val="tx1"/>
                </a:solidFill>
              </a:endParaRPr>
            </a:p>
          </p:txBody>
        </p:sp>
        <p:sp>
          <p:nvSpPr>
            <p:cNvPr id="26" name="AutoShape 44">
              <a:extLst>
                <a:ext uri="{FF2B5EF4-FFF2-40B4-BE49-F238E27FC236}">
                  <a16:creationId xmlns:a16="http://schemas.microsoft.com/office/drawing/2014/main" id="{9A06247D-20B0-4056-9ED9-6BFE2C55DD73}"/>
                </a:ext>
              </a:extLst>
            </p:cNvPr>
            <p:cNvSpPr>
              <a:spLocks noChangeArrowheads="1"/>
            </p:cNvSpPr>
            <p:nvPr/>
          </p:nvSpPr>
          <p:spPr bwMode="auto">
            <a:xfrm rot="2357857">
              <a:off x="6659311" y="1590185"/>
              <a:ext cx="495812" cy="719864"/>
            </a:xfrm>
            <a:prstGeom prst="upArrow">
              <a:avLst>
                <a:gd name="adj1" fmla="val 50000"/>
                <a:gd name="adj2" fmla="val 31250"/>
              </a:avLst>
            </a:prstGeom>
            <a:solidFill>
              <a:srgbClr val="A7CF3E">
                <a:alpha val="72941"/>
              </a:srgbClr>
            </a:solidFill>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grpSp>
      <p:sp>
        <p:nvSpPr>
          <p:cNvPr id="23" name="Footer Placeholder 1">
            <a:extLst>
              <a:ext uri="{FF2B5EF4-FFF2-40B4-BE49-F238E27FC236}">
                <a16:creationId xmlns:a16="http://schemas.microsoft.com/office/drawing/2014/main" id="{3307B1FA-3A8B-427B-A08E-A989F3EE8FD2}"/>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17" name="Slide Number Placeholder 3"/>
          <p:cNvSpPr>
            <a:spLocks noGrp="1"/>
          </p:cNvSpPr>
          <p:nvPr>
            <p:ph type="sldNum" sz="quarter" idx="12"/>
          </p:nvPr>
        </p:nvSpPr>
        <p:spPr bwMode="auto">
          <a:xfrm>
            <a:off x="8534405" y="6550026"/>
            <a:ext cx="533400" cy="231775"/>
          </a:xfrm>
          <a:prstGeom prst="rect">
            <a:avLst/>
          </a:prstGeom>
          <a:noFill/>
          <a:ln w="9525">
            <a:noFill/>
            <a:miter lim="800000"/>
            <a:headEnd/>
            <a:tailEnd/>
          </a:ln>
          <a:effectLst/>
        </p:spPr>
        <p:txBody>
          <a:bodyPr vert="horz" wrap="square" lIns="91436" tIns="45716" rIns="91436" bIns="45716" numCol="1" anchor="t" anchorCtr="0" compatLnSpc="1">
            <a:prstTxWarp prst="textNoShape">
              <a:avLst/>
            </a:prstTxWarp>
          </a:bodyPr>
          <a:lstStyle>
            <a:defPPr>
              <a:defRPr lang="en-US"/>
            </a:defPPr>
            <a:lvl1pPr algn="r" rtl="0" fontAlgn="auto">
              <a:spcBef>
                <a:spcPts val="0"/>
              </a:spcBef>
              <a:spcAft>
                <a:spcPts val="0"/>
              </a:spcAft>
              <a:defRPr sz="1000" kern="1200">
                <a:solidFill>
                  <a:srgbClr val="000000"/>
                </a:solidFill>
                <a:latin typeface="+mn-lt"/>
                <a:ea typeface="+mn-ea"/>
                <a:cs typeface="+mn-cs"/>
              </a:defRPr>
            </a:lvl1pPr>
            <a:lvl2pPr marL="457164" algn="l" rtl="0" fontAlgn="base">
              <a:spcBef>
                <a:spcPct val="0"/>
              </a:spcBef>
              <a:spcAft>
                <a:spcPct val="0"/>
              </a:spcAft>
              <a:defRPr kern="1200">
                <a:solidFill>
                  <a:schemeClr val="tx1"/>
                </a:solidFill>
                <a:latin typeface="Arial" charset="0"/>
                <a:ea typeface="+mn-ea"/>
                <a:cs typeface="+mn-cs"/>
              </a:defRPr>
            </a:lvl2pPr>
            <a:lvl3pPr marL="914328" algn="l" rtl="0" fontAlgn="base">
              <a:spcBef>
                <a:spcPct val="0"/>
              </a:spcBef>
              <a:spcAft>
                <a:spcPct val="0"/>
              </a:spcAft>
              <a:defRPr kern="1200">
                <a:solidFill>
                  <a:schemeClr val="tx1"/>
                </a:solidFill>
                <a:latin typeface="Arial" charset="0"/>
                <a:ea typeface="+mn-ea"/>
                <a:cs typeface="+mn-cs"/>
              </a:defRPr>
            </a:lvl3pPr>
            <a:lvl4pPr marL="1371492" algn="l" rtl="0" fontAlgn="base">
              <a:spcBef>
                <a:spcPct val="0"/>
              </a:spcBef>
              <a:spcAft>
                <a:spcPct val="0"/>
              </a:spcAft>
              <a:defRPr kern="1200">
                <a:solidFill>
                  <a:schemeClr val="tx1"/>
                </a:solidFill>
                <a:latin typeface="Arial" charset="0"/>
                <a:ea typeface="+mn-ea"/>
                <a:cs typeface="+mn-cs"/>
              </a:defRPr>
            </a:lvl4pPr>
            <a:lvl5pPr marL="1828656" algn="l" rtl="0" fontAlgn="base">
              <a:spcBef>
                <a:spcPct val="0"/>
              </a:spcBef>
              <a:spcAft>
                <a:spcPct val="0"/>
              </a:spcAft>
              <a:defRPr kern="1200">
                <a:solidFill>
                  <a:schemeClr val="tx1"/>
                </a:solidFill>
                <a:latin typeface="Arial" charset="0"/>
                <a:ea typeface="+mn-ea"/>
                <a:cs typeface="+mn-cs"/>
              </a:defRPr>
            </a:lvl5pPr>
            <a:lvl6pPr marL="2285820" algn="l" defTabSz="457164" rtl="0" eaLnBrk="1" latinLnBrk="0" hangingPunct="1">
              <a:defRPr kern="1200">
                <a:solidFill>
                  <a:schemeClr val="tx1"/>
                </a:solidFill>
                <a:latin typeface="Arial" charset="0"/>
                <a:ea typeface="+mn-ea"/>
                <a:cs typeface="+mn-cs"/>
              </a:defRPr>
            </a:lvl6pPr>
            <a:lvl7pPr marL="2742984" algn="l" defTabSz="457164" rtl="0" eaLnBrk="1" latinLnBrk="0" hangingPunct="1">
              <a:defRPr kern="1200">
                <a:solidFill>
                  <a:schemeClr val="tx1"/>
                </a:solidFill>
                <a:latin typeface="Arial" charset="0"/>
                <a:ea typeface="+mn-ea"/>
                <a:cs typeface="+mn-cs"/>
              </a:defRPr>
            </a:lvl7pPr>
            <a:lvl8pPr marL="3200144" algn="l" defTabSz="457164" rtl="0" eaLnBrk="1" latinLnBrk="0" hangingPunct="1">
              <a:defRPr kern="1200">
                <a:solidFill>
                  <a:schemeClr val="tx1"/>
                </a:solidFill>
                <a:latin typeface="Arial" charset="0"/>
                <a:ea typeface="+mn-ea"/>
                <a:cs typeface="+mn-cs"/>
              </a:defRPr>
            </a:lvl8pPr>
            <a:lvl9pPr marL="3657308" algn="l" defTabSz="457164" rtl="0" eaLnBrk="1" latinLnBrk="0" hangingPunct="1">
              <a:defRPr kern="1200">
                <a:solidFill>
                  <a:schemeClr val="tx1"/>
                </a:solidFill>
                <a:latin typeface="Arial" charset="0"/>
                <a:ea typeface="+mn-ea"/>
                <a:cs typeface="+mn-cs"/>
              </a:defRPr>
            </a:lvl9pPr>
          </a:lstStyle>
          <a:p>
            <a:pPr>
              <a:defRPr/>
            </a:pPr>
            <a:fld id="{F5861796-A3C3-49A7-93CE-7D8972DA12C8}" type="slidenum">
              <a:rPr lang="en-US" smtClean="0">
                <a:solidFill>
                  <a:schemeClr val="tx1"/>
                </a:solidFill>
              </a:rPr>
              <a:pPr>
                <a:defRPr/>
              </a:pPr>
              <a:t>38</a:t>
            </a:fld>
            <a:endParaRPr lang="en-US" dirty="0">
              <a:solidFill>
                <a:schemeClr val="tx1"/>
              </a:solidFill>
            </a:endParaRPr>
          </a:p>
        </p:txBody>
      </p:sp>
    </p:spTree>
    <p:extLst>
      <p:ext uri="{BB962C8B-B14F-4D97-AF65-F5344CB8AC3E}">
        <p14:creationId xmlns:p14="http://schemas.microsoft.com/office/powerpoint/2010/main" val="305243115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39: Revisando la implementación de las actividades">
            <a:extLst>
              <a:ext uri="{FF2B5EF4-FFF2-40B4-BE49-F238E27FC236}">
                <a16:creationId xmlns:a16="http://schemas.microsoft.com/office/drawing/2014/main" id="{9BBD2B9B-9D53-4FD4-AF47-FDC45C99C24F}"/>
              </a:ext>
            </a:extLst>
          </p:cNvPr>
          <p:cNvSpPr>
            <a:spLocks noGrp="1"/>
          </p:cNvSpPr>
          <p:nvPr>
            <p:ph type="title"/>
          </p:nvPr>
        </p:nvSpPr>
        <p:spPr>
          <a:xfrm>
            <a:off x="584199" y="0"/>
            <a:ext cx="11271469" cy="1325563"/>
          </a:xfrm>
        </p:spPr>
        <p:txBody>
          <a:bodyPr/>
          <a:lstStyle/>
          <a:p>
            <a:r>
              <a:rPr lang="es-ES" dirty="0"/>
              <a:t>Revisando la implementación de las actividades</a:t>
            </a:r>
            <a:endParaRPr lang="en-US" dirty="0"/>
          </a:p>
        </p:txBody>
      </p:sp>
      <p:sp>
        <p:nvSpPr>
          <p:cNvPr id="4" name="Content Placeholder 3" descr="Revise preguntas y asuntos relacionados a las actividades del proyecto y su implementación:&#10;¿Las actividades están avanzando en la dirección correcta? Se están logrando los efectos previstos a tiempo?&#10;¿Se están logrando suficientes efectos?&#10;¿La calidad de las actividades y productos es adecuada?&#10;¿Los socios están logrando los resultados y productos centrales asignados?&#10;¿Necesitamos más información?">
            <a:extLst>
              <a:ext uri="{FF2B5EF4-FFF2-40B4-BE49-F238E27FC236}">
                <a16:creationId xmlns:a16="http://schemas.microsoft.com/office/drawing/2014/main" id="{486ECAF4-674A-480F-8275-5124310E623E}"/>
              </a:ext>
            </a:extLst>
          </p:cNvPr>
          <p:cNvSpPr>
            <a:spLocks noGrp="1"/>
          </p:cNvSpPr>
          <p:nvPr>
            <p:ph idx="1"/>
          </p:nvPr>
        </p:nvSpPr>
        <p:spPr>
          <a:xfrm>
            <a:off x="699229" y="1316346"/>
            <a:ext cx="7905508" cy="4351338"/>
          </a:xfrm>
        </p:spPr>
        <p:txBody>
          <a:bodyPr>
            <a:normAutofit fontScale="92500" lnSpcReduction="20000"/>
          </a:bodyPr>
          <a:lstStyle/>
          <a:p>
            <a:pPr marL="0" indent="0">
              <a:spcAft>
                <a:spcPct val="25000"/>
              </a:spcAft>
              <a:buSzPct val="140000"/>
              <a:buNone/>
            </a:pPr>
            <a:r>
              <a:rPr lang="es-ES" b="1" dirty="0">
                <a:solidFill>
                  <a:schemeClr val="accent1"/>
                </a:solidFill>
              </a:rPr>
              <a:t>Revise preguntas y asuntos relacionados a las actividades del proyecto y su implementación:</a:t>
            </a:r>
          </a:p>
          <a:p>
            <a:pPr marL="0" indent="0">
              <a:spcAft>
                <a:spcPct val="25000"/>
              </a:spcAft>
              <a:buSzPct val="140000"/>
              <a:buNone/>
            </a:pPr>
            <a:r>
              <a:rPr lang="es-ES" dirty="0"/>
              <a:t>¿Las actividades están avanzando en la dirección correcta</a:t>
            </a:r>
            <a:r>
              <a:rPr lang="en-US" dirty="0"/>
              <a:t>?</a:t>
            </a:r>
            <a:r>
              <a:rPr lang="es-ES" dirty="0"/>
              <a:t> Se están logrando los efectos previstos a tiempo?</a:t>
            </a:r>
          </a:p>
          <a:p>
            <a:pPr marL="0" indent="0">
              <a:spcAft>
                <a:spcPct val="25000"/>
              </a:spcAft>
              <a:buSzPct val="140000"/>
              <a:buNone/>
            </a:pPr>
            <a:r>
              <a:rPr lang="es-ES" dirty="0"/>
              <a:t>¿</a:t>
            </a:r>
            <a:r>
              <a:rPr lang="en-US" sz="2800" dirty="0"/>
              <a:t>Se </a:t>
            </a:r>
            <a:r>
              <a:rPr lang="en-US" sz="2800" dirty="0" err="1"/>
              <a:t>est</a:t>
            </a:r>
            <a:r>
              <a:rPr lang="es-CO" dirty="0" err="1"/>
              <a:t>án</a:t>
            </a:r>
            <a:r>
              <a:rPr lang="es-CO" dirty="0"/>
              <a:t> logrando suficientes efectos</a:t>
            </a:r>
            <a:r>
              <a:rPr lang="en-US" dirty="0"/>
              <a:t>?</a:t>
            </a:r>
            <a:endParaRPr lang="en-US" sz="2800" dirty="0"/>
          </a:p>
          <a:p>
            <a:pPr marL="344488" indent="-342900"/>
            <a:r>
              <a:rPr lang="es-ES" dirty="0"/>
              <a:t>¿La calidad de las actividades y productos es adecuada?</a:t>
            </a:r>
          </a:p>
          <a:p>
            <a:pPr marL="344488" indent="-342900"/>
            <a:r>
              <a:rPr lang="es-ES" dirty="0"/>
              <a:t>¿Los socios están logrando los resultados y productos centrales asignados?</a:t>
            </a:r>
          </a:p>
          <a:p>
            <a:pPr marL="344488" indent="-342900"/>
            <a:r>
              <a:rPr lang="en-US" dirty="0"/>
              <a:t>¿</a:t>
            </a:r>
            <a:r>
              <a:rPr lang="en-US" dirty="0" err="1"/>
              <a:t>Necesitamos</a:t>
            </a:r>
            <a:r>
              <a:rPr lang="en-US" dirty="0"/>
              <a:t> </a:t>
            </a:r>
            <a:r>
              <a:rPr lang="en-US" dirty="0" err="1"/>
              <a:t>más</a:t>
            </a:r>
            <a:r>
              <a:rPr lang="en-US" dirty="0"/>
              <a:t> </a:t>
            </a:r>
            <a:r>
              <a:rPr lang="en-US" dirty="0" err="1"/>
              <a:t>información</a:t>
            </a:r>
            <a:r>
              <a:rPr lang="en-US" dirty="0"/>
              <a:t>?</a:t>
            </a:r>
          </a:p>
        </p:txBody>
      </p:sp>
      <p:sp>
        <p:nvSpPr>
          <p:cNvPr id="28" name="Arrow: Right 27">
            <a:extLst>
              <a:ext uri="{FF2B5EF4-FFF2-40B4-BE49-F238E27FC236}">
                <a16:creationId xmlns:a16="http://schemas.microsoft.com/office/drawing/2014/main" id="{E025FD35-175D-4928-B77C-7B9A2EBD727E}"/>
              </a:ext>
              <a:ext uri="{C183D7F6-B498-43B3-948B-1728B52AA6E4}">
                <adec:decorative xmlns:adec="http://schemas.microsoft.com/office/drawing/2017/decorative" val="1"/>
              </a:ext>
            </a:extLst>
          </p:cNvPr>
          <p:cNvSpPr/>
          <p:nvPr/>
        </p:nvSpPr>
        <p:spPr>
          <a:xfrm>
            <a:off x="6991773" y="5524079"/>
            <a:ext cx="939316" cy="432353"/>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Ejemplo de un marco de resultados que incluye:&#10;&#10;Actividades 1 y 2 que contribuyen al subresultado 1.1&#10;&#10;Actividad 3 que contribuye al subresultado 1.2.&#10;&#10;Actividades 4 y 5 que contribuyen al subresultado 2.1.&#10;&#10;Actividades 6 y 7 que contribuyen al subresultado 2.2.&#10;&#10;Los subresultados 1.1 y 1.2 contribuyen al resultado 1.&#10;&#10;Los subresultados 2.1 y 2.2 contribuyen al resultado 2&#10;&#10;Los resultados 1 y 2 contribuyen al Objetivo del Proyecto.">
            <a:extLst>
              <a:ext uri="{FF2B5EF4-FFF2-40B4-BE49-F238E27FC236}">
                <a16:creationId xmlns:a16="http://schemas.microsoft.com/office/drawing/2014/main" id="{C131B7C1-3F8E-4D23-A0F5-8FD3442AAEEB}"/>
              </a:ext>
            </a:extLst>
          </p:cNvPr>
          <p:cNvGrpSpPr/>
          <p:nvPr/>
        </p:nvGrpSpPr>
        <p:grpSpPr>
          <a:xfrm>
            <a:off x="8277962" y="3141785"/>
            <a:ext cx="3797713" cy="2820771"/>
            <a:chOff x="1876425" y="2092409"/>
            <a:chExt cx="5459244" cy="3626753"/>
          </a:xfrm>
        </p:grpSpPr>
        <p:sp>
          <p:nvSpPr>
            <p:cNvPr id="6" name="Rectangle 4">
              <a:extLst>
                <a:ext uri="{FF2B5EF4-FFF2-40B4-BE49-F238E27FC236}">
                  <a16:creationId xmlns:a16="http://schemas.microsoft.com/office/drawing/2014/main" id="{219BABEC-5CAA-4AA5-A40E-58CC0E983EB8}"/>
                </a:ext>
              </a:extLst>
            </p:cNvPr>
            <p:cNvSpPr>
              <a:spLocks noChangeArrowheads="1"/>
            </p:cNvSpPr>
            <p:nvPr/>
          </p:nvSpPr>
          <p:spPr bwMode="auto">
            <a:xfrm>
              <a:off x="5283199" y="3399134"/>
              <a:ext cx="1407952" cy="331038"/>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1400" dirty="0" err="1">
                  <a:solidFill>
                    <a:schemeClr val="bg1"/>
                  </a:solidFill>
                  <a:latin typeface="Times New Roman" pitchFamily="18" charset="0"/>
                </a:rPr>
                <a:t>Resultado</a:t>
              </a:r>
              <a:r>
                <a:rPr lang="en-US" altLang="en-US" sz="1400" dirty="0">
                  <a:solidFill>
                    <a:schemeClr val="bg1"/>
                  </a:solidFill>
                  <a:latin typeface="Times New Roman" pitchFamily="18" charset="0"/>
                </a:rPr>
                <a:t> 2</a:t>
              </a:r>
            </a:p>
          </p:txBody>
        </p:sp>
        <p:sp>
          <p:nvSpPr>
            <p:cNvPr id="7" name="Rectangle 5">
              <a:extLst>
                <a:ext uri="{FF2B5EF4-FFF2-40B4-BE49-F238E27FC236}">
                  <a16:creationId xmlns:a16="http://schemas.microsoft.com/office/drawing/2014/main" id="{9C871CCC-BF3F-4964-90F8-8CAC329EA487}"/>
                </a:ext>
              </a:extLst>
            </p:cNvPr>
            <p:cNvSpPr>
              <a:spLocks noChangeArrowheads="1"/>
            </p:cNvSpPr>
            <p:nvPr/>
          </p:nvSpPr>
          <p:spPr bwMode="auto">
            <a:xfrm>
              <a:off x="2557688" y="3285673"/>
              <a:ext cx="1277712"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1400" dirty="0" err="1">
                  <a:solidFill>
                    <a:schemeClr val="bg1"/>
                  </a:solidFill>
                  <a:latin typeface="Times New Roman" pitchFamily="18" charset="0"/>
                </a:rPr>
                <a:t>Resultado</a:t>
              </a:r>
              <a:r>
                <a:rPr lang="en-US" altLang="en-US" sz="1400" dirty="0">
                  <a:solidFill>
                    <a:schemeClr val="bg1"/>
                  </a:solidFill>
                  <a:latin typeface="Times New Roman" pitchFamily="18" charset="0"/>
                </a:rPr>
                <a:t> 1 </a:t>
              </a:r>
            </a:p>
          </p:txBody>
        </p:sp>
        <p:sp>
          <p:nvSpPr>
            <p:cNvPr id="8" name="Rectangle 14">
              <a:extLst>
                <a:ext uri="{FF2B5EF4-FFF2-40B4-BE49-F238E27FC236}">
                  <a16:creationId xmlns:a16="http://schemas.microsoft.com/office/drawing/2014/main" id="{6F06FF50-2657-465B-BE56-6A75C844A0AE}"/>
                </a:ext>
              </a:extLst>
            </p:cNvPr>
            <p:cNvSpPr>
              <a:spLocks noChangeArrowheads="1"/>
            </p:cNvSpPr>
            <p:nvPr/>
          </p:nvSpPr>
          <p:spPr bwMode="auto">
            <a:xfrm>
              <a:off x="1882774" y="4226648"/>
              <a:ext cx="1143968" cy="481425"/>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n-US" altLang="en-US" sz="1100" dirty="0" err="1">
                  <a:solidFill>
                    <a:schemeClr val="bg1"/>
                  </a:solidFill>
                  <a:latin typeface="Times New Roman" pitchFamily="18" charset="0"/>
                </a:rPr>
                <a:t>Resultado</a:t>
              </a:r>
              <a:r>
                <a:rPr lang="en-US" altLang="en-US" sz="1100" dirty="0">
                  <a:solidFill>
                    <a:schemeClr val="bg1"/>
                  </a:solidFill>
                  <a:latin typeface="Times New Roman" pitchFamily="18" charset="0"/>
                </a:rPr>
                <a:t> 1.1</a:t>
              </a:r>
            </a:p>
          </p:txBody>
        </p:sp>
        <p:sp>
          <p:nvSpPr>
            <p:cNvPr id="9" name="Rectangle 16">
              <a:extLst>
                <a:ext uri="{FF2B5EF4-FFF2-40B4-BE49-F238E27FC236}">
                  <a16:creationId xmlns:a16="http://schemas.microsoft.com/office/drawing/2014/main" id="{2BF26C75-0AE1-4D94-8E58-90EABDB9598C}"/>
                </a:ext>
              </a:extLst>
            </p:cNvPr>
            <p:cNvSpPr>
              <a:spLocks noChangeArrowheads="1"/>
            </p:cNvSpPr>
            <p:nvPr/>
          </p:nvSpPr>
          <p:spPr bwMode="auto">
            <a:xfrm>
              <a:off x="3286125" y="4327073"/>
              <a:ext cx="1277709" cy="3937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n-US" altLang="en-US" sz="1100" dirty="0" err="1">
                  <a:solidFill>
                    <a:schemeClr val="bg1"/>
                  </a:solidFill>
                  <a:latin typeface="Times New Roman" pitchFamily="18" charset="0"/>
                </a:rPr>
                <a:t>Resultado</a:t>
              </a:r>
              <a:r>
                <a:rPr lang="en-US" altLang="en-US" sz="1100" dirty="0">
                  <a:solidFill>
                    <a:schemeClr val="bg1"/>
                  </a:solidFill>
                  <a:latin typeface="Times New Roman" pitchFamily="18" charset="0"/>
                </a:rPr>
                <a:t> </a:t>
              </a:r>
            </a:p>
            <a:p>
              <a:pPr algn="ctr" eaLnBrk="1" hangingPunct="1">
                <a:spcBef>
                  <a:spcPts val="0"/>
                </a:spcBef>
                <a:buFontTx/>
                <a:buNone/>
              </a:pPr>
              <a:r>
                <a:rPr lang="en-US" altLang="en-US" sz="1100" dirty="0">
                  <a:solidFill>
                    <a:schemeClr val="bg1"/>
                  </a:solidFill>
                  <a:latin typeface="Times New Roman" pitchFamily="18" charset="0"/>
                </a:rPr>
                <a:t>1.2</a:t>
              </a:r>
            </a:p>
          </p:txBody>
        </p:sp>
        <p:sp>
          <p:nvSpPr>
            <p:cNvPr id="10" name="Rectangle 18">
              <a:extLst>
                <a:ext uri="{FF2B5EF4-FFF2-40B4-BE49-F238E27FC236}">
                  <a16:creationId xmlns:a16="http://schemas.microsoft.com/office/drawing/2014/main" id="{9E30F847-9D27-493A-BA07-A63FB8C353D7}"/>
                </a:ext>
              </a:extLst>
            </p:cNvPr>
            <p:cNvSpPr>
              <a:spLocks noChangeArrowheads="1"/>
            </p:cNvSpPr>
            <p:nvPr/>
          </p:nvSpPr>
          <p:spPr bwMode="auto">
            <a:xfrm>
              <a:off x="3713390" y="2092409"/>
              <a:ext cx="2071461" cy="570964"/>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n-US" altLang="en-US" sz="1200" dirty="0" err="1">
                  <a:solidFill>
                    <a:schemeClr val="bg1"/>
                  </a:solidFill>
                  <a:latin typeface="Times New Roman" pitchFamily="18" charset="0"/>
                </a:rPr>
                <a:t>Objetivo</a:t>
              </a:r>
              <a:r>
                <a:rPr lang="en-US" altLang="en-US" sz="1200" dirty="0">
                  <a:solidFill>
                    <a:schemeClr val="bg1"/>
                  </a:solidFill>
                  <a:latin typeface="Times New Roman" pitchFamily="18" charset="0"/>
                </a:rPr>
                <a:t> del </a:t>
              </a:r>
              <a:r>
                <a:rPr lang="en-US" altLang="en-US" sz="1200" dirty="0" err="1">
                  <a:solidFill>
                    <a:schemeClr val="bg1"/>
                  </a:solidFill>
                  <a:latin typeface="Times New Roman" pitchFamily="18" charset="0"/>
                </a:rPr>
                <a:t>proyecto</a:t>
              </a:r>
              <a:endParaRPr lang="en-US" altLang="en-US" sz="1200" dirty="0">
                <a:solidFill>
                  <a:schemeClr val="bg1"/>
                </a:solidFill>
                <a:latin typeface="Times New Roman" pitchFamily="18" charset="0"/>
              </a:endParaRPr>
            </a:p>
          </p:txBody>
        </p:sp>
        <p:sp>
          <p:nvSpPr>
            <p:cNvPr id="11" name="Rectangle 20">
              <a:extLst>
                <a:ext uri="{FF2B5EF4-FFF2-40B4-BE49-F238E27FC236}">
                  <a16:creationId xmlns:a16="http://schemas.microsoft.com/office/drawing/2014/main" id="{5BD26EC6-2140-435B-9238-72C283AF1270}"/>
                </a:ext>
              </a:extLst>
            </p:cNvPr>
            <p:cNvSpPr>
              <a:spLocks noChangeArrowheads="1"/>
            </p:cNvSpPr>
            <p:nvPr/>
          </p:nvSpPr>
          <p:spPr bwMode="auto">
            <a:xfrm>
              <a:off x="5927723" y="4291733"/>
              <a:ext cx="1407946" cy="416339"/>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1100" dirty="0" err="1">
                  <a:solidFill>
                    <a:schemeClr val="bg1"/>
                  </a:solidFill>
                  <a:latin typeface="Times New Roman" pitchFamily="18" charset="0"/>
                </a:rPr>
                <a:t>Resultado</a:t>
              </a:r>
              <a:r>
                <a:rPr lang="en-US" altLang="en-US" sz="1100" dirty="0">
                  <a:solidFill>
                    <a:schemeClr val="bg1"/>
                  </a:solidFill>
                  <a:latin typeface="Times New Roman" pitchFamily="18" charset="0"/>
                </a:rPr>
                <a:t> </a:t>
              </a:r>
            </a:p>
            <a:p>
              <a:pPr algn="ctr" eaLnBrk="1" hangingPunct="1">
                <a:spcBef>
                  <a:spcPts val="0"/>
                </a:spcBef>
                <a:buFontTx/>
                <a:buNone/>
              </a:pPr>
              <a:r>
                <a:rPr lang="en-US" altLang="en-US" sz="1100" dirty="0">
                  <a:solidFill>
                    <a:schemeClr val="bg1"/>
                  </a:solidFill>
                  <a:latin typeface="Times New Roman" pitchFamily="18" charset="0"/>
                </a:rPr>
                <a:t>2.2</a:t>
              </a:r>
            </a:p>
          </p:txBody>
        </p:sp>
        <p:sp>
          <p:nvSpPr>
            <p:cNvPr id="12" name="Rectangle 22">
              <a:extLst>
                <a:ext uri="{FF2B5EF4-FFF2-40B4-BE49-F238E27FC236}">
                  <a16:creationId xmlns:a16="http://schemas.microsoft.com/office/drawing/2014/main" id="{3F737EB9-B440-42C6-9179-A1A6FE3B7252}"/>
                </a:ext>
              </a:extLst>
            </p:cNvPr>
            <p:cNvSpPr>
              <a:spLocks noChangeArrowheads="1"/>
            </p:cNvSpPr>
            <p:nvPr/>
          </p:nvSpPr>
          <p:spPr bwMode="auto">
            <a:xfrm>
              <a:off x="4790924" y="4276272"/>
              <a:ext cx="892174"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n-US" altLang="en-US" sz="1100" dirty="0" err="1">
                  <a:solidFill>
                    <a:schemeClr val="bg1"/>
                  </a:solidFill>
                  <a:latin typeface="Times New Roman" pitchFamily="18" charset="0"/>
                </a:rPr>
                <a:t>Resultado</a:t>
              </a:r>
              <a:r>
                <a:rPr lang="en-US" altLang="en-US" sz="1100" dirty="0">
                  <a:solidFill>
                    <a:schemeClr val="bg1"/>
                  </a:solidFill>
                  <a:latin typeface="Times New Roman" pitchFamily="18" charset="0"/>
                </a:rPr>
                <a:t> </a:t>
              </a:r>
            </a:p>
            <a:p>
              <a:pPr algn="ctr" eaLnBrk="1" hangingPunct="1">
                <a:spcBef>
                  <a:spcPts val="0"/>
                </a:spcBef>
                <a:buFontTx/>
                <a:buNone/>
              </a:pPr>
              <a:r>
                <a:rPr lang="en-US" altLang="en-US" sz="1100" dirty="0">
                  <a:solidFill>
                    <a:schemeClr val="bg1"/>
                  </a:solidFill>
                  <a:latin typeface="Times New Roman" pitchFamily="18" charset="0"/>
                </a:rPr>
                <a:t>2.1</a:t>
              </a:r>
            </a:p>
          </p:txBody>
        </p:sp>
        <p:sp>
          <p:nvSpPr>
            <p:cNvPr id="13" name="Text Box 24">
              <a:extLst>
                <a:ext uri="{FF2B5EF4-FFF2-40B4-BE49-F238E27FC236}">
                  <a16:creationId xmlns:a16="http://schemas.microsoft.com/office/drawing/2014/main" id="{F58D6CDA-427E-44E8-A554-672474048794}"/>
                </a:ext>
              </a:extLst>
            </p:cNvPr>
            <p:cNvSpPr txBox="1">
              <a:spLocks noChangeArrowheads="1"/>
            </p:cNvSpPr>
            <p:nvPr/>
          </p:nvSpPr>
          <p:spPr bwMode="auto">
            <a:xfrm>
              <a:off x="1876425" y="5125585"/>
              <a:ext cx="1343885" cy="59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200" dirty="0" err="1">
                  <a:solidFill>
                    <a:schemeClr val="tx1"/>
                  </a:solidFill>
                  <a:latin typeface="Arial" pitchFamily="34" charset="0"/>
                </a:rPr>
                <a:t>Actividad</a:t>
              </a:r>
              <a:r>
                <a:rPr lang="en-US" altLang="en-US" sz="1200" dirty="0">
                  <a:solidFill>
                    <a:schemeClr val="tx1"/>
                  </a:solidFill>
                  <a:latin typeface="Arial" pitchFamily="34" charset="0"/>
                </a:rPr>
                <a:t> 1</a:t>
              </a:r>
            </a:p>
            <a:p>
              <a:pPr>
                <a:spcBef>
                  <a:spcPct val="0"/>
                </a:spcBef>
                <a:buFontTx/>
                <a:buNone/>
              </a:pPr>
              <a:r>
                <a:rPr lang="en-US" altLang="en-US" sz="1200" dirty="0" err="1">
                  <a:solidFill>
                    <a:schemeClr val="tx1"/>
                  </a:solidFill>
                  <a:latin typeface="Arial" pitchFamily="34" charset="0"/>
                </a:rPr>
                <a:t>Actividad</a:t>
              </a:r>
              <a:r>
                <a:rPr lang="en-US" altLang="en-US" sz="1200" dirty="0">
                  <a:solidFill>
                    <a:srgbClr val="FF0000"/>
                  </a:solidFill>
                  <a:latin typeface="Arial" pitchFamily="34" charset="0"/>
                </a:rPr>
                <a:t> 2</a:t>
              </a:r>
            </a:p>
          </p:txBody>
        </p:sp>
        <p:sp>
          <p:nvSpPr>
            <p:cNvPr id="14" name="Text Box 25">
              <a:extLst>
                <a:ext uri="{FF2B5EF4-FFF2-40B4-BE49-F238E27FC236}">
                  <a16:creationId xmlns:a16="http://schemas.microsoft.com/office/drawing/2014/main" id="{62D06669-A063-4623-A662-90BD41CCC469}"/>
                </a:ext>
              </a:extLst>
            </p:cNvPr>
            <p:cNvSpPr txBox="1">
              <a:spLocks noChangeArrowheads="1"/>
            </p:cNvSpPr>
            <p:nvPr/>
          </p:nvSpPr>
          <p:spPr bwMode="auto">
            <a:xfrm>
              <a:off x="3286125" y="5112886"/>
              <a:ext cx="1343885" cy="59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200" dirty="0" err="1">
                  <a:solidFill>
                    <a:schemeClr val="tx1"/>
                  </a:solidFill>
                  <a:latin typeface="Arial" pitchFamily="34" charset="0"/>
                </a:rPr>
                <a:t>Actividad</a:t>
              </a:r>
              <a:r>
                <a:rPr lang="en-US" altLang="en-US" sz="1200" dirty="0">
                  <a:solidFill>
                    <a:schemeClr val="tx1"/>
                  </a:solidFill>
                  <a:latin typeface="Arial" pitchFamily="34" charset="0"/>
                </a:rPr>
                <a:t> 3</a:t>
              </a:r>
            </a:p>
            <a:p>
              <a:pPr>
                <a:spcBef>
                  <a:spcPct val="0"/>
                </a:spcBef>
                <a:buFontTx/>
                <a:buNone/>
              </a:pPr>
              <a:endParaRPr lang="en-US" altLang="en-US" sz="1200" dirty="0">
                <a:solidFill>
                  <a:schemeClr val="tx1"/>
                </a:solidFill>
                <a:latin typeface="Arial" pitchFamily="34" charset="0"/>
              </a:endParaRPr>
            </a:p>
          </p:txBody>
        </p:sp>
        <p:sp>
          <p:nvSpPr>
            <p:cNvPr id="15" name="Text Box 26">
              <a:extLst>
                <a:ext uri="{FF2B5EF4-FFF2-40B4-BE49-F238E27FC236}">
                  <a16:creationId xmlns:a16="http://schemas.microsoft.com/office/drawing/2014/main" id="{23828927-AC5D-4E58-9D27-00DE3594861D}"/>
                </a:ext>
              </a:extLst>
            </p:cNvPr>
            <p:cNvSpPr txBox="1">
              <a:spLocks noChangeArrowheads="1"/>
            </p:cNvSpPr>
            <p:nvPr/>
          </p:nvSpPr>
          <p:spPr bwMode="auto">
            <a:xfrm>
              <a:off x="4606925" y="5098596"/>
              <a:ext cx="1343885" cy="59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200" dirty="0" err="1">
                  <a:solidFill>
                    <a:schemeClr val="tx1"/>
                  </a:solidFill>
                  <a:latin typeface="Arial" pitchFamily="34" charset="0"/>
                </a:rPr>
                <a:t>Actividad</a:t>
              </a:r>
              <a:r>
                <a:rPr lang="en-US" altLang="en-US" sz="1200" dirty="0">
                  <a:solidFill>
                    <a:srgbClr val="FF0000"/>
                  </a:solidFill>
                  <a:latin typeface="Arial" pitchFamily="34" charset="0"/>
                </a:rPr>
                <a:t> 4</a:t>
              </a:r>
            </a:p>
            <a:p>
              <a:pPr>
                <a:spcBef>
                  <a:spcPct val="0"/>
                </a:spcBef>
                <a:buFontTx/>
                <a:buNone/>
              </a:pPr>
              <a:r>
                <a:rPr lang="en-US" altLang="en-US" sz="1200" dirty="0" err="1">
                  <a:solidFill>
                    <a:schemeClr val="tx1"/>
                  </a:solidFill>
                  <a:latin typeface="Arial" pitchFamily="34" charset="0"/>
                </a:rPr>
                <a:t>Actividad</a:t>
              </a:r>
              <a:r>
                <a:rPr lang="en-US" altLang="en-US" sz="1200" dirty="0">
                  <a:solidFill>
                    <a:schemeClr val="tx1"/>
                  </a:solidFill>
                  <a:latin typeface="Arial" pitchFamily="34" charset="0"/>
                </a:rPr>
                <a:t> 5</a:t>
              </a:r>
            </a:p>
          </p:txBody>
        </p:sp>
        <p:sp>
          <p:nvSpPr>
            <p:cNvPr id="16" name="Text Box 27">
              <a:extLst>
                <a:ext uri="{FF2B5EF4-FFF2-40B4-BE49-F238E27FC236}">
                  <a16:creationId xmlns:a16="http://schemas.microsoft.com/office/drawing/2014/main" id="{08307637-F108-4E99-8082-425CBDD220FC}"/>
                </a:ext>
              </a:extLst>
            </p:cNvPr>
            <p:cNvSpPr txBox="1">
              <a:spLocks noChangeArrowheads="1"/>
            </p:cNvSpPr>
            <p:nvPr/>
          </p:nvSpPr>
          <p:spPr bwMode="auto">
            <a:xfrm>
              <a:off x="5927724" y="5060497"/>
              <a:ext cx="1343885" cy="59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200" dirty="0" err="1">
                  <a:solidFill>
                    <a:schemeClr val="tx1"/>
                  </a:solidFill>
                  <a:latin typeface="Arial" pitchFamily="34" charset="0"/>
                </a:rPr>
                <a:t>Actividad</a:t>
              </a:r>
              <a:r>
                <a:rPr lang="en-US" altLang="en-US" sz="1200" dirty="0">
                  <a:solidFill>
                    <a:schemeClr val="tx1"/>
                  </a:solidFill>
                  <a:latin typeface="Arial" pitchFamily="34" charset="0"/>
                </a:rPr>
                <a:t> 6</a:t>
              </a:r>
            </a:p>
            <a:p>
              <a:pPr>
                <a:spcBef>
                  <a:spcPct val="0"/>
                </a:spcBef>
                <a:buFontTx/>
                <a:buNone/>
              </a:pPr>
              <a:r>
                <a:rPr lang="en-US" altLang="en-US" sz="1200" dirty="0" err="1">
                  <a:solidFill>
                    <a:schemeClr val="tx1"/>
                  </a:solidFill>
                  <a:latin typeface="Arial" pitchFamily="34" charset="0"/>
                </a:rPr>
                <a:t>Actividad</a:t>
              </a:r>
              <a:r>
                <a:rPr lang="en-US" altLang="en-US" sz="1200" dirty="0">
                  <a:solidFill>
                    <a:schemeClr val="tx1"/>
                  </a:solidFill>
                  <a:latin typeface="Arial" pitchFamily="34" charset="0"/>
                </a:rPr>
                <a:t> 7</a:t>
              </a:r>
            </a:p>
          </p:txBody>
        </p:sp>
        <p:sp>
          <p:nvSpPr>
            <p:cNvPr id="17" name="Line 30">
              <a:extLst>
                <a:ext uri="{FF2B5EF4-FFF2-40B4-BE49-F238E27FC236}">
                  <a16:creationId xmlns:a16="http://schemas.microsoft.com/office/drawing/2014/main" id="{DB6EFDC4-CE97-4191-8F8C-EBBB7CDFFB9A}"/>
                </a:ext>
              </a:extLst>
            </p:cNvPr>
            <p:cNvSpPr>
              <a:spLocks noChangeShapeType="1"/>
            </p:cNvSpPr>
            <p:nvPr/>
          </p:nvSpPr>
          <p:spPr bwMode="auto">
            <a:xfrm flipV="1">
              <a:off x="2463800" y="478427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200" dirty="0"/>
            </a:p>
          </p:txBody>
        </p:sp>
        <p:sp>
          <p:nvSpPr>
            <p:cNvPr id="18" name="Line 32">
              <a:extLst>
                <a:ext uri="{FF2B5EF4-FFF2-40B4-BE49-F238E27FC236}">
                  <a16:creationId xmlns:a16="http://schemas.microsoft.com/office/drawing/2014/main" id="{3C2AF6B4-4825-4614-B035-4A70CDB210CD}"/>
                </a:ext>
              </a:extLst>
            </p:cNvPr>
            <p:cNvSpPr>
              <a:spLocks noChangeShapeType="1"/>
            </p:cNvSpPr>
            <p:nvPr/>
          </p:nvSpPr>
          <p:spPr bwMode="auto">
            <a:xfrm flipV="1">
              <a:off x="6477000" y="478427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200" dirty="0"/>
            </a:p>
          </p:txBody>
        </p:sp>
        <p:sp>
          <p:nvSpPr>
            <p:cNvPr id="19" name="Line 33">
              <a:extLst>
                <a:ext uri="{FF2B5EF4-FFF2-40B4-BE49-F238E27FC236}">
                  <a16:creationId xmlns:a16="http://schemas.microsoft.com/office/drawing/2014/main" id="{B15F1AA2-5305-4197-9CBB-240EE951A7C0}"/>
                </a:ext>
              </a:extLst>
            </p:cNvPr>
            <p:cNvSpPr>
              <a:spLocks noChangeShapeType="1"/>
            </p:cNvSpPr>
            <p:nvPr/>
          </p:nvSpPr>
          <p:spPr bwMode="auto">
            <a:xfrm flipV="1">
              <a:off x="5156200" y="478427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200" dirty="0"/>
            </a:p>
          </p:txBody>
        </p:sp>
        <p:sp>
          <p:nvSpPr>
            <p:cNvPr id="20" name="Line 34">
              <a:extLst>
                <a:ext uri="{FF2B5EF4-FFF2-40B4-BE49-F238E27FC236}">
                  <a16:creationId xmlns:a16="http://schemas.microsoft.com/office/drawing/2014/main" id="{5A450C93-BFD1-421F-A07E-0F2CE46B6F3C}"/>
                </a:ext>
              </a:extLst>
            </p:cNvPr>
            <p:cNvSpPr>
              <a:spLocks noChangeShapeType="1"/>
            </p:cNvSpPr>
            <p:nvPr/>
          </p:nvSpPr>
          <p:spPr bwMode="auto">
            <a:xfrm flipV="1">
              <a:off x="3835400" y="477157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200" dirty="0"/>
            </a:p>
          </p:txBody>
        </p:sp>
        <p:cxnSp>
          <p:nvCxnSpPr>
            <p:cNvPr id="21" name="Connector: Elbow 20">
              <a:extLst>
                <a:ext uri="{FF2B5EF4-FFF2-40B4-BE49-F238E27FC236}">
                  <a16:creationId xmlns:a16="http://schemas.microsoft.com/office/drawing/2014/main" id="{26BDEB37-4023-47B1-8D07-29A82F8A93E9}"/>
                </a:ext>
              </a:extLst>
            </p:cNvPr>
            <p:cNvCxnSpPr>
              <a:cxnSpLocks/>
              <a:stCxn id="7" idx="0"/>
              <a:endCxn id="10" idx="2"/>
            </p:cNvCxnSpPr>
            <p:nvPr/>
          </p:nvCxnSpPr>
          <p:spPr>
            <a:xfrm rot="5400000" flipH="1" flipV="1">
              <a:off x="3661682" y="2198236"/>
              <a:ext cx="622300" cy="15525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40B657A6-9DA5-4AEC-9EDA-2611CBFA4C34}"/>
                </a:ext>
              </a:extLst>
            </p:cNvPr>
            <p:cNvCxnSpPr>
              <a:cxnSpLocks/>
              <a:stCxn id="6" idx="0"/>
              <a:endCxn id="10" idx="2"/>
            </p:cNvCxnSpPr>
            <p:nvPr/>
          </p:nvCxnSpPr>
          <p:spPr>
            <a:xfrm rot="16200000" flipV="1">
              <a:off x="5000269" y="2412225"/>
              <a:ext cx="735761" cy="123805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99E50477-C492-4059-8F88-4B1C55E90F8D}"/>
                </a:ext>
              </a:extLst>
            </p:cNvPr>
            <p:cNvCxnSpPr>
              <a:cxnSpLocks/>
              <a:stCxn id="8" idx="0"/>
              <a:endCxn id="7" idx="2"/>
            </p:cNvCxnSpPr>
            <p:nvPr/>
          </p:nvCxnSpPr>
          <p:spPr>
            <a:xfrm rot="5400000" flipH="1" flipV="1">
              <a:off x="2577413" y="3607519"/>
              <a:ext cx="496475" cy="7417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D886D44C-E103-48F9-8A8A-714D7AAFD323}"/>
                </a:ext>
              </a:extLst>
            </p:cNvPr>
            <p:cNvCxnSpPr>
              <a:cxnSpLocks/>
              <a:stCxn id="9" idx="0"/>
              <a:endCxn id="7" idx="2"/>
            </p:cNvCxnSpPr>
            <p:nvPr/>
          </p:nvCxnSpPr>
          <p:spPr>
            <a:xfrm rot="16200000" flipV="1">
              <a:off x="3262313" y="3664405"/>
              <a:ext cx="596899" cy="7284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DF138B06-61CD-440B-A273-4FBEE55C109B}"/>
                </a:ext>
              </a:extLst>
            </p:cNvPr>
            <p:cNvCxnSpPr>
              <a:cxnSpLocks/>
              <a:stCxn id="12" idx="0"/>
              <a:endCxn id="6" idx="2"/>
            </p:cNvCxnSpPr>
            <p:nvPr/>
          </p:nvCxnSpPr>
          <p:spPr>
            <a:xfrm rot="5400000" flipH="1" flipV="1">
              <a:off x="5339044" y="3628141"/>
              <a:ext cx="546100" cy="7501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5963D263-E0C0-43F9-BB36-C4E4DD510720}"/>
                </a:ext>
              </a:extLst>
            </p:cNvPr>
            <p:cNvCxnSpPr>
              <a:cxnSpLocks/>
              <a:stCxn id="11" idx="0"/>
              <a:endCxn id="6" idx="2"/>
            </p:cNvCxnSpPr>
            <p:nvPr/>
          </p:nvCxnSpPr>
          <p:spPr>
            <a:xfrm rot="16200000" flipV="1">
              <a:off x="6028656" y="3688692"/>
              <a:ext cx="561561" cy="64452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Footer Placeholder 1">
            <a:extLst>
              <a:ext uri="{FF2B5EF4-FFF2-40B4-BE49-F238E27FC236}">
                <a16:creationId xmlns:a16="http://schemas.microsoft.com/office/drawing/2014/main" id="{93B4F642-86B1-4208-AB6D-7D6FD690060A}"/>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9038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 Agenda">
            <a:extLst>
              <a:ext uri="{FF2B5EF4-FFF2-40B4-BE49-F238E27FC236}">
                <a16:creationId xmlns:a16="http://schemas.microsoft.com/office/drawing/2014/main" id="{2AAAC7AD-1502-46C0-B47F-0DFBD9CF6960}"/>
              </a:ext>
            </a:extLst>
          </p:cNvPr>
          <p:cNvSpPr>
            <a:spLocks noGrp="1"/>
          </p:cNvSpPr>
          <p:nvPr>
            <p:ph type="ctrTitle"/>
          </p:nvPr>
        </p:nvSpPr>
        <p:spPr>
          <a:xfrm>
            <a:off x="692727" y="0"/>
            <a:ext cx="4839030" cy="1461778"/>
          </a:xfrm>
        </p:spPr>
        <p:txBody>
          <a:bodyPr vert="horz" lIns="91440" tIns="45720" rIns="91440" bIns="45720" rtlCol="0" anchor="ctr">
            <a:normAutofit/>
          </a:bodyPr>
          <a:lstStyle/>
          <a:p>
            <a:pPr algn="l"/>
            <a:r>
              <a:rPr lang="en-US" sz="4400" dirty="0"/>
              <a:t>Agenda</a:t>
            </a:r>
          </a:p>
        </p:txBody>
      </p:sp>
      <p:sp>
        <p:nvSpPr>
          <p:cNvPr id="5" name="Content Placeholder 2" descr="Descripción general del monitoreo del rendimiento&#10;Analizando los datos de monitoreo&#10;Uso de datos para mejorar el rendimiento&#10;">
            <a:extLst>
              <a:ext uri="{FF2B5EF4-FFF2-40B4-BE49-F238E27FC236}">
                <a16:creationId xmlns:a16="http://schemas.microsoft.com/office/drawing/2014/main" id="{70608293-DF14-4521-925C-A28F53E32FED}"/>
              </a:ext>
            </a:extLst>
          </p:cNvPr>
          <p:cNvSpPr>
            <a:spLocks noGrp="1"/>
          </p:cNvSpPr>
          <p:nvPr>
            <p:ph sz="quarter" idx="13"/>
          </p:nvPr>
        </p:nvSpPr>
        <p:spPr>
          <a:xfrm>
            <a:off x="590309" y="1438576"/>
            <a:ext cx="9324872" cy="2617057"/>
          </a:xfrm>
        </p:spPr>
        <p:txBody>
          <a:bodyPr vert="horz" lIns="91440" tIns="45720" rIns="91440" bIns="45720" numCol="1" rtlCol="0">
            <a:normAutofit/>
          </a:bodyPr>
          <a:lstStyle/>
          <a:p>
            <a:r>
              <a:rPr lang="es-ES" sz="3300" dirty="0"/>
              <a:t>Descripción general del monitoreo del rendimiento</a:t>
            </a:r>
          </a:p>
          <a:p>
            <a:r>
              <a:rPr lang="en-US" sz="3300" dirty="0" err="1"/>
              <a:t>Analizando</a:t>
            </a:r>
            <a:r>
              <a:rPr lang="en-US" sz="3300" dirty="0"/>
              <a:t> </a:t>
            </a:r>
            <a:r>
              <a:rPr lang="en-US" sz="3300" dirty="0" err="1"/>
              <a:t>los</a:t>
            </a:r>
            <a:r>
              <a:rPr lang="en-US" sz="3300" dirty="0"/>
              <a:t> </a:t>
            </a:r>
            <a:r>
              <a:rPr lang="en-US" sz="3300" dirty="0" err="1"/>
              <a:t>datos</a:t>
            </a:r>
            <a:r>
              <a:rPr lang="en-US" sz="3300" dirty="0"/>
              <a:t> de </a:t>
            </a:r>
            <a:r>
              <a:rPr lang="en-US" sz="3300" dirty="0" err="1"/>
              <a:t>monitoreo</a:t>
            </a:r>
            <a:endParaRPr lang="en-US" sz="3300" dirty="0"/>
          </a:p>
          <a:p>
            <a:r>
              <a:rPr lang="es-ES" sz="3300" dirty="0"/>
              <a:t>Uso de datos para mejorar el rendimiento</a:t>
            </a:r>
            <a:endParaRPr lang="en-US" sz="3300" dirty="0"/>
          </a:p>
        </p:txBody>
      </p:sp>
      <p:pic>
        <p:nvPicPr>
          <p:cNvPr id="9" name="Graphic 8" descr="Imagen que representa una lista de verificación.">
            <a:extLst>
              <a:ext uri="{FF2B5EF4-FFF2-40B4-BE49-F238E27FC236}">
                <a16:creationId xmlns:a16="http://schemas.microsoft.com/office/drawing/2014/main" id="{57072575-9C34-4E47-8D7A-648666B82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1907" y="1820333"/>
            <a:ext cx="3217333" cy="3217333"/>
          </a:xfrm>
          <a:prstGeom prst="rect">
            <a:avLst/>
          </a:prstGeom>
        </p:spPr>
      </p:pic>
      <p:sp>
        <p:nvSpPr>
          <p:cNvPr id="16" name="Footer Placeholder 1">
            <a:extLst>
              <a:ext uri="{FF2B5EF4-FFF2-40B4-BE49-F238E27FC236}">
                <a16:creationId xmlns:a16="http://schemas.microsoft.com/office/drawing/2014/main" id="{A2A4CAFA-51C8-44FE-A71C-0E24039D1B53}"/>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1029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Diapositiva 40: Resumen: Razones por las que el rendimiento del proyecto está por debajo de las expectativas"/>
          <p:cNvSpPr>
            <a:spLocks noGrp="1" noChangeArrowheads="1"/>
          </p:cNvSpPr>
          <p:nvPr>
            <p:ph type="title"/>
          </p:nvPr>
        </p:nvSpPr>
        <p:spPr>
          <a:xfrm>
            <a:off x="646386" y="490330"/>
            <a:ext cx="11041522" cy="924131"/>
          </a:xfrm>
        </p:spPr>
        <p:txBody>
          <a:bodyPr>
            <a:noAutofit/>
          </a:bodyPr>
          <a:lstStyle/>
          <a:p>
            <a:pPr>
              <a:defRPr/>
            </a:pPr>
            <a:r>
              <a:rPr lang="en-US" sz="4000" dirty="0" err="1"/>
              <a:t>Resumen</a:t>
            </a:r>
            <a:r>
              <a:rPr lang="en-US" sz="4000" dirty="0"/>
              <a:t>: </a:t>
            </a:r>
            <a:r>
              <a:rPr lang="es-ES" sz="4000" dirty="0"/>
              <a:t>Razones por las que el rendimiento del proyecto está por debajo de las expectativas</a:t>
            </a:r>
            <a:endParaRPr lang="en-US" sz="4000" dirty="0"/>
          </a:p>
        </p:txBody>
      </p:sp>
      <p:sp>
        <p:nvSpPr>
          <p:cNvPr id="210947" name="Rectangle 3" descr="¿Problemas de implementación?&#10;¿Problemas relacionados a la teoría del cambio?&#10;¿Problemas relacionados a las hipótesis centrales?&#10;¿Problemas de datos?&#10;¿Una cambinación de estos factores?&#10;"/>
          <p:cNvSpPr>
            <a:spLocks noGrp="1" noChangeArrowheads="1"/>
          </p:cNvSpPr>
          <p:nvPr>
            <p:ph idx="1"/>
          </p:nvPr>
        </p:nvSpPr>
        <p:spPr>
          <a:xfrm>
            <a:off x="876305" y="2049323"/>
            <a:ext cx="8311762" cy="2759354"/>
          </a:xfrm>
          <a:solidFill>
            <a:srgbClr val="3F51A2"/>
          </a:solidFill>
        </p:spPr>
        <p:style>
          <a:lnRef idx="3">
            <a:schemeClr val="lt1"/>
          </a:lnRef>
          <a:fillRef idx="1">
            <a:schemeClr val="accent2"/>
          </a:fillRef>
          <a:effectRef idx="1">
            <a:schemeClr val="accent2"/>
          </a:effectRef>
          <a:fontRef idx="minor">
            <a:schemeClr val="lt1"/>
          </a:fontRef>
        </p:style>
        <p:txBody>
          <a:bodyPr>
            <a:normAutofit/>
          </a:bodyPr>
          <a:lstStyle/>
          <a:p>
            <a:pPr marL="577850" indent="-577850">
              <a:buFont typeface="Wingdings" panose="05000000000000000000" pitchFamily="2" charset="2"/>
              <a:buChar char="ü"/>
              <a:defRPr/>
            </a:pPr>
            <a:r>
              <a:rPr lang="en-US" dirty="0"/>
              <a:t>¿</a:t>
            </a:r>
            <a:r>
              <a:rPr lang="en-US" dirty="0" err="1"/>
              <a:t>Problemas</a:t>
            </a:r>
            <a:r>
              <a:rPr lang="en-US" dirty="0"/>
              <a:t> de </a:t>
            </a:r>
            <a:r>
              <a:rPr lang="en-US" dirty="0" err="1"/>
              <a:t>implementación</a:t>
            </a:r>
            <a:r>
              <a:rPr lang="en-US" dirty="0"/>
              <a:t>?</a:t>
            </a:r>
          </a:p>
          <a:p>
            <a:pPr marL="577850" indent="-577850">
              <a:buFont typeface="Wingdings" panose="05000000000000000000" pitchFamily="2" charset="2"/>
              <a:buChar char="ü"/>
              <a:defRPr/>
            </a:pPr>
            <a:r>
              <a:rPr lang="es-ES" dirty="0"/>
              <a:t>¿Problemas relacionados a la teoría del cambio?</a:t>
            </a:r>
          </a:p>
          <a:p>
            <a:pPr marL="577850" indent="-577850">
              <a:buFont typeface="Wingdings" panose="05000000000000000000" pitchFamily="2" charset="2"/>
              <a:buChar char="ü"/>
              <a:defRPr/>
            </a:pPr>
            <a:r>
              <a:rPr lang="es-ES" sz="2800" dirty="0">
                <a:latin typeface="Calibri" pitchFamily="34" charset="0"/>
                <a:cs typeface="Calibri" pitchFamily="34" charset="0"/>
              </a:rPr>
              <a:t>¿</a:t>
            </a:r>
            <a:r>
              <a:rPr lang="es-ES" dirty="0"/>
              <a:t>Problemas relacionados a las hip</a:t>
            </a:r>
            <a:r>
              <a:rPr lang="es-CO" dirty="0" err="1"/>
              <a:t>ótesis</a:t>
            </a:r>
            <a:r>
              <a:rPr lang="es-CO" dirty="0"/>
              <a:t> centrales</a:t>
            </a:r>
            <a:r>
              <a:rPr lang="en-US" dirty="0"/>
              <a:t>?</a:t>
            </a:r>
          </a:p>
          <a:p>
            <a:pPr marL="577850" indent="-577850">
              <a:buFont typeface="Wingdings" panose="05000000000000000000" pitchFamily="2" charset="2"/>
              <a:buChar char="ü"/>
              <a:defRPr/>
            </a:pPr>
            <a:r>
              <a:rPr lang="es-ES" sz="2800" dirty="0">
                <a:latin typeface="Calibri" pitchFamily="34" charset="0"/>
                <a:cs typeface="Calibri" pitchFamily="34" charset="0"/>
              </a:rPr>
              <a:t>¿</a:t>
            </a:r>
            <a:r>
              <a:rPr lang="en-US" dirty="0" err="1"/>
              <a:t>Problemas</a:t>
            </a:r>
            <a:r>
              <a:rPr lang="en-US" dirty="0"/>
              <a:t> de </a:t>
            </a:r>
            <a:r>
              <a:rPr lang="en-US" dirty="0" err="1"/>
              <a:t>datos</a:t>
            </a:r>
            <a:r>
              <a:rPr lang="en-US" dirty="0"/>
              <a:t>?</a:t>
            </a:r>
          </a:p>
          <a:p>
            <a:pPr marL="577850" indent="-577850">
              <a:buFont typeface="Wingdings" panose="05000000000000000000" pitchFamily="2" charset="2"/>
              <a:buChar char="ü"/>
              <a:defRPr/>
            </a:pPr>
            <a:r>
              <a:rPr lang="es-ES" sz="2800" dirty="0">
                <a:latin typeface="Calibri" pitchFamily="34" charset="0"/>
                <a:cs typeface="Calibri" pitchFamily="34" charset="0"/>
              </a:rPr>
              <a:t>¿</a:t>
            </a:r>
            <a:r>
              <a:rPr lang="en-US" dirty="0"/>
              <a:t>Una </a:t>
            </a:r>
            <a:r>
              <a:rPr lang="en-US" dirty="0" err="1"/>
              <a:t>cambinación</a:t>
            </a:r>
            <a:r>
              <a:rPr lang="en-US" dirty="0"/>
              <a:t> de </a:t>
            </a:r>
            <a:r>
              <a:rPr lang="en-US" dirty="0" err="1"/>
              <a:t>estos</a:t>
            </a:r>
            <a:r>
              <a:rPr lang="en-US" dirty="0"/>
              <a:t> </a:t>
            </a:r>
            <a:r>
              <a:rPr lang="en-US" dirty="0" err="1"/>
              <a:t>factores</a:t>
            </a:r>
            <a:r>
              <a:rPr lang="en-US" dirty="0"/>
              <a:t>?</a:t>
            </a:r>
          </a:p>
        </p:txBody>
      </p:sp>
      <p:sp>
        <p:nvSpPr>
          <p:cNvPr id="131078" name="Rectangle 3" descr="Nota: Un desempeño deficiente (o excepcional) puede desencadenar una evaluación que revele lo sucedido.&#10;"/>
          <p:cNvSpPr txBox="1">
            <a:spLocks noChangeArrowheads="1"/>
          </p:cNvSpPr>
          <p:nvPr/>
        </p:nvSpPr>
        <p:spPr bwMode="auto">
          <a:xfrm>
            <a:off x="876305" y="5144600"/>
            <a:ext cx="890074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buFont typeface="Arial" panose="020B0604020202020204" pitchFamily="34" charset="0"/>
              <a:buNone/>
            </a:pPr>
            <a:r>
              <a:rPr lang="en-US" altLang="en-US" sz="2800" dirty="0">
                <a:latin typeface="+mn-lt"/>
                <a:ea typeface="ＭＳ Ｐゴシック" charset="-128"/>
                <a:cs typeface="ＭＳ Ｐゴシック" charset="-128"/>
              </a:rPr>
              <a:t>Nota: </a:t>
            </a:r>
            <a:r>
              <a:rPr lang="es-ES" altLang="en-US" sz="2800" dirty="0">
                <a:latin typeface="+mn-lt"/>
                <a:ea typeface="ＭＳ Ｐゴシック" charset="-128"/>
                <a:cs typeface="ＭＳ Ｐゴシック" charset="-128"/>
              </a:rPr>
              <a:t>Un desempeño deficiente (o excepcional) puede desencadenar una evaluación que revele lo sucedido.</a:t>
            </a:r>
            <a:endParaRPr lang="en-US" altLang="en-US" sz="2800" dirty="0">
              <a:latin typeface="+mn-lt"/>
              <a:ea typeface="ＭＳ Ｐゴシック" charset="-128"/>
              <a:cs typeface="ＭＳ Ｐゴシック" charset="-128"/>
            </a:endParaRPr>
          </a:p>
        </p:txBody>
      </p:sp>
      <p:sp>
        <p:nvSpPr>
          <p:cNvPr id="7" name="Footer Placeholder 1">
            <a:extLst>
              <a:ext uri="{FF2B5EF4-FFF2-40B4-BE49-F238E27FC236}">
                <a16:creationId xmlns:a16="http://schemas.microsoft.com/office/drawing/2014/main" id="{931C9F74-3232-4849-8EC4-CB0F469CAD29}"/>
              </a:ext>
            </a:extLst>
          </p:cNvPr>
          <p:cNvSpPr>
            <a:spLocks noGrp="1"/>
          </p:cNvSpPr>
          <p:nvPr>
            <p:ph type="ftr" sz="quarter" idx="11"/>
          </p:nvPr>
        </p:nvSpPr>
        <p:spPr>
          <a:xfrm>
            <a:off x="0" y="6348698"/>
            <a:ext cx="12226724" cy="509302"/>
          </a:xfrm>
          <a:solidFill>
            <a:srgbClr val="3F51A2">
              <a:alpha val="89804"/>
            </a:srgbClr>
          </a:solidFill>
        </p:spPr>
        <p:txBody>
          <a:bodyPr/>
          <a:lstStyle/>
          <a:p>
            <a:r>
              <a:rPr lang="en-US" dirty="0"/>
              <a:t>   https://www.dol.gov/agencies/ilab                                                                 Office of Child Labor, Forced Labor, and Human Trafficking                                                                                    @ILAB_DOL</a:t>
            </a:r>
          </a:p>
        </p:txBody>
      </p:sp>
      <p:sp>
        <p:nvSpPr>
          <p:cNvPr id="6" name="Slide Number Placeholder 3"/>
          <p:cNvSpPr>
            <a:spLocks noGrp="1"/>
          </p:cNvSpPr>
          <p:nvPr>
            <p:ph type="sldNum" sz="quarter" idx="12"/>
          </p:nvPr>
        </p:nvSpPr>
        <p:spPr bwMode="auto">
          <a:xfrm>
            <a:off x="8534405" y="6550026"/>
            <a:ext cx="533400" cy="231775"/>
          </a:xfrm>
          <a:prstGeom prst="rect">
            <a:avLst/>
          </a:prstGeom>
          <a:noFill/>
          <a:ln w="9525">
            <a:noFill/>
            <a:miter lim="800000"/>
            <a:headEnd/>
            <a:tailEnd/>
          </a:ln>
          <a:effectLst/>
        </p:spPr>
        <p:txBody>
          <a:bodyPr vert="horz" wrap="square" lIns="91436" tIns="45716" rIns="91436" bIns="45716" numCol="1" anchor="t" anchorCtr="0" compatLnSpc="1">
            <a:prstTxWarp prst="textNoShape">
              <a:avLst/>
            </a:prstTxWarp>
          </a:bodyPr>
          <a:lstStyle>
            <a:defPPr>
              <a:defRPr lang="en-US"/>
            </a:defPPr>
            <a:lvl1pPr algn="r" rtl="0" fontAlgn="auto">
              <a:spcBef>
                <a:spcPts val="0"/>
              </a:spcBef>
              <a:spcAft>
                <a:spcPts val="0"/>
              </a:spcAft>
              <a:defRPr sz="1000" kern="1200">
                <a:solidFill>
                  <a:srgbClr val="000000"/>
                </a:solidFill>
                <a:latin typeface="+mn-lt"/>
                <a:ea typeface="+mn-ea"/>
                <a:cs typeface="+mn-cs"/>
              </a:defRPr>
            </a:lvl1pPr>
            <a:lvl2pPr marL="457164" algn="l" rtl="0" fontAlgn="base">
              <a:spcBef>
                <a:spcPct val="0"/>
              </a:spcBef>
              <a:spcAft>
                <a:spcPct val="0"/>
              </a:spcAft>
              <a:defRPr kern="1200">
                <a:solidFill>
                  <a:schemeClr val="tx1"/>
                </a:solidFill>
                <a:latin typeface="Arial" charset="0"/>
                <a:ea typeface="+mn-ea"/>
                <a:cs typeface="+mn-cs"/>
              </a:defRPr>
            </a:lvl2pPr>
            <a:lvl3pPr marL="914328" algn="l" rtl="0" fontAlgn="base">
              <a:spcBef>
                <a:spcPct val="0"/>
              </a:spcBef>
              <a:spcAft>
                <a:spcPct val="0"/>
              </a:spcAft>
              <a:defRPr kern="1200">
                <a:solidFill>
                  <a:schemeClr val="tx1"/>
                </a:solidFill>
                <a:latin typeface="Arial" charset="0"/>
                <a:ea typeface="+mn-ea"/>
                <a:cs typeface="+mn-cs"/>
              </a:defRPr>
            </a:lvl3pPr>
            <a:lvl4pPr marL="1371492" algn="l" rtl="0" fontAlgn="base">
              <a:spcBef>
                <a:spcPct val="0"/>
              </a:spcBef>
              <a:spcAft>
                <a:spcPct val="0"/>
              </a:spcAft>
              <a:defRPr kern="1200">
                <a:solidFill>
                  <a:schemeClr val="tx1"/>
                </a:solidFill>
                <a:latin typeface="Arial" charset="0"/>
                <a:ea typeface="+mn-ea"/>
                <a:cs typeface="+mn-cs"/>
              </a:defRPr>
            </a:lvl4pPr>
            <a:lvl5pPr marL="1828656" algn="l" rtl="0" fontAlgn="base">
              <a:spcBef>
                <a:spcPct val="0"/>
              </a:spcBef>
              <a:spcAft>
                <a:spcPct val="0"/>
              </a:spcAft>
              <a:defRPr kern="1200">
                <a:solidFill>
                  <a:schemeClr val="tx1"/>
                </a:solidFill>
                <a:latin typeface="Arial" charset="0"/>
                <a:ea typeface="+mn-ea"/>
                <a:cs typeface="+mn-cs"/>
              </a:defRPr>
            </a:lvl5pPr>
            <a:lvl6pPr marL="2285820" algn="l" defTabSz="457164" rtl="0" eaLnBrk="1" latinLnBrk="0" hangingPunct="1">
              <a:defRPr kern="1200">
                <a:solidFill>
                  <a:schemeClr val="tx1"/>
                </a:solidFill>
                <a:latin typeface="Arial" charset="0"/>
                <a:ea typeface="+mn-ea"/>
                <a:cs typeface="+mn-cs"/>
              </a:defRPr>
            </a:lvl6pPr>
            <a:lvl7pPr marL="2742984" algn="l" defTabSz="457164" rtl="0" eaLnBrk="1" latinLnBrk="0" hangingPunct="1">
              <a:defRPr kern="1200">
                <a:solidFill>
                  <a:schemeClr val="tx1"/>
                </a:solidFill>
                <a:latin typeface="Arial" charset="0"/>
                <a:ea typeface="+mn-ea"/>
                <a:cs typeface="+mn-cs"/>
              </a:defRPr>
            </a:lvl7pPr>
            <a:lvl8pPr marL="3200144" algn="l" defTabSz="457164" rtl="0" eaLnBrk="1" latinLnBrk="0" hangingPunct="1">
              <a:defRPr kern="1200">
                <a:solidFill>
                  <a:schemeClr val="tx1"/>
                </a:solidFill>
                <a:latin typeface="Arial" charset="0"/>
                <a:ea typeface="+mn-ea"/>
                <a:cs typeface="+mn-cs"/>
              </a:defRPr>
            </a:lvl8pPr>
            <a:lvl9pPr marL="3657308" algn="l" defTabSz="457164" rtl="0" eaLnBrk="1" latinLnBrk="0" hangingPunct="1">
              <a:defRPr kern="1200">
                <a:solidFill>
                  <a:schemeClr val="tx1"/>
                </a:solidFill>
                <a:latin typeface="Arial" charset="0"/>
                <a:ea typeface="+mn-ea"/>
                <a:cs typeface="+mn-cs"/>
              </a:defRPr>
            </a:lvl9pPr>
          </a:lstStyle>
          <a:p>
            <a:pPr>
              <a:defRPr/>
            </a:pPr>
            <a:fld id="{F5861796-A3C3-49A7-93CE-7D8972DA12C8}" type="slidenum">
              <a:rPr lang="en-US" smtClean="0"/>
              <a:pPr>
                <a:defRPr/>
              </a:pPr>
              <a:t>40</a:t>
            </a:fld>
            <a:endParaRPr lang="en-US" dirty="0"/>
          </a:p>
        </p:txBody>
      </p:sp>
    </p:spTree>
    <p:extLst>
      <p:ext uri="{BB962C8B-B14F-4D97-AF65-F5344CB8AC3E}">
        <p14:creationId xmlns:p14="http://schemas.microsoft.com/office/powerpoint/2010/main" val="2058598786"/>
      </p:ext>
    </p:extLst>
  </p:cSld>
  <p:clrMapOvr>
    <a:masterClrMapping/>
  </p:clrMapOvr>
  <p:transition>
    <p:wheel spokes="3"/>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41: Usando los datos de la evaluación">
            <a:extLst>
              <a:ext uri="{FF2B5EF4-FFF2-40B4-BE49-F238E27FC236}">
                <a16:creationId xmlns:a16="http://schemas.microsoft.com/office/drawing/2014/main" id="{3160D82F-3013-4435-A0A2-8F1CEEDA161F}"/>
              </a:ext>
            </a:extLst>
          </p:cNvPr>
          <p:cNvSpPr>
            <a:spLocks noGrp="1"/>
          </p:cNvSpPr>
          <p:nvPr>
            <p:ph type="title"/>
          </p:nvPr>
        </p:nvSpPr>
        <p:spPr>
          <a:xfrm>
            <a:off x="570155" y="0"/>
            <a:ext cx="9153582" cy="1183566"/>
          </a:xfrm>
        </p:spPr>
        <p:txBody>
          <a:bodyPr>
            <a:normAutofit/>
          </a:bodyPr>
          <a:lstStyle/>
          <a:p>
            <a:r>
              <a:rPr lang="en-US" dirty="0" err="1"/>
              <a:t>Usando</a:t>
            </a:r>
            <a:r>
              <a:rPr lang="en-US" dirty="0"/>
              <a:t> l</a:t>
            </a:r>
            <a:r>
              <a:rPr lang="es-CO" dirty="0"/>
              <a:t>os datos de la evaluación</a:t>
            </a:r>
            <a:endParaRPr lang="en-US" dirty="0"/>
          </a:p>
        </p:txBody>
      </p:sp>
      <p:sp>
        <p:nvSpPr>
          <p:cNvPr id="4" name="Text Placeholder 3" descr="Los datos de monitoreo no siempre brindan información para la determinación de la causa del cambio.&#10;Use los resultados de la evaluación para la revisión de proyectos y brinde información sobre: &#10;Estrategia: ¿Se están haciendo las cosas de la manera correcta? &#10;Fundamento o justificación&#10;Teoría del cambio clara &#10;Operaciones: ¿Se están haciendo las cosas de la manera correcta? &#10;Eficacia en el logro de los resultados esperados&#10;Eficiencia en la optimización de recursos&#10;Satisfacción del cliente&#10;Aprendizaje: ¿Existen mejores alternativas?&#10;Alternativas &#10;Mejores practices&#10;Lecciones aprendidas">
            <a:extLst>
              <a:ext uri="{FF2B5EF4-FFF2-40B4-BE49-F238E27FC236}">
                <a16:creationId xmlns:a16="http://schemas.microsoft.com/office/drawing/2014/main" id="{AAC0059D-E3CA-4C7E-B51B-4E34D5E6CCB0}"/>
              </a:ext>
            </a:extLst>
          </p:cNvPr>
          <p:cNvSpPr>
            <a:spLocks noGrp="1"/>
          </p:cNvSpPr>
          <p:nvPr>
            <p:ph type="body" sz="quarter" idx="13"/>
          </p:nvPr>
        </p:nvSpPr>
        <p:spPr>
          <a:xfrm>
            <a:off x="570156" y="1190856"/>
            <a:ext cx="10262796" cy="5222005"/>
          </a:xfrm>
        </p:spPr>
        <p:txBody>
          <a:bodyPr>
            <a:normAutofit lnSpcReduction="10000"/>
          </a:bodyPr>
          <a:lstStyle/>
          <a:p>
            <a:pPr marL="0" indent="0">
              <a:buNone/>
            </a:pPr>
            <a:r>
              <a:rPr lang="es-ES" sz="2400" b="1" dirty="0">
                <a:solidFill>
                  <a:schemeClr val="accent1"/>
                </a:solidFill>
              </a:rPr>
              <a:t>Los datos de monitoreo no siempre brindan información para la determinación de la causa del cambio.</a:t>
            </a:r>
          </a:p>
          <a:p>
            <a:pPr marL="0" indent="0">
              <a:buNone/>
            </a:pPr>
            <a:r>
              <a:rPr lang="es-ES" sz="2600" dirty="0"/>
              <a:t>Use los resultados de la evaluación para la revisión de proyectos y brinde información sobre</a:t>
            </a:r>
            <a:r>
              <a:rPr lang="en-US" sz="2600" dirty="0"/>
              <a:t>: </a:t>
            </a:r>
          </a:p>
          <a:p>
            <a:pPr lvl="1"/>
            <a:r>
              <a:rPr lang="en-US" b="1" dirty="0" err="1"/>
              <a:t>Estrategia</a:t>
            </a:r>
            <a:r>
              <a:rPr lang="en-US" dirty="0"/>
              <a:t>: </a:t>
            </a:r>
            <a:r>
              <a:rPr lang="es-ES" dirty="0">
                <a:latin typeface="Calibri" pitchFamily="34" charset="0"/>
                <a:cs typeface="Calibri" pitchFamily="34" charset="0"/>
              </a:rPr>
              <a:t>¿</a:t>
            </a:r>
            <a:r>
              <a:rPr lang="en-US" dirty="0"/>
              <a:t>Se </a:t>
            </a:r>
            <a:r>
              <a:rPr lang="en-US" dirty="0" err="1"/>
              <a:t>están</a:t>
            </a:r>
            <a:r>
              <a:rPr lang="en-US" dirty="0"/>
              <a:t> </a:t>
            </a:r>
            <a:r>
              <a:rPr lang="en-US" dirty="0" err="1"/>
              <a:t>haciendo</a:t>
            </a:r>
            <a:r>
              <a:rPr lang="en-US" dirty="0"/>
              <a:t> las </a:t>
            </a:r>
            <a:r>
              <a:rPr lang="en-US" dirty="0" err="1"/>
              <a:t>cosas</a:t>
            </a:r>
            <a:r>
              <a:rPr lang="en-US" dirty="0"/>
              <a:t> de la </a:t>
            </a:r>
            <a:r>
              <a:rPr lang="en-US" dirty="0" err="1"/>
              <a:t>manera</a:t>
            </a:r>
            <a:r>
              <a:rPr lang="en-US" dirty="0"/>
              <a:t> </a:t>
            </a:r>
            <a:r>
              <a:rPr lang="en-US" dirty="0" err="1"/>
              <a:t>correcta</a:t>
            </a:r>
            <a:r>
              <a:rPr lang="en-US" dirty="0"/>
              <a:t>? </a:t>
            </a:r>
          </a:p>
          <a:p>
            <a:pPr lvl="2"/>
            <a:r>
              <a:rPr lang="es-ES" dirty="0"/>
              <a:t>Fundamento o justificación</a:t>
            </a:r>
          </a:p>
          <a:p>
            <a:pPr lvl="2"/>
            <a:r>
              <a:rPr lang="en-US" dirty="0" err="1"/>
              <a:t>Teoría</a:t>
            </a:r>
            <a:r>
              <a:rPr lang="en-US" dirty="0"/>
              <a:t> del </a:t>
            </a:r>
            <a:r>
              <a:rPr lang="en-US" dirty="0" err="1"/>
              <a:t>cambio</a:t>
            </a:r>
            <a:r>
              <a:rPr lang="en-US" dirty="0"/>
              <a:t> </a:t>
            </a:r>
            <a:r>
              <a:rPr lang="en-US" dirty="0" err="1"/>
              <a:t>clara</a:t>
            </a:r>
            <a:r>
              <a:rPr lang="en-US" dirty="0"/>
              <a:t> </a:t>
            </a:r>
          </a:p>
          <a:p>
            <a:pPr lvl="1"/>
            <a:r>
              <a:rPr lang="en-US" b="1" dirty="0" err="1"/>
              <a:t>Operaciones</a:t>
            </a:r>
            <a:r>
              <a:rPr lang="en-US" b="1" dirty="0"/>
              <a:t>: </a:t>
            </a:r>
            <a:r>
              <a:rPr lang="es-ES" dirty="0">
                <a:latin typeface="Calibri" pitchFamily="34" charset="0"/>
                <a:cs typeface="Calibri" pitchFamily="34" charset="0"/>
              </a:rPr>
              <a:t>¿</a:t>
            </a:r>
            <a:r>
              <a:rPr lang="en-US" dirty="0"/>
              <a:t>Se </a:t>
            </a:r>
            <a:r>
              <a:rPr lang="en-US" dirty="0" err="1"/>
              <a:t>están</a:t>
            </a:r>
            <a:r>
              <a:rPr lang="en-US" dirty="0"/>
              <a:t> </a:t>
            </a:r>
            <a:r>
              <a:rPr lang="en-US" dirty="0" err="1"/>
              <a:t>haciendo</a:t>
            </a:r>
            <a:r>
              <a:rPr lang="en-US" dirty="0"/>
              <a:t> las </a:t>
            </a:r>
            <a:r>
              <a:rPr lang="en-US" dirty="0" err="1"/>
              <a:t>cosas</a:t>
            </a:r>
            <a:r>
              <a:rPr lang="en-US" dirty="0"/>
              <a:t> de la </a:t>
            </a:r>
            <a:r>
              <a:rPr lang="en-US" dirty="0" err="1"/>
              <a:t>manera</a:t>
            </a:r>
            <a:r>
              <a:rPr lang="en-US" dirty="0"/>
              <a:t> </a:t>
            </a:r>
            <a:r>
              <a:rPr lang="en-US" dirty="0" err="1"/>
              <a:t>correcta</a:t>
            </a:r>
            <a:r>
              <a:rPr lang="en-US" dirty="0"/>
              <a:t>? </a:t>
            </a:r>
          </a:p>
          <a:p>
            <a:pPr lvl="2"/>
            <a:r>
              <a:rPr lang="es-ES" dirty="0"/>
              <a:t>Eficacia en el logro de los resultados esperados</a:t>
            </a:r>
          </a:p>
          <a:p>
            <a:pPr lvl="2"/>
            <a:r>
              <a:rPr lang="es-ES" dirty="0"/>
              <a:t>Eficiencia en la optimización de recursos</a:t>
            </a:r>
          </a:p>
          <a:p>
            <a:pPr lvl="2"/>
            <a:r>
              <a:rPr lang="en-US" dirty="0" err="1"/>
              <a:t>Satisfacción</a:t>
            </a:r>
            <a:r>
              <a:rPr lang="en-US" dirty="0"/>
              <a:t> del </a:t>
            </a:r>
            <a:r>
              <a:rPr lang="en-US" dirty="0" err="1"/>
              <a:t>cliente</a:t>
            </a:r>
            <a:endParaRPr lang="en-US" dirty="0"/>
          </a:p>
          <a:p>
            <a:pPr lvl="1">
              <a:lnSpc>
                <a:spcPct val="100000"/>
              </a:lnSpc>
            </a:pPr>
            <a:r>
              <a:rPr lang="en-US" b="1" dirty="0" err="1"/>
              <a:t>Aprendizaje</a:t>
            </a:r>
            <a:r>
              <a:rPr lang="en-US" b="1" dirty="0"/>
              <a:t>: </a:t>
            </a:r>
            <a:r>
              <a:rPr lang="es-ES" dirty="0">
                <a:latin typeface="Calibri" pitchFamily="34" charset="0"/>
                <a:cs typeface="Calibri" pitchFamily="34" charset="0"/>
              </a:rPr>
              <a:t>¿</a:t>
            </a:r>
            <a:r>
              <a:rPr lang="en-US" dirty="0" err="1"/>
              <a:t>Existen</a:t>
            </a:r>
            <a:r>
              <a:rPr lang="en-US" dirty="0"/>
              <a:t> </a:t>
            </a:r>
            <a:r>
              <a:rPr lang="en-US" dirty="0" err="1"/>
              <a:t>mejores</a:t>
            </a:r>
            <a:r>
              <a:rPr lang="en-US" dirty="0"/>
              <a:t> </a:t>
            </a:r>
            <a:r>
              <a:rPr lang="en-US" dirty="0" err="1"/>
              <a:t>alternativas</a:t>
            </a:r>
            <a:r>
              <a:rPr lang="en-US" dirty="0"/>
              <a:t>?</a:t>
            </a:r>
          </a:p>
          <a:p>
            <a:pPr lvl="2"/>
            <a:r>
              <a:rPr lang="en-US" dirty="0" err="1"/>
              <a:t>Alternativas</a:t>
            </a:r>
            <a:r>
              <a:rPr lang="en-US" dirty="0"/>
              <a:t> </a:t>
            </a:r>
          </a:p>
          <a:p>
            <a:pPr lvl="2"/>
            <a:r>
              <a:rPr lang="en-US" dirty="0" err="1"/>
              <a:t>Mejores</a:t>
            </a:r>
            <a:r>
              <a:rPr lang="en-US" dirty="0"/>
              <a:t> practices</a:t>
            </a:r>
          </a:p>
          <a:p>
            <a:pPr lvl="2"/>
            <a:r>
              <a:rPr lang="en-US" dirty="0" err="1"/>
              <a:t>Lecciones</a:t>
            </a:r>
            <a:r>
              <a:rPr lang="en-US" dirty="0"/>
              <a:t> </a:t>
            </a:r>
            <a:r>
              <a:rPr lang="en-US" dirty="0" err="1"/>
              <a:t>aprendidas</a:t>
            </a:r>
            <a:endParaRPr lang="en-US" dirty="0"/>
          </a:p>
        </p:txBody>
      </p:sp>
      <p:pic>
        <p:nvPicPr>
          <p:cNvPr id="5" name="Picture 4">
            <a:extLst>
              <a:ext uri="{FF2B5EF4-FFF2-40B4-BE49-F238E27FC236}">
                <a16:creationId xmlns:a16="http://schemas.microsoft.com/office/drawing/2014/main" id="{13D8B70E-A95A-44E2-87C8-E47E8F5F91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70352" y="3387609"/>
            <a:ext cx="2525200" cy="2515950"/>
          </a:xfrm>
          <a:prstGeom prst="rect">
            <a:avLst/>
          </a:prstGeom>
        </p:spPr>
      </p:pic>
      <p:sp>
        <p:nvSpPr>
          <p:cNvPr id="2" name="Footer Placeholder 1">
            <a:extLst>
              <a:ext uri="{FF2B5EF4-FFF2-40B4-BE49-F238E27FC236}">
                <a16:creationId xmlns:a16="http://schemas.microsoft.com/office/drawing/2014/main" id="{92FE0293-F5E7-4AC7-A2A3-C08B6275FF79}"/>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84326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arn(inVertic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1" dur="500"/>
                                        <p:tgtEl>
                                          <p:spTgt spid="4">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4" dur="500"/>
                                        <p:tgtEl>
                                          <p:spTgt spid="4">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27" dur="500"/>
                                        <p:tgtEl>
                                          <p:spTgt spid="4">
                                            <p:txEl>
                                              <p:pRg st="7" end="7"/>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randombar(horizontal)">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randombar(horizontal)">
                                      <p:cBhvr>
                                        <p:cTn id="35" dur="500"/>
                                        <p:tgtEl>
                                          <p:spTgt spid="4">
                                            <p:txEl>
                                              <p:pRg st="9" end="9"/>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38" dur="500"/>
                                        <p:tgtEl>
                                          <p:spTgt spid="4">
                                            <p:txEl>
                                              <p:pRg st="10" end="10"/>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41" dur="500"/>
                                        <p:tgtEl>
                                          <p:spTgt spid="4">
                                            <p:txEl>
                                              <p:pRg st="11" end="11"/>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4">
                                            <p:txEl>
                                              <p:pRg st="12" end="12"/>
                                            </p:txEl>
                                          </p:spTgt>
                                        </p:tgtEl>
                                        <p:attrNameLst>
                                          <p:attrName>style.visibility</p:attrName>
                                        </p:attrNameLst>
                                      </p:cBhvr>
                                      <p:to>
                                        <p:strVal val="visible"/>
                                      </p:to>
                                    </p:set>
                                    <p:animEffect transition="in" filter="randombar(horizontal)">
                                      <p:cBhvr>
                                        <p:cTn id="44"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42: Gerenciando el rendimiento: toma de decisiones">
            <a:extLst>
              <a:ext uri="{FF2B5EF4-FFF2-40B4-BE49-F238E27FC236}">
                <a16:creationId xmlns:a16="http://schemas.microsoft.com/office/drawing/2014/main" id="{AE128AD3-A40E-4131-9590-4E59B06808A3}"/>
              </a:ext>
            </a:extLst>
          </p:cNvPr>
          <p:cNvSpPr>
            <a:spLocks noGrp="1"/>
          </p:cNvSpPr>
          <p:nvPr>
            <p:ph type="title"/>
          </p:nvPr>
        </p:nvSpPr>
        <p:spPr>
          <a:xfrm>
            <a:off x="614854" y="195214"/>
            <a:ext cx="11702651" cy="1325563"/>
          </a:xfrm>
        </p:spPr>
        <p:txBody>
          <a:bodyPr/>
          <a:lstStyle/>
          <a:p>
            <a:r>
              <a:rPr lang="es-ES" dirty="0"/>
              <a:t>Gerenciando el rendimiento: toma de decisiones</a:t>
            </a:r>
            <a:endParaRPr lang="en-US" dirty="0"/>
          </a:p>
        </p:txBody>
      </p:sp>
      <p:sp>
        <p:nvSpPr>
          <p:cNvPr id="4" name="Content Placeholder 3" descr="Modifique la Teoría del Cambio (si es posible)&#10;&#10;Agregue resultados adicionales para abordar brechas en la lógica.&#10;&#10;Elimine resultados innecesarios.&#10;&#10;Ajuste resultados multidimensionales o demasiado ambiguos.&#10;">
            <a:extLst>
              <a:ext uri="{FF2B5EF4-FFF2-40B4-BE49-F238E27FC236}">
                <a16:creationId xmlns:a16="http://schemas.microsoft.com/office/drawing/2014/main" id="{E5EDB81F-1924-4DC8-85B1-AC436EDB904F}"/>
              </a:ext>
            </a:extLst>
          </p:cNvPr>
          <p:cNvSpPr>
            <a:spLocks noGrp="1"/>
          </p:cNvSpPr>
          <p:nvPr>
            <p:ph idx="1"/>
          </p:nvPr>
        </p:nvSpPr>
        <p:spPr>
          <a:xfrm>
            <a:off x="740979" y="1674802"/>
            <a:ext cx="10771648" cy="4578162"/>
          </a:xfrm>
        </p:spPr>
        <p:txBody>
          <a:bodyPr>
            <a:normAutofit/>
          </a:bodyPr>
          <a:lstStyle/>
          <a:p>
            <a:pPr>
              <a:buFont typeface="Wingdings" panose="05000000000000000000" pitchFamily="2" charset="2"/>
              <a:buChar char="Ø"/>
            </a:pPr>
            <a:r>
              <a:rPr lang="en-US" sz="2800" b="1" dirty="0">
                <a:solidFill>
                  <a:schemeClr val="accent1"/>
                </a:solidFill>
              </a:rPr>
              <a:t> </a:t>
            </a:r>
            <a:r>
              <a:rPr lang="es-ES" b="1" dirty="0">
                <a:solidFill>
                  <a:schemeClr val="accent1"/>
                </a:solidFill>
              </a:rPr>
              <a:t>Modifique la Teoría del Cambio (si es posible)</a:t>
            </a:r>
          </a:p>
          <a:p>
            <a:pPr>
              <a:buFont typeface="Wingdings" panose="05000000000000000000" pitchFamily="2" charset="2"/>
              <a:buChar char="Ø"/>
            </a:pPr>
            <a:endParaRPr lang="es-ES" sz="900" b="1" dirty="0">
              <a:solidFill>
                <a:schemeClr val="accent1"/>
              </a:solidFill>
            </a:endParaRPr>
          </a:p>
          <a:p>
            <a:pPr marL="793750" lvl="1" indent="-336550">
              <a:lnSpc>
                <a:spcPct val="100000"/>
              </a:lnSpc>
              <a:buClr>
                <a:srgbClr val="C00000"/>
              </a:buClr>
              <a:buSzPct val="80000"/>
              <a:defRPr/>
            </a:pPr>
            <a:r>
              <a:rPr lang="es-ES" sz="2800" dirty="0"/>
              <a:t>Agregue resultados adicionales para abordar brechas en la lógica.</a:t>
            </a:r>
          </a:p>
          <a:p>
            <a:pPr marL="793750" lvl="1" indent="-336550">
              <a:lnSpc>
                <a:spcPct val="100000"/>
              </a:lnSpc>
              <a:buClr>
                <a:srgbClr val="C00000"/>
              </a:buClr>
              <a:buSzPct val="80000"/>
              <a:defRPr/>
            </a:pPr>
            <a:endParaRPr lang="es-ES" sz="1400" dirty="0"/>
          </a:p>
          <a:p>
            <a:pPr marL="793750" lvl="1" indent="-336550">
              <a:lnSpc>
                <a:spcPct val="100000"/>
              </a:lnSpc>
              <a:buClr>
                <a:srgbClr val="C00000"/>
              </a:buClr>
              <a:buSzPct val="80000"/>
              <a:defRPr/>
            </a:pPr>
            <a:r>
              <a:rPr lang="es-ES" sz="2800" dirty="0"/>
              <a:t>Elimine resultados innecesarios.</a:t>
            </a:r>
          </a:p>
          <a:p>
            <a:pPr marL="457200" lvl="1" indent="0">
              <a:lnSpc>
                <a:spcPct val="100000"/>
              </a:lnSpc>
              <a:buClr>
                <a:srgbClr val="C00000"/>
              </a:buClr>
              <a:buSzPct val="80000"/>
              <a:buNone/>
              <a:defRPr/>
            </a:pPr>
            <a:endParaRPr lang="es-ES" sz="1600" dirty="0"/>
          </a:p>
          <a:p>
            <a:pPr marL="793750" lvl="1" indent="-336550">
              <a:lnSpc>
                <a:spcPct val="100000"/>
              </a:lnSpc>
              <a:buClr>
                <a:srgbClr val="C00000"/>
              </a:buClr>
              <a:buSzPct val="80000"/>
              <a:defRPr/>
            </a:pPr>
            <a:r>
              <a:rPr lang="es-ES" sz="2800" dirty="0"/>
              <a:t>Ajuste resultados multidimensionales o demasiado ambiguos.</a:t>
            </a:r>
            <a:endParaRPr lang="en-US" dirty="0"/>
          </a:p>
        </p:txBody>
      </p:sp>
      <p:pic>
        <p:nvPicPr>
          <p:cNvPr id="5" name="Picture 4">
            <a:extLst>
              <a:ext uri="{FF2B5EF4-FFF2-40B4-BE49-F238E27FC236}">
                <a16:creationId xmlns:a16="http://schemas.microsoft.com/office/drawing/2014/main" id="{A32A8000-EA40-44E8-BBE3-C14653F2DD2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78737" y="4435435"/>
            <a:ext cx="1913263" cy="1913263"/>
          </a:xfrm>
          <a:prstGeom prst="rect">
            <a:avLst/>
          </a:prstGeom>
        </p:spPr>
      </p:pic>
      <p:sp>
        <p:nvSpPr>
          <p:cNvPr id="2" name="Footer Placeholder 1">
            <a:extLst>
              <a:ext uri="{FF2B5EF4-FFF2-40B4-BE49-F238E27FC236}">
                <a16:creationId xmlns:a16="http://schemas.microsoft.com/office/drawing/2014/main" id="{9AAC7D46-795F-4597-BFEE-D9C7F2AB194A}"/>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67441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randombar(horizontal)">
                                      <p:cBhvr>
                                        <p:cTn id="1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43: Gerenciando el rendimiento: toma de decisiones">
            <a:extLst>
              <a:ext uri="{FF2B5EF4-FFF2-40B4-BE49-F238E27FC236}">
                <a16:creationId xmlns:a16="http://schemas.microsoft.com/office/drawing/2014/main" id="{AE128AD3-A40E-4131-9590-4E59B06808A3}"/>
              </a:ext>
            </a:extLst>
          </p:cNvPr>
          <p:cNvSpPr>
            <a:spLocks noGrp="1"/>
          </p:cNvSpPr>
          <p:nvPr>
            <p:ph type="title"/>
          </p:nvPr>
        </p:nvSpPr>
        <p:spPr>
          <a:xfrm>
            <a:off x="693683" y="152182"/>
            <a:ext cx="10171602" cy="1325563"/>
          </a:xfrm>
        </p:spPr>
        <p:txBody>
          <a:bodyPr/>
          <a:lstStyle/>
          <a:p>
            <a:r>
              <a:rPr lang="es-ES" dirty="0"/>
              <a:t>Gerenciando el rendimiento: toma de decisiones</a:t>
            </a:r>
            <a:endParaRPr lang="en-US" dirty="0"/>
          </a:p>
        </p:txBody>
      </p:sp>
      <p:sp>
        <p:nvSpPr>
          <p:cNvPr id="7" name="Content Placeholder 3" descr=" Ajustar la implementación&#10;Agregue actividades nuevas que mejoren el rendimiento.&#10;Deje de implementar actividades ineficientes.&#10;Mejore la calidad de las actividades.&#10;Redistribuya los recursos de las actividades.&#10;Modifique o cancele los acuerdos con los socios.&#10;Reestructure el personal.&#10;">
            <a:extLst>
              <a:ext uri="{FF2B5EF4-FFF2-40B4-BE49-F238E27FC236}">
                <a16:creationId xmlns:a16="http://schemas.microsoft.com/office/drawing/2014/main" id="{0889ABB6-94D9-47BF-95F4-F4465203227F}"/>
              </a:ext>
            </a:extLst>
          </p:cNvPr>
          <p:cNvSpPr txBox="1">
            <a:spLocks/>
          </p:cNvSpPr>
          <p:nvPr/>
        </p:nvSpPr>
        <p:spPr>
          <a:xfrm>
            <a:off x="693683" y="1438312"/>
            <a:ext cx="8845732" cy="457816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a:solidFill>
                  <a:schemeClr val="accent1"/>
                </a:solidFill>
              </a:rPr>
              <a:t> </a:t>
            </a:r>
            <a:r>
              <a:rPr lang="en-US" b="1" dirty="0" err="1">
                <a:solidFill>
                  <a:schemeClr val="accent1"/>
                </a:solidFill>
              </a:rPr>
              <a:t>Ajustar</a:t>
            </a:r>
            <a:r>
              <a:rPr lang="en-US" b="1" dirty="0">
                <a:solidFill>
                  <a:schemeClr val="accent1"/>
                </a:solidFill>
              </a:rPr>
              <a:t> la </a:t>
            </a:r>
            <a:r>
              <a:rPr lang="en-US" b="1" dirty="0" err="1">
                <a:solidFill>
                  <a:schemeClr val="accent1"/>
                </a:solidFill>
              </a:rPr>
              <a:t>implementación</a:t>
            </a:r>
            <a:endParaRPr lang="en-US" b="1" dirty="0">
              <a:solidFill>
                <a:schemeClr val="accent1"/>
              </a:solidFill>
            </a:endParaRPr>
          </a:p>
          <a:p>
            <a:pPr marL="793750" lvl="1" indent="-336550">
              <a:lnSpc>
                <a:spcPct val="150000"/>
              </a:lnSpc>
              <a:buClr>
                <a:srgbClr val="C00000"/>
              </a:buClr>
              <a:buSzPct val="80000"/>
              <a:defRPr/>
            </a:pPr>
            <a:r>
              <a:rPr lang="es-ES" sz="2800" dirty="0"/>
              <a:t>Agregue actividades nuevas que mejoren el rendimiento.</a:t>
            </a:r>
          </a:p>
          <a:p>
            <a:pPr marL="793750" lvl="1" indent="-336550">
              <a:lnSpc>
                <a:spcPct val="150000"/>
              </a:lnSpc>
              <a:buClr>
                <a:srgbClr val="C00000"/>
              </a:buClr>
              <a:buSzPct val="80000"/>
              <a:defRPr/>
            </a:pPr>
            <a:r>
              <a:rPr lang="en-US" sz="2800" dirty="0" err="1"/>
              <a:t>Deje</a:t>
            </a:r>
            <a:r>
              <a:rPr lang="en-US" sz="2800" dirty="0"/>
              <a:t> de </a:t>
            </a:r>
            <a:r>
              <a:rPr lang="en-US" sz="2800" dirty="0" err="1"/>
              <a:t>implementar</a:t>
            </a:r>
            <a:r>
              <a:rPr lang="en-US" sz="2800" dirty="0"/>
              <a:t> </a:t>
            </a:r>
            <a:r>
              <a:rPr lang="en-US" sz="2800" dirty="0" err="1"/>
              <a:t>actividades</a:t>
            </a:r>
            <a:r>
              <a:rPr lang="en-US" sz="2800" dirty="0"/>
              <a:t> </a:t>
            </a:r>
            <a:r>
              <a:rPr lang="en-US" sz="2800" dirty="0" err="1"/>
              <a:t>ineficientes</a:t>
            </a:r>
            <a:r>
              <a:rPr lang="en-US" sz="2800" dirty="0"/>
              <a:t>.</a:t>
            </a:r>
          </a:p>
          <a:p>
            <a:pPr marL="793750" lvl="1" indent="-336550">
              <a:lnSpc>
                <a:spcPct val="150000"/>
              </a:lnSpc>
              <a:buClr>
                <a:srgbClr val="C00000"/>
              </a:buClr>
              <a:buSzPct val="80000"/>
              <a:defRPr/>
            </a:pPr>
            <a:r>
              <a:rPr lang="es-ES" sz="2800" dirty="0"/>
              <a:t>Mejore la calidad de las actividades.</a:t>
            </a:r>
          </a:p>
          <a:p>
            <a:pPr marL="793750" lvl="1" indent="-336550">
              <a:lnSpc>
                <a:spcPct val="150000"/>
              </a:lnSpc>
              <a:buClr>
                <a:srgbClr val="C00000"/>
              </a:buClr>
              <a:buSzPct val="80000"/>
              <a:defRPr/>
            </a:pPr>
            <a:r>
              <a:rPr lang="en-US" sz="2800" dirty="0" err="1"/>
              <a:t>Redistribuya</a:t>
            </a:r>
            <a:r>
              <a:rPr lang="en-US" sz="2800" dirty="0"/>
              <a:t> </a:t>
            </a:r>
            <a:r>
              <a:rPr lang="en-US" sz="2800" dirty="0" err="1"/>
              <a:t>los</a:t>
            </a:r>
            <a:r>
              <a:rPr lang="en-US" sz="2800" dirty="0"/>
              <a:t> </a:t>
            </a:r>
            <a:r>
              <a:rPr lang="en-US" sz="2800" dirty="0" err="1"/>
              <a:t>recursos</a:t>
            </a:r>
            <a:r>
              <a:rPr lang="en-US" sz="2800" dirty="0"/>
              <a:t> de las </a:t>
            </a:r>
            <a:r>
              <a:rPr lang="en-US" sz="2800" dirty="0" err="1"/>
              <a:t>actividades</a:t>
            </a:r>
            <a:r>
              <a:rPr lang="en-US" sz="2800" dirty="0"/>
              <a:t>.</a:t>
            </a:r>
          </a:p>
          <a:p>
            <a:pPr marL="793750" lvl="1" indent="-336550">
              <a:lnSpc>
                <a:spcPct val="150000"/>
              </a:lnSpc>
              <a:buClr>
                <a:srgbClr val="C00000"/>
              </a:buClr>
              <a:buSzPct val="80000"/>
              <a:defRPr/>
            </a:pPr>
            <a:r>
              <a:rPr lang="en-US" sz="2800" dirty="0" err="1"/>
              <a:t>Modifique</a:t>
            </a:r>
            <a:r>
              <a:rPr lang="en-US" sz="2800" dirty="0"/>
              <a:t> o </a:t>
            </a:r>
            <a:r>
              <a:rPr lang="en-US" sz="2800" dirty="0" err="1"/>
              <a:t>cancele</a:t>
            </a:r>
            <a:r>
              <a:rPr lang="en-US" sz="2800" dirty="0"/>
              <a:t> </a:t>
            </a:r>
            <a:r>
              <a:rPr lang="en-US" sz="2800" dirty="0" err="1"/>
              <a:t>los</a:t>
            </a:r>
            <a:r>
              <a:rPr lang="en-US" sz="2800" dirty="0"/>
              <a:t> </a:t>
            </a:r>
            <a:r>
              <a:rPr lang="en-US" sz="2800" dirty="0" err="1"/>
              <a:t>acuerdos</a:t>
            </a:r>
            <a:r>
              <a:rPr lang="en-US" sz="2800" dirty="0"/>
              <a:t> con </a:t>
            </a:r>
            <a:r>
              <a:rPr lang="en-US" sz="2800" dirty="0" err="1"/>
              <a:t>los</a:t>
            </a:r>
            <a:r>
              <a:rPr lang="en-US" sz="2800" dirty="0"/>
              <a:t> </a:t>
            </a:r>
            <a:r>
              <a:rPr lang="en-US" sz="2800" dirty="0" err="1"/>
              <a:t>socios</a:t>
            </a:r>
            <a:r>
              <a:rPr lang="en-US" sz="2800" dirty="0"/>
              <a:t>.</a:t>
            </a:r>
          </a:p>
          <a:p>
            <a:pPr marL="793750" lvl="1" indent="-336550">
              <a:lnSpc>
                <a:spcPct val="150000"/>
              </a:lnSpc>
              <a:buClr>
                <a:srgbClr val="C00000"/>
              </a:buClr>
              <a:buSzPct val="80000"/>
              <a:defRPr/>
            </a:pPr>
            <a:r>
              <a:rPr lang="en-US" sz="2800" dirty="0"/>
              <a:t>Reestructure </a:t>
            </a:r>
            <a:r>
              <a:rPr lang="en-US" sz="2800" dirty="0" err="1"/>
              <a:t>el</a:t>
            </a:r>
            <a:r>
              <a:rPr lang="en-US" sz="2800" dirty="0"/>
              <a:t> personal.</a:t>
            </a:r>
          </a:p>
        </p:txBody>
      </p:sp>
      <p:pic>
        <p:nvPicPr>
          <p:cNvPr id="6" name="Picture 5">
            <a:extLst>
              <a:ext uri="{FF2B5EF4-FFF2-40B4-BE49-F238E27FC236}">
                <a16:creationId xmlns:a16="http://schemas.microsoft.com/office/drawing/2014/main" id="{01962DE9-B008-4E26-801C-5B1DDEC0089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78737" y="4435435"/>
            <a:ext cx="1913263" cy="1913263"/>
          </a:xfrm>
          <a:prstGeom prst="rect">
            <a:avLst/>
          </a:prstGeom>
        </p:spPr>
      </p:pic>
      <p:sp>
        <p:nvSpPr>
          <p:cNvPr id="2" name="Footer Placeholder 1">
            <a:extLst>
              <a:ext uri="{FF2B5EF4-FFF2-40B4-BE49-F238E27FC236}">
                <a16:creationId xmlns:a16="http://schemas.microsoft.com/office/drawing/2014/main" id="{9AAC7D46-795F-4597-BFEE-D9C7F2AB194A}"/>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13526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5" dur="500"/>
                                        <p:tgtEl>
                                          <p:spTgt spid="7">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3" dur="500"/>
                                        <p:tgtEl>
                                          <p:spTgt spid="7">
                                            <p:txEl>
                                              <p:pRg st="5" end="5"/>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randombar(horizontal)">
                                      <p:cBhvr>
                                        <p:cTn id="2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44: Gerenciando el rendimiento: toma de decisiones">
            <a:extLst>
              <a:ext uri="{FF2B5EF4-FFF2-40B4-BE49-F238E27FC236}">
                <a16:creationId xmlns:a16="http://schemas.microsoft.com/office/drawing/2014/main" id="{AE128AD3-A40E-4131-9590-4E59B06808A3}"/>
              </a:ext>
            </a:extLst>
          </p:cNvPr>
          <p:cNvSpPr>
            <a:spLocks noGrp="1"/>
          </p:cNvSpPr>
          <p:nvPr>
            <p:ph type="title"/>
          </p:nvPr>
        </p:nvSpPr>
        <p:spPr>
          <a:xfrm>
            <a:off x="693682" y="241771"/>
            <a:ext cx="11139729" cy="953906"/>
          </a:xfrm>
        </p:spPr>
        <p:txBody>
          <a:bodyPr>
            <a:normAutofit/>
          </a:bodyPr>
          <a:lstStyle/>
          <a:p>
            <a:r>
              <a:rPr lang="es-ES" dirty="0"/>
              <a:t>Gerenciando el rendimiento: toma de decisiones</a:t>
            </a:r>
            <a:endParaRPr lang="en-US" dirty="0"/>
          </a:p>
        </p:txBody>
      </p:sp>
      <p:sp>
        <p:nvSpPr>
          <p:cNvPr id="7" name="Content Placeholder 3" descr="Ajustando indicadores:  &#10;Para eliminar/modificar los indicadores se debe consultar a ILAB&#10;Ajuste de objetivos:&#10;Para eliminar/modificar los objetivos se debe consultar a ILAB&#10;&#10;No se pueden eliminar objetivos de los informes de TPR, pero los beneficiarios pueden agregar una nueva fila para un objetivo actualizado (se mantiene el objetivo original allí pero se etiqueta como &quot;original&quot; y se agrega otra fila para el &quot;objetivo nuevo/actualizado&quot;).&#10;En lugar de borrar un objetivo simplemente porque no se cumplirá, es importante aprender de la traza de objetivos. &#10;">
            <a:extLst>
              <a:ext uri="{FF2B5EF4-FFF2-40B4-BE49-F238E27FC236}">
                <a16:creationId xmlns:a16="http://schemas.microsoft.com/office/drawing/2014/main" id="{0889ABB6-94D9-47BF-95F4-F4465203227F}"/>
              </a:ext>
            </a:extLst>
          </p:cNvPr>
          <p:cNvSpPr txBox="1">
            <a:spLocks/>
          </p:cNvSpPr>
          <p:nvPr/>
        </p:nvSpPr>
        <p:spPr>
          <a:xfrm>
            <a:off x="693683" y="1438312"/>
            <a:ext cx="10972800" cy="45781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err="1">
                <a:solidFill>
                  <a:schemeClr val="accent1"/>
                </a:solidFill>
              </a:rPr>
              <a:t>Ajustando</a:t>
            </a:r>
            <a:r>
              <a:rPr lang="en-US" b="1" dirty="0">
                <a:solidFill>
                  <a:schemeClr val="accent1"/>
                </a:solidFill>
              </a:rPr>
              <a:t> </a:t>
            </a:r>
            <a:r>
              <a:rPr lang="en-US" b="1" dirty="0" err="1">
                <a:solidFill>
                  <a:schemeClr val="accent1"/>
                </a:solidFill>
              </a:rPr>
              <a:t>indicadores</a:t>
            </a:r>
            <a:r>
              <a:rPr lang="en-US" b="1" dirty="0">
                <a:solidFill>
                  <a:schemeClr val="accent1"/>
                </a:solidFill>
              </a:rPr>
              <a:t>:  </a:t>
            </a:r>
          </a:p>
          <a:p>
            <a:pPr marL="0" indent="0">
              <a:buNone/>
            </a:pPr>
            <a:r>
              <a:rPr lang="es-ES" dirty="0"/>
              <a:t>Para eliminar/modificar los indicadores se debe consultar a ILAB</a:t>
            </a:r>
            <a:endParaRPr lang="en-US" dirty="0"/>
          </a:p>
          <a:p>
            <a:pPr>
              <a:buFont typeface="Wingdings" panose="05000000000000000000" pitchFamily="2" charset="2"/>
              <a:buChar char="Ø"/>
            </a:pPr>
            <a:r>
              <a:rPr lang="en-US" b="1" dirty="0" err="1">
                <a:solidFill>
                  <a:schemeClr val="accent1"/>
                </a:solidFill>
              </a:rPr>
              <a:t>Ajuste</a:t>
            </a:r>
            <a:r>
              <a:rPr lang="en-US" b="1" dirty="0">
                <a:solidFill>
                  <a:schemeClr val="accent1"/>
                </a:solidFill>
              </a:rPr>
              <a:t> de </a:t>
            </a:r>
            <a:r>
              <a:rPr lang="en-US" b="1" dirty="0" err="1">
                <a:solidFill>
                  <a:schemeClr val="accent1"/>
                </a:solidFill>
              </a:rPr>
              <a:t>objetivos</a:t>
            </a:r>
            <a:r>
              <a:rPr lang="en-US" b="1" dirty="0">
                <a:solidFill>
                  <a:schemeClr val="accent1"/>
                </a:solidFill>
              </a:rPr>
              <a:t>:</a:t>
            </a:r>
          </a:p>
          <a:p>
            <a:pPr marL="0" indent="0">
              <a:buNone/>
            </a:pPr>
            <a:r>
              <a:rPr lang="en-US" dirty="0"/>
              <a:t>Para </a:t>
            </a:r>
            <a:r>
              <a:rPr lang="en-US" dirty="0" err="1"/>
              <a:t>eliminar</a:t>
            </a:r>
            <a:r>
              <a:rPr lang="en-US" dirty="0"/>
              <a:t>/</a:t>
            </a:r>
            <a:r>
              <a:rPr lang="en-US" dirty="0" err="1"/>
              <a:t>modificar</a:t>
            </a:r>
            <a:r>
              <a:rPr lang="en-US" dirty="0"/>
              <a:t> </a:t>
            </a:r>
            <a:r>
              <a:rPr lang="en-US" dirty="0" err="1"/>
              <a:t>los</a:t>
            </a:r>
            <a:r>
              <a:rPr lang="en-US" dirty="0"/>
              <a:t> </a:t>
            </a:r>
            <a:r>
              <a:rPr lang="en-US" dirty="0" err="1"/>
              <a:t>objetivos</a:t>
            </a:r>
            <a:r>
              <a:rPr lang="en-US" dirty="0"/>
              <a:t> se </a:t>
            </a:r>
            <a:r>
              <a:rPr lang="en-US" dirty="0" err="1"/>
              <a:t>debe</a:t>
            </a:r>
            <a:r>
              <a:rPr lang="en-US" dirty="0"/>
              <a:t> </a:t>
            </a:r>
            <a:r>
              <a:rPr lang="en-US" dirty="0" err="1"/>
              <a:t>consultar</a:t>
            </a:r>
            <a:r>
              <a:rPr lang="en-US" dirty="0"/>
              <a:t> a ILAB</a:t>
            </a:r>
          </a:p>
          <a:p>
            <a:pPr marL="0" indent="0">
              <a:buNone/>
            </a:pPr>
            <a:endParaRPr lang="es-ES" dirty="0"/>
          </a:p>
          <a:p>
            <a:pPr marL="0" indent="0">
              <a:buNone/>
            </a:pPr>
            <a:r>
              <a:rPr lang="es-ES" dirty="0"/>
              <a:t>No se pueden eliminar objetivos de los informes de TPR, pero los beneficiarios pueden agregar una nueva fila para un objetivo actualizado (se mantiene el objetivo original allí pero se etiqueta como "original" y se agrega otra fila para el "objetivo nuevo/actualizado").</a:t>
            </a:r>
          </a:p>
          <a:p>
            <a:pPr marL="0" indent="0">
              <a:buNone/>
            </a:pPr>
            <a:r>
              <a:rPr lang="es-ES" dirty="0"/>
              <a:t>En lugar de borrar un objetivo simplemente porque no se cumplirá, es importante aprender de la traza de objetivos. </a:t>
            </a:r>
            <a:endParaRPr lang="en-US" dirty="0"/>
          </a:p>
          <a:p>
            <a:pPr marL="457200" lvl="1" indent="0">
              <a:buNone/>
            </a:pPr>
            <a:endParaRPr lang="en-US" dirty="0"/>
          </a:p>
        </p:txBody>
      </p:sp>
      <p:sp>
        <p:nvSpPr>
          <p:cNvPr id="2" name="Footer Placeholder 1">
            <a:extLst>
              <a:ext uri="{FF2B5EF4-FFF2-40B4-BE49-F238E27FC236}">
                <a16:creationId xmlns:a16="http://schemas.microsoft.com/office/drawing/2014/main" id="{9AAC7D46-795F-4597-BFEE-D9C7F2AB194A}"/>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95884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randombar(horizontal)">
                                      <p:cBhvr>
                                        <p:cTn id="7" dur="500"/>
                                        <p:tgtEl>
                                          <p:spTgt spid="7">
                                            <p:txEl>
                                              <p:pRg st="5" end="5"/>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6" end="6"/>
                                            </p:txEl>
                                          </p:spTgt>
                                        </p:tgtEl>
                                        <p:attrNameLst>
                                          <p:attrName>style.visibility</p:attrName>
                                        </p:attrNameLst>
                                      </p:cBhvr>
                                      <p:to>
                                        <p:strVal val="visible"/>
                                      </p:to>
                                    </p:set>
                                    <p:animEffect transition="in" filter="randombar(horizontal)">
                                      <p:cBhvr>
                                        <p:cTn id="1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45: Consulta y aprobación de ILAB">
            <a:extLst>
              <a:ext uri="{FF2B5EF4-FFF2-40B4-BE49-F238E27FC236}">
                <a16:creationId xmlns:a16="http://schemas.microsoft.com/office/drawing/2014/main" id="{AE128AD3-A40E-4131-9590-4E59B06808A3}"/>
              </a:ext>
            </a:extLst>
          </p:cNvPr>
          <p:cNvSpPr>
            <a:spLocks noGrp="1"/>
          </p:cNvSpPr>
          <p:nvPr>
            <p:ph type="title"/>
          </p:nvPr>
        </p:nvSpPr>
        <p:spPr>
          <a:xfrm>
            <a:off x="740979" y="152182"/>
            <a:ext cx="10124305" cy="1325563"/>
          </a:xfrm>
        </p:spPr>
        <p:txBody>
          <a:bodyPr/>
          <a:lstStyle/>
          <a:p>
            <a:r>
              <a:rPr lang="es-ES" dirty="0"/>
              <a:t>Consulta y aprobación de ILAB</a:t>
            </a:r>
            <a:endParaRPr lang="en-US" dirty="0"/>
          </a:p>
        </p:txBody>
      </p:sp>
      <p:sp>
        <p:nvSpPr>
          <p:cNvPr id="9" name="Content Placeholder 3" descr="Responda a problemas de datos:&#10;Elimine, agregue o ajuste indicadores&#10;Mejore la calidad de los datos&#10;Ajuste el PMP (por ejemplo, definiciones, frecuencia de levantamiento de datos, % de verificación)&#10;Mejore instrumentos de levantamiento de datos&#10;Ajuste objetivos&#10;">
            <a:extLst>
              <a:ext uri="{FF2B5EF4-FFF2-40B4-BE49-F238E27FC236}">
                <a16:creationId xmlns:a16="http://schemas.microsoft.com/office/drawing/2014/main" id="{55298AA2-07CE-4D6A-B9AB-F79C161CF7FF}"/>
              </a:ext>
            </a:extLst>
          </p:cNvPr>
          <p:cNvSpPr txBox="1">
            <a:spLocks/>
          </p:cNvSpPr>
          <p:nvPr/>
        </p:nvSpPr>
        <p:spPr>
          <a:xfrm>
            <a:off x="740979" y="1553409"/>
            <a:ext cx="9622221" cy="4080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err="1">
                <a:solidFill>
                  <a:schemeClr val="accent1"/>
                </a:solidFill>
              </a:rPr>
              <a:t>Responda</a:t>
            </a:r>
            <a:r>
              <a:rPr lang="en-US" b="1" dirty="0">
                <a:solidFill>
                  <a:schemeClr val="accent1"/>
                </a:solidFill>
              </a:rPr>
              <a:t> a </a:t>
            </a:r>
            <a:r>
              <a:rPr lang="en-US" b="1" dirty="0" err="1">
                <a:solidFill>
                  <a:schemeClr val="accent1"/>
                </a:solidFill>
              </a:rPr>
              <a:t>problemas</a:t>
            </a:r>
            <a:r>
              <a:rPr lang="en-US" b="1" dirty="0">
                <a:solidFill>
                  <a:schemeClr val="accent1"/>
                </a:solidFill>
              </a:rPr>
              <a:t> de </a:t>
            </a:r>
            <a:r>
              <a:rPr lang="en-US" b="1" dirty="0" err="1">
                <a:solidFill>
                  <a:schemeClr val="accent1"/>
                </a:solidFill>
              </a:rPr>
              <a:t>datos</a:t>
            </a:r>
            <a:r>
              <a:rPr lang="en-US" b="1" dirty="0">
                <a:solidFill>
                  <a:schemeClr val="accent1"/>
                </a:solidFill>
              </a:rPr>
              <a:t>:</a:t>
            </a:r>
          </a:p>
          <a:p>
            <a:pPr marL="793750" lvl="1" indent="-336550">
              <a:lnSpc>
                <a:spcPct val="100000"/>
              </a:lnSpc>
              <a:buClr>
                <a:srgbClr val="C00000"/>
              </a:buClr>
              <a:buSzPct val="80000"/>
              <a:defRPr/>
            </a:pPr>
            <a:r>
              <a:rPr lang="pt-BR" sz="2800" dirty="0"/>
              <a:t>Elimine, agregue o ajuste indicadores</a:t>
            </a:r>
            <a:endParaRPr lang="es-ES" sz="2800" dirty="0"/>
          </a:p>
          <a:p>
            <a:pPr marL="793750" lvl="1" indent="-336550">
              <a:lnSpc>
                <a:spcPct val="100000"/>
              </a:lnSpc>
              <a:buClr>
                <a:srgbClr val="C00000"/>
              </a:buClr>
              <a:buSzPct val="80000"/>
              <a:defRPr/>
            </a:pPr>
            <a:r>
              <a:rPr lang="es-ES" sz="2800" dirty="0"/>
              <a:t>Mejore la calidad de los datos</a:t>
            </a:r>
          </a:p>
          <a:p>
            <a:pPr marL="793750" lvl="1" indent="-336550">
              <a:lnSpc>
                <a:spcPct val="100000"/>
              </a:lnSpc>
              <a:buClr>
                <a:srgbClr val="C00000"/>
              </a:buClr>
              <a:buSzPct val="80000"/>
              <a:defRPr/>
            </a:pPr>
            <a:r>
              <a:rPr lang="es-ES" sz="2800" dirty="0"/>
              <a:t>Ajuste el PMP </a:t>
            </a:r>
            <a:r>
              <a:rPr lang="es-ES" dirty="0"/>
              <a:t>(por ejemplo, definiciones, frecuencia de levantamiento de datos, % de verificación)</a:t>
            </a:r>
            <a:endParaRPr lang="en-US" dirty="0"/>
          </a:p>
          <a:p>
            <a:pPr marL="793750" lvl="1" indent="-336550">
              <a:lnSpc>
                <a:spcPct val="100000"/>
              </a:lnSpc>
              <a:buClr>
                <a:srgbClr val="C00000"/>
              </a:buClr>
              <a:buSzPct val="80000"/>
              <a:defRPr/>
            </a:pPr>
            <a:r>
              <a:rPr lang="es-ES" sz="2800" dirty="0"/>
              <a:t>Mejore instrumentos de levantamiento de datos</a:t>
            </a:r>
          </a:p>
          <a:p>
            <a:pPr marL="793750" lvl="1" indent="-336550">
              <a:lnSpc>
                <a:spcPct val="100000"/>
              </a:lnSpc>
              <a:buClr>
                <a:srgbClr val="C00000"/>
              </a:buClr>
              <a:buSzPct val="80000"/>
              <a:defRPr/>
            </a:pPr>
            <a:r>
              <a:rPr lang="en-US" sz="2800" dirty="0" err="1"/>
              <a:t>Ajuste</a:t>
            </a:r>
            <a:r>
              <a:rPr lang="en-US" sz="2800" dirty="0"/>
              <a:t> </a:t>
            </a:r>
            <a:r>
              <a:rPr lang="en-US" sz="2800" dirty="0" err="1"/>
              <a:t>objetivos</a:t>
            </a:r>
            <a:endParaRPr lang="en-US" sz="2800" dirty="0"/>
          </a:p>
        </p:txBody>
      </p:sp>
      <p:pic>
        <p:nvPicPr>
          <p:cNvPr id="6" name="Picture 5">
            <a:extLst>
              <a:ext uri="{FF2B5EF4-FFF2-40B4-BE49-F238E27FC236}">
                <a16:creationId xmlns:a16="http://schemas.microsoft.com/office/drawing/2014/main" id="{19B65351-1A43-47D9-800A-CD9D5647F28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78737" y="4435435"/>
            <a:ext cx="1913263" cy="1913263"/>
          </a:xfrm>
          <a:prstGeom prst="rect">
            <a:avLst/>
          </a:prstGeom>
        </p:spPr>
      </p:pic>
      <p:sp>
        <p:nvSpPr>
          <p:cNvPr id="2" name="Footer Placeholder 1">
            <a:extLst>
              <a:ext uri="{FF2B5EF4-FFF2-40B4-BE49-F238E27FC236}">
                <a16:creationId xmlns:a16="http://schemas.microsoft.com/office/drawing/2014/main" id="{9AAC7D46-795F-4597-BFEE-D9C7F2AB194A}"/>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10303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randombar(horizontal)">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46: Evaluación de  conocimientos &#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r>
              <a:rPr lang="en-US" b="1" dirty="0" err="1"/>
              <a:t>Evaluaci</a:t>
            </a:r>
            <a:r>
              <a:rPr lang="es-CO" b="1" dirty="0" err="1"/>
              <a:t>ón</a:t>
            </a:r>
            <a:r>
              <a:rPr lang="es-CO" b="1" dirty="0"/>
              <a:t> de </a:t>
            </a:r>
            <a:r>
              <a:rPr lang="en-US" b="1" dirty="0"/>
              <a:t> </a:t>
            </a:r>
            <a:r>
              <a:rPr lang="en-US" b="1" dirty="0" err="1"/>
              <a:t>conocimientos</a:t>
            </a:r>
            <a:r>
              <a:rPr lang="en-US" b="1" dirty="0"/>
              <a:t> </a:t>
            </a:r>
          </a:p>
        </p:txBody>
      </p:sp>
    </p:spTree>
    <p:extLst>
      <p:ext uri="{BB962C8B-B14F-4D97-AF65-F5344CB8AC3E}">
        <p14:creationId xmlns:p14="http://schemas.microsoft.com/office/powerpoint/2010/main" val="234872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Diapositiva 47: Pregunta 1: "/>
          <p:cNvSpPr>
            <a:spLocks noGrp="1"/>
          </p:cNvSpPr>
          <p:nvPr>
            <p:ph type="ctrTitle"/>
          </p:nvPr>
        </p:nvSpPr>
        <p:spPr>
          <a:xfrm>
            <a:off x="677917" y="291005"/>
            <a:ext cx="10293320" cy="961175"/>
          </a:xfrm>
          <a:prstGeom prst="rect">
            <a:avLst/>
          </a:prstGeom>
        </p:spPr>
        <p:txBody>
          <a:bodyPr>
            <a:normAutofit/>
          </a:bodyPr>
          <a:lstStyle/>
          <a:p>
            <a:pPr algn="l"/>
            <a:r>
              <a:rPr lang="en-US" altLang="en-US" sz="4400" dirty="0" err="1">
                <a:cs typeface="Times New Roman" panose="02020603050405020304" pitchFamily="18" charset="0"/>
              </a:rPr>
              <a:t>Pregunta</a:t>
            </a:r>
            <a:r>
              <a:rPr lang="en-US" altLang="en-US" sz="4400" dirty="0">
                <a:cs typeface="Times New Roman" panose="02020603050405020304" pitchFamily="18" charset="0"/>
              </a:rPr>
              <a:t> 1: </a:t>
            </a:r>
            <a:endParaRPr lang="en-US" altLang="en-US" sz="4400" dirty="0"/>
          </a:p>
        </p:txBody>
      </p:sp>
      <p:sp>
        <p:nvSpPr>
          <p:cNvPr id="3" name="Content Placeholder 2" descr="¿Cuáles de las siguientes son formas comunes de analizar los datos de los indicadores? (Seleccione todas las que correspondan)&#10;&#10;Comparar con objetivos&#10;Comparar con el período anterior&#10;Revisar la tendencia del rendimiento contra la línea de base&#10;Comparar con las actividades del plan de trabajo actual&#10;"/>
          <p:cNvSpPr>
            <a:spLocks noGrp="1"/>
          </p:cNvSpPr>
          <p:nvPr>
            <p:ph sz="quarter" idx="13"/>
          </p:nvPr>
        </p:nvSpPr>
        <p:spPr>
          <a:xfrm>
            <a:off x="677917" y="1495708"/>
            <a:ext cx="11051628" cy="4625173"/>
          </a:xfrm>
        </p:spPr>
        <p:txBody>
          <a:bodyPr>
            <a:normAutofit/>
          </a:bodyPr>
          <a:lstStyle/>
          <a:p>
            <a:pPr marL="0" indent="0">
              <a:buNone/>
              <a:defRPr/>
            </a:pPr>
            <a:r>
              <a:rPr lang="es-ES" altLang="en-US" sz="3042" b="1" dirty="0">
                <a:cs typeface="Times New Roman" panose="02020603050405020304" pitchFamily="18" charset="0"/>
              </a:rPr>
              <a:t>¿Cuáles de las siguientes son formas comunes de analizar los datos de los indicadores? (Seleccione todas las que correspondan)</a:t>
            </a:r>
          </a:p>
          <a:p>
            <a:pPr marL="0" indent="0">
              <a:buNone/>
              <a:defRPr/>
            </a:pPr>
            <a:endParaRPr lang="en-US" altLang="en-US" sz="800" b="1" dirty="0">
              <a:cs typeface="Times New Roman" panose="02020603050405020304" pitchFamily="18" charset="0"/>
            </a:endParaRPr>
          </a:p>
          <a:p>
            <a:pPr>
              <a:defRPr/>
            </a:pPr>
            <a:r>
              <a:rPr lang="en-US" altLang="en-US" sz="3042" dirty="0" err="1">
                <a:cs typeface="Times New Roman" panose="02020603050405020304" pitchFamily="18" charset="0"/>
              </a:rPr>
              <a:t>Comparar</a:t>
            </a:r>
            <a:r>
              <a:rPr lang="en-US" altLang="en-US" sz="3042" dirty="0">
                <a:cs typeface="Times New Roman" panose="02020603050405020304" pitchFamily="18" charset="0"/>
              </a:rPr>
              <a:t> con </a:t>
            </a:r>
            <a:r>
              <a:rPr lang="en-US" altLang="en-US" sz="3042" dirty="0" err="1">
                <a:cs typeface="Times New Roman" panose="02020603050405020304" pitchFamily="18" charset="0"/>
              </a:rPr>
              <a:t>objetivos</a:t>
            </a:r>
            <a:endParaRPr lang="en-US" altLang="en-US" sz="3042" dirty="0">
              <a:cs typeface="Times New Roman" panose="02020603050405020304" pitchFamily="18" charset="0"/>
            </a:endParaRPr>
          </a:p>
          <a:p>
            <a:pPr>
              <a:defRPr/>
            </a:pPr>
            <a:r>
              <a:rPr lang="es-ES" altLang="en-US" sz="3042" dirty="0">
                <a:cs typeface="Times New Roman" panose="02020603050405020304" pitchFamily="18" charset="0"/>
              </a:rPr>
              <a:t>Comparar con el período anterior</a:t>
            </a:r>
          </a:p>
          <a:p>
            <a:pPr>
              <a:defRPr/>
            </a:pPr>
            <a:r>
              <a:rPr lang="es-ES" altLang="en-US" sz="3042" dirty="0">
                <a:cs typeface="Times New Roman" panose="02020603050405020304" pitchFamily="18" charset="0"/>
              </a:rPr>
              <a:t>Revisar la tendencia del rendimiento contra la línea de base</a:t>
            </a:r>
          </a:p>
          <a:p>
            <a:pPr>
              <a:defRPr/>
            </a:pPr>
            <a:r>
              <a:rPr lang="es-ES" altLang="en-US" sz="3042" dirty="0">
                <a:cs typeface="Times New Roman" panose="02020603050405020304" pitchFamily="18" charset="0"/>
              </a:rPr>
              <a:t>Comparar con las actividades del plan de trabajo actual</a:t>
            </a:r>
            <a:endParaRPr lang="en-US" dirty="0"/>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4" name="Slide Number Placeholder 3"/>
          <p:cNvSpPr>
            <a:spLocks noGrp="1"/>
          </p:cNvSpPr>
          <p:nvPr>
            <p:ph type="sldNum" sz="quarter" idx="4294967295"/>
          </p:nvPr>
        </p:nvSpPr>
        <p:spPr>
          <a:xfrm>
            <a:off x="9347200" y="6424613"/>
            <a:ext cx="2844800" cy="214312"/>
          </a:xfrm>
          <a:prstGeom prst="rect">
            <a:avLst/>
          </a:prstGeom>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21" indent="-285739" eaLnBrk="0" hangingPunct="0">
              <a:defRPr>
                <a:solidFill>
                  <a:schemeClr val="tx1"/>
                </a:solidFill>
                <a:latin typeface="Century Gothic" panose="020B0502020202020204" pitchFamily="34" charset="0"/>
                <a:cs typeface="Arial" panose="020B0604020202020204" pitchFamily="34" charset="0"/>
              </a:defRPr>
            </a:lvl2pPr>
            <a:lvl3pPr marL="1142956" indent="-228592" eaLnBrk="0" hangingPunct="0">
              <a:defRPr>
                <a:solidFill>
                  <a:schemeClr val="tx1"/>
                </a:solidFill>
                <a:latin typeface="Century Gothic" panose="020B0502020202020204" pitchFamily="34" charset="0"/>
                <a:cs typeface="Arial" panose="020B0604020202020204" pitchFamily="34" charset="0"/>
              </a:defRPr>
            </a:lvl3pPr>
            <a:lvl4pPr marL="1600138" indent="-228592" eaLnBrk="0" hangingPunct="0">
              <a:defRPr>
                <a:solidFill>
                  <a:schemeClr val="tx1"/>
                </a:solidFill>
                <a:latin typeface="Century Gothic" panose="020B0502020202020204" pitchFamily="34" charset="0"/>
                <a:cs typeface="Arial" panose="020B0604020202020204" pitchFamily="34" charset="0"/>
              </a:defRPr>
            </a:lvl4pPr>
            <a:lvl5pPr marL="2057320" indent="-228592" eaLnBrk="0" hangingPunct="0">
              <a:defRPr>
                <a:solidFill>
                  <a:schemeClr val="tx1"/>
                </a:solidFill>
                <a:latin typeface="Century Gothic" panose="020B0502020202020204" pitchFamily="34" charset="0"/>
                <a:cs typeface="Arial" panose="020B0604020202020204" pitchFamily="34" charset="0"/>
              </a:defRPr>
            </a:lvl5pPr>
            <a:lvl6pPr marL="2514503"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685"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8867"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049"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5A33D987-705E-455E-A6ED-502419EF92A7}" type="slidenum">
              <a:rPr lang="en-US" altLang="en-US">
                <a:solidFill>
                  <a:schemeClr val="bg1"/>
                </a:solidFill>
                <a:latin typeface="Arial" panose="020B0604020202020204" pitchFamily="34" charset="0"/>
              </a:rPr>
              <a:pPr eaLnBrk="1" hangingPunct="1"/>
              <a:t>47</a:t>
            </a:fld>
            <a:endParaRPr lang="en-US" alt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351114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3" end="3"/>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Diapositiva 48: Pregunta 2:  "/>
          <p:cNvSpPr>
            <a:spLocks noGrp="1"/>
          </p:cNvSpPr>
          <p:nvPr>
            <p:ph type="ctrTitle"/>
          </p:nvPr>
        </p:nvSpPr>
        <p:spPr>
          <a:xfrm>
            <a:off x="614501" y="256531"/>
            <a:ext cx="10577453" cy="961175"/>
          </a:xfrm>
          <a:prstGeom prst="rect">
            <a:avLst/>
          </a:prstGeom>
        </p:spPr>
        <p:txBody>
          <a:bodyPr>
            <a:normAutofit/>
          </a:bodyPr>
          <a:lstStyle/>
          <a:p>
            <a:pPr algn="l"/>
            <a:r>
              <a:rPr lang="en-US" altLang="en-US" sz="4400" dirty="0" err="1">
                <a:cs typeface="Times New Roman" panose="02020603050405020304" pitchFamily="18" charset="0"/>
              </a:rPr>
              <a:t>Pregunta</a:t>
            </a:r>
            <a:r>
              <a:rPr lang="en-US" altLang="en-US" sz="4400" dirty="0">
                <a:cs typeface="Times New Roman" panose="02020603050405020304" pitchFamily="18" charset="0"/>
              </a:rPr>
              <a:t> 2: </a:t>
            </a:r>
            <a:endParaRPr lang="en-US" altLang="en-US" sz="4400" dirty="0"/>
          </a:p>
        </p:txBody>
      </p:sp>
      <p:sp>
        <p:nvSpPr>
          <p:cNvPr id="3" name="Content Placeholder 2" descr="Si los resultados más bajos avanzan positivamente, pero no se está logrando el resultado superior, ¿Qué podría significar esto?&#10;&#10;La lógica de la teoría del cambio está errada&#10;Se ha retrazado el efecto sobre el resultado del nivel superior&#10;Los indicadores no miden bien el desempeño&#10;Todas las anteriores&#10;"/>
          <p:cNvSpPr>
            <a:spLocks noGrp="1"/>
          </p:cNvSpPr>
          <p:nvPr>
            <p:ph sz="quarter" idx="13"/>
          </p:nvPr>
        </p:nvSpPr>
        <p:spPr>
          <a:xfrm>
            <a:off x="614500" y="1495708"/>
            <a:ext cx="11366005" cy="4625173"/>
          </a:xfrm>
        </p:spPr>
        <p:txBody>
          <a:bodyPr>
            <a:normAutofit/>
          </a:bodyPr>
          <a:lstStyle/>
          <a:p>
            <a:pPr marL="0" indent="0">
              <a:buNone/>
              <a:defRPr/>
            </a:pPr>
            <a:r>
              <a:rPr lang="es-ES" sz="3000" b="1" dirty="0"/>
              <a:t>Si los resultados más bajos avanzan positivamente, pero no se está logrando el resultado superior, ¿Qué podría significar esto?</a:t>
            </a:r>
          </a:p>
          <a:p>
            <a:pPr marL="0" indent="0">
              <a:buNone/>
              <a:defRPr/>
            </a:pPr>
            <a:endParaRPr lang="en-US" altLang="en-US" sz="1400" dirty="0">
              <a:solidFill>
                <a:srgbClr val="04222D"/>
              </a:solidFill>
              <a:cs typeface="Times New Roman" panose="02020603050405020304" pitchFamily="18" charset="0"/>
            </a:endParaRPr>
          </a:p>
          <a:p>
            <a:pPr>
              <a:defRPr/>
            </a:pPr>
            <a:r>
              <a:rPr lang="es-ES" altLang="en-US" sz="3042" dirty="0">
                <a:cs typeface="Times New Roman" panose="02020603050405020304" pitchFamily="18" charset="0"/>
              </a:rPr>
              <a:t>La lógica de la teoría del cambio está errada</a:t>
            </a:r>
          </a:p>
          <a:p>
            <a:pPr>
              <a:defRPr/>
            </a:pPr>
            <a:r>
              <a:rPr lang="es-ES" altLang="en-US" sz="3042" dirty="0">
                <a:cs typeface="Times New Roman" panose="02020603050405020304" pitchFamily="18" charset="0"/>
              </a:rPr>
              <a:t>Se ha </a:t>
            </a:r>
            <a:r>
              <a:rPr lang="es-ES" altLang="en-US" sz="3042" dirty="0" err="1">
                <a:cs typeface="Times New Roman" panose="02020603050405020304" pitchFamily="18" charset="0"/>
              </a:rPr>
              <a:t>retrazado</a:t>
            </a:r>
            <a:r>
              <a:rPr lang="es-ES" altLang="en-US" sz="3042" dirty="0">
                <a:cs typeface="Times New Roman" panose="02020603050405020304" pitchFamily="18" charset="0"/>
              </a:rPr>
              <a:t> el efecto sobre el resultado del nivel superior</a:t>
            </a:r>
          </a:p>
          <a:p>
            <a:pPr>
              <a:defRPr/>
            </a:pPr>
            <a:r>
              <a:rPr lang="es-ES" altLang="en-US" sz="3042" dirty="0">
                <a:cs typeface="Times New Roman" panose="02020603050405020304" pitchFamily="18" charset="0"/>
              </a:rPr>
              <a:t>Los indicadores no miden bien el desempeño</a:t>
            </a:r>
          </a:p>
          <a:p>
            <a:pPr>
              <a:defRPr/>
            </a:pPr>
            <a:r>
              <a:rPr lang="en-US" altLang="en-US" sz="3042" dirty="0" err="1">
                <a:cs typeface="Times New Roman" panose="02020603050405020304" pitchFamily="18" charset="0"/>
              </a:rPr>
              <a:t>Todas</a:t>
            </a:r>
            <a:r>
              <a:rPr lang="en-US" altLang="en-US" sz="3042" dirty="0">
                <a:cs typeface="Times New Roman" panose="02020603050405020304" pitchFamily="18" charset="0"/>
              </a:rPr>
              <a:t> las </a:t>
            </a:r>
            <a:r>
              <a:rPr lang="en-US" altLang="en-US" sz="3042" dirty="0" err="1">
                <a:cs typeface="Times New Roman" panose="02020603050405020304" pitchFamily="18" charset="0"/>
              </a:rPr>
              <a:t>anteriores</a:t>
            </a:r>
            <a:endParaRPr lang="en-US" altLang="en-US" sz="3042" dirty="0">
              <a:cs typeface="Times New Roman" panose="02020603050405020304" pitchFamily="18" charset="0"/>
            </a:endParaRPr>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4" name="Slide Number Placeholder 3"/>
          <p:cNvSpPr>
            <a:spLocks noGrp="1"/>
          </p:cNvSpPr>
          <p:nvPr>
            <p:ph type="sldNum" sz="quarter" idx="4294967295"/>
          </p:nvPr>
        </p:nvSpPr>
        <p:spPr>
          <a:xfrm>
            <a:off x="9347200" y="6424613"/>
            <a:ext cx="2844800" cy="214312"/>
          </a:xfrm>
          <a:prstGeom prst="rect">
            <a:avLst/>
          </a:prstGeom>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21" indent="-285739" eaLnBrk="0" hangingPunct="0">
              <a:defRPr>
                <a:solidFill>
                  <a:schemeClr val="tx1"/>
                </a:solidFill>
                <a:latin typeface="Century Gothic" panose="020B0502020202020204" pitchFamily="34" charset="0"/>
                <a:cs typeface="Arial" panose="020B0604020202020204" pitchFamily="34" charset="0"/>
              </a:defRPr>
            </a:lvl2pPr>
            <a:lvl3pPr marL="1142956" indent="-228592" eaLnBrk="0" hangingPunct="0">
              <a:defRPr>
                <a:solidFill>
                  <a:schemeClr val="tx1"/>
                </a:solidFill>
                <a:latin typeface="Century Gothic" panose="020B0502020202020204" pitchFamily="34" charset="0"/>
                <a:cs typeface="Arial" panose="020B0604020202020204" pitchFamily="34" charset="0"/>
              </a:defRPr>
            </a:lvl3pPr>
            <a:lvl4pPr marL="1600138" indent="-228592" eaLnBrk="0" hangingPunct="0">
              <a:defRPr>
                <a:solidFill>
                  <a:schemeClr val="tx1"/>
                </a:solidFill>
                <a:latin typeface="Century Gothic" panose="020B0502020202020204" pitchFamily="34" charset="0"/>
                <a:cs typeface="Arial" panose="020B0604020202020204" pitchFamily="34" charset="0"/>
              </a:defRPr>
            </a:lvl4pPr>
            <a:lvl5pPr marL="2057320" indent="-228592" eaLnBrk="0" hangingPunct="0">
              <a:defRPr>
                <a:solidFill>
                  <a:schemeClr val="tx1"/>
                </a:solidFill>
                <a:latin typeface="Century Gothic" panose="020B0502020202020204" pitchFamily="34" charset="0"/>
                <a:cs typeface="Arial" panose="020B0604020202020204" pitchFamily="34" charset="0"/>
              </a:defRPr>
            </a:lvl5pPr>
            <a:lvl6pPr marL="2514503"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685"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8867"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049"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5A33D987-705E-455E-A6ED-502419EF92A7}" type="slidenum">
              <a:rPr lang="en-US" altLang="en-US">
                <a:solidFill>
                  <a:schemeClr val="bg1"/>
                </a:solidFill>
                <a:latin typeface="Arial" panose="020B0604020202020204" pitchFamily="34" charset="0"/>
              </a:rPr>
              <a:pPr eaLnBrk="1" hangingPunct="1"/>
              <a:t>48</a:t>
            </a:fld>
            <a:endParaRPr lang="en-US" alt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138884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Diapositiva 49: Pregunta 3: "/>
          <p:cNvSpPr>
            <a:spLocks noGrp="1"/>
          </p:cNvSpPr>
          <p:nvPr>
            <p:ph type="ctrTitle"/>
          </p:nvPr>
        </p:nvSpPr>
        <p:spPr>
          <a:xfrm>
            <a:off x="646386" y="291005"/>
            <a:ext cx="10324851" cy="961175"/>
          </a:xfrm>
          <a:prstGeom prst="rect">
            <a:avLst/>
          </a:prstGeom>
        </p:spPr>
        <p:txBody>
          <a:bodyPr>
            <a:normAutofit/>
          </a:bodyPr>
          <a:lstStyle/>
          <a:p>
            <a:pPr algn="l"/>
            <a:r>
              <a:rPr lang="en-US" altLang="en-US" sz="4400" dirty="0" err="1">
                <a:cs typeface="Times New Roman" panose="02020603050405020304" pitchFamily="18" charset="0"/>
              </a:rPr>
              <a:t>Pregunta</a:t>
            </a:r>
            <a:r>
              <a:rPr lang="en-US" altLang="en-US" sz="4400" dirty="0">
                <a:cs typeface="Times New Roman" panose="02020603050405020304" pitchFamily="18" charset="0"/>
              </a:rPr>
              <a:t> 3: </a:t>
            </a:r>
            <a:endParaRPr lang="en-US" altLang="en-US" sz="4400" dirty="0"/>
          </a:p>
        </p:txBody>
      </p:sp>
      <p:sp>
        <p:nvSpPr>
          <p:cNvPr id="3" name="Content Placeholder 2" descr="El Anexo A del TPR incluye datos para todos los indicadores y todos los desgloses.&#10;&#10;Verdadero&#10;Falso&#10;"/>
          <p:cNvSpPr>
            <a:spLocks noGrp="1"/>
          </p:cNvSpPr>
          <p:nvPr>
            <p:ph sz="quarter" idx="13"/>
          </p:nvPr>
        </p:nvSpPr>
        <p:spPr>
          <a:xfrm>
            <a:off x="646386" y="1495708"/>
            <a:ext cx="11334120" cy="4625173"/>
          </a:xfrm>
        </p:spPr>
        <p:txBody>
          <a:bodyPr>
            <a:normAutofit/>
          </a:bodyPr>
          <a:lstStyle/>
          <a:p>
            <a:pPr marL="0" indent="0">
              <a:buNone/>
              <a:defRPr/>
            </a:pPr>
            <a:r>
              <a:rPr lang="es-ES" sz="3174" b="1" dirty="0"/>
              <a:t>El Anexo A del TPR incluye datos para todos los indicadores y todos los desgloses.</a:t>
            </a:r>
            <a:endParaRPr lang="en-US" sz="3174" dirty="0"/>
          </a:p>
          <a:p>
            <a:pPr>
              <a:defRPr/>
            </a:pPr>
            <a:r>
              <a:rPr lang="en-US" sz="3174" dirty="0" err="1"/>
              <a:t>Verdadero</a:t>
            </a:r>
            <a:endParaRPr lang="en-US" sz="3174" dirty="0"/>
          </a:p>
          <a:p>
            <a:pPr>
              <a:defRPr/>
            </a:pPr>
            <a:r>
              <a:rPr lang="en-US" sz="3174" dirty="0" err="1"/>
              <a:t>Falso</a:t>
            </a:r>
            <a:endParaRPr lang="en-US" sz="3174" dirty="0"/>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4" name="Slide Number Placeholder 3"/>
          <p:cNvSpPr>
            <a:spLocks noGrp="1"/>
          </p:cNvSpPr>
          <p:nvPr>
            <p:ph type="sldNum" sz="quarter" idx="4294967295"/>
          </p:nvPr>
        </p:nvSpPr>
        <p:spPr>
          <a:xfrm>
            <a:off x="9347200" y="6424613"/>
            <a:ext cx="2844800" cy="214312"/>
          </a:xfrm>
          <a:prstGeom prst="rect">
            <a:avLst/>
          </a:prstGeom>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21" indent="-285739" eaLnBrk="0" hangingPunct="0">
              <a:defRPr>
                <a:solidFill>
                  <a:schemeClr val="tx1"/>
                </a:solidFill>
                <a:latin typeface="Century Gothic" panose="020B0502020202020204" pitchFamily="34" charset="0"/>
                <a:cs typeface="Arial" panose="020B0604020202020204" pitchFamily="34" charset="0"/>
              </a:defRPr>
            </a:lvl2pPr>
            <a:lvl3pPr marL="1142956" indent="-228592" eaLnBrk="0" hangingPunct="0">
              <a:defRPr>
                <a:solidFill>
                  <a:schemeClr val="tx1"/>
                </a:solidFill>
                <a:latin typeface="Century Gothic" panose="020B0502020202020204" pitchFamily="34" charset="0"/>
                <a:cs typeface="Arial" panose="020B0604020202020204" pitchFamily="34" charset="0"/>
              </a:defRPr>
            </a:lvl3pPr>
            <a:lvl4pPr marL="1600138" indent="-228592" eaLnBrk="0" hangingPunct="0">
              <a:defRPr>
                <a:solidFill>
                  <a:schemeClr val="tx1"/>
                </a:solidFill>
                <a:latin typeface="Century Gothic" panose="020B0502020202020204" pitchFamily="34" charset="0"/>
                <a:cs typeface="Arial" panose="020B0604020202020204" pitchFamily="34" charset="0"/>
              </a:defRPr>
            </a:lvl4pPr>
            <a:lvl5pPr marL="2057320" indent="-228592" eaLnBrk="0" hangingPunct="0">
              <a:defRPr>
                <a:solidFill>
                  <a:schemeClr val="tx1"/>
                </a:solidFill>
                <a:latin typeface="Century Gothic" panose="020B0502020202020204" pitchFamily="34" charset="0"/>
                <a:cs typeface="Arial" panose="020B0604020202020204" pitchFamily="34" charset="0"/>
              </a:defRPr>
            </a:lvl5pPr>
            <a:lvl6pPr marL="2514503"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685"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8867"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049"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5A33D987-705E-455E-A6ED-502419EF92A7}" type="slidenum">
              <a:rPr lang="en-US" altLang="en-US">
                <a:solidFill>
                  <a:schemeClr val="bg1"/>
                </a:solidFill>
                <a:latin typeface="Arial" panose="020B0604020202020204" pitchFamily="34" charset="0"/>
              </a:rPr>
              <a:pPr eaLnBrk="1" hangingPunct="1"/>
              <a:t>49</a:t>
            </a:fld>
            <a:endParaRPr lang="en-US" alt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207766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5: Descripción  general del monitoreo del rendimiento.&#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s-ES" b="1" dirty="0"/>
              <a:t>Descripción  general del monitoreo del rendimiento</a:t>
            </a:r>
            <a:endParaRPr lang="en-US" b="1" dirty="0"/>
          </a:p>
        </p:txBody>
      </p:sp>
    </p:spTree>
    <p:extLst>
      <p:ext uri="{BB962C8B-B14F-4D97-AF65-F5344CB8AC3E}">
        <p14:creationId xmlns:p14="http://schemas.microsoft.com/office/powerpoint/2010/main" val="326032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50: Pregunta 4: ">
            <a:extLst>
              <a:ext uri="{FF2B5EF4-FFF2-40B4-BE49-F238E27FC236}">
                <a16:creationId xmlns:a16="http://schemas.microsoft.com/office/drawing/2014/main" id="{149DEB67-E915-4A36-9FED-14CE587015CF}"/>
              </a:ext>
            </a:extLst>
          </p:cNvPr>
          <p:cNvSpPr>
            <a:spLocks noGrp="1"/>
          </p:cNvSpPr>
          <p:nvPr>
            <p:ph type="ctrTitle"/>
          </p:nvPr>
        </p:nvSpPr>
        <p:spPr>
          <a:xfrm>
            <a:off x="605132" y="318624"/>
            <a:ext cx="10438013" cy="961175"/>
          </a:xfrm>
        </p:spPr>
        <p:txBody>
          <a:bodyPr>
            <a:normAutofit/>
          </a:bodyPr>
          <a:lstStyle/>
          <a:p>
            <a:pPr algn="l"/>
            <a:r>
              <a:rPr lang="en-US" sz="4400" dirty="0" err="1"/>
              <a:t>Pregunta</a:t>
            </a:r>
            <a:r>
              <a:rPr lang="en-US" sz="4400" dirty="0"/>
              <a:t> 4: </a:t>
            </a:r>
          </a:p>
        </p:txBody>
      </p:sp>
      <p:sp>
        <p:nvSpPr>
          <p:cNvPr id="3" name="Content Placeholder 2" descr="Es importante analizar los datos de desempeño conjuntamente con la implementación de las actividades del proyecto.&#10;Verdadero&#10;Falso&#10;">
            <a:extLst>
              <a:ext uri="{FF2B5EF4-FFF2-40B4-BE49-F238E27FC236}">
                <a16:creationId xmlns:a16="http://schemas.microsoft.com/office/drawing/2014/main" id="{6B48FE8A-C510-4895-B15E-7CD0A34656DF}"/>
              </a:ext>
            </a:extLst>
          </p:cNvPr>
          <p:cNvSpPr>
            <a:spLocks noGrp="1"/>
          </p:cNvSpPr>
          <p:nvPr>
            <p:ph sz="quarter" idx="13"/>
          </p:nvPr>
        </p:nvSpPr>
        <p:spPr>
          <a:xfrm>
            <a:off x="605132" y="1650970"/>
            <a:ext cx="10597479" cy="3734358"/>
          </a:xfrm>
        </p:spPr>
        <p:txBody>
          <a:bodyPr/>
          <a:lstStyle/>
          <a:p>
            <a:pPr marL="0" indent="0">
              <a:buNone/>
            </a:pPr>
            <a:r>
              <a:rPr lang="es-ES" sz="3000" b="1" dirty="0"/>
              <a:t>Es importante analizar los datos de desempeño conjuntamente con la implementación de las actividades del proyecto.</a:t>
            </a:r>
            <a:endParaRPr lang="en-US" dirty="0"/>
          </a:p>
          <a:p>
            <a:pPr>
              <a:defRPr/>
            </a:pPr>
            <a:r>
              <a:rPr lang="en-US" dirty="0" err="1"/>
              <a:t>Verdadero</a:t>
            </a:r>
            <a:endParaRPr lang="en-US" dirty="0"/>
          </a:p>
          <a:p>
            <a:r>
              <a:rPr lang="en-US" dirty="0" err="1"/>
              <a:t>Falso</a:t>
            </a:r>
            <a:endParaRPr lang="en-US" dirty="0"/>
          </a:p>
        </p:txBody>
      </p:sp>
      <p:sp>
        <p:nvSpPr>
          <p:cNvPr id="2" name="Footer Placeholder 1">
            <a:extLst>
              <a:ext uri="{FF2B5EF4-FFF2-40B4-BE49-F238E27FC236}">
                <a16:creationId xmlns:a16="http://schemas.microsoft.com/office/drawing/2014/main" id="{0D9ACBFD-DE76-4E10-873E-9D7AB0CCD15E}"/>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7626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51: Pregunta 5: ">
            <a:extLst>
              <a:ext uri="{FF2B5EF4-FFF2-40B4-BE49-F238E27FC236}">
                <a16:creationId xmlns:a16="http://schemas.microsoft.com/office/drawing/2014/main" id="{332CA246-1E75-419A-B9D7-55AEFC7AF142}"/>
              </a:ext>
            </a:extLst>
          </p:cNvPr>
          <p:cNvSpPr>
            <a:spLocks noGrp="1"/>
          </p:cNvSpPr>
          <p:nvPr>
            <p:ph type="ctrTitle"/>
          </p:nvPr>
        </p:nvSpPr>
        <p:spPr>
          <a:xfrm>
            <a:off x="693683" y="318624"/>
            <a:ext cx="10264118" cy="961175"/>
          </a:xfrm>
        </p:spPr>
        <p:txBody>
          <a:bodyPr>
            <a:normAutofit/>
          </a:bodyPr>
          <a:lstStyle/>
          <a:p>
            <a:pPr algn="l"/>
            <a:r>
              <a:rPr lang="en-US" sz="4400" dirty="0" err="1"/>
              <a:t>Pregunta</a:t>
            </a:r>
            <a:r>
              <a:rPr lang="en-US" sz="4400" dirty="0"/>
              <a:t> 5: </a:t>
            </a:r>
          </a:p>
        </p:txBody>
      </p:sp>
      <p:sp>
        <p:nvSpPr>
          <p:cNvPr id="3" name="Content Placeholder 2" descr="¿Cuáles de las siguientes son posibles intervenciones a considerar si el rendimiento está por debajo de las expectativas? (Marque todo lo que corresponda)&#10;Eliminar, agregar o ajustar las actividades del Proyecto&#10;Evaluar/ajustar la lógica del marco&#10;Evaluar/cambiar los indicadores&#10;Evaluar/cambiar los objetivos (de ser permitido contractualmente)&#10;">
            <a:extLst>
              <a:ext uri="{FF2B5EF4-FFF2-40B4-BE49-F238E27FC236}">
                <a16:creationId xmlns:a16="http://schemas.microsoft.com/office/drawing/2014/main" id="{FC8ACB4E-40A0-474D-A1A7-954D08EE97C5}"/>
              </a:ext>
            </a:extLst>
          </p:cNvPr>
          <p:cNvSpPr>
            <a:spLocks noGrp="1"/>
          </p:cNvSpPr>
          <p:nvPr>
            <p:ph sz="quarter" idx="13"/>
          </p:nvPr>
        </p:nvSpPr>
        <p:spPr>
          <a:xfrm>
            <a:off x="693683" y="1687546"/>
            <a:ext cx="10447968" cy="3734358"/>
          </a:xfrm>
        </p:spPr>
        <p:txBody>
          <a:bodyPr/>
          <a:lstStyle/>
          <a:p>
            <a:pPr marL="0" indent="0">
              <a:buNone/>
            </a:pPr>
            <a:r>
              <a:rPr lang="es-ES" sz="3000" b="1" dirty="0"/>
              <a:t>¿Cuáles de las siguientes son posibles intervenciones a considerar si el rendimiento está por debajo de las expectativas? (Marque todo lo que corresponda)</a:t>
            </a:r>
            <a:endParaRPr lang="en-US" dirty="0"/>
          </a:p>
          <a:p>
            <a:r>
              <a:rPr lang="es-ES" dirty="0"/>
              <a:t>Eliminar, agregar o ajustar las actividades del Proyecto</a:t>
            </a:r>
          </a:p>
          <a:p>
            <a:r>
              <a:rPr lang="es-ES" dirty="0"/>
              <a:t>Evaluar/ajustar la lógica del marco</a:t>
            </a:r>
          </a:p>
          <a:p>
            <a:r>
              <a:rPr lang="es-ES" dirty="0"/>
              <a:t>Evaluar/cambiar los indicadores</a:t>
            </a:r>
          </a:p>
          <a:p>
            <a:r>
              <a:rPr lang="es-ES" dirty="0"/>
              <a:t>Evaluar/cambiar los objetivos (de ser permitido contractualmente)</a:t>
            </a:r>
          </a:p>
        </p:txBody>
      </p:sp>
      <p:sp>
        <p:nvSpPr>
          <p:cNvPr id="2" name="Footer Placeholder 1">
            <a:extLst>
              <a:ext uri="{FF2B5EF4-FFF2-40B4-BE49-F238E27FC236}">
                <a16:creationId xmlns:a16="http://schemas.microsoft.com/office/drawing/2014/main" id="{5085FC2B-B862-48B7-AB40-07D808CE6E8B}"/>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63468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2" end="2"/>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3">
                                            <p:txEl>
                                              <p:pRg st="3" end="3"/>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52: Conclusión&#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r>
              <a:rPr lang="en-US" b="1" dirty="0" err="1"/>
              <a:t>Conclusión</a:t>
            </a:r>
            <a:endParaRPr lang="en-US" b="1" dirty="0"/>
          </a:p>
        </p:txBody>
      </p:sp>
    </p:spTree>
    <p:extLst>
      <p:ext uri="{BB962C8B-B14F-4D97-AF65-F5344CB8AC3E}">
        <p14:creationId xmlns:p14="http://schemas.microsoft.com/office/powerpoint/2010/main" val="15189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53: Resumen del monitoreo del rendimiento">
            <a:extLst>
              <a:ext uri="{FF2B5EF4-FFF2-40B4-BE49-F238E27FC236}">
                <a16:creationId xmlns:a16="http://schemas.microsoft.com/office/drawing/2014/main" id="{AA5A2B27-8A8B-43EF-AF60-BD11A6E41202}"/>
              </a:ext>
            </a:extLst>
          </p:cNvPr>
          <p:cNvSpPr>
            <a:spLocks noGrp="1"/>
          </p:cNvSpPr>
          <p:nvPr>
            <p:ph type="ctrTitle"/>
          </p:nvPr>
        </p:nvSpPr>
        <p:spPr>
          <a:xfrm>
            <a:off x="559398" y="92598"/>
            <a:ext cx="10446092" cy="961175"/>
          </a:xfrm>
        </p:spPr>
        <p:txBody>
          <a:bodyPr>
            <a:normAutofit/>
          </a:bodyPr>
          <a:lstStyle/>
          <a:p>
            <a:pPr algn="l"/>
            <a:r>
              <a:rPr lang="es-ES" sz="4400" dirty="0"/>
              <a:t>Resumen del monitoreo del rendimiento</a:t>
            </a:r>
            <a:endParaRPr lang="en-US" sz="4400" dirty="0"/>
          </a:p>
        </p:txBody>
      </p:sp>
      <p:sp>
        <p:nvSpPr>
          <p:cNvPr id="3" name="Content Placeholder 2" descr="Beneficios del monitoreo del rendimiento:&#10;Aprendizaje, participación de las partes interesadas y rendición de cuentas.&#10;Pasos finales clave del RBM&#10;Analizar los datos de rendimiento.&#10;El análisis debe fundamentar la toma de decisiones a través de datos y revisiones de proyectos.&#10;Métodos para el análisis de los datos: &#10;Comparar datos reales con objetivos.&#10;Análisis de tendencias a lo largo del tiempo.&#10;Desglose de datos en diferentes categorías.&#10;Múltiples indicadores por resultado.">
            <a:extLst>
              <a:ext uri="{FF2B5EF4-FFF2-40B4-BE49-F238E27FC236}">
                <a16:creationId xmlns:a16="http://schemas.microsoft.com/office/drawing/2014/main" id="{899D53A3-0873-4795-B6D8-E299669A3614}"/>
              </a:ext>
            </a:extLst>
          </p:cNvPr>
          <p:cNvSpPr>
            <a:spLocks noGrp="1"/>
          </p:cNvSpPr>
          <p:nvPr>
            <p:ph sz="quarter" idx="13"/>
          </p:nvPr>
        </p:nvSpPr>
        <p:spPr>
          <a:xfrm>
            <a:off x="636104" y="1240534"/>
            <a:ext cx="11210902" cy="4935735"/>
          </a:xfrm>
        </p:spPr>
        <p:txBody>
          <a:bodyPr>
            <a:normAutofit/>
          </a:bodyPr>
          <a:lstStyle/>
          <a:p>
            <a:pPr>
              <a:lnSpc>
                <a:spcPct val="107000"/>
              </a:lnSpc>
              <a:spcBef>
                <a:spcPts val="0"/>
              </a:spcBef>
              <a:spcAft>
                <a:spcPts val="800"/>
              </a:spcAft>
            </a:pPr>
            <a:r>
              <a:rPr lang="es-ES" sz="2400" b="1" dirty="0">
                <a:solidFill>
                  <a:schemeClr val="accent6">
                    <a:lumMod val="50000"/>
                  </a:schemeClr>
                </a:solidFill>
                <a:effectLst/>
                <a:ea typeface="Calibri" panose="020F0502020204030204" pitchFamily="34" charset="0"/>
                <a:cs typeface="Times New Roman" panose="02020603050405020304" pitchFamily="18" charset="0"/>
              </a:rPr>
              <a:t>Beneficios del monitoreo del rendimiento:</a:t>
            </a:r>
          </a:p>
          <a:p>
            <a:pPr marL="971550" lvl="2" indent="-285750">
              <a:lnSpc>
                <a:spcPct val="107000"/>
              </a:lnSpc>
              <a:spcBef>
                <a:spcPts val="0"/>
              </a:spcBef>
              <a:spcAft>
                <a:spcPts val="800"/>
              </a:spcAft>
            </a:pPr>
            <a:r>
              <a:rPr lang="es-ES" dirty="0">
                <a:cs typeface="Times New Roman" panose="02020603050405020304" pitchFamily="18" charset="0"/>
              </a:rPr>
              <a:t>Aprendizaje, participación de las partes interesadas y rendición de cuentas.</a:t>
            </a:r>
          </a:p>
          <a:p>
            <a:pPr marL="228600" lvl="2">
              <a:lnSpc>
                <a:spcPct val="107000"/>
              </a:lnSpc>
              <a:spcBef>
                <a:spcPts val="0"/>
              </a:spcBef>
              <a:spcAft>
                <a:spcPts val="800"/>
              </a:spcAft>
            </a:pPr>
            <a:r>
              <a:rPr lang="es-ES" sz="2400" b="1" dirty="0">
                <a:solidFill>
                  <a:schemeClr val="accent6">
                    <a:lumMod val="50000"/>
                  </a:schemeClr>
                </a:solidFill>
                <a:cs typeface="Times New Roman" panose="02020603050405020304" pitchFamily="18" charset="0"/>
              </a:rPr>
              <a:t>Pasos finales clave del RBM</a:t>
            </a:r>
          </a:p>
          <a:p>
            <a:pPr marL="971550" lvl="2" indent="-285750">
              <a:lnSpc>
                <a:spcPct val="107000"/>
              </a:lnSpc>
              <a:spcBef>
                <a:spcPts val="0"/>
              </a:spcBef>
              <a:spcAft>
                <a:spcPts val="800"/>
              </a:spcAft>
            </a:pPr>
            <a:r>
              <a:rPr lang="en-US" dirty="0" err="1">
                <a:cs typeface="Times New Roman" panose="02020603050405020304" pitchFamily="18" charset="0"/>
              </a:rPr>
              <a:t>Analizar</a:t>
            </a:r>
            <a:r>
              <a:rPr lang="en-US" dirty="0">
                <a:cs typeface="Times New Roman" panose="02020603050405020304" pitchFamily="18" charset="0"/>
              </a:rPr>
              <a:t> </a:t>
            </a:r>
            <a:r>
              <a:rPr lang="en-US" dirty="0" err="1">
                <a:cs typeface="Times New Roman" panose="02020603050405020304" pitchFamily="18" charset="0"/>
              </a:rPr>
              <a:t>los</a:t>
            </a:r>
            <a:r>
              <a:rPr lang="en-US" dirty="0">
                <a:cs typeface="Times New Roman" panose="02020603050405020304" pitchFamily="18" charset="0"/>
              </a:rPr>
              <a:t> </a:t>
            </a:r>
            <a:r>
              <a:rPr lang="en-US" dirty="0" err="1">
                <a:cs typeface="Times New Roman" panose="02020603050405020304" pitchFamily="18" charset="0"/>
              </a:rPr>
              <a:t>datos</a:t>
            </a:r>
            <a:r>
              <a:rPr lang="en-US" dirty="0">
                <a:cs typeface="Times New Roman" panose="02020603050405020304" pitchFamily="18" charset="0"/>
              </a:rPr>
              <a:t> de </a:t>
            </a:r>
            <a:r>
              <a:rPr lang="en-US" dirty="0" err="1">
                <a:cs typeface="Times New Roman" panose="02020603050405020304" pitchFamily="18" charset="0"/>
              </a:rPr>
              <a:t>rendimiento</a:t>
            </a:r>
            <a:r>
              <a:rPr lang="en-US" dirty="0">
                <a:cs typeface="Times New Roman" panose="02020603050405020304" pitchFamily="18" charset="0"/>
              </a:rPr>
              <a:t>.</a:t>
            </a:r>
          </a:p>
          <a:p>
            <a:pPr marL="971550" lvl="2" indent="-285750">
              <a:lnSpc>
                <a:spcPct val="107000"/>
              </a:lnSpc>
              <a:spcBef>
                <a:spcPts val="0"/>
              </a:spcBef>
              <a:spcAft>
                <a:spcPts val="800"/>
              </a:spcAft>
            </a:pPr>
            <a:r>
              <a:rPr lang="es-ES" dirty="0">
                <a:ea typeface="Calibri" panose="020F0502020204030204" pitchFamily="34" charset="0"/>
                <a:cs typeface="Times New Roman" panose="02020603050405020304" pitchFamily="18" charset="0"/>
              </a:rPr>
              <a:t>E</a:t>
            </a:r>
            <a:r>
              <a:rPr lang="es-ES" dirty="0">
                <a:effectLst/>
                <a:ea typeface="Calibri" panose="020F0502020204030204" pitchFamily="34" charset="0"/>
                <a:cs typeface="Times New Roman" panose="02020603050405020304" pitchFamily="18" charset="0"/>
              </a:rPr>
              <a:t>l análisis debe fundamentar la toma de decisiones a través de datos y revisiones de proyectos.</a:t>
            </a:r>
          </a:p>
          <a:p>
            <a:pPr marL="228600" lvl="2">
              <a:lnSpc>
                <a:spcPct val="107000"/>
              </a:lnSpc>
              <a:spcBef>
                <a:spcPts val="0"/>
              </a:spcBef>
              <a:spcAft>
                <a:spcPts val="800"/>
              </a:spcAft>
            </a:pPr>
            <a:r>
              <a:rPr lang="en-US" sz="2400" b="1" dirty="0" err="1">
                <a:solidFill>
                  <a:schemeClr val="accent6">
                    <a:lumMod val="50000"/>
                  </a:schemeClr>
                </a:solidFill>
                <a:cs typeface="Times New Roman" panose="02020603050405020304" pitchFamily="18" charset="0"/>
              </a:rPr>
              <a:t>Métodos</a:t>
            </a:r>
            <a:r>
              <a:rPr lang="en-US" sz="2400" b="1" dirty="0">
                <a:solidFill>
                  <a:schemeClr val="accent6">
                    <a:lumMod val="50000"/>
                  </a:schemeClr>
                </a:solidFill>
                <a:cs typeface="Times New Roman" panose="02020603050405020304" pitchFamily="18" charset="0"/>
              </a:rPr>
              <a:t> para </a:t>
            </a:r>
            <a:r>
              <a:rPr lang="en-US" sz="2400" b="1" dirty="0" err="1">
                <a:solidFill>
                  <a:schemeClr val="accent6">
                    <a:lumMod val="50000"/>
                  </a:schemeClr>
                </a:solidFill>
                <a:cs typeface="Times New Roman" panose="02020603050405020304" pitchFamily="18" charset="0"/>
              </a:rPr>
              <a:t>el</a:t>
            </a:r>
            <a:r>
              <a:rPr lang="en-US" sz="2400" b="1" dirty="0">
                <a:solidFill>
                  <a:schemeClr val="accent6">
                    <a:lumMod val="50000"/>
                  </a:schemeClr>
                </a:solidFill>
                <a:cs typeface="Times New Roman" panose="02020603050405020304" pitchFamily="18" charset="0"/>
              </a:rPr>
              <a:t> </a:t>
            </a:r>
            <a:r>
              <a:rPr lang="en-US" sz="2400" b="1" dirty="0" err="1">
                <a:solidFill>
                  <a:schemeClr val="accent6">
                    <a:lumMod val="50000"/>
                  </a:schemeClr>
                </a:solidFill>
                <a:cs typeface="Times New Roman" panose="02020603050405020304" pitchFamily="18" charset="0"/>
              </a:rPr>
              <a:t>análisis</a:t>
            </a:r>
            <a:r>
              <a:rPr lang="en-US" sz="2400" b="1" dirty="0">
                <a:solidFill>
                  <a:schemeClr val="accent6">
                    <a:lumMod val="50000"/>
                  </a:schemeClr>
                </a:solidFill>
                <a:cs typeface="Times New Roman" panose="02020603050405020304" pitchFamily="18" charset="0"/>
              </a:rPr>
              <a:t> de </a:t>
            </a:r>
            <a:r>
              <a:rPr lang="en-US" sz="2400" b="1" dirty="0" err="1">
                <a:solidFill>
                  <a:schemeClr val="accent6">
                    <a:lumMod val="50000"/>
                  </a:schemeClr>
                </a:solidFill>
                <a:cs typeface="Times New Roman" panose="02020603050405020304" pitchFamily="18" charset="0"/>
              </a:rPr>
              <a:t>los</a:t>
            </a:r>
            <a:r>
              <a:rPr lang="en-US" sz="2400" b="1" dirty="0">
                <a:solidFill>
                  <a:schemeClr val="accent6">
                    <a:lumMod val="50000"/>
                  </a:schemeClr>
                </a:solidFill>
                <a:cs typeface="Times New Roman" panose="02020603050405020304" pitchFamily="18" charset="0"/>
              </a:rPr>
              <a:t> </a:t>
            </a:r>
            <a:r>
              <a:rPr lang="en-US" sz="2400" b="1" dirty="0" err="1">
                <a:solidFill>
                  <a:schemeClr val="accent6">
                    <a:lumMod val="50000"/>
                  </a:schemeClr>
                </a:solidFill>
                <a:cs typeface="Times New Roman" panose="02020603050405020304" pitchFamily="18" charset="0"/>
              </a:rPr>
              <a:t>datos</a:t>
            </a:r>
            <a:r>
              <a:rPr lang="en-US" sz="2400" b="1" dirty="0">
                <a:solidFill>
                  <a:schemeClr val="accent6">
                    <a:lumMod val="50000"/>
                  </a:schemeClr>
                </a:solidFill>
                <a:cs typeface="Times New Roman" panose="02020603050405020304" pitchFamily="18" charset="0"/>
              </a:rPr>
              <a:t>: </a:t>
            </a:r>
          </a:p>
          <a:p>
            <a:pPr marL="742950" lvl="1" indent="-285750">
              <a:lnSpc>
                <a:spcPct val="107000"/>
              </a:lnSpc>
              <a:spcAft>
                <a:spcPts val="800"/>
              </a:spcAft>
              <a:buFont typeface="Arial" panose="020B0604020202020204" pitchFamily="34" charset="0"/>
              <a:buChar char="•"/>
              <a:tabLst>
                <a:tab pos="914400" algn="l"/>
              </a:tabLst>
            </a:pPr>
            <a:r>
              <a:rPr lang="es-ES" sz="2000" dirty="0">
                <a:ea typeface="Calibri" panose="020F0502020204030204" pitchFamily="34" charset="0"/>
                <a:cs typeface="Times New Roman" panose="02020603050405020304" pitchFamily="18" charset="0"/>
              </a:rPr>
              <a:t>Comparar datos reales con objetivos.</a:t>
            </a:r>
          </a:p>
          <a:p>
            <a:pPr marL="742950" lvl="1" indent="-285750">
              <a:lnSpc>
                <a:spcPct val="107000"/>
              </a:lnSpc>
              <a:spcAft>
                <a:spcPts val="800"/>
              </a:spcAft>
              <a:buFont typeface="Arial" panose="020B0604020202020204" pitchFamily="34" charset="0"/>
              <a:buChar char="•"/>
              <a:tabLst>
                <a:tab pos="914400" algn="l"/>
              </a:tabLst>
            </a:pPr>
            <a:r>
              <a:rPr lang="es-ES" sz="2000" dirty="0">
                <a:ea typeface="Calibri" panose="020F0502020204030204" pitchFamily="34" charset="0"/>
                <a:cs typeface="Times New Roman" panose="02020603050405020304" pitchFamily="18" charset="0"/>
              </a:rPr>
              <a:t>Análisis de tendencias a lo largo del tiempo.</a:t>
            </a:r>
          </a:p>
          <a:p>
            <a:pPr marL="742950" lvl="1" indent="-285750">
              <a:lnSpc>
                <a:spcPct val="107000"/>
              </a:lnSpc>
              <a:spcAft>
                <a:spcPts val="800"/>
              </a:spcAft>
              <a:buFont typeface="Arial" panose="020B0604020202020204" pitchFamily="34" charset="0"/>
              <a:buChar char="•"/>
              <a:tabLst>
                <a:tab pos="914400" algn="l"/>
              </a:tabLst>
            </a:pPr>
            <a:r>
              <a:rPr lang="es-ES" sz="2000" dirty="0">
                <a:ea typeface="Calibri" panose="020F0502020204030204" pitchFamily="34" charset="0"/>
                <a:cs typeface="Times New Roman" panose="02020603050405020304" pitchFamily="18" charset="0"/>
              </a:rPr>
              <a:t>Desglose de datos en diferentes categorías.</a:t>
            </a:r>
          </a:p>
          <a:p>
            <a:pPr marL="742950" lvl="1" indent="-285750">
              <a:lnSpc>
                <a:spcPct val="107000"/>
              </a:lnSpc>
              <a:spcAft>
                <a:spcPts val="800"/>
              </a:spcAft>
              <a:buFont typeface="Arial" panose="020B0604020202020204" pitchFamily="34" charset="0"/>
              <a:buChar char="•"/>
              <a:tabLst>
                <a:tab pos="914400" algn="l"/>
              </a:tabLst>
            </a:pPr>
            <a:r>
              <a:rPr lang="en-US" sz="2000" dirty="0" err="1">
                <a:ea typeface="Calibri" panose="020F0502020204030204" pitchFamily="34" charset="0"/>
                <a:cs typeface="Times New Roman" panose="02020603050405020304" pitchFamily="18" charset="0"/>
              </a:rPr>
              <a:t>Múltiples</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indicadores</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por</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resultado</a:t>
            </a:r>
            <a:r>
              <a:rPr lang="en-US" sz="2000" dirty="0">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25054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54: Resumen de la gestión del rendimiento">
            <a:extLst>
              <a:ext uri="{FF2B5EF4-FFF2-40B4-BE49-F238E27FC236}">
                <a16:creationId xmlns:a16="http://schemas.microsoft.com/office/drawing/2014/main" id="{AA5A2B27-8A8B-43EF-AF60-BD11A6E41202}"/>
              </a:ext>
            </a:extLst>
          </p:cNvPr>
          <p:cNvSpPr>
            <a:spLocks noGrp="1"/>
          </p:cNvSpPr>
          <p:nvPr>
            <p:ph type="ctrTitle"/>
          </p:nvPr>
        </p:nvSpPr>
        <p:spPr>
          <a:xfrm>
            <a:off x="566530" y="0"/>
            <a:ext cx="10468662" cy="961175"/>
          </a:xfrm>
        </p:spPr>
        <p:txBody>
          <a:bodyPr>
            <a:normAutofit/>
          </a:bodyPr>
          <a:lstStyle/>
          <a:p>
            <a:pPr algn="l"/>
            <a:r>
              <a:rPr lang="es-ES" sz="4400" dirty="0"/>
              <a:t>Resumen de la gestión del rendimiento</a:t>
            </a:r>
            <a:endParaRPr lang="en-US" sz="4400" dirty="0"/>
          </a:p>
        </p:txBody>
      </p:sp>
      <p:sp>
        <p:nvSpPr>
          <p:cNvPr id="6" name="TextBox 5" descr="Analizando los datos del TPR, pregunte:&#10;¿Qué parece distinto a lo esperado? ¿Cómo se comparan los datos a los objetivos?&#10;¿Cuál es la tendencia a lo largo del tiempo?&#10;¿Cuál es la magnitud y el ritmo del cambio a lo largo del tiempo?&#10;¿Le faltan datos que podrían ayudarlo a comprender mejor la información, la situación o el avance hacia los resultados?&#10;Basado en los hallazgos arrojados por el análisis, qué acciones podrían resultar necesarias:&#10;Modificar el enfoque estratégico y la teoría del cambio.&#10;Ajustar el plan de implementación: agregar, eliminar o ajustar actividades específicas; reasignar  recursos; modificar acuerdos con los socios.&#10;Ajustar indicadores y objetivos: modifique, elimine, agregue.">
            <a:extLst>
              <a:ext uri="{FF2B5EF4-FFF2-40B4-BE49-F238E27FC236}">
                <a16:creationId xmlns:a16="http://schemas.microsoft.com/office/drawing/2014/main" id="{A95330C1-A5EA-46E6-BD9B-E015D6A838F0}"/>
              </a:ext>
            </a:extLst>
          </p:cNvPr>
          <p:cNvSpPr txBox="1"/>
          <p:nvPr/>
        </p:nvSpPr>
        <p:spPr>
          <a:xfrm>
            <a:off x="666092" y="1023804"/>
            <a:ext cx="10872466" cy="5047857"/>
          </a:xfrm>
          <a:prstGeom prst="rect">
            <a:avLst/>
          </a:prstGeom>
          <a:noFill/>
        </p:spPr>
        <p:txBody>
          <a:bodyPr wrap="square">
            <a:spAutoFit/>
          </a:bodyPr>
          <a:lstStyle/>
          <a:p>
            <a:pPr marL="342900" indent="-342900">
              <a:lnSpc>
                <a:spcPct val="107000"/>
              </a:lnSpc>
              <a:spcBef>
                <a:spcPts val="0"/>
              </a:spcBef>
              <a:spcAft>
                <a:spcPts val="800"/>
              </a:spcAft>
              <a:buFont typeface="Arial" panose="020B0604020202020204" pitchFamily="34" charset="0"/>
              <a:buChar char="•"/>
            </a:pPr>
            <a:r>
              <a:rPr lang="en-US" sz="2400" b="1" dirty="0" err="1">
                <a:solidFill>
                  <a:schemeClr val="accent6">
                    <a:lumMod val="50000"/>
                  </a:schemeClr>
                </a:solidFill>
                <a:cs typeface="Times New Roman" panose="02020603050405020304" pitchFamily="18" charset="0"/>
              </a:rPr>
              <a:t>Analizando</a:t>
            </a:r>
            <a:r>
              <a:rPr lang="en-US" sz="2400" b="1" dirty="0">
                <a:solidFill>
                  <a:schemeClr val="accent6">
                    <a:lumMod val="50000"/>
                  </a:schemeClr>
                </a:solidFill>
                <a:cs typeface="Times New Roman" panose="02020603050405020304" pitchFamily="18" charset="0"/>
              </a:rPr>
              <a:t> </a:t>
            </a:r>
            <a:r>
              <a:rPr lang="en-US" sz="2400" b="1" dirty="0" err="1">
                <a:solidFill>
                  <a:schemeClr val="accent6">
                    <a:lumMod val="50000"/>
                  </a:schemeClr>
                </a:solidFill>
                <a:cs typeface="Times New Roman" panose="02020603050405020304" pitchFamily="18" charset="0"/>
              </a:rPr>
              <a:t>los</a:t>
            </a:r>
            <a:r>
              <a:rPr lang="en-US" sz="2400" b="1" dirty="0">
                <a:solidFill>
                  <a:schemeClr val="accent6">
                    <a:lumMod val="50000"/>
                  </a:schemeClr>
                </a:solidFill>
                <a:cs typeface="Times New Roman" panose="02020603050405020304" pitchFamily="18" charset="0"/>
              </a:rPr>
              <a:t> </a:t>
            </a:r>
            <a:r>
              <a:rPr lang="en-US" sz="2400" b="1" dirty="0" err="1">
                <a:solidFill>
                  <a:schemeClr val="accent6">
                    <a:lumMod val="50000"/>
                  </a:schemeClr>
                </a:solidFill>
                <a:cs typeface="Times New Roman" panose="02020603050405020304" pitchFamily="18" charset="0"/>
              </a:rPr>
              <a:t>datos</a:t>
            </a:r>
            <a:r>
              <a:rPr lang="en-US" sz="2400" b="1" dirty="0">
                <a:solidFill>
                  <a:schemeClr val="accent6">
                    <a:lumMod val="50000"/>
                  </a:schemeClr>
                </a:solidFill>
                <a:cs typeface="Times New Roman" panose="02020603050405020304" pitchFamily="18" charset="0"/>
              </a:rPr>
              <a:t> del TPR, </a:t>
            </a:r>
            <a:r>
              <a:rPr lang="en-US" sz="2400" b="1" dirty="0" err="1">
                <a:solidFill>
                  <a:schemeClr val="accent6">
                    <a:lumMod val="50000"/>
                  </a:schemeClr>
                </a:solidFill>
                <a:cs typeface="Times New Roman" panose="02020603050405020304" pitchFamily="18" charset="0"/>
              </a:rPr>
              <a:t>pregunte</a:t>
            </a:r>
            <a:r>
              <a:rPr lang="en-US" sz="2400" b="1" dirty="0">
                <a:solidFill>
                  <a:schemeClr val="accent6">
                    <a:lumMod val="50000"/>
                  </a:schemeClr>
                </a:solidFill>
                <a:cs typeface="Times New Roman" panose="02020603050405020304" pitchFamily="18" charset="0"/>
              </a:rPr>
              <a:t>:</a:t>
            </a:r>
          </a:p>
          <a:p>
            <a:pPr lvl="1">
              <a:lnSpc>
                <a:spcPct val="107000"/>
              </a:lnSpc>
              <a:spcAft>
                <a:spcPts val="800"/>
              </a:spcAft>
              <a:tabLst>
                <a:tab pos="457200" algn="l"/>
              </a:tabLst>
            </a:pPr>
            <a:r>
              <a:rPr lang="es-ES" sz="2000" dirty="0">
                <a:cs typeface="Times New Roman" panose="02020603050405020304" pitchFamily="18" charset="0"/>
              </a:rPr>
              <a:t>¿Qué parece distinto a lo esperado? ¿Cómo se comparan los datos a los objetivos?</a:t>
            </a:r>
          </a:p>
          <a:p>
            <a:pPr lvl="1">
              <a:lnSpc>
                <a:spcPct val="107000"/>
              </a:lnSpc>
              <a:spcAft>
                <a:spcPts val="800"/>
              </a:spcAft>
              <a:tabLst>
                <a:tab pos="457200" algn="l"/>
              </a:tabLst>
            </a:pPr>
            <a:r>
              <a:rPr lang="es-ES" sz="2000" dirty="0">
                <a:effectLst/>
                <a:ea typeface="Calibri" panose="020F0502020204030204" pitchFamily="34" charset="0"/>
                <a:cs typeface="Times New Roman" panose="02020603050405020304" pitchFamily="18" charset="0"/>
              </a:rPr>
              <a:t>¿Cuál es la tendencia a lo largo del tiempo?</a:t>
            </a:r>
          </a:p>
          <a:p>
            <a:pPr lvl="1">
              <a:lnSpc>
                <a:spcPct val="107000"/>
              </a:lnSpc>
              <a:spcAft>
                <a:spcPts val="800"/>
              </a:spcAft>
              <a:tabLst>
                <a:tab pos="457200" algn="l"/>
              </a:tabLst>
            </a:pPr>
            <a:r>
              <a:rPr lang="es-ES" sz="2000" dirty="0">
                <a:effectLst/>
                <a:ea typeface="Calibri" panose="020F0502020204030204" pitchFamily="34" charset="0"/>
                <a:cs typeface="Times New Roman" panose="02020603050405020304" pitchFamily="18" charset="0"/>
              </a:rPr>
              <a:t>¿Cuál es la magnitud y el ritmo del cambio a lo largo del tiempo?</a:t>
            </a:r>
          </a:p>
          <a:p>
            <a:pPr lvl="1">
              <a:lnSpc>
                <a:spcPct val="107000"/>
              </a:lnSpc>
              <a:spcAft>
                <a:spcPts val="800"/>
              </a:spcAft>
              <a:tabLst>
                <a:tab pos="457200" algn="l"/>
              </a:tabLst>
            </a:pPr>
            <a:r>
              <a:rPr lang="es-ES" sz="2000" dirty="0">
                <a:effectLst/>
                <a:ea typeface="Calibri" panose="020F0502020204030204" pitchFamily="34" charset="0"/>
                <a:cs typeface="Times New Roman" panose="02020603050405020304" pitchFamily="18" charset="0"/>
              </a:rPr>
              <a:t>¿Le faltan datos que podrían ayudarlo a comprender mejor la información, la situación o el avance hacia los resultados?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ES" sz="2400" b="1" dirty="0">
                <a:solidFill>
                  <a:schemeClr val="accent6">
                    <a:lumMod val="50000"/>
                  </a:schemeClr>
                </a:solidFill>
                <a:cs typeface="Times New Roman" panose="02020603050405020304" pitchFamily="18" charset="0"/>
              </a:rPr>
              <a:t>Basado en los hallazgos arrojados por el análisis, qué acciones podrían resultar necesarias:</a:t>
            </a:r>
          </a:p>
          <a:p>
            <a:pPr marL="742950" lvl="1" indent="-285750">
              <a:lnSpc>
                <a:spcPct val="107000"/>
              </a:lnSpc>
              <a:spcAft>
                <a:spcPts val="800"/>
              </a:spcAft>
              <a:buFont typeface="Arial" panose="020B0604020202020204" pitchFamily="34" charset="0"/>
              <a:buChar char="•"/>
              <a:tabLst>
                <a:tab pos="914400" algn="l"/>
              </a:tabLst>
            </a:pPr>
            <a:r>
              <a:rPr lang="es-ES" sz="2000" dirty="0">
                <a:cs typeface="Times New Roman" panose="02020603050405020304" pitchFamily="18" charset="0"/>
              </a:rPr>
              <a:t>Modificar el enfoque estratégico y la teoría del cambio.</a:t>
            </a:r>
          </a:p>
          <a:p>
            <a:pPr marL="742950" lvl="1" indent="-285750">
              <a:lnSpc>
                <a:spcPct val="107000"/>
              </a:lnSpc>
              <a:spcAft>
                <a:spcPts val="800"/>
              </a:spcAft>
              <a:buFont typeface="Arial" panose="020B0604020202020204" pitchFamily="34" charset="0"/>
              <a:buChar char="•"/>
              <a:tabLst>
                <a:tab pos="914400" algn="l"/>
              </a:tabLst>
            </a:pPr>
            <a:r>
              <a:rPr lang="es-ES" sz="2000" dirty="0">
                <a:effectLst/>
                <a:ea typeface="Calibri" panose="020F0502020204030204" pitchFamily="34" charset="0"/>
                <a:cs typeface="Times New Roman" panose="02020603050405020304" pitchFamily="18" charset="0"/>
              </a:rPr>
              <a:t>Ajustar el plan de implementación: agregar, eliminar o ajustar actividades específicas; reasignar  recursos; modificar acuerdos con los socios.</a:t>
            </a:r>
          </a:p>
          <a:p>
            <a:pPr marL="742950" lvl="1" indent="-285750">
              <a:lnSpc>
                <a:spcPct val="107000"/>
              </a:lnSpc>
              <a:spcAft>
                <a:spcPts val="800"/>
              </a:spcAft>
              <a:buFont typeface="Arial" panose="020B0604020202020204" pitchFamily="34" charset="0"/>
              <a:buChar char="•"/>
              <a:tabLst>
                <a:tab pos="914400" algn="l"/>
              </a:tabLst>
            </a:pPr>
            <a:r>
              <a:rPr lang="en-US" sz="2000" dirty="0" err="1">
                <a:ea typeface="Calibri" panose="020F0502020204030204" pitchFamily="34" charset="0"/>
                <a:cs typeface="Times New Roman" panose="02020603050405020304" pitchFamily="18" charset="0"/>
              </a:rPr>
              <a:t>Ajustar</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indicadores</a:t>
            </a:r>
            <a:r>
              <a:rPr lang="en-US" sz="2000" dirty="0">
                <a:ea typeface="Calibri" panose="020F0502020204030204" pitchFamily="34" charset="0"/>
                <a:cs typeface="Times New Roman" panose="02020603050405020304" pitchFamily="18" charset="0"/>
              </a:rPr>
              <a:t> y </a:t>
            </a:r>
            <a:r>
              <a:rPr lang="en-US" sz="2000" dirty="0" err="1">
                <a:ea typeface="Calibri" panose="020F0502020204030204" pitchFamily="34" charset="0"/>
                <a:cs typeface="Times New Roman" panose="02020603050405020304" pitchFamily="18" charset="0"/>
              </a:rPr>
              <a:t>objetivos</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modifique</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elimine</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agregue</a:t>
            </a:r>
            <a:r>
              <a:rPr lang="en-US" sz="2000" dirty="0">
                <a:ea typeface="Calibri" panose="020F0502020204030204" pitchFamily="34" charset="0"/>
                <a:cs typeface="Times New Roman" panose="02020603050405020304" pitchFamily="18" charset="0"/>
              </a:rPr>
              <a:t>.</a:t>
            </a:r>
            <a:endParaRPr lang="en-US" sz="2000" dirty="0">
              <a:effectLst/>
              <a:ea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65705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55: Recursos">
            <a:extLst>
              <a:ext uri="{FF2B5EF4-FFF2-40B4-BE49-F238E27FC236}">
                <a16:creationId xmlns:a16="http://schemas.microsoft.com/office/drawing/2014/main" id="{E83B329D-07C9-4DBC-BD95-259AD363AFC3}"/>
              </a:ext>
            </a:extLst>
          </p:cNvPr>
          <p:cNvSpPr>
            <a:spLocks noGrp="1"/>
          </p:cNvSpPr>
          <p:nvPr>
            <p:ph type="ctrTitle"/>
          </p:nvPr>
        </p:nvSpPr>
        <p:spPr>
          <a:xfrm>
            <a:off x="626166" y="19878"/>
            <a:ext cx="10360122" cy="961175"/>
          </a:xfrm>
        </p:spPr>
        <p:txBody>
          <a:bodyPr>
            <a:normAutofit/>
          </a:bodyPr>
          <a:lstStyle/>
          <a:p>
            <a:pPr algn="l"/>
            <a:r>
              <a:rPr lang="en-US" sz="4400" dirty="0" err="1"/>
              <a:t>Recursos</a:t>
            </a:r>
            <a:endParaRPr lang="en-US" sz="4400" dirty="0"/>
          </a:p>
        </p:txBody>
      </p:sp>
      <p:sp>
        <p:nvSpPr>
          <p:cNvPr id="3" name="Content Placeholder 2" descr="Guía de Recursos de Monitoreo y Evaluación (M&amp;E) de Proyectos de la OCFT: Monitoring and Evaluation (M&amp;E) Resource Guide for OCFT Projects (dol.gov)&#10;Plantilla del Anexo A: Annex-8-OCFT-TPR-Annex-A-Suggested-Format.xlsx (live.com)&#10;Diez Pasos para un Sistema de Monitoreo y Evaluación Basado en Resultados (Banco Mundial) (Capítulo 6 – 11): Ten Steps to a Results-Based Monitoring and Evaluation System - ISBN: 0821358235 (oecd.org)&#10;ODI: Comprendiendo el Aprendizaje y la Toma de Decisiones: Making sense of learning and decision-making | ODI: Think change&#10;Análisis de Datos de USAID : Data Analysis | Program Cycle | Project Starter | U.S. Agency for International Development (usaid.gov)&#10;USAID Lo que no se Debe: Revisión de portafolio a nivel estratégico: How To Note Strategy-Level Portfolio Review (usaidlearninglab.org)&#10;Proyecto de Evaluación de Medidas Financiado por USAID:  Analyzing M&amp;E Data&#10;">
            <a:extLst>
              <a:ext uri="{FF2B5EF4-FFF2-40B4-BE49-F238E27FC236}">
                <a16:creationId xmlns:a16="http://schemas.microsoft.com/office/drawing/2014/main" id="{7F6E15F0-E5D0-4DAB-BE03-C526799FF2CE}"/>
              </a:ext>
            </a:extLst>
          </p:cNvPr>
          <p:cNvSpPr>
            <a:spLocks noGrp="1"/>
          </p:cNvSpPr>
          <p:nvPr>
            <p:ph sz="quarter" idx="13"/>
          </p:nvPr>
        </p:nvSpPr>
        <p:spPr>
          <a:xfrm>
            <a:off x="626166" y="1220637"/>
            <a:ext cx="11002618" cy="5112213"/>
          </a:xfrm>
        </p:spPr>
        <p:txBody>
          <a:bodyPr>
            <a:normAutofit/>
          </a:bodyPr>
          <a:lstStyle/>
          <a:p>
            <a:pPr>
              <a:lnSpc>
                <a:spcPct val="100000"/>
              </a:lnSpc>
            </a:pPr>
            <a:r>
              <a:rPr lang="es-ES" sz="2000" dirty="0"/>
              <a:t>Guía de Recursos de Monitoreo y Evaluación (M&amp;E) de Proyectos de la OCFT</a:t>
            </a:r>
            <a:r>
              <a:rPr lang="en-US" sz="2000" dirty="0"/>
              <a:t>: </a:t>
            </a:r>
            <a:r>
              <a:rPr lang="en-US" sz="2000" dirty="0">
                <a:solidFill>
                  <a:srgbClr val="0070C0"/>
                </a:solidFill>
                <a:hlinkClick r:id="rId3">
                  <a:extLst>
                    <a:ext uri="{A12FA001-AC4F-418D-AE19-62706E023703}">
                      <ahyp:hlinkClr xmlns:ahyp="http://schemas.microsoft.com/office/drawing/2018/hyperlinkcolor" val="tx"/>
                    </a:ext>
                  </a:extLst>
                </a:hlinkClick>
              </a:rPr>
              <a:t>Monitoring and Evaluation (M&amp;E) Resource Guide for OCFT Projects (dol.gov)</a:t>
            </a:r>
            <a:endParaRPr lang="en-US" sz="2000" dirty="0">
              <a:solidFill>
                <a:srgbClr val="0070C0"/>
              </a:solidFill>
            </a:endParaRPr>
          </a:p>
          <a:p>
            <a:pPr>
              <a:lnSpc>
                <a:spcPct val="100000"/>
              </a:lnSpc>
            </a:pPr>
            <a:r>
              <a:rPr lang="en-US" sz="2000" dirty="0"/>
              <a:t>Plantilla del Anexo A: </a:t>
            </a:r>
            <a:r>
              <a:rPr lang="en-US" sz="2000" dirty="0">
                <a:solidFill>
                  <a:srgbClr val="0070C0"/>
                </a:solidFill>
                <a:hlinkClick r:id="rId4">
                  <a:extLst>
                    <a:ext uri="{A12FA001-AC4F-418D-AE19-62706E023703}">
                      <ahyp:hlinkClr xmlns:ahyp="http://schemas.microsoft.com/office/drawing/2018/hyperlinkcolor" val="tx"/>
                    </a:ext>
                  </a:extLst>
                </a:hlinkClick>
              </a:rPr>
              <a:t>Annex-8-OCFT-TPR-Annex-A-Suggested-Format.xlsx (live.com)</a:t>
            </a:r>
            <a:endParaRPr lang="en-US" sz="2000" dirty="0">
              <a:solidFill>
                <a:srgbClr val="0070C0"/>
              </a:solidFill>
            </a:endParaRPr>
          </a:p>
          <a:p>
            <a:pPr>
              <a:lnSpc>
                <a:spcPct val="100000"/>
              </a:lnSpc>
            </a:pPr>
            <a:r>
              <a:rPr lang="es-ES" sz="2000" dirty="0"/>
              <a:t>Diez Pasos para un Sistema de Monitoreo y Evaluación Basado en Resultados (Banco Mundial) (Capítulo 6 – 11): </a:t>
            </a:r>
            <a:r>
              <a:rPr lang="en-US" sz="2000" dirty="0">
                <a:solidFill>
                  <a:srgbClr val="796499"/>
                </a:solidFill>
                <a:hlinkClick r:id="rId5">
                  <a:extLst>
                    <a:ext uri="{A12FA001-AC4F-418D-AE19-62706E023703}">
                      <ahyp:hlinkClr xmlns:ahyp="http://schemas.microsoft.com/office/drawing/2018/hyperlinkcolor" val="tx"/>
                    </a:ext>
                  </a:extLst>
                </a:hlinkClick>
              </a:rPr>
              <a:t>Ten </a:t>
            </a:r>
            <a:r>
              <a:rPr lang="en-US" sz="2000" dirty="0">
                <a:solidFill>
                  <a:srgbClr val="0070C0"/>
                </a:solidFill>
                <a:hlinkClick r:id="rId5">
                  <a:extLst>
                    <a:ext uri="{A12FA001-AC4F-418D-AE19-62706E023703}">
                      <ahyp:hlinkClr xmlns:ahyp="http://schemas.microsoft.com/office/drawing/2018/hyperlinkcolor" val="tx"/>
                    </a:ext>
                  </a:extLst>
                </a:hlinkClick>
              </a:rPr>
              <a:t>Steps to a Results-Based Monitoring and Evaluation System - ISBN: 0821358235 (oecd.org)</a:t>
            </a:r>
            <a:endParaRPr lang="en-US" sz="2000" dirty="0">
              <a:solidFill>
                <a:srgbClr val="0070C0"/>
              </a:solidFill>
            </a:endParaRPr>
          </a:p>
          <a:p>
            <a:pPr>
              <a:lnSpc>
                <a:spcPct val="100000"/>
              </a:lnSpc>
            </a:pPr>
            <a:r>
              <a:rPr lang="en-US" sz="2000" dirty="0"/>
              <a:t>ODI: </a:t>
            </a:r>
            <a:r>
              <a:rPr lang="es-ES" sz="2000" dirty="0"/>
              <a:t>Comprendiendo el Aprendizaje y la Toma de Decisiones</a:t>
            </a:r>
            <a:r>
              <a:rPr lang="en-US" sz="2000" dirty="0"/>
              <a:t>: </a:t>
            </a:r>
            <a:r>
              <a:rPr lang="en-US" sz="2000" dirty="0">
                <a:solidFill>
                  <a:srgbClr val="0070C0"/>
                </a:solidFill>
                <a:hlinkClick r:id="rId6">
                  <a:extLst>
                    <a:ext uri="{A12FA001-AC4F-418D-AE19-62706E023703}">
                      <ahyp:hlinkClr xmlns:ahyp="http://schemas.microsoft.com/office/drawing/2018/hyperlinkcolor" val="tx"/>
                    </a:ext>
                  </a:extLst>
                </a:hlinkClick>
              </a:rPr>
              <a:t>Making sense of learning and decision-making | ODI: Think change</a:t>
            </a:r>
            <a:endParaRPr lang="en-US" sz="2000" dirty="0">
              <a:solidFill>
                <a:srgbClr val="0070C0"/>
              </a:solidFill>
            </a:endParaRPr>
          </a:p>
          <a:p>
            <a:pPr>
              <a:lnSpc>
                <a:spcPct val="100000"/>
              </a:lnSpc>
            </a:pPr>
            <a:r>
              <a:rPr lang="en-US" sz="2000" dirty="0" err="1"/>
              <a:t>Análisis</a:t>
            </a:r>
            <a:r>
              <a:rPr lang="en-US" sz="2000" dirty="0"/>
              <a:t> de </a:t>
            </a:r>
            <a:r>
              <a:rPr lang="en-US" sz="2000" dirty="0" err="1"/>
              <a:t>Datos</a:t>
            </a:r>
            <a:r>
              <a:rPr lang="en-US" sz="2000" dirty="0"/>
              <a:t> de USAID : </a:t>
            </a:r>
            <a:r>
              <a:rPr lang="en-US" sz="2000" dirty="0">
                <a:solidFill>
                  <a:srgbClr val="0070C0"/>
                </a:solidFill>
                <a:hlinkClick r:id="rId7">
                  <a:extLst>
                    <a:ext uri="{A12FA001-AC4F-418D-AE19-62706E023703}">
                      <ahyp:hlinkClr xmlns:ahyp="http://schemas.microsoft.com/office/drawing/2018/hyperlinkcolor" val="tx"/>
                    </a:ext>
                  </a:extLst>
                </a:hlinkClick>
              </a:rPr>
              <a:t>Data Analysis | Program Cycle | Project Starter | U.S. Agency for International Development (usaid.gov)</a:t>
            </a:r>
            <a:endParaRPr lang="en-US" sz="2000" dirty="0">
              <a:solidFill>
                <a:srgbClr val="0070C0"/>
              </a:solidFill>
            </a:endParaRPr>
          </a:p>
          <a:p>
            <a:pPr>
              <a:lnSpc>
                <a:spcPct val="100000"/>
              </a:lnSpc>
            </a:pPr>
            <a:r>
              <a:rPr lang="es-ES" sz="2000" dirty="0"/>
              <a:t>USAID Lo que no se Debe: Revisión de portafolio a nivel estratégico</a:t>
            </a:r>
            <a:r>
              <a:rPr lang="en-US" sz="2000" dirty="0"/>
              <a:t>: </a:t>
            </a:r>
            <a:r>
              <a:rPr lang="en-US" sz="2000" dirty="0">
                <a:solidFill>
                  <a:srgbClr val="0070C0"/>
                </a:solidFill>
                <a:hlinkClick r:id="rId8">
                  <a:extLst>
                    <a:ext uri="{A12FA001-AC4F-418D-AE19-62706E023703}">
                      <ahyp:hlinkClr xmlns:ahyp="http://schemas.microsoft.com/office/drawing/2018/hyperlinkcolor" val="tx"/>
                    </a:ext>
                  </a:extLst>
                </a:hlinkClick>
              </a:rPr>
              <a:t>How To Note Strategy-Level Portfolio Review (usaidlearninglab.org)</a:t>
            </a:r>
            <a:endParaRPr lang="en-US" sz="2000" dirty="0">
              <a:solidFill>
                <a:srgbClr val="0070C0"/>
              </a:solidFill>
            </a:endParaRPr>
          </a:p>
          <a:p>
            <a:pPr>
              <a:lnSpc>
                <a:spcPct val="100000"/>
              </a:lnSpc>
            </a:pPr>
            <a:r>
              <a:rPr lang="es-ES" sz="2000" dirty="0"/>
              <a:t>Proyecto de Evaluación de Medidas Financiado por USAID</a:t>
            </a:r>
            <a:r>
              <a:rPr lang="en-US" sz="2000" dirty="0"/>
              <a:t>:  </a:t>
            </a:r>
            <a:r>
              <a:rPr lang="en-US" sz="2000" dirty="0">
                <a:solidFill>
                  <a:srgbClr val="0070C0"/>
                </a:solidFill>
                <a:hlinkClick r:id="rId9">
                  <a:extLst>
                    <a:ext uri="{A12FA001-AC4F-418D-AE19-62706E023703}">
                      <ahyp:hlinkClr xmlns:ahyp="http://schemas.microsoft.com/office/drawing/2018/hyperlinkcolor" val="tx"/>
                    </a:ext>
                  </a:extLst>
                </a:hlinkClick>
              </a:rPr>
              <a:t>Analyzing M&amp;E Data</a:t>
            </a:r>
            <a:endParaRPr lang="en-US" sz="2000" dirty="0">
              <a:solidFill>
                <a:srgbClr val="0070C0"/>
              </a:solidFill>
            </a:endParaRPr>
          </a:p>
          <a:p>
            <a:pPr>
              <a:lnSpc>
                <a:spcPct val="100000"/>
              </a:lnSpc>
            </a:pPr>
            <a:endParaRPr lang="en-US" sz="2000" dirty="0"/>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07958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56: Gracias">
            <a:extLst>
              <a:ext uri="{FF2B5EF4-FFF2-40B4-BE49-F238E27FC236}">
                <a16:creationId xmlns:a16="http://schemas.microsoft.com/office/drawing/2014/main" id="{F869EF2C-2DE0-4B25-8521-BC9A0F34AF68}"/>
              </a:ext>
            </a:extLst>
          </p:cNvPr>
          <p:cNvSpPr>
            <a:spLocks noGrp="1"/>
          </p:cNvSpPr>
          <p:nvPr>
            <p:ph type="ctrTitle"/>
          </p:nvPr>
        </p:nvSpPr>
        <p:spPr>
          <a:xfrm>
            <a:off x="4497593" y="2948412"/>
            <a:ext cx="3196814" cy="961175"/>
          </a:xfrm>
        </p:spPr>
        <p:txBody>
          <a:bodyPr>
            <a:noAutofit/>
          </a:bodyPr>
          <a:lstStyle/>
          <a:p>
            <a:r>
              <a:rPr lang="es-CO" sz="8000" dirty="0"/>
              <a:t>G</a:t>
            </a:r>
            <a:r>
              <a:rPr lang="en-US" sz="8000" dirty="0"/>
              <a:t>racias</a:t>
            </a:r>
          </a:p>
        </p:txBody>
      </p:sp>
      <p:sp>
        <p:nvSpPr>
          <p:cNvPr id="2" name="Footer Placeholder 1">
            <a:extLst>
              <a:ext uri="{FF2B5EF4-FFF2-40B4-BE49-F238E27FC236}">
                <a16:creationId xmlns:a16="http://schemas.microsoft.com/office/drawing/2014/main" id="{35F1D46B-7090-4297-989E-93AEB9B67FEF}"/>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3041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6: Beneficios del monitoreo del rendimiento">
            <a:extLst>
              <a:ext uri="{FF2B5EF4-FFF2-40B4-BE49-F238E27FC236}">
                <a16:creationId xmlns:a16="http://schemas.microsoft.com/office/drawing/2014/main" id="{FD6CF797-04D9-49A2-8BEE-87BEB86E0565}"/>
              </a:ext>
            </a:extLst>
          </p:cNvPr>
          <p:cNvSpPr>
            <a:spLocks noGrp="1"/>
          </p:cNvSpPr>
          <p:nvPr>
            <p:ph type="title"/>
          </p:nvPr>
        </p:nvSpPr>
        <p:spPr>
          <a:xfrm>
            <a:off x="1071129" y="275663"/>
            <a:ext cx="9925422" cy="1325563"/>
          </a:xfrm>
        </p:spPr>
        <p:txBody>
          <a:bodyPr/>
          <a:lstStyle/>
          <a:p>
            <a:r>
              <a:rPr lang="es-ES" dirty="0"/>
              <a:t>Beneficios del monitoreo del rendimiento</a:t>
            </a:r>
            <a:endParaRPr lang="en-US" dirty="0"/>
          </a:p>
        </p:txBody>
      </p:sp>
      <p:sp>
        <p:nvSpPr>
          <p:cNvPr id="4" name="Content Placeholder 3" descr="Para explorar Ver lo que funciona, lo que no funciona y por qué.&#10;Para educar Usar evidencia para contribuir al aprendizaje interno y externo.&#10;Para documentar Crear y registrar una memoria institucional.&#10;Para la rendición de cuentas Cumplir con los compromisos.&#10;Para involucrar Involucrar a las partes interesadas a través de un proceso participativo.&#10;Para concientizar Aumentar el conocimiento sobre los proyectos y las políticas.&#10;">
            <a:extLst>
              <a:ext uri="{FF2B5EF4-FFF2-40B4-BE49-F238E27FC236}">
                <a16:creationId xmlns:a16="http://schemas.microsoft.com/office/drawing/2014/main" id="{C0BA2A8D-6E48-4810-A7E0-9E6FFB3BC51D}"/>
              </a:ext>
            </a:extLst>
          </p:cNvPr>
          <p:cNvSpPr>
            <a:spLocks noGrp="1"/>
          </p:cNvSpPr>
          <p:nvPr>
            <p:ph idx="1"/>
          </p:nvPr>
        </p:nvSpPr>
        <p:spPr>
          <a:xfrm>
            <a:off x="1071129" y="1316219"/>
            <a:ext cx="10049741" cy="4883580"/>
          </a:xfrm>
        </p:spPr>
        <p:txBody>
          <a:bodyPr>
            <a:normAutofit fontScale="92500"/>
          </a:bodyPr>
          <a:lstStyle/>
          <a:p>
            <a:pPr marL="344488" indent="-342900">
              <a:lnSpc>
                <a:spcPct val="100000"/>
              </a:lnSpc>
              <a:spcBef>
                <a:spcPts val="0"/>
              </a:spcBef>
            </a:pPr>
            <a:r>
              <a:rPr lang="en-US" sz="3200" b="1" dirty="0">
                <a:solidFill>
                  <a:schemeClr val="accent1"/>
                </a:solidFill>
              </a:rPr>
              <a:t>Para </a:t>
            </a:r>
            <a:r>
              <a:rPr lang="en-US" sz="3200" b="1" dirty="0" err="1">
                <a:solidFill>
                  <a:schemeClr val="accent1"/>
                </a:solidFill>
              </a:rPr>
              <a:t>explorar</a:t>
            </a:r>
            <a:r>
              <a:rPr lang="en-US" sz="3200" dirty="0"/>
              <a:t> </a:t>
            </a:r>
            <a:r>
              <a:rPr lang="es-ES" sz="3200" dirty="0"/>
              <a:t>Ver lo que funciona, lo que no funciona y por qué</a:t>
            </a:r>
            <a:r>
              <a:rPr lang="en-US" sz="3200" dirty="0"/>
              <a:t>.</a:t>
            </a:r>
          </a:p>
          <a:p>
            <a:pPr marL="344488" indent="-342900">
              <a:lnSpc>
                <a:spcPct val="100000"/>
              </a:lnSpc>
              <a:spcBef>
                <a:spcPts val="0"/>
              </a:spcBef>
            </a:pPr>
            <a:r>
              <a:rPr lang="en-US" sz="3200" b="1" dirty="0">
                <a:solidFill>
                  <a:schemeClr val="accent1"/>
                </a:solidFill>
              </a:rPr>
              <a:t>Para </a:t>
            </a:r>
            <a:r>
              <a:rPr lang="en-US" sz="3200" b="1" dirty="0" err="1">
                <a:solidFill>
                  <a:schemeClr val="accent1"/>
                </a:solidFill>
              </a:rPr>
              <a:t>educar</a:t>
            </a:r>
            <a:r>
              <a:rPr lang="en-US" sz="3200" dirty="0"/>
              <a:t> </a:t>
            </a:r>
            <a:r>
              <a:rPr lang="es-ES" sz="3200" dirty="0"/>
              <a:t>Usar evidencia para contribuir al aprendizaje interno y externo.</a:t>
            </a:r>
          </a:p>
          <a:p>
            <a:pPr marL="344488" indent="-342900">
              <a:lnSpc>
                <a:spcPct val="100000"/>
              </a:lnSpc>
              <a:spcBef>
                <a:spcPts val="0"/>
              </a:spcBef>
            </a:pPr>
            <a:r>
              <a:rPr lang="en-US" sz="3200" b="1" dirty="0">
                <a:solidFill>
                  <a:schemeClr val="accent1"/>
                </a:solidFill>
              </a:rPr>
              <a:t>Para </a:t>
            </a:r>
            <a:r>
              <a:rPr lang="en-US" sz="3200" b="1" dirty="0" err="1">
                <a:solidFill>
                  <a:schemeClr val="accent1"/>
                </a:solidFill>
              </a:rPr>
              <a:t>documentar</a:t>
            </a:r>
            <a:r>
              <a:rPr lang="en-US" sz="3200" dirty="0"/>
              <a:t> C</a:t>
            </a:r>
            <a:r>
              <a:rPr lang="es-ES" sz="3200" dirty="0" err="1"/>
              <a:t>rear</a:t>
            </a:r>
            <a:r>
              <a:rPr lang="es-ES" sz="3200" dirty="0"/>
              <a:t> y registrar una memoria institucional</a:t>
            </a:r>
            <a:r>
              <a:rPr lang="en-US" sz="3200" dirty="0"/>
              <a:t>.</a:t>
            </a:r>
          </a:p>
          <a:p>
            <a:pPr marL="344488" indent="-342900">
              <a:lnSpc>
                <a:spcPct val="100000"/>
              </a:lnSpc>
              <a:spcBef>
                <a:spcPts val="0"/>
              </a:spcBef>
            </a:pPr>
            <a:r>
              <a:rPr lang="en-US" sz="3200" b="1" dirty="0">
                <a:solidFill>
                  <a:schemeClr val="accent1"/>
                </a:solidFill>
              </a:rPr>
              <a:t>Para la </a:t>
            </a:r>
            <a:r>
              <a:rPr lang="en-US" sz="3200" b="1" dirty="0" err="1">
                <a:solidFill>
                  <a:schemeClr val="accent1"/>
                </a:solidFill>
              </a:rPr>
              <a:t>rendici</a:t>
            </a:r>
            <a:r>
              <a:rPr lang="es-CO" sz="3200" b="1" dirty="0" err="1">
                <a:solidFill>
                  <a:schemeClr val="accent1"/>
                </a:solidFill>
              </a:rPr>
              <a:t>ón</a:t>
            </a:r>
            <a:r>
              <a:rPr lang="es-CO" sz="3200" b="1" dirty="0">
                <a:solidFill>
                  <a:schemeClr val="accent1"/>
                </a:solidFill>
              </a:rPr>
              <a:t> de cuentas</a:t>
            </a:r>
            <a:r>
              <a:rPr lang="en-US" sz="3200" dirty="0"/>
              <a:t> </a:t>
            </a:r>
            <a:r>
              <a:rPr lang="en-US" sz="3200" dirty="0" err="1"/>
              <a:t>Cumplir</a:t>
            </a:r>
            <a:r>
              <a:rPr lang="en-US" sz="3200" dirty="0"/>
              <a:t> con </a:t>
            </a:r>
            <a:r>
              <a:rPr lang="en-US" sz="3200" dirty="0" err="1"/>
              <a:t>los</a:t>
            </a:r>
            <a:r>
              <a:rPr lang="en-US" sz="3200" dirty="0"/>
              <a:t> </a:t>
            </a:r>
            <a:r>
              <a:rPr lang="en-US" sz="3200" dirty="0" err="1"/>
              <a:t>compromisos</a:t>
            </a:r>
            <a:r>
              <a:rPr lang="en-US" sz="3200" dirty="0"/>
              <a:t>.</a:t>
            </a:r>
          </a:p>
          <a:p>
            <a:pPr marL="344488" indent="-342900">
              <a:lnSpc>
                <a:spcPct val="100000"/>
              </a:lnSpc>
              <a:spcBef>
                <a:spcPts val="0"/>
              </a:spcBef>
            </a:pPr>
            <a:r>
              <a:rPr lang="en-US" sz="3200" b="1" dirty="0">
                <a:solidFill>
                  <a:schemeClr val="accent1"/>
                </a:solidFill>
              </a:rPr>
              <a:t>Para </a:t>
            </a:r>
            <a:r>
              <a:rPr lang="en-US" sz="3200" b="1" dirty="0" err="1">
                <a:solidFill>
                  <a:schemeClr val="accent1"/>
                </a:solidFill>
              </a:rPr>
              <a:t>involucrar</a:t>
            </a:r>
            <a:r>
              <a:rPr lang="en-US" sz="3200" dirty="0"/>
              <a:t> </a:t>
            </a:r>
            <a:r>
              <a:rPr lang="es-ES" sz="3200" dirty="0"/>
              <a:t>Involucrar a las partes interesadas a través de un proceso participativo.</a:t>
            </a:r>
            <a:endParaRPr lang="en-US" sz="3200" dirty="0"/>
          </a:p>
          <a:p>
            <a:pPr marL="344488" indent="-342900">
              <a:lnSpc>
                <a:spcPct val="100000"/>
              </a:lnSpc>
              <a:spcBef>
                <a:spcPts val="0"/>
              </a:spcBef>
            </a:pPr>
            <a:r>
              <a:rPr lang="en-US" sz="3200" b="1" dirty="0">
                <a:solidFill>
                  <a:schemeClr val="accent1"/>
                </a:solidFill>
              </a:rPr>
              <a:t>Para </a:t>
            </a:r>
            <a:r>
              <a:rPr lang="en-US" sz="3200" b="1" dirty="0" err="1">
                <a:solidFill>
                  <a:schemeClr val="accent1"/>
                </a:solidFill>
              </a:rPr>
              <a:t>concientizar</a:t>
            </a:r>
            <a:r>
              <a:rPr lang="en-US" sz="3200" b="1" dirty="0">
                <a:solidFill>
                  <a:schemeClr val="accent1"/>
                </a:solidFill>
              </a:rPr>
              <a:t> </a:t>
            </a:r>
            <a:r>
              <a:rPr lang="es-ES" sz="3200" dirty="0"/>
              <a:t>Aumentar el conocimiento sobre los proyectos y las políticas.</a:t>
            </a:r>
            <a:endParaRPr lang="en-US" sz="3200" dirty="0"/>
          </a:p>
        </p:txBody>
      </p:sp>
      <p:sp>
        <p:nvSpPr>
          <p:cNvPr id="2" name="Footer Placeholder 1">
            <a:extLst>
              <a:ext uri="{FF2B5EF4-FFF2-40B4-BE49-F238E27FC236}">
                <a16:creationId xmlns:a16="http://schemas.microsoft.com/office/drawing/2014/main" id="{FE91D769-F527-4A79-A75D-441F35A1DD93}"/>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12905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7: Uso de la Gestión Basada en Resultados (RBM)">
            <a:extLst>
              <a:ext uri="{FF2B5EF4-FFF2-40B4-BE49-F238E27FC236}">
                <a16:creationId xmlns:a16="http://schemas.microsoft.com/office/drawing/2014/main" id="{8C29A560-DCA1-4795-B667-0A6CD0F65DA3}"/>
              </a:ext>
            </a:extLst>
          </p:cNvPr>
          <p:cNvSpPr>
            <a:spLocks noGrp="1"/>
          </p:cNvSpPr>
          <p:nvPr>
            <p:ph type="title"/>
          </p:nvPr>
        </p:nvSpPr>
        <p:spPr>
          <a:xfrm>
            <a:off x="450196" y="0"/>
            <a:ext cx="11437004" cy="1325563"/>
          </a:xfrm>
        </p:spPr>
        <p:txBody>
          <a:bodyPr/>
          <a:lstStyle/>
          <a:p>
            <a:r>
              <a:rPr lang="en-US" dirty="0" err="1"/>
              <a:t>Uso</a:t>
            </a:r>
            <a:r>
              <a:rPr lang="en-US" dirty="0"/>
              <a:t> de la </a:t>
            </a:r>
            <a:r>
              <a:rPr lang="es-ES_tradnl" dirty="0" err="1"/>
              <a:t>Gesti</a:t>
            </a:r>
            <a:r>
              <a:rPr lang="es-CO" dirty="0" err="1"/>
              <a:t>ón</a:t>
            </a:r>
            <a:r>
              <a:rPr lang="es-ES_tradnl" dirty="0"/>
              <a:t> Basada en Resultados </a:t>
            </a:r>
            <a:r>
              <a:rPr lang="en-US" dirty="0"/>
              <a:t>(RBM)</a:t>
            </a:r>
          </a:p>
        </p:txBody>
      </p:sp>
      <p:sp>
        <p:nvSpPr>
          <p:cNvPr id="19" name="TextBox 18" descr="Los pasos finales de RBM son analizar los datos y tomar decisiones y emprender acciones basadas en éstos.">
            <a:extLst>
              <a:ext uri="{FF2B5EF4-FFF2-40B4-BE49-F238E27FC236}">
                <a16:creationId xmlns:a16="http://schemas.microsoft.com/office/drawing/2014/main" id="{7F78C357-6626-4440-BEE2-810DBB9321ED}"/>
              </a:ext>
            </a:extLst>
          </p:cNvPr>
          <p:cNvSpPr txBox="1"/>
          <p:nvPr/>
        </p:nvSpPr>
        <p:spPr>
          <a:xfrm>
            <a:off x="593724" y="1213535"/>
            <a:ext cx="10594975" cy="954107"/>
          </a:xfrm>
          <a:prstGeom prst="rect">
            <a:avLst/>
          </a:prstGeom>
          <a:noFill/>
        </p:spPr>
        <p:txBody>
          <a:bodyPr wrap="square">
            <a:spAutoFit/>
          </a:bodyPr>
          <a:lstStyle/>
          <a:p>
            <a:r>
              <a:rPr lang="es-ES" altLang="en-US" sz="2800" dirty="0">
                <a:solidFill>
                  <a:srgbClr val="000000"/>
                </a:solidFill>
                <a:ea typeface="ＭＳ Ｐゴシック" pitchFamily="34" charset="-128"/>
              </a:rPr>
              <a:t>Los pasos finales de RBM son analizar los datos y tomar decisiones y emprender acciones basadas en éstos.</a:t>
            </a:r>
          </a:p>
        </p:txBody>
      </p:sp>
      <p:grpSp>
        <p:nvGrpSpPr>
          <p:cNvPr id="4" name="Group 3" descr="Flujograma que ilustra los 6 pasos del RBM: &#10;&#10;1. Definir los resultados.&#10;2. Seleccionar los indicadores del &#10;desempeño.&#10;3. Elaborar un plan para hacer seguimiento al desempeño.&#10;4. Levantar los datos del desempeño.&#10;5. Analizar los datos del desempeño.&#10;6. Tomar decisiones de gerencia basado en el análisis.&#10;&#10;&#10;&#10;&#10;&#10;">
            <a:extLst>
              <a:ext uri="{FF2B5EF4-FFF2-40B4-BE49-F238E27FC236}">
                <a16:creationId xmlns:a16="http://schemas.microsoft.com/office/drawing/2014/main" id="{AFED0769-06C9-FCAB-8B94-86098BE89989}"/>
              </a:ext>
            </a:extLst>
          </p:cNvPr>
          <p:cNvGrpSpPr/>
          <p:nvPr/>
        </p:nvGrpSpPr>
        <p:grpSpPr>
          <a:xfrm>
            <a:off x="2069222" y="2539098"/>
            <a:ext cx="8088280" cy="3347481"/>
            <a:chOff x="2071679" y="2058240"/>
            <a:chExt cx="8088280" cy="3347481"/>
          </a:xfrm>
        </p:grpSpPr>
        <p:sp>
          <p:nvSpPr>
            <p:cNvPr id="6" name="Rectangle 6" descr="Definir los &#10;resultados&#10;">
              <a:extLst>
                <a:ext uri="{FF2B5EF4-FFF2-40B4-BE49-F238E27FC236}">
                  <a16:creationId xmlns:a16="http://schemas.microsoft.com/office/drawing/2014/main" id="{0C13CB20-E596-4CDA-AE0B-36E4A54E18C7}"/>
                </a:ext>
              </a:extLst>
            </p:cNvPr>
            <p:cNvSpPr>
              <a:spLocks noChangeArrowheads="1"/>
            </p:cNvSpPr>
            <p:nvPr/>
          </p:nvSpPr>
          <p:spPr bwMode="auto">
            <a:xfrm>
              <a:off x="2226947" y="2058240"/>
              <a:ext cx="2082431"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0"/>
                </a:spcBef>
                <a:buSzTx/>
                <a:buNone/>
              </a:pPr>
              <a:r>
                <a:rPr lang="en-US" altLang="en-US" sz="2000" b="0" dirty="0">
                  <a:solidFill>
                    <a:schemeClr val="tx1"/>
                  </a:solidFill>
                  <a:latin typeface="Tahoma" pitchFamily="34" charset="0"/>
                  <a:cs typeface="Times New Roman" pitchFamily="18" charset="0"/>
                </a:rPr>
                <a:t>1. </a:t>
              </a:r>
            </a:p>
            <a:p>
              <a:pPr algn="ctr">
                <a:spcBef>
                  <a:spcPct val="0"/>
                </a:spcBef>
                <a:buSzTx/>
                <a:buNone/>
              </a:pPr>
              <a:r>
                <a:rPr lang="es-ES_tradnl" altLang="en-US" sz="2000" b="0" dirty="0">
                  <a:solidFill>
                    <a:schemeClr val="tx1"/>
                  </a:solidFill>
                  <a:latin typeface="Tahoma" pitchFamily="34" charset="0"/>
                  <a:cs typeface="Times New Roman" pitchFamily="18" charset="0"/>
                </a:rPr>
                <a:t>Definir los </a:t>
              </a:r>
            </a:p>
            <a:p>
              <a:pPr algn="ctr">
                <a:spcBef>
                  <a:spcPct val="0"/>
                </a:spcBef>
                <a:buSzTx/>
                <a:buNone/>
              </a:pPr>
              <a:r>
                <a:rPr lang="es-ES_tradnl" altLang="en-US" sz="2000" b="0" dirty="0">
                  <a:solidFill>
                    <a:schemeClr val="tx1"/>
                  </a:solidFill>
                  <a:latin typeface="Tahoma" pitchFamily="34" charset="0"/>
                  <a:cs typeface="Times New Roman" pitchFamily="18" charset="0"/>
                </a:rPr>
                <a:t>resultados</a:t>
              </a:r>
            </a:p>
            <a:p>
              <a:pPr algn="ctr">
                <a:spcBef>
                  <a:spcPct val="0"/>
                </a:spcBef>
                <a:buSzTx/>
                <a:buNone/>
              </a:pPr>
              <a:endParaRPr lang="en-US" altLang="en-US" sz="2000" b="0" dirty="0">
                <a:solidFill>
                  <a:schemeClr val="tx1"/>
                </a:solidFill>
                <a:latin typeface="Tahoma" pitchFamily="34" charset="0"/>
                <a:cs typeface="Times New Roman" pitchFamily="18" charset="0"/>
              </a:endParaRPr>
            </a:p>
          </p:txBody>
        </p:sp>
        <p:cxnSp>
          <p:nvCxnSpPr>
            <p:cNvPr id="14" name="Straight Arrow Connector 13" descr="Flecha que conecta los pasos 1 y 2.">
              <a:extLst>
                <a:ext uri="{FF2B5EF4-FFF2-40B4-BE49-F238E27FC236}">
                  <a16:creationId xmlns:a16="http://schemas.microsoft.com/office/drawing/2014/main" id="{D4CD2E6C-D59C-45FA-A346-0FD8CEA2D498}"/>
                </a:ext>
              </a:extLst>
            </p:cNvPr>
            <p:cNvCxnSpPr>
              <a:stCxn id="6" idx="3"/>
              <a:endCxn id="5" idx="1"/>
            </p:cNvCxnSpPr>
            <p:nvPr/>
          </p:nvCxnSpPr>
          <p:spPr>
            <a:xfrm>
              <a:off x="4309377" y="2788412"/>
              <a:ext cx="57494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Rectangle 5" descr="Seleccionar &#10;los indicadores del &#10;desempeño">
              <a:extLst>
                <a:ext uri="{FF2B5EF4-FFF2-40B4-BE49-F238E27FC236}">
                  <a16:creationId xmlns:a16="http://schemas.microsoft.com/office/drawing/2014/main" id="{BE5A9FFF-6EB5-4775-998D-53BB83E8FA2D}"/>
                </a:ext>
              </a:extLst>
            </p:cNvPr>
            <p:cNvSpPr>
              <a:spLocks noChangeArrowheads="1"/>
            </p:cNvSpPr>
            <p:nvPr/>
          </p:nvSpPr>
          <p:spPr bwMode="auto">
            <a:xfrm>
              <a:off x="4884324" y="2058240"/>
              <a:ext cx="2167159"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2.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Seleccionar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los indicadores del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desempeño</a:t>
              </a:r>
            </a:p>
          </p:txBody>
        </p:sp>
        <p:cxnSp>
          <p:nvCxnSpPr>
            <p:cNvPr id="15" name="Straight Arrow Connector 14" descr="Flecha que conecta los pasos 2 y 3.">
              <a:extLst>
                <a:ext uri="{FF2B5EF4-FFF2-40B4-BE49-F238E27FC236}">
                  <a16:creationId xmlns:a16="http://schemas.microsoft.com/office/drawing/2014/main" id="{1487F665-8BB1-4954-A24E-730B74A78870}"/>
                </a:ext>
              </a:extLst>
            </p:cNvPr>
            <p:cNvCxnSpPr>
              <a:cxnSpLocks/>
              <a:stCxn id="5" idx="3"/>
              <a:endCxn id="7" idx="1"/>
            </p:cNvCxnSpPr>
            <p:nvPr/>
          </p:nvCxnSpPr>
          <p:spPr>
            <a:xfrm>
              <a:off x="7051483" y="2788413"/>
              <a:ext cx="525839" cy="152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Rectangle 8" descr="Elaborar un plan &#10;para hacer seguimiento&#10;al desempeño&#10;">
              <a:extLst>
                <a:ext uri="{FF2B5EF4-FFF2-40B4-BE49-F238E27FC236}">
                  <a16:creationId xmlns:a16="http://schemas.microsoft.com/office/drawing/2014/main" id="{35E4D6C6-FCFD-40EA-BDF7-9BBE1452069F}"/>
                </a:ext>
              </a:extLst>
            </p:cNvPr>
            <p:cNvSpPr>
              <a:spLocks noChangeArrowheads="1"/>
            </p:cNvSpPr>
            <p:nvPr/>
          </p:nvSpPr>
          <p:spPr bwMode="auto">
            <a:xfrm>
              <a:off x="7577322" y="2088721"/>
              <a:ext cx="2582637" cy="14298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3.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Elaborar un plan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para hacer seguimiento</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al desempeño</a:t>
              </a:r>
              <a:endParaRPr lang="en-US" altLang="en-US" sz="2000" b="0" dirty="0">
                <a:solidFill>
                  <a:schemeClr val="tx1"/>
                </a:solidFill>
                <a:latin typeface="Tahoma" pitchFamily="34" charset="0"/>
                <a:cs typeface="Times New Roman" pitchFamily="18" charset="0"/>
              </a:endParaRPr>
            </a:p>
          </p:txBody>
        </p:sp>
        <p:cxnSp>
          <p:nvCxnSpPr>
            <p:cNvPr id="11" name="Elbow Connector 2">
              <a:extLst>
                <a:ext uri="{FF2B5EF4-FFF2-40B4-BE49-F238E27FC236}">
                  <a16:creationId xmlns:a16="http://schemas.microsoft.com/office/drawing/2014/main" id="{3473CC9E-C5BF-4F59-9000-836211C0D41A}"/>
                </a:ext>
              </a:extLst>
            </p:cNvPr>
            <p:cNvCxnSpPr>
              <a:cxnSpLocks/>
            </p:cNvCxnSpPr>
            <p:nvPr/>
          </p:nvCxnSpPr>
          <p:spPr>
            <a:xfrm flipH="1">
              <a:off x="9982076" y="2846608"/>
              <a:ext cx="72008" cy="1870377"/>
            </a:xfrm>
            <a:prstGeom prst="bentConnector3">
              <a:avLst>
                <a:gd name="adj1" fmla="val -317465"/>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8" name="Rectangle 10" descr="Levantar&#10;los datos del&#10;desempeño&#10;">
              <a:extLst>
                <a:ext uri="{FF2B5EF4-FFF2-40B4-BE49-F238E27FC236}">
                  <a16:creationId xmlns:a16="http://schemas.microsoft.com/office/drawing/2014/main" id="{6C8B8D2A-E999-4014-B503-9524B7318347}"/>
                </a:ext>
              </a:extLst>
            </p:cNvPr>
            <p:cNvSpPr>
              <a:spLocks noChangeArrowheads="1"/>
            </p:cNvSpPr>
            <p:nvPr/>
          </p:nvSpPr>
          <p:spPr bwMode="auto">
            <a:xfrm>
              <a:off x="7894227" y="3928617"/>
              <a:ext cx="2123853"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4.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Levantar</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los datos del</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desempeño</a:t>
              </a:r>
            </a:p>
          </p:txBody>
        </p:sp>
        <p:cxnSp>
          <p:nvCxnSpPr>
            <p:cNvPr id="12" name="Straight Arrow Connector 11" descr="Flecha que conecta los pasos 4 y 5">
              <a:extLst>
                <a:ext uri="{FF2B5EF4-FFF2-40B4-BE49-F238E27FC236}">
                  <a16:creationId xmlns:a16="http://schemas.microsoft.com/office/drawing/2014/main" id="{DDE6A8A4-488F-4292-AD03-A57F0496A1C4}"/>
                </a:ext>
              </a:extLst>
            </p:cNvPr>
            <p:cNvCxnSpPr>
              <a:cxnSpLocks/>
              <a:stCxn id="8" idx="1"/>
              <a:endCxn id="9" idx="3"/>
            </p:cNvCxnSpPr>
            <p:nvPr/>
          </p:nvCxnSpPr>
          <p:spPr>
            <a:xfrm flipH="1">
              <a:off x="7286901" y="4658790"/>
              <a:ext cx="607326" cy="1088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16" descr="Analizar los datos &#10;del desempeño&#10;">
              <a:extLst>
                <a:ext uri="{FF2B5EF4-FFF2-40B4-BE49-F238E27FC236}">
                  <a16:creationId xmlns:a16="http://schemas.microsoft.com/office/drawing/2014/main" id="{A2B4D503-079C-440C-9F43-C81E9121368F}"/>
                </a:ext>
              </a:extLst>
            </p:cNvPr>
            <p:cNvSpPr>
              <a:spLocks noChangeArrowheads="1"/>
            </p:cNvSpPr>
            <p:nvPr/>
          </p:nvSpPr>
          <p:spPr bwMode="auto">
            <a:xfrm>
              <a:off x="4966359" y="3939503"/>
              <a:ext cx="2320542" cy="1460345"/>
            </a:xfrm>
            <a:prstGeom prst="rect">
              <a:avLst/>
            </a:prstGeom>
            <a:solidFill>
              <a:srgbClr val="F098A9"/>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0"/>
                </a:spcBef>
                <a:buSzTx/>
                <a:buNone/>
              </a:pPr>
              <a:r>
                <a:rPr lang="en-US" altLang="en-US" sz="2000" dirty="0">
                  <a:solidFill>
                    <a:schemeClr val="tx1"/>
                  </a:solidFill>
                  <a:latin typeface="Tahoma" pitchFamily="34" charset="0"/>
                  <a:cs typeface="Times New Roman" pitchFamily="18" charset="0"/>
                </a:rPr>
                <a:t>5. </a:t>
              </a:r>
            </a:p>
            <a:p>
              <a:pPr algn="ctr">
                <a:spcBef>
                  <a:spcPct val="0"/>
                </a:spcBef>
                <a:buSzTx/>
                <a:buNone/>
              </a:pPr>
              <a:r>
                <a:rPr lang="es-ES" altLang="en-US" sz="2000" dirty="0">
                  <a:solidFill>
                    <a:schemeClr val="tx1"/>
                  </a:solidFill>
                  <a:latin typeface="Tahoma" pitchFamily="34" charset="0"/>
                  <a:cs typeface="Times New Roman" pitchFamily="18" charset="0"/>
                </a:rPr>
                <a:t>Analizar los datos </a:t>
              </a:r>
            </a:p>
            <a:p>
              <a:pPr algn="ctr">
                <a:spcBef>
                  <a:spcPct val="0"/>
                </a:spcBef>
                <a:buSzTx/>
                <a:buNone/>
              </a:pPr>
              <a:r>
                <a:rPr lang="es-ES" altLang="en-US" sz="2000" dirty="0">
                  <a:solidFill>
                    <a:schemeClr val="tx1"/>
                  </a:solidFill>
                  <a:latin typeface="Tahoma" pitchFamily="34" charset="0"/>
                  <a:cs typeface="Times New Roman" pitchFamily="18" charset="0"/>
                </a:rPr>
                <a:t>del desempeño</a:t>
              </a:r>
            </a:p>
          </p:txBody>
        </p:sp>
        <p:cxnSp>
          <p:nvCxnSpPr>
            <p:cNvPr id="13" name="Straight Arrow Connector 12" descr="Flecha que conecta los pasos 5 y 6.">
              <a:extLst>
                <a:ext uri="{FF2B5EF4-FFF2-40B4-BE49-F238E27FC236}">
                  <a16:creationId xmlns:a16="http://schemas.microsoft.com/office/drawing/2014/main" id="{69D3F569-5366-4919-868B-CAEDBB058CBA}"/>
                </a:ext>
              </a:extLst>
            </p:cNvPr>
            <p:cNvCxnSpPr>
              <a:cxnSpLocks/>
              <a:stCxn id="9" idx="1"/>
              <a:endCxn id="10" idx="3"/>
            </p:cNvCxnSpPr>
            <p:nvPr/>
          </p:nvCxnSpPr>
          <p:spPr>
            <a:xfrm flipH="1">
              <a:off x="4625065" y="4669676"/>
              <a:ext cx="341294" cy="58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18" descr="Tomar decisiones &#10;de gerencia basado&#10;en el análisis&#10;">
              <a:extLst>
                <a:ext uri="{FF2B5EF4-FFF2-40B4-BE49-F238E27FC236}">
                  <a16:creationId xmlns:a16="http://schemas.microsoft.com/office/drawing/2014/main" id="{706D0A86-C510-4CDC-A5EF-4B279D0D9AF5}"/>
                </a:ext>
              </a:extLst>
            </p:cNvPr>
            <p:cNvSpPr>
              <a:spLocks noChangeArrowheads="1"/>
            </p:cNvSpPr>
            <p:nvPr/>
          </p:nvSpPr>
          <p:spPr bwMode="auto">
            <a:xfrm>
              <a:off x="2071680" y="3945376"/>
              <a:ext cx="2553385" cy="1460345"/>
            </a:xfrm>
            <a:prstGeom prst="rect">
              <a:avLst/>
            </a:prstGeom>
            <a:solidFill>
              <a:srgbClr val="F098A9"/>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dirty="0">
                  <a:solidFill>
                    <a:schemeClr val="tx1"/>
                  </a:solidFill>
                  <a:latin typeface="Tahoma" pitchFamily="34" charset="0"/>
                  <a:cs typeface="Times New Roman" pitchFamily="18" charset="0"/>
                </a:rPr>
                <a:t>6. </a:t>
              </a:r>
            </a:p>
            <a:p>
              <a:pPr algn="ctr" eaLnBrk="1" hangingPunct="1">
                <a:spcBef>
                  <a:spcPct val="0"/>
                </a:spcBef>
                <a:buSzTx/>
                <a:buFontTx/>
                <a:buNone/>
              </a:pPr>
              <a:r>
                <a:rPr lang="es-ES" altLang="en-US" sz="2000" dirty="0">
                  <a:solidFill>
                    <a:schemeClr val="tx1"/>
                  </a:solidFill>
                  <a:latin typeface="Tahoma" pitchFamily="34" charset="0"/>
                  <a:cs typeface="Times New Roman" pitchFamily="18" charset="0"/>
                </a:rPr>
                <a:t>Tomar decisiones </a:t>
              </a:r>
            </a:p>
            <a:p>
              <a:pPr algn="ctr" eaLnBrk="1" hangingPunct="1">
                <a:spcBef>
                  <a:spcPct val="0"/>
                </a:spcBef>
                <a:buSzTx/>
                <a:buFontTx/>
                <a:buNone/>
              </a:pPr>
              <a:r>
                <a:rPr lang="es-ES" altLang="en-US" sz="2000" dirty="0">
                  <a:solidFill>
                    <a:schemeClr val="tx1"/>
                  </a:solidFill>
                  <a:latin typeface="Tahoma" pitchFamily="34" charset="0"/>
                  <a:cs typeface="Times New Roman" pitchFamily="18" charset="0"/>
                </a:rPr>
                <a:t>de gerencia basado</a:t>
              </a:r>
            </a:p>
            <a:p>
              <a:pPr algn="ctr" eaLnBrk="1" hangingPunct="1">
                <a:spcBef>
                  <a:spcPct val="0"/>
                </a:spcBef>
                <a:buSzTx/>
                <a:buFontTx/>
                <a:buNone/>
              </a:pPr>
              <a:r>
                <a:rPr lang="es-ES" altLang="en-US" sz="2000" dirty="0">
                  <a:solidFill>
                    <a:schemeClr val="tx1"/>
                  </a:solidFill>
                  <a:latin typeface="Tahoma" pitchFamily="34" charset="0"/>
                  <a:cs typeface="Times New Roman" pitchFamily="18" charset="0"/>
                </a:rPr>
                <a:t>en el análisis</a:t>
              </a:r>
            </a:p>
          </p:txBody>
        </p:sp>
        <p:cxnSp>
          <p:nvCxnSpPr>
            <p:cNvPr id="16" name="Elbow Connector 12">
              <a:extLst>
                <a:ext uri="{FF2B5EF4-FFF2-40B4-BE49-F238E27FC236}">
                  <a16:creationId xmlns:a16="http://schemas.microsoft.com/office/drawing/2014/main" id="{79E5AC0A-AA2B-4243-9EBA-9B7163C7BB60}"/>
                </a:ext>
              </a:extLst>
            </p:cNvPr>
            <p:cNvCxnSpPr>
              <a:cxnSpLocks/>
              <a:stCxn id="10" idx="1"/>
              <a:endCxn id="6" idx="1"/>
            </p:cNvCxnSpPr>
            <p:nvPr/>
          </p:nvCxnSpPr>
          <p:spPr>
            <a:xfrm rot="10800000" flipH="1">
              <a:off x="2071679" y="2788413"/>
              <a:ext cx="155267" cy="1887136"/>
            </a:xfrm>
            <a:prstGeom prst="bentConnector3">
              <a:avLst>
                <a:gd name="adj1" fmla="val -147230"/>
              </a:avLst>
            </a:prstGeom>
            <a:ln w="38100">
              <a:prstDash val="lgDashDot"/>
              <a:tailEnd type="arrow"/>
            </a:ln>
          </p:spPr>
          <p:style>
            <a:lnRef idx="1">
              <a:schemeClr val="accent1"/>
            </a:lnRef>
            <a:fillRef idx="0">
              <a:schemeClr val="accent1"/>
            </a:fillRef>
            <a:effectRef idx="0">
              <a:schemeClr val="accent1"/>
            </a:effectRef>
            <a:fontRef idx="minor">
              <a:schemeClr val="tx1"/>
            </a:fontRef>
          </p:style>
        </p:cxnSp>
      </p:grpSp>
      <p:sp>
        <p:nvSpPr>
          <p:cNvPr id="2" name="Footer Placeholder 1">
            <a:extLst>
              <a:ext uri="{FF2B5EF4-FFF2-40B4-BE49-F238E27FC236}">
                <a16:creationId xmlns:a16="http://schemas.microsoft.com/office/drawing/2014/main" id="{2B239CF2-04EB-436C-99B2-F382F7C28D80}"/>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5492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8: Paso 5: Analizar los datos del desempeño">
            <a:extLst>
              <a:ext uri="{FF2B5EF4-FFF2-40B4-BE49-F238E27FC236}">
                <a16:creationId xmlns:a16="http://schemas.microsoft.com/office/drawing/2014/main" id="{290ED35D-7DB6-A41D-19DA-166B0579A4DA}"/>
              </a:ext>
            </a:extLst>
          </p:cNvPr>
          <p:cNvSpPr>
            <a:spLocks noGrp="1"/>
          </p:cNvSpPr>
          <p:nvPr>
            <p:ph type="title" idx="4294967295"/>
          </p:nvPr>
        </p:nvSpPr>
        <p:spPr>
          <a:xfrm>
            <a:off x="540772" y="0"/>
            <a:ext cx="10330427" cy="1325563"/>
          </a:xfrm>
        </p:spPr>
        <p:txBody>
          <a:bodyPr/>
          <a:lstStyle/>
          <a:p>
            <a:r>
              <a:rPr lang="en-US" dirty="0">
                <a:solidFill>
                  <a:schemeClr val="accent2"/>
                </a:solidFill>
              </a:rPr>
              <a:t>Paso 5: </a:t>
            </a:r>
            <a:r>
              <a:rPr lang="en-US" dirty="0" err="1">
                <a:solidFill>
                  <a:schemeClr val="accent2"/>
                </a:solidFill>
              </a:rPr>
              <a:t>Analizar</a:t>
            </a:r>
            <a:r>
              <a:rPr lang="en-US" dirty="0">
                <a:solidFill>
                  <a:schemeClr val="accent2"/>
                </a:solidFill>
              </a:rPr>
              <a:t> </a:t>
            </a:r>
            <a:r>
              <a:rPr lang="en-US" dirty="0" err="1">
                <a:solidFill>
                  <a:schemeClr val="accent2"/>
                </a:solidFill>
              </a:rPr>
              <a:t>los</a:t>
            </a:r>
            <a:r>
              <a:rPr lang="en-US" dirty="0">
                <a:solidFill>
                  <a:schemeClr val="accent2"/>
                </a:solidFill>
              </a:rPr>
              <a:t> </a:t>
            </a:r>
            <a:r>
              <a:rPr lang="en-US" dirty="0" err="1">
                <a:solidFill>
                  <a:schemeClr val="accent2"/>
                </a:solidFill>
              </a:rPr>
              <a:t>datos</a:t>
            </a:r>
            <a:r>
              <a:rPr lang="en-US" dirty="0">
                <a:solidFill>
                  <a:schemeClr val="accent2"/>
                </a:solidFill>
              </a:rPr>
              <a:t> del </a:t>
            </a:r>
            <a:r>
              <a:rPr lang="en-US" dirty="0" err="1">
                <a:solidFill>
                  <a:schemeClr val="accent2"/>
                </a:solidFill>
              </a:rPr>
              <a:t>desempe</a:t>
            </a:r>
            <a:r>
              <a:rPr lang="es-CO" dirty="0">
                <a:solidFill>
                  <a:schemeClr val="accent2"/>
                </a:solidFill>
              </a:rPr>
              <a:t>ño</a:t>
            </a:r>
            <a:endParaRPr lang="en-US" dirty="0"/>
          </a:p>
        </p:txBody>
      </p:sp>
      <p:sp>
        <p:nvSpPr>
          <p:cNvPr id="4" name="TextBox 3" descr="La visualización de datos puede ayudar a identificar tendencias a lo largo del tiempo.&#10;">
            <a:extLst>
              <a:ext uri="{FF2B5EF4-FFF2-40B4-BE49-F238E27FC236}">
                <a16:creationId xmlns:a16="http://schemas.microsoft.com/office/drawing/2014/main" id="{CB887033-6B9E-41D2-9846-860E74A832A3}"/>
              </a:ext>
            </a:extLst>
          </p:cNvPr>
          <p:cNvSpPr txBox="1"/>
          <p:nvPr/>
        </p:nvSpPr>
        <p:spPr>
          <a:xfrm>
            <a:off x="540772" y="1321470"/>
            <a:ext cx="7960292" cy="954107"/>
          </a:xfrm>
          <a:prstGeom prst="rect">
            <a:avLst/>
          </a:prstGeom>
          <a:noFill/>
        </p:spPr>
        <p:txBody>
          <a:bodyPr wrap="square" rtlCol="0">
            <a:spAutoFit/>
          </a:bodyPr>
          <a:lstStyle/>
          <a:p>
            <a:r>
              <a:rPr lang="es-ES" sz="2800" b="1" dirty="0">
                <a:solidFill>
                  <a:schemeClr val="accent1"/>
                </a:solidFill>
              </a:rPr>
              <a:t>La visualización de datos puede ayudar a identificar tendencias a lo largo del tiempo.</a:t>
            </a:r>
            <a:endParaRPr lang="en-US" sz="2800" b="1" dirty="0">
              <a:solidFill>
                <a:schemeClr val="accent1"/>
              </a:solidFill>
            </a:endParaRPr>
          </a:p>
        </p:txBody>
      </p:sp>
      <p:graphicFrame>
        <p:nvGraphicFramePr>
          <p:cNvPr id="16" name="Group 6" descr="Tabla que compara la línea de base y objetivos de un resultado y sus indicadores contra el desempeño del programa.&#10;&#10;Resultado 1: Prácticas laborales mejoradas entre los actores del sector privado de enfoque:&#10;Resultado/Indicador&#10;&#10;Indicador: % de actores del sector privado que adoptan políticas de derechos laborales nuevas &#10;&#10;Indicador: # de actores del sector privado que mejoraron las prácticas laborales (adoptaron de 3 a 5 de 7 prácticas laborales nuevas)&#10;&#10;&#10;">
            <a:extLst>
              <a:ext uri="{FF2B5EF4-FFF2-40B4-BE49-F238E27FC236}">
                <a16:creationId xmlns:a16="http://schemas.microsoft.com/office/drawing/2014/main" id="{AEDC3E6F-A59A-419B-9257-157D0BCD3513}"/>
              </a:ext>
            </a:extLst>
          </p:cNvPr>
          <p:cNvGraphicFramePr>
            <a:graphicFrameLocks noGrp="1"/>
          </p:cNvGraphicFramePr>
          <p:nvPr>
            <p:extLst>
              <p:ext uri="{D42A27DB-BD31-4B8C-83A1-F6EECF244321}">
                <p14:modId xmlns:p14="http://schemas.microsoft.com/office/powerpoint/2010/main" val="4282581076"/>
              </p:ext>
            </p:extLst>
          </p:nvPr>
        </p:nvGraphicFramePr>
        <p:xfrm>
          <a:off x="437182" y="2469540"/>
          <a:ext cx="6704916" cy="3581266"/>
        </p:xfrm>
        <a:graphic>
          <a:graphicData uri="http://schemas.openxmlformats.org/drawingml/2006/table">
            <a:tbl>
              <a:tblPr firstRow="1"/>
              <a:tblGrid>
                <a:gridCol w="2399728">
                  <a:extLst>
                    <a:ext uri="{9D8B030D-6E8A-4147-A177-3AD203B41FA5}">
                      <a16:colId xmlns:a16="http://schemas.microsoft.com/office/drawing/2014/main" val="20000"/>
                    </a:ext>
                  </a:extLst>
                </a:gridCol>
                <a:gridCol w="630685">
                  <a:extLst>
                    <a:ext uri="{9D8B030D-6E8A-4147-A177-3AD203B41FA5}">
                      <a16:colId xmlns:a16="http://schemas.microsoft.com/office/drawing/2014/main" val="3141301790"/>
                    </a:ext>
                  </a:extLst>
                </a:gridCol>
                <a:gridCol w="771896">
                  <a:extLst>
                    <a:ext uri="{9D8B030D-6E8A-4147-A177-3AD203B41FA5}">
                      <a16:colId xmlns:a16="http://schemas.microsoft.com/office/drawing/2014/main" val="20002"/>
                    </a:ext>
                  </a:extLst>
                </a:gridCol>
                <a:gridCol w="1021278">
                  <a:extLst>
                    <a:ext uri="{9D8B030D-6E8A-4147-A177-3AD203B41FA5}">
                      <a16:colId xmlns:a16="http://schemas.microsoft.com/office/drawing/2014/main" val="20003"/>
                    </a:ext>
                  </a:extLst>
                </a:gridCol>
                <a:gridCol w="751834">
                  <a:extLst>
                    <a:ext uri="{9D8B030D-6E8A-4147-A177-3AD203B41FA5}">
                      <a16:colId xmlns:a16="http://schemas.microsoft.com/office/drawing/2014/main" val="20004"/>
                    </a:ext>
                  </a:extLst>
                </a:gridCol>
                <a:gridCol w="1129495">
                  <a:extLst>
                    <a:ext uri="{9D8B030D-6E8A-4147-A177-3AD203B41FA5}">
                      <a16:colId xmlns:a16="http://schemas.microsoft.com/office/drawing/2014/main" val="20005"/>
                    </a:ext>
                  </a:extLst>
                </a:gridCol>
              </a:tblGrid>
              <a:tr h="167796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600" b="1" i="0" u="none" strike="noStrike" cap="none" normalizeH="0" baseline="0" dirty="0">
                        <a:ln>
                          <a:noFill/>
                        </a:ln>
                        <a:solidFill>
                          <a:schemeClr val="tx1"/>
                        </a:solidFill>
                        <a:effectLst/>
                        <a:latin typeface="+mn-lt"/>
                        <a:ea typeface="ＭＳ Ｐゴシック" pitchFamily="-109"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cap="none" normalizeH="0" baseline="0" dirty="0">
                          <a:ln>
                            <a:noFill/>
                          </a:ln>
                          <a:solidFill>
                            <a:schemeClr val="tx1"/>
                          </a:solidFill>
                          <a:effectLst/>
                          <a:latin typeface="+mn-lt"/>
                          <a:ea typeface="ＭＳ Ｐゴシック" pitchFamily="-109" charset="-128"/>
                        </a:rPr>
                        <a:t>Resultado 1: Prácticas laborales mejoradas entre los actores del sector privado de enfoque: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cap="none" normalizeH="0" baseline="0" dirty="0">
                          <a:ln>
                            <a:noFill/>
                          </a:ln>
                          <a:solidFill>
                            <a:schemeClr val="tx1"/>
                          </a:solidFill>
                          <a:effectLst/>
                          <a:latin typeface="+mn-lt"/>
                          <a:ea typeface="ＭＳ Ｐゴシック" pitchFamily="-109" charset="-128"/>
                        </a:rPr>
                        <a:t>Resultado/Indicador</a:t>
                      </a:r>
                      <a:endParaRPr kumimoji="0" lang="en-US" sz="18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mn-lt"/>
                          <a:ea typeface="ＭＳ Ｐゴシック" pitchFamily="-109" charset="-128"/>
                        </a:rPr>
                        <a:t>Línea</a:t>
                      </a:r>
                      <a:r>
                        <a:rPr kumimoji="0" lang="en-US" sz="1200" b="1" i="0" u="none" strike="noStrike" cap="none" normalizeH="0" baseline="0" dirty="0">
                          <a:ln>
                            <a:noFill/>
                          </a:ln>
                          <a:solidFill>
                            <a:schemeClr val="tx1"/>
                          </a:solidFill>
                          <a:effectLst/>
                          <a:latin typeface="+mn-lt"/>
                          <a:ea typeface="ＭＳ Ｐゴシック" pitchFamily="-109" charset="-128"/>
                        </a:rPr>
                        <a:t> de base</a:t>
                      </a:r>
                      <a:endParaRPr kumimoji="0" lang="en-US" sz="18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 </a:t>
                      </a:r>
                      <a:r>
                        <a:rPr kumimoji="0" lang="en-US" sz="1200" b="1" i="0" u="none" strike="noStrike" cap="none" normalizeH="0" baseline="0" dirty="0" err="1">
                          <a:ln>
                            <a:noFill/>
                          </a:ln>
                          <a:solidFill>
                            <a:schemeClr val="tx1"/>
                          </a:solidFill>
                          <a:effectLst/>
                          <a:latin typeface="+mn-lt"/>
                          <a:ea typeface="ＭＳ Ｐゴシック" pitchFamily="-109" charset="-128"/>
                        </a:rPr>
                        <a:t>Año</a:t>
                      </a:r>
                      <a:r>
                        <a:rPr kumimoji="0" lang="en-US" sz="1200" b="1" i="0" u="none" strike="noStrike" cap="none" normalizeH="0" baseline="0" dirty="0">
                          <a:ln>
                            <a:noFill/>
                          </a:ln>
                          <a:solidFill>
                            <a:schemeClr val="tx1"/>
                          </a:solidFill>
                          <a:effectLst/>
                          <a:latin typeface="+mn-lt"/>
                          <a:ea typeface="ＭＳ Ｐゴシック" pitchFamily="-109" charset="-128"/>
                        </a:rPr>
                        <a:t> 1 </a:t>
                      </a:r>
                      <a:r>
                        <a:rPr kumimoji="0" lang="en-US" sz="1200" b="1" i="0" u="none" strike="noStrike" cap="none" normalizeH="0" baseline="0" dirty="0" err="1">
                          <a:ln>
                            <a:noFill/>
                          </a:ln>
                          <a:solidFill>
                            <a:schemeClr val="tx1"/>
                          </a:solidFill>
                          <a:effectLst/>
                          <a:latin typeface="+mn-lt"/>
                          <a:ea typeface="ＭＳ Ｐゴシック" pitchFamily="-109" charset="-128"/>
                        </a:rPr>
                        <a:t>Objetivo</a:t>
                      </a:r>
                      <a:endParaRPr kumimoji="0" lang="en-US" sz="12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A</a:t>
                      </a:r>
                      <a:r>
                        <a:rPr kumimoji="0" lang="es-CO" sz="1200" b="1" i="0" u="none" strike="noStrike" cap="none" normalizeH="0" baseline="0" dirty="0">
                          <a:ln>
                            <a:noFill/>
                          </a:ln>
                          <a:solidFill>
                            <a:schemeClr val="tx1"/>
                          </a:solidFill>
                          <a:effectLst/>
                          <a:latin typeface="+mn-lt"/>
                          <a:ea typeface="ＭＳ Ｐゴシック" pitchFamily="-109" charset="-128"/>
                        </a:rPr>
                        <a:t>ño</a:t>
                      </a:r>
                      <a:r>
                        <a:rPr kumimoji="0" lang="en-US" sz="1200" b="1" i="0" u="none" strike="noStrike" cap="none" normalizeH="0" baseline="0" dirty="0">
                          <a:ln>
                            <a:noFill/>
                          </a:ln>
                          <a:solidFill>
                            <a:schemeClr val="tx1"/>
                          </a:solidFill>
                          <a:effectLst/>
                          <a:latin typeface="+mn-lt"/>
                          <a:ea typeface="ＭＳ Ｐゴシック" pitchFamily="-109" charset="-128"/>
                        </a:rPr>
                        <a:t> 1 </a:t>
                      </a:r>
                      <a:r>
                        <a:rPr kumimoji="0" lang="en-US" sz="1200" b="1" i="0" u="none" strike="noStrike" cap="none" normalizeH="0" baseline="0" dirty="0" err="1">
                          <a:ln>
                            <a:noFill/>
                          </a:ln>
                          <a:solidFill>
                            <a:schemeClr val="tx1"/>
                          </a:solidFill>
                          <a:effectLst/>
                          <a:latin typeface="+mn-lt"/>
                          <a:ea typeface="ＭＳ Ｐゴシック" pitchFamily="-109" charset="-128"/>
                        </a:rPr>
                        <a:t>Desempeño</a:t>
                      </a:r>
                      <a:endParaRPr kumimoji="0" lang="en-US" sz="12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mn-lt"/>
                          <a:ea typeface="ＭＳ Ｐゴシック" pitchFamily="-109" charset="-128"/>
                        </a:rPr>
                        <a:t>Año</a:t>
                      </a:r>
                      <a:r>
                        <a:rPr kumimoji="0" lang="en-US" sz="1200" b="1" i="0" u="none" strike="noStrike" cap="none" normalizeH="0" baseline="0" dirty="0">
                          <a:ln>
                            <a:noFill/>
                          </a:ln>
                          <a:solidFill>
                            <a:schemeClr val="tx1"/>
                          </a:solidFill>
                          <a:effectLst/>
                          <a:latin typeface="+mn-lt"/>
                          <a:ea typeface="ＭＳ Ｐゴシック" pitchFamily="-109" charset="-128"/>
                        </a:rPr>
                        <a:t> 2 </a:t>
                      </a:r>
                      <a:r>
                        <a:rPr kumimoji="0" lang="en-US" sz="1200" b="1" i="0" u="none" strike="noStrike" cap="none" normalizeH="0" baseline="0" dirty="0" err="1">
                          <a:ln>
                            <a:noFill/>
                          </a:ln>
                          <a:solidFill>
                            <a:schemeClr val="tx1"/>
                          </a:solidFill>
                          <a:effectLst/>
                          <a:latin typeface="+mn-lt"/>
                          <a:ea typeface="ＭＳ Ｐゴシック" pitchFamily="-109" charset="-128"/>
                        </a:rPr>
                        <a:t>Objetivo</a:t>
                      </a:r>
                      <a:endParaRPr kumimoji="0" lang="en-US" sz="12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A</a:t>
                      </a:r>
                      <a:r>
                        <a:rPr kumimoji="0" lang="es-CO" sz="1200" b="1" i="0" u="none" strike="noStrike" cap="none" normalizeH="0" baseline="0" dirty="0">
                          <a:ln>
                            <a:noFill/>
                          </a:ln>
                          <a:solidFill>
                            <a:schemeClr val="tx1"/>
                          </a:solidFill>
                          <a:effectLst/>
                          <a:latin typeface="+mn-lt"/>
                          <a:ea typeface="ＭＳ Ｐゴシック" pitchFamily="-109" charset="-128"/>
                        </a:rPr>
                        <a:t>ño</a:t>
                      </a:r>
                      <a:r>
                        <a:rPr kumimoji="0" lang="en-US" sz="1200" b="1" i="0" u="none" strike="noStrike" cap="none" normalizeH="0" baseline="0" dirty="0">
                          <a:ln>
                            <a:noFill/>
                          </a:ln>
                          <a:solidFill>
                            <a:schemeClr val="tx1"/>
                          </a:solidFill>
                          <a:effectLst/>
                          <a:latin typeface="+mn-lt"/>
                          <a:ea typeface="ＭＳ Ｐゴシック" pitchFamily="-109" charset="-128"/>
                        </a:rPr>
                        <a:t> 2 </a:t>
                      </a:r>
                      <a:r>
                        <a:rPr kumimoji="0" lang="en-US" sz="1200" b="1" i="0" u="none" strike="noStrike" cap="none" normalizeH="0" baseline="0" dirty="0" err="1">
                          <a:ln>
                            <a:noFill/>
                          </a:ln>
                          <a:solidFill>
                            <a:schemeClr val="tx1"/>
                          </a:solidFill>
                          <a:effectLst/>
                          <a:latin typeface="+mn-lt"/>
                          <a:ea typeface="ＭＳ Ｐゴシック" pitchFamily="-109" charset="-128"/>
                        </a:rPr>
                        <a:t>Desempeño</a:t>
                      </a:r>
                      <a:endParaRPr kumimoji="0" lang="en-US" sz="12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1"/>
                  </a:ext>
                </a:extLst>
              </a:tr>
              <a:tr h="89745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s-ES" sz="1200" b="1" i="0" u="sng" strike="noStrike" cap="none" normalizeH="0" baseline="0" dirty="0">
                          <a:ln>
                            <a:noFill/>
                          </a:ln>
                          <a:solidFill>
                            <a:schemeClr val="tx1"/>
                          </a:solidFill>
                          <a:effectLst/>
                          <a:latin typeface="+mn-lt"/>
                          <a:ea typeface="ＭＳ Ｐゴシック" pitchFamily="-109" charset="-128"/>
                        </a:rPr>
                        <a:t>Indicador: </a:t>
                      </a:r>
                      <a:r>
                        <a:rPr kumimoji="0" lang="es-ES" sz="1200" b="1" i="0" u="none" strike="noStrike" cap="none" normalizeH="0" baseline="0" dirty="0">
                          <a:ln>
                            <a:noFill/>
                          </a:ln>
                          <a:solidFill>
                            <a:schemeClr val="tx1"/>
                          </a:solidFill>
                          <a:effectLst/>
                          <a:latin typeface="+mn-lt"/>
                          <a:ea typeface="ＭＳ Ｐゴシック" pitchFamily="-109" charset="-128"/>
                        </a:rPr>
                        <a:t>% de actores del sector privado que adoptan políticas de derechos laborales nuevas </a:t>
                      </a:r>
                      <a:endParaRPr kumimoji="0" lang="en-US" sz="12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200" b="1" i="0" u="none" strike="noStrike" cap="none" normalizeH="0" baseline="0" dirty="0">
                          <a:ln>
                            <a:noFill/>
                          </a:ln>
                          <a:solidFill>
                            <a:schemeClr val="tx1"/>
                          </a:solidFill>
                          <a:effectLst/>
                          <a:latin typeface="+mn-lt"/>
                          <a:ea typeface="ＭＳ Ｐゴシック" pitchFamily="-109" charset="-128"/>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50%</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65%</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70%</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84%</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3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sng" strike="noStrike" cap="none" normalizeH="0" baseline="0" dirty="0">
                          <a:ln>
                            <a:noFill/>
                          </a:ln>
                          <a:solidFill>
                            <a:schemeClr val="tx1"/>
                          </a:solidFill>
                          <a:effectLst/>
                          <a:latin typeface="+mn-lt"/>
                          <a:ea typeface="ＭＳ Ｐゴシック" pitchFamily="-109" charset="-128"/>
                        </a:rPr>
                        <a:t>Indicador: </a:t>
                      </a:r>
                      <a:r>
                        <a:rPr kumimoji="0" lang="es-ES" sz="1200" b="1" i="0" u="none" strike="noStrike" cap="none" normalizeH="0" baseline="0" dirty="0">
                          <a:ln>
                            <a:noFill/>
                          </a:ln>
                          <a:solidFill>
                            <a:schemeClr val="tx1"/>
                          </a:solidFill>
                          <a:effectLst/>
                          <a:latin typeface="+mn-lt"/>
                          <a:ea typeface="ＭＳ Ｐゴシック" pitchFamily="-109" charset="-128"/>
                        </a:rPr>
                        <a:t># de actores del sector privado que mejoraron las prácticas laborales (adoptaron de 3 a 5 de 7 prácticas laborales nuevas)</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0</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13</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20</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24</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3" name="Group 2" descr="Gráfica de línea que compara la línea de base y objetivos de un resultado contra el desempeño real.">
            <a:extLst>
              <a:ext uri="{FF2B5EF4-FFF2-40B4-BE49-F238E27FC236}">
                <a16:creationId xmlns:a16="http://schemas.microsoft.com/office/drawing/2014/main" id="{B92D96FD-8875-65BC-C5EE-D4340B757FFE}"/>
              </a:ext>
            </a:extLst>
          </p:cNvPr>
          <p:cNvGrpSpPr/>
          <p:nvPr/>
        </p:nvGrpSpPr>
        <p:grpSpPr>
          <a:xfrm>
            <a:off x="7184923" y="1744944"/>
            <a:ext cx="4780934" cy="4198435"/>
            <a:chOff x="7184923" y="1744944"/>
            <a:chExt cx="4780934" cy="4198435"/>
          </a:xfrm>
        </p:grpSpPr>
        <p:sp>
          <p:nvSpPr>
            <p:cNvPr id="1394691" name="Rectangle 3"/>
            <p:cNvSpPr>
              <a:spLocks noChangeArrowheads="1"/>
            </p:cNvSpPr>
            <p:nvPr/>
          </p:nvSpPr>
          <p:spPr bwMode="auto">
            <a:xfrm>
              <a:off x="7610284" y="1744944"/>
              <a:ext cx="4355573" cy="708025"/>
            </a:xfrm>
            <a:prstGeom prst="rect">
              <a:avLst/>
            </a:prstGeom>
            <a:noFill/>
            <a:ln w="9525">
              <a:noFill/>
              <a:miter lim="800000"/>
              <a:headEnd/>
              <a:tailEnd/>
            </a:ln>
            <a:effectLst/>
          </p:spPr>
          <p:txBody>
            <a:bodyPr lIns="92075" tIns="46038" rIns="92075" bIns="46038" anchor="ctr"/>
            <a:lstStyle/>
            <a:p>
              <a:pPr algn="ctr">
                <a:spcBef>
                  <a:spcPct val="50000"/>
                </a:spcBef>
                <a:defRPr/>
              </a:pPr>
              <a:r>
                <a:rPr lang="en-US" sz="2400" b="1" dirty="0" err="1">
                  <a:latin typeface="Calibri" pitchFamily="34" charset="0"/>
                  <a:ea typeface="ＭＳ Ｐゴシック" pitchFamily="34" charset="-128"/>
                  <a:cs typeface="+mj-cs"/>
                </a:rPr>
                <a:t>Análisis</a:t>
              </a:r>
              <a:r>
                <a:rPr lang="en-US" sz="2400" b="1" dirty="0">
                  <a:latin typeface="Calibri" pitchFamily="34" charset="0"/>
                  <a:ea typeface="ＭＳ Ｐゴシック" pitchFamily="34" charset="-128"/>
                  <a:cs typeface="+mj-cs"/>
                </a:rPr>
                <a:t> de </a:t>
              </a:r>
              <a:r>
                <a:rPr lang="en-US" sz="2400" b="1" dirty="0" err="1">
                  <a:latin typeface="Calibri" pitchFamily="34" charset="0"/>
                  <a:ea typeface="ＭＳ Ｐゴシック" pitchFamily="34" charset="-128"/>
                  <a:cs typeface="+mj-cs"/>
                </a:rPr>
                <a:t>tendencias</a:t>
              </a:r>
              <a:endParaRPr lang="en-US" sz="2400" b="1" dirty="0">
                <a:latin typeface="Calibri" pitchFamily="34" charset="0"/>
                <a:ea typeface="ＭＳ Ｐゴシック" pitchFamily="34" charset="-128"/>
                <a:cs typeface="+mj-cs"/>
              </a:endParaRPr>
            </a:p>
          </p:txBody>
        </p:sp>
        <p:sp>
          <p:nvSpPr>
            <p:cNvPr id="25606" name="Freeform 6"/>
            <p:cNvSpPr>
              <a:spLocks/>
            </p:cNvSpPr>
            <p:nvPr/>
          </p:nvSpPr>
          <p:spPr bwMode="auto">
            <a:xfrm>
              <a:off x="7629620" y="2759773"/>
              <a:ext cx="3615579" cy="2370593"/>
            </a:xfrm>
            <a:custGeom>
              <a:avLst/>
              <a:gdLst>
                <a:gd name="T0" fmla="*/ 0 w 2992"/>
                <a:gd name="T1" fmla="*/ 0 h 2048"/>
                <a:gd name="T2" fmla="*/ 0 w 2992"/>
                <a:gd name="T3" fmla="*/ 2048 h 2048"/>
                <a:gd name="T4" fmla="*/ 2992 w 2992"/>
                <a:gd name="T5" fmla="*/ 2048 h 2048"/>
                <a:gd name="T6" fmla="*/ 0 60000 65536"/>
                <a:gd name="T7" fmla="*/ 0 60000 65536"/>
                <a:gd name="T8" fmla="*/ 0 60000 65536"/>
                <a:gd name="T9" fmla="*/ 0 w 2992"/>
                <a:gd name="T10" fmla="*/ 0 h 2048"/>
                <a:gd name="T11" fmla="*/ 2992 w 2992"/>
                <a:gd name="T12" fmla="*/ 2048 h 2048"/>
              </a:gdLst>
              <a:ahLst/>
              <a:cxnLst>
                <a:cxn ang="T6">
                  <a:pos x="T0" y="T1"/>
                </a:cxn>
                <a:cxn ang="T7">
                  <a:pos x="T2" y="T3"/>
                </a:cxn>
                <a:cxn ang="T8">
                  <a:pos x="T4" y="T5"/>
                </a:cxn>
              </a:cxnLst>
              <a:rect l="T9" t="T10" r="T11" b="T12"/>
              <a:pathLst>
                <a:path w="2992" h="2048">
                  <a:moveTo>
                    <a:pt x="0" y="0"/>
                  </a:moveTo>
                  <a:lnTo>
                    <a:pt x="0" y="2048"/>
                  </a:lnTo>
                  <a:lnTo>
                    <a:pt x="2992" y="2048"/>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sz="1400" dirty="0"/>
            </a:p>
          </p:txBody>
        </p:sp>
        <p:sp>
          <p:nvSpPr>
            <p:cNvPr id="25607" name="Freeform 7"/>
            <p:cNvSpPr>
              <a:spLocks/>
            </p:cNvSpPr>
            <p:nvPr/>
          </p:nvSpPr>
          <p:spPr bwMode="auto">
            <a:xfrm>
              <a:off x="7648954" y="2750513"/>
              <a:ext cx="3364228" cy="1639043"/>
            </a:xfrm>
            <a:custGeom>
              <a:avLst/>
              <a:gdLst>
                <a:gd name="T0" fmla="*/ 0 w 2784"/>
                <a:gd name="T1" fmla="*/ 1416 h 1416"/>
                <a:gd name="T2" fmla="*/ 1032 w 2784"/>
                <a:gd name="T3" fmla="*/ 1360 h 1416"/>
                <a:gd name="T4" fmla="*/ 1840 w 2784"/>
                <a:gd name="T5" fmla="*/ 872 h 1416"/>
                <a:gd name="T6" fmla="*/ 2784 w 2784"/>
                <a:gd name="T7" fmla="*/ 0 h 1416"/>
                <a:gd name="T8" fmla="*/ 0 60000 65536"/>
                <a:gd name="T9" fmla="*/ 0 60000 65536"/>
                <a:gd name="T10" fmla="*/ 0 60000 65536"/>
                <a:gd name="T11" fmla="*/ 0 60000 65536"/>
                <a:gd name="T12" fmla="*/ 0 w 2784"/>
                <a:gd name="T13" fmla="*/ 0 h 1416"/>
                <a:gd name="T14" fmla="*/ 2784 w 2784"/>
                <a:gd name="T15" fmla="*/ 1416 h 1416"/>
              </a:gdLst>
              <a:ahLst/>
              <a:cxnLst>
                <a:cxn ang="T8">
                  <a:pos x="T0" y="T1"/>
                </a:cxn>
                <a:cxn ang="T9">
                  <a:pos x="T2" y="T3"/>
                </a:cxn>
                <a:cxn ang="T10">
                  <a:pos x="T4" y="T5"/>
                </a:cxn>
                <a:cxn ang="T11">
                  <a:pos x="T6" y="T7"/>
                </a:cxn>
              </a:cxnLst>
              <a:rect l="T12" t="T13" r="T14" b="T15"/>
              <a:pathLst>
                <a:path w="2784" h="1416">
                  <a:moveTo>
                    <a:pt x="0" y="1416"/>
                  </a:moveTo>
                  <a:lnTo>
                    <a:pt x="1032" y="1360"/>
                  </a:lnTo>
                  <a:lnTo>
                    <a:pt x="1840" y="872"/>
                  </a:lnTo>
                  <a:lnTo>
                    <a:pt x="2784" y="0"/>
                  </a:lnTo>
                </a:path>
              </a:pathLst>
            </a:cu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sz="1400" dirty="0"/>
            </a:p>
          </p:txBody>
        </p:sp>
        <p:sp>
          <p:nvSpPr>
            <p:cNvPr id="25608" name="Freeform 8"/>
            <p:cNvSpPr>
              <a:spLocks/>
            </p:cNvSpPr>
            <p:nvPr/>
          </p:nvSpPr>
          <p:spPr bwMode="auto">
            <a:xfrm>
              <a:off x="7610285" y="3000536"/>
              <a:ext cx="3460901" cy="1407540"/>
            </a:xfrm>
            <a:custGeom>
              <a:avLst/>
              <a:gdLst>
                <a:gd name="T0" fmla="*/ 0 w 2864"/>
                <a:gd name="T1" fmla="*/ 1216 h 1216"/>
                <a:gd name="T2" fmla="*/ 1040 w 2864"/>
                <a:gd name="T3" fmla="*/ 912 h 1216"/>
                <a:gd name="T4" fmla="*/ 1840 w 2864"/>
                <a:gd name="T5" fmla="*/ 664 h 1216"/>
                <a:gd name="T6" fmla="*/ 2864 w 2864"/>
                <a:gd name="T7" fmla="*/ 0 h 1216"/>
                <a:gd name="T8" fmla="*/ 0 60000 65536"/>
                <a:gd name="T9" fmla="*/ 0 60000 65536"/>
                <a:gd name="T10" fmla="*/ 0 60000 65536"/>
                <a:gd name="T11" fmla="*/ 0 60000 65536"/>
                <a:gd name="T12" fmla="*/ 0 w 2864"/>
                <a:gd name="T13" fmla="*/ 0 h 1216"/>
                <a:gd name="T14" fmla="*/ 2864 w 2864"/>
                <a:gd name="T15" fmla="*/ 1216 h 1216"/>
              </a:gdLst>
              <a:ahLst/>
              <a:cxnLst>
                <a:cxn ang="T8">
                  <a:pos x="T0" y="T1"/>
                </a:cxn>
                <a:cxn ang="T9">
                  <a:pos x="T2" y="T3"/>
                </a:cxn>
                <a:cxn ang="T10">
                  <a:pos x="T4" y="T5"/>
                </a:cxn>
                <a:cxn ang="T11">
                  <a:pos x="T6" y="T7"/>
                </a:cxn>
              </a:cxnLst>
              <a:rect l="T12" t="T13" r="T14" b="T15"/>
              <a:pathLst>
                <a:path w="2864" h="1216">
                  <a:moveTo>
                    <a:pt x="0" y="1216"/>
                  </a:moveTo>
                  <a:lnTo>
                    <a:pt x="1040" y="912"/>
                  </a:lnTo>
                  <a:lnTo>
                    <a:pt x="1840" y="664"/>
                  </a:lnTo>
                  <a:lnTo>
                    <a:pt x="2864" y="0"/>
                  </a:lnTo>
                </a:path>
              </a:pathLst>
            </a:custGeom>
            <a:noFill/>
            <a:ln w="38100">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sz="1400" dirty="0"/>
            </a:p>
          </p:txBody>
        </p:sp>
        <p:sp>
          <p:nvSpPr>
            <p:cNvPr id="25609" name="Text Box 9"/>
            <p:cNvSpPr txBox="1">
              <a:spLocks noChangeArrowheads="1"/>
            </p:cNvSpPr>
            <p:nvPr/>
          </p:nvSpPr>
          <p:spPr bwMode="auto">
            <a:xfrm>
              <a:off x="9885133" y="2631288"/>
              <a:ext cx="986067" cy="36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a:solidFill>
                    <a:schemeClr val="tx1"/>
                  </a:solidFill>
                  <a:latin typeface="Tahoma" pitchFamily="34" charset="0"/>
                  <a:cs typeface="Times New Roman" pitchFamily="18" charset="0"/>
                </a:rPr>
                <a:t>Real</a:t>
              </a:r>
            </a:p>
          </p:txBody>
        </p:sp>
        <p:sp>
          <p:nvSpPr>
            <p:cNvPr id="25610" name="Text Box 10"/>
            <p:cNvSpPr txBox="1">
              <a:spLocks noChangeArrowheads="1"/>
            </p:cNvSpPr>
            <p:nvPr/>
          </p:nvSpPr>
          <p:spPr bwMode="auto">
            <a:xfrm>
              <a:off x="10375139" y="3574664"/>
              <a:ext cx="1276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err="1">
                  <a:solidFill>
                    <a:schemeClr val="tx1"/>
                  </a:solidFill>
                  <a:latin typeface="Tahoma" pitchFamily="34" charset="0"/>
                  <a:cs typeface="Times New Roman" pitchFamily="18" charset="0"/>
                </a:rPr>
                <a:t>Esperado</a:t>
              </a:r>
              <a:endParaRPr lang="en-US" altLang="en-US" sz="1800" b="0" dirty="0">
                <a:solidFill>
                  <a:schemeClr val="tx1"/>
                </a:solidFill>
                <a:latin typeface="Tahoma" pitchFamily="34" charset="0"/>
                <a:cs typeface="Times New Roman" pitchFamily="18" charset="0"/>
              </a:endParaRPr>
            </a:p>
          </p:txBody>
        </p:sp>
        <p:sp>
          <p:nvSpPr>
            <p:cNvPr id="25611" name="Text Box 11"/>
            <p:cNvSpPr txBox="1">
              <a:spLocks noChangeArrowheads="1"/>
            </p:cNvSpPr>
            <p:nvPr/>
          </p:nvSpPr>
          <p:spPr bwMode="auto">
            <a:xfrm>
              <a:off x="10665159" y="5241488"/>
              <a:ext cx="986067" cy="36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err="1">
                  <a:solidFill>
                    <a:schemeClr val="tx1"/>
                  </a:solidFill>
                  <a:latin typeface="Tahoma" pitchFamily="34" charset="0"/>
                  <a:cs typeface="Times New Roman" pitchFamily="18" charset="0"/>
                </a:rPr>
                <a:t>Año</a:t>
              </a:r>
              <a:r>
                <a:rPr lang="en-US" altLang="en-US" sz="1800" b="0" dirty="0">
                  <a:solidFill>
                    <a:schemeClr val="tx1"/>
                  </a:solidFill>
                  <a:latin typeface="Tahoma" pitchFamily="34" charset="0"/>
                  <a:cs typeface="Times New Roman" pitchFamily="18" charset="0"/>
                </a:rPr>
                <a:t> 3</a:t>
              </a:r>
            </a:p>
          </p:txBody>
        </p:sp>
        <p:sp>
          <p:nvSpPr>
            <p:cNvPr id="25612" name="Text Box 12"/>
            <p:cNvSpPr txBox="1">
              <a:spLocks noChangeArrowheads="1"/>
            </p:cNvSpPr>
            <p:nvPr/>
          </p:nvSpPr>
          <p:spPr bwMode="auto">
            <a:xfrm>
              <a:off x="7184923" y="5297048"/>
              <a:ext cx="11600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a:solidFill>
                    <a:schemeClr val="tx1"/>
                  </a:solidFill>
                  <a:latin typeface="Tahoma" pitchFamily="34" charset="0"/>
                  <a:cs typeface="Times New Roman" pitchFamily="18" charset="0"/>
                </a:rPr>
                <a:t>L</a:t>
              </a:r>
              <a:r>
                <a:rPr lang="es-CO" altLang="en-US" sz="1800" b="0" dirty="0" err="1">
                  <a:solidFill>
                    <a:schemeClr val="tx1"/>
                  </a:solidFill>
                  <a:latin typeface="Tahoma" pitchFamily="34" charset="0"/>
                  <a:cs typeface="Times New Roman" pitchFamily="18" charset="0"/>
                </a:rPr>
                <a:t>ínea</a:t>
              </a:r>
              <a:r>
                <a:rPr lang="es-CO" altLang="en-US" sz="1800" b="0" dirty="0">
                  <a:solidFill>
                    <a:schemeClr val="tx1"/>
                  </a:solidFill>
                  <a:latin typeface="Tahoma" pitchFamily="34" charset="0"/>
                  <a:cs typeface="Times New Roman" pitchFamily="18" charset="0"/>
                </a:rPr>
                <a:t> de base</a:t>
              </a:r>
              <a:endParaRPr lang="en-US" altLang="en-US" sz="1800" b="0" dirty="0">
                <a:solidFill>
                  <a:schemeClr val="tx1"/>
                </a:solidFill>
                <a:latin typeface="Tahoma" pitchFamily="34" charset="0"/>
                <a:cs typeface="Times New Roman" pitchFamily="18" charset="0"/>
              </a:endParaRPr>
            </a:p>
          </p:txBody>
        </p:sp>
        <p:sp>
          <p:nvSpPr>
            <p:cNvPr id="25604" name="Text Box 13"/>
            <p:cNvSpPr txBox="1">
              <a:spLocks noChangeArrowheads="1"/>
            </p:cNvSpPr>
            <p:nvPr/>
          </p:nvSpPr>
          <p:spPr bwMode="auto">
            <a:xfrm>
              <a:off x="7851384" y="2425885"/>
              <a:ext cx="152154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s-ES" altLang="en-US" sz="1600" b="0" dirty="0">
                  <a:solidFill>
                    <a:schemeClr val="tx1"/>
                  </a:solidFill>
                  <a:latin typeface="Tahoma" pitchFamily="34" charset="0"/>
                  <a:cs typeface="Times New Roman" pitchFamily="18" charset="0"/>
                </a:rPr>
                <a:t>Compare tendencias de rendimiento real y esperado</a:t>
              </a:r>
              <a:endParaRPr lang="en-US" altLang="en-US" sz="1600" b="0" dirty="0">
                <a:solidFill>
                  <a:schemeClr val="tx1"/>
                </a:solidFill>
                <a:latin typeface="Tahoma" pitchFamily="34" charset="0"/>
                <a:cs typeface="Times New Roman" pitchFamily="18" charset="0"/>
              </a:endParaRPr>
            </a:p>
          </p:txBody>
        </p:sp>
      </p:grpSp>
      <p:sp>
        <p:nvSpPr>
          <p:cNvPr id="15" name="Footer Placeholder 2">
            <a:extLst>
              <a:ext uri="{FF2B5EF4-FFF2-40B4-BE49-F238E27FC236}">
                <a16:creationId xmlns:a16="http://schemas.microsoft.com/office/drawing/2014/main" id="{97FA6F26-5C72-4F06-A001-B643E75F47F9}"/>
              </a:ext>
            </a:extLst>
          </p:cNvPr>
          <p:cNvSpPr>
            <a:spLocks noGrp="1"/>
          </p:cNvSpPr>
          <p:nvPr>
            <p:ph type="ftr" sz="quarter" idx="11"/>
          </p:nvPr>
        </p:nvSpPr>
        <p:spPr>
          <a:xfrm>
            <a:off x="0" y="6418617"/>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690174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itle 1" descr="Diapositiva 9: Paso 6:  Tomar decisiones de gerencia"/>
          <p:cNvSpPr>
            <a:spLocks noGrp="1" noChangeArrowheads="1"/>
          </p:cNvSpPr>
          <p:nvPr>
            <p:ph type="title"/>
          </p:nvPr>
        </p:nvSpPr>
        <p:spPr>
          <a:xfrm>
            <a:off x="532084" y="195452"/>
            <a:ext cx="9334688" cy="1066800"/>
          </a:xfrm>
        </p:spPr>
        <p:txBody>
          <a:bodyPr>
            <a:normAutofit/>
          </a:bodyPr>
          <a:lstStyle/>
          <a:p>
            <a:pPr>
              <a:spcBef>
                <a:spcPct val="50000"/>
              </a:spcBef>
              <a:defRPr/>
            </a:pPr>
            <a:r>
              <a:rPr lang="en-US" altLang="en-US" dirty="0"/>
              <a:t>Paso 6:  </a:t>
            </a:r>
            <a:r>
              <a:rPr lang="en-US" altLang="en-US" dirty="0" err="1"/>
              <a:t>Tomar</a:t>
            </a:r>
            <a:r>
              <a:rPr lang="en-US" altLang="en-US" dirty="0"/>
              <a:t> </a:t>
            </a:r>
            <a:r>
              <a:rPr lang="en-US" altLang="en-US" dirty="0" err="1"/>
              <a:t>decisiones</a:t>
            </a:r>
            <a:r>
              <a:rPr lang="en-US" altLang="en-US" dirty="0"/>
              <a:t> de </a:t>
            </a:r>
            <a:r>
              <a:rPr lang="en-US" altLang="en-US" dirty="0" err="1"/>
              <a:t>gerencia</a:t>
            </a:r>
            <a:endParaRPr lang="en-US" altLang="en-US" dirty="0"/>
          </a:p>
        </p:txBody>
      </p:sp>
      <p:sp>
        <p:nvSpPr>
          <p:cNvPr id="8" name="TextBox 7" descr="Usando los datos para orientar las decisiones, se llevan a cabo sesiones de evaluación interna o con el personal de ILAB.&#10;">
            <a:extLst>
              <a:ext uri="{FF2B5EF4-FFF2-40B4-BE49-F238E27FC236}">
                <a16:creationId xmlns:a16="http://schemas.microsoft.com/office/drawing/2014/main" id="{86ADDB4E-F0A7-4F55-B9AC-71EA778C7EF3}"/>
              </a:ext>
            </a:extLst>
          </p:cNvPr>
          <p:cNvSpPr txBox="1"/>
          <p:nvPr/>
        </p:nvSpPr>
        <p:spPr>
          <a:xfrm>
            <a:off x="532084" y="1292801"/>
            <a:ext cx="10724495" cy="954107"/>
          </a:xfrm>
          <a:prstGeom prst="rect">
            <a:avLst/>
          </a:prstGeom>
          <a:noFill/>
        </p:spPr>
        <p:txBody>
          <a:bodyPr wrap="square">
            <a:spAutoFit/>
          </a:bodyPr>
          <a:lstStyle/>
          <a:p>
            <a:pPr eaLnBrk="1" hangingPunct="1"/>
            <a:r>
              <a:rPr lang="es-ES" altLang="en-US" sz="2800" b="1" dirty="0">
                <a:solidFill>
                  <a:schemeClr val="accent1"/>
                </a:solidFill>
              </a:rPr>
              <a:t>Usando los datos para orientar las decisiones, se llevan a cabo sesiones de evaluación interna o con el personal de ILAB.</a:t>
            </a:r>
            <a:endParaRPr lang="en-US" altLang="en-US" sz="2800" b="1" dirty="0">
              <a:solidFill>
                <a:schemeClr val="accent1"/>
              </a:solidFill>
            </a:endParaRPr>
          </a:p>
        </p:txBody>
      </p:sp>
      <p:sp>
        <p:nvSpPr>
          <p:cNvPr id="28675" name="Rectangle 4" descr="Considere las correcciones sobre la marcha para:&#10;Las actividades del proyecto&#10;La distribución de recursos&#10;La estrategia o teoría del cambio&#10;Los indicadores (si los datos no son confiables o significativos, etc.)&#10;"/>
          <p:cNvSpPr>
            <a:spLocks noGrp="1" noChangeArrowheads="1"/>
          </p:cNvSpPr>
          <p:nvPr>
            <p:ph idx="1"/>
          </p:nvPr>
        </p:nvSpPr>
        <p:spPr>
          <a:xfrm>
            <a:off x="657100" y="2579618"/>
            <a:ext cx="7225659" cy="3332452"/>
          </a:xfrm>
        </p:spPr>
        <p:txBody>
          <a:bodyPr>
            <a:normAutofit/>
          </a:bodyPr>
          <a:lstStyle/>
          <a:p>
            <a:r>
              <a:rPr lang="es-ES" altLang="en-US" sz="3200" dirty="0">
                <a:solidFill>
                  <a:srgbClr val="000000"/>
                </a:solidFill>
                <a:ea typeface="ＭＳ Ｐゴシック" pitchFamily="34" charset="-128"/>
              </a:rPr>
              <a:t>Considere las correcciones sobre la marcha para:</a:t>
            </a:r>
          </a:p>
          <a:p>
            <a:pPr lvl="1"/>
            <a:r>
              <a:rPr lang="en-US" altLang="en-US" sz="2800" dirty="0">
                <a:solidFill>
                  <a:srgbClr val="000000"/>
                </a:solidFill>
                <a:ea typeface="ＭＳ Ｐゴシック" pitchFamily="34" charset="-128"/>
              </a:rPr>
              <a:t>Las </a:t>
            </a:r>
            <a:r>
              <a:rPr lang="en-US" altLang="en-US" sz="2800" dirty="0" err="1">
                <a:solidFill>
                  <a:srgbClr val="000000"/>
                </a:solidFill>
                <a:ea typeface="ＭＳ Ｐゴシック" pitchFamily="34" charset="-128"/>
              </a:rPr>
              <a:t>actividades</a:t>
            </a:r>
            <a:r>
              <a:rPr lang="en-US" altLang="en-US" sz="2800" dirty="0">
                <a:solidFill>
                  <a:srgbClr val="000000"/>
                </a:solidFill>
                <a:ea typeface="ＭＳ Ｐゴシック" pitchFamily="34" charset="-128"/>
              </a:rPr>
              <a:t> del </a:t>
            </a:r>
            <a:r>
              <a:rPr lang="en-US" altLang="en-US" sz="2800" dirty="0" err="1">
                <a:solidFill>
                  <a:srgbClr val="000000"/>
                </a:solidFill>
                <a:ea typeface="ＭＳ Ｐゴシック" pitchFamily="34" charset="-128"/>
              </a:rPr>
              <a:t>proyecto</a:t>
            </a:r>
            <a:endParaRPr lang="en-US" altLang="en-US" sz="2800" dirty="0">
              <a:solidFill>
                <a:srgbClr val="000000"/>
              </a:solidFill>
              <a:ea typeface="ＭＳ Ｐゴシック" pitchFamily="34" charset="-128"/>
            </a:endParaRPr>
          </a:p>
          <a:p>
            <a:pPr lvl="1"/>
            <a:r>
              <a:rPr lang="en-US" altLang="en-US" sz="2800" dirty="0">
                <a:solidFill>
                  <a:srgbClr val="000000"/>
                </a:solidFill>
                <a:ea typeface="ＭＳ Ｐゴシック" pitchFamily="34" charset="-128"/>
              </a:rPr>
              <a:t>La </a:t>
            </a:r>
            <a:r>
              <a:rPr lang="en-US" altLang="en-US" sz="2800" dirty="0" err="1">
                <a:solidFill>
                  <a:srgbClr val="000000"/>
                </a:solidFill>
                <a:ea typeface="ＭＳ Ｐゴシック" pitchFamily="34" charset="-128"/>
              </a:rPr>
              <a:t>distribución</a:t>
            </a:r>
            <a:r>
              <a:rPr lang="en-US" altLang="en-US" sz="2800" dirty="0">
                <a:solidFill>
                  <a:srgbClr val="000000"/>
                </a:solidFill>
                <a:ea typeface="ＭＳ Ｐゴシック" pitchFamily="34" charset="-128"/>
              </a:rPr>
              <a:t> de </a:t>
            </a:r>
            <a:r>
              <a:rPr lang="en-US" altLang="en-US" sz="2800" dirty="0" err="1">
                <a:solidFill>
                  <a:srgbClr val="000000"/>
                </a:solidFill>
                <a:ea typeface="ＭＳ Ｐゴシック" pitchFamily="34" charset="-128"/>
              </a:rPr>
              <a:t>recursos</a:t>
            </a:r>
            <a:endParaRPr lang="en-US" altLang="en-US" sz="2800" dirty="0">
              <a:solidFill>
                <a:srgbClr val="000000"/>
              </a:solidFill>
              <a:ea typeface="ＭＳ Ｐゴシック" pitchFamily="34" charset="-128"/>
            </a:endParaRPr>
          </a:p>
          <a:p>
            <a:pPr lvl="1"/>
            <a:r>
              <a:rPr lang="en-US" altLang="en-US" sz="2800" dirty="0">
                <a:solidFill>
                  <a:srgbClr val="000000"/>
                </a:solidFill>
                <a:ea typeface="ＭＳ Ｐゴシック" pitchFamily="34" charset="-128"/>
              </a:rPr>
              <a:t>La </a:t>
            </a:r>
            <a:r>
              <a:rPr lang="en-US" altLang="en-US" sz="2800" dirty="0" err="1">
                <a:solidFill>
                  <a:srgbClr val="000000"/>
                </a:solidFill>
                <a:ea typeface="ＭＳ Ｐゴシック" pitchFamily="34" charset="-128"/>
              </a:rPr>
              <a:t>estrategia</a:t>
            </a:r>
            <a:r>
              <a:rPr lang="en-US" altLang="en-US" sz="2800" dirty="0">
                <a:solidFill>
                  <a:srgbClr val="000000"/>
                </a:solidFill>
                <a:ea typeface="ＭＳ Ｐゴシック" pitchFamily="34" charset="-128"/>
              </a:rPr>
              <a:t> o </a:t>
            </a:r>
            <a:r>
              <a:rPr lang="en-US" altLang="en-US" sz="2800" dirty="0" err="1">
                <a:solidFill>
                  <a:srgbClr val="000000"/>
                </a:solidFill>
                <a:ea typeface="ＭＳ Ｐゴシック" pitchFamily="34" charset="-128"/>
              </a:rPr>
              <a:t>teoría</a:t>
            </a:r>
            <a:r>
              <a:rPr lang="en-US" altLang="en-US" sz="2800" dirty="0">
                <a:solidFill>
                  <a:srgbClr val="000000"/>
                </a:solidFill>
                <a:ea typeface="ＭＳ Ｐゴシック" pitchFamily="34" charset="-128"/>
              </a:rPr>
              <a:t> del </a:t>
            </a:r>
            <a:r>
              <a:rPr lang="en-US" altLang="en-US" sz="2800" dirty="0" err="1">
                <a:solidFill>
                  <a:srgbClr val="000000"/>
                </a:solidFill>
                <a:ea typeface="ＭＳ Ｐゴシック" pitchFamily="34" charset="-128"/>
              </a:rPr>
              <a:t>cambio</a:t>
            </a:r>
            <a:endParaRPr lang="en-US" altLang="en-US" sz="2800" dirty="0">
              <a:solidFill>
                <a:srgbClr val="000000"/>
              </a:solidFill>
              <a:ea typeface="ＭＳ Ｐゴシック" pitchFamily="34" charset="-128"/>
            </a:endParaRPr>
          </a:p>
          <a:p>
            <a:pPr lvl="1"/>
            <a:r>
              <a:rPr lang="es-ES" altLang="en-US" sz="2800" dirty="0">
                <a:solidFill>
                  <a:srgbClr val="000000"/>
                </a:solidFill>
                <a:ea typeface="ＭＳ Ｐゴシック" pitchFamily="34" charset="-128"/>
              </a:rPr>
              <a:t>Los indicadores (si los datos no son confiables o significativos, etc.)</a:t>
            </a:r>
            <a:endParaRPr lang="en-US" altLang="en-US" sz="2800" dirty="0">
              <a:solidFill>
                <a:srgbClr val="000000"/>
              </a:solidFill>
              <a:ea typeface="ＭＳ Ｐゴシック" pitchFamily="34" charset="-128"/>
            </a:endParaRPr>
          </a:p>
        </p:txBody>
      </p:sp>
      <p:pic>
        <p:nvPicPr>
          <p:cNvPr id="6" name="Picture 5">
            <a:extLst>
              <a:ext uri="{FF2B5EF4-FFF2-40B4-BE49-F238E27FC236}">
                <a16:creationId xmlns:a16="http://schemas.microsoft.com/office/drawing/2014/main" id="{44E981BE-3D38-49E2-9790-D6084FCA585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51102" y="3221409"/>
            <a:ext cx="3920732" cy="2412759"/>
          </a:xfrm>
          <a:prstGeom prst="rect">
            <a:avLst/>
          </a:prstGeom>
        </p:spPr>
      </p:pic>
      <p:sp>
        <p:nvSpPr>
          <p:cNvPr id="5" name="Footer Placeholder 2">
            <a:extLst>
              <a:ext uri="{FF2B5EF4-FFF2-40B4-BE49-F238E27FC236}">
                <a16:creationId xmlns:a16="http://schemas.microsoft.com/office/drawing/2014/main" id="{ADFDCCE9-D18A-422D-9971-9A1639F5D60F}"/>
              </a:ext>
            </a:extLst>
          </p:cNvPr>
          <p:cNvSpPr>
            <a:spLocks noGrp="1"/>
          </p:cNvSpPr>
          <p:nvPr>
            <p:ph type="ftr" sz="quarter" idx="11"/>
          </p:nvPr>
        </p:nvSpPr>
        <p:spPr>
          <a:xfrm>
            <a:off x="-34665" y="635962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105574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themeOverride>
</file>

<file path=ppt/theme/themeOverride2.xml><?xml version="1.0" encoding="utf-8"?>
<a:themeOverride xmlns:a="http://schemas.openxmlformats.org/drawingml/2006/main">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11A732F318D347B81D792E8C90580A" ma:contentTypeVersion="12" ma:contentTypeDescription="Create a new document." ma:contentTypeScope="" ma:versionID="d237d720918e619a68b51d1ba0410f84">
  <xsd:schema xmlns:xsd="http://www.w3.org/2001/XMLSchema" xmlns:xs="http://www.w3.org/2001/XMLSchema" xmlns:p="http://schemas.microsoft.com/office/2006/metadata/properties" xmlns:ns3="9ea6dfaf-69d9-45fb-867a-9e780093ed3e" xmlns:ns4="23419116-3dd7-4e11-a071-637505d1595e" targetNamespace="http://schemas.microsoft.com/office/2006/metadata/properties" ma:root="true" ma:fieldsID="071e616396a91e83404a540f33baa311" ns3:_="" ns4:_="">
    <xsd:import namespace="9ea6dfaf-69d9-45fb-867a-9e780093ed3e"/>
    <xsd:import namespace="23419116-3dd7-4e11-a071-637505d159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6dfaf-69d9-45fb-867a-9e780093e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19116-3dd7-4e11-a071-637505d159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24E8F2-1A42-4842-96BD-112CE037DC5C}">
  <ds:schemaRefs>
    <ds:schemaRef ds:uri="http://purl.org/dc/terms/"/>
    <ds:schemaRef ds:uri="http://schemas.openxmlformats.org/package/2006/metadata/core-properties"/>
    <ds:schemaRef ds:uri="http://purl.org/dc/dcmitype/"/>
    <ds:schemaRef ds:uri="9ea6dfaf-69d9-45fb-867a-9e780093ed3e"/>
    <ds:schemaRef ds:uri="http://schemas.microsoft.com/office/2006/documentManagement/types"/>
    <ds:schemaRef ds:uri="http://purl.org/dc/elements/1.1/"/>
    <ds:schemaRef ds:uri="http://schemas.microsoft.com/office/2006/metadata/properties"/>
    <ds:schemaRef ds:uri="http://schemas.microsoft.com/office/infopath/2007/PartnerControls"/>
    <ds:schemaRef ds:uri="23419116-3dd7-4e11-a071-637505d1595e"/>
    <ds:schemaRef ds:uri="http://www.w3.org/XML/1998/namespace"/>
  </ds:schemaRefs>
</ds:datastoreItem>
</file>

<file path=customXml/itemProps2.xml><?xml version="1.0" encoding="utf-8"?>
<ds:datastoreItem xmlns:ds="http://schemas.openxmlformats.org/officeDocument/2006/customXml" ds:itemID="{1927AB32-4CD3-4B28-9FC1-C8753248DD0B}">
  <ds:schemaRefs>
    <ds:schemaRef ds:uri="http://schemas.microsoft.com/sharepoint/v3/contenttype/forms"/>
  </ds:schemaRefs>
</ds:datastoreItem>
</file>

<file path=customXml/itemProps3.xml><?xml version="1.0" encoding="utf-8"?>
<ds:datastoreItem xmlns:ds="http://schemas.openxmlformats.org/officeDocument/2006/customXml" ds:itemID="{A92C9D13-1659-4EF3-83FF-A7688D868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6dfaf-69d9-45fb-867a-9e780093ed3e"/>
    <ds:schemaRef ds:uri="23419116-3dd7-4e11-a071-637505d15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50406</TotalTime>
  <Words>11331</Words>
  <Application>Microsoft Office PowerPoint</Application>
  <PresentationFormat>Widescreen</PresentationFormat>
  <Paragraphs>905</Paragraphs>
  <Slides>56</Slides>
  <Notes>56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56</vt:i4>
      </vt:variant>
    </vt:vector>
  </HeadingPairs>
  <TitlesOfParts>
    <vt:vector size="69" baseType="lpstr">
      <vt:lpstr>Arial</vt:lpstr>
      <vt:lpstr>Arial</vt:lpstr>
      <vt:lpstr>Calibri</vt:lpstr>
      <vt:lpstr>Calibri Light</vt:lpstr>
      <vt:lpstr>Century Gothic</vt:lpstr>
      <vt:lpstr>Roboto</vt:lpstr>
      <vt:lpstr>Segoe UI</vt:lpstr>
      <vt:lpstr>Source Sans Pro</vt:lpstr>
      <vt:lpstr>Symbol</vt:lpstr>
      <vt:lpstr>Tahoma</vt:lpstr>
      <vt:lpstr>Times New Roman</vt:lpstr>
      <vt:lpstr>Wingdings</vt:lpstr>
      <vt:lpstr>1_Office Theme</vt:lpstr>
      <vt:lpstr>Conceptos de Monitoreo y Evaluación:   Uso de datos para mejorar la implementación de los proyectos </vt:lpstr>
      <vt:lpstr>Serie de Cursos de capacitación para el Monitoreo y la Evaluación</vt:lpstr>
      <vt:lpstr>Objetivos de la capacitación</vt:lpstr>
      <vt:lpstr>Agenda</vt:lpstr>
      <vt:lpstr>Descripción  general del monitoreo del rendimiento</vt:lpstr>
      <vt:lpstr>Beneficios del monitoreo del rendimiento</vt:lpstr>
      <vt:lpstr>Uso de la Gestión Basada en Resultados (RBM)</vt:lpstr>
      <vt:lpstr>Paso 5: Analizar los datos del desempeño</vt:lpstr>
      <vt:lpstr>Paso 6:  Tomar decisiones de gerencia</vt:lpstr>
      <vt:lpstr>Funciones y responsabilidades para el monitoreo del desempeño</vt:lpstr>
      <vt:lpstr>Analizando los datos de monitoreo</vt:lpstr>
      <vt:lpstr>Analizando los datos de monitoreo</vt:lpstr>
      <vt:lpstr>Anexo A</vt:lpstr>
      <vt:lpstr>Analizando los datos del Anexo A del TPR</vt:lpstr>
      <vt:lpstr>Comparación con los objetivos “Muestra a lo largo del tiempo”</vt:lpstr>
      <vt:lpstr>Comparación con los objetivos a lo largo del tiempo</vt:lpstr>
      <vt:lpstr>Tendencias en el rendimiento a lo largo del tiempo</vt:lpstr>
      <vt:lpstr>Ejemplo: Tendencias en el rendimiento a lo largo del tiempo</vt:lpstr>
      <vt:lpstr>Análisis comparativo</vt:lpstr>
      <vt:lpstr>Desgloce</vt:lpstr>
      <vt:lpstr>Indicadores multiples</vt:lpstr>
      <vt:lpstr>Identificar el avance</vt:lpstr>
      <vt:lpstr>Identificar problemas, errores o inconsistencias</vt:lpstr>
      <vt:lpstr>Lista de verificación: Revisando Datos del TPR </vt:lpstr>
      <vt:lpstr>Ejercicio </vt:lpstr>
      <vt:lpstr>Ejercicio 1: Análisis de indicador único</vt:lpstr>
      <vt:lpstr>Ejercicio 2: Análisis de indicadores múltiples</vt:lpstr>
      <vt:lpstr>Uso de datos para mejorar el desempeño</vt:lpstr>
      <vt:lpstr>Del análisis a la toma de decisiones</vt:lpstr>
      <vt:lpstr>Evaluando el desempeño</vt:lpstr>
      <vt:lpstr>Revisando resultados individuales</vt:lpstr>
      <vt:lpstr>¿Qué pasa si los indicadores de un solo resultado arrojan resultados mixtos?</vt:lpstr>
      <vt:lpstr>Cuando el indicador arroja datos mixtos para un resultado...</vt:lpstr>
      <vt:lpstr>Revisando la teoría del cambio</vt:lpstr>
      <vt:lpstr>Revisando la teoría del cambio</vt:lpstr>
      <vt:lpstr>Ejercicio 3: Escenario A</vt:lpstr>
      <vt:lpstr>Ejercicio 3: Escenario B</vt:lpstr>
      <vt:lpstr>Ejercicio 3: Escenario C</vt:lpstr>
      <vt:lpstr>Revisando la implementación de las actividades</vt:lpstr>
      <vt:lpstr>Resumen: Razones por las que el rendimiento del proyecto está por debajo de las expectativas</vt:lpstr>
      <vt:lpstr>Usando los datos de la evaluación</vt:lpstr>
      <vt:lpstr>Gerenciando el rendimiento: toma de decisiones</vt:lpstr>
      <vt:lpstr>Gerenciando el rendimiento: toma de decisiones</vt:lpstr>
      <vt:lpstr>Gerenciando el rendimiento: toma de decisiones</vt:lpstr>
      <vt:lpstr>Consulta y aprobación de ILAB</vt:lpstr>
      <vt:lpstr>Evaluación de  conocimientos </vt:lpstr>
      <vt:lpstr>Pregunta 1: </vt:lpstr>
      <vt:lpstr>Pregunta 2: </vt:lpstr>
      <vt:lpstr>Pregunta 3: </vt:lpstr>
      <vt:lpstr>Pregunta 4: </vt:lpstr>
      <vt:lpstr>Pregunta 5: </vt:lpstr>
      <vt:lpstr>Conclusión</vt:lpstr>
      <vt:lpstr>Resumen del monitoreo del rendimiento</vt:lpstr>
      <vt:lpstr>Resumen de la gestión del rendimiento</vt:lpstr>
      <vt:lpstr>Recursos</vt:lpstr>
      <vt:lpstr>Gracias</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Slutzker Rocker, Jillian M - ILAB CTR</dc:creator>
  <cp:lastModifiedBy>Sarmiento, Carlos</cp:lastModifiedBy>
  <cp:revision>755</cp:revision>
  <dcterms:created xsi:type="dcterms:W3CDTF">2021-10-08T17:43:47Z</dcterms:created>
  <dcterms:modified xsi:type="dcterms:W3CDTF">2023-04-03T23:05:14Z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0x0101000411A732F318D347B81D792E8C90580A</vt:lpwstr>
  </property>
</Properties>
</file>