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44"/>
  </p:notesMasterIdLst>
  <p:handoutMasterIdLst>
    <p:handoutMasterId r:id="rId45"/>
  </p:handoutMasterIdLst>
  <p:sldIdLst>
    <p:sldId id="256" r:id="rId5"/>
    <p:sldId id="1508" r:id="rId6"/>
    <p:sldId id="1268" r:id="rId7"/>
    <p:sldId id="1283" r:id="rId8"/>
    <p:sldId id="1399" r:id="rId9"/>
    <p:sldId id="1437" r:id="rId10"/>
    <p:sldId id="1438" r:id="rId11"/>
    <p:sldId id="1489" r:id="rId12"/>
    <p:sldId id="1188" r:id="rId13"/>
    <p:sldId id="1185" r:id="rId14"/>
    <p:sldId id="1187" r:id="rId15"/>
    <p:sldId id="1488" r:id="rId16"/>
    <p:sldId id="1402" r:id="rId17"/>
    <p:sldId id="1401" r:id="rId18"/>
    <p:sldId id="1403" r:id="rId19"/>
    <p:sldId id="1400" r:id="rId20"/>
    <p:sldId id="1407" r:id="rId21"/>
    <p:sldId id="1408" r:id="rId22"/>
    <p:sldId id="1409" r:id="rId23"/>
    <p:sldId id="1404" r:id="rId24"/>
    <p:sldId id="1410" r:id="rId25"/>
    <p:sldId id="1414" r:id="rId26"/>
    <p:sldId id="356" r:id="rId27"/>
    <p:sldId id="358" r:id="rId28"/>
    <p:sldId id="359" r:id="rId29"/>
    <p:sldId id="389" r:id="rId30"/>
    <p:sldId id="390" r:id="rId31"/>
    <p:sldId id="366" r:id="rId32"/>
    <p:sldId id="387" r:id="rId33"/>
    <p:sldId id="1491" r:id="rId34"/>
    <p:sldId id="1492" r:id="rId35"/>
    <p:sldId id="1493" r:id="rId36"/>
    <p:sldId id="1494" r:id="rId37"/>
    <p:sldId id="1496" r:id="rId38"/>
    <p:sldId id="1291" r:id="rId39"/>
    <p:sldId id="1490" r:id="rId40"/>
    <p:sldId id="369" r:id="rId41"/>
    <p:sldId id="1319" r:id="rId42"/>
    <p:sldId id="14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36"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F0"/>
    <a:srgbClr val="CED0E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8D07E-985A-4A89-9E74-8BD092361CB7}" v="282" dt="2023-04-17T20:08:55.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snapToGrid="0">
      <p:cViewPr varScale="1">
        <p:scale>
          <a:sx n="49" d="100"/>
          <a:sy n="49" d="100"/>
        </p:scale>
        <p:origin x="76" y="232"/>
      </p:cViewPr>
      <p:guideLst/>
    </p:cSldViewPr>
  </p:slideViewPr>
  <p:outlineViewPr>
    <p:cViewPr>
      <p:scale>
        <a:sx n="33" d="100"/>
        <a:sy n="33" d="100"/>
      </p:scale>
      <p:origin x="0" y="-501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Sheng" userId="86757e30-c050-4056-83f8-50901720bc80" providerId="ADAL" clId="{6A68D07E-985A-4A89-9E74-8BD092361CB7}"/>
    <pc:docChg chg="modSld">
      <pc:chgData name="Cao, Sheng" userId="86757e30-c050-4056-83f8-50901720bc80" providerId="ADAL" clId="{6A68D07E-985A-4A89-9E74-8BD092361CB7}" dt="2023-04-17T20:08:55.954" v="443"/>
      <pc:docMkLst>
        <pc:docMk/>
      </pc:docMkLst>
      <pc:sldChg chg="modSp">
        <pc:chgData name="Cao, Sheng" userId="86757e30-c050-4056-83f8-50901720bc80" providerId="ADAL" clId="{6A68D07E-985A-4A89-9E74-8BD092361CB7}" dt="2023-04-17T20:08:55.954" v="443"/>
        <pc:sldMkLst>
          <pc:docMk/>
          <pc:sldMk cId="3079581256" sldId="1319"/>
        </pc:sldMkLst>
        <pc:spChg chg="mod">
          <ac:chgData name="Cao, Sheng" userId="86757e30-c050-4056-83f8-50901720bc80" providerId="ADAL" clId="{6A68D07E-985A-4A89-9E74-8BD092361CB7}" dt="2023-04-17T20:08:55.954" v="443"/>
          <ac:spMkLst>
            <pc:docMk/>
            <pc:sldMk cId="3079581256" sldId="1319"/>
            <ac:spMk id="3" creationId="{7F6E15F0-E5D0-4DAB-BE03-C526799FF2CE}"/>
          </ac:spMkLst>
        </pc:spChg>
      </pc:sldChg>
      <pc:sldChg chg="modSp">
        <pc:chgData name="Cao, Sheng" userId="86757e30-c050-4056-83f8-50901720bc80" providerId="ADAL" clId="{6A68D07E-985A-4A89-9E74-8BD092361CB7}" dt="2023-04-17T20:03:14.469" v="442"/>
        <pc:sldMkLst>
          <pc:docMk/>
          <pc:sldMk cId="875596560" sldId="1410"/>
        </pc:sldMkLst>
        <pc:graphicFrameChg chg="mod">
          <ac:chgData name="Cao, Sheng" userId="86757e30-c050-4056-83f8-50901720bc80" providerId="ADAL" clId="{6A68D07E-985A-4A89-9E74-8BD092361CB7}" dt="2023-04-13T03:34:14.319" v="139" actId="962"/>
          <ac:graphicFrameMkLst>
            <pc:docMk/>
            <pc:sldMk cId="875596560" sldId="1410"/>
            <ac:graphicFrameMk id="5" creationId="{4D8F43DB-EC07-4265-A776-8DD92106CDF2}"/>
          </ac:graphicFrameMkLst>
        </pc:graphicFrameChg>
        <pc:graphicFrameChg chg="mod">
          <ac:chgData name="Cao, Sheng" userId="86757e30-c050-4056-83f8-50901720bc80" providerId="ADAL" clId="{6A68D07E-985A-4A89-9E74-8BD092361CB7}" dt="2023-04-17T20:03:14.469" v="442"/>
          <ac:graphicFrameMkLst>
            <pc:docMk/>
            <pc:sldMk cId="875596560" sldId="1410"/>
            <ac:graphicFrameMk id="6" creationId="{996E204E-FB32-45DE-A7B7-3183EA68937B}"/>
          </ac:graphicFrameMkLst>
        </pc:graphicFrameChg>
      </pc:sldChg>
      <pc:sldChg chg="modSp mod">
        <pc:chgData name="Cao, Sheng" userId="86757e30-c050-4056-83f8-50901720bc80" providerId="ADAL" clId="{6A68D07E-985A-4A89-9E74-8BD092361CB7}" dt="2023-04-13T03:36:12.983" v="441" actId="962"/>
        <pc:sldMkLst>
          <pc:docMk/>
          <pc:sldMk cId="1496921324" sldId="1414"/>
        </pc:sldMkLst>
        <pc:grpChg chg="mod">
          <ac:chgData name="Cao, Sheng" userId="86757e30-c050-4056-83f8-50901720bc80" providerId="ADAL" clId="{6A68D07E-985A-4A89-9E74-8BD092361CB7}" dt="2023-04-13T03:36:12.983" v="441" actId="962"/>
          <ac:grpSpMkLst>
            <pc:docMk/>
            <pc:sldMk cId="1496921324" sldId="1414"/>
            <ac:grpSpMk id="3" creationId="{380DDB10-9ED8-DC80-DB26-87F54FB8E8E9}"/>
          </ac:grpSpMkLst>
        </pc:grpChg>
        <pc:graphicFrameChg chg="mod">
          <ac:chgData name="Cao, Sheng" userId="86757e30-c050-4056-83f8-50901720bc80" providerId="ADAL" clId="{6A68D07E-985A-4A89-9E74-8BD092361CB7}" dt="2023-04-13T03:34:52.438" v="279"/>
          <ac:graphicFrameMkLst>
            <pc:docMk/>
            <pc:sldMk cId="1496921324" sldId="1414"/>
            <ac:graphicFrameMk id="6" creationId="{4C2B541D-FBAC-4B41-9168-3BCF7D4D1D1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dirty="0" err="1"/>
              <a:t>Objectifs</a:t>
            </a:r>
            <a:r>
              <a:rPr lang="en-US" dirty="0"/>
              <a:t> pour le </a:t>
            </a:r>
            <a:r>
              <a:rPr lang="en-US" dirty="0" err="1"/>
              <a:t>nombre</a:t>
            </a:r>
            <a:r>
              <a:rPr lang="en-US" dirty="0"/>
              <a:t> </a:t>
            </a:r>
            <a:r>
              <a:rPr lang="en-US" dirty="0" err="1"/>
              <a:t>d'enseignants</a:t>
            </a:r>
            <a:r>
              <a:rPr lang="en-US" dirty="0"/>
              <a:t> </a:t>
            </a:r>
            <a:r>
              <a:rPr lang="en-US" dirty="0" err="1"/>
              <a:t>formés</a:t>
            </a:r>
            <a:r>
              <a:rPr lang="en-US" dirty="0"/>
              <a:t> (</a:t>
            </a:r>
            <a:r>
              <a:rPr lang="en-US" dirty="0" err="1"/>
              <a:t>intérimaire</a:t>
            </a:r>
            <a:r>
              <a:rPr lang="en-US" dirty="0"/>
              <a:t>)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Sheet1!$B$33:$B$38</c:f>
              <c:numCache>
                <c:formatCode>General</c:formatCode>
                <c:ptCount val="6"/>
                <c:pt idx="0">
                  <c:v>2014</c:v>
                </c:pt>
                <c:pt idx="1">
                  <c:v>2015</c:v>
                </c:pt>
                <c:pt idx="2">
                  <c:v>2016</c:v>
                </c:pt>
                <c:pt idx="3">
                  <c:v>2017</c:v>
                </c:pt>
                <c:pt idx="4">
                  <c:v>2018</c:v>
                </c:pt>
                <c:pt idx="5">
                  <c:v>2019</c:v>
                </c:pt>
              </c:numCache>
            </c:numRef>
          </c:cat>
          <c:val>
            <c:numRef>
              <c:f>Sheet1!$C$33:$C$38</c:f>
              <c:numCache>
                <c:formatCode>General</c:formatCode>
                <c:ptCount val="6"/>
                <c:pt idx="1">
                  <c:v>50</c:v>
                </c:pt>
                <c:pt idx="2">
                  <c:v>180</c:v>
                </c:pt>
                <c:pt idx="3">
                  <c:v>300</c:v>
                </c:pt>
                <c:pt idx="4">
                  <c:v>250</c:v>
                </c:pt>
                <c:pt idx="5">
                  <c:v>50</c:v>
                </c:pt>
              </c:numCache>
            </c:numRef>
          </c:val>
          <c:extLst>
            <c:ext xmlns:c16="http://schemas.microsoft.com/office/drawing/2014/chart" uri="{C3380CC4-5D6E-409C-BE32-E72D297353CC}">
              <c16:uniqueId val="{00000000-2117-49F5-A7CC-E84D0F07E4AF}"/>
            </c:ext>
          </c:extLst>
        </c:ser>
        <c:dLbls>
          <c:dLblPos val="outEnd"/>
          <c:showLegendKey val="0"/>
          <c:showVal val="1"/>
          <c:showCatName val="0"/>
          <c:showSerName val="0"/>
          <c:showPercent val="0"/>
          <c:showBubbleSize val="0"/>
        </c:dLbls>
        <c:gapWidth val="100"/>
        <c:overlap val="-24"/>
        <c:axId val="186960440"/>
        <c:axId val="186960832"/>
      </c:barChart>
      <c:catAx>
        <c:axId val="1869604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832"/>
        <c:crosses val="autoZero"/>
        <c:auto val="1"/>
        <c:lblAlgn val="ctr"/>
        <c:lblOffset val="100"/>
        <c:noMultiLvlLbl val="0"/>
      </c:catAx>
      <c:valAx>
        <c:axId val="1869608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04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US" dirty="0" err="1"/>
              <a:t>Objectifs</a:t>
            </a:r>
            <a:r>
              <a:rPr lang="en-US" dirty="0"/>
              <a:t> pour le </a:t>
            </a:r>
            <a:r>
              <a:rPr lang="en-US" dirty="0" err="1"/>
              <a:t>nombre</a:t>
            </a:r>
            <a:r>
              <a:rPr lang="en-US" dirty="0"/>
              <a:t> </a:t>
            </a:r>
            <a:r>
              <a:rPr lang="en-US" dirty="0" err="1"/>
              <a:t>d'enseignants</a:t>
            </a:r>
            <a:r>
              <a:rPr lang="en-US" dirty="0"/>
              <a:t> </a:t>
            </a:r>
            <a:r>
              <a:rPr lang="en-US" dirty="0" err="1"/>
              <a:t>formés</a:t>
            </a:r>
            <a:r>
              <a:rPr lang="en-US" dirty="0"/>
              <a:t> (</a:t>
            </a:r>
            <a:r>
              <a:rPr lang="en-US" dirty="0" err="1"/>
              <a:t>cumulatif</a:t>
            </a:r>
            <a:r>
              <a:rPr lang="en-US" dirty="0"/>
              <a:t>) </a:t>
            </a:r>
          </a:p>
        </c:rich>
      </c:tx>
      <c:layout>
        <c:manualLayout>
          <c:xMode val="edge"/>
          <c:yMode val="edge"/>
          <c:x val="0.15454855643044618"/>
          <c:y val="7.5265652193667806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506268838140963"/>
          <c:y val="0.27080499126877144"/>
          <c:w val="0.89164348206474187"/>
          <c:h val="0.62373811503989474"/>
        </c:manualLayout>
      </c:layout>
      <c:barChart>
        <c:barDir val="col"/>
        <c:grouping val="clustered"/>
        <c:varyColors val="0"/>
        <c:ser>
          <c:idx val="1"/>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Sheet1!$E$33:$E$38</c:f>
              <c:numCache>
                <c:formatCode>General</c:formatCode>
                <c:ptCount val="6"/>
                <c:pt idx="0">
                  <c:v>2014</c:v>
                </c:pt>
                <c:pt idx="1">
                  <c:v>2015</c:v>
                </c:pt>
                <c:pt idx="2">
                  <c:v>2016</c:v>
                </c:pt>
                <c:pt idx="3">
                  <c:v>2017</c:v>
                </c:pt>
                <c:pt idx="4">
                  <c:v>2018</c:v>
                </c:pt>
                <c:pt idx="5">
                  <c:v>2019</c:v>
                </c:pt>
              </c:numCache>
            </c:numRef>
          </c:cat>
          <c:val>
            <c:numRef>
              <c:f>Sheet1!$F$33:$F$38</c:f>
              <c:numCache>
                <c:formatCode>General</c:formatCode>
                <c:ptCount val="6"/>
                <c:pt idx="1">
                  <c:v>50</c:v>
                </c:pt>
                <c:pt idx="2">
                  <c:v>230</c:v>
                </c:pt>
                <c:pt idx="3">
                  <c:v>530</c:v>
                </c:pt>
                <c:pt idx="4">
                  <c:v>780</c:v>
                </c:pt>
                <c:pt idx="5">
                  <c:v>830</c:v>
                </c:pt>
              </c:numCache>
            </c:numRef>
          </c:val>
          <c:extLst>
            <c:ext xmlns:c16="http://schemas.microsoft.com/office/drawing/2014/chart" uri="{C3380CC4-5D6E-409C-BE32-E72D297353CC}">
              <c16:uniqueId val="{00000000-5AD1-4FF4-8070-4F861509C950}"/>
            </c:ext>
          </c:extLst>
        </c:ser>
        <c:dLbls>
          <c:dLblPos val="outEnd"/>
          <c:showLegendKey val="0"/>
          <c:showVal val="1"/>
          <c:showCatName val="0"/>
          <c:showSerName val="0"/>
          <c:showPercent val="0"/>
          <c:showBubbleSize val="0"/>
        </c:dLbls>
        <c:gapWidth val="100"/>
        <c:overlap val="-24"/>
        <c:axId val="186961616"/>
        <c:axId val="138099184"/>
      </c:barChart>
      <c:catAx>
        <c:axId val="186961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38099184"/>
        <c:crosses val="autoZero"/>
        <c:auto val="1"/>
        <c:lblAlgn val="ctr"/>
        <c:lblOffset val="100"/>
        <c:noMultiLvlLbl val="0"/>
      </c:catAx>
      <c:valAx>
        <c:axId val="1380991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869616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err="1"/>
              <a:t>Pourcentage</a:t>
            </a:r>
            <a:r>
              <a:rPr lang="en-US" dirty="0"/>
              <a:t> </a:t>
            </a:r>
            <a:r>
              <a:rPr lang="en-US" dirty="0" err="1"/>
              <a:t>d'enfants</a:t>
            </a:r>
            <a:r>
              <a:rPr lang="en-US" dirty="0"/>
              <a:t> </a:t>
            </a:r>
            <a:r>
              <a:rPr lang="en-US" dirty="0" err="1"/>
              <a:t>fréquentant</a:t>
            </a:r>
            <a:r>
              <a:rPr lang="en-US" dirty="0"/>
              <a:t> des écoles </a:t>
            </a:r>
            <a:r>
              <a:rPr lang="en-US" dirty="0" err="1"/>
              <a:t>secondaires</a:t>
            </a:r>
            <a:r>
              <a:rPr lang="en-US" dirty="0"/>
              <a:t> </a:t>
            </a:r>
          </a:p>
        </c:rich>
      </c:tx>
      <c:layout>
        <c:manualLayout>
          <c:xMode val="edge"/>
          <c:yMode val="edge"/>
          <c:x val="0.10388718238663083"/>
          <c:y val="2.75023269226230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527821665269726E-2"/>
          <c:y val="0.19712959855838549"/>
          <c:w val="0.91126641708166656"/>
          <c:h val="0.6770654709311693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Sheet1!$E$7:$E$13</c:f>
              <c:numCache>
                <c:formatCode>General</c:formatCode>
                <c:ptCount val="7"/>
                <c:pt idx="0">
                  <c:v>2002</c:v>
                </c:pt>
                <c:pt idx="1">
                  <c:v>2003</c:v>
                </c:pt>
                <c:pt idx="2">
                  <c:v>2004</c:v>
                </c:pt>
                <c:pt idx="3">
                  <c:v>2005</c:v>
                </c:pt>
                <c:pt idx="4">
                  <c:v>2006</c:v>
                </c:pt>
                <c:pt idx="5">
                  <c:v>2007</c:v>
                </c:pt>
                <c:pt idx="6">
                  <c:v>2008</c:v>
                </c:pt>
              </c:numCache>
            </c:numRef>
          </c:cat>
          <c:val>
            <c:numRef>
              <c:f>Sheet1!$F$7:$F$13</c:f>
              <c:numCache>
                <c:formatCode>General</c:formatCode>
                <c:ptCount val="7"/>
                <c:pt idx="0">
                  <c:v>30</c:v>
                </c:pt>
                <c:pt idx="1">
                  <c:v>20</c:v>
                </c:pt>
                <c:pt idx="2">
                  <c:v>45</c:v>
                </c:pt>
                <c:pt idx="3">
                  <c:v>50</c:v>
                </c:pt>
                <c:pt idx="4">
                  <c:v>25</c:v>
                </c:pt>
                <c:pt idx="5">
                  <c:v>30</c:v>
                </c:pt>
              </c:numCache>
            </c:numRef>
          </c:val>
          <c:extLst>
            <c:ext xmlns:c16="http://schemas.microsoft.com/office/drawing/2014/chart" uri="{C3380CC4-5D6E-409C-BE32-E72D297353CC}">
              <c16:uniqueId val="{00000000-35F2-498E-9B14-EA0E7274699F}"/>
            </c:ext>
          </c:extLst>
        </c:ser>
        <c:dLbls>
          <c:showLegendKey val="0"/>
          <c:showVal val="0"/>
          <c:showCatName val="0"/>
          <c:showSerName val="0"/>
          <c:showPercent val="0"/>
          <c:showBubbleSize val="0"/>
        </c:dLbls>
        <c:gapWidth val="219"/>
        <c:overlap val="-27"/>
        <c:axId val="280875864"/>
        <c:axId val="280876256"/>
      </c:barChart>
      <c:catAx>
        <c:axId val="28087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6256"/>
        <c:crosses val="autoZero"/>
        <c:auto val="1"/>
        <c:lblAlgn val="ctr"/>
        <c:lblOffset val="100"/>
        <c:noMultiLvlLbl val="0"/>
      </c:catAx>
      <c:valAx>
        <c:axId val="28087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808758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0.15077</cdr:x>
      <cdr:y>0.72862</cdr:y>
    </cdr:from>
    <cdr:to>
      <cdr:x>0.15128</cdr:x>
      <cdr:y>0.88829</cdr:y>
    </cdr:to>
    <cdr:cxnSp macro="">
      <cdr:nvCxnSpPr>
        <cdr:cNvPr id="2" name="Straight Arrow Connector 1">
          <a:extLst xmlns:a="http://schemas.openxmlformats.org/drawingml/2006/main">
            <a:ext uri="{FF2B5EF4-FFF2-40B4-BE49-F238E27FC236}">
              <a16:creationId xmlns:a16="http://schemas.microsoft.com/office/drawing/2014/main" id="{6F5EEAC6-072E-4A1B-9BB8-EC437213B3C4}"/>
            </a:ext>
          </a:extLst>
        </cdr:cNvPr>
        <cdr:cNvCxnSpPr/>
      </cdr:nvCxnSpPr>
      <cdr:spPr>
        <a:xfrm xmlns:a="http://schemas.openxmlformats.org/drawingml/2006/main" flipH="1">
          <a:off x="689319" y="1998762"/>
          <a:ext cx="2343" cy="43799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0.07388</cdr:x>
      <cdr:y>0.58986</cdr:y>
    </cdr:from>
    <cdr:to>
      <cdr:x>0.42799</cdr:x>
      <cdr:y>0.70745</cdr:y>
    </cdr:to>
    <cdr:sp macro="" textlink="">
      <cdr:nvSpPr>
        <cdr:cNvPr id="3" name="TextBox 9"/>
        <cdr:cNvSpPr txBox="1"/>
      </cdr:nvSpPr>
      <cdr:spPr>
        <a:xfrm xmlns:a="http://schemas.openxmlformats.org/drawingml/2006/main">
          <a:off x="408093" y="1543845"/>
          <a:ext cx="195598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solidFill>
                <a:srgbClr val="FF0000"/>
              </a:solidFill>
            </a:rPr>
            <a:t>Valeur de </a:t>
          </a:r>
          <a:r>
            <a:rPr lang="en-US" sz="1400" dirty="0" err="1">
              <a:solidFill>
                <a:srgbClr val="FF0000"/>
              </a:solidFill>
            </a:rPr>
            <a:t>référence</a:t>
          </a:r>
          <a:r>
            <a:rPr lang="en-US" sz="1400" dirty="0">
              <a:solidFill>
                <a:srgbClr val="FF0000"/>
              </a:solidFill>
            </a:rPr>
            <a:t> = 0  </a:t>
          </a:r>
        </a:p>
      </cdr:txBody>
    </cdr:sp>
  </cdr:relSizeAnchor>
</c:userShapes>
</file>

<file path=ppt/drawings/drawing2.xml><?xml version="1.0" encoding="utf-8"?>
<c:userShapes xmlns:c="http://schemas.openxmlformats.org/drawingml/2006/chart">
  <cdr:relSizeAnchor xmlns:cdr="http://schemas.openxmlformats.org/drawingml/2006/chartDrawing">
    <cdr:from>
      <cdr:x>0.86793</cdr:x>
      <cdr:y>0.75459</cdr:y>
    </cdr:from>
    <cdr:to>
      <cdr:x>0.98135</cdr:x>
      <cdr:y>0.98918</cdr:y>
    </cdr:to>
    <cdr:sp macro="" textlink="">
      <cdr:nvSpPr>
        <cdr:cNvPr id="2" name="TextBox 1">
          <a:extLst xmlns:a="http://schemas.openxmlformats.org/drawingml/2006/main">
            <a:ext uri="{FF2B5EF4-FFF2-40B4-BE49-F238E27FC236}">
              <a16:creationId xmlns:a16="http://schemas.microsoft.com/office/drawing/2014/main" id="{C8EB6E28-C03D-4A55-BD2C-8055F826756D}"/>
            </a:ext>
          </a:extLst>
        </cdr:cNvPr>
        <cdr:cNvSpPr txBox="1"/>
      </cdr:nvSpPr>
      <cdr:spPr>
        <a:xfrm xmlns:a="http://schemas.openxmlformats.org/drawingml/2006/main">
          <a:off x="6996936" y="29412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rgbClr val="C0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Bienvenue</a:t>
            </a:r>
            <a:r>
              <a:rPr lang="en-US" dirty="0"/>
              <a:t> au </a:t>
            </a:r>
            <a:r>
              <a:rPr lang="en-US" dirty="0" err="1"/>
              <a:t>cours</a:t>
            </a:r>
            <a:r>
              <a:rPr lang="en-US" dirty="0"/>
              <a:t> du </a:t>
            </a:r>
            <a:r>
              <a:rPr lang="en-US" dirty="0" err="1"/>
              <a:t>Département</a:t>
            </a:r>
            <a:r>
              <a:rPr lang="en-US" dirty="0"/>
              <a:t> du Travail des </a:t>
            </a:r>
            <a:r>
              <a:rPr lang="en-US" dirty="0" err="1"/>
              <a:t>Etats</a:t>
            </a:r>
            <a:r>
              <a:rPr lang="en-US" dirty="0"/>
              <a:t>-Unis </a:t>
            </a:r>
            <a:r>
              <a:rPr lang="en-US" dirty="0" err="1"/>
              <a:t>intitulé</a:t>
            </a:r>
            <a:r>
              <a:rPr lang="en-US" dirty="0"/>
              <a:t> "Fixer les </a:t>
            </a:r>
            <a:r>
              <a:rPr lang="en-US" dirty="0" err="1"/>
              <a:t>valeurs</a:t>
            </a:r>
            <a:r>
              <a:rPr lang="en-US" dirty="0"/>
              <a:t> de </a:t>
            </a:r>
            <a:r>
              <a:rPr lang="en-US" dirty="0" err="1"/>
              <a:t>référence</a:t>
            </a:r>
            <a:r>
              <a:rPr lang="en-US" dirty="0"/>
              <a:t> et les </a:t>
            </a:r>
            <a:r>
              <a:rPr lang="en-US" dirty="0" err="1"/>
              <a:t>objectifs</a:t>
            </a:r>
            <a:r>
              <a:rPr lang="en-US" dirty="0"/>
              <a:t> des </a:t>
            </a:r>
            <a:r>
              <a:rPr lang="en-US" dirty="0" err="1"/>
              <a:t>indicateurs</a:t>
            </a:r>
            <a:r>
              <a:rPr lang="en-US" dirty="0"/>
              <a:t>" </a:t>
            </a:r>
            <a:r>
              <a:rPr lang="en-US" dirty="0" err="1"/>
              <a:t>destiné</a:t>
            </a:r>
            <a:r>
              <a:rPr lang="en-US" dirty="0"/>
              <a:t> aux </a:t>
            </a:r>
            <a:r>
              <a:rPr lang="en-US" dirty="0" err="1"/>
              <a:t>bénéficiaires</a:t>
            </a:r>
            <a:r>
              <a:rPr lang="en-US" dirty="0"/>
              <a:t> du Bureau des Affaires </a:t>
            </a:r>
            <a:r>
              <a:rPr lang="en-US" dirty="0" err="1"/>
              <a:t>Internationales</a:t>
            </a:r>
            <a:r>
              <a:rPr lang="en-US" dirty="0"/>
              <a:t> du Travail (ILAB).</a:t>
            </a:r>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anose="020B0604020202020204" pitchFamily="34" charset="0"/>
              <a:buChar char="•"/>
            </a:pPr>
            <a:r>
              <a:rPr lang="en-US" altLang="en-US" sz="2400" b="0" dirty="0"/>
              <a:t>Les </a:t>
            </a:r>
            <a:r>
              <a:rPr lang="en-US" altLang="en-US" sz="2400" b="0" dirty="0" err="1"/>
              <a:t>valeurs</a:t>
            </a:r>
            <a:r>
              <a:rPr lang="en-US" altLang="en-US" sz="2400" b="0" dirty="0"/>
              <a:t> de </a:t>
            </a:r>
            <a:r>
              <a:rPr lang="en-US" altLang="en-US" sz="2400" b="0" dirty="0" err="1"/>
              <a:t>référence</a:t>
            </a:r>
            <a:r>
              <a:rPr lang="en-US" altLang="en-US" sz="2400" b="0" dirty="0"/>
              <a:t> </a:t>
            </a:r>
            <a:r>
              <a:rPr lang="en-US" altLang="en-US" sz="2400" b="0" dirty="0" err="1"/>
              <a:t>peuvent</a:t>
            </a:r>
            <a:r>
              <a:rPr lang="en-US" altLang="en-US" sz="2400" b="0" dirty="0"/>
              <a:t> </a:t>
            </a:r>
            <a:r>
              <a:rPr lang="en-US" altLang="en-US" sz="2400" b="0" dirty="0" err="1"/>
              <a:t>également</a:t>
            </a:r>
            <a:r>
              <a:rPr lang="en-US" altLang="en-US" sz="2400" b="0" dirty="0"/>
              <a:t> </a:t>
            </a:r>
            <a:r>
              <a:rPr lang="en-US" altLang="en-US" sz="2400" b="0" dirty="0" err="1"/>
              <a:t>être</a:t>
            </a:r>
            <a:r>
              <a:rPr lang="en-US" altLang="en-US" sz="2400" b="0" dirty="0"/>
              <a:t> </a:t>
            </a:r>
            <a:r>
              <a:rPr lang="en-US" altLang="en-US" sz="2400" b="0" dirty="0" err="1"/>
              <a:t>fixées</a:t>
            </a:r>
            <a:r>
              <a:rPr lang="en-US" altLang="en-US" sz="2400" b="0" dirty="0"/>
              <a:t> sur la base de </a:t>
            </a:r>
            <a:r>
              <a:rPr lang="en-US" altLang="en-US" sz="2400" b="0" dirty="0" err="1"/>
              <a:t>données</a:t>
            </a:r>
            <a:r>
              <a:rPr lang="en-US" altLang="en-US" sz="2400" b="0" dirty="0"/>
              <a:t> déjà </a:t>
            </a:r>
            <a:r>
              <a:rPr lang="en-US" altLang="en-US" sz="2400" b="0" dirty="0" err="1"/>
              <a:t>établies</a:t>
            </a:r>
            <a:r>
              <a:rPr lang="en-US" altLang="en-US" sz="2400" b="0" dirty="0"/>
              <a:t>.  </a:t>
            </a:r>
          </a:p>
          <a:p>
            <a:pPr marL="342900" indent="-342900">
              <a:buFont typeface="Arial" panose="020B0604020202020204" pitchFamily="34" charset="0"/>
              <a:buChar char="•"/>
            </a:pPr>
            <a:r>
              <a:rPr lang="en-US" altLang="en-US" sz="2400" b="0" dirty="0" err="1"/>
              <a:t>Celles</a:t>
            </a:r>
            <a:r>
              <a:rPr lang="en-US" altLang="en-US" sz="2400" b="0" dirty="0"/>
              <a:t>-ci </a:t>
            </a:r>
            <a:r>
              <a:rPr lang="en-US" altLang="en-US" sz="2400" b="0" dirty="0" err="1"/>
              <a:t>sont</a:t>
            </a:r>
            <a:r>
              <a:rPr lang="en-US" altLang="en-US" sz="2400" b="0" dirty="0"/>
              <a:t> </a:t>
            </a:r>
            <a:r>
              <a:rPr lang="en-US" altLang="en-US" sz="2400" b="0" dirty="0" err="1"/>
              <a:t>souvent</a:t>
            </a:r>
            <a:r>
              <a:rPr lang="en-US" altLang="en-US" sz="2400" b="0" dirty="0"/>
              <a:t> </a:t>
            </a:r>
            <a:r>
              <a:rPr lang="en-US" altLang="en-US" sz="2400" b="0" dirty="0" err="1"/>
              <a:t>utilisées</a:t>
            </a:r>
            <a:r>
              <a:rPr lang="en-US" altLang="en-US" sz="2400" b="0" dirty="0"/>
              <a:t> </a:t>
            </a:r>
            <a:r>
              <a:rPr lang="en-US" altLang="en-US" sz="2400" b="0" dirty="0" err="1"/>
              <a:t>lorsqu'il</a:t>
            </a:r>
            <a:r>
              <a:rPr lang="en-US" altLang="en-US" sz="2400" b="0" dirty="0"/>
              <a:t> </a:t>
            </a:r>
            <a:r>
              <a:rPr lang="en-US" altLang="en-US" sz="2400" b="0" dirty="0" err="1"/>
              <a:t>existe</a:t>
            </a:r>
            <a:r>
              <a:rPr lang="en-US" altLang="en-US" sz="2400" b="0" dirty="0"/>
              <a:t> des </a:t>
            </a:r>
            <a:r>
              <a:rPr lang="en-US" altLang="en-US" sz="2400" b="0" dirty="0" err="1"/>
              <a:t>données</a:t>
            </a:r>
            <a:r>
              <a:rPr lang="en-US" altLang="en-US" sz="2400" b="0" dirty="0"/>
              <a:t> </a:t>
            </a:r>
            <a:r>
              <a:rPr lang="en-US" altLang="en-US" sz="2400" b="0" dirty="0" err="1"/>
              <a:t>secondaires</a:t>
            </a:r>
            <a:r>
              <a:rPr lang="en-US" altLang="en-US" sz="2400" b="0" dirty="0"/>
              <a:t> </a:t>
            </a:r>
            <a:r>
              <a:rPr lang="en-US" altLang="en-US" sz="2400" b="0" dirty="0" err="1"/>
              <a:t>disponibles</a:t>
            </a:r>
            <a:r>
              <a:rPr lang="en-US" altLang="en-US" sz="2400" b="0" dirty="0"/>
              <a:t>, </a:t>
            </a:r>
            <a:r>
              <a:rPr lang="en-US" altLang="en-US" sz="2400" b="0" dirty="0" err="1"/>
              <a:t>ou</a:t>
            </a:r>
            <a:r>
              <a:rPr lang="en-US" altLang="en-US" sz="2400" b="0" dirty="0"/>
              <a:t> </a:t>
            </a:r>
            <a:r>
              <a:rPr lang="en-US" altLang="en-US" sz="2400" b="0" dirty="0" err="1"/>
              <a:t>lorsqu'un</a:t>
            </a:r>
            <a:r>
              <a:rPr lang="en-US" altLang="en-US" sz="2400" b="0" dirty="0"/>
              <a:t> </a:t>
            </a:r>
            <a:r>
              <a:rPr lang="en-US" altLang="en-US" sz="2400" b="0" dirty="0" err="1"/>
              <a:t>projet</a:t>
            </a:r>
            <a:r>
              <a:rPr lang="en-US" altLang="en-US" sz="2400" b="0" dirty="0"/>
              <a:t> suit un </a:t>
            </a:r>
            <a:r>
              <a:rPr lang="en-US" altLang="en-US" sz="2400" b="0" dirty="0" err="1"/>
              <a:t>projet</a:t>
            </a:r>
            <a:r>
              <a:rPr lang="en-US" altLang="en-US" sz="2400" b="0" dirty="0"/>
              <a:t> </a:t>
            </a:r>
            <a:r>
              <a:rPr lang="en-US" altLang="en-US" sz="2400" b="0" dirty="0" err="1"/>
              <a:t>précédent</a:t>
            </a:r>
            <a:r>
              <a:rPr lang="en-US" altLang="en-US" sz="2400" b="0" dirty="0"/>
              <a:t>.</a:t>
            </a:r>
          </a:p>
          <a:p>
            <a:pPr marL="342900" indent="-342900">
              <a:buFont typeface="Arial" panose="020B0604020202020204" pitchFamily="34" charset="0"/>
              <a:buChar char="•"/>
            </a:pPr>
            <a:r>
              <a:rPr lang="en-US" altLang="en-US" sz="2400" b="0" dirty="0"/>
              <a:t>La </a:t>
            </a:r>
            <a:r>
              <a:rPr lang="en-US" altLang="en-US" sz="2400" b="0" dirty="0" err="1"/>
              <a:t>troisième</a:t>
            </a:r>
            <a:r>
              <a:rPr lang="en-US" altLang="en-US" sz="2400" b="0" dirty="0"/>
              <a:t> </a:t>
            </a:r>
            <a:r>
              <a:rPr lang="en-US" altLang="en-US" sz="2400" b="0" dirty="0" err="1"/>
              <a:t>colonne</a:t>
            </a:r>
            <a:r>
              <a:rPr lang="en-US" altLang="en-US" sz="2400" b="0" dirty="0"/>
              <a:t> </a:t>
            </a:r>
            <a:r>
              <a:rPr lang="en-US" altLang="en-US" sz="2400" b="0" dirty="0" err="1"/>
              <a:t>présente</a:t>
            </a:r>
            <a:r>
              <a:rPr lang="en-US" altLang="en-US" sz="2400" b="0" dirty="0"/>
              <a:t> des </a:t>
            </a:r>
            <a:r>
              <a:rPr lang="en-US" altLang="en-US" sz="2400" b="0" dirty="0" err="1"/>
              <a:t>exemples</a:t>
            </a:r>
            <a:r>
              <a:rPr lang="en-US" altLang="en-US" sz="2400" b="0" dirty="0"/>
              <a:t> </a:t>
            </a:r>
            <a:r>
              <a:rPr lang="en-US" altLang="en-US" sz="2400" b="0" dirty="0" err="1"/>
              <a:t>d'indicateurs</a:t>
            </a:r>
            <a:r>
              <a:rPr lang="en-US" altLang="en-US" sz="2400" b="0" dirty="0"/>
              <a:t> pour </a:t>
            </a:r>
            <a:r>
              <a:rPr lang="en-US" altLang="en-US" sz="2400" b="0" dirty="0" err="1"/>
              <a:t>lesquels</a:t>
            </a:r>
            <a:r>
              <a:rPr lang="en-US" altLang="en-US" sz="2400" b="0" dirty="0"/>
              <a:t> les </a:t>
            </a:r>
            <a:r>
              <a:rPr lang="en-US" altLang="en-US" sz="2400" b="0" dirty="0" err="1"/>
              <a:t>valeurs</a:t>
            </a:r>
            <a:r>
              <a:rPr lang="en-US" altLang="en-US" sz="2400" b="0" dirty="0"/>
              <a:t> de </a:t>
            </a:r>
            <a:r>
              <a:rPr lang="en-US" altLang="en-US" sz="2400" b="0" dirty="0" err="1"/>
              <a:t>référence</a:t>
            </a:r>
            <a:r>
              <a:rPr lang="en-US" altLang="en-US" sz="2400" b="0" dirty="0"/>
              <a:t> </a:t>
            </a:r>
            <a:r>
              <a:rPr lang="en-US" altLang="en-US" sz="2400" b="0" dirty="0" err="1"/>
              <a:t>peuvent</a:t>
            </a:r>
            <a:r>
              <a:rPr lang="en-US" altLang="en-US" sz="2400" b="0" dirty="0"/>
              <a:t> </a:t>
            </a:r>
            <a:r>
              <a:rPr lang="en-US" altLang="en-US" sz="2400" b="0" dirty="0" err="1"/>
              <a:t>être</a:t>
            </a:r>
            <a:r>
              <a:rPr lang="en-US" altLang="en-US" sz="2400" b="0" dirty="0"/>
              <a:t> </a:t>
            </a:r>
            <a:r>
              <a:rPr lang="en-US" altLang="en-US" sz="2400" b="0" dirty="0" err="1"/>
              <a:t>obtenues</a:t>
            </a:r>
            <a:r>
              <a:rPr lang="en-US" altLang="en-US" sz="2400" b="0" dirty="0"/>
              <a:t> </a:t>
            </a:r>
            <a:r>
              <a:rPr lang="en-US" altLang="en-US" sz="2400" b="0" dirty="0" err="1"/>
              <a:t>à</a:t>
            </a:r>
            <a:r>
              <a:rPr lang="en-US" altLang="en-US" sz="2400" b="0" dirty="0"/>
              <a:t> </a:t>
            </a:r>
            <a:r>
              <a:rPr lang="en-US" altLang="en-US" sz="2400" b="0" dirty="0" err="1"/>
              <a:t>partir</a:t>
            </a:r>
            <a:r>
              <a:rPr lang="en-US" altLang="en-US" sz="2400" b="0" dirty="0"/>
              <a:t> de sources </a:t>
            </a:r>
            <a:r>
              <a:rPr lang="en-US" altLang="en-US" sz="2400" b="0" dirty="0" err="1"/>
              <a:t>secondaires</a:t>
            </a:r>
            <a:r>
              <a:rPr lang="en-US" altLang="en-US" sz="2400" b="0" dirty="0"/>
              <a:t>, </a:t>
            </a:r>
            <a:r>
              <a:rPr lang="en-US" altLang="en-US" sz="2400" b="0" dirty="0" err="1"/>
              <a:t>telles</a:t>
            </a:r>
            <a:r>
              <a:rPr lang="en-US" altLang="en-US" sz="2400" b="0" dirty="0"/>
              <a:t> que le </a:t>
            </a:r>
            <a:r>
              <a:rPr lang="en-US" altLang="en-US" sz="2400" b="0" dirty="0" err="1"/>
              <a:t>ministère</a:t>
            </a:r>
            <a:r>
              <a:rPr lang="en-US" altLang="en-US" sz="2400" b="0" dirty="0"/>
              <a:t> de </a:t>
            </a:r>
            <a:r>
              <a:rPr lang="en-US" altLang="en-US" sz="2400" b="0" dirty="0" err="1"/>
              <a:t>l'éducation</a:t>
            </a:r>
            <a:r>
              <a:rPr lang="en-US" altLang="en-US" sz="2400" b="0" dirty="0"/>
              <a:t>, le </a:t>
            </a:r>
            <a:r>
              <a:rPr lang="en-US" altLang="en-US" sz="2400" b="0" dirty="0" err="1"/>
              <a:t>ministère</a:t>
            </a:r>
            <a:r>
              <a:rPr lang="en-US" altLang="en-US" sz="2400" b="0" dirty="0"/>
              <a:t> du travail et les archives d'un </a:t>
            </a:r>
            <a:r>
              <a:rPr lang="en-US" altLang="en-US" sz="2400" b="0" dirty="0" err="1"/>
              <a:t>projet</a:t>
            </a:r>
            <a:r>
              <a:rPr lang="en-US" altLang="en-US" sz="2400" b="0" dirty="0"/>
              <a:t> </a:t>
            </a:r>
            <a:r>
              <a:rPr lang="en-US" altLang="en-US" sz="2400" b="0" dirty="0" err="1"/>
              <a:t>précédent</a:t>
            </a:r>
            <a:r>
              <a:rPr lang="en-US" altLang="en-US" sz="2400" b="0" dirty="0"/>
              <a:t>. </a:t>
            </a:r>
            <a:endParaRPr lang="en-US"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altLang="en-US" sz="2400" dirty="0">
              <a:latin typeface="Arial" pitchFamily="34" charset="0"/>
              <a:ea typeface="ＭＳ Ｐゴシック" pitchFamily="34" charset="-128"/>
            </a:endParaRP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10</a:t>
            </a:fld>
            <a:endParaRPr lang="en-US" altLang="en-US" sz="1200" dirty="0"/>
          </a:p>
        </p:txBody>
      </p:sp>
    </p:spTree>
    <p:extLst>
      <p:ext uri="{BB962C8B-B14F-4D97-AF65-F5344CB8AC3E}">
        <p14:creationId xmlns:p14="http://schemas.microsoft.com/office/powerpoint/2010/main" val="19692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b="0" dirty="0">
                <a:latin typeface="Arial" pitchFamily="34" charset="0"/>
                <a:ea typeface="ＭＳ Ｐゴシック" pitchFamily="34" charset="-128"/>
              </a:rPr>
              <a:t>Le </a:t>
            </a:r>
            <a:r>
              <a:rPr lang="en-US" altLang="en-US" b="0" dirty="0" err="1">
                <a:latin typeface="Arial" pitchFamily="34" charset="0"/>
                <a:ea typeface="ＭＳ Ｐゴシック" pitchFamily="34" charset="-128"/>
              </a:rPr>
              <a:t>troisième</a:t>
            </a:r>
            <a:r>
              <a:rPr lang="en-US" altLang="en-US" b="0" dirty="0">
                <a:latin typeface="Arial" pitchFamily="34" charset="0"/>
                <a:ea typeface="ＭＳ Ｐゴシック" pitchFamily="34" charset="-128"/>
              </a:rPr>
              <a:t> type de </a:t>
            </a:r>
            <a:r>
              <a:rPr lang="en-US" altLang="en-US" b="0" dirty="0" err="1">
                <a:latin typeface="Arial" pitchFamily="34" charset="0"/>
                <a:ea typeface="ＭＳ Ｐゴシック" pitchFamily="34" charset="-128"/>
              </a:rPr>
              <a:t>valeurs</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référence</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est</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l'un</a:t>
            </a:r>
            <a:r>
              <a:rPr lang="en-US" altLang="en-US" b="0" dirty="0">
                <a:latin typeface="Arial" pitchFamily="34" charset="0"/>
                <a:ea typeface="ＭＳ Ｐゴシック" pitchFamily="34" charset="-128"/>
              </a:rPr>
              <a:t> des plus courants, </a:t>
            </a:r>
            <a:r>
              <a:rPr lang="en-US" altLang="en-US" b="0" dirty="0" err="1">
                <a:latin typeface="Arial" pitchFamily="34" charset="0"/>
                <a:ea typeface="ＭＳ Ｐゴシック" pitchFamily="34" charset="-128"/>
              </a:rPr>
              <a:t>en</a:t>
            </a:r>
            <a:r>
              <a:rPr lang="en-US" altLang="en-US" b="0" dirty="0">
                <a:latin typeface="Arial" pitchFamily="34" charset="0"/>
                <a:ea typeface="ＭＳ Ｐゴシック" pitchFamily="34" charset="-128"/>
              </a:rPr>
              <a:t> particulier pour les </a:t>
            </a:r>
            <a:r>
              <a:rPr lang="en-US" altLang="en-US" b="0" dirty="0" err="1">
                <a:latin typeface="Arial" pitchFamily="34" charset="0"/>
                <a:ea typeface="ＭＳ Ｐゴシック" pitchFamily="34" charset="-128"/>
              </a:rPr>
              <a:t>indicateurs</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résultats</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niveau</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supérieur</a:t>
            </a:r>
            <a:r>
              <a:rPr lang="en-US" altLang="en-US" b="0" dirty="0">
                <a:latin typeface="Arial" pitchFamily="34" charset="0"/>
                <a:ea typeface="ＭＳ Ｐゴシック" pitchFamily="34" charset="-128"/>
              </a:rPr>
              <a:t>. Il </a:t>
            </a:r>
            <a:r>
              <a:rPr lang="en-US" altLang="en-US" b="0" dirty="0" err="1">
                <a:latin typeface="Arial" pitchFamily="34" charset="0"/>
                <a:ea typeface="ＭＳ Ｐゴシック" pitchFamily="34" charset="-128"/>
              </a:rPr>
              <a:t>s'agit</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données</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référence</a:t>
            </a:r>
            <a:r>
              <a:rPr lang="en-US" altLang="en-US" b="0" dirty="0">
                <a:latin typeface="Arial" pitchFamily="34" charset="0"/>
                <a:ea typeface="ＭＳ Ｐゴシック" pitchFamily="34" charset="-128"/>
              </a:rPr>
              <a:t> qui </a:t>
            </a:r>
            <a:r>
              <a:rPr lang="en-US" altLang="en-US" b="0" dirty="0" err="1">
                <a:latin typeface="Arial" pitchFamily="34" charset="0"/>
                <a:ea typeface="ＭＳ Ｐゴシック" pitchFamily="34" charset="-128"/>
              </a:rPr>
              <a:t>sont</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collectées</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avant</a:t>
            </a:r>
            <a:r>
              <a:rPr lang="en-US" altLang="en-US" b="0" dirty="0">
                <a:latin typeface="Arial" pitchFamily="34" charset="0"/>
                <a:ea typeface="ＭＳ Ｐゴシック" pitchFamily="34" charset="-128"/>
              </a:rPr>
              <a:t> la mise </a:t>
            </a:r>
            <a:r>
              <a:rPr lang="en-US" altLang="en-US" b="0" dirty="0" err="1">
                <a:latin typeface="Arial" pitchFamily="34" charset="0"/>
                <a:ea typeface="ＭＳ Ｐゴシック" pitchFamily="34" charset="-128"/>
              </a:rPr>
              <a:t>en</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œuvre</a:t>
            </a:r>
            <a:r>
              <a:rPr lang="en-US" altLang="en-US" b="0" dirty="0">
                <a:latin typeface="Arial" pitchFamily="34" charset="0"/>
                <a:ea typeface="ＭＳ Ｐゴシック" pitchFamily="34" charset="-128"/>
              </a:rPr>
              <a:t> du </a:t>
            </a:r>
            <a:r>
              <a:rPr lang="en-US" altLang="en-US" b="0" dirty="0" err="1">
                <a:latin typeface="Arial" pitchFamily="34" charset="0"/>
                <a:ea typeface="ＭＳ Ｐゴシック" pitchFamily="34" charset="-128"/>
              </a:rPr>
              <a:t>projet</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lorsqu'elles</a:t>
            </a:r>
            <a:r>
              <a:rPr lang="en-US" altLang="en-US" b="0" dirty="0">
                <a:latin typeface="Arial" pitchFamily="34" charset="0"/>
                <a:ea typeface="ＭＳ Ｐゴシック" pitchFamily="34" charset="-128"/>
              </a:rPr>
              <a:t> ne </a:t>
            </a:r>
            <a:r>
              <a:rPr lang="en-US" altLang="en-US" b="0" dirty="0" err="1">
                <a:latin typeface="Arial" pitchFamily="34" charset="0"/>
                <a:ea typeface="ＭＳ Ｐゴシック" pitchFamily="34" charset="-128"/>
              </a:rPr>
              <a:t>sont</a:t>
            </a:r>
            <a:r>
              <a:rPr lang="en-US" altLang="en-US" b="0" dirty="0">
                <a:latin typeface="Arial" pitchFamily="34" charset="0"/>
                <a:ea typeface="ＭＳ Ｐゴシック" pitchFamily="34" charset="-128"/>
              </a:rPr>
              <a:t> pas </a:t>
            </a:r>
            <a:r>
              <a:rPr lang="en-US" altLang="en-US" b="0" dirty="0" err="1">
                <a:latin typeface="Arial" pitchFamily="34" charset="0"/>
                <a:ea typeface="ＭＳ Ｐゴシック" pitchFamily="34" charset="-128"/>
              </a:rPr>
              <a:t>disponibles</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auprès</a:t>
            </a:r>
            <a:r>
              <a:rPr lang="en-US" altLang="en-US" b="0" dirty="0">
                <a:latin typeface="Arial" pitchFamily="34" charset="0"/>
                <a:ea typeface="ＭＳ Ｐゴシック" pitchFamily="34" charset="-128"/>
              </a:rPr>
              <a:t> de sources </a:t>
            </a:r>
            <a:r>
              <a:rPr lang="en-US" altLang="en-US" b="0" dirty="0" err="1">
                <a:latin typeface="Arial" pitchFamily="34" charset="0"/>
                <a:ea typeface="ＭＳ Ｐゴシック" pitchFamily="34" charset="-128"/>
              </a:rPr>
              <a:t>secondaires</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En</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voici</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quelques</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exemples</a:t>
            </a:r>
            <a:r>
              <a:rPr lang="en-US" altLang="en-US" b="0" dirty="0">
                <a:latin typeface="Arial" pitchFamily="34" charset="0"/>
                <a:ea typeface="ＭＳ Ｐゴシック" pitchFamily="34" charset="-128"/>
              </a:rPr>
              <a:t> : </a:t>
            </a:r>
          </a:p>
          <a:p>
            <a:pPr marL="171450" indent="-171450">
              <a:buFont typeface="Arial" panose="020B0604020202020204" pitchFamily="34" charset="0"/>
              <a:buChar char="•"/>
            </a:pPr>
            <a:r>
              <a:rPr lang="en-US" altLang="en-US" b="0" dirty="0">
                <a:latin typeface="Arial" pitchFamily="34" charset="0"/>
                <a:ea typeface="ＭＳ Ｐゴシック" pitchFamily="34" charset="-128"/>
              </a:rPr>
              <a:t>Une </a:t>
            </a:r>
            <a:r>
              <a:rPr lang="en-US" altLang="en-US" b="0" dirty="0" err="1">
                <a:latin typeface="Arial" pitchFamily="34" charset="0"/>
                <a:ea typeface="ＭＳ Ｐゴシック" pitchFamily="34" charset="-128"/>
              </a:rPr>
              <a:t>évaluation</a:t>
            </a:r>
            <a:r>
              <a:rPr lang="en-US" altLang="en-US" b="0" dirty="0">
                <a:latin typeface="Arial" pitchFamily="34" charset="0"/>
                <a:ea typeface="ＭＳ Ｐゴシック" pitchFamily="34" charset="-128"/>
              </a:rPr>
              <a:t> de la </a:t>
            </a:r>
            <a:r>
              <a:rPr lang="en-US" altLang="en-US" b="0" dirty="0" err="1">
                <a:latin typeface="Arial" pitchFamily="34" charset="0"/>
                <a:ea typeface="ＭＳ Ｐゴシック" pitchFamily="34" charset="-128"/>
              </a:rPr>
              <a:t>valeur</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référence</a:t>
            </a:r>
            <a:r>
              <a:rPr lang="en-US" altLang="en-US" b="0" dirty="0">
                <a:latin typeface="Arial" pitchFamily="34" charset="0"/>
                <a:ea typeface="ＭＳ Ｐゴシック" pitchFamily="34" charset="-128"/>
              </a:rPr>
              <a:t> de la </a:t>
            </a:r>
            <a:r>
              <a:rPr lang="en-US" altLang="en-US" b="0" dirty="0" err="1">
                <a:latin typeface="Arial" pitchFamily="34" charset="0"/>
                <a:ea typeface="ＭＳ Ｐゴシック" pitchFamily="34" charset="-128"/>
              </a:rPr>
              <a:t>capacité</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institutionnelle</a:t>
            </a:r>
            <a:r>
              <a:rPr lang="en-US" altLang="en-US" b="0" dirty="0">
                <a:latin typeface="Arial" pitchFamily="34" charset="0"/>
                <a:ea typeface="ＭＳ Ｐゴシック" pitchFamily="34" charset="-128"/>
              </a:rPr>
              <a:t> des ONG </a:t>
            </a:r>
            <a:r>
              <a:rPr lang="en-US" altLang="en-US" b="0" dirty="0" err="1">
                <a:latin typeface="Arial" pitchFamily="34" charset="0"/>
                <a:ea typeface="ＭＳ Ｐゴシック" pitchFamily="34" charset="-128"/>
              </a:rPr>
              <a:t>cibles</a:t>
            </a:r>
            <a:r>
              <a:rPr lang="en-US" altLang="en-US" b="0" dirty="0">
                <a:latin typeface="Arial" pitchFamily="34" charset="0"/>
                <a:ea typeface="ＭＳ Ｐゴシック" pitchFamily="34" charset="-128"/>
              </a:rPr>
              <a:t>.</a:t>
            </a:r>
          </a:p>
          <a:p>
            <a:pPr marL="171450" indent="-171450">
              <a:buFont typeface="Arial" panose="020B0604020202020204" pitchFamily="34" charset="0"/>
              <a:buChar char="•"/>
            </a:pPr>
            <a:r>
              <a:rPr lang="en-US" altLang="en-US" b="0" dirty="0">
                <a:latin typeface="Arial" pitchFamily="34" charset="0"/>
                <a:ea typeface="ＭＳ Ｐゴシック" pitchFamily="34" charset="-128"/>
              </a:rPr>
              <a:t>Une </a:t>
            </a:r>
            <a:r>
              <a:rPr lang="en-US" altLang="en-US" b="0" dirty="0" err="1">
                <a:latin typeface="Arial" pitchFamily="34" charset="0"/>
                <a:ea typeface="ＭＳ Ｐゴシック" pitchFamily="34" charset="-128"/>
              </a:rPr>
              <a:t>enquête</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référence</a:t>
            </a:r>
            <a:r>
              <a:rPr lang="en-US" altLang="en-US" b="0" dirty="0">
                <a:latin typeface="Arial" pitchFamily="34" charset="0"/>
                <a:ea typeface="ＭＳ Ｐゴシック" pitchFamily="34" charset="-128"/>
              </a:rPr>
              <a:t> sur la perception du </a:t>
            </a:r>
            <a:r>
              <a:rPr lang="en-US" altLang="en-US" b="0" dirty="0" err="1">
                <a:latin typeface="Arial" pitchFamily="34" charset="0"/>
                <a:ea typeface="ＭＳ Ｐゴシック" pitchFamily="34" charset="-128"/>
              </a:rPr>
              <a:t>gouvernement</a:t>
            </a:r>
            <a:r>
              <a:rPr lang="en-US" altLang="en-US" b="0" dirty="0">
                <a:latin typeface="Arial" pitchFamily="34" charset="0"/>
                <a:ea typeface="ＭＳ Ｐゴシック" pitchFamily="34" charset="-128"/>
              </a:rPr>
              <a:t> par les </a:t>
            </a:r>
            <a:r>
              <a:rPr lang="en-US" altLang="en-US" b="0" dirty="0" err="1">
                <a:latin typeface="Arial" pitchFamily="34" charset="0"/>
                <a:ea typeface="ＭＳ Ｐゴシック" pitchFamily="34" charset="-128"/>
              </a:rPr>
              <a:t>citoyens</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en</a:t>
            </a:r>
            <a:r>
              <a:rPr lang="en-US" altLang="en-US" b="0" dirty="0">
                <a:latin typeface="Arial" pitchFamily="34" charset="0"/>
                <a:ea typeface="ＭＳ Ｐゴシック" pitchFamily="34" charset="-128"/>
              </a:rPr>
              <a:t> matière de droits du travail. </a:t>
            </a:r>
          </a:p>
          <a:p>
            <a:pPr marL="171450" indent="-171450">
              <a:buFont typeface="Arial" panose="020B0604020202020204" pitchFamily="34" charset="0"/>
              <a:buChar char="•"/>
            </a:pPr>
            <a:r>
              <a:rPr lang="en-US" altLang="en-US" b="0" dirty="0">
                <a:latin typeface="Arial" pitchFamily="34" charset="0"/>
                <a:ea typeface="ＭＳ Ｐゴシック" pitchFamily="34" charset="-128"/>
              </a:rPr>
              <a:t>Une </a:t>
            </a:r>
            <a:r>
              <a:rPr lang="en-US" altLang="en-US" b="0" dirty="0" err="1">
                <a:latin typeface="Arial" pitchFamily="34" charset="0"/>
                <a:ea typeface="ＭＳ Ｐゴシック" pitchFamily="34" charset="-128"/>
              </a:rPr>
              <a:t>enquête</a:t>
            </a:r>
            <a:r>
              <a:rPr lang="en-US" altLang="en-US" b="0" dirty="0">
                <a:latin typeface="Arial" pitchFamily="34" charset="0"/>
                <a:ea typeface="ＭＳ Ｐゴシック" pitchFamily="34" charset="-128"/>
              </a:rPr>
              <a:t> de </a:t>
            </a:r>
            <a:r>
              <a:rPr lang="en-US" altLang="en-US" b="0" dirty="0" err="1">
                <a:latin typeface="Arial" pitchFamily="34" charset="0"/>
                <a:ea typeface="ＭＳ Ｐゴシック" pitchFamily="34" charset="-128"/>
              </a:rPr>
              <a:t>référence</a:t>
            </a:r>
            <a:r>
              <a:rPr lang="en-US" altLang="en-US" b="0" dirty="0">
                <a:latin typeface="Arial" pitchFamily="34" charset="0"/>
                <a:ea typeface="ＭＳ Ｐゴシック" pitchFamily="34" charset="-128"/>
              </a:rPr>
              <a:t> pour documenter le </a:t>
            </a:r>
            <a:r>
              <a:rPr lang="en-US" altLang="en-US" b="0" dirty="0" err="1">
                <a:latin typeface="Arial" pitchFamily="34" charset="0"/>
                <a:ea typeface="ＭＳ Ｐゴシック" pitchFamily="34" charset="-128"/>
              </a:rPr>
              <a:t>revenu</a:t>
            </a:r>
            <a:r>
              <a:rPr lang="en-US" altLang="en-US" b="0" dirty="0">
                <a:latin typeface="Arial" pitchFamily="34" charset="0"/>
                <a:ea typeface="ＭＳ Ｐゴシック" pitchFamily="34" charset="-128"/>
              </a:rPr>
              <a:t> </a:t>
            </a:r>
            <a:r>
              <a:rPr lang="en-US" altLang="en-US" b="0" dirty="0" err="1">
                <a:latin typeface="Arial" pitchFamily="34" charset="0"/>
                <a:ea typeface="ＭＳ Ｐゴシック" pitchFamily="34" charset="-128"/>
              </a:rPr>
              <a:t>moyen</a:t>
            </a:r>
            <a:r>
              <a:rPr lang="en-US" altLang="en-US" b="0" dirty="0">
                <a:latin typeface="Arial" pitchFamily="34" charset="0"/>
                <a:ea typeface="ＭＳ Ｐゴシック" pitchFamily="34" charset="-128"/>
              </a:rPr>
              <a:t> des ménages </a:t>
            </a:r>
            <a:r>
              <a:rPr lang="en-US" altLang="en-US" b="0" dirty="0" err="1">
                <a:latin typeface="Arial" pitchFamily="34" charset="0"/>
                <a:ea typeface="ＭＳ Ｐゴシック" pitchFamily="34" charset="-128"/>
              </a:rPr>
              <a:t>cibles</a:t>
            </a:r>
            <a:r>
              <a:rPr lang="en-US" altLang="en-US" b="0" dirty="0">
                <a:latin typeface="Arial" pitchFamily="34" charset="0"/>
                <a:ea typeface="ＭＳ Ｐゴシック" pitchFamily="34" charset="-128"/>
              </a:rPr>
              <a:t>.</a:t>
            </a:r>
            <a:endParaRPr lang="en-US" altLang="en-US" sz="2400" dirty="0"/>
          </a:p>
          <a:p>
            <a:endParaRPr lang="en-US" b="1" dirty="0"/>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11</a:t>
            </a:fld>
            <a:endParaRPr lang="en-US" altLang="en-US" sz="1200" dirty="0"/>
          </a:p>
        </p:txBody>
      </p:sp>
    </p:spTree>
    <p:extLst>
      <p:ext uri="{BB962C8B-B14F-4D97-AF65-F5344CB8AC3E}">
        <p14:creationId xmlns:p14="http://schemas.microsoft.com/office/powerpoint/2010/main" val="140394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Le dernier type de </a:t>
            </a:r>
            <a:r>
              <a:rPr lang="en-US" b="0" dirty="0" err="1"/>
              <a:t>valeur</a:t>
            </a:r>
            <a:r>
              <a:rPr lang="en-US" b="0" dirty="0"/>
              <a:t> de </a:t>
            </a:r>
            <a:r>
              <a:rPr lang="en-US" b="0" dirty="0" err="1"/>
              <a:t>référence</a:t>
            </a:r>
            <a:r>
              <a:rPr lang="en-US" b="0" dirty="0"/>
              <a:t> </a:t>
            </a:r>
            <a:r>
              <a:rPr lang="en-US" b="0" dirty="0" err="1"/>
              <a:t>est</a:t>
            </a:r>
            <a:r>
              <a:rPr lang="en-US" b="0" dirty="0"/>
              <a:t> la </a:t>
            </a:r>
            <a:r>
              <a:rPr lang="en-US" b="0" dirty="0" err="1"/>
              <a:t>valeur</a:t>
            </a:r>
            <a:r>
              <a:rPr lang="en-US" b="0" dirty="0"/>
              <a:t> de </a:t>
            </a:r>
            <a:r>
              <a:rPr lang="en-US" b="0" dirty="0" err="1"/>
              <a:t>roulement</a:t>
            </a:r>
            <a:r>
              <a:rPr lang="en-US" b="0" dirty="0"/>
              <a:t>. </a:t>
            </a:r>
            <a:r>
              <a:rPr lang="en-US" b="0" dirty="0" err="1"/>
              <a:t>C'est</a:t>
            </a:r>
            <a:r>
              <a:rPr lang="en-US" b="0" dirty="0"/>
              <a:t> </a:t>
            </a:r>
            <a:r>
              <a:rPr lang="en-US" b="0" dirty="0" err="1"/>
              <a:t>l'un</a:t>
            </a:r>
            <a:r>
              <a:rPr lang="en-US" b="0" dirty="0"/>
              <a:t> des types les plus complexes.  Les </a:t>
            </a:r>
            <a:r>
              <a:rPr lang="en-US" b="0" dirty="0" err="1"/>
              <a:t>lignes</a:t>
            </a:r>
            <a:r>
              <a:rPr lang="en-US" b="0" dirty="0"/>
              <a:t> de base </a:t>
            </a:r>
            <a:r>
              <a:rPr lang="en-US" b="0" dirty="0" err="1"/>
              <a:t>glissantes</a:t>
            </a:r>
            <a:r>
              <a:rPr lang="en-US" b="0" dirty="0"/>
              <a:t> </a:t>
            </a:r>
            <a:r>
              <a:rPr lang="en-US" b="0" dirty="0" err="1"/>
              <a:t>sont</a:t>
            </a:r>
            <a:r>
              <a:rPr lang="en-US" b="0" dirty="0"/>
              <a:t> </a:t>
            </a:r>
            <a:r>
              <a:rPr lang="en-US" b="0" dirty="0" err="1"/>
              <a:t>utilisées</a:t>
            </a:r>
            <a:r>
              <a:rPr lang="en-US" b="0" dirty="0"/>
              <a:t> </a:t>
            </a:r>
            <a:r>
              <a:rPr lang="en-US" b="0" dirty="0" err="1"/>
              <a:t>lorsqu'il</a:t>
            </a:r>
            <a:r>
              <a:rPr lang="en-US" b="0" dirty="0"/>
              <a:t> </a:t>
            </a:r>
            <a:r>
              <a:rPr lang="en-US" b="0" dirty="0" err="1"/>
              <a:t>existe</a:t>
            </a:r>
            <a:r>
              <a:rPr lang="en-US" b="0" dirty="0"/>
              <a:t> </a:t>
            </a:r>
            <a:r>
              <a:rPr lang="en-US" b="0" dirty="0" err="1"/>
              <a:t>plusieurs</a:t>
            </a:r>
            <a:r>
              <a:rPr lang="en-US" b="0" dirty="0"/>
              <a:t> </a:t>
            </a:r>
            <a:r>
              <a:rPr lang="en-US" b="0" dirty="0" err="1"/>
              <a:t>valeurs</a:t>
            </a:r>
            <a:r>
              <a:rPr lang="en-US" b="0" dirty="0"/>
              <a:t> de </a:t>
            </a:r>
            <a:r>
              <a:rPr lang="en-US" b="0" dirty="0" err="1"/>
              <a:t>référence</a:t>
            </a:r>
            <a:r>
              <a:rPr lang="en-US" b="0" dirty="0"/>
              <a:t> pour </a:t>
            </a:r>
            <a:r>
              <a:rPr lang="en-US" b="0" dirty="0" err="1"/>
              <a:t>l'indicateur</a:t>
            </a:r>
            <a:r>
              <a:rPr lang="en-US" b="0" dirty="0"/>
              <a:t> </a:t>
            </a:r>
            <a:r>
              <a:rPr lang="en-US" b="0" dirty="0" err="1"/>
              <a:t>parce</a:t>
            </a:r>
            <a:r>
              <a:rPr lang="en-US" b="0" dirty="0"/>
              <a:t> que la mise </a:t>
            </a:r>
            <a:r>
              <a:rPr lang="en-US" b="0" dirty="0" err="1"/>
              <a:t>en</a:t>
            </a:r>
            <a:r>
              <a:rPr lang="en-US" b="0" dirty="0"/>
              <a:t> </a:t>
            </a:r>
            <a:r>
              <a:rPr lang="en-US" b="0" dirty="0" err="1"/>
              <a:t>œuvre</a:t>
            </a:r>
            <a:r>
              <a:rPr lang="en-US" b="0" dirty="0"/>
              <a:t> </a:t>
            </a:r>
            <a:r>
              <a:rPr lang="en-US" b="0" dirty="0" err="1"/>
              <a:t>est</a:t>
            </a:r>
            <a:r>
              <a:rPr lang="en-US" b="0" dirty="0"/>
              <a:t> </a:t>
            </a:r>
            <a:r>
              <a:rPr lang="en-US" b="0" dirty="0" err="1"/>
              <a:t>échelonnée</a:t>
            </a:r>
            <a:r>
              <a:rPr lang="en-US" b="0" dirty="0"/>
              <a:t> par </a:t>
            </a:r>
            <a:r>
              <a:rPr lang="en-US" b="0" dirty="0" err="1"/>
              <a:t>région</a:t>
            </a:r>
            <a:r>
              <a:rPr lang="en-US" b="0" dirty="0"/>
              <a:t> </a:t>
            </a:r>
            <a:r>
              <a:rPr lang="en-US" b="0" dirty="0" err="1"/>
              <a:t>ou</a:t>
            </a:r>
            <a:r>
              <a:rPr lang="en-US" b="0" dirty="0"/>
              <a:t> pour </a:t>
            </a:r>
            <a:r>
              <a:rPr lang="en-US" b="0" dirty="0" err="1"/>
              <a:t>différents</a:t>
            </a:r>
            <a:r>
              <a:rPr lang="en-US" b="0" dirty="0"/>
              <a:t> </a:t>
            </a:r>
            <a:r>
              <a:rPr lang="en-US" b="0" dirty="0" err="1"/>
              <a:t>groupes</a:t>
            </a:r>
            <a:r>
              <a:rPr lang="en-US" b="0" dirty="0"/>
              <a:t> de </a:t>
            </a:r>
            <a:r>
              <a:rPr lang="en-US" b="0" dirty="0" err="1"/>
              <a:t>bénéficiaires</a:t>
            </a:r>
            <a:r>
              <a:rPr lang="en-US" b="0" dirty="0"/>
              <a:t> au fil du temps.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Par </a:t>
            </a:r>
            <a:r>
              <a:rPr lang="en-US" b="0" dirty="0" err="1"/>
              <a:t>exemple</a:t>
            </a:r>
            <a:r>
              <a:rPr lang="en-US" b="0" dirty="0"/>
              <a:t>, </a:t>
            </a:r>
            <a:r>
              <a:rPr lang="en-US" b="0" dirty="0" err="1"/>
              <a:t>si</a:t>
            </a:r>
            <a:r>
              <a:rPr lang="en-US" b="0" dirty="0"/>
              <a:t> nous </a:t>
            </a:r>
            <a:r>
              <a:rPr lang="en-US" b="0" dirty="0" err="1"/>
              <a:t>enregistrons</a:t>
            </a:r>
            <a:r>
              <a:rPr lang="en-US" b="0" dirty="0"/>
              <a:t> des </a:t>
            </a:r>
            <a:r>
              <a:rPr lang="en-US" b="0" dirty="0" err="1"/>
              <a:t>bénéficiaires</a:t>
            </a:r>
            <a:r>
              <a:rPr lang="en-US" b="0" dirty="0"/>
              <a:t> pour des services dans </a:t>
            </a:r>
            <a:r>
              <a:rPr lang="en-US" b="0" dirty="0" err="1"/>
              <a:t>différentes</a:t>
            </a:r>
            <a:r>
              <a:rPr lang="en-US" b="0" dirty="0"/>
              <a:t> provinces </a:t>
            </a:r>
            <a:r>
              <a:rPr lang="en-US" b="0" dirty="0" err="1"/>
              <a:t>ciblées</a:t>
            </a:r>
            <a:r>
              <a:rPr lang="en-US" b="0" dirty="0"/>
              <a:t> au </a:t>
            </a:r>
            <a:r>
              <a:rPr lang="en-US" b="0" dirty="0" err="1"/>
              <a:t>cours</a:t>
            </a:r>
            <a:r>
              <a:rPr lang="en-US" b="0" dirty="0"/>
              <a:t> de </a:t>
            </a:r>
            <a:r>
              <a:rPr lang="en-US" b="0" dirty="0" err="1"/>
              <a:t>différentes</a:t>
            </a:r>
            <a:r>
              <a:rPr lang="en-US" b="0" dirty="0"/>
              <a:t> </a:t>
            </a:r>
            <a:r>
              <a:rPr lang="en-US" b="0" dirty="0" err="1"/>
              <a:t>années</a:t>
            </a:r>
            <a:r>
              <a:rPr lang="en-US" b="0" dirty="0"/>
              <a:t>, la </a:t>
            </a:r>
            <a:r>
              <a:rPr lang="en-US" b="0" dirty="0" err="1"/>
              <a:t>valeur</a:t>
            </a:r>
            <a:r>
              <a:rPr lang="en-US" b="0" dirty="0"/>
              <a:t> de </a:t>
            </a:r>
            <a:r>
              <a:rPr lang="en-US" b="0" dirty="0" err="1"/>
              <a:t>référence</a:t>
            </a:r>
            <a:r>
              <a:rPr lang="en-US" b="0" dirty="0"/>
              <a:t> pour les </a:t>
            </a:r>
            <a:r>
              <a:rPr lang="en-US" b="0" dirty="0" err="1"/>
              <a:t>bénéficiaires</a:t>
            </a:r>
            <a:r>
              <a:rPr lang="en-US" b="0" dirty="0"/>
              <a:t> sera </a:t>
            </a:r>
            <a:r>
              <a:rPr lang="en-US" b="0" dirty="0" err="1"/>
              <a:t>établie</a:t>
            </a:r>
            <a:r>
              <a:rPr lang="en-US" b="0" dirty="0"/>
              <a:t> </a:t>
            </a:r>
            <a:r>
              <a:rPr lang="en-US" b="0" dirty="0" err="1"/>
              <a:t>chaque</a:t>
            </a:r>
            <a:r>
              <a:rPr lang="en-US" b="0" dirty="0"/>
              <a:t> </a:t>
            </a:r>
            <a:r>
              <a:rPr lang="en-US" b="0" dirty="0" err="1"/>
              <a:t>année</a:t>
            </a:r>
            <a:r>
              <a:rPr lang="en-US" b="0" dirty="0"/>
              <a:t> </a:t>
            </a:r>
            <a:r>
              <a:rPr lang="en-US" b="0" dirty="0" err="1"/>
              <a:t>plutôt</a:t>
            </a:r>
            <a:r>
              <a:rPr lang="en-US" b="0" dirty="0"/>
              <a:t> </a:t>
            </a:r>
            <a:r>
              <a:rPr lang="en-US" b="0" dirty="0" err="1"/>
              <a:t>qu'au</a:t>
            </a:r>
            <a:r>
              <a:rPr lang="en-US" b="0" dirty="0"/>
              <a:t> début du </a:t>
            </a:r>
            <a:r>
              <a:rPr lang="en-US" b="0" dirty="0" err="1"/>
              <a:t>projet</a:t>
            </a:r>
            <a:r>
              <a:rPr lang="en-US" b="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Dans le second </a:t>
            </a:r>
            <a:r>
              <a:rPr lang="en-US" b="0" dirty="0" err="1"/>
              <a:t>exemple</a:t>
            </a:r>
            <a:r>
              <a:rPr lang="en-US" b="0" dirty="0"/>
              <a:t>, </a:t>
            </a:r>
            <a:r>
              <a:rPr lang="en-US" b="0" dirty="0" err="1"/>
              <a:t>si</a:t>
            </a:r>
            <a:r>
              <a:rPr lang="en-US" b="0" dirty="0"/>
              <a:t> un </a:t>
            </a:r>
            <a:r>
              <a:rPr lang="en-US" b="0" dirty="0" err="1"/>
              <a:t>projet</a:t>
            </a:r>
            <a:r>
              <a:rPr lang="en-US" b="0" dirty="0"/>
              <a:t> </a:t>
            </a:r>
            <a:r>
              <a:rPr lang="en-US" b="0" dirty="0" err="1"/>
              <a:t>fournit</a:t>
            </a:r>
            <a:r>
              <a:rPr lang="en-US" b="0" dirty="0"/>
              <a:t> un </a:t>
            </a:r>
            <a:r>
              <a:rPr lang="en-US" b="0" dirty="0" err="1"/>
              <a:t>renforcement</a:t>
            </a:r>
            <a:r>
              <a:rPr lang="en-US" b="0" dirty="0"/>
              <a:t> des </a:t>
            </a:r>
            <a:r>
              <a:rPr lang="en-US" b="0" dirty="0" err="1"/>
              <a:t>capacités</a:t>
            </a:r>
            <a:r>
              <a:rPr lang="en-US" b="0" dirty="0"/>
              <a:t> </a:t>
            </a:r>
            <a:r>
              <a:rPr lang="en-US" b="0" dirty="0" err="1"/>
              <a:t>à</a:t>
            </a:r>
            <a:r>
              <a:rPr lang="en-US" b="0" dirty="0"/>
              <a:t> </a:t>
            </a:r>
            <a:r>
              <a:rPr lang="en-US" b="0" dirty="0" err="1"/>
              <a:t>différentes</a:t>
            </a:r>
            <a:r>
              <a:rPr lang="en-US" b="0" dirty="0"/>
              <a:t> </a:t>
            </a:r>
            <a:r>
              <a:rPr lang="en-US" b="0" dirty="0" err="1"/>
              <a:t>cohortes</a:t>
            </a:r>
            <a:r>
              <a:rPr lang="en-US" b="0" dirty="0"/>
              <a:t> de </a:t>
            </a:r>
            <a:r>
              <a:rPr lang="en-US" b="0" dirty="0" err="1"/>
              <a:t>bénéficiaires</a:t>
            </a:r>
            <a:r>
              <a:rPr lang="en-US" b="0" dirty="0"/>
              <a:t> </a:t>
            </a:r>
            <a:r>
              <a:rPr lang="en-US" b="0" dirty="0" err="1"/>
              <a:t>chaque</a:t>
            </a:r>
            <a:r>
              <a:rPr lang="en-US" b="0" dirty="0"/>
              <a:t> </a:t>
            </a:r>
            <a:r>
              <a:rPr lang="en-US" b="0" dirty="0" err="1"/>
              <a:t>année</a:t>
            </a:r>
            <a:r>
              <a:rPr lang="en-US" b="0" dirty="0"/>
              <a:t>, </a:t>
            </a:r>
            <a:r>
              <a:rPr lang="en-US" b="0" dirty="0" err="1"/>
              <a:t>l'établissement</a:t>
            </a:r>
            <a:r>
              <a:rPr lang="en-US" b="0" dirty="0"/>
              <a:t> des </a:t>
            </a:r>
            <a:r>
              <a:rPr lang="en-US" b="0" dirty="0" err="1"/>
              <a:t>valeurs</a:t>
            </a:r>
            <a:r>
              <a:rPr lang="en-US" b="0" dirty="0"/>
              <a:t> de </a:t>
            </a:r>
            <a:r>
              <a:rPr lang="en-US" b="0" dirty="0" err="1"/>
              <a:t>référence</a:t>
            </a:r>
            <a:r>
              <a:rPr lang="en-US" b="0" dirty="0"/>
              <a:t> pour les </a:t>
            </a:r>
            <a:r>
              <a:rPr lang="en-US" b="0" dirty="0" err="1"/>
              <a:t>cohortes</a:t>
            </a:r>
            <a:r>
              <a:rPr lang="en-US" b="0" dirty="0"/>
              <a:t> ne </a:t>
            </a:r>
            <a:r>
              <a:rPr lang="en-US" b="0" dirty="0" err="1"/>
              <a:t>pourrait</a:t>
            </a:r>
            <a:r>
              <a:rPr lang="en-US" b="0" dirty="0"/>
              <a:t> se faire </a:t>
            </a:r>
            <a:r>
              <a:rPr lang="en-US" b="0" dirty="0" err="1"/>
              <a:t>qu'une</a:t>
            </a:r>
            <a:r>
              <a:rPr lang="en-US" b="0" dirty="0"/>
              <a:t> </a:t>
            </a:r>
            <a:r>
              <a:rPr lang="en-US" b="0" dirty="0" err="1"/>
              <a:t>fois</a:t>
            </a:r>
            <a:r>
              <a:rPr lang="en-US" b="0" dirty="0"/>
              <a:t> les </a:t>
            </a:r>
            <a:r>
              <a:rPr lang="en-US" b="0" dirty="0" err="1"/>
              <a:t>cohortes</a:t>
            </a:r>
            <a:r>
              <a:rPr lang="en-US" b="0" dirty="0"/>
              <a:t> </a:t>
            </a:r>
            <a:r>
              <a:rPr lang="en-US" b="0" dirty="0" err="1"/>
              <a:t>formées</a:t>
            </a:r>
            <a:r>
              <a:rPr lang="en-US" b="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Dans les </a:t>
            </a:r>
            <a:r>
              <a:rPr lang="en-US" b="0" dirty="0" err="1"/>
              <a:t>cas</a:t>
            </a:r>
            <a:r>
              <a:rPr lang="en-US" b="0" dirty="0"/>
              <a:t> </a:t>
            </a:r>
            <a:r>
              <a:rPr lang="en-US" b="0" dirty="0" err="1"/>
              <a:t>où</a:t>
            </a:r>
            <a:r>
              <a:rPr lang="en-US" b="0" dirty="0"/>
              <a:t> la base de </a:t>
            </a:r>
            <a:r>
              <a:rPr lang="en-US" b="0" dirty="0" err="1"/>
              <a:t>référence</a:t>
            </a:r>
            <a:r>
              <a:rPr lang="en-US" b="0" dirty="0"/>
              <a:t> </a:t>
            </a:r>
            <a:r>
              <a:rPr lang="en-US" b="0" dirty="0" err="1"/>
              <a:t>est</a:t>
            </a:r>
            <a:r>
              <a:rPr lang="en-US" b="0" dirty="0"/>
              <a:t> mobile, il </a:t>
            </a:r>
            <a:r>
              <a:rPr lang="en-US" b="0" dirty="0" err="1"/>
              <a:t>est</a:t>
            </a:r>
            <a:r>
              <a:rPr lang="en-US" b="0" dirty="0"/>
              <a:t> important que les </a:t>
            </a:r>
            <a:r>
              <a:rPr lang="en-US" b="0" dirty="0" err="1"/>
              <a:t>bénéficiaires</a:t>
            </a:r>
            <a:r>
              <a:rPr lang="en-US" b="0" dirty="0"/>
              <a:t> </a:t>
            </a:r>
            <a:r>
              <a:rPr lang="en-US" b="0" dirty="0" err="1"/>
              <a:t>créent</a:t>
            </a:r>
            <a:r>
              <a:rPr lang="en-US" b="0" dirty="0"/>
              <a:t> un plan de </a:t>
            </a:r>
            <a:r>
              <a:rPr lang="en-US" b="0" dirty="0" err="1"/>
              <a:t>collecte</a:t>
            </a:r>
            <a:r>
              <a:rPr lang="en-US" b="0" dirty="0"/>
              <a:t> des </a:t>
            </a:r>
            <a:r>
              <a:rPr lang="en-US" b="0" dirty="0" err="1"/>
              <a:t>valeurs</a:t>
            </a:r>
            <a:r>
              <a:rPr lang="en-US" b="0" dirty="0"/>
              <a:t> de </a:t>
            </a:r>
            <a:r>
              <a:rPr lang="en-US" b="0" dirty="0" err="1"/>
              <a:t>référence</a:t>
            </a:r>
            <a:r>
              <a:rPr lang="en-US" b="0" dirty="0"/>
              <a:t> qui </a:t>
            </a:r>
            <a:r>
              <a:rPr lang="en-US" b="0" dirty="0" err="1"/>
              <a:t>reflète</a:t>
            </a:r>
            <a:r>
              <a:rPr lang="en-US" b="0" dirty="0"/>
              <a:t> le </a:t>
            </a:r>
            <a:r>
              <a:rPr lang="en-US" b="0" dirty="0" err="1"/>
              <a:t>déploiement</a:t>
            </a:r>
            <a:r>
              <a:rPr lang="en-US" b="0" dirty="0"/>
              <a:t> de la mise </a:t>
            </a:r>
            <a:r>
              <a:rPr lang="en-US" b="0" dirty="0" err="1"/>
              <a:t>en</a:t>
            </a:r>
            <a:r>
              <a:rPr lang="en-US" b="0" dirty="0"/>
              <a:t> </a:t>
            </a:r>
            <a:r>
              <a:rPr lang="en-US" b="0" dirty="0" err="1"/>
              <a:t>œuvre</a:t>
            </a:r>
            <a:r>
              <a:rPr lang="en-US" b="0" dirty="0"/>
              <a:t>.</a:t>
            </a:r>
            <a:endParaRPr lang="en-US" dirty="0"/>
          </a:p>
        </p:txBody>
      </p:sp>
    </p:spTree>
    <p:extLst>
      <p:ext uri="{BB962C8B-B14F-4D97-AF65-F5344CB8AC3E}">
        <p14:creationId xmlns:p14="http://schemas.microsoft.com/office/powerpoint/2010/main" val="321280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allons</a:t>
            </a:r>
            <a:r>
              <a:rPr lang="en-US" dirty="0"/>
              <a:t> </a:t>
            </a:r>
            <a:r>
              <a:rPr lang="en-US" dirty="0" err="1"/>
              <a:t>maintenant</a:t>
            </a:r>
            <a:r>
              <a:rPr lang="en-US" dirty="0"/>
              <a:t> nous </a:t>
            </a:r>
            <a:r>
              <a:rPr lang="en-US" dirty="0" err="1"/>
              <a:t>intéresser</a:t>
            </a:r>
            <a:r>
              <a:rPr lang="en-US" dirty="0"/>
              <a:t> </a:t>
            </a:r>
            <a:r>
              <a:rPr lang="en-US" dirty="0" err="1"/>
              <a:t>à</a:t>
            </a:r>
            <a:r>
              <a:rPr lang="en-US" dirty="0"/>
              <a:t> la </a:t>
            </a:r>
            <a:r>
              <a:rPr lang="en-US" dirty="0" err="1"/>
              <a:t>définition</a:t>
            </a:r>
            <a:r>
              <a:rPr lang="en-US" dirty="0"/>
              <a:t> des </a:t>
            </a:r>
            <a:r>
              <a:rPr lang="en-US" dirty="0" err="1"/>
              <a:t>objectifs</a:t>
            </a:r>
            <a:r>
              <a:rPr lang="en-US" dirty="0"/>
              <a:t>.</a:t>
            </a:r>
          </a:p>
        </p:txBody>
      </p:sp>
    </p:spTree>
    <p:extLst>
      <p:ext uri="{BB962C8B-B14F-4D97-AF65-F5344CB8AC3E}">
        <p14:creationId xmlns:p14="http://schemas.microsoft.com/office/powerpoint/2010/main" val="162536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Qu'est-ce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objectif</a:t>
            </a:r>
            <a:r>
              <a:rPr lang="en-US" sz="1200" kern="1200" dirty="0">
                <a:solidFill>
                  <a:schemeClr val="tx1"/>
                </a:solidFill>
                <a:effectLst/>
                <a:latin typeface="+mn-lt"/>
                <a:ea typeface="+mn-ea"/>
                <a:cs typeface="+mn-cs"/>
              </a:rPr>
              <a:t> ?   Une </a:t>
            </a:r>
            <a:r>
              <a:rPr lang="en-US" sz="1200" kern="1200" dirty="0" err="1">
                <a:solidFill>
                  <a:schemeClr val="tx1"/>
                </a:solidFill>
                <a:effectLst/>
                <a:latin typeface="+mn-lt"/>
                <a:ea typeface="+mn-ea"/>
                <a:cs typeface="+mn-cs"/>
              </a:rPr>
              <a:t>cible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spécifique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planifié</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atteindre</a:t>
            </a:r>
            <a:r>
              <a:rPr lang="en-US" sz="1200" kern="1200" dirty="0">
                <a:solidFill>
                  <a:schemeClr val="tx1"/>
                </a:solidFill>
                <a:effectLst/>
                <a:latin typeface="+mn-lt"/>
                <a:ea typeface="+mn-ea"/>
                <a:cs typeface="+mn-cs"/>
              </a:rPr>
              <a:t> dans un </a:t>
            </a:r>
            <a:r>
              <a:rPr lang="en-US" sz="1200" kern="1200" dirty="0" err="1">
                <a:solidFill>
                  <a:schemeClr val="tx1"/>
                </a:solidFill>
                <a:effectLst/>
                <a:latin typeface="+mn-lt"/>
                <a:ea typeface="+mn-ea"/>
                <a:cs typeface="+mn-cs"/>
              </a:rPr>
              <a:t>délai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donné</a:t>
            </a:r>
            <a:r>
              <a:rPr lang="en-US" sz="1200" kern="1200" dirty="0">
                <a:solidFill>
                  <a:schemeClr val="tx1"/>
                </a:solidFill>
                <a:effectLst/>
                <a:latin typeface="+mn-lt"/>
                <a:ea typeface="+mn-ea"/>
                <a:cs typeface="+mn-cs"/>
              </a:rPr>
              <a:t> avec un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donné</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fixés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tous</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 nous </a:t>
            </a:r>
            <a:r>
              <a:rPr lang="en-US" sz="1200" kern="1200" dirty="0" err="1">
                <a:solidFill>
                  <a:schemeClr val="tx1"/>
                </a:solidFill>
                <a:effectLst/>
                <a:latin typeface="+mn-lt"/>
                <a:ea typeface="+mn-ea"/>
                <a:cs typeface="+mn-cs"/>
              </a:rPr>
              <a:t>regardons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de tableau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l'écran</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avons</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indicateur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Nombre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jeunes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compétences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professionnelles</a:t>
            </a:r>
            <a:r>
              <a:rPr lang="en-US" sz="1200" kern="1200" dirty="0">
                <a:solidFill>
                  <a:schemeClr val="tx1"/>
                </a:solidFill>
                <a:effectLst/>
                <a:latin typeface="+mn-lt"/>
                <a:ea typeface="+mn-ea"/>
                <a:cs typeface="+mn-cs"/>
              </a:rPr>
              <a:t>" avec des </a:t>
            </a:r>
            <a:r>
              <a:rPr lang="en-US" sz="1200" kern="1200" dirty="0" err="1">
                <a:solidFill>
                  <a:schemeClr val="tx1"/>
                </a:solidFill>
                <a:effectLst/>
                <a:latin typeface="+mn-lt"/>
                <a:ea typeface="+mn-ea"/>
                <a:cs typeface="+mn-cs"/>
              </a:rPr>
              <a:t>valeurs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cibles</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colonne</a:t>
            </a:r>
            <a:r>
              <a:rPr lang="en-US" sz="1200" kern="1200" dirty="0">
                <a:solidFill>
                  <a:schemeClr val="tx1"/>
                </a:solidFill>
                <a:effectLst/>
                <a:latin typeface="+mn-lt"/>
                <a:ea typeface="+mn-ea"/>
                <a:cs typeface="+mn-cs"/>
              </a:rPr>
              <a:t> et des </a:t>
            </a:r>
            <a:r>
              <a:rPr lang="en-US" sz="1200" kern="1200" dirty="0" err="1">
                <a:solidFill>
                  <a:schemeClr val="tx1"/>
                </a:solidFill>
                <a:effectLst/>
                <a:latin typeface="+mn-lt"/>
                <a:ea typeface="+mn-ea"/>
                <a:cs typeface="+mn-cs"/>
              </a:rPr>
              <a:t>valeurs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réelles</a:t>
            </a:r>
            <a:r>
              <a:rPr lang="en-US" sz="1200" kern="1200" dirty="0">
                <a:solidFill>
                  <a:schemeClr val="tx1"/>
                </a:solidFill>
                <a:effectLst/>
                <a:latin typeface="+mn-lt"/>
                <a:ea typeface="+mn-ea"/>
                <a:cs typeface="+mn-cs"/>
              </a:rPr>
              <a:t> dans la </a:t>
            </a:r>
            <a:r>
              <a:rPr lang="en-US" sz="1200" kern="1200" dirty="0" err="1">
                <a:solidFill>
                  <a:schemeClr val="tx1"/>
                </a:solidFill>
                <a:effectLst/>
                <a:latin typeface="+mn-lt"/>
                <a:ea typeface="+mn-ea"/>
                <a:cs typeface="+mn-cs"/>
              </a:rPr>
              <a:t>dernière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colonne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Notez</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indique</a:t>
            </a:r>
            <a:r>
              <a:rPr lang="en-US" sz="1200" kern="1200" dirty="0">
                <a:solidFill>
                  <a:schemeClr val="tx1"/>
                </a:solidFill>
                <a:effectLst/>
                <a:latin typeface="+mn-lt"/>
                <a:ea typeface="+mn-ea"/>
                <a:cs typeface="+mn-cs"/>
              </a:rPr>
              <a:t> comment nous </a:t>
            </a:r>
            <a:r>
              <a:rPr lang="en-US" sz="1200" kern="1200" dirty="0" err="1">
                <a:solidFill>
                  <a:schemeClr val="tx1"/>
                </a:solidFill>
                <a:effectLst/>
                <a:latin typeface="+mn-lt"/>
                <a:ea typeface="+mn-ea"/>
                <a:cs typeface="+mn-cs"/>
              </a:rPr>
              <a:t>allons</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mesurer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valeur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référence</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indique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valeur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avant</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activités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et la </a:t>
            </a:r>
            <a:r>
              <a:rPr lang="en-US" sz="1200" kern="1200" dirty="0" err="1">
                <a:solidFill>
                  <a:schemeClr val="tx1"/>
                </a:solidFill>
                <a:effectLst/>
                <a:latin typeface="+mn-lt"/>
                <a:ea typeface="+mn-ea"/>
                <a:cs typeface="+mn-cs"/>
              </a:rPr>
              <a:t>cible</a:t>
            </a:r>
            <a:r>
              <a:rPr lang="en-US" sz="1200" kern="1200" dirty="0">
                <a:solidFill>
                  <a:schemeClr val="tx1"/>
                </a:solidFill>
                <a:effectLst/>
                <a:latin typeface="+mn-lt"/>
                <a:ea typeface="+mn-ea"/>
                <a:cs typeface="+mn-cs"/>
              </a:rPr>
              <a:t> nous </a:t>
            </a:r>
            <a:r>
              <a:rPr lang="en-US" sz="1200" kern="1200" dirty="0" err="1">
                <a:solidFill>
                  <a:schemeClr val="tx1"/>
                </a:solidFill>
                <a:effectLst/>
                <a:latin typeface="+mn-lt"/>
                <a:ea typeface="+mn-ea"/>
                <a:cs typeface="+mn-cs"/>
              </a:rPr>
              <a:t>indique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progrès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attendu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différents</a:t>
            </a:r>
            <a:r>
              <a:rPr lang="en-US" sz="1200" kern="1200" dirty="0">
                <a:solidFill>
                  <a:schemeClr val="tx1"/>
                </a:solidFill>
                <a:effectLst/>
                <a:latin typeface="+mn-lt"/>
                <a:ea typeface="+mn-ea"/>
                <a:cs typeface="+mn-cs"/>
              </a:rPr>
              <a:t> moments de la vie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accent1"/>
              </a:solidFill>
            </a:endParaRPr>
          </a:p>
        </p:txBody>
      </p:sp>
    </p:spTree>
    <p:extLst>
      <p:ext uri="{BB962C8B-B14F-4D97-AF65-F5344CB8AC3E}">
        <p14:creationId xmlns:p14="http://schemas.microsoft.com/office/powerpoint/2010/main" val="3597793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Pourquoi</a:t>
            </a:r>
            <a:r>
              <a:rPr lang="en-US" sz="1200" dirty="0"/>
              <a:t> fixer des </a:t>
            </a:r>
            <a:r>
              <a:rPr lang="en-US" sz="1200" dirty="0" err="1"/>
              <a:t>objectifs</a:t>
            </a:r>
            <a:r>
              <a:rPr lang="en-US" sz="120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Les </a:t>
            </a:r>
            <a:r>
              <a:rPr lang="en-US" sz="1200" dirty="0" err="1"/>
              <a:t>objectifs</a:t>
            </a:r>
            <a:r>
              <a:rPr lang="en-US" sz="1200" dirty="0"/>
              <a:t> </a:t>
            </a:r>
            <a:r>
              <a:rPr lang="en-US" sz="1200" dirty="0" err="1"/>
              <a:t>permettent</a:t>
            </a:r>
            <a:r>
              <a:rPr lang="en-US" sz="1200" dirty="0"/>
              <a:t> de </a:t>
            </a:r>
            <a:r>
              <a:rPr lang="en-US" sz="1200" dirty="0" err="1"/>
              <a:t>communiquer</a:t>
            </a:r>
            <a:r>
              <a:rPr lang="en-US" sz="1200" dirty="0"/>
              <a:t> des </a:t>
            </a:r>
            <a:r>
              <a:rPr lang="en-US" sz="1200" dirty="0" err="1"/>
              <a:t>attentes</a:t>
            </a:r>
            <a:r>
              <a:rPr lang="en-US" sz="1200" dirty="0"/>
              <a:t> </a:t>
            </a:r>
            <a:r>
              <a:rPr lang="en-US" sz="1200" dirty="0" err="1"/>
              <a:t>claires</a:t>
            </a:r>
            <a:r>
              <a:rPr lang="en-US" sz="1200" dirty="0"/>
              <a:t> </a:t>
            </a:r>
            <a:r>
              <a:rPr lang="en-US" sz="1200" dirty="0" err="1"/>
              <a:t>en</a:t>
            </a:r>
            <a:r>
              <a:rPr lang="en-US" sz="1200" dirty="0"/>
              <a:t> matière de performance pour les </a:t>
            </a:r>
            <a:r>
              <a:rPr lang="en-US" sz="1200" dirty="0" err="1"/>
              <a:t>résultats</a:t>
            </a:r>
            <a:r>
              <a:rPr lang="en-US" sz="1200" dirty="0"/>
              <a:t> </a:t>
            </a:r>
            <a:r>
              <a:rPr lang="en-US" sz="1200" dirty="0" err="1"/>
              <a:t>individuels</a:t>
            </a:r>
            <a:r>
              <a:rPr lang="en-US" sz="1200" dirty="0"/>
              <a:t> et la </a:t>
            </a:r>
            <a:r>
              <a:rPr lang="en-US" sz="1200" dirty="0" err="1"/>
              <a:t>stratégie</a:t>
            </a:r>
            <a:r>
              <a:rPr lang="en-US" sz="1200" dirty="0"/>
              <a:t> dans son ensemble.  </a:t>
            </a:r>
            <a:r>
              <a:rPr lang="en-US" sz="1200" dirty="0" err="1"/>
              <a:t>Cela</a:t>
            </a:r>
            <a:r>
              <a:rPr lang="en-US" sz="1200" dirty="0"/>
              <a:t> </a:t>
            </a:r>
            <a:r>
              <a:rPr lang="en-US" sz="1200" dirty="0" err="1"/>
              <a:t>peut</a:t>
            </a:r>
            <a:r>
              <a:rPr lang="en-US" sz="1200" dirty="0"/>
              <a:t> </a:t>
            </a:r>
            <a:r>
              <a:rPr lang="en-US" sz="1200" dirty="0" err="1"/>
              <a:t>contribuer</a:t>
            </a:r>
            <a:r>
              <a:rPr lang="en-US" sz="1200" dirty="0"/>
              <a:t> </a:t>
            </a:r>
            <a:r>
              <a:rPr lang="en-US" sz="1200" dirty="0" err="1"/>
              <a:t>à</a:t>
            </a:r>
            <a:r>
              <a:rPr lang="en-US" sz="1200" dirty="0"/>
              <a:t> </a:t>
            </a:r>
            <a:r>
              <a:rPr lang="en-US" sz="1200" dirty="0" err="1"/>
              <a:t>améliorer</a:t>
            </a:r>
            <a:r>
              <a:rPr lang="en-US" sz="1200" dirty="0"/>
              <a:t> la planification </a:t>
            </a:r>
            <a:r>
              <a:rPr lang="en-US" sz="1200" dirty="0" err="1"/>
              <a:t>en</a:t>
            </a:r>
            <a:r>
              <a:rPr lang="en-US" sz="1200" dirty="0"/>
              <a:t> </a:t>
            </a:r>
            <a:r>
              <a:rPr lang="en-US" sz="1200" dirty="0" err="1"/>
              <a:t>garantissant</a:t>
            </a:r>
            <a:r>
              <a:rPr lang="en-US" sz="1200" dirty="0"/>
              <a:t> que les </a:t>
            </a:r>
            <a:r>
              <a:rPr lang="en-US" sz="1200" dirty="0" err="1"/>
              <a:t>ressources</a:t>
            </a:r>
            <a:r>
              <a:rPr lang="en-US" sz="1200" dirty="0"/>
              <a:t> et les </a:t>
            </a:r>
            <a:r>
              <a:rPr lang="en-US" sz="1200" dirty="0" err="1"/>
              <a:t>activités</a:t>
            </a:r>
            <a:r>
              <a:rPr lang="en-US" sz="1200" dirty="0"/>
              <a:t> </a:t>
            </a:r>
            <a:r>
              <a:rPr lang="en-US" sz="1200" dirty="0" err="1"/>
              <a:t>sont</a:t>
            </a:r>
            <a:r>
              <a:rPr lang="en-US" sz="1200" dirty="0"/>
              <a:t> suffisantes pour </a:t>
            </a:r>
            <a:r>
              <a:rPr lang="en-US" sz="1200" dirty="0" err="1"/>
              <a:t>atteindre</a:t>
            </a:r>
            <a:r>
              <a:rPr lang="en-US" sz="1200" dirty="0"/>
              <a:t> les </a:t>
            </a:r>
            <a:r>
              <a:rPr lang="en-US" sz="1200" dirty="0" err="1"/>
              <a:t>objectifs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Les </a:t>
            </a:r>
            <a:r>
              <a:rPr lang="en-US" sz="1200" dirty="0" err="1"/>
              <a:t>objectifs</a:t>
            </a:r>
            <a:r>
              <a:rPr lang="en-US" sz="1200" dirty="0"/>
              <a:t> </a:t>
            </a:r>
            <a:r>
              <a:rPr lang="en-US" sz="1200" dirty="0" err="1"/>
              <a:t>permettent</a:t>
            </a:r>
            <a:r>
              <a:rPr lang="en-US" sz="1200" dirty="0"/>
              <a:t> aux </a:t>
            </a:r>
            <a:r>
              <a:rPr lang="en-US" sz="1200" dirty="0" err="1"/>
              <a:t>bénéficiaires</a:t>
            </a:r>
            <a:r>
              <a:rPr lang="en-US" sz="1200" dirty="0"/>
              <a:t> et </a:t>
            </a:r>
            <a:r>
              <a:rPr lang="en-US" sz="1200" dirty="0" err="1"/>
              <a:t>à</a:t>
            </a:r>
            <a:r>
              <a:rPr lang="en-US" sz="1200" dirty="0"/>
              <a:t> </a:t>
            </a:r>
            <a:r>
              <a:rPr lang="en-US" sz="1200" dirty="0" err="1"/>
              <a:t>l’ILAB</a:t>
            </a:r>
            <a:r>
              <a:rPr lang="en-US" sz="1200" dirty="0"/>
              <a:t> </a:t>
            </a:r>
            <a:r>
              <a:rPr lang="en-US" sz="1200" dirty="0" err="1"/>
              <a:t>d'évaluer</a:t>
            </a:r>
            <a:r>
              <a:rPr lang="en-US" sz="1200" dirty="0"/>
              <a:t> les performances pendant la mise </a:t>
            </a:r>
            <a:r>
              <a:rPr lang="en-US" sz="1200" dirty="0" err="1"/>
              <a:t>en</a:t>
            </a:r>
            <a:r>
              <a:rPr lang="en-US" sz="1200" dirty="0"/>
              <a:t> </a:t>
            </a:r>
            <a:r>
              <a:rPr lang="en-US" sz="1200" dirty="0" err="1"/>
              <a:t>œuvre</a:t>
            </a:r>
            <a:r>
              <a:rPr lang="en-US" sz="1200" dirty="0"/>
              <a:t>. Les </a:t>
            </a:r>
            <a:r>
              <a:rPr lang="en-US" sz="1200" dirty="0" err="1"/>
              <a:t>objectifs</a:t>
            </a:r>
            <a:r>
              <a:rPr lang="en-US" sz="1200" dirty="0"/>
              <a:t> </a:t>
            </a:r>
            <a:r>
              <a:rPr lang="en-US" sz="1200" dirty="0" err="1"/>
              <a:t>servent</a:t>
            </a:r>
            <a:r>
              <a:rPr lang="en-US" sz="1200" dirty="0"/>
              <a:t> de </a:t>
            </a:r>
            <a:r>
              <a:rPr lang="en-US" sz="1200" dirty="0" err="1"/>
              <a:t>repères</a:t>
            </a:r>
            <a:r>
              <a:rPr lang="en-US" sz="1200" dirty="0"/>
              <a:t> pour les performances </a:t>
            </a:r>
            <a:r>
              <a:rPr lang="en-US" sz="1200" dirty="0" err="1"/>
              <a:t>attendues</a:t>
            </a:r>
            <a:r>
              <a:rPr lang="en-US" sz="1200" dirty="0"/>
              <a:t> </a:t>
            </a:r>
            <a:r>
              <a:rPr lang="en-US" sz="1200" dirty="0" err="1"/>
              <a:t>à</a:t>
            </a:r>
            <a:r>
              <a:rPr lang="en-US" sz="1200" dirty="0"/>
              <a:t> un certain moment du </a:t>
            </a:r>
            <a:r>
              <a:rPr lang="en-US" sz="1200" dirty="0" err="1"/>
              <a:t>projet</a:t>
            </a:r>
            <a:r>
              <a:rPr lang="en-US" sz="1200" dirty="0"/>
              <a:t>, y </a:t>
            </a:r>
            <a:r>
              <a:rPr lang="en-US" sz="1200" dirty="0" err="1"/>
              <a:t>compris</a:t>
            </a:r>
            <a:r>
              <a:rPr lang="en-US" sz="1200" dirty="0"/>
              <a:t> </a:t>
            </a:r>
            <a:r>
              <a:rPr lang="en-US" sz="1200" dirty="0" err="1"/>
              <a:t>à</a:t>
            </a:r>
            <a:r>
              <a:rPr lang="en-US" sz="1200" dirty="0"/>
              <a:t> la fin.  </a:t>
            </a:r>
            <a:r>
              <a:rPr lang="en-US" sz="1200" dirty="0" err="1"/>
              <a:t>En</a:t>
            </a:r>
            <a:r>
              <a:rPr lang="en-US" sz="1200" dirty="0"/>
              <a:t> </a:t>
            </a:r>
            <a:r>
              <a:rPr lang="en-US" sz="1200" dirty="0" err="1"/>
              <a:t>sachant</a:t>
            </a:r>
            <a:r>
              <a:rPr lang="en-US" sz="1200" dirty="0"/>
              <a:t> </a:t>
            </a:r>
            <a:r>
              <a:rPr lang="en-US" sz="1200" dirty="0" err="1"/>
              <a:t>cela</a:t>
            </a:r>
            <a:r>
              <a:rPr lang="en-US" sz="1200" dirty="0"/>
              <a:t>, les </a:t>
            </a:r>
            <a:r>
              <a:rPr lang="en-US" sz="1200" dirty="0" err="1"/>
              <a:t>gestionnaires</a:t>
            </a:r>
            <a:r>
              <a:rPr lang="en-US" sz="1200" dirty="0"/>
              <a:t> </a:t>
            </a:r>
            <a:r>
              <a:rPr lang="en-US" sz="1200" dirty="0" err="1"/>
              <a:t>peuvent</a:t>
            </a:r>
            <a:r>
              <a:rPr lang="en-US" sz="1200" dirty="0"/>
              <a:t> </a:t>
            </a:r>
            <a:r>
              <a:rPr lang="en-US" sz="1200" dirty="0" err="1"/>
              <a:t>mieux</a:t>
            </a:r>
            <a:r>
              <a:rPr lang="en-US" sz="1200" dirty="0"/>
              <a:t> </a:t>
            </a:r>
            <a:r>
              <a:rPr lang="en-US" sz="1200" dirty="0" err="1"/>
              <a:t>déterminer</a:t>
            </a:r>
            <a:r>
              <a:rPr lang="en-US" sz="1200" dirty="0"/>
              <a:t> </a:t>
            </a:r>
            <a:r>
              <a:rPr lang="en-US" sz="1200" dirty="0" err="1"/>
              <a:t>si</a:t>
            </a:r>
            <a:r>
              <a:rPr lang="en-US" sz="1200" dirty="0"/>
              <a:t> des corrections </a:t>
            </a:r>
            <a:r>
              <a:rPr lang="en-US" sz="1200" dirty="0" err="1"/>
              <a:t>à</a:t>
            </a:r>
            <a:r>
              <a:rPr lang="en-US" sz="1200" dirty="0"/>
              <a:t> mi-</a:t>
            </a:r>
            <a:r>
              <a:rPr lang="en-US" sz="1200" dirty="0" err="1"/>
              <a:t>parcours</a:t>
            </a:r>
            <a:r>
              <a:rPr lang="en-US" sz="1200" dirty="0"/>
              <a:t> </a:t>
            </a:r>
            <a:r>
              <a:rPr lang="en-US" sz="1200" dirty="0" err="1"/>
              <a:t>sont</a:t>
            </a:r>
            <a:r>
              <a:rPr lang="en-US" sz="1200" dirty="0"/>
              <a:t> </a:t>
            </a:r>
            <a:r>
              <a:rPr lang="en-US" sz="1200" dirty="0" err="1"/>
              <a:t>nécessaires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Les </a:t>
            </a:r>
            <a:r>
              <a:rPr lang="en-US" sz="1200" dirty="0" err="1"/>
              <a:t>objectifs</a:t>
            </a:r>
            <a:r>
              <a:rPr lang="en-US" sz="1200" dirty="0"/>
              <a:t> </a:t>
            </a:r>
            <a:r>
              <a:rPr lang="en-US" sz="1200" dirty="0" err="1"/>
              <a:t>favorisent</a:t>
            </a:r>
            <a:r>
              <a:rPr lang="en-US" sz="1200" dirty="0"/>
              <a:t> la transparence </a:t>
            </a:r>
            <a:r>
              <a:rPr lang="en-US" sz="1200" dirty="0" err="1"/>
              <a:t>en</a:t>
            </a:r>
            <a:r>
              <a:rPr lang="en-US" sz="1200" dirty="0"/>
              <a:t> </a:t>
            </a:r>
            <a:r>
              <a:rPr lang="en-US" sz="1200" dirty="0" err="1"/>
              <a:t>indiquant</a:t>
            </a:r>
            <a:r>
              <a:rPr lang="en-US" sz="1200" dirty="0"/>
              <a:t> </a:t>
            </a:r>
            <a:r>
              <a:rPr lang="en-US" sz="1200" dirty="0" err="1"/>
              <a:t>clairement</a:t>
            </a:r>
            <a:r>
              <a:rPr lang="en-US" sz="1200" dirty="0"/>
              <a:t> </a:t>
            </a:r>
            <a:r>
              <a:rPr lang="en-US" sz="1200" dirty="0" err="1"/>
              <a:t>dès</a:t>
            </a:r>
            <a:r>
              <a:rPr lang="en-US" sz="1200" dirty="0"/>
              <a:t> le </a:t>
            </a:r>
            <a:r>
              <a:rPr lang="en-US" sz="1200" dirty="0" err="1"/>
              <a:t>départ</a:t>
            </a:r>
            <a:r>
              <a:rPr lang="en-US" sz="1200" dirty="0"/>
              <a:t> le </a:t>
            </a:r>
            <a:r>
              <a:rPr lang="en-US" sz="1200" dirty="0" err="1"/>
              <a:t>niveau</a:t>
            </a:r>
            <a:r>
              <a:rPr lang="en-US" sz="1200" dirty="0"/>
              <a:t> de performance </a:t>
            </a:r>
            <a:r>
              <a:rPr lang="en-US" sz="1200" dirty="0" err="1"/>
              <a:t>qu'un</a:t>
            </a:r>
            <a:r>
              <a:rPr lang="en-US" sz="1200" dirty="0"/>
              <a:t> </a:t>
            </a:r>
            <a:r>
              <a:rPr lang="en-US" sz="1200" dirty="0" err="1"/>
              <a:t>projet</a:t>
            </a:r>
            <a:r>
              <a:rPr lang="en-US" sz="1200" dirty="0"/>
              <a:t> vise </a:t>
            </a:r>
            <a:r>
              <a:rPr lang="en-US" sz="1200" dirty="0" err="1"/>
              <a:t>à</a:t>
            </a:r>
            <a:r>
              <a:rPr lang="en-US" sz="1200" dirty="0"/>
              <a:t> </a:t>
            </a:r>
            <a:r>
              <a:rPr lang="en-US" sz="1200" dirty="0" err="1"/>
              <a:t>atteindre</a:t>
            </a:r>
            <a:r>
              <a:rPr 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Enfin</a:t>
            </a:r>
            <a:r>
              <a:rPr lang="en-US" sz="1200" dirty="0"/>
              <a:t>, les </a:t>
            </a:r>
            <a:r>
              <a:rPr lang="en-US" sz="1200" dirty="0" err="1"/>
              <a:t>objectifs</a:t>
            </a:r>
            <a:r>
              <a:rPr lang="en-US" sz="1200" dirty="0"/>
              <a:t> </a:t>
            </a:r>
            <a:r>
              <a:rPr lang="en-US" sz="1200" dirty="0" err="1"/>
              <a:t>favorisent</a:t>
            </a:r>
            <a:r>
              <a:rPr lang="en-US" sz="1200" dirty="0"/>
              <a:t> la </a:t>
            </a:r>
            <a:r>
              <a:rPr lang="en-US" sz="1200" dirty="0" err="1"/>
              <a:t>responsabilisation</a:t>
            </a:r>
            <a:r>
              <a:rPr lang="en-US" sz="1200" dirty="0"/>
              <a:t> </a:t>
            </a:r>
            <a:r>
              <a:rPr lang="en-US" sz="1200" dirty="0" err="1"/>
              <a:t>en</a:t>
            </a:r>
            <a:r>
              <a:rPr lang="en-US" sz="1200" dirty="0"/>
              <a:t> </a:t>
            </a:r>
            <a:r>
              <a:rPr lang="en-US" sz="1200" dirty="0" err="1"/>
              <a:t>permettant</a:t>
            </a:r>
            <a:r>
              <a:rPr lang="en-US" sz="1200" dirty="0"/>
              <a:t> de comparer les performances </a:t>
            </a:r>
            <a:r>
              <a:rPr lang="en-US" sz="1200" dirty="0" err="1"/>
              <a:t>réelles</a:t>
            </a:r>
            <a:r>
              <a:rPr lang="en-US" sz="1200" dirty="0"/>
              <a:t> aux </a:t>
            </a:r>
            <a:r>
              <a:rPr lang="en-US" sz="1200" dirty="0" err="1"/>
              <a:t>objectifs</a:t>
            </a:r>
            <a:r>
              <a:rPr lang="en-US" sz="1200" dirty="0"/>
              <a:t> </a:t>
            </a:r>
            <a:r>
              <a:rPr lang="en-US" sz="1200" dirty="0" err="1"/>
              <a:t>lorsque</a:t>
            </a:r>
            <a:r>
              <a:rPr lang="en-US" sz="1200" dirty="0"/>
              <a:t> des rapports </a:t>
            </a:r>
            <a:r>
              <a:rPr lang="en-US" sz="1200" dirty="0" err="1"/>
              <a:t>sont</a:t>
            </a:r>
            <a:r>
              <a:rPr lang="en-US" sz="1200" dirty="0"/>
              <a:t> </a:t>
            </a:r>
            <a:r>
              <a:rPr lang="en-US" sz="1200" dirty="0" err="1"/>
              <a:t>soumis</a:t>
            </a:r>
            <a:r>
              <a:rPr lang="en-US" sz="1200" dirty="0"/>
              <a:t> </a:t>
            </a:r>
            <a:r>
              <a:rPr lang="en-US" sz="1200" dirty="0" err="1"/>
              <a:t>tous</a:t>
            </a:r>
            <a:r>
              <a:rPr lang="en-US" sz="1200" dirty="0"/>
              <a:t> les six </a:t>
            </a:r>
            <a:r>
              <a:rPr lang="en-US" sz="1200" dirty="0" err="1"/>
              <a:t>mois</a:t>
            </a:r>
            <a:r>
              <a:rPr lang="en-US" sz="1200" dirty="0"/>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Tree>
    <p:extLst>
      <p:ext uri="{BB962C8B-B14F-4D97-AF65-F5344CB8AC3E}">
        <p14:creationId xmlns:p14="http://schemas.microsoft.com/office/powerpoint/2010/main" val="1620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Il </a:t>
            </a:r>
            <a:r>
              <a:rPr lang="en-US" sz="1200" b="0" dirty="0" err="1">
                <a:solidFill>
                  <a:schemeClr val="accent1"/>
                </a:solidFill>
              </a:rPr>
              <a:t>existe</a:t>
            </a:r>
            <a:r>
              <a:rPr lang="en-US" sz="1200" b="0" dirty="0">
                <a:solidFill>
                  <a:schemeClr val="accent1"/>
                </a:solidFill>
              </a:rPr>
              <a:t> deux types de </a:t>
            </a:r>
            <a:r>
              <a:rPr lang="en-US" sz="1200" b="0" dirty="0" err="1">
                <a:solidFill>
                  <a:schemeClr val="accent1"/>
                </a:solidFill>
              </a:rPr>
              <a:t>cibles</a:t>
            </a:r>
            <a:r>
              <a:rPr lang="en-US" sz="1200" b="0" dirty="0">
                <a:solidFill>
                  <a:schemeClr val="accent1"/>
                </a:solidFill>
              </a:rPr>
              <a:t>, les </a:t>
            </a:r>
            <a:r>
              <a:rPr lang="en-US" sz="1200" b="0" dirty="0" err="1">
                <a:solidFill>
                  <a:schemeClr val="accent1"/>
                </a:solidFill>
              </a:rPr>
              <a:t>cibles</a:t>
            </a:r>
            <a:r>
              <a:rPr lang="en-US" sz="1200" b="0" dirty="0">
                <a:solidFill>
                  <a:schemeClr val="accent1"/>
                </a:solidFill>
              </a:rPr>
              <a:t> finales et les </a:t>
            </a:r>
            <a:r>
              <a:rPr lang="en-US" sz="1200" b="0" dirty="0" err="1">
                <a:solidFill>
                  <a:schemeClr val="accent1"/>
                </a:solidFill>
              </a:rPr>
              <a:t>cibles</a:t>
            </a:r>
            <a:r>
              <a:rPr lang="en-US" sz="1200" b="0" dirty="0">
                <a:solidFill>
                  <a:schemeClr val="accent1"/>
                </a:solidFill>
              </a:rPr>
              <a:t> </a:t>
            </a:r>
            <a:r>
              <a:rPr lang="en-US" sz="1200" b="0" dirty="0" err="1">
                <a:solidFill>
                  <a:schemeClr val="accent1"/>
                </a:solidFill>
              </a:rPr>
              <a:t>intermédiaires</a:t>
            </a:r>
            <a:r>
              <a:rPr lang="en-US" sz="1200" b="0" dirty="0">
                <a:solidFill>
                  <a:schemeClr val="accent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Une </a:t>
            </a:r>
            <a:r>
              <a:rPr lang="en-US" sz="1200" b="0" dirty="0" err="1">
                <a:solidFill>
                  <a:schemeClr val="accent1"/>
                </a:solidFill>
              </a:rPr>
              <a:t>cible</a:t>
            </a:r>
            <a:r>
              <a:rPr lang="en-US" sz="1200" b="0" dirty="0">
                <a:solidFill>
                  <a:schemeClr val="accent1"/>
                </a:solidFill>
              </a:rPr>
              <a:t> finale </a:t>
            </a:r>
            <a:r>
              <a:rPr lang="en-US" sz="1200" b="0" dirty="0" err="1">
                <a:solidFill>
                  <a:schemeClr val="accent1"/>
                </a:solidFill>
              </a:rPr>
              <a:t>est</a:t>
            </a:r>
            <a:r>
              <a:rPr lang="en-US" sz="1200" b="0" dirty="0">
                <a:solidFill>
                  <a:schemeClr val="accent1"/>
                </a:solidFill>
              </a:rPr>
              <a:t> la </a:t>
            </a:r>
            <a:r>
              <a:rPr lang="en-US" sz="1200" b="0" dirty="0" err="1">
                <a:solidFill>
                  <a:schemeClr val="accent1"/>
                </a:solidFill>
              </a:rPr>
              <a:t>valeur</a:t>
            </a:r>
            <a:r>
              <a:rPr lang="en-US" sz="1200" b="0" dirty="0">
                <a:solidFill>
                  <a:schemeClr val="accent1"/>
                </a:solidFill>
              </a:rPr>
              <a:t> </a:t>
            </a:r>
            <a:r>
              <a:rPr lang="en-US" sz="1200" b="0" dirty="0" err="1">
                <a:solidFill>
                  <a:schemeClr val="accent1"/>
                </a:solidFill>
              </a:rPr>
              <a:t>attendue</a:t>
            </a:r>
            <a:r>
              <a:rPr lang="en-US" sz="1200" b="0" dirty="0">
                <a:solidFill>
                  <a:schemeClr val="accent1"/>
                </a:solidFill>
              </a:rPr>
              <a:t> de </a:t>
            </a:r>
            <a:r>
              <a:rPr lang="en-US" sz="1200" b="0" dirty="0" err="1">
                <a:solidFill>
                  <a:schemeClr val="accent1"/>
                </a:solidFill>
              </a:rPr>
              <a:t>l'indicateur</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la fin du </a:t>
            </a:r>
            <a:r>
              <a:rPr lang="en-US" sz="1200" b="0" dirty="0" err="1">
                <a:solidFill>
                  <a:schemeClr val="accent1"/>
                </a:solidFill>
              </a:rPr>
              <a:t>projet</a:t>
            </a:r>
            <a:r>
              <a:rPr lang="en-US" sz="1200" b="0" dirty="0">
                <a:solidFill>
                  <a:schemeClr val="accent1"/>
                </a:solidFill>
              </a:rPr>
              <a:t> (</a:t>
            </a:r>
            <a:r>
              <a:rPr lang="en-US" sz="1200" b="0" dirty="0" err="1">
                <a:solidFill>
                  <a:schemeClr val="accent1"/>
                </a:solidFill>
              </a:rPr>
              <a:t>ou</a:t>
            </a:r>
            <a:r>
              <a:rPr lang="en-US" sz="1200" b="0" dirty="0">
                <a:solidFill>
                  <a:schemeClr val="accent1"/>
                </a:solidFill>
              </a:rPr>
              <a:t> </a:t>
            </a:r>
            <a:r>
              <a:rPr lang="en-US" sz="1200" b="0" dirty="0" err="1">
                <a:solidFill>
                  <a:schemeClr val="accent1"/>
                </a:solidFill>
              </a:rPr>
              <a:t>d'une</a:t>
            </a:r>
            <a:r>
              <a:rPr lang="en-US" sz="1200" b="0" dirty="0">
                <a:solidFill>
                  <a:schemeClr val="accent1"/>
                </a:solidFill>
              </a:rPr>
              <a:t> </a:t>
            </a:r>
            <a:r>
              <a:rPr lang="en-US" sz="1200" b="0" dirty="0" err="1">
                <a:solidFill>
                  <a:schemeClr val="accent1"/>
                </a:solidFill>
              </a:rPr>
              <a:t>période</a:t>
            </a:r>
            <a:r>
              <a:rPr lang="en-US" sz="1200" b="0" dirty="0">
                <a:solidFill>
                  <a:schemeClr val="accent1"/>
                </a:solidFill>
              </a:rPr>
              <a:t> de planification </a:t>
            </a:r>
            <a:r>
              <a:rPr lang="en-US" sz="1200" b="0" dirty="0" err="1">
                <a:solidFill>
                  <a:schemeClr val="accent1"/>
                </a:solidFill>
              </a:rPr>
              <a:t>spécifique</a:t>
            </a:r>
            <a:r>
              <a:rPr lang="en-US" sz="1200" b="0" dirty="0">
                <a:solidFill>
                  <a:schemeClr val="accent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Une </a:t>
            </a:r>
            <a:r>
              <a:rPr lang="en-US" sz="1200" b="0" dirty="0" err="1">
                <a:solidFill>
                  <a:schemeClr val="accent1"/>
                </a:solidFill>
              </a:rPr>
              <a:t>cible</a:t>
            </a:r>
            <a:r>
              <a:rPr lang="en-US" sz="1200" b="0" dirty="0">
                <a:solidFill>
                  <a:schemeClr val="accent1"/>
                </a:solidFill>
              </a:rPr>
              <a:t> </a:t>
            </a:r>
            <a:r>
              <a:rPr lang="en-US" sz="1200" b="0" dirty="0" err="1">
                <a:solidFill>
                  <a:schemeClr val="accent1"/>
                </a:solidFill>
              </a:rPr>
              <a:t>intermédiaire</a:t>
            </a:r>
            <a:r>
              <a:rPr lang="en-US" sz="1200" b="0" dirty="0">
                <a:solidFill>
                  <a:schemeClr val="accent1"/>
                </a:solidFill>
              </a:rPr>
              <a:t> </a:t>
            </a:r>
            <a:r>
              <a:rPr lang="en-US" sz="1200" b="0" dirty="0" err="1">
                <a:solidFill>
                  <a:schemeClr val="accent1"/>
                </a:solidFill>
              </a:rPr>
              <a:t>est</a:t>
            </a:r>
            <a:r>
              <a:rPr lang="en-US" sz="1200" b="0" dirty="0">
                <a:solidFill>
                  <a:schemeClr val="accent1"/>
                </a:solidFill>
              </a:rPr>
              <a:t> la </a:t>
            </a:r>
            <a:r>
              <a:rPr lang="en-US" sz="1200" b="0" dirty="0" err="1">
                <a:solidFill>
                  <a:schemeClr val="accent1"/>
                </a:solidFill>
              </a:rPr>
              <a:t>valeur</a:t>
            </a:r>
            <a:r>
              <a:rPr lang="en-US" sz="1200" b="0" dirty="0">
                <a:solidFill>
                  <a:schemeClr val="accent1"/>
                </a:solidFill>
              </a:rPr>
              <a:t> </a:t>
            </a:r>
            <a:r>
              <a:rPr lang="en-US" sz="1200" b="0" dirty="0" err="1">
                <a:solidFill>
                  <a:schemeClr val="accent1"/>
                </a:solidFill>
              </a:rPr>
              <a:t>attendue</a:t>
            </a:r>
            <a:r>
              <a:rPr lang="en-US" sz="1200" b="0" dirty="0">
                <a:solidFill>
                  <a:schemeClr val="accent1"/>
                </a:solidFill>
              </a:rPr>
              <a:t> d'un </a:t>
            </a:r>
            <a:r>
              <a:rPr lang="en-US" sz="1200" b="0" dirty="0" err="1">
                <a:solidFill>
                  <a:schemeClr val="accent1"/>
                </a:solidFill>
              </a:rPr>
              <a:t>indicateur</a:t>
            </a:r>
            <a:r>
              <a:rPr lang="en-US" sz="1200" b="0" dirty="0">
                <a:solidFill>
                  <a:schemeClr val="accent1"/>
                </a:solidFill>
              </a:rPr>
              <a:t> pour des </a:t>
            </a:r>
            <a:r>
              <a:rPr lang="en-US" sz="1200" b="0" dirty="0" err="1">
                <a:solidFill>
                  <a:schemeClr val="accent1"/>
                </a:solidFill>
              </a:rPr>
              <a:t>périodes</a:t>
            </a:r>
            <a:r>
              <a:rPr lang="en-US" sz="1200" b="0" dirty="0">
                <a:solidFill>
                  <a:schemeClr val="accent1"/>
                </a:solidFill>
              </a:rPr>
              <a:t> </a:t>
            </a:r>
            <a:r>
              <a:rPr lang="en-US" sz="1200" b="0" dirty="0" err="1">
                <a:solidFill>
                  <a:schemeClr val="accent1"/>
                </a:solidFill>
              </a:rPr>
              <a:t>définies</a:t>
            </a:r>
            <a:r>
              <a:rPr lang="en-US" sz="1200" b="0" dirty="0">
                <a:solidFill>
                  <a:schemeClr val="accent1"/>
                </a:solidFill>
              </a:rPr>
              <a:t>, entre </a:t>
            </a:r>
            <a:r>
              <a:rPr lang="en-US" sz="1200" b="0" dirty="0" err="1">
                <a:solidFill>
                  <a:schemeClr val="accent1"/>
                </a:solidFill>
              </a:rPr>
              <a:t>l'année</a:t>
            </a:r>
            <a:r>
              <a:rPr lang="en-US" sz="1200" b="0" dirty="0">
                <a:solidFill>
                  <a:schemeClr val="accent1"/>
                </a:solidFill>
              </a:rPr>
              <a:t> de </a:t>
            </a:r>
            <a:r>
              <a:rPr lang="en-US" sz="1200" b="0" dirty="0" err="1">
                <a:solidFill>
                  <a:schemeClr val="accent1"/>
                </a:solidFill>
              </a:rPr>
              <a:t>référence</a:t>
            </a:r>
            <a:r>
              <a:rPr lang="en-US" sz="1200" b="0" dirty="0">
                <a:solidFill>
                  <a:schemeClr val="accent1"/>
                </a:solidFill>
              </a:rPr>
              <a:t> et </a:t>
            </a:r>
            <a:r>
              <a:rPr lang="en-US" sz="1200" b="0" dirty="0" err="1">
                <a:solidFill>
                  <a:schemeClr val="accent1"/>
                </a:solidFill>
              </a:rPr>
              <a:t>l'année</a:t>
            </a:r>
            <a:r>
              <a:rPr lang="en-US" sz="1200" b="0" dirty="0">
                <a:solidFill>
                  <a:schemeClr val="accent1"/>
                </a:solidFill>
              </a:rPr>
              <a:t> de la </a:t>
            </a:r>
            <a:r>
              <a:rPr lang="en-US" sz="1200" b="0" dirty="0" err="1">
                <a:solidFill>
                  <a:schemeClr val="accent1"/>
                </a:solidFill>
              </a:rPr>
              <a:t>cible</a:t>
            </a:r>
            <a:r>
              <a:rPr lang="en-US" sz="1200" b="0" dirty="0">
                <a:solidFill>
                  <a:schemeClr val="accent1"/>
                </a:solidFill>
              </a:rPr>
              <a:t> finale.  Par </a:t>
            </a:r>
            <a:r>
              <a:rPr lang="en-US" sz="1200" b="0" dirty="0" err="1">
                <a:solidFill>
                  <a:schemeClr val="accent1"/>
                </a:solidFill>
              </a:rPr>
              <a:t>exemple</a:t>
            </a:r>
            <a:r>
              <a:rPr lang="en-US" sz="1200" b="0" dirty="0">
                <a:solidFill>
                  <a:schemeClr val="accent1"/>
                </a:solidFill>
              </a:rPr>
              <a:t>, </a:t>
            </a:r>
            <a:r>
              <a:rPr lang="en-US" sz="1200" b="0" dirty="0" err="1">
                <a:solidFill>
                  <a:schemeClr val="accent1"/>
                </a:solidFill>
              </a:rPr>
              <a:t>si</a:t>
            </a:r>
            <a:r>
              <a:rPr lang="en-US" sz="1200" b="0" dirty="0">
                <a:solidFill>
                  <a:schemeClr val="accent1"/>
                </a:solidFill>
              </a:rPr>
              <a:t> un </a:t>
            </a:r>
            <a:r>
              <a:rPr lang="en-US" sz="1200" b="0" dirty="0" err="1">
                <a:solidFill>
                  <a:schemeClr val="accent1"/>
                </a:solidFill>
              </a:rPr>
              <a:t>projet</a:t>
            </a:r>
            <a:r>
              <a:rPr lang="en-US" sz="1200" b="0" dirty="0">
                <a:solidFill>
                  <a:schemeClr val="accent1"/>
                </a:solidFill>
              </a:rPr>
              <a:t> rend </a:t>
            </a:r>
            <a:r>
              <a:rPr lang="en-US" sz="1200" b="0" dirty="0" err="1">
                <a:solidFill>
                  <a:schemeClr val="accent1"/>
                </a:solidFill>
              </a:rPr>
              <a:t>compte</a:t>
            </a:r>
            <a:r>
              <a:rPr lang="en-US" sz="1200" b="0" dirty="0">
                <a:solidFill>
                  <a:schemeClr val="accent1"/>
                </a:solidFill>
              </a:rPr>
              <a:t> d'un </a:t>
            </a:r>
            <a:r>
              <a:rPr lang="en-US" sz="1200" b="0" dirty="0" err="1">
                <a:solidFill>
                  <a:schemeClr val="accent1"/>
                </a:solidFill>
              </a:rPr>
              <a:t>indicateur</a:t>
            </a:r>
            <a:r>
              <a:rPr lang="en-US" sz="1200" b="0" dirty="0">
                <a:solidFill>
                  <a:schemeClr val="accent1"/>
                </a:solidFill>
              </a:rPr>
              <a:t> deux </a:t>
            </a:r>
            <a:r>
              <a:rPr lang="en-US" sz="1200" b="0" dirty="0" err="1">
                <a:solidFill>
                  <a:schemeClr val="accent1"/>
                </a:solidFill>
              </a:rPr>
              <a:t>fois</a:t>
            </a:r>
            <a:r>
              <a:rPr lang="en-US" sz="1200" b="0" dirty="0">
                <a:solidFill>
                  <a:schemeClr val="accent1"/>
                </a:solidFill>
              </a:rPr>
              <a:t> par an, les </a:t>
            </a:r>
            <a:r>
              <a:rPr lang="en-US" sz="1200" b="0" dirty="0" err="1">
                <a:solidFill>
                  <a:schemeClr val="accent1"/>
                </a:solidFill>
              </a:rPr>
              <a:t>objectifs</a:t>
            </a:r>
            <a:r>
              <a:rPr lang="en-US" sz="1200" b="0" dirty="0">
                <a:solidFill>
                  <a:schemeClr val="accent1"/>
                </a:solidFill>
              </a:rPr>
              <a:t> </a:t>
            </a:r>
            <a:r>
              <a:rPr lang="en-US" sz="1200" b="0" dirty="0" err="1">
                <a:solidFill>
                  <a:schemeClr val="accent1"/>
                </a:solidFill>
              </a:rPr>
              <a:t>intermédiaires</a:t>
            </a:r>
            <a:r>
              <a:rPr lang="en-US" sz="1200" b="0" dirty="0">
                <a:solidFill>
                  <a:schemeClr val="accent1"/>
                </a:solidFill>
              </a:rPr>
              <a:t> </a:t>
            </a:r>
            <a:r>
              <a:rPr lang="en-US" sz="1200" b="0" dirty="0" err="1">
                <a:solidFill>
                  <a:schemeClr val="accent1"/>
                </a:solidFill>
              </a:rPr>
              <a:t>seront</a:t>
            </a:r>
            <a:r>
              <a:rPr lang="en-US" sz="1200" b="0" dirty="0">
                <a:solidFill>
                  <a:schemeClr val="accent1"/>
                </a:solidFill>
              </a:rPr>
              <a:t> </a:t>
            </a:r>
            <a:r>
              <a:rPr lang="en-US" sz="1200" b="0" dirty="0" err="1">
                <a:solidFill>
                  <a:schemeClr val="accent1"/>
                </a:solidFill>
              </a:rPr>
              <a:t>fixés</a:t>
            </a:r>
            <a:r>
              <a:rPr lang="en-US" sz="1200" b="0" dirty="0">
                <a:solidFill>
                  <a:schemeClr val="accent1"/>
                </a:solidFill>
              </a:rPr>
              <a:t> pour </a:t>
            </a:r>
            <a:r>
              <a:rPr lang="en-US" sz="1200" b="0" dirty="0" err="1">
                <a:solidFill>
                  <a:schemeClr val="accent1"/>
                </a:solidFill>
              </a:rPr>
              <a:t>chaque</a:t>
            </a:r>
            <a:r>
              <a:rPr lang="en-US" sz="1200" b="0" dirty="0">
                <a:solidFill>
                  <a:schemeClr val="accent1"/>
                </a:solidFill>
              </a:rPr>
              <a:t> </a:t>
            </a:r>
            <a:r>
              <a:rPr lang="en-US" sz="1200" b="0" dirty="0" err="1">
                <a:solidFill>
                  <a:schemeClr val="accent1"/>
                </a:solidFill>
              </a:rPr>
              <a:t>période</a:t>
            </a:r>
            <a:r>
              <a:rPr lang="en-US" sz="1200" b="0" dirty="0">
                <a:solidFill>
                  <a:schemeClr val="accent1"/>
                </a:solidFill>
              </a:rPr>
              <a:t> de rapport.</a:t>
            </a:r>
          </a:p>
        </p:txBody>
      </p:sp>
    </p:spTree>
    <p:extLst>
      <p:ext uri="{BB962C8B-B14F-4D97-AF65-F5344CB8AC3E}">
        <p14:creationId xmlns:p14="http://schemas.microsoft.com/office/powerpoint/2010/main" val="389258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err="1">
                <a:solidFill>
                  <a:schemeClr val="accent1"/>
                </a:solidFill>
              </a:rPr>
              <a:t>Voyons</a:t>
            </a:r>
            <a:r>
              <a:rPr lang="en-US" sz="1200" b="0" dirty="0">
                <a:solidFill>
                  <a:schemeClr val="accent1"/>
                </a:solidFill>
              </a:rPr>
              <a:t> </a:t>
            </a:r>
            <a:r>
              <a:rPr lang="en-US" sz="1200" b="0" dirty="0" err="1">
                <a:solidFill>
                  <a:schemeClr val="accent1"/>
                </a:solidFill>
              </a:rPr>
              <a:t>maintenant</a:t>
            </a:r>
            <a:r>
              <a:rPr lang="en-US" sz="1200" b="0" dirty="0">
                <a:solidFill>
                  <a:schemeClr val="accent1"/>
                </a:solidFill>
              </a:rPr>
              <a:t> comment fixer des </a:t>
            </a:r>
            <a:r>
              <a:rPr lang="en-US" sz="1200" b="0" dirty="0" err="1">
                <a:solidFill>
                  <a:schemeClr val="accent1"/>
                </a:solidFill>
              </a:rPr>
              <a:t>objectifs</a:t>
            </a:r>
            <a:r>
              <a:rPr lang="en-US" sz="1200" b="0" dirty="0">
                <a:solidFill>
                  <a:schemeClr val="accent1"/>
                </a:solidFill>
              </a:rPr>
              <a:t>. Il y a trois étapes : 1.) Identifier la </a:t>
            </a:r>
            <a:r>
              <a:rPr lang="en-US" sz="1200" b="0" dirty="0" err="1">
                <a:solidFill>
                  <a:schemeClr val="accent1"/>
                </a:solidFill>
              </a:rPr>
              <a:t>valeur</a:t>
            </a:r>
            <a:r>
              <a:rPr lang="en-US" sz="1200" b="0" dirty="0">
                <a:solidFill>
                  <a:schemeClr val="accent1"/>
                </a:solidFill>
              </a:rPr>
              <a:t> de </a:t>
            </a:r>
            <a:r>
              <a:rPr lang="en-US" sz="1200" b="0" dirty="0" err="1">
                <a:solidFill>
                  <a:schemeClr val="accent1"/>
                </a:solidFill>
              </a:rPr>
              <a:t>référence</a:t>
            </a:r>
            <a:r>
              <a:rPr lang="en-US" sz="1200" b="0" dirty="0">
                <a:solidFill>
                  <a:schemeClr val="accent1"/>
                </a:solidFill>
              </a:rPr>
              <a:t> ; 2.) </a:t>
            </a:r>
            <a:r>
              <a:rPr lang="en-US" sz="1200" b="0" dirty="0" err="1">
                <a:solidFill>
                  <a:schemeClr val="accent1"/>
                </a:solidFill>
              </a:rPr>
              <a:t>effectuer</a:t>
            </a:r>
            <a:r>
              <a:rPr lang="en-US" sz="1200" b="0" dirty="0">
                <a:solidFill>
                  <a:schemeClr val="accent1"/>
                </a:solidFill>
              </a:rPr>
              <a:t> </a:t>
            </a:r>
            <a:r>
              <a:rPr lang="en-US" sz="1200" b="0" dirty="0" err="1">
                <a:solidFill>
                  <a:schemeClr val="accent1"/>
                </a:solidFill>
              </a:rPr>
              <a:t>une</a:t>
            </a:r>
            <a:r>
              <a:rPr lang="en-US" sz="1200" b="0" dirty="0">
                <a:solidFill>
                  <a:schemeClr val="accent1"/>
                </a:solidFill>
              </a:rPr>
              <a:t> </a:t>
            </a:r>
            <a:r>
              <a:rPr lang="en-US" sz="1200" b="0" dirty="0" err="1">
                <a:solidFill>
                  <a:schemeClr val="accent1"/>
                </a:solidFill>
              </a:rPr>
              <a:t>analyse</a:t>
            </a:r>
            <a:r>
              <a:rPr lang="en-US" sz="1200" b="0" dirty="0">
                <a:solidFill>
                  <a:schemeClr val="accent1"/>
                </a:solidFill>
              </a:rPr>
              <a:t> des </a:t>
            </a:r>
            <a:r>
              <a:rPr lang="en-US" sz="1200" b="0" dirty="0" err="1">
                <a:solidFill>
                  <a:schemeClr val="accent1"/>
                </a:solidFill>
              </a:rPr>
              <a:t>informations</a:t>
            </a:r>
            <a:r>
              <a:rPr lang="en-US" sz="1200" b="0" dirty="0">
                <a:solidFill>
                  <a:schemeClr val="accent1"/>
                </a:solidFill>
              </a:rPr>
              <a:t> </a:t>
            </a:r>
            <a:r>
              <a:rPr lang="en-US" sz="1200" b="0" dirty="0" err="1">
                <a:solidFill>
                  <a:schemeClr val="accent1"/>
                </a:solidFill>
              </a:rPr>
              <a:t>pertinentes</a:t>
            </a:r>
            <a:r>
              <a:rPr lang="en-US" sz="1200" b="0" dirty="0">
                <a:solidFill>
                  <a:schemeClr val="accent1"/>
                </a:solidFill>
              </a:rPr>
              <a:t> et 3.) Documenter les </a:t>
            </a:r>
            <a:r>
              <a:rPr lang="en-US" sz="1200" b="0" dirty="0" err="1">
                <a:solidFill>
                  <a:schemeClr val="accent1"/>
                </a:solidFill>
              </a:rPr>
              <a:t>valeurs</a:t>
            </a:r>
            <a:r>
              <a:rPr lang="en-US" sz="1200" b="0" dirty="0">
                <a:solidFill>
                  <a:schemeClr val="accent1"/>
                </a:solidFill>
              </a:rPr>
              <a:t> </a:t>
            </a:r>
            <a:r>
              <a:rPr lang="en-US" sz="1200" b="0" dirty="0" err="1">
                <a:solidFill>
                  <a:schemeClr val="accent1"/>
                </a:solidFill>
              </a:rPr>
              <a:t>cibles</a:t>
            </a:r>
            <a:r>
              <a:rPr lang="en-US" sz="1200" b="0" dirty="0">
                <a:solidFill>
                  <a:schemeClr val="accent1"/>
                </a:solidFill>
              </a:rPr>
              <a:t> et la raison du </a:t>
            </a:r>
            <a:r>
              <a:rPr lang="en-US" sz="1200" b="0" dirty="0" err="1">
                <a:solidFill>
                  <a:schemeClr val="accent1"/>
                </a:solidFill>
              </a:rPr>
              <a:t>choix</a:t>
            </a:r>
            <a:r>
              <a:rPr lang="en-US" sz="1200" b="0" dirty="0">
                <a:solidFill>
                  <a:schemeClr val="accent1"/>
                </a:solidFill>
              </a:rPr>
              <a:t>.  Nous </a:t>
            </a:r>
            <a:r>
              <a:rPr lang="en-US" sz="1200" b="0" dirty="0" err="1">
                <a:solidFill>
                  <a:schemeClr val="accent1"/>
                </a:solidFill>
              </a:rPr>
              <a:t>allons</a:t>
            </a:r>
            <a:r>
              <a:rPr lang="en-US" sz="1200" b="0" dirty="0">
                <a:solidFill>
                  <a:schemeClr val="accent1"/>
                </a:solidFill>
              </a:rPr>
              <a:t> examiner </a:t>
            </a:r>
            <a:r>
              <a:rPr lang="en-US" sz="1200" b="0" dirty="0" err="1">
                <a:solidFill>
                  <a:schemeClr val="accent1"/>
                </a:solidFill>
              </a:rPr>
              <a:t>chaque</a:t>
            </a:r>
            <a:r>
              <a:rPr lang="en-US" sz="1200" b="0" dirty="0">
                <a:solidFill>
                  <a:schemeClr val="accent1"/>
                </a:solidFill>
              </a:rPr>
              <a:t> étape.</a:t>
            </a:r>
          </a:p>
        </p:txBody>
      </p:sp>
    </p:spTree>
    <p:extLst>
      <p:ext uri="{BB962C8B-B14F-4D97-AF65-F5344CB8AC3E}">
        <p14:creationId xmlns:p14="http://schemas.microsoft.com/office/powerpoint/2010/main" val="948378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La première étape </a:t>
            </a:r>
            <a:r>
              <a:rPr lang="en-US" sz="1200" b="0" dirty="0" err="1">
                <a:solidFill>
                  <a:schemeClr val="accent1"/>
                </a:solidFill>
              </a:rPr>
              <a:t>consiste</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a:t>
            </a:r>
            <a:r>
              <a:rPr lang="en-US" sz="1200" b="0" dirty="0" err="1">
                <a:solidFill>
                  <a:schemeClr val="accent1"/>
                </a:solidFill>
              </a:rPr>
              <a:t>déterminer</a:t>
            </a:r>
            <a:r>
              <a:rPr lang="en-US" sz="1200" b="0" dirty="0">
                <a:solidFill>
                  <a:schemeClr val="accent1"/>
                </a:solidFill>
              </a:rPr>
              <a:t> la </a:t>
            </a:r>
            <a:r>
              <a:rPr lang="en-US" sz="1200" b="0" dirty="0" err="1">
                <a:solidFill>
                  <a:schemeClr val="accent1"/>
                </a:solidFill>
              </a:rPr>
              <a:t>valeur</a:t>
            </a:r>
            <a:r>
              <a:rPr lang="en-US" sz="1200" b="0" dirty="0">
                <a:solidFill>
                  <a:schemeClr val="accent1"/>
                </a:solidFill>
              </a:rPr>
              <a:t> de </a:t>
            </a:r>
            <a:r>
              <a:rPr lang="en-US" sz="1200" b="0" dirty="0" err="1">
                <a:solidFill>
                  <a:schemeClr val="accent1"/>
                </a:solidFill>
              </a:rPr>
              <a:t>référence</a:t>
            </a:r>
            <a:r>
              <a:rPr lang="en-US" sz="1200" b="0" dirty="0">
                <a:solidFill>
                  <a:schemeClr val="accent1"/>
                </a:solidFill>
              </a:rPr>
              <a:t>.  Comme nous </a:t>
            </a:r>
            <a:r>
              <a:rPr lang="en-US" sz="1200" b="0" dirty="0" err="1">
                <a:solidFill>
                  <a:schemeClr val="accent1"/>
                </a:solidFill>
              </a:rPr>
              <a:t>l'avons</a:t>
            </a:r>
            <a:r>
              <a:rPr lang="en-US" sz="1200" b="0" dirty="0">
                <a:solidFill>
                  <a:schemeClr val="accent1"/>
                </a:solidFill>
              </a:rPr>
              <a:t> vu </a:t>
            </a:r>
            <a:r>
              <a:rPr lang="en-US" sz="1200" b="0" dirty="0" err="1">
                <a:solidFill>
                  <a:schemeClr val="accent1"/>
                </a:solidFill>
              </a:rPr>
              <a:t>précédemment</a:t>
            </a:r>
            <a:r>
              <a:rPr lang="en-US" sz="1200" b="0" dirty="0">
                <a:solidFill>
                  <a:schemeClr val="accent1"/>
                </a:solidFill>
              </a:rPr>
              <a:t>, il </a:t>
            </a:r>
            <a:r>
              <a:rPr lang="en-US" sz="1200" b="0" dirty="0" err="1">
                <a:solidFill>
                  <a:schemeClr val="accent1"/>
                </a:solidFill>
              </a:rPr>
              <a:t>s'agit</a:t>
            </a:r>
            <a:r>
              <a:rPr lang="en-US" sz="1200" b="0" dirty="0">
                <a:solidFill>
                  <a:schemeClr val="accent1"/>
                </a:solidFill>
              </a:rPr>
              <a:t> de la </a:t>
            </a:r>
            <a:r>
              <a:rPr lang="en-US" sz="1200" b="0" dirty="0" err="1">
                <a:solidFill>
                  <a:schemeClr val="accent1"/>
                </a:solidFill>
              </a:rPr>
              <a:t>valeur</a:t>
            </a:r>
            <a:r>
              <a:rPr lang="en-US" sz="1200" b="0" dirty="0">
                <a:solidFill>
                  <a:schemeClr val="accent1"/>
                </a:solidFill>
              </a:rPr>
              <a:t> de </a:t>
            </a:r>
            <a:r>
              <a:rPr lang="en-US" sz="1200" b="0" dirty="0" err="1">
                <a:solidFill>
                  <a:schemeClr val="accent1"/>
                </a:solidFill>
              </a:rPr>
              <a:t>l'indicateur</a:t>
            </a:r>
            <a:r>
              <a:rPr lang="en-US" sz="1200" b="0" dirty="0">
                <a:solidFill>
                  <a:schemeClr val="accent1"/>
                </a:solidFill>
              </a:rPr>
              <a:t> </a:t>
            </a:r>
            <a:r>
              <a:rPr lang="en-US" sz="1200" b="0" dirty="0" err="1">
                <a:solidFill>
                  <a:schemeClr val="accent1"/>
                </a:solidFill>
              </a:rPr>
              <a:t>avant</a:t>
            </a:r>
            <a:r>
              <a:rPr lang="en-US" sz="1200" b="0" dirty="0">
                <a:solidFill>
                  <a:schemeClr val="accent1"/>
                </a:solidFill>
              </a:rPr>
              <a:t> le début de la mise </a:t>
            </a:r>
            <a:r>
              <a:rPr lang="en-US" sz="1200" b="0" dirty="0" err="1">
                <a:solidFill>
                  <a:schemeClr val="accent1"/>
                </a:solidFill>
              </a:rPr>
              <a:t>en</a:t>
            </a:r>
            <a:r>
              <a:rPr lang="en-US" sz="1200" b="0" dirty="0">
                <a:solidFill>
                  <a:schemeClr val="accent1"/>
                </a:solidFill>
              </a:rPr>
              <a:t> </a:t>
            </a:r>
            <a:r>
              <a:rPr lang="en-US" sz="1200" b="0" dirty="0" err="1">
                <a:solidFill>
                  <a:schemeClr val="accent1"/>
                </a:solidFill>
              </a:rPr>
              <a:t>œuvre</a:t>
            </a:r>
            <a:r>
              <a:rPr lang="en-US" sz="1200" b="0" dirty="0">
                <a:solidFill>
                  <a:schemeClr val="accent1"/>
                </a:solidFill>
              </a:rPr>
              <a:t> des </a:t>
            </a:r>
            <a:r>
              <a:rPr lang="en-US" sz="1200" b="0" dirty="0" err="1">
                <a:solidFill>
                  <a:schemeClr val="accent1"/>
                </a:solidFill>
              </a:rPr>
              <a:t>activités</a:t>
            </a:r>
            <a:r>
              <a:rPr lang="en-US" sz="1200" b="0" dirty="0">
                <a:solidFill>
                  <a:schemeClr val="accent1"/>
                </a:solidFill>
              </a:rPr>
              <a:t>.  Les </a:t>
            </a:r>
            <a:r>
              <a:rPr lang="en-US" sz="1200" b="0" dirty="0" err="1">
                <a:solidFill>
                  <a:schemeClr val="accent1"/>
                </a:solidFill>
              </a:rPr>
              <a:t>valeurs</a:t>
            </a:r>
            <a:r>
              <a:rPr lang="en-US" sz="1200" b="0" dirty="0">
                <a:solidFill>
                  <a:schemeClr val="accent1"/>
                </a:solidFill>
              </a:rPr>
              <a:t> de </a:t>
            </a:r>
            <a:r>
              <a:rPr lang="en-US" sz="1200" b="0" dirty="0" err="1">
                <a:solidFill>
                  <a:schemeClr val="accent1"/>
                </a:solidFill>
              </a:rPr>
              <a:t>référence</a:t>
            </a:r>
            <a:r>
              <a:rPr lang="en-US" sz="1200" b="0" dirty="0">
                <a:solidFill>
                  <a:schemeClr val="accent1"/>
                </a:solidFill>
              </a:rPr>
              <a:t> </a:t>
            </a:r>
            <a:r>
              <a:rPr lang="en-US" sz="1200" b="0" dirty="0" err="1">
                <a:solidFill>
                  <a:schemeClr val="accent1"/>
                </a:solidFill>
              </a:rPr>
              <a:t>peuvent</a:t>
            </a:r>
            <a:r>
              <a:rPr lang="en-US" sz="1200" b="0" dirty="0">
                <a:solidFill>
                  <a:schemeClr val="accent1"/>
                </a:solidFill>
              </a:rPr>
              <a: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nulles</a:t>
            </a:r>
            <a:r>
              <a:rPr lang="en-US" sz="1200" b="0" dirty="0">
                <a:solidFill>
                  <a:schemeClr val="accent1"/>
                </a:solidFill>
              </a:rPr>
              <a:t>, </a:t>
            </a:r>
            <a:r>
              <a:rPr lang="en-US" sz="1200" b="0" dirty="0" err="1">
                <a:solidFill>
                  <a:schemeClr val="accent1"/>
                </a:solidFill>
              </a:rPr>
              <a:t>établies</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a:t>
            </a:r>
            <a:r>
              <a:rPr lang="en-US" sz="1200" b="0" dirty="0" err="1">
                <a:solidFill>
                  <a:schemeClr val="accent1"/>
                </a:solidFill>
              </a:rPr>
              <a:t>partir</a:t>
            </a:r>
            <a:r>
              <a:rPr lang="en-US" sz="1200" b="0" dirty="0">
                <a:solidFill>
                  <a:schemeClr val="accent1"/>
                </a:solidFill>
              </a:rPr>
              <a:t> de </a:t>
            </a:r>
            <a:r>
              <a:rPr lang="en-US" sz="1200" b="0" dirty="0" err="1">
                <a:solidFill>
                  <a:schemeClr val="accent1"/>
                </a:solidFill>
              </a:rPr>
              <a:t>données</a:t>
            </a:r>
            <a:r>
              <a:rPr lang="en-US" sz="1200" b="0" dirty="0">
                <a:solidFill>
                  <a:schemeClr val="accent1"/>
                </a:solidFill>
              </a:rPr>
              <a:t> </a:t>
            </a:r>
            <a:r>
              <a:rPr lang="en-US" sz="1200" b="0" dirty="0" err="1">
                <a:solidFill>
                  <a:schemeClr val="accent1"/>
                </a:solidFill>
              </a:rPr>
              <a:t>existantes</a:t>
            </a:r>
            <a:r>
              <a:rPr lang="en-US" sz="1200" b="0" dirty="0">
                <a:solidFill>
                  <a:schemeClr val="accent1"/>
                </a:solidFill>
              </a:rPr>
              <a:t>, </a:t>
            </a:r>
            <a:r>
              <a:rPr lang="en-US" sz="1200" b="0" dirty="0" err="1">
                <a:solidFill>
                  <a:schemeClr val="accent1"/>
                </a:solidFill>
              </a:rPr>
              <a:t>collectées</a:t>
            </a:r>
            <a:r>
              <a:rPr lang="en-US" sz="1200" b="0" dirty="0">
                <a:solidFill>
                  <a:schemeClr val="accent1"/>
                </a:solidFill>
              </a:rPr>
              <a:t> </a:t>
            </a:r>
            <a:r>
              <a:rPr lang="en-US" sz="1200" b="0" dirty="0" err="1">
                <a:solidFill>
                  <a:schemeClr val="accent1"/>
                </a:solidFill>
              </a:rPr>
              <a:t>directement</a:t>
            </a:r>
            <a:r>
              <a:rPr lang="en-US" sz="1200" b="0" dirty="0">
                <a:solidFill>
                  <a:schemeClr val="accent1"/>
                </a:solidFill>
              </a:rPr>
              <a:t> par le </a:t>
            </a:r>
            <a:r>
              <a:rPr lang="en-US" sz="1200" b="0" dirty="0" err="1">
                <a:solidFill>
                  <a:schemeClr val="accent1"/>
                </a:solidFill>
              </a:rPr>
              <a:t>projet</a:t>
            </a:r>
            <a:r>
              <a:rPr lang="en-US" sz="1200" b="0" dirty="0">
                <a:solidFill>
                  <a:schemeClr val="accent1"/>
                </a:solidFill>
              </a:rPr>
              <a:t> </a:t>
            </a:r>
            <a:r>
              <a:rPr lang="en-US" sz="1200" b="0" dirty="0" err="1">
                <a:solidFill>
                  <a:schemeClr val="accent1"/>
                </a:solidFill>
              </a:rPr>
              <a:t>avant</a:t>
            </a:r>
            <a:r>
              <a:rPr lang="en-US" sz="1200" b="0" dirty="0">
                <a:solidFill>
                  <a:schemeClr val="accent1"/>
                </a:solidFill>
              </a:rPr>
              <a:t> que les </a:t>
            </a:r>
            <a:r>
              <a:rPr lang="en-US" sz="1200" b="0" dirty="0" err="1">
                <a:solidFill>
                  <a:schemeClr val="accent1"/>
                </a:solidFill>
              </a:rPr>
              <a:t>activités</a:t>
            </a:r>
            <a:r>
              <a:rPr lang="en-US" sz="1200" b="0" dirty="0">
                <a:solidFill>
                  <a:schemeClr val="accent1"/>
                </a:solidFill>
              </a:rPr>
              <a:t> du </a:t>
            </a:r>
            <a:r>
              <a:rPr lang="en-US" sz="1200" b="0" dirty="0" err="1">
                <a:solidFill>
                  <a:schemeClr val="accent1"/>
                </a:solidFill>
              </a:rPr>
              <a:t>projet</a:t>
            </a:r>
            <a:r>
              <a:rPr lang="en-US" sz="1200" b="0" dirty="0">
                <a:solidFill>
                  <a:schemeClr val="accent1"/>
                </a:solidFill>
              </a:rPr>
              <a:t> ne </a:t>
            </a:r>
            <a:r>
              <a:rPr lang="en-US" sz="1200" b="0" dirty="0" err="1">
                <a:solidFill>
                  <a:schemeClr val="accent1"/>
                </a:solidFill>
              </a:rPr>
              <a:t>commencent</a:t>
            </a:r>
            <a:r>
              <a:rPr lang="en-US" sz="1200" b="0" dirty="0">
                <a:solidFill>
                  <a:schemeClr val="accent1"/>
                </a:solidFill>
              </a:rPr>
              <a:t> </a:t>
            </a:r>
            <a:r>
              <a:rPr lang="en-US" sz="1200" b="0" dirty="0" err="1">
                <a:solidFill>
                  <a:schemeClr val="accent1"/>
                </a:solidFill>
              </a:rPr>
              <a:t>ou</a:t>
            </a:r>
            <a:r>
              <a:rPr lang="en-US" sz="1200" b="0" dirty="0">
                <a:solidFill>
                  <a:schemeClr val="accent1"/>
                </a:solidFill>
              </a:rPr>
              <a:t> </a:t>
            </a:r>
            <a:r>
              <a:rPr lang="en-US" sz="1200" b="0" dirty="0" err="1">
                <a:solidFill>
                  <a:schemeClr val="accent1"/>
                </a:solidFill>
              </a:rPr>
              <a:t>elles</a:t>
            </a:r>
            <a:r>
              <a:rPr lang="en-US" sz="1200" b="0" dirty="0">
                <a:solidFill>
                  <a:schemeClr val="accent1"/>
                </a:solidFill>
              </a:rPr>
              <a:t> </a:t>
            </a:r>
            <a:r>
              <a:rPr lang="en-US" sz="1200" b="0" dirty="0" err="1">
                <a:solidFill>
                  <a:schemeClr val="accent1"/>
                </a:solidFill>
              </a:rPr>
              <a:t>peuvent</a:t>
            </a:r>
            <a:r>
              <a:rPr lang="en-US" sz="1200" b="0" dirty="0">
                <a:solidFill>
                  <a:schemeClr val="accent1"/>
                </a:solidFill>
              </a:rPr>
              <a: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établies</a:t>
            </a:r>
            <a:r>
              <a:rPr lang="en-US" sz="1200" b="0" dirty="0">
                <a:solidFill>
                  <a:schemeClr val="accent1"/>
                </a:solidFill>
              </a:rPr>
              <a:t> dans le cadre </a:t>
            </a:r>
            <a:r>
              <a:rPr lang="en-US" sz="1200" b="0" dirty="0" err="1">
                <a:solidFill>
                  <a:schemeClr val="accent1"/>
                </a:solidFill>
              </a:rPr>
              <a:t>d'une</a:t>
            </a:r>
            <a:r>
              <a:rPr lang="en-US" sz="1200" b="0" dirty="0">
                <a:solidFill>
                  <a:schemeClr val="accent1"/>
                </a:solidFill>
              </a:rPr>
              <a:t> </a:t>
            </a:r>
            <a:r>
              <a:rPr lang="en-US" sz="1200" b="0" dirty="0" err="1">
                <a:solidFill>
                  <a:schemeClr val="accent1"/>
                </a:solidFill>
              </a:rPr>
              <a:t>référence</a:t>
            </a:r>
            <a:r>
              <a:rPr lang="en-US" sz="1200" b="0" dirty="0">
                <a:solidFill>
                  <a:schemeClr val="accent1"/>
                </a:solidFill>
              </a:rPr>
              <a:t> de mise </a:t>
            </a:r>
            <a:r>
              <a:rPr lang="en-US" sz="1200" b="0" dirty="0" err="1">
                <a:solidFill>
                  <a:schemeClr val="accent1"/>
                </a:solidFill>
              </a:rPr>
              <a:t>en</a:t>
            </a:r>
            <a:r>
              <a:rPr lang="en-US" sz="1200" b="0" dirty="0">
                <a:solidFill>
                  <a:schemeClr val="accent1"/>
                </a:solidFill>
              </a:rPr>
              <a:t> </a:t>
            </a:r>
            <a:r>
              <a:rPr lang="en-US" sz="1200" b="0" dirty="0" err="1">
                <a:solidFill>
                  <a:schemeClr val="accent1"/>
                </a:solidFill>
              </a:rPr>
              <a:t>œuvre</a:t>
            </a:r>
            <a:r>
              <a:rPr lang="en-US" sz="1200" b="0" dirty="0">
                <a:solidFill>
                  <a:schemeClr val="accent1"/>
                </a:solidFill>
              </a:rPr>
              <a:t> continue.</a:t>
            </a:r>
          </a:p>
        </p:txBody>
      </p:sp>
    </p:spTree>
    <p:extLst>
      <p:ext uri="{BB962C8B-B14F-4D97-AF65-F5344CB8AC3E}">
        <p14:creationId xmlns:p14="http://schemas.microsoft.com/office/powerpoint/2010/main" val="263573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solidFill>
                  <a:schemeClr val="accent1"/>
                </a:solidFill>
              </a:rPr>
              <a:t>L'étape</a:t>
            </a:r>
            <a:r>
              <a:rPr lang="en-US" sz="1200" b="0" dirty="0">
                <a:solidFill>
                  <a:schemeClr val="accent1"/>
                </a:solidFill>
              </a:rPr>
              <a:t> 2 </a:t>
            </a:r>
            <a:r>
              <a:rPr lang="en-US" sz="1200" b="0" dirty="0" err="1">
                <a:solidFill>
                  <a:schemeClr val="accent1"/>
                </a:solidFill>
              </a:rPr>
              <a:t>consiste</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a:t>
            </a:r>
            <a:r>
              <a:rPr lang="en-US" sz="1200" b="0" dirty="0" err="1">
                <a:solidFill>
                  <a:schemeClr val="accent1"/>
                </a:solidFill>
              </a:rPr>
              <a:t>effectuer</a:t>
            </a:r>
            <a:r>
              <a:rPr lang="en-US" sz="1200" b="0" dirty="0">
                <a:solidFill>
                  <a:schemeClr val="accent1"/>
                </a:solidFill>
              </a:rPr>
              <a:t> </a:t>
            </a:r>
            <a:r>
              <a:rPr lang="en-US" sz="1200" b="0" dirty="0" err="1">
                <a:solidFill>
                  <a:schemeClr val="accent1"/>
                </a:solidFill>
              </a:rPr>
              <a:t>une</a:t>
            </a:r>
            <a:r>
              <a:rPr lang="en-US" sz="1200" b="0" dirty="0">
                <a:solidFill>
                  <a:schemeClr val="accent1"/>
                </a:solidFill>
              </a:rPr>
              <a:t> </a:t>
            </a:r>
            <a:r>
              <a:rPr lang="en-US" sz="1200" b="0" dirty="0" err="1">
                <a:solidFill>
                  <a:schemeClr val="accent1"/>
                </a:solidFill>
              </a:rPr>
              <a:t>analyse</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travers </a:t>
            </a:r>
            <a:r>
              <a:rPr lang="en-US" sz="1200" b="0" dirty="0" err="1">
                <a:solidFill>
                  <a:schemeClr val="accent1"/>
                </a:solidFill>
              </a:rPr>
              <a:t>différentes</a:t>
            </a:r>
            <a:r>
              <a:rPr lang="en-US" sz="1200" b="0" dirty="0">
                <a:solidFill>
                  <a:schemeClr val="accent1"/>
                </a:solidFill>
              </a:rPr>
              <a:t> sources.  Nous </a:t>
            </a:r>
            <a:r>
              <a:rPr lang="en-US" sz="1200" b="0" dirty="0" err="1">
                <a:solidFill>
                  <a:schemeClr val="accent1"/>
                </a:solidFill>
              </a:rPr>
              <a:t>allons</a:t>
            </a:r>
            <a:r>
              <a:rPr lang="en-US" sz="1200" b="0" dirty="0">
                <a:solidFill>
                  <a:schemeClr val="accent1"/>
                </a:solidFill>
              </a:rPr>
              <a:t> </a:t>
            </a:r>
            <a:r>
              <a:rPr lang="en-US" sz="1200" b="0" dirty="0" err="1">
                <a:solidFill>
                  <a:schemeClr val="accent1"/>
                </a:solidFill>
              </a:rPr>
              <a:t>aborder</a:t>
            </a:r>
            <a:r>
              <a:rPr lang="en-US" sz="1200" b="0" dirty="0">
                <a:solidFill>
                  <a:schemeClr val="accent1"/>
                </a:solidFill>
              </a:rPr>
              <a:t> </a:t>
            </a:r>
            <a:r>
              <a:rPr lang="en-US" sz="1200" b="0" dirty="0" err="1">
                <a:solidFill>
                  <a:schemeClr val="accent1"/>
                </a:solidFill>
              </a:rPr>
              <a:t>chacune</a:t>
            </a:r>
            <a:r>
              <a:rPr lang="en-US" sz="1200" b="0" dirty="0">
                <a:solidFill>
                  <a:schemeClr val="accent1"/>
                </a:solidFill>
              </a:rPr>
              <a:t> </a:t>
            </a:r>
            <a:r>
              <a:rPr lang="en-US" sz="1200" b="0" dirty="0" err="1">
                <a:solidFill>
                  <a:schemeClr val="accent1"/>
                </a:solidFill>
              </a:rPr>
              <a:t>d'entre</a:t>
            </a:r>
            <a:r>
              <a:rPr lang="en-US" sz="1200" b="0" dirty="0">
                <a:solidFill>
                  <a:schemeClr val="accent1"/>
                </a:solidFill>
              </a:rPr>
              <a:t> </a:t>
            </a:r>
            <a:r>
              <a:rPr lang="en-US" sz="1200" b="0" dirty="0" err="1">
                <a:solidFill>
                  <a:schemeClr val="accent1"/>
                </a:solidFill>
              </a:rPr>
              <a:t>elles</a:t>
            </a:r>
            <a:r>
              <a:rPr lang="en-US" sz="1200" b="0" dirty="0">
                <a:solidFill>
                  <a:schemeClr val="accent1"/>
                </a:solidFill>
              </a:rPr>
              <a:t> dans les diapositives </a:t>
            </a:r>
            <a:r>
              <a:rPr lang="en-US" sz="1200" b="0" dirty="0" err="1">
                <a:solidFill>
                  <a:schemeClr val="accent1"/>
                </a:solidFill>
              </a:rPr>
              <a:t>suivantes</a:t>
            </a:r>
            <a:r>
              <a:rPr lang="en-US" sz="1200" b="0" dirty="0">
                <a:solidFill>
                  <a:schemeClr val="accent1"/>
                </a:solidFill>
              </a:rPr>
              <a:t>.</a:t>
            </a:r>
          </a:p>
        </p:txBody>
      </p:sp>
    </p:spTree>
    <p:extLst>
      <p:ext uri="{BB962C8B-B14F-4D97-AF65-F5344CB8AC3E}">
        <p14:creationId xmlns:p14="http://schemas.microsoft.com/office/powerpoint/2010/main" val="174173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 </a:t>
            </a:r>
            <a:r>
              <a:rPr lang="en-US" dirty="0" err="1"/>
              <a:t>cinquième</a:t>
            </a:r>
            <a:r>
              <a:rPr lang="en-US" dirty="0"/>
              <a:t> des six </a:t>
            </a:r>
            <a:r>
              <a:rPr lang="en-US" dirty="0" err="1"/>
              <a:t>cours</a:t>
            </a:r>
            <a:r>
              <a:rPr lang="en-US" dirty="0"/>
              <a:t> de la </a:t>
            </a:r>
            <a:r>
              <a:rPr lang="en-US" dirty="0" err="1"/>
              <a:t>série</a:t>
            </a:r>
            <a:r>
              <a:rPr lang="en-US" dirty="0"/>
              <a:t> de formations sur les concepts de M&amp;E de la </a:t>
            </a:r>
            <a:r>
              <a:rPr lang="en-US" dirty="0" err="1"/>
              <a:t>l’ILAB</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 </a:t>
            </a:r>
            <a:r>
              <a:rPr lang="en-US" dirty="0" err="1"/>
              <a:t>cours</a:t>
            </a:r>
            <a:r>
              <a:rPr lang="en-US" dirty="0"/>
              <a:t> </a:t>
            </a:r>
            <a:r>
              <a:rPr lang="en-US" dirty="0" err="1"/>
              <a:t>couvre</a:t>
            </a:r>
            <a:r>
              <a:rPr lang="en-US" dirty="0"/>
              <a:t> la manière de fixer les bases des </a:t>
            </a:r>
            <a:r>
              <a:rPr lang="en-US" dirty="0" err="1"/>
              <a:t>indicateurs</a:t>
            </a:r>
            <a:r>
              <a:rPr lang="en-US" dirty="0"/>
              <a:t> et de </a:t>
            </a:r>
            <a:r>
              <a:rPr lang="en-US" dirty="0" err="1"/>
              <a:t>sélectionner</a:t>
            </a:r>
            <a:r>
              <a:rPr lang="en-US" dirty="0"/>
              <a:t> les </a:t>
            </a:r>
            <a:r>
              <a:rPr lang="en-US" dirty="0" err="1"/>
              <a:t>cibles</a:t>
            </a:r>
            <a:r>
              <a:rPr lang="en-US" dirty="0"/>
              <a:t> pour les </a:t>
            </a:r>
            <a:r>
              <a:rPr lang="en-US" dirty="0" err="1"/>
              <a:t>indicateurs</a:t>
            </a:r>
            <a:r>
              <a:rPr lang="en-US" dirty="0"/>
              <a:t> du </a:t>
            </a:r>
            <a:r>
              <a:rPr lang="en-US" dirty="0" err="1"/>
              <a:t>projet</a:t>
            </a:r>
            <a:r>
              <a:rPr lang="en-US" dirty="0"/>
              <a:t>. </a:t>
            </a:r>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solidFill>
                  <a:schemeClr val="accent1"/>
                </a:solidFill>
              </a:rPr>
              <a:t>L'une</a:t>
            </a:r>
            <a:r>
              <a:rPr lang="en-US" sz="1200" b="0" dirty="0">
                <a:solidFill>
                  <a:schemeClr val="accent1"/>
                </a:solidFill>
              </a:rPr>
              <a:t> des </a:t>
            </a:r>
            <a:r>
              <a:rPr lang="en-US" sz="1200" b="0" dirty="0" err="1">
                <a:solidFill>
                  <a:schemeClr val="accent1"/>
                </a:solidFill>
              </a:rPr>
              <a:t>façons</a:t>
            </a:r>
            <a:r>
              <a:rPr lang="en-US" sz="1200" b="0" dirty="0">
                <a:solidFill>
                  <a:schemeClr val="accent1"/>
                </a:solidFill>
              </a:rPr>
              <a:t> les plus </a:t>
            </a:r>
            <a:r>
              <a:rPr lang="en-US" sz="1200" b="0" dirty="0" err="1">
                <a:solidFill>
                  <a:schemeClr val="accent1"/>
                </a:solidFill>
              </a:rPr>
              <a:t>courantes</a:t>
            </a:r>
            <a:r>
              <a:rPr lang="en-US" sz="1200" b="0" dirty="0">
                <a:solidFill>
                  <a:schemeClr val="accent1"/>
                </a:solidFill>
              </a:rPr>
              <a:t> de fixer un </a:t>
            </a:r>
            <a:r>
              <a:rPr lang="en-US" sz="1200" b="0" dirty="0" err="1">
                <a:solidFill>
                  <a:schemeClr val="accent1"/>
                </a:solidFill>
              </a:rPr>
              <a:t>objectif</a:t>
            </a:r>
            <a:r>
              <a:rPr lang="en-US" sz="1200" b="0" dirty="0">
                <a:solidFill>
                  <a:schemeClr val="accent1"/>
                </a:solidFill>
              </a:rPr>
              <a:t> </a:t>
            </a:r>
            <a:r>
              <a:rPr lang="en-US" sz="1200" b="0" dirty="0" err="1">
                <a:solidFill>
                  <a:schemeClr val="accent1"/>
                </a:solidFill>
              </a:rPr>
              <a:t>est</a:t>
            </a:r>
            <a:r>
              <a:rPr lang="en-US" sz="1200" b="0" dirty="0">
                <a:solidFill>
                  <a:schemeClr val="accent1"/>
                </a:solidFill>
              </a:rPr>
              <a:t> </a:t>
            </a:r>
            <a:r>
              <a:rPr lang="en-US" sz="1200" b="0" dirty="0" err="1">
                <a:solidFill>
                  <a:schemeClr val="accent1"/>
                </a:solidFill>
              </a:rPr>
              <a:t>d'analyser</a:t>
            </a:r>
            <a:r>
              <a:rPr lang="en-US" sz="1200" b="0" dirty="0">
                <a:solidFill>
                  <a:schemeClr val="accent1"/>
                </a:solidFill>
              </a:rPr>
              <a:t> </a:t>
            </a:r>
            <a:r>
              <a:rPr lang="en-US" sz="1200" b="0" dirty="0" err="1">
                <a:solidFill>
                  <a:schemeClr val="accent1"/>
                </a:solidFill>
              </a:rPr>
              <a:t>l'objectif</a:t>
            </a:r>
            <a:r>
              <a:rPr lang="en-US" sz="1200" b="0" dirty="0">
                <a:solidFill>
                  <a:schemeClr val="accent1"/>
                </a:solidFill>
              </a:rPr>
              <a:t> par rapport aux </a:t>
            </a:r>
            <a:r>
              <a:rPr lang="en-US" sz="1200" b="0" dirty="0" err="1">
                <a:solidFill>
                  <a:schemeClr val="accent1"/>
                </a:solidFill>
              </a:rPr>
              <a:t>autres</a:t>
            </a:r>
            <a:r>
              <a:rPr lang="en-US" sz="1200" b="0" dirty="0">
                <a:solidFill>
                  <a:schemeClr val="accent1"/>
                </a:solidFill>
              </a:rPr>
              <a:t> </a:t>
            </a:r>
            <a:r>
              <a:rPr lang="en-US" sz="1200" b="0" dirty="0" err="1">
                <a:solidFill>
                  <a:schemeClr val="accent1"/>
                </a:solidFill>
              </a:rPr>
              <a:t>objectifs</a:t>
            </a:r>
            <a:r>
              <a:rPr lang="en-US" sz="1200" b="0" dirty="0">
                <a:solidFill>
                  <a:schemeClr val="accent1"/>
                </a:solidFill>
              </a:rPr>
              <a:t> du cadre de </a:t>
            </a:r>
            <a:r>
              <a:rPr lang="en-US" sz="1200" b="0" dirty="0" err="1">
                <a:solidFill>
                  <a:schemeClr val="accent1"/>
                </a:solidFill>
              </a:rPr>
              <a:t>résultats</a:t>
            </a:r>
            <a:r>
              <a:rPr lang="en-US" sz="1200" b="0" dirty="0">
                <a:solidFill>
                  <a:schemeClr val="accent1"/>
                </a:solidFill>
              </a:rPr>
              <a:t> d'un </a:t>
            </a:r>
            <a:r>
              <a:rPr lang="en-US" sz="1200" b="0" dirty="0" err="1">
                <a:solidFill>
                  <a:schemeClr val="accent1"/>
                </a:solidFill>
              </a:rPr>
              <a:t>projet</a:t>
            </a:r>
            <a:r>
              <a:rPr lang="en-US" sz="1200" b="0" dirty="0">
                <a:solidFill>
                  <a:schemeClr val="accent1"/>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solidFill>
                  <a:schemeClr val="accent1"/>
                </a:solidFill>
              </a:rPr>
              <a:t>Prenons</a:t>
            </a:r>
            <a:r>
              <a:rPr lang="en-US" sz="1200" b="0" dirty="0">
                <a:solidFill>
                  <a:schemeClr val="accent1"/>
                </a:solidFill>
              </a:rPr>
              <a:t> </a:t>
            </a:r>
            <a:r>
              <a:rPr lang="en-US" sz="1200" b="0" dirty="0" err="1">
                <a:solidFill>
                  <a:schemeClr val="accent1"/>
                </a:solidFill>
              </a:rPr>
              <a:t>cet</a:t>
            </a:r>
            <a:r>
              <a:rPr lang="en-US" sz="1200" b="0" dirty="0">
                <a:solidFill>
                  <a:schemeClr val="accent1"/>
                </a:solidFill>
              </a:rPr>
              <a:t> </a:t>
            </a:r>
            <a:r>
              <a:rPr lang="en-US" sz="1200" b="0" dirty="0" err="1">
                <a:solidFill>
                  <a:schemeClr val="accent1"/>
                </a:solidFill>
              </a:rPr>
              <a:t>exemple</a:t>
            </a:r>
            <a:r>
              <a:rPr lang="en-US" sz="1200" b="0" dirty="0">
                <a:solidFill>
                  <a:schemeClr val="accent1"/>
                </a:solidFill>
              </a:rPr>
              <a:t>. Nous </a:t>
            </a:r>
            <a:r>
              <a:rPr lang="en-US" sz="1200" b="0" dirty="0" err="1">
                <a:solidFill>
                  <a:schemeClr val="accent1"/>
                </a:solidFill>
              </a:rPr>
              <a:t>avons</a:t>
            </a:r>
            <a:r>
              <a:rPr lang="en-US" sz="1200" b="0" dirty="0">
                <a:solidFill>
                  <a:schemeClr val="accent1"/>
                </a:solidFill>
              </a:rPr>
              <a:t> </a:t>
            </a:r>
            <a:r>
              <a:rPr lang="en-US" sz="1200" b="0" dirty="0" err="1">
                <a:solidFill>
                  <a:schemeClr val="accent1"/>
                </a:solidFill>
              </a:rPr>
              <a:t>une</a:t>
            </a:r>
            <a:r>
              <a:rPr lang="en-US" sz="1200" b="0" dirty="0">
                <a:solidFill>
                  <a:schemeClr val="accent1"/>
                </a:solidFill>
              </a:rPr>
              <a:t> </a:t>
            </a:r>
            <a:r>
              <a:rPr lang="en-US" sz="1200" b="0" dirty="0" err="1">
                <a:solidFill>
                  <a:schemeClr val="accent1"/>
                </a:solidFill>
              </a:rPr>
              <a:t>chaîne</a:t>
            </a:r>
            <a:r>
              <a:rPr lang="en-US" sz="1200" b="0" dirty="0">
                <a:solidFill>
                  <a:schemeClr val="accent1"/>
                </a:solidFill>
              </a:rPr>
              <a:t> de </a:t>
            </a:r>
            <a:r>
              <a:rPr lang="en-US" sz="1200" b="0" dirty="0" err="1">
                <a:solidFill>
                  <a:schemeClr val="accent1"/>
                </a:solidFill>
              </a:rPr>
              <a:t>résultats</a:t>
            </a:r>
            <a:r>
              <a:rPr lang="en-US" sz="1200" b="0" dirty="0">
                <a:solidFill>
                  <a:schemeClr val="accent1"/>
                </a:solidFill>
              </a:rPr>
              <a:t> avec trois </a:t>
            </a:r>
            <a:r>
              <a:rPr lang="en-US" sz="1200" b="0" dirty="0" err="1">
                <a:solidFill>
                  <a:schemeClr val="accent1"/>
                </a:solidFill>
              </a:rPr>
              <a:t>résultats</a:t>
            </a:r>
            <a:r>
              <a:rPr lang="en-US" sz="1200" b="0" dirty="0">
                <a:solidFill>
                  <a:schemeClr val="accent1"/>
                </a:solidFill>
              </a:rPr>
              <a:t>, </a:t>
            </a:r>
            <a:r>
              <a:rPr lang="en-US" sz="1200" b="0" dirty="0" err="1">
                <a:solidFill>
                  <a:schemeClr val="accent1"/>
                </a:solidFill>
              </a:rPr>
              <a:t>chacun</a:t>
            </a:r>
            <a:r>
              <a:rPr lang="en-US" sz="1200" b="0" dirty="0">
                <a:solidFill>
                  <a:schemeClr val="accent1"/>
                </a:solidFill>
              </a:rPr>
              <a:t> </a:t>
            </a:r>
            <a:r>
              <a:rPr lang="en-US" sz="1200" b="0" dirty="0" err="1">
                <a:solidFill>
                  <a:schemeClr val="accent1"/>
                </a:solidFill>
              </a:rPr>
              <a:t>d'entre</a:t>
            </a:r>
            <a:r>
              <a:rPr lang="en-US" sz="1200" b="0" dirty="0">
                <a:solidFill>
                  <a:schemeClr val="accent1"/>
                </a:solidFill>
              </a:rPr>
              <a:t> </a:t>
            </a:r>
            <a:r>
              <a:rPr lang="en-US" sz="1200" b="0" dirty="0" err="1">
                <a:solidFill>
                  <a:schemeClr val="accent1"/>
                </a:solidFill>
              </a:rPr>
              <a:t>eux</a:t>
            </a:r>
            <a:r>
              <a:rPr lang="en-US" sz="1200" b="0" dirty="0">
                <a:solidFill>
                  <a:schemeClr val="accent1"/>
                </a:solidFill>
              </a:rPr>
              <a:t> </a:t>
            </a:r>
            <a:r>
              <a:rPr lang="en-US" sz="1200" b="0" dirty="0" err="1">
                <a:solidFill>
                  <a:schemeClr val="accent1"/>
                </a:solidFill>
              </a:rPr>
              <a:t>ayant</a:t>
            </a:r>
            <a:r>
              <a:rPr lang="en-US" sz="1200" b="0" dirty="0">
                <a:solidFill>
                  <a:schemeClr val="accent1"/>
                </a:solidFill>
              </a:rPr>
              <a:t> un </a:t>
            </a:r>
            <a:r>
              <a:rPr lang="en-US" sz="1200" b="0" dirty="0" err="1">
                <a:solidFill>
                  <a:schemeClr val="accent1"/>
                </a:solidFill>
              </a:rPr>
              <a:t>indicateur</a:t>
            </a:r>
            <a:r>
              <a:rPr lang="en-US" sz="1200" b="0" dirty="0">
                <a:solidFill>
                  <a:schemeClr val="accent1"/>
                </a:solidFill>
              </a:rPr>
              <a:t>, et </a:t>
            </a:r>
            <a:r>
              <a:rPr lang="en-US" sz="1200" b="0" dirty="0" err="1">
                <a:solidFill>
                  <a:schemeClr val="accent1"/>
                </a:solidFill>
              </a:rPr>
              <a:t>chaque</a:t>
            </a:r>
            <a:r>
              <a:rPr lang="en-US" sz="1200" b="0" dirty="0">
                <a:solidFill>
                  <a:schemeClr val="accent1"/>
                </a:solidFill>
              </a:rPr>
              <a:t> </a:t>
            </a:r>
            <a:r>
              <a:rPr lang="en-US" sz="1200" b="0" dirty="0" err="1">
                <a:solidFill>
                  <a:schemeClr val="accent1"/>
                </a:solidFill>
              </a:rPr>
              <a:t>indicateur</a:t>
            </a:r>
            <a:r>
              <a:rPr lang="en-US" sz="1200" b="0" dirty="0">
                <a:solidFill>
                  <a:schemeClr val="accent1"/>
                </a:solidFill>
              </a:rPr>
              <a:t> </a:t>
            </a:r>
            <a:r>
              <a:rPr lang="en-US" sz="1200" b="0" dirty="0" err="1">
                <a:solidFill>
                  <a:schemeClr val="accent1"/>
                </a:solidFill>
              </a:rPr>
              <a:t>ayant</a:t>
            </a:r>
            <a:r>
              <a:rPr lang="en-US" sz="1200" b="0" dirty="0">
                <a:solidFill>
                  <a:schemeClr val="accent1"/>
                </a:solidFill>
              </a:rPr>
              <a:t> </a:t>
            </a:r>
            <a:r>
              <a:rPr lang="en-US" sz="1200" b="0" dirty="0" err="1">
                <a:solidFill>
                  <a:schemeClr val="accent1"/>
                </a:solidFill>
              </a:rPr>
              <a:t>une</a:t>
            </a:r>
            <a:r>
              <a:rPr lang="en-US" sz="1200" b="0" dirty="0">
                <a:solidFill>
                  <a:schemeClr val="accent1"/>
                </a:solidFill>
              </a:rPr>
              <a:t> </a:t>
            </a:r>
            <a:r>
              <a:rPr lang="en-US" sz="1200" b="0" dirty="0" err="1">
                <a:solidFill>
                  <a:schemeClr val="accent1"/>
                </a:solidFill>
              </a:rPr>
              <a:t>valeur</a:t>
            </a:r>
            <a:r>
              <a:rPr lang="en-US" sz="1200" b="0" dirty="0">
                <a:solidFill>
                  <a:schemeClr val="accent1"/>
                </a:solidFill>
              </a:rPr>
              <a:t> </a:t>
            </a:r>
            <a:r>
              <a:rPr lang="en-US" sz="1200" b="0" dirty="0" err="1">
                <a:solidFill>
                  <a:schemeClr val="accent1"/>
                </a:solidFill>
              </a:rPr>
              <a:t>cible</a:t>
            </a:r>
            <a:r>
              <a:rPr lang="en-US" sz="1200" b="0" dirty="0">
                <a:solidFill>
                  <a:schemeClr val="accent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Ce qui </a:t>
            </a:r>
            <a:r>
              <a:rPr lang="en-US" sz="1200" b="0" dirty="0" err="1">
                <a:solidFill>
                  <a:schemeClr val="accent1"/>
                </a:solidFill>
              </a:rPr>
              <a:t>est</a:t>
            </a:r>
            <a:r>
              <a:rPr lang="en-US" sz="1200" b="0" dirty="0">
                <a:solidFill>
                  <a:schemeClr val="accent1"/>
                </a:solidFill>
              </a:rPr>
              <a:t> </a:t>
            </a:r>
            <a:r>
              <a:rPr lang="en-US" sz="1200" b="0" dirty="0" err="1">
                <a:solidFill>
                  <a:schemeClr val="accent1"/>
                </a:solidFill>
              </a:rPr>
              <a:t>remarquable</a:t>
            </a:r>
            <a:r>
              <a:rPr lang="en-US" sz="1200" b="0" dirty="0">
                <a:solidFill>
                  <a:schemeClr val="accent1"/>
                </a:solidFill>
              </a:rPr>
              <a:t>, </a:t>
            </a:r>
            <a:r>
              <a:rPr lang="en-US" sz="1200" b="0" dirty="0" err="1">
                <a:solidFill>
                  <a:schemeClr val="accent1"/>
                </a:solidFill>
              </a:rPr>
              <a:t>c'est</a:t>
            </a:r>
            <a:r>
              <a:rPr lang="en-US" sz="1200" b="0" dirty="0">
                <a:solidFill>
                  <a:schemeClr val="accent1"/>
                </a:solidFill>
              </a:rPr>
              <a:t> que la </a:t>
            </a:r>
            <a:r>
              <a:rPr lang="en-US" sz="1200" b="0" dirty="0" err="1">
                <a:solidFill>
                  <a:schemeClr val="accent1"/>
                </a:solidFill>
              </a:rPr>
              <a:t>valeur</a:t>
            </a:r>
            <a:r>
              <a:rPr lang="en-US" sz="1200" b="0" dirty="0">
                <a:solidFill>
                  <a:schemeClr val="accent1"/>
                </a:solidFill>
              </a:rPr>
              <a:t> </a:t>
            </a:r>
            <a:r>
              <a:rPr lang="en-US" sz="1200" b="0" dirty="0" err="1">
                <a:solidFill>
                  <a:schemeClr val="accent1"/>
                </a:solidFill>
              </a:rPr>
              <a:t>cible</a:t>
            </a:r>
            <a:r>
              <a:rPr lang="en-US" sz="1200" b="0" dirty="0">
                <a:solidFill>
                  <a:schemeClr val="accent1"/>
                </a:solidFill>
              </a:rPr>
              <a:t> des </a:t>
            </a:r>
            <a:r>
              <a:rPr lang="en-US" sz="1200" b="0" dirty="0" err="1">
                <a:solidFill>
                  <a:schemeClr val="accent1"/>
                </a:solidFill>
              </a:rPr>
              <a:t>résultats</a:t>
            </a:r>
            <a:r>
              <a:rPr lang="en-US" sz="1200" b="0" dirty="0">
                <a:solidFill>
                  <a:schemeClr val="accent1"/>
                </a:solidFill>
              </a:rPr>
              <a:t> de </a:t>
            </a:r>
            <a:r>
              <a:rPr lang="en-US" sz="1200" b="0" dirty="0" err="1">
                <a:solidFill>
                  <a:schemeClr val="accent1"/>
                </a:solidFill>
              </a:rPr>
              <a:t>niveau</a:t>
            </a:r>
            <a:r>
              <a:rPr lang="en-US" sz="1200" b="0" dirty="0">
                <a:solidFill>
                  <a:schemeClr val="accent1"/>
                </a:solidFill>
              </a:rPr>
              <a:t> </a:t>
            </a:r>
            <a:r>
              <a:rPr lang="en-US" sz="1200" b="0" dirty="0" err="1">
                <a:solidFill>
                  <a:schemeClr val="accent1"/>
                </a:solidFill>
              </a:rPr>
              <a:t>inférieur</a:t>
            </a:r>
            <a:r>
              <a:rPr lang="en-US" sz="1200" b="0" dirty="0">
                <a:solidFill>
                  <a:schemeClr val="accent1"/>
                </a:solidFill>
              </a:rPr>
              <a:t> </a:t>
            </a:r>
            <a:r>
              <a:rPr lang="en-US" sz="1200" b="0" dirty="0" err="1">
                <a:solidFill>
                  <a:schemeClr val="accent1"/>
                </a:solidFill>
              </a:rPr>
              <a:t>affecte</a:t>
            </a:r>
            <a:r>
              <a:rPr lang="en-US" sz="1200" b="0" dirty="0">
                <a:solidFill>
                  <a:schemeClr val="accent1"/>
                </a:solidFill>
              </a:rPr>
              <a:t> les </a:t>
            </a:r>
            <a:r>
              <a:rPr lang="en-US" sz="1200" b="0" dirty="0" err="1">
                <a:solidFill>
                  <a:schemeClr val="accent1"/>
                </a:solidFill>
              </a:rPr>
              <a:t>valeurs</a:t>
            </a:r>
            <a:r>
              <a:rPr lang="en-US" sz="1200" b="0" dirty="0">
                <a:solidFill>
                  <a:schemeClr val="accent1"/>
                </a:solidFill>
              </a:rPr>
              <a:t> </a:t>
            </a:r>
            <a:r>
              <a:rPr lang="en-US" sz="1200" b="0" dirty="0" err="1">
                <a:solidFill>
                  <a:schemeClr val="accent1"/>
                </a:solidFill>
              </a:rPr>
              <a:t>cibles</a:t>
            </a:r>
            <a:r>
              <a:rPr lang="en-US" sz="1200" b="0" dirty="0">
                <a:solidFill>
                  <a:schemeClr val="accent1"/>
                </a:solidFill>
              </a:rPr>
              <a:t> des </a:t>
            </a:r>
            <a:r>
              <a:rPr lang="en-US" sz="1200" b="0" dirty="0" err="1">
                <a:solidFill>
                  <a:schemeClr val="accent1"/>
                </a:solidFill>
              </a:rPr>
              <a:t>résultats</a:t>
            </a:r>
            <a:r>
              <a:rPr lang="en-US" sz="1200" b="0" dirty="0">
                <a:solidFill>
                  <a:schemeClr val="accent1"/>
                </a:solidFill>
              </a:rPr>
              <a:t> de </a:t>
            </a:r>
            <a:r>
              <a:rPr lang="en-US" sz="1200" b="0" dirty="0" err="1">
                <a:solidFill>
                  <a:schemeClr val="accent1"/>
                </a:solidFill>
              </a:rPr>
              <a:t>niveau</a:t>
            </a:r>
            <a:r>
              <a:rPr lang="en-US" sz="1200" b="0" dirty="0">
                <a:solidFill>
                  <a:schemeClr val="accent1"/>
                </a:solidFill>
              </a:rPr>
              <a:t> </a:t>
            </a:r>
            <a:r>
              <a:rPr lang="en-US" sz="1200" b="0" dirty="0" err="1">
                <a:solidFill>
                  <a:schemeClr val="accent1"/>
                </a:solidFill>
              </a:rPr>
              <a:t>supérieur</a:t>
            </a:r>
            <a:r>
              <a:rPr lang="en-US" sz="1200" b="0" dirty="0">
                <a:solidFill>
                  <a:schemeClr val="accent1"/>
                </a:solidFill>
              </a:rPr>
              <a:t> dans le cadre.  Par </a:t>
            </a:r>
            <a:r>
              <a:rPr lang="en-US" sz="1200" b="0" dirty="0" err="1">
                <a:solidFill>
                  <a:schemeClr val="accent1"/>
                </a:solidFill>
              </a:rPr>
              <a:t>exemple</a:t>
            </a:r>
            <a:r>
              <a:rPr lang="en-US" sz="1200" b="0" dirty="0">
                <a:solidFill>
                  <a:schemeClr val="accent1"/>
                </a:solidFill>
              </a:rPr>
              <a:t>, la </a:t>
            </a:r>
            <a:r>
              <a:rPr lang="en-US" sz="1200" b="0" dirty="0" err="1">
                <a:solidFill>
                  <a:schemeClr val="accent1"/>
                </a:solidFill>
              </a:rPr>
              <a:t>valeur</a:t>
            </a:r>
            <a:r>
              <a:rPr lang="en-US" sz="1200" b="0" dirty="0">
                <a:solidFill>
                  <a:schemeClr val="accent1"/>
                </a:solidFill>
              </a:rPr>
              <a:t> </a:t>
            </a:r>
            <a:r>
              <a:rPr lang="en-US" sz="1200" b="0" dirty="0" err="1">
                <a:solidFill>
                  <a:schemeClr val="accent1"/>
                </a:solidFill>
              </a:rPr>
              <a:t>cible</a:t>
            </a:r>
            <a:r>
              <a:rPr lang="en-US" sz="1200" b="0" dirty="0">
                <a:solidFill>
                  <a:schemeClr val="accent1"/>
                </a:solidFill>
              </a:rPr>
              <a:t> pour le </a:t>
            </a:r>
            <a:r>
              <a:rPr lang="en-US" sz="1200" b="0" dirty="0" err="1">
                <a:solidFill>
                  <a:schemeClr val="accent1"/>
                </a:solidFill>
              </a:rPr>
              <a:t>nombre</a:t>
            </a:r>
            <a:r>
              <a:rPr lang="en-US" sz="1200" b="0" dirty="0">
                <a:solidFill>
                  <a:schemeClr val="accent1"/>
                </a:solidFill>
              </a:rPr>
              <a:t> de </a:t>
            </a:r>
            <a:r>
              <a:rPr lang="en-US" sz="1200" b="0" dirty="0" err="1">
                <a:solidFill>
                  <a:schemeClr val="accent1"/>
                </a:solidFill>
              </a:rPr>
              <a:t>superviseurs</a:t>
            </a:r>
            <a:r>
              <a:rPr lang="en-US" sz="1200" b="0" dirty="0">
                <a:solidFill>
                  <a:schemeClr val="accent1"/>
                </a:solidFill>
              </a:rPr>
              <a:t> </a:t>
            </a:r>
            <a:r>
              <a:rPr lang="en-US" sz="1200" b="0" dirty="0" err="1">
                <a:solidFill>
                  <a:schemeClr val="accent1"/>
                </a:solidFill>
              </a:rPr>
              <a:t>formés</a:t>
            </a:r>
            <a:r>
              <a:rPr lang="en-US" sz="1200" b="0" dirty="0">
                <a:solidFill>
                  <a:schemeClr val="accent1"/>
                </a:solidFill>
              </a:rPr>
              <a:t> aux pratiques de travail </a:t>
            </a:r>
            <a:r>
              <a:rPr lang="en-US" sz="1200" b="0" dirty="0" err="1">
                <a:solidFill>
                  <a:schemeClr val="accent1"/>
                </a:solidFill>
              </a:rPr>
              <a:t>améliorées</a:t>
            </a:r>
            <a:r>
              <a:rPr lang="en-US" sz="1200" b="0" dirty="0">
                <a:solidFill>
                  <a:schemeClr val="accent1"/>
                </a:solidFill>
              </a:rPr>
              <a:t> </a:t>
            </a:r>
            <a:r>
              <a:rPr lang="en-US" sz="1200" b="0" dirty="0" err="1">
                <a:solidFill>
                  <a:schemeClr val="accent1"/>
                </a:solidFill>
              </a:rPr>
              <a:t>est</a:t>
            </a:r>
            <a:r>
              <a:rPr lang="en-US" sz="1200" b="0" dirty="0">
                <a:solidFill>
                  <a:schemeClr val="accent1"/>
                </a:solidFill>
              </a:rPr>
              <a:t> de 2 000. La </a:t>
            </a:r>
            <a:r>
              <a:rPr lang="en-US" sz="1200" b="0" dirty="0" err="1">
                <a:solidFill>
                  <a:schemeClr val="accent1"/>
                </a:solidFill>
              </a:rPr>
              <a:t>valeur</a:t>
            </a:r>
            <a:r>
              <a:rPr lang="en-US" sz="1200" b="0" dirty="0">
                <a:solidFill>
                  <a:schemeClr val="accent1"/>
                </a:solidFill>
              </a:rPr>
              <a:t> de </a:t>
            </a:r>
            <a:r>
              <a:rPr lang="en-US" sz="1200" b="0" dirty="0" err="1">
                <a:solidFill>
                  <a:schemeClr val="accent1"/>
                </a:solidFill>
              </a:rPr>
              <a:t>l'indicateur</a:t>
            </a:r>
            <a:r>
              <a:rPr lang="en-US" sz="1200" b="0" dirty="0">
                <a:solidFill>
                  <a:schemeClr val="accent1"/>
                </a:solidFill>
              </a:rPr>
              <a:t> pour le </a:t>
            </a:r>
            <a:r>
              <a:rPr lang="en-US" sz="1200" b="0" dirty="0" err="1">
                <a:solidFill>
                  <a:schemeClr val="accent1"/>
                </a:solidFill>
              </a:rPr>
              <a:t>résultat</a:t>
            </a:r>
            <a:r>
              <a:rPr lang="en-US" sz="1200" b="0" dirty="0">
                <a:solidFill>
                  <a:schemeClr val="accent1"/>
                </a:solidFill>
              </a:rPr>
              <a:t> de </a:t>
            </a:r>
            <a:r>
              <a:rPr lang="en-US" sz="1200" b="0" dirty="0" err="1">
                <a:solidFill>
                  <a:schemeClr val="accent1"/>
                </a:solidFill>
              </a:rPr>
              <a:t>niveau</a:t>
            </a:r>
            <a:r>
              <a:rPr lang="en-US" sz="1200" b="0" dirty="0">
                <a:solidFill>
                  <a:schemeClr val="accent1"/>
                </a:solidFill>
              </a:rPr>
              <a:t> </a:t>
            </a:r>
            <a:r>
              <a:rPr lang="en-US" sz="1200" b="0" dirty="0" err="1">
                <a:solidFill>
                  <a:schemeClr val="accent1"/>
                </a:solidFill>
              </a:rPr>
              <a:t>supérieur</a:t>
            </a:r>
            <a:r>
              <a:rPr lang="en-US" sz="1200" b="0" dirty="0">
                <a:solidFill>
                  <a:schemeClr val="accent1"/>
                </a:solidFill>
              </a:rPr>
              <a:t> </a:t>
            </a:r>
            <a:r>
              <a:rPr lang="en-US" sz="1200" b="0" dirty="0" err="1">
                <a:solidFill>
                  <a:schemeClr val="accent1"/>
                </a:solidFill>
              </a:rPr>
              <a:t>suivant</a:t>
            </a:r>
            <a:r>
              <a:rPr lang="en-US" sz="1200" b="0" dirty="0">
                <a:solidFill>
                  <a:schemeClr val="accent1"/>
                </a:solidFill>
              </a:rPr>
              <a:t>, doit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une</a:t>
            </a:r>
            <a:r>
              <a:rPr lang="en-US" sz="1200" b="0" dirty="0">
                <a:solidFill>
                  <a:schemeClr val="accent1"/>
                </a:solidFill>
              </a:rPr>
              <a:t> fraction des 2 000 </a:t>
            </a:r>
            <a:r>
              <a:rPr lang="en-US" sz="1200" b="0" dirty="0" err="1">
                <a:solidFill>
                  <a:schemeClr val="accent1"/>
                </a:solidFill>
              </a:rPr>
              <a:t>formés</a:t>
            </a:r>
            <a:r>
              <a:rPr lang="en-US" sz="1200" b="0" dirty="0">
                <a:solidFill>
                  <a:schemeClr val="accent1"/>
                </a:solidFill>
              </a:rPr>
              <a:t>.  Dans </a:t>
            </a:r>
            <a:r>
              <a:rPr lang="en-US" sz="1200" b="0" dirty="0" err="1">
                <a:solidFill>
                  <a:schemeClr val="accent1"/>
                </a:solidFill>
              </a:rPr>
              <a:t>cet</a:t>
            </a:r>
            <a:r>
              <a:rPr lang="en-US" sz="1200" b="0" dirty="0">
                <a:solidFill>
                  <a:schemeClr val="accent1"/>
                </a:solidFill>
              </a:rPr>
              <a:t> </a:t>
            </a:r>
            <a:r>
              <a:rPr lang="en-US" sz="1200" b="0" dirty="0" err="1">
                <a:solidFill>
                  <a:schemeClr val="accent1"/>
                </a:solidFill>
              </a:rPr>
              <a:t>exemple</a:t>
            </a:r>
            <a:r>
              <a:rPr lang="en-US" sz="1200" b="0" dirty="0">
                <a:solidFill>
                  <a:schemeClr val="accent1"/>
                </a:solidFill>
              </a:rPr>
              <a:t>, le </a:t>
            </a:r>
            <a:r>
              <a:rPr lang="en-US" sz="1200" b="0" dirty="0" err="1">
                <a:solidFill>
                  <a:schemeClr val="accent1"/>
                </a:solidFill>
              </a:rPr>
              <a:t>nombre</a:t>
            </a:r>
            <a:r>
              <a:rPr lang="en-US" sz="1200" b="0" dirty="0">
                <a:solidFill>
                  <a:schemeClr val="accent1"/>
                </a:solidFill>
              </a:rPr>
              <a:t> </a:t>
            </a:r>
            <a:r>
              <a:rPr lang="en-US" sz="1200" b="0" dirty="0" err="1">
                <a:solidFill>
                  <a:schemeClr val="accent1"/>
                </a:solidFill>
              </a:rPr>
              <a:t>cible</a:t>
            </a:r>
            <a:r>
              <a:rPr lang="en-US" sz="1200" b="0" dirty="0">
                <a:solidFill>
                  <a:schemeClr val="accent1"/>
                </a:solidFill>
              </a:rPr>
              <a:t> de </a:t>
            </a:r>
            <a:r>
              <a:rPr lang="en-US" sz="1200" b="0" dirty="0" err="1">
                <a:solidFill>
                  <a:schemeClr val="accent1"/>
                </a:solidFill>
              </a:rPr>
              <a:t>superviseurs</a:t>
            </a:r>
            <a:r>
              <a:rPr lang="en-US" sz="1200" b="0" dirty="0">
                <a:solidFill>
                  <a:schemeClr val="accent1"/>
                </a:solidFill>
              </a:rPr>
              <a:t> qui </a:t>
            </a:r>
            <a:r>
              <a:rPr lang="en-US" sz="1200" b="0" dirty="0" err="1">
                <a:solidFill>
                  <a:schemeClr val="accent1"/>
                </a:solidFill>
              </a:rPr>
              <a:t>seront</a:t>
            </a:r>
            <a:r>
              <a:rPr lang="en-US" sz="1200" b="0" dirty="0">
                <a:solidFill>
                  <a:schemeClr val="accent1"/>
                </a:solidFill>
              </a:rPr>
              <a:t> </a:t>
            </a:r>
            <a:r>
              <a:rPr lang="en-US" sz="1200" b="0" dirty="0" err="1">
                <a:solidFill>
                  <a:schemeClr val="accent1"/>
                </a:solidFill>
              </a:rPr>
              <a:t>capables</a:t>
            </a:r>
            <a:r>
              <a:rPr lang="en-US" sz="1200" b="0" dirty="0">
                <a:solidFill>
                  <a:schemeClr val="accent1"/>
                </a:solidFill>
              </a:rPr>
              <a:t> </a:t>
            </a:r>
            <a:r>
              <a:rPr lang="en-US" sz="1200" b="0" dirty="0" err="1">
                <a:solidFill>
                  <a:schemeClr val="accent1"/>
                </a:solidFill>
              </a:rPr>
              <a:t>d'identifier</a:t>
            </a:r>
            <a:r>
              <a:rPr lang="en-US" sz="1200" b="0" dirty="0">
                <a:solidFill>
                  <a:schemeClr val="accent1"/>
                </a:solidFill>
              </a:rPr>
              <a:t> 4 </a:t>
            </a:r>
            <a:r>
              <a:rPr lang="en-US" sz="1200" b="0" dirty="0" err="1">
                <a:solidFill>
                  <a:schemeClr val="accent1"/>
                </a:solidFill>
              </a:rPr>
              <a:t>bonnes</a:t>
            </a:r>
            <a:r>
              <a:rPr lang="en-US" sz="1200" b="0" dirty="0">
                <a:solidFill>
                  <a:schemeClr val="accent1"/>
                </a:solidFill>
              </a:rPr>
              <a:t> pratiques de travail </a:t>
            </a:r>
            <a:r>
              <a:rPr lang="en-US" sz="1200" b="0" dirty="0" err="1">
                <a:solidFill>
                  <a:schemeClr val="accent1"/>
                </a:solidFill>
              </a:rPr>
              <a:t>ou</a:t>
            </a:r>
            <a:r>
              <a:rPr lang="en-US" sz="1200" b="0" dirty="0">
                <a:solidFill>
                  <a:schemeClr val="accent1"/>
                </a:solidFill>
              </a:rPr>
              <a:t> plus </a:t>
            </a:r>
            <a:r>
              <a:rPr lang="en-US" sz="1200" b="0" dirty="0" err="1">
                <a:solidFill>
                  <a:schemeClr val="accent1"/>
                </a:solidFill>
              </a:rPr>
              <a:t>est</a:t>
            </a:r>
            <a:r>
              <a:rPr lang="en-US" sz="1200" b="0" dirty="0">
                <a:solidFill>
                  <a:schemeClr val="accent1"/>
                </a:solidFill>
              </a:rPr>
              <a:t> de 1 200.  </a:t>
            </a:r>
            <a:r>
              <a:rPr lang="en-US" sz="1200" b="0" dirty="0" err="1">
                <a:solidFill>
                  <a:schemeClr val="accent1"/>
                </a:solidFill>
              </a:rPr>
              <a:t>En</a:t>
            </a:r>
            <a:r>
              <a:rPr lang="en-US" sz="1200" b="0" dirty="0">
                <a:solidFill>
                  <a:schemeClr val="accent1"/>
                </a:solidFill>
              </a:rPr>
              <a:t> raison de la </a:t>
            </a:r>
            <a:r>
              <a:rPr lang="en-US" sz="1200" b="0" dirty="0" err="1">
                <a:solidFill>
                  <a:schemeClr val="accent1"/>
                </a:solidFill>
              </a:rPr>
              <a:t>logique</a:t>
            </a:r>
            <a:r>
              <a:rPr lang="en-US" sz="1200" b="0" dirty="0">
                <a:solidFill>
                  <a:schemeClr val="accent1"/>
                </a:solidFill>
              </a:rPr>
              <a:t> "</a:t>
            </a:r>
            <a:r>
              <a:rPr lang="en-US" sz="1200" b="0" dirty="0" err="1">
                <a:solidFill>
                  <a:schemeClr val="accent1"/>
                </a:solidFill>
              </a:rPr>
              <a:t>si-alors</a:t>
            </a:r>
            <a:r>
              <a:rPr lang="en-US" sz="1200" b="0" dirty="0">
                <a:solidFill>
                  <a:schemeClr val="accent1"/>
                </a:solidFill>
              </a:rPr>
              <a:t>" du cadre, la </a:t>
            </a:r>
            <a:r>
              <a:rPr lang="en-US" sz="1200" b="0" dirty="0" err="1">
                <a:solidFill>
                  <a:schemeClr val="accent1"/>
                </a:solidFill>
              </a:rPr>
              <a:t>cible</a:t>
            </a:r>
            <a:r>
              <a:rPr lang="en-US" sz="1200" b="0" dirty="0">
                <a:solidFill>
                  <a:schemeClr val="accent1"/>
                </a:solidFill>
              </a:rPr>
              <a:t> de </a:t>
            </a:r>
            <a:r>
              <a:rPr lang="en-US" sz="1200" b="0" dirty="0" err="1">
                <a:solidFill>
                  <a:schemeClr val="accent1"/>
                </a:solidFill>
              </a:rPr>
              <a:t>l'indicateur</a:t>
            </a:r>
            <a:r>
              <a:rPr lang="en-US" sz="1200" b="0" dirty="0">
                <a:solidFill>
                  <a:schemeClr val="accent1"/>
                </a:solidFill>
              </a:rPr>
              <a:t> "</a:t>
            </a:r>
            <a:r>
              <a:rPr lang="en-US" sz="1200" b="0" dirty="0" err="1">
                <a:solidFill>
                  <a:schemeClr val="accent1"/>
                </a:solidFill>
              </a:rPr>
              <a:t>Nombre</a:t>
            </a:r>
            <a:r>
              <a:rPr lang="en-US" sz="1200" b="0" dirty="0">
                <a:solidFill>
                  <a:schemeClr val="accent1"/>
                </a:solidFill>
              </a:rPr>
              <a:t> de </a:t>
            </a:r>
            <a:r>
              <a:rPr lang="en-US" sz="1200" b="0" dirty="0" err="1">
                <a:solidFill>
                  <a:schemeClr val="accent1"/>
                </a:solidFill>
              </a:rPr>
              <a:t>superviseurs</a:t>
            </a:r>
            <a:r>
              <a:rPr lang="en-US" sz="1200" b="0" dirty="0">
                <a:solidFill>
                  <a:schemeClr val="accent1"/>
                </a:solidFill>
              </a:rPr>
              <a:t> </a:t>
            </a:r>
            <a:r>
              <a:rPr lang="en-US" sz="1200" b="0" dirty="0" err="1">
                <a:solidFill>
                  <a:schemeClr val="accent1"/>
                </a:solidFill>
              </a:rPr>
              <a:t>observés</a:t>
            </a:r>
            <a:r>
              <a:rPr lang="en-US" sz="1200" b="0" dirty="0">
                <a:solidFill>
                  <a:schemeClr val="accent1"/>
                </a:solidFill>
              </a:rPr>
              <a:t> </a:t>
            </a:r>
            <a:r>
              <a:rPr lang="en-US" sz="1200" b="0" dirty="0" err="1">
                <a:solidFill>
                  <a:schemeClr val="accent1"/>
                </a:solidFill>
              </a:rPr>
              <a:t>utilisant</a:t>
            </a:r>
            <a:r>
              <a:rPr lang="en-US" sz="1200" b="0" dirty="0">
                <a:solidFill>
                  <a:schemeClr val="accent1"/>
                </a:solidFill>
              </a:rPr>
              <a:t> des pratiques de travail </a:t>
            </a:r>
            <a:r>
              <a:rPr lang="en-US" sz="1200" b="0" dirty="0" err="1">
                <a:solidFill>
                  <a:schemeClr val="accent1"/>
                </a:solidFill>
              </a:rPr>
              <a:t>améliorées</a:t>
            </a:r>
            <a:r>
              <a:rPr lang="en-US" sz="1200" b="0" dirty="0">
                <a:solidFill>
                  <a:schemeClr val="accent1"/>
                </a:solidFill>
              </a:rPr>
              <a:t>" doit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inférieure</a:t>
            </a:r>
            <a:r>
              <a:rPr lang="en-US" sz="1200" b="0" dirty="0">
                <a:solidFill>
                  <a:schemeClr val="accent1"/>
                </a:solidFill>
              </a:rPr>
              <a:t> </a:t>
            </a:r>
            <a:r>
              <a:rPr lang="en-US" sz="1200" b="0" dirty="0" err="1">
                <a:solidFill>
                  <a:schemeClr val="accent1"/>
                </a:solidFill>
              </a:rPr>
              <a:t>ou</a:t>
            </a:r>
            <a:r>
              <a:rPr lang="en-US" sz="1200" b="0" dirty="0">
                <a:solidFill>
                  <a:schemeClr val="accent1"/>
                </a:solidFill>
              </a:rPr>
              <a:t> </a:t>
            </a:r>
            <a:r>
              <a:rPr lang="en-US" sz="1200" b="0" dirty="0" err="1">
                <a:solidFill>
                  <a:schemeClr val="accent1"/>
                </a:solidFill>
              </a:rPr>
              <a:t>égale</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1 200.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solidFill>
                  <a:schemeClr val="accent1"/>
                </a:solidFill>
              </a:rPr>
              <a:t>Ainsi</a:t>
            </a:r>
            <a:r>
              <a:rPr lang="en-US" sz="1200" b="0" dirty="0">
                <a:solidFill>
                  <a:schemeClr val="accent1"/>
                </a:solidFill>
              </a:rPr>
              <a:t>, </a:t>
            </a:r>
            <a:r>
              <a:rPr lang="en-US" sz="1200" b="0" dirty="0" err="1">
                <a:solidFill>
                  <a:schemeClr val="accent1"/>
                </a:solidFill>
              </a:rPr>
              <a:t>cette</a:t>
            </a:r>
            <a:r>
              <a:rPr lang="en-US" sz="1200" b="0" dirty="0">
                <a:solidFill>
                  <a:schemeClr val="accent1"/>
                </a:solidFill>
              </a:rPr>
              <a:t> </a:t>
            </a:r>
            <a:r>
              <a:rPr lang="en-US" sz="1200" b="0" dirty="0" err="1">
                <a:solidFill>
                  <a:schemeClr val="accent1"/>
                </a:solidFill>
              </a:rPr>
              <a:t>approche</a:t>
            </a:r>
            <a:r>
              <a:rPr lang="en-US" sz="1200" b="0" dirty="0">
                <a:solidFill>
                  <a:schemeClr val="accent1"/>
                </a:solidFill>
              </a:rPr>
              <a:t> </a:t>
            </a:r>
            <a:r>
              <a:rPr lang="en-US" sz="1200" b="0" dirty="0" err="1">
                <a:solidFill>
                  <a:schemeClr val="accent1"/>
                </a:solidFill>
              </a:rPr>
              <a:t>permet</a:t>
            </a:r>
            <a:r>
              <a:rPr lang="en-US" sz="1200" b="0" dirty="0">
                <a:solidFill>
                  <a:schemeClr val="accent1"/>
                </a:solidFill>
              </a:rPr>
              <a:t> de fixer des </a:t>
            </a:r>
            <a:r>
              <a:rPr lang="en-US" sz="1200" b="0" dirty="0" err="1">
                <a:solidFill>
                  <a:schemeClr val="accent1"/>
                </a:solidFill>
              </a:rPr>
              <a:t>objectifs</a:t>
            </a:r>
            <a:r>
              <a:rPr lang="en-US" sz="1200" b="0" dirty="0">
                <a:solidFill>
                  <a:schemeClr val="accent1"/>
                </a:solidFill>
              </a:rPr>
              <a:t> </a:t>
            </a:r>
            <a:r>
              <a:rPr lang="en-US" sz="1200" b="0" dirty="0" err="1">
                <a:solidFill>
                  <a:schemeClr val="accent1"/>
                </a:solidFill>
              </a:rPr>
              <a:t>basés</a:t>
            </a:r>
            <a:r>
              <a:rPr lang="en-US" sz="1200" b="0" dirty="0">
                <a:solidFill>
                  <a:schemeClr val="accent1"/>
                </a:solidFill>
              </a:rPr>
              <a:t> sur la </a:t>
            </a:r>
            <a:r>
              <a:rPr lang="en-US" sz="1200" b="0" dirty="0" err="1">
                <a:solidFill>
                  <a:schemeClr val="accent1"/>
                </a:solidFill>
              </a:rPr>
              <a:t>portée</a:t>
            </a:r>
            <a:r>
              <a:rPr lang="en-US" sz="1200" b="0" dirty="0">
                <a:solidFill>
                  <a:schemeClr val="accent1"/>
                </a:solidFill>
              </a:rPr>
              <a:t> et </a:t>
            </a:r>
            <a:r>
              <a:rPr lang="en-US" sz="1200" b="0" dirty="0" err="1">
                <a:solidFill>
                  <a:schemeClr val="accent1"/>
                </a:solidFill>
              </a:rPr>
              <a:t>l'échelle</a:t>
            </a:r>
            <a:r>
              <a:rPr lang="en-US" sz="1200" b="0" dirty="0">
                <a:solidFill>
                  <a:schemeClr val="accent1"/>
                </a:solidFill>
              </a:rPr>
              <a:t> des interventions et les </a:t>
            </a:r>
            <a:r>
              <a:rPr lang="en-US" sz="1200" b="0" dirty="0" err="1">
                <a:solidFill>
                  <a:schemeClr val="accent1"/>
                </a:solidFill>
              </a:rPr>
              <a:t>objectifs</a:t>
            </a:r>
            <a:r>
              <a:rPr lang="en-US" sz="1200" b="0" dirty="0">
                <a:solidFill>
                  <a:schemeClr val="accent1"/>
                </a:solidFill>
              </a:rPr>
              <a:t> des </a:t>
            </a:r>
            <a:r>
              <a:rPr lang="en-US" sz="1200" b="0" dirty="0" err="1">
                <a:solidFill>
                  <a:schemeClr val="accent1"/>
                </a:solidFill>
              </a:rPr>
              <a:t>niveaux</a:t>
            </a:r>
            <a:r>
              <a:rPr lang="en-US" sz="1200" b="0" dirty="0">
                <a:solidFill>
                  <a:schemeClr val="accent1"/>
                </a:solidFill>
              </a:rPr>
              <a:t> </a:t>
            </a:r>
            <a:r>
              <a:rPr lang="en-US" sz="1200" b="0" dirty="0" err="1">
                <a:solidFill>
                  <a:schemeClr val="accent1"/>
                </a:solidFill>
              </a:rPr>
              <a:t>inférieurs</a:t>
            </a:r>
            <a:r>
              <a:rPr lang="en-US" sz="1200" b="0" dirty="0">
                <a:solidFill>
                  <a:schemeClr val="accent1"/>
                </a:solidFill>
              </a:rPr>
              <a:t> du cadre. </a:t>
            </a:r>
          </a:p>
        </p:txBody>
      </p:sp>
    </p:spTree>
    <p:extLst>
      <p:ext uri="{BB962C8B-B14F-4D97-AF65-F5344CB8AC3E}">
        <p14:creationId xmlns:p14="http://schemas.microsoft.com/office/powerpoint/2010/main" val="390163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Une </a:t>
            </a:r>
            <a:r>
              <a:rPr lang="en-US" sz="1200" b="0" dirty="0" err="1">
                <a:solidFill>
                  <a:schemeClr val="accent1"/>
                </a:solidFill>
              </a:rPr>
              <a:t>autre</a:t>
            </a:r>
            <a:r>
              <a:rPr lang="en-US" sz="1200" b="0" dirty="0">
                <a:solidFill>
                  <a:schemeClr val="accent1"/>
                </a:solidFill>
              </a:rPr>
              <a:t> </a:t>
            </a:r>
            <a:r>
              <a:rPr lang="en-US" sz="1200" b="0" dirty="0" err="1">
                <a:solidFill>
                  <a:schemeClr val="accent1"/>
                </a:solidFill>
              </a:rPr>
              <a:t>approche</a:t>
            </a:r>
            <a:r>
              <a:rPr lang="en-US" sz="1200" b="0" dirty="0">
                <a:solidFill>
                  <a:schemeClr val="accent1"/>
                </a:solidFill>
              </a:rPr>
              <a:t> qui </a:t>
            </a:r>
            <a:r>
              <a:rPr lang="en-US" sz="1200" b="0" dirty="0" err="1">
                <a:solidFill>
                  <a:schemeClr val="accent1"/>
                </a:solidFill>
              </a:rPr>
              <a:t>peut</a:t>
            </a:r>
            <a:r>
              <a:rPr lang="en-US" sz="1200" b="0" dirty="0">
                <a:solidFill>
                  <a:schemeClr val="accent1"/>
                </a:solidFill>
              </a:rPr>
              <a: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utilisée</a:t>
            </a:r>
            <a:r>
              <a:rPr lang="en-US" sz="1200" b="0" dirty="0">
                <a:solidFill>
                  <a:schemeClr val="accent1"/>
                </a:solidFill>
              </a:rPr>
              <a:t> </a:t>
            </a:r>
            <a:r>
              <a:rPr lang="en-US" sz="1200" b="0" dirty="0" err="1">
                <a:solidFill>
                  <a:schemeClr val="accent1"/>
                </a:solidFill>
              </a:rPr>
              <a:t>est</a:t>
            </a:r>
            <a:r>
              <a:rPr lang="en-US" sz="1200" b="0" dirty="0">
                <a:solidFill>
                  <a:schemeClr val="accent1"/>
                </a:solidFill>
              </a:rPr>
              <a:t> de </a:t>
            </a:r>
            <a:r>
              <a:rPr lang="en-US" sz="1200" b="0" dirty="0" err="1">
                <a:solidFill>
                  <a:schemeClr val="accent1"/>
                </a:solidFill>
              </a:rPr>
              <a:t>considérer</a:t>
            </a:r>
            <a:r>
              <a:rPr lang="en-US" sz="1200" b="0" dirty="0">
                <a:solidFill>
                  <a:schemeClr val="accent1"/>
                </a:solidFill>
              </a:rPr>
              <a:t> le moment et le </a:t>
            </a:r>
            <a:r>
              <a:rPr lang="en-US" sz="1200" b="0" dirty="0" err="1">
                <a:solidFill>
                  <a:schemeClr val="accent1"/>
                </a:solidFill>
              </a:rPr>
              <a:t>rythme</a:t>
            </a:r>
            <a:r>
              <a:rPr lang="en-US" sz="1200" b="0" dirty="0">
                <a:solidFill>
                  <a:schemeClr val="accent1"/>
                </a:solidFill>
              </a:rPr>
              <a:t> de la mise </a:t>
            </a:r>
            <a:r>
              <a:rPr lang="en-US" sz="1200" b="0" dirty="0" err="1">
                <a:solidFill>
                  <a:schemeClr val="accent1"/>
                </a:solidFill>
              </a:rPr>
              <a:t>en</a:t>
            </a:r>
            <a:r>
              <a:rPr lang="en-US" sz="1200" b="0" dirty="0">
                <a:solidFill>
                  <a:schemeClr val="accent1"/>
                </a:solidFill>
              </a:rPr>
              <a:t> </a:t>
            </a:r>
            <a:r>
              <a:rPr lang="en-US" sz="1200" b="0" dirty="0" err="1">
                <a:solidFill>
                  <a:schemeClr val="accent1"/>
                </a:solidFill>
              </a:rPr>
              <a:t>œuvre</a:t>
            </a:r>
            <a:r>
              <a:rPr lang="en-US" sz="1200" b="0" dirty="0">
                <a:solidFill>
                  <a:schemeClr val="accent1"/>
                </a:solidFill>
              </a:rPr>
              <a:t> et son </a:t>
            </a:r>
            <a:r>
              <a:rPr lang="en-US" sz="1200" b="0" dirty="0" err="1">
                <a:solidFill>
                  <a:schemeClr val="accent1"/>
                </a:solidFill>
              </a:rPr>
              <a:t>effet</a:t>
            </a:r>
            <a:r>
              <a:rPr lang="en-US" sz="1200" b="0" dirty="0">
                <a:solidFill>
                  <a:schemeClr val="accent1"/>
                </a:solidFill>
              </a:rPr>
              <a:t> </a:t>
            </a:r>
            <a:r>
              <a:rPr lang="en-US" sz="1200" b="0" dirty="0" err="1">
                <a:solidFill>
                  <a:schemeClr val="accent1"/>
                </a:solidFill>
              </a:rPr>
              <a:t>potentiel</a:t>
            </a:r>
            <a:r>
              <a:rPr lang="en-US" sz="1200" b="0" dirty="0">
                <a:solidFill>
                  <a:schemeClr val="accent1"/>
                </a:solidFill>
              </a:rPr>
              <a:t> sur le </a:t>
            </a:r>
            <a:r>
              <a:rPr lang="en-US" sz="1200" b="0" dirty="0" err="1">
                <a:solidFill>
                  <a:schemeClr val="accent1"/>
                </a:solidFill>
              </a:rPr>
              <a:t>résultat</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a:t>
            </a:r>
            <a:r>
              <a:rPr lang="en-US" sz="1200" b="0" dirty="0" err="1">
                <a:solidFill>
                  <a:schemeClr val="accent1"/>
                </a:solidFill>
              </a:rPr>
              <a:t>mesurer</a:t>
            </a:r>
            <a:r>
              <a:rPr lang="en-US" sz="1200" b="0" dirty="0">
                <a:solidFill>
                  <a:schemeClr val="accent1"/>
                </a:solidFill>
              </a:rPr>
              <a:t>. Le </a:t>
            </a:r>
            <a:r>
              <a:rPr lang="en-US" sz="1200" b="0" dirty="0" err="1">
                <a:solidFill>
                  <a:schemeClr val="accent1"/>
                </a:solidFill>
              </a:rPr>
              <a:t>projet</a:t>
            </a:r>
            <a:r>
              <a:rPr lang="en-US" sz="1200" b="0" dirty="0">
                <a:solidFill>
                  <a:schemeClr val="accent1"/>
                </a:solidFill>
              </a:rPr>
              <a:t> </a:t>
            </a:r>
            <a:r>
              <a:rPr lang="en-US" sz="1200" b="0" dirty="0" err="1">
                <a:solidFill>
                  <a:schemeClr val="accent1"/>
                </a:solidFill>
              </a:rPr>
              <a:t>montera</a:t>
            </a:r>
            <a:r>
              <a:rPr lang="en-US" sz="1200" b="0" dirty="0">
                <a:solidFill>
                  <a:schemeClr val="accent1"/>
                </a:solidFill>
              </a:rPr>
              <a:t>-t-il </a:t>
            </a:r>
            <a:r>
              <a:rPr lang="en-US" sz="1200" b="0" dirty="0" err="1">
                <a:solidFill>
                  <a:schemeClr val="accent1"/>
                </a:solidFill>
              </a:rPr>
              <a:t>en</a:t>
            </a:r>
            <a:r>
              <a:rPr lang="en-US" sz="1200" b="0" dirty="0">
                <a:solidFill>
                  <a:schemeClr val="accent1"/>
                </a:solidFill>
              </a:rPr>
              <a:t> puissance </a:t>
            </a:r>
            <a:r>
              <a:rPr lang="en-US" sz="1200" b="0" dirty="0" err="1">
                <a:solidFill>
                  <a:schemeClr val="accent1"/>
                </a:solidFill>
              </a:rPr>
              <a:t>progressivement</a:t>
            </a:r>
            <a:r>
              <a:rPr lang="en-US" sz="1200" b="0" dirty="0">
                <a:solidFill>
                  <a:schemeClr val="accent1"/>
                </a:solidFill>
              </a:rPr>
              <a:t> ? Y aura-t-il un pic important </a:t>
            </a:r>
            <a:r>
              <a:rPr lang="en-US" sz="1200" b="0" dirty="0" err="1">
                <a:solidFill>
                  <a:schemeClr val="accent1"/>
                </a:solidFill>
              </a:rPr>
              <a:t>d'activités</a:t>
            </a:r>
            <a:r>
              <a:rPr lang="en-US" sz="1200" b="0" dirty="0">
                <a:solidFill>
                  <a:schemeClr val="accent1"/>
                </a:solidFill>
              </a:rPr>
              <a:t> et de performances pour le </a:t>
            </a:r>
            <a:r>
              <a:rPr lang="en-US" sz="1200" b="0" dirty="0" err="1">
                <a:solidFill>
                  <a:schemeClr val="accent1"/>
                </a:solidFill>
              </a:rPr>
              <a:t>résultat</a:t>
            </a:r>
            <a:r>
              <a:rPr lang="en-US" sz="1200" b="0" dirty="0">
                <a:solidFill>
                  <a:schemeClr val="accent1"/>
                </a:solidFill>
              </a:rPr>
              <a:t> </a:t>
            </a:r>
            <a:r>
              <a:rPr lang="en-US" sz="1200" b="0" dirty="0" err="1">
                <a:solidFill>
                  <a:schemeClr val="accent1"/>
                </a:solidFill>
              </a:rPr>
              <a:t>certaines</a:t>
            </a:r>
            <a:r>
              <a:rPr lang="en-US" sz="1200" b="0" dirty="0">
                <a:solidFill>
                  <a:schemeClr val="accent1"/>
                </a:solidFill>
              </a:rPr>
              <a:t> </a:t>
            </a:r>
            <a:r>
              <a:rPr lang="en-US" sz="1200" b="0" dirty="0" err="1">
                <a:solidFill>
                  <a:schemeClr val="accent1"/>
                </a:solidFill>
              </a:rPr>
              <a:t>années</a:t>
            </a:r>
            <a:r>
              <a:rPr lang="en-US" sz="1200" b="0" dirty="0">
                <a:solidFill>
                  <a:schemeClr val="accent1"/>
                </a:solidFill>
              </a:rPr>
              <a:t> plus que </a:t>
            </a:r>
            <a:r>
              <a:rPr lang="en-US" sz="1200" b="0" dirty="0" err="1">
                <a:solidFill>
                  <a:schemeClr val="accent1"/>
                </a:solidFill>
              </a:rPr>
              <a:t>d'autres</a:t>
            </a:r>
            <a:r>
              <a:rPr lang="en-US" sz="1200" b="0" dirty="0">
                <a:solidFill>
                  <a:schemeClr val="accent1"/>
                </a:solidFill>
              </a:rPr>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accent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1"/>
                </a:solidFill>
              </a:rPr>
              <a:t>Dans de </a:t>
            </a:r>
            <a:r>
              <a:rPr lang="en-US" sz="1200" b="0" dirty="0" err="1">
                <a:solidFill>
                  <a:schemeClr val="accent1"/>
                </a:solidFill>
              </a:rPr>
              <a:t>nombreux</a:t>
            </a:r>
            <a:r>
              <a:rPr lang="en-US" sz="1200" b="0" dirty="0">
                <a:solidFill>
                  <a:schemeClr val="accent1"/>
                </a:solidFill>
              </a:rPr>
              <a:t> </a:t>
            </a:r>
            <a:r>
              <a:rPr lang="en-US" sz="1200" b="0" dirty="0" err="1">
                <a:solidFill>
                  <a:schemeClr val="accent1"/>
                </a:solidFill>
              </a:rPr>
              <a:t>cas</a:t>
            </a:r>
            <a:r>
              <a:rPr lang="en-US" sz="1200" b="0" dirty="0">
                <a:solidFill>
                  <a:schemeClr val="accent1"/>
                </a:solidFill>
              </a:rPr>
              <a:t>, les </a:t>
            </a:r>
            <a:r>
              <a:rPr lang="en-US" sz="1200" b="0" dirty="0" err="1">
                <a:solidFill>
                  <a:schemeClr val="accent1"/>
                </a:solidFill>
              </a:rPr>
              <a:t>objectifs</a:t>
            </a:r>
            <a:r>
              <a:rPr lang="en-US" sz="1200" b="0" dirty="0">
                <a:solidFill>
                  <a:schemeClr val="accent1"/>
                </a:solidFill>
              </a:rPr>
              <a:t> </a:t>
            </a:r>
            <a:r>
              <a:rPr lang="en-US" sz="1200" b="0" dirty="0" err="1">
                <a:solidFill>
                  <a:schemeClr val="accent1"/>
                </a:solidFill>
              </a:rPr>
              <a:t>doivent</a:t>
            </a:r>
            <a:r>
              <a:rPr lang="en-US" sz="1200" b="0" dirty="0">
                <a:solidFill>
                  <a:schemeClr val="accent1"/>
                </a:solidFill>
              </a:rPr>
              <a:t> </a:t>
            </a:r>
            <a:r>
              <a:rPr lang="en-US" sz="1200" b="0" dirty="0" err="1">
                <a:solidFill>
                  <a:schemeClr val="accent1"/>
                </a:solidFill>
              </a:rPr>
              <a:t>être</a:t>
            </a:r>
            <a:r>
              <a:rPr lang="en-US" sz="1200" b="0" dirty="0">
                <a:solidFill>
                  <a:schemeClr val="accent1"/>
                </a:solidFill>
              </a:rPr>
              <a:t> </a:t>
            </a:r>
            <a:r>
              <a:rPr lang="en-US" sz="1200" b="0" dirty="0" err="1">
                <a:solidFill>
                  <a:schemeClr val="accent1"/>
                </a:solidFill>
              </a:rPr>
              <a:t>corrélés</a:t>
            </a:r>
            <a:r>
              <a:rPr lang="en-US" sz="1200" b="0" dirty="0">
                <a:solidFill>
                  <a:schemeClr val="accent1"/>
                </a:solidFill>
              </a:rPr>
              <a:t> au </a:t>
            </a:r>
            <a:r>
              <a:rPr lang="en-US" sz="1200" b="0" dirty="0" err="1">
                <a:solidFill>
                  <a:schemeClr val="accent1"/>
                </a:solidFill>
              </a:rPr>
              <a:t>rythme</a:t>
            </a:r>
            <a:r>
              <a:rPr lang="en-US" sz="1200" b="0" dirty="0">
                <a:solidFill>
                  <a:schemeClr val="accent1"/>
                </a:solidFill>
              </a:rPr>
              <a:t> </a:t>
            </a:r>
            <a:r>
              <a:rPr lang="en-US" sz="1200" b="0" dirty="0" err="1">
                <a:solidFill>
                  <a:schemeClr val="accent1"/>
                </a:solidFill>
              </a:rPr>
              <a:t>prévu</a:t>
            </a:r>
            <a:r>
              <a:rPr lang="en-US" sz="1200" b="0" dirty="0">
                <a:solidFill>
                  <a:schemeClr val="accent1"/>
                </a:solidFill>
              </a:rPr>
              <a:t> de la mise </a:t>
            </a:r>
            <a:r>
              <a:rPr lang="en-US" sz="1200" b="0" dirty="0" err="1">
                <a:solidFill>
                  <a:schemeClr val="accent1"/>
                </a:solidFill>
              </a:rPr>
              <a:t>en</a:t>
            </a:r>
            <a:r>
              <a:rPr lang="en-US" sz="1200" b="0" dirty="0">
                <a:solidFill>
                  <a:schemeClr val="accent1"/>
                </a:solidFill>
              </a:rPr>
              <a:t> </a:t>
            </a:r>
            <a:r>
              <a:rPr lang="en-US" sz="1200" b="0" dirty="0" err="1">
                <a:solidFill>
                  <a:schemeClr val="accent1"/>
                </a:solidFill>
              </a:rPr>
              <a:t>œuvre</a:t>
            </a:r>
            <a:r>
              <a:rPr lang="en-US" sz="1200" b="0" dirty="0">
                <a:solidFill>
                  <a:schemeClr val="accent1"/>
                </a:solidFill>
              </a:rPr>
              <a:t>. Dans les </a:t>
            </a:r>
            <a:r>
              <a:rPr lang="en-US" sz="1200" b="0" dirty="0" err="1">
                <a:solidFill>
                  <a:schemeClr val="accent1"/>
                </a:solidFill>
              </a:rPr>
              <a:t>exemples</a:t>
            </a:r>
            <a:r>
              <a:rPr lang="en-US" sz="1200" b="0" dirty="0">
                <a:solidFill>
                  <a:schemeClr val="accent1"/>
                </a:solidFill>
              </a:rPr>
              <a:t>, les </a:t>
            </a:r>
            <a:r>
              <a:rPr lang="en-US" sz="1200" b="0" dirty="0" err="1">
                <a:solidFill>
                  <a:schemeClr val="accent1"/>
                </a:solidFill>
              </a:rPr>
              <a:t>objectifs</a:t>
            </a:r>
            <a:r>
              <a:rPr lang="en-US" sz="1200" b="0" dirty="0">
                <a:solidFill>
                  <a:schemeClr val="accent1"/>
                </a:solidFill>
              </a:rPr>
              <a:t> </a:t>
            </a:r>
            <a:r>
              <a:rPr lang="en-US" sz="1200" b="0" dirty="0" err="1">
                <a:solidFill>
                  <a:schemeClr val="accent1"/>
                </a:solidFill>
              </a:rPr>
              <a:t>relatifs</a:t>
            </a:r>
            <a:r>
              <a:rPr lang="en-US" sz="1200" b="0" dirty="0">
                <a:solidFill>
                  <a:schemeClr val="accent1"/>
                </a:solidFill>
              </a:rPr>
              <a:t> au </a:t>
            </a:r>
            <a:r>
              <a:rPr lang="en-US" sz="1200" b="0" dirty="0" err="1">
                <a:solidFill>
                  <a:schemeClr val="accent1"/>
                </a:solidFill>
              </a:rPr>
              <a:t>nombre</a:t>
            </a:r>
            <a:r>
              <a:rPr lang="en-US" sz="1200" b="0" dirty="0">
                <a:solidFill>
                  <a:schemeClr val="accent1"/>
                </a:solidFill>
              </a:rPr>
              <a:t> </a:t>
            </a:r>
            <a:r>
              <a:rPr lang="en-US" sz="1200" b="0" dirty="0" err="1">
                <a:solidFill>
                  <a:schemeClr val="accent1"/>
                </a:solidFill>
              </a:rPr>
              <a:t>d'enseignants</a:t>
            </a:r>
            <a:r>
              <a:rPr lang="en-US" sz="1200" b="0" dirty="0">
                <a:solidFill>
                  <a:schemeClr val="accent1"/>
                </a:solidFill>
              </a:rPr>
              <a:t> </a:t>
            </a:r>
            <a:r>
              <a:rPr lang="en-US" sz="1200" b="0" dirty="0" err="1">
                <a:solidFill>
                  <a:schemeClr val="accent1"/>
                </a:solidFill>
              </a:rPr>
              <a:t>formés</a:t>
            </a:r>
            <a:r>
              <a:rPr lang="en-US" sz="1200" b="0" dirty="0">
                <a:solidFill>
                  <a:schemeClr val="accent1"/>
                </a:solidFill>
              </a:rPr>
              <a:t> </a:t>
            </a:r>
            <a:r>
              <a:rPr lang="en-US" sz="1200" b="0" dirty="0" err="1">
                <a:solidFill>
                  <a:schemeClr val="accent1"/>
                </a:solidFill>
              </a:rPr>
              <a:t>sont</a:t>
            </a:r>
            <a:r>
              <a:rPr lang="en-US" sz="1200" b="0" dirty="0">
                <a:solidFill>
                  <a:schemeClr val="accent1"/>
                </a:solidFill>
              </a:rPr>
              <a:t> </a:t>
            </a:r>
            <a:r>
              <a:rPr lang="en-US" sz="1200" b="0" dirty="0" err="1">
                <a:solidFill>
                  <a:schemeClr val="accent1"/>
                </a:solidFill>
              </a:rPr>
              <a:t>représentés</a:t>
            </a:r>
            <a:r>
              <a:rPr lang="en-US" sz="1200" b="0" dirty="0">
                <a:solidFill>
                  <a:schemeClr val="accent1"/>
                </a:solidFill>
              </a:rPr>
              <a:t> </a:t>
            </a:r>
            <a:r>
              <a:rPr lang="en-US" sz="1200" b="0" dirty="0" err="1">
                <a:solidFill>
                  <a:schemeClr val="accent1"/>
                </a:solidFill>
              </a:rPr>
              <a:t>graphiquement</a:t>
            </a:r>
            <a:r>
              <a:rPr lang="en-US" sz="1200" b="0" dirty="0">
                <a:solidFill>
                  <a:schemeClr val="accent1"/>
                </a:solidFill>
              </a:rPr>
              <a:t> </a:t>
            </a:r>
            <a:r>
              <a:rPr lang="en-US" sz="1200" b="0" dirty="0" err="1">
                <a:solidFill>
                  <a:schemeClr val="accent1"/>
                </a:solidFill>
              </a:rPr>
              <a:t>chaque</a:t>
            </a:r>
            <a:r>
              <a:rPr lang="en-US" sz="1200" b="0" dirty="0">
                <a:solidFill>
                  <a:schemeClr val="accent1"/>
                </a:solidFill>
              </a:rPr>
              <a:t> </a:t>
            </a:r>
            <a:r>
              <a:rPr lang="en-US" sz="1200" b="0" dirty="0" err="1">
                <a:solidFill>
                  <a:schemeClr val="accent1"/>
                </a:solidFill>
              </a:rPr>
              <a:t>année</a:t>
            </a:r>
            <a:r>
              <a:rPr lang="en-US" sz="1200" b="0" dirty="0">
                <a:solidFill>
                  <a:schemeClr val="accent1"/>
                </a:solidFill>
              </a:rPr>
              <a:t>, de 2014, date du début du </a:t>
            </a:r>
            <a:r>
              <a:rPr lang="en-US" sz="1200" b="0" dirty="0" err="1">
                <a:solidFill>
                  <a:schemeClr val="accent1"/>
                </a:solidFill>
              </a:rPr>
              <a:t>projet</a:t>
            </a:r>
            <a:r>
              <a:rPr lang="en-US" sz="1200" b="0" dirty="0">
                <a:solidFill>
                  <a:schemeClr val="accent1"/>
                </a:solidFill>
              </a:rPr>
              <a:t>, </a:t>
            </a:r>
            <a:r>
              <a:rPr lang="en-US" sz="1200" b="0" dirty="0" err="1">
                <a:solidFill>
                  <a:schemeClr val="accent1"/>
                </a:solidFill>
              </a:rPr>
              <a:t>à</a:t>
            </a:r>
            <a:r>
              <a:rPr lang="en-US" sz="1200" b="0" dirty="0">
                <a:solidFill>
                  <a:schemeClr val="accent1"/>
                </a:solidFill>
              </a:rPr>
              <a:t> 2019, date de </a:t>
            </a:r>
            <a:r>
              <a:rPr lang="en-US" sz="1200" b="0" dirty="0" err="1">
                <a:solidFill>
                  <a:schemeClr val="accent1"/>
                </a:solidFill>
              </a:rPr>
              <a:t>sa</a:t>
            </a:r>
            <a:r>
              <a:rPr lang="en-US" sz="1200" b="0" dirty="0">
                <a:solidFill>
                  <a:schemeClr val="accent1"/>
                </a:solidFill>
              </a:rPr>
              <a:t> fin.  Les </a:t>
            </a:r>
            <a:r>
              <a:rPr lang="en-US" sz="1200" b="0" dirty="0" err="1">
                <a:solidFill>
                  <a:schemeClr val="accent1"/>
                </a:solidFill>
              </a:rPr>
              <a:t>objectifs</a:t>
            </a:r>
            <a:r>
              <a:rPr lang="en-US" sz="1200" b="0" dirty="0">
                <a:solidFill>
                  <a:schemeClr val="accent1"/>
                </a:solidFill>
              </a:rPr>
              <a:t> </a:t>
            </a:r>
            <a:r>
              <a:rPr lang="en-US" sz="1200" b="0" dirty="0" err="1">
                <a:solidFill>
                  <a:schemeClr val="accent1"/>
                </a:solidFill>
              </a:rPr>
              <a:t>sont</a:t>
            </a:r>
            <a:r>
              <a:rPr lang="en-US" sz="1200" b="0" dirty="0">
                <a:solidFill>
                  <a:schemeClr val="accent1"/>
                </a:solidFill>
              </a:rPr>
              <a:t> </a:t>
            </a:r>
            <a:r>
              <a:rPr lang="en-US" sz="1200" b="0" dirty="0" err="1">
                <a:solidFill>
                  <a:schemeClr val="accent1"/>
                </a:solidFill>
              </a:rPr>
              <a:t>faibles</a:t>
            </a:r>
            <a:r>
              <a:rPr lang="en-US" sz="1200" b="0" dirty="0">
                <a:solidFill>
                  <a:schemeClr val="accent1"/>
                </a:solidFill>
              </a:rPr>
              <a:t> au </a:t>
            </a:r>
            <a:r>
              <a:rPr lang="en-US" sz="1200" b="0" dirty="0" err="1">
                <a:solidFill>
                  <a:schemeClr val="accent1"/>
                </a:solidFill>
              </a:rPr>
              <a:t>cours</a:t>
            </a:r>
            <a:r>
              <a:rPr lang="en-US" sz="1200" b="0" dirty="0">
                <a:solidFill>
                  <a:schemeClr val="accent1"/>
                </a:solidFill>
              </a:rPr>
              <a:t> des deux premières </a:t>
            </a:r>
            <a:r>
              <a:rPr lang="en-US" sz="1200" b="0" dirty="0" err="1">
                <a:solidFill>
                  <a:schemeClr val="accent1"/>
                </a:solidFill>
              </a:rPr>
              <a:t>années</a:t>
            </a:r>
            <a:r>
              <a:rPr lang="en-US" sz="1200" b="0" dirty="0">
                <a:solidFill>
                  <a:schemeClr val="accent1"/>
                </a:solidFill>
              </a:rPr>
              <a:t>, </a:t>
            </a:r>
            <a:r>
              <a:rPr lang="en-US" sz="1200" b="0" dirty="0" err="1">
                <a:solidFill>
                  <a:schemeClr val="accent1"/>
                </a:solidFill>
              </a:rPr>
              <a:t>mais</a:t>
            </a:r>
            <a:r>
              <a:rPr lang="en-US" sz="1200" b="0" dirty="0">
                <a:solidFill>
                  <a:schemeClr val="accent1"/>
                </a:solidFill>
              </a:rPr>
              <a:t> </a:t>
            </a:r>
            <a:r>
              <a:rPr lang="en-US" sz="1200" b="0" dirty="0" err="1">
                <a:solidFill>
                  <a:schemeClr val="accent1"/>
                </a:solidFill>
              </a:rPr>
              <a:t>augmentent</a:t>
            </a:r>
            <a:r>
              <a:rPr lang="en-US" sz="1200" b="0" dirty="0">
                <a:solidFill>
                  <a:schemeClr val="accent1"/>
                </a:solidFill>
              </a:rPr>
              <a:t> </a:t>
            </a:r>
            <a:r>
              <a:rPr lang="en-US" sz="1200" b="0" dirty="0" err="1">
                <a:solidFill>
                  <a:schemeClr val="accent1"/>
                </a:solidFill>
              </a:rPr>
              <a:t>rapidement</a:t>
            </a:r>
            <a:r>
              <a:rPr lang="en-US" sz="1200" b="0" dirty="0">
                <a:solidFill>
                  <a:schemeClr val="accent1"/>
                </a:solidFill>
              </a:rPr>
              <a:t> </a:t>
            </a:r>
            <a:r>
              <a:rPr lang="en-US" sz="1200" b="0" dirty="0" err="1">
                <a:solidFill>
                  <a:schemeClr val="accent1"/>
                </a:solidFill>
              </a:rPr>
              <a:t>en</a:t>
            </a:r>
            <a:r>
              <a:rPr lang="en-US" sz="1200" b="0" dirty="0">
                <a:solidFill>
                  <a:schemeClr val="accent1"/>
                </a:solidFill>
              </a:rPr>
              <a:t> 2016 et 2017 </a:t>
            </a:r>
            <a:r>
              <a:rPr lang="en-US" sz="1200" b="0" dirty="0" err="1">
                <a:solidFill>
                  <a:schemeClr val="accent1"/>
                </a:solidFill>
              </a:rPr>
              <a:t>avant</a:t>
            </a:r>
            <a:r>
              <a:rPr lang="en-US" sz="1200" b="0" dirty="0">
                <a:solidFill>
                  <a:schemeClr val="accent1"/>
                </a:solidFill>
              </a:rPr>
              <a:t> de </a:t>
            </a:r>
            <a:r>
              <a:rPr lang="en-US" sz="1200" b="0" dirty="0" err="1">
                <a:solidFill>
                  <a:schemeClr val="accent1"/>
                </a:solidFill>
              </a:rPr>
              <a:t>diminuer</a:t>
            </a:r>
            <a:r>
              <a:rPr lang="en-US" sz="1200" b="0" dirty="0">
                <a:solidFill>
                  <a:schemeClr val="accent1"/>
                </a:solidFill>
              </a:rPr>
              <a:t> </a:t>
            </a:r>
            <a:r>
              <a:rPr lang="en-US" sz="1200" b="0" dirty="0" err="1">
                <a:solidFill>
                  <a:schemeClr val="accent1"/>
                </a:solidFill>
              </a:rPr>
              <a:t>légèrement</a:t>
            </a:r>
            <a:r>
              <a:rPr lang="en-US" sz="1200" b="0" dirty="0">
                <a:solidFill>
                  <a:schemeClr val="accent1"/>
                </a:solidFill>
              </a:rPr>
              <a:t> </a:t>
            </a:r>
            <a:r>
              <a:rPr lang="en-US" sz="1200" b="0" dirty="0" err="1">
                <a:solidFill>
                  <a:schemeClr val="accent1"/>
                </a:solidFill>
              </a:rPr>
              <a:t>en</a:t>
            </a:r>
            <a:r>
              <a:rPr lang="en-US" sz="1200" b="0" dirty="0">
                <a:solidFill>
                  <a:schemeClr val="accent1"/>
                </a:solidFill>
              </a:rPr>
              <a:t> 2018 et de </a:t>
            </a:r>
            <a:r>
              <a:rPr lang="en-US" sz="1200" b="0" dirty="0" err="1">
                <a:solidFill>
                  <a:schemeClr val="accent1"/>
                </a:solidFill>
              </a:rPr>
              <a:t>chuter</a:t>
            </a:r>
            <a:r>
              <a:rPr lang="en-US" sz="1200" b="0" dirty="0">
                <a:solidFill>
                  <a:schemeClr val="accent1"/>
                </a:solidFill>
              </a:rPr>
              <a:t> </a:t>
            </a:r>
            <a:r>
              <a:rPr lang="en-US" sz="1200" b="0" dirty="0" err="1">
                <a:solidFill>
                  <a:schemeClr val="accent1"/>
                </a:solidFill>
              </a:rPr>
              <a:t>brusquement</a:t>
            </a:r>
            <a:r>
              <a:rPr lang="en-US" sz="1200" b="0" dirty="0">
                <a:solidFill>
                  <a:schemeClr val="accent1"/>
                </a:solidFill>
              </a:rPr>
              <a:t> au </a:t>
            </a:r>
            <a:r>
              <a:rPr lang="en-US" sz="1200" b="0" dirty="0" err="1">
                <a:solidFill>
                  <a:schemeClr val="accent1"/>
                </a:solidFill>
              </a:rPr>
              <a:t>cours</a:t>
            </a:r>
            <a:r>
              <a:rPr lang="en-US" sz="1200" b="0" dirty="0">
                <a:solidFill>
                  <a:schemeClr val="accent1"/>
                </a:solidFill>
              </a:rPr>
              <a:t> de la </a:t>
            </a:r>
            <a:r>
              <a:rPr lang="en-US" sz="1200" b="0" dirty="0" err="1">
                <a:solidFill>
                  <a:schemeClr val="accent1"/>
                </a:solidFill>
              </a:rPr>
              <a:t>dernière</a:t>
            </a:r>
            <a:r>
              <a:rPr lang="en-US" sz="1200" b="0" dirty="0">
                <a:solidFill>
                  <a:schemeClr val="accent1"/>
                </a:solidFill>
              </a:rPr>
              <a:t> </a:t>
            </a:r>
            <a:r>
              <a:rPr lang="en-US" sz="1200" b="0" dirty="0" err="1">
                <a:solidFill>
                  <a:schemeClr val="accent1"/>
                </a:solidFill>
              </a:rPr>
              <a:t>année</a:t>
            </a:r>
            <a:r>
              <a:rPr lang="en-US" sz="1200" b="0" dirty="0">
                <a:solidFill>
                  <a:schemeClr val="accent1"/>
                </a:solidFill>
              </a:rPr>
              <a:t>.  Il </a:t>
            </a:r>
            <a:r>
              <a:rPr lang="en-US" sz="1200" b="0" dirty="0" err="1">
                <a:solidFill>
                  <a:schemeClr val="accent1"/>
                </a:solidFill>
              </a:rPr>
              <a:t>s'agit</a:t>
            </a:r>
            <a:r>
              <a:rPr lang="en-US" sz="1200" b="0" dirty="0">
                <a:solidFill>
                  <a:schemeClr val="accent1"/>
                </a:solidFill>
              </a:rPr>
              <a:t> </a:t>
            </a:r>
            <a:r>
              <a:rPr lang="en-US" sz="1200" b="0" dirty="0" err="1">
                <a:solidFill>
                  <a:schemeClr val="accent1"/>
                </a:solidFill>
              </a:rPr>
              <a:t>clairement</a:t>
            </a:r>
            <a:r>
              <a:rPr lang="en-US" sz="1200" b="0" dirty="0">
                <a:solidFill>
                  <a:schemeClr val="accent1"/>
                </a:solidFill>
              </a:rPr>
              <a:t> d'un </a:t>
            </a:r>
            <a:r>
              <a:rPr lang="en-US" sz="1200" b="0" dirty="0" err="1">
                <a:solidFill>
                  <a:schemeClr val="accent1"/>
                </a:solidFill>
              </a:rPr>
              <a:t>exemple</a:t>
            </a:r>
            <a:r>
              <a:rPr lang="en-US" sz="1200" b="0" dirty="0">
                <a:solidFill>
                  <a:schemeClr val="accent1"/>
                </a:solidFill>
              </a:rPr>
              <a:t> de fixation </a:t>
            </a:r>
            <a:r>
              <a:rPr lang="en-US" sz="1200" b="0" dirty="0" err="1">
                <a:solidFill>
                  <a:schemeClr val="accent1"/>
                </a:solidFill>
              </a:rPr>
              <a:t>d'objectifs</a:t>
            </a:r>
            <a:r>
              <a:rPr lang="en-US" sz="1200" b="0" dirty="0">
                <a:solidFill>
                  <a:schemeClr val="accent1"/>
                </a:solidFill>
              </a:rPr>
              <a:t> </a:t>
            </a:r>
            <a:r>
              <a:rPr lang="en-US" sz="1200" b="0" dirty="0" err="1">
                <a:solidFill>
                  <a:schemeClr val="accent1"/>
                </a:solidFill>
              </a:rPr>
              <a:t>basés</a:t>
            </a:r>
            <a:r>
              <a:rPr lang="en-US" sz="1200" b="0" dirty="0">
                <a:solidFill>
                  <a:schemeClr val="accent1"/>
                </a:solidFill>
              </a:rPr>
              <a:t> sur le </a:t>
            </a:r>
            <a:r>
              <a:rPr lang="en-US" sz="1200" b="0" dirty="0" err="1">
                <a:solidFill>
                  <a:schemeClr val="accent1"/>
                </a:solidFill>
              </a:rPr>
              <a:t>rythme</a:t>
            </a:r>
            <a:r>
              <a:rPr lang="en-US" sz="1200" b="0" dirty="0">
                <a:solidFill>
                  <a:schemeClr val="accent1"/>
                </a:solidFill>
              </a:rPr>
              <a:t> et le </a:t>
            </a:r>
            <a:r>
              <a:rPr lang="en-US" sz="1200" b="0" dirty="0" err="1">
                <a:solidFill>
                  <a:schemeClr val="accent1"/>
                </a:solidFill>
              </a:rPr>
              <a:t>calendrier</a:t>
            </a:r>
            <a:r>
              <a:rPr lang="en-US" sz="1200" b="0" dirty="0">
                <a:solidFill>
                  <a:schemeClr val="accent1"/>
                </a:solidFill>
              </a:rPr>
              <a:t> </a:t>
            </a:r>
            <a:r>
              <a:rPr lang="en-US" sz="1200" b="0" dirty="0" err="1">
                <a:solidFill>
                  <a:schemeClr val="accent1"/>
                </a:solidFill>
              </a:rPr>
              <a:t>prévus</a:t>
            </a:r>
            <a:r>
              <a:rPr lang="en-US" sz="1200" b="0" dirty="0">
                <a:solidFill>
                  <a:schemeClr val="accent1"/>
                </a:solidFill>
              </a:rPr>
              <a:t> pour la mise </a:t>
            </a:r>
            <a:r>
              <a:rPr lang="en-US" sz="1200" b="0" dirty="0" err="1">
                <a:solidFill>
                  <a:schemeClr val="accent1"/>
                </a:solidFill>
              </a:rPr>
              <a:t>en</a:t>
            </a:r>
            <a:r>
              <a:rPr lang="en-US" sz="1200" b="0" dirty="0">
                <a:solidFill>
                  <a:schemeClr val="accent1"/>
                </a:solidFill>
              </a:rPr>
              <a:t> </a:t>
            </a:r>
            <a:r>
              <a:rPr lang="en-US" sz="1200" b="0" dirty="0" err="1">
                <a:solidFill>
                  <a:schemeClr val="accent1"/>
                </a:solidFill>
              </a:rPr>
              <a:t>œuvre</a:t>
            </a:r>
            <a:r>
              <a:rPr lang="en-US" sz="1200" b="0" dirty="0">
                <a:solidFill>
                  <a:schemeClr val="accent1"/>
                </a:solidFill>
              </a:rPr>
              <a:t> des </a:t>
            </a:r>
            <a:r>
              <a:rPr lang="en-US" sz="1200" b="0" dirty="0" err="1">
                <a:solidFill>
                  <a:schemeClr val="accent1"/>
                </a:solidFill>
              </a:rPr>
              <a:t>activités</a:t>
            </a:r>
            <a:r>
              <a:rPr lang="en-US" sz="1200" b="0" dirty="0">
                <a:solidFill>
                  <a:schemeClr val="accent1"/>
                </a:solidFill>
              </a:rPr>
              <a:t> </a:t>
            </a:r>
            <a:r>
              <a:rPr lang="en-US" sz="1200" b="0" dirty="0" err="1">
                <a:solidFill>
                  <a:schemeClr val="accent1"/>
                </a:solidFill>
              </a:rPr>
              <a:t>pertinentes</a:t>
            </a:r>
            <a:r>
              <a:rPr lang="en-US" sz="1200" b="0" dirty="0">
                <a:solidFill>
                  <a:schemeClr val="accent1"/>
                </a:solidFill>
              </a:rPr>
              <a:t>, qui, dans </a:t>
            </a:r>
            <a:r>
              <a:rPr lang="en-US" sz="1200" b="0" dirty="0" err="1">
                <a:solidFill>
                  <a:schemeClr val="accent1"/>
                </a:solidFill>
              </a:rPr>
              <a:t>cet</a:t>
            </a:r>
            <a:r>
              <a:rPr lang="en-US" sz="1200" b="0" dirty="0">
                <a:solidFill>
                  <a:schemeClr val="accent1"/>
                </a:solidFill>
              </a:rPr>
              <a:t> </a:t>
            </a:r>
            <a:r>
              <a:rPr lang="en-US" sz="1200" b="0" dirty="0" err="1">
                <a:solidFill>
                  <a:schemeClr val="accent1"/>
                </a:solidFill>
              </a:rPr>
              <a:t>exemple</a:t>
            </a:r>
            <a:r>
              <a:rPr lang="en-US" sz="1200" b="0" dirty="0">
                <a:solidFill>
                  <a:schemeClr val="accent1"/>
                </a:solidFill>
              </a:rPr>
              <a:t>, </a:t>
            </a:r>
            <a:r>
              <a:rPr lang="en-US" sz="1200" b="0" dirty="0" err="1">
                <a:solidFill>
                  <a:schemeClr val="accent1"/>
                </a:solidFill>
              </a:rPr>
              <a:t>sont</a:t>
            </a:r>
            <a:r>
              <a:rPr lang="en-US" sz="1200" b="0" dirty="0">
                <a:solidFill>
                  <a:schemeClr val="accent1"/>
                </a:solidFill>
              </a:rPr>
              <a:t> la formation des </a:t>
            </a:r>
            <a:r>
              <a:rPr lang="en-US" sz="1200" b="0" dirty="0" err="1">
                <a:solidFill>
                  <a:schemeClr val="accent1"/>
                </a:solidFill>
              </a:rPr>
              <a:t>enseignants</a:t>
            </a:r>
            <a:r>
              <a:rPr lang="en-US" sz="1200" b="0" dirty="0">
                <a:solidFill>
                  <a:schemeClr val="accent1"/>
                </a:solidFill>
              </a:rPr>
              <a:t>. </a:t>
            </a:r>
            <a:endParaRPr lang="en-US" dirty="0"/>
          </a:p>
        </p:txBody>
      </p:sp>
    </p:spTree>
    <p:extLst>
      <p:ext uri="{BB962C8B-B14F-4D97-AF65-F5344CB8AC3E}">
        <p14:creationId xmlns:p14="http://schemas.microsoft.com/office/powerpoint/2010/main" val="3960694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Une </a:t>
            </a:r>
            <a:r>
              <a:rPr lang="en-US" sz="1200" dirty="0" err="1"/>
              <a:t>autre</a:t>
            </a:r>
            <a:r>
              <a:rPr lang="en-US" sz="1200" dirty="0"/>
              <a:t> </a:t>
            </a:r>
            <a:r>
              <a:rPr lang="en-US" sz="1200" dirty="0" err="1"/>
              <a:t>forme</a:t>
            </a:r>
            <a:r>
              <a:rPr lang="en-US" sz="1200" dirty="0"/>
              <a:t> </a:t>
            </a:r>
            <a:r>
              <a:rPr lang="en-US" sz="1200" dirty="0" err="1"/>
              <a:t>d'analyse</a:t>
            </a:r>
            <a:r>
              <a:rPr lang="en-US" sz="1200" dirty="0"/>
              <a:t> </a:t>
            </a:r>
            <a:r>
              <a:rPr lang="en-US" sz="1200" dirty="0" err="1"/>
              <a:t>consiste</a:t>
            </a:r>
            <a:r>
              <a:rPr lang="en-US" sz="1200" dirty="0"/>
              <a:t> </a:t>
            </a:r>
            <a:r>
              <a:rPr lang="en-US" sz="1200" dirty="0" err="1"/>
              <a:t>à</a:t>
            </a:r>
            <a:r>
              <a:rPr lang="en-US" sz="1200" dirty="0"/>
              <a:t> examiner les </a:t>
            </a:r>
            <a:r>
              <a:rPr lang="en-US" sz="1200" dirty="0" err="1"/>
              <a:t>changements</a:t>
            </a:r>
            <a:r>
              <a:rPr lang="en-US" sz="1200" dirty="0"/>
              <a:t>/tendances des </a:t>
            </a:r>
            <a:r>
              <a:rPr lang="en-US" sz="1200" dirty="0" err="1"/>
              <a:t>données</a:t>
            </a:r>
            <a:r>
              <a:rPr lang="en-US" sz="1200" dirty="0"/>
              <a:t> dans le temps pour un </a:t>
            </a:r>
            <a:r>
              <a:rPr lang="en-US" sz="1200" dirty="0" err="1"/>
              <a:t>indicateur</a:t>
            </a:r>
            <a:r>
              <a:rPr lang="en-US" sz="1200" dirty="0"/>
              <a:t> </a:t>
            </a:r>
            <a:r>
              <a:rPr lang="en-US" sz="1200" dirty="0" err="1"/>
              <a:t>donné</a:t>
            </a:r>
            <a:r>
              <a:rPr lang="en-US" sz="1200" dirty="0"/>
              <a:t>. </a:t>
            </a:r>
          </a:p>
          <a:p>
            <a:pPr>
              <a:buFont typeface="Arial" panose="020B0604020202020204" pitchFamily="34" charset="0"/>
              <a:buChar char="•"/>
            </a:pPr>
            <a:r>
              <a:rPr lang="en-US" sz="1200" dirty="0"/>
              <a:t>Si </a:t>
            </a:r>
            <a:r>
              <a:rPr lang="en-US" sz="1200" dirty="0" err="1"/>
              <a:t>elles</a:t>
            </a:r>
            <a:r>
              <a:rPr lang="en-US" sz="1200" dirty="0"/>
              <a:t> </a:t>
            </a:r>
            <a:r>
              <a:rPr lang="en-US" sz="1200" dirty="0" err="1"/>
              <a:t>sont</a:t>
            </a:r>
            <a:r>
              <a:rPr lang="en-US" sz="1200" dirty="0"/>
              <a:t> </a:t>
            </a:r>
            <a:r>
              <a:rPr lang="en-US" sz="1200" dirty="0" err="1"/>
              <a:t>disponibles</a:t>
            </a:r>
            <a:r>
              <a:rPr lang="en-US" sz="1200" dirty="0"/>
              <a:t> pour un </a:t>
            </a:r>
            <a:r>
              <a:rPr lang="en-US" sz="1200" dirty="0" err="1"/>
              <a:t>indicateur</a:t>
            </a:r>
            <a:r>
              <a:rPr lang="en-US" sz="1200" dirty="0"/>
              <a:t> particulier, les tendances des </a:t>
            </a:r>
            <a:r>
              <a:rPr lang="en-US" sz="1200" dirty="0" err="1"/>
              <a:t>données</a:t>
            </a:r>
            <a:r>
              <a:rPr lang="en-US" sz="1200" dirty="0"/>
              <a:t> </a:t>
            </a:r>
            <a:r>
              <a:rPr lang="en-US" sz="1200" dirty="0" err="1"/>
              <a:t>historiques</a:t>
            </a:r>
            <a:r>
              <a:rPr lang="en-US" sz="1200" dirty="0"/>
              <a:t> </a:t>
            </a:r>
            <a:r>
              <a:rPr lang="en-US" sz="1200" dirty="0" err="1"/>
              <a:t>peuvent</a:t>
            </a:r>
            <a:r>
              <a:rPr lang="en-US" sz="1200" dirty="0"/>
              <a:t> </a:t>
            </a:r>
            <a:r>
              <a:rPr lang="en-US" sz="1200" dirty="0" err="1"/>
              <a:t>être</a:t>
            </a:r>
            <a:r>
              <a:rPr lang="en-US" sz="1200" dirty="0"/>
              <a:t> </a:t>
            </a:r>
            <a:r>
              <a:rPr lang="en-US" sz="1200" dirty="0" err="1"/>
              <a:t>utilisées</a:t>
            </a:r>
            <a:r>
              <a:rPr lang="en-US" sz="1200" dirty="0"/>
              <a:t> pour </a:t>
            </a:r>
            <a:r>
              <a:rPr lang="en-US" sz="1200" dirty="0" err="1"/>
              <a:t>estimer</a:t>
            </a:r>
            <a:r>
              <a:rPr lang="en-US" sz="1200" dirty="0"/>
              <a:t> les </a:t>
            </a:r>
            <a:r>
              <a:rPr lang="en-US" sz="1200" dirty="0" err="1"/>
              <a:t>niveaux</a:t>
            </a:r>
            <a:r>
              <a:rPr lang="en-US" sz="1200" dirty="0"/>
              <a:t> </a:t>
            </a:r>
            <a:r>
              <a:rPr lang="en-US" sz="1200" dirty="0" err="1"/>
              <a:t>cibles</a:t>
            </a:r>
            <a:r>
              <a:rPr lang="en-US" sz="1200" dirty="0"/>
              <a:t> </a:t>
            </a:r>
            <a:r>
              <a:rPr lang="en-US" sz="1200" dirty="0" err="1"/>
              <a:t>futurs</a:t>
            </a:r>
            <a:r>
              <a:rPr lang="en-US" sz="1200" dirty="0"/>
              <a:t>.  </a:t>
            </a:r>
          </a:p>
          <a:p>
            <a:pPr>
              <a:buFont typeface="Arial" panose="020B0604020202020204" pitchFamily="34" charset="0"/>
              <a:buChar char="•"/>
            </a:pPr>
            <a:r>
              <a:rPr lang="en-US" sz="1200" dirty="0"/>
              <a:t>Plus on </a:t>
            </a:r>
            <a:r>
              <a:rPr lang="en-US" sz="1200" dirty="0" err="1"/>
              <a:t>peut</a:t>
            </a:r>
            <a:r>
              <a:rPr lang="en-US" sz="1200" dirty="0"/>
              <a:t> </a:t>
            </a:r>
            <a:r>
              <a:rPr lang="en-US" sz="1200" dirty="0" err="1"/>
              <a:t>utiliser</a:t>
            </a:r>
            <a:r>
              <a:rPr lang="en-US" sz="1200" dirty="0"/>
              <a:t> de points de </a:t>
            </a:r>
            <a:r>
              <a:rPr lang="en-US" sz="1200" dirty="0" err="1"/>
              <a:t>données</a:t>
            </a:r>
            <a:r>
              <a:rPr lang="en-US" sz="1200" dirty="0"/>
              <a:t> </a:t>
            </a:r>
            <a:r>
              <a:rPr lang="en-US" sz="1200" dirty="0" err="1"/>
              <a:t>antérieurs</a:t>
            </a:r>
            <a:r>
              <a:rPr lang="en-US" sz="1200" dirty="0"/>
              <a:t>, plus </a:t>
            </a:r>
            <a:r>
              <a:rPr lang="en-US" sz="1200" dirty="0" err="1"/>
              <a:t>ce</a:t>
            </a:r>
            <a:r>
              <a:rPr lang="en-US" sz="1200" dirty="0"/>
              <a:t> type </a:t>
            </a:r>
            <a:r>
              <a:rPr lang="en-US" sz="1200" dirty="0" err="1"/>
              <a:t>d'analyse</a:t>
            </a:r>
            <a:r>
              <a:rPr lang="en-US" sz="1200" dirty="0"/>
              <a:t> </a:t>
            </a:r>
            <a:r>
              <a:rPr lang="en-US" sz="1200" dirty="0" err="1"/>
              <a:t>peut</a:t>
            </a:r>
            <a:r>
              <a:rPr lang="en-US" sz="1200" dirty="0"/>
              <a:t> </a:t>
            </a:r>
            <a:r>
              <a:rPr lang="en-US" sz="1200" dirty="0" err="1"/>
              <a:t>être</a:t>
            </a:r>
            <a:r>
              <a:rPr lang="en-US" sz="1200" dirty="0"/>
              <a:t> </a:t>
            </a:r>
            <a:r>
              <a:rPr lang="en-US" sz="1200" dirty="0" err="1"/>
              <a:t>fiable</a:t>
            </a:r>
            <a:r>
              <a:rPr lang="en-US" sz="1200" dirty="0"/>
              <a:t> pour </a:t>
            </a:r>
            <a:r>
              <a:rPr lang="en-US" sz="1200" dirty="0" err="1"/>
              <a:t>prédire</a:t>
            </a:r>
            <a:r>
              <a:rPr lang="en-US" sz="1200" dirty="0"/>
              <a:t> les </a:t>
            </a:r>
            <a:r>
              <a:rPr lang="en-US" sz="1200" dirty="0" err="1"/>
              <a:t>valeurs</a:t>
            </a:r>
            <a:r>
              <a:rPr lang="en-US" sz="1200" dirty="0"/>
              <a:t> futures. </a:t>
            </a:r>
          </a:p>
          <a:p>
            <a:pPr>
              <a:buFont typeface="Arial" panose="020B0604020202020204" pitchFamily="34" charset="0"/>
              <a:buChar char="•"/>
            </a:pPr>
            <a:r>
              <a:rPr lang="en-US" sz="1200" dirty="0"/>
              <a:t>Dans le </a:t>
            </a:r>
            <a:r>
              <a:rPr lang="en-US" sz="1200" dirty="0" err="1"/>
              <a:t>graphique</a:t>
            </a:r>
            <a:r>
              <a:rPr lang="en-US" sz="1200" dirty="0"/>
              <a:t> </a:t>
            </a:r>
            <a:r>
              <a:rPr lang="en-US" sz="1200" dirty="0" err="1"/>
              <a:t>à</a:t>
            </a:r>
            <a:r>
              <a:rPr lang="en-US" sz="1200" dirty="0"/>
              <a:t> </a:t>
            </a:r>
            <a:r>
              <a:rPr lang="en-US" sz="1200" dirty="0" err="1"/>
              <a:t>l'écran</a:t>
            </a:r>
            <a:r>
              <a:rPr lang="en-US" sz="1200" dirty="0"/>
              <a:t>, nous </a:t>
            </a:r>
            <a:r>
              <a:rPr lang="en-US" sz="1200" dirty="0" err="1"/>
              <a:t>voyons</a:t>
            </a:r>
            <a:r>
              <a:rPr lang="en-US" sz="1200" dirty="0"/>
              <a:t> que le </a:t>
            </a:r>
            <a:r>
              <a:rPr lang="en-US" sz="1200" dirty="0" err="1"/>
              <a:t>pourcentage</a:t>
            </a:r>
            <a:r>
              <a:rPr lang="en-US" sz="1200" dirty="0"/>
              <a:t> </a:t>
            </a:r>
            <a:r>
              <a:rPr lang="en-US" sz="1200" dirty="0" err="1"/>
              <a:t>d'enfants</a:t>
            </a:r>
            <a:r>
              <a:rPr lang="en-US" sz="1200" dirty="0"/>
              <a:t> </a:t>
            </a:r>
            <a:r>
              <a:rPr lang="en-US" sz="1200" dirty="0" err="1"/>
              <a:t>fréquentant</a:t>
            </a:r>
            <a:r>
              <a:rPr lang="en-US" sz="1200" dirty="0"/>
              <a:t> </a:t>
            </a:r>
            <a:r>
              <a:rPr lang="en-US" sz="1200" dirty="0" err="1"/>
              <a:t>l'école</a:t>
            </a:r>
            <a:r>
              <a:rPr lang="en-US" sz="1200" dirty="0"/>
              <a:t> </a:t>
            </a:r>
            <a:r>
              <a:rPr lang="en-US" sz="1200" dirty="0" err="1"/>
              <a:t>secondaire</a:t>
            </a:r>
            <a:r>
              <a:rPr lang="en-US" sz="1200" dirty="0"/>
              <a:t> a </a:t>
            </a:r>
            <a:r>
              <a:rPr lang="en-US" sz="1200" dirty="0" err="1"/>
              <a:t>fluctué</a:t>
            </a:r>
            <a:r>
              <a:rPr lang="en-US" sz="1200" dirty="0"/>
              <a:t> de manière </a:t>
            </a:r>
            <a:r>
              <a:rPr lang="en-US" sz="1200" dirty="0" err="1"/>
              <a:t>assez</a:t>
            </a:r>
            <a:r>
              <a:rPr lang="en-US" sz="1200" dirty="0"/>
              <a:t> significative au fil du temps.   </a:t>
            </a:r>
          </a:p>
          <a:p>
            <a:pPr>
              <a:buFont typeface="Arial" panose="020B0604020202020204" pitchFamily="34" charset="0"/>
              <a:buChar char="•"/>
            </a:pPr>
            <a:r>
              <a:rPr lang="en-US" sz="1200" dirty="0"/>
              <a:t> Une option </a:t>
            </a:r>
            <a:r>
              <a:rPr lang="en-US" sz="1200" dirty="0" err="1"/>
              <a:t>pourrait</a:t>
            </a:r>
            <a:r>
              <a:rPr lang="en-US" sz="1200" dirty="0"/>
              <a:t> </a:t>
            </a:r>
            <a:r>
              <a:rPr lang="en-US" sz="1200" dirty="0" err="1"/>
              <a:t>être</a:t>
            </a:r>
            <a:r>
              <a:rPr lang="en-US" sz="1200" dirty="0"/>
              <a:t> de supposer </a:t>
            </a:r>
            <a:r>
              <a:rPr lang="en-US" sz="1200" dirty="0" err="1"/>
              <a:t>une</a:t>
            </a:r>
            <a:r>
              <a:rPr lang="en-US" sz="1200" dirty="0"/>
              <a:t> tendance </a:t>
            </a:r>
            <a:r>
              <a:rPr lang="en-US" sz="1200" dirty="0" err="1"/>
              <a:t>à</a:t>
            </a:r>
            <a:r>
              <a:rPr lang="en-US" sz="1200" dirty="0"/>
              <a:t> la </a:t>
            </a:r>
            <a:r>
              <a:rPr lang="en-US" sz="1200" dirty="0" err="1"/>
              <a:t>hausse</a:t>
            </a:r>
            <a:r>
              <a:rPr lang="en-US" sz="1200" dirty="0"/>
              <a:t> continue </a:t>
            </a:r>
            <a:r>
              <a:rPr lang="en-US" sz="1200" dirty="0" err="1"/>
              <a:t>en</a:t>
            </a:r>
            <a:r>
              <a:rPr lang="en-US" sz="1200" dirty="0"/>
              <a:t> 2008, </a:t>
            </a:r>
            <a:r>
              <a:rPr lang="en-US" sz="1200" dirty="0" err="1"/>
              <a:t>puis</a:t>
            </a:r>
            <a:r>
              <a:rPr lang="en-US" sz="1200" dirty="0"/>
              <a:t> </a:t>
            </a:r>
            <a:r>
              <a:rPr lang="en-US" sz="1200" dirty="0" err="1"/>
              <a:t>d'inclure</a:t>
            </a:r>
            <a:r>
              <a:rPr lang="en-US" sz="1200" dirty="0"/>
              <a:t> la "</a:t>
            </a:r>
            <a:r>
              <a:rPr lang="en-US" sz="1200" dirty="0" err="1"/>
              <a:t>valeur</a:t>
            </a:r>
            <a:r>
              <a:rPr lang="en-US" sz="1200" dirty="0"/>
              <a:t> </a:t>
            </a:r>
            <a:r>
              <a:rPr lang="en-US" sz="1200" dirty="0" err="1"/>
              <a:t>ajoutée</a:t>
            </a:r>
            <a:r>
              <a:rPr lang="en-US" sz="1200" dirty="0"/>
              <a:t>" par le </a:t>
            </a:r>
            <a:r>
              <a:rPr lang="en-US" sz="1200" dirty="0" err="1"/>
              <a:t>projet</a:t>
            </a:r>
            <a:r>
              <a:rPr lang="en-US" sz="1200" dirty="0"/>
              <a:t> pour fixer </a:t>
            </a:r>
            <a:r>
              <a:rPr lang="en-US" sz="1200" dirty="0" err="1"/>
              <a:t>l'objectif</a:t>
            </a:r>
            <a:r>
              <a:rPr lang="en-US" sz="1200" dirty="0"/>
              <a:t>. </a:t>
            </a:r>
            <a:endParaRPr lang="en-US" dirty="0"/>
          </a:p>
        </p:txBody>
      </p:sp>
    </p:spTree>
    <p:extLst>
      <p:ext uri="{BB962C8B-B14F-4D97-AF65-F5344CB8AC3E}">
        <p14:creationId xmlns:p14="http://schemas.microsoft.com/office/powerpoint/2010/main" val="71751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 </a:t>
            </a:r>
            <a:r>
              <a:rPr lang="en-US" dirty="0" err="1"/>
              <a:t>autre</a:t>
            </a:r>
            <a:r>
              <a:rPr lang="en-US" dirty="0"/>
              <a:t> </a:t>
            </a:r>
            <a:r>
              <a:rPr lang="en-US" dirty="0" err="1"/>
              <a:t>méthode</a:t>
            </a:r>
            <a:r>
              <a:rPr lang="en-US" dirty="0"/>
              <a:t> </a:t>
            </a:r>
            <a:r>
              <a:rPr lang="en-US" dirty="0" err="1"/>
              <a:t>consiste</a:t>
            </a:r>
            <a:r>
              <a:rPr lang="en-US" dirty="0"/>
              <a:t> </a:t>
            </a:r>
            <a:r>
              <a:rPr lang="en-US" dirty="0" err="1"/>
              <a:t>à</a:t>
            </a:r>
            <a:r>
              <a:rPr lang="en-US" dirty="0"/>
              <a:t> examiner la performance du </a:t>
            </a:r>
            <a:r>
              <a:rPr lang="en-US" dirty="0" err="1"/>
              <a:t>résultat</a:t>
            </a:r>
            <a:r>
              <a:rPr lang="en-US" dirty="0"/>
              <a:t>/</a:t>
            </a:r>
            <a:r>
              <a:rPr lang="en-US" dirty="0" err="1"/>
              <a:t>indicateur</a:t>
            </a:r>
            <a:r>
              <a:rPr lang="en-US" dirty="0"/>
              <a:t> dans </a:t>
            </a:r>
            <a:r>
              <a:rPr lang="en-US" dirty="0" err="1"/>
              <a:t>d'autres</a:t>
            </a:r>
            <a:r>
              <a:rPr lang="en-US" dirty="0"/>
              <a:t> </a:t>
            </a:r>
            <a:r>
              <a:rPr lang="en-US" dirty="0" err="1"/>
              <a:t>projets</a:t>
            </a:r>
            <a:r>
              <a:rPr lang="en-US" dirty="0"/>
              <a:t> et </a:t>
            </a:r>
            <a:r>
              <a:rPr lang="en-US" dirty="0" err="1"/>
              <a:t>contextes</a:t>
            </a:r>
            <a:r>
              <a:rPr lang="en-US" dirty="0"/>
              <a:t>.  </a:t>
            </a:r>
            <a:r>
              <a:rPr lang="en-US" dirty="0" err="1"/>
              <a:t>Cette</a:t>
            </a:r>
            <a:r>
              <a:rPr lang="en-US" dirty="0"/>
              <a:t> </a:t>
            </a:r>
            <a:r>
              <a:rPr lang="en-US" dirty="0" err="1"/>
              <a:t>méthode</a:t>
            </a:r>
            <a:r>
              <a:rPr lang="en-US" dirty="0"/>
              <a:t> de benchmarking </a:t>
            </a:r>
            <a:r>
              <a:rPr lang="en-US" dirty="0" err="1"/>
              <a:t>pourrait</a:t>
            </a:r>
            <a:r>
              <a:rPr lang="en-US" dirty="0"/>
              <a:t> examiner </a:t>
            </a:r>
            <a:r>
              <a:rPr lang="en-US" dirty="0" err="1"/>
              <a:t>d'autres</a:t>
            </a:r>
            <a:r>
              <a:rPr lang="en-US" dirty="0"/>
              <a:t> </a:t>
            </a:r>
            <a:r>
              <a:rPr lang="en-US" dirty="0" err="1"/>
              <a:t>projets</a:t>
            </a:r>
            <a:r>
              <a:rPr lang="en-US" dirty="0"/>
              <a:t> DOL qui </a:t>
            </a:r>
            <a:r>
              <a:rPr lang="en-US" dirty="0" err="1"/>
              <a:t>ont</a:t>
            </a:r>
            <a:r>
              <a:rPr lang="en-US" dirty="0"/>
              <a:t> </a:t>
            </a:r>
            <a:r>
              <a:rPr lang="en-US" dirty="0" err="1"/>
              <a:t>mesuré</a:t>
            </a:r>
            <a:r>
              <a:rPr lang="en-US" dirty="0"/>
              <a:t> le </a:t>
            </a:r>
            <a:r>
              <a:rPr lang="en-US" dirty="0" err="1"/>
              <a:t>même</a:t>
            </a:r>
            <a:r>
              <a:rPr lang="en-US" dirty="0"/>
              <a:t> </a:t>
            </a:r>
            <a:r>
              <a:rPr lang="en-US" dirty="0" err="1"/>
              <a:t>résultat</a:t>
            </a:r>
            <a:r>
              <a:rPr lang="en-US" dirty="0"/>
              <a:t> </a:t>
            </a:r>
            <a:r>
              <a:rPr lang="en-US" dirty="0" err="1"/>
              <a:t>ou</a:t>
            </a:r>
            <a:r>
              <a:rPr lang="en-US" dirty="0"/>
              <a:t> des </a:t>
            </a:r>
            <a:r>
              <a:rPr lang="en-US" dirty="0" err="1"/>
              <a:t>projets</a:t>
            </a:r>
            <a:r>
              <a:rPr lang="en-US" dirty="0"/>
              <a:t> </a:t>
            </a:r>
            <a:r>
              <a:rPr lang="en-US" dirty="0" err="1"/>
              <a:t>similaires</a:t>
            </a:r>
            <a:r>
              <a:rPr lang="en-US" dirty="0"/>
              <a:t> </a:t>
            </a:r>
            <a:r>
              <a:rPr lang="en-US" dirty="0" err="1"/>
              <a:t>d'autres</a:t>
            </a:r>
            <a:r>
              <a:rPr lang="en-US" dirty="0"/>
              <a:t> </a:t>
            </a:r>
            <a:r>
              <a:rPr lang="en-US" dirty="0" err="1"/>
              <a:t>projets</a:t>
            </a:r>
            <a:r>
              <a:rPr lang="en-US" dirty="0"/>
              <a:t> non DOL </a:t>
            </a:r>
            <a:r>
              <a:rPr lang="en-US" dirty="0" err="1"/>
              <a:t>travaillant</a:t>
            </a:r>
            <a:r>
              <a:rPr lang="en-US" dirty="0"/>
              <a:t> dans le </a:t>
            </a:r>
            <a:r>
              <a:rPr lang="en-US" dirty="0" err="1"/>
              <a:t>secteur</a:t>
            </a:r>
            <a:r>
              <a:rPr lang="en-US" dirty="0"/>
              <a:t>.  Un </a:t>
            </a:r>
            <a:r>
              <a:rPr lang="en-US" dirty="0" err="1"/>
              <a:t>projet</a:t>
            </a:r>
            <a:r>
              <a:rPr lang="en-US" dirty="0"/>
              <a:t> </a:t>
            </a:r>
            <a:r>
              <a:rPr lang="en-US" dirty="0" err="1"/>
              <a:t>peut</a:t>
            </a:r>
            <a:r>
              <a:rPr lang="en-US" dirty="0"/>
              <a:t> </a:t>
            </a:r>
            <a:r>
              <a:rPr lang="en-US" dirty="0" err="1"/>
              <a:t>également</a:t>
            </a:r>
            <a:r>
              <a:rPr lang="en-US" dirty="0"/>
              <a:t> examiner les </a:t>
            </a:r>
            <a:r>
              <a:rPr lang="en-US" dirty="0" err="1"/>
              <a:t>expériences</a:t>
            </a:r>
            <a:r>
              <a:rPr lang="en-US" dirty="0"/>
              <a:t> </a:t>
            </a:r>
            <a:r>
              <a:rPr lang="en-US" dirty="0" err="1"/>
              <a:t>parallèles</a:t>
            </a:r>
            <a:r>
              <a:rPr lang="en-US" dirty="0"/>
              <a:t> </a:t>
            </a:r>
            <a:r>
              <a:rPr lang="en-US" dirty="0" err="1"/>
              <a:t>d'autres</a:t>
            </a:r>
            <a:r>
              <a:rPr lang="en-US" dirty="0"/>
              <a:t> pays pour </a:t>
            </a:r>
            <a:r>
              <a:rPr lang="en-US" dirty="0" err="1"/>
              <a:t>estimer</a:t>
            </a:r>
            <a:r>
              <a:rPr lang="en-US" dirty="0"/>
              <a:t> </a:t>
            </a:r>
            <a:r>
              <a:rPr lang="en-US" dirty="0" err="1"/>
              <a:t>ce</a:t>
            </a:r>
            <a:r>
              <a:rPr lang="en-US" dirty="0"/>
              <a:t> que </a:t>
            </a:r>
            <a:r>
              <a:rPr lang="en-US" dirty="0" err="1"/>
              <a:t>pourraient</a:t>
            </a:r>
            <a:r>
              <a:rPr lang="en-US" dirty="0"/>
              <a:t> </a:t>
            </a:r>
            <a:r>
              <a:rPr lang="en-US" dirty="0" err="1"/>
              <a:t>être</a:t>
            </a:r>
            <a:r>
              <a:rPr lang="en-US" dirty="0"/>
              <a:t> des </a:t>
            </a:r>
            <a:r>
              <a:rPr lang="en-US" dirty="0" err="1"/>
              <a:t>objectifs</a:t>
            </a:r>
            <a:r>
              <a:rPr lang="en-US" dirty="0"/>
              <a:t> </a:t>
            </a:r>
            <a:r>
              <a:rPr lang="en-US" dirty="0" err="1"/>
              <a:t>réalistes</a:t>
            </a:r>
            <a:r>
              <a:rPr lang="en-US" dirty="0"/>
              <a:t>.</a:t>
            </a:r>
          </a:p>
        </p:txBody>
      </p:sp>
    </p:spTree>
    <p:extLst>
      <p:ext uri="{BB962C8B-B14F-4D97-AF65-F5344CB8AC3E}">
        <p14:creationId xmlns:p14="http://schemas.microsoft.com/office/powerpoint/2010/main" val="3389691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dernière</a:t>
            </a:r>
            <a:r>
              <a:rPr lang="en-US" dirty="0"/>
              <a:t> </a:t>
            </a:r>
            <a:r>
              <a:rPr lang="en-US" dirty="0" err="1"/>
              <a:t>méthode</a:t>
            </a:r>
            <a:r>
              <a:rPr lang="en-US" dirty="0"/>
              <a:t> </a:t>
            </a:r>
            <a:r>
              <a:rPr lang="en-US" dirty="0" err="1"/>
              <a:t>consiste</a:t>
            </a:r>
            <a:r>
              <a:rPr lang="en-US" dirty="0"/>
              <a:t> </a:t>
            </a:r>
            <a:r>
              <a:rPr lang="en-US" dirty="0" err="1"/>
              <a:t>à</a:t>
            </a:r>
            <a:r>
              <a:rPr lang="en-US" dirty="0"/>
              <a:t> </a:t>
            </a:r>
            <a:r>
              <a:rPr lang="en-US" dirty="0" err="1"/>
              <a:t>mener</a:t>
            </a:r>
            <a:r>
              <a:rPr lang="en-US" dirty="0"/>
              <a:t> des </a:t>
            </a:r>
            <a:r>
              <a:rPr lang="en-US" dirty="0" err="1"/>
              <a:t>recherches</a:t>
            </a:r>
            <a:r>
              <a:rPr lang="en-US" dirty="0"/>
              <a:t> et </a:t>
            </a:r>
            <a:r>
              <a:rPr lang="en-US" dirty="0" err="1"/>
              <a:t>à</a:t>
            </a:r>
            <a:r>
              <a:rPr lang="en-US" dirty="0"/>
              <a:t> </a:t>
            </a:r>
            <a:r>
              <a:rPr lang="en-US" dirty="0" err="1"/>
              <a:t>solliciter</a:t>
            </a:r>
            <a:r>
              <a:rPr lang="en-US" dirty="0"/>
              <a:t> </a:t>
            </a:r>
            <a:r>
              <a:rPr lang="en-US" dirty="0" err="1"/>
              <a:t>l'avis</a:t>
            </a:r>
            <a:r>
              <a:rPr lang="en-US" dirty="0"/>
              <a:t> </a:t>
            </a:r>
            <a:r>
              <a:rPr lang="en-US" dirty="0" err="1"/>
              <a:t>d'experts</a:t>
            </a:r>
            <a:r>
              <a:rPr lang="en-US" dirty="0"/>
              <a:t> pour fixer des </a:t>
            </a:r>
            <a:r>
              <a:rPr lang="en-US" dirty="0" err="1"/>
              <a:t>objectifs</a:t>
            </a:r>
            <a:r>
              <a:rPr lang="en-US" dirty="0"/>
              <a:t>.  La recherche </a:t>
            </a:r>
            <a:r>
              <a:rPr lang="en-US" dirty="0" err="1"/>
              <a:t>peut</a:t>
            </a:r>
            <a:r>
              <a:rPr lang="en-US" dirty="0"/>
              <a:t> </a:t>
            </a:r>
            <a:r>
              <a:rPr lang="en-US" dirty="0" err="1"/>
              <a:t>inclure</a:t>
            </a:r>
            <a:r>
              <a:rPr lang="en-US" dirty="0"/>
              <a:t> des </a:t>
            </a:r>
            <a:r>
              <a:rPr lang="en-US" dirty="0" err="1"/>
              <a:t>données</a:t>
            </a:r>
            <a:r>
              <a:rPr lang="en-US" dirty="0"/>
              <a:t> </a:t>
            </a:r>
            <a:r>
              <a:rPr lang="en-US" dirty="0" err="1"/>
              <a:t>provenant</a:t>
            </a:r>
            <a:r>
              <a:rPr lang="en-US" dirty="0"/>
              <a:t> de la </a:t>
            </a:r>
            <a:r>
              <a:rPr lang="en-US" dirty="0" err="1"/>
              <a:t>littérature</a:t>
            </a:r>
            <a:r>
              <a:rPr lang="en-US" dirty="0"/>
              <a:t> sur le </a:t>
            </a:r>
            <a:r>
              <a:rPr lang="en-US" dirty="0" err="1"/>
              <a:t>développement</a:t>
            </a:r>
            <a:r>
              <a:rPr lang="en-US" dirty="0"/>
              <a:t>, des examens </a:t>
            </a:r>
            <a:r>
              <a:rPr lang="en-US" dirty="0" err="1"/>
              <a:t>d'évaluations</a:t>
            </a:r>
            <a:r>
              <a:rPr lang="en-US" dirty="0"/>
              <a:t> pour </a:t>
            </a:r>
            <a:r>
              <a:rPr lang="en-US" dirty="0" err="1"/>
              <a:t>voir</a:t>
            </a:r>
            <a:r>
              <a:rPr lang="en-US" dirty="0"/>
              <a:t> </a:t>
            </a:r>
            <a:r>
              <a:rPr lang="en-US" dirty="0" err="1"/>
              <a:t>quels</a:t>
            </a:r>
            <a:r>
              <a:rPr lang="en-US" dirty="0"/>
              <a:t> </a:t>
            </a:r>
            <a:r>
              <a:rPr lang="en-US" dirty="0" err="1"/>
              <a:t>niveaux</a:t>
            </a:r>
            <a:r>
              <a:rPr lang="en-US" dirty="0"/>
              <a:t> de performance </a:t>
            </a:r>
            <a:r>
              <a:rPr lang="en-US" dirty="0" err="1"/>
              <a:t>ont</a:t>
            </a:r>
            <a:r>
              <a:rPr lang="en-US" dirty="0"/>
              <a:t> </a:t>
            </a:r>
            <a:r>
              <a:rPr lang="en-US" dirty="0" err="1"/>
              <a:t>été</a:t>
            </a:r>
            <a:r>
              <a:rPr lang="en-US" dirty="0"/>
              <a:t> </a:t>
            </a:r>
            <a:r>
              <a:rPr lang="en-US" dirty="0" err="1"/>
              <a:t>atteints</a:t>
            </a:r>
            <a:r>
              <a:rPr lang="en-US" dirty="0"/>
              <a:t> pour des </a:t>
            </a:r>
            <a:r>
              <a:rPr lang="en-US" dirty="0" err="1"/>
              <a:t>projets</a:t>
            </a:r>
            <a:r>
              <a:rPr lang="en-US" dirty="0"/>
              <a:t> </a:t>
            </a:r>
            <a:r>
              <a:rPr lang="en-US" dirty="0" err="1"/>
              <a:t>similaires</a:t>
            </a:r>
            <a:r>
              <a:rPr lang="en-US" dirty="0"/>
              <a:t> </a:t>
            </a:r>
            <a:r>
              <a:rPr lang="en-US" dirty="0" err="1"/>
              <a:t>ou</a:t>
            </a:r>
            <a:r>
              <a:rPr lang="en-US" dirty="0"/>
              <a:t> </a:t>
            </a:r>
            <a:r>
              <a:rPr lang="en-US" dirty="0" err="1"/>
              <a:t>antérieurs</a:t>
            </a:r>
            <a:r>
              <a:rPr lang="en-US" dirty="0"/>
              <a:t>.  </a:t>
            </a:r>
          </a:p>
          <a:p>
            <a:r>
              <a:rPr lang="en-US" dirty="0" err="1"/>
              <a:t>Lors</a:t>
            </a:r>
            <a:r>
              <a:rPr lang="en-US" dirty="0"/>
              <a:t> de la recherche </a:t>
            </a:r>
            <a:r>
              <a:rPr lang="en-US" dirty="0" err="1"/>
              <a:t>d'autres</a:t>
            </a:r>
            <a:r>
              <a:rPr lang="en-US" dirty="0"/>
              <a:t> </a:t>
            </a:r>
            <a:r>
              <a:rPr lang="en-US" dirty="0" err="1"/>
              <a:t>projets</a:t>
            </a:r>
            <a:r>
              <a:rPr lang="en-US" dirty="0"/>
              <a:t>, il </a:t>
            </a:r>
            <a:r>
              <a:rPr lang="en-US" dirty="0" err="1"/>
              <a:t>est</a:t>
            </a:r>
            <a:r>
              <a:rPr lang="en-US" dirty="0"/>
              <a:t> important de </a:t>
            </a:r>
            <a:r>
              <a:rPr lang="en-US" dirty="0" err="1"/>
              <a:t>s'assurer</a:t>
            </a:r>
            <a:r>
              <a:rPr lang="en-US" dirty="0"/>
              <a:t> que le </a:t>
            </a:r>
            <a:r>
              <a:rPr lang="en-US" dirty="0" err="1"/>
              <a:t>contexte</a:t>
            </a:r>
            <a:r>
              <a:rPr lang="en-US" dirty="0"/>
              <a:t> </a:t>
            </a:r>
            <a:r>
              <a:rPr lang="en-US" dirty="0" err="1"/>
              <a:t>est</a:t>
            </a:r>
            <a:r>
              <a:rPr lang="en-US" dirty="0"/>
              <a:t> </a:t>
            </a:r>
            <a:r>
              <a:rPr lang="en-US" dirty="0" err="1"/>
              <a:t>suffisamment</a:t>
            </a:r>
            <a:r>
              <a:rPr lang="en-US" dirty="0"/>
              <a:t> </a:t>
            </a:r>
            <a:r>
              <a:rPr lang="en-US" dirty="0" err="1"/>
              <a:t>similaire</a:t>
            </a:r>
            <a:r>
              <a:rPr lang="en-US" dirty="0"/>
              <a:t> pour </a:t>
            </a:r>
            <a:r>
              <a:rPr lang="en-US" dirty="0" err="1"/>
              <a:t>avoir</a:t>
            </a:r>
            <a:r>
              <a:rPr lang="en-US" dirty="0"/>
              <a:t> </a:t>
            </a:r>
            <a:r>
              <a:rPr lang="en-US" dirty="0" err="1"/>
              <a:t>confiance</a:t>
            </a:r>
            <a:r>
              <a:rPr lang="en-US" dirty="0"/>
              <a:t> que des </a:t>
            </a:r>
            <a:r>
              <a:rPr lang="en-US" dirty="0" err="1"/>
              <a:t>résultats</a:t>
            </a:r>
            <a:r>
              <a:rPr lang="en-US" dirty="0"/>
              <a:t> </a:t>
            </a:r>
            <a:r>
              <a:rPr lang="en-US" dirty="0" err="1"/>
              <a:t>similaires</a:t>
            </a:r>
            <a:r>
              <a:rPr lang="en-US" dirty="0"/>
              <a:t> </a:t>
            </a:r>
            <a:r>
              <a:rPr lang="en-US" dirty="0" err="1"/>
              <a:t>sont</a:t>
            </a:r>
            <a:r>
              <a:rPr lang="en-US" dirty="0"/>
              <a:t> </a:t>
            </a:r>
            <a:r>
              <a:rPr lang="en-US" dirty="0" err="1"/>
              <a:t>possibles</a:t>
            </a:r>
            <a:r>
              <a:rPr lang="en-US" dirty="0"/>
              <a:t> pour </a:t>
            </a:r>
            <a:r>
              <a:rPr lang="en-US" dirty="0" err="1"/>
              <a:t>votre</a:t>
            </a:r>
            <a:r>
              <a:rPr lang="en-US" dirty="0"/>
              <a:t> </a:t>
            </a:r>
            <a:r>
              <a:rPr lang="en-US" dirty="0" err="1"/>
              <a:t>projet</a:t>
            </a:r>
            <a:r>
              <a:rPr lang="en-US" dirty="0"/>
              <a:t> dans son </a:t>
            </a:r>
            <a:r>
              <a:rPr lang="en-US" dirty="0" err="1"/>
              <a:t>contexte</a:t>
            </a:r>
            <a:r>
              <a:rPr lang="en-US" dirty="0"/>
              <a:t> </a:t>
            </a:r>
            <a:r>
              <a:rPr lang="en-US" dirty="0" err="1"/>
              <a:t>spécifique</a:t>
            </a:r>
            <a:r>
              <a:rPr lang="en-US" dirty="0"/>
              <a:t> de pays et de </a:t>
            </a:r>
            <a:r>
              <a:rPr lang="en-US" dirty="0" err="1"/>
              <a:t>secteur</a:t>
            </a:r>
            <a:r>
              <a:rPr lang="en-US" dirty="0"/>
              <a:t>. </a:t>
            </a:r>
          </a:p>
          <a:p>
            <a:endParaRPr lang="en-US" dirty="0"/>
          </a:p>
          <a:p>
            <a:r>
              <a:rPr lang="en-US" dirty="0"/>
              <a:t>Les </a:t>
            </a:r>
            <a:r>
              <a:rPr lang="en-US" dirty="0" err="1"/>
              <a:t>bénéficiaires</a:t>
            </a:r>
            <a:r>
              <a:rPr lang="en-US" dirty="0"/>
              <a:t> </a:t>
            </a:r>
            <a:r>
              <a:rPr lang="en-US" dirty="0" err="1"/>
              <a:t>peuvent</a:t>
            </a:r>
            <a:r>
              <a:rPr lang="en-US" dirty="0"/>
              <a:t> </a:t>
            </a:r>
            <a:r>
              <a:rPr lang="en-US" dirty="0" err="1"/>
              <a:t>également</a:t>
            </a:r>
            <a:r>
              <a:rPr lang="en-US" dirty="0"/>
              <a:t> </a:t>
            </a:r>
            <a:r>
              <a:rPr lang="en-US" dirty="0" err="1"/>
              <a:t>s'engager</a:t>
            </a:r>
            <a:r>
              <a:rPr lang="en-US" dirty="0"/>
              <a:t> avec des experts techniques qui </a:t>
            </a:r>
            <a:r>
              <a:rPr lang="en-US" dirty="0" err="1"/>
              <a:t>comprennent</a:t>
            </a:r>
            <a:r>
              <a:rPr lang="en-US" dirty="0"/>
              <a:t> un </a:t>
            </a:r>
            <a:r>
              <a:rPr lang="en-US" dirty="0" err="1"/>
              <a:t>secteur</a:t>
            </a:r>
            <a:r>
              <a:rPr lang="en-US" dirty="0"/>
              <a:t>, </a:t>
            </a:r>
            <a:r>
              <a:rPr lang="en-US" dirty="0" err="1"/>
              <a:t>une</a:t>
            </a:r>
            <a:r>
              <a:rPr lang="en-US" dirty="0"/>
              <a:t> question </a:t>
            </a:r>
            <a:r>
              <a:rPr lang="en-US" dirty="0" err="1"/>
              <a:t>particulière</a:t>
            </a:r>
            <a:r>
              <a:rPr lang="en-US" dirty="0"/>
              <a:t> et les </a:t>
            </a:r>
            <a:r>
              <a:rPr lang="en-US" dirty="0" err="1"/>
              <a:t>contraintes</a:t>
            </a:r>
            <a:r>
              <a:rPr lang="en-US" dirty="0"/>
              <a:t> et </a:t>
            </a:r>
            <a:r>
              <a:rPr lang="en-US" dirty="0" err="1"/>
              <a:t>opportunités</a:t>
            </a:r>
            <a:r>
              <a:rPr lang="en-US" dirty="0"/>
              <a:t> qui </a:t>
            </a:r>
            <a:r>
              <a:rPr lang="en-US" dirty="0" err="1"/>
              <a:t>pourraient</a:t>
            </a:r>
            <a:r>
              <a:rPr lang="en-US" dirty="0"/>
              <a:t> aider </a:t>
            </a:r>
            <a:r>
              <a:rPr lang="en-US" dirty="0" err="1"/>
              <a:t>ou</a:t>
            </a:r>
            <a:r>
              <a:rPr lang="en-US" dirty="0"/>
              <a:t> </a:t>
            </a:r>
            <a:r>
              <a:rPr lang="en-US" dirty="0" err="1"/>
              <a:t>entraver</a:t>
            </a:r>
            <a:r>
              <a:rPr lang="en-US" dirty="0"/>
              <a:t> la </a:t>
            </a:r>
            <a:r>
              <a:rPr lang="en-US" dirty="0" err="1"/>
              <a:t>réalisation</a:t>
            </a:r>
            <a:r>
              <a:rPr lang="en-US" dirty="0"/>
              <a:t> des </a:t>
            </a:r>
            <a:r>
              <a:rPr lang="en-US" dirty="0" err="1"/>
              <a:t>résultats</a:t>
            </a:r>
            <a:r>
              <a:rPr lang="en-US" dirty="0"/>
              <a:t>.  </a:t>
            </a:r>
            <a:r>
              <a:rPr lang="en-US" dirty="0" err="1"/>
              <a:t>En</a:t>
            </a:r>
            <a:r>
              <a:rPr lang="en-US" dirty="0"/>
              <a:t> plus des experts, les </a:t>
            </a:r>
            <a:r>
              <a:rPr lang="en-US" dirty="0" err="1"/>
              <a:t>bénéficiaires</a:t>
            </a:r>
            <a:r>
              <a:rPr lang="en-US" dirty="0"/>
              <a:t> </a:t>
            </a:r>
            <a:r>
              <a:rPr lang="en-US" dirty="0" err="1"/>
              <a:t>peuvent</a:t>
            </a:r>
            <a:r>
              <a:rPr lang="en-US" dirty="0"/>
              <a:t> </a:t>
            </a:r>
            <a:r>
              <a:rPr lang="en-US" dirty="0" err="1"/>
              <a:t>envisager</a:t>
            </a:r>
            <a:r>
              <a:rPr lang="en-US" dirty="0"/>
              <a:t> de </a:t>
            </a:r>
            <a:r>
              <a:rPr lang="en-US" dirty="0" err="1"/>
              <a:t>parler</a:t>
            </a:r>
            <a:r>
              <a:rPr lang="en-US" dirty="0"/>
              <a:t> avec les </a:t>
            </a:r>
            <a:r>
              <a:rPr lang="en-US" dirty="0" err="1"/>
              <a:t>partenaires</a:t>
            </a:r>
            <a:r>
              <a:rPr lang="en-US" dirty="0"/>
              <a:t> </a:t>
            </a:r>
            <a:r>
              <a:rPr lang="en-US" dirty="0" err="1"/>
              <a:t>locaux</a:t>
            </a:r>
            <a:r>
              <a:rPr lang="en-US" dirty="0"/>
              <a:t>, le personnel local du </a:t>
            </a:r>
            <a:r>
              <a:rPr lang="en-US" dirty="0" err="1"/>
              <a:t>projet</a:t>
            </a:r>
            <a:r>
              <a:rPr lang="en-US" dirty="0"/>
              <a:t> et </a:t>
            </a:r>
            <a:r>
              <a:rPr lang="en-US" dirty="0" err="1"/>
              <a:t>même</a:t>
            </a:r>
            <a:r>
              <a:rPr lang="en-US" dirty="0"/>
              <a:t> les participants au </a:t>
            </a:r>
            <a:r>
              <a:rPr lang="en-US" dirty="0" err="1"/>
              <a:t>projet</a:t>
            </a:r>
            <a:r>
              <a:rPr lang="en-US" dirty="0"/>
              <a:t> pour </a:t>
            </a:r>
            <a:r>
              <a:rPr lang="en-US" dirty="0" err="1"/>
              <a:t>évaluer</a:t>
            </a:r>
            <a:r>
              <a:rPr lang="en-US" dirty="0"/>
              <a:t> </a:t>
            </a:r>
            <a:r>
              <a:rPr lang="en-US" dirty="0" err="1"/>
              <a:t>quels</a:t>
            </a:r>
            <a:r>
              <a:rPr lang="en-US" dirty="0"/>
              <a:t> </a:t>
            </a:r>
            <a:r>
              <a:rPr lang="en-US" dirty="0" err="1"/>
              <a:t>objectifs</a:t>
            </a:r>
            <a:r>
              <a:rPr lang="en-US" dirty="0"/>
              <a:t> </a:t>
            </a:r>
            <a:r>
              <a:rPr lang="en-US" dirty="0" err="1"/>
              <a:t>sont</a:t>
            </a:r>
            <a:r>
              <a:rPr lang="en-US" dirty="0"/>
              <a:t> </a:t>
            </a:r>
            <a:r>
              <a:rPr lang="en-US" dirty="0" err="1"/>
              <a:t>raisonnables</a:t>
            </a:r>
            <a:r>
              <a:rPr lang="en-US" dirty="0"/>
              <a:t>.</a:t>
            </a:r>
          </a:p>
        </p:txBody>
      </p:sp>
    </p:spTree>
    <p:extLst>
      <p:ext uri="{BB962C8B-B14F-4D97-AF65-F5344CB8AC3E}">
        <p14:creationId xmlns:p14="http://schemas.microsoft.com/office/powerpoint/2010/main" val="314125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Étape 3, Documenter les </a:t>
            </a:r>
            <a:r>
              <a:rPr lang="en-US" baseline="0" dirty="0" err="1"/>
              <a:t>objectifs</a:t>
            </a:r>
            <a:r>
              <a:rPr lang="en-US" baseline="0" dirty="0"/>
              <a:t>.  Comme </a:t>
            </a:r>
            <a:r>
              <a:rPr lang="en-US" baseline="0" dirty="0" err="1"/>
              <a:t>dernière</a:t>
            </a:r>
            <a:r>
              <a:rPr lang="en-US" baseline="0" dirty="0"/>
              <a:t> étape après la </a:t>
            </a:r>
            <a:r>
              <a:rPr lang="en-US" baseline="0" dirty="0" err="1"/>
              <a:t>définition</a:t>
            </a:r>
            <a:r>
              <a:rPr lang="en-US" baseline="0" dirty="0"/>
              <a:t> des </a:t>
            </a:r>
            <a:r>
              <a:rPr lang="en-US" baseline="0" dirty="0" err="1"/>
              <a:t>objectifs</a:t>
            </a:r>
            <a:r>
              <a:rPr lang="en-US" baseline="0" dirty="0"/>
              <a:t>, </a:t>
            </a:r>
            <a:r>
              <a:rPr lang="en-US" baseline="0" dirty="0" err="1"/>
              <a:t>documentez</a:t>
            </a:r>
            <a:r>
              <a:rPr lang="en-US" baseline="0" dirty="0"/>
              <a:t> les </a:t>
            </a:r>
            <a:r>
              <a:rPr lang="en-US" baseline="0" dirty="0" err="1"/>
              <a:t>valeurs</a:t>
            </a:r>
            <a:r>
              <a:rPr lang="en-US" baseline="0" dirty="0"/>
              <a:t> et </a:t>
            </a:r>
            <a:r>
              <a:rPr lang="en-US" baseline="0" dirty="0" err="1"/>
              <a:t>justifiez</a:t>
            </a:r>
            <a:r>
              <a:rPr lang="en-US" baseline="0" dirty="0"/>
              <a:t>-les.  La documentation de la justification aide </a:t>
            </a:r>
            <a:r>
              <a:rPr lang="en-US" baseline="0" dirty="0" err="1"/>
              <a:t>à</a:t>
            </a:r>
            <a:r>
              <a:rPr lang="en-US" baseline="0" dirty="0"/>
              <a:t> </a:t>
            </a:r>
            <a:r>
              <a:rPr lang="en-US" baseline="0" dirty="0" err="1"/>
              <a:t>comprendre</a:t>
            </a:r>
            <a:r>
              <a:rPr lang="en-US" baseline="0" dirty="0"/>
              <a:t> comment un </a:t>
            </a:r>
            <a:r>
              <a:rPr lang="en-US" baseline="0" dirty="0" err="1"/>
              <a:t>projet</a:t>
            </a:r>
            <a:r>
              <a:rPr lang="en-US" baseline="0" dirty="0"/>
              <a:t> se </a:t>
            </a:r>
            <a:r>
              <a:rPr lang="en-US" baseline="0" dirty="0" err="1"/>
              <a:t>comporte</a:t>
            </a:r>
            <a:r>
              <a:rPr lang="en-US" baseline="0" dirty="0"/>
              <a:t> par rapport </a:t>
            </a:r>
            <a:r>
              <a:rPr lang="en-US" baseline="0" dirty="0" err="1"/>
              <a:t>à</a:t>
            </a:r>
            <a:r>
              <a:rPr lang="en-US" baseline="0" dirty="0"/>
              <a:t> </a:t>
            </a:r>
            <a:r>
              <a:rPr lang="en-US" baseline="0" dirty="0" err="1"/>
              <a:t>ses</a:t>
            </a:r>
            <a:r>
              <a:rPr lang="en-US" baseline="0" dirty="0"/>
              <a:t> </a:t>
            </a:r>
            <a:r>
              <a:rPr lang="en-US" baseline="0" dirty="0" err="1"/>
              <a:t>objectifs</a:t>
            </a:r>
            <a:r>
              <a:rPr lang="en-US" baseline="0" dirty="0"/>
              <a:t>.  Elle </a:t>
            </a:r>
            <a:r>
              <a:rPr lang="en-US" baseline="0" dirty="0" err="1"/>
              <a:t>peut</a:t>
            </a:r>
            <a:r>
              <a:rPr lang="en-US" baseline="0" dirty="0"/>
              <a:t> </a:t>
            </a:r>
            <a:r>
              <a:rPr lang="en-US" baseline="0" dirty="0" err="1"/>
              <a:t>également</a:t>
            </a:r>
            <a:r>
              <a:rPr lang="en-US" baseline="0" dirty="0"/>
              <a:t> justifier la </a:t>
            </a:r>
            <a:r>
              <a:rPr lang="en-US" baseline="0" dirty="0" err="1"/>
              <a:t>révision</a:t>
            </a:r>
            <a:r>
              <a:rPr lang="en-US" baseline="0" dirty="0"/>
              <a:t> des </a:t>
            </a:r>
            <a:r>
              <a:rPr lang="en-US" baseline="0" dirty="0" err="1"/>
              <a:t>objectifs</a:t>
            </a:r>
            <a:r>
              <a:rPr lang="en-US" baseline="0" dirty="0"/>
              <a:t> </a:t>
            </a:r>
            <a:r>
              <a:rPr lang="en-US" baseline="0" dirty="0" err="1"/>
              <a:t>à</a:t>
            </a:r>
            <a:r>
              <a:rPr lang="en-US" baseline="0" dirty="0"/>
              <a:t> </a:t>
            </a:r>
            <a:r>
              <a:rPr lang="en-US" baseline="0" dirty="0" err="1"/>
              <a:t>l'avenir</a:t>
            </a:r>
            <a:r>
              <a:rPr lang="en-US" baseline="0" dirty="0"/>
              <a:t> et aider </a:t>
            </a:r>
            <a:r>
              <a:rPr lang="en-US" baseline="0" dirty="0" err="1"/>
              <a:t>à</a:t>
            </a:r>
            <a:r>
              <a:rPr lang="en-US" baseline="0" dirty="0"/>
              <a:t> </a:t>
            </a:r>
            <a:r>
              <a:rPr lang="en-US" baseline="0" dirty="0" err="1"/>
              <a:t>répondre</a:t>
            </a:r>
            <a:r>
              <a:rPr lang="en-US" baseline="0" dirty="0"/>
              <a:t> aux </a:t>
            </a:r>
            <a:r>
              <a:rPr lang="en-US" baseline="0" dirty="0" err="1"/>
              <a:t>demandes</a:t>
            </a:r>
            <a:r>
              <a:rPr lang="en-US" baseline="0" dirty="0"/>
              <a:t> de </a:t>
            </a:r>
            <a:r>
              <a:rPr lang="en-US" baseline="0" dirty="0" err="1"/>
              <a:t>renseignements</a:t>
            </a:r>
            <a:r>
              <a:rPr lang="en-US" baseline="0" dirty="0"/>
              <a:t> </a:t>
            </a:r>
            <a:r>
              <a:rPr lang="en-US" baseline="0" dirty="0" err="1"/>
              <a:t>ou</a:t>
            </a:r>
            <a:r>
              <a:rPr lang="en-US" baseline="0" dirty="0"/>
              <a:t> aux audits sur les </a:t>
            </a:r>
            <a:r>
              <a:rPr lang="en-US" baseline="0" dirty="0" err="1"/>
              <a:t>objectifs</a:t>
            </a:r>
            <a:r>
              <a:rPr lang="en-US" baseline="0" dirty="0"/>
              <a:t> et les performances.</a:t>
            </a:r>
          </a:p>
        </p:txBody>
      </p:sp>
    </p:spTree>
    <p:extLst>
      <p:ext uri="{BB962C8B-B14F-4D97-AF65-F5344CB8AC3E}">
        <p14:creationId xmlns:p14="http://schemas.microsoft.com/office/powerpoint/2010/main" val="10574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est</a:t>
            </a:r>
            <a:r>
              <a:rPr lang="en-US" dirty="0"/>
              <a:t> important de </a:t>
            </a:r>
            <a:r>
              <a:rPr lang="en-US" dirty="0" err="1"/>
              <a:t>reconnaître</a:t>
            </a:r>
            <a:r>
              <a:rPr lang="en-US" dirty="0"/>
              <a:t> que la fixation </a:t>
            </a:r>
            <a:r>
              <a:rPr lang="en-US" dirty="0" err="1"/>
              <a:t>d'objectifs</a:t>
            </a:r>
            <a:r>
              <a:rPr lang="en-US" dirty="0"/>
              <a:t> </a:t>
            </a:r>
            <a:r>
              <a:rPr lang="en-US" dirty="0" err="1"/>
              <a:t>est</a:t>
            </a:r>
            <a:r>
              <a:rPr lang="en-US" dirty="0"/>
              <a:t> </a:t>
            </a:r>
            <a:r>
              <a:rPr lang="en-US" dirty="0" err="1"/>
              <a:t>délicate</a:t>
            </a:r>
            <a:r>
              <a:rPr lang="en-US" dirty="0"/>
              <a:t>.  Bien que nous </a:t>
            </a:r>
            <a:r>
              <a:rPr lang="en-US" dirty="0" err="1"/>
              <a:t>ayons</a:t>
            </a:r>
            <a:r>
              <a:rPr lang="en-US" dirty="0"/>
              <a:t> passé </a:t>
            </a:r>
            <a:r>
              <a:rPr lang="en-US" dirty="0" err="1"/>
              <a:t>en</a:t>
            </a:r>
            <a:r>
              <a:rPr lang="en-US" dirty="0"/>
              <a:t> revue un certain </a:t>
            </a:r>
            <a:r>
              <a:rPr lang="en-US" dirty="0" err="1"/>
              <a:t>nombre</a:t>
            </a:r>
            <a:r>
              <a:rPr lang="en-US" dirty="0"/>
              <a:t> de </a:t>
            </a:r>
            <a:r>
              <a:rPr lang="en-US" dirty="0" err="1"/>
              <a:t>méthodes</a:t>
            </a:r>
            <a:r>
              <a:rPr lang="en-US" dirty="0"/>
              <a:t> </a:t>
            </a:r>
            <a:r>
              <a:rPr lang="en-US" dirty="0" err="1"/>
              <a:t>utiles</a:t>
            </a:r>
            <a:r>
              <a:rPr lang="en-US" dirty="0"/>
              <a:t> pour </a:t>
            </a:r>
            <a:r>
              <a:rPr lang="en-US" dirty="0" err="1"/>
              <a:t>analyser</a:t>
            </a:r>
            <a:r>
              <a:rPr lang="en-US" dirty="0"/>
              <a:t> et fixer des </a:t>
            </a:r>
            <a:r>
              <a:rPr lang="en-US" dirty="0" err="1"/>
              <a:t>objectifs</a:t>
            </a:r>
            <a:r>
              <a:rPr lang="en-US" dirty="0"/>
              <a:t>, il </a:t>
            </a:r>
            <a:r>
              <a:rPr lang="en-US" dirty="0" err="1"/>
              <a:t>s'agit</a:t>
            </a:r>
            <a:r>
              <a:rPr lang="en-US" dirty="0"/>
              <a:t> </a:t>
            </a:r>
            <a:r>
              <a:rPr lang="en-US" dirty="0" err="1"/>
              <a:t>autant</a:t>
            </a:r>
            <a:r>
              <a:rPr lang="en-US" dirty="0"/>
              <a:t> d'un art que </a:t>
            </a:r>
            <a:r>
              <a:rPr lang="en-US" dirty="0" err="1"/>
              <a:t>d'une</a:t>
            </a:r>
            <a:r>
              <a:rPr lang="en-US" dirty="0"/>
              <a:t> science.  </a:t>
            </a:r>
            <a:r>
              <a:rPr lang="en-US" dirty="0" err="1"/>
              <a:t>Voici</a:t>
            </a:r>
            <a:r>
              <a:rPr lang="en-US" dirty="0"/>
              <a:t> </a:t>
            </a:r>
            <a:r>
              <a:rPr lang="en-US" dirty="0" err="1"/>
              <a:t>quelques</a:t>
            </a:r>
            <a:r>
              <a:rPr lang="en-US" dirty="0"/>
              <a:t> conseils </a:t>
            </a:r>
            <a:r>
              <a:rPr lang="en-US" dirty="0" err="1"/>
              <a:t>à</a:t>
            </a:r>
            <a:r>
              <a:rPr lang="en-US" dirty="0"/>
              <a:t> </a:t>
            </a:r>
            <a:r>
              <a:rPr lang="en-US" dirty="0" err="1"/>
              <a:t>retenir</a:t>
            </a:r>
            <a:r>
              <a:rPr lang="en-US" dirty="0"/>
              <a:t>.</a:t>
            </a:r>
          </a:p>
          <a:p>
            <a:r>
              <a:rPr lang="en-US" dirty="0"/>
              <a:t>1. Ne </a:t>
            </a:r>
            <a:r>
              <a:rPr lang="en-US" dirty="0" err="1"/>
              <a:t>fixez</a:t>
            </a:r>
            <a:r>
              <a:rPr lang="en-US" dirty="0"/>
              <a:t> pas un </a:t>
            </a:r>
            <a:r>
              <a:rPr lang="en-US" dirty="0" err="1"/>
              <a:t>indicateur</a:t>
            </a:r>
            <a:r>
              <a:rPr lang="en-US" dirty="0"/>
              <a:t> </a:t>
            </a:r>
            <a:r>
              <a:rPr lang="en-US" dirty="0" err="1"/>
              <a:t>cible</a:t>
            </a:r>
            <a:r>
              <a:rPr lang="en-US" dirty="0"/>
              <a:t> de manière </a:t>
            </a:r>
            <a:r>
              <a:rPr lang="en-US" dirty="0" err="1"/>
              <a:t>isolée</a:t>
            </a:r>
            <a:r>
              <a:rPr lang="en-US" dirty="0"/>
              <a:t>.  </a:t>
            </a:r>
            <a:r>
              <a:rPr lang="en-US" dirty="0" err="1"/>
              <a:t>Demandez-vous</a:t>
            </a:r>
            <a:r>
              <a:rPr lang="en-US" dirty="0"/>
              <a:t> </a:t>
            </a:r>
            <a:r>
              <a:rPr lang="en-US" dirty="0" err="1"/>
              <a:t>si</a:t>
            </a:r>
            <a:r>
              <a:rPr lang="en-US" dirty="0"/>
              <a:t> </a:t>
            </a:r>
            <a:r>
              <a:rPr lang="en-US" dirty="0" err="1"/>
              <a:t>l'objectif</a:t>
            </a:r>
            <a:r>
              <a:rPr lang="en-US" dirty="0"/>
              <a:t> </a:t>
            </a:r>
            <a:r>
              <a:rPr lang="en-US" dirty="0" err="1"/>
              <a:t>est</a:t>
            </a:r>
            <a:r>
              <a:rPr lang="en-US" dirty="0"/>
              <a:t> </a:t>
            </a:r>
            <a:r>
              <a:rPr lang="en-US" dirty="0" err="1"/>
              <a:t>raisonnable</a:t>
            </a:r>
            <a:r>
              <a:rPr lang="en-US" dirty="0"/>
              <a:t> par rapport aux </a:t>
            </a:r>
            <a:r>
              <a:rPr lang="en-US" dirty="0" err="1"/>
              <a:t>autres</a:t>
            </a:r>
            <a:r>
              <a:rPr lang="en-US" dirty="0"/>
              <a:t> </a:t>
            </a:r>
            <a:r>
              <a:rPr lang="en-US" dirty="0" err="1"/>
              <a:t>objectifs</a:t>
            </a:r>
            <a:r>
              <a:rPr lang="en-US" dirty="0"/>
              <a:t> </a:t>
            </a:r>
            <a:r>
              <a:rPr lang="en-US" dirty="0" err="1"/>
              <a:t>en</a:t>
            </a:r>
            <a:r>
              <a:rPr lang="en-US" dirty="0"/>
              <a:t> </a:t>
            </a:r>
            <a:r>
              <a:rPr lang="en-US" dirty="0" err="1"/>
              <a:t>amont</a:t>
            </a:r>
            <a:r>
              <a:rPr lang="en-US" dirty="0"/>
              <a:t> et </a:t>
            </a:r>
            <a:r>
              <a:rPr lang="en-US" dirty="0" err="1"/>
              <a:t>en</a:t>
            </a:r>
            <a:r>
              <a:rPr lang="en-US" dirty="0"/>
              <a:t> aval de la </a:t>
            </a:r>
            <a:r>
              <a:rPr lang="en-US" dirty="0" err="1"/>
              <a:t>chaîne</a:t>
            </a:r>
            <a:r>
              <a:rPr lang="en-US" dirty="0"/>
              <a:t> des </a:t>
            </a:r>
            <a:r>
              <a:rPr lang="en-US" dirty="0" err="1"/>
              <a:t>résultats</a:t>
            </a:r>
            <a:r>
              <a:rPr lang="en-US" dirty="0"/>
              <a:t>.  </a:t>
            </a:r>
            <a:r>
              <a:rPr lang="en-US" dirty="0" err="1"/>
              <a:t>Considérez</a:t>
            </a:r>
            <a:r>
              <a:rPr lang="en-US" dirty="0"/>
              <a:t> les </a:t>
            </a:r>
            <a:r>
              <a:rPr lang="en-US" dirty="0" err="1"/>
              <a:t>objectifs</a:t>
            </a:r>
            <a:r>
              <a:rPr lang="en-US" dirty="0"/>
              <a:t> </a:t>
            </a:r>
            <a:r>
              <a:rPr lang="en-US" dirty="0" err="1"/>
              <a:t>intermédiaires</a:t>
            </a:r>
            <a:r>
              <a:rPr lang="en-US" dirty="0"/>
              <a:t> par rapport au </a:t>
            </a:r>
            <a:r>
              <a:rPr lang="en-US" dirty="0" err="1"/>
              <a:t>rythme</a:t>
            </a:r>
            <a:r>
              <a:rPr lang="en-US" dirty="0"/>
              <a:t> </a:t>
            </a:r>
            <a:r>
              <a:rPr lang="en-US" dirty="0" err="1"/>
              <a:t>prévu</a:t>
            </a:r>
            <a:r>
              <a:rPr lang="en-US" dirty="0"/>
              <a:t> de la mise </a:t>
            </a:r>
            <a:r>
              <a:rPr lang="en-US" dirty="0" err="1"/>
              <a:t>en</a:t>
            </a:r>
            <a:r>
              <a:rPr lang="en-US" dirty="0"/>
              <a:t> </a:t>
            </a:r>
            <a:r>
              <a:rPr lang="en-US" dirty="0" err="1"/>
              <a:t>œuvre</a:t>
            </a:r>
            <a:r>
              <a:rPr lang="en-US" dirty="0"/>
              <a:t>.  Les </a:t>
            </a:r>
            <a:r>
              <a:rPr lang="en-US" dirty="0" err="1"/>
              <a:t>cibles</a:t>
            </a:r>
            <a:r>
              <a:rPr lang="en-US" dirty="0"/>
              <a:t> </a:t>
            </a:r>
            <a:r>
              <a:rPr lang="en-US" dirty="0" err="1"/>
              <a:t>n'évoluent</a:t>
            </a:r>
            <a:r>
              <a:rPr lang="en-US" dirty="0"/>
              <a:t> pas </a:t>
            </a:r>
            <a:r>
              <a:rPr lang="en-US" dirty="0" err="1"/>
              <a:t>toujours</a:t>
            </a:r>
            <a:r>
              <a:rPr lang="en-US" dirty="0"/>
              <a:t> </a:t>
            </a:r>
            <a:r>
              <a:rPr lang="en-US" dirty="0" err="1"/>
              <a:t>en</a:t>
            </a:r>
            <a:r>
              <a:rPr lang="en-US" dirty="0"/>
              <a:t> </a:t>
            </a:r>
            <a:r>
              <a:rPr lang="en-US" dirty="0" err="1"/>
              <a:t>ligne</a:t>
            </a:r>
            <a:r>
              <a:rPr lang="en-US" dirty="0"/>
              <a:t> droite dans le temps.</a:t>
            </a:r>
          </a:p>
          <a:p>
            <a:endParaRPr lang="en-US" dirty="0"/>
          </a:p>
          <a:p>
            <a:r>
              <a:rPr lang="en-US" dirty="0" err="1"/>
              <a:t>Même</a:t>
            </a:r>
            <a:r>
              <a:rPr lang="en-US" dirty="0"/>
              <a:t> la </a:t>
            </a:r>
            <a:r>
              <a:rPr lang="en-US" dirty="0" err="1"/>
              <a:t>meilleure</a:t>
            </a:r>
            <a:r>
              <a:rPr lang="en-US" dirty="0"/>
              <a:t> </a:t>
            </a:r>
            <a:r>
              <a:rPr lang="en-US" dirty="0" err="1"/>
              <a:t>analyse</a:t>
            </a:r>
            <a:r>
              <a:rPr lang="en-US" dirty="0"/>
              <a:t> ne </a:t>
            </a:r>
            <a:r>
              <a:rPr lang="en-US" dirty="0" err="1"/>
              <a:t>tient</a:t>
            </a:r>
            <a:r>
              <a:rPr lang="en-US" dirty="0"/>
              <a:t> pas </a:t>
            </a:r>
            <a:r>
              <a:rPr lang="en-US" dirty="0" err="1"/>
              <a:t>compte</a:t>
            </a:r>
            <a:r>
              <a:rPr lang="en-US" dirty="0"/>
              <a:t> de </a:t>
            </a:r>
            <a:r>
              <a:rPr lang="en-US" dirty="0" err="1"/>
              <a:t>toutes</a:t>
            </a:r>
            <a:r>
              <a:rPr lang="en-US" dirty="0"/>
              <a:t> les </a:t>
            </a:r>
            <a:r>
              <a:rPr lang="en-US" dirty="0" err="1"/>
              <a:t>éventualités</a:t>
            </a:r>
            <a:r>
              <a:rPr lang="en-US" dirty="0"/>
              <a:t>.  Il </a:t>
            </a:r>
            <a:r>
              <a:rPr lang="en-US" dirty="0" err="1"/>
              <a:t>est</a:t>
            </a:r>
            <a:r>
              <a:rPr lang="en-US" dirty="0"/>
              <a:t> sage de faire des </a:t>
            </a:r>
            <a:r>
              <a:rPr lang="en-US" dirty="0" err="1"/>
              <a:t>recherches</a:t>
            </a:r>
            <a:r>
              <a:rPr lang="en-US" dirty="0"/>
              <a:t>, de </a:t>
            </a:r>
            <a:r>
              <a:rPr lang="en-US" dirty="0" err="1"/>
              <a:t>parler</a:t>
            </a:r>
            <a:r>
              <a:rPr lang="en-US" dirty="0"/>
              <a:t> </a:t>
            </a:r>
            <a:r>
              <a:rPr lang="en-US" dirty="0" err="1"/>
              <a:t>à</a:t>
            </a:r>
            <a:r>
              <a:rPr lang="en-US" dirty="0"/>
              <a:t> des experts et de </a:t>
            </a:r>
            <a:r>
              <a:rPr lang="en-US" dirty="0" err="1"/>
              <a:t>valider</a:t>
            </a:r>
            <a:r>
              <a:rPr lang="en-US" dirty="0"/>
              <a:t> les </a:t>
            </a:r>
            <a:r>
              <a:rPr lang="en-US" dirty="0" err="1"/>
              <a:t>objectifs</a:t>
            </a:r>
            <a:r>
              <a:rPr lang="en-US" dirty="0"/>
              <a:t> </a:t>
            </a:r>
            <a:r>
              <a:rPr lang="en-US" dirty="0" err="1"/>
              <a:t>à</a:t>
            </a:r>
            <a:r>
              <a:rPr lang="en-US" dirty="0"/>
              <a:t> </a:t>
            </a:r>
            <a:r>
              <a:rPr lang="en-US" dirty="0" err="1"/>
              <a:t>l'aide</a:t>
            </a:r>
            <a:r>
              <a:rPr lang="en-US" dirty="0"/>
              <a:t> de </a:t>
            </a:r>
            <a:r>
              <a:rPr lang="en-US" dirty="0" err="1"/>
              <a:t>plusieurs</a:t>
            </a:r>
            <a:r>
              <a:rPr lang="en-US" dirty="0"/>
              <a:t> </a:t>
            </a:r>
            <a:r>
              <a:rPr lang="en-US" dirty="0" err="1"/>
              <a:t>méthodes</a:t>
            </a:r>
            <a:r>
              <a:rPr lang="en-US" dirty="0"/>
              <a:t> </a:t>
            </a:r>
            <a:r>
              <a:rPr lang="en-US" dirty="0" err="1"/>
              <a:t>différentes</a:t>
            </a:r>
            <a:r>
              <a:rPr lang="en-US" dirty="0"/>
              <a:t> </a:t>
            </a:r>
            <a:r>
              <a:rPr lang="en-US" dirty="0" err="1"/>
              <a:t>chaque</a:t>
            </a:r>
            <a:r>
              <a:rPr lang="en-US" dirty="0"/>
              <a:t> </a:t>
            </a:r>
            <a:r>
              <a:rPr lang="en-US" dirty="0" err="1"/>
              <a:t>fois</a:t>
            </a:r>
            <a:r>
              <a:rPr lang="en-US" dirty="0"/>
              <a:t> que </a:t>
            </a:r>
            <a:r>
              <a:rPr lang="en-US" dirty="0" err="1"/>
              <a:t>cela</a:t>
            </a:r>
            <a:r>
              <a:rPr lang="en-US" dirty="0"/>
              <a:t> </a:t>
            </a:r>
            <a:r>
              <a:rPr lang="en-US" dirty="0" err="1"/>
              <a:t>est</a:t>
            </a:r>
            <a:r>
              <a:rPr lang="en-US" dirty="0"/>
              <a:t> possible.</a:t>
            </a:r>
          </a:p>
          <a:p>
            <a:r>
              <a:rPr lang="en-US" dirty="0"/>
              <a:t>Plus un </a:t>
            </a:r>
            <a:r>
              <a:rPr lang="en-US" dirty="0" err="1"/>
              <a:t>résultat</a:t>
            </a:r>
            <a:r>
              <a:rPr lang="en-US" dirty="0"/>
              <a:t> se </a:t>
            </a:r>
            <a:r>
              <a:rPr lang="en-US" dirty="0" err="1"/>
              <a:t>situe</a:t>
            </a:r>
            <a:r>
              <a:rPr lang="en-US" dirty="0"/>
              <a:t> </a:t>
            </a:r>
            <a:r>
              <a:rPr lang="en-US" dirty="0" err="1"/>
              <a:t>à</a:t>
            </a:r>
            <a:r>
              <a:rPr lang="en-US" dirty="0"/>
              <a:t> un </a:t>
            </a:r>
            <a:r>
              <a:rPr lang="en-US" dirty="0" err="1"/>
              <a:t>niveau</a:t>
            </a:r>
            <a:r>
              <a:rPr lang="en-US" dirty="0"/>
              <a:t> </a:t>
            </a:r>
            <a:r>
              <a:rPr lang="en-US" dirty="0" err="1"/>
              <a:t>élevé</a:t>
            </a:r>
            <a:r>
              <a:rPr lang="en-US" dirty="0"/>
              <a:t> du cadre, </a:t>
            </a:r>
            <a:r>
              <a:rPr lang="en-US" dirty="0" err="1"/>
              <a:t>moins</a:t>
            </a:r>
            <a:r>
              <a:rPr lang="en-US" dirty="0"/>
              <a:t> le </a:t>
            </a:r>
            <a:r>
              <a:rPr lang="en-US" dirty="0" err="1"/>
              <a:t>projet</a:t>
            </a:r>
            <a:r>
              <a:rPr lang="en-US" dirty="0"/>
              <a:t> a </a:t>
            </a:r>
            <a:r>
              <a:rPr lang="en-US" dirty="0" err="1"/>
              <a:t>d'influence</a:t>
            </a:r>
            <a:r>
              <a:rPr lang="en-US" dirty="0"/>
              <a:t> </a:t>
            </a:r>
            <a:r>
              <a:rPr lang="en-US" dirty="0" err="1"/>
              <a:t>directe</a:t>
            </a:r>
            <a:r>
              <a:rPr lang="en-US" dirty="0"/>
              <a:t> sur </a:t>
            </a:r>
            <a:r>
              <a:rPr lang="en-US" dirty="0" err="1"/>
              <a:t>lui</a:t>
            </a:r>
            <a:r>
              <a:rPr lang="en-US" dirty="0"/>
              <a:t> et, par </a:t>
            </a:r>
            <a:r>
              <a:rPr lang="en-US" dirty="0" err="1"/>
              <a:t>conséquent</a:t>
            </a:r>
            <a:r>
              <a:rPr lang="en-US" dirty="0"/>
              <a:t>, la projection des </a:t>
            </a:r>
            <a:r>
              <a:rPr lang="en-US" dirty="0" err="1"/>
              <a:t>objectifs</a:t>
            </a:r>
            <a:r>
              <a:rPr lang="en-US" dirty="0"/>
              <a:t> </a:t>
            </a:r>
            <a:r>
              <a:rPr lang="en-US" dirty="0" err="1"/>
              <a:t>peut</a:t>
            </a:r>
            <a:r>
              <a:rPr lang="en-US" dirty="0"/>
              <a:t> </a:t>
            </a:r>
            <a:r>
              <a:rPr lang="en-US" dirty="0" err="1"/>
              <a:t>être</a:t>
            </a:r>
            <a:r>
              <a:rPr lang="en-US" dirty="0"/>
              <a:t> plus difficile que pour les </a:t>
            </a:r>
            <a:r>
              <a:rPr lang="en-US" dirty="0" err="1"/>
              <a:t>résultats</a:t>
            </a:r>
            <a:r>
              <a:rPr lang="en-US" dirty="0"/>
              <a:t> et les </a:t>
            </a:r>
            <a:r>
              <a:rPr lang="en-US" dirty="0" err="1"/>
              <a:t>produits</a:t>
            </a:r>
            <a:r>
              <a:rPr lang="en-US" dirty="0"/>
              <a:t> de </a:t>
            </a:r>
            <a:r>
              <a:rPr lang="en-US" dirty="0" err="1"/>
              <a:t>niveau</a:t>
            </a:r>
            <a:r>
              <a:rPr lang="en-US" dirty="0"/>
              <a:t> </a:t>
            </a:r>
            <a:r>
              <a:rPr lang="en-US" dirty="0" err="1"/>
              <a:t>inférieur</a:t>
            </a:r>
            <a:r>
              <a:rPr lang="en-US" dirty="0"/>
              <a:t>. </a:t>
            </a:r>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dirty="0"/>
          </a:p>
        </p:txBody>
      </p:sp>
    </p:spTree>
    <p:extLst>
      <p:ext uri="{BB962C8B-B14F-4D97-AF65-F5344CB8AC3E}">
        <p14:creationId xmlns:p14="http://schemas.microsoft.com/office/powerpoint/2010/main" val="3077715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 </a:t>
            </a:r>
            <a:r>
              <a:rPr lang="en-US" dirty="0" err="1"/>
              <a:t>vous</a:t>
            </a:r>
            <a:r>
              <a:rPr lang="en-US" dirty="0"/>
              <a:t> </a:t>
            </a:r>
            <a:r>
              <a:rPr lang="en-US" dirty="0" err="1"/>
              <a:t>attachez</a:t>
            </a:r>
            <a:r>
              <a:rPr lang="en-US" dirty="0"/>
              <a:t> pas </a:t>
            </a:r>
            <a:r>
              <a:rPr lang="en-US" dirty="0" err="1"/>
              <a:t>à</a:t>
            </a:r>
            <a:r>
              <a:rPr lang="en-US" dirty="0"/>
              <a:t> </a:t>
            </a:r>
            <a:r>
              <a:rPr lang="en-US" dirty="0" err="1"/>
              <a:t>une</a:t>
            </a:r>
            <a:r>
              <a:rPr lang="en-US" dirty="0"/>
              <a:t> </a:t>
            </a:r>
            <a:r>
              <a:rPr lang="en-US" dirty="0" err="1"/>
              <a:t>valeur</a:t>
            </a:r>
            <a:r>
              <a:rPr lang="en-US" dirty="0"/>
              <a:t> </a:t>
            </a:r>
            <a:r>
              <a:rPr lang="en-US" dirty="0" err="1"/>
              <a:t>cible</a:t>
            </a:r>
            <a:r>
              <a:rPr lang="en-US" dirty="0"/>
              <a:t> unique, </a:t>
            </a:r>
            <a:r>
              <a:rPr lang="en-US" dirty="0" err="1"/>
              <a:t>envisagez</a:t>
            </a:r>
            <a:r>
              <a:rPr lang="en-US" dirty="0"/>
              <a:t> un ensemble de </a:t>
            </a:r>
            <a:r>
              <a:rPr lang="en-US" dirty="0" err="1"/>
              <a:t>valeurs</a:t>
            </a:r>
            <a:r>
              <a:rPr lang="en-US" dirty="0"/>
              <a:t> </a:t>
            </a:r>
            <a:r>
              <a:rPr lang="en-US" dirty="0" err="1"/>
              <a:t>possibles</a:t>
            </a:r>
            <a:r>
              <a:rPr lang="en-US" dirty="0"/>
              <a:t>. Si possible, </a:t>
            </a:r>
            <a:r>
              <a:rPr lang="en-US" dirty="0" err="1"/>
              <a:t>utilisez</a:t>
            </a:r>
            <a:r>
              <a:rPr lang="en-US" dirty="0"/>
              <a:t> </a:t>
            </a:r>
            <a:r>
              <a:rPr lang="en-US" dirty="0" err="1"/>
              <a:t>une</a:t>
            </a:r>
            <a:r>
              <a:rPr lang="en-US" dirty="0"/>
              <a:t> fourchette de </a:t>
            </a:r>
            <a:r>
              <a:rPr lang="en-US" dirty="0" err="1"/>
              <a:t>valeurs</a:t>
            </a:r>
            <a:r>
              <a:rPr lang="en-US" dirty="0"/>
              <a:t> </a:t>
            </a:r>
            <a:r>
              <a:rPr lang="en-US" dirty="0" err="1"/>
              <a:t>cibles</a:t>
            </a:r>
            <a:r>
              <a:rPr lang="en-US" dirty="0"/>
              <a:t> pour les </a:t>
            </a:r>
            <a:r>
              <a:rPr lang="en-US" dirty="0" err="1"/>
              <a:t>résultats</a:t>
            </a:r>
            <a:r>
              <a:rPr lang="en-US" dirty="0"/>
              <a:t> pour </a:t>
            </a:r>
            <a:r>
              <a:rPr lang="en-US" dirty="0" err="1"/>
              <a:t>lesquels</a:t>
            </a:r>
            <a:r>
              <a:rPr lang="en-US" dirty="0"/>
              <a:t> il </a:t>
            </a:r>
            <a:r>
              <a:rPr lang="en-US" dirty="0" err="1"/>
              <a:t>est</a:t>
            </a:r>
            <a:r>
              <a:rPr lang="en-US" dirty="0"/>
              <a:t> </a:t>
            </a:r>
            <a:r>
              <a:rPr lang="en-US" dirty="0" err="1"/>
              <a:t>particulièrement</a:t>
            </a:r>
            <a:r>
              <a:rPr lang="en-US" dirty="0"/>
              <a:t> difficile de fixer </a:t>
            </a:r>
            <a:r>
              <a:rPr lang="en-US" dirty="0" err="1"/>
              <a:t>une</a:t>
            </a:r>
            <a:r>
              <a:rPr lang="en-US" dirty="0"/>
              <a:t> </a:t>
            </a:r>
            <a:r>
              <a:rPr lang="en-US" dirty="0" err="1"/>
              <a:t>valeur</a:t>
            </a:r>
            <a:r>
              <a:rPr lang="en-US" dirty="0"/>
              <a:t> unique avec </a:t>
            </a:r>
            <a:r>
              <a:rPr lang="en-US" dirty="0" err="1"/>
              <a:t>confiance</a:t>
            </a:r>
            <a:r>
              <a:rPr lang="en-US" dirty="0"/>
              <a:t> et </a:t>
            </a:r>
            <a:r>
              <a:rPr lang="en-US" dirty="0" err="1"/>
              <a:t>une</a:t>
            </a:r>
            <a:r>
              <a:rPr lang="en-US" dirty="0"/>
              <a:t> fourchette de </a:t>
            </a:r>
            <a:r>
              <a:rPr lang="en-US" dirty="0" err="1"/>
              <a:t>valeurs</a:t>
            </a:r>
            <a:r>
              <a:rPr lang="en-US" dirty="0"/>
              <a:t> </a:t>
            </a:r>
            <a:r>
              <a:rPr lang="en-US" dirty="0" err="1"/>
              <a:t>cibles</a:t>
            </a:r>
            <a:r>
              <a:rPr lang="en-US" dirty="0"/>
              <a:t> </a:t>
            </a:r>
            <a:r>
              <a:rPr lang="en-US" dirty="0" err="1"/>
              <a:t>serait</a:t>
            </a:r>
            <a:r>
              <a:rPr lang="en-US" dirty="0"/>
              <a:t> acceptable.  </a:t>
            </a:r>
          </a:p>
          <a:p>
            <a:endParaRPr lang="en-US" dirty="0"/>
          </a:p>
          <a:p>
            <a:r>
              <a:rPr lang="en-US" dirty="0"/>
              <a:t>Les </a:t>
            </a:r>
            <a:r>
              <a:rPr lang="en-US" dirty="0" err="1"/>
              <a:t>modèles</a:t>
            </a:r>
            <a:r>
              <a:rPr lang="en-US" dirty="0"/>
              <a:t> de </a:t>
            </a:r>
            <a:r>
              <a:rPr lang="en-US" dirty="0" err="1"/>
              <a:t>changement</a:t>
            </a:r>
            <a:r>
              <a:rPr lang="en-US" dirty="0"/>
              <a:t> et de </a:t>
            </a:r>
            <a:r>
              <a:rPr lang="en-US" dirty="0" err="1"/>
              <a:t>progrès</a:t>
            </a:r>
            <a:r>
              <a:rPr lang="en-US" dirty="0"/>
              <a:t> </a:t>
            </a:r>
            <a:r>
              <a:rPr lang="en-US" dirty="0" err="1"/>
              <a:t>sont</a:t>
            </a:r>
            <a:r>
              <a:rPr lang="en-US" dirty="0"/>
              <a:t> </a:t>
            </a:r>
            <a:r>
              <a:rPr lang="en-US" dirty="0" err="1"/>
              <a:t>difficiles</a:t>
            </a:r>
            <a:r>
              <a:rPr lang="en-US" dirty="0"/>
              <a:t> </a:t>
            </a:r>
            <a:r>
              <a:rPr lang="en-US" dirty="0" err="1"/>
              <a:t>à</a:t>
            </a:r>
            <a:r>
              <a:rPr lang="en-US" dirty="0"/>
              <a:t> </a:t>
            </a:r>
            <a:r>
              <a:rPr lang="en-US" dirty="0" err="1"/>
              <a:t>prévoir</a:t>
            </a:r>
            <a:r>
              <a:rPr lang="en-US" dirty="0"/>
              <a:t>, </a:t>
            </a:r>
            <a:r>
              <a:rPr lang="en-US" dirty="0" err="1"/>
              <a:t>en</a:t>
            </a:r>
            <a:r>
              <a:rPr lang="en-US" dirty="0"/>
              <a:t> particulier au </a:t>
            </a:r>
            <a:r>
              <a:rPr lang="en-US" dirty="0" err="1"/>
              <a:t>niveau</a:t>
            </a:r>
            <a:r>
              <a:rPr lang="en-US" dirty="0"/>
              <a:t> des </a:t>
            </a:r>
            <a:r>
              <a:rPr lang="en-US" dirty="0" err="1"/>
              <a:t>objectifs</a:t>
            </a:r>
            <a:r>
              <a:rPr lang="en-US" dirty="0"/>
              <a:t> et des </a:t>
            </a:r>
            <a:r>
              <a:rPr lang="en-US" dirty="0" err="1"/>
              <a:t>résultats</a:t>
            </a:r>
            <a:r>
              <a:rPr lang="en-US" dirty="0"/>
              <a:t> du </a:t>
            </a:r>
            <a:r>
              <a:rPr lang="en-US" dirty="0" err="1"/>
              <a:t>projet</a:t>
            </a:r>
            <a:r>
              <a:rPr lang="en-US" dirty="0"/>
              <a:t>. </a:t>
            </a:r>
          </a:p>
        </p:txBody>
      </p:sp>
      <p:sp>
        <p:nvSpPr>
          <p:cNvPr id="4" name="Slide Number Placeholder 3"/>
          <p:cNvSpPr>
            <a:spLocks noGrp="1"/>
          </p:cNvSpPr>
          <p:nvPr>
            <p:ph type="sldNum" sz="quarter" idx="10"/>
          </p:nvPr>
        </p:nvSpPr>
        <p:spPr/>
        <p:txBody>
          <a:bodyPr/>
          <a:lstStyle/>
          <a:p>
            <a:fld id="{824A558B-E4E9-A94A-B9C1-029E46A76ABA}" type="slidenum">
              <a:rPr lang="en-US" smtClean="0"/>
              <a:t>27</a:t>
            </a:fld>
            <a:endParaRPr lang="en-US" dirty="0"/>
          </a:p>
        </p:txBody>
      </p:sp>
    </p:spTree>
    <p:extLst>
      <p:ext uri="{BB962C8B-B14F-4D97-AF65-F5344CB8AC3E}">
        <p14:creationId xmlns:p14="http://schemas.microsoft.com/office/powerpoint/2010/main" val="377529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2400" kern="1200" dirty="0" err="1">
                <a:solidFill>
                  <a:schemeClr val="tx1"/>
                </a:solidFill>
                <a:effectLst/>
                <a:latin typeface="+mn-lt"/>
                <a:ea typeface="+mn-ea"/>
                <a:cs typeface="+mn-cs"/>
              </a:rPr>
              <a:t>Lors</a:t>
            </a:r>
            <a:r>
              <a:rPr lang="en-US" sz="2400" kern="1200" dirty="0">
                <a:solidFill>
                  <a:schemeClr val="tx1"/>
                </a:solidFill>
                <a:effectLst/>
                <a:latin typeface="+mn-lt"/>
                <a:ea typeface="+mn-ea"/>
                <a:cs typeface="+mn-cs"/>
              </a:rPr>
              <a:t> de la </a:t>
            </a:r>
            <a:r>
              <a:rPr lang="en-US" sz="2400" kern="1200" dirty="0" err="1">
                <a:solidFill>
                  <a:schemeClr val="tx1"/>
                </a:solidFill>
                <a:effectLst/>
                <a:latin typeface="+mn-lt"/>
                <a:ea typeface="+mn-ea"/>
                <a:cs typeface="+mn-cs"/>
              </a:rPr>
              <a:t>définition</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indicateurs</a:t>
            </a:r>
            <a:r>
              <a:rPr lang="en-US" sz="2400" kern="1200" dirty="0">
                <a:solidFill>
                  <a:schemeClr val="tx1"/>
                </a:solidFill>
                <a:effectLst/>
                <a:latin typeface="+mn-lt"/>
                <a:ea typeface="+mn-ea"/>
                <a:cs typeface="+mn-cs"/>
              </a:rPr>
              <a:t>, il </a:t>
            </a:r>
            <a:r>
              <a:rPr lang="en-US" sz="2400" kern="1200" dirty="0" err="1">
                <a:solidFill>
                  <a:schemeClr val="tx1"/>
                </a:solidFill>
                <a:effectLst/>
                <a:latin typeface="+mn-lt"/>
                <a:ea typeface="+mn-ea"/>
                <a:cs typeface="+mn-cs"/>
              </a:rPr>
              <a:t>existe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quelques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pièges</a:t>
            </a:r>
            <a:r>
              <a:rPr lang="en-US" sz="2400" kern="1200" dirty="0">
                <a:solidFill>
                  <a:schemeClr val="tx1"/>
                </a:solidFill>
                <a:effectLst/>
                <a:latin typeface="+mn-lt"/>
                <a:ea typeface="+mn-ea"/>
                <a:cs typeface="+mn-cs"/>
              </a:rPr>
              <a:t> courants </a:t>
            </a:r>
            <a:r>
              <a:rPr lang="en-US" sz="2400" kern="1200" dirty="0" err="1">
                <a:solidFill>
                  <a:schemeClr val="tx1"/>
                </a:solidFill>
                <a:effectLst/>
                <a:latin typeface="+mn-lt"/>
                <a:ea typeface="+mn-ea"/>
                <a:cs typeface="+mn-cs"/>
              </a:rPr>
              <a:t>à</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éviter</a:t>
            </a:r>
            <a:r>
              <a:rPr lang="en-US" sz="2400" kern="1200" dirty="0">
                <a:solidFill>
                  <a:schemeClr val="tx1"/>
                </a:solidFill>
                <a:effectLst/>
                <a:latin typeface="+mn-lt"/>
                <a:ea typeface="+mn-ea"/>
                <a:cs typeface="+mn-cs"/>
              </a:rPr>
              <a:t> : </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Manque </a:t>
            </a:r>
            <a:r>
              <a:rPr lang="en-US" sz="2400" kern="1200" dirty="0" err="1">
                <a:solidFill>
                  <a:schemeClr val="tx1"/>
                </a:solidFill>
                <a:effectLst/>
                <a:latin typeface="+mn-lt"/>
                <a:ea typeface="+mn-ea"/>
                <a:cs typeface="+mn-cs"/>
              </a:rPr>
              <a:t>d'analyse</a:t>
            </a:r>
            <a:r>
              <a:rPr lang="en-US" sz="2400" kern="1200" dirty="0">
                <a:solidFill>
                  <a:schemeClr val="tx1"/>
                </a:solidFill>
                <a:effectLst/>
                <a:latin typeface="+mn-lt"/>
                <a:ea typeface="+mn-ea"/>
                <a:cs typeface="+mn-cs"/>
              </a:rPr>
              <a:t>. Les </a:t>
            </a:r>
            <a:r>
              <a:rPr lang="en-US" sz="2400" kern="1200" dirty="0" err="1">
                <a:solidFill>
                  <a:schemeClr val="tx1"/>
                </a:solidFill>
                <a:effectLst/>
                <a:latin typeface="+mn-lt"/>
                <a:ea typeface="+mn-ea"/>
                <a:cs typeface="+mn-cs"/>
              </a:rPr>
              <a:t>objectifs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sont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souvent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fixés</a:t>
            </a:r>
            <a:r>
              <a:rPr lang="en-US" sz="2400" kern="1200" dirty="0">
                <a:solidFill>
                  <a:schemeClr val="tx1"/>
                </a:solidFill>
                <a:effectLst/>
                <a:latin typeface="+mn-lt"/>
                <a:ea typeface="+mn-ea"/>
                <a:cs typeface="+mn-cs"/>
              </a:rPr>
              <a:t> sans </a:t>
            </a:r>
            <a:r>
              <a:rPr lang="en-US" sz="2400" kern="1200" dirty="0" err="1">
                <a:solidFill>
                  <a:schemeClr val="tx1"/>
                </a:solidFill>
                <a:effectLst/>
                <a:latin typeface="+mn-lt"/>
                <a:ea typeface="+mn-ea"/>
                <a:cs typeface="+mn-cs"/>
              </a:rPr>
              <a:t>analyse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approfondie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Utilisez</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certaines</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méthodes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d'analyse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dont</a:t>
            </a:r>
            <a:r>
              <a:rPr lang="en-US" sz="2400" kern="1200" dirty="0">
                <a:solidFill>
                  <a:schemeClr val="tx1"/>
                </a:solidFill>
                <a:effectLst/>
                <a:latin typeface="+mn-lt"/>
                <a:ea typeface="+mn-ea"/>
                <a:cs typeface="+mn-cs"/>
              </a:rPr>
              <a:t> nous </a:t>
            </a:r>
            <a:r>
              <a:rPr lang="en-US" sz="2400" kern="1200" dirty="0" err="1">
                <a:solidFill>
                  <a:schemeClr val="tx1"/>
                </a:solidFill>
                <a:effectLst/>
                <a:latin typeface="+mn-lt"/>
                <a:ea typeface="+mn-ea"/>
                <a:cs typeface="+mn-cs"/>
              </a:rPr>
              <a:t>avons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parlé</a:t>
            </a:r>
            <a:r>
              <a:rPr lang="en-US" sz="2400" kern="1200" dirty="0">
                <a:solidFill>
                  <a:schemeClr val="tx1"/>
                </a:solidFill>
                <a:effectLst/>
                <a:latin typeface="+mn-lt"/>
                <a:ea typeface="+mn-ea"/>
                <a:cs typeface="+mn-cs"/>
              </a:rPr>
              <a:t> pour </a:t>
            </a:r>
            <a:r>
              <a:rPr lang="en-US" sz="2400" kern="1200" dirty="0" err="1">
                <a:solidFill>
                  <a:schemeClr val="tx1"/>
                </a:solidFill>
                <a:effectLst/>
                <a:latin typeface="+mn-lt"/>
                <a:ea typeface="+mn-ea"/>
                <a:cs typeface="+mn-cs"/>
              </a:rPr>
              <a:t>élaborer</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cibles</a:t>
            </a:r>
            <a:r>
              <a:rPr lang="en-US" sz="2400" kern="1200" dirty="0">
                <a:solidFill>
                  <a:schemeClr val="tx1"/>
                </a:solidFill>
                <a:effectLst/>
                <a:latin typeface="+mn-lt"/>
                <a:ea typeface="+mn-ea"/>
                <a:cs typeface="+mn-cs"/>
              </a:rPr>
              <a:t> bien </a:t>
            </a:r>
            <a:r>
              <a:rPr lang="en-US" sz="2400" kern="1200" dirty="0" err="1">
                <a:solidFill>
                  <a:schemeClr val="tx1"/>
                </a:solidFill>
                <a:effectLst/>
                <a:latin typeface="+mn-lt"/>
                <a:ea typeface="+mn-ea"/>
                <a:cs typeface="+mn-cs"/>
              </a:rPr>
              <a:t>informées</a:t>
            </a:r>
            <a:r>
              <a:rPr lang="en-US" sz="24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Manque de consultation. Les </a:t>
            </a:r>
            <a:r>
              <a:rPr lang="en-US" sz="2400" kern="1200" dirty="0" err="1">
                <a:solidFill>
                  <a:schemeClr val="tx1"/>
                </a:solidFill>
                <a:effectLst/>
                <a:latin typeface="+mn-lt"/>
                <a:ea typeface="+mn-ea"/>
                <a:cs typeface="+mn-cs"/>
              </a:rPr>
              <a:t>principales</a:t>
            </a:r>
            <a:r>
              <a:rPr lang="en-US" sz="2400" kern="1200" dirty="0">
                <a:solidFill>
                  <a:schemeClr val="tx1"/>
                </a:solidFill>
                <a:effectLst/>
                <a:latin typeface="+mn-lt"/>
                <a:ea typeface="+mn-ea"/>
                <a:cs typeface="+mn-cs"/>
              </a:rPr>
              <a:t> parties </a:t>
            </a:r>
            <a:r>
              <a:rPr lang="en-US" sz="2400" kern="1200" dirty="0" err="1">
                <a:solidFill>
                  <a:schemeClr val="tx1"/>
                </a:solidFill>
                <a:effectLst/>
                <a:latin typeface="+mn-lt"/>
                <a:ea typeface="+mn-ea"/>
                <a:cs typeface="+mn-cs"/>
              </a:rPr>
              <a:t>prenantes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apportent</a:t>
            </a:r>
            <a:r>
              <a:rPr lang="en-US" sz="2400" kern="1200" dirty="0">
                <a:solidFill>
                  <a:schemeClr val="tx1"/>
                </a:solidFill>
                <a:effectLst/>
                <a:latin typeface="+mn-lt"/>
                <a:ea typeface="+mn-ea"/>
                <a:cs typeface="+mn-cs"/>
              </a:rPr>
              <a:t> des opinions </a:t>
            </a:r>
            <a:r>
              <a:rPr lang="en-US" sz="2400" kern="1200" dirty="0" err="1">
                <a:solidFill>
                  <a:schemeClr val="tx1"/>
                </a:solidFill>
                <a:effectLst/>
                <a:latin typeface="+mn-lt"/>
                <a:ea typeface="+mn-ea"/>
                <a:cs typeface="+mn-cs"/>
              </a:rPr>
              <a:t>importantes</a:t>
            </a:r>
            <a:r>
              <a:rPr lang="en-US" sz="2400" kern="1200" dirty="0">
                <a:solidFill>
                  <a:schemeClr val="tx1"/>
                </a:solidFill>
                <a:effectLst/>
                <a:latin typeface="+mn-lt"/>
                <a:ea typeface="+mn-ea"/>
                <a:cs typeface="+mn-cs"/>
              </a:rPr>
              <a:t> et </a:t>
            </a:r>
            <a:r>
              <a:rPr lang="en-US" sz="2400" kern="1200" dirty="0" err="1">
                <a:solidFill>
                  <a:schemeClr val="tx1"/>
                </a:solidFill>
                <a:effectLst/>
                <a:latin typeface="+mn-lt"/>
                <a:ea typeface="+mn-ea"/>
                <a:cs typeface="+mn-cs"/>
              </a:rPr>
              <a:t>informées</a:t>
            </a:r>
            <a:r>
              <a:rPr lang="en-US" sz="2400" kern="1200" dirty="0">
                <a:solidFill>
                  <a:schemeClr val="tx1"/>
                </a:solidFill>
                <a:effectLst/>
                <a:latin typeface="+mn-lt"/>
                <a:ea typeface="+mn-ea"/>
                <a:cs typeface="+mn-cs"/>
              </a:rPr>
              <a:t> sur </a:t>
            </a:r>
            <a:r>
              <a:rPr lang="en-US" sz="2400" kern="1200" dirty="0" err="1">
                <a:solidFill>
                  <a:schemeClr val="tx1"/>
                </a:solidFill>
                <a:effectLst/>
                <a:latin typeface="+mn-lt"/>
                <a:ea typeface="+mn-ea"/>
                <a:cs typeface="+mn-cs"/>
              </a:rPr>
              <a:t>ce</a:t>
            </a:r>
            <a:r>
              <a:rPr lang="en-US" sz="2400" kern="1200" dirty="0">
                <a:solidFill>
                  <a:schemeClr val="tx1"/>
                </a:solidFill>
                <a:effectLst/>
                <a:latin typeface="+mn-lt"/>
                <a:ea typeface="+mn-ea"/>
                <a:cs typeface="+mn-cs"/>
              </a:rPr>
              <a:t> qui </a:t>
            </a:r>
            <a:r>
              <a:rPr lang="en-US" sz="2400" kern="1200" dirty="0" err="1">
                <a:solidFill>
                  <a:schemeClr val="tx1"/>
                </a:solidFill>
                <a:effectLst/>
                <a:latin typeface="+mn-lt"/>
                <a:ea typeface="+mn-ea"/>
                <a:cs typeface="+mn-cs"/>
              </a:rPr>
              <a:t>est</a:t>
            </a:r>
            <a:r>
              <a:rPr lang="en-US" sz="2400" kern="1200" dirty="0">
                <a:solidFill>
                  <a:schemeClr val="tx1"/>
                </a:solidFill>
                <a:effectLst/>
                <a:latin typeface="+mn-lt"/>
                <a:ea typeface="+mn-ea"/>
                <a:cs typeface="+mn-cs"/>
              </a:rPr>
              <a:t> possible et </a:t>
            </a:r>
            <a:r>
              <a:rPr lang="en-US" sz="2400" kern="1200" dirty="0" err="1">
                <a:solidFill>
                  <a:schemeClr val="tx1"/>
                </a:solidFill>
                <a:effectLst/>
                <a:latin typeface="+mn-lt"/>
                <a:ea typeface="+mn-ea"/>
                <a:cs typeface="+mn-cs"/>
              </a:rPr>
              <a:t>ce</a:t>
            </a:r>
            <a:r>
              <a:rPr lang="en-US" sz="2400" kern="1200" dirty="0">
                <a:solidFill>
                  <a:schemeClr val="tx1"/>
                </a:solidFill>
                <a:effectLst/>
                <a:latin typeface="+mn-lt"/>
                <a:ea typeface="+mn-ea"/>
                <a:cs typeface="+mn-cs"/>
              </a:rPr>
              <a:t> qui </a:t>
            </a:r>
            <a:r>
              <a:rPr lang="en-US" sz="2400" kern="1200" dirty="0" err="1">
                <a:solidFill>
                  <a:schemeClr val="tx1"/>
                </a:solidFill>
                <a:effectLst/>
                <a:latin typeface="+mn-lt"/>
                <a:ea typeface="+mn-ea"/>
                <a:cs typeface="+mn-cs"/>
              </a:rPr>
              <a:t>peut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être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réalisé</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L'engagement</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partenaires</a:t>
            </a:r>
            <a:r>
              <a:rPr lang="en-US" sz="2400" kern="1200" dirty="0">
                <a:solidFill>
                  <a:schemeClr val="tx1"/>
                </a:solidFill>
                <a:effectLst/>
                <a:latin typeface="+mn-lt"/>
                <a:ea typeface="+mn-ea"/>
                <a:cs typeface="+mn-cs"/>
              </a:rPr>
              <a:t> et des parties </a:t>
            </a:r>
            <a:r>
              <a:rPr lang="en-US" sz="2400" kern="1200" dirty="0" err="1">
                <a:solidFill>
                  <a:schemeClr val="tx1"/>
                </a:solidFill>
                <a:effectLst/>
                <a:latin typeface="+mn-lt"/>
                <a:ea typeface="+mn-ea"/>
                <a:cs typeface="+mn-cs"/>
              </a:rPr>
              <a:t>prenantes</a:t>
            </a:r>
            <a:r>
              <a:rPr lang="en-US" sz="2400" kern="1200" dirty="0">
                <a:solidFill>
                  <a:schemeClr val="tx1"/>
                </a:solidFill>
                <a:effectLst/>
                <a:latin typeface="+mn-lt"/>
                <a:ea typeface="+mn-ea"/>
                <a:cs typeface="+mn-cs"/>
              </a:rPr>
              <a:t> locales </a:t>
            </a:r>
            <a:r>
              <a:rPr lang="en-US" sz="2400" kern="1200" dirty="0" err="1">
                <a:solidFill>
                  <a:schemeClr val="tx1"/>
                </a:solidFill>
                <a:effectLst/>
                <a:latin typeface="+mn-lt"/>
                <a:ea typeface="+mn-ea"/>
                <a:cs typeface="+mn-cs"/>
              </a:rPr>
              <a:t>peut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améliorer</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précision</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objectifs</a:t>
            </a:r>
            <a:r>
              <a:rPr lang="en-US" sz="2400" kern="1200" dirty="0">
                <a:solidFill>
                  <a:schemeClr val="tx1"/>
                </a:solidFill>
                <a:effectLst/>
                <a:latin typeface="+mn-lt"/>
                <a:ea typeface="+mn-ea"/>
                <a:cs typeface="+mn-cs"/>
              </a:rPr>
              <a:t> et </a:t>
            </a:r>
            <a:r>
              <a:rPr lang="en-US" sz="2400" kern="1200" dirty="0" err="1">
                <a:solidFill>
                  <a:schemeClr val="tx1"/>
                </a:solidFill>
                <a:effectLst/>
                <a:latin typeface="+mn-lt"/>
                <a:ea typeface="+mn-ea"/>
                <a:cs typeface="+mn-cs"/>
              </a:rPr>
              <a:t>renforcer</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responsabilité</a:t>
            </a:r>
            <a:r>
              <a:rPr lang="en-US" sz="2400" kern="1200" dirty="0">
                <a:solidFill>
                  <a:schemeClr val="tx1"/>
                </a:solidFill>
                <a:effectLst/>
                <a:latin typeface="+mn-lt"/>
                <a:ea typeface="+mn-ea"/>
                <a:cs typeface="+mn-cs"/>
              </a:rPr>
              <a:t> et </a:t>
            </a:r>
            <a:r>
              <a:rPr lang="en-US" sz="2400" kern="1200" dirty="0" err="1">
                <a:solidFill>
                  <a:schemeClr val="tx1"/>
                </a:solidFill>
                <a:effectLst/>
                <a:latin typeface="+mn-lt"/>
                <a:ea typeface="+mn-ea"/>
                <a:cs typeface="+mn-cs"/>
              </a:rPr>
              <a:t>l'engagement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partagé</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envers</a:t>
            </a:r>
            <a:r>
              <a:rPr lang="en-US" sz="2400" kern="1200" dirty="0">
                <a:solidFill>
                  <a:schemeClr val="tx1"/>
                </a:solidFill>
                <a:effectLst/>
                <a:latin typeface="+mn-lt"/>
                <a:ea typeface="+mn-ea"/>
                <a:cs typeface="+mn-cs"/>
              </a:rPr>
              <a:t> les </a:t>
            </a:r>
            <a:r>
              <a:rPr lang="en-US" sz="2400" kern="1200" dirty="0" err="1">
                <a:solidFill>
                  <a:schemeClr val="tx1"/>
                </a:solidFill>
                <a:effectLst/>
                <a:latin typeface="+mn-lt"/>
                <a:ea typeface="+mn-ea"/>
                <a:cs typeface="+mn-cs"/>
              </a:rPr>
              <a:t>objectifs</a:t>
            </a:r>
            <a:r>
              <a:rPr lang="en-US" sz="24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Supposer que le </a:t>
            </a:r>
            <a:r>
              <a:rPr lang="en-US" sz="2400" kern="1200" dirty="0" err="1">
                <a:solidFill>
                  <a:schemeClr val="tx1"/>
                </a:solidFill>
                <a:effectLst/>
                <a:latin typeface="+mn-lt"/>
                <a:ea typeface="+mn-ea"/>
                <a:cs typeface="+mn-cs"/>
              </a:rPr>
              <a:t>progrès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une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ligne</a:t>
            </a:r>
            <a:r>
              <a:rPr lang="en-US" sz="2400" kern="1200" dirty="0">
                <a:solidFill>
                  <a:schemeClr val="tx1"/>
                </a:solidFill>
                <a:effectLst/>
                <a:latin typeface="+mn-lt"/>
                <a:ea typeface="+mn-ea"/>
                <a:cs typeface="+mn-cs"/>
              </a:rPr>
              <a:t> droite. Le </a:t>
            </a:r>
            <a:r>
              <a:rPr lang="en-US" sz="2400" kern="1200" dirty="0" err="1">
                <a:solidFill>
                  <a:schemeClr val="tx1"/>
                </a:solidFill>
                <a:effectLst/>
                <a:latin typeface="+mn-lt"/>
                <a:ea typeface="+mn-ea"/>
                <a:cs typeface="+mn-cs"/>
              </a:rPr>
              <a:t>progrès</a:t>
            </a:r>
            <a:r>
              <a:rPr lang="en-US" sz="2400" kern="1200" dirty="0">
                <a:solidFill>
                  <a:schemeClr val="tx1"/>
                </a:solidFill>
                <a:effectLst/>
                <a:latin typeface="+mn-lt"/>
                <a:ea typeface="+mn-ea"/>
                <a:cs typeface="+mn-cs"/>
              </a:rPr>
              <a:t> dans le travail de </a:t>
            </a:r>
            <a:r>
              <a:rPr lang="en-US" sz="2400" kern="1200" dirty="0" err="1">
                <a:solidFill>
                  <a:schemeClr val="tx1"/>
                </a:solidFill>
                <a:effectLst/>
                <a:latin typeface="+mn-lt"/>
                <a:ea typeface="+mn-ea"/>
                <a:cs typeface="+mn-cs"/>
              </a:rPr>
              <a:t>développement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rarement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représenté</a:t>
            </a:r>
            <a:r>
              <a:rPr lang="en-US" sz="2400" kern="1200" dirty="0">
                <a:solidFill>
                  <a:schemeClr val="tx1"/>
                </a:solidFill>
                <a:effectLst/>
                <a:latin typeface="+mn-lt"/>
                <a:ea typeface="+mn-ea"/>
                <a:cs typeface="+mn-cs"/>
              </a:rPr>
              <a:t> par </a:t>
            </a:r>
            <a:r>
              <a:rPr lang="en-US" sz="2400" kern="1200" dirty="0" err="1">
                <a:solidFill>
                  <a:schemeClr val="tx1"/>
                </a:solidFill>
                <a:effectLst/>
                <a:latin typeface="+mn-lt"/>
                <a:ea typeface="+mn-ea"/>
                <a:cs typeface="+mn-cs"/>
              </a:rPr>
              <a:t>une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ligne</a:t>
            </a:r>
            <a:r>
              <a:rPr lang="en-US" sz="2400" kern="1200" dirty="0">
                <a:solidFill>
                  <a:schemeClr val="tx1"/>
                </a:solidFill>
                <a:effectLst/>
                <a:latin typeface="+mn-lt"/>
                <a:ea typeface="+mn-ea"/>
                <a:cs typeface="+mn-cs"/>
              </a:rPr>
              <a:t> droite </a:t>
            </a:r>
            <a:r>
              <a:rPr lang="en-US" sz="2400" kern="1200" dirty="0" err="1">
                <a:solidFill>
                  <a:schemeClr val="tx1"/>
                </a:solidFill>
                <a:effectLst/>
                <a:latin typeface="+mn-lt"/>
                <a:ea typeface="+mn-ea"/>
                <a:cs typeface="+mn-cs"/>
              </a:rPr>
              <a:t>ascendante</a:t>
            </a:r>
            <a:r>
              <a:rPr lang="en-US" sz="2400" kern="1200" dirty="0">
                <a:solidFill>
                  <a:schemeClr val="tx1"/>
                </a:solidFill>
                <a:effectLst/>
                <a:latin typeface="+mn-lt"/>
                <a:ea typeface="+mn-ea"/>
                <a:cs typeface="+mn-cs"/>
              </a:rPr>
              <a:t>. On ne constate pas </a:t>
            </a:r>
            <a:r>
              <a:rPr lang="en-US" sz="2400" kern="1200" dirty="0" err="1">
                <a:solidFill>
                  <a:schemeClr val="tx1"/>
                </a:solidFill>
                <a:effectLst/>
                <a:latin typeface="+mn-lt"/>
                <a:ea typeface="+mn-ea"/>
                <a:cs typeface="+mn-cs"/>
              </a:rPr>
              <a:t>souvent</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changements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significatifs</a:t>
            </a:r>
            <a:r>
              <a:rPr lang="en-US" sz="2400" kern="1200" dirty="0">
                <a:solidFill>
                  <a:schemeClr val="tx1"/>
                </a:solidFill>
                <a:effectLst/>
                <a:latin typeface="+mn-lt"/>
                <a:ea typeface="+mn-ea"/>
                <a:cs typeface="+mn-cs"/>
              </a:rPr>
              <a:t> pendant la phase de </a:t>
            </a:r>
            <a:r>
              <a:rPr lang="en-US" sz="2400" kern="1200" dirty="0" err="1">
                <a:solidFill>
                  <a:schemeClr val="tx1"/>
                </a:solidFill>
                <a:effectLst/>
                <a:latin typeface="+mn-lt"/>
                <a:ea typeface="+mn-ea"/>
                <a:cs typeface="+mn-cs"/>
              </a:rPr>
              <a:t>démarrage</a:t>
            </a:r>
            <a:r>
              <a:rPr lang="en-US" sz="2400" kern="1200" dirty="0">
                <a:solidFill>
                  <a:schemeClr val="tx1"/>
                </a:solidFill>
                <a:effectLst/>
                <a:latin typeface="+mn-lt"/>
                <a:ea typeface="+mn-ea"/>
                <a:cs typeface="+mn-cs"/>
              </a:rPr>
              <a:t>. Les performances </a:t>
            </a:r>
            <a:r>
              <a:rPr lang="en-US" sz="2400" kern="1200" dirty="0" err="1">
                <a:solidFill>
                  <a:schemeClr val="tx1"/>
                </a:solidFill>
                <a:effectLst/>
                <a:latin typeface="+mn-lt"/>
                <a:ea typeface="+mn-ea"/>
                <a:cs typeface="+mn-cs"/>
              </a:rPr>
              <a:t>peuvent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atteindre</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plateaux</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ou</a:t>
            </a:r>
            <a:r>
              <a:rPr lang="en-US" sz="2400" kern="1200" dirty="0">
                <a:solidFill>
                  <a:schemeClr val="tx1"/>
                </a:solidFill>
                <a:effectLst/>
                <a:latin typeface="+mn-lt"/>
                <a:ea typeface="+mn-ea"/>
                <a:cs typeface="+mn-cs"/>
              </a:rPr>
              <a:t> des points de </a:t>
            </a:r>
            <a:r>
              <a:rPr lang="en-US" sz="2400" kern="1200" dirty="0" err="1">
                <a:solidFill>
                  <a:schemeClr val="tx1"/>
                </a:solidFill>
                <a:effectLst/>
                <a:latin typeface="+mn-lt"/>
                <a:ea typeface="+mn-ea"/>
                <a:cs typeface="+mn-cs"/>
              </a:rPr>
              <a:t>décollage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où</a:t>
            </a:r>
            <a:r>
              <a:rPr lang="en-US" sz="2400" kern="1200" dirty="0">
                <a:solidFill>
                  <a:schemeClr val="tx1"/>
                </a:solidFill>
                <a:effectLst/>
                <a:latin typeface="+mn-lt"/>
                <a:ea typeface="+mn-ea"/>
                <a:cs typeface="+mn-cs"/>
              </a:rPr>
              <a:t> les performances </a:t>
            </a:r>
            <a:r>
              <a:rPr lang="en-US" sz="2400" kern="1200" dirty="0" err="1">
                <a:solidFill>
                  <a:schemeClr val="tx1"/>
                </a:solidFill>
                <a:effectLst/>
                <a:latin typeface="+mn-lt"/>
                <a:ea typeface="+mn-ea"/>
                <a:cs typeface="+mn-cs"/>
              </a:rPr>
              <a:t>s'accélèrent</a:t>
            </a:r>
            <a:r>
              <a:rPr lang="en-US" sz="2400" kern="1200" dirty="0">
                <a:solidFill>
                  <a:schemeClr val="tx1"/>
                </a:solidFill>
                <a:effectLst/>
                <a:latin typeface="+mn-lt"/>
                <a:ea typeface="+mn-ea"/>
                <a:cs typeface="+mn-cs"/>
              </a:rPr>
              <a:t>. Au </a:t>
            </a:r>
            <a:r>
              <a:rPr lang="en-US" sz="2400" kern="1200" dirty="0" err="1">
                <a:solidFill>
                  <a:schemeClr val="tx1"/>
                </a:solidFill>
                <a:effectLst/>
                <a:latin typeface="+mn-lt"/>
                <a:ea typeface="+mn-ea"/>
                <a:cs typeface="+mn-cs"/>
              </a:rPr>
              <a:t>cours</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dernières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années</a:t>
            </a:r>
            <a:r>
              <a:rPr lang="en-US" sz="2400" kern="1200" dirty="0">
                <a:solidFill>
                  <a:schemeClr val="tx1"/>
                </a:solidFill>
                <a:effectLst/>
                <a:latin typeface="+mn-lt"/>
                <a:ea typeface="+mn-ea"/>
                <a:cs typeface="+mn-cs"/>
              </a:rPr>
              <a:t>, les premiers travaux </a:t>
            </a:r>
            <a:r>
              <a:rPr lang="en-US" sz="2400" kern="1200" dirty="0" err="1">
                <a:solidFill>
                  <a:schemeClr val="tx1"/>
                </a:solidFill>
                <a:effectLst/>
                <a:latin typeface="+mn-lt"/>
                <a:ea typeface="+mn-ea"/>
                <a:cs typeface="+mn-cs"/>
              </a:rPr>
              <a:t>devraient</a:t>
            </a:r>
            <a:r>
              <a:rPr lang="en-US" sz="2400" kern="1200" dirty="0">
                <a:solidFill>
                  <a:schemeClr val="tx1"/>
                </a:solidFill>
                <a:effectLst/>
                <a:latin typeface="+mn-lt"/>
                <a:ea typeface="+mn-ea"/>
                <a:cs typeface="+mn-cs"/>
              </a:rPr>
              <a:t> porter </a:t>
            </a:r>
            <a:r>
              <a:rPr lang="en-US" sz="2400" kern="1200" dirty="0" err="1">
                <a:solidFill>
                  <a:schemeClr val="tx1"/>
                </a:solidFill>
                <a:effectLst/>
                <a:latin typeface="+mn-lt"/>
                <a:ea typeface="+mn-ea"/>
                <a:cs typeface="+mn-cs"/>
              </a:rPr>
              <a:t>leurs</a:t>
            </a:r>
            <a:r>
              <a:rPr lang="en-US" sz="2400" kern="1200" dirty="0">
                <a:solidFill>
                  <a:schemeClr val="tx1"/>
                </a:solidFill>
                <a:effectLst/>
                <a:latin typeface="+mn-lt"/>
                <a:ea typeface="+mn-ea"/>
                <a:cs typeface="+mn-cs"/>
              </a:rPr>
              <a:t> fruits et </a:t>
            </a:r>
            <a:r>
              <a:rPr lang="en-US" sz="2400" kern="1200" dirty="0" err="1">
                <a:solidFill>
                  <a:schemeClr val="tx1"/>
                </a:solidFill>
                <a:effectLst/>
                <a:latin typeface="+mn-lt"/>
                <a:ea typeface="+mn-ea"/>
                <a:cs typeface="+mn-cs"/>
              </a:rPr>
              <a:t>l'on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pourrait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s'attendre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à</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progrès</a:t>
            </a:r>
            <a:r>
              <a:rPr lang="en-US" sz="2400" kern="1200" dirty="0">
                <a:solidFill>
                  <a:schemeClr val="tx1"/>
                </a:solidFill>
                <a:effectLst/>
                <a:latin typeface="+mn-lt"/>
                <a:ea typeface="+mn-ea"/>
                <a:cs typeface="+mn-cs"/>
              </a:rPr>
              <a:t> beaucoup plus </a:t>
            </a:r>
            <a:r>
              <a:rPr lang="en-US" sz="2400" kern="1200" dirty="0" err="1">
                <a:solidFill>
                  <a:schemeClr val="tx1"/>
                </a:solidFill>
                <a:effectLst/>
                <a:latin typeface="+mn-lt"/>
                <a:ea typeface="+mn-ea"/>
                <a:cs typeface="+mn-cs"/>
              </a:rPr>
              <a:t>importants</a:t>
            </a:r>
            <a:r>
              <a:rPr lang="en-US" sz="24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2400" kern="1200" dirty="0">
                <a:solidFill>
                  <a:schemeClr val="tx1"/>
                </a:solidFill>
                <a:effectLst/>
                <a:latin typeface="+mn-lt"/>
                <a:ea typeface="+mn-ea"/>
                <a:cs typeface="+mn-cs"/>
              </a:rPr>
              <a:t>Manque de </a:t>
            </a:r>
            <a:r>
              <a:rPr lang="en-US" sz="2400" kern="1200" dirty="0" err="1">
                <a:solidFill>
                  <a:schemeClr val="tx1"/>
                </a:solidFill>
                <a:effectLst/>
                <a:latin typeface="+mn-lt"/>
                <a:ea typeface="+mn-ea"/>
                <a:cs typeface="+mn-cs"/>
              </a:rPr>
              <a:t>réajustement</a:t>
            </a:r>
            <a:r>
              <a:rPr lang="en-US" sz="2400" kern="1200" dirty="0">
                <a:solidFill>
                  <a:schemeClr val="tx1"/>
                </a:solidFill>
                <a:effectLst/>
                <a:latin typeface="+mn-lt"/>
                <a:ea typeface="+mn-ea"/>
                <a:cs typeface="+mn-cs"/>
              </a:rPr>
              <a:t> au fil du temps. Dans </a:t>
            </a:r>
            <a:r>
              <a:rPr lang="en-US" sz="2400" kern="1200" dirty="0" err="1">
                <a:solidFill>
                  <a:schemeClr val="tx1"/>
                </a:solidFill>
                <a:effectLst/>
                <a:latin typeface="+mn-lt"/>
                <a:ea typeface="+mn-ea"/>
                <a:cs typeface="+mn-cs"/>
              </a:rPr>
              <a:t>une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organisation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apprenante</a:t>
            </a:r>
            <a:r>
              <a:rPr lang="en-US" sz="2400" kern="1200" dirty="0">
                <a:solidFill>
                  <a:schemeClr val="tx1"/>
                </a:solidFill>
                <a:effectLst/>
                <a:latin typeface="+mn-lt"/>
                <a:ea typeface="+mn-ea"/>
                <a:cs typeface="+mn-cs"/>
              </a:rPr>
              <a:t>, il </a:t>
            </a:r>
            <a:r>
              <a:rPr lang="en-US" sz="2400" kern="1200" dirty="0" err="1">
                <a:solidFill>
                  <a:schemeClr val="tx1"/>
                </a:solidFill>
                <a:effectLst/>
                <a:latin typeface="+mn-lt"/>
                <a:ea typeface="+mn-ea"/>
                <a:cs typeface="+mn-cs"/>
              </a:rPr>
              <a:t>est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essentiel</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d'utiliser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ce</a:t>
            </a:r>
            <a:r>
              <a:rPr lang="en-US" sz="2400" kern="1200" dirty="0">
                <a:solidFill>
                  <a:schemeClr val="tx1"/>
                </a:solidFill>
                <a:effectLst/>
                <a:latin typeface="+mn-lt"/>
                <a:ea typeface="+mn-ea"/>
                <a:cs typeface="+mn-cs"/>
              </a:rPr>
              <a:t> que </a:t>
            </a:r>
            <a:r>
              <a:rPr lang="en-US" sz="2400" kern="1200" dirty="0" err="1">
                <a:solidFill>
                  <a:schemeClr val="tx1"/>
                </a:solidFill>
                <a:effectLst/>
                <a:latin typeface="+mn-lt"/>
                <a:ea typeface="+mn-ea"/>
                <a:cs typeface="+mn-cs"/>
              </a:rPr>
              <a:t>vous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apprenez</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lorsque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vous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examinez</a:t>
            </a:r>
            <a:r>
              <a:rPr lang="en-US" sz="2400" kern="1200" dirty="0">
                <a:solidFill>
                  <a:schemeClr val="tx1"/>
                </a:solidFill>
                <a:effectLst/>
                <a:latin typeface="+mn-lt"/>
                <a:ea typeface="+mn-ea"/>
                <a:cs typeface="+mn-cs"/>
              </a:rPr>
              <a:t> les performances pour </a:t>
            </a:r>
            <a:r>
              <a:rPr lang="en-US" sz="2400" kern="1200" dirty="0" err="1">
                <a:solidFill>
                  <a:schemeClr val="tx1"/>
                </a:solidFill>
                <a:effectLst/>
                <a:latin typeface="+mn-lt"/>
                <a:ea typeface="+mn-ea"/>
                <a:cs typeface="+mn-cs"/>
              </a:rPr>
              <a:t>procéder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à</a:t>
            </a:r>
            <a:r>
              <a:rPr lang="en-US" sz="2400" kern="1200" dirty="0">
                <a:solidFill>
                  <a:schemeClr val="tx1"/>
                </a:solidFill>
                <a:effectLst/>
                <a:latin typeface="+mn-lt"/>
                <a:ea typeface="+mn-ea"/>
                <a:cs typeface="+mn-cs"/>
              </a:rPr>
              <a:t> des </a:t>
            </a:r>
            <a:r>
              <a:rPr lang="en-US" sz="2400" kern="1200" dirty="0" err="1">
                <a:solidFill>
                  <a:schemeClr val="tx1"/>
                </a:solidFill>
                <a:effectLst/>
                <a:latin typeface="+mn-lt"/>
                <a:ea typeface="+mn-ea"/>
                <a:cs typeface="+mn-cs"/>
              </a:rPr>
              <a:t>ajustements</a:t>
            </a:r>
            <a:r>
              <a:rPr lang="en-US" sz="2400" kern="1200" dirty="0">
                <a:solidFill>
                  <a:schemeClr val="tx1"/>
                </a:solidFill>
                <a:effectLst/>
                <a:latin typeface="+mn-lt"/>
                <a:ea typeface="+mn-ea"/>
                <a:cs typeface="+mn-cs"/>
              </a:rPr>
              <a:t>. Si les </a:t>
            </a:r>
            <a:r>
              <a:rPr lang="en-US" sz="2400" kern="1200" dirty="0" err="1">
                <a:solidFill>
                  <a:schemeClr val="tx1"/>
                </a:solidFill>
                <a:effectLst/>
                <a:latin typeface="+mn-lt"/>
                <a:ea typeface="+mn-ea"/>
                <a:cs typeface="+mn-cs"/>
              </a:rPr>
              <a:t>objectifs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sont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fixés</a:t>
            </a:r>
            <a:r>
              <a:rPr lang="en-US" sz="2400" kern="1200" dirty="0">
                <a:solidFill>
                  <a:schemeClr val="tx1"/>
                </a:solidFill>
                <a:effectLst/>
                <a:latin typeface="+mn-lt"/>
                <a:ea typeface="+mn-ea"/>
                <a:cs typeface="+mn-cs"/>
              </a:rPr>
              <a:t> trop bas </a:t>
            </a:r>
            <a:r>
              <a:rPr lang="en-US" sz="2400" kern="1200" dirty="0" err="1">
                <a:solidFill>
                  <a:schemeClr val="tx1"/>
                </a:solidFill>
                <a:effectLst/>
                <a:latin typeface="+mn-lt"/>
                <a:ea typeface="+mn-ea"/>
                <a:cs typeface="+mn-cs"/>
              </a:rPr>
              <a:t>ou</a:t>
            </a:r>
            <a:r>
              <a:rPr lang="en-US" sz="2400" kern="1200" dirty="0">
                <a:solidFill>
                  <a:schemeClr val="tx1"/>
                </a:solidFill>
                <a:effectLst/>
                <a:latin typeface="+mn-lt"/>
                <a:ea typeface="+mn-ea"/>
                <a:cs typeface="+mn-cs"/>
              </a:rPr>
              <a:t> trop haut, </a:t>
            </a:r>
            <a:r>
              <a:rPr lang="en-US" sz="2400" kern="1200" dirty="0" err="1">
                <a:solidFill>
                  <a:schemeClr val="tx1"/>
                </a:solidFill>
                <a:effectLst/>
                <a:latin typeface="+mn-lt"/>
                <a:ea typeface="+mn-ea"/>
                <a:cs typeface="+mn-cs"/>
              </a:rPr>
              <a:t>ils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doivent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être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révisés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a:t>
            </a:r>
            <a:r>
              <a:rPr lang="en-US" sz="2400" kern="1200" dirty="0">
                <a:solidFill>
                  <a:schemeClr val="tx1"/>
                </a:solidFill>
                <a:effectLst/>
                <a:latin typeface="+mn-lt"/>
                <a:ea typeface="+mn-ea"/>
                <a:cs typeface="+mn-cs"/>
              </a:rPr>
              <a:t> consultation avec </a:t>
            </a:r>
            <a:r>
              <a:rPr lang="en-US" sz="2400" kern="1200" dirty="0" err="1">
                <a:solidFill>
                  <a:schemeClr val="tx1"/>
                </a:solidFill>
                <a:effectLst/>
                <a:latin typeface="+mn-lt"/>
                <a:ea typeface="+mn-ea"/>
                <a:cs typeface="+mn-cs"/>
              </a:rPr>
              <a:t>l’ILAB</a:t>
            </a:r>
            <a:r>
              <a:rPr lang="en-US" sz="2400" kern="1200" dirty="0">
                <a:solidFill>
                  <a:schemeClr val="tx1"/>
                </a:solidFill>
                <a:effectLst/>
                <a:latin typeface="+mn-lt"/>
                <a:ea typeface="+mn-ea"/>
                <a:cs typeface="+mn-cs"/>
              </a:rPr>
              <a:t> et les raisons </a:t>
            </a:r>
            <a:r>
              <a:rPr lang="en-US" sz="2400" kern="1200" dirty="0" err="1">
                <a:solidFill>
                  <a:schemeClr val="tx1"/>
                </a:solidFill>
                <a:effectLst/>
                <a:latin typeface="+mn-lt"/>
                <a:ea typeface="+mn-ea"/>
                <a:cs typeface="+mn-cs"/>
              </a:rPr>
              <a:t>doivent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être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dûment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documentées</a:t>
            </a:r>
            <a:r>
              <a:rPr lang="en-US" sz="2400" kern="1200" dirty="0">
                <a:solidFill>
                  <a:schemeClr val="tx1"/>
                </a:solidFill>
                <a:effectLst/>
                <a:latin typeface="+mn-lt"/>
                <a:ea typeface="+mn-ea"/>
                <a:cs typeface="+mn-cs"/>
              </a:rPr>
              <a:t>.</a:t>
            </a:r>
            <a:endParaRPr lang="en-US" sz="2400" dirty="0">
              <a:effectLst/>
              <a:latin typeface="+mn-lt"/>
              <a:ea typeface="+mn-ea"/>
              <a:cs typeface="+mn-cs"/>
              <a:sym typeface="Avenir Roman"/>
            </a:endParaRPr>
          </a:p>
        </p:txBody>
      </p:sp>
    </p:spTree>
    <p:extLst>
      <p:ext uri="{BB962C8B-B14F-4D97-AF65-F5344CB8AC3E}">
        <p14:creationId xmlns:p14="http://schemas.microsoft.com/office/powerpoint/2010/main" val="1740087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Avant de </a:t>
            </a:r>
            <a:r>
              <a:rPr lang="en-US" sz="1200" kern="1200" dirty="0" err="1">
                <a:solidFill>
                  <a:schemeClr val="tx1"/>
                </a:solidFill>
                <a:effectLst/>
                <a:latin typeface="+mn-lt"/>
                <a:ea typeface="+mn-ea"/>
                <a:cs typeface="+mn-cs"/>
              </a:rPr>
              <a:t>finaliser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les questions </a:t>
            </a:r>
            <a:r>
              <a:rPr lang="en-US" sz="1200" kern="1200" dirty="0" err="1">
                <a:solidFill>
                  <a:schemeClr val="tx1"/>
                </a:solidFill>
                <a:effectLst/>
                <a:latin typeface="+mn-lt"/>
                <a:ea typeface="+mn-ea"/>
                <a:cs typeface="+mn-cs"/>
              </a:rPr>
              <a:t>suivantes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évaluer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L'objectif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suffisamment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ambitieux</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L'objectif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-il trop </a:t>
            </a:r>
            <a:r>
              <a:rPr lang="en-US" sz="1200" kern="1200" dirty="0" err="1">
                <a:solidFill>
                  <a:schemeClr val="tx1"/>
                </a:solidFill>
                <a:effectLst/>
                <a:latin typeface="+mn-lt"/>
                <a:ea typeface="+mn-ea"/>
                <a:cs typeface="+mn-cs"/>
              </a:rPr>
              <a:t>ambitieux</a:t>
            </a:r>
            <a:r>
              <a:rPr lang="en-US" sz="1200" kern="1200" dirty="0">
                <a:solidFill>
                  <a:schemeClr val="tx1"/>
                </a:solidFill>
                <a:effectLst/>
                <a:latin typeface="+mn-lt"/>
                <a:ea typeface="+mn-ea"/>
                <a:cs typeface="+mn-cs"/>
              </a:rPr>
              <a:t> ? Est-il </a:t>
            </a:r>
            <a:r>
              <a:rPr lang="en-US" sz="1200" kern="1200" dirty="0" err="1">
                <a:solidFill>
                  <a:schemeClr val="tx1"/>
                </a:solidFill>
                <a:effectLst/>
                <a:latin typeface="+mn-lt"/>
                <a:ea typeface="+mn-ea"/>
                <a:cs typeface="+mn-cs"/>
              </a:rPr>
              <a:t>réalisable</a:t>
            </a:r>
            <a:r>
              <a:rPr lang="en-US" sz="1200" kern="1200" dirty="0">
                <a:solidFill>
                  <a:schemeClr val="tx1"/>
                </a:solidFill>
                <a:effectLst/>
                <a:latin typeface="+mn-lt"/>
                <a:ea typeface="+mn-ea"/>
                <a:cs typeface="+mn-cs"/>
              </a:rPr>
              <a:t> ?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 </a:t>
            </a:r>
            <a:r>
              <a:rPr lang="en-US" sz="1200" kern="1200" dirty="0" err="1">
                <a:solidFill>
                  <a:schemeClr val="tx1"/>
                </a:solidFill>
                <a:effectLst/>
                <a:latin typeface="+mn-lt"/>
                <a:ea typeface="+mn-ea"/>
                <a:cs typeface="+mn-cs"/>
              </a:rPr>
              <a:t>changement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attendu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réalisable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tenu</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nécessaires</a:t>
            </a:r>
            <a:r>
              <a:rPr lang="en-US" sz="1200" kern="1200" dirty="0">
                <a:solidFill>
                  <a:schemeClr val="tx1"/>
                </a:solidFill>
                <a:effectLst/>
                <a:latin typeface="+mn-lt"/>
                <a:ea typeface="+mn-ea"/>
                <a:cs typeface="+mn-cs"/>
              </a:rPr>
              <a:t> pour y </a:t>
            </a:r>
            <a:r>
              <a:rPr lang="en-US" sz="1200" kern="1200" dirty="0" err="1">
                <a:solidFill>
                  <a:schemeClr val="tx1"/>
                </a:solidFill>
                <a:effectLst/>
                <a:latin typeface="+mn-lt"/>
                <a:ea typeface="+mn-ea"/>
                <a:cs typeface="+mn-cs"/>
              </a:rPr>
              <a:t>parvenir</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Pour un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inférieur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cible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est-elle</a:t>
            </a:r>
            <a:r>
              <a:rPr lang="en-US" sz="1200" kern="1200" dirty="0">
                <a:solidFill>
                  <a:schemeClr val="tx1"/>
                </a:solidFill>
                <a:effectLst/>
                <a:latin typeface="+mn-lt"/>
                <a:ea typeface="+mn-ea"/>
                <a:cs typeface="+mn-cs"/>
              </a:rPr>
              <a:t> suffisante pour </a:t>
            </a:r>
            <a:r>
              <a:rPr lang="en-US" sz="1200" kern="1200" dirty="0" err="1">
                <a:solidFill>
                  <a:schemeClr val="tx1"/>
                </a:solidFill>
                <a:effectLst/>
                <a:latin typeface="+mn-lt"/>
                <a:ea typeface="+mn-ea"/>
                <a:cs typeface="+mn-cs"/>
              </a:rPr>
              <a:t>stimuler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et les </a:t>
            </a:r>
            <a:r>
              <a:rPr lang="en-US" sz="1200" kern="1200" dirty="0" err="1">
                <a:solidFill>
                  <a:schemeClr val="tx1"/>
                </a:solidFill>
                <a:effectLst/>
                <a:latin typeface="+mn-lt"/>
                <a:ea typeface="+mn-ea"/>
                <a:cs typeface="+mn-cs"/>
              </a:rPr>
              <a:t>cibles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supérieur</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Existe</a:t>
            </a:r>
            <a:r>
              <a:rPr lang="en-US" sz="1200" kern="1200" dirty="0">
                <a:solidFill>
                  <a:schemeClr val="tx1"/>
                </a:solidFill>
                <a:effectLst/>
                <a:latin typeface="+mn-lt"/>
                <a:ea typeface="+mn-ea"/>
                <a:cs typeface="+mn-cs"/>
              </a:rPr>
              <a:t>-t-il des </a:t>
            </a:r>
            <a:r>
              <a:rPr lang="en-US" sz="1200" kern="1200" dirty="0" err="1">
                <a:solidFill>
                  <a:schemeClr val="tx1"/>
                </a:solidFill>
                <a:effectLst/>
                <a:latin typeface="+mn-lt"/>
                <a:ea typeface="+mn-ea"/>
                <a:cs typeface="+mn-cs"/>
              </a:rPr>
              <a:t>facteurs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contextuels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externes</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pourraient</a:t>
            </a:r>
            <a:r>
              <a:rPr lang="en-US" sz="1200" kern="1200" dirty="0">
                <a:solidFill>
                  <a:schemeClr val="tx1"/>
                </a:solidFill>
                <a:effectLst/>
                <a:latin typeface="+mn-lt"/>
                <a:ea typeface="+mn-ea"/>
                <a:cs typeface="+mn-cs"/>
              </a:rPr>
              <a:t> affecter la </a:t>
            </a:r>
            <a:r>
              <a:rPr lang="en-US" sz="1200" kern="1200" dirty="0" err="1">
                <a:solidFill>
                  <a:schemeClr val="tx1"/>
                </a:solidFill>
                <a:effectLst/>
                <a:latin typeface="+mn-lt"/>
                <a:ea typeface="+mn-ea"/>
                <a:cs typeface="+mn-cs"/>
              </a:rPr>
              <a:t>réalisation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cible</a:t>
            </a:r>
            <a:r>
              <a:rPr lang="en-US" sz="1200" kern="1200" dirty="0">
                <a:solidFill>
                  <a:schemeClr val="tx1"/>
                </a:solidFill>
                <a:effectLst/>
                <a:latin typeface="+mn-lt"/>
                <a:ea typeface="+mn-ea"/>
                <a:cs typeface="+mn-cs"/>
              </a:rPr>
              <a:t> ?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évaluez</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cible</a:t>
            </a:r>
            <a:r>
              <a:rPr lang="en-US" sz="1200" kern="1200" dirty="0">
                <a:solidFill>
                  <a:schemeClr val="tx1"/>
                </a:solidFill>
                <a:effectLst/>
                <a:latin typeface="+mn-lt"/>
                <a:ea typeface="+mn-ea"/>
                <a:cs typeface="+mn-cs"/>
              </a:rPr>
              <a:t> pendant la durée de vie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a-t-</a:t>
            </a:r>
            <a:r>
              <a:rPr lang="en-US" sz="1200" kern="1200" dirty="0" err="1">
                <a:solidFill>
                  <a:schemeClr val="tx1"/>
                </a:solidFill>
                <a:effectLst/>
                <a:latin typeface="+mn-lt"/>
                <a:ea typeface="+mn-ea"/>
                <a:cs typeface="+mn-cs"/>
              </a:rPr>
              <a:t>elle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été</a:t>
            </a:r>
            <a:r>
              <a:rPr lang="en-US" sz="1200" kern="1200" dirty="0">
                <a:solidFill>
                  <a:schemeClr val="tx1"/>
                </a:solidFill>
                <a:effectLst/>
                <a:latin typeface="+mn-lt"/>
                <a:ea typeface="+mn-ea"/>
                <a:cs typeface="+mn-cs"/>
              </a:rPr>
              <a:t> revue et </a:t>
            </a:r>
            <a:r>
              <a:rPr lang="en-US" sz="1200" kern="1200" dirty="0" err="1">
                <a:solidFill>
                  <a:schemeClr val="tx1"/>
                </a:solidFill>
                <a:effectLst/>
                <a:latin typeface="+mn-lt"/>
                <a:ea typeface="+mn-ea"/>
                <a:cs typeface="+mn-cs"/>
              </a:rPr>
              <a:t>ajustée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depuis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qu'elle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été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fixée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initialement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 la </a:t>
            </a:r>
            <a:r>
              <a:rPr lang="en-US" sz="1200" kern="1200" dirty="0" err="1">
                <a:solidFill>
                  <a:schemeClr val="tx1"/>
                </a:solidFill>
                <a:effectLst/>
                <a:latin typeface="+mn-lt"/>
                <a:ea typeface="+mn-ea"/>
                <a:cs typeface="+mn-cs"/>
              </a:rPr>
              <a:t>réponse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l'une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questions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"non", il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nécessaire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réexaminer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l'indicateur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cibles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proposées</a:t>
            </a:r>
            <a:r>
              <a:rPr lang="en-US" sz="1200" kern="1200" dirty="0">
                <a:solidFill>
                  <a:schemeClr val="tx1"/>
                </a:solidFill>
                <a:effectLst/>
                <a:latin typeface="+mn-lt"/>
                <a:ea typeface="+mn-ea"/>
                <a:cs typeface="+mn-cs"/>
              </a:rPr>
              <a:t> et/</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les interventions </a:t>
            </a:r>
            <a:r>
              <a:rPr lang="en-US" sz="1200" kern="1200" dirty="0" err="1">
                <a:solidFill>
                  <a:schemeClr val="tx1"/>
                </a:solidFill>
                <a:effectLst/>
                <a:latin typeface="+mn-lt"/>
                <a:ea typeface="+mn-ea"/>
                <a:cs typeface="+mn-cs"/>
              </a:rPr>
              <a:t>proposées</a:t>
            </a:r>
            <a:r>
              <a:rPr lang="en-US" sz="1200" kern="1200" dirty="0">
                <a:solidFill>
                  <a:schemeClr val="tx1"/>
                </a:solidFill>
                <a:effectLst/>
                <a:latin typeface="+mn-lt"/>
                <a:ea typeface="+mn-ea"/>
                <a:cs typeface="+mn-cs"/>
              </a:rPr>
              <a:t>.</a:t>
            </a:r>
            <a:endParaRPr lang="en-US" b="0" dirty="0"/>
          </a:p>
        </p:txBody>
      </p:sp>
    </p:spTree>
    <p:extLst>
      <p:ext uri="{BB962C8B-B14F-4D97-AF65-F5344CB8AC3E}">
        <p14:creationId xmlns:p14="http://schemas.microsoft.com/office/powerpoint/2010/main" val="1057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a:t>
            </a:r>
            <a:r>
              <a:rPr lang="en-US" dirty="0" err="1"/>
              <a:t>objectifs</a:t>
            </a:r>
            <a:r>
              <a:rPr lang="en-US" dirty="0"/>
              <a:t> de la formation </a:t>
            </a:r>
            <a:r>
              <a:rPr lang="en-US" dirty="0" err="1"/>
              <a:t>sont</a:t>
            </a:r>
            <a:r>
              <a:rPr lang="en-US" dirty="0"/>
              <a:t> </a:t>
            </a:r>
            <a:r>
              <a:rPr lang="en-US" dirty="0" err="1"/>
              <a:t>d'améliorer</a:t>
            </a:r>
            <a:r>
              <a:rPr lang="en-US" dirty="0"/>
              <a:t> la </a:t>
            </a:r>
            <a:r>
              <a:rPr lang="en-US" dirty="0" err="1"/>
              <a:t>compréhension</a:t>
            </a:r>
            <a:r>
              <a:rPr lang="en-US" dirty="0"/>
              <a:t> des participants sur :</a:t>
            </a:r>
          </a:p>
          <a:p>
            <a:r>
              <a:rPr lang="en-US" dirty="0"/>
              <a:t>Les </a:t>
            </a:r>
            <a:r>
              <a:rPr lang="en-US" dirty="0" err="1"/>
              <a:t>méthodes</a:t>
            </a:r>
            <a:r>
              <a:rPr lang="en-US" dirty="0"/>
              <a:t> et </a:t>
            </a:r>
            <a:r>
              <a:rPr lang="en-US" dirty="0" err="1"/>
              <a:t>approches</a:t>
            </a:r>
            <a:r>
              <a:rPr lang="en-US" dirty="0"/>
              <a:t> pour </a:t>
            </a:r>
            <a:r>
              <a:rPr lang="en-US" dirty="0" err="1"/>
              <a:t>établir</a:t>
            </a:r>
            <a:r>
              <a:rPr lang="en-US" dirty="0"/>
              <a:t> des </a:t>
            </a:r>
            <a:r>
              <a:rPr lang="en-US" dirty="0" err="1"/>
              <a:t>valeurs</a:t>
            </a:r>
            <a:r>
              <a:rPr lang="en-US" dirty="0"/>
              <a:t> de </a:t>
            </a:r>
            <a:r>
              <a:rPr lang="en-US" dirty="0" err="1"/>
              <a:t>référence</a:t>
            </a:r>
            <a:r>
              <a:rPr lang="en-US" dirty="0"/>
              <a:t> et</a:t>
            </a:r>
          </a:p>
          <a:p>
            <a:r>
              <a:rPr lang="en-US" dirty="0"/>
              <a:t>Comment </a:t>
            </a:r>
            <a:r>
              <a:rPr lang="en-US" dirty="0" err="1"/>
              <a:t>établir</a:t>
            </a:r>
            <a:r>
              <a:rPr lang="en-US" dirty="0"/>
              <a:t> des </a:t>
            </a:r>
            <a:r>
              <a:rPr lang="en-US" dirty="0" err="1"/>
              <a:t>objectifs</a:t>
            </a:r>
            <a:r>
              <a:rPr lang="en-US" dirty="0"/>
              <a:t> </a:t>
            </a:r>
            <a:r>
              <a:rPr lang="en-US" dirty="0" err="1"/>
              <a:t>réalistes</a:t>
            </a:r>
            <a:r>
              <a:rPr lang="en-US" dirty="0"/>
              <a:t> pour les </a:t>
            </a:r>
            <a:r>
              <a:rPr lang="en-US" dirty="0" err="1"/>
              <a:t>indicateurs</a:t>
            </a:r>
            <a:r>
              <a:rPr lang="en-US" dirty="0"/>
              <a:t> de performance.</a:t>
            </a:r>
          </a:p>
        </p:txBody>
      </p:sp>
    </p:spTree>
    <p:extLst>
      <p:ext uri="{BB962C8B-B14F-4D97-AF65-F5344CB8AC3E}">
        <p14:creationId xmlns:p14="http://schemas.microsoft.com/office/powerpoint/2010/main" val="215604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Faisons</a:t>
            </a:r>
            <a:r>
              <a:rPr lang="en-US" dirty="0"/>
              <a:t> un </a:t>
            </a:r>
            <a:r>
              <a:rPr lang="en-US" dirty="0" err="1"/>
              <a:t>rapide</a:t>
            </a:r>
            <a:r>
              <a:rPr lang="en-US" dirty="0"/>
              <a:t> </a:t>
            </a:r>
            <a:r>
              <a:rPr lang="en-US" dirty="0" err="1"/>
              <a:t>contrôle</a:t>
            </a:r>
            <a:r>
              <a:rPr lang="en-US" dirty="0"/>
              <a:t> des </a:t>
            </a:r>
            <a:r>
              <a:rPr lang="en-US" dirty="0" err="1"/>
              <a:t>connaissances</a:t>
            </a:r>
            <a:r>
              <a:rPr lang="en-US" dirty="0"/>
              <a:t>.</a:t>
            </a:r>
          </a:p>
        </p:txBody>
      </p:sp>
    </p:spTree>
    <p:extLst>
      <p:ext uri="{BB962C8B-B14F-4D97-AF65-F5344CB8AC3E}">
        <p14:creationId xmlns:p14="http://schemas.microsoft.com/office/powerpoint/2010/main" val="3875095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Question 1, </a:t>
            </a:r>
            <a:r>
              <a:rPr lang="en-US" sz="1200" b="1" dirty="0" err="1">
                <a:cs typeface="Times New Roman" panose="02020603050405020304" pitchFamily="18" charset="0"/>
              </a:rPr>
              <a:t>Lequel</a:t>
            </a:r>
            <a:r>
              <a:rPr lang="en-US" sz="1200" b="1" dirty="0">
                <a:cs typeface="Times New Roman" panose="02020603050405020304" pitchFamily="18" charset="0"/>
              </a:rPr>
              <a:t> des </a:t>
            </a:r>
            <a:r>
              <a:rPr lang="en-US" sz="1200" b="1" dirty="0" err="1">
                <a:cs typeface="Times New Roman" panose="02020603050405020304" pitchFamily="18" charset="0"/>
              </a:rPr>
              <a:t>éléments</a:t>
            </a:r>
            <a:r>
              <a:rPr lang="en-US" sz="1200" b="1" dirty="0">
                <a:cs typeface="Times New Roman" panose="02020603050405020304" pitchFamily="18" charset="0"/>
              </a:rPr>
              <a:t> </a:t>
            </a:r>
            <a:r>
              <a:rPr lang="en-US" sz="1200" b="1" dirty="0" err="1">
                <a:cs typeface="Times New Roman" panose="02020603050405020304" pitchFamily="18" charset="0"/>
              </a:rPr>
              <a:t>suivants</a:t>
            </a:r>
            <a:r>
              <a:rPr lang="en-US" sz="1200" b="1" dirty="0">
                <a:cs typeface="Times New Roman" panose="02020603050405020304" pitchFamily="18" charset="0"/>
              </a:rPr>
              <a:t> </a:t>
            </a:r>
            <a:r>
              <a:rPr lang="en-US" sz="1200" b="1" dirty="0" err="1">
                <a:cs typeface="Times New Roman" panose="02020603050405020304" pitchFamily="18" charset="0"/>
              </a:rPr>
              <a:t>n'est</a:t>
            </a:r>
            <a:r>
              <a:rPr lang="en-US" sz="1200" b="1" dirty="0">
                <a:cs typeface="Times New Roman" panose="02020603050405020304" pitchFamily="18" charset="0"/>
              </a:rPr>
              <a:t> PAS un </a:t>
            </a:r>
            <a:r>
              <a:rPr lang="en-US" sz="1200" b="1" dirty="0" err="1">
                <a:cs typeface="Times New Roman" panose="02020603050405020304" pitchFamily="18" charset="0"/>
              </a:rPr>
              <a:t>avantage</a:t>
            </a:r>
            <a:r>
              <a:rPr lang="en-US" sz="1200" b="1" dirty="0">
                <a:cs typeface="Times New Roman" panose="02020603050405020304" pitchFamily="18" charset="0"/>
              </a:rPr>
              <a:t> de la </a:t>
            </a:r>
            <a:r>
              <a:rPr lang="en-US" sz="1200" b="1" dirty="0" err="1">
                <a:cs typeface="Times New Roman" panose="02020603050405020304" pitchFamily="18" charset="0"/>
              </a:rPr>
              <a:t>collecte</a:t>
            </a:r>
            <a:r>
              <a:rPr lang="en-US" sz="1200" b="1" dirty="0">
                <a:cs typeface="Times New Roman" panose="02020603050405020304" pitchFamily="18" charset="0"/>
              </a:rPr>
              <a:t> de </a:t>
            </a:r>
            <a:r>
              <a:rPr lang="en-US" sz="1200" b="1" dirty="0" err="1">
                <a:cs typeface="Times New Roman" panose="02020603050405020304" pitchFamily="18" charset="0"/>
              </a:rPr>
              <a:t>données</a:t>
            </a:r>
            <a:r>
              <a:rPr lang="en-US" sz="1200" b="1" dirty="0">
                <a:cs typeface="Times New Roman" panose="02020603050405020304" pitchFamily="18" charset="0"/>
              </a:rPr>
              <a:t> de </a:t>
            </a:r>
            <a:r>
              <a:rPr lang="en-US" sz="1200" b="1" dirty="0" err="1">
                <a:cs typeface="Times New Roman" panose="02020603050405020304" pitchFamily="18" charset="0"/>
              </a:rPr>
              <a:t>référence</a:t>
            </a:r>
            <a:r>
              <a:rPr lang="en-US" sz="1200" b="1"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Aider </a:t>
            </a:r>
            <a:r>
              <a:rPr lang="en-US" sz="1200" b="1" dirty="0" err="1">
                <a:cs typeface="Times New Roman" panose="02020603050405020304" pitchFamily="18" charset="0"/>
              </a:rPr>
              <a:t>à</a:t>
            </a:r>
            <a:r>
              <a:rPr lang="en-US" sz="1200" b="1" dirty="0">
                <a:cs typeface="Times New Roman" panose="02020603050405020304" pitchFamily="18" charset="0"/>
              </a:rPr>
              <a:t> fixer des </a:t>
            </a:r>
            <a:r>
              <a:rPr lang="en-US" sz="1200" b="1" dirty="0" err="1">
                <a:cs typeface="Times New Roman" panose="02020603050405020304" pitchFamily="18" charset="0"/>
              </a:rPr>
              <a:t>objectifs</a:t>
            </a:r>
            <a:r>
              <a:rPr lang="en-US" sz="1200" b="1"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Aider </a:t>
            </a:r>
            <a:r>
              <a:rPr lang="en-US" sz="1200" b="1" dirty="0" err="1">
                <a:cs typeface="Times New Roman" panose="02020603050405020304" pitchFamily="18" charset="0"/>
              </a:rPr>
              <a:t>à</a:t>
            </a:r>
            <a:r>
              <a:rPr lang="en-US" sz="1200" b="1" dirty="0">
                <a:cs typeface="Times New Roman" panose="02020603050405020304" pitchFamily="18" charset="0"/>
              </a:rPr>
              <a:t> </a:t>
            </a:r>
            <a:r>
              <a:rPr lang="en-US" sz="1200" b="1" dirty="0" err="1">
                <a:cs typeface="Times New Roman" panose="02020603050405020304" pitchFamily="18" charset="0"/>
              </a:rPr>
              <a:t>sélectionner</a:t>
            </a:r>
            <a:r>
              <a:rPr lang="en-US" sz="1200" b="1" dirty="0">
                <a:cs typeface="Times New Roman" panose="02020603050405020304" pitchFamily="18" charset="0"/>
              </a:rPr>
              <a:t> les </a:t>
            </a:r>
            <a:r>
              <a:rPr lang="en-US" sz="1200" b="1" dirty="0" err="1">
                <a:cs typeface="Times New Roman" panose="02020603050405020304" pitchFamily="18" charset="0"/>
              </a:rPr>
              <a:t>indicateurs</a:t>
            </a:r>
            <a:r>
              <a:rPr lang="en-US" sz="1200" b="1" dirty="0">
                <a:cs typeface="Times New Roman" panose="02020603050405020304" pitchFamily="18" charset="0"/>
              </a:rPr>
              <a:t> de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Aider </a:t>
            </a:r>
            <a:r>
              <a:rPr lang="en-US" sz="1200" b="1" dirty="0" err="1">
                <a:cs typeface="Times New Roman" panose="02020603050405020304" pitchFamily="18" charset="0"/>
              </a:rPr>
              <a:t>à</a:t>
            </a:r>
            <a:r>
              <a:rPr lang="en-US" sz="1200" b="1" dirty="0">
                <a:cs typeface="Times New Roman" panose="02020603050405020304" pitchFamily="18" charset="0"/>
              </a:rPr>
              <a:t> </a:t>
            </a:r>
            <a:r>
              <a:rPr lang="en-US" sz="1200" b="1" dirty="0" err="1">
                <a:cs typeface="Times New Roman" panose="02020603050405020304" pitchFamily="18" charset="0"/>
              </a:rPr>
              <a:t>interpréter</a:t>
            </a:r>
            <a:r>
              <a:rPr lang="en-US" sz="1200" b="1" dirty="0">
                <a:cs typeface="Times New Roman" panose="02020603050405020304" pitchFamily="18" charset="0"/>
              </a:rPr>
              <a:t> la performance au </a:t>
            </a:r>
            <a:r>
              <a:rPr lang="en-US" sz="1200" b="1" dirty="0" err="1">
                <a:cs typeface="Times New Roman" panose="02020603050405020304" pitchFamily="18" charset="0"/>
              </a:rPr>
              <a:t>cours</a:t>
            </a:r>
            <a:r>
              <a:rPr lang="en-US" sz="1200" b="1" dirty="0">
                <a:cs typeface="Times New Roman" panose="02020603050405020304" pitchFamily="18" charset="0"/>
              </a:rPr>
              <a:t> de la vie d'un </a:t>
            </a:r>
            <a:r>
              <a:rPr lang="en-US" sz="1200" b="1" dirty="0" err="1">
                <a:cs typeface="Times New Roman" panose="02020603050405020304" pitchFamily="18" charset="0"/>
              </a:rPr>
              <a:t>projet</a:t>
            </a:r>
            <a:r>
              <a:rPr lang="en-US" sz="1200" b="1" dirty="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cs typeface="Times New Roman" panose="02020603050405020304" pitchFamily="18" charset="0"/>
              </a:rPr>
              <a:t>Mettez</a:t>
            </a:r>
            <a:r>
              <a:rPr lang="en-US" sz="1200" b="1" dirty="0">
                <a:cs typeface="Times New Roman" panose="02020603050405020304" pitchFamily="18" charset="0"/>
              </a:rPr>
              <a:t> </a:t>
            </a:r>
            <a:r>
              <a:rPr lang="en-US" sz="1200" b="1" dirty="0" err="1">
                <a:cs typeface="Times New Roman" panose="02020603050405020304" pitchFamily="18" charset="0"/>
              </a:rPr>
              <a:t>l'enregistrement</a:t>
            </a:r>
            <a:r>
              <a:rPr lang="en-US" sz="1200" b="1" dirty="0">
                <a:cs typeface="Times New Roman" panose="02020603050405020304" pitchFamily="18" charset="0"/>
              </a:rPr>
              <a:t> </a:t>
            </a:r>
            <a:r>
              <a:rPr lang="en-US" sz="1200" b="1" dirty="0" err="1">
                <a:cs typeface="Times New Roman" panose="02020603050405020304" pitchFamily="18" charset="0"/>
              </a:rPr>
              <a:t>en</a:t>
            </a:r>
            <a:r>
              <a:rPr lang="en-US" sz="1200" b="1" dirty="0">
                <a:cs typeface="Times New Roman" panose="02020603050405020304" pitchFamily="18" charset="0"/>
              </a:rPr>
              <a:t> pause et </a:t>
            </a:r>
            <a:r>
              <a:rPr lang="en-US" sz="1200" b="1" dirty="0" err="1">
                <a:cs typeface="Times New Roman" panose="02020603050405020304" pitchFamily="18" charset="0"/>
              </a:rPr>
              <a:t>une</a:t>
            </a:r>
            <a:r>
              <a:rPr lang="en-US" sz="1200" b="1" dirty="0">
                <a:cs typeface="Times New Roman" panose="02020603050405020304" pitchFamily="18" charset="0"/>
              </a:rPr>
              <a:t> </a:t>
            </a:r>
            <a:r>
              <a:rPr lang="en-US" sz="1200" b="1" dirty="0" err="1">
                <a:cs typeface="Times New Roman" panose="02020603050405020304" pitchFamily="18" charset="0"/>
              </a:rPr>
              <a:t>fois</a:t>
            </a:r>
            <a:r>
              <a:rPr lang="en-US" sz="1200" b="1" dirty="0">
                <a:cs typeface="Times New Roman" panose="02020603050405020304" pitchFamily="18" charset="0"/>
              </a:rPr>
              <a:t> que </a:t>
            </a:r>
            <a:r>
              <a:rPr lang="en-US" sz="1200" b="1" dirty="0" err="1">
                <a:cs typeface="Times New Roman" panose="02020603050405020304" pitchFamily="18" charset="0"/>
              </a:rPr>
              <a:t>vous</a:t>
            </a:r>
            <a:r>
              <a:rPr lang="en-US" sz="1200" b="1" dirty="0">
                <a:cs typeface="Times New Roman" panose="02020603050405020304" pitchFamily="18" charset="0"/>
              </a:rPr>
              <a:t> </a:t>
            </a:r>
            <a:r>
              <a:rPr lang="en-US" sz="1200" b="1" dirty="0" err="1">
                <a:cs typeface="Times New Roman" panose="02020603050405020304" pitchFamily="18" charset="0"/>
              </a:rPr>
              <a:t>avez</a:t>
            </a:r>
            <a:r>
              <a:rPr lang="en-US" sz="1200" b="1" dirty="0">
                <a:cs typeface="Times New Roman" panose="02020603050405020304" pitchFamily="18" charset="0"/>
              </a:rPr>
              <a:t> </a:t>
            </a:r>
            <a:r>
              <a:rPr lang="en-US" sz="1200" b="1" dirty="0" err="1">
                <a:cs typeface="Times New Roman" panose="02020603050405020304" pitchFamily="18" charset="0"/>
              </a:rPr>
              <a:t>votre</a:t>
            </a:r>
            <a:r>
              <a:rPr lang="en-US" sz="1200" b="1" dirty="0">
                <a:cs typeface="Times New Roman" panose="02020603050405020304" pitchFamily="18" charset="0"/>
              </a:rPr>
              <a:t> </a:t>
            </a:r>
            <a:r>
              <a:rPr lang="en-US" sz="1200" b="1" dirty="0" err="1">
                <a:cs typeface="Times New Roman" panose="02020603050405020304" pitchFamily="18" charset="0"/>
              </a:rPr>
              <a:t>réponse</a:t>
            </a:r>
            <a:r>
              <a:rPr lang="en-US" sz="1200" b="1" dirty="0">
                <a:cs typeface="Times New Roman" panose="02020603050405020304" pitchFamily="18" charset="0"/>
              </a:rPr>
              <a:t>, </a:t>
            </a:r>
            <a:r>
              <a:rPr lang="en-US" sz="1200" b="1" dirty="0" err="1">
                <a:cs typeface="Times New Roman" panose="02020603050405020304" pitchFamily="18" charset="0"/>
              </a:rPr>
              <a:t>appuyez</a:t>
            </a:r>
            <a:r>
              <a:rPr lang="en-US" sz="1200" b="1" dirty="0">
                <a:cs typeface="Times New Roman" panose="02020603050405020304" pitchFamily="18" charset="0"/>
              </a:rPr>
              <a:t> sur la </a:t>
            </a:r>
            <a:r>
              <a:rPr lang="en-US" sz="1200" b="1" dirty="0" err="1">
                <a:cs typeface="Times New Roman" panose="02020603050405020304" pitchFamily="18" charset="0"/>
              </a:rPr>
              <a:t>touche</a:t>
            </a:r>
            <a:r>
              <a:rPr lang="en-US" sz="1200" b="1" dirty="0">
                <a:cs typeface="Times New Roman" panose="02020603050405020304" pitchFamily="18" charset="0"/>
              </a:rPr>
              <a:t> "play".  (</a:t>
            </a:r>
            <a:r>
              <a:rPr lang="en-US" sz="1200" b="1" dirty="0" err="1">
                <a:cs typeface="Times New Roman" panose="02020603050405020304" pitchFamily="18" charset="0"/>
              </a:rPr>
              <a:t>Faites</a:t>
            </a:r>
            <a:r>
              <a:rPr lang="en-US" sz="1200" b="1" dirty="0">
                <a:cs typeface="Times New Roman" panose="02020603050405020304" pitchFamily="18" charset="0"/>
              </a:rPr>
              <a:t> </a:t>
            </a:r>
            <a:r>
              <a:rPr lang="en-US" sz="1200" b="1" dirty="0" err="1">
                <a:cs typeface="Times New Roman" panose="02020603050405020304" pitchFamily="18" charset="0"/>
              </a:rPr>
              <a:t>une</a:t>
            </a:r>
            <a:r>
              <a:rPr lang="en-US" sz="1200" b="1" dirty="0">
                <a:cs typeface="Times New Roman" panose="02020603050405020304" pitchFamily="18" charset="0"/>
              </a:rPr>
              <a:t> pause de 3 </a:t>
            </a:r>
            <a:r>
              <a:rPr lang="en-US" sz="1200" b="1" dirty="0" err="1">
                <a:cs typeface="Times New Roman" panose="02020603050405020304" pitchFamily="18" charset="0"/>
              </a:rPr>
              <a:t>secondes</a:t>
            </a:r>
            <a:r>
              <a:rPr lang="en-US" sz="1200" b="1" dirty="0">
                <a:cs typeface="Times New Roman" panose="02020603050405020304" pitchFamily="18" charset="0"/>
              </a:rPr>
              <a:t> </a:t>
            </a:r>
            <a:r>
              <a:rPr lang="en-US" sz="1200" b="1" dirty="0" err="1">
                <a:cs typeface="Times New Roman" panose="02020603050405020304" pitchFamily="18" charset="0"/>
              </a:rPr>
              <a:t>avant</a:t>
            </a:r>
            <a:r>
              <a:rPr lang="en-US" sz="1200" b="1" dirty="0">
                <a:cs typeface="Times New Roman" panose="02020603050405020304" pitchFamily="18" charset="0"/>
              </a:rPr>
              <a:t> de </a:t>
            </a:r>
            <a:r>
              <a:rPr lang="en-US" sz="1200" b="1" dirty="0" err="1">
                <a:cs typeface="Times New Roman" panose="02020603050405020304" pitchFamily="18" charset="0"/>
              </a:rPr>
              <a:t>montrer</a:t>
            </a:r>
            <a:r>
              <a:rPr lang="en-US" sz="1200" b="1" dirty="0">
                <a:cs typeface="Times New Roman" panose="02020603050405020304" pitchFamily="18" charset="0"/>
              </a:rPr>
              <a:t> </a:t>
            </a:r>
            <a:r>
              <a:rPr lang="en-US" sz="1200" b="1" dirty="0" err="1">
                <a:cs typeface="Times New Roman" panose="02020603050405020304" pitchFamily="18" charset="0"/>
              </a:rPr>
              <a:t>votre</a:t>
            </a:r>
            <a:r>
              <a:rPr lang="en-US" sz="1200" b="1" dirty="0">
                <a:cs typeface="Times New Roman" panose="02020603050405020304" pitchFamily="18" charset="0"/>
              </a:rPr>
              <a:t> </a:t>
            </a:r>
            <a:r>
              <a:rPr lang="en-US" sz="1200" b="1" dirty="0" err="1">
                <a:cs typeface="Times New Roman" panose="02020603050405020304" pitchFamily="18" charset="0"/>
              </a:rPr>
              <a:t>réponse</a:t>
            </a:r>
            <a:r>
              <a:rPr lang="en-US" sz="1200" b="1" dirty="0">
                <a:cs typeface="Times New Roman" panose="02020603050405020304" pitchFamily="18" charset="0"/>
              </a:rPr>
              <a:t>/</a:t>
            </a:r>
            <a:r>
              <a:rPr lang="en-US" sz="1200" b="1" dirty="0" err="1">
                <a:cs typeface="Times New Roman" panose="02020603050405020304" pitchFamily="18" charset="0"/>
              </a:rPr>
              <a:t>parler</a:t>
            </a:r>
            <a:r>
              <a:rPr lang="en-US" sz="1200" b="1" dirty="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cs typeface="Times New Roman" panose="02020603050405020304" pitchFamily="18" charset="0"/>
              </a:rPr>
              <a:t>La </a:t>
            </a:r>
            <a:r>
              <a:rPr lang="en-US" sz="1200" b="1" dirty="0" err="1">
                <a:cs typeface="Times New Roman" panose="02020603050405020304" pitchFamily="18" charset="0"/>
              </a:rPr>
              <a:t>réponse</a:t>
            </a:r>
            <a:r>
              <a:rPr lang="en-US" sz="1200" b="1" dirty="0">
                <a:cs typeface="Times New Roman" panose="02020603050405020304" pitchFamily="18" charset="0"/>
              </a:rPr>
              <a:t> </a:t>
            </a:r>
            <a:r>
              <a:rPr lang="en-US" sz="1200" b="1" dirty="0" err="1">
                <a:cs typeface="Times New Roman" panose="02020603050405020304" pitchFamily="18" charset="0"/>
              </a:rPr>
              <a:t>est</a:t>
            </a:r>
            <a:r>
              <a:rPr lang="en-US" sz="1200" b="1" dirty="0">
                <a:cs typeface="Times New Roman" panose="02020603050405020304" pitchFamily="18" charset="0"/>
              </a:rPr>
              <a:t> "Aider </a:t>
            </a:r>
            <a:r>
              <a:rPr lang="en-US" sz="1200" b="1" dirty="0" err="1">
                <a:cs typeface="Times New Roman" panose="02020603050405020304" pitchFamily="18" charset="0"/>
              </a:rPr>
              <a:t>à</a:t>
            </a:r>
            <a:r>
              <a:rPr lang="en-US" sz="1200" b="1" dirty="0">
                <a:cs typeface="Times New Roman" panose="02020603050405020304" pitchFamily="18" charset="0"/>
              </a:rPr>
              <a:t> </a:t>
            </a:r>
            <a:r>
              <a:rPr lang="en-US" sz="1200" b="1" dirty="0" err="1">
                <a:cs typeface="Times New Roman" panose="02020603050405020304" pitchFamily="18" charset="0"/>
              </a:rPr>
              <a:t>sélectionner</a:t>
            </a:r>
            <a:r>
              <a:rPr lang="en-US" sz="1200" b="1" dirty="0">
                <a:cs typeface="Times New Roman" panose="02020603050405020304" pitchFamily="18" charset="0"/>
              </a:rPr>
              <a:t> les </a:t>
            </a:r>
            <a:r>
              <a:rPr lang="en-US" sz="1200" b="1" dirty="0" err="1">
                <a:cs typeface="Times New Roman" panose="02020603050405020304" pitchFamily="18" charset="0"/>
              </a:rPr>
              <a:t>indicateurs</a:t>
            </a:r>
            <a:r>
              <a:rPr lang="en-US" sz="1200" b="1" dirty="0">
                <a:cs typeface="Times New Roman" panose="02020603050405020304" pitchFamily="18" charset="0"/>
              </a:rPr>
              <a:t> de performance".  Des </a:t>
            </a:r>
            <a:r>
              <a:rPr lang="en-US" sz="1200" b="1" dirty="0" err="1">
                <a:cs typeface="Times New Roman" panose="02020603050405020304" pitchFamily="18" charset="0"/>
              </a:rPr>
              <a:t>objectifs</a:t>
            </a:r>
            <a:r>
              <a:rPr lang="en-US" sz="1200" b="1" dirty="0">
                <a:cs typeface="Times New Roman" panose="02020603050405020304" pitchFamily="18" charset="0"/>
              </a:rPr>
              <a:t> </a:t>
            </a:r>
            <a:r>
              <a:rPr lang="en-US" sz="1200" b="1" dirty="0" err="1">
                <a:cs typeface="Times New Roman" panose="02020603050405020304" pitchFamily="18" charset="0"/>
              </a:rPr>
              <a:t>sont</a:t>
            </a:r>
            <a:r>
              <a:rPr lang="en-US" sz="1200" b="1" dirty="0">
                <a:cs typeface="Times New Roman" panose="02020603050405020304" pitchFamily="18" charset="0"/>
              </a:rPr>
              <a:t> </a:t>
            </a:r>
            <a:r>
              <a:rPr lang="en-US" sz="1200" b="1" dirty="0" err="1">
                <a:cs typeface="Times New Roman" panose="02020603050405020304" pitchFamily="18" charset="0"/>
              </a:rPr>
              <a:t>fixés</a:t>
            </a:r>
            <a:r>
              <a:rPr lang="en-US" sz="1200" b="1" dirty="0">
                <a:cs typeface="Times New Roman" panose="02020603050405020304" pitchFamily="18" charset="0"/>
              </a:rPr>
              <a:t> pour les </a:t>
            </a:r>
            <a:r>
              <a:rPr lang="en-US" sz="1200" b="1" dirty="0" err="1">
                <a:cs typeface="Times New Roman" panose="02020603050405020304" pitchFamily="18" charset="0"/>
              </a:rPr>
              <a:t>indicateurs</a:t>
            </a:r>
            <a:r>
              <a:rPr lang="en-US" sz="1200" b="1" dirty="0">
                <a:cs typeface="Times New Roman" panose="02020603050405020304" pitchFamily="18" charset="0"/>
              </a:rPr>
              <a:t>, qui </a:t>
            </a:r>
            <a:r>
              <a:rPr lang="en-US" sz="1200" b="1" dirty="0" err="1">
                <a:cs typeface="Times New Roman" panose="02020603050405020304" pitchFamily="18" charset="0"/>
              </a:rPr>
              <a:t>doivent</a:t>
            </a:r>
            <a:r>
              <a:rPr lang="en-US" sz="1200" b="1" dirty="0">
                <a:cs typeface="Times New Roman" panose="02020603050405020304" pitchFamily="18" charset="0"/>
              </a:rPr>
              <a:t> déjà </a:t>
            </a:r>
            <a:r>
              <a:rPr lang="en-US" sz="1200" b="1" dirty="0" err="1">
                <a:cs typeface="Times New Roman" panose="02020603050405020304" pitchFamily="18" charset="0"/>
              </a:rPr>
              <a:t>être</a:t>
            </a:r>
            <a:r>
              <a:rPr lang="en-US" sz="1200" b="1" dirty="0">
                <a:cs typeface="Times New Roman" panose="02020603050405020304" pitchFamily="18" charset="0"/>
              </a:rPr>
              <a:t> </a:t>
            </a:r>
            <a:r>
              <a:rPr lang="en-US" sz="1200" b="1" dirty="0" err="1">
                <a:cs typeface="Times New Roman" panose="02020603050405020304" pitchFamily="18" charset="0"/>
              </a:rPr>
              <a:t>connus</a:t>
            </a:r>
            <a:r>
              <a:rPr lang="en-US" sz="1200" b="1" dirty="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95644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2, </a:t>
            </a:r>
            <a:r>
              <a:rPr lang="en-US" dirty="0" err="1"/>
              <a:t>Lequel</a:t>
            </a:r>
            <a:r>
              <a:rPr lang="en-US" dirty="0"/>
              <a:t> des </a:t>
            </a:r>
            <a:r>
              <a:rPr lang="en-US" dirty="0" err="1"/>
              <a:t>éléments</a:t>
            </a:r>
            <a:r>
              <a:rPr lang="en-US" dirty="0"/>
              <a:t> </a:t>
            </a:r>
            <a:r>
              <a:rPr lang="en-US" dirty="0" err="1"/>
              <a:t>suivants</a:t>
            </a:r>
            <a:r>
              <a:rPr lang="en-US" dirty="0"/>
              <a:t> </a:t>
            </a:r>
            <a:r>
              <a:rPr lang="en-US" dirty="0" err="1"/>
              <a:t>n'est</a:t>
            </a:r>
            <a:r>
              <a:rPr lang="en-US" dirty="0"/>
              <a:t> PAS </a:t>
            </a:r>
            <a:r>
              <a:rPr lang="en-US" dirty="0" err="1"/>
              <a:t>une</a:t>
            </a:r>
            <a:r>
              <a:rPr lang="en-US" dirty="0"/>
              <a:t> </a:t>
            </a:r>
            <a:r>
              <a:rPr lang="en-US" dirty="0" err="1"/>
              <a:t>considération</a:t>
            </a:r>
            <a:r>
              <a:rPr lang="en-US" dirty="0"/>
              <a:t> </a:t>
            </a:r>
            <a:r>
              <a:rPr lang="en-US" dirty="0" err="1"/>
              <a:t>potentielle</a:t>
            </a:r>
            <a:r>
              <a:rPr lang="en-US" dirty="0"/>
              <a:t> </a:t>
            </a:r>
            <a:r>
              <a:rPr lang="en-US" dirty="0" err="1"/>
              <a:t>lors</a:t>
            </a:r>
            <a:r>
              <a:rPr lang="en-US" dirty="0"/>
              <a:t> de la fixation des </a:t>
            </a:r>
            <a:r>
              <a:rPr lang="en-US" dirty="0" err="1"/>
              <a:t>objectifs</a:t>
            </a:r>
            <a:r>
              <a:rPr lang="en-US" dirty="0"/>
              <a:t> ? </a:t>
            </a:r>
          </a:p>
          <a:p>
            <a:pPr marL="0" indent="0">
              <a:buNone/>
              <a:defRPr/>
            </a:pPr>
            <a:r>
              <a:rPr lang="en-US" dirty="0"/>
              <a:t>Les </a:t>
            </a:r>
            <a:r>
              <a:rPr lang="en-US" dirty="0" err="1"/>
              <a:t>données</a:t>
            </a:r>
            <a:r>
              <a:rPr lang="en-US" dirty="0"/>
              <a:t> </a:t>
            </a:r>
            <a:r>
              <a:rPr lang="en-US" dirty="0" err="1"/>
              <a:t>historiques</a:t>
            </a:r>
            <a:r>
              <a:rPr lang="en-US" dirty="0"/>
              <a:t> et les tendances </a:t>
            </a:r>
          </a:p>
          <a:p>
            <a:pPr marL="0" indent="0">
              <a:buNone/>
              <a:defRPr/>
            </a:pPr>
            <a:r>
              <a:rPr lang="en-US" dirty="0"/>
              <a:t>Le </a:t>
            </a:r>
            <a:r>
              <a:rPr lang="en-US" dirty="0" err="1"/>
              <a:t>rythme</a:t>
            </a:r>
            <a:r>
              <a:rPr lang="en-US" dirty="0"/>
              <a:t> </a:t>
            </a:r>
            <a:r>
              <a:rPr lang="en-US" dirty="0" err="1"/>
              <a:t>prévu</a:t>
            </a:r>
            <a:r>
              <a:rPr lang="en-US" dirty="0"/>
              <a:t> de la mise </a:t>
            </a:r>
            <a:r>
              <a:rPr lang="en-US" dirty="0" err="1"/>
              <a:t>en</a:t>
            </a:r>
            <a:r>
              <a:rPr lang="en-US" dirty="0"/>
              <a:t> </a:t>
            </a:r>
            <a:r>
              <a:rPr lang="en-US" dirty="0" err="1"/>
              <a:t>œuvre</a:t>
            </a:r>
            <a:r>
              <a:rPr lang="en-US" dirty="0"/>
              <a:t> du </a:t>
            </a:r>
            <a:r>
              <a:rPr lang="en-US" dirty="0" err="1"/>
              <a:t>projet</a:t>
            </a:r>
            <a:r>
              <a:rPr lang="en-US" dirty="0"/>
              <a:t> </a:t>
            </a:r>
          </a:p>
          <a:p>
            <a:pPr marL="0" indent="0">
              <a:buNone/>
              <a:defRPr/>
            </a:pPr>
            <a:r>
              <a:rPr lang="en-US" dirty="0"/>
              <a:t>Les </a:t>
            </a:r>
            <a:r>
              <a:rPr lang="en-US" dirty="0" err="1"/>
              <a:t>avis</a:t>
            </a:r>
            <a:r>
              <a:rPr lang="en-US" dirty="0"/>
              <a:t> </a:t>
            </a:r>
            <a:r>
              <a:rPr lang="en-US" dirty="0" err="1"/>
              <a:t>d'experts</a:t>
            </a:r>
            <a:r>
              <a:rPr lang="en-US" dirty="0"/>
              <a:t> </a:t>
            </a:r>
          </a:p>
          <a:p>
            <a:pPr marL="0" indent="0">
              <a:buNone/>
              <a:defRPr/>
            </a:pPr>
            <a:r>
              <a:rPr lang="en-US" dirty="0"/>
              <a:t>Les performances </a:t>
            </a:r>
            <a:r>
              <a:rPr lang="en-US" dirty="0" err="1"/>
              <a:t>passées</a:t>
            </a:r>
            <a:r>
              <a:rPr lang="en-US" dirty="0"/>
              <a:t> de </a:t>
            </a:r>
            <a:r>
              <a:rPr lang="en-US" dirty="0" err="1"/>
              <a:t>projets</a:t>
            </a:r>
            <a:r>
              <a:rPr lang="en-US" dirty="0"/>
              <a:t> </a:t>
            </a:r>
            <a:r>
              <a:rPr lang="en-US" dirty="0" err="1"/>
              <a:t>similaires</a:t>
            </a:r>
            <a:r>
              <a:rPr lang="en-US" dirty="0"/>
              <a:t> </a:t>
            </a:r>
          </a:p>
          <a:p>
            <a:pPr marL="0" indent="0">
              <a:buNone/>
              <a:defRPr/>
            </a:pPr>
            <a:r>
              <a:rPr lang="en-US" dirty="0"/>
              <a:t>La </a:t>
            </a:r>
            <a:r>
              <a:rPr lang="en-US" dirty="0" err="1"/>
              <a:t>possibilité</a:t>
            </a:r>
            <a:r>
              <a:rPr lang="en-US" dirty="0"/>
              <a:t> de </a:t>
            </a:r>
            <a:r>
              <a:rPr lang="en-US" dirty="0" err="1"/>
              <a:t>collecter</a:t>
            </a:r>
            <a:r>
              <a:rPr lang="en-US" dirty="0"/>
              <a:t> des </a:t>
            </a:r>
            <a:r>
              <a:rPr lang="en-US" dirty="0" err="1"/>
              <a:t>données</a:t>
            </a:r>
            <a:endParaRPr lang="en-US" dirty="0"/>
          </a:p>
          <a:p>
            <a:pPr marL="0" indent="0">
              <a:buNone/>
              <a:defRPr/>
            </a:pPr>
            <a:endParaRPr lang="en-US" dirty="0"/>
          </a:p>
          <a:p>
            <a:pPr marL="0" indent="0">
              <a:buNone/>
              <a:defRPr/>
            </a:pPr>
            <a:r>
              <a:rPr lang="en-US" dirty="0" err="1"/>
              <a:t>Mettez</a:t>
            </a:r>
            <a:r>
              <a:rPr lang="en-US" dirty="0"/>
              <a:t> </a:t>
            </a:r>
            <a:r>
              <a:rPr lang="en-US" dirty="0" err="1"/>
              <a:t>l'enregistrement</a:t>
            </a:r>
            <a:r>
              <a:rPr lang="en-US" dirty="0"/>
              <a:t> </a:t>
            </a:r>
            <a:r>
              <a:rPr lang="en-US" dirty="0" err="1"/>
              <a:t>en</a:t>
            </a:r>
            <a:r>
              <a:rPr lang="en-US" dirty="0"/>
              <a:t> pause et </a:t>
            </a:r>
            <a:r>
              <a:rPr lang="en-US" dirty="0" err="1"/>
              <a:t>une</a:t>
            </a:r>
            <a:r>
              <a:rPr lang="en-US" dirty="0"/>
              <a:t> </a:t>
            </a:r>
            <a:r>
              <a:rPr lang="en-US" dirty="0" err="1"/>
              <a:t>fois</a:t>
            </a:r>
            <a:r>
              <a:rPr lang="en-US" dirty="0"/>
              <a:t> que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 </a:t>
            </a:r>
          </a:p>
          <a:p>
            <a:pPr marL="0" indent="0">
              <a:buNone/>
              <a:defRPr/>
            </a:pPr>
            <a:endParaRPr lang="en-US" dirty="0"/>
          </a:p>
          <a:p>
            <a:pPr marL="0" indent="0">
              <a:buNone/>
              <a:defRPr/>
            </a:pPr>
            <a:r>
              <a:rPr lang="en-US" dirty="0"/>
              <a:t>La </a:t>
            </a:r>
            <a:r>
              <a:rPr lang="en-US" dirty="0" err="1"/>
              <a:t>réponse</a:t>
            </a:r>
            <a:r>
              <a:rPr lang="en-US" dirty="0"/>
              <a:t> </a:t>
            </a:r>
            <a:r>
              <a:rPr lang="en-US" dirty="0" err="1"/>
              <a:t>est</a:t>
            </a:r>
            <a:r>
              <a:rPr lang="en-US" dirty="0"/>
              <a:t> "</a:t>
            </a:r>
            <a:r>
              <a:rPr lang="en-US" dirty="0" err="1"/>
              <a:t>si</a:t>
            </a:r>
            <a:r>
              <a:rPr lang="en-US" dirty="0"/>
              <a:t> les </a:t>
            </a:r>
            <a:r>
              <a:rPr lang="en-US" dirty="0" err="1"/>
              <a:t>données</a:t>
            </a:r>
            <a:r>
              <a:rPr lang="en-US" dirty="0"/>
              <a:t> </a:t>
            </a:r>
            <a:r>
              <a:rPr lang="en-US" dirty="0" err="1"/>
              <a:t>peuvent</a:t>
            </a:r>
            <a:r>
              <a:rPr lang="en-US" dirty="0"/>
              <a:t> </a:t>
            </a:r>
            <a:r>
              <a:rPr lang="en-US" dirty="0" err="1"/>
              <a:t>être</a:t>
            </a:r>
            <a:r>
              <a:rPr lang="en-US" dirty="0"/>
              <a:t> </a:t>
            </a:r>
            <a:r>
              <a:rPr lang="en-US" dirty="0" err="1"/>
              <a:t>collectées</a:t>
            </a:r>
            <a:r>
              <a:rPr lang="en-US" dirty="0"/>
              <a:t>".  </a:t>
            </a:r>
            <a:r>
              <a:rPr lang="en-US" dirty="0" err="1"/>
              <a:t>Déterminer</a:t>
            </a:r>
            <a:r>
              <a:rPr lang="en-US" dirty="0"/>
              <a:t> </a:t>
            </a:r>
            <a:r>
              <a:rPr lang="en-US" dirty="0" err="1"/>
              <a:t>si</a:t>
            </a:r>
            <a:r>
              <a:rPr lang="en-US" dirty="0"/>
              <a:t> les </a:t>
            </a:r>
            <a:r>
              <a:rPr lang="en-US" dirty="0" err="1"/>
              <a:t>données</a:t>
            </a:r>
            <a:r>
              <a:rPr lang="en-US" dirty="0"/>
              <a:t> </a:t>
            </a:r>
            <a:r>
              <a:rPr lang="en-US" dirty="0" err="1"/>
              <a:t>peuvent</a:t>
            </a:r>
            <a:r>
              <a:rPr lang="en-US" dirty="0"/>
              <a:t> </a:t>
            </a:r>
            <a:r>
              <a:rPr lang="en-US" dirty="0" err="1"/>
              <a:t>être</a:t>
            </a:r>
            <a:r>
              <a:rPr lang="en-US" dirty="0"/>
              <a:t> </a:t>
            </a:r>
            <a:r>
              <a:rPr lang="en-US" dirty="0" err="1"/>
              <a:t>collectées</a:t>
            </a:r>
            <a:r>
              <a:rPr lang="en-US" dirty="0"/>
              <a:t> fait </a:t>
            </a:r>
            <a:r>
              <a:rPr lang="en-US" dirty="0" err="1"/>
              <a:t>partie</a:t>
            </a:r>
            <a:r>
              <a:rPr lang="en-US" dirty="0"/>
              <a:t> du </a:t>
            </a:r>
            <a:r>
              <a:rPr lang="en-US" dirty="0" err="1"/>
              <a:t>processus</a:t>
            </a:r>
            <a:r>
              <a:rPr lang="en-US" dirty="0"/>
              <a:t> de </a:t>
            </a:r>
            <a:r>
              <a:rPr lang="en-US" dirty="0" err="1"/>
              <a:t>sélection</a:t>
            </a:r>
            <a:r>
              <a:rPr lang="en-US" dirty="0"/>
              <a:t> des </a:t>
            </a:r>
            <a:r>
              <a:rPr lang="en-US" dirty="0" err="1"/>
              <a:t>indicateurs</a:t>
            </a:r>
            <a:r>
              <a:rPr lang="en-US" dirty="0"/>
              <a:t>, et non de la fixation des </a:t>
            </a:r>
            <a:r>
              <a:rPr lang="en-US" dirty="0" err="1"/>
              <a:t>objectifs</a:t>
            </a:r>
            <a:r>
              <a:rPr lang="en-US" dirty="0"/>
              <a:t>. </a:t>
            </a:r>
          </a:p>
        </p:txBody>
      </p:sp>
    </p:spTree>
    <p:extLst>
      <p:ext uri="{BB962C8B-B14F-4D97-AF65-F5344CB8AC3E}">
        <p14:creationId xmlns:p14="http://schemas.microsoft.com/office/powerpoint/2010/main" val="326351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1" kern="1200" dirty="0">
                <a:solidFill>
                  <a:schemeClr val="tx1"/>
                </a:solidFill>
                <a:latin typeface="+mn-lt"/>
                <a:ea typeface="+mn-ea"/>
                <a:cs typeface="+mn-cs"/>
              </a:rPr>
              <a:t>Question 3 : ILAB </a:t>
            </a:r>
            <a:r>
              <a:rPr lang="en-US" sz="1200" b="1" kern="1200" dirty="0" err="1">
                <a:solidFill>
                  <a:schemeClr val="tx1"/>
                </a:solidFill>
                <a:latin typeface="+mn-lt"/>
                <a:ea typeface="+mn-ea"/>
                <a:cs typeface="+mn-cs"/>
              </a:rPr>
              <a:t>demande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uniquement</a:t>
            </a:r>
            <a:r>
              <a:rPr lang="en-US" sz="1200" b="1" kern="1200" dirty="0">
                <a:solidFill>
                  <a:schemeClr val="tx1"/>
                </a:solidFill>
                <a:latin typeface="+mn-lt"/>
                <a:ea typeface="+mn-ea"/>
                <a:cs typeface="+mn-cs"/>
              </a:rPr>
              <a:t> aux </a:t>
            </a:r>
            <a:r>
              <a:rPr lang="en-US" sz="1200" b="1" kern="1200" dirty="0" err="1">
                <a:solidFill>
                  <a:schemeClr val="tx1"/>
                </a:solidFill>
                <a:latin typeface="+mn-lt"/>
                <a:ea typeface="+mn-ea"/>
                <a:cs typeface="+mn-cs"/>
              </a:rPr>
              <a:t>bénéficiaires</a:t>
            </a:r>
            <a:r>
              <a:rPr lang="en-US" sz="1200" b="1" kern="1200" dirty="0">
                <a:solidFill>
                  <a:schemeClr val="tx1"/>
                </a:solidFill>
                <a:latin typeface="+mn-lt"/>
                <a:ea typeface="+mn-ea"/>
                <a:cs typeface="+mn-cs"/>
              </a:rPr>
              <a:t> de proposer des </a:t>
            </a:r>
            <a:r>
              <a:rPr lang="en-US" sz="1200" b="1" kern="1200" dirty="0" err="1">
                <a:solidFill>
                  <a:schemeClr val="tx1"/>
                </a:solidFill>
                <a:latin typeface="+mn-lt"/>
                <a:ea typeface="+mn-ea"/>
                <a:cs typeface="+mn-cs"/>
              </a:rPr>
              <a:t>cibles</a:t>
            </a:r>
            <a:r>
              <a:rPr lang="en-US" sz="1200" b="1" kern="1200" dirty="0">
                <a:solidFill>
                  <a:schemeClr val="tx1"/>
                </a:solidFill>
                <a:latin typeface="+mn-lt"/>
                <a:ea typeface="+mn-ea"/>
                <a:cs typeface="+mn-cs"/>
              </a:rPr>
              <a:t> pour les </a:t>
            </a:r>
            <a:r>
              <a:rPr lang="en-US" sz="1200" b="1" kern="1200" dirty="0" err="1">
                <a:solidFill>
                  <a:schemeClr val="tx1"/>
                </a:solidFill>
                <a:latin typeface="+mn-lt"/>
                <a:ea typeface="+mn-ea"/>
                <a:cs typeface="+mn-cs"/>
              </a:rPr>
              <a:t>indicateurs</a:t>
            </a:r>
            <a:r>
              <a:rPr lang="en-US" sz="1200" b="1" kern="1200" dirty="0">
                <a:solidFill>
                  <a:schemeClr val="tx1"/>
                </a:solidFill>
                <a:latin typeface="+mn-lt"/>
                <a:ea typeface="+mn-ea"/>
                <a:cs typeface="+mn-cs"/>
              </a:rPr>
              <a:t> au </a:t>
            </a:r>
            <a:r>
              <a:rPr lang="en-US" sz="1200" b="1" kern="1200" dirty="0" err="1">
                <a:solidFill>
                  <a:schemeClr val="tx1"/>
                </a:solidFill>
                <a:latin typeface="+mn-lt"/>
                <a:ea typeface="+mn-ea"/>
                <a:cs typeface="+mn-cs"/>
              </a:rPr>
              <a:t>niveau</a:t>
            </a:r>
            <a:r>
              <a:rPr lang="en-US" sz="1200" b="1" kern="1200" dirty="0">
                <a:solidFill>
                  <a:schemeClr val="tx1"/>
                </a:solidFill>
                <a:latin typeface="+mn-lt"/>
                <a:ea typeface="+mn-ea"/>
                <a:cs typeface="+mn-cs"/>
              </a:rPr>
              <a:t> du </a:t>
            </a:r>
            <a:r>
              <a:rPr lang="en-US" sz="1200" b="1" dirty="0" err="1"/>
              <a:t>produit</a:t>
            </a:r>
            <a:r>
              <a:rPr lang="en-US" sz="1200" b="1" kern="1200" dirty="0">
                <a:solidFill>
                  <a:schemeClr val="tx1"/>
                </a:solidFill>
                <a:latin typeface="+mn-lt"/>
                <a:ea typeface="+mn-ea"/>
                <a:cs typeface="+mn-cs"/>
              </a:rPr>
              <a:t>, car les </a:t>
            </a:r>
            <a:r>
              <a:rPr lang="en-US" sz="1200" b="1" kern="1200" dirty="0" err="1">
                <a:solidFill>
                  <a:schemeClr val="tx1"/>
                </a:solidFill>
                <a:latin typeface="+mn-lt"/>
                <a:ea typeface="+mn-ea"/>
                <a:cs typeface="+mn-cs"/>
              </a:rPr>
              <a:t>cibles</a:t>
            </a:r>
            <a:r>
              <a:rPr lang="en-US" sz="1200" b="1" kern="1200" dirty="0">
                <a:solidFill>
                  <a:schemeClr val="tx1"/>
                </a:solidFill>
                <a:latin typeface="+mn-lt"/>
                <a:ea typeface="+mn-ea"/>
                <a:cs typeface="+mn-cs"/>
              </a:rPr>
              <a:t> pour les </a:t>
            </a:r>
            <a:r>
              <a:rPr lang="en-US" sz="1200" b="1" kern="1200" dirty="0" err="1">
                <a:solidFill>
                  <a:schemeClr val="tx1"/>
                </a:solidFill>
                <a:latin typeface="+mn-lt"/>
                <a:ea typeface="+mn-ea"/>
                <a:cs typeface="+mn-cs"/>
              </a:rPr>
              <a:t>indicateurs</a:t>
            </a:r>
            <a:r>
              <a:rPr lang="en-US" sz="1200" b="1" kern="1200" dirty="0">
                <a:solidFill>
                  <a:schemeClr val="tx1"/>
                </a:solidFill>
                <a:latin typeface="+mn-lt"/>
                <a:ea typeface="+mn-ea"/>
                <a:cs typeface="+mn-cs"/>
              </a:rPr>
              <a:t> au </a:t>
            </a:r>
            <a:r>
              <a:rPr lang="en-US" sz="1200" b="1" kern="1200" dirty="0" err="1">
                <a:solidFill>
                  <a:schemeClr val="tx1"/>
                </a:solidFill>
                <a:latin typeface="+mn-lt"/>
                <a:ea typeface="+mn-ea"/>
                <a:cs typeface="+mn-cs"/>
              </a:rPr>
              <a:t>niveau</a:t>
            </a:r>
            <a:r>
              <a:rPr lang="en-US" sz="1200" b="1" kern="1200" dirty="0">
                <a:solidFill>
                  <a:schemeClr val="tx1"/>
                </a:solidFill>
                <a:latin typeface="+mn-lt"/>
                <a:ea typeface="+mn-ea"/>
                <a:cs typeface="+mn-cs"/>
              </a:rPr>
              <a:t> des </a:t>
            </a:r>
            <a:r>
              <a:rPr lang="en-US" sz="1200" b="1" kern="1200" dirty="0" err="1">
                <a:solidFill>
                  <a:schemeClr val="tx1"/>
                </a:solidFill>
                <a:latin typeface="+mn-lt"/>
                <a:ea typeface="+mn-ea"/>
                <a:cs typeface="+mn-cs"/>
              </a:rPr>
              <a:t>résultats</a:t>
            </a:r>
            <a:r>
              <a:rPr lang="en-US" sz="1200" b="1" kern="1200" dirty="0">
                <a:solidFill>
                  <a:schemeClr val="tx1"/>
                </a:solidFill>
                <a:latin typeface="+mn-lt"/>
                <a:ea typeface="+mn-ea"/>
                <a:cs typeface="+mn-cs"/>
              </a:rPr>
              <a:t> et des </a:t>
            </a:r>
            <a:r>
              <a:rPr lang="en-US" sz="1200" b="1" kern="1200" dirty="0" err="1">
                <a:solidFill>
                  <a:schemeClr val="tx1"/>
                </a:solidFill>
                <a:latin typeface="+mn-lt"/>
                <a:ea typeface="+mn-ea"/>
                <a:cs typeface="+mn-cs"/>
              </a:rPr>
              <a:t>objectifs</a:t>
            </a:r>
            <a:r>
              <a:rPr lang="en-US" sz="1200" b="1" kern="1200" dirty="0">
                <a:solidFill>
                  <a:schemeClr val="tx1"/>
                </a:solidFill>
                <a:latin typeface="+mn-lt"/>
                <a:ea typeface="+mn-ea"/>
                <a:cs typeface="+mn-cs"/>
              </a:rPr>
              <a:t> du </a:t>
            </a:r>
            <a:r>
              <a:rPr lang="en-US" sz="1200" b="1" kern="1200" dirty="0" err="1">
                <a:solidFill>
                  <a:schemeClr val="tx1"/>
                </a:solidFill>
                <a:latin typeface="+mn-lt"/>
                <a:ea typeface="+mn-ea"/>
                <a:cs typeface="+mn-cs"/>
              </a:rPr>
              <a:t>projet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sont</a:t>
            </a:r>
            <a:r>
              <a:rPr lang="en-US" sz="1200" b="1" kern="1200" dirty="0">
                <a:solidFill>
                  <a:schemeClr val="tx1"/>
                </a:solidFill>
                <a:latin typeface="+mn-lt"/>
                <a:ea typeface="+mn-ea"/>
                <a:cs typeface="+mn-cs"/>
              </a:rPr>
              <a:t> trop </a:t>
            </a:r>
            <a:r>
              <a:rPr lang="en-US" sz="1200" b="1" kern="1200" dirty="0" err="1">
                <a:solidFill>
                  <a:schemeClr val="tx1"/>
                </a:solidFill>
                <a:latin typeface="+mn-lt"/>
                <a:ea typeface="+mn-ea"/>
                <a:cs typeface="+mn-cs"/>
              </a:rPr>
              <a:t>difficiles</a:t>
            </a:r>
            <a:r>
              <a:rPr lang="en-US" sz="1200" b="1" kern="1200" dirty="0">
                <a:solidFill>
                  <a:schemeClr val="tx1"/>
                </a:solidFill>
                <a:latin typeface="+mn-lt"/>
                <a:ea typeface="+mn-ea"/>
                <a:cs typeface="+mn-cs"/>
              </a:rPr>
              <a:t> à </a:t>
            </a:r>
            <a:r>
              <a:rPr lang="en-US" sz="1200" b="1" kern="1200" dirty="0" err="1">
                <a:solidFill>
                  <a:schemeClr val="tx1"/>
                </a:solidFill>
                <a:latin typeface="+mn-lt"/>
                <a:ea typeface="+mn-ea"/>
                <a:cs typeface="+mn-cs"/>
              </a:rPr>
              <a:t>définir</a:t>
            </a:r>
            <a:r>
              <a:rPr lang="en-US" sz="1200" b="1" kern="1200" dirty="0">
                <a:solidFill>
                  <a:schemeClr val="tx1"/>
                </a:solidFill>
                <a:latin typeface="+mn-lt"/>
                <a:ea typeface="+mn-ea"/>
                <a:cs typeface="+mn-cs"/>
              </a:rPr>
              <a:t>.</a:t>
            </a:r>
          </a:p>
          <a:p>
            <a:pPr marL="0" indent="0">
              <a:buNone/>
              <a:defRPr/>
            </a:pPr>
            <a:r>
              <a:rPr lang="en-US" sz="1200" b="1" kern="1200" dirty="0" err="1">
                <a:solidFill>
                  <a:schemeClr val="tx1"/>
                </a:solidFill>
                <a:latin typeface="+mn-lt"/>
                <a:ea typeface="+mn-ea"/>
                <a:cs typeface="+mn-cs"/>
              </a:rPr>
              <a:t>Vrai</a:t>
            </a:r>
            <a:endParaRPr lang="en-US" sz="1200" b="1" kern="1200" dirty="0">
              <a:solidFill>
                <a:schemeClr val="tx1"/>
              </a:solidFill>
              <a:latin typeface="+mn-lt"/>
              <a:ea typeface="+mn-ea"/>
              <a:cs typeface="+mn-cs"/>
            </a:endParaRPr>
          </a:p>
          <a:p>
            <a:pPr marL="0" indent="0">
              <a:buNone/>
              <a:defRPr/>
            </a:pPr>
            <a:r>
              <a:rPr lang="en-US" sz="1200" b="1" kern="1200" dirty="0">
                <a:solidFill>
                  <a:schemeClr val="tx1"/>
                </a:solidFill>
                <a:latin typeface="+mn-lt"/>
                <a:ea typeface="+mn-ea"/>
                <a:cs typeface="+mn-cs"/>
              </a:rPr>
              <a:t>Faux </a:t>
            </a:r>
          </a:p>
          <a:p>
            <a:pPr marL="0" indent="0">
              <a:buNone/>
              <a:defRPr/>
            </a:pPr>
            <a:endParaRPr lang="en-US" sz="1200" b="1" kern="1200" dirty="0">
              <a:solidFill>
                <a:schemeClr val="tx1"/>
              </a:solidFill>
              <a:latin typeface="+mn-lt"/>
              <a:ea typeface="+mn-ea"/>
              <a:cs typeface="+mn-cs"/>
            </a:endParaRPr>
          </a:p>
          <a:p>
            <a:pPr marL="0" indent="0">
              <a:buNone/>
              <a:defRPr/>
            </a:pPr>
            <a:r>
              <a:rPr lang="en-US" sz="1200" b="1" kern="1200" dirty="0" err="1">
                <a:solidFill>
                  <a:schemeClr val="tx1"/>
                </a:solidFill>
                <a:latin typeface="+mn-lt"/>
                <a:ea typeface="+mn-ea"/>
                <a:cs typeface="+mn-cs"/>
              </a:rPr>
              <a:t>Mettez</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l'enregistrement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en</a:t>
            </a:r>
            <a:r>
              <a:rPr lang="en-US" sz="1200" b="1" kern="1200" dirty="0">
                <a:solidFill>
                  <a:schemeClr val="tx1"/>
                </a:solidFill>
                <a:latin typeface="+mn-lt"/>
                <a:ea typeface="+mn-ea"/>
                <a:cs typeface="+mn-cs"/>
              </a:rPr>
              <a:t> pause et </a:t>
            </a:r>
            <a:r>
              <a:rPr lang="en-US" sz="1200" b="1" kern="1200" dirty="0" err="1">
                <a:solidFill>
                  <a:schemeClr val="tx1"/>
                </a:solidFill>
                <a:latin typeface="+mn-lt"/>
                <a:ea typeface="+mn-ea"/>
                <a:cs typeface="+mn-cs"/>
              </a:rPr>
              <a:t>une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fois</a:t>
            </a:r>
            <a:r>
              <a:rPr lang="en-US" sz="1200" b="1" kern="1200" dirty="0">
                <a:solidFill>
                  <a:schemeClr val="tx1"/>
                </a:solidFill>
                <a:latin typeface="+mn-lt"/>
                <a:ea typeface="+mn-ea"/>
                <a:cs typeface="+mn-cs"/>
              </a:rPr>
              <a:t> que </a:t>
            </a:r>
            <a:r>
              <a:rPr lang="en-US" sz="1200" b="1" kern="1200" dirty="0" err="1">
                <a:solidFill>
                  <a:schemeClr val="tx1"/>
                </a:solidFill>
                <a:latin typeface="+mn-lt"/>
                <a:ea typeface="+mn-ea"/>
                <a:cs typeface="+mn-cs"/>
              </a:rPr>
              <a:t>vous</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avez</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votre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réponse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appuyez</a:t>
            </a:r>
            <a:r>
              <a:rPr lang="en-US" sz="1200" b="1" kern="1200" dirty="0">
                <a:solidFill>
                  <a:schemeClr val="tx1"/>
                </a:solidFill>
                <a:latin typeface="+mn-lt"/>
                <a:ea typeface="+mn-ea"/>
                <a:cs typeface="+mn-cs"/>
              </a:rPr>
              <a:t> sur play. </a:t>
            </a:r>
          </a:p>
          <a:p>
            <a:pPr marL="0" indent="0">
              <a:buNone/>
              <a:defRPr/>
            </a:pPr>
            <a:endParaRPr lang="en-US" sz="1200" b="1" kern="1200" dirty="0">
              <a:solidFill>
                <a:schemeClr val="tx1"/>
              </a:solidFill>
              <a:latin typeface="+mn-lt"/>
              <a:ea typeface="+mn-ea"/>
              <a:cs typeface="+mn-cs"/>
            </a:endParaRPr>
          </a:p>
          <a:p>
            <a:pPr marL="0" indent="0">
              <a:buNone/>
              <a:defRPr/>
            </a:pPr>
            <a:r>
              <a:rPr lang="en-US" sz="1200" b="1" kern="1200" dirty="0">
                <a:solidFill>
                  <a:schemeClr val="tx1"/>
                </a:solidFill>
                <a:latin typeface="+mn-lt"/>
                <a:ea typeface="+mn-ea"/>
                <a:cs typeface="+mn-cs"/>
              </a:rPr>
              <a:t>La </a:t>
            </a:r>
            <a:r>
              <a:rPr lang="en-US" sz="1200" b="1" kern="1200" dirty="0" err="1">
                <a:solidFill>
                  <a:schemeClr val="tx1"/>
                </a:solidFill>
                <a:latin typeface="+mn-lt"/>
                <a:ea typeface="+mn-ea"/>
                <a:cs typeface="+mn-cs"/>
              </a:rPr>
              <a:t>réponse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est</a:t>
            </a:r>
            <a:r>
              <a:rPr lang="en-US" sz="1200" b="1" kern="1200" dirty="0">
                <a:solidFill>
                  <a:schemeClr val="tx1"/>
                </a:solidFill>
                <a:latin typeface="+mn-lt"/>
                <a:ea typeface="+mn-ea"/>
                <a:cs typeface="+mn-cs"/>
              </a:rPr>
              <a:t> "Faux".  Les </a:t>
            </a:r>
            <a:r>
              <a:rPr lang="en-US" sz="1200" b="1" kern="1200" dirty="0" err="1">
                <a:solidFill>
                  <a:schemeClr val="tx1"/>
                </a:solidFill>
                <a:latin typeface="+mn-lt"/>
                <a:ea typeface="+mn-ea"/>
                <a:cs typeface="+mn-cs"/>
              </a:rPr>
              <a:t>cibles</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sont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requises</a:t>
            </a:r>
            <a:r>
              <a:rPr lang="en-US" sz="1200" b="1" kern="1200" dirty="0">
                <a:solidFill>
                  <a:schemeClr val="tx1"/>
                </a:solidFill>
                <a:latin typeface="+mn-lt"/>
                <a:ea typeface="+mn-ea"/>
                <a:cs typeface="+mn-cs"/>
              </a:rPr>
              <a:t> pour </a:t>
            </a:r>
            <a:r>
              <a:rPr lang="en-US" sz="1200" b="1" kern="1200" dirty="0" err="1">
                <a:solidFill>
                  <a:schemeClr val="tx1"/>
                </a:solidFill>
                <a:latin typeface="+mn-lt"/>
                <a:ea typeface="+mn-ea"/>
                <a:cs typeface="+mn-cs"/>
              </a:rPr>
              <a:t>tous</a:t>
            </a:r>
            <a:r>
              <a:rPr lang="en-US" sz="1200" b="1" kern="1200" dirty="0">
                <a:solidFill>
                  <a:schemeClr val="tx1"/>
                </a:solidFill>
                <a:latin typeface="+mn-lt"/>
                <a:ea typeface="+mn-ea"/>
                <a:cs typeface="+mn-cs"/>
              </a:rPr>
              <a:t> les </a:t>
            </a:r>
            <a:r>
              <a:rPr lang="en-US" sz="1200" b="1" kern="1200" dirty="0" err="1">
                <a:solidFill>
                  <a:schemeClr val="tx1"/>
                </a:solidFill>
                <a:latin typeface="+mn-lt"/>
                <a:ea typeface="+mn-ea"/>
                <a:cs typeface="+mn-cs"/>
              </a:rPr>
              <a:t>indicateurs</a:t>
            </a:r>
            <a:r>
              <a:rPr lang="en-US" sz="1200" b="1" kern="1200" dirty="0">
                <a:solidFill>
                  <a:schemeClr val="tx1"/>
                </a:solidFill>
                <a:latin typeface="+mn-lt"/>
                <a:ea typeface="+mn-ea"/>
                <a:cs typeface="+mn-cs"/>
              </a:rPr>
              <a:t>.</a:t>
            </a:r>
            <a:endParaRPr lang="en-US" dirty="0"/>
          </a:p>
        </p:txBody>
      </p:sp>
    </p:spTree>
    <p:extLst>
      <p:ext uri="{BB962C8B-B14F-4D97-AF65-F5344CB8AC3E}">
        <p14:creationId xmlns:p14="http://schemas.microsoft.com/office/powerpoint/2010/main" val="3920238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4 : Les </a:t>
            </a:r>
            <a:r>
              <a:rPr lang="en-US" dirty="0" err="1"/>
              <a:t>bénéficiaires</a:t>
            </a:r>
            <a:r>
              <a:rPr lang="en-US" dirty="0"/>
              <a:t> qui </a:t>
            </a:r>
            <a:r>
              <a:rPr lang="en-US" dirty="0" err="1"/>
              <a:t>atteignent</a:t>
            </a:r>
            <a:r>
              <a:rPr lang="en-US" dirty="0"/>
              <a:t> </a:t>
            </a:r>
            <a:r>
              <a:rPr lang="en-US" dirty="0" err="1"/>
              <a:t>leurs</a:t>
            </a:r>
            <a:r>
              <a:rPr lang="en-US" dirty="0"/>
              <a:t> </a:t>
            </a:r>
            <a:r>
              <a:rPr lang="en-US" dirty="0" err="1"/>
              <a:t>objectifs</a:t>
            </a:r>
            <a:r>
              <a:rPr lang="en-US" dirty="0"/>
              <a:t> </a:t>
            </a:r>
            <a:r>
              <a:rPr lang="en-US" dirty="0" err="1"/>
              <a:t>sont</a:t>
            </a:r>
            <a:r>
              <a:rPr lang="en-US" dirty="0"/>
              <a:t> très performants et </a:t>
            </a:r>
            <a:r>
              <a:rPr lang="en-US" dirty="0" err="1"/>
              <a:t>ceux</a:t>
            </a:r>
            <a:r>
              <a:rPr lang="en-US" dirty="0"/>
              <a:t> qui ne les </a:t>
            </a:r>
            <a:r>
              <a:rPr lang="en-US" dirty="0" err="1"/>
              <a:t>atteignent</a:t>
            </a:r>
            <a:r>
              <a:rPr lang="en-US" dirty="0"/>
              <a:t> pas </a:t>
            </a:r>
            <a:r>
              <a:rPr lang="en-US" dirty="0" err="1"/>
              <a:t>sont</a:t>
            </a:r>
            <a:r>
              <a:rPr lang="en-US" dirty="0"/>
              <a:t> </a:t>
            </a:r>
            <a:r>
              <a:rPr lang="en-US" dirty="0" err="1"/>
              <a:t>peu</a:t>
            </a:r>
            <a:r>
              <a:rPr lang="en-US" dirty="0"/>
              <a:t> performants.</a:t>
            </a:r>
          </a:p>
          <a:p>
            <a:pPr marL="0" indent="0">
              <a:buNone/>
              <a:defRPr/>
            </a:pPr>
            <a:r>
              <a:rPr lang="en-US" dirty="0" err="1"/>
              <a:t>Vrai</a:t>
            </a:r>
            <a:endParaRPr lang="en-US" dirty="0"/>
          </a:p>
          <a:p>
            <a:pPr marL="0" indent="0">
              <a:buNone/>
              <a:defRPr/>
            </a:pPr>
            <a:r>
              <a:rPr lang="en-US" dirty="0"/>
              <a:t>Faux </a:t>
            </a:r>
          </a:p>
          <a:p>
            <a:pPr marL="0" indent="0">
              <a:buNone/>
              <a:defRPr/>
            </a:pPr>
            <a:endParaRPr lang="en-US" dirty="0"/>
          </a:p>
          <a:p>
            <a:pPr marL="0" indent="0">
              <a:buNone/>
              <a:defRPr/>
            </a:pPr>
            <a:r>
              <a:rPr lang="en-US" dirty="0" err="1"/>
              <a:t>Mettez</a:t>
            </a:r>
            <a:r>
              <a:rPr lang="en-US" dirty="0"/>
              <a:t> </a:t>
            </a:r>
            <a:r>
              <a:rPr lang="en-US" dirty="0" err="1"/>
              <a:t>l'enregistrement</a:t>
            </a:r>
            <a:r>
              <a:rPr lang="en-US" dirty="0"/>
              <a:t> </a:t>
            </a:r>
            <a:r>
              <a:rPr lang="en-US" dirty="0" err="1"/>
              <a:t>en</a:t>
            </a:r>
            <a:r>
              <a:rPr lang="en-US" dirty="0"/>
              <a:t> pause et </a:t>
            </a:r>
            <a:r>
              <a:rPr lang="en-US" dirty="0" err="1"/>
              <a:t>une</a:t>
            </a:r>
            <a:r>
              <a:rPr lang="en-US" dirty="0"/>
              <a:t> </a:t>
            </a:r>
            <a:r>
              <a:rPr lang="en-US" dirty="0" err="1"/>
              <a:t>fois</a:t>
            </a:r>
            <a:r>
              <a:rPr lang="en-US" dirty="0"/>
              <a:t> que </a:t>
            </a:r>
            <a:r>
              <a:rPr lang="en-US" dirty="0" err="1"/>
              <a:t>vous</a:t>
            </a:r>
            <a:r>
              <a:rPr lang="en-US" dirty="0"/>
              <a:t> </a:t>
            </a:r>
            <a:r>
              <a:rPr lang="en-US" dirty="0" err="1"/>
              <a:t>avez</a:t>
            </a:r>
            <a:r>
              <a:rPr lang="en-US" dirty="0"/>
              <a:t> </a:t>
            </a:r>
            <a:r>
              <a:rPr lang="en-US" dirty="0" err="1"/>
              <a:t>votre</a:t>
            </a:r>
            <a:r>
              <a:rPr lang="en-US" dirty="0"/>
              <a:t> </a:t>
            </a:r>
            <a:r>
              <a:rPr lang="en-US" dirty="0" err="1"/>
              <a:t>réponse</a:t>
            </a:r>
            <a:r>
              <a:rPr lang="en-US" dirty="0"/>
              <a:t>, </a:t>
            </a:r>
            <a:r>
              <a:rPr lang="en-US" dirty="0" err="1"/>
              <a:t>appuyez</a:t>
            </a:r>
            <a:r>
              <a:rPr lang="en-US" dirty="0"/>
              <a:t> sur play. </a:t>
            </a:r>
          </a:p>
          <a:p>
            <a:pPr marL="0" indent="0">
              <a:buNone/>
              <a:defRPr/>
            </a:pPr>
            <a:endParaRPr lang="en-US" dirty="0"/>
          </a:p>
          <a:p>
            <a:pPr marL="0" indent="0">
              <a:buNone/>
              <a:defRPr/>
            </a:pPr>
            <a:r>
              <a:rPr lang="en-US" dirty="0"/>
              <a:t>La </a:t>
            </a:r>
            <a:r>
              <a:rPr lang="en-US" dirty="0" err="1"/>
              <a:t>réponse</a:t>
            </a:r>
            <a:r>
              <a:rPr lang="en-US" dirty="0"/>
              <a:t> </a:t>
            </a:r>
            <a:r>
              <a:rPr lang="en-US" dirty="0" err="1"/>
              <a:t>est</a:t>
            </a:r>
            <a:r>
              <a:rPr lang="en-US" dirty="0"/>
              <a:t> Faux.  Les </a:t>
            </a:r>
            <a:r>
              <a:rPr lang="en-US" dirty="0" err="1"/>
              <a:t>bénéficiaires</a:t>
            </a:r>
            <a:r>
              <a:rPr lang="en-US" dirty="0"/>
              <a:t> </a:t>
            </a:r>
            <a:r>
              <a:rPr lang="en-US" dirty="0" err="1"/>
              <a:t>peuvent</a:t>
            </a:r>
            <a:r>
              <a:rPr lang="en-US" dirty="0"/>
              <a:t> </a:t>
            </a:r>
            <a:r>
              <a:rPr lang="en-US" dirty="0" err="1"/>
              <a:t>parfois</a:t>
            </a:r>
            <a:r>
              <a:rPr lang="en-US" dirty="0"/>
              <a:t> ne pas </a:t>
            </a:r>
            <a:r>
              <a:rPr lang="en-US" dirty="0" err="1"/>
              <a:t>atteindre</a:t>
            </a:r>
            <a:r>
              <a:rPr lang="en-US" dirty="0"/>
              <a:t> </a:t>
            </a:r>
            <a:r>
              <a:rPr lang="en-US" dirty="0" err="1"/>
              <a:t>leurs</a:t>
            </a:r>
            <a:r>
              <a:rPr lang="en-US" dirty="0"/>
              <a:t> </a:t>
            </a:r>
            <a:r>
              <a:rPr lang="en-US" dirty="0" err="1"/>
              <a:t>objectifs</a:t>
            </a:r>
            <a:r>
              <a:rPr lang="en-US" dirty="0"/>
              <a:t> et il </a:t>
            </a:r>
            <a:r>
              <a:rPr lang="en-US" dirty="0" err="1"/>
              <a:t>existe</a:t>
            </a:r>
            <a:r>
              <a:rPr lang="en-US" dirty="0"/>
              <a:t> de </a:t>
            </a:r>
            <a:r>
              <a:rPr lang="en-US" dirty="0" err="1"/>
              <a:t>nombreuses</a:t>
            </a:r>
            <a:r>
              <a:rPr lang="en-US" dirty="0"/>
              <a:t> raisons </a:t>
            </a:r>
            <a:r>
              <a:rPr lang="en-US" dirty="0" err="1"/>
              <a:t>acceptables</a:t>
            </a:r>
            <a:r>
              <a:rPr lang="en-US" dirty="0"/>
              <a:t>, la </a:t>
            </a:r>
            <a:r>
              <a:rPr lang="en-US" dirty="0" err="1"/>
              <a:t>réponse</a:t>
            </a:r>
            <a:r>
              <a:rPr lang="en-US" dirty="0"/>
              <a:t> </a:t>
            </a:r>
            <a:r>
              <a:rPr lang="en-US" dirty="0" err="1"/>
              <a:t>est</a:t>
            </a:r>
            <a:r>
              <a:rPr lang="en-US" dirty="0"/>
              <a:t> </a:t>
            </a:r>
            <a:r>
              <a:rPr lang="en-US" dirty="0" err="1"/>
              <a:t>donc</a:t>
            </a:r>
            <a:r>
              <a:rPr lang="en-US" dirty="0"/>
              <a:t> Faux.  De </a:t>
            </a:r>
            <a:r>
              <a:rPr lang="en-US" dirty="0" err="1"/>
              <a:t>même</a:t>
            </a:r>
            <a:r>
              <a:rPr lang="en-US" dirty="0"/>
              <a:t>, </a:t>
            </a:r>
            <a:r>
              <a:rPr lang="en-US" dirty="0" err="1"/>
              <a:t>si</a:t>
            </a:r>
            <a:r>
              <a:rPr lang="en-US" dirty="0"/>
              <a:t> les </a:t>
            </a:r>
            <a:r>
              <a:rPr lang="en-US" dirty="0" err="1"/>
              <a:t>objectifs</a:t>
            </a:r>
            <a:r>
              <a:rPr lang="en-US" dirty="0"/>
              <a:t> </a:t>
            </a:r>
            <a:r>
              <a:rPr lang="en-US" dirty="0" err="1"/>
              <a:t>sont</a:t>
            </a:r>
            <a:r>
              <a:rPr lang="en-US" dirty="0"/>
              <a:t> </a:t>
            </a:r>
            <a:r>
              <a:rPr lang="en-US" dirty="0" err="1"/>
              <a:t>fixés</a:t>
            </a:r>
            <a:r>
              <a:rPr lang="en-US" dirty="0"/>
              <a:t> très bas, un </a:t>
            </a:r>
            <a:r>
              <a:rPr lang="en-US" dirty="0" err="1"/>
              <a:t>projet</a:t>
            </a:r>
            <a:r>
              <a:rPr lang="en-US" dirty="0"/>
              <a:t> </a:t>
            </a:r>
            <a:r>
              <a:rPr lang="en-US" dirty="0" err="1"/>
              <a:t>peut</a:t>
            </a:r>
            <a:r>
              <a:rPr lang="en-US" dirty="0"/>
              <a:t> les </a:t>
            </a:r>
            <a:r>
              <a:rPr lang="en-US" dirty="0" err="1"/>
              <a:t>atteindre</a:t>
            </a:r>
            <a:r>
              <a:rPr lang="en-US" dirty="0"/>
              <a:t> </a:t>
            </a:r>
            <a:r>
              <a:rPr lang="en-US" dirty="0" err="1"/>
              <a:t>mais</a:t>
            </a:r>
            <a:r>
              <a:rPr lang="en-US" dirty="0"/>
              <a:t> ne pas </a:t>
            </a:r>
            <a:r>
              <a:rPr lang="en-US" dirty="0" err="1"/>
              <a:t>être</a:t>
            </a:r>
            <a:r>
              <a:rPr lang="en-US" dirty="0"/>
              <a:t> très performant.</a:t>
            </a:r>
          </a:p>
        </p:txBody>
      </p:sp>
    </p:spTree>
    <p:extLst>
      <p:ext uri="{BB962C8B-B14F-4D97-AF65-F5344CB8AC3E}">
        <p14:creationId xmlns:p14="http://schemas.microsoft.com/office/powerpoint/2010/main" val="30120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beaucoup </a:t>
            </a:r>
            <a:r>
              <a:rPr lang="en-US" dirty="0" err="1"/>
              <a:t>d'informations</a:t>
            </a:r>
            <a:r>
              <a:rPr lang="en-US" dirty="0"/>
              <a:t> sur les </a:t>
            </a:r>
            <a:r>
              <a:rPr lang="en-US" dirty="0" err="1"/>
              <a:t>valeurs</a:t>
            </a:r>
            <a:r>
              <a:rPr lang="en-US" dirty="0"/>
              <a:t> de </a:t>
            </a:r>
            <a:r>
              <a:rPr lang="en-US" dirty="0" err="1"/>
              <a:t>référence</a:t>
            </a:r>
            <a:r>
              <a:rPr lang="en-US" dirty="0"/>
              <a:t> et les </a:t>
            </a:r>
            <a:r>
              <a:rPr lang="en-US" dirty="0" err="1"/>
              <a:t>objectifs</a:t>
            </a:r>
            <a:r>
              <a:rPr lang="en-US" dirty="0"/>
              <a:t>.  Nous </a:t>
            </a:r>
            <a:r>
              <a:rPr lang="en-US" dirty="0" err="1"/>
              <a:t>conclurons</a:t>
            </a:r>
            <a:r>
              <a:rPr lang="en-US" dirty="0"/>
              <a:t> par un résumé des points et concepts </a:t>
            </a:r>
            <a:r>
              <a:rPr lang="en-US" dirty="0" err="1"/>
              <a:t>clés</a:t>
            </a:r>
            <a:r>
              <a:rPr lang="en-US" dirty="0"/>
              <a:t> de la session.</a:t>
            </a:r>
          </a:p>
        </p:txBody>
      </p:sp>
    </p:spTree>
    <p:extLst>
      <p:ext uri="{BB962C8B-B14F-4D97-AF65-F5344CB8AC3E}">
        <p14:creationId xmlns:p14="http://schemas.microsoft.com/office/powerpoint/2010/main" val="305923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dirty="0"/>
              <a:t>Nous </a:t>
            </a:r>
            <a:r>
              <a:rPr lang="en-US" dirty="0" err="1"/>
              <a:t>avons</a:t>
            </a:r>
            <a:r>
              <a:rPr lang="en-US" dirty="0"/>
              <a:t> </a:t>
            </a:r>
            <a:r>
              <a:rPr lang="en-US" dirty="0" err="1"/>
              <a:t>commencé</a:t>
            </a:r>
            <a:r>
              <a:rPr lang="en-US" dirty="0"/>
              <a:t> par </a:t>
            </a:r>
            <a:r>
              <a:rPr lang="en-US" dirty="0" err="1"/>
              <a:t>une</a:t>
            </a:r>
            <a:r>
              <a:rPr lang="en-US" dirty="0"/>
              <a:t> discussion sur les </a:t>
            </a:r>
            <a:r>
              <a:rPr lang="en-US" dirty="0" err="1"/>
              <a:t>valeurs</a:t>
            </a:r>
            <a:r>
              <a:rPr lang="en-US" dirty="0"/>
              <a:t> de </a:t>
            </a:r>
            <a:r>
              <a:rPr lang="en-US" dirty="0" err="1"/>
              <a:t>référence</a:t>
            </a:r>
            <a:r>
              <a:rPr lang="en-US" dirty="0"/>
              <a:t>.  Les </a:t>
            </a:r>
            <a:r>
              <a:rPr lang="en-US" dirty="0" err="1"/>
              <a:t>valeurs</a:t>
            </a:r>
            <a:r>
              <a:rPr lang="en-US" dirty="0"/>
              <a:t> de </a:t>
            </a:r>
            <a:r>
              <a:rPr lang="en-US" dirty="0" err="1"/>
              <a:t>référence</a:t>
            </a:r>
            <a:r>
              <a:rPr lang="en-US" dirty="0"/>
              <a:t> pour les </a:t>
            </a:r>
            <a:r>
              <a:rPr lang="en-US" dirty="0" err="1"/>
              <a:t>indicateurs</a:t>
            </a:r>
            <a:r>
              <a:rPr lang="en-US" dirty="0"/>
              <a:t> </a:t>
            </a:r>
            <a:r>
              <a:rPr lang="en-US" dirty="0" err="1"/>
              <a:t>peuvent</a:t>
            </a:r>
            <a:r>
              <a:rPr lang="en-US" dirty="0"/>
              <a:t> </a:t>
            </a:r>
            <a:r>
              <a:rPr lang="en-US" dirty="0" err="1"/>
              <a:t>être</a:t>
            </a:r>
            <a:r>
              <a:rPr lang="en-US" dirty="0"/>
              <a:t> :</a:t>
            </a:r>
          </a:p>
          <a:p>
            <a:pPr marL="362480" indent="-362480">
              <a:buFont typeface="Arial" panose="020B0604020202020204" pitchFamily="34" charset="0"/>
              <a:buChar char="•"/>
            </a:pPr>
            <a:r>
              <a:rPr lang="en-US" dirty="0" err="1"/>
              <a:t>être</a:t>
            </a:r>
            <a:r>
              <a:rPr lang="en-US" dirty="0"/>
              <a:t> </a:t>
            </a:r>
            <a:r>
              <a:rPr lang="en-US" dirty="0" err="1"/>
              <a:t>fixées</a:t>
            </a:r>
            <a:r>
              <a:rPr lang="en-US" dirty="0"/>
              <a:t> </a:t>
            </a:r>
            <a:r>
              <a:rPr lang="en-US" dirty="0" err="1"/>
              <a:t>à</a:t>
            </a:r>
            <a:r>
              <a:rPr lang="en-US" dirty="0"/>
              <a:t> </a:t>
            </a:r>
            <a:r>
              <a:rPr lang="en-US" dirty="0" err="1"/>
              <a:t>zéro</a:t>
            </a:r>
            <a:r>
              <a:rPr lang="en-US" dirty="0"/>
              <a:t> </a:t>
            </a:r>
          </a:p>
          <a:p>
            <a:pPr marL="362480" indent="-362480">
              <a:buFont typeface="Arial" panose="020B0604020202020204" pitchFamily="34" charset="0"/>
              <a:buChar char="•"/>
            </a:pPr>
            <a:r>
              <a:rPr lang="en-US" dirty="0" err="1"/>
              <a:t>Fixées</a:t>
            </a:r>
            <a:r>
              <a:rPr lang="en-US" dirty="0"/>
              <a:t> sur la base de </a:t>
            </a:r>
            <a:r>
              <a:rPr lang="en-US" dirty="0" err="1"/>
              <a:t>données</a:t>
            </a:r>
            <a:r>
              <a:rPr lang="en-US" dirty="0"/>
              <a:t> </a:t>
            </a:r>
            <a:r>
              <a:rPr lang="en-US" dirty="0" err="1"/>
              <a:t>existantes</a:t>
            </a:r>
            <a:r>
              <a:rPr lang="en-US" dirty="0"/>
              <a:t>, déjà </a:t>
            </a:r>
            <a:r>
              <a:rPr lang="en-US" dirty="0" err="1"/>
              <a:t>connues</a:t>
            </a:r>
            <a:r>
              <a:rPr lang="en-US" dirty="0"/>
              <a:t> et </a:t>
            </a:r>
            <a:r>
              <a:rPr lang="en-US" dirty="0" err="1"/>
              <a:t>disponibles</a:t>
            </a:r>
            <a:r>
              <a:rPr lang="en-US" dirty="0"/>
              <a:t> </a:t>
            </a:r>
            <a:r>
              <a:rPr lang="en-US" dirty="0" err="1"/>
              <a:t>à</a:t>
            </a:r>
            <a:r>
              <a:rPr lang="en-US" dirty="0"/>
              <a:t> </a:t>
            </a:r>
            <a:r>
              <a:rPr lang="en-US" dirty="0" err="1"/>
              <a:t>partir</a:t>
            </a:r>
            <a:r>
              <a:rPr lang="en-US" dirty="0"/>
              <a:t> de sources </a:t>
            </a:r>
            <a:r>
              <a:rPr lang="en-US" dirty="0" err="1"/>
              <a:t>secondaires</a:t>
            </a:r>
            <a:r>
              <a:rPr lang="en-US" dirty="0"/>
              <a:t>.</a:t>
            </a:r>
          </a:p>
          <a:p>
            <a:pPr marL="362480" indent="-362480">
              <a:buFont typeface="Arial" panose="020B0604020202020204" pitchFamily="34" charset="0"/>
              <a:buChar char="•"/>
            </a:pPr>
            <a:r>
              <a:rPr lang="en-US" dirty="0" err="1"/>
              <a:t>Collectées</a:t>
            </a:r>
            <a:r>
              <a:rPr lang="en-US" dirty="0"/>
              <a:t> </a:t>
            </a:r>
            <a:r>
              <a:rPr lang="en-US" dirty="0" err="1"/>
              <a:t>avant</a:t>
            </a:r>
            <a:r>
              <a:rPr lang="en-US" dirty="0"/>
              <a:t> la mise </a:t>
            </a:r>
            <a:r>
              <a:rPr lang="en-US" dirty="0" err="1"/>
              <a:t>en</a:t>
            </a:r>
            <a:r>
              <a:rPr lang="en-US" dirty="0"/>
              <a:t> </a:t>
            </a:r>
            <a:r>
              <a:rPr lang="en-US" dirty="0" err="1"/>
              <a:t>œuvre</a:t>
            </a:r>
            <a:r>
              <a:rPr lang="en-US" dirty="0"/>
              <a:t> par le </a:t>
            </a:r>
            <a:r>
              <a:rPr lang="en-US" dirty="0" err="1"/>
              <a:t>projet</a:t>
            </a:r>
            <a:r>
              <a:rPr lang="en-US" dirty="0"/>
              <a:t>. </a:t>
            </a:r>
          </a:p>
          <a:p>
            <a:pPr marL="362480" indent="-362480">
              <a:buFont typeface="Arial" panose="020B0604020202020204" pitchFamily="34" charset="0"/>
              <a:buChar char="•"/>
            </a:pPr>
            <a:r>
              <a:rPr lang="en-US" dirty="0" err="1"/>
              <a:t>Fixées</a:t>
            </a:r>
            <a:r>
              <a:rPr lang="en-US" dirty="0"/>
              <a:t> dans le cadre </a:t>
            </a:r>
            <a:r>
              <a:rPr lang="en-US" dirty="0" err="1"/>
              <a:t>d'une</a:t>
            </a:r>
            <a:r>
              <a:rPr lang="en-US" dirty="0"/>
              <a:t> base de </a:t>
            </a:r>
            <a:r>
              <a:rPr lang="en-US" dirty="0" err="1"/>
              <a:t>référence</a:t>
            </a:r>
            <a:r>
              <a:rPr lang="en-US" dirty="0"/>
              <a:t> continue.</a:t>
            </a:r>
          </a:p>
        </p:txBody>
      </p:sp>
    </p:spTree>
    <p:extLst>
      <p:ext uri="{BB962C8B-B14F-4D97-AF65-F5344CB8AC3E}">
        <p14:creationId xmlns:p14="http://schemas.microsoft.com/office/powerpoint/2010/main" val="838742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dirty="0" err="1"/>
              <a:t>L'autre</a:t>
            </a:r>
            <a:r>
              <a:rPr lang="en-US" dirty="0"/>
              <a:t> point fort de </a:t>
            </a:r>
            <a:r>
              <a:rPr lang="en-US" dirty="0" err="1"/>
              <a:t>ce</a:t>
            </a:r>
            <a:r>
              <a:rPr lang="en-US" dirty="0"/>
              <a:t> </a:t>
            </a:r>
            <a:r>
              <a:rPr lang="en-US" dirty="0" err="1"/>
              <a:t>cours</a:t>
            </a:r>
            <a:r>
              <a:rPr lang="en-US" dirty="0"/>
              <a:t> </a:t>
            </a:r>
            <a:r>
              <a:rPr lang="en-US" dirty="0" err="1"/>
              <a:t>était</a:t>
            </a:r>
            <a:r>
              <a:rPr lang="en-US" dirty="0"/>
              <a:t> la fixation </a:t>
            </a:r>
            <a:r>
              <a:rPr lang="en-US" dirty="0" err="1"/>
              <a:t>d'objectifs</a:t>
            </a:r>
            <a:r>
              <a:rPr lang="en-US" dirty="0"/>
              <a:t>. Nous </a:t>
            </a:r>
            <a:r>
              <a:rPr lang="en-US" dirty="0" err="1"/>
              <a:t>avons</a:t>
            </a:r>
            <a:r>
              <a:rPr lang="en-US" dirty="0"/>
              <a:t> </a:t>
            </a:r>
            <a:r>
              <a:rPr lang="en-US" dirty="0" err="1"/>
              <a:t>discuté</a:t>
            </a:r>
            <a:r>
              <a:rPr lang="en-US" dirty="0"/>
              <a:t> des </a:t>
            </a:r>
            <a:r>
              <a:rPr lang="en-US" dirty="0" err="1"/>
              <a:t>principaux</a:t>
            </a:r>
            <a:r>
              <a:rPr lang="en-US" dirty="0"/>
              <a:t> </a:t>
            </a:r>
            <a:r>
              <a:rPr lang="en-US" dirty="0" err="1"/>
              <a:t>avantages</a:t>
            </a:r>
            <a:r>
              <a:rPr lang="en-US" dirty="0"/>
              <a:t>, </a:t>
            </a:r>
            <a:r>
              <a:rPr lang="en-US" dirty="0" err="1"/>
              <a:t>à</a:t>
            </a:r>
            <a:r>
              <a:rPr lang="en-US" dirty="0"/>
              <a:t> savoir</a:t>
            </a:r>
          </a:p>
          <a:p>
            <a:pPr marL="362480" indent="-362480">
              <a:buFont typeface="Arial" panose="020B0604020202020204" pitchFamily="34" charset="0"/>
              <a:buChar char="•"/>
            </a:pPr>
            <a:r>
              <a:rPr lang="en-US" dirty="0" err="1"/>
              <a:t>Créer</a:t>
            </a:r>
            <a:r>
              <a:rPr lang="en-US" dirty="0"/>
              <a:t> </a:t>
            </a:r>
            <a:r>
              <a:rPr lang="en-US" dirty="0" err="1"/>
              <a:t>une</a:t>
            </a:r>
            <a:r>
              <a:rPr lang="en-US" dirty="0"/>
              <a:t> </a:t>
            </a:r>
            <a:r>
              <a:rPr lang="en-US" dirty="0" err="1"/>
              <a:t>attente</a:t>
            </a:r>
            <a:r>
              <a:rPr lang="en-US" dirty="0"/>
              <a:t> </a:t>
            </a:r>
            <a:r>
              <a:rPr lang="en-US" dirty="0" err="1"/>
              <a:t>partagée</a:t>
            </a:r>
            <a:r>
              <a:rPr lang="en-US" dirty="0"/>
              <a:t> entre les </a:t>
            </a:r>
            <a:r>
              <a:rPr lang="en-US" dirty="0" err="1"/>
              <a:t>différents</a:t>
            </a:r>
            <a:r>
              <a:rPr lang="en-US" dirty="0"/>
              <a:t> </a:t>
            </a:r>
            <a:r>
              <a:rPr lang="en-US" dirty="0" err="1"/>
              <a:t>partenaires</a:t>
            </a:r>
            <a:r>
              <a:rPr lang="en-US" dirty="0"/>
              <a:t> quant au </a:t>
            </a:r>
            <a:r>
              <a:rPr lang="en-US" dirty="0" err="1"/>
              <a:t>niveau</a:t>
            </a:r>
            <a:r>
              <a:rPr lang="en-US" dirty="0"/>
              <a:t> de performance que le </a:t>
            </a:r>
            <a:r>
              <a:rPr lang="en-US" dirty="0" err="1"/>
              <a:t>projet</a:t>
            </a:r>
            <a:r>
              <a:rPr lang="en-US" dirty="0"/>
              <a:t> vise </a:t>
            </a:r>
            <a:r>
              <a:rPr lang="en-US" dirty="0" err="1"/>
              <a:t>à</a:t>
            </a:r>
            <a:r>
              <a:rPr lang="en-US" dirty="0"/>
              <a:t> </a:t>
            </a:r>
            <a:r>
              <a:rPr lang="en-US" dirty="0" err="1"/>
              <a:t>atteindre</a:t>
            </a:r>
            <a:r>
              <a:rPr lang="en-US" dirty="0"/>
              <a:t>.</a:t>
            </a:r>
          </a:p>
          <a:p>
            <a:pPr marL="362480" indent="-362480">
              <a:buFont typeface="Arial" panose="020B0604020202020204" pitchFamily="34" charset="0"/>
              <a:buChar char="•"/>
            </a:pPr>
            <a:r>
              <a:rPr lang="en-US" dirty="0" err="1"/>
              <a:t>Renforcer</a:t>
            </a:r>
            <a:r>
              <a:rPr lang="en-US" dirty="0"/>
              <a:t> la </a:t>
            </a:r>
            <a:r>
              <a:rPr lang="en-US" dirty="0" err="1"/>
              <a:t>capacité</a:t>
            </a:r>
            <a:r>
              <a:rPr lang="en-US" dirty="0"/>
              <a:t> de </a:t>
            </a:r>
            <a:r>
              <a:rPr lang="en-US" dirty="0" err="1"/>
              <a:t>l'équipe</a:t>
            </a:r>
            <a:r>
              <a:rPr lang="en-US" dirty="0"/>
              <a:t> </a:t>
            </a:r>
            <a:r>
              <a:rPr lang="en-US" dirty="0" err="1"/>
              <a:t>à</a:t>
            </a:r>
            <a:r>
              <a:rPr lang="en-US" dirty="0"/>
              <a:t> </a:t>
            </a:r>
            <a:r>
              <a:rPr lang="en-US" dirty="0" err="1"/>
              <a:t>évaluer</a:t>
            </a:r>
            <a:r>
              <a:rPr lang="en-US" dirty="0"/>
              <a:t> les performances et </a:t>
            </a:r>
            <a:r>
              <a:rPr lang="en-US" dirty="0" err="1"/>
              <a:t>à</a:t>
            </a:r>
            <a:r>
              <a:rPr lang="en-US" dirty="0"/>
              <a:t> </a:t>
            </a:r>
            <a:r>
              <a:rPr lang="en-US" dirty="0" err="1"/>
              <a:t>gérer</a:t>
            </a:r>
            <a:r>
              <a:rPr lang="en-US" dirty="0"/>
              <a:t> </a:t>
            </a:r>
            <a:r>
              <a:rPr lang="en-US" dirty="0" err="1"/>
              <a:t>efficacement</a:t>
            </a:r>
            <a:r>
              <a:rPr lang="en-US" dirty="0"/>
              <a:t> le </a:t>
            </a:r>
            <a:r>
              <a:rPr lang="en-US" dirty="0" err="1"/>
              <a:t>projet</a:t>
            </a:r>
            <a:r>
              <a:rPr lang="en-US" dirty="0"/>
              <a:t>.</a:t>
            </a:r>
          </a:p>
          <a:p>
            <a:pPr marL="362480" indent="-362480">
              <a:buFont typeface="Arial" panose="020B0604020202020204" pitchFamily="34" charset="0"/>
              <a:buChar char="•"/>
            </a:pPr>
            <a:r>
              <a:rPr lang="en-US" dirty="0" err="1"/>
              <a:t>Améliorer</a:t>
            </a:r>
            <a:r>
              <a:rPr lang="en-US" dirty="0"/>
              <a:t> la planification et </a:t>
            </a:r>
            <a:r>
              <a:rPr lang="en-US" dirty="0" err="1"/>
              <a:t>l'appropriation</a:t>
            </a:r>
            <a:r>
              <a:rPr lang="en-US" dirty="0"/>
              <a:t> de la performance par le personnel et les </a:t>
            </a:r>
            <a:r>
              <a:rPr lang="en-US" dirty="0" err="1"/>
              <a:t>partenaires</a:t>
            </a:r>
            <a:r>
              <a:rPr lang="en-US" dirty="0"/>
              <a:t>.</a:t>
            </a:r>
          </a:p>
          <a:p>
            <a:pPr marL="362480" indent="-362480">
              <a:buFont typeface="Arial" panose="020B0604020202020204" pitchFamily="34" charset="0"/>
              <a:buChar char="•"/>
            </a:pPr>
            <a:endParaRPr lang="en-US" dirty="0"/>
          </a:p>
          <a:p>
            <a:pPr marL="362480" indent="-362480">
              <a:buFont typeface="Arial" panose="020B0604020202020204" pitchFamily="34" charset="0"/>
              <a:buChar char="•"/>
            </a:pPr>
            <a:r>
              <a:rPr lang="en-US" dirty="0"/>
              <a:t>Nous </a:t>
            </a:r>
            <a:r>
              <a:rPr lang="en-US" dirty="0" err="1"/>
              <a:t>avons</a:t>
            </a:r>
            <a:r>
              <a:rPr lang="en-US" dirty="0"/>
              <a:t> passé </a:t>
            </a:r>
            <a:r>
              <a:rPr lang="en-US" dirty="0" err="1"/>
              <a:t>en</a:t>
            </a:r>
            <a:r>
              <a:rPr lang="en-US" dirty="0"/>
              <a:t> revue les étapes de la </a:t>
            </a:r>
            <a:r>
              <a:rPr lang="en-US" dirty="0" err="1"/>
              <a:t>définition</a:t>
            </a:r>
            <a:r>
              <a:rPr lang="en-US" dirty="0"/>
              <a:t> des </a:t>
            </a:r>
            <a:r>
              <a:rPr lang="en-US" dirty="0" err="1"/>
              <a:t>objectifs</a:t>
            </a:r>
            <a:r>
              <a:rPr lang="en-US" dirty="0"/>
              <a:t> ;</a:t>
            </a:r>
          </a:p>
          <a:p>
            <a:pPr marL="362480" indent="-362480">
              <a:buFont typeface="Arial" panose="020B0604020202020204" pitchFamily="34" charset="0"/>
              <a:buChar char="•"/>
            </a:pPr>
            <a:r>
              <a:rPr lang="en-US" dirty="0"/>
              <a:t>1. Identifier la </a:t>
            </a:r>
            <a:r>
              <a:rPr lang="en-US" dirty="0" err="1"/>
              <a:t>valeur</a:t>
            </a:r>
            <a:r>
              <a:rPr lang="en-US" dirty="0"/>
              <a:t> de </a:t>
            </a:r>
            <a:r>
              <a:rPr lang="en-US" dirty="0" err="1"/>
              <a:t>référence</a:t>
            </a:r>
            <a:endParaRPr lang="en-US" dirty="0"/>
          </a:p>
          <a:p>
            <a:pPr marL="362480" indent="-362480">
              <a:buFont typeface="Arial" panose="020B0604020202020204" pitchFamily="34" charset="0"/>
              <a:buChar char="•"/>
            </a:pPr>
            <a:r>
              <a:rPr lang="en-US" dirty="0"/>
              <a:t>2. </a:t>
            </a:r>
            <a:r>
              <a:rPr lang="en-US" dirty="0" err="1"/>
              <a:t>Conduire</a:t>
            </a:r>
            <a:r>
              <a:rPr lang="en-US" dirty="0"/>
              <a:t> </a:t>
            </a:r>
            <a:r>
              <a:rPr lang="en-US" dirty="0" err="1"/>
              <a:t>une</a:t>
            </a:r>
            <a:r>
              <a:rPr lang="en-US" dirty="0"/>
              <a:t> </a:t>
            </a:r>
            <a:r>
              <a:rPr lang="en-US" dirty="0" err="1"/>
              <a:t>analyse</a:t>
            </a:r>
            <a:r>
              <a:rPr lang="en-US" dirty="0"/>
              <a:t> pour </a:t>
            </a:r>
            <a:r>
              <a:rPr lang="en-US" dirty="0" err="1"/>
              <a:t>laquelle</a:t>
            </a:r>
            <a:r>
              <a:rPr lang="en-US" dirty="0"/>
              <a:t> nous </a:t>
            </a:r>
            <a:r>
              <a:rPr lang="en-US" dirty="0" err="1"/>
              <a:t>avons</a:t>
            </a:r>
            <a:r>
              <a:rPr lang="en-US" dirty="0"/>
              <a:t> </a:t>
            </a:r>
            <a:r>
              <a:rPr lang="en-US" dirty="0" err="1"/>
              <a:t>abordé</a:t>
            </a:r>
            <a:r>
              <a:rPr lang="en-US" dirty="0"/>
              <a:t> quatre types </a:t>
            </a:r>
            <a:r>
              <a:rPr lang="en-US" dirty="0" err="1"/>
              <a:t>différents</a:t>
            </a:r>
            <a:r>
              <a:rPr lang="en-US" dirty="0"/>
              <a:t> qui </a:t>
            </a:r>
            <a:r>
              <a:rPr lang="en-US" dirty="0" err="1"/>
              <a:t>peuvent</a:t>
            </a:r>
            <a:r>
              <a:rPr lang="en-US" dirty="0"/>
              <a:t> </a:t>
            </a:r>
            <a:r>
              <a:rPr lang="en-US" dirty="0" err="1"/>
              <a:t>être</a:t>
            </a:r>
            <a:r>
              <a:rPr lang="en-US" dirty="0"/>
              <a:t> </a:t>
            </a:r>
            <a:r>
              <a:rPr lang="en-US" dirty="0" err="1"/>
              <a:t>utilisés</a:t>
            </a:r>
            <a:r>
              <a:rPr lang="en-US" dirty="0"/>
              <a:t>, </a:t>
            </a:r>
            <a:r>
              <a:rPr lang="en-US" dirty="0" err="1"/>
              <a:t>à</a:t>
            </a:r>
            <a:r>
              <a:rPr lang="en-US" dirty="0"/>
              <a:t> savoir :</a:t>
            </a:r>
          </a:p>
          <a:p>
            <a:pPr marL="362480" indent="-362480">
              <a:buFont typeface="Arial" panose="020B0604020202020204" pitchFamily="34" charset="0"/>
              <a:buChar char="•"/>
            </a:pPr>
            <a:r>
              <a:rPr lang="en-US" dirty="0"/>
              <a:t>Examiner la </a:t>
            </a:r>
            <a:r>
              <a:rPr lang="en-US" dirty="0" err="1"/>
              <a:t>portée</a:t>
            </a:r>
            <a:r>
              <a:rPr lang="en-US" dirty="0"/>
              <a:t>, </a:t>
            </a:r>
            <a:r>
              <a:rPr lang="en-US" dirty="0" err="1"/>
              <a:t>l'échelle</a:t>
            </a:r>
            <a:r>
              <a:rPr lang="en-US" dirty="0"/>
              <a:t> et le </a:t>
            </a:r>
            <a:r>
              <a:rPr lang="en-US" dirty="0" err="1"/>
              <a:t>rythme</a:t>
            </a:r>
            <a:r>
              <a:rPr lang="en-US" dirty="0"/>
              <a:t> des interventions, </a:t>
            </a:r>
          </a:p>
          <a:p>
            <a:pPr marL="362480" indent="-362480">
              <a:buFont typeface="Arial" panose="020B0604020202020204" pitchFamily="34" charset="0"/>
              <a:buChar char="•"/>
            </a:pPr>
            <a:r>
              <a:rPr lang="en-US" dirty="0"/>
              <a:t>Examiner les </a:t>
            </a:r>
            <a:r>
              <a:rPr lang="en-US" dirty="0" err="1"/>
              <a:t>données</a:t>
            </a:r>
            <a:r>
              <a:rPr lang="en-US" dirty="0"/>
              <a:t> </a:t>
            </a:r>
            <a:r>
              <a:rPr lang="en-US" dirty="0" err="1"/>
              <a:t>historiques</a:t>
            </a:r>
            <a:r>
              <a:rPr lang="en-US" dirty="0"/>
              <a:t> </a:t>
            </a:r>
          </a:p>
          <a:p>
            <a:pPr marL="362480" indent="-362480">
              <a:buFont typeface="Arial" panose="020B0604020202020204" pitchFamily="34" charset="0"/>
              <a:buChar char="•"/>
            </a:pPr>
            <a:r>
              <a:rPr lang="en-US" dirty="0"/>
              <a:t>Examiner </a:t>
            </a:r>
            <a:r>
              <a:rPr lang="en-US" dirty="0" err="1"/>
              <a:t>d'autres</a:t>
            </a:r>
            <a:r>
              <a:rPr lang="en-US" dirty="0"/>
              <a:t> </a:t>
            </a:r>
            <a:r>
              <a:rPr lang="en-US" dirty="0" err="1"/>
              <a:t>projets</a:t>
            </a:r>
            <a:r>
              <a:rPr lang="en-US" dirty="0"/>
              <a:t> et </a:t>
            </a:r>
            <a:r>
              <a:rPr lang="en-US" dirty="0" err="1"/>
              <a:t>activités</a:t>
            </a:r>
            <a:r>
              <a:rPr lang="en-US" dirty="0"/>
              <a:t> pour </a:t>
            </a:r>
            <a:r>
              <a:rPr lang="en-US" dirty="0" err="1"/>
              <a:t>trouver</a:t>
            </a:r>
            <a:r>
              <a:rPr lang="en-US" dirty="0"/>
              <a:t> des points de </a:t>
            </a:r>
            <a:r>
              <a:rPr lang="en-US" dirty="0" err="1"/>
              <a:t>référence</a:t>
            </a:r>
            <a:r>
              <a:rPr lang="en-US" dirty="0"/>
              <a:t> </a:t>
            </a:r>
          </a:p>
          <a:p>
            <a:pPr marL="362480" indent="-362480">
              <a:buFont typeface="Arial" panose="020B0604020202020204" pitchFamily="34" charset="0"/>
              <a:buChar char="•"/>
            </a:pPr>
            <a:r>
              <a:rPr lang="en-US" dirty="0" err="1"/>
              <a:t>Effectuer</a:t>
            </a:r>
            <a:r>
              <a:rPr lang="en-US" dirty="0"/>
              <a:t> des </a:t>
            </a:r>
            <a:r>
              <a:rPr lang="en-US" dirty="0" err="1"/>
              <a:t>recherches</a:t>
            </a:r>
            <a:r>
              <a:rPr lang="en-US" dirty="0"/>
              <a:t> et </a:t>
            </a:r>
            <a:r>
              <a:rPr lang="en-US" dirty="0" err="1"/>
              <a:t>obtenir</a:t>
            </a:r>
            <a:r>
              <a:rPr lang="en-US" dirty="0"/>
              <a:t> des options </a:t>
            </a:r>
            <a:r>
              <a:rPr lang="en-US" dirty="0" err="1"/>
              <a:t>d'experts</a:t>
            </a:r>
            <a:endParaRPr lang="en-US" dirty="0"/>
          </a:p>
          <a:p>
            <a:pPr marL="362480" indent="-362480">
              <a:buFont typeface="Arial" panose="020B0604020202020204" pitchFamily="34" charset="0"/>
              <a:buChar char="•"/>
            </a:pPr>
            <a:r>
              <a:rPr lang="en-US" dirty="0"/>
              <a:t>3.  La </a:t>
            </a:r>
            <a:r>
              <a:rPr lang="en-US" dirty="0" err="1"/>
              <a:t>dernière</a:t>
            </a:r>
            <a:r>
              <a:rPr lang="en-US" dirty="0"/>
              <a:t> étape </a:t>
            </a:r>
            <a:r>
              <a:rPr lang="en-US" dirty="0" err="1"/>
              <a:t>consiste</a:t>
            </a:r>
            <a:r>
              <a:rPr lang="en-US" dirty="0"/>
              <a:t> </a:t>
            </a:r>
            <a:r>
              <a:rPr lang="en-US" dirty="0" err="1"/>
              <a:t>à</a:t>
            </a:r>
            <a:r>
              <a:rPr lang="en-US" dirty="0"/>
              <a:t> documenter les </a:t>
            </a:r>
            <a:r>
              <a:rPr lang="en-US" dirty="0" err="1"/>
              <a:t>valeurs</a:t>
            </a:r>
            <a:r>
              <a:rPr lang="en-US" dirty="0"/>
              <a:t> </a:t>
            </a:r>
            <a:r>
              <a:rPr lang="en-US" dirty="0" err="1"/>
              <a:t>cibles</a:t>
            </a:r>
            <a:r>
              <a:rPr lang="en-US" dirty="0"/>
              <a:t> et </a:t>
            </a:r>
            <a:r>
              <a:rPr lang="en-US" dirty="0" err="1"/>
              <a:t>leur</a:t>
            </a:r>
            <a:r>
              <a:rPr lang="en-US" dirty="0"/>
              <a:t> justification. </a:t>
            </a:r>
          </a:p>
          <a:p>
            <a:pPr marL="362480" indent="-362480">
              <a:buFont typeface="Arial" panose="020B0604020202020204" pitchFamily="34" charset="0"/>
              <a:buChar char="•"/>
            </a:pPr>
            <a:endParaRPr lang="en-US" dirty="0"/>
          </a:p>
          <a:p>
            <a:pPr marL="362480" indent="-362480">
              <a:buFont typeface="Arial" panose="020B0604020202020204" pitchFamily="34" charset="0"/>
              <a:buChar char="•"/>
            </a:pPr>
            <a:r>
              <a:rPr lang="en-US" dirty="0"/>
              <a:t>Nous </a:t>
            </a:r>
            <a:r>
              <a:rPr lang="en-US" dirty="0" err="1"/>
              <a:t>avons</a:t>
            </a:r>
            <a:r>
              <a:rPr lang="en-US" dirty="0"/>
              <a:t> </a:t>
            </a:r>
            <a:r>
              <a:rPr lang="en-US" dirty="0" err="1"/>
              <a:t>terminé</a:t>
            </a:r>
            <a:r>
              <a:rPr lang="en-US" dirty="0"/>
              <a:t> la section sur les </a:t>
            </a:r>
            <a:r>
              <a:rPr lang="en-US" dirty="0" err="1"/>
              <a:t>objectifs</a:t>
            </a:r>
            <a:r>
              <a:rPr lang="en-US" dirty="0"/>
              <a:t> par </a:t>
            </a:r>
            <a:r>
              <a:rPr lang="en-US" dirty="0" err="1"/>
              <a:t>quelques</a:t>
            </a:r>
            <a:r>
              <a:rPr lang="en-US" dirty="0"/>
              <a:t> conseils et </a:t>
            </a:r>
            <a:r>
              <a:rPr lang="en-US" dirty="0" err="1"/>
              <a:t>considérations</a:t>
            </a:r>
            <a:r>
              <a:rPr lang="en-US" dirty="0"/>
              <a:t> qui </a:t>
            </a:r>
            <a:r>
              <a:rPr lang="en-US" dirty="0" err="1"/>
              <a:t>peuvent</a:t>
            </a:r>
            <a:r>
              <a:rPr lang="en-US" dirty="0"/>
              <a:t> </a:t>
            </a:r>
            <a:r>
              <a:rPr lang="en-US" dirty="0" err="1"/>
              <a:t>être</a:t>
            </a:r>
            <a:r>
              <a:rPr lang="en-US" dirty="0"/>
              <a:t> </a:t>
            </a:r>
            <a:r>
              <a:rPr lang="en-US" dirty="0" err="1"/>
              <a:t>utiles</a:t>
            </a:r>
            <a:r>
              <a:rPr lang="en-US" dirty="0"/>
              <a:t> </a:t>
            </a:r>
            <a:r>
              <a:rPr lang="en-US" dirty="0" err="1"/>
              <a:t>lors</a:t>
            </a:r>
            <a:r>
              <a:rPr lang="en-US" dirty="0"/>
              <a:t> de la </a:t>
            </a:r>
            <a:r>
              <a:rPr lang="en-US" dirty="0" err="1"/>
              <a:t>définition</a:t>
            </a:r>
            <a:r>
              <a:rPr lang="en-US" dirty="0"/>
              <a:t> et de la </a:t>
            </a:r>
            <a:r>
              <a:rPr lang="en-US" dirty="0" err="1"/>
              <a:t>révision</a:t>
            </a:r>
            <a:r>
              <a:rPr lang="en-US" dirty="0"/>
              <a:t> des </a:t>
            </a:r>
            <a:r>
              <a:rPr lang="en-US" dirty="0" err="1"/>
              <a:t>objectifs</a:t>
            </a:r>
            <a:r>
              <a:rPr lang="en-US" dirty="0"/>
              <a:t>. </a:t>
            </a:r>
          </a:p>
        </p:txBody>
      </p:sp>
    </p:spTree>
    <p:extLst>
      <p:ext uri="{BB962C8B-B14F-4D97-AF65-F5344CB8AC3E}">
        <p14:creationId xmlns:p14="http://schemas.microsoft.com/office/powerpoint/2010/main" val="2814803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a:t>
            </a:r>
            <a:r>
              <a:rPr lang="en-US" dirty="0" err="1"/>
              <a:t>vous</a:t>
            </a:r>
            <a:r>
              <a:rPr lang="en-US" dirty="0"/>
              <a:t> </a:t>
            </a:r>
            <a:r>
              <a:rPr lang="en-US" dirty="0" err="1"/>
              <a:t>souhaitez</a:t>
            </a:r>
            <a:r>
              <a:rPr lang="en-US" dirty="0"/>
              <a:t> </a:t>
            </a:r>
            <a:r>
              <a:rPr lang="en-US" dirty="0" err="1"/>
              <a:t>obtenir</a:t>
            </a:r>
            <a:r>
              <a:rPr lang="en-US" dirty="0"/>
              <a:t> plus </a:t>
            </a:r>
            <a:r>
              <a:rPr lang="en-US" dirty="0" err="1"/>
              <a:t>d'informations</a:t>
            </a:r>
            <a:r>
              <a:rPr lang="en-US" dirty="0"/>
              <a:t> sur les </a:t>
            </a:r>
            <a:r>
              <a:rPr lang="en-US" dirty="0" err="1"/>
              <a:t>paramètres</a:t>
            </a:r>
            <a:r>
              <a:rPr lang="en-US" dirty="0"/>
              <a:t> </a:t>
            </a:r>
            <a:r>
              <a:rPr lang="en-US" dirty="0" err="1"/>
              <a:t>cibles</a:t>
            </a:r>
            <a:r>
              <a:rPr lang="en-US" dirty="0"/>
              <a:t>, </a:t>
            </a:r>
            <a:r>
              <a:rPr lang="en-US" dirty="0" err="1"/>
              <a:t>voici</a:t>
            </a:r>
            <a:r>
              <a:rPr lang="en-US" dirty="0"/>
              <a:t> des liens </a:t>
            </a:r>
            <a:r>
              <a:rPr lang="en-US" dirty="0" err="1"/>
              <a:t>vers</a:t>
            </a:r>
            <a:r>
              <a:rPr lang="en-US" dirty="0"/>
              <a:t> trois guides qui </a:t>
            </a:r>
            <a:r>
              <a:rPr lang="en-US" dirty="0" err="1"/>
              <a:t>pourraient</a:t>
            </a:r>
            <a:r>
              <a:rPr lang="en-US" dirty="0"/>
              <a:t> </a:t>
            </a:r>
            <a:r>
              <a:rPr lang="en-US" dirty="0" err="1"/>
              <a:t>vous</a:t>
            </a:r>
            <a:r>
              <a:rPr lang="en-US" dirty="0"/>
              <a:t> </a:t>
            </a:r>
            <a:r>
              <a:rPr lang="en-US" dirty="0" err="1"/>
              <a:t>être</a:t>
            </a:r>
            <a:r>
              <a:rPr lang="en-US" dirty="0"/>
              <a:t> </a:t>
            </a:r>
            <a:r>
              <a:rPr lang="en-US" dirty="0" err="1"/>
              <a:t>utiles</a:t>
            </a:r>
            <a:r>
              <a:rPr lang="en-US" dirty="0"/>
              <a:t> :</a:t>
            </a:r>
          </a:p>
          <a:p>
            <a:endParaRPr lang="en-US" dirty="0"/>
          </a:p>
          <a:p>
            <a:r>
              <a:rPr lang="en-US" dirty="0"/>
              <a:t>DOL's Monitoring and Evaluation (M&amp;E) Resource Guide OCFT Projects disponible sur le site web de DOL.</a:t>
            </a:r>
          </a:p>
          <a:p>
            <a:r>
              <a:rPr lang="en-US" dirty="0"/>
              <a:t>Les </a:t>
            </a:r>
            <a:r>
              <a:rPr lang="en-US" dirty="0" err="1"/>
              <a:t>cibles</a:t>
            </a:r>
            <a:r>
              <a:rPr lang="en-US" dirty="0"/>
              <a:t> des </a:t>
            </a:r>
            <a:r>
              <a:rPr lang="en-US" dirty="0" err="1"/>
              <a:t>indicateurs</a:t>
            </a:r>
            <a:r>
              <a:rPr lang="en-US" dirty="0"/>
              <a:t> de performance de </a:t>
            </a:r>
            <a:r>
              <a:rPr lang="en-US" dirty="0" err="1"/>
              <a:t>l'USAID</a:t>
            </a:r>
            <a:r>
              <a:rPr lang="en-US" dirty="0"/>
              <a:t>, </a:t>
            </a:r>
            <a:r>
              <a:rPr lang="en-US" dirty="0" err="1"/>
              <a:t>une</a:t>
            </a:r>
            <a:r>
              <a:rPr lang="en-US" dirty="0"/>
              <a:t> </a:t>
            </a:r>
            <a:r>
              <a:rPr lang="en-US" dirty="0" err="1"/>
              <a:t>partie</a:t>
            </a:r>
            <a:r>
              <a:rPr lang="en-US" dirty="0"/>
              <a:t> du Monitoring Toolkit disponible sur </a:t>
            </a:r>
            <a:r>
              <a:rPr lang="en-US" dirty="0" err="1"/>
              <a:t>usaidlearninglab.org</a:t>
            </a:r>
            <a:r>
              <a:rPr lang="en-US" dirty="0"/>
              <a:t>.</a:t>
            </a:r>
          </a:p>
          <a:p>
            <a:r>
              <a:rPr lang="en-US" dirty="0"/>
              <a:t>Et</a:t>
            </a:r>
          </a:p>
          <a:p>
            <a:r>
              <a:rPr lang="en-US" dirty="0"/>
              <a:t>Le Guide de fixation des </a:t>
            </a:r>
            <a:r>
              <a:rPr lang="en-US" dirty="0" err="1"/>
              <a:t>objectifs</a:t>
            </a:r>
            <a:r>
              <a:rPr lang="en-US" dirty="0"/>
              <a:t> de </a:t>
            </a:r>
            <a:r>
              <a:rPr lang="en-US" dirty="0" err="1"/>
              <a:t>l'USAID</a:t>
            </a:r>
            <a:r>
              <a:rPr lang="en-US" dirty="0"/>
              <a:t>.</a:t>
            </a:r>
            <a:endParaRPr lang="en-US" sz="1200" dirty="0"/>
          </a:p>
        </p:txBody>
      </p:sp>
    </p:spTree>
    <p:extLst>
      <p:ext uri="{BB962C8B-B14F-4D97-AF65-F5344CB8AC3E}">
        <p14:creationId xmlns:p14="http://schemas.microsoft.com/office/powerpoint/2010/main" val="251008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Nous </a:t>
            </a:r>
            <a:r>
              <a:rPr lang="en-US" b="0" dirty="0" err="1"/>
              <a:t>vous</a:t>
            </a:r>
            <a:r>
              <a:rPr lang="en-US" b="0" dirty="0"/>
              <a:t> </a:t>
            </a:r>
            <a:r>
              <a:rPr lang="en-US" b="0" dirty="0" err="1"/>
              <a:t>remercions</a:t>
            </a:r>
            <a:r>
              <a:rPr lang="en-US" b="0" dirty="0"/>
              <a:t> de </a:t>
            </a:r>
            <a:r>
              <a:rPr lang="en-US" b="0" dirty="0" err="1"/>
              <a:t>votre</a:t>
            </a:r>
            <a:r>
              <a:rPr lang="en-US" b="0" dirty="0"/>
              <a:t> participation </a:t>
            </a:r>
            <a:r>
              <a:rPr lang="en-US" b="0" dirty="0" err="1"/>
              <a:t>à</a:t>
            </a:r>
            <a:r>
              <a:rPr lang="en-US" b="0" dirty="0"/>
              <a:t> </a:t>
            </a:r>
            <a:r>
              <a:rPr lang="en-US" b="0" dirty="0" err="1"/>
              <a:t>ce</a:t>
            </a:r>
            <a:r>
              <a:rPr lang="en-US" b="0" dirty="0"/>
              <a:t> </a:t>
            </a:r>
            <a:r>
              <a:rPr lang="en-US" b="0" dirty="0" err="1"/>
              <a:t>cours</a:t>
            </a:r>
            <a:r>
              <a:rPr lang="en-US" b="0" dirty="0"/>
              <a:t> sur la </a:t>
            </a:r>
            <a:r>
              <a:rPr lang="en-US" b="0" dirty="0" err="1"/>
              <a:t>définition</a:t>
            </a:r>
            <a:r>
              <a:rPr lang="en-US" b="0" dirty="0"/>
              <a:t> des </a:t>
            </a:r>
            <a:r>
              <a:rPr lang="en-US" b="0" dirty="0" err="1"/>
              <a:t>valeurs</a:t>
            </a:r>
            <a:r>
              <a:rPr lang="en-US" b="0" dirty="0"/>
              <a:t> de </a:t>
            </a:r>
            <a:r>
              <a:rPr lang="en-US" b="0" dirty="0" err="1"/>
              <a:t>référence</a:t>
            </a:r>
            <a:r>
              <a:rPr lang="en-US" b="0" dirty="0"/>
              <a:t> et des </a:t>
            </a:r>
            <a:r>
              <a:rPr lang="en-US" b="0" dirty="0" err="1"/>
              <a:t>objectifs</a:t>
            </a:r>
            <a:r>
              <a:rPr lang="en-US" b="0" dirty="0"/>
              <a:t> des </a:t>
            </a:r>
            <a:r>
              <a:rPr lang="en-US" b="0" dirty="0" err="1"/>
              <a:t>indicateurs</a:t>
            </a:r>
            <a:r>
              <a:rPr lang="en-US" b="0"/>
              <a:t>. </a:t>
            </a:r>
            <a:endParaRPr lang="en-US" dirty="0"/>
          </a:p>
        </p:txBody>
      </p:sp>
    </p:spTree>
    <p:extLst>
      <p:ext uri="{BB962C8B-B14F-4D97-AF65-F5344CB8AC3E}">
        <p14:creationId xmlns:p14="http://schemas.microsoft.com/office/powerpoint/2010/main" val="121943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module </a:t>
            </a:r>
            <a:r>
              <a:rPr lang="en-US" dirty="0" err="1"/>
              <a:t>comprend</a:t>
            </a:r>
            <a:r>
              <a:rPr lang="en-US" dirty="0"/>
              <a:t> deux sections : </a:t>
            </a:r>
            <a:r>
              <a:rPr lang="en-US" dirty="0" err="1"/>
              <a:t>Établir</a:t>
            </a:r>
            <a:r>
              <a:rPr lang="en-US" dirty="0"/>
              <a:t> des bases et Fixer des </a:t>
            </a:r>
            <a:r>
              <a:rPr lang="en-US" dirty="0" err="1"/>
              <a:t>objectifs</a:t>
            </a:r>
            <a:r>
              <a:rPr lang="en-US" dirty="0"/>
              <a:t>.</a:t>
            </a:r>
          </a:p>
        </p:txBody>
      </p:sp>
    </p:spTree>
    <p:extLst>
      <p:ext uri="{BB962C8B-B14F-4D97-AF65-F5344CB8AC3E}">
        <p14:creationId xmlns:p14="http://schemas.microsoft.com/office/powerpoint/2010/main" val="337611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commençons</a:t>
            </a:r>
            <a:r>
              <a:rPr lang="en-US" dirty="0"/>
              <a:t> par </a:t>
            </a:r>
            <a:r>
              <a:rPr lang="en-US" dirty="0" err="1"/>
              <a:t>l'établissement</a:t>
            </a:r>
            <a:r>
              <a:rPr lang="en-US" dirty="0"/>
              <a:t> de </a:t>
            </a:r>
            <a:r>
              <a:rPr lang="en-US" dirty="0" err="1"/>
              <a:t>valeurs</a:t>
            </a:r>
            <a:r>
              <a:rPr lang="en-US" dirty="0"/>
              <a:t> de </a:t>
            </a:r>
            <a:r>
              <a:rPr lang="en-US" dirty="0" err="1"/>
              <a:t>référence</a:t>
            </a:r>
            <a:r>
              <a:rPr lang="en-US" dirty="0"/>
              <a:t>.</a:t>
            </a:r>
          </a:p>
        </p:txBody>
      </p:sp>
    </p:spTree>
    <p:extLst>
      <p:ext uri="{BB962C8B-B14F-4D97-AF65-F5344CB8AC3E}">
        <p14:creationId xmlns:p14="http://schemas.microsoft.com/office/powerpoint/2010/main" val="67725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Qu'est-ce</a:t>
            </a:r>
            <a:r>
              <a:rPr lang="en-US" dirty="0"/>
              <a:t> </a:t>
            </a:r>
            <a:r>
              <a:rPr lang="en-US" dirty="0" err="1"/>
              <a:t>qu'une</a:t>
            </a:r>
            <a:r>
              <a:rPr lang="en-US" dirty="0"/>
              <a:t> </a:t>
            </a:r>
            <a:r>
              <a:rPr lang="en-US" dirty="0" err="1"/>
              <a:t>valeur</a:t>
            </a:r>
            <a:r>
              <a:rPr lang="en-US" dirty="0"/>
              <a:t> de </a:t>
            </a:r>
            <a:r>
              <a:rPr lang="en-US" dirty="0" err="1"/>
              <a:t>référence</a:t>
            </a:r>
            <a:r>
              <a:rPr lang="en-US" dirty="0"/>
              <a:t>?</a:t>
            </a:r>
          </a:p>
          <a:p>
            <a:pPr marL="171450" indent="-171450">
              <a:buFont typeface="Arial" panose="020B0604020202020204" pitchFamily="34" charset="0"/>
              <a:buChar char="•"/>
            </a:pPr>
            <a:r>
              <a:rPr lang="en-US" dirty="0"/>
              <a:t>Une </a:t>
            </a:r>
            <a:r>
              <a:rPr lang="en-US" dirty="0" err="1"/>
              <a:t>référence</a:t>
            </a:r>
            <a:r>
              <a:rPr lang="en-US" dirty="0"/>
              <a:t> </a:t>
            </a:r>
            <a:r>
              <a:rPr lang="en-US" dirty="0" err="1"/>
              <a:t>est</a:t>
            </a:r>
            <a:r>
              <a:rPr lang="en-US" dirty="0"/>
              <a:t> la </a:t>
            </a:r>
            <a:r>
              <a:rPr lang="en-US" dirty="0" err="1"/>
              <a:t>valeur</a:t>
            </a:r>
            <a:r>
              <a:rPr lang="en-US" dirty="0"/>
              <a:t> d'un </a:t>
            </a:r>
            <a:r>
              <a:rPr lang="en-US" dirty="0" err="1"/>
              <a:t>indicateur</a:t>
            </a:r>
            <a:r>
              <a:rPr lang="en-US" dirty="0"/>
              <a:t> AVANT </a:t>
            </a:r>
            <a:r>
              <a:rPr lang="en-US" dirty="0" err="1"/>
              <a:t>qu'un</a:t>
            </a:r>
            <a:r>
              <a:rPr lang="en-US" dirty="0"/>
              <a:t> </a:t>
            </a:r>
            <a:r>
              <a:rPr lang="en-US" dirty="0" err="1"/>
              <a:t>projet</a:t>
            </a:r>
            <a:r>
              <a:rPr lang="en-US" dirty="0"/>
              <a:t> ne commence </a:t>
            </a:r>
            <a:r>
              <a:rPr lang="en-US" dirty="0" err="1"/>
              <a:t>à</a:t>
            </a:r>
            <a:r>
              <a:rPr lang="en-US" dirty="0"/>
              <a:t> </a:t>
            </a:r>
            <a:r>
              <a:rPr lang="en-US" dirty="0" err="1"/>
              <a:t>mettre</a:t>
            </a:r>
            <a:r>
              <a:rPr lang="en-US" dirty="0"/>
              <a:t> </a:t>
            </a:r>
            <a:r>
              <a:rPr lang="en-US" dirty="0" err="1"/>
              <a:t>en</a:t>
            </a:r>
            <a:r>
              <a:rPr lang="en-US" dirty="0"/>
              <a:t> </a:t>
            </a:r>
            <a:r>
              <a:rPr lang="en-US" dirty="0" err="1"/>
              <a:t>œuvre</a:t>
            </a:r>
            <a:r>
              <a:rPr lang="en-US" dirty="0"/>
              <a:t> des </a:t>
            </a:r>
            <a:r>
              <a:rPr lang="en-US" dirty="0" err="1"/>
              <a:t>activités</a:t>
            </a:r>
            <a:r>
              <a:rPr lang="en-US" dirty="0"/>
              <a:t> </a:t>
            </a:r>
            <a:r>
              <a:rPr lang="en-US" dirty="0" err="1"/>
              <a:t>importantes</a:t>
            </a:r>
            <a:r>
              <a:rPr lang="en-US" dirty="0"/>
              <a:t>. </a:t>
            </a:r>
          </a:p>
          <a:p>
            <a:pPr marL="171450" indent="-171450">
              <a:buFont typeface="Arial" panose="020B0604020202020204" pitchFamily="34" charset="0"/>
              <a:buChar char="•"/>
            </a:pPr>
            <a:r>
              <a:rPr lang="en-US" dirty="0"/>
              <a:t>Le tableau </a:t>
            </a:r>
            <a:r>
              <a:rPr lang="en-US" dirty="0" err="1"/>
              <a:t>montre</a:t>
            </a:r>
            <a:r>
              <a:rPr lang="en-US" dirty="0"/>
              <a:t> des </a:t>
            </a:r>
            <a:r>
              <a:rPr lang="en-US" dirty="0" err="1"/>
              <a:t>exemples</a:t>
            </a:r>
            <a:r>
              <a:rPr lang="en-US" dirty="0"/>
              <a:t> de </a:t>
            </a:r>
            <a:r>
              <a:rPr lang="en-US" dirty="0" err="1"/>
              <a:t>valeurs</a:t>
            </a:r>
            <a:r>
              <a:rPr lang="en-US" dirty="0"/>
              <a:t> de </a:t>
            </a:r>
            <a:r>
              <a:rPr lang="en-US" dirty="0" err="1"/>
              <a:t>référence</a:t>
            </a:r>
            <a:r>
              <a:rPr lang="en-US" dirty="0"/>
              <a:t> pour quatre </a:t>
            </a:r>
            <a:r>
              <a:rPr lang="en-US" dirty="0" err="1"/>
              <a:t>indicateurs</a:t>
            </a:r>
            <a:r>
              <a:rPr lang="en-US" dirty="0"/>
              <a:t> </a:t>
            </a:r>
            <a:r>
              <a:rPr lang="en-US" dirty="0" err="1"/>
              <a:t>différents</a:t>
            </a:r>
            <a:r>
              <a:rPr lang="en-US" dirty="0"/>
              <a:t>.  </a:t>
            </a:r>
            <a:r>
              <a:rPr lang="en-US" dirty="0" err="1"/>
              <a:t>Notez</a:t>
            </a:r>
            <a:r>
              <a:rPr lang="en-US" dirty="0"/>
              <a:t> que le </a:t>
            </a:r>
            <a:r>
              <a:rPr lang="en-US" dirty="0" err="1"/>
              <a:t>deuxième</a:t>
            </a:r>
            <a:r>
              <a:rPr lang="en-US" dirty="0"/>
              <a:t> </a:t>
            </a:r>
            <a:r>
              <a:rPr lang="en-US" dirty="0" err="1"/>
              <a:t>indicateur</a:t>
            </a:r>
            <a:r>
              <a:rPr lang="en-US" dirty="0"/>
              <a:t> </a:t>
            </a:r>
            <a:r>
              <a:rPr lang="en-US" dirty="0" err="1"/>
              <a:t>comprend</a:t>
            </a:r>
            <a:r>
              <a:rPr lang="en-US" dirty="0"/>
              <a:t> les </a:t>
            </a:r>
            <a:r>
              <a:rPr lang="en-US" dirty="0" err="1"/>
              <a:t>taux</a:t>
            </a:r>
            <a:r>
              <a:rPr lang="en-US" dirty="0"/>
              <a:t> </a:t>
            </a:r>
            <a:r>
              <a:rPr lang="en-US" dirty="0" err="1"/>
              <a:t>d'alphabétisation</a:t>
            </a:r>
            <a:r>
              <a:rPr lang="en-US" dirty="0"/>
              <a:t> de base dans </a:t>
            </a:r>
            <a:r>
              <a:rPr lang="en-US" dirty="0" err="1"/>
              <a:t>leur</a:t>
            </a:r>
            <a:r>
              <a:rPr lang="en-US" dirty="0"/>
              <a:t> ensemble et </a:t>
            </a:r>
            <a:r>
              <a:rPr lang="en-US" dirty="0" err="1"/>
              <a:t>ventilés</a:t>
            </a:r>
            <a:r>
              <a:rPr lang="en-US" dirty="0"/>
              <a:t> par </a:t>
            </a:r>
            <a:r>
              <a:rPr lang="en-US" dirty="0" err="1"/>
              <a:t>sexe</a:t>
            </a:r>
            <a:r>
              <a:rPr lang="en-US" dirty="0"/>
              <a:t>.  </a:t>
            </a:r>
            <a:r>
              <a:rPr lang="en-US" dirty="0" err="1"/>
              <a:t>Notez</a:t>
            </a:r>
            <a:r>
              <a:rPr lang="en-US" dirty="0"/>
              <a:t> </a:t>
            </a:r>
            <a:r>
              <a:rPr lang="en-US" dirty="0" err="1"/>
              <a:t>également</a:t>
            </a:r>
            <a:r>
              <a:rPr lang="en-US" dirty="0"/>
              <a:t> que le </a:t>
            </a:r>
            <a:r>
              <a:rPr lang="en-US" dirty="0" err="1"/>
              <a:t>troisième</a:t>
            </a:r>
            <a:r>
              <a:rPr lang="en-US" dirty="0"/>
              <a:t> </a:t>
            </a:r>
            <a:r>
              <a:rPr lang="en-US" dirty="0" err="1"/>
              <a:t>indicateur</a:t>
            </a:r>
            <a:r>
              <a:rPr lang="en-US" dirty="0"/>
              <a:t> "</a:t>
            </a:r>
            <a:r>
              <a:rPr lang="en-US" dirty="0" err="1"/>
              <a:t>Nombre</a:t>
            </a:r>
            <a:r>
              <a:rPr lang="en-US" dirty="0"/>
              <a:t> de </a:t>
            </a:r>
            <a:r>
              <a:rPr lang="en-US" dirty="0" err="1"/>
              <a:t>cours</a:t>
            </a:r>
            <a:r>
              <a:rPr lang="en-US" dirty="0"/>
              <a:t> de formation </a:t>
            </a:r>
            <a:r>
              <a:rPr lang="en-US" dirty="0" err="1"/>
              <a:t>dispensés</a:t>
            </a:r>
            <a:r>
              <a:rPr lang="en-US" dirty="0"/>
              <a:t> </a:t>
            </a:r>
            <a:r>
              <a:rPr lang="en-US" dirty="0" err="1"/>
              <a:t>est</a:t>
            </a:r>
            <a:r>
              <a:rPr lang="en-US" dirty="0"/>
              <a:t> </a:t>
            </a:r>
            <a:r>
              <a:rPr lang="en-US" dirty="0" err="1"/>
              <a:t>égal</a:t>
            </a:r>
            <a:r>
              <a:rPr lang="en-US" dirty="0"/>
              <a:t> </a:t>
            </a:r>
            <a:r>
              <a:rPr lang="en-US" dirty="0" err="1"/>
              <a:t>à</a:t>
            </a:r>
            <a:r>
              <a:rPr lang="en-US" dirty="0"/>
              <a:t> </a:t>
            </a:r>
            <a:r>
              <a:rPr lang="en-US" dirty="0" err="1"/>
              <a:t>zéro</a:t>
            </a:r>
            <a:r>
              <a:rPr lang="en-US" dirty="0"/>
              <a:t>", </a:t>
            </a:r>
            <a:r>
              <a:rPr lang="en-US" dirty="0" err="1"/>
              <a:t>ce</a:t>
            </a:r>
            <a:r>
              <a:rPr lang="en-US" dirty="0"/>
              <a:t> qui </a:t>
            </a:r>
            <a:r>
              <a:rPr lang="en-US" dirty="0" err="1"/>
              <a:t>n'est</a:t>
            </a:r>
            <a:r>
              <a:rPr lang="en-US" dirty="0"/>
              <a:t> pas rare.  Nous </a:t>
            </a:r>
            <a:r>
              <a:rPr lang="en-US" dirty="0" err="1"/>
              <a:t>en</a:t>
            </a:r>
            <a:r>
              <a:rPr lang="en-US" dirty="0"/>
              <a:t> </a:t>
            </a:r>
            <a:r>
              <a:rPr lang="en-US" dirty="0" err="1"/>
              <a:t>reparlerons</a:t>
            </a:r>
            <a:r>
              <a:rPr lang="en-US" dirty="0"/>
              <a:t> plus tard dans la </a:t>
            </a:r>
            <a:r>
              <a:rPr lang="en-US" dirty="0" err="1"/>
              <a:t>présentation</a:t>
            </a:r>
            <a:r>
              <a:rPr lang="en-US" dirty="0"/>
              <a:t>.</a:t>
            </a:r>
          </a:p>
        </p:txBody>
      </p:sp>
    </p:spTree>
    <p:extLst>
      <p:ext uri="{BB962C8B-B14F-4D97-AF65-F5344CB8AC3E}">
        <p14:creationId xmlns:p14="http://schemas.microsoft.com/office/powerpoint/2010/main" val="147338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Pourquoi</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valeurs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sont-elles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utiles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Les </a:t>
            </a:r>
            <a:r>
              <a:rPr lang="en-US" sz="1200" b="0" i="0" u="none" strike="noStrike" kern="1200" baseline="0" dirty="0" err="1">
                <a:solidFill>
                  <a:schemeClr val="tx1"/>
                </a:solidFill>
                <a:latin typeface="+mn-lt"/>
                <a:ea typeface="+mn-ea"/>
                <a:cs typeface="+mn-cs"/>
              </a:rPr>
              <a:t>valeurs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aident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évaluer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progrès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Elles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fournissent</a:t>
            </a:r>
            <a:r>
              <a:rPr lang="en-US" sz="1200" b="0" i="0" u="none" strike="noStrike" kern="1200" baseline="0" dirty="0">
                <a:solidFill>
                  <a:schemeClr val="tx1"/>
                </a:solidFill>
                <a:latin typeface="+mn-lt"/>
                <a:ea typeface="+mn-ea"/>
                <a:cs typeface="+mn-cs"/>
              </a:rPr>
              <a:t> un point de </a:t>
            </a:r>
            <a:r>
              <a:rPr lang="en-US" sz="1200" b="0" i="0" u="none" strike="noStrike" kern="1200" baseline="0" dirty="0" err="1">
                <a:solidFill>
                  <a:schemeClr val="tx1"/>
                </a:solidFill>
                <a:latin typeface="+mn-lt"/>
                <a:ea typeface="+mn-ea"/>
                <a:cs typeface="+mn-cs"/>
              </a:rPr>
              <a:t>départ</a:t>
            </a:r>
            <a:r>
              <a:rPr lang="en-US" sz="1200" b="0" i="0" u="none" strike="noStrike" kern="1200" baseline="0" dirty="0">
                <a:solidFill>
                  <a:schemeClr val="tx1"/>
                </a:solidFill>
                <a:latin typeface="+mn-lt"/>
                <a:ea typeface="+mn-ea"/>
                <a:cs typeface="+mn-cs"/>
              </a:rPr>
              <a:t> par rapport </a:t>
            </a:r>
            <a:r>
              <a:rPr lang="en-US" sz="1200" b="0" i="0" u="none" strike="noStrike" kern="1200" baseline="0" dirty="0" err="1">
                <a:solidFill>
                  <a:schemeClr val="tx1"/>
                </a:solidFill>
                <a:latin typeface="+mn-lt"/>
                <a:ea typeface="+mn-ea"/>
                <a:cs typeface="+mn-cs"/>
              </a:rPr>
              <a:t>auquel</a:t>
            </a:r>
            <a:r>
              <a:rPr lang="en-US" sz="1200" b="0" i="0" u="none" strike="noStrike" kern="1200" baseline="0" dirty="0">
                <a:solidFill>
                  <a:schemeClr val="tx1"/>
                </a:solidFill>
                <a:latin typeface="+mn-lt"/>
                <a:ea typeface="+mn-ea"/>
                <a:cs typeface="+mn-cs"/>
              </a:rPr>
              <a:t> on </a:t>
            </a:r>
            <a:r>
              <a:rPr lang="en-US" sz="1200" b="0" i="0" u="none" strike="noStrike" kern="1200" baseline="0" dirty="0" err="1">
                <a:solidFill>
                  <a:schemeClr val="tx1"/>
                </a:solidFill>
                <a:latin typeface="+mn-lt"/>
                <a:ea typeface="+mn-ea"/>
                <a:cs typeface="+mn-cs"/>
              </a:rPr>
              <a:t>peut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interpréter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progrès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réalisés</a:t>
            </a:r>
            <a:r>
              <a:rPr lang="en-US" sz="1200" b="0" i="0" u="none" strike="noStrike" kern="1200" baseline="0" dirty="0">
                <a:solidFill>
                  <a:schemeClr val="tx1"/>
                </a:solidFill>
                <a:latin typeface="+mn-lt"/>
                <a:ea typeface="+mn-ea"/>
                <a:cs typeface="+mn-cs"/>
              </a:rPr>
              <a:t> pendant la durée d'un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Par </a:t>
            </a:r>
            <a:r>
              <a:rPr lang="en-US" sz="1200" b="0" i="0" u="none" strike="noStrike" kern="1200" baseline="0" dirty="0" err="1">
                <a:solidFill>
                  <a:schemeClr val="tx1"/>
                </a:solidFill>
                <a:latin typeface="+mn-lt"/>
                <a:ea typeface="+mn-ea"/>
                <a:cs typeface="+mn-cs"/>
              </a:rPr>
              <a:t>exemple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la fin de la première </a:t>
            </a:r>
            <a:r>
              <a:rPr lang="en-US" sz="1200" b="0" i="0" u="none" strike="noStrike" kern="1200" baseline="0" dirty="0" err="1">
                <a:solidFill>
                  <a:schemeClr val="tx1"/>
                </a:solidFill>
                <a:latin typeface="+mn-lt"/>
                <a:ea typeface="+mn-ea"/>
                <a:cs typeface="+mn-cs"/>
              </a:rPr>
              <a:t>année</a:t>
            </a:r>
            <a:r>
              <a:rPr lang="en-US" sz="1200" b="0" i="0" u="none" strike="noStrike" kern="1200" baseline="0" dirty="0">
                <a:solidFill>
                  <a:schemeClr val="tx1"/>
                </a:solidFill>
                <a:latin typeface="+mn-lt"/>
                <a:ea typeface="+mn-ea"/>
                <a:cs typeface="+mn-cs"/>
              </a:rPr>
              <a:t> d'un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40 % des </a:t>
            </a:r>
            <a:r>
              <a:rPr lang="en-US" sz="1200" b="0" i="0" u="none" strike="noStrike" kern="1200" baseline="0" dirty="0" err="1">
                <a:solidFill>
                  <a:schemeClr val="tx1"/>
                </a:solidFill>
                <a:latin typeface="+mn-lt"/>
                <a:ea typeface="+mn-ea"/>
                <a:cs typeface="+mn-cs"/>
              </a:rPr>
              <a:t>élèves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troisième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année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lisent</a:t>
            </a:r>
            <a:r>
              <a:rPr lang="en-US" sz="1200" b="0" i="0" u="none" strike="noStrike" kern="1200" baseline="0" dirty="0">
                <a:solidFill>
                  <a:schemeClr val="tx1"/>
                </a:solidFill>
                <a:latin typeface="+mn-lt"/>
                <a:ea typeface="+mn-ea"/>
                <a:cs typeface="+mn-cs"/>
              </a:rPr>
              <a:t> au </a:t>
            </a:r>
            <a:r>
              <a:rPr lang="en-US" sz="1200" b="0" i="0" u="none" strike="noStrike" kern="1200" baseline="0" dirty="0" err="1">
                <a:solidFill>
                  <a:schemeClr val="tx1"/>
                </a:solidFill>
                <a:latin typeface="+mn-lt"/>
                <a:ea typeface="+mn-ea"/>
                <a:cs typeface="+mn-cs"/>
              </a:rPr>
              <a:t>niveau</a:t>
            </a:r>
            <a:r>
              <a:rPr lang="en-US" sz="1200" b="0" i="0" u="none" strike="noStrike" kern="1200" baseline="0" dirty="0">
                <a:solidFill>
                  <a:schemeClr val="tx1"/>
                </a:solidFill>
                <a:latin typeface="+mn-lt"/>
                <a:ea typeface="+mn-ea"/>
                <a:cs typeface="+mn-cs"/>
              </a:rPr>
              <a:t> de la </a:t>
            </a:r>
            <a:r>
              <a:rPr lang="en-US" sz="1200" b="0" i="0" u="none" strike="noStrike" kern="1200" baseline="0" dirty="0" err="1">
                <a:solidFill>
                  <a:schemeClr val="tx1"/>
                </a:solidFill>
                <a:latin typeface="+mn-lt"/>
                <a:ea typeface="+mn-ea"/>
                <a:cs typeface="+mn-cs"/>
              </a:rPr>
              <a:t>classe</a:t>
            </a:r>
            <a:r>
              <a:rPr lang="en-US" sz="1200" b="0" i="0" u="none" strike="noStrike" kern="1200" baseline="0" dirty="0">
                <a:solidFill>
                  <a:schemeClr val="tx1"/>
                </a:solidFill>
                <a:latin typeface="+mn-lt"/>
                <a:ea typeface="+mn-ea"/>
                <a:cs typeface="+mn-cs"/>
              </a:rPr>
              <a:t>, nous </a:t>
            </a:r>
            <a:r>
              <a:rPr lang="en-US" sz="1200" b="0" i="0" u="none" strike="noStrike" kern="1200" baseline="0" dirty="0" err="1">
                <a:solidFill>
                  <a:schemeClr val="tx1"/>
                </a:solidFill>
                <a:latin typeface="+mn-lt"/>
                <a:ea typeface="+mn-ea"/>
                <a:cs typeface="+mn-cs"/>
              </a:rPr>
              <a:t>voudrions</a:t>
            </a:r>
            <a:r>
              <a:rPr lang="en-US" sz="1200" b="0" i="0" u="none" strike="noStrike" kern="1200" baseline="0" dirty="0">
                <a:solidFill>
                  <a:schemeClr val="tx1"/>
                </a:solidFill>
                <a:latin typeface="+mn-lt"/>
                <a:ea typeface="+mn-ea"/>
                <a:cs typeface="+mn-cs"/>
              </a:rPr>
              <a:t> savoir quelle </a:t>
            </a:r>
            <a:r>
              <a:rPr lang="en-US" sz="1200" b="0" i="0" u="none" strike="noStrike" kern="1200" baseline="0" dirty="0" err="1">
                <a:solidFill>
                  <a:schemeClr val="tx1"/>
                </a:solidFill>
                <a:latin typeface="+mn-lt"/>
                <a:ea typeface="+mn-ea"/>
                <a:cs typeface="+mn-cs"/>
              </a:rPr>
              <a:t>était</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valeur</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pour </a:t>
            </a:r>
            <a:r>
              <a:rPr lang="en-US" sz="1200" b="0" i="0" u="none" strike="noStrike" kern="1200" baseline="0" dirty="0" err="1">
                <a:solidFill>
                  <a:schemeClr val="tx1"/>
                </a:solidFill>
                <a:latin typeface="+mn-lt"/>
                <a:ea typeface="+mn-ea"/>
                <a:cs typeface="+mn-cs"/>
              </a:rPr>
              <a:t>évaluer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a:t>
            </a:r>
            <a:r>
              <a:rPr lang="en-US" sz="1200" b="0" i="0" u="none" strike="noStrike" kern="1200" baseline="0" dirty="0">
                <a:solidFill>
                  <a:schemeClr val="tx1"/>
                </a:solidFill>
                <a:latin typeface="+mn-lt"/>
                <a:ea typeface="+mn-ea"/>
                <a:cs typeface="+mn-cs"/>
              </a:rPr>
              <a:t> 40 % </a:t>
            </a:r>
            <a:r>
              <a:rPr lang="en-US" sz="1200" b="0" i="0" u="none" strike="noStrike" kern="1200" baseline="0" dirty="0" err="1">
                <a:solidFill>
                  <a:schemeClr val="tx1"/>
                </a:solidFill>
                <a:latin typeface="+mn-lt"/>
                <a:ea typeface="+mn-ea"/>
                <a:cs typeface="+mn-cs"/>
              </a:rPr>
              <a:t>est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amélioration</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L'établissement</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valeurs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aide </a:t>
            </a:r>
            <a:r>
              <a:rPr lang="en-US" sz="1200" b="0" i="0" u="none" strike="noStrike" kern="1200" baseline="0" dirty="0" err="1">
                <a:solidFill>
                  <a:schemeClr val="tx1"/>
                </a:solidFill>
                <a:latin typeface="+mn-lt"/>
                <a:ea typeface="+mn-ea"/>
                <a:cs typeface="+mn-cs"/>
              </a:rPr>
              <a:t>également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fixer des </a:t>
            </a:r>
            <a:r>
              <a:rPr lang="en-US" sz="1200" b="0" i="0" u="none" strike="noStrike" kern="1200" baseline="0" dirty="0" err="1">
                <a:solidFill>
                  <a:schemeClr val="tx1"/>
                </a:solidFill>
                <a:latin typeface="+mn-lt"/>
                <a:ea typeface="+mn-ea"/>
                <a:cs typeface="+mn-cs"/>
              </a:rPr>
              <a:t>objectifs</a:t>
            </a:r>
            <a:r>
              <a:rPr lang="en-US" sz="1200" b="0" i="0" u="none" strike="noStrike" kern="1200" baseline="0" dirty="0">
                <a:solidFill>
                  <a:schemeClr val="tx1"/>
                </a:solidFill>
                <a:latin typeface="+mn-lt"/>
                <a:ea typeface="+mn-ea"/>
                <a:cs typeface="+mn-cs"/>
              </a:rPr>
              <a:t>.  Si nous </a:t>
            </a:r>
            <a:r>
              <a:rPr lang="en-US" sz="1200" b="0" i="0" u="none" strike="noStrike" kern="1200" baseline="0" dirty="0" err="1">
                <a:solidFill>
                  <a:schemeClr val="tx1"/>
                </a:solidFill>
                <a:latin typeface="+mn-lt"/>
                <a:ea typeface="+mn-ea"/>
                <a:cs typeface="+mn-cs"/>
              </a:rPr>
              <a:t>savons</a:t>
            </a:r>
            <a:r>
              <a:rPr lang="en-US" sz="1200" b="0" i="0" u="none" strike="noStrike" kern="1200" baseline="0" dirty="0">
                <a:solidFill>
                  <a:schemeClr val="tx1"/>
                </a:solidFill>
                <a:latin typeface="+mn-lt"/>
                <a:ea typeface="+mn-ea"/>
                <a:cs typeface="+mn-cs"/>
              </a:rPr>
              <a:t> quelle </a:t>
            </a:r>
            <a:r>
              <a:rPr lang="en-US" sz="1200" b="0" i="0" u="none" strike="noStrike" kern="1200" baseline="0" dirty="0" err="1">
                <a:solidFill>
                  <a:schemeClr val="tx1"/>
                </a:solidFill>
                <a:latin typeface="+mn-lt"/>
                <a:ea typeface="+mn-ea"/>
                <a:cs typeface="+mn-cs"/>
              </a:rPr>
              <a:t>est</a:t>
            </a:r>
            <a:r>
              <a:rPr lang="en-US" sz="1200" b="0" i="0" u="none" strike="noStrike" kern="1200" baseline="0" dirty="0">
                <a:solidFill>
                  <a:schemeClr val="tx1"/>
                </a:solidFill>
                <a:latin typeface="+mn-lt"/>
                <a:ea typeface="+mn-ea"/>
                <a:cs typeface="+mn-cs"/>
              </a:rPr>
              <a:t> la </a:t>
            </a:r>
            <a:r>
              <a:rPr lang="en-US" sz="1200" b="0" i="0" u="none" strike="noStrike" kern="1200" baseline="0" dirty="0" err="1">
                <a:solidFill>
                  <a:schemeClr val="tx1"/>
                </a:solidFill>
                <a:latin typeface="+mn-lt"/>
                <a:ea typeface="+mn-ea"/>
                <a:cs typeface="+mn-cs"/>
              </a:rPr>
              <a:t>valeur</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cela</a:t>
            </a:r>
            <a:r>
              <a:rPr lang="en-US" sz="1200" b="0" i="0" u="none" strike="noStrike" kern="1200" baseline="0" dirty="0">
                <a:solidFill>
                  <a:schemeClr val="tx1"/>
                </a:solidFill>
                <a:latin typeface="+mn-lt"/>
                <a:ea typeface="+mn-ea"/>
                <a:cs typeface="+mn-cs"/>
              </a:rPr>
              <a:t> nous </a:t>
            </a:r>
            <a:r>
              <a:rPr lang="en-US" sz="1200" b="0" i="0" u="none" strike="noStrike" kern="1200" baseline="0" dirty="0" err="1">
                <a:solidFill>
                  <a:schemeClr val="tx1"/>
                </a:solidFill>
                <a:latin typeface="+mn-lt"/>
                <a:ea typeface="+mn-ea"/>
                <a:cs typeface="+mn-cs"/>
              </a:rPr>
              <a:t>renseigne</a:t>
            </a:r>
            <a:r>
              <a:rPr lang="en-US" sz="1200" b="0" i="0" u="none" strike="noStrike" kern="1200" baseline="0" dirty="0">
                <a:solidFill>
                  <a:schemeClr val="tx1"/>
                </a:solidFill>
                <a:latin typeface="+mn-lt"/>
                <a:ea typeface="+mn-ea"/>
                <a:cs typeface="+mn-cs"/>
              </a:rPr>
              <a:t> sur les </a:t>
            </a:r>
            <a:r>
              <a:rPr lang="en-US" sz="1200" b="0" i="0" u="none" strike="noStrike" kern="1200" baseline="0" dirty="0" err="1">
                <a:solidFill>
                  <a:schemeClr val="tx1"/>
                </a:solidFill>
                <a:latin typeface="+mn-lt"/>
                <a:ea typeface="+mn-ea"/>
                <a:cs typeface="+mn-cs"/>
              </a:rPr>
              <a:t>valeurs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cibles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potentielles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à</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l'avenir</a:t>
            </a:r>
            <a:r>
              <a:rPr lang="en-US"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Enfin</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valeurs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référence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fournissent</a:t>
            </a:r>
            <a:r>
              <a:rPr lang="en-US" sz="1200" b="0" i="0" u="none" strike="noStrike" kern="1200" baseline="0" dirty="0">
                <a:solidFill>
                  <a:schemeClr val="tx1"/>
                </a:solidFill>
                <a:latin typeface="+mn-lt"/>
                <a:ea typeface="+mn-ea"/>
                <a:cs typeface="+mn-cs"/>
              </a:rPr>
              <a:t> un point de </a:t>
            </a:r>
            <a:r>
              <a:rPr lang="en-US" sz="1200" b="0" i="0" u="none" strike="noStrike" kern="1200" baseline="0" dirty="0" err="1">
                <a:solidFill>
                  <a:schemeClr val="tx1"/>
                </a:solidFill>
                <a:latin typeface="+mn-lt"/>
                <a:ea typeface="+mn-ea"/>
                <a:cs typeface="+mn-cs"/>
              </a:rPr>
              <a:t>comparaison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clé</a:t>
            </a:r>
            <a:r>
              <a:rPr lang="en-US" sz="1200" b="0" i="0" u="none" strike="noStrike" kern="1200" baseline="0" dirty="0">
                <a:solidFill>
                  <a:schemeClr val="tx1"/>
                </a:solidFill>
                <a:latin typeface="+mn-lt"/>
                <a:ea typeface="+mn-ea"/>
                <a:cs typeface="+mn-cs"/>
              </a:rPr>
              <a:t> pour les </a:t>
            </a:r>
            <a:r>
              <a:rPr lang="en-US" sz="1200" b="0" i="0" u="none" strike="noStrike" kern="1200" baseline="0" dirty="0" err="1">
                <a:solidFill>
                  <a:schemeClr val="tx1"/>
                </a:solidFill>
                <a:latin typeface="+mn-lt"/>
                <a:ea typeface="+mn-ea"/>
                <a:cs typeface="+mn-cs"/>
              </a:rPr>
              <a:t>évaluations</a:t>
            </a:r>
            <a:r>
              <a:rPr lang="en-US" sz="1200" b="0" i="0" u="none" strike="noStrike" kern="1200" baseline="0" dirty="0">
                <a:solidFill>
                  <a:schemeClr val="tx1"/>
                </a:solidFill>
                <a:latin typeface="+mn-lt"/>
                <a:ea typeface="+mn-ea"/>
                <a:cs typeface="+mn-cs"/>
              </a:rPr>
              <a:t> et </a:t>
            </a:r>
            <a:r>
              <a:rPr lang="en-US" sz="1200" b="0" i="0" u="none" strike="noStrike" kern="1200" baseline="0" dirty="0" err="1">
                <a:solidFill>
                  <a:schemeClr val="tx1"/>
                </a:solidFill>
                <a:latin typeface="+mn-lt"/>
                <a:ea typeface="+mn-ea"/>
                <a:cs typeface="+mn-cs"/>
              </a:rPr>
              <a:t>améliorent</a:t>
            </a:r>
            <a:r>
              <a:rPr lang="en-US" sz="1200" b="0" i="0" u="none" strike="noStrike" kern="1200" baseline="0" dirty="0">
                <a:solidFill>
                  <a:schemeClr val="tx1"/>
                </a:solidFill>
                <a:latin typeface="+mn-lt"/>
                <a:ea typeface="+mn-ea"/>
                <a:cs typeface="+mn-cs"/>
              </a:rPr>
              <a:t> la conclusion des </a:t>
            </a:r>
            <a:r>
              <a:rPr lang="en-US" sz="1200" b="0" i="0" u="none" strike="noStrike" kern="1200" baseline="0" dirty="0" err="1">
                <a:solidFill>
                  <a:schemeClr val="tx1"/>
                </a:solidFill>
                <a:latin typeface="+mn-lt"/>
                <a:ea typeface="+mn-ea"/>
                <a:cs typeface="+mn-cs"/>
              </a:rPr>
              <a:t>résultats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l'évaluation</a:t>
            </a:r>
            <a:r>
              <a:rPr lang="en-US" sz="1200" b="0" i="0" u="none" strike="noStrike" kern="1200" baseline="0" dirty="0">
                <a:solidFill>
                  <a:schemeClr val="tx1"/>
                </a:solidFill>
                <a:latin typeface="+mn-lt"/>
                <a:ea typeface="+mn-ea"/>
                <a:cs typeface="+mn-cs"/>
              </a:rPr>
              <a:t>.</a:t>
            </a:r>
            <a:endParaRPr lang="en-US" sz="1200" b="0" dirty="0">
              <a:solidFill>
                <a:schemeClr val="accent1"/>
              </a:solidFill>
            </a:endParaRPr>
          </a:p>
          <a:p>
            <a:endParaRPr lang="en-US" dirty="0"/>
          </a:p>
        </p:txBody>
      </p:sp>
    </p:spTree>
    <p:extLst>
      <p:ext uri="{BB962C8B-B14F-4D97-AF65-F5344CB8AC3E}">
        <p14:creationId xmlns:p14="http://schemas.microsoft.com/office/powerpoint/2010/main" val="128439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Établissement</a:t>
            </a:r>
            <a:r>
              <a:rPr lang="en-US" dirty="0"/>
              <a:t> </a:t>
            </a:r>
            <a:r>
              <a:rPr lang="en-US" dirty="0" err="1"/>
              <a:t>d'une</a:t>
            </a:r>
            <a:r>
              <a:rPr lang="en-US" dirty="0"/>
              <a:t> </a:t>
            </a:r>
            <a:r>
              <a:rPr lang="en-US" dirty="0" err="1"/>
              <a:t>valeur</a:t>
            </a:r>
            <a:r>
              <a:rPr lang="en-US" dirty="0"/>
              <a:t> de </a:t>
            </a:r>
            <a:r>
              <a:rPr lang="en-US" dirty="0" err="1"/>
              <a:t>référence</a:t>
            </a:r>
            <a:endParaRPr lang="en-US" dirty="0"/>
          </a:p>
          <a:p>
            <a:pPr marL="171450" indent="-171450">
              <a:buFont typeface="Arial" panose="020B0604020202020204" pitchFamily="34" charset="0"/>
              <a:buChar char="•"/>
            </a:pPr>
            <a:r>
              <a:rPr lang="en-US" dirty="0" err="1"/>
              <a:t>Selon</a:t>
            </a:r>
            <a:r>
              <a:rPr lang="en-US" dirty="0"/>
              <a:t> </a:t>
            </a:r>
            <a:r>
              <a:rPr lang="en-US" dirty="0" err="1"/>
              <a:t>l'indicateur</a:t>
            </a:r>
            <a:r>
              <a:rPr lang="en-US" dirty="0"/>
              <a:t>, les </a:t>
            </a:r>
            <a:r>
              <a:rPr lang="en-US" dirty="0" err="1"/>
              <a:t>valeurs</a:t>
            </a:r>
            <a:r>
              <a:rPr lang="en-US" dirty="0"/>
              <a:t> de </a:t>
            </a:r>
            <a:r>
              <a:rPr lang="en-US" dirty="0" err="1"/>
              <a:t>référence</a:t>
            </a:r>
            <a:r>
              <a:rPr lang="en-US" dirty="0"/>
              <a:t> </a:t>
            </a:r>
            <a:r>
              <a:rPr lang="en-US" dirty="0" err="1"/>
              <a:t>peuvent</a:t>
            </a:r>
            <a:r>
              <a:rPr lang="en-US" dirty="0"/>
              <a:t> </a:t>
            </a:r>
            <a:r>
              <a:rPr lang="en-US" dirty="0" err="1"/>
              <a:t>être</a:t>
            </a:r>
            <a:r>
              <a:rPr lang="en-US" dirty="0"/>
              <a:t> </a:t>
            </a:r>
            <a:r>
              <a:rPr lang="en-US" dirty="0" err="1"/>
              <a:t>l'une</a:t>
            </a:r>
            <a:r>
              <a:rPr lang="en-US" dirty="0"/>
              <a:t> des </a:t>
            </a:r>
            <a:r>
              <a:rPr lang="en-US" dirty="0" err="1"/>
              <a:t>suivantes</a:t>
            </a:r>
            <a:r>
              <a:rPr lang="en-US" dirty="0"/>
              <a:t> :</a:t>
            </a:r>
          </a:p>
          <a:p>
            <a:pPr marL="171450" indent="-171450">
              <a:buFont typeface="Arial" panose="020B0604020202020204" pitchFamily="34" charset="0"/>
              <a:buChar char="•"/>
            </a:pPr>
            <a:r>
              <a:rPr lang="en-US" dirty="0" err="1"/>
              <a:t>Fixées</a:t>
            </a:r>
            <a:r>
              <a:rPr lang="en-US" dirty="0"/>
              <a:t> </a:t>
            </a:r>
            <a:r>
              <a:rPr lang="en-US" dirty="0" err="1"/>
              <a:t>à</a:t>
            </a:r>
            <a:r>
              <a:rPr lang="en-US" dirty="0"/>
              <a:t> </a:t>
            </a:r>
            <a:r>
              <a:rPr lang="en-US" dirty="0" err="1"/>
              <a:t>zéro</a:t>
            </a:r>
            <a:r>
              <a:rPr lang="en-US" dirty="0"/>
              <a:t> - Les </a:t>
            </a:r>
            <a:r>
              <a:rPr lang="en-US" dirty="0" err="1"/>
              <a:t>valeurs</a:t>
            </a:r>
            <a:r>
              <a:rPr lang="en-US" dirty="0"/>
              <a:t> de </a:t>
            </a:r>
            <a:r>
              <a:rPr lang="en-US" dirty="0" err="1"/>
              <a:t>référence</a:t>
            </a:r>
            <a:r>
              <a:rPr lang="en-US" dirty="0"/>
              <a:t> </a:t>
            </a:r>
            <a:r>
              <a:rPr lang="en-US" dirty="0" err="1"/>
              <a:t>sont</a:t>
            </a:r>
            <a:r>
              <a:rPr lang="en-US" dirty="0"/>
              <a:t> </a:t>
            </a:r>
            <a:r>
              <a:rPr lang="en-US" dirty="0" err="1"/>
              <a:t>souvent</a:t>
            </a:r>
            <a:r>
              <a:rPr lang="en-US" dirty="0"/>
              <a:t> </a:t>
            </a:r>
            <a:r>
              <a:rPr lang="en-US" dirty="0" err="1"/>
              <a:t>fixées</a:t>
            </a:r>
            <a:r>
              <a:rPr lang="en-US" dirty="0"/>
              <a:t> </a:t>
            </a:r>
            <a:r>
              <a:rPr lang="en-US" dirty="0" err="1"/>
              <a:t>à</a:t>
            </a:r>
            <a:r>
              <a:rPr lang="en-US" dirty="0"/>
              <a:t> </a:t>
            </a:r>
            <a:r>
              <a:rPr lang="en-US" dirty="0" err="1"/>
              <a:t>zéro</a:t>
            </a:r>
            <a:r>
              <a:rPr lang="en-US" dirty="0"/>
              <a:t> pour les </a:t>
            </a:r>
            <a:r>
              <a:rPr lang="en-US" dirty="0" err="1"/>
              <a:t>indicateurs</a:t>
            </a:r>
            <a:r>
              <a:rPr lang="en-US" dirty="0"/>
              <a:t> de production du </a:t>
            </a:r>
            <a:r>
              <a:rPr lang="en-US" dirty="0" err="1"/>
              <a:t>projet</a:t>
            </a:r>
            <a:r>
              <a:rPr lang="en-US" dirty="0"/>
              <a:t> </a:t>
            </a:r>
            <a:r>
              <a:rPr lang="en-US" dirty="0" err="1"/>
              <a:t>ou</a:t>
            </a:r>
            <a:r>
              <a:rPr lang="en-US" dirty="0"/>
              <a:t> les </a:t>
            </a:r>
            <a:r>
              <a:rPr lang="en-US" dirty="0" err="1"/>
              <a:t>indicateurs</a:t>
            </a:r>
            <a:r>
              <a:rPr lang="en-US" dirty="0"/>
              <a:t> de </a:t>
            </a:r>
            <a:r>
              <a:rPr lang="en-US" dirty="0" err="1"/>
              <a:t>résultats</a:t>
            </a:r>
            <a:r>
              <a:rPr lang="en-US" dirty="0"/>
              <a:t> de </a:t>
            </a:r>
            <a:r>
              <a:rPr lang="en-US" dirty="0" err="1"/>
              <a:t>niveau</a:t>
            </a:r>
            <a:r>
              <a:rPr lang="en-US" dirty="0"/>
              <a:t> </a:t>
            </a:r>
            <a:r>
              <a:rPr lang="en-US" dirty="0" err="1"/>
              <a:t>inférieur</a:t>
            </a:r>
            <a:r>
              <a:rPr lang="en-US" dirty="0"/>
              <a:t> qui </a:t>
            </a:r>
            <a:r>
              <a:rPr lang="en-US" dirty="0" err="1"/>
              <a:t>mesurent</a:t>
            </a:r>
            <a:r>
              <a:rPr lang="en-US" dirty="0"/>
              <a:t> la </a:t>
            </a:r>
            <a:r>
              <a:rPr lang="en-US" dirty="0" err="1"/>
              <a:t>fourniture</a:t>
            </a:r>
            <a:r>
              <a:rPr lang="en-US" dirty="0"/>
              <a:t> de </a:t>
            </a:r>
            <a:r>
              <a:rPr lang="en-US" dirty="0" err="1"/>
              <a:t>biens</a:t>
            </a:r>
            <a:r>
              <a:rPr lang="en-US" dirty="0"/>
              <a:t> et de services.</a:t>
            </a:r>
          </a:p>
          <a:p>
            <a:pPr marL="171450" indent="-171450">
              <a:buFont typeface="Arial" panose="020B0604020202020204" pitchFamily="34" charset="0"/>
              <a:buChar char="•"/>
            </a:pPr>
            <a:r>
              <a:rPr lang="en-US" dirty="0"/>
              <a:t>Déjà </a:t>
            </a:r>
            <a:r>
              <a:rPr lang="en-US" dirty="0" err="1"/>
              <a:t>connues</a:t>
            </a:r>
            <a:r>
              <a:rPr lang="en-US" dirty="0"/>
              <a:t> </a:t>
            </a:r>
            <a:r>
              <a:rPr lang="en-US" dirty="0" err="1"/>
              <a:t>ou</a:t>
            </a:r>
            <a:r>
              <a:rPr lang="en-US" dirty="0"/>
              <a:t> </a:t>
            </a:r>
            <a:r>
              <a:rPr lang="en-US" dirty="0" err="1"/>
              <a:t>déterminées</a:t>
            </a:r>
            <a:r>
              <a:rPr lang="en-US" dirty="0"/>
              <a:t> - </a:t>
            </a:r>
            <a:r>
              <a:rPr lang="en-US" dirty="0" err="1"/>
              <a:t>Parfois</a:t>
            </a:r>
            <a:r>
              <a:rPr lang="en-US" dirty="0"/>
              <a:t>, les </a:t>
            </a:r>
            <a:r>
              <a:rPr lang="en-US" dirty="0" err="1"/>
              <a:t>valeurs</a:t>
            </a:r>
            <a:r>
              <a:rPr lang="en-US" dirty="0"/>
              <a:t> de </a:t>
            </a:r>
            <a:r>
              <a:rPr lang="en-US" dirty="0" err="1"/>
              <a:t>référence</a:t>
            </a:r>
            <a:r>
              <a:rPr lang="en-US" dirty="0"/>
              <a:t> </a:t>
            </a:r>
            <a:r>
              <a:rPr lang="en-US" dirty="0" err="1"/>
              <a:t>sont</a:t>
            </a:r>
            <a:r>
              <a:rPr lang="en-US" dirty="0"/>
              <a:t> </a:t>
            </a:r>
            <a:r>
              <a:rPr lang="en-US" dirty="0" err="1"/>
              <a:t>disponibles</a:t>
            </a:r>
            <a:r>
              <a:rPr lang="en-US" dirty="0"/>
              <a:t> </a:t>
            </a:r>
            <a:r>
              <a:rPr lang="en-US" dirty="0" err="1"/>
              <a:t>à</a:t>
            </a:r>
            <a:r>
              <a:rPr lang="en-US" dirty="0"/>
              <a:t> </a:t>
            </a:r>
            <a:r>
              <a:rPr lang="en-US" dirty="0" err="1"/>
              <a:t>partir</a:t>
            </a:r>
            <a:r>
              <a:rPr lang="en-US" dirty="0"/>
              <a:t> de sources </a:t>
            </a:r>
            <a:r>
              <a:rPr lang="en-US" dirty="0" err="1"/>
              <a:t>secondaires</a:t>
            </a:r>
            <a:r>
              <a:rPr lang="en-US" dirty="0"/>
              <a:t> </a:t>
            </a:r>
            <a:r>
              <a:rPr lang="en-US" dirty="0" err="1"/>
              <a:t>ou</a:t>
            </a:r>
            <a:r>
              <a:rPr lang="en-US" dirty="0"/>
              <a:t> de </a:t>
            </a:r>
            <a:r>
              <a:rPr lang="en-US" dirty="0" err="1"/>
              <a:t>projets</a:t>
            </a:r>
            <a:r>
              <a:rPr lang="en-US" dirty="0"/>
              <a:t> </a:t>
            </a:r>
            <a:r>
              <a:rPr lang="en-US" dirty="0" err="1"/>
              <a:t>antérieurs</a:t>
            </a:r>
            <a:r>
              <a:rPr lang="en-US" dirty="0"/>
              <a:t>. Par </a:t>
            </a:r>
            <a:r>
              <a:rPr lang="en-US" dirty="0" err="1"/>
              <a:t>exemple</a:t>
            </a:r>
            <a:r>
              <a:rPr lang="en-US" dirty="0"/>
              <a:t>, des </a:t>
            </a:r>
            <a:r>
              <a:rPr lang="en-US" dirty="0" err="1"/>
              <a:t>données</a:t>
            </a:r>
            <a:r>
              <a:rPr lang="en-US" dirty="0"/>
              <a:t> </a:t>
            </a:r>
            <a:r>
              <a:rPr lang="en-US" dirty="0" err="1"/>
              <a:t>historiques</a:t>
            </a:r>
            <a:r>
              <a:rPr lang="en-US" dirty="0"/>
              <a:t> sur les </a:t>
            </a:r>
            <a:r>
              <a:rPr lang="en-US" dirty="0" err="1"/>
              <a:t>taux</a:t>
            </a:r>
            <a:r>
              <a:rPr lang="en-US" dirty="0"/>
              <a:t> de </a:t>
            </a:r>
            <a:r>
              <a:rPr lang="en-US" dirty="0" err="1"/>
              <a:t>fréquentation</a:t>
            </a:r>
            <a:r>
              <a:rPr lang="en-US" dirty="0"/>
              <a:t> </a:t>
            </a:r>
            <a:r>
              <a:rPr lang="en-US" dirty="0" err="1"/>
              <a:t>scolaire</a:t>
            </a:r>
            <a:r>
              <a:rPr lang="en-US" dirty="0"/>
              <a:t> </a:t>
            </a:r>
            <a:r>
              <a:rPr lang="en-US" dirty="0" err="1"/>
              <a:t>provenant</a:t>
            </a:r>
            <a:r>
              <a:rPr lang="en-US" dirty="0"/>
              <a:t> de rapports </a:t>
            </a:r>
            <a:r>
              <a:rPr lang="en-US" dirty="0" err="1"/>
              <a:t>gouvernementaux</a:t>
            </a:r>
            <a:r>
              <a:rPr lang="en-US" dirty="0"/>
              <a:t> </a:t>
            </a:r>
            <a:r>
              <a:rPr lang="en-US" dirty="0" err="1"/>
              <a:t>ou</a:t>
            </a:r>
            <a:r>
              <a:rPr lang="en-US" dirty="0"/>
              <a:t> d'un </a:t>
            </a:r>
            <a:r>
              <a:rPr lang="en-US" dirty="0" err="1"/>
              <a:t>projet</a:t>
            </a:r>
            <a:r>
              <a:rPr lang="en-US" dirty="0"/>
              <a:t> </a:t>
            </a:r>
            <a:r>
              <a:rPr lang="en-US" dirty="0" err="1"/>
              <a:t>antérieur</a:t>
            </a:r>
            <a:r>
              <a:rPr lang="en-US" dirty="0"/>
              <a:t> sur le travail des enfants.</a:t>
            </a:r>
          </a:p>
          <a:p>
            <a:pPr marL="171450" indent="-171450">
              <a:buFont typeface="Arial" panose="020B0604020202020204" pitchFamily="34" charset="0"/>
              <a:buChar char="•"/>
            </a:pPr>
            <a:r>
              <a:rPr lang="en-US" dirty="0" err="1"/>
              <a:t>Collectées</a:t>
            </a:r>
            <a:r>
              <a:rPr lang="en-US" dirty="0"/>
              <a:t> </a:t>
            </a:r>
            <a:r>
              <a:rPr lang="en-US" dirty="0" err="1"/>
              <a:t>avant</a:t>
            </a:r>
            <a:r>
              <a:rPr lang="en-US" dirty="0"/>
              <a:t> la mise </a:t>
            </a:r>
            <a:r>
              <a:rPr lang="en-US" dirty="0" err="1"/>
              <a:t>en</a:t>
            </a:r>
            <a:r>
              <a:rPr lang="en-US" dirty="0"/>
              <a:t> </a:t>
            </a:r>
            <a:r>
              <a:rPr lang="en-US" dirty="0" err="1"/>
              <a:t>œuvre</a:t>
            </a:r>
            <a:r>
              <a:rPr lang="en-US" dirty="0"/>
              <a:t> - Il </a:t>
            </a:r>
            <a:r>
              <a:rPr lang="en-US" dirty="0" err="1"/>
              <a:t>s'agit</a:t>
            </a:r>
            <a:r>
              <a:rPr lang="en-US" dirty="0"/>
              <a:t> de </a:t>
            </a:r>
            <a:r>
              <a:rPr lang="en-US" dirty="0" err="1"/>
              <a:t>données</a:t>
            </a:r>
            <a:r>
              <a:rPr lang="en-US" dirty="0"/>
              <a:t> de </a:t>
            </a:r>
            <a:r>
              <a:rPr lang="en-US" dirty="0" err="1"/>
              <a:t>référence</a:t>
            </a:r>
            <a:r>
              <a:rPr lang="en-US" dirty="0"/>
              <a:t> qui </a:t>
            </a:r>
            <a:r>
              <a:rPr lang="en-US" dirty="0" err="1"/>
              <a:t>sont</a:t>
            </a:r>
            <a:r>
              <a:rPr lang="en-US" dirty="0"/>
              <a:t> </a:t>
            </a:r>
            <a:r>
              <a:rPr lang="en-US" dirty="0" err="1"/>
              <a:t>collectées</a:t>
            </a:r>
            <a:r>
              <a:rPr lang="en-US" dirty="0"/>
              <a:t> </a:t>
            </a:r>
            <a:r>
              <a:rPr lang="en-US" dirty="0" err="1"/>
              <a:t>directement</a:t>
            </a:r>
            <a:r>
              <a:rPr lang="en-US" dirty="0"/>
              <a:t> par le </a:t>
            </a:r>
            <a:r>
              <a:rPr lang="en-US" dirty="0" err="1"/>
              <a:t>projet</a:t>
            </a:r>
            <a:r>
              <a:rPr lang="en-US" dirty="0"/>
              <a:t> </a:t>
            </a:r>
            <a:r>
              <a:rPr lang="en-US" dirty="0" err="1"/>
              <a:t>avant</a:t>
            </a:r>
            <a:r>
              <a:rPr lang="en-US" dirty="0"/>
              <a:t> le début des </a:t>
            </a:r>
            <a:r>
              <a:rPr lang="en-US" dirty="0" err="1"/>
              <a:t>activités</a:t>
            </a:r>
            <a:r>
              <a:rPr lang="en-US" dirty="0"/>
              <a:t>, par </a:t>
            </a:r>
            <a:r>
              <a:rPr lang="en-US" dirty="0" err="1"/>
              <a:t>exemple</a:t>
            </a:r>
            <a:r>
              <a:rPr lang="en-US" dirty="0"/>
              <a:t> par le </a:t>
            </a:r>
            <a:r>
              <a:rPr lang="en-US" dirty="0" err="1"/>
              <a:t>biais</a:t>
            </a:r>
            <a:r>
              <a:rPr lang="en-US" dirty="0"/>
              <a:t> </a:t>
            </a:r>
            <a:r>
              <a:rPr lang="en-US" dirty="0" err="1"/>
              <a:t>d'une</a:t>
            </a:r>
            <a:r>
              <a:rPr lang="en-US" dirty="0"/>
              <a:t> </a:t>
            </a:r>
            <a:r>
              <a:rPr lang="en-US" dirty="0" err="1"/>
              <a:t>enquête</a:t>
            </a:r>
            <a:r>
              <a:rPr lang="en-US" dirty="0"/>
              <a:t>, </a:t>
            </a:r>
            <a:r>
              <a:rPr lang="en-US" dirty="0" err="1"/>
              <a:t>d'une</a:t>
            </a:r>
            <a:r>
              <a:rPr lang="en-US" dirty="0"/>
              <a:t> </a:t>
            </a:r>
            <a:r>
              <a:rPr lang="en-US" dirty="0" err="1"/>
              <a:t>évaluation</a:t>
            </a:r>
            <a:r>
              <a:rPr lang="en-US" dirty="0"/>
              <a:t> </a:t>
            </a:r>
            <a:r>
              <a:rPr lang="en-US" dirty="0" err="1"/>
              <a:t>rapide</a:t>
            </a:r>
            <a:r>
              <a:rPr lang="en-US" dirty="0"/>
              <a:t>, etc. </a:t>
            </a:r>
          </a:p>
          <a:p>
            <a:pPr marL="171450" indent="-171450">
              <a:buFont typeface="Arial" panose="020B0604020202020204" pitchFamily="34" charset="0"/>
              <a:buChar char="•"/>
            </a:pPr>
            <a:r>
              <a:rPr lang="en-US" dirty="0"/>
              <a:t>Valeur de </a:t>
            </a:r>
            <a:r>
              <a:rPr lang="en-US" dirty="0" err="1"/>
              <a:t>référence</a:t>
            </a:r>
            <a:r>
              <a:rPr lang="en-US" dirty="0"/>
              <a:t> continue - Les </a:t>
            </a:r>
            <a:r>
              <a:rPr lang="en-US" dirty="0" err="1"/>
              <a:t>valeurs</a:t>
            </a:r>
            <a:r>
              <a:rPr lang="en-US" dirty="0"/>
              <a:t> de </a:t>
            </a:r>
            <a:r>
              <a:rPr lang="en-US" dirty="0" err="1"/>
              <a:t>référence</a:t>
            </a:r>
            <a:r>
              <a:rPr lang="en-US" dirty="0"/>
              <a:t> </a:t>
            </a:r>
            <a:r>
              <a:rPr lang="en-US" dirty="0" err="1"/>
              <a:t>peuvent</a:t>
            </a:r>
            <a:r>
              <a:rPr lang="en-US" dirty="0"/>
              <a:t> </a:t>
            </a:r>
            <a:r>
              <a:rPr lang="en-US" dirty="0" err="1"/>
              <a:t>être</a:t>
            </a:r>
            <a:r>
              <a:rPr lang="en-US" dirty="0"/>
              <a:t> </a:t>
            </a:r>
            <a:r>
              <a:rPr lang="en-US" dirty="0" err="1"/>
              <a:t>établies</a:t>
            </a:r>
            <a:r>
              <a:rPr lang="en-US" dirty="0"/>
              <a:t> sur </a:t>
            </a:r>
            <a:r>
              <a:rPr lang="en-US" dirty="0" err="1"/>
              <a:t>une</a:t>
            </a:r>
            <a:r>
              <a:rPr lang="en-US" dirty="0"/>
              <a:t> base "continue", </a:t>
            </a:r>
            <a:r>
              <a:rPr lang="en-US" dirty="0" err="1"/>
              <a:t>c'est</a:t>
            </a:r>
            <a:r>
              <a:rPr lang="en-US" dirty="0"/>
              <a:t>-</a:t>
            </a:r>
            <a:r>
              <a:rPr lang="en-US" dirty="0" err="1"/>
              <a:t>à</a:t>
            </a:r>
            <a:r>
              <a:rPr lang="en-US" dirty="0"/>
              <a:t>-dire </a:t>
            </a:r>
            <a:r>
              <a:rPr lang="en-US" dirty="0" err="1"/>
              <a:t>à</a:t>
            </a:r>
            <a:r>
              <a:rPr lang="en-US" dirty="0"/>
              <a:t> </a:t>
            </a:r>
            <a:r>
              <a:rPr lang="en-US" dirty="0" err="1"/>
              <a:t>différents</a:t>
            </a:r>
            <a:r>
              <a:rPr lang="en-US" dirty="0"/>
              <a:t> moments de la mise </a:t>
            </a:r>
            <a:r>
              <a:rPr lang="en-US" dirty="0" err="1"/>
              <a:t>en</a:t>
            </a:r>
            <a:r>
              <a:rPr lang="en-US" dirty="0"/>
              <a:t> </a:t>
            </a:r>
            <a:r>
              <a:rPr lang="en-US" dirty="0" err="1"/>
              <a:t>œuvre</a:t>
            </a:r>
            <a:r>
              <a:rPr lang="en-US" dirty="0"/>
              <a:t> du </a:t>
            </a:r>
            <a:r>
              <a:rPr lang="en-US" dirty="0" err="1"/>
              <a:t>projet</a:t>
            </a:r>
            <a:r>
              <a:rPr lang="en-US" dirty="0"/>
              <a:t>, </a:t>
            </a:r>
            <a:r>
              <a:rPr lang="en-US" dirty="0" err="1"/>
              <a:t>en</a:t>
            </a:r>
            <a:r>
              <a:rPr lang="en-US" dirty="0"/>
              <a:t> </a:t>
            </a:r>
            <a:r>
              <a:rPr lang="en-US" dirty="0" err="1"/>
              <a:t>fonction</a:t>
            </a:r>
            <a:r>
              <a:rPr lang="en-US" dirty="0"/>
              <a:t> du moment </a:t>
            </a:r>
            <a:r>
              <a:rPr lang="en-US" dirty="0" err="1"/>
              <a:t>où</a:t>
            </a:r>
            <a:r>
              <a:rPr lang="en-US" dirty="0"/>
              <a:t> les services </a:t>
            </a:r>
            <a:r>
              <a:rPr lang="en-US" dirty="0" err="1"/>
              <a:t>sont</a:t>
            </a:r>
            <a:r>
              <a:rPr lang="en-US" dirty="0"/>
              <a:t> </a:t>
            </a:r>
            <a:r>
              <a:rPr lang="en-US" dirty="0" err="1"/>
              <a:t>fournis</a:t>
            </a:r>
            <a:r>
              <a:rPr lang="en-US" dirty="0"/>
              <a:t> </a:t>
            </a:r>
            <a:r>
              <a:rPr lang="en-US" dirty="0" err="1"/>
              <a:t>à</a:t>
            </a:r>
            <a:r>
              <a:rPr lang="en-US" dirty="0"/>
              <a:t> </a:t>
            </a:r>
            <a:r>
              <a:rPr lang="en-US" dirty="0" err="1"/>
              <a:t>différents</a:t>
            </a:r>
            <a:r>
              <a:rPr lang="en-US" dirty="0"/>
              <a:t> </a:t>
            </a:r>
            <a:r>
              <a:rPr lang="en-US" dirty="0" err="1"/>
              <a:t>groupes</a:t>
            </a:r>
            <a:r>
              <a:rPr lang="en-US" dirty="0"/>
              <a:t> et/</a:t>
            </a:r>
            <a:r>
              <a:rPr lang="en-US" dirty="0" err="1"/>
              <a:t>ou</a:t>
            </a:r>
            <a:r>
              <a:rPr lang="en-US" dirty="0"/>
              <a:t> zones </a:t>
            </a:r>
            <a:r>
              <a:rPr lang="en-US" dirty="0" err="1"/>
              <a:t>géographiques</a:t>
            </a:r>
            <a:r>
              <a:rPr lang="en-US" dirty="0"/>
              <a:t> d'un pays.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 Nous </a:t>
            </a:r>
            <a:r>
              <a:rPr lang="en-US" dirty="0" err="1"/>
              <a:t>vous</a:t>
            </a:r>
            <a:r>
              <a:rPr lang="en-US" dirty="0"/>
              <a:t> </a:t>
            </a:r>
            <a:r>
              <a:rPr lang="en-US" dirty="0" err="1"/>
              <a:t>expliquons</a:t>
            </a:r>
            <a:r>
              <a:rPr lang="en-US" dirty="0"/>
              <a:t> plus </a:t>
            </a:r>
            <a:r>
              <a:rPr lang="en-US" dirty="0" err="1"/>
              <a:t>en</a:t>
            </a:r>
            <a:r>
              <a:rPr lang="en-US" dirty="0"/>
              <a:t> </a:t>
            </a:r>
            <a:r>
              <a:rPr lang="en-US" dirty="0" err="1"/>
              <a:t>détail</a:t>
            </a:r>
            <a:r>
              <a:rPr lang="en-US" dirty="0"/>
              <a:t> dans les diapositives </a:t>
            </a:r>
            <a:r>
              <a:rPr lang="en-US" dirty="0" err="1"/>
              <a:t>suivantes</a:t>
            </a:r>
            <a:r>
              <a:rPr lang="en-US" dirty="0"/>
              <a:t>.</a:t>
            </a:r>
          </a:p>
        </p:txBody>
      </p:sp>
    </p:spTree>
    <p:extLst>
      <p:ext uri="{BB962C8B-B14F-4D97-AF65-F5344CB8AC3E}">
        <p14:creationId xmlns:p14="http://schemas.microsoft.com/office/powerpoint/2010/main" val="243092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itchFamily="34" charset="0"/>
                <a:ea typeface="ＭＳ Ｐゴシック" pitchFamily="34" charset="-128"/>
              </a:rPr>
              <a:t>Mise </a:t>
            </a:r>
            <a:r>
              <a:rPr lang="en-US" altLang="en-US" dirty="0" err="1">
                <a:latin typeface="Arial" pitchFamily="34" charset="0"/>
                <a:ea typeface="ＭＳ Ｐゴシック" pitchFamily="34" charset="-128"/>
              </a:rPr>
              <a:t>à</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zéro</a:t>
            </a:r>
            <a:r>
              <a:rPr lang="en-US" altLang="en-US" dirty="0">
                <a:latin typeface="Arial" pitchFamily="34" charset="0"/>
                <a:ea typeface="ＭＳ Ｐゴシック" pitchFamily="34" charset="-128"/>
              </a:rPr>
              <a:t>.  Les </a:t>
            </a:r>
            <a:r>
              <a:rPr lang="en-US" altLang="en-US" dirty="0" err="1">
                <a:latin typeface="Arial" pitchFamily="34" charset="0"/>
                <a:ea typeface="ＭＳ Ｐゴシック" pitchFamily="34" charset="-128"/>
              </a:rPr>
              <a:t>valeurs</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référence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sont</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nulles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lorsque</a:t>
            </a:r>
            <a:r>
              <a:rPr lang="en-US" altLang="en-US" dirty="0">
                <a:latin typeface="Arial" pitchFamily="34" charset="0"/>
                <a:ea typeface="ＭＳ Ｐゴシック" pitchFamily="34" charset="-128"/>
              </a:rPr>
              <a:t> la </a:t>
            </a:r>
            <a:r>
              <a:rPr lang="en-US" altLang="en-US" dirty="0" err="1">
                <a:latin typeface="Arial" pitchFamily="34" charset="0"/>
                <a:ea typeface="ＭＳ Ｐゴシック" pitchFamily="34" charset="-128"/>
              </a:rPr>
              <a:t>valeur</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départ</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l'indicateur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est</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zéro</a:t>
            </a:r>
            <a:r>
              <a:rPr lang="en-US" altLang="en-US" dirty="0">
                <a:latin typeface="Arial" pitchFamily="34" charset="0"/>
                <a:ea typeface="ＭＳ Ｐゴシック" pitchFamily="34" charset="-128"/>
              </a:rPr>
              <a:t>. Les </a:t>
            </a:r>
            <a:r>
              <a:rPr lang="en-US" altLang="en-US" dirty="0" err="1">
                <a:latin typeface="Arial" pitchFamily="34" charset="0"/>
                <a:ea typeface="ＭＳ Ｐゴシック" pitchFamily="34" charset="-128"/>
              </a:rPr>
              <a:t>valeurs</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référence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nulles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sont</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généralement</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utilisées</a:t>
            </a:r>
            <a:r>
              <a:rPr lang="en-US" altLang="en-US" dirty="0">
                <a:latin typeface="Arial" pitchFamily="34" charset="0"/>
                <a:ea typeface="ＭＳ Ｐゴシック" pitchFamily="34" charset="-128"/>
              </a:rPr>
              <a:t> pour les </a:t>
            </a:r>
            <a:r>
              <a:rPr lang="en-US" altLang="en-US" dirty="0" err="1">
                <a:latin typeface="Arial" pitchFamily="34" charset="0"/>
                <a:ea typeface="ＭＳ Ｐゴシック" pitchFamily="34" charset="-128"/>
              </a:rPr>
              <a:t>indicateurs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mesurant</a:t>
            </a:r>
            <a:r>
              <a:rPr lang="en-US" altLang="en-US" dirty="0">
                <a:latin typeface="Arial" pitchFamily="34" charset="0"/>
                <a:ea typeface="ＭＳ Ｐゴシック" pitchFamily="34" charset="-128"/>
              </a:rPr>
              <a:t> la livraison de </a:t>
            </a:r>
            <a:r>
              <a:rPr lang="en-US" altLang="en-US" dirty="0" err="1">
                <a:latin typeface="Arial" pitchFamily="34" charset="0"/>
                <a:ea typeface="ＭＳ Ｐゴシック" pitchFamily="34" charset="-128"/>
              </a:rPr>
              <a:t>biens</a:t>
            </a:r>
            <a:r>
              <a:rPr lang="en-US" altLang="en-US" dirty="0">
                <a:latin typeface="Arial" pitchFamily="34" charset="0"/>
                <a:ea typeface="ＭＳ Ｐゴシック" pitchFamily="34" charset="-128"/>
              </a:rPr>
              <a:t> et services </a:t>
            </a:r>
            <a:r>
              <a:rPr lang="en-US" altLang="en-US" dirty="0" err="1">
                <a:latin typeface="Arial" pitchFamily="34" charset="0"/>
                <a:ea typeface="ＭＳ Ｐゴシック" pitchFamily="34" charset="-128"/>
              </a:rPr>
              <a:t>spécifiques</a:t>
            </a:r>
            <a:r>
              <a:rPr lang="en-US" altLang="en-US" dirty="0">
                <a:latin typeface="Arial" pitchFamily="34" charset="0"/>
                <a:ea typeface="ＭＳ Ｐゴシック" pitchFamily="34" charset="-128"/>
              </a:rPr>
              <a:t> au </a:t>
            </a:r>
            <a:r>
              <a:rPr lang="en-US" altLang="en-US" dirty="0" err="1">
                <a:latin typeface="Arial" pitchFamily="34" charset="0"/>
                <a:ea typeface="ＭＳ Ｐゴシック" pitchFamily="34" charset="-128"/>
              </a:rPr>
              <a:t>projet</a:t>
            </a:r>
            <a:r>
              <a:rPr lang="en-US" altLang="en-US" dirty="0">
                <a:latin typeface="Arial" pitchFamily="34" charset="0"/>
                <a:ea typeface="ＭＳ Ｐゴシック" pitchFamily="34" charset="-128"/>
              </a:rPr>
              <a:t> pour la première </a:t>
            </a:r>
            <a:r>
              <a:rPr lang="en-US" altLang="en-US" dirty="0" err="1">
                <a:latin typeface="Arial" pitchFamily="34" charset="0"/>
                <a:ea typeface="ＭＳ Ｐゴシック" pitchFamily="34" charset="-128"/>
              </a:rPr>
              <a:t>fois</a:t>
            </a:r>
            <a:r>
              <a:rPr lang="en-US" altLang="en-US" dirty="0">
                <a:latin typeface="Arial" pitchFamily="34" charset="0"/>
                <a:ea typeface="ＭＳ Ｐゴシック" pitchFamily="34" charset="-128"/>
              </a:rPr>
              <a:t>.  </a:t>
            </a:r>
          </a:p>
          <a:p>
            <a:pPr marL="171450" indent="-171450">
              <a:buFont typeface="Arial" panose="020B0604020202020204" pitchFamily="34" charset="0"/>
              <a:buChar char="•"/>
            </a:pPr>
            <a:r>
              <a:rPr lang="en-US" altLang="en-US" dirty="0">
                <a:latin typeface="Arial" pitchFamily="34" charset="0"/>
                <a:ea typeface="ＭＳ Ｐゴシック" pitchFamily="34" charset="-128"/>
              </a:rPr>
              <a:t>Par </a:t>
            </a:r>
            <a:r>
              <a:rPr lang="en-US" altLang="en-US" dirty="0" err="1">
                <a:latin typeface="Arial" pitchFamily="34" charset="0"/>
                <a:ea typeface="ＭＳ Ｐゴシック" pitchFamily="34" charset="-128"/>
              </a:rPr>
              <a:t>exemple</a:t>
            </a:r>
            <a:r>
              <a:rPr lang="en-US" altLang="en-US" dirty="0">
                <a:latin typeface="Arial" pitchFamily="34" charset="0"/>
                <a:ea typeface="ＭＳ Ｐゴシック" pitchFamily="34" charset="-128"/>
              </a:rPr>
              <a:t>, </a:t>
            </a:r>
          </a:p>
          <a:p>
            <a:pPr marL="171450" indent="-171450">
              <a:buFont typeface="Arial" panose="020B0604020202020204" pitchFamily="34" charset="0"/>
              <a:buChar char="•"/>
            </a:pPr>
            <a:r>
              <a:rPr lang="en-US" altLang="en-US" dirty="0">
                <a:latin typeface="Arial" pitchFamily="34" charset="0"/>
                <a:ea typeface="ＭＳ Ｐゴシック" pitchFamily="34" charset="-128"/>
              </a:rPr>
              <a:t>Pour </a:t>
            </a:r>
            <a:r>
              <a:rPr lang="en-US" altLang="en-US" dirty="0" err="1">
                <a:latin typeface="Arial" pitchFamily="34" charset="0"/>
                <a:ea typeface="ＭＳ Ｐゴシック" pitchFamily="34" charset="-128"/>
              </a:rPr>
              <a:t>l'indicateur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Nombre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d'enquêteurs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formés</a:t>
            </a:r>
            <a:r>
              <a:rPr lang="en-US" altLang="en-US" dirty="0">
                <a:latin typeface="Arial" pitchFamily="34" charset="0"/>
                <a:ea typeface="ＭＳ Ｐゴシック" pitchFamily="34" charset="-128"/>
              </a:rPr>
              <a:t>", la </a:t>
            </a:r>
            <a:r>
              <a:rPr lang="en-US" altLang="en-US" dirty="0" err="1">
                <a:latin typeface="Arial" pitchFamily="34" charset="0"/>
                <a:ea typeface="ＭＳ Ｐゴシック" pitchFamily="34" charset="-128"/>
              </a:rPr>
              <a:t>valeur</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référence</a:t>
            </a:r>
            <a:r>
              <a:rPr lang="en-US" altLang="en-US" dirty="0">
                <a:latin typeface="Arial" pitchFamily="34" charset="0"/>
                <a:ea typeface="ＭＳ Ｐゴシック" pitchFamily="34" charset="-128"/>
              </a:rPr>
              <a:t> sera "0" car </a:t>
            </a:r>
            <a:r>
              <a:rPr lang="en-US" altLang="en-US" dirty="0" err="1">
                <a:latin typeface="Arial" pitchFamily="34" charset="0"/>
                <a:ea typeface="ＭＳ Ｐゴシック" pitchFamily="34" charset="-128"/>
              </a:rPr>
              <a:t>aucun</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enquêteur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n'a</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été</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formé</a:t>
            </a:r>
            <a:r>
              <a:rPr lang="en-US" altLang="en-US" dirty="0">
                <a:latin typeface="Arial" pitchFamily="34" charset="0"/>
                <a:ea typeface="ＭＳ Ｐゴシック" pitchFamily="34" charset="-128"/>
              </a:rPr>
              <a:t> par le </a:t>
            </a:r>
            <a:r>
              <a:rPr lang="en-US" altLang="en-US" dirty="0" err="1">
                <a:latin typeface="Arial" pitchFamily="34" charset="0"/>
                <a:ea typeface="ＭＳ Ｐゴシック" pitchFamily="34" charset="-128"/>
              </a:rPr>
              <a:t>bénéficiaire</a:t>
            </a:r>
            <a:r>
              <a:rPr lang="en-US" altLang="en-US" dirty="0">
                <a:latin typeface="Arial" pitchFamily="34" charset="0"/>
                <a:ea typeface="ＭＳ Ｐゴシック" pitchFamily="34" charset="-128"/>
              </a:rPr>
              <a:t> de la subvention </a:t>
            </a:r>
            <a:r>
              <a:rPr lang="en-US" altLang="en-US" dirty="0" err="1">
                <a:latin typeface="Arial" pitchFamily="34" charset="0"/>
                <a:ea typeface="ＭＳ Ｐゴシック" pitchFamily="34" charset="-128"/>
              </a:rPr>
              <a:t>avant</a:t>
            </a:r>
            <a:r>
              <a:rPr lang="en-US" altLang="en-US" dirty="0">
                <a:latin typeface="Arial" pitchFamily="34" charset="0"/>
                <a:ea typeface="ＭＳ Ｐゴシック" pitchFamily="34" charset="-128"/>
              </a:rPr>
              <a:t> le début du </a:t>
            </a:r>
            <a:r>
              <a:rPr lang="en-US" altLang="en-US" dirty="0" err="1">
                <a:latin typeface="Arial" pitchFamily="34" charset="0"/>
                <a:ea typeface="ＭＳ Ｐゴシック" pitchFamily="34" charset="-128"/>
              </a:rPr>
              <a:t>projet</a:t>
            </a:r>
            <a:r>
              <a:rPr lang="en-US" altLang="en-US" dirty="0">
                <a:latin typeface="Arial" pitchFamily="34" charset="0"/>
                <a:ea typeface="ＭＳ Ｐゴシック" pitchFamily="34" charset="-128"/>
              </a:rPr>
              <a:t>.</a:t>
            </a:r>
          </a:p>
          <a:p>
            <a:pPr marL="171450" indent="-171450">
              <a:buFont typeface="Arial" panose="020B0604020202020204" pitchFamily="34" charset="0"/>
              <a:buChar char="•"/>
            </a:pPr>
            <a:r>
              <a:rPr lang="en-US" altLang="en-US" dirty="0">
                <a:latin typeface="Arial" pitchFamily="34" charset="0"/>
                <a:ea typeface="ＭＳ Ｐゴシック" pitchFamily="34" charset="-128"/>
              </a:rPr>
              <a:t>Pour </a:t>
            </a:r>
            <a:r>
              <a:rPr lang="en-US" altLang="en-US" dirty="0" err="1">
                <a:latin typeface="Arial" pitchFamily="34" charset="0"/>
                <a:ea typeface="ＭＳ Ｐゴシック" pitchFamily="34" charset="-128"/>
              </a:rPr>
              <a:t>l'indicateur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Nombre</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réunions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syndicales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facilitées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aucune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n'aurait</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été</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facilitée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avant</a:t>
            </a:r>
            <a:r>
              <a:rPr lang="en-US" altLang="en-US" dirty="0">
                <a:latin typeface="Arial" pitchFamily="34" charset="0"/>
                <a:ea typeface="ＭＳ Ｐゴシック" pitchFamily="34" charset="-128"/>
              </a:rPr>
              <a:t> le début du </a:t>
            </a:r>
            <a:r>
              <a:rPr lang="en-US" altLang="en-US" dirty="0" err="1">
                <a:latin typeface="Arial" pitchFamily="34" charset="0"/>
                <a:ea typeface="ＭＳ Ｐゴシック" pitchFamily="34" charset="-128"/>
              </a:rPr>
              <a:t>projet</a:t>
            </a:r>
            <a:r>
              <a:rPr lang="en-US" altLang="en-US" dirty="0">
                <a:latin typeface="Arial" pitchFamily="34" charset="0"/>
                <a:ea typeface="ＭＳ Ｐゴシック" pitchFamily="34" charset="-128"/>
              </a:rPr>
              <a:t>." </a:t>
            </a:r>
          </a:p>
          <a:p>
            <a:pPr marL="171450" indent="-171450">
              <a:buFont typeface="Arial" panose="020B0604020202020204" pitchFamily="34" charset="0"/>
              <a:buChar char="•"/>
            </a:pPr>
            <a:r>
              <a:rPr lang="en-US" altLang="en-US" dirty="0">
                <a:latin typeface="Arial" pitchFamily="34" charset="0"/>
                <a:ea typeface="ＭＳ Ｐゴシック" pitchFamily="34" charset="-128"/>
              </a:rPr>
              <a:t>De </a:t>
            </a:r>
            <a:r>
              <a:rPr lang="en-US" altLang="en-US" dirty="0" err="1">
                <a:latin typeface="Arial" pitchFamily="34" charset="0"/>
                <a:ea typeface="ＭＳ Ｐゴシック" pitchFamily="34" charset="-128"/>
              </a:rPr>
              <a:t>même</a:t>
            </a:r>
            <a:r>
              <a:rPr lang="en-US" altLang="en-US" dirty="0">
                <a:latin typeface="Arial" pitchFamily="34" charset="0"/>
                <a:ea typeface="ＭＳ Ｐゴシック" pitchFamily="34" charset="-128"/>
              </a:rPr>
              <a:t>, pour </a:t>
            </a:r>
            <a:r>
              <a:rPr lang="en-US" altLang="en-US" dirty="0" err="1">
                <a:latin typeface="Arial" pitchFamily="34" charset="0"/>
                <a:ea typeface="ＭＳ Ｐゴシック" pitchFamily="34" charset="-128"/>
              </a:rPr>
              <a:t>l'indicateur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Nombre</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bénéficiaires</a:t>
            </a:r>
            <a:r>
              <a:rPr lang="en-US" altLang="en-US" dirty="0">
                <a:latin typeface="Arial" pitchFamily="34" charset="0"/>
                <a:ea typeface="ＭＳ Ｐゴシック" pitchFamily="34" charset="-128"/>
              </a:rPr>
              <a:t> du </a:t>
            </a:r>
            <a:r>
              <a:rPr lang="en-US" altLang="en-US" dirty="0" err="1">
                <a:latin typeface="Arial" pitchFamily="34" charset="0"/>
                <a:ea typeface="ＭＳ Ｐゴシック" pitchFamily="34" charset="-128"/>
              </a:rPr>
              <a:t>projet</a:t>
            </a:r>
            <a:r>
              <a:rPr lang="en-US" altLang="en-US" dirty="0">
                <a:latin typeface="Arial" pitchFamily="34" charset="0"/>
                <a:ea typeface="ＭＳ Ｐゴシック" pitchFamily="34" charset="-128"/>
              </a:rPr>
              <a:t> qui </a:t>
            </a:r>
            <a:r>
              <a:rPr lang="en-US" altLang="en-US" dirty="0" err="1">
                <a:latin typeface="Arial" pitchFamily="34" charset="0"/>
                <a:ea typeface="ＭＳ Ｐゴシック" pitchFamily="34" charset="-128"/>
              </a:rPr>
              <a:t>obtiennent</a:t>
            </a:r>
            <a:r>
              <a:rPr lang="en-US" altLang="en-US" dirty="0">
                <a:latin typeface="Arial" pitchFamily="34" charset="0"/>
                <a:ea typeface="ＭＳ Ｐゴシック" pitchFamily="34" charset="-128"/>
              </a:rPr>
              <a:t> un </a:t>
            </a:r>
            <a:r>
              <a:rPr lang="en-US" altLang="en-US" dirty="0" err="1">
                <a:latin typeface="Arial" pitchFamily="34" charset="0"/>
                <a:ea typeface="ＭＳ Ｐゴシック" pitchFamily="34" charset="-128"/>
              </a:rPr>
              <a:t>nouvel</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emploi</a:t>
            </a:r>
            <a:r>
              <a:rPr lang="en-US" altLang="en-US" dirty="0">
                <a:latin typeface="Arial" pitchFamily="34" charset="0"/>
                <a:ea typeface="ＭＳ Ｐゴシック" pitchFamily="34" charset="-128"/>
              </a:rPr>
              <a:t> dans les 6 </a:t>
            </a:r>
            <a:r>
              <a:rPr lang="en-US" altLang="en-US" dirty="0" err="1">
                <a:latin typeface="Arial" pitchFamily="34" charset="0"/>
                <a:ea typeface="ＭＳ Ｐゴシック" pitchFamily="34" charset="-128"/>
              </a:rPr>
              <a:t>mois</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suivant</a:t>
            </a:r>
            <a:r>
              <a:rPr lang="en-US" altLang="en-US" dirty="0">
                <a:latin typeface="Arial" pitchFamily="34" charset="0"/>
                <a:ea typeface="ＭＳ Ｐゴシック" pitchFamily="34" charset="-128"/>
              </a:rPr>
              <a:t> la fin du </a:t>
            </a:r>
            <a:r>
              <a:rPr lang="en-US" altLang="en-US" dirty="0" err="1">
                <a:latin typeface="Arial" pitchFamily="34" charset="0"/>
                <a:ea typeface="ＭＳ Ｐゴシック" pitchFamily="34" charset="-128"/>
              </a:rPr>
              <a:t>programme</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professionnel</a:t>
            </a:r>
            <a:r>
              <a:rPr lang="en-US" altLang="en-US" dirty="0">
                <a:latin typeface="Arial" pitchFamily="34" charset="0"/>
                <a:ea typeface="ＭＳ Ｐゴシック" pitchFamily="34" charset="-128"/>
              </a:rPr>
              <a:t>", la </a:t>
            </a:r>
            <a:r>
              <a:rPr lang="en-US" altLang="en-US" dirty="0" err="1">
                <a:latin typeface="Arial" pitchFamily="34" charset="0"/>
                <a:ea typeface="ＭＳ Ｐゴシック" pitchFamily="34" charset="-128"/>
              </a:rPr>
              <a:t>valeur</a:t>
            </a:r>
            <a:r>
              <a:rPr lang="en-US" altLang="en-US" dirty="0">
                <a:latin typeface="Arial" pitchFamily="34" charset="0"/>
                <a:ea typeface="ＭＳ Ｐゴシック" pitchFamily="34" charset="-128"/>
              </a:rPr>
              <a:t> </a:t>
            </a:r>
            <a:r>
              <a:rPr lang="en-US" altLang="en-US" dirty="0" err="1">
                <a:latin typeface="Arial" pitchFamily="34" charset="0"/>
                <a:ea typeface="ＭＳ Ｐゴシック" pitchFamily="34" charset="-128"/>
              </a:rPr>
              <a:t>serait</a:t>
            </a:r>
            <a:r>
              <a:rPr lang="en-US" altLang="en-US" dirty="0">
                <a:latin typeface="Arial" pitchFamily="34" charset="0"/>
                <a:ea typeface="ＭＳ Ｐゴシック" pitchFamily="34" charset="-128"/>
              </a:rPr>
              <a:t> de </a:t>
            </a:r>
            <a:r>
              <a:rPr lang="en-US" altLang="en-US" dirty="0" err="1">
                <a:latin typeface="Arial" pitchFamily="34" charset="0"/>
                <a:ea typeface="ＭＳ Ｐゴシック" pitchFamily="34" charset="-128"/>
              </a:rPr>
              <a:t>zéro</a:t>
            </a:r>
            <a:r>
              <a:rPr lang="en-US" altLang="en-US" dirty="0">
                <a:latin typeface="Arial" pitchFamily="34" charset="0"/>
                <a:ea typeface="ＭＳ Ｐゴシック" pitchFamily="34" charset="-128"/>
              </a:rPr>
              <a:t>. </a:t>
            </a:r>
          </a:p>
          <a:p>
            <a:endParaRPr lang="en-US" altLang="en-US" dirty="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7066" indent="-291179">
              <a:defRPr sz="2400">
                <a:solidFill>
                  <a:schemeClr val="tx1"/>
                </a:solidFill>
                <a:latin typeface="Arial" pitchFamily="34" charset="0"/>
                <a:ea typeface="ＭＳ Ｐゴシック" pitchFamily="34" charset="-128"/>
              </a:defRPr>
            </a:lvl2pPr>
            <a:lvl3pPr marL="1164717" indent="-232943">
              <a:defRPr sz="2400">
                <a:solidFill>
                  <a:schemeClr val="tx1"/>
                </a:solidFill>
                <a:latin typeface="Arial" pitchFamily="34" charset="0"/>
                <a:ea typeface="ＭＳ Ｐゴシック" pitchFamily="34" charset="-128"/>
              </a:defRPr>
            </a:lvl3pPr>
            <a:lvl4pPr marL="1630604" indent="-232943">
              <a:defRPr sz="2400">
                <a:solidFill>
                  <a:schemeClr val="tx1"/>
                </a:solidFill>
                <a:latin typeface="Arial" pitchFamily="34" charset="0"/>
                <a:ea typeface="ＭＳ Ｐゴシック" pitchFamily="34" charset="-128"/>
              </a:defRPr>
            </a:lvl4pPr>
            <a:lvl5pPr marL="2096491" indent="-232943">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56D335-17AD-4C61-AFCA-5C8DE4F3B5CB}" type="slidenum">
              <a:rPr lang="en-US" altLang="en-US" sz="1200"/>
              <a:pPr/>
              <a:t>9</a:t>
            </a:fld>
            <a:endParaRPr lang="en-US" altLang="en-US" sz="1200" dirty="0"/>
          </a:p>
        </p:txBody>
      </p:sp>
    </p:spTree>
    <p:extLst>
      <p:ext uri="{BB962C8B-B14F-4D97-AF65-F5344CB8AC3E}">
        <p14:creationId xmlns:p14="http://schemas.microsoft.com/office/powerpoint/2010/main" val="5130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4724" y="6348698"/>
            <a:ext cx="12226724" cy="509302"/>
          </a:xfrm>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a:extLst>
              <a:ext uri="{FF2B5EF4-FFF2-40B4-BE49-F238E27FC236}">
                <a16:creationId xmlns:a16="http://schemas.microsoft.com/office/drawing/2014/main" id="{953CDB0A-0B70-48F2-837E-DC31A1E60323}"/>
              </a:ext>
            </a:extLst>
          </p:cNvPr>
          <p:cNvSpPr txBox="1">
            <a:spLocks/>
          </p:cNvSpPr>
          <p:nvPr userDrawn="1"/>
        </p:nvSpPr>
        <p:spPr>
          <a:xfrm>
            <a:off x="11860328" y="6057886"/>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638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a:extLst>
              <a:ext uri="{FF2B5EF4-FFF2-40B4-BE49-F238E27FC236}">
                <a16:creationId xmlns:a16="http://schemas.microsoft.com/office/drawing/2014/main" id="{EA6BC930-62E9-4398-BEB3-7FA4FFB85B7D}"/>
              </a:ext>
            </a:extLst>
          </p:cNvPr>
          <p:cNvSpPr txBox="1">
            <a:spLocks/>
          </p:cNvSpPr>
          <p:nvPr userDrawn="1"/>
        </p:nvSpPr>
        <p:spPr>
          <a:xfrm>
            <a:off x="11860328" y="6057886"/>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a:extLst>
              <a:ext uri="{FF2B5EF4-FFF2-40B4-BE49-F238E27FC236}">
                <a16:creationId xmlns:a16="http://schemas.microsoft.com/office/drawing/2014/main" id="{49628CA6-432E-4269-879F-A8959370004F}"/>
              </a:ext>
            </a:extLst>
          </p:cNvPr>
          <p:cNvSpPr txBox="1">
            <a:spLocks/>
          </p:cNvSpPr>
          <p:nvPr userDrawn="1"/>
        </p:nvSpPr>
        <p:spPr>
          <a:xfrm>
            <a:off x="11860328" y="6057886"/>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
        <p:nvSpPr>
          <p:cNvPr id="5" name="Slide Number Placeholder 2">
            <a:extLst>
              <a:ext uri="{FF2B5EF4-FFF2-40B4-BE49-F238E27FC236}">
                <a16:creationId xmlns:a16="http://schemas.microsoft.com/office/drawing/2014/main" id="{441E4ECA-4224-4470-AADC-F58CE3D207F9}"/>
              </a:ext>
            </a:extLst>
          </p:cNvPr>
          <p:cNvSpPr txBox="1">
            <a:spLocks/>
          </p:cNvSpPr>
          <p:nvPr userDrawn="1"/>
        </p:nvSpPr>
        <p:spPr>
          <a:xfrm>
            <a:off x="11860328" y="6057886"/>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4" name="Slide Number Placeholder 2">
            <a:extLst>
              <a:ext uri="{FF2B5EF4-FFF2-40B4-BE49-F238E27FC236}">
                <a16:creationId xmlns:a16="http://schemas.microsoft.com/office/drawing/2014/main" id="{1F126D4E-394D-4118-9DF3-0497792FEF72}"/>
              </a:ext>
            </a:extLst>
          </p:cNvPr>
          <p:cNvSpPr txBox="1">
            <a:spLocks/>
          </p:cNvSpPr>
          <p:nvPr userDrawn="1"/>
        </p:nvSpPr>
        <p:spPr>
          <a:xfrm>
            <a:off x="11860328" y="6039414"/>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2">
            <a:extLst>
              <a:ext uri="{FF2B5EF4-FFF2-40B4-BE49-F238E27FC236}">
                <a16:creationId xmlns:a16="http://schemas.microsoft.com/office/drawing/2014/main" id="{1BE215F0-0995-4FC5-93A6-E0C1F95EF4C9}"/>
              </a:ext>
            </a:extLst>
          </p:cNvPr>
          <p:cNvSpPr txBox="1">
            <a:spLocks/>
          </p:cNvSpPr>
          <p:nvPr userDrawn="1"/>
        </p:nvSpPr>
        <p:spPr>
          <a:xfrm>
            <a:off x="11860328" y="6057886"/>
            <a:ext cx="447676" cy="365125"/>
          </a:xfrm>
          <a:prstGeom prst="rect">
            <a:avLst/>
          </a:prstGeom>
          <a:ln/>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defRPr/>
            </a:pPr>
            <a:fld id="{FB4846FB-6257-4585-B7C9-124A5AF459DE}" type="slidenum">
              <a:rPr lang="en-US"/>
              <a:pPr algn="just">
                <a:defRPr/>
              </a:pPr>
              <a:t>‹#›</a:t>
            </a:fld>
            <a:endParaRPr lang="en-US" dirty="0"/>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tntfamilyhistory.blogspot.com/2014/08/fear-comes-in-many-different-forms.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hyperlink" Target="https://pdf.usaid.gov/pdf_docs/PA00Z9PQ.pdf" TargetMode="External"/><Relationship Id="rId4" Type="http://schemas.openxmlformats.org/officeDocument/2006/relationships/hyperlink" Target="https://usaidlearninglab.org/sites/default/files/resource/files/mt_performance_indicator_targets_final2021.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epts de M&amp;E : Définir les valeurs de référence et les cibles des indicateurs&#10;&#10;Photo de gauche : jeune fille assise, se concentrant sur un objet dans sa main.&#10;&#10;Photo de droite : Des ouvriers chargent des matériaux pour construire une structure.&#10;">
            <a:extLst>
              <a:ext uri="{FF2B5EF4-FFF2-40B4-BE49-F238E27FC236}">
                <a16:creationId xmlns:a16="http://schemas.microsoft.com/office/drawing/2014/main" id="{E981BF4E-579F-46AE-9B08-B1ED021CEDF1}"/>
              </a:ext>
            </a:extLst>
          </p:cNvPr>
          <p:cNvSpPr>
            <a:spLocks noGrp="1"/>
          </p:cNvSpPr>
          <p:nvPr>
            <p:ph type="ctrTitle"/>
          </p:nvPr>
        </p:nvSpPr>
        <p:spPr/>
        <p:txBody>
          <a:bodyPr>
            <a:normAutofit fontScale="90000"/>
          </a:bodyPr>
          <a:lstStyle/>
          <a:p>
            <a:r>
              <a:rPr lang="en-US" b="1" dirty="0"/>
              <a:t>Concepts de M&amp;E : </a:t>
            </a:r>
            <a:r>
              <a:rPr lang="en-US" b="1" dirty="0" err="1"/>
              <a:t>Définir</a:t>
            </a:r>
            <a:r>
              <a:rPr lang="en-US" b="1" dirty="0"/>
              <a:t> les </a:t>
            </a:r>
            <a:r>
              <a:rPr lang="en-US" b="1" dirty="0" err="1"/>
              <a:t>valeurs</a:t>
            </a:r>
            <a:r>
              <a:rPr lang="en-US" b="1" dirty="0"/>
              <a:t> de </a:t>
            </a:r>
            <a:r>
              <a:rPr lang="en-US" b="1" dirty="0" err="1"/>
              <a:t>référence</a:t>
            </a:r>
            <a:r>
              <a:rPr lang="en-US" b="1" dirty="0"/>
              <a:t> et les </a:t>
            </a:r>
            <a:r>
              <a:rPr lang="en-US" b="1" dirty="0" err="1"/>
              <a:t>cibles</a:t>
            </a:r>
            <a:r>
              <a:rPr lang="en-US" b="1" dirty="0"/>
              <a:t> des </a:t>
            </a:r>
            <a:r>
              <a:rPr lang="en-US" b="1" dirty="0" err="1"/>
              <a:t>indicateurs</a:t>
            </a:r>
            <a:endParaRPr lang="en-US" b="1" dirty="0"/>
          </a:p>
        </p:txBody>
      </p:sp>
      <p:sp>
        <p:nvSpPr>
          <p:cNvPr id="3" name="Subtitle 2" descr="2022&#10;">
            <a:extLst>
              <a:ext uri="{FF2B5EF4-FFF2-40B4-BE49-F238E27FC236}">
                <a16:creationId xmlns:a16="http://schemas.microsoft.com/office/drawing/2014/main" id="{9C0F7688-9440-4BC5-BA99-C7439BDE9FB4}"/>
              </a:ext>
            </a:extLst>
          </p:cNvPr>
          <p:cNvSpPr>
            <a:spLocks noGrp="1"/>
          </p:cNvSpPr>
          <p:nvPr>
            <p:ph type="subTitle" idx="1"/>
          </p:nvPr>
        </p:nvSpPr>
        <p:spPr>
          <a:xfrm>
            <a:off x="1706057" y="5553344"/>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Valeur de référence déjà établie "/>
          <p:cNvSpPr txBox="1">
            <a:spLocks noGrp="1"/>
          </p:cNvSpPr>
          <p:nvPr>
            <p:ph type="title" idx="4294967295"/>
          </p:nvPr>
        </p:nvSpPr>
        <p:spPr>
          <a:xfrm>
            <a:off x="486137" y="270064"/>
            <a:ext cx="11513797"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BA0C2F"/>
                </a:solidFill>
                <a:effectLst/>
                <a:uLnTx/>
                <a:uFillTx/>
                <a:latin typeface="+mj-lt"/>
                <a:ea typeface="+mj-ea"/>
                <a:cs typeface="Gill Sans MT"/>
              </a:rPr>
              <a:t>Valeur de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référence</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déjà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établie</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t>
            </a:r>
          </a:p>
        </p:txBody>
      </p:sp>
      <p:graphicFrame>
        <p:nvGraphicFramePr>
          <p:cNvPr id="8" name="Table 8" descr="Tableau:&#10;&#10;Scenario: &#10;Valeur de référence déjà établie&#10;&#10;Quand:&#10;La valeur de référence existe et peut être obtenue à partir de sources secondaires (par exemple, gouvernement, entreprises, donateurs) ou de rapports de projets antérieurs.&#10;&#10;Exemple:&#10;Taux d'abandon scolaire dans l'enseignement secondaire (ministère de l'éducation)&#10;&#10;Pourcentage d'entreprises inspectées pour des violations du droit du travail l'année dernière (ministère du Travail)&#10;&#10;Nombre d'agriculteurs déclarant utiliser le travail des enfants (projet antérieur)&#10;&#10;&#10;&#10;">
            <a:extLst>
              <a:ext uri="{FF2B5EF4-FFF2-40B4-BE49-F238E27FC236}">
                <a16:creationId xmlns:a16="http://schemas.microsoft.com/office/drawing/2014/main" id="{87079FCE-5312-4E56-95CB-DB44687E1A09}"/>
              </a:ext>
            </a:extLst>
          </p:cNvPr>
          <p:cNvGraphicFramePr>
            <a:graphicFrameLocks noGrp="1"/>
          </p:cNvGraphicFramePr>
          <p:nvPr>
            <p:extLst>
              <p:ext uri="{D42A27DB-BD31-4B8C-83A1-F6EECF244321}">
                <p14:modId xmlns:p14="http://schemas.microsoft.com/office/powerpoint/2010/main" val="711633583"/>
              </p:ext>
            </p:extLst>
          </p:nvPr>
        </p:nvGraphicFramePr>
        <p:xfrm>
          <a:off x="486137" y="932829"/>
          <a:ext cx="10642847" cy="5552344"/>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a:t>Scenario</a:t>
                      </a:r>
                    </a:p>
                  </a:txBody>
                  <a:tcPr marL="120949" marR="120949" marT="60475" marB="60475"/>
                </a:tc>
                <a:tc>
                  <a:txBody>
                    <a:bodyPr/>
                    <a:lstStyle/>
                    <a:p>
                      <a:pPr algn="ctr"/>
                      <a:r>
                        <a:rPr lang="en-US" sz="2600" dirty="0" err="1"/>
                        <a:t>Quand</a:t>
                      </a:r>
                      <a:endParaRPr lang="en-US" sz="2600" dirty="0"/>
                    </a:p>
                  </a:txBody>
                  <a:tcPr marL="120949" marR="120949" marT="60475" marB="60475"/>
                </a:tc>
                <a:tc>
                  <a:txBody>
                    <a:bodyPr/>
                    <a:lstStyle/>
                    <a:p>
                      <a:pPr algn="ctr"/>
                      <a:r>
                        <a:rPr lang="en-US" sz="2600" dirty="0" err="1"/>
                        <a:t>Exemple</a:t>
                      </a:r>
                      <a:endParaRPr lang="en-US" sz="2600" dirty="0"/>
                    </a:p>
                  </a:txBody>
                  <a:tcPr marL="120949" marR="120949" marT="60475" marB="60475"/>
                </a:tc>
                <a:extLst>
                  <a:ext uri="{0D108BD9-81ED-4DB2-BD59-A6C34878D82A}">
                    <a16:rowId xmlns:a16="http://schemas.microsoft.com/office/drawing/2014/main" val="3047411975"/>
                  </a:ext>
                </a:extLst>
              </a:tr>
              <a:tr h="3951014">
                <a:tc>
                  <a:txBody>
                    <a:bodyPr/>
                    <a:lstStyle/>
                    <a:p>
                      <a:r>
                        <a:rPr lang="en-US" sz="2600" b="1" dirty="0"/>
                        <a:t>Valeur de </a:t>
                      </a:r>
                      <a:r>
                        <a:rPr lang="en-US" sz="2600" b="1" dirty="0" err="1"/>
                        <a:t>référence</a:t>
                      </a:r>
                      <a:r>
                        <a:rPr lang="en-US" sz="2600" b="1" dirty="0"/>
                        <a:t> déjà </a:t>
                      </a:r>
                      <a:r>
                        <a:rPr lang="en-US" sz="2600" b="1" dirty="0" err="1"/>
                        <a:t>établie</a:t>
                      </a:r>
                      <a:endParaRPr lang="en-US" sz="2600" b="1" dirty="0"/>
                    </a:p>
                  </a:txBody>
                  <a:tcPr marL="120949" marR="120949" marT="60475" marB="60475"/>
                </a:tc>
                <a:tc>
                  <a:txBody>
                    <a:bodyPr/>
                    <a:lstStyle/>
                    <a:p>
                      <a:pPr>
                        <a:spcBef>
                          <a:spcPts val="1200"/>
                        </a:spcBef>
                        <a:buClr>
                          <a:srgbClr val="6C6463"/>
                        </a:buClr>
                        <a:buSzPct val="90000"/>
                        <a:buFont typeface="Gill Sans MT" panose="020B0502020104020203" pitchFamily="34" charset="0"/>
                        <a:buNone/>
                        <a:tabLst>
                          <a:tab pos="1196975" algn="l"/>
                        </a:tabLst>
                        <a:defRPr/>
                      </a:pPr>
                      <a:r>
                        <a:rPr lang="en-US" sz="2600" dirty="0"/>
                        <a:t>La </a:t>
                      </a:r>
                      <a:r>
                        <a:rPr lang="en-US" sz="2600" dirty="0" err="1"/>
                        <a:t>valeur</a:t>
                      </a:r>
                      <a:r>
                        <a:rPr lang="en-US" sz="2600" dirty="0"/>
                        <a:t> de </a:t>
                      </a:r>
                      <a:r>
                        <a:rPr lang="en-US" sz="2600" dirty="0" err="1"/>
                        <a:t>référence</a:t>
                      </a:r>
                      <a:r>
                        <a:rPr lang="en-US" sz="2600" dirty="0"/>
                        <a:t> </a:t>
                      </a:r>
                      <a:r>
                        <a:rPr lang="en-US" sz="2600" dirty="0" err="1"/>
                        <a:t>existe</a:t>
                      </a:r>
                      <a:r>
                        <a:rPr lang="en-US" sz="2600" dirty="0"/>
                        <a:t> et </a:t>
                      </a:r>
                      <a:r>
                        <a:rPr lang="en-US" sz="2600" dirty="0" err="1"/>
                        <a:t>peut</a:t>
                      </a:r>
                      <a:r>
                        <a:rPr lang="en-US" sz="2600" dirty="0"/>
                        <a:t> </a:t>
                      </a:r>
                      <a:r>
                        <a:rPr lang="en-US" sz="2600" dirty="0" err="1"/>
                        <a:t>être</a:t>
                      </a:r>
                      <a:r>
                        <a:rPr lang="en-US" sz="2600" dirty="0"/>
                        <a:t> </a:t>
                      </a:r>
                      <a:r>
                        <a:rPr lang="en-US" sz="2600" dirty="0" err="1"/>
                        <a:t>obtenue</a:t>
                      </a:r>
                      <a:r>
                        <a:rPr lang="en-US" sz="2600" dirty="0"/>
                        <a:t> </a:t>
                      </a:r>
                      <a:r>
                        <a:rPr lang="en-US" sz="2600" dirty="0" err="1"/>
                        <a:t>à</a:t>
                      </a:r>
                      <a:r>
                        <a:rPr lang="en-US" sz="2600" dirty="0"/>
                        <a:t> </a:t>
                      </a:r>
                      <a:r>
                        <a:rPr lang="en-US" sz="2600" dirty="0" err="1"/>
                        <a:t>partir</a:t>
                      </a:r>
                      <a:r>
                        <a:rPr lang="en-US" sz="2600" dirty="0"/>
                        <a:t> de sources </a:t>
                      </a:r>
                      <a:r>
                        <a:rPr lang="en-US" sz="2600" dirty="0" err="1"/>
                        <a:t>secondaires</a:t>
                      </a:r>
                      <a:r>
                        <a:rPr lang="en-US" sz="2600" dirty="0"/>
                        <a:t> (par </a:t>
                      </a:r>
                      <a:r>
                        <a:rPr lang="en-US" sz="2600" dirty="0" err="1"/>
                        <a:t>exemple</a:t>
                      </a:r>
                      <a:r>
                        <a:rPr lang="en-US" sz="2600" dirty="0"/>
                        <a:t>, </a:t>
                      </a:r>
                      <a:r>
                        <a:rPr lang="en-US" sz="2600" dirty="0" err="1"/>
                        <a:t>gouvernement</a:t>
                      </a:r>
                      <a:r>
                        <a:rPr lang="en-US" sz="2600" dirty="0"/>
                        <a:t>, </a:t>
                      </a:r>
                      <a:r>
                        <a:rPr lang="en-US" sz="2600" dirty="0" err="1"/>
                        <a:t>entreprises</a:t>
                      </a:r>
                      <a:r>
                        <a:rPr lang="en-US" sz="2600" dirty="0"/>
                        <a:t>, </a:t>
                      </a:r>
                      <a:r>
                        <a:rPr lang="en-US" sz="2600" dirty="0" err="1"/>
                        <a:t>donateurs</a:t>
                      </a:r>
                      <a:r>
                        <a:rPr lang="en-US" sz="2600" dirty="0"/>
                        <a:t>) </a:t>
                      </a:r>
                      <a:r>
                        <a:rPr lang="en-US" sz="2600" dirty="0" err="1"/>
                        <a:t>ou</a:t>
                      </a:r>
                      <a:r>
                        <a:rPr lang="en-US" sz="2600" dirty="0"/>
                        <a:t> de rapports de </a:t>
                      </a:r>
                      <a:r>
                        <a:rPr lang="en-US" sz="2600" dirty="0" err="1"/>
                        <a:t>projets</a:t>
                      </a:r>
                      <a:r>
                        <a:rPr lang="en-US" sz="2600" dirty="0"/>
                        <a:t> </a:t>
                      </a:r>
                      <a:r>
                        <a:rPr lang="en-US" sz="2600" dirty="0" err="1"/>
                        <a:t>antérieurs</a:t>
                      </a:r>
                      <a:r>
                        <a:rPr lang="en-US" sz="2600" dirty="0"/>
                        <a:t>.</a:t>
                      </a:r>
                    </a:p>
                    <a:p>
                      <a:pPr>
                        <a:spcBef>
                          <a:spcPts val="1200"/>
                        </a:spcBef>
                        <a:buClr>
                          <a:srgbClr val="6C6463"/>
                        </a:buClr>
                        <a:buSzPct val="90000"/>
                        <a:buFont typeface="Gill Sans MT" panose="020B0502020104020203" pitchFamily="34" charset="0"/>
                        <a:buNone/>
                        <a:tabLst>
                          <a:tab pos="1196975" algn="l"/>
                        </a:tabLst>
                        <a:defRPr/>
                      </a:pPr>
                      <a:endParaRPr lang="en-US" sz="2600" dirty="0"/>
                    </a:p>
                  </a:txBody>
                  <a:tcPr marL="120949" marR="120949" marT="60475" marB="60475"/>
                </a:tc>
                <a:tc>
                  <a:txBody>
                    <a:bodyPr/>
                    <a:lstStyle/>
                    <a:p>
                      <a:pPr marL="285750" indent="-285750">
                        <a:buFont typeface="Arial" panose="020B0604020202020204" pitchFamily="34" charset="0"/>
                        <a:buChar char="•"/>
                      </a:pPr>
                      <a:r>
                        <a:rPr lang="en-US" sz="2600" dirty="0" err="1"/>
                        <a:t>Taux</a:t>
                      </a:r>
                      <a:r>
                        <a:rPr lang="en-US" sz="2600" dirty="0"/>
                        <a:t> </a:t>
                      </a:r>
                      <a:r>
                        <a:rPr lang="en-US" sz="2600" dirty="0" err="1"/>
                        <a:t>d'abandon</a:t>
                      </a:r>
                      <a:r>
                        <a:rPr lang="en-US" sz="2600" dirty="0"/>
                        <a:t> </a:t>
                      </a:r>
                      <a:r>
                        <a:rPr lang="en-US" sz="2600" dirty="0" err="1"/>
                        <a:t>scolaire</a:t>
                      </a:r>
                      <a:r>
                        <a:rPr lang="en-US" sz="2600" dirty="0"/>
                        <a:t> dans </a:t>
                      </a:r>
                      <a:r>
                        <a:rPr lang="en-US" sz="2600" dirty="0" err="1"/>
                        <a:t>l'enseignement</a:t>
                      </a:r>
                      <a:r>
                        <a:rPr lang="en-US" sz="2600" dirty="0"/>
                        <a:t> </a:t>
                      </a:r>
                      <a:r>
                        <a:rPr lang="en-US" sz="2600" dirty="0" err="1"/>
                        <a:t>secondaire</a:t>
                      </a:r>
                      <a:r>
                        <a:rPr lang="en-US" sz="2600" dirty="0"/>
                        <a:t> (</a:t>
                      </a:r>
                      <a:r>
                        <a:rPr lang="en-US" sz="2600" dirty="0" err="1"/>
                        <a:t>ministère</a:t>
                      </a:r>
                      <a:r>
                        <a:rPr lang="en-US" sz="2600" dirty="0"/>
                        <a:t> de </a:t>
                      </a:r>
                      <a:r>
                        <a:rPr lang="en-US" sz="2600" dirty="0" err="1"/>
                        <a:t>l'éducation</a:t>
                      </a:r>
                      <a:r>
                        <a:rPr lang="en-US" sz="2600" dirty="0"/>
                        <a:t>)</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err="1"/>
                        <a:t>Pourcentage</a:t>
                      </a:r>
                      <a:r>
                        <a:rPr lang="en-US" sz="2600" dirty="0"/>
                        <a:t> </a:t>
                      </a:r>
                      <a:r>
                        <a:rPr lang="en-US" sz="2600" dirty="0" err="1"/>
                        <a:t>d'entreprises</a:t>
                      </a:r>
                      <a:r>
                        <a:rPr lang="en-US" sz="2600" dirty="0"/>
                        <a:t> </a:t>
                      </a:r>
                      <a:r>
                        <a:rPr lang="en-US" sz="2600" dirty="0" err="1"/>
                        <a:t>inspectées</a:t>
                      </a:r>
                      <a:r>
                        <a:rPr lang="en-US" sz="2600" dirty="0"/>
                        <a:t> pour des violations du droit du travail </a:t>
                      </a:r>
                      <a:r>
                        <a:rPr lang="en-US" sz="2600" dirty="0" err="1"/>
                        <a:t>l'année</a:t>
                      </a:r>
                      <a:r>
                        <a:rPr lang="en-US" sz="2600" dirty="0"/>
                        <a:t> </a:t>
                      </a:r>
                      <a:r>
                        <a:rPr lang="en-US" sz="2600" dirty="0" err="1"/>
                        <a:t>dernière</a:t>
                      </a:r>
                      <a:r>
                        <a:rPr lang="en-US" sz="2600" dirty="0"/>
                        <a:t> (</a:t>
                      </a:r>
                      <a:r>
                        <a:rPr lang="en-US" sz="2600" dirty="0" err="1"/>
                        <a:t>ministère</a:t>
                      </a:r>
                      <a:r>
                        <a:rPr lang="en-US" sz="2600" dirty="0"/>
                        <a:t> du Travail)</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err="1"/>
                        <a:t>Nombre</a:t>
                      </a:r>
                      <a:r>
                        <a:rPr lang="en-US" sz="2600" dirty="0"/>
                        <a:t> </a:t>
                      </a:r>
                      <a:r>
                        <a:rPr lang="en-US" sz="2600" dirty="0" err="1"/>
                        <a:t>d'agriculteurs</a:t>
                      </a:r>
                      <a:r>
                        <a:rPr lang="en-US" sz="2600" dirty="0"/>
                        <a:t> </a:t>
                      </a:r>
                      <a:r>
                        <a:rPr lang="en-US" sz="2600" dirty="0" err="1"/>
                        <a:t>déclarant</a:t>
                      </a:r>
                      <a:r>
                        <a:rPr lang="en-US" sz="2600" dirty="0"/>
                        <a:t> </a:t>
                      </a:r>
                      <a:r>
                        <a:rPr lang="en-US" sz="2600" dirty="0" err="1"/>
                        <a:t>utiliser</a:t>
                      </a:r>
                      <a:r>
                        <a:rPr lang="en-US" sz="2600" dirty="0"/>
                        <a:t> le travail des enfants (</a:t>
                      </a:r>
                      <a:r>
                        <a:rPr lang="en-US" sz="2600" dirty="0" err="1"/>
                        <a:t>projet</a:t>
                      </a:r>
                      <a:r>
                        <a:rPr lang="en-US" sz="2600" dirty="0"/>
                        <a:t> </a:t>
                      </a:r>
                      <a:r>
                        <a:rPr lang="en-US" sz="2600" dirty="0" err="1"/>
                        <a:t>antérieur</a:t>
                      </a:r>
                      <a:r>
                        <a:rPr lang="en-US" sz="2600" dirty="0"/>
                        <a:t>)</a:t>
                      </a:r>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851005B7-5CD5-4C1C-B2EE-92FAE14BED60}"/>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165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Collecter les données avant la mise en œuvre"/>
          <p:cNvSpPr txBox="1">
            <a:spLocks noGrp="1"/>
          </p:cNvSpPr>
          <p:nvPr>
            <p:ph type="title" idx="4294967295"/>
          </p:nvPr>
        </p:nvSpPr>
        <p:spPr>
          <a:xfrm>
            <a:off x="626219" y="232116"/>
            <a:ext cx="1194348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Collecter</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les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données</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avant</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la mise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en</a:t>
            </a:r>
            <a:r>
              <a:rPr kumimoji="0" lang="en-US" sz="4400" b="0" i="0" u="none" strike="noStrike" kern="1200" cap="none" spc="0" normalizeH="0" baseline="0" noProof="0" dirty="0">
                <a:ln>
                  <a:noFill/>
                </a:ln>
                <a:solidFill>
                  <a:srgbClr val="BA0C2F"/>
                </a:solidFill>
                <a:effectLst/>
                <a:uLnTx/>
                <a:uFillTx/>
                <a:latin typeface="+mj-lt"/>
                <a:ea typeface="+mj-ea"/>
                <a:cs typeface="Gill Sans MT"/>
              </a:rPr>
              <a:t>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œuvre</a:t>
            </a:r>
            <a:endParaRPr kumimoji="0" lang="en-US" sz="4400" b="0" i="0" u="none" strike="noStrike" kern="1200" cap="none" spc="0" normalizeH="0" baseline="0" noProof="0" dirty="0">
              <a:ln>
                <a:noFill/>
              </a:ln>
              <a:solidFill>
                <a:srgbClr val="BA0C2F"/>
              </a:solidFill>
              <a:effectLst/>
              <a:uLnTx/>
              <a:uFillTx/>
              <a:latin typeface="+mj-lt"/>
              <a:ea typeface="+mj-ea"/>
              <a:cs typeface="Gill Sans MT"/>
            </a:endParaRPr>
          </a:p>
        </p:txBody>
      </p:sp>
      <p:graphicFrame>
        <p:nvGraphicFramePr>
          <p:cNvPr id="5" name="Table 8" descr="Tableau:&#10;&#10;Scenario:&#10;Collecter les données avant la mise en œuvre&#10;&#10;Quand:&#10;Il n'existe pas de données secondaires ou antérieures ; la collecte de données primaires est nécessaire pour établir une valeur de référence.&#10;&#10;Exemple:&#10;Capacité institutionnelle des ONG cibles &#10;&#10;Perception par les citoyens de l'implication du gouvernement dans les droits du travail&#10;&#10;Revenu moyen des ménages cibles.">
            <a:extLst>
              <a:ext uri="{FF2B5EF4-FFF2-40B4-BE49-F238E27FC236}">
                <a16:creationId xmlns:a16="http://schemas.microsoft.com/office/drawing/2014/main" id="{B96E5F63-DF63-4681-928F-D5107A1CB8A4}"/>
              </a:ext>
            </a:extLst>
          </p:cNvPr>
          <p:cNvGraphicFramePr>
            <a:graphicFrameLocks noGrp="1"/>
          </p:cNvGraphicFramePr>
          <p:nvPr>
            <p:extLst>
              <p:ext uri="{D42A27DB-BD31-4B8C-83A1-F6EECF244321}">
                <p14:modId xmlns:p14="http://schemas.microsoft.com/office/powerpoint/2010/main" val="2322753423"/>
              </p:ext>
            </p:extLst>
          </p:nvPr>
        </p:nvGraphicFramePr>
        <p:xfrm>
          <a:off x="779890" y="1304073"/>
          <a:ext cx="10280703" cy="4249854"/>
        </p:xfrm>
        <a:graphic>
          <a:graphicData uri="http://schemas.openxmlformats.org/drawingml/2006/table">
            <a:tbl>
              <a:tblPr firstRow="1" bandRow="1">
                <a:tableStyleId>{5C22544A-7EE6-4342-B048-85BDC9FD1C3A}</a:tableStyleId>
              </a:tblPr>
              <a:tblGrid>
                <a:gridCol w="2955491">
                  <a:extLst>
                    <a:ext uri="{9D8B030D-6E8A-4147-A177-3AD203B41FA5}">
                      <a16:colId xmlns:a16="http://schemas.microsoft.com/office/drawing/2014/main" val="3125638786"/>
                    </a:ext>
                  </a:extLst>
                </a:gridCol>
                <a:gridCol w="2852240">
                  <a:extLst>
                    <a:ext uri="{9D8B030D-6E8A-4147-A177-3AD203B41FA5}">
                      <a16:colId xmlns:a16="http://schemas.microsoft.com/office/drawing/2014/main" val="3446928159"/>
                    </a:ext>
                  </a:extLst>
                </a:gridCol>
                <a:gridCol w="4472972">
                  <a:extLst>
                    <a:ext uri="{9D8B030D-6E8A-4147-A177-3AD203B41FA5}">
                      <a16:colId xmlns:a16="http://schemas.microsoft.com/office/drawing/2014/main" val="4278236714"/>
                    </a:ext>
                  </a:extLst>
                </a:gridCol>
              </a:tblGrid>
              <a:tr h="562744">
                <a:tc>
                  <a:txBody>
                    <a:bodyPr/>
                    <a:lstStyle/>
                    <a:p>
                      <a:pPr algn="ctr"/>
                      <a:r>
                        <a:rPr lang="en-US" sz="2600" dirty="0"/>
                        <a:t>Scenario</a:t>
                      </a:r>
                    </a:p>
                  </a:txBody>
                  <a:tcPr marL="120949" marR="120949" marT="60475" marB="60475"/>
                </a:tc>
                <a:tc>
                  <a:txBody>
                    <a:bodyPr/>
                    <a:lstStyle/>
                    <a:p>
                      <a:pPr algn="ctr"/>
                      <a:r>
                        <a:rPr lang="en-US" sz="2600" dirty="0" err="1"/>
                        <a:t>Quand</a:t>
                      </a:r>
                      <a:endParaRPr lang="en-US" sz="2600" dirty="0"/>
                    </a:p>
                  </a:txBody>
                  <a:tcPr marL="120949" marR="120949" marT="60475" marB="60475"/>
                </a:tc>
                <a:tc>
                  <a:txBody>
                    <a:bodyPr/>
                    <a:lstStyle/>
                    <a:p>
                      <a:pPr algn="ctr"/>
                      <a:r>
                        <a:rPr lang="en-US" sz="2600" dirty="0" err="1"/>
                        <a:t>Exemple</a:t>
                      </a:r>
                      <a:endParaRPr lang="en-US" sz="2600" dirty="0"/>
                    </a:p>
                  </a:txBody>
                  <a:tcPr marL="120949" marR="120949" marT="60475" marB="60475"/>
                </a:tc>
                <a:extLst>
                  <a:ext uri="{0D108BD9-81ED-4DB2-BD59-A6C34878D82A}">
                    <a16:rowId xmlns:a16="http://schemas.microsoft.com/office/drawing/2014/main" val="3047411975"/>
                  </a:ext>
                </a:extLst>
              </a:tr>
              <a:tr h="3356346">
                <a:tc>
                  <a:txBody>
                    <a:bodyPr/>
                    <a:lstStyle/>
                    <a:p>
                      <a:r>
                        <a:rPr lang="en-US" sz="2600" b="1" dirty="0" err="1"/>
                        <a:t>Collecter</a:t>
                      </a:r>
                      <a:r>
                        <a:rPr lang="en-US" sz="2600" b="1" dirty="0"/>
                        <a:t> les </a:t>
                      </a:r>
                      <a:r>
                        <a:rPr lang="en-US" sz="2600" b="1" dirty="0" err="1"/>
                        <a:t>données</a:t>
                      </a:r>
                      <a:r>
                        <a:rPr lang="en-US" sz="2600" b="1" dirty="0"/>
                        <a:t> </a:t>
                      </a:r>
                      <a:r>
                        <a:rPr lang="en-US" sz="2600" b="1" dirty="0" err="1"/>
                        <a:t>avant</a:t>
                      </a:r>
                      <a:r>
                        <a:rPr lang="en-US" sz="2600" b="1" dirty="0"/>
                        <a:t> la mise </a:t>
                      </a:r>
                      <a:r>
                        <a:rPr lang="en-US" sz="2600" b="1" dirty="0" err="1"/>
                        <a:t>en</a:t>
                      </a:r>
                      <a:r>
                        <a:rPr lang="en-US" sz="2600" b="1" dirty="0"/>
                        <a:t> </a:t>
                      </a:r>
                      <a:r>
                        <a:rPr lang="en-US" sz="2600" b="1" dirty="0" err="1"/>
                        <a:t>œuvre</a:t>
                      </a:r>
                      <a:endParaRPr lang="en-US" sz="2600" b="1" dirty="0"/>
                    </a:p>
                  </a:txBody>
                  <a:tcPr marL="120949" marR="120949" marT="60475" marB="60475"/>
                </a:tc>
                <a:tc>
                  <a:txBody>
                    <a:bodyPr/>
                    <a:lstStyle/>
                    <a:p>
                      <a:r>
                        <a:rPr lang="en-US" sz="2600" dirty="0"/>
                        <a:t>Il </a:t>
                      </a:r>
                      <a:r>
                        <a:rPr lang="en-US" sz="2600" dirty="0" err="1"/>
                        <a:t>n'existe</a:t>
                      </a:r>
                      <a:r>
                        <a:rPr lang="en-US" sz="2600" dirty="0"/>
                        <a:t> pas de </a:t>
                      </a:r>
                      <a:r>
                        <a:rPr lang="en-US" sz="2600" dirty="0" err="1"/>
                        <a:t>données</a:t>
                      </a:r>
                      <a:r>
                        <a:rPr lang="en-US" sz="2600" dirty="0"/>
                        <a:t> </a:t>
                      </a:r>
                      <a:r>
                        <a:rPr lang="en-US" sz="2600" dirty="0" err="1"/>
                        <a:t>secondaires</a:t>
                      </a:r>
                      <a:r>
                        <a:rPr lang="en-US" sz="2600" dirty="0"/>
                        <a:t> </a:t>
                      </a:r>
                      <a:r>
                        <a:rPr lang="en-US" sz="2600" dirty="0" err="1"/>
                        <a:t>ou</a:t>
                      </a:r>
                      <a:r>
                        <a:rPr lang="en-US" sz="2600" dirty="0"/>
                        <a:t> </a:t>
                      </a:r>
                      <a:r>
                        <a:rPr lang="en-US" sz="2600" dirty="0" err="1"/>
                        <a:t>antérieures</a:t>
                      </a:r>
                      <a:r>
                        <a:rPr lang="en-US" sz="2600" dirty="0"/>
                        <a:t> ; la </a:t>
                      </a:r>
                      <a:r>
                        <a:rPr lang="en-US" sz="2600" dirty="0" err="1"/>
                        <a:t>collecte</a:t>
                      </a:r>
                      <a:r>
                        <a:rPr lang="en-US" sz="2600" dirty="0"/>
                        <a:t> de </a:t>
                      </a:r>
                      <a:r>
                        <a:rPr lang="en-US" sz="2600" dirty="0" err="1"/>
                        <a:t>données</a:t>
                      </a:r>
                      <a:r>
                        <a:rPr lang="en-US" sz="2600" dirty="0"/>
                        <a:t> </a:t>
                      </a:r>
                      <a:r>
                        <a:rPr lang="en-US" sz="2600" dirty="0" err="1"/>
                        <a:t>primaires</a:t>
                      </a:r>
                      <a:r>
                        <a:rPr lang="en-US" sz="2600" dirty="0"/>
                        <a:t> </a:t>
                      </a:r>
                      <a:r>
                        <a:rPr lang="en-US" sz="2600" dirty="0" err="1"/>
                        <a:t>est</a:t>
                      </a:r>
                      <a:r>
                        <a:rPr lang="en-US" sz="2600" dirty="0"/>
                        <a:t> </a:t>
                      </a:r>
                      <a:r>
                        <a:rPr lang="en-US" sz="2600" dirty="0" err="1"/>
                        <a:t>nécessaire</a:t>
                      </a:r>
                      <a:r>
                        <a:rPr lang="en-US" sz="2600" dirty="0"/>
                        <a:t> pour </a:t>
                      </a:r>
                      <a:r>
                        <a:rPr lang="en-US" sz="2600" dirty="0" err="1"/>
                        <a:t>établir</a:t>
                      </a:r>
                      <a:r>
                        <a:rPr lang="en-US" sz="2600" dirty="0"/>
                        <a:t> </a:t>
                      </a:r>
                      <a:r>
                        <a:rPr lang="en-US" sz="2600" dirty="0" err="1"/>
                        <a:t>une</a:t>
                      </a:r>
                      <a:r>
                        <a:rPr lang="en-US" sz="2600" dirty="0"/>
                        <a:t> </a:t>
                      </a:r>
                      <a:r>
                        <a:rPr lang="en-US" sz="2600" dirty="0" err="1"/>
                        <a:t>valeur</a:t>
                      </a:r>
                      <a:r>
                        <a:rPr lang="en-US" sz="2600" dirty="0"/>
                        <a:t> de </a:t>
                      </a:r>
                      <a:r>
                        <a:rPr lang="en-US" sz="2600" dirty="0" err="1"/>
                        <a:t>référence</a:t>
                      </a:r>
                      <a:r>
                        <a:rPr lang="en-US" sz="2600" dirty="0"/>
                        <a:t> ; </a:t>
                      </a:r>
                    </a:p>
                  </a:txBody>
                  <a:tcPr marL="120949" marR="120949" marT="60475" marB="60475"/>
                </a:tc>
                <a:tc>
                  <a:txBody>
                    <a:bodyPr/>
                    <a:lstStyle/>
                    <a:p>
                      <a:pPr marL="285750" indent="-285750">
                        <a:buFont typeface="Arial" panose="020B0604020202020204" pitchFamily="34" charset="0"/>
                        <a:buChar char="•"/>
                      </a:pPr>
                      <a:r>
                        <a:rPr lang="en-US" sz="2600" dirty="0" err="1"/>
                        <a:t>Capacité</a:t>
                      </a:r>
                      <a:r>
                        <a:rPr lang="en-US" sz="2600" dirty="0"/>
                        <a:t> </a:t>
                      </a:r>
                      <a:r>
                        <a:rPr lang="en-US" sz="2600" dirty="0" err="1"/>
                        <a:t>institutionnelle</a:t>
                      </a:r>
                      <a:r>
                        <a:rPr lang="en-US" sz="2600" dirty="0"/>
                        <a:t> des ONG </a:t>
                      </a:r>
                      <a:r>
                        <a:rPr lang="en-US" sz="2600" dirty="0" err="1"/>
                        <a:t>cibles</a:t>
                      </a:r>
                      <a:r>
                        <a:rPr lang="en-US" sz="2600" dirty="0"/>
                        <a:t> </a:t>
                      </a:r>
                    </a:p>
                    <a:p>
                      <a:pPr marL="285750" indent="-285750">
                        <a:buFont typeface="Arial" panose="020B0604020202020204" pitchFamily="34" charset="0"/>
                        <a:buChar char="•"/>
                      </a:pPr>
                      <a:r>
                        <a:rPr lang="en-US" sz="2600" dirty="0"/>
                        <a:t>Perception par les </a:t>
                      </a:r>
                      <a:r>
                        <a:rPr lang="en-US" sz="2600" dirty="0" err="1"/>
                        <a:t>citoyens</a:t>
                      </a:r>
                      <a:r>
                        <a:rPr lang="en-US" sz="2600" dirty="0"/>
                        <a:t> de </a:t>
                      </a:r>
                      <a:r>
                        <a:rPr lang="en-US" sz="2600" dirty="0" err="1"/>
                        <a:t>l'implication</a:t>
                      </a:r>
                      <a:r>
                        <a:rPr lang="en-US" sz="2600" dirty="0"/>
                        <a:t> du </a:t>
                      </a:r>
                      <a:r>
                        <a:rPr lang="en-US" sz="2600" dirty="0" err="1"/>
                        <a:t>gouvernement</a:t>
                      </a:r>
                      <a:r>
                        <a:rPr lang="en-US" sz="2600" dirty="0"/>
                        <a:t> dans les droits du travail</a:t>
                      </a:r>
                    </a:p>
                    <a:p>
                      <a:pPr marL="285750" indent="-285750">
                        <a:buFont typeface="Arial" panose="020B0604020202020204" pitchFamily="34" charset="0"/>
                        <a:buChar char="•"/>
                      </a:pPr>
                      <a:r>
                        <a:rPr lang="en-US" sz="2600" dirty="0" err="1"/>
                        <a:t>Revenu</a:t>
                      </a:r>
                      <a:r>
                        <a:rPr lang="en-US" sz="2600" dirty="0"/>
                        <a:t> </a:t>
                      </a:r>
                      <a:r>
                        <a:rPr lang="en-US" sz="2600" dirty="0" err="1"/>
                        <a:t>moyen</a:t>
                      </a:r>
                      <a:r>
                        <a:rPr lang="en-US" sz="2600" dirty="0"/>
                        <a:t> des ménages </a:t>
                      </a:r>
                      <a:r>
                        <a:rPr lang="en-US" sz="2600" dirty="0" err="1"/>
                        <a:t>cibles</a:t>
                      </a:r>
                      <a:endParaRPr lang="en-US" sz="2600" dirty="0"/>
                    </a:p>
                  </a:txBody>
                  <a:tcPr marL="120949" marR="120949" marT="60475" marB="60475"/>
                </a:tc>
                <a:extLst>
                  <a:ext uri="{0D108BD9-81ED-4DB2-BD59-A6C34878D82A}">
                    <a16:rowId xmlns:a16="http://schemas.microsoft.com/office/drawing/2014/main" val="3357760276"/>
                  </a:ext>
                </a:extLst>
              </a:tr>
            </a:tbl>
          </a:graphicData>
        </a:graphic>
      </p:graphicFrame>
      <p:sp>
        <p:nvSpPr>
          <p:cNvPr id="8" name="Footer Placeholder 1">
            <a:extLst>
              <a:ext uri="{FF2B5EF4-FFF2-40B4-BE49-F238E27FC236}">
                <a16:creationId xmlns:a16="http://schemas.microsoft.com/office/drawing/2014/main" id="{DAB00B38-94D8-4AF6-BA16-BF2DB38C5BFD}"/>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7950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Valeur de référence en continu ">
            <a:extLst>
              <a:ext uri="{FF2B5EF4-FFF2-40B4-BE49-F238E27FC236}">
                <a16:creationId xmlns:a16="http://schemas.microsoft.com/office/drawing/2014/main" id="{EA418718-CB0A-4F50-9972-5BA39C01C642}"/>
              </a:ext>
            </a:extLst>
          </p:cNvPr>
          <p:cNvSpPr>
            <a:spLocks noGrp="1"/>
          </p:cNvSpPr>
          <p:nvPr>
            <p:ph type="title"/>
          </p:nvPr>
        </p:nvSpPr>
        <p:spPr/>
        <p:txBody>
          <a:bodyPr/>
          <a:lstStyle/>
          <a:p>
            <a:r>
              <a:rPr lang="en-US" dirty="0"/>
              <a:t>Valeur de </a:t>
            </a:r>
            <a:r>
              <a:rPr lang="en-US" dirty="0" err="1"/>
              <a:t>référence</a:t>
            </a:r>
            <a:r>
              <a:rPr lang="en-US" dirty="0"/>
              <a:t> </a:t>
            </a:r>
            <a:r>
              <a:rPr lang="en-US" dirty="0" err="1"/>
              <a:t>en</a:t>
            </a:r>
            <a:r>
              <a:rPr lang="en-US" dirty="0"/>
              <a:t> </a:t>
            </a:r>
            <a:r>
              <a:rPr lang="en-US" dirty="0" err="1"/>
              <a:t>continu</a:t>
            </a:r>
            <a:r>
              <a:rPr lang="en-US" dirty="0"/>
              <a:t> </a:t>
            </a:r>
          </a:p>
        </p:txBody>
      </p:sp>
      <p:graphicFrame>
        <p:nvGraphicFramePr>
          <p:cNvPr id="5" name="Table 8" descr="Tableau:&#10;&#10;Scenario:&#10;Valeur de référence en continu&#10;&#10;Quand:&#10;Un indicateur a plusieurs valeurs de référence et dates de référence ;&#10;Une activité est déployée dans différents groupes/régions à des moments différents.&#10;&#10;Exemple:&#10;Registre des bénéficiaires par province cible pour différentes années&#10;&#10;Score moyen au pré-test des participants au projet par cohorte&#10;&#10;&#10;&#10;&#10;">
            <a:extLst>
              <a:ext uri="{FF2B5EF4-FFF2-40B4-BE49-F238E27FC236}">
                <a16:creationId xmlns:a16="http://schemas.microsoft.com/office/drawing/2014/main" id="{CA0C3C54-A4A8-40E8-9E04-8D429833A2AD}"/>
              </a:ext>
            </a:extLst>
          </p:cNvPr>
          <p:cNvGraphicFramePr>
            <a:graphicFrameLocks noGrp="1"/>
          </p:cNvGraphicFramePr>
          <p:nvPr>
            <p:extLst>
              <p:ext uri="{D42A27DB-BD31-4B8C-83A1-F6EECF244321}">
                <p14:modId xmlns:p14="http://schemas.microsoft.com/office/powerpoint/2010/main" val="1174516396"/>
              </p:ext>
            </p:extLst>
          </p:nvPr>
        </p:nvGraphicFramePr>
        <p:xfrm>
          <a:off x="788324" y="1775267"/>
          <a:ext cx="10280704" cy="3505847"/>
        </p:xfrm>
        <a:graphic>
          <a:graphicData uri="http://schemas.openxmlformats.org/drawingml/2006/table">
            <a:tbl>
              <a:tblPr firstRow="1" bandRow="1">
                <a:tableStyleId>{5C22544A-7EE6-4342-B048-85BDC9FD1C3A}</a:tableStyleId>
              </a:tblPr>
              <a:tblGrid>
                <a:gridCol w="1691840">
                  <a:extLst>
                    <a:ext uri="{9D8B030D-6E8A-4147-A177-3AD203B41FA5}">
                      <a16:colId xmlns:a16="http://schemas.microsoft.com/office/drawing/2014/main" val="3125638786"/>
                    </a:ext>
                  </a:extLst>
                </a:gridCol>
                <a:gridCol w="4386673">
                  <a:extLst>
                    <a:ext uri="{9D8B030D-6E8A-4147-A177-3AD203B41FA5}">
                      <a16:colId xmlns:a16="http://schemas.microsoft.com/office/drawing/2014/main" val="3446928159"/>
                    </a:ext>
                  </a:extLst>
                </a:gridCol>
                <a:gridCol w="4202191">
                  <a:extLst>
                    <a:ext uri="{9D8B030D-6E8A-4147-A177-3AD203B41FA5}">
                      <a16:colId xmlns:a16="http://schemas.microsoft.com/office/drawing/2014/main" val="4278236714"/>
                    </a:ext>
                  </a:extLst>
                </a:gridCol>
              </a:tblGrid>
              <a:tr h="562744">
                <a:tc>
                  <a:txBody>
                    <a:bodyPr/>
                    <a:lstStyle/>
                    <a:p>
                      <a:r>
                        <a:rPr lang="en-US" sz="2600" dirty="0"/>
                        <a:t>Scenario</a:t>
                      </a:r>
                    </a:p>
                  </a:txBody>
                  <a:tcPr marL="120949" marR="120949" marT="60475" marB="60475"/>
                </a:tc>
                <a:tc>
                  <a:txBody>
                    <a:bodyPr/>
                    <a:lstStyle/>
                    <a:p>
                      <a:pPr algn="ctr"/>
                      <a:r>
                        <a:rPr lang="en-US" sz="2600" dirty="0" err="1"/>
                        <a:t>Quand</a:t>
                      </a:r>
                      <a:endParaRPr lang="en-US" sz="2600" dirty="0"/>
                    </a:p>
                  </a:txBody>
                  <a:tcPr marL="120949" marR="120949" marT="60475" marB="60475"/>
                </a:tc>
                <a:tc>
                  <a:txBody>
                    <a:bodyPr/>
                    <a:lstStyle/>
                    <a:p>
                      <a:pPr algn="ctr"/>
                      <a:r>
                        <a:rPr lang="en-US" sz="2600" dirty="0" err="1"/>
                        <a:t>Exemple</a:t>
                      </a:r>
                      <a:endParaRPr lang="en-US" sz="2600" dirty="0"/>
                    </a:p>
                  </a:txBody>
                  <a:tcPr marL="120949" marR="120949" marT="60475" marB="60475"/>
                </a:tc>
                <a:extLst>
                  <a:ext uri="{0D108BD9-81ED-4DB2-BD59-A6C34878D82A}">
                    <a16:rowId xmlns:a16="http://schemas.microsoft.com/office/drawing/2014/main" val="3047411975"/>
                  </a:ext>
                </a:extLst>
              </a:tr>
              <a:tr h="2943103">
                <a:tc>
                  <a:txBody>
                    <a:bodyPr/>
                    <a:lstStyle/>
                    <a:p>
                      <a:r>
                        <a:rPr lang="en-US" sz="2600" b="1" dirty="0"/>
                        <a:t>Valeur de </a:t>
                      </a:r>
                      <a:r>
                        <a:rPr lang="en-US" sz="2600" b="1" dirty="0" err="1"/>
                        <a:t>référence</a:t>
                      </a:r>
                      <a:r>
                        <a:rPr lang="en-US" sz="2600" b="1" dirty="0"/>
                        <a:t> </a:t>
                      </a:r>
                      <a:r>
                        <a:rPr lang="en-US" sz="2600" b="1" dirty="0" err="1"/>
                        <a:t>en</a:t>
                      </a:r>
                      <a:r>
                        <a:rPr lang="en-US" sz="2600" b="1" dirty="0"/>
                        <a:t> </a:t>
                      </a:r>
                      <a:r>
                        <a:rPr lang="en-US" sz="2600" b="1" dirty="0" err="1"/>
                        <a:t>continu</a:t>
                      </a:r>
                      <a:endParaRPr lang="en-US" sz="2600" b="1" dirty="0"/>
                    </a:p>
                  </a:txBody>
                  <a:tcPr marL="120949" marR="120949" marT="60475" marB="60475"/>
                </a:tc>
                <a:tc>
                  <a:txBody>
                    <a:bodyPr/>
                    <a:lstStyle/>
                    <a:p>
                      <a:pPr marL="55563" lvl="1" indent="0">
                        <a:buNone/>
                      </a:pPr>
                      <a:r>
                        <a:rPr lang="en-US" altLang="en-US" sz="2600" dirty="0"/>
                        <a:t>Un </a:t>
                      </a:r>
                      <a:r>
                        <a:rPr lang="en-US" altLang="en-US" sz="2600" dirty="0" err="1"/>
                        <a:t>indicateur</a:t>
                      </a:r>
                      <a:r>
                        <a:rPr lang="en-US" altLang="en-US" sz="2600" dirty="0"/>
                        <a:t> a </a:t>
                      </a:r>
                      <a:r>
                        <a:rPr lang="en-US" altLang="en-US" sz="2600" dirty="0" err="1"/>
                        <a:t>plusieurs</a:t>
                      </a:r>
                      <a:r>
                        <a:rPr lang="en-US" altLang="en-US" sz="2600" dirty="0"/>
                        <a:t> </a:t>
                      </a:r>
                      <a:r>
                        <a:rPr lang="en-US" altLang="en-US" sz="2600" dirty="0" err="1"/>
                        <a:t>valeurs</a:t>
                      </a:r>
                      <a:r>
                        <a:rPr lang="en-US" altLang="en-US" sz="2600" dirty="0"/>
                        <a:t> de </a:t>
                      </a:r>
                      <a:r>
                        <a:rPr lang="en-US" altLang="en-US" sz="2600" dirty="0" err="1"/>
                        <a:t>référence</a:t>
                      </a:r>
                      <a:r>
                        <a:rPr lang="en-US" altLang="en-US" sz="2600" dirty="0"/>
                        <a:t> et dates de </a:t>
                      </a:r>
                      <a:r>
                        <a:rPr lang="en-US" altLang="en-US" sz="2600" dirty="0" err="1"/>
                        <a:t>référence</a:t>
                      </a:r>
                      <a:r>
                        <a:rPr lang="en-US" altLang="en-US" sz="2600" dirty="0"/>
                        <a:t> ;</a:t>
                      </a:r>
                    </a:p>
                    <a:p>
                      <a:pPr marL="55563" lvl="1" indent="0">
                        <a:buNone/>
                      </a:pPr>
                      <a:r>
                        <a:rPr lang="en-US" altLang="en-US" sz="2600" dirty="0"/>
                        <a:t>Une </a:t>
                      </a:r>
                      <a:r>
                        <a:rPr lang="en-US" altLang="en-US" sz="2600" dirty="0" err="1"/>
                        <a:t>activité</a:t>
                      </a:r>
                      <a:r>
                        <a:rPr lang="en-US" altLang="en-US" sz="2600" dirty="0"/>
                        <a:t> </a:t>
                      </a:r>
                      <a:r>
                        <a:rPr lang="en-US" altLang="en-US" sz="2600" dirty="0" err="1"/>
                        <a:t>est</a:t>
                      </a:r>
                      <a:r>
                        <a:rPr lang="en-US" altLang="en-US" sz="2600" dirty="0"/>
                        <a:t> </a:t>
                      </a:r>
                      <a:r>
                        <a:rPr lang="en-US" altLang="en-US" sz="2600" dirty="0" err="1"/>
                        <a:t>déployée</a:t>
                      </a:r>
                      <a:r>
                        <a:rPr lang="en-US" altLang="en-US" sz="2600" dirty="0"/>
                        <a:t> dans </a:t>
                      </a:r>
                      <a:r>
                        <a:rPr lang="en-US" altLang="en-US" sz="2600" dirty="0" err="1"/>
                        <a:t>différents</a:t>
                      </a:r>
                      <a:r>
                        <a:rPr lang="en-US" altLang="en-US" sz="2600" dirty="0"/>
                        <a:t> </a:t>
                      </a:r>
                      <a:r>
                        <a:rPr lang="en-US" altLang="en-US" sz="2600" dirty="0" err="1"/>
                        <a:t>groupes</a:t>
                      </a:r>
                      <a:r>
                        <a:rPr lang="en-US" altLang="en-US" sz="2600" dirty="0"/>
                        <a:t>/</a:t>
                      </a:r>
                      <a:r>
                        <a:rPr lang="en-US" altLang="en-US" sz="2600" dirty="0" err="1"/>
                        <a:t>régions</a:t>
                      </a:r>
                      <a:r>
                        <a:rPr lang="en-US" altLang="en-US" sz="2600" dirty="0"/>
                        <a:t> </a:t>
                      </a:r>
                      <a:r>
                        <a:rPr lang="en-US" altLang="en-US" sz="2600" dirty="0" err="1"/>
                        <a:t>à</a:t>
                      </a:r>
                      <a:r>
                        <a:rPr lang="en-US" altLang="en-US" sz="2600" dirty="0"/>
                        <a:t> des moments </a:t>
                      </a:r>
                      <a:r>
                        <a:rPr lang="en-US" altLang="en-US" sz="2600" dirty="0" err="1"/>
                        <a:t>différents</a:t>
                      </a:r>
                      <a:r>
                        <a:rPr lang="en-US" altLang="en-US" sz="2600" dirty="0"/>
                        <a:t>.</a:t>
                      </a:r>
                    </a:p>
                  </a:txBody>
                  <a:tcPr marL="120949" marR="120949" marT="60475" marB="60475"/>
                </a:tc>
                <a:tc>
                  <a:txBody>
                    <a:bodyPr/>
                    <a:lstStyle/>
                    <a:p>
                      <a:pPr marL="398463" lvl="1" indent="-342900">
                        <a:buFont typeface="Arial" panose="020B0604020202020204" pitchFamily="34" charset="0"/>
                        <a:buChar char="•"/>
                      </a:pPr>
                      <a:r>
                        <a:rPr lang="en-US" altLang="en-US" sz="2600" dirty="0" err="1"/>
                        <a:t>Registre</a:t>
                      </a:r>
                      <a:r>
                        <a:rPr lang="en-US" altLang="en-US" sz="2600" dirty="0"/>
                        <a:t> des </a:t>
                      </a:r>
                      <a:r>
                        <a:rPr lang="en-US" altLang="en-US" sz="2600" dirty="0" err="1"/>
                        <a:t>bénéficiaires</a:t>
                      </a:r>
                      <a:r>
                        <a:rPr lang="en-US" altLang="en-US" sz="2600" dirty="0"/>
                        <a:t> par province </a:t>
                      </a:r>
                      <a:r>
                        <a:rPr lang="en-US" altLang="en-US" sz="2600" dirty="0" err="1"/>
                        <a:t>cible</a:t>
                      </a:r>
                      <a:r>
                        <a:rPr lang="en-US" altLang="en-US" sz="2600" dirty="0"/>
                        <a:t> pour </a:t>
                      </a:r>
                      <a:r>
                        <a:rPr lang="en-US" altLang="en-US" sz="2600" dirty="0" err="1"/>
                        <a:t>différentes</a:t>
                      </a:r>
                      <a:r>
                        <a:rPr lang="en-US" altLang="en-US" sz="2600" dirty="0"/>
                        <a:t> </a:t>
                      </a:r>
                      <a:r>
                        <a:rPr lang="en-US" altLang="en-US" sz="2600" dirty="0" err="1"/>
                        <a:t>années</a:t>
                      </a:r>
                      <a:endParaRPr lang="en-US" altLang="en-US" sz="2600" dirty="0"/>
                    </a:p>
                    <a:p>
                      <a:pPr marL="398463" lvl="1" indent="-342900">
                        <a:buFont typeface="Arial" panose="020B0604020202020204" pitchFamily="34" charset="0"/>
                        <a:buChar char="•"/>
                      </a:pPr>
                      <a:endParaRPr lang="en-US" altLang="en-US" sz="2600" dirty="0"/>
                    </a:p>
                    <a:p>
                      <a:pPr marL="398463" lvl="1" indent="-342900">
                        <a:buFont typeface="Arial" panose="020B0604020202020204" pitchFamily="34" charset="0"/>
                        <a:buChar char="•"/>
                      </a:pPr>
                      <a:r>
                        <a:rPr lang="en-US" altLang="en-US" sz="2600" dirty="0"/>
                        <a:t>Score </a:t>
                      </a:r>
                      <a:r>
                        <a:rPr lang="en-US" altLang="en-US" sz="2600" dirty="0" err="1"/>
                        <a:t>moyen</a:t>
                      </a:r>
                      <a:r>
                        <a:rPr lang="en-US" altLang="en-US" sz="2600" dirty="0"/>
                        <a:t> au </a:t>
                      </a:r>
                      <a:r>
                        <a:rPr lang="en-US" altLang="en-US" sz="2600" dirty="0" err="1"/>
                        <a:t>pré</a:t>
                      </a:r>
                      <a:r>
                        <a:rPr lang="en-US" altLang="en-US" sz="2600" dirty="0"/>
                        <a:t>-test des participants au </a:t>
                      </a:r>
                      <a:r>
                        <a:rPr lang="en-US" altLang="en-US" sz="2600" dirty="0" err="1"/>
                        <a:t>projet</a:t>
                      </a:r>
                      <a:r>
                        <a:rPr lang="en-US" altLang="en-US" sz="2600" dirty="0"/>
                        <a:t> par </a:t>
                      </a:r>
                      <a:r>
                        <a:rPr lang="en-US" altLang="en-US" sz="2600" dirty="0" err="1"/>
                        <a:t>cohorte</a:t>
                      </a:r>
                      <a:endParaRPr lang="en-US" altLang="en-US" sz="2600" dirty="0"/>
                    </a:p>
                  </a:txBody>
                  <a:tcPr marL="120949" marR="120949" marT="60475" marB="60475"/>
                </a:tc>
                <a:extLst>
                  <a:ext uri="{0D108BD9-81ED-4DB2-BD59-A6C34878D82A}">
                    <a16:rowId xmlns:a16="http://schemas.microsoft.com/office/drawing/2014/main" val="3357760276"/>
                  </a:ext>
                </a:extLst>
              </a:tr>
            </a:tbl>
          </a:graphicData>
        </a:graphic>
      </p:graphicFrame>
      <p:sp>
        <p:nvSpPr>
          <p:cNvPr id="2" name="Footer Placeholder 1">
            <a:extLst>
              <a:ext uri="{FF2B5EF4-FFF2-40B4-BE49-F238E27FC236}">
                <a16:creationId xmlns:a16="http://schemas.microsoft.com/office/drawing/2014/main" id="{B27E06E9-35F9-4DAB-9267-E994AAB8D8C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31162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xation des objectifs &#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Fixation des </a:t>
            </a:r>
            <a:r>
              <a:rPr lang="en-US" b="1" dirty="0" err="1"/>
              <a:t>objectifs</a:t>
            </a:r>
            <a:r>
              <a:rPr lang="en-US" b="1" dirty="0"/>
              <a:t> </a:t>
            </a:r>
          </a:p>
        </p:txBody>
      </p:sp>
    </p:spTree>
    <p:extLst>
      <p:ext uri="{BB962C8B-B14F-4D97-AF65-F5344CB8AC3E}">
        <p14:creationId xmlns:p14="http://schemas.microsoft.com/office/powerpoint/2010/main" val="3121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ce qu'une cible ?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err="1"/>
              <a:t>Qu'est-ce</a:t>
            </a:r>
            <a:r>
              <a:rPr lang="en-US" sz="4400" dirty="0"/>
              <a:t> </a:t>
            </a:r>
            <a:r>
              <a:rPr lang="en-US" sz="4400" dirty="0" err="1"/>
              <a:t>qu'une</a:t>
            </a:r>
            <a:r>
              <a:rPr lang="en-US" sz="4400" dirty="0"/>
              <a:t> </a:t>
            </a:r>
            <a:r>
              <a:rPr lang="en-US" sz="4400" dirty="0" err="1"/>
              <a:t>cible</a:t>
            </a:r>
            <a:r>
              <a:rPr lang="en-US" sz="4400" dirty="0"/>
              <a:t> ? </a:t>
            </a:r>
          </a:p>
        </p:txBody>
      </p:sp>
      <p:sp>
        <p:nvSpPr>
          <p:cNvPr id="3" name="Content Placeholder 2" descr="Un objectif est le niveau spécifique et planifié du résultat à atteindre dans un délai explicite avec un niveau de ressources donné. &#10;Des objectifs sont fixés pour tous les indicateurs du projet.">
            <a:extLst>
              <a:ext uri="{FF2B5EF4-FFF2-40B4-BE49-F238E27FC236}">
                <a16:creationId xmlns:a16="http://schemas.microsoft.com/office/drawing/2014/main" id="{899D53A3-0873-4795-B6D8-E299669A3614}"/>
              </a:ext>
            </a:extLst>
          </p:cNvPr>
          <p:cNvSpPr>
            <a:spLocks noGrp="1"/>
          </p:cNvSpPr>
          <p:nvPr>
            <p:ph sz="quarter" idx="13"/>
          </p:nvPr>
        </p:nvSpPr>
        <p:spPr>
          <a:xfrm>
            <a:off x="591661" y="1307611"/>
            <a:ext cx="10639048" cy="1667818"/>
          </a:xfrm>
        </p:spPr>
        <p:txBody>
          <a:bodyPr>
            <a:normAutofit/>
          </a:bodyPr>
          <a:lstStyle/>
          <a:p>
            <a:pPr>
              <a:lnSpc>
                <a:spcPct val="110000"/>
              </a:lnSpc>
            </a:pPr>
            <a:r>
              <a:rPr lang="en-US" sz="2800" dirty="0"/>
              <a:t>Un </a:t>
            </a:r>
            <a:r>
              <a:rPr lang="en-US" sz="2800" b="1" dirty="0" err="1"/>
              <a:t>objectif</a:t>
            </a:r>
            <a:r>
              <a:rPr lang="en-US" sz="2800" dirty="0"/>
              <a:t> </a:t>
            </a:r>
            <a:r>
              <a:rPr lang="en-US" sz="2800" dirty="0" err="1"/>
              <a:t>est</a:t>
            </a:r>
            <a:r>
              <a:rPr lang="en-US" sz="2800" dirty="0"/>
              <a:t> le </a:t>
            </a:r>
            <a:r>
              <a:rPr lang="en-US" sz="2800" dirty="0" err="1"/>
              <a:t>niveau</a:t>
            </a:r>
            <a:r>
              <a:rPr lang="en-US" sz="2800" dirty="0"/>
              <a:t> </a:t>
            </a:r>
            <a:r>
              <a:rPr lang="en-US" sz="2800" dirty="0" err="1"/>
              <a:t>spécifique</a:t>
            </a:r>
            <a:r>
              <a:rPr lang="en-US" sz="2800" dirty="0"/>
              <a:t> et </a:t>
            </a:r>
            <a:r>
              <a:rPr lang="en-US" sz="2800" dirty="0" err="1"/>
              <a:t>planifié</a:t>
            </a:r>
            <a:r>
              <a:rPr lang="en-US" sz="2800" dirty="0"/>
              <a:t> du </a:t>
            </a:r>
            <a:r>
              <a:rPr lang="en-US" sz="2800" dirty="0" err="1"/>
              <a:t>résultat</a:t>
            </a:r>
            <a:r>
              <a:rPr lang="en-US" sz="2800" dirty="0"/>
              <a:t> </a:t>
            </a:r>
            <a:r>
              <a:rPr lang="en-US" sz="2800" dirty="0" err="1"/>
              <a:t>à</a:t>
            </a:r>
            <a:r>
              <a:rPr lang="en-US" sz="2800" dirty="0"/>
              <a:t> </a:t>
            </a:r>
            <a:r>
              <a:rPr lang="en-US" sz="2800" dirty="0" err="1"/>
              <a:t>atteindre</a:t>
            </a:r>
            <a:r>
              <a:rPr lang="en-US" sz="2800" dirty="0"/>
              <a:t> dans un </a:t>
            </a:r>
            <a:r>
              <a:rPr lang="en-US" sz="2800" dirty="0" err="1"/>
              <a:t>délai</a:t>
            </a:r>
            <a:r>
              <a:rPr lang="en-US" sz="2800" dirty="0"/>
              <a:t> </a:t>
            </a:r>
            <a:r>
              <a:rPr lang="en-US" sz="2800" dirty="0" err="1"/>
              <a:t>explicite</a:t>
            </a:r>
            <a:r>
              <a:rPr lang="en-US" sz="2800" dirty="0"/>
              <a:t> avec un </a:t>
            </a:r>
            <a:r>
              <a:rPr lang="en-US" sz="2800" dirty="0" err="1"/>
              <a:t>niveau</a:t>
            </a:r>
            <a:r>
              <a:rPr lang="en-US" sz="2800" dirty="0"/>
              <a:t> de </a:t>
            </a:r>
            <a:r>
              <a:rPr lang="en-US" sz="2800" dirty="0" err="1"/>
              <a:t>ressources</a:t>
            </a:r>
            <a:r>
              <a:rPr lang="en-US" sz="2800" dirty="0"/>
              <a:t> </a:t>
            </a:r>
            <a:r>
              <a:rPr lang="en-US" sz="2800" dirty="0" err="1"/>
              <a:t>donné</a:t>
            </a:r>
            <a:r>
              <a:rPr lang="en-US" sz="2800" dirty="0"/>
              <a:t>. </a:t>
            </a:r>
          </a:p>
          <a:p>
            <a:pPr>
              <a:lnSpc>
                <a:spcPct val="110000"/>
              </a:lnSpc>
            </a:pPr>
            <a:r>
              <a:rPr lang="en-US" sz="2800" dirty="0"/>
              <a:t>Des </a:t>
            </a:r>
            <a:r>
              <a:rPr lang="en-US" sz="2800" dirty="0" err="1"/>
              <a:t>objectifs</a:t>
            </a:r>
            <a:r>
              <a:rPr lang="en-US" sz="2800" dirty="0"/>
              <a:t> </a:t>
            </a:r>
            <a:r>
              <a:rPr lang="en-US" sz="2800" dirty="0" err="1"/>
              <a:t>sont</a:t>
            </a:r>
            <a:r>
              <a:rPr lang="en-US" sz="2800" dirty="0"/>
              <a:t> </a:t>
            </a:r>
            <a:r>
              <a:rPr lang="en-US" sz="2800" dirty="0" err="1"/>
              <a:t>fixés</a:t>
            </a:r>
            <a:r>
              <a:rPr lang="en-US" sz="2800" dirty="0"/>
              <a:t> pour </a:t>
            </a:r>
            <a:r>
              <a:rPr lang="en-US" sz="2800" dirty="0" err="1"/>
              <a:t>tous</a:t>
            </a:r>
            <a:r>
              <a:rPr lang="en-US" sz="2800" dirty="0"/>
              <a:t> les </a:t>
            </a:r>
            <a:r>
              <a:rPr lang="en-US" sz="2800" dirty="0" err="1"/>
              <a:t>indicateurs</a:t>
            </a:r>
            <a:r>
              <a:rPr lang="en-US" sz="2800" dirty="0"/>
              <a:t> du </a:t>
            </a:r>
            <a:r>
              <a:rPr lang="en-US" sz="2800" dirty="0" err="1"/>
              <a:t>projet</a:t>
            </a:r>
            <a:r>
              <a:rPr lang="en-US" sz="2800" dirty="0"/>
              <a:t>.</a:t>
            </a:r>
          </a:p>
        </p:txBody>
      </p:sp>
      <p:pic>
        <p:nvPicPr>
          <p:cNvPr id="6" name="Picture 5" descr="Tableau présentant l'indicateur &quot;Nombre de jeunes formés à des compétences professionnelles&quot;, avec les valeurs cibles dans une colonne et les valeurs réelles dans l'autre.">
            <a:extLst>
              <a:ext uri="{FF2B5EF4-FFF2-40B4-BE49-F238E27FC236}">
                <a16:creationId xmlns:a16="http://schemas.microsoft.com/office/drawing/2014/main" id="{969FE3D9-9161-0A78-9DE9-63D42F719018}"/>
              </a:ext>
            </a:extLst>
          </p:cNvPr>
          <p:cNvPicPr>
            <a:picLocks noChangeAspect="1"/>
          </p:cNvPicPr>
          <p:nvPr/>
        </p:nvPicPr>
        <p:blipFill>
          <a:blip r:embed="rId3"/>
          <a:stretch>
            <a:fillRect/>
          </a:stretch>
        </p:blipFill>
        <p:spPr>
          <a:xfrm>
            <a:off x="1713725" y="3058676"/>
            <a:ext cx="8394920" cy="3206774"/>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3340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urquoi fixer des objectifs?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err="1"/>
              <a:t>Pourquoi</a:t>
            </a:r>
            <a:r>
              <a:rPr lang="en-US" sz="4400" dirty="0"/>
              <a:t> fixer des </a:t>
            </a:r>
            <a:r>
              <a:rPr lang="en-US" sz="4400" dirty="0" err="1"/>
              <a:t>objectifs</a:t>
            </a:r>
            <a:r>
              <a:rPr lang="en-US" sz="4400" dirty="0"/>
              <a:t>? </a:t>
            </a:r>
          </a:p>
        </p:txBody>
      </p:sp>
      <p:sp>
        <p:nvSpPr>
          <p:cNvPr id="3" name="Content Placeholder 2" descr="Communiquer des attentes claires et définir le succès.&#10;Servir de repères pour la planification et la gestion. &#10;Promouvoir la transparence et la responsabilité.&#10;">
            <a:extLst>
              <a:ext uri="{FF2B5EF4-FFF2-40B4-BE49-F238E27FC236}">
                <a16:creationId xmlns:a16="http://schemas.microsoft.com/office/drawing/2014/main" id="{899D53A3-0873-4795-B6D8-E299669A3614}"/>
              </a:ext>
            </a:extLst>
          </p:cNvPr>
          <p:cNvSpPr>
            <a:spLocks noGrp="1"/>
          </p:cNvSpPr>
          <p:nvPr>
            <p:ph sz="quarter" idx="13"/>
          </p:nvPr>
        </p:nvSpPr>
        <p:spPr>
          <a:xfrm>
            <a:off x="632932" y="1448770"/>
            <a:ext cx="9701041" cy="1757045"/>
          </a:xfrm>
        </p:spPr>
        <p:txBody>
          <a:bodyPr>
            <a:normAutofit/>
          </a:bodyPr>
          <a:lstStyle/>
          <a:p>
            <a:r>
              <a:rPr lang="en-US" sz="3200" dirty="0" err="1"/>
              <a:t>Communiquer</a:t>
            </a:r>
            <a:r>
              <a:rPr lang="en-US" sz="3200" dirty="0"/>
              <a:t> des </a:t>
            </a:r>
            <a:r>
              <a:rPr lang="en-US" sz="3200" dirty="0" err="1"/>
              <a:t>attentes</a:t>
            </a:r>
            <a:r>
              <a:rPr lang="en-US" sz="3200" dirty="0"/>
              <a:t> </a:t>
            </a:r>
            <a:r>
              <a:rPr lang="en-US" sz="3200" dirty="0" err="1"/>
              <a:t>claires</a:t>
            </a:r>
            <a:r>
              <a:rPr lang="en-US" sz="3200" dirty="0"/>
              <a:t> et </a:t>
            </a:r>
            <a:r>
              <a:rPr lang="en-US" sz="3200" dirty="0" err="1"/>
              <a:t>définir</a:t>
            </a:r>
            <a:r>
              <a:rPr lang="en-US" sz="3200" dirty="0"/>
              <a:t> le succès.</a:t>
            </a:r>
          </a:p>
          <a:p>
            <a:r>
              <a:rPr lang="en-US" sz="3200" dirty="0" err="1"/>
              <a:t>Servir</a:t>
            </a:r>
            <a:r>
              <a:rPr lang="en-US" sz="3200" dirty="0"/>
              <a:t> de </a:t>
            </a:r>
            <a:r>
              <a:rPr lang="en-US" sz="3200" dirty="0" err="1"/>
              <a:t>repères</a:t>
            </a:r>
            <a:r>
              <a:rPr lang="en-US" sz="3200" dirty="0"/>
              <a:t> pour la planification et la gestion. </a:t>
            </a:r>
          </a:p>
          <a:p>
            <a:r>
              <a:rPr lang="en-US" sz="3200" dirty="0" err="1"/>
              <a:t>Promouvoir</a:t>
            </a:r>
            <a:r>
              <a:rPr lang="en-US" sz="3200" dirty="0"/>
              <a:t> la transparence et la </a:t>
            </a:r>
            <a:r>
              <a:rPr lang="en-US" sz="3200" dirty="0" err="1"/>
              <a:t>responsabilité</a:t>
            </a:r>
            <a:r>
              <a:rPr lang="en-US" sz="3200" dirty="0"/>
              <a:t>.</a:t>
            </a:r>
          </a:p>
        </p:txBody>
      </p:sp>
      <p:pic>
        <p:nvPicPr>
          <p:cNvPr id="7" name="Picture 6">
            <a:extLst>
              <a:ext uri="{FF2B5EF4-FFF2-40B4-BE49-F238E27FC236}">
                <a16:creationId xmlns:a16="http://schemas.microsoft.com/office/drawing/2014/main" id="{DDFFD693-10FB-4B20-95D9-0FBA83ECE5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40460" y="3205815"/>
            <a:ext cx="4031422" cy="2679710"/>
          </a:xfrm>
          <a:prstGeom prst="rect">
            <a:avLst/>
          </a:prstGeom>
        </p:spPr>
      </p:pic>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671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ypes de cibles ">
            <a:extLst>
              <a:ext uri="{FF2B5EF4-FFF2-40B4-BE49-F238E27FC236}">
                <a16:creationId xmlns:a16="http://schemas.microsoft.com/office/drawing/2014/main" id="{AA5A2B27-8A8B-43EF-AF60-BD11A6E41202}"/>
              </a:ext>
            </a:extLst>
          </p:cNvPr>
          <p:cNvSpPr>
            <a:spLocks noGrp="1"/>
          </p:cNvSpPr>
          <p:nvPr>
            <p:ph type="ctrTitle"/>
          </p:nvPr>
        </p:nvSpPr>
        <p:spPr>
          <a:xfrm>
            <a:off x="720614" y="230192"/>
            <a:ext cx="10243192" cy="961175"/>
          </a:xfrm>
        </p:spPr>
        <p:txBody>
          <a:bodyPr>
            <a:normAutofit/>
          </a:bodyPr>
          <a:lstStyle/>
          <a:p>
            <a:pPr algn="l"/>
            <a:r>
              <a:rPr lang="en-US" sz="4400" dirty="0"/>
              <a:t>Types de </a:t>
            </a:r>
            <a:r>
              <a:rPr lang="en-US" sz="4400" dirty="0" err="1"/>
              <a:t>cibles</a:t>
            </a:r>
            <a:r>
              <a:rPr lang="en-US" sz="4400" dirty="0"/>
              <a:t> </a:t>
            </a:r>
          </a:p>
        </p:txBody>
      </p:sp>
      <p:sp>
        <p:nvSpPr>
          <p:cNvPr id="3" name="Content Placeholder 2" descr="Objectif final : La valeur attendue d'un indicateur et la fin d'un projet (ou d'une période de planification spécifique).&#10;&#10;Cible intermédiaire : La valeur attendue d'un indicateur pour des périodes de temps définies, entre l'année de référence et l'année cible finale (par exemple, annuellement).&#10;Les objectifs doivent être fixés en fonction des périodes de déclaration des indicateurs (par exemple, trimestriellement, annuellement, etc.). &#10;">
            <a:extLst>
              <a:ext uri="{FF2B5EF4-FFF2-40B4-BE49-F238E27FC236}">
                <a16:creationId xmlns:a16="http://schemas.microsoft.com/office/drawing/2014/main" id="{899D53A3-0873-4795-B6D8-E299669A3614}"/>
              </a:ext>
            </a:extLst>
          </p:cNvPr>
          <p:cNvSpPr>
            <a:spLocks noGrp="1"/>
          </p:cNvSpPr>
          <p:nvPr>
            <p:ph sz="quarter" idx="13"/>
          </p:nvPr>
        </p:nvSpPr>
        <p:spPr>
          <a:xfrm>
            <a:off x="659757" y="1624134"/>
            <a:ext cx="11102183" cy="4120943"/>
          </a:xfrm>
        </p:spPr>
        <p:txBody>
          <a:bodyPr>
            <a:normAutofit/>
          </a:bodyPr>
          <a:lstStyle/>
          <a:p>
            <a:pPr>
              <a:defRPr/>
            </a:pPr>
            <a:r>
              <a:rPr lang="en-US" sz="2800" b="1" dirty="0"/>
              <a:t>Objectif final : </a:t>
            </a:r>
            <a:r>
              <a:rPr lang="en-US" sz="2800" dirty="0"/>
              <a:t>La </a:t>
            </a:r>
            <a:r>
              <a:rPr lang="en-US" sz="2800" dirty="0" err="1"/>
              <a:t>valeur</a:t>
            </a:r>
            <a:r>
              <a:rPr lang="en-US" sz="2800" dirty="0"/>
              <a:t> </a:t>
            </a:r>
            <a:r>
              <a:rPr lang="en-US" sz="2800" dirty="0" err="1"/>
              <a:t>attendue</a:t>
            </a:r>
            <a:r>
              <a:rPr lang="en-US" sz="2800" dirty="0"/>
              <a:t> d'un </a:t>
            </a:r>
            <a:r>
              <a:rPr lang="en-US" sz="2800" dirty="0" err="1"/>
              <a:t>indicateur</a:t>
            </a:r>
            <a:r>
              <a:rPr lang="en-US" sz="2800" dirty="0"/>
              <a:t> et la fin d'un </a:t>
            </a:r>
            <a:r>
              <a:rPr lang="en-US" sz="2800" dirty="0" err="1"/>
              <a:t>projet</a:t>
            </a:r>
            <a:r>
              <a:rPr lang="en-US" sz="2800" dirty="0"/>
              <a:t> (</a:t>
            </a:r>
            <a:r>
              <a:rPr lang="en-US" sz="2800" dirty="0" err="1"/>
              <a:t>ou</a:t>
            </a:r>
            <a:r>
              <a:rPr lang="en-US" sz="2800" dirty="0"/>
              <a:t> </a:t>
            </a:r>
            <a:r>
              <a:rPr lang="en-US" sz="2800" dirty="0" err="1"/>
              <a:t>d'une</a:t>
            </a:r>
            <a:r>
              <a:rPr lang="en-US" sz="2800" dirty="0"/>
              <a:t> </a:t>
            </a:r>
            <a:r>
              <a:rPr lang="en-US" sz="2800" dirty="0" err="1"/>
              <a:t>période</a:t>
            </a:r>
            <a:r>
              <a:rPr lang="en-US" sz="2800" dirty="0"/>
              <a:t> de planification </a:t>
            </a:r>
            <a:r>
              <a:rPr lang="en-US" sz="2800" dirty="0" err="1"/>
              <a:t>spécifique</a:t>
            </a:r>
            <a:r>
              <a:rPr lang="en-US" sz="2800" dirty="0"/>
              <a:t>).</a:t>
            </a:r>
          </a:p>
          <a:p>
            <a:pPr>
              <a:defRPr/>
            </a:pPr>
            <a:endParaRPr lang="en-US" sz="2800" b="1" dirty="0"/>
          </a:p>
          <a:p>
            <a:pPr>
              <a:defRPr/>
            </a:pPr>
            <a:r>
              <a:rPr lang="en-US" sz="2800" b="1" dirty="0" err="1"/>
              <a:t>Cible</a:t>
            </a:r>
            <a:r>
              <a:rPr lang="en-US" sz="2800" b="1" dirty="0"/>
              <a:t> </a:t>
            </a:r>
            <a:r>
              <a:rPr lang="en-US" sz="2800" b="1" dirty="0" err="1"/>
              <a:t>intermédiaire</a:t>
            </a:r>
            <a:r>
              <a:rPr lang="en-US" sz="2800" b="1" dirty="0"/>
              <a:t> : </a:t>
            </a:r>
            <a:r>
              <a:rPr lang="en-US" sz="2800" dirty="0"/>
              <a:t>La </a:t>
            </a:r>
            <a:r>
              <a:rPr lang="en-US" sz="2800" dirty="0" err="1"/>
              <a:t>valeur</a:t>
            </a:r>
            <a:r>
              <a:rPr lang="en-US" sz="2800" dirty="0"/>
              <a:t> </a:t>
            </a:r>
            <a:r>
              <a:rPr lang="en-US" sz="2800" dirty="0" err="1"/>
              <a:t>attendue</a:t>
            </a:r>
            <a:r>
              <a:rPr lang="en-US" sz="2800" dirty="0"/>
              <a:t> d'un </a:t>
            </a:r>
            <a:r>
              <a:rPr lang="en-US" sz="2800" dirty="0" err="1"/>
              <a:t>indicateur</a:t>
            </a:r>
            <a:r>
              <a:rPr lang="en-US" sz="2800" dirty="0"/>
              <a:t> pour des </a:t>
            </a:r>
            <a:r>
              <a:rPr lang="en-US" sz="2800" dirty="0" err="1"/>
              <a:t>périodes</a:t>
            </a:r>
            <a:r>
              <a:rPr lang="en-US" sz="2800" dirty="0"/>
              <a:t> de temps </a:t>
            </a:r>
            <a:r>
              <a:rPr lang="en-US" sz="2800" dirty="0" err="1"/>
              <a:t>définies</a:t>
            </a:r>
            <a:r>
              <a:rPr lang="en-US" sz="2800" dirty="0"/>
              <a:t>, entre </a:t>
            </a:r>
            <a:r>
              <a:rPr lang="en-US" sz="2800" dirty="0" err="1"/>
              <a:t>l'année</a:t>
            </a:r>
            <a:r>
              <a:rPr lang="en-US" sz="2800" dirty="0"/>
              <a:t> de </a:t>
            </a:r>
            <a:r>
              <a:rPr lang="en-US" sz="2800" dirty="0" err="1"/>
              <a:t>référence</a:t>
            </a:r>
            <a:r>
              <a:rPr lang="en-US" sz="2800" dirty="0"/>
              <a:t> et </a:t>
            </a:r>
            <a:r>
              <a:rPr lang="en-US" sz="2800" dirty="0" err="1"/>
              <a:t>l'année</a:t>
            </a:r>
            <a:r>
              <a:rPr lang="en-US" sz="2800" dirty="0"/>
              <a:t> </a:t>
            </a:r>
            <a:r>
              <a:rPr lang="en-US" sz="2800" dirty="0" err="1"/>
              <a:t>cible</a:t>
            </a:r>
            <a:r>
              <a:rPr lang="en-US" sz="2800" dirty="0"/>
              <a:t> finale (par </a:t>
            </a:r>
            <a:r>
              <a:rPr lang="en-US" sz="2800" dirty="0" err="1"/>
              <a:t>exemple</a:t>
            </a:r>
            <a:r>
              <a:rPr lang="en-US" sz="2800" dirty="0"/>
              <a:t>, </a:t>
            </a:r>
            <a:r>
              <a:rPr lang="en-US" sz="2800" dirty="0" err="1"/>
              <a:t>annuellement</a:t>
            </a:r>
            <a:r>
              <a:rPr lang="en-US" sz="2800" dirty="0"/>
              <a:t>).</a:t>
            </a:r>
          </a:p>
          <a:p>
            <a:pPr marL="0" indent="0" algn="ctr">
              <a:buNone/>
              <a:defRPr/>
            </a:pPr>
            <a:r>
              <a:rPr lang="en-US" sz="3200" dirty="0">
                <a:solidFill>
                  <a:srgbClr val="002F6C"/>
                </a:solidFill>
              </a:rPr>
              <a:t>Les </a:t>
            </a:r>
            <a:r>
              <a:rPr lang="en-US" sz="3200" dirty="0" err="1">
                <a:solidFill>
                  <a:srgbClr val="002F6C"/>
                </a:solidFill>
              </a:rPr>
              <a:t>objectifs</a:t>
            </a:r>
            <a:r>
              <a:rPr lang="en-US" sz="3200" dirty="0">
                <a:solidFill>
                  <a:srgbClr val="002F6C"/>
                </a:solidFill>
              </a:rPr>
              <a:t> </a:t>
            </a:r>
            <a:r>
              <a:rPr lang="en-US" sz="3200" dirty="0" err="1">
                <a:solidFill>
                  <a:srgbClr val="002F6C"/>
                </a:solidFill>
              </a:rPr>
              <a:t>doivent</a:t>
            </a:r>
            <a:r>
              <a:rPr lang="en-US" sz="3200" dirty="0">
                <a:solidFill>
                  <a:srgbClr val="002F6C"/>
                </a:solidFill>
              </a:rPr>
              <a:t> </a:t>
            </a:r>
            <a:r>
              <a:rPr lang="en-US" sz="3200" dirty="0" err="1">
                <a:solidFill>
                  <a:srgbClr val="002F6C"/>
                </a:solidFill>
              </a:rPr>
              <a:t>être</a:t>
            </a:r>
            <a:r>
              <a:rPr lang="en-US" sz="3200" dirty="0">
                <a:solidFill>
                  <a:srgbClr val="002F6C"/>
                </a:solidFill>
              </a:rPr>
              <a:t> </a:t>
            </a:r>
            <a:r>
              <a:rPr lang="en-US" sz="3200" dirty="0" err="1">
                <a:solidFill>
                  <a:srgbClr val="002F6C"/>
                </a:solidFill>
              </a:rPr>
              <a:t>fixés</a:t>
            </a:r>
            <a:r>
              <a:rPr lang="en-US" sz="3200" dirty="0">
                <a:solidFill>
                  <a:srgbClr val="002F6C"/>
                </a:solidFill>
              </a:rPr>
              <a:t> </a:t>
            </a:r>
            <a:r>
              <a:rPr lang="en-US" sz="3200" dirty="0" err="1">
                <a:solidFill>
                  <a:srgbClr val="002F6C"/>
                </a:solidFill>
              </a:rPr>
              <a:t>en</a:t>
            </a:r>
            <a:r>
              <a:rPr lang="en-US" sz="3200" dirty="0">
                <a:solidFill>
                  <a:srgbClr val="002F6C"/>
                </a:solidFill>
              </a:rPr>
              <a:t> </a:t>
            </a:r>
            <a:r>
              <a:rPr lang="en-US" sz="3200" dirty="0" err="1">
                <a:solidFill>
                  <a:srgbClr val="002F6C"/>
                </a:solidFill>
              </a:rPr>
              <a:t>fonction</a:t>
            </a:r>
            <a:r>
              <a:rPr lang="en-US" sz="3200" dirty="0">
                <a:solidFill>
                  <a:srgbClr val="002F6C"/>
                </a:solidFill>
              </a:rPr>
              <a:t> des </a:t>
            </a:r>
            <a:r>
              <a:rPr lang="en-US" sz="3200" dirty="0" err="1">
                <a:solidFill>
                  <a:srgbClr val="002F6C"/>
                </a:solidFill>
              </a:rPr>
              <a:t>périodes</a:t>
            </a:r>
            <a:r>
              <a:rPr lang="en-US" sz="3200" dirty="0">
                <a:solidFill>
                  <a:srgbClr val="002F6C"/>
                </a:solidFill>
              </a:rPr>
              <a:t> de </a:t>
            </a:r>
            <a:r>
              <a:rPr lang="en-US" sz="3200" dirty="0" err="1">
                <a:solidFill>
                  <a:srgbClr val="002F6C"/>
                </a:solidFill>
              </a:rPr>
              <a:t>déclaration</a:t>
            </a:r>
            <a:r>
              <a:rPr lang="en-US" sz="3200" dirty="0">
                <a:solidFill>
                  <a:srgbClr val="002F6C"/>
                </a:solidFill>
              </a:rPr>
              <a:t> des </a:t>
            </a:r>
            <a:r>
              <a:rPr lang="en-US" sz="3200" dirty="0" err="1">
                <a:solidFill>
                  <a:srgbClr val="002F6C"/>
                </a:solidFill>
              </a:rPr>
              <a:t>indicateurs</a:t>
            </a:r>
            <a:r>
              <a:rPr lang="en-US" sz="3200" dirty="0">
                <a:solidFill>
                  <a:srgbClr val="002F6C"/>
                </a:solidFill>
              </a:rPr>
              <a:t> (par </a:t>
            </a:r>
            <a:r>
              <a:rPr lang="en-US" sz="3200" dirty="0" err="1">
                <a:solidFill>
                  <a:srgbClr val="002F6C"/>
                </a:solidFill>
              </a:rPr>
              <a:t>exemple</a:t>
            </a:r>
            <a:r>
              <a:rPr lang="en-US" sz="3200" dirty="0">
                <a:solidFill>
                  <a:srgbClr val="002F6C"/>
                </a:solidFill>
              </a:rPr>
              <a:t>, </a:t>
            </a:r>
            <a:r>
              <a:rPr lang="en-US" sz="3200" dirty="0" err="1">
                <a:solidFill>
                  <a:srgbClr val="002F6C"/>
                </a:solidFill>
              </a:rPr>
              <a:t>trimestriellement</a:t>
            </a:r>
            <a:r>
              <a:rPr lang="en-US" sz="3200" dirty="0">
                <a:solidFill>
                  <a:srgbClr val="002F6C"/>
                </a:solidFill>
              </a:rPr>
              <a:t>, </a:t>
            </a:r>
            <a:r>
              <a:rPr lang="en-US" sz="3200" dirty="0" err="1">
                <a:solidFill>
                  <a:srgbClr val="002F6C"/>
                </a:solidFill>
              </a:rPr>
              <a:t>annuellement</a:t>
            </a:r>
            <a:r>
              <a:rPr lang="en-US" sz="3200" dirty="0">
                <a:solidFill>
                  <a:srgbClr val="002F6C"/>
                </a:solidFill>
              </a:rPr>
              <a:t>, etc.). </a:t>
            </a:r>
            <a:endParaRPr lang="en-US"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75277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mment fixer des objectifs">
            <a:extLst>
              <a:ext uri="{FF2B5EF4-FFF2-40B4-BE49-F238E27FC236}">
                <a16:creationId xmlns:a16="http://schemas.microsoft.com/office/drawing/2014/main" id="{AA5A2B27-8A8B-43EF-AF60-BD11A6E41202}"/>
              </a:ext>
            </a:extLst>
          </p:cNvPr>
          <p:cNvSpPr>
            <a:spLocks noGrp="1"/>
          </p:cNvSpPr>
          <p:nvPr>
            <p:ph type="ctrTitle"/>
          </p:nvPr>
        </p:nvSpPr>
        <p:spPr>
          <a:xfrm>
            <a:off x="649314" y="217666"/>
            <a:ext cx="10276913" cy="961175"/>
          </a:xfrm>
        </p:spPr>
        <p:txBody>
          <a:bodyPr>
            <a:normAutofit/>
          </a:bodyPr>
          <a:lstStyle/>
          <a:p>
            <a:pPr algn="l"/>
            <a:r>
              <a:rPr lang="en-US" sz="4400" dirty="0"/>
              <a:t>Comment fixer des </a:t>
            </a:r>
            <a:r>
              <a:rPr lang="en-US" sz="4400" dirty="0" err="1"/>
              <a:t>objectifs</a:t>
            </a:r>
            <a:endParaRPr lang="en-US" sz="4400" dirty="0"/>
          </a:p>
        </p:txBody>
      </p:sp>
      <p:sp>
        <p:nvSpPr>
          <p:cNvPr id="3" name="Content Placeholder 2" descr="Étape 1 : Identifier la valeur de référence&#10;Étape 2 : Analyser les informations pertinentes&#10;Étape 3 : Documenter les valeurs cibles et la raison du choix &#10;">
            <a:extLst>
              <a:ext uri="{FF2B5EF4-FFF2-40B4-BE49-F238E27FC236}">
                <a16:creationId xmlns:a16="http://schemas.microsoft.com/office/drawing/2014/main" id="{899D53A3-0873-4795-B6D8-E299669A3614}"/>
              </a:ext>
            </a:extLst>
          </p:cNvPr>
          <p:cNvSpPr>
            <a:spLocks noGrp="1"/>
          </p:cNvSpPr>
          <p:nvPr>
            <p:ph sz="quarter" idx="13"/>
          </p:nvPr>
        </p:nvSpPr>
        <p:spPr>
          <a:xfrm>
            <a:off x="720614" y="1624134"/>
            <a:ext cx="11005221" cy="2735831"/>
          </a:xfrm>
        </p:spPr>
        <p:txBody>
          <a:bodyPr>
            <a:normAutofit/>
          </a:bodyPr>
          <a:lstStyle/>
          <a:p>
            <a:pPr marL="58738" lvl="1" indent="0">
              <a:lnSpc>
                <a:spcPct val="150000"/>
              </a:lnSpc>
              <a:buNone/>
              <a:defRPr/>
            </a:pPr>
            <a:r>
              <a:rPr lang="en-US" sz="3200" b="1" dirty="0"/>
              <a:t>Étape 1 : Identifier la </a:t>
            </a:r>
            <a:r>
              <a:rPr lang="en-US" sz="3200" b="1" dirty="0" err="1"/>
              <a:t>valeur</a:t>
            </a:r>
            <a:r>
              <a:rPr lang="en-US" sz="3200" b="1" dirty="0"/>
              <a:t> de </a:t>
            </a:r>
            <a:r>
              <a:rPr lang="en-US" sz="3200" b="1" dirty="0" err="1"/>
              <a:t>référence</a:t>
            </a:r>
            <a:endParaRPr lang="en-US" sz="3200" b="1" dirty="0"/>
          </a:p>
          <a:p>
            <a:pPr marL="58738" lvl="1" indent="0">
              <a:lnSpc>
                <a:spcPct val="150000"/>
              </a:lnSpc>
              <a:buNone/>
              <a:defRPr/>
            </a:pPr>
            <a:r>
              <a:rPr lang="en-US" sz="3200" b="1" dirty="0"/>
              <a:t>Étape 2 : </a:t>
            </a:r>
            <a:r>
              <a:rPr lang="en-US" sz="3200" b="1" dirty="0" err="1"/>
              <a:t>Analyser</a:t>
            </a:r>
            <a:r>
              <a:rPr lang="en-US" sz="3200" b="1" dirty="0"/>
              <a:t> les </a:t>
            </a:r>
            <a:r>
              <a:rPr lang="en-US" sz="3200" b="1" dirty="0" err="1"/>
              <a:t>informations</a:t>
            </a:r>
            <a:r>
              <a:rPr lang="en-US" sz="3200" b="1" dirty="0"/>
              <a:t> </a:t>
            </a:r>
            <a:r>
              <a:rPr lang="en-US" sz="3200" b="1" dirty="0" err="1"/>
              <a:t>pertinentes</a:t>
            </a:r>
            <a:endParaRPr lang="en-US" sz="3200" b="1" dirty="0"/>
          </a:p>
          <a:p>
            <a:pPr marL="58738" lvl="1" indent="0">
              <a:lnSpc>
                <a:spcPct val="150000"/>
              </a:lnSpc>
              <a:buNone/>
              <a:defRPr/>
            </a:pPr>
            <a:r>
              <a:rPr lang="en-US" sz="3200" b="1" dirty="0"/>
              <a:t>Étape 3 : Documenter les </a:t>
            </a:r>
            <a:r>
              <a:rPr lang="en-US" sz="3200" b="1" dirty="0" err="1"/>
              <a:t>valeurs</a:t>
            </a:r>
            <a:r>
              <a:rPr lang="en-US" sz="3200" b="1" dirty="0"/>
              <a:t> </a:t>
            </a:r>
            <a:r>
              <a:rPr lang="en-US" sz="3200" b="1" dirty="0" err="1"/>
              <a:t>cibles</a:t>
            </a:r>
            <a:r>
              <a:rPr lang="en-US" sz="3200" b="1" dirty="0"/>
              <a:t> et la raison du </a:t>
            </a:r>
            <a:r>
              <a:rPr lang="en-US" sz="3200" b="1" dirty="0" err="1"/>
              <a:t>choix</a:t>
            </a:r>
            <a:r>
              <a:rPr lang="en-US" sz="3200" b="1" dirty="0"/>
              <a:t> </a:t>
            </a:r>
            <a:endParaRPr lang="en-US"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166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1 : Déterminer la valeur de référence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400" dirty="0"/>
              <a:t>Étape 1 : </a:t>
            </a:r>
            <a:r>
              <a:rPr lang="en-US" sz="4400" dirty="0" err="1"/>
              <a:t>Déterminer</a:t>
            </a:r>
            <a:r>
              <a:rPr lang="en-US" sz="4400" dirty="0"/>
              <a:t> la </a:t>
            </a:r>
            <a:r>
              <a:rPr lang="en-US" sz="4400" dirty="0" err="1"/>
              <a:t>valeur</a:t>
            </a:r>
            <a:r>
              <a:rPr lang="en-US" sz="4400" dirty="0"/>
              <a:t> de </a:t>
            </a:r>
            <a:r>
              <a:rPr lang="en-US" sz="4400" dirty="0" err="1"/>
              <a:t>référence</a:t>
            </a:r>
            <a:r>
              <a:rPr lang="en-US" sz="4400" dirty="0"/>
              <a:t> </a:t>
            </a:r>
          </a:p>
        </p:txBody>
      </p:sp>
      <p:sp>
        <p:nvSpPr>
          <p:cNvPr id="3" name="Content Placeholder 2" descr="Définir ou identifier la valeur de reference&#10;Quel est le niveau de performance avant l'intervention ?&#10;Les valeurs de référence sont les suivantes :&#10;Remise à zéro &#10;Déjà connu ou déterminé &#10;Collecté avant la mise en œuvre &#10;Valeur de référence mobile &#10;">
            <a:extLst>
              <a:ext uri="{FF2B5EF4-FFF2-40B4-BE49-F238E27FC236}">
                <a16:creationId xmlns:a16="http://schemas.microsoft.com/office/drawing/2014/main" id="{899D53A3-0873-4795-B6D8-E299669A3614}"/>
              </a:ext>
            </a:extLst>
          </p:cNvPr>
          <p:cNvSpPr>
            <a:spLocks noGrp="1"/>
          </p:cNvSpPr>
          <p:nvPr>
            <p:ph sz="quarter" idx="13"/>
          </p:nvPr>
        </p:nvSpPr>
        <p:spPr>
          <a:xfrm>
            <a:off x="671331" y="1285932"/>
            <a:ext cx="10815035" cy="4676457"/>
          </a:xfrm>
        </p:spPr>
        <p:txBody>
          <a:bodyPr>
            <a:normAutofit/>
          </a:bodyPr>
          <a:lstStyle/>
          <a:p>
            <a:pPr marL="58738" lvl="1" indent="0">
              <a:buNone/>
              <a:defRPr/>
            </a:pPr>
            <a:r>
              <a:rPr lang="en-US" sz="3200" b="1" dirty="0" err="1"/>
              <a:t>Définir</a:t>
            </a:r>
            <a:r>
              <a:rPr lang="en-US" sz="3200" b="1" dirty="0"/>
              <a:t> </a:t>
            </a:r>
            <a:r>
              <a:rPr lang="en-US" sz="3200" b="1" dirty="0" err="1"/>
              <a:t>ou</a:t>
            </a:r>
            <a:r>
              <a:rPr lang="en-US" sz="3200" b="1" dirty="0"/>
              <a:t> identifier la </a:t>
            </a:r>
            <a:r>
              <a:rPr lang="en-US" sz="3200" b="1" dirty="0" err="1"/>
              <a:t>valeur</a:t>
            </a:r>
            <a:r>
              <a:rPr lang="en-US" sz="3200" b="1" dirty="0"/>
              <a:t> de reference</a:t>
            </a:r>
          </a:p>
          <a:p>
            <a:pPr marL="58738" lvl="1" indent="0">
              <a:buNone/>
              <a:defRPr/>
            </a:pPr>
            <a:r>
              <a:rPr lang="en-US" sz="2800" dirty="0" err="1"/>
              <a:t>Quel</a:t>
            </a:r>
            <a:r>
              <a:rPr lang="en-US" sz="2800" dirty="0"/>
              <a:t> </a:t>
            </a:r>
            <a:r>
              <a:rPr lang="en-US" sz="2800" dirty="0" err="1"/>
              <a:t>est</a:t>
            </a:r>
            <a:r>
              <a:rPr lang="en-US" sz="2800" dirty="0"/>
              <a:t> le </a:t>
            </a:r>
            <a:r>
              <a:rPr lang="en-US" sz="2800" dirty="0" err="1"/>
              <a:t>niveau</a:t>
            </a:r>
            <a:r>
              <a:rPr lang="en-US" sz="2800" dirty="0"/>
              <a:t> de performance </a:t>
            </a:r>
            <a:r>
              <a:rPr lang="en-US" sz="2800" dirty="0" err="1"/>
              <a:t>avant</a:t>
            </a:r>
            <a:r>
              <a:rPr lang="en-US" sz="2800" dirty="0"/>
              <a:t> </a:t>
            </a:r>
            <a:r>
              <a:rPr lang="en-US" sz="2800" dirty="0" err="1"/>
              <a:t>l'intervention</a:t>
            </a:r>
            <a:r>
              <a:rPr lang="en-US" sz="2800" dirty="0"/>
              <a:t> ?</a:t>
            </a:r>
            <a:endParaRPr lang="en-US" sz="2400" b="1" i="1" dirty="0">
              <a:solidFill>
                <a:srgbClr val="C00000"/>
              </a:solidFill>
            </a:endParaRPr>
          </a:p>
          <a:p>
            <a:pPr marL="282575" indent="-282575">
              <a:spcBef>
                <a:spcPts val="1200"/>
              </a:spcBef>
              <a:buClr>
                <a:srgbClr val="B2B2B2"/>
              </a:buClr>
              <a:buSzPct val="90000"/>
              <a:buNone/>
              <a:tabLst>
                <a:tab pos="1196975" algn="l"/>
              </a:tabLst>
              <a:defRPr/>
            </a:pPr>
            <a:r>
              <a:rPr lang="en-US" sz="2400" b="1" i="1" dirty="0">
                <a:solidFill>
                  <a:srgbClr val="C00000"/>
                </a:solidFill>
              </a:rPr>
              <a:t>Les </a:t>
            </a:r>
            <a:r>
              <a:rPr lang="en-US" sz="2400" b="1" i="1" dirty="0" err="1">
                <a:solidFill>
                  <a:srgbClr val="C00000"/>
                </a:solidFill>
              </a:rPr>
              <a:t>valeurs</a:t>
            </a:r>
            <a:r>
              <a:rPr lang="en-US" sz="2400" b="1" i="1" dirty="0">
                <a:solidFill>
                  <a:srgbClr val="C00000"/>
                </a:solidFill>
              </a:rPr>
              <a:t> de </a:t>
            </a:r>
            <a:r>
              <a:rPr lang="en-US" sz="2400" b="1" i="1" dirty="0" err="1">
                <a:solidFill>
                  <a:srgbClr val="C00000"/>
                </a:solidFill>
              </a:rPr>
              <a:t>référence</a:t>
            </a:r>
            <a:r>
              <a:rPr lang="en-US" sz="2400" b="1" i="1" dirty="0">
                <a:solidFill>
                  <a:srgbClr val="C00000"/>
                </a:solidFill>
              </a:rPr>
              <a:t> </a:t>
            </a:r>
            <a:r>
              <a:rPr lang="en-US" sz="2400" b="1" i="1" dirty="0" err="1">
                <a:solidFill>
                  <a:srgbClr val="C00000"/>
                </a:solidFill>
              </a:rPr>
              <a:t>sont</a:t>
            </a:r>
            <a:r>
              <a:rPr lang="en-US" sz="2400" b="1" i="1" dirty="0">
                <a:solidFill>
                  <a:srgbClr val="C00000"/>
                </a:solidFill>
              </a:rPr>
              <a:t> les </a:t>
            </a:r>
            <a:r>
              <a:rPr lang="en-US" sz="2400" b="1" i="1" dirty="0" err="1">
                <a:solidFill>
                  <a:srgbClr val="C00000"/>
                </a:solidFill>
              </a:rPr>
              <a:t>suivantes</a:t>
            </a:r>
            <a:r>
              <a:rPr lang="en-US" sz="2400" b="1" i="1" dirty="0">
                <a:solidFill>
                  <a:srgbClr val="C00000"/>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Remise </a:t>
            </a:r>
            <a:r>
              <a:rPr lang="en-US" sz="2400" b="1" dirty="0" err="1">
                <a:solidFill>
                  <a:schemeClr val="accent6">
                    <a:lumMod val="50000"/>
                  </a:schemeClr>
                </a:solidFill>
              </a:rPr>
              <a:t>à</a:t>
            </a:r>
            <a:r>
              <a:rPr lang="en-US" sz="2400" b="1" dirty="0">
                <a:solidFill>
                  <a:schemeClr val="accent6">
                    <a:lumMod val="50000"/>
                  </a:schemeClr>
                </a:solidFill>
              </a:rPr>
              <a:t> </a:t>
            </a:r>
            <a:r>
              <a:rPr lang="en-US" sz="2400" b="1" dirty="0" err="1">
                <a:solidFill>
                  <a:schemeClr val="accent6">
                    <a:lumMod val="50000"/>
                  </a:schemeClr>
                </a:solidFill>
              </a:rPr>
              <a:t>zéro</a:t>
            </a:r>
            <a:r>
              <a:rPr lang="en-US" sz="2400"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Déjà </a:t>
            </a:r>
            <a:r>
              <a:rPr lang="en-US" sz="2400" b="1" dirty="0" err="1">
                <a:solidFill>
                  <a:schemeClr val="accent6">
                    <a:lumMod val="50000"/>
                  </a:schemeClr>
                </a:solidFill>
              </a:rPr>
              <a:t>connu</a:t>
            </a:r>
            <a:r>
              <a:rPr lang="en-US" sz="2400" b="1" dirty="0">
                <a:solidFill>
                  <a:schemeClr val="accent6">
                    <a:lumMod val="50000"/>
                  </a:schemeClr>
                </a:solidFill>
              </a:rPr>
              <a:t> </a:t>
            </a:r>
            <a:r>
              <a:rPr lang="en-US" sz="2400" b="1" dirty="0" err="1">
                <a:solidFill>
                  <a:schemeClr val="accent6">
                    <a:lumMod val="50000"/>
                  </a:schemeClr>
                </a:solidFill>
              </a:rPr>
              <a:t>ou</a:t>
            </a:r>
            <a:r>
              <a:rPr lang="en-US" sz="2400" b="1" dirty="0">
                <a:solidFill>
                  <a:schemeClr val="accent6">
                    <a:lumMod val="50000"/>
                  </a:schemeClr>
                </a:solidFill>
              </a:rPr>
              <a:t> </a:t>
            </a:r>
            <a:r>
              <a:rPr lang="en-US" sz="2400" b="1" dirty="0" err="1">
                <a:solidFill>
                  <a:schemeClr val="accent6">
                    <a:lumMod val="50000"/>
                  </a:schemeClr>
                </a:solidFill>
              </a:rPr>
              <a:t>déterminé</a:t>
            </a:r>
            <a:r>
              <a:rPr lang="en-US" sz="2400"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sz="2400" b="1" dirty="0" err="1">
                <a:solidFill>
                  <a:schemeClr val="accent6">
                    <a:lumMod val="50000"/>
                  </a:schemeClr>
                </a:solidFill>
              </a:rPr>
              <a:t>Collecté</a:t>
            </a:r>
            <a:r>
              <a:rPr lang="en-US" sz="2400" b="1" dirty="0">
                <a:solidFill>
                  <a:schemeClr val="accent6">
                    <a:lumMod val="50000"/>
                  </a:schemeClr>
                </a:solidFill>
              </a:rPr>
              <a:t> </a:t>
            </a:r>
            <a:r>
              <a:rPr lang="en-US" sz="2400" b="1" dirty="0" err="1">
                <a:solidFill>
                  <a:schemeClr val="accent6">
                    <a:lumMod val="50000"/>
                  </a:schemeClr>
                </a:solidFill>
              </a:rPr>
              <a:t>avant</a:t>
            </a:r>
            <a:r>
              <a:rPr lang="en-US" sz="2400" b="1" dirty="0">
                <a:solidFill>
                  <a:schemeClr val="accent6">
                    <a:lumMod val="50000"/>
                  </a:schemeClr>
                </a:solidFill>
              </a:rPr>
              <a:t> la mise </a:t>
            </a:r>
            <a:r>
              <a:rPr lang="en-US" sz="2400" b="1" dirty="0" err="1">
                <a:solidFill>
                  <a:schemeClr val="accent6">
                    <a:lumMod val="50000"/>
                  </a:schemeClr>
                </a:solidFill>
              </a:rPr>
              <a:t>en</a:t>
            </a:r>
            <a:r>
              <a:rPr lang="en-US" sz="2400" b="1" dirty="0">
                <a:solidFill>
                  <a:schemeClr val="accent6">
                    <a:lumMod val="50000"/>
                  </a:schemeClr>
                </a:solidFill>
              </a:rPr>
              <a:t> </a:t>
            </a:r>
            <a:r>
              <a:rPr lang="en-US" sz="2400" b="1" dirty="0" err="1">
                <a:solidFill>
                  <a:schemeClr val="accent6">
                    <a:lumMod val="50000"/>
                  </a:schemeClr>
                </a:solidFill>
              </a:rPr>
              <a:t>œuvre</a:t>
            </a:r>
            <a:r>
              <a:rPr lang="en-US" sz="2400"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sz="2400" b="1" dirty="0">
                <a:solidFill>
                  <a:schemeClr val="accent6">
                    <a:lumMod val="50000"/>
                  </a:schemeClr>
                </a:solidFill>
              </a:rPr>
              <a:t>Valeur de </a:t>
            </a:r>
            <a:r>
              <a:rPr lang="en-US" sz="2400" b="1" dirty="0" err="1">
                <a:solidFill>
                  <a:schemeClr val="accent6">
                    <a:lumMod val="50000"/>
                  </a:schemeClr>
                </a:solidFill>
              </a:rPr>
              <a:t>référence</a:t>
            </a:r>
            <a:r>
              <a:rPr lang="en-US" sz="2400" b="1" dirty="0">
                <a:solidFill>
                  <a:schemeClr val="accent6">
                    <a:lumMod val="50000"/>
                  </a:schemeClr>
                </a:solidFill>
              </a:rPr>
              <a:t> mobile </a:t>
            </a:r>
            <a:endParaRPr lang="en-US" sz="36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4034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2 : Effectuer une analyse ">
            <a:extLst>
              <a:ext uri="{FF2B5EF4-FFF2-40B4-BE49-F238E27FC236}">
                <a16:creationId xmlns:a16="http://schemas.microsoft.com/office/drawing/2014/main" id="{AA5A2B27-8A8B-43EF-AF60-BD11A6E41202}"/>
              </a:ext>
            </a:extLst>
          </p:cNvPr>
          <p:cNvSpPr>
            <a:spLocks noGrp="1"/>
          </p:cNvSpPr>
          <p:nvPr>
            <p:ph type="ctrTitle"/>
          </p:nvPr>
        </p:nvSpPr>
        <p:spPr>
          <a:xfrm>
            <a:off x="652845" y="104931"/>
            <a:ext cx="10198226" cy="961175"/>
          </a:xfrm>
        </p:spPr>
        <p:txBody>
          <a:bodyPr>
            <a:normAutofit/>
          </a:bodyPr>
          <a:lstStyle/>
          <a:p>
            <a:pPr algn="l"/>
            <a:r>
              <a:rPr lang="en-US" sz="4400" dirty="0"/>
              <a:t>Étape 2 : </a:t>
            </a:r>
            <a:r>
              <a:rPr lang="en-US" sz="4400" dirty="0" err="1"/>
              <a:t>Effectuer</a:t>
            </a:r>
            <a:r>
              <a:rPr lang="en-US" sz="4400" dirty="0"/>
              <a:t> </a:t>
            </a:r>
            <a:r>
              <a:rPr lang="en-US" sz="4400" dirty="0" err="1"/>
              <a:t>une</a:t>
            </a:r>
            <a:r>
              <a:rPr lang="en-US" sz="4400" dirty="0"/>
              <a:t> </a:t>
            </a:r>
            <a:r>
              <a:rPr lang="en-US" sz="4400" dirty="0" err="1"/>
              <a:t>analyse</a:t>
            </a:r>
            <a:r>
              <a:rPr lang="en-US" sz="4400" dirty="0"/>
              <a:t> </a:t>
            </a:r>
          </a:p>
        </p:txBody>
      </p:sp>
      <p:sp>
        <p:nvSpPr>
          <p:cNvPr id="3" name="Content Placeholder 2" descr="Effectuer une analyse des informations pertinentes : &#10;Réfléchissez à votre intervention &#10;Examiner les tendances historiques des données&#10;Analyse comparative&#10;Recherche et avis d'experts&#10;">
            <a:extLst>
              <a:ext uri="{FF2B5EF4-FFF2-40B4-BE49-F238E27FC236}">
                <a16:creationId xmlns:a16="http://schemas.microsoft.com/office/drawing/2014/main" id="{899D53A3-0873-4795-B6D8-E299669A3614}"/>
              </a:ext>
            </a:extLst>
          </p:cNvPr>
          <p:cNvSpPr>
            <a:spLocks noGrp="1"/>
          </p:cNvSpPr>
          <p:nvPr>
            <p:ph sz="quarter" idx="13"/>
          </p:nvPr>
        </p:nvSpPr>
        <p:spPr>
          <a:xfrm>
            <a:off x="787078" y="1298458"/>
            <a:ext cx="9985306" cy="2465160"/>
          </a:xfrm>
        </p:spPr>
        <p:txBody>
          <a:bodyPr>
            <a:normAutofit/>
          </a:bodyPr>
          <a:lstStyle/>
          <a:p>
            <a:pPr marL="0" indent="0">
              <a:buNone/>
              <a:defRPr/>
            </a:pPr>
            <a:r>
              <a:rPr lang="en-US" sz="3200" b="1" dirty="0" err="1"/>
              <a:t>Effectuer</a:t>
            </a:r>
            <a:r>
              <a:rPr lang="en-US" sz="3200" b="1" dirty="0"/>
              <a:t> </a:t>
            </a:r>
            <a:r>
              <a:rPr lang="en-US" sz="3200" b="1" dirty="0" err="1"/>
              <a:t>une</a:t>
            </a:r>
            <a:r>
              <a:rPr lang="en-US" sz="3200" b="1" dirty="0"/>
              <a:t> </a:t>
            </a:r>
            <a:r>
              <a:rPr lang="en-US" sz="3200" b="1" dirty="0" err="1"/>
              <a:t>analyse</a:t>
            </a:r>
            <a:r>
              <a:rPr lang="en-US" sz="3200" b="1" dirty="0"/>
              <a:t> des </a:t>
            </a:r>
            <a:r>
              <a:rPr lang="en-US" sz="3200" b="1" dirty="0" err="1"/>
              <a:t>informations</a:t>
            </a:r>
            <a:r>
              <a:rPr lang="en-US" sz="3200" b="1" dirty="0"/>
              <a:t> </a:t>
            </a:r>
            <a:r>
              <a:rPr lang="en-US" sz="3200" b="1" dirty="0" err="1"/>
              <a:t>pertinentes</a:t>
            </a:r>
            <a:r>
              <a:rPr lang="en-US" sz="3200" b="1" dirty="0"/>
              <a:t> : </a:t>
            </a:r>
            <a:endParaRPr lang="en-US" sz="900" dirty="0"/>
          </a:p>
          <a:p>
            <a:pPr marL="1085850" lvl="1" indent="-628650">
              <a:buFont typeface="+mj-lt"/>
              <a:buAutoNum type="alphaLcParenR"/>
              <a:defRPr/>
            </a:pPr>
            <a:r>
              <a:rPr lang="en-US" sz="2800" dirty="0" err="1"/>
              <a:t>Réfléchissez</a:t>
            </a:r>
            <a:r>
              <a:rPr lang="en-US" sz="2800" dirty="0"/>
              <a:t> </a:t>
            </a:r>
            <a:r>
              <a:rPr lang="en-US" sz="2800" dirty="0" err="1"/>
              <a:t>à</a:t>
            </a:r>
            <a:r>
              <a:rPr lang="en-US" sz="2800" dirty="0"/>
              <a:t> </a:t>
            </a:r>
            <a:r>
              <a:rPr lang="en-US" sz="2800" dirty="0" err="1"/>
              <a:t>votre</a:t>
            </a:r>
            <a:r>
              <a:rPr lang="en-US" sz="2800" dirty="0"/>
              <a:t> intervention </a:t>
            </a:r>
          </a:p>
          <a:p>
            <a:pPr marL="1085850" lvl="1" indent="-628650">
              <a:buFont typeface="+mj-lt"/>
              <a:buAutoNum type="alphaLcParenR"/>
              <a:defRPr/>
            </a:pPr>
            <a:r>
              <a:rPr lang="en-US" sz="2800" dirty="0"/>
              <a:t>Examiner les tendances </a:t>
            </a:r>
            <a:r>
              <a:rPr lang="en-US" sz="2800" dirty="0" err="1"/>
              <a:t>historiques</a:t>
            </a:r>
            <a:r>
              <a:rPr lang="en-US" sz="2800" dirty="0"/>
              <a:t> des </a:t>
            </a:r>
            <a:r>
              <a:rPr lang="en-US" sz="2800" dirty="0" err="1"/>
              <a:t>données</a:t>
            </a:r>
            <a:endParaRPr lang="en-US" sz="2800" dirty="0"/>
          </a:p>
          <a:p>
            <a:pPr marL="1085850" lvl="1" indent="-628650">
              <a:buFont typeface="+mj-lt"/>
              <a:buAutoNum type="alphaLcParenR"/>
              <a:defRPr/>
            </a:pPr>
            <a:r>
              <a:rPr lang="en-US" sz="2800" dirty="0" err="1"/>
              <a:t>Analyse</a:t>
            </a:r>
            <a:r>
              <a:rPr lang="en-US" sz="2800" dirty="0"/>
              <a:t> comparative</a:t>
            </a:r>
          </a:p>
          <a:p>
            <a:pPr marL="1085850" lvl="1" indent="-628650">
              <a:buFont typeface="+mj-lt"/>
              <a:buAutoNum type="alphaLcParenR"/>
              <a:defRPr/>
            </a:pPr>
            <a:r>
              <a:rPr lang="en-US" sz="2800" dirty="0"/>
              <a:t>Recherche et </a:t>
            </a:r>
            <a:r>
              <a:rPr lang="en-US" sz="2800" dirty="0" err="1"/>
              <a:t>avis</a:t>
            </a:r>
            <a:r>
              <a:rPr lang="en-US" sz="2800" dirty="0"/>
              <a:t> </a:t>
            </a:r>
            <a:r>
              <a:rPr lang="en-US" sz="2800" dirty="0" err="1"/>
              <a:t>d'experts</a:t>
            </a:r>
            <a:endParaRPr lang="en-US" sz="2800"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065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érie de cours de formation en M&amp;E">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Série de </a:t>
            </a:r>
            <a:r>
              <a:rPr lang="en-US" dirty="0" err="1"/>
              <a:t>cours</a:t>
            </a:r>
            <a:r>
              <a:rPr lang="en-US" dirty="0"/>
              <a:t> de formation </a:t>
            </a:r>
            <a:r>
              <a:rPr lang="en-US" dirty="0" err="1"/>
              <a:t>en</a:t>
            </a:r>
            <a:r>
              <a:rPr lang="en-US" dirty="0"/>
              <a:t> M&amp;E</a:t>
            </a:r>
          </a:p>
        </p:txBody>
      </p:sp>
      <p:sp>
        <p:nvSpPr>
          <p:cNvPr id="4" name="TextBox 3" descr="Six Cours&#10;">
            <a:extLst>
              <a:ext uri="{FF2B5EF4-FFF2-40B4-BE49-F238E27FC236}">
                <a16:creationId xmlns:a16="http://schemas.microsoft.com/office/drawing/2014/main" id="{6D410631-1F0C-411F-BC54-128C59FD33B3}"/>
              </a:ext>
            </a:extLst>
          </p:cNvPr>
          <p:cNvSpPr txBox="1"/>
          <p:nvPr/>
        </p:nvSpPr>
        <p:spPr>
          <a:xfrm>
            <a:off x="319198" y="1003330"/>
            <a:ext cx="1531638" cy="523220"/>
          </a:xfrm>
          <a:prstGeom prst="rect">
            <a:avLst/>
          </a:prstGeom>
          <a:noFill/>
        </p:spPr>
        <p:txBody>
          <a:bodyPr wrap="none" rtlCol="0">
            <a:spAutoFit/>
          </a:bodyPr>
          <a:lstStyle/>
          <a:p>
            <a:r>
              <a:rPr lang="en-US" sz="2800" b="1" dirty="0"/>
              <a:t>Six </a:t>
            </a:r>
            <a:r>
              <a:rPr lang="en-US" sz="2800" b="1" dirty="0" err="1"/>
              <a:t>Cours</a:t>
            </a:r>
            <a:endParaRPr lang="en-US" sz="2800" b="1" dirty="0"/>
          </a:p>
        </p:txBody>
      </p:sp>
      <p:sp>
        <p:nvSpPr>
          <p:cNvPr id="6" name="Content Placeholder 2" descr="Introduction à la gestion axée sur les résultats&#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a:t>
            </a:r>
            <a:r>
              <a:rPr lang="en-US" sz="1800" dirty="0" err="1">
                <a:effectLst/>
                <a:ea typeface="Calibri" panose="020F0502020204030204" pitchFamily="34" charset="0"/>
              </a:rPr>
              <a:t>à</a:t>
            </a:r>
            <a:r>
              <a:rPr lang="en-US" sz="1800" dirty="0">
                <a:effectLst/>
                <a:ea typeface="Calibri" panose="020F0502020204030204" pitchFamily="34" charset="0"/>
              </a:rPr>
              <a:t> la gestion </a:t>
            </a:r>
            <a:r>
              <a:rPr lang="en-US" sz="1800" dirty="0" err="1">
                <a:effectLst/>
                <a:ea typeface="Calibri" panose="020F0502020204030204" pitchFamily="34" charset="0"/>
              </a:rPr>
              <a:t>axée</a:t>
            </a:r>
            <a:r>
              <a:rPr lang="en-US" sz="1800" dirty="0">
                <a:effectLst/>
                <a:ea typeface="Calibri" panose="020F0502020204030204" pitchFamily="34" charset="0"/>
              </a:rPr>
              <a:t> sur les </a:t>
            </a:r>
            <a:r>
              <a:rPr lang="en-US" sz="1800" dirty="0" err="1">
                <a:effectLst/>
                <a:ea typeface="Calibri" panose="020F0502020204030204" pitchFamily="34" charset="0"/>
              </a:rPr>
              <a:t>résultats</a:t>
            </a:r>
            <a:endParaRPr lang="en-US" sz="1800" dirty="0"/>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Concevoir des cadres de résultats &#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err="1"/>
              <a:t>Concevoir</a:t>
            </a:r>
            <a:r>
              <a:rPr lang="en-US" sz="1800" dirty="0"/>
              <a:t> des cadres de </a:t>
            </a:r>
            <a:r>
              <a:rPr lang="en-US" sz="1800" dirty="0" err="1"/>
              <a:t>résultats</a:t>
            </a:r>
            <a:r>
              <a:rPr lang="en-US" sz="1800" dirty="0"/>
              <a:t> </a:t>
            </a:r>
          </a:p>
          <a:p>
            <a:pPr marL="0" indent="0" algn="ctr">
              <a:spcBef>
                <a:spcPts val="0"/>
              </a:spcBef>
              <a:buNone/>
            </a:pPr>
            <a:endParaRPr lang="en-US" sz="1800" dirty="0"/>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Concevoir et définir les indicateurs de performance ">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defPPr>
              <a:defRPr lang="en-US"/>
            </a:defPPr>
            <a:lvl1pPr indent="0" algn="ctr">
              <a:lnSpc>
                <a:spcPct val="90000"/>
              </a:lnSpc>
              <a:spcBef>
                <a:spcPts val="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3. </a:t>
            </a:r>
            <a:r>
              <a:rPr lang="en-US" dirty="0" err="1"/>
              <a:t>Concevoir</a:t>
            </a:r>
            <a:r>
              <a:rPr lang="en-US" dirty="0"/>
              <a:t> et </a:t>
            </a:r>
            <a:r>
              <a:rPr lang="en-US" dirty="0" err="1"/>
              <a:t>définir</a:t>
            </a:r>
            <a:r>
              <a:rPr lang="en-US" dirty="0"/>
              <a:t> les </a:t>
            </a:r>
            <a:r>
              <a:rPr lang="en-US" dirty="0" err="1"/>
              <a:t>indicateurs</a:t>
            </a:r>
            <a:r>
              <a:rPr lang="en-US" dirty="0"/>
              <a:t> de performance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Développer des outils de collecte de données &#10; ">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solidFill>
            <a:schemeClr val="bg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20000"/>
          </a:bodyPr>
          <a:lstStyle>
            <a:defPPr>
              <a:defRPr lang="en-US"/>
            </a:defPPr>
            <a:lvl1pPr indent="0" algn="ctr">
              <a:lnSpc>
                <a:spcPct val="90000"/>
              </a:lnSpc>
              <a:spcBef>
                <a:spcPts val="0"/>
              </a:spcBef>
              <a:buFont typeface="Arial" panose="020B0604020202020204" pitchFamily="34" charset="0"/>
              <a:buNone/>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4. </a:t>
            </a:r>
            <a:r>
              <a:rPr lang="en-US" dirty="0" err="1"/>
              <a:t>Développer</a:t>
            </a:r>
            <a:r>
              <a:rPr lang="en-US" dirty="0"/>
              <a:t> des </a:t>
            </a:r>
            <a:r>
              <a:rPr lang="en-US" dirty="0" err="1"/>
              <a:t>outils</a:t>
            </a:r>
            <a:r>
              <a:rPr lang="en-US" dirty="0"/>
              <a:t> de </a:t>
            </a:r>
            <a:r>
              <a:rPr lang="en-US" dirty="0" err="1"/>
              <a:t>collecte</a:t>
            </a:r>
            <a:r>
              <a:rPr lang="en-US" dirty="0"/>
              <a:t> de </a:t>
            </a:r>
            <a:r>
              <a:rPr lang="en-US" dirty="0" err="1"/>
              <a:t>données</a:t>
            </a:r>
            <a:r>
              <a:rPr lang="en-US" dirty="0"/>
              <a:t> </a:t>
            </a:r>
          </a:p>
          <a:p>
            <a:r>
              <a:rPr lang="en-US"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Fixer les valeurs de référence et les cibles des indicateurs ">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defPPr>
              <a:defRPr lang="en-US"/>
            </a:defPPr>
            <a:lvl1pPr indent="0" algn="ctr">
              <a:lnSpc>
                <a:spcPct val="90000"/>
              </a:lnSpc>
              <a:spcBef>
                <a:spcPts val="1000"/>
              </a:spcBef>
              <a:buFont typeface="Arial" panose="020B0604020202020204" pitchFamily="34" charset="0"/>
              <a:buNone/>
              <a:defRPr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5. Fixer les </a:t>
            </a:r>
            <a:r>
              <a:rPr lang="en-US" dirty="0" err="1"/>
              <a:t>valeurs</a:t>
            </a:r>
            <a:r>
              <a:rPr lang="en-US" dirty="0"/>
              <a:t> de </a:t>
            </a:r>
            <a:r>
              <a:rPr lang="en-US" dirty="0" err="1"/>
              <a:t>référence</a:t>
            </a:r>
            <a:r>
              <a:rPr lang="en-US" dirty="0"/>
              <a:t> et les </a:t>
            </a:r>
            <a:r>
              <a:rPr lang="en-US" dirty="0" err="1"/>
              <a:t>cibles</a:t>
            </a:r>
            <a:r>
              <a:rPr lang="en-US" dirty="0"/>
              <a:t> des </a:t>
            </a:r>
            <a:r>
              <a:rPr lang="en-US" dirty="0" err="1"/>
              <a:t>indicateurs</a:t>
            </a:r>
            <a:r>
              <a:rPr lang="en-US"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Utiliser les données pour améliorer le projet ">
            <a:extLst>
              <a:ext uri="{FF2B5EF4-FFF2-40B4-BE49-F238E27FC236}">
                <a16:creationId xmlns:a16="http://schemas.microsoft.com/office/drawing/2014/main" id="{6F3DD347-2F55-4D87-BF63-9F3DFBD27493}"/>
              </a:ext>
            </a:extLst>
          </p:cNvPr>
          <p:cNvSpPr txBox="1">
            <a:spLocks/>
          </p:cNvSpPr>
          <p:nvPr/>
        </p:nvSpPr>
        <p:spPr>
          <a:xfrm>
            <a:off x="10291254" y="5043033"/>
            <a:ext cx="1707458" cy="1112439"/>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err="1"/>
              <a:t>Utiliser</a:t>
            </a:r>
            <a:r>
              <a:rPr lang="en-US" sz="1800" dirty="0"/>
              <a:t> les </a:t>
            </a:r>
            <a:r>
              <a:rPr lang="en-US" sz="1800" dirty="0" err="1"/>
              <a:t>données</a:t>
            </a:r>
            <a:r>
              <a:rPr lang="en-US" sz="1800" dirty="0"/>
              <a:t> pour </a:t>
            </a:r>
            <a:r>
              <a:rPr lang="en-US" sz="1800" dirty="0" err="1"/>
              <a:t>améliorer</a:t>
            </a:r>
            <a:r>
              <a:rPr lang="en-US" sz="1800" dirty="0"/>
              <a:t> le </a:t>
            </a:r>
            <a:r>
              <a:rPr lang="en-US" sz="1800" dirty="0" err="1"/>
              <a:t>projet</a:t>
            </a:r>
            <a:r>
              <a:rPr lang="en-US" sz="1800" dirty="0"/>
              <a:t> </a:t>
            </a:r>
          </a:p>
        </p:txBody>
      </p:sp>
      <p:sp>
        <p:nvSpPr>
          <p:cNvPr id="2" name="Footer Placeholder 1">
            <a:extLst>
              <a:ext uri="{FF2B5EF4-FFF2-40B4-BE49-F238E27FC236}">
                <a16:creationId xmlns:a16="http://schemas.microsoft.com/office/drawing/2014/main" id="{643C04A3-C432-47D3-AF09-63F31A740E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1149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2a : Réfléchissez à votre intervention">
            <a:extLst>
              <a:ext uri="{FF2B5EF4-FFF2-40B4-BE49-F238E27FC236}">
                <a16:creationId xmlns:a16="http://schemas.microsoft.com/office/drawing/2014/main" id="{AA5A2B27-8A8B-43EF-AF60-BD11A6E41202}"/>
              </a:ext>
            </a:extLst>
          </p:cNvPr>
          <p:cNvSpPr>
            <a:spLocks noGrp="1"/>
          </p:cNvSpPr>
          <p:nvPr>
            <p:ph type="ctrTitle"/>
          </p:nvPr>
        </p:nvSpPr>
        <p:spPr>
          <a:xfrm>
            <a:off x="661999" y="142509"/>
            <a:ext cx="10026234" cy="961175"/>
          </a:xfrm>
        </p:spPr>
        <p:txBody>
          <a:bodyPr>
            <a:normAutofit/>
          </a:bodyPr>
          <a:lstStyle/>
          <a:p>
            <a:pPr algn="l"/>
            <a:r>
              <a:rPr lang="en-US" sz="4400" dirty="0"/>
              <a:t>Étape 2a : </a:t>
            </a:r>
            <a:r>
              <a:rPr lang="en-US" sz="4400" dirty="0" err="1"/>
              <a:t>Réfléchissez</a:t>
            </a:r>
            <a:r>
              <a:rPr lang="en-US" sz="4400" dirty="0"/>
              <a:t> </a:t>
            </a:r>
            <a:r>
              <a:rPr lang="en-US" sz="4400" dirty="0" err="1"/>
              <a:t>à</a:t>
            </a:r>
            <a:r>
              <a:rPr lang="en-US" sz="4400" dirty="0"/>
              <a:t> </a:t>
            </a:r>
            <a:r>
              <a:rPr lang="en-US" sz="4400" dirty="0" err="1"/>
              <a:t>votre</a:t>
            </a:r>
            <a:r>
              <a:rPr lang="en-US" sz="4400" dirty="0"/>
              <a:t> intervention</a:t>
            </a:r>
            <a:endParaRPr lang="en-US" sz="12500" dirty="0"/>
          </a:p>
        </p:txBody>
      </p:sp>
      <p:sp>
        <p:nvSpPr>
          <p:cNvPr id="3" name="Content Placeholder 2" descr="Considérer cet indicateur/cette cible par rapport à d'autres indicateurs et cibles&#10;">
            <a:extLst>
              <a:ext uri="{FF2B5EF4-FFF2-40B4-BE49-F238E27FC236}">
                <a16:creationId xmlns:a16="http://schemas.microsoft.com/office/drawing/2014/main" id="{899D53A3-0873-4795-B6D8-E299669A3614}"/>
              </a:ext>
            </a:extLst>
          </p:cNvPr>
          <p:cNvSpPr>
            <a:spLocks noGrp="1"/>
          </p:cNvSpPr>
          <p:nvPr>
            <p:ph sz="quarter" idx="13"/>
          </p:nvPr>
        </p:nvSpPr>
        <p:spPr>
          <a:xfrm>
            <a:off x="661999" y="1225551"/>
            <a:ext cx="11049837" cy="628302"/>
          </a:xfrm>
        </p:spPr>
        <p:txBody>
          <a:bodyPr>
            <a:normAutofit fontScale="92500"/>
          </a:bodyPr>
          <a:lstStyle/>
          <a:p>
            <a:pPr marL="0" indent="0">
              <a:buNone/>
            </a:pPr>
            <a:r>
              <a:rPr lang="en-US" sz="2800" dirty="0" err="1"/>
              <a:t>Considérer</a:t>
            </a:r>
            <a:r>
              <a:rPr lang="en-US" sz="2800" dirty="0"/>
              <a:t> </a:t>
            </a:r>
            <a:r>
              <a:rPr lang="en-US" sz="2800" dirty="0" err="1"/>
              <a:t>cet</a:t>
            </a:r>
            <a:r>
              <a:rPr lang="en-US" sz="2800" dirty="0"/>
              <a:t> </a:t>
            </a:r>
            <a:r>
              <a:rPr lang="en-US" sz="2800" dirty="0" err="1"/>
              <a:t>indicateur</a:t>
            </a:r>
            <a:r>
              <a:rPr lang="en-US" sz="2800" dirty="0"/>
              <a:t>/</a:t>
            </a:r>
            <a:r>
              <a:rPr lang="en-US" sz="2800" dirty="0" err="1"/>
              <a:t>cette</a:t>
            </a:r>
            <a:r>
              <a:rPr lang="en-US" sz="2800" dirty="0"/>
              <a:t> </a:t>
            </a:r>
            <a:r>
              <a:rPr lang="en-US" sz="2800" dirty="0" err="1"/>
              <a:t>cible</a:t>
            </a:r>
            <a:r>
              <a:rPr lang="en-US" sz="2800" dirty="0"/>
              <a:t> par rapport </a:t>
            </a:r>
            <a:r>
              <a:rPr lang="en-US" sz="2800" dirty="0" err="1"/>
              <a:t>à</a:t>
            </a:r>
            <a:r>
              <a:rPr lang="en-US" sz="2800" dirty="0"/>
              <a:t> </a:t>
            </a:r>
            <a:r>
              <a:rPr lang="en-US" sz="2800" dirty="0" err="1"/>
              <a:t>d'autres</a:t>
            </a:r>
            <a:r>
              <a:rPr lang="en-US" sz="2800" dirty="0"/>
              <a:t> </a:t>
            </a:r>
            <a:r>
              <a:rPr lang="en-US" sz="2800" dirty="0" err="1"/>
              <a:t>indicateurs</a:t>
            </a:r>
            <a:r>
              <a:rPr lang="en-US" sz="2800" dirty="0"/>
              <a:t> et </a:t>
            </a:r>
            <a:r>
              <a:rPr lang="en-US" sz="2800" dirty="0" err="1"/>
              <a:t>cibles</a:t>
            </a:r>
            <a:endParaRPr lang="en-US" dirty="0"/>
          </a:p>
        </p:txBody>
      </p:sp>
      <p:grpSp>
        <p:nvGrpSpPr>
          <p:cNvPr id="19" name="Group 18" descr="Chaîne de trois résultats avec leurs indicateurs et cibles  respectifs:&#10;&#10;Chaîne de résultats:&#10;&#10;1) Formation des superviseurs à la pratique du travail &#10;&#10;2) Meilleure connaissance des pratiques de travail par les acteurs du secteur privé &#10;&#10;3) Utilisation accrue de pratiques de travail améliorées &#10;&#10;Indicateurs:&#10;&#10;1) # Nombre de superviseurs formés aux pratiques de travail améliorées&#10;&#10;2) # Nombre de superviseurs pouvant identifier 4 bonnes pratiques de travail ou plus&#10;&#10;3) # Nombre de superviseurs observés utilisant des pratiques de travail améliorées&#10;&#10;&#10;&#10;Cibles&#10;&#10;1) 2,000&#10;&#10;2) 1,200&#10;&#10;3) ???&#10;&#10;">
            <a:extLst>
              <a:ext uri="{FF2B5EF4-FFF2-40B4-BE49-F238E27FC236}">
                <a16:creationId xmlns:a16="http://schemas.microsoft.com/office/drawing/2014/main" id="{246352AD-F320-AB39-BF98-36E0417AED70}"/>
              </a:ext>
            </a:extLst>
          </p:cNvPr>
          <p:cNvGrpSpPr/>
          <p:nvPr/>
        </p:nvGrpSpPr>
        <p:grpSpPr>
          <a:xfrm>
            <a:off x="886457" y="1912469"/>
            <a:ext cx="9973609" cy="3808187"/>
            <a:chOff x="886457" y="1912469"/>
            <a:chExt cx="9973609" cy="3808187"/>
          </a:xfrm>
        </p:grpSpPr>
        <p:sp>
          <p:nvSpPr>
            <p:cNvPr id="5" name="Rectangle 4">
              <a:extLst>
                <a:ext uri="{FF2B5EF4-FFF2-40B4-BE49-F238E27FC236}">
                  <a16:creationId xmlns:a16="http://schemas.microsoft.com/office/drawing/2014/main" id="{C2C60FAF-6468-460C-AE4B-C39A2B5052BC}"/>
                </a:ext>
              </a:extLst>
            </p:cNvPr>
            <p:cNvSpPr/>
            <p:nvPr/>
          </p:nvSpPr>
          <p:spPr>
            <a:xfrm>
              <a:off x="1002082" y="2618793"/>
              <a:ext cx="3093929" cy="667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Utilisation</a:t>
              </a:r>
              <a:r>
                <a:rPr lang="en-US" dirty="0">
                  <a:solidFill>
                    <a:schemeClr val="tx1"/>
                  </a:solidFill>
                </a:rPr>
                <a:t> accrue de pratiques de travail </a:t>
              </a:r>
              <a:r>
                <a:rPr lang="en-US" dirty="0" err="1">
                  <a:solidFill>
                    <a:schemeClr val="tx1"/>
                  </a:solidFill>
                </a:rPr>
                <a:t>améliorées</a:t>
              </a:r>
              <a:r>
                <a:rPr lang="en-US" dirty="0">
                  <a:solidFill>
                    <a:schemeClr val="tx1"/>
                  </a:solidFill>
                </a:rPr>
                <a:t> </a:t>
              </a:r>
            </a:p>
          </p:txBody>
        </p:sp>
        <p:sp>
          <p:nvSpPr>
            <p:cNvPr id="6" name="Rectangle 5">
              <a:extLst>
                <a:ext uri="{FF2B5EF4-FFF2-40B4-BE49-F238E27FC236}">
                  <a16:creationId xmlns:a16="http://schemas.microsoft.com/office/drawing/2014/main" id="{5B39D3B3-88E0-47EE-BBDB-4DE877ABE64B}"/>
                </a:ext>
              </a:extLst>
            </p:cNvPr>
            <p:cNvSpPr/>
            <p:nvPr/>
          </p:nvSpPr>
          <p:spPr>
            <a:xfrm>
              <a:off x="924035" y="3623664"/>
              <a:ext cx="3222080" cy="86065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Meilleure</a:t>
              </a:r>
              <a:r>
                <a:rPr lang="en-US" dirty="0">
                  <a:solidFill>
                    <a:schemeClr val="tx1"/>
                  </a:solidFill>
                </a:rPr>
                <a:t> </a:t>
              </a:r>
              <a:r>
                <a:rPr lang="en-US" dirty="0" err="1">
                  <a:solidFill>
                    <a:schemeClr val="tx1"/>
                  </a:solidFill>
                </a:rPr>
                <a:t>connaissance</a:t>
              </a:r>
              <a:r>
                <a:rPr lang="en-US" dirty="0">
                  <a:solidFill>
                    <a:schemeClr val="tx1"/>
                  </a:solidFill>
                </a:rPr>
                <a:t> des pratiques de travail par les </a:t>
              </a:r>
              <a:r>
                <a:rPr lang="en-US" dirty="0" err="1">
                  <a:solidFill>
                    <a:schemeClr val="tx1"/>
                  </a:solidFill>
                </a:rPr>
                <a:t>acteurs</a:t>
              </a:r>
              <a:r>
                <a:rPr lang="en-US" dirty="0">
                  <a:solidFill>
                    <a:schemeClr val="tx1"/>
                  </a:solidFill>
                </a:rPr>
                <a:t> du </a:t>
              </a:r>
              <a:r>
                <a:rPr lang="en-US" dirty="0" err="1">
                  <a:solidFill>
                    <a:schemeClr val="tx1"/>
                  </a:solidFill>
                </a:rPr>
                <a:t>secteur</a:t>
              </a:r>
              <a:r>
                <a:rPr lang="en-US" dirty="0">
                  <a:solidFill>
                    <a:schemeClr val="tx1"/>
                  </a:solidFill>
                </a:rPr>
                <a:t> </a:t>
              </a:r>
              <a:r>
                <a:rPr lang="en-US" dirty="0" err="1">
                  <a:solidFill>
                    <a:schemeClr val="tx1"/>
                  </a:solidFill>
                </a:rPr>
                <a:t>privé</a:t>
              </a:r>
              <a:r>
                <a:rPr lang="en-US" dirty="0">
                  <a:solidFill>
                    <a:schemeClr val="tx1"/>
                  </a:solidFill>
                </a:rPr>
                <a:t> </a:t>
              </a:r>
            </a:p>
          </p:txBody>
        </p:sp>
        <p:sp>
          <p:nvSpPr>
            <p:cNvPr id="7" name="Rectangle 6">
              <a:extLst>
                <a:ext uri="{FF2B5EF4-FFF2-40B4-BE49-F238E27FC236}">
                  <a16:creationId xmlns:a16="http://schemas.microsoft.com/office/drawing/2014/main" id="{F3E14668-872C-4B36-B659-C23874B364C6}"/>
                </a:ext>
              </a:extLst>
            </p:cNvPr>
            <p:cNvSpPr/>
            <p:nvPr/>
          </p:nvSpPr>
          <p:spPr>
            <a:xfrm>
              <a:off x="886457" y="4896475"/>
              <a:ext cx="3222080" cy="8241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Formation des </a:t>
              </a:r>
              <a:r>
                <a:rPr lang="en-US" dirty="0" err="1">
                  <a:solidFill>
                    <a:schemeClr val="tx1"/>
                  </a:solidFill>
                </a:rPr>
                <a:t>superviseurs</a:t>
              </a:r>
              <a:r>
                <a:rPr lang="en-US" dirty="0">
                  <a:solidFill>
                    <a:schemeClr val="tx1"/>
                  </a:solidFill>
                </a:rPr>
                <a:t> </a:t>
              </a:r>
              <a:r>
                <a:rPr lang="en-US" dirty="0" err="1">
                  <a:solidFill>
                    <a:schemeClr val="tx1"/>
                  </a:solidFill>
                </a:rPr>
                <a:t>à</a:t>
              </a:r>
              <a:r>
                <a:rPr lang="en-US" dirty="0">
                  <a:solidFill>
                    <a:schemeClr val="tx1"/>
                  </a:solidFill>
                </a:rPr>
                <a:t> la pratique du travail </a:t>
              </a:r>
            </a:p>
          </p:txBody>
        </p:sp>
        <p:sp>
          <p:nvSpPr>
            <p:cNvPr id="8" name="Rectangle 7">
              <a:extLst>
                <a:ext uri="{FF2B5EF4-FFF2-40B4-BE49-F238E27FC236}">
                  <a16:creationId xmlns:a16="http://schemas.microsoft.com/office/drawing/2014/main" id="{87EA87CB-9D51-4260-8C94-CBD3D4AC4C69}"/>
                </a:ext>
              </a:extLst>
            </p:cNvPr>
            <p:cNvSpPr/>
            <p:nvPr/>
          </p:nvSpPr>
          <p:spPr>
            <a:xfrm>
              <a:off x="4689203" y="2532689"/>
              <a:ext cx="3828495" cy="1015663"/>
            </a:xfrm>
            <a:prstGeom prst="rect">
              <a:avLst/>
            </a:prstGeom>
          </p:spPr>
          <p:txBody>
            <a:bodyPr wrap="square">
              <a:spAutoFit/>
            </a:bodyPr>
            <a:lstStyle/>
            <a:p>
              <a:r>
                <a:rPr lang="en-US" sz="2000" dirty="0"/>
                <a:t># </a:t>
              </a:r>
              <a:r>
                <a:rPr lang="en-US" sz="2000" dirty="0" err="1"/>
                <a:t>Nombre</a:t>
              </a:r>
              <a:r>
                <a:rPr lang="en-US" sz="2000" dirty="0"/>
                <a:t> de </a:t>
              </a:r>
              <a:r>
                <a:rPr lang="en-US" sz="2000" dirty="0" err="1"/>
                <a:t>superviseurs</a:t>
              </a:r>
              <a:r>
                <a:rPr lang="en-US" sz="2000" dirty="0"/>
                <a:t> </a:t>
              </a:r>
              <a:r>
                <a:rPr lang="en-US" sz="2000" dirty="0" err="1"/>
                <a:t>observés</a:t>
              </a:r>
              <a:r>
                <a:rPr lang="en-US" sz="2000" dirty="0"/>
                <a:t> </a:t>
              </a:r>
              <a:r>
                <a:rPr lang="en-US" sz="2000" dirty="0" err="1"/>
                <a:t>utilisant</a:t>
              </a:r>
              <a:r>
                <a:rPr lang="en-US" sz="2000" dirty="0"/>
                <a:t> des pratiques de travail </a:t>
              </a:r>
              <a:r>
                <a:rPr lang="en-US" sz="2000" dirty="0" err="1"/>
                <a:t>améliorées</a:t>
              </a:r>
              <a:endParaRPr lang="en-US" sz="2000" dirty="0"/>
            </a:p>
          </p:txBody>
        </p:sp>
        <p:sp>
          <p:nvSpPr>
            <p:cNvPr id="9" name="Right Arrow 11">
              <a:extLst>
                <a:ext uri="{FF2B5EF4-FFF2-40B4-BE49-F238E27FC236}">
                  <a16:creationId xmlns:a16="http://schemas.microsoft.com/office/drawing/2014/main" id="{BC00F360-E217-464F-A30C-E3FF20ED872C}"/>
                </a:ext>
              </a:extLst>
            </p:cNvPr>
            <p:cNvSpPr/>
            <p:nvPr/>
          </p:nvSpPr>
          <p:spPr>
            <a:xfrm rot="16200000">
              <a:off x="2264356" y="4512224"/>
              <a:ext cx="399632" cy="318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ight Arrow 12">
              <a:extLst>
                <a:ext uri="{FF2B5EF4-FFF2-40B4-BE49-F238E27FC236}">
                  <a16:creationId xmlns:a16="http://schemas.microsoft.com/office/drawing/2014/main" id="{DEADEC3E-74D5-48F8-8C2A-CBDE99668F78}"/>
                </a:ext>
              </a:extLst>
            </p:cNvPr>
            <p:cNvSpPr/>
            <p:nvPr/>
          </p:nvSpPr>
          <p:spPr>
            <a:xfrm rot="16200000">
              <a:off x="2285952" y="3282415"/>
              <a:ext cx="318867" cy="3563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B7F7FE69-6B9E-4331-82F8-EC4542F61C88}"/>
                </a:ext>
              </a:extLst>
            </p:cNvPr>
            <p:cNvSpPr/>
            <p:nvPr/>
          </p:nvSpPr>
          <p:spPr>
            <a:xfrm>
              <a:off x="4639048" y="4847474"/>
              <a:ext cx="4266958" cy="707886"/>
            </a:xfrm>
            <a:prstGeom prst="rect">
              <a:avLst/>
            </a:prstGeom>
          </p:spPr>
          <p:txBody>
            <a:bodyPr wrap="square">
              <a:spAutoFit/>
            </a:bodyPr>
            <a:lstStyle/>
            <a:p>
              <a:r>
                <a:rPr lang="en-US" sz="2000" dirty="0"/>
                <a:t># </a:t>
              </a:r>
              <a:r>
                <a:rPr lang="en-US" sz="2000" dirty="0" err="1"/>
                <a:t>Nombre</a:t>
              </a:r>
              <a:r>
                <a:rPr lang="en-US" sz="2000" dirty="0"/>
                <a:t> de </a:t>
              </a:r>
              <a:r>
                <a:rPr lang="en-US" sz="2000" dirty="0" err="1"/>
                <a:t>superviseurs</a:t>
              </a:r>
              <a:r>
                <a:rPr lang="en-US" sz="2000" dirty="0"/>
                <a:t> </a:t>
              </a:r>
              <a:r>
                <a:rPr lang="en-US" sz="2000" dirty="0" err="1"/>
                <a:t>formés</a:t>
              </a:r>
              <a:r>
                <a:rPr lang="en-US" sz="2000" dirty="0"/>
                <a:t> aux pratiques de travail </a:t>
              </a:r>
              <a:r>
                <a:rPr lang="en-US" sz="2000" dirty="0" err="1"/>
                <a:t>améliorées</a:t>
              </a:r>
              <a:endParaRPr lang="en-US" sz="2000" dirty="0"/>
            </a:p>
          </p:txBody>
        </p:sp>
        <p:sp>
          <p:nvSpPr>
            <p:cNvPr id="12" name="Rectangle 11">
              <a:extLst>
                <a:ext uri="{FF2B5EF4-FFF2-40B4-BE49-F238E27FC236}">
                  <a16:creationId xmlns:a16="http://schemas.microsoft.com/office/drawing/2014/main" id="{08449039-F6AA-4980-98CA-F6C2DF0B2DFA}"/>
                </a:ext>
              </a:extLst>
            </p:cNvPr>
            <p:cNvSpPr/>
            <p:nvPr/>
          </p:nvSpPr>
          <p:spPr>
            <a:xfrm>
              <a:off x="9180558" y="4841702"/>
              <a:ext cx="1679508" cy="461665"/>
            </a:xfrm>
            <a:prstGeom prst="rect">
              <a:avLst/>
            </a:prstGeom>
          </p:spPr>
          <p:txBody>
            <a:bodyPr wrap="square">
              <a:spAutoFit/>
            </a:bodyPr>
            <a:lstStyle/>
            <a:p>
              <a:r>
                <a:rPr lang="en-US" sz="2400" dirty="0"/>
                <a:t>2,000</a:t>
              </a:r>
            </a:p>
          </p:txBody>
        </p:sp>
        <p:sp>
          <p:nvSpPr>
            <p:cNvPr id="13" name="Rectangle 12">
              <a:extLst>
                <a:ext uri="{FF2B5EF4-FFF2-40B4-BE49-F238E27FC236}">
                  <a16:creationId xmlns:a16="http://schemas.microsoft.com/office/drawing/2014/main" id="{717CA459-964A-4D1E-9D22-910172474B5B}"/>
                </a:ext>
              </a:extLst>
            </p:cNvPr>
            <p:cNvSpPr/>
            <p:nvPr/>
          </p:nvSpPr>
          <p:spPr>
            <a:xfrm>
              <a:off x="4709217" y="3620590"/>
              <a:ext cx="4209314" cy="1015663"/>
            </a:xfrm>
            <a:prstGeom prst="rect">
              <a:avLst/>
            </a:prstGeom>
          </p:spPr>
          <p:txBody>
            <a:bodyPr wrap="square">
              <a:spAutoFit/>
            </a:bodyPr>
            <a:lstStyle/>
            <a:p>
              <a:r>
                <a:rPr lang="en-US" sz="2000" dirty="0"/>
                <a:t># </a:t>
              </a:r>
              <a:r>
                <a:rPr lang="en-US" sz="2000" dirty="0" err="1"/>
                <a:t>Nombre</a:t>
              </a:r>
              <a:r>
                <a:rPr lang="en-US" sz="2000" dirty="0"/>
                <a:t> de </a:t>
              </a:r>
              <a:r>
                <a:rPr lang="en-US" sz="2000" dirty="0" err="1"/>
                <a:t>superviseurs</a:t>
              </a:r>
              <a:r>
                <a:rPr lang="en-US" sz="2000" dirty="0"/>
                <a:t> </a:t>
              </a:r>
              <a:r>
                <a:rPr lang="en-US" sz="2000" dirty="0" err="1"/>
                <a:t>pouvant</a:t>
              </a:r>
              <a:r>
                <a:rPr lang="en-US" sz="2000" dirty="0"/>
                <a:t> identifier 4 </a:t>
              </a:r>
              <a:r>
                <a:rPr lang="en-US" sz="2000" dirty="0" err="1"/>
                <a:t>bonnes</a:t>
              </a:r>
              <a:r>
                <a:rPr lang="en-US" sz="2000" dirty="0"/>
                <a:t> pratiques de travail </a:t>
              </a:r>
              <a:r>
                <a:rPr lang="en-US" sz="2000" dirty="0" err="1"/>
                <a:t>ou</a:t>
              </a:r>
              <a:r>
                <a:rPr lang="en-US" sz="2000" dirty="0"/>
                <a:t> plus</a:t>
              </a:r>
            </a:p>
          </p:txBody>
        </p:sp>
        <p:sp>
          <p:nvSpPr>
            <p:cNvPr id="14" name="Rectangle 13">
              <a:extLst>
                <a:ext uri="{FF2B5EF4-FFF2-40B4-BE49-F238E27FC236}">
                  <a16:creationId xmlns:a16="http://schemas.microsoft.com/office/drawing/2014/main" id="{5C4A7D0E-1E2F-4BED-A822-6EF44104C8F6}"/>
                </a:ext>
              </a:extLst>
            </p:cNvPr>
            <p:cNvSpPr/>
            <p:nvPr/>
          </p:nvSpPr>
          <p:spPr>
            <a:xfrm>
              <a:off x="9137270" y="3663995"/>
              <a:ext cx="1710270" cy="461665"/>
            </a:xfrm>
            <a:prstGeom prst="rect">
              <a:avLst/>
            </a:prstGeom>
          </p:spPr>
          <p:txBody>
            <a:bodyPr wrap="square">
              <a:spAutoFit/>
            </a:bodyPr>
            <a:lstStyle/>
            <a:p>
              <a:r>
                <a:rPr lang="en-US" sz="2400" dirty="0"/>
                <a:t>1,200</a:t>
              </a:r>
            </a:p>
          </p:txBody>
        </p:sp>
        <p:sp>
          <p:nvSpPr>
            <p:cNvPr id="15" name="Rectangle 14">
              <a:extLst>
                <a:ext uri="{FF2B5EF4-FFF2-40B4-BE49-F238E27FC236}">
                  <a16:creationId xmlns:a16="http://schemas.microsoft.com/office/drawing/2014/main" id="{170DD403-2F4B-4195-B2E6-E53CAE95A21E}"/>
                </a:ext>
              </a:extLst>
            </p:cNvPr>
            <p:cNvSpPr/>
            <p:nvPr/>
          </p:nvSpPr>
          <p:spPr>
            <a:xfrm>
              <a:off x="9295029" y="2614564"/>
              <a:ext cx="889564" cy="461665"/>
            </a:xfrm>
            <a:prstGeom prst="rect">
              <a:avLst/>
            </a:prstGeom>
          </p:spPr>
          <p:txBody>
            <a:bodyPr wrap="square">
              <a:spAutoFit/>
            </a:bodyPr>
            <a:lstStyle/>
            <a:p>
              <a:r>
                <a:rPr lang="en-US" sz="2400" dirty="0"/>
                <a:t>???</a:t>
              </a:r>
            </a:p>
          </p:txBody>
        </p:sp>
        <p:sp>
          <p:nvSpPr>
            <p:cNvPr id="16" name="TextBox 15" descr="&#10;">
              <a:extLst>
                <a:ext uri="{FF2B5EF4-FFF2-40B4-BE49-F238E27FC236}">
                  <a16:creationId xmlns:a16="http://schemas.microsoft.com/office/drawing/2014/main" id="{D57E2ADC-2CEF-4AFD-B14D-A09E1C74ECFD}"/>
                </a:ext>
              </a:extLst>
            </p:cNvPr>
            <p:cNvSpPr txBox="1"/>
            <p:nvPr/>
          </p:nvSpPr>
          <p:spPr>
            <a:xfrm>
              <a:off x="1302264" y="1940817"/>
              <a:ext cx="2642583" cy="461665"/>
            </a:xfrm>
            <a:prstGeom prst="rect">
              <a:avLst/>
            </a:prstGeom>
            <a:noFill/>
          </p:spPr>
          <p:txBody>
            <a:bodyPr wrap="none" rtlCol="0">
              <a:spAutoFit/>
            </a:bodyPr>
            <a:lstStyle/>
            <a:p>
              <a:r>
                <a:rPr lang="en-US" sz="2400" u="sng" dirty="0" err="1"/>
                <a:t>Chaîne</a:t>
              </a:r>
              <a:r>
                <a:rPr lang="en-US" sz="2400" u="sng" dirty="0"/>
                <a:t> de </a:t>
              </a:r>
              <a:r>
                <a:rPr lang="en-US" sz="2400" u="sng" dirty="0" err="1"/>
                <a:t>résultats</a:t>
              </a:r>
              <a:r>
                <a:rPr lang="en-US" sz="2400" u="sng" dirty="0"/>
                <a:t> </a:t>
              </a:r>
            </a:p>
          </p:txBody>
        </p:sp>
        <p:sp>
          <p:nvSpPr>
            <p:cNvPr id="17" name="TextBox 16">
              <a:extLst>
                <a:ext uri="{FF2B5EF4-FFF2-40B4-BE49-F238E27FC236}">
                  <a16:creationId xmlns:a16="http://schemas.microsoft.com/office/drawing/2014/main" id="{4BAFF2FB-D045-48D4-A2AF-C890710B1388}"/>
                </a:ext>
              </a:extLst>
            </p:cNvPr>
            <p:cNvSpPr txBox="1"/>
            <p:nvPr/>
          </p:nvSpPr>
          <p:spPr>
            <a:xfrm>
              <a:off x="5217593" y="1940817"/>
              <a:ext cx="1565237" cy="461665"/>
            </a:xfrm>
            <a:prstGeom prst="rect">
              <a:avLst/>
            </a:prstGeom>
            <a:noFill/>
          </p:spPr>
          <p:txBody>
            <a:bodyPr wrap="none" rtlCol="0">
              <a:spAutoFit/>
            </a:bodyPr>
            <a:lstStyle/>
            <a:p>
              <a:r>
                <a:rPr lang="en-US" sz="2400" u="sng" dirty="0" err="1"/>
                <a:t>Indicateurs</a:t>
              </a:r>
              <a:endParaRPr lang="en-US" sz="2400" u="sng" dirty="0"/>
            </a:p>
          </p:txBody>
        </p:sp>
        <p:sp>
          <p:nvSpPr>
            <p:cNvPr id="18" name="TextBox 17">
              <a:extLst>
                <a:ext uri="{FF2B5EF4-FFF2-40B4-BE49-F238E27FC236}">
                  <a16:creationId xmlns:a16="http://schemas.microsoft.com/office/drawing/2014/main" id="{A2DDAEFF-7581-4DF0-A584-DF4B62DBF787}"/>
                </a:ext>
              </a:extLst>
            </p:cNvPr>
            <p:cNvSpPr txBox="1"/>
            <p:nvPr/>
          </p:nvSpPr>
          <p:spPr>
            <a:xfrm>
              <a:off x="9100891" y="1912469"/>
              <a:ext cx="925253" cy="461665"/>
            </a:xfrm>
            <a:prstGeom prst="rect">
              <a:avLst/>
            </a:prstGeom>
            <a:noFill/>
          </p:spPr>
          <p:txBody>
            <a:bodyPr wrap="none" rtlCol="0">
              <a:spAutoFit/>
            </a:bodyPr>
            <a:lstStyle/>
            <a:p>
              <a:r>
                <a:rPr lang="en-US" sz="2400" u="sng" dirty="0" err="1"/>
                <a:t>Cibles</a:t>
              </a:r>
              <a:endParaRPr lang="en-US" sz="2400" u="sng" dirty="0"/>
            </a:p>
          </p:txBody>
        </p:sp>
      </p:gr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411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2a : Réfléchissez à votre intervention">
            <a:extLst>
              <a:ext uri="{FF2B5EF4-FFF2-40B4-BE49-F238E27FC236}">
                <a16:creationId xmlns:a16="http://schemas.microsoft.com/office/drawing/2014/main" id="{AA5A2B27-8A8B-43EF-AF60-BD11A6E41202}"/>
              </a:ext>
            </a:extLst>
          </p:cNvPr>
          <p:cNvSpPr>
            <a:spLocks noGrp="1"/>
          </p:cNvSpPr>
          <p:nvPr>
            <p:ph type="ctrTitle"/>
          </p:nvPr>
        </p:nvSpPr>
        <p:spPr>
          <a:xfrm>
            <a:off x="555585" y="154523"/>
            <a:ext cx="9977734" cy="961175"/>
          </a:xfrm>
        </p:spPr>
        <p:txBody>
          <a:bodyPr>
            <a:normAutofit/>
          </a:bodyPr>
          <a:lstStyle/>
          <a:p>
            <a:pPr algn="l"/>
            <a:r>
              <a:rPr lang="en-US" sz="4400" dirty="0"/>
              <a:t>Étape 2a : </a:t>
            </a:r>
            <a:r>
              <a:rPr lang="en-US" sz="4400" dirty="0" err="1"/>
              <a:t>Réfléchissez</a:t>
            </a:r>
            <a:r>
              <a:rPr lang="en-US" sz="4400" dirty="0"/>
              <a:t> </a:t>
            </a:r>
            <a:r>
              <a:rPr lang="en-US" sz="4400" dirty="0" err="1"/>
              <a:t>à</a:t>
            </a:r>
            <a:r>
              <a:rPr lang="en-US" sz="4400" dirty="0"/>
              <a:t> </a:t>
            </a:r>
            <a:r>
              <a:rPr lang="en-US" sz="4400" dirty="0" err="1"/>
              <a:t>votre</a:t>
            </a:r>
            <a:r>
              <a:rPr lang="en-US" sz="4400" dirty="0"/>
              <a:t> intervention</a:t>
            </a:r>
          </a:p>
        </p:txBody>
      </p:sp>
      <p:sp>
        <p:nvSpPr>
          <p:cNvPr id="3" name="Content Placeholder 2" descr="Tenir compte du rythme du changement :&#10;Quand allez-vous mettre en œuvre les différentes composantes de votre intervention ? &#10;Combien de bénéficiaires pouvez-vous cibler chaque année avec les ressources dont vous disposez ?&#10;">
            <a:extLst>
              <a:ext uri="{FF2B5EF4-FFF2-40B4-BE49-F238E27FC236}">
                <a16:creationId xmlns:a16="http://schemas.microsoft.com/office/drawing/2014/main" id="{899D53A3-0873-4795-B6D8-E299669A3614}"/>
              </a:ext>
            </a:extLst>
          </p:cNvPr>
          <p:cNvSpPr>
            <a:spLocks noGrp="1"/>
          </p:cNvSpPr>
          <p:nvPr>
            <p:ph sz="quarter" idx="13"/>
          </p:nvPr>
        </p:nvSpPr>
        <p:spPr>
          <a:xfrm>
            <a:off x="555585" y="1423511"/>
            <a:ext cx="11356774" cy="1892789"/>
          </a:xfrm>
        </p:spPr>
        <p:txBody>
          <a:bodyPr>
            <a:normAutofit/>
          </a:bodyPr>
          <a:lstStyle/>
          <a:p>
            <a:pPr marL="0" indent="0">
              <a:buNone/>
            </a:pPr>
            <a:r>
              <a:rPr lang="en-US" sz="3200" b="1" dirty="0" err="1"/>
              <a:t>Tenir</a:t>
            </a:r>
            <a:r>
              <a:rPr lang="en-US" sz="3200" b="1" dirty="0"/>
              <a:t> </a:t>
            </a:r>
            <a:r>
              <a:rPr lang="en-US" sz="3200" b="1" dirty="0" err="1"/>
              <a:t>compte</a:t>
            </a:r>
            <a:r>
              <a:rPr lang="en-US" sz="3200" b="1" dirty="0"/>
              <a:t> du </a:t>
            </a:r>
            <a:r>
              <a:rPr lang="en-US" sz="3200" b="1" dirty="0" err="1"/>
              <a:t>rythme</a:t>
            </a:r>
            <a:r>
              <a:rPr lang="en-US" sz="3200" b="1" dirty="0"/>
              <a:t> du </a:t>
            </a:r>
            <a:r>
              <a:rPr lang="en-US" sz="3200" b="1" dirty="0" err="1"/>
              <a:t>changement</a:t>
            </a:r>
            <a:r>
              <a:rPr lang="en-US" sz="3200" b="1" dirty="0"/>
              <a:t> :</a:t>
            </a:r>
          </a:p>
          <a:p>
            <a:r>
              <a:rPr lang="en-US" sz="2400" dirty="0" err="1"/>
              <a:t>Quand</a:t>
            </a:r>
            <a:r>
              <a:rPr lang="en-US" sz="2400" dirty="0"/>
              <a:t> </a:t>
            </a:r>
            <a:r>
              <a:rPr lang="en-US" sz="2400" dirty="0" err="1"/>
              <a:t>allez-vous</a:t>
            </a:r>
            <a:r>
              <a:rPr lang="en-US" sz="2400" dirty="0"/>
              <a:t> </a:t>
            </a:r>
            <a:r>
              <a:rPr lang="en-US" sz="2400" dirty="0" err="1"/>
              <a:t>mettre</a:t>
            </a:r>
            <a:r>
              <a:rPr lang="en-US" sz="2400" dirty="0"/>
              <a:t> </a:t>
            </a:r>
            <a:r>
              <a:rPr lang="en-US" sz="2400" dirty="0" err="1"/>
              <a:t>en</a:t>
            </a:r>
            <a:r>
              <a:rPr lang="en-US" sz="2400" dirty="0"/>
              <a:t> </a:t>
            </a:r>
            <a:r>
              <a:rPr lang="en-US" sz="2400" dirty="0" err="1"/>
              <a:t>œuvre</a:t>
            </a:r>
            <a:r>
              <a:rPr lang="en-US" sz="2400" dirty="0"/>
              <a:t> les </a:t>
            </a:r>
            <a:r>
              <a:rPr lang="en-US" sz="2400" dirty="0" err="1"/>
              <a:t>différentes</a:t>
            </a:r>
            <a:r>
              <a:rPr lang="en-US" sz="2400" dirty="0"/>
              <a:t> </a:t>
            </a:r>
            <a:r>
              <a:rPr lang="en-US" sz="2400" dirty="0" err="1"/>
              <a:t>composantes</a:t>
            </a:r>
            <a:r>
              <a:rPr lang="en-US" sz="2400" dirty="0"/>
              <a:t> de </a:t>
            </a:r>
            <a:r>
              <a:rPr lang="en-US" sz="2400" dirty="0" err="1"/>
              <a:t>votre</a:t>
            </a:r>
            <a:r>
              <a:rPr lang="en-US" sz="2400" dirty="0"/>
              <a:t> intervention ? </a:t>
            </a:r>
          </a:p>
          <a:p>
            <a:r>
              <a:rPr lang="en-US" sz="2400" dirty="0" err="1"/>
              <a:t>Combien</a:t>
            </a:r>
            <a:r>
              <a:rPr lang="en-US" sz="2400" dirty="0"/>
              <a:t> de </a:t>
            </a:r>
            <a:r>
              <a:rPr lang="en-US" sz="2400" dirty="0" err="1"/>
              <a:t>bénéficiaires</a:t>
            </a:r>
            <a:r>
              <a:rPr lang="en-US" sz="2400" dirty="0"/>
              <a:t> </a:t>
            </a:r>
            <a:r>
              <a:rPr lang="en-US" sz="2400" dirty="0" err="1"/>
              <a:t>pouvez-vous</a:t>
            </a:r>
            <a:r>
              <a:rPr lang="en-US" sz="2400" dirty="0"/>
              <a:t> </a:t>
            </a:r>
            <a:r>
              <a:rPr lang="en-US" sz="2400" dirty="0" err="1"/>
              <a:t>cibler</a:t>
            </a:r>
            <a:r>
              <a:rPr lang="en-US" sz="2400" dirty="0"/>
              <a:t> </a:t>
            </a:r>
            <a:r>
              <a:rPr lang="en-US" sz="2400" dirty="0" err="1"/>
              <a:t>chaque</a:t>
            </a:r>
            <a:r>
              <a:rPr lang="en-US" sz="2400" dirty="0"/>
              <a:t> </a:t>
            </a:r>
            <a:r>
              <a:rPr lang="en-US" sz="2400" dirty="0" err="1"/>
              <a:t>année</a:t>
            </a:r>
            <a:r>
              <a:rPr lang="en-US" sz="2400" dirty="0"/>
              <a:t> avec les </a:t>
            </a:r>
            <a:r>
              <a:rPr lang="en-US" sz="2400" dirty="0" err="1"/>
              <a:t>ressources</a:t>
            </a:r>
            <a:r>
              <a:rPr lang="en-US" sz="2400" dirty="0"/>
              <a:t> </a:t>
            </a:r>
            <a:r>
              <a:rPr lang="en-US" sz="2400" dirty="0" err="1"/>
              <a:t>dont</a:t>
            </a:r>
            <a:r>
              <a:rPr lang="en-US" sz="2400" dirty="0"/>
              <a:t> </a:t>
            </a:r>
            <a:r>
              <a:rPr lang="en-US" sz="2400" dirty="0" err="1"/>
              <a:t>vous</a:t>
            </a:r>
            <a:r>
              <a:rPr lang="en-US" sz="2400" dirty="0"/>
              <a:t> </a:t>
            </a:r>
            <a:r>
              <a:rPr lang="en-US" sz="2400" dirty="0" err="1"/>
              <a:t>disposez</a:t>
            </a:r>
            <a:r>
              <a:rPr lang="en-US" sz="2400" dirty="0"/>
              <a:t> ?</a:t>
            </a:r>
          </a:p>
        </p:txBody>
      </p:sp>
      <p:graphicFrame>
        <p:nvGraphicFramePr>
          <p:cNvPr id="5" name="Chart 4" descr="Objectifs pour le nombre d'enseignants formés (intérimaire) &#10;&#10;2014: Valeur de référence = 0&#10;&#10;2015: 50&#10;&#10;2016: 180&#10;&#10;2017: 300&#10;&#10;2018: 250&#10;&#10;2019: 50">
            <a:extLst>
              <a:ext uri="{FF2B5EF4-FFF2-40B4-BE49-F238E27FC236}">
                <a16:creationId xmlns:a16="http://schemas.microsoft.com/office/drawing/2014/main" id="{4D8F43DB-EC07-4265-A776-8DD92106CDF2}"/>
              </a:ext>
            </a:extLst>
          </p:cNvPr>
          <p:cNvGraphicFramePr>
            <a:graphicFrameLocks/>
          </p:cNvGraphicFramePr>
          <p:nvPr>
            <p:extLst>
              <p:ext uri="{D42A27DB-BD31-4B8C-83A1-F6EECF244321}">
                <p14:modId xmlns:p14="http://schemas.microsoft.com/office/powerpoint/2010/main" val="2416130137"/>
              </p:ext>
            </p:extLst>
          </p:nvPr>
        </p:nvGraphicFramePr>
        <p:xfrm>
          <a:off x="186613" y="3582955"/>
          <a:ext cx="5523722" cy="2617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Objectifs pour le nombre d'enseignants formés (cumulatif) &#10;&#10;2014: 0&#10;&#10;2015: 50&#10;&#10;2016: 230&#10;&#10;2017: 530&#10;&#10;2018: 780&#10;&#10;2019: 830">
            <a:extLst>
              <a:ext uri="{FF2B5EF4-FFF2-40B4-BE49-F238E27FC236}">
                <a16:creationId xmlns:a16="http://schemas.microsoft.com/office/drawing/2014/main" id="{996E204E-FB32-45DE-A7B7-3183EA68937B}"/>
              </a:ext>
            </a:extLst>
          </p:cNvPr>
          <p:cNvGraphicFramePr>
            <a:graphicFrameLocks/>
          </p:cNvGraphicFramePr>
          <p:nvPr>
            <p:extLst>
              <p:ext uri="{D42A27DB-BD31-4B8C-83A1-F6EECF244321}">
                <p14:modId xmlns:p14="http://schemas.microsoft.com/office/powerpoint/2010/main" val="279867248"/>
              </p:ext>
            </p:extLst>
          </p:nvPr>
        </p:nvGraphicFramePr>
        <p:xfrm>
          <a:off x="6139544" y="3303037"/>
          <a:ext cx="5896946" cy="289249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7559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2b : Tendances historiques et prévisions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641710" cy="961175"/>
          </a:xfrm>
        </p:spPr>
        <p:txBody>
          <a:bodyPr>
            <a:normAutofit/>
          </a:bodyPr>
          <a:lstStyle/>
          <a:p>
            <a:pPr algn="l"/>
            <a:r>
              <a:rPr lang="en-US" sz="4400" dirty="0"/>
              <a:t>Étape 2b : Tendances </a:t>
            </a:r>
            <a:r>
              <a:rPr lang="en-US" sz="4400" dirty="0" err="1"/>
              <a:t>historiques</a:t>
            </a:r>
            <a:r>
              <a:rPr lang="en-US" sz="4400" dirty="0"/>
              <a:t> et </a:t>
            </a:r>
            <a:r>
              <a:rPr lang="en-US" sz="4400" dirty="0" err="1"/>
              <a:t>prévisions</a:t>
            </a:r>
            <a:r>
              <a:rPr lang="en-US" sz="4400" dirty="0"/>
              <a:t> </a:t>
            </a:r>
          </a:p>
        </p:txBody>
      </p:sp>
      <p:grpSp>
        <p:nvGrpSpPr>
          <p:cNvPr id="3" name="Group 2" descr="Pourcentage d'enfants fréquentant des écoles secondaires &#10;&#10;2002: 30&#10;&#10;2003: 20&#10;&#10;2004: 45&#10;&#10;2005: 50&#10;&#10;2006: 25&#10;&#10;2007: 30, Valeur de référence &#10;&#10;2008: ???">
            <a:extLst>
              <a:ext uri="{FF2B5EF4-FFF2-40B4-BE49-F238E27FC236}">
                <a16:creationId xmlns:a16="http://schemas.microsoft.com/office/drawing/2014/main" id="{380DDB10-9ED8-DC80-DB26-87F54FB8E8E9}"/>
              </a:ext>
            </a:extLst>
          </p:cNvPr>
          <p:cNvGrpSpPr/>
          <p:nvPr/>
        </p:nvGrpSpPr>
        <p:grpSpPr>
          <a:xfrm>
            <a:off x="574158" y="1480074"/>
            <a:ext cx="8421539" cy="3897852"/>
            <a:chOff x="574158" y="1535147"/>
            <a:chExt cx="8421539" cy="3897852"/>
          </a:xfrm>
        </p:grpSpPr>
        <p:graphicFrame>
          <p:nvGraphicFramePr>
            <p:cNvPr id="6" name="Chart 5">
              <a:extLst>
                <a:ext uri="{FF2B5EF4-FFF2-40B4-BE49-F238E27FC236}">
                  <a16:creationId xmlns:a16="http://schemas.microsoft.com/office/drawing/2014/main" id="{4C2B541D-FBAC-4B41-9168-3BCF7D4D1D18}"/>
                </a:ext>
              </a:extLst>
            </p:cNvPr>
            <p:cNvGraphicFramePr>
              <a:graphicFrameLocks/>
            </p:cNvGraphicFramePr>
            <p:nvPr>
              <p:extLst>
                <p:ext uri="{D42A27DB-BD31-4B8C-83A1-F6EECF244321}">
                  <p14:modId xmlns:p14="http://schemas.microsoft.com/office/powerpoint/2010/main" val="3092563487"/>
                </p:ext>
              </p:extLst>
            </p:nvPr>
          </p:nvGraphicFramePr>
          <p:xfrm>
            <a:off x="574158" y="1535147"/>
            <a:ext cx="8061649" cy="389785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F0E673BE-4A75-46CA-9E50-28DC07B2AABA}"/>
                </a:ext>
              </a:extLst>
            </p:cNvPr>
            <p:cNvCxnSpPr>
              <a:cxnSpLocks/>
            </p:cNvCxnSpPr>
            <p:nvPr/>
          </p:nvCxnSpPr>
          <p:spPr>
            <a:xfrm flipH="1">
              <a:off x="7004239" y="2490160"/>
              <a:ext cx="506597" cy="9939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C218505-ACDA-4C85-AF99-2820D9131733}"/>
                </a:ext>
              </a:extLst>
            </p:cNvPr>
            <p:cNvSpPr txBox="1"/>
            <p:nvPr/>
          </p:nvSpPr>
          <p:spPr>
            <a:xfrm>
              <a:off x="6291431" y="2176817"/>
              <a:ext cx="2704266" cy="461665"/>
            </a:xfrm>
            <a:prstGeom prst="rect">
              <a:avLst/>
            </a:prstGeom>
            <a:noFill/>
          </p:spPr>
          <p:txBody>
            <a:bodyPr wrap="none" rtlCol="0">
              <a:spAutoFit/>
            </a:bodyPr>
            <a:lstStyle/>
            <a:p>
              <a:r>
                <a:rPr lang="en-US" sz="2400" dirty="0">
                  <a:solidFill>
                    <a:srgbClr val="FF0000"/>
                  </a:solidFill>
                </a:rPr>
                <a:t>Valeur de </a:t>
              </a:r>
              <a:r>
                <a:rPr lang="en-US" sz="2400" dirty="0" err="1">
                  <a:solidFill>
                    <a:srgbClr val="FF0000"/>
                  </a:solidFill>
                </a:rPr>
                <a:t>référence</a:t>
              </a:r>
              <a:r>
                <a:rPr lang="en-US" sz="2400" dirty="0">
                  <a:solidFill>
                    <a:srgbClr val="FF0000"/>
                  </a:solidFill>
                </a:rPr>
                <a:t> </a:t>
              </a:r>
            </a:p>
          </p:txBody>
        </p:sp>
      </p:grpSp>
      <p:sp>
        <p:nvSpPr>
          <p:cNvPr id="5" name="TextBox 4" descr="Utilisez les données historiques pour estimer une tendance future, puis ajoutez la &quot;valeur ajoutée&quot; par les activités de l'intervention. &#10;">
            <a:extLst>
              <a:ext uri="{FF2B5EF4-FFF2-40B4-BE49-F238E27FC236}">
                <a16:creationId xmlns:a16="http://schemas.microsoft.com/office/drawing/2014/main" id="{8E5EDC6A-26C9-42F5-8BB0-E4BDDDF835E8}"/>
              </a:ext>
            </a:extLst>
          </p:cNvPr>
          <p:cNvSpPr txBox="1"/>
          <p:nvPr/>
        </p:nvSpPr>
        <p:spPr>
          <a:xfrm>
            <a:off x="8856275" y="2193267"/>
            <a:ext cx="3068247" cy="3539430"/>
          </a:xfrm>
          <a:prstGeom prst="rect">
            <a:avLst/>
          </a:prstGeom>
          <a:noFill/>
        </p:spPr>
        <p:txBody>
          <a:bodyPr wrap="square" rtlCol="0">
            <a:spAutoFit/>
          </a:bodyPr>
          <a:lstStyle/>
          <a:p>
            <a:pPr marL="19050" lvl="3" algn="ctr">
              <a:spcBef>
                <a:spcPts val="435"/>
              </a:spcBef>
              <a:buClr>
                <a:srgbClr val="B2B2B2"/>
              </a:buClr>
              <a:buSzPct val="100000"/>
            </a:pPr>
            <a:r>
              <a:rPr lang="en-US" altLang="en-US" sz="2800" dirty="0" err="1"/>
              <a:t>Utilisez</a:t>
            </a:r>
            <a:r>
              <a:rPr lang="en-US" altLang="en-US" sz="2800" dirty="0"/>
              <a:t> les </a:t>
            </a:r>
            <a:r>
              <a:rPr lang="en-US" altLang="en-US" sz="2800" dirty="0" err="1"/>
              <a:t>données</a:t>
            </a:r>
            <a:r>
              <a:rPr lang="en-US" altLang="en-US" sz="2800" dirty="0"/>
              <a:t> </a:t>
            </a:r>
            <a:r>
              <a:rPr lang="en-US" altLang="en-US" sz="2800" dirty="0" err="1"/>
              <a:t>historiques</a:t>
            </a:r>
            <a:r>
              <a:rPr lang="en-US" altLang="en-US" sz="2800" dirty="0"/>
              <a:t> pour </a:t>
            </a:r>
            <a:r>
              <a:rPr lang="en-US" altLang="en-US" sz="2800" dirty="0" err="1"/>
              <a:t>estimer</a:t>
            </a:r>
            <a:r>
              <a:rPr lang="en-US" altLang="en-US" sz="2800" dirty="0"/>
              <a:t> </a:t>
            </a:r>
            <a:r>
              <a:rPr lang="en-US" altLang="en-US" sz="2800" dirty="0" err="1"/>
              <a:t>une</a:t>
            </a:r>
            <a:r>
              <a:rPr lang="en-US" altLang="en-US" sz="2800" dirty="0"/>
              <a:t> tendance future, </a:t>
            </a:r>
            <a:r>
              <a:rPr lang="en-US" altLang="en-US" sz="2800" dirty="0" err="1"/>
              <a:t>puis</a:t>
            </a:r>
            <a:r>
              <a:rPr lang="en-US" altLang="en-US" sz="2800" dirty="0"/>
              <a:t> </a:t>
            </a:r>
            <a:r>
              <a:rPr lang="en-US" altLang="en-US" sz="2800" dirty="0" err="1"/>
              <a:t>ajoutez</a:t>
            </a:r>
            <a:r>
              <a:rPr lang="en-US" altLang="en-US" sz="2800" dirty="0"/>
              <a:t> la "</a:t>
            </a:r>
            <a:r>
              <a:rPr lang="en-US" altLang="en-US" sz="2800" dirty="0" err="1"/>
              <a:t>valeur</a:t>
            </a:r>
            <a:r>
              <a:rPr lang="en-US" altLang="en-US" sz="2800" dirty="0"/>
              <a:t> </a:t>
            </a:r>
            <a:r>
              <a:rPr lang="en-US" altLang="en-US" sz="2800" dirty="0" err="1"/>
              <a:t>ajoutée</a:t>
            </a:r>
            <a:r>
              <a:rPr lang="en-US" altLang="en-US" sz="2800" dirty="0"/>
              <a:t>" par les </a:t>
            </a:r>
            <a:r>
              <a:rPr lang="en-US" altLang="en-US" sz="2800" dirty="0" err="1"/>
              <a:t>activités</a:t>
            </a:r>
            <a:r>
              <a:rPr lang="en-US" altLang="en-US" sz="2800" dirty="0"/>
              <a:t> de </a:t>
            </a:r>
            <a:r>
              <a:rPr lang="en-US" altLang="en-US" sz="2800" dirty="0" err="1"/>
              <a:t>l'intervention</a:t>
            </a:r>
            <a:r>
              <a:rPr lang="en-US" altLang="en-US" sz="2800" dirty="0"/>
              <a:t>. </a:t>
            </a:r>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9692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2c : Analyse comparative "/>
          <p:cNvSpPr>
            <a:spLocks noGrp="1"/>
          </p:cNvSpPr>
          <p:nvPr>
            <p:ph type="ctrTitle"/>
          </p:nvPr>
        </p:nvSpPr>
        <p:spPr>
          <a:xfrm>
            <a:off x="613457" y="328327"/>
            <a:ext cx="10357779" cy="961175"/>
          </a:xfrm>
          <a:prstGeom prst="rect">
            <a:avLst/>
          </a:prstGeom>
        </p:spPr>
        <p:txBody>
          <a:bodyPr>
            <a:normAutofit/>
          </a:bodyPr>
          <a:lstStyle/>
          <a:p>
            <a:pPr algn="l"/>
            <a:r>
              <a:rPr lang="en-US" sz="4400" dirty="0"/>
              <a:t>Étape 2c : </a:t>
            </a:r>
            <a:r>
              <a:rPr lang="en-US" sz="4400" dirty="0" err="1"/>
              <a:t>Analyse</a:t>
            </a:r>
            <a:r>
              <a:rPr lang="en-US" sz="4400" dirty="0"/>
              <a:t> comparative </a:t>
            </a:r>
          </a:p>
        </p:txBody>
      </p:sp>
      <p:sp>
        <p:nvSpPr>
          <p:cNvPr id="3" name="Content Placeholder 2" descr="Comparer avec des programmes et activités similaires. &#10;Examinez les résultats d'autres programmes similaires, tant au sein du DOL que par d'autres organismes donateurs.&#10;Examinez le contexte et les indicateurs similaires.&#10;Tenir compte de l'expérience parallèle d'autres pays.&#10;"/>
          <p:cNvSpPr>
            <a:spLocks noGrp="1"/>
          </p:cNvSpPr>
          <p:nvPr>
            <p:ph sz="quarter" idx="13"/>
          </p:nvPr>
        </p:nvSpPr>
        <p:spPr>
          <a:xfrm>
            <a:off x="681857" y="1644998"/>
            <a:ext cx="10357779" cy="3734358"/>
          </a:xfrm>
        </p:spPr>
        <p:txBody>
          <a:bodyPr/>
          <a:lstStyle/>
          <a:p>
            <a:pPr marL="0" indent="0">
              <a:buNone/>
            </a:pPr>
            <a:r>
              <a:rPr lang="en-US" sz="3174" dirty="0"/>
              <a:t>Comparer avec des </a:t>
            </a:r>
            <a:r>
              <a:rPr lang="en-US" sz="3174" dirty="0" err="1"/>
              <a:t>programmes</a:t>
            </a:r>
            <a:r>
              <a:rPr lang="en-US" sz="3174" dirty="0"/>
              <a:t> et </a:t>
            </a:r>
            <a:r>
              <a:rPr lang="en-US" sz="3174" dirty="0" err="1"/>
              <a:t>activités</a:t>
            </a:r>
            <a:r>
              <a:rPr lang="en-US" sz="3174" dirty="0"/>
              <a:t> </a:t>
            </a:r>
            <a:r>
              <a:rPr lang="en-US" sz="3174" dirty="0" err="1"/>
              <a:t>similaires</a:t>
            </a:r>
            <a:r>
              <a:rPr lang="en-US" sz="3174" dirty="0"/>
              <a:t>. </a:t>
            </a:r>
            <a:endParaRPr lang="en-US" sz="1190" dirty="0"/>
          </a:p>
          <a:p>
            <a:pPr lvl="1">
              <a:buFont typeface="Arial" panose="020B0604020202020204" pitchFamily="34" charset="0"/>
              <a:buChar char="•"/>
            </a:pPr>
            <a:r>
              <a:rPr lang="en-US" sz="2910" dirty="0" err="1"/>
              <a:t>Examinez</a:t>
            </a:r>
            <a:r>
              <a:rPr lang="en-US" sz="2910" dirty="0"/>
              <a:t> les </a:t>
            </a:r>
            <a:r>
              <a:rPr lang="en-US" sz="2910" dirty="0" err="1"/>
              <a:t>résultats</a:t>
            </a:r>
            <a:r>
              <a:rPr lang="en-US" sz="2910" dirty="0"/>
              <a:t> </a:t>
            </a:r>
            <a:r>
              <a:rPr lang="en-US" sz="2910" dirty="0" err="1"/>
              <a:t>d'autres</a:t>
            </a:r>
            <a:r>
              <a:rPr lang="en-US" sz="2910" dirty="0"/>
              <a:t> </a:t>
            </a:r>
            <a:r>
              <a:rPr lang="en-US" sz="2910" dirty="0" err="1"/>
              <a:t>programmes</a:t>
            </a:r>
            <a:r>
              <a:rPr lang="en-US" sz="2910" dirty="0"/>
              <a:t> </a:t>
            </a:r>
            <a:r>
              <a:rPr lang="en-US" sz="2910" dirty="0" err="1"/>
              <a:t>similaires</a:t>
            </a:r>
            <a:r>
              <a:rPr lang="en-US" sz="2910" dirty="0"/>
              <a:t>, tant au sein du DOL que par </a:t>
            </a:r>
            <a:r>
              <a:rPr lang="en-US" sz="2910" dirty="0" err="1"/>
              <a:t>d'autres</a:t>
            </a:r>
            <a:r>
              <a:rPr lang="en-US" sz="2910" dirty="0"/>
              <a:t> </a:t>
            </a:r>
            <a:r>
              <a:rPr lang="en-US" sz="2910" dirty="0" err="1"/>
              <a:t>organismes</a:t>
            </a:r>
            <a:r>
              <a:rPr lang="en-US" sz="2910" dirty="0"/>
              <a:t> </a:t>
            </a:r>
            <a:r>
              <a:rPr lang="en-US" sz="2910" dirty="0" err="1"/>
              <a:t>donateurs</a:t>
            </a:r>
            <a:r>
              <a:rPr lang="en-US" sz="2910" dirty="0"/>
              <a:t>.</a:t>
            </a:r>
          </a:p>
          <a:p>
            <a:pPr lvl="1">
              <a:buFont typeface="Arial" panose="020B0604020202020204" pitchFamily="34" charset="0"/>
              <a:buChar char="•"/>
            </a:pPr>
            <a:r>
              <a:rPr lang="en-US" sz="2910" dirty="0" err="1"/>
              <a:t>Examinez</a:t>
            </a:r>
            <a:r>
              <a:rPr lang="en-US" sz="2910" dirty="0"/>
              <a:t> le </a:t>
            </a:r>
            <a:r>
              <a:rPr lang="en-US" sz="2910" dirty="0" err="1"/>
              <a:t>contexte</a:t>
            </a:r>
            <a:r>
              <a:rPr lang="en-US" sz="2910" dirty="0"/>
              <a:t> et les </a:t>
            </a:r>
            <a:r>
              <a:rPr lang="en-US" sz="2910" dirty="0" err="1"/>
              <a:t>indicateurs</a:t>
            </a:r>
            <a:r>
              <a:rPr lang="en-US" sz="2910" dirty="0"/>
              <a:t> </a:t>
            </a:r>
            <a:r>
              <a:rPr lang="en-US" sz="2910" dirty="0" err="1"/>
              <a:t>similaires</a:t>
            </a:r>
            <a:r>
              <a:rPr lang="en-US" sz="2910" dirty="0"/>
              <a:t>.</a:t>
            </a:r>
          </a:p>
          <a:p>
            <a:pPr lvl="1">
              <a:buFont typeface="Arial" panose="020B0604020202020204" pitchFamily="34" charset="0"/>
              <a:buChar char="•"/>
            </a:pPr>
            <a:r>
              <a:rPr lang="en-US" sz="2910" dirty="0" err="1"/>
              <a:t>Tenir</a:t>
            </a:r>
            <a:r>
              <a:rPr lang="en-US" sz="2910" dirty="0"/>
              <a:t> </a:t>
            </a:r>
            <a:r>
              <a:rPr lang="en-US" sz="2910" dirty="0" err="1"/>
              <a:t>compte</a:t>
            </a:r>
            <a:r>
              <a:rPr lang="en-US" sz="2910" dirty="0"/>
              <a:t> de </a:t>
            </a:r>
            <a:r>
              <a:rPr lang="en-US" sz="2910" dirty="0" err="1"/>
              <a:t>l'expérience</a:t>
            </a:r>
            <a:r>
              <a:rPr lang="en-US" sz="2910" dirty="0"/>
              <a:t> </a:t>
            </a:r>
            <a:r>
              <a:rPr lang="en-US" sz="2910" dirty="0" err="1"/>
              <a:t>parallèle</a:t>
            </a:r>
            <a:r>
              <a:rPr lang="en-US" sz="2910" dirty="0"/>
              <a:t> </a:t>
            </a:r>
            <a:r>
              <a:rPr lang="en-US" sz="2910" dirty="0" err="1"/>
              <a:t>d'autres</a:t>
            </a:r>
            <a:r>
              <a:rPr lang="en-US" sz="2910" dirty="0"/>
              <a:t> pays.</a:t>
            </a:r>
          </a:p>
        </p:txBody>
      </p:sp>
      <p:sp>
        <p:nvSpPr>
          <p:cNvPr id="4" name="Footer Placeholder 1">
            <a:extLst>
              <a:ext uri="{FF2B5EF4-FFF2-40B4-BE49-F238E27FC236}">
                <a16:creationId xmlns:a16="http://schemas.microsoft.com/office/drawing/2014/main" id="{40F119B9-03FF-4352-B42F-A2E45CBCB9E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19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2d : Recherche et avis d'experts"/>
          <p:cNvSpPr>
            <a:spLocks noGrp="1"/>
          </p:cNvSpPr>
          <p:nvPr>
            <p:ph type="ctrTitle"/>
          </p:nvPr>
        </p:nvSpPr>
        <p:spPr>
          <a:xfrm>
            <a:off x="561703" y="291006"/>
            <a:ext cx="10297566" cy="961175"/>
          </a:xfrm>
          <a:prstGeom prst="rect">
            <a:avLst/>
          </a:prstGeom>
        </p:spPr>
        <p:txBody>
          <a:bodyPr vert="horz" lIns="91440" tIns="45720" rIns="91440" bIns="45720" rtlCol="0" anchor="b">
            <a:normAutofit/>
          </a:bodyPr>
          <a:lstStyle/>
          <a:p>
            <a:pPr algn="l"/>
            <a:r>
              <a:rPr lang="en-US" sz="4400" dirty="0"/>
              <a:t>Étape 2d : Recherche et </a:t>
            </a:r>
            <a:r>
              <a:rPr lang="en-US" sz="4400" dirty="0" err="1"/>
              <a:t>avis</a:t>
            </a:r>
            <a:r>
              <a:rPr lang="en-US" sz="4400" dirty="0"/>
              <a:t> </a:t>
            </a:r>
            <a:r>
              <a:rPr lang="en-US" sz="4400" dirty="0" err="1"/>
              <a:t>d'experts</a:t>
            </a:r>
            <a:endParaRPr lang="en-US" sz="4400" dirty="0"/>
          </a:p>
        </p:txBody>
      </p:sp>
      <p:sp>
        <p:nvSpPr>
          <p:cNvPr id="3" name="Content Placeholder 2" descr="Passez en revue la recherche sur le développement, la littérature axée sur les évaluations et les études des secteurs, programmes et projets pertinents.&#10;- Pensez aux conditions externes qui peuvent affecter les valeurs des indicateurs dans le temps (par exemple, les conflits, la sécheresse, etc.). &#10;Engagez le dialogue avec les experts techniques, les partenaires, le personnel du programme et les bénéficiaires sur les sujets suivants :&#10;Qu'est-ce qui est possible et raisonnable par rapport à un indicateur particulier et à un contexte national ?&#10;Quel facteur peut influencer (positivement ou négativement) le niveau des objectifs?&#10;"/>
          <p:cNvSpPr>
            <a:spLocks noGrp="1"/>
          </p:cNvSpPr>
          <p:nvPr>
            <p:ph sz="quarter" idx="13"/>
          </p:nvPr>
        </p:nvSpPr>
        <p:spPr>
          <a:xfrm>
            <a:off x="662940" y="1439725"/>
            <a:ext cx="11315700" cy="4737140"/>
          </a:xfrm>
        </p:spPr>
        <p:txBody>
          <a:bodyPr>
            <a:normAutofit fontScale="92500"/>
          </a:bodyPr>
          <a:lstStyle/>
          <a:p>
            <a:pPr marL="416378" lvl="1" indent="-377962"/>
            <a:r>
              <a:rPr lang="en-US" sz="3200" dirty="0" err="1"/>
              <a:t>Passez</a:t>
            </a:r>
            <a:r>
              <a:rPr lang="en-US" sz="3200" dirty="0"/>
              <a:t> </a:t>
            </a:r>
            <a:r>
              <a:rPr lang="en-US" sz="3200" dirty="0" err="1"/>
              <a:t>en</a:t>
            </a:r>
            <a:r>
              <a:rPr lang="en-US" sz="3200" dirty="0"/>
              <a:t> revue la recherche sur le </a:t>
            </a:r>
            <a:r>
              <a:rPr lang="en-US" sz="3200" dirty="0" err="1"/>
              <a:t>développement</a:t>
            </a:r>
            <a:r>
              <a:rPr lang="en-US" sz="3200" dirty="0"/>
              <a:t>, la </a:t>
            </a:r>
            <a:r>
              <a:rPr lang="en-US" sz="3200" dirty="0" err="1"/>
              <a:t>littérature</a:t>
            </a:r>
            <a:r>
              <a:rPr lang="en-US" sz="3200" dirty="0"/>
              <a:t> </a:t>
            </a:r>
            <a:r>
              <a:rPr lang="en-US" sz="3200" dirty="0" err="1"/>
              <a:t>axée</a:t>
            </a:r>
            <a:r>
              <a:rPr lang="en-US" sz="3200" dirty="0"/>
              <a:t> sur les </a:t>
            </a:r>
            <a:r>
              <a:rPr lang="en-US" sz="3200" dirty="0" err="1"/>
              <a:t>évaluations</a:t>
            </a:r>
            <a:r>
              <a:rPr lang="en-US" sz="3200" dirty="0"/>
              <a:t> et les études des </a:t>
            </a:r>
            <a:r>
              <a:rPr lang="en-US" sz="3200" dirty="0" err="1"/>
              <a:t>secteurs</a:t>
            </a:r>
            <a:r>
              <a:rPr lang="en-US" sz="3200" dirty="0"/>
              <a:t>, </a:t>
            </a:r>
            <a:r>
              <a:rPr lang="en-US" sz="3200" dirty="0" err="1"/>
              <a:t>programmes</a:t>
            </a:r>
            <a:r>
              <a:rPr lang="en-US" sz="3200" dirty="0"/>
              <a:t> et </a:t>
            </a:r>
            <a:r>
              <a:rPr lang="en-US" sz="3200" dirty="0" err="1"/>
              <a:t>projets</a:t>
            </a:r>
            <a:r>
              <a:rPr lang="en-US" sz="3200" dirty="0"/>
              <a:t> </a:t>
            </a:r>
            <a:r>
              <a:rPr lang="en-US" sz="3200" dirty="0" err="1"/>
              <a:t>pertinents</a:t>
            </a:r>
            <a:r>
              <a:rPr lang="en-US" sz="3200" dirty="0"/>
              <a:t>.</a:t>
            </a:r>
          </a:p>
          <a:p>
            <a:pPr marL="38416" lvl="1" indent="0">
              <a:buNone/>
            </a:pPr>
            <a:r>
              <a:rPr lang="en-US" sz="3200" dirty="0"/>
              <a:t>- </a:t>
            </a:r>
            <a:r>
              <a:rPr lang="en-US" sz="3200" dirty="0" err="1"/>
              <a:t>Pensez</a:t>
            </a:r>
            <a:r>
              <a:rPr lang="en-US" sz="3200" dirty="0"/>
              <a:t> aux conditions </a:t>
            </a:r>
            <a:r>
              <a:rPr lang="en-US" sz="3200" dirty="0" err="1"/>
              <a:t>externes</a:t>
            </a:r>
            <a:r>
              <a:rPr lang="en-US" sz="3200" dirty="0"/>
              <a:t> qui </a:t>
            </a:r>
            <a:r>
              <a:rPr lang="en-US" sz="3200" dirty="0" err="1"/>
              <a:t>peuvent</a:t>
            </a:r>
            <a:r>
              <a:rPr lang="en-US" sz="3200" dirty="0"/>
              <a:t> affecter les </a:t>
            </a:r>
            <a:r>
              <a:rPr lang="en-US" sz="3200" dirty="0" err="1"/>
              <a:t>valeurs</a:t>
            </a:r>
            <a:r>
              <a:rPr lang="en-US" sz="3200" dirty="0"/>
              <a:t> des </a:t>
            </a:r>
            <a:r>
              <a:rPr lang="en-US" sz="3200" dirty="0" err="1"/>
              <a:t>indicateurs</a:t>
            </a:r>
            <a:r>
              <a:rPr lang="en-US" sz="3200" dirty="0"/>
              <a:t> dans le temps (par </a:t>
            </a:r>
            <a:r>
              <a:rPr lang="en-US" sz="3200" dirty="0" err="1"/>
              <a:t>exemple</a:t>
            </a:r>
            <a:r>
              <a:rPr lang="en-US" sz="3200" dirty="0"/>
              <a:t>, les </a:t>
            </a:r>
            <a:r>
              <a:rPr lang="en-US" sz="3200" dirty="0" err="1"/>
              <a:t>conflits</a:t>
            </a:r>
            <a:r>
              <a:rPr lang="en-US" sz="3200" dirty="0"/>
              <a:t>, la </a:t>
            </a:r>
            <a:r>
              <a:rPr lang="en-US" sz="3200" dirty="0" err="1"/>
              <a:t>sécheresse</a:t>
            </a:r>
            <a:r>
              <a:rPr lang="en-US" sz="3200" dirty="0"/>
              <a:t>, etc.). </a:t>
            </a:r>
            <a:endParaRPr lang="en-US" sz="2800" dirty="0"/>
          </a:p>
          <a:p>
            <a:pPr marL="416378" lvl="1" indent="-377962"/>
            <a:r>
              <a:rPr lang="en-US" sz="3200" dirty="0" err="1"/>
              <a:t>Engagez</a:t>
            </a:r>
            <a:r>
              <a:rPr lang="en-US" sz="3200" dirty="0"/>
              <a:t> le dialogue avec les experts techniques, les </a:t>
            </a:r>
            <a:r>
              <a:rPr lang="en-US" sz="3200" dirty="0" err="1"/>
              <a:t>partenaires</a:t>
            </a:r>
            <a:r>
              <a:rPr lang="en-US" sz="3200" dirty="0"/>
              <a:t>, le personnel du </a:t>
            </a:r>
            <a:r>
              <a:rPr lang="en-US" sz="3200" dirty="0" err="1"/>
              <a:t>programme</a:t>
            </a:r>
            <a:r>
              <a:rPr lang="en-US" sz="3200" dirty="0"/>
              <a:t> et les </a:t>
            </a:r>
            <a:r>
              <a:rPr lang="en-US" sz="3200" dirty="0" err="1"/>
              <a:t>bénéficiaires</a:t>
            </a:r>
            <a:r>
              <a:rPr lang="en-US" sz="3200" dirty="0"/>
              <a:t> sur les </a:t>
            </a:r>
            <a:r>
              <a:rPr lang="en-US" sz="3200" dirty="0" err="1"/>
              <a:t>sujets</a:t>
            </a:r>
            <a:r>
              <a:rPr lang="en-US" sz="3200" dirty="0"/>
              <a:t> </a:t>
            </a:r>
            <a:r>
              <a:rPr lang="en-US" sz="3200" dirty="0" err="1"/>
              <a:t>suivants</a:t>
            </a:r>
            <a:r>
              <a:rPr lang="en-US" sz="3200" dirty="0"/>
              <a:t> :</a:t>
            </a:r>
          </a:p>
          <a:p>
            <a:pPr marL="720846" lvl="2" indent="-377962"/>
            <a:r>
              <a:rPr lang="en-US" sz="2800" dirty="0" err="1"/>
              <a:t>Qu'est-ce</a:t>
            </a:r>
            <a:r>
              <a:rPr lang="en-US" sz="2800" dirty="0"/>
              <a:t> qui </a:t>
            </a:r>
            <a:r>
              <a:rPr lang="en-US" sz="2800" dirty="0" err="1"/>
              <a:t>est</a:t>
            </a:r>
            <a:r>
              <a:rPr lang="en-US" sz="2800" dirty="0"/>
              <a:t> possible et </a:t>
            </a:r>
            <a:r>
              <a:rPr lang="en-US" sz="2800" dirty="0" err="1"/>
              <a:t>raisonnable</a:t>
            </a:r>
            <a:r>
              <a:rPr lang="en-US" sz="2800" dirty="0"/>
              <a:t> par rapport </a:t>
            </a:r>
            <a:r>
              <a:rPr lang="en-US" sz="2800" dirty="0" err="1"/>
              <a:t>à</a:t>
            </a:r>
            <a:r>
              <a:rPr lang="en-US" sz="2800" dirty="0"/>
              <a:t> un </a:t>
            </a:r>
            <a:r>
              <a:rPr lang="en-US" sz="2800" dirty="0" err="1"/>
              <a:t>indicateur</a:t>
            </a:r>
            <a:r>
              <a:rPr lang="en-US" sz="2800" dirty="0"/>
              <a:t> particulier et </a:t>
            </a:r>
            <a:r>
              <a:rPr lang="en-US" sz="2800" dirty="0" err="1"/>
              <a:t>à</a:t>
            </a:r>
            <a:r>
              <a:rPr lang="en-US" sz="2800" dirty="0"/>
              <a:t> un </a:t>
            </a:r>
            <a:r>
              <a:rPr lang="en-US" sz="2800" dirty="0" err="1"/>
              <a:t>contexte</a:t>
            </a:r>
            <a:r>
              <a:rPr lang="en-US" sz="2800" dirty="0"/>
              <a:t> national ?</a:t>
            </a:r>
          </a:p>
          <a:p>
            <a:pPr marL="720846" lvl="2" indent="-377962"/>
            <a:r>
              <a:rPr lang="en-US" sz="2800" dirty="0" err="1"/>
              <a:t>Quel</a:t>
            </a:r>
            <a:r>
              <a:rPr lang="en-US" sz="2800" dirty="0"/>
              <a:t> </a:t>
            </a:r>
            <a:r>
              <a:rPr lang="en-US" sz="2800" dirty="0" err="1"/>
              <a:t>facteur</a:t>
            </a:r>
            <a:r>
              <a:rPr lang="en-US" sz="2800" dirty="0"/>
              <a:t> </a:t>
            </a:r>
            <a:r>
              <a:rPr lang="en-US" sz="2800" dirty="0" err="1"/>
              <a:t>peut</a:t>
            </a:r>
            <a:r>
              <a:rPr lang="en-US" sz="2800" dirty="0"/>
              <a:t> influencer (</a:t>
            </a:r>
            <a:r>
              <a:rPr lang="en-US" sz="2800" dirty="0" err="1"/>
              <a:t>positivement</a:t>
            </a:r>
            <a:r>
              <a:rPr lang="en-US" sz="2800" dirty="0"/>
              <a:t> </a:t>
            </a:r>
            <a:r>
              <a:rPr lang="en-US" sz="2800" dirty="0" err="1"/>
              <a:t>ou</a:t>
            </a:r>
            <a:r>
              <a:rPr lang="en-US" sz="2800" dirty="0"/>
              <a:t> </a:t>
            </a:r>
            <a:r>
              <a:rPr lang="en-US" sz="2800" dirty="0" err="1"/>
              <a:t>négativement</a:t>
            </a:r>
            <a:r>
              <a:rPr lang="en-US" sz="2800" dirty="0"/>
              <a:t>) le </a:t>
            </a:r>
            <a:r>
              <a:rPr lang="en-US" sz="2800" dirty="0" err="1"/>
              <a:t>niveau</a:t>
            </a:r>
            <a:r>
              <a:rPr lang="en-US" sz="2800" dirty="0"/>
              <a:t> des </a:t>
            </a:r>
            <a:r>
              <a:rPr lang="en-US" sz="2800" dirty="0" err="1"/>
              <a:t>objectifs</a:t>
            </a:r>
            <a:r>
              <a:rPr lang="en-US" sz="2800" dirty="0"/>
              <a:t>?</a:t>
            </a:r>
          </a:p>
        </p:txBody>
      </p:sp>
      <p:sp>
        <p:nvSpPr>
          <p:cNvPr id="4" name="Footer Placeholder 1">
            <a:extLst>
              <a:ext uri="{FF2B5EF4-FFF2-40B4-BE49-F238E27FC236}">
                <a16:creationId xmlns:a16="http://schemas.microsoft.com/office/drawing/2014/main" id="{C29880EF-C4AA-4328-B7D2-DDEC86E09F54}"/>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0225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3 : Documenter la cible"/>
          <p:cNvSpPr>
            <a:spLocks noGrp="1"/>
          </p:cNvSpPr>
          <p:nvPr>
            <p:ph type="ctrTitle"/>
          </p:nvPr>
        </p:nvSpPr>
        <p:spPr>
          <a:xfrm>
            <a:off x="535577" y="140437"/>
            <a:ext cx="10484997" cy="961175"/>
          </a:xfrm>
        </p:spPr>
        <p:txBody>
          <a:bodyPr>
            <a:normAutofit/>
          </a:bodyPr>
          <a:lstStyle/>
          <a:p>
            <a:pPr algn="l"/>
            <a:r>
              <a:rPr lang="en-US" sz="4400" dirty="0"/>
              <a:t>Étape 3 : Documenter la </a:t>
            </a:r>
            <a:r>
              <a:rPr lang="en-US" sz="4400" dirty="0" err="1"/>
              <a:t>cible</a:t>
            </a:r>
            <a:endParaRPr lang="en-US" sz="4400" dirty="0"/>
          </a:p>
        </p:txBody>
      </p:sp>
      <p:sp>
        <p:nvSpPr>
          <p:cNvPr id="3" name="Content Placeholder 2" descr="Documenter les valeurs cibles et les raisons du choix &#10;Documentez et classez les informations sur la manière dont vous avez fixé les valeurs cibles et sur la raison de cette fixation, afin de servir de référence pour :&#10;&#10;Analyse des données de performance réelles&#10;Fixer des objectifs pour les années suivantes&#10;Répondre aux demandes de renseignements ou aux audits&#10;"/>
          <p:cNvSpPr>
            <a:spLocks noGrp="1"/>
          </p:cNvSpPr>
          <p:nvPr>
            <p:ph sz="quarter" idx="13"/>
          </p:nvPr>
        </p:nvSpPr>
        <p:spPr>
          <a:xfrm>
            <a:off x="529587" y="1351020"/>
            <a:ext cx="10484997" cy="4329690"/>
          </a:xfrm>
        </p:spPr>
        <p:txBody>
          <a:bodyPr>
            <a:normAutofit/>
          </a:bodyPr>
          <a:lstStyle/>
          <a:p>
            <a:pPr marL="0" indent="0">
              <a:buNone/>
              <a:defRPr/>
            </a:pPr>
            <a:r>
              <a:rPr lang="en-US" sz="3174" b="1" dirty="0"/>
              <a:t>Documenter les </a:t>
            </a:r>
            <a:r>
              <a:rPr lang="en-US" sz="3174" b="1" dirty="0" err="1"/>
              <a:t>valeurs</a:t>
            </a:r>
            <a:r>
              <a:rPr lang="en-US" sz="3174" b="1" dirty="0"/>
              <a:t> </a:t>
            </a:r>
            <a:r>
              <a:rPr lang="en-US" sz="3174" b="1" dirty="0" err="1"/>
              <a:t>cibles</a:t>
            </a:r>
            <a:r>
              <a:rPr lang="en-US" sz="3174" b="1" dirty="0"/>
              <a:t> et les raisons du </a:t>
            </a:r>
            <a:r>
              <a:rPr lang="en-US" sz="3174" b="1" dirty="0" err="1"/>
              <a:t>choix</a:t>
            </a:r>
            <a:r>
              <a:rPr lang="en-US" sz="3174" b="1" dirty="0"/>
              <a:t> </a:t>
            </a:r>
            <a:endParaRPr lang="en-US" sz="1323" dirty="0"/>
          </a:p>
          <a:p>
            <a:pPr lvl="1">
              <a:defRPr/>
            </a:pPr>
            <a:r>
              <a:rPr lang="en-US" sz="3174" dirty="0" err="1"/>
              <a:t>Documentez</a:t>
            </a:r>
            <a:r>
              <a:rPr lang="en-US" sz="3174" dirty="0"/>
              <a:t> et </a:t>
            </a:r>
            <a:r>
              <a:rPr lang="en-US" sz="3174" dirty="0" err="1"/>
              <a:t>classez</a:t>
            </a:r>
            <a:r>
              <a:rPr lang="en-US" sz="3174" dirty="0"/>
              <a:t> les </a:t>
            </a:r>
            <a:r>
              <a:rPr lang="en-US" sz="3174" dirty="0" err="1"/>
              <a:t>informations</a:t>
            </a:r>
            <a:r>
              <a:rPr lang="en-US" sz="3174" dirty="0"/>
              <a:t> sur la manière </a:t>
            </a:r>
            <a:r>
              <a:rPr lang="en-US" sz="3174" dirty="0" err="1"/>
              <a:t>dont</a:t>
            </a:r>
            <a:r>
              <a:rPr lang="en-US" sz="3174" dirty="0"/>
              <a:t> </a:t>
            </a:r>
            <a:r>
              <a:rPr lang="en-US" sz="3174" dirty="0" err="1"/>
              <a:t>vous</a:t>
            </a:r>
            <a:r>
              <a:rPr lang="en-US" sz="3174" dirty="0"/>
              <a:t> </a:t>
            </a:r>
            <a:r>
              <a:rPr lang="en-US" sz="3174" dirty="0" err="1"/>
              <a:t>avez</a:t>
            </a:r>
            <a:r>
              <a:rPr lang="en-US" sz="3174" dirty="0"/>
              <a:t> </a:t>
            </a:r>
            <a:r>
              <a:rPr lang="en-US" sz="3174" dirty="0" err="1"/>
              <a:t>fixé</a:t>
            </a:r>
            <a:r>
              <a:rPr lang="en-US" sz="3174" dirty="0"/>
              <a:t> les </a:t>
            </a:r>
            <a:r>
              <a:rPr lang="en-US" sz="3174" dirty="0" err="1"/>
              <a:t>valeurs</a:t>
            </a:r>
            <a:r>
              <a:rPr lang="en-US" sz="3174" dirty="0"/>
              <a:t> </a:t>
            </a:r>
            <a:r>
              <a:rPr lang="en-US" sz="3174" dirty="0" err="1"/>
              <a:t>cibles</a:t>
            </a:r>
            <a:r>
              <a:rPr lang="en-US" sz="3174" dirty="0"/>
              <a:t> et sur la raison de </a:t>
            </a:r>
            <a:r>
              <a:rPr lang="en-US" sz="3174" dirty="0" err="1"/>
              <a:t>cette</a:t>
            </a:r>
            <a:r>
              <a:rPr lang="en-US" sz="3174" dirty="0"/>
              <a:t> fixation, </a:t>
            </a:r>
            <a:r>
              <a:rPr lang="en-US" sz="3174" dirty="0" err="1"/>
              <a:t>afin</a:t>
            </a:r>
            <a:r>
              <a:rPr lang="en-US" sz="3174" dirty="0"/>
              <a:t> de </a:t>
            </a:r>
            <a:r>
              <a:rPr lang="en-US" sz="3174" dirty="0" err="1"/>
              <a:t>servir</a:t>
            </a:r>
            <a:r>
              <a:rPr lang="en-US" sz="3174" dirty="0"/>
              <a:t> de </a:t>
            </a:r>
            <a:r>
              <a:rPr lang="en-US" sz="3174" dirty="0" err="1"/>
              <a:t>référence</a:t>
            </a:r>
            <a:r>
              <a:rPr lang="en-US" sz="3174" dirty="0"/>
              <a:t> </a:t>
            </a:r>
            <a:r>
              <a:rPr lang="fr-FR" sz="3174" dirty="0"/>
              <a:t>pour</a:t>
            </a:r>
            <a:r>
              <a:rPr lang="en-US" sz="3174" dirty="0"/>
              <a:t> :</a:t>
            </a:r>
          </a:p>
          <a:p>
            <a:pPr marL="457182" lvl="1" indent="0">
              <a:buNone/>
              <a:defRPr/>
            </a:pPr>
            <a:endParaRPr lang="en-US" sz="3200" dirty="0"/>
          </a:p>
          <a:p>
            <a:pPr marL="1257282" lvl="2" indent="-342900">
              <a:buFont typeface="Wingdings" panose="05000000000000000000" pitchFamily="2" charset="2"/>
              <a:buChar char="Ø"/>
              <a:defRPr/>
            </a:pPr>
            <a:r>
              <a:rPr lang="en-US" sz="2800" dirty="0" err="1"/>
              <a:t>Analyse</a:t>
            </a:r>
            <a:r>
              <a:rPr lang="en-US" sz="2800" dirty="0"/>
              <a:t> des </a:t>
            </a:r>
            <a:r>
              <a:rPr lang="en-US" sz="2800" dirty="0" err="1"/>
              <a:t>données</a:t>
            </a:r>
            <a:r>
              <a:rPr lang="en-US" sz="2800" dirty="0"/>
              <a:t> de performance </a:t>
            </a:r>
            <a:r>
              <a:rPr lang="en-US" sz="2800" dirty="0" err="1"/>
              <a:t>réelles</a:t>
            </a:r>
            <a:endParaRPr lang="en-US" sz="2800" dirty="0"/>
          </a:p>
          <a:p>
            <a:pPr marL="1257282" lvl="2" indent="-342900">
              <a:buFont typeface="Wingdings" panose="05000000000000000000" pitchFamily="2" charset="2"/>
              <a:buChar char="Ø"/>
              <a:defRPr/>
            </a:pPr>
            <a:r>
              <a:rPr lang="en-US" sz="2800" dirty="0"/>
              <a:t>Fixer des </a:t>
            </a:r>
            <a:r>
              <a:rPr lang="en-US" sz="2800" dirty="0" err="1"/>
              <a:t>objectifs</a:t>
            </a:r>
            <a:r>
              <a:rPr lang="en-US" sz="2800" dirty="0"/>
              <a:t> pour les </a:t>
            </a:r>
            <a:r>
              <a:rPr lang="en-US" sz="2800" dirty="0" err="1"/>
              <a:t>années</a:t>
            </a:r>
            <a:r>
              <a:rPr lang="en-US" sz="2800" dirty="0"/>
              <a:t> </a:t>
            </a:r>
            <a:r>
              <a:rPr lang="en-US" sz="2800" dirty="0" err="1"/>
              <a:t>suivantes</a:t>
            </a:r>
            <a:endParaRPr lang="en-US" sz="2800" dirty="0"/>
          </a:p>
          <a:p>
            <a:pPr marL="1257282" lvl="2" indent="-342900">
              <a:buFont typeface="Wingdings" panose="05000000000000000000" pitchFamily="2" charset="2"/>
              <a:buChar char="Ø"/>
              <a:defRPr/>
            </a:pPr>
            <a:r>
              <a:rPr lang="en-US" sz="2800" dirty="0" err="1"/>
              <a:t>Répondre</a:t>
            </a:r>
            <a:r>
              <a:rPr lang="en-US" sz="2800" dirty="0"/>
              <a:t> aux </a:t>
            </a:r>
            <a:r>
              <a:rPr lang="en-US" sz="2800" dirty="0" err="1"/>
              <a:t>demandes</a:t>
            </a:r>
            <a:r>
              <a:rPr lang="en-US" sz="2800" dirty="0"/>
              <a:t> de </a:t>
            </a:r>
            <a:r>
              <a:rPr lang="en-US" sz="2800" dirty="0" err="1"/>
              <a:t>renseignements</a:t>
            </a:r>
            <a:r>
              <a:rPr lang="en-US" sz="2800" dirty="0"/>
              <a:t> </a:t>
            </a:r>
            <a:r>
              <a:rPr lang="en-US" sz="2800" dirty="0" err="1"/>
              <a:t>ou</a:t>
            </a:r>
            <a:r>
              <a:rPr lang="en-US" sz="2800" dirty="0"/>
              <a:t> aux audits</a:t>
            </a:r>
          </a:p>
        </p:txBody>
      </p:sp>
      <p:sp>
        <p:nvSpPr>
          <p:cNvPr id="6" name="Footer Placeholder 1">
            <a:extLst>
              <a:ext uri="{FF2B5EF4-FFF2-40B4-BE49-F238E27FC236}">
                <a16:creationId xmlns:a16="http://schemas.microsoft.com/office/drawing/2014/main" id="{91C118C2-63C2-42F1-A21A-7A0B75098FE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469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 fixation d'objectifs est délicate"/>
          <p:cNvSpPr>
            <a:spLocks noGrp="1"/>
          </p:cNvSpPr>
          <p:nvPr>
            <p:ph type="ctrTitle"/>
          </p:nvPr>
        </p:nvSpPr>
        <p:spPr>
          <a:xfrm>
            <a:off x="735106" y="221729"/>
            <a:ext cx="10204432" cy="961175"/>
          </a:xfrm>
          <a:prstGeom prst="rect">
            <a:avLst/>
          </a:prstGeom>
        </p:spPr>
        <p:txBody>
          <a:bodyPr>
            <a:normAutofit/>
          </a:bodyPr>
          <a:lstStyle/>
          <a:p>
            <a:pPr algn="l"/>
            <a:r>
              <a:rPr lang="en-US" altLang="en-US" sz="4400" dirty="0"/>
              <a:t>La fixation </a:t>
            </a:r>
            <a:r>
              <a:rPr lang="en-US" altLang="en-US" sz="4400" dirty="0" err="1"/>
              <a:t>d'objectifs</a:t>
            </a:r>
            <a:r>
              <a:rPr lang="en-US" altLang="en-US" sz="4400" dirty="0"/>
              <a:t> </a:t>
            </a:r>
            <a:r>
              <a:rPr lang="en-US" altLang="en-US" sz="4400" dirty="0" err="1"/>
              <a:t>est</a:t>
            </a:r>
            <a:r>
              <a:rPr lang="en-US" altLang="en-US" sz="4400" dirty="0"/>
              <a:t> </a:t>
            </a:r>
            <a:r>
              <a:rPr lang="en-US" altLang="en-US" sz="4400" dirty="0" err="1"/>
              <a:t>délicate</a:t>
            </a:r>
            <a:endParaRPr lang="en-US" sz="4400" dirty="0"/>
          </a:p>
        </p:txBody>
      </p:sp>
      <p:sp>
        <p:nvSpPr>
          <p:cNvPr id="3" name="Content Placeholder 2" descr="Rappelez-vous... &#10;Ne fixez pas un indicateur cible de manière isolée.&#10;Examiner les objectifs par rapport aux objectifs d'autres indicateurs en amont et en aval de la chaîne de résultats.&#10;Considérez les objectifs intermédiaires par rapport au rythme de changement attendu.&#10;Même la meilleure analyse ne tient pas compte de toutes les éventualités.&#10;Veillez à consulter les experts techniques, les partenaires, les responsables de la mise en œuvre, etc. &#10;&#10;Plus on monte dans la hiérarchie, plus l'influence directe du projet est faible - et les objectifs deviennent plus ténus. &#10;"/>
          <p:cNvSpPr>
            <a:spLocks noGrp="1"/>
          </p:cNvSpPr>
          <p:nvPr>
            <p:ph sz="quarter" idx="13"/>
          </p:nvPr>
        </p:nvSpPr>
        <p:spPr>
          <a:xfrm>
            <a:off x="735106" y="1345285"/>
            <a:ext cx="10384627" cy="4516017"/>
          </a:xfrm>
        </p:spPr>
        <p:txBody>
          <a:bodyPr>
            <a:normAutofit fontScale="92500" lnSpcReduction="20000"/>
          </a:bodyPr>
          <a:lstStyle/>
          <a:p>
            <a:pPr marL="0" indent="0">
              <a:buNone/>
            </a:pPr>
            <a:r>
              <a:rPr lang="en-US" sz="2910" b="1" dirty="0" err="1"/>
              <a:t>Rappelez-vous</a:t>
            </a:r>
            <a:r>
              <a:rPr lang="en-US" sz="2910" b="1" dirty="0"/>
              <a:t>... </a:t>
            </a:r>
          </a:p>
          <a:p>
            <a:pPr marL="0" indent="0">
              <a:buNone/>
            </a:pPr>
            <a:r>
              <a:rPr lang="en-US" sz="3174" dirty="0"/>
              <a:t>Ne </a:t>
            </a:r>
            <a:r>
              <a:rPr lang="en-US" sz="3174" dirty="0" err="1"/>
              <a:t>fixez</a:t>
            </a:r>
            <a:r>
              <a:rPr lang="en-US" sz="3174" dirty="0"/>
              <a:t> pas un </a:t>
            </a:r>
            <a:r>
              <a:rPr lang="en-US" sz="3174" dirty="0" err="1"/>
              <a:t>indicateur</a:t>
            </a:r>
            <a:r>
              <a:rPr lang="en-US" sz="3174" dirty="0"/>
              <a:t> </a:t>
            </a:r>
            <a:r>
              <a:rPr lang="en-US" sz="3174" dirty="0" err="1"/>
              <a:t>cible</a:t>
            </a:r>
            <a:r>
              <a:rPr lang="en-US" sz="3174" dirty="0"/>
              <a:t> de manière </a:t>
            </a:r>
            <a:r>
              <a:rPr lang="en-US" sz="3174" dirty="0" err="1"/>
              <a:t>isolée</a:t>
            </a:r>
            <a:r>
              <a:rPr lang="en-US" sz="3174" dirty="0"/>
              <a:t>.</a:t>
            </a:r>
          </a:p>
          <a:p>
            <a:pPr lvl="1">
              <a:buFont typeface="Wingdings" panose="05000000000000000000" pitchFamily="2" charset="2"/>
              <a:buChar char="ü"/>
            </a:pPr>
            <a:r>
              <a:rPr lang="en-US" sz="2381" dirty="0"/>
              <a:t>Examiner les </a:t>
            </a:r>
            <a:r>
              <a:rPr lang="en-US" sz="2381" dirty="0" err="1"/>
              <a:t>objectifs</a:t>
            </a:r>
            <a:r>
              <a:rPr lang="en-US" sz="2381" dirty="0"/>
              <a:t> par rapport aux </a:t>
            </a:r>
            <a:r>
              <a:rPr lang="en-US" sz="2381" dirty="0" err="1"/>
              <a:t>objectifs</a:t>
            </a:r>
            <a:r>
              <a:rPr lang="en-US" sz="2381" dirty="0"/>
              <a:t> </a:t>
            </a:r>
            <a:r>
              <a:rPr lang="en-US" sz="2381" dirty="0" err="1"/>
              <a:t>d'autres</a:t>
            </a:r>
            <a:r>
              <a:rPr lang="en-US" sz="2381" dirty="0"/>
              <a:t> </a:t>
            </a:r>
            <a:r>
              <a:rPr lang="en-US" sz="2381" dirty="0" err="1"/>
              <a:t>indicateurs</a:t>
            </a:r>
            <a:r>
              <a:rPr lang="en-US" sz="2381" dirty="0"/>
              <a:t> </a:t>
            </a:r>
            <a:r>
              <a:rPr lang="en-US" sz="2381" dirty="0" err="1"/>
              <a:t>en</a:t>
            </a:r>
            <a:r>
              <a:rPr lang="en-US" sz="2381" dirty="0"/>
              <a:t> </a:t>
            </a:r>
            <a:r>
              <a:rPr lang="en-US" sz="2381" dirty="0" err="1"/>
              <a:t>amont</a:t>
            </a:r>
            <a:r>
              <a:rPr lang="en-US" sz="2381" dirty="0"/>
              <a:t> et </a:t>
            </a:r>
            <a:r>
              <a:rPr lang="en-US" sz="2381" dirty="0" err="1"/>
              <a:t>en</a:t>
            </a:r>
            <a:r>
              <a:rPr lang="en-US" sz="2381" dirty="0"/>
              <a:t> aval de la </a:t>
            </a:r>
            <a:r>
              <a:rPr lang="en-US" sz="2381" dirty="0" err="1"/>
              <a:t>chaîne</a:t>
            </a:r>
            <a:r>
              <a:rPr lang="en-US" sz="2381" dirty="0"/>
              <a:t> de </a:t>
            </a:r>
            <a:r>
              <a:rPr lang="en-US" sz="2381" dirty="0" err="1"/>
              <a:t>résultats</a:t>
            </a:r>
            <a:r>
              <a:rPr lang="en-US" sz="2381" dirty="0"/>
              <a:t>.</a:t>
            </a:r>
          </a:p>
          <a:p>
            <a:pPr lvl="1">
              <a:buFont typeface="Wingdings" panose="05000000000000000000" pitchFamily="2" charset="2"/>
              <a:buChar char="ü"/>
            </a:pPr>
            <a:r>
              <a:rPr lang="en-US" sz="2381" dirty="0" err="1"/>
              <a:t>Considérez</a:t>
            </a:r>
            <a:r>
              <a:rPr lang="en-US" sz="2381" dirty="0"/>
              <a:t> les </a:t>
            </a:r>
            <a:r>
              <a:rPr lang="en-US" sz="2381" dirty="0" err="1"/>
              <a:t>objectifs</a:t>
            </a:r>
            <a:r>
              <a:rPr lang="en-US" sz="2381" dirty="0"/>
              <a:t> </a:t>
            </a:r>
            <a:r>
              <a:rPr lang="en-US" sz="2381" dirty="0" err="1"/>
              <a:t>intermédiaires</a:t>
            </a:r>
            <a:r>
              <a:rPr lang="en-US" sz="2381" dirty="0"/>
              <a:t> par rapport au </a:t>
            </a:r>
            <a:r>
              <a:rPr lang="en-US" sz="2381" dirty="0" err="1"/>
              <a:t>rythme</a:t>
            </a:r>
            <a:r>
              <a:rPr lang="en-US" sz="2381" dirty="0"/>
              <a:t> de </a:t>
            </a:r>
            <a:r>
              <a:rPr lang="en-US" sz="2381" dirty="0" err="1"/>
              <a:t>changement</a:t>
            </a:r>
            <a:r>
              <a:rPr lang="en-US" sz="2381" dirty="0"/>
              <a:t> </a:t>
            </a:r>
            <a:r>
              <a:rPr lang="en-US" sz="2381" dirty="0" err="1"/>
              <a:t>attendu</a:t>
            </a:r>
            <a:r>
              <a:rPr lang="en-US" sz="2381" dirty="0"/>
              <a:t>.</a:t>
            </a:r>
          </a:p>
          <a:p>
            <a:pPr>
              <a:buFont typeface="Wingdings" panose="05000000000000000000" pitchFamily="2" charset="2"/>
              <a:buChar char="ü"/>
              <a:defRPr/>
            </a:pPr>
            <a:r>
              <a:rPr lang="en-US" sz="3174" dirty="0" err="1"/>
              <a:t>Même</a:t>
            </a:r>
            <a:r>
              <a:rPr lang="en-US" sz="3174" dirty="0"/>
              <a:t> la </a:t>
            </a:r>
            <a:r>
              <a:rPr lang="en-US" sz="3174" dirty="0" err="1"/>
              <a:t>meilleure</a:t>
            </a:r>
            <a:r>
              <a:rPr lang="en-US" sz="3174" dirty="0"/>
              <a:t> </a:t>
            </a:r>
            <a:r>
              <a:rPr lang="en-US" sz="3174" dirty="0" err="1"/>
              <a:t>analyse</a:t>
            </a:r>
            <a:r>
              <a:rPr lang="en-US" sz="3174" dirty="0"/>
              <a:t> ne </a:t>
            </a:r>
            <a:r>
              <a:rPr lang="en-US" sz="3174" dirty="0" err="1"/>
              <a:t>tient</a:t>
            </a:r>
            <a:r>
              <a:rPr lang="en-US" sz="3174" dirty="0"/>
              <a:t> pas </a:t>
            </a:r>
            <a:r>
              <a:rPr lang="en-US" sz="3174" dirty="0" err="1"/>
              <a:t>compte</a:t>
            </a:r>
            <a:r>
              <a:rPr lang="en-US" sz="3174" dirty="0"/>
              <a:t> de </a:t>
            </a:r>
            <a:r>
              <a:rPr lang="en-US" sz="3174" dirty="0" err="1"/>
              <a:t>toutes</a:t>
            </a:r>
            <a:r>
              <a:rPr lang="en-US" sz="3174" dirty="0"/>
              <a:t> les </a:t>
            </a:r>
            <a:r>
              <a:rPr lang="en-US" sz="3174" dirty="0" err="1"/>
              <a:t>éventualités</a:t>
            </a:r>
            <a:r>
              <a:rPr lang="en-US" sz="3174" dirty="0"/>
              <a:t>.</a:t>
            </a:r>
          </a:p>
          <a:p>
            <a:pPr lvl="1">
              <a:buFont typeface="Wingdings" panose="05000000000000000000" pitchFamily="2" charset="2"/>
              <a:buChar char="ü"/>
              <a:defRPr/>
            </a:pPr>
            <a:r>
              <a:rPr lang="en-US" sz="2381" dirty="0" err="1"/>
              <a:t>Veillez</a:t>
            </a:r>
            <a:r>
              <a:rPr lang="en-US" sz="2381" dirty="0"/>
              <a:t> </a:t>
            </a:r>
            <a:r>
              <a:rPr lang="en-US" sz="2381" dirty="0" err="1"/>
              <a:t>à</a:t>
            </a:r>
            <a:r>
              <a:rPr lang="en-US" sz="2381" dirty="0"/>
              <a:t> consulter les experts techniques, les </a:t>
            </a:r>
            <a:r>
              <a:rPr lang="en-US" sz="2381" dirty="0" err="1"/>
              <a:t>partenaires</a:t>
            </a:r>
            <a:r>
              <a:rPr lang="en-US" sz="2381" dirty="0"/>
              <a:t>, les </a:t>
            </a:r>
            <a:r>
              <a:rPr lang="en-US" sz="2381" dirty="0" err="1"/>
              <a:t>responsables</a:t>
            </a:r>
            <a:r>
              <a:rPr lang="en-US" sz="2381" dirty="0"/>
              <a:t> de la mise </a:t>
            </a:r>
            <a:r>
              <a:rPr lang="en-US" sz="2381" dirty="0" err="1"/>
              <a:t>en</a:t>
            </a:r>
            <a:r>
              <a:rPr lang="en-US" sz="2381" dirty="0"/>
              <a:t> </a:t>
            </a:r>
            <a:r>
              <a:rPr lang="en-US" sz="2381" dirty="0" err="1"/>
              <a:t>œuvre</a:t>
            </a:r>
            <a:r>
              <a:rPr lang="en-US" sz="2381" dirty="0"/>
              <a:t>, etc. </a:t>
            </a:r>
          </a:p>
          <a:p>
            <a:pPr lvl="1">
              <a:buFont typeface="Wingdings" panose="05000000000000000000" pitchFamily="2" charset="2"/>
              <a:buChar char="ü"/>
              <a:defRPr/>
            </a:pPr>
            <a:endParaRPr lang="en-US" sz="2381" dirty="0"/>
          </a:p>
          <a:p>
            <a:pPr>
              <a:buFont typeface="Wingdings" panose="05000000000000000000" pitchFamily="2" charset="2"/>
              <a:buChar char="ü"/>
              <a:defRPr/>
            </a:pPr>
            <a:r>
              <a:rPr lang="en-US" sz="3174" dirty="0"/>
              <a:t>Plus on monte dans la </a:t>
            </a:r>
            <a:r>
              <a:rPr lang="en-US" sz="3174" dirty="0" err="1"/>
              <a:t>hiérarchie</a:t>
            </a:r>
            <a:r>
              <a:rPr lang="en-US" sz="3174" dirty="0"/>
              <a:t>, plus </a:t>
            </a:r>
            <a:r>
              <a:rPr lang="en-US" sz="3174" dirty="0" err="1"/>
              <a:t>l'influence</a:t>
            </a:r>
            <a:r>
              <a:rPr lang="en-US" sz="3174" dirty="0"/>
              <a:t> </a:t>
            </a:r>
            <a:r>
              <a:rPr lang="en-US" sz="3174" dirty="0" err="1"/>
              <a:t>directe</a:t>
            </a:r>
            <a:r>
              <a:rPr lang="en-US" sz="3174" dirty="0"/>
              <a:t> du </a:t>
            </a:r>
            <a:r>
              <a:rPr lang="en-US" sz="3174" dirty="0" err="1"/>
              <a:t>projet</a:t>
            </a:r>
            <a:r>
              <a:rPr lang="en-US" sz="3174" dirty="0"/>
              <a:t> </a:t>
            </a:r>
            <a:r>
              <a:rPr lang="en-US" sz="3174" dirty="0" err="1"/>
              <a:t>est</a:t>
            </a:r>
            <a:r>
              <a:rPr lang="en-US" sz="3174" dirty="0"/>
              <a:t> </a:t>
            </a:r>
            <a:r>
              <a:rPr lang="en-US" sz="3174" dirty="0" err="1"/>
              <a:t>faible</a:t>
            </a:r>
            <a:r>
              <a:rPr lang="en-US" sz="3174" dirty="0"/>
              <a:t> - et les </a:t>
            </a:r>
            <a:r>
              <a:rPr lang="en-US" sz="3174" dirty="0" err="1"/>
              <a:t>objectifs</a:t>
            </a:r>
            <a:r>
              <a:rPr lang="en-US" sz="3174" dirty="0"/>
              <a:t> </a:t>
            </a:r>
            <a:r>
              <a:rPr lang="en-US" sz="3174" dirty="0" err="1"/>
              <a:t>deviennent</a:t>
            </a:r>
            <a:r>
              <a:rPr lang="en-US" sz="3174" dirty="0"/>
              <a:t> plus </a:t>
            </a:r>
            <a:r>
              <a:rPr lang="en-US" sz="3174" dirty="0" err="1"/>
              <a:t>ténus</a:t>
            </a:r>
            <a:r>
              <a:rPr lang="en-US" sz="3174" dirty="0"/>
              <a:t>. </a:t>
            </a:r>
            <a:endParaRPr lang="en-US" dirty="0"/>
          </a:p>
        </p:txBody>
      </p:sp>
      <p:sp>
        <p:nvSpPr>
          <p:cNvPr id="7" name="Footer Placeholder 1">
            <a:extLst>
              <a:ext uri="{FF2B5EF4-FFF2-40B4-BE49-F238E27FC236}">
                <a16:creationId xmlns:a16="http://schemas.microsoft.com/office/drawing/2014/main" id="{7894A7CF-1A04-4E86-BFFE-B5A91BF8C079}"/>
              </a:ext>
            </a:extLst>
          </p:cNvPr>
          <p:cNvSpPr>
            <a:spLocks noGrp="1"/>
          </p:cNvSpPr>
          <p:nvPr>
            <p:ph type="ftr" sz="quarter" idx="11"/>
          </p:nvPr>
        </p:nvSpPr>
        <p:spPr>
          <a:xfrm>
            <a:off x="0" y="633976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79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 fixation d'objectifs est délicate (suite)"/>
          <p:cNvSpPr>
            <a:spLocks noGrp="1"/>
          </p:cNvSpPr>
          <p:nvPr>
            <p:ph type="ctrTitle"/>
          </p:nvPr>
        </p:nvSpPr>
        <p:spPr>
          <a:xfrm>
            <a:off x="628650" y="301487"/>
            <a:ext cx="10329550" cy="961175"/>
          </a:xfrm>
          <a:prstGeom prst="rect">
            <a:avLst/>
          </a:prstGeom>
        </p:spPr>
        <p:txBody>
          <a:bodyPr>
            <a:normAutofit/>
          </a:bodyPr>
          <a:lstStyle/>
          <a:p>
            <a:pPr algn="l"/>
            <a:r>
              <a:rPr lang="en-US" altLang="en-US" sz="4400" dirty="0"/>
              <a:t>La fixation </a:t>
            </a:r>
            <a:r>
              <a:rPr lang="en-US" altLang="en-US" sz="4400" dirty="0" err="1"/>
              <a:t>d'objectifs</a:t>
            </a:r>
            <a:r>
              <a:rPr lang="en-US" altLang="en-US" sz="4400" dirty="0"/>
              <a:t> </a:t>
            </a:r>
            <a:r>
              <a:rPr lang="en-US" altLang="en-US" sz="4400" dirty="0" err="1"/>
              <a:t>est</a:t>
            </a:r>
            <a:r>
              <a:rPr lang="en-US" altLang="en-US" sz="4400" dirty="0"/>
              <a:t> </a:t>
            </a:r>
            <a:r>
              <a:rPr lang="en-US" altLang="en-US" sz="4400" dirty="0" err="1"/>
              <a:t>délicate</a:t>
            </a:r>
            <a:r>
              <a:rPr lang="en-US" altLang="en-US" sz="4400" dirty="0"/>
              <a:t> (suite)</a:t>
            </a:r>
            <a:endParaRPr lang="en-US" sz="4400" dirty="0"/>
          </a:p>
        </p:txBody>
      </p:sp>
      <p:sp>
        <p:nvSpPr>
          <p:cNvPr id="3" name="Content Placeholder 2" descr="Souvenez-vous de … &#10;Ne restez pas bloqué sur une seule valeur cible, commencez par l'&quot;ensemble réalisable&quot; des valeurs possibles de l'indicateur.&#10;&#10;Envisagez une &quot;fourchette d'objectifs&quot; qui permette des fluctuations &quot;raisonnables&quot; des performances.&#10;&#10;Les modèles de changement/progrès sont difficiles à prévoir.&#10;"/>
          <p:cNvSpPr>
            <a:spLocks noGrp="1"/>
          </p:cNvSpPr>
          <p:nvPr>
            <p:ph sz="quarter" idx="13"/>
          </p:nvPr>
        </p:nvSpPr>
        <p:spPr>
          <a:xfrm>
            <a:off x="628650" y="1590039"/>
            <a:ext cx="10491511" cy="4110393"/>
          </a:xfrm>
        </p:spPr>
        <p:txBody>
          <a:bodyPr>
            <a:normAutofit fontScale="92500"/>
          </a:bodyPr>
          <a:lstStyle/>
          <a:p>
            <a:pPr marL="0" indent="0">
              <a:buNone/>
            </a:pPr>
            <a:r>
              <a:rPr lang="en-US" sz="3174" b="1" dirty="0" err="1"/>
              <a:t>Souvenez-vous</a:t>
            </a:r>
            <a:r>
              <a:rPr lang="en-US" sz="3174" b="1" dirty="0"/>
              <a:t> de … </a:t>
            </a:r>
          </a:p>
          <a:p>
            <a:pPr>
              <a:buFont typeface="Wingdings" panose="05000000000000000000" pitchFamily="2" charset="2"/>
              <a:buChar char="ü"/>
            </a:pPr>
            <a:r>
              <a:rPr lang="en-US" sz="3174" dirty="0"/>
              <a:t>Ne </a:t>
            </a:r>
            <a:r>
              <a:rPr lang="en-US" sz="3174" dirty="0" err="1"/>
              <a:t>restez</a:t>
            </a:r>
            <a:r>
              <a:rPr lang="en-US" sz="3174" dirty="0"/>
              <a:t> pas </a:t>
            </a:r>
            <a:r>
              <a:rPr lang="en-US" sz="3174" dirty="0" err="1"/>
              <a:t>bloqué</a:t>
            </a:r>
            <a:r>
              <a:rPr lang="en-US" sz="3174" dirty="0"/>
              <a:t> sur </a:t>
            </a:r>
            <a:r>
              <a:rPr lang="en-US" sz="3174" dirty="0" err="1"/>
              <a:t>une</a:t>
            </a:r>
            <a:r>
              <a:rPr lang="en-US" sz="3174" dirty="0"/>
              <a:t> </a:t>
            </a:r>
            <a:r>
              <a:rPr lang="en-US" sz="3174" dirty="0" err="1"/>
              <a:t>seule</a:t>
            </a:r>
            <a:r>
              <a:rPr lang="en-US" sz="3174" dirty="0"/>
              <a:t> </a:t>
            </a:r>
            <a:r>
              <a:rPr lang="en-US" sz="3174" dirty="0" err="1"/>
              <a:t>valeur</a:t>
            </a:r>
            <a:r>
              <a:rPr lang="en-US" sz="3174" dirty="0"/>
              <a:t> </a:t>
            </a:r>
            <a:r>
              <a:rPr lang="en-US" sz="3174" dirty="0" err="1"/>
              <a:t>cible</a:t>
            </a:r>
            <a:r>
              <a:rPr lang="en-US" sz="3174" dirty="0"/>
              <a:t>, </a:t>
            </a:r>
            <a:r>
              <a:rPr lang="en-US" sz="3174" dirty="0" err="1"/>
              <a:t>commencez</a:t>
            </a:r>
            <a:r>
              <a:rPr lang="en-US" sz="3174" dirty="0"/>
              <a:t> par </a:t>
            </a:r>
            <a:r>
              <a:rPr lang="en-US" sz="3174" dirty="0" err="1"/>
              <a:t>l'"ensemble</a:t>
            </a:r>
            <a:r>
              <a:rPr lang="en-US" sz="3174" dirty="0"/>
              <a:t> </a:t>
            </a:r>
            <a:r>
              <a:rPr lang="en-US" sz="3174" dirty="0" err="1"/>
              <a:t>réalisable</a:t>
            </a:r>
            <a:r>
              <a:rPr lang="en-US" sz="3174" dirty="0"/>
              <a:t>" des </a:t>
            </a:r>
            <a:r>
              <a:rPr lang="en-US" sz="3174" dirty="0" err="1"/>
              <a:t>valeurs</a:t>
            </a:r>
            <a:r>
              <a:rPr lang="en-US" sz="3174" dirty="0"/>
              <a:t> </a:t>
            </a:r>
            <a:r>
              <a:rPr lang="en-US" sz="3174" dirty="0" err="1"/>
              <a:t>possibles</a:t>
            </a:r>
            <a:r>
              <a:rPr lang="en-US" sz="3174" dirty="0"/>
              <a:t> de </a:t>
            </a:r>
            <a:r>
              <a:rPr lang="en-US" sz="3174" dirty="0" err="1"/>
              <a:t>l'indicateur</a:t>
            </a:r>
            <a:r>
              <a:rPr lang="en-US" sz="3174" dirty="0"/>
              <a:t>.</a:t>
            </a:r>
          </a:p>
          <a:p>
            <a:pPr>
              <a:buFont typeface="Wingdings" panose="05000000000000000000" pitchFamily="2" charset="2"/>
              <a:buChar char="ü"/>
            </a:pPr>
            <a:endParaRPr lang="en-US" sz="3174" dirty="0"/>
          </a:p>
          <a:p>
            <a:pPr>
              <a:buFont typeface="Wingdings" panose="05000000000000000000" pitchFamily="2" charset="2"/>
              <a:buChar char="ü"/>
            </a:pPr>
            <a:r>
              <a:rPr lang="en-US" sz="3174" dirty="0" err="1"/>
              <a:t>Envisagez</a:t>
            </a:r>
            <a:r>
              <a:rPr lang="en-US" sz="3174" dirty="0"/>
              <a:t> </a:t>
            </a:r>
            <a:r>
              <a:rPr lang="en-US" sz="3174" dirty="0" err="1"/>
              <a:t>une</a:t>
            </a:r>
            <a:r>
              <a:rPr lang="en-US" sz="3174" dirty="0"/>
              <a:t> "fourchette </a:t>
            </a:r>
            <a:r>
              <a:rPr lang="en-US" sz="3174" dirty="0" err="1"/>
              <a:t>d'objectifs</a:t>
            </a:r>
            <a:r>
              <a:rPr lang="en-US" sz="3174" dirty="0"/>
              <a:t>" qui </a:t>
            </a:r>
            <a:r>
              <a:rPr lang="en-US" sz="3174" dirty="0" err="1"/>
              <a:t>permette</a:t>
            </a:r>
            <a:r>
              <a:rPr lang="en-US" sz="3174" dirty="0"/>
              <a:t> des fluctuations "</a:t>
            </a:r>
            <a:r>
              <a:rPr lang="en-US" sz="3174" dirty="0" err="1"/>
              <a:t>raisonnables</a:t>
            </a:r>
            <a:r>
              <a:rPr lang="en-US" sz="3174" dirty="0"/>
              <a:t>" des performances.</a:t>
            </a:r>
          </a:p>
          <a:p>
            <a:pPr>
              <a:buFont typeface="Wingdings" panose="05000000000000000000" pitchFamily="2" charset="2"/>
              <a:buChar char="ü"/>
            </a:pPr>
            <a:endParaRPr lang="en-US" sz="3174" dirty="0"/>
          </a:p>
          <a:p>
            <a:pPr>
              <a:buFont typeface="Wingdings" panose="05000000000000000000" pitchFamily="2" charset="2"/>
              <a:buChar char="ü"/>
            </a:pPr>
            <a:r>
              <a:rPr lang="en-US" sz="3174" dirty="0"/>
              <a:t>Les </a:t>
            </a:r>
            <a:r>
              <a:rPr lang="en-US" sz="3174" dirty="0" err="1"/>
              <a:t>modèles</a:t>
            </a:r>
            <a:r>
              <a:rPr lang="en-US" sz="3174" dirty="0"/>
              <a:t> de </a:t>
            </a:r>
            <a:r>
              <a:rPr lang="en-US" sz="3174" dirty="0" err="1"/>
              <a:t>changement</a:t>
            </a:r>
            <a:r>
              <a:rPr lang="en-US" sz="3174" dirty="0"/>
              <a:t>/</a:t>
            </a:r>
            <a:r>
              <a:rPr lang="en-US" sz="3174" dirty="0" err="1"/>
              <a:t>progrès</a:t>
            </a:r>
            <a:r>
              <a:rPr lang="en-US" sz="3174" dirty="0"/>
              <a:t> </a:t>
            </a:r>
            <a:r>
              <a:rPr lang="en-US" sz="3174" dirty="0" err="1"/>
              <a:t>sont</a:t>
            </a:r>
            <a:r>
              <a:rPr lang="en-US" sz="3174" dirty="0"/>
              <a:t> </a:t>
            </a:r>
            <a:r>
              <a:rPr lang="en-US" sz="3174" dirty="0" err="1"/>
              <a:t>difficiles</a:t>
            </a:r>
            <a:r>
              <a:rPr lang="en-US" sz="3174" dirty="0"/>
              <a:t> à </a:t>
            </a:r>
            <a:r>
              <a:rPr lang="en-US" sz="3174" dirty="0" err="1"/>
              <a:t>prévoir</a:t>
            </a:r>
            <a:r>
              <a:rPr lang="en-US" sz="3174" dirty="0"/>
              <a:t>.</a:t>
            </a:r>
            <a:endParaRPr lang="en-US" altLang="en-US" sz="3174" dirty="0"/>
          </a:p>
        </p:txBody>
      </p:sp>
      <p:sp>
        <p:nvSpPr>
          <p:cNvPr id="5" name="Footer Placeholder 1">
            <a:extLst>
              <a:ext uri="{FF2B5EF4-FFF2-40B4-BE49-F238E27FC236}">
                <a16:creationId xmlns:a16="http://schemas.microsoft.com/office/drawing/2014/main" id="{F14E5E3D-47C4-47A3-BB29-467C238BD232}"/>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59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ièges courants "/>
          <p:cNvSpPr>
            <a:spLocks noGrp="1"/>
          </p:cNvSpPr>
          <p:nvPr>
            <p:ph type="ctrTitle"/>
          </p:nvPr>
        </p:nvSpPr>
        <p:spPr>
          <a:xfrm>
            <a:off x="648182" y="346989"/>
            <a:ext cx="10416361" cy="961175"/>
          </a:xfrm>
          <a:prstGeom prst="rect">
            <a:avLst/>
          </a:prstGeom>
        </p:spPr>
        <p:txBody>
          <a:bodyPr>
            <a:normAutofit/>
          </a:bodyPr>
          <a:lstStyle/>
          <a:p>
            <a:pPr algn="l"/>
            <a:r>
              <a:rPr lang="en-US" altLang="en-US" sz="4400" dirty="0" err="1"/>
              <a:t>Pièges</a:t>
            </a:r>
            <a:r>
              <a:rPr lang="en-US" altLang="en-US" sz="4400" dirty="0"/>
              <a:t> courants </a:t>
            </a:r>
          </a:p>
        </p:txBody>
      </p:sp>
      <p:sp>
        <p:nvSpPr>
          <p:cNvPr id="3" name="Content Placeholder 2" descr="Voici les pièges les plus courants dans la fixation des objectifs :&#10;- Manque d'analyse&#10;- Manque de consultation &#10;- Supposer que le progrès est une ligne droite&#10;- Manque de réajustement dans le temps&#10;"/>
          <p:cNvSpPr>
            <a:spLocks noGrp="1"/>
          </p:cNvSpPr>
          <p:nvPr>
            <p:ph sz="quarter" idx="13"/>
          </p:nvPr>
        </p:nvSpPr>
        <p:spPr>
          <a:xfrm>
            <a:off x="735242" y="1654681"/>
            <a:ext cx="10416361" cy="3734358"/>
          </a:xfrm>
        </p:spPr>
        <p:txBody>
          <a:bodyPr>
            <a:normAutofit/>
          </a:bodyPr>
          <a:lstStyle/>
          <a:p>
            <a:pPr marL="0" indent="0">
              <a:buNone/>
            </a:pPr>
            <a:r>
              <a:rPr lang="en-US" sz="3174" dirty="0" err="1"/>
              <a:t>Voici</a:t>
            </a:r>
            <a:r>
              <a:rPr lang="en-US" sz="3174" dirty="0"/>
              <a:t> les </a:t>
            </a:r>
            <a:r>
              <a:rPr lang="en-US" sz="3174" dirty="0" err="1"/>
              <a:t>pièges</a:t>
            </a:r>
            <a:r>
              <a:rPr lang="en-US" sz="3174" dirty="0"/>
              <a:t> les plus courants dans la fixation des </a:t>
            </a:r>
            <a:r>
              <a:rPr lang="en-US" sz="3174" dirty="0" err="1"/>
              <a:t>objectifs</a:t>
            </a:r>
            <a:r>
              <a:rPr lang="en-US" sz="3174" dirty="0"/>
              <a:t> :</a:t>
            </a:r>
          </a:p>
          <a:p>
            <a:pPr marL="0" indent="0">
              <a:buNone/>
            </a:pPr>
            <a:r>
              <a:rPr lang="en-US" sz="3174" dirty="0"/>
              <a:t>- Manque </a:t>
            </a:r>
            <a:r>
              <a:rPr lang="en-US" sz="3174" dirty="0" err="1"/>
              <a:t>d'analyse</a:t>
            </a:r>
            <a:endParaRPr lang="en-US" sz="3174" dirty="0"/>
          </a:p>
          <a:p>
            <a:pPr marL="0" indent="0">
              <a:buNone/>
            </a:pPr>
            <a:r>
              <a:rPr lang="en-US" sz="3174" dirty="0"/>
              <a:t>- Manque de consultation </a:t>
            </a:r>
          </a:p>
          <a:p>
            <a:pPr marL="0" indent="0">
              <a:buNone/>
            </a:pPr>
            <a:r>
              <a:rPr lang="en-US" sz="3174" dirty="0"/>
              <a:t>- Supposer que le </a:t>
            </a:r>
            <a:r>
              <a:rPr lang="en-US" sz="3174" dirty="0" err="1"/>
              <a:t>progrès</a:t>
            </a:r>
            <a:r>
              <a:rPr lang="en-US" sz="3174" dirty="0"/>
              <a:t> </a:t>
            </a:r>
            <a:r>
              <a:rPr lang="en-US" sz="3174" dirty="0" err="1"/>
              <a:t>est</a:t>
            </a:r>
            <a:r>
              <a:rPr lang="en-US" sz="3174" dirty="0"/>
              <a:t> </a:t>
            </a:r>
            <a:r>
              <a:rPr lang="en-US" sz="3174" dirty="0" err="1"/>
              <a:t>une</a:t>
            </a:r>
            <a:r>
              <a:rPr lang="en-US" sz="3174" dirty="0"/>
              <a:t> </a:t>
            </a:r>
            <a:r>
              <a:rPr lang="en-US" sz="3174" dirty="0" err="1"/>
              <a:t>ligne</a:t>
            </a:r>
            <a:r>
              <a:rPr lang="en-US" sz="3174" dirty="0"/>
              <a:t> droite</a:t>
            </a:r>
          </a:p>
          <a:p>
            <a:pPr marL="0" indent="0">
              <a:buNone/>
            </a:pPr>
            <a:r>
              <a:rPr lang="en-US" sz="3174" dirty="0"/>
              <a:t>- Manque de </a:t>
            </a:r>
            <a:r>
              <a:rPr lang="en-US" sz="3174" dirty="0" err="1"/>
              <a:t>réajustement</a:t>
            </a:r>
            <a:r>
              <a:rPr lang="en-US" sz="3174" dirty="0"/>
              <a:t> dans le temps</a:t>
            </a:r>
          </a:p>
        </p:txBody>
      </p:sp>
      <p:pic>
        <p:nvPicPr>
          <p:cNvPr id="10" name="Graphic 9">
            <a:extLst>
              <a:ext uri="{FF2B5EF4-FFF2-40B4-BE49-F238E27FC236}">
                <a16:creationId xmlns:a16="http://schemas.microsoft.com/office/drawing/2014/main" id="{EBDB8A88-03EB-4D0C-AC95-286AC6F646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8300" y="2914651"/>
            <a:ext cx="1541572" cy="1541572"/>
          </a:xfrm>
          <a:prstGeom prst="rect">
            <a:avLst/>
          </a:prstGeom>
        </p:spPr>
      </p:pic>
      <p:sp>
        <p:nvSpPr>
          <p:cNvPr id="5" name="Footer Placeholder 1">
            <a:extLst>
              <a:ext uri="{FF2B5EF4-FFF2-40B4-BE49-F238E27FC236}">
                <a16:creationId xmlns:a16="http://schemas.microsoft.com/office/drawing/2014/main" id="{1D53BE91-CAEA-4FC0-BB58-E301948DBDDA}"/>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9606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descr="Évaluation des objectifs "/>
          <p:cNvSpPr>
            <a:spLocks noGrp="1"/>
          </p:cNvSpPr>
          <p:nvPr>
            <p:ph type="ctrTitle"/>
          </p:nvPr>
        </p:nvSpPr>
        <p:spPr>
          <a:xfrm>
            <a:off x="694481" y="119886"/>
            <a:ext cx="10248408" cy="1062644"/>
          </a:xfrm>
        </p:spPr>
        <p:txBody>
          <a:bodyPr vert="horz" lIns="91440" tIns="45720" rIns="91440" bIns="45720" rtlCol="0" anchor="b">
            <a:normAutofit/>
          </a:bodyPr>
          <a:lstStyle/>
          <a:p>
            <a:pPr algn="l"/>
            <a:r>
              <a:rPr lang="en-US" altLang="en-US" sz="5400" dirty="0" err="1"/>
              <a:t>Évaluation</a:t>
            </a:r>
            <a:r>
              <a:rPr lang="en-US" altLang="en-US" sz="5400" dirty="0"/>
              <a:t> des </a:t>
            </a:r>
            <a:r>
              <a:rPr lang="en-US" altLang="en-US" sz="5400" dirty="0" err="1"/>
              <a:t>objectifs</a:t>
            </a:r>
            <a:r>
              <a:rPr lang="en-US" altLang="en-US" sz="5400" dirty="0"/>
              <a:t> </a:t>
            </a:r>
            <a:endParaRPr lang="en-US" sz="5400" dirty="0"/>
          </a:p>
        </p:txBody>
      </p:sp>
      <p:pic>
        <p:nvPicPr>
          <p:cNvPr id="18" name="Graphic 9">
            <a:extLst>
              <a:ext uri="{FF2B5EF4-FFF2-40B4-BE49-F238E27FC236}">
                <a16:creationId xmlns:a16="http://schemas.microsoft.com/office/drawing/2014/main" id="{54152C6E-1BBE-4FB6-9770-28991AA396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2180" y="1956744"/>
            <a:ext cx="2279590" cy="2279590"/>
          </a:xfrm>
          <a:prstGeom prst="rect">
            <a:avLst/>
          </a:prstGeom>
        </p:spPr>
      </p:pic>
      <p:sp>
        <p:nvSpPr>
          <p:cNvPr id="3" name="Content Placeholder 2" descr="L'objectif est-il suffisamment ambitieux ? &#10;L'objectif est-il réalisable compte tenu des ressources nécessaires pour l'atteindre ?&#10;S'il s'agit d'un résultat de niveau inférieur, la cible est-elle suffisante pour stimuler les résultats/cibles de niveau supérieur ?&#10;Existe-t-il des facteurs contextuels externes qui pourraient affecter la réalisation de cette cible ? &#10;Si vous évaluez l'objectif pendant la durée de vie de la stratégie ou du projet, l'objectif a-t-il été revu/ajusté depuis qu'il a été fixé initialement ?&#10;"/>
          <p:cNvSpPr>
            <a:spLocks noGrp="1"/>
          </p:cNvSpPr>
          <p:nvPr>
            <p:ph sz="quarter" idx="13"/>
          </p:nvPr>
        </p:nvSpPr>
        <p:spPr>
          <a:xfrm>
            <a:off x="2702768" y="1474031"/>
            <a:ext cx="9279681" cy="4837995"/>
          </a:xfrm>
        </p:spPr>
        <p:txBody>
          <a:bodyPr vert="horz" lIns="91440" tIns="45720" rIns="91440" bIns="45720" rtlCol="0">
            <a:normAutofit lnSpcReduction="10000"/>
          </a:bodyPr>
          <a:lstStyle/>
          <a:p>
            <a:pPr lvl="1">
              <a:lnSpc>
                <a:spcPct val="100000"/>
              </a:lnSpc>
            </a:pPr>
            <a:r>
              <a:rPr lang="en-US" sz="2800" dirty="0" err="1"/>
              <a:t>L'objectif</a:t>
            </a:r>
            <a:r>
              <a:rPr lang="en-US" sz="2800" dirty="0"/>
              <a:t> </a:t>
            </a:r>
            <a:r>
              <a:rPr lang="en-US" sz="2800" dirty="0" err="1"/>
              <a:t>est</a:t>
            </a:r>
            <a:r>
              <a:rPr lang="en-US" sz="2800" dirty="0"/>
              <a:t>-il </a:t>
            </a:r>
            <a:r>
              <a:rPr lang="en-US" sz="2800" dirty="0" err="1"/>
              <a:t>suffisamment</a:t>
            </a:r>
            <a:r>
              <a:rPr lang="en-US" sz="2800" dirty="0"/>
              <a:t> </a:t>
            </a:r>
            <a:r>
              <a:rPr lang="en-US" sz="2800" dirty="0" err="1"/>
              <a:t>ambitieux</a:t>
            </a:r>
            <a:r>
              <a:rPr lang="en-US" sz="2800" dirty="0"/>
              <a:t> ? </a:t>
            </a:r>
          </a:p>
          <a:p>
            <a:pPr lvl="1">
              <a:lnSpc>
                <a:spcPct val="100000"/>
              </a:lnSpc>
            </a:pPr>
            <a:r>
              <a:rPr lang="en-US" sz="2800" dirty="0" err="1"/>
              <a:t>L'objectif</a:t>
            </a:r>
            <a:r>
              <a:rPr lang="en-US" sz="2800" dirty="0"/>
              <a:t> </a:t>
            </a:r>
            <a:r>
              <a:rPr lang="en-US" sz="2800" dirty="0" err="1"/>
              <a:t>est</a:t>
            </a:r>
            <a:r>
              <a:rPr lang="en-US" sz="2800" dirty="0"/>
              <a:t>-il </a:t>
            </a:r>
            <a:r>
              <a:rPr lang="en-US" sz="2800" dirty="0" err="1"/>
              <a:t>réalisable</a:t>
            </a:r>
            <a:r>
              <a:rPr lang="en-US" sz="2800" dirty="0"/>
              <a:t> </a:t>
            </a:r>
            <a:r>
              <a:rPr lang="en-US" sz="2800" dirty="0" err="1"/>
              <a:t>compte</a:t>
            </a:r>
            <a:r>
              <a:rPr lang="en-US" sz="2800" dirty="0"/>
              <a:t> </a:t>
            </a:r>
            <a:r>
              <a:rPr lang="en-US" sz="2800" dirty="0" err="1"/>
              <a:t>tenu</a:t>
            </a:r>
            <a:r>
              <a:rPr lang="en-US" sz="2800" dirty="0"/>
              <a:t> des </a:t>
            </a:r>
            <a:r>
              <a:rPr lang="en-US" sz="2800" dirty="0" err="1"/>
              <a:t>ressources</a:t>
            </a:r>
            <a:r>
              <a:rPr lang="en-US" sz="2800" dirty="0"/>
              <a:t> </a:t>
            </a:r>
            <a:r>
              <a:rPr lang="en-US" sz="2800" dirty="0" err="1"/>
              <a:t>nécessaires</a:t>
            </a:r>
            <a:r>
              <a:rPr lang="en-US" sz="2800" dirty="0"/>
              <a:t> pour </a:t>
            </a:r>
            <a:r>
              <a:rPr lang="en-US" sz="2800" dirty="0" err="1"/>
              <a:t>l'atteindre</a:t>
            </a:r>
            <a:r>
              <a:rPr lang="en-US" sz="2800" dirty="0"/>
              <a:t> ?</a:t>
            </a:r>
          </a:p>
          <a:p>
            <a:pPr lvl="1">
              <a:lnSpc>
                <a:spcPct val="100000"/>
              </a:lnSpc>
            </a:pPr>
            <a:r>
              <a:rPr lang="en-US" sz="2800" dirty="0" err="1"/>
              <a:t>S'il</a:t>
            </a:r>
            <a:r>
              <a:rPr lang="en-US" sz="2800" dirty="0"/>
              <a:t> </a:t>
            </a:r>
            <a:r>
              <a:rPr lang="en-US" sz="2800" dirty="0" err="1"/>
              <a:t>s'agit</a:t>
            </a:r>
            <a:r>
              <a:rPr lang="en-US" sz="2800" dirty="0"/>
              <a:t> d'un </a:t>
            </a:r>
            <a:r>
              <a:rPr lang="en-US" sz="2800" dirty="0" err="1"/>
              <a:t>résultat</a:t>
            </a:r>
            <a:r>
              <a:rPr lang="en-US" sz="2800" dirty="0"/>
              <a:t> de </a:t>
            </a:r>
            <a:r>
              <a:rPr lang="en-US" sz="2800" dirty="0" err="1"/>
              <a:t>niveau</a:t>
            </a:r>
            <a:r>
              <a:rPr lang="en-US" sz="2800" dirty="0"/>
              <a:t> </a:t>
            </a:r>
            <a:r>
              <a:rPr lang="en-US" sz="2800" dirty="0" err="1"/>
              <a:t>inférieur</a:t>
            </a:r>
            <a:r>
              <a:rPr lang="en-US" sz="2800" dirty="0"/>
              <a:t>, la </a:t>
            </a:r>
            <a:r>
              <a:rPr lang="en-US" sz="2800" dirty="0" err="1"/>
              <a:t>cible</a:t>
            </a:r>
            <a:r>
              <a:rPr lang="en-US" sz="2800" dirty="0"/>
              <a:t> </a:t>
            </a:r>
            <a:r>
              <a:rPr lang="en-US" sz="2800" dirty="0" err="1"/>
              <a:t>est-elle</a:t>
            </a:r>
            <a:r>
              <a:rPr lang="en-US" sz="2800" dirty="0"/>
              <a:t> suffisante pour </a:t>
            </a:r>
            <a:r>
              <a:rPr lang="en-US" sz="2800" dirty="0" err="1"/>
              <a:t>stimuler</a:t>
            </a:r>
            <a:r>
              <a:rPr lang="en-US" sz="2800" dirty="0"/>
              <a:t> les </a:t>
            </a:r>
            <a:r>
              <a:rPr lang="en-US" sz="2800" dirty="0" err="1"/>
              <a:t>résultats</a:t>
            </a:r>
            <a:r>
              <a:rPr lang="en-US" sz="2800" dirty="0"/>
              <a:t>/</a:t>
            </a:r>
            <a:r>
              <a:rPr lang="en-US" sz="2800" dirty="0" err="1"/>
              <a:t>cibles</a:t>
            </a:r>
            <a:r>
              <a:rPr lang="en-US" sz="2800" dirty="0"/>
              <a:t> de </a:t>
            </a:r>
            <a:r>
              <a:rPr lang="en-US" sz="2800" dirty="0" err="1"/>
              <a:t>niveau</a:t>
            </a:r>
            <a:r>
              <a:rPr lang="en-US" sz="2800" dirty="0"/>
              <a:t> </a:t>
            </a:r>
            <a:r>
              <a:rPr lang="en-US" sz="2800" dirty="0" err="1"/>
              <a:t>supérieur</a:t>
            </a:r>
            <a:r>
              <a:rPr lang="en-US" sz="2800" dirty="0"/>
              <a:t> ?</a:t>
            </a:r>
          </a:p>
          <a:p>
            <a:pPr lvl="1">
              <a:lnSpc>
                <a:spcPct val="100000"/>
              </a:lnSpc>
            </a:pPr>
            <a:r>
              <a:rPr lang="en-US" sz="2800" dirty="0" err="1"/>
              <a:t>Existe</a:t>
            </a:r>
            <a:r>
              <a:rPr lang="en-US" sz="2800" dirty="0"/>
              <a:t>-t-il des </a:t>
            </a:r>
            <a:r>
              <a:rPr lang="en-US" sz="2800" dirty="0" err="1"/>
              <a:t>facteurs</a:t>
            </a:r>
            <a:r>
              <a:rPr lang="en-US" sz="2800" dirty="0"/>
              <a:t> </a:t>
            </a:r>
            <a:r>
              <a:rPr lang="en-US" sz="2800" dirty="0" err="1"/>
              <a:t>contextuels</a:t>
            </a:r>
            <a:r>
              <a:rPr lang="en-US" sz="2800" dirty="0"/>
              <a:t> </a:t>
            </a:r>
            <a:r>
              <a:rPr lang="en-US" sz="2800" dirty="0" err="1"/>
              <a:t>externes</a:t>
            </a:r>
            <a:r>
              <a:rPr lang="en-US" sz="2800" dirty="0"/>
              <a:t> qui </a:t>
            </a:r>
            <a:r>
              <a:rPr lang="en-US" sz="2800" dirty="0" err="1"/>
              <a:t>pourraient</a:t>
            </a:r>
            <a:r>
              <a:rPr lang="en-US" sz="2800" dirty="0"/>
              <a:t> affecter la </a:t>
            </a:r>
            <a:r>
              <a:rPr lang="en-US" sz="2800" dirty="0" err="1"/>
              <a:t>réalisation</a:t>
            </a:r>
            <a:r>
              <a:rPr lang="en-US" sz="2800" dirty="0"/>
              <a:t> de </a:t>
            </a:r>
            <a:r>
              <a:rPr lang="en-US" sz="2800" dirty="0" err="1"/>
              <a:t>cette</a:t>
            </a:r>
            <a:r>
              <a:rPr lang="en-US" sz="2800" dirty="0"/>
              <a:t> </a:t>
            </a:r>
            <a:r>
              <a:rPr lang="en-US" sz="2800" dirty="0" err="1"/>
              <a:t>cible</a:t>
            </a:r>
            <a:r>
              <a:rPr lang="en-US" sz="2800" dirty="0"/>
              <a:t> ? </a:t>
            </a:r>
          </a:p>
          <a:p>
            <a:pPr lvl="1">
              <a:lnSpc>
                <a:spcPct val="100000"/>
              </a:lnSpc>
            </a:pPr>
            <a:r>
              <a:rPr lang="en-US" sz="2800" dirty="0"/>
              <a:t>Si </a:t>
            </a:r>
            <a:r>
              <a:rPr lang="en-US" sz="2800" dirty="0" err="1"/>
              <a:t>vous</a:t>
            </a:r>
            <a:r>
              <a:rPr lang="en-US" sz="2800" dirty="0"/>
              <a:t> </a:t>
            </a:r>
            <a:r>
              <a:rPr lang="en-US" sz="2800" dirty="0" err="1"/>
              <a:t>évaluez</a:t>
            </a:r>
            <a:r>
              <a:rPr lang="en-US" sz="2800" dirty="0"/>
              <a:t> </a:t>
            </a:r>
            <a:r>
              <a:rPr lang="en-US" sz="2800" dirty="0" err="1"/>
              <a:t>l'objectif</a:t>
            </a:r>
            <a:r>
              <a:rPr lang="en-US" sz="2800" dirty="0"/>
              <a:t> pendant la durée de vie de la </a:t>
            </a:r>
            <a:r>
              <a:rPr lang="en-US" sz="2800" dirty="0" err="1"/>
              <a:t>stratégie</a:t>
            </a:r>
            <a:r>
              <a:rPr lang="en-US" sz="2800" dirty="0"/>
              <a:t> </a:t>
            </a:r>
            <a:r>
              <a:rPr lang="en-US" sz="2800" dirty="0" err="1"/>
              <a:t>ou</a:t>
            </a:r>
            <a:r>
              <a:rPr lang="en-US" sz="2800" dirty="0"/>
              <a:t> du </a:t>
            </a:r>
            <a:r>
              <a:rPr lang="en-US" sz="2800" dirty="0" err="1"/>
              <a:t>projet</a:t>
            </a:r>
            <a:r>
              <a:rPr lang="en-US" sz="2800" dirty="0"/>
              <a:t>, </a:t>
            </a:r>
            <a:r>
              <a:rPr lang="en-US" sz="2800" dirty="0" err="1"/>
              <a:t>l'objectif</a:t>
            </a:r>
            <a:r>
              <a:rPr lang="en-US" sz="2800" dirty="0"/>
              <a:t> a-t-il </a:t>
            </a:r>
            <a:r>
              <a:rPr lang="en-US" sz="2800" dirty="0" err="1"/>
              <a:t>été</a:t>
            </a:r>
            <a:r>
              <a:rPr lang="en-US" sz="2800" dirty="0"/>
              <a:t> </a:t>
            </a:r>
            <a:r>
              <a:rPr lang="en-US" sz="2800" dirty="0" err="1"/>
              <a:t>revu</a:t>
            </a:r>
            <a:r>
              <a:rPr lang="en-US" sz="2800" dirty="0"/>
              <a:t>/</a:t>
            </a:r>
            <a:r>
              <a:rPr lang="en-US" sz="2800" dirty="0" err="1"/>
              <a:t>ajusté</a:t>
            </a:r>
            <a:r>
              <a:rPr lang="en-US" sz="2800" dirty="0"/>
              <a:t> </a:t>
            </a:r>
            <a:r>
              <a:rPr lang="en-US" sz="2800" dirty="0" err="1"/>
              <a:t>depuis</a:t>
            </a:r>
            <a:r>
              <a:rPr lang="en-US" sz="2800" dirty="0"/>
              <a:t> </a:t>
            </a:r>
            <a:r>
              <a:rPr lang="en-US" sz="2800" dirty="0" err="1"/>
              <a:t>qu'il</a:t>
            </a:r>
            <a:r>
              <a:rPr lang="en-US" sz="2800" dirty="0"/>
              <a:t> a </a:t>
            </a:r>
            <a:r>
              <a:rPr lang="en-US" sz="2800" dirty="0" err="1"/>
              <a:t>été</a:t>
            </a:r>
            <a:r>
              <a:rPr lang="en-US" sz="2800" dirty="0"/>
              <a:t> </a:t>
            </a:r>
            <a:r>
              <a:rPr lang="en-US" sz="2800" dirty="0" err="1"/>
              <a:t>fixé</a:t>
            </a:r>
            <a:r>
              <a:rPr lang="en-US" sz="2800" dirty="0"/>
              <a:t> </a:t>
            </a:r>
            <a:r>
              <a:rPr lang="en-US" sz="2800" dirty="0" err="1"/>
              <a:t>initialement</a:t>
            </a:r>
            <a:r>
              <a:rPr lang="en-US" sz="2800" dirty="0"/>
              <a:t> ?</a:t>
            </a:r>
          </a:p>
        </p:txBody>
      </p:sp>
      <p:sp>
        <p:nvSpPr>
          <p:cNvPr id="19" name="Footer Placeholder 1">
            <a:extLst>
              <a:ext uri="{FF2B5EF4-FFF2-40B4-BE49-F238E27FC236}">
                <a16:creationId xmlns:a16="http://schemas.microsoft.com/office/drawing/2014/main" id="{32527D91-C22B-4BFB-AF3B-61A165EDF450}"/>
              </a:ext>
            </a:extLst>
          </p:cNvPr>
          <p:cNvSpPr>
            <a:spLocks noGrp="1"/>
          </p:cNvSpPr>
          <p:nvPr>
            <p:ph type="ftr" sz="quarter" idx="11"/>
          </p:nvPr>
        </p:nvSpPr>
        <p:spPr>
          <a:xfrm>
            <a:off x="0" y="6348698"/>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51431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fs de la formation">
            <a:extLst>
              <a:ext uri="{FF2B5EF4-FFF2-40B4-BE49-F238E27FC236}">
                <a16:creationId xmlns:a16="http://schemas.microsoft.com/office/drawing/2014/main" id="{2AAAC7AD-1502-46C0-B47F-0DFBD9CF6960}"/>
              </a:ext>
            </a:extLst>
          </p:cNvPr>
          <p:cNvSpPr>
            <a:spLocks noGrp="1"/>
          </p:cNvSpPr>
          <p:nvPr>
            <p:ph type="ctrTitle"/>
          </p:nvPr>
        </p:nvSpPr>
        <p:spPr>
          <a:xfrm>
            <a:off x="636608" y="202899"/>
            <a:ext cx="10157500" cy="961175"/>
          </a:xfrm>
        </p:spPr>
        <p:txBody>
          <a:bodyPr>
            <a:normAutofit/>
          </a:bodyPr>
          <a:lstStyle/>
          <a:p>
            <a:pPr algn="l"/>
            <a:r>
              <a:rPr lang="en-US" sz="4400" dirty="0" err="1"/>
              <a:t>Objectifs</a:t>
            </a:r>
            <a:r>
              <a:rPr lang="en-US" sz="4400" dirty="0"/>
              <a:t> de la formation</a:t>
            </a:r>
          </a:p>
        </p:txBody>
      </p:sp>
      <p:sp>
        <p:nvSpPr>
          <p:cNvPr id="5" name="Content Placeholder 2" descr="A la fin de la formation, les participants auront amélioré leur compréhension de :&#10;&#10;Les méthodes et approches permettant de fixer des valeurs de référence. &#10;&#10;Comment établir des objectifs réalistes.&#10;">
            <a:extLst>
              <a:ext uri="{FF2B5EF4-FFF2-40B4-BE49-F238E27FC236}">
                <a16:creationId xmlns:a16="http://schemas.microsoft.com/office/drawing/2014/main" id="{70608293-DF14-4521-925C-A28F53E32FED}"/>
              </a:ext>
            </a:extLst>
          </p:cNvPr>
          <p:cNvSpPr>
            <a:spLocks noGrp="1"/>
          </p:cNvSpPr>
          <p:nvPr>
            <p:ph sz="quarter" idx="13"/>
          </p:nvPr>
        </p:nvSpPr>
        <p:spPr>
          <a:xfrm>
            <a:off x="636608" y="1493395"/>
            <a:ext cx="11282864" cy="2628031"/>
          </a:xfrm>
        </p:spPr>
        <p:txBody>
          <a:bodyPr>
            <a:noAutofit/>
          </a:bodyPr>
          <a:lstStyle/>
          <a:p>
            <a:pPr marL="0" indent="0">
              <a:buNone/>
            </a:pPr>
            <a:r>
              <a:rPr lang="en-US" dirty="0"/>
              <a:t>A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 :</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Les </a:t>
            </a:r>
            <a:r>
              <a:rPr lang="en-US" dirty="0" err="1"/>
              <a:t>méthodes</a:t>
            </a:r>
            <a:r>
              <a:rPr lang="en-US" dirty="0"/>
              <a:t> et </a:t>
            </a:r>
            <a:r>
              <a:rPr lang="en-US" dirty="0" err="1"/>
              <a:t>approches</a:t>
            </a:r>
            <a:r>
              <a:rPr lang="en-US" dirty="0"/>
              <a:t> </a:t>
            </a:r>
            <a:r>
              <a:rPr lang="en-US" dirty="0" err="1"/>
              <a:t>permettant</a:t>
            </a:r>
            <a:r>
              <a:rPr lang="en-US" dirty="0"/>
              <a:t> de fixer des </a:t>
            </a:r>
            <a:r>
              <a:rPr lang="en-US" dirty="0" err="1"/>
              <a:t>valeurs</a:t>
            </a:r>
            <a:r>
              <a:rPr lang="en-US" dirty="0"/>
              <a:t> de </a:t>
            </a:r>
            <a:r>
              <a:rPr lang="en-US" dirty="0" err="1"/>
              <a:t>référence</a:t>
            </a:r>
            <a:r>
              <a:rPr lang="en-US" dirty="0"/>
              <a:t>.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Comment </a:t>
            </a:r>
            <a:r>
              <a:rPr lang="en-US" dirty="0" err="1"/>
              <a:t>établir</a:t>
            </a:r>
            <a:r>
              <a:rPr lang="en-US" dirty="0"/>
              <a:t> des </a:t>
            </a:r>
            <a:r>
              <a:rPr lang="en-US" dirty="0" err="1"/>
              <a:t>objectifs</a:t>
            </a:r>
            <a:r>
              <a:rPr lang="en-US" dirty="0"/>
              <a:t> </a:t>
            </a:r>
            <a:r>
              <a:rPr lang="en-US" dirty="0" err="1"/>
              <a:t>réalistes</a:t>
            </a:r>
            <a:r>
              <a:rPr lang="en-US" dirty="0"/>
              <a:t>.</a:t>
            </a:r>
          </a:p>
        </p:txBody>
      </p:sp>
      <p:sp>
        <p:nvSpPr>
          <p:cNvPr id="2" name="Footer Placeholder 1">
            <a:extLst>
              <a:ext uri="{FF2B5EF4-FFF2-40B4-BE49-F238E27FC236}">
                <a16:creationId xmlns:a16="http://schemas.microsoft.com/office/drawing/2014/main" id="{DE2E6C44-FC9A-4320-BFC6-7EE8FBC591C7}"/>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trôle des connaissance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err="1"/>
              <a:t>Contrôle</a:t>
            </a:r>
            <a:r>
              <a:rPr lang="en-US" b="1" dirty="0"/>
              <a:t> des </a:t>
            </a:r>
            <a:r>
              <a:rPr lang="en-US" b="1" dirty="0" err="1"/>
              <a:t>connaissances</a:t>
            </a:r>
            <a:endParaRPr lang="en-US" b="1" dirty="0"/>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1: "/>
          <p:cNvSpPr>
            <a:spLocks noGrp="1"/>
          </p:cNvSpPr>
          <p:nvPr>
            <p:ph type="ctrTitle"/>
          </p:nvPr>
        </p:nvSpPr>
        <p:spPr>
          <a:xfrm>
            <a:off x="617220" y="291005"/>
            <a:ext cx="10354017" cy="961175"/>
          </a:xfrm>
          <a:prstGeom prst="rect">
            <a:avLst/>
          </a:prstGeom>
        </p:spPr>
        <p:txBody>
          <a:bodyPr>
            <a:normAutofit/>
          </a:bodyPr>
          <a:lstStyle/>
          <a:p>
            <a:pPr algn="l"/>
            <a:r>
              <a:rPr lang="en-US" altLang="en-US" sz="4800" dirty="0">
                <a:cs typeface="Times New Roman" panose="02020603050405020304" pitchFamily="18" charset="0"/>
              </a:rPr>
              <a:t>Question 1: </a:t>
            </a:r>
            <a:endParaRPr lang="en-US" altLang="en-US" sz="4800" dirty="0"/>
          </a:p>
        </p:txBody>
      </p:sp>
      <p:sp>
        <p:nvSpPr>
          <p:cNvPr id="3" name="Content Placeholder 2" descr="Lequel des éléments suivants n'est PAS un avantage de la collecte de données de référence ?&#10;&#10;Aide à la définition des objectifs &#10;Aide à la sélection des indicateurs de performance &#10;Aide à l'interprétation de la performance pendant la durée de vie d'un projet &#10;"/>
          <p:cNvSpPr>
            <a:spLocks noGrp="1"/>
          </p:cNvSpPr>
          <p:nvPr>
            <p:ph sz="quarter" idx="13"/>
          </p:nvPr>
        </p:nvSpPr>
        <p:spPr>
          <a:xfrm>
            <a:off x="617220" y="1495708"/>
            <a:ext cx="10823666" cy="4625173"/>
          </a:xfrm>
        </p:spPr>
        <p:txBody>
          <a:bodyPr>
            <a:normAutofit/>
          </a:bodyPr>
          <a:lstStyle/>
          <a:p>
            <a:pPr marL="0" indent="0">
              <a:buNone/>
              <a:defRPr/>
            </a:pPr>
            <a:r>
              <a:rPr lang="en-US" sz="3200" b="1" dirty="0" err="1">
                <a:cs typeface="Times New Roman" panose="02020603050405020304" pitchFamily="18" charset="0"/>
              </a:rPr>
              <a:t>Lequel</a:t>
            </a:r>
            <a:r>
              <a:rPr lang="en-US" sz="3200" b="1" dirty="0">
                <a:cs typeface="Times New Roman" panose="02020603050405020304" pitchFamily="18" charset="0"/>
              </a:rPr>
              <a:t> des </a:t>
            </a:r>
            <a:r>
              <a:rPr lang="en-US" sz="3200" b="1" dirty="0" err="1">
                <a:cs typeface="Times New Roman" panose="02020603050405020304" pitchFamily="18" charset="0"/>
              </a:rPr>
              <a:t>éléments</a:t>
            </a:r>
            <a:r>
              <a:rPr lang="en-US" sz="3200" b="1" dirty="0">
                <a:cs typeface="Times New Roman" panose="02020603050405020304" pitchFamily="18" charset="0"/>
              </a:rPr>
              <a:t> </a:t>
            </a:r>
            <a:r>
              <a:rPr lang="en-US" sz="3200" b="1" dirty="0" err="1">
                <a:cs typeface="Times New Roman" panose="02020603050405020304" pitchFamily="18" charset="0"/>
              </a:rPr>
              <a:t>suivants</a:t>
            </a:r>
            <a:r>
              <a:rPr lang="en-US" sz="3200" b="1" dirty="0">
                <a:cs typeface="Times New Roman" panose="02020603050405020304" pitchFamily="18" charset="0"/>
              </a:rPr>
              <a:t> </a:t>
            </a:r>
            <a:r>
              <a:rPr lang="en-US" sz="3200" b="1" dirty="0" err="1">
                <a:cs typeface="Times New Roman" panose="02020603050405020304" pitchFamily="18" charset="0"/>
              </a:rPr>
              <a:t>n'est</a:t>
            </a:r>
            <a:r>
              <a:rPr lang="en-US" sz="3200" b="1" u="sng" dirty="0">
                <a:cs typeface="Times New Roman" panose="02020603050405020304" pitchFamily="18" charset="0"/>
              </a:rPr>
              <a:t> PAS </a:t>
            </a:r>
            <a:r>
              <a:rPr lang="en-US" sz="3200" b="1" dirty="0">
                <a:cs typeface="Times New Roman" panose="02020603050405020304" pitchFamily="18" charset="0"/>
              </a:rPr>
              <a:t>un </a:t>
            </a:r>
            <a:r>
              <a:rPr lang="en-US" sz="3200" b="1" dirty="0" err="1">
                <a:cs typeface="Times New Roman" panose="02020603050405020304" pitchFamily="18" charset="0"/>
              </a:rPr>
              <a:t>avantage</a:t>
            </a:r>
            <a:r>
              <a:rPr lang="en-US" sz="3200" b="1" dirty="0">
                <a:cs typeface="Times New Roman" panose="02020603050405020304" pitchFamily="18" charset="0"/>
              </a:rPr>
              <a:t> de la </a:t>
            </a:r>
            <a:r>
              <a:rPr lang="en-US" sz="3200" b="1" dirty="0" err="1">
                <a:cs typeface="Times New Roman" panose="02020603050405020304" pitchFamily="18" charset="0"/>
              </a:rPr>
              <a:t>collecte</a:t>
            </a:r>
            <a:r>
              <a:rPr lang="en-US" sz="3200" b="1" dirty="0">
                <a:cs typeface="Times New Roman" panose="02020603050405020304" pitchFamily="18" charset="0"/>
              </a:rPr>
              <a:t> de </a:t>
            </a:r>
            <a:r>
              <a:rPr lang="en-US" sz="3200" b="1" dirty="0" err="1">
                <a:cs typeface="Times New Roman" panose="02020603050405020304" pitchFamily="18" charset="0"/>
              </a:rPr>
              <a:t>données</a:t>
            </a:r>
            <a:r>
              <a:rPr lang="en-US" sz="3200" b="1" dirty="0">
                <a:cs typeface="Times New Roman" panose="02020603050405020304" pitchFamily="18" charset="0"/>
              </a:rPr>
              <a:t> de </a:t>
            </a:r>
            <a:r>
              <a:rPr lang="en-US" sz="3200" b="1" dirty="0" err="1">
                <a:cs typeface="Times New Roman" panose="02020603050405020304" pitchFamily="18" charset="0"/>
              </a:rPr>
              <a:t>référence</a:t>
            </a:r>
            <a:r>
              <a:rPr lang="en-US" sz="3200" b="1" dirty="0">
                <a:cs typeface="Times New Roman" panose="02020603050405020304" pitchFamily="18" charset="0"/>
              </a:rPr>
              <a:t> </a:t>
            </a:r>
            <a:r>
              <a:rPr lang="en-US" sz="3200" b="1" dirty="0"/>
              <a:t>?</a:t>
            </a:r>
          </a:p>
          <a:p>
            <a:pPr marL="0" indent="0">
              <a:buNone/>
              <a:defRPr/>
            </a:pPr>
            <a:endParaRPr lang="en-US" sz="3200" b="1" dirty="0"/>
          </a:p>
          <a:p>
            <a:pPr>
              <a:defRPr/>
            </a:pPr>
            <a:r>
              <a:rPr lang="en-US" dirty="0"/>
              <a:t>Aide </a:t>
            </a:r>
            <a:r>
              <a:rPr lang="en-US" dirty="0" err="1"/>
              <a:t>à</a:t>
            </a:r>
            <a:r>
              <a:rPr lang="en-US" dirty="0"/>
              <a:t> la </a:t>
            </a:r>
            <a:r>
              <a:rPr lang="en-US" dirty="0" err="1"/>
              <a:t>définition</a:t>
            </a:r>
            <a:r>
              <a:rPr lang="en-US" dirty="0"/>
              <a:t> des </a:t>
            </a:r>
            <a:r>
              <a:rPr lang="en-US" dirty="0" err="1"/>
              <a:t>objectifs</a:t>
            </a:r>
            <a:r>
              <a:rPr lang="en-US" dirty="0"/>
              <a:t> </a:t>
            </a:r>
          </a:p>
          <a:p>
            <a:pPr>
              <a:defRPr/>
            </a:pPr>
            <a:r>
              <a:rPr lang="en-US" dirty="0"/>
              <a:t>Aide </a:t>
            </a:r>
            <a:r>
              <a:rPr lang="en-US" dirty="0" err="1"/>
              <a:t>à</a:t>
            </a:r>
            <a:r>
              <a:rPr lang="en-US" dirty="0"/>
              <a:t> la </a:t>
            </a:r>
            <a:r>
              <a:rPr lang="en-US" dirty="0" err="1"/>
              <a:t>sélection</a:t>
            </a:r>
            <a:r>
              <a:rPr lang="en-US" dirty="0"/>
              <a:t> des </a:t>
            </a:r>
            <a:r>
              <a:rPr lang="en-US" dirty="0" err="1"/>
              <a:t>indicateurs</a:t>
            </a:r>
            <a:r>
              <a:rPr lang="en-US" dirty="0"/>
              <a:t> de performance </a:t>
            </a:r>
          </a:p>
          <a:p>
            <a:pPr>
              <a:defRPr/>
            </a:pPr>
            <a:r>
              <a:rPr lang="en-US" dirty="0"/>
              <a:t>Aide </a:t>
            </a:r>
            <a:r>
              <a:rPr lang="en-US" dirty="0" err="1"/>
              <a:t>à</a:t>
            </a:r>
            <a:r>
              <a:rPr lang="en-US" dirty="0"/>
              <a:t> </a:t>
            </a:r>
            <a:r>
              <a:rPr lang="en-US" dirty="0" err="1"/>
              <a:t>l'interprétation</a:t>
            </a:r>
            <a:r>
              <a:rPr lang="en-US" dirty="0"/>
              <a:t> de la performance pendant la durée de vie d'un </a:t>
            </a:r>
            <a:r>
              <a:rPr lang="en-US" dirty="0" err="1"/>
              <a:t>projet</a:t>
            </a:r>
            <a:r>
              <a:rPr lang="en-US" dirty="0"/>
              <a:t> </a:t>
            </a:r>
            <a:endParaRPr lang="en-US" sz="3174"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049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2: "/>
          <p:cNvSpPr>
            <a:spLocks noGrp="1"/>
          </p:cNvSpPr>
          <p:nvPr>
            <p:ph type="ctrTitle"/>
          </p:nvPr>
        </p:nvSpPr>
        <p:spPr>
          <a:xfrm>
            <a:off x="605790" y="291005"/>
            <a:ext cx="10365447" cy="961175"/>
          </a:xfrm>
          <a:prstGeom prst="rect">
            <a:avLst/>
          </a:prstGeom>
        </p:spPr>
        <p:txBody>
          <a:bodyPr>
            <a:normAutofit/>
          </a:bodyPr>
          <a:lstStyle/>
          <a:p>
            <a:pPr algn="l"/>
            <a:r>
              <a:rPr lang="en-US" altLang="en-US" sz="4800" dirty="0">
                <a:cs typeface="Times New Roman" panose="02020603050405020304" pitchFamily="18" charset="0"/>
              </a:rPr>
              <a:t>Question 2: </a:t>
            </a:r>
            <a:endParaRPr lang="en-US" altLang="en-US" sz="4800" dirty="0"/>
          </a:p>
        </p:txBody>
      </p:sp>
      <p:sp>
        <p:nvSpPr>
          <p:cNvPr id="3" name="Content Placeholder 2" descr="Lequel des éléments suivants n'est PAS un facteur à prendre en compte lors de la fixation des objectifs? &#10;&#10;Données historiques et tendances &#10;Rythme prévu de la mise en œuvre du projet &#10;Avis d'experts &#10;Performances passées de projets similaires &#10;Possibilité de collecter des données&#10;"/>
          <p:cNvSpPr>
            <a:spLocks noGrp="1"/>
          </p:cNvSpPr>
          <p:nvPr>
            <p:ph sz="quarter" idx="13"/>
          </p:nvPr>
        </p:nvSpPr>
        <p:spPr>
          <a:xfrm>
            <a:off x="605790" y="1495708"/>
            <a:ext cx="11374716" cy="4625173"/>
          </a:xfrm>
        </p:spPr>
        <p:txBody>
          <a:bodyPr>
            <a:normAutofit/>
          </a:bodyPr>
          <a:lstStyle/>
          <a:p>
            <a:pPr marL="0" indent="0">
              <a:buNone/>
              <a:defRPr/>
            </a:pPr>
            <a:r>
              <a:rPr lang="en-US" sz="3200" b="1" dirty="0" err="1"/>
              <a:t>Lequel</a:t>
            </a:r>
            <a:r>
              <a:rPr lang="en-US" sz="3200" b="1" dirty="0"/>
              <a:t> des </a:t>
            </a:r>
            <a:r>
              <a:rPr lang="en-US" sz="3200" b="1" dirty="0" err="1"/>
              <a:t>éléments</a:t>
            </a:r>
            <a:r>
              <a:rPr lang="en-US" sz="3200" b="1" dirty="0"/>
              <a:t> </a:t>
            </a:r>
            <a:r>
              <a:rPr lang="en-US" sz="3200" b="1" dirty="0" err="1"/>
              <a:t>suivants</a:t>
            </a:r>
            <a:r>
              <a:rPr lang="en-US" sz="3200" b="1" dirty="0"/>
              <a:t> </a:t>
            </a:r>
            <a:r>
              <a:rPr lang="en-US" sz="3200" b="1" dirty="0" err="1"/>
              <a:t>n'est</a:t>
            </a:r>
            <a:r>
              <a:rPr lang="en-US" sz="3200" b="1" dirty="0"/>
              <a:t> </a:t>
            </a:r>
            <a:r>
              <a:rPr lang="en-US" sz="3200" b="1" u="sng" dirty="0"/>
              <a:t>PAS</a:t>
            </a:r>
            <a:r>
              <a:rPr lang="en-US" sz="3200" b="1" dirty="0"/>
              <a:t> un </a:t>
            </a:r>
            <a:r>
              <a:rPr lang="en-US" sz="3200" b="1" dirty="0" err="1"/>
              <a:t>facteur</a:t>
            </a:r>
            <a:r>
              <a:rPr lang="en-US" sz="3200" b="1" dirty="0"/>
              <a:t> </a:t>
            </a:r>
            <a:r>
              <a:rPr lang="en-US" sz="3200" b="1" dirty="0" err="1"/>
              <a:t>à</a:t>
            </a:r>
            <a:r>
              <a:rPr lang="en-US" sz="3200" b="1" dirty="0"/>
              <a:t> prendre </a:t>
            </a:r>
            <a:r>
              <a:rPr lang="en-US" sz="3200" b="1" dirty="0" err="1"/>
              <a:t>en</a:t>
            </a:r>
            <a:r>
              <a:rPr lang="en-US" sz="3200" b="1" dirty="0"/>
              <a:t> </a:t>
            </a:r>
            <a:r>
              <a:rPr lang="en-US" sz="3200" b="1" dirty="0" err="1"/>
              <a:t>compte</a:t>
            </a:r>
            <a:r>
              <a:rPr lang="en-US" sz="3200" b="1" dirty="0"/>
              <a:t> </a:t>
            </a:r>
            <a:r>
              <a:rPr lang="en-US" sz="3200" b="1" dirty="0" err="1"/>
              <a:t>lors</a:t>
            </a:r>
            <a:r>
              <a:rPr lang="en-US" sz="3200" b="1" dirty="0"/>
              <a:t> de la fixation des </a:t>
            </a:r>
            <a:r>
              <a:rPr lang="en-US" sz="3200" b="1" dirty="0" err="1"/>
              <a:t>objectifs</a:t>
            </a:r>
            <a:r>
              <a:rPr lang="en-US" sz="3200" b="1" dirty="0"/>
              <a:t>? </a:t>
            </a:r>
          </a:p>
          <a:p>
            <a:pPr marL="0" indent="0">
              <a:buNone/>
              <a:defRPr/>
            </a:pPr>
            <a:endParaRPr lang="en-US" b="1" dirty="0"/>
          </a:p>
          <a:p>
            <a:pPr>
              <a:defRPr/>
            </a:pPr>
            <a:r>
              <a:rPr lang="en-US" dirty="0" err="1"/>
              <a:t>Données</a:t>
            </a:r>
            <a:r>
              <a:rPr lang="en-US" dirty="0"/>
              <a:t> </a:t>
            </a:r>
            <a:r>
              <a:rPr lang="en-US" dirty="0" err="1"/>
              <a:t>historiques</a:t>
            </a:r>
            <a:r>
              <a:rPr lang="en-US" dirty="0"/>
              <a:t> et tendances </a:t>
            </a:r>
          </a:p>
          <a:p>
            <a:pPr>
              <a:defRPr/>
            </a:pPr>
            <a:r>
              <a:rPr lang="en-US" dirty="0" err="1"/>
              <a:t>Rythme</a:t>
            </a:r>
            <a:r>
              <a:rPr lang="en-US" dirty="0"/>
              <a:t> </a:t>
            </a:r>
            <a:r>
              <a:rPr lang="en-US" dirty="0" err="1"/>
              <a:t>prévu</a:t>
            </a:r>
            <a:r>
              <a:rPr lang="en-US" dirty="0"/>
              <a:t> de la mise </a:t>
            </a:r>
            <a:r>
              <a:rPr lang="en-US" dirty="0" err="1"/>
              <a:t>en</a:t>
            </a:r>
            <a:r>
              <a:rPr lang="en-US" dirty="0"/>
              <a:t> </a:t>
            </a:r>
            <a:r>
              <a:rPr lang="en-US" dirty="0" err="1"/>
              <a:t>œuvre</a:t>
            </a:r>
            <a:r>
              <a:rPr lang="en-US" dirty="0"/>
              <a:t> du </a:t>
            </a:r>
            <a:r>
              <a:rPr lang="en-US" dirty="0" err="1"/>
              <a:t>projet</a:t>
            </a:r>
            <a:r>
              <a:rPr lang="en-US" dirty="0"/>
              <a:t> </a:t>
            </a:r>
          </a:p>
          <a:p>
            <a:pPr>
              <a:defRPr/>
            </a:pPr>
            <a:r>
              <a:rPr lang="en-US" dirty="0"/>
              <a:t>Avis </a:t>
            </a:r>
            <a:r>
              <a:rPr lang="en-US" dirty="0" err="1"/>
              <a:t>d'experts</a:t>
            </a:r>
            <a:r>
              <a:rPr lang="en-US" dirty="0"/>
              <a:t> </a:t>
            </a:r>
          </a:p>
          <a:p>
            <a:pPr>
              <a:defRPr/>
            </a:pPr>
            <a:r>
              <a:rPr lang="en-US" dirty="0"/>
              <a:t>Performances </a:t>
            </a:r>
            <a:r>
              <a:rPr lang="en-US" dirty="0" err="1"/>
              <a:t>passées</a:t>
            </a:r>
            <a:r>
              <a:rPr lang="en-US" dirty="0"/>
              <a:t> de </a:t>
            </a:r>
            <a:r>
              <a:rPr lang="en-US" dirty="0" err="1"/>
              <a:t>projets</a:t>
            </a:r>
            <a:r>
              <a:rPr lang="en-US" dirty="0"/>
              <a:t> </a:t>
            </a:r>
            <a:r>
              <a:rPr lang="en-US" dirty="0" err="1"/>
              <a:t>similaires</a:t>
            </a:r>
            <a:r>
              <a:rPr lang="en-US" dirty="0"/>
              <a:t> </a:t>
            </a:r>
          </a:p>
          <a:p>
            <a:pPr>
              <a:defRPr/>
            </a:pPr>
            <a:r>
              <a:rPr lang="en-US" dirty="0" err="1"/>
              <a:t>Possibilité</a:t>
            </a:r>
            <a:r>
              <a:rPr lang="en-US" dirty="0"/>
              <a:t> de </a:t>
            </a:r>
            <a:r>
              <a:rPr lang="en-US" dirty="0" err="1"/>
              <a:t>collecter</a:t>
            </a:r>
            <a:r>
              <a:rPr lang="en-US" dirty="0"/>
              <a:t> des </a:t>
            </a:r>
            <a:r>
              <a:rPr lang="en-US" dirty="0" err="1"/>
              <a:t>données</a:t>
            </a:r>
            <a:endParaRPr 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7789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3:"/>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3: </a:t>
            </a:r>
            <a:endParaRPr lang="en-US" altLang="en-US" sz="4800" dirty="0"/>
          </a:p>
        </p:txBody>
      </p:sp>
      <p:sp>
        <p:nvSpPr>
          <p:cNvPr id="3" name="Content Placeholder 2" descr="L’ILAB demande aux bénéficiaires de proposer des cibles uniquement pour les indicateurs au niveau du produit, car les cibles pour les indicateurs au niveau des résultats et des objectifs du projet sont trop difficiles à définir.&#10;&#10;Vrai&#10;Faux"/>
          <p:cNvSpPr>
            <a:spLocks noGrp="1"/>
          </p:cNvSpPr>
          <p:nvPr>
            <p:ph sz="quarter" idx="13"/>
          </p:nvPr>
        </p:nvSpPr>
        <p:spPr>
          <a:xfrm>
            <a:off x="386174" y="1495708"/>
            <a:ext cx="11594332" cy="4625173"/>
          </a:xfrm>
        </p:spPr>
        <p:txBody>
          <a:bodyPr>
            <a:normAutofit/>
          </a:bodyPr>
          <a:lstStyle/>
          <a:p>
            <a:pPr marL="0" indent="0">
              <a:buNone/>
              <a:defRPr/>
            </a:pPr>
            <a:r>
              <a:rPr lang="en-US" sz="3200" b="1" dirty="0"/>
              <a:t>L’ILAB </a:t>
            </a:r>
            <a:r>
              <a:rPr lang="en-US" sz="3200" b="1" dirty="0" err="1"/>
              <a:t>demande</a:t>
            </a:r>
            <a:r>
              <a:rPr lang="en-US" sz="3200" b="1" dirty="0"/>
              <a:t> aux </a:t>
            </a:r>
            <a:r>
              <a:rPr lang="en-US" sz="3200" b="1" dirty="0" err="1"/>
              <a:t>bénéficiaires</a:t>
            </a:r>
            <a:r>
              <a:rPr lang="en-US" sz="3200" b="1" dirty="0"/>
              <a:t> de proposer des </a:t>
            </a:r>
            <a:r>
              <a:rPr lang="en-US" sz="3200" b="1" dirty="0" err="1"/>
              <a:t>cibles</a:t>
            </a:r>
            <a:r>
              <a:rPr lang="en-US" sz="3200" b="1" dirty="0"/>
              <a:t> </a:t>
            </a:r>
            <a:r>
              <a:rPr lang="en-US" sz="3200" b="1" dirty="0" err="1"/>
              <a:t>uniquement</a:t>
            </a:r>
            <a:r>
              <a:rPr lang="en-US" sz="3200" b="1" dirty="0"/>
              <a:t> pour les </a:t>
            </a:r>
            <a:r>
              <a:rPr lang="en-US" sz="3200" b="1" dirty="0" err="1"/>
              <a:t>indicateurs</a:t>
            </a:r>
            <a:r>
              <a:rPr lang="en-US" sz="3200" b="1" dirty="0"/>
              <a:t> au </a:t>
            </a:r>
            <a:r>
              <a:rPr lang="en-US" sz="3200" b="1" dirty="0" err="1"/>
              <a:t>niveau</a:t>
            </a:r>
            <a:r>
              <a:rPr lang="en-US" sz="3200" b="1" dirty="0"/>
              <a:t> du </a:t>
            </a:r>
            <a:r>
              <a:rPr lang="en-US" sz="3200" b="1" dirty="0" err="1"/>
              <a:t>produit</a:t>
            </a:r>
            <a:r>
              <a:rPr lang="en-US" sz="3200" b="1" dirty="0"/>
              <a:t>, car les </a:t>
            </a:r>
            <a:r>
              <a:rPr lang="en-US" sz="3200" b="1" dirty="0" err="1"/>
              <a:t>cibles</a:t>
            </a:r>
            <a:r>
              <a:rPr lang="en-US" sz="3200" b="1" dirty="0"/>
              <a:t> pour les </a:t>
            </a:r>
            <a:r>
              <a:rPr lang="en-US" sz="3200" b="1" dirty="0" err="1"/>
              <a:t>indicateurs</a:t>
            </a:r>
            <a:r>
              <a:rPr lang="en-US" sz="3200" b="1" dirty="0"/>
              <a:t> au </a:t>
            </a:r>
            <a:r>
              <a:rPr lang="en-US" sz="3200" b="1" dirty="0" err="1"/>
              <a:t>niveau</a:t>
            </a:r>
            <a:r>
              <a:rPr lang="en-US" sz="3200" b="1" dirty="0"/>
              <a:t> des </a:t>
            </a:r>
            <a:r>
              <a:rPr lang="en-US" sz="3200" b="1" dirty="0" err="1"/>
              <a:t>résultats</a:t>
            </a:r>
            <a:r>
              <a:rPr lang="en-US" sz="3200" b="1" dirty="0"/>
              <a:t> et des </a:t>
            </a:r>
            <a:r>
              <a:rPr lang="en-US" sz="3200" b="1" dirty="0" err="1"/>
              <a:t>objectifs</a:t>
            </a:r>
            <a:r>
              <a:rPr lang="en-US" sz="3200" b="1" dirty="0"/>
              <a:t> du </a:t>
            </a:r>
            <a:r>
              <a:rPr lang="en-US" sz="3200" b="1" dirty="0" err="1"/>
              <a:t>projet</a:t>
            </a:r>
            <a:r>
              <a:rPr lang="en-US" sz="3200" b="1" dirty="0"/>
              <a:t> </a:t>
            </a:r>
            <a:r>
              <a:rPr lang="en-US" sz="3200" b="1" dirty="0" err="1"/>
              <a:t>sont</a:t>
            </a:r>
            <a:r>
              <a:rPr lang="en-US" sz="3200" b="1" dirty="0"/>
              <a:t> trop </a:t>
            </a:r>
            <a:r>
              <a:rPr lang="en-US" sz="3200" b="1" dirty="0" err="1"/>
              <a:t>difficiles</a:t>
            </a:r>
            <a:r>
              <a:rPr lang="en-US" sz="3200" b="1" dirty="0"/>
              <a:t> à </a:t>
            </a:r>
            <a:r>
              <a:rPr lang="en-US" sz="3200" b="1" dirty="0" err="1"/>
              <a:t>définir</a:t>
            </a:r>
            <a:r>
              <a:rPr lang="en-US" sz="3200" b="1" dirty="0"/>
              <a:t>.</a:t>
            </a:r>
          </a:p>
          <a:p>
            <a:pPr marL="0" indent="0">
              <a:buNone/>
              <a:defRPr/>
            </a:pPr>
            <a:endParaRPr lang="en-US" sz="3174" dirty="0"/>
          </a:p>
          <a:p>
            <a:r>
              <a:rPr lang="en-US" sz="3200" dirty="0" err="1"/>
              <a:t>Vrai</a:t>
            </a:r>
            <a:endParaRPr lang="en-US" sz="3200" dirty="0"/>
          </a:p>
          <a:p>
            <a:r>
              <a:rPr lang="en-US" sz="3200" dirty="0"/>
              <a:t>Faux</a:t>
            </a:r>
            <a:endParaRPr lang="en-US" sz="3174"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7984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4:"/>
          <p:cNvSpPr>
            <a:spLocks noGrp="1"/>
          </p:cNvSpPr>
          <p:nvPr>
            <p:ph type="ctrTitle"/>
          </p:nvPr>
        </p:nvSpPr>
        <p:spPr>
          <a:xfrm>
            <a:off x="625032" y="291005"/>
            <a:ext cx="10346205" cy="961175"/>
          </a:xfrm>
          <a:prstGeom prst="rect">
            <a:avLst/>
          </a:prstGeom>
        </p:spPr>
        <p:txBody>
          <a:bodyPr>
            <a:normAutofit/>
          </a:bodyPr>
          <a:lstStyle/>
          <a:p>
            <a:pPr algn="l"/>
            <a:r>
              <a:rPr lang="en-US" altLang="en-US" sz="4800" dirty="0">
                <a:cs typeface="Times New Roman" panose="02020603050405020304" pitchFamily="18" charset="0"/>
              </a:rPr>
              <a:t>Question 4: </a:t>
            </a:r>
            <a:endParaRPr lang="en-US" altLang="en-US" sz="4800" dirty="0"/>
          </a:p>
        </p:txBody>
      </p:sp>
      <p:sp>
        <p:nvSpPr>
          <p:cNvPr id="3" name="Content Placeholder 2" descr="Les bénéficiaires qui atteignent leurs objectifs sont très performants et ceux qui ne les atteignent pas sont peu performants.&#10;&#10;Vrai&#10;Faux"/>
          <p:cNvSpPr>
            <a:spLocks noGrp="1"/>
          </p:cNvSpPr>
          <p:nvPr>
            <p:ph sz="quarter" idx="13"/>
          </p:nvPr>
        </p:nvSpPr>
        <p:spPr>
          <a:xfrm>
            <a:off x="625032" y="1495708"/>
            <a:ext cx="11355473" cy="4625173"/>
          </a:xfrm>
        </p:spPr>
        <p:txBody>
          <a:bodyPr>
            <a:normAutofit/>
          </a:bodyPr>
          <a:lstStyle/>
          <a:p>
            <a:pPr marL="0" indent="0">
              <a:buNone/>
              <a:defRPr/>
            </a:pPr>
            <a:r>
              <a:rPr lang="en-US" sz="3200" b="1" dirty="0"/>
              <a:t>Les </a:t>
            </a:r>
            <a:r>
              <a:rPr lang="en-US" sz="3200" b="1" dirty="0" err="1"/>
              <a:t>bénéficiaires</a:t>
            </a:r>
            <a:r>
              <a:rPr lang="en-US" sz="3200" b="1" dirty="0"/>
              <a:t> qui </a:t>
            </a:r>
            <a:r>
              <a:rPr lang="en-US" sz="3200" b="1" dirty="0" err="1"/>
              <a:t>atteignent</a:t>
            </a:r>
            <a:r>
              <a:rPr lang="en-US" sz="3200" b="1" dirty="0"/>
              <a:t> </a:t>
            </a:r>
            <a:r>
              <a:rPr lang="en-US" sz="3200" b="1" dirty="0" err="1"/>
              <a:t>leurs</a:t>
            </a:r>
            <a:r>
              <a:rPr lang="en-US" sz="3200" b="1" dirty="0"/>
              <a:t> </a:t>
            </a:r>
            <a:r>
              <a:rPr lang="en-US" sz="3200" b="1" dirty="0" err="1"/>
              <a:t>objectifs</a:t>
            </a:r>
            <a:r>
              <a:rPr lang="en-US" sz="3200" b="1" dirty="0"/>
              <a:t> </a:t>
            </a:r>
            <a:r>
              <a:rPr lang="en-US" sz="3200" b="1" dirty="0" err="1"/>
              <a:t>sont</a:t>
            </a:r>
            <a:r>
              <a:rPr lang="en-US" sz="3200" b="1" dirty="0"/>
              <a:t> très performants et </a:t>
            </a:r>
            <a:r>
              <a:rPr lang="en-US" sz="3200" b="1" dirty="0" err="1"/>
              <a:t>ceux</a:t>
            </a:r>
            <a:r>
              <a:rPr lang="en-US" sz="3200" b="1" dirty="0"/>
              <a:t> qui ne les </a:t>
            </a:r>
            <a:r>
              <a:rPr lang="en-US" sz="3200" b="1" dirty="0" err="1"/>
              <a:t>atteignent</a:t>
            </a:r>
            <a:r>
              <a:rPr lang="en-US" sz="3200" b="1" dirty="0"/>
              <a:t> pas </a:t>
            </a:r>
            <a:r>
              <a:rPr lang="en-US" sz="3200" b="1" dirty="0" err="1"/>
              <a:t>sont</a:t>
            </a:r>
            <a:r>
              <a:rPr lang="en-US" sz="3200" b="1" dirty="0"/>
              <a:t> </a:t>
            </a:r>
            <a:r>
              <a:rPr lang="en-US" sz="3200" b="1" dirty="0" err="1"/>
              <a:t>peu</a:t>
            </a:r>
            <a:r>
              <a:rPr lang="en-US" sz="3200" b="1" dirty="0"/>
              <a:t> performants.</a:t>
            </a:r>
          </a:p>
          <a:p>
            <a:pPr marL="0" indent="0">
              <a:buNone/>
              <a:defRPr/>
            </a:pPr>
            <a:endParaRPr lang="en-US" sz="3200" b="1" dirty="0"/>
          </a:p>
          <a:p>
            <a:r>
              <a:rPr lang="en-US" sz="3200" dirty="0" err="1"/>
              <a:t>Vrai</a:t>
            </a:r>
            <a:endParaRPr lang="en-US" sz="3200" dirty="0"/>
          </a:p>
          <a:p>
            <a:r>
              <a:rPr lang="en-US" sz="3200" dirty="0"/>
              <a:t>Faux</a:t>
            </a:r>
            <a:endParaRPr lang="en-US" sz="3200" b="1"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5586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Résumé de la valeur de référence "/>
          <p:cNvSpPr>
            <a:spLocks noGrp="1"/>
          </p:cNvSpPr>
          <p:nvPr>
            <p:ph type="ctrTitle"/>
          </p:nvPr>
        </p:nvSpPr>
        <p:spPr>
          <a:xfrm>
            <a:off x="625033" y="291005"/>
            <a:ext cx="10346204" cy="961175"/>
          </a:xfrm>
          <a:prstGeom prst="rect">
            <a:avLst/>
          </a:prstGeom>
        </p:spPr>
        <p:txBody>
          <a:bodyPr>
            <a:normAutofit/>
          </a:bodyPr>
          <a:lstStyle/>
          <a:p>
            <a:pPr algn="l"/>
            <a:r>
              <a:rPr lang="en-US" altLang="en-US" sz="4800" dirty="0">
                <a:cs typeface="Times New Roman" panose="02020603050405020304" pitchFamily="18" charset="0"/>
              </a:rPr>
              <a:t>Résumé de la </a:t>
            </a:r>
            <a:r>
              <a:rPr lang="en-US" altLang="en-US" sz="4800" dirty="0" err="1">
                <a:cs typeface="Times New Roman" panose="02020603050405020304" pitchFamily="18" charset="0"/>
              </a:rPr>
              <a:t>valeur</a:t>
            </a:r>
            <a:r>
              <a:rPr lang="en-US" altLang="en-US" sz="4800" dirty="0">
                <a:cs typeface="Times New Roman" panose="02020603050405020304" pitchFamily="18" charset="0"/>
              </a:rPr>
              <a:t> de </a:t>
            </a:r>
            <a:r>
              <a:rPr lang="en-US" altLang="en-US" sz="4800" dirty="0" err="1">
                <a:cs typeface="Times New Roman" panose="02020603050405020304" pitchFamily="18" charset="0"/>
              </a:rPr>
              <a:t>référence</a:t>
            </a:r>
            <a:r>
              <a:rPr lang="en-US" altLang="en-US" sz="4800" dirty="0">
                <a:cs typeface="Times New Roman" panose="02020603050405020304" pitchFamily="18" charset="0"/>
              </a:rPr>
              <a:t> </a:t>
            </a:r>
            <a:endParaRPr lang="en-US" altLang="en-US" sz="4800" dirty="0"/>
          </a:p>
        </p:txBody>
      </p:sp>
      <p:sp>
        <p:nvSpPr>
          <p:cNvPr id="3" name="Content Placeholder 2" descr="Les valeurs de référence sont les suivantes :&#10;Remise à zéro &#10;Déjà connu ou déterminé &#10;Collecté avant la mise en œuvre &#10;Valeur de référence mobile &#10;"/>
          <p:cNvSpPr>
            <a:spLocks noGrp="1"/>
          </p:cNvSpPr>
          <p:nvPr>
            <p:ph sz="quarter" idx="13"/>
          </p:nvPr>
        </p:nvSpPr>
        <p:spPr>
          <a:xfrm>
            <a:off x="625032" y="1495708"/>
            <a:ext cx="11355473" cy="4625173"/>
          </a:xfrm>
        </p:spPr>
        <p:txBody>
          <a:bodyPr>
            <a:normAutofit/>
          </a:bodyPr>
          <a:lstStyle/>
          <a:p>
            <a:pPr marL="373762" indent="-373762">
              <a:spcBef>
                <a:spcPts val="1587"/>
              </a:spcBef>
              <a:buClr>
                <a:srgbClr val="B2B2B2"/>
              </a:buClr>
              <a:buSzPct val="90000"/>
              <a:buNone/>
              <a:tabLst>
                <a:tab pos="1583239" algn="l"/>
              </a:tabLst>
              <a:defRPr/>
            </a:pPr>
            <a:r>
              <a:rPr lang="en-US" sz="3000" b="1" dirty="0">
                <a:ea typeface="+mj-ea"/>
                <a:cs typeface="+mj-cs"/>
              </a:rPr>
              <a:t>Les </a:t>
            </a:r>
            <a:r>
              <a:rPr lang="en-US" sz="3000" b="1" dirty="0" err="1">
                <a:ea typeface="+mj-ea"/>
                <a:cs typeface="+mj-cs"/>
              </a:rPr>
              <a:t>valeurs</a:t>
            </a:r>
            <a:r>
              <a:rPr lang="en-US" sz="3000" b="1" dirty="0">
                <a:ea typeface="+mj-ea"/>
                <a:cs typeface="+mj-cs"/>
              </a:rPr>
              <a:t> de </a:t>
            </a:r>
            <a:r>
              <a:rPr lang="en-US" sz="3000" b="1" dirty="0" err="1">
                <a:ea typeface="+mj-ea"/>
                <a:cs typeface="+mj-cs"/>
              </a:rPr>
              <a:t>référence</a:t>
            </a:r>
            <a:r>
              <a:rPr lang="en-US" sz="3000" b="1" dirty="0">
                <a:ea typeface="+mj-ea"/>
                <a:cs typeface="+mj-cs"/>
              </a:rPr>
              <a:t> </a:t>
            </a:r>
            <a:r>
              <a:rPr lang="en-US" sz="3000" b="1" dirty="0" err="1">
                <a:ea typeface="+mj-ea"/>
                <a:cs typeface="+mj-cs"/>
              </a:rPr>
              <a:t>sont</a:t>
            </a:r>
            <a:r>
              <a:rPr lang="en-US" sz="3000" b="1" dirty="0">
                <a:ea typeface="+mj-ea"/>
                <a:cs typeface="+mj-cs"/>
              </a:rPr>
              <a:t> les </a:t>
            </a:r>
            <a:r>
              <a:rPr lang="en-US" sz="3000" b="1" dirty="0" err="1">
                <a:ea typeface="+mj-ea"/>
                <a:cs typeface="+mj-cs"/>
              </a:rPr>
              <a:t>suivantes</a:t>
            </a:r>
            <a:r>
              <a:rPr lang="en-US" sz="3000" b="1" dirty="0">
                <a:ea typeface="+mj-ea"/>
                <a:cs typeface="+mj-cs"/>
              </a:rPr>
              <a:t> </a:t>
            </a:r>
            <a:r>
              <a:rPr lang="en-US" sz="3000" b="1" i="1"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Remise </a:t>
            </a:r>
            <a:r>
              <a:rPr lang="en-US" b="1" dirty="0" err="1">
                <a:solidFill>
                  <a:schemeClr val="accent6">
                    <a:lumMod val="50000"/>
                  </a:schemeClr>
                </a:solidFill>
              </a:rPr>
              <a:t>à</a:t>
            </a:r>
            <a:r>
              <a:rPr lang="en-US" b="1" dirty="0">
                <a:solidFill>
                  <a:schemeClr val="accent6">
                    <a:lumMod val="50000"/>
                  </a:schemeClr>
                </a:solidFill>
              </a:rPr>
              <a:t> </a:t>
            </a:r>
            <a:r>
              <a:rPr lang="en-US" b="1" dirty="0" err="1">
                <a:solidFill>
                  <a:schemeClr val="accent6">
                    <a:lumMod val="50000"/>
                  </a:schemeClr>
                </a:solidFill>
              </a:rPr>
              <a:t>zéro</a:t>
            </a:r>
            <a:r>
              <a:rPr lang="en-US"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Déjà </a:t>
            </a:r>
            <a:r>
              <a:rPr lang="en-US" b="1" dirty="0" err="1">
                <a:solidFill>
                  <a:schemeClr val="accent6">
                    <a:lumMod val="50000"/>
                  </a:schemeClr>
                </a:solidFill>
              </a:rPr>
              <a:t>connu</a:t>
            </a:r>
            <a:r>
              <a:rPr lang="en-US" b="1" dirty="0">
                <a:solidFill>
                  <a:schemeClr val="accent6">
                    <a:lumMod val="50000"/>
                  </a:schemeClr>
                </a:solidFill>
              </a:rPr>
              <a:t> </a:t>
            </a:r>
            <a:r>
              <a:rPr lang="en-US" b="1" dirty="0" err="1">
                <a:solidFill>
                  <a:schemeClr val="accent6">
                    <a:lumMod val="50000"/>
                  </a:schemeClr>
                </a:solidFill>
              </a:rPr>
              <a:t>ou</a:t>
            </a:r>
            <a:r>
              <a:rPr lang="en-US" b="1" dirty="0">
                <a:solidFill>
                  <a:schemeClr val="accent6">
                    <a:lumMod val="50000"/>
                  </a:schemeClr>
                </a:solidFill>
              </a:rPr>
              <a:t> </a:t>
            </a:r>
            <a:r>
              <a:rPr lang="en-US" b="1" dirty="0" err="1">
                <a:solidFill>
                  <a:schemeClr val="accent6">
                    <a:lumMod val="50000"/>
                  </a:schemeClr>
                </a:solidFill>
              </a:rPr>
              <a:t>déterminé</a:t>
            </a:r>
            <a:r>
              <a:rPr lang="en-US"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b="1" dirty="0" err="1">
                <a:solidFill>
                  <a:schemeClr val="accent6">
                    <a:lumMod val="50000"/>
                  </a:schemeClr>
                </a:solidFill>
              </a:rPr>
              <a:t>Collecté</a:t>
            </a:r>
            <a:r>
              <a:rPr lang="en-US" b="1" dirty="0">
                <a:solidFill>
                  <a:schemeClr val="accent6">
                    <a:lumMod val="50000"/>
                  </a:schemeClr>
                </a:solidFill>
              </a:rPr>
              <a:t> </a:t>
            </a:r>
            <a:r>
              <a:rPr lang="en-US" b="1" dirty="0" err="1">
                <a:solidFill>
                  <a:schemeClr val="accent6">
                    <a:lumMod val="50000"/>
                  </a:schemeClr>
                </a:solidFill>
              </a:rPr>
              <a:t>avant</a:t>
            </a:r>
            <a:r>
              <a:rPr lang="en-US" b="1" dirty="0">
                <a:solidFill>
                  <a:schemeClr val="accent6">
                    <a:lumMod val="50000"/>
                  </a:schemeClr>
                </a:solidFill>
              </a:rPr>
              <a:t> la mise </a:t>
            </a:r>
            <a:r>
              <a:rPr lang="en-US" b="1" dirty="0" err="1">
                <a:solidFill>
                  <a:schemeClr val="accent6">
                    <a:lumMod val="50000"/>
                  </a:schemeClr>
                </a:solidFill>
              </a:rPr>
              <a:t>en</a:t>
            </a:r>
            <a:r>
              <a:rPr lang="en-US" b="1" dirty="0">
                <a:solidFill>
                  <a:schemeClr val="accent6">
                    <a:lumMod val="50000"/>
                  </a:schemeClr>
                </a:solidFill>
              </a:rPr>
              <a:t> </a:t>
            </a:r>
            <a:r>
              <a:rPr lang="en-US" b="1" dirty="0" err="1">
                <a:solidFill>
                  <a:schemeClr val="accent6">
                    <a:lumMod val="50000"/>
                  </a:schemeClr>
                </a:solidFill>
              </a:rPr>
              <a:t>œuvre</a:t>
            </a:r>
            <a:r>
              <a:rPr lang="en-US" b="1" dirty="0">
                <a:solidFill>
                  <a:schemeClr val="accent6">
                    <a:lumMod val="50000"/>
                  </a:schemeClr>
                </a:solidFill>
              </a:rPr>
              <a:t> </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Valeur de </a:t>
            </a:r>
            <a:r>
              <a:rPr lang="en-US" b="1" dirty="0" err="1">
                <a:solidFill>
                  <a:schemeClr val="accent6">
                    <a:lumMod val="50000"/>
                  </a:schemeClr>
                </a:solidFill>
              </a:rPr>
              <a:t>référence</a:t>
            </a:r>
            <a:r>
              <a:rPr lang="en-US" b="1" dirty="0">
                <a:solidFill>
                  <a:schemeClr val="accent6">
                    <a:lumMod val="50000"/>
                  </a:schemeClr>
                </a:solidFill>
              </a:rPr>
              <a:t> mobile </a:t>
            </a:r>
            <a:endParaRPr lang="en-US" sz="3174"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69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Résumé de la fixation des objectifs"/>
          <p:cNvSpPr>
            <a:spLocks noGrp="1"/>
          </p:cNvSpPr>
          <p:nvPr>
            <p:ph type="ctrTitle"/>
          </p:nvPr>
        </p:nvSpPr>
        <p:spPr>
          <a:xfrm>
            <a:off x="671332" y="291005"/>
            <a:ext cx="10299905" cy="961175"/>
          </a:xfrm>
          <a:prstGeom prst="rect">
            <a:avLst/>
          </a:prstGeom>
        </p:spPr>
        <p:txBody>
          <a:bodyPr>
            <a:normAutofit/>
          </a:bodyPr>
          <a:lstStyle/>
          <a:p>
            <a:pPr algn="l"/>
            <a:r>
              <a:rPr lang="en-US" altLang="en-US" sz="4800" dirty="0">
                <a:cs typeface="Times New Roman" panose="02020603050405020304" pitchFamily="18" charset="0"/>
              </a:rPr>
              <a:t>Résumé de la fixation des </a:t>
            </a:r>
            <a:r>
              <a:rPr lang="en-US" altLang="en-US" sz="4800" dirty="0" err="1">
                <a:cs typeface="Times New Roman" panose="02020603050405020304" pitchFamily="18" charset="0"/>
              </a:rPr>
              <a:t>objectifs</a:t>
            </a:r>
            <a:endParaRPr lang="en-US" altLang="en-US" sz="4800" dirty="0"/>
          </a:p>
        </p:txBody>
      </p:sp>
      <p:sp>
        <p:nvSpPr>
          <p:cNvPr id="3" name="Content Placeholder 2" descr="Les avantages des cibles :&#10;Les objectifs définissent un ensemble d'attentes partagées autour de la réussite du projet pour le personnel du projet, les partenaires et les parties prenantes.&#10;Les objectifs nous aident à évaluer les performances et à gérer le projet. &#10;Les cibles mettent en évidence les objectifs du projet et orientent le personnel et les partenaires vers un but très spécifique.&#10;Les étapes générales de la définition des objectifs :&#10;Étape 1 : Identifier la valeur de référence&#10;Étape 2 : Analyser les informations pertinentes&#10;Étape 3 : Documenter les valeurs cibles et la raison du choix "/>
          <p:cNvSpPr>
            <a:spLocks noGrp="1"/>
          </p:cNvSpPr>
          <p:nvPr>
            <p:ph sz="quarter" idx="13"/>
          </p:nvPr>
        </p:nvSpPr>
        <p:spPr>
          <a:xfrm>
            <a:off x="671332" y="1495708"/>
            <a:ext cx="11309174" cy="4625173"/>
          </a:xfrm>
        </p:spPr>
        <p:txBody>
          <a:bodyPr>
            <a:normAutofit fontScale="85000" lnSpcReduction="20000"/>
          </a:bodyPr>
          <a:lstStyle/>
          <a:p>
            <a:pPr marL="0" indent="0">
              <a:buNone/>
              <a:defRPr/>
            </a:pPr>
            <a:r>
              <a:rPr lang="en-US" altLang="en-US" sz="3042" b="1" dirty="0">
                <a:cs typeface="Times New Roman" panose="02020603050405020304" pitchFamily="18" charset="0"/>
              </a:rPr>
              <a:t>Les </a:t>
            </a:r>
            <a:r>
              <a:rPr lang="en-US" altLang="en-US" sz="3042" b="1" dirty="0" err="1">
                <a:cs typeface="Times New Roman" panose="02020603050405020304" pitchFamily="18" charset="0"/>
              </a:rPr>
              <a:t>avantages</a:t>
            </a:r>
            <a:r>
              <a:rPr lang="en-US" altLang="en-US" sz="3042" b="1" dirty="0">
                <a:cs typeface="Times New Roman" panose="02020603050405020304" pitchFamily="18" charset="0"/>
              </a:rPr>
              <a:t> des </a:t>
            </a:r>
            <a:r>
              <a:rPr lang="en-US" altLang="en-US" sz="3042" b="1" dirty="0" err="1">
                <a:cs typeface="Times New Roman" panose="02020603050405020304" pitchFamily="18" charset="0"/>
              </a:rPr>
              <a:t>cibles</a:t>
            </a:r>
            <a:r>
              <a:rPr lang="en-US" altLang="en-US" sz="3042" b="1" dirty="0">
                <a:cs typeface="Times New Roman" panose="02020603050405020304" pitchFamily="18" charset="0"/>
              </a:rPr>
              <a:t> :</a:t>
            </a:r>
          </a:p>
          <a:p>
            <a:pPr>
              <a:lnSpc>
                <a:spcPct val="120000"/>
              </a:lnSpc>
              <a:defRPr/>
            </a:pPr>
            <a:r>
              <a:rPr lang="en-US" sz="3042" dirty="0"/>
              <a:t>Les </a:t>
            </a:r>
            <a:r>
              <a:rPr lang="en-US" sz="3042" dirty="0" err="1"/>
              <a:t>objectifs</a:t>
            </a:r>
            <a:r>
              <a:rPr lang="en-US" sz="3042" dirty="0"/>
              <a:t> </a:t>
            </a:r>
            <a:r>
              <a:rPr lang="en-US" sz="3042" dirty="0" err="1"/>
              <a:t>définissent</a:t>
            </a:r>
            <a:r>
              <a:rPr lang="en-US" sz="3042" dirty="0"/>
              <a:t> un ensemble </a:t>
            </a:r>
            <a:r>
              <a:rPr lang="en-US" sz="3042" dirty="0" err="1"/>
              <a:t>d'attentes</a:t>
            </a:r>
            <a:r>
              <a:rPr lang="en-US" sz="3042" dirty="0"/>
              <a:t> </a:t>
            </a:r>
            <a:r>
              <a:rPr lang="en-US" sz="3042" dirty="0" err="1"/>
              <a:t>partagées</a:t>
            </a:r>
            <a:r>
              <a:rPr lang="en-US" sz="3042" dirty="0"/>
              <a:t> </a:t>
            </a:r>
            <a:r>
              <a:rPr lang="en-US" sz="3042" dirty="0" err="1"/>
              <a:t>autour</a:t>
            </a:r>
            <a:r>
              <a:rPr lang="en-US" sz="3042" dirty="0"/>
              <a:t> de la </a:t>
            </a:r>
            <a:r>
              <a:rPr lang="en-US" sz="3042" dirty="0" err="1"/>
              <a:t>réussite</a:t>
            </a:r>
            <a:r>
              <a:rPr lang="en-US" sz="3042" dirty="0"/>
              <a:t> du </a:t>
            </a:r>
            <a:r>
              <a:rPr lang="en-US" sz="3042" dirty="0" err="1"/>
              <a:t>projet</a:t>
            </a:r>
            <a:r>
              <a:rPr lang="en-US" sz="3042" dirty="0"/>
              <a:t> pour le personnel du </a:t>
            </a:r>
            <a:r>
              <a:rPr lang="en-US" sz="3042" dirty="0" err="1"/>
              <a:t>projet</a:t>
            </a:r>
            <a:r>
              <a:rPr lang="en-US" sz="3042" dirty="0"/>
              <a:t>, les </a:t>
            </a:r>
            <a:r>
              <a:rPr lang="en-US" sz="3042" dirty="0" err="1"/>
              <a:t>partenaires</a:t>
            </a:r>
            <a:r>
              <a:rPr lang="en-US" sz="3042" dirty="0"/>
              <a:t> et les parties </a:t>
            </a:r>
            <a:r>
              <a:rPr lang="en-US" sz="3042" dirty="0" err="1"/>
              <a:t>prenantes</a:t>
            </a:r>
            <a:r>
              <a:rPr lang="en-US" sz="3042" dirty="0"/>
              <a:t>.</a:t>
            </a:r>
          </a:p>
          <a:p>
            <a:pPr>
              <a:lnSpc>
                <a:spcPct val="120000"/>
              </a:lnSpc>
              <a:defRPr/>
            </a:pPr>
            <a:r>
              <a:rPr lang="en-US" sz="3042" dirty="0"/>
              <a:t>Les </a:t>
            </a:r>
            <a:r>
              <a:rPr lang="en-US" sz="3042" dirty="0" err="1"/>
              <a:t>objectifs</a:t>
            </a:r>
            <a:r>
              <a:rPr lang="en-US" sz="3042" dirty="0"/>
              <a:t> nous </a:t>
            </a:r>
            <a:r>
              <a:rPr lang="en-US" sz="3042" dirty="0" err="1"/>
              <a:t>aident</a:t>
            </a:r>
            <a:r>
              <a:rPr lang="en-US" sz="3042" dirty="0"/>
              <a:t> </a:t>
            </a:r>
            <a:r>
              <a:rPr lang="en-US" sz="3042" dirty="0" err="1"/>
              <a:t>à</a:t>
            </a:r>
            <a:r>
              <a:rPr lang="en-US" sz="3042" dirty="0"/>
              <a:t> </a:t>
            </a:r>
            <a:r>
              <a:rPr lang="en-US" sz="3042" dirty="0" err="1"/>
              <a:t>évaluer</a:t>
            </a:r>
            <a:r>
              <a:rPr lang="en-US" sz="3042" dirty="0"/>
              <a:t> les performances et </a:t>
            </a:r>
            <a:r>
              <a:rPr lang="en-US" sz="3042" dirty="0" err="1"/>
              <a:t>à</a:t>
            </a:r>
            <a:r>
              <a:rPr lang="en-US" sz="3042" dirty="0"/>
              <a:t> </a:t>
            </a:r>
            <a:r>
              <a:rPr lang="en-US" sz="3042" dirty="0" err="1"/>
              <a:t>gérer</a:t>
            </a:r>
            <a:r>
              <a:rPr lang="en-US" sz="3042" dirty="0"/>
              <a:t> le </a:t>
            </a:r>
            <a:r>
              <a:rPr lang="en-US" sz="3042" dirty="0" err="1"/>
              <a:t>projet</a:t>
            </a:r>
            <a:r>
              <a:rPr lang="en-US" sz="3042" dirty="0"/>
              <a:t>. </a:t>
            </a:r>
          </a:p>
          <a:p>
            <a:pPr>
              <a:lnSpc>
                <a:spcPct val="120000"/>
              </a:lnSpc>
              <a:defRPr/>
            </a:pPr>
            <a:r>
              <a:rPr lang="en-US" sz="3042" dirty="0"/>
              <a:t>Les </a:t>
            </a:r>
            <a:r>
              <a:rPr lang="en-US" sz="3042" dirty="0" err="1"/>
              <a:t>cibles</a:t>
            </a:r>
            <a:r>
              <a:rPr lang="en-US" sz="3042" dirty="0"/>
              <a:t> </a:t>
            </a:r>
            <a:r>
              <a:rPr lang="en-US" sz="3042" dirty="0" err="1"/>
              <a:t>mettent</a:t>
            </a:r>
            <a:r>
              <a:rPr lang="en-US" sz="3042" dirty="0"/>
              <a:t> </a:t>
            </a:r>
            <a:r>
              <a:rPr lang="en-US" sz="3042" dirty="0" err="1"/>
              <a:t>en</a:t>
            </a:r>
            <a:r>
              <a:rPr lang="en-US" sz="3042" dirty="0"/>
              <a:t> </a:t>
            </a:r>
            <a:r>
              <a:rPr lang="en-US" sz="3042" dirty="0" err="1"/>
              <a:t>évidence</a:t>
            </a:r>
            <a:r>
              <a:rPr lang="en-US" sz="3042" dirty="0"/>
              <a:t> les </a:t>
            </a:r>
            <a:r>
              <a:rPr lang="en-US" sz="3042" dirty="0" err="1"/>
              <a:t>objectifs</a:t>
            </a:r>
            <a:r>
              <a:rPr lang="en-US" sz="3042" dirty="0"/>
              <a:t> du </a:t>
            </a:r>
            <a:r>
              <a:rPr lang="en-US" sz="3042" dirty="0" err="1"/>
              <a:t>projet</a:t>
            </a:r>
            <a:r>
              <a:rPr lang="en-US" sz="3042" dirty="0"/>
              <a:t> et </a:t>
            </a:r>
            <a:r>
              <a:rPr lang="en-US" sz="3042" dirty="0" err="1"/>
              <a:t>orientent</a:t>
            </a:r>
            <a:r>
              <a:rPr lang="en-US" sz="3042" dirty="0"/>
              <a:t> le personnel et les </a:t>
            </a:r>
            <a:r>
              <a:rPr lang="en-US" sz="3042" dirty="0" err="1"/>
              <a:t>partenaires</a:t>
            </a:r>
            <a:r>
              <a:rPr lang="en-US" sz="3042" dirty="0"/>
              <a:t> </a:t>
            </a:r>
            <a:r>
              <a:rPr lang="en-US" sz="3042" dirty="0" err="1"/>
              <a:t>vers</a:t>
            </a:r>
            <a:r>
              <a:rPr lang="en-US" sz="3042" dirty="0"/>
              <a:t> un but très </a:t>
            </a:r>
            <a:r>
              <a:rPr lang="en-US" sz="3042" dirty="0" err="1"/>
              <a:t>spécifique</a:t>
            </a:r>
            <a:r>
              <a:rPr lang="en-US" sz="3042" dirty="0"/>
              <a:t>.</a:t>
            </a:r>
          </a:p>
          <a:p>
            <a:pPr marL="0" indent="0">
              <a:buNone/>
              <a:defRPr/>
            </a:pPr>
            <a:r>
              <a:rPr lang="en-US" sz="3042" b="1" dirty="0"/>
              <a:t>Les étapes </a:t>
            </a:r>
            <a:r>
              <a:rPr lang="en-US" sz="3042" b="1" dirty="0" err="1"/>
              <a:t>générales</a:t>
            </a:r>
            <a:r>
              <a:rPr lang="en-US" sz="3042" b="1" dirty="0"/>
              <a:t> de la </a:t>
            </a:r>
            <a:r>
              <a:rPr lang="en-US" sz="3042" b="1" dirty="0" err="1"/>
              <a:t>définition</a:t>
            </a:r>
            <a:r>
              <a:rPr lang="en-US" sz="3042" b="1" dirty="0"/>
              <a:t> des </a:t>
            </a:r>
            <a:r>
              <a:rPr lang="en-US" sz="3042" b="1" dirty="0" err="1"/>
              <a:t>objectifs</a:t>
            </a:r>
            <a:r>
              <a:rPr lang="en-US" sz="3042" b="1" dirty="0"/>
              <a:t> :</a:t>
            </a:r>
          </a:p>
          <a:p>
            <a:pPr marL="377962" lvl="1" indent="-300270">
              <a:lnSpc>
                <a:spcPct val="120000"/>
              </a:lnSpc>
              <a:defRPr/>
            </a:pPr>
            <a:r>
              <a:rPr lang="en-US" sz="3042" dirty="0"/>
              <a:t>Étape 1 : Identifier la </a:t>
            </a:r>
            <a:r>
              <a:rPr lang="en-US" sz="3042" dirty="0" err="1"/>
              <a:t>valeur</a:t>
            </a:r>
            <a:r>
              <a:rPr lang="en-US" sz="3042" dirty="0"/>
              <a:t> de </a:t>
            </a:r>
            <a:r>
              <a:rPr lang="en-US" sz="3042" dirty="0" err="1"/>
              <a:t>référence</a:t>
            </a:r>
            <a:endParaRPr lang="en-US" sz="3042" dirty="0"/>
          </a:p>
          <a:p>
            <a:pPr marL="377962" lvl="1" indent="-300270">
              <a:lnSpc>
                <a:spcPct val="120000"/>
              </a:lnSpc>
              <a:defRPr/>
            </a:pPr>
            <a:r>
              <a:rPr lang="en-US" sz="3042" dirty="0"/>
              <a:t>Étape 2 : </a:t>
            </a:r>
            <a:r>
              <a:rPr lang="en-US" sz="3042" dirty="0" err="1"/>
              <a:t>Analyser</a:t>
            </a:r>
            <a:r>
              <a:rPr lang="en-US" sz="3042" dirty="0"/>
              <a:t> les </a:t>
            </a:r>
            <a:r>
              <a:rPr lang="en-US" sz="3042" dirty="0" err="1"/>
              <a:t>informations</a:t>
            </a:r>
            <a:r>
              <a:rPr lang="en-US" sz="3042" dirty="0"/>
              <a:t> </a:t>
            </a:r>
            <a:r>
              <a:rPr lang="en-US" sz="3042" dirty="0" err="1"/>
              <a:t>pertinentes</a:t>
            </a:r>
            <a:endParaRPr lang="en-US" sz="3042" dirty="0"/>
          </a:p>
          <a:p>
            <a:pPr marL="377962" lvl="1" indent="-300270">
              <a:lnSpc>
                <a:spcPct val="120000"/>
              </a:lnSpc>
              <a:defRPr/>
            </a:pPr>
            <a:r>
              <a:rPr lang="en-US" sz="3042" dirty="0"/>
              <a:t>Étape 3 : Documenter les </a:t>
            </a:r>
            <a:r>
              <a:rPr lang="en-US" sz="3042" dirty="0" err="1"/>
              <a:t>valeurs</a:t>
            </a:r>
            <a:r>
              <a:rPr lang="en-US" sz="3042" dirty="0"/>
              <a:t> </a:t>
            </a:r>
            <a:r>
              <a:rPr lang="en-US" sz="3042" dirty="0" err="1"/>
              <a:t>cibles</a:t>
            </a:r>
            <a:r>
              <a:rPr lang="en-US" sz="3042" dirty="0"/>
              <a:t> et la raison du </a:t>
            </a:r>
            <a:r>
              <a:rPr lang="en-US" sz="3042" dirty="0" err="1"/>
              <a:t>choix</a:t>
            </a:r>
            <a:r>
              <a:rPr lang="en-US" sz="3042" dirty="0"/>
              <a:t> </a:t>
            </a:r>
            <a:endParaRPr lang="en-US" altLang="en-US" sz="3042" b="1" dirty="0">
              <a:cs typeface="Times New Roman" panose="02020603050405020304" pitchFamily="18" charset="0"/>
            </a:endParaRPr>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167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a:extLst>
              <a:ext uri="{FF2B5EF4-FFF2-40B4-BE49-F238E27FC236}">
                <a16:creationId xmlns:a16="http://schemas.microsoft.com/office/drawing/2014/main" id="{E83B329D-07C9-4DBC-BD95-259AD363AFC3}"/>
              </a:ext>
            </a:extLst>
          </p:cNvPr>
          <p:cNvSpPr>
            <a:spLocks noGrp="1"/>
          </p:cNvSpPr>
          <p:nvPr>
            <p:ph type="ctrTitle"/>
          </p:nvPr>
        </p:nvSpPr>
        <p:spPr>
          <a:xfrm>
            <a:off x="636608" y="0"/>
            <a:ext cx="10176059" cy="961175"/>
          </a:xfrm>
        </p:spPr>
        <p:txBody>
          <a:bodyPr>
            <a:normAutofit/>
          </a:bodyPr>
          <a:lstStyle/>
          <a:p>
            <a:pPr algn="l"/>
            <a:r>
              <a:rPr lang="en-US" sz="4400" dirty="0" err="1"/>
              <a:t>Ressources</a:t>
            </a:r>
            <a:endParaRPr lang="en-US" sz="4400" dirty="0"/>
          </a:p>
        </p:txBody>
      </p:sp>
      <p:sp>
        <p:nvSpPr>
          <p:cNvPr id="3" name="Content Placeholder 2" descr="Guide de ressources pour le suivi et l'évaluation des projets de l’OCTF : https://www.dol.gov/sites/dolgov/files/ILAB/MandE-Resource-Guide-for-OCFT-Projects-508-Compliant-Version.pdf &#10;Cibles des indicateurs de performance de l'USAID : Monitoring Toolkit-Performance Indicator Targets (usaidlearninglab.org)&#10;Guide de fixation des objectifs de l'USAID : Target Setting Guide (usaid.gov)&#10;">
            <a:extLst>
              <a:ext uri="{FF2B5EF4-FFF2-40B4-BE49-F238E27FC236}">
                <a16:creationId xmlns:a16="http://schemas.microsoft.com/office/drawing/2014/main" id="{7F6E15F0-E5D0-4DAB-BE03-C526799FF2CE}"/>
              </a:ext>
            </a:extLst>
          </p:cNvPr>
          <p:cNvSpPr>
            <a:spLocks noGrp="1"/>
          </p:cNvSpPr>
          <p:nvPr>
            <p:ph sz="quarter" idx="13"/>
          </p:nvPr>
        </p:nvSpPr>
        <p:spPr>
          <a:xfrm>
            <a:off x="636608" y="1116465"/>
            <a:ext cx="11056955" cy="2872440"/>
          </a:xfrm>
        </p:spPr>
        <p:txBody>
          <a:bodyPr>
            <a:normAutofit/>
          </a:bodyPr>
          <a:lstStyle/>
          <a:p>
            <a:pPr>
              <a:lnSpc>
                <a:spcPct val="100000"/>
              </a:lnSpc>
              <a:spcBef>
                <a:spcPts val="0"/>
              </a:spcBef>
              <a:spcAft>
                <a:spcPts val="1000"/>
              </a:spcAft>
            </a:pPr>
            <a:r>
              <a:rPr lang="en-US" sz="2400" dirty="0"/>
              <a:t>Guide de </a:t>
            </a:r>
            <a:r>
              <a:rPr lang="en-US" sz="2400" dirty="0" err="1"/>
              <a:t>ressources</a:t>
            </a:r>
            <a:r>
              <a:rPr lang="en-US" sz="2400" dirty="0"/>
              <a:t> pour le </a:t>
            </a:r>
            <a:r>
              <a:rPr lang="en-US" sz="2400" dirty="0" err="1"/>
              <a:t>suivi</a:t>
            </a:r>
            <a:r>
              <a:rPr lang="en-US" sz="2400" dirty="0"/>
              <a:t> et </a:t>
            </a:r>
            <a:r>
              <a:rPr lang="en-US" sz="2400" dirty="0" err="1"/>
              <a:t>l'évaluation</a:t>
            </a:r>
            <a:r>
              <a:rPr lang="en-US" sz="2400" dirty="0"/>
              <a:t> des </a:t>
            </a:r>
            <a:r>
              <a:rPr lang="en-US" sz="2400" dirty="0" err="1"/>
              <a:t>projets</a:t>
            </a:r>
            <a:r>
              <a:rPr lang="en-US" sz="2400" dirty="0"/>
              <a:t> de </a:t>
            </a:r>
            <a:r>
              <a:rPr lang="en-US" sz="2400" dirty="0" err="1"/>
              <a:t>l’OCTF</a:t>
            </a:r>
            <a:r>
              <a:rPr lang="en-US" sz="2400" dirty="0"/>
              <a:t> : </a:t>
            </a:r>
            <a:r>
              <a:rPr lang="en-US" sz="24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sz="2400" dirty="0">
                <a:solidFill>
                  <a:srgbClr val="0070C0"/>
                </a:solidFill>
                <a:cs typeface="Times New Roman" panose="02020603050405020304" pitchFamily="18" charset="0"/>
              </a:rPr>
              <a:t> </a:t>
            </a:r>
            <a:endParaRPr lang="en-US" sz="3200" dirty="0">
              <a:solidFill>
                <a:srgbClr val="0070C0"/>
              </a:solidFill>
              <a:cs typeface="Times New Roman" panose="02020603050405020304" pitchFamily="18" charset="0"/>
            </a:endParaRPr>
          </a:p>
          <a:p>
            <a:pPr>
              <a:lnSpc>
                <a:spcPct val="100000"/>
              </a:lnSpc>
            </a:pPr>
            <a:r>
              <a:rPr lang="en-US" sz="2400" dirty="0" err="1"/>
              <a:t>Cibles</a:t>
            </a:r>
            <a:r>
              <a:rPr lang="en-US" sz="2400" dirty="0"/>
              <a:t> des </a:t>
            </a:r>
            <a:r>
              <a:rPr lang="en-US" sz="2400" dirty="0" err="1"/>
              <a:t>indicateurs</a:t>
            </a:r>
            <a:r>
              <a:rPr lang="en-US" sz="2400" dirty="0"/>
              <a:t> de performance de </a:t>
            </a:r>
            <a:r>
              <a:rPr lang="en-US" sz="2400" dirty="0" err="1"/>
              <a:t>l'USAID</a:t>
            </a:r>
            <a:r>
              <a:rPr lang="en-US" sz="2400" dirty="0"/>
              <a:t> : </a:t>
            </a:r>
            <a:r>
              <a:rPr lang="en-US" sz="2400" dirty="0">
                <a:hlinkClick r:id="rId4"/>
              </a:rPr>
              <a:t>Monitoring Toolkit-Performance Indicator Targets (usaidlearninglab.org)</a:t>
            </a:r>
            <a:endParaRPr lang="en-US" sz="2400" dirty="0"/>
          </a:p>
          <a:p>
            <a:pPr>
              <a:lnSpc>
                <a:spcPct val="100000"/>
              </a:lnSpc>
            </a:pPr>
            <a:r>
              <a:rPr lang="en-US" sz="2400" dirty="0"/>
              <a:t>Guide de fixation des </a:t>
            </a:r>
            <a:r>
              <a:rPr lang="en-US" sz="2400" dirty="0" err="1"/>
              <a:t>objectifs</a:t>
            </a:r>
            <a:r>
              <a:rPr lang="en-US" sz="2400" dirty="0"/>
              <a:t> de </a:t>
            </a:r>
            <a:r>
              <a:rPr lang="en-US" sz="2400" dirty="0" err="1"/>
              <a:t>l'USAID</a:t>
            </a:r>
            <a:r>
              <a:rPr lang="en-US" sz="2400" dirty="0"/>
              <a:t> : </a:t>
            </a:r>
            <a:r>
              <a:rPr lang="en-US" sz="2400" dirty="0">
                <a:hlinkClick r:id="rId5"/>
              </a:rPr>
              <a:t>Target Setting Guide (usaid.gov)</a:t>
            </a:r>
            <a:endParaRPr lang="en-US" sz="2400" dirty="0"/>
          </a:p>
        </p:txBody>
      </p:sp>
      <p:sp>
        <p:nvSpPr>
          <p:cNvPr id="2" name="Footer Placeholder 1">
            <a:extLst>
              <a:ext uri="{FF2B5EF4-FFF2-40B4-BE49-F238E27FC236}">
                <a16:creationId xmlns:a16="http://schemas.microsoft.com/office/drawing/2014/main" id="{94B9A0DD-CA6E-4DC1-88BB-070C049E178A}"/>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MERCI"/>
          <p:cNvSpPr>
            <a:spLocks noGrp="1"/>
          </p:cNvSpPr>
          <p:nvPr>
            <p:ph type="ctrTitle"/>
          </p:nvPr>
        </p:nvSpPr>
        <p:spPr>
          <a:xfrm>
            <a:off x="3354698" y="2467825"/>
            <a:ext cx="5992502" cy="961175"/>
          </a:xfrm>
          <a:prstGeom prst="rect">
            <a:avLst/>
          </a:prstGeom>
        </p:spPr>
        <p:txBody>
          <a:bodyPr>
            <a:normAutofit/>
          </a:bodyPr>
          <a:lstStyle/>
          <a:p>
            <a:r>
              <a:rPr lang="en-US" altLang="en-US" dirty="0">
                <a:cs typeface="Times New Roman" panose="02020603050405020304" pitchFamily="18" charset="0"/>
              </a:rPr>
              <a:t>MERCI</a:t>
            </a:r>
            <a:endParaRPr lang="en-US" altLang="en-US" dirty="0"/>
          </a:p>
        </p:txBody>
      </p:sp>
      <p:sp>
        <p:nvSpPr>
          <p:cNvPr id="5" name="Footer Placeholder 1">
            <a:extLst>
              <a:ext uri="{FF2B5EF4-FFF2-40B4-BE49-F238E27FC236}">
                <a16:creationId xmlns:a16="http://schemas.microsoft.com/office/drawing/2014/main" id="{CB4D1609-3EFE-47E4-A855-5D815F5417BE}"/>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6531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577913" y="0"/>
            <a:ext cx="4778746" cy="1461778"/>
          </a:xfrm>
        </p:spPr>
        <p:txBody>
          <a:bodyPr vert="horz" lIns="91440" tIns="45720" rIns="91440" bIns="45720" rtlCol="0" anchor="ctr">
            <a:normAutofit/>
          </a:bodyPr>
          <a:lstStyle/>
          <a:p>
            <a:pPr algn="l"/>
            <a:r>
              <a:rPr lang="en-US" sz="4400" dirty="0"/>
              <a:t>Agenda</a:t>
            </a:r>
          </a:p>
        </p:txBody>
      </p:sp>
      <p:sp>
        <p:nvSpPr>
          <p:cNvPr id="5" name="Content Placeholder 2" descr="Établissement de la valeurs de référence&#10;Fixation des objectifs &#10;">
            <a:extLst>
              <a:ext uri="{FF2B5EF4-FFF2-40B4-BE49-F238E27FC236}">
                <a16:creationId xmlns:a16="http://schemas.microsoft.com/office/drawing/2014/main" id="{70608293-DF14-4521-925C-A28F53E32FED}"/>
              </a:ext>
            </a:extLst>
          </p:cNvPr>
          <p:cNvSpPr>
            <a:spLocks noGrp="1"/>
          </p:cNvSpPr>
          <p:nvPr>
            <p:ph sz="quarter" idx="13"/>
          </p:nvPr>
        </p:nvSpPr>
        <p:spPr>
          <a:xfrm>
            <a:off x="577913" y="1868882"/>
            <a:ext cx="8646329" cy="1748961"/>
          </a:xfrm>
        </p:spPr>
        <p:txBody>
          <a:bodyPr vert="horz" lIns="91440" tIns="45720" rIns="91440" bIns="45720" numCol="2" rtlCol="0">
            <a:normAutofit/>
          </a:bodyPr>
          <a:lstStyle/>
          <a:p>
            <a:r>
              <a:rPr lang="en-US" sz="3300" dirty="0" err="1"/>
              <a:t>Établissement</a:t>
            </a:r>
            <a:r>
              <a:rPr lang="en-US" sz="3300" dirty="0"/>
              <a:t> de la </a:t>
            </a:r>
            <a:r>
              <a:rPr lang="en-US" sz="3600" dirty="0" err="1"/>
              <a:t>valeurs</a:t>
            </a:r>
            <a:r>
              <a:rPr lang="en-US" sz="3600" dirty="0"/>
              <a:t> de </a:t>
            </a:r>
            <a:r>
              <a:rPr lang="en-US" sz="3600" dirty="0" err="1"/>
              <a:t>référence</a:t>
            </a:r>
            <a:endParaRPr lang="en-US" sz="3300" dirty="0"/>
          </a:p>
          <a:p>
            <a:r>
              <a:rPr lang="en-US" sz="3300" dirty="0"/>
              <a:t>Fixation des </a:t>
            </a:r>
            <a:r>
              <a:rPr lang="en-US" sz="3300" dirty="0" err="1"/>
              <a:t>objectifs</a:t>
            </a:r>
            <a:r>
              <a:rPr lang="en-US" sz="3300" dirty="0"/>
              <a:t> </a:t>
            </a:r>
            <a:endParaRPr lang="en-US" sz="3600" b="1" dirty="0"/>
          </a:p>
        </p:txBody>
      </p:sp>
      <p:pic>
        <p:nvPicPr>
          <p:cNvPr id="9" name="Graphic 8" descr="Icône de la liste de contrôle">
            <a:extLst>
              <a:ext uri="{FF2B5EF4-FFF2-40B4-BE49-F238E27FC236}">
                <a16:creationId xmlns:a16="http://schemas.microsoft.com/office/drawing/2014/main" id="{57072575-9C34-4E47-8D7A-648666B82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3412" y="1551392"/>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blir les valeurs de référence&#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err="1"/>
              <a:t>Établir</a:t>
            </a:r>
            <a:r>
              <a:rPr lang="en-US" b="1" dirty="0"/>
              <a:t> les </a:t>
            </a:r>
            <a:r>
              <a:rPr lang="en-US" b="1" dirty="0" err="1"/>
              <a:t>valeurs</a:t>
            </a:r>
            <a:r>
              <a:rPr lang="en-US" b="1" dirty="0"/>
              <a:t> de </a:t>
            </a:r>
            <a:r>
              <a:rPr lang="en-US" b="1" dirty="0" err="1"/>
              <a:t>référence</a:t>
            </a:r>
            <a:endParaRPr lang="en-US" b="1" dirty="0"/>
          </a:p>
        </p:txBody>
      </p:sp>
    </p:spTree>
    <p:extLst>
      <p:ext uri="{BB962C8B-B14F-4D97-AF65-F5344CB8AC3E}">
        <p14:creationId xmlns:p14="http://schemas.microsoft.com/office/powerpoint/2010/main" val="9011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ce qu'une valeur de référence? ">
            <a:extLst>
              <a:ext uri="{FF2B5EF4-FFF2-40B4-BE49-F238E27FC236}">
                <a16:creationId xmlns:a16="http://schemas.microsoft.com/office/drawing/2014/main" id="{AA5A2B27-8A8B-43EF-AF60-BD11A6E41202}"/>
              </a:ext>
            </a:extLst>
          </p:cNvPr>
          <p:cNvSpPr>
            <a:spLocks noGrp="1"/>
          </p:cNvSpPr>
          <p:nvPr>
            <p:ph type="ctrTitle"/>
          </p:nvPr>
        </p:nvSpPr>
        <p:spPr>
          <a:xfrm>
            <a:off x="574158" y="104931"/>
            <a:ext cx="10276913" cy="961175"/>
          </a:xfrm>
        </p:spPr>
        <p:txBody>
          <a:bodyPr>
            <a:normAutofit/>
          </a:bodyPr>
          <a:lstStyle/>
          <a:p>
            <a:pPr algn="l"/>
            <a:r>
              <a:rPr lang="en-US" sz="4000" dirty="0" err="1">
                <a:solidFill>
                  <a:schemeClr val="accent2"/>
                </a:solidFill>
              </a:rPr>
              <a:t>Qu'est-ce</a:t>
            </a:r>
            <a:r>
              <a:rPr lang="en-US" sz="4000" dirty="0">
                <a:solidFill>
                  <a:schemeClr val="accent2"/>
                </a:solidFill>
              </a:rPr>
              <a:t> </a:t>
            </a:r>
            <a:r>
              <a:rPr lang="en-US" sz="4000" dirty="0" err="1">
                <a:solidFill>
                  <a:schemeClr val="accent2"/>
                </a:solidFill>
              </a:rPr>
              <a:t>qu'une</a:t>
            </a:r>
            <a:r>
              <a:rPr lang="en-US" sz="4000" dirty="0">
                <a:solidFill>
                  <a:schemeClr val="accent2"/>
                </a:solidFill>
              </a:rPr>
              <a:t> </a:t>
            </a:r>
            <a:r>
              <a:rPr lang="en-US" sz="4000" dirty="0" err="1">
                <a:solidFill>
                  <a:schemeClr val="accent2"/>
                </a:solidFill>
              </a:rPr>
              <a:t>valeur</a:t>
            </a:r>
            <a:r>
              <a:rPr lang="en-US" sz="4000" dirty="0">
                <a:solidFill>
                  <a:schemeClr val="accent2"/>
                </a:solidFill>
              </a:rPr>
              <a:t> de </a:t>
            </a:r>
            <a:r>
              <a:rPr lang="en-US" sz="4000" dirty="0" err="1">
                <a:solidFill>
                  <a:schemeClr val="accent2"/>
                </a:solidFill>
              </a:rPr>
              <a:t>référence</a:t>
            </a:r>
            <a:r>
              <a:rPr lang="en-US" sz="4000" dirty="0">
                <a:solidFill>
                  <a:schemeClr val="accent2"/>
                </a:solidFill>
              </a:rPr>
              <a:t>? </a:t>
            </a:r>
            <a:endParaRPr lang="en-US" sz="5400" dirty="0"/>
          </a:p>
        </p:txBody>
      </p:sp>
      <p:sp>
        <p:nvSpPr>
          <p:cNvPr id="3" name="Content Placeholder 2" descr="La valeur d'un indicateur avant le début de la mise en œuvre du projet.&#10;">
            <a:extLst>
              <a:ext uri="{FF2B5EF4-FFF2-40B4-BE49-F238E27FC236}">
                <a16:creationId xmlns:a16="http://schemas.microsoft.com/office/drawing/2014/main" id="{899D53A3-0873-4795-B6D8-E299669A3614}"/>
              </a:ext>
            </a:extLst>
          </p:cNvPr>
          <p:cNvSpPr>
            <a:spLocks noGrp="1"/>
          </p:cNvSpPr>
          <p:nvPr>
            <p:ph sz="quarter" idx="13"/>
          </p:nvPr>
        </p:nvSpPr>
        <p:spPr>
          <a:xfrm>
            <a:off x="472611" y="1677655"/>
            <a:ext cx="10582382" cy="780863"/>
          </a:xfrm>
        </p:spPr>
        <p:txBody>
          <a:bodyPr>
            <a:normAutofit fontScale="92500"/>
          </a:bodyPr>
          <a:lstStyle/>
          <a:p>
            <a:pPr marL="0" indent="0" algn="ctr">
              <a:buNone/>
            </a:pPr>
            <a:r>
              <a:rPr lang="en-US" sz="2800" b="1" dirty="0"/>
              <a:t>La </a:t>
            </a:r>
            <a:r>
              <a:rPr lang="en-US" sz="2800" b="1" dirty="0" err="1"/>
              <a:t>valeur</a:t>
            </a:r>
            <a:r>
              <a:rPr lang="en-US" sz="2800" b="1" dirty="0"/>
              <a:t> d'un </a:t>
            </a:r>
            <a:r>
              <a:rPr lang="en-US" sz="2800" b="1" dirty="0" err="1"/>
              <a:t>indicateur</a:t>
            </a:r>
            <a:r>
              <a:rPr lang="en-US" sz="2800" b="1" dirty="0"/>
              <a:t> </a:t>
            </a:r>
            <a:r>
              <a:rPr lang="en-US" sz="2800" b="1" dirty="0" err="1"/>
              <a:t>avant</a:t>
            </a:r>
            <a:r>
              <a:rPr lang="en-US" sz="2800" b="1" dirty="0"/>
              <a:t> </a:t>
            </a:r>
            <a:r>
              <a:rPr lang="en-US" sz="2800" b="1" u="sng" dirty="0"/>
              <a:t>le début </a:t>
            </a:r>
            <a:r>
              <a:rPr lang="en-US" sz="2800" b="1" dirty="0"/>
              <a:t>de la mise </a:t>
            </a:r>
            <a:r>
              <a:rPr lang="en-US" sz="2800" b="1" dirty="0" err="1"/>
              <a:t>en</a:t>
            </a:r>
            <a:r>
              <a:rPr lang="en-US" sz="2800" b="1" dirty="0"/>
              <a:t> </a:t>
            </a:r>
            <a:r>
              <a:rPr lang="en-US" sz="2800" b="1" dirty="0" err="1"/>
              <a:t>œuvre</a:t>
            </a:r>
            <a:r>
              <a:rPr lang="en-US" sz="2800" b="1" dirty="0"/>
              <a:t> du </a:t>
            </a:r>
            <a:r>
              <a:rPr lang="en-US" sz="2800" b="1" dirty="0" err="1"/>
              <a:t>projet</a:t>
            </a:r>
            <a:r>
              <a:rPr lang="en-US" sz="2800" b="1" dirty="0"/>
              <a:t>.</a:t>
            </a:r>
            <a:endParaRPr lang="en-US" b="1" dirty="0"/>
          </a:p>
        </p:txBody>
      </p:sp>
      <p:sp>
        <p:nvSpPr>
          <p:cNvPr id="8" name="TextBox 7" descr="Exemple de valeurs de référence avant le début de la mise en œuvre : &#10;">
            <a:extLst>
              <a:ext uri="{FF2B5EF4-FFF2-40B4-BE49-F238E27FC236}">
                <a16:creationId xmlns:a16="http://schemas.microsoft.com/office/drawing/2014/main" id="{E53F7878-AB5F-4B78-867B-C3DF998CA9DB}"/>
              </a:ext>
            </a:extLst>
          </p:cNvPr>
          <p:cNvSpPr txBox="1"/>
          <p:nvPr/>
        </p:nvSpPr>
        <p:spPr>
          <a:xfrm>
            <a:off x="1304960" y="2708365"/>
            <a:ext cx="8575640" cy="400110"/>
          </a:xfrm>
          <a:prstGeom prst="rect">
            <a:avLst/>
          </a:prstGeom>
          <a:noFill/>
        </p:spPr>
        <p:txBody>
          <a:bodyPr wrap="square">
            <a:spAutoFit/>
          </a:bodyPr>
          <a:lstStyle/>
          <a:p>
            <a:pPr marL="0" indent="0">
              <a:buNone/>
            </a:pPr>
            <a:r>
              <a:rPr lang="en-US" altLang="en-US" sz="2000" b="1" dirty="0" err="1">
                <a:solidFill>
                  <a:schemeClr val="tx1"/>
                </a:solidFill>
              </a:rPr>
              <a:t>Exemple</a:t>
            </a:r>
            <a:r>
              <a:rPr lang="en-US" altLang="en-US" sz="2000" b="1" dirty="0">
                <a:solidFill>
                  <a:schemeClr val="tx1"/>
                </a:solidFill>
              </a:rPr>
              <a:t> de </a:t>
            </a:r>
            <a:r>
              <a:rPr lang="en-US" altLang="en-US" sz="2000" b="1" dirty="0" err="1">
                <a:solidFill>
                  <a:schemeClr val="tx1"/>
                </a:solidFill>
              </a:rPr>
              <a:t>valeurs</a:t>
            </a:r>
            <a:r>
              <a:rPr lang="en-US" altLang="en-US" sz="2000" b="1" dirty="0">
                <a:solidFill>
                  <a:schemeClr val="tx1"/>
                </a:solidFill>
              </a:rPr>
              <a:t> de </a:t>
            </a:r>
            <a:r>
              <a:rPr lang="en-US" altLang="en-US" sz="2000" b="1" dirty="0" err="1">
                <a:solidFill>
                  <a:schemeClr val="tx1"/>
                </a:solidFill>
              </a:rPr>
              <a:t>référence</a:t>
            </a:r>
            <a:r>
              <a:rPr lang="en-US" altLang="en-US" sz="2000" b="1" dirty="0">
                <a:solidFill>
                  <a:schemeClr val="tx1"/>
                </a:solidFill>
              </a:rPr>
              <a:t> </a:t>
            </a:r>
            <a:r>
              <a:rPr lang="en-US" altLang="en-US" sz="2000" b="1" dirty="0" err="1">
                <a:solidFill>
                  <a:schemeClr val="tx1"/>
                </a:solidFill>
              </a:rPr>
              <a:t>avant</a:t>
            </a:r>
            <a:r>
              <a:rPr lang="en-US" altLang="en-US" sz="2000" b="1" dirty="0">
                <a:solidFill>
                  <a:schemeClr val="tx1"/>
                </a:solidFill>
              </a:rPr>
              <a:t> le début de la mise </a:t>
            </a:r>
            <a:r>
              <a:rPr lang="en-US" altLang="en-US" sz="2000" b="1" dirty="0" err="1">
                <a:solidFill>
                  <a:schemeClr val="tx1"/>
                </a:solidFill>
              </a:rPr>
              <a:t>en</a:t>
            </a:r>
            <a:r>
              <a:rPr lang="en-US" altLang="en-US" sz="2000" b="1" dirty="0">
                <a:solidFill>
                  <a:schemeClr val="tx1"/>
                </a:solidFill>
              </a:rPr>
              <a:t> </a:t>
            </a:r>
            <a:r>
              <a:rPr lang="en-US" altLang="en-US" sz="2000" b="1" dirty="0" err="1">
                <a:solidFill>
                  <a:schemeClr val="tx1"/>
                </a:solidFill>
              </a:rPr>
              <a:t>œuvre</a:t>
            </a:r>
            <a:r>
              <a:rPr lang="en-US" altLang="en-US" sz="2000" b="1" dirty="0">
                <a:solidFill>
                  <a:schemeClr val="tx1"/>
                </a:solidFill>
              </a:rPr>
              <a:t> : </a:t>
            </a:r>
          </a:p>
        </p:txBody>
      </p:sp>
      <p:graphicFrame>
        <p:nvGraphicFramePr>
          <p:cNvPr id="6" name="Table 6" descr="Tableau : &#10;&#10;Indicateurs:&#10;1) Pourcentage de bénéficiaires ayant obtenu un diplôme de l'enseignement secondaire&#10;&#10;&#10;2) Taux d'alphabétisation du comté&#10;&#10;&#10;3) Nombre de cours de formation dispensés &#10;&#10;&#10;4) Nombre de ménages sous le seuil de pauvreté&#10;&#10;Valeur de référence:&#10;1) 20%&#10;&#10;2) 47%&#10;(Femmes : 30% ; &#10;Hommes 60%)&#10;&#10;3) 0&#10;&#10;4) 200">
            <a:extLst>
              <a:ext uri="{FF2B5EF4-FFF2-40B4-BE49-F238E27FC236}">
                <a16:creationId xmlns:a16="http://schemas.microsoft.com/office/drawing/2014/main" id="{3A5B30BB-0B7D-452B-84C1-07EF597B3561}"/>
              </a:ext>
            </a:extLst>
          </p:cNvPr>
          <p:cNvGraphicFramePr>
            <a:graphicFrameLocks noGrp="1"/>
          </p:cNvGraphicFramePr>
          <p:nvPr>
            <p:extLst>
              <p:ext uri="{D42A27DB-BD31-4B8C-83A1-F6EECF244321}">
                <p14:modId xmlns:p14="http://schemas.microsoft.com/office/powerpoint/2010/main" val="3067573360"/>
              </p:ext>
            </p:extLst>
          </p:nvPr>
        </p:nvGraphicFramePr>
        <p:xfrm>
          <a:off x="1405277" y="3195739"/>
          <a:ext cx="8128000" cy="2895600"/>
        </p:xfrm>
        <a:graphic>
          <a:graphicData uri="http://schemas.openxmlformats.org/drawingml/2006/table">
            <a:tbl>
              <a:tblPr firstRow="1" bandRow="1">
                <a:tableStyleId>{5C22544A-7EE6-4342-B048-85BDC9FD1C3A}</a:tableStyleId>
              </a:tblPr>
              <a:tblGrid>
                <a:gridCol w="5262651">
                  <a:extLst>
                    <a:ext uri="{9D8B030D-6E8A-4147-A177-3AD203B41FA5}">
                      <a16:colId xmlns:a16="http://schemas.microsoft.com/office/drawing/2014/main" val="1435728746"/>
                    </a:ext>
                  </a:extLst>
                </a:gridCol>
                <a:gridCol w="2865349">
                  <a:extLst>
                    <a:ext uri="{9D8B030D-6E8A-4147-A177-3AD203B41FA5}">
                      <a16:colId xmlns:a16="http://schemas.microsoft.com/office/drawing/2014/main" val="647418258"/>
                    </a:ext>
                  </a:extLst>
                </a:gridCol>
              </a:tblGrid>
              <a:tr h="370840">
                <a:tc>
                  <a:txBody>
                    <a:bodyPr/>
                    <a:lstStyle/>
                    <a:p>
                      <a:pPr algn="ctr"/>
                      <a:r>
                        <a:rPr lang="en-US" sz="2000" dirty="0" err="1"/>
                        <a:t>Indicateur</a:t>
                      </a:r>
                      <a:r>
                        <a:rPr lang="en-US" sz="2000" dirty="0"/>
                        <a:t> </a:t>
                      </a:r>
                    </a:p>
                  </a:txBody>
                  <a:tcPr/>
                </a:tc>
                <a:tc>
                  <a:txBody>
                    <a:bodyPr/>
                    <a:lstStyle/>
                    <a:p>
                      <a:pPr algn="ctr"/>
                      <a:r>
                        <a:rPr lang="en-US" sz="2000" dirty="0"/>
                        <a:t>Valeur de </a:t>
                      </a:r>
                      <a:r>
                        <a:rPr lang="en-US" sz="2000" dirty="0" err="1"/>
                        <a:t>référence</a:t>
                      </a:r>
                      <a:endParaRPr lang="en-US" sz="2000" dirty="0"/>
                    </a:p>
                  </a:txBody>
                  <a:tcPr/>
                </a:tc>
                <a:extLst>
                  <a:ext uri="{0D108BD9-81ED-4DB2-BD59-A6C34878D82A}">
                    <a16:rowId xmlns:a16="http://schemas.microsoft.com/office/drawing/2014/main" val="35882199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Pourcentage</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bénéficiaires</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ayant</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obtenu</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un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diplôme</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l'enseignement</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secondaire</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latin typeface="+mn-lt"/>
                        </a:rPr>
                        <a:t>20%</a:t>
                      </a:r>
                    </a:p>
                  </a:txBody>
                  <a:tcPr anchor="ctr"/>
                </a:tc>
                <a:extLst>
                  <a:ext uri="{0D108BD9-81ED-4DB2-BD59-A6C34878D82A}">
                    <a16:rowId xmlns:a16="http://schemas.microsoft.com/office/drawing/2014/main" val="1907479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Taux</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d'alphabétisation</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du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comté</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mn-lt"/>
                          <a:ea typeface="+mn-ea"/>
                          <a:cs typeface="+mn-cs"/>
                        </a:rPr>
                        <a:t>(Femme: 30%; Homme 60%)</a:t>
                      </a:r>
                    </a:p>
                  </a:txBody>
                  <a:tcPr anchor="ctr"/>
                </a:tc>
                <a:extLst>
                  <a:ext uri="{0D108BD9-81ED-4DB2-BD59-A6C34878D82A}">
                    <a16:rowId xmlns:a16="http://schemas.microsoft.com/office/drawing/2014/main" val="755584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Nombre</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cours</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formation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dispensés</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a:t>
                      </a:r>
                    </a:p>
                  </a:txBody>
                  <a:tcPr anchor="ctr"/>
                </a:tc>
                <a:tc>
                  <a:txBody>
                    <a:bodyPr/>
                    <a:lstStyle/>
                    <a:p>
                      <a:pPr algn="ctr"/>
                      <a:r>
                        <a:rPr lang="en-US" sz="2000" dirty="0">
                          <a:latin typeface="+mn-lt"/>
                        </a:rPr>
                        <a:t>0</a:t>
                      </a:r>
                    </a:p>
                  </a:txBody>
                  <a:tcPr anchor="ctr"/>
                </a:tc>
                <a:extLst>
                  <a:ext uri="{0D108BD9-81ED-4DB2-BD59-A6C34878D82A}">
                    <a16:rowId xmlns:a16="http://schemas.microsoft.com/office/drawing/2014/main" val="510290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Nombre</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ménages sous le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seuil</a:t>
                      </a:r>
                      <a:r>
                        <a:rPr kumimoji="0" lang="en-US" altLang="en-US" sz="2000" b="0" i="0" u="none" strike="noStrike" kern="1200" cap="none" spc="0" normalizeH="0" baseline="0" noProof="0" dirty="0">
                          <a:ln>
                            <a:noFill/>
                          </a:ln>
                          <a:solidFill>
                            <a:prstClr val="black"/>
                          </a:solidFill>
                          <a:effectLst/>
                          <a:uLnTx/>
                          <a:uFillTx/>
                          <a:latin typeface="+mn-lt"/>
                          <a:ea typeface="+mn-ea"/>
                          <a:cs typeface="+mn-cs"/>
                        </a:rPr>
                        <a:t> de </a:t>
                      </a:r>
                      <a:r>
                        <a:rPr kumimoji="0" lang="en-US" altLang="en-US" sz="2000" b="0" i="0" u="none" strike="noStrike" kern="1200" cap="none" spc="0" normalizeH="0" baseline="0" noProof="0" dirty="0" err="1">
                          <a:ln>
                            <a:noFill/>
                          </a:ln>
                          <a:solidFill>
                            <a:prstClr val="black"/>
                          </a:solidFill>
                          <a:effectLst/>
                          <a:uLnTx/>
                          <a:uFillTx/>
                          <a:latin typeface="+mn-lt"/>
                          <a:ea typeface="+mn-ea"/>
                          <a:cs typeface="+mn-cs"/>
                        </a:rPr>
                        <a:t>pauvreté</a:t>
                      </a:r>
                      <a:endParaRPr kumimoji="0" lang="en-US" alt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latin typeface="+mn-lt"/>
                        </a:rPr>
                        <a:t>200</a:t>
                      </a:r>
                    </a:p>
                  </a:txBody>
                  <a:tcPr anchor="ctr"/>
                </a:tc>
                <a:extLst>
                  <a:ext uri="{0D108BD9-81ED-4DB2-BD59-A6C34878D82A}">
                    <a16:rowId xmlns:a16="http://schemas.microsoft.com/office/drawing/2014/main" val="2162745018"/>
                  </a:ext>
                </a:extLst>
              </a:tr>
            </a:tbl>
          </a:graphicData>
        </a:graphic>
      </p:graphicFrame>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913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ourquoi les valeurs de référence sont-elles utiles ?">
            <a:extLst>
              <a:ext uri="{FF2B5EF4-FFF2-40B4-BE49-F238E27FC236}">
                <a16:creationId xmlns:a16="http://schemas.microsoft.com/office/drawing/2014/main" id="{AA5A2B27-8A8B-43EF-AF60-BD11A6E41202}"/>
              </a:ext>
            </a:extLst>
          </p:cNvPr>
          <p:cNvSpPr>
            <a:spLocks noGrp="1"/>
          </p:cNvSpPr>
          <p:nvPr>
            <p:ph type="ctrTitle"/>
          </p:nvPr>
        </p:nvSpPr>
        <p:spPr>
          <a:xfrm>
            <a:off x="595353" y="310204"/>
            <a:ext cx="10928613" cy="961175"/>
          </a:xfrm>
        </p:spPr>
        <p:txBody>
          <a:bodyPr>
            <a:normAutofit fontScale="90000"/>
          </a:bodyPr>
          <a:lstStyle/>
          <a:p>
            <a:pPr algn="l"/>
            <a:r>
              <a:rPr lang="en-US" sz="4400" dirty="0" err="1">
                <a:solidFill>
                  <a:schemeClr val="accent2"/>
                </a:solidFill>
              </a:rPr>
              <a:t>Pourquoi</a:t>
            </a:r>
            <a:r>
              <a:rPr lang="en-US" sz="4400" dirty="0">
                <a:solidFill>
                  <a:schemeClr val="accent2"/>
                </a:solidFill>
              </a:rPr>
              <a:t> les </a:t>
            </a:r>
            <a:r>
              <a:rPr lang="en-US" sz="4400" dirty="0" err="1">
                <a:solidFill>
                  <a:schemeClr val="accent2"/>
                </a:solidFill>
              </a:rPr>
              <a:t>valeurs</a:t>
            </a:r>
            <a:r>
              <a:rPr lang="en-US" sz="4400" dirty="0">
                <a:solidFill>
                  <a:schemeClr val="accent2"/>
                </a:solidFill>
              </a:rPr>
              <a:t> de </a:t>
            </a:r>
            <a:r>
              <a:rPr lang="en-US" sz="4400" dirty="0" err="1"/>
              <a:t>r</a:t>
            </a:r>
            <a:r>
              <a:rPr lang="en-US" sz="4400" dirty="0" err="1">
                <a:solidFill>
                  <a:schemeClr val="accent2"/>
                </a:solidFill>
              </a:rPr>
              <a:t>éférence</a:t>
            </a:r>
            <a:r>
              <a:rPr lang="en-US" sz="4400" dirty="0">
                <a:solidFill>
                  <a:schemeClr val="accent2"/>
                </a:solidFill>
              </a:rPr>
              <a:t> </a:t>
            </a:r>
            <a:r>
              <a:rPr lang="en-US" sz="4400" dirty="0" err="1">
                <a:solidFill>
                  <a:schemeClr val="accent2"/>
                </a:solidFill>
              </a:rPr>
              <a:t>sont-elles</a:t>
            </a:r>
            <a:r>
              <a:rPr lang="en-US" sz="4400" dirty="0">
                <a:solidFill>
                  <a:schemeClr val="accent2"/>
                </a:solidFill>
              </a:rPr>
              <a:t> </a:t>
            </a:r>
            <a:r>
              <a:rPr lang="en-US" sz="4400" dirty="0" err="1">
                <a:solidFill>
                  <a:schemeClr val="accent2"/>
                </a:solidFill>
              </a:rPr>
              <a:t>utiles</a:t>
            </a:r>
            <a:r>
              <a:rPr lang="en-US" sz="4400" dirty="0">
                <a:solidFill>
                  <a:schemeClr val="accent2"/>
                </a:solidFill>
              </a:rPr>
              <a:t> ?</a:t>
            </a:r>
            <a:endParaRPr lang="en-US" dirty="0"/>
          </a:p>
        </p:txBody>
      </p:sp>
      <p:sp>
        <p:nvSpPr>
          <p:cNvPr id="3" name="Content Placeholder 2" descr="Aider à déterminer les progrès dans la réalisation des produits et des résultats&#10;Permettre une interprétation efficace des données de performance&#10;Informer la fixation des objectifs pour les indicateurs&#10;Fournir un point de comparaison clé pour les évaluations et améliorer le caractère concluant des résultats des évaluations.&#10;">
            <a:extLst>
              <a:ext uri="{FF2B5EF4-FFF2-40B4-BE49-F238E27FC236}">
                <a16:creationId xmlns:a16="http://schemas.microsoft.com/office/drawing/2014/main" id="{899D53A3-0873-4795-B6D8-E299669A3614}"/>
              </a:ext>
            </a:extLst>
          </p:cNvPr>
          <p:cNvSpPr>
            <a:spLocks noGrp="1"/>
          </p:cNvSpPr>
          <p:nvPr>
            <p:ph sz="quarter" idx="13"/>
          </p:nvPr>
        </p:nvSpPr>
        <p:spPr>
          <a:xfrm>
            <a:off x="635121" y="1501729"/>
            <a:ext cx="11035957" cy="2884742"/>
          </a:xfrm>
        </p:spPr>
        <p:txBody>
          <a:bodyPr>
            <a:normAutofit/>
          </a:bodyPr>
          <a:lstStyle/>
          <a:p>
            <a:r>
              <a:rPr lang="en-US" sz="2800" dirty="0"/>
              <a:t>Aider </a:t>
            </a:r>
            <a:r>
              <a:rPr lang="en-US" sz="2800" dirty="0" err="1"/>
              <a:t>à</a:t>
            </a:r>
            <a:r>
              <a:rPr lang="en-US" sz="2800" dirty="0"/>
              <a:t> </a:t>
            </a:r>
            <a:r>
              <a:rPr lang="en-US" sz="2800" dirty="0" err="1"/>
              <a:t>déterminer</a:t>
            </a:r>
            <a:r>
              <a:rPr lang="en-US" sz="2800" dirty="0"/>
              <a:t> </a:t>
            </a:r>
            <a:r>
              <a:rPr lang="en-US" sz="2800" b="1" dirty="0"/>
              <a:t>les </a:t>
            </a:r>
            <a:r>
              <a:rPr lang="en-US" sz="2800" b="1" dirty="0" err="1"/>
              <a:t>progrès</a:t>
            </a:r>
            <a:r>
              <a:rPr lang="en-US" sz="2800" b="1" dirty="0"/>
              <a:t> </a:t>
            </a:r>
            <a:r>
              <a:rPr lang="en-US" sz="2800" dirty="0"/>
              <a:t>dans la </a:t>
            </a:r>
            <a:r>
              <a:rPr lang="en-US" sz="2800" dirty="0" err="1"/>
              <a:t>réalisation</a:t>
            </a:r>
            <a:r>
              <a:rPr lang="en-US" sz="2800" dirty="0"/>
              <a:t> des </a:t>
            </a:r>
            <a:r>
              <a:rPr lang="en-US" sz="2800" dirty="0" err="1"/>
              <a:t>produits</a:t>
            </a:r>
            <a:r>
              <a:rPr lang="en-US" sz="2800" dirty="0"/>
              <a:t> et des </a:t>
            </a:r>
            <a:r>
              <a:rPr lang="en-US" sz="2800" dirty="0" err="1"/>
              <a:t>résultats</a:t>
            </a:r>
            <a:endParaRPr lang="en-US" sz="2800" dirty="0"/>
          </a:p>
          <a:p>
            <a:r>
              <a:rPr lang="en-US" sz="2800" dirty="0" err="1"/>
              <a:t>Permettre</a:t>
            </a:r>
            <a:r>
              <a:rPr lang="en-US" sz="2800" dirty="0"/>
              <a:t> </a:t>
            </a:r>
            <a:r>
              <a:rPr lang="en-US" sz="2800" b="1" dirty="0" err="1"/>
              <a:t>une</a:t>
            </a:r>
            <a:r>
              <a:rPr lang="en-US" sz="2800" b="1" dirty="0"/>
              <a:t> </a:t>
            </a:r>
            <a:r>
              <a:rPr lang="en-US" sz="2800" b="1" dirty="0" err="1"/>
              <a:t>interprétation</a:t>
            </a:r>
            <a:r>
              <a:rPr lang="en-US" sz="2800" b="1" dirty="0"/>
              <a:t> </a:t>
            </a:r>
            <a:r>
              <a:rPr lang="en-US" sz="2800" dirty="0" err="1"/>
              <a:t>efficace</a:t>
            </a:r>
            <a:r>
              <a:rPr lang="en-US" sz="2800" dirty="0"/>
              <a:t> des </a:t>
            </a:r>
            <a:r>
              <a:rPr lang="en-US" sz="2800" dirty="0" err="1"/>
              <a:t>données</a:t>
            </a:r>
            <a:r>
              <a:rPr lang="en-US" sz="2800" dirty="0"/>
              <a:t> de performance</a:t>
            </a:r>
          </a:p>
          <a:p>
            <a:r>
              <a:rPr lang="en-US" sz="2800" dirty="0"/>
              <a:t>Informer la fixation des </a:t>
            </a:r>
            <a:r>
              <a:rPr lang="en-US" sz="2800" b="1" dirty="0" err="1"/>
              <a:t>objectifs</a:t>
            </a:r>
            <a:r>
              <a:rPr lang="en-US" sz="2800" dirty="0"/>
              <a:t> pour les </a:t>
            </a:r>
            <a:r>
              <a:rPr lang="en-US" sz="2800" dirty="0" err="1"/>
              <a:t>indicateurs</a:t>
            </a:r>
            <a:endParaRPr lang="en-US" sz="2800" dirty="0"/>
          </a:p>
          <a:p>
            <a:r>
              <a:rPr lang="en-US" sz="2800" dirty="0" err="1"/>
              <a:t>Fournir</a:t>
            </a:r>
            <a:r>
              <a:rPr lang="en-US" sz="2800" dirty="0"/>
              <a:t> un point de </a:t>
            </a:r>
            <a:r>
              <a:rPr lang="en-US" sz="2800" b="1" dirty="0" err="1"/>
              <a:t>comparaison</a:t>
            </a:r>
            <a:r>
              <a:rPr lang="en-US" sz="2800" dirty="0"/>
              <a:t> </a:t>
            </a:r>
            <a:r>
              <a:rPr lang="en-US" sz="2800" dirty="0" err="1"/>
              <a:t>clé</a:t>
            </a:r>
            <a:r>
              <a:rPr lang="en-US" sz="2800" dirty="0"/>
              <a:t> pour les </a:t>
            </a:r>
            <a:r>
              <a:rPr lang="en-US" sz="2800" dirty="0" err="1"/>
              <a:t>évaluations</a:t>
            </a:r>
            <a:r>
              <a:rPr lang="en-US" sz="2800" dirty="0"/>
              <a:t> et </a:t>
            </a:r>
            <a:r>
              <a:rPr lang="en-US" sz="2800" dirty="0" err="1"/>
              <a:t>améliorer</a:t>
            </a:r>
            <a:r>
              <a:rPr lang="en-US" sz="2800" dirty="0"/>
              <a:t> le </a:t>
            </a:r>
            <a:r>
              <a:rPr lang="en-US" sz="2800" dirty="0" err="1"/>
              <a:t>caractère</a:t>
            </a:r>
            <a:r>
              <a:rPr lang="en-US" sz="2800" dirty="0"/>
              <a:t> </a:t>
            </a:r>
            <a:r>
              <a:rPr lang="en-US" sz="2800" dirty="0" err="1"/>
              <a:t>concluant</a:t>
            </a:r>
            <a:r>
              <a:rPr lang="en-US" sz="2800" dirty="0"/>
              <a:t> des </a:t>
            </a:r>
            <a:r>
              <a:rPr lang="en-US" sz="2800" dirty="0" err="1"/>
              <a:t>résultats</a:t>
            </a:r>
            <a:r>
              <a:rPr lang="en-US" sz="2800" dirty="0"/>
              <a:t> des </a:t>
            </a:r>
            <a:r>
              <a:rPr lang="en-US" sz="2800" dirty="0" err="1"/>
              <a:t>évaluations</a:t>
            </a:r>
            <a:r>
              <a:rPr lang="en-US" sz="2800" dirty="0"/>
              <a:t>.</a:t>
            </a:r>
            <a:endParaRPr lang="en-US" dirty="0"/>
          </a:p>
        </p:txBody>
      </p:sp>
      <p:sp>
        <p:nvSpPr>
          <p:cNvPr id="2" name="Footer Placeholder 1">
            <a:extLst>
              <a:ext uri="{FF2B5EF4-FFF2-40B4-BE49-F238E27FC236}">
                <a16:creationId xmlns:a16="http://schemas.microsoft.com/office/drawing/2014/main" id="{C731B885-2FDF-4680-BBA6-705BD14FABDE}"/>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627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Établir une valeur de référence">
            <a:extLst>
              <a:ext uri="{FF2B5EF4-FFF2-40B4-BE49-F238E27FC236}">
                <a16:creationId xmlns:a16="http://schemas.microsoft.com/office/drawing/2014/main" id="{B9BDF7CE-6ED0-422D-A25F-7C6FFE0AFF31}"/>
              </a:ext>
            </a:extLst>
          </p:cNvPr>
          <p:cNvSpPr>
            <a:spLocks noGrp="1"/>
          </p:cNvSpPr>
          <p:nvPr>
            <p:ph type="title"/>
          </p:nvPr>
        </p:nvSpPr>
        <p:spPr>
          <a:xfrm>
            <a:off x="648181" y="114604"/>
            <a:ext cx="10229629" cy="1325563"/>
          </a:xfrm>
        </p:spPr>
        <p:txBody>
          <a:bodyPr/>
          <a:lstStyle/>
          <a:p>
            <a:r>
              <a:rPr lang="en-US" dirty="0" err="1">
                <a:solidFill>
                  <a:schemeClr val="accent2"/>
                </a:solidFill>
              </a:rPr>
              <a:t>Établir</a:t>
            </a:r>
            <a:r>
              <a:rPr lang="en-US" dirty="0">
                <a:solidFill>
                  <a:schemeClr val="accent2"/>
                </a:solidFill>
              </a:rPr>
              <a:t> </a:t>
            </a:r>
            <a:r>
              <a:rPr lang="en-US" dirty="0" err="1">
                <a:solidFill>
                  <a:schemeClr val="accent2"/>
                </a:solidFill>
              </a:rPr>
              <a:t>une</a:t>
            </a:r>
            <a:r>
              <a:rPr lang="en-US" dirty="0">
                <a:solidFill>
                  <a:schemeClr val="accent2"/>
                </a:solidFill>
              </a:rPr>
              <a:t> </a:t>
            </a:r>
            <a:r>
              <a:rPr lang="en-US" dirty="0" err="1">
                <a:solidFill>
                  <a:schemeClr val="accent2"/>
                </a:solidFill>
              </a:rPr>
              <a:t>valeur</a:t>
            </a:r>
            <a:r>
              <a:rPr lang="en-US" dirty="0">
                <a:solidFill>
                  <a:schemeClr val="accent2"/>
                </a:solidFill>
              </a:rPr>
              <a:t> de </a:t>
            </a:r>
            <a:r>
              <a:rPr lang="en-US" dirty="0" err="1">
                <a:solidFill>
                  <a:schemeClr val="accent2"/>
                </a:solidFill>
              </a:rPr>
              <a:t>référence</a:t>
            </a:r>
            <a:endParaRPr lang="en-US" dirty="0"/>
          </a:p>
        </p:txBody>
      </p:sp>
      <p:sp>
        <p:nvSpPr>
          <p:cNvPr id="4" name="Content Placeholder 3" descr="Les valeurs de référence sont soit :&#10;Remises à zéro - c'est souvent le cas pour les indicateurs de produits spécifiques au projet et certains indicateurs de résultats de niveau inférieur.&#10;Déjà connues ou déterminées - disponibles auprès de sources secondaires, ou de projets antérieurs&#10;Collectées avant la mise en œuvre - collecte de données primaires, évaluation rapide, enquête, etc. &#10;Valeur de référence en continu - l'activité est déployée à différents groupes/régions à des moments différents&#10;">
            <a:extLst>
              <a:ext uri="{FF2B5EF4-FFF2-40B4-BE49-F238E27FC236}">
                <a16:creationId xmlns:a16="http://schemas.microsoft.com/office/drawing/2014/main" id="{F6C08DF6-E96E-45E6-A042-FB5B36C3D391}"/>
              </a:ext>
            </a:extLst>
          </p:cNvPr>
          <p:cNvSpPr>
            <a:spLocks noGrp="1"/>
          </p:cNvSpPr>
          <p:nvPr>
            <p:ph idx="1"/>
          </p:nvPr>
        </p:nvSpPr>
        <p:spPr>
          <a:xfrm>
            <a:off x="648181" y="1332089"/>
            <a:ext cx="10317312" cy="4506671"/>
          </a:xfrm>
        </p:spPr>
        <p:txBody>
          <a:bodyPr>
            <a:normAutofit lnSpcReduction="10000"/>
          </a:bodyPr>
          <a:lstStyle/>
          <a:p>
            <a:pPr marL="373762" indent="-373762">
              <a:spcBef>
                <a:spcPts val="1587"/>
              </a:spcBef>
              <a:buClr>
                <a:srgbClr val="B2B2B2"/>
              </a:buClr>
              <a:buSzPct val="90000"/>
              <a:buNone/>
              <a:tabLst>
                <a:tab pos="1583239" algn="l"/>
              </a:tabLst>
              <a:defRPr/>
            </a:pPr>
            <a:r>
              <a:rPr lang="en-US" sz="3000" b="1" dirty="0">
                <a:ea typeface="+mj-ea"/>
                <a:cs typeface="+mj-cs"/>
              </a:rPr>
              <a:t>Les </a:t>
            </a:r>
            <a:r>
              <a:rPr lang="en-US" sz="3000" b="1" dirty="0" err="1">
                <a:ea typeface="+mj-ea"/>
                <a:cs typeface="+mj-cs"/>
              </a:rPr>
              <a:t>valeurs</a:t>
            </a:r>
            <a:r>
              <a:rPr lang="en-US" sz="3000" b="1" dirty="0">
                <a:ea typeface="+mj-ea"/>
                <a:cs typeface="+mj-cs"/>
              </a:rPr>
              <a:t> de </a:t>
            </a:r>
            <a:r>
              <a:rPr lang="en-US" sz="3000" b="1" dirty="0" err="1">
                <a:ea typeface="+mj-ea"/>
                <a:cs typeface="+mj-cs"/>
              </a:rPr>
              <a:t>référence</a:t>
            </a:r>
            <a:r>
              <a:rPr lang="en-US" sz="3000" b="1" dirty="0">
                <a:ea typeface="+mj-ea"/>
                <a:cs typeface="+mj-cs"/>
              </a:rPr>
              <a:t> </a:t>
            </a:r>
            <a:r>
              <a:rPr lang="en-US" sz="3000" b="1" dirty="0" err="1">
                <a:ea typeface="+mj-ea"/>
                <a:cs typeface="+mj-cs"/>
              </a:rPr>
              <a:t>sont</a:t>
            </a:r>
            <a:r>
              <a:rPr lang="en-US" sz="3000" b="1" dirty="0">
                <a:ea typeface="+mj-ea"/>
                <a:cs typeface="+mj-cs"/>
              </a:rPr>
              <a:t> </a:t>
            </a:r>
            <a:r>
              <a:rPr lang="en-US" sz="3000" b="1" dirty="0" err="1">
                <a:ea typeface="+mj-ea"/>
                <a:cs typeface="+mj-cs"/>
              </a:rPr>
              <a:t>soit</a:t>
            </a:r>
            <a:r>
              <a:rPr lang="en-US" sz="3000" b="1" dirty="0">
                <a:ea typeface="+mj-ea"/>
                <a:cs typeface="+mj-cs"/>
              </a:rPr>
              <a:t> </a:t>
            </a:r>
            <a:r>
              <a:rPr lang="en-US" sz="3000" b="1" i="1"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Remises à </a:t>
            </a:r>
            <a:r>
              <a:rPr lang="en-US" b="1" dirty="0" err="1">
                <a:solidFill>
                  <a:schemeClr val="accent6">
                    <a:lumMod val="50000"/>
                  </a:schemeClr>
                </a:solidFill>
              </a:rPr>
              <a:t>zéro</a:t>
            </a:r>
            <a:r>
              <a:rPr lang="en-US" b="1" dirty="0">
                <a:solidFill>
                  <a:schemeClr val="accent6">
                    <a:lumMod val="50000"/>
                  </a:schemeClr>
                </a:solidFill>
              </a:rPr>
              <a:t> - </a:t>
            </a:r>
            <a:r>
              <a:rPr lang="en-US" dirty="0" err="1"/>
              <a:t>c'est</a:t>
            </a:r>
            <a:r>
              <a:rPr lang="en-US" dirty="0"/>
              <a:t> </a:t>
            </a:r>
            <a:r>
              <a:rPr lang="en-US" dirty="0" err="1"/>
              <a:t>souvent</a:t>
            </a:r>
            <a:r>
              <a:rPr lang="en-US" dirty="0"/>
              <a:t> le </a:t>
            </a:r>
            <a:r>
              <a:rPr lang="en-US" dirty="0" err="1"/>
              <a:t>cas</a:t>
            </a:r>
            <a:r>
              <a:rPr lang="en-US" dirty="0"/>
              <a:t> pour les </a:t>
            </a:r>
            <a:r>
              <a:rPr lang="en-US" dirty="0" err="1"/>
              <a:t>indicateurs</a:t>
            </a:r>
            <a:r>
              <a:rPr lang="en-US" dirty="0"/>
              <a:t> de </a:t>
            </a:r>
            <a:r>
              <a:rPr lang="en-US" dirty="0" err="1"/>
              <a:t>produits</a:t>
            </a:r>
            <a:r>
              <a:rPr lang="en-US" dirty="0"/>
              <a:t> </a:t>
            </a:r>
            <a:r>
              <a:rPr lang="en-US" dirty="0" err="1"/>
              <a:t>spécifiques</a:t>
            </a:r>
            <a:r>
              <a:rPr lang="en-US" dirty="0"/>
              <a:t> au </a:t>
            </a:r>
            <a:r>
              <a:rPr lang="en-US" dirty="0" err="1"/>
              <a:t>projet</a:t>
            </a:r>
            <a:r>
              <a:rPr lang="en-US" dirty="0"/>
              <a:t> et </a:t>
            </a:r>
            <a:r>
              <a:rPr lang="en-US" dirty="0" err="1"/>
              <a:t>certains</a:t>
            </a:r>
            <a:r>
              <a:rPr lang="en-US" dirty="0"/>
              <a:t> </a:t>
            </a:r>
            <a:r>
              <a:rPr lang="en-US" dirty="0" err="1"/>
              <a:t>indicateurs</a:t>
            </a:r>
            <a:r>
              <a:rPr lang="en-US" dirty="0"/>
              <a:t> de </a:t>
            </a:r>
            <a:r>
              <a:rPr lang="en-US" dirty="0" err="1"/>
              <a:t>résultats</a:t>
            </a:r>
            <a:r>
              <a:rPr lang="en-US" dirty="0"/>
              <a:t> de </a:t>
            </a:r>
            <a:r>
              <a:rPr lang="en-US" dirty="0" err="1"/>
              <a:t>niveau</a:t>
            </a:r>
            <a:r>
              <a:rPr lang="en-US" dirty="0"/>
              <a:t> </a:t>
            </a:r>
            <a:r>
              <a:rPr lang="en-US" dirty="0" err="1"/>
              <a:t>inférieur</a:t>
            </a:r>
            <a:r>
              <a:rPr lang="en-US" dirty="0"/>
              <a:t>.</a:t>
            </a:r>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Déjà </a:t>
            </a:r>
            <a:r>
              <a:rPr lang="en-US" b="1" dirty="0" err="1">
                <a:solidFill>
                  <a:schemeClr val="accent6">
                    <a:lumMod val="50000"/>
                  </a:schemeClr>
                </a:solidFill>
              </a:rPr>
              <a:t>connues</a:t>
            </a:r>
            <a:r>
              <a:rPr lang="en-US" b="1" dirty="0">
                <a:solidFill>
                  <a:schemeClr val="accent6">
                    <a:lumMod val="50000"/>
                  </a:schemeClr>
                </a:solidFill>
              </a:rPr>
              <a:t> </a:t>
            </a:r>
            <a:r>
              <a:rPr lang="en-US" b="1" dirty="0" err="1">
                <a:solidFill>
                  <a:schemeClr val="accent6">
                    <a:lumMod val="50000"/>
                  </a:schemeClr>
                </a:solidFill>
              </a:rPr>
              <a:t>ou</a:t>
            </a:r>
            <a:r>
              <a:rPr lang="en-US" b="1" dirty="0">
                <a:solidFill>
                  <a:schemeClr val="accent6">
                    <a:lumMod val="50000"/>
                  </a:schemeClr>
                </a:solidFill>
              </a:rPr>
              <a:t> </a:t>
            </a:r>
            <a:r>
              <a:rPr lang="en-US" b="1" dirty="0" err="1">
                <a:solidFill>
                  <a:schemeClr val="accent6">
                    <a:lumMod val="50000"/>
                  </a:schemeClr>
                </a:solidFill>
              </a:rPr>
              <a:t>déterminées</a:t>
            </a:r>
            <a:r>
              <a:rPr lang="en-US" b="1" dirty="0">
                <a:solidFill>
                  <a:schemeClr val="accent6">
                    <a:lumMod val="50000"/>
                  </a:schemeClr>
                </a:solidFill>
              </a:rPr>
              <a:t> </a:t>
            </a:r>
            <a:r>
              <a:rPr lang="en-US" dirty="0">
                <a:solidFill>
                  <a:schemeClr val="accent6">
                    <a:lumMod val="50000"/>
                  </a:schemeClr>
                </a:solidFill>
              </a:rPr>
              <a:t>- </a:t>
            </a:r>
            <a:r>
              <a:rPr lang="en-US" dirty="0" err="1"/>
              <a:t>disponibles</a:t>
            </a:r>
            <a:r>
              <a:rPr lang="en-US" dirty="0"/>
              <a:t> </a:t>
            </a:r>
            <a:r>
              <a:rPr lang="en-US" dirty="0" err="1"/>
              <a:t>auprès</a:t>
            </a:r>
            <a:r>
              <a:rPr lang="en-US" dirty="0"/>
              <a:t> de sources </a:t>
            </a:r>
            <a:r>
              <a:rPr lang="en-US" dirty="0" err="1"/>
              <a:t>secondaires</a:t>
            </a:r>
            <a:r>
              <a:rPr lang="en-US" dirty="0"/>
              <a:t>, </a:t>
            </a:r>
            <a:r>
              <a:rPr lang="en-US" dirty="0" err="1"/>
              <a:t>ou</a:t>
            </a:r>
            <a:r>
              <a:rPr lang="en-US" dirty="0"/>
              <a:t> de </a:t>
            </a:r>
            <a:r>
              <a:rPr lang="en-US" dirty="0" err="1"/>
              <a:t>projets</a:t>
            </a:r>
            <a:r>
              <a:rPr lang="en-US" dirty="0"/>
              <a:t> </a:t>
            </a:r>
            <a:r>
              <a:rPr lang="en-US" dirty="0" err="1"/>
              <a:t>antérieurs</a:t>
            </a:r>
            <a:endParaRPr lang="en-US" dirty="0"/>
          </a:p>
          <a:p>
            <a:pPr>
              <a:spcBef>
                <a:spcPts val="1587"/>
              </a:spcBef>
              <a:buClr>
                <a:srgbClr val="6C6463"/>
              </a:buClr>
              <a:buSzPct val="90000"/>
              <a:buFont typeface="Gill Sans MT" panose="020B0502020104020203" pitchFamily="34" charset="0"/>
              <a:buChar char="•"/>
              <a:tabLst>
                <a:tab pos="1583239" algn="l"/>
              </a:tabLst>
              <a:defRPr/>
            </a:pPr>
            <a:r>
              <a:rPr lang="en-US" b="1" dirty="0" err="1">
                <a:solidFill>
                  <a:schemeClr val="accent6">
                    <a:lumMod val="50000"/>
                  </a:schemeClr>
                </a:solidFill>
              </a:rPr>
              <a:t>Collectées</a:t>
            </a:r>
            <a:r>
              <a:rPr lang="en-US" b="1" dirty="0">
                <a:solidFill>
                  <a:schemeClr val="accent6">
                    <a:lumMod val="50000"/>
                  </a:schemeClr>
                </a:solidFill>
              </a:rPr>
              <a:t> </a:t>
            </a:r>
            <a:r>
              <a:rPr lang="en-US" b="1" dirty="0" err="1">
                <a:solidFill>
                  <a:schemeClr val="accent6">
                    <a:lumMod val="50000"/>
                  </a:schemeClr>
                </a:solidFill>
              </a:rPr>
              <a:t>avant</a:t>
            </a:r>
            <a:r>
              <a:rPr lang="en-US" b="1" dirty="0">
                <a:solidFill>
                  <a:schemeClr val="accent6">
                    <a:lumMod val="50000"/>
                  </a:schemeClr>
                </a:solidFill>
              </a:rPr>
              <a:t> la mise </a:t>
            </a:r>
            <a:r>
              <a:rPr lang="en-US" b="1" dirty="0" err="1">
                <a:solidFill>
                  <a:schemeClr val="accent6">
                    <a:lumMod val="50000"/>
                  </a:schemeClr>
                </a:solidFill>
              </a:rPr>
              <a:t>en</a:t>
            </a:r>
            <a:r>
              <a:rPr lang="en-US" b="1" dirty="0">
                <a:solidFill>
                  <a:schemeClr val="accent6">
                    <a:lumMod val="50000"/>
                  </a:schemeClr>
                </a:solidFill>
              </a:rPr>
              <a:t> </a:t>
            </a:r>
            <a:r>
              <a:rPr lang="en-US" b="1" dirty="0" err="1">
                <a:solidFill>
                  <a:schemeClr val="accent6">
                    <a:lumMod val="50000"/>
                  </a:schemeClr>
                </a:solidFill>
              </a:rPr>
              <a:t>œuvre</a:t>
            </a:r>
            <a:r>
              <a:rPr lang="en-US" b="1" dirty="0">
                <a:solidFill>
                  <a:schemeClr val="accent6">
                    <a:lumMod val="50000"/>
                  </a:schemeClr>
                </a:solidFill>
              </a:rPr>
              <a:t> - </a:t>
            </a:r>
            <a:r>
              <a:rPr lang="en-US" dirty="0" err="1"/>
              <a:t>collecte</a:t>
            </a:r>
            <a:r>
              <a:rPr lang="en-US" dirty="0"/>
              <a:t> de </a:t>
            </a:r>
            <a:r>
              <a:rPr lang="en-US" dirty="0" err="1"/>
              <a:t>données</a:t>
            </a:r>
            <a:r>
              <a:rPr lang="en-US" dirty="0"/>
              <a:t> </a:t>
            </a:r>
            <a:r>
              <a:rPr lang="en-US" dirty="0" err="1"/>
              <a:t>primaires</a:t>
            </a:r>
            <a:r>
              <a:rPr lang="en-US" dirty="0"/>
              <a:t>, </a:t>
            </a:r>
            <a:r>
              <a:rPr lang="en-US" dirty="0" err="1"/>
              <a:t>évaluation</a:t>
            </a:r>
            <a:r>
              <a:rPr lang="en-US" dirty="0"/>
              <a:t> </a:t>
            </a:r>
            <a:r>
              <a:rPr lang="en-US" dirty="0" err="1"/>
              <a:t>rapide</a:t>
            </a:r>
            <a:r>
              <a:rPr lang="en-US" dirty="0"/>
              <a:t>, </a:t>
            </a:r>
            <a:r>
              <a:rPr lang="en-US" dirty="0" err="1"/>
              <a:t>enquête</a:t>
            </a:r>
            <a:r>
              <a:rPr lang="en-US" dirty="0"/>
              <a:t>, etc. </a:t>
            </a:r>
            <a:endParaRPr lang="en-US" sz="2800" dirty="0"/>
          </a:p>
          <a:p>
            <a:pPr>
              <a:spcBef>
                <a:spcPts val="1587"/>
              </a:spcBef>
              <a:buClr>
                <a:srgbClr val="6C6463"/>
              </a:buClr>
              <a:buSzPct val="90000"/>
              <a:buFont typeface="Gill Sans MT" panose="020B0502020104020203" pitchFamily="34" charset="0"/>
              <a:buChar char="•"/>
              <a:tabLst>
                <a:tab pos="1583239" algn="l"/>
              </a:tabLst>
              <a:defRPr/>
            </a:pPr>
            <a:r>
              <a:rPr lang="en-US" b="1" dirty="0">
                <a:solidFill>
                  <a:schemeClr val="accent6">
                    <a:lumMod val="50000"/>
                  </a:schemeClr>
                </a:solidFill>
              </a:rPr>
              <a:t>Valeur de </a:t>
            </a:r>
            <a:r>
              <a:rPr lang="en-US" b="1" dirty="0" err="1">
                <a:solidFill>
                  <a:schemeClr val="accent6">
                    <a:lumMod val="50000"/>
                  </a:schemeClr>
                </a:solidFill>
              </a:rPr>
              <a:t>référence</a:t>
            </a:r>
            <a:r>
              <a:rPr lang="en-US" b="1" dirty="0">
                <a:solidFill>
                  <a:schemeClr val="accent6">
                    <a:lumMod val="50000"/>
                  </a:schemeClr>
                </a:solidFill>
              </a:rPr>
              <a:t> </a:t>
            </a:r>
            <a:r>
              <a:rPr lang="en-US" b="1" dirty="0" err="1">
                <a:solidFill>
                  <a:schemeClr val="accent6">
                    <a:lumMod val="50000"/>
                  </a:schemeClr>
                </a:solidFill>
              </a:rPr>
              <a:t>en</a:t>
            </a:r>
            <a:r>
              <a:rPr lang="en-US" b="1" dirty="0">
                <a:solidFill>
                  <a:schemeClr val="accent6">
                    <a:lumMod val="50000"/>
                  </a:schemeClr>
                </a:solidFill>
              </a:rPr>
              <a:t> </a:t>
            </a:r>
            <a:r>
              <a:rPr lang="en-US" b="1" dirty="0" err="1">
                <a:solidFill>
                  <a:schemeClr val="accent6">
                    <a:lumMod val="50000"/>
                  </a:schemeClr>
                </a:solidFill>
              </a:rPr>
              <a:t>continu</a:t>
            </a:r>
            <a:r>
              <a:rPr lang="en-US" b="1" dirty="0">
                <a:solidFill>
                  <a:schemeClr val="accent6">
                    <a:lumMod val="50000"/>
                  </a:schemeClr>
                </a:solidFill>
              </a:rPr>
              <a:t> - </a:t>
            </a:r>
            <a:r>
              <a:rPr lang="en-US" altLang="en-US" dirty="0" err="1"/>
              <a:t>l'activité</a:t>
            </a:r>
            <a:r>
              <a:rPr lang="en-US" altLang="en-US" dirty="0"/>
              <a:t> </a:t>
            </a:r>
            <a:r>
              <a:rPr lang="en-US" altLang="en-US" dirty="0" err="1"/>
              <a:t>est</a:t>
            </a:r>
            <a:r>
              <a:rPr lang="en-US" altLang="en-US" dirty="0"/>
              <a:t> </a:t>
            </a:r>
            <a:r>
              <a:rPr lang="en-US" altLang="en-US" dirty="0" err="1"/>
              <a:t>déployée</a:t>
            </a:r>
            <a:r>
              <a:rPr lang="en-US" altLang="en-US" dirty="0"/>
              <a:t> à </a:t>
            </a:r>
            <a:r>
              <a:rPr lang="en-US" altLang="en-US" dirty="0" err="1"/>
              <a:t>différents</a:t>
            </a:r>
            <a:r>
              <a:rPr lang="en-US" altLang="en-US" dirty="0"/>
              <a:t> </a:t>
            </a:r>
            <a:r>
              <a:rPr lang="en-US" altLang="en-US" dirty="0" err="1"/>
              <a:t>groupes</a:t>
            </a:r>
            <a:r>
              <a:rPr lang="en-US" altLang="en-US" dirty="0"/>
              <a:t>/</a:t>
            </a:r>
            <a:r>
              <a:rPr lang="en-US" altLang="en-US" dirty="0" err="1"/>
              <a:t>régions</a:t>
            </a:r>
            <a:r>
              <a:rPr lang="en-US" altLang="en-US" dirty="0"/>
              <a:t> à des moments </a:t>
            </a:r>
            <a:r>
              <a:rPr lang="en-US" altLang="en-US" dirty="0" err="1"/>
              <a:t>différents</a:t>
            </a:r>
            <a:endParaRPr lang="en-US" b="1" dirty="0">
              <a:solidFill>
                <a:schemeClr val="accent6">
                  <a:lumMod val="50000"/>
                </a:schemeClr>
              </a:solidFill>
            </a:endParaRPr>
          </a:p>
        </p:txBody>
      </p:sp>
      <p:sp>
        <p:nvSpPr>
          <p:cNvPr id="2" name="Footer Placeholder 1">
            <a:extLst>
              <a:ext uri="{FF2B5EF4-FFF2-40B4-BE49-F238E27FC236}">
                <a16:creationId xmlns:a16="http://schemas.microsoft.com/office/drawing/2014/main" id="{E56BB804-1671-4B19-BBF9-E43AF7360A68}"/>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690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descr="Mise à zéro"/>
          <p:cNvSpPr txBox="1">
            <a:spLocks noGrp="1"/>
          </p:cNvSpPr>
          <p:nvPr>
            <p:ph type="title" idx="4294967295"/>
          </p:nvPr>
        </p:nvSpPr>
        <p:spPr>
          <a:xfrm>
            <a:off x="577388" y="282589"/>
            <a:ext cx="10642848" cy="799240"/>
          </a:xfrm>
          <a:prstGeom prst="rect">
            <a:avLst/>
          </a:prstGeom>
          <a:noFill/>
          <a:ln>
            <a:noFill/>
            <a:prstDash/>
          </a:ln>
          <a:effectLst/>
        </p:spPr>
        <p:txBody>
          <a:bodyPr rot="0" spcFirstLastPara="0" vertOverflow="overflow" horzOverflow="overflow" vert="horz" wrap="square" lIns="120949" tIns="60475" rIns="120949" bIns="60475" numCol="1" spcCol="0" rtlCol="0" fromWordArt="0" anchor="b" anchorCtr="0" forceAA="0" compatLnSpc="1">
            <a:prstTxWarp prst="textNoShape">
              <a:avLst/>
            </a:prstTxWarp>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BA0C2F"/>
                </a:solidFill>
                <a:effectLst/>
                <a:uLnTx/>
                <a:uFillTx/>
                <a:latin typeface="+mj-lt"/>
                <a:ea typeface="+mj-ea"/>
                <a:cs typeface="Gill Sans MT"/>
              </a:rPr>
              <a:t>Mise à </a:t>
            </a:r>
            <a:r>
              <a:rPr kumimoji="0" lang="en-US" sz="4400" b="0" i="0" u="none" strike="noStrike" kern="1200" cap="none" spc="0" normalizeH="0" baseline="0" noProof="0" dirty="0" err="1">
                <a:ln>
                  <a:noFill/>
                </a:ln>
                <a:solidFill>
                  <a:srgbClr val="BA0C2F"/>
                </a:solidFill>
                <a:effectLst/>
                <a:uLnTx/>
                <a:uFillTx/>
                <a:latin typeface="+mj-lt"/>
                <a:ea typeface="+mj-ea"/>
                <a:cs typeface="Gill Sans MT"/>
              </a:rPr>
              <a:t>zéro</a:t>
            </a:r>
            <a:endParaRPr kumimoji="0" lang="en-US" sz="4400" b="0" i="0" u="none" strike="noStrike" kern="1200" cap="none" spc="0" normalizeH="0" baseline="0" noProof="0" dirty="0">
              <a:ln>
                <a:noFill/>
              </a:ln>
              <a:solidFill>
                <a:srgbClr val="BA0C2F"/>
              </a:solidFill>
              <a:effectLst/>
              <a:uLnTx/>
              <a:uFillTx/>
              <a:latin typeface="+mj-lt"/>
              <a:ea typeface="+mj-ea"/>
              <a:cs typeface="Gill Sans MT"/>
            </a:endParaRPr>
          </a:p>
        </p:txBody>
      </p:sp>
      <p:graphicFrame>
        <p:nvGraphicFramePr>
          <p:cNvPr id="8" name="Table 8" descr="Tableau :&#10;&#10;Scénario :&#10;&#10;Mise à zéro.&#10;&#10;Quand : &#10;Commun pour les indicateurs de production pour les produits et services offerts pour la première fois&#10;&#10;&#10;&#10;Exemples :&#10;Nombre d'enquêteurs formés&#10;&#10;Nombre de réunions syndicales facilitées &#10;&#10;Nombre de bénéficiaires qui obtiennent un nouvel emploi dans les 6 mois &#10;">
            <a:extLst>
              <a:ext uri="{FF2B5EF4-FFF2-40B4-BE49-F238E27FC236}">
                <a16:creationId xmlns:a16="http://schemas.microsoft.com/office/drawing/2014/main" id="{4A4DA9CF-B7F4-4AD9-84A6-57CB753D071D}"/>
              </a:ext>
            </a:extLst>
          </p:cNvPr>
          <p:cNvGraphicFramePr>
            <a:graphicFrameLocks noGrp="1"/>
          </p:cNvGraphicFramePr>
          <p:nvPr>
            <p:extLst>
              <p:ext uri="{D42A27DB-BD31-4B8C-83A1-F6EECF244321}">
                <p14:modId xmlns:p14="http://schemas.microsoft.com/office/powerpoint/2010/main" val="3407376619"/>
              </p:ext>
            </p:extLst>
          </p:nvPr>
        </p:nvGraphicFramePr>
        <p:xfrm>
          <a:off x="764169" y="1538590"/>
          <a:ext cx="10642847" cy="3814984"/>
        </p:xfrm>
        <a:graphic>
          <a:graphicData uri="http://schemas.openxmlformats.org/drawingml/2006/table">
            <a:tbl>
              <a:tblPr firstRow="1" bandRow="1">
                <a:tableStyleId>{5C22544A-7EE6-4342-B048-85BDC9FD1C3A}</a:tableStyleId>
              </a:tblPr>
              <a:tblGrid>
                <a:gridCol w="2022736">
                  <a:extLst>
                    <a:ext uri="{9D8B030D-6E8A-4147-A177-3AD203B41FA5}">
                      <a16:colId xmlns:a16="http://schemas.microsoft.com/office/drawing/2014/main" val="3125638786"/>
                    </a:ext>
                  </a:extLst>
                </a:gridCol>
                <a:gridCol w="2890577">
                  <a:extLst>
                    <a:ext uri="{9D8B030D-6E8A-4147-A177-3AD203B41FA5}">
                      <a16:colId xmlns:a16="http://schemas.microsoft.com/office/drawing/2014/main" val="3446928159"/>
                    </a:ext>
                  </a:extLst>
                </a:gridCol>
                <a:gridCol w="5729534">
                  <a:extLst>
                    <a:ext uri="{9D8B030D-6E8A-4147-A177-3AD203B41FA5}">
                      <a16:colId xmlns:a16="http://schemas.microsoft.com/office/drawing/2014/main" val="4278236714"/>
                    </a:ext>
                  </a:extLst>
                </a:gridCol>
              </a:tblGrid>
              <a:tr h="524114">
                <a:tc>
                  <a:txBody>
                    <a:bodyPr/>
                    <a:lstStyle/>
                    <a:p>
                      <a:pPr algn="ctr"/>
                      <a:r>
                        <a:rPr lang="en-US" sz="2600" dirty="0"/>
                        <a:t>Scenario</a:t>
                      </a:r>
                    </a:p>
                  </a:txBody>
                  <a:tcPr marL="120949" marR="120949" marT="60475" marB="60475"/>
                </a:tc>
                <a:tc>
                  <a:txBody>
                    <a:bodyPr/>
                    <a:lstStyle/>
                    <a:p>
                      <a:pPr algn="ctr"/>
                      <a:r>
                        <a:rPr lang="en-US" sz="2600" dirty="0" err="1"/>
                        <a:t>Quand</a:t>
                      </a:r>
                      <a:endParaRPr lang="en-US" sz="2600" dirty="0"/>
                    </a:p>
                  </a:txBody>
                  <a:tcPr marL="120949" marR="120949" marT="60475" marB="60475"/>
                </a:tc>
                <a:tc>
                  <a:txBody>
                    <a:bodyPr/>
                    <a:lstStyle/>
                    <a:p>
                      <a:pPr algn="ctr"/>
                      <a:r>
                        <a:rPr lang="en-US" sz="2600" dirty="0" err="1"/>
                        <a:t>Exemple</a:t>
                      </a:r>
                      <a:endParaRPr lang="en-US" sz="2600" dirty="0"/>
                    </a:p>
                  </a:txBody>
                  <a:tcPr marL="120949" marR="120949" marT="60475" marB="60475"/>
                </a:tc>
                <a:extLst>
                  <a:ext uri="{0D108BD9-81ED-4DB2-BD59-A6C34878D82A}">
                    <a16:rowId xmlns:a16="http://schemas.microsoft.com/office/drawing/2014/main" val="3047411975"/>
                  </a:ext>
                </a:extLst>
              </a:tr>
              <a:tr h="2590333">
                <a:tc>
                  <a:txBody>
                    <a:bodyPr/>
                    <a:lstStyle/>
                    <a:p>
                      <a:r>
                        <a:rPr lang="en-US" sz="2600" b="1" dirty="0"/>
                        <a:t>Mise </a:t>
                      </a:r>
                      <a:r>
                        <a:rPr lang="en-US" sz="2600" b="1" dirty="0" err="1"/>
                        <a:t>à</a:t>
                      </a:r>
                      <a:r>
                        <a:rPr lang="en-US" sz="2600" b="1" dirty="0"/>
                        <a:t> </a:t>
                      </a:r>
                      <a:r>
                        <a:rPr lang="en-US" sz="2600" b="1" dirty="0" err="1"/>
                        <a:t>zéro</a:t>
                      </a:r>
                      <a:endParaRPr lang="en-US" sz="2600" b="1" dirty="0"/>
                    </a:p>
                  </a:txBody>
                  <a:tcPr marL="120949" marR="120949" marT="60475" marB="60475"/>
                </a:tc>
                <a:tc>
                  <a:txBody>
                    <a:bodyPr/>
                    <a:lstStyle/>
                    <a:p>
                      <a:r>
                        <a:rPr lang="en-US" sz="2600" dirty="0" err="1"/>
                        <a:t>Commun</a:t>
                      </a:r>
                      <a:r>
                        <a:rPr lang="en-US" sz="2600" dirty="0"/>
                        <a:t> pour les </a:t>
                      </a:r>
                      <a:r>
                        <a:rPr lang="en-US" sz="2600" dirty="0" err="1"/>
                        <a:t>indicateurs</a:t>
                      </a:r>
                      <a:r>
                        <a:rPr lang="en-US" sz="2600" dirty="0"/>
                        <a:t> de production pour les </a:t>
                      </a:r>
                      <a:r>
                        <a:rPr lang="en-US" sz="2600" dirty="0" err="1"/>
                        <a:t>produits</a:t>
                      </a:r>
                      <a:r>
                        <a:rPr lang="en-US" sz="2600" dirty="0"/>
                        <a:t> et services </a:t>
                      </a:r>
                      <a:r>
                        <a:rPr lang="en-US" sz="2600" dirty="0" err="1"/>
                        <a:t>offerts</a:t>
                      </a:r>
                      <a:r>
                        <a:rPr lang="en-US" sz="2600" dirty="0"/>
                        <a:t> pour la première </a:t>
                      </a:r>
                      <a:r>
                        <a:rPr lang="en-US" sz="2600" dirty="0" err="1"/>
                        <a:t>fois</a:t>
                      </a:r>
                      <a:endParaRPr lang="en-US" sz="2600" dirty="0"/>
                    </a:p>
                  </a:txBody>
                  <a:tcPr marL="120949" marR="120949" marT="60475" marB="60475"/>
                </a:tc>
                <a:tc>
                  <a:txBody>
                    <a:bodyPr/>
                    <a:lstStyle/>
                    <a:p>
                      <a:pPr marL="285750" indent="-285750">
                        <a:buFont typeface="Arial" panose="020B0604020202020204" pitchFamily="34" charset="0"/>
                        <a:buChar char="•"/>
                      </a:pPr>
                      <a:r>
                        <a:rPr lang="en-US" sz="2600" dirty="0" err="1"/>
                        <a:t>Nombre</a:t>
                      </a:r>
                      <a:r>
                        <a:rPr lang="en-US" sz="2600" dirty="0"/>
                        <a:t> </a:t>
                      </a:r>
                      <a:r>
                        <a:rPr lang="en-US" sz="2600" dirty="0" err="1"/>
                        <a:t>d'enquêteurs</a:t>
                      </a:r>
                      <a:r>
                        <a:rPr lang="en-US" sz="2600" dirty="0"/>
                        <a:t> </a:t>
                      </a:r>
                      <a:r>
                        <a:rPr lang="en-US" sz="2600" dirty="0" err="1"/>
                        <a:t>formés</a:t>
                      </a:r>
                      <a:endParaRPr lang="en-US" sz="2600" dirty="0"/>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err="1"/>
                        <a:t>Nombre</a:t>
                      </a:r>
                      <a:r>
                        <a:rPr lang="en-US" sz="2600" dirty="0"/>
                        <a:t> de </a:t>
                      </a:r>
                      <a:r>
                        <a:rPr lang="en-US" sz="2600" dirty="0" err="1"/>
                        <a:t>réunions</a:t>
                      </a:r>
                      <a:r>
                        <a:rPr lang="en-US" sz="2600" dirty="0"/>
                        <a:t> </a:t>
                      </a:r>
                      <a:r>
                        <a:rPr lang="en-US" sz="2600" dirty="0" err="1"/>
                        <a:t>syndicales</a:t>
                      </a:r>
                      <a:r>
                        <a:rPr lang="en-US" sz="2600" dirty="0"/>
                        <a:t> </a:t>
                      </a:r>
                      <a:r>
                        <a:rPr lang="en-US" sz="2600" dirty="0" err="1"/>
                        <a:t>facilitées</a:t>
                      </a:r>
                      <a:r>
                        <a:rPr lang="en-US" sz="2600" dirty="0"/>
                        <a:t> </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err="1"/>
                        <a:t>Nombre</a:t>
                      </a:r>
                      <a:r>
                        <a:rPr lang="en-US" sz="2600" dirty="0"/>
                        <a:t> de </a:t>
                      </a:r>
                      <a:r>
                        <a:rPr lang="en-US" sz="2600" dirty="0" err="1"/>
                        <a:t>bénéficiaires</a:t>
                      </a:r>
                      <a:r>
                        <a:rPr lang="en-US" sz="2600" dirty="0"/>
                        <a:t> qui </a:t>
                      </a:r>
                      <a:r>
                        <a:rPr lang="en-US" sz="2600" dirty="0" err="1"/>
                        <a:t>obtiennent</a:t>
                      </a:r>
                      <a:r>
                        <a:rPr lang="en-US" sz="2600" dirty="0"/>
                        <a:t> un </a:t>
                      </a:r>
                      <a:r>
                        <a:rPr lang="en-US" sz="2600" dirty="0" err="1"/>
                        <a:t>nouvel</a:t>
                      </a:r>
                      <a:r>
                        <a:rPr lang="en-US" sz="2600" dirty="0"/>
                        <a:t> </a:t>
                      </a:r>
                      <a:r>
                        <a:rPr lang="en-US" sz="2600" dirty="0" err="1"/>
                        <a:t>emploi</a:t>
                      </a:r>
                      <a:r>
                        <a:rPr lang="en-US" sz="2600" dirty="0"/>
                        <a:t> dans les 6 </a:t>
                      </a:r>
                      <a:r>
                        <a:rPr lang="en-US" sz="2600" dirty="0" err="1"/>
                        <a:t>mois</a:t>
                      </a:r>
                      <a:r>
                        <a:rPr lang="en-US" sz="2600" dirty="0"/>
                        <a:t> </a:t>
                      </a:r>
                    </a:p>
                  </a:txBody>
                  <a:tcPr marL="120949" marR="120949" marT="60475" marB="60475"/>
                </a:tc>
                <a:extLst>
                  <a:ext uri="{0D108BD9-81ED-4DB2-BD59-A6C34878D82A}">
                    <a16:rowId xmlns:a16="http://schemas.microsoft.com/office/drawing/2014/main" val="3357760276"/>
                  </a:ext>
                </a:extLst>
              </a:tr>
            </a:tbl>
          </a:graphicData>
        </a:graphic>
      </p:graphicFrame>
      <p:sp>
        <p:nvSpPr>
          <p:cNvPr id="5" name="Footer Placeholder 1">
            <a:extLst>
              <a:ext uri="{FF2B5EF4-FFF2-40B4-BE49-F238E27FC236}">
                <a16:creationId xmlns:a16="http://schemas.microsoft.com/office/drawing/2014/main" id="{05AA6D3B-43F0-4F6D-BFE1-64EE9869C8B1}"/>
              </a:ext>
            </a:extLst>
          </p:cNvPr>
          <p:cNvSpPr>
            <a:spLocks noGrp="1"/>
          </p:cNvSpPr>
          <p:nvPr>
            <p:ph type="ftr" sz="quarter" idx="11"/>
          </p:nvPr>
        </p:nvSpPr>
        <p:spPr>
          <a:xfrm>
            <a:off x="0" y="6341731"/>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5531366"/>
      </p:ext>
    </p:extLst>
  </p:cSld>
  <p:clrMapOvr>
    <a:masterClrMapping/>
  </p:clrMapOvr>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29784</TotalTime>
  <Words>6661</Words>
  <Application>Microsoft Office PowerPoint</Application>
  <PresentationFormat>Widescreen</PresentationFormat>
  <Paragraphs>435</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Gill Sans MT</vt:lpstr>
      <vt:lpstr>Symbol</vt:lpstr>
      <vt:lpstr>Wingdings</vt:lpstr>
      <vt:lpstr>1_Office Theme</vt:lpstr>
      <vt:lpstr>Concepts de M&amp;E : Définir les valeurs de référence et les cibles des indicateurs</vt:lpstr>
      <vt:lpstr>Série de cours de formation en M&amp;E</vt:lpstr>
      <vt:lpstr>Objectifs de la formation</vt:lpstr>
      <vt:lpstr>Agenda</vt:lpstr>
      <vt:lpstr>Établir les valeurs de référence</vt:lpstr>
      <vt:lpstr>Qu'est-ce qu'une valeur de référence? </vt:lpstr>
      <vt:lpstr>Pourquoi les valeurs de référence sont-elles utiles ?</vt:lpstr>
      <vt:lpstr>Établir une valeur de référence</vt:lpstr>
      <vt:lpstr>Mise à zéro</vt:lpstr>
      <vt:lpstr>Valeur de référence déjà établie </vt:lpstr>
      <vt:lpstr>Collecter les données avant la mise en œuvre</vt:lpstr>
      <vt:lpstr>Valeur de référence en continu </vt:lpstr>
      <vt:lpstr>Fixation des objectifs </vt:lpstr>
      <vt:lpstr>Qu'est-ce qu'une cible ? </vt:lpstr>
      <vt:lpstr>Pourquoi fixer des objectifs? </vt:lpstr>
      <vt:lpstr>Types de cibles </vt:lpstr>
      <vt:lpstr>Comment fixer des objectifs</vt:lpstr>
      <vt:lpstr>Étape 1 : Déterminer la valeur de référence </vt:lpstr>
      <vt:lpstr>Étape 2 : Effectuer une analyse </vt:lpstr>
      <vt:lpstr>Étape 2a : Réfléchissez à votre intervention</vt:lpstr>
      <vt:lpstr>Étape 2a : Réfléchissez à votre intervention</vt:lpstr>
      <vt:lpstr>Étape 2b : Tendances historiques et prévisions </vt:lpstr>
      <vt:lpstr>Étape 2c : Analyse comparative </vt:lpstr>
      <vt:lpstr>Étape 2d : Recherche et avis d'experts</vt:lpstr>
      <vt:lpstr>Étape 3 : Documenter la cible</vt:lpstr>
      <vt:lpstr>La fixation d'objectifs est délicate</vt:lpstr>
      <vt:lpstr>La fixation d'objectifs est délicate (suite)</vt:lpstr>
      <vt:lpstr>Pièges courants </vt:lpstr>
      <vt:lpstr>Évaluation des objectifs </vt:lpstr>
      <vt:lpstr>Contrôle des connaissances</vt:lpstr>
      <vt:lpstr>Question 1: </vt:lpstr>
      <vt:lpstr>Question 2: </vt:lpstr>
      <vt:lpstr>Question 3: </vt:lpstr>
      <vt:lpstr>Question 4: </vt:lpstr>
      <vt:lpstr>Conclusion</vt:lpstr>
      <vt:lpstr>Résumé de la valeur de référence </vt:lpstr>
      <vt:lpstr>Résumé de la fixation des objectifs</vt:lpstr>
      <vt:lpstr>Ressources</vt:lpstr>
      <vt:lpstr>MERCI</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Cao, Sheng</cp:lastModifiedBy>
  <cp:revision>535</cp:revision>
  <dcterms:created xsi:type="dcterms:W3CDTF">2021-10-08T17:43:47Z</dcterms:created>
  <dcterms:modified xsi:type="dcterms:W3CDTF">2023-04-17T20:08:59Z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