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Lst>
  <p:notesMasterIdLst>
    <p:notesMasterId r:id="rId82"/>
  </p:notesMasterIdLst>
  <p:handoutMasterIdLst>
    <p:handoutMasterId r:id="rId83"/>
  </p:handoutMasterIdLst>
  <p:sldIdLst>
    <p:sldId id="256" r:id="rId5"/>
    <p:sldId id="1267" r:id="rId6"/>
    <p:sldId id="1268" r:id="rId7"/>
    <p:sldId id="1283" r:id="rId8"/>
    <p:sldId id="1284" r:id="rId9"/>
    <p:sldId id="1294" r:id="rId10"/>
    <p:sldId id="257" r:id="rId11"/>
    <p:sldId id="1337" r:id="rId12"/>
    <p:sldId id="1296" r:id="rId13"/>
    <p:sldId id="1320" r:id="rId14"/>
    <p:sldId id="1338" r:id="rId15"/>
    <p:sldId id="1324" r:id="rId16"/>
    <p:sldId id="1321" r:id="rId17"/>
    <p:sldId id="1326" r:id="rId18"/>
    <p:sldId id="1325" r:id="rId19"/>
    <p:sldId id="1297" r:id="rId20"/>
    <p:sldId id="1358" r:id="rId21"/>
    <p:sldId id="1359" r:id="rId22"/>
    <p:sldId id="1293" r:id="rId23"/>
    <p:sldId id="1340" r:id="rId24"/>
    <p:sldId id="1339" r:id="rId25"/>
    <p:sldId id="1363" r:id="rId26"/>
    <p:sldId id="1341" r:id="rId27"/>
    <p:sldId id="1364" r:id="rId28"/>
    <p:sldId id="1342" r:id="rId29"/>
    <p:sldId id="1350" r:id="rId30"/>
    <p:sldId id="1343" r:id="rId31"/>
    <p:sldId id="1362" r:id="rId32"/>
    <p:sldId id="1365" r:id="rId33"/>
    <p:sldId id="1285" r:id="rId34"/>
    <p:sldId id="1299" r:id="rId35"/>
    <p:sldId id="258" r:id="rId36"/>
    <p:sldId id="1352" r:id="rId37"/>
    <p:sldId id="1300" r:id="rId38"/>
    <p:sldId id="1356" r:id="rId39"/>
    <p:sldId id="1301" r:id="rId40"/>
    <p:sldId id="1306" r:id="rId41"/>
    <p:sldId id="1355" r:id="rId42"/>
    <p:sldId id="1307" r:id="rId43"/>
    <p:sldId id="1304" r:id="rId44"/>
    <p:sldId id="1354" r:id="rId45"/>
    <p:sldId id="1305" r:id="rId46"/>
    <p:sldId id="1353" r:id="rId47"/>
    <p:sldId id="1327" r:id="rId48"/>
    <p:sldId id="1286" r:id="rId49"/>
    <p:sldId id="1328" r:id="rId50"/>
    <p:sldId id="1264" r:id="rId51"/>
    <p:sldId id="1287" r:id="rId52"/>
    <p:sldId id="1322" r:id="rId53"/>
    <p:sldId id="1323" r:id="rId54"/>
    <p:sldId id="1372" r:id="rId55"/>
    <p:sldId id="1333" r:id="rId56"/>
    <p:sldId id="1303" r:id="rId57"/>
    <p:sldId id="1387" r:id="rId58"/>
    <p:sldId id="1332" r:id="rId59"/>
    <p:sldId id="1373" r:id="rId60"/>
    <p:sldId id="1334" r:id="rId61"/>
    <p:sldId id="1367" r:id="rId62"/>
    <p:sldId id="1335" r:id="rId63"/>
    <p:sldId id="1368" r:id="rId64"/>
    <p:sldId id="1336" r:id="rId65"/>
    <p:sldId id="1371" r:id="rId66"/>
    <p:sldId id="259" r:id="rId67"/>
    <p:sldId id="1366" r:id="rId68"/>
    <p:sldId id="1054" r:id="rId69"/>
    <p:sldId id="1315" r:id="rId70"/>
    <p:sldId id="1390" r:id="rId71"/>
    <p:sldId id="1316" r:id="rId72"/>
    <p:sldId id="1312" r:id="rId73"/>
    <p:sldId id="1317" r:id="rId74"/>
    <p:sldId id="1388" r:id="rId75"/>
    <p:sldId id="1389" r:id="rId76"/>
    <p:sldId id="1291" r:id="rId77"/>
    <p:sldId id="260" r:id="rId78"/>
    <p:sldId id="1318" r:id="rId79"/>
    <p:sldId id="1319" r:id="rId80"/>
    <p:sldId id="1391"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E2F13B4-084F-6AE2-F6EB-1E9492FE6425}" name="Zodrow, Gwynne" initials="ZG" userId="S::GWYNNE.ZODROW@tetratech.com::f11ed61f-7b9e-4d00-8458-068b618d042b" providerId="AD"/>
  <p188:author id="{ABB274E7-B01F-3DE7-C6F0-2B529BCE885F}" name="Chen, WeiCheng - ILAB" initials="CWI" userId="S::Chen.WeiCheng@dol.gov::cd8634d4-8d0a-4fcb-8691-8f9829728a0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icello, Andrew" initials="DA" lastIdx="4" clrIdx="0">
    <p:extLst>
      <p:ext uri="{19B8F6BF-5375-455C-9EA6-DF929625EA0E}">
        <p15:presenceInfo xmlns:p15="http://schemas.microsoft.com/office/powerpoint/2012/main" userId="S::ANDREW.DICELLO@tetratech.com::0c006b90-21d7-4a0c-903f-b4eb152579dc" providerId="AD"/>
      </p:ext>
    </p:extLst>
  </p:cmAuthor>
  <p:cmAuthor id="2" name="Zodrow, Gwynne" initials="ZG" lastIdx="35" clrIdx="1">
    <p:extLst>
      <p:ext uri="{19B8F6BF-5375-455C-9EA6-DF929625EA0E}">
        <p15:presenceInfo xmlns:p15="http://schemas.microsoft.com/office/powerpoint/2012/main" userId="S::GWYNNE.ZODROW@tetratech.com::f11ed61f-7b9e-4d00-8458-068b618d042b" providerId="AD"/>
      </p:ext>
    </p:extLst>
  </p:cmAuthor>
  <p:cmAuthor id="3" name="Chen, WeiCheng - ILAB" initials="CWI" lastIdx="59" clrIdx="2">
    <p:extLst>
      <p:ext uri="{19B8F6BF-5375-455C-9EA6-DF929625EA0E}">
        <p15:presenceInfo xmlns:p15="http://schemas.microsoft.com/office/powerpoint/2012/main" userId="S::Chen.WeiCheng@dol.gov::cd8634d4-8d0a-4fcb-8691-8f9829728a0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F20625-050C-4E61-8288-F379FF0B6DD6}" v="745" dt="2023-04-13T03:10:01.1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02" autoAdjust="0"/>
    <p:restoredTop sz="86388" autoAdjust="0"/>
  </p:normalViewPr>
  <p:slideViewPr>
    <p:cSldViewPr snapToGrid="0">
      <p:cViewPr varScale="1">
        <p:scale>
          <a:sx n="57" d="100"/>
          <a:sy n="57" d="100"/>
        </p:scale>
        <p:origin x="100" y="32"/>
      </p:cViewPr>
      <p:guideLst/>
    </p:cSldViewPr>
  </p:slideViewPr>
  <p:outlineViewPr>
    <p:cViewPr>
      <p:scale>
        <a:sx n="33" d="100"/>
        <a:sy n="33" d="100"/>
      </p:scale>
      <p:origin x="0" y="-818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44" d="100"/>
          <a:sy n="44" d="100"/>
        </p:scale>
        <p:origin x="1930"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commentAuthors" Target="commentAuthors.xml"/><Relationship Id="rId89" Type="http://schemas.microsoft.com/office/2016/11/relationships/changesInfo" Target="changesInfos/changesInfo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notesMaster" Target="notesMasters/notesMaster1.xml"/><Relationship Id="rId90"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handoutMaster" Target="handoutMasters/handoutMaster1.xml"/><Relationship Id="rId88" Type="http://schemas.openxmlformats.org/officeDocument/2006/relationships/tableStyles" Target="tableStyles.xml"/><Relationship Id="rId9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o, Sheng" userId="86757e30-c050-4056-83f8-50901720bc80" providerId="ADAL" clId="{BFF20625-050C-4E61-8288-F379FF0B6DD6}"/>
    <pc:docChg chg="undo custSel modSld">
      <pc:chgData name="Cao, Sheng" userId="86757e30-c050-4056-83f8-50901720bc80" providerId="ADAL" clId="{BFF20625-050C-4E61-8288-F379FF0B6DD6}" dt="2023-04-13T03:27:46.031" v="4734" actId="962"/>
      <pc:docMkLst>
        <pc:docMk/>
      </pc:docMkLst>
      <pc:sldChg chg="modSp mod">
        <pc:chgData name="Cao, Sheng" userId="86757e30-c050-4056-83f8-50901720bc80" providerId="ADAL" clId="{BFF20625-050C-4E61-8288-F379FF0B6DD6}" dt="2023-04-12T23:59:49.824" v="458" actId="962"/>
        <pc:sldMkLst>
          <pc:docMk/>
          <pc:sldMk cId="2502651785" sldId="256"/>
        </pc:sldMkLst>
        <pc:spChg chg="mod">
          <ac:chgData name="Cao, Sheng" userId="86757e30-c050-4056-83f8-50901720bc80" providerId="ADAL" clId="{BFF20625-050C-4E61-8288-F379FF0B6DD6}" dt="2023-04-12T23:56:42.870" v="357" actId="962"/>
          <ac:spMkLst>
            <pc:docMk/>
            <pc:sldMk cId="2502651785" sldId="256"/>
            <ac:spMk id="2" creationId="{E981BF4E-579F-46AE-9B08-B1ED021CEDF1}"/>
          </ac:spMkLst>
        </pc:spChg>
        <pc:spChg chg="mod">
          <ac:chgData name="Cao, Sheng" userId="86757e30-c050-4056-83f8-50901720bc80" providerId="ADAL" clId="{BFF20625-050C-4E61-8288-F379FF0B6DD6}" dt="2023-04-12T23:59:49.824" v="458" actId="962"/>
          <ac:spMkLst>
            <pc:docMk/>
            <pc:sldMk cId="2502651785" sldId="256"/>
            <ac:spMk id="3" creationId="{9C0F7688-9440-4BC5-BA99-C7439BDE9FB4}"/>
          </ac:spMkLst>
        </pc:spChg>
      </pc:sldChg>
      <pc:sldChg chg="modSp mod">
        <pc:chgData name="Cao, Sheng" userId="86757e30-c050-4056-83f8-50901720bc80" providerId="ADAL" clId="{BFF20625-050C-4E61-8288-F379FF0B6DD6}" dt="2023-04-13T03:24:26.509" v="4672" actId="962"/>
        <pc:sldMkLst>
          <pc:docMk/>
          <pc:sldMk cId="1258497098" sldId="257"/>
        </pc:sldMkLst>
        <pc:spChg chg="mod">
          <ac:chgData name="Cao, Sheng" userId="86757e30-c050-4056-83f8-50901720bc80" providerId="ADAL" clId="{BFF20625-050C-4E61-8288-F379FF0B6DD6}" dt="2023-04-13T03:24:26.509" v="4672" actId="962"/>
          <ac:spMkLst>
            <pc:docMk/>
            <pc:sldMk cId="1258497098" sldId="257"/>
            <ac:spMk id="2" creationId="{C731B885-2FDF-4680-BBA6-705BD14FABDE}"/>
          </ac:spMkLst>
        </pc:spChg>
        <pc:spChg chg="mod">
          <ac:chgData name="Cao, Sheng" userId="86757e30-c050-4056-83f8-50901720bc80" providerId="ADAL" clId="{BFF20625-050C-4E61-8288-F379FF0B6DD6}" dt="2023-04-13T00:00:19.666" v="475" actId="962"/>
          <ac:spMkLst>
            <pc:docMk/>
            <pc:sldMk cId="1258497098" sldId="257"/>
            <ac:spMk id="3" creationId="{899D53A3-0873-4795-B6D8-E299669A3614}"/>
          </ac:spMkLst>
        </pc:spChg>
        <pc:spChg chg="mod">
          <ac:chgData name="Cao, Sheng" userId="86757e30-c050-4056-83f8-50901720bc80" providerId="ADAL" clId="{BFF20625-050C-4E61-8288-F379FF0B6DD6}" dt="2023-04-13T00:00:15.611" v="471" actId="962"/>
          <ac:spMkLst>
            <pc:docMk/>
            <pc:sldMk cId="1258497098" sldId="257"/>
            <ac:spMk id="4" creationId="{AA5A2B27-8A8B-43EF-AF60-BD11A6E41202}"/>
          </ac:spMkLst>
        </pc:spChg>
        <pc:picChg chg="mod">
          <ac:chgData name="Cao, Sheng" userId="86757e30-c050-4056-83f8-50901720bc80" providerId="ADAL" clId="{BFF20625-050C-4E61-8288-F379FF0B6DD6}" dt="2023-04-13T00:00:22.060" v="476" actId="962"/>
          <ac:picMkLst>
            <pc:docMk/>
            <pc:sldMk cId="1258497098" sldId="257"/>
            <ac:picMk id="6" creationId="{4D9F915B-722B-4CF3-B40E-3682A08B538F}"/>
          </ac:picMkLst>
        </pc:picChg>
      </pc:sldChg>
      <pc:sldChg chg="addSp delSp modSp mod modAnim">
        <pc:chgData name="Cao, Sheng" userId="86757e30-c050-4056-83f8-50901720bc80" providerId="ADAL" clId="{BFF20625-050C-4E61-8288-F379FF0B6DD6}" dt="2023-04-13T03:25:46.571" v="4695" actId="962"/>
        <pc:sldMkLst>
          <pc:docMk/>
          <pc:sldMk cId="1937401633" sldId="258"/>
        </pc:sldMkLst>
        <pc:spChg chg="mod">
          <ac:chgData name="Cao, Sheng" userId="86757e30-c050-4056-83f8-50901720bc80" providerId="ADAL" clId="{BFF20625-050C-4E61-8288-F379FF0B6DD6}" dt="2023-04-13T03:25:46.571" v="4695" actId="962"/>
          <ac:spMkLst>
            <pc:docMk/>
            <pc:sldMk cId="1937401633" sldId="258"/>
            <ac:spMk id="2" creationId="{94B9A0DD-CA6E-4DC1-88BB-070C049E178A}"/>
          </ac:spMkLst>
        </pc:spChg>
        <pc:spChg chg="mod">
          <ac:chgData name="Cao, Sheng" userId="86757e30-c050-4056-83f8-50901720bc80" providerId="ADAL" clId="{BFF20625-050C-4E61-8288-F379FF0B6DD6}" dt="2023-04-13T02:35:04.714" v="2052" actId="962"/>
          <ac:spMkLst>
            <pc:docMk/>
            <pc:sldMk cId="1937401633" sldId="258"/>
            <ac:spMk id="3" creationId="{7F6E15F0-E5D0-4DAB-BE03-C526799FF2CE}"/>
          </ac:spMkLst>
        </pc:spChg>
        <pc:spChg chg="mod">
          <ac:chgData name="Cao, Sheng" userId="86757e30-c050-4056-83f8-50901720bc80" providerId="ADAL" clId="{BFF20625-050C-4E61-8288-F379FF0B6DD6}" dt="2023-04-13T02:35:00.696" v="2046" actId="962"/>
          <ac:spMkLst>
            <pc:docMk/>
            <pc:sldMk cId="1937401633" sldId="258"/>
            <ac:spMk id="4" creationId="{E83B329D-07C9-4DBC-BD95-259AD363AFC3}"/>
          </ac:spMkLst>
        </pc:spChg>
        <pc:spChg chg="add mod">
          <ac:chgData name="Cao, Sheng" userId="86757e30-c050-4056-83f8-50901720bc80" providerId="ADAL" clId="{BFF20625-050C-4E61-8288-F379FF0B6DD6}" dt="2023-04-11T20:55:00.902" v="200" actId="571"/>
          <ac:spMkLst>
            <pc:docMk/>
            <pc:sldMk cId="1937401633" sldId="258"/>
            <ac:spMk id="6" creationId="{AABA3CD4-CDCD-6DA2-0AFF-8B602F1BCBAC}"/>
          </ac:spMkLst>
        </pc:spChg>
        <pc:spChg chg="mod">
          <ac:chgData name="Cao, Sheng" userId="86757e30-c050-4056-83f8-50901720bc80" providerId="ADAL" clId="{BFF20625-050C-4E61-8288-F379FF0B6DD6}" dt="2023-04-13T02:35:13.308" v="2058" actId="962"/>
          <ac:spMkLst>
            <pc:docMk/>
            <pc:sldMk cId="1937401633" sldId="258"/>
            <ac:spMk id="7" creationId="{70645FDD-CD51-402D-8FCB-3F885CECD45F}"/>
          </ac:spMkLst>
        </pc:spChg>
        <pc:spChg chg="del mod">
          <ac:chgData name="Cao, Sheng" userId="86757e30-c050-4056-83f8-50901720bc80" providerId="ADAL" clId="{BFF20625-050C-4E61-8288-F379FF0B6DD6}" dt="2023-04-11T20:46:37.718" v="195" actId="478"/>
          <ac:spMkLst>
            <pc:docMk/>
            <pc:sldMk cId="1937401633" sldId="258"/>
            <ac:spMk id="8" creationId="{79067B6B-7599-43EA-BC60-8C4229BAEDB5}"/>
          </ac:spMkLst>
        </pc:spChg>
        <pc:spChg chg="mod topLvl">
          <ac:chgData name="Cao, Sheng" userId="86757e30-c050-4056-83f8-50901720bc80" providerId="ADAL" clId="{BFF20625-050C-4E61-8288-F379FF0B6DD6}" dt="2023-04-11T20:55:04.737" v="201" actId="164"/>
          <ac:spMkLst>
            <pc:docMk/>
            <pc:sldMk cId="1937401633" sldId="258"/>
            <ac:spMk id="9" creationId="{ADD24C7B-4261-41F1-827F-BE471E88D56E}"/>
          </ac:spMkLst>
        </pc:spChg>
        <pc:spChg chg="mod topLvl">
          <ac:chgData name="Cao, Sheng" userId="86757e30-c050-4056-83f8-50901720bc80" providerId="ADAL" clId="{BFF20625-050C-4E61-8288-F379FF0B6DD6}" dt="2023-04-11T20:55:04.737" v="201" actId="164"/>
          <ac:spMkLst>
            <pc:docMk/>
            <pc:sldMk cId="1937401633" sldId="258"/>
            <ac:spMk id="10" creationId="{DFFF3E5F-D7DD-4A1F-B69D-EEA9D9A1BA43}"/>
          </ac:spMkLst>
        </pc:spChg>
        <pc:spChg chg="mod">
          <ac:chgData name="Cao, Sheng" userId="86757e30-c050-4056-83f8-50901720bc80" providerId="ADAL" clId="{BFF20625-050C-4E61-8288-F379FF0B6DD6}" dt="2023-04-11T20:55:04.737" v="201" actId="164"/>
          <ac:spMkLst>
            <pc:docMk/>
            <pc:sldMk cId="1937401633" sldId="258"/>
            <ac:spMk id="11" creationId="{81D1E335-3B74-4872-8050-6A281A3AC3AF}"/>
          </ac:spMkLst>
        </pc:spChg>
        <pc:spChg chg="mod topLvl">
          <ac:chgData name="Cao, Sheng" userId="86757e30-c050-4056-83f8-50901720bc80" providerId="ADAL" clId="{BFF20625-050C-4E61-8288-F379FF0B6DD6}" dt="2023-04-11T20:55:04.737" v="201" actId="164"/>
          <ac:spMkLst>
            <pc:docMk/>
            <pc:sldMk cId="1937401633" sldId="258"/>
            <ac:spMk id="12" creationId="{87786469-0EE8-4EF9-B83A-7888958A47BA}"/>
          </ac:spMkLst>
        </pc:spChg>
        <pc:spChg chg="mod topLvl">
          <ac:chgData name="Cao, Sheng" userId="86757e30-c050-4056-83f8-50901720bc80" providerId="ADAL" clId="{BFF20625-050C-4E61-8288-F379FF0B6DD6}" dt="2023-04-11T20:55:04.737" v="201" actId="164"/>
          <ac:spMkLst>
            <pc:docMk/>
            <pc:sldMk cId="1937401633" sldId="258"/>
            <ac:spMk id="13" creationId="{ED6FAA0F-26E3-4C20-9BAF-4E7F6C4FAE58}"/>
          </ac:spMkLst>
        </pc:spChg>
        <pc:spChg chg="add mod">
          <ac:chgData name="Cao, Sheng" userId="86757e30-c050-4056-83f8-50901720bc80" providerId="ADAL" clId="{BFF20625-050C-4E61-8288-F379FF0B6DD6}" dt="2023-04-11T20:55:00.902" v="200" actId="571"/>
          <ac:spMkLst>
            <pc:docMk/>
            <pc:sldMk cId="1937401633" sldId="258"/>
            <ac:spMk id="14" creationId="{8DBED318-8AE1-9DCF-6A90-49E31A6FE540}"/>
          </ac:spMkLst>
        </pc:spChg>
        <pc:spChg chg="add mod">
          <ac:chgData name="Cao, Sheng" userId="86757e30-c050-4056-83f8-50901720bc80" providerId="ADAL" clId="{BFF20625-050C-4E61-8288-F379FF0B6DD6}" dt="2023-04-11T20:55:00.902" v="200" actId="571"/>
          <ac:spMkLst>
            <pc:docMk/>
            <pc:sldMk cId="1937401633" sldId="258"/>
            <ac:spMk id="15" creationId="{6BB90301-EDFC-B5A0-E914-08DBD1B20980}"/>
          </ac:spMkLst>
        </pc:spChg>
        <pc:spChg chg="add mod">
          <ac:chgData name="Cao, Sheng" userId="86757e30-c050-4056-83f8-50901720bc80" providerId="ADAL" clId="{BFF20625-050C-4E61-8288-F379FF0B6DD6}" dt="2023-04-11T20:55:00.902" v="200" actId="571"/>
          <ac:spMkLst>
            <pc:docMk/>
            <pc:sldMk cId="1937401633" sldId="258"/>
            <ac:spMk id="16" creationId="{ECBF658E-E55E-F80D-EA38-4B3AD9FE8B1F}"/>
          </ac:spMkLst>
        </pc:spChg>
        <pc:spChg chg="add mod">
          <ac:chgData name="Cao, Sheng" userId="86757e30-c050-4056-83f8-50901720bc80" providerId="ADAL" clId="{BFF20625-050C-4E61-8288-F379FF0B6DD6}" dt="2023-04-11T20:55:00.902" v="200" actId="571"/>
          <ac:spMkLst>
            <pc:docMk/>
            <pc:sldMk cId="1937401633" sldId="258"/>
            <ac:spMk id="17" creationId="{BB9082BD-7086-8262-5425-0D979D0125F3}"/>
          </ac:spMkLst>
        </pc:spChg>
        <pc:grpChg chg="add del mod">
          <ac:chgData name="Cao, Sheng" userId="86757e30-c050-4056-83f8-50901720bc80" providerId="ADAL" clId="{BFF20625-050C-4E61-8288-F379FF0B6DD6}" dt="2023-04-11T20:54:40.770" v="198" actId="165"/>
          <ac:grpSpMkLst>
            <pc:docMk/>
            <pc:sldMk cId="1937401633" sldId="258"/>
            <ac:grpSpMk id="5" creationId="{CDDBB317-B80B-D852-E3B3-811445E68F42}"/>
          </ac:grpSpMkLst>
        </pc:grpChg>
        <pc:grpChg chg="add mod">
          <ac:chgData name="Cao, Sheng" userId="86757e30-c050-4056-83f8-50901720bc80" providerId="ADAL" clId="{BFF20625-050C-4E61-8288-F379FF0B6DD6}" dt="2023-04-13T02:35:52.168" v="2134" actId="962"/>
          <ac:grpSpMkLst>
            <pc:docMk/>
            <pc:sldMk cId="1937401633" sldId="258"/>
            <ac:grpSpMk id="18" creationId="{8CCB6FFF-C9DB-7B76-777C-BECCD75F8952}"/>
          </ac:grpSpMkLst>
        </pc:grpChg>
      </pc:sldChg>
      <pc:sldChg chg="modSp mod">
        <pc:chgData name="Cao, Sheng" userId="86757e30-c050-4056-83f8-50901720bc80" providerId="ADAL" clId="{BFF20625-050C-4E61-8288-F379FF0B6DD6}" dt="2023-04-13T03:27:15.135" v="4723" actId="962"/>
        <pc:sldMkLst>
          <pc:docMk/>
          <pc:sldMk cId="3008853906" sldId="259"/>
        </pc:sldMkLst>
        <pc:spChg chg="mod">
          <ac:chgData name="Cao, Sheng" userId="86757e30-c050-4056-83f8-50901720bc80" providerId="ADAL" clId="{BFF20625-050C-4E61-8288-F379FF0B6DD6}" dt="2023-04-13T03:27:15.135" v="4723" actId="962"/>
          <ac:spMkLst>
            <pc:docMk/>
            <pc:sldMk cId="3008853906" sldId="259"/>
            <ac:spMk id="2" creationId="{68FE19B2-7F5E-43C9-A92F-8915FA46AD85}"/>
          </ac:spMkLst>
        </pc:spChg>
        <pc:spChg chg="mod">
          <ac:chgData name="Cao, Sheng" userId="86757e30-c050-4056-83f8-50901720bc80" providerId="ADAL" clId="{BFF20625-050C-4E61-8288-F379FF0B6DD6}" dt="2023-04-13T03:10:45.393" v="4417" actId="962"/>
          <ac:spMkLst>
            <pc:docMk/>
            <pc:sldMk cId="3008853906" sldId="259"/>
            <ac:spMk id="3" creationId="{D30557E8-53AC-450E-AF3B-7201CD84A8EE}"/>
          </ac:spMkLst>
        </pc:spChg>
        <pc:spChg chg="mod">
          <ac:chgData name="Cao, Sheng" userId="86757e30-c050-4056-83f8-50901720bc80" providerId="ADAL" clId="{BFF20625-050C-4E61-8288-F379FF0B6DD6}" dt="2023-04-13T03:10:43.380" v="4415" actId="962"/>
          <ac:spMkLst>
            <pc:docMk/>
            <pc:sldMk cId="3008853906" sldId="259"/>
            <ac:spMk id="4" creationId="{6F1FE6B2-2885-46E8-BDEC-5CF4BB2D98D0}"/>
          </ac:spMkLst>
        </pc:spChg>
      </pc:sldChg>
      <pc:sldChg chg="modSp mod">
        <pc:chgData name="Cao, Sheng" userId="86757e30-c050-4056-83f8-50901720bc80" providerId="ADAL" clId="{BFF20625-050C-4E61-8288-F379FF0B6DD6}" dt="2023-04-13T03:27:39.567" v="4731" actId="962"/>
        <pc:sldMkLst>
          <pc:docMk/>
          <pc:sldMk cId="592084803" sldId="260"/>
        </pc:sldMkLst>
        <pc:spChg chg="mod">
          <ac:chgData name="Cao, Sheng" userId="86757e30-c050-4056-83f8-50901720bc80" providerId="ADAL" clId="{BFF20625-050C-4E61-8288-F379FF0B6DD6}" dt="2023-04-13T03:27:39.567" v="4731" actId="962"/>
          <ac:spMkLst>
            <pc:docMk/>
            <pc:sldMk cId="592084803" sldId="260"/>
            <ac:spMk id="2" creationId="{0636D956-57BC-4180-A868-AD12468ED6B2}"/>
          </ac:spMkLst>
        </pc:spChg>
        <pc:spChg chg="mod">
          <ac:chgData name="Cao, Sheng" userId="86757e30-c050-4056-83f8-50901720bc80" providerId="ADAL" clId="{BFF20625-050C-4E61-8288-F379FF0B6DD6}" dt="2023-04-13T03:21:30.793" v="4641" actId="962"/>
          <ac:spMkLst>
            <pc:docMk/>
            <pc:sldMk cId="592084803" sldId="260"/>
            <ac:spMk id="3" creationId="{BC157EB6-4285-4B5D-930A-65AF2A16A8A7}"/>
          </ac:spMkLst>
        </pc:spChg>
        <pc:spChg chg="mod">
          <ac:chgData name="Cao, Sheng" userId="86757e30-c050-4056-83f8-50901720bc80" providerId="ADAL" clId="{BFF20625-050C-4E61-8288-F379FF0B6DD6}" dt="2023-04-13T03:21:15.725" v="4617" actId="962"/>
          <ac:spMkLst>
            <pc:docMk/>
            <pc:sldMk cId="592084803" sldId="260"/>
            <ac:spMk id="4" creationId="{57E1D2D6-0F11-46DE-8A25-B81B7EFA3110}"/>
          </ac:spMkLst>
        </pc:spChg>
        <pc:picChg chg="mod">
          <ac:chgData name="Cao, Sheng" userId="86757e30-c050-4056-83f8-50901720bc80" providerId="ADAL" clId="{BFF20625-050C-4E61-8288-F379FF0B6DD6}" dt="2023-04-13T03:21:36.857" v="4644" actId="962"/>
          <ac:picMkLst>
            <pc:docMk/>
            <pc:sldMk cId="592084803" sldId="260"/>
            <ac:picMk id="6" creationId="{FCF24BA9-55A8-49B5-90E5-515EEAEF63DE}"/>
          </ac:picMkLst>
        </pc:picChg>
      </pc:sldChg>
      <pc:sldChg chg="modSp mod">
        <pc:chgData name="Cao, Sheng" userId="86757e30-c050-4056-83f8-50901720bc80" providerId="ADAL" clId="{BFF20625-050C-4E61-8288-F379FF0B6DD6}" dt="2023-04-13T03:27:20.440" v="4724" actId="962"/>
        <pc:sldMkLst>
          <pc:docMk/>
          <pc:sldMk cId="2833340788" sldId="1054"/>
        </pc:sldMkLst>
        <pc:spChg chg="mod">
          <ac:chgData name="Cao, Sheng" userId="86757e30-c050-4056-83f8-50901720bc80" providerId="ADAL" clId="{BFF20625-050C-4E61-8288-F379FF0B6DD6}" dt="2023-04-13T03:27:20.440" v="4724" actId="962"/>
          <ac:spMkLst>
            <pc:docMk/>
            <pc:sldMk cId="2833340788" sldId="1054"/>
            <ac:spMk id="2" creationId="{38582365-F052-4792-A10C-8BAF82E5779E}"/>
          </ac:spMkLst>
        </pc:spChg>
        <pc:spChg chg="mod">
          <ac:chgData name="Cao, Sheng" userId="86757e30-c050-4056-83f8-50901720bc80" providerId="ADAL" clId="{BFF20625-050C-4E61-8288-F379FF0B6DD6}" dt="2023-04-13T03:12:54.556" v="4425" actId="962"/>
          <ac:spMkLst>
            <pc:docMk/>
            <pc:sldMk cId="2833340788" sldId="1054"/>
            <ac:spMk id="3" creationId="{AAF23279-E8B1-4737-B0E8-68D20D4BD5AC}"/>
          </ac:spMkLst>
        </pc:spChg>
        <pc:spChg chg="mod">
          <ac:chgData name="Cao, Sheng" userId="86757e30-c050-4056-83f8-50901720bc80" providerId="ADAL" clId="{BFF20625-050C-4E61-8288-F379FF0B6DD6}" dt="2023-04-13T03:14:05.462" v="4479" actId="962"/>
          <ac:spMkLst>
            <pc:docMk/>
            <pc:sldMk cId="2833340788" sldId="1054"/>
            <ac:spMk id="4" creationId="{6B287E07-637B-4520-AB92-AED1CF8CD357}"/>
          </ac:spMkLst>
        </pc:spChg>
        <pc:spChg chg="mod">
          <ac:chgData name="Cao, Sheng" userId="86757e30-c050-4056-83f8-50901720bc80" providerId="ADAL" clId="{BFF20625-050C-4E61-8288-F379FF0B6DD6}" dt="2023-04-13T03:13:24.985" v="4449" actId="962"/>
          <ac:spMkLst>
            <pc:docMk/>
            <pc:sldMk cId="2833340788" sldId="1054"/>
            <ac:spMk id="5" creationId="{801331BF-8AAA-4787-93B1-98D7B5999463}"/>
          </ac:spMkLst>
        </pc:spChg>
        <pc:spChg chg="mod">
          <ac:chgData name="Cao, Sheng" userId="86757e30-c050-4056-83f8-50901720bc80" providerId="ADAL" clId="{BFF20625-050C-4E61-8288-F379FF0B6DD6}" dt="2023-04-13T03:13:39.819" v="4459" actId="962"/>
          <ac:spMkLst>
            <pc:docMk/>
            <pc:sldMk cId="2833340788" sldId="1054"/>
            <ac:spMk id="7" creationId="{C6040B92-370B-49EB-AC96-5A277F519EB7}"/>
          </ac:spMkLst>
        </pc:spChg>
        <pc:spChg chg="mod">
          <ac:chgData name="Cao, Sheng" userId="86757e30-c050-4056-83f8-50901720bc80" providerId="ADAL" clId="{BFF20625-050C-4E61-8288-F379FF0B6DD6}" dt="2023-04-13T03:13:20.867" v="4441" actId="962"/>
          <ac:spMkLst>
            <pc:docMk/>
            <pc:sldMk cId="2833340788" sldId="1054"/>
            <ac:spMk id="15" creationId="{92DE8914-76CB-4D1A-88D2-2C83974BF4CE}"/>
          </ac:spMkLst>
        </pc:spChg>
      </pc:sldChg>
      <pc:sldChg chg="modSp mod">
        <pc:chgData name="Cao, Sheng" userId="86757e30-c050-4056-83f8-50901720bc80" providerId="ADAL" clId="{BFF20625-050C-4E61-8288-F379FF0B6DD6}" dt="2023-04-13T03:26:30.666" v="4709" actId="962"/>
        <pc:sldMkLst>
          <pc:docMk/>
          <pc:sldMk cId="2271826710" sldId="1264"/>
        </pc:sldMkLst>
        <pc:spChg chg="mod">
          <ac:chgData name="Cao, Sheng" userId="86757e30-c050-4056-83f8-50901720bc80" providerId="ADAL" clId="{BFF20625-050C-4E61-8288-F379FF0B6DD6}" dt="2023-04-13T03:26:30.666" v="4709" actId="962"/>
          <ac:spMkLst>
            <pc:docMk/>
            <pc:sldMk cId="2271826710" sldId="1264"/>
            <ac:spMk id="4" creationId="{E690AD35-D6F2-4604-AD0F-521D716725F9}"/>
          </ac:spMkLst>
        </pc:spChg>
        <pc:spChg chg="mod">
          <ac:chgData name="Cao, Sheng" userId="86757e30-c050-4056-83f8-50901720bc80" providerId="ADAL" clId="{BFF20625-050C-4E61-8288-F379FF0B6DD6}" dt="2023-04-13T02:45:25.390" v="2755" actId="962"/>
          <ac:spMkLst>
            <pc:docMk/>
            <pc:sldMk cId="2271826710" sldId="1264"/>
            <ac:spMk id="97284" creationId="{00000000-0000-0000-0000-000000000000}"/>
          </ac:spMkLst>
        </pc:spChg>
        <pc:graphicFrameChg chg="mod">
          <ac:chgData name="Cao, Sheng" userId="86757e30-c050-4056-83f8-50901720bc80" providerId="ADAL" clId="{BFF20625-050C-4E61-8288-F379FF0B6DD6}" dt="2023-04-13T02:47:15.729" v="2864" actId="962"/>
          <ac:graphicFrameMkLst>
            <pc:docMk/>
            <pc:sldMk cId="2271826710" sldId="1264"/>
            <ac:graphicFrameMk id="8" creationId="{F020AD3B-3877-4E08-A9D7-1DC340E579E2}"/>
          </ac:graphicFrameMkLst>
        </pc:graphicFrameChg>
      </pc:sldChg>
      <pc:sldChg chg="modSp mod">
        <pc:chgData name="Cao, Sheng" userId="86757e30-c050-4056-83f8-50901720bc80" providerId="ADAL" clId="{BFF20625-050C-4E61-8288-F379FF0B6DD6}" dt="2023-04-12T23:58:03.843" v="419" actId="962"/>
        <pc:sldMkLst>
          <pc:docMk/>
          <pc:sldMk cId="481209221" sldId="1267"/>
        </pc:sldMkLst>
        <pc:spChg chg="mod">
          <ac:chgData name="Cao, Sheng" userId="86757e30-c050-4056-83f8-50901720bc80" providerId="ADAL" clId="{BFF20625-050C-4E61-8288-F379FF0B6DD6}" dt="2023-04-12T23:58:03.843" v="419" actId="962"/>
          <ac:spMkLst>
            <pc:docMk/>
            <pc:sldMk cId="481209221" sldId="1267"/>
            <ac:spMk id="2" creationId="{643C04A3-C432-47D3-AF09-63F31A740EDE}"/>
          </ac:spMkLst>
        </pc:spChg>
        <pc:spChg chg="mod">
          <ac:chgData name="Cao, Sheng" userId="86757e30-c050-4056-83f8-50901720bc80" providerId="ADAL" clId="{BFF20625-050C-4E61-8288-F379FF0B6DD6}" dt="2023-04-12T23:57:06.779" v="359" actId="962"/>
          <ac:spMkLst>
            <pc:docMk/>
            <pc:sldMk cId="481209221" sldId="1267"/>
            <ac:spMk id="3" creationId="{877DC4DB-6A04-41E9-90AB-0B6B3FAE46F3}"/>
          </ac:spMkLst>
        </pc:spChg>
        <pc:spChg chg="mod">
          <ac:chgData name="Cao, Sheng" userId="86757e30-c050-4056-83f8-50901720bc80" providerId="ADAL" clId="{BFF20625-050C-4E61-8288-F379FF0B6DD6}" dt="2023-04-12T23:57:12.460" v="361" actId="962"/>
          <ac:spMkLst>
            <pc:docMk/>
            <pc:sldMk cId="481209221" sldId="1267"/>
            <ac:spMk id="4" creationId="{6D410631-1F0C-411F-BC54-128C59FD33B3}"/>
          </ac:spMkLst>
        </pc:spChg>
        <pc:spChg chg="mod">
          <ac:chgData name="Cao, Sheng" userId="86757e30-c050-4056-83f8-50901720bc80" providerId="ADAL" clId="{BFF20625-050C-4E61-8288-F379FF0B6DD6}" dt="2023-04-12T23:57:15.492" v="363" actId="962"/>
          <ac:spMkLst>
            <pc:docMk/>
            <pc:sldMk cId="481209221" sldId="1267"/>
            <ac:spMk id="6" creationId="{ECF6870B-70E6-46BC-9D1C-93F474E4D55B}"/>
          </ac:spMkLst>
        </pc:spChg>
        <pc:spChg chg="mod">
          <ac:chgData name="Cao, Sheng" userId="86757e30-c050-4056-83f8-50901720bc80" providerId="ADAL" clId="{BFF20625-050C-4E61-8288-F379FF0B6DD6}" dt="2023-04-12T23:57:20.596" v="373" actId="962"/>
          <ac:spMkLst>
            <pc:docMk/>
            <pc:sldMk cId="481209221" sldId="1267"/>
            <ac:spMk id="7" creationId="{2DF49A48-6360-4DF6-8C3B-B66F55F5E917}"/>
          </ac:spMkLst>
        </pc:spChg>
        <pc:spChg chg="mod">
          <ac:chgData name="Cao, Sheng" userId="86757e30-c050-4056-83f8-50901720bc80" providerId="ADAL" clId="{BFF20625-050C-4E61-8288-F379FF0B6DD6}" dt="2023-04-12T23:57:25.495" v="379" actId="962"/>
          <ac:spMkLst>
            <pc:docMk/>
            <pc:sldMk cId="481209221" sldId="1267"/>
            <ac:spMk id="8" creationId="{0D022313-6D00-4027-97DD-AC3D17FF533E}"/>
          </ac:spMkLst>
        </pc:spChg>
        <pc:spChg chg="mod">
          <ac:chgData name="Cao, Sheng" userId="86757e30-c050-4056-83f8-50901720bc80" providerId="ADAL" clId="{BFF20625-050C-4E61-8288-F379FF0B6DD6}" dt="2023-04-12T23:57:47.145" v="412" actId="20577"/>
          <ac:spMkLst>
            <pc:docMk/>
            <pc:sldMk cId="481209221" sldId="1267"/>
            <ac:spMk id="10" creationId="{6F3DD347-2F55-4D87-BF63-9F3DFBD27493}"/>
          </ac:spMkLst>
        </pc:spChg>
        <pc:spChg chg="mod">
          <ac:chgData name="Cao, Sheng" userId="86757e30-c050-4056-83f8-50901720bc80" providerId="ADAL" clId="{BFF20625-050C-4E61-8288-F379FF0B6DD6}" dt="2023-04-11T20:23:17.686" v="10" actId="13244"/>
          <ac:spMkLst>
            <pc:docMk/>
            <pc:sldMk cId="481209221" sldId="1267"/>
            <ac:spMk id="12" creationId="{CF0A2180-AB1B-4504-8819-8028371AD17A}"/>
          </ac:spMkLst>
        </pc:spChg>
        <pc:spChg chg="mod">
          <ac:chgData name="Cao, Sheng" userId="86757e30-c050-4056-83f8-50901720bc80" providerId="ADAL" clId="{BFF20625-050C-4E61-8288-F379FF0B6DD6}" dt="2023-04-11T20:23:19.214" v="11" actId="13244"/>
          <ac:spMkLst>
            <pc:docMk/>
            <pc:sldMk cId="481209221" sldId="1267"/>
            <ac:spMk id="13" creationId="{47B23084-B172-4184-8E1C-BDFE2994F7F4}"/>
          </ac:spMkLst>
        </pc:spChg>
        <pc:spChg chg="mod">
          <ac:chgData name="Cao, Sheng" userId="86757e30-c050-4056-83f8-50901720bc80" providerId="ADAL" clId="{BFF20625-050C-4E61-8288-F379FF0B6DD6}" dt="2023-04-11T20:23:21.795" v="13" actId="13244"/>
          <ac:spMkLst>
            <pc:docMk/>
            <pc:sldMk cId="481209221" sldId="1267"/>
            <ac:spMk id="14" creationId="{66ED1604-5A96-4FFD-8772-BA8BF5BC7215}"/>
          </ac:spMkLst>
        </pc:spChg>
        <pc:spChg chg="mod">
          <ac:chgData name="Cao, Sheng" userId="86757e30-c050-4056-83f8-50901720bc80" providerId="ADAL" clId="{BFF20625-050C-4E61-8288-F379FF0B6DD6}" dt="2023-04-12T23:57:33.380" v="393" actId="962"/>
          <ac:spMkLst>
            <pc:docMk/>
            <pc:sldMk cId="481209221" sldId="1267"/>
            <ac:spMk id="15" creationId="{A321574B-DAE1-4FCC-A275-402563E93D02}"/>
          </ac:spMkLst>
        </pc:spChg>
        <pc:spChg chg="mod">
          <ac:chgData name="Cao, Sheng" userId="86757e30-c050-4056-83f8-50901720bc80" providerId="ADAL" clId="{BFF20625-050C-4E61-8288-F379FF0B6DD6}" dt="2023-04-12T23:57:30.011" v="387" actId="962"/>
          <ac:spMkLst>
            <pc:docMk/>
            <pc:sldMk cId="481209221" sldId="1267"/>
            <ac:spMk id="16" creationId="{CDF6F01E-44A2-40E0-8868-AE291630CDA8}"/>
          </ac:spMkLst>
        </pc:spChg>
        <pc:spChg chg="mod">
          <ac:chgData name="Cao, Sheng" userId="86757e30-c050-4056-83f8-50901720bc80" providerId="ADAL" clId="{BFF20625-050C-4E61-8288-F379FF0B6DD6}" dt="2023-04-11T20:23:20.533" v="12" actId="13244"/>
          <ac:spMkLst>
            <pc:docMk/>
            <pc:sldMk cId="481209221" sldId="1267"/>
            <ac:spMk id="17" creationId="{AC54F107-59D5-4F49-9351-A52F4C16F66D}"/>
          </ac:spMkLst>
        </pc:spChg>
        <pc:spChg chg="mod">
          <ac:chgData name="Cao, Sheng" userId="86757e30-c050-4056-83f8-50901720bc80" providerId="ADAL" clId="{BFF20625-050C-4E61-8288-F379FF0B6DD6}" dt="2023-04-11T20:23:22.988" v="14" actId="13244"/>
          <ac:spMkLst>
            <pc:docMk/>
            <pc:sldMk cId="481209221" sldId="1267"/>
            <ac:spMk id="18" creationId="{EE72A6F0-621E-4A2A-871B-13E41E089B0C}"/>
          </ac:spMkLst>
        </pc:spChg>
      </pc:sldChg>
      <pc:sldChg chg="modSp mod">
        <pc:chgData name="Cao, Sheng" userId="86757e30-c050-4056-83f8-50901720bc80" providerId="ADAL" clId="{BFF20625-050C-4E61-8288-F379FF0B6DD6}" dt="2023-04-12T23:59:31.217" v="450" actId="962"/>
        <pc:sldMkLst>
          <pc:docMk/>
          <pc:sldMk cId="539552027" sldId="1268"/>
        </pc:sldMkLst>
        <pc:spChg chg="mod">
          <ac:chgData name="Cao, Sheng" userId="86757e30-c050-4056-83f8-50901720bc80" providerId="ADAL" clId="{BFF20625-050C-4E61-8288-F379FF0B6DD6}" dt="2023-04-12T23:59:31.217" v="450" actId="962"/>
          <ac:spMkLst>
            <pc:docMk/>
            <pc:sldMk cId="539552027" sldId="1268"/>
            <ac:spMk id="2" creationId="{DE2E6C44-FC9A-4320-BFC6-7EE8FBC591C7}"/>
          </ac:spMkLst>
        </pc:spChg>
        <pc:spChg chg="mod">
          <ac:chgData name="Cao, Sheng" userId="86757e30-c050-4056-83f8-50901720bc80" providerId="ADAL" clId="{BFF20625-050C-4E61-8288-F379FF0B6DD6}" dt="2023-04-12T23:57:54.169" v="414" actId="962"/>
          <ac:spMkLst>
            <pc:docMk/>
            <pc:sldMk cId="539552027" sldId="1268"/>
            <ac:spMk id="4" creationId="{2AAAC7AD-1502-46C0-B47F-0DFBD9CF6960}"/>
          </ac:spMkLst>
        </pc:spChg>
        <pc:spChg chg="mod">
          <ac:chgData name="Cao, Sheng" userId="86757e30-c050-4056-83f8-50901720bc80" providerId="ADAL" clId="{BFF20625-050C-4E61-8288-F379FF0B6DD6}" dt="2023-04-12T23:58:19.882" v="423" actId="962"/>
          <ac:spMkLst>
            <pc:docMk/>
            <pc:sldMk cId="539552027" sldId="1268"/>
            <ac:spMk id="5" creationId="{70608293-DF14-4521-925C-A28F53E32FED}"/>
          </ac:spMkLst>
        </pc:spChg>
      </pc:sldChg>
      <pc:sldChg chg="modSp mod">
        <pc:chgData name="Cao, Sheng" userId="86757e30-c050-4056-83f8-50901720bc80" providerId="ADAL" clId="{BFF20625-050C-4E61-8288-F379FF0B6DD6}" dt="2023-04-12T23:59:38.716" v="451" actId="962"/>
        <pc:sldMkLst>
          <pc:docMk/>
          <pc:sldMk cId="4102925072" sldId="1283"/>
        </pc:sldMkLst>
        <pc:spChg chg="mod">
          <ac:chgData name="Cao, Sheng" userId="86757e30-c050-4056-83f8-50901720bc80" providerId="ADAL" clId="{BFF20625-050C-4E61-8288-F379FF0B6DD6}" dt="2023-04-12T23:58:25.740" v="425" actId="962"/>
          <ac:spMkLst>
            <pc:docMk/>
            <pc:sldMk cId="4102925072" sldId="1283"/>
            <ac:spMk id="4" creationId="{2AAAC7AD-1502-46C0-B47F-0DFBD9CF6960}"/>
          </ac:spMkLst>
        </pc:spChg>
        <pc:spChg chg="mod">
          <ac:chgData name="Cao, Sheng" userId="86757e30-c050-4056-83f8-50901720bc80" providerId="ADAL" clId="{BFF20625-050C-4E61-8288-F379FF0B6DD6}" dt="2023-04-12T23:58:40.180" v="437" actId="962"/>
          <ac:spMkLst>
            <pc:docMk/>
            <pc:sldMk cId="4102925072" sldId="1283"/>
            <ac:spMk id="5" creationId="{70608293-DF14-4521-925C-A28F53E32FED}"/>
          </ac:spMkLst>
        </pc:spChg>
        <pc:spChg chg="mod">
          <ac:chgData name="Cao, Sheng" userId="86757e30-c050-4056-83f8-50901720bc80" providerId="ADAL" clId="{BFF20625-050C-4E61-8288-F379FF0B6DD6}" dt="2023-04-12T23:59:38.716" v="451" actId="962"/>
          <ac:spMkLst>
            <pc:docMk/>
            <pc:sldMk cId="4102925072" sldId="1283"/>
            <ac:spMk id="16" creationId="{A2A4CAFA-51C8-44FE-A71C-0E24039D1B53}"/>
          </ac:spMkLst>
        </pc:spChg>
        <pc:picChg chg="mod">
          <ac:chgData name="Cao, Sheng" userId="86757e30-c050-4056-83f8-50901720bc80" providerId="ADAL" clId="{BFF20625-050C-4E61-8288-F379FF0B6DD6}" dt="2023-04-12T23:58:57.983" v="439" actId="962"/>
          <ac:picMkLst>
            <pc:docMk/>
            <pc:sldMk cId="4102925072" sldId="1283"/>
            <ac:picMk id="9" creationId="{57072575-9C34-4E47-8D7A-648666B823F0}"/>
          </ac:picMkLst>
        </pc:picChg>
      </pc:sldChg>
      <pc:sldChg chg="modSp mod">
        <pc:chgData name="Cao, Sheng" userId="86757e30-c050-4056-83f8-50901720bc80" providerId="ADAL" clId="{BFF20625-050C-4E61-8288-F379FF0B6DD6}" dt="2023-04-12T23:59:42.658" v="452" actId="1076"/>
        <pc:sldMkLst>
          <pc:docMk/>
          <pc:sldMk cId="3260329883" sldId="1284"/>
        </pc:sldMkLst>
        <pc:spChg chg="mod">
          <ac:chgData name="Cao, Sheng" userId="86757e30-c050-4056-83f8-50901720bc80" providerId="ADAL" clId="{BFF20625-050C-4E61-8288-F379FF0B6DD6}" dt="2023-04-12T23:59:42.658" v="452" actId="1076"/>
          <ac:spMkLst>
            <pc:docMk/>
            <pc:sldMk cId="3260329883" sldId="1284"/>
            <ac:spMk id="2" creationId="{E981BF4E-579F-46AE-9B08-B1ED021CEDF1}"/>
          </ac:spMkLst>
        </pc:spChg>
      </pc:sldChg>
      <pc:sldChg chg="modSp mod">
        <pc:chgData name="Cao, Sheng" userId="86757e30-c050-4056-83f8-50901720bc80" providerId="ADAL" clId="{BFF20625-050C-4E61-8288-F379FF0B6DD6}" dt="2023-04-13T02:34:40.394" v="2035" actId="962"/>
        <pc:sldMkLst>
          <pc:docMk/>
          <pc:sldMk cId="387130565" sldId="1285"/>
        </pc:sldMkLst>
        <pc:spChg chg="mod">
          <ac:chgData name="Cao, Sheng" userId="86757e30-c050-4056-83f8-50901720bc80" providerId="ADAL" clId="{BFF20625-050C-4E61-8288-F379FF0B6DD6}" dt="2023-04-13T02:34:40.394" v="2035" actId="962"/>
          <ac:spMkLst>
            <pc:docMk/>
            <pc:sldMk cId="387130565" sldId="1285"/>
            <ac:spMk id="2" creationId="{E981BF4E-579F-46AE-9B08-B1ED021CEDF1}"/>
          </ac:spMkLst>
        </pc:spChg>
      </pc:sldChg>
      <pc:sldChg chg="modSp mod">
        <pc:chgData name="Cao, Sheng" userId="86757e30-c050-4056-83f8-50901720bc80" providerId="ADAL" clId="{BFF20625-050C-4E61-8288-F379FF0B6DD6}" dt="2023-04-13T02:44:41.241" v="2711" actId="962"/>
        <pc:sldMkLst>
          <pc:docMk/>
          <pc:sldMk cId="3811570296" sldId="1286"/>
        </pc:sldMkLst>
        <pc:spChg chg="mod">
          <ac:chgData name="Cao, Sheng" userId="86757e30-c050-4056-83f8-50901720bc80" providerId="ADAL" clId="{BFF20625-050C-4E61-8288-F379FF0B6DD6}" dt="2023-04-13T02:44:41.241" v="2711" actId="962"/>
          <ac:spMkLst>
            <pc:docMk/>
            <pc:sldMk cId="3811570296" sldId="1286"/>
            <ac:spMk id="2" creationId="{E981BF4E-579F-46AE-9B08-B1ED021CEDF1}"/>
          </ac:spMkLst>
        </pc:spChg>
      </pc:sldChg>
      <pc:sldChg chg="modSp mod">
        <pc:chgData name="Cao, Sheng" userId="86757e30-c050-4056-83f8-50901720bc80" providerId="ADAL" clId="{BFF20625-050C-4E61-8288-F379FF0B6DD6}" dt="2023-04-13T02:47:36.130" v="2872" actId="962"/>
        <pc:sldMkLst>
          <pc:docMk/>
          <pc:sldMk cId="2565883275" sldId="1287"/>
        </pc:sldMkLst>
        <pc:spChg chg="mod">
          <ac:chgData name="Cao, Sheng" userId="86757e30-c050-4056-83f8-50901720bc80" providerId="ADAL" clId="{BFF20625-050C-4E61-8288-F379FF0B6DD6}" dt="2023-04-13T02:47:36.130" v="2872" actId="962"/>
          <ac:spMkLst>
            <pc:docMk/>
            <pc:sldMk cId="2565883275" sldId="1287"/>
            <ac:spMk id="2" creationId="{E981BF4E-579F-46AE-9B08-B1ED021CEDF1}"/>
          </ac:spMkLst>
        </pc:spChg>
      </pc:sldChg>
      <pc:sldChg chg="modSp mod">
        <pc:chgData name="Cao, Sheng" userId="86757e30-c050-4056-83f8-50901720bc80" providerId="ADAL" clId="{BFF20625-050C-4E61-8288-F379FF0B6DD6}" dt="2023-04-13T03:21:11.923" v="4615" actId="962"/>
        <pc:sldMkLst>
          <pc:docMk/>
          <pc:sldMk cId="151896300" sldId="1291"/>
        </pc:sldMkLst>
        <pc:spChg chg="mod">
          <ac:chgData name="Cao, Sheng" userId="86757e30-c050-4056-83f8-50901720bc80" providerId="ADAL" clId="{BFF20625-050C-4E61-8288-F379FF0B6DD6}" dt="2023-04-13T03:21:11.923" v="4615" actId="962"/>
          <ac:spMkLst>
            <pc:docMk/>
            <pc:sldMk cId="151896300" sldId="1291"/>
            <ac:spMk id="2" creationId="{E981BF4E-579F-46AE-9B08-B1ED021CEDF1}"/>
          </ac:spMkLst>
        </pc:spChg>
      </pc:sldChg>
      <pc:sldChg chg="modSp mod">
        <pc:chgData name="Cao, Sheng" userId="86757e30-c050-4056-83f8-50901720bc80" providerId="ADAL" clId="{BFF20625-050C-4E61-8288-F379FF0B6DD6}" dt="2023-04-13T03:25:04.134" v="4683" actId="962"/>
        <pc:sldMkLst>
          <pc:docMk/>
          <pc:sldMk cId="3536428411" sldId="1293"/>
        </pc:sldMkLst>
        <pc:spChg chg="mod">
          <ac:chgData name="Cao, Sheng" userId="86757e30-c050-4056-83f8-50901720bc80" providerId="ADAL" clId="{BFF20625-050C-4E61-8288-F379FF0B6DD6}" dt="2023-04-13T03:25:04.134" v="4683" actId="962"/>
          <ac:spMkLst>
            <pc:docMk/>
            <pc:sldMk cId="3536428411" sldId="1293"/>
            <ac:spMk id="2" creationId="{C731B885-2FDF-4680-BBA6-705BD14FABDE}"/>
          </ac:spMkLst>
        </pc:spChg>
        <pc:spChg chg="mod">
          <ac:chgData name="Cao, Sheng" userId="86757e30-c050-4056-83f8-50901720bc80" providerId="ADAL" clId="{BFF20625-050C-4E61-8288-F379FF0B6DD6}" dt="2023-04-13T01:16:38.807" v="1721" actId="962"/>
          <ac:spMkLst>
            <pc:docMk/>
            <pc:sldMk cId="3536428411" sldId="1293"/>
            <ac:spMk id="3" creationId="{899D53A3-0873-4795-B6D8-E299669A3614}"/>
          </ac:spMkLst>
        </pc:spChg>
        <pc:spChg chg="mod">
          <ac:chgData name="Cao, Sheng" userId="86757e30-c050-4056-83f8-50901720bc80" providerId="ADAL" clId="{BFF20625-050C-4E61-8288-F379FF0B6DD6}" dt="2023-04-13T01:16:13.307" v="1705" actId="962"/>
          <ac:spMkLst>
            <pc:docMk/>
            <pc:sldMk cId="3536428411" sldId="1293"/>
            <ac:spMk id="4" creationId="{AA5A2B27-8A8B-43EF-AF60-BD11A6E41202}"/>
          </ac:spMkLst>
        </pc:spChg>
      </pc:sldChg>
      <pc:sldChg chg="modSp mod">
        <pc:chgData name="Cao, Sheng" userId="86757e30-c050-4056-83f8-50901720bc80" providerId="ADAL" clId="{BFF20625-050C-4E61-8288-F379FF0B6DD6}" dt="2023-04-13T03:24:23.485" v="4671" actId="962"/>
        <pc:sldMkLst>
          <pc:docMk/>
          <pc:sldMk cId="3911287900" sldId="1294"/>
        </pc:sldMkLst>
        <pc:spChg chg="mod">
          <ac:chgData name="Cao, Sheng" userId="86757e30-c050-4056-83f8-50901720bc80" providerId="ADAL" clId="{BFF20625-050C-4E61-8288-F379FF0B6DD6}" dt="2023-04-13T03:24:23.485" v="4671" actId="962"/>
          <ac:spMkLst>
            <pc:docMk/>
            <pc:sldMk cId="3911287900" sldId="1294"/>
            <ac:spMk id="2" creationId="{C731B885-2FDF-4680-BBA6-705BD14FABDE}"/>
          </ac:spMkLst>
        </pc:spChg>
        <pc:spChg chg="mod">
          <ac:chgData name="Cao, Sheng" userId="86757e30-c050-4056-83f8-50901720bc80" providerId="ADAL" clId="{BFF20625-050C-4E61-8288-F379FF0B6DD6}" dt="2023-04-13T00:00:08.917" v="468" actId="962"/>
          <ac:spMkLst>
            <pc:docMk/>
            <pc:sldMk cId="3911287900" sldId="1294"/>
            <ac:spMk id="3" creationId="{899D53A3-0873-4795-B6D8-E299669A3614}"/>
          </ac:spMkLst>
        </pc:spChg>
        <pc:spChg chg="mod">
          <ac:chgData name="Cao, Sheng" userId="86757e30-c050-4056-83f8-50901720bc80" providerId="ADAL" clId="{BFF20625-050C-4E61-8288-F379FF0B6DD6}" dt="2023-04-13T00:00:01.194" v="460" actId="962"/>
          <ac:spMkLst>
            <pc:docMk/>
            <pc:sldMk cId="3911287900" sldId="1294"/>
            <ac:spMk id="4" creationId="{AA5A2B27-8A8B-43EF-AF60-BD11A6E41202}"/>
          </ac:spMkLst>
        </pc:spChg>
        <pc:spChg chg="mod">
          <ac:chgData name="Cao, Sheng" userId="86757e30-c050-4056-83f8-50901720bc80" providerId="ADAL" clId="{BFF20625-050C-4E61-8288-F379FF0B6DD6}" dt="2023-04-13T00:00:05.688" v="464" actId="962"/>
          <ac:spMkLst>
            <pc:docMk/>
            <pc:sldMk cId="3911287900" sldId="1294"/>
            <ac:spMk id="8" creationId="{C75755CD-C39D-4400-8E27-3DAA6CF166C5}"/>
          </ac:spMkLst>
        </pc:spChg>
        <pc:picChg chg="mod">
          <ac:chgData name="Cao, Sheng" userId="86757e30-c050-4056-83f8-50901720bc80" providerId="ADAL" clId="{BFF20625-050C-4E61-8288-F379FF0B6DD6}" dt="2023-04-13T00:00:10.975" v="469" actId="962"/>
          <ac:picMkLst>
            <pc:docMk/>
            <pc:sldMk cId="3911287900" sldId="1294"/>
            <ac:picMk id="6" creationId="{0847CA2B-FB62-4D99-BD91-F9C01C0E8555}"/>
          </ac:picMkLst>
        </pc:picChg>
      </pc:sldChg>
      <pc:sldChg chg="addSp modSp mod modAnim">
        <pc:chgData name="Cao, Sheng" userId="86757e30-c050-4056-83f8-50901720bc80" providerId="ADAL" clId="{BFF20625-050C-4E61-8288-F379FF0B6DD6}" dt="2023-04-13T03:24:33.381" v="4674" actId="962"/>
        <pc:sldMkLst>
          <pc:docMk/>
          <pc:sldMk cId="1127947668" sldId="1296"/>
        </pc:sldMkLst>
        <pc:spChg chg="mod">
          <ac:chgData name="Cao, Sheng" userId="86757e30-c050-4056-83f8-50901720bc80" providerId="ADAL" clId="{BFF20625-050C-4E61-8288-F379FF0B6DD6}" dt="2023-04-13T03:24:33.381" v="4674" actId="962"/>
          <ac:spMkLst>
            <pc:docMk/>
            <pc:sldMk cId="1127947668" sldId="1296"/>
            <ac:spMk id="2" creationId="{C731B885-2FDF-4680-BBA6-705BD14FABDE}"/>
          </ac:spMkLst>
        </pc:spChg>
        <pc:spChg chg="mod">
          <ac:chgData name="Cao, Sheng" userId="86757e30-c050-4056-83f8-50901720bc80" providerId="ADAL" clId="{BFF20625-050C-4E61-8288-F379FF0B6DD6}" dt="2023-04-13T00:02:20.386" v="545" actId="962"/>
          <ac:spMkLst>
            <pc:docMk/>
            <pc:sldMk cId="1127947668" sldId="1296"/>
            <ac:spMk id="4" creationId="{AA5A2B27-8A8B-43EF-AF60-BD11A6E41202}"/>
          </ac:spMkLst>
        </pc:spChg>
        <pc:spChg chg="mod">
          <ac:chgData name="Cao, Sheng" userId="86757e30-c050-4056-83f8-50901720bc80" providerId="ADAL" clId="{BFF20625-050C-4E61-8288-F379FF0B6DD6}" dt="2023-04-13T01:04:20.829" v="639" actId="1076"/>
          <ac:spMkLst>
            <pc:docMk/>
            <pc:sldMk cId="1127947668" sldId="1296"/>
            <ac:spMk id="5" creationId="{063C0A5E-67D8-4ED2-A499-F0F7D5625BC1}"/>
          </ac:spMkLst>
        </pc:spChg>
        <pc:spChg chg="mod">
          <ac:chgData name="Cao, Sheng" userId="86757e30-c050-4056-83f8-50901720bc80" providerId="ADAL" clId="{BFF20625-050C-4E61-8288-F379FF0B6DD6}" dt="2023-04-13T01:04:20.829" v="639" actId="1076"/>
          <ac:spMkLst>
            <pc:docMk/>
            <pc:sldMk cId="1127947668" sldId="1296"/>
            <ac:spMk id="6" creationId="{29DB4603-13FC-45E8-B276-696286850FD7}"/>
          </ac:spMkLst>
        </pc:spChg>
        <pc:spChg chg="mod">
          <ac:chgData name="Cao, Sheng" userId="86757e30-c050-4056-83f8-50901720bc80" providerId="ADAL" clId="{BFF20625-050C-4E61-8288-F379FF0B6DD6}" dt="2023-04-13T01:04:20.829" v="639" actId="1076"/>
          <ac:spMkLst>
            <pc:docMk/>
            <pc:sldMk cId="1127947668" sldId="1296"/>
            <ac:spMk id="7" creationId="{A807D19F-76EF-4DC7-897E-2D758EE682DA}"/>
          </ac:spMkLst>
        </pc:spChg>
        <pc:spChg chg="mod">
          <ac:chgData name="Cao, Sheng" userId="86757e30-c050-4056-83f8-50901720bc80" providerId="ADAL" clId="{BFF20625-050C-4E61-8288-F379FF0B6DD6}" dt="2023-04-13T01:04:20.829" v="639" actId="1076"/>
          <ac:spMkLst>
            <pc:docMk/>
            <pc:sldMk cId="1127947668" sldId="1296"/>
            <ac:spMk id="8" creationId="{AD8551F2-2CFD-42E4-B498-9E24ADEFEB5A}"/>
          </ac:spMkLst>
        </pc:spChg>
        <pc:spChg chg="mod">
          <ac:chgData name="Cao, Sheng" userId="86757e30-c050-4056-83f8-50901720bc80" providerId="ADAL" clId="{BFF20625-050C-4E61-8288-F379FF0B6DD6}" dt="2023-04-13T01:04:20.829" v="639" actId="1076"/>
          <ac:spMkLst>
            <pc:docMk/>
            <pc:sldMk cId="1127947668" sldId="1296"/>
            <ac:spMk id="9" creationId="{87BDCE78-C7E6-4900-B679-7817D903AE1A}"/>
          </ac:spMkLst>
        </pc:spChg>
        <pc:spChg chg="mod">
          <ac:chgData name="Cao, Sheng" userId="86757e30-c050-4056-83f8-50901720bc80" providerId="ADAL" clId="{BFF20625-050C-4E61-8288-F379FF0B6DD6}" dt="2023-04-13T01:04:20.829" v="639" actId="1076"/>
          <ac:spMkLst>
            <pc:docMk/>
            <pc:sldMk cId="1127947668" sldId="1296"/>
            <ac:spMk id="10" creationId="{04EEBCFA-AA03-4AE1-A460-7C0F04CD24D2}"/>
          </ac:spMkLst>
        </pc:spChg>
        <pc:spChg chg="mod">
          <ac:chgData name="Cao, Sheng" userId="86757e30-c050-4056-83f8-50901720bc80" providerId="ADAL" clId="{BFF20625-050C-4E61-8288-F379FF0B6DD6}" dt="2023-04-13T01:04:20.829" v="639" actId="1076"/>
          <ac:spMkLst>
            <pc:docMk/>
            <pc:sldMk cId="1127947668" sldId="1296"/>
            <ac:spMk id="11" creationId="{7227054D-38DD-4C35-9077-64A44941D07C}"/>
          </ac:spMkLst>
        </pc:spChg>
        <pc:spChg chg="mod">
          <ac:chgData name="Cao, Sheng" userId="86757e30-c050-4056-83f8-50901720bc80" providerId="ADAL" clId="{BFF20625-050C-4E61-8288-F379FF0B6DD6}" dt="2023-04-13T01:04:20.829" v="639" actId="1076"/>
          <ac:spMkLst>
            <pc:docMk/>
            <pc:sldMk cId="1127947668" sldId="1296"/>
            <ac:spMk id="12" creationId="{15F0936C-E467-4D6F-88CD-742645AF4C5B}"/>
          </ac:spMkLst>
        </pc:spChg>
        <pc:spChg chg="mod">
          <ac:chgData name="Cao, Sheng" userId="86757e30-c050-4056-83f8-50901720bc80" providerId="ADAL" clId="{BFF20625-050C-4E61-8288-F379FF0B6DD6}" dt="2023-04-13T01:04:20.829" v="639" actId="1076"/>
          <ac:spMkLst>
            <pc:docMk/>
            <pc:sldMk cId="1127947668" sldId="1296"/>
            <ac:spMk id="13" creationId="{9CB2862B-E948-4978-9AA2-D01DD1307B04}"/>
          </ac:spMkLst>
        </pc:spChg>
        <pc:spChg chg="mod">
          <ac:chgData name="Cao, Sheng" userId="86757e30-c050-4056-83f8-50901720bc80" providerId="ADAL" clId="{BFF20625-050C-4E61-8288-F379FF0B6DD6}" dt="2023-04-13T01:04:20.829" v="639" actId="1076"/>
          <ac:spMkLst>
            <pc:docMk/>
            <pc:sldMk cId="1127947668" sldId="1296"/>
            <ac:spMk id="14" creationId="{B9EE4A11-DC31-4E2D-8BC5-1504053C366E}"/>
          </ac:spMkLst>
        </pc:spChg>
        <pc:spChg chg="mod">
          <ac:chgData name="Cao, Sheng" userId="86757e30-c050-4056-83f8-50901720bc80" providerId="ADAL" clId="{BFF20625-050C-4E61-8288-F379FF0B6DD6}" dt="2023-04-13T01:04:20.829" v="639" actId="1076"/>
          <ac:spMkLst>
            <pc:docMk/>
            <pc:sldMk cId="1127947668" sldId="1296"/>
            <ac:spMk id="15" creationId="{BF18FAD6-0BB5-4D50-9B2A-D4E211605E49}"/>
          </ac:spMkLst>
        </pc:spChg>
        <pc:spChg chg="mod">
          <ac:chgData name="Cao, Sheng" userId="86757e30-c050-4056-83f8-50901720bc80" providerId="ADAL" clId="{BFF20625-050C-4E61-8288-F379FF0B6DD6}" dt="2023-04-13T01:04:20.829" v="639" actId="1076"/>
          <ac:spMkLst>
            <pc:docMk/>
            <pc:sldMk cId="1127947668" sldId="1296"/>
            <ac:spMk id="16" creationId="{BE051FB6-AA31-4A62-81CB-77FFE3A0224F}"/>
          </ac:spMkLst>
        </pc:spChg>
        <pc:spChg chg="mod">
          <ac:chgData name="Cao, Sheng" userId="86757e30-c050-4056-83f8-50901720bc80" providerId="ADAL" clId="{BFF20625-050C-4E61-8288-F379FF0B6DD6}" dt="2023-04-13T01:04:20.829" v="639" actId="1076"/>
          <ac:spMkLst>
            <pc:docMk/>
            <pc:sldMk cId="1127947668" sldId="1296"/>
            <ac:spMk id="17" creationId="{16AF21B0-EE19-4C81-B1E1-F6F6C3B91162}"/>
          </ac:spMkLst>
        </pc:spChg>
        <pc:spChg chg="mod">
          <ac:chgData name="Cao, Sheng" userId="86757e30-c050-4056-83f8-50901720bc80" providerId="ADAL" clId="{BFF20625-050C-4E61-8288-F379FF0B6DD6}" dt="2023-04-13T01:04:20.829" v="639" actId="1076"/>
          <ac:spMkLst>
            <pc:docMk/>
            <pc:sldMk cId="1127947668" sldId="1296"/>
            <ac:spMk id="18" creationId="{5B1432AB-8B58-46B6-9D1E-4AB93E33237C}"/>
          </ac:spMkLst>
        </pc:spChg>
        <pc:spChg chg="mod">
          <ac:chgData name="Cao, Sheng" userId="86757e30-c050-4056-83f8-50901720bc80" providerId="ADAL" clId="{BFF20625-050C-4E61-8288-F379FF0B6DD6}" dt="2023-04-13T01:04:20.829" v="639" actId="1076"/>
          <ac:spMkLst>
            <pc:docMk/>
            <pc:sldMk cId="1127947668" sldId="1296"/>
            <ac:spMk id="19" creationId="{036B7517-7E5C-4B64-B9E4-68EA0A25638E}"/>
          </ac:spMkLst>
        </pc:spChg>
        <pc:spChg chg="mod">
          <ac:chgData name="Cao, Sheng" userId="86757e30-c050-4056-83f8-50901720bc80" providerId="ADAL" clId="{BFF20625-050C-4E61-8288-F379FF0B6DD6}" dt="2023-04-13T01:04:20.829" v="639" actId="1076"/>
          <ac:spMkLst>
            <pc:docMk/>
            <pc:sldMk cId="1127947668" sldId="1296"/>
            <ac:spMk id="20" creationId="{1BFC37B8-573E-4884-B2BA-3D23ECCBD2D9}"/>
          </ac:spMkLst>
        </pc:spChg>
        <pc:spChg chg="mod">
          <ac:chgData name="Cao, Sheng" userId="86757e30-c050-4056-83f8-50901720bc80" providerId="ADAL" clId="{BFF20625-050C-4E61-8288-F379FF0B6DD6}" dt="2023-04-13T01:04:20.829" v="639" actId="1076"/>
          <ac:spMkLst>
            <pc:docMk/>
            <pc:sldMk cId="1127947668" sldId="1296"/>
            <ac:spMk id="21" creationId="{FDDC547A-4A7D-427F-A7E6-FF7B680C8E3D}"/>
          </ac:spMkLst>
        </pc:spChg>
        <pc:spChg chg="mod">
          <ac:chgData name="Cao, Sheng" userId="86757e30-c050-4056-83f8-50901720bc80" providerId="ADAL" clId="{BFF20625-050C-4E61-8288-F379FF0B6DD6}" dt="2023-04-13T01:04:20.829" v="639" actId="1076"/>
          <ac:spMkLst>
            <pc:docMk/>
            <pc:sldMk cId="1127947668" sldId="1296"/>
            <ac:spMk id="22" creationId="{84C5CE03-E2F4-4954-B976-B5A11990E8BD}"/>
          </ac:spMkLst>
        </pc:spChg>
        <pc:spChg chg="mod">
          <ac:chgData name="Cao, Sheng" userId="86757e30-c050-4056-83f8-50901720bc80" providerId="ADAL" clId="{BFF20625-050C-4E61-8288-F379FF0B6DD6}" dt="2023-04-13T01:04:20.829" v="639" actId="1076"/>
          <ac:spMkLst>
            <pc:docMk/>
            <pc:sldMk cId="1127947668" sldId="1296"/>
            <ac:spMk id="27" creationId="{C4936583-47AE-43F9-ADFD-2A856A5D57D4}"/>
          </ac:spMkLst>
        </pc:spChg>
        <pc:spChg chg="mod">
          <ac:chgData name="Cao, Sheng" userId="86757e30-c050-4056-83f8-50901720bc80" providerId="ADAL" clId="{BFF20625-050C-4E61-8288-F379FF0B6DD6}" dt="2023-04-13T01:04:20.829" v="639" actId="1076"/>
          <ac:spMkLst>
            <pc:docMk/>
            <pc:sldMk cId="1127947668" sldId="1296"/>
            <ac:spMk id="28" creationId="{3CED3319-4052-46D8-B4CC-63C98C60D342}"/>
          </ac:spMkLst>
        </pc:spChg>
        <pc:spChg chg="mod">
          <ac:chgData name="Cao, Sheng" userId="86757e30-c050-4056-83f8-50901720bc80" providerId="ADAL" clId="{BFF20625-050C-4E61-8288-F379FF0B6DD6}" dt="2023-04-13T01:04:20.829" v="639" actId="1076"/>
          <ac:spMkLst>
            <pc:docMk/>
            <pc:sldMk cId="1127947668" sldId="1296"/>
            <ac:spMk id="29" creationId="{025D0598-4CDC-45E4-A031-896CCF096DA1}"/>
          </ac:spMkLst>
        </pc:spChg>
        <pc:spChg chg="mod">
          <ac:chgData name="Cao, Sheng" userId="86757e30-c050-4056-83f8-50901720bc80" providerId="ADAL" clId="{BFF20625-050C-4E61-8288-F379FF0B6DD6}" dt="2023-04-13T01:04:20.829" v="639" actId="1076"/>
          <ac:spMkLst>
            <pc:docMk/>
            <pc:sldMk cId="1127947668" sldId="1296"/>
            <ac:spMk id="30" creationId="{E7A55E20-9A1D-4B95-BB28-B260AAFBF258}"/>
          </ac:spMkLst>
        </pc:spChg>
        <pc:spChg chg="mod">
          <ac:chgData name="Cao, Sheng" userId="86757e30-c050-4056-83f8-50901720bc80" providerId="ADAL" clId="{BFF20625-050C-4E61-8288-F379FF0B6DD6}" dt="2023-04-13T01:04:20.829" v="639" actId="1076"/>
          <ac:spMkLst>
            <pc:docMk/>
            <pc:sldMk cId="1127947668" sldId="1296"/>
            <ac:spMk id="31" creationId="{9C4C9C38-E956-40DB-BD7D-EA8DE04D4CB9}"/>
          </ac:spMkLst>
        </pc:spChg>
        <pc:grpChg chg="add mod">
          <ac:chgData name="Cao, Sheng" userId="86757e30-c050-4056-83f8-50901720bc80" providerId="ADAL" clId="{BFF20625-050C-4E61-8288-F379FF0B6DD6}" dt="2023-04-13T01:05:23.020" v="689" actId="962"/>
          <ac:grpSpMkLst>
            <pc:docMk/>
            <pc:sldMk cId="1127947668" sldId="1296"/>
            <ac:grpSpMk id="3" creationId="{E7A12178-6B2F-B703-D6C0-1FBF4A6DC6AB}"/>
          </ac:grpSpMkLst>
        </pc:grpChg>
      </pc:sldChg>
      <pc:sldChg chg="modSp mod">
        <pc:chgData name="Cao, Sheng" userId="86757e30-c050-4056-83f8-50901720bc80" providerId="ADAL" clId="{BFF20625-050C-4E61-8288-F379FF0B6DD6}" dt="2023-04-13T03:24:56.215" v="4681" actId="962"/>
        <pc:sldMkLst>
          <pc:docMk/>
          <pc:sldMk cId="531480043" sldId="1297"/>
        </pc:sldMkLst>
        <pc:spChg chg="mod">
          <ac:chgData name="Cao, Sheng" userId="86757e30-c050-4056-83f8-50901720bc80" providerId="ADAL" clId="{BFF20625-050C-4E61-8288-F379FF0B6DD6}" dt="2023-04-13T03:24:56.215" v="4681" actId="962"/>
          <ac:spMkLst>
            <pc:docMk/>
            <pc:sldMk cId="531480043" sldId="1297"/>
            <ac:spMk id="2" creationId="{C731B885-2FDF-4680-BBA6-705BD14FABDE}"/>
          </ac:spMkLst>
        </pc:spChg>
        <pc:spChg chg="mod">
          <ac:chgData name="Cao, Sheng" userId="86757e30-c050-4056-83f8-50901720bc80" providerId="ADAL" clId="{BFF20625-050C-4E61-8288-F379FF0B6DD6}" dt="2023-04-13T01:12:59.507" v="1489" actId="962"/>
          <ac:spMkLst>
            <pc:docMk/>
            <pc:sldMk cId="531480043" sldId="1297"/>
            <ac:spMk id="3" creationId="{899D53A3-0873-4795-B6D8-E299669A3614}"/>
          </ac:spMkLst>
        </pc:spChg>
        <pc:spChg chg="mod">
          <ac:chgData name="Cao, Sheng" userId="86757e30-c050-4056-83f8-50901720bc80" providerId="ADAL" clId="{BFF20625-050C-4E61-8288-F379FF0B6DD6}" dt="2023-04-13T01:12:43.630" v="1479" actId="962"/>
          <ac:spMkLst>
            <pc:docMk/>
            <pc:sldMk cId="531480043" sldId="1297"/>
            <ac:spMk id="4" creationId="{AA5A2B27-8A8B-43EF-AF60-BD11A6E41202}"/>
          </ac:spMkLst>
        </pc:spChg>
        <pc:spChg chg="mod">
          <ac:chgData name="Cao, Sheng" userId="86757e30-c050-4056-83f8-50901720bc80" providerId="ADAL" clId="{BFF20625-050C-4E61-8288-F379FF0B6DD6}" dt="2023-04-13T01:13:21.467" v="1517" actId="962"/>
          <ac:spMkLst>
            <pc:docMk/>
            <pc:sldMk cId="531480043" sldId="1297"/>
            <ac:spMk id="6" creationId="{6A5DFB3C-A054-4296-B8D7-26857205D7F9}"/>
          </ac:spMkLst>
        </pc:spChg>
        <pc:grpChg chg="mod">
          <ac:chgData name="Cao, Sheng" userId="86757e30-c050-4056-83f8-50901720bc80" providerId="ADAL" clId="{BFF20625-050C-4E61-8288-F379FF0B6DD6}" dt="2023-04-13T01:13:53.775" v="1539" actId="962"/>
          <ac:grpSpMkLst>
            <pc:docMk/>
            <pc:sldMk cId="531480043" sldId="1297"/>
            <ac:grpSpMk id="5" creationId="{852A0692-EF28-49AF-AA4C-85F15FEF01D4}"/>
          </ac:grpSpMkLst>
        </pc:grpChg>
      </pc:sldChg>
      <pc:sldChg chg="modSp mod">
        <pc:chgData name="Cao, Sheng" userId="86757e30-c050-4056-83f8-50901720bc80" providerId="ADAL" clId="{BFF20625-050C-4E61-8288-F379FF0B6DD6}" dt="2023-04-13T03:25:44.104" v="4694" actId="962"/>
        <pc:sldMkLst>
          <pc:docMk/>
          <pc:sldMk cId="1486715596" sldId="1299"/>
        </pc:sldMkLst>
        <pc:spChg chg="mod">
          <ac:chgData name="Cao, Sheng" userId="86757e30-c050-4056-83f8-50901720bc80" providerId="ADAL" clId="{BFF20625-050C-4E61-8288-F379FF0B6DD6}" dt="2023-04-13T03:25:44.104" v="4694" actId="962"/>
          <ac:spMkLst>
            <pc:docMk/>
            <pc:sldMk cId="1486715596" sldId="1299"/>
            <ac:spMk id="2" creationId="{C731B885-2FDF-4680-BBA6-705BD14FABDE}"/>
          </ac:spMkLst>
        </pc:spChg>
        <pc:spChg chg="mod">
          <ac:chgData name="Cao, Sheng" userId="86757e30-c050-4056-83f8-50901720bc80" providerId="ADAL" clId="{BFF20625-050C-4E61-8288-F379FF0B6DD6}" dt="2023-04-13T02:34:48.407" v="2037" actId="962"/>
          <ac:spMkLst>
            <pc:docMk/>
            <pc:sldMk cId="1486715596" sldId="1299"/>
            <ac:spMk id="4" creationId="{AA5A2B27-8A8B-43EF-AF60-BD11A6E41202}"/>
          </ac:spMkLst>
        </pc:spChg>
        <pc:spChg chg="mod">
          <ac:chgData name="Cao, Sheng" userId="86757e30-c050-4056-83f8-50901720bc80" providerId="ADAL" clId="{BFF20625-050C-4E61-8288-F379FF0B6DD6}" dt="2023-04-13T02:34:52.651" v="2041" actId="962"/>
          <ac:spMkLst>
            <pc:docMk/>
            <pc:sldMk cId="1486715596" sldId="1299"/>
            <ac:spMk id="5" creationId="{E59E9B15-4AF1-4CDD-962A-786C8316F1B4}"/>
          </ac:spMkLst>
        </pc:spChg>
        <pc:picChg chg="mod">
          <ac:chgData name="Cao, Sheng" userId="86757e30-c050-4056-83f8-50901720bc80" providerId="ADAL" clId="{BFF20625-050C-4E61-8288-F379FF0B6DD6}" dt="2023-04-13T02:34:55.829" v="2042" actId="962"/>
          <ac:picMkLst>
            <pc:docMk/>
            <pc:sldMk cId="1486715596" sldId="1299"/>
            <ac:picMk id="6" creationId="{E441B96E-AFAF-42D9-AD88-16B1D3E0B0F9}"/>
          </ac:picMkLst>
        </pc:picChg>
      </pc:sldChg>
      <pc:sldChg chg="modSp mod">
        <pc:chgData name="Cao, Sheng" userId="86757e30-c050-4056-83f8-50901720bc80" providerId="ADAL" clId="{BFF20625-050C-4E61-8288-F379FF0B6DD6}" dt="2023-04-13T03:25:51.875" v="4697" actId="962"/>
        <pc:sldMkLst>
          <pc:docMk/>
          <pc:sldMk cId="2367637368" sldId="1300"/>
        </pc:sldMkLst>
        <pc:spChg chg="mod">
          <ac:chgData name="Cao, Sheng" userId="86757e30-c050-4056-83f8-50901720bc80" providerId="ADAL" clId="{BFF20625-050C-4E61-8288-F379FF0B6DD6}" dt="2023-04-13T03:25:51.875" v="4697" actId="962"/>
          <ac:spMkLst>
            <pc:docMk/>
            <pc:sldMk cId="2367637368" sldId="1300"/>
            <ac:spMk id="2" creationId="{C731B885-2FDF-4680-BBA6-705BD14FABDE}"/>
          </ac:spMkLst>
        </pc:spChg>
        <pc:spChg chg="mod">
          <ac:chgData name="Cao, Sheng" userId="86757e30-c050-4056-83f8-50901720bc80" providerId="ADAL" clId="{BFF20625-050C-4E61-8288-F379FF0B6DD6}" dt="2023-04-13T02:38:27.941" v="2253" actId="962"/>
          <ac:spMkLst>
            <pc:docMk/>
            <pc:sldMk cId="2367637368" sldId="1300"/>
            <ac:spMk id="3" creationId="{899D53A3-0873-4795-B6D8-E299669A3614}"/>
          </ac:spMkLst>
        </pc:spChg>
        <pc:spChg chg="mod">
          <ac:chgData name="Cao, Sheng" userId="86757e30-c050-4056-83f8-50901720bc80" providerId="ADAL" clId="{BFF20625-050C-4E61-8288-F379FF0B6DD6}" dt="2023-04-13T02:38:01.887" v="2221" actId="962"/>
          <ac:spMkLst>
            <pc:docMk/>
            <pc:sldMk cId="2367637368" sldId="1300"/>
            <ac:spMk id="4" creationId="{AA5A2B27-8A8B-43EF-AF60-BD11A6E41202}"/>
          </ac:spMkLst>
        </pc:spChg>
        <pc:spChg chg="mod">
          <ac:chgData name="Cao, Sheng" userId="86757e30-c050-4056-83f8-50901720bc80" providerId="ADAL" clId="{BFF20625-050C-4E61-8288-F379FF0B6DD6}" dt="2023-04-13T02:38:06.111" v="2227" actId="962"/>
          <ac:spMkLst>
            <pc:docMk/>
            <pc:sldMk cId="2367637368" sldId="1300"/>
            <ac:spMk id="5" creationId="{240D7373-1874-4B7C-BE83-048AB1FE549E}"/>
          </ac:spMkLst>
        </pc:spChg>
      </pc:sldChg>
      <pc:sldChg chg="modSp mod">
        <pc:chgData name="Cao, Sheng" userId="86757e30-c050-4056-83f8-50901720bc80" providerId="ADAL" clId="{BFF20625-050C-4E61-8288-F379FF0B6DD6}" dt="2023-04-13T03:25:57.457" v="4699" actId="962"/>
        <pc:sldMkLst>
          <pc:docMk/>
          <pc:sldMk cId="2328553823" sldId="1301"/>
        </pc:sldMkLst>
        <pc:spChg chg="mod">
          <ac:chgData name="Cao, Sheng" userId="86757e30-c050-4056-83f8-50901720bc80" providerId="ADAL" clId="{BFF20625-050C-4E61-8288-F379FF0B6DD6}" dt="2023-04-13T03:25:57.457" v="4699" actId="962"/>
          <ac:spMkLst>
            <pc:docMk/>
            <pc:sldMk cId="2328553823" sldId="1301"/>
            <ac:spMk id="2" creationId="{94B9A0DD-CA6E-4DC1-88BB-070C049E178A}"/>
          </ac:spMkLst>
        </pc:spChg>
        <pc:spChg chg="mod">
          <ac:chgData name="Cao, Sheng" userId="86757e30-c050-4056-83f8-50901720bc80" providerId="ADAL" clId="{BFF20625-050C-4E61-8288-F379FF0B6DD6}" dt="2023-04-13T02:39:53.194" v="2309" actId="962"/>
          <ac:spMkLst>
            <pc:docMk/>
            <pc:sldMk cId="2328553823" sldId="1301"/>
            <ac:spMk id="3" creationId="{7F6E15F0-E5D0-4DAB-BE03-C526799FF2CE}"/>
          </ac:spMkLst>
        </pc:spChg>
        <pc:spChg chg="mod">
          <ac:chgData name="Cao, Sheng" userId="86757e30-c050-4056-83f8-50901720bc80" providerId="ADAL" clId="{BFF20625-050C-4E61-8288-F379FF0B6DD6}" dt="2023-04-13T02:39:48.228" v="2301" actId="962"/>
          <ac:spMkLst>
            <pc:docMk/>
            <pc:sldMk cId="2328553823" sldId="1301"/>
            <ac:spMk id="4" creationId="{E83B329D-07C9-4DBC-BD95-259AD363AFC3}"/>
          </ac:spMkLst>
        </pc:spChg>
        <pc:spChg chg="mod">
          <ac:chgData name="Cao, Sheng" userId="86757e30-c050-4056-83f8-50901720bc80" providerId="ADAL" clId="{BFF20625-050C-4E61-8288-F379FF0B6DD6}" dt="2023-04-13T02:39:57.639" v="2315" actId="962"/>
          <ac:spMkLst>
            <pc:docMk/>
            <pc:sldMk cId="2328553823" sldId="1301"/>
            <ac:spMk id="5" creationId="{1F7CCDE7-E815-4705-82FA-258333FA51CD}"/>
          </ac:spMkLst>
        </pc:spChg>
        <pc:spChg chg="mod">
          <ac:chgData name="Cao, Sheng" userId="86757e30-c050-4056-83f8-50901720bc80" providerId="ADAL" clId="{BFF20625-050C-4E61-8288-F379FF0B6DD6}" dt="2023-04-13T02:40:01.820" v="2321" actId="962"/>
          <ac:spMkLst>
            <pc:docMk/>
            <pc:sldMk cId="2328553823" sldId="1301"/>
            <ac:spMk id="6" creationId="{E6F65FC0-1166-4A93-B48A-94738ECDD72B}"/>
          </ac:spMkLst>
        </pc:spChg>
      </pc:sldChg>
      <pc:sldChg chg="modSp mod">
        <pc:chgData name="Cao, Sheng" userId="86757e30-c050-4056-83f8-50901720bc80" providerId="ADAL" clId="{BFF20625-050C-4E61-8288-F379FF0B6DD6}" dt="2023-04-13T03:26:45.426" v="4713" actId="962"/>
        <pc:sldMkLst>
          <pc:docMk/>
          <pc:sldMk cId="297804970" sldId="1303"/>
        </pc:sldMkLst>
        <pc:spChg chg="mod">
          <ac:chgData name="Cao, Sheng" userId="86757e30-c050-4056-83f8-50901720bc80" providerId="ADAL" clId="{BFF20625-050C-4E61-8288-F379FF0B6DD6}" dt="2023-04-13T03:26:45.426" v="4713" actId="962"/>
          <ac:spMkLst>
            <pc:docMk/>
            <pc:sldMk cId="297804970" sldId="1303"/>
            <ac:spMk id="2" creationId="{94B9A0DD-CA6E-4DC1-88BB-070C049E178A}"/>
          </ac:spMkLst>
        </pc:spChg>
        <pc:spChg chg="mod">
          <ac:chgData name="Cao, Sheng" userId="86757e30-c050-4056-83f8-50901720bc80" providerId="ADAL" clId="{BFF20625-050C-4E61-8288-F379FF0B6DD6}" dt="2023-04-13T02:59:12.079" v="3547" actId="962"/>
          <ac:spMkLst>
            <pc:docMk/>
            <pc:sldMk cId="297804970" sldId="1303"/>
            <ac:spMk id="3" creationId="{7F6E15F0-E5D0-4DAB-BE03-C526799FF2CE}"/>
          </ac:spMkLst>
        </pc:spChg>
        <pc:spChg chg="mod">
          <ac:chgData name="Cao, Sheng" userId="86757e30-c050-4056-83f8-50901720bc80" providerId="ADAL" clId="{BFF20625-050C-4E61-8288-F379FF0B6DD6}" dt="2023-04-13T02:58:50.714" v="3519" actId="962"/>
          <ac:spMkLst>
            <pc:docMk/>
            <pc:sldMk cId="297804970" sldId="1303"/>
            <ac:spMk id="4" creationId="{E83B329D-07C9-4DBC-BD95-259AD363AFC3}"/>
          </ac:spMkLst>
        </pc:spChg>
      </pc:sldChg>
      <pc:sldChg chg="modSp mod">
        <pc:chgData name="Cao, Sheng" userId="86757e30-c050-4056-83f8-50901720bc80" providerId="ADAL" clId="{BFF20625-050C-4E61-8288-F379FF0B6DD6}" dt="2023-04-13T03:26:08.437" v="4703" actId="962"/>
        <pc:sldMkLst>
          <pc:docMk/>
          <pc:sldMk cId="4189392160" sldId="1304"/>
        </pc:sldMkLst>
        <pc:spChg chg="mod">
          <ac:chgData name="Cao, Sheng" userId="86757e30-c050-4056-83f8-50901720bc80" providerId="ADAL" clId="{BFF20625-050C-4E61-8288-F379FF0B6DD6}" dt="2023-04-13T03:26:08.437" v="4703" actId="962"/>
          <ac:spMkLst>
            <pc:docMk/>
            <pc:sldMk cId="4189392160" sldId="1304"/>
            <ac:spMk id="2" creationId="{C731B885-2FDF-4680-BBA6-705BD14FABDE}"/>
          </ac:spMkLst>
        </pc:spChg>
        <pc:spChg chg="mod">
          <ac:chgData name="Cao, Sheng" userId="86757e30-c050-4056-83f8-50901720bc80" providerId="ADAL" clId="{BFF20625-050C-4E61-8288-F379FF0B6DD6}" dt="2023-04-13T02:41:09.966" v="2395" actId="962"/>
          <ac:spMkLst>
            <pc:docMk/>
            <pc:sldMk cId="4189392160" sldId="1304"/>
            <ac:spMk id="3" creationId="{899D53A3-0873-4795-B6D8-E299669A3614}"/>
          </ac:spMkLst>
        </pc:spChg>
        <pc:spChg chg="mod">
          <ac:chgData name="Cao, Sheng" userId="86757e30-c050-4056-83f8-50901720bc80" providerId="ADAL" clId="{BFF20625-050C-4E61-8288-F379FF0B6DD6}" dt="2023-04-13T02:40:59.383" v="2385" actId="962"/>
          <ac:spMkLst>
            <pc:docMk/>
            <pc:sldMk cId="4189392160" sldId="1304"/>
            <ac:spMk id="4" creationId="{AA5A2B27-8A8B-43EF-AF60-BD11A6E41202}"/>
          </ac:spMkLst>
        </pc:spChg>
      </pc:sldChg>
      <pc:sldChg chg="modSp mod">
        <pc:chgData name="Cao, Sheng" userId="86757e30-c050-4056-83f8-50901720bc80" providerId="ADAL" clId="{BFF20625-050C-4E61-8288-F379FF0B6DD6}" dt="2023-04-13T03:26:13.898" v="4705" actId="962"/>
        <pc:sldMkLst>
          <pc:docMk/>
          <pc:sldMk cId="3007064843" sldId="1305"/>
        </pc:sldMkLst>
        <pc:spChg chg="mod">
          <ac:chgData name="Cao, Sheng" userId="86757e30-c050-4056-83f8-50901720bc80" providerId="ADAL" clId="{BFF20625-050C-4E61-8288-F379FF0B6DD6}" dt="2023-04-13T03:26:13.898" v="4705" actId="962"/>
          <ac:spMkLst>
            <pc:docMk/>
            <pc:sldMk cId="3007064843" sldId="1305"/>
            <ac:spMk id="2" creationId="{94B9A0DD-CA6E-4DC1-88BB-070C049E178A}"/>
          </ac:spMkLst>
        </pc:spChg>
        <pc:spChg chg="mod">
          <ac:chgData name="Cao, Sheng" userId="86757e30-c050-4056-83f8-50901720bc80" providerId="ADAL" clId="{BFF20625-050C-4E61-8288-F379FF0B6DD6}" dt="2023-04-13T02:42:57.401" v="2549" actId="962"/>
          <ac:spMkLst>
            <pc:docMk/>
            <pc:sldMk cId="3007064843" sldId="1305"/>
            <ac:spMk id="3" creationId="{7F6E15F0-E5D0-4DAB-BE03-C526799FF2CE}"/>
          </ac:spMkLst>
        </pc:spChg>
        <pc:spChg chg="mod">
          <ac:chgData name="Cao, Sheng" userId="86757e30-c050-4056-83f8-50901720bc80" providerId="ADAL" clId="{BFF20625-050C-4E61-8288-F379FF0B6DD6}" dt="2023-04-13T02:42:37.877" v="2515" actId="962"/>
          <ac:spMkLst>
            <pc:docMk/>
            <pc:sldMk cId="3007064843" sldId="1305"/>
            <ac:spMk id="4" creationId="{E83B329D-07C9-4DBC-BD95-259AD363AFC3}"/>
          </ac:spMkLst>
        </pc:spChg>
      </pc:sldChg>
      <pc:sldChg chg="modSp mod">
        <pc:chgData name="Cao, Sheng" userId="86757e30-c050-4056-83f8-50901720bc80" providerId="ADAL" clId="{BFF20625-050C-4E61-8288-F379FF0B6DD6}" dt="2023-04-13T03:26:00.345" v="4700" actId="962"/>
        <pc:sldMkLst>
          <pc:docMk/>
          <pc:sldMk cId="2951062816" sldId="1306"/>
        </pc:sldMkLst>
        <pc:spChg chg="mod">
          <ac:chgData name="Cao, Sheng" userId="86757e30-c050-4056-83f8-50901720bc80" providerId="ADAL" clId="{BFF20625-050C-4E61-8288-F379FF0B6DD6}" dt="2023-04-13T03:26:00.345" v="4700" actId="962"/>
          <ac:spMkLst>
            <pc:docMk/>
            <pc:sldMk cId="2951062816" sldId="1306"/>
            <ac:spMk id="2" creationId="{C731B885-2FDF-4680-BBA6-705BD14FABDE}"/>
          </ac:spMkLst>
        </pc:spChg>
        <pc:spChg chg="mod">
          <ac:chgData name="Cao, Sheng" userId="86757e30-c050-4056-83f8-50901720bc80" providerId="ADAL" clId="{BFF20625-050C-4E61-8288-F379FF0B6DD6}" dt="2023-04-13T02:40:12.205" v="2331" actId="962"/>
          <ac:spMkLst>
            <pc:docMk/>
            <pc:sldMk cId="2951062816" sldId="1306"/>
            <ac:spMk id="3" creationId="{899D53A3-0873-4795-B6D8-E299669A3614}"/>
          </ac:spMkLst>
        </pc:spChg>
        <pc:spChg chg="mod">
          <ac:chgData name="Cao, Sheng" userId="86757e30-c050-4056-83f8-50901720bc80" providerId="ADAL" clId="{BFF20625-050C-4E61-8288-F379FF0B6DD6}" dt="2023-04-13T02:40:07.278" v="2323" actId="962"/>
          <ac:spMkLst>
            <pc:docMk/>
            <pc:sldMk cId="2951062816" sldId="1306"/>
            <ac:spMk id="4" creationId="{AA5A2B27-8A8B-43EF-AF60-BD11A6E41202}"/>
          </ac:spMkLst>
        </pc:spChg>
        <pc:spChg chg="mod">
          <ac:chgData name="Cao, Sheng" userId="86757e30-c050-4056-83f8-50901720bc80" providerId="ADAL" clId="{BFF20625-050C-4E61-8288-F379FF0B6DD6}" dt="2023-04-13T02:40:19.742" v="2341" actId="962"/>
          <ac:spMkLst>
            <pc:docMk/>
            <pc:sldMk cId="2951062816" sldId="1306"/>
            <ac:spMk id="5" creationId="{3B4B89AE-5F16-40E9-99F8-FACEB73AFF96}"/>
          </ac:spMkLst>
        </pc:spChg>
        <pc:spChg chg="mod">
          <ac:chgData name="Cao, Sheng" userId="86757e30-c050-4056-83f8-50901720bc80" providerId="ADAL" clId="{BFF20625-050C-4E61-8288-F379FF0B6DD6}" dt="2023-04-13T02:40:16.253" v="2337" actId="962"/>
          <ac:spMkLst>
            <pc:docMk/>
            <pc:sldMk cId="2951062816" sldId="1306"/>
            <ac:spMk id="12" creationId="{2649930C-215D-4B61-9BF0-9D9C77F8D53E}"/>
          </ac:spMkLst>
        </pc:spChg>
      </pc:sldChg>
      <pc:sldChg chg="modSp mod">
        <pc:chgData name="Cao, Sheng" userId="86757e30-c050-4056-83f8-50901720bc80" providerId="ADAL" clId="{BFF20625-050C-4E61-8288-F379FF0B6DD6}" dt="2023-04-13T03:26:05.831" v="4702" actId="962"/>
        <pc:sldMkLst>
          <pc:docMk/>
          <pc:sldMk cId="1987582107" sldId="1307"/>
        </pc:sldMkLst>
        <pc:spChg chg="mod">
          <ac:chgData name="Cao, Sheng" userId="86757e30-c050-4056-83f8-50901720bc80" providerId="ADAL" clId="{BFF20625-050C-4E61-8288-F379FF0B6DD6}" dt="2023-04-13T03:26:05.831" v="4702" actId="962"/>
          <ac:spMkLst>
            <pc:docMk/>
            <pc:sldMk cId="1987582107" sldId="1307"/>
            <ac:spMk id="2" creationId="{94B9A0DD-CA6E-4DC1-88BB-070C049E178A}"/>
          </ac:spMkLst>
        </pc:spChg>
        <pc:spChg chg="mod">
          <ac:chgData name="Cao, Sheng" userId="86757e30-c050-4056-83f8-50901720bc80" providerId="ADAL" clId="{BFF20625-050C-4E61-8288-F379FF0B6DD6}" dt="2023-04-13T02:40:54.372" v="2383" actId="962"/>
          <ac:spMkLst>
            <pc:docMk/>
            <pc:sldMk cId="1987582107" sldId="1307"/>
            <ac:spMk id="3" creationId="{7F6E15F0-E5D0-4DAB-BE03-C526799FF2CE}"/>
          </ac:spMkLst>
        </pc:spChg>
        <pc:spChg chg="mod">
          <ac:chgData name="Cao, Sheng" userId="86757e30-c050-4056-83f8-50901720bc80" providerId="ADAL" clId="{BFF20625-050C-4E61-8288-F379FF0B6DD6}" dt="2023-04-13T02:40:34.129" v="2355" actId="962"/>
          <ac:spMkLst>
            <pc:docMk/>
            <pc:sldMk cId="1987582107" sldId="1307"/>
            <ac:spMk id="4" creationId="{E83B329D-07C9-4DBC-BD95-259AD363AFC3}"/>
          </ac:spMkLst>
        </pc:spChg>
      </pc:sldChg>
      <pc:sldChg chg="modSp mod">
        <pc:chgData name="Cao, Sheng" userId="86757e30-c050-4056-83f8-50901720bc80" providerId="ADAL" clId="{BFF20625-050C-4E61-8288-F379FF0B6DD6}" dt="2023-04-13T03:27:30.348" v="4727" actId="962"/>
        <pc:sldMkLst>
          <pc:docMk/>
          <pc:sldMk cId="1671567033" sldId="1312"/>
        </pc:sldMkLst>
        <pc:spChg chg="mod">
          <ac:chgData name="Cao, Sheng" userId="86757e30-c050-4056-83f8-50901720bc80" providerId="ADAL" clId="{BFF20625-050C-4E61-8288-F379FF0B6DD6}" dt="2023-04-13T03:27:30.348" v="4727" actId="962"/>
          <ac:spMkLst>
            <pc:docMk/>
            <pc:sldMk cId="1671567033" sldId="1312"/>
            <ac:spMk id="2" creationId="{2B239CF2-04EB-436C-99B2-F382F7C28D80}"/>
          </ac:spMkLst>
        </pc:spChg>
        <pc:spChg chg="mod">
          <ac:chgData name="Cao, Sheng" userId="86757e30-c050-4056-83f8-50901720bc80" providerId="ADAL" clId="{BFF20625-050C-4E61-8288-F379FF0B6DD6}" dt="2023-04-13T03:19:35.489" v="4529" actId="962"/>
          <ac:spMkLst>
            <pc:docMk/>
            <pc:sldMk cId="1671567033" sldId="1312"/>
            <ac:spMk id="3" creationId="{8C29A560-DCA1-4795-B667-0A6CD0F65DA3}"/>
          </ac:spMkLst>
        </pc:spChg>
        <pc:spChg chg="mod">
          <ac:chgData name="Cao, Sheng" userId="86757e30-c050-4056-83f8-50901720bc80" providerId="ADAL" clId="{BFF20625-050C-4E61-8288-F379FF0B6DD6}" dt="2023-04-13T03:19:47.762" v="4555" actId="962"/>
          <ac:spMkLst>
            <pc:docMk/>
            <pc:sldMk cId="1671567033" sldId="1312"/>
            <ac:spMk id="4" creationId="{CFC18FCC-AB87-4AC1-844D-A41BE92CF2EE}"/>
          </ac:spMkLst>
        </pc:spChg>
      </pc:sldChg>
      <pc:sldChg chg="modSp mod">
        <pc:chgData name="Cao, Sheng" userId="86757e30-c050-4056-83f8-50901720bc80" providerId="ADAL" clId="{BFF20625-050C-4E61-8288-F379FF0B6DD6}" dt="2023-04-13T03:18:48.059" v="4501" actId="962"/>
        <pc:sldMkLst>
          <pc:docMk/>
          <pc:sldMk cId="3155304985" sldId="1315"/>
        </pc:sldMkLst>
        <pc:spChg chg="mod">
          <ac:chgData name="Cao, Sheng" userId="86757e30-c050-4056-83f8-50901720bc80" providerId="ADAL" clId="{BFF20625-050C-4E61-8288-F379FF0B6DD6}" dt="2023-04-13T03:18:48.059" v="4501" actId="962"/>
          <ac:spMkLst>
            <pc:docMk/>
            <pc:sldMk cId="3155304985" sldId="1315"/>
            <ac:spMk id="2" creationId="{2F1E9F84-D4C5-4A95-B2F8-148647894C9E}"/>
          </ac:spMkLst>
        </pc:spChg>
      </pc:sldChg>
      <pc:sldChg chg="modSp mod">
        <pc:chgData name="Cao, Sheng" userId="86757e30-c050-4056-83f8-50901720bc80" providerId="ADAL" clId="{BFF20625-050C-4E61-8288-F379FF0B6DD6}" dt="2023-04-13T03:27:28.394" v="4726" actId="962"/>
        <pc:sldMkLst>
          <pc:docMk/>
          <pc:sldMk cId="1641947291" sldId="1316"/>
        </pc:sldMkLst>
        <pc:spChg chg="mod">
          <ac:chgData name="Cao, Sheng" userId="86757e30-c050-4056-83f8-50901720bc80" providerId="ADAL" clId="{BFF20625-050C-4E61-8288-F379FF0B6DD6}" dt="2023-04-13T03:27:28.394" v="4726" actId="962"/>
          <ac:spMkLst>
            <pc:docMk/>
            <pc:sldMk cId="1641947291" sldId="1316"/>
            <ac:spMk id="2" creationId="{2B239CF2-04EB-436C-99B2-F382F7C28D80}"/>
          </ac:spMkLst>
        </pc:spChg>
        <pc:spChg chg="mod">
          <ac:chgData name="Cao, Sheng" userId="86757e30-c050-4056-83f8-50901720bc80" providerId="ADAL" clId="{BFF20625-050C-4E61-8288-F379FF0B6DD6}" dt="2023-04-13T03:19:26.335" v="4523" actId="962"/>
          <ac:spMkLst>
            <pc:docMk/>
            <pc:sldMk cId="1641947291" sldId="1316"/>
            <ac:spMk id="3" creationId="{8C29A560-DCA1-4795-B667-0A6CD0F65DA3}"/>
          </ac:spMkLst>
        </pc:spChg>
        <pc:spChg chg="mod">
          <ac:chgData name="Cao, Sheng" userId="86757e30-c050-4056-83f8-50901720bc80" providerId="ADAL" clId="{BFF20625-050C-4E61-8288-F379FF0B6DD6}" dt="2023-04-13T03:19:29.420" v="4527" actId="962"/>
          <ac:spMkLst>
            <pc:docMk/>
            <pc:sldMk cId="1641947291" sldId="1316"/>
            <ac:spMk id="5" creationId="{BD3A6E55-1922-4F15-8C76-75BE6FF896E3}"/>
          </ac:spMkLst>
        </pc:spChg>
      </pc:sldChg>
      <pc:sldChg chg="modSp mod">
        <pc:chgData name="Cao, Sheng" userId="86757e30-c050-4056-83f8-50901720bc80" providerId="ADAL" clId="{BFF20625-050C-4E61-8288-F379FF0B6DD6}" dt="2023-04-13T03:27:32.239" v="4728" actId="962"/>
        <pc:sldMkLst>
          <pc:docMk/>
          <pc:sldMk cId="247181515" sldId="1317"/>
        </pc:sldMkLst>
        <pc:spChg chg="mod">
          <ac:chgData name="Cao, Sheng" userId="86757e30-c050-4056-83f8-50901720bc80" providerId="ADAL" clId="{BFF20625-050C-4E61-8288-F379FF0B6DD6}" dt="2023-04-13T03:27:32.239" v="4728" actId="962"/>
          <ac:spMkLst>
            <pc:docMk/>
            <pc:sldMk cId="247181515" sldId="1317"/>
            <ac:spMk id="2" creationId="{2B239CF2-04EB-436C-99B2-F382F7C28D80}"/>
          </ac:spMkLst>
        </pc:spChg>
        <pc:spChg chg="mod">
          <ac:chgData name="Cao, Sheng" userId="86757e30-c050-4056-83f8-50901720bc80" providerId="ADAL" clId="{BFF20625-050C-4E61-8288-F379FF0B6DD6}" dt="2023-04-13T03:19:53.383" v="4557" actId="962"/>
          <ac:spMkLst>
            <pc:docMk/>
            <pc:sldMk cId="247181515" sldId="1317"/>
            <ac:spMk id="3" creationId="{8C29A560-DCA1-4795-B667-0A6CD0F65DA3}"/>
          </ac:spMkLst>
        </pc:spChg>
        <pc:spChg chg="mod">
          <ac:chgData name="Cao, Sheng" userId="86757e30-c050-4056-83f8-50901720bc80" providerId="ADAL" clId="{BFF20625-050C-4E61-8288-F379FF0B6DD6}" dt="2023-04-13T03:20:20.507" v="4571" actId="962"/>
          <ac:spMkLst>
            <pc:docMk/>
            <pc:sldMk cId="247181515" sldId="1317"/>
            <ac:spMk id="8" creationId="{293B2F27-43BD-46A5-931E-8CE8FB7F3E1B}"/>
          </ac:spMkLst>
        </pc:spChg>
        <pc:spChg chg="mod">
          <ac:chgData name="Cao, Sheng" userId="86757e30-c050-4056-83f8-50901720bc80" providerId="ADAL" clId="{BFF20625-050C-4E61-8288-F379FF0B6DD6}" dt="2023-04-13T03:20:29.100" v="4575" actId="962"/>
          <ac:spMkLst>
            <pc:docMk/>
            <pc:sldMk cId="247181515" sldId="1317"/>
            <ac:spMk id="9" creationId="{627E2D93-87A3-45A4-984D-A975E036F834}"/>
          </ac:spMkLst>
        </pc:spChg>
      </pc:sldChg>
      <pc:sldChg chg="modSp mod">
        <pc:chgData name="Cao, Sheng" userId="86757e30-c050-4056-83f8-50901720bc80" providerId="ADAL" clId="{BFF20625-050C-4E61-8288-F379FF0B6DD6}" dt="2023-04-13T03:27:41.324" v="4732" actId="962"/>
        <pc:sldMkLst>
          <pc:docMk/>
          <pc:sldMk cId="3250546048" sldId="1318"/>
        </pc:sldMkLst>
        <pc:spChg chg="mod">
          <ac:chgData name="Cao, Sheng" userId="86757e30-c050-4056-83f8-50901720bc80" providerId="ADAL" clId="{BFF20625-050C-4E61-8288-F379FF0B6DD6}" dt="2023-04-13T03:27:41.324" v="4732" actId="962"/>
          <ac:spMkLst>
            <pc:docMk/>
            <pc:sldMk cId="3250546048" sldId="1318"/>
            <ac:spMk id="2" creationId="{C731B885-2FDF-4680-BBA6-705BD14FABDE}"/>
          </ac:spMkLst>
        </pc:spChg>
        <pc:spChg chg="mod">
          <ac:chgData name="Cao, Sheng" userId="86757e30-c050-4056-83f8-50901720bc80" providerId="ADAL" clId="{BFF20625-050C-4E61-8288-F379FF0B6DD6}" dt="2023-04-13T03:21:50.650" v="4662" actId="962"/>
          <ac:spMkLst>
            <pc:docMk/>
            <pc:sldMk cId="3250546048" sldId="1318"/>
            <ac:spMk id="3" creationId="{899D53A3-0873-4795-B6D8-E299669A3614}"/>
          </ac:spMkLst>
        </pc:spChg>
        <pc:spChg chg="mod">
          <ac:chgData name="Cao, Sheng" userId="86757e30-c050-4056-83f8-50901720bc80" providerId="ADAL" clId="{BFF20625-050C-4E61-8288-F379FF0B6DD6}" dt="2023-04-13T03:21:40.677" v="4646" actId="962"/>
          <ac:spMkLst>
            <pc:docMk/>
            <pc:sldMk cId="3250546048" sldId="1318"/>
            <ac:spMk id="4" creationId="{AA5A2B27-8A8B-43EF-AF60-BD11A6E41202}"/>
          </ac:spMkLst>
        </pc:spChg>
      </pc:sldChg>
      <pc:sldChg chg="modSp mod">
        <pc:chgData name="Cao, Sheng" userId="86757e30-c050-4056-83f8-50901720bc80" providerId="ADAL" clId="{BFF20625-050C-4E61-8288-F379FF0B6DD6}" dt="2023-04-13T03:27:43.122" v="4733" actId="962"/>
        <pc:sldMkLst>
          <pc:docMk/>
          <pc:sldMk cId="3079581256" sldId="1319"/>
        </pc:sldMkLst>
        <pc:spChg chg="mod ord">
          <ac:chgData name="Cao, Sheng" userId="86757e30-c050-4056-83f8-50901720bc80" providerId="ADAL" clId="{BFF20625-050C-4E61-8288-F379FF0B6DD6}" dt="2023-04-13T03:27:43.122" v="4733" actId="962"/>
          <ac:spMkLst>
            <pc:docMk/>
            <pc:sldMk cId="3079581256" sldId="1319"/>
            <ac:spMk id="2" creationId="{94B9A0DD-CA6E-4DC1-88BB-070C049E178A}"/>
          </ac:spMkLst>
        </pc:spChg>
        <pc:spChg chg="mod">
          <ac:chgData name="Cao, Sheng" userId="86757e30-c050-4056-83f8-50901720bc80" providerId="ADAL" clId="{BFF20625-050C-4E61-8288-F379FF0B6DD6}" dt="2023-04-13T03:22:02.118" v="4668" actId="962"/>
          <ac:spMkLst>
            <pc:docMk/>
            <pc:sldMk cId="3079581256" sldId="1319"/>
            <ac:spMk id="3" creationId="{7F6E15F0-E5D0-4DAB-BE03-C526799FF2CE}"/>
          </ac:spMkLst>
        </pc:spChg>
        <pc:spChg chg="mod ord">
          <ac:chgData name="Cao, Sheng" userId="86757e30-c050-4056-83f8-50901720bc80" providerId="ADAL" clId="{BFF20625-050C-4E61-8288-F379FF0B6DD6}" dt="2023-04-13T03:21:58.703" v="4664" actId="962"/>
          <ac:spMkLst>
            <pc:docMk/>
            <pc:sldMk cId="3079581256" sldId="1319"/>
            <ac:spMk id="4" creationId="{E83B329D-07C9-4DBC-BD95-259AD363AFC3}"/>
          </ac:spMkLst>
        </pc:spChg>
      </pc:sldChg>
      <pc:sldChg chg="modSp mod">
        <pc:chgData name="Cao, Sheng" userId="86757e30-c050-4056-83f8-50901720bc80" providerId="ADAL" clId="{BFF20625-050C-4E61-8288-F379FF0B6DD6}" dt="2023-04-13T03:24:35.538" v="4675" actId="962"/>
        <pc:sldMkLst>
          <pc:docMk/>
          <pc:sldMk cId="724310963" sldId="1320"/>
        </pc:sldMkLst>
        <pc:spChg chg="mod">
          <ac:chgData name="Cao, Sheng" userId="86757e30-c050-4056-83f8-50901720bc80" providerId="ADAL" clId="{BFF20625-050C-4E61-8288-F379FF0B6DD6}" dt="2023-04-13T03:24:35.538" v="4675" actId="962"/>
          <ac:spMkLst>
            <pc:docMk/>
            <pc:sldMk cId="724310963" sldId="1320"/>
            <ac:spMk id="2" creationId="{94B9A0DD-CA6E-4DC1-88BB-070C049E178A}"/>
          </ac:spMkLst>
        </pc:spChg>
        <pc:spChg chg="mod">
          <ac:chgData name="Cao, Sheng" userId="86757e30-c050-4056-83f8-50901720bc80" providerId="ADAL" clId="{BFF20625-050C-4E61-8288-F379FF0B6DD6}" dt="2023-04-13T01:05:34.094" v="695" actId="962"/>
          <ac:spMkLst>
            <pc:docMk/>
            <pc:sldMk cId="724310963" sldId="1320"/>
            <ac:spMk id="3" creationId="{7F6E15F0-E5D0-4DAB-BE03-C526799FF2CE}"/>
          </ac:spMkLst>
        </pc:spChg>
        <pc:spChg chg="mod">
          <ac:chgData name="Cao, Sheng" userId="86757e30-c050-4056-83f8-50901720bc80" providerId="ADAL" clId="{BFF20625-050C-4E61-8288-F379FF0B6DD6}" dt="2023-04-13T01:05:30.562" v="691" actId="962"/>
          <ac:spMkLst>
            <pc:docMk/>
            <pc:sldMk cId="724310963" sldId="1320"/>
            <ac:spMk id="4" creationId="{E83B329D-07C9-4DBC-BD95-259AD363AFC3}"/>
          </ac:spMkLst>
        </pc:spChg>
        <pc:picChg chg="mod">
          <ac:chgData name="Cao, Sheng" userId="86757e30-c050-4056-83f8-50901720bc80" providerId="ADAL" clId="{BFF20625-050C-4E61-8288-F379FF0B6DD6}" dt="2023-04-13T01:05:46.346" v="698" actId="962"/>
          <ac:picMkLst>
            <pc:docMk/>
            <pc:sldMk cId="724310963" sldId="1320"/>
            <ac:picMk id="5" creationId="{1CB4ACFC-D0A3-48A6-82BC-3ABC8E91D664}"/>
          </ac:picMkLst>
        </pc:picChg>
      </pc:sldChg>
      <pc:sldChg chg="modSp mod">
        <pc:chgData name="Cao, Sheng" userId="86757e30-c050-4056-83f8-50901720bc80" providerId="ADAL" clId="{BFF20625-050C-4E61-8288-F379FF0B6DD6}" dt="2023-04-13T03:24:45.642" v="4678" actId="962"/>
        <pc:sldMkLst>
          <pc:docMk/>
          <pc:sldMk cId="1251888505" sldId="1321"/>
        </pc:sldMkLst>
        <pc:spChg chg="mod">
          <ac:chgData name="Cao, Sheng" userId="86757e30-c050-4056-83f8-50901720bc80" providerId="ADAL" clId="{BFF20625-050C-4E61-8288-F379FF0B6DD6}" dt="2023-04-13T03:24:45.642" v="4678" actId="962"/>
          <ac:spMkLst>
            <pc:docMk/>
            <pc:sldMk cId="1251888505" sldId="1321"/>
            <ac:spMk id="2" creationId="{94B9A0DD-CA6E-4DC1-88BB-070C049E178A}"/>
          </ac:spMkLst>
        </pc:spChg>
        <pc:spChg chg="mod">
          <ac:chgData name="Cao, Sheng" userId="86757e30-c050-4056-83f8-50901720bc80" providerId="ADAL" clId="{BFF20625-050C-4E61-8288-F379FF0B6DD6}" dt="2023-04-13T01:08:08.964" v="787" actId="962"/>
          <ac:spMkLst>
            <pc:docMk/>
            <pc:sldMk cId="1251888505" sldId="1321"/>
            <ac:spMk id="3" creationId="{7F6E15F0-E5D0-4DAB-BE03-C526799FF2CE}"/>
          </ac:spMkLst>
        </pc:spChg>
        <pc:spChg chg="mod">
          <ac:chgData name="Cao, Sheng" userId="86757e30-c050-4056-83f8-50901720bc80" providerId="ADAL" clId="{BFF20625-050C-4E61-8288-F379FF0B6DD6}" dt="2023-04-13T01:07:59.449" v="783" actId="962"/>
          <ac:spMkLst>
            <pc:docMk/>
            <pc:sldMk cId="1251888505" sldId="1321"/>
            <ac:spMk id="4" creationId="{E83B329D-07C9-4DBC-BD95-259AD363AFC3}"/>
          </ac:spMkLst>
        </pc:spChg>
        <pc:spChg chg="mod">
          <ac:chgData name="Cao, Sheng" userId="86757e30-c050-4056-83f8-50901720bc80" providerId="ADAL" clId="{BFF20625-050C-4E61-8288-F379FF0B6DD6}" dt="2023-04-13T01:10:39.572" v="1119" actId="962"/>
          <ac:spMkLst>
            <pc:docMk/>
            <pc:sldMk cId="1251888505" sldId="1321"/>
            <ac:spMk id="6" creationId="{99EDFF58-C453-4121-91CD-10A7300FD724}"/>
          </ac:spMkLst>
        </pc:spChg>
        <pc:spChg chg="mod">
          <ac:chgData name="Cao, Sheng" userId="86757e30-c050-4056-83f8-50901720bc80" providerId="ADAL" clId="{BFF20625-050C-4E61-8288-F379FF0B6DD6}" dt="2023-04-13T01:08:12.902" v="789" actId="962"/>
          <ac:spMkLst>
            <pc:docMk/>
            <pc:sldMk cId="1251888505" sldId="1321"/>
            <ac:spMk id="9" creationId="{AA20D0D4-BB38-4BCF-819A-D4CBA3BF1E79}"/>
          </ac:spMkLst>
        </pc:spChg>
        <pc:graphicFrameChg chg="mod modGraphic">
          <ac:chgData name="Cao, Sheng" userId="86757e30-c050-4056-83f8-50901720bc80" providerId="ADAL" clId="{BFF20625-050C-4E61-8288-F379FF0B6DD6}" dt="2023-04-13T01:10:20.889" v="1109" actId="962"/>
          <ac:graphicFrameMkLst>
            <pc:docMk/>
            <pc:sldMk cId="1251888505" sldId="1321"/>
            <ac:graphicFrameMk id="7" creationId="{295288FA-5EC3-44C7-BBC0-A96876B4C031}"/>
          </ac:graphicFrameMkLst>
        </pc:graphicFrameChg>
      </pc:sldChg>
      <pc:sldChg chg="modSp mod">
        <pc:chgData name="Cao, Sheng" userId="86757e30-c050-4056-83f8-50901720bc80" providerId="ADAL" clId="{BFF20625-050C-4E61-8288-F379FF0B6DD6}" dt="2023-04-13T03:26:34.873" v="4710" actId="962"/>
        <pc:sldMkLst>
          <pc:docMk/>
          <pc:sldMk cId="3463052024" sldId="1322"/>
        </pc:sldMkLst>
        <pc:spChg chg="mod">
          <ac:chgData name="Cao, Sheng" userId="86757e30-c050-4056-83f8-50901720bc80" providerId="ADAL" clId="{BFF20625-050C-4E61-8288-F379FF0B6DD6}" dt="2023-04-13T03:26:34.873" v="4710" actId="962"/>
          <ac:spMkLst>
            <pc:docMk/>
            <pc:sldMk cId="3463052024" sldId="1322"/>
            <ac:spMk id="2" creationId="{94B9A0DD-CA6E-4DC1-88BB-070C049E178A}"/>
          </ac:spMkLst>
        </pc:spChg>
        <pc:spChg chg="mod">
          <ac:chgData name="Cao, Sheng" userId="86757e30-c050-4056-83f8-50901720bc80" providerId="ADAL" clId="{BFF20625-050C-4E61-8288-F379FF0B6DD6}" dt="2023-04-13T02:47:55.359" v="2888" actId="962"/>
          <ac:spMkLst>
            <pc:docMk/>
            <pc:sldMk cId="3463052024" sldId="1322"/>
            <ac:spMk id="3" creationId="{7F6E15F0-E5D0-4DAB-BE03-C526799FF2CE}"/>
          </ac:spMkLst>
        </pc:spChg>
        <pc:spChg chg="mod">
          <ac:chgData name="Cao, Sheng" userId="86757e30-c050-4056-83f8-50901720bc80" providerId="ADAL" clId="{BFF20625-050C-4E61-8288-F379FF0B6DD6}" dt="2023-04-13T02:47:39.839" v="2874" actId="962"/>
          <ac:spMkLst>
            <pc:docMk/>
            <pc:sldMk cId="3463052024" sldId="1322"/>
            <ac:spMk id="4" creationId="{E83B329D-07C9-4DBC-BD95-259AD363AFC3}"/>
          </ac:spMkLst>
        </pc:spChg>
      </pc:sldChg>
      <pc:sldChg chg="modSp mod">
        <pc:chgData name="Cao, Sheng" userId="86757e30-c050-4056-83f8-50901720bc80" providerId="ADAL" clId="{BFF20625-050C-4E61-8288-F379FF0B6DD6}" dt="2023-04-13T03:26:38.381" v="4711" actId="962"/>
        <pc:sldMkLst>
          <pc:docMk/>
          <pc:sldMk cId="3760253259" sldId="1323"/>
        </pc:sldMkLst>
        <pc:spChg chg="mod">
          <ac:chgData name="Cao, Sheng" userId="86757e30-c050-4056-83f8-50901720bc80" providerId="ADAL" clId="{BFF20625-050C-4E61-8288-F379FF0B6DD6}" dt="2023-04-13T03:26:38.381" v="4711" actId="962"/>
          <ac:spMkLst>
            <pc:docMk/>
            <pc:sldMk cId="3760253259" sldId="1323"/>
            <ac:spMk id="2" creationId="{94B9A0DD-CA6E-4DC1-88BB-070C049E178A}"/>
          </ac:spMkLst>
        </pc:spChg>
        <pc:spChg chg="mod">
          <ac:chgData name="Cao, Sheng" userId="86757e30-c050-4056-83f8-50901720bc80" providerId="ADAL" clId="{BFF20625-050C-4E61-8288-F379FF0B6DD6}" dt="2023-04-13T02:48:24.017" v="2906" actId="962"/>
          <ac:spMkLst>
            <pc:docMk/>
            <pc:sldMk cId="3760253259" sldId="1323"/>
            <ac:spMk id="3" creationId="{7F6E15F0-E5D0-4DAB-BE03-C526799FF2CE}"/>
          </ac:spMkLst>
        </pc:spChg>
        <pc:spChg chg="mod">
          <ac:chgData name="Cao, Sheng" userId="86757e30-c050-4056-83f8-50901720bc80" providerId="ADAL" clId="{BFF20625-050C-4E61-8288-F379FF0B6DD6}" dt="2023-04-13T02:48:00.543" v="2890" actId="962"/>
          <ac:spMkLst>
            <pc:docMk/>
            <pc:sldMk cId="3760253259" sldId="1323"/>
            <ac:spMk id="4" creationId="{E83B329D-07C9-4DBC-BD95-259AD363AFC3}"/>
          </ac:spMkLst>
        </pc:spChg>
        <pc:spChg chg="mod">
          <ac:chgData name="Cao, Sheng" userId="86757e30-c050-4056-83f8-50901720bc80" providerId="ADAL" clId="{BFF20625-050C-4E61-8288-F379FF0B6DD6}" dt="2023-04-13T02:48:52.442" v="2916"/>
          <ac:spMkLst>
            <pc:docMk/>
            <pc:sldMk cId="3760253259" sldId="1323"/>
            <ac:spMk id="14" creationId="{6055FCA0-EFAF-45C0-85B4-EB3932195CCC}"/>
          </ac:spMkLst>
        </pc:spChg>
        <pc:spChg chg="mod">
          <ac:chgData name="Cao, Sheng" userId="86757e30-c050-4056-83f8-50901720bc80" providerId="ADAL" clId="{BFF20625-050C-4E61-8288-F379FF0B6DD6}" dt="2023-04-13T02:48:43.565" v="2912" actId="1076"/>
          <ac:spMkLst>
            <pc:docMk/>
            <pc:sldMk cId="3760253259" sldId="1323"/>
            <ac:spMk id="15" creationId="{05EAB319-EA40-4FD3-B469-15246C25FA21}"/>
          </ac:spMkLst>
        </pc:spChg>
        <pc:grpChg chg="mod">
          <ac:chgData name="Cao, Sheng" userId="86757e30-c050-4056-83f8-50901720bc80" providerId="ADAL" clId="{BFF20625-050C-4E61-8288-F379FF0B6DD6}" dt="2023-04-13T02:51:02.684" v="2948" actId="962"/>
          <ac:grpSpMkLst>
            <pc:docMk/>
            <pc:sldMk cId="3760253259" sldId="1323"/>
            <ac:grpSpMk id="9" creationId="{D81A23DC-F84C-4DF1-A4A9-8DA51D19C01C}"/>
          </ac:grpSpMkLst>
        </pc:grpChg>
      </pc:sldChg>
      <pc:sldChg chg="addSp modSp mod">
        <pc:chgData name="Cao, Sheng" userId="86757e30-c050-4056-83f8-50901720bc80" providerId="ADAL" clId="{BFF20625-050C-4E61-8288-F379FF0B6DD6}" dt="2023-04-13T03:24:42.915" v="4677" actId="962"/>
        <pc:sldMkLst>
          <pc:docMk/>
          <pc:sldMk cId="2162322905" sldId="1324"/>
        </pc:sldMkLst>
        <pc:spChg chg="mod">
          <ac:chgData name="Cao, Sheng" userId="86757e30-c050-4056-83f8-50901720bc80" providerId="ADAL" clId="{BFF20625-050C-4E61-8288-F379FF0B6DD6}" dt="2023-04-13T03:24:42.915" v="4677" actId="962"/>
          <ac:spMkLst>
            <pc:docMk/>
            <pc:sldMk cId="2162322905" sldId="1324"/>
            <ac:spMk id="2" creationId="{94B9A0DD-CA6E-4DC1-88BB-070C049E178A}"/>
          </ac:spMkLst>
        </pc:spChg>
        <pc:spChg chg="mod">
          <ac:chgData name="Cao, Sheng" userId="86757e30-c050-4056-83f8-50901720bc80" providerId="ADAL" clId="{BFF20625-050C-4E61-8288-F379FF0B6DD6}" dt="2023-04-13T01:07:04.255" v="753" actId="962"/>
          <ac:spMkLst>
            <pc:docMk/>
            <pc:sldMk cId="2162322905" sldId="1324"/>
            <ac:spMk id="3" creationId="{7F6E15F0-E5D0-4DAB-BE03-C526799FF2CE}"/>
          </ac:spMkLst>
        </pc:spChg>
        <pc:spChg chg="mod">
          <ac:chgData name="Cao, Sheng" userId="86757e30-c050-4056-83f8-50901720bc80" providerId="ADAL" clId="{BFF20625-050C-4E61-8288-F379FF0B6DD6}" dt="2023-04-13T01:07:01.978" v="751" actId="962"/>
          <ac:spMkLst>
            <pc:docMk/>
            <pc:sldMk cId="2162322905" sldId="1324"/>
            <ac:spMk id="4" creationId="{E83B329D-07C9-4DBC-BD95-259AD363AFC3}"/>
          </ac:spMkLst>
        </pc:spChg>
        <pc:spChg chg="mod">
          <ac:chgData name="Cao, Sheng" userId="86757e30-c050-4056-83f8-50901720bc80" providerId="ADAL" clId="{BFF20625-050C-4E61-8288-F379FF0B6DD6}" dt="2023-04-11T20:39:55.435" v="121" actId="164"/>
          <ac:spMkLst>
            <pc:docMk/>
            <pc:sldMk cId="2162322905" sldId="1324"/>
            <ac:spMk id="5" creationId="{071145C7-DADA-44A5-BC6C-C5CAB1DCA50A}"/>
          </ac:spMkLst>
        </pc:spChg>
        <pc:spChg chg="mod">
          <ac:chgData name="Cao, Sheng" userId="86757e30-c050-4056-83f8-50901720bc80" providerId="ADAL" clId="{BFF20625-050C-4E61-8288-F379FF0B6DD6}" dt="2023-04-11T20:39:55.435" v="121" actId="164"/>
          <ac:spMkLst>
            <pc:docMk/>
            <pc:sldMk cId="2162322905" sldId="1324"/>
            <ac:spMk id="6" creationId="{95540682-FF54-43EC-9B14-49C0A2D14A81}"/>
          </ac:spMkLst>
        </pc:spChg>
        <pc:spChg chg="mod">
          <ac:chgData name="Cao, Sheng" userId="86757e30-c050-4056-83f8-50901720bc80" providerId="ADAL" clId="{BFF20625-050C-4E61-8288-F379FF0B6DD6}" dt="2023-04-11T20:39:55.435" v="121" actId="164"/>
          <ac:spMkLst>
            <pc:docMk/>
            <pc:sldMk cId="2162322905" sldId="1324"/>
            <ac:spMk id="7" creationId="{1B98C4D1-D15F-4109-97A8-8A57467A527D}"/>
          </ac:spMkLst>
        </pc:spChg>
        <pc:spChg chg="mod">
          <ac:chgData name="Cao, Sheng" userId="86757e30-c050-4056-83f8-50901720bc80" providerId="ADAL" clId="{BFF20625-050C-4E61-8288-F379FF0B6DD6}" dt="2023-04-11T20:39:55.435" v="121" actId="164"/>
          <ac:spMkLst>
            <pc:docMk/>
            <pc:sldMk cId="2162322905" sldId="1324"/>
            <ac:spMk id="8" creationId="{9C40EB0D-7110-43D7-85E7-BD1B4F35D475}"/>
          </ac:spMkLst>
        </pc:spChg>
        <pc:spChg chg="mod">
          <ac:chgData name="Cao, Sheng" userId="86757e30-c050-4056-83f8-50901720bc80" providerId="ADAL" clId="{BFF20625-050C-4E61-8288-F379FF0B6DD6}" dt="2023-04-11T20:39:55.435" v="121" actId="164"/>
          <ac:spMkLst>
            <pc:docMk/>
            <pc:sldMk cId="2162322905" sldId="1324"/>
            <ac:spMk id="9" creationId="{4D64EC8F-56F0-4497-9B9E-7ACD64BF392D}"/>
          </ac:spMkLst>
        </pc:spChg>
        <pc:spChg chg="mod">
          <ac:chgData name="Cao, Sheng" userId="86757e30-c050-4056-83f8-50901720bc80" providerId="ADAL" clId="{BFF20625-050C-4E61-8288-F379FF0B6DD6}" dt="2023-04-11T20:39:55.435" v="121" actId="164"/>
          <ac:spMkLst>
            <pc:docMk/>
            <pc:sldMk cId="2162322905" sldId="1324"/>
            <ac:spMk id="10" creationId="{2C50737C-69CE-4923-ADC8-291E6AAA36B3}"/>
          </ac:spMkLst>
        </pc:spChg>
        <pc:spChg chg="mod">
          <ac:chgData name="Cao, Sheng" userId="86757e30-c050-4056-83f8-50901720bc80" providerId="ADAL" clId="{BFF20625-050C-4E61-8288-F379FF0B6DD6}" dt="2023-04-11T20:39:55.435" v="121" actId="164"/>
          <ac:spMkLst>
            <pc:docMk/>
            <pc:sldMk cId="2162322905" sldId="1324"/>
            <ac:spMk id="11" creationId="{0425FCA6-A0DC-4BF5-B6EC-2FD86EF4A103}"/>
          </ac:spMkLst>
        </pc:spChg>
        <pc:spChg chg="mod">
          <ac:chgData name="Cao, Sheng" userId="86757e30-c050-4056-83f8-50901720bc80" providerId="ADAL" clId="{BFF20625-050C-4E61-8288-F379FF0B6DD6}" dt="2023-04-11T20:39:55.435" v="121" actId="164"/>
          <ac:spMkLst>
            <pc:docMk/>
            <pc:sldMk cId="2162322905" sldId="1324"/>
            <ac:spMk id="12" creationId="{61EF9D82-B717-41F1-B463-1A18933F87B5}"/>
          </ac:spMkLst>
        </pc:spChg>
        <pc:spChg chg="mod">
          <ac:chgData name="Cao, Sheng" userId="86757e30-c050-4056-83f8-50901720bc80" providerId="ADAL" clId="{BFF20625-050C-4E61-8288-F379FF0B6DD6}" dt="2023-04-13T01:07:51.171" v="781" actId="962"/>
          <ac:spMkLst>
            <pc:docMk/>
            <pc:sldMk cId="2162322905" sldId="1324"/>
            <ac:spMk id="13" creationId="{F1468770-3597-43AE-9725-A0E2DB336844}"/>
          </ac:spMkLst>
        </pc:spChg>
        <pc:spChg chg="add mod">
          <ac:chgData name="Cao, Sheng" userId="86757e30-c050-4056-83f8-50901720bc80" providerId="ADAL" clId="{BFF20625-050C-4E61-8288-F379FF0B6DD6}" dt="2023-04-11T20:39:55.435" v="121" actId="164"/>
          <ac:spMkLst>
            <pc:docMk/>
            <pc:sldMk cId="2162322905" sldId="1324"/>
            <ac:spMk id="15" creationId="{0AB3B207-DDD8-13E1-57DD-A8FBB3E62324}"/>
          </ac:spMkLst>
        </pc:spChg>
        <pc:grpChg chg="add mod">
          <ac:chgData name="Cao, Sheng" userId="86757e30-c050-4056-83f8-50901720bc80" providerId="ADAL" clId="{BFF20625-050C-4E61-8288-F379FF0B6DD6}" dt="2023-04-13T01:07:37.426" v="765" actId="962"/>
          <ac:grpSpMkLst>
            <pc:docMk/>
            <pc:sldMk cId="2162322905" sldId="1324"/>
            <ac:grpSpMk id="16" creationId="{CBF0E3EB-3B4E-C6BD-0742-4501F5E44600}"/>
          </ac:grpSpMkLst>
        </pc:grpChg>
      </pc:sldChg>
      <pc:sldChg chg="modSp mod">
        <pc:chgData name="Cao, Sheng" userId="86757e30-c050-4056-83f8-50901720bc80" providerId="ADAL" clId="{BFF20625-050C-4E61-8288-F379FF0B6DD6}" dt="2023-04-13T03:24:52.079" v="4680" actId="962"/>
        <pc:sldMkLst>
          <pc:docMk/>
          <pc:sldMk cId="2485144313" sldId="1325"/>
        </pc:sldMkLst>
        <pc:spChg chg="mod">
          <ac:chgData name="Cao, Sheng" userId="86757e30-c050-4056-83f8-50901720bc80" providerId="ADAL" clId="{BFF20625-050C-4E61-8288-F379FF0B6DD6}" dt="2023-04-13T03:24:52.079" v="4680" actId="962"/>
          <ac:spMkLst>
            <pc:docMk/>
            <pc:sldMk cId="2485144313" sldId="1325"/>
            <ac:spMk id="2" creationId="{94B9A0DD-CA6E-4DC1-88BB-070C049E178A}"/>
          </ac:spMkLst>
        </pc:spChg>
        <pc:spChg chg="mod">
          <ac:chgData name="Cao, Sheng" userId="86757e30-c050-4056-83f8-50901720bc80" providerId="ADAL" clId="{BFF20625-050C-4E61-8288-F379FF0B6DD6}" dt="2023-04-13T01:11:19.629" v="1149" actId="962"/>
          <ac:spMkLst>
            <pc:docMk/>
            <pc:sldMk cId="2485144313" sldId="1325"/>
            <ac:spMk id="3" creationId="{7F6E15F0-E5D0-4DAB-BE03-C526799FF2CE}"/>
          </ac:spMkLst>
        </pc:spChg>
        <pc:spChg chg="mod">
          <ac:chgData name="Cao, Sheng" userId="86757e30-c050-4056-83f8-50901720bc80" providerId="ADAL" clId="{BFF20625-050C-4E61-8288-F379FF0B6DD6}" dt="2023-04-13T01:11:16.462" v="1145" actId="962"/>
          <ac:spMkLst>
            <pc:docMk/>
            <pc:sldMk cId="2485144313" sldId="1325"/>
            <ac:spMk id="4" creationId="{E83B329D-07C9-4DBC-BD95-259AD363AFC3}"/>
          </ac:spMkLst>
        </pc:spChg>
        <pc:spChg chg="mod">
          <ac:chgData name="Cao, Sheng" userId="86757e30-c050-4056-83f8-50901720bc80" providerId="ADAL" clId="{BFF20625-050C-4E61-8288-F379FF0B6DD6}" dt="2023-04-13T01:12:37.911" v="1477" actId="962"/>
          <ac:spMkLst>
            <pc:docMk/>
            <pc:sldMk cId="2485144313" sldId="1325"/>
            <ac:spMk id="7" creationId="{4B66B58B-43C6-443E-B013-1E66407579F3}"/>
          </ac:spMkLst>
        </pc:spChg>
        <pc:spChg chg="mod">
          <ac:chgData name="Cao, Sheng" userId="86757e30-c050-4056-83f8-50901720bc80" providerId="ADAL" clId="{BFF20625-050C-4E61-8288-F379FF0B6DD6}" dt="2023-04-13T01:11:24.313" v="1153" actId="962"/>
          <ac:spMkLst>
            <pc:docMk/>
            <pc:sldMk cId="2485144313" sldId="1325"/>
            <ac:spMk id="9" creationId="{F2998396-9CF6-4B41-A97A-68ABB86395E3}"/>
          </ac:spMkLst>
        </pc:spChg>
        <pc:graphicFrameChg chg="mod">
          <ac:chgData name="Cao, Sheng" userId="86757e30-c050-4056-83f8-50901720bc80" providerId="ADAL" clId="{BFF20625-050C-4E61-8288-F379FF0B6DD6}" dt="2023-04-13T01:12:30.725" v="1473" actId="962"/>
          <ac:graphicFrameMkLst>
            <pc:docMk/>
            <pc:sldMk cId="2485144313" sldId="1325"/>
            <ac:graphicFrameMk id="6" creationId="{F0BFEA33-D3BE-49C2-BA11-38B54435A679}"/>
          </ac:graphicFrameMkLst>
        </pc:graphicFrameChg>
      </pc:sldChg>
      <pc:sldChg chg="modSp mod">
        <pc:chgData name="Cao, Sheng" userId="86757e30-c050-4056-83f8-50901720bc80" providerId="ADAL" clId="{BFF20625-050C-4E61-8288-F379FF0B6DD6}" dt="2023-04-13T03:24:48.475" v="4679" actId="962"/>
        <pc:sldMkLst>
          <pc:docMk/>
          <pc:sldMk cId="562022845" sldId="1326"/>
        </pc:sldMkLst>
        <pc:spChg chg="mod">
          <ac:chgData name="Cao, Sheng" userId="86757e30-c050-4056-83f8-50901720bc80" providerId="ADAL" clId="{BFF20625-050C-4E61-8288-F379FF0B6DD6}" dt="2023-04-13T03:24:48.475" v="4679" actId="962"/>
          <ac:spMkLst>
            <pc:docMk/>
            <pc:sldMk cId="562022845" sldId="1326"/>
            <ac:spMk id="2" creationId="{94B9A0DD-CA6E-4DC1-88BB-070C049E178A}"/>
          </ac:spMkLst>
        </pc:spChg>
        <pc:spChg chg="mod">
          <ac:chgData name="Cao, Sheng" userId="86757e30-c050-4056-83f8-50901720bc80" providerId="ADAL" clId="{BFF20625-050C-4E61-8288-F379FF0B6DD6}" dt="2023-04-13T01:10:50.111" v="1125" actId="962"/>
          <ac:spMkLst>
            <pc:docMk/>
            <pc:sldMk cId="562022845" sldId="1326"/>
            <ac:spMk id="3" creationId="{7F6E15F0-E5D0-4DAB-BE03-C526799FF2CE}"/>
          </ac:spMkLst>
        </pc:spChg>
        <pc:spChg chg="mod">
          <ac:chgData name="Cao, Sheng" userId="86757e30-c050-4056-83f8-50901720bc80" providerId="ADAL" clId="{BFF20625-050C-4E61-8288-F379FF0B6DD6}" dt="2023-04-13T01:10:45.578" v="1121" actId="962"/>
          <ac:spMkLst>
            <pc:docMk/>
            <pc:sldMk cId="562022845" sldId="1326"/>
            <ac:spMk id="4" creationId="{E83B329D-07C9-4DBC-BD95-259AD363AFC3}"/>
          </ac:spMkLst>
        </pc:spChg>
        <pc:spChg chg="mod">
          <ac:chgData name="Cao, Sheng" userId="86757e30-c050-4056-83f8-50901720bc80" providerId="ADAL" clId="{BFF20625-050C-4E61-8288-F379FF0B6DD6}" dt="2023-04-13T01:11:05.914" v="1139" actId="962"/>
          <ac:spMkLst>
            <pc:docMk/>
            <pc:sldMk cId="562022845" sldId="1326"/>
            <ac:spMk id="5" creationId="{F532732D-7682-4FB2-8F26-A247315B0CFD}"/>
          </ac:spMkLst>
        </pc:spChg>
        <pc:spChg chg="mod">
          <ac:chgData name="Cao, Sheng" userId="86757e30-c050-4056-83f8-50901720bc80" providerId="ADAL" clId="{BFF20625-050C-4E61-8288-F379FF0B6DD6}" dt="2023-04-13T01:11:09.730" v="1143" actId="962"/>
          <ac:spMkLst>
            <pc:docMk/>
            <pc:sldMk cId="562022845" sldId="1326"/>
            <ac:spMk id="6" creationId="{90569ED7-FE5E-4616-91A7-57445BDC7810}"/>
          </ac:spMkLst>
        </pc:spChg>
      </pc:sldChg>
      <pc:sldChg chg="modSp mod">
        <pc:chgData name="Cao, Sheng" userId="86757e30-c050-4056-83f8-50901720bc80" providerId="ADAL" clId="{BFF20625-050C-4E61-8288-F379FF0B6DD6}" dt="2023-04-13T03:26:22.486" v="4707" actId="962"/>
        <pc:sldMkLst>
          <pc:docMk/>
          <pc:sldMk cId="1154610134" sldId="1327"/>
        </pc:sldMkLst>
        <pc:spChg chg="mod">
          <ac:chgData name="Cao, Sheng" userId="86757e30-c050-4056-83f8-50901720bc80" providerId="ADAL" clId="{BFF20625-050C-4E61-8288-F379FF0B6DD6}" dt="2023-04-13T03:26:22.486" v="4707" actId="962"/>
          <ac:spMkLst>
            <pc:docMk/>
            <pc:sldMk cId="1154610134" sldId="1327"/>
            <ac:spMk id="2" creationId="{94B9A0DD-CA6E-4DC1-88BB-070C049E178A}"/>
          </ac:spMkLst>
        </pc:spChg>
        <pc:spChg chg="mod">
          <ac:chgData name="Cao, Sheng" userId="86757e30-c050-4056-83f8-50901720bc80" providerId="ADAL" clId="{BFF20625-050C-4E61-8288-F379FF0B6DD6}" dt="2023-04-13T02:43:51.711" v="2607" actId="962"/>
          <ac:spMkLst>
            <pc:docMk/>
            <pc:sldMk cId="1154610134" sldId="1327"/>
            <ac:spMk id="3" creationId="{7F6E15F0-E5D0-4DAB-BE03-C526799FF2CE}"/>
          </ac:spMkLst>
        </pc:spChg>
        <pc:spChg chg="mod">
          <ac:chgData name="Cao, Sheng" userId="86757e30-c050-4056-83f8-50901720bc80" providerId="ADAL" clId="{BFF20625-050C-4E61-8288-F379FF0B6DD6}" dt="2023-04-13T02:43:31.523" v="2577" actId="962"/>
          <ac:spMkLst>
            <pc:docMk/>
            <pc:sldMk cId="1154610134" sldId="1327"/>
            <ac:spMk id="4" creationId="{E83B329D-07C9-4DBC-BD95-259AD363AFC3}"/>
          </ac:spMkLst>
        </pc:spChg>
        <pc:spChg chg="mod">
          <ac:chgData name="Cao, Sheng" userId="86757e30-c050-4056-83f8-50901720bc80" providerId="ADAL" clId="{BFF20625-050C-4E61-8288-F379FF0B6DD6}" dt="2023-04-13T02:43:55.991" v="2611" actId="962"/>
          <ac:spMkLst>
            <pc:docMk/>
            <pc:sldMk cId="1154610134" sldId="1327"/>
            <ac:spMk id="6" creationId="{350E335B-8AED-4F7B-9DCC-DEBC0BC0BE28}"/>
          </ac:spMkLst>
        </pc:spChg>
        <pc:spChg chg="mod">
          <ac:chgData name="Cao, Sheng" userId="86757e30-c050-4056-83f8-50901720bc80" providerId="ADAL" clId="{BFF20625-050C-4E61-8288-F379FF0B6DD6}" dt="2023-04-13T02:44:29.822" v="2703" actId="962"/>
          <ac:spMkLst>
            <pc:docMk/>
            <pc:sldMk cId="1154610134" sldId="1327"/>
            <ac:spMk id="7" creationId="{005A89CC-4AEB-4C7E-8486-341DE4AB4D5F}"/>
          </ac:spMkLst>
        </pc:spChg>
        <pc:spChg chg="mod">
          <ac:chgData name="Cao, Sheng" userId="86757e30-c050-4056-83f8-50901720bc80" providerId="ADAL" clId="{BFF20625-050C-4E61-8288-F379FF0B6DD6}" dt="2023-04-13T02:43:58.969" v="2613" actId="962"/>
          <ac:spMkLst>
            <pc:docMk/>
            <pc:sldMk cId="1154610134" sldId="1327"/>
            <ac:spMk id="8" creationId="{35B0B00E-1FBF-47B7-BD98-3D861A4B17AA}"/>
          </ac:spMkLst>
        </pc:spChg>
        <pc:graphicFrameChg chg="mod">
          <ac:chgData name="Cao, Sheng" userId="86757e30-c050-4056-83f8-50901720bc80" providerId="ADAL" clId="{BFF20625-050C-4E61-8288-F379FF0B6DD6}" dt="2023-04-13T02:44:15.351" v="2699" actId="962"/>
          <ac:graphicFrameMkLst>
            <pc:docMk/>
            <pc:sldMk cId="1154610134" sldId="1327"/>
            <ac:graphicFrameMk id="9" creationId="{42293377-C905-4697-838A-C52805754302}"/>
          </ac:graphicFrameMkLst>
        </pc:graphicFrameChg>
      </pc:sldChg>
      <pc:sldChg chg="delSp modSp mod">
        <pc:chgData name="Cao, Sheng" userId="86757e30-c050-4056-83f8-50901720bc80" providerId="ADAL" clId="{BFF20625-050C-4E61-8288-F379FF0B6DD6}" dt="2023-04-13T03:26:27.782" v="4708" actId="962"/>
        <pc:sldMkLst>
          <pc:docMk/>
          <pc:sldMk cId="4007992893" sldId="1328"/>
        </pc:sldMkLst>
        <pc:spChg chg="mod">
          <ac:chgData name="Cao, Sheng" userId="86757e30-c050-4056-83f8-50901720bc80" providerId="ADAL" clId="{BFF20625-050C-4E61-8288-F379FF0B6DD6}" dt="2023-04-13T03:26:27.782" v="4708" actId="962"/>
          <ac:spMkLst>
            <pc:docMk/>
            <pc:sldMk cId="4007992893" sldId="1328"/>
            <ac:spMk id="2" creationId="{94B9A0DD-CA6E-4DC1-88BB-070C049E178A}"/>
          </ac:spMkLst>
        </pc:spChg>
        <pc:spChg chg="mod">
          <ac:chgData name="Cao, Sheng" userId="86757e30-c050-4056-83f8-50901720bc80" providerId="ADAL" clId="{BFF20625-050C-4E61-8288-F379FF0B6DD6}" dt="2023-04-13T02:45:13.083" v="2750" actId="962"/>
          <ac:spMkLst>
            <pc:docMk/>
            <pc:sldMk cId="4007992893" sldId="1328"/>
            <ac:spMk id="3" creationId="{7F6E15F0-E5D0-4DAB-BE03-C526799FF2CE}"/>
          </ac:spMkLst>
        </pc:spChg>
        <pc:spChg chg="mod">
          <ac:chgData name="Cao, Sheng" userId="86757e30-c050-4056-83f8-50901720bc80" providerId="ADAL" clId="{BFF20625-050C-4E61-8288-F379FF0B6DD6}" dt="2023-04-13T02:44:47.140" v="2713" actId="962"/>
          <ac:spMkLst>
            <pc:docMk/>
            <pc:sldMk cId="4007992893" sldId="1328"/>
            <ac:spMk id="4" creationId="{E83B329D-07C9-4DBC-BD95-259AD363AFC3}"/>
          </ac:spMkLst>
        </pc:spChg>
        <pc:spChg chg="del mod">
          <ac:chgData name="Cao, Sheng" userId="86757e30-c050-4056-83f8-50901720bc80" providerId="ADAL" clId="{BFF20625-050C-4E61-8288-F379FF0B6DD6}" dt="2023-04-11T21:00:40.040" v="278" actId="478"/>
          <ac:spMkLst>
            <pc:docMk/>
            <pc:sldMk cId="4007992893" sldId="1328"/>
            <ac:spMk id="7" creationId="{225EFCBD-07D9-4867-951E-88E30142A044}"/>
          </ac:spMkLst>
        </pc:spChg>
        <pc:picChg chg="mod">
          <ac:chgData name="Cao, Sheng" userId="86757e30-c050-4056-83f8-50901720bc80" providerId="ADAL" clId="{BFF20625-050C-4E61-8288-F379FF0B6DD6}" dt="2023-04-13T02:45:21.606" v="2753" actId="962"/>
          <ac:picMkLst>
            <pc:docMk/>
            <pc:sldMk cId="4007992893" sldId="1328"/>
            <ac:picMk id="6" creationId="{DA21AC41-A316-45DE-95DF-6F90941AAED8}"/>
          </ac:picMkLst>
        </pc:picChg>
      </pc:sldChg>
      <pc:sldChg chg="modSp mod">
        <pc:chgData name="Cao, Sheng" userId="86757e30-c050-4056-83f8-50901720bc80" providerId="ADAL" clId="{BFF20625-050C-4E61-8288-F379FF0B6DD6}" dt="2023-04-13T03:26:51.522" v="4715" actId="962"/>
        <pc:sldMkLst>
          <pc:docMk/>
          <pc:sldMk cId="2211621728" sldId="1332"/>
        </pc:sldMkLst>
        <pc:spChg chg="mod">
          <ac:chgData name="Cao, Sheng" userId="86757e30-c050-4056-83f8-50901720bc80" providerId="ADAL" clId="{BFF20625-050C-4E61-8288-F379FF0B6DD6}" dt="2023-04-13T03:26:51.522" v="4715" actId="962"/>
          <ac:spMkLst>
            <pc:docMk/>
            <pc:sldMk cId="2211621728" sldId="1332"/>
            <ac:spMk id="2" creationId="{94B9A0DD-CA6E-4DC1-88BB-070C049E178A}"/>
          </ac:spMkLst>
        </pc:spChg>
        <pc:spChg chg="mod">
          <ac:chgData name="Cao, Sheng" userId="86757e30-c050-4056-83f8-50901720bc80" providerId="ADAL" clId="{BFF20625-050C-4E61-8288-F379FF0B6DD6}" dt="2023-04-13T03:02:45.966" v="3885" actId="962"/>
          <ac:spMkLst>
            <pc:docMk/>
            <pc:sldMk cId="2211621728" sldId="1332"/>
            <ac:spMk id="3" creationId="{7F6E15F0-E5D0-4DAB-BE03-C526799FF2CE}"/>
          </ac:spMkLst>
        </pc:spChg>
        <pc:spChg chg="mod">
          <ac:chgData name="Cao, Sheng" userId="86757e30-c050-4056-83f8-50901720bc80" providerId="ADAL" clId="{BFF20625-050C-4E61-8288-F379FF0B6DD6}" dt="2023-04-13T03:02:42.917" v="3883" actId="962"/>
          <ac:spMkLst>
            <pc:docMk/>
            <pc:sldMk cId="2211621728" sldId="1332"/>
            <ac:spMk id="4" creationId="{E83B329D-07C9-4DBC-BD95-259AD363AFC3}"/>
          </ac:spMkLst>
        </pc:spChg>
        <pc:spChg chg="mod">
          <ac:chgData name="Cao, Sheng" userId="86757e30-c050-4056-83f8-50901720bc80" providerId="ADAL" clId="{BFF20625-050C-4E61-8288-F379FF0B6DD6}" dt="2023-04-13T03:03:09.877" v="3907" actId="962"/>
          <ac:spMkLst>
            <pc:docMk/>
            <pc:sldMk cId="2211621728" sldId="1332"/>
            <ac:spMk id="5" creationId="{DABCBBE3-25DF-4390-A847-62FC7B9A5CDD}"/>
          </ac:spMkLst>
        </pc:spChg>
      </pc:sldChg>
      <pc:sldChg chg="modSp mod">
        <pc:chgData name="Cao, Sheng" userId="86757e30-c050-4056-83f8-50901720bc80" providerId="ADAL" clId="{BFF20625-050C-4E61-8288-F379FF0B6DD6}" dt="2023-04-13T03:26:42.749" v="4712" actId="962"/>
        <pc:sldMkLst>
          <pc:docMk/>
          <pc:sldMk cId="2722648347" sldId="1333"/>
        </pc:sldMkLst>
        <pc:spChg chg="mod">
          <ac:chgData name="Cao, Sheng" userId="86757e30-c050-4056-83f8-50901720bc80" providerId="ADAL" clId="{BFF20625-050C-4E61-8288-F379FF0B6DD6}" dt="2023-04-13T03:26:42.749" v="4712" actId="962"/>
          <ac:spMkLst>
            <pc:docMk/>
            <pc:sldMk cId="2722648347" sldId="1333"/>
            <ac:spMk id="2" creationId="{B7D591CC-5826-4345-A68F-9824606F12EB}"/>
          </ac:spMkLst>
        </pc:spChg>
        <pc:spChg chg="mod">
          <ac:chgData name="Cao, Sheng" userId="86757e30-c050-4056-83f8-50901720bc80" providerId="ADAL" clId="{BFF20625-050C-4E61-8288-F379FF0B6DD6}" dt="2023-04-13T02:58:42.329" v="3517" actId="962"/>
          <ac:spMkLst>
            <pc:docMk/>
            <pc:sldMk cId="2722648347" sldId="1333"/>
            <ac:spMk id="3" creationId="{953B8CDE-63AB-451F-B104-2230AAFA3DA6}"/>
          </ac:spMkLst>
        </pc:spChg>
        <pc:spChg chg="mod">
          <ac:chgData name="Cao, Sheng" userId="86757e30-c050-4056-83f8-50901720bc80" providerId="ADAL" clId="{BFF20625-050C-4E61-8288-F379FF0B6DD6}" dt="2023-04-13T02:58:15.607" v="3491" actId="962"/>
          <ac:spMkLst>
            <pc:docMk/>
            <pc:sldMk cId="2722648347" sldId="1333"/>
            <ac:spMk id="4" creationId="{9441C4B9-45F9-45DE-8053-56B1681EA7B9}"/>
          </ac:spMkLst>
        </pc:spChg>
      </pc:sldChg>
      <pc:sldChg chg="addSp delSp modSp mod">
        <pc:chgData name="Cao, Sheng" userId="86757e30-c050-4056-83f8-50901720bc80" providerId="ADAL" clId="{BFF20625-050C-4E61-8288-F379FF0B6DD6}" dt="2023-04-13T03:26:57.272" v="4717" actId="962"/>
        <pc:sldMkLst>
          <pc:docMk/>
          <pc:sldMk cId="482794253" sldId="1334"/>
        </pc:sldMkLst>
        <pc:spChg chg="mod">
          <ac:chgData name="Cao, Sheng" userId="86757e30-c050-4056-83f8-50901720bc80" providerId="ADAL" clId="{BFF20625-050C-4E61-8288-F379FF0B6DD6}" dt="2023-04-13T03:26:57.272" v="4717" actId="962"/>
          <ac:spMkLst>
            <pc:docMk/>
            <pc:sldMk cId="482794253" sldId="1334"/>
            <ac:spMk id="2" creationId="{68FE19B2-7F5E-43C9-A92F-8915FA46AD85}"/>
          </ac:spMkLst>
        </pc:spChg>
        <pc:spChg chg="mod">
          <ac:chgData name="Cao, Sheng" userId="86757e30-c050-4056-83f8-50901720bc80" providerId="ADAL" clId="{BFF20625-050C-4E61-8288-F379FF0B6DD6}" dt="2023-04-13T03:05:23.765" v="4022" actId="962"/>
          <ac:spMkLst>
            <pc:docMk/>
            <pc:sldMk cId="482794253" sldId="1334"/>
            <ac:spMk id="4" creationId="{6F1FE6B2-2885-46E8-BDEC-5CF4BB2D98D0}"/>
          </ac:spMkLst>
        </pc:spChg>
        <pc:spChg chg="mod">
          <ac:chgData name="Cao, Sheng" userId="86757e30-c050-4056-83f8-50901720bc80" providerId="ADAL" clId="{BFF20625-050C-4E61-8288-F379FF0B6DD6}" dt="2023-04-13T03:06:54.573" v="4056" actId="962"/>
          <ac:spMkLst>
            <pc:docMk/>
            <pc:sldMk cId="482794253" sldId="1334"/>
            <ac:spMk id="5" creationId="{65107A54-8D1B-4296-98C1-0511611F174B}"/>
          </ac:spMkLst>
        </pc:spChg>
        <pc:spChg chg="mod">
          <ac:chgData name="Cao, Sheng" userId="86757e30-c050-4056-83f8-50901720bc80" providerId="ADAL" clId="{BFF20625-050C-4E61-8288-F379FF0B6DD6}" dt="2023-04-13T03:06:44.280" v="4054" actId="164"/>
          <ac:spMkLst>
            <pc:docMk/>
            <pc:sldMk cId="482794253" sldId="1334"/>
            <ac:spMk id="6" creationId="{C4752877-6436-4D8C-94EE-C3F6C0148D0C}"/>
          </ac:spMkLst>
        </pc:spChg>
        <pc:spChg chg="add del">
          <ac:chgData name="Cao, Sheng" userId="86757e30-c050-4056-83f8-50901720bc80" providerId="ADAL" clId="{BFF20625-050C-4E61-8288-F379FF0B6DD6}" dt="2023-04-11T21:05:16.729" v="305" actId="22"/>
          <ac:spMkLst>
            <pc:docMk/>
            <pc:sldMk cId="482794253" sldId="1334"/>
            <ac:spMk id="7" creationId="{F3D9EB84-AF07-9F76-039A-CE98EECD06C3}"/>
          </ac:spMkLst>
        </pc:spChg>
        <pc:spChg chg="add del">
          <ac:chgData name="Cao, Sheng" userId="86757e30-c050-4056-83f8-50901720bc80" providerId="ADAL" clId="{BFF20625-050C-4E61-8288-F379FF0B6DD6}" dt="2023-04-11T21:05:17.966" v="307" actId="22"/>
          <ac:spMkLst>
            <pc:docMk/>
            <pc:sldMk cId="482794253" sldId="1334"/>
            <ac:spMk id="9" creationId="{105C326F-A72A-4C09-1FD8-4FC9BFFB76FD}"/>
          </ac:spMkLst>
        </pc:spChg>
        <pc:grpChg chg="add mod">
          <ac:chgData name="Cao, Sheng" userId="86757e30-c050-4056-83f8-50901720bc80" providerId="ADAL" clId="{BFF20625-050C-4E61-8288-F379FF0B6DD6}" dt="2023-04-13T03:06:57.527" v="4060" actId="962"/>
          <ac:grpSpMkLst>
            <pc:docMk/>
            <pc:sldMk cId="482794253" sldId="1334"/>
            <ac:grpSpMk id="3" creationId="{702C2A5E-7B48-BE06-F25C-4A5CD6FC0D41}"/>
          </ac:grpSpMkLst>
        </pc:grpChg>
      </pc:sldChg>
      <pc:sldChg chg="modSp mod">
        <pc:chgData name="Cao, Sheng" userId="86757e30-c050-4056-83f8-50901720bc80" providerId="ADAL" clId="{BFF20625-050C-4E61-8288-F379FF0B6DD6}" dt="2023-04-13T03:27:02.961" v="4719" actId="962"/>
        <pc:sldMkLst>
          <pc:docMk/>
          <pc:sldMk cId="1335641324" sldId="1335"/>
        </pc:sldMkLst>
        <pc:spChg chg="mod">
          <ac:chgData name="Cao, Sheng" userId="86757e30-c050-4056-83f8-50901720bc80" providerId="ADAL" clId="{BFF20625-050C-4E61-8288-F379FF0B6DD6}" dt="2023-04-13T03:27:02.961" v="4719" actId="962"/>
          <ac:spMkLst>
            <pc:docMk/>
            <pc:sldMk cId="1335641324" sldId="1335"/>
            <ac:spMk id="2" creationId="{68FE19B2-7F5E-43C9-A92F-8915FA46AD85}"/>
          </ac:spMkLst>
        </pc:spChg>
        <pc:spChg chg="mod">
          <ac:chgData name="Cao, Sheng" userId="86757e30-c050-4056-83f8-50901720bc80" providerId="ADAL" clId="{BFF20625-050C-4E61-8288-F379FF0B6DD6}" dt="2023-04-13T03:08:25.219" v="4153" actId="962"/>
          <ac:spMkLst>
            <pc:docMk/>
            <pc:sldMk cId="1335641324" sldId="1335"/>
            <ac:spMk id="4" creationId="{6F1FE6B2-2885-46E8-BDEC-5CF4BB2D98D0}"/>
          </ac:spMkLst>
        </pc:spChg>
        <pc:spChg chg="mod">
          <ac:chgData name="Cao, Sheng" userId="86757e30-c050-4056-83f8-50901720bc80" providerId="ADAL" clId="{BFF20625-050C-4E61-8288-F379FF0B6DD6}" dt="2023-04-13T03:08:28.852" v="4157" actId="962"/>
          <ac:spMkLst>
            <pc:docMk/>
            <pc:sldMk cId="1335641324" sldId="1335"/>
            <ac:spMk id="5" creationId="{C3CEB11D-777F-4419-8A90-EB88FAC8F29A}"/>
          </ac:spMkLst>
        </pc:spChg>
        <pc:spChg chg="mod">
          <ac:chgData name="Cao, Sheng" userId="86757e30-c050-4056-83f8-50901720bc80" providerId="ADAL" clId="{BFF20625-050C-4E61-8288-F379FF0B6DD6}" dt="2023-04-13T03:08:45.632" v="4171" actId="20577"/>
          <ac:spMkLst>
            <pc:docMk/>
            <pc:sldMk cId="1335641324" sldId="1335"/>
            <ac:spMk id="6" creationId="{E8E85E49-5CF0-43C8-9130-6196D23C4715}"/>
          </ac:spMkLst>
        </pc:spChg>
      </pc:sldChg>
      <pc:sldChg chg="modSp mod">
        <pc:chgData name="Cao, Sheng" userId="86757e30-c050-4056-83f8-50901720bc80" providerId="ADAL" clId="{BFF20625-050C-4E61-8288-F379FF0B6DD6}" dt="2023-04-13T03:27:09.593" v="4721" actId="962"/>
        <pc:sldMkLst>
          <pc:docMk/>
          <pc:sldMk cId="2273577537" sldId="1336"/>
        </pc:sldMkLst>
        <pc:spChg chg="mod">
          <ac:chgData name="Cao, Sheng" userId="86757e30-c050-4056-83f8-50901720bc80" providerId="ADAL" clId="{BFF20625-050C-4E61-8288-F379FF0B6DD6}" dt="2023-04-13T03:27:09.593" v="4721" actId="962"/>
          <ac:spMkLst>
            <pc:docMk/>
            <pc:sldMk cId="2273577537" sldId="1336"/>
            <ac:spMk id="2" creationId="{68FE19B2-7F5E-43C9-A92F-8915FA46AD85}"/>
          </ac:spMkLst>
        </pc:spChg>
        <pc:spChg chg="mod">
          <ac:chgData name="Cao, Sheng" userId="86757e30-c050-4056-83f8-50901720bc80" providerId="ADAL" clId="{BFF20625-050C-4E61-8288-F379FF0B6DD6}" dt="2023-04-13T03:09:40.210" v="4306" actId="962"/>
          <ac:spMkLst>
            <pc:docMk/>
            <pc:sldMk cId="2273577537" sldId="1336"/>
            <ac:spMk id="3" creationId="{D30557E8-53AC-450E-AF3B-7201CD84A8EE}"/>
          </ac:spMkLst>
        </pc:spChg>
        <pc:spChg chg="mod">
          <ac:chgData name="Cao, Sheng" userId="86757e30-c050-4056-83f8-50901720bc80" providerId="ADAL" clId="{BFF20625-050C-4E61-8288-F379FF0B6DD6}" dt="2023-04-13T03:09:37.551" v="4302" actId="962"/>
          <ac:spMkLst>
            <pc:docMk/>
            <pc:sldMk cId="2273577537" sldId="1336"/>
            <ac:spMk id="4" creationId="{6F1FE6B2-2885-46E8-BDEC-5CF4BB2D98D0}"/>
          </ac:spMkLst>
        </pc:spChg>
      </pc:sldChg>
      <pc:sldChg chg="addSp modSp mod modAnim">
        <pc:chgData name="Cao, Sheng" userId="86757e30-c050-4056-83f8-50901720bc80" providerId="ADAL" clId="{BFF20625-050C-4E61-8288-F379FF0B6DD6}" dt="2023-04-13T03:24:30.487" v="4673" actId="962"/>
        <pc:sldMkLst>
          <pc:docMk/>
          <pc:sldMk cId="2396859385" sldId="1337"/>
        </pc:sldMkLst>
        <pc:spChg chg="mod">
          <ac:chgData name="Cao, Sheng" userId="86757e30-c050-4056-83f8-50901720bc80" providerId="ADAL" clId="{BFF20625-050C-4E61-8288-F379FF0B6DD6}" dt="2023-04-13T03:24:30.487" v="4673" actId="962"/>
          <ac:spMkLst>
            <pc:docMk/>
            <pc:sldMk cId="2396859385" sldId="1337"/>
            <ac:spMk id="2" creationId="{C731B885-2FDF-4680-BBA6-705BD14FABDE}"/>
          </ac:spMkLst>
        </pc:spChg>
        <pc:spChg chg="mod">
          <ac:chgData name="Cao, Sheng" userId="86757e30-c050-4056-83f8-50901720bc80" providerId="ADAL" clId="{BFF20625-050C-4E61-8288-F379FF0B6DD6}" dt="2023-04-13T00:02:07.360" v="539" actId="1076"/>
          <ac:spMkLst>
            <pc:docMk/>
            <pc:sldMk cId="2396859385" sldId="1337"/>
            <ac:spMk id="3" creationId="{FA1D0028-834F-4B44-BEFF-CA2F5F40BAA1}"/>
          </ac:spMkLst>
        </pc:spChg>
        <pc:spChg chg="mod">
          <ac:chgData name="Cao, Sheng" userId="86757e30-c050-4056-83f8-50901720bc80" providerId="ADAL" clId="{BFF20625-050C-4E61-8288-F379FF0B6DD6}" dt="2023-04-13T00:00:26.940" v="478" actId="962"/>
          <ac:spMkLst>
            <pc:docMk/>
            <pc:sldMk cId="2396859385" sldId="1337"/>
            <ac:spMk id="4" creationId="{AA5A2B27-8A8B-43EF-AF60-BD11A6E41202}"/>
          </ac:spMkLst>
        </pc:spChg>
        <pc:spChg chg="mod">
          <ac:chgData name="Cao, Sheng" userId="86757e30-c050-4056-83f8-50901720bc80" providerId="ADAL" clId="{BFF20625-050C-4E61-8288-F379FF0B6DD6}" dt="2023-04-13T00:02:07.360" v="539" actId="1076"/>
          <ac:spMkLst>
            <pc:docMk/>
            <pc:sldMk cId="2396859385" sldId="1337"/>
            <ac:spMk id="5" creationId="{BB8BB67A-2203-47FD-AD31-B70D6337F1E0}"/>
          </ac:spMkLst>
        </pc:spChg>
        <pc:spChg chg="mod">
          <ac:chgData name="Cao, Sheng" userId="86757e30-c050-4056-83f8-50901720bc80" providerId="ADAL" clId="{BFF20625-050C-4E61-8288-F379FF0B6DD6}" dt="2023-04-13T00:02:07.360" v="539" actId="1076"/>
          <ac:spMkLst>
            <pc:docMk/>
            <pc:sldMk cId="2396859385" sldId="1337"/>
            <ac:spMk id="6" creationId="{D4C26588-2711-4486-A7DF-4F4A60AA3FD8}"/>
          </ac:spMkLst>
        </pc:spChg>
        <pc:spChg chg="mod">
          <ac:chgData name="Cao, Sheng" userId="86757e30-c050-4056-83f8-50901720bc80" providerId="ADAL" clId="{BFF20625-050C-4E61-8288-F379FF0B6DD6}" dt="2023-04-13T00:02:07.360" v="539" actId="1076"/>
          <ac:spMkLst>
            <pc:docMk/>
            <pc:sldMk cId="2396859385" sldId="1337"/>
            <ac:spMk id="7" creationId="{23DBB4ED-6B6A-49FE-8654-F8DBB14C188A}"/>
          </ac:spMkLst>
        </pc:spChg>
        <pc:spChg chg="mod">
          <ac:chgData name="Cao, Sheng" userId="86757e30-c050-4056-83f8-50901720bc80" providerId="ADAL" clId="{BFF20625-050C-4E61-8288-F379FF0B6DD6}" dt="2023-04-13T00:02:07.360" v="539" actId="1076"/>
          <ac:spMkLst>
            <pc:docMk/>
            <pc:sldMk cId="2396859385" sldId="1337"/>
            <ac:spMk id="8" creationId="{61BCC010-F690-4306-B450-DC54A63AFF77}"/>
          </ac:spMkLst>
        </pc:spChg>
        <pc:spChg chg="mod">
          <ac:chgData name="Cao, Sheng" userId="86757e30-c050-4056-83f8-50901720bc80" providerId="ADAL" clId="{BFF20625-050C-4E61-8288-F379FF0B6DD6}" dt="2023-04-13T00:02:07.360" v="539" actId="1076"/>
          <ac:spMkLst>
            <pc:docMk/>
            <pc:sldMk cId="2396859385" sldId="1337"/>
            <ac:spMk id="9" creationId="{B5812E57-DDCD-491A-92BD-BE3DE847154D}"/>
          </ac:spMkLst>
        </pc:spChg>
        <pc:spChg chg="mod">
          <ac:chgData name="Cao, Sheng" userId="86757e30-c050-4056-83f8-50901720bc80" providerId="ADAL" clId="{BFF20625-050C-4E61-8288-F379FF0B6DD6}" dt="2023-04-13T00:02:07.360" v="539" actId="1076"/>
          <ac:spMkLst>
            <pc:docMk/>
            <pc:sldMk cId="2396859385" sldId="1337"/>
            <ac:spMk id="10" creationId="{74BB4729-AF1F-457E-A07C-C48593268AB5}"/>
          </ac:spMkLst>
        </pc:spChg>
        <pc:spChg chg="mod">
          <ac:chgData name="Cao, Sheng" userId="86757e30-c050-4056-83f8-50901720bc80" providerId="ADAL" clId="{BFF20625-050C-4E61-8288-F379FF0B6DD6}" dt="2023-04-13T00:02:07.360" v="539" actId="1076"/>
          <ac:spMkLst>
            <pc:docMk/>
            <pc:sldMk cId="2396859385" sldId="1337"/>
            <ac:spMk id="11" creationId="{5BE3D4DE-0C3E-427B-A68B-4DD5BBBF3D2F}"/>
          </ac:spMkLst>
        </pc:spChg>
        <pc:spChg chg="mod">
          <ac:chgData name="Cao, Sheng" userId="86757e30-c050-4056-83f8-50901720bc80" providerId="ADAL" clId="{BFF20625-050C-4E61-8288-F379FF0B6DD6}" dt="2023-04-13T00:02:07.360" v="539" actId="1076"/>
          <ac:spMkLst>
            <pc:docMk/>
            <pc:sldMk cId="2396859385" sldId="1337"/>
            <ac:spMk id="12" creationId="{E66B5E93-6454-4B93-9A1B-FF8799B74DC6}"/>
          </ac:spMkLst>
        </pc:spChg>
        <pc:spChg chg="mod">
          <ac:chgData name="Cao, Sheng" userId="86757e30-c050-4056-83f8-50901720bc80" providerId="ADAL" clId="{BFF20625-050C-4E61-8288-F379FF0B6DD6}" dt="2023-04-13T00:02:07.360" v="539" actId="1076"/>
          <ac:spMkLst>
            <pc:docMk/>
            <pc:sldMk cId="2396859385" sldId="1337"/>
            <ac:spMk id="13" creationId="{7530BFA7-8628-481E-AD85-5711F73D01E5}"/>
          </ac:spMkLst>
        </pc:spChg>
        <pc:spChg chg="mod">
          <ac:chgData name="Cao, Sheng" userId="86757e30-c050-4056-83f8-50901720bc80" providerId="ADAL" clId="{BFF20625-050C-4E61-8288-F379FF0B6DD6}" dt="2023-04-13T00:02:07.360" v="539" actId="1076"/>
          <ac:spMkLst>
            <pc:docMk/>
            <pc:sldMk cId="2396859385" sldId="1337"/>
            <ac:spMk id="14" creationId="{AE8D9240-E3E3-4D7D-B3EE-EF4B95CD2D6A}"/>
          </ac:spMkLst>
        </pc:spChg>
        <pc:grpChg chg="add mod">
          <ac:chgData name="Cao, Sheng" userId="86757e30-c050-4056-83f8-50901720bc80" providerId="ADAL" clId="{BFF20625-050C-4E61-8288-F379FF0B6DD6}" dt="2023-04-13T00:02:10.615" v="543" actId="962"/>
          <ac:grpSpMkLst>
            <pc:docMk/>
            <pc:sldMk cId="2396859385" sldId="1337"/>
            <ac:grpSpMk id="15" creationId="{DBBDCD63-14C1-84FC-A60E-691F50BE7B80}"/>
          </ac:grpSpMkLst>
        </pc:grpChg>
      </pc:sldChg>
      <pc:sldChg chg="addSp delSp modSp mod">
        <pc:chgData name="Cao, Sheng" userId="86757e30-c050-4056-83f8-50901720bc80" providerId="ADAL" clId="{BFF20625-050C-4E61-8288-F379FF0B6DD6}" dt="2023-04-13T03:24:38.549" v="4676" actId="962"/>
        <pc:sldMkLst>
          <pc:docMk/>
          <pc:sldMk cId="1482596792" sldId="1338"/>
        </pc:sldMkLst>
        <pc:spChg chg="mod">
          <ac:chgData name="Cao, Sheng" userId="86757e30-c050-4056-83f8-50901720bc80" providerId="ADAL" clId="{BFF20625-050C-4E61-8288-F379FF0B6DD6}" dt="2023-04-13T03:24:38.549" v="4676" actId="962"/>
          <ac:spMkLst>
            <pc:docMk/>
            <pc:sldMk cId="1482596792" sldId="1338"/>
            <ac:spMk id="2" creationId="{C731B885-2FDF-4680-BBA6-705BD14FABDE}"/>
          </ac:spMkLst>
        </pc:spChg>
        <pc:spChg chg="mod">
          <ac:chgData name="Cao, Sheng" userId="86757e30-c050-4056-83f8-50901720bc80" providerId="ADAL" clId="{BFF20625-050C-4E61-8288-F379FF0B6DD6}" dt="2023-04-11T20:32:51.914" v="96" actId="164"/>
          <ac:spMkLst>
            <pc:docMk/>
            <pc:sldMk cId="1482596792" sldId="1338"/>
            <ac:spMk id="3" creationId="{4567AFD2-0474-4BAD-ACF0-39A88B56CF24}"/>
          </ac:spMkLst>
        </pc:spChg>
        <pc:spChg chg="mod">
          <ac:chgData name="Cao, Sheng" userId="86757e30-c050-4056-83f8-50901720bc80" providerId="ADAL" clId="{BFF20625-050C-4E61-8288-F379FF0B6DD6}" dt="2023-04-13T01:05:50.099" v="700" actId="962"/>
          <ac:spMkLst>
            <pc:docMk/>
            <pc:sldMk cId="1482596792" sldId="1338"/>
            <ac:spMk id="4" creationId="{AA5A2B27-8A8B-43EF-AF60-BD11A6E41202}"/>
          </ac:spMkLst>
        </pc:spChg>
        <pc:spChg chg="del">
          <ac:chgData name="Cao, Sheng" userId="86757e30-c050-4056-83f8-50901720bc80" providerId="ADAL" clId="{BFF20625-050C-4E61-8288-F379FF0B6DD6}" dt="2023-04-11T20:31:42.513" v="75" actId="478"/>
          <ac:spMkLst>
            <pc:docMk/>
            <pc:sldMk cId="1482596792" sldId="1338"/>
            <ac:spMk id="8" creationId="{701A19B4-4A4A-4C4B-B4EC-321984F748A9}"/>
          </ac:spMkLst>
        </pc:spChg>
        <pc:spChg chg="mod">
          <ac:chgData name="Cao, Sheng" userId="86757e30-c050-4056-83f8-50901720bc80" providerId="ADAL" clId="{BFF20625-050C-4E61-8288-F379FF0B6DD6}" dt="2023-04-13T01:06:16.101" v="710" actId="962"/>
          <ac:spMkLst>
            <pc:docMk/>
            <pc:sldMk cId="1482596792" sldId="1338"/>
            <ac:spMk id="9" creationId="{698A09C3-0939-46AB-96DB-49134C8E2299}"/>
          </ac:spMkLst>
        </pc:spChg>
        <pc:spChg chg="mod">
          <ac:chgData name="Cao, Sheng" userId="86757e30-c050-4056-83f8-50901720bc80" providerId="ADAL" clId="{BFF20625-050C-4E61-8288-F379FF0B6DD6}" dt="2023-04-13T01:06:34.557" v="727" actId="962"/>
          <ac:spMkLst>
            <pc:docMk/>
            <pc:sldMk cId="1482596792" sldId="1338"/>
            <ac:spMk id="10" creationId="{562CEABC-E79A-4E0F-948B-8199D9BFC350}"/>
          </ac:spMkLst>
        </pc:spChg>
        <pc:spChg chg="del">
          <ac:chgData name="Cao, Sheng" userId="86757e30-c050-4056-83f8-50901720bc80" providerId="ADAL" clId="{BFF20625-050C-4E61-8288-F379FF0B6DD6}" dt="2023-04-11T20:31:45.353" v="76" actId="478"/>
          <ac:spMkLst>
            <pc:docMk/>
            <pc:sldMk cId="1482596792" sldId="1338"/>
            <ac:spMk id="17" creationId="{EEDBEFEE-E302-4142-9B62-66FB09D0A26D}"/>
          </ac:spMkLst>
        </pc:spChg>
        <pc:spChg chg="del">
          <ac:chgData name="Cao, Sheng" userId="86757e30-c050-4056-83f8-50901720bc80" providerId="ADAL" clId="{BFF20625-050C-4E61-8288-F379FF0B6DD6}" dt="2023-04-11T20:31:47.680" v="77" actId="478"/>
          <ac:spMkLst>
            <pc:docMk/>
            <pc:sldMk cId="1482596792" sldId="1338"/>
            <ac:spMk id="20" creationId="{3EF41118-1ECB-4D00-8F34-CB2DFFAB6F9D}"/>
          </ac:spMkLst>
        </pc:spChg>
        <pc:spChg chg="mod">
          <ac:chgData name="Cao, Sheng" userId="86757e30-c050-4056-83f8-50901720bc80" providerId="ADAL" clId="{BFF20625-050C-4E61-8288-F379FF0B6DD6}" dt="2023-04-13T01:06:38.847" v="729" actId="962"/>
          <ac:spMkLst>
            <pc:docMk/>
            <pc:sldMk cId="1482596792" sldId="1338"/>
            <ac:spMk id="21" creationId="{9745D7C7-8382-4B5E-9C79-19E9D1E820D3}"/>
          </ac:spMkLst>
        </pc:spChg>
        <pc:spChg chg="mod">
          <ac:chgData name="Cao, Sheng" userId="86757e30-c050-4056-83f8-50901720bc80" providerId="ADAL" clId="{BFF20625-050C-4E61-8288-F379FF0B6DD6}" dt="2023-04-11T20:32:59.553" v="99" actId="164"/>
          <ac:spMkLst>
            <pc:docMk/>
            <pc:sldMk cId="1482596792" sldId="1338"/>
            <ac:spMk id="22" creationId="{C6E5A8AB-999B-4D35-ABB9-71393D72BE3A}"/>
          </ac:spMkLst>
        </pc:spChg>
        <pc:spChg chg="mod">
          <ac:chgData name="Cao, Sheng" userId="86757e30-c050-4056-83f8-50901720bc80" providerId="ADAL" clId="{BFF20625-050C-4E61-8288-F379FF0B6DD6}" dt="2023-04-11T20:32:59.553" v="99" actId="164"/>
          <ac:spMkLst>
            <pc:docMk/>
            <pc:sldMk cId="1482596792" sldId="1338"/>
            <ac:spMk id="24" creationId="{117C7DF8-B493-4D1B-9537-A0DBB424934C}"/>
          </ac:spMkLst>
        </pc:spChg>
        <pc:grpChg chg="add mod">
          <ac:chgData name="Cao, Sheng" userId="86757e30-c050-4056-83f8-50901720bc80" providerId="ADAL" clId="{BFF20625-050C-4E61-8288-F379FF0B6DD6}" dt="2023-04-11T20:32:46.366" v="95" actId="164"/>
          <ac:grpSpMkLst>
            <pc:docMk/>
            <pc:sldMk cId="1482596792" sldId="1338"/>
            <ac:grpSpMk id="5" creationId="{C204DA31-AB2B-FC41-AE22-06966A13A5C4}"/>
          </ac:grpSpMkLst>
        </pc:grpChg>
        <pc:grpChg chg="add mod">
          <ac:chgData name="Cao, Sheng" userId="86757e30-c050-4056-83f8-50901720bc80" providerId="ADAL" clId="{BFF20625-050C-4E61-8288-F379FF0B6DD6}" dt="2023-04-11T20:32:44.518" v="94" actId="164"/>
          <ac:grpSpMkLst>
            <pc:docMk/>
            <pc:sldMk cId="1482596792" sldId="1338"/>
            <ac:grpSpMk id="6" creationId="{EFD63107-EC61-CBE7-FB44-ECD0AD85D5EF}"/>
          </ac:grpSpMkLst>
        </pc:grpChg>
        <pc:grpChg chg="add mod">
          <ac:chgData name="Cao, Sheng" userId="86757e30-c050-4056-83f8-50901720bc80" providerId="ADAL" clId="{BFF20625-050C-4E61-8288-F379FF0B6DD6}" dt="2023-04-13T01:06:26.688" v="724" actId="962"/>
          <ac:grpSpMkLst>
            <pc:docMk/>
            <pc:sldMk cId="1482596792" sldId="1338"/>
            <ac:grpSpMk id="7" creationId="{195E410E-B522-F707-AD6D-77D665DD13AA}"/>
          </ac:grpSpMkLst>
        </pc:grpChg>
        <pc:grpChg chg="add mod">
          <ac:chgData name="Cao, Sheng" userId="86757e30-c050-4056-83f8-50901720bc80" providerId="ADAL" clId="{BFF20625-050C-4E61-8288-F379FF0B6DD6}" dt="2023-04-13T01:06:49.519" v="749" actId="962"/>
          <ac:grpSpMkLst>
            <pc:docMk/>
            <pc:sldMk cId="1482596792" sldId="1338"/>
            <ac:grpSpMk id="11" creationId="{A0A71DF3-4A01-6C8D-A350-6143EA8566AB}"/>
          </ac:grpSpMkLst>
        </pc:grpChg>
      </pc:sldChg>
      <pc:sldChg chg="modSp mod">
        <pc:chgData name="Cao, Sheng" userId="86757e30-c050-4056-83f8-50901720bc80" providerId="ADAL" clId="{BFF20625-050C-4E61-8288-F379FF0B6DD6}" dt="2023-04-13T03:25:11.110" v="4685" actId="962"/>
        <pc:sldMkLst>
          <pc:docMk/>
          <pc:sldMk cId="1762339718" sldId="1339"/>
        </pc:sldMkLst>
        <pc:spChg chg="mod">
          <ac:chgData name="Cao, Sheng" userId="86757e30-c050-4056-83f8-50901720bc80" providerId="ADAL" clId="{BFF20625-050C-4E61-8288-F379FF0B6DD6}" dt="2023-04-13T03:25:11.110" v="4685" actId="962"/>
          <ac:spMkLst>
            <pc:docMk/>
            <pc:sldMk cId="1762339718" sldId="1339"/>
            <ac:spMk id="2" creationId="{C731B885-2FDF-4680-BBA6-705BD14FABDE}"/>
          </ac:spMkLst>
        </pc:spChg>
        <pc:spChg chg="mod">
          <ac:chgData name="Cao, Sheng" userId="86757e30-c050-4056-83f8-50901720bc80" providerId="ADAL" clId="{BFF20625-050C-4E61-8288-F379FF0B6DD6}" dt="2023-04-13T01:42:42.337" v="1736" actId="962"/>
          <ac:spMkLst>
            <pc:docMk/>
            <pc:sldMk cId="1762339718" sldId="1339"/>
            <ac:spMk id="3" creationId="{899D53A3-0873-4795-B6D8-E299669A3614}"/>
          </ac:spMkLst>
        </pc:spChg>
        <pc:spChg chg="mod">
          <ac:chgData name="Cao, Sheng" userId="86757e30-c050-4056-83f8-50901720bc80" providerId="ADAL" clId="{BFF20625-050C-4E61-8288-F379FF0B6DD6}" dt="2023-04-13T01:42:36.417" v="1730" actId="962"/>
          <ac:spMkLst>
            <pc:docMk/>
            <pc:sldMk cId="1762339718" sldId="1339"/>
            <ac:spMk id="4" creationId="{AA5A2B27-8A8B-43EF-AF60-BD11A6E41202}"/>
          </ac:spMkLst>
        </pc:spChg>
        <pc:spChg chg="mod">
          <ac:chgData name="Cao, Sheng" userId="86757e30-c050-4056-83f8-50901720bc80" providerId="ADAL" clId="{BFF20625-050C-4E61-8288-F379FF0B6DD6}" dt="2023-04-13T01:42:39.271" v="1732" actId="962"/>
          <ac:spMkLst>
            <pc:docMk/>
            <pc:sldMk cId="1762339718" sldId="1339"/>
            <ac:spMk id="6" creationId="{22367CF5-5FA3-43B4-A433-779F93D6875D}"/>
          </ac:spMkLst>
        </pc:spChg>
      </pc:sldChg>
      <pc:sldChg chg="modSp mod">
        <pc:chgData name="Cao, Sheng" userId="86757e30-c050-4056-83f8-50901720bc80" providerId="ADAL" clId="{BFF20625-050C-4E61-8288-F379FF0B6DD6}" dt="2023-04-13T03:25:07.052" v="4684" actId="962"/>
        <pc:sldMkLst>
          <pc:docMk/>
          <pc:sldMk cId="1869645886" sldId="1340"/>
        </pc:sldMkLst>
        <pc:spChg chg="mod">
          <ac:chgData name="Cao, Sheng" userId="86757e30-c050-4056-83f8-50901720bc80" providerId="ADAL" clId="{BFF20625-050C-4E61-8288-F379FF0B6DD6}" dt="2023-04-13T03:25:07.052" v="4684" actId="962"/>
          <ac:spMkLst>
            <pc:docMk/>
            <pc:sldMk cId="1869645886" sldId="1340"/>
            <ac:spMk id="2" creationId="{C731B885-2FDF-4680-BBA6-705BD14FABDE}"/>
          </ac:spMkLst>
        </pc:spChg>
        <pc:spChg chg="mod">
          <ac:chgData name="Cao, Sheng" userId="86757e30-c050-4056-83f8-50901720bc80" providerId="ADAL" clId="{BFF20625-050C-4E61-8288-F379FF0B6DD6}" dt="2023-04-13T01:16:49.810" v="1727" actId="962"/>
          <ac:spMkLst>
            <pc:docMk/>
            <pc:sldMk cId="1869645886" sldId="1340"/>
            <ac:spMk id="3" creationId="{899D53A3-0873-4795-B6D8-E299669A3614}"/>
          </ac:spMkLst>
        </pc:spChg>
        <pc:spChg chg="mod">
          <ac:chgData name="Cao, Sheng" userId="86757e30-c050-4056-83f8-50901720bc80" providerId="ADAL" clId="{BFF20625-050C-4E61-8288-F379FF0B6DD6}" dt="2023-04-13T01:16:47.039" v="1725" actId="962"/>
          <ac:spMkLst>
            <pc:docMk/>
            <pc:sldMk cId="1869645886" sldId="1340"/>
            <ac:spMk id="4" creationId="{AA5A2B27-8A8B-43EF-AF60-BD11A6E41202}"/>
          </ac:spMkLst>
        </pc:spChg>
        <pc:picChg chg="mod">
          <ac:chgData name="Cao, Sheng" userId="86757e30-c050-4056-83f8-50901720bc80" providerId="ADAL" clId="{BFF20625-050C-4E61-8288-F379FF0B6DD6}" dt="2023-04-13T01:16:53.425" v="1728" actId="962"/>
          <ac:picMkLst>
            <pc:docMk/>
            <pc:sldMk cId="1869645886" sldId="1340"/>
            <ac:picMk id="6" creationId="{DA8CA2B5-AEA4-4622-B6A9-6F4BE568A378}"/>
          </ac:picMkLst>
        </pc:picChg>
      </pc:sldChg>
      <pc:sldChg chg="modSp mod">
        <pc:chgData name="Cao, Sheng" userId="86757e30-c050-4056-83f8-50901720bc80" providerId="ADAL" clId="{BFF20625-050C-4E61-8288-F379FF0B6DD6}" dt="2023-04-13T03:25:19.092" v="4687" actId="962"/>
        <pc:sldMkLst>
          <pc:docMk/>
          <pc:sldMk cId="816365974" sldId="1341"/>
        </pc:sldMkLst>
        <pc:spChg chg="mod">
          <ac:chgData name="Cao, Sheng" userId="86757e30-c050-4056-83f8-50901720bc80" providerId="ADAL" clId="{BFF20625-050C-4E61-8288-F379FF0B6DD6}" dt="2023-04-13T03:25:19.092" v="4687" actId="962"/>
          <ac:spMkLst>
            <pc:docMk/>
            <pc:sldMk cId="816365974" sldId="1341"/>
            <ac:spMk id="2" creationId="{C731B885-2FDF-4680-BBA6-705BD14FABDE}"/>
          </ac:spMkLst>
        </pc:spChg>
        <pc:spChg chg="mod">
          <ac:chgData name="Cao, Sheng" userId="86757e30-c050-4056-83f8-50901720bc80" providerId="ADAL" clId="{BFF20625-050C-4E61-8288-F379FF0B6DD6}" dt="2023-04-13T01:43:09.774" v="1752" actId="962"/>
          <ac:spMkLst>
            <pc:docMk/>
            <pc:sldMk cId="816365974" sldId="1341"/>
            <ac:spMk id="3" creationId="{899D53A3-0873-4795-B6D8-E299669A3614}"/>
          </ac:spMkLst>
        </pc:spChg>
        <pc:spChg chg="mod">
          <ac:chgData name="Cao, Sheng" userId="86757e30-c050-4056-83f8-50901720bc80" providerId="ADAL" clId="{BFF20625-050C-4E61-8288-F379FF0B6DD6}" dt="2023-04-13T01:43:05.606" v="1748" actId="962"/>
          <ac:spMkLst>
            <pc:docMk/>
            <pc:sldMk cId="816365974" sldId="1341"/>
            <ac:spMk id="4" creationId="{AA5A2B27-8A8B-43EF-AF60-BD11A6E41202}"/>
          </ac:spMkLst>
        </pc:spChg>
        <pc:spChg chg="mod">
          <ac:chgData name="Cao, Sheng" userId="86757e30-c050-4056-83f8-50901720bc80" providerId="ADAL" clId="{BFF20625-050C-4E61-8288-F379FF0B6DD6}" dt="2023-04-13T01:43:07.950" v="1750" actId="962"/>
          <ac:spMkLst>
            <pc:docMk/>
            <pc:sldMk cId="816365974" sldId="1341"/>
            <ac:spMk id="9" creationId="{6F16FB16-7886-44F1-8FF0-F336E59CC351}"/>
          </ac:spMkLst>
        </pc:spChg>
      </pc:sldChg>
      <pc:sldChg chg="modSp mod">
        <pc:chgData name="Cao, Sheng" userId="86757e30-c050-4056-83f8-50901720bc80" providerId="ADAL" clId="{BFF20625-050C-4E61-8288-F379FF0B6DD6}" dt="2023-04-13T03:25:27.544" v="4690" actId="962"/>
        <pc:sldMkLst>
          <pc:docMk/>
          <pc:sldMk cId="1599132192" sldId="1342"/>
        </pc:sldMkLst>
        <pc:spChg chg="mod">
          <ac:chgData name="Cao, Sheng" userId="86757e30-c050-4056-83f8-50901720bc80" providerId="ADAL" clId="{BFF20625-050C-4E61-8288-F379FF0B6DD6}" dt="2023-04-13T03:25:27.544" v="4690" actId="962"/>
          <ac:spMkLst>
            <pc:docMk/>
            <pc:sldMk cId="1599132192" sldId="1342"/>
            <ac:spMk id="2" creationId="{C731B885-2FDF-4680-BBA6-705BD14FABDE}"/>
          </ac:spMkLst>
        </pc:spChg>
        <pc:spChg chg="mod">
          <ac:chgData name="Cao, Sheng" userId="86757e30-c050-4056-83f8-50901720bc80" providerId="ADAL" clId="{BFF20625-050C-4E61-8288-F379FF0B6DD6}" dt="2023-04-13T01:43:41.004" v="1768" actId="962"/>
          <ac:spMkLst>
            <pc:docMk/>
            <pc:sldMk cId="1599132192" sldId="1342"/>
            <ac:spMk id="3" creationId="{899D53A3-0873-4795-B6D8-E299669A3614}"/>
          </ac:spMkLst>
        </pc:spChg>
        <pc:spChg chg="mod">
          <ac:chgData name="Cao, Sheng" userId="86757e30-c050-4056-83f8-50901720bc80" providerId="ADAL" clId="{BFF20625-050C-4E61-8288-F379FF0B6DD6}" dt="2023-04-13T01:43:33.463" v="1762" actId="962"/>
          <ac:spMkLst>
            <pc:docMk/>
            <pc:sldMk cId="1599132192" sldId="1342"/>
            <ac:spMk id="4" creationId="{AA5A2B27-8A8B-43EF-AF60-BD11A6E41202}"/>
          </ac:spMkLst>
        </pc:spChg>
        <pc:spChg chg="mod">
          <ac:chgData name="Cao, Sheng" userId="86757e30-c050-4056-83f8-50901720bc80" providerId="ADAL" clId="{BFF20625-050C-4E61-8288-F379FF0B6DD6}" dt="2023-04-11T21:09:30.011" v="341" actId="962"/>
          <ac:spMkLst>
            <pc:docMk/>
            <pc:sldMk cId="1599132192" sldId="1342"/>
            <ac:spMk id="5" creationId="{0F7B8636-DA7A-4EE5-B510-7348AE583BEA}"/>
          </ac:spMkLst>
        </pc:spChg>
        <pc:spChg chg="mod">
          <ac:chgData name="Cao, Sheng" userId="86757e30-c050-4056-83f8-50901720bc80" providerId="ADAL" clId="{BFF20625-050C-4E61-8288-F379FF0B6DD6}" dt="2023-04-13T01:43:46.735" v="1774" actId="962"/>
          <ac:spMkLst>
            <pc:docMk/>
            <pc:sldMk cId="1599132192" sldId="1342"/>
            <ac:spMk id="6" creationId="{ADD4B1A0-0773-4145-895E-D7E5241D9ADC}"/>
          </ac:spMkLst>
        </pc:spChg>
        <pc:spChg chg="mod">
          <ac:chgData name="Cao, Sheng" userId="86757e30-c050-4056-83f8-50901720bc80" providerId="ADAL" clId="{BFF20625-050C-4E61-8288-F379FF0B6DD6}" dt="2023-04-13T01:43:37.633" v="1764" actId="962"/>
          <ac:spMkLst>
            <pc:docMk/>
            <pc:sldMk cId="1599132192" sldId="1342"/>
            <ac:spMk id="7" creationId="{A415DA40-BBEE-496E-84A7-3705D1D58055}"/>
          </ac:spMkLst>
        </pc:spChg>
      </pc:sldChg>
      <pc:sldChg chg="modSp mod">
        <pc:chgData name="Cao, Sheng" userId="86757e30-c050-4056-83f8-50901720bc80" providerId="ADAL" clId="{BFF20625-050C-4E61-8288-F379FF0B6DD6}" dt="2023-04-13T03:25:34.794" v="4691" actId="962"/>
        <pc:sldMkLst>
          <pc:docMk/>
          <pc:sldMk cId="166617252" sldId="1343"/>
        </pc:sldMkLst>
        <pc:spChg chg="mod">
          <ac:chgData name="Cao, Sheng" userId="86757e30-c050-4056-83f8-50901720bc80" providerId="ADAL" clId="{BFF20625-050C-4E61-8288-F379FF0B6DD6}" dt="2023-04-13T03:25:34.794" v="4691" actId="962"/>
          <ac:spMkLst>
            <pc:docMk/>
            <pc:sldMk cId="166617252" sldId="1343"/>
            <ac:spMk id="2" creationId="{C731B885-2FDF-4680-BBA6-705BD14FABDE}"/>
          </ac:spMkLst>
        </pc:spChg>
        <pc:spChg chg="mod">
          <ac:chgData name="Cao, Sheng" userId="86757e30-c050-4056-83f8-50901720bc80" providerId="ADAL" clId="{BFF20625-050C-4E61-8288-F379FF0B6DD6}" dt="2023-04-13T01:43:59.725" v="1782" actId="962"/>
          <ac:spMkLst>
            <pc:docMk/>
            <pc:sldMk cId="166617252" sldId="1343"/>
            <ac:spMk id="4" creationId="{AA5A2B27-8A8B-43EF-AF60-BD11A6E41202}"/>
          </ac:spMkLst>
        </pc:spChg>
        <pc:spChg chg="mod">
          <ac:chgData name="Cao, Sheng" userId="86757e30-c050-4056-83f8-50901720bc80" providerId="ADAL" clId="{BFF20625-050C-4E61-8288-F379FF0B6DD6}" dt="2023-04-13T01:44:19.304" v="1816" actId="962"/>
          <ac:spMkLst>
            <pc:docMk/>
            <pc:sldMk cId="166617252" sldId="1343"/>
            <ac:spMk id="8" creationId="{60F15702-5EA2-4CDF-AF55-83C852D270CF}"/>
          </ac:spMkLst>
        </pc:spChg>
        <pc:spChg chg="mod">
          <ac:chgData name="Cao, Sheng" userId="86757e30-c050-4056-83f8-50901720bc80" providerId="ADAL" clId="{BFF20625-050C-4E61-8288-F379FF0B6DD6}" dt="2023-04-13T01:44:01.606" v="1784" actId="962"/>
          <ac:spMkLst>
            <pc:docMk/>
            <pc:sldMk cId="166617252" sldId="1343"/>
            <ac:spMk id="9" creationId="{D7342497-7A68-4DC3-AE32-CD04D209D6FD}"/>
          </ac:spMkLst>
        </pc:spChg>
      </pc:sldChg>
      <pc:sldChg chg="modSp mod">
        <pc:chgData name="Cao, Sheng" userId="86757e30-c050-4056-83f8-50901720bc80" providerId="ADAL" clId="{BFF20625-050C-4E61-8288-F379FF0B6DD6}" dt="2023-04-13T03:25:23.925" v="4689" actId="962"/>
        <pc:sldMkLst>
          <pc:docMk/>
          <pc:sldMk cId="4130249520" sldId="1350"/>
        </pc:sldMkLst>
        <pc:spChg chg="mod">
          <ac:chgData name="Cao, Sheng" userId="86757e30-c050-4056-83f8-50901720bc80" providerId="ADAL" clId="{BFF20625-050C-4E61-8288-F379FF0B6DD6}" dt="2023-04-13T03:25:23.925" v="4689" actId="962"/>
          <ac:spMkLst>
            <pc:docMk/>
            <pc:sldMk cId="4130249520" sldId="1350"/>
            <ac:spMk id="2" creationId="{C731B885-2FDF-4680-BBA6-705BD14FABDE}"/>
          </ac:spMkLst>
        </pc:spChg>
        <pc:spChg chg="mod">
          <ac:chgData name="Cao, Sheng" userId="86757e30-c050-4056-83f8-50901720bc80" providerId="ADAL" clId="{BFF20625-050C-4E61-8288-F379FF0B6DD6}" dt="2023-04-13T01:43:55.475" v="1780" actId="962"/>
          <ac:spMkLst>
            <pc:docMk/>
            <pc:sldMk cId="4130249520" sldId="1350"/>
            <ac:spMk id="3" creationId="{899D53A3-0873-4795-B6D8-E299669A3614}"/>
          </ac:spMkLst>
        </pc:spChg>
        <pc:spChg chg="mod">
          <ac:chgData name="Cao, Sheng" userId="86757e30-c050-4056-83f8-50901720bc80" providerId="ADAL" clId="{BFF20625-050C-4E61-8288-F379FF0B6DD6}" dt="2023-04-13T01:43:50.581" v="1776" actId="962"/>
          <ac:spMkLst>
            <pc:docMk/>
            <pc:sldMk cId="4130249520" sldId="1350"/>
            <ac:spMk id="4" creationId="{AA5A2B27-8A8B-43EF-AF60-BD11A6E41202}"/>
          </ac:spMkLst>
        </pc:spChg>
        <pc:spChg chg="mod">
          <ac:chgData name="Cao, Sheng" userId="86757e30-c050-4056-83f8-50901720bc80" providerId="ADAL" clId="{BFF20625-050C-4E61-8288-F379FF0B6DD6}" dt="2023-04-13T01:43:53.569" v="1778" actId="962"/>
          <ac:spMkLst>
            <pc:docMk/>
            <pc:sldMk cId="4130249520" sldId="1350"/>
            <ac:spMk id="7" creationId="{F6647AB9-462A-4332-9F7F-AE46A063AB87}"/>
          </ac:spMkLst>
        </pc:spChg>
      </pc:sldChg>
      <pc:sldChg chg="addSp delSp modSp mod">
        <pc:chgData name="Cao, Sheng" userId="86757e30-c050-4056-83f8-50901720bc80" providerId="ADAL" clId="{BFF20625-050C-4E61-8288-F379FF0B6DD6}" dt="2023-04-13T03:25:49.117" v="4696" actId="962"/>
        <pc:sldMkLst>
          <pc:docMk/>
          <pc:sldMk cId="428893835" sldId="1352"/>
        </pc:sldMkLst>
        <pc:spChg chg="mod">
          <ac:chgData name="Cao, Sheng" userId="86757e30-c050-4056-83f8-50901720bc80" providerId="ADAL" clId="{BFF20625-050C-4E61-8288-F379FF0B6DD6}" dt="2023-04-13T03:25:49.117" v="4696" actId="962"/>
          <ac:spMkLst>
            <pc:docMk/>
            <pc:sldMk cId="428893835" sldId="1352"/>
            <ac:spMk id="2" creationId="{94B9A0DD-CA6E-4DC1-88BB-070C049E178A}"/>
          </ac:spMkLst>
        </pc:spChg>
        <pc:spChg chg="mod">
          <ac:chgData name="Cao, Sheng" userId="86757e30-c050-4056-83f8-50901720bc80" providerId="ADAL" clId="{BFF20625-050C-4E61-8288-F379FF0B6DD6}" dt="2023-04-13T02:36:02.032" v="2138" actId="962"/>
          <ac:spMkLst>
            <pc:docMk/>
            <pc:sldMk cId="428893835" sldId="1352"/>
            <ac:spMk id="4" creationId="{E83B329D-07C9-4DBC-BD95-259AD363AFC3}"/>
          </ac:spMkLst>
        </pc:spChg>
        <pc:spChg chg="mod topLvl">
          <ac:chgData name="Cao, Sheng" userId="86757e30-c050-4056-83f8-50901720bc80" providerId="ADAL" clId="{BFF20625-050C-4E61-8288-F379FF0B6DD6}" dt="2023-04-13T02:37:04.136" v="2183" actId="478"/>
          <ac:spMkLst>
            <pc:docMk/>
            <pc:sldMk cId="428893835" sldId="1352"/>
            <ac:spMk id="5" creationId="{5101683D-CF56-4C99-9869-8BBB8BD21C1E}"/>
          </ac:spMkLst>
        </pc:spChg>
        <pc:spChg chg="mod topLvl">
          <ac:chgData name="Cao, Sheng" userId="86757e30-c050-4056-83f8-50901720bc80" providerId="ADAL" clId="{BFF20625-050C-4E61-8288-F379FF0B6DD6}" dt="2023-04-13T02:37:04.136" v="2183" actId="478"/>
          <ac:spMkLst>
            <pc:docMk/>
            <pc:sldMk cId="428893835" sldId="1352"/>
            <ac:spMk id="6" creationId="{C733DEE6-806C-40A7-890A-7391B274ECDB}"/>
          </ac:spMkLst>
        </pc:spChg>
        <pc:spChg chg="mod topLvl">
          <ac:chgData name="Cao, Sheng" userId="86757e30-c050-4056-83f8-50901720bc80" providerId="ADAL" clId="{BFF20625-050C-4E61-8288-F379FF0B6DD6}" dt="2023-04-13T02:37:04.136" v="2183" actId="478"/>
          <ac:spMkLst>
            <pc:docMk/>
            <pc:sldMk cId="428893835" sldId="1352"/>
            <ac:spMk id="7" creationId="{1B8ACD58-228F-467E-8DEA-38AF73015AA6}"/>
          </ac:spMkLst>
        </pc:spChg>
        <pc:spChg chg="mod topLvl">
          <ac:chgData name="Cao, Sheng" userId="86757e30-c050-4056-83f8-50901720bc80" providerId="ADAL" clId="{BFF20625-050C-4E61-8288-F379FF0B6DD6}" dt="2023-04-13T02:37:04.136" v="2183" actId="478"/>
          <ac:spMkLst>
            <pc:docMk/>
            <pc:sldMk cId="428893835" sldId="1352"/>
            <ac:spMk id="15" creationId="{680969DC-0297-46EF-B2EB-2CD7BED2820E}"/>
          </ac:spMkLst>
        </pc:spChg>
        <pc:spChg chg="mod">
          <ac:chgData name="Cao, Sheng" userId="86757e30-c050-4056-83f8-50901720bc80" providerId="ADAL" clId="{BFF20625-050C-4E61-8288-F379FF0B6DD6}" dt="2023-04-13T02:36:07.799" v="2145" actId="20577"/>
          <ac:spMkLst>
            <pc:docMk/>
            <pc:sldMk cId="428893835" sldId="1352"/>
            <ac:spMk id="16" creationId="{E0682CC2-A78F-45F5-82DF-35B3FFD7A8B8}"/>
          </ac:spMkLst>
        </pc:spChg>
        <pc:spChg chg="mod topLvl">
          <ac:chgData name="Cao, Sheng" userId="86757e30-c050-4056-83f8-50901720bc80" providerId="ADAL" clId="{BFF20625-050C-4E61-8288-F379FF0B6DD6}" dt="2023-04-13T02:37:04.136" v="2183" actId="478"/>
          <ac:spMkLst>
            <pc:docMk/>
            <pc:sldMk cId="428893835" sldId="1352"/>
            <ac:spMk id="17" creationId="{3CEFD31C-92DD-47F8-9954-6F03EF97E517}"/>
          </ac:spMkLst>
        </pc:spChg>
        <pc:spChg chg="mod topLvl">
          <ac:chgData name="Cao, Sheng" userId="86757e30-c050-4056-83f8-50901720bc80" providerId="ADAL" clId="{BFF20625-050C-4E61-8288-F379FF0B6DD6}" dt="2023-04-13T02:37:04.136" v="2183" actId="478"/>
          <ac:spMkLst>
            <pc:docMk/>
            <pc:sldMk cId="428893835" sldId="1352"/>
            <ac:spMk id="18" creationId="{ADFDE57F-9087-48FB-AD36-99DD332BDACF}"/>
          </ac:spMkLst>
        </pc:spChg>
        <pc:spChg chg="mod topLvl">
          <ac:chgData name="Cao, Sheng" userId="86757e30-c050-4056-83f8-50901720bc80" providerId="ADAL" clId="{BFF20625-050C-4E61-8288-F379FF0B6DD6}" dt="2023-04-13T02:37:04.136" v="2183" actId="478"/>
          <ac:spMkLst>
            <pc:docMk/>
            <pc:sldMk cId="428893835" sldId="1352"/>
            <ac:spMk id="19" creationId="{106BB100-0E1F-4186-882E-F5387FB074E4}"/>
          </ac:spMkLst>
        </pc:spChg>
        <pc:spChg chg="mod topLvl">
          <ac:chgData name="Cao, Sheng" userId="86757e30-c050-4056-83f8-50901720bc80" providerId="ADAL" clId="{BFF20625-050C-4E61-8288-F379FF0B6DD6}" dt="2023-04-13T02:37:04.136" v="2183" actId="478"/>
          <ac:spMkLst>
            <pc:docMk/>
            <pc:sldMk cId="428893835" sldId="1352"/>
            <ac:spMk id="20" creationId="{71F067C8-86A8-46AC-9A5E-F528974C24AD}"/>
          </ac:spMkLst>
        </pc:spChg>
        <pc:spChg chg="del mod topLvl">
          <ac:chgData name="Cao, Sheng" userId="86757e30-c050-4056-83f8-50901720bc80" providerId="ADAL" clId="{BFF20625-050C-4E61-8288-F379FF0B6DD6}" dt="2023-04-13T02:37:04.136" v="2183" actId="478"/>
          <ac:spMkLst>
            <pc:docMk/>
            <pc:sldMk cId="428893835" sldId="1352"/>
            <ac:spMk id="24" creationId="{9A685290-B240-4320-96DE-A0709C76CF8B}"/>
          </ac:spMkLst>
        </pc:spChg>
        <pc:grpChg chg="add del mod topLvl">
          <ac:chgData name="Cao, Sheng" userId="86757e30-c050-4056-83f8-50901720bc80" providerId="ADAL" clId="{BFF20625-050C-4E61-8288-F379FF0B6DD6}" dt="2023-04-11T20:56:10.896" v="211" actId="165"/>
          <ac:grpSpMkLst>
            <pc:docMk/>
            <pc:sldMk cId="428893835" sldId="1352"/>
            <ac:grpSpMk id="3" creationId="{1917C868-763D-C089-5C36-B08E6369D0D6}"/>
          </ac:grpSpMkLst>
        </pc:grpChg>
        <pc:grpChg chg="add del mod topLvl">
          <ac:chgData name="Cao, Sheng" userId="86757e30-c050-4056-83f8-50901720bc80" providerId="ADAL" clId="{BFF20625-050C-4E61-8288-F379FF0B6DD6}" dt="2023-04-11T20:56:07.321" v="210" actId="165"/>
          <ac:grpSpMkLst>
            <pc:docMk/>
            <pc:sldMk cId="428893835" sldId="1352"/>
            <ac:grpSpMk id="8" creationId="{FFE9412A-6357-5752-95EB-FBCB20FA08DF}"/>
          </ac:grpSpMkLst>
        </pc:grpChg>
        <pc:grpChg chg="add del mod">
          <ac:chgData name="Cao, Sheng" userId="86757e30-c050-4056-83f8-50901720bc80" providerId="ADAL" clId="{BFF20625-050C-4E61-8288-F379FF0B6DD6}" dt="2023-04-11T20:56:04.805" v="209" actId="165"/>
          <ac:grpSpMkLst>
            <pc:docMk/>
            <pc:sldMk cId="428893835" sldId="1352"/>
            <ac:grpSpMk id="9" creationId="{F92AD27F-F95C-30B7-D5E9-786498229700}"/>
          </ac:grpSpMkLst>
        </pc:grpChg>
        <pc:grpChg chg="add mod">
          <ac:chgData name="Cao, Sheng" userId="86757e30-c050-4056-83f8-50901720bc80" providerId="ADAL" clId="{BFF20625-050C-4E61-8288-F379FF0B6DD6}" dt="2023-04-13T02:37:53.040" v="2217" actId="962"/>
          <ac:grpSpMkLst>
            <pc:docMk/>
            <pc:sldMk cId="428893835" sldId="1352"/>
            <ac:grpSpMk id="10" creationId="{624313AA-BC44-2D62-9A23-8D9BE0C1A79C}"/>
          </ac:grpSpMkLst>
        </pc:grpChg>
        <pc:cxnChg chg="mod topLvl">
          <ac:chgData name="Cao, Sheng" userId="86757e30-c050-4056-83f8-50901720bc80" providerId="ADAL" clId="{BFF20625-050C-4E61-8288-F379FF0B6DD6}" dt="2023-04-13T02:37:04.136" v="2183" actId="478"/>
          <ac:cxnSpMkLst>
            <pc:docMk/>
            <pc:sldMk cId="428893835" sldId="1352"/>
            <ac:cxnSpMk id="21" creationId="{94EF0B8C-DA5E-483B-8512-5DB1908247E3}"/>
          </ac:cxnSpMkLst>
        </pc:cxnChg>
        <pc:cxnChg chg="mod topLvl">
          <ac:chgData name="Cao, Sheng" userId="86757e30-c050-4056-83f8-50901720bc80" providerId="ADAL" clId="{BFF20625-050C-4E61-8288-F379FF0B6DD6}" dt="2023-04-13T02:37:04.136" v="2183" actId="478"/>
          <ac:cxnSpMkLst>
            <pc:docMk/>
            <pc:sldMk cId="428893835" sldId="1352"/>
            <ac:cxnSpMk id="22" creationId="{6118865D-8AE7-4050-A101-C7F5DC6E5344}"/>
          </ac:cxnSpMkLst>
        </pc:cxnChg>
        <pc:cxnChg chg="mod topLvl">
          <ac:chgData name="Cao, Sheng" userId="86757e30-c050-4056-83f8-50901720bc80" providerId="ADAL" clId="{BFF20625-050C-4E61-8288-F379FF0B6DD6}" dt="2023-04-13T02:37:04.136" v="2183" actId="478"/>
          <ac:cxnSpMkLst>
            <pc:docMk/>
            <pc:sldMk cId="428893835" sldId="1352"/>
            <ac:cxnSpMk id="25" creationId="{BC754924-9392-4F24-BD95-AB37FC67EBD9}"/>
          </ac:cxnSpMkLst>
        </pc:cxnChg>
      </pc:sldChg>
      <pc:sldChg chg="modSp mod">
        <pc:chgData name="Cao, Sheng" userId="86757e30-c050-4056-83f8-50901720bc80" providerId="ADAL" clId="{BFF20625-050C-4E61-8288-F379FF0B6DD6}" dt="2023-04-13T03:26:17.360" v="4706" actId="962"/>
        <pc:sldMkLst>
          <pc:docMk/>
          <pc:sldMk cId="2077235990" sldId="1353"/>
        </pc:sldMkLst>
        <pc:spChg chg="mod">
          <ac:chgData name="Cao, Sheng" userId="86757e30-c050-4056-83f8-50901720bc80" providerId="ADAL" clId="{BFF20625-050C-4E61-8288-F379FF0B6DD6}" dt="2023-04-13T03:26:17.360" v="4706" actId="962"/>
          <ac:spMkLst>
            <pc:docMk/>
            <pc:sldMk cId="2077235990" sldId="1353"/>
            <ac:spMk id="2" creationId="{94B9A0DD-CA6E-4DC1-88BB-070C049E178A}"/>
          </ac:spMkLst>
        </pc:spChg>
        <pc:spChg chg="mod">
          <ac:chgData name="Cao, Sheng" userId="86757e30-c050-4056-83f8-50901720bc80" providerId="ADAL" clId="{BFF20625-050C-4E61-8288-F379FF0B6DD6}" dt="2023-04-13T02:43:03.483" v="2551" actId="962"/>
          <ac:spMkLst>
            <pc:docMk/>
            <pc:sldMk cId="2077235990" sldId="1353"/>
            <ac:spMk id="4" creationId="{E83B329D-07C9-4DBC-BD95-259AD363AFC3}"/>
          </ac:spMkLst>
        </pc:spChg>
        <pc:spChg chg="mod">
          <ac:chgData name="Cao, Sheng" userId="86757e30-c050-4056-83f8-50901720bc80" providerId="ADAL" clId="{BFF20625-050C-4E61-8288-F379FF0B6DD6}" dt="2023-04-13T02:43:13.138" v="2557" actId="962"/>
          <ac:spMkLst>
            <pc:docMk/>
            <pc:sldMk cId="2077235990" sldId="1353"/>
            <ac:spMk id="5" creationId="{3A91D872-8105-4200-ADAE-CFBFC54E83DF}"/>
          </ac:spMkLst>
        </pc:spChg>
        <pc:spChg chg="mod">
          <ac:chgData name="Cao, Sheng" userId="86757e30-c050-4056-83f8-50901720bc80" providerId="ADAL" clId="{BFF20625-050C-4E61-8288-F379FF0B6DD6}" dt="2023-04-13T02:43:16.647" v="2563" actId="962"/>
          <ac:spMkLst>
            <pc:docMk/>
            <pc:sldMk cId="2077235990" sldId="1353"/>
            <ac:spMk id="6" creationId="{CC49F809-81D1-4CCB-863D-5E3DB2F5623B}"/>
          </ac:spMkLst>
        </pc:spChg>
        <pc:spChg chg="mod">
          <ac:chgData name="Cao, Sheng" userId="86757e30-c050-4056-83f8-50901720bc80" providerId="ADAL" clId="{BFF20625-050C-4E61-8288-F379FF0B6DD6}" dt="2023-04-13T02:43:24.822" v="2573" actId="962"/>
          <ac:spMkLst>
            <pc:docMk/>
            <pc:sldMk cId="2077235990" sldId="1353"/>
            <ac:spMk id="7" creationId="{6593BD60-F242-43AB-B481-CAC848487A48}"/>
          </ac:spMkLst>
        </pc:spChg>
        <pc:spChg chg="mod">
          <ac:chgData name="Cao, Sheng" userId="86757e30-c050-4056-83f8-50901720bc80" providerId="ADAL" clId="{BFF20625-050C-4E61-8288-F379FF0B6DD6}" dt="2023-04-13T02:43:20.030" v="2567" actId="962"/>
          <ac:spMkLst>
            <pc:docMk/>
            <pc:sldMk cId="2077235990" sldId="1353"/>
            <ac:spMk id="8" creationId="{2B666215-0D47-4B24-A5B2-8C33DE5425CE}"/>
          </ac:spMkLst>
        </pc:spChg>
      </pc:sldChg>
      <pc:sldChg chg="modSp mod">
        <pc:chgData name="Cao, Sheng" userId="86757e30-c050-4056-83f8-50901720bc80" providerId="ADAL" clId="{BFF20625-050C-4E61-8288-F379FF0B6DD6}" dt="2023-04-13T03:26:11.034" v="4704" actId="962"/>
        <pc:sldMkLst>
          <pc:docMk/>
          <pc:sldMk cId="228401598" sldId="1354"/>
        </pc:sldMkLst>
        <pc:spChg chg="mod">
          <ac:chgData name="Cao, Sheng" userId="86757e30-c050-4056-83f8-50901720bc80" providerId="ADAL" clId="{BFF20625-050C-4E61-8288-F379FF0B6DD6}" dt="2023-04-13T03:26:11.034" v="4704" actId="962"/>
          <ac:spMkLst>
            <pc:docMk/>
            <pc:sldMk cId="228401598" sldId="1354"/>
            <ac:spMk id="2" creationId="{C731B885-2FDF-4680-BBA6-705BD14FABDE}"/>
          </ac:spMkLst>
        </pc:spChg>
        <pc:spChg chg="mod">
          <ac:chgData name="Cao, Sheng" userId="86757e30-c050-4056-83f8-50901720bc80" providerId="ADAL" clId="{BFF20625-050C-4E61-8288-F379FF0B6DD6}" dt="2023-04-13T02:41:17.644" v="2399" actId="962"/>
          <ac:spMkLst>
            <pc:docMk/>
            <pc:sldMk cId="228401598" sldId="1354"/>
            <ac:spMk id="3" creationId="{899D53A3-0873-4795-B6D8-E299669A3614}"/>
          </ac:spMkLst>
        </pc:spChg>
        <pc:spChg chg="mod">
          <ac:chgData name="Cao, Sheng" userId="86757e30-c050-4056-83f8-50901720bc80" providerId="ADAL" clId="{BFF20625-050C-4E61-8288-F379FF0B6DD6}" dt="2023-04-13T02:41:15.350" v="2397" actId="962"/>
          <ac:spMkLst>
            <pc:docMk/>
            <pc:sldMk cId="228401598" sldId="1354"/>
            <ac:spMk id="4" creationId="{AA5A2B27-8A8B-43EF-AF60-BD11A6E41202}"/>
          </ac:spMkLst>
        </pc:spChg>
        <pc:spChg chg="mod">
          <ac:chgData name="Cao, Sheng" userId="86757e30-c050-4056-83f8-50901720bc80" providerId="ADAL" clId="{BFF20625-050C-4E61-8288-F379FF0B6DD6}" dt="2023-04-13T02:41:20.919" v="2403" actId="962"/>
          <ac:spMkLst>
            <pc:docMk/>
            <pc:sldMk cId="228401598" sldId="1354"/>
            <ac:spMk id="5" creationId="{8E2153F3-FEAE-44A1-BF61-6F8153651E18}"/>
          </ac:spMkLst>
        </pc:spChg>
        <pc:graphicFrameChg chg="mod">
          <ac:chgData name="Cao, Sheng" userId="86757e30-c050-4056-83f8-50901720bc80" providerId="ADAL" clId="{BFF20625-050C-4E61-8288-F379FF0B6DD6}" dt="2023-04-13T02:42:33.276" v="2513" actId="962"/>
          <ac:graphicFrameMkLst>
            <pc:docMk/>
            <pc:sldMk cId="228401598" sldId="1354"/>
            <ac:graphicFrameMk id="6" creationId="{14858662-05A2-46B4-B7BD-EDB1E2A3E68F}"/>
          </ac:graphicFrameMkLst>
        </pc:graphicFrameChg>
      </pc:sldChg>
      <pc:sldChg chg="modSp mod">
        <pc:chgData name="Cao, Sheng" userId="86757e30-c050-4056-83f8-50901720bc80" providerId="ADAL" clId="{BFF20625-050C-4E61-8288-F379FF0B6DD6}" dt="2023-04-13T03:26:03.296" v="4701" actId="962"/>
        <pc:sldMkLst>
          <pc:docMk/>
          <pc:sldMk cId="1624445334" sldId="1355"/>
        </pc:sldMkLst>
        <pc:spChg chg="mod">
          <ac:chgData name="Cao, Sheng" userId="86757e30-c050-4056-83f8-50901720bc80" providerId="ADAL" clId="{BFF20625-050C-4E61-8288-F379FF0B6DD6}" dt="2023-04-13T03:26:03.296" v="4701" actId="962"/>
          <ac:spMkLst>
            <pc:docMk/>
            <pc:sldMk cId="1624445334" sldId="1355"/>
            <ac:spMk id="2" creationId="{94B9A0DD-CA6E-4DC1-88BB-070C049E178A}"/>
          </ac:spMkLst>
        </pc:spChg>
        <pc:spChg chg="mod">
          <ac:chgData name="Cao, Sheng" userId="86757e30-c050-4056-83f8-50901720bc80" providerId="ADAL" clId="{BFF20625-050C-4E61-8288-F379FF0B6DD6}" dt="2023-04-13T02:40:29.638" v="2351" actId="962"/>
          <ac:spMkLst>
            <pc:docMk/>
            <pc:sldMk cId="1624445334" sldId="1355"/>
            <ac:spMk id="3" creationId="{7F6E15F0-E5D0-4DAB-BE03-C526799FF2CE}"/>
          </ac:spMkLst>
        </pc:spChg>
        <pc:spChg chg="mod">
          <ac:chgData name="Cao, Sheng" userId="86757e30-c050-4056-83f8-50901720bc80" providerId="ADAL" clId="{BFF20625-050C-4E61-8288-F379FF0B6DD6}" dt="2023-04-13T02:40:25.548" v="2345" actId="962"/>
          <ac:spMkLst>
            <pc:docMk/>
            <pc:sldMk cId="1624445334" sldId="1355"/>
            <ac:spMk id="4" creationId="{E83B329D-07C9-4DBC-BD95-259AD363AFC3}"/>
          </ac:spMkLst>
        </pc:spChg>
      </pc:sldChg>
      <pc:sldChg chg="modSp mod">
        <pc:chgData name="Cao, Sheng" userId="86757e30-c050-4056-83f8-50901720bc80" providerId="ADAL" clId="{BFF20625-050C-4E61-8288-F379FF0B6DD6}" dt="2023-04-13T03:25:54.625" v="4698" actId="962"/>
        <pc:sldMkLst>
          <pc:docMk/>
          <pc:sldMk cId="2935824471" sldId="1356"/>
        </pc:sldMkLst>
        <pc:spChg chg="mod">
          <ac:chgData name="Cao, Sheng" userId="86757e30-c050-4056-83f8-50901720bc80" providerId="ADAL" clId="{BFF20625-050C-4E61-8288-F379FF0B6DD6}" dt="2023-04-13T03:25:54.625" v="4698" actId="962"/>
          <ac:spMkLst>
            <pc:docMk/>
            <pc:sldMk cId="2935824471" sldId="1356"/>
            <ac:spMk id="2" creationId="{C731B885-2FDF-4680-BBA6-705BD14FABDE}"/>
          </ac:spMkLst>
        </pc:spChg>
        <pc:spChg chg="mod">
          <ac:chgData name="Cao, Sheng" userId="86757e30-c050-4056-83f8-50901720bc80" providerId="ADAL" clId="{BFF20625-050C-4E61-8288-F379FF0B6DD6}" dt="2023-04-13T02:39:38.081" v="2293" actId="962"/>
          <ac:spMkLst>
            <pc:docMk/>
            <pc:sldMk cId="2935824471" sldId="1356"/>
            <ac:spMk id="3" creationId="{899D53A3-0873-4795-B6D8-E299669A3614}"/>
          </ac:spMkLst>
        </pc:spChg>
        <pc:spChg chg="mod">
          <ac:chgData name="Cao, Sheng" userId="86757e30-c050-4056-83f8-50901720bc80" providerId="ADAL" clId="{BFF20625-050C-4E61-8288-F379FF0B6DD6}" dt="2023-04-13T02:38:35.113" v="2257" actId="962"/>
          <ac:spMkLst>
            <pc:docMk/>
            <pc:sldMk cId="2935824471" sldId="1356"/>
            <ac:spMk id="4" creationId="{AA5A2B27-8A8B-43EF-AF60-BD11A6E41202}"/>
          </ac:spMkLst>
        </pc:spChg>
        <pc:spChg chg="mod">
          <ac:chgData name="Cao, Sheng" userId="86757e30-c050-4056-83f8-50901720bc80" providerId="ADAL" clId="{BFF20625-050C-4E61-8288-F379FF0B6DD6}" dt="2023-04-13T02:39:43.657" v="2299" actId="962"/>
          <ac:spMkLst>
            <pc:docMk/>
            <pc:sldMk cId="2935824471" sldId="1356"/>
            <ac:spMk id="5" creationId="{240D7373-1874-4B7C-BE83-048AB1FE549E}"/>
          </ac:spMkLst>
        </pc:spChg>
      </pc:sldChg>
      <pc:sldChg chg="modSp mod">
        <pc:chgData name="Cao, Sheng" userId="86757e30-c050-4056-83f8-50901720bc80" providerId="ADAL" clId="{BFF20625-050C-4E61-8288-F379FF0B6DD6}" dt="2023-04-13T03:25:00.616" v="4682" actId="962"/>
        <pc:sldMkLst>
          <pc:docMk/>
          <pc:sldMk cId="686424116" sldId="1358"/>
        </pc:sldMkLst>
        <pc:spChg chg="mod">
          <ac:chgData name="Cao, Sheng" userId="86757e30-c050-4056-83f8-50901720bc80" providerId="ADAL" clId="{BFF20625-050C-4E61-8288-F379FF0B6DD6}" dt="2023-04-13T03:25:00.616" v="4682" actId="962"/>
          <ac:spMkLst>
            <pc:docMk/>
            <pc:sldMk cId="686424116" sldId="1358"/>
            <ac:spMk id="2" creationId="{C731B885-2FDF-4680-BBA6-705BD14FABDE}"/>
          </ac:spMkLst>
        </pc:spChg>
        <pc:spChg chg="mod">
          <ac:chgData name="Cao, Sheng" userId="86757e30-c050-4056-83f8-50901720bc80" providerId="ADAL" clId="{BFF20625-050C-4E61-8288-F379FF0B6DD6}" dt="2023-04-13T01:14:04.394" v="1543" actId="962"/>
          <ac:spMkLst>
            <pc:docMk/>
            <pc:sldMk cId="686424116" sldId="1358"/>
            <ac:spMk id="4" creationId="{AA5A2B27-8A8B-43EF-AF60-BD11A6E41202}"/>
          </ac:spMkLst>
        </pc:spChg>
        <pc:graphicFrameChg chg="mod">
          <ac:chgData name="Cao, Sheng" userId="86757e30-c050-4056-83f8-50901720bc80" providerId="ADAL" clId="{BFF20625-050C-4E61-8288-F379FF0B6DD6}" dt="2023-04-13T01:15:40.427" v="1691" actId="962"/>
          <ac:graphicFrameMkLst>
            <pc:docMk/>
            <pc:sldMk cId="686424116" sldId="1358"/>
            <ac:graphicFrameMk id="10" creationId="{74CAE164-2BB3-46C1-B585-816462ECB2B7}"/>
          </ac:graphicFrameMkLst>
        </pc:graphicFrameChg>
      </pc:sldChg>
      <pc:sldChg chg="modSp mod">
        <pc:chgData name="Cao, Sheng" userId="86757e30-c050-4056-83f8-50901720bc80" providerId="ADAL" clId="{BFF20625-050C-4E61-8288-F379FF0B6DD6}" dt="2023-04-13T01:16:02.843" v="1699" actId="962"/>
        <pc:sldMkLst>
          <pc:docMk/>
          <pc:sldMk cId="2954565898" sldId="1359"/>
        </pc:sldMkLst>
        <pc:spChg chg="mod">
          <ac:chgData name="Cao, Sheng" userId="86757e30-c050-4056-83f8-50901720bc80" providerId="ADAL" clId="{BFF20625-050C-4E61-8288-F379FF0B6DD6}" dt="2023-04-13T01:16:02.843" v="1699" actId="962"/>
          <ac:spMkLst>
            <pc:docMk/>
            <pc:sldMk cId="2954565898" sldId="1359"/>
            <ac:spMk id="2" creationId="{E981BF4E-579F-46AE-9B08-B1ED021CEDF1}"/>
          </ac:spMkLst>
        </pc:spChg>
      </pc:sldChg>
      <pc:sldChg chg="modSp mod">
        <pc:chgData name="Cao, Sheng" userId="86757e30-c050-4056-83f8-50901720bc80" providerId="ADAL" clId="{BFF20625-050C-4E61-8288-F379FF0B6DD6}" dt="2023-04-13T03:25:37.760" v="4692" actId="962"/>
        <pc:sldMkLst>
          <pc:docMk/>
          <pc:sldMk cId="2997192884" sldId="1362"/>
        </pc:sldMkLst>
        <pc:spChg chg="mod">
          <ac:chgData name="Cao, Sheng" userId="86757e30-c050-4056-83f8-50901720bc80" providerId="ADAL" clId="{BFF20625-050C-4E61-8288-F379FF0B6DD6}" dt="2023-04-13T03:25:37.760" v="4692" actId="962"/>
          <ac:spMkLst>
            <pc:docMk/>
            <pc:sldMk cId="2997192884" sldId="1362"/>
            <ac:spMk id="2" creationId="{C731B885-2FDF-4680-BBA6-705BD14FABDE}"/>
          </ac:spMkLst>
        </pc:spChg>
        <pc:spChg chg="mod">
          <ac:chgData name="Cao, Sheng" userId="86757e30-c050-4056-83f8-50901720bc80" providerId="ADAL" clId="{BFF20625-050C-4E61-8288-F379FF0B6DD6}" dt="2023-04-13T01:44:23.857" v="1818" actId="962"/>
          <ac:spMkLst>
            <pc:docMk/>
            <pc:sldMk cId="2997192884" sldId="1362"/>
            <ac:spMk id="4" creationId="{AA5A2B27-8A8B-43EF-AF60-BD11A6E41202}"/>
          </ac:spMkLst>
        </pc:spChg>
        <pc:spChg chg="mod">
          <ac:chgData name="Cao, Sheng" userId="86757e30-c050-4056-83f8-50901720bc80" providerId="ADAL" clId="{BFF20625-050C-4E61-8288-F379FF0B6DD6}" dt="2023-04-13T01:45:08.030" v="1872" actId="962"/>
          <ac:spMkLst>
            <pc:docMk/>
            <pc:sldMk cId="2997192884" sldId="1362"/>
            <ac:spMk id="9" creationId="{A7CA1049-4D9A-48F7-AC05-50ACBB358475}"/>
          </ac:spMkLst>
        </pc:spChg>
        <pc:spChg chg="mod">
          <ac:chgData name="Cao, Sheng" userId="86757e30-c050-4056-83f8-50901720bc80" providerId="ADAL" clId="{BFF20625-050C-4E61-8288-F379FF0B6DD6}" dt="2023-04-13T01:45:35.662" v="1910" actId="962"/>
          <ac:spMkLst>
            <pc:docMk/>
            <pc:sldMk cId="2997192884" sldId="1362"/>
            <ac:spMk id="15" creationId="{DC5FA3AF-EA58-412A-8E6E-708439A632E8}"/>
          </ac:spMkLst>
        </pc:spChg>
      </pc:sldChg>
      <pc:sldChg chg="modSp mod">
        <pc:chgData name="Cao, Sheng" userId="86757e30-c050-4056-83f8-50901720bc80" providerId="ADAL" clId="{BFF20625-050C-4E61-8288-F379FF0B6DD6}" dt="2023-04-13T03:25:15.291" v="4686" actId="962"/>
        <pc:sldMkLst>
          <pc:docMk/>
          <pc:sldMk cId="219739936" sldId="1363"/>
        </pc:sldMkLst>
        <pc:spChg chg="mod">
          <ac:chgData name="Cao, Sheng" userId="86757e30-c050-4056-83f8-50901720bc80" providerId="ADAL" clId="{BFF20625-050C-4E61-8288-F379FF0B6DD6}" dt="2023-04-13T03:25:15.291" v="4686" actId="962"/>
          <ac:spMkLst>
            <pc:docMk/>
            <pc:sldMk cId="219739936" sldId="1363"/>
            <ac:spMk id="2" creationId="{C731B885-2FDF-4680-BBA6-705BD14FABDE}"/>
          </ac:spMkLst>
        </pc:spChg>
        <pc:spChg chg="mod">
          <ac:chgData name="Cao, Sheng" userId="86757e30-c050-4056-83f8-50901720bc80" providerId="ADAL" clId="{BFF20625-050C-4E61-8288-F379FF0B6DD6}" dt="2023-04-13T01:42:53.361" v="1740" actId="962"/>
          <ac:spMkLst>
            <pc:docMk/>
            <pc:sldMk cId="219739936" sldId="1363"/>
            <ac:spMk id="4" creationId="{AA5A2B27-8A8B-43EF-AF60-BD11A6E41202}"/>
          </ac:spMkLst>
        </pc:spChg>
        <pc:spChg chg="mod">
          <ac:chgData name="Cao, Sheng" userId="86757e30-c050-4056-83f8-50901720bc80" providerId="ADAL" clId="{BFF20625-050C-4E61-8288-F379FF0B6DD6}" dt="2023-04-13T01:42:57.080" v="1746" actId="962"/>
          <ac:spMkLst>
            <pc:docMk/>
            <pc:sldMk cId="219739936" sldId="1363"/>
            <ac:spMk id="7" creationId="{026DFF0F-6192-465C-9E04-254312D2C7D0}"/>
          </ac:spMkLst>
        </pc:spChg>
      </pc:sldChg>
      <pc:sldChg chg="modSp mod">
        <pc:chgData name="Cao, Sheng" userId="86757e30-c050-4056-83f8-50901720bc80" providerId="ADAL" clId="{BFF20625-050C-4E61-8288-F379FF0B6DD6}" dt="2023-04-13T03:25:21.331" v="4688" actId="962"/>
        <pc:sldMkLst>
          <pc:docMk/>
          <pc:sldMk cId="531208811" sldId="1364"/>
        </pc:sldMkLst>
        <pc:spChg chg="mod">
          <ac:chgData name="Cao, Sheng" userId="86757e30-c050-4056-83f8-50901720bc80" providerId="ADAL" clId="{BFF20625-050C-4E61-8288-F379FF0B6DD6}" dt="2023-04-13T03:25:21.331" v="4688" actId="962"/>
          <ac:spMkLst>
            <pc:docMk/>
            <pc:sldMk cId="531208811" sldId="1364"/>
            <ac:spMk id="2" creationId="{C731B885-2FDF-4680-BBA6-705BD14FABDE}"/>
          </ac:spMkLst>
        </pc:spChg>
        <pc:spChg chg="mod">
          <ac:chgData name="Cao, Sheng" userId="86757e30-c050-4056-83f8-50901720bc80" providerId="ADAL" clId="{BFF20625-050C-4E61-8288-F379FF0B6DD6}" dt="2023-04-13T01:43:15.495" v="1754" actId="962"/>
          <ac:spMkLst>
            <pc:docMk/>
            <pc:sldMk cId="531208811" sldId="1364"/>
            <ac:spMk id="4" creationId="{AA5A2B27-8A8B-43EF-AF60-BD11A6E41202}"/>
          </ac:spMkLst>
        </pc:spChg>
        <pc:spChg chg="mod">
          <ac:chgData name="Cao, Sheng" userId="86757e30-c050-4056-83f8-50901720bc80" providerId="ADAL" clId="{BFF20625-050C-4E61-8288-F379FF0B6DD6}" dt="2023-04-13T01:43:26.711" v="1760" actId="962"/>
          <ac:spMkLst>
            <pc:docMk/>
            <pc:sldMk cId="531208811" sldId="1364"/>
            <ac:spMk id="6" creationId="{6CD3EDFC-9CA0-46B9-BED5-E89EF2E53B3F}"/>
          </ac:spMkLst>
        </pc:spChg>
        <pc:spChg chg="mod">
          <ac:chgData name="Cao, Sheng" userId="86757e30-c050-4056-83f8-50901720bc80" providerId="ADAL" clId="{BFF20625-050C-4E61-8288-F379FF0B6DD6}" dt="2023-04-13T01:43:18.340" v="1756" actId="962"/>
          <ac:spMkLst>
            <pc:docMk/>
            <pc:sldMk cId="531208811" sldId="1364"/>
            <ac:spMk id="9" creationId="{6F16FB16-7886-44F1-8FF0-F336E59CC351}"/>
          </ac:spMkLst>
        </pc:spChg>
      </pc:sldChg>
      <pc:sldChg chg="modSp mod">
        <pc:chgData name="Cao, Sheng" userId="86757e30-c050-4056-83f8-50901720bc80" providerId="ADAL" clId="{BFF20625-050C-4E61-8288-F379FF0B6DD6}" dt="2023-04-13T03:25:41.113" v="4693" actId="962"/>
        <pc:sldMkLst>
          <pc:docMk/>
          <pc:sldMk cId="947595637" sldId="1365"/>
        </pc:sldMkLst>
        <pc:spChg chg="mod">
          <ac:chgData name="Cao, Sheng" userId="86757e30-c050-4056-83f8-50901720bc80" providerId="ADAL" clId="{BFF20625-050C-4E61-8288-F379FF0B6DD6}" dt="2023-04-13T03:25:41.113" v="4693" actId="962"/>
          <ac:spMkLst>
            <pc:docMk/>
            <pc:sldMk cId="947595637" sldId="1365"/>
            <ac:spMk id="2" creationId="{C731B885-2FDF-4680-BBA6-705BD14FABDE}"/>
          </ac:spMkLst>
        </pc:spChg>
        <pc:spChg chg="mod">
          <ac:chgData name="Cao, Sheng" userId="86757e30-c050-4056-83f8-50901720bc80" providerId="ADAL" clId="{BFF20625-050C-4E61-8288-F379FF0B6DD6}" dt="2023-04-13T01:45:44.414" v="1912" actId="962"/>
          <ac:spMkLst>
            <pc:docMk/>
            <pc:sldMk cId="947595637" sldId="1365"/>
            <ac:spMk id="4" creationId="{AA5A2B27-8A8B-43EF-AF60-BD11A6E41202}"/>
          </ac:spMkLst>
        </pc:spChg>
        <pc:spChg chg="mod">
          <ac:chgData name="Cao, Sheng" userId="86757e30-c050-4056-83f8-50901720bc80" providerId="ADAL" clId="{BFF20625-050C-4E61-8288-F379FF0B6DD6}" dt="2023-04-13T01:46:00.972" v="1914" actId="962"/>
          <ac:spMkLst>
            <pc:docMk/>
            <pc:sldMk cId="947595637" sldId="1365"/>
            <ac:spMk id="9" creationId="{A7CA1049-4D9A-48F7-AC05-50ACBB358475}"/>
          </ac:spMkLst>
        </pc:spChg>
        <pc:spChg chg="mod">
          <ac:chgData name="Cao, Sheng" userId="86757e30-c050-4056-83f8-50901720bc80" providerId="ADAL" clId="{BFF20625-050C-4E61-8288-F379FF0B6DD6}" dt="2023-04-13T01:46:59.856" v="2027" actId="20577"/>
          <ac:spMkLst>
            <pc:docMk/>
            <pc:sldMk cId="947595637" sldId="1365"/>
            <ac:spMk id="15" creationId="{DC5FA3AF-EA58-412A-8E6E-708439A632E8}"/>
          </ac:spMkLst>
        </pc:spChg>
      </pc:sldChg>
      <pc:sldChg chg="addSp modSp mod">
        <pc:chgData name="Cao, Sheng" userId="86757e30-c050-4056-83f8-50901720bc80" providerId="ADAL" clId="{BFF20625-050C-4E61-8288-F379FF0B6DD6}" dt="2023-04-13T03:12:44.429" v="4423" actId="962"/>
        <pc:sldMkLst>
          <pc:docMk/>
          <pc:sldMk cId="129418591" sldId="1366"/>
        </pc:sldMkLst>
        <pc:spChg chg="mod">
          <ac:chgData name="Cao, Sheng" userId="86757e30-c050-4056-83f8-50901720bc80" providerId="ADAL" clId="{BFF20625-050C-4E61-8288-F379FF0B6DD6}" dt="2023-04-11T21:06:50.506" v="316" actId="164"/>
          <ac:spMkLst>
            <pc:docMk/>
            <pc:sldMk cId="129418591" sldId="1366"/>
            <ac:spMk id="2" creationId="{3F191A5A-12D4-436F-923D-616243CE63C7}"/>
          </ac:spMkLst>
        </pc:spChg>
        <pc:spChg chg="mod">
          <ac:chgData name="Cao, Sheng" userId="86757e30-c050-4056-83f8-50901720bc80" providerId="ADAL" clId="{BFF20625-050C-4E61-8288-F379FF0B6DD6}" dt="2023-04-13T03:10:51.938" v="4419" actId="962"/>
          <ac:spMkLst>
            <pc:docMk/>
            <pc:sldMk cId="129418591" sldId="1366"/>
            <ac:spMk id="4" creationId="{AA5A2B27-8A8B-43EF-AF60-BD11A6E41202}"/>
          </ac:spMkLst>
        </pc:spChg>
        <pc:grpChg chg="add mod">
          <ac:chgData name="Cao, Sheng" userId="86757e30-c050-4056-83f8-50901720bc80" providerId="ADAL" clId="{BFF20625-050C-4E61-8288-F379FF0B6DD6}" dt="2023-04-13T03:12:44.429" v="4423" actId="962"/>
          <ac:grpSpMkLst>
            <pc:docMk/>
            <pc:sldMk cId="129418591" sldId="1366"/>
            <ac:grpSpMk id="5" creationId="{3BBF06ED-F337-3166-2E9B-4C98AB00AA71}"/>
          </ac:grpSpMkLst>
        </pc:grpChg>
        <pc:picChg chg="mod">
          <ac:chgData name="Cao, Sheng" userId="86757e30-c050-4056-83f8-50901720bc80" providerId="ADAL" clId="{BFF20625-050C-4E61-8288-F379FF0B6DD6}" dt="2023-04-11T21:06:50.506" v="316" actId="164"/>
          <ac:picMkLst>
            <pc:docMk/>
            <pc:sldMk cId="129418591" sldId="1366"/>
            <ac:picMk id="3" creationId="{365F86DF-A717-45F3-A234-69944AACE2D3}"/>
          </ac:picMkLst>
        </pc:picChg>
      </pc:sldChg>
      <pc:sldChg chg="addSp modSp mod modAnim">
        <pc:chgData name="Cao, Sheng" userId="86757e30-c050-4056-83f8-50901720bc80" providerId="ADAL" clId="{BFF20625-050C-4E61-8288-F379FF0B6DD6}" dt="2023-04-13T03:26:59.829" v="4718" actId="962"/>
        <pc:sldMkLst>
          <pc:docMk/>
          <pc:sldMk cId="3579351889" sldId="1367"/>
        </pc:sldMkLst>
        <pc:spChg chg="mod">
          <ac:chgData name="Cao, Sheng" userId="86757e30-c050-4056-83f8-50901720bc80" providerId="ADAL" clId="{BFF20625-050C-4E61-8288-F379FF0B6DD6}" dt="2023-04-13T03:07:03.648" v="4062" actId="962"/>
          <ac:spMkLst>
            <pc:docMk/>
            <pc:sldMk cId="3579351889" sldId="1367"/>
            <ac:spMk id="4" creationId="{AA5A2B27-8A8B-43EF-AF60-BD11A6E41202}"/>
          </ac:spMkLst>
        </pc:spChg>
        <pc:spChg chg="mod">
          <ac:chgData name="Cao, Sheng" userId="86757e30-c050-4056-83f8-50901720bc80" providerId="ADAL" clId="{BFF20625-050C-4E61-8288-F379FF0B6DD6}" dt="2023-04-13T03:07:14.219" v="4063" actId="164"/>
          <ac:spMkLst>
            <pc:docMk/>
            <pc:sldMk cId="3579351889" sldId="1367"/>
            <ac:spMk id="6" creationId="{CED19662-6A06-487E-BB02-E65DD784FCBB}"/>
          </ac:spMkLst>
        </pc:spChg>
        <pc:spChg chg="mod">
          <ac:chgData name="Cao, Sheng" userId="86757e30-c050-4056-83f8-50901720bc80" providerId="ADAL" clId="{BFF20625-050C-4E61-8288-F379FF0B6DD6}" dt="2023-04-13T03:26:59.829" v="4718" actId="962"/>
          <ac:spMkLst>
            <pc:docMk/>
            <pc:sldMk cId="3579351889" sldId="1367"/>
            <ac:spMk id="8" creationId="{F465B483-9EB1-433B-9A0F-43B7D75C2379}"/>
          </ac:spMkLst>
        </pc:spChg>
        <pc:spChg chg="mod">
          <ac:chgData name="Cao, Sheng" userId="86757e30-c050-4056-83f8-50901720bc80" providerId="ADAL" clId="{BFF20625-050C-4E61-8288-F379FF0B6DD6}" dt="2023-04-13T03:07:14.219" v="4063" actId="164"/>
          <ac:spMkLst>
            <pc:docMk/>
            <pc:sldMk cId="3579351889" sldId="1367"/>
            <ac:spMk id="14" creationId="{D7469882-B957-4F6B-82F3-08CCDE66F993}"/>
          </ac:spMkLst>
        </pc:spChg>
        <pc:spChg chg="mod">
          <ac:chgData name="Cao, Sheng" userId="86757e30-c050-4056-83f8-50901720bc80" providerId="ADAL" clId="{BFF20625-050C-4E61-8288-F379FF0B6DD6}" dt="2023-04-13T03:07:14.219" v="4063" actId="164"/>
          <ac:spMkLst>
            <pc:docMk/>
            <pc:sldMk cId="3579351889" sldId="1367"/>
            <ac:spMk id="16" creationId="{BAEDE92F-EEBC-40C4-95AC-5352B3EA7B3C}"/>
          </ac:spMkLst>
        </pc:spChg>
        <pc:spChg chg="mod">
          <ac:chgData name="Cao, Sheng" userId="86757e30-c050-4056-83f8-50901720bc80" providerId="ADAL" clId="{BFF20625-050C-4E61-8288-F379FF0B6DD6}" dt="2023-04-13T03:07:14.219" v="4063" actId="164"/>
          <ac:spMkLst>
            <pc:docMk/>
            <pc:sldMk cId="3579351889" sldId="1367"/>
            <ac:spMk id="18" creationId="{046D76AB-F6B6-42BF-B899-4C954943241B}"/>
          </ac:spMkLst>
        </pc:spChg>
        <pc:grpChg chg="add mod">
          <ac:chgData name="Cao, Sheng" userId="86757e30-c050-4056-83f8-50901720bc80" providerId="ADAL" clId="{BFF20625-050C-4E61-8288-F379FF0B6DD6}" dt="2023-04-13T03:08:15.759" v="4151" actId="962"/>
          <ac:grpSpMkLst>
            <pc:docMk/>
            <pc:sldMk cId="3579351889" sldId="1367"/>
            <ac:grpSpMk id="2" creationId="{E13B12CF-4EBB-97F1-DF45-DC5ACEC6FBA9}"/>
          </ac:grpSpMkLst>
        </pc:grpChg>
        <pc:picChg chg="mod">
          <ac:chgData name="Cao, Sheng" userId="86757e30-c050-4056-83f8-50901720bc80" providerId="ADAL" clId="{BFF20625-050C-4E61-8288-F379FF0B6DD6}" dt="2023-04-13T03:07:14.219" v="4063" actId="164"/>
          <ac:picMkLst>
            <pc:docMk/>
            <pc:sldMk cId="3579351889" sldId="1367"/>
            <ac:picMk id="5" creationId="{AB8291BE-A120-4EBA-87B3-E628A005E621}"/>
          </ac:picMkLst>
        </pc:picChg>
      </pc:sldChg>
      <pc:sldChg chg="addSp modSp mod modAnim">
        <pc:chgData name="Cao, Sheng" userId="86757e30-c050-4056-83f8-50901720bc80" providerId="ADAL" clId="{BFF20625-050C-4E61-8288-F379FF0B6DD6}" dt="2023-04-13T03:27:06.711" v="4720" actId="962"/>
        <pc:sldMkLst>
          <pc:docMk/>
          <pc:sldMk cId="2517771397" sldId="1368"/>
        </pc:sldMkLst>
        <pc:spChg chg="mod">
          <ac:chgData name="Cao, Sheng" userId="86757e30-c050-4056-83f8-50901720bc80" providerId="ADAL" clId="{BFF20625-050C-4E61-8288-F379FF0B6DD6}" dt="2023-04-13T03:08:49.444" v="4173" actId="962"/>
          <ac:spMkLst>
            <pc:docMk/>
            <pc:sldMk cId="2517771397" sldId="1368"/>
            <ac:spMk id="4" creationId="{AA5A2B27-8A8B-43EF-AF60-BD11A6E41202}"/>
          </ac:spMkLst>
        </pc:spChg>
        <pc:spChg chg="mod">
          <ac:chgData name="Cao, Sheng" userId="86757e30-c050-4056-83f8-50901720bc80" providerId="ADAL" clId="{BFF20625-050C-4E61-8288-F379FF0B6DD6}" dt="2023-04-13T03:08:55.919" v="4174" actId="164"/>
          <ac:spMkLst>
            <pc:docMk/>
            <pc:sldMk cId="2517771397" sldId="1368"/>
            <ac:spMk id="6" creationId="{CED19662-6A06-487E-BB02-E65DD784FCBB}"/>
          </ac:spMkLst>
        </pc:spChg>
        <pc:spChg chg="mod">
          <ac:chgData name="Cao, Sheng" userId="86757e30-c050-4056-83f8-50901720bc80" providerId="ADAL" clId="{BFF20625-050C-4E61-8288-F379FF0B6DD6}" dt="2023-04-13T03:27:06.711" v="4720" actId="962"/>
          <ac:spMkLst>
            <pc:docMk/>
            <pc:sldMk cId="2517771397" sldId="1368"/>
            <ac:spMk id="12" creationId="{2BFFBBC3-DD39-4D2E-9232-20A35B51AB3E}"/>
          </ac:spMkLst>
        </pc:spChg>
        <pc:spChg chg="mod">
          <ac:chgData name="Cao, Sheng" userId="86757e30-c050-4056-83f8-50901720bc80" providerId="ADAL" clId="{BFF20625-050C-4E61-8288-F379FF0B6DD6}" dt="2023-04-13T03:08:55.919" v="4174" actId="164"/>
          <ac:spMkLst>
            <pc:docMk/>
            <pc:sldMk cId="2517771397" sldId="1368"/>
            <ac:spMk id="14" creationId="{D7469882-B957-4F6B-82F3-08CCDE66F993}"/>
          </ac:spMkLst>
        </pc:spChg>
        <pc:spChg chg="mod">
          <ac:chgData name="Cao, Sheng" userId="86757e30-c050-4056-83f8-50901720bc80" providerId="ADAL" clId="{BFF20625-050C-4E61-8288-F379FF0B6DD6}" dt="2023-04-13T03:08:55.919" v="4174" actId="164"/>
          <ac:spMkLst>
            <pc:docMk/>
            <pc:sldMk cId="2517771397" sldId="1368"/>
            <ac:spMk id="16" creationId="{BAEDE92F-EEBC-40C4-95AC-5352B3EA7B3C}"/>
          </ac:spMkLst>
        </pc:spChg>
        <pc:spChg chg="mod">
          <ac:chgData name="Cao, Sheng" userId="86757e30-c050-4056-83f8-50901720bc80" providerId="ADAL" clId="{BFF20625-050C-4E61-8288-F379FF0B6DD6}" dt="2023-04-13T03:08:55.919" v="4174" actId="164"/>
          <ac:spMkLst>
            <pc:docMk/>
            <pc:sldMk cId="2517771397" sldId="1368"/>
            <ac:spMk id="18" creationId="{046D76AB-F6B6-42BF-B899-4C954943241B}"/>
          </ac:spMkLst>
        </pc:spChg>
        <pc:grpChg chg="add mod">
          <ac:chgData name="Cao, Sheng" userId="86757e30-c050-4056-83f8-50901720bc80" providerId="ADAL" clId="{BFF20625-050C-4E61-8288-F379FF0B6DD6}" dt="2023-04-13T03:09:30.148" v="4300" actId="962"/>
          <ac:grpSpMkLst>
            <pc:docMk/>
            <pc:sldMk cId="2517771397" sldId="1368"/>
            <ac:grpSpMk id="2" creationId="{86B9D01D-362A-275E-068A-2D5A351902D2}"/>
          </ac:grpSpMkLst>
        </pc:grpChg>
        <pc:grpChg chg="mod">
          <ac:chgData name="Cao, Sheng" userId="86757e30-c050-4056-83f8-50901720bc80" providerId="ADAL" clId="{BFF20625-050C-4E61-8288-F379FF0B6DD6}" dt="2023-04-13T03:08:55.919" v="4174" actId="164"/>
          <ac:grpSpMkLst>
            <pc:docMk/>
            <pc:sldMk cId="2517771397" sldId="1368"/>
            <ac:grpSpMk id="3" creationId="{F6CE08C7-337A-4F51-8EBF-485CF0B0C0E1}"/>
          </ac:grpSpMkLst>
        </pc:grpChg>
        <pc:picChg chg="mod">
          <ac:chgData name="Cao, Sheng" userId="86757e30-c050-4056-83f8-50901720bc80" providerId="ADAL" clId="{BFF20625-050C-4E61-8288-F379FF0B6DD6}" dt="2023-04-13T03:08:55.919" v="4174" actId="164"/>
          <ac:picMkLst>
            <pc:docMk/>
            <pc:sldMk cId="2517771397" sldId="1368"/>
            <ac:picMk id="5" creationId="{AB8291BE-A120-4EBA-87B3-E628A005E621}"/>
          </ac:picMkLst>
        </pc:picChg>
      </pc:sldChg>
      <pc:sldChg chg="addSp modSp mod">
        <pc:chgData name="Cao, Sheng" userId="86757e30-c050-4056-83f8-50901720bc80" providerId="ADAL" clId="{BFF20625-050C-4E61-8288-F379FF0B6DD6}" dt="2023-04-13T03:27:13.077" v="4722" actId="962"/>
        <pc:sldMkLst>
          <pc:docMk/>
          <pc:sldMk cId="687937735" sldId="1371"/>
        </pc:sldMkLst>
        <pc:spChg chg="mod">
          <ac:chgData name="Cao, Sheng" userId="86757e30-c050-4056-83f8-50901720bc80" providerId="ADAL" clId="{BFF20625-050C-4E61-8288-F379FF0B6DD6}" dt="2023-04-13T03:09:52.027" v="4308" actId="962"/>
          <ac:spMkLst>
            <pc:docMk/>
            <pc:sldMk cId="687937735" sldId="1371"/>
            <ac:spMk id="4" creationId="{AA5A2B27-8A8B-43EF-AF60-BD11A6E41202}"/>
          </ac:spMkLst>
        </pc:spChg>
        <pc:spChg chg="mod">
          <ac:chgData name="Cao, Sheng" userId="86757e30-c050-4056-83f8-50901720bc80" providerId="ADAL" clId="{BFF20625-050C-4E61-8288-F379FF0B6DD6}" dt="2023-04-13T03:10:01.129" v="4309" actId="164"/>
          <ac:spMkLst>
            <pc:docMk/>
            <pc:sldMk cId="687937735" sldId="1371"/>
            <ac:spMk id="6" creationId="{CED19662-6A06-487E-BB02-E65DD784FCBB}"/>
          </ac:spMkLst>
        </pc:spChg>
        <pc:spChg chg="mod">
          <ac:chgData name="Cao, Sheng" userId="86757e30-c050-4056-83f8-50901720bc80" providerId="ADAL" clId="{BFF20625-050C-4E61-8288-F379FF0B6DD6}" dt="2023-04-13T03:27:13.077" v="4722" actId="962"/>
          <ac:spMkLst>
            <pc:docMk/>
            <pc:sldMk cId="687937735" sldId="1371"/>
            <ac:spMk id="12" creationId="{E08E5A79-8DF9-4CE7-B3E6-2601DBC4D29F}"/>
          </ac:spMkLst>
        </pc:spChg>
        <pc:spChg chg="mod">
          <ac:chgData name="Cao, Sheng" userId="86757e30-c050-4056-83f8-50901720bc80" providerId="ADAL" clId="{BFF20625-050C-4E61-8288-F379FF0B6DD6}" dt="2023-04-13T03:10:01.129" v="4309" actId="164"/>
          <ac:spMkLst>
            <pc:docMk/>
            <pc:sldMk cId="687937735" sldId="1371"/>
            <ac:spMk id="14" creationId="{D7469882-B957-4F6B-82F3-08CCDE66F993}"/>
          </ac:spMkLst>
        </pc:spChg>
        <pc:spChg chg="mod">
          <ac:chgData name="Cao, Sheng" userId="86757e30-c050-4056-83f8-50901720bc80" providerId="ADAL" clId="{BFF20625-050C-4E61-8288-F379FF0B6DD6}" dt="2023-04-13T03:10:01.129" v="4309" actId="164"/>
          <ac:spMkLst>
            <pc:docMk/>
            <pc:sldMk cId="687937735" sldId="1371"/>
            <ac:spMk id="16" creationId="{BAEDE92F-EEBC-40C4-95AC-5352B3EA7B3C}"/>
          </ac:spMkLst>
        </pc:spChg>
        <pc:spChg chg="mod">
          <ac:chgData name="Cao, Sheng" userId="86757e30-c050-4056-83f8-50901720bc80" providerId="ADAL" clId="{BFF20625-050C-4E61-8288-F379FF0B6DD6}" dt="2023-04-13T03:10:01.129" v="4309" actId="164"/>
          <ac:spMkLst>
            <pc:docMk/>
            <pc:sldMk cId="687937735" sldId="1371"/>
            <ac:spMk id="18" creationId="{046D76AB-F6B6-42BF-B899-4C954943241B}"/>
          </ac:spMkLst>
        </pc:spChg>
        <pc:spChg chg="mod">
          <ac:chgData name="Cao, Sheng" userId="86757e30-c050-4056-83f8-50901720bc80" providerId="ADAL" clId="{BFF20625-050C-4E61-8288-F379FF0B6DD6}" dt="2023-04-13T03:10:01.129" v="4309" actId="164"/>
          <ac:spMkLst>
            <pc:docMk/>
            <pc:sldMk cId="687937735" sldId="1371"/>
            <ac:spMk id="20" creationId="{F74E9AC0-7713-4262-BED2-5588D00CEB67}"/>
          </ac:spMkLst>
        </pc:spChg>
        <pc:grpChg chg="add mod">
          <ac:chgData name="Cao, Sheng" userId="86757e30-c050-4056-83f8-50901720bc80" providerId="ADAL" clId="{BFF20625-050C-4E61-8288-F379FF0B6DD6}" dt="2023-04-13T03:10:37.991" v="4413" actId="962"/>
          <ac:grpSpMkLst>
            <pc:docMk/>
            <pc:sldMk cId="687937735" sldId="1371"/>
            <ac:grpSpMk id="2" creationId="{5CB8CDA4-5DEA-B327-93EA-8FF3A5C7CDBD}"/>
          </ac:grpSpMkLst>
        </pc:grpChg>
        <pc:grpChg chg="mod">
          <ac:chgData name="Cao, Sheng" userId="86757e30-c050-4056-83f8-50901720bc80" providerId="ADAL" clId="{BFF20625-050C-4E61-8288-F379FF0B6DD6}" dt="2023-04-13T03:10:01.129" v="4309" actId="164"/>
          <ac:grpSpMkLst>
            <pc:docMk/>
            <pc:sldMk cId="687937735" sldId="1371"/>
            <ac:grpSpMk id="3" creationId="{50F4B637-169A-4ADC-A80C-89FB6B1AB89D}"/>
          </ac:grpSpMkLst>
        </pc:grpChg>
        <pc:picChg chg="mod">
          <ac:chgData name="Cao, Sheng" userId="86757e30-c050-4056-83f8-50901720bc80" providerId="ADAL" clId="{BFF20625-050C-4E61-8288-F379FF0B6DD6}" dt="2023-04-13T03:10:01.129" v="4309" actId="164"/>
          <ac:picMkLst>
            <pc:docMk/>
            <pc:sldMk cId="687937735" sldId="1371"/>
            <ac:picMk id="5" creationId="{AB8291BE-A120-4EBA-87B3-E628A005E621}"/>
          </ac:picMkLst>
        </pc:picChg>
      </pc:sldChg>
      <pc:sldChg chg="addSp modSp mod modAnim">
        <pc:chgData name="Cao, Sheng" userId="86757e30-c050-4056-83f8-50901720bc80" providerId="ADAL" clId="{BFF20625-050C-4E61-8288-F379FF0B6DD6}" dt="2023-04-13T03:05:17.493" v="4020" actId="962"/>
        <pc:sldMkLst>
          <pc:docMk/>
          <pc:sldMk cId="935421099" sldId="1372"/>
        </pc:sldMkLst>
        <pc:spChg chg="mod">
          <ac:chgData name="Cao, Sheng" userId="86757e30-c050-4056-83f8-50901720bc80" providerId="ADAL" clId="{BFF20625-050C-4E61-8288-F379FF0B6DD6}" dt="2023-04-13T02:51:07.105" v="2950" actId="962"/>
          <ac:spMkLst>
            <pc:docMk/>
            <pc:sldMk cId="935421099" sldId="1372"/>
            <ac:spMk id="4" creationId="{AA5A2B27-8A8B-43EF-AF60-BD11A6E41202}"/>
          </ac:spMkLst>
        </pc:spChg>
        <pc:spChg chg="mod">
          <ac:chgData name="Cao, Sheng" userId="86757e30-c050-4056-83f8-50901720bc80" providerId="ADAL" clId="{BFF20625-050C-4E61-8288-F379FF0B6DD6}" dt="2023-04-11T21:02:41.138" v="290" actId="164"/>
          <ac:spMkLst>
            <pc:docMk/>
            <pc:sldMk cId="935421099" sldId="1372"/>
            <ac:spMk id="6" creationId="{CED19662-6A06-487E-BB02-E65DD784FCBB}"/>
          </ac:spMkLst>
        </pc:spChg>
        <pc:grpChg chg="mod">
          <ac:chgData name="Cao, Sheng" userId="86757e30-c050-4056-83f8-50901720bc80" providerId="ADAL" clId="{BFF20625-050C-4E61-8288-F379FF0B6DD6}" dt="2023-04-11T21:02:41.138" v="290" actId="164"/>
          <ac:grpSpMkLst>
            <pc:docMk/>
            <pc:sldMk cId="935421099" sldId="1372"/>
            <ac:grpSpMk id="2" creationId="{7A0E6F40-E722-452B-921E-82D1437489CF}"/>
          </ac:grpSpMkLst>
        </pc:grpChg>
        <pc:grpChg chg="add mod">
          <ac:chgData name="Cao, Sheng" userId="86757e30-c050-4056-83f8-50901720bc80" providerId="ADAL" clId="{BFF20625-050C-4E61-8288-F379FF0B6DD6}" dt="2023-04-13T02:52:23.608" v="3445" actId="164"/>
          <ac:grpSpMkLst>
            <pc:docMk/>
            <pc:sldMk cId="935421099" sldId="1372"/>
            <ac:grpSpMk id="3" creationId="{06A551CE-1AB5-75DD-4CCC-41F696DADCC4}"/>
          </ac:grpSpMkLst>
        </pc:grpChg>
        <pc:grpChg chg="add mod">
          <ac:chgData name="Cao, Sheng" userId="86757e30-c050-4056-83f8-50901720bc80" providerId="ADAL" clId="{BFF20625-050C-4E61-8288-F379FF0B6DD6}" dt="2023-04-13T03:05:17.493" v="4020" actId="962"/>
          <ac:grpSpMkLst>
            <pc:docMk/>
            <pc:sldMk cId="935421099" sldId="1372"/>
            <ac:grpSpMk id="8" creationId="{60499734-ECA4-85AB-A768-0A1B55D79F83}"/>
          </ac:grpSpMkLst>
        </pc:grpChg>
        <pc:picChg chg="mod">
          <ac:chgData name="Cao, Sheng" userId="86757e30-c050-4056-83f8-50901720bc80" providerId="ADAL" clId="{BFF20625-050C-4E61-8288-F379FF0B6DD6}" dt="2023-04-13T02:52:33.753" v="3447" actId="962"/>
          <ac:picMkLst>
            <pc:docMk/>
            <pc:sldMk cId="935421099" sldId="1372"/>
            <ac:picMk id="5" creationId="{AB8291BE-A120-4EBA-87B3-E628A005E621}"/>
          </ac:picMkLst>
        </pc:picChg>
        <pc:cxnChg chg="mod">
          <ac:chgData name="Cao, Sheng" userId="86757e30-c050-4056-83f8-50901720bc80" providerId="ADAL" clId="{BFF20625-050C-4E61-8288-F379FF0B6DD6}" dt="2023-04-11T21:02:41.138" v="290" actId="164"/>
          <ac:cxnSpMkLst>
            <pc:docMk/>
            <pc:sldMk cId="935421099" sldId="1372"/>
            <ac:cxnSpMk id="7" creationId="{74DA0D67-E8B1-4B17-8F94-10468040189A}"/>
          </ac:cxnSpMkLst>
        </pc:cxnChg>
        <pc:cxnChg chg="mod">
          <ac:chgData name="Cao, Sheng" userId="86757e30-c050-4056-83f8-50901720bc80" providerId="ADAL" clId="{BFF20625-050C-4E61-8288-F379FF0B6DD6}" dt="2023-04-11T21:02:41.138" v="290" actId="164"/>
          <ac:cxnSpMkLst>
            <pc:docMk/>
            <pc:sldMk cId="935421099" sldId="1372"/>
            <ac:cxnSpMk id="11" creationId="{7561C12F-43C7-41E0-B40E-9ABA30510583}"/>
          </ac:cxnSpMkLst>
        </pc:cxnChg>
      </pc:sldChg>
      <pc:sldChg chg="addSp modSp mod">
        <pc:chgData name="Cao, Sheng" userId="86757e30-c050-4056-83f8-50901720bc80" providerId="ADAL" clId="{BFF20625-050C-4E61-8288-F379FF0B6DD6}" dt="2023-04-13T03:26:54.025" v="4716" actId="962"/>
        <pc:sldMkLst>
          <pc:docMk/>
          <pc:sldMk cId="3877767816" sldId="1373"/>
        </pc:sldMkLst>
        <pc:spChg chg="mod">
          <ac:chgData name="Cao, Sheng" userId="86757e30-c050-4056-83f8-50901720bc80" providerId="ADAL" clId="{BFF20625-050C-4E61-8288-F379FF0B6DD6}" dt="2023-04-13T03:03:13.828" v="3909" actId="962"/>
          <ac:spMkLst>
            <pc:docMk/>
            <pc:sldMk cId="3877767816" sldId="1373"/>
            <ac:spMk id="4" creationId="{AA5A2B27-8A8B-43EF-AF60-BD11A6E41202}"/>
          </ac:spMkLst>
        </pc:spChg>
        <pc:spChg chg="mod">
          <ac:chgData name="Cao, Sheng" userId="86757e30-c050-4056-83f8-50901720bc80" providerId="ADAL" clId="{BFF20625-050C-4E61-8288-F379FF0B6DD6}" dt="2023-04-13T03:03:20.182" v="3910" actId="164"/>
          <ac:spMkLst>
            <pc:docMk/>
            <pc:sldMk cId="3877767816" sldId="1373"/>
            <ac:spMk id="6" creationId="{CED19662-6A06-487E-BB02-E65DD784FCBB}"/>
          </ac:spMkLst>
        </pc:spChg>
        <pc:spChg chg="mod">
          <ac:chgData name="Cao, Sheng" userId="86757e30-c050-4056-83f8-50901720bc80" providerId="ADAL" clId="{BFF20625-050C-4E61-8288-F379FF0B6DD6}" dt="2023-04-13T03:26:54.025" v="4716" actId="962"/>
          <ac:spMkLst>
            <pc:docMk/>
            <pc:sldMk cId="3877767816" sldId="1373"/>
            <ac:spMk id="9" creationId="{9F4C36D2-8DA7-4F61-ADC8-94CF525FB3DE}"/>
          </ac:spMkLst>
        </pc:spChg>
        <pc:spChg chg="mod">
          <ac:chgData name="Cao, Sheng" userId="86757e30-c050-4056-83f8-50901720bc80" providerId="ADAL" clId="{BFF20625-050C-4E61-8288-F379FF0B6DD6}" dt="2023-04-13T03:03:20.182" v="3910" actId="164"/>
          <ac:spMkLst>
            <pc:docMk/>
            <pc:sldMk cId="3877767816" sldId="1373"/>
            <ac:spMk id="14" creationId="{D7469882-B957-4F6B-82F3-08CCDE66F993}"/>
          </ac:spMkLst>
        </pc:spChg>
        <pc:grpChg chg="mod">
          <ac:chgData name="Cao, Sheng" userId="86757e30-c050-4056-83f8-50901720bc80" providerId="ADAL" clId="{BFF20625-050C-4E61-8288-F379FF0B6DD6}" dt="2023-04-13T03:03:20.182" v="3910" actId="164"/>
          <ac:grpSpMkLst>
            <pc:docMk/>
            <pc:sldMk cId="3877767816" sldId="1373"/>
            <ac:grpSpMk id="3" creationId="{DDD30C59-DF68-43BB-A9D3-B5B6A42657B2}"/>
          </ac:grpSpMkLst>
        </pc:grpChg>
        <pc:grpChg chg="add mod">
          <ac:chgData name="Cao, Sheng" userId="86757e30-c050-4056-83f8-50901720bc80" providerId="ADAL" clId="{BFF20625-050C-4E61-8288-F379FF0B6DD6}" dt="2023-04-13T03:05:00.409" v="4016" actId="962"/>
          <ac:grpSpMkLst>
            <pc:docMk/>
            <pc:sldMk cId="3877767816" sldId="1373"/>
            <ac:grpSpMk id="7" creationId="{4681AB34-FB94-53A2-3DB7-A239FFF9B7A5}"/>
          </ac:grpSpMkLst>
        </pc:grpChg>
        <pc:picChg chg="mod">
          <ac:chgData name="Cao, Sheng" userId="86757e30-c050-4056-83f8-50901720bc80" providerId="ADAL" clId="{BFF20625-050C-4E61-8288-F379FF0B6DD6}" dt="2023-04-13T03:03:20.182" v="3910" actId="164"/>
          <ac:picMkLst>
            <pc:docMk/>
            <pc:sldMk cId="3877767816" sldId="1373"/>
            <ac:picMk id="5" creationId="{AB8291BE-A120-4EBA-87B3-E628A005E621}"/>
          </ac:picMkLst>
        </pc:picChg>
      </pc:sldChg>
      <pc:sldChg chg="modSp mod">
        <pc:chgData name="Cao, Sheng" userId="86757e30-c050-4056-83f8-50901720bc80" providerId="ADAL" clId="{BFF20625-050C-4E61-8288-F379FF0B6DD6}" dt="2023-04-13T03:26:47.994" v="4714" actId="962"/>
        <pc:sldMkLst>
          <pc:docMk/>
          <pc:sldMk cId="3343235447" sldId="1387"/>
        </pc:sldMkLst>
        <pc:spChg chg="mod">
          <ac:chgData name="Cao, Sheng" userId="86757e30-c050-4056-83f8-50901720bc80" providerId="ADAL" clId="{BFF20625-050C-4E61-8288-F379FF0B6DD6}" dt="2023-04-13T03:26:47.994" v="4714" actId="962"/>
          <ac:spMkLst>
            <pc:docMk/>
            <pc:sldMk cId="3343235447" sldId="1387"/>
            <ac:spMk id="2" creationId="{30087B44-1DA6-4C24-BA3A-8B88BDA502C7}"/>
          </ac:spMkLst>
        </pc:spChg>
        <pc:spChg chg="mod">
          <ac:chgData name="Cao, Sheng" userId="86757e30-c050-4056-83f8-50901720bc80" providerId="ADAL" clId="{BFF20625-050C-4E61-8288-F379FF0B6DD6}" dt="2023-04-13T02:59:17.850" v="3549" actId="962"/>
          <ac:spMkLst>
            <pc:docMk/>
            <pc:sldMk cId="3343235447" sldId="1387"/>
            <ac:spMk id="4" creationId="{6C641CCB-346D-498E-909E-B5DDF838DC4B}"/>
          </ac:spMkLst>
        </pc:spChg>
        <pc:graphicFrameChg chg="mod modGraphic">
          <ac:chgData name="Cao, Sheng" userId="86757e30-c050-4056-83f8-50901720bc80" providerId="ADAL" clId="{BFF20625-050C-4E61-8288-F379FF0B6DD6}" dt="2023-04-13T03:01:40.944" v="3881" actId="962"/>
          <ac:graphicFrameMkLst>
            <pc:docMk/>
            <pc:sldMk cId="3343235447" sldId="1387"/>
            <ac:graphicFrameMk id="5" creationId="{03277D29-6611-4453-BC91-F44F8EA6FBB3}"/>
          </ac:graphicFrameMkLst>
        </pc:graphicFrameChg>
      </pc:sldChg>
      <pc:sldChg chg="modSp mod">
        <pc:chgData name="Cao, Sheng" userId="86757e30-c050-4056-83f8-50901720bc80" providerId="ADAL" clId="{BFF20625-050C-4E61-8288-F379FF0B6DD6}" dt="2023-04-13T03:27:34.845" v="4729" actId="962"/>
        <pc:sldMkLst>
          <pc:docMk/>
          <pc:sldMk cId="419387640" sldId="1388"/>
        </pc:sldMkLst>
        <pc:spChg chg="mod">
          <ac:chgData name="Cao, Sheng" userId="86757e30-c050-4056-83f8-50901720bc80" providerId="ADAL" clId="{BFF20625-050C-4E61-8288-F379FF0B6DD6}" dt="2023-04-13T03:27:34.845" v="4729" actId="962"/>
          <ac:spMkLst>
            <pc:docMk/>
            <pc:sldMk cId="419387640" sldId="1388"/>
            <ac:spMk id="2" creationId="{2B239CF2-04EB-436C-99B2-F382F7C28D80}"/>
          </ac:spMkLst>
        </pc:spChg>
        <pc:spChg chg="mod">
          <ac:chgData name="Cao, Sheng" userId="86757e30-c050-4056-83f8-50901720bc80" providerId="ADAL" clId="{BFF20625-050C-4E61-8288-F379FF0B6DD6}" dt="2023-04-13T03:20:33.247" v="4577" actId="962"/>
          <ac:spMkLst>
            <pc:docMk/>
            <pc:sldMk cId="419387640" sldId="1388"/>
            <ac:spMk id="3" creationId="{8C29A560-DCA1-4795-B667-0A6CD0F65DA3}"/>
          </ac:spMkLst>
        </pc:spChg>
        <pc:spChg chg="mod">
          <ac:chgData name="Cao, Sheng" userId="86757e30-c050-4056-83f8-50901720bc80" providerId="ADAL" clId="{BFF20625-050C-4E61-8288-F379FF0B6DD6}" dt="2023-04-13T03:20:35.611" v="4579" actId="962"/>
          <ac:spMkLst>
            <pc:docMk/>
            <pc:sldMk cId="419387640" sldId="1388"/>
            <ac:spMk id="4" creationId="{219F2F0E-1E3F-4FBB-8C63-07E37970881A}"/>
          </ac:spMkLst>
        </pc:spChg>
      </pc:sldChg>
      <pc:sldChg chg="modSp mod">
        <pc:chgData name="Cao, Sheng" userId="86757e30-c050-4056-83f8-50901720bc80" providerId="ADAL" clId="{BFF20625-050C-4E61-8288-F379FF0B6DD6}" dt="2023-04-13T03:27:36.659" v="4730" actId="962"/>
        <pc:sldMkLst>
          <pc:docMk/>
          <pc:sldMk cId="222601235" sldId="1389"/>
        </pc:sldMkLst>
        <pc:spChg chg="mod">
          <ac:chgData name="Cao, Sheng" userId="86757e30-c050-4056-83f8-50901720bc80" providerId="ADAL" clId="{BFF20625-050C-4E61-8288-F379FF0B6DD6}" dt="2023-04-13T03:27:36.659" v="4730" actId="962"/>
          <ac:spMkLst>
            <pc:docMk/>
            <pc:sldMk cId="222601235" sldId="1389"/>
            <ac:spMk id="2" creationId="{2B239CF2-04EB-436C-99B2-F382F7C28D80}"/>
          </ac:spMkLst>
        </pc:spChg>
        <pc:spChg chg="mod">
          <ac:chgData name="Cao, Sheng" userId="86757e30-c050-4056-83f8-50901720bc80" providerId="ADAL" clId="{BFF20625-050C-4E61-8288-F379FF0B6DD6}" dt="2023-04-13T03:20:40.156" v="4581" actId="962"/>
          <ac:spMkLst>
            <pc:docMk/>
            <pc:sldMk cId="222601235" sldId="1389"/>
            <ac:spMk id="3" creationId="{8C29A560-DCA1-4795-B667-0A6CD0F65DA3}"/>
          </ac:spMkLst>
        </pc:spChg>
        <pc:spChg chg="mod">
          <ac:chgData name="Cao, Sheng" userId="86757e30-c050-4056-83f8-50901720bc80" providerId="ADAL" clId="{BFF20625-050C-4E61-8288-F379FF0B6DD6}" dt="2023-04-13T03:20:56.047" v="4607" actId="962"/>
          <ac:spMkLst>
            <pc:docMk/>
            <pc:sldMk cId="222601235" sldId="1389"/>
            <ac:spMk id="4" creationId="{219F2F0E-1E3F-4FBB-8C63-07E37970881A}"/>
          </ac:spMkLst>
        </pc:spChg>
      </pc:sldChg>
      <pc:sldChg chg="modSp mod">
        <pc:chgData name="Cao, Sheng" userId="86757e30-c050-4056-83f8-50901720bc80" providerId="ADAL" clId="{BFF20625-050C-4E61-8288-F379FF0B6DD6}" dt="2023-04-13T03:27:25.535" v="4725" actId="962"/>
        <pc:sldMkLst>
          <pc:docMk/>
          <pc:sldMk cId="14285450" sldId="1390"/>
        </pc:sldMkLst>
        <pc:spChg chg="mod">
          <ac:chgData name="Cao, Sheng" userId="86757e30-c050-4056-83f8-50901720bc80" providerId="ADAL" clId="{BFF20625-050C-4E61-8288-F379FF0B6DD6}" dt="2023-04-13T03:27:25.535" v="4725" actId="962"/>
          <ac:spMkLst>
            <pc:docMk/>
            <pc:sldMk cId="14285450" sldId="1390"/>
            <ac:spMk id="2" creationId="{2B239CF2-04EB-436C-99B2-F382F7C28D80}"/>
          </ac:spMkLst>
        </pc:spChg>
        <pc:spChg chg="mod">
          <ac:chgData name="Cao, Sheng" userId="86757e30-c050-4056-83f8-50901720bc80" providerId="ADAL" clId="{BFF20625-050C-4E61-8288-F379FF0B6DD6}" dt="2023-04-13T03:18:59.979" v="4503" actId="962"/>
          <ac:spMkLst>
            <pc:docMk/>
            <pc:sldMk cId="14285450" sldId="1390"/>
            <ac:spMk id="3" creationId="{8C29A560-DCA1-4795-B667-0A6CD0F65DA3}"/>
          </ac:spMkLst>
        </pc:spChg>
        <pc:spChg chg="mod">
          <ac:chgData name="Cao, Sheng" userId="86757e30-c050-4056-83f8-50901720bc80" providerId="ADAL" clId="{BFF20625-050C-4E61-8288-F379FF0B6DD6}" dt="2023-04-13T03:19:21.304" v="4521" actId="962"/>
          <ac:spMkLst>
            <pc:docMk/>
            <pc:sldMk cId="14285450" sldId="1390"/>
            <ac:spMk id="5" creationId="{BD3A6E55-1922-4F15-8C76-75BE6FF896E3}"/>
          </ac:spMkLst>
        </pc:spChg>
      </pc:sldChg>
      <pc:sldChg chg="modSp mod">
        <pc:chgData name="Cao, Sheng" userId="86757e30-c050-4056-83f8-50901720bc80" providerId="ADAL" clId="{BFF20625-050C-4E61-8288-F379FF0B6DD6}" dt="2023-04-13T03:27:46.031" v="4734" actId="962"/>
        <pc:sldMkLst>
          <pc:docMk/>
          <pc:sldMk cId="2141894060" sldId="1391"/>
        </pc:sldMkLst>
        <pc:spChg chg="mod ord">
          <ac:chgData name="Cao, Sheng" userId="86757e30-c050-4056-83f8-50901720bc80" providerId="ADAL" clId="{BFF20625-050C-4E61-8288-F379FF0B6DD6}" dt="2023-04-13T03:27:46.031" v="4734" actId="962"/>
          <ac:spMkLst>
            <pc:docMk/>
            <pc:sldMk cId="2141894060" sldId="1391"/>
            <ac:spMk id="2" creationId="{94B9A0DD-CA6E-4DC1-88BB-070C049E178A}"/>
          </ac:spMkLst>
        </pc:spChg>
        <pc:spChg chg="mod">
          <ac:chgData name="Cao, Sheng" userId="86757e30-c050-4056-83f8-50901720bc80" providerId="ADAL" clId="{BFF20625-050C-4E61-8288-F379FF0B6DD6}" dt="2023-04-13T03:22:05.651" v="4670" actId="962"/>
          <ac:spMkLst>
            <pc:docMk/>
            <pc:sldMk cId="2141894060" sldId="1391"/>
            <ac:spMk id="4" creationId="{E83B329D-07C9-4DBC-BD95-259AD363AFC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5B97D6-753B-4F95-837C-16CD0D4D5DE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B0FACAC-96FD-4C05-8723-CDD688B56126}">
      <dgm:prSet phldrT="[Text]" custT="1">
        <dgm:style>
          <a:lnRef idx="1">
            <a:schemeClr val="accent6"/>
          </a:lnRef>
          <a:fillRef idx="3">
            <a:schemeClr val="accent6"/>
          </a:fillRef>
          <a:effectRef idx="2">
            <a:schemeClr val="accent6"/>
          </a:effectRef>
          <a:fontRef idx="minor">
            <a:schemeClr val="lt1"/>
          </a:fontRef>
        </dgm:style>
      </dgm:prSet>
      <dgm:spPr>
        <a:solidFill>
          <a:schemeClr val="accent6">
            <a:lumMod val="75000"/>
          </a:schemeClr>
        </a:solidFill>
      </dgm:spPr>
      <dgm:t>
        <a:bodyPr/>
        <a:lstStyle/>
        <a:p>
          <a:pPr>
            <a:buFont typeface="Wingdings" panose="05000000000000000000" pitchFamily="2" charset="2"/>
            <a:buChar char="ü"/>
          </a:pPr>
          <a:r>
            <a:rPr lang="en-GB" sz="3600" b="1" dirty="0" err="1">
              <a:solidFill>
                <a:srgbClr val="002060"/>
              </a:solidFill>
            </a:rPr>
            <a:t>Sont-ils</a:t>
          </a:r>
          <a:r>
            <a:rPr lang="en-GB" sz="3600" b="1" dirty="0">
              <a:solidFill>
                <a:srgbClr val="002060"/>
              </a:solidFill>
            </a:rPr>
            <a:t> directs ?</a:t>
          </a:r>
          <a:endParaRPr lang="en-US" sz="3600" dirty="0">
            <a:solidFill>
              <a:srgbClr val="002060"/>
            </a:solidFill>
          </a:endParaRPr>
        </a:p>
      </dgm:t>
    </dgm:pt>
    <dgm:pt modelId="{83B1C768-8991-4E0C-826F-4811F69A950C}" type="parTrans" cxnId="{56A46699-D26F-4F3B-AE0B-B3D34C11F96B}">
      <dgm:prSet/>
      <dgm:spPr/>
      <dgm:t>
        <a:bodyPr/>
        <a:lstStyle/>
        <a:p>
          <a:endParaRPr lang="en-US"/>
        </a:p>
      </dgm:t>
    </dgm:pt>
    <dgm:pt modelId="{B3E27491-1CA5-4E88-99AB-B5949D10BD2C}" type="sibTrans" cxnId="{56A46699-D26F-4F3B-AE0B-B3D34C11F96B}">
      <dgm:prSet/>
      <dgm:spPr/>
      <dgm:t>
        <a:bodyPr/>
        <a:lstStyle/>
        <a:p>
          <a:endParaRPr lang="en-US"/>
        </a:p>
      </dgm:t>
    </dgm:pt>
    <dgm:pt modelId="{29D71835-C3C0-471B-A6F5-B279EFA6AC10}">
      <dgm:prSet phldrT="[Text]" custT="1">
        <dgm:style>
          <a:lnRef idx="1">
            <a:schemeClr val="accent6"/>
          </a:lnRef>
          <a:fillRef idx="3">
            <a:schemeClr val="accent6"/>
          </a:fillRef>
          <a:effectRef idx="2">
            <a:schemeClr val="accent6"/>
          </a:effectRef>
          <a:fontRef idx="minor">
            <a:schemeClr val="lt1"/>
          </a:fontRef>
        </dgm:style>
      </dgm:prSet>
      <dgm:spPr>
        <a:solidFill>
          <a:schemeClr val="accent6">
            <a:lumMod val="75000"/>
          </a:schemeClr>
        </a:solidFill>
      </dgm:spPr>
      <dgm:t>
        <a:bodyPr/>
        <a:lstStyle/>
        <a:p>
          <a:pPr>
            <a:buFont typeface="Wingdings" panose="05000000000000000000" pitchFamily="2" charset="2"/>
            <a:buChar char="ü"/>
          </a:pPr>
          <a:r>
            <a:rPr lang="en-GB" sz="3600" b="1" dirty="0" err="1">
              <a:solidFill>
                <a:srgbClr val="002060"/>
              </a:solidFill>
            </a:rPr>
            <a:t>Sont-ils</a:t>
          </a:r>
          <a:r>
            <a:rPr lang="en-GB" sz="3600" b="1" dirty="0">
              <a:solidFill>
                <a:srgbClr val="002060"/>
              </a:solidFill>
            </a:rPr>
            <a:t> </a:t>
          </a:r>
          <a:r>
            <a:rPr lang="en-GB" sz="3600" b="1" dirty="0" err="1">
              <a:solidFill>
                <a:srgbClr val="002060"/>
              </a:solidFill>
            </a:rPr>
            <a:t>adéquats</a:t>
          </a:r>
          <a:r>
            <a:rPr lang="en-GB" sz="3600" b="1" dirty="0">
              <a:solidFill>
                <a:srgbClr val="002060"/>
              </a:solidFill>
            </a:rPr>
            <a:t> ? </a:t>
          </a:r>
          <a:endParaRPr lang="en-US" sz="3600" dirty="0">
            <a:solidFill>
              <a:srgbClr val="002060"/>
            </a:solidFill>
          </a:endParaRPr>
        </a:p>
      </dgm:t>
    </dgm:pt>
    <dgm:pt modelId="{6A17FFF0-0772-4408-B58C-0562C4C598BC}" type="parTrans" cxnId="{B2AF0B44-C36B-4F27-BDC5-D3501C935829}">
      <dgm:prSet/>
      <dgm:spPr/>
      <dgm:t>
        <a:bodyPr/>
        <a:lstStyle/>
        <a:p>
          <a:endParaRPr lang="en-US"/>
        </a:p>
      </dgm:t>
    </dgm:pt>
    <dgm:pt modelId="{5FF4A7F0-E82D-45B6-B501-0FC3745F03B2}" type="sibTrans" cxnId="{B2AF0B44-C36B-4F27-BDC5-D3501C935829}">
      <dgm:prSet/>
      <dgm:spPr/>
      <dgm:t>
        <a:bodyPr/>
        <a:lstStyle/>
        <a:p>
          <a:endParaRPr lang="en-US"/>
        </a:p>
      </dgm:t>
    </dgm:pt>
    <dgm:pt modelId="{407443AF-CCEB-4B0D-B479-5B8BB8020160}">
      <dgm:prSet phldrT="[Text]" custT="1">
        <dgm:style>
          <a:lnRef idx="1">
            <a:schemeClr val="accent6"/>
          </a:lnRef>
          <a:fillRef idx="3">
            <a:schemeClr val="accent6"/>
          </a:fillRef>
          <a:effectRef idx="2">
            <a:schemeClr val="accent6"/>
          </a:effectRef>
          <a:fontRef idx="minor">
            <a:schemeClr val="lt1"/>
          </a:fontRef>
        </dgm:style>
      </dgm:prSet>
      <dgm:spPr>
        <a:solidFill>
          <a:schemeClr val="accent6">
            <a:lumMod val="75000"/>
          </a:schemeClr>
        </a:solidFill>
      </dgm:spPr>
      <dgm:t>
        <a:bodyPr/>
        <a:lstStyle/>
        <a:p>
          <a:pPr>
            <a:buFont typeface="Wingdings" panose="05000000000000000000" pitchFamily="2" charset="2"/>
            <a:buChar char="ü"/>
          </a:pPr>
          <a:r>
            <a:rPr lang="en-GB" sz="3600" b="1" dirty="0" err="1">
              <a:solidFill>
                <a:srgbClr val="002060"/>
              </a:solidFill>
            </a:rPr>
            <a:t>Sont-ils</a:t>
          </a:r>
          <a:r>
            <a:rPr lang="en-GB" sz="3600" b="1" dirty="0">
              <a:solidFill>
                <a:srgbClr val="002060"/>
              </a:solidFill>
            </a:rPr>
            <a:t> pratiques ? </a:t>
          </a:r>
          <a:endParaRPr lang="en-US" sz="3600" b="0" dirty="0">
            <a:solidFill>
              <a:srgbClr val="002060"/>
            </a:solidFill>
          </a:endParaRPr>
        </a:p>
      </dgm:t>
    </dgm:pt>
    <dgm:pt modelId="{E24BDD93-A128-4B19-9D04-0C17DB2D1244}" type="parTrans" cxnId="{469642B5-4327-474E-B0FB-D5B8F36DF728}">
      <dgm:prSet/>
      <dgm:spPr/>
      <dgm:t>
        <a:bodyPr/>
        <a:lstStyle/>
        <a:p>
          <a:endParaRPr lang="en-US"/>
        </a:p>
      </dgm:t>
    </dgm:pt>
    <dgm:pt modelId="{B5CD53DD-AAB5-4774-902C-6F9FC5374AEF}" type="sibTrans" cxnId="{469642B5-4327-474E-B0FB-D5B8F36DF728}">
      <dgm:prSet/>
      <dgm:spPr/>
      <dgm:t>
        <a:bodyPr/>
        <a:lstStyle/>
        <a:p>
          <a:endParaRPr lang="en-US"/>
        </a:p>
      </dgm:t>
    </dgm:pt>
    <dgm:pt modelId="{60801AD0-6232-4ED9-98C1-584291BD2762}">
      <dgm:prSet phldrT="[Text]" custT="1">
        <dgm:style>
          <a:lnRef idx="1">
            <a:schemeClr val="accent6"/>
          </a:lnRef>
          <a:fillRef idx="3">
            <a:schemeClr val="accent6"/>
          </a:fillRef>
          <a:effectRef idx="2">
            <a:schemeClr val="accent6"/>
          </a:effectRef>
          <a:fontRef idx="minor">
            <a:schemeClr val="lt1"/>
          </a:fontRef>
        </dgm:style>
      </dgm:prSet>
      <dgm:spPr>
        <a:solidFill>
          <a:schemeClr val="accent6">
            <a:lumMod val="75000"/>
          </a:schemeClr>
        </a:solidFill>
      </dgm:spPr>
      <dgm:t>
        <a:bodyPr/>
        <a:lstStyle/>
        <a:p>
          <a:pPr>
            <a:buFont typeface="Wingdings" panose="05000000000000000000" pitchFamily="2" charset="2"/>
            <a:buChar char="ü"/>
          </a:pPr>
          <a:r>
            <a:rPr lang="en-GB" sz="3600" b="1" dirty="0" err="1">
              <a:solidFill>
                <a:srgbClr val="002060"/>
              </a:solidFill>
            </a:rPr>
            <a:t>Sont-ils</a:t>
          </a:r>
          <a:r>
            <a:rPr lang="en-GB" sz="3600" b="1" dirty="0">
              <a:solidFill>
                <a:srgbClr val="002060"/>
              </a:solidFill>
            </a:rPr>
            <a:t> </a:t>
          </a:r>
          <a:r>
            <a:rPr lang="en-GB" sz="3600" b="1" dirty="0" err="1">
              <a:solidFill>
                <a:srgbClr val="002060"/>
              </a:solidFill>
            </a:rPr>
            <a:t>objectifs</a:t>
          </a:r>
          <a:r>
            <a:rPr lang="en-GB" sz="3600" b="1" dirty="0">
              <a:solidFill>
                <a:srgbClr val="002060"/>
              </a:solidFill>
            </a:rPr>
            <a:t> ? </a:t>
          </a:r>
          <a:endParaRPr lang="en-US" sz="3600" dirty="0">
            <a:solidFill>
              <a:srgbClr val="002060"/>
            </a:solidFill>
          </a:endParaRPr>
        </a:p>
      </dgm:t>
    </dgm:pt>
    <dgm:pt modelId="{8A55F27B-51A2-442D-A50D-A655614FEB2B}" type="parTrans" cxnId="{E7269E24-4E77-44E1-90B3-BB6826E2FA84}">
      <dgm:prSet/>
      <dgm:spPr/>
      <dgm:t>
        <a:bodyPr/>
        <a:lstStyle/>
        <a:p>
          <a:endParaRPr lang="en-US"/>
        </a:p>
      </dgm:t>
    </dgm:pt>
    <dgm:pt modelId="{6BCE0C65-5B83-4960-8ADC-08E30BD724F0}" type="sibTrans" cxnId="{E7269E24-4E77-44E1-90B3-BB6826E2FA84}">
      <dgm:prSet/>
      <dgm:spPr/>
      <dgm:t>
        <a:bodyPr/>
        <a:lstStyle/>
        <a:p>
          <a:endParaRPr lang="en-US"/>
        </a:p>
      </dgm:t>
    </dgm:pt>
    <dgm:pt modelId="{1C76F333-5DE9-4462-9F0E-6CA7712A7E1D}">
      <dgm:prSet phldrT="[Text]" custT="1">
        <dgm:style>
          <a:lnRef idx="1">
            <a:schemeClr val="accent6"/>
          </a:lnRef>
          <a:fillRef idx="2">
            <a:schemeClr val="accent6"/>
          </a:fillRef>
          <a:effectRef idx="1">
            <a:schemeClr val="accent6"/>
          </a:effectRef>
          <a:fontRef idx="minor">
            <a:schemeClr val="dk1"/>
          </a:fontRef>
        </dgm:style>
      </dgm:prSet>
      <dgm:spPr/>
      <dgm:t>
        <a:bodyPr/>
        <a:lstStyle/>
        <a:p>
          <a:pPr marL="288925" lvl="1" indent="-288925" algn="l" defTabSz="889000">
            <a:lnSpc>
              <a:spcPct val="90000"/>
            </a:lnSpc>
            <a:spcBef>
              <a:spcPct val="0"/>
            </a:spcBef>
            <a:spcAft>
              <a:spcPct val="15000"/>
            </a:spcAft>
            <a:buFont typeface="Arial" panose="020B0604020202020204" pitchFamily="34" charset="0"/>
            <a:buChar char="•"/>
          </a:pPr>
          <a:r>
            <a:rPr lang="en-GB" sz="1800" kern="1200" dirty="0" err="1">
              <a:latin typeface="+mn-lt"/>
            </a:rPr>
            <a:t>Mesure</a:t>
          </a:r>
          <a:r>
            <a:rPr lang="en-GB" sz="1800" kern="1200" dirty="0">
              <a:latin typeface="+mn-lt"/>
            </a:rPr>
            <a:t>-t-il </a:t>
          </a:r>
          <a:r>
            <a:rPr lang="en-GB" sz="1800" kern="1200" dirty="0" err="1">
              <a:latin typeface="+mn-lt"/>
            </a:rPr>
            <a:t>exactement</a:t>
          </a:r>
          <a:r>
            <a:rPr lang="en-GB" sz="1800" kern="1200" dirty="0">
              <a:latin typeface="+mn-lt"/>
            </a:rPr>
            <a:t> le </a:t>
          </a:r>
          <a:r>
            <a:rPr lang="en-GB" sz="1800" kern="1200" dirty="0" err="1">
              <a:latin typeface="+mn-lt"/>
            </a:rPr>
            <a:t>résultat</a:t>
          </a:r>
          <a:r>
            <a:rPr lang="en-GB" sz="1800" kern="1200" dirty="0">
              <a:latin typeface="+mn-lt"/>
            </a:rPr>
            <a:t> </a:t>
          </a:r>
          <a:r>
            <a:rPr lang="en-GB" sz="1800" kern="1200" dirty="0" err="1">
              <a:latin typeface="+mn-lt"/>
            </a:rPr>
            <a:t>qu'il</a:t>
          </a:r>
          <a:r>
            <a:rPr lang="en-GB" sz="1800" kern="1200" dirty="0">
              <a:latin typeface="+mn-lt"/>
            </a:rPr>
            <a:t> </a:t>
          </a:r>
          <a:r>
            <a:rPr lang="en-GB" sz="1800" kern="1200" dirty="0" err="1">
              <a:latin typeface="+mn-lt"/>
            </a:rPr>
            <a:t>est</a:t>
          </a:r>
          <a:r>
            <a:rPr lang="en-GB" sz="1800" kern="1200" dirty="0">
              <a:latin typeface="+mn-lt"/>
            </a:rPr>
            <a:t> </a:t>
          </a:r>
          <a:r>
            <a:rPr lang="en-GB" sz="1800" kern="1200" dirty="0" err="1">
              <a:latin typeface="+mn-lt"/>
            </a:rPr>
            <a:t>censé</a:t>
          </a:r>
          <a:r>
            <a:rPr lang="en-GB" sz="1800" kern="1200" dirty="0">
              <a:latin typeface="+mn-lt"/>
            </a:rPr>
            <a:t> </a:t>
          </a:r>
          <a:r>
            <a:rPr lang="en-GB" sz="1800" kern="1200" dirty="0" err="1">
              <a:latin typeface="+mn-lt"/>
            </a:rPr>
            <a:t>mesurer</a:t>
          </a:r>
          <a:r>
            <a:rPr lang="en-GB" sz="1800" kern="1200" dirty="0">
              <a:latin typeface="+mn-lt"/>
            </a:rPr>
            <a:t> ?
</a:t>
          </a:r>
          <a:r>
            <a:rPr lang="en-GB" sz="1800" kern="1200" dirty="0" err="1">
              <a:latin typeface="+mn-lt"/>
            </a:rPr>
            <a:t>S'il</a:t>
          </a:r>
          <a:r>
            <a:rPr lang="en-GB" sz="1800" kern="1200" dirty="0">
              <a:latin typeface="+mn-lt"/>
            </a:rPr>
            <a:t> </a:t>
          </a:r>
          <a:r>
            <a:rPr lang="en-GB" sz="1800" kern="1200" dirty="0" err="1">
              <a:latin typeface="+mn-lt"/>
            </a:rPr>
            <a:t>s'agit</a:t>
          </a:r>
          <a:r>
            <a:rPr lang="en-GB" sz="1800" kern="1200" dirty="0">
              <a:latin typeface="+mn-lt"/>
            </a:rPr>
            <a:t> d'un proxy, </a:t>
          </a:r>
          <a:r>
            <a:rPr lang="en-GB" sz="1800" kern="1200" dirty="0" err="1">
              <a:latin typeface="+mn-lt"/>
            </a:rPr>
            <a:t>est</a:t>
          </a:r>
          <a:r>
            <a:rPr lang="en-GB" sz="1800" kern="1200" dirty="0">
              <a:latin typeface="+mn-lt"/>
            </a:rPr>
            <a:t>-il </a:t>
          </a:r>
          <a:r>
            <a:rPr lang="en-GB" sz="1800" kern="1200" dirty="0" err="1">
              <a:latin typeface="+mn-lt"/>
            </a:rPr>
            <a:t>aussi</a:t>
          </a:r>
          <a:r>
            <a:rPr lang="en-GB" sz="1800" kern="1200" dirty="0">
              <a:latin typeface="+mn-lt"/>
            </a:rPr>
            <a:t> </a:t>
          </a:r>
          <a:r>
            <a:rPr lang="en-GB" sz="1800" kern="1200" dirty="0" err="1">
              <a:latin typeface="+mn-lt"/>
            </a:rPr>
            <a:t>directement</a:t>
          </a:r>
          <a:r>
            <a:rPr lang="en-GB" sz="1800" kern="1200" dirty="0">
              <a:latin typeface="+mn-lt"/>
            </a:rPr>
            <a:t> </a:t>
          </a:r>
          <a:r>
            <a:rPr lang="en-GB" sz="1800" kern="1200" dirty="0" err="1">
              <a:latin typeface="+mn-lt"/>
            </a:rPr>
            <a:t>lié</a:t>
          </a:r>
          <a:r>
            <a:rPr lang="en-GB" sz="1800" kern="1200" dirty="0">
              <a:latin typeface="+mn-lt"/>
            </a:rPr>
            <a:t> au </a:t>
          </a:r>
          <a:r>
            <a:rPr lang="en-GB" sz="1800" kern="1200" dirty="0" err="1">
              <a:latin typeface="+mn-lt"/>
            </a:rPr>
            <a:t>résultat</a:t>
          </a:r>
          <a:r>
            <a:rPr lang="en-GB" sz="1800" kern="1200" dirty="0">
              <a:latin typeface="+mn-lt"/>
            </a:rPr>
            <a:t> pertinent que possible ?</a:t>
          </a:r>
          <a:endParaRPr lang="en-US" sz="1800" kern="1200" dirty="0">
            <a:solidFill>
              <a:prstClr val="black">
                <a:hueOff val="0"/>
                <a:satOff val="0"/>
                <a:lumOff val="0"/>
                <a:alphaOff val="0"/>
              </a:prstClr>
            </a:solidFill>
            <a:latin typeface="+mn-lt"/>
            <a:ea typeface="+mn-ea"/>
            <a:cs typeface="+mn-cs"/>
          </a:endParaRPr>
        </a:p>
      </dgm:t>
    </dgm:pt>
    <dgm:pt modelId="{582B43D3-4555-4001-A664-C071C8585F09}" type="parTrans" cxnId="{A24C109A-479E-438A-8695-A0DC879CBDCA}">
      <dgm:prSet/>
      <dgm:spPr/>
      <dgm:t>
        <a:bodyPr/>
        <a:lstStyle/>
        <a:p>
          <a:endParaRPr lang="en-US"/>
        </a:p>
      </dgm:t>
    </dgm:pt>
    <dgm:pt modelId="{B03FBFB5-E851-4EC4-91A1-6532801FF723}" type="sibTrans" cxnId="{A24C109A-479E-438A-8695-A0DC879CBDCA}">
      <dgm:prSet/>
      <dgm:spPr/>
      <dgm:t>
        <a:bodyPr/>
        <a:lstStyle/>
        <a:p>
          <a:endParaRPr lang="en-US"/>
        </a:p>
      </dgm:t>
    </dgm:pt>
    <dgm:pt modelId="{50E1B5EE-636D-4D6D-A116-D68A2E60936C}">
      <dgm:prSet custT="1">
        <dgm:style>
          <a:lnRef idx="1">
            <a:schemeClr val="accent6"/>
          </a:lnRef>
          <a:fillRef idx="2">
            <a:schemeClr val="accent6"/>
          </a:fillRef>
          <a:effectRef idx="1">
            <a:schemeClr val="accent6"/>
          </a:effectRef>
          <a:fontRef idx="minor">
            <a:schemeClr val="dk1"/>
          </a:fontRef>
        </dgm:style>
      </dgm:prSet>
      <dgm:spPr/>
      <dgm:t>
        <a:bodyPr/>
        <a:lstStyle/>
        <a:p>
          <a:pPr marL="228600" lvl="1" indent="-228600" algn="l" defTabSz="889000">
            <a:lnSpc>
              <a:spcPct val="90000"/>
            </a:lnSpc>
            <a:spcBef>
              <a:spcPct val="0"/>
            </a:spcBef>
            <a:spcAft>
              <a:spcPct val="15000"/>
            </a:spcAft>
            <a:buFont typeface="Arial" panose="020B0604020202020204" pitchFamily="34" charset="0"/>
            <a:buChar char="•"/>
          </a:pPr>
          <a:r>
            <a:rPr lang="en-GB" sz="1800" kern="1200" dirty="0">
              <a:solidFill>
                <a:prstClr val="black">
                  <a:hueOff val="0"/>
                  <a:satOff val="0"/>
                  <a:lumOff val="0"/>
                  <a:alphaOff val="0"/>
                </a:prstClr>
              </a:solidFill>
              <a:latin typeface="+mn-lt"/>
              <a:ea typeface="+mn-ea"/>
              <a:cs typeface="+mn-cs"/>
            </a:rPr>
            <a:t>Les </a:t>
          </a:r>
          <a:r>
            <a:rPr lang="en-GB" sz="1800" kern="1200" dirty="0" err="1">
              <a:solidFill>
                <a:prstClr val="black">
                  <a:hueOff val="0"/>
                  <a:satOff val="0"/>
                  <a:lumOff val="0"/>
                  <a:alphaOff val="0"/>
                </a:prstClr>
              </a:solidFill>
              <a:latin typeface="+mn-lt"/>
              <a:ea typeface="+mn-ea"/>
              <a:cs typeface="+mn-cs"/>
            </a:rPr>
            <a:t>données</a:t>
          </a:r>
          <a:r>
            <a:rPr lang="en-GB" sz="1800" kern="1200" dirty="0">
              <a:solidFill>
                <a:prstClr val="black">
                  <a:hueOff val="0"/>
                  <a:satOff val="0"/>
                  <a:lumOff val="0"/>
                  <a:alphaOff val="0"/>
                </a:prstClr>
              </a:solidFill>
              <a:latin typeface="+mn-lt"/>
              <a:ea typeface="+mn-ea"/>
              <a:cs typeface="+mn-cs"/>
            </a:rPr>
            <a:t> de </a:t>
          </a:r>
          <a:r>
            <a:rPr lang="en-GB" sz="1800" kern="1200" dirty="0" err="1">
              <a:solidFill>
                <a:prstClr val="black">
                  <a:hueOff val="0"/>
                  <a:satOff val="0"/>
                  <a:lumOff val="0"/>
                  <a:alphaOff val="0"/>
                </a:prstClr>
              </a:solidFill>
              <a:latin typeface="+mn-lt"/>
              <a:ea typeface="+mn-ea"/>
              <a:cs typeface="+mn-cs"/>
            </a:rPr>
            <a:t>l'indicateur</a:t>
          </a:r>
          <a:r>
            <a:rPr lang="en-GB" sz="1800" kern="1200" dirty="0">
              <a:solidFill>
                <a:prstClr val="black">
                  <a:hueOff val="0"/>
                  <a:satOff val="0"/>
                  <a:lumOff val="0"/>
                  <a:alphaOff val="0"/>
                </a:prstClr>
              </a:solidFill>
              <a:latin typeface="+mn-lt"/>
              <a:ea typeface="+mn-ea"/>
              <a:cs typeface="+mn-cs"/>
            </a:rPr>
            <a:t> </a:t>
          </a:r>
          <a:r>
            <a:rPr lang="en-GB" sz="1800" kern="1200" dirty="0" err="1">
              <a:solidFill>
                <a:prstClr val="black">
                  <a:hueOff val="0"/>
                  <a:satOff val="0"/>
                  <a:lumOff val="0"/>
                  <a:alphaOff val="0"/>
                </a:prstClr>
              </a:solidFill>
              <a:latin typeface="+mn-lt"/>
              <a:ea typeface="+mn-ea"/>
              <a:cs typeface="+mn-cs"/>
            </a:rPr>
            <a:t>sont-elles</a:t>
          </a:r>
          <a:r>
            <a:rPr lang="en-GB" sz="1800" kern="1200" dirty="0">
              <a:solidFill>
                <a:prstClr val="black">
                  <a:hueOff val="0"/>
                  <a:satOff val="0"/>
                  <a:lumOff val="0"/>
                  <a:alphaOff val="0"/>
                </a:prstClr>
              </a:solidFill>
              <a:latin typeface="+mn-lt"/>
              <a:ea typeface="+mn-ea"/>
              <a:cs typeface="+mn-cs"/>
            </a:rPr>
            <a:t> </a:t>
          </a:r>
          <a:r>
            <a:rPr lang="en-GB" sz="1800" kern="1200" dirty="0" err="1">
              <a:solidFill>
                <a:prstClr val="black">
                  <a:hueOff val="0"/>
                  <a:satOff val="0"/>
                  <a:lumOff val="0"/>
                  <a:alphaOff val="0"/>
                </a:prstClr>
              </a:solidFill>
              <a:latin typeface="+mn-lt"/>
              <a:ea typeface="+mn-ea"/>
              <a:cs typeface="+mn-cs"/>
            </a:rPr>
            <a:t>actuellement</a:t>
          </a:r>
          <a:r>
            <a:rPr lang="en-GB" sz="1800" kern="1200" dirty="0">
              <a:solidFill>
                <a:prstClr val="black">
                  <a:hueOff val="0"/>
                  <a:satOff val="0"/>
                  <a:lumOff val="0"/>
                  <a:alphaOff val="0"/>
                </a:prstClr>
              </a:solidFill>
              <a:latin typeface="+mn-lt"/>
              <a:ea typeface="+mn-ea"/>
              <a:cs typeface="+mn-cs"/>
            </a:rPr>
            <a:t> </a:t>
          </a:r>
          <a:r>
            <a:rPr lang="en-GB" sz="1800" kern="1200" dirty="0" err="1">
              <a:solidFill>
                <a:prstClr val="black">
                  <a:hueOff val="0"/>
                  <a:satOff val="0"/>
                  <a:lumOff val="0"/>
                  <a:alphaOff val="0"/>
                </a:prstClr>
              </a:solidFill>
              <a:latin typeface="+mn-lt"/>
              <a:ea typeface="+mn-ea"/>
              <a:cs typeface="+mn-cs"/>
            </a:rPr>
            <a:t>disponibles</a:t>
          </a:r>
          <a:r>
            <a:rPr lang="en-GB" sz="1800" kern="1200" dirty="0">
              <a:solidFill>
                <a:prstClr val="black">
                  <a:hueOff val="0"/>
                  <a:satOff val="0"/>
                  <a:lumOff val="0"/>
                  <a:alphaOff val="0"/>
                </a:prstClr>
              </a:solidFill>
              <a:latin typeface="+mn-lt"/>
              <a:ea typeface="+mn-ea"/>
              <a:cs typeface="+mn-cs"/>
            </a:rPr>
            <a:t> </a:t>
          </a:r>
          <a:r>
            <a:rPr lang="en-GB" sz="1800" kern="1200" dirty="0" err="1">
              <a:solidFill>
                <a:prstClr val="black">
                  <a:hueOff val="0"/>
                  <a:satOff val="0"/>
                  <a:lumOff val="0"/>
                  <a:alphaOff val="0"/>
                </a:prstClr>
              </a:solidFill>
              <a:latin typeface="+mn-lt"/>
              <a:ea typeface="+mn-ea"/>
              <a:cs typeface="+mn-cs"/>
            </a:rPr>
            <a:t>ou</a:t>
          </a:r>
          <a:r>
            <a:rPr lang="en-GB" sz="1800" kern="1200" dirty="0">
              <a:solidFill>
                <a:prstClr val="black">
                  <a:hueOff val="0"/>
                  <a:satOff val="0"/>
                  <a:lumOff val="0"/>
                  <a:alphaOff val="0"/>
                </a:prstClr>
              </a:solidFill>
              <a:latin typeface="+mn-lt"/>
              <a:ea typeface="+mn-ea"/>
              <a:cs typeface="+mn-cs"/>
            </a:rPr>
            <a:t> collectables ?
Les </a:t>
          </a:r>
          <a:r>
            <a:rPr lang="en-GB" sz="1800" kern="1200" dirty="0" err="1">
              <a:solidFill>
                <a:prstClr val="black">
                  <a:hueOff val="0"/>
                  <a:satOff val="0"/>
                  <a:lumOff val="0"/>
                  <a:alphaOff val="0"/>
                </a:prstClr>
              </a:solidFill>
              <a:latin typeface="+mn-lt"/>
              <a:ea typeface="+mn-ea"/>
              <a:cs typeface="+mn-cs"/>
            </a:rPr>
            <a:t>coûts</a:t>
          </a:r>
          <a:r>
            <a:rPr lang="en-GB" sz="1800" kern="1200" dirty="0">
              <a:solidFill>
                <a:prstClr val="black">
                  <a:hueOff val="0"/>
                  <a:satOff val="0"/>
                  <a:lumOff val="0"/>
                  <a:alphaOff val="0"/>
                </a:prstClr>
              </a:solidFill>
              <a:latin typeface="+mn-lt"/>
              <a:ea typeface="+mn-ea"/>
              <a:cs typeface="+mn-cs"/>
            </a:rPr>
            <a:t> de la </a:t>
          </a:r>
          <a:r>
            <a:rPr lang="en-GB" sz="1800" kern="1200" dirty="0" err="1">
              <a:solidFill>
                <a:prstClr val="black">
                  <a:hueOff val="0"/>
                  <a:satOff val="0"/>
                  <a:lumOff val="0"/>
                  <a:alphaOff val="0"/>
                </a:prstClr>
              </a:solidFill>
              <a:latin typeface="+mn-lt"/>
              <a:ea typeface="+mn-ea"/>
              <a:cs typeface="+mn-cs"/>
            </a:rPr>
            <a:t>collecte</a:t>
          </a:r>
          <a:r>
            <a:rPr lang="en-GB" sz="1800" kern="1200" dirty="0">
              <a:solidFill>
                <a:prstClr val="black">
                  <a:hueOff val="0"/>
                  <a:satOff val="0"/>
                  <a:lumOff val="0"/>
                  <a:alphaOff val="0"/>
                </a:prstClr>
              </a:solidFill>
              <a:latin typeface="+mn-lt"/>
              <a:ea typeface="+mn-ea"/>
              <a:cs typeface="+mn-cs"/>
            </a:rPr>
            <a:t> des </a:t>
          </a:r>
          <a:r>
            <a:rPr lang="en-GB" sz="1800" kern="1200" dirty="0" err="1">
              <a:solidFill>
                <a:prstClr val="black">
                  <a:hueOff val="0"/>
                  <a:satOff val="0"/>
                  <a:lumOff val="0"/>
                  <a:alphaOff val="0"/>
                </a:prstClr>
              </a:solidFill>
              <a:latin typeface="+mn-lt"/>
              <a:ea typeface="+mn-ea"/>
              <a:cs typeface="+mn-cs"/>
            </a:rPr>
            <a:t>données</a:t>
          </a:r>
          <a:r>
            <a:rPr lang="en-GB" sz="1800" kern="1200" dirty="0">
              <a:solidFill>
                <a:prstClr val="black">
                  <a:hueOff val="0"/>
                  <a:satOff val="0"/>
                  <a:lumOff val="0"/>
                  <a:alphaOff val="0"/>
                </a:prstClr>
              </a:solidFill>
              <a:latin typeface="+mn-lt"/>
              <a:ea typeface="+mn-ea"/>
              <a:cs typeface="+mn-cs"/>
            </a:rPr>
            <a:t> </a:t>
          </a:r>
          <a:r>
            <a:rPr lang="en-GB" sz="1800" kern="1200" dirty="0" err="1">
              <a:solidFill>
                <a:prstClr val="black">
                  <a:hueOff val="0"/>
                  <a:satOff val="0"/>
                  <a:lumOff val="0"/>
                  <a:alphaOff val="0"/>
                </a:prstClr>
              </a:solidFill>
              <a:latin typeface="+mn-lt"/>
              <a:ea typeface="+mn-ea"/>
              <a:cs typeface="+mn-cs"/>
            </a:rPr>
            <a:t>sont-ils</a:t>
          </a:r>
          <a:r>
            <a:rPr lang="en-GB" sz="1800" kern="1200" dirty="0">
              <a:solidFill>
                <a:prstClr val="black">
                  <a:hueOff val="0"/>
                  <a:satOff val="0"/>
                  <a:lumOff val="0"/>
                  <a:alphaOff val="0"/>
                </a:prstClr>
              </a:solidFill>
              <a:latin typeface="+mn-lt"/>
              <a:ea typeface="+mn-ea"/>
              <a:cs typeface="+mn-cs"/>
            </a:rPr>
            <a:t> </a:t>
          </a:r>
          <a:r>
            <a:rPr lang="en-GB" sz="1800" kern="1200" dirty="0" err="1">
              <a:solidFill>
                <a:prstClr val="black">
                  <a:hueOff val="0"/>
                  <a:satOff val="0"/>
                  <a:lumOff val="0"/>
                  <a:alphaOff val="0"/>
                </a:prstClr>
              </a:solidFill>
              <a:latin typeface="+mn-lt"/>
              <a:ea typeface="+mn-ea"/>
              <a:cs typeface="+mn-cs"/>
            </a:rPr>
            <a:t>réalisables</a:t>
          </a:r>
          <a:r>
            <a:rPr lang="en-GB" sz="1800" kern="1200" dirty="0">
              <a:solidFill>
                <a:prstClr val="black">
                  <a:hueOff val="0"/>
                  <a:satOff val="0"/>
                  <a:lumOff val="0"/>
                  <a:alphaOff val="0"/>
                </a:prstClr>
              </a:solidFill>
              <a:latin typeface="+mn-lt"/>
              <a:ea typeface="+mn-ea"/>
              <a:cs typeface="+mn-cs"/>
            </a:rPr>
            <a:t> </a:t>
          </a:r>
          <a:r>
            <a:rPr lang="en-GB" sz="1800" kern="1200" dirty="0" err="1">
              <a:solidFill>
                <a:prstClr val="black">
                  <a:hueOff val="0"/>
                  <a:satOff val="0"/>
                  <a:lumOff val="0"/>
                  <a:alphaOff val="0"/>
                </a:prstClr>
              </a:solidFill>
              <a:latin typeface="+mn-lt"/>
              <a:ea typeface="+mn-ea"/>
              <a:cs typeface="+mn-cs"/>
            </a:rPr>
            <a:t>ou</a:t>
          </a:r>
          <a:r>
            <a:rPr lang="en-GB" sz="1800" kern="1200" dirty="0">
              <a:solidFill>
                <a:prstClr val="black">
                  <a:hueOff val="0"/>
                  <a:satOff val="0"/>
                  <a:lumOff val="0"/>
                  <a:alphaOff val="0"/>
                </a:prstClr>
              </a:solidFill>
              <a:latin typeface="+mn-lt"/>
              <a:ea typeface="+mn-ea"/>
              <a:cs typeface="+mn-cs"/>
            </a:rPr>
            <a:t> </a:t>
          </a:r>
          <a:r>
            <a:rPr lang="en-GB" sz="1800" kern="1200" dirty="0" err="1">
              <a:solidFill>
                <a:prstClr val="black">
                  <a:hueOff val="0"/>
                  <a:satOff val="0"/>
                  <a:lumOff val="0"/>
                  <a:alphaOff val="0"/>
                </a:prstClr>
              </a:solidFill>
              <a:latin typeface="+mn-lt"/>
              <a:ea typeface="+mn-ea"/>
              <a:cs typeface="+mn-cs"/>
            </a:rPr>
            <a:t>abordables</a:t>
          </a:r>
          <a:r>
            <a:rPr lang="en-GB" sz="1800" kern="1200" dirty="0">
              <a:solidFill>
                <a:prstClr val="black">
                  <a:hueOff val="0"/>
                  <a:satOff val="0"/>
                  <a:lumOff val="0"/>
                  <a:alphaOff val="0"/>
                </a:prstClr>
              </a:solidFill>
              <a:latin typeface="+mn-lt"/>
              <a:ea typeface="+mn-ea"/>
              <a:cs typeface="+mn-cs"/>
            </a:rPr>
            <a:t> ?
Les </a:t>
          </a:r>
          <a:r>
            <a:rPr lang="en-GB" sz="1800" kern="1200" dirty="0" err="1">
              <a:solidFill>
                <a:prstClr val="black">
                  <a:hueOff val="0"/>
                  <a:satOff val="0"/>
                  <a:lumOff val="0"/>
                  <a:alphaOff val="0"/>
                </a:prstClr>
              </a:solidFill>
              <a:latin typeface="+mn-lt"/>
              <a:ea typeface="+mn-ea"/>
              <a:cs typeface="+mn-cs"/>
            </a:rPr>
            <a:t>données</a:t>
          </a:r>
          <a:r>
            <a:rPr lang="en-GB" sz="1800" kern="1200" dirty="0">
              <a:solidFill>
                <a:prstClr val="black">
                  <a:hueOff val="0"/>
                  <a:satOff val="0"/>
                  <a:lumOff val="0"/>
                  <a:alphaOff val="0"/>
                </a:prstClr>
              </a:solidFill>
              <a:latin typeface="+mn-lt"/>
              <a:ea typeface="+mn-ea"/>
              <a:cs typeface="+mn-cs"/>
            </a:rPr>
            <a:t> de </a:t>
          </a:r>
          <a:r>
            <a:rPr lang="en-GB" sz="1800" kern="1200" dirty="0" err="1">
              <a:solidFill>
                <a:prstClr val="black">
                  <a:hueOff val="0"/>
                  <a:satOff val="0"/>
                  <a:lumOff val="0"/>
                  <a:alphaOff val="0"/>
                </a:prstClr>
              </a:solidFill>
              <a:latin typeface="+mn-lt"/>
              <a:ea typeface="+mn-ea"/>
              <a:cs typeface="+mn-cs"/>
            </a:rPr>
            <a:t>l'indicateur</a:t>
          </a:r>
          <a:r>
            <a:rPr lang="en-GB" sz="1800" kern="1200" dirty="0">
              <a:solidFill>
                <a:prstClr val="black">
                  <a:hueOff val="0"/>
                  <a:satOff val="0"/>
                  <a:lumOff val="0"/>
                  <a:alphaOff val="0"/>
                </a:prstClr>
              </a:solidFill>
              <a:latin typeface="+mn-lt"/>
              <a:ea typeface="+mn-ea"/>
              <a:cs typeface="+mn-cs"/>
            </a:rPr>
            <a:t> </a:t>
          </a:r>
          <a:r>
            <a:rPr lang="en-GB" sz="1800" kern="1200" dirty="0" err="1">
              <a:solidFill>
                <a:prstClr val="black">
                  <a:hueOff val="0"/>
                  <a:satOff val="0"/>
                  <a:lumOff val="0"/>
                  <a:alphaOff val="0"/>
                </a:prstClr>
              </a:solidFill>
              <a:latin typeface="+mn-lt"/>
              <a:ea typeface="+mn-ea"/>
              <a:cs typeface="+mn-cs"/>
            </a:rPr>
            <a:t>sont-elles</a:t>
          </a:r>
          <a:r>
            <a:rPr lang="en-GB" sz="1800" kern="1200" dirty="0">
              <a:solidFill>
                <a:prstClr val="black">
                  <a:hueOff val="0"/>
                  <a:satOff val="0"/>
                  <a:lumOff val="0"/>
                  <a:alphaOff val="0"/>
                </a:prstClr>
              </a:solidFill>
              <a:latin typeface="+mn-lt"/>
              <a:ea typeface="+mn-ea"/>
              <a:cs typeface="+mn-cs"/>
            </a:rPr>
            <a:t> </a:t>
          </a:r>
          <a:r>
            <a:rPr lang="en-GB" sz="1800" kern="1200" dirty="0" err="1">
              <a:solidFill>
                <a:prstClr val="black">
                  <a:hueOff val="0"/>
                  <a:satOff val="0"/>
                  <a:lumOff val="0"/>
                  <a:alphaOff val="0"/>
                </a:prstClr>
              </a:solidFill>
              <a:latin typeface="+mn-lt"/>
              <a:ea typeface="+mn-ea"/>
              <a:cs typeface="+mn-cs"/>
            </a:rPr>
            <a:t>disponibles</a:t>
          </a:r>
          <a:r>
            <a:rPr lang="en-GB" sz="1800" kern="1200" dirty="0">
              <a:solidFill>
                <a:prstClr val="black">
                  <a:hueOff val="0"/>
                  <a:satOff val="0"/>
                  <a:lumOff val="0"/>
                  <a:alphaOff val="0"/>
                </a:prstClr>
              </a:solidFill>
              <a:latin typeface="+mn-lt"/>
              <a:ea typeface="+mn-ea"/>
              <a:cs typeface="+mn-cs"/>
            </a:rPr>
            <a:t> </a:t>
          </a:r>
          <a:r>
            <a:rPr lang="en-GB" sz="1800" kern="1200" dirty="0" err="1">
              <a:solidFill>
                <a:prstClr val="black">
                  <a:hueOff val="0"/>
                  <a:satOff val="0"/>
                  <a:lumOff val="0"/>
                  <a:alphaOff val="0"/>
                </a:prstClr>
              </a:solidFill>
              <a:latin typeface="+mn-lt"/>
              <a:ea typeface="+mn-ea"/>
              <a:cs typeface="+mn-cs"/>
            </a:rPr>
            <a:t>ou</a:t>
          </a:r>
          <a:r>
            <a:rPr lang="en-GB" sz="1800" kern="1200" dirty="0">
              <a:solidFill>
                <a:prstClr val="black">
                  <a:hueOff val="0"/>
                  <a:satOff val="0"/>
                  <a:lumOff val="0"/>
                  <a:alphaOff val="0"/>
                </a:prstClr>
              </a:solidFill>
              <a:latin typeface="+mn-lt"/>
              <a:ea typeface="+mn-ea"/>
              <a:cs typeface="+mn-cs"/>
            </a:rPr>
            <a:t> </a:t>
          </a:r>
          <a:r>
            <a:rPr lang="en-GB" sz="1800" kern="1200" dirty="0" err="1">
              <a:solidFill>
                <a:prstClr val="black">
                  <a:hueOff val="0"/>
                  <a:satOff val="0"/>
                  <a:lumOff val="0"/>
                  <a:alphaOff val="0"/>
                </a:prstClr>
              </a:solidFill>
              <a:latin typeface="+mn-lt"/>
              <a:ea typeface="+mn-ea"/>
              <a:cs typeface="+mn-cs"/>
            </a:rPr>
            <a:t>peuvent-elles</a:t>
          </a:r>
          <a:r>
            <a:rPr lang="en-GB" sz="1800" kern="1200" dirty="0">
              <a:solidFill>
                <a:prstClr val="black">
                  <a:hueOff val="0"/>
                  <a:satOff val="0"/>
                  <a:lumOff val="0"/>
                  <a:alphaOff val="0"/>
                </a:prstClr>
              </a:solidFill>
              <a:latin typeface="+mn-lt"/>
              <a:ea typeface="+mn-ea"/>
              <a:cs typeface="+mn-cs"/>
            </a:rPr>
            <a:t> </a:t>
          </a:r>
          <a:r>
            <a:rPr lang="en-GB" sz="1800" kern="1200" dirty="0" err="1">
              <a:solidFill>
                <a:prstClr val="black">
                  <a:hueOff val="0"/>
                  <a:satOff val="0"/>
                  <a:lumOff val="0"/>
                  <a:alphaOff val="0"/>
                </a:prstClr>
              </a:solidFill>
              <a:latin typeface="+mn-lt"/>
              <a:ea typeface="+mn-ea"/>
              <a:cs typeface="+mn-cs"/>
            </a:rPr>
            <a:t>être</a:t>
          </a:r>
          <a:r>
            <a:rPr lang="en-GB" sz="1800" kern="1200" dirty="0">
              <a:solidFill>
                <a:prstClr val="black">
                  <a:hueOff val="0"/>
                  <a:satOff val="0"/>
                  <a:lumOff val="0"/>
                  <a:alphaOff val="0"/>
                </a:prstClr>
              </a:solidFill>
              <a:latin typeface="+mn-lt"/>
              <a:ea typeface="+mn-ea"/>
              <a:cs typeface="+mn-cs"/>
            </a:rPr>
            <a:t> </a:t>
          </a:r>
          <a:r>
            <a:rPr lang="en-GB" sz="1800" kern="1200" dirty="0" err="1">
              <a:solidFill>
                <a:prstClr val="black">
                  <a:hueOff val="0"/>
                  <a:satOff val="0"/>
                  <a:lumOff val="0"/>
                  <a:alphaOff val="0"/>
                </a:prstClr>
              </a:solidFill>
              <a:latin typeface="+mn-lt"/>
              <a:ea typeface="+mn-ea"/>
              <a:cs typeface="+mn-cs"/>
            </a:rPr>
            <a:t>collectées</a:t>
          </a:r>
          <a:r>
            <a:rPr lang="en-GB" sz="1800" kern="1200" dirty="0">
              <a:solidFill>
                <a:prstClr val="black">
                  <a:hueOff val="0"/>
                  <a:satOff val="0"/>
                  <a:lumOff val="0"/>
                  <a:alphaOff val="0"/>
                </a:prstClr>
              </a:solidFill>
              <a:latin typeface="+mn-lt"/>
              <a:ea typeface="+mn-ea"/>
              <a:cs typeface="+mn-cs"/>
            </a:rPr>
            <a:t> </a:t>
          </a:r>
          <a:r>
            <a:rPr lang="en-GB" sz="1800" kern="1200" dirty="0" err="1">
              <a:solidFill>
                <a:prstClr val="black">
                  <a:hueOff val="0"/>
                  <a:satOff val="0"/>
                  <a:lumOff val="0"/>
                  <a:alphaOff val="0"/>
                </a:prstClr>
              </a:solidFill>
              <a:latin typeface="+mn-lt"/>
              <a:ea typeface="+mn-ea"/>
              <a:cs typeface="+mn-cs"/>
            </a:rPr>
            <a:t>à</a:t>
          </a:r>
          <a:r>
            <a:rPr lang="en-GB" sz="1800" kern="1200" dirty="0">
              <a:solidFill>
                <a:prstClr val="black">
                  <a:hueOff val="0"/>
                  <a:satOff val="0"/>
                  <a:lumOff val="0"/>
                  <a:alphaOff val="0"/>
                </a:prstClr>
              </a:solidFill>
              <a:latin typeface="+mn-lt"/>
              <a:ea typeface="+mn-ea"/>
              <a:cs typeface="+mn-cs"/>
            </a:rPr>
            <a:t> </a:t>
          </a:r>
          <a:r>
            <a:rPr lang="en-GB" sz="1800" kern="1200" dirty="0" err="1">
              <a:solidFill>
                <a:prstClr val="black">
                  <a:hueOff val="0"/>
                  <a:satOff val="0"/>
                  <a:lumOff val="0"/>
                  <a:alphaOff val="0"/>
                </a:prstClr>
              </a:solidFill>
              <a:latin typeface="+mn-lt"/>
              <a:ea typeface="+mn-ea"/>
              <a:cs typeface="+mn-cs"/>
            </a:rPr>
            <a:t>une</a:t>
          </a:r>
          <a:r>
            <a:rPr lang="en-GB" sz="1800" kern="1200" dirty="0">
              <a:solidFill>
                <a:prstClr val="black">
                  <a:hueOff val="0"/>
                  <a:satOff val="0"/>
                  <a:lumOff val="0"/>
                  <a:alphaOff val="0"/>
                </a:prstClr>
              </a:solidFill>
              <a:latin typeface="+mn-lt"/>
              <a:ea typeface="+mn-ea"/>
              <a:cs typeface="+mn-cs"/>
            </a:rPr>
            <a:t> </a:t>
          </a:r>
          <a:r>
            <a:rPr lang="en-GB" sz="1800" kern="1200" dirty="0" err="1">
              <a:solidFill>
                <a:prstClr val="black">
                  <a:hueOff val="0"/>
                  <a:satOff val="0"/>
                  <a:lumOff val="0"/>
                  <a:alphaOff val="0"/>
                </a:prstClr>
              </a:solidFill>
              <a:latin typeface="+mn-lt"/>
              <a:ea typeface="+mn-ea"/>
              <a:cs typeface="+mn-cs"/>
            </a:rPr>
            <a:t>fréquence</a:t>
          </a:r>
          <a:r>
            <a:rPr lang="en-GB" sz="1800" kern="1200" dirty="0">
              <a:solidFill>
                <a:prstClr val="black">
                  <a:hueOff val="0"/>
                  <a:satOff val="0"/>
                  <a:lumOff val="0"/>
                  <a:alphaOff val="0"/>
                </a:prstClr>
              </a:solidFill>
              <a:latin typeface="+mn-lt"/>
              <a:ea typeface="+mn-ea"/>
              <a:cs typeface="+mn-cs"/>
            </a:rPr>
            <a:t> qui </a:t>
          </a:r>
          <a:r>
            <a:rPr lang="en-GB" sz="1800" kern="1200" dirty="0" err="1">
              <a:solidFill>
                <a:prstClr val="black">
                  <a:hueOff val="0"/>
                  <a:satOff val="0"/>
                  <a:lumOff val="0"/>
                  <a:alphaOff val="0"/>
                </a:prstClr>
              </a:solidFill>
              <a:latin typeface="+mn-lt"/>
              <a:ea typeface="+mn-ea"/>
              <a:cs typeface="+mn-cs"/>
            </a:rPr>
            <a:t>facilite</a:t>
          </a:r>
          <a:r>
            <a:rPr lang="en-GB" sz="1800" kern="1200" dirty="0">
              <a:solidFill>
                <a:prstClr val="black">
                  <a:hueOff val="0"/>
                  <a:satOff val="0"/>
                  <a:lumOff val="0"/>
                  <a:alphaOff val="0"/>
                </a:prstClr>
              </a:solidFill>
              <a:latin typeface="+mn-lt"/>
              <a:ea typeface="+mn-ea"/>
              <a:cs typeface="+mn-cs"/>
            </a:rPr>
            <a:t> la prise de </a:t>
          </a:r>
          <a:r>
            <a:rPr lang="en-GB" sz="1800" kern="1200" dirty="0" err="1">
              <a:solidFill>
                <a:prstClr val="black">
                  <a:hueOff val="0"/>
                  <a:satOff val="0"/>
                  <a:lumOff val="0"/>
                  <a:alphaOff val="0"/>
                </a:prstClr>
              </a:solidFill>
              <a:latin typeface="+mn-lt"/>
              <a:ea typeface="+mn-ea"/>
              <a:cs typeface="+mn-cs"/>
            </a:rPr>
            <a:t>décision</a:t>
          </a:r>
          <a:r>
            <a:rPr lang="en-GB" sz="1800" kern="1200" dirty="0">
              <a:solidFill>
                <a:prstClr val="black">
                  <a:hueOff val="0"/>
                  <a:satOff val="0"/>
                  <a:lumOff val="0"/>
                  <a:alphaOff val="0"/>
                </a:prstClr>
              </a:solidFill>
              <a:latin typeface="+mn-lt"/>
              <a:ea typeface="+mn-ea"/>
              <a:cs typeface="+mn-cs"/>
            </a:rPr>
            <a:t>, </a:t>
          </a:r>
          <a:r>
            <a:rPr lang="en-GB" sz="1800" kern="1200" dirty="0" err="1">
              <a:solidFill>
                <a:prstClr val="black">
                  <a:hueOff val="0"/>
                  <a:satOff val="0"/>
                  <a:lumOff val="0"/>
                  <a:alphaOff val="0"/>
                </a:prstClr>
              </a:solidFill>
              <a:latin typeface="+mn-lt"/>
              <a:ea typeface="+mn-ea"/>
              <a:cs typeface="+mn-cs"/>
            </a:rPr>
            <a:t>l'établissement</a:t>
          </a:r>
          <a:r>
            <a:rPr lang="en-GB" sz="1800" kern="1200" dirty="0">
              <a:solidFill>
                <a:prstClr val="black">
                  <a:hueOff val="0"/>
                  <a:satOff val="0"/>
                  <a:lumOff val="0"/>
                  <a:alphaOff val="0"/>
                </a:prstClr>
              </a:solidFill>
              <a:latin typeface="+mn-lt"/>
              <a:ea typeface="+mn-ea"/>
              <a:cs typeface="+mn-cs"/>
            </a:rPr>
            <a:t> de rapports et la sensibilisation ? </a:t>
          </a:r>
          <a:endParaRPr lang="en-US" sz="1800" kern="1200" dirty="0">
            <a:solidFill>
              <a:prstClr val="black">
                <a:hueOff val="0"/>
                <a:satOff val="0"/>
                <a:lumOff val="0"/>
                <a:alphaOff val="0"/>
              </a:prstClr>
            </a:solidFill>
            <a:latin typeface="+mn-lt"/>
            <a:ea typeface="+mn-ea"/>
            <a:cs typeface="+mn-cs"/>
          </a:endParaRPr>
        </a:p>
      </dgm:t>
    </dgm:pt>
    <dgm:pt modelId="{1F4FEC5B-89BA-4E2B-B035-BE212F2646E4}" type="parTrans" cxnId="{C1C5EC18-EDBA-4A31-808D-74DB43593A97}">
      <dgm:prSet/>
      <dgm:spPr/>
      <dgm:t>
        <a:bodyPr/>
        <a:lstStyle/>
        <a:p>
          <a:endParaRPr lang="en-US"/>
        </a:p>
      </dgm:t>
    </dgm:pt>
    <dgm:pt modelId="{9525F146-DEB9-4125-AB07-E311BF5060A6}" type="sibTrans" cxnId="{C1C5EC18-EDBA-4A31-808D-74DB43593A97}">
      <dgm:prSet/>
      <dgm:spPr/>
      <dgm:t>
        <a:bodyPr/>
        <a:lstStyle/>
        <a:p>
          <a:endParaRPr lang="en-US"/>
        </a:p>
      </dgm:t>
    </dgm:pt>
    <dgm:pt modelId="{6BD72A38-D37D-42E8-A42C-9DB9F298F677}">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GB" sz="1800" kern="1200" dirty="0">
              <a:latin typeface="+mn-lt"/>
            </a:rPr>
            <a:t>Pris dans </a:t>
          </a:r>
          <a:r>
            <a:rPr lang="en-GB" sz="1800" kern="1200" dirty="0" err="1">
              <a:latin typeface="+mn-lt"/>
            </a:rPr>
            <a:t>leur</a:t>
          </a:r>
          <a:r>
            <a:rPr lang="en-GB" sz="1800" kern="1200" dirty="0">
              <a:latin typeface="+mn-lt"/>
            </a:rPr>
            <a:t> ensemble, les </a:t>
          </a:r>
          <a:r>
            <a:rPr lang="en-GB" sz="1800" kern="1200" dirty="0" err="1">
              <a:latin typeface="+mn-lt"/>
            </a:rPr>
            <a:t>indicateurs</a:t>
          </a:r>
          <a:r>
            <a:rPr lang="en-GB" sz="1800" kern="1200" dirty="0">
              <a:latin typeface="+mn-lt"/>
            </a:rPr>
            <a:t> d'un </a:t>
          </a:r>
          <a:r>
            <a:rPr lang="en-GB" sz="1800" kern="1200" dirty="0" err="1">
              <a:latin typeface="+mn-lt"/>
            </a:rPr>
            <a:t>résultat</a:t>
          </a:r>
          <a:r>
            <a:rPr lang="en-GB" sz="1800" kern="1200" dirty="0">
              <a:latin typeface="+mn-lt"/>
            </a:rPr>
            <a:t> </a:t>
          </a:r>
          <a:r>
            <a:rPr lang="en-GB" sz="1800" kern="1200" dirty="0" err="1">
              <a:latin typeface="+mn-lt"/>
            </a:rPr>
            <a:t>donné</a:t>
          </a:r>
          <a:r>
            <a:rPr lang="en-GB" sz="1800" kern="1200" dirty="0">
              <a:latin typeface="+mn-lt"/>
            </a:rPr>
            <a:t> </a:t>
          </a:r>
          <a:r>
            <a:rPr lang="en-GB" sz="1800" kern="1200" dirty="0" err="1">
              <a:latin typeface="+mn-lt"/>
            </a:rPr>
            <a:t>permettent-ils</a:t>
          </a:r>
          <a:r>
            <a:rPr lang="en-GB" sz="1800" kern="1200" dirty="0">
              <a:latin typeface="+mn-lt"/>
            </a:rPr>
            <a:t> de </a:t>
          </a:r>
          <a:r>
            <a:rPr lang="en-GB" sz="1800" kern="1200" dirty="0" err="1">
              <a:latin typeface="+mn-lt"/>
            </a:rPr>
            <a:t>suivre</a:t>
          </a:r>
          <a:r>
            <a:rPr lang="en-GB" sz="1800" kern="1200" dirty="0">
              <a:latin typeface="+mn-lt"/>
            </a:rPr>
            <a:t> </a:t>
          </a:r>
          <a:r>
            <a:rPr lang="en-GB" sz="1800" kern="1200" dirty="0" err="1">
              <a:latin typeface="+mn-lt"/>
            </a:rPr>
            <a:t>tous</a:t>
          </a:r>
          <a:r>
            <a:rPr lang="en-GB" sz="1800" kern="1200" dirty="0">
              <a:latin typeface="+mn-lt"/>
            </a:rPr>
            <a:t> les aspects de </a:t>
          </a:r>
          <a:r>
            <a:rPr lang="en-GB" sz="1800" kern="1200" dirty="0" err="1">
              <a:latin typeface="+mn-lt"/>
            </a:rPr>
            <a:t>ce</a:t>
          </a:r>
          <a:r>
            <a:rPr lang="en-GB" sz="1800" kern="1200" dirty="0">
              <a:latin typeface="+mn-lt"/>
            </a:rPr>
            <a:t> </a:t>
          </a:r>
          <a:r>
            <a:rPr lang="en-GB" sz="1800" kern="1200" dirty="0" err="1">
              <a:latin typeface="+mn-lt"/>
            </a:rPr>
            <a:t>résultat</a:t>
          </a:r>
          <a:r>
            <a:rPr lang="en-GB" sz="1800" kern="1200" dirty="0">
              <a:latin typeface="+mn-lt"/>
            </a:rPr>
            <a:t> ? 
</a:t>
          </a:r>
          <a:r>
            <a:rPr lang="en-GB" sz="1800" kern="1200" dirty="0" err="1">
              <a:latin typeface="+mn-lt"/>
            </a:rPr>
            <a:t>Existe</a:t>
          </a:r>
          <a:r>
            <a:rPr lang="en-GB" sz="1800" kern="1200" dirty="0">
              <a:latin typeface="+mn-lt"/>
            </a:rPr>
            <a:t>-t-il un ensemble minimal </a:t>
          </a:r>
          <a:r>
            <a:rPr lang="en-GB" sz="1800" kern="1200" dirty="0" err="1">
              <a:latin typeface="+mn-lt"/>
            </a:rPr>
            <a:t>d'indicateurs</a:t>
          </a:r>
          <a:r>
            <a:rPr lang="en-GB" sz="1800" kern="1200" dirty="0">
              <a:latin typeface="+mn-lt"/>
            </a:rPr>
            <a:t> </a:t>
          </a:r>
          <a:r>
            <a:rPr lang="en-GB" sz="1800" kern="1200" dirty="0" err="1">
              <a:latin typeface="+mn-lt"/>
            </a:rPr>
            <a:t>nécessaires</a:t>
          </a:r>
          <a:r>
            <a:rPr lang="en-GB" sz="1800" kern="1200" dirty="0">
              <a:latin typeface="+mn-lt"/>
            </a:rPr>
            <a:t> pour </a:t>
          </a:r>
          <a:r>
            <a:rPr lang="en-GB" sz="1800" kern="1200" dirty="0" err="1">
              <a:latin typeface="+mn-lt"/>
            </a:rPr>
            <a:t>mesurer</a:t>
          </a:r>
          <a:r>
            <a:rPr lang="en-GB" sz="1800" kern="1200" dirty="0">
              <a:latin typeface="+mn-lt"/>
            </a:rPr>
            <a:t> le </a:t>
          </a:r>
          <a:r>
            <a:rPr lang="en-GB" sz="1800" kern="1200" dirty="0" err="1">
              <a:latin typeface="+mn-lt"/>
            </a:rPr>
            <a:t>résultat</a:t>
          </a:r>
          <a:r>
            <a:rPr lang="en-GB" sz="1800" kern="1200" dirty="0">
              <a:latin typeface="+mn-lt"/>
            </a:rPr>
            <a:t> ? </a:t>
          </a:r>
          <a:r>
            <a:rPr lang="en-GB" sz="1800" kern="1200" dirty="0" err="1">
              <a:latin typeface="+mn-lt"/>
            </a:rPr>
            <a:t>L'élimination</a:t>
          </a:r>
          <a:r>
            <a:rPr lang="en-GB" sz="1800" kern="1200" dirty="0">
              <a:latin typeface="+mn-lt"/>
            </a:rPr>
            <a:t> des </a:t>
          </a:r>
          <a:r>
            <a:rPr lang="en-GB" sz="1800" kern="1200" dirty="0" err="1">
              <a:latin typeface="+mn-lt"/>
            </a:rPr>
            <a:t>indicateurs</a:t>
          </a:r>
          <a:r>
            <a:rPr lang="en-GB" sz="1800" kern="1200" dirty="0">
              <a:latin typeface="+mn-lt"/>
            </a:rPr>
            <a:t> qui ne </a:t>
          </a:r>
          <a:r>
            <a:rPr lang="en-GB" sz="1800" kern="1200" dirty="0" err="1">
              <a:latin typeface="+mn-lt"/>
            </a:rPr>
            <a:t>sont</a:t>
          </a:r>
          <a:r>
            <a:rPr lang="en-GB" sz="1800" kern="1200" dirty="0">
              <a:latin typeface="+mn-lt"/>
            </a:rPr>
            <a:t> pas </a:t>
          </a:r>
          <a:r>
            <a:rPr lang="en-GB" sz="1800" kern="1200" dirty="0" err="1">
              <a:latin typeface="+mn-lt"/>
            </a:rPr>
            <a:t>nécessaires</a:t>
          </a:r>
          <a:r>
            <a:rPr lang="en-GB" sz="1800" kern="1200" dirty="0">
              <a:latin typeface="+mn-lt"/>
            </a:rPr>
            <a:t> </a:t>
          </a:r>
          <a:r>
            <a:rPr lang="en-GB" sz="1800" kern="1200" dirty="0" err="1">
              <a:latin typeface="+mn-lt"/>
            </a:rPr>
            <a:t>à</a:t>
          </a:r>
          <a:r>
            <a:rPr lang="en-GB" sz="1800" kern="1200" dirty="0">
              <a:latin typeface="+mn-lt"/>
            </a:rPr>
            <a:t> la gestion et </a:t>
          </a:r>
          <a:r>
            <a:rPr lang="en-GB" sz="1800" kern="1200" dirty="0" err="1">
              <a:latin typeface="+mn-lt"/>
            </a:rPr>
            <a:t>à</a:t>
          </a:r>
          <a:r>
            <a:rPr lang="en-GB" sz="1800" kern="1200" dirty="0">
              <a:latin typeface="+mn-lt"/>
            </a:rPr>
            <a:t> </a:t>
          </a:r>
          <a:r>
            <a:rPr lang="en-GB" sz="1800" kern="1200" dirty="0" err="1">
              <a:latin typeface="+mn-lt"/>
            </a:rPr>
            <a:t>l'établissement</a:t>
          </a:r>
          <a:r>
            <a:rPr lang="en-GB" sz="1800" kern="1200" dirty="0">
              <a:latin typeface="+mn-lt"/>
            </a:rPr>
            <a:t> de rapports minimise la charge.</a:t>
          </a:r>
          <a:endParaRPr lang="en-US" sz="1800" kern="1200" dirty="0">
            <a:latin typeface="+mn-lt"/>
          </a:endParaRPr>
        </a:p>
      </dgm:t>
    </dgm:pt>
    <dgm:pt modelId="{AB6A2648-0B4B-4893-84EC-0388AE62EE3B}" type="parTrans" cxnId="{4B636786-B52A-4B24-9689-EC25BBBB1BAC}">
      <dgm:prSet/>
      <dgm:spPr/>
      <dgm:t>
        <a:bodyPr/>
        <a:lstStyle/>
        <a:p>
          <a:endParaRPr lang="en-US"/>
        </a:p>
      </dgm:t>
    </dgm:pt>
    <dgm:pt modelId="{0B831743-0695-4CEE-AE44-F8F6E59B668C}" type="sibTrans" cxnId="{4B636786-B52A-4B24-9689-EC25BBBB1BAC}">
      <dgm:prSet/>
      <dgm:spPr/>
      <dgm:t>
        <a:bodyPr/>
        <a:lstStyle/>
        <a:p>
          <a:endParaRPr lang="en-US"/>
        </a:p>
      </dgm:t>
    </dgm:pt>
    <dgm:pt modelId="{08CC6AB9-44BA-4345-9D3A-26E36DBB4892}">
      <dgm:prSet phldrT="[Text]" custT="1">
        <dgm:style>
          <a:lnRef idx="1">
            <a:schemeClr val="accent6"/>
          </a:lnRef>
          <a:fillRef idx="2">
            <a:schemeClr val="accent6"/>
          </a:fillRef>
          <a:effectRef idx="1">
            <a:schemeClr val="accent6"/>
          </a:effectRef>
          <a:fontRef idx="minor">
            <a:schemeClr val="dk1"/>
          </a:fontRef>
        </dgm:style>
      </dgm:prSet>
      <dgm:spPr/>
      <dgm:t>
        <a:bodyPr/>
        <a:lstStyle/>
        <a:p>
          <a:pPr marL="228600" lvl="1" indent="-228600" algn="l" defTabSz="889000">
            <a:lnSpc>
              <a:spcPct val="90000"/>
            </a:lnSpc>
            <a:spcBef>
              <a:spcPct val="0"/>
            </a:spcBef>
            <a:spcAft>
              <a:spcPct val="15000"/>
            </a:spcAft>
          </a:pPr>
          <a:r>
            <a:rPr lang="en-GB" sz="1800" dirty="0" err="1"/>
            <a:t>L'indicateur</a:t>
          </a:r>
          <a:r>
            <a:rPr lang="en-GB" sz="1800" dirty="0"/>
            <a:t> </a:t>
          </a:r>
          <a:r>
            <a:rPr lang="en-GB" sz="1800" dirty="0" err="1"/>
            <a:t>est</a:t>
          </a:r>
          <a:r>
            <a:rPr lang="en-GB" sz="1800" dirty="0"/>
            <a:t>-il </a:t>
          </a:r>
          <a:r>
            <a:rPr lang="en-GB" sz="1800" dirty="0" err="1"/>
            <a:t>clair</a:t>
          </a:r>
          <a:r>
            <a:rPr lang="en-GB" sz="1800" dirty="0"/>
            <a:t> et sans </a:t>
          </a:r>
          <a:r>
            <a:rPr lang="en-GB" sz="1800" dirty="0" err="1"/>
            <a:t>ambiguïté</a:t>
          </a:r>
          <a:r>
            <a:rPr lang="en-GB" sz="1800" dirty="0"/>
            <a:t> sur </a:t>
          </a:r>
          <a:r>
            <a:rPr lang="en-GB" sz="1800" dirty="0" err="1"/>
            <a:t>ce</a:t>
          </a:r>
          <a:r>
            <a:rPr lang="en-GB" sz="1800" dirty="0"/>
            <a:t> qui </a:t>
          </a:r>
          <a:r>
            <a:rPr lang="en-GB" sz="1800" dirty="0" err="1"/>
            <a:t>est</a:t>
          </a:r>
          <a:r>
            <a:rPr lang="en-GB" sz="1800" dirty="0"/>
            <a:t> </a:t>
          </a:r>
          <a:r>
            <a:rPr lang="en-GB" sz="1800" dirty="0" err="1"/>
            <a:t>mesuré</a:t>
          </a:r>
          <a:r>
            <a:rPr lang="en-GB" sz="1800" dirty="0"/>
            <a:t> ? 
</a:t>
          </a:r>
          <a:r>
            <a:rPr lang="en-GB" sz="1800" dirty="0" err="1"/>
            <a:t>L'indicateur</a:t>
          </a:r>
          <a:r>
            <a:rPr lang="en-GB" sz="1800" dirty="0"/>
            <a:t> </a:t>
          </a:r>
          <a:r>
            <a:rPr lang="en-GB" sz="1800" dirty="0" err="1"/>
            <a:t>est</a:t>
          </a:r>
          <a:r>
            <a:rPr lang="en-GB" sz="1800" dirty="0"/>
            <a:t>-il </a:t>
          </a:r>
          <a:r>
            <a:rPr lang="en-GB" sz="1800" dirty="0" err="1"/>
            <a:t>unidimensionnel</a:t>
          </a:r>
          <a:r>
            <a:rPr lang="en-GB" sz="1800" dirty="0"/>
            <a:t> ? (par </a:t>
          </a:r>
          <a:r>
            <a:rPr lang="en-GB" sz="1800" dirty="0" err="1"/>
            <a:t>exemple</a:t>
          </a:r>
          <a:r>
            <a:rPr lang="en-GB" sz="1800" dirty="0"/>
            <a:t>, il ne </a:t>
          </a:r>
          <a:r>
            <a:rPr lang="en-GB" sz="1800" dirty="0" err="1"/>
            <a:t>mesure</a:t>
          </a:r>
          <a:r>
            <a:rPr lang="en-GB" sz="1800" dirty="0"/>
            <a:t> </a:t>
          </a:r>
          <a:r>
            <a:rPr lang="en-GB" sz="1800" dirty="0" err="1"/>
            <a:t>qu'une</a:t>
          </a:r>
          <a:r>
            <a:rPr lang="en-GB" sz="1800" dirty="0"/>
            <a:t> </a:t>
          </a:r>
          <a:r>
            <a:rPr lang="en-GB" sz="1800" dirty="0" err="1"/>
            <a:t>seule</a:t>
          </a:r>
          <a:r>
            <a:rPr lang="en-GB" sz="1800" dirty="0"/>
            <a:t> </a:t>
          </a:r>
          <a:r>
            <a:rPr lang="en-GB" sz="1800" dirty="0" err="1"/>
            <a:t>composante</a:t>
          </a:r>
          <a:r>
            <a:rPr lang="en-GB" sz="1800" dirty="0"/>
            <a:t>/</a:t>
          </a:r>
          <a:r>
            <a:rPr lang="en-GB" sz="1800" dirty="0" err="1"/>
            <a:t>caractéristique</a:t>
          </a:r>
          <a:r>
            <a:rPr lang="en-GB" sz="1800" dirty="0"/>
            <a:t>) 
</a:t>
          </a:r>
          <a:r>
            <a:rPr lang="en-GB" sz="1800" dirty="0" err="1"/>
            <a:t>L'indicateur</a:t>
          </a:r>
          <a:r>
            <a:rPr lang="en-GB" sz="1800" dirty="0"/>
            <a:t> </a:t>
          </a:r>
          <a:r>
            <a:rPr lang="en-GB" sz="1800" dirty="0" err="1"/>
            <a:t>est</a:t>
          </a:r>
          <a:r>
            <a:rPr lang="en-GB" sz="1800" dirty="0"/>
            <a:t>-il précis sur le plan </a:t>
          </a:r>
          <a:r>
            <a:rPr lang="en-GB" sz="1800" dirty="0" err="1"/>
            <a:t>opérationnel</a:t>
          </a:r>
          <a:r>
            <a:rPr lang="en-GB" sz="1800" dirty="0"/>
            <a:t> ?</a:t>
          </a:r>
          <a:endParaRPr lang="en-US" sz="1800" kern="1200" dirty="0">
            <a:solidFill>
              <a:prstClr val="black">
                <a:hueOff val="0"/>
                <a:satOff val="0"/>
                <a:lumOff val="0"/>
                <a:alphaOff val="0"/>
              </a:prstClr>
            </a:solidFill>
            <a:latin typeface="+mn-lt"/>
            <a:ea typeface="+mn-ea"/>
            <a:cs typeface="+mn-cs"/>
          </a:endParaRPr>
        </a:p>
      </dgm:t>
    </dgm:pt>
    <dgm:pt modelId="{A0B65DA3-B2B9-4B1B-93E3-8E0D74B1D63F}" type="parTrans" cxnId="{08B18BAB-8049-47FB-84F1-95B691589AF6}">
      <dgm:prSet/>
      <dgm:spPr/>
      <dgm:t>
        <a:bodyPr/>
        <a:lstStyle/>
        <a:p>
          <a:endParaRPr lang="en-US"/>
        </a:p>
      </dgm:t>
    </dgm:pt>
    <dgm:pt modelId="{DD528FF1-C677-4B4D-979B-E759501813F4}" type="sibTrans" cxnId="{08B18BAB-8049-47FB-84F1-95B691589AF6}">
      <dgm:prSet/>
      <dgm:spPr/>
      <dgm:t>
        <a:bodyPr/>
        <a:lstStyle/>
        <a:p>
          <a:endParaRPr lang="en-US"/>
        </a:p>
      </dgm:t>
    </dgm:pt>
    <dgm:pt modelId="{ED6C4845-6D21-4B6D-9E98-40FC9A110A26}" type="pres">
      <dgm:prSet presAssocID="{D75B97D6-753B-4F95-837C-16CD0D4D5DE2}" presName="Name0" presStyleCnt="0">
        <dgm:presLayoutVars>
          <dgm:dir/>
          <dgm:animLvl val="lvl"/>
          <dgm:resizeHandles val="exact"/>
        </dgm:presLayoutVars>
      </dgm:prSet>
      <dgm:spPr/>
    </dgm:pt>
    <dgm:pt modelId="{E3B262A4-5611-4758-B75D-1AB2079EF2D9}" type="pres">
      <dgm:prSet presAssocID="{0B0FACAC-96FD-4C05-8723-CDD688B56126}" presName="linNode" presStyleCnt="0"/>
      <dgm:spPr/>
    </dgm:pt>
    <dgm:pt modelId="{6D465D0B-E800-4B0A-BCE7-DD7C79D55F8B}" type="pres">
      <dgm:prSet presAssocID="{0B0FACAC-96FD-4C05-8723-CDD688B56126}" presName="parentText" presStyleLbl="node1" presStyleIdx="0" presStyleCnt="4" custScaleX="64656" custScaleY="70967" custLinFactNeighborX="121" custLinFactNeighborY="688">
        <dgm:presLayoutVars>
          <dgm:chMax val="1"/>
          <dgm:bulletEnabled val="1"/>
        </dgm:presLayoutVars>
      </dgm:prSet>
      <dgm:spPr/>
    </dgm:pt>
    <dgm:pt modelId="{D381706C-7878-449D-B4E0-9C1DF94F2690}" type="pres">
      <dgm:prSet presAssocID="{0B0FACAC-96FD-4C05-8723-CDD688B56126}" presName="descendantText" presStyleLbl="alignAccFollowNode1" presStyleIdx="0" presStyleCnt="4" custScaleX="117743" custScaleY="76921" custLinFactNeighborX="-819" custLinFactNeighborY="-536">
        <dgm:presLayoutVars>
          <dgm:bulletEnabled val="1"/>
        </dgm:presLayoutVars>
      </dgm:prSet>
      <dgm:spPr/>
    </dgm:pt>
    <dgm:pt modelId="{6A42DAE7-21BB-402C-A2AF-2E62432990AA}" type="pres">
      <dgm:prSet presAssocID="{B3E27491-1CA5-4E88-99AB-B5949D10BD2C}" presName="sp" presStyleCnt="0"/>
      <dgm:spPr/>
    </dgm:pt>
    <dgm:pt modelId="{D5912C63-F2AB-4033-90FA-9A15E57761A1}" type="pres">
      <dgm:prSet presAssocID="{60801AD0-6232-4ED9-98C1-584291BD2762}" presName="linNode" presStyleCnt="0"/>
      <dgm:spPr/>
    </dgm:pt>
    <dgm:pt modelId="{ACB1C2A1-F1F6-4468-80D7-719E42862C0A}" type="pres">
      <dgm:prSet presAssocID="{60801AD0-6232-4ED9-98C1-584291BD2762}" presName="parentText" presStyleLbl="node1" presStyleIdx="1" presStyleCnt="4" custScaleX="64656" custScaleY="76635" custLinFactNeighborX="154" custLinFactNeighborY="-2702">
        <dgm:presLayoutVars>
          <dgm:chMax val="1"/>
          <dgm:bulletEnabled val="1"/>
        </dgm:presLayoutVars>
      </dgm:prSet>
      <dgm:spPr/>
    </dgm:pt>
    <dgm:pt modelId="{7BB17D39-2AF5-4D1E-A19F-7487C9786D58}" type="pres">
      <dgm:prSet presAssocID="{60801AD0-6232-4ED9-98C1-584291BD2762}" presName="descendantText" presStyleLbl="alignAccFollowNode1" presStyleIdx="1" presStyleCnt="4" custScaleX="117743" custLinFactNeighborX="-819" custLinFactNeighborY="-4504">
        <dgm:presLayoutVars>
          <dgm:bulletEnabled val="1"/>
        </dgm:presLayoutVars>
      </dgm:prSet>
      <dgm:spPr/>
    </dgm:pt>
    <dgm:pt modelId="{97C2C122-442F-45F9-A5C0-62A7822B2CDC}" type="pres">
      <dgm:prSet presAssocID="{6BCE0C65-5B83-4960-8ADC-08E30BD724F0}" presName="sp" presStyleCnt="0"/>
      <dgm:spPr/>
    </dgm:pt>
    <dgm:pt modelId="{0DE12A50-A3A0-4580-A22B-C5CA6C66E5FA}" type="pres">
      <dgm:prSet presAssocID="{29D71835-C3C0-471B-A6F5-B279EFA6AC10}" presName="linNode" presStyleCnt="0"/>
      <dgm:spPr/>
    </dgm:pt>
    <dgm:pt modelId="{3CA5AFB4-A3DB-422B-8AD4-0A5D6C12F0E8}" type="pres">
      <dgm:prSet presAssocID="{29D71835-C3C0-471B-A6F5-B279EFA6AC10}" presName="parentText" presStyleLbl="node1" presStyleIdx="2" presStyleCnt="4" custScaleX="64656" custLinFactNeighborX="154" custLinFactNeighborY="-2702">
        <dgm:presLayoutVars>
          <dgm:chMax val="1"/>
          <dgm:bulletEnabled val="1"/>
        </dgm:presLayoutVars>
      </dgm:prSet>
      <dgm:spPr/>
    </dgm:pt>
    <dgm:pt modelId="{D142F20A-40AC-4E67-840E-AF0457E1799C}" type="pres">
      <dgm:prSet presAssocID="{29D71835-C3C0-471B-A6F5-B279EFA6AC10}" presName="descendantText" presStyleLbl="alignAccFollowNode1" presStyleIdx="2" presStyleCnt="4" custScaleX="117743" custScaleY="108819" custLinFactNeighborX="-819" custLinFactNeighborY="-4504">
        <dgm:presLayoutVars>
          <dgm:bulletEnabled val="1"/>
        </dgm:presLayoutVars>
      </dgm:prSet>
      <dgm:spPr/>
    </dgm:pt>
    <dgm:pt modelId="{C7D7751C-9949-42D5-AB05-1164D961A4B6}" type="pres">
      <dgm:prSet presAssocID="{5FF4A7F0-E82D-45B6-B501-0FC3745F03B2}" presName="sp" presStyleCnt="0"/>
      <dgm:spPr/>
    </dgm:pt>
    <dgm:pt modelId="{6CFD2F8D-E00F-4318-BD65-D38B7C5ED118}" type="pres">
      <dgm:prSet presAssocID="{407443AF-CCEB-4B0D-B479-5B8BB8020160}" presName="linNode" presStyleCnt="0"/>
      <dgm:spPr/>
    </dgm:pt>
    <dgm:pt modelId="{E3B5DBB7-D378-41B8-AFA5-1990310A029F}" type="pres">
      <dgm:prSet presAssocID="{407443AF-CCEB-4B0D-B479-5B8BB8020160}" presName="parentText" presStyleLbl="node1" presStyleIdx="3" presStyleCnt="4" custScaleX="64656" custScaleY="69590" custLinFactNeighborX="154" custLinFactNeighborY="-2702">
        <dgm:presLayoutVars>
          <dgm:chMax val="1"/>
          <dgm:bulletEnabled val="1"/>
        </dgm:presLayoutVars>
      </dgm:prSet>
      <dgm:spPr/>
    </dgm:pt>
    <dgm:pt modelId="{0F0E68E2-E265-4C85-8927-E80088F4F77D}" type="pres">
      <dgm:prSet presAssocID="{407443AF-CCEB-4B0D-B479-5B8BB8020160}" presName="descendantText" presStyleLbl="alignAccFollowNode1" presStyleIdx="3" presStyleCnt="4" custScaleX="117837" custScaleY="131749" custLinFactNeighborX="-820" custLinFactNeighborY="-4504">
        <dgm:presLayoutVars>
          <dgm:bulletEnabled val="1"/>
        </dgm:presLayoutVars>
      </dgm:prSet>
      <dgm:spPr/>
    </dgm:pt>
  </dgm:ptLst>
  <dgm:cxnLst>
    <dgm:cxn modelId="{0F426111-3EA9-4FF5-80FF-861A100102E4}" type="presOf" srcId="{08CC6AB9-44BA-4345-9D3A-26E36DBB4892}" destId="{7BB17D39-2AF5-4D1E-A19F-7487C9786D58}" srcOrd="0" destOrd="0" presId="urn:microsoft.com/office/officeart/2005/8/layout/vList5"/>
    <dgm:cxn modelId="{C1C5EC18-EDBA-4A31-808D-74DB43593A97}" srcId="{407443AF-CCEB-4B0D-B479-5B8BB8020160}" destId="{50E1B5EE-636D-4D6D-A116-D68A2E60936C}" srcOrd="0" destOrd="0" parTransId="{1F4FEC5B-89BA-4E2B-B035-BE212F2646E4}" sibTransId="{9525F146-DEB9-4125-AB07-E311BF5060A6}"/>
    <dgm:cxn modelId="{E7269E24-4E77-44E1-90B3-BB6826E2FA84}" srcId="{D75B97D6-753B-4F95-837C-16CD0D4D5DE2}" destId="{60801AD0-6232-4ED9-98C1-584291BD2762}" srcOrd="1" destOrd="0" parTransId="{8A55F27B-51A2-442D-A50D-A655614FEB2B}" sibTransId="{6BCE0C65-5B83-4960-8ADC-08E30BD724F0}"/>
    <dgm:cxn modelId="{C1958936-B8FC-4F23-810F-DB03E7D9DA86}" type="presOf" srcId="{1C76F333-5DE9-4462-9F0E-6CA7712A7E1D}" destId="{D381706C-7878-449D-B4E0-9C1DF94F2690}" srcOrd="0" destOrd="0" presId="urn:microsoft.com/office/officeart/2005/8/layout/vList5"/>
    <dgm:cxn modelId="{314BDD3C-6165-44AD-9EB8-F227B6D8BEB0}" type="presOf" srcId="{50E1B5EE-636D-4D6D-A116-D68A2E60936C}" destId="{0F0E68E2-E265-4C85-8927-E80088F4F77D}" srcOrd="0" destOrd="0" presId="urn:microsoft.com/office/officeart/2005/8/layout/vList5"/>
    <dgm:cxn modelId="{4973655E-78B0-4553-A9B2-EE2D1AF76882}" type="presOf" srcId="{6BD72A38-D37D-42E8-A42C-9DB9F298F677}" destId="{D142F20A-40AC-4E67-840E-AF0457E1799C}" srcOrd="0" destOrd="0" presId="urn:microsoft.com/office/officeart/2005/8/layout/vList5"/>
    <dgm:cxn modelId="{B2AF0B44-C36B-4F27-BDC5-D3501C935829}" srcId="{D75B97D6-753B-4F95-837C-16CD0D4D5DE2}" destId="{29D71835-C3C0-471B-A6F5-B279EFA6AC10}" srcOrd="2" destOrd="0" parTransId="{6A17FFF0-0772-4408-B58C-0562C4C598BC}" sibTransId="{5FF4A7F0-E82D-45B6-B501-0FC3745F03B2}"/>
    <dgm:cxn modelId="{CEF36B65-76A1-45AA-A6CF-47E0A33C7F26}" type="presOf" srcId="{60801AD0-6232-4ED9-98C1-584291BD2762}" destId="{ACB1C2A1-F1F6-4468-80D7-719E42862C0A}" srcOrd="0" destOrd="0" presId="urn:microsoft.com/office/officeart/2005/8/layout/vList5"/>
    <dgm:cxn modelId="{46150052-6C91-4EF3-AAA4-3E27C930B14A}" type="presOf" srcId="{407443AF-CCEB-4B0D-B479-5B8BB8020160}" destId="{E3B5DBB7-D378-41B8-AFA5-1990310A029F}" srcOrd="0" destOrd="0" presId="urn:microsoft.com/office/officeart/2005/8/layout/vList5"/>
    <dgm:cxn modelId="{4B636786-B52A-4B24-9689-EC25BBBB1BAC}" srcId="{29D71835-C3C0-471B-A6F5-B279EFA6AC10}" destId="{6BD72A38-D37D-42E8-A42C-9DB9F298F677}" srcOrd="0" destOrd="0" parTransId="{AB6A2648-0B4B-4893-84EC-0388AE62EE3B}" sibTransId="{0B831743-0695-4CEE-AE44-F8F6E59B668C}"/>
    <dgm:cxn modelId="{33CFCF86-0659-4D07-BC0F-E92D77083A3B}" type="presOf" srcId="{29D71835-C3C0-471B-A6F5-B279EFA6AC10}" destId="{3CA5AFB4-A3DB-422B-8AD4-0A5D6C12F0E8}" srcOrd="0" destOrd="0" presId="urn:microsoft.com/office/officeart/2005/8/layout/vList5"/>
    <dgm:cxn modelId="{54EB7993-3AEA-43AD-B7D7-F960DB731960}" type="presOf" srcId="{0B0FACAC-96FD-4C05-8723-CDD688B56126}" destId="{6D465D0B-E800-4B0A-BCE7-DD7C79D55F8B}" srcOrd="0" destOrd="0" presId="urn:microsoft.com/office/officeart/2005/8/layout/vList5"/>
    <dgm:cxn modelId="{56A46699-D26F-4F3B-AE0B-B3D34C11F96B}" srcId="{D75B97D6-753B-4F95-837C-16CD0D4D5DE2}" destId="{0B0FACAC-96FD-4C05-8723-CDD688B56126}" srcOrd="0" destOrd="0" parTransId="{83B1C768-8991-4E0C-826F-4811F69A950C}" sibTransId="{B3E27491-1CA5-4E88-99AB-B5949D10BD2C}"/>
    <dgm:cxn modelId="{A24C109A-479E-438A-8695-A0DC879CBDCA}" srcId="{0B0FACAC-96FD-4C05-8723-CDD688B56126}" destId="{1C76F333-5DE9-4462-9F0E-6CA7712A7E1D}" srcOrd="0" destOrd="0" parTransId="{582B43D3-4555-4001-A664-C071C8585F09}" sibTransId="{B03FBFB5-E851-4EC4-91A1-6532801FF723}"/>
    <dgm:cxn modelId="{08B18BAB-8049-47FB-84F1-95B691589AF6}" srcId="{60801AD0-6232-4ED9-98C1-584291BD2762}" destId="{08CC6AB9-44BA-4345-9D3A-26E36DBB4892}" srcOrd="0" destOrd="0" parTransId="{A0B65DA3-B2B9-4B1B-93E3-8E0D74B1D63F}" sibTransId="{DD528FF1-C677-4B4D-979B-E759501813F4}"/>
    <dgm:cxn modelId="{469642B5-4327-474E-B0FB-D5B8F36DF728}" srcId="{D75B97D6-753B-4F95-837C-16CD0D4D5DE2}" destId="{407443AF-CCEB-4B0D-B479-5B8BB8020160}" srcOrd="3" destOrd="0" parTransId="{E24BDD93-A128-4B19-9D04-0C17DB2D1244}" sibTransId="{B5CD53DD-AAB5-4774-902C-6F9FC5374AEF}"/>
    <dgm:cxn modelId="{AA7A26D4-0BA2-48BB-955F-9D49390FCF6E}" type="presOf" srcId="{D75B97D6-753B-4F95-837C-16CD0D4D5DE2}" destId="{ED6C4845-6D21-4B6D-9E98-40FC9A110A26}" srcOrd="0" destOrd="0" presId="urn:microsoft.com/office/officeart/2005/8/layout/vList5"/>
    <dgm:cxn modelId="{C4964166-1F01-4008-B17C-1DC3DF6A72B5}" type="presParOf" srcId="{ED6C4845-6D21-4B6D-9E98-40FC9A110A26}" destId="{E3B262A4-5611-4758-B75D-1AB2079EF2D9}" srcOrd="0" destOrd="0" presId="urn:microsoft.com/office/officeart/2005/8/layout/vList5"/>
    <dgm:cxn modelId="{6AE84E2E-3025-476F-AE39-0BC9BB0674CC}" type="presParOf" srcId="{E3B262A4-5611-4758-B75D-1AB2079EF2D9}" destId="{6D465D0B-E800-4B0A-BCE7-DD7C79D55F8B}" srcOrd="0" destOrd="0" presId="urn:microsoft.com/office/officeart/2005/8/layout/vList5"/>
    <dgm:cxn modelId="{C2C39AEF-918C-47F8-9AEF-EB018698BA30}" type="presParOf" srcId="{E3B262A4-5611-4758-B75D-1AB2079EF2D9}" destId="{D381706C-7878-449D-B4E0-9C1DF94F2690}" srcOrd="1" destOrd="0" presId="urn:microsoft.com/office/officeart/2005/8/layout/vList5"/>
    <dgm:cxn modelId="{1B3327B5-99A1-470C-96B4-073D7997E5DF}" type="presParOf" srcId="{ED6C4845-6D21-4B6D-9E98-40FC9A110A26}" destId="{6A42DAE7-21BB-402C-A2AF-2E62432990AA}" srcOrd="1" destOrd="0" presId="urn:microsoft.com/office/officeart/2005/8/layout/vList5"/>
    <dgm:cxn modelId="{F077E432-DA10-4383-8283-623EADEBA1F9}" type="presParOf" srcId="{ED6C4845-6D21-4B6D-9E98-40FC9A110A26}" destId="{D5912C63-F2AB-4033-90FA-9A15E57761A1}" srcOrd="2" destOrd="0" presId="urn:microsoft.com/office/officeart/2005/8/layout/vList5"/>
    <dgm:cxn modelId="{0D050339-9941-4360-972A-0AEE5CCC850A}" type="presParOf" srcId="{D5912C63-F2AB-4033-90FA-9A15E57761A1}" destId="{ACB1C2A1-F1F6-4468-80D7-719E42862C0A}" srcOrd="0" destOrd="0" presId="urn:microsoft.com/office/officeart/2005/8/layout/vList5"/>
    <dgm:cxn modelId="{C95604A3-0517-4B7E-998E-4476BC93AE25}" type="presParOf" srcId="{D5912C63-F2AB-4033-90FA-9A15E57761A1}" destId="{7BB17D39-2AF5-4D1E-A19F-7487C9786D58}" srcOrd="1" destOrd="0" presId="urn:microsoft.com/office/officeart/2005/8/layout/vList5"/>
    <dgm:cxn modelId="{743EB91F-341E-45FF-B011-7040A5776802}" type="presParOf" srcId="{ED6C4845-6D21-4B6D-9E98-40FC9A110A26}" destId="{97C2C122-442F-45F9-A5C0-62A7822B2CDC}" srcOrd="3" destOrd="0" presId="urn:microsoft.com/office/officeart/2005/8/layout/vList5"/>
    <dgm:cxn modelId="{28A78FB7-FFBB-4549-8E48-8F8CA2766F51}" type="presParOf" srcId="{ED6C4845-6D21-4B6D-9E98-40FC9A110A26}" destId="{0DE12A50-A3A0-4580-A22B-C5CA6C66E5FA}" srcOrd="4" destOrd="0" presId="urn:microsoft.com/office/officeart/2005/8/layout/vList5"/>
    <dgm:cxn modelId="{97BF3CD4-AD1F-4C6B-874B-B0C4E3FDBC40}" type="presParOf" srcId="{0DE12A50-A3A0-4580-A22B-C5CA6C66E5FA}" destId="{3CA5AFB4-A3DB-422B-8AD4-0A5D6C12F0E8}" srcOrd="0" destOrd="0" presId="urn:microsoft.com/office/officeart/2005/8/layout/vList5"/>
    <dgm:cxn modelId="{9E31630B-CAD2-49EA-8B92-D87F7381C5D4}" type="presParOf" srcId="{0DE12A50-A3A0-4580-A22B-C5CA6C66E5FA}" destId="{D142F20A-40AC-4E67-840E-AF0457E1799C}" srcOrd="1" destOrd="0" presId="urn:microsoft.com/office/officeart/2005/8/layout/vList5"/>
    <dgm:cxn modelId="{EDEB773B-1E48-43ED-A0FD-3B4C0D4BFD98}" type="presParOf" srcId="{ED6C4845-6D21-4B6D-9E98-40FC9A110A26}" destId="{C7D7751C-9949-42D5-AB05-1164D961A4B6}" srcOrd="5" destOrd="0" presId="urn:microsoft.com/office/officeart/2005/8/layout/vList5"/>
    <dgm:cxn modelId="{A2EFEAA2-3372-49F5-9F68-B04CEF5B6D54}" type="presParOf" srcId="{ED6C4845-6D21-4B6D-9E98-40FC9A110A26}" destId="{6CFD2F8D-E00F-4318-BD65-D38B7C5ED118}" srcOrd="6" destOrd="0" presId="urn:microsoft.com/office/officeart/2005/8/layout/vList5"/>
    <dgm:cxn modelId="{C0394B78-2234-4084-8E63-F06185226DF2}" type="presParOf" srcId="{6CFD2F8D-E00F-4318-BD65-D38B7C5ED118}" destId="{E3B5DBB7-D378-41B8-AFA5-1990310A029F}" srcOrd="0" destOrd="0" presId="urn:microsoft.com/office/officeart/2005/8/layout/vList5"/>
    <dgm:cxn modelId="{6DF0F8FB-F642-4924-9090-BCA3522F0B98}" type="presParOf" srcId="{6CFD2F8D-E00F-4318-BD65-D38B7C5ED118}" destId="{0F0E68E2-E265-4C85-8927-E80088F4F77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1706C-7878-449D-B4E0-9C1DF94F2690}">
      <dsp:nvSpPr>
        <dsp:cNvPr id="0" name=""/>
        <dsp:cNvSpPr/>
      </dsp:nvSpPr>
      <dsp:spPr>
        <a:xfrm rot="5400000">
          <a:off x="6772600" y="-3920375"/>
          <a:ext cx="902988" cy="8874253"/>
        </a:xfrm>
        <a:prstGeom prst="round2Same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247650" tIns="123825" rIns="247650" bIns="123825" numCol="1" spcCol="1270" anchor="ctr" anchorCtr="0">
          <a:noAutofit/>
        </a:bodyPr>
        <a:lstStyle/>
        <a:p>
          <a:pPr marL="288925" lvl="1" indent="-288925" algn="l" defTabSz="889000">
            <a:lnSpc>
              <a:spcPct val="90000"/>
            </a:lnSpc>
            <a:spcBef>
              <a:spcPct val="0"/>
            </a:spcBef>
            <a:spcAft>
              <a:spcPct val="15000"/>
            </a:spcAft>
            <a:buFont typeface="Arial" panose="020B0604020202020204" pitchFamily="34" charset="0"/>
            <a:buChar char="•"/>
          </a:pPr>
          <a:r>
            <a:rPr lang="en-GB" sz="1800" kern="1200" dirty="0" err="1">
              <a:latin typeface="+mn-lt"/>
            </a:rPr>
            <a:t>Mesure</a:t>
          </a:r>
          <a:r>
            <a:rPr lang="en-GB" sz="1800" kern="1200" dirty="0">
              <a:latin typeface="+mn-lt"/>
            </a:rPr>
            <a:t>-t-il </a:t>
          </a:r>
          <a:r>
            <a:rPr lang="en-GB" sz="1800" kern="1200" dirty="0" err="1">
              <a:latin typeface="+mn-lt"/>
            </a:rPr>
            <a:t>exactement</a:t>
          </a:r>
          <a:r>
            <a:rPr lang="en-GB" sz="1800" kern="1200" dirty="0">
              <a:latin typeface="+mn-lt"/>
            </a:rPr>
            <a:t> le </a:t>
          </a:r>
          <a:r>
            <a:rPr lang="en-GB" sz="1800" kern="1200" dirty="0" err="1">
              <a:latin typeface="+mn-lt"/>
            </a:rPr>
            <a:t>résultat</a:t>
          </a:r>
          <a:r>
            <a:rPr lang="en-GB" sz="1800" kern="1200" dirty="0">
              <a:latin typeface="+mn-lt"/>
            </a:rPr>
            <a:t> </a:t>
          </a:r>
          <a:r>
            <a:rPr lang="en-GB" sz="1800" kern="1200" dirty="0" err="1">
              <a:latin typeface="+mn-lt"/>
            </a:rPr>
            <a:t>qu'il</a:t>
          </a:r>
          <a:r>
            <a:rPr lang="en-GB" sz="1800" kern="1200" dirty="0">
              <a:latin typeface="+mn-lt"/>
            </a:rPr>
            <a:t> </a:t>
          </a:r>
          <a:r>
            <a:rPr lang="en-GB" sz="1800" kern="1200" dirty="0" err="1">
              <a:latin typeface="+mn-lt"/>
            </a:rPr>
            <a:t>est</a:t>
          </a:r>
          <a:r>
            <a:rPr lang="en-GB" sz="1800" kern="1200" dirty="0">
              <a:latin typeface="+mn-lt"/>
            </a:rPr>
            <a:t> </a:t>
          </a:r>
          <a:r>
            <a:rPr lang="en-GB" sz="1800" kern="1200" dirty="0" err="1">
              <a:latin typeface="+mn-lt"/>
            </a:rPr>
            <a:t>censé</a:t>
          </a:r>
          <a:r>
            <a:rPr lang="en-GB" sz="1800" kern="1200" dirty="0">
              <a:latin typeface="+mn-lt"/>
            </a:rPr>
            <a:t> </a:t>
          </a:r>
          <a:r>
            <a:rPr lang="en-GB" sz="1800" kern="1200" dirty="0" err="1">
              <a:latin typeface="+mn-lt"/>
            </a:rPr>
            <a:t>mesurer</a:t>
          </a:r>
          <a:r>
            <a:rPr lang="en-GB" sz="1800" kern="1200" dirty="0">
              <a:latin typeface="+mn-lt"/>
            </a:rPr>
            <a:t> ?
</a:t>
          </a:r>
          <a:r>
            <a:rPr lang="en-GB" sz="1800" kern="1200" dirty="0" err="1">
              <a:latin typeface="+mn-lt"/>
            </a:rPr>
            <a:t>S'il</a:t>
          </a:r>
          <a:r>
            <a:rPr lang="en-GB" sz="1800" kern="1200" dirty="0">
              <a:latin typeface="+mn-lt"/>
            </a:rPr>
            <a:t> </a:t>
          </a:r>
          <a:r>
            <a:rPr lang="en-GB" sz="1800" kern="1200" dirty="0" err="1">
              <a:latin typeface="+mn-lt"/>
            </a:rPr>
            <a:t>s'agit</a:t>
          </a:r>
          <a:r>
            <a:rPr lang="en-GB" sz="1800" kern="1200" dirty="0">
              <a:latin typeface="+mn-lt"/>
            </a:rPr>
            <a:t> d'un proxy, </a:t>
          </a:r>
          <a:r>
            <a:rPr lang="en-GB" sz="1800" kern="1200" dirty="0" err="1">
              <a:latin typeface="+mn-lt"/>
            </a:rPr>
            <a:t>est</a:t>
          </a:r>
          <a:r>
            <a:rPr lang="en-GB" sz="1800" kern="1200" dirty="0">
              <a:latin typeface="+mn-lt"/>
            </a:rPr>
            <a:t>-il </a:t>
          </a:r>
          <a:r>
            <a:rPr lang="en-GB" sz="1800" kern="1200" dirty="0" err="1">
              <a:latin typeface="+mn-lt"/>
            </a:rPr>
            <a:t>aussi</a:t>
          </a:r>
          <a:r>
            <a:rPr lang="en-GB" sz="1800" kern="1200" dirty="0">
              <a:latin typeface="+mn-lt"/>
            </a:rPr>
            <a:t> </a:t>
          </a:r>
          <a:r>
            <a:rPr lang="en-GB" sz="1800" kern="1200" dirty="0" err="1">
              <a:latin typeface="+mn-lt"/>
            </a:rPr>
            <a:t>directement</a:t>
          </a:r>
          <a:r>
            <a:rPr lang="en-GB" sz="1800" kern="1200" dirty="0">
              <a:latin typeface="+mn-lt"/>
            </a:rPr>
            <a:t> </a:t>
          </a:r>
          <a:r>
            <a:rPr lang="en-GB" sz="1800" kern="1200" dirty="0" err="1">
              <a:latin typeface="+mn-lt"/>
            </a:rPr>
            <a:t>lié</a:t>
          </a:r>
          <a:r>
            <a:rPr lang="en-GB" sz="1800" kern="1200" dirty="0">
              <a:latin typeface="+mn-lt"/>
            </a:rPr>
            <a:t> au </a:t>
          </a:r>
          <a:r>
            <a:rPr lang="en-GB" sz="1800" kern="1200" dirty="0" err="1">
              <a:latin typeface="+mn-lt"/>
            </a:rPr>
            <a:t>résultat</a:t>
          </a:r>
          <a:r>
            <a:rPr lang="en-GB" sz="1800" kern="1200" dirty="0">
              <a:latin typeface="+mn-lt"/>
            </a:rPr>
            <a:t> pertinent que possible ?</a:t>
          </a:r>
          <a:endParaRPr lang="en-US" sz="1800" kern="1200" dirty="0">
            <a:solidFill>
              <a:prstClr val="black">
                <a:hueOff val="0"/>
                <a:satOff val="0"/>
                <a:lumOff val="0"/>
                <a:alphaOff val="0"/>
              </a:prstClr>
            </a:solidFill>
            <a:latin typeface="+mn-lt"/>
            <a:ea typeface="+mn-ea"/>
            <a:cs typeface="+mn-cs"/>
          </a:endParaRPr>
        </a:p>
      </dsp:txBody>
      <dsp:txXfrm rot="-5400000">
        <a:off x="2786968" y="109337"/>
        <a:ext cx="8830173" cy="814828"/>
      </dsp:txXfrm>
    </dsp:sp>
    <dsp:sp modelId="{6D465D0B-E800-4B0A-BCE7-DD7C79D55F8B}">
      <dsp:nvSpPr>
        <dsp:cNvPr id="0" name=""/>
        <dsp:cNvSpPr/>
      </dsp:nvSpPr>
      <dsp:spPr>
        <a:xfrm>
          <a:off x="89689" y="12455"/>
          <a:ext cx="2741120" cy="1041367"/>
        </a:xfrm>
        <a:prstGeom prst="roundRect">
          <a:avLst/>
        </a:prstGeom>
        <a:solidFill>
          <a:schemeClr val="accent6">
            <a:lumMod val="75000"/>
          </a:schemeClr>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Font typeface="Wingdings" panose="05000000000000000000" pitchFamily="2" charset="2"/>
            <a:buNone/>
          </a:pPr>
          <a:r>
            <a:rPr lang="en-GB" sz="3600" b="1" kern="1200" dirty="0" err="1">
              <a:solidFill>
                <a:srgbClr val="002060"/>
              </a:solidFill>
            </a:rPr>
            <a:t>Sont-ils</a:t>
          </a:r>
          <a:r>
            <a:rPr lang="en-GB" sz="3600" b="1" kern="1200" dirty="0">
              <a:solidFill>
                <a:srgbClr val="002060"/>
              </a:solidFill>
            </a:rPr>
            <a:t> directs ?</a:t>
          </a:r>
          <a:endParaRPr lang="en-US" sz="3600" kern="1200" dirty="0">
            <a:solidFill>
              <a:srgbClr val="002060"/>
            </a:solidFill>
          </a:endParaRPr>
        </a:p>
      </dsp:txBody>
      <dsp:txXfrm>
        <a:off x="140524" y="63290"/>
        <a:ext cx="2639450" cy="939697"/>
      </dsp:txXfrm>
    </dsp:sp>
    <dsp:sp modelId="{7BB17D39-2AF5-4D1E-A19F-7487C9786D58}">
      <dsp:nvSpPr>
        <dsp:cNvPr id="0" name=""/>
        <dsp:cNvSpPr/>
      </dsp:nvSpPr>
      <dsp:spPr>
        <a:xfrm rot="5400000">
          <a:off x="6637136" y="-2785944"/>
          <a:ext cx="1173917" cy="8874253"/>
        </a:xfrm>
        <a:prstGeom prst="round2Same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1800" dirty="0" err="1"/>
            <a:t>L'indicateur</a:t>
          </a:r>
          <a:r>
            <a:rPr lang="en-GB" sz="1800" dirty="0"/>
            <a:t> </a:t>
          </a:r>
          <a:r>
            <a:rPr lang="en-GB" sz="1800" dirty="0" err="1"/>
            <a:t>est</a:t>
          </a:r>
          <a:r>
            <a:rPr lang="en-GB" sz="1800" dirty="0"/>
            <a:t>-il </a:t>
          </a:r>
          <a:r>
            <a:rPr lang="en-GB" sz="1800" dirty="0" err="1"/>
            <a:t>clair</a:t>
          </a:r>
          <a:r>
            <a:rPr lang="en-GB" sz="1800" dirty="0"/>
            <a:t> et sans </a:t>
          </a:r>
          <a:r>
            <a:rPr lang="en-GB" sz="1800" dirty="0" err="1"/>
            <a:t>ambiguïté</a:t>
          </a:r>
          <a:r>
            <a:rPr lang="en-GB" sz="1800" dirty="0"/>
            <a:t> sur </a:t>
          </a:r>
          <a:r>
            <a:rPr lang="en-GB" sz="1800" dirty="0" err="1"/>
            <a:t>ce</a:t>
          </a:r>
          <a:r>
            <a:rPr lang="en-GB" sz="1800" dirty="0"/>
            <a:t> qui </a:t>
          </a:r>
          <a:r>
            <a:rPr lang="en-GB" sz="1800" dirty="0" err="1"/>
            <a:t>est</a:t>
          </a:r>
          <a:r>
            <a:rPr lang="en-GB" sz="1800" dirty="0"/>
            <a:t> </a:t>
          </a:r>
          <a:r>
            <a:rPr lang="en-GB" sz="1800" dirty="0" err="1"/>
            <a:t>mesuré</a:t>
          </a:r>
          <a:r>
            <a:rPr lang="en-GB" sz="1800" dirty="0"/>
            <a:t> ? 
</a:t>
          </a:r>
          <a:r>
            <a:rPr lang="en-GB" sz="1800" dirty="0" err="1"/>
            <a:t>L'indicateur</a:t>
          </a:r>
          <a:r>
            <a:rPr lang="en-GB" sz="1800" dirty="0"/>
            <a:t> </a:t>
          </a:r>
          <a:r>
            <a:rPr lang="en-GB" sz="1800" dirty="0" err="1"/>
            <a:t>est</a:t>
          </a:r>
          <a:r>
            <a:rPr lang="en-GB" sz="1800" dirty="0"/>
            <a:t>-il </a:t>
          </a:r>
          <a:r>
            <a:rPr lang="en-GB" sz="1800" dirty="0" err="1"/>
            <a:t>unidimensionnel</a:t>
          </a:r>
          <a:r>
            <a:rPr lang="en-GB" sz="1800" dirty="0"/>
            <a:t> ? (par </a:t>
          </a:r>
          <a:r>
            <a:rPr lang="en-GB" sz="1800" dirty="0" err="1"/>
            <a:t>exemple</a:t>
          </a:r>
          <a:r>
            <a:rPr lang="en-GB" sz="1800" dirty="0"/>
            <a:t>, il ne </a:t>
          </a:r>
          <a:r>
            <a:rPr lang="en-GB" sz="1800" dirty="0" err="1"/>
            <a:t>mesure</a:t>
          </a:r>
          <a:r>
            <a:rPr lang="en-GB" sz="1800" dirty="0"/>
            <a:t> </a:t>
          </a:r>
          <a:r>
            <a:rPr lang="en-GB" sz="1800" dirty="0" err="1"/>
            <a:t>qu'une</a:t>
          </a:r>
          <a:r>
            <a:rPr lang="en-GB" sz="1800" dirty="0"/>
            <a:t> </a:t>
          </a:r>
          <a:r>
            <a:rPr lang="en-GB" sz="1800" dirty="0" err="1"/>
            <a:t>seule</a:t>
          </a:r>
          <a:r>
            <a:rPr lang="en-GB" sz="1800" dirty="0"/>
            <a:t> </a:t>
          </a:r>
          <a:r>
            <a:rPr lang="en-GB" sz="1800" dirty="0" err="1"/>
            <a:t>composante</a:t>
          </a:r>
          <a:r>
            <a:rPr lang="en-GB" sz="1800" dirty="0"/>
            <a:t>/</a:t>
          </a:r>
          <a:r>
            <a:rPr lang="en-GB" sz="1800" dirty="0" err="1"/>
            <a:t>caractéristique</a:t>
          </a:r>
          <a:r>
            <a:rPr lang="en-GB" sz="1800" dirty="0"/>
            <a:t>) 
</a:t>
          </a:r>
          <a:r>
            <a:rPr lang="en-GB" sz="1800" dirty="0" err="1"/>
            <a:t>L'indicateur</a:t>
          </a:r>
          <a:r>
            <a:rPr lang="en-GB" sz="1800" dirty="0"/>
            <a:t> </a:t>
          </a:r>
          <a:r>
            <a:rPr lang="en-GB" sz="1800" dirty="0" err="1"/>
            <a:t>est</a:t>
          </a:r>
          <a:r>
            <a:rPr lang="en-GB" sz="1800" dirty="0"/>
            <a:t>-il précis sur le plan </a:t>
          </a:r>
          <a:r>
            <a:rPr lang="en-GB" sz="1800" dirty="0" err="1"/>
            <a:t>opérationnel</a:t>
          </a:r>
          <a:r>
            <a:rPr lang="en-GB" sz="1800" dirty="0"/>
            <a:t> ?</a:t>
          </a:r>
          <a:endParaRPr lang="en-US" sz="1800" kern="1200" dirty="0">
            <a:solidFill>
              <a:prstClr val="black">
                <a:hueOff val="0"/>
                <a:satOff val="0"/>
                <a:lumOff val="0"/>
                <a:alphaOff val="0"/>
              </a:prstClr>
            </a:solidFill>
            <a:latin typeface="+mn-lt"/>
            <a:ea typeface="+mn-ea"/>
            <a:cs typeface="+mn-cs"/>
          </a:endParaRPr>
        </a:p>
      </dsp:txBody>
      <dsp:txXfrm rot="-5400000">
        <a:off x="2786968" y="1121530"/>
        <a:ext cx="8816947" cy="1059305"/>
      </dsp:txXfrm>
    </dsp:sp>
    <dsp:sp modelId="{ACB1C2A1-F1F6-4468-80D7-719E42862C0A}">
      <dsp:nvSpPr>
        <dsp:cNvPr id="0" name=""/>
        <dsp:cNvSpPr/>
      </dsp:nvSpPr>
      <dsp:spPr>
        <a:xfrm>
          <a:off x="92177" y="1102136"/>
          <a:ext cx="2741120" cy="1124539"/>
        </a:xfrm>
        <a:prstGeom prst="roundRect">
          <a:avLst/>
        </a:prstGeom>
        <a:solidFill>
          <a:schemeClr val="accent6">
            <a:lumMod val="75000"/>
          </a:schemeClr>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Font typeface="Wingdings" panose="05000000000000000000" pitchFamily="2" charset="2"/>
            <a:buNone/>
          </a:pPr>
          <a:r>
            <a:rPr lang="en-GB" sz="3600" b="1" kern="1200" dirty="0" err="1">
              <a:solidFill>
                <a:srgbClr val="002060"/>
              </a:solidFill>
            </a:rPr>
            <a:t>Sont-ils</a:t>
          </a:r>
          <a:r>
            <a:rPr lang="en-GB" sz="3600" b="1" kern="1200" dirty="0">
              <a:solidFill>
                <a:srgbClr val="002060"/>
              </a:solidFill>
            </a:rPr>
            <a:t> </a:t>
          </a:r>
          <a:r>
            <a:rPr lang="en-GB" sz="3600" b="1" kern="1200" dirty="0" err="1">
              <a:solidFill>
                <a:srgbClr val="002060"/>
              </a:solidFill>
            </a:rPr>
            <a:t>objectifs</a:t>
          </a:r>
          <a:r>
            <a:rPr lang="en-GB" sz="3600" b="1" kern="1200" dirty="0">
              <a:solidFill>
                <a:srgbClr val="002060"/>
              </a:solidFill>
            </a:rPr>
            <a:t> ? </a:t>
          </a:r>
          <a:endParaRPr lang="en-US" sz="3600" kern="1200" dirty="0">
            <a:solidFill>
              <a:srgbClr val="002060"/>
            </a:solidFill>
          </a:endParaRPr>
        </a:p>
      </dsp:txBody>
      <dsp:txXfrm>
        <a:off x="147072" y="1157031"/>
        <a:ext cx="2631330" cy="1014749"/>
      </dsp:txXfrm>
    </dsp:sp>
    <dsp:sp modelId="{D142F20A-40AC-4E67-840E-AF0457E1799C}">
      <dsp:nvSpPr>
        <dsp:cNvPr id="0" name=""/>
        <dsp:cNvSpPr/>
      </dsp:nvSpPr>
      <dsp:spPr>
        <a:xfrm rot="5400000">
          <a:off x="6585372" y="-1391917"/>
          <a:ext cx="1277444" cy="8874253"/>
        </a:xfrm>
        <a:prstGeom prst="round2Same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latin typeface="+mn-lt"/>
            </a:rPr>
            <a:t>Pris dans </a:t>
          </a:r>
          <a:r>
            <a:rPr lang="en-GB" sz="1800" kern="1200" dirty="0" err="1">
              <a:latin typeface="+mn-lt"/>
            </a:rPr>
            <a:t>leur</a:t>
          </a:r>
          <a:r>
            <a:rPr lang="en-GB" sz="1800" kern="1200" dirty="0">
              <a:latin typeface="+mn-lt"/>
            </a:rPr>
            <a:t> ensemble, les </a:t>
          </a:r>
          <a:r>
            <a:rPr lang="en-GB" sz="1800" kern="1200" dirty="0" err="1">
              <a:latin typeface="+mn-lt"/>
            </a:rPr>
            <a:t>indicateurs</a:t>
          </a:r>
          <a:r>
            <a:rPr lang="en-GB" sz="1800" kern="1200" dirty="0">
              <a:latin typeface="+mn-lt"/>
            </a:rPr>
            <a:t> d'un </a:t>
          </a:r>
          <a:r>
            <a:rPr lang="en-GB" sz="1800" kern="1200" dirty="0" err="1">
              <a:latin typeface="+mn-lt"/>
            </a:rPr>
            <a:t>résultat</a:t>
          </a:r>
          <a:r>
            <a:rPr lang="en-GB" sz="1800" kern="1200" dirty="0">
              <a:latin typeface="+mn-lt"/>
            </a:rPr>
            <a:t> </a:t>
          </a:r>
          <a:r>
            <a:rPr lang="en-GB" sz="1800" kern="1200" dirty="0" err="1">
              <a:latin typeface="+mn-lt"/>
            </a:rPr>
            <a:t>donné</a:t>
          </a:r>
          <a:r>
            <a:rPr lang="en-GB" sz="1800" kern="1200" dirty="0">
              <a:latin typeface="+mn-lt"/>
            </a:rPr>
            <a:t> </a:t>
          </a:r>
          <a:r>
            <a:rPr lang="en-GB" sz="1800" kern="1200" dirty="0" err="1">
              <a:latin typeface="+mn-lt"/>
            </a:rPr>
            <a:t>permettent-ils</a:t>
          </a:r>
          <a:r>
            <a:rPr lang="en-GB" sz="1800" kern="1200" dirty="0">
              <a:latin typeface="+mn-lt"/>
            </a:rPr>
            <a:t> de </a:t>
          </a:r>
          <a:r>
            <a:rPr lang="en-GB" sz="1800" kern="1200" dirty="0" err="1">
              <a:latin typeface="+mn-lt"/>
            </a:rPr>
            <a:t>suivre</a:t>
          </a:r>
          <a:r>
            <a:rPr lang="en-GB" sz="1800" kern="1200" dirty="0">
              <a:latin typeface="+mn-lt"/>
            </a:rPr>
            <a:t> </a:t>
          </a:r>
          <a:r>
            <a:rPr lang="en-GB" sz="1800" kern="1200" dirty="0" err="1">
              <a:latin typeface="+mn-lt"/>
            </a:rPr>
            <a:t>tous</a:t>
          </a:r>
          <a:r>
            <a:rPr lang="en-GB" sz="1800" kern="1200" dirty="0">
              <a:latin typeface="+mn-lt"/>
            </a:rPr>
            <a:t> les aspects de </a:t>
          </a:r>
          <a:r>
            <a:rPr lang="en-GB" sz="1800" kern="1200" dirty="0" err="1">
              <a:latin typeface="+mn-lt"/>
            </a:rPr>
            <a:t>ce</a:t>
          </a:r>
          <a:r>
            <a:rPr lang="en-GB" sz="1800" kern="1200" dirty="0">
              <a:latin typeface="+mn-lt"/>
            </a:rPr>
            <a:t> </a:t>
          </a:r>
          <a:r>
            <a:rPr lang="en-GB" sz="1800" kern="1200" dirty="0" err="1">
              <a:latin typeface="+mn-lt"/>
            </a:rPr>
            <a:t>résultat</a:t>
          </a:r>
          <a:r>
            <a:rPr lang="en-GB" sz="1800" kern="1200" dirty="0">
              <a:latin typeface="+mn-lt"/>
            </a:rPr>
            <a:t> ? 
</a:t>
          </a:r>
          <a:r>
            <a:rPr lang="en-GB" sz="1800" kern="1200" dirty="0" err="1">
              <a:latin typeface="+mn-lt"/>
            </a:rPr>
            <a:t>Existe</a:t>
          </a:r>
          <a:r>
            <a:rPr lang="en-GB" sz="1800" kern="1200" dirty="0">
              <a:latin typeface="+mn-lt"/>
            </a:rPr>
            <a:t>-t-il un ensemble minimal </a:t>
          </a:r>
          <a:r>
            <a:rPr lang="en-GB" sz="1800" kern="1200" dirty="0" err="1">
              <a:latin typeface="+mn-lt"/>
            </a:rPr>
            <a:t>d'indicateurs</a:t>
          </a:r>
          <a:r>
            <a:rPr lang="en-GB" sz="1800" kern="1200" dirty="0">
              <a:latin typeface="+mn-lt"/>
            </a:rPr>
            <a:t> </a:t>
          </a:r>
          <a:r>
            <a:rPr lang="en-GB" sz="1800" kern="1200" dirty="0" err="1">
              <a:latin typeface="+mn-lt"/>
            </a:rPr>
            <a:t>nécessaires</a:t>
          </a:r>
          <a:r>
            <a:rPr lang="en-GB" sz="1800" kern="1200" dirty="0">
              <a:latin typeface="+mn-lt"/>
            </a:rPr>
            <a:t> pour </a:t>
          </a:r>
          <a:r>
            <a:rPr lang="en-GB" sz="1800" kern="1200" dirty="0" err="1">
              <a:latin typeface="+mn-lt"/>
            </a:rPr>
            <a:t>mesurer</a:t>
          </a:r>
          <a:r>
            <a:rPr lang="en-GB" sz="1800" kern="1200" dirty="0">
              <a:latin typeface="+mn-lt"/>
            </a:rPr>
            <a:t> le </a:t>
          </a:r>
          <a:r>
            <a:rPr lang="en-GB" sz="1800" kern="1200" dirty="0" err="1">
              <a:latin typeface="+mn-lt"/>
            </a:rPr>
            <a:t>résultat</a:t>
          </a:r>
          <a:r>
            <a:rPr lang="en-GB" sz="1800" kern="1200" dirty="0">
              <a:latin typeface="+mn-lt"/>
            </a:rPr>
            <a:t> ? </a:t>
          </a:r>
          <a:r>
            <a:rPr lang="en-GB" sz="1800" kern="1200" dirty="0" err="1">
              <a:latin typeface="+mn-lt"/>
            </a:rPr>
            <a:t>L'élimination</a:t>
          </a:r>
          <a:r>
            <a:rPr lang="en-GB" sz="1800" kern="1200" dirty="0">
              <a:latin typeface="+mn-lt"/>
            </a:rPr>
            <a:t> des </a:t>
          </a:r>
          <a:r>
            <a:rPr lang="en-GB" sz="1800" kern="1200" dirty="0" err="1">
              <a:latin typeface="+mn-lt"/>
            </a:rPr>
            <a:t>indicateurs</a:t>
          </a:r>
          <a:r>
            <a:rPr lang="en-GB" sz="1800" kern="1200" dirty="0">
              <a:latin typeface="+mn-lt"/>
            </a:rPr>
            <a:t> qui ne </a:t>
          </a:r>
          <a:r>
            <a:rPr lang="en-GB" sz="1800" kern="1200" dirty="0" err="1">
              <a:latin typeface="+mn-lt"/>
            </a:rPr>
            <a:t>sont</a:t>
          </a:r>
          <a:r>
            <a:rPr lang="en-GB" sz="1800" kern="1200" dirty="0">
              <a:latin typeface="+mn-lt"/>
            </a:rPr>
            <a:t> pas </a:t>
          </a:r>
          <a:r>
            <a:rPr lang="en-GB" sz="1800" kern="1200" dirty="0" err="1">
              <a:latin typeface="+mn-lt"/>
            </a:rPr>
            <a:t>nécessaires</a:t>
          </a:r>
          <a:r>
            <a:rPr lang="en-GB" sz="1800" kern="1200" dirty="0">
              <a:latin typeface="+mn-lt"/>
            </a:rPr>
            <a:t> </a:t>
          </a:r>
          <a:r>
            <a:rPr lang="en-GB" sz="1800" kern="1200" dirty="0" err="1">
              <a:latin typeface="+mn-lt"/>
            </a:rPr>
            <a:t>à</a:t>
          </a:r>
          <a:r>
            <a:rPr lang="en-GB" sz="1800" kern="1200" dirty="0">
              <a:latin typeface="+mn-lt"/>
            </a:rPr>
            <a:t> la gestion et </a:t>
          </a:r>
          <a:r>
            <a:rPr lang="en-GB" sz="1800" kern="1200" dirty="0" err="1">
              <a:latin typeface="+mn-lt"/>
            </a:rPr>
            <a:t>à</a:t>
          </a:r>
          <a:r>
            <a:rPr lang="en-GB" sz="1800" kern="1200" dirty="0">
              <a:latin typeface="+mn-lt"/>
            </a:rPr>
            <a:t> </a:t>
          </a:r>
          <a:r>
            <a:rPr lang="en-GB" sz="1800" kern="1200" dirty="0" err="1">
              <a:latin typeface="+mn-lt"/>
            </a:rPr>
            <a:t>l'établissement</a:t>
          </a:r>
          <a:r>
            <a:rPr lang="en-GB" sz="1800" kern="1200" dirty="0">
              <a:latin typeface="+mn-lt"/>
            </a:rPr>
            <a:t> de rapports minimise la charge.</a:t>
          </a:r>
          <a:endParaRPr lang="en-US" sz="1800" kern="1200" dirty="0">
            <a:latin typeface="+mn-lt"/>
          </a:endParaRPr>
        </a:p>
      </dsp:txBody>
      <dsp:txXfrm rot="-5400000">
        <a:off x="2786968" y="2468847"/>
        <a:ext cx="8811893" cy="1152724"/>
      </dsp:txXfrm>
    </dsp:sp>
    <dsp:sp modelId="{3CA5AFB4-A3DB-422B-8AD4-0A5D6C12F0E8}">
      <dsp:nvSpPr>
        <dsp:cNvPr id="0" name=""/>
        <dsp:cNvSpPr/>
      </dsp:nvSpPr>
      <dsp:spPr>
        <a:xfrm>
          <a:off x="92177" y="2324734"/>
          <a:ext cx="2741120" cy="1467396"/>
        </a:xfrm>
        <a:prstGeom prst="roundRect">
          <a:avLst/>
        </a:prstGeom>
        <a:solidFill>
          <a:schemeClr val="accent6">
            <a:lumMod val="75000"/>
          </a:schemeClr>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Font typeface="Wingdings" panose="05000000000000000000" pitchFamily="2" charset="2"/>
            <a:buNone/>
          </a:pPr>
          <a:r>
            <a:rPr lang="en-GB" sz="3600" b="1" kern="1200" dirty="0" err="1">
              <a:solidFill>
                <a:srgbClr val="002060"/>
              </a:solidFill>
            </a:rPr>
            <a:t>Sont-ils</a:t>
          </a:r>
          <a:r>
            <a:rPr lang="en-GB" sz="3600" b="1" kern="1200" dirty="0">
              <a:solidFill>
                <a:srgbClr val="002060"/>
              </a:solidFill>
            </a:rPr>
            <a:t> </a:t>
          </a:r>
          <a:r>
            <a:rPr lang="en-GB" sz="3600" b="1" kern="1200" dirty="0" err="1">
              <a:solidFill>
                <a:srgbClr val="002060"/>
              </a:solidFill>
            </a:rPr>
            <a:t>adéquats</a:t>
          </a:r>
          <a:r>
            <a:rPr lang="en-GB" sz="3600" b="1" kern="1200" dirty="0">
              <a:solidFill>
                <a:srgbClr val="002060"/>
              </a:solidFill>
            </a:rPr>
            <a:t> ? </a:t>
          </a:r>
          <a:endParaRPr lang="en-US" sz="3600" kern="1200" dirty="0">
            <a:solidFill>
              <a:srgbClr val="002060"/>
            </a:solidFill>
          </a:endParaRPr>
        </a:p>
      </dsp:txBody>
      <dsp:txXfrm>
        <a:off x="163809" y="2396366"/>
        <a:ext cx="2597856" cy="1324132"/>
      </dsp:txXfrm>
    </dsp:sp>
    <dsp:sp modelId="{0F0E68E2-E265-4C85-8927-E80088F4F77D}">
      <dsp:nvSpPr>
        <dsp:cNvPr id="0" name=""/>
        <dsp:cNvSpPr/>
      </dsp:nvSpPr>
      <dsp:spPr>
        <a:xfrm rot="5400000">
          <a:off x="6447303" y="189256"/>
          <a:ext cx="1546624" cy="8872664"/>
        </a:xfrm>
        <a:prstGeom prst="round2Same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n-GB" sz="1800" kern="1200" dirty="0">
              <a:solidFill>
                <a:prstClr val="black">
                  <a:hueOff val="0"/>
                  <a:satOff val="0"/>
                  <a:lumOff val="0"/>
                  <a:alphaOff val="0"/>
                </a:prstClr>
              </a:solidFill>
              <a:latin typeface="+mn-lt"/>
              <a:ea typeface="+mn-ea"/>
              <a:cs typeface="+mn-cs"/>
            </a:rPr>
            <a:t>Les </a:t>
          </a:r>
          <a:r>
            <a:rPr lang="en-GB" sz="1800" kern="1200" dirty="0" err="1">
              <a:solidFill>
                <a:prstClr val="black">
                  <a:hueOff val="0"/>
                  <a:satOff val="0"/>
                  <a:lumOff val="0"/>
                  <a:alphaOff val="0"/>
                </a:prstClr>
              </a:solidFill>
              <a:latin typeface="+mn-lt"/>
              <a:ea typeface="+mn-ea"/>
              <a:cs typeface="+mn-cs"/>
            </a:rPr>
            <a:t>données</a:t>
          </a:r>
          <a:r>
            <a:rPr lang="en-GB" sz="1800" kern="1200" dirty="0">
              <a:solidFill>
                <a:prstClr val="black">
                  <a:hueOff val="0"/>
                  <a:satOff val="0"/>
                  <a:lumOff val="0"/>
                  <a:alphaOff val="0"/>
                </a:prstClr>
              </a:solidFill>
              <a:latin typeface="+mn-lt"/>
              <a:ea typeface="+mn-ea"/>
              <a:cs typeface="+mn-cs"/>
            </a:rPr>
            <a:t> de </a:t>
          </a:r>
          <a:r>
            <a:rPr lang="en-GB" sz="1800" kern="1200" dirty="0" err="1">
              <a:solidFill>
                <a:prstClr val="black">
                  <a:hueOff val="0"/>
                  <a:satOff val="0"/>
                  <a:lumOff val="0"/>
                  <a:alphaOff val="0"/>
                </a:prstClr>
              </a:solidFill>
              <a:latin typeface="+mn-lt"/>
              <a:ea typeface="+mn-ea"/>
              <a:cs typeface="+mn-cs"/>
            </a:rPr>
            <a:t>l'indicateur</a:t>
          </a:r>
          <a:r>
            <a:rPr lang="en-GB" sz="1800" kern="1200" dirty="0">
              <a:solidFill>
                <a:prstClr val="black">
                  <a:hueOff val="0"/>
                  <a:satOff val="0"/>
                  <a:lumOff val="0"/>
                  <a:alphaOff val="0"/>
                </a:prstClr>
              </a:solidFill>
              <a:latin typeface="+mn-lt"/>
              <a:ea typeface="+mn-ea"/>
              <a:cs typeface="+mn-cs"/>
            </a:rPr>
            <a:t> </a:t>
          </a:r>
          <a:r>
            <a:rPr lang="en-GB" sz="1800" kern="1200" dirty="0" err="1">
              <a:solidFill>
                <a:prstClr val="black">
                  <a:hueOff val="0"/>
                  <a:satOff val="0"/>
                  <a:lumOff val="0"/>
                  <a:alphaOff val="0"/>
                </a:prstClr>
              </a:solidFill>
              <a:latin typeface="+mn-lt"/>
              <a:ea typeface="+mn-ea"/>
              <a:cs typeface="+mn-cs"/>
            </a:rPr>
            <a:t>sont-elles</a:t>
          </a:r>
          <a:r>
            <a:rPr lang="en-GB" sz="1800" kern="1200" dirty="0">
              <a:solidFill>
                <a:prstClr val="black">
                  <a:hueOff val="0"/>
                  <a:satOff val="0"/>
                  <a:lumOff val="0"/>
                  <a:alphaOff val="0"/>
                </a:prstClr>
              </a:solidFill>
              <a:latin typeface="+mn-lt"/>
              <a:ea typeface="+mn-ea"/>
              <a:cs typeface="+mn-cs"/>
            </a:rPr>
            <a:t> </a:t>
          </a:r>
          <a:r>
            <a:rPr lang="en-GB" sz="1800" kern="1200" dirty="0" err="1">
              <a:solidFill>
                <a:prstClr val="black">
                  <a:hueOff val="0"/>
                  <a:satOff val="0"/>
                  <a:lumOff val="0"/>
                  <a:alphaOff val="0"/>
                </a:prstClr>
              </a:solidFill>
              <a:latin typeface="+mn-lt"/>
              <a:ea typeface="+mn-ea"/>
              <a:cs typeface="+mn-cs"/>
            </a:rPr>
            <a:t>actuellement</a:t>
          </a:r>
          <a:r>
            <a:rPr lang="en-GB" sz="1800" kern="1200" dirty="0">
              <a:solidFill>
                <a:prstClr val="black">
                  <a:hueOff val="0"/>
                  <a:satOff val="0"/>
                  <a:lumOff val="0"/>
                  <a:alphaOff val="0"/>
                </a:prstClr>
              </a:solidFill>
              <a:latin typeface="+mn-lt"/>
              <a:ea typeface="+mn-ea"/>
              <a:cs typeface="+mn-cs"/>
            </a:rPr>
            <a:t> </a:t>
          </a:r>
          <a:r>
            <a:rPr lang="en-GB" sz="1800" kern="1200" dirty="0" err="1">
              <a:solidFill>
                <a:prstClr val="black">
                  <a:hueOff val="0"/>
                  <a:satOff val="0"/>
                  <a:lumOff val="0"/>
                  <a:alphaOff val="0"/>
                </a:prstClr>
              </a:solidFill>
              <a:latin typeface="+mn-lt"/>
              <a:ea typeface="+mn-ea"/>
              <a:cs typeface="+mn-cs"/>
            </a:rPr>
            <a:t>disponibles</a:t>
          </a:r>
          <a:r>
            <a:rPr lang="en-GB" sz="1800" kern="1200" dirty="0">
              <a:solidFill>
                <a:prstClr val="black">
                  <a:hueOff val="0"/>
                  <a:satOff val="0"/>
                  <a:lumOff val="0"/>
                  <a:alphaOff val="0"/>
                </a:prstClr>
              </a:solidFill>
              <a:latin typeface="+mn-lt"/>
              <a:ea typeface="+mn-ea"/>
              <a:cs typeface="+mn-cs"/>
            </a:rPr>
            <a:t> </a:t>
          </a:r>
          <a:r>
            <a:rPr lang="en-GB" sz="1800" kern="1200" dirty="0" err="1">
              <a:solidFill>
                <a:prstClr val="black">
                  <a:hueOff val="0"/>
                  <a:satOff val="0"/>
                  <a:lumOff val="0"/>
                  <a:alphaOff val="0"/>
                </a:prstClr>
              </a:solidFill>
              <a:latin typeface="+mn-lt"/>
              <a:ea typeface="+mn-ea"/>
              <a:cs typeface="+mn-cs"/>
            </a:rPr>
            <a:t>ou</a:t>
          </a:r>
          <a:r>
            <a:rPr lang="en-GB" sz="1800" kern="1200" dirty="0">
              <a:solidFill>
                <a:prstClr val="black">
                  <a:hueOff val="0"/>
                  <a:satOff val="0"/>
                  <a:lumOff val="0"/>
                  <a:alphaOff val="0"/>
                </a:prstClr>
              </a:solidFill>
              <a:latin typeface="+mn-lt"/>
              <a:ea typeface="+mn-ea"/>
              <a:cs typeface="+mn-cs"/>
            </a:rPr>
            <a:t> collectables ?
Les </a:t>
          </a:r>
          <a:r>
            <a:rPr lang="en-GB" sz="1800" kern="1200" dirty="0" err="1">
              <a:solidFill>
                <a:prstClr val="black">
                  <a:hueOff val="0"/>
                  <a:satOff val="0"/>
                  <a:lumOff val="0"/>
                  <a:alphaOff val="0"/>
                </a:prstClr>
              </a:solidFill>
              <a:latin typeface="+mn-lt"/>
              <a:ea typeface="+mn-ea"/>
              <a:cs typeface="+mn-cs"/>
            </a:rPr>
            <a:t>coûts</a:t>
          </a:r>
          <a:r>
            <a:rPr lang="en-GB" sz="1800" kern="1200" dirty="0">
              <a:solidFill>
                <a:prstClr val="black">
                  <a:hueOff val="0"/>
                  <a:satOff val="0"/>
                  <a:lumOff val="0"/>
                  <a:alphaOff val="0"/>
                </a:prstClr>
              </a:solidFill>
              <a:latin typeface="+mn-lt"/>
              <a:ea typeface="+mn-ea"/>
              <a:cs typeface="+mn-cs"/>
            </a:rPr>
            <a:t> de la </a:t>
          </a:r>
          <a:r>
            <a:rPr lang="en-GB" sz="1800" kern="1200" dirty="0" err="1">
              <a:solidFill>
                <a:prstClr val="black">
                  <a:hueOff val="0"/>
                  <a:satOff val="0"/>
                  <a:lumOff val="0"/>
                  <a:alphaOff val="0"/>
                </a:prstClr>
              </a:solidFill>
              <a:latin typeface="+mn-lt"/>
              <a:ea typeface="+mn-ea"/>
              <a:cs typeface="+mn-cs"/>
            </a:rPr>
            <a:t>collecte</a:t>
          </a:r>
          <a:r>
            <a:rPr lang="en-GB" sz="1800" kern="1200" dirty="0">
              <a:solidFill>
                <a:prstClr val="black">
                  <a:hueOff val="0"/>
                  <a:satOff val="0"/>
                  <a:lumOff val="0"/>
                  <a:alphaOff val="0"/>
                </a:prstClr>
              </a:solidFill>
              <a:latin typeface="+mn-lt"/>
              <a:ea typeface="+mn-ea"/>
              <a:cs typeface="+mn-cs"/>
            </a:rPr>
            <a:t> des </a:t>
          </a:r>
          <a:r>
            <a:rPr lang="en-GB" sz="1800" kern="1200" dirty="0" err="1">
              <a:solidFill>
                <a:prstClr val="black">
                  <a:hueOff val="0"/>
                  <a:satOff val="0"/>
                  <a:lumOff val="0"/>
                  <a:alphaOff val="0"/>
                </a:prstClr>
              </a:solidFill>
              <a:latin typeface="+mn-lt"/>
              <a:ea typeface="+mn-ea"/>
              <a:cs typeface="+mn-cs"/>
            </a:rPr>
            <a:t>données</a:t>
          </a:r>
          <a:r>
            <a:rPr lang="en-GB" sz="1800" kern="1200" dirty="0">
              <a:solidFill>
                <a:prstClr val="black">
                  <a:hueOff val="0"/>
                  <a:satOff val="0"/>
                  <a:lumOff val="0"/>
                  <a:alphaOff val="0"/>
                </a:prstClr>
              </a:solidFill>
              <a:latin typeface="+mn-lt"/>
              <a:ea typeface="+mn-ea"/>
              <a:cs typeface="+mn-cs"/>
            </a:rPr>
            <a:t> </a:t>
          </a:r>
          <a:r>
            <a:rPr lang="en-GB" sz="1800" kern="1200" dirty="0" err="1">
              <a:solidFill>
                <a:prstClr val="black">
                  <a:hueOff val="0"/>
                  <a:satOff val="0"/>
                  <a:lumOff val="0"/>
                  <a:alphaOff val="0"/>
                </a:prstClr>
              </a:solidFill>
              <a:latin typeface="+mn-lt"/>
              <a:ea typeface="+mn-ea"/>
              <a:cs typeface="+mn-cs"/>
            </a:rPr>
            <a:t>sont-ils</a:t>
          </a:r>
          <a:r>
            <a:rPr lang="en-GB" sz="1800" kern="1200" dirty="0">
              <a:solidFill>
                <a:prstClr val="black">
                  <a:hueOff val="0"/>
                  <a:satOff val="0"/>
                  <a:lumOff val="0"/>
                  <a:alphaOff val="0"/>
                </a:prstClr>
              </a:solidFill>
              <a:latin typeface="+mn-lt"/>
              <a:ea typeface="+mn-ea"/>
              <a:cs typeface="+mn-cs"/>
            </a:rPr>
            <a:t> </a:t>
          </a:r>
          <a:r>
            <a:rPr lang="en-GB" sz="1800" kern="1200" dirty="0" err="1">
              <a:solidFill>
                <a:prstClr val="black">
                  <a:hueOff val="0"/>
                  <a:satOff val="0"/>
                  <a:lumOff val="0"/>
                  <a:alphaOff val="0"/>
                </a:prstClr>
              </a:solidFill>
              <a:latin typeface="+mn-lt"/>
              <a:ea typeface="+mn-ea"/>
              <a:cs typeface="+mn-cs"/>
            </a:rPr>
            <a:t>réalisables</a:t>
          </a:r>
          <a:r>
            <a:rPr lang="en-GB" sz="1800" kern="1200" dirty="0">
              <a:solidFill>
                <a:prstClr val="black">
                  <a:hueOff val="0"/>
                  <a:satOff val="0"/>
                  <a:lumOff val="0"/>
                  <a:alphaOff val="0"/>
                </a:prstClr>
              </a:solidFill>
              <a:latin typeface="+mn-lt"/>
              <a:ea typeface="+mn-ea"/>
              <a:cs typeface="+mn-cs"/>
            </a:rPr>
            <a:t> </a:t>
          </a:r>
          <a:r>
            <a:rPr lang="en-GB" sz="1800" kern="1200" dirty="0" err="1">
              <a:solidFill>
                <a:prstClr val="black">
                  <a:hueOff val="0"/>
                  <a:satOff val="0"/>
                  <a:lumOff val="0"/>
                  <a:alphaOff val="0"/>
                </a:prstClr>
              </a:solidFill>
              <a:latin typeface="+mn-lt"/>
              <a:ea typeface="+mn-ea"/>
              <a:cs typeface="+mn-cs"/>
            </a:rPr>
            <a:t>ou</a:t>
          </a:r>
          <a:r>
            <a:rPr lang="en-GB" sz="1800" kern="1200" dirty="0">
              <a:solidFill>
                <a:prstClr val="black">
                  <a:hueOff val="0"/>
                  <a:satOff val="0"/>
                  <a:lumOff val="0"/>
                  <a:alphaOff val="0"/>
                </a:prstClr>
              </a:solidFill>
              <a:latin typeface="+mn-lt"/>
              <a:ea typeface="+mn-ea"/>
              <a:cs typeface="+mn-cs"/>
            </a:rPr>
            <a:t> </a:t>
          </a:r>
          <a:r>
            <a:rPr lang="en-GB" sz="1800" kern="1200" dirty="0" err="1">
              <a:solidFill>
                <a:prstClr val="black">
                  <a:hueOff val="0"/>
                  <a:satOff val="0"/>
                  <a:lumOff val="0"/>
                  <a:alphaOff val="0"/>
                </a:prstClr>
              </a:solidFill>
              <a:latin typeface="+mn-lt"/>
              <a:ea typeface="+mn-ea"/>
              <a:cs typeface="+mn-cs"/>
            </a:rPr>
            <a:t>abordables</a:t>
          </a:r>
          <a:r>
            <a:rPr lang="en-GB" sz="1800" kern="1200" dirty="0">
              <a:solidFill>
                <a:prstClr val="black">
                  <a:hueOff val="0"/>
                  <a:satOff val="0"/>
                  <a:lumOff val="0"/>
                  <a:alphaOff val="0"/>
                </a:prstClr>
              </a:solidFill>
              <a:latin typeface="+mn-lt"/>
              <a:ea typeface="+mn-ea"/>
              <a:cs typeface="+mn-cs"/>
            </a:rPr>
            <a:t> ?
Les </a:t>
          </a:r>
          <a:r>
            <a:rPr lang="en-GB" sz="1800" kern="1200" dirty="0" err="1">
              <a:solidFill>
                <a:prstClr val="black">
                  <a:hueOff val="0"/>
                  <a:satOff val="0"/>
                  <a:lumOff val="0"/>
                  <a:alphaOff val="0"/>
                </a:prstClr>
              </a:solidFill>
              <a:latin typeface="+mn-lt"/>
              <a:ea typeface="+mn-ea"/>
              <a:cs typeface="+mn-cs"/>
            </a:rPr>
            <a:t>données</a:t>
          </a:r>
          <a:r>
            <a:rPr lang="en-GB" sz="1800" kern="1200" dirty="0">
              <a:solidFill>
                <a:prstClr val="black">
                  <a:hueOff val="0"/>
                  <a:satOff val="0"/>
                  <a:lumOff val="0"/>
                  <a:alphaOff val="0"/>
                </a:prstClr>
              </a:solidFill>
              <a:latin typeface="+mn-lt"/>
              <a:ea typeface="+mn-ea"/>
              <a:cs typeface="+mn-cs"/>
            </a:rPr>
            <a:t> de </a:t>
          </a:r>
          <a:r>
            <a:rPr lang="en-GB" sz="1800" kern="1200" dirty="0" err="1">
              <a:solidFill>
                <a:prstClr val="black">
                  <a:hueOff val="0"/>
                  <a:satOff val="0"/>
                  <a:lumOff val="0"/>
                  <a:alphaOff val="0"/>
                </a:prstClr>
              </a:solidFill>
              <a:latin typeface="+mn-lt"/>
              <a:ea typeface="+mn-ea"/>
              <a:cs typeface="+mn-cs"/>
            </a:rPr>
            <a:t>l'indicateur</a:t>
          </a:r>
          <a:r>
            <a:rPr lang="en-GB" sz="1800" kern="1200" dirty="0">
              <a:solidFill>
                <a:prstClr val="black">
                  <a:hueOff val="0"/>
                  <a:satOff val="0"/>
                  <a:lumOff val="0"/>
                  <a:alphaOff val="0"/>
                </a:prstClr>
              </a:solidFill>
              <a:latin typeface="+mn-lt"/>
              <a:ea typeface="+mn-ea"/>
              <a:cs typeface="+mn-cs"/>
            </a:rPr>
            <a:t> </a:t>
          </a:r>
          <a:r>
            <a:rPr lang="en-GB" sz="1800" kern="1200" dirty="0" err="1">
              <a:solidFill>
                <a:prstClr val="black">
                  <a:hueOff val="0"/>
                  <a:satOff val="0"/>
                  <a:lumOff val="0"/>
                  <a:alphaOff val="0"/>
                </a:prstClr>
              </a:solidFill>
              <a:latin typeface="+mn-lt"/>
              <a:ea typeface="+mn-ea"/>
              <a:cs typeface="+mn-cs"/>
            </a:rPr>
            <a:t>sont-elles</a:t>
          </a:r>
          <a:r>
            <a:rPr lang="en-GB" sz="1800" kern="1200" dirty="0">
              <a:solidFill>
                <a:prstClr val="black">
                  <a:hueOff val="0"/>
                  <a:satOff val="0"/>
                  <a:lumOff val="0"/>
                  <a:alphaOff val="0"/>
                </a:prstClr>
              </a:solidFill>
              <a:latin typeface="+mn-lt"/>
              <a:ea typeface="+mn-ea"/>
              <a:cs typeface="+mn-cs"/>
            </a:rPr>
            <a:t> </a:t>
          </a:r>
          <a:r>
            <a:rPr lang="en-GB" sz="1800" kern="1200" dirty="0" err="1">
              <a:solidFill>
                <a:prstClr val="black">
                  <a:hueOff val="0"/>
                  <a:satOff val="0"/>
                  <a:lumOff val="0"/>
                  <a:alphaOff val="0"/>
                </a:prstClr>
              </a:solidFill>
              <a:latin typeface="+mn-lt"/>
              <a:ea typeface="+mn-ea"/>
              <a:cs typeface="+mn-cs"/>
            </a:rPr>
            <a:t>disponibles</a:t>
          </a:r>
          <a:r>
            <a:rPr lang="en-GB" sz="1800" kern="1200" dirty="0">
              <a:solidFill>
                <a:prstClr val="black">
                  <a:hueOff val="0"/>
                  <a:satOff val="0"/>
                  <a:lumOff val="0"/>
                  <a:alphaOff val="0"/>
                </a:prstClr>
              </a:solidFill>
              <a:latin typeface="+mn-lt"/>
              <a:ea typeface="+mn-ea"/>
              <a:cs typeface="+mn-cs"/>
            </a:rPr>
            <a:t> </a:t>
          </a:r>
          <a:r>
            <a:rPr lang="en-GB" sz="1800" kern="1200" dirty="0" err="1">
              <a:solidFill>
                <a:prstClr val="black">
                  <a:hueOff val="0"/>
                  <a:satOff val="0"/>
                  <a:lumOff val="0"/>
                  <a:alphaOff val="0"/>
                </a:prstClr>
              </a:solidFill>
              <a:latin typeface="+mn-lt"/>
              <a:ea typeface="+mn-ea"/>
              <a:cs typeface="+mn-cs"/>
            </a:rPr>
            <a:t>ou</a:t>
          </a:r>
          <a:r>
            <a:rPr lang="en-GB" sz="1800" kern="1200" dirty="0">
              <a:solidFill>
                <a:prstClr val="black">
                  <a:hueOff val="0"/>
                  <a:satOff val="0"/>
                  <a:lumOff val="0"/>
                  <a:alphaOff val="0"/>
                </a:prstClr>
              </a:solidFill>
              <a:latin typeface="+mn-lt"/>
              <a:ea typeface="+mn-ea"/>
              <a:cs typeface="+mn-cs"/>
            </a:rPr>
            <a:t> </a:t>
          </a:r>
          <a:r>
            <a:rPr lang="en-GB" sz="1800" kern="1200" dirty="0" err="1">
              <a:solidFill>
                <a:prstClr val="black">
                  <a:hueOff val="0"/>
                  <a:satOff val="0"/>
                  <a:lumOff val="0"/>
                  <a:alphaOff val="0"/>
                </a:prstClr>
              </a:solidFill>
              <a:latin typeface="+mn-lt"/>
              <a:ea typeface="+mn-ea"/>
              <a:cs typeface="+mn-cs"/>
            </a:rPr>
            <a:t>peuvent-elles</a:t>
          </a:r>
          <a:r>
            <a:rPr lang="en-GB" sz="1800" kern="1200" dirty="0">
              <a:solidFill>
                <a:prstClr val="black">
                  <a:hueOff val="0"/>
                  <a:satOff val="0"/>
                  <a:lumOff val="0"/>
                  <a:alphaOff val="0"/>
                </a:prstClr>
              </a:solidFill>
              <a:latin typeface="+mn-lt"/>
              <a:ea typeface="+mn-ea"/>
              <a:cs typeface="+mn-cs"/>
            </a:rPr>
            <a:t> </a:t>
          </a:r>
          <a:r>
            <a:rPr lang="en-GB" sz="1800" kern="1200" dirty="0" err="1">
              <a:solidFill>
                <a:prstClr val="black">
                  <a:hueOff val="0"/>
                  <a:satOff val="0"/>
                  <a:lumOff val="0"/>
                  <a:alphaOff val="0"/>
                </a:prstClr>
              </a:solidFill>
              <a:latin typeface="+mn-lt"/>
              <a:ea typeface="+mn-ea"/>
              <a:cs typeface="+mn-cs"/>
            </a:rPr>
            <a:t>être</a:t>
          </a:r>
          <a:r>
            <a:rPr lang="en-GB" sz="1800" kern="1200" dirty="0">
              <a:solidFill>
                <a:prstClr val="black">
                  <a:hueOff val="0"/>
                  <a:satOff val="0"/>
                  <a:lumOff val="0"/>
                  <a:alphaOff val="0"/>
                </a:prstClr>
              </a:solidFill>
              <a:latin typeface="+mn-lt"/>
              <a:ea typeface="+mn-ea"/>
              <a:cs typeface="+mn-cs"/>
            </a:rPr>
            <a:t> </a:t>
          </a:r>
          <a:r>
            <a:rPr lang="en-GB" sz="1800" kern="1200" dirty="0" err="1">
              <a:solidFill>
                <a:prstClr val="black">
                  <a:hueOff val="0"/>
                  <a:satOff val="0"/>
                  <a:lumOff val="0"/>
                  <a:alphaOff val="0"/>
                </a:prstClr>
              </a:solidFill>
              <a:latin typeface="+mn-lt"/>
              <a:ea typeface="+mn-ea"/>
              <a:cs typeface="+mn-cs"/>
            </a:rPr>
            <a:t>collectées</a:t>
          </a:r>
          <a:r>
            <a:rPr lang="en-GB" sz="1800" kern="1200" dirty="0">
              <a:solidFill>
                <a:prstClr val="black">
                  <a:hueOff val="0"/>
                  <a:satOff val="0"/>
                  <a:lumOff val="0"/>
                  <a:alphaOff val="0"/>
                </a:prstClr>
              </a:solidFill>
              <a:latin typeface="+mn-lt"/>
              <a:ea typeface="+mn-ea"/>
              <a:cs typeface="+mn-cs"/>
            </a:rPr>
            <a:t> </a:t>
          </a:r>
          <a:r>
            <a:rPr lang="en-GB" sz="1800" kern="1200" dirty="0" err="1">
              <a:solidFill>
                <a:prstClr val="black">
                  <a:hueOff val="0"/>
                  <a:satOff val="0"/>
                  <a:lumOff val="0"/>
                  <a:alphaOff val="0"/>
                </a:prstClr>
              </a:solidFill>
              <a:latin typeface="+mn-lt"/>
              <a:ea typeface="+mn-ea"/>
              <a:cs typeface="+mn-cs"/>
            </a:rPr>
            <a:t>à</a:t>
          </a:r>
          <a:r>
            <a:rPr lang="en-GB" sz="1800" kern="1200" dirty="0">
              <a:solidFill>
                <a:prstClr val="black">
                  <a:hueOff val="0"/>
                  <a:satOff val="0"/>
                  <a:lumOff val="0"/>
                  <a:alphaOff val="0"/>
                </a:prstClr>
              </a:solidFill>
              <a:latin typeface="+mn-lt"/>
              <a:ea typeface="+mn-ea"/>
              <a:cs typeface="+mn-cs"/>
            </a:rPr>
            <a:t> </a:t>
          </a:r>
          <a:r>
            <a:rPr lang="en-GB" sz="1800" kern="1200" dirty="0" err="1">
              <a:solidFill>
                <a:prstClr val="black">
                  <a:hueOff val="0"/>
                  <a:satOff val="0"/>
                  <a:lumOff val="0"/>
                  <a:alphaOff val="0"/>
                </a:prstClr>
              </a:solidFill>
              <a:latin typeface="+mn-lt"/>
              <a:ea typeface="+mn-ea"/>
              <a:cs typeface="+mn-cs"/>
            </a:rPr>
            <a:t>une</a:t>
          </a:r>
          <a:r>
            <a:rPr lang="en-GB" sz="1800" kern="1200" dirty="0">
              <a:solidFill>
                <a:prstClr val="black">
                  <a:hueOff val="0"/>
                  <a:satOff val="0"/>
                  <a:lumOff val="0"/>
                  <a:alphaOff val="0"/>
                </a:prstClr>
              </a:solidFill>
              <a:latin typeface="+mn-lt"/>
              <a:ea typeface="+mn-ea"/>
              <a:cs typeface="+mn-cs"/>
            </a:rPr>
            <a:t> </a:t>
          </a:r>
          <a:r>
            <a:rPr lang="en-GB" sz="1800" kern="1200" dirty="0" err="1">
              <a:solidFill>
                <a:prstClr val="black">
                  <a:hueOff val="0"/>
                  <a:satOff val="0"/>
                  <a:lumOff val="0"/>
                  <a:alphaOff val="0"/>
                </a:prstClr>
              </a:solidFill>
              <a:latin typeface="+mn-lt"/>
              <a:ea typeface="+mn-ea"/>
              <a:cs typeface="+mn-cs"/>
            </a:rPr>
            <a:t>fréquence</a:t>
          </a:r>
          <a:r>
            <a:rPr lang="en-GB" sz="1800" kern="1200" dirty="0">
              <a:solidFill>
                <a:prstClr val="black">
                  <a:hueOff val="0"/>
                  <a:satOff val="0"/>
                  <a:lumOff val="0"/>
                  <a:alphaOff val="0"/>
                </a:prstClr>
              </a:solidFill>
              <a:latin typeface="+mn-lt"/>
              <a:ea typeface="+mn-ea"/>
              <a:cs typeface="+mn-cs"/>
            </a:rPr>
            <a:t> qui </a:t>
          </a:r>
          <a:r>
            <a:rPr lang="en-GB" sz="1800" kern="1200" dirty="0" err="1">
              <a:solidFill>
                <a:prstClr val="black">
                  <a:hueOff val="0"/>
                  <a:satOff val="0"/>
                  <a:lumOff val="0"/>
                  <a:alphaOff val="0"/>
                </a:prstClr>
              </a:solidFill>
              <a:latin typeface="+mn-lt"/>
              <a:ea typeface="+mn-ea"/>
              <a:cs typeface="+mn-cs"/>
            </a:rPr>
            <a:t>facilite</a:t>
          </a:r>
          <a:r>
            <a:rPr lang="en-GB" sz="1800" kern="1200" dirty="0">
              <a:solidFill>
                <a:prstClr val="black">
                  <a:hueOff val="0"/>
                  <a:satOff val="0"/>
                  <a:lumOff val="0"/>
                  <a:alphaOff val="0"/>
                </a:prstClr>
              </a:solidFill>
              <a:latin typeface="+mn-lt"/>
              <a:ea typeface="+mn-ea"/>
              <a:cs typeface="+mn-cs"/>
            </a:rPr>
            <a:t> la prise de </a:t>
          </a:r>
          <a:r>
            <a:rPr lang="en-GB" sz="1800" kern="1200" dirty="0" err="1">
              <a:solidFill>
                <a:prstClr val="black">
                  <a:hueOff val="0"/>
                  <a:satOff val="0"/>
                  <a:lumOff val="0"/>
                  <a:alphaOff val="0"/>
                </a:prstClr>
              </a:solidFill>
              <a:latin typeface="+mn-lt"/>
              <a:ea typeface="+mn-ea"/>
              <a:cs typeface="+mn-cs"/>
            </a:rPr>
            <a:t>décision</a:t>
          </a:r>
          <a:r>
            <a:rPr lang="en-GB" sz="1800" kern="1200" dirty="0">
              <a:solidFill>
                <a:prstClr val="black">
                  <a:hueOff val="0"/>
                  <a:satOff val="0"/>
                  <a:lumOff val="0"/>
                  <a:alphaOff val="0"/>
                </a:prstClr>
              </a:solidFill>
              <a:latin typeface="+mn-lt"/>
              <a:ea typeface="+mn-ea"/>
              <a:cs typeface="+mn-cs"/>
            </a:rPr>
            <a:t>, </a:t>
          </a:r>
          <a:r>
            <a:rPr lang="en-GB" sz="1800" kern="1200" dirty="0" err="1">
              <a:solidFill>
                <a:prstClr val="black">
                  <a:hueOff val="0"/>
                  <a:satOff val="0"/>
                  <a:lumOff val="0"/>
                  <a:alphaOff val="0"/>
                </a:prstClr>
              </a:solidFill>
              <a:latin typeface="+mn-lt"/>
              <a:ea typeface="+mn-ea"/>
              <a:cs typeface="+mn-cs"/>
            </a:rPr>
            <a:t>l'établissement</a:t>
          </a:r>
          <a:r>
            <a:rPr lang="en-GB" sz="1800" kern="1200" dirty="0">
              <a:solidFill>
                <a:prstClr val="black">
                  <a:hueOff val="0"/>
                  <a:satOff val="0"/>
                  <a:lumOff val="0"/>
                  <a:alphaOff val="0"/>
                </a:prstClr>
              </a:solidFill>
              <a:latin typeface="+mn-lt"/>
              <a:ea typeface="+mn-ea"/>
              <a:cs typeface="+mn-cs"/>
            </a:rPr>
            <a:t> de rapports et la sensibilisation ? </a:t>
          </a:r>
          <a:endParaRPr lang="en-US" sz="1800" kern="1200" dirty="0">
            <a:solidFill>
              <a:prstClr val="black">
                <a:hueOff val="0"/>
                <a:satOff val="0"/>
                <a:lumOff val="0"/>
                <a:alphaOff val="0"/>
              </a:prstClr>
            </a:solidFill>
            <a:latin typeface="+mn-lt"/>
            <a:ea typeface="+mn-ea"/>
            <a:cs typeface="+mn-cs"/>
          </a:endParaRPr>
        </a:p>
      </dsp:txBody>
      <dsp:txXfrm rot="-5400000">
        <a:off x="2784283" y="3927776"/>
        <a:ext cx="8797164" cy="1395624"/>
      </dsp:txXfrm>
    </dsp:sp>
    <dsp:sp modelId="{E3B5DBB7-D378-41B8-AFA5-1990310A029F}">
      <dsp:nvSpPr>
        <dsp:cNvPr id="0" name=""/>
        <dsp:cNvSpPr/>
      </dsp:nvSpPr>
      <dsp:spPr>
        <a:xfrm>
          <a:off x="92165" y="4128232"/>
          <a:ext cx="2738443" cy="1021161"/>
        </a:xfrm>
        <a:prstGeom prst="roundRect">
          <a:avLst/>
        </a:prstGeom>
        <a:solidFill>
          <a:schemeClr val="accent6">
            <a:lumMod val="75000"/>
          </a:schemeClr>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Font typeface="Wingdings" panose="05000000000000000000" pitchFamily="2" charset="2"/>
            <a:buNone/>
          </a:pPr>
          <a:r>
            <a:rPr lang="en-GB" sz="3600" b="1" kern="1200" dirty="0" err="1">
              <a:solidFill>
                <a:srgbClr val="002060"/>
              </a:solidFill>
            </a:rPr>
            <a:t>Sont-ils</a:t>
          </a:r>
          <a:r>
            <a:rPr lang="en-GB" sz="3600" b="1" kern="1200" dirty="0">
              <a:solidFill>
                <a:srgbClr val="002060"/>
              </a:solidFill>
            </a:rPr>
            <a:t> pratiques ? </a:t>
          </a:r>
          <a:endParaRPr lang="en-US" sz="3600" b="0" kern="1200" dirty="0">
            <a:solidFill>
              <a:srgbClr val="002060"/>
            </a:solidFill>
          </a:endParaRPr>
        </a:p>
      </dsp:txBody>
      <dsp:txXfrm>
        <a:off x="142014" y="4178081"/>
        <a:ext cx="2638745" cy="92146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6BFF9E-3AE4-4363-8F02-7685ED212774}" type="datetimeFigureOut">
              <a:rPr lang="en-US" smtClean="0"/>
              <a:t>4/12/2023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htt[s://www.dol.gov/agencies/ilab</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56F6AC-AA11-450A-997D-48238728947C}" type="slidenum">
              <a:rPr lang="en-US" smtClean="0"/>
              <a:t>‹#›</a:t>
            </a:fld>
            <a:endParaRPr lang="en-US"/>
          </a:p>
        </p:txBody>
      </p:sp>
    </p:spTree>
    <p:extLst>
      <p:ext uri="{BB962C8B-B14F-4D97-AF65-F5344CB8AC3E}">
        <p14:creationId xmlns:p14="http://schemas.microsoft.com/office/powerpoint/2010/main" val="84366333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CD815E-669F-40AF-B08D-582CE9D349B6}" type="datetimeFigureOut">
              <a:rPr lang="en-US" smtClean="0"/>
              <a:t>4/12/2023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err="1"/>
              <a:t>htt</a:t>
            </a:r>
            <a:r>
              <a:rPr lang="en-US" dirty="0"/>
              <a:t>[s://www.dol.gov/agencies/ilab</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67C36C-E3E0-40FF-81C8-0F670407EF18}" type="slidenum">
              <a:rPr lang="en-US" smtClean="0"/>
              <a:t>‹#›</a:t>
            </a:fld>
            <a:endParaRPr lang="en-US"/>
          </a:p>
        </p:txBody>
      </p:sp>
    </p:spTree>
    <p:extLst>
      <p:ext uri="{BB962C8B-B14F-4D97-AF65-F5344CB8AC3E}">
        <p14:creationId xmlns:p14="http://schemas.microsoft.com/office/powerpoint/2010/main" val="50212811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Bienvenue</a:t>
            </a:r>
            <a:r>
              <a:rPr lang="en-US" dirty="0"/>
              <a:t> au </a:t>
            </a:r>
            <a:r>
              <a:rPr lang="en-US" dirty="0" err="1"/>
              <a:t>cours</a:t>
            </a:r>
            <a:r>
              <a:rPr lang="en-US" dirty="0"/>
              <a:t> sur la conception et la </a:t>
            </a:r>
            <a:r>
              <a:rPr lang="en-US" dirty="0" err="1"/>
              <a:t>définition</a:t>
            </a:r>
            <a:r>
              <a:rPr lang="en-US" dirty="0"/>
              <a:t> </a:t>
            </a:r>
            <a:r>
              <a:rPr lang="en-US" dirty="0" err="1"/>
              <a:t>d'indicateurs</a:t>
            </a:r>
            <a:r>
              <a:rPr lang="en-US" dirty="0"/>
              <a:t> de performance du </a:t>
            </a:r>
            <a:r>
              <a:rPr lang="en-US" dirty="0" err="1"/>
              <a:t>ministère</a:t>
            </a:r>
            <a:r>
              <a:rPr lang="en-US" dirty="0"/>
              <a:t> </a:t>
            </a:r>
            <a:r>
              <a:rPr lang="en-US" dirty="0" err="1"/>
              <a:t>américain</a:t>
            </a:r>
            <a:r>
              <a:rPr lang="en-US" dirty="0"/>
              <a:t> du travail </a:t>
            </a:r>
            <a:r>
              <a:rPr lang="en-US" dirty="0" err="1"/>
              <a:t>destiné</a:t>
            </a:r>
            <a:r>
              <a:rPr lang="en-US" dirty="0"/>
              <a:t> aux </a:t>
            </a:r>
            <a:r>
              <a:rPr lang="en-US" dirty="0" err="1"/>
              <a:t>bénéficiaires</a:t>
            </a:r>
            <a:r>
              <a:rPr lang="en-US" dirty="0"/>
              <a:t> du Bureau des affaires </a:t>
            </a:r>
            <a:r>
              <a:rPr lang="en-US" dirty="0" err="1"/>
              <a:t>internationales</a:t>
            </a:r>
            <a:r>
              <a:rPr lang="en-US" dirty="0"/>
              <a:t> du travail (ILAB).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Tree>
    <p:extLst>
      <p:ext uri="{BB962C8B-B14F-4D97-AF65-F5344CB8AC3E}">
        <p14:creationId xmlns:p14="http://schemas.microsoft.com/office/powerpoint/2010/main" val="4065265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Les types </a:t>
            </a:r>
            <a:r>
              <a:rPr lang="en-US" dirty="0" err="1"/>
              <a:t>d'indicateurs</a:t>
            </a:r>
            <a:r>
              <a:rPr lang="en-US" dirty="0"/>
              <a:t> les plus courants </a:t>
            </a:r>
            <a:r>
              <a:rPr lang="en-US" dirty="0" err="1"/>
              <a:t>sont</a:t>
            </a:r>
            <a:r>
              <a:rPr lang="en-US" dirty="0"/>
              <a:t> le </a:t>
            </a:r>
            <a:r>
              <a:rPr lang="en-US" dirty="0" err="1"/>
              <a:t>nombre</a:t>
            </a:r>
            <a:r>
              <a:rPr lang="en-US" dirty="0"/>
              <a:t> et le </a:t>
            </a:r>
            <a:r>
              <a:rPr lang="en-US" dirty="0" err="1"/>
              <a:t>pourcentage</a:t>
            </a:r>
            <a:r>
              <a:rPr lang="en-US" dirty="0"/>
              <a:t>, </a:t>
            </a:r>
            <a:r>
              <a:rPr lang="en-US" dirty="0" err="1"/>
              <a:t>comme</a:t>
            </a:r>
            <a:r>
              <a:rPr lang="en-US" dirty="0"/>
              <a:t> le "</a:t>
            </a:r>
            <a:r>
              <a:rPr lang="en-US" dirty="0" err="1"/>
              <a:t>nombre</a:t>
            </a:r>
            <a:r>
              <a:rPr lang="en-US" dirty="0"/>
              <a:t> de </a:t>
            </a:r>
            <a:r>
              <a:rPr lang="en-US" dirty="0" err="1"/>
              <a:t>personnes</a:t>
            </a:r>
            <a:r>
              <a:rPr lang="en-US" dirty="0"/>
              <a:t> </a:t>
            </a:r>
            <a:r>
              <a:rPr lang="en-US" dirty="0" err="1"/>
              <a:t>formées</a:t>
            </a:r>
            <a:r>
              <a:rPr lang="en-US" dirty="0"/>
              <a:t>" et le "</a:t>
            </a:r>
            <a:r>
              <a:rPr lang="en-US" dirty="0" err="1"/>
              <a:t>pourcentage</a:t>
            </a:r>
            <a:r>
              <a:rPr lang="en-US" dirty="0"/>
              <a:t> de </a:t>
            </a:r>
            <a:r>
              <a:rPr lang="en-US" dirty="0" err="1"/>
              <a:t>bénéficiaires</a:t>
            </a:r>
            <a:r>
              <a:rPr lang="en-US" dirty="0"/>
              <a:t> </a:t>
            </a:r>
            <a:r>
              <a:rPr lang="en-US" dirty="0" err="1"/>
              <a:t>cibles</a:t>
            </a:r>
            <a:r>
              <a:rPr lang="en-US" dirty="0"/>
              <a:t> </a:t>
            </a:r>
            <a:r>
              <a:rPr lang="en-US" dirty="0" err="1"/>
              <a:t>recevant</a:t>
            </a:r>
            <a:r>
              <a:rPr lang="en-US" dirty="0"/>
              <a:t> </a:t>
            </a:r>
            <a:r>
              <a:rPr lang="en-US" dirty="0" err="1"/>
              <a:t>une</a:t>
            </a:r>
            <a:r>
              <a:rPr lang="en-US" dirty="0"/>
              <a:t> formation </a:t>
            </a:r>
            <a:r>
              <a:rPr lang="en-US" dirty="0" err="1"/>
              <a:t>professionnelle</a:t>
            </a:r>
            <a:r>
              <a:rPr lang="en-US" dirty="0"/>
              <a:t>". </a:t>
            </a:r>
          </a:p>
          <a:p>
            <a:pPr marL="171450" indent="-171450">
              <a:buFont typeface="Arial" panose="020B0604020202020204" pitchFamily="34" charset="0"/>
              <a:buChar char="•"/>
            </a:pPr>
            <a:r>
              <a:rPr lang="en-US" dirty="0" err="1"/>
              <a:t>Cependant</a:t>
            </a:r>
            <a:r>
              <a:rPr lang="en-US" dirty="0"/>
              <a:t>, il </a:t>
            </a:r>
            <a:r>
              <a:rPr lang="en-US" dirty="0" err="1"/>
              <a:t>existe</a:t>
            </a:r>
            <a:r>
              <a:rPr lang="en-US" dirty="0"/>
              <a:t> </a:t>
            </a:r>
            <a:r>
              <a:rPr lang="en-US" dirty="0" err="1"/>
              <a:t>d'autres</a:t>
            </a:r>
            <a:r>
              <a:rPr lang="en-US" dirty="0"/>
              <a:t> types </a:t>
            </a:r>
            <a:r>
              <a:rPr lang="en-US" dirty="0" err="1"/>
              <a:t>d'indicateurs</a:t>
            </a:r>
            <a:r>
              <a:rPr lang="en-US" dirty="0"/>
              <a:t>, y </a:t>
            </a:r>
            <a:r>
              <a:rPr lang="en-US" dirty="0" err="1"/>
              <a:t>compris</a:t>
            </a:r>
            <a:r>
              <a:rPr lang="en-US" dirty="0"/>
              <a:t>, </a:t>
            </a:r>
            <a:r>
              <a:rPr lang="en-US" dirty="0" err="1"/>
              <a:t>mais</a:t>
            </a:r>
            <a:r>
              <a:rPr lang="en-US" dirty="0"/>
              <a:t> sans </a:t>
            </a:r>
            <a:r>
              <a:rPr lang="en-US" dirty="0" err="1"/>
              <a:t>s'y</a:t>
            </a:r>
            <a:r>
              <a:rPr lang="en-US" dirty="0"/>
              <a:t> limiter, la </a:t>
            </a:r>
            <a:r>
              <a:rPr lang="en-US" dirty="0" err="1"/>
              <a:t>moyenne</a:t>
            </a:r>
            <a:r>
              <a:rPr lang="en-US" dirty="0"/>
              <a:t>, le </a:t>
            </a:r>
            <a:r>
              <a:rPr lang="en-US" dirty="0" err="1"/>
              <a:t>taux</a:t>
            </a:r>
            <a:r>
              <a:rPr lang="en-US" dirty="0"/>
              <a:t>, </a:t>
            </a:r>
            <a:r>
              <a:rPr lang="en-US" dirty="0" err="1"/>
              <a:t>l'indice</a:t>
            </a:r>
            <a:r>
              <a:rPr lang="en-US" dirty="0"/>
              <a:t> et les </a:t>
            </a:r>
            <a:r>
              <a:rPr lang="en-US" dirty="0" err="1"/>
              <a:t>jalons</a:t>
            </a:r>
            <a:r>
              <a:rPr lang="en-US" dirty="0"/>
              <a:t>, qui </a:t>
            </a:r>
            <a:r>
              <a:rPr lang="en-US" dirty="0" err="1"/>
              <a:t>sont</a:t>
            </a:r>
            <a:r>
              <a:rPr lang="en-US" dirty="0"/>
              <a:t> </a:t>
            </a:r>
            <a:r>
              <a:rPr lang="en-US" dirty="0" err="1"/>
              <a:t>fréquemment</a:t>
            </a:r>
            <a:r>
              <a:rPr lang="en-US" dirty="0"/>
              <a:t> </a:t>
            </a:r>
            <a:r>
              <a:rPr lang="en-US" dirty="0" err="1"/>
              <a:t>utilisés</a:t>
            </a:r>
            <a:r>
              <a:rPr lang="en-US" dirty="0"/>
              <a:t> pour </a:t>
            </a:r>
            <a:r>
              <a:rPr lang="en-US" dirty="0" err="1"/>
              <a:t>mesurer</a:t>
            </a:r>
            <a:r>
              <a:rPr lang="en-US" dirty="0"/>
              <a:t> des choses plus complexes </a:t>
            </a:r>
            <a:r>
              <a:rPr lang="en-US" dirty="0" err="1"/>
              <a:t>ou</a:t>
            </a:r>
            <a:r>
              <a:rPr lang="en-US" dirty="0"/>
              <a:t> pour </a:t>
            </a:r>
            <a:r>
              <a:rPr lang="en-US" dirty="0" err="1"/>
              <a:t>mesurer</a:t>
            </a:r>
            <a:r>
              <a:rPr lang="en-US" dirty="0"/>
              <a:t> </a:t>
            </a:r>
            <a:r>
              <a:rPr lang="en-US" dirty="0" err="1"/>
              <a:t>plusieurs</a:t>
            </a:r>
            <a:r>
              <a:rPr lang="en-US" dirty="0"/>
              <a:t> </a:t>
            </a:r>
            <a:r>
              <a:rPr lang="en-US" dirty="0" err="1"/>
              <a:t>composantes</a:t>
            </a:r>
            <a:r>
              <a:rPr lang="en-US" dirty="0"/>
              <a:t>. Dans les </a:t>
            </a:r>
            <a:r>
              <a:rPr lang="en-US" dirty="0" err="1"/>
              <a:t>prochaines</a:t>
            </a:r>
            <a:r>
              <a:rPr lang="en-US" dirty="0"/>
              <a:t> diapositives, nous </a:t>
            </a:r>
            <a:r>
              <a:rPr lang="en-US" dirty="0" err="1"/>
              <a:t>allons</a:t>
            </a:r>
            <a:r>
              <a:rPr lang="en-US" dirty="0"/>
              <a:t> explorer </a:t>
            </a:r>
            <a:r>
              <a:rPr lang="en-US" dirty="0" err="1"/>
              <a:t>certains</a:t>
            </a:r>
            <a:r>
              <a:rPr lang="en-US" dirty="0"/>
              <a:t> de </a:t>
            </a:r>
            <a:r>
              <a:rPr lang="en-US" dirty="0" err="1"/>
              <a:t>ces</a:t>
            </a:r>
            <a:r>
              <a:rPr lang="en-US" dirty="0"/>
              <a:t> types </a:t>
            </a:r>
            <a:r>
              <a:rPr lang="en-US" dirty="0" err="1"/>
              <a:t>d'indicateurs</a:t>
            </a:r>
            <a:r>
              <a:rPr lang="en-US" dirty="0"/>
              <a:t> et </a:t>
            </a:r>
            <a:r>
              <a:rPr lang="en-US" dirty="0" err="1"/>
              <a:t>en</a:t>
            </a:r>
            <a:r>
              <a:rPr lang="en-US" dirty="0"/>
              <a:t> examiner des </a:t>
            </a:r>
            <a:r>
              <a:rPr lang="en-US" dirty="0" err="1"/>
              <a:t>exemples</a:t>
            </a:r>
            <a:endParaRPr lang="en-US" dirty="0"/>
          </a:p>
        </p:txBody>
      </p:sp>
    </p:spTree>
    <p:extLst>
      <p:ext uri="{BB962C8B-B14F-4D97-AF65-F5344CB8AC3E}">
        <p14:creationId xmlns:p14="http://schemas.microsoft.com/office/powerpoint/2010/main" val="3507625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Les </a:t>
            </a:r>
            <a:r>
              <a:rPr lang="en-US" dirty="0" err="1"/>
              <a:t>indicateurs</a:t>
            </a:r>
            <a:r>
              <a:rPr lang="en-US" dirty="0"/>
              <a:t> </a:t>
            </a:r>
            <a:r>
              <a:rPr lang="en-US" dirty="0" err="1"/>
              <a:t>peuvent</a:t>
            </a:r>
            <a:r>
              <a:rPr lang="en-US" dirty="0"/>
              <a:t> </a:t>
            </a:r>
            <a:r>
              <a:rPr lang="en-US" dirty="0" err="1"/>
              <a:t>être</a:t>
            </a:r>
            <a:r>
              <a:rPr lang="en-US" dirty="0"/>
              <a:t> de nature quantitative </a:t>
            </a:r>
            <a:r>
              <a:rPr lang="en-US" dirty="0" err="1"/>
              <a:t>ou</a:t>
            </a:r>
            <a:r>
              <a:rPr lang="en-US" dirty="0"/>
              <a:t> qualitative. </a:t>
            </a:r>
          </a:p>
          <a:p>
            <a:pPr marL="171450" indent="-171450">
              <a:buFont typeface="Arial" panose="020B0604020202020204" pitchFamily="34" charset="0"/>
              <a:buChar char="•"/>
            </a:pPr>
            <a:r>
              <a:rPr lang="en-US" dirty="0"/>
              <a:t>Les </a:t>
            </a:r>
            <a:r>
              <a:rPr lang="en-US" dirty="0" err="1"/>
              <a:t>unités</a:t>
            </a:r>
            <a:r>
              <a:rPr lang="en-US" dirty="0"/>
              <a:t> de </a:t>
            </a:r>
            <a:r>
              <a:rPr lang="en-US" dirty="0" err="1"/>
              <a:t>mesure</a:t>
            </a:r>
            <a:r>
              <a:rPr lang="en-US" dirty="0"/>
              <a:t> les plus </a:t>
            </a:r>
            <a:r>
              <a:rPr lang="en-US" dirty="0" err="1"/>
              <a:t>courantes</a:t>
            </a:r>
            <a:r>
              <a:rPr lang="en-US" dirty="0"/>
              <a:t> pour les </a:t>
            </a:r>
            <a:r>
              <a:rPr lang="en-US" dirty="0" err="1"/>
              <a:t>indicateurs</a:t>
            </a:r>
            <a:r>
              <a:rPr lang="en-US" dirty="0"/>
              <a:t> </a:t>
            </a:r>
            <a:r>
              <a:rPr lang="en-US" dirty="0" err="1"/>
              <a:t>quantitatifs</a:t>
            </a:r>
            <a:r>
              <a:rPr lang="en-US" dirty="0"/>
              <a:t> </a:t>
            </a:r>
            <a:r>
              <a:rPr lang="en-US" dirty="0" err="1"/>
              <a:t>sont</a:t>
            </a:r>
            <a:r>
              <a:rPr lang="en-US" dirty="0"/>
              <a:t> le "</a:t>
            </a:r>
            <a:r>
              <a:rPr lang="en-US" dirty="0" err="1"/>
              <a:t>nombre</a:t>
            </a:r>
            <a:r>
              <a:rPr lang="en-US" dirty="0"/>
              <a:t>" et le "</a:t>
            </a:r>
            <a:r>
              <a:rPr lang="en-US" dirty="0" err="1"/>
              <a:t>pourcentage</a:t>
            </a:r>
            <a:r>
              <a:rPr lang="en-US" dirty="0"/>
              <a:t>".</a:t>
            </a:r>
          </a:p>
          <a:p>
            <a:pPr marL="171450" indent="-171450">
              <a:buFont typeface="Arial" panose="020B0604020202020204" pitchFamily="34" charset="0"/>
              <a:buChar char="•"/>
            </a:pPr>
            <a:r>
              <a:rPr lang="en-US" dirty="0"/>
              <a:t>Les </a:t>
            </a:r>
            <a:r>
              <a:rPr lang="en-US" dirty="0" err="1"/>
              <a:t>indicateurs</a:t>
            </a:r>
            <a:r>
              <a:rPr lang="en-US" dirty="0"/>
              <a:t> </a:t>
            </a:r>
            <a:r>
              <a:rPr lang="en-US" dirty="0" err="1"/>
              <a:t>quantitatifs</a:t>
            </a:r>
            <a:r>
              <a:rPr lang="en-US" dirty="0"/>
              <a:t> </a:t>
            </a:r>
            <a:r>
              <a:rPr lang="en-US" dirty="0" err="1"/>
              <a:t>sont</a:t>
            </a:r>
            <a:r>
              <a:rPr lang="en-US" dirty="0"/>
              <a:t> </a:t>
            </a:r>
            <a:r>
              <a:rPr lang="en-US" dirty="0" err="1"/>
              <a:t>relativement</a:t>
            </a:r>
            <a:r>
              <a:rPr lang="en-US" dirty="0"/>
              <a:t> </a:t>
            </a:r>
            <a:r>
              <a:rPr lang="en-US" dirty="0" err="1"/>
              <a:t>faciles</a:t>
            </a:r>
            <a:r>
              <a:rPr lang="en-US" dirty="0"/>
              <a:t> </a:t>
            </a:r>
            <a:r>
              <a:rPr lang="en-US" dirty="0" err="1"/>
              <a:t>à</a:t>
            </a:r>
            <a:r>
              <a:rPr lang="en-US" dirty="0"/>
              <a:t> </a:t>
            </a:r>
            <a:r>
              <a:rPr lang="en-US" dirty="0" err="1"/>
              <a:t>mesurer</a:t>
            </a:r>
            <a:r>
              <a:rPr lang="en-US" dirty="0"/>
              <a:t>, </a:t>
            </a:r>
            <a:r>
              <a:rPr lang="en-US" dirty="0" err="1"/>
              <a:t>à</a:t>
            </a:r>
            <a:r>
              <a:rPr lang="en-US" dirty="0"/>
              <a:t> </a:t>
            </a:r>
            <a:r>
              <a:rPr lang="en-US" dirty="0" err="1"/>
              <a:t>agréger</a:t>
            </a:r>
            <a:r>
              <a:rPr lang="en-US" dirty="0"/>
              <a:t> et </a:t>
            </a:r>
            <a:r>
              <a:rPr lang="en-US" dirty="0" err="1"/>
              <a:t>à</a:t>
            </a:r>
            <a:r>
              <a:rPr lang="en-US" dirty="0"/>
              <a:t> </a:t>
            </a:r>
            <a:r>
              <a:rPr lang="en-US" dirty="0" err="1"/>
              <a:t>analyser</a:t>
            </a:r>
            <a:r>
              <a:rPr lang="en-US" dirty="0"/>
              <a:t> par rapport aux </a:t>
            </a:r>
            <a:r>
              <a:rPr lang="en-US" dirty="0" err="1"/>
              <a:t>indicateurs</a:t>
            </a:r>
            <a:r>
              <a:rPr lang="en-US" dirty="0"/>
              <a:t> </a:t>
            </a:r>
            <a:r>
              <a:rPr lang="en-US" dirty="0" err="1"/>
              <a:t>qualitatifs</a:t>
            </a:r>
            <a:r>
              <a:rPr lang="en-US" dirty="0"/>
              <a:t>. </a:t>
            </a:r>
          </a:p>
          <a:p>
            <a:pPr marL="171450" indent="-171450">
              <a:buFont typeface="Arial" panose="020B0604020202020204" pitchFamily="34" charset="0"/>
              <a:buChar char="•"/>
            </a:pPr>
            <a:r>
              <a:rPr lang="en-US" dirty="0"/>
              <a:t>Les </a:t>
            </a:r>
            <a:r>
              <a:rPr lang="en-US" dirty="0" err="1"/>
              <a:t>indicateurs</a:t>
            </a:r>
            <a:r>
              <a:rPr lang="en-US" dirty="0"/>
              <a:t> </a:t>
            </a:r>
            <a:r>
              <a:rPr lang="en-US" dirty="0" err="1"/>
              <a:t>qualitatifs</a:t>
            </a:r>
            <a:r>
              <a:rPr lang="en-US" dirty="0"/>
              <a:t> </a:t>
            </a:r>
            <a:r>
              <a:rPr lang="en-US" dirty="0" err="1"/>
              <a:t>peuvent</a:t>
            </a:r>
            <a:r>
              <a:rPr lang="en-US" dirty="0"/>
              <a:t> </a:t>
            </a:r>
            <a:r>
              <a:rPr lang="en-US" dirty="0" err="1"/>
              <a:t>être</a:t>
            </a:r>
            <a:r>
              <a:rPr lang="en-US" dirty="0"/>
              <a:t> </a:t>
            </a:r>
            <a:r>
              <a:rPr lang="en-US" dirty="0" err="1"/>
              <a:t>utiles</a:t>
            </a:r>
            <a:r>
              <a:rPr lang="en-US" dirty="0"/>
              <a:t> pour </a:t>
            </a:r>
            <a:r>
              <a:rPr lang="en-US" dirty="0" err="1"/>
              <a:t>mesurer</a:t>
            </a:r>
            <a:r>
              <a:rPr lang="en-US" dirty="0"/>
              <a:t> des choses qui ne </a:t>
            </a:r>
            <a:r>
              <a:rPr lang="en-US" dirty="0" err="1"/>
              <a:t>peuvent</a:t>
            </a:r>
            <a:r>
              <a:rPr lang="en-US" dirty="0"/>
              <a:t> pas </a:t>
            </a:r>
            <a:r>
              <a:rPr lang="en-US" dirty="0" err="1"/>
              <a:t>être</a:t>
            </a:r>
            <a:r>
              <a:rPr lang="en-US" dirty="0"/>
              <a:t> </a:t>
            </a:r>
            <a:r>
              <a:rPr lang="en-US" dirty="0" err="1"/>
              <a:t>facilement</a:t>
            </a:r>
            <a:r>
              <a:rPr lang="en-US" dirty="0"/>
              <a:t> </a:t>
            </a:r>
            <a:r>
              <a:rPr lang="en-US" dirty="0" err="1"/>
              <a:t>comptées</a:t>
            </a:r>
            <a:r>
              <a:rPr lang="en-US" dirty="0"/>
              <a:t> et </a:t>
            </a:r>
            <a:r>
              <a:rPr lang="en-US" dirty="0" err="1"/>
              <a:t>peuvent</a:t>
            </a:r>
            <a:r>
              <a:rPr lang="en-US" dirty="0"/>
              <a:t> </a:t>
            </a:r>
            <a:r>
              <a:rPr lang="en-US" dirty="0" err="1"/>
              <a:t>fournir</a:t>
            </a:r>
            <a:r>
              <a:rPr lang="en-US" dirty="0"/>
              <a:t> </a:t>
            </a:r>
            <a:r>
              <a:rPr lang="en-US" dirty="0" err="1"/>
              <a:t>une</a:t>
            </a:r>
            <a:r>
              <a:rPr lang="en-US" dirty="0"/>
              <a:t> </a:t>
            </a:r>
            <a:r>
              <a:rPr lang="en-US" dirty="0" err="1"/>
              <a:t>compréhension</a:t>
            </a:r>
            <a:r>
              <a:rPr lang="en-US" dirty="0"/>
              <a:t> plus riche d'un </a:t>
            </a:r>
            <a:r>
              <a:rPr lang="en-US" dirty="0" err="1"/>
              <a:t>résultat</a:t>
            </a:r>
            <a:r>
              <a:rPr lang="en-US" dirty="0"/>
              <a:t> ; </a:t>
            </a:r>
            <a:r>
              <a:rPr lang="en-US" dirty="0" err="1"/>
              <a:t>mais</a:t>
            </a:r>
            <a:r>
              <a:rPr lang="en-US" dirty="0"/>
              <a:t> </a:t>
            </a:r>
            <a:r>
              <a:rPr lang="en-US" dirty="0" err="1"/>
              <a:t>ils</a:t>
            </a:r>
            <a:r>
              <a:rPr lang="en-US" dirty="0"/>
              <a:t> </a:t>
            </a:r>
            <a:r>
              <a:rPr lang="en-US" dirty="0" err="1"/>
              <a:t>nécessitent</a:t>
            </a:r>
            <a:r>
              <a:rPr lang="en-US" dirty="0"/>
              <a:t> </a:t>
            </a:r>
            <a:r>
              <a:rPr lang="en-US" dirty="0" err="1"/>
              <a:t>une</a:t>
            </a:r>
            <a:r>
              <a:rPr lang="en-US" dirty="0"/>
              <a:t> </a:t>
            </a:r>
            <a:r>
              <a:rPr lang="en-US" dirty="0" err="1"/>
              <a:t>évaluation</a:t>
            </a:r>
            <a:r>
              <a:rPr lang="en-US" dirty="0"/>
              <a:t> subjective qui les rend plus </a:t>
            </a:r>
            <a:r>
              <a:rPr lang="en-US" dirty="0" err="1"/>
              <a:t>difficiles</a:t>
            </a:r>
            <a:r>
              <a:rPr lang="en-US" dirty="0"/>
              <a:t> </a:t>
            </a:r>
            <a:r>
              <a:rPr lang="en-US" dirty="0" err="1"/>
              <a:t>à</a:t>
            </a:r>
            <a:r>
              <a:rPr lang="en-US" dirty="0"/>
              <a:t> </a:t>
            </a:r>
            <a:r>
              <a:rPr lang="en-US" dirty="0" err="1"/>
              <a:t>analyser</a:t>
            </a:r>
            <a:r>
              <a:rPr lang="en-US" dirty="0"/>
              <a:t> et </a:t>
            </a:r>
            <a:r>
              <a:rPr lang="en-US" dirty="0" err="1"/>
              <a:t>à</a:t>
            </a:r>
            <a:r>
              <a:rPr lang="en-US" dirty="0"/>
              <a:t> comparer. </a:t>
            </a:r>
          </a:p>
          <a:p>
            <a:pPr marL="171450" indent="-171450">
              <a:buFont typeface="Arial" panose="020B0604020202020204" pitchFamily="34" charset="0"/>
              <a:buChar char="•"/>
            </a:pPr>
            <a:r>
              <a:rPr lang="en-US" dirty="0" err="1"/>
              <a:t>Néanmoins</a:t>
            </a:r>
            <a:r>
              <a:rPr lang="en-US" dirty="0"/>
              <a:t>, dans de </a:t>
            </a:r>
            <a:r>
              <a:rPr lang="en-US" dirty="0" err="1"/>
              <a:t>nombreux</a:t>
            </a:r>
            <a:r>
              <a:rPr lang="en-US" dirty="0"/>
              <a:t> </a:t>
            </a:r>
            <a:r>
              <a:rPr lang="en-US" dirty="0" err="1"/>
              <a:t>cas</a:t>
            </a:r>
            <a:r>
              <a:rPr lang="en-US" dirty="0"/>
              <a:t>, les </a:t>
            </a:r>
            <a:r>
              <a:rPr lang="en-US" dirty="0" err="1"/>
              <a:t>données</a:t>
            </a:r>
            <a:r>
              <a:rPr lang="en-US" dirty="0"/>
              <a:t> </a:t>
            </a:r>
            <a:r>
              <a:rPr lang="en-US" dirty="0" err="1"/>
              <a:t>qualitatives</a:t>
            </a:r>
            <a:r>
              <a:rPr lang="en-US" dirty="0"/>
              <a:t> </a:t>
            </a:r>
            <a:r>
              <a:rPr lang="en-US" dirty="0" err="1"/>
              <a:t>peuvent</a:t>
            </a:r>
            <a:r>
              <a:rPr lang="en-US" dirty="0"/>
              <a:t> </a:t>
            </a:r>
            <a:r>
              <a:rPr lang="en-US" dirty="0" err="1"/>
              <a:t>être</a:t>
            </a:r>
            <a:r>
              <a:rPr lang="en-US" dirty="0"/>
              <a:t> </a:t>
            </a:r>
            <a:r>
              <a:rPr lang="en-US" dirty="0" err="1"/>
              <a:t>transformées</a:t>
            </a:r>
            <a:r>
              <a:rPr lang="en-US" dirty="0"/>
              <a:t> </a:t>
            </a:r>
            <a:r>
              <a:rPr lang="en-US" dirty="0" err="1"/>
              <a:t>en</a:t>
            </a:r>
            <a:r>
              <a:rPr lang="en-US" dirty="0"/>
              <a:t> </a:t>
            </a:r>
            <a:r>
              <a:rPr lang="en-US" dirty="0" err="1"/>
              <a:t>données</a:t>
            </a:r>
            <a:r>
              <a:rPr lang="en-US" dirty="0"/>
              <a:t> </a:t>
            </a:r>
            <a:r>
              <a:rPr lang="en-US" dirty="0" err="1"/>
              <a:t>quantitatives</a:t>
            </a:r>
            <a:r>
              <a:rPr lang="en-US" dirty="0"/>
              <a:t> </a:t>
            </a:r>
            <a:r>
              <a:rPr lang="en-US" dirty="0" err="1"/>
              <a:t>afin</a:t>
            </a:r>
            <a:r>
              <a:rPr lang="en-US" dirty="0"/>
              <a:t> </a:t>
            </a:r>
            <a:r>
              <a:rPr lang="en-US" dirty="0" err="1"/>
              <a:t>d'en</a:t>
            </a:r>
            <a:r>
              <a:rPr lang="en-US" dirty="0"/>
              <a:t> </a:t>
            </a:r>
            <a:r>
              <a:rPr lang="en-US" dirty="0" err="1"/>
              <a:t>faciliter</a:t>
            </a:r>
            <a:r>
              <a:rPr lang="en-US" dirty="0"/>
              <a:t> la communication et </a:t>
            </a:r>
            <a:r>
              <a:rPr lang="en-US" dirty="0" err="1"/>
              <a:t>l'examen</a:t>
            </a:r>
            <a:r>
              <a:rPr lang="en-US" dirty="0"/>
              <a:t>. </a:t>
            </a:r>
          </a:p>
          <a:p>
            <a:pPr marL="171450" indent="-171450">
              <a:buFont typeface="Arial" panose="020B0604020202020204" pitchFamily="34" charset="0"/>
              <a:buChar char="•"/>
            </a:pPr>
            <a:r>
              <a:rPr lang="en-US" dirty="0" err="1"/>
              <a:t>Quelques</a:t>
            </a:r>
            <a:r>
              <a:rPr lang="en-US" dirty="0"/>
              <a:t> </a:t>
            </a:r>
            <a:r>
              <a:rPr lang="en-US" dirty="0" err="1"/>
              <a:t>exemples</a:t>
            </a:r>
            <a:r>
              <a:rPr lang="en-US" dirty="0"/>
              <a:t> </a:t>
            </a:r>
            <a:r>
              <a:rPr lang="en-US" dirty="0" err="1"/>
              <a:t>d'indicateurs</a:t>
            </a:r>
            <a:r>
              <a:rPr lang="en-US" dirty="0"/>
              <a:t> </a:t>
            </a:r>
            <a:r>
              <a:rPr lang="en-US" dirty="0" err="1"/>
              <a:t>quantitatifs</a:t>
            </a:r>
            <a:r>
              <a:rPr lang="en-US" dirty="0"/>
              <a:t> et </a:t>
            </a:r>
            <a:r>
              <a:rPr lang="en-US" dirty="0" err="1"/>
              <a:t>qualitatifs</a:t>
            </a:r>
            <a:r>
              <a:rPr lang="en-US" dirty="0"/>
              <a:t> </a:t>
            </a:r>
            <a:r>
              <a:rPr lang="en-US" dirty="0" err="1"/>
              <a:t>sont</a:t>
            </a:r>
            <a:r>
              <a:rPr lang="en-US" dirty="0"/>
              <a:t> </a:t>
            </a:r>
            <a:r>
              <a:rPr lang="en-US" dirty="0" err="1"/>
              <a:t>présentés</a:t>
            </a:r>
            <a:r>
              <a:rPr lang="en-US" dirty="0"/>
              <a:t> sur la diapositive.</a:t>
            </a:r>
          </a:p>
          <a:p>
            <a:endParaRPr lang="en-US" dirty="0"/>
          </a:p>
        </p:txBody>
      </p:sp>
    </p:spTree>
    <p:extLst>
      <p:ext uri="{BB962C8B-B14F-4D97-AF65-F5344CB8AC3E}">
        <p14:creationId xmlns:p14="http://schemas.microsoft.com/office/powerpoint/2010/main" val="2080618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Certains</a:t>
            </a:r>
            <a:r>
              <a:rPr lang="en-US" dirty="0"/>
              <a:t> </a:t>
            </a:r>
            <a:r>
              <a:rPr lang="en-US" dirty="0" err="1"/>
              <a:t>indicateurs</a:t>
            </a:r>
            <a:r>
              <a:rPr lang="en-US" dirty="0"/>
              <a:t> </a:t>
            </a:r>
            <a:r>
              <a:rPr lang="en-US" dirty="0" err="1"/>
              <a:t>utilisent</a:t>
            </a:r>
            <a:r>
              <a:rPr lang="en-US" dirty="0"/>
              <a:t> </a:t>
            </a:r>
            <a:r>
              <a:rPr lang="en-US" dirty="0" err="1"/>
              <a:t>une</a:t>
            </a:r>
            <a:r>
              <a:rPr lang="en-US" dirty="0"/>
              <a:t> </a:t>
            </a:r>
            <a:r>
              <a:rPr lang="en-US" dirty="0" err="1"/>
              <a:t>échelle</a:t>
            </a:r>
            <a:r>
              <a:rPr lang="en-US" dirty="0"/>
              <a:t> de notation, </a:t>
            </a:r>
            <a:r>
              <a:rPr lang="en-US" dirty="0" err="1"/>
              <a:t>ce</a:t>
            </a:r>
            <a:r>
              <a:rPr lang="en-US" dirty="0"/>
              <a:t> qui </a:t>
            </a:r>
            <a:r>
              <a:rPr lang="en-US" dirty="0" err="1"/>
              <a:t>permet</a:t>
            </a:r>
            <a:r>
              <a:rPr lang="en-US" dirty="0"/>
              <a:t> de quantifier des </a:t>
            </a:r>
            <a:r>
              <a:rPr lang="en-US" dirty="0" err="1"/>
              <a:t>résultats</a:t>
            </a:r>
            <a:r>
              <a:rPr lang="en-US" dirty="0"/>
              <a:t> plus </a:t>
            </a:r>
            <a:r>
              <a:rPr lang="en-US" dirty="0" err="1"/>
              <a:t>qualitatifs</a:t>
            </a:r>
            <a:r>
              <a:rPr lang="en-US" dirty="0"/>
              <a:t> et de </a:t>
            </a:r>
            <a:r>
              <a:rPr lang="en-US" dirty="0" err="1"/>
              <a:t>faciliter</a:t>
            </a:r>
            <a:r>
              <a:rPr lang="en-US" dirty="0"/>
              <a:t> </a:t>
            </a:r>
            <a:r>
              <a:rPr lang="en-US" dirty="0" err="1"/>
              <a:t>l'agrégation</a:t>
            </a:r>
            <a:r>
              <a:rPr lang="en-US" dirty="0"/>
              <a:t> et </a:t>
            </a:r>
            <a:r>
              <a:rPr lang="en-US" dirty="0" err="1"/>
              <a:t>l'analyse</a:t>
            </a:r>
            <a:r>
              <a:rPr lang="en-US" dirty="0"/>
              <a:t>. Une </a:t>
            </a:r>
            <a:r>
              <a:rPr lang="en-US" dirty="0" err="1"/>
              <a:t>échelle</a:t>
            </a:r>
            <a:r>
              <a:rPr lang="en-US" dirty="0"/>
              <a:t> </a:t>
            </a:r>
            <a:r>
              <a:rPr lang="en-US" dirty="0" err="1"/>
              <a:t>d'évaluation</a:t>
            </a:r>
            <a:r>
              <a:rPr lang="en-US" dirty="0"/>
              <a:t> </a:t>
            </a:r>
            <a:r>
              <a:rPr lang="en-US" dirty="0" err="1"/>
              <a:t>permet</a:t>
            </a:r>
            <a:r>
              <a:rPr lang="en-US" dirty="0"/>
              <a:t> au </a:t>
            </a:r>
            <a:r>
              <a:rPr lang="en-US" dirty="0" err="1"/>
              <a:t>répondant</a:t>
            </a:r>
            <a:r>
              <a:rPr lang="en-US" dirty="0"/>
              <a:t> de noter les choses sur un continuum et </a:t>
            </a:r>
            <a:r>
              <a:rPr lang="en-US" dirty="0" err="1"/>
              <a:t>fournit</a:t>
            </a:r>
            <a:r>
              <a:rPr lang="en-US" dirty="0"/>
              <a:t> des </a:t>
            </a:r>
            <a:r>
              <a:rPr lang="en-US" dirty="0" err="1"/>
              <a:t>informations</a:t>
            </a:r>
            <a:r>
              <a:rPr lang="en-US" dirty="0"/>
              <a:t> plus </a:t>
            </a:r>
            <a:r>
              <a:rPr lang="en-US" dirty="0" err="1"/>
              <a:t>nuancées</a:t>
            </a:r>
            <a:r>
              <a:rPr lang="en-US" dirty="0"/>
              <a:t> </a:t>
            </a:r>
            <a:r>
              <a:rPr lang="en-US" dirty="0" err="1"/>
              <a:t>qu'une</a:t>
            </a:r>
            <a:r>
              <a:rPr lang="en-US" dirty="0"/>
              <a:t> simple question "</a:t>
            </a:r>
            <a:r>
              <a:rPr lang="en-US" dirty="0" err="1"/>
              <a:t>Oui</a:t>
            </a:r>
            <a:r>
              <a:rPr lang="en-US" dirty="0"/>
              <a:t>/Non".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Les </a:t>
            </a:r>
            <a:r>
              <a:rPr lang="en-US" dirty="0" err="1"/>
              <a:t>unités</a:t>
            </a:r>
            <a:r>
              <a:rPr lang="en-US" dirty="0"/>
              <a:t> de </a:t>
            </a:r>
            <a:r>
              <a:rPr lang="en-US" dirty="0" err="1"/>
              <a:t>l'échelle</a:t>
            </a:r>
            <a:r>
              <a:rPr lang="en-US" dirty="0"/>
              <a:t> </a:t>
            </a:r>
            <a:r>
              <a:rPr lang="en-US" dirty="0" err="1"/>
              <a:t>doivent</a:t>
            </a:r>
            <a:r>
              <a:rPr lang="en-US" dirty="0"/>
              <a:t> </a:t>
            </a:r>
            <a:r>
              <a:rPr lang="en-US" dirty="0" err="1"/>
              <a:t>être</a:t>
            </a:r>
            <a:r>
              <a:rPr lang="en-US" dirty="0"/>
              <a:t> </a:t>
            </a:r>
            <a:r>
              <a:rPr lang="en-US" dirty="0" err="1"/>
              <a:t>claires</a:t>
            </a:r>
            <a:r>
              <a:rPr lang="en-US" dirty="0"/>
              <a:t> pour les </a:t>
            </a:r>
            <a:r>
              <a:rPr lang="en-US" dirty="0" err="1"/>
              <a:t>utilisateurs</a:t>
            </a:r>
            <a:r>
              <a:rPr lang="en-US" dirty="0"/>
              <a:t> </a:t>
            </a:r>
            <a:r>
              <a:rPr lang="en-US" dirty="0" err="1"/>
              <a:t>afin</a:t>
            </a:r>
            <a:r>
              <a:rPr lang="en-US" dirty="0"/>
              <a:t> que les </a:t>
            </a:r>
            <a:r>
              <a:rPr lang="en-US" dirty="0" err="1"/>
              <a:t>valeurs</a:t>
            </a:r>
            <a:r>
              <a:rPr lang="en-US" dirty="0"/>
              <a:t> de </a:t>
            </a:r>
            <a:r>
              <a:rPr lang="en-US" dirty="0" err="1"/>
              <a:t>l'échelle</a:t>
            </a:r>
            <a:r>
              <a:rPr lang="en-US" dirty="0"/>
              <a:t> </a:t>
            </a:r>
            <a:r>
              <a:rPr lang="en-US" dirty="0" err="1"/>
              <a:t>soient</a:t>
            </a:r>
            <a:r>
              <a:rPr lang="en-US" dirty="0"/>
              <a:t> </a:t>
            </a:r>
            <a:r>
              <a:rPr lang="en-US" dirty="0" err="1"/>
              <a:t>interprétées</a:t>
            </a:r>
            <a:r>
              <a:rPr lang="en-US" dirty="0"/>
              <a:t> de la </a:t>
            </a:r>
            <a:r>
              <a:rPr lang="en-US" dirty="0" err="1"/>
              <a:t>même</a:t>
            </a:r>
            <a:r>
              <a:rPr lang="en-US" dirty="0"/>
              <a:t> manière par </a:t>
            </a:r>
            <a:r>
              <a:rPr lang="en-US" dirty="0" err="1"/>
              <a:t>tous</a:t>
            </a:r>
            <a:r>
              <a:rPr lang="en-US" dirty="0"/>
              <a:t> les </a:t>
            </a:r>
            <a:r>
              <a:rPr lang="en-US" dirty="0" err="1"/>
              <a:t>répondants</a:t>
            </a:r>
            <a:r>
              <a:rPr lang="en-US" dirty="0"/>
              <a:t>.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Sur </a:t>
            </a:r>
            <a:r>
              <a:rPr lang="en-US" dirty="0" err="1"/>
              <a:t>l'écran</a:t>
            </a:r>
            <a:r>
              <a:rPr lang="en-US" dirty="0"/>
              <a:t>, nous </a:t>
            </a:r>
            <a:r>
              <a:rPr lang="en-US" dirty="0" err="1"/>
              <a:t>voyons</a:t>
            </a:r>
            <a:r>
              <a:rPr lang="en-US" dirty="0"/>
              <a:t> </a:t>
            </a:r>
            <a:r>
              <a:rPr lang="en-US" dirty="0" err="1"/>
              <a:t>quelques</a:t>
            </a:r>
            <a:r>
              <a:rPr lang="en-US" dirty="0"/>
              <a:t> </a:t>
            </a:r>
            <a:r>
              <a:rPr lang="en-US" dirty="0" err="1"/>
              <a:t>exemples</a:t>
            </a:r>
            <a:r>
              <a:rPr lang="en-US" dirty="0"/>
              <a:t> </a:t>
            </a:r>
            <a:r>
              <a:rPr lang="en-US" dirty="0" err="1"/>
              <a:t>d'indicateurs</a:t>
            </a:r>
            <a:r>
              <a:rPr lang="en-US" dirty="0"/>
              <a:t> qui </a:t>
            </a:r>
            <a:r>
              <a:rPr lang="en-US" dirty="0" err="1"/>
              <a:t>utilisent</a:t>
            </a:r>
            <a:r>
              <a:rPr lang="en-US" dirty="0"/>
              <a:t> </a:t>
            </a:r>
            <a:r>
              <a:rPr lang="en-US" dirty="0" err="1"/>
              <a:t>une</a:t>
            </a:r>
            <a:r>
              <a:rPr lang="en-US" dirty="0"/>
              <a:t> </a:t>
            </a:r>
            <a:r>
              <a:rPr lang="en-US" dirty="0" err="1"/>
              <a:t>échelle</a:t>
            </a:r>
            <a:r>
              <a:rPr lang="en-US" dirty="0"/>
              <a:t> de notation :  </a:t>
            </a:r>
          </a:p>
          <a:p>
            <a:pPr marL="0" indent="0">
              <a:buFont typeface="Arial" panose="020B0604020202020204" pitchFamily="34" charset="0"/>
              <a:buNone/>
            </a:pPr>
            <a:r>
              <a:rPr lang="en-US" dirty="0"/>
              <a:t>Le premier </a:t>
            </a:r>
            <a:r>
              <a:rPr lang="en-US" dirty="0" err="1"/>
              <a:t>est</a:t>
            </a:r>
            <a:r>
              <a:rPr lang="en-US" dirty="0"/>
              <a:t> "Le </a:t>
            </a:r>
            <a:r>
              <a:rPr lang="en-US" dirty="0" err="1"/>
              <a:t>pourcentage</a:t>
            </a:r>
            <a:r>
              <a:rPr lang="en-US" dirty="0"/>
              <a:t> de </a:t>
            </a:r>
            <a:r>
              <a:rPr lang="en-US" dirty="0" err="1"/>
              <a:t>personnes</a:t>
            </a:r>
            <a:r>
              <a:rPr lang="en-US" dirty="0"/>
              <a:t> </a:t>
            </a:r>
            <a:r>
              <a:rPr lang="en-US" dirty="0" err="1"/>
              <a:t>interrogées</a:t>
            </a:r>
            <a:r>
              <a:rPr lang="en-US" dirty="0"/>
              <a:t> qui </a:t>
            </a:r>
            <a:r>
              <a:rPr lang="en-US" dirty="0" err="1"/>
              <a:t>ont</a:t>
            </a:r>
            <a:r>
              <a:rPr lang="en-US" dirty="0"/>
              <a:t> </a:t>
            </a:r>
            <a:r>
              <a:rPr lang="en-US" dirty="0" err="1"/>
              <a:t>jugé</a:t>
            </a:r>
            <a:r>
              <a:rPr lang="en-US" dirty="0"/>
              <a:t> que </a:t>
            </a:r>
            <a:r>
              <a:rPr lang="en-US" dirty="0" err="1"/>
              <a:t>l'implication</a:t>
            </a:r>
            <a:r>
              <a:rPr lang="en-US" dirty="0"/>
              <a:t> de la </a:t>
            </a:r>
            <a:r>
              <a:rPr lang="en-US" dirty="0" err="1"/>
              <a:t>communauté</a:t>
            </a:r>
            <a:r>
              <a:rPr lang="en-US" dirty="0"/>
              <a:t> des fonctionnaires </a:t>
            </a:r>
            <a:r>
              <a:rPr lang="en-US" dirty="0" err="1"/>
              <a:t>gouvernementaux</a:t>
            </a:r>
            <a:r>
              <a:rPr lang="en-US" dirty="0"/>
              <a:t> dans la </a:t>
            </a:r>
            <a:r>
              <a:rPr lang="en-US" dirty="0" err="1"/>
              <a:t>réduction</a:t>
            </a:r>
            <a:r>
              <a:rPr lang="en-US" dirty="0"/>
              <a:t> du travail des enfants </a:t>
            </a:r>
            <a:r>
              <a:rPr lang="en-US" dirty="0" err="1"/>
              <a:t>était</a:t>
            </a:r>
            <a:r>
              <a:rPr lang="en-US" dirty="0"/>
              <a:t> bonne </a:t>
            </a:r>
            <a:r>
              <a:rPr lang="en-US" dirty="0" err="1"/>
              <a:t>ou</a:t>
            </a:r>
            <a:r>
              <a:rPr lang="en-US" dirty="0"/>
              <a:t> très bonne".  </a:t>
            </a:r>
            <a:r>
              <a:rPr lang="en-US" dirty="0" err="1"/>
              <a:t>Cet</a:t>
            </a:r>
            <a:r>
              <a:rPr lang="en-US" dirty="0"/>
              <a:t> </a:t>
            </a:r>
            <a:r>
              <a:rPr lang="en-US" dirty="0" err="1"/>
              <a:t>indicateur</a:t>
            </a:r>
            <a:r>
              <a:rPr lang="en-US" dirty="0"/>
              <a:t> </a:t>
            </a:r>
            <a:r>
              <a:rPr lang="en-US" dirty="0" err="1"/>
              <a:t>utilise</a:t>
            </a:r>
            <a:r>
              <a:rPr lang="en-US" dirty="0"/>
              <a:t> </a:t>
            </a:r>
            <a:r>
              <a:rPr lang="en-US" dirty="0" err="1"/>
              <a:t>une</a:t>
            </a:r>
            <a:r>
              <a:rPr lang="en-US" dirty="0"/>
              <a:t> </a:t>
            </a:r>
            <a:r>
              <a:rPr lang="en-US" dirty="0" err="1"/>
              <a:t>échelle</a:t>
            </a:r>
            <a:r>
              <a:rPr lang="en-US" dirty="0"/>
              <a:t> de 1 </a:t>
            </a:r>
            <a:r>
              <a:rPr lang="en-US" dirty="0" err="1"/>
              <a:t>à</a:t>
            </a:r>
            <a:r>
              <a:rPr lang="en-US" dirty="0"/>
              <a:t> 5, 1 </a:t>
            </a:r>
            <a:r>
              <a:rPr lang="en-US" dirty="0" err="1"/>
              <a:t>étant</a:t>
            </a:r>
            <a:r>
              <a:rPr lang="en-US" dirty="0"/>
              <a:t> très </a:t>
            </a:r>
            <a:r>
              <a:rPr lang="en-US" dirty="0" err="1"/>
              <a:t>mauvais</a:t>
            </a:r>
            <a:r>
              <a:rPr lang="en-US" dirty="0"/>
              <a:t> et 5 </a:t>
            </a:r>
            <a:r>
              <a:rPr lang="en-US" dirty="0" err="1"/>
              <a:t>étant</a:t>
            </a:r>
            <a:r>
              <a:rPr lang="en-US" dirty="0"/>
              <a:t> très bon.</a:t>
            </a:r>
          </a:p>
          <a:p>
            <a:pPr marL="0" indent="0">
              <a:buFont typeface="Arial" panose="020B0604020202020204" pitchFamily="34" charset="0"/>
              <a:buNone/>
            </a:pPr>
            <a:r>
              <a:rPr lang="en-US" dirty="0"/>
              <a:t>Le second </a:t>
            </a:r>
            <a:r>
              <a:rPr lang="en-US" dirty="0" err="1"/>
              <a:t>est</a:t>
            </a:r>
            <a:r>
              <a:rPr lang="en-US" dirty="0"/>
              <a:t> "Le </a:t>
            </a:r>
            <a:r>
              <a:rPr lang="en-US" dirty="0" err="1"/>
              <a:t>pourcentage</a:t>
            </a:r>
            <a:r>
              <a:rPr lang="en-US" dirty="0"/>
              <a:t> de </a:t>
            </a:r>
            <a:r>
              <a:rPr lang="en-US" dirty="0" err="1"/>
              <a:t>répondants</a:t>
            </a:r>
            <a:r>
              <a:rPr lang="en-US" dirty="0"/>
              <a:t> qui </a:t>
            </a:r>
            <a:r>
              <a:rPr lang="en-US" dirty="0" err="1"/>
              <a:t>participent</a:t>
            </a:r>
            <a:r>
              <a:rPr lang="en-US" dirty="0"/>
              <a:t> </a:t>
            </a:r>
            <a:r>
              <a:rPr lang="en-US" dirty="0" err="1"/>
              <a:t>régulièrement</a:t>
            </a:r>
            <a:r>
              <a:rPr lang="en-US" dirty="0"/>
              <a:t> aux </a:t>
            </a:r>
            <a:r>
              <a:rPr lang="en-US" dirty="0" err="1"/>
              <a:t>réunions</a:t>
            </a:r>
            <a:r>
              <a:rPr lang="en-US" dirty="0"/>
              <a:t> de la </a:t>
            </a:r>
            <a:r>
              <a:rPr lang="en-US" dirty="0" err="1"/>
              <a:t>communauté</a:t>
            </a:r>
            <a:r>
              <a:rPr lang="en-US" dirty="0"/>
              <a:t>". Il </a:t>
            </a:r>
            <a:r>
              <a:rPr lang="en-US" dirty="0" err="1"/>
              <a:t>utilise</a:t>
            </a:r>
            <a:r>
              <a:rPr lang="en-US" dirty="0"/>
              <a:t> </a:t>
            </a:r>
            <a:r>
              <a:rPr lang="en-US" dirty="0" err="1"/>
              <a:t>une</a:t>
            </a:r>
            <a:r>
              <a:rPr lang="en-US" dirty="0"/>
              <a:t> </a:t>
            </a:r>
            <a:r>
              <a:rPr lang="en-US" dirty="0" err="1"/>
              <a:t>échelle</a:t>
            </a:r>
            <a:r>
              <a:rPr lang="en-US" dirty="0"/>
              <a:t> pour capturer la </a:t>
            </a:r>
            <a:r>
              <a:rPr lang="en-US" dirty="0" err="1"/>
              <a:t>régularité</a:t>
            </a:r>
            <a:r>
              <a:rPr lang="en-US" dirty="0"/>
              <a:t> avec </a:t>
            </a:r>
            <a:r>
              <a:rPr lang="en-US" dirty="0" err="1"/>
              <a:t>laquelle</a:t>
            </a:r>
            <a:r>
              <a:rPr lang="en-US" dirty="0"/>
              <a:t> les </a:t>
            </a:r>
            <a:r>
              <a:rPr lang="en-US" dirty="0" err="1"/>
              <a:t>répondants</a:t>
            </a:r>
            <a:r>
              <a:rPr lang="en-US" dirty="0"/>
              <a:t> </a:t>
            </a:r>
            <a:r>
              <a:rPr lang="en-US" dirty="0" err="1"/>
              <a:t>participent</a:t>
            </a:r>
            <a:r>
              <a:rPr lang="en-US" dirty="0"/>
              <a:t> aux </a:t>
            </a:r>
            <a:r>
              <a:rPr lang="en-US" dirty="0" err="1"/>
              <a:t>réunions</a:t>
            </a:r>
            <a:r>
              <a:rPr lang="en-US" dirty="0"/>
              <a:t> de la </a:t>
            </a:r>
            <a:r>
              <a:rPr lang="en-US" dirty="0" err="1"/>
              <a:t>mairie</a:t>
            </a:r>
            <a:r>
              <a:rPr lang="en-US" dirty="0"/>
              <a:t> </a:t>
            </a:r>
            <a:r>
              <a:rPr lang="en-US" dirty="0" err="1"/>
              <a:t>chaque</a:t>
            </a:r>
            <a:r>
              <a:rPr lang="en-US" dirty="0"/>
              <a:t> </a:t>
            </a:r>
            <a:r>
              <a:rPr lang="en-US" dirty="0" err="1"/>
              <a:t>année</a:t>
            </a:r>
            <a:r>
              <a:rPr lang="en-US" dirty="0"/>
              <a:t>, avec des </a:t>
            </a:r>
            <a:r>
              <a:rPr lang="en-US" dirty="0" err="1"/>
              <a:t>choix</a:t>
            </a:r>
            <a:r>
              <a:rPr lang="en-US" dirty="0"/>
              <a:t> de </a:t>
            </a:r>
            <a:r>
              <a:rPr lang="en-US" dirty="0" err="1"/>
              <a:t>réponses</a:t>
            </a:r>
            <a:r>
              <a:rPr lang="en-US" dirty="0"/>
              <a:t> </a:t>
            </a:r>
            <a:r>
              <a:rPr lang="en-US" dirty="0" err="1"/>
              <a:t>discrètes</a:t>
            </a:r>
            <a:r>
              <a:rPr lang="en-US" dirty="0"/>
              <a:t> qui </a:t>
            </a:r>
            <a:r>
              <a:rPr lang="en-US" dirty="0" err="1"/>
              <a:t>vont</a:t>
            </a:r>
            <a:r>
              <a:rPr lang="en-US" dirty="0"/>
              <a:t> de "jamais </a:t>
            </a:r>
            <a:r>
              <a:rPr lang="en-US" dirty="0" err="1"/>
              <a:t>à</a:t>
            </a:r>
            <a:r>
              <a:rPr lang="en-US" dirty="0"/>
              <a:t> </a:t>
            </a:r>
            <a:r>
              <a:rPr lang="en-US" dirty="0" err="1"/>
              <a:t>presque</a:t>
            </a:r>
            <a:r>
              <a:rPr lang="en-US" dirty="0"/>
              <a:t> </a:t>
            </a:r>
            <a:r>
              <a:rPr lang="en-US" dirty="0" err="1"/>
              <a:t>toutes</a:t>
            </a:r>
            <a:r>
              <a:rPr lang="en-US" dirty="0"/>
              <a:t> les </a:t>
            </a:r>
            <a:r>
              <a:rPr lang="en-US" dirty="0" err="1"/>
              <a:t>réunions</a:t>
            </a:r>
            <a:r>
              <a:rPr lang="en-US" dirty="0"/>
              <a:t>".</a:t>
            </a:r>
          </a:p>
          <a:p>
            <a:endParaRPr lang="en-US" dirty="0"/>
          </a:p>
        </p:txBody>
      </p:sp>
    </p:spTree>
    <p:extLst>
      <p:ext uri="{BB962C8B-B14F-4D97-AF65-F5344CB8AC3E}">
        <p14:creationId xmlns:p14="http://schemas.microsoft.com/office/powerpoint/2010/main" val="2820409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mn-lt"/>
              </a:rPr>
              <a:t>Un </a:t>
            </a:r>
            <a:r>
              <a:rPr lang="en-US" sz="1200" dirty="0" err="1">
                <a:solidFill>
                  <a:schemeClr val="tx1"/>
                </a:solidFill>
                <a:latin typeface="+mn-lt"/>
              </a:rPr>
              <a:t>indice</a:t>
            </a:r>
            <a:r>
              <a:rPr lang="en-US" sz="1200" dirty="0">
                <a:solidFill>
                  <a:schemeClr val="tx1"/>
                </a:solidFill>
                <a:latin typeface="+mn-lt"/>
              </a:rPr>
              <a:t> </a:t>
            </a:r>
            <a:r>
              <a:rPr lang="en-US" sz="1200" dirty="0" err="1">
                <a:solidFill>
                  <a:schemeClr val="tx1"/>
                </a:solidFill>
                <a:latin typeface="+mn-lt"/>
              </a:rPr>
              <a:t>est</a:t>
            </a:r>
            <a:r>
              <a:rPr lang="en-US" sz="1200" dirty="0">
                <a:solidFill>
                  <a:schemeClr val="tx1"/>
                </a:solidFill>
                <a:latin typeface="+mn-lt"/>
              </a:rPr>
              <a:t> un </a:t>
            </a:r>
            <a:r>
              <a:rPr lang="en-US" sz="1200" dirty="0" err="1">
                <a:solidFill>
                  <a:schemeClr val="tx1"/>
                </a:solidFill>
                <a:latin typeface="+mn-lt"/>
              </a:rPr>
              <a:t>indicateur</a:t>
            </a:r>
            <a:r>
              <a:rPr lang="en-US" sz="1200" dirty="0">
                <a:solidFill>
                  <a:schemeClr val="tx1"/>
                </a:solidFill>
                <a:latin typeface="+mn-lt"/>
              </a:rPr>
              <a:t> qui combine </a:t>
            </a:r>
            <a:r>
              <a:rPr lang="en-US" sz="1200" dirty="0" err="1">
                <a:solidFill>
                  <a:schemeClr val="tx1"/>
                </a:solidFill>
                <a:latin typeface="+mn-lt"/>
              </a:rPr>
              <a:t>plusieurs</a:t>
            </a:r>
            <a:r>
              <a:rPr lang="en-US" sz="1200" dirty="0">
                <a:solidFill>
                  <a:schemeClr val="tx1"/>
                </a:solidFill>
                <a:latin typeface="+mn-lt"/>
              </a:rPr>
              <a:t> "bits" de </a:t>
            </a:r>
            <a:r>
              <a:rPr lang="en-US" sz="1200" dirty="0" err="1">
                <a:solidFill>
                  <a:schemeClr val="tx1"/>
                </a:solidFill>
                <a:latin typeface="+mn-lt"/>
              </a:rPr>
              <a:t>données</a:t>
            </a:r>
            <a:r>
              <a:rPr lang="en-US" sz="1200" dirty="0">
                <a:solidFill>
                  <a:schemeClr val="tx1"/>
                </a:solidFill>
                <a:latin typeface="+mn-lt"/>
              </a:rPr>
              <a:t> </a:t>
            </a:r>
            <a:r>
              <a:rPr lang="en-US" sz="1200" dirty="0" err="1">
                <a:solidFill>
                  <a:schemeClr val="tx1"/>
                </a:solidFill>
                <a:latin typeface="+mn-lt"/>
              </a:rPr>
              <a:t>en</a:t>
            </a:r>
            <a:r>
              <a:rPr lang="en-US" sz="1200" dirty="0">
                <a:solidFill>
                  <a:schemeClr val="tx1"/>
                </a:solidFill>
                <a:latin typeface="+mn-lt"/>
              </a:rPr>
              <a:t> un score </a:t>
            </a:r>
            <a:r>
              <a:rPr lang="en-US" sz="1200" dirty="0" err="1">
                <a:solidFill>
                  <a:schemeClr val="tx1"/>
                </a:solidFill>
                <a:latin typeface="+mn-lt"/>
              </a:rPr>
              <a:t>combiné</a:t>
            </a:r>
            <a:r>
              <a:rPr lang="en-US" sz="1200" dirty="0">
                <a:solidFill>
                  <a:schemeClr val="tx1"/>
                </a:solidFill>
                <a:latin typeface="+mn-lt"/>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mn-lt"/>
              </a:rPr>
              <a:t>Un </a:t>
            </a:r>
            <a:r>
              <a:rPr lang="en-US" sz="1200" dirty="0" err="1">
                <a:solidFill>
                  <a:schemeClr val="tx1"/>
                </a:solidFill>
                <a:latin typeface="+mn-lt"/>
              </a:rPr>
              <a:t>indice</a:t>
            </a:r>
            <a:r>
              <a:rPr lang="en-US" sz="1200" dirty="0">
                <a:solidFill>
                  <a:schemeClr val="tx1"/>
                </a:solidFill>
                <a:latin typeface="+mn-lt"/>
              </a:rPr>
              <a:t> </a:t>
            </a:r>
            <a:r>
              <a:rPr lang="en-US" sz="1200" dirty="0" err="1">
                <a:solidFill>
                  <a:schemeClr val="tx1"/>
                </a:solidFill>
                <a:latin typeface="+mn-lt"/>
              </a:rPr>
              <a:t>est</a:t>
            </a:r>
            <a:r>
              <a:rPr lang="en-US" sz="1200" dirty="0">
                <a:solidFill>
                  <a:schemeClr val="tx1"/>
                </a:solidFill>
                <a:latin typeface="+mn-lt"/>
              </a:rPr>
              <a:t> utile </a:t>
            </a:r>
            <a:r>
              <a:rPr lang="en-US" sz="1200" dirty="0" err="1">
                <a:solidFill>
                  <a:schemeClr val="tx1"/>
                </a:solidFill>
                <a:latin typeface="+mn-lt"/>
              </a:rPr>
              <a:t>lorsque</a:t>
            </a:r>
            <a:r>
              <a:rPr lang="en-US" sz="1200" dirty="0">
                <a:solidFill>
                  <a:schemeClr val="tx1"/>
                </a:solidFill>
                <a:latin typeface="+mn-lt"/>
              </a:rPr>
              <a:t> le </a:t>
            </a:r>
            <a:r>
              <a:rPr lang="en-US" sz="1200" dirty="0" err="1">
                <a:solidFill>
                  <a:schemeClr val="tx1"/>
                </a:solidFill>
                <a:latin typeface="+mn-lt"/>
              </a:rPr>
              <a:t>résultat</a:t>
            </a:r>
            <a:r>
              <a:rPr lang="en-US" sz="1200" dirty="0">
                <a:solidFill>
                  <a:schemeClr val="tx1"/>
                </a:solidFill>
                <a:latin typeface="+mn-lt"/>
              </a:rPr>
              <a:t> </a:t>
            </a:r>
            <a:r>
              <a:rPr lang="en-US" sz="1200" dirty="0" err="1">
                <a:solidFill>
                  <a:schemeClr val="tx1"/>
                </a:solidFill>
                <a:latin typeface="+mn-lt"/>
              </a:rPr>
              <a:t>à</a:t>
            </a:r>
            <a:r>
              <a:rPr lang="en-US" sz="1200" dirty="0">
                <a:solidFill>
                  <a:schemeClr val="tx1"/>
                </a:solidFill>
                <a:latin typeface="+mn-lt"/>
              </a:rPr>
              <a:t> </a:t>
            </a:r>
            <a:r>
              <a:rPr lang="en-US" sz="1200" dirty="0" err="1">
                <a:solidFill>
                  <a:schemeClr val="tx1"/>
                </a:solidFill>
                <a:latin typeface="+mn-lt"/>
              </a:rPr>
              <a:t>mesurer</a:t>
            </a:r>
            <a:r>
              <a:rPr lang="en-US" sz="1200" dirty="0">
                <a:solidFill>
                  <a:schemeClr val="tx1"/>
                </a:solidFill>
                <a:latin typeface="+mn-lt"/>
              </a:rPr>
              <a:t> </a:t>
            </a:r>
            <a:r>
              <a:rPr lang="en-US" sz="1200" dirty="0" err="1">
                <a:solidFill>
                  <a:schemeClr val="tx1"/>
                </a:solidFill>
                <a:latin typeface="+mn-lt"/>
              </a:rPr>
              <a:t>comporte</a:t>
            </a:r>
            <a:r>
              <a:rPr lang="en-US" sz="1200" dirty="0">
                <a:solidFill>
                  <a:schemeClr val="tx1"/>
                </a:solidFill>
                <a:latin typeface="+mn-lt"/>
              </a:rPr>
              <a:t> de </a:t>
            </a:r>
            <a:r>
              <a:rPr lang="en-US" sz="1200" dirty="0" err="1">
                <a:solidFill>
                  <a:schemeClr val="tx1"/>
                </a:solidFill>
                <a:latin typeface="+mn-lt"/>
              </a:rPr>
              <a:t>nombreux</a:t>
            </a:r>
            <a:r>
              <a:rPr lang="en-US" sz="1200" dirty="0">
                <a:solidFill>
                  <a:schemeClr val="tx1"/>
                </a:solidFill>
                <a:latin typeface="+mn-lt"/>
              </a:rPr>
              <a:t> </a:t>
            </a:r>
            <a:r>
              <a:rPr lang="en-US" sz="1200" dirty="0" err="1">
                <a:solidFill>
                  <a:schemeClr val="tx1"/>
                </a:solidFill>
                <a:latin typeface="+mn-lt"/>
              </a:rPr>
              <a:t>éléments</a:t>
            </a:r>
            <a:r>
              <a:rPr lang="en-US" sz="1200" dirty="0">
                <a:solidFill>
                  <a:schemeClr val="tx1"/>
                </a:solidFill>
                <a:latin typeface="+mn-lt"/>
              </a:rPr>
              <a:t> </a:t>
            </a:r>
            <a:r>
              <a:rPr lang="en-US" sz="1200" dirty="0" err="1">
                <a:solidFill>
                  <a:schemeClr val="tx1"/>
                </a:solidFill>
                <a:latin typeface="+mn-lt"/>
              </a:rPr>
              <a:t>ou</a:t>
            </a:r>
            <a:r>
              <a:rPr lang="en-US" sz="1200" dirty="0">
                <a:solidFill>
                  <a:schemeClr val="tx1"/>
                </a:solidFill>
                <a:latin typeface="+mn-lt"/>
              </a:rPr>
              <a:t> dimensions.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mn-lt"/>
              </a:rPr>
              <a:t>Dans le tableau, nous </a:t>
            </a:r>
            <a:r>
              <a:rPr lang="en-US" sz="1200" dirty="0" err="1">
                <a:solidFill>
                  <a:schemeClr val="tx1"/>
                </a:solidFill>
                <a:latin typeface="+mn-lt"/>
              </a:rPr>
              <a:t>avons</a:t>
            </a:r>
            <a:r>
              <a:rPr lang="en-US" sz="1200" dirty="0">
                <a:solidFill>
                  <a:schemeClr val="tx1"/>
                </a:solidFill>
                <a:latin typeface="+mn-lt"/>
              </a:rPr>
              <a:t> un </a:t>
            </a:r>
            <a:r>
              <a:rPr lang="en-US" sz="1200" dirty="0" err="1">
                <a:solidFill>
                  <a:schemeClr val="tx1"/>
                </a:solidFill>
                <a:latin typeface="+mn-lt"/>
              </a:rPr>
              <a:t>exemple</a:t>
            </a:r>
            <a:r>
              <a:rPr lang="en-US" sz="1200" dirty="0">
                <a:solidFill>
                  <a:schemeClr val="tx1"/>
                </a:solidFill>
                <a:latin typeface="+mn-lt"/>
              </a:rPr>
              <a:t> </a:t>
            </a:r>
            <a:r>
              <a:rPr lang="en-US" sz="1200" dirty="0" err="1">
                <a:solidFill>
                  <a:schemeClr val="tx1"/>
                </a:solidFill>
                <a:latin typeface="+mn-lt"/>
              </a:rPr>
              <a:t>d'indice</a:t>
            </a:r>
            <a:r>
              <a:rPr lang="en-US" sz="1200" dirty="0">
                <a:solidFill>
                  <a:schemeClr val="tx1"/>
                </a:solidFill>
                <a:latin typeface="+mn-lt"/>
              </a:rPr>
              <a:t> pour </a:t>
            </a:r>
            <a:r>
              <a:rPr lang="en-US" sz="1200" dirty="0" err="1">
                <a:solidFill>
                  <a:schemeClr val="tx1"/>
                </a:solidFill>
                <a:latin typeface="+mn-lt"/>
              </a:rPr>
              <a:t>mesurer</a:t>
            </a:r>
            <a:r>
              <a:rPr lang="en-US" sz="1200" dirty="0">
                <a:solidFill>
                  <a:schemeClr val="tx1"/>
                </a:solidFill>
                <a:latin typeface="+mn-lt"/>
              </a:rPr>
              <a:t> la </a:t>
            </a:r>
            <a:r>
              <a:rPr lang="en-US" sz="1200" dirty="0" err="1">
                <a:solidFill>
                  <a:schemeClr val="tx1"/>
                </a:solidFill>
                <a:latin typeface="+mn-lt"/>
              </a:rPr>
              <a:t>durabilité</a:t>
            </a:r>
            <a:r>
              <a:rPr lang="en-US" sz="1200" dirty="0">
                <a:solidFill>
                  <a:schemeClr val="tx1"/>
                </a:solidFill>
                <a:latin typeface="+mn-lt"/>
              </a:rPr>
              <a:t> des </a:t>
            </a:r>
            <a:r>
              <a:rPr lang="en-US" sz="1200" dirty="0" err="1">
                <a:solidFill>
                  <a:schemeClr val="tx1"/>
                </a:solidFill>
                <a:latin typeface="+mn-lt"/>
              </a:rPr>
              <a:t>organisations</a:t>
            </a:r>
            <a:r>
              <a:rPr lang="en-US" sz="1200" dirty="0">
                <a:solidFill>
                  <a:schemeClr val="tx1"/>
                </a:solidFill>
                <a:latin typeface="+mn-lt"/>
              </a:rPr>
              <a:t> de la </a:t>
            </a:r>
            <a:r>
              <a:rPr lang="en-US" sz="1200" dirty="0" err="1">
                <a:solidFill>
                  <a:schemeClr val="tx1"/>
                </a:solidFill>
                <a:latin typeface="+mn-lt"/>
              </a:rPr>
              <a:t>société</a:t>
            </a:r>
            <a:r>
              <a:rPr lang="en-US" sz="1200" dirty="0">
                <a:solidFill>
                  <a:schemeClr val="tx1"/>
                </a:solidFill>
                <a:latin typeface="+mn-lt"/>
              </a:rPr>
              <a:t> civile (CSO).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mn-lt"/>
              </a:rPr>
              <a:t>Pour </a:t>
            </a:r>
            <a:r>
              <a:rPr lang="en-US" sz="1200" dirty="0" err="1">
                <a:solidFill>
                  <a:schemeClr val="tx1"/>
                </a:solidFill>
                <a:latin typeface="+mn-lt"/>
              </a:rPr>
              <a:t>chaque</a:t>
            </a:r>
            <a:r>
              <a:rPr lang="en-US" sz="1200" dirty="0">
                <a:solidFill>
                  <a:schemeClr val="tx1"/>
                </a:solidFill>
                <a:latin typeface="+mn-lt"/>
              </a:rPr>
              <a:t> </a:t>
            </a:r>
            <a:r>
              <a:rPr lang="en-US" sz="1200" dirty="0" err="1">
                <a:solidFill>
                  <a:schemeClr val="tx1"/>
                </a:solidFill>
                <a:latin typeface="+mn-lt"/>
              </a:rPr>
              <a:t>catégorie</a:t>
            </a:r>
            <a:r>
              <a:rPr lang="en-US" sz="1200" dirty="0">
                <a:solidFill>
                  <a:schemeClr val="tx1"/>
                </a:solidFill>
                <a:latin typeface="+mn-lt"/>
              </a:rPr>
              <a:t> de </a:t>
            </a:r>
            <a:r>
              <a:rPr lang="en-US" sz="1200" dirty="0" err="1">
                <a:solidFill>
                  <a:schemeClr val="tx1"/>
                </a:solidFill>
                <a:latin typeface="+mn-lt"/>
              </a:rPr>
              <a:t>capacité</a:t>
            </a:r>
            <a:r>
              <a:rPr lang="en-US" sz="1200" dirty="0">
                <a:solidFill>
                  <a:schemeClr val="tx1"/>
                </a:solidFill>
                <a:latin typeface="+mn-lt"/>
              </a:rPr>
              <a:t>, il </a:t>
            </a:r>
            <a:r>
              <a:rPr lang="en-US" sz="1200" dirty="0" err="1">
                <a:solidFill>
                  <a:schemeClr val="tx1"/>
                </a:solidFill>
                <a:latin typeface="+mn-lt"/>
              </a:rPr>
              <a:t>existe</a:t>
            </a:r>
            <a:r>
              <a:rPr lang="en-US" sz="1200" dirty="0">
                <a:solidFill>
                  <a:schemeClr val="tx1"/>
                </a:solidFill>
                <a:latin typeface="+mn-lt"/>
              </a:rPr>
              <a:t> </a:t>
            </a:r>
            <a:r>
              <a:rPr lang="en-US" sz="1200" dirty="0" err="1">
                <a:solidFill>
                  <a:schemeClr val="tx1"/>
                </a:solidFill>
                <a:latin typeface="+mn-lt"/>
              </a:rPr>
              <a:t>une</a:t>
            </a:r>
            <a:r>
              <a:rPr lang="en-US" sz="1200" dirty="0">
                <a:solidFill>
                  <a:schemeClr val="tx1"/>
                </a:solidFill>
                <a:latin typeface="+mn-lt"/>
              </a:rPr>
              <a:t> </a:t>
            </a:r>
            <a:r>
              <a:rPr lang="en-US" sz="1200" dirty="0" err="1">
                <a:solidFill>
                  <a:schemeClr val="tx1"/>
                </a:solidFill>
                <a:latin typeface="+mn-lt"/>
              </a:rPr>
              <a:t>échelle</a:t>
            </a:r>
            <a:r>
              <a:rPr lang="en-US" sz="1200" dirty="0">
                <a:solidFill>
                  <a:schemeClr val="tx1"/>
                </a:solidFill>
                <a:latin typeface="+mn-lt"/>
              </a:rPr>
              <a:t> </a:t>
            </a:r>
            <a:r>
              <a:rPr lang="en-US" sz="1200" dirty="0" err="1">
                <a:solidFill>
                  <a:schemeClr val="tx1"/>
                </a:solidFill>
                <a:latin typeface="+mn-lt"/>
              </a:rPr>
              <a:t>définie</a:t>
            </a:r>
            <a:r>
              <a:rPr lang="en-US" sz="1200" dirty="0">
                <a:solidFill>
                  <a:schemeClr val="tx1"/>
                </a:solidFill>
                <a:latin typeface="+mn-lt"/>
              </a:rPr>
              <a:t> de 1 </a:t>
            </a:r>
            <a:r>
              <a:rPr lang="en-US" sz="1200" dirty="0" err="1">
                <a:solidFill>
                  <a:schemeClr val="tx1"/>
                </a:solidFill>
                <a:latin typeface="+mn-lt"/>
              </a:rPr>
              <a:t>à</a:t>
            </a:r>
            <a:r>
              <a:rPr lang="en-US" sz="1200" dirty="0">
                <a:solidFill>
                  <a:schemeClr val="tx1"/>
                </a:solidFill>
                <a:latin typeface="+mn-lt"/>
              </a:rPr>
              <a:t> 5.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solidFill>
                  <a:schemeClr val="tx1"/>
                </a:solidFill>
                <a:latin typeface="+mn-lt"/>
              </a:rPr>
              <a:t>Ces</a:t>
            </a:r>
            <a:r>
              <a:rPr lang="en-US" sz="1200" dirty="0">
                <a:solidFill>
                  <a:schemeClr val="tx1"/>
                </a:solidFill>
                <a:latin typeface="+mn-lt"/>
              </a:rPr>
              <a:t> scores </a:t>
            </a:r>
            <a:r>
              <a:rPr lang="en-US" sz="1200" dirty="0" err="1">
                <a:solidFill>
                  <a:schemeClr val="tx1"/>
                </a:solidFill>
                <a:latin typeface="+mn-lt"/>
              </a:rPr>
              <a:t>peuvent</a:t>
            </a:r>
            <a:r>
              <a:rPr lang="en-US" sz="1200" dirty="0">
                <a:solidFill>
                  <a:schemeClr val="tx1"/>
                </a:solidFill>
                <a:latin typeface="+mn-lt"/>
              </a:rPr>
              <a:t> ensuite </a:t>
            </a:r>
            <a:r>
              <a:rPr lang="en-US" sz="1200" dirty="0" err="1">
                <a:solidFill>
                  <a:schemeClr val="tx1"/>
                </a:solidFill>
                <a:latin typeface="+mn-lt"/>
              </a:rPr>
              <a:t>être</a:t>
            </a:r>
            <a:r>
              <a:rPr lang="en-US" sz="1200" dirty="0">
                <a:solidFill>
                  <a:schemeClr val="tx1"/>
                </a:solidFill>
                <a:latin typeface="+mn-lt"/>
              </a:rPr>
              <a:t> </a:t>
            </a:r>
            <a:r>
              <a:rPr lang="en-US" sz="1200" dirty="0" err="1">
                <a:solidFill>
                  <a:schemeClr val="tx1"/>
                </a:solidFill>
                <a:latin typeface="+mn-lt"/>
              </a:rPr>
              <a:t>additionnés</a:t>
            </a:r>
            <a:r>
              <a:rPr lang="en-US" sz="1200" dirty="0">
                <a:solidFill>
                  <a:schemeClr val="tx1"/>
                </a:solidFill>
                <a:latin typeface="+mn-lt"/>
              </a:rPr>
              <a:t> pour donner un chiffre global </a:t>
            </a:r>
            <a:r>
              <a:rPr lang="en-US" sz="1200" dirty="0" err="1">
                <a:solidFill>
                  <a:schemeClr val="tx1"/>
                </a:solidFill>
                <a:latin typeface="+mn-lt"/>
              </a:rPr>
              <a:t>à</a:t>
            </a:r>
            <a:r>
              <a:rPr lang="en-US" sz="1200" dirty="0">
                <a:solidFill>
                  <a:schemeClr val="tx1"/>
                </a:solidFill>
                <a:latin typeface="+mn-lt"/>
              </a:rPr>
              <a:t> </a:t>
            </a:r>
            <a:r>
              <a:rPr lang="en-US" sz="1200" dirty="0" err="1">
                <a:solidFill>
                  <a:schemeClr val="tx1"/>
                </a:solidFill>
                <a:latin typeface="+mn-lt"/>
              </a:rPr>
              <a:t>suivre</a:t>
            </a:r>
            <a:r>
              <a:rPr lang="en-US" sz="1200" dirty="0">
                <a:solidFill>
                  <a:schemeClr val="tx1"/>
                </a:solidFill>
                <a:latin typeface="+mn-lt"/>
              </a:rPr>
              <a:t> dans le temps. </a:t>
            </a:r>
            <a:r>
              <a:rPr lang="en-US" sz="1200" dirty="0" err="1">
                <a:solidFill>
                  <a:schemeClr val="tx1"/>
                </a:solidFill>
                <a:latin typeface="+mn-lt"/>
              </a:rPr>
              <a:t>Chaque</a:t>
            </a:r>
            <a:r>
              <a:rPr lang="en-US" sz="1200" dirty="0">
                <a:solidFill>
                  <a:schemeClr val="tx1"/>
                </a:solidFill>
                <a:latin typeface="+mn-lt"/>
              </a:rPr>
              <a:t> </a:t>
            </a:r>
            <a:r>
              <a:rPr lang="en-US" sz="1200" dirty="0" err="1">
                <a:solidFill>
                  <a:schemeClr val="tx1"/>
                </a:solidFill>
                <a:latin typeface="+mn-lt"/>
              </a:rPr>
              <a:t>catégorie</a:t>
            </a:r>
            <a:r>
              <a:rPr lang="en-US" sz="1200" dirty="0">
                <a:solidFill>
                  <a:schemeClr val="tx1"/>
                </a:solidFill>
                <a:latin typeface="+mn-lt"/>
              </a:rPr>
              <a:t> </a:t>
            </a:r>
            <a:r>
              <a:rPr lang="en-US" sz="1200" dirty="0" err="1">
                <a:solidFill>
                  <a:schemeClr val="tx1"/>
                </a:solidFill>
                <a:latin typeface="+mn-lt"/>
              </a:rPr>
              <a:t>peut</a:t>
            </a:r>
            <a:r>
              <a:rPr lang="en-US" sz="1200" dirty="0">
                <a:solidFill>
                  <a:schemeClr val="tx1"/>
                </a:solidFill>
                <a:latin typeface="+mn-lt"/>
              </a:rPr>
              <a:t> </a:t>
            </a:r>
            <a:r>
              <a:rPr lang="en-US" sz="1200" dirty="0" err="1">
                <a:solidFill>
                  <a:schemeClr val="tx1"/>
                </a:solidFill>
                <a:latin typeface="+mn-lt"/>
              </a:rPr>
              <a:t>également</a:t>
            </a:r>
            <a:r>
              <a:rPr lang="en-US" sz="1200" dirty="0">
                <a:solidFill>
                  <a:schemeClr val="tx1"/>
                </a:solidFill>
                <a:latin typeface="+mn-lt"/>
              </a:rPr>
              <a:t> </a:t>
            </a:r>
            <a:r>
              <a:rPr lang="en-US" sz="1200" dirty="0" err="1">
                <a:solidFill>
                  <a:schemeClr val="tx1"/>
                </a:solidFill>
                <a:latin typeface="+mn-lt"/>
              </a:rPr>
              <a:t>être</a:t>
            </a:r>
            <a:r>
              <a:rPr lang="en-US" sz="1200" dirty="0">
                <a:solidFill>
                  <a:schemeClr val="tx1"/>
                </a:solidFill>
                <a:latin typeface="+mn-lt"/>
              </a:rPr>
              <a:t> </a:t>
            </a:r>
            <a:r>
              <a:rPr lang="en-US" sz="1200" dirty="0" err="1">
                <a:solidFill>
                  <a:schemeClr val="tx1"/>
                </a:solidFill>
                <a:latin typeface="+mn-lt"/>
              </a:rPr>
              <a:t>suivie</a:t>
            </a:r>
            <a:r>
              <a:rPr lang="en-US" sz="1200" dirty="0">
                <a:solidFill>
                  <a:schemeClr val="tx1"/>
                </a:solidFill>
                <a:latin typeface="+mn-lt"/>
              </a:rPr>
              <a:t> dans le temps pour </a:t>
            </a:r>
            <a:r>
              <a:rPr lang="en-US" sz="1200" dirty="0" err="1">
                <a:solidFill>
                  <a:schemeClr val="tx1"/>
                </a:solidFill>
                <a:latin typeface="+mn-lt"/>
              </a:rPr>
              <a:t>voir</a:t>
            </a:r>
            <a:r>
              <a:rPr lang="en-US" sz="1200" dirty="0">
                <a:solidFill>
                  <a:schemeClr val="tx1"/>
                </a:solidFill>
                <a:latin typeface="+mn-lt"/>
              </a:rPr>
              <a:t> les </a:t>
            </a:r>
            <a:r>
              <a:rPr lang="en-US" sz="1200" dirty="0" err="1">
                <a:solidFill>
                  <a:schemeClr val="tx1"/>
                </a:solidFill>
                <a:latin typeface="+mn-lt"/>
              </a:rPr>
              <a:t>progrès</a:t>
            </a:r>
            <a:r>
              <a:rPr lang="en-US" sz="1200" dirty="0">
                <a:solidFill>
                  <a:schemeClr val="tx1"/>
                </a:solidFill>
                <a:latin typeface="+mn-lt"/>
              </a:rPr>
              <a:t> </a:t>
            </a:r>
            <a:r>
              <a:rPr lang="en-US" sz="1200" dirty="0" err="1">
                <a:solidFill>
                  <a:schemeClr val="tx1"/>
                </a:solidFill>
                <a:latin typeface="+mn-lt"/>
              </a:rPr>
              <a:t>d'une</a:t>
            </a:r>
            <a:r>
              <a:rPr lang="en-US" sz="1200" dirty="0">
                <a:solidFill>
                  <a:schemeClr val="tx1"/>
                </a:solidFill>
                <a:latin typeface="+mn-lt"/>
              </a:rPr>
              <a:t> OSC.  Par </a:t>
            </a:r>
            <a:r>
              <a:rPr lang="en-US" sz="1200" dirty="0" err="1">
                <a:solidFill>
                  <a:schemeClr val="tx1"/>
                </a:solidFill>
                <a:latin typeface="+mn-lt"/>
              </a:rPr>
              <a:t>exemple</a:t>
            </a:r>
            <a:r>
              <a:rPr lang="en-US" sz="1200" dirty="0">
                <a:solidFill>
                  <a:schemeClr val="tx1"/>
                </a:solidFill>
                <a:latin typeface="+mn-lt"/>
              </a:rPr>
              <a:t>, nous </a:t>
            </a:r>
            <a:r>
              <a:rPr lang="en-US" sz="1200" dirty="0" err="1">
                <a:solidFill>
                  <a:schemeClr val="tx1"/>
                </a:solidFill>
                <a:latin typeface="+mn-lt"/>
              </a:rPr>
              <a:t>voyons</a:t>
            </a:r>
            <a:r>
              <a:rPr lang="en-US" sz="1200" dirty="0">
                <a:solidFill>
                  <a:schemeClr val="tx1"/>
                </a:solidFill>
                <a:latin typeface="+mn-lt"/>
              </a:rPr>
              <a:t> que la </a:t>
            </a:r>
            <a:r>
              <a:rPr lang="en-US" sz="1200" dirty="0" err="1">
                <a:solidFill>
                  <a:schemeClr val="tx1"/>
                </a:solidFill>
                <a:latin typeface="+mn-lt"/>
              </a:rPr>
              <a:t>capacité</a:t>
            </a:r>
            <a:r>
              <a:rPr lang="en-US" sz="1200" dirty="0">
                <a:solidFill>
                  <a:schemeClr val="tx1"/>
                </a:solidFill>
                <a:latin typeface="+mn-lt"/>
              </a:rPr>
              <a:t> </a:t>
            </a:r>
            <a:r>
              <a:rPr lang="en-US" sz="1200" dirty="0" err="1">
                <a:solidFill>
                  <a:schemeClr val="tx1"/>
                </a:solidFill>
                <a:latin typeface="+mn-lt"/>
              </a:rPr>
              <a:t>organisationnelle</a:t>
            </a:r>
            <a:r>
              <a:rPr lang="en-US" sz="1200" dirty="0">
                <a:solidFill>
                  <a:schemeClr val="tx1"/>
                </a:solidFill>
                <a:latin typeface="+mn-lt"/>
              </a:rPr>
              <a:t> </a:t>
            </a:r>
            <a:r>
              <a:rPr lang="en-US" sz="1200" dirty="0" err="1">
                <a:solidFill>
                  <a:schemeClr val="tx1"/>
                </a:solidFill>
                <a:latin typeface="+mn-lt"/>
              </a:rPr>
              <a:t>est</a:t>
            </a:r>
            <a:r>
              <a:rPr lang="en-US" sz="1200" dirty="0">
                <a:solidFill>
                  <a:schemeClr val="tx1"/>
                </a:solidFill>
                <a:latin typeface="+mn-lt"/>
              </a:rPr>
              <a:t> </a:t>
            </a:r>
            <a:r>
              <a:rPr lang="en-US" sz="1200" dirty="0" err="1">
                <a:solidFill>
                  <a:schemeClr val="tx1"/>
                </a:solidFill>
                <a:latin typeface="+mn-lt"/>
              </a:rPr>
              <a:t>notée</a:t>
            </a:r>
            <a:r>
              <a:rPr lang="en-US" sz="1200" dirty="0">
                <a:solidFill>
                  <a:schemeClr val="tx1"/>
                </a:solidFill>
                <a:latin typeface="+mn-lt"/>
              </a:rPr>
              <a:t> 3, la </a:t>
            </a:r>
            <a:r>
              <a:rPr lang="en-US" sz="1200" dirty="0" err="1">
                <a:solidFill>
                  <a:schemeClr val="tx1"/>
                </a:solidFill>
                <a:latin typeface="+mn-lt"/>
              </a:rPr>
              <a:t>viabilité</a:t>
            </a:r>
            <a:r>
              <a:rPr lang="en-US" sz="1200" dirty="0">
                <a:solidFill>
                  <a:schemeClr val="tx1"/>
                </a:solidFill>
                <a:latin typeface="+mn-lt"/>
              </a:rPr>
              <a:t> financière 2, le plaidoyer 5, etc.  La note </a:t>
            </a:r>
            <a:r>
              <a:rPr lang="en-US" sz="1200" dirty="0" err="1">
                <a:solidFill>
                  <a:schemeClr val="tx1"/>
                </a:solidFill>
                <a:latin typeface="+mn-lt"/>
              </a:rPr>
              <a:t>globale</a:t>
            </a:r>
            <a:r>
              <a:rPr lang="en-US" sz="1200" dirty="0">
                <a:solidFill>
                  <a:schemeClr val="tx1"/>
                </a:solidFill>
                <a:latin typeface="+mn-lt"/>
              </a:rPr>
              <a:t> </a:t>
            </a:r>
            <a:r>
              <a:rPr lang="en-US" sz="1200" dirty="0" err="1">
                <a:solidFill>
                  <a:schemeClr val="tx1"/>
                </a:solidFill>
                <a:latin typeface="+mn-lt"/>
              </a:rPr>
              <a:t>est</a:t>
            </a:r>
            <a:r>
              <a:rPr lang="en-US" sz="1200" dirty="0">
                <a:solidFill>
                  <a:schemeClr val="tx1"/>
                </a:solidFill>
                <a:latin typeface="+mn-lt"/>
              </a:rPr>
              <a:t> de 14 sur un total de 25 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indent="0">
              <a:buFont typeface="Arial" panose="020B0604020202020204" pitchFamily="34" charset="0"/>
              <a:buNone/>
            </a:pPr>
            <a:r>
              <a:rPr lang="en-US" dirty="0" err="1"/>
              <a:t>L'encadré</a:t>
            </a:r>
            <a:r>
              <a:rPr lang="en-US" dirty="0"/>
              <a:t> </a:t>
            </a:r>
            <a:r>
              <a:rPr lang="en-US" dirty="0" err="1"/>
              <a:t>grisé</a:t>
            </a:r>
            <a:r>
              <a:rPr lang="en-US" dirty="0"/>
              <a:t> </a:t>
            </a:r>
            <a:r>
              <a:rPr lang="en-US" dirty="0" err="1"/>
              <a:t>présente</a:t>
            </a:r>
            <a:r>
              <a:rPr lang="en-US" dirty="0"/>
              <a:t> </a:t>
            </a:r>
            <a:r>
              <a:rPr lang="en-US" dirty="0" err="1"/>
              <a:t>quelques</a:t>
            </a:r>
            <a:r>
              <a:rPr lang="en-US" dirty="0"/>
              <a:t> </a:t>
            </a:r>
            <a:r>
              <a:rPr lang="en-US" dirty="0" err="1"/>
              <a:t>exemples</a:t>
            </a:r>
            <a:r>
              <a:rPr lang="en-US" dirty="0"/>
              <a:t> </a:t>
            </a:r>
            <a:r>
              <a:rPr lang="en-US" dirty="0" err="1"/>
              <a:t>d'indicateurs</a:t>
            </a:r>
            <a:r>
              <a:rPr lang="en-US" dirty="0"/>
              <a:t> </a:t>
            </a:r>
            <a:r>
              <a:rPr lang="en-US" dirty="0" err="1"/>
              <a:t>basés</a:t>
            </a:r>
            <a:r>
              <a:rPr lang="en-US" dirty="0"/>
              <a:t> sur </a:t>
            </a:r>
            <a:r>
              <a:rPr lang="en-US" dirty="0" err="1"/>
              <a:t>cet</a:t>
            </a:r>
            <a:r>
              <a:rPr lang="en-US" dirty="0"/>
              <a:t> </a:t>
            </a:r>
            <a:r>
              <a:rPr lang="en-US" dirty="0" err="1"/>
              <a:t>indice</a:t>
            </a:r>
            <a:r>
              <a:rPr lang="en-US" dirty="0"/>
              <a:t> de </a:t>
            </a:r>
            <a:r>
              <a:rPr lang="en-US" dirty="0" err="1"/>
              <a:t>durabilité</a:t>
            </a:r>
            <a:r>
              <a:rPr lang="en-US" dirty="0"/>
              <a:t> :</a:t>
            </a:r>
          </a:p>
          <a:p>
            <a:pPr marL="0" indent="0">
              <a:buFont typeface="Arial" panose="020B0604020202020204" pitchFamily="34" charset="0"/>
              <a:buNone/>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mn-lt"/>
              </a:rPr>
              <a:t>Il </a:t>
            </a:r>
            <a:r>
              <a:rPr lang="en-US" sz="1200" dirty="0" err="1">
                <a:solidFill>
                  <a:schemeClr val="tx1"/>
                </a:solidFill>
                <a:latin typeface="+mn-lt"/>
              </a:rPr>
              <a:t>est</a:t>
            </a:r>
            <a:r>
              <a:rPr lang="en-US" sz="1200" dirty="0">
                <a:solidFill>
                  <a:schemeClr val="tx1"/>
                </a:solidFill>
                <a:latin typeface="+mn-lt"/>
              </a:rPr>
              <a:t> important de noter </a:t>
            </a:r>
            <a:r>
              <a:rPr lang="en-US" sz="1200" dirty="0" err="1">
                <a:solidFill>
                  <a:schemeClr val="tx1"/>
                </a:solidFill>
                <a:latin typeface="+mn-lt"/>
              </a:rPr>
              <a:t>qu'avec</a:t>
            </a:r>
            <a:r>
              <a:rPr lang="en-US" sz="1200" dirty="0">
                <a:solidFill>
                  <a:schemeClr val="tx1"/>
                </a:solidFill>
                <a:latin typeface="+mn-lt"/>
              </a:rPr>
              <a:t> les </a:t>
            </a:r>
            <a:r>
              <a:rPr lang="en-US" sz="1200" dirty="0" err="1">
                <a:solidFill>
                  <a:schemeClr val="tx1"/>
                </a:solidFill>
                <a:latin typeface="+mn-lt"/>
              </a:rPr>
              <a:t>indicateurs</a:t>
            </a:r>
            <a:r>
              <a:rPr lang="en-US" sz="1200" dirty="0">
                <a:solidFill>
                  <a:schemeClr val="tx1"/>
                </a:solidFill>
                <a:latin typeface="+mn-lt"/>
              </a:rPr>
              <a:t> </a:t>
            </a:r>
            <a:r>
              <a:rPr lang="en-US" sz="1200" dirty="0" err="1">
                <a:solidFill>
                  <a:schemeClr val="tx1"/>
                </a:solidFill>
                <a:latin typeface="+mn-lt"/>
              </a:rPr>
              <a:t>d'indice</a:t>
            </a:r>
            <a:r>
              <a:rPr lang="en-US" sz="1200" dirty="0">
                <a:solidFill>
                  <a:schemeClr val="tx1"/>
                </a:solidFill>
                <a:latin typeface="+mn-lt"/>
              </a:rPr>
              <a:t>, </a:t>
            </a:r>
            <a:r>
              <a:rPr lang="en-US" sz="1200" dirty="0" err="1">
                <a:solidFill>
                  <a:schemeClr val="tx1"/>
                </a:solidFill>
                <a:latin typeface="+mn-lt"/>
              </a:rPr>
              <a:t>une</a:t>
            </a:r>
            <a:r>
              <a:rPr lang="en-US" sz="1200" dirty="0">
                <a:solidFill>
                  <a:schemeClr val="tx1"/>
                </a:solidFill>
                <a:latin typeface="+mn-lt"/>
              </a:rPr>
              <a:t> bonne </a:t>
            </a:r>
            <a:r>
              <a:rPr lang="en-US" sz="1200" dirty="0" err="1">
                <a:solidFill>
                  <a:schemeClr val="tx1"/>
                </a:solidFill>
                <a:latin typeface="+mn-lt"/>
              </a:rPr>
              <a:t>quantité</a:t>
            </a:r>
            <a:r>
              <a:rPr lang="en-US" sz="1200" dirty="0">
                <a:solidFill>
                  <a:schemeClr val="tx1"/>
                </a:solidFill>
                <a:latin typeface="+mn-lt"/>
              </a:rPr>
              <a:t> de </a:t>
            </a:r>
            <a:r>
              <a:rPr lang="en-US" sz="1200" dirty="0" err="1">
                <a:solidFill>
                  <a:schemeClr val="tx1"/>
                </a:solidFill>
                <a:latin typeface="+mn-lt"/>
              </a:rPr>
              <a:t>détails</a:t>
            </a:r>
            <a:r>
              <a:rPr lang="en-US" sz="1200" dirty="0">
                <a:solidFill>
                  <a:schemeClr val="tx1"/>
                </a:solidFill>
                <a:latin typeface="+mn-lt"/>
              </a:rPr>
              <a:t> </a:t>
            </a:r>
            <a:r>
              <a:rPr lang="en-US" sz="1200" dirty="0" err="1">
                <a:solidFill>
                  <a:schemeClr val="tx1"/>
                </a:solidFill>
                <a:latin typeface="+mn-lt"/>
              </a:rPr>
              <a:t>est</a:t>
            </a:r>
            <a:r>
              <a:rPr lang="en-US" sz="1200" dirty="0">
                <a:solidFill>
                  <a:schemeClr val="tx1"/>
                </a:solidFill>
                <a:latin typeface="+mn-lt"/>
              </a:rPr>
              <a:t> </a:t>
            </a:r>
            <a:r>
              <a:rPr lang="en-US" sz="1200" dirty="0" err="1">
                <a:solidFill>
                  <a:schemeClr val="tx1"/>
                </a:solidFill>
                <a:latin typeface="+mn-lt"/>
              </a:rPr>
              <a:t>nécessaire</a:t>
            </a:r>
            <a:r>
              <a:rPr lang="en-US" sz="1200" dirty="0">
                <a:solidFill>
                  <a:schemeClr val="tx1"/>
                </a:solidFill>
                <a:latin typeface="+mn-lt"/>
              </a:rPr>
              <a:t> pour </a:t>
            </a:r>
            <a:r>
              <a:rPr lang="en-US" sz="1200" dirty="0" err="1">
                <a:solidFill>
                  <a:schemeClr val="tx1"/>
                </a:solidFill>
                <a:latin typeface="+mn-lt"/>
              </a:rPr>
              <a:t>chaque</a:t>
            </a:r>
            <a:r>
              <a:rPr lang="en-US" sz="1200" dirty="0">
                <a:solidFill>
                  <a:schemeClr val="tx1"/>
                </a:solidFill>
                <a:latin typeface="+mn-lt"/>
              </a:rPr>
              <a:t> </a:t>
            </a:r>
            <a:r>
              <a:rPr lang="en-US" sz="1200" dirty="0" err="1">
                <a:solidFill>
                  <a:schemeClr val="tx1"/>
                </a:solidFill>
                <a:latin typeface="+mn-lt"/>
              </a:rPr>
              <a:t>valeur</a:t>
            </a:r>
            <a:r>
              <a:rPr lang="en-US" sz="1200" dirty="0">
                <a:solidFill>
                  <a:schemeClr val="tx1"/>
                </a:solidFill>
                <a:latin typeface="+mn-lt"/>
              </a:rPr>
              <a:t> </a:t>
            </a:r>
            <a:r>
              <a:rPr lang="en-US" sz="1200" dirty="0" err="1">
                <a:solidFill>
                  <a:schemeClr val="tx1"/>
                </a:solidFill>
                <a:latin typeface="+mn-lt"/>
              </a:rPr>
              <a:t>d'indice</a:t>
            </a:r>
            <a:r>
              <a:rPr lang="en-US" sz="1200" dirty="0">
                <a:solidFill>
                  <a:schemeClr val="tx1"/>
                </a:solidFill>
                <a:latin typeface="+mn-lt"/>
              </a:rPr>
              <a:t> </a:t>
            </a:r>
            <a:r>
              <a:rPr lang="en-US" sz="1200" dirty="0" err="1">
                <a:solidFill>
                  <a:schemeClr val="tx1"/>
                </a:solidFill>
                <a:latin typeface="+mn-lt"/>
              </a:rPr>
              <a:t>rapportée</a:t>
            </a:r>
            <a:r>
              <a:rPr lang="en-US" sz="1200" dirty="0">
                <a:solidFill>
                  <a:schemeClr val="tx1"/>
                </a:solidFill>
                <a:latin typeface="+mn-lt"/>
              </a:rPr>
              <a:t>. Par </a:t>
            </a:r>
            <a:r>
              <a:rPr lang="en-US" sz="1200" dirty="0" err="1">
                <a:solidFill>
                  <a:schemeClr val="tx1"/>
                </a:solidFill>
                <a:latin typeface="+mn-lt"/>
              </a:rPr>
              <a:t>exemple</a:t>
            </a:r>
            <a:r>
              <a:rPr lang="en-US" sz="1200" dirty="0">
                <a:solidFill>
                  <a:schemeClr val="tx1"/>
                </a:solidFill>
                <a:latin typeface="+mn-lt"/>
              </a:rPr>
              <a:t>, </a:t>
            </a:r>
            <a:r>
              <a:rPr lang="en-US" sz="1200" dirty="0" err="1">
                <a:solidFill>
                  <a:schemeClr val="tx1"/>
                </a:solidFill>
                <a:latin typeface="+mn-lt"/>
              </a:rPr>
              <a:t>chaque</a:t>
            </a:r>
            <a:r>
              <a:rPr lang="en-US" sz="1200" dirty="0">
                <a:solidFill>
                  <a:schemeClr val="tx1"/>
                </a:solidFill>
                <a:latin typeface="+mn-lt"/>
              </a:rPr>
              <a:t> </a:t>
            </a:r>
            <a:r>
              <a:rPr lang="en-US" sz="1200" dirty="0" err="1">
                <a:solidFill>
                  <a:schemeClr val="tx1"/>
                </a:solidFill>
                <a:latin typeface="+mn-lt"/>
              </a:rPr>
              <a:t>valeur</a:t>
            </a:r>
            <a:r>
              <a:rPr lang="en-US" sz="1200" dirty="0">
                <a:solidFill>
                  <a:schemeClr val="tx1"/>
                </a:solidFill>
                <a:latin typeface="+mn-lt"/>
              </a:rPr>
              <a:t> de 1 </a:t>
            </a:r>
            <a:r>
              <a:rPr lang="en-US" sz="1200" dirty="0" err="1">
                <a:solidFill>
                  <a:schemeClr val="tx1"/>
                </a:solidFill>
                <a:latin typeface="+mn-lt"/>
              </a:rPr>
              <a:t>à</a:t>
            </a:r>
            <a:r>
              <a:rPr lang="en-US" sz="1200" dirty="0">
                <a:solidFill>
                  <a:schemeClr val="tx1"/>
                </a:solidFill>
                <a:latin typeface="+mn-lt"/>
              </a:rPr>
              <a:t> 5 dans la </a:t>
            </a:r>
            <a:r>
              <a:rPr lang="en-US" sz="1200" dirty="0" err="1">
                <a:solidFill>
                  <a:schemeClr val="tx1"/>
                </a:solidFill>
                <a:latin typeface="+mn-lt"/>
              </a:rPr>
              <a:t>capacité</a:t>
            </a:r>
            <a:r>
              <a:rPr lang="en-US" sz="1200" dirty="0">
                <a:solidFill>
                  <a:schemeClr val="tx1"/>
                </a:solidFill>
                <a:latin typeface="+mn-lt"/>
              </a:rPr>
              <a:t> </a:t>
            </a:r>
            <a:r>
              <a:rPr lang="en-US" sz="1200" dirty="0" err="1">
                <a:solidFill>
                  <a:schemeClr val="tx1"/>
                </a:solidFill>
                <a:latin typeface="+mn-lt"/>
              </a:rPr>
              <a:t>organisationnelle</a:t>
            </a:r>
            <a:r>
              <a:rPr lang="en-US" sz="1200" dirty="0">
                <a:solidFill>
                  <a:schemeClr val="tx1"/>
                </a:solidFill>
                <a:latin typeface="+mn-lt"/>
              </a:rPr>
              <a:t> doit </a:t>
            </a:r>
            <a:r>
              <a:rPr lang="en-US" sz="1200" dirty="0" err="1">
                <a:solidFill>
                  <a:schemeClr val="tx1"/>
                </a:solidFill>
                <a:latin typeface="+mn-lt"/>
              </a:rPr>
              <a:t>être</a:t>
            </a:r>
            <a:r>
              <a:rPr lang="en-US" sz="1200" dirty="0">
                <a:solidFill>
                  <a:schemeClr val="tx1"/>
                </a:solidFill>
                <a:latin typeface="+mn-lt"/>
              </a:rPr>
              <a:t> </a:t>
            </a:r>
            <a:r>
              <a:rPr lang="en-US" sz="1200" dirty="0" err="1">
                <a:solidFill>
                  <a:schemeClr val="tx1"/>
                </a:solidFill>
                <a:latin typeface="+mn-lt"/>
              </a:rPr>
              <a:t>clairement</a:t>
            </a:r>
            <a:r>
              <a:rPr lang="en-US" sz="1200" dirty="0">
                <a:solidFill>
                  <a:schemeClr val="tx1"/>
                </a:solidFill>
                <a:latin typeface="+mn-lt"/>
              </a:rPr>
              <a:t> </a:t>
            </a:r>
            <a:r>
              <a:rPr lang="en-US" sz="1200" dirty="0" err="1">
                <a:solidFill>
                  <a:schemeClr val="tx1"/>
                </a:solidFill>
                <a:latin typeface="+mn-lt"/>
              </a:rPr>
              <a:t>définie</a:t>
            </a:r>
            <a:r>
              <a:rPr lang="en-US" sz="1200" dirty="0">
                <a:solidFill>
                  <a:schemeClr val="tx1"/>
                </a:solidFill>
                <a:latin typeface="+mn-lt"/>
              </a:rPr>
              <a:t> pour </a:t>
            </a:r>
            <a:r>
              <a:rPr lang="en-US" sz="1200" dirty="0" err="1">
                <a:solidFill>
                  <a:schemeClr val="tx1"/>
                </a:solidFill>
                <a:latin typeface="+mn-lt"/>
              </a:rPr>
              <a:t>garantir</a:t>
            </a:r>
            <a:r>
              <a:rPr lang="en-US" sz="1200" dirty="0">
                <a:solidFill>
                  <a:schemeClr val="tx1"/>
                </a:solidFill>
                <a:latin typeface="+mn-lt"/>
              </a:rPr>
              <a:t> des </a:t>
            </a:r>
            <a:r>
              <a:rPr lang="en-US" sz="1200" dirty="0" err="1">
                <a:solidFill>
                  <a:schemeClr val="tx1"/>
                </a:solidFill>
                <a:latin typeface="+mn-lt"/>
              </a:rPr>
              <a:t>données</a:t>
            </a:r>
            <a:r>
              <a:rPr lang="en-US" sz="1200" dirty="0">
                <a:solidFill>
                  <a:schemeClr val="tx1"/>
                </a:solidFill>
                <a:latin typeface="+mn-lt"/>
              </a:rPr>
              <a:t> </a:t>
            </a:r>
            <a:r>
              <a:rPr lang="en-US" sz="1200" dirty="0" err="1">
                <a:solidFill>
                  <a:schemeClr val="tx1"/>
                </a:solidFill>
                <a:latin typeface="+mn-lt"/>
              </a:rPr>
              <a:t>cohérentes</a:t>
            </a:r>
            <a:r>
              <a:rPr lang="en-US" sz="1200" dirty="0">
                <a:solidFill>
                  <a:schemeClr val="tx1"/>
                </a:solidFill>
                <a:latin typeface="+mn-lt"/>
              </a:rPr>
              <a:t> et </a:t>
            </a:r>
            <a:r>
              <a:rPr lang="en-US" sz="1200" dirty="0" err="1">
                <a:solidFill>
                  <a:schemeClr val="tx1"/>
                </a:solidFill>
                <a:latin typeface="+mn-lt"/>
              </a:rPr>
              <a:t>fiables</a:t>
            </a:r>
            <a:r>
              <a:rPr lang="en-US" sz="1200" dirty="0">
                <a:solidFill>
                  <a:schemeClr val="tx1"/>
                </a:solidFill>
                <a:latin typeface="+mn-lt"/>
              </a:rPr>
              <a:t>.</a:t>
            </a:r>
            <a:endParaRPr lang="en-US" dirty="0"/>
          </a:p>
        </p:txBody>
      </p:sp>
    </p:spTree>
    <p:extLst>
      <p:ext uri="{BB962C8B-B14F-4D97-AF65-F5344CB8AC3E}">
        <p14:creationId xmlns:p14="http://schemas.microsoft.com/office/powerpoint/2010/main" val="1408261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Les </a:t>
            </a:r>
            <a:r>
              <a:rPr lang="en-US" dirty="0" err="1"/>
              <a:t>échelles</a:t>
            </a:r>
            <a:r>
              <a:rPr lang="en-US" dirty="0"/>
              <a:t> de </a:t>
            </a:r>
            <a:r>
              <a:rPr lang="en-US" dirty="0" err="1"/>
              <a:t>jalons</a:t>
            </a:r>
            <a:r>
              <a:rPr lang="en-US" dirty="0"/>
              <a:t> </a:t>
            </a:r>
            <a:r>
              <a:rPr lang="en-US" dirty="0" err="1"/>
              <a:t>peuvent</a:t>
            </a:r>
            <a:r>
              <a:rPr lang="en-US" dirty="0"/>
              <a:t> </a:t>
            </a:r>
            <a:r>
              <a:rPr lang="en-US" dirty="0" err="1"/>
              <a:t>être</a:t>
            </a:r>
            <a:r>
              <a:rPr lang="en-US" dirty="0"/>
              <a:t> </a:t>
            </a:r>
            <a:r>
              <a:rPr lang="en-US" dirty="0" err="1"/>
              <a:t>utiles</a:t>
            </a:r>
            <a:r>
              <a:rPr lang="en-US" dirty="0"/>
              <a:t> pour </a:t>
            </a:r>
            <a:r>
              <a:rPr lang="en-US" dirty="0" err="1"/>
              <a:t>mesurer</a:t>
            </a:r>
            <a:r>
              <a:rPr lang="en-US" dirty="0"/>
              <a:t> les </a:t>
            </a:r>
            <a:r>
              <a:rPr lang="en-US" dirty="0" err="1"/>
              <a:t>processus</a:t>
            </a:r>
            <a:r>
              <a:rPr lang="en-US" dirty="0"/>
              <a:t> </a:t>
            </a:r>
            <a:r>
              <a:rPr lang="en-US" dirty="0" err="1"/>
              <a:t>ou</a:t>
            </a:r>
            <a:r>
              <a:rPr lang="en-US" dirty="0"/>
              <a:t> les </a:t>
            </a:r>
            <a:r>
              <a:rPr lang="en-US" dirty="0" err="1"/>
              <a:t>événements</a:t>
            </a:r>
            <a:r>
              <a:rPr lang="en-US" dirty="0"/>
              <a:t> qui </a:t>
            </a:r>
            <a:r>
              <a:rPr lang="en-US" dirty="0" err="1"/>
              <a:t>prennent</a:t>
            </a:r>
            <a:r>
              <a:rPr lang="en-US" dirty="0"/>
              <a:t> plus de temps </a:t>
            </a:r>
            <a:r>
              <a:rPr lang="en-US" dirty="0" err="1"/>
              <a:t>à</a:t>
            </a:r>
            <a:r>
              <a:rPr lang="en-US" dirty="0"/>
              <a:t> </a:t>
            </a:r>
            <a:r>
              <a:rPr lang="en-US" dirty="0" err="1"/>
              <a:t>réaliser</a:t>
            </a:r>
            <a:r>
              <a:rPr lang="en-US" dirty="0"/>
              <a:t>. Les </a:t>
            </a:r>
            <a:r>
              <a:rPr lang="en-US" dirty="0" err="1"/>
              <a:t>échelles</a:t>
            </a:r>
            <a:r>
              <a:rPr lang="en-US" dirty="0"/>
              <a:t> de </a:t>
            </a:r>
            <a:r>
              <a:rPr lang="en-US" dirty="0" err="1"/>
              <a:t>jalons</a:t>
            </a:r>
            <a:r>
              <a:rPr lang="en-US" dirty="0"/>
              <a:t> </a:t>
            </a:r>
            <a:r>
              <a:rPr lang="en-US" dirty="0" err="1"/>
              <a:t>décomposent</a:t>
            </a:r>
            <a:r>
              <a:rPr lang="en-US" dirty="0"/>
              <a:t> le </a:t>
            </a:r>
            <a:r>
              <a:rPr lang="en-US" dirty="0" err="1"/>
              <a:t>processus</a:t>
            </a:r>
            <a:r>
              <a:rPr lang="en-US" dirty="0"/>
              <a:t> </a:t>
            </a:r>
            <a:r>
              <a:rPr lang="en-US" dirty="0" err="1"/>
              <a:t>en</a:t>
            </a:r>
            <a:r>
              <a:rPr lang="en-US" dirty="0"/>
              <a:t> étapes </a:t>
            </a:r>
            <a:r>
              <a:rPr lang="en-US" dirty="0" err="1"/>
              <a:t>spécifiques</a:t>
            </a:r>
            <a:r>
              <a:rPr lang="en-US" dirty="0"/>
              <a:t> </a:t>
            </a:r>
            <a:r>
              <a:rPr lang="en-US" dirty="0" err="1"/>
              <a:t>mesurables</a:t>
            </a:r>
            <a:r>
              <a:rPr lang="en-US" dirty="0"/>
              <a: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err="1"/>
              <a:t>En</a:t>
            </a:r>
            <a:r>
              <a:rPr lang="en-US" dirty="0"/>
              <a:t> examinant </a:t>
            </a:r>
            <a:r>
              <a:rPr lang="en-US" dirty="0" err="1"/>
              <a:t>l'exemple</a:t>
            </a:r>
            <a:r>
              <a:rPr lang="en-US" dirty="0"/>
              <a:t> d'un </a:t>
            </a:r>
            <a:r>
              <a:rPr lang="en-US" dirty="0" err="1"/>
              <a:t>processus</a:t>
            </a:r>
            <a:r>
              <a:rPr lang="en-US" dirty="0"/>
              <a:t> de </a:t>
            </a:r>
            <a:r>
              <a:rPr lang="en-US" dirty="0" err="1"/>
              <a:t>réforme</a:t>
            </a:r>
            <a:r>
              <a:rPr lang="en-US" dirty="0"/>
              <a:t> </a:t>
            </a:r>
            <a:r>
              <a:rPr lang="en-US" dirty="0" err="1"/>
              <a:t>législative</a:t>
            </a:r>
            <a:r>
              <a:rPr lang="en-US" dirty="0"/>
              <a:t>, nous </a:t>
            </a:r>
            <a:r>
              <a:rPr lang="en-US" dirty="0" err="1"/>
              <a:t>constatons</a:t>
            </a:r>
            <a:r>
              <a:rPr lang="en-US" dirty="0"/>
              <a:t> </a:t>
            </a:r>
            <a:r>
              <a:rPr lang="en-US" dirty="0" err="1"/>
              <a:t>qu'il</a:t>
            </a:r>
            <a:r>
              <a:rPr lang="en-US" dirty="0"/>
              <a:t> y a des étapes </a:t>
            </a:r>
            <a:r>
              <a:rPr lang="en-US" dirty="0" err="1"/>
              <a:t>clairement</a:t>
            </a:r>
            <a:r>
              <a:rPr lang="en-US" dirty="0"/>
              <a:t> </a:t>
            </a:r>
            <a:r>
              <a:rPr lang="en-US" dirty="0" err="1"/>
              <a:t>définies</a:t>
            </a:r>
            <a:r>
              <a:rPr lang="en-US" dirty="0"/>
              <a:t>, et que </a:t>
            </a:r>
            <a:r>
              <a:rPr lang="en-US" dirty="0" err="1"/>
              <a:t>chaque</a:t>
            </a:r>
            <a:r>
              <a:rPr lang="en-US" dirty="0"/>
              <a:t> étape </a:t>
            </a:r>
            <a:r>
              <a:rPr lang="en-US" dirty="0" err="1"/>
              <a:t>peut</a:t>
            </a:r>
            <a:r>
              <a:rPr lang="en-US" dirty="0"/>
              <a:t> prendre des </a:t>
            </a:r>
            <a:r>
              <a:rPr lang="en-US" dirty="0" err="1"/>
              <a:t>mois</a:t>
            </a:r>
            <a:r>
              <a:rPr lang="en-US" dirty="0"/>
              <a:t>, </a:t>
            </a:r>
            <a:r>
              <a:rPr lang="en-US" dirty="0" err="1"/>
              <a:t>voire</a:t>
            </a:r>
            <a:r>
              <a:rPr lang="en-US" dirty="0"/>
              <a:t> des </a:t>
            </a:r>
            <a:r>
              <a:rPr lang="en-US" dirty="0" err="1"/>
              <a:t>années</a:t>
            </a:r>
            <a:r>
              <a:rPr lang="en-US" dirty="0"/>
              <a:t>.  </a:t>
            </a:r>
            <a:r>
              <a:rPr lang="en-US" dirty="0" err="1"/>
              <a:t>Ainsi</a:t>
            </a:r>
            <a:r>
              <a:rPr lang="en-US" dirty="0"/>
              <a:t>, </a:t>
            </a:r>
            <a:r>
              <a:rPr lang="en-US" dirty="0" err="1"/>
              <a:t>l'échelle</a:t>
            </a:r>
            <a:r>
              <a:rPr lang="en-US" dirty="0"/>
              <a:t> </a:t>
            </a:r>
            <a:r>
              <a:rPr lang="en-US" dirty="0" err="1"/>
              <a:t>permet</a:t>
            </a:r>
            <a:r>
              <a:rPr lang="en-US" dirty="0"/>
              <a:t> </a:t>
            </a:r>
            <a:r>
              <a:rPr lang="en-US" dirty="0" err="1"/>
              <a:t>à</a:t>
            </a:r>
            <a:r>
              <a:rPr lang="en-US" dirty="0"/>
              <a:t> un </a:t>
            </a:r>
            <a:r>
              <a:rPr lang="en-US" dirty="0" err="1"/>
              <a:t>projet</a:t>
            </a:r>
            <a:r>
              <a:rPr lang="en-US" dirty="0"/>
              <a:t> de </a:t>
            </a:r>
            <a:r>
              <a:rPr lang="en-US" dirty="0" err="1"/>
              <a:t>mesurer</a:t>
            </a:r>
            <a:r>
              <a:rPr lang="en-US" dirty="0"/>
              <a:t> et de </a:t>
            </a:r>
            <a:r>
              <a:rPr lang="en-US" dirty="0" err="1"/>
              <a:t>rendre</a:t>
            </a:r>
            <a:r>
              <a:rPr lang="en-US" dirty="0"/>
              <a:t> </a:t>
            </a:r>
            <a:r>
              <a:rPr lang="en-US" dirty="0" err="1"/>
              <a:t>compte</a:t>
            </a:r>
            <a:r>
              <a:rPr lang="en-US" dirty="0"/>
              <a:t> des </a:t>
            </a:r>
            <a:r>
              <a:rPr lang="en-US" dirty="0" err="1"/>
              <a:t>progrès</a:t>
            </a:r>
            <a:r>
              <a:rPr lang="en-US" dirty="0"/>
              <a:t> </a:t>
            </a:r>
            <a:r>
              <a:rPr lang="en-US" dirty="0" err="1"/>
              <a:t>progressifs</a:t>
            </a:r>
            <a:r>
              <a:rPr lang="en-US" dirty="0"/>
              <a:t> </a:t>
            </a:r>
            <a:r>
              <a:rPr lang="en-US" dirty="0" err="1"/>
              <a:t>vers</a:t>
            </a:r>
            <a:r>
              <a:rPr lang="en-US" dirty="0"/>
              <a:t> </a:t>
            </a:r>
            <a:r>
              <a:rPr lang="en-US" dirty="0" err="1"/>
              <a:t>l'approbation</a:t>
            </a:r>
            <a:r>
              <a:rPr lang="en-US" dirty="0"/>
              <a:t> </a:t>
            </a:r>
            <a:r>
              <a:rPr lang="en-US" dirty="0" err="1"/>
              <a:t>législative</a:t>
            </a:r>
            <a:r>
              <a:rPr lang="en-US" dirty="0"/>
              <a: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err="1"/>
              <a:t>Cette</a:t>
            </a:r>
            <a:r>
              <a:rPr lang="en-US" dirty="0"/>
              <a:t> </a:t>
            </a:r>
            <a:r>
              <a:rPr lang="en-US" dirty="0" err="1"/>
              <a:t>approche</a:t>
            </a:r>
            <a:r>
              <a:rPr lang="en-US" dirty="0"/>
              <a:t> par étapes </a:t>
            </a:r>
            <a:r>
              <a:rPr lang="en-US" dirty="0" err="1"/>
              <a:t>soutiendrait</a:t>
            </a:r>
            <a:r>
              <a:rPr lang="en-US" dirty="0"/>
              <a:t> les </a:t>
            </a:r>
            <a:r>
              <a:rPr lang="en-US" dirty="0" err="1"/>
              <a:t>exemples</a:t>
            </a:r>
            <a:r>
              <a:rPr lang="en-US" dirty="0"/>
              <a:t> </a:t>
            </a:r>
            <a:r>
              <a:rPr lang="en-US" dirty="0" err="1"/>
              <a:t>d'indicateurs</a:t>
            </a:r>
            <a:r>
              <a:rPr lang="en-US" dirty="0"/>
              <a:t> dans la case </a:t>
            </a:r>
            <a:r>
              <a:rPr lang="en-US" dirty="0" err="1"/>
              <a:t>ombrée</a:t>
            </a:r>
            <a:r>
              <a:rPr lang="en-US" dirty="0"/>
              <a:t>:</a:t>
            </a:r>
          </a:p>
          <a:p>
            <a:pPr marL="285750" indent="-285750">
              <a:buFont typeface="Arial" panose="020B0604020202020204" pitchFamily="34" charset="0"/>
              <a:buChar char="•"/>
            </a:pPr>
            <a:r>
              <a:rPr lang="en-US" dirty="0"/>
              <a:t># </a:t>
            </a:r>
            <a:r>
              <a:rPr lang="en-US" dirty="0" err="1"/>
              <a:t>Nombre</a:t>
            </a:r>
            <a:r>
              <a:rPr lang="en-US" dirty="0"/>
              <a:t> </a:t>
            </a:r>
            <a:r>
              <a:rPr lang="en-US" dirty="0" err="1"/>
              <a:t>d'étapes</a:t>
            </a:r>
            <a:r>
              <a:rPr lang="en-US" dirty="0"/>
              <a:t> </a:t>
            </a:r>
            <a:r>
              <a:rPr lang="en-US" dirty="0" err="1"/>
              <a:t>achevées</a:t>
            </a:r>
            <a:r>
              <a:rPr lang="en-US" dirty="0"/>
              <a:t> dans le </a:t>
            </a:r>
            <a:r>
              <a:rPr lang="en-US" dirty="0" err="1"/>
              <a:t>processus</a:t>
            </a:r>
            <a:r>
              <a:rPr lang="en-US" dirty="0"/>
              <a:t> de </a:t>
            </a:r>
            <a:r>
              <a:rPr lang="en-US" dirty="0" err="1"/>
              <a:t>réforme</a:t>
            </a:r>
            <a:r>
              <a:rPr lang="en-US" dirty="0"/>
              <a:t> </a:t>
            </a:r>
            <a:r>
              <a:rPr lang="en-US" dirty="0" err="1"/>
              <a:t>juridique</a:t>
            </a:r>
            <a:r>
              <a:rPr lang="en-US" dirty="0"/>
              <a:t> (</a:t>
            </a:r>
            <a:r>
              <a:rPr lang="en-US" dirty="0" err="1"/>
              <a:t>en</a:t>
            </a:r>
            <a:r>
              <a:rPr lang="en-US" dirty="0"/>
              <a:t> </a:t>
            </a:r>
            <a:r>
              <a:rPr lang="en-US" dirty="0" err="1"/>
              <a:t>cas</a:t>
            </a:r>
            <a:r>
              <a:rPr lang="en-US" dirty="0"/>
              <a:t> de </a:t>
            </a:r>
            <a:r>
              <a:rPr lang="en-US" dirty="0" err="1"/>
              <a:t>suivi</a:t>
            </a:r>
            <a:r>
              <a:rPr lang="en-US" dirty="0"/>
              <a:t> </a:t>
            </a:r>
            <a:r>
              <a:rPr lang="en-US" dirty="0" err="1"/>
              <a:t>d'une</a:t>
            </a:r>
            <a:r>
              <a:rPr lang="en-US" dirty="0"/>
              <a:t> </a:t>
            </a:r>
            <a:r>
              <a:rPr lang="en-US" dirty="0" err="1"/>
              <a:t>seule</a:t>
            </a:r>
            <a:r>
              <a:rPr lang="en-US" dirty="0"/>
              <a:t> </a:t>
            </a:r>
            <a:r>
              <a:rPr lang="en-US" dirty="0" err="1"/>
              <a:t>loi</a:t>
            </a:r>
            <a:r>
              <a:rPr lang="en-US" dirty="0"/>
              <a:t>) </a:t>
            </a:r>
          </a:p>
          <a:p>
            <a:pPr marL="285750" indent="-285750">
              <a:buFont typeface="Arial" panose="020B0604020202020204" pitchFamily="34" charset="0"/>
              <a:buChar char="•"/>
            </a:pPr>
            <a:r>
              <a:rPr lang="en-US" dirty="0"/>
              <a:t># </a:t>
            </a:r>
            <a:r>
              <a:rPr lang="en-US" dirty="0" err="1"/>
              <a:t>Nombre</a:t>
            </a:r>
            <a:r>
              <a:rPr lang="en-US" dirty="0"/>
              <a:t> </a:t>
            </a:r>
            <a:r>
              <a:rPr lang="en-US" dirty="0" err="1"/>
              <a:t>ou</a:t>
            </a:r>
            <a:r>
              <a:rPr lang="en-US" dirty="0"/>
              <a:t> </a:t>
            </a:r>
            <a:r>
              <a:rPr lang="en-US" dirty="0" err="1"/>
              <a:t>pourcentage</a:t>
            </a:r>
            <a:r>
              <a:rPr lang="en-US" dirty="0"/>
              <a:t> de </a:t>
            </a:r>
            <a:r>
              <a:rPr lang="en-US" dirty="0" err="1"/>
              <a:t>lois</a:t>
            </a:r>
            <a:r>
              <a:rPr lang="en-US" dirty="0"/>
              <a:t> qui </a:t>
            </a:r>
            <a:r>
              <a:rPr lang="en-US" dirty="0" err="1"/>
              <a:t>ont</a:t>
            </a:r>
            <a:r>
              <a:rPr lang="en-US" dirty="0"/>
              <a:t> </a:t>
            </a:r>
            <a:r>
              <a:rPr lang="en-US" dirty="0" err="1"/>
              <a:t>franchi</a:t>
            </a:r>
            <a:r>
              <a:rPr lang="en-US" dirty="0"/>
              <a:t> deux étapes </a:t>
            </a:r>
            <a:r>
              <a:rPr lang="en-US" dirty="0" err="1"/>
              <a:t>ou</a:t>
            </a:r>
            <a:r>
              <a:rPr lang="en-US" dirty="0"/>
              <a:t> plus au </a:t>
            </a:r>
            <a:r>
              <a:rPr lang="en-US" dirty="0" err="1"/>
              <a:t>cours</a:t>
            </a:r>
            <a:r>
              <a:rPr lang="en-US" dirty="0"/>
              <a:t> de </a:t>
            </a:r>
            <a:r>
              <a:rPr lang="en-US" dirty="0" err="1"/>
              <a:t>l'année</a:t>
            </a:r>
            <a:r>
              <a:rPr lang="en-US" dirty="0"/>
              <a:t> </a:t>
            </a:r>
            <a:r>
              <a:rPr lang="en-US" dirty="0" err="1"/>
              <a:t>écoulée</a:t>
            </a:r>
            <a:r>
              <a:rPr lang="en-US" dirty="0"/>
              <a:t> (</a:t>
            </a:r>
            <a:r>
              <a:rPr lang="en-US" dirty="0" err="1"/>
              <a:t>si</a:t>
            </a:r>
            <a:r>
              <a:rPr lang="en-US" dirty="0"/>
              <a:t> </a:t>
            </a:r>
            <a:r>
              <a:rPr lang="en-US" dirty="0" err="1"/>
              <a:t>vous</a:t>
            </a:r>
            <a:r>
              <a:rPr lang="en-US" dirty="0"/>
              <a:t> suivez plus </a:t>
            </a:r>
            <a:r>
              <a:rPr lang="en-US" dirty="0" err="1"/>
              <a:t>d'une</a:t>
            </a:r>
            <a:r>
              <a:rPr lang="en-US" dirty="0"/>
              <a:t> </a:t>
            </a:r>
            <a:r>
              <a:rPr lang="en-US" dirty="0" err="1"/>
              <a:t>loi</a:t>
            </a:r>
            <a:r>
              <a:rPr lang="en-US" dirty="0"/>
              <a:t>).</a:t>
            </a:r>
          </a:p>
          <a:p>
            <a:pPr marL="285750" indent="-285750">
              <a:buFont typeface="Arial" panose="020B0604020202020204" pitchFamily="34" charset="0"/>
              <a:buChar char="•"/>
            </a:pPr>
            <a:r>
              <a:rPr lang="en-US" dirty="0"/>
              <a:t># </a:t>
            </a:r>
            <a:r>
              <a:rPr lang="en-US" dirty="0" err="1"/>
              <a:t>Nombre</a:t>
            </a:r>
            <a:r>
              <a:rPr lang="en-US" dirty="0"/>
              <a:t> </a:t>
            </a:r>
            <a:r>
              <a:rPr lang="en-US" dirty="0" err="1"/>
              <a:t>ou</a:t>
            </a:r>
            <a:r>
              <a:rPr lang="en-US" dirty="0"/>
              <a:t> </a:t>
            </a:r>
            <a:r>
              <a:rPr lang="en-US" dirty="0" err="1"/>
              <a:t>pourcentage</a:t>
            </a:r>
            <a:r>
              <a:rPr lang="en-US" dirty="0"/>
              <a:t> de </a:t>
            </a:r>
            <a:r>
              <a:rPr lang="en-US" dirty="0" err="1"/>
              <a:t>lois</a:t>
            </a:r>
            <a:r>
              <a:rPr lang="en-US" dirty="0"/>
              <a:t> qui </a:t>
            </a:r>
            <a:r>
              <a:rPr lang="en-US" dirty="0" err="1"/>
              <a:t>ont</a:t>
            </a:r>
            <a:r>
              <a:rPr lang="en-US" dirty="0"/>
              <a:t> </a:t>
            </a:r>
            <a:r>
              <a:rPr lang="en-US" dirty="0" err="1"/>
              <a:t>été</a:t>
            </a:r>
            <a:r>
              <a:rPr lang="en-US" dirty="0"/>
              <a:t> </a:t>
            </a:r>
            <a:r>
              <a:rPr lang="en-US" dirty="0" err="1"/>
              <a:t>approuvées</a:t>
            </a:r>
            <a:r>
              <a:rPr lang="en-US" dirty="0"/>
              <a:t> par </a:t>
            </a:r>
            <a:r>
              <a:rPr lang="en-US" dirty="0" err="1"/>
              <a:t>l'exécutif</a:t>
            </a:r>
            <a:r>
              <a:rPr lang="en-US" dirty="0"/>
              <a:t>. </a:t>
            </a:r>
          </a:p>
          <a:p>
            <a:endParaRPr lang="en-US" dirty="0"/>
          </a:p>
        </p:txBody>
      </p:sp>
    </p:spTree>
    <p:extLst>
      <p:ext uri="{BB962C8B-B14F-4D97-AF65-F5344CB8AC3E}">
        <p14:creationId xmlns:p14="http://schemas.microsoft.com/office/powerpoint/2010/main" val="647816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Segoe UI" panose="020B0502040204020203" pitchFamily="34" charset="0"/>
              </a:rPr>
              <a:t>Les </a:t>
            </a:r>
            <a:r>
              <a:rPr lang="en-US" sz="1200" dirty="0" err="1">
                <a:effectLst/>
                <a:latin typeface="Segoe UI" panose="020B0502040204020203" pitchFamily="34" charset="0"/>
              </a:rPr>
              <a:t>listes</a:t>
            </a:r>
            <a:r>
              <a:rPr lang="en-US" sz="1200" dirty="0">
                <a:effectLst/>
                <a:latin typeface="Segoe UI" panose="020B0502040204020203" pitchFamily="34" charset="0"/>
              </a:rPr>
              <a:t> de </a:t>
            </a:r>
            <a:r>
              <a:rPr lang="en-US" sz="1200" dirty="0" err="1">
                <a:effectLst/>
                <a:latin typeface="Segoe UI" panose="020B0502040204020203" pitchFamily="34" charset="0"/>
              </a:rPr>
              <a:t>contrôle</a:t>
            </a:r>
            <a:r>
              <a:rPr lang="en-US" sz="1200" dirty="0">
                <a:effectLst/>
                <a:latin typeface="Segoe UI" panose="020B0502040204020203" pitchFamily="34" charset="0"/>
              </a:rPr>
              <a:t> </a:t>
            </a:r>
            <a:r>
              <a:rPr lang="en-US" sz="1200" dirty="0" err="1">
                <a:effectLst/>
                <a:latin typeface="Segoe UI" panose="020B0502040204020203" pitchFamily="34" charset="0"/>
              </a:rPr>
              <a:t>sont</a:t>
            </a:r>
            <a:r>
              <a:rPr lang="en-US" sz="1200" dirty="0">
                <a:effectLst/>
                <a:latin typeface="Segoe UI" panose="020B0502040204020203" pitchFamily="34" charset="0"/>
              </a:rPr>
              <a:t> un </a:t>
            </a:r>
            <a:r>
              <a:rPr lang="en-US" sz="1200" dirty="0" err="1">
                <a:effectLst/>
                <a:latin typeface="Segoe UI" panose="020B0502040204020203" pitchFamily="34" charset="0"/>
              </a:rPr>
              <a:t>moyen</a:t>
            </a:r>
            <a:r>
              <a:rPr lang="en-US" sz="1200" dirty="0">
                <a:effectLst/>
                <a:latin typeface="Segoe UI" panose="020B0502040204020203" pitchFamily="34" charset="0"/>
              </a:rPr>
              <a:t> de documenter </a:t>
            </a:r>
            <a:r>
              <a:rPr lang="en-US" sz="1200" dirty="0" err="1">
                <a:effectLst/>
                <a:latin typeface="Segoe UI" panose="020B0502040204020203" pitchFamily="34" charset="0"/>
              </a:rPr>
              <a:t>l'existence</a:t>
            </a:r>
            <a:r>
              <a:rPr lang="en-US" sz="1200" dirty="0">
                <a:effectLst/>
                <a:latin typeface="Segoe UI" panose="020B0502040204020203" pitchFamily="34" charset="0"/>
              </a:rPr>
              <a:t> </a:t>
            </a:r>
            <a:r>
              <a:rPr lang="en-US" sz="1200" dirty="0" err="1">
                <a:effectLst/>
                <a:latin typeface="Segoe UI" panose="020B0502040204020203" pitchFamily="34" charset="0"/>
              </a:rPr>
              <a:t>ou</a:t>
            </a:r>
            <a:r>
              <a:rPr lang="en-US" sz="1200" dirty="0">
                <a:effectLst/>
                <a:latin typeface="Segoe UI" panose="020B0502040204020203" pitchFamily="34" charset="0"/>
              </a:rPr>
              <a:t> </a:t>
            </a:r>
            <a:r>
              <a:rPr lang="en-US" sz="1200" dirty="0" err="1">
                <a:effectLst/>
                <a:latin typeface="Segoe UI" panose="020B0502040204020203" pitchFamily="34" charset="0"/>
              </a:rPr>
              <a:t>l'utilisation</a:t>
            </a:r>
            <a:r>
              <a:rPr lang="en-US" sz="1200" dirty="0">
                <a:effectLst/>
                <a:latin typeface="Segoe UI" panose="020B0502040204020203" pitchFamily="34" charset="0"/>
              </a:rPr>
              <a:t> de </a:t>
            </a:r>
            <a:r>
              <a:rPr lang="en-US" sz="1200" dirty="0" err="1">
                <a:effectLst/>
                <a:latin typeface="Segoe UI" panose="020B0502040204020203" pitchFamily="34" charset="0"/>
              </a:rPr>
              <a:t>plusieurs</a:t>
            </a:r>
            <a:r>
              <a:rPr lang="en-US" sz="1200" dirty="0">
                <a:effectLst/>
                <a:latin typeface="Segoe UI" panose="020B0502040204020203" pitchFamily="34" charset="0"/>
              </a:rPr>
              <a:t> </a:t>
            </a:r>
            <a:r>
              <a:rPr lang="en-US" sz="1200" dirty="0" err="1">
                <a:effectLst/>
                <a:latin typeface="Segoe UI" panose="020B0502040204020203" pitchFamily="34" charset="0"/>
              </a:rPr>
              <a:t>éléments</a:t>
            </a:r>
            <a:r>
              <a:rPr lang="en-US" sz="1200" dirty="0">
                <a:effectLst/>
                <a:latin typeface="Segoe UI" panose="020B0502040204020203" pitchFamily="34" charset="0"/>
              </a:rPr>
              <a:t> dans un </a:t>
            </a:r>
            <a:r>
              <a:rPr lang="en-US" sz="1200" dirty="0" err="1">
                <a:effectLst/>
                <a:latin typeface="Segoe UI" panose="020B0502040204020203" pitchFamily="34" charset="0"/>
              </a:rPr>
              <a:t>indicateur</a:t>
            </a:r>
            <a:r>
              <a:rPr lang="en-US" sz="1200" dirty="0">
                <a:effectLst/>
                <a:latin typeface="Segoe UI" panose="020B0502040204020203" pitchFamily="34" charset="0"/>
              </a:rPr>
              <a:t>. Les </a:t>
            </a:r>
            <a:r>
              <a:rPr lang="en-US" sz="1200" dirty="0" err="1">
                <a:effectLst/>
                <a:latin typeface="Segoe UI" panose="020B0502040204020203" pitchFamily="34" charset="0"/>
              </a:rPr>
              <a:t>listes</a:t>
            </a:r>
            <a:r>
              <a:rPr lang="en-US" sz="1200" dirty="0">
                <a:effectLst/>
                <a:latin typeface="Segoe UI" panose="020B0502040204020203" pitchFamily="34" charset="0"/>
              </a:rPr>
              <a:t> de </a:t>
            </a:r>
            <a:r>
              <a:rPr lang="en-US" sz="1200" dirty="0" err="1">
                <a:effectLst/>
                <a:latin typeface="Segoe UI" panose="020B0502040204020203" pitchFamily="34" charset="0"/>
              </a:rPr>
              <a:t>contrôle</a:t>
            </a:r>
            <a:r>
              <a:rPr lang="en-US" sz="1200" dirty="0">
                <a:effectLst/>
                <a:latin typeface="Segoe UI" panose="020B0502040204020203" pitchFamily="34" charset="0"/>
              </a:rPr>
              <a:t> </a:t>
            </a:r>
            <a:r>
              <a:rPr lang="en-US" sz="1200" dirty="0" err="1">
                <a:effectLst/>
                <a:latin typeface="Segoe UI" panose="020B0502040204020203" pitchFamily="34" charset="0"/>
              </a:rPr>
              <a:t>sont</a:t>
            </a:r>
            <a:r>
              <a:rPr lang="en-US" sz="1200" dirty="0">
                <a:effectLst/>
                <a:latin typeface="Segoe UI" panose="020B0502040204020203" pitchFamily="34" charset="0"/>
              </a:rPr>
              <a:t> </a:t>
            </a:r>
            <a:r>
              <a:rPr lang="en-US" sz="1200" dirty="0" err="1">
                <a:effectLst/>
                <a:latin typeface="Segoe UI" panose="020B0502040204020203" pitchFamily="34" charset="0"/>
              </a:rPr>
              <a:t>souvent</a:t>
            </a:r>
            <a:r>
              <a:rPr lang="en-US" sz="1200" dirty="0">
                <a:effectLst/>
                <a:latin typeface="Segoe UI" panose="020B0502040204020203" pitchFamily="34" charset="0"/>
              </a:rPr>
              <a:t> </a:t>
            </a:r>
            <a:r>
              <a:rPr lang="en-US" sz="1200" dirty="0" err="1">
                <a:effectLst/>
                <a:latin typeface="Segoe UI" panose="020B0502040204020203" pitchFamily="34" charset="0"/>
              </a:rPr>
              <a:t>utilisées</a:t>
            </a:r>
            <a:r>
              <a:rPr lang="en-US" sz="1200" dirty="0">
                <a:effectLst/>
                <a:latin typeface="Segoe UI" panose="020B0502040204020203" pitchFamily="34" charset="0"/>
              </a:rPr>
              <a:t> pour confirmer que des </a:t>
            </a:r>
            <a:r>
              <a:rPr lang="en-US" sz="1200" dirty="0" err="1">
                <a:effectLst/>
                <a:latin typeface="Segoe UI" panose="020B0502040204020203" pitchFamily="34" charset="0"/>
              </a:rPr>
              <a:t>critères</a:t>
            </a:r>
            <a:r>
              <a:rPr lang="en-US" sz="1200" dirty="0">
                <a:effectLst/>
                <a:latin typeface="Segoe UI" panose="020B0502040204020203" pitchFamily="34" charset="0"/>
              </a:rPr>
              <a:t> </a:t>
            </a:r>
            <a:r>
              <a:rPr lang="en-US" sz="1200" dirty="0" err="1">
                <a:effectLst/>
                <a:latin typeface="Segoe UI" panose="020B0502040204020203" pitchFamily="34" charset="0"/>
              </a:rPr>
              <a:t>ou</a:t>
            </a:r>
            <a:r>
              <a:rPr lang="en-US" sz="1200" dirty="0">
                <a:effectLst/>
                <a:latin typeface="Segoe UI" panose="020B0502040204020203" pitchFamily="34" charset="0"/>
              </a:rPr>
              <a:t> des exigences </a:t>
            </a:r>
            <a:r>
              <a:rPr lang="en-US" sz="1200" dirty="0" err="1">
                <a:effectLst/>
                <a:latin typeface="Segoe UI" panose="020B0502040204020203" pitchFamily="34" charset="0"/>
              </a:rPr>
              <a:t>sont</a:t>
            </a:r>
            <a:r>
              <a:rPr lang="en-US" sz="1200" dirty="0">
                <a:effectLst/>
                <a:latin typeface="Segoe UI" panose="020B0502040204020203" pitchFamily="34" charset="0"/>
              </a:rPr>
              <a:t> </a:t>
            </a:r>
            <a:r>
              <a:rPr lang="en-US" sz="1200" dirty="0" err="1">
                <a:effectLst/>
                <a:latin typeface="Segoe UI" panose="020B0502040204020203" pitchFamily="34" charset="0"/>
              </a:rPr>
              <a:t>présents</a:t>
            </a:r>
            <a:r>
              <a:rPr lang="en-US" sz="1200" dirty="0">
                <a:effectLst/>
                <a:latin typeface="Segoe UI" panose="020B0502040204020203" pitchFamily="34" charset="0"/>
              </a:rPr>
              <a:t> </a:t>
            </a:r>
            <a:r>
              <a:rPr lang="en-US" sz="1200" dirty="0" err="1">
                <a:effectLst/>
                <a:latin typeface="Segoe UI" panose="020B0502040204020203" pitchFamily="34" charset="0"/>
              </a:rPr>
              <a:t>ou</a:t>
            </a:r>
            <a:r>
              <a:rPr lang="en-US" sz="1200" dirty="0">
                <a:effectLst/>
                <a:latin typeface="Segoe UI" panose="020B0502040204020203" pitchFamily="34" charset="0"/>
              </a:rPr>
              <a:t> absents.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effectLst/>
              <a:latin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Segoe UI" panose="020B0502040204020203" pitchFamily="34" charset="0"/>
              </a:rPr>
              <a:t>Dans le tableau, nous </a:t>
            </a:r>
            <a:r>
              <a:rPr lang="en-US" sz="1200" dirty="0" err="1">
                <a:effectLst/>
                <a:latin typeface="Segoe UI" panose="020B0502040204020203" pitchFamily="34" charset="0"/>
              </a:rPr>
              <a:t>avons</a:t>
            </a:r>
            <a:r>
              <a:rPr lang="en-US" sz="1200" dirty="0">
                <a:effectLst/>
                <a:latin typeface="Segoe UI" panose="020B0502040204020203" pitchFamily="34" charset="0"/>
              </a:rPr>
              <a:t> un </a:t>
            </a:r>
            <a:r>
              <a:rPr lang="en-US" sz="1200" dirty="0" err="1">
                <a:effectLst/>
                <a:latin typeface="Segoe UI" panose="020B0502040204020203" pitchFamily="34" charset="0"/>
              </a:rPr>
              <a:t>exemple</a:t>
            </a:r>
            <a:r>
              <a:rPr lang="en-US" sz="1200" dirty="0">
                <a:effectLst/>
                <a:latin typeface="Segoe UI" panose="020B0502040204020203" pitchFamily="34" charset="0"/>
              </a:rPr>
              <a:t> de </a:t>
            </a:r>
            <a:r>
              <a:rPr lang="en-US" sz="1200" dirty="0" err="1">
                <a:effectLst/>
                <a:latin typeface="Segoe UI" panose="020B0502040204020203" pitchFamily="34" charset="0"/>
              </a:rPr>
              <a:t>liste</a:t>
            </a:r>
            <a:r>
              <a:rPr lang="en-US" sz="1200" dirty="0">
                <a:effectLst/>
                <a:latin typeface="Segoe UI" panose="020B0502040204020203" pitchFamily="34" charset="0"/>
              </a:rPr>
              <a:t> de </a:t>
            </a:r>
            <a:r>
              <a:rPr lang="en-US" sz="1200" dirty="0" err="1">
                <a:effectLst/>
                <a:latin typeface="Segoe UI" panose="020B0502040204020203" pitchFamily="34" charset="0"/>
              </a:rPr>
              <a:t>contrôle</a:t>
            </a:r>
            <a:r>
              <a:rPr lang="en-US" sz="1200" dirty="0">
                <a:effectLst/>
                <a:latin typeface="Segoe UI" panose="020B0502040204020203" pitchFamily="34" charset="0"/>
              </a:rPr>
              <a:t> </a:t>
            </a:r>
            <a:r>
              <a:rPr lang="en-US" sz="1200" dirty="0" err="1">
                <a:effectLst/>
                <a:latin typeface="Segoe UI" panose="020B0502040204020203" pitchFamily="34" charset="0"/>
              </a:rPr>
              <a:t>d'observation</a:t>
            </a:r>
            <a:r>
              <a:rPr lang="en-US" sz="1200" dirty="0">
                <a:effectLst/>
                <a:latin typeface="Segoe UI" panose="020B0502040204020203" pitchFamily="34" charset="0"/>
              </a:rPr>
              <a:t> qui </a:t>
            </a:r>
            <a:r>
              <a:rPr lang="en-US" sz="1200" dirty="0" err="1">
                <a:effectLst/>
                <a:latin typeface="Segoe UI" panose="020B0502040204020203" pitchFamily="34" charset="0"/>
              </a:rPr>
              <a:t>est</a:t>
            </a:r>
            <a:r>
              <a:rPr lang="en-US" sz="1200" dirty="0">
                <a:effectLst/>
                <a:latin typeface="Segoe UI" panose="020B0502040204020203" pitchFamily="34" charset="0"/>
              </a:rPr>
              <a:t> </a:t>
            </a:r>
            <a:r>
              <a:rPr lang="en-US" sz="1200" dirty="0" err="1">
                <a:effectLst/>
                <a:latin typeface="Segoe UI" panose="020B0502040204020203" pitchFamily="34" charset="0"/>
              </a:rPr>
              <a:t>utilisée</a:t>
            </a:r>
            <a:r>
              <a:rPr lang="en-US" sz="1200" dirty="0">
                <a:effectLst/>
                <a:latin typeface="Segoe UI" panose="020B0502040204020203" pitchFamily="34" charset="0"/>
              </a:rPr>
              <a:t> pour </a:t>
            </a:r>
            <a:r>
              <a:rPr lang="en-US" sz="1200" dirty="0" err="1">
                <a:effectLst/>
                <a:latin typeface="Segoe UI" panose="020B0502040204020203" pitchFamily="34" charset="0"/>
              </a:rPr>
              <a:t>saisir</a:t>
            </a:r>
            <a:r>
              <a:rPr lang="en-US" sz="1200" dirty="0">
                <a:effectLst/>
                <a:latin typeface="Segoe UI" panose="020B0502040204020203" pitchFamily="34" charset="0"/>
              </a:rPr>
              <a:t> </a:t>
            </a:r>
            <a:r>
              <a:rPr lang="en-US" sz="1200" dirty="0" err="1">
                <a:effectLst/>
                <a:latin typeface="Segoe UI" panose="020B0502040204020203" pitchFamily="34" charset="0"/>
              </a:rPr>
              <a:t>si</a:t>
            </a:r>
            <a:r>
              <a:rPr lang="en-US" sz="1200" dirty="0">
                <a:effectLst/>
                <a:latin typeface="Segoe UI" panose="020B0502040204020203" pitchFamily="34" charset="0"/>
              </a:rPr>
              <a:t> </a:t>
            </a:r>
            <a:r>
              <a:rPr lang="en-US" sz="1200" dirty="0" err="1">
                <a:effectLst/>
                <a:latin typeface="Segoe UI" panose="020B0502040204020203" pitchFamily="34" charset="0"/>
              </a:rPr>
              <a:t>certaines</a:t>
            </a:r>
            <a:r>
              <a:rPr lang="en-US" sz="1200" dirty="0">
                <a:effectLst/>
                <a:latin typeface="Segoe UI" panose="020B0502040204020203" pitchFamily="34" charset="0"/>
              </a:rPr>
              <a:t> techniques </a:t>
            </a:r>
            <a:r>
              <a:rPr lang="en-US" sz="1200" dirty="0" err="1">
                <a:effectLst/>
                <a:latin typeface="Segoe UI" panose="020B0502040204020203" pitchFamily="34" charset="0"/>
              </a:rPr>
              <a:t>sont</a:t>
            </a:r>
            <a:r>
              <a:rPr lang="en-US" sz="1200" dirty="0">
                <a:effectLst/>
                <a:latin typeface="Segoe UI" panose="020B0502040204020203" pitchFamily="34" charset="0"/>
              </a:rPr>
              <a:t> </a:t>
            </a:r>
            <a:r>
              <a:rPr lang="en-US" sz="1200" dirty="0" err="1">
                <a:effectLst/>
                <a:latin typeface="Segoe UI" panose="020B0502040204020203" pitchFamily="34" charset="0"/>
              </a:rPr>
              <a:t>appliquées</a:t>
            </a:r>
            <a:r>
              <a:rPr lang="en-US" sz="1200" dirty="0">
                <a:effectLst/>
                <a:latin typeface="Segoe UI" panose="020B0502040204020203"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effectLst/>
              <a:latin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Les </a:t>
            </a:r>
            <a:r>
              <a:rPr lang="en-US" dirty="0" err="1"/>
              <a:t>données</a:t>
            </a:r>
            <a:r>
              <a:rPr lang="en-US" dirty="0"/>
              <a:t> de la </a:t>
            </a:r>
            <a:r>
              <a:rPr lang="en-US" dirty="0" err="1"/>
              <a:t>liste</a:t>
            </a:r>
            <a:r>
              <a:rPr lang="en-US" dirty="0"/>
              <a:t> de </a:t>
            </a:r>
            <a:r>
              <a:rPr lang="en-US" dirty="0" err="1"/>
              <a:t>contrôle</a:t>
            </a:r>
            <a:r>
              <a:rPr lang="en-US" dirty="0"/>
              <a:t> </a:t>
            </a:r>
            <a:r>
              <a:rPr lang="en-US" dirty="0" err="1"/>
              <a:t>comme</a:t>
            </a:r>
            <a:r>
              <a:rPr lang="en-US" dirty="0"/>
              <a:t> </a:t>
            </a:r>
            <a:r>
              <a:rPr lang="en-US" dirty="0" err="1"/>
              <a:t>celle</a:t>
            </a:r>
            <a:r>
              <a:rPr lang="en-US" dirty="0"/>
              <a:t>-ci </a:t>
            </a:r>
            <a:r>
              <a:rPr lang="en-US" dirty="0" err="1"/>
              <a:t>pourraient</a:t>
            </a:r>
            <a:r>
              <a:rPr lang="en-US" dirty="0"/>
              <a:t> </a:t>
            </a:r>
            <a:r>
              <a:rPr lang="en-US" dirty="0" err="1"/>
              <a:t>soutenir</a:t>
            </a:r>
            <a:r>
              <a:rPr lang="en-US" dirty="0"/>
              <a:t> des </a:t>
            </a:r>
            <a:r>
              <a:rPr lang="en-US" dirty="0" err="1"/>
              <a:t>indicateurs</a:t>
            </a:r>
            <a:r>
              <a:rPr lang="en-US" dirty="0"/>
              <a:t> </a:t>
            </a:r>
            <a:r>
              <a:rPr lang="en-US" dirty="0" err="1"/>
              <a:t>tels</a:t>
            </a:r>
            <a:r>
              <a:rPr lang="en-US" dirty="0"/>
              <a:t> que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Le </a:t>
            </a:r>
            <a:r>
              <a:rPr lang="en-US" altLang="en-US" dirty="0" err="1"/>
              <a:t>pourcentage</a:t>
            </a:r>
            <a:r>
              <a:rPr lang="en-US" altLang="en-US" dirty="0"/>
              <a:t> </a:t>
            </a:r>
            <a:r>
              <a:rPr lang="en-US" altLang="en-US" dirty="0" err="1"/>
              <a:t>d'entreprises</a:t>
            </a:r>
            <a:r>
              <a:rPr lang="en-US" altLang="en-US" dirty="0"/>
              <a:t> </a:t>
            </a:r>
            <a:r>
              <a:rPr lang="en-US" altLang="en-US" dirty="0" err="1"/>
              <a:t>utilisant</a:t>
            </a:r>
            <a:r>
              <a:rPr lang="en-US" altLang="en-US" dirty="0"/>
              <a:t> 5 des 7 </a:t>
            </a:r>
            <a:r>
              <a:rPr lang="en-US" altLang="en-US" dirty="0" err="1"/>
              <a:t>nouvelles</a:t>
            </a:r>
            <a:r>
              <a:rPr lang="en-US" altLang="en-US" dirty="0"/>
              <a:t> pratiques </a:t>
            </a:r>
            <a:r>
              <a:rPr lang="en-US" altLang="en-US" dirty="0" err="1"/>
              <a:t>en</a:t>
            </a:r>
            <a:r>
              <a:rPr lang="en-US" altLang="en-US" dirty="0"/>
              <a:t> matière de droit du travail.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Le </a:t>
            </a:r>
            <a:r>
              <a:rPr lang="en-US" altLang="en-US" dirty="0" err="1"/>
              <a:t>nombre</a:t>
            </a:r>
            <a:r>
              <a:rPr lang="en-US" altLang="en-US" dirty="0"/>
              <a:t> de </a:t>
            </a:r>
            <a:r>
              <a:rPr lang="en-US" altLang="en-US" dirty="0" err="1"/>
              <a:t>nouvelles</a:t>
            </a:r>
            <a:r>
              <a:rPr lang="en-US" altLang="en-US" dirty="0"/>
              <a:t> pratiques </a:t>
            </a:r>
            <a:r>
              <a:rPr lang="en-US" altLang="en-US" dirty="0" err="1"/>
              <a:t>en</a:t>
            </a:r>
            <a:r>
              <a:rPr lang="en-US" altLang="en-US" dirty="0"/>
              <a:t> matière de droit du travail </a:t>
            </a:r>
            <a:r>
              <a:rPr lang="en-US" altLang="en-US" dirty="0" err="1"/>
              <a:t>utilisées</a:t>
            </a:r>
            <a:r>
              <a:rPr lang="en-US" altLang="en-US" dirty="0"/>
              <a:t> par les </a:t>
            </a:r>
            <a:r>
              <a:rPr lang="en-US" altLang="en-US" dirty="0" err="1"/>
              <a:t>entreprises</a:t>
            </a:r>
            <a:r>
              <a:rPr lang="en-US" altLang="en-US" dirty="0"/>
              <a:t> </a:t>
            </a:r>
            <a:r>
              <a:rPr lang="en-US" altLang="en-US" dirty="0" err="1"/>
              <a:t>soutenues</a:t>
            </a:r>
            <a:r>
              <a:rPr lang="en-US" altLang="en-US" dirty="0"/>
              <a:t>.</a:t>
            </a:r>
          </a:p>
          <a:p>
            <a:endParaRPr lang="en-US" dirty="0"/>
          </a:p>
        </p:txBody>
      </p:sp>
    </p:spTree>
    <p:extLst>
      <p:ext uri="{BB962C8B-B14F-4D97-AF65-F5344CB8AC3E}">
        <p14:creationId xmlns:p14="http://schemas.microsoft.com/office/powerpoint/2010/main" val="3676442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038" indent="-171450">
              <a:spcBef>
                <a:spcPts val="200"/>
              </a:spcBef>
              <a:buFont typeface="Arial" panose="020B0604020202020204" pitchFamily="34" charset="0"/>
              <a:buChar char="•"/>
            </a:pPr>
            <a:r>
              <a:rPr lang="en-US" altLang="en-US" dirty="0"/>
              <a:t>Dans la </a:t>
            </a:r>
            <a:r>
              <a:rPr lang="en-US" altLang="en-US" dirty="0" err="1"/>
              <a:t>plupart</a:t>
            </a:r>
            <a:r>
              <a:rPr lang="en-US" altLang="en-US" dirty="0"/>
              <a:t> des </a:t>
            </a:r>
            <a:r>
              <a:rPr lang="en-US" altLang="en-US" dirty="0" err="1"/>
              <a:t>cas</a:t>
            </a:r>
            <a:r>
              <a:rPr lang="en-US" altLang="en-US" dirty="0"/>
              <a:t>, les </a:t>
            </a:r>
            <a:r>
              <a:rPr lang="en-US" altLang="en-US" dirty="0" err="1"/>
              <a:t>données</a:t>
            </a:r>
            <a:r>
              <a:rPr lang="en-US" altLang="en-US" dirty="0"/>
              <a:t> des </a:t>
            </a:r>
            <a:r>
              <a:rPr lang="en-US" altLang="en-US" dirty="0" err="1"/>
              <a:t>indicateurs</a:t>
            </a:r>
            <a:r>
              <a:rPr lang="en-US" altLang="en-US" dirty="0"/>
              <a:t> </a:t>
            </a:r>
            <a:r>
              <a:rPr lang="en-US" altLang="en-US" dirty="0" err="1"/>
              <a:t>peuvent</a:t>
            </a:r>
            <a:r>
              <a:rPr lang="en-US" altLang="en-US" dirty="0"/>
              <a:t> </a:t>
            </a:r>
            <a:r>
              <a:rPr lang="en-US" altLang="en-US" dirty="0" err="1"/>
              <a:t>être</a:t>
            </a:r>
            <a:r>
              <a:rPr lang="en-US" altLang="en-US" dirty="0"/>
              <a:t> </a:t>
            </a:r>
            <a:r>
              <a:rPr lang="en-US" altLang="en-US" dirty="0" err="1"/>
              <a:t>désagrégées</a:t>
            </a:r>
            <a:r>
              <a:rPr lang="en-US" altLang="en-US" dirty="0"/>
              <a:t> par sous-</a:t>
            </a:r>
            <a:r>
              <a:rPr lang="en-US" altLang="en-US" dirty="0" err="1"/>
              <a:t>groupes</a:t>
            </a:r>
            <a:r>
              <a:rPr lang="en-US" altLang="en-US" dirty="0"/>
              <a:t>. </a:t>
            </a:r>
            <a:r>
              <a:rPr lang="en-US" altLang="en-US" dirty="0" err="1"/>
              <a:t>Cela</a:t>
            </a:r>
            <a:r>
              <a:rPr lang="en-US" altLang="en-US" dirty="0"/>
              <a:t> </a:t>
            </a:r>
            <a:r>
              <a:rPr lang="en-US" altLang="en-US" dirty="0" err="1"/>
              <a:t>permet</a:t>
            </a:r>
            <a:r>
              <a:rPr lang="en-US" altLang="en-US" dirty="0"/>
              <a:t> de </a:t>
            </a:r>
            <a:r>
              <a:rPr lang="en-US" altLang="en-US" dirty="0" err="1"/>
              <a:t>déterminer</a:t>
            </a:r>
            <a:r>
              <a:rPr lang="en-US" altLang="en-US" dirty="0"/>
              <a:t> </a:t>
            </a:r>
            <a:r>
              <a:rPr lang="en-US" altLang="en-US" dirty="0" err="1"/>
              <a:t>si</a:t>
            </a:r>
            <a:r>
              <a:rPr lang="en-US" altLang="en-US" dirty="0"/>
              <a:t> les interventions </a:t>
            </a:r>
            <a:r>
              <a:rPr lang="en-US" altLang="en-US" dirty="0" err="1"/>
              <a:t>affectent</a:t>
            </a:r>
            <a:r>
              <a:rPr lang="en-US" altLang="en-US" dirty="0"/>
              <a:t> les </a:t>
            </a:r>
            <a:r>
              <a:rPr lang="en-US" altLang="en-US" dirty="0" err="1"/>
              <a:t>groupes</a:t>
            </a:r>
            <a:r>
              <a:rPr lang="en-US" altLang="en-US" dirty="0"/>
              <a:t> </a:t>
            </a:r>
            <a:r>
              <a:rPr lang="en-US" altLang="en-US" dirty="0" err="1"/>
              <a:t>différemment</a:t>
            </a:r>
            <a:r>
              <a:rPr lang="en-US" altLang="en-US" dirty="0"/>
              <a:t>.</a:t>
            </a:r>
          </a:p>
          <a:p>
            <a:pPr marL="173038" indent="-171450">
              <a:spcBef>
                <a:spcPts val="200"/>
              </a:spcBef>
              <a:buFont typeface="Arial" panose="020B0604020202020204" pitchFamily="34" charset="0"/>
              <a:buChar char="•"/>
            </a:pPr>
            <a:endParaRPr lang="en-US" altLang="en-US" dirty="0"/>
          </a:p>
          <a:p>
            <a:pPr marL="173038" indent="-171450">
              <a:spcBef>
                <a:spcPts val="200"/>
              </a:spcBef>
              <a:buFont typeface="Arial" panose="020B0604020202020204" pitchFamily="34" charset="0"/>
              <a:buChar char="•"/>
            </a:pPr>
            <a:r>
              <a:rPr lang="en-US" altLang="en-US" dirty="0"/>
              <a:t>Les </a:t>
            </a:r>
            <a:r>
              <a:rPr lang="en-US" altLang="en-US" dirty="0" err="1"/>
              <a:t>indicateurs</a:t>
            </a:r>
            <a:r>
              <a:rPr lang="en-US" altLang="en-US" dirty="0"/>
              <a:t> </a:t>
            </a:r>
            <a:r>
              <a:rPr lang="en-US" altLang="en-US" dirty="0" err="1"/>
              <a:t>sont</a:t>
            </a:r>
            <a:r>
              <a:rPr lang="en-US" altLang="en-US" dirty="0"/>
              <a:t> </a:t>
            </a:r>
            <a:r>
              <a:rPr lang="en-US" altLang="en-US" dirty="0" err="1"/>
              <a:t>souvent</a:t>
            </a:r>
            <a:r>
              <a:rPr lang="en-US" altLang="en-US" dirty="0"/>
              <a:t> </a:t>
            </a:r>
            <a:r>
              <a:rPr lang="en-US" altLang="en-US" dirty="0" err="1"/>
              <a:t>désagrégés</a:t>
            </a:r>
            <a:r>
              <a:rPr lang="en-US" altLang="en-US" dirty="0"/>
              <a:t> par des </a:t>
            </a:r>
            <a:r>
              <a:rPr lang="en-US" altLang="en-US" dirty="0" err="1"/>
              <a:t>caractéristiques</a:t>
            </a:r>
            <a:r>
              <a:rPr lang="en-US" altLang="en-US" dirty="0"/>
              <a:t> </a:t>
            </a:r>
            <a:r>
              <a:rPr lang="en-US" altLang="en-US" dirty="0" err="1"/>
              <a:t>démographiques</a:t>
            </a:r>
            <a:r>
              <a:rPr lang="en-US" altLang="en-US" dirty="0"/>
              <a:t>, </a:t>
            </a:r>
            <a:r>
              <a:rPr lang="en-US" altLang="en-US" dirty="0" err="1"/>
              <a:t>telles</a:t>
            </a:r>
            <a:r>
              <a:rPr lang="en-US" altLang="en-US" dirty="0"/>
              <a:t> que la </a:t>
            </a:r>
            <a:r>
              <a:rPr lang="en-US" altLang="en-US" dirty="0" err="1"/>
              <a:t>région</a:t>
            </a:r>
            <a:r>
              <a:rPr lang="en-US" altLang="en-US" dirty="0"/>
              <a:t> </a:t>
            </a:r>
            <a:r>
              <a:rPr lang="en-US" altLang="en-US" dirty="0" err="1"/>
              <a:t>géographique</a:t>
            </a:r>
            <a:r>
              <a:rPr lang="en-US" altLang="en-US" dirty="0"/>
              <a:t>, le </a:t>
            </a:r>
            <a:r>
              <a:rPr lang="en-US" altLang="en-US" dirty="0" err="1"/>
              <a:t>sexe</a:t>
            </a:r>
            <a:r>
              <a:rPr lang="en-US" altLang="en-US" dirty="0"/>
              <a:t>, </a:t>
            </a:r>
            <a:r>
              <a:rPr lang="en-US" altLang="en-US" dirty="0" err="1"/>
              <a:t>l'âge</a:t>
            </a:r>
            <a:r>
              <a:rPr lang="en-US" altLang="en-US" dirty="0"/>
              <a:t>, la race/</a:t>
            </a:r>
            <a:r>
              <a:rPr lang="en-US" altLang="en-US" dirty="0" err="1"/>
              <a:t>ethnicité</a:t>
            </a:r>
            <a:r>
              <a:rPr lang="en-US" altLang="en-US" dirty="0"/>
              <a:t>, le </a:t>
            </a:r>
            <a:r>
              <a:rPr lang="en-US" altLang="en-US" dirty="0" err="1"/>
              <a:t>statut</a:t>
            </a:r>
            <a:r>
              <a:rPr lang="en-US" altLang="en-US" dirty="0"/>
              <a:t> de </a:t>
            </a:r>
            <a:r>
              <a:rPr lang="en-US" altLang="en-US" dirty="0" err="1"/>
              <a:t>handicapé</a:t>
            </a:r>
            <a:r>
              <a:rPr lang="en-US" altLang="en-US" dirty="0"/>
              <a:t>, le </a:t>
            </a:r>
            <a:r>
              <a:rPr lang="en-US" altLang="en-US" dirty="0" err="1"/>
              <a:t>niveau</a:t>
            </a:r>
            <a:r>
              <a:rPr lang="en-US" altLang="en-US" dirty="0"/>
              <a:t> </a:t>
            </a:r>
            <a:r>
              <a:rPr lang="en-US" altLang="en-US" dirty="0" err="1"/>
              <a:t>d'éducation</a:t>
            </a:r>
            <a:r>
              <a:rPr lang="en-US" altLang="en-US" dirty="0"/>
              <a:t> </a:t>
            </a:r>
            <a:r>
              <a:rPr lang="en-US" altLang="en-US" dirty="0" err="1"/>
              <a:t>ou</a:t>
            </a:r>
            <a:r>
              <a:rPr lang="en-US" altLang="en-US" dirty="0"/>
              <a:t> le </a:t>
            </a:r>
            <a:r>
              <a:rPr lang="en-US" altLang="en-US" dirty="0" err="1"/>
              <a:t>revenu</a:t>
            </a:r>
            <a:r>
              <a:rPr lang="en-US" altLang="en-US" dirty="0"/>
              <a:t>. </a:t>
            </a:r>
          </a:p>
          <a:p>
            <a:pPr marL="173038" indent="-171450">
              <a:spcBef>
                <a:spcPts val="200"/>
              </a:spcBef>
              <a:buFont typeface="Arial" panose="020B0604020202020204" pitchFamily="34" charset="0"/>
              <a:buChar char="•"/>
            </a:pPr>
            <a:endParaRPr lang="en-US" altLang="en-US" dirty="0"/>
          </a:p>
          <a:p>
            <a:pPr marL="173038" indent="-171450">
              <a:spcBef>
                <a:spcPts val="200"/>
              </a:spcBef>
              <a:buFont typeface="Arial" panose="020B0604020202020204" pitchFamily="34" charset="0"/>
              <a:buChar char="•"/>
            </a:pPr>
            <a:r>
              <a:rPr lang="en-US" altLang="en-US" dirty="0"/>
              <a:t>La </a:t>
            </a:r>
            <a:r>
              <a:rPr lang="en-US" altLang="en-US" dirty="0" err="1"/>
              <a:t>désagrégation</a:t>
            </a:r>
            <a:r>
              <a:rPr lang="en-US" altLang="en-US" dirty="0"/>
              <a:t> des </a:t>
            </a:r>
            <a:r>
              <a:rPr lang="en-US" altLang="en-US" dirty="0" err="1"/>
              <a:t>données</a:t>
            </a:r>
            <a:r>
              <a:rPr lang="en-US" altLang="en-US" dirty="0"/>
              <a:t> doit </a:t>
            </a:r>
            <a:r>
              <a:rPr lang="en-US" altLang="en-US" dirty="0" err="1"/>
              <a:t>être</a:t>
            </a:r>
            <a:r>
              <a:rPr lang="en-US" altLang="en-US" dirty="0"/>
              <a:t> </a:t>
            </a:r>
            <a:r>
              <a:rPr lang="en-US" altLang="en-US" dirty="0" err="1"/>
              <a:t>documentée</a:t>
            </a:r>
            <a:r>
              <a:rPr lang="en-US" altLang="en-US" dirty="0"/>
              <a:t> dans la section du plan de </a:t>
            </a:r>
            <a:r>
              <a:rPr lang="en-US" altLang="en-US" dirty="0" err="1"/>
              <a:t>suivi</a:t>
            </a:r>
            <a:r>
              <a:rPr lang="en-US" altLang="en-US" dirty="0"/>
              <a:t> des performances du PCEM du </a:t>
            </a:r>
            <a:r>
              <a:rPr lang="en-US" altLang="en-US" dirty="0" err="1"/>
              <a:t>projet</a:t>
            </a:r>
            <a:r>
              <a:rPr lang="en-US" altLang="en-US" dirty="0"/>
              <a:t>. </a:t>
            </a:r>
          </a:p>
          <a:p>
            <a:pPr marL="173038" indent="-171450">
              <a:spcBef>
                <a:spcPts val="200"/>
              </a:spcBef>
              <a:buFont typeface="Arial" panose="020B0604020202020204" pitchFamily="34" charset="0"/>
              <a:buChar char="•"/>
            </a:pPr>
            <a:endParaRPr lang="en-US" altLang="en-US" dirty="0"/>
          </a:p>
          <a:p>
            <a:pPr marL="173038" indent="-171450">
              <a:spcBef>
                <a:spcPts val="200"/>
              </a:spcBef>
              <a:buFont typeface="Arial" panose="020B0604020202020204" pitchFamily="34" charset="0"/>
              <a:buChar char="•"/>
            </a:pPr>
            <a:r>
              <a:rPr lang="en-US" altLang="en-US" dirty="0" err="1"/>
              <a:t>Lors</a:t>
            </a:r>
            <a:r>
              <a:rPr lang="en-US" altLang="en-US" dirty="0"/>
              <a:t> de </a:t>
            </a:r>
            <a:r>
              <a:rPr lang="en-US" altLang="en-US" dirty="0" err="1"/>
              <a:t>l'examen</a:t>
            </a:r>
            <a:r>
              <a:rPr lang="en-US" altLang="en-US" dirty="0"/>
              <a:t> de la </a:t>
            </a:r>
            <a:r>
              <a:rPr lang="en-US" altLang="en-US" dirty="0" err="1"/>
              <a:t>désagrégation</a:t>
            </a:r>
            <a:r>
              <a:rPr lang="en-US" altLang="en-US" dirty="0"/>
              <a:t> </a:t>
            </a:r>
            <a:r>
              <a:rPr lang="en-US" altLang="en-US" dirty="0" err="1"/>
              <a:t>potentielle</a:t>
            </a:r>
            <a:r>
              <a:rPr lang="en-US" altLang="en-US" dirty="0"/>
              <a:t> des </a:t>
            </a:r>
            <a:r>
              <a:rPr lang="en-US" altLang="en-US" dirty="0" err="1"/>
              <a:t>indicateurs</a:t>
            </a:r>
            <a:r>
              <a:rPr lang="en-US" altLang="en-US" dirty="0"/>
              <a:t>, il </a:t>
            </a:r>
            <a:r>
              <a:rPr lang="en-US" altLang="en-US" dirty="0" err="1"/>
              <a:t>est</a:t>
            </a:r>
            <a:r>
              <a:rPr lang="en-US" altLang="en-US" dirty="0"/>
              <a:t> important </a:t>
            </a:r>
            <a:r>
              <a:rPr lang="en-US" altLang="en-US" dirty="0" err="1"/>
              <a:t>d'équilibrer</a:t>
            </a:r>
            <a:r>
              <a:rPr lang="en-US" altLang="en-US" dirty="0"/>
              <a:t> </a:t>
            </a:r>
            <a:r>
              <a:rPr lang="en-US" altLang="en-US" dirty="0" err="1"/>
              <a:t>l'utilité</a:t>
            </a:r>
            <a:r>
              <a:rPr lang="en-US" altLang="en-US" dirty="0"/>
              <a:t> et les </a:t>
            </a:r>
            <a:r>
              <a:rPr lang="en-US" altLang="en-US" dirty="0" err="1"/>
              <a:t>coûts</a:t>
            </a:r>
            <a:r>
              <a:rPr lang="en-US" altLang="en-US" dirty="0"/>
              <a:t>. Ne </a:t>
            </a:r>
            <a:r>
              <a:rPr lang="en-US" altLang="en-US" dirty="0" err="1"/>
              <a:t>désagrégez</a:t>
            </a:r>
            <a:r>
              <a:rPr lang="en-US" altLang="en-US" dirty="0"/>
              <a:t> les </a:t>
            </a:r>
            <a:r>
              <a:rPr lang="en-US" altLang="en-US" dirty="0" err="1"/>
              <a:t>indicateurs</a:t>
            </a:r>
            <a:r>
              <a:rPr lang="en-US" altLang="en-US" dirty="0"/>
              <a:t> que </a:t>
            </a:r>
            <a:r>
              <a:rPr lang="en-US" altLang="en-US" dirty="0" err="1"/>
              <a:t>lorsque</a:t>
            </a:r>
            <a:r>
              <a:rPr lang="en-US" altLang="en-US" dirty="0"/>
              <a:t> les </a:t>
            </a:r>
            <a:r>
              <a:rPr lang="en-US" altLang="en-US" dirty="0" err="1"/>
              <a:t>informations</a:t>
            </a:r>
            <a:r>
              <a:rPr lang="en-US" altLang="en-US" dirty="0"/>
              <a:t> </a:t>
            </a:r>
            <a:r>
              <a:rPr lang="en-US" altLang="en-US" dirty="0" err="1"/>
              <a:t>désagrégées</a:t>
            </a:r>
            <a:r>
              <a:rPr lang="en-US" altLang="en-US" dirty="0"/>
              <a:t> </a:t>
            </a:r>
            <a:r>
              <a:rPr lang="en-US" altLang="en-US" dirty="0" err="1"/>
              <a:t>sont</a:t>
            </a:r>
            <a:r>
              <a:rPr lang="en-US" altLang="en-US" dirty="0"/>
              <a:t> </a:t>
            </a:r>
            <a:r>
              <a:rPr lang="en-US" altLang="en-US" dirty="0" err="1"/>
              <a:t>nécessaires</a:t>
            </a:r>
            <a:r>
              <a:rPr lang="en-US" altLang="en-US" dirty="0"/>
              <a:t> </a:t>
            </a:r>
            <a:r>
              <a:rPr lang="en-US" altLang="en-US" dirty="0" err="1"/>
              <a:t>à</a:t>
            </a:r>
            <a:r>
              <a:rPr lang="en-US" altLang="en-US" dirty="0"/>
              <a:t> </a:t>
            </a:r>
            <a:r>
              <a:rPr lang="en-US" altLang="en-US" dirty="0" err="1"/>
              <a:t>l'établissement</a:t>
            </a:r>
            <a:r>
              <a:rPr lang="en-US" altLang="en-US" dirty="0"/>
              <a:t> de rapports </a:t>
            </a:r>
            <a:r>
              <a:rPr lang="en-US" altLang="en-US" dirty="0" err="1"/>
              <a:t>ou</a:t>
            </a:r>
            <a:r>
              <a:rPr lang="en-US" altLang="en-US" dirty="0"/>
              <a:t> </a:t>
            </a:r>
            <a:r>
              <a:rPr lang="en-US" altLang="en-US" dirty="0" err="1"/>
              <a:t>lorsqu'elles</a:t>
            </a:r>
            <a:r>
              <a:rPr lang="en-US" altLang="en-US" dirty="0"/>
              <a:t> </a:t>
            </a:r>
            <a:r>
              <a:rPr lang="en-US" altLang="en-US" dirty="0" err="1"/>
              <a:t>sont</a:t>
            </a:r>
            <a:r>
              <a:rPr lang="en-US" altLang="en-US" dirty="0"/>
              <a:t> </a:t>
            </a:r>
            <a:r>
              <a:rPr lang="en-US" altLang="en-US" dirty="0" err="1"/>
              <a:t>essentielles</a:t>
            </a:r>
            <a:r>
              <a:rPr lang="en-US" altLang="en-US" dirty="0"/>
              <a:t> </a:t>
            </a:r>
            <a:r>
              <a:rPr lang="en-US" altLang="en-US" dirty="0" err="1"/>
              <a:t>à</a:t>
            </a:r>
            <a:r>
              <a:rPr lang="en-US" altLang="en-US" dirty="0"/>
              <a:t> la </a:t>
            </a:r>
            <a:r>
              <a:rPr lang="en-US" altLang="en-US" dirty="0" err="1"/>
              <a:t>prise</a:t>
            </a:r>
            <a:r>
              <a:rPr lang="en-US" altLang="en-US" dirty="0"/>
              <a:t> de </a:t>
            </a:r>
            <a:r>
              <a:rPr lang="en-US" altLang="en-US" dirty="0" err="1"/>
              <a:t>décisions</a:t>
            </a:r>
            <a:r>
              <a:rPr lang="en-US" altLang="en-US" dirty="0"/>
              <a:t> de gestion.</a:t>
            </a:r>
          </a:p>
          <a:p>
            <a:pPr marL="173038" indent="-171450">
              <a:spcBef>
                <a:spcPts val="200"/>
              </a:spcBef>
              <a:buFont typeface="Arial" panose="020B0604020202020204" pitchFamily="34" charset="0"/>
              <a:buChar char="•"/>
            </a:pPr>
            <a:endParaRPr lang="en-US" altLang="en-US" dirty="0"/>
          </a:p>
          <a:p>
            <a:pPr marL="173038" indent="-171450">
              <a:spcBef>
                <a:spcPts val="200"/>
              </a:spcBef>
              <a:buFont typeface="Arial" panose="020B0604020202020204" pitchFamily="34" charset="0"/>
              <a:buChar char="•"/>
            </a:pPr>
            <a:r>
              <a:rPr lang="en-US" altLang="en-US" dirty="0" err="1"/>
              <a:t>Enfin</a:t>
            </a:r>
            <a:r>
              <a:rPr lang="en-US" altLang="en-US" dirty="0"/>
              <a:t>, les </a:t>
            </a:r>
            <a:r>
              <a:rPr lang="en-US" altLang="en-US" dirty="0" err="1"/>
              <a:t>désagrégations</a:t>
            </a:r>
            <a:r>
              <a:rPr lang="en-US" altLang="en-US" dirty="0"/>
              <a:t> </a:t>
            </a:r>
            <a:r>
              <a:rPr lang="en-US" altLang="en-US" dirty="0" err="1"/>
              <a:t>doivent</a:t>
            </a:r>
            <a:r>
              <a:rPr lang="en-US" altLang="en-US" dirty="0"/>
              <a:t> </a:t>
            </a:r>
            <a:r>
              <a:rPr lang="en-US" altLang="en-US" dirty="0" err="1"/>
              <a:t>être</a:t>
            </a:r>
            <a:r>
              <a:rPr lang="en-US" altLang="en-US" dirty="0"/>
              <a:t> </a:t>
            </a:r>
            <a:r>
              <a:rPr lang="en-US" altLang="en-US" dirty="0" err="1"/>
              <a:t>déterminées</a:t>
            </a:r>
            <a:r>
              <a:rPr lang="en-US" altLang="en-US" dirty="0"/>
              <a:t> pendant la phase de planification, </a:t>
            </a:r>
            <a:r>
              <a:rPr lang="en-US" altLang="en-US" dirty="0" err="1"/>
              <a:t>afin</a:t>
            </a:r>
            <a:r>
              <a:rPr lang="en-US" altLang="en-US" dirty="0"/>
              <a:t> que les </a:t>
            </a:r>
            <a:r>
              <a:rPr lang="en-US" altLang="en-US" dirty="0" err="1"/>
              <a:t>formulaires</a:t>
            </a:r>
            <a:r>
              <a:rPr lang="en-US" altLang="en-US" dirty="0"/>
              <a:t> et les </a:t>
            </a:r>
            <a:r>
              <a:rPr lang="en-US" altLang="en-US" dirty="0" err="1"/>
              <a:t>méthodes</a:t>
            </a:r>
            <a:r>
              <a:rPr lang="en-US" altLang="en-US" dirty="0"/>
              <a:t> de </a:t>
            </a:r>
            <a:r>
              <a:rPr lang="en-US" altLang="en-US" dirty="0" err="1"/>
              <a:t>collecte</a:t>
            </a:r>
            <a:r>
              <a:rPr lang="en-US" altLang="en-US" dirty="0"/>
              <a:t> de </a:t>
            </a:r>
            <a:r>
              <a:rPr lang="en-US" altLang="en-US" dirty="0" err="1"/>
              <a:t>données</a:t>
            </a:r>
            <a:r>
              <a:rPr lang="en-US" altLang="en-US" dirty="0"/>
              <a:t> </a:t>
            </a:r>
            <a:r>
              <a:rPr lang="en-US" altLang="en-US" dirty="0" err="1"/>
              <a:t>soient</a:t>
            </a:r>
            <a:r>
              <a:rPr lang="en-US" altLang="en-US" dirty="0"/>
              <a:t> </a:t>
            </a:r>
            <a:r>
              <a:rPr lang="en-US" altLang="en-US" dirty="0" err="1"/>
              <a:t>conçus</a:t>
            </a:r>
            <a:r>
              <a:rPr lang="en-US" altLang="en-US" dirty="0"/>
              <a:t> pour </a:t>
            </a:r>
            <a:r>
              <a:rPr lang="en-US" altLang="en-US" dirty="0" err="1"/>
              <a:t>recueillir</a:t>
            </a:r>
            <a:r>
              <a:rPr lang="en-US" altLang="en-US" dirty="0"/>
              <a:t> des </a:t>
            </a:r>
            <a:r>
              <a:rPr lang="en-US" altLang="en-US" dirty="0" err="1"/>
              <a:t>informations</a:t>
            </a:r>
            <a:r>
              <a:rPr lang="en-US" altLang="en-US" dirty="0"/>
              <a:t> </a:t>
            </a:r>
            <a:r>
              <a:rPr lang="en-US" altLang="en-US" dirty="0" err="1"/>
              <a:t>désagrégées</a:t>
            </a:r>
            <a:r>
              <a:rPr lang="en-US" altLang="en-US" dirty="0"/>
              <a:t>.</a:t>
            </a:r>
          </a:p>
        </p:txBody>
      </p:sp>
    </p:spTree>
    <p:extLst>
      <p:ext uri="{BB962C8B-B14F-4D97-AF65-F5344CB8AC3E}">
        <p14:creationId xmlns:p14="http://schemas.microsoft.com/office/powerpoint/2010/main" val="1609812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Dans le tableau, nous </a:t>
            </a:r>
            <a:r>
              <a:rPr lang="en-US" dirty="0" err="1"/>
              <a:t>voyons</a:t>
            </a:r>
            <a:r>
              <a:rPr lang="en-US" dirty="0"/>
              <a:t> </a:t>
            </a:r>
            <a:r>
              <a:rPr lang="en-US" dirty="0" err="1"/>
              <a:t>une</a:t>
            </a:r>
            <a:r>
              <a:rPr lang="en-US" dirty="0"/>
              <a:t> </a:t>
            </a:r>
            <a:r>
              <a:rPr lang="en-US" dirty="0" err="1"/>
              <a:t>liste</a:t>
            </a:r>
            <a:r>
              <a:rPr lang="en-US" dirty="0"/>
              <a:t> </a:t>
            </a:r>
            <a:r>
              <a:rPr lang="en-US" dirty="0" err="1"/>
              <a:t>d'indicateurs</a:t>
            </a:r>
            <a:r>
              <a:rPr lang="en-US" dirty="0"/>
              <a:t> dans la </a:t>
            </a:r>
            <a:r>
              <a:rPr lang="en-US" dirty="0" err="1"/>
              <a:t>colonne</a:t>
            </a:r>
            <a:r>
              <a:rPr lang="en-US" dirty="0"/>
              <a:t> de gauche et dans la </a:t>
            </a:r>
            <a:r>
              <a:rPr lang="en-US" dirty="0" err="1"/>
              <a:t>colonne</a:t>
            </a:r>
            <a:r>
              <a:rPr lang="en-US" dirty="0"/>
              <a:t> de droite, des </a:t>
            </a:r>
            <a:r>
              <a:rPr lang="en-US" dirty="0" err="1"/>
              <a:t>exemples</a:t>
            </a:r>
            <a:r>
              <a:rPr lang="en-US" dirty="0"/>
              <a:t> de </a:t>
            </a:r>
            <a:r>
              <a:rPr lang="en-US" dirty="0" err="1"/>
              <a:t>moyens</a:t>
            </a:r>
            <a:r>
              <a:rPr lang="en-US" dirty="0"/>
              <a:t> </a:t>
            </a:r>
            <a:r>
              <a:rPr lang="en-US" dirty="0" err="1"/>
              <a:t>potentiels</a:t>
            </a:r>
            <a:r>
              <a:rPr lang="en-US" dirty="0"/>
              <a:t> de </a:t>
            </a:r>
            <a:r>
              <a:rPr lang="en-US" dirty="0" err="1"/>
              <a:t>désagréger</a:t>
            </a:r>
            <a:r>
              <a:rPr lang="en-US" dirty="0"/>
              <a:t> les </a:t>
            </a:r>
            <a:r>
              <a:rPr lang="en-US" dirty="0" err="1"/>
              <a:t>données</a:t>
            </a:r>
            <a:r>
              <a:rPr lang="en-US" dirty="0"/>
              <a:t>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Examinons</a:t>
            </a:r>
            <a:r>
              <a:rPr lang="en-US" dirty="0"/>
              <a:t> ensemble les premiers </a:t>
            </a:r>
            <a:r>
              <a:rPr lang="en-US" dirty="0" err="1"/>
              <a:t>indicateurs</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t>
            </a:r>
            <a:r>
              <a:rPr lang="en-US" dirty="0" err="1"/>
              <a:t>Nombre</a:t>
            </a:r>
            <a:r>
              <a:rPr lang="en-US" dirty="0"/>
              <a:t> de CSO </a:t>
            </a:r>
            <a:r>
              <a:rPr lang="en-US" dirty="0" err="1"/>
              <a:t>ayant</a:t>
            </a:r>
            <a:r>
              <a:rPr lang="en-US" dirty="0"/>
              <a:t> </a:t>
            </a:r>
            <a:r>
              <a:rPr lang="en-US" dirty="0" err="1"/>
              <a:t>reçu</a:t>
            </a:r>
            <a:r>
              <a:rPr lang="en-US" dirty="0"/>
              <a:t> </a:t>
            </a:r>
            <a:r>
              <a:rPr lang="en-US" dirty="0" err="1"/>
              <a:t>une</a:t>
            </a:r>
            <a:r>
              <a:rPr lang="en-US" dirty="0"/>
              <a:t> assistance technique pour la </a:t>
            </a:r>
            <a:r>
              <a:rPr lang="en-US" dirty="0" err="1"/>
              <a:t>sensibilisation</a:t>
            </a:r>
            <a:r>
              <a:rPr lang="en-US" dirty="0"/>
              <a:t> au travail des enfants" </a:t>
            </a:r>
            <a:r>
              <a:rPr lang="en-US" dirty="0" err="1"/>
              <a:t>pourrait</a:t>
            </a:r>
            <a:r>
              <a:rPr lang="en-US" dirty="0"/>
              <a:t> </a:t>
            </a:r>
            <a:r>
              <a:rPr lang="en-US" dirty="0" err="1"/>
              <a:t>être</a:t>
            </a:r>
            <a:r>
              <a:rPr lang="en-US" dirty="0"/>
              <a:t> </a:t>
            </a:r>
            <a:r>
              <a:rPr lang="en-US" dirty="0" err="1"/>
              <a:t>ventilé</a:t>
            </a:r>
            <a:r>
              <a:rPr lang="en-US" dirty="0"/>
              <a:t> </a:t>
            </a:r>
            <a:r>
              <a:rPr lang="en-US" dirty="0" err="1"/>
              <a:t>en</a:t>
            </a:r>
            <a:r>
              <a:rPr lang="en-US" dirty="0"/>
              <a:t> </a:t>
            </a:r>
            <a:r>
              <a:rPr lang="en-US" dirty="0" err="1"/>
              <a:t>fonction</a:t>
            </a:r>
            <a:r>
              <a:rPr lang="en-US" dirty="0"/>
              <a:t> des types </a:t>
            </a:r>
            <a:r>
              <a:rPr lang="en-US" dirty="0" err="1"/>
              <a:t>d'assistance</a:t>
            </a:r>
            <a:r>
              <a:rPr lang="en-US" dirty="0"/>
              <a:t> technique, </a:t>
            </a:r>
            <a:r>
              <a:rPr lang="en-US" dirty="0" err="1"/>
              <a:t>comme</a:t>
            </a:r>
            <a:r>
              <a:rPr lang="en-US" dirty="0"/>
              <a:t> la formation, le </a:t>
            </a:r>
            <a:r>
              <a:rPr lang="en-US" dirty="0" err="1"/>
              <a:t>mentorat</a:t>
            </a:r>
            <a:r>
              <a:rPr lang="en-US" dirty="0"/>
              <a:t> </a:t>
            </a:r>
            <a:r>
              <a:rPr lang="en-US" dirty="0" err="1"/>
              <a:t>ou</a:t>
            </a:r>
            <a:r>
              <a:rPr lang="en-US" dirty="0"/>
              <a:t> le coaching.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t>
            </a:r>
            <a:r>
              <a:rPr lang="en-US" dirty="0" err="1"/>
              <a:t>Nombre</a:t>
            </a:r>
            <a:r>
              <a:rPr lang="en-US" dirty="0"/>
              <a:t> de </a:t>
            </a:r>
            <a:r>
              <a:rPr lang="en-US" dirty="0" err="1"/>
              <a:t>matériels</a:t>
            </a:r>
            <a:r>
              <a:rPr lang="en-US" dirty="0"/>
              <a:t> de </a:t>
            </a:r>
            <a:r>
              <a:rPr lang="en-US" dirty="0" err="1"/>
              <a:t>sensibilisation</a:t>
            </a:r>
            <a:r>
              <a:rPr lang="en-US" dirty="0"/>
              <a:t> </a:t>
            </a:r>
            <a:r>
              <a:rPr lang="en-US" dirty="0" err="1"/>
              <a:t>diffusés</a:t>
            </a:r>
            <a:r>
              <a:rPr lang="en-US" dirty="0"/>
              <a:t> par les CSO" </a:t>
            </a:r>
            <a:r>
              <a:rPr lang="en-US" dirty="0" err="1"/>
              <a:t>pourrait</a:t>
            </a:r>
            <a:r>
              <a:rPr lang="en-US" dirty="0"/>
              <a:t> </a:t>
            </a:r>
            <a:r>
              <a:rPr lang="en-US" dirty="0" err="1"/>
              <a:t>être</a:t>
            </a:r>
            <a:r>
              <a:rPr lang="en-US" dirty="0"/>
              <a:t> </a:t>
            </a:r>
            <a:r>
              <a:rPr lang="en-US" dirty="0" err="1"/>
              <a:t>ventilé</a:t>
            </a:r>
            <a:r>
              <a:rPr lang="en-US" dirty="0"/>
              <a:t> par le </a:t>
            </a:r>
            <a:r>
              <a:rPr lang="en-US" dirty="0" err="1"/>
              <a:t>secteur</a:t>
            </a:r>
            <a:r>
              <a:rPr lang="en-US" dirty="0"/>
              <a:t> </a:t>
            </a:r>
            <a:r>
              <a:rPr lang="en-US" dirty="0" err="1"/>
              <a:t>ou</a:t>
            </a:r>
            <a:r>
              <a:rPr lang="en-US" dirty="0"/>
              <a:t> la </a:t>
            </a:r>
            <a:r>
              <a:rPr lang="en-US" dirty="0" err="1"/>
              <a:t>région</a:t>
            </a:r>
            <a:r>
              <a:rPr lang="en-US" dirty="0"/>
              <a:t> </a:t>
            </a:r>
            <a:r>
              <a:rPr lang="en-US" dirty="0" err="1"/>
              <a:t>géographique</a:t>
            </a:r>
            <a:r>
              <a:rPr lang="en-US" dirty="0"/>
              <a:t> </a:t>
            </a:r>
            <a:r>
              <a:rPr lang="en-US" dirty="0" err="1"/>
              <a:t>où</a:t>
            </a:r>
            <a:r>
              <a:rPr lang="en-US" dirty="0"/>
              <a:t> les </a:t>
            </a:r>
            <a:r>
              <a:rPr lang="en-US" dirty="0" err="1"/>
              <a:t>matériels</a:t>
            </a:r>
            <a:r>
              <a:rPr lang="en-US" dirty="0"/>
              <a:t> </a:t>
            </a:r>
            <a:r>
              <a:rPr lang="en-US" dirty="0" err="1"/>
              <a:t>ont</a:t>
            </a:r>
            <a:r>
              <a:rPr lang="en-US" dirty="0"/>
              <a:t> </a:t>
            </a:r>
            <a:r>
              <a:rPr lang="en-US" dirty="0" err="1"/>
              <a:t>été</a:t>
            </a:r>
            <a:r>
              <a:rPr lang="en-US" dirty="0"/>
              <a:t> </a:t>
            </a:r>
            <a:r>
              <a:rPr lang="en-US" dirty="0" err="1"/>
              <a:t>diffusés</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t>
            </a:r>
            <a:r>
              <a:rPr lang="en-US" dirty="0" err="1"/>
              <a:t>Nombre</a:t>
            </a:r>
            <a:r>
              <a:rPr lang="en-US" dirty="0"/>
              <a:t> </a:t>
            </a:r>
            <a:r>
              <a:rPr lang="en-US" dirty="0" err="1"/>
              <a:t>d'enfants</a:t>
            </a:r>
            <a:r>
              <a:rPr lang="en-US" dirty="0"/>
              <a:t> </a:t>
            </a:r>
            <a:r>
              <a:rPr lang="en-US" dirty="0" err="1"/>
              <a:t>engagés</a:t>
            </a:r>
            <a:r>
              <a:rPr lang="en-US" dirty="0"/>
              <a:t> dans le travail des enfants </a:t>
            </a:r>
            <a:r>
              <a:rPr lang="en-US" dirty="0" err="1"/>
              <a:t>ou</a:t>
            </a:r>
            <a:r>
              <a:rPr lang="en-US" dirty="0"/>
              <a:t> </a:t>
            </a:r>
            <a:r>
              <a:rPr lang="en-US" dirty="0" err="1"/>
              <a:t>à</a:t>
            </a:r>
            <a:r>
              <a:rPr lang="en-US" dirty="0"/>
              <a:t> haut </a:t>
            </a:r>
            <a:r>
              <a:rPr lang="en-US" dirty="0" err="1"/>
              <a:t>risque</a:t>
            </a:r>
            <a:r>
              <a:rPr lang="en-US" dirty="0"/>
              <a:t> de </a:t>
            </a:r>
            <a:r>
              <a:rPr lang="en-US" dirty="0" err="1"/>
              <a:t>l'être</a:t>
            </a:r>
            <a:r>
              <a:rPr lang="en-US" dirty="0"/>
              <a:t> </a:t>
            </a:r>
            <a:r>
              <a:rPr lang="en-US" dirty="0" err="1"/>
              <a:t>bénéficiant</a:t>
            </a:r>
            <a:r>
              <a:rPr lang="en-US" dirty="0"/>
              <a:t> d'un service </a:t>
            </a:r>
            <a:r>
              <a:rPr lang="en-US" dirty="0" err="1"/>
              <a:t>d'éducation</a:t>
            </a:r>
            <a:r>
              <a:rPr lang="en-US" dirty="0"/>
              <a:t> </a:t>
            </a:r>
            <a:r>
              <a:rPr lang="en-US" dirty="0" err="1"/>
              <a:t>ou</a:t>
            </a:r>
            <a:r>
              <a:rPr lang="en-US" dirty="0"/>
              <a:t> de formation </a:t>
            </a:r>
            <a:r>
              <a:rPr lang="en-US" dirty="0" err="1"/>
              <a:t>professionnelle</a:t>
            </a:r>
            <a:r>
              <a:rPr lang="en-US" dirty="0"/>
              <a:t>" </a:t>
            </a:r>
            <a:r>
              <a:rPr lang="en-US" dirty="0" err="1"/>
              <a:t>pourrait</a:t>
            </a:r>
            <a:r>
              <a:rPr lang="en-US" dirty="0"/>
              <a:t> </a:t>
            </a:r>
            <a:r>
              <a:rPr lang="en-US" dirty="0" err="1"/>
              <a:t>être</a:t>
            </a:r>
            <a:r>
              <a:rPr lang="en-US" dirty="0"/>
              <a:t> </a:t>
            </a:r>
            <a:r>
              <a:rPr lang="en-US" dirty="0" err="1"/>
              <a:t>ventilé</a:t>
            </a:r>
            <a:r>
              <a:rPr lang="en-US" dirty="0"/>
              <a:t> par </a:t>
            </a:r>
            <a:r>
              <a:rPr lang="en-US" dirty="0" err="1"/>
              <a:t>statut</a:t>
            </a:r>
            <a:r>
              <a:rPr lang="en-US" dirty="0"/>
              <a:t> de travail des enfants, </a:t>
            </a:r>
            <a:r>
              <a:rPr lang="en-US" dirty="0" err="1"/>
              <a:t>sexe</a:t>
            </a:r>
            <a:r>
              <a:rPr lang="en-US" dirty="0"/>
              <a:t>, zone </a:t>
            </a:r>
            <a:r>
              <a:rPr lang="en-US" dirty="0" err="1"/>
              <a:t>géographique</a:t>
            </a:r>
            <a:r>
              <a:rPr lang="en-US" dirty="0"/>
              <a:t> et </a:t>
            </a:r>
            <a:r>
              <a:rPr lang="en-US" dirty="0" err="1"/>
              <a:t>âge</a:t>
            </a:r>
            <a:r>
              <a:rPr lang="en-US" dirty="0"/>
              <a:t>.</a:t>
            </a:r>
          </a:p>
        </p:txBody>
      </p:sp>
    </p:spTree>
    <p:extLst>
      <p:ext uri="{BB962C8B-B14F-4D97-AF65-F5344CB8AC3E}">
        <p14:creationId xmlns:p14="http://schemas.microsoft.com/office/powerpoint/2010/main" val="4053153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Parlons</a:t>
            </a:r>
            <a:r>
              <a:rPr lang="en-US" dirty="0"/>
              <a:t> </a:t>
            </a:r>
            <a:r>
              <a:rPr lang="en-US" dirty="0" err="1"/>
              <a:t>maintenant</a:t>
            </a:r>
            <a:r>
              <a:rPr lang="en-US" dirty="0"/>
              <a:t> des </a:t>
            </a:r>
            <a:r>
              <a:rPr lang="en-US" dirty="0" err="1"/>
              <a:t>indicateurs</a:t>
            </a:r>
            <a:r>
              <a:rPr lang="en-US" dirty="0"/>
              <a:t> standard </a:t>
            </a:r>
            <a:r>
              <a:rPr lang="en-US" dirty="0" err="1"/>
              <a:t>utilisés</a:t>
            </a:r>
            <a:r>
              <a:rPr lang="en-US" dirty="0"/>
              <a:t> pour les </a:t>
            </a:r>
            <a:r>
              <a:rPr lang="en-US" dirty="0" err="1"/>
              <a:t>projets</a:t>
            </a:r>
            <a:r>
              <a:rPr lang="en-US" dirty="0"/>
              <a:t> de la </a:t>
            </a:r>
            <a:r>
              <a:rPr lang="en-US" dirty="0" err="1"/>
              <a:t>l’ILAB</a:t>
            </a:r>
            <a:r>
              <a:rPr lang="en-US" dirty="0"/>
              <a:t> sur le travail des enfants.</a:t>
            </a:r>
          </a:p>
          <a:p>
            <a:endParaRPr lang="en-US" dirty="0"/>
          </a:p>
        </p:txBody>
      </p:sp>
    </p:spTree>
    <p:extLst>
      <p:ext uri="{BB962C8B-B14F-4D97-AF65-F5344CB8AC3E}">
        <p14:creationId xmlns:p14="http://schemas.microsoft.com/office/powerpoint/2010/main" val="40027422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t>Il </a:t>
            </a:r>
            <a:r>
              <a:rPr lang="en-US" b="0" dirty="0" err="1"/>
              <a:t>existe</a:t>
            </a:r>
            <a:r>
              <a:rPr lang="en-US" b="0" dirty="0"/>
              <a:t> un ensemble </a:t>
            </a:r>
            <a:r>
              <a:rPr lang="en-US" b="0" dirty="0" err="1"/>
              <a:t>d'indicateurs</a:t>
            </a:r>
            <a:r>
              <a:rPr lang="en-US" b="0" dirty="0"/>
              <a:t> standard sur </a:t>
            </a:r>
            <a:r>
              <a:rPr lang="en-US" b="0" dirty="0" err="1"/>
              <a:t>lesquels</a:t>
            </a:r>
            <a:r>
              <a:rPr lang="en-US" b="0" dirty="0"/>
              <a:t> </a:t>
            </a:r>
            <a:r>
              <a:rPr lang="en-US" b="0" dirty="0" err="1"/>
              <a:t>toutes</a:t>
            </a:r>
            <a:r>
              <a:rPr lang="en-US" b="0" dirty="0"/>
              <a:t> les </a:t>
            </a:r>
            <a:r>
              <a:rPr lang="en-US" b="0" dirty="0" err="1"/>
              <a:t>organisations</a:t>
            </a:r>
            <a:r>
              <a:rPr lang="en-US" b="0" dirty="0"/>
              <a:t> </a:t>
            </a:r>
            <a:r>
              <a:rPr lang="en-US" b="0" dirty="0" err="1"/>
              <a:t>financées</a:t>
            </a:r>
            <a:r>
              <a:rPr lang="en-US" b="0" dirty="0"/>
              <a:t> par le </a:t>
            </a:r>
            <a:r>
              <a:rPr lang="en-US" b="0" dirty="0" err="1"/>
              <a:t>l’OCTF</a:t>
            </a:r>
            <a:r>
              <a:rPr lang="en-US" b="0" dirty="0"/>
              <a:t> </a:t>
            </a:r>
            <a:r>
              <a:rPr lang="en-US" b="0" dirty="0" err="1"/>
              <a:t>sont</a:t>
            </a:r>
            <a:r>
              <a:rPr lang="en-US" b="0" dirty="0"/>
              <a:t> tenues de faire rapport, le </a:t>
            </a:r>
            <a:r>
              <a:rPr lang="en-US" b="0" dirty="0" err="1"/>
              <a:t>cas</a:t>
            </a:r>
            <a:r>
              <a:rPr lang="en-US" b="0" dirty="0"/>
              <a:t> </a:t>
            </a:r>
            <a:r>
              <a:rPr lang="en-US" b="0" dirty="0" err="1"/>
              <a:t>échéant</a:t>
            </a:r>
            <a:r>
              <a:rPr lang="en-US" b="0" dirty="0"/>
              <a:t>.</a:t>
            </a:r>
          </a:p>
          <a:p>
            <a:pPr marL="171450" indent="-171450">
              <a:buFont typeface="Arial" panose="020B0604020202020204" pitchFamily="34" charset="0"/>
              <a:buChar char="•"/>
            </a:pPr>
            <a:r>
              <a:rPr lang="en-US" b="0" dirty="0" err="1"/>
              <a:t>Cela</a:t>
            </a:r>
            <a:r>
              <a:rPr lang="en-US" b="0" dirty="0"/>
              <a:t> </a:t>
            </a:r>
            <a:r>
              <a:rPr lang="en-US" b="0" dirty="0" err="1"/>
              <a:t>permet</a:t>
            </a:r>
            <a:r>
              <a:rPr lang="en-US" b="0" dirty="0"/>
              <a:t> </a:t>
            </a:r>
            <a:r>
              <a:rPr lang="en-US" b="0" dirty="0" err="1"/>
              <a:t>à</a:t>
            </a:r>
            <a:r>
              <a:rPr lang="en-US" b="0" dirty="0"/>
              <a:t> </a:t>
            </a:r>
            <a:r>
              <a:rPr lang="en-US" b="0" dirty="0" err="1"/>
              <a:t>l'OCFT</a:t>
            </a:r>
            <a:r>
              <a:rPr lang="en-US" b="0" dirty="0"/>
              <a:t> de </a:t>
            </a:r>
            <a:r>
              <a:rPr lang="en-US" b="0" dirty="0" err="1"/>
              <a:t>recueillir</a:t>
            </a:r>
            <a:r>
              <a:rPr lang="en-US" b="0" dirty="0"/>
              <a:t> des </a:t>
            </a:r>
            <a:r>
              <a:rPr lang="en-US" b="0" dirty="0" err="1"/>
              <a:t>données</a:t>
            </a:r>
            <a:r>
              <a:rPr lang="en-US" b="0" dirty="0"/>
              <a:t> </a:t>
            </a:r>
            <a:r>
              <a:rPr lang="en-US" b="0" dirty="0" err="1"/>
              <a:t>comparables</a:t>
            </a:r>
            <a:r>
              <a:rPr lang="en-US" b="0" dirty="0"/>
              <a:t> entre les </a:t>
            </a:r>
            <a:r>
              <a:rPr lang="en-US" b="0" dirty="0" err="1"/>
              <a:t>projets</a:t>
            </a:r>
            <a:r>
              <a:rPr lang="en-US" b="0" dirty="0"/>
              <a:t>.</a:t>
            </a:r>
          </a:p>
          <a:p>
            <a:pPr marL="171450" indent="-171450">
              <a:buFont typeface="Arial" panose="020B0604020202020204" pitchFamily="34" charset="0"/>
              <a:buChar char="•"/>
            </a:pPr>
            <a:r>
              <a:rPr lang="en-US" b="0" dirty="0"/>
              <a:t>Les </a:t>
            </a:r>
            <a:r>
              <a:rPr lang="en-US" b="0" dirty="0" err="1"/>
              <a:t>données</a:t>
            </a:r>
            <a:r>
              <a:rPr lang="en-US" b="0" dirty="0"/>
              <a:t> </a:t>
            </a:r>
            <a:r>
              <a:rPr lang="en-US" b="0" dirty="0" err="1"/>
              <a:t>provenant</a:t>
            </a:r>
            <a:r>
              <a:rPr lang="en-US" b="0" dirty="0"/>
              <a:t> des </a:t>
            </a:r>
            <a:r>
              <a:rPr lang="en-US" b="0" dirty="0" err="1"/>
              <a:t>indicateurs</a:t>
            </a:r>
            <a:r>
              <a:rPr lang="en-US" b="0" dirty="0"/>
              <a:t> standard des </a:t>
            </a:r>
            <a:r>
              <a:rPr lang="en-US" b="0" dirty="0" err="1"/>
              <a:t>bénéficiaires</a:t>
            </a:r>
            <a:r>
              <a:rPr lang="en-US" b="0" dirty="0"/>
              <a:t> </a:t>
            </a:r>
            <a:r>
              <a:rPr lang="en-US" b="0" dirty="0" err="1"/>
              <a:t>alimentent</a:t>
            </a:r>
            <a:r>
              <a:rPr lang="en-US" b="0" dirty="0"/>
              <a:t> les rapports de performance de </a:t>
            </a:r>
            <a:r>
              <a:rPr lang="en-US" b="0" dirty="0" err="1"/>
              <a:t>l'OCFT</a:t>
            </a:r>
            <a:r>
              <a:rPr lang="en-US" b="0" dirty="0"/>
              <a:t> et du DOL. </a:t>
            </a:r>
            <a:r>
              <a:rPr lang="en-US" b="0" dirty="0" err="1"/>
              <a:t>Elles</a:t>
            </a:r>
            <a:r>
              <a:rPr lang="en-US" b="0" dirty="0"/>
              <a:t> </a:t>
            </a:r>
            <a:r>
              <a:rPr lang="en-US" b="0" dirty="0" err="1"/>
              <a:t>sont</a:t>
            </a:r>
            <a:r>
              <a:rPr lang="en-US" b="0" dirty="0"/>
              <a:t> </a:t>
            </a:r>
            <a:r>
              <a:rPr lang="en-US" b="0" dirty="0" err="1"/>
              <a:t>également</a:t>
            </a:r>
            <a:r>
              <a:rPr lang="en-US" b="0" dirty="0"/>
              <a:t> </a:t>
            </a:r>
            <a:r>
              <a:rPr lang="en-US" b="0" dirty="0" err="1"/>
              <a:t>utilisées</a:t>
            </a:r>
            <a:r>
              <a:rPr lang="en-US" b="0" dirty="0"/>
              <a:t> pour informer les </a:t>
            </a:r>
            <a:r>
              <a:rPr lang="en-US" b="0" dirty="0" err="1"/>
              <a:t>processus</a:t>
            </a:r>
            <a:r>
              <a:rPr lang="en-US" b="0" dirty="0"/>
              <a:t> de planification et de </a:t>
            </a:r>
            <a:r>
              <a:rPr lang="en-US" b="0" dirty="0" err="1"/>
              <a:t>budgétisation</a:t>
            </a:r>
            <a:r>
              <a:rPr lang="en-US" b="0" dirty="0"/>
              <a:t>. </a:t>
            </a:r>
          </a:p>
          <a:p>
            <a:pPr marL="171450" indent="-171450">
              <a:buFont typeface="Arial" panose="020B0604020202020204" pitchFamily="34" charset="0"/>
              <a:buChar char="•"/>
            </a:pPr>
            <a:r>
              <a:rPr lang="en-US" b="0" dirty="0" err="1"/>
              <a:t>Tous</a:t>
            </a:r>
            <a:r>
              <a:rPr lang="en-US" b="0" dirty="0"/>
              <a:t> les </a:t>
            </a:r>
            <a:r>
              <a:rPr lang="en-US" b="0" dirty="0" err="1"/>
              <a:t>indicateurs</a:t>
            </a:r>
            <a:r>
              <a:rPr lang="en-US" b="0" dirty="0"/>
              <a:t> standard </a:t>
            </a:r>
            <a:r>
              <a:rPr lang="en-US" b="0" dirty="0" err="1"/>
              <a:t>comportent</a:t>
            </a:r>
            <a:r>
              <a:rPr lang="en-US" b="0" dirty="0"/>
              <a:t> des </a:t>
            </a:r>
            <a:r>
              <a:rPr lang="en-US" b="0" dirty="0" err="1"/>
              <a:t>informations</a:t>
            </a:r>
            <a:r>
              <a:rPr lang="en-US" b="0" dirty="0"/>
              <a:t> communes qui </a:t>
            </a:r>
            <a:r>
              <a:rPr lang="en-US" b="0" dirty="0" err="1"/>
              <a:t>doivent</a:t>
            </a:r>
            <a:r>
              <a:rPr lang="en-US" b="0" dirty="0"/>
              <a:t> </a:t>
            </a:r>
            <a:r>
              <a:rPr lang="en-US" b="0" dirty="0" err="1"/>
              <a:t>être</a:t>
            </a:r>
            <a:r>
              <a:rPr lang="en-US" b="0" dirty="0"/>
              <a:t> </a:t>
            </a:r>
            <a:r>
              <a:rPr lang="en-US" b="0" dirty="0" err="1"/>
              <a:t>incluses</a:t>
            </a:r>
            <a:r>
              <a:rPr lang="en-US" b="0" dirty="0"/>
              <a:t> dans le PMP d'un </a:t>
            </a:r>
            <a:r>
              <a:rPr lang="en-US" b="0" dirty="0" err="1"/>
              <a:t>projet</a:t>
            </a:r>
            <a:r>
              <a:rPr lang="en-US" b="0" dirty="0"/>
              <a:t>, </a:t>
            </a:r>
            <a:r>
              <a:rPr lang="en-US" b="0" dirty="0" err="1"/>
              <a:t>telles</a:t>
            </a:r>
            <a:r>
              <a:rPr lang="en-US" b="0" dirty="0"/>
              <a:t> que les </a:t>
            </a:r>
            <a:r>
              <a:rPr lang="en-US" b="0" dirty="0" err="1"/>
              <a:t>définitions</a:t>
            </a:r>
            <a:r>
              <a:rPr lang="en-US" b="0" dirty="0"/>
              <a:t> des </a:t>
            </a:r>
            <a:r>
              <a:rPr lang="en-US" b="0" dirty="0" err="1"/>
              <a:t>termes</a:t>
            </a:r>
            <a:r>
              <a:rPr lang="en-US" b="0" dirty="0"/>
              <a:t> </a:t>
            </a:r>
            <a:r>
              <a:rPr lang="en-US" b="0" dirty="0" err="1"/>
              <a:t>clés</a:t>
            </a:r>
            <a:r>
              <a:rPr lang="en-US" b="0" dirty="0"/>
              <a:t>, </a:t>
            </a:r>
            <a:r>
              <a:rPr lang="en-US" b="0" dirty="0" err="1"/>
              <a:t>l'unité</a:t>
            </a:r>
            <a:r>
              <a:rPr lang="en-US" b="0" dirty="0"/>
              <a:t> de </a:t>
            </a:r>
            <a:r>
              <a:rPr lang="en-US" b="0" dirty="0" err="1"/>
              <a:t>mesure</a:t>
            </a:r>
            <a:r>
              <a:rPr lang="en-US" b="0" dirty="0"/>
              <a:t>, les </a:t>
            </a:r>
            <a:r>
              <a:rPr lang="en-US" b="0" dirty="0" err="1"/>
              <a:t>méthodes</a:t>
            </a:r>
            <a:r>
              <a:rPr lang="en-US" b="0" dirty="0"/>
              <a:t> de </a:t>
            </a:r>
            <a:r>
              <a:rPr lang="en-US" b="0" dirty="0" err="1"/>
              <a:t>collecte</a:t>
            </a:r>
            <a:r>
              <a:rPr lang="en-US" b="0" dirty="0"/>
              <a:t> des </a:t>
            </a:r>
            <a:r>
              <a:rPr lang="en-US" b="0" dirty="0" err="1"/>
              <a:t>données</a:t>
            </a:r>
            <a:r>
              <a:rPr lang="en-US" b="0" dirty="0"/>
              <a:t>, etc.) </a:t>
            </a:r>
            <a:endParaRPr lang="en-US" dirty="0"/>
          </a:p>
        </p:txBody>
      </p:sp>
    </p:spTree>
    <p:extLst>
      <p:ext uri="{BB962C8B-B14F-4D97-AF65-F5344CB8AC3E}">
        <p14:creationId xmlns:p14="http://schemas.microsoft.com/office/powerpoint/2010/main" val="1196684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Il </a:t>
            </a:r>
            <a:r>
              <a:rPr lang="en-US" dirty="0" err="1"/>
              <a:t>s'agit</a:t>
            </a:r>
            <a:r>
              <a:rPr lang="en-US" dirty="0"/>
              <a:t> du </a:t>
            </a:r>
            <a:r>
              <a:rPr lang="en-US" dirty="0" err="1"/>
              <a:t>troisième</a:t>
            </a:r>
            <a:r>
              <a:rPr lang="en-US" dirty="0"/>
              <a:t> </a:t>
            </a:r>
            <a:r>
              <a:rPr lang="en-US" dirty="0" err="1"/>
              <a:t>cours</a:t>
            </a:r>
            <a:r>
              <a:rPr lang="en-US" dirty="0"/>
              <a:t> de la </a:t>
            </a:r>
            <a:r>
              <a:rPr lang="en-US" dirty="0" err="1"/>
              <a:t>série</a:t>
            </a:r>
            <a:r>
              <a:rPr lang="en-US" dirty="0"/>
              <a:t> de </a:t>
            </a:r>
            <a:r>
              <a:rPr lang="en-US" dirty="0" err="1"/>
              <a:t>cours</a:t>
            </a:r>
            <a:r>
              <a:rPr lang="en-US" dirty="0"/>
              <a:t> sur les concepts de M&amp;E. Le </a:t>
            </a:r>
            <a:r>
              <a:rPr lang="en-US" dirty="0" err="1"/>
              <a:t>cours</a:t>
            </a:r>
            <a:r>
              <a:rPr lang="en-US" dirty="0"/>
              <a:t> se </a:t>
            </a:r>
            <a:r>
              <a:rPr lang="en-US" dirty="0" err="1"/>
              <a:t>concentre</a:t>
            </a:r>
            <a:r>
              <a:rPr lang="en-US" dirty="0"/>
              <a:t> sur la </a:t>
            </a:r>
            <a:r>
              <a:rPr lang="en-US" dirty="0" err="1"/>
              <a:t>sélection</a:t>
            </a:r>
            <a:r>
              <a:rPr lang="en-US" dirty="0"/>
              <a:t> </a:t>
            </a:r>
            <a:r>
              <a:rPr lang="en-US" dirty="0" err="1"/>
              <a:t>d'indicateurs</a:t>
            </a:r>
            <a:r>
              <a:rPr lang="en-US" dirty="0"/>
              <a:t> de performance de </a:t>
            </a:r>
            <a:r>
              <a:rPr lang="en-US" dirty="0" err="1"/>
              <a:t>qualité</a:t>
            </a:r>
            <a:r>
              <a:rPr lang="en-US" dirty="0"/>
              <a:t>. Ce </a:t>
            </a:r>
            <a:r>
              <a:rPr lang="en-US" dirty="0" err="1"/>
              <a:t>cours</a:t>
            </a:r>
            <a:r>
              <a:rPr lang="en-US" dirty="0"/>
              <a:t> se </a:t>
            </a:r>
            <a:r>
              <a:rPr lang="en-US" dirty="0" err="1"/>
              <a:t>concentre</a:t>
            </a:r>
            <a:r>
              <a:rPr lang="en-US" dirty="0"/>
              <a:t> sur la </a:t>
            </a:r>
            <a:r>
              <a:rPr lang="en-US" dirty="0" err="1"/>
              <a:t>sélection</a:t>
            </a:r>
            <a:r>
              <a:rPr lang="en-US" dirty="0"/>
              <a:t> </a:t>
            </a:r>
            <a:r>
              <a:rPr lang="en-US" dirty="0" err="1"/>
              <a:t>d'indicateurs</a:t>
            </a:r>
            <a:r>
              <a:rPr lang="en-US" dirty="0"/>
              <a:t> de performance de haute </a:t>
            </a:r>
            <a:r>
              <a:rPr lang="en-US" dirty="0" err="1"/>
              <a:t>qualité</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Les </a:t>
            </a:r>
            <a:r>
              <a:rPr lang="en-US" dirty="0" err="1"/>
              <a:t>autres</a:t>
            </a:r>
            <a:r>
              <a:rPr lang="en-US" dirty="0"/>
              <a:t> </a:t>
            </a:r>
            <a:r>
              <a:rPr lang="en-US" dirty="0" err="1"/>
              <a:t>cours</a:t>
            </a:r>
            <a:r>
              <a:rPr lang="en-US" dirty="0"/>
              <a:t> de la </a:t>
            </a:r>
            <a:r>
              <a:rPr lang="en-US" dirty="0" err="1"/>
              <a:t>série</a:t>
            </a:r>
            <a:r>
              <a:rPr lang="en-US" dirty="0"/>
              <a:t> </a:t>
            </a:r>
            <a:r>
              <a:rPr lang="en-US" dirty="0" err="1"/>
              <a:t>couvriront</a:t>
            </a:r>
            <a:r>
              <a:rPr lang="en-US" dirty="0"/>
              <a:t>: </a:t>
            </a:r>
          </a:p>
          <a:p>
            <a:pPr marL="800100" marR="0" lvl="1" indent="-342900" algn="just">
              <a:spcBef>
                <a:spcPts val="0"/>
              </a:spcBef>
              <a:spcAft>
                <a:spcPts val="0"/>
              </a:spcAft>
              <a:buFont typeface="Arial" panose="020B0604020202020204" pitchFamily="34" charset="0"/>
              <a:buChar char="•"/>
            </a:pPr>
            <a:r>
              <a:rPr lang="en-US" sz="1800" dirty="0" err="1">
                <a:effectLst/>
                <a:latin typeface="Times New Roman" panose="02020603050405020304" pitchFamily="18" charset="0"/>
                <a:ea typeface="Calibri" panose="020F0502020204030204" pitchFamily="34" charset="0"/>
              </a:rPr>
              <a:t>Développer</a:t>
            </a:r>
            <a:r>
              <a:rPr lang="en-US" sz="1800" dirty="0">
                <a:effectLst/>
                <a:latin typeface="Times New Roman" panose="02020603050405020304" pitchFamily="18" charset="0"/>
                <a:ea typeface="Calibri" panose="020F0502020204030204" pitchFamily="34" charset="0"/>
              </a:rPr>
              <a:t> des </a:t>
            </a:r>
            <a:r>
              <a:rPr lang="en-US" sz="1800" dirty="0" err="1">
                <a:effectLst/>
                <a:latin typeface="Times New Roman" panose="02020603050405020304" pitchFamily="18" charset="0"/>
                <a:ea typeface="Calibri" panose="020F0502020204030204" pitchFamily="34" charset="0"/>
              </a:rPr>
              <a:t>outils</a:t>
            </a:r>
            <a:r>
              <a:rPr lang="en-US" sz="1800" dirty="0">
                <a:effectLst/>
                <a:latin typeface="Times New Roman" panose="02020603050405020304" pitchFamily="18" charset="0"/>
                <a:ea typeface="Calibri" panose="020F0502020204030204" pitchFamily="34" charset="0"/>
              </a:rPr>
              <a:t> de </a:t>
            </a:r>
            <a:r>
              <a:rPr lang="en-US" sz="1800" dirty="0" err="1">
                <a:effectLst/>
                <a:latin typeface="Times New Roman" panose="02020603050405020304" pitchFamily="18" charset="0"/>
                <a:ea typeface="Calibri" panose="020F0502020204030204" pitchFamily="34" charset="0"/>
              </a:rPr>
              <a:t>collecte</a:t>
            </a:r>
            <a:r>
              <a:rPr lang="en-US" sz="1800" dirty="0">
                <a:effectLst/>
                <a:latin typeface="Times New Roman" panose="02020603050405020304" pitchFamily="18" charset="0"/>
                <a:ea typeface="Calibri" panose="020F0502020204030204" pitchFamily="34" charset="0"/>
              </a:rPr>
              <a:t> de </a:t>
            </a:r>
            <a:r>
              <a:rPr lang="en-US" sz="1800" dirty="0" err="1">
                <a:effectLst/>
                <a:latin typeface="Times New Roman" panose="02020603050405020304" pitchFamily="18" charset="0"/>
                <a:ea typeface="Calibri" panose="020F0502020204030204" pitchFamily="34" charset="0"/>
              </a:rPr>
              <a:t>données</a:t>
            </a:r>
            <a:r>
              <a:rPr lang="en-US" sz="1800" dirty="0">
                <a:effectLst/>
                <a:latin typeface="Times New Roman" panose="02020603050405020304" pitchFamily="18" charset="0"/>
                <a:ea typeface="Calibri" panose="020F0502020204030204" pitchFamily="34" charset="0"/>
              </a:rPr>
              <a:t> </a:t>
            </a:r>
          </a:p>
          <a:p>
            <a:pPr marL="800100" marR="0" lvl="1" indent="-342900" algn="just">
              <a:spcBef>
                <a:spcPts val="0"/>
              </a:spcBef>
              <a:spcAft>
                <a:spcPts val="0"/>
              </a:spcAft>
              <a:buFont typeface="Arial" panose="020B0604020202020204" pitchFamily="34" charset="0"/>
              <a:buChar char="•"/>
            </a:pPr>
            <a:r>
              <a:rPr lang="en-US" sz="1800" dirty="0" err="1">
                <a:effectLst/>
                <a:latin typeface="Times New Roman" panose="02020603050405020304" pitchFamily="18" charset="0"/>
                <a:ea typeface="Calibri" panose="020F0502020204030204" pitchFamily="34" charset="0"/>
              </a:rPr>
              <a:t>Définir</a:t>
            </a:r>
            <a:r>
              <a:rPr lang="en-US" sz="1800" dirty="0">
                <a:effectLst/>
                <a:latin typeface="Times New Roman" panose="02020603050405020304" pitchFamily="18" charset="0"/>
                <a:ea typeface="Calibri" panose="020F0502020204030204" pitchFamily="34" charset="0"/>
              </a:rPr>
              <a:t> les </a:t>
            </a:r>
            <a:r>
              <a:rPr lang="en-US" sz="1800" dirty="0" err="1">
                <a:effectLst/>
                <a:latin typeface="Times New Roman" panose="02020603050405020304" pitchFamily="18" charset="0"/>
                <a:ea typeface="Calibri" panose="020F0502020204030204" pitchFamily="34" charset="0"/>
              </a:rPr>
              <a:t>valeurs</a:t>
            </a:r>
            <a:r>
              <a:rPr lang="en-US" sz="1800" dirty="0">
                <a:effectLst/>
                <a:latin typeface="Times New Roman" panose="02020603050405020304" pitchFamily="18" charset="0"/>
                <a:ea typeface="Calibri" panose="020F0502020204030204" pitchFamily="34" charset="0"/>
              </a:rPr>
              <a:t> de </a:t>
            </a:r>
            <a:r>
              <a:rPr lang="en-US" sz="1800" dirty="0" err="1">
                <a:effectLst/>
                <a:latin typeface="Times New Roman" panose="02020603050405020304" pitchFamily="18" charset="0"/>
                <a:ea typeface="Calibri" panose="020F0502020204030204" pitchFamily="34" charset="0"/>
              </a:rPr>
              <a:t>référence</a:t>
            </a:r>
            <a:r>
              <a:rPr lang="en-US" sz="1800" dirty="0">
                <a:effectLst/>
                <a:latin typeface="Times New Roman" panose="02020603050405020304" pitchFamily="18" charset="0"/>
                <a:ea typeface="Calibri" panose="020F0502020204030204" pitchFamily="34" charset="0"/>
              </a:rPr>
              <a:t> et les </a:t>
            </a:r>
            <a:r>
              <a:rPr lang="en-US" sz="1800" dirty="0" err="1">
                <a:effectLst/>
                <a:latin typeface="Times New Roman" panose="02020603050405020304" pitchFamily="18" charset="0"/>
                <a:ea typeface="Calibri" panose="020F0502020204030204" pitchFamily="34" charset="0"/>
              </a:rPr>
              <a:t>cibles</a:t>
            </a:r>
            <a:r>
              <a:rPr lang="en-US" sz="1800" dirty="0">
                <a:effectLst/>
                <a:latin typeface="Times New Roman" panose="02020603050405020304" pitchFamily="18" charset="0"/>
                <a:ea typeface="Calibri" panose="020F0502020204030204" pitchFamily="34" charset="0"/>
              </a:rPr>
              <a:t> des </a:t>
            </a:r>
            <a:r>
              <a:rPr lang="en-US" sz="1800" dirty="0" err="1">
                <a:effectLst/>
                <a:latin typeface="Times New Roman" panose="02020603050405020304" pitchFamily="18" charset="0"/>
                <a:ea typeface="Calibri" panose="020F0502020204030204" pitchFamily="34" charset="0"/>
              </a:rPr>
              <a:t>indicateurs</a:t>
            </a:r>
            <a:endParaRPr lang="en-US" sz="1800" dirty="0">
              <a:effectLst/>
              <a:latin typeface="Times New Roman" panose="02020603050405020304" pitchFamily="18" charset="0"/>
              <a:ea typeface="Calibri" panose="020F0502020204030204" pitchFamily="34" charset="0"/>
            </a:endParaRPr>
          </a:p>
          <a:p>
            <a:pPr marL="800100" marR="0" lvl="1" indent="-342900" algn="just">
              <a:spcBef>
                <a:spcPts val="0"/>
              </a:spcBef>
              <a:spcAft>
                <a:spcPts val="0"/>
              </a:spcAft>
              <a:buFont typeface="Arial" panose="020B0604020202020204" pitchFamily="34" charset="0"/>
              <a:buChar char="•"/>
            </a:pPr>
            <a:r>
              <a:rPr lang="en-US" sz="1800" dirty="0" err="1">
                <a:effectLst/>
                <a:latin typeface="Times New Roman" panose="02020603050405020304" pitchFamily="18" charset="0"/>
                <a:ea typeface="Calibri" panose="020F0502020204030204" pitchFamily="34" charset="0"/>
              </a:rPr>
              <a:t>Utiliser</a:t>
            </a:r>
            <a:r>
              <a:rPr lang="en-US" sz="1800" dirty="0">
                <a:effectLst/>
                <a:latin typeface="Times New Roman" panose="02020603050405020304" pitchFamily="18" charset="0"/>
                <a:ea typeface="Calibri" panose="020F0502020204030204" pitchFamily="34" charset="0"/>
              </a:rPr>
              <a:t> les </a:t>
            </a:r>
            <a:r>
              <a:rPr lang="en-US" sz="1800" dirty="0" err="1">
                <a:effectLst/>
                <a:latin typeface="Times New Roman" panose="02020603050405020304" pitchFamily="18" charset="0"/>
                <a:ea typeface="Calibri" panose="020F0502020204030204" pitchFamily="34" charset="0"/>
              </a:rPr>
              <a:t>données</a:t>
            </a:r>
            <a:r>
              <a:rPr lang="en-US" sz="1800" dirty="0">
                <a:effectLst/>
                <a:latin typeface="Times New Roman" panose="02020603050405020304" pitchFamily="18" charset="0"/>
                <a:ea typeface="Calibri" panose="020F0502020204030204" pitchFamily="34" charset="0"/>
              </a:rPr>
              <a:t> pour </a:t>
            </a:r>
            <a:r>
              <a:rPr lang="en-US" sz="1800" dirty="0" err="1">
                <a:effectLst/>
                <a:latin typeface="Times New Roman" panose="02020603050405020304" pitchFamily="18" charset="0"/>
                <a:ea typeface="Calibri" panose="020F0502020204030204" pitchFamily="34" charset="0"/>
              </a:rPr>
              <a:t>améliorer</a:t>
            </a:r>
            <a:r>
              <a:rPr lang="en-US" sz="1800" dirty="0">
                <a:effectLst/>
                <a:latin typeface="Times New Roman" panose="02020603050405020304" pitchFamily="18" charset="0"/>
                <a:ea typeface="Calibri" panose="020F0502020204030204" pitchFamily="34" charset="0"/>
              </a:rPr>
              <a:t> le </a:t>
            </a:r>
            <a:r>
              <a:rPr lang="en-US" sz="1800" dirty="0" err="1">
                <a:effectLst/>
                <a:latin typeface="Times New Roman" panose="02020603050405020304" pitchFamily="18" charset="0"/>
                <a:ea typeface="Calibri" panose="020F0502020204030204" pitchFamily="34" charset="0"/>
              </a:rPr>
              <a:t>projet</a:t>
            </a:r>
            <a:r>
              <a:rPr lang="en-US" sz="1800" dirty="0">
                <a:effectLst/>
                <a:latin typeface="Times New Roman" panose="02020603050405020304" pitchFamily="18" charset="0"/>
                <a:ea typeface="Calibri" panose="020F0502020204030204" pitchFamily="34" charset="0"/>
              </a:rPr>
              <a:t>.</a:t>
            </a:r>
            <a:endParaRPr lang="en-US" dirty="0"/>
          </a:p>
        </p:txBody>
      </p:sp>
    </p:spTree>
    <p:extLst>
      <p:ext uri="{BB962C8B-B14F-4D97-AF65-F5344CB8AC3E}">
        <p14:creationId xmlns:p14="http://schemas.microsoft.com/office/powerpoint/2010/main" val="2552683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Les </a:t>
            </a:r>
            <a:r>
              <a:rPr lang="en-US" dirty="0" err="1"/>
              <a:t>indicateurs</a:t>
            </a:r>
            <a:r>
              <a:rPr lang="en-US" dirty="0"/>
              <a:t> standard de </a:t>
            </a:r>
            <a:r>
              <a:rPr lang="en-US" dirty="0" err="1"/>
              <a:t>l'OCFT</a:t>
            </a:r>
            <a:r>
              <a:rPr lang="en-US" dirty="0"/>
              <a:t> </a:t>
            </a:r>
            <a:r>
              <a:rPr lang="en-US" dirty="0" err="1"/>
              <a:t>sont</a:t>
            </a:r>
            <a:r>
              <a:rPr lang="en-US" dirty="0"/>
              <a:t> </a:t>
            </a:r>
            <a:r>
              <a:rPr lang="en-US" dirty="0" err="1"/>
              <a:t>classés</a:t>
            </a:r>
            <a:r>
              <a:rPr lang="en-US" dirty="0"/>
              <a:t> </a:t>
            </a:r>
            <a:r>
              <a:rPr lang="en-US" dirty="0" err="1"/>
              <a:t>comme</a:t>
            </a:r>
            <a:r>
              <a:rPr lang="en-US" dirty="0"/>
              <a:t> </a:t>
            </a:r>
            <a:r>
              <a:rPr lang="en-US" dirty="0" err="1"/>
              <a:t>indiqué</a:t>
            </a:r>
            <a:r>
              <a:rPr lang="en-US" dirty="0"/>
              <a:t> sur la diapositive, avec des </a:t>
            </a:r>
            <a:r>
              <a:rPr lang="en-US" dirty="0" err="1"/>
              <a:t>indicateurs</a:t>
            </a:r>
            <a:r>
              <a:rPr lang="en-US" dirty="0"/>
              <a:t> pour les </a:t>
            </a:r>
            <a:r>
              <a:rPr lang="en-US" dirty="0" err="1"/>
              <a:t>résultats</a:t>
            </a:r>
            <a:r>
              <a:rPr lang="en-US" dirty="0"/>
              <a:t> </a:t>
            </a:r>
            <a:r>
              <a:rPr lang="en-US" dirty="0" err="1"/>
              <a:t>liés</a:t>
            </a:r>
            <a:r>
              <a:rPr lang="en-US" dirty="0"/>
              <a:t> au </a:t>
            </a:r>
            <a:r>
              <a:rPr lang="en-US" dirty="0" err="1"/>
              <a:t>renforcement</a:t>
            </a:r>
            <a:r>
              <a:rPr lang="en-US" dirty="0"/>
              <a:t> des </a:t>
            </a:r>
            <a:r>
              <a:rPr lang="en-US" dirty="0" err="1"/>
              <a:t>capacités</a:t>
            </a:r>
            <a:r>
              <a:rPr lang="en-US" dirty="0"/>
              <a:t>, </a:t>
            </a:r>
            <a:r>
              <a:rPr lang="en-US" dirty="0" err="1"/>
              <a:t>à</a:t>
            </a:r>
            <a:r>
              <a:rPr lang="en-US" dirty="0"/>
              <a:t> </a:t>
            </a:r>
            <a:r>
              <a:rPr lang="en-US" dirty="0" err="1"/>
              <a:t>l'éducation</a:t>
            </a:r>
            <a:r>
              <a:rPr lang="en-US" dirty="0"/>
              <a:t>, aux </a:t>
            </a:r>
            <a:r>
              <a:rPr lang="en-US" dirty="0" err="1"/>
              <a:t>moyens</a:t>
            </a:r>
            <a:r>
              <a:rPr lang="en-US" dirty="0"/>
              <a:t> de </a:t>
            </a:r>
            <a:r>
              <a:rPr lang="en-US" dirty="0" err="1"/>
              <a:t>subsistance</a:t>
            </a:r>
            <a:r>
              <a:rPr lang="en-US" dirty="0"/>
              <a:t>, etc. </a:t>
            </a:r>
          </a:p>
          <a:p>
            <a:pPr marL="171450" indent="-171450">
              <a:buFont typeface="Arial" panose="020B0604020202020204" pitchFamily="34" charset="0"/>
              <a:buChar char="•"/>
            </a:pPr>
            <a:r>
              <a:rPr lang="en-US" dirty="0"/>
              <a:t>Dans les diapositives </a:t>
            </a:r>
            <a:r>
              <a:rPr lang="en-US" dirty="0" err="1"/>
              <a:t>suivantes</a:t>
            </a:r>
            <a:r>
              <a:rPr lang="en-US" dirty="0"/>
              <a:t>, nous </a:t>
            </a:r>
            <a:r>
              <a:rPr lang="en-US" dirty="0" err="1"/>
              <a:t>allons</a:t>
            </a:r>
            <a:r>
              <a:rPr lang="en-US" dirty="0"/>
              <a:t> </a:t>
            </a:r>
            <a:r>
              <a:rPr lang="en-US" dirty="0" err="1"/>
              <a:t>discuter</a:t>
            </a:r>
            <a:r>
              <a:rPr lang="en-US" dirty="0"/>
              <a:t> </a:t>
            </a:r>
            <a:r>
              <a:rPr lang="en-US" dirty="0" err="1"/>
              <a:t>brièvement</a:t>
            </a:r>
            <a:r>
              <a:rPr lang="en-US" dirty="0"/>
              <a:t> de </a:t>
            </a:r>
            <a:r>
              <a:rPr lang="en-US" dirty="0" err="1"/>
              <a:t>certains</a:t>
            </a:r>
            <a:r>
              <a:rPr lang="en-US" dirty="0"/>
              <a:t> des </a:t>
            </a:r>
            <a:r>
              <a:rPr lang="en-US" dirty="0" err="1"/>
              <a:t>indicateurs</a:t>
            </a:r>
            <a:r>
              <a:rPr lang="en-US" dirty="0"/>
              <a:t> standard les plus </a:t>
            </a:r>
            <a:r>
              <a:rPr lang="en-US" dirty="0" err="1"/>
              <a:t>couramment</a:t>
            </a:r>
            <a:r>
              <a:rPr lang="en-US" dirty="0"/>
              <a:t> </a:t>
            </a:r>
            <a:r>
              <a:rPr lang="en-US" dirty="0" err="1"/>
              <a:t>utilisés</a:t>
            </a:r>
            <a:r>
              <a:rPr lang="en-US" dirty="0"/>
              <a:t>. </a:t>
            </a:r>
          </a:p>
          <a:p>
            <a:pPr marL="171450" indent="-171450">
              <a:buFont typeface="Arial" panose="020B0604020202020204" pitchFamily="34" charset="0"/>
              <a:buChar char="•"/>
            </a:pPr>
            <a:r>
              <a:rPr lang="en-US" dirty="0" err="1"/>
              <a:t>Tous</a:t>
            </a:r>
            <a:r>
              <a:rPr lang="en-US" dirty="0"/>
              <a:t> </a:t>
            </a:r>
            <a:r>
              <a:rPr lang="en-US" dirty="0" err="1"/>
              <a:t>ces</a:t>
            </a:r>
            <a:r>
              <a:rPr lang="en-US" dirty="0"/>
              <a:t> </a:t>
            </a:r>
            <a:r>
              <a:rPr lang="en-US" dirty="0" err="1"/>
              <a:t>indicateurs</a:t>
            </a:r>
            <a:r>
              <a:rPr lang="en-US" dirty="0"/>
              <a:t> </a:t>
            </a:r>
            <a:r>
              <a:rPr lang="en-US" dirty="0" err="1"/>
              <a:t>sont</a:t>
            </a:r>
            <a:r>
              <a:rPr lang="en-US" dirty="0"/>
              <a:t> </a:t>
            </a:r>
            <a:r>
              <a:rPr lang="en-US" dirty="0" err="1"/>
              <a:t>examinés</a:t>
            </a:r>
            <a:r>
              <a:rPr lang="en-US" dirty="0"/>
              <a:t> </a:t>
            </a:r>
            <a:r>
              <a:rPr lang="en-US" dirty="0" err="1"/>
              <a:t>en</a:t>
            </a:r>
            <a:r>
              <a:rPr lang="en-US" dirty="0"/>
              <a:t> </a:t>
            </a:r>
            <a:r>
              <a:rPr lang="en-US" dirty="0" err="1"/>
              <a:t>détail</a:t>
            </a:r>
            <a:r>
              <a:rPr lang="en-US" dirty="0"/>
              <a:t> dans le Guide de </a:t>
            </a:r>
            <a:r>
              <a:rPr lang="en-US" dirty="0" err="1"/>
              <a:t>ressources</a:t>
            </a:r>
            <a:r>
              <a:rPr lang="en-US" dirty="0"/>
              <a:t> pour le </a:t>
            </a:r>
            <a:r>
              <a:rPr lang="en-US" dirty="0" err="1"/>
              <a:t>suivi</a:t>
            </a:r>
            <a:r>
              <a:rPr lang="en-US" dirty="0"/>
              <a:t> et </a:t>
            </a:r>
            <a:r>
              <a:rPr lang="en-US" dirty="0" err="1"/>
              <a:t>l'évaluation</a:t>
            </a:r>
            <a:r>
              <a:rPr lang="en-US" dirty="0"/>
              <a:t> (M&amp;E) des </a:t>
            </a:r>
            <a:r>
              <a:rPr lang="en-US" dirty="0" err="1"/>
              <a:t>projets</a:t>
            </a:r>
            <a:r>
              <a:rPr lang="en-US" dirty="0"/>
              <a:t> de </a:t>
            </a:r>
            <a:r>
              <a:rPr lang="en-US" dirty="0" err="1"/>
              <a:t>l'OCFT</a:t>
            </a:r>
            <a:r>
              <a:rPr lang="en-US" dirty="0"/>
              <a:t>, qui </a:t>
            </a:r>
            <a:r>
              <a:rPr lang="en-US" dirty="0" err="1"/>
              <a:t>peut</a:t>
            </a:r>
            <a:r>
              <a:rPr lang="en-US" dirty="0"/>
              <a:t> </a:t>
            </a:r>
            <a:r>
              <a:rPr lang="en-US" dirty="0" err="1"/>
              <a:t>être</a:t>
            </a:r>
            <a:r>
              <a:rPr lang="en-US" dirty="0"/>
              <a:t> </a:t>
            </a:r>
            <a:r>
              <a:rPr lang="en-US" dirty="0" err="1"/>
              <a:t>consulté</a:t>
            </a:r>
            <a:r>
              <a:rPr lang="en-US" dirty="0"/>
              <a:t> sur le site Web du DOL.</a:t>
            </a:r>
          </a:p>
        </p:txBody>
      </p:sp>
    </p:spTree>
    <p:extLst>
      <p:ext uri="{BB962C8B-B14F-4D97-AF65-F5344CB8AC3E}">
        <p14:creationId xmlns:p14="http://schemas.microsoft.com/office/powerpoint/2010/main" val="37241673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err="1"/>
              <a:t>L'indicateur</a:t>
            </a:r>
            <a:r>
              <a:rPr lang="en-US" dirty="0"/>
              <a:t> de </a:t>
            </a:r>
            <a:r>
              <a:rPr lang="en-US" dirty="0" err="1"/>
              <a:t>capacité</a:t>
            </a:r>
            <a:r>
              <a:rPr lang="en-US" dirty="0"/>
              <a:t>, </a:t>
            </a:r>
            <a:r>
              <a:rPr lang="en-US" dirty="0" err="1"/>
              <a:t>désigné</a:t>
            </a:r>
            <a:r>
              <a:rPr lang="en-US" dirty="0"/>
              <a:t> "C1", </a:t>
            </a:r>
            <a:r>
              <a:rPr lang="en-US" dirty="0" err="1"/>
              <a:t>mesure</a:t>
            </a:r>
            <a:r>
              <a:rPr lang="en-US" dirty="0"/>
              <a:t> le </a:t>
            </a:r>
            <a:r>
              <a:rPr lang="en-US" dirty="0" err="1"/>
              <a:t>changement</a:t>
            </a:r>
            <a:r>
              <a:rPr lang="en-US" dirty="0"/>
              <a:t> de la </a:t>
            </a:r>
            <a:r>
              <a:rPr lang="en-US" dirty="0" err="1"/>
              <a:t>capacité</a:t>
            </a:r>
            <a:r>
              <a:rPr lang="en-US" dirty="0"/>
              <a:t> des pays </a:t>
            </a:r>
            <a:r>
              <a:rPr lang="en-US" dirty="0" err="1"/>
              <a:t>à</a:t>
            </a:r>
            <a:r>
              <a:rPr lang="en-US" dirty="0"/>
              <a:t> </a:t>
            </a:r>
            <a:r>
              <a:rPr lang="en-US" dirty="0" err="1"/>
              <a:t>lutter</a:t>
            </a:r>
            <a:r>
              <a:rPr lang="en-US" dirty="0"/>
              <a:t> </a:t>
            </a:r>
            <a:r>
              <a:rPr lang="en-US" dirty="0" err="1"/>
              <a:t>contre</a:t>
            </a:r>
            <a:r>
              <a:rPr lang="en-US" dirty="0"/>
              <a:t> le travail des enfants, le travail </a:t>
            </a:r>
            <a:r>
              <a:rPr lang="en-US" dirty="0" err="1"/>
              <a:t>forcé</a:t>
            </a:r>
            <a:r>
              <a:rPr lang="en-US" dirty="0"/>
              <a:t>, la </a:t>
            </a:r>
            <a:r>
              <a:rPr lang="en-US" dirty="0" err="1"/>
              <a:t>traite</a:t>
            </a:r>
            <a:r>
              <a:rPr lang="en-US" dirty="0"/>
              <a:t> des </a:t>
            </a:r>
            <a:r>
              <a:rPr lang="en-US" dirty="0" err="1"/>
              <a:t>personnes</a:t>
            </a:r>
            <a:r>
              <a:rPr lang="en-US" dirty="0"/>
              <a:t> </a:t>
            </a:r>
            <a:r>
              <a:rPr lang="en-US" dirty="0" err="1"/>
              <a:t>ou</a:t>
            </a:r>
            <a:r>
              <a:rPr lang="en-US" dirty="0"/>
              <a:t> </a:t>
            </a:r>
            <a:r>
              <a:rPr lang="en-US" dirty="0" err="1"/>
              <a:t>d'autres</a:t>
            </a:r>
            <a:r>
              <a:rPr lang="en-US" dirty="0"/>
              <a:t> violations des droits des </a:t>
            </a:r>
            <a:r>
              <a:rPr lang="en-US" dirty="0" err="1"/>
              <a:t>travailleurs</a:t>
            </a:r>
            <a:r>
              <a:rPr lang="en-US" dirty="0"/>
              <a:t> au </a:t>
            </a:r>
            <a:r>
              <a:rPr lang="en-US" dirty="0" err="1"/>
              <a:t>niveau</a:t>
            </a:r>
            <a:r>
              <a:rPr lang="en-US" dirty="0"/>
              <a:t> national, </a:t>
            </a:r>
            <a:r>
              <a:rPr lang="en-US" dirty="0" err="1"/>
              <a:t>régional</a:t>
            </a:r>
            <a:r>
              <a:rPr lang="en-US" dirty="0"/>
              <a:t>, local </a:t>
            </a:r>
            <a:r>
              <a:rPr lang="en-US" dirty="0" err="1"/>
              <a:t>ou</a:t>
            </a:r>
            <a:r>
              <a:rPr lang="en-US" dirty="0"/>
              <a:t> </a:t>
            </a:r>
            <a:r>
              <a:rPr lang="en-US" dirty="0" err="1"/>
              <a:t>sectoriel</a:t>
            </a:r>
            <a:r>
              <a:rPr lang="en-US" dirty="0"/>
              <a: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Les </a:t>
            </a:r>
            <a:r>
              <a:rPr lang="en-US" dirty="0" err="1"/>
              <a:t>bénéficiaires</a:t>
            </a:r>
            <a:r>
              <a:rPr lang="en-US" dirty="0"/>
              <a:t> </a:t>
            </a:r>
            <a:r>
              <a:rPr lang="en-US" dirty="0" err="1"/>
              <a:t>peuvent</a:t>
            </a:r>
            <a:r>
              <a:rPr lang="en-US" dirty="0"/>
              <a:t> </a:t>
            </a:r>
            <a:r>
              <a:rPr lang="en-US" dirty="0" err="1"/>
              <a:t>atteindre</a:t>
            </a:r>
            <a:r>
              <a:rPr lang="en-US" dirty="0"/>
              <a:t> les </a:t>
            </a:r>
            <a:r>
              <a:rPr lang="en-US" dirty="0" err="1"/>
              <a:t>résultats</a:t>
            </a:r>
            <a:r>
              <a:rPr lang="en-US" dirty="0"/>
              <a:t> de </a:t>
            </a:r>
            <a:r>
              <a:rPr lang="en-US" dirty="0" err="1"/>
              <a:t>l'indicateur</a:t>
            </a:r>
            <a:r>
              <a:rPr lang="en-US" dirty="0"/>
              <a:t> de </a:t>
            </a:r>
            <a:r>
              <a:rPr lang="en-US" dirty="0" err="1"/>
              <a:t>capacité</a:t>
            </a:r>
            <a:r>
              <a:rPr lang="en-US" dirty="0"/>
              <a:t> </a:t>
            </a:r>
            <a:r>
              <a:rPr lang="en-US" dirty="0" err="1"/>
              <a:t>en</a:t>
            </a:r>
            <a:r>
              <a:rPr lang="en-US" dirty="0"/>
              <a:t> </a:t>
            </a:r>
            <a:r>
              <a:rPr lang="en-US" dirty="0" err="1"/>
              <a:t>travaillant</a:t>
            </a:r>
            <a:r>
              <a:rPr lang="en-US" dirty="0"/>
              <a:t> avec les </a:t>
            </a:r>
            <a:r>
              <a:rPr lang="en-US" dirty="0" err="1"/>
              <a:t>acteurs</a:t>
            </a:r>
            <a:r>
              <a:rPr lang="en-US" dirty="0"/>
              <a:t> du </a:t>
            </a:r>
            <a:r>
              <a:rPr lang="en-US" dirty="0" err="1"/>
              <a:t>gouvernement</a:t>
            </a:r>
            <a:r>
              <a:rPr lang="en-US" dirty="0"/>
              <a:t>, des </a:t>
            </a:r>
            <a:r>
              <a:rPr lang="en-US" dirty="0" err="1"/>
              <a:t>communautés</a:t>
            </a:r>
            <a:r>
              <a:rPr lang="en-US" dirty="0"/>
              <a:t>, du </a:t>
            </a:r>
            <a:r>
              <a:rPr lang="en-US" dirty="0" err="1"/>
              <a:t>secteur</a:t>
            </a:r>
            <a:r>
              <a:rPr lang="en-US" dirty="0"/>
              <a:t> </a:t>
            </a:r>
            <a:r>
              <a:rPr lang="en-US" dirty="0" err="1"/>
              <a:t>privé</a:t>
            </a:r>
            <a:r>
              <a:rPr lang="en-US" dirty="0"/>
              <a:t>, des </a:t>
            </a:r>
            <a:r>
              <a:rPr lang="en-US" dirty="0" err="1"/>
              <a:t>organisations</a:t>
            </a:r>
            <a:r>
              <a:rPr lang="en-US" dirty="0"/>
              <a:t> </a:t>
            </a:r>
            <a:r>
              <a:rPr lang="en-US" dirty="0" err="1"/>
              <a:t>internationales</a:t>
            </a:r>
            <a:r>
              <a:rPr lang="en-US" dirty="0"/>
              <a:t> et des </a:t>
            </a:r>
            <a:r>
              <a:rPr lang="en-US" dirty="0" err="1"/>
              <a:t>organisations</a:t>
            </a:r>
            <a:r>
              <a:rPr lang="en-US" dirty="0"/>
              <a:t> de la </a:t>
            </a:r>
            <a:r>
              <a:rPr lang="en-US" dirty="0" err="1"/>
              <a:t>société</a:t>
            </a:r>
            <a:r>
              <a:rPr lang="en-US" dirty="0"/>
              <a:t> civile, y </a:t>
            </a:r>
            <a:r>
              <a:rPr lang="en-US" dirty="0" err="1"/>
              <a:t>compris</a:t>
            </a:r>
            <a:r>
              <a:rPr lang="en-US" dirty="0"/>
              <a:t> les </a:t>
            </a:r>
            <a:r>
              <a:rPr lang="en-US" dirty="0" err="1"/>
              <a:t>organisations</a:t>
            </a:r>
            <a:r>
              <a:rPr lang="en-US" dirty="0"/>
              <a:t> de </a:t>
            </a:r>
            <a:r>
              <a:rPr lang="en-US" dirty="0" err="1"/>
              <a:t>travailleurs</a:t>
            </a:r>
            <a:r>
              <a:rPr lang="en-US" dirty="0"/>
              <a:t> et </a:t>
            </a:r>
            <a:r>
              <a:rPr lang="en-US" dirty="0" err="1"/>
              <a:t>d'employeurs</a:t>
            </a:r>
            <a:r>
              <a:rPr lang="en-US" dirty="0"/>
              <a: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err="1"/>
              <a:t>L'augmentation</a:t>
            </a:r>
            <a:r>
              <a:rPr lang="en-US" dirty="0"/>
              <a:t> de la </a:t>
            </a:r>
            <a:r>
              <a:rPr lang="en-US" dirty="0" err="1"/>
              <a:t>capacité</a:t>
            </a:r>
            <a:r>
              <a:rPr lang="en-US" dirty="0"/>
              <a:t> dans le cadre de </a:t>
            </a:r>
            <a:r>
              <a:rPr lang="en-US" dirty="0" err="1"/>
              <a:t>cet</a:t>
            </a:r>
            <a:r>
              <a:rPr lang="en-US" dirty="0"/>
              <a:t> </a:t>
            </a:r>
            <a:r>
              <a:rPr lang="en-US" dirty="0" err="1"/>
              <a:t>indicateur</a:t>
            </a:r>
            <a:r>
              <a:rPr lang="en-US" dirty="0"/>
              <a:t> sera </a:t>
            </a:r>
            <a:r>
              <a:rPr lang="en-US" dirty="0" err="1"/>
              <a:t>comptabilisée</a:t>
            </a:r>
            <a:r>
              <a:rPr lang="en-US" dirty="0"/>
              <a:t> </a:t>
            </a:r>
            <a:r>
              <a:rPr lang="en-US" dirty="0" err="1"/>
              <a:t>lorsque</a:t>
            </a:r>
            <a:r>
              <a:rPr lang="en-US" dirty="0"/>
              <a:t> le </a:t>
            </a:r>
            <a:r>
              <a:rPr lang="en-US" dirty="0" err="1"/>
              <a:t>résultat</a:t>
            </a:r>
            <a:r>
              <a:rPr lang="en-US" dirty="0"/>
              <a:t> final sera </a:t>
            </a:r>
            <a:r>
              <a:rPr lang="en-US" dirty="0" err="1"/>
              <a:t>atteint</a:t>
            </a:r>
            <a:r>
              <a:rPr lang="en-US" dirty="0"/>
              <a:t> et </a:t>
            </a:r>
            <a:r>
              <a:rPr lang="en-US" dirty="0" err="1"/>
              <a:t>seulement</a:t>
            </a:r>
            <a:r>
              <a:rPr lang="en-US" dirty="0"/>
              <a:t> </a:t>
            </a:r>
            <a:r>
              <a:rPr lang="en-US" dirty="0" err="1"/>
              <a:t>si</a:t>
            </a:r>
            <a:r>
              <a:rPr lang="en-US" dirty="0"/>
              <a:t> un </a:t>
            </a:r>
            <a:r>
              <a:rPr lang="en-US" dirty="0" err="1"/>
              <a:t>bénéficiaire</a:t>
            </a:r>
            <a:r>
              <a:rPr lang="en-US" dirty="0"/>
              <a:t> de subvention a </a:t>
            </a:r>
            <a:r>
              <a:rPr lang="en-US" dirty="0" err="1"/>
              <a:t>joué</a:t>
            </a:r>
            <a:r>
              <a:rPr lang="en-US" dirty="0"/>
              <a:t> un </a:t>
            </a:r>
            <a:r>
              <a:rPr lang="en-US" dirty="0" err="1"/>
              <a:t>rôle</a:t>
            </a:r>
            <a:r>
              <a:rPr lang="en-US" dirty="0"/>
              <a:t> important dans la </a:t>
            </a:r>
            <a:r>
              <a:rPr lang="en-US" dirty="0" err="1"/>
              <a:t>réalisation</a:t>
            </a:r>
            <a:r>
              <a:rPr lang="en-US" dirty="0"/>
              <a:t> du </a:t>
            </a:r>
            <a:r>
              <a:rPr lang="en-US" dirty="0" err="1"/>
              <a:t>résultat</a:t>
            </a:r>
            <a:r>
              <a:rPr lang="en-US" dirty="0"/>
              <a:t>. </a:t>
            </a:r>
          </a:p>
        </p:txBody>
      </p:sp>
    </p:spTree>
    <p:extLst>
      <p:ext uri="{BB962C8B-B14F-4D97-AF65-F5344CB8AC3E}">
        <p14:creationId xmlns:p14="http://schemas.microsoft.com/office/powerpoint/2010/main" val="36643090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Il </a:t>
            </a:r>
            <a:r>
              <a:rPr lang="en-US" dirty="0" err="1"/>
              <a:t>existe</a:t>
            </a:r>
            <a:r>
              <a:rPr lang="en-US" dirty="0"/>
              <a:t> six types de </a:t>
            </a:r>
            <a:r>
              <a:rPr lang="en-US" dirty="0" err="1"/>
              <a:t>capacités</a:t>
            </a:r>
            <a:r>
              <a:rPr lang="en-US" dirty="0"/>
              <a:t> </a:t>
            </a:r>
            <a:r>
              <a:rPr lang="en-US" dirty="0" err="1"/>
              <a:t>nationales</a:t>
            </a:r>
            <a:r>
              <a:rPr lang="en-US" dirty="0"/>
              <a:t> qui </a:t>
            </a:r>
            <a:r>
              <a:rPr lang="en-US" dirty="0" err="1"/>
              <a:t>peuvent</a:t>
            </a:r>
            <a:r>
              <a:rPr lang="en-US" dirty="0"/>
              <a:t> </a:t>
            </a:r>
            <a:r>
              <a:rPr lang="en-US" dirty="0" err="1"/>
              <a:t>être</a:t>
            </a:r>
            <a:r>
              <a:rPr lang="en-US" dirty="0"/>
              <a:t> </a:t>
            </a:r>
            <a:r>
              <a:rPr lang="en-US" dirty="0" err="1"/>
              <a:t>comptabilisées</a:t>
            </a:r>
            <a:r>
              <a:rPr lang="en-US" dirty="0"/>
              <a:t> sous C1.</a:t>
            </a:r>
          </a:p>
          <a:p>
            <a:pPr marL="171450" indent="-171450">
              <a:buFont typeface="Arial" panose="020B0604020202020204" pitchFamily="34" charset="0"/>
              <a:buChar char="•"/>
            </a:pPr>
            <a:r>
              <a:rPr lang="en-US" dirty="0"/>
              <a:t>Adoption du cadre </a:t>
            </a:r>
            <a:r>
              <a:rPr lang="en-US" dirty="0" err="1"/>
              <a:t>juridique</a:t>
            </a:r>
            <a:endParaRPr lang="en-US" dirty="0"/>
          </a:p>
          <a:p>
            <a:pPr marL="628650" lvl="1" indent="-171450">
              <a:buFont typeface="Arial" panose="020B0604020202020204" pitchFamily="34" charset="0"/>
              <a:buChar char="•"/>
            </a:pPr>
            <a:r>
              <a:rPr lang="en-US" dirty="0"/>
              <a:t>Formulation et adoption de politiques, plans </a:t>
            </a:r>
            <a:r>
              <a:rPr lang="en-US" dirty="0" err="1"/>
              <a:t>ou</a:t>
            </a:r>
            <a:r>
              <a:rPr lang="en-US" dirty="0"/>
              <a:t> </a:t>
            </a:r>
            <a:r>
              <a:rPr lang="en-US" dirty="0" err="1"/>
              <a:t>programmes</a:t>
            </a:r>
            <a:r>
              <a:rPr lang="en-US" dirty="0"/>
              <a:t> </a:t>
            </a:r>
          </a:p>
          <a:p>
            <a:pPr marL="628650" lvl="1" indent="-171450">
              <a:buFont typeface="Arial" panose="020B0604020202020204" pitchFamily="34" charset="0"/>
              <a:buChar char="•"/>
            </a:pPr>
            <a:r>
              <a:rPr lang="en-US" dirty="0"/>
              <a:t>Inclusion du travail des enfants, du travail </a:t>
            </a:r>
            <a:r>
              <a:rPr lang="en-US" dirty="0" err="1"/>
              <a:t>forcé</a:t>
            </a:r>
            <a:r>
              <a:rPr lang="en-US" dirty="0"/>
              <a:t>, etc., dans les politiques et </a:t>
            </a:r>
            <a:r>
              <a:rPr lang="en-US" dirty="0" err="1"/>
              <a:t>programmes</a:t>
            </a:r>
            <a:r>
              <a:rPr lang="en-US" dirty="0"/>
              <a:t> </a:t>
            </a:r>
            <a:r>
              <a:rPr lang="en-US" dirty="0" err="1"/>
              <a:t>sociaux</a:t>
            </a:r>
            <a:r>
              <a:rPr lang="en-US" dirty="0"/>
              <a:t> </a:t>
            </a:r>
            <a:r>
              <a:rPr lang="en-US" dirty="0" err="1"/>
              <a:t>pertinents</a:t>
            </a:r>
            <a:endParaRPr lang="en-US" dirty="0"/>
          </a:p>
          <a:p>
            <a:pPr marL="628650" lvl="1" indent="-171450">
              <a:buFont typeface="Arial" panose="020B0604020202020204" pitchFamily="34" charset="0"/>
              <a:buChar char="•"/>
            </a:pPr>
            <a:r>
              <a:rPr lang="en-US" dirty="0"/>
              <a:t>Mise </a:t>
            </a:r>
            <a:r>
              <a:rPr lang="en-US" dirty="0" err="1"/>
              <a:t>en</a:t>
            </a:r>
            <a:r>
              <a:rPr lang="en-US" dirty="0"/>
              <a:t> place d'un </a:t>
            </a:r>
            <a:r>
              <a:rPr lang="en-US" dirty="0" err="1"/>
              <a:t>système</a:t>
            </a:r>
            <a:r>
              <a:rPr lang="en-US" dirty="0"/>
              <a:t> de surveillance du travail</a:t>
            </a:r>
          </a:p>
          <a:p>
            <a:pPr marL="628650" lvl="1" indent="-171450">
              <a:buFont typeface="Arial" panose="020B0604020202020204" pitchFamily="34" charset="0"/>
              <a:buChar char="•"/>
            </a:pPr>
            <a:r>
              <a:rPr lang="en-US" dirty="0" err="1"/>
              <a:t>Institutionnalisation</a:t>
            </a:r>
            <a:r>
              <a:rPr lang="en-US" dirty="0"/>
              <a:t> de la recherche </a:t>
            </a:r>
          </a:p>
          <a:p>
            <a:pPr marL="628650" lvl="1" indent="-171450">
              <a:buFont typeface="Arial" panose="020B0604020202020204" pitchFamily="34" charset="0"/>
              <a:buChar char="•"/>
            </a:pPr>
            <a:r>
              <a:rPr lang="en-US" dirty="0" err="1"/>
              <a:t>Institutionnalisation</a:t>
            </a:r>
            <a:r>
              <a:rPr lang="en-US" dirty="0"/>
              <a:t> de la formation</a:t>
            </a:r>
          </a:p>
        </p:txBody>
      </p:sp>
    </p:spTree>
    <p:extLst>
      <p:ext uri="{BB962C8B-B14F-4D97-AF65-F5344CB8AC3E}">
        <p14:creationId xmlns:p14="http://schemas.microsoft.com/office/powerpoint/2010/main" val="42569372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Les </a:t>
            </a:r>
            <a:r>
              <a:rPr lang="en-US" dirty="0" err="1"/>
              <a:t>indicateurs</a:t>
            </a:r>
            <a:r>
              <a:rPr lang="en-US" dirty="0"/>
              <a:t> standard de </a:t>
            </a:r>
            <a:r>
              <a:rPr lang="en-US" dirty="0" err="1"/>
              <a:t>l'éducation</a:t>
            </a:r>
            <a:r>
              <a:rPr lang="en-US" dirty="0"/>
              <a:t> </a:t>
            </a:r>
            <a:r>
              <a:rPr lang="en-US" dirty="0" err="1"/>
              <a:t>mesurent</a:t>
            </a:r>
            <a:r>
              <a:rPr lang="en-US" dirty="0"/>
              <a:t> le </a:t>
            </a:r>
            <a:r>
              <a:rPr lang="en-US" dirty="0" err="1"/>
              <a:t>nombre</a:t>
            </a:r>
            <a:r>
              <a:rPr lang="en-US" dirty="0"/>
              <a:t> </a:t>
            </a:r>
            <a:r>
              <a:rPr lang="en-US" dirty="0" err="1"/>
              <a:t>d'enfants</a:t>
            </a:r>
            <a:r>
              <a:rPr lang="en-US" dirty="0"/>
              <a:t> </a:t>
            </a:r>
            <a:r>
              <a:rPr lang="en-US" dirty="0" err="1"/>
              <a:t>engagés</a:t>
            </a:r>
            <a:r>
              <a:rPr lang="en-US" dirty="0"/>
              <a:t> dans le travail des enfants </a:t>
            </a:r>
            <a:r>
              <a:rPr lang="en-US" dirty="0" err="1"/>
              <a:t>ou</a:t>
            </a:r>
            <a:r>
              <a:rPr lang="en-US" dirty="0"/>
              <a:t> </a:t>
            </a:r>
            <a:r>
              <a:rPr lang="en-US" dirty="0" err="1"/>
              <a:t>à</a:t>
            </a:r>
            <a:r>
              <a:rPr lang="en-US" dirty="0"/>
              <a:t> haut </a:t>
            </a:r>
            <a:r>
              <a:rPr lang="en-US" dirty="0" err="1"/>
              <a:t>risque</a:t>
            </a:r>
            <a:r>
              <a:rPr lang="en-US" dirty="0"/>
              <a:t> de </a:t>
            </a:r>
            <a:r>
              <a:rPr lang="en-US" dirty="0" err="1"/>
              <a:t>l'être</a:t>
            </a:r>
            <a:r>
              <a:rPr lang="en-US" dirty="0"/>
              <a:t> qui </a:t>
            </a:r>
            <a:r>
              <a:rPr lang="en-US" dirty="0" err="1"/>
              <a:t>bénéficient</a:t>
            </a:r>
            <a:r>
              <a:rPr lang="en-US" dirty="0"/>
              <a:t> d'un service </a:t>
            </a:r>
            <a:r>
              <a:rPr lang="en-US" dirty="0" err="1"/>
              <a:t>d'éducation</a:t>
            </a:r>
            <a:r>
              <a:rPr lang="en-US" dirty="0"/>
              <a:t> </a:t>
            </a:r>
            <a:r>
              <a:rPr lang="en-US" dirty="0" err="1"/>
              <a:t>ou</a:t>
            </a:r>
            <a:r>
              <a:rPr lang="en-US" dirty="0"/>
              <a:t> de formation </a:t>
            </a:r>
            <a:r>
              <a:rPr lang="en-US" dirty="0" err="1"/>
              <a:t>ou</a:t>
            </a:r>
            <a:r>
              <a:rPr lang="en-US" dirty="0"/>
              <a:t> qui y </a:t>
            </a:r>
            <a:r>
              <a:rPr lang="en-US" dirty="0" err="1"/>
              <a:t>sont</a:t>
            </a:r>
            <a:r>
              <a:rPr lang="en-US" dirty="0"/>
              <a:t> </a:t>
            </a:r>
            <a:r>
              <a:rPr lang="en-US" dirty="0" err="1"/>
              <a:t>reliés</a:t>
            </a:r>
            <a:r>
              <a:rPr lang="en-US" dirty="0"/>
              <a:t>/</a:t>
            </a:r>
            <a:r>
              <a:rPr lang="en-US" dirty="0" err="1"/>
              <a:t>référés</a:t>
            </a:r>
            <a:r>
              <a:rPr lang="en-US" dirty="0"/>
              <a:t>.</a:t>
            </a:r>
          </a:p>
          <a:p>
            <a:pPr marL="171450" indent="-171450">
              <a:buFont typeface="Arial" panose="020B0604020202020204" pitchFamily="34" charset="0"/>
              <a:buChar char="•"/>
            </a:pPr>
            <a:r>
              <a:rPr lang="en-US" dirty="0"/>
              <a:t>E2 et E3 </a:t>
            </a:r>
            <a:r>
              <a:rPr lang="en-US" dirty="0" err="1"/>
              <a:t>mesurent</a:t>
            </a:r>
            <a:r>
              <a:rPr lang="en-US" dirty="0"/>
              <a:t> le </a:t>
            </a:r>
            <a:r>
              <a:rPr lang="en-US" dirty="0" err="1"/>
              <a:t>nombre</a:t>
            </a:r>
            <a:r>
              <a:rPr lang="en-US" dirty="0"/>
              <a:t> </a:t>
            </a:r>
            <a:r>
              <a:rPr lang="en-US" dirty="0" err="1"/>
              <a:t>d'enfants</a:t>
            </a:r>
            <a:r>
              <a:rPr lang="en-US" dirty="0"/>
              <a:t> </a:t>
            </a:r>
            <a:r>
              <a:rPr lang="en-US" dirty="0" err="1"/>
              <a:t>bénéficiant</a:t>
            </a:r>
            <a:r>
              <a:rPr lang="en-US" dirty="0"/>
              <a:t> de services </a:t>
            </a:r>
            <a:r>
              <a:rPr lang="en-US" dirty="0" err="1"/>
              <a:t>d'éducation</a:t>
            </a:r>
            <a:r>
              <a:rPr lang="en-US" dirty="0"/>
              <a:t> </a:t>
            </a:r>
            <a:r>
              <a:rPr lang="en-US" dirty="0" err="1"/>
              <a:t>formelle</a:t>
            </a:r>
            <a:r>
              <a:rPr lang="en-US" dirty="0"/>
              <a:t> </a:t>
            </a:r>
            <a:r>
              <a:rPr lang="en-US" dirty="0" err="1"/>
              <a:t>ou</a:t>
            </a:r>
            <a:r>
              <a:rPr lang="en-US" dirty="0"/>
              <a:t> non </a:t>
            </a:r>
            <a:r>
              <a:rPr lang="en-US" dirty="0" err="1"/>
              <a:t>formelle</a:t>
            </a:r>
            <a:r>
              <a:rPr lang="en-US" dirty="0"/>
              <a:t>, </a:t>
            </a:r>
            <a:r>
              <a:rPr lang="en-US" dirty="0" err="1"/>
              <a:t>respectivement</a:t>
            </a:r>
            <a:r>
              <a:rPr lang="en-US" dirty="0"/>
              <a:t>.</a:t>
            </a:r>
          </a:p>
          <a:p>
            <a:pPr marL="171450" indent="-171450">
              <a:buFont typeface="Arial" panose="020B0604020202020204" pitchFamily="34" charset="0"/>
              <a:buChar char="•"/>
            </a:pPr>
            <a:r>
              <a:rPr lang="en-US" dirty="0"/>
              <a:t>E4 </a:t>
            </a:r>
            <a:r>
              <a:rPr lang="en-US" dirty="0" err="1"/>
              <a:t>mesure</a:t>
            </a:r>
            <a:r>
              <a:rPr lang="en-US" dirty="0"/>
              <a:t> le </a:t>
            </a:r>
            <a:r>
              <a:rPr lang="en-US" dirty="0" err="1"/>
              <a:t>nombre</a:t>
            </a:r>
            <a:r>
              <a:rPr lang="en-US" dirty="0"/>
              <a:t> </a:t>
            </a:r>
            <a:r>
              <a:rPr lang="en-US" dirty="0" err="1"/>
              <a:t>d'enfants</a:t>
            </a:r>
            <a:r>
              <a:rPr lang="en-US" dirty="0"/>
              <a:t> </a:t>
            </a:r>
            <a:r>
              <a:rPr lang="en-US" dirty="0" err="1"/>
              <a:t>bénéficiant</a:t>
            </a:r>
            <a:r>
              <a:rPr lang="en-US" dirty="0"/>
              <a:t> de services de formation </a:t>
            </a:r>
            <a:r>
              <a:rPr lang="en-US" dirty="0" err="1"/>
              <a:t>professionnelle</a:t>
            </a:r>
            <a:r>
              <a:rPr lang="en-US" dirty="0"/>
              <a:t> sous </a:t>
            </a:r>
            <a:r>
              <a:rPr lang="en-US" dirty="0" err="1"/>
              <a:t>forme</a:t>
            </a:r>
            <a:r>
              <a:rPr lang="en-US" dirty="0"/>
              <a:t> </a:t>
            </a:r>
            <a:r>
              <a:rPr lang="en-US" dirty="0" err="1"/>
              <a:t>d'éducation</a:t>
            </a:r>
            <a:r>
              <a:rPr lang="en-US" dirty="0"/>
              <a:t>, </a:t>
            </a:r>
            <a:r>
              <a:rPr lang="en-US" dirty="0" err="1"/>
              <a:t>d'apprentissage</a:t>
            </a:r>
            <a:r>
              <a:rPr lang="en-US" dirty="0"/>
              <a:t> et/</a:t>
            </a:r>
            <a:r>
              <a:rPr lang="en-US" dirty="0" err="1"/>
              <a:t>ou</a:t>
            </a:r>
            <a:r>
              <a:rPr lang="en-US" dirty="0"/>
              <a:t> de formation </a:t>
            </a:r>
            <a:r>
              <a:rPr lang="en-US" dirty="0" err="1"/>
              <a:t>liée</a:t>
            </a:r>
            <a:r>
              <a:rPr lang="en-US" dirty="0"/>
              <a:t> </a:t>
            </a:r>
            <a:r>
              <a:rPr lang="en-US" dirty="0" err="1"/>
              <a:t>à</a:t>
            </a:r>
            <a:r>
              <a:rPr lang="en-US" dirty="0"/>
              <a:t> </a:t>
            </a:r>
            <a:r>
              <a:rPr lang="en-US" dirty="0" err="1"/>
              <a:t>une</a:t>
            </a:r>
            <a:r>
              <a:rPr lang="en-US" dirty="0"/>
              <a:t> vocation, un métier </a:t>
            </a:r>
            <a:r>
              <a:rPr lang="en-US" dirty="0" err="1"/>
              <a:t>ou</a:t>
            </a:r>
            <a:r>
              <a:rPr lang="en-US" dirty="0"/>
              <a:t> </a:t>
            </a:r>
            <a:r>
              <a:rPr lang="en-US" dirty="0" err="1"/>
              <a:t>une</a:t>
            </a:r>
            <a:r>
              <a:rPr lang="en-US" dirty="0"/>
              <a:t> profession </a:t>
            </a:r>
            <a:r>
              <a:rPr lang="en-US" dirty="0" err="1"/>
              <a:t>spécifique</a:t>
            </a:r>
            <a:r>
              <a:rPr lang="en-US" dirty="0"/>
              <a:t>. </a:t>
            </a: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39811708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err="1"/>
              <a:t>Examinons</a:t>
            </a:r>
            <a:r>
              <a:rPr lang="en-US" dirty="0"/>
              <a:t> </a:t>
            </a:r>
            <a:r>
              <a:rPr lang="en-US" dirty="0" err="1"/>
              <a:t>quelques</a:t>
            </a:r>
            <a:r>
              <a:rPr lang="en-US" dirty="0"/>
              <a:t> </a:t>
            </a:r>
            <a:r>
              <a:rPr lang="en-US" dirty="0" err="1"/>
              <a:t>exemples</a:t>
            </a:r>
            <a:r>
              <a:rPr lang="en-US" dirty="0"/>
              <a:t> de la manière de </a:t>
            </a:r>
            <a:r>
              <a:rPr lang="en-US" dirty="0" err="1"/>
              <a:t>définir</a:t>
            </a:r>
            <a:r>
              <a:rPr lang="en-US" dirty="0"/>
              <a:t> les services </a:t>
            </a:r>
            <a:r>
              <a:rPr lang="en-US" dirty="0" err="1"/>
              <a:t>éducatifs</a:t>
            </a:r>
            <a:r>
              <a:rPr lang="en-US" dirty="0"/>
              <a:t> E2-E4 et de </a:t>
            </a:r>
            <a:r>
              <a:rPr lang="en-US" dirty="0" err="1"/>
              <a:t>compter</a:t>
            </a:r>
            <a:r>
              <a:rPr lang="en-US" dirty="0"/>
              <a:t> les enfants </a:t>
            </a:r>
            <a:r>
              <a:rPr lang="en-US" dirty="0" err="1"/>
              <a:t>bénéficiaires</a:t>
            </a:r>
            <a:r>
              <a:rPr lang="en-US" dirty="0"/>
              <a: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Tout </a:t>
            </a:r>
            <a:r>
              <a:rPr lang="en-US" dirty="0" err="1"/>
              <a:t>d'abord</a:t>
            </a:r>
            <a:r>
              <a:rPr lang="en-US" dirty="0"/>
              <a:t>, il </a:t>
            </a:r>
            <a:r>
              <a:rPr lang="en-US" dirty="0" err="1"/>
              <a:t>est</a:t>
            </a:r>
            <a:r>
              <a:rPr lang="en-US" dirty="0"/>
              <a:t> important de noter </a:t>
            </a:r>
            <a:r>
              <a:rPr lang="en-US" dirty="0" err="1"/>
              <a:t>qu'un</a:t>
            </a:r>
            <a:r>
              <a:rPr lang="en-US" dirty="0"/>
              <a:t> enfant doit </a:t>
            </a:r>
            <a:r>
              <a:rPr lang="en-US" dirty="0" err="1"/>
              <a:t>être</a:t>
            </a:r>
            <a:r>
              <a:rPr lang="en-US" dirty="0"/>
              <a:t> </a:t>
            </a:r>
            <a:r>
              <a:rPr lang="en-US" dirty="0" err="1"/>
              <a:t>compté</a:t>
            </a:r>
            <a:r>
              <a:rPr lang="en-US" dirty="0"/>
              <a:t> </a:t>
            </a:r>
            <a:r>
              <a:rPr lang="en-US" dirty="0" err="1"/>
              <a:t>comme</a:t>
            </a:r>
            <a:r>
              <a:rPr lang="en-US" dirty="0"/>
              <a:t> </a:t>
            </a:r>
            <a:r>
              <a:rPr lang="en-US" dirty="0" err="1"/>
              <a:t>ayant</a:t>
            </a:r>
            <a:r>
              <a:rPr lang="en-US" dirty="0"/>
              <a:t> </a:t>
            </a:r>
            <a:r>
              <a:rPr lang="en-US" dirty="0" err="1"/>
              <a:t>reçu</a:t>
            </a:r>
            <a:r>
              <a:rPr lang="en-US" dirty="0"/>
              <a:t> un service au moment </a:t>
            </a:r>
            <a:r>
              <a:rPr lang="en-US" dirty="0" err="1"/>
              <a:t>où</a:t>
            </a:r>
            <a:r>
              <a:rPr lang="en-US" dirty="0"/>
              <a:t> il commence </a:t>
            </a:r>
            <a:r>
              <a:rPr lang="en-US" dirty="0" err="1"/>
              <a:t>à</a:t>
            </a:r>
            <a:r>
              <a:rPr lang="en-US" dirty="0"/>
              <a:t> </a:t>
            </a:r>
            <a:r>
              <a:rPr lang="en-US" dirty="0" err="1"/>
              <a:t>recevoir</a:t>
            </a:r>
            <a:r>
              <a:rPr lang="en-US" dirty="0"/>
              <a:t> le service </a:t>
            </a:r>
            <a:r>
              <a:rPr lang="en-US" dirty="0" err="1"/>
              <a:t>d'éducation</a:t>
            </a:r>
            <a:r>
              <a:rPr lang="en-US" dirty="0"/>
              <a:t>/formation </a:t>
            </a:r>
            <a:r>
              <a:rPr lang="en-US" dirty="0" err="1"/>
              <a:t>spécifique</a:t>
            </a:r>
            <a:r>
              <a:rPr lang="en-US" dirty="0"/>
              <a:t> et non au moment de </a:t>
            </a:r>
            <a:r>
              <a:rPr lang="en-US" dirty="0" err="1"/>
              <a:t>l'inscription</a:t>
            </a:r>
            <a:r>
              <a:rPr lang="en-US" dirty="0"/>
              <a: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E2 Les services </a:t>
            </a:r>
            <a:r>
              <a:rPr lang="en-US" dirty="0" err="1"/>
              <a:t>formels</a:t>
            </a:r>
            <a:r>
              <a:rPr lang="en-US" dirty="0"/>
              <a:t> qui </a:t>
            </a:r>
            <a:r>
              <a:rPr lang="en-US" dirty="0" err="1"/>
              <a:t>suppriment</a:t>
            </a:r>
            <a:r>
              <a:rPr lang="en-US" dirty="0"/>
              <a:t> les obstacles </a:t>
            </a:r>
            <a:r>
              <a:rPr lang="en-US" dirty="0" err="1"/>
              <a:t>à</a:t>
            </a:r>
            <a:r>
              <a:rPr lang="en-US" dirty="0"/>
              <a:t> </a:t>
            </a:r>
            <a:r>
              <a:rPr lang="en-US" dirty="0" err="1"/>
              <a:t>l'accès</a:t>
            </a:r>
            <a:r>
              <a:rPr lang="en-US" dirty="0"/>
              <a:t> des enfants </a:t>
            </a:r>
            <a:r>
              <a:rPr lang="en-US" dirty="0" err="1"/>
              <a:t>à</a:t>
            </a:r>
            <a:r>
              <a:rPr lang="en-US" dirty="0"/>
              <a:t> </a:t>
            </a:r>
            <a:r>
              <a:rPr lang="en-US" dirty="0" err="1"/>
              <a:t>l'éducation</a:t>
            </a:r>
            <a:r>
              <a:rPr lang="en-US" dirty="0"/>
              <a:t> </a:t>
            </a:r>
            <a:r>
              <a:rPr lang="en-US" dirty="0" err="1"/>
              <a:t>comprennent</a:t>
            </a:r>
            <a:r>
              <a:rPr lang="en-US" dirty="0"/>
              <a:t> :</a:t>
            </a:r>
          </a:p>
          <a:p>
            <a:pPr marL="171450" indent="-171450">
              <a:buFont typeface="Arial" panose="020B0604020202020204" pitchFamily="34" charset="0"/>
              <a:buChar char="•"/>
            </a:pPr>
            <a:r>
              <a:rPr lang="en-US" dirty="0"/>
              <a:t>Un </a:t>
            </a:r>
            <a:r>
              <a:rPr lang="en-US" dirty="0" err="1"/>
              <a:t>soutien</a:t>
            </a:r>
            <a:r>
              <a:rPr lang="en-US" dirty="0"/>
              <a:t> financier</a:t>
            </a:r>
          </a:p>
          <a:p>
            <a:pPr marL="171450" indent="-171450">
              <a:buFont typeface="Arial" panose="020B0604020202020204" pitchFamily="34" charset="0"/>
              <a:buChar char="•"/>
            </a:pPr>
            <a:r>
              <a:rPr lang="en-US" dirty="0" err="1"/>
              <a:t>Fourniture</a:t>
            </a:r>
            <a:r>
              <a:rPr lang="en-US" dirty="0"/>
              <a:t> de </a:t>
            </a:r>
            <a:r>
              <a:rPr lang="en-US" dirty="0" err="1"/>
              <a:t>biens</a:t>
            </a:r>
            <a:r>
              <a:rPr lang="en-US" dirty="0"/>
              <a:t> et </a:t>
            </a:r>
          </a:p>
          <a:p>
            <a:pPr marL="171450" indent="-171450">
              <a:buFont typeface="Arial" panose="020B0604020202020204" pitchFamily="34" charset="0"/>
              <a:buChar char="•"/>
            </a:pPr>
            <a:r>
              <a:rPr lang="en-US" dirty="0" err="1"/>
              <a:t>Fourniture</a:t>
            </a:r>
            <a:r>
              <a:rPr lang="en-US" dirty="0"/>
              <a:t> de </a:t>
            </a:r>
            <a:r>
              <a:rPr lang="en-US" dirty="0" err="1"/>
              <a:t>biens</a:t>
            </a:r>
            <a:r>
              <a:rPr lang="en-US" dirty="0"/>
              <a:t> et de services</a:t>
            </a:r>
          </a:p>
          <a:p>
            <a:pPr marL="171450" indent="-171450">
              <a:buFont typeface="Arial" panose="020B0604020202020204" pitchFamily="34" charset="0"/>
              <a:buChar char="•"/>
            </a:pPr>
            <a:r>
              <a:rPr lang="en-US" dirty="0"/>
              <a:t>E3 : Les services </a:t>
            </a:r>
            <a:r>
              <a:rPr lang="en-US" dirty="0" err="1"/>
              <a:t>d'éducation</a:t>
            </a:r>
            <a:r>
              <a:rPr lang="en-US" dirty="0"/>
              <a:t> non </a:t>
            </a:r>
            <a:r>
              <a:rPr lang="en-US" dirty="0" err="1"/>
              <a:t>formelle</a:t>
            </a:r>
            <a:r>
              <a:rPr lang="en-US" dirty="0"/>
              <a:t> </a:t>
            </a:r>
            <a:r>
              <a:rPr lang="en-US" dirty="0" err="1"/>
              <a:t>sont</a:t>
            </a:r>
            <a:r>
              <a:rPr lang="en-US" dirty="0"/>
              <a:t> </a:t>
            </a:r>
            <a:r>
              <a:rPr lang="en-US" dirty="0" err="1"/>
              <a:t>ceux</a:t>
            </a:r>
            <a:r>
              <a:rPr lang="en-US" dirty="0"/>
              <a:t> </a:t>
            </a:r>
            <a:r>
              <a:rPr lang="en-US" dirty="0" err="1"/>
              <a:t>fournis</a:t>
            </a:r>
            <a:r>
              <a:rPr lang="en-US" dirty="0"/>
              <a:t> par </a:t>
            </a:r>
            <a:r>
              <a:rPr lang="en-US" dirty="0" err="1"/>
              <a:t>toute</a:t>
            </a:r>
            <a:r>
              <a:rPr lang="en-US" dirty="0"/>
              <a:t> </a:t>
            </a:r>
            <a:r>
              <a:rPr lang="en-US" dirty="0" err="1"/>
              <a:t>organisation</a:t>
            </a:r>
            <a:r>
              <a:rPr lang="en-US" dirty="0"/>
              <a:t> </a:t>
            </a:r>
            <a:r>
              <a:rPr lang="en-US" dirty="0" err="1"/>
              <a:t>ou</a:t>
            </a:r>
            <a:r>
              <a:rPr lang="en-US" dirty="0"/>
              <a:t> </a:t>
            </a:r>
            <a:r>
              <a:rPr lang="en-US" dirty="0" err="1"/>
              <a:t>organisme</a:t>
            </a:r>
            <a:r>
              <a:rPr lang="en-US" dirty="0"/>
              <a:t> </a:t>
            </a:r>
            <a:r>
              <a:rPr lang="en-US" dirty="0" err="1"/>
              <a:t>en</a:t>
            </a:r>
            <a:r>
              <a:rPr lang="en-US" dirty="0"/>
              <a:t> dehors des services du </a:t>
            </a:r>
            <a:r>
              <a:rPr lang="en-US" dirty="0" err="1"/>
              <a:t>système</a:t>
            </a:r>
            <a:r>
              <a:rPr lang="en-US" dirty="0"/>
              <a:t> </a:t>
            </a:r>
            <a:r>
              <a:rPr lang="en-US" dirty="0" err="1"/>
              <a:t>scolaire</a:t>
            </a:r>
            <a:r>
              <a:rPr lang="en-US" dirty="0"/>
              <a:t> </a:t>
            </a:r>
            <a:r>
              <a:rPr lang="en-US" dirty="0" err="1"/>
              <a:t>formel</a:t>
            </a:r>
            <a:r>
              <a:rPr lang="en-US" dirty="0"/>
              <a:t>. Il </a:t>
            </a:r>
            <a:r>
              <a:rPr lang="en-US" dirty="0" err="1"/>
              <a:t>s'agit</a:t>
            </a:r>
            <a:r>
              <a:rPr lang="en-US" dirty="0"/>
              <a:t> par </a:t>
            </a:r>
            <a:r>
              <a:rPr lang="en-US" dirty="0" err="1"/>
              <a:t>exemple</a:t>
            </a:r>
            <a:r>
              <a:rPr lang="en-US" dirty="0"/>
              <a:t> de </a:t>
            </a:r>
            <a:r>
              <a:rPr lang="en-US" dirty="0" err="1"/>
              <a:t>l'enseignement</a:t>
            </a:r>
            <a:r>
              <a:rPr lang="en-US" dirty="0"/>
              <a:t> </a:t>
            </a:r>
            <a:r>
              <a:rPr lang="en-US" dirty="0" err="1"/>
              <a:t>d'intégration</a:t>
            </a:r>
            <a:r>
              <a:rPr lang="en-US" dirty="0"/>
              <a:t> de </a:t>
            </a:r>
            <a:r>
              <a:rPr lang="en-US" dirty="0" err="1"/>
              <a:t>l'alphabétisation</a:t>
            </a:r>
            <a:r>
              <a:rPr lang="en-US" dirty="0"/>
              <a:t>, de </a:t>
            </a:r>
            <a:r>
              <a:rPr lang="en-US" dirty="0" err="1"/>
              <a:t>l'apprentissage</a:t>
            </a:r>
            <a:r>
              <a:rPr lang="en-US" dirty="0"/>
              <a:t> </a:t>
            </a:r>
            <a:r>
              <a:rPr lang="en-US" dirty="0" err="1"/>
              <a:t>accéléré</a:t>
            </a:r>
            <a:r>
              <a:rPr lang="en-US" dirty="0"/>
              <a:t>, de </a:t>
            </a:r>
            <a:r>
              <a:rPr lang="en-US" dirty="0" err="1"/>
              <a:t>l'enseignement</a:t>
            </a:r>
            <a:r>
              <a:rPr lang="en-US" dirty="0"/>
              <a:t> de </a:t>
            </a:r>
            <a:r>
              <a:rPr lang="en-US" dirty="0" err="1"/>
              <a:t>rattrapage</a:t>
            </a:r>
            <a:r>
              <a:rPr lang="en-US" dirty="0"/>
              <a:t>, des </a:t>
            </a:r>
            <a:r>
              <a:rPr lang="en-US" dirty="0" err="1"/>
              <a:t>compétences</a:t>
            </a:r>
            <a:r>
              <a:rPr lang="en-US" dirty="0"/>
              <a:t> de vie, etc.</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E4 : Les services de formation </a:t>
            </a:r>
            <a:r>
              <a:rPr lang="en-US" dirty="0" err="1"/>
              <a:t>professionnelle</a:t>
            </a:r>
            <a:r>
              <a:rPr lang="en-US" dirty="0"/>
              <a:t> </a:t>
            </a:r>
            <a:r>
              <a:rPr lang="en-US" dirty="0" err="1"/>
              <a:t>comprennent</a:t>
            </a:r>
            <a:r>
              <a:rPr lang="en-US" dirty="0"/>
              <a:t> des </a:t>
            </a:r>
            <a:r>
              <a:rPr lang="en-US" dirty="0" err="1"/>
              <a:t>éléments</a:t>
            </a:r>
            <a:r>
              <a:rPr lang="en-US" dirty="0"/>
              <a:t> </a:t>
            </a:r>
            <a:r>
              <a:rPr lang="en-US" dirty="0" err="1"/>
              <a:t>tels</a:t>
            </a:r>
            <a:r>
              <a:rPr lang="en-US" dirty="0"/>
              <a:t> que la </a:t>
            </a:r>
            <a:r>
              <a:rPr lang="en-US" dirty="0" err="1"/>
              <a:t>sécurité</a:t>
            </a:r>
            <a:r>
              <a:rPr lang="en-US" dirty="0"/>
              <a:t> des </a:t>
            </a:r>
            <a:r>
              <a:rPr lang="en-US" dirty="0" err="1"/>
              <a:t>jeunes</a:t>
            </a:r>
            <a:r>
              <a:rPr lang="en-US" dirty="0"/>
              <a:t> au travail, les </a:t>
            </a:r>
            <a:r>
              <a:rPr lang="en-US" dirty="0" err="1"/>
              <a:t>programmes</a:t>
            </a:r>
            <a:r>
              <a:rPr lang="en-US" dirty="0"/>
              <a:t> de </a:t>
            </a:r>
            <a:r>
              <a:rPr lang="en-US" dirty="0" err="1"/>
              <a:t>menuiserie</a:t>
            </a:r>
            <a:r>
              <a:rPr lang="en-US" dirty="0"/>
              <a:t> et les </a:t>
            </a:r>
            <a:r>
              <a:rPr lang="en-US" dirty="0" err="1"/>
              <a:t>programmes</a:t>
            </a:r>
            <a:r>
              <a:rPr lang="en-US" dirty="0"/>
              <a:t> </a:t>
            </a:r>
            <a:r>
              <a:rPr lang="en-US" dirty="0" err="1"/>
              <a:t>d'apprentissage</a:t>
            </a:r>
            <a:r>
              <a:rPr lang="en-US" dirty="0"/>
              <a:t> d'un métier </a:t>
            </a:r>
            <a:r>
              <a:rPr lang="en-US" dirty="0" err="1"/>
              <a:t>spécifique</a:t>
            </a:r>
            <a:r>
              <a:rPr lang="en-US" dirty="0"/>
              <a:t>. </a:t>
            </a:r>
          </a:p>
        </p:txBody>
      </p:sp>
    </p:spTree>
    <p:extLst>
      <p:ext uri="{BB962C8B-B14F-4D97-AF65-F5344CB8AC3E}">
        <p14:creationId xmlns:p14="http://schemas.microsoft.com/office/powerpoint/2010/main" val="23390491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err="1"/>
              <a:t>Indicateurs</a:t>
            </a:r>
            <a:r>
              <a:rPr lang="en-US" dirty="0"/>
              <a:t> standard des </a:t>
            </a:r>
            <a:r>
              <a:rPr lang="en-US" dirty="0" err="1"/>
              <a:t>moyens</a:t>
            </a:r>
            <a:r>
              <a:rPr lang="en-US" dirty="0"/>
              <a:t> de </a:t>
            </a:r>
            <a:r>
              <a:rPr lang="en-US" dirty="0" err="1"/>
              <a:t>subsistance</a:t>
            </a:r>
            <a:r>
              <a:rPr lang="en-US" dirty="0"/>
              <a:t>.</a:t>
            </a:r>
          </a:p>
          <a:p>
            <a:pPr marL="171450" indent="-171450">
              <a:buFont typeface="Arial" panose="020B0604020202020204" pitchFamily="34" charset="0"/>
              <a:buChar char="•"/>
            </a:pPr>
            <a:r>
              <a:rPr lang="en-US" dirty="0"/>
              <a:t>L'ILAB </a:t>
            </a:r>
            <a:r>
              <a:rPr lang="en-US" dirty="0" err="1"/>
              <a:t>définit</a:t>
            </a:r>
            <a:r>
              <a:rPr lang="en-US" dirty="0"/>
              <a:t> les </a:t>
            </a:r>
            <a:r>
              <a:rPr lang="en-US" dirty="0" err="1"/>
              <a:t>moyens</a:t>
            </a:r>
            <a:r>
              <a:rPr lang="en-US" dirty="0"/>
              <a:t> </a:t>
            </a:r>
            <a:r>
              <a:rPr lang="en-US" dirty="0" err="1"/>
              <a:t>d'existence</a:t>
            </a:r>
            <a:r>
              <a:rPr lang="en-US" dirty="0"/>
              <a:t> </a:t>
            </a:r>
            <a:r>
              <a:rPr lang="en-US" dirty="0" err="1"/>
              <a:t>comme</a:t>
            </a:r>
            <a:r>
              <a:rPr lang="en-US" dirty="0"/>
              <a:t> un </a:t>
            </a:r>
            <a:r>
              <a:rPr lang="en-US" dirty="0" err="1"/>
              <a:t>moyen</a:t>
            </a:r>
            <a:r>
              <a:rPr lang="en-US" dirty="0"/>
              <a:t> de vivre, </a:t>
            </a:r>
            <a:r>
              <a:rPr lang="en-US" dirty="0" err="1"/>
              <a:t>ainsi</a:t>
            </a:r>
            <a:r>
              <a:rPr lang="en-US" dirty="0"/>
              <a:t> que les </a:t>
            </a:r>
            <a:r>
              <a:rPr lang="en-US" dirty="0" err="1"/>
              <a:t>capacités</a:t>
            </a:r>
            <a:r>
              <a:rPr lang="en-US" dirty="0"/>
              <a:t>, les </a:t>
            </a:r>
            <a:r>
              <a:rPr lang="en-US" dirty="0" err="1"/>
              <a:t>actifs</a:t>
            </a:r>
            <a:r>
              <a:rPr lang="en-US" dirty="0"/>
              <a:t> (y </a:t>
            </a:r>
            <a:r>
              <a:rPr lang="en-US" dirty="0" err="1"/>
              <a:t>compris</a:t>
            </a:r>
            <a:r>
              <a:rPr lang="en-US" dirty="0"/>
              <a:t> les </a:t>
            </a:r>
            <a:r>
              <a:rPr lang="en-US" dirty="0" err="1"/>
              <a:t>ressources</a:t>
            </a:r>
            <a:r>
              <a:rPr lang="en-US" dirty="0"/>
              <a:t> </a:t>
            </a:r>
            <a:r>
              <a:rPr lang="en-US" dirty="0" err="1"/>
              <a:t>matérielles</a:t>
            </a:r>
            <a:r>
              <a:rPr lang="en-US" dirty="0"/>
              <a:t> et </a:t>
            </a:r>
            <a:r>
              <a:rPr lang="en-US" dirty="0" err="1"/>
              <a:t>sociales</a:t>
            </a:r>
            <a:r>
              <a:rPr lang="en-US" dirty="0"/>
              <a:t>) et les </a:t>
            </a:r>
            <a:r>
              <a:rPr lang="en-US" dirty="0" err="1"/>
              <a:t>activités</a:t>
            </a:r>
            <a:r>
              <a:rPr lang="en-US" dirty="0"/>
              <a:t> </a:t>
            </a:r>
            <a:r>
              <a:rPr lang="en-US" dirty="0" err="1"/>
              <a:t>nécessaires</a:t>
            </a:r>
            <a:r>
              <a:rPr lang="en-US" dirty="0"/>
              <a:t> </a:t>
            </a:r>
            <a:r>
              <a:rPr lang="en-US" dirty="0" err="1"/>
              <a:t>à</a:t>
            </a:r>
            <a:r>
              <a:rPr lang="en-US" dirty="0"/>
              <a:t> </a:t>
            </a:r>
            <a:r>
              <a:rPr lang="en-US" dirty="0" err="1"/>
              <a:t>cet</a:t>
            </a:r>
            <a:r>
              <a:rPr lang="en-US" dirty="0"/>
              <a:t> </a:t>
            </a:r>
            <a:r>
              <a:rPr lang="en-US" dirty="0" err="1"/>
              <a:t>effet</a:t>
            </a:r>
            <a:r>
              <a:rPr lang="en-US" dirty="0"/>
              <a:t>. .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Les </a:t>
            </a:r>
            <a:r>
              <a:rPr lang="en-US" dirty="0" err="1"/>
              <a:t>indicateurs</a:t>
            </a:r>
            <a:r>
              <a:rPr lang="en-US" dirty="0"/>
              <a:t> de </a:t>
            </a:r>
            <a:r>
              <a:rPr lang="en-US" dirty="0" err="1"/>
              <a:t>moyens</a:t>
            </a:r>
            <a:r>
              <a:rPr lang="en-US" dirty="0"/>
              <a:t> de </a:t>
            </a:r>
            <a:r>
              <a:rPr lang="en-US" dirty="0" err="1"/>
              <a:t>subsistance</a:t>
            </a:r>
            <a:r>
              <a:rPr lang="en-US" dirty="0"/>
              <a:t> standard </a:t>
            </a:r>
            <a:r>
              <a:rPr lang="en-US" dirty="0" err="1"/>
              <a:t>mesurent</a:t>
            </a:r>
            <a:r>
              <a:rPr lang="en-US" dirty="0"/>
              <a:t> le </a:t>
            </a:r>
            <a:r>
              <a:rPr lang="en-US" dirty="0" err="1"/>
              <a:t>nombre</a:t>
            </a:r>
            <a:r>
              <a:rPr lang="en-US" dirty="0"/>
              <a:t> de ménages, </a:t>
            </a:r>
            <a:r>
              <a:rPr lang="en-US" dirty="0" err="1"/>
              <a:t>d'adultes</a:t>
            </a:r>
            <a:r>
              <a:rPr lang="en-US" dirty="0"/>
              <a:t> et </a:t>
            </a:r>
            <a:r>
              <a:rPr lang="en-US" dirty="0" err="1"/>
              <a:t>d'enfants</a:t>
            </a:r>
            <a:r>
              <a:rPr lang="en-US" dirty="0"/>
              <a:t> qui </a:t>
            </a:r>
            <a:r>
              <a:rPr lang="en-US" dirty="0" err="1"/>
              <a:t>ont</a:t>
            </a:r>
            <a:r>
              <a:rPr lang="en-US" dirty="0"/>
              <a:t> </a:t>
            </a:r>
            <a:r>
              <a:rPr lang="en-US" dirty="0" err="1"/>
              <a:t>reçu</a:t>
            </a:r>
            <a:r>
              <a:rPr lang="en-US" dirty="0"/>
              <a:t> </a:t>
            </a:r>
            <a:r>
              <a:rPr lang="en-US" dirty="0" err="1"/>
              <a:t>différents</a:t>
            </a:r>
            <a:r>
              <a:rPr lang="en-US" dirty="0"/>
              <a:t> types de services de </a:t>
            </a:r>
            <a:r>
              <a:rPr lang="en-US" dirty="0" err="1"/>
              <a:t>subsistance</a:t>
            </a:r>
            <a:r>
              <a:rPr lang="en-US" dirty="0"/>
              <a:t> </a:t>
            </a:r>
            <a:r>
              <a:rPr lang="en-US" dirty="0" err="1"/>
              <a:t>tels</a:t>
            </a:r>
            <a:r>
              <a:rPr lang="en-US" dirty="0"/>
              <a:t> que des services </a:t>
            </a:r>
            <a:r>
              <a:rPr lang="en-US" dirty="0" err="1"/>
              <a:t>d'emploi</a:t>
            </a:r>
            <a:r>
              <a:rPr lang="en-US" dirty="0"/>
              <a:t> et des services de </a:t>
            </a:r>
            <a:r>
              <a:rPr lang="en-US" dirty="0" err="1"/>
              <a:t>renforcement</a:t>
            </a:r>
            <a:r>
              <a:rPr lang="en-US" dirty="0"/>
              <a:t> </a:t>
            </a:r>
            <a:r>
              <a:rPr lang="en-US" dirty="0" err="1"/>
              <a:t>économique</a:t>
            </a:r>
            <a:r>
              <a:rPr lang="en-US" dirty="0"/>
              <a:t>. </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7581329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Il </a:t>
            </a:r>
            <a:r>
              <a:rPr lang="en-US" dirty="0" err="1"/>
              <a:t>existe</a:t>
            </a:r>
            <a:r>
              <a:rPr lang="en-US" dirty="0"/>
              <a:t> deux </a:t>
            </a:r>
            <a:r>
              <a:rPr lang="en-US" dirty="0" err="1"/>
              <a:t>indicateurs</a:t>
            </a:r>
            <a:r>
              <a:rPr lang="en-US" dirty="0"/>
              <a:t> de formation standard, T1 et T2. Les formations T1 couvertes par </a:t>
            </a:r>
            <a:r>
              <a:rPr lang="en-US" dirty="0" err="1"/>
              <a:t>cet</a:t>
            </a:r>
            <a:r>
              <a:rPr lang="en-US" dirty="0"/>
              <a:t> </a:t>
            </a:r>
            <a:r>
              <a:rPr lang="en-US" dirty="0" err="1"/>
              <a:t>indicateur</a:t>
            </a:r>
            <a:r>
              <a:rPr lang="en-US" dirty="0"/>
              <a:t> </a:t>
            </a:r>
            <a:r>
              <a:rPr lang="en-US" dirty="0" err="1"/>
              <a:t>sont</a:t>
            </a:r>
            <a:r>
              <a:rPr lang="en-US" dirty="0"/>
              <a:t> </a:t>
            </a:r>
            <a:r>
              <a:rPr lang="en-US" dirty="0" err="1"/>
              <a:t>généralement</a:t>
            </a:r>
            <a:r>
              <a:rPr lang="en-US" dirty="0"/>
              <a:t> </a:t>
            </a:r>
            <a:r>
              <a:rPr lang="en-US" dirty="0" err="1"/>
              <a:t>celles</a:t>
            </a:r>
            <a:r>
              <a:rPr lang="en-US" dirty="0"/>
              <a:t> qui </a:t>
            </a:r>
            <a:r>
              <a:rPr lang="en-US" dirty="0" err="1"/>
              <a:t>visent</a:t>
            </a:r>
            <a:r>
              <a:rPr lang="en-US" dirty="0"/>
              <a:t> </a:t>
            </a:r>
            <a:r>
              <a:rPr lang="en-US" dirty="0" err="1"/>
              <a:t>à</a:t>
            </a:r>
            <a:r>
              <a:rPr lang="en-US" dirty="0"/>
              <a:t> </a:t>
            </a:r>
            <a:r>
              <a:rPr lang="en-US" dirty="0" err="1"/>
              <a:t>renforcer</a:t>
            </a:r>
            <a:r>
              <a:rPr lang="en-US" dirty="0"/>
              <a:t> les </a:t>
            </a:r>
            <a:r>
              <a:rPr lang="en-US" dirty="0" err="1"/>
              <a:t>capacités</a:t>
            </a:r>
            <a:r>
              <a:rPr lang="en-US" dirty="0"/>
              <a:t> des </a:t>
            </a:r>
            <a:r>
              <a:rPr lang="en-US" dirty="0" err="1"/>
              <a:t>inspecteurs</a:t>
            </a:r>
            <a:r>
              <a:rPr lang="en-US" dirty="0"/>
              <a:t> du travail, des </a:t>
            </a:r>
            <a:r>
              <a:rPr lang="en-US" dirty="0" err="1"/>
              <a:t>juges</a:t>
            </a:r>
            <a:r>
              <a:rPr lang="en-US" dirty="0"/>
              <a:t>, des parties </a:t>
            </a:r>
            <a:r>
              <a:rPr lang="en-US" dirty="0" err="1"/>
              <a:t>prenantes</a:t>
            </a:r>
            <a:r>
              <a:rPr lang="en-US" dirty="0"/>
              <a:t> du </a:t>
            </a:r>
            <a:r>
              <a:rPr lang="en-US" dirty="0" err="1"/>
              <a:t>secteur</a:t>
            </a:r>
            <a:r>
              <a:rPr lang="en-US" dirty="0"/>
              <a:t> </a:t>
            </a:r>
            <a:r>
              <a:rPr lang="en-US" dirty="0" err="1"/>
              <a:t>privé</a:t>
            </a:r>
            <a:r>
              <a:rPr lang="en-US" dirty="0"/>
              <a:t>, des </a:t>
            </a:r>
            <a:r>
              <a:rPr lang="en-US" dirty="0" err="1"/>
              <a:t>organisations</a:t>
            </a:r>
            <a:r>
              <a:rPr lang="en-US" dirty="0"/>
              <a:t> de la </a:t>
            </a:r>
            <a:r>
              <a:rPr lang="en-US" dirty="0" err="1"/>
              <a:t>société</a:t>
            </a:r>
            <a:r>
              <a:rPr lang="en-US" dirty="0"/>
              <a:t> civile, des forces de </a:t>
            </a:r>
            <a:r>
              <a:rPr lang="en-US" dirty="0" err="1"/>
              <a:t>l'ordre</a:t>
            </a:r>
            <a:r>
              <a:rPr lang="en-US" dirty="0"/>
              <a:t>, des </a:t>
            </a:r>
            <a:r>
              <a:rPr lang="en-US" dirty="0" err="1"/>
              <a:t>journalistes</a:t>
            </a:r>
            <a:r>
              <a:rPr lang="en-US" dirty="0"/>
              <a:t>/</a:t>
            </a:r>
            <a:r>
              <a:rPr lang="en-US" dirty="0" err="1"/>
              <a:t>autres</a:t>
            </a:r>
            <a:r>
              <a:rPr lang="en-US" dirty="0"/>
              <a:t> </a:t>
            </a:r>
            <a:r>
              <a:rPr lang="en-US" dirty="0" err="1"/>
              <a:t>médias</a:t>
            </a:r>
            <a:r>
              <a:rPr lang="en-US" dirty="0"/>
              <a:t> </a:t>
            </a:r>
            <a:r>
              <a:rPr lang="en-US" dirty="0" err="1"/>
              <a:t>ou</a:t>
            </a:r>
            <a:r>
              <a:rPr lang="en-US" dirty="0"/>
              <a:t> </a:t>
            </a:r>
            <a:r>
              <a:rPr lang="en-US" dirty="0" err="1"/>
              <a:t>d'autres</a:t>
            </a:r>
            <a:r>
              <a:rPr lang="en-US" dirty="0"/>
              <a:t> </a:t>
            </a:r>
            <a:r>
              <a:rPr lang="en-US" dirty="0" err="1"/>
              <a:t>responsables</a:t>
            </a:r>
            <a:r>
              <a:rPr lang="en-US" dirty="0"/>
              <a:t> </a:t>
            </a:r>
            <a:r>
              <a:rPr lang="en-US" dirty="0" err="1"/>
              <a:t>gouvernementaux</a:t>
            </a:r>
            <a:r>
              <a:rPr lang="en-US" dirty="0"/>
              <a:t> </a:t>
            </a:r>
            <a:r>
              <a:rPr lang="en-US" dirty="0" err="1"/>
              <a:t>concernés</a:t>
            </a:r>
            <a:r>
              <a:rPr lang="en-US" dirty="0"/>
              <a:t>. </a:t>
            </a:r>
          </a:p>
          <a:p>
            <a:pPr marL="171450" indent="-171450">
              <a:buFont typeface="Arial" panose="020B0604020202020204" pitchFamily="34" charset="0"/>
              <a:buChar char="•"/>
            </a:pPr>
            <a:r>
              <a:rPr lang="en-US" dirty="0"/>
              <a:t>T2 suit le </a:t>
            </a:r>
            <a:r>
              <a:rPr lang="en-US" dirty="0" err="1"/>
              <a:t>nombre</a:t>
            </a:r>
            <a:r>
              <a:rPr lang="en-US" dirty="0"/>
              <a:t> </a:t>
            </a:r>
            <a:r>
              <a:rPr lang="en-US" dirty="0" err="1"/>
              <a:t>d'éducateurs</a:t>
            </a:r>
            <a:r>
              <a:rPr lang="en-US" dirty="0"/>
              <a:t> </a:t>
            </a:r>
            <a:r>
              <a:rPr lang="en-US" dirty="0" err="1"/>
              <a:t>formés</a:t>
            </a:r>
            <a:r>
              <a:rPr lang="en-US" dirty="0"/>
              <a:t>, y </a:t>
            </a:r>
            <a:r>
              <a:rPr lang="en-US" dirty="0" err="1"/>
              <a:t>compris</a:t>
            </a:r>
            <a:r>
              <a:rPr lang="en-US" dirty="0"/>
              <a:t> les </a:t>
            </a:r>
            <a:r>
              <a:rPr lang="en-US" dirty="0" err="1"/>
              <a:t>enseignants</a:t>
            </a:r>
            <a:r>
              <a:rPr lang="en-US" dirty="0"/>
              <a:t>, les </a:t>
            </a:r>
            <a:r>
              <a:rPr lang="en-US" dirty="0" err="1"/>
              <a:t>principes</a:t>
            </a:r>
            <a:r>
              <a:rPr lang="en-US" dirty="0"/>
              <a:t> et les </a:t>
            </a:r>
            <a:r>
              <a:rPr lang="en-US" dirty="0" err="1"/>
              <a:t>membres</a:t>
            </a:r>
            <a:r>
              <a:rPr lang="en-US" dirty="0"/>
              <a:t> des conseils </a:t>
            </a:r>
            <a:r>
              <a:rPr lang="en-US" dirty="0" err="1"/>
              <a:t>scolaires</a:t>
            </a:r>
            <a:r>
              <a:rPr lang="en-US" dirty="0"/>
              <a:t>).</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0953740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Les </a:t>
            </a:r>
            <a:r>
              <a:rPr lang="en-US" dirty="0" err="1"/>
              <a:t>indicateurs</a:t>
            </a:r>
            <a:r>
              <a:rPr lang="en-US" dirty="0"/>
              <a:t> </a:t>
            </a:r>
            <a:r>
              <a:rPr lang="en-US" dirty="0" err="1"/>
              <a:t>d'objectif</a:t>
            </a:r>
            <a:r>
              <a:rPr lang="en-US" dirty="0"/>
              <a:t> de </a:t>
            </a:r>
            <a:r>
              <a:rPr lang="en-US" dirty="0" err="1"/>
              <a:t>projet</a:t>
            </a:r>
            <a:r>
              <a:rPr lang="en-US" dirty="0"/>
              <a:t> </a:t>
            </a:r>
            <a:r>
              <a:rPr lang="en-US" dirty="0" err="1"/>
              <a:t>sont</a:t>
            </a:r>
            <a:r>
              <a:rPr lang="en-US" dirty="0"/>
              <a:t> </a:t>
            </a:r>
            <a:r>
              <a:rPr lang="en-US" dirty="0" err="1"/>
              <a:t>utilisés</a:t>
            </a:r>
            <a:r>
              <a:rPr lang="en-US" dirty="0"/>
              <a:t> par les </a:t>
            </a:r>
            <a:r>
              <a:rPr lang="en-US" dirty="0" err="1"/>
              <a:t>projets</a:t>
            </a:r>
            <a:r>
              <a:rPr lang="en-US" dirty="0"/>
              <a:t> qui </a:t>
            </a:r>
            <a:r>
              <a:rPr lang="en-US" dirty="0" err="1"/>
              <a:t>fournissent</a:t>
            </a:r>
            <a:r>
              <a:rPr lang="en-US" dirty="0"/>
              <a:t> des </a:t>
            </a:r>
            <a:r>
              <a:rPr lang="en-US" dirty="0" err="1"/>
              <a:t>moyens</a:t>
            </a:r>
            <a:r>
              <a:rPr lang="en-US" dirty="0"/>
              <a:t> de </a:t>
            </a:r>
            <a:r>
              <a:rPr lang="en-US" dirty="0" err="1"/>
              <a:t>subsistance</a:t>
            </a:r>
            <a:r>
              <a:rPr lang="en-US" dirty="0"/>
              <a:t>, </a:t>
            </a:r>
            <a:r>
              <a:rPr lang="en-US" dirty="0" err="1"/>
              <a:t>une</a:t>
            </a:r>
            <a:r>
              <a:rPr lang="en-US" dirty="0"/>
              <a:t> </a:t>
            </a:r>
            <a:r>
              <a:rPr lang="en-US" dirty="0" err="1"/>
              <a:t>éducation</a:t>
            </a:r>
            <a:r>
              <a:rPr lang="en-US" dirty="0"/>
              <a:t> </a:t>
            </a:r>
            <a:r>
              <a:rPr lang="en-US" dirty="0" err="1"/>
              <a:t>ou</a:t>
            </a:r>
            <a:r>
              <a:rPr lang="en-US" dirty="0"/>
              <a:t> </a:t>
            </a:r>
            <a:r>
              <a:rPr lang="en-US" dirty="0" err="1"/>
              <a:t>d'autres</a:t>
            </a:r>
            <a:r>
              <a:rPr lang="en-US" dirty="0"/>
              <a:t> services aux enfants.</a:t>
            </a:r>
          </a:p>
          <a:p>
            <a:pPr marL="171450" indent="-171450">
              <a:buFont typeface="Arial" panose="020B0604020202020204" pitchFamily="34" charset="0"/>
              <a:buChar char="•"/>
            </a:pPr>
            <a:r>
              <a:rPr lang="en-US" dirty="0"/>
              <a:t>Les </a:t>
            </a:r>
            <a:r>
              <a:rPr lang="en-US" dirty="0" err="1"/>
              <a:t>indicateurs</a:t>
            </a:r>
            <a:r>
              <a:rPr lang="en-US" dirty="0"/>
              <a:t> POC 1-3 </a:t>
            </a:r>
            <a:r>
              <a:rPr lang="en-US" dirty="0" err="1"/>
              <a:t>mesurent</a:t>
            </a:r>
            <a:r>
              <a:rPr lang="en-US" dirty="0"/>
              <a:t> le </a:t>
            </a:r>
            <a:r>
              <a:rPr lang="en-US" dirty="0" err="1"/>
              <a:t>pourcentage</a:t>
            </a:r>
            <a:r>
              <a:rPr lang="en-US" dirty="0"/>
              <a:t> de participants aux services directs qui </a:t>
            </a:r>
            <a:r>
              <a:rPr lang="en-US" dirty="0" err="1"/>
              <a:t>sont</a:t>
            </a:r>
            <a:r>
              <a:rPr lang="en-US" dirty="0"/>
              <a:t> </a:t>
            </a:r>
            <a:r>
              <a:rPr lang="en-US" dirty="0" err="1"/>
              <a:t>engagés</a:t>
            </a:r>
            <a:r>
              <a:rPr lang="en-US" dirty="0"/>
              <a:t> dans le travail des enfants, le travail </a:t>
            </a:r>
            <a:r>
              <a:rPr lang="en-US" dirty="0" err="1"/>
              <a:t>dangereux</a:t>
            </a:r>
            <a:r>
              <a:rPr lang="en-US" dirty="0"/>
              <a:t> des enfants, et les </a:t>
            </a:r>
            <a:r>
              <a:rPr lang="en-US" dirty="0" err="1"/>
              <a:t>pires</a:t>
            </a:r>
            <a:r>
              <a:rPr lang="en-US" dirty="0"/>
              <a:t> </a:t>
            </a:r>
            <a:r>
              <a:rPr lang="en-US" dirty="0" err="1"/>
              <a:t>formes</a:t>
            </a:r>
            <a:r>
              <a:rPr lang="en-US" dirty="0"/>
              <a:t> de travail des enfants, </a:t>
            </a:r>
            <a:r>
              <a:rPr lang="en-US" dirty="0" err="1"/>
              <a:t>respectivement</a:t>
            </a:r>
            <a:r>
              <a:rPr lang="en-US" dirty="0"/>
              <a: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Le POC4 </a:t>
            </a:r>
            <a:r>
              <a:rPr lang="en-US" dirty="0" err="1"/>
              <a:t>mesure</a:t>
            </a:r>
            <a:r>
              <a:rPr lang="en-US" dirty="0"/>
              <a:t> le </a:t>
            </a:r>
            <a:r>
              <a:rPr lang="en-US" dirty="0" err="1"/>
              <a:t>pourcentage</a:t>
            </a:r>
            <a:r>
              <a:rPr lang="en-US" dirty="0"/>
              <a:t> </a:t>
            </a:r>
            <a:r>
              <a:rPr lang="en-US" dirty="0" err="1"/>
              <a:t>d'enfants</a:t>
            </a:r>
            <a:r>
              <a:rPr lang="en-US" dirty="0"/>
              <a:t> participants aux services directs qui </a:t>
            </a:r>
            <a:r>
              <a:rPr lang="en-US" dirty="0" err="1"/>
              <a:t>vont</a:t>
            </a:r>
            <a:r>
              <a:rPr lang="en-US" dirty="0"/>
              <a:t> </a:t>
            </a:r>
            <a:r>
              <a:rPr lang="en-US" dirty="0" err="1"/>
              <a:t>régulièrement</a:t>
            </a:r>
            <a:r>
              <a:rPr lang="en-US" dirty="0"/>
              <a:t> </a:t>
            </a:r>
            <a:r>
              <a:rPr lang="en-US" dirty="0" err="1"/>
              <a:t>à</a:t>
            </a:r>
            <a:r>
              <a:rPr lang="en-US" dirty="0"/>
              <a:t> </a:t>
            </a:r>
            <a:r>
              <a:rPr lang="en-US" dirty="0" err="1"/>
              <a:t>l'école</a:t>
            </a:r>
            <a:r>
              <a:rPr lang="en-US" dirty="0"/>
              <a:t>.</a:t>
            </a:r>
            <a:endParaRPr lang="en-US" sz="1200" b="0" dirty="0">
              <a:solidFill>
                <a:schemeClr val="accent6">
                  <a:lumMod val="50000"/>
                </a:schemeClr>
              </a:solidFill>
              <a:latin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US" b="0" dirty="0"/>
          </a:p>
        </p:txBody>
      </p:sp>
    </p:spTree>
    <p:extLst>
      <p:ext uri="{BB962C8B-B14F-4D97-AF65-F5344CB8AC3E}">
        <p14:creationId xmlns:p14="http://schemas.microsoft.com/office/powerpoint/2010/main" val="22231568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Nous </a:t>
            </a:r>
            <a:r>
              <a:rPr lang="en-US" dirty="0" err="1"/>
              <a:t>avons</a:t>
            </a:r>
            <a:r>
              <a:rPr lang="en-US" dirty="0"/>
              <a:t> </a:t>
            </a:r>
            <a:r>
              <a:rPr lang="en-US" dirty="0" err="1"/>
              <a:t>couvert</a:t>
            </a:r>
            <a:r>
              <a:rPr lang="en-US" dirty="0"/>
              <a:t> beaucoup </a:t>
            </a:r>
            <a:r>
              <a:rPr lang="en-US" dirty="0" err="1"/>
              <a:t>d'informations</a:t>
            </a:r>
            <a:r>
              <a:rPr lang="en-US" dirty="0"/>
              <a:t> sur les </a:t>
            </a:r>
            <a:r>
              <a:rPr lang="en-US" dirty="0" err="1"/>
              <a:t>indicateurs</a:t>
            </a:r>
            <a:r>
              <a:rPr lang="en-US" dirty="0"/>
              <a:t> standards.  </a:t>
            </a:r>
            <a:r>
              <a:rPr lang="en-US" dirty="0" err="1"/>
              <a:t>Faisons</a:t>
            </a:r>
            <a:r>
              <a:rPr lang="en-US" dirty="0"/>
              <a:t> un </a:t>
            </a:r>
            <a:r>
              <a:rPr lang="en-US" dirty="0" err="1"/>
              <a:t>exercice</a:t>
            </a:r>
            <a:r>
              <a:rPr lang="en-US" dirty="0"/>
              <a:t> pour </a:t>
            </a:r>
            <a:r>
              <a:rPr lang="en-US" dirty="0" err="1"/>
              <a:t>voir</a:t>
            </a:r>
            <a:r>
              <a:rPr lang="en-US" dirty="0"/>
              <a:t> </a:t>
            </a:r>
            <a:r>
              <a:rPr lang="en-US" dirty="0" err="1"/>
              <a:t>combien</a:t>
            </a:r>
            <a:r>
              <a:rPr lang="en-US" dirty="0"/>
              <a:t> </a:t>
            </a:r>
            <a:r>
              <a:rPr lang="en-US" dirty="0" err="1"/>
              <a:t>vous</a:t>
            </a:r>
            <a:r>
              <a:rPr lang="en-US" dirty="0"/>
              <a:t> </a:t>
            </a:r>
            <a:r>
              <a:rPr lang="en-US" dirty="0" err="1"/>
              <a:t>êtes</a:t>
            </a:r>
            <a:r>
              <a:rPr lang="en-US" dirty="0"/>
              <a:t> capable de </a:t>
            </a:r>
            <a:r>
              <a:rPr lang="en-US" dirty="0" err="1"/>
              <a:t>vous</a:t>
            </a:r>
            <a:r>
              <a:rPr lang="en-US" dirty="0"/>
              <a:t> rappeler des </a:t>
            </a:r>
            <a:r>
              <a:rPr lang="en-US" dirty="0" err="1"/>
              <a:t>différents</a:t>
            </a:r>
            <a:r>
              <a:rPr lang="en-US" dirty="0"/>
              <a:t> types </a:t>
            </a:r>
            <a:r>
              <a:rPr lang="en-US" dirty="0" err="1"/>
              <a:t>d'indicateurs</a:t>
            </a:r>
            <a:r>
              <a:rPr lang="en-US" dirty="0"/>
              <a:t> standard du BCTR.  </a:t>
            </a:r>
          </a:p>
          <a:p>
            <a:endParaRPr lang="en-US" dirty="0"/>
          </a:p>
          <a:p>
            <a:r>
              <a:rPr lang="en-US" dirty="0"/>
              <a:t>Je </a:t>
            </a:r>
            <a:r>
              <a:rPr lang="en-US" dirty="0" err="1"/>
              <a:t>vais</a:t>
            </a:r>
            <a:r>
              <a:rPr lang="en-US" dirty="0"/>
              <a:t> lire </a:t>
            </a:r>
            <a:r>
              <a:rPr lang="en-US" dirty="0" err="1"/>
              <a:t>chacun</a:t>
            </a:r>
            <a:r>
              <a:rPr lang="en-US" dirty="0"/>
              <a:t> des six </a:t>
            </a:r>
            <a:r>
              <a:rPr lang="en-US" dirty="0" err="1"/>
              <a:t>résultats</a:t>
            </a:r>
            <a:r>
              <a:rPr lang="en-US" dirty="0"/>
              <a:t>. Pour </a:t>
            </a:r>
            <a:r>
              <a:rPr lang="en-US" dirty="0" err="1"/>
              <a:t>chacun</a:t>
            </a:r>
            <a:r>
              <a:rPr lang="en-US" dirty="0"/>
              <a:t> </a:t>
            </a:r>
            <a:r>
              <a:rPr lang="en-US" dirty="0" err="1"/>
              <a:t>d'eux</a:t>
            </a:r>
            <a:r>
              <a:rPr lang="en-US" dirty="0"/>
              <a:t>, </a:t>
            </a:r>
            <a:r>
              <a:rPr lang="en-US" dirty="0" err="1"/>
              <a:t>décidez</a:t>
            </a:r>
            <a:r>
              <a:rPr lang="en-US" dirty="0"/>
              <a:t> de </a:t>
            </a:r>
            <a:r>
              <a:rPr lang="en-US" dirty="0" err="1"/>
              <a:t>quel</a:t>
            </a:r>
            <a:r>
              <a:rPr lang="en-US" dirty="0"/>
              <a:t> </a:t>
            </a:r>
            <a:r>
              <a:rPr lang="en-US" dirty="0" err="1"/>
              <a:t>indicateur</a:t>
            </a:r>
            <a:r>
              <a:rPr lang="en-US" dirty="0"/>
              <a:t> standard il </a:t>
            </a:r>
            <a:r>
              <a:rPr lang="en-US" dirty="0" err="1"/>
              <a:t>s'agit</a:t>
            </a:r>
            <a:r>
              <a:rPr lang="en-US" dirty="0"/>
              <a:t>.  </a:t>
            </a:r>
            <a:r>
              <a:rPr lang="en-US" dirty="0" err="1"/>
              <a:t>Notez</a:t>
            </a:r>
            <a:r>
              <a:rPr lang="en-US" dirty="0"/>
              <a:t> la </a:t>
            </a:r>
            <a:r>
              <a:rPr lang="en-US" dirty="0" err="1"/>
              <a:t>lettre</a:t>
            </a:r>
            <a:r>
              <a:rPr lang="en-US" dirty="0"/>
              <a:t> que </a:t>
            </a:r>
            <a:r>
              <a:rPr lang="en-US" dirty="0" err="1"/>
              <a:t>vous</a:t>
            </a:r>
            <a:r>
              <a:rPr lang="en-US" dirty="0"/>
              <a:t> </a:t>
            </a:r>
            <a:r>
              <a:rPr lang="en-US" dirty="0" err="1"/>
              <a:t>pensez</a:t>
            </a:r>
            <a:r>
              <a:rPr lang="en-US" dirty="0"/>
              <a:t> devoir </a:t>
            </a:r>
            <a:r>
              <a:rPr lang="en-US" dirty="0" err="1"/>
              <a:t>utiliser</a:t>
            </a:r>
            <a:r>
              <a:rPr lang="en-US" dirty="0"/>
              <a:t>, par </a:t>
            </a:r>
            <a:r>
              <a:rPr lang="en-US" dirty="0" err="1"/>
              <a:t>exemple</a:t>
            </a:r>
            <a:r>
              <a:rPr lang="en-US" dirty="0"/>
              <a:t> L1, E1, C2.  </a:t>
            </a:r>
            <a:r>
              <a:rPr lang="en-US" dirty="0" err="1"/>
              <a:t>N'hésitez</a:t>
            </a:r>
            <a:r>
              <a:rPr lang="en-US" dirty="0"/>
              <a:t> pas </a:t>
            </a:r>
            <a:r>
              <a:rPr lang="en-US" dirty="0" err="1"/>
              <a:t>à</a:t>
            </a:r>
            <a:r>
              <a:rPr lang="en-US" dirty="0"/>
              <a:t> revoir les diapositives </a:t>
            </a:r>
            <a:r>
              <a:rPr lang="en-US" dirty="0" err="1"/>
              <a:t>précédentes</a:t>
            </a:r>
            <a:r>
              <a:rPr lang="en-US" dirty="0"/>
              <a:t> </a:t>
            </a:r>
            <a:r>
              <a:rPr lang="en-US" dirty="0" err="1"/>
              <a:t>ou</a:t>
            </a:r>
            <a:r>
              <a:rPr lang="en-US" dirty="0"/>
              <a:t> </a:t>
            </a:r>
            <a:r>
              <a:rPr lang="en-US" dirty="0" err="1"/>
              <a:t>à</a:t>
            </a:r>
            <a:r>
              <a:rPr lang="en-US" dirty="0"/>
              <a:t> consulter le Guide de </a:t>
            </a:r>
            <a:r>
              <a:rPr lang="en-US" dirty="0" err="1"/>
              <a:t>ressources</a:t>
            </a:r>
            <a:r>
              <a:rPr lang="en-US" dirty="0"/>
              <a:t> M&amp;E </a:t>
            </a:r>
            <a:r>
              <a:rPr lang="en-US" dirty="0" err="1"/>
              <a:t>en</a:t>
            </a:r>
            <a:r>
              <a:rPr lang="en-US" dirty="0"/>
              <a:t> </a:t>
            </a:r>
            <a:r>
              <a:rPr lang="en-US" dirty="0" err="1"/>
              <a:t>ligne</a:t>
            </a:r>
            <a:r>
              <a:rPr lang="en-US" dirty="0"/>
              <a:t> pour les </a:t>
            </a:r>
            <a:r>
              <a:rPr lang="en-US" dirty="0" err="1"/>
              <a:t>projets</a:t>
            </a:r>
            <a:r>
              <a:rPr lang="en-US" dirty="0"/>
              <a:t> de </a:t>
            </a:r>
            <a:r>
              <a:rPr lang="en-US" dirty="0" err="1"/>
              <a:t>l'OCFT</a:t>
            </a:r>
            <a:r>
              <a:rPr lang="en-US" dirty="0"/>
              <a:t>. </a:t>
            </a:r>
          </a:p>
          <a:p>
            <a:endParaRPr lang="en-US" dirty="0"/>
          </a:p>
          <a:p>
            <a:r>
              <a:rPr lang="en-US" dirty="0"/>
              <a:t>Participation accrue des </a:t>
            </a:r>
            <a:r>
              <a:rPr lang="en-US" dirty="0" err="1"/>
              <a:t>jeunes</a:t>
            </a:r>
            <a:r>
              <a:rPr lang="en-US" dirty="0"/>
              <a:t> adolescents (</a:t>
            </a:r>
            <a:r>
              <a:rPr lang="en-US" dirty="0" err="1"/>
              <a:t>moins</a:t>
            </a:r>
            <a:r>
              <a:rPr lang="en-US" dirty="0"/>
              <a:t> de 18 </a:t>
            </a:r>
            <a:r>
              <a:rPr lang="en-US" dirty="0" err="1"/>
              <a:t>ans</a:t>
            </a:r>
            <a:r>
              <a:rPr lang="en-US" dirty="0"/>
              <a:t>) aux </a:t>
            </a:r>
            <a:r>
              <a:rPr lang="en-US" dirty="0" err="1"/>
              <a:t>programmes</a:t>
            </a:r>
            <a:r>
              <a:rPr lang="en-US" dirty="0"/>
              <a:t> </a:t>
            </a:r>
            <a:r>
              <a:rPr lang="en-US" dirty="0" err="1"/>
              <a:t>d'apprentissage</a:t>
            </a:r>
            <a:r>
              <a:rPr lang="en-US" dirty="0"/>
              <a:t>.</a:t>
            </a:r>
          </a:p>
          <a:p>
            <a:r>
              <a:rPr lang="en-US" dirty="0" err="1"/>
              <a:t>Réduction</a:t>
            </a:r>
            <a:r>
              <a:rPr lang="en-US" dirty="0"/>
              <a:t> de </a:t>
            </a:r>
            <a:r>
              <a:rPr lang="en-US" dirty="0" err="1"/>
              <a:t>l'incidence</a:t>
            </a:r>
            <a:r>
              <a:rPr lang="en-US" dirty="0"/>
              <a:t> du travail des enfants dans le </a:t>
            </a:r>
            <a:r>
              <a:rPr lang="en-US" dirty="0" err="1"/>
              <a:t>secteur</a:t>
            </a:r>
            <a:r>
              <a:rPr lang="en-US" dirty="0"/>
              <a:t> </a:t>
            </a:r>
            <a:r>
              <a:rPr lang="en-US" dirty="0" err="1"/>
              <a:t>agricole</a:t>
            </a:r>
            <a:r>
              <a:rPr lang="en-US" dirty="0"/>
              <a:t> </a:t>
            </a:r>
            <a:r>
              <a:rPr lang="en-US" dirty="0" err="1"/>
              <a:t>en</a:t>
            </a:r>
            <a:r>
              <a:rPr lang="en-US" dirty="0"/>
              <a:t> </a:t>
            </a:r>
            <a:r>
              <a:rPr lang="en-US" dirty="0" err="1"/>
              <a:t>Éthiopie</a:t>
            </a:r>
            <a:r>
              <a:rPr lang="en-US" dirty="0"/>
              <a:t>.</a:t>
            </a:r>
          </a:p>
          <a:p>
            <a:r>
              <a:rPr lang="en-US" dirty="0" err="1"/>
              <a:t>Amélioration</a:t>
            </a:r>
            <a:r>
              <a:rPr lang="en-US" dirty="0"/>
              <a:t> de </a:t>
            </a:r>
            <a:r>
              <a:rPr lang="en-US" dirty="0" err="1"/>
              <a:t>l'accès</a:t>
            </a:r>
            <a:r>
              <a:rPr lang="en-US" dirty="0"/>
              <a:t> aux bourses </a:t>
            </a:r>
            <a:r>
              <a:rPr lang="en-US" dirty="0" err="1"/>
              <a:t>scolaires</a:t>
            </a:r>
            <a:r>
              <a:rPr lang="en-US" dirty="0"/>
              <a:t> pour les </a:t>
            </a:r>
            <a:r>
              <a:rPr lang="en-US" dirty="0" err="1"/>
              <a:t>jeunes</a:t>
            </a:r>
            <a:r>
              <a:rPr lang="en-US" dirty="0"/>
              <a:t> </a:t>
            </a:r>
            <a:r>
              <a:rPr lang="en-US" dirty="0" err="1"/>
              <a:t>ciblés</a:t>
            </a:r>
            <a:r>
              <a:rPr lang="en-US" dirty="0"/>
              <a:t>.</a:t>
            </a:r>
          </a:p>
          <a:p>
            <a:r>
              <a:rPr lang="en-US" dirty="0"/>
              <a:t>Adoption d'un code de </a:t>
            </a:r>
            <a:r>
              <a:rPr lang="en-US" dirty="0" err="1"/>
              <a:t>conduite</a:t>
            </a:r>
            <a:r>
              <a:rPr lang="en-US" dirty="0"/>
              <a:t> sur le travail des enfants par </a:t>
            </a:r>
            <a:r>
              <a:rPr lang="en-US" dirty="0" err="1"/>
              <a:t>l'association</a:t>
            </a:r>
            <a:r>
              <a:rPr lang="en-US" dirty="0"/>
              <a:t> des </a:t>
            </a:r>
            <a:r>
              <a:rPr lang="en-US" dirty="0" err="1"/>
              <a:t>producteurs</a:t>
            </a:r>
            <a:r>
              <a:rPr lang="en-US" dirty="0"/>
              <a:t> </a:t>
            </a:r>
            <a:r>
              <a:rPr lang="en-US" dirty="0" err="1"/>
              <a:t>d'huile</a:t>
            </a:r>
            <a:r>
              <a:rPr lang="en-US" dirty="0"/>
              <a:t> de </a:t>
            </a:r>
            <a:r>
              <a:rPr lang="en-US" dirty="0" err="1"/>
              <a:t>palme</a:t>
            </a:r>
            <a:r>
              <a:rPr lang="en-US" dirty="0"/>
              <a:t> avec le </a:t>
            </a:r>
            <a:r>
              <a:rPr lang="en-US" dirty="0" err="1"/>
              <a:t>soutien</a:t>
            </a:r>
            <a:r>
              <a:rPr lang="en-US" dirty="0"/>
              <a:t> du </a:t>
            </a:r>
            <a:r>
              <a:rPr lang="en-US" dirty="0" err="1"/>
              <a:t>projet</a:t>
            </a:r>
            <a:r>
              <a:rPr lang="en-US" dirty="0"/>
              <a:t>.</a:t>
            </a:r>
          </a:p>
          <a:p>
            <a:r>
              <a:rPr lang="en-US" dirty="0"/>
              <a:t>Participation accrue des ménages </a:t>
            </a:r>
            <a:r>
              <a:rPr lang="en-US" dirty="0" err="1"/>
              <a:t>bénéficiaires</a:t>
            </a:r>
            <a:r>
              <a:rPr lang="en-US" dirty="0"/>
              <a:t> aux associations </a:t>
            </a:r>
            <a:r>
              <a:rPr lang="en-US" dirty="0" err="1"/>
              <a:t>villageoises</a:t>
            </a:r>
            <a:r>
              <a:rPr lang="en-US" dirty="0"/>
              <a:t> </a:t>
            </a:r>
            <a:r>
              <a:rPr lang="en-US" dirty="0" err="1"/>
              <a:t>d'épargne</a:t>
            </a:r>
            <a:r>
              <a:rPr lang="en-US" dirty="0"/>
              <a:t> et de </a:t>
            </a:r>
            <a:r>
              <a:rPr lang="en-US" dirty="0" err="1"/>
              <a:t>crédit</a:t>
            </a:r>
            <a:r>
              <a:rPr lang="en-US" dirty="0"/>
              <a:t> (VSLA) </a:t>
            </a:r>
            <a:r>
              <a:rPr lang="en-US" dirty="0" err="1"/>
              <a:t>soutenues</a:t>
            </a:r>
            <a:r>
              <a:rPr lang="en-US" dirty="0"/>
              <a:t> par le </a:t>
            </a:r>
            <a:r>
              <a:rPr lang="en-US" dirty="0" err="1"/>
              <a:t>projet</a:t>
            </a:r>
            <a:r>
              <a:rPr lang="en-US" dirty="0"/>
              <a:t>.</a:t>
            </a:r>
          </a:p>
          <a:p>
            <a:endParaRPr lang="en-US" dirty="0"/>
          </a:p>
          <a:p>
            <a:r>
              <a:rPr lang="en-US" dirty="0" err="1"/>
              <a:t>Mettez</a:t>
            </a:r>
            <a:r>
              <a:rPr lang="en-US" dirty="0"/>
              <a:t> </a:t>
            </a:r>
            <a:r>
              <a:rPr lang="en-US" dirty="0" err="1"/>
              <a:t>l'enregistrement</a:t>
            </a:r>
            <a:r>
              <a:rPr lang="en-US" dirty="0"/>
              <a:t> </a:t>
            </a:r>
            <a:r>
              <a:rPr lang="en-US" dirty="0" err="1"/>
              <a:t>en</a:t>
            </a:r>
            <a:r>
              <a:rPr lang="en-US" dirty="0"/>
              <a:t> pause et </a:t>
            </a:r>
            <a:r>
              <a:rPr lang="en-US" dirty="0" err="1"/>
              <a:t>lorsque</a:t>
            </a:r>
            <a:r>
              <a:rPr lang="en-US" dirty="0"/>
              <a:t> </a:t>
            </a:r>
            <a:r>
              <a:rPr lang="en-US" dirty="0" err="1"/>
              <a:t>vous</a:t>
            </a:r>
            <a:r>
              <a:rPr lang="en-US" dirty="0"/>
              <a:t> </a:t>
            </a:r>
            <a:r>
              <a:rPr lang="en-US" dirty="0" err="1"/>
              <a:t>êtes</a:t>
            </a:r>
            <a:r>
              <a:rPr lang="en-US" dirty="0"/>
              <a:t> prêt </a:t>
            </a:r>
            <a:r>
              <a:rPr lang="en-US" dirty="0" err="1"/>
              <a:t>à</a:t>
            </a:r>
            <a:r>
              <a:rPr lang="en-US" dirty="0"/>
              <a:t> donner </a:t>
            </a:r>
            <a:r>
              <a:rPr lang="en-US" dirty="0" err="1"/>
              <a:t>vos</a:t>
            </a:r>
            <a:r>
              <a:rPr lang="en-US" dirty="0"/>
              <a:t> </a:t>
            </a:r>
            <a:r>
              <a:rPr lang="en-US" dirty="0" err="1"/>
              <a:t>réponses</a:t>
            </a:r>
            <a:r>
              <a:rPr lang="en-US" dirty="0"/>
              <a:t>, </a:t>
            </a:r>
            <a:r>
              <a:rPr lang="en-US" dirty="0" err="1"/>
              <a:t>appuyez</a:t>
            </a:r>
            <a:r>
              <a:rPr lang="en-US" dirty="0"/>
              <a:t> sur "play".</a:t>
            </a:r>
          </a:p>
        </p:txBody>
      </p:sp>
    </p:spTree>
    <p:extLst>
      <p:ext uri="{BB962C8B-B14F-4D97-AF65-F5344CB8AC3E}">
        <p14:creationId xmlns:p14="http://schemas.microsoft.com/office/powerpoint/2010/main" val="20773775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Voici</a:t>
            </a:r>
            <a:r>
              <a:rPr lang="en-US" dirty="0"/>
              <a:t> les </a:t>
            </a:r>
            <a:r>
              <a:rPr lang="en-US" dirty="0" err="1"/>
              <a:t>réponses</a:t>
            </a:r>
            <a:r>
              <a:rPr lang="en-US" dirty="0"/>
              <a:t>. </a:t>
            </a:r>
          </a:p>
          <a:p>
            <a:endParaRPr lang="en-US" dirty="0"/>
          </a:p>
          <a:p>
            <a:r>
              <a:rPr lang="en-US" dirty="0"/>
              <a:t>Pour le n°1, la </a:t>
            </a:r>
            <a:r>
              <a:rPr lang="en-US" dirty="0" err="1"/>
              <a:t>réponse</a:t>
            </a:r>
            <a:r>
              <a:rPr lang="en-US" dirty="0"/>
              <a:t> </a:t>
            </a:r>
            <a:r>
              <a:rPr lang="en-US" dirty="0" err="1"/>
              <a:t>est</a:t>
            </a:r>
            <a:r>
              <a:rPr lang="en-US" dirty="0"/>
              <a:t> E4 (formation </a:t>
            </a:r>
            <a:r>
              <a:rPr lang="en-US" dirty="0" err="1"/>
              <a:t>professionnelle</a:t>
            </a:r>
            <a:r>
              <a:rPr lang="en-US" dirty="0"/>
              <a:t>) et E1- </a:t>
            </a:r>
            <a:r>
              <a:rPr lang="en-US" dirty="0" err="1"/>
              <a:t>moins</a:t>
            </a:r>
            <a:r>
              <a:rPr lang="en-US" dirty="0"/>
              <a:t> de 18 </a:t>
            </a:r>
            <a:r>
              <a:rPr lang="en-US" dirty="0" err="1"/>
              <a:t>ans</a:t>
            </a:r>
            <a:r>
              <a:rPr lang="en-US" dirty="0"/>
              <a:t>, </a:t>
            </a:r>
            <a:r>
              <a:rPr lang="en-US" dirty="0" err="1"/>
              <a:t>programme</a:t>
            </a:r>
            <a:r>
              <a:rPr lang="en-US" dirty="0"/>
              <a:t> </a:t>
            </a:r>
            <a:r>
              <a:rPr lang="en-US" dirty="0" err="1"/>
              <a:t>d'apprentissage</a:t>
            </a:r>
            <a:r>
              <a:rPr lang="en-US" dirty="0"/>
              <a:t>.</a:t>
            </a:r>
          </a:p>
          <a:p>
            <a:r>
              <a:rPr lang="en-US" dirty="0"/>
              <a:t>Pour le #2 la </a:t>
            </a:r>
            <a:r>
              <a:rPr lang="en-US" dirty="0" err="1"/>
              <a:t>réponse</a:t>
            </a:r>
            <a:r>
              <a:rPr lang="en-US" dirty="0"/>
              <a:t> </a:t>
            </a:r>
            <a:r>
              <a:rPr lang="en-US" dirty="0" err="1"/>
              <a:t>est</a:t>
            </a:r>
            <a:r>
              <a:rPr lang="en-US" dirty="0"/>
              <a:t>, POC 1 (Project Objective 1.)</a:t>
            </a:r>
          </a:p>
          <a:p>
            <a:r>
              <a:rPr lang="en-US" dirty="0"/>
              <a:t>Pour le #3, la </a:t>
            </a:r>
            <a:r>
              <a:rPr lang="en-US" dirty="0" err="1"/>
              <a:t>réponse</a:t>
            </a:r>
            <a:r>
              <a:rPr lang="en-US" dirty="0"/>
              <a:t> </a:t>
            </a:r>
            <a:r>
              <a:rPr lang="en-US" dirty="0" err="1"/>
              <a:t>est</a:t>
            </a:r>
            <a:r>
              <a:rPr lang="en-US" dirty="0"/>
              <a:t> E2 (enfants </a:t>
            </a:r>
            <a:r>
              <a:rPr lang="en-US" dirty="0" err="1"/>
              <a:t>recevant</a:t>
            </a:r>
            <a:r>
              <a:rPr lang="en-US" dirty="0"/>
              <a:t> des services </a:t>
            </a:r>
            <a:r>
              <a:rPr lang="en-US" dirty="0" err="1"/>
              <a:t>scolaires</a:t>
            </a:r>
            <a:r>
              <a:rPr lang="en-US" dirty="0"/>
              <a:t> </a:t>
            </a:r>
            <a:r>
              <a:rPr lang="en-US" dirty="0" err="1"/>
              <a:t>formels</a:t>
            </a:r>
            <a:r>
              <a:rPr lang="en-US" dirty="0"/>
              <a:t>) et E1 (enfants </a:t>
            </a:r>
            <a:r>
              <a:rPr lang="en-US" dirty="0" err="1"/>
              <a:t>recevant</a:t>
            </a:r>
            <a:r>
              <a:rPr lang="en-US" dirty="0"/>
              <a:t> des services </a:t>
            </a:r>
            <a:r>
              <a:rPr lang="en-US" dirty="0" err="1"/>
              <a:t>d'éducation</a:t>
            </a:r>
            <a:r>
              <a:rPr lang="en-US" dirty="0"/>
              <a:t>)</a:t>
            </a:r>
          </a:p>
          <a:p>
            <a:r>
              <a:rPr lang="en-US" dirty="0"/>
              <a:t>Pour le point 4, la </a:t>
            </a:r>
            <a:r>
              <a:rPr lang="en-US" dirty="0" err="1"/>
              <a:t>réponse</a:t>
            </a:r>
            <a:r>
              <a:rPr lang="en-US" dirty="0"/>
              <a:t> </a:t>
            </a:r>
            <a:r>
              <a:rPr lang="en-US" dirty="0" err="1"/>
              <a:t>est</a:t>
            </a:r>
            <a:r>
              <a:rPr lang="en-US" dirty="0"/>
              <a:t> C1 (augmentation de la </a:t>
            </a:r>
            <a:r>
              <a:rPr lang="en-US" dirty="0" err="1"/>
              <a:t>capacité</a:t>
            </a:r>
            <a:r>
              <a:rPr lang="en-US" dirty="0"/>
              <a:t> du pays).</a:t>
            </a:r>
          </a:p>
          <a:p>
            <a:r>
              <a:rPr lang="en-US" dirty="0"/>
              <a:t>Pour le #5, la </a:t>
            </a:r>
            <a:r>
              <a:rPr lang="en-US" dirty="0" err="1"/>
              <a:t>réponse</a:t>
            </a:r>
            <a:r>
              <a:rPr lang="en-US" dirty="0"/>
              <a:t> </a:t>
            </a:r>
            <a:r>
              <a:rPr lang="en-US" dirty="0" err="1"/>
              <a:t>est</a:t>
            </a:r>
            <a:r>
              <a:rPr lang="en-US" dirty="0"/>
              <a:t> L4 (services </a:t>
            </a:r>
            <a:r>
              <a:rPr lang="en-US" dirty="0" err="1"/>
              <a:t>économiques</a:t>
            </a:r>
            <a:r>
              <a:rPr lang="en-US" dirty="0"/>
              <a:t> de </a:t>
            </a:r>
            <a:r>
              <a:rPr lang="en-US" dirty="0" err="1"/>
              <a:t>subsistance</a:t>
            </a:r>
            <a:r>
              <a:rPr lang="en-US" dirty="0"/>
              <a:t>) et L1 (ménages </a:t>
            </a:r>
            <a:r>
              <a:rPr lang="en-US" dirty="0" err="1"/>
              <a:t>recevant</a:t>
            </a:r>
            <a:r>
              <a:rPr lang="en-US" dirty="0"/>
              <a:t> des services de </a:t>
            </a:r>
            <a:r>
              <a:rPr lang="en-US" dirty="0" err="1"/>
              <a:t>subsistance</a:t>
            </a:r>
            <a:r>
              <a:rPr lang="en-US" dirty="0"/>
              <a:t>).</a:t>
            </a:r>
          </a:p>
        </p:txBody>
      </p:sp>
    </p:spTree>
    <p:extLst>
      <p:ext uri="{BB962C8B-B14F-4D97-AF65-F5344CB8AC3E}">
        <p14:creationId xmlns:p14="http://schemas.microsoft.com/office/powerpoint/2010/main" val="2043844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err="1"/>
              <a:t>À</a:t>
            </a:r>
            <a:r>
              <a:rPr lang="en-US" dirty="0"/>
              <a:t> la fin de la formation, les participants </a:t>
            </a:r>
            <a:r>
              <a:rPr lang="en-US" dirty="0" err="1"/>
              <a:t>auront</a:t>
            </a:r>
            <a:r>
              <a:rPr lang="en-US" dirty="0"/>
              <a:t> </a:t>
            </a:r>
            <a:r>
              <a:rPr lang="en-US" dirty="0" err="1"/>
              <a:t>amélioré</a:t>
            </a:r>
            <a:r>
              <a:rPr lang="en-US" dirty="0"/>
              <a:t> </a:t>
            </a:r>
            <a:r>
              <a:rPr lang="en-US" dirty="0" err="1"/>
              <a:t>leur</a:t>
            </a:r>
            <a:r>
              <a:rPr lang="en-US" dirty="0"/>
              <a:t> </a:t>
            </a:r>
            <a:r>
              <a:rPr lang="en-US" dirty="0" err="1"/>
              <a:t>compréhension</a:t>
            </a:r>
            <a:r>
              <a:rPr lang="en-US" dirty="0"/>
              <a:t> des </a:t>
            </a:r>
            <a:r>
              <a:rPr lang="en-US" dirty="0" err="1"/>
              <a:t>éléments</a:t>
            </a:r>
            <a:r>
              <a:rPr lang="en-US" dirty="0"/>
              <a:t> </a:t>
            </a:r>
            <a:r>
              <a:rPr lang="en-US" dirty="0" err="1"/>
              <a:t>suivants</a:t>
            </a:r>
            <a:r>
              <a:rPr lang="en-US" dirty="0"/>
              <a:t>:</a:t>
            </a:r>
          </a:p>
          <a:p>
            <a:pPr marL="0" indent="0">
              <a:buNone/>
            </a:pPr>
            <a:endParaRPr lang="en-US" dirty="0"/>
          </a:p>
          <a:p>
            <a:pPr marL="342900" marR="0" lvl="0" indent="-342900" algn="just">
              <a:spcBef>
                <a:spcPts val="0"/>
              </a:spcBef>
              <a:spcAft>
                <a:spcPts val="0"/>
              </a:spcAft>
              <a:buFont typeface="Symbol" panose="05050102010706020507" pitchFamily="18" charset="2"/>
              <a:buChar char=""/>
            </a:pPr>
            <a:r>
              <a:rPr lang="en-US" dirty="0"/>
              <a:t>Comment </a:t>
            </a:r>
            <a:r>
              <a:rPr lang="en-US" dirty="0" err="1"/>
              <a:t>développer</a:t>
            </a:r>
            <a:r>
              <a:rPr lang="en-US" dirty="0"/>
              <a:t> des </a:t>
            </a:r>
            <a:r>
              <a:rPr lang="en-US" dirty="0" err="1"/>
              <a:t>indicateurs</a:t>
            </a:r>
            <a:r>
              <a:rPr lang="en-US" dirty="0"/>
              <a:t> de haute </a:t>
            </a:r>
            <a:r>
              <a:rPr lang="en-US" dirty="0" err="1"/>
              <a:t>qualité</a:t>
            </a:r>
            <a:r>
              <a:rPr lang="en-US" dirty="0"/>
              <a:t> au </a:t>
            </a:r>
            <a:r>
              <a:rPr lang="en-US" dirty="0" err="1"/>
              <a:t>niveau</a:t>
            </a:r>
            <a:r>
              <a:rPr lang="en-US" dirty="0"/>
              <a:t> </a:t>
            </a:r>
            <a:r>
              <a:rPr lang="en-US" dirty="0" err="1"/>
              <a:t>approprié</a:t>
            </a:r>
            <a:r>
              <a:rPr lang="en-US" dirty="0"/>
              <a:t> (</a:t>
            </a:r>
            <a:r>
              <a:rPr lang="en-US" dirty="0" err="1"/>
              <a:t>produit</a:t>
            </a:r>
            <a:r>
              <a:rPr lang="en-US" dirty="0"/>
              <a:t>, </a:t>
            </a:r>
            <a:r>
              <a:rPr lang="en-US" dirty="0" err="1"/>
              <a:t>résultat</a:t>
            </a:r>
            <a:r>
              <a:rPr lang="en-US" dirty="0"/>
              <a:t>, et </a:t>
            </a:r>
            <a:r>
              <a:rPr lang="en-US" dirty="0" err="1"/>
              <a:t>objectif</a:t>
            </a:r>
            <a:r>
              <a:rPr lang="en-US" dirty="0"/>
              <a:t> du </a:t>
            </a:r>
            <a:r>
              <a:rPr lang="en-US" dirty="0" err="1"/>
              <a:t>projet</a:t>
            </a:r>
            <a:r>
              <a:rPr lang="en-US" dirty="0"/>
              <a:t>).</a:t>
            </a:r>
          </a:p>
          <a:p>
            <a:pPr marL="342900" marR="0" lvl="0" indent="-342900" algn="just">
              <a:spcBef>
                <a:spcPts val="0"/>
              </a:spcBef>
              <a:spcAft>
                <a:spcPts val="0"/>
              </a:spcAft>
              <a:buFont typeface="Symbol" panose="05050102010706020507" pitchFamily="18" charset="2"/>
              <a:buChar char=""/>
            </a:pPr>
            <a:endParaRPr lang="en-US" dirty="0"/>
          </a:p>
          <a:p>
            <a:pPr marL="342900" marR="0" lvl="0" indent="-342900" algn="just">
              <a:spcBef>
                <a:spcPts val="0"/>
              </a:spcBef>
              <a:spcAft>
                <a:spcPts val="0"/>
              </a:spcAft>
              <a:buFont typeface="Symbol" panose="05050102010706020507" pitchFamily="18" charset="2"/>
              <a:buChar char=""/>
            </a:pPr>
            <a:r>
              <a:rPr lang="en-US" dirty="0"/>
              <a:t>Comment </a:t>
            </a:r>
            <a:r>
              <a:rPr lang="en-US" dirty="0" err="1"/>
              <a:t>définir</a:t>
            </a:r>
            <a:r>
              <a:rPr lang="en-US" dirty="0"/>
              <a:t> les </a:t>
            </a:r>
            <a:r>
              <a:rPr lang="en-US" dirty="0" err="1"/>
              <a:t>indicateurs</a:t>
            </a:r>
            <a:r>
              <a:rPr lang="en-US" dirty="0"/>
              <a:t> dans le format PMP de ILAB/OCFT.</a:t>
            </a:r>
          </a:p>
          <a:p>
            <a:pPr marL="0" indent="0">
              <a:buNone/>
            </a:pPr>
            <a:endParaRPr lang="en-US" dirty="0"/>
          </a:p>
          <a:p>
            <a:endParaRPr lang="en-US" dirty="0"/>
          </a:p>
        </p:txBody>
      </p:sp>
    </p:spTree>
    <p:extLst>
      <p:ext uri="{BB962C8B-B14F-4D97-AF65-F5344CB8AC3E}">
        <p14:creationId xmlns:p14="http://schemas.microsoft.com/office/powerpoint/2010/main" val="10636279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Maintenant</a:t>
            </a:r>
            <a:r>
              <a:rPr lang="en-US" dirty="0"/>
              <a:t> que nous </a:t>
            </a:r>
            <a:r>
              <a:rPr lang="en-US" dirty="0" err="1"/>
              <a:t>avons</a:t>
            </a:r>
            <a:r>
              <a:rPr lang="en-US" dirty="0"/>
              <a:t> </a:t>
            </a:r>
            <a:r>
              <a:rPr lang="en-US" dirty="0" err="1"/>
              <a:t>abordé</a:t>
            </a:r>
            <a:r>
              <a:rPr lang="en-US" dirty="0"/>
              <a:t> les </a:t>
            </a:r>
            <a:r>
              <a:rPr lang="en-US" dirty="0" err="1"/>
              <a:t>principes</a:t>
            </a:r>
            <a:r>
              <a:rPr lang="en-US" dirty="0"/>
              <a:t> </a:t>
            </a:r>
            <a:r>
              <a:rPr lang="en-US" dirty="0" err="1"/>
              <a:t>fondamentaux</a:t>
            </a:r>
            <a:r>
              <a:rPr lang="en-US" dirty="0"/>
              <a:t> des </a:t>
            </a:r>
            <a:r>
              <a:rPr lang="en-US" dirty="0" err="1"/>
              <a:t>indicateurs</a:t>
            </a:r>
            <a:r>
              <a:rPr lang="en-US" dirty="0"/>
              <a:t> et passé </a:t>
            </a:r>
            <a:r>
              <a:rPr lang="en-US" dirty="0" err="1"/>
              <a:t>en</a:t>
            </a:r>
            <a:r>
              <a:rPr lang="en-US" dirty="0"/>
              <a:t> revue les </a:t>
            </a:r>
            <a:r>
              <a:rPr lang="en-US" dirty="0" err="1"/>
              <a:t>indicateurs</a:t>
            </a:r>
            <a:r>
              <a:rPr lang="en-US" dirty="0"/>
              <a:t> standard de </a:t>
            </a:r>
            <a:r>
              <a:rPr lang="en-US" dirty="0" err="1"/>
              <a:t>l'OCFT</a:t>
            </a:r>
            <a:r>
              <a:rPr lang="en-US" dirty="0"/>
              <a:t>, nous </a:t>
            </a:r>
            <a:r>
              <a:rPr lang="en-US" dirty="0" err="1"/>
              <a:t>allons</a:t>
            </a:r>
            <a:r>
              <a:rPr lang="en-US" dirty="0"/>
              <a:t> </a:t>
            </a:r>
            <a:r>
              <a:rPr lang="en-US" dirty="0" err="1"/>
              <a:t>discuter</a:t>
            </a:r>
            <a:r>
              <a:rPr lang="en-US" dirty="0"/>
              <a:t> des </a:t>
            </a:r>
            <a:r>
              <a:rPr lang="en-US" dirty="0" err="1"/>
              <a:t>principales</a:t>
            </a:r>
            <a:r>
              <a:rPr lang="en-US" dirty="0"/>
              <a:t> </a:t>
            </a:r>
            <a:r>
              <a:rPr lang="en-US" dirty="0" err="1"/>
              <a:t>caractéristiques</a:t>
            </a:r>
            <a:r>
              <a:rPr lang="en-US" dirty="0"/>
              <a:t> des bons </a:t>
            </a:r>
            <a:r>
              <a:rPr lang="en-US" dirty="0" err="1"/>
              <a:t>indicateurs</a:t>
            </a:r>
            <a:r>
              <a:rPr lang="en-US" dirty="0"/>
              <a:t>.</a:t>
            </a:r>
          </a:p>
        </p:txBody>
      </p:sp>
    </p:spTree>
    <p:extLst>
      <p:ext uri="{BB962C8B-B14F-4D97-AF65-F5344CB8AC3E}">
        <p14:creationId xmlns:p14="http://schemas.microsoft.com/office/powerpoint/2010/main" val="5188943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Comment </a:t>
            </a:r>
            <a:r>
              <a:rPr lang="en-US" dirty="0" err="1"/>
              <a:t>savons</a:t>
            </a:r>
            <a:r>
              <a:rPr lang="en-US" dirty="0"/>
              <a:t>-nous </a:t>
            </a:r>
            <a:r>
              <a:rPr lang="en-US" dirty="0" err="1"/>
              <a:t>qu'un</a:t>
            </a:r>
            <a:r>
              <a:rPr lang="en-US" dirty="0"/>
              <a:t> </a:t>
            </a:r>
            <a:r>
              <a:rPr lang="en-US" dirty="0" err="1"/>
              <a:t>indicateur</a:t>
            </a:r>
            <a:r>
              <a:rPr lang="en-US" dirty="0"/>
              <a:t> </a:t>
            </a:r>
            <a:r>
              <a:rPr lang="en-US" dirty="0" err="1"/>
              <a:t>est</a:t>
            </a:r>
            <a:r>
              <a:rPr lang="en-US" dirty="0"/>
              <a:t> bon ?  </a:t>
            </a:r>
            <a:r>
              <a:rPr lang="en-US" dirty="0" err="1"/>
              <a:t>Quels</a:t>
            </a:r>
            <a:r>
              <a:rPr lang="en-US" dirty="0"/>
              <a:t> </a:t>
            </a:r>
            <a:r>
              <a:rPr lang="en-US" dirty="0" err="1"/>
              <a:t>critères</a:t>
            </a:r>
            <a:r>
              <a:rPr lang="en-US" dirty="0"/>
              <a:t> </a:t>
            </a:r>
            <a:r>
              <a:rPr lang="en-US" dirty="0" err="1"/>
              <a:t>pouvons</a:t>
            </a:r>
            <a:r>
              <a:rPr lang="en-US" dirty="0"/>
              <a:t>-nous </a:t>
            </a:r>
            <a:r>
              <a:rPr lang="en-US" dirty="0" err="1"/>
              <a:t>utiliser</a:t>
            </a:r>
            <a:r>
              <a:rPr lang="en-US" dirty="0"/>
              <a:t> pour les juger </a:t>
            </a:r>
            <a:r>
              <a:rPr lang="en-US" dirty="0" err="1"/>
              <a:t>lorsque</a:t>
            </a:r>
            <a:r>
              <a:rPr lang="en-US" dirty="0"/>
              <a:t> nous </a:t>
            </a:r>
            <a:r>
              <a:rPr lang="en-US" dirty="0" err="1"/>
              <a:t>choisissons</a:t>
            </a:r>
            <a:r>
              <a:rPr lang="en-US" dirty="0"/>
              <a:t> entre de </a:t>
            </a:r>
            <a:r>
              <a:rPr lang="en-US" dirty="0" err="1"/>
              <a:t>nombreux</a:t>
            </a:r>
            <a:r>
              <a:rPr lang="en-US" dirty="0"/>
              <a:t> </a:t>
            </a:r>
            <a:r>
              <a:rPr lang="en-US" dirty="0" err="1"/>
              <a:t>indicateurs</a:t>
            </a:r>
            <a:r>
              <a:rPr lang="en-US" dirty="0"/>
              <a:t> </a:t>
            </a:r>
            <a:r>
              <a:rPr lang="en-US" dirty="0" err="1"/>
              <a:t>possibles</a:t>
            </a:r>
            <a:r>
              <a:rPr lang="en-US" dirty="0"/>
              <a:t> ?</a:t>
            </a:r>
          </a:p>
          <a:p>
            <a:pPr marL="171450" indent="-171450">
              <a:buFont typeface="Arial" panose="020B0604020202020204" pitchFamily="34" charset="0"/>
              <a:buChar char="•"/>
            </a:pPr>
            <a:r>
              <a:rPr lang="en-US"/>
              <a:t>L’ILAB </a:t>
            </a:r>
            <a:r>
              <a:rPr lang="en-US" dirty="0" err="1"/>
              <a:t>utilise</a:t>
            </a:r>
            <a:r>
              <a:rPr lang="en-US" dirty="0"/>
              <a:t> les </a:t>
            </a:r>
            <a:r>
              <a:rPr lang="en-US" dirty="0" err="1"/>
              <a:t>critères</a:t>
            </a:r>
            <a:r>
              <a:rPr lang="en-US" dirty="0"/>
              <a:t> "DOAP" </a:t>
            </a:r>
            <a:r>
              <a:rPr lang="en-US" dirty="0" err="1"/>
              <a:t>suivants</a:t>
            </a:r>
            <a:r>
              <a:rPr lang="en-US" dirty="0"/>
              <a:t> pour les bons </a:t>
            </a:r>
            <a:r>
              <a:rPr lang="en-US" dirty="0" err="1"/>
              <a:t>indicateurs</a:t>
            </a:r>
            <a:r>
              <a:rPr lang="en-US" dirty="0"/>
              <a:t>. </a:t>
            </a:r>
          </a:p>
          <a:p>
            <a:pPr marL="171450" indent="-171450">
              <a:buFont typeface="Arial" panose="020B0604020202020204" pitchFamily="34" charset="0"/>
              <a:buChar char="•"/>
            </a:pPr>
            <a:r>
              <a:rPr lang="en-US" dirty="0"/>
              <a:t>Direct, Objectif, </a:t>
            </a:r>
            <a:r>
              <a:rPr lang="en-US" dirty="0" err="1"/>
              <a:t>Adéquat</a:t>
            </a:r>
            <a:r>
              <a:rPr lang="en-US" dirty="0"/>
              <a:t> et Pratique.</a:t>
            </a:r>
          </a:p>
          <a:p>
            <a:pPr marL="171450" indent="-171450">
              <a:buFont typeface="Arial" panose="020B0604020202020204" pitchFamily="34" charset="0"/>
              <a:buChar char="•"/>
            </a:pPr>
            <a:r>
              <a:rPr lang="en-US" dirty="0" err="1"/>
              <a:t>L'utilisation</a:t>
            </a:r>
            <a:r>
              <a:rPr lang="en-US" dirty="0"/>
              <a:t> de </a:t>
            </a:r>
            <a:r>
              <a:rPr lang="en-US" dirty="0" err="1"/>
              <a:t>critères</a:t>
            </a:r>
            <a:r>
              <a:rPr lang="en-US" dirty="0"/>
              <a:t> pour </a:t>
            </a:r>
            <a:r>
              <a:rPr lang="en-US" dirty="0" err="1"/>
              <a:t>sélectionner</a:t>
            </a:r>
            <a:r>
              <a:rPr lang="en-US" dirty="0"/>
              <a:t> de bons </a:t>
            </a:r>
            <a:r>
              <a:rPr lang="en-US" dirty="0" err="1"/>
              <a:t>indicateurs</a:t>
            </a:r>
            <a:r>
              <a:rPr lang="en-US" dirty="0"/>
              <a:t> </a:t>
            </a:r>
            <a:r>
              <a:rPr lang="en-US" dirty="0" err="1"/>
              <a:t>permet</a:t>
            </a:r>
            <a:r>
              <a:rPr lang="en-US" dirty="0"/>
              <a:t> de </a:t>
            </a:r>
            <a:r>
              <a:rPr lang="en-US" dirty="0" err="1"/>
              <a:t>s'assurer</a:t>
            </a:r>
            <a:r>
              <a:rPr lang="en-US" dirty="0"/>
              <a:t> que les </a:t>
            </a:r>
            <a:r>
              <a:rPr lang="en-US" dirty="0" err="1"/>
              <a:t>bénéficiaires</a:t>
            </a:r>
            <a:r>
              <a:rPr lang="en-US" dirty="0"/>
              <a:t> de subventions </a:t>
            </a:r>
            <a:r>
              <a:rPr lang="en-US" dirty="0" err="1"/>
              <a:t>collectent</a:t>
            </a:r>
            <a:r>
              <a:rPr lang="en-US" dirty="0"/>
              <a:t> des </a:t>
            </a:r>
            <a:r>
              <a:rPr lang="en-US" dirty="0" err="1"/>
              <a:t>informations</a:t>
            </a:r>
            <a:r>
              <a:rPr lang="en-US" dirty="0"/>
              <a:t> </a:t>
            </a:r>
            <a:r>
              <a:rPr lang="en-US" dirty="0" err="1"/>
              <a:t>pertinentes</a:t>
            </a:r>
            <a:r>
              <a:rPr lang="en-US" dirty="0"/>
              <a:t> pour les </a:t>
            </a:r>
            <a:r>
              <a:rPr lang="en-US" dirty="0" err="1"/>
              <a:t>résultats</a:t>
            </a:r>
            <a:r>
              <a:rPr lang="en-US" dirty="0"/>
              <a:t> de </a:t>
            </a:r>
            <a:r>
              <a:rPr lang="en-US" dirty="0" err="1"/>
              <a:t>leurs</a:t>
            </a:r>
            <a:r>
              <a:rPr lang="en-US" dirty="0"/>
              <a:t> </a:t>
            </a:r>
            <a:r>
              <a:rPr lang="en-US" dirty="0" err="1"/>
              <a:t>projets</a:t>
            </a:r>
            <a:r>
              <a:rPr lang="en-US" dirty="0"/>
              <a:t>.  </a:t>
            </a:r>
          </a:p>
          <a:p>
            <a:pPr marL="171450" indent="-171450">
              <a:buFont typeface="Arial" panose="020B0604020202020204" pitchFamily="34" charset="0"/>
              <a:buChar char="•"/>
            </a:pPr>
            <a:r>
              <a:rPr lang="en-US" dirty="0"/>
              <a:t>Nous </a:t>
            </a:r>
            <a:r>
              <a:rPr lang="en-US" dirty="0" err="1"/>
              <a:t>examinerons</a:t>
            </a:r>
            <a:r>
              <a:rPr lang="en-US" dirty="0"/>
              <a:t> </a:t>
            </a:r>
            <a:r>
              <a:rPr lang="en-US" dirty="0" err="1"/>
              <a:t>chacune</a:t>
            </a:r>
            <a:r>
              <a:rPr lang="en-US" dirty="0"/>
              <a:t> de </a:t>
            </a:r>
            <a:r>
              <a:rPr lang="en-US" dirty="0" err="1"/>
              <a:t>ces</a:t>
            </a:r>
            <a:r>
              <a:rPr lang="en-US" dirty="0"/>
              <a:t> </a:t>
            </a:r>
            <a:r>
              <a:rPr lang="en-US" dirty="0" err="1"/>
              <a:t>caractéristiques</a:t>
            </a:r>
            <a:r>
              <a:rPr lang="en-US" dirty="0"/>
              <a:t> plus </a:t>
            </a:r>
            <a:r>
              <a:rPr lang="en-US" dirty="0" err="1"/>
              <a:t>en</a:t>
            </a:r>
            <a:r>
              <a:rPr lang="en-US" dirty="0"/>
              <a:t> </a:t>
            </a:r>
            <a:r>
              <a:rPr lang="en-US" dirty="0" err="1"/>
              <a:t>détail</a:t>
            </a:r>
            <a:r>
              <a:rPr lang="en-US" dirty="0"/>
              <a:t> dans les diapositives </a:t>
            </a:r>
            <a:r>
              <a:rPr lang="en-US" dirty="0" err="1"/>
              <a:t>suivantes</a:t>
            </a:r>
            <a:r>
              <a:rPr lang="en-US" dirty="0"/>
              <a:t>. </a:t>
            </a:r>
          </a:p>
        </p:txBody>
      </p:sp>
    </p:spTree>
    <p:extLst>
      <p:ext uri="{BB962C8B-B14F-4D97-AF65-F5344CB8AC3E}">
        <p14:creationId xmlns:p14="http://schemas.microsoft.com/office/powerpoint/2010/main" val="37294302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dirty="0" err="1">
                <a:latin typeface="Arial" panose="020B0604020202020204" pitchFamily="34" charset="0"/>
              </a:rPr>
              <a:t>Examinons</a:t>
            </a:r>
            <a:r>
              <a:rPr lang="en-US" altLang="en-US" dirty="0">
                <a:latin typeface="Arial" panose="020B0604020202020204" pitchFamily="34" charset="0"/>
              </a:rPr>
              <a:t> le premier </a:t>
            </a:r>
            <a:r>
              <a:rPr lang="en-US" altLang="en-US" dirty="0" err="1">
                <a:latin typeface="Arial" panose="020B0604020202020204" pitchFamily="34" charset="0"/>
              </a:rPr>
              <a:t>critère</a:t>
            </a:r>
            <a:r>
              <a:rPr lang="en-US" altLang="en-US" dirty="0">
                <a:latin typeface="Arial" panose="020B0604020202020204" pitchFamily="34" charset="0"/>
              </a:rPr>
              <a:t> - direct.</a:t>
            </a:r>
          </a:p>
          <a:p>
            <a:pPr marL="171450" indent="-171450">
              <a:buFont typeface="Arial" panose="020B0604020202020204" pitchFamily="34" charset="0"/>
              <a:buChar char="•"/>
            </a:pPr>
            <a:r>
              <a:rPr lang="en-US" altLang="en-US" dirty="0">
                <a:latin typeface="Arial" panose="020B0604020202020204" pitchFamily="34" charset="0"/>
              </a:rPr>
              <a:t>Un bon </a:t>
            </a:r>
            <a:r>
              <a:rPr lang="en-US" altLang="en-US" dirty="0" err="1">
                <a:latin typeface="Arial" panose="020B0604020202020204" pitchFamily="34" charset="0"/>
              </a:rPr>
              <a:t>indicateur</a:t>
            </a:r>
            <a:r>
              <a:rPr lang="en-US" altLang="en-US" dirty="0">
                <a:latin typeface="Arial" panose="020B0604020202020204" pitchFamily="34" charset="0"/>
              </a:rPr>
              <a:t> doit </a:t>
            </a:r>
            <a:r>
              <a:rPr lang="en-US" altLang="en-US" dirty="0" err="1">
                <a:latin typeface="Arial" panose="020B0604020202020204" pitchFamily="34" charset="0"/>
              </a:rPr>
              <a:t>mesurer</a:t>
            </a:r>
            <a:r>
              <a:rPr lang="en-US" altLang="en-US" dirty="0">
                <a:latin typeface="Arial" panose="020B0604020202020204" pitchFamily="34" charset="0"/>
              </a:rPr>
              <a:t> </a:t>
            </a:r>
            <a:r>
              <a:rPr lang="en-US" altLang="en-US" dirty="0" err="1">
                <a:latin typeface="Arial" panose="020B0604020202020204" pitchFamily="34" charset="0"/>
              </a:rPr>
              <a:t>clairement</a:t>
            </a:r>
            <a:r>
              <a:rPr lang="en-US" altLang="en-US" dirty="0">
                <a:latin typeface="Arial" panose="020B0604020202020204" pitchFamily="34" charset="0"/>
              </a:rPr>
              <a:t> et </a:t>
            </a:r>
            <a:r>
              <a:rPr lang="en-US" altLang="en-US" dirty="0" err="1">
                <a:latin typeface="Arial" panose="020B0604020202020204" pitchFamily="34" charset="0"/>
              </a:rPr>
              <a:t>directement</a:t>
            </a:r>
            <a:r>
              <a:rPr lang="en-US" altLang="en-US" dirty="0">
                <a:latin typeface="Arial" panose="020B0604020202020204" pitchFamily="34" charset="0"/>
              </a:rPr>
              <a:t> le </a:t>
            </a:r>
            <a:r>
              <a:rPr lang="en-US" altLang="en-US" dirty="0" err="1">
                <a:latin typeface="Arial" panose="020B0604020202020204" pitchFamily="34" charset="0"/>
              </a:rPr>
              <a:t>résultat</a:t>
            </a:r>
            <a:r>
              <a:rPr lang="en-US" altLang="en-US" dirty="0">
                <a:latin typeface="Arial" panose="020B0604020202020204" pitchFamily="34" charset="0"/>
              </a:rPr>
              <a:t> </a:t>
            </a:r>
            <a:r>
              <a:rPr lang="en-US" altLang="en-US" dirty="0" err="1">
                <a:latin typeface="Arial" panose="020B0604020202020204" pitchFamily="34" charset="0"/>
              </a:rPr>
              <a:t>escompté</a:t>
            </a:r>
            <a:r>
              <a:rPr lang="en-US" altLang="en-US" dirty="0">
                <a:latin typeface="Arial" panose="020B0604020202020204" pitchFamily="34" charset="0"/>
              </a:rPr>
              <a:t>.</a:t>
            </a:r>
          </a:p>
          <a:p>
            <a:pPr marL="171450" indent="-171450">
              <a:buFont typeface="Arial" panose="020B0604020202020204" pitchFamily="34" charset="0"/>
              <a:buChar char="•"/>
            </a:pPr>
            <a:r>
              <a:rPr lang="en-US" altLang="en-US" dirty="0">
                <a:latin typeface="Arial" panose="020B0604020202020204" pitchFamily="34" charset="0"/>
              </a:rPr>
              <a:t>Une </a:t>
            </a:r>
            <a:r>
              <a:rPr lang="en-US" altLang="en-US" dirty="0" err="1">
                <a:latin typeface="Arial" panose="020B0604020202020204" pitchFamily="34" charset="0"/>
              </a:rPr>
              <a:t>erreur</a:t>
            </a:r>
            <a:r>
              <a:rPr lang="en-US" altLang="en-US" dirty="0">
                <a:latin typeface="Arial" panose="020B0604020202020204" pitchFamily="34" charset="0"/>
              </a:rPr>
              <a:t> courante </a:t>
            </a:r>
            <a:r>
              <a:rPr lang="en-US" altLang="en-US" dirty="0" err="1">
                <a:latin typeface="Arial" panose="020B0604020202020204" pitchFamily="34" charset="0"/>
              </a:rPr>
              <a:t>consiste</a:t>
            </a:r>
            <a:r>
              <a:rPr lang="en-US" altLang="en-US" dirty="0">
                <a:latin typeface="Arial" panose="020B0604020202020204" pitchFamily="34" charset="0"/>
              </a:rPr>
              <a:t> </a:t>
            </a:r>
            <a:r>
              <a:rPr lang="en-US" altLang="en-US" dirty="0" err="1">
                <a:latin typeface="Arial" panose="020B0604020202020204" pitchFamily="34" charset="0"/>
              </a:rPr>
              <a:t>à</a:t>
            </a:r>
            <a:r>
              <a:rPr lang="en-US" altLang="en-US" dirty="0">
                <a:latin typeface="Arial" panose="020B0604020202020204" pitchFamily="34" charset="0"/>
              </a:rPr>
              <a:t> </a:t>
            </a:r>
            <a:r>
              <a:rPr lang="en-US" altLang="en-US" dirty="0" err="1">
                <a:latin typeface="Arial" panose="020B0604020202020204" pitchFamily="34" charset="0"/>
              </a:rPr>
              <a:t>utiliser</a:t>
            </a:r>
            <a:r>
              <a:rPr lang="en-US" altLang="en-US" dirty="0">
                <a:latin typeface="Arial" panose="020B0604020202020204" pitchFamily="34" charset="0"/>
              </a:rPr>
              <a:t> des </a:t>
            </a:r>
            <a:r>
              <a:rPr lang="en-US" altLang="en-US" dirty="0" err="1">
                <a:latin typeface="Arial" panose="020B0604020202020204" pitchFamily="34" charset="0"/>
              </a:rPr>
              <a:t>indicateurs</a:t>
            </a:r>
            <a:r>
              <a:rPr lang="en-US" altLang="en-US" dirty="0">
                <a:latin typeface="Arial" panose="020B0604020202020204" pitchFamily="34" charset="0"/>
              </a:rPr>
              <a:t> qui </a:t>
            </a:r>
            <a:r>
              <a:rPr lang="en-US" altLang="en-US" dirty="0" err="1">
                <a:latin typeface="Arial" panose="020B0604020202020204" pitchFamily="34" charset="0"/>
              </a:rPr>
              <a:t>mesurent</a:t>
            </a:r>
            <a:r>
              <a:rPr lang="en-US" altLang="en-US" dirty="0">
                <a:latin typeface="Arial" panose="020B0604020202020204" pitchFamily="34" charset="0"/>
              </a:rPr>
              <a:t> </a:t>
            </a:r>
            <a:r>
              <a:rPr lang="en-US" altLang="en-US" dirty="0" err="1">
                <a:latin typeface="Arial" panose="020B0604020202020204" pitchFamily="34" charset="0"/>
              </a:rPr>
              <a:t>indirectement</a:t>
            </a:r>
            <a:r>
              <a:rPr lang="en-US" altLang="en-US" dirty="0">
                <a:latin typeface="Arial" panose="020B0604020202020204" pitchFamily="34" charset="0"/>
              </a:rPr>
              <a:t> le </a:t>
            </a:r>
            <a:r>
              <a:rPr lang="en-US" altLang="en-US" dirty="0" err="1">
                <a:latin typeface="Arial" panose="020B0604020202020204" pitchFamily="34" charset="0"/>
              </a:rPr>
              <a:t>résultat</a:t>
            </a:r>
            <a:r>
              <a:rPr lang="en-US" altLang="en-US" dirty="0">
                <a:latin typeface="Arial" panose="020B0604020202020204" pitchFamily="34" charset="0"/>
              </a:rPr>
              <a:t>. </a:t>
            </a:r>
            <a:r>
              <a:rPr lang="en-US" altLang="en-US" dirty="0" err="1">
                <a:latin typeface="Arial" panose="020B0604020202020204" pitchFamily="34" charset="0"/>
              </a:rPr>
              <a:t>En</a:t>
            </a:r>
            <a:r>
              <a:rPr lang="en-US" altLang="en-US" dirty="0">
                <a:latin typeface="Arial" panose="020B0604020202020204" pitchFamily="34" charset="0"/>
              </a:rPr>
              <a:t> </a:t>
            </a:r>
            <a:r>
              <a:rPr lang="en-US" altLang="en-US" dirty="0" err="1">
                <a:latin typeface="Arial" panose="020B0604020202020204" pitchFamily="34" charset="0"/>
              </a:rPr>
              <a:t>d'autres</a:t>
            </a:r>
            <a:r>
              <a:rPr lang="en-US" altLang="en-US" dirty="0">
                <a:latin typeface="Arial" panose="020B0604020202020204" pitchFamily="34" charset="0"/>
              </a:rPr>
              <a:t> </a:t>
            </a:r>
            <a:r>
              <a:rPr lang="en-US" altLang="en-US" dirty="0" err="1">
                <a:latin typeface="Arial" panose="020B0604020202020204" pitchFamily="34" charset="0"/>
              </a:rPr>
              <a:t>termes</a:t>
            </a:r>
            <a:r>
              <a:rPr lang="en-US" altLang="en-US" dirty="0">
                <a:latin typeface="Arial" panose="020B0604020202020204" pitchFamily="34" charset="0"/>
              </a:rPr>
              <a:t>, </a:t>
            </a:r>
            <a:r>
              <a:rPr lang="en-US" altLang="en-US" dirty="0" err="1">
                <a:latin typeface="Arial" panose="020B0604020202020204" pitchFamily="34" charset="0"/>
              </a:rPr>
              <a:t>ils</a:t>
            </a:r>
            <a:r>
              <a:rPr lang="en-US" altLang="en-US" dirty="0">
                <a:latin typeface="Arial" panose="020B0604020202020204" pitchFamily="34" charset="0"/>
              </a:rPr>
              <a:t> </a:t>
            </a:r>
            <a:r>
              <a:rPr lang="en-US" altLang="en-US" dirty="0" err="1">
                <a:latin typeface="Arial" panose="020B0604020202020204" pitchFamily="34" charset="0"/>
              </a:rPr>
              <a:t>ont</a:t>
            </a:r>
            <a:r>
              <a:rPr lang="en-US" altLang="en-US" dirty="0">
                <a:latin typeface="Arial" panose="020B0604020202020204" pitchFamily="34" charset="0"/>
              </a:rPr>
              <a:t> tendance </a:t>
            </a:r>
            <a:r>
              <a:rPr lang="en-US" altLang="en-US" dirty="0" err="1">
                <a:latin typeface="Arial" panose="020B0604020202020204" pitchFamily="34" charset="0"/>
              </a:rPr>
              <a:t>à</a:t>
            </a:r>
            <a:r>
              <a:rPr lang="en-US" altLang="en-US" dirty="0">
                <a:latin typeface="Arial" panose="020B0604020202020204" pitchFamily="34" charset="0"/>
              </a:rPr>
              <a:t> </a:t>
            </a:r>
            <a:r>
              <a:rPr lang="en-US" altLang="en-US" dirty="0" err="1">
                <a:latin typeface="Arial" panose="020B0604020202020204" pitchFamily="34" charset="0"/>
              </a:rPr>
              <a:t>mesurer</a:t>
            </a:r>
            <a:r>
              <a:rPr lang="en-US" altLang="en-US" dirty="0">
                <a:latin typeface="Arial" panose="020B0604020202020204" pitchFamily="34" charset="0"/>
              </a:rPr>
              <a:t> un </a:t>
            </a:r>
            <a:r>
              <a:rPr lang="en-US" altLang="en-US" dirty="0" err="1">
                <a:latin typeface="Arial" panose="020B0604020202020204" pitchFamily="34" charset="0"/>
              </a:rPr>
              <a:t>résultat</a:t>
            </a:r>
            <a:r>
              <a:rPr lang="en-US" altLang="en-US" dirty="0">
                <a:latin typeface="Arial" panose="020B0604020202020204" pitchFamily="34" charset="0"/>
              </a:rPr>
              <a:t> de </a:t>
            </a:r>
            <a:r>
              <a:rPr lang="en-US" altLang="en-US" dirty="0" err="1">
                <a:latin typeface="Arial" panose="020B0604020202020204" pitchFamily="34" charset="0"/>
              </a:rPr>
              <a:t>niveau</a:t>
            </a:r>
            <a:r>
              <a:rPr lang="en-US" altLang="en-US" dirty="0">
                <a:latin typeface="Arial" panose="020B0604020202020204" pitchFamily="34" charset="0"/>
              </a:rPr>
              <a:t> </a:t>
            </a:r>
            <a:r>
              <a:rPr lang="en-US" altLang="en-US" dirty="0" err="1">
                <a:latin typeface="Arial" panose="020B0604020202020204" pitchFamily="34" charset="0"/>
              </a:rPr>
              <a:t>supérieur</a:t>
            </a:r>
            <a:r>
              <a:rPr lang="en-US" altLang="en-US" dirty="0">
                <a:latin typeface="Arial" panose="020B0604020202020204" pitchFamily="34" charset="0"/>
              </a:rPr>
              <a:t> </a:t>
            </a:r>
            <a:r>
              <a:rPr lang="en-US" altLang="en-US" dirty="0" err="1">
                <a:latin typeface="Arial" panose="020B0604020202020204" pitchFamily="34" charset="0"/>
              </a:rPr>
              <a:t>ou</a:t>
            </a:r>
            <a:r>
              <a:rPr lang="en-US" altLang="en-US" dirty="0">
                <a:latin typeface="Arial" panose="020B0604020202020204" pitchFamily="34" charset="0"/>
              </a:rPr>
              <a:t> </a:t>
            </a:r>
            <a:r>
              <a:rPr lang="en-US" altLang="en-US" dirty="0" err="1">
                <a:latin typeface="Arial" panose="020B0604020202020204" pitchFamily="34" charset="0"/>
              </a:rPr>
              <a:t>inférieur</a:t>
            </a:r>
            <a:r>
              <a:rPr lang="en-US" altLang="en-US" dirty="0">
                <a:latin typeface="Arial" panose="020B0604020202020204" pitchFamily="34" charset="0"/>
              </a:rPr>
              <a:t> dans le cadre des </a:t>
            </a:r>
            <a:r>
              <a:rPr lang="en-US" altLang="en-US" dirty="0" err="1">
                <a:latin typeface="Arial" panose="020B0604020202020204" pitchFamily="34" charset="0"/>
              </a:rPr>
              <a:t>résultats</a:t>
            </a:r>
            <a:r>
              <a:rPr lang="en-US" altLang="en-US" dirty="0">
                <a:latin typeface="Arial" panose="020B0604020202020204" pitchFamily="34" charset="0"/>
              </a:rPr>
              <a:t> du </a:t>
            </a:r>
            <a:r>
              <a:rPr lang="en-US" altLang="en-US" dirty="0" err="1">
                <a:latin typeface="Arial" panose="020B0604020202020204" pitchFamily="34" charset="0"/>
              </a:rPr>
              <a:t>projet</a:t>
            </a:r>
            <a:r>
              <a:rPr lang="en-US" altLang="en-US" dirty="0">
                <a:latin typeface="Arial" panose="020B0604020202020204" pitchFamily="34" charset="0"/>
              </a:rPr>
              <a:t>. </a:t>
            </a:r>
          </a:p>
          <a:p>
            <a:pPr marL="171450" indent="-171450">
              <a:buFont typeface="Arial" panose="020B0604020202020204" pitchFamily="34" charset="0"/>
              <a:buChar char="•"/>
            </a:pPr>
            <a:endParaRPr lang="en-US" altLang="en-US" dirty="0">
              <a:latin typeface="Arial" panose="020B0604020202020204" pitchFamily="34" charset="0"/>
            </a:endParaRPr>
          </a:p>
          <a:p>
            <a:pPr marL="171450" indent="-171450">
              <a:buFont typeface="Arial" panose="020B0604020202020204" pitchFamily="34" charset="0"/>
              <a:buChar char="•"/>
            </a:pPr>
            <a:r>
              <a:rPr lang="en-US" altLang="en-US" dirty="0" err="1">
                <a:latin typeface="Arial" panose="020B0604020202020204" pitchFamily="34" charset="0"/>
              </a:rPr>
              <a:t>Prenons</a:t>
            </a:r>
            <a:r>
              <a:rPr lang="en-US" altLang="en-US" dirty="0">
                <a:latin typeface="Arial" panose="020B0604020202020204" pitchFamily="34" charset="0"/>
              </a:rPr>
              <a:t> un </a:t>
            </a:r>
            <a:r>
              <a:rPr lang="en-US" altLang="en-US" dirty="0" err="1">
                <a:latin typeface="Arial" panose="020B0604020202020204" pitchFamily="34" charset="0"/>
              </a:rPr>
              <a:t>exemple</a:t>
            </a:r>
            <a:r>
              <a:rPr lang="en-US" altLang="en-US" dirty="0">
                <a:latin typeface="Arial" panose="020B0604020202020204" pitchFamily="34" charset="0"/>
              </a:rPr>
              <a:t>.  Pour le </a:t>
            </a:r>
            <a:r>
              <a:rPr lang="en-US" altLang="en-US" dirty="0" err="1">
                <a:latin typeface="Arial" panose="020B0604020202020204" pitchFamily="34" charset="0"/>
              </a:rPr>
              <a:t>résultat</a:t>
            </a:r>
            <a:r>
              <a:rPr lang="en-US" altLang="en-US" dirty="0">
                <a:latin typeface="Arial" panose="020B0604020202020204" pitchFamily="34" charset="0"/>
              </a:rPr>
              <a:t> "</a:t>
            </a:r>
            <a:r>
              <a:rPr lang="en-US" altLang="en-US" dirty="0" err="1">
                <a:latin typeface="Arial" panose="020B0604020202020204" pitchFamily="34" charset="0"/>
              </a:rPr>
              <a:t>Utilisation</a:t>
            </a:r>
            <a:r>
              <a:rPr lang="en-US" altLang="en-US" dirty="0">
                <a:latin typeface="Arial" panose="020B0604020202020204" pitchFamily="34" charset="0"/>
              </a:rPr>
              <a:t> accrue de </a:t>
            </a:r>
            <a:r>
              <a:rPr lang="en-US" altLang="en-US" dirty="0" err="1">
                <a:latin typeface="Arial" panose="020B0604020202020204" pitchFamily="34" charset="0"/>
              </a:rPr>
              <a:t>méthodes</a:t>
            </a:r>
            <a:r>
              <a:rPr lang="en-US" altLang="en-US" dirty="0">
                <a:latin typeface="Arial" panose="020B0604020202020204" pitchFamily="34" charset="0"/>
              </a:rPr>
              <a:t> </a:t>
            </a:r>
            <a:r>
              <a:rPr lang="en-US" altLang="en-US" dirty="0" err="1">
                <a:latin typeface="Arial" panose="020B0604020202020204" pitchFamily="34" charset="0"/>
              </a:rPr>
              <a:t>d'enseignement</a:t>
            </a:r>
            <a:r>
              <a:rPr lang="en-US" altLang="en-US" dirty="0">
                <a:latin typeface="Arial" panose="020B0604020202020204" pitchFamily="34" charset="0"/>
              </a:rPr>
              <a:t> </a:t>
            </a:r>
            <a:r>
              <a:rPr lang="en-US" altLang="en-US" dirty="0" err="1">
                <a:latin typeface="Arial" panose="020B0604020202020204" pitchFamily="34" charset="0"/>
              </a:rPr>
              <a:t>améliorées</a:t>
            </a:r>
            <a:r>
              <a:rPr lang="en-US" altLang="en-US" dirty="0">
                <a:latin typeface="Arial" panose="020B0604020202020204" pitchFamily="34" charset="0"/>
              </a:rPr>
              <a:t>", nous </a:t>
            </a:r>
            <a:r>
              <a:rPr lang="en-US" altLang="en-US" dirty="0" err="1">
                <a:latin typeface="Arial" panose="020B0604020202020204" pitchFamily="34" charset="0"/>
              </a:rPr>
              <a:t>avons</a:t>
            </a:r>
            <a:r>
              <a:rPr lang="en-US" altLang="en-US" dirty="0">
                <a:latin typeface="Arial" panose="020B0604020202020204" pitchFamily="34" charset="0"/>
              </a:rPr>
              <a:t> le </a:t>
            </a:r>
            <a:r>
              <a:rPr lang="en-US" altLang="en-US" dirty="0" err="1">
                <a:latin typeface="Arial" panose="020B0604020202020204" pitchFamily="34" charset="0"/>
              </a:rPr>
              <a:t>choix</a:t>
            </a:r>
            <a:r>
              <a:rPr lang="en-US" altLang="en-US" dirty="0">
                <a:latin typeface="Arial" panose="020B0604020202020204" pitchFamily="34" charset="0"/>
              </a:rPr>
              <a:t> entre trois </a:t>
            </a:r>
            <a:r>
              <a:rPr lang="en-US" altLang="en-US" dirty="0" err="1">
                <a:latin typeface="Arial" panose="020B0604020202020204" pitchFamily="34" charset="0"/>
              </a:rPr>
              <a:t>indicateurs</a:t>
            </a:r>
            <a:r>
              <a:rPr lang="en-US" altLang="en-US" dirty="0">
                <a:latin typeface="Arial" panose="020B0604020202020204" pitchFamily="34" charset="0"/>
              </a:rPr>
              <a:t> </a:t>
            </a:r>
            <a:r>
              <a:rPr lang="en-US" altLang="en-US" dirty="0" err="1">
                <a:latin typeface="Arial" panose="020B0604020202020204" pitchFamily="34" charset="0"/>
              </a:rPr>
              <a:t>possibles</a:t>
            </a:r>
            <a:r>
              <a:rPr lang="en-US" altLang="en-US" dirty="0">
                <a:latin typeface="Arial" panose="020B0604020202020204" pitchFamily="34" charset="0"/>
              </a:rPr>
              <a:t>.  Nous </a:t>
            </a:r>
            <a:r>
              <a:rPr lang="en-US" altLang="en-US" dirty="0" err="1">
                <a:latin typeface="Arial" panose="020B0604020202020204" pitchFamily="34" charset="0"/>
              </a:rPr>
              <a:t>voulons</a:t>
            </a:r>
            <a:r>
              <a:rPr lang="en-US" altLang="en-US" dirty="0">
                <a:latin typeface="Arial" panose="020B0604020202020204" pitchFamily="34" charset="0"/>
              </a:rPr>
              <a:t> </a:t>
            </a:r>
            <a:r>
              <a:rPr lang="en-US" altLang="en-US" dirty="0" err="1">
                <a:latin typeface="Arial" panose="020B0604020202020204" pitchFamily="34" charset="0"/>
              </a:rPr>
              <a:t>sélectionner</a:t>
            </a:r>
            <a:r>
              <a:rPr lang="en-US" altLang="en-US" dirty="0">
                <a:latin typeface="Arial" panose="020B0604020202020204" pitchFamily="34" charset="0"/>
              </a:rPr>
              <a:t> </a:t>
            </a:r>
            <a:r>
              <a:rPr lang="en-US" altLang="en-US" dirty="0" err="1">
                <a:latin typeface="Arial" panose="020B0604020202020204" pitchFamily="34" charset="0"/>
              </a:rPr>
              <a:t>celui</a:t>
            </a:r>
            <a:r>
              <a:rPr lang="en-US" altLang="en-US" dirty="0">
                <a:latin typeface="Arial" panose="020B0604020202020204" pitchFamily="34" charset="0"/>
              </a:rPr>
              <a:t> qui </a:t>
            </a:r>
            <a:r>
              <a:rPr lang="en-US" altLang="en-US" dirty="0" err="1">
                <a:latin typeface="Arial" panose="020B0604020202020204" pitchFamily="34" charset="0"/>
              </a:rPr>
              <a:t>mesure</a:t>
            </a:r>
            <a:r>
              <a:rPr lang="en-US" altLang="en-US" dirty="0">
                <a:latin typeface="Arial" panose="020B0604020202020204" pitchFamily="34" charset="0"/>
              </a:rPr>
              <a:t> le plus </a:t>
            </a:r>
            <a:r>
              <a:rPr lang="en-US" altLang="en-US" dirty="0" err="1">
                <a:latin typeface="Arial" panose="020B0604020202020204" pitchFamily="34" charset="0"/>
              </a:rPr>
              <a:t>directement</a:t>
            </a:r>
            <a:r>
              <a:rPr lang="en-US" altLang="en-US" dirty="0">
                <a:latin typeface="Arial" panose="020B0604020202020204" pitchFamily="34" charset="0"/>
              </a:rPr>
              <a:t> le </a:t>
            </a:r>
            <a:r>
              <a:rPr lang="en-US" altLang="en-US" dirty="0" err="1">
                <a:latin typeface="Arial" panose="020B0604020202020204" pitchFamily="34" charset="0"/>
              </a:rPr>
              <a:t>résultat</a:t>
            </a:r>
            <a:r>
              <a:rPr lang="en-US" altLang="en-US" dirty="0">
                <a:latin typeface="Arial" panose="020B0604020202020204" pitchFamily="34" charset="0"/>
              </a:rPr>
              <a:t>. </a:t>
            </a:r>
          </a:p>
          <a:p>
            <a:pPr marL="171450" indent="-171450">
              <a:buFont typeface="Arial" panose="020B0604020202020204" pitchFamily="34" charset="0"/>
              <a:buChar char="•"/>
            </a:pPr>
            <a:r>
              <a:rPr lang="en-US" altLang="en-US" dirty="0">
                <a:latin typeface="Arial" panose="020B0604020202020204" pitchFamily="34" charset="0"/>
              </a:rPr>
              <a:t>Ce premier </a:t>
            </a:r>
            <a:r>
              <a:rPr lang="en-US" altLang="en-US" dirty="0" err="1">
                <a:latin typeface="Arial" panose="020B0604020202020204" pitchFamily="34" charset="0"/>
              </a:rPr>
              <a:t>indicateur</a:t>
            </a:r>
            <a:r>
              <a:rPr lang="en-US" altLang="en-US" dirty="0">
                <a:latin typeface="Arial" panose="020B0604020202020204" pitchFamily="34" charset="0"/>
              </a:rPr>
              <a:t> - "</a:t>
            </a:r>
            <a:r>
              <a:rPr lang="en-US" altLang="en-US" dirty="0" err="1">
                <a:latin typeface="Arial" panose="020B0604020202020204" pitchFamily="34" charset="0"/>
              </a:rPr>
              <a:t>Taux</a:t>
            </a:r>
            <a:r>
              <a:rPr lang="en-US" altLang="en-US" dirty="0">
                <a:latin typeface="Arial" panose="020B0604020202020204" pitchFamily="34" charset="0"/>
              </a:rPr>
              <a:t> </a:t>
            </a:r>
            <a:r>
              <a:rPr lang="en-US" altLang="en-US" dirty="0" err="1">
                <a:latin typeface="Arial" panose="020B0604020202020204" pitchFamily="34" charset="0"/>
              </a:rPr>
              <a:t>d'alphabétisation</a:t>
            </a:r>
            <a:r>
              <a:rPr lang="en-US" altLang="en-US" dirty="0">
                <a:latin typeface="Arial" panose="020B0604020202020204" pitchFamily="34" charset="0"/>
              </a:rPr>
              <a:t> des </a:t>
            </a:r>
            <a:r>
              <a:rPr lang="en-US" altLang="en-US" dirty="0" err="1">
                <a:latin typeface="Arial" panose="020B0604020202020204" pitchFamily="34" charset="0"/>
              </a:rPr>
              <a:t>élèves</a:t>
            </a:r>
            <a:r>
              <a:rPr lang="en-US" altLang="en-US" dirty="0">
                <a:latin typeface="Arial" panose="020B0604020202020204" pitchFamily="34" charset="0"/>
              </a:rPr>
              <a:t> du </a:t>
            </a:r>
            <a:r>
              <a:rPr lang="en-US" altLang="en-US" dirty="0" err="1">
                <a:latin typeface="Arial" panose="020B0604020202020204" pitchFamily="34" charset="0"/>
              </a:rPr>
              <a:t>primaire</a:t>
            </a:r>
            <a:r>
              <a:rPr lang="en-US" altLang="en-US" dirty="0">
                <a:latin typeface="Arial" panose="020B0604020202020204" pitchFamily="34" charset="0"/>
              </a:rPr>
              <a:t>" - </a:t>
            </a:r>
            <a:r>
              <a:rPr lang="en-US" altLang="en-US" dirty="0" err="1">
                <a:latin typeface="Arial" panose="020B0604020202020204" pitchFamily="34" charset="0"/>
              </a:rPr>
              <a:t>est</a:t>
            </a:r>
            <a:r>
              <a:rPr lang="en-US" altLang="en-US" dirty="0">
                <a:latin typeface="Arial" panose="020B0604020202020204" pitchFamily="34" charset="0"/>
              </a:rPr>
              <a:t> trop </a:t>
            </a:r>
            <a:r>
              <a:rPr lang="en-US" altLang="en-US" dirty="0" err="1">
                <a:latin typeface="Arial" panose="020B0604020202020204" pitchFamily="34" charset="0"/>
              </a:rPr>
              <a:t>élevé</a:t>
            </a:r>
            <a:r>
              <a:rPr lang="en-US" altLang="en-US" dirty="0">
                <a:latin typeface="Arial" panose="020B0604020202020204" pitchFamily="34" charset="0"/>
              </a:rPr>
              <a:t>. Il </a:t>
            </a:r>
            <a:r>
              <a:rPr lang="en-US" altLang="en-US" dirty="0" err="1">
                <a:latin typeface="Arial" panose="020B0604020202020204" pitchFamily="34" charset="0"/>
              </a:rPr>
              <a:t>mesure</a:t>
            </a:r>
            <a:r>
              <a:rPr lang="en-US" altLang="en-US" dirty="0">
                <a:latin typeface="Arial" panose="020B0604020202020204" pitchFamily="34" charset="0"/>
              </a:rPr>
              <a:t> le </a:t>
            </a:r>
            <a:r>
              <a:rPr lang="en-US" altLang="en-US" dirty="0" err="1">
                <a:latin typeface="Arial" panose="020B0604020202020204" pitchFamily="34" charset="0"/>
              </a:rPr>
              <a:t>taux</a:t>
            </a:r>
            <a:r>
              <a:rPr lang="en-US" altLang="en-US" dirty="0">
                <a:latin typeface="Arial" panose="020B0604020202020204" pitchFamily="34" charset="0"/>
              </a:rPr>
              <a:t> </a:t>
            </a:r>
            <a:r>
              <a:rPr lang="en-US" altLang="en-US" dirty="0" err="1">
                <a:latin typeface="Arial" panose="020B0604020202020204" pitchFamily="34" charset="0"/>
              </a:rPr>
              <a:t>d'alphabétisation</a:t>
            </a:r>
            <a:r>
              <a:rPr lang="en-US" altLang="en-US" dirty="0">
                <a:latin typeface="Arial" panose="020B0604020202020204" pitchFamily="34" charset="0"/>
              </a:rPr>
              <a:t> des </a:t>
            </a:r>
            <a:r>
              <a:rPr lang="en-US" altLang="en-US" dirty="0" err="1">
                <a:latin typeface="Arial" panose="020B0604020202020204" pitchFamily="34" charset="0"/>
              </a:rPr>
              <a:t>élèves</a:t>
            </a:r>
            <a:r>
              <a:rPr lang="en-US" altLang="en-US" dirty="0">
                <a:latin typeface="Arial" panose="020B0604020202020204" pitchFamily="34" charset="0"/>
              </a:rPr>
              <a:t> du </a:t>
            </a:r>
            <a:r>
              <a:rPr lang="en-US" altLang="en-US" dirty="0" err="1">
                <a:latin typeface="Arial" panose="020B0604020202020204" pitchFamily="34" charset="0"/>
              </a:rPr>
              <a:t>primaire</a:t>
            </a:r>
            <a:r>
              <a:rPr lang="en-US" altLang="en-US" dirty="0">
                <a:latin typeface="Arial" panose="020B0604020202020204" pitchFamily="34" charset="0"/>
              </a:rPr>
              <a:t> et non </a:t>
            </a:r>
            <a:r>
              <a:rPr lang="en-US" altLang="en-US" dirty="0" err="1">
                <a:latin typeface="Arial" panose="020B0604020202020204" pitchFamily="34" charset="0"/>
              </a:rPr>
              <a:t>l'utilisation</a:t>
            </a:r>
            <a:r>
              <a:rPr lang="en-US" altLang="en-US" dirty="0">
                <a:latin typeface="Arial" panose="020B0604020202020204" pitchFamily="34" charset="0"/>
              </a:rPr>
              <a:t> accrue de </a:t>
            </a:r>
            <a:r>
              <a:rPr lang="en-US" altLang="en-US" dirty="0" err="1">
                <a:latin typeface="Arial" panose="020B0604020202020204" pitchFamily="34" charset="0"/>
              </a:rPr>
              <a:t>méthodes</a:t>
            </a:r>
            <a:r>
              <a:rPr lang="en-US" altLang="en-US" dirty="0">
                <a:latin typeface="Arial" panose="020B0604020202020204" pitchFamily="34" charset="0"/>
              </a:rPr>
              <a:t> </a:t>
            </a:r>
            <a:r>
              <a:rPr lang="en-US" altLang="en-US" dirty="0" err="1">
                <a:latin typeface="Arial" panose="020B0604020202020204" pitchFamily="34" charset="0"/>
              </a:rPr>
              <a:t>d'enseignement</a:t>
            </a:r>
            <a:r>
              <a:rPr lang="en-US" altLang="en-US" dirty="0">
                <a:latin typeface="Arial" panose="020B0604020202020204" pitchFamily="34" charset="0"/>
              </a:rPr>
              <a:t> </a:t>
            </a:r>
            <a:r>
              <a:rPr lang="en-US" altLang="en-US" dirty="0" err="1">
                <a:latin typeface="Arial" panose="020B0604020202020204" pitchFamily="34" charset="0"/>
              </a:rPr>
              <a:t>améliorées</a:t>
            </a:r>
            <a:r>
              <a:rPr lang="en-US" altLang="en-US" dirty="0">
                <a:latin typeface="Arial" panose="020B0604020202020204" pitchFamily="34" charset="0"/>
              </a:rPr>
              <a:t>.  </a:t>
            </a:r>
            <a:r>
              <a:rPr lang="en-US" altLang="en-US" dirty="0" err="1">
                <a:latin typeface="Arial" panose="020B0604020202020204" pitchFamily="34" charset="0"/>
              </a:rPr>
              <a:t>Cet</a:t>
            </a:r>
            <a:r>
              <a:rPr lang="en-US" altLang="en-US" dirty="0">
                <a:latin typeface="Arial" panose="020B0604020202020204" pitchFamily="34" charset="0"/>
              </a:rPr>
              <a:t> </a:t>
            </a:r>
            <a:r>
              <a:rPr lang="en-US" altLang="en-US" dirty="0" err="1">
                <a:latin typeface="Arial" panose="020B0604020202020204" pitchFamily="34" charset="0"/>
              </a:rPr>
              <a:t>indicateur</a:t>
            </a:r>
            <a:r>
              <a:rPr lang="en-US" altLang="en-US" dirty="0">
                <a:latin typeface="Arial" panose="020B0604020202020204" pitchFamily="34" charset="0"/>
              </a:rPr>
              <a:t> </a:t>
            </a:r>
            <a:r>
              <a:rPr lang="en-US" altLang="en-US" dirty="0" err="1">
                <a:latin typeface="Arial" panose="020B0604020202020204" pitchFamily="34" charset="0"/>
              </a:rPr>
              <a:t>serait</a:t>
            </a:r>
            <a:r>
              <a:rPr lang="en-US" altLang="en-US" dirty="0">
                <a:latin typeface="Arial" panose="020B0604020202020204" pitchFamily="34" charset="0"/>
              </a:rPr>
              <a:t> </a:t>
            </a:r>
            <a:r>
              <a:rPr lang="en-US" altLang="en-US" dirty="0" err="1">
                <a:latin typeface="Arial" panose="020B0604020202020204" pitchFamily="34" charset="0"/>
              </a:rPr>
              <a:t>davantage</a:t>
            </a:r>
            <a:r>
              <a:rPr lang="en-US" altLang="en-US" dirty="0">
                <a:latin typeface="Arial" panose="020B0604020202020204" pitchFamily="34" charset="0"/>
              </a:rPr>
              <a:t> </a:t>
            </a:r>
            <a:r>
              <a:rPr lang="en-US" altLang="en-US" dirty="0" err="1">
                <a:latin typeface="Arial" panose="020B0604020202020204" pitchFamily="34" charset="0"/>
              </a:rPr>
              <a:t>une</a:t>
            </a:r>
            <a:r>
              <a:rPr lang="en-US" altLang="en-US" dirty="0">
                <a:latin typeface="Arial" panose="020B0604020202020204" pitchFamily="34" charset="0"/>
              </a:rPr>
              <a:t> </a:t>
            </a:r>
            <a:r>
              <a:rPr lang="en-US" altLang="en-US" dirty="0" err="1">
                <a:latin typeface="Arial" panose="020B0604020202020204" pitchFamily="34" charset="0"/>
              </a:rPr>
              <a:t>mesure</a:t>
            </a:r>
            <a:r>
              <a:rPr lang="en-US" altLang="en-US" dirty="0">
                <a:latin typeface="Arial" panose="020B0604020202020204" pitchFamily="34" charset="0"/>
              </a:rPr>
              <a:t> </a:t>
            </a:r>
            <a:r>
              <a:rPr lang="en-US" altLang="en-US" dirty="0" err="1">
                <a:latin typeface="Arial" panose="020B0604020202020204" pitchFamily="34" charset="0"/>
              </a:rPr>
              <a:t>directe</a:t>
            </a:r>
            <a:r>
              <a:rPr lang="en-US" altLang="en-US" dirty="0">
                <a:latin typeface="Arial" panose="020B0604020202020204" pitchFamily="34" charset="0"/>
              </a:rPr>
              <a:t> d'un </a:t>
            </a:r>
            <a:r>
              <a:rPr lang="en-US" altLang="en-US" dirty="0" err="1">
                <a:latin typeface="Arial" panose="020B0604020202020204" pitchFamily="34" charset="0"/>
              </a:rPr>
              <a:t>résultat</a:t>
            </a:r>
            <a:r>
              <a:rPr lang="en-US" altLang="en-US" dirty="0">
                <a:latin typeface="Arial" panose="020B0604020202020204" pitchFamily="34" charset="0"/>
              </a:rPr>
              <a:t> </a:t>
            </a:r>
            <a:r>
              <a:rPr lang="en-US" altLang="en-US" dirty="0" err="1">
                <a:latin typeface="Arial" panose="020B0604020202020204" pitchFamily="34" charset="0"/>
              </a:rPr>
              <a:t>tel</a:t>
            </a:r>
            <a:r>
              <a:rPr lang="en-US" altLang="en-US" dirty="0">
                <a:latin typeface="Arial" panose="020B0604020202020204" pitchFamily="34" charset="0"/>
              </a:rPr>
              <a:t> que "</a:t>
            </a:r>
            <a:r>
              <a:rPr lang="en-US" altLang="en-US" dirty="0" err="1">
                <a:latin typeface="Arial" panose="020B0604020202020204" pitchFamily="34" charset="0"/>
              </a:rPr>
              <a:t>Amélioration</a:t>
            </a:r>
            <a:r>
              <a:rPr lang="en-US" altLang="en-US" dirty="0">
                <a:latin typeface="Arial" panose="020B0604020202020204" pitchFamily="34" charset="0"/>
              </a:rPr>
              <a:t> des </a:t>
            </a:r>
            <a:r>
              <a:rPr lang="en-US" altLang="en-US" dirty="0" err="1">
                <a:latin typeface="Arial" panose="020B0604020202020204" pitchFamily="34" charset="0"/>
              </a:rPr>
              <a:t>résultats</a:t>
            </a:r>
            <a:r>
              <a:rPr lang="en-US" altLang="en-US" dirty="0">
                <a:latin typeface="Arial" panose="020B0604020202020204" pitchFamily="34" charset="0"/>
              </a:rPr>
              <a:t> </a:t>
            </a:r>
            <a:r>
              <a:rPr lang="en-US" altLang="en-US" dirty="0" err="1">
                <a:latin typeface="Arial" panose="020B0604020202020204" pitchFamily="34" charset="0"/>
              </a:rPr>
              <a:t>scolaires</a:t>
            </a:r>
            <a:r>
              <a:rPr lang="en-US" altLang="en-US" dirty="0">
                <a:latin typeface="Arial" panose="020B0604020202020204" pitchFamily="34" charset="0"/>
              </a:rPr>
              <a:t> des </a:t>
            </a:r>
            <a:r>
              <a:rPr lang="en-US" altLang="en-US" dirty="0" err="1">
                <a:latin typeface="Arial" panose="020B0604020202020204" pitchFamily="34" charset="0"/>
              </a:rPr>
              <a:t>élèves</a:t>
            </a:r>
            <a:r>
              <a:rPr lang="en-US" altLang="en-US" dirty="0">
                <a:latin typeface="Arial" panose="020B0604020202020204" pitchFamily="34" charset="0"/>
              </a:rPr>
              <a:t>".</a:t>
            </a:r>
          </a:p>
          <a:p>
            <a:pPr marL="171450" indent="-171450">
              <a:buFont typeface="Arial" panose="020B0604020202020204" pitchFamily="34" charset="0"/>
              <a:buChar char="•"/>
            </a:pPr>
            <a:endParaRPr lang="en-US" altLang="en-US" dirty="0">
              <a:latin typeface="Arial" panose="020B0604020202020204" pitchFamily="34" charset="0"/>
            </a:endParaRPr>
          </a:p>
          <a:p>
            <a:pPr marL="171450" indent="-171450">
              <a:buFont typeface="Arial" panose="020B0604020202020204" pitchFamily="34" charset="0"/>
              <a:buChar char="•"/>
            </a:pPr>
            <a:r>
              <a:rPr lang="en-US" altLang="en-US" dirty="0">
                <a:latin typeface="Arial" panose="020B0604020202020204" pitchFamily="34" charset="0"/>
              </a:rPr>
              <a:t>Le </a:t>
            </a:r>
            <a:r>
              <a:rPr lang="en-US" altLang="en-US" dirty="0" err="1">
                <a:latin typeface="Arial" panose="020B0604020202020204" pitchFamily="34" charset="0"/>
              </a:rPr>
              <a:t>deuxième</a:t>
            </a:r>
            <a:r>
              <a:rPr lang="en-US" altLang="en-US" dirty="0">
                <a:latin typeface="Arial" panose="020B0604020202020204" pitchFamily="34" charset="0"/>
              </a:rPr>
              <a:t> </a:t>
            </a:r>
            <a:r>
              <a:rPr lang="en-US" altLang="en-US" dirty="0" err="1">
                <a:latin typeface="Arial" panose="020B0604020202020204" pitchFamily="34" charset="0"/>
              </a:rPr>
              <a:t>indicateur</a:t>
            </a:r>
            <a:r>
              <a:rPr lang="en-US" altLang="en-US" dirty="0">
                <a:latin typeface="Arial" panose="020B0604020202020204" pitchFamily="34" charset="0"/>
              </a:rPr>
              <a:t>, "</a:t>
            </a:r>
            <a:r>
              <a:rPr lang="en-US" altLang="en-US" dirty="0" err="1">
                <a:latin typeface="Arial" panose="020B0604020202020204" pitchFamily="34" charset="0"/>
              </a:rPr>
              <a:t>Nombre</a:t>
            </a:r>
            <a:r>
              <a:rPr lang="en-US" altLang="en-US" dirty="0">
                <a:latin typeface="Arial" panose="020B0604020202020204" pitchFamily="34" charset="0"/>
              </a:rPr>
              <a:t> </a:t>
            </a:r>
            <a:r>
              <a:rPr lang="en-US" altLang="en-US" dirty="0" err="1">
                <a:latin typeface="Arial" panose="020B0604020202020204" pitchFamily="34" charset="0"/>
              </a:rPr>
              <a:t>d'enseignants</a:t>
            </a:r>
            <a:r>
              <a:rPr lang="en-US" altLang="en-US" dirty="0">
                <a:latin typeface="Arial" panose="020B0604020202020204" pitchFamily="34" charset="0"/>
              </a:rPr>
              <a:t> </a:t>
            </a:r>
            <a:r>
              <a:rPr lang="en-US" altLang="en-US" dirty="0" err="1">
                <a:latin typeface="Arial" panose="020B0604020202020204" pitchFamily="34" charset="0"/>
              </a:rPr>
              <a:t>formés</a:t>
            </a:r>
            <a:r>
              <a:rPr lang="en-US" altLang="en-US" dirty="0">
                <a:latin typeface="Arial" panose="020B0604020202020204" pitchFamily="34" charset="0"/>
              </a:rPr>
              <a:t>", </a:t>
            </a:r>
            <a:r>
              <a:rPr lang="en-US" altLang="en-US" dirty="0" err="1">
                <a:latin typeface="Arial" panose="020B0604020202020204" pitchFamily="34" charset="0"/>
              </a:rPr>
              <a:t>est</a:t>
            </a:r>
            <a:r>
              <a:rPr lang="en-US" altLang="en-US" dirty="0">
                <a:latin typeface="Arial" panose="020B0604020202020204" pitchFamily="34" charset="0"/>
              </a:rPr>
              <a:t> trop </a:t>
            </a:r>
            <a:r>
              <a:rPr lang="en-US" altLang="en-US" dirty="0" err="1">
                <a:latin typeface="Arial" panose="020B0604020202020204" pitchFamily="34" charset="0"/>
              </a:rPr>
              <a:t>faible</a:t>
            </a:r>
            <a:r>
              <a:rPr lang="en-US" altLang="en-US" dirty="0">
                <a:latin typeface="Arial" panose="020B0604020202020204" pitchFamily="34" charset="0"/>
              </a:rPr>
              <a:t>.  Il </a:t>
            </a:r>
            <a:r>
              <a:rPr lang="en-US" altLang="en-US" dirty="0" err="1">
                <a:latin typeface="Arial" panose="020B0604020202020204" pitchFamily="34" charset="0"/>
              </a:rPr>
              <a:t>indique</a:t>
            </a:r>
            <a:r>
              <a:rPr lang="en-US" altLang="en-US" dirty="0">
                <a:latin typeface="Arial" panose="020B0604020202020204" pitchFamily="34" charset="0"/>
              </a:rPr>
              <a:t> </a:t>
            </a:r>
            <a:r>
              <a:rPr lang="en-US" altLang="en-US" dirty="0" err="1">
                <a:latin typeface="Arial" panose="020B0604020202020204" pitchFamily="34" charset="0"/>
              </a:rPr>
              <a:t>si</a:t>
            </a:r>
            <a:r>
              <a:rPr lang="en-US" altLang="en-US" dirty="0">
                <a:latin typeface="Arial" panose="020B0604020202020204" pitchFamily="34" charset="0"/>
              </a:rPr>
              <a:t> les </a:t>
            </a:r>
            <a:r>
              <a:rPr lang="en-US" altLang="en-US" dirty="0" err="1">
                <a:latin typeface="Arial" panose="020B0604020202020204" pitchFamily="34" charset="0"/>
              </a:rPr>
              <a:t>enseignants</a:t>
            </a:r>
            <a:r>
              <a:rPr lang="en-US" altLang="en-US" dirty="0">
                <a:latin typeface="Arial" panose="020B0604020202020204" pitchFamily="34" charset="0"/>
              </a:rPr>
              <a:t> </a:t>
            </a:r>
            <a:r>
              <a:rPr lang="en-US" altLang="en-US" dirty="0" err="1">
                <a:latin typeface="Arial" panose="020B0604020202020204" pitchFamily="34" charset="0"/>
              </a:rPr>
              <a:t>ont</a:t>
            </a:r>
            <a:r>
              <a:rPr lang="en-US" altLang="en-US" dirty="0">
                <a:latin typeface="Arial" panose="020B0604020202020204" pitchFamily="34" charset="0"/>
              </a:rPr>
              <a:t> </a:t>
            </a:r>
            <a:r>
              <a:rPr lang="en-US" altLang="en-US" dirty="0" err="1">
                <a:latin typeface="Arial" panose="020B0604020202020204" pitchFamily="34" charset="0"/>
              </a:rPr>
              <a:t>été</a:t>
            </a:r>
            <a:r>
              <a:rPr lang="en-US" altLang="en-US" dirty="0">
                <a:latin typeface="Arial" panose="020B0604020202020204" pitchFamily="34" charset="0"/>
              </a:rPr>
              <a:t> </a:t>
            </a:r>
            <a:r>
              <a:rPr lang="en-US" altLang="en-US" dirty="0" err="1">
                <a:latin typeface="Arial" panose="020B0604020202020204" pitchFamily="34" charset="0"/>
              </a:rPr>
              <a:t>formés</a:t>
            </a:r>
            <a:r>
              <a:rPr lang="en-US" altLang="en-US" dirty="0">
                <a:latin typeface="Arial" panose="020B0604020202020204" pitchFamily="34" charset="0"/>
              </a:rPr>
              <a:t> et non </a:t>
            </a:r>
            <a:r>
              <a:rPr lang="en-US" altLang="en-US" dirty="0" err="1">
                <a:latin typeface="Arial" panose="020B0604020202020204" pitchFamily="34" charset="0"/>
              </a:rPr>
              <a:t>s'ils</a:t>
            </a:r>
            <a:r>
              <a:rPr lang="en-US" altLang="en-US" dirty="0">
                <a:latin typeface="Arial" panose="020B0604020202020204" pitchFamily="34" charset="0"/>
              </a:rPr>
              <a:t> </a:t>
            </a:r>
            <a:r>
              <a:rPr lang="en-US" altLang="en-US" dirty="0" err="1">
                <a:latin typeface="Arial" panose="020B0604020202020204" pitchFamily="34" charset="0"/>
              </a:rPr>
              <a:t>utilisent</a:t>
            </a:r>
            <a:r>
              <a:rPr lang="en-US" altLang="en-US" dirty="0">
                <a:latin typeface="Arial" panose="020B0604020202020204" pitchFamily="34" charset="0"/>
              </a:rPr>
              <a:t> </a:t>
            </a:r>
            <a:r>
              <a:rPr lang="en-US" altLang="en-US" dirty="0" err="1">
                <a:latin typeface="Arial" panose="020B0604020202020204" pitchFamily="34" charset="0"/>
              </a:rPr>
              <a:t>effectivement</a:t>
            </a:r>
            <a:r>
              <a:rPr lang="en-US" altLang="en-US" dirty="0">
                <a:latin typeface="Arial" panose="020B0604020202020204" pitchFamily="34" charset="0"/>
              </a:rPr>
              <a:t> les </a:t>
            </a:r>
            <a:r>
              <a:rPr lang="en-US" altLang="en-US" dirty="0" err="1">
                <a:latin typeface="Arial" panose="020B0604020202020204" pitchFamily="34" charset="0"/>
              </a:rPr>
              <a:t>méthodes</a:t>
            </a:r>
            <a:r>
              <a:rPr lang="en-US" altLang="en-US" dirty="0">
                <a:latin typeface="Arial" panose="020B0604020202020204" pitchFamily="34" charset="0"/>
              </a:rPr>
              <a:t> </a:t>
            </a:r>
            <a:r>
              <a:rPr lang="en-US" altLang="en-US" dirty="0" err="1">
                <a:latin typeface="Arial" panose="020B0604020202020204" pitchFamily="34" charset="0"/>
              </a:rPr>
              <a:t>améliorées</a:t>
            </a:r>
            <a:r>
              <a:rPr lang="en-US" altLang="en-US" dirty="0">
                <a:latin typeface="Arial" panose="020B0604020202020204" pitchFamily="34" charset="0"/>
              </a:rPr>
              <a:t> pour </a:t>
            </a:r>
            <a:r>
              <a:rPr lang="en-US" altLang="en-US" dirty="0" err="1">
                <a:latin typeface="Arial" panose="020B0604020202020204" pitchFamily="34" charset="0"/>
              </a:rPr>
              <a:t>lesquelles</a:t>
            </a:r>
            <a:r>
              <a:rPr lang="en-US" altLang="en-US" dirty="0">
                <a:latin typeface="Arial" panose="020B0604020202020204" pitchFamily="34" charset="0"/>
              </a:rPr>
              <a:t> </a:t>
            </a:r>
            <a:r>
              <a:rPr lang="en-US" altLang="en-US" dirty="0" err="1">
                <a:latin typeface="Arial" panose="020B0604020202020204" pitchFamily="34" charset="0"/>
              </a:rPr>
              <a:t>ils</a:t>
            </a:r>
            <a:r>
              <a:rPr lang="en-US" altLang="en-US" dirty="0">
                <a:latin typeface="Arial" panose="020B0604020202020204" pitchFamily="34" charset="0"/>
              </a:rPr>
              <a:t> </a:t>
            </a:r>
            <a:r>
              <a:rPr lang="en-US" altLang="en-US" dirty="0" err="1">
                <a:latin typeface="Arial" panose="020B0604020202020204" pitchFamily="34" charset="0"/>
              </a:rPr>
              <a:t>ont</a:t>
            </a:r>
            <a:r>
              <a:rPr lang="en-US" altLang="en-US" dirty="0">
                <a:latin typeface="Arial" panose="020B0604020202020204" pitchFamily="34" charset="0"/>
              </a:rPr>
              <a:t> </a:t>
            </a:r>
            <a:r>
              <a:rPr lang="en-US" altLang="en-US" dirty="0" err="1">
                <a:latin typeface="Arial" panose="020B0604020202020204" pitchFamily="34" charset="0"/>
              </a:rPr>
              <a:t>été</a:t>
            </a:r>
            <a:r>
              <a:rPr lang="en-US" altLang="en-US" dirty="0">
                <a:latin typeface="Arial" panose="020B0604020202020204" pitchFamily="34" charset="0"/>
              </a:rPr>
              <a:t> </a:t>
            </a:r>
            <a:r>
              <a:rPr lang="en-US" altLang="en-US" dirty="0" err="1">
                <a:latin typeface="Arial" panose="020B0604020202020204" pitchFamily="34" charset="0"/>
              </a:rPr>
              <a:t>formés</a:t>
            </a:r>
            <a:r>
              <a:rPr lang="en-US" altLang="en-US" dirty="0">
                <a:latin typeface="Arial" panose="020B0604020202020204" pitchFamily="34" charset="0"/>
              </a:rPr>
              <a:t>. </a:t>
            </a:r>
          </a:p>
          <a:p>
            <a:pPr marL="171450" indent="-171450">
              <a:buFont typeface="Arial" panose="020B0604020202020204" pitchFamily="34" charset="0"/>
              <a:buChar char="•"/>
            </a:pPr>
            <a:endParaRPr lang="en-US" altLang="en-US" dirty="0">
              <a:latin typeface="Arial" panose="020B0604020202020204" pitchFamily="34" charset="0"/>
            </a:endParaRPr>
          </a:p>
          <a:p>
            <a:pPr marL="171450" indent="-171450">
              <a:buFont typeface="Arial" panose="020B0604020202020204" pitchFamily="34" charset="0"/>
              <a:buChar char="•"/>
            </a:pPr>
            <a:r>
              <a:rPr lang="en-US" altLang="en-US" dirty="0">
                <a:latin typeface="Arial" panose="020B0604020202020204" pitchFamily="34" charset="0"/>
              </a:rPr>
              <a:t>Le </a:t>
            </a:r>
            <a:r>
              <a:rPr lang="en-US" altLang="en-US" dirty="0" err="1">
                <a:latin typeface="Arial" panose="020B0604020202020204" pitchFamily="34" charset="0"/>
              </a:rPr>
              <a:t>troisième</a:t>
            </a:r>
            <a:r>
              <a:rPr lang="en-US" altLang="en-US" dirty="0">
                <a:latin typeface="Arial" panose="020B0604020202020204" pitchFamily="34" charset="0"/>
              </a:rPr>
              <a:t> </a:t>
            </a:r>
            <a:r>
              <a:rPr lang="en-US" altLang="en-US" dirty="0" err="1">
                <a:latin typeface="Arial" panose="020B0604020202020204" pitchFamily="34" charset="0"/>
              </a:rPr>
              <a:t>indicateur</a:t>
            </a:r>
            <a:r>
              <a:rPr lang="en-US" altLang="en-US" dirty="0">
                <a:latin typeface="Arial" panose="020B0604020202020204" pitchFamily="34" charset="0"/>
              </a:rPr>
              <a:t>, "</a:t>
            </a:r>
            <a:r>
              <a:rPr lang="en-US" altLang="en-US" dirty="0" err="1">
                <a:latin typeface="Arial" panose="020B0604020202020204" pitchFamily="34" charset="0"/>
              </a:rPr>
              <a:t>Pourcentage</a:t>
            </a:r>
            <a:r>
              <a:rPr lang="en-US" altLang="en-US" dirty="0">
                <a:latin typeface="Arial" panose="020B0604020202020204" pitchFamily="34" charset="0"/>
              </a:rPr>
              <a:t> </a:t>
            </a:r>
            <a:r>
              <a:rPr lang="en-US" altLang="en-US" dirty="0" err="1">
                <a:latin typeface="Arial" panose="020B0604020202020204" pitchFamily="34" charset="0"/>
              </a:rPr>
              <a:t>d'enseignants</a:t>
            </a:r>
            <a:r>
              <a:rPr lang="en-US" altLang="en-US" dirty="0">
                <a:latin typeface="Arial" panose="020B0604020202020204" pitchFamily="34" charset="0"/>
              </a:rPr>
              <a:t> </a:t>
            </a:r>
            <a:r>
              <a:rPr lang="en-US" altLang="en-US" dirty="0" err="1">
                <a:latin typeface="Arial" panose="020B0604020202020204" pitchFamily="34" charset="0"/>
              </a:rPr>
              <a:t>observés</a:t>
            </a:r>
            <a:r>
              <a:rPr lang="en-US" altLang="en-US" dirty="0">
                <a:latin typeface="Arial" panose="020B0604020202020204" pitchFamily="34" charset="0"/>
              </a:rPr>
              <a:t> </a:t>
            </a:r>
            <a:r>
              <a:rPr lang="en-US" altLang="en-US" dirty="0" err="1">
                <a:latin typeface="Arial" panose="020B0604020202020204" pitchFamily="34" charset="0"/>
              </a:rPr>
              <a:t>utilisant</a:t>
            </a:r>
            <a:r>
              <a:rPr lang="en-US" altLang="en-US" dirty="0">
                <a:latin typeface="Arial" panose="020B0604020202020204" pitchFamily="34" charset="0"/>
              </a:rPr>
              <a:t> les cinq </a:t>
            </a:r>
            <a:r>
              <a:rPr lang="en-US" altLang="en-US" dirty="0" err="1">
                <a:latin typeface="Arial" panose="020B0604020202020204" pitchFamily="34" charset="0"/>
              </a:rPr>
              <a:t>nouvelles</a:t>
            </a:r>
            <a:r>
              <a:rPr lang="en-US" altLang="en-US" dirty="0">
                <a:latin typeface="Arial" panose="020B0604020202020204" pitchFamily="34" charset="0"/>
              </a:rPr>
              <a:t> </a:t>
            </a:r>
            <a:r>
              <a:rPr lang="en-US" altLang="en-US" dirty="0" err="1">
                <a:latin typeface="Arial" panose="020B0604020202020204" pitchFamily="34" charset="0"/>
              </a:rPr>
              <a:t>méthodes</a:t>
            </a:r>
            <a:r>
              <a:rPr lang="en-US" altLang="en-US" dirty="0">
                <a:latin typeface="Arial" panose="020B0604020202020204" pitchFamily="34" charset="0"/>
              </a:rPr>
              <a:t> </a:t>
            </a:r>
            <a:r>
              <a:rPr lang="en-US" altLang="en-US" dirty="0" err="1">
                <a:latin typeface="Arial" panose="020B0604020202020204" pitchFamily="34" charset="0"/>
              </a:rPr>
              <a:t>d'enseignement</a:t>
            </a:r>
            <a:r>
              <a:rPr lang="en-US" altLang="en-US" dirty="0">
                <a:latin typeface="Arial" panose="020B0604020202020204" pitchFamily="34" charset="0"/>
              </a:rPr>
              <a:t>", </a:t>
            </a:r>
            <a:r>
              <a:rPr lang="en-US" altLang="en-US" dirty="0" err="1">
                <a:latin typeface="Arial" panose="020B0604020202020204" pitchFamily="34" charset="0"/>
              </a:rPr>
              <a:t>est</a:t>
            </a:r>
            <a:r>
              <a:rPr lang="en-US" altLang="en-US" dirty="0">
                <a:latin typeface="Arial" panose="020B0604020202020204" pitchFamily="34" charset="0"/>
              </a:rPr>
              <a:t> un </a:t>
            </a:r>
            <a:r>
              <a:rPr lang="en-US" altLang="en-US" dirty="0" err="1">
                <a:latin typeface="Arial" panose="020B0604020202020204" pitchFamily="34" charset="0"/>
              </a:rPr>
              <a:t>indicateur</a:t>
            </a:r>
            <a:r>
              <a:rPr lang="en-US" altLang="en-US" dirty="0">
                <a:latin typeface="Arial" panose="020B0604020202020204" pitchFamily="34" charset="0"/>
              </a:rPr>
              <a:t> direct </a:t>
            </a:r>
            <a:r>
              <a:rPr lang="en-US" altLang="en-US" dirty="0" err="1">
                <a:latin typeface="Arial" panose="020B0604020202020204" pitchFamily="34" charset="0"/>
              </a:rPr>
              <a:t>puisqu'il</a:t>
            </a:r>
            <a:r>
              <a:rPr lang="en-US" altLang="en-US" dirty="0">
                <a:latin typeface="Arial" panose="020B0604020202020204" pitchFamily="34" charset="0"/>
              </a:rPr>
              <a:t> </a:t>
            </a:r>
            <a:r>
              <a:rPr lang="en-US" altLang="en-US" dirty="0" err="1">
                <a:latin typeface="Arial" panose="020B0604020202020204" pitchFamily="34" charset="0"/>
              </a:rPr>
              <a:t>mesure</a:t>
            </a:r>
            <a:r>
              <a:rPr lang="en-US" altLang="en-US" dirty="0">
                <a:latin typeface="Arial" panose="020B0604020202020204" pitchFamily="34" charset="0"/>
              </a:rPr>
              <a:t> l'"</a:t>
            </a:r>
            <a:r>
              <a:rPr lang="en-US" altLang="en-US" dirty="0" err="1">
                <a:latin typeface="Arial" panose="020B0604020202020204" pitchFamily="34" charset="0"/>
              </a:rPr>
              <a:t>utilisation</a:t>
            </a:r>
            <a:r>
              <a:rPr lang="en-US" altLang="en-US" dirty="0">
                <a:latin typeface="Arial" panose="020B0604020202020204" pitchFamily="34" charset="0"/>
              </a:rPr>
              <a:t> accrue" des </a:t>
            </a:r>
            <a:r>
              <a:rPr lang="en-US" altLang="en-US" dirty="0" err="1">
                <a:latin typeface="Arial" panose="020B0604020202020204" pitchFamily="34" charset="0"/>
              </a:rPr>
              <a:t>méthodes</a:t>
            </a:r>
            <a:r>
              <a:rPr lang="en-US" altLang="en-US" dirty="0">
                <a:latin typeface="Arial" panose="020B0604020202020204" pitchFamily="34" charset="0"/>
              </a:rPr>
              <a:t> </a:t>
            </a:r>
            <a:r>
              <a:rPr lang="en-US" altLang="en-US" dirty="0" err="1">
                <a:latin typeface="Arial" panose="020B0604020202020204" pitchFamily="34" charset="0"/>
              </a:rPr>
              <a:t>d'enseignement</a:t>
            </a:r>
            <a:r>
              <a:rPr lang="en-US" altLang="en-US" dirty="0">
                <a:latin typeface="Arial" panose="020B0604020202020204" pitchFamily="34" charset="0"/>
              </a:rPr>
              <a:t> </a:t>
            </a:r>
            <a:r>
              <a:rPr lang="en-US" altLang="en-US" dirty="0" err="1">
                <a:latin typeface="Arial" panose="020B0604020202020204" pitchFamily="34" charset="0"/>
              </a:rPr>
              <a:t>améliorées</a:t>
            </a:r>
            <a:r>
              <a:rPr lang="en-US" altLang="en-US" dirty="0">
                <a:latin typeface="Arial" panose="020B0604020202020204" pitchFamily="34" charset="0"/>
              </a:rPr>
              <a:t>. </a:t>
            </a:r>
            <a:r>
              <a:rPr lang="en-US" altLang="en-US" dirty="0" err="1">
                <a:latin typeface="Arial" panose="020B0604020202020204" pitchFamily="34" charset="0"/>
              </a:rPr>
              <a:t>C'est</a:t>
            </a:r>
            <a:r>
              <a:rPr lang="en-US" altLang="en-US" dirty="0">
                <a:latin typeface="Arial" panose="020B0604020202020204" pitchFamily="34" charset="0"/>
              </a:rPr>
              <a:t> le </a:t>
            </a:r>
            <a:r>
              <a:rPr lang="en-US" altLang="en-US" dirty="0" err="1">
                <a:latin typeface="Arial" panose="020B0604020202020204" pitchFamily="34" charset="0"/>
              </a:rPr>
              <a:t>meilleur</a:t>
            </a:r>
            <a:r>
              <a:rPr lang="en-US" altLang="en-US" dirty="0">
                <a:latin typeface="Arial" panose="020B0604020202020204" pitchFamily="34" charset="0"/>
              </a:rPr>
              <a:t> des trois.</a:t>
            </a:r>
            <a:endParaRPr lang="en-US" dirty="0"/>
          </a:p>
        </p:txBody>
      </p:sp>
    </p:spTree>
    <p:extLst>
      <p:ext uri="{BB962C8B-B14F-4D97-AF65-F5344CB8AC3E}">
        <p14:creationId xmlns:p14="http://schemas.microsoft.com/office/powerpoint/2010/main" val="40675652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300"/>
              </a:spcBef>
              <a:spcAft>
                <a:spcPts val="300"/>
              </a:spcAft>
              <a:buFont typeface="Times New Roman" panose="02020603050405020304" pitchFamily="18" charset="0"/>
              <a:buChar char="•"/>
              <a:tabLst>
                <a:tab pos="457200" algn="l"/>
              </a:tabLst>
            </a:pPr>
            <a:r>
              <a:rPr lang="en-US" sz="1800" dirty="0">
                <a:effectLst/>
                <a:latin typeface="Gill Sans MT" panose="020B0502020104020203" pitchFamily="34" charset="0"/>
                <a:ea typeface="Times New Roman" panose="02020603050405020304" pitchFamily="18" charset="0"/>
                <a:cs typeface="Times New Roman" panose="02020603050405020304" pitchFamily="18" charset="0"/>
              </a:rPr>
              <a:t>Il </a:t>
            </a:r>
            <a:r>
              <a:rPr lang="en-US" sz="1800" dirty="0" err="1">
                <a:effectLst/>
                <a:latin typeface="Gill Sans MT" panose="020B0502020104020203" pitchFamily="34" charset="0"/>
                <a:ea typeface="Times New Roman" panose="02020603050405020304" pitchFamily="18" charset="0"/>
                <a:cs typeface="Times New Roman" panose="02020603050405020304" pitchFamily="18" charset="0"/>
              </a:rPr>
              <a:t>est</a:t>
            </a:r>
            <a:r>
              <a:rPr lang="en-US" sz="1800" dirty="0">
                <a:effectLst/>
                <a:latin typeface="Gill Sans MT" panose="020B0502020104020203" pitchFamily="34" charset="0"/>
                <a:ea typeface="Times New Roman" panose="02020603050405020304" pitchFamily="18" charset="0"/>
                <a:cs typeface="Times New Roman" panose="02020603050405020304" pitchFamily="18" charset="0"/>
              </a:rPr>
              <a:t> important de noter </a:t>
            </a:r>
            <a:r>
              <a:rPr lang="en-US" sz="1800" dirty="0" err="1">
                <a:effectLst/>
                <a:latin typeface="Gill Sans MT" panose="020B0502020104020203" pitchFamily="34" charset="0"/>
                <a:ea typeface="Times New Roman" panose="02020603050405020304" pitchFamily="18" charset="0"/>
                <a:cs typeface="Times New Roman" panose="02020603050405020304" pitchFamily="18" charset="0"/>
              </a:rPr>
              <a:t>qu'un</a:t>
            </a:r>
            <a:r>
              <a:rPr lang="en-US" sz="1800" dirty="0">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800" dirty="0" err="1">
                <a:effectLst/>
                <a:latin typeface="Gill Sans MT" panose="020B0502020104020203" pitchFamily="34" charset="0"/>
                <a:ea typeface="Times New Roman" panose="02020603050405020304" pitchFamily="18" charset="0"/>
                <a:cs typeface="Times New Roman" panose="02020603050405020304" pitchFamily="18" charset="0"/>
              </a:rPr>
              <a:t>indicateur</a:t>
            </a:r>
            <a:r>
              <a:rPr lang="en-US" sz="1800" dirty="0">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800" dirty="0" err="1">
                <a:effectLst/>
                <a:latin typeface="Gill Sans MT" panose="020B0502020104020203" pitchFamily="34" charset="0"/>
                <a:ea typeface="Times New Roman" panose="02020603050405020304" pitchFamily="18" charset="0"/>
                <a:cs typeface="Times New Roman" panose="02020603050405020304" pitchFamily="18" charset="0"/>
              </a:rPr>
              <a:t>peut</a:t>
            </a:r>
            <a:r>
              <a:rPr lang="en-US" sz="1800" dirty="0">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800" dirty="0" err="1">
                <a:effectLst/>
                <a:latin typeface="Gill Sans MT" panose="020B0502020104020203" pitchFamily="34" charset="0"/>
                <a:ea typeface="Times New Roman" panose="02020603050405020304" pitchFamily="18" charset="0"/>
                <a:cs typeface="Times New Roman" panose="02020603050405020304" pitchFamily="18" charset="0"/>
              </a:rPr>
              <a:t>être</a:t>
            </a:r>
            <a:r>
              <a:rPr lang="en-US" sz="1800" dirty="0">
                <a:effectLst/>
                <a:latin typeface="Gill Sans MT" panose="020B0502020104020203" pitchFamily="34" charset="0"/>
                <a:ea typeface="Times New Roman" panose="02020603050405020304" pitchFamily="18" charset="0"/>
                <a:cs typeface="Times New Roman" panose="02020603050405020304" pitchFamily="18" charset="0"/>
              </a:rPr>
              <a:t> la </a:t>
            </a:r>
            <a:r>
              <a:rPr lang="en-US" sz="1800" dirty="0" err="1">
                <a:effectLst/>
                <a:latin typeface="Gill Sans MT" panose="020B0502020104020203" pitchFamily="34" charset="0"/>
                <a:ea typeface="Times New Roman" panose="02020603050405020304" pitchFamily="18" charset="0"/>
                <a:cs typeface="Times New Roman" panose="02020603050405020304" pitchFamily="18" charset="0"/>
              </a:rPr>
              <a:t>mesure</a:t>
            </a:r>
            <a:r>
              <a:rPr lang="en-US" sz="1800" dirty="0">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800" dirty="0" err="1">
                <a:effectLst/>
                <a:latin typeface="Gill Sans MT" panose="020B0502020104020203" pitchFamily="34" charset="0"/>
                <a:ea typeface="Times New Roman" panose="02020603050405020304" pitchFamily="18" charset="0"/>
                <a:cs typeface="Times New Roman" panose="02020603050405020304" pitchFamily="18" charset="0"/>
              </a:rPr>
              <a:t>directe</a:t>
            </a:r>
            <a:r>
              <a:rPr lang="en-US" sz="1800" dirty="0">
                <a:effectLst/>
                <a:latin typeface="Gill Sans MT" panose="020B0502020104020203" pitchFamily="34" charset="0"/>
                <a:ea typeface="Times New Roman" panose="02020603050405020304" pitchFamily="18" charset="0"/>
                <a:cs typeface="Times New Roman" panose="02020603050405020304" pitchFamily="18" charset="0"/>
              </a:rPr>
              <a:t> d'un </a:t>
            </a:r>
            <a:r>
              <a:rPr lang="en-US" sz="1800" dirty="0" err="1">
                <a:effectLst/>
                <a:latin typeface="Gill Sans MT" panose="020B0502020104020203" pitchFamily="34" charset="0"/>
                <a:ea typeface="Times New Roman" panose="02020603050405020304" pitchFamily="18" charset="0"/>
                <a:cs typeface="Times New Roman" panose="02020603050405020304" pitchFamily="18" charset="0"/>
              </a:rPr>
              <a:t>seul</a:t>
            </a:r>
            <a:r>
              <a:rPr lang="en-US" sz="1800" dirty="0">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800" dirty="0" err="1">
                <a:effectLst/>
                <a:latin typeface="Gill Sans MT" panose="020B0502020104020203" pitchFamily="34" charset="0"/>
                <a:ea typeface="Times New Roman" panose="02020603050405020304" pitchFamily="18" charset="0"/>
                <a:cs typeface="Times New Roman" panose="02020603050405020304" pitchFamily="18" charset="0"/>
              </a:rPr>
              <a:t>résultat</a:t>
            </a:r>
            <a:r>
              <a:rPr lang="en-US" sz="1800" dirty="0">
                <a:effectLst/>
                <a:latin typeface="Gill Sans MT" panose="020B0502020104020203" pitchFamily="34" charset="0"/>
                <a:ea typeface="Times New Roman" panose="02020603050405020304" pitchFamily="18" charset="0"/>
                <a:cs typeface="Times New Roman" panose="02020603050405020304" pitchFamily="18" charset="0"/>
              </a:rPr>
              <a:t>. </a:t>
            </a:r>
          </a:p>
          <a:p>
            <a:pPr marL="342900" marR="0" lvl="0" indent="-342900">
              <a:spcBef>
                <a:spcPts val="300"/>
              </a:spcBef>
              <a:spcAft>
                <a:spcPts val="300"/>
              </a:spcAft>
              <a:buFont typeface="Times New Roman" panose="02020603050405020304" pitchFamily="18" charset="0"/>
              <a:buChar char="•"/>
              <a:tabLst>
                <a:tab pos="457200" algn="l"/>
              </a:tabLst>
            </a:pPr>
            <a:r>
              <a:rPr lang="en-US" sz="1800" dirty="0" err="1">
                <a:effectLst/>
                <a:latin typeface="Gill Sans MT" panose="020B0502020104020203" pitchFamily="34" charset="0"/>
                <a:ea typeface="Times New Roman" panose="02020603050405020304" pitchFamily="18" charset="0"/>
                <a:cs typeface="Times New Roman" panose="02020603050405020304" pitchFamily="18" charset="0"/>
              </a:rPr>
              <a:t>S'il</a:t>
            </a:r>
            <a:r>
              <a:rPr lang="en-US" sz="1800" dirty="0">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800" dirty="0" err="1">
                <a:effectLst/>
                <a:latin typeface="Gill Sans MT" panose="020B0502020104020203" pitchFamily="34" charset="0"/>
                <a:ea typeface="Times New Roman" panose="02020603050405020304" pitchFamily="18" charset="0"/>
                <a:cs typeface="Times New Roman" panose="02020603050405020304" pitchFamily="18" charset="0"/>
              </a:rPr>
              <a:t>semble</a:t>
            </a:r>
            <a:r>
              <a:rPr lang="en-US" sz="1800" dirty="0">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800" dirty="0" err="1">
                <a:effectLst/>
                <a:latin typeface="Gill Sans MT" panose="020B0502020104020203" pitchFamily="34" charset="0"/>
                <a:ea typeface="Times New Roman" panose="02020603050405020304" pitchFamily="18" charset="0"/>
                <a:cs typeface="Times New Roman" panose="02020603050405020304" pitchFamily="18" charset="0"/>
              </a:rPr>
              <a:t>qu'un</a:t>
            </a:r>
            <a:r>
              <a:rPr lang="en-US" sz="1800" dirty="0">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800" dirty="0" err="1">
                <a:effectLst/>
                <a:latin typeface="Gill Sans MT" panose="020B0502020104020203" pitchFamily="34" charset="0"/>
                <a:ea typeface="Times New Roman" panose="02020603050405020304" pitchFamily="18" charset="0"/>
                <a:cs typeface="Times New Roman" panose="02020603050405020304" pitchFamily="18" charset="0"/>
              </a:rPr>
              <a:t>indicateur</a:t>
            </a:r>
            <a:r>
              <a:rPr lang="en-US" sz="1800" dirty="0">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800" dirty="0" err="1">
                <a:effectLst/>
                <a:latin typeface="Gill Sans MT" panose="020B0502020104020203" pitchFamily="34" charset="0"/>
                <a:ea typeface="Times New Roman" panose="02020603050405020304" pitchFamily="18" charset="0"/>
                <a:cs typeface="Times New Roman" panose="02020603050405020304" pitchFamily="18" charset="0"/>
              </a:rPr>
              <a:t>puisse</a:t>
            </a:r>
            <a:r>
              <a:rPr lang="en-US" sz="1800" dirty="0">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800" dirty="0" err="1">
                <a:effectLst/>
                <a:latin typeface="Gill Sans MT" panose="020B0502020104020203" pitchFamily="34" charset="0"/>
                <a:ea typeface="Times New Roman" panose="02020603050405020304" pitchFamily="18" charset="0"/>
                <a:cs typeface="Times New Roman" panose="02020603050405020304" pitchFamily="18" charset="0"/>
              </a:rPr>
              <a:t>mesurer</a:t>
            </a:r>
            <a:r>
              <a:rPr lang="en-US" sz="1800" dirty="0">
                <a:effectLst/>
                <a:latin typeface="Gill Sans MT" panose="020B0502020104020203" pitchFamily="34" charset="0"/>
                <a:ea typeface="Times New Roman" panose="02020603050405020304" pitchFamily="18" charset="0"/>
                <a:cs typeface="Times New Roman" panose="02020603050405020304" pitchFamily="18" charset="0"/>
              </a:rPr>
              <a:t> plus d'un </a:t>
            </a:r>
            <a:r>
              <a:rPr lang="en-US" sz="1800" dirty="0" err="1">
                <a:effectLst/>
                <a:latin typeface="Gill Sans MT" panose="020B0502020104020203" pitchFamily="34" charset="0"/>
                <a:ea typeface="Times New Roman" panose="02020603050405020304" pitchFamily="18" charset="0"/>
                <a:cs typeface="Times New Roman" panose="02020603050405020304" pitchFamily="18" charset="0"/>
              </a:rPr>
              <a:t>résultat</a:t>
            </a:r>
            <a:r>
              <a:rPr lang="en-US" sz="1800" dirty="0">
                <a:effectLst/>
                <a:latin typeface="Gill Sans MT" panose="020B0502020104020203" pitchFamily="34" charset="0"/>
                <a:ea typeface="Times New Roman" panose="02020603050405020304" pitchFamily="18" charset="0"/>
                <a:cs typeface="Times New Roman" panose="02020603050405020304" pitchFamily="18" charset="0"/>
              </a:rPr>
              <a:t>, il faut revoir les </a:t>
            </a:r>
            <a:r>
              <a:rPr lang="en-US" sz="1800" dirty="0" err="1">
                <a:effectLst/>
                <a:latin typeface="Gill Sans MT" panose="020B0502020104020203" pitchFamily="34" charset="0"/>
                <a:ea typeface="Times New Roman" panose="02020603050405020304" pitchFamily="18" charset="0"/>
                <a:cs typeface="Times New Roman" panose="02020603050405020304" pitchFamily="18" charset="0"/>
              </a:rPr>
              <a:t>énoncés</a:t>
            </a:r>
            <a:r>
              <a:rPr lang="en-US" sz="1800" dirty="0">
                <a:effectLst/>
                <a:latin typeface="Gill Sans MT" panose="020B0502020104020203" pitchFamily="34" charset="0"/>
                <a:ea typeface="Times New Roman" panose="02020603050405020304" pitchFamily="18" charset="0"/>
                <a:cs typeface="Times New Roman" panose="02020603050405020304" pitchFamily="18" charset="0"/>
              </a:rPr>
              <a:t> de </a:t>
            </a:r>
            <a:r>
              <a:rPr lang="en-US" sz="1800" dirty="0" err="1">
                <a:effectLst/>
                <a:latin typeface="Gill Sans MT" panose="020B0502020104020203" pitchFamily="34" charset="0"/>
                <a:ea typeface="Times New Roman" panose="02020603050405020304" pitchFamily="18" charset="0"/>
                <a:cs typeface="Times New Roman" panose="02020603050405020304" pitchFamily="18" charset="0"/>
              </a:rPr>
              <a:t>résultats</a:t>
            </a:r>
            <a:r>
              <a:rPr lang="en-US" sz="1800" dirty="0">
                <a:effectLst/>
                <a:latin typeface="Gill Sans MT" panose="020B0502020104020203" pitchFamily="34" charset="0"/>
                <a:ea typeface="Times New Roman" panose="02020603050405020304" pitchFamily="18" charset="0"/>
                <a:cs typeface="Times New Roman" panose="02020603050405020304" pitchFamily="18" charset="0"/>
              </a:rPr>
              <a:t> pour </a:t>
            </a:r>
            <a:r>
              <a:rPr lang="en-US" sz="1800" dirty="0" err="1">
                <a:effectLst/>
                <a:latin typeface="Gill Sans MT" panose="020B0502020104020203" pitchFamily="34" charset="0"/>
                <a:ea typeface="Times New Roman" panose="02020603050405020304" pitchFamily="18" charset="0"/>
                <a:cs typeface="Times New Roman" panose="02020603050405020304" pitchFamily="18" charset="0"/>
              </a:rPr>
              <a:t>s'assurer</a:t>
            </a:r>
            <a:r>
              <a:rPr lang="en-US" sz="1800" dirty="0">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800" dirty="0" err="1">
                <a:effectLst/>
                <a:latin typeface="Gill Sans MT" panose="020B0502020104020203" pitchFamily="34" charset="0"/>
                <a:ea typeface="Times New Roman" panose="02020603050405020304" pitchFamily="18" charset="0"/>
                <a:cs typeface="Times New Roman" panose="02020603050405020304" pitchFamily="18" charset="0"/>
              </a:rPr>
              <a:t>qu'ils</a:t>
            </a:r>
            <a:r>
              <a:rPr lang="en-US" sz="1800" dirty="0">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800" dirty="0" err="1">
                <a:effectLst/>
                <a:latin typeface="Gill Sans MT" panose="020B0502020104020203" pitchFamily="34" charset="0"/>
                <a:ea typeface="Times New Roman" panose="02020603050405020304" pitchFamily="18" charset="0"/>
                <a:cs typeface="Times New Roman" panose="02020603050405020304" pitchFamily="18" charset="0"/>
              </a:rPr>
              <a:t>sont</a:t>
            </a:r>
            <a:r>
              <a:rPr lang="en-US" sz="1800" dirty="0">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800" dirty="0" err="1">
                <a:effectLst/>
                <a:latin typeface="Gill Sans MT" panose="020B0502020104020203" pitchFamily="34" charset="0"/>
                <a:ea typeface="Times New Roman" panose="02020603050405020304" pitchFamily="18" charset="0"/>
                <a:cs typeface="Times New Roman" panose="02020603050405020304" pitchFamily="18" charset="0"/>
              </a:rPr>
              <a:t>unidimensionnels</a:t>
            </a:r>
            <a:r>
              <a:rPr lang="en-US" sz="1800" dirty="0">
                <a:effectLst/>
                <a:latin typeface="Gill Sans MT" panose="020B0502020104020203" pitchFamily="34" charset="0"/>
                <a:ea typeface="Times New Roman" panose="02020603050405020304" pitchFamily="18" charset="0"/>
                <a:cs typeface="Times New Roman" panose="02020603050405020304" pitchFamily="18" charset="0"/>
              </a:rPr>
              <a:t> et précis.</a:t>
            </a:r>
          </a:p>
          <a:p>
            <a:pPr marL="342900" marR="0" lvl="0" indent="-342900">
              <a:spcBef>
                <a:spcPts val="300"/>
              </a:spcBef>
              <a:spcAft>
                <a:spcPts val="300"/>
              </a:spcAft>
              <a:buFont typeface="Times New Roman" panose="02020603050405020304" pitchFamily="18" charset="0"/>
              <a:buChar char="•"/>
              <a:tabLst>
                <a:tab pos="457200" algn="l"/>
              </a:tabLst>
            </a:pPr>
            <a:r>
              <a:rPr lang="en-US" sz="1800" dirty="0">
                <a:effectLst/>
                <a:latin typeface="Gill Sans MT" panose="020B0502020104020203" pitchFamily="34" charset="0"/>
                <a:ea typeface="Times New Roman" panose="02020603050405020304" pitchFamily="18" charset="0"/>
                <a:cs typeface="Times New Roman" panose="02020603050405020304" pitchFamily="18" charset="0"/>
              </a:rPr>
              <a:t>Comme nous </a:t>
            </a:r>
            <a:r>
              <a:rPr lang="en-US" sz="1800" dirty="0" err="1">
                <a:effectLst/>
                <a:latin typeface="Gill Sans MT" panose="020B0502020104020203" pitchFamily="34" charset="0"/>
                <a:ea typeface="Times New Roman" panose="02020603050405020304" pitchFamily="18" charset="0"/>
                <a:cs typeface="Times New Roman" panose="02020603050405020304" pitchFamily="18" charset="0"/>
              </a:rPr>
              <a:t>pouvons</a:t>
            </a:r>
            <a:r>
              <a:rPr lang="en-US" sz="1800" dirty="0">
                <a:effectLst/>
                <a:latin typeface="Gill Sans MT" panose="020B0502020104020203" pitchFamily="34" charset="0"/>
                <a:ea typeface="Times New Roman" panose="02020603050405020304" pitchFamily="18" charset="0"/>
                <a:cs typeface="Times New Roman" panose="02020603050405020304" pitchFamily="18" charset="0"/>
              </a:rPr>
              <a:t> le </a:t>
            </a:r>
            <a:r>
              <a:rPr lang="en-US" sz="1800" dirty="0" err="1">
                <a:effectLst/>
                <a:latin typeface="Gill Sans MT" panose="020B0502020104020203" pitchFamily="34" charset="0"/>
                <a:ea typeface="Times New Roman" panose="02020603050405020304" pitchFamily="18" charset="0"/>
                <a:cs typeface="Times New Roman" panose="02020603050405020304" pitchFamily="18" charset="0"/>
              </a:rPr>
              <a:t>voir</a:t>
            </a:r>
            <a:r>
              <a:rPr lang="en-US" sz="1800" dirty="0">
                <a:effectLst/>
                <a:latin typeface="Gill Sans MT" panose="020B0502020104020203" pitchFamily="34" charset="0"/>
                <a:ea typeface="Times New Roman" panose="02020603050405020304" pitchFamily="18" charset="0"/>
                <a:cs typeface="Times New Roman" panose="02020603050405020304" pitchFamily="18" charset="0"/>
              </a:rPr>
              <a:t> dans </a:t>
            </a:r>
            <a:r>
              <a:rPr lang="en-US" sz="1800" dirty="0" err="1">
                <a:effectLst/>
                <a:latin typeface="Gill Sans MT" panose="020B0502020104020203" pitchFamily="34" charset="0"/>
                <a:ea typeface="Times New Roman" panose="02020603050405020304" pitchFamily="18" charset="0"/>
                <a:cs typeface="Times New Roman" panose="02020603050405020304" pitchFamily="18" charset="0"/>
              </a:rPr>
              <a:t>cet</a:t>
            </a:r>
            <a:r>
              <a:rPr lang="en-US" sz="1800" dirty="0">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800" dirty="0" err="1">
                <a:effectLst/>
                <a:latin typeface="Gill Sans MT" panose="020B0502020104020203" pitchFamily="34" charset="0"/>
                <a:ea typeface="Times New Roman" panose="02020603050405020304" pitchFamily="18" charset="0"/>
                <a:cs typeface="Times New Roman" panose="02020603050405020304" pitchFamily="18" charset="0"/>
              </a:rPr>
              <a:t>exemple</a:t>
            </a:r>
            <a:r>
              <a:rPr lang="en-US" sz="1800" dirty="0">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800" dirty="0" err="1">
                <a:effectLst/>
                <a:latin typeface="Gill Sans MT" panose="020B0502020104020203" pitchFamily="34" charset="0"/>
                <a:ea typeface="Times New Roman" panose="02020603050405020304" pitchFamily="18" charset="0"/>
                <a:cs typeface="Times New Roman" panose="02020603050405020304" pitchFamily="18" charset="0"/>
              </a:rPr>
              <a:t>chaque</a:t>
            </a:r>
            <a:r>
              <a:rPr lang="en-US" sz="1800" dirty="0">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800" dirty="0" err="1">
                <a:effectLst/>
                <a:latin typeface="Gill Sans MT" panose="020B0502020104020203" pitchFamily="34" charset="0"/>
                <a:ea typeface="Times New Roman" panose="02020603050405020304" pitchFamily="18" charset="0"/>
                <a:cs typeface="Times New Roman" panose="02020603050405020304" pitchFamily="18" charset="0"/>
              </a:rPr>
              <a:t>résultat</a:t>
            </a:r>
            <a:r>
              <a:rPr lang="en-US" sz="1800" dirty="0">
                <a:effectLst/>
                <a:latin typeface="Gill Sans MT" panose="020B0502020104020203" pitchFamily="34" charset="0"/>
                <a:ea typeface="Times New Roman" panose="02020603050405020304" pitchFamily="18" charset="0"/>
                <a:cs typeface="Times New Roman" panose="02020603050405020304" pitchFamily="18" charset="0"/>
              </a:rPr>
              <a:t> de la </a:t>
            </a:r>
            <a:r>
              <a:rPr lang="en-US" sz="1800" dirty="0" err="1">
                <a:effectLst/>
                <a:latin typeface="Gill Sans MT" panose="020B0502020104020203" pitchFamily="34" charset="0"/>
                <a:ea typeface="Times New Roman" panose="02020603050405020304" pitchFamily="18" charset="0"/>
                <a:cs typeface="Times New Roman" panose="02020603050405020304" pitchFamily="18" charset="0"/>
              </a:rPr>
              <a:t>chaîne</a:t>
            </a:r>
            <a:r>
              <a:rPr lang="en-US" sz="1800" dirty="0">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800" dirty="0" err="1">
                <a:effectLst/>
                <a:latin typeface="Gill Sans MT" panose="020B0502020104020203" pitchFamily="34" charset="0"/>
                <a:ea typeface="Times New Roman" panose="02020603050405020304" pitchFamily="18" charset="0"/>
                <a:cs typeface="Times New Roman" panose="02020603050405020304" pitchFamily="18" charset="0"/>
              </a:rPr>
              <a:t>logique</a:t>
            </a:r>
            <a:r>
              <a:rPr lang="en-US" sz="1800" dirty="0">
                <a:effectLst/>
                <a:latin typeface="Gill Sans MT" panose="020B0502020104020203" pitchFamily="34" charset="0"/>
                <a:ea typeface="Times New Roman" panose="02020603050405020304" pitchFamily="18" charset="0"/>
                <a:cs typeface="Times New Roman" panose="02020603050405020304" pitchFamily="18" charset="0"/>
              </a:rPr>
              <a:t> a un </a:t>
            </a:r>
            <a:r>
              <a:rPr lang="en-US" sz="1800" dirty="0" err="1">
                <a:effectLst/>
                <a:latin typeface="Gill Sans MT" panose="020B0502020104020203" pitchFamily="34" charset="0"/>
                <a:ea typeface="Times New Roman" panose="02020603050405020304" pitchFamily="18" charset="0"/>
                <a:cs typeface="Times New Roman" panose="02020603050405020304" pitchFamily="18" charset="0"/>
              </a:rPr>
              <a:t>indicateur</a:t>
            </a:r>
            <a:r>
              <a:rPr lang="en-US" sz="1800" dirty="0">
                <a:effectLst/>
                <a:latin typeface="Gill Sans MT" panose="020B0502020104020203" pitchFamily="34" charset="0"/>
                <a:ea typeface="Times New Roman" panose="02020603050405020304" pitchFamily="18" charset="0"/>
                <a:cs typeface="Times New Roman" panose="02020603050405020304" pitchFamily="18" charset="0"/>
              </a:rPr>
              <a:t> et </a:t>
            </a:r>
            <a:r>
              <a:rPr lang="en-US" sz="1800" dirty="0" err="1">
                <a:effectLst/>
                <a:latin typeface="Gill Sans MT" panose="020B0502020104020203" pitchFamily="34" charset="0"/>
                <a:ea typeface="Times New Roman" panose="02020603050405020304" pitchFamily="18" charset="0"/>
                <a:cs typeface="Times New Roman" panose="02020603050405020304" pitchFamily="18" charset="0"/>
              </a:rPr>
              <a:t>cet</a:t>
            </a:r>
            <a:r>
              <a:rPr lang="en-US" sz="1800" dirty="0">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800" dirty="0" err="1">
                <a:effectLst/>
                <a:latin typeface="Gill Sans MT" panose="020B0502020104020203" pitchFamily="34" charset="0"/>
                <a:ea typeface="Times New Roman" panose="02020603050405020304" pitchFamily="18" charset="0"/>
                <a:cs typeface="Times New Roman" panose="02020603050405020304" pitchFamily="18" charset="0"/>
              </a:rPr>
              <a:t>indicateur</a:t>
            </a:r>
            <a:r>
              <a:rPr lang="en-US" sz="1800" dirty="0">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800" dirty="0" err="1">
                <a:effectLst/>
                <a:latin typeface="Gill Sans MT" panose="020B0502020104020203" pitchFamily="34" charset="0"/>
                <a:ea typeface="Times New Roman" panose="02020603050405020304" pitchFamily="18" charset="0"/>
                <a:cs typeface="Times New Roman" panose="02020603050405020304" pitchFamily="18" charset="0"/>
              </a:rPr>
              <a:t>est</a:t>
            </a:r>
            <a:r>
              <a:rPr lang="en-US" sz="1800" dirty="0">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800" dirty="0" err="1">
                <a:effectLst/>
                <a:latin typeface="Gill Sans MT" panose="020B0502020104020203" pitchFamily="34" charset="0"/>
                <a:ea typeface="Times New Roman" panose="02020603050405020304" pitchFamily="18" charset="0"/>
                <a:cs typeface="Times New Roman" panose="02020603050405020304" pitchFamily="18" charset="0"/>
              </a:rPr>
              <a:t>une</a:t>
            </a:r>
            <a:r>
              <a:rPr lang="en-US" sz="1800" dirty="0">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800" dirty="0" err="1">
                <a:effectLst/>
                <a:latin typeface="Gill Sans MT" panose="020B0502020104020203" pitchFamily="34" charset="0"/>
                <a:ea typeface="Times New Roman" panose="02020603050405020304" pitchFamily="18" charset="0"/>
                <a:cs typeface="Times New Roman" panose="02020603050405020304" pitchFamily="18" charset="0"/>
              </a:rPr>
              <a:t>mesure</a:t>
            </a:r>
            <a:r>
              <a:rPr lang="en-US" sz="1800" dirty="0">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800" dirty="0" err="1">
                <a:effectLst/>
                <a:latin typeface="Gill Sans MT" panose="020B0502020104020203" pitchFamily="34" charset="0"/>
                <a:ea typeface="Times New Roman" panose="02020603050405020304" pitchFamily="18" charset="0"/>
                <a:cs typeface="Times New Roman" panose="02020603050405020304" pitchFamily="18" charset="0"/>
              </a:rPr>
              <a:t>directe</a:t>
            </a:r>
            <a:r>
              <a:rPr lang="en-US" sz="1800" dirty="0">
                <a:effectLst/>
                <a:latin typeface="Gill Sans MT" panose="020B0502020104020203" pitchFamily="34" charset="0"/>
                <a:ea typeface="Times New Roman" panose="02020603050405020304" pitchFamily="18" charset="0"/>
                <a:cs typeface="Times New Roman" panose="02020603050405020304" pitchFamily="18" charset="0"/>
              </a:rPr>
              <a:t> du </a:t>
            </a:r>
            <a:r>
              <a:rPr lang="en-US" sz="1800" dirty="0" err="1">
                <a:effectLst/>
                <a:latin typeface="Gill Sans MT" panose="020B0502020104020203" pitchFamily="34" charset="0"/>
                <a:ea typeface="Times New Roman" panose="02020603050405020304" pitchFamily="18" charset="0"/>
                <a:cs typeface="Times New Roman" panose="02020603050405020304" pitchFamily="18" charset="0"/>
              </a:rPr>
              <a:t>résultat</a:t>
            </a:r>
            <a:r>
              <a:rPr lang="en-US" sz="1800" dirty="0">
                <a:effectLst/>
                <a:latin typeface="Gill Sans MT" panose="020B0502020104020203" pitchFamily="34"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3109366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err="1">
                <a:effectLst/>
                <a:latin typeface="Segoe UI" panose="020B0502040204020203" pitchFamily="34" charset="0"/>
              </a:rPr>
              <a:t>Faisons</a:t>
            </a:r>
            <a:r>
              <a:rPr lang="en-US" sz="1200" dirty="0">
                <a:effectLst/>
                <a:latin typeface="Segoe UI" panose="020B0502040204020203" pitchFamily="34" charset="0"/>
              </a:rPr>
              <a:t> un </a:t>
            </a:r>
            <a:r>
              <a:rPr lang="en-US" sz="1200" dirty="0" err="1">
                <a:effectLst/>
                <a:latin typeface="Segoe UI" panose="020B0502040204020203" pitchFamily="34" charset="0"/>
              </a:rPr>
              <a:t>exercice</a:t>
            </a:r>
            <a:r>
              <a:rPr lang="en-US" sz="1200" dirty="0">
                <a:effectLst/>
                <a:latin typeface="Segoe UI" panose="020B0502040204020203" pitchFamily="34" charset="0"/>
              </a:rPr>
              <a:t> pour </a:t>
            </a:r>
            <a:r>
              <a:rPr lang="en-US" sz="1200" dirty="0" err="1">
                <a:effectLst/>
                <a:latin typeface="Segoe UI" panose="020B0502040204020203" pitchFamily="34" charset="0"/>
              </a:rPr>
              <a:t>renforcer</a:t>
            </a:r>
            <a:r>
              <a:rPr lang="en-US" sz="1200" dirty="0">
                <a:effectLst/>
                <a:latin typeface="Segoe UI" panose="020B0502040204020203" pitchFamily="34" charset="0"/>
              </a:rPr>
              <a:t> le concept </a:t>
            </a:r>
            <a:r>
              <a:rPr lang="en-US" sz="1200" dirty="0" err="1">
                <a:effectLst/>
                <a:latin typeface="Segoe UI" panose="020B0502040204020203" pitchFamily="34" charset="0"/>
              </a:rPr>
              <a:t>d'indicateurs</a:t>
            </a:r>
            <a:r>
              <a:rPr lang="en-US" sz="1200" dirty="0">
                <a:effectLst/>
                <a:latin typeface="Segoe UI" panose="020B0502040204020203" pitchFamily="34" charset="0"/>
              </a:rPr>
              <a:t> directs.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effectLst/>
                <a:latin typeface="Segoe UI" panose="020B0502040204020203" pitchFamily="34" charset="0"/>
              </a:rPr>
              <a:t>Pour le </a:t>
            </a:r>
            <a:r>
              <a:rPr lang="en-US" sz="1200" dirty="0" err="1">
                <a:effectLst/>
                <a:latin typeface="Segoe UI" panose="020B0502040204020203" pitchFamily="34" charset="0"/>
              </a:rPr>
              <a:t>résultat</a:t>
            </a:r>
            <a:r>
              <a:rPr lang="en-US" sz="1200" dirty="0">
                <a:effectLst/>
                <a:latin typeface="Segoe UI" panose="020B0502040204020203" pitchFamily="34" charset="0"/>
              </a:rPr>
              <a:t> :  "</a:t>
            </a:r>
            <a:r>
              <a:rPr lang="en-US" sz="1200" dirty="0" err="1">
                <a:effectLst/>
                <a:latin typeface="Segoe UI" panose="020B0502040204020203" pitchFamily="34" charset="0"/>
              </a:rPr>
              <a:t>Sensibilisation</a:t>
            </a:r>
            <a:r>
              <a:rPr lang="en-US" sz="1200" dirty="0">
                <a:effectLst/>
                <a:latin typeface="Segoe UI" panose="020B0502040204020203" pitchFamily="34" charset="0"/>
              </a:rPr>
              <a:t> accrue au travail des enfants dans la </a:t>
            </a:r>
            <a:r>
              <a:rPr lang="en-US" sz="1200" dirty="0" err="1">
                <a:effectLst/>
                <a:latin typeface="Segoe UI" panose="020B0502040204020203" pitchFamily="34" charset="0"/>
              </a:rPr>
              <a:t>communauté</a:t>
            </a:r>
            <a:r>
              <a:rPr lang="en-US" sz="1200" dirty="0">
                <a:effectLst/>
                <a:latin typeface="Segoe UI" panose="020B0502040204020203" pitchFamily="34" charset="0"/>
              </a:rPr>
              <a:t> </a:t>
            </a:r>
            <a:r>
              <a:rPr lang="en-US" sz="1200" dirty="0" err="1">
                <a:effectLst/>
                <a:latin typeface="Segoe UI" panose="020B0502040204020203" pitchFamily="34" charset="0"/>
              </a:rPr>
              <a:t>cible</a:t>
            </a:r>
            <a:r>
              <a:rPr lang="en-US" sz="1200" dirty="0">
                <a:effectLst/>
                <a:latin typeface="Segoe UI" panose="020B0502040204020203" pitchFamily="34" charset="0"/>
              </a:rPr>
              <a:t>", </a:t>
            </a:r>
            <a:r>
              <a:rPr lang="en-US" sz="1200" dirty="0" err="1">
                <a:effectLst/>
                <a:latin typeface="Segoe UI" panose="020B0502040204020203" pitchFamily="34" charset="0"/>
              </a:rPr>
              <a:t>lequel</a:t>
            </a:r>
            <a:r>
              <a:rPr lang="en-US" sz="1200" dirty="0">
                <a:effectLst/>
                <a:latin typeface="Segoe UI" panose="020B0502040204020203" pitchFamily="34" charset="0"/>
              </a:rPr>
              <a:t> des trois </a:t>
            </a:r>
            <a:r>
              <a:rPr lang="en-US" sz="1200" dirty="0" err="1">
                <a:effectLst/>
                <a:latin typeface="Segoe UI" panose="020B0502040204020203" pitchFamily="34" charset="0"/>
              </a:rPr>
              <a:t>indicateurs</a:t>
            </a:r>
            <a:r>
              <a:rPr lang="en-US" sz="1200" dirty="0">
                <a:effectLst/>
                <a:latin typeface="Segoe UI" panose="020B0502040204020203" pitchFamily="34" charset="0"/>
              </a:rPr>
              <a:t> </a:t>
            </a:r>
            <a:r>
              <a:rPr lang="en-US" sz="1200" dirty="0" err="1">
                <a:effectLst/>
                <a:latin typeface="Segoe UI" panose="020B0502040204020203" pitchFamily="34" charset="0"/>
              </a:rPr>
              <a:t>suivants</a:t>
            </a:r>
            <a:r>
              <a:rPr lang="en-US" sz="1200" dirty="0">
                <a:effectLst/>
                <a:latin typeface="Segoe UI" panose="020B0502040204020203" pitchFamily="34" charset="0"/>
              </a:rPr>
              <a:t> </a:t>
            </a:r>
            <a:r>
              <a:rPr lang="en-US" sz="1200" dirty="0" err="1">
                <a:effectLst/>
                <a:latin typeface="Segoe UI" panose="020B0502040204020203" pitchFamily="34" charset="0"/>
              </a:rPr>
              <a:t>est</a:t>
            </a:r>
            <a:r>
              <a:rPr lang="en-US" sz="1200" dirty="0">
                <a:effectLst/>
                <a:latin typeface="Segoe UI" panose="020B0502040204020203" pitchFamily="34" charset="0"/>
              </a:rPr>
              <a:t> la </a:t>
            </a:r>
            <a:r>
              <a:rPr lang="en-US" sz="1200" dirty="0" err="1">
                <a:effectLst/>
                <a:latin typeface="Segoe UI" panose="020B0502040204020203" pitchFamily="34" charset="0"/>
              </a:rPr>
              <a:t>mesure</a:t>
            </a:r>
            <a:r>
              <a:rPr lang="en-US" sz="1200" dirty="0">
                <a:effectLst/>
                <a:latin typeface="Segoe UI" panose="020B0502040204020203" pitchFamily="34" charset="0"/>
              </a:rPr>
              <a:t> la plus </a:t>
            </a:r>
            <a:r>
              <a:rPr lang="en-US" sz="1200" dirty="0" err="1">
                <a:effectLst/>
                <a:latin typeface="Segoe UI" panose="020B0502040204020203" pitchFamily="34" charset="0"/>
              </a:rPr>
              <a:t>directe</a:t>
            </a:r>
            <a:r>
              <a:rPr lang="en-US" sz="1200" dirty="0">
                <a:effectLst/>
                <a:latin typeface="Segoe UI" panose="020B0502040204020203" pitchFamily="34"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effectLst/>
                <a:latin typeface="Segoe UI" panose="020B0502040204020203" pitchFamily="34" charset="0"/>
              </a:rPr>
              <a:t> # </a:t>
            </a:r>
            <a:r>
              <a:rPr lang="en-US" sz="1200" dirty="0" err="1">
                <a:effectLst/>
                <a:latin typeface="Segoe UI" panose="020B0502040204020203" pitchFamily="34" charset="0"/>
              </a:rPr>
              <a:t>Nombre</a:t>
            </a:r>
            <a:r>
              <a:rPr lang="en-US" sz="1200" dirty="0">
                <a:effectLst/>
                <a:latin typeface="Segoe UI" panose="020B0502040204020203" pitchFamily="34" charset="0"/>
              </a:rPr>
              <a:t> de </a:t>
            </a:r>
            <a:r>
              <a:rPr lang="en-US" sz="1200" dirty="0" err="1">
                <a:effectLst/>
                <a:latin typeface="Segoe UI" panose="020B0502040204020203" pitchFamily="34" charset="0"/>
              </a:rPr>
              <a:t>membres</a:t>
            </a:r>
            <a:r>
              <a:rPr lang="en-US" sz="1200" dirty="0">
                <a:effectLst/>
                <a:latin typeface="Segoe UI" panose="020B0502040204020203" pitchFamily="34" charset="0"/>
              </a:rPr>
              <a:t> de la </a:t>
            </a:r>
            <a:r>
              <a:rPr lang="en-US" sz="1200" dirty="0" err="1">
                <a:effectLst/>
                <a:latin typeface="Segoe UI" panose="020B0502040204020203" pitchFamily="34" charset="0"/>
              </a:rPr>
              <a:t>communauté</a:t>
            </a:r>
            <a:r>
              <a:rPr lang="en-US" sz="1200" dirty="0">
                <a:effectLst/>
                <a:latin typeface="Segoe UI" panose="020B0502040204020203" pitchFamily="34" charset="0"/>
              </a:rPr>
              <a:t> </a:t>
            </a:r>
            <a:r>
              <a:rPr lang="en-US" sz="1200" dirty="0" err="1">
                <a:effectLst/>
                <a:latin typeface="Segoe UI" panose="020B0502040204020203" pitchFamily="34" charset="0"/>
              </a:rPr>
              <a:t>ciblée</a:t>
            </a:r>
            <a:r>
              <a:rPr lang="en-US" sz="1200" dirty="0">
                <a:effectLst/>
                <a:latin typeface="Segoe UI" panose="020B0502040204020203" pitchFamily="34" charset="0"/>
              </a:rPr>
              <a:t> qui </a:t>
            </a:r>
            <a:r>
              <a:rPr lang="en-US" sz="1200" dirty="0" err="1">
                <a:effectLst/>
                <a:latin typeface="Segoe UI" panose="020B0502040204020203" pitchFamily="34" charset="0"/>
              </a:rPr>
              <a:t>participent</a:t>
            </a:r>
            <a:r>
              <a:rPr lang="en-US" sz="1200" dirty="0">
                <a:effectLst/>
                <a:latin typeface="Segoe UI" panose="020B0502040204020203" pitchFamily="34" charset="0"/>
              </a:rPr>
              <a:t> </a:t>
            </a:r>
            <a:r>
              <a:rPr lang="en-US" sz="1200" dirty="0" err="1">
                <a:effectLst/>
                <a:latin typeface="Segoe UI" panose="020B0502040204020203" pitchFamily="34" charset="0"/>
              </a:rPr>
              <a:t>à</a:t>
            </a:r>
            <a:r>
              <a:rPr lang="en-US" sz="1200" dirty="0">
                <a:effectLst/>
                <a:latin typeface="Segoe UI" panose="020B0502040204020203" pitchFamily="34" charset="0"/>
              </a:rPr>
              <a:t> des ateliers de </a:t>
            </a:r>
            <a:r>
              <a:rPr lang="en-US" sz="1200" dirty="0" err="1">
                <a:effectLst/>
                <a:latin typeface="Segoe UI" panose="020B0502040204020203" pitchFamily="34" charset="0"/>
              </a:rPr>
              <a:t>sensibilisation</a:t>
            </a:r>
            <a:r>
              <a:rPr lang="en-US" sz="1200" dirty="0">
                <a:effectLst/>
                <a:latin typeface="Segoe UI" panose="020B0502040204020203" pitchFamily="34" charset="0"/>
              </a:rPr>
              <a:t> au travail des enfants.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err="1">
                <a:effectLst/>
                <a:latin typeface="Segoe UI" panose="020B0502040204020203" pitchFamily="34" charset="0"/>
              </a:rPr>
              <a:t>Pourcentage</a:t>
            </a:r>
            <a:r>
              <a:rPr lang="en-US" sz="1200" dirty="0">
                <a:effectLst/>
                <a:latin typeface="Segoe UI" panose="020B0502040204020203" pitchFamily="34" charset="0"/>
              </a:rPr>
              <a:t> des </a:t>
            </a:r>
            <a:r>
              <a:rPr lang="en-US" sz="1200" dirty="0" err="1">
                <a:effectLst/>
                <a:latin typeface="Segoe UI" panose="020B0502040204020203" pitchFamily="34" charset="0"/>
              </a:rPr>
              <a:t>membres</a:t>
            </a:r>
            <a:r>
              <a:rPr lang="en-US" sz="1200" dirty="0">
                <a:effectLst/>
                <a:latin typeface="Segoe UI" panose="020B0502040204020203" pitchFamily="34" charset="0"/>
              </a:rPr>
              <a:t> de la </a:t>
            </a:r>
            <a:r>
              <a:rPr lang="en-US" sz="1200" dirty="0" err="1">
                <a:effectLst/>
                <a:latin typeface="Segoe UI" panose="020B0502040204020203" pitchFamily="34" charset="0"/>
              </a:rPr>
              <a:t>communauté</a:t>
            </a:r>
            <a:r>
              <a:rPr lang="en-US" sz="1200" dirty="0">
                <a:effectLst/>
                <a:latin typeface="Segoe UI" panose="020B0502040204020203" pitchFamily="34" charset="0"/>
              </a:rPr>
              <a:t> </a:t>
            </a:r>
            <a:r>
              <a:rPr lang="en-US" sz="1200" dirty="0" err="1">
                <a:effectLst/>
                <a:latin typeface="Segoe UI" panose="020B0502040204020203" pitchFamily="34" charset="0"/>
              </a:rPr>
              <a:t>ciblée</a:t>
            </a:r>
            <a:r>
              <a:rPr lang="en-US" sz="1200" dirty="0">
                <a:effectLst/>
                <a:latin typeface="Segoe UI" panose="020B0502040204020203" pitchFamily="34" charset="0"/>
              </a:rPr>
              <a:t> qui </a:t>
            </a:r>
            <a:r>
              <a:rPr lang="en-US" sz="1200" dirty="0" err="1">
                <a:effectLst/>
                <a:latin typeface="Segoe UI" panose="020B0502040204020203" pitchFamily="34" charset="0"/>
              </a:rPr>
              <a:t>sont</a:t>
            </a:r>
            <a:r>
              <a:rPr lang="en-US" sz="1200" dirty="0">
                <a:effectLst/>
                <a:latin typeface="Segoe UI" panose="020B0502040204020203" pitchFamily="34" charset="0"/>
              </a:rPr>
              <a:t> </a:t>
            </a:r>
            <a:r>
              <a:rPr lang="en-US" sz="1200" dirty="0" err="1">
                <a:effectLst/>
                <a:latin typeface="Segoe UI" panose="020B0502040204020203" pitchFamily="34" charset="0"/>
              </a:rPr>
              <a:t>capables</a:t>
            </a:r>
            <a:r>
              <a:rPr lang="en-US" sz="1200" dirty="0">
                <a:effectLst/>
                <a:latin typeface="Segoe UI" panose="020B0502040204020203" pitchFamily="34" charset="0"/>
              </a:rPr>
              <a:t> </a:t>
            </a:r>
            <a:r>
              <a:rPr lang="en-US" sz="1200" dirty="0" err="1">
                <a:effectLst/>
                <a:latin typeface="Segoe UI" panose="020B0502040204020203" pitchFamily="34" charset="0"/>
              </a:rPr>
              <a:t>d'identifier</a:t>
            </a:r>
            <a:r>
              <a:rPr lang="en-US" sz="1200" dirty="0">
                <a:effectLst/>
                <a:latin typeface="Segoe UI" panose="020B0502040204020203" pitchFamily="34" charset="0"/>
              </a:rPr>
              <a:t> au </a:t>
            </a:r>
            <a:r>
              <a:rPr lang="en-US" sz="1200" dirty="0" err="1">
                <a:effectLst/>
                <a:latin typeface="Segoe UI" panose="020B0502040204020203" pitchFamily="34" charset="0"/>
              </a:rPr>
              <a:t>moins</a:t>
            </a:r>
            <a:r>
              <a:rPr lang="en-US" sz="1200" dirty="0">
                <a:effectLst/>
                <a:latin typeface="Segoe UI" panose="020B0502040204020203" pitchFamily="34" charset="0"/>
              </a:rPr>
              <a:t> 3 </a:t>
            </a:r>
            <a:r>
              <a:rPr lang="en-US" sz="1200" dirty="0" err="1">
                <a:effectLst/>
                <a:latin typeface="Segoe UI" panose="020B0502040204020203" pitchFamily="34" charset="0"/>
              </a:rPr>
              <a:t>problèmes</a:t>
            </a:r>
            <a:r>
              <a:rPr lang="en-US" sz="1200" dirty="0">
                <a:effectLst/>
                <a:latin typeface="Segoe UI" panose="020B0502040204020203" pitchFamily="34" charset="0"/>
              </a:rPr>
              <a:t> critiques </a:t>
            </a:r>
            <a:r>
              <a:rPr lang="en-US" sz="1200" dirty="0" err="1">
                <a:effectLst/>
                <a:latin typeface="Segoe UI" panose="020B0502040204020203" pitchFamily="34" charset="0"/>
              </a:rPr>
              <a:t>concernant</a:t>
            </a:r>
            <a:r>
              <a:rPr lang="en-US" sz="1200" dirty="0">
                <a:effectLst/>
                <a:latin typeface="Segoe UI" panose="020B0502040204020203" pitchFamily="34" charset="0"/>
              </a:rPr>
              <a:t> le travail des enfants dans </a:t>
            </a:r>
            <a:r>
              <a:rPr lang="en-US" sz="1200" dirty="0" err="1">
                <a:effectLst/>
                <a:latin typeface="Segoe UI" panose="020B0502040204020203" pitchFamily="34" charset="0"/>
              </a:rPr>
              <a:t>leur</a:t>
            </a:r>
            <a:r>
              <a:rPr lang="en-US" sz="1200" dirty="0">
                <a:effectLst/>
                <a:latin typeface="Segoe UI" panose="020B0502040204020203" pitchFamily="34" charset="0"/>
              </a:rPr>
              <a:t> </a:t>
            </a:r>
            <a:r>
              <a:rPr lang="en-US" sz="1200" dirty="0" err="1">
                <a:effectLst/>
                <a:latin typeface="Segoe UI" panose="020B0502040204020203" pitchFamily="34" charset="0"/>
              </a:rPr>
              <a:t>communauté</a:t>
            </a:r>
            <a:r>
              <a:rPr lang="en-US" sz="1200" dirty="0">
                <a:effectLst/>
                <a:latin typeface="Segoe UI" panose="020B0502040204020203"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effectLst/>
                <a:latin typeface="Segoe UI" panose="020B0502040204020203" pitchFamily="34" charset="0"/>
              </a:rPr>
              <a:t># </a:t>
            </a:r>
            <a:r>
              <a:rPr lang="en-US" sz="1200" dirty="0" err="1">
                <a:effectLst/>
                <a:latin typeface="Segoe UI" panose="020B0502040204020203" pitchFamily="34" charset="0"/>
              </a:rPr>
              <a:t>Nombre</a:t>
            </a:r>
            <a:r>
              <a:rPr lang="en-US" sz="1200" dirty="0">
                <a:effectLst/>
                <a:latin typeface="Segoe UI" panose="020B0502040204020203" pitchFamily="34" charset="0"/>
              </a:rPr>
              <a:t> de </a:t>
            </a:r>
            <a:r>
              <a:rPr lang="en-US" sz="1200" dirty="0" err="1">
                <a:effectLst/>
                <a:latin typeface="Segoe UI" panose="020B0502040204020203" pitchFamily="34" charset="0"/>
              </a:rPr>
              <a:t>membres</a:t>
            </a:r>
            <a:r>
              <a:rPr lang="en-US" sz="1200" dirty="0">
                <a:effectLst/>
                <a:latin typeface="Segoe UI" panose="020B0502040204020203" pitchFamily="34" charset="0"/>
              </a:rPr>
              <a:t> de la </a:t>
            </a:r>
            <a:r>
              <a:rPr lang="en-US" sz="1200" dirty="0" err="1">
                <a:effectLst/>
                <a:latin typeface="Segoe UI" panose="020B0502040204020203" pitchFamily="34" charset="0"/>
              </a:rPr>
              <a:t>communauté</a:t>
            </a:r>
            <a:r>
              <a:rPr lang="en-US" sz="1200" dirty="0">
                <a:effectLst/>
                <a:latin typeface="Segoe UI" panose="020B0502040204020203" pitchFamily="34" charset="0"/>
              </a:rPr>
              <a:t> </a:t>
            </a:r>
            <a:r>
              <a:rPr lang="en-US" sz="1200" dirty="0" err="1">
                <a:effectLst/>
                <a:latin typeface="Segoe UI" panose="020B0502040204020203" pitchFamily="34" charset="0"/>
              </a:rPr>
              <a:t>ciblée</a:t>
            </a:r>
            <a:r>
              <a:rPr lang="en-US" sz="1200" dirty="0">
                <a:effectLst/>
                <a:latin typeface="Segoe UI" panose="020B0502040204020203" pitchFamily="34" charset="0"/>
              </a:rPr>
              <a:t> qui se portent </a:t>
            </a:r>
            <a:r>
              <a:rPr lang="en-US" sz="1200" dirty="0" err="1">
                <a:effectLst/>
                <a:latin typeface="Segoe UI" panose="020B0502040204020203" pitchFamily="34" charset="0"/>
              </a:rPr>
              <a:t>volontaires</a:t>
            </a:r>
            <a:r>
              <a:rPr lang="en-US" sz="1200" dirty="0">
                <a:effectLst/>
                <a:latin typeface="Segoe UI" panose="020B0502040204020203" pitchFamily="34" charset="0"/>
              </a:rPr>
              <a:t> pour </a:t>
            </a:r>
            <a:r>
              <a:rPr lang="en-US" sz="1200" dirty="0" err="1">
                <a:effectLst/>
                <a:latin typeface="Segoe UI" panose="020B0502040204020203" pitchFamily="34" charset="0"/>
              </a:rPr>
              <a:t>participer</a:t>
            </a:r>
            <a:r>
              <a:rPr lang="en-US" sz="1200" dirty="0">
                <a:effectLst/>
                <a:latin typeface="Segoe UI" panose="020B0502040204020203" pitchFamily="34" charset="0"/>
              </a:rPr>
              <a:t> </a:t>
            </a:r>
            <a:r>
              <a:rPr lang="en-US" sz="1200" dirty="0" err="1">
                <a:effectLst/>
                <a:latin typeface="Segoe UI" panose="020B0502040204020203" pitchFamily="34" charset="0"/>
              </a:rPr>
              <a:t>à</a:t>
            </a:r>
            <a:r>
              <a:rPr lang="en-US" sz="1200" dirty="0">
                <a:effectLst/>
                <a:latin typeface="Segoe UI" panose="020B0502040204020203" pitchFamily="34" charset="0"/>
              </a:rPr>
              <a:t> des </a:t>
            </a:r>
            <a:r>
              <a:rPr lang="en-US" sz="1200" dirty="0" err="1">
                <a:effectLst/>
                <a:latin typeface="Segoe UI" panose="020B0502040204020203" pitchFamily="34" charset="0"/>
              </a:rPr>
              <a:t>programmes</a:t>
            </a:r>
            <a:r>
              <a:rPr lang="en-US" sz="1200" dirty="0">
                <a:effectLst/>
                <a:latin typeface="Segoe UI" panose="020B0502040204020203" pitchFamily="34" charset="0"/>
              </a:rPr>
              <a:t> et </a:t>
            </a:r>
            <a:r>
              <a:rPr lang="en-US" sz="1200" dirty="0" err="1">
                <a:effectLst/>
                <a:latin typeface="Segoe UI" panose="020B0502040204020203" pitchFamily="34" charset="0"/>
              </a:rPr>
              <a:t>activités</a:t>
            </a:r>
            <a:r>
              <a:rPr lang="en-US" sz="1200" dirty="0">
                <a:effectLst/>
                <a:latin typeface="Segoe UI" panose="020B0502040204020203" pitchFamily="34" charset="0"/>
              </a:rPr>
              <a:t> </a:t>
            </a:r>
            <a:r>
              <a:rPr lang="en-US" sz="1200" dirty="0" err="1">
                <a:effectLst/>
                <a:latin typeface="Segoe UI" panose="020B0502040204020203" pitchFamily="34" charset="0"/>
              </a:rPr>
              <a:t>communautaires</a:t>
            </a:r>
            <a:r>
              <a:rPr lang="en-US" sz="1200" dirty="0">
                <a:effectLst/>
                <a:latin typeface="Segoe UI" panose="020B0502040204020203" pitchFamily="34" charset="0"/>
              </a:rPr>
              <a:t> </a:t>
            </a:r>
            <a:r>
              <a:rPr lang="en-US" sz="1200" dirty="0" err="1">
                <a:effectLst/>
                <a:latin typeface="Segoe UI" panose="020B0502040204020203" pitchFamily="34" charset="0"/>
              </a:rPr>
              <a:t>liés</a:t>
            </a:r>
            <a:r>
              <a:rPr lang="en-US" sz="1200" dirty="0">
                <a:effectLst/>
                <a:latin typeface="Segoe UI" panose="020B0502040204020203" pitchFamily="34" charset="0"/>
              </a:rPr>
              <a:t> </a:t>
            </a:r>
            <a:r>
              <a:rPr lang="en-US" sz="1200" dirty="0" err="1">
                <a:effectLst/>
                <a:latin typeface="Segoe UI" panose="020B0502040204020203" pitchFamily="34" charset="0"/>
              </a:rPr>
              <a:t>à</a:t>
            </a:r>
            <a:r>
              <a:rPr lang="en-US" sz="1200" dirty="0">
                <a:effectLst/>
                <a:latin typeface="Segoe UI" panose="020B0502040204020203" pitchFamily="34" charset="0"/>
              </a:rPr>
              <a:t> la </a:t>
            </a:r>
            <a:r>
              <a:rPr lang="en-US" sz="1200" dirty="0" err="1">
                <a:effectLst/>
                <a:latin typeface="Segoe UI" panose="020B0502040204020203" pitchFamily="34" charset="0"/>
              </a:rPr>
              <a:t>réduction</a:t>
            </a:r>
            <a:r>
              <a:rPr lang="en-US" sz="1200" dirty="0">
                <a:effectLst/>
                <a:latin typeface="Segoe UI" panose="020B0502040204020203" pitchFamily="34" charset="0"/>
              </a:rPr>
              <a:t> du travail des enfants.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err="1">
                <a:effectLst/>
                <a:latin typeface="Segoe UI" panose="020B0502040204020203" pitchFamily="34" charset="0"/>
              </a:rPr>
              <a:t>Mettez</a:t>
            </a:r>
            <a:r>
              <a:rPr lang="en-US" sz="1200" dirty="0">
                <a:effectLst/>
                <a:latin typeface="Segoe UI" panose="020B0502040204020203" pitchFamily="34" charset="0"/>
              </a:rPr>
              <a:t> </a:t>
            </a:r>
            <a:r>
              <a:rPr lang="en-US" sz="1200" dirty="0" err="1">
                <a:effectLst/>
                <a:latin typeface="Segoe UI" panose="020B0502040204020203" pitchFamily="34" charset="0"/>
              </a:rPr>
              <a:t>l'enregistrement</a:t>
            </a:r>
            <a:r>
              <a:rPr lang="en-US" sz="1200" dirty="0">
                <a:effectLst/>
                <a:latin typeface="Segoe UI" panose="020B0502040204020203" pitchFamily="34" charset="0"/>
              </a:rPr>
              <a:t> </a:t>
            </a:r>
            <a:r>
              <a:rPr lang="en-US" sz="1200" dirty="0" err="1">
                <a:effectLst/>
                <a:latin typeface="Segoe UI" panose="020B0502040204020203" pitchFamily="34" charset="0"/>
              </a:rPr>
              <a:t>en</a:t>
            </a:r>
            <a:r>
              <a:rPr lang="en-US" sz="1200" dirty="0">
                <a:effectLst/>
                <a:latin typeface="Segoe UI" panose="020B0502040204020203" pitchFamily="34" charset="0"/>
              </a:rPr>
              <a:t> pause et </a:t>
            </a:r>
            <a:r>
              <a:rPr lang="en-US" sz="1200" dirty="0" err="1">
                <a:effectLst/>
                <a:latin typeface="Segoe UI" panose="020B0502040204020203" pitchFamily="34" charset="0"/>
              </a:rPr>
              <a:t>lorsque</a:t>
            </a:r>
            <a:r>
              <a:rPr lang="en-US" sz="1200" dirty="0">
                <a:effectLst/>
                <a:latin typeface="Segoe UI" panose="020B0502040204020203" pitchFamily="34" charset="0"/>
              </a:rPr>
              <a:t> </a:t>
            </a:r>
            <a:r>
              <a:rPr lang="en-US" sz="1200" dirty="0" err="1">
                <a:effectLst/>
                <a:latin typeface="Segoe UI" panose="020B0502040204020203" pitchFamily="34" charset="0"/>
              </a:rPr>
              <a:t>vous</a:t>
            </a:r>
            <a:r>
              <a:rPr lang="en-US" sz="1200" dirty="0">
                <a:effectLst/>
                <a:latin typeface="Segoe UI" panose="020B0502040204020203" pitchFamily="34" charset="0"/>
              </a:rPr>
              <a:t> </a:t>
            </a:r>
            <a:r>
              <a:rPr lang="en-US" sz="1200" dirty="0" err="1">
                <a:effectLst/>
                <a:latin typeface="Segoe UI" panose="020B0502040204020203" pitchFamily="34" charset="0"/>
              </a:rPr>
              <a:t>avez</a:t>
            </a:r>
            <a:r>
              <a:rPr lang="en-US" sz="1200" dirty="0">
                <a:effectLst/>
                <a:latin typeface="Segoe UI" panose="020B0502040204020203" pitchFamily="34" charset="0"/>
              </a:rPr>
              <a:t> </a:t>
            </a:r>
            <a:r>
              <a:rPr lang="en-US" sz="1200" dirty="0" err="1">
                <a:effectLst/>
                <a:latin typeface="Segoe UI" panose="020B0502040204020203" pitchFamily="34" charset="0"/>
              </a:rPr>
              <a:t>votre</a:t>
            </a:r>
            <a:r>
              <a:rPr lang="en-US" sz="1200" dirty="0">
                <a:effectLst/>
                <a:latin typeface="Segoe UI" panose="020B0502040204020203" pitchFamily="34" charset="0"/>
              </a:rPr>
              <a:t> </a:t>
            </a:r>
            <a:r>
              <a:rPr lang="en-US" sz="1200" dirty="0" err="1">
                <a:effectLst/>
                <a:latin typeface="Segoe UI" panose="020B0502040204020203" pitchFamily="34" charset="0"/>
              </a:rPr>
              <a:t>réponse</a:t>
            </a:r>
            <a:r>
              <a:rPr lang="en-US" sz="1200" dirty="0">
                <a:effectLst/>
                <a:latin typeface="Segoe UI" panose="020B0502040204020203" pitchFamily="34" charset="0"/>
              </a:rPr>
              <a:t>, </a:t>
            </a:r>
            <a:r>
              <a:rPr lang="en-US" sz="1200" dirty="0" err="1">
                <a:effectLst/>
                <a:latin typeface="Segoe UI" panose="020B0502040204020203" pitchFamily="34" charset="0"/>
              </a:rPr>
              <a:t>appuyez</a:t>
            </a:r>
            <a:r>
              <a:rPr lang="en-US" sz="1200" dirty="0">
                <a:effectLst/>
                <a:latin typeface="Segoe UI" panose="020B0502040204020203" pitchFamily="34" charset="0"/>
              </a:rPr>
              <a:t> sur play.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err="1">
                <a:effectLst/>
                <a:latin typeface="Segoe UI" panose="020B0502040204020203" pitchFamily="34" charset="0"/>
              </a:rPr>
              <a:t>L'indicateur</a:t>
            </a:r>
            <a:r>
              <a:rPr lang="en-US" sz="1200" dirty="0">
                <a:effectLst/>
                <a:latin typeface="Segoe UI" panose="020B0502040204020203" pitchFamily="34" charset="0"/>
              </a:rPr>
              <a:t> le plus direct </a:t>
            </a:r>
            <a:r>
              <a:rPr lang="en-US" sz="1200" dirty="0" err="1">
                <a:effectLst/>
                <a:latin typeface="Segoe UI" panose="020B0502040204020203" pitchFamily="34" charset="0"/>
              </a:rPr>
              <a:t>est</a:t>
            </a:r>
            <a:r>
              <a:rPr lang="en-US" sz="1200" dirty="0">
                <a:effectLst/>
                <a:latin typeface="Segoe UI" panose="020B0502040204020203" pitchFamily="34" charset="0"/>
              </a:rPr>
              <a:t> le </a:t>
            </a:r>
            <a:r>
              <a:rPr lang="en-US" sz="1200" dirty="0" err="1">
                <a:effectLst/>
                <a:latin typeface="Segoe UI" panose="020B0502040204020203" pitchFamily="34" charset="0"/>
              </a:rPr>
              <a:t>numéro</a:t>
            </a:r>
            <a:r>
              <a:rPr lang="en-US" sz="1200" dirty="0">
                <a:effectLst/>
                <a:latin typeface="Segoe UI" panose="020B0502040204020203" pitchFamily="34" charset="0"/>
              </a:rPr>
              <a:t> 2, "% des </a:t>
            </a:r>
            <a:r>
              <a:rPr lang="en-US" sz="1200" dirty="0" err="1">
                <a:effectLst/>
                <a:latin typeface="Segoe UI" panose="020B0502040204020203" pitchFamily="34" charset="0"/>
              </a:rPr>
              <a:t>membres</a:t>
            </a:r>
            <a:r>
              <a:rPr lang="en-US" sz="1200" dirty="0">
                <a:effectLst/>
                <a:latin typeface="Segoe UI" panose="020B0502040204020203" pitchFamily="34" charset="0"/>
              </a:rPr>
              <a:t> de la </a:t>
            </a:r>
            <a:r>
              <a:rPr lang="en-US" sz="1200" dirty="0" err="1">
                <a:effectLst/>
                <a:latin typeface="Segoe UI" panose="020B0502040204020203" pitchFamily="34" charset="0"/>
              </a:rPr>
              <a:t>communauté</a:t>
            </a:r>
            <a:r>
              <a:rPr lang="en-US" sz="1200" dirty="0">
                <a:effectLst/>
                <a:latin typeface="Segoe UI" panose="020B0502040204020203" pitchFamily="34" charset="0"/>
              </a:rPr>
              <a:t> </a:t>
            </a:r>
            <a:r>
              <a:rPr lang="en-US" sz="1200" dirty="0" err="1">
                <a:effectLst/>
                <a:latin typeface="Segoe UI" panose="020B0502040204020203" pitchFamily="34" charset="0"/>
              </a:rPr>
              <a:t>ciblée</a:t>
            </a:r>
            <a:r>
              <a:rPr lang="en-US" sz="1200" dirty="0">
                <a:effectLst/>
                <a:latin typeface="Segoe UI" panose="020B0502040204020203" pitchFamily="34" charset="0"/>
              </a:rPr>
              <a:t> qui </a:t>
            </a:r>
            <a:r>
              <a:rPr lang="en-US" sz="1200" dirty="0" err="1">
                <a:effectLst/>
                <a:latin typeface="Segoe UI" panose="020B0502040204020203" pitchFamily="34" charset="0"/>
              </a:rPr>
              <a:t>sont</a:t>
            </a:r>
            <a:r>
              <a:rPr lang="en-US" sz="1200" dirty="0">
                <a:effectLst/>
                <a:latin typeface="Segoe UI" panose="020B0502040204020203" pitchFamily="34" charset="0"/>
              </a:rPr>
              <a:t> </a:t>
            </a:r>
            <a:r>
              <a:rPr lang="en-US" sz="1200" dirty="0" err="1">
                <a:effectLst/>
                <a:latin typeface="Segoe UI" panose="020B0502040204020203" pitchFamily="34" charset="0"/>
              </a:rPr>
              <a:t>capables</a:t>
            </a:r>
            <a:r>
              <a:rPr lang="en-US" sz="1200" dirty="0">
                <a:effectLst/>
                <a:latin typeface="Segoe UI" panose="020B0502040204020203" pitchFamily="34" charset="0"/>
              </a:rPr>
              <a:t> </a:t>
            </a:r>
            <a:r>
              <a:rPr lang="en-US" sz="1200" dirty="0" err="1">
                <a:effectLst/>
                <a:latin typeface="Segoe UI" panose="020B0502040204020203" pitchFamily="34" charset="0"/>
              </a:rPr>
              <a:t>d'identifier</a:t>
            </a:r>
            <a:r>
              <a:rPr lang="en-US" sz="1200" dirty="0">
                <a:effectLst/>
                <a:latin typeface="Segoe UI" panose="020B0502040204020203" pitchFamily="34" charset="0"/>
              </a:rPr>
              <a:t> au </a:t>
            </a:r>
            <a:r>
              <a:rPr lang="en-US" sz="1200" dirty="0" err="1">
                <a:effectLst/>
                <a:latin typeface="Segoe UI" panose="020B0502040204020203" pitchFamily="34" charset="0"/>
              </a:rPr>
              <a:t>moins</a:t>
            </a:r>
            <a:r>
              <a:rPr lang="en-US" sz="1200" dirty="0">
                <a:effectLst/>
                <a:latin typeface="Segoe UI" panose="020B0502040204020203" pitchFamily="34" charset="0"/>
              </a:rPr>
              <a:t> 3 </a:t>
            </a:r>
            <a:r>
              <a:rPr lang="en-US" sz="1200" dirty="0" err="1">
                <a:effectLst/>
                <a:latin typeface="Segoe UI" panose="020B0502040204020203" pitchFamily="34" charset="0"/>
              </a:rPr>
              <a:t>problèmes</a:t>
            </a:r>
            <a:r>
              <a:rPr lang="en-US" sz="1200" dirty="0">
                <a:effectLst/>
                <a:latin typeface="Segoe UI" panose="020B0502040204020203" pitchFamily="34" charset="0"/>
              </a:rPr>
              <a:t> critiques </a:t>
            </a:r>
            <a:r>
              <a:rPr lang="en-US" sz="1200" dirty="0" err="1">
                <a:effectLst/>
                <a:latin typeface="Segoe UI" panose="020B0502040204020203" pitchFamily="34" charset="0"/>
              </a:rPr>
              <a:t>concernant</a:t>
            </a:r>
            <a:r>
              <a:rPr lang="en-US" sz="1200" dirty="0">
                <a:effectLst/>
                <a:latin typeface="Segoe UI" panose="020B0502040204020203" pitchFamily="34" charset="0"/>
              </a:rPr>
              <a:t> le travail des enfants dans </a:t>
            </a:r>
            <a:r>
              <a:rPr lang="en-US" sz="1200" dirty="0" err="1">
                <a:effectLst/>
                <a:latin typeface="Segoe UI" panose="020B0502040204020203" pitchFamily="34" charset="0"/>
              </a:rPr>
              <a:t>leur</a:t>
            </a:r>
            <a:r>
              <a:rPr lang="en-US" sz="1200" dirty="0">
                <a:effectLst/>
                <a:latin typeface="Segoe UI" panose="020B0502040204020203" pitchFamily="34" charset="0"/>
              </a:rPr>
              <a:t> </a:t>
            </a:r>
            <a:r>
              <a:rPr lang="en-US" sz="1200" dirty="0" err="1">
                <a:effectLst/>
                <a:latin typeface="Segoe UI" panose="020B0502040204020203" pitchFamily="34" charset="0"/>
              </a:rPr>
              <a:t>communauté</a:t>
            </a:r>
            <a:r>
              <a:rPr lang="en-US" sz="1200" dirty="0">
                <a:effectLst/>
                <a:latin typeface="Segoe UI" panose="020B0502040204020203"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err="1">
                <a:effectLst/>
                <a:latin typeface="Segoe UI" panose="020B0502040204020203" pitchFamily="34" charset="0"/>
              </a:rPr>
              <a:t>Cet</a:t>
            </a:r>
            <a:r>
              <a:rPr lang="en-US" sz="1200" dirty="0">
                <a:effectLst/>
                <a:latin typeface="Segoe UI" panose="020B0502040204020203" pitchFamily="34" charset="0"/>
              </a:rPr>
              <a:t> </a:t>
            </a:r>
            <a:r>
              <a:rPr lang="en-US" sz="1200" dirty="0" err="1">
                <a:effectLst/>
                <a:latin typeface="Segoe UI" panose="020B0502040204020203" pitchFamily="34" charset="0"/>
              </a:rPr>
              <a:t>indicateur</a:t>
            </a:r>
            <a:r>
              <a:rPr lang="en-US" sz="1200" dirty="0">
                <a:effectLst/>
                <a:latin typeface="Segoe UI" panose="020B0502040204020203" pitchFamily="34" charset="0"/>
              </a:rPr>
              <a:t> </a:t>
            </a:r>
            <a:r>
              <a:rPr lang="en-US" sz="1200" dirty="0" err="1">
                <a:effectLst/>
                <a:latin typeface="Segoe UI" panose="020B0502040204020203" pitchFamily="34" charset="0"/>
              </a:rPr>
              <a:t>mesure</a:t>
            </a:r>
            <a:r>
              <a:rPr lang="en-US" sz="1200" dirty="0">
                <a:effectLst/>
                <a:latin typeface="Segoe UI" panose="020B0502040204020203" pitchFamily="34" charset="0"/>
              </a:rPr>
              <a:t> le </a:t>
            </a:r>
            <a:r>
              <a:rPr lang="en-US" sz="1200" dirty="0" err="1">
                <a:effectLst/>
                <a:latin typeface="Segoe UI" panose="020B0502040204020203" pitchFamily="34" charset="0"/>
              </a:rPr>
              <a:t>degré</a:t>
            </a:r>
            <a:r>
              <a:rPr lang="en-US" sz="1200" dirty="0">
                <a:effectLst/>
                <a:latin typeface="Segoe UI" panose="020B0502040204020203" pitchFamily="34" charset="0"/>
              </a:rPr>
              <a:t> de </a:t>
            </a:r>
            <a:r>
              <a:rPr lang="en-US" sz="1200" dirty="0" err="1">
                <a:effectLst/>
                <a:latin typeface="Segoe UI" panose="020B0502040204020203" pitchFamily="34" charset="0"/>
              </a:rPr>
              <a:t>sensibilisation</a:t>
            </a:r>
            <a:r>
              <a:rPr lang="en-US" sz="1200" dirty="0">
                <a:effectLst/>
                <a:latin typeface="Segoe UI" panose="020B0502040204020203" pitchFamily="34" charset="0"/>
              </a:rPr>
              <a:t> des </a:t>
            </a:r>
            <a:r>
              <a:rPr lang="en-US" sz="1200" dirty="0" err="1">
                <a:effectLst/>
                <a:latin typeface="Segoe UI" panose="020B0502040204020203" pitchFamily="34" charset="0"/>
              </a:rPr>
              <a:t>membres</a:t>
            </a:r>
            <a:r>
              <a:rPr lang="en-US" sz="1200" dirty="0">
                <a:effectLst/>
                <a:latin typeface="Segoe UI" panose="020B0502040204020203" pitchFamily="34" charset="0"/>
              </a:rPr>
              <a:t> de la </a:t>
            </a:r>
            <a:r>
              <a:rPr lang="en-US" sz="1200" dirty="0" err="1">
                <a:effectLst/>
                <a:latin typeface="Segoe UI" panose="020B0502040204020203" pitchFamily="34" charset="0"/>
              </a:rPr>
              <a:t>communauté</a:t>
            </a:r>
            <a:r>
              <a:rPr lang="en-US" sz="1200" dirty="0">
                <a:effectLst/>
                <a:latin typeface="Segoe UI" panose="020B0502040204020203" pitchFamily="34" charset="0"/>
              </a:rPr>
              <a:t> aux </a:t>
            </a:r>
            <a:r>
              <a:rPr lang="en-US" sz="1200" dirty="0" err="1">
                <a:effectLst/>
                <a:latin typeface="Segoe UI" panose="020B0502040204020203" pitchFamily="34" charset="0"/>
              </a:rPr>
              <a:t>problèmes</a:t>
            </a:r>
            <a:r>
              <a:rPr lang="en-US" sz="1200" dirty="0">
                <a:effectLst/>
                <a:latin typeface="Segoe UI" panose="020B0502040204020203" pitchFamily="34" charset="0"/>
              </a:rPr>
              <a:t> critiques du travail des enfants.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effectLst/>
                <a:latin typeface="Segoe UI" panose="020B0502040204020203" pitchFamily="34" charset="0"/>
              </a:rPr>
              <a:t>Le premier </a:t>
            </a:r>
            <a:r>
              <a:rPr lang="en-US" sz="1200" dirty="0" err="1">
                <a:effectLst/>
                <a:latin typeface="Segoe UI" panose="020B0502040204020203" pitchFamily="34" charset="0"/>
              </a:rPr>
              <a:t>indicateur</a:t>
            </a:r>
            <a:r>
              <a:rPr lang="en-US" sz="1200" dirty="0">
                <a:effectLst/>
                <a:latin typeface="Segoe UI" panose="020B0502040204020203" pitchFamily="34" charset="0"/>
              </a:rPr>
              <a:t> </a:t>
            </a:r>
            <a:r>
              <a:rPr lang="en-US" sz="1200" dirty="0" err="1">
                <a:effectLst/>
                <a:latin typeface="Segoe UI" panose="020B0502040204020203" pitchFamily="34" charset="0"/>
              </a:rPr>
              <a:t>mesure</a:t>
            </a:r>
            <a:r>
              <a:rPr lang="en-US" sz="1200" dirty="0">
                <a:effectLst/>
                <a:latin typeface="Segoe UI" panose="020B0502040204020203" pitchFamily="34" charset="0"/>
              </a:rPr>
              <a:t> la participation </a:t>
            </a:r>
            <a:r>
              <a:rPr lang="en-US" sz="1200" dirty="0" err="1">
                <a:effectLst/>
                <a:latin typeface="Segoe UI" panose="020B0502040204020203" pitchFamily="34" charset="0"/>
              </a:rPr>
              <a:t>à</a:t>
            </a:r>
            <a:r>
              <a:rPr lang="en-US" sz="1200" dirty="0">
                <a:effectLst/>
                <a:latin typeface="Segoe UI" panose="020B0502040204020203" pitchFamily="34" charset="0"/>
              </a:rPr>
              <a:t> un atelier de </a:t>
            </a:r>
            <a:r>
              <a:rPr lang="en-US" sz="1200" dirty="0" err="1">
                <a:effectLst/>
                <a:latin typeface="Segoe UI" panose="020B0502040204020203" pitchFamily="34" charset="0"/>
              </a:rPr>
              <a:t>sensibilisation</a:t>
            </a:r>
            <a:r>
              <a:rPr lang="en-US" sz="1200" dirty="0">
                <a:effectLst/>
                <a:latin typeface="Segoe UI" panose="020B0502040204020203" pitchFamily="34" charset="0"/>
              </a:rPr>
              <a:t> - </a:t>
            </a:r>
            <a:r>
              <a:rPr lang="en-US" sz="1200" dirty="0" err="1">
                <a:effectLst/>
                <a:latin typeface="Segoe UI" panose="020B0502040204020203" pitchFamily="34" charset="0"/>
              </a:rPr>
              <a:t>mais</a:t>
            </a:r>
            <a:r>
              <a:rPr lang="en-US" sz="1200" dirty="0">
                <a:effectLst/>
                <a:latin typeface="Segoe UI" panose="020B0502040204020203" pitchFamily="34" charset="0"/>
              </a:rPr>
              <a:t> pas la </a:t>
            </a:r>
            <a:r>
              <a:rPr lang="en-US" sz="1200" dirty="0" err="1">
                <a:effectLst/>
                <a:latin typeface="Segoe UI" panose="020B0502040204020203" pitchFamily="34" charset="0"/>
              </a:rPr>
              <a:t>connaissance</a:t>
            </a:r>
            <a:r>
              <a:rPr lang="en-US" sz="1200" dirty="0">
                <a:effectLst/>
                <a:latin typeface="Segoe UI" panose="020B0502040204020203" pitchFamily="34" charset="0"/>
              </a:rPr>
              <a:t> </a:t>
            </a:r>
            <a:r>
              <a:rPr lang="en-US" sz="1200" dirty="0" err="1">
                <a:effectLst/>
                <a:latin typeface="Segoe UI" panose="020B0502040204020203" pitchFamily="34" charset="0"/>
              </a:rPr>
              <a:t>réelle</a:t>
            </a:r>
            <a:r>
              <a:rPr lang="en-US" sz="1200" dirty="0">
                <a:effectLst/>
                <a:latin typeface="Segoe UI" panose="020B0502040204020203" pitchFamily="34" charset="0"/>
              </a:rPr>
              <a:t> des </a:t>
            </a:r>
            <a:r>
              <a:rPr lang="en-US" sz="1200" dirty="0" err="1">
                <a:effectLst/>
                <a:latin typeface="Segoe UI" panose="020B0502040204020203" pitchFamily="34" charset="0"/>
              </a:rPr>
              <a:t>problèmes</a:t>
            </a:r>
            <a:r>
              <a:rPr lang="en-US" sz="1200" dirty="0">
                <a:effectLst/>
                <a:latin typeface="Segoe UI" panose="020B0502040204020203" pitchFamily="34" charset="0"/>
              </a:rPr>
              <a:t> par les participants.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effectLst/>
                <a:latin typeface="Segoe UI" panose="020B0502040204020203" pitchFamily="34" charset="0"/>
              </a:rPr>
              <a:t>Le </a:t>
            </a:r>
            <a:r>
              <a:rPr lang="en-US" sz="1200" dirty="0" err="1">
                <a:effectLst/>
                <a:latin typeface="Segoe UI" panose="020B0502040204020203" pitchFamily="34" charset="0"/>
              </a:rPr>
              <a:t>troisième</a:t>
            </a:r>
            <a:r>
              <a:rPr lang="en-US" sz="1200" dirty="0">
                <a:effectLst/>
                <a:latin typeface="Segoe UI" panose="020B0502040204020203" pitchFamily="34" charset="0"/>
              </a:rPr>
              <a:t> </a:t>
            </a:r>
            <a:r>
              <a:rPr lang="en-US" sz="1200" dirty="0" err="1">
                <a:effectLst/>
                <a:latin typeface="Segoe UI" panose="020B0502040204020203" pitchFamily="34" charset="0"/>
              </a:rPr>
              <a:t>indicateur</a:t>
            </a:r>
            <a:r>
              <a:rPr lang="en-US" sz="1200" dirty="0">
                <a:effectLst/>
                <a:latin typeface="Segoe UI" panose="020B0502040204020203" pitchFamily="34" charset="0"/>
              </a:rPr>
              <a:t> </a:t>
            </a:r>
            <a:r>
              <a:rPr lang="en-US" sz="1200" dirty="0" err="1">
                <a:effectLst/>
                <a:latin typeface="Segoe UI" panose="020B0502040204020203" pitchFamily="34" charset="0"/>
              </a:rPr>
              <a:t>mesure</a:t>
            </a:r>
            <a:r>
              <a:rPr lang="en-US" sz="1200" dirty="0">
                <a:effectLst/>
                <a:latin typeface="Segoe UI" panose="020B0502040204020203" pitchFamily="34" charset="0"/>
              </a:rPr>
              <a:t> les actions des </a:t>
            </a:r>
            <a:r>
              <a:rPr lang="en-US" sz="1200" dirty="0" err="1">
                <a:effectLst/>
                <a:latin typeface="Segoe UI" panose="020B0502040204020203" pitchFamily="34" charset="0"/>
              </a:rPr>
              <a:t>membres</a:t>
            </a:r>
            <a:r>
              <a:rPr lang="en-US" sz="1200" dirty="0">
                <a:effectLst/>
                <a:latin typeface="Segoe UI" panose="020B0502040204020203" pitchFamily="34" charset="0"/>
              </a:rPr>
              <a:t> de la </a:t>
            </a:r>
            <a:r>
              <a:rPr lang="en-US" sz="1200" dirty="0" err="1">
                <a:effectLst/>
                <a:latin typeface="Segoe UI" panose="020B0502040204020203" pitchFamily="34" charset="0"/>
              </a:rPr>
              <a:t>communauté</a:t>
            </a:r>
            <a:r>
              <a:rPr lang="en-US" sz="1200" dirty="0">
                <a:effectLst/>
                <a:latin typeface="Segoe UI" panose="020B0502040204020203" pitchFamily="34" charset="0"/>
              </a:rPr>
              <a:t> pour </a:t>
            </a:r>
            <a:r>
              <a:rPr lang="en-US" sz="1200" dirty="0" err="1">
                <a:effectLst/>
                <a:latin typeface="Segoe UI" panose="020B0502040204020203" pitchFamily="34" charset="0"/>
              </a:rPr>
              <a:t>lutter</a:t>
            </a:r>
            <a:r>
              <a:rPr lang="en-US" sz="1200" dirty="0">
                <a:effectLst/>
                <a:latin typeface="Segoe UI" panose="020B0502040204020203" pitchFamily="34" charset="0"/>
              </a:rPr>
              <a:t> </a:t>
            </a:r>
            <a:r>
              <a:rPr lang="en-US" sz="1200" dirty="0" err="1">
                <a:effectLst/>
                <a:latin typeface="Segoe UI" panose="020B0502040204020203" pitchFamily="34" charset="0"/>
              </a:rPr>
              <a:t>contre</a:t>
            </a:r>
            <a:r>
              <a:rPr lang="en-US" sz="1200" dirty="0">
                <a:effectLst/>
                <a:latin typeface="Segoe UI" panose="020B0502040204020203" pitchFamily="34" charset="0"/>
              </a:rPr>
              <a:t> le travail des enfants, </a:t>
            </a:r>
            <a:r>
              <a:rPr lang="en-US" sz="1200" dirty="0" err="1">
                <a:effectLst/>
                <a:latin typeface="Segoe UI" panose="020B0502040204020203" pitchFamily="34" charset="0"/>
              </a:rPr>
              <a:t>ce</a:t>
            </a:r>
            <a:r>
              <a:rPr lang="en-US" sz="1200" dirty="0">
                <a:effectLst/>
                <a:latin typeface="Segoe UI" panose="020B0502040204020203" pitchFamily="34" charset="0"/>
              </a:rPr>
              <a:t> qui </a:t>
            </a:r>
            <a:r>
              <a:rPr lang="en-US" sz="1200" dirty="0" err="1">
                <a:effectLst/>
                <a:latin typeface="Segoe UI" panose="020B0502040204020203" pitchFamily="34" charset="0"/>
              </a:rPr>
              <a:t>est</a:t>
            </a:r>
            <a:r>
              <a:rPr lang="en-US" sz="1200" dirty="0">
                <a:effectLst/>
                <a:latin typeface="Segoe UI" panose="020B0502040204020203" pitchFamily="34" charset="0"/>
              </a:rPr>
              <a:t> </a:t>
            </a:r>
            <a:r>
              <a:rPr lang="en-US" sz="1200" dirty="0" err="1">
                <a:effectLst/>
                <a:latin typeface="Segoe UI" panose="020B0502040204020203" pitchFamily="34" charset="0"/>
              </a:rPr>
              <a:t>probablement</a:t>
            </a:r>
            <a:r>
              <a:rPr lang="en-US" sz="1200" dirty="0">
                <a:effectLst/>
                <a:latin typeface="Segoe UI" panose="020B0502040204020203" pitchFamily="34" charset="0"/>
              </a:rPr>
              <a:t> </a:t>
            </a:r>
            <a:r>
              <a:rPr lang="en-US" sz="1200" dirty="0" err="1">
                <a:effectLst/>
                <a:latin typeface="Segoe UI" panose="020B0502040204020203" pitchFamily="34" charset="0"/>
              </a:rPr>
              <a:t>une</a:t>
            </a:r>
            <a:r>
              <a:rPr lang="en-US" sz="1200" dirty="0">
                <a:effectLst/>
                <a:latin typeface="Segoe UI" panose="020B0502040204020203" pitchFamily="34" charset="0"/>
              </a:rPr>
              <a:t> </a:t>
            </a:r>
            <a:r>
              <a:rPr lang="en-US" sz="1200" dirty="0" err="1">
                <a:effectLst/>
                <a:latin typeface="Segoe UI" panose="020B0502040204020203" pitchFamily="34" charset="0"/>
              </a:rPr>
              <a:t>mesure</a:t>
            </a:r>
            <a:r>
              <a:rPr lang="en-US" sz="1200" dirty="0">
                <a:effectLst/>
                <a:latin typeface="Segoe UI" panose="020B0502040204020203" pitchFamily="34" charset="0"/>
              </a:rPr>
              <a:t> d'un </a:t>
            </a:r>
            <a:r>
              <a:rPr lang="en-US" sz="1200" dirty="0" err="1">
                <a:effectLst/>
                <a:latin typeface="Segoe UI" panose="020B0502040204020203" pitchFamily="34" charset="0"/>
              </a:rPr>
              <a:t>résultat</a:t>
            </a:r>
            <a:r>
              <a:rPr lang="en-US" sz="1200" dirty="0">
                <a:effectLst/>
                <a:latin typeface="Segoe UI" panose="020B0502040204020203" pitchFamily="34" charset="0"/>
              </a:rPr>
              <a:t> de plus haut </a:t>
            </a:r>
            <a:r>
              <a:rPr lang="en-US" sz="1200" dirty="0" err="1">
                <a:effectLst/>
                <a:latin typeface="Segoe UI" panose="020B0502040204020203" pitchFamily="34" charset="0"/>
              </a:rPr>
              <a:t>niveau</a:t>
            </a:r>
            <a:r>
              <a:rPr lang="en-US" sz="1200" dirty="0">
                <a:effectLst/>
                <a:latin typeface="Segoe UI" panose="020B0502040204020203" pitchFamily="34" charset="0"/>
              </a:rPr>
              <a:t> dans le cadre du </a:t>
            </a:r>
            <a:r>
              <a:rPr lang="en-US" sz="1200" dirty="0" err="1">
                <a:effectLst/>
                <a:latin typeface="Segoe UI" panose="020B0502040204020203" pitchFamily="34" charset="0"/>
              </a:rPr>
              <a:t>projet</a:t>
            </a:r>
            <a:r>
              <a:rPr lang="en-US" sz="1200" dirty="0">
                <a:effectLst/>
                <a:latin typeface="Segoe UI" panose="020B0502040204020203" pitchFamily="34" charset="0"/>
              </a:rPr>
              <a:t>. </a:t>
            </a:r>
            <a:endParaRPr lang="en-US" dirty="0"/>
          </a:p>
        </p:txBody>
      </p:sp>
    </p:spTree>
    <p:extLst>
      <p:ext uri="{BB962C8B-B14F-4D97-AF65-F5344CB8AC3E}">
        <p14:creationId xmlns:p14="http://schemas.microsoft.com/office/powerpoint/2010/main" val="21829855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effectLst/>
                <a:latin typeface="Segoe UI" panose="020B0502040204020203" pitchFamily="34" charset="0"/>
              </a:rPr>
              <a:t>Essayons-en</a:t>
            </a:r>
            <a:r>
              <a:rPr lang="en-US" sz="1200" dirty="0">
                <a:effectLst/>
                <a:latin typeface="Segoe UI" panose="020B0502040204020203" pitchFamily="34" charset="0"/>
              </a:rPr>
              <a:t> un </a:t>
            </a:r>
            <a:r>
              <a:rPr lang="en-US" sz="1200" dirty="0" err="1">
                <a:effectLst/>
                <a:latin typeface="Segoe UI" panose="020B0502040204020203" pitchFamily="34" charset="0"/>
              </a:rPr>
              <a:t>autre</a:t>
            </a:r>
            <a:r>
              <a:rPr lang="en-US" sz="1200" dirty="0">
                <a:effectLst/>
                <a:latin typeface="Segoe UI" panose="020B0502040204020203" pitchFamily="34" charset="0"/>
              </a:rPr>
              <a:t>.  Parmi les </a:t>
            </a:r>
            <a:r>
              <a:rPr lang="en-US" sz="1200" dirty="0" err="1">
                <a:effectLst/>
                <a:latin typeface="Segoe UI" panose="020B0502040204020203" pitchFamily="34" charset="0"/>
              </a:rPr>
              <a:t>indicateurs</a:t>
            </a:r>
            <a:r>
              <a:rPr lang="en-US" sz="1200" dirty="0">
                <a:effectLst/>
                <a:latin typeface="Segoe UI" panose="020B0502040204020203" pitchFamily="34" charset="0"/>
              </a:rPr>
              <a:t> </a:t>
            </a:r>
            <a:r>
              <a:rPr lang="en-US" sz="1200" dirty="0" err="1">
                <a:effectLst/>
                <a:latin typeface="Segoe UI" panose="020B0502040204020203" pitchFamily="34" charset="0"/>
              </a:rPr>
              <a:t>suivants</a:t>
            </a:r>
            <a:r>
              <a:rPr lang="en-US" sz="1200" dirty="0">
                <a:effectLst/>
                <a:latin typeface="Segoe UI" panose="020B0502040204020203" pitchFamily="34" charset="0"/>
              </a:rPr>
              <a:t>, </a:t>
            </a:r>
            <a:r>
              <a:rPr lang="en-US" sz="1200" dirty="0" err="1">
                <a:effectLst/>
                <a:latin typeface="Segoe UI" panose="020B0502040204020203" pitchFamily="34" charset="0"/>
              </a:rPr>
              <a:t>lequel</a:t>
            </a:r>
            <a:r>
              <a:rPr lang="en-US" sz="1200" dirty="0">
                <a:effectLst/>
                <a:latin typeface="Segoe UI" panose="020B0502040204020203" pitchFamily="34" charset="0"/>
              </a:rPr>
              <a:t> </a:t>
            </a:r>
            <a:r>
              <a:rPr lang="en-US" sz="1200" dirty="0" err="1">
                <a:effectLst/>
                <a:latin typeface="Segoe UI" panose="020B0502040204020203" pitchFamily="34" charset="0"/>
              </a:rPr>
              <a:t>constitue</a:t>
            </a:r>
            <a:r>
              <a:rPr lang="en-US" sz="1200" dirty="0">
                <a:effectLst/>
                <a:latin typeface="Segoe UI" panose="020B0502040204020203" pitchFamily="34" charset="0"/>
              </a:rPr>
              <a:t> la </a:t>
            </a:r>
            <a:r>
              <a:rPr lang="en-US" sz="1200" dirty="0" err="1">
                <a:effectLst/>
                <a:latin typeface="Segoe UI" panose="020B0502040204020203" pitchFamily="34" charset="0"/>
              </a:rPr>
              <a:t>mesure</a:t>
            </a:r>
            <a:r>
              <a:rPr lang="en-US" sz="1200" dirty="0">
                <a:effectLst/>
                <a:latin typeface="Segoe UI" panose="020B0502040204020203" pitchFamily="34" charset="0"/>
              </a:rPr>
              <a:t> la plus </a:t>
            </a:r>
            <a:r>
              <a:rPr lang="en-US" sz="1200" dirty="0" err="1">
                <a:effectLst/>
                <a:latin typeface="Segoe UI" panose="020B0502040204020203" pitchFamily="34" charset="0"/>
              </a:rPr>
              <a:t>directe</a:t>
            </a:r>
            <a:r>
              <a:rPr lang="en-US" sz="1200" dirty="0">
                <a:effectLst/>
                <a:latin typeface="Segoe UI" panose="020B0502040204020203" pitchFamily="34" charset="0"/>
              </a:rPr>
              <a:t> du </a:t>
            </a:r>
            <a:r>
              <a:rPr lang="en-US" sz="1200" dirty="0" err="1">
                <a:effectLst/>
                <a:latin typeface="Segoe UI" panose="020B0502040204020203" pitchFamily="34" charset="0"/>
              </a:rPr>
              <a:t>résultat</a:t>
            </a:r>
            <a:r>
              <a:rPr lang="en-US" sz="1200" dirty="0">
                <a:effectLst/>
                <a:latin typeface="Segoe UI" panose="020B0502040204020203" pitchFamily="34" charset="0"/>
              </a:rPr>
              <a:t> "Augmentation de </a:t>
            </a:r>
            <a:r>
              <a:rPr lang="en-US" sz="1200" dirty="0" err="1">
                <a:effectLst/>
                <a:latin typeface="Segoe UI" panose="020B0502040204020203" pitchFamily="34" charset="0"/>
              </a:rPr>
              <a:t>l'application</a:t>
            </a:r>
            <a:r>
              <a:rPr lang="en-US" sz="1200" dirty="0">
                <a:effectLst/>
                <a:latin typeface="Segoe UI" panose="020B0502040204020203" pitchFamily="34" charset="0"/>
              </a:rPr>
              <a:t> de la </a:t>
            </a:r>
            <a:r>
              <a:rPr lang="en-US" sz="1200" dirty="0" err="1">
                <a:effectLst/>
                <a:latin typeface="Segoe UI" panose="020B0502040204020203" pitchFamily="34" charset="0"/>
              </a:rPr>
              <a:t>législation</a:t>
            </a:r>
            <a:r>
              <a:rPr lang="en-US" sz="1200" dirty="0">
                <a:effectLst/>
                <a:latin typeface="Segoe UI" panose="020B0502040204020203" pitchFamily="34" charset="0"/>
              </a:rPr>
              <a:t> du travail par les </a:t>
            </a:r>
            <a:r>
              <a:rPr lang="en-US" sz="1200" dirty="0" err="1">
                <a:effectLst/>
                <a:latin typeface="Segoe UI" panose="020B0502040204020203" pitchFamily="34" charset="0"/>
              </a:rPr>
              <a:t>responsables</a:t>
            </a:r>
            <a:r>
              <a:rPr lang="en-US" sz="1200" dirty="0">
                <a:effectLst/>
                <a:latin typeface="Segoe UI" panose="020B0502040204020203" pitchFamily="34" charset="0"/>
              </a:rPr>
              <a:t> de </a:t>
            </a:r>
            <a:r>
              <a:rPr lang="en-US" sz="1200" dirty="0" err="1">
                <a:effectLst/>
                <a:latin typeface="Segoe UI" panose="020B0502040204020203" pitchFamily="34" charset="0"/>
              </a:rPr>
              <a:t>l'application</a:t>
            </a:r>
            <a:r>
              <a:rPr lang="en-US" sz="1200" dirty="0">
                <a:effectLst/>
                <a:latin typeface="Segoe UI" panose="020B0502040204020203" pitchFamily="34" charset="0"/>
              </a:rPr>
              <a:t> de la </a:t>
            </a:r>
            <a:r>
              <a:rPr lang="en-US" sz="1200" dirty="0" err="1">
                <a:effectLst/>
                <a:latin typeface="Segoe UI" panose="020B0502040204020203" pitchFamily="34" charset="0"/>
              </a:rPr>
              <a:t>loi</a:t>
            </a:r>
            <a:r>
              <a:rPr lang="en-US" sz="1200" dirty="0">
                <a:effectLst/>
                <a:latin typeface="Segoe UI" panose="020B0502040204020203" pitchFamily="34" charset="0"/>
              </a:rPr>
              <a:t> et de la protection dans les </a:t>
            </a:r>
            <a:r>
              <a:rPr lang="en-US" sz="1200" dirty="0" err="1">
                <a:effectLst/>
                <a:latin typeface="Segoe UI" panose="020B0502040204020203" pitchFamily="34" charset="0"/>
              </a:rPr>
              <a:t>régions</a:t>
            </a:r>
            <a:r>
              <a:rPr lang="en-US" sz="1200" dirty="0">
                <a:effectLst/>
                <a:latin typeface="Segoe UI" panose="020B0502040204020203" pitchFamily="34" charset="0"/>
              </a:rPr>
              <a:t> </a:t>
            </a:r>
            <a:r>
              <a:rPr lang="en-US" sz="1200" dirty="0" err="1">
                <a:effectLst/>
                <a:latin typeface="Segoe UI" panose="020B0502040204020203" pitchFamily="34" charset="0"/>
              </a:rPr>
              <a:t>ciblées</a:t>
            </a:r>
            <a:r>
              <a:rPr lang="en-US" sz="1200" dirty="0">
                <a:effectLst/>
                <a:latin typeface="Segoe UI" panose="020B0502040204020203"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effectLst/>
              <a:latin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Segoe UI" panose="020B0502040204020203" pitchFamily="34" charset="0"/>
              </a:rPr>
              <a:t># </a:t>
            </a:r>
            <a:r>
              <a:rPr lang="en-US" sz="1200" dirty="0" err="1">
                <a:effectLst/>
                <a:latin typeface="Segoe UI" panose="020B0502040204020203" pitchFamily="34" charset="0"/>
              </a:rPr>
              <a:t>Nombre</a:t>
            </a:r>
            <a:r>
              <a:rPr lang="en-US" sz="1200" dirty="0">
                <a:effectLst/>
                <a:latin typeface="Segoe UI" panose="020B0502040204020203" pitchFamily="34" charset="0"/>
              </a:rPr>
              <a:t> </a:t>
            </a:r>
            <a:r>
              <a:rPr lang="en-US" sz="1200" dirty="0" err="1">
                <a:effectLst/>
                <a:latin typeface="Segoe UI" panose="020B0502040204020203" pitchFamily="34" charset="0"/>
              </a:rPr>
              <a:t>d'inspections</a:t>
            </a:r>
            <a:r>
              <a:rPr lang="en-US" sz="1200" dirty="0">
                <a:effectLst/>
                <a:latin typeface="Segoe UI" panose="020B0502040204020203" pitchFamily="34" charset="0"/>
              </a:rPr>
              <a:t> du </a:t>
            </a:r>
            <a:r>
              <a:rPr lang="en-US" sz="1200" dirty="0" err="1">
                <a:effectLst/>
                <a:latin typeface="Segoe UI" panose="020B0502040204020203" pitchFamily="34" charset="0"/>
              </a:rPr>
              <a:t>secteur</a:t>
            </a:r>
            <a:r>
              <a:rPr lang="en-US" sz="1200" dirty="0">
                <a:effectLst/>
                <a:latin typeface="Segoe UI" panose="020B0502040204020203" pitchFamily="34" charset="0"/>
              </a:rPr>
              <a:t> </a:t>
            </a:r>
            <a:r>
              <a:rPr lang="en-US" sz="1200" dirty="0" err="1">
                <a:effectLst/>
                <a:latin typeface="Segoe UI" panose="020B0502040204020203" pitchFamily="34" charset="0"/>
              </a:rPr>
              <a:t>privé</a:t>
            </a:r>
            <a:r>
              <a:rPr lang="en-US" sz="1200" dirty="0">
                <a:effectLst/>
                <a:latin typeface="Segoe UI" panose="020B0502040204020203" pitchFamily="34" charset="0"/>
              </a:rPr>
              <a:t> </a:t>
            </a:r>
            <a:r>
              <a:rPr lang="en-US" sz="1200" dirty="0" err="1">
                <a:effectLst/>
                <a:latin typeface="Segoe UI" panose="020B0502040204020203" pitchFamily="34" charset="0"/>
              </a:rPr>
              <a:t>effectuées</a:t>
            </a:r>
            <a:r>
              <a:rPr lang="en-US" sz="1200" dirty="0">
                <a:effectLst/>
                <a:latin typeface="Segoe UI" panose="020B0502040204020203" pitchFamily="34" charset="0"/>
              </a:rPr>
              <a:t> et </a:t>
            </a:r>
            <a:r>
              <a:rPr lang="en-US" sz="1200" dirty="0" err="1">
                <a:effectLst/>
                <a:latin typeface="Segoe UI" panose="020B0502040204020203" pitchFamily="34" charset="0"/>
              </a:rPr>
              <a:t>classées</a:t>
            </a:r>
            <a:r>
              <a:rPr lang="en-US" sz="1200" dirty="0">
                <a:effectLst/>
                <a:latin typeface="Segoe UI" panose="020B0502040204020203" pitchFamily="34" charset="0"/>
              </a:rPr>
              <a:t> par les </a:t>
            </a:r>
            <a:r>
              <a:rPr lang="en-US" sz="1200" dirty="0" err="1">
                <a:effectLst/>
                <a:latin typeface="Segoe UI" panose="020B0502040204020203" pitchFamily="34" charset="0"/>
              </a:rPr>
              <a:t>responsables</a:t>
            </a:r>
            <a:r>
              <a:rPr lang="en-US" sz="1200" dirty="0">
                <a:effectLst/>
                <a:latin typeface="Segoe UI" panose="020B0502040204020203" pitchFamily="34" charset="0"/>
              </a:rPr>
              <a:t> de </a:t>
            </a:r>
            <a:r>
              <a:rPr lang="en-US" sz="1200" dirty="0" err="1">
                <a:effectLst/>
                <a:latin typeface="Segoe UI" panose="020B0502040204020203" pitchFamily="34" charset="0"/>
              </a:rPr>
              <a:t>l'application</a:t>
            </a:r>
            <a:r>
              <a:rPr lang="en-US" sz="1200" dirty="0">
                <a:effectLst/>
                <a:latin typeface="Segoe UI" panose="020B0502040204020203" pitchFamily="34" charset="0"/>
              </a:rPr>
              <a:t> de la </a:t>
            </a:r>
            <a:r>
              <a:rPr lang="en-US" sz="1200" dirty="0" err="1">
                <a:effectLst/>
                <a:latin typeface="Segoe UI" panose="020B0502040204020203" pitchFamily="34" charset="0"/>
              </a:rPr>
              <a:t>loi</a:t>
            </a:r>
            <a:r>
              <a:rPr lang="en-US" sz="1200" dirty="0">
                <a:effectLst/>
                <a:latin typeface="Segoe UI" panose="020B0502040204020203" pitchFamily="34" charset="0"/>
              </a:rPr>
              <a:t> et de la protection dans les </a:t>
            </a:r>
            <a:r>
              <a:rPr lang="en-US" sz="1200" dirty="0" err="1">
                <a:effectLst/>
                <a:latin typeface="Segoe UI" panose="020B0502040204020203" pitchFamily="34" charset="0"/>
              </a:rPr>
              <a:t>régions</a:t>
            </a:r>
            <a:r>
              <a:rPr lang="en-US" sz="1200" dirty="0">
                <a:effectLst/>
                <a:latin typeface="Segoe UI" panose="020B0502040204020203" pitchFamily="34" charset="0"/>
              </a:rPr>
              <a:t> </a:t>
            </a:r>
            <a:r>
              <a:rPr lang="en-US" sz="1200" dirty="0" err="1">
                <a:effectLst/>
                <a:latin typeface="Segoe UI" panose="020B0502040204020203" pitchFamily="34" charset="0"/>
              </a:rPr>
              <a:t>ciblées</a:t>
            </a:r>
            <a:r>
              <a:rPr lang="en-US" sz="1200" dirty="0">
                <a:effectLst/>
                <a:latin typeface="Segoe UI" panose="020B0502040204020203"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effectLst/>
                <a:latin typeface="Segoe UI" panose="020B0502040204020203" pitchFamily="34" charset="0"/>
              </a:rPr>
              <a:t>Pourcentage</a:t>
            </a:r>
            <a:r>
              <a:rPr lang="en-US" sz="1200" dirty="0">
                <a:effectLst/>
                <a:latin typeface="Segoe UI" panose="020B0502040204020203" pitchFamily="34" charset="0"/>
              </a:rPr>
              <a:t> </a:t>
            </a:r>
            <a:r>
              <a:rPr lang="en-US" sz="1200" dirty="0" err="1">
                <a:effectLst/>
                <a:latin typeface="Segoe UI" panose="020B0502040204020203" pitchFamily="34" charset="0"/>
              </a:rPr>
              <a:t>d'agents</a:t>
            </a:r>
            <a:r>
              <a:rPr lang="en-US" sz="1200" dirty="0">
                <a:effectLst/>
                <a:latin typeface="Segoe UI" panose="020B0502040204020203" pitchFamily="34" charset="0"/>
              </a:rPr>
              <a:t> chargés de </a:t>
            </a:r>
            <a:r>
              <a:rPr lang="en-US" sz="1200" dirty="0" err="1">
                <a:effectLst/>
                <a:latin typeface="Segoe UI" panose="020B0502040204020203" pitchFamily="34" charset="0"/>
              </a:rPr>
              <a:t>l'application</a:t>
            </a:r>
            <a:r>
              <a:rPr lang="en-US" sz="1200" dirty="0">
                <a:effectLst/>
                <a:latin typeface="Segoe UI" panose="020B0502040204020203" pitchFamily="34" charset="0"/>
              </a:rPr>
              <a:t> de la </a:t>
            </a:r>
            <a:r>
              <a:rPr lang="en-US" sz="1200" dirty="0" err="1">
                <a:effectLst/>
                <a:latin typeface="Segoe UI" panose="020B0502040204020203" pitchFamily="34" charset="0"/>
              </a:rPr>
              <a:t>loi</a:t>
            </a:r>
            <a:r>
              <a:rPr lang="en-US" sz="1200" dirty="0">
                <a:effectLst/>
                <a:latin typeface="Segoe UI" panose="020B0502040204020203" pitchFamily="34" charset="0"/>
              </a:rPr>
              <a:t> et de la protection </a:t>
            </a:r>
            <a:r>
              <a:rPr lang="en-US" sz="1200" dirty="0" err="1">
                <a:effectLst/>
                <a:latin typeface="Segoe UI" panose="020B0502040204020203" pitchFamily="34" charset="0"/>
              </a:rPr>
              <a:t>formés</a:t>
            </a:r>
            <a:r>
              <a:rPr lang="en-US" sz="1200" dirty="0">
                <a:effectLst/>
                <a:latin typeface="Segoe UI" panose="020B0502040204020203" pitchFamily="34" charset="0"/>
              </a:rPr>
              <a:t> </a:t>
            </a:r>
            <a:r>
              <a:rPr lang="en-US" sz="1200" dirty="0" err="1">
                <a:effectLst/>
                <a:latin typeface="Segoe UI" panose="020B0502040204020203" pitchFamily="34" charset="0"/>
              </a:rPr>
              <a:t>à</a:t>
            </a:r>
            <a:r>
              <a:rPr lang="en-US" sz="1200" dirty="0">
                <a:effectLst/>
                <a:latin typeface="Segoe UI" panose="020B0502040204020203" pitchFamily="34" charset="0"/>
              </a:rPr>
              <a:t> la </a:t>
            </a:r>
            <a:r>
              <a:rPr lang="en-US" sz="1200" dirty="0" err="1">
                <a:effectLst/>
                <a:latin typeface="Segoe UI" panose="020B0502040204020203" pitchFamily="34" charset="0"/>
              </a:rPr>
              <a:t>conduite</a:t>
            </a:r>
            <a:r>
              <a:rPr lang="en-US" sz="1200" dirty="0">
                <a:effectLst/>
                <a:latin typeface="Segoe UI" panose="020B0502040204020203" pitchFamily="34" charset="0"/>
              </a:rPr>
              <a:t> </a:t>
            </a:r>
            <a:r>
              <a:rPr lang="en-US" sz="1200" dirty="0" err="1">
                <a:effectLst/>
                <a:latin typeface="Segoe UI" panose="020B0502040204020203" pitchFamily="34" charset="0"/>
              </a:rPr>
              <a:t>d'inspections</a:t>
            </a:r>
            <a:r>
              <a:rPr lang="en-US" sz="1200" dirty="0">
                <a:effectLst/>
                <a:latin typeface="Segoe UI" panose="020B0502040204020203"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Segoe UI" panose="020B0502040204020203" pitchFamily="34" charset="0"/>
              </a:rPr>
              <a:t># </a:t>
            </a:r>
            <a:r>
              <a:rPr lang="en-US" sz="1200" dirty="0" err="1">
                <a:effectLst/>
                <a:latin typeface="Segoe UI" panose="020B0502040204020203" pitchFamily="34" charset="0"/>
              </a:rPr>
              <a:t>Nombre</a:t>
            </a:r>
            <a:r>
              <a:rPr lang="en-US" sz="1200" dirty="0">
                <a:effectLst/>
                <a:latin typeface="Segoe UI" panose="020B0502040204020203" pitchFamily="34" charset="0"/>
              </a:rPr>
              <a:t> de </a:t>
            </a:r>
            <a:r>
              <a:rPr lang="en-US" sz="1200" dirty="0" err="1">
                <a:effectLst/>
                <a:latin typeface="Segoe UI" panose="020B0502040204020203" pitchFamily="34" charset="0"/>
              </a:rPr>
              <a:t>nouvelles</a:t>
            </a:r>
            <a:r>
              <a:rPr lang="en-US" sz="1200" dirty="0">
                <a:effectLst/>
                <a:latin typeface="Segoe UI" panose="020B0502040204020203" pitchFamily="34" charset="0"/>
              </a:rPr>
              <a:t> </a:t>
            </a:r>
            <a:r>
              <a:rPr lang="en-US" sz="1200" dirty="0" err="1">
                <a:effectLst/>
                <a:latin typeface="Segoe UI" panose="020B0502040204020203" pitchFamily="34" charset="0"/>
              </a:rPr>
              <a:t>lois</a:t>
            </a:r>
            <a:r>
              <a:rPr lang="en-US" sz="1200" dirty="0">
                <a:effectLst/>
                <a:latin typeface="Segoe UI" panose="020B0502040204020203" pitchFamily="34" charset="0"/>
              </a:rPr>
              <a:t> et </a:t>
            </a:r>
            <a:r>
              <a:rPr lang="en-US" sz="1200" dirty="0" err="1">
                <a:effectLst/>
                <a:latin typeface="Segoe UI" panose="020B0502040204020203" pitchFamily="34" charset="0"/>
              </a:rPr>
              <a:t>réglementations</a:t>
            </a:r>
            <a:r>
              <a:rPr lang="en-US" sz="1200" dirty="0">
                <a:effectLst/>
                <a:latin typeface="Segoe UI" panose="020B0502040204020203" pitchFamily="34" charset="0"/>
              </a:rPr>
              <a:t> sur la protection du travail </a:t>
            </a:r>
            <a:r>
              <a:rPr lang="en-US" sz="1200" dirty="0" err="1">
                <a:effectLst/>
                <a:latin typeface="Segoe UI" panose="020B0502040204020203" pitchFamily="34" charset="0"/>
              </a:rPr>
              <a:t>adoptées</a:t>
            </a:r>
            <a:r>
              <a:rPr lang="en-US" sz="1200" dirty="0">
                <a:effectLst/>
                <a:latin typeface="Segoe UI" panose="020B0502040204020203" pitchFamily="34" charset="0"/>
              </a:rPr>
              <a:t> par le </a:t>
            </a:r>
            <a:r>
              <a:rPr lang="en-US" sz="1200" dirty="0" err="1">
                <a:effectLst/>
                <a:latin typeface="Segoe UI" panose="020B0502040204020203" pitchFamily="34" charset="0"/>
              </a:rPr>
              <a:t>gouvernement</a:t>
            </a:r>
            <a:r>
              <a:rPr lang="en-US" sz="1200" dirty="0">
                <a:effectLst/>
                <a:latin typeface="Segoe UI" panose="020B0502040204020203"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Segoe UI" panose="020B0502040204020203" pitchFamily="34" charset="0"/>
              </a:rPr>
              <a:t># </a:t>
            </a:r>
            <a:r>
              <a:rPr lang="en-US" sz="1200" dirty="0" err="1">
                <a:effectLst/>
                <a:latin typeface="Segoe UI" panose="020B0502040204020203" pitchFamily="34" charset="0"/>
              </a:rPr>
              <a:t>Nombre</a:t>
            </a:r>
            <a:r>
              <a:rPr lang="en-US" sz="1200" dirty="0">
                <a:effectLst/>
                <a:latin typeface="Segoe UI" panose="020B0502040204020203" pitchFamily="34" charset="0"/>
              </a:rPr>
              <a:t> de violations du travail dans le </a:t>
            </a:r>
            <a:r>
              <a:rPr lang="en-US" sz="1200" dirty="0" err="1">
                <a:effectLst/>
                <a:latin typeface="Segoe UI" panose="020B0502040204020203" pitchFamily="34" charset="0"/>
              </a:rPr>
              <a:t>secteur</a:t>
            </a:r>
            <a:r>
              <a:rPr lang="en-US" sz="1200" dirty="0">
                <a:effectLst/>
                <a:latin typeface="Segoe UI" panose="020B0502040204020203" pitchFamily="34" charset="0"/>
              </a:rPr>
              <a:t> </a:t>
            </a:r>
            <a:r>
              <a:rPr lang="en-US" sz="1200" dirty="0" err="1">
                <a:effectLst/>
                <a:latin typeface="Segoe UI" panose="020B0502040204020203" pitchFamily="34" charset="0"/>
              </a:rPr>
              <a:t>privé</a:t>
            </a:r>
            <a:r>
              <a:rPr lang="en-US" sz="1200" dirty="0">
                <a:effectLst/>
                <a:latin typeface="Segoe UI" panose="020B0502040204020203" pitchFamily="34" charset="0"/>
              </a:rPr>
              <a:t> </a:t>
            </a:r>
            <a:r>
              <a:rPr lang="en-US" sz="1200" dirty="0" err="1">
                <a:effectLst/>
                <a:latin typeface="Segoe UI" panose="020B0502040204020203" pitchFamily="34" charset="0"/>
              </a:rPr>
              <a:t>signalées</a:t>
            </a:r>
            <a:r>
              <a:rPr lang="en-US" sz="1200" dirty="0">
                <a:effectLst/>
                <a:latin typeface="Segoe UI" panose="020B0502040204020203" pitchFamily="34" charset="0"/>
              </a:rPr>
              <a:t> dans les </a:t>
            </a:r>
            <a:r>
              <a:rPr lang="en-US" sz="1200" dirty="0" err="1">
                <a:effectLst/>
                <a:latin typeface="Segoe UI" panose="020B0502040204020203" pitchFamily="34" charset="0"/>
              </a:rPr>
              <a:t>régions</a:t>
            </a:r>
            <a:r>
              <a:rPr lang="en-US" sz="1200" dirty="0">
                <a:effectLst/>
                <a:latin typeface="Segoe UI" panose="020B0502040204020203" pitchFamily="34" charset="0"/>
              </a:rPr>
              <a:t> </a:t>
            </a:r>
            <a:r>
              <a:rPr lang="en-US" sz="1200" dirty="0" err="1">
                <a:effectLst/>
                <a:latin typeface="Segoe UI" panose="020B0502040204020203" pitchFamily="34" charset="0"/>
              </a:rPr>
              <a:t>ciblées</a:t>
            </a:r>
            <a:r>
              <a:rPr lang="en-US" sz="1200" dirty="0">
                <a:effectLst/>
                <a:latin typeface="Segoe UI" panose="020B0502040204020203"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effectLst/>
              <a:latin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effectLst/>
                <a:latin typeface="Segoe UI" panose="020B0502040204020203" pitchFamily="34" charset="0"/>
              </a:rPr>
              <a:t>Mettez</a:t>
            </a:r>
            <a:r>
              <a:rPr lang="en-US" sz="1200" dirty="0">
                <a:effectLst/>
                <a:latin typeface="Segoe UI" panose="020B0502040204020203" pitchFamily="34" charset="0"/>
              </a:rPr>
              <a:t> </a:t>
            </a:r>
            <a:r>
              <a:rPr lang="en-US" sz="1200" dirty="0" err="1">
                <a:effectLst/>
                <a:latin typeface="Segoe UI" panose="020B0502040204020203" pitchFamily="34" charset="0"/>
              </a:rPr>
              <a:t>l'enregistrement</a:t>
            </a:r>
            <a:r>
              <a:rPr lang="en-US" sz="1200" dirty="0">
                <a:effectLst/>
                <a:latin typeface="Segoe UI" panose="020B0502040204020203" pitchFamily="34" charset="0"/>
              </a:rPr>
              <a:t> </a:t>
            </a:r>
            <a:r>
              <a:rPr lang="en-US" sz="1200" dirty="0" err="1">
                <a:effectLst/>
                <a:latin typeface="Segoe UI" panose="020B0502040204020203" pitchFamily="34" charset="0"/>
              </a:rPr>
              <a:t>en</a:t>
            </a:r>
            <a:r>
              <a:rPr lang="en-US" sz="1200" dirty="0">
                <a:effectLst/>
                <a:latin typeface="Segoe UI" panose="020B0502040204020203" pitchFamily="34" charset="0"/>
              </a:rPr>
              <a:t> pause et </a:t>
            </a:r>
            <a:r>
              <a:rPr lang="en-US" sz="1200" dirty="0" err="1">
                <a:effectLst/>
                <a:latin typeface="Segoe UI" panose="020B0502040204020203" pitchFamily="34" charset="0"/>
              </a:rPr>
              <a:t>lorsque</a:t>
            </a:r>
            <a:r>
              <a:rPr lang="en-US" sz="1200" dirty="0">
                <a:effectLst/>
                <a:latin typeface="Segoe UI" panose="020B0502040204020203" pitchFamily="34" charset="0"/>
              </a:rPr>
              <a:t> </a:t>
            </a:r>
            <a:r>
              <a:rPr lang="en-US" sz="1200" dirty="0" err="1">
                <a:effectLst/>
                <a:latin typeface="Segoe UI" panose="020B0502040204020203" pitchFamily="34" charset="0"/>
              </a:rPr>
              <a:t>vous</a:t>
            </a:r>
            <a:r>
              <a:rPr lang="en-US" sz="1200" dirty="0">
                <a:effectLst/>
                <a:latin typeface="Segoe UI" panose="020B0502040204020203" pitchFamily="34" charset="0"/>
              </a:rPr>
              <a:t> </a:t>
            </a:r>
            <a:r>
              <a:rPr lang="en-US" sz="1200" dirty="0" err="1">
                <a:effectLst/>
                <a:latin typeface="Segoe UI" panose="020B0502040204020203" pitchFamily="34" charset="0"/>
              </a:rPr>
              <a:t>avez</a:t>
            </a:r>
            <a:r>
              <a:rPr lang="en-US" sz="1200" dirty="0">
                <a:effectLst/>
                <a:latin typeface="Segoe UI" panose="020B0502040204020203" pitchFamily="34" charset="0"/>
              </a:rPr>
              <a:t> </a:t>
            </a:r>
            <a:r>
              <a:rPr lang="en-US" sz="1200" dirty="0" err="1">
                <a:effectLst/>
                <a:latin typeface="Segoe UI" panose="020B0502040204020203" pitchFamily="34" charset="0"/>
              </a:rPr>
              <a:t>votre</a:t>
            </a:r>
            <a:r>
              <a:rPr lang="en-US" sz="1200" dirty="0">
                <a:effectLst/>
                <a:latin typeface="Segoe UI" panose="020B0502040204020203" pitchFamily="34" charset="0"/>
              </a:rPr>
              <a:t> </a:t>
            </a:r>
            <a:r>
              <a:rPr lang="en-US" sz="1200" dirty="0" err="1">
                <a:effectLst/>
                <a:latin typeface="Segoe UI" panose="020B0502040204020203" pitchFamily="34" charset="0"/>
              </a:rPr>
              <a:t>réponse</a:t>
            </a:r>
            <a:r>
              <a:rPr lang="en-US" sz="1200" dirty="0">
                <a:effectLst/>
                <a:latin typeface="Segoe UI" panose="020B0502040204020203" pitchFamily="34" charset="0"/>
              </a:rPr>
              <a:t>, </a:t>
            </a:r>
            <a:r>
              <a:rPr lang="en-US" sz="1200" dirty="0" err="1">
                <a:effectLst/>
                <a:latin typeface="Segoe UI" panose="020B0502040204020203" pitchFamily="34" charset="0"/>
              </a:rPr>
              <a:t>appuyez</a:t>
            </a:r>
            <a:r>
              <a:rPr lang="en-US" sz="1200" dirty="0">
                <a:effectLst/>
                <a:latin typeface="Segoe UI" panose="020B0502040204020203" pitchFamily="34" charset="0"/>
              </a:rPr>
              <a:t> sur play.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effectLst/>
              <a:latin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Segoe UI" panose="020B0502040204020203" pitchFamily="34" charset="0"/>
              </a:rPr>
              <a:t>La bonne </a:t>
            </a:r>
            <a:r>
              <a:rPr lang="en-US" sz="1200" dirty="0" err="1">
                <a:effectLst/>
                <a:latin typeface="Segoe UI" panose="020B0502040204020203" pitchFamily="34" charset="0"/>
              </a:rPr>
              <a:t>réponse</a:t>
            </a:r>
            <a:r>
              <a:rPr lang="en-US" sz="1200" dirty="0">
                <a:effectLst/>
                <a:latin typeface="Segoe UI" panose="020B0502040204020203" pitchFamily="34" charset="0"/>
              </a:rPr>
              <a:t> </a:t>
            </a:r>
            <a:r>
              <a:rPr lang="en-US" sz="1200" dirty="0" err="1">
                <a:effectLst/>
                <a:latin typeface="Segoe UI" panose="020B0502040204020203" pitchFamily="34" charset="0"/>
              </a:rPr>
              <a:t>est</a:t>
            </a:r>
            <a:r>
              <a:rPr lang="en-US" sz="1200" dirty="0">
                <a:effectLst/>
                <a:latin typeface="Segoe UI" panose="020B0502040204020203" pitchFamily="34" charset="0"/>
              </a:rPr>
              <a:t> #1, "</a:t>
            </a:r>
            <a:r>
              <a:rPr lang="en-US" sz="1200" dirty="0" err="1">
                <a:effectLst/>
                <a:latin typeface="Segoe UI" panose="020B0502040204020203" pitchFamily="34" charset="0"/>
              </a:rPr>
              <a:t>Nombre</a:t>
            </a:r>
            <a:r>
              <a:rPr lang="en-US" sz="1200" dirty="0">
                <a:effectLst/>
                <a:latin typeface="Segoe UI" panose="020B0502040204020203" pitchFamily="34" charset="0"/>
              </a:rPr>
              <a:t> </a:t>
            </a:r>
            <a:r>
              <a:rPr lang="en-US" sz="1200" dirty="0" err="1">
                <a:effectLst/>
                <a:latin typeface="Segoe UI" panose="020B0502040204020203" pitchFamily="34" charset="0"/>
              </a:rPr>
              <a:t>d'inspections</a:t>
            </a:r>
            <a:r>
              <a:rPr lang="en-US" sz="1200" dirty="0">
                <a:effectLst/>
                <a:latin typeface="Segoe UI" panose="020B0502040204020203" pitchFamily="34" charset="0"/>
              </a:rPr>
              <a:t> du </a:t>
            </a:r>
            <a:r>
              <a:rPr lang="en-US" sz="1200" dirty="0" err="1">
                <a:effectLst/>
                <a:latin typeface="Segoe UI" panose="020B0502040204020203" pitchFamily="34" charset="0"/>
              </a:rPr>
              <a:t>secteur</a:t>
            </a:r>
            <a:r>
              <a:rPr lang="en-US" sz="1200" dirty="0">
                <a:effectLst/>
                <a:latin typeface="Segoe UI" panose="020B0502040204020203" pitchFamily="34" charset="0"/>
              </a:rPr>
              <a:t> </a:t>
            </a:r>
            <a:r>
              <a:rPr lang="en-US" sz="1200" dirty="0" err="1">
                <a:effectLst/>
                <a:latin typeface="Segoe UI" panose="020B0502040204020203" pitchFamily="34" charset="0"/>
              </a:rPr>
              <a:t>privé</a:t>
            </a:r>
            <a:r>
              <a:rPr lang="en-US" sz="1200" dirty="0">
                <a:effectLst/>
                <a:latin typeface="Segoe UI" panose="020B0502040204020203" pitchFamily="34" charset="0"/>
              </a:rPr>
              <a:t> </a:t>
            </a:r>
            <a:r>
              <a:rPr lang="en-US" sz="1200" dirty="0" err="1">
                <a:effectLst/>
                <a:latin typeface="Segoe UI" panose="020B0502040204020203" pitchFamily="34" charset="0"/>
              </a:rPr>
              <a:t>menées</a:t>
            </a:r>
            <a:r>
              <a:rPr lang="en-US" sz="1200" dirty="0">
                <a:effectLst/>
                <a:latin typeface="Segoe UI" panose="020B0502040204020203" pitchFamily="34" charset="0"/>
              </a:rPr>
              <a:t> et </a:t>
            </a:r>
            <a:r>
              <a:rPr lang="en-US" sz="1200" dirty="0" err="1">
                <a:effectLst/>
                <a:latin typeface="Segoe UI" panose="020B0502040204020203" pitchFamily="34" charset="0"/>
              </a:rPr>
              <a:t>classées</a:t>
            </a:r>
            <a:r>
              <a:rPr lang="en-US" sz="1200" dirty="0">
                <a:effectLst/>
                <a:latin typeface="Segoe UI" panose="020B0502040204020203" pitchFamily="34" charset="0"/>
              </a:rPr>
              <a:t> par les </a:t>
            </a:r>
            <a:r>
              <a:rPr lang="en-US" sz="1200" dirty="0" err="1">
                <a:effectLst/>
                <a:latin typeface="Segoe UI" panose="020B0502040204020203" pitchFamily="34" charset="0"/>
              </a:rPr>
              <a:t>responsables</a:t>
            </a:r>
            <a:r>
              <a:rPr lang="en-US" sz="1200" dirty="0">
                <a:effectLst/>
                <a:latin typeface="Segoe UI" panose="020B0502040204020203" pitchFamily="34" charset="0"/>
              </a:rPr>
              <a:t> de </a:t>
            </a:r>
            <a:r>
              <a:rPr lang="en-US" sz="1200" dirty="0" err="1">
                <a:effectLst/>
                <a:latin typeface="Segoe UI" panose="020B0502040204020203" pitchFamily="34" charset="0"/>
              </a:rPr>
              <a:t>l'application</a:t>
            </a:r>
            <a:r>
              <a:rPr lang="en-US" sz="1200" dirty="0">
                <a:effectLst/>
                <a:latin typeface="Segoe UI" panose="020B0502040204020203" pitchFamily="34" charset="0"/>
              </a:rPr>
              <a:t> de la </a:t>
            </a:r>
            <a:r>
              <a:rPr lang="en-US" sz="1200" dirty="0" err="1">
                <a:effectLst/>
                <a:latin typeface="Segoe UI" panose="020B0502040204020203" pitchFamily="34" charset="0"/>
              </a:rPr>
              <a:t>loi</a:t>
            </a:r>
            <a:r>
              <a:rPr lang="en-US" sz="1200" dirty="0">
                <a:effectLst/>
                <a:latin typeface="Segoe UI" panose="020B0502040204020203" pitchFamily="34" charset="0"/>
              </a:rPr>
              <a:t> et de la protection dans les </a:t>
            </a:r>
            <a:r>
              <a:rPr lang="en-US" sz="1200" dirty="0" err="1">
                <a:effectLst/>
                <a:latin typeface="Segoe UI" panose="020B0502040204020203" pitchFamily="34" charset="0"/>
              </a:rPr>
              <a:t>régions</a:t>
            </a:r>
            <a:r>
              <a:rPr lang="en-US" sz="1200" dirty="0">
                <a:effectLst/>
                <a:latin typeface="Segoe UI" panose="020B0502040204020203" pitchFamily="34" charset="0"/>
              </a:rPr>
              <a:t> </a:t>
            </a:r>
            <a:r>
              <a:rPr lang="en-US" sz="1200" dirty="0" err="1">
                <a:effectLst/>
                <a:latin typeface="Segoe UI" panose="020B0502040204020203" pitchFamily="34" charset="0"/>
              </a:rPr>
              <a:t>ciblées</a:t>
            </a:r>
            <a:r>
              <a:rPr lang="en-US" sz="1200" dirty="0">
                <a:effectLst/>
                <a:latin typeface="Segoe UI" panose="020B0502040204020203" pitchFamily="34" charset="0"/>
              </a:rPr>
              <a:t>". </a:t>
            </a:r>
            <a:r>
              <a:rPr lang="en-US" sz="1200" dirty="0" err="1">
                <a:effectLst/>
                <a:latin typeface="Segoe UI" panose="020B0502040204020203" pitchFamily="34" charset="0"/>
              </a:rPr>
              <a:t>Cet</a:t>
            </a:r>
            <a:r>
              <a:rPr lang="en-US" sz="1200" dirty="0">
                <a:effectLst/>
                <a:latin typeface="Segoe UI" panose="020B0502040204020203" pitchFamily="34" charset="0"/>
              </a:rPr>
              <a:t> </a:t>
            </a:r>
            <a:r>
              <a:rPr lang="en-US" sz="1200" dirty="0" err="1">
                <a:effectLst/>
                <a:latin typeface="Segoe UI" panose="020B0502040204020203" pitchFamily="34" charset="0"/>
              </a:rPr>
              <a:t>indicateur</a:t>
            </a:r>
            <a:r>
              <a:rPr lang="en-US" sz="1200" dirty="0">
                <a:effectLst/>
                <a:latin typeface="Segoe UI" panose="020B0502040204020203" pitchFamily="34" charset="0"/>
              </a:rPr>
              <a:t> </a:t>
            </a:r>
            <a:r>
              <a:rPr lang="en-US" sz="1200" dirty="0" err="1">
                <a:effectLst/>
                <a:latin typeface="Segoe UI" panose="020B0502040204020203" pitchFamily="34" charset="0"/>
              </a:rPr>
              <a:t>mesure</a:t>
            </a:r>
            <a:r>
              <a:rPr lang="en-US" sz="1200" dirty="0">
                <a:effectLst/>
                <a:latin typeface="Segoe UI" panose="020B0502040204020203" pitchFamily="34" charset="0"/>
              </a:rPr>
              <a:t> le plus </a:t>
            </a:r>
            <a:r>
              <a:rPr lang="en-US" sz="1200" dirty="0" err="1">
                <a:effectLst/>
                <a:latin typeface="Segoe UI" panose="020B0502040204020203" pitchFamily="34" charset="0"/>
              </a:rPr>
              <a:t>directement</a:t>
            </a:r>
            <a:r>
              <a:rPr lang="en-US" sz="1200" dirty="0">
                <a:effectLst/>
                <a:latin typeface="Segoe UI" panose="020B0502040204020203" pitchFamily="34" charset="0"/>
              </a:rPr>
              <a:t> </a:t>
            </a:r>
            <a:r>
              <a:rPr lang="en-US" sz="1200" dirty="0" err="1">
                <a:effectLst/>
                <a:latin typeface="Segoe UI" panose="020B0502040204020203" pitchFamily="34" charset="0"/>
              </a:rPr>
              <a:t>l'application</a:t>
            </a:r>
            <a:r>
              <a:rPr lang="en-US" sz="1200" dirty="0">
                <a:effectLst/>
                <a:latin typeface="Segoe UI" panose="020B0502040204020203" pitchFamily="34" charset="0"/>
              </a:rPr>
              <a:t> de la </a:t>
            </a:r>
            <a:r>
              <a:rPr lang="en-US" sz="1200" dirty="0" err="1">
                <a:effectLst/>
                <a:latin typeface="Segoe UI" panose="020B0502040204020203" pitchFamily="34" charset="0"/>
              </a:rPr>
              <a:t>législation</a:t>
            </a:r>
            <a:r>
              <a:rPr lang="en-US" sz="1200" dirty="0">
                <a:effectLst/>
                <a:latin typeface="Segoe UI" panose="020B0502040204020203" pitchFamily="34" charset="0"/>
              </a:rPr>
              <a:t> du travail par les forces de </a:t>
            </a:r>
            <a:r>
              <a:rPr lang="en-US" sz="1200" dirty="0" err="1">
                <a:effectLst/>
                <a:latin typeface="Segoe UI" panose="020B0502040204020203" pitchFamily="34" charset="0"/>
              </a:rPr>
              <a:t>l'ordre</a:t>
            </a:r>
            <a:r>
              <a:rPr lang="en-US" sz="1200" dirty="0">
                <a:effectLst/>
                <a:latin typeface="Segoe UI" panose="020B0502040204020203" pitchFamily="34" charset="0"/>
              </a:rPr>
              <a:t>.</a:t>
            </a:r>
          </a:p>
          <a:p>
            <a:endParaRPr lang="en-US" dirty="0"/>
          </a:p>
        </p:txBody>
      </p:sp>
    </p:spTree>
    <p:extLst>
      <p:ext uri="{BB962C8B-B14F-4D97-AF65-F5344CB8AC3E}">
        <p14:creationId xmlns:p14="http://schemas.microsoft.com/office/powerpoint/2010/main" val="518631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Il y aura des occasions </a:t>
            </a:r>
            <a:r>
              <a:rPr lang="en-US" sz="1200" kern="1200" dirty="0" err="1">
                <a:solidFill>
                  <a:schemeClr val="tx1"/>
                </a:solidFill>
                <a:effectLst/>
                <a:latin typeface="+mn-lt"/>
                <a:ea typeface="+mn-ea"/>
                <a:cs typeface="+mn-cs"/>
              </a:rPr>
              <a:t>où</a:t>
            </a:r>
            <a:r>
              <a:rPr lang="en-US" sz="1200" kern="1200" dirty="0">
                <a:solidFill>
                  <a:schemeClr val="tx1"/>
                </a:solidFill>
                <a:effectLst/>
                <a:latin typeface="+mn-lt"/>
                <a:ea typeface="+mn-ea"/>
                <a:cs typeface="+mn-cs"/>
              </a:rPr>
              <a:t> il ne sera pas possible </a:t>
            </a:r>
            <a:r>
              <a:rPr lang="en-US" sz="1200" kern="1200" dirty="0" err="1">
                <a:solidFill>
                  <a:schemeClr val="tx1"/>
                </a:solidFill>
                <a:effectLst/>
                <a:latin typeface="+mn-lt"/>
                <a:ea typeface="+mn-ea"/>
                <a:cs typeface="+mn-cs"/>
              </a:rPr>
              <a:t>ou</a:t>
            </a:r>
            <a:r>
              <a:rPr lang="en-US" sz="1200" kern="1200" dirty="0">
                <a:solidFill>
                  <a:schemeClr val="tx1"/>
                </a:solidFill>
                <a:effectLst/>
                <a:latin typeface="+mn-lt"/>
                <a:ea typeface="+mn-ea"/>
                <a:cs typeface="+mn-cs"/>
              </a:rPr>
              <a:t> pratique de </a:t>
            </a:r>
            <a:r>
              <a:rPr lang="en-US" sz="1200" kern="1200" dirty="0" err="1">
                <a:solidFill>
                  <a:schemeClr val="tx1"/>
                </a:solidFill>
                <a:effectLst/>
                <a:latin typeface="+mn-lt"/>
                <a:ea typeface="+mn-ea"/>
                <a:cs typeface="+mn-cs"/>
              </a:rPr>
              <a:t>mesurer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directement</a:t>
            </a:r>
            <a:r>
              <a:rPr lang="en-US" sz="1200" kern="1200" dirty="0">
                <a:solidFill>
                  <a:schemeClr val="tx1"/>
                </a:solidFill>
                <a:effectLst/>
                <a:latin typeface="+mn-lt"/>
                <a:ea typeface="+mn-ea"/>
                <a:cs typeface="+mn-cs"/>
              </a:rPr>
              <a:t> un </a:t>
            </a:r>
            <a:r>
              <a:rPr lang="en-US" sz="1200" kern="1200" dirty="0" err="1">
                <a:solidFill>
                  <a:schemeClr val="tx1"/>
                </a:solidFill>
                <a:effectLst/>
                <a:latin typeface="+mn-lt"/>
                <a:ea typeface="+mn-ea"/>
                <a:cs typeface="+mn-cs"/>
              </a:rPr>
              <a:t>résultat</a:t>
            </a:r>
            <a:r>
              <a:rPr lang="en-US" sz="1200" kern="1200" dirty="0">
                <a:solidFill>
                  <a:schemeClr val="tx1"/>
                </a:solidFill>
                <a:effectLst/>
                <a:latin typeface="+mn-lt"/>
                <a:ea typeface="+mn-ea"/>
                <a:cs typeface="+mn-cs"/>
              </a:rPr>
              <a:t>. Dans de </a:t>
            </a:r>
            <a:r>
              <a:rPr lang="en-US" sz="1200" kern="1200" dirty="0" err="1">
                <a:solidFill>
                  <a:schemeClr val="tx1"/>
                </a:solidFill>
                <a:effectLst/>
                <a:latin typeface="+mn-lt"/>
                <a:ea typeface="+mn-ea"/>
                <a:cs typeface="+mn-cs"/>
              </a:rPr>
              <a:t>tels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cas</a:t>
            </a:r>
            <a:r>
              <a:rPr lang="en-US" sz="1200" kern="1200" dirty="0">
                <a:solidFill>
                  <a:schemeClr val="tx1"/>
                </a:solidFill>
                <a:effectLst/>
                <a:latin typeface="+mn-lt"/>
                <a:ea typeface="+mn-ea"/>
                <a:cs typeface="+mn-cs"/>
              </a:rPr>
              <a:t>, un </a:t>
            </a:r>
            <a:r>
              <a:rPr lang="en-US" sz="1200" kern="1200" dirty="0" err="1">
                <a:solidFill>
                  <a:schemeClr val="tx1"/>
                </a:solidFill>
                <a:effectLst/>
                <a:latin typeface="+mn-lt"/>
                <a:ea typeface="+mn-ea"/>
                <a:cs typeface="+mn-cs"/>
              </a:rPr>
              <a:t>indicateur</a:t>
            </a:r>
            <a:r>
              <a:rPr lang="en-US" sz="1200" kern="1200" dirty="0">
                <a:solidFill>
                  <a:schemeClr val="tx1"/>
                </a:solidFill>
                <a:effectLst/>
                <a:latin typeface="+mn-lt"/>
                <a:ea typeface="+mn-ea"/>
                <a:cs typeface="+mn-cs"/>
              </a:rPr>
              <a:t> de substitution doit </a:t>
            </a:r>
            <a:r>
              <a:rPr lang="en-US" sz="1200" kern="1200" dirty="0" err="1">
                <a:solidFill>
                  <a:schemeClr val="tx1"/>
                </a:solidFill>
                <a:effectLst/>
                <a:latin typeface="+mn-lt"/>
                <a:ea typeface="+mn-ea"/>
                <a:cs typeface="+mn-cs"/>
              </a:rPr>
              <a:t>être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utilisé</a:t>
            </a:r>
            <a:r>
              <a:rPr lang="en-US" sz="1200" kern="1200" dirty="0">
                <a:solidFill>
                  <a:schemeClr val="tx1"/>
                </a:solidFill>
                <a:effectLst/>
                <a:latin typeface="+mn-lt"/>
                <a:ea typeface="+mn-ea"/>
                <a:cs typeface="+mn-cs"/>
              </a:rPr>
              <a:t>.  Un </a:t>
            </a:r>
            <a:r>
              <a:rPr lang="en-US" sz="1200" kern="1200" dirty="0" err="1">
                <a:solidFill>
                  <a:schemeClr val="tx1"/>
                </a:solidFill>
                <a:effectLst/>
                <a:latin typeface="+mn-lt"/>
                <a:ea typeface="+mn-ea"/>
                <a:cs typeface="+mn-cs"/>
              </a:rPr>
              <a:t>indicateur</a:t>
            </a:r>
            <a:r>
              <a:rPr lang="en-US" sz="1200" kern="1200" dirty="0">
                <a:solidFill>
                  <a:schemeClr val="tx1"/>
                </a:solidFill>
                <a:effectLst/>
                <a:latin typeface="+mn-lt"/>
                <a:ea typeface="+mn-ea"/>
                <a:cs typeface="+mn-cs"/>
              </a:rPr>
              <a:t> proxy </a:t>
            </a:r>
            <a:r>
              <a:rPr lang="en-US" sz="1200" kern="1200" dirty="0" err="1">
                <a:solidFill>
                  <a:schemeClr val="tx1"/>
                </a:solidFill>
                <a:effectLst/>
                <a:latin typeface="+mn-lt"/>
                <a:ea typeface="+mn-ea"/>
                <a:cs typeface="+mn-cs"/>
              </a:rPr>
              <a:t>est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une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mesure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indirecte</a:t>
            </a:r>
            <a:r>
              <a:rPr lang="en-US" sz="1200" kern="1200" dirty="0">
                <a:solidFill>
                  <a:schemeClr val="tx1"/>
                </a:solidFill>
                <a:effectLst/>
                <a:latin typeface="+mn-lt"/>
                <a:ea typeface="+mn-ea"/>
                <a:cs typeface="+mn-cs"/>
              </a:rPr>
              <a:t> et </a:t>
            </a:r>
            <a:r>
              <a:rPr lang="en-US" sz="1200" kern="1200" dirty="0" err="1">
                <a:solidFill>
                  <a:schemeClr val="tx1"/>
                </a:solidFill>
                <a:effectLst/>
                <a:latin typeface="+mn-lt"/>
                <a:ea typeface="+mn-ea"/>
                <a:cs typeface="+mn-cs"/>
              </a:rPr>
              <a:t>est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lié</a:t>
            </a:r>
            <a:r>
              <a:rPr lang="en-US" sz="1200" kern="1200" dirty="0">
                <a:solidFill>
                  <a:schemeClr val="tx1"/>
                </a:solidFill>
                <a:effectLst/>
                <a:latin typeface="+mn-lt"/>
                <a:ea typeface="+mn-ea"/>
                <a:cs typeface="+mn-cs"/>
              </a:rPr>
              <a:t> au </a:t>
            </a:r>
            <a:r>
              <a:rPr lang="en-US" sz="1200" kern="1200" dirty="0" err="1">
                <a:solidFill>
                  <a:schemeClr val="tx1"/>
                </a:solidFill>
                <a:effectLst/>
                <a:latin typeface="+mn-lt"/>
                <a:ea typeface="+mn-ea"/>
                <a:cs typeface="+mn-cs"/>
              </a:rPr>
              <a:t>résultat</a:t>
            </a:r>
            <a:r>
              <a:rPr lang="en-US" sz="1200" kern="1200" dirty="0">
                <a:solidFill>
                  <a:schemeClr val="tx1"/>
                </a:solidFill>
                <a:effectLst/>
                <a:latin typeface="+mn-lt"/>
                <a:ea typeface="+mn-ea"/>
                <a:cs typeface="+mn-cs"/>
              </a:rPr>
              <a:t> par plus </a:t>
            </a:r>
            <a:r>
              <a:rPr lang="en-US" sz="1200" kern="1200" dirty="0" err="1">
                <a:solidFill>
                  <a:schemeClr val="tx1"/>
                </a:solidFill>
                <a:effectLst/>
                <a:latin typeface="+mn-lt"/>
                <a:ea typeface="+mn-ea"/>
                <a:cs typeface="+mn-cs"/>
              </a:rPr>
              <a:t>ou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moins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d'hypothèses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valables</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Sur </a:t>
            </a:r>
            <a:r>
              <a:rPr lang="en-US" sz="1200" kern="1200" dirty="0" err="1">
                <a:solidFill>
                  <a:schemeClr val="tx1"/>
                </a:solidFill>
                <a:effectLst/>
                <a:latin typeface="+mn-lt"/>
                <a:ea typeface="+mn-ea"/>
                <a:cs typeface="+mn-cs"/>
              </a:rPr>
              <a:t>cette</a:t>
            </a:r>
            <a:r>
              <a:rPr lang="en-US" sz="1200" kern="1200" dirty="0">
                <a:solidFill>
                  <a:schemeClr val="tx1"/>
                </a:solidFill>
                <a:effectLst/>
                <a:latin typeface="+mn-lt"/>
                <a:ea typeface="+mn-ea"/>
                <a:cs typeface="+mn-cs"/>
              </a:rPr>
              <a:t> diapositive, nous </a:t>
            </a:r>
            <a:r>
              <a:rPr lang="en-US" sz="1200" kern="1200" dirty="0" err="1">
                <a:solidFill>
                  <a:schemeClr val="tx1"/>
                </a:solidFill>
                <a:effectLst/>
                <a:latin typeface="+mn-lt"/>
                <a:ea typeface="+mn-ea"/>
                <a:cs typeface="+mn-cs"/>
              </a:rPr>
              <a:t>avons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l'exemple</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résultat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Accès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accru</a:t>
            </a:r>
            <a:r>
              <a:rPr lang="en-US" sz="1200" kern="1200" dirty="0">
                <a:solidFill>
                  <a:schemeClr val="tx1"/>
                </a:solidFill>
                <a:effectLst/>
                <a:latin typeface="+mn-lt"/>
                <a:ea typeface="+mn-ea"/>
                <a:cs typeface="+mn-cs"/>
              </a:rPr>
              <a:t> aux services de protection </a:t>
            </a:r>
            <a:r>
              <a:rPr lang="en-US" sz="1200" kern="1200" dirty="0" err="1">
                <a:solidFill>
                  <a:schemeClr val="tx1"/>
                </a:solidFill>
                <a:effectLst/>
                <a:latin typeface="+mn-lt"/>
                <a:ea typeface="+mn-ea"/>
                <a:cs typeface="+mn-cs"/>
              </a:rPr>
              <a:t>sociale</a:t>
            </a:r>
            <a:r>
              <a:rPr lang="en-US" sz="1200" kern="1200" dirty="0">
                <a:solidFill>
                  <a:schemeClr val="tx1"/>
                </a:solidFill>
                <a:effectLst/>
                <a:latin typeface="+mn-lt"/>
                <a:ea typeface="+mn-ea"/>
                <a:cs typeface="+mn-cs"/>
              </a:rPr>
              <a:t>" avec </a:t>
            </a:r>
            <a:r>
              <a:rPr lang="en-US" sz="1200" kern="1200" dirty="0" err="1">
                <a:solidFill>
                  <a:schemeClr val="tx1"/>
                </a:solidFill>
                <a:effectLst/>
                <a:latin typeface="+mn-lt"/>
                <a:ea typeface="+mn-ea"/>
                <a:cs typeface="+mn-cs"/>
              </a:rPr>
              <a:t>l'indicateur</a:t>
            </a:r>
            <a:r>
              <a:rPr lang="en-US" sz="1200" kern="1200" dirty="0">
                <a:solidFill>
                  <a:schemeClr val="tx1"/>
                </a:solidFill>
                <a:effectLst/>
                <a:latin typeface="+mn-lt"/>
                <a:ea typeface="+mn-ea"/>
                <a:cs typeface="+mn-cs"/>
              </a:rPr>
              <a:t> proxy possible "</a:t>
            </a:r>
            <a:r>
              <a:rPr lang="en-US" sz="1200" kern="1200" dirty="0" err="1">
                <a:solidFill>
                  <a:schemeClr val="tx1"/>
                </a:solidFill>
                <a:effectLst/>
                <a:latin typeface="+mn-lt"/>
                <a:ea typeface="+mn-ea"/>
                <a:cs typeface="+mn-cs"/>
              </a:rPr>
              <a:t>Nombre</a:t>
            </a:r>
            <a:r>
              <a:rPr lang="en-US" sz="1200" kern="1200" dirty="0">
                <a:solidFill>
                  <a:schemeClr val="tx1"/>
                </a:solidFill>
                <a:effectLst/>
                <a:latin typeface="+mn-lt"/>
                <a:ea typeface="+mn-ea"/>
                <a:cs typeface="+mn-cs"/>
              </a:rPr>
              <a:t> de nouveaux </a:t>
            </a:r>
            <a:r>
              <a:rPr lang="en-US" sz="1200" kern="1200" dirty="0" err="1">
                <a:solidFill>
                  <a:schemeClr val="tx1"/>
                </a:solidFill>
                <a:effectLst/>
                <a:latin typeface="+mn-lt"/>
                <a:ea typeface="+mn-ea"/>
                <a:cs typeface="+mn-cs"/>
              </a:rPr>
              <a:t>prestataires</a:t>
            </a:r>
            <a:r>
              <a:rPr lang="en-US" sz="1200" kern="1200" dirty="0">
                <a:solidFill>
                  <a:schemeClr val="tx1"/>
                </a:solidFill>
                <a:effectLst/>
                <a:latin typeface="+mn-lt"/>
                <a:ea typeface="+mn-ea"/>
                <a:cs typeface="+mn-cs"/>
              </a:rPr>
              <a:t> de services de protection </a:t>
            </a:r>
            <a:r>
              <a:rPr lang="en-US" sz="1200" kern="1200" dirty="0" err="1">
                <a:solidFill>
                  <a:schemeClr val="tx1"/>
                </a:solidFill>
                <a:effectLst/>
                <a:latin typeface="+mn-lt"/>
                <a:ea typeface="+mn-ea"/>
                <a:cs typeface="+mn-cs"/>
              </a:rPr>
              <a:t>sociale</a:t>
            </a:r>
            <a:r>
              <a:rPr lang="en-US"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Pour </a:t>
            </a:r>
            <a:r>
              <a:rPr lang="en-US" sz="1200" kern="1200" dirty="0" err="1">
                <a:solidFill>
                  <a:schemeClr val="tx1"/>
                </a:solidFill>
                <a:effectLst/>
                <a:latin typeface="+mn-lt"/>
                <a:ea typeface="+mn-ea"/>
                <a:cs typeface="+mn-cs"/>
              </a:rPr>
              <a:t>cet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indicateur</a:t>
            </a:r>
            <a:r>
              <a:rPr lang="en-US" sz="1200" kern="1200" dirty="0">
                <a:solidFill>
                  <a:schemeClr val="tx1"/>
                </a:solidFill>
                <a:effectLst/>
                <a:latin typeface="+mn-lt"/>
                <a:ea typeface="+mn-ea"/>
                <a:cs typeface="+mn-cs"/>
              </a:rPr>
              <a:t>, nous </a:t>
            </a:r>
            <a:r>
              <a:rPr lang="en-US" sz="1200" kern="1200" dirty="0" err="1">
                <a:solidFill>
                  <a:schemeClr val="tx1"/>
                </a:solidFill>
                <a:effectLst/>
                <a:latin typeface="+mn-lt"/>
                <a:ea typeface="+mn-ea"/>
                <a:cs typeface="+mn-cs"/>
              </a:rPr>
              <a:t>supposons</a:t>
            </a:r>
            <a:r>
              <a:rPr lang="en-US" sz="1200" kern="1200" dirty="0">
                <a:solidFill>
                  <a:schemeClr val="tx1"/>
                </a:solidFill>
                <a:effectLst/>
                <a:latin typeface="+mn-lt"/>
                <a:ea typeface="+mn-ea"/>
                <a:cs typeface="+mn-cs"/>
              </a:rPr>
              <a:t> que le fait </a:t>
            </a:r>
            <a:r>
              <a:rPr lang="en-US" sz="1200" kern="1200" dirty="0" err="1">
                <a:solidFill>
                  <a:schemeClr val="tx1"/>
                </a:solidFill>
                <a:effectLst/>
                <a:latin typeface="+mn-lt"/>
                <a:ea typeface="+mn-ea"/>
                <a:cs typeface="+mn-cs"/>
              </a:rPr>
              <a:t>d'avoir</a:t>
            </a:r>
            <a:r>
              <a:rPr lang="en-US" sz="1200" kern="1200" dirty="0">
                <a:solidFill>
                  <a:schemeClr val="tx1"/>
                </a:solidFill>
                <a:effectLst/>
                <a:latin typeface="+mn-lt"/>
                <a:ea typeface="+mn-ea"/>
                <a:cs typeface="+mn-cs"/>
              </a:rPr>
              <a:t> plus de </a:t>
            </a:r>
            <a:r>
              <a:rPr lang="en-US" sz="1200" kern="1200" dirty="0" err="1">
                <a:solidFill>
                  <a:schemeClr val="tx1"/>
                </a:solidFill>
                <a:effectLst/>
                <a:latin typeface="+mn-lt"/>
                <a:ea typeface="+mn-ea"/>
                <a:cs typeface="+mn-cs"/>
              </a:rPr>
              <a:t>prestataires</a:t>
            </a:r>
            <a:r>
              <a:rPr lang="en-US" sz="1200" kern="1200" dirty="0">
                <a:solidFill>
                  <a:schemeClr val="tx1"/>
                </a:solidFill>
                <a:effectLst/>
                <a:latin typeface="+mn-lt"/>
                <a:ea typeface="+mn-ea"/>
                <a:cs typeface="+mn-cs"/>
              </a:rPr>
              <a:t> de services de protection </a:t>
            </a:r>
            <a:r>
              <a:rPr lang="en-US" sz="1200" kern="1200" dirty="0" err="1">
                <a:solidFill>
                  <a:schemeClr val="tx1"/>
                </a:solidFill>
                <a:effectLst/>
                <a:latin typeface="+mn-lt"/>
                <a:ea typeface="+mn-ea"/>
                <a:cs typeface="+mn-cs"/>
              </a:rPr>
              <a:t>sociale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augmentera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l'accès</a:t>
            </a:r>
            <a:r>
              <a:rPr lang="en-US" sz="1200" kern="1200" dirty="0">
                <a:solidFill>
                  <a:schemeClr val="tx1"/>
                </a:solidFill>
                <a:effectLst/>
                <a:latin typeface="+mn-lt"/>
                <a:ea typeface="+mn-ea"/>
                <a:cs typeface="+mn-cs"/>
              </a:rPr>
              <a:t> des </a:t>
            </a:r>
            <a:r>
              <a:rPr lang="en-US" sz="1200" kern="1200" dirty="0" err="1">
                <a:solidFill>
                  <a:schemeClr val="tx1"/>
                </a:solidFill>
                <a:effectLst/>
                <a:latin typeface="+mn-lt"/>
                <a:ea typeface="+mn-ea"/>
                <a:cs typeface="+mn-cs"/>
              </a:rPr>
              <a:t>utilisateurs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Cela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peut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être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une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hypothèse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raisonnable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a:t>
            </a:r>
            <a:r>
              <a:rPr lang="en-US" sz="1200" kern="1200" dirty="0">
                <a:solidFill>
                  <a:schemeClr val="tx1"/>
                </a:solidFill>
                <a:effectLst/>
                <a:latin typeface="+mn-lt"/>
                <a:ea typeface="+mn-ea"/>
                <a:cs typeface="+mn-cs"/>
              </a:rPr>
              <a:t> nous </a:t>
            </a:r>
            <a:r>
              <a:rPr lang="en-US" sz="1200" kern="1200" dirty="0" err="1">
                <a:solidFill>
                  <a:schemeClr val="tx1"/>
                </a:solidFill>
                <a:effectLst/>
                <a:latin typeface="+mn-lt"/>
                <a:ea typeface="+mn-ea"/>
                <a:cs typeface="+mn-cs"/>
              </a:rPr>
              <a:t>savons</a:t>
            </a:r>
            <a:r>
              <a:rPr lang="en-US" sz="1200" kern="1200" dirty="0">
                <a:solidFill>
                  <a:schemeClr val="tx1"/>
                </a:solidFill>
                <a:effectLst/>
                <a:latin typeface="+mn-lt"/>
                <a:ea typeface="+mn-ea"/>
                <a:cs typeface="+mn-cs"/>
              </a:rPr>
              <a:t> que dans les </a:t>
            </a:r>
            <a:r>
              <a:rPr lang="en-US" sz="1200" kern="1200" dirty="0" err="1">
                <a:solidFill>
                  <a:schemeClr val="tx1"/>
                </a:solidFill>
                <a:effectLst/>
                <a:latin typeface="+mn-lt"/>
                <a:ea typeface="+mn-ea"/>
                <a:cs typeface="+mn-cs"/>
              </a:rPr>
              <a:t>communautés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ciblées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l'un</a:t>
            </a:r>
            <a:r>
              <a:rPr lang="en-US" sz="1200" kern="1200" dirty="0">
                <a:solidFill>
                  <a:schemeClr val="tx1"/>
                </a:solidFill>
                <a:effectLst/>
                <a:latin typeface="+mn-lt"/>
                <a:ea typeface="+mn-ea"/>
                <a:cs typeface="+mn-cs"/>
              </a:rPr>
              <a:t> des </a:t>
            </a:r>
            <a:r>
              <a:rPr lang="en-US" sz="1200" kern="1200" dirty="0" err="1">
                <a:solidFill>
                  <a:schemeClr val="tx1"/>
                </a:solidFill>
                <a:effectLst/>
                <a:latin typeface="+mn-lt"/>
                <a:ea typeface="+mn-ea"/>
                <a:cs typeface="+mn-cs"/>
              </a:rPr>
              <a:t>défis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l'accès</a:t>
            </a:r>
            <a:r>
              <a:rPr lang="en-US" sz="1200" kern="1200" dirty="0">
                <a:solidFill>
                  <a:schemeClr val="tx1"/>
                </a:solidFill>
                <a:effectLst/>
                <a:latin typeface="+mn-lt"/>
                <a:ea typeface="+mn-ea"/>
                <a:cs typeface="+mn-cs"/>
              </a:rPr>
              <a:t> aux services </a:t>
            </a:r>
            <a:r>
              <a:rPr lang="en-US" sz="1200" kern="1200" dirty="0" err="1">
                <a:solidFill>
                  <a:schemeClr val="tx1"/>
                </a:solidFill>
                <a:effectLst/>
                <a:latin typeface="+mn-lt"/>
                <a:ea typeface="+mn-ea"/>
                <a:cs typeface="+mn-cs"/>
              </a:rPr>
              <a:t>est</a:t>
            </a:r>
            <a:r>
              <a:rPr lang="en-US" sz="1200" kern="1200" dirty="0">
                <a:solidFill>
                  <a:schemeClr val="tx1"/>
                </a:solidFill>
                <a:effectLst/>
                <a:latin typeface="+mn-lt"/>
                <a:ea typeface="+mn-ea"/>
                <a:cs typeface="+mn-cs"/>
              </a:rPr>
              <a:t> le </a:t>
            </a:r>
            <a:r>
              <a:rPr lang="en-US" sz="1200" kern="1200" dirty="0" err="1">
                <a:solidFill>
                  <a:schemeClr val="tx1"/>
                </a:solidFill>
                <a:effectLst/>
                <a:latin typeface="+mn-lt"/>
                <a:ea typeface="+mn-ea"/>
                <a:cs typeface="+mn-cs"/>
              </a:rPr>
              <a:t>nombre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limité</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prestataires</a:t>
            </a:r>
            <a:r>
              <a:rPr lang="en-US" sz="1200" kern="1200" dirty="0">
                <a:solidFill>
                  <a:schemeClr val="tx1"/>
                </a:solidFill>
                <a:effectLst/>
                <a:latin typeface="+mn-lt"/>
                <a:ea typeface="+mn-ea"/>
                <a:cs typeface="+mn-cs"/>
              </a:rPr>
              <a:t> de services.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err="1">
                <a:solidFill>
                  <a:schemeClr val="tx1"/>
                </a:solidFill>
                <a:effectLst/>
                <a:latin typeface="+mn-lt"/>
                <a:ea typeface="+mn-ea"/>
                <a:cs typeface="+mn-cs"/>
              </a:rPr>
              <a:t>Lorsqu'on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obligé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d'utiliser</a:t>
            </a:r>
            <a:r>
              <a:rPr lang="en-US" sz="1200" kern="1200" dirty="0">
                <a:solidFill>
                  <a:schemeClr val="tx1"/>
                </a:solidFill>
                <a:effectLst/>
                <a:latin typeface="+mn-lt"/>
                <a:ea typeface="+mn-ea"/>
                <a:cs typeface="+mn-cs"/>
              </a:rPr>
              <a:t> un </a:t>
            </a:r>
            <a:r>
              <a:rPr lang="en-US" sz="1200" kern="1200" dirty="0" err="1">
                <a:solidFill>
                  <a:schemeClr val="tx1"/>
                </a:solidFill>
                <a:effectLst/>
                <a:latin typeface="+mn-lt"/>
                <a:ea typeface="+mn-ea"/>
                <a:cs typeface="+mn-cs"/>
              </a:rPr>
              <a:t>indicateur</a:t>
            </a:r>
            <a:r>
              <a:rPr lang="en-US" sz="1200" kern="1200" dirty="0">
                <a:solidFill>
                  <a:schemeClr val="tx1"/>
                </a:solidFill>
                <a:effectLst/>
                <a:latin typeface="+mn-lt"/>
                <a:ea typeface="+mn-ea"/>
                <a:cs typeface="+mn-cs"/>
              </a:rPr>
              <a:t> indirect, il </a:t>
            </a:r>
            <a:r>
              <a:rPr lang="en-US" sz="1200" kern="1200" dirty="0" err="1">
                <a:solidFill>
                  <a:schemeClr val="tx1"/>
                </a:solidFill>
                <a:effectLst/>
                <a:latin typeface="+mn-lt"/>
                <a:ea typeface="+mn-ea"/>
                <a:cs typeface="+mn-cs"/>
              </a:rPr>
              <a:t>est</a:t>
            </a:r>
            <a:r>
              <a:rPr lang="en-US" sz="1200" kern="1200" dirty="0">
                <a:solidFill>
                  <a:schemeClr val="tx1"/>
                </a:solidFill>
                <a:effectLst/>
                <a:latin typeface="+mn-lt"/>
                <a:ea typeface="+mn-ea"/>
                <a:cs typeface="+mn-cs"/>
              </a:rPr>
              <a:t> très important que </a:t>
            </a:r>
            <a:r>
              <a:rPr lang="en-US" sz="1200" kern="1200" dirty="0" err="1">
                <a:solidFill>
                  <a:schemeClr val="tx1"/>
                </a:solidFill>
                <a:effectLst/>
                <a:latin typeface="+mn-lt"/>
                <a:ea typeface="+mn-ea"/>
                <a:cs typeface="+mn-cs"/>
              </a:rPr>
              <a:t>l'indicateur</a:t>
            </a:r>
            <a:r>
              <a:rPr lang="en-US" sz="1200" kern="1200" dirty="0">
                <a:solidFill>
                  <a:schemeClr val="tx1"/>
                </a:solidFill>
                <a:effectLst/>
                <a:latin typeface="+mn-lt"/>
                <a:ea typeface="+mn-ea"/>
                <a:cs typeface="+mn-cs"/>
              </a:rPr>
              <a:t> indirect </a:t>
            </a:r>
            <a:r>
              <a:rPr lang="en-US" sz="1200" kern="1200" dirty="0" err="1">
                <a:solidFill>
                  <a:schemeClr val="tx1"/>
                </a:solidFill>
                <a:effectLst/>
                <a:latin typeface="+mn-lt"/>
                <a:ea typeface="+mn-ea"/>
                <a:cs typeface="+mn-cs"/>
              </a:rPr>
              <a:t>soit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aussi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étroitement</a:t>
            </a:r>
            <a:r>
              <a:rPr lang="en-US" sz="1200" kern="1200" dirty="0">
                <a:solidFill>
                  <a:schemeClr val="tx1"/>
                </a:solidFill>
                <a:effectLst/>
                <a:latin typeface="+mn-lt"/>
                <a:ea typeface="+mn-ea"/>
                <a:cs typeface="+mn-cs"/>
              </a:rPr>
              <a:t> que possible au </a:t>
            </a:r>
            <a:r>
              <a:rPr lang="en-US" sz="1200" kern="1200" dirty="0" err="1">
                <a:solidFill>
                  <a:schemeClr val="tx1"/>
                </a:solidFill>
                <a:effectLst/>
                <a:latin typeface="+mn-lt"/>
                <a:ea typeface="+mn-ea"/>
                <a:cs typeface="+mn-cs"/>
              </a:rPr>
              <a:t>résultat</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Plus </a:t>
            </a:r>
            <a:r>
              <a:rPr lang="en-US" sz="1200" kern="1200" dirty="0" err="1">
                <a:solidFill>
                  <a:schemeClr val="tx1"/>
                </a:solidFill>
                <a:effectLst/>
                <a:latin typeface="+mn-lt"/>
                <a:ea typeface="+mn-ea"/>
                <a:cs typeface="+mn-cs"/>
              </a:rPr>
              <a:t>l'écart</a:t>
            </a:r>
            <a:r>
              <a:rPr lang="en-US" sz="1200" kern="1200" dirty="0">
                <a:solidFill>
                  <a:schemeClr val="tx1"/>
                </a:solidFill>
                <a:effectLst/>
                <a:latin typeface="+mn-lt"/>
                <a:ea typeface="+mn-ea"/>
                <a:cs typeface="+mn-cs"/>
              </a:rPr>
              <a:t> entre </a:t>
            </a:r>
            <a:r>
              <a:rPr lang="en-US" sz="1200" kern="1200" dirty="0" err="1">
                <a:solidFill>
                  <a:schemeClr val="tx1"/>
                </a:solidFill>
                <a:effectLst/>
                <a:latin typeface="+mn-lt"/>
                <a:ea typeface="+mn-ea"/>
                <a:cs typeface="+mn-cs"/>
              </a:rPr>
              <a:t>une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mesure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indirecte</a:t>
            </a:r>
            <a:r>
              <a:rPr lang="en-US" sz="1200" kern="1200" dirty="0">
                <a:solidFill>
                  <a:schemeClr val="tx1"/>
                </a:solidFill>
                <a:effectLst/>
                <a:latin typeface="+mn-lt"/>
                <a:ea typeface="+mn-ea"/>
                <a:cs typeface="+mn-cs"/>
              </a:rPr>
              <a:t> et son </a:t>
            </a:r>
            <a:r>
              <a:rPr lang="en-US" sz="1200" kern="1200" dirty="0" err="1">
                <a:solidFill>
                  <a:schemeClr val="tx1"/>
                </a:solidFill>
                <a:effectLst/>
                <a:latin typeface="+mn-lt"/>
                <a:ea typeface="+mn-ea"/>
                <a:cs typeface="+mn-cs"/>
              </a:rPr>
              <a:t>résultat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a:t>
            </a:r>
            <a:r>
              <a:rPr lang="en-US" sz="1200" kern="1200" dirty="0">
                <a:solidFill>
                  <a:schemeClr val="tx1"/>
                </a:solidFill>
                <a:effectLst/>
                <a:latin typeface="+mn-lt"/>
                <a:ea typeface="+mn-ea"/>
                <a:cs typeface="+mn-cs"/>
              </a:rPr>
              <a:t> grand - </a:t>
            </a:r>
            <a:r>
              <a:rPr lang="en-US" sz="1200" kern="1200" dirty="0" err="1">
                <a:solidFill>
                  <a:schemeClr val="tx1"/>
                </a:solidFill>
                <a:effectLst/>
                <a:latin typeface="+mn-lt"/>
                <a:ea typeface="+mn-ea"/>
                <a:cs typeface="+mn-cs"/>
              </a:rPr>
              <a:t>c'est</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à</a:t>
            </a:r>
            <a:r>
              <a:rPr lang="en-US" sz="1200" kern="1200" dirty="0">
                <a:solidFill>
                  <a:schemeClr val="tx1"/>
                </a:solidFill>
                <a:effectLst/>
                <a:latin typeface="+mn-lt"/>
                <a:ea typeface="+mn-ea"/>
                <a:cs typeface="+mn-cs"/>
              </a:rPr>
              <a:t>-dire plus il faut faire </a:t>
            </a:r>
            <a:r>
              <a:rPr lang="en-US" sz="1200" kern="1200" dirty="0" err="1">
                <a:solidFill>
                  <a:schemeClr val="tx1"/>
                </a:solidFill>
                <a:effectLst/>
                <a:latin typeface="+mn-lt"/>
                <a:ea typeface="+mn-ea"/>
                <a:cs typeface="+mn-cs"/>
              </a:rPr>
              <a:t>d'hypothèses</a:t>
            </a:r>
            <a:r>
              <a:rPr lang="en-US" sz="1200" kern="1200" dirty="0">
                <a:solidFill>
                  <a:schemeClr val="tx1"/>
                </a:solidFill>
                <a:effectLst/>
                <a:latin typeface="+mn-lt"/>
                <a:ea typeface="+mn-ea"/>
                <a:cs typeface="+mn-cs"/>
              </a:rPr>
              <a:t> pour </a:t>
            </a:r>
            <a:r>
              <a:rPr lang="en-US" sz="1200" kern="1200" dirty="0" err="1">
                <a:solidFill>
                  <a:schemeClr val="tx1"/>
                </a:solidFill>
                <a:effectLst/>
                <a:latin typeface="+mn-lt"/>
                <a:ea typeface="+mn-ea"/>
                <a:cs typeface="+mn-cs"/>
              </a:rPr>
              <a:t>relier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l'indicateur</a:t>
            </a:r>
            <a:r>
              <a:rPr lang="en-US" sz="1200" kern="1200" dirty="0">
                <a:solidFill>
                  <a:schemeClr val="tx1"/>
                </a:solidFill>
                <a:effectLst/>
                <a:latin typeface="+mn-lt"/>
                <a:ea typeface="+mn-ea"/>
                <a:cs typeface="+mn-cs"/>
              </a:rPr>
              <a:t> au </a:t>
            </a:r>
            <a:r>
              <a:rPr lang="en-US" sz="1200" kern="1200" dirty="0" err="1">
                <a:solidFill>
                  <a:schemeClr val="tx1"/>
                </a:solidFill>
                <a:effectLst/>
                <a:latin typeface="+mn-lt"/>
                <a:ea typeface="+mn-ea"/>
                <a:cs typeface="+mn-cs"/>
              </a:rPr>
              <a:t>résultat</a:t>
            </a:r>
            <a:r>
              <a:rPr lang="en-US" sz="1200" kern="1200" dirty="0">
                <a:solidFill>
                  <a:schemeClr val="tx1"/>
                </a:solidFill>
                <a:effectLst/>
                <a:latin typeface="+mn-lt"/>
                <a:ea typeface="+mn-ea"/>
                <a:cs typeface="+mn-cs"/>
              </a:rPr>
              <a:t> - plus il y a de chances que </a:t>
            </a:r>
            <a:r>
              <a:rPr lang="en-US" sz="1200" kern="1200" dirty="0" err="1">
                <a:solidFill>
                  <a:schemeClr val="tx1"/>
                </a:solidFill>
                <a:effectLst/>
                <a:latin typeface="+mn-lt"/>
                <a:ea typeface="+mn-ea"/>
                <a:cs typeface="+mn-cs"/>
              </a:rPr>
              <a:t>l'indicateur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fournisse</a:t>
            </a:r>
            <a:r>
              <a:rPr lang="en-US" sz="1200" kern="1200" dirty="0">
                <a:solidFill>
                  <a:schemeClr val="tx1"/>
                </a:solidFill>
                <a:effectLst/>
                <a:latin typeface="+mn-lt"/>
                <a:ea typeface="+mn-ea"/>
                <a:cs typeface="+mn-cs"/>
              </a:rPr>
              <a:t> des </a:t>
            </a:r>
            <a:r>
              <a:rPr lang="en-US" sz="1200" kern="1200" dirty="0" err="1">
                <a:solidFill>
                  <a:schemeClr val="tx1"/>
                </a:solidFill>
                <a:effectLst/>
                <a:latin typeface="+mn-lt"/>
                <a:ea typeface="+mn-ea"/>
                <a:cs typeface="+mn-cs"/>
              </a:rPr>
              <a:t>données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inexactes</a:t>
            </a:r>
            <a:r>
              <a:rPr lang="en-US" sz="1200" kern="1200" dirty="0">
                <a:solidFill>
                  <a:schemeClr val="tx1"/>
                </a:solidFill>
                <a:effectLst/>
                <a:latin typeface="+mn-lt"/>
                <a:ea typeface="+mn-ea"/>
                <a:cs typeface="+mn-cs"/>
              </a:rPr>
              <a:t> et </a:t>
            </a:r>
            <a:r>
              <a:rPr lang="en-US" sz="1200" kern="1200" dirty="0" err="1">
                <a:solidFill>
                  <a:schemeClr val="tx1"/>
                </a:solidFill>
                <a:effectLst/>
                <a:latin typeface="+mn-lt"/>
                <a:ea typeface="+mn-ea"/>
                <a:cs typeface="+mn-cs"/>
              </a:rPr>
              <a:t>trompeuses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concernant</a:t>
            </a:r>
            <a:r>
              <a:rPr lang="en-US" sz="1200" kern="1200" dirty="0">
                <a:solidFill>
                  <a:schemeClr val="tx1"/>
                </a:solidFill>
                <a:effectLst/>
                <a:latin typeface="+mn-lt"/>
                <a:ea typeface="+mn-ea"/>
                <a:cs typeface="+mn-cs"/>
              </a:rPr>
              <a:t> le </a:t>
            </a:r>
            <a:r>
              <a:rPr lang="en-US" sz="1200" kern="1200" dirty="0" err="1">
                <a:solidFill>
                  <a:schemeClr val="tx1"/>
                </a:solidFill>
                <a:effectLst/>
                <a:latin typeface="+mn-lt"/>
                <a:ea typeface="+mn-ea"/>
                <a:cs typeface="+mn-cs"/>
              </a:rPr>
              <a:t>résultat</a:t>
            </a:r>
            <a:r>
              <a:rPr lang="en-US" sz="1200" kern="1200" dirty="0">
                <a:solidFill>
                  <a:schemeClr val="tx1"/>
                </a:solidFill>
                <a:effectLst/>
                <a:latin typeface="+mn-lt"/>
                <a:ea typeface="+mn-ea"/>
                <a:cs typeface="+mn-cs"/>
              </a:rPr>
              <a:t>.  Nous </a:t>
            </a:r>
            <a:r>
              <a:rPr lang="en-US" sz="1200" kern="1200" dirty="0" err="1">
                <a:solidFill>
                  <a:schemeClr val="tx1"/>
                </a:solidFill>
                <a:effectLst/>
                <a:latin typeface="+mn-lt"/>
                <a:ea typeface="+mn-ea"/>
                <a:cs typeface="+mn-cs"/>
              </a:rPr>
              <a:t>voulons</a:t>
            </a:r>
            <a:r>
              <a:rPr lang="en-US" sz="1200" kern="1200" dirty="0">
                <a:solidFill>
                  <a:schemeClr val="tx1"/>
                </a:solidFill>
                <a:effectLst/>
                <a:latin typeface="+mn-lt"/>
                <a:ea typeface="+mn-ea"/>
                <a:cs typeface="+mn-cs"/>
              </a:rPr>
              <a:t> faire le </a:t>
            </a:r>
            <a:r>
              <a:rPr lang="en-US" sz="1200" kern="1200" dirty="0" err="1">
                <a:solidFill>
                  <a:schemeClr val="tx1"/>
                </a:solidFill>
                <a:effectLst/>
                <a:latin typeface="+mn-lt"/>
                <a:ea typeface="+mn-ea"/>
                <a:cs typeface="+mn-cs"/>
              </a:rPr>
              <a:t>moins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d'hypothèses</a:t>
            </a:r>
            <a:r>
              <a:rPr lang="en-US" sz="1200" kern="1200" dirty="0">
                <a:solidFill>
                  <a:schemeClr val="tx1"/>
                </a:solidFill>
                <a:effectLst/>
                <a:latin typeface="+mn-lt"/>
                <a:ea typeface="+mn-ea"/>
                <a:cs typeface="+mn-cs"/>
              </a:rPr>
              <a:t> possible.</a:t>
            </a:r>
          </a:p>
          <a:p>
            <a:endParaRPr lang="en-US" dirty="0"/>
          </a:p>
        </p:txBody>
      </p:sp>
    </p:spTree>
    <p:extLst>
      <p:ext uri="{BB962C8B-B14F-4D97-AF65-F5344CB8AC3E}">
        <p14:creationId xmlns:p14="http://schemas.microsoft.com/office/powerpoint/2010/main" val="23330175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 </a:t>
            </a:r>
            <a:r>
              <a:rPr lang="en-US" sz="1200" kern="1200" dirty="0" err="1">
                <a:solidFill>
                  <a:schemeClr val="tx1"/>
                </a:solidFill>
                <a:effectLst/>
                <a:latin typeface="+mn-lt"/>
                <a:ea typeface="+mn-ea"/>
                <a:cs typeface="+mn-cs"/>
              </a:rPr>
              <a:t>indicateur</a:t>
            </a:r>
            <a:r>
              <a:rPr lang="en-US" sz="1200" kern="1200" dirty="0">
                <a:solidFill>
                  <a:schemeClr val="tx1"/>
                </a:solidFill>
                <a:effectLst/>
                <a:latin typeface="+mn-lt"/>
                <a:ea typeface="+mn-ea"/>
                <a:cs typeface="+mn-cs"/>
              </a:rPr>
              <a:t> doit </a:t>
            </a:r>
            <a:r>
              <a:rPr lang="en-US" sz="1200" kern="1200" dirty="0" err="1">
                <a:solidFill>
                  <a:schemeClr val="tx1"/>
                </a:solidFill>
                <a:effectLst/>
                <a:latin typeface="+mn-lt"/>
                <a:ea typeface="+mn-ea"/>
                <a:cs typeface="+mn-cs"/>
              </a:rPr>
              <a:t>être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objectif</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c'est</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à</a:t>
            </a:r>
            <a:r>
              <a:rPr lang="en-US" sz="1200" kern="1200" dirty="0">
                <a:solidFill>
                  <a:schemeClr val="tx1"/>
                </a:solidFill>
                <a:effectLst/>
                <a:latin typeface="+mn-lt"/>
                <a:ea typeface="+mn-ea"/>
                <a:cs typeface="+mn-cs"/>
              </a:rPr>
              <a:t>-dire </a:t>
            </a:r>
            <a:r>
              <a:rPr lang="en-US" sz="1200" kern="1200" dirty="0" err="1">
                <a:solidFill>
                  <a:schemeClr val="tx1"/>
                </a:solidFill>
                <a:effectLst/>
                <a:latin typeface="+mn-lt"/>
                <a:ea typeface="+mn-ea"/>
                <a:cs typeface="+mn-cs"/>
              </a:rPr>
              <a:t>clair</a:t>
            </a:r>
            <a:r>
              <a:rPr lang="en-US" sz="1200" kern="1200" dirty="0">
                <a:solidFill>
                  <a:schemeClr val="tx1"/>
                </a:solidFill>
                <a:effectLst/>
                <a:latin typeface="+mn-lt"/>
                <a:ea typeface="+mn-ea"/>
                <a:cs typeface="+mn-cs"/>
              </a:rPr>
              <a:t>, précis et sans </a:t>
            </a:r>
            <a:r>
              <a:rPr lang="en-US" sz="1200" kern="1200" dirty="0" err="1">
                <a:solidFill>
                  <a:schemeClr val="tx1"/>
                </a:solidFill>
                <a:effectLst/>
                <a:latin typeface="+mn-lt"/>
                <a:ea typeface="+mn-ea"/>
                <a:cs typeface="+mn-cs"/>
              </a:rPr>
              <a:t>ambiguïté</a:t>
            </a:r>
            <a:r>
              <a:rPr lang="en-US" sz="1200" kern="1200" dirty="0">
                <a:solidFill>
                  <a:schemeClr val="tx1"/>
                </a:solidFill>
                <a:effectLst/>
                <a:latin typeface="+mn-lt"/>
                <a:ea typeface="+mn-ea"/>
                <a:cs typeface="+mn-cs"/>
              </a:rPr>
              <a:t> sur </a:t>
            </a:r>
            <a:r>
              <a:rPr lang="en-US" sz="1200" kern="1200" dirty="0" err="1">
                <a:solidFill>
                  <a:schemeClr val="tx1"/>
                </a:solidFill>
                <a:effectLst/>
                <a:latin typeface="+mn-lt"/>
                <a:ea typeface="+mn-ea"/>
                <a:cs typeface="+mn-cs"/>
              </a:rPr>
              <a:t>ce</a:t>
            </a:r>
            <a:r>
              <a:rPr lang="en-US" sz="1200" kern="1200" dirty="0">
                <a:solidFill>
                  <a:schemeClr val="tx1"/>
                </a:solidFill>
                <a:effectLst/>
                <a:latin typeface="+mn-lt"/>
                <a:ea typeface="+mn-ea"/>
                <a:cs typeface="+mn-cs"/>
              </a:rPr>
              <a:t> qui </a:t>
            </a:r>
            <a:r>
              <a:rPr lang="en-US" sz="1200" kern="1200" dirty="0" err="1">
                <a:solidFill>
                  <a:schemeClr val="tx1"/>
                </a:solidFill>
                <a:effectLst/>
                <a:latin typeface="+mn-lt"/>
                <a:ea typeface="+mn-ea"/>
                <a:cs typeface="+mn-cs"/>
              </a:rPr>
              <a:t>est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mesuré</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Les </a:t>
            </a:r>
            <a:r>
              <a:rPr lang="en-US" sz="1200" kern="1200" dirty="0" err="1">
                <a:solidFill>
                  <a:schemeClr val="tx1"/>
                </a:solidFill>
                <a:effectLst/>
                <a:latin typeface="+mn-lt"/>
                <a:ea typeface="+mn-ea"/>
                <a:cs typeface="+mn-cs"/>
              </a:rPr>
              <a:t>indicateurs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objectifs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permettent</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s'assurer</a:t>
            </a:r>
            <a:r>
              <a:rPr lang="en-US" sz="1200" kern="1200" dirty="0">
                <a:solidFill>
                  <a:schemeClr val="tx1"/>
                </a:solidFill>
                <a:effectLst/>
                <a:latin typeface="+mn-lt"/>
                <a:ea typeface="+mn-ea"/>
                <a:cs typeface="+mn-cs"/>
              </a:rPr>
              <a:t> que les </a:t>
            </a:r>
            <a:r>
              <a:rPr lang="en-US" sz="1200" kern="1200" dirty="0" err="1">
                <a:solidFill>
                  <a:schemeClr val="tx1"/>
                </a:solidFill>
                <a:effectLst/>
                <a:latin typeface="+mn-lt"/>
                <a:ea typeface="+mn-ea"/>
                <a:cs typeface="+mn-cs"/>
              </a:rPr>
              <a:t>différents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acteurs</a:t>
            </a:r>
            <a:r>
              <a:rPr lang="en-US" sz="1200" kern="1200" dirty="0">
                <a:solidFill>
                  <a:schemeClr val="tx1"/>
                </a:solidFill>
                <a:effectLst/>
                <a:latin typeface="+mn-lt"/>
                <a:ea typeface="+mn-ea"/>
                <a:cs typeface="+mn-cs"/>
              </a:rPr>
              <a:t> d'un </a:t>
            </a:r>
            <a:r>
              <a:rPr lang="en-US" sz="1200" kern="1200" dirty="0" err="1">
                <a:solidFill>
                  <a:schemeClr val="tx1"/>
                </a:solidFill>
                <a:effectLst/>
                <a:latin typeface="+mn-lt"/>
                <a:ea typeface="+mn-ea"/>
                <a:cs typeface="+mn-cs"/>
              </a:rPr>
              <a:t>projet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exécutants</a:t>
            </a:r>
            <a:r>
              <a:rPr lang="en-US" sz="1200" kern="1200" dirty="0">
                <a:solidFill>
                  <a:schemeClr val="tx1"/>
                </a:solidFill>
                <a:effectLst/>
                <a:latin typeface="+mn-lt"/>
                <a:ea typeface="+mn-ea"/>
                <a:cs typeface="+mn-cs"/>
              </a:rPr>
              <a:t>, parties </a:t>
            </a:r>
            <a:r>
              <a:rPr lang="en-US" sz="1200" kern="1200" dirty="0" err="1">
                <a:solidFill>
                  <a:schemeClr val="tx1"/>
                </a:solidFill>
                <a:effectLst/>
                <a:latin typeface="+mn-lt"/>
                <a:ea typeface="+mn-ea"/>
                <a:cs typeface="+mn-cs"/>
              </a:rPr>
              <a:t>prenantes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partenaires</a:t>
            </a:r>
            <a:r>
              <a:rPr lang="en-US" sz="1200" kern="1200" dirty="0">
                <a:solidFill>
                  <a:schemeClr val="tx1"/>
                </a:solidFill>
                <a:effectLst/>
                <a:latin typeface="+mn-lt"/>
                <a:ea typeface="+mn-ea"/>
                <a:cs typeface="+mn-cs"/>
              </a:rPr>
              <a:t> et </a:t>
            </a:r>
            <a:r>
              <a:rPr lang="en-US" sz="1200" kern="1200" dirty="0" err="1">
                <a:solidFill>
                  <a:schemeClr val="tx1"/>
                </a:solidFill>
                <a:effectLst/>
                <a:latin typeface="+mn-lt"/>
                <a:ea typeface="+mn-ea"/>
                <a:cs typeface="+mn-cs"/>
              </a:rPr>
              <a:t>bénéficiaires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ont</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même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compréhension</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ce</a:t>
            </a:r>
            <a:r>
              <a:rPr lang="en-US" sz="1200" kern="1200" dirty="0">
                <a:solidFill>
                  <a:schemeClr val="tx1"/>
                </a:solidFill>
                <a:effectLst/>
                <a:latin typeface="+mn-lt"/>
                <a:ea typeface="+mn-ea"/>
                <a:cs typeface="+mn-cs"/>
              </a:rPr>
              <a:t> que </a:t>
            </a:r>
            <a:r>
              <a:rPr lang="en-US" sz="1200" kern="1200" dirty="0" err="1">
                <a:solidFill>
                  <a:schemeClr val="tx1"/>
                </a:solidFill>
                <a:effectLst/>
                <a:latin typeface="+mn-lt"/>
                <a:ea typeface="+mn-ea"/>
                <a:cs typeface="+mn-cs"/>
              </a:rPr>
              <a:t>l'indicateur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signifie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ou</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qu'il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mesure</a:t>
            </a:r>
            <a:r>
              <a:rPr lang="en-US" sz="1200" kern="1200" dirty="0">
                <a:solidFill>
                  <a:schemeClr val="tx1"/>
                </a:solidFill>
                <a:effectLst/>
                <a:latin typeface="+mn-lt"/>
                <a:ea typeface="+mn-ea"/>
                <a:cs typeface="+mn-cs"/>
              </a:rPr>
              <a:t>.  Les </a:t>
            </a:r>
            <a:r>
              <a:rPr lang="en-US" sz="1200" kern="1200" dirty="0" err="1">
                <a:solidFill>
                  <a:schemeClr val="tx1"/>
                </a:solidFill>
                <a:effectLst/>
                <a:latin typeface="+mn-lt"/>
                <a:ea typeface="+mn-ea"/>
                <a:cs typeface="+mn-cs"/>
              </a:rPr>
              <a:t>indicateurs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objectifs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permettent</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s'assurer</a:t>
            </a:r>
            <a:r>
              <a:rPr lang="en-US" sz="1200" kern="1200" dirty="0">
                <a:solidFill>
                  <a:schemeClr val="tx1"/>
                </a:solidFill>
                <a:effectLst/>
                <a:latin typeface="+mn-lt"/>
                <a:ea typeface="+mn-ea"/>
                <a:cs typeface="+mn-cs"/>
              </a:rPr>
              <a:t> que les </a:t>
            </a:r>
            <a:r>
              <a:rPr lang="en-US" sz="1200" kern="1200" dirty="0" err="1">
                <a:solidFill>
                  <a:schemeClr val="tx1"/>
                </a:solidFill>
                <a:effectLst/>
                <a:latin typeface="+mn-lt"/>
                <a:ea typeface="+mn-ea"/>
                <a:cs typeface="+mn-cs"/>
              </a:rPr>
              <a:t>données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collectées</a:t>
            </a:r>
            <a:r>
              <a:rPr lang="en-US" sz="1200" kern="1200" dirty="0">
                <a:solidFill>
                  <a:schemeClr val="tx1"/>
                </a:solidFill>
                <a:effectLst/>
                <a:latin typeface="+mn-lt"/>
                <a:ea typeface="+mn-ea"/>
                <a:cs typeface="+mn-cs"/>
              </a:rPr>
              <a:t> et </a:t>
            </a:r>
            <a:r>
              <a:rPr lang="en-US" sz="1200" kern="1200" dirty="0" err="1">
                <a:solidFill>
                  <a:schemeClr val="tx1"/>
                </a:solidFill>
                <a:effectLst/>
                <a:latin typeface="+mn-lt"/>
                <a:ea typeface="+mn-ea"/>
                <a:cs typeface="+mn-cs"/>
              </a:rPr>
              <a:t>analysées</a:t>
            </a:r>
            <a:r>
              <a:rPr lang="en-US" sz="1200" kern="1200" dirty="0">
                <a:solidFill>
                  <a:schemeClr val="tx1"/>
                </a:solidFill>
                <a:effectLst/>
                <a:latin typeface="+mn-lt"/>
                <a:ea typeface="+mn-ea"/>
                <a:cs typeface="+mn-cs"/>
              </a:rPr>
              <a:t> de manière </a:t>
            </a:r>
            <a:r>
              <a:rPr lang="en-US" sz="1200" kern="1200" dirty="0" err="1">
                <a:solidFill>
                  <a:schemeClr val="tx1"/>
                </a:solidFill>
                <a:effectLst/>
                <a:latin typeface="+mn-lt"/>
                <a:ea typeface="+mn-ea"/>
                <a:cs typeface="+mn-cs"/>
              </a:rPr>
              <a:t>cohérente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quel</a:t>
            </a:r>
            <a:r>
              <a:rPr lang="en-US" sz="1200" kern="1200" dirty="0">
                <a:solidFill>
                  <a:schemeClr val="tx1"/>
                </a:solidFill>
                <a:effectLst/>
                <a:latin typeface="+mn-lt"/>
                <a:ea typeface="+mn-ea"/>
                <a:cs typeface="+mn-cs"/>
              </a:rPr>
              <a:t> que </a:t>
            </a:r>
            <a:r>
              <a:rPr lang="en-US" sz="1200" kern="1200" dirty="0" err="1">
                <a:solidFill>
                  <a:schemeClr val="tx1"/>
                </a:solidFill>
                <a:effectLst/>
                <a:latin typeface="+mn-lt"/>
                <a:ea typeface="+mn-ea"/>
                <a:cs typeface="+mn-cs"/>
              </a:rPr>
              <a:t>soit</a:t>
            </a:r>
            <a:r>
              <a:rPr lang="en-US" sz="1200" kern="1200" dirty="0">
                <a:solidFill>
                  <a:schemeClr val="tx1"/>
                </a:solidFill>
                <a:effectLst/>
                <a:latin typeface="+mn-lt"/>
                <a:ea typeface="+mn-ea"/>
                <a:cs typeface="+mn-cs"/>
              </a:rPr>
              <a:t> le lieu et le moment </a:t>
            </a:r>
            <a:r>
              <a:rPr lang="en-US" sz="1200" kern="1200" dirty="0" err="1">
                <a:solidFill>
                  <a:schemeClr val="tx1"/>
                </a:solidFill>
                <a:effectLst/>
                <a:latin typeface="+mn-lt"/>
                <a:ea typeface="+mn-ea"/>
                <a:cs typeface="+mn-cs"/>
              </a:rPr>
              <a:t>où</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elles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collectées</a:t>
            </a:r>
            <a:r>
              <a:rPr lang="en-US" sz="1200" kern="1200" dirty="0">
                <a:solidFill>
                  <a:schemeClr val="tx1"/>
                </a:solidFill>
                <a:effectLst/>
                <a:latin typeface="+mn-lt"/>
                <a:ea typeface="+mn-ea"/>
                <a:cs typeface="+mn-cs"/>
              </a:rPr>
              <a:t> pendant la durée de vie d'un </a:t>
            </a:r>
            <a:r>
              <a:rPr lang="en-US" sz="1200" kern="1200" dirty="0" err="1">
                <a:solidFill>
                  <a:schemeClr val="tx1"/>
                </a:solidFill>
                <a:effectLst/>
                <a:latin typeface="+mn-lt"/>
                <a:ea typeface="+mn-ea"/>
                <a:cs typeface="+mn-cs"/>
              </a:rPr>
              <a:t>projet</a:t>
            </a:r>
            <a:r>
              <a:rPr lang="en-US"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termes</a:t>
            </a:r>
            <a:r>
              <a:rPr lang="en-US" sz="1200" kern="1200" dirty="0">
                <a:solidFill>
                  <a:schemeClr val="tx1"/>
                </a:solidFill>
                <a:effectLst/>
                <a:latin typeface="+mn-lt"/>
                <a:ea typeface="+mn-ea"/>
                <a:cs typeface="+mn-cs"/>
              </a:rPr>
              <a:t> pratiques, un </a:t>
            </a:r>
            <a:r>
              <a:rPr lang="en-US" sz="1200" kern="1200" dirty="0" err="1">
                <a:solidFill>
                  <a:schemeClr val="tx1"/>
                </a:solidFill>
                <a:effectLst/>
                <a:latin typeface="+mn-lt"/>
                <a:ea typeface="+mn-ea"/>
                <a:cs typeface="+mn-cs"/>
              </a:rPr>
              <a:t>indicateur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objectif</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n'inclut</a:t>
            </a:r>
            <a:r>
              <a:rPr lang="en-US" sz="1200" kern="1200" dirty="0">
                <a:solidFill>
                  <a:schemeClr val="tx1"/>
                </a:solidFill>
                <a:effectLst/>
                <a:latin typeface="+mn-lt"/>
                <a:ea typeface="+mn-ea"/>
                <a:cs typeface="+mn-cs"/>
              </a:rPr>
              <a:t> pas de </a:t>
            </a:r>
            <a:r>
              <a:rPr lang="en-US" sz="1200" kern="1200" dirty="0" err="1">
                <a:solidFill>
                  <a:schemeClr val="tx1"/>
                </a:solidFill>
                <a:effectLst/>
                <a:latin typeface="+mn-lt"/>
                <a:ea typeface="+mn-ea"/>
                <a:cs typeface="+mn-cs"/>
              </a:rPr>
              <a:t>termes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vagues</a:t>
            </a:r>
            <a:r>
              <a:rPr lang="en-US" sz="1200" kern="1200" dirty="0">
                <a:solidFill>
                  <a:schemeClr val="tx1"/>
                </a:solidFill>
                <a:effectLst/>
                <a:latin typeface="+mn-lt"/>
                <a:ea typeface="+mn-ea"/>
                <a:cs typeface="+mn-cs"/>
              </a:rPr>
              <a:t> et </a:t>
            </a:r>
            <a:r>
              <a:rPr lang="en-US" sz="1200" kern="1200" dirty="0" err="1">
                <a:solidFill>
                  <a:schemeClr val="tx1"/>
                </a:solidFill>
                <a:effectLst/>
                <a:latin typeface="+mn-lt"/>
                <a:ea typeface="+mn-ea"/>
                <a:cs typeface="+mn-cs"/>
              </a:rPr>
              <a:t>ouverts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l'interprétation</a:t>
            </a:r>
            <a:r>
              <a:rPr lang="en-US" sz="1200" kern="1200" dirty="0">
                <a:solidFill>
                  <a:schemeClr val="tx1"/>
                </a:solidFill>
                <a:effectLst/>
                <a:latin typeface="+mn-lt"/>
                <a:ea typeface="+mn-ea"/>
                <a:cs typeface="+mn-cs"/>
              </a:rPr>
              <a:t>.  Par </a:t>
            </a:r>
            <a:r>
              <a:rPr lang="en-US" sz="1200" kern="1200" dirty="0" err="1">
                <a:solidFill>
                  <a:schemeClr val="tx1"/>
                </a:solidFill>
                <a:effectLst/>
                <a:latin typeface="+mn-lt"/>
                <a:ea typeface="+mn-ea"/>
                <a:cs typeface="+mn-cs"/>
              </a:rPr>
              <a:t>exemple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a:t>
            </a:r>
            <a:r>
              <a:rPr lang="en-US" sz="1200" kern="1200" dirty="0">
                <a:solidFill>
                  <a:schemeClr val="tx1"/>
                </a:solidFill>
                <a:effectLst/>
                <a:latin typeface="+mn-lt"/>
                <a:ea typeface="+mn-ea"/>
                <a:cs typeface="+mn-cs"/>
              </a:rPr>
              <a:t> nous </a:t>
            </a:r>
            <a:r>
              <a:rPr lang="en-US" sz="1200" kern="1200" dirty="0" err="1">
                <a:solidFill>
                  <a:schemeClr val="tx1"/>
                </a:solidFill>
                <a:effectLst/>
                <a:latin typeface="+mn-lt"/>
                <a:ea typeface="+mn-ea"/>
                <a:cs typeface="+mn-cs"/>
              </a:rPr>
              <a:t>formulons</a:t>
            </a:r>
            <a:r>
              <a:rPr lang="en-US" sz="1200" kern="1200" dirty="0">
                <a:solidFill>
                  <a:schemeClr val="tx1"/>
                </a:solidFill>
                <a:effectLst/>
                <a:latin typeface="+mn-lt"/>
                <a:ea typeface="+mn-ea"/>
                <a:cs typeface="+mn-cs"/>
              </a:rPr>
              <a:t> un </a:t>
            </a:r>
            <a:r>
              <a:rPr lang="en-US" sz="1200" kern="1200" dirty="0" err="1">
                <a:solidFill>
                  <a:schemeClr val="tx1"/>
                </a:solidFill>
                <a:effectLst/>
                <a:latin typeface="+mn-lt"/>
                <a:ea typeface="+mn-ea"/>
                <a:cs typeface="+mn-cs"/>
              </a:rPr>
              <a:t>indicateur</a:t>
            </a:r>
            <a:r>
              <a:rPr lang="en-US" sz="1200" kern="1200" dirty="0">
                <a:solidFill>
                  <a:schemeClr val="tx1"/>
                </a:solidFill>
                <a:effectLst/>
                <a:latin typeface="+mn-lt"/>
                <a:ea typeface="+mn-ea"/>
                <a:cs typeface="+mn-cs"/>
              </a:rPr>
              <a:t> du type "</a:t>
            </a:r>
            <a:r>
              <a:rPr lang="en-US" sz="1200" kern="1200" dirty="0" err="1">
                <a:solidFill>
                  <a:schemeClr val="tx1"/>
                </a:solidFill>
                <a:effectLst/>
                <a:latin typeface="+mn-lt"/>
                <a:ea typeface="+mn-ea"/>
                <a:cs typeface="+mn-cs"/>
              </a:rPr>
              <a:t>Nombre</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lois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qualité</a:t>
            </a:r>
            <a:r>
              <a:rPr lang="en-US" sz="1200" kern="1200" dirty="0">
                <a:solidFill>
                  <a:schemeClr val="tx1"/>
                </a:solidFill>
                <a:effectLst/>
                <a:latin typeface="+mn-lt"/>
                <a:ea typeface="+mn-ea"/>
                <a:cs typeface="+mn-cs"/>
              </a:rPr>
              <a:t> sur le travail des enfants", il </a:t>
            </a:r>
            <a:r>
              <a:rPr lang="en-US" sz="1200" kern="1200" dirty="0" err="1">
                <a:solidFill>
                  <a:schemeClr val="tx1"/>
                </a:solidFill>
                <a:effectLst/>
                <a:latin typeface="+mn-lt"/>
                <a:ea typeface="+mn-ea"/>
                <a:cs typeface="+mn-cs"/>
              </a:rPr>
              <a:t>pourrait</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avoir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une</a:t>
            </a:r>
            <a:r>
              <a:rPr lang="en-US" sz="1200" kern="1200" dirty="0">
                <a:solidFill>
                  <a:schemeClr val="tx1"/>
                </a:solidFill>
                <a:effectLst/>
                <a:latin typeface="+mn-lt"/>
                <a:ea typeface="+mn-ea"/>
                <a:cs typeface="+mn-cs"/>
              </a:rPr>
              <a:t> confusion </a:t>
            </a:r>
            <a:r>
              <a:rPr lang="en-US" sz="1200" kern="1200" dirty="0" err="1">
                <a:solidFill>
                  <a:schemeClr val="tx1"/>
                </a:solidFill>
                <a:effectLst/>
                <a:latin typeface="+mn-lt"/>
                <a:ea typeface="+mn-ea"/>
                <a:cs typeface="+mn-cs"/>
              </a:rPr>
              <a:t>ou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une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interprétation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différente</a:t>
            </a:r>
            <a:r>
              <a:rPr lang="en-US" sz="1200" kern="1200" dirty="0">
                <a:solidFill>
                  <a:schemeClr val="tx1"/>
                </a:solidFill>
                <a:effectLst/>
                <a:latin typeface="+mn-lt"/>
                <a:ea typeface="+mn-ea"/>
                <a:cs typeface="+mn-cs"/>
              </a:rPr>
              <a:t> du mot "</a:t>
            </a:r>
            <a:r>
              <a:rPr lang="en-US" sz="1200" kern="1200" dirty="0" err="1">
                <a:solidFill>
                  <a:schemeClr val="tx1"/>
                </a:solidFill>
                <a:effectLst/>
                <a:latin typeface="+mn-lt"/>
                <a:ea typeface="+mn-ea"/>
                <a:cs typeface="+mn-cs"/>
              </a:rPr>
              <a:t>qualité</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 </a:t>
            </a:r>
            <a:r>
              <a:rPr lang="en-US" sz="1200" kern="1200" dirty="0" err="1">
                <a:solidFill>
                  <a:schemeClr val="tx1"/>
                </a:solidFill>
                <a:effectLst/>
                <a:latin typeface="+mn-lt"/>
                <a:ea typeface="+mn-ea"/>
                <a:cs typeface="+mn-cs"/>
              </a:rPr>
              <a:t>indicateur</a:t>
            </a:r>
            <a:r>
              <a:rPr lang="en-US" sz="1200" kern="1200" dirty="0">
                <a:solidFill>
                  <a:schemeClr val="tx1"/>
                </a:solidFill>
                <a:effectLst/>
                <a:latin typeface="+mn-lt"/>
                <a:ea typeface="+mn-ea"/>
                <a:cs typeface="+mn-cs"/>
              </a:rPr>
              <a:t> plus </a:t>
            </a:r>
            <a:r>
              <a:rPr lang="en-US" sz="1200" kern="1200" dirty="0" err="1">
                <a:solidFill>
                  <a:schemeClr val="tx1"/>
                </a:solidFill>
                <a:effectLst/>
                <a:latin typeface="+mn-lt"/>
                <a:ea typeface="+mn-ea"/>
                <a:cs typeface="+mn-cs"/>
              </a:rPr>
              <a:t>objectif</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pourrait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être</a:t>
            </a:r>
            <a:r>
              <a:rPr lang="en-US" sz="1200" kern="1200" dirty="0">
                <a:solidFill>
                  <a:schemeClr val="tx1"/>
                </a:solidFill>
                <a:effectLst/>
                <a:latin typeface="+mn-lt"/>
                <a:ea typeface="+mn-ea"/>
                <a:cs typeface="+mn-cs"/>
              </a:rPr>
              <a:t> : "Le </a:t>
            </a:r>
            <a:r>
              <a:rPr lang="en-US" sz="1200" kern="1200" dirty="0" err="1">
                <a:solidFill>
                  <a:schemeClr val="tx1"/>
                </a:solidFill>
                <a:effectLst/>
                <a:latin typeface="+mn-lt"/>
                <a:ea typeface="+mn-ea"/>
                <a:cs typeface="+mn-cs"/>
              </a:rPr>
              <a:t>nombre</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lois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nationales</a:t>
            </a:r>
            <a:r>
              <a:rPr lang="en-US" sz="1200" kern="1200" dirty="0">
                <a:solidFill>
                  <a:schemeClr val="tx1"/>
                </a:solidFill>
                <a:effectLst/>
                <a:latin typeface="+mn-lt"/>
                <a:ea typeface="+mn-ea"/>
                <a:cs typeface="+mn-cs"/>
              </a:rPr>
              <a:t> et locales sur le travail des enfants qui </a:t>
            </a:r>
            <a:r>
              <a:rPr lang="en-US" sz="1200" kern="1200" dirty="0" err="1">
                <a:solidFill>
                  <a:schemeClr val="tx1"/>
                </a:solidFill>
                <a:effectLst/>
                <a:latin typeface="+mn-lt"/>
                <a:ea typeface="+mn-ea"/>
                <a:cs typeface="+mn-cs"/>
              </a:rPr>
              <a:t>répondent</a:t>
            </a:r>
            <a:r>
              <a:rPr lang="en-US" sz="1200" kern="1200" dirty="0">
                <a:solidFill>
                  <a:schemeClr val="tx1"/>
                </a:solidFill>
                <a:effectLst/>
                <a:latin typeface="+mn-lt"/>
                <a:ea typeface="+mn-ea"/>
                <a:cs typeface="+mn-cs"/>
              </a:rPr>
              <a:t> aux </a:t>
            </a:r>
            <a:r>
              <a:rPr lang="en-US" sz="1200" kern="1200" dirty="0" err="1">
                <a:solidFill>
                  <a:schemeClr val="tx1"/>
                </a:solidFill>
                <a:effectLst/>
                <a:latin typeface="+mn-lt"/>
                <a:ea typeface="+mn-ea"/>
                <a:cs typeface="+mn-cs"/>
              </a:rPr>
              <a:t>normes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internationales</a:t>
            </a:r>
            <a:r>
              <a:rPr lang="en-US" sz="1200" kern="1200" dirty="0">
                <a:solidFill>
                  <a:schemeClr val="tx1"/>
                </a:solidFill>
                <a:effectLst/>
                <a:latin typeface="+mn-lt"/>
                <a:ea typeface="+mn-ea"/>
                <a:cs typeface="+mn-cs"/>
              </a:rPr>
              <a:t> du travail". </a:t>
            </a:r>
            <a:r>
              <a:rPr lang="en-US" sz="1200" kern="1200" dirty="0" err="1">
                <a:solidFill>
                  <a:schemeClr val="tx1"/>
                </a:solidFill>
                <a:effectLst/>
                <a:latin typeface="+mn-lt"/>
                <a:ea typeface="+mn-ea"/>
                <a:cs typeface="+mn-cs"/>
              </a:rPr>
              <a:t>Cela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fournit</a:t>
            </a:r>
            <a:r>
              <a:rPr lang="en-US" sz="1200" kern="1200" dirty="0">
                <a:solidFill>
                  <a:schemeClr val="tx1"/>
                </a:solidFill>
                <a:effectLst/>
                <a:latin typeface="+mn-lt"/>
                <a:ea typeface="+mn-ea"/>
                <a:cs typeface="+mn-cs"/>
              </a:rPr>
              <a:t> un </a:t>
            </a:r>
            <a:r>
              <a:rPr lang="en-US" sz="1200" kern="1200" dirty="0" err="1">
                <a:solidFill>
                  <a:schemeClr val="tx1"/>
                </a:solidFill>
                <a:effectLst/>
                <a:latin typeface="+mn-lt"/>
                <a:ea typeface="+mn-ea"/>
                <a:cs typeface="+mn-cs"/>
              </a:rPr>
              <a:t>exemple</a:t>
            </a:r>
            <a:r>
              <a:rPr lang="en-US" sz="1200" kern="1200" dirty="0">
                <a:solidFill>
                  <a:schemeClr val="tx1"/>
                </a:solidFill>
                <a:effectLst/>
                <a:latin typeface="+mn-lt"/>
                <a:ea typeface="+mn-ea"/>
                <a:cs typeface="+mn-cs"/>
              </a:rPr>
              <a:t> plus </a:t>
            </a:r>
            <a:r>
              <a:rPr lang="en-US" sz="1200" kern="1200" dirty="0" err="1">
                <a:solidFill>
                  <a:schemeClr val="tx1"/>
                </a:solidFill>
                <a:effectLst/>
                <a:latin typeface="+mn-lt"/>
                <a:ea typeface="+mn-ea"/>
                <a:cs typeface="+mn-cs"/>
              </a:rPr>
              <a:t>clair</a:t>
            </a:r>
            <a:r>
              <a:rPr lang="en-US" sz="1200" kern="1200" dirty="0">
                <a:solidFill>
                  <a:schemeClr val="tx1"/>
                </a:solidFill>
                <a:effectLst/>
                <a:latin typeface="+mn-lt"/>
                <a:ea typeface="+mn-ea"/>
                <a:cs typeface="+mn-cs"/>
              </a:rPr>
              <a:t> du type de </a:t>
            </a:r>
            <a:r>
              <a:rPr lang="en-US" sz="1200" kern="1200" dirty="0" err="1">
                <a:solidFill>
                  <a:schemeClr val="tx1"/>
                </a:solidFill>
                <a:effectLst/>
                <a:latin typeface="+mn-lt"/>
                <a:ea typeface="+mn-ea"/>
                <a:cs typeface="+mn-cs"/>
              </a:rPr>
              <a:t>normes</a:t>
            </a:r>
            <a:r>
              <a:rPr lang="en-US" sz="1200" kern="1200" dirty="0">
                <a:solidFill>
                  <a:schemeClr val="tx1"/>
                </a:solidFill>
                <a:effectLst/>
                <a:latin typeface="+mn-lt"/>
                <a:ea typeface="+mn-ea"/>
                <a:cs typeface="+mn-cs"/>
              </a:rPr>
              <a:t> que nous </a:t>
            </a:r>
            <a:r>
              <a:rPr lang="en-US" sz="1200" kern="1200" dirty="0" err="1">
                <a:solidFill>
                  <a:schemeClr val="tx1"/>
                </a:solidFill>
                <a:effectLst/>
                <a:latin typeface="+mn-lt"/>
                <a:ea typeface="+mn-ea"/>
                <a:cs typeface="+mn-cs"/>
              </a:rPr>
              <a:t>attendons</a:t>
            </a:r>
            <a:r>
              <a:rPr lang="en-US" sz="1200" kern="1200" dirty="0">
                <a:solidFill>
                  <a:schemeClr val="tx1"/>
                </a:solidFill>
                <a:effectLst/>
                <a:latin typeface="+mn-lt"/>
                <a:ea typeface="+mn-ea"/>
                <a:cs typeface="+mn-cs"/>
              </a:rPr>
              <a:t> que la </a:t>
            </a:r>
            <a:r>
              <a:rPr lang="en-US" sz="1200" kern="1200" dirty="0" err="1">
                <a:solidFill>
                  <a:schemeClr val="tx1"/>
                </a:solidFill>
                <a:effectLst/>
                <a:latin typeface="+mn-lt"/>
                <a:ea typeface="+mn-ea"/>
                <a:cs typeface="+mn-cs"/>
              </a:rPr>
              <a:t>loi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respecte</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err="1">
                <a:solidFill>
                  <a:schemeClr val="tx1"/>
                </a:solidFill>
                <a:effectLst/>
                <a:latin typeface="+mn-lt"/>
                <a:ea typeface="+mn-ea"/>
                <a:cs typeface="+mn-cs"/>
              </a:rPr>
              <a:t>Notez</a:t>
            </a:r>
            <a:r>
              <a:rPr lang="en-US" sz="1200" kern="1200" dirty="0">
                <a:solidFill>
                  <a:schemeClr val="tx1"/>
                </a:solidFill>
                <a:effectLst/>
                <a:latin typeface="+mn-lt"/>
                <a:ea typeface="+mn-ea"/>
                <a:cs typeface="+mn-cs"/>
              </a:rPr>
              <a:t> que </a:t>
            </a:r>
            <a:r>
              <a:rPr lang="en-US" sz="1200" kern="1200" dirty="0" err="1">
                <a:solidFill>
                  <a:schemeClr val="tx1"/>
                </a:solidFill>
                <a:effectLst/>
                <a:latin typeface="+mn-lt"/>
                <a:ea typeface="+mn-ea"/>
                <a:cs typeface="+mn-cs"/>
              </a:rPr>
              <a:t>parfois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même</a:t>
            </a:r>
            <a:r>
              <a:rPr lang="en-US" sz="1200" kern="1200" dirty="0">
                <a:solidFill>
                  <a:schemeClr val="tx1"/>
                </a:solidFill>
                <a:effectLst/>
                <a:latin typeface="+mn-lt"/>
                <a:ea typeface="+mn-ea"/>
                <a:cs typeface="+mn-cs"/>
              </a:rPr>
              <a:t> avec des </a:t>
            </a:r>
            <a:r>
              <a:rPr lang="en-US" sz="1200" kern="1200" dirty="0" err="1">
                <a:solidFill>
                  <a:schemeClr val="tx1"/>
                </a:solidFill>
                <a:effectLst/>
                <a:latin typeface="+mn-lt"/>
                <a:ea typeface="+mn-ea"/>
                <a:cs typeface="+mn-cs"/>
              </a:rPr>
              <a:t>indicateurs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objectifs</a:t>
            </a:r>
            <a:r>
              <a:rPr lang="en-US" sz="1200" kern="1200" dirty="0">
                <a:solidFill>
                  <a:schemeClr val="tx1"/>
                </a:solidFill>
                <a:effectLst/>
                <a:latin typeface="+mn-lt"/>
                <a:ea typeface="+mn-ea"/>
                <a:cs typeface="+mn-cs"/>
              </a:rPr>
              <a:t>, il </a:t>
            </a:r>
            <a:r>
              <a:rPr lang="en-US" sz="1200" kern="1200" dirty="0" err="1">
                <a:solidFill>
                  <a:schemeClr val="tx1"/>
                </a:solidFill>
                <a:effectLst/>
                <a:latin typeface="+mn-lt"/>
                <a:ea typeface="+mn-ea"/>
                <a:cs typeface="+mn-cs"/>
              </a:rPr>
              <a:t>est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nécessaire</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définir</a:t>
            </a:r>
            <a:r>
              <a:rPr lang="en-US" sz="1200" kern="1200" dirty="0">
                <a:solidFill>
                  <a:schemeClr val="tx1"/>
                </a:solidFill>
                <a:effectLst/>
                <a:latin typeface="+mn-lt"/>
                <a:ea typeface="+mn-ea"/>
                <a:cs typeface="+mn-cs"/>
              </a:rPr>
              <a:t> les mots </a:t>
            </a:r>
            <a:r>
              <a:rPr lang="en-US" sz="1200" kern="1200" dirty="0" err="1">
                <a:solidFill>
                  <a:schemeClr val="tx1"/>
                </a:solidFill>
                <a:effectLst/>
                <a:latin typeface="+mn-lt"/>
                <a:ea typeface="+mn-ea"/>
                <a:cs typeface="+mn-cs"/>
              </a:rPr>
              <a:t>clés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utilisés</a:t>
            </a:r>
            <a:r>
              <a:rPr lang="en-US" sz="1200" kern="1200" dirty="0">
                <a:solidFill>
                  <a:schemeClr val="tx1"/>
                </a:solidFill>
                <a:effectLst/>
                <a:latin typeface="+mn-lt"/>
                <a:ea typeface="+mn-ea"/>
                <a:cs typeface="+mn-cs"/>
              </a:rPr>
              <a:t> dans </a:t>
            </a:r>
            <a:r>
              <a:rPr lang="en-US" sz="1200" kern="1200" dirty="0" err="1">
                <a:solidFill>
                  <a:schemeClr val="tx1"/>
                </a:solidFill>
                <a:effectLst/>
                <a:latin typeface="+mn-lt"/>
                <a:ea typeface="+mn-ea"/>
                <a:cs typeface="+mn-cs"/>
              </a:rPr>
              <a:t>l'indicateur</a:t>
            </a:r>
            <a:r>
              <a:rPr lang="en-US" sz="1200" kern="1200" dirty="0">
                <a:solidFill>
                  <a:schemeClr val="tx1"/>
                </a:solidFill>
                <a:effectLst/>
                <a:latin typeface="+mn-lt"/>
                <a:ea typeface="+mn-ea"/>
                <a:cs typeface="+mn-cs"/>
              </a:rPr>
              <a:t> dans le PMP.</a:t>
            </a:r>
            <a:endParaRPr lang="en-US" dirty="0"/>
          </a:p>
        </p:txBody>
      </p:sp>
    </p:spTree>
    <p:extLst>
      <p:ext uri="{BB962C8B-B14F-4D97-AF65-F5344CB8AC3E}">
        <p14:creationId xmlns:p14="http://schemas.microsoft.com/office/powerpoint/2010/main" val="19094960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effectLst/>
                <a:latin typeface="Segoe UI" panose="020B0502040204020203" pitchFamily="34" charset="0"/>
              </a:rPr>
              <a:t>Faisons</a:t>
            </a:r>
            <a:r>
              <a:rPr lang="en-US" sz="1200" dirty="0">
                <a:effectLst/>
                <a:latin typeface="Segoe UI" panose="020B0502040204020203" pitchFamily="34" charset="0"/>
              </a:rPr>
              <a:t> un </a:t>
            </a:r>
            <a:r>
              <a:rPr lang="en-US" sz="1200" dirty="0" err="1">
                <a:effectLst/>
                <a:latin typeface="Segoe UI" panose="020B0502040204020203" pitchFamily="34" charset="0"/>
              </a:rPr>
              <a:t>exercice</a:t>
            </a:r>
            <a:r>
              <a:rPr lang="en-US" sz="1200" dirty="0">
                <a:effectLst/>
                <a:latin typeface="Segoe UI" panose="020B0502040204020203" pitchFamily="34" charset="0"/>
              </a:rPr>
              <a:t> sur la </a:t>
            </a:r>
            <a:r>
              <a:rPr lang="en-US" sz="1200" dirty="0" err="1">
                <a:effectLst/>
                <a:latin typeface="Segoe UI" panose="020B0502040204020203" pitchFamily="34" charset="0"/>
              </a:rPr>
              <a:t>sélection</a:t>
            </a:r>
            <a:r>
              <a:rPr lang="en-US" sz="1200" dirty="0">
                <a:effectLst/>
                <a:latin typeface="Segoe UI" panose="020B0502040204020203" pitchFamily="34" charset="0"/>
              </a:rPr>
              <a:t> </a:t>
            </a:r>
            <a:r>
              <a:rPr lang="en-US" sz="1200" dirty="0" err="1">
                <a:effectLst/>
                <a:latin typeface="Segoe UI" panose="020B0502040204020203" pitchFamily="34" charset="0"/>
              </a:rPr>
              <a:t>d'indicateurs</a:t>
            </a:r>
            <a:r>
              <a:rPr lang="en-US" sz="1200" dirty="0">
                <a:effectLst/>
                <a:latin typeface="Segoe UI" panose="020B0502040204020203" pitchFamily="34" charset="0"/>
              </a:rPr>
              <a:t> </a:t>
            </a:r>
            <a:r>
              <a:rPr lang="en-US" sz="1200" dirty="0" err="1">
                <a:effectLst/>
                <a:latin typeface="Segoe UI" panose="020B0502040204020203" pitchFamily="34" charset="0"/>
              </a:rPr>
              <a:t>objectifs</a:t>
            </a:r>
            <a:r>
              <a:rPr lang="en-US" sz="1200" dirty="0">
                <a:effectLst/>
                <a:latin typeface="Segoe UI" panose="020B0502040204020203" pitchFamily="34" charset="0"/>
              </a:rPr>
              <a:t>.  </a:t>
            </a:r>
            <a:r>
              <a:rPr lang="en-US" sz="1200" dirty="0" err="1">
                <a:effectLst/>
                <a:latin typeface="Segoe UI" panose="020B0502040204020203" pitchFamily="34" charset="0"/>
              </a:rPr>
              <a:t>Lequel</a:t>
            </a:r>
            <a:r>
              <a:rPr lang="en-US" sz="1200" dirty="0">
                <a:effectLst/>
                <a:latin typeface="Segoe UI" panose="020B0502040204020203" pitchFamily="34" charset="0"/>
              </a:rPr>
              <a:t> des </a:t>
            </a:r>
            <a:r>
              <a:rPr lang="en-US" sz="1200" dirty="0" err="1">
                <a:effectLst/>
                <a:latin typeface="Segoe UI" panose="020B0502040204020203" pitchFamily="34" charset="0"/>
              </a:rPr>
              <a:t>indicateurs</a:t>
            </a:r>
            <a:r>
              <a:rPr lang="en-US" sz="1200" dirty="0">
                <a:effectLst/>
                <a:latin typeface="Segoe UI" panose="020B0502040204020203" pitchFamily="34" charset="0"/>
              </a:rPr>
              <a:t> </a:t>
            </a:r>
            <a:r>
              <a:rPr lang="en-US" sz="1200" dirty="0" err="1">
                <a:effectLst/>
                <a:latin typeface="Segoe UI" panose="020B0502040204020203" pitchFamily="34" charset="0"/>
              </a:rPr>
              <a:t>suivants</a:t>
            </a:r>
            <a:r>
              <a:rPr lang="en-US" sz="1200" dirty="0">
                <a:effectLst/>
                <a:latin typeface="Segoe UI" panose="020B0502040204020203" pitchFamily="34" charset="0"/>
              </a:rPr>
              <a:t> </a:t>
            </a:r>
            <a:r>
              <a:rPr lang="en-US" sz="1200" dirty="0" err="1">
                <a:effectLst/>
                <a:latin typeface="Segoe UI" panose="020B0502040204020203" pitchFamily="34" charset="0"/>
              </a:rPr>
              <a:t>semble</a:t>
            </a:r>
            <a:r>
              <a:rPr lang="en-US" sz="1200" dirty="0">
                <a:effectLst/>
                <a:latin typeface="Segoe UI" panose="020B0502040204020203" pitchFamily="34" charset="0"/>
              </a:rPr>
              <a:t> </a:t>
            </a:r>
            <a:r>
              <a:rPr lang="en-US" sz="1200" dirty="0" err="1">
                <a:effectLst/>
                <a:latin typeface="Segoe UI" panose="020B0502040204020203" pitchFamily="34" charset="0"/>
              </a:rPr>
              <a:t>être</a:t>
            </a:r>
            <a:r>
              <a:rPr lang="en-US" sz="1200" dirty="0">
                <a:effectLst/>
                <a:latin typeface="Segoe UI" panose="020B0502040204020203" pitchFamily="34" charset="0"/>
              </a:rPr>
              <a:t> le plus </a:t>
            </a:r>
            <a:r>
              <a:rPr lang="en-US" sz="1200" dirty="0" err="1">
                <a:effectLst/>
                <a:latin typeface="Segoe UI" panose="020B0502040204020203" pitchFamily="34" charset="0"/>
              </a:rPr>
              <a:t>objectif</a:t>
            </a:r>
            <a:r>
              <a:rPr lang="en-US" sz="1200" dirty="0">
                <a:effectLst/>
                <a:latin typeface="Segoe UI" panose="020B0502040204020203"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Segoe UI" panose="020B0502040204020203" pitchFamily="34" charset="0"/>
              </a:rPr>
              <a:t># </a:t>
            </a:r>
            <a:r>
              <a:rPr lang="en-US" sz="1200" dirty="0" err="1">
                <a:effectLst/>
                <a:latin typeface="Segoe UI" panose="020B0502040204020203" pitchFamily="34" charset="0"/>
              </a:rPr>
              <a:t>Nombre</a:t>
            </a:r>
            <a:r>
              <a:rPr lang="en-US" sz="1200" dirty="0">
                <a:effectLst/>
                <a:latin typeface="Segoe UI" panose="020B0502040204020203" pitchFamily="34" charset="0"/>
              </a:rPr>
              <a:t> de politiques </a:t>
            </a:r>
            <a:r>
              <a:rPr lang="en-US" sz="1200" dirty="0" err="1">
                <a:effectLst/>
                <a:latin typeface="Segoe UI" panose="020B0502040204020203" pitchFamily="34" charset="0"/>
              </a:rPr>
              <a:t>ou</a:t>
            </a:r>
            <a:r>
              <a:rPr lang="en-US" sz="1200" dirty="0">
                <a:effectLst/>
                <a:latin typeface="Segoe UI" panose="020B0502040204020203" pitchFamily="34" charset="0"/>
              </a:rPr>
              <a:t> de </a:t>
            </a:r>
            <a:r>
              <a:rPr lang="en-US" sz="1200" dirty="0" err="1">
                <a:effectLst/>
                <a:latin typeface="Segoe UI" panose="020B0502040204020203" pitchFamily="34" charset="0"/>
              </a:rPr>
              <a:t>lois</a:t>
            </a:r>
            <a:r>
              <a:rPr lang="en-US" sz="1200" dirty="0">
                <a:effectLst/>
                <a:latin typeface="Segoe UI" panose="020B0502040204020203" pitchFamily="34" charset="0"/>
              </a:rPr>
              <a:t> relatives au travail des enfants </a:t>
            </a:r>
            <a:r>
              <a:rPr lang="en-US" sz="1200" dirty="0" err="1">
                <a:effectLst/>
                <a:latin typeface="Segoe UI" panose="020B0502040204020203" pitchFamily="34" charset="0"/>
              </a:rPr>
              <a:t>améliorées</a:t>
            </a:r>
            <a:r>
              <a:rPr lang="en-US" sz="1200" dirty="0">
                <a:effectLst/>
                <a:latin typeface="Segoe UI" panose="020B0502040204020203"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Segoe UI" panose="020B0502040204020203" pitchFamily="34" charset="0"/>
              </a:rPr>
              <a:t># </a:t>
            </a:r>
            <a:r>
              <a:rPr lang="en-US" sz="1200" dirty="0" err="1">
                <a:effectLst/>
                <a:latin typeface="Segoe UI" panose="020B0502040204020203" pitchFamily="34" charset="0"/>
              </a:rPr>
              <a:t>Nombre</a:t>
            </a:r>
            <a:r>
              <a:rPr lang="en-US" sz="1200" dirty="0">
                <a:effectLst/>
                <a:latin typeface="Segoe UI" panose="020B0502040204020203" pitchFamily="34" charset="0"/>
              </a:rPr>
              <a:t> de politiques </a:t>
            </a:r>
            <a:r>
              <a:rPr lang="en-US" sz="1200" dirty="0" err="1">
                <a:effectLst/>
                <a:latin typeface="Segoe UI" panose="020B0502040204020203" pitchFamily="34" charset="0"/>
              </a:rPr>
              <a:t>ou</a:t>
            </a:r>
            <a:r>
              <a:rPr lang="en-US" sz="1200" dirty="0">
                <a:effectLst/>
                <a:latin typeface="Segoe UI" panose="020B0502040204020203" pitchFamily="34" charset="0"/>
              </a:rPr>
              <a:t> de </a:t>
            </a:r>
            <a:r>
              <a:rPr lang="en-US" sz="1200" dirty="0" err="1">
                <a:effectLst/>
                <a:latin typeface="Segoe UI" panose="020B0502040204020203" pitchFamily="34" charset="0"/>
              </a:rPr>
              <a:t>lois</a:t>
            </a:r>
            <a:r>
              <a:rPr lang="en-US" sz="1200" dirty="0">
                <a:effectLst/>
                <a:latin typeface="Segoe UI" panose="020B0502040204020203" pitchFamily="34" charset="0"/>
              </a:rPr>
              <a:t> relatives </a:t>
            </a:r>
            <a:r>
              <a:rPr lang="en-US" sz="1200" dirty="0" err="1">
                <a:effectLst/>
                <a:latin typeface="Segoe UI" panose="020B0502040204020203" pitchFamily="34" charset="0"/>
              </a:rPr>
              <a:t>à</a:t>
            </a:r>
            <a:r>
              <a:rPr lang="en-US" sz="1200" dirty="0">
                <a:effectLst/>
                <a:latin typeface="Segoe UI" panose="020B0502040204020203" pitchFamily="34" charset="0"/>
              </a:rPr>
              <a:t> la protection du travail des enfants </a:t>
            </a:r>
            <a:r>
              <a:rPr lang="en-US" sz="1200" dirty="0" err="1">
                <a:effectLst/>
                <a:latin typeface="Segoe UI" panose="020B0502040204020203" pitchFamily="34" charset="0"/>
              </a:rPr>
              <a:t>votées</a:t>
            </a:r>
            <a:r>
              <a:rPr lang="en-US" sz="1200" dirty="0">
                <a:effectLst/>
                <a:latin typeface="Segoe UI" panose="020B0502040204020203" pitchFamily="34" charset="0"/>
              </a:rPr>
              <a:t> et </a:t>
            </a:r>
            <a:r>
              <a:rPr lang="en-US" sz="1200" dirty="0" err="1">
                <a:effectLst/>
                <a:latin typeface="Segoe UI" panose="020B0502040204020203" pitchFamily="34" charset="0"/>
              </a:rPr>
              <a:t>adoptées</a:t>
            </a:r>
            <a:r>
              <a:rPr lang="en-US" sz="1200" dirty="0">
                <a:effectLst/>
                <a:latin typeface="Segoe UI" panose="020B0502040204020203"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Segoe UI" panose="020B0502040204020203" pitchFamily="34" charset="0"/>
              </a:rPr>
              <a:t># </a:t>
            </a:r>
            <a:r>
              <a:rPr lang="en-US" sz="1200" dirty="0" err="1">
                <a:effectLst/>
                <a:latin typeface="Segoe UI" panose="020B0502040204020203" pitchFamily="34" charset="0"/>
              </a:rPr>
              <a:t>Nombre</a:t>
            </a:r>
            <a:r>
              <a:rPr lang="en-US" sz="1200" dirty="0">
                <a:effectLst/>
                <a:latin typeface="Segoe UI" panose="020B0502040204020203" pitchFamily="34" charset="0"/>
              </a:rPr>
              <a:t> de politiques </a:t>
            </a:r>
            <a:r>
              <a:rPr lang="en-US" sz="1200" dirty="0" err="1">
                <a:effectLst/>
                <a:latin typeface="Segoe UI" panose="020B0502040204020203" pitchFamily="34" charset="0"/>
              </a:rPr>
              <a:t>ou</a:t>
            </a:r>
            <a:r>
              <a:rPr lang="en-US" sz="1200" dirty="0">
                <a:effectLst/>
                <a:latin typeface="Segoe UI" panose="020B0502040204020203" pitchFamily="34" charset="0"/>
              </a:rPr>
              <a:t> de </a:t>
            </a:r>
            <a:r>
              <a:rPr lang="en-US" sz="1200" dirty="0" err="1">
                <a:effectLst/>
                <a:latin typeface="Segoe UI" panose="020B0502040204020203" pitchFamily="34" charset="0"/>
              </a:rPr>
              <a:t>lois</a:t>
            </a:r>
            <a:r>
              <a:rPr lang="en-US" sz="1200" dirty="0">
                <a:effectLst/>
                <a:latin typeface="Segoe UI" panose="020B0502040204020203" pitchFamily="34" charset="0"/>
              </a:rPr>
              <a:t> </a:t>
            </a:r>
            <a:r>
              <a:rPr lang="en-US" sz="1200" dirty="0" err="1">
                <a:effectLst/>
                <a:latin typeface="Segoe UI" panose="020B0502040204020203" pitchFamily="34" charset="0"/>
              </a:rPr>
              <a:t>nationales</a:t>
            </a:r>
            <a:r>
              <a:rPr lang="en-US" sz="1200" dirty="0">
                <a:effectLst/>
                <a:latin typeface="Segoe UI" panose="020B0502040204020203" pitchFamily="34" charset="0"/>
              </a:rPr>
              <a:t> relatives </a:t>
            </a:r>
            <a:r>
              <a:rPr lang="en-US" sz="1200" dirty="0" err="1">
                <a:effectLst/>
                <a:latin typeface="Segoe UI" panose="020B0502040204020203" pitchFamily="34" charset="0"/>
              </a:rPr>
              <a:t>à</a:t>
            </a:r>
            <a:r>
              <a:rPr lang="en-US" sz="1200" dirty="0">
                <a:effectLst/>
                <a:latin typeface="Segoe UI" panose="020B0502040204020203" pitchFamily="34" charset="0"/>
              </a:rPr>
              <a:t> la protection du travail des enfants dans le </a:t>
            </a:r>
            <a:r>
              <a:rPr lang="en-US" sz="1200" dirty="0" err="1">
                <a:effectLst/>
                <a:latin typeface="Segoe UI" panose="020B0502040204020203" pitchFamily="34" charset="0"/>
              </a:rPr>
              <a:t>secteur</a:t>
            </a:r>
            <a:r>
              <a:rPr lang="en-US" sz="1200" dirty="0">
                <a:effectLst/>
                <a:latin typeface="Segoe UI" panose="020B0502040204020203" pitchFamily="34" charset="0"/>
              </a:rPr>
              <a:t> </a:t>
            </a:r>
            <a:r>
              <a:rPr lang="en-US" sz="1200" dirty="0" err="1">
                <a:effectLst/>
                <a:latin typeface="Segoe UI" panose="020B0502040204020203" pitchFamily="34" charset="0"/>
              </a:rPr>
              <a:t>agricole</a:t>
            </a:r>
            <a:r>
              <a:rPr lang="en-US" sz="1200" dirty="0">
                <a:effectLst/>
                <a:latin typeface="Segoe UI" panose="020B0502040204020203" pitchFamily="34" charset="0"/>
              </a:rPr>
              <a:t> </a:t>
            </a:r>
            <a:r>
              <a:rPr lang="en-US" sz="1200" dirty="0" err="1">
                <a:effectLst/>
                <a:latin typeface="Segoe UI" panose="020B0502040204020203" pitchFamily="34" charset="0"/>
              </a:rPr>
              <a:t>adoptées</a:t>
            </a:r>
            <a:r>
              <a:rPr lang="en-US" sz="1200" dirty="0">
                <a:effectLst/>
                <a:latin typeface="Segoe UI" panose="020B0502040204020203" pitchFamily="34" charset="0"/>
              </a:rPr>
              <a:t> par le </a:t>
            </a:r>
            <a:r>
              <a:rPr lang="en-US" sz="1200" dirty="0" err="1">
                <a:effectLst/>
                <a:latin typeface="Segoe UI" panose="020B0502040204020203" pitchFamily="34" charset="0"/>
              </a:rPr>
              <a:t>secteur</a:t>
            </a:r>
            <a:r>
              <a:rPr lang="en-US" sz="1200" dirty="0">
                <a:effectLst/>
                <a:latin typeface="Segoe UI" panose="020B0502040204020203" pitchFamily="34" charset="0"/>
              </a:rPr>
              <a:t> </a:t>
            </a:r>
            <a:r>
              <a:rPr lang="en-US" sz="1200" dirty="0" err="1">
                <a:effectLst/>
                <a:latin typeface="Segoe UI" panose="020B0502040204020203" pitchFamily="34" charset="0"/>
              </a:rPr>
              <a:t>privé</a:t>
            </a:r>
            <a:r>
              <a:rPr lang="en-US" sz="1200" dirty="0">
                <a:effectLst/>
                <a:latin typeface="Segoe UI" panose="020B0502040204020203"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effectLst/>
              <a:latin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effectLst/>
                <a:latin typeface="Segoe UI" panose="020B0502040204020203" pitchFamily="34" charset="0"/>
              </a:rPr>
              <a:t>Mettez</a:t>
            </a:r>
            <a:r>
              <a:rPr lang="en-US" sz="1200" dirty="0">
                <a:effectLst/>
                <a:latin typeface="Segoe UI" panose="020B0502040204020203" pitchFamily="34" charset="0"/>
              </a:rPr>
              <a:t> </a:t>
            </a:r>
            <a:r>
              <a:rPr lang="en-US" sz="1200" dirty="0" err="1">
                <a:effectLst/>
                <a:latin typeface="Segoe UI" panose="020B0502040204020203" pitchFamily="34" charset="0"/>
              </a:rPr>
              <a:t>l'enregistrement</a:t>
            </a:r>
            <a:r>
              <a:rPr lang="en-US" sz="1200" dirty="0">
                <a:effectLst/>
                <a:latin typeface="Segoe UI" panose="020B0502040204020203" pitchFamily="34" charset="0"/>
              </a:rPr>
              <a:t> </a:t>
            </a:r>
            <a:r>
              <a:rPr lang="en-US" sz="1200" dirty="0" err="1">
                <a:effectLst/>
                <a:latin typeface="Segoe UI" panose="020B0502040204020203" pitchFamily="34" charset="0"/>
              </a:rPr>
              <a:t>en</a:t>
            </a:r>
            <a:r>
              <a:rPr lang="en-US" sz="1200" dirty="0">
                <a:effectLst/>
                <a:latin typeface="Segoe UI" panose="020B0502040204020203" pitchFamily="34" charset="0"/>
              </a:rPr>
              <a:t> pause et </a:t>
            </a:r>
            <a:r>
              <a:rPr lang="en-US" sz="1200" dirty="0" err="1">
                <a:effectLst/>
                <a:latin typeface="Segoe UI" panose="020B0502040204020203" pitchFamily="34" charset="0"/>
              </a:rPr>
              <a:t>lorsque</a:t>
            </a:r>
            <a:r>
              <a:rPr lang="en-US" sz="1200" dirty="0">
                <a:effectLst/>
                <a:latin typeface="Segoe UI" panose="020B0502040204020203" pitchFamily="34" charset="0"/>
              </a:rPr>
              <a:t> </a:t>
            </a:r>
            <a:r>
              <a:rPr lang="en-US" sz="1200" dirty="0" err="1">
                <a:effectLst/>
                <a:latin typeface="Segoe UI" panose="020B0502040204020203" pitchFamily="34" charset="0"/>
              </a:rPr>
              <a:t>vous</a:t>
            </a:r>
            <a:r>
              <a:rPr lang="en-US" sz="1200" dirty="0">
                <a:effectLst/>
                <a:latin typeface="Segoe UI" panose="020B0502040204020203" pitchFamily="34" charset="0"/>
              </a:rPr>
              <a:t> </a:t>
            </a:r>
            <a:r>
              <a:rPr lang="en-US" sz="1200" dirty="0" err="1">
                <a:effectLst/>
                <a:latin typeface="Segoe UI" panose="020B0502040204020203" pitchFamily="34" charset="0"/>
              </a:rPr>
              <a:t>avez</a:t>
            </a:r>
            <a:r>
              <a:rPr lang="en-US" sz="1200" dirty="0">
                <a:effectLst/>
                <a:latin typeface="Segoe UI" panose="020B0502040204020203" pitchFamily="34" charset="0"/>
              </a:rPr>
              <a:t> </a:t>
            </a:r>
            <a:r>
              <a:rPr lang="en-US" sz="1200" dirty="0" err="1">
                <a:effectLst/>
                <a:latin typeface="Segoe UI" panose="020B0502040204020203" pitchFamily="34" charset="0"/>
              </a:rPr>
              <a:t>votre</a:t>
            </a:r>
            <a:r>
              <a:rPr lang="en-US" sz="1200" dirty="0">
                <a:effectLst/>
                <a:latin typeface="Segoe UI" panose="020B0502040204020203" pitchFamily="34" charset="0"/>
              </a:rPr>
              <a:t> </a:t>
            </a:r>
            <a:r>
              <a:rPr lang="en-US" sz="1200" dirty="0" err="1">
                <a:effectLst/>
                <a:latin typeface="Segoe UI" panose="020B0502040204020203" pitchFamily="34" charset="0"/>
              </a:rPr>
              <a:t>réponse</a:t>
            </a:r>
            <a:r>
              <a:rPr lang="en-US" sz="1200" dirty="0">
                <a:effectLst/>
                <a:latin typeface="Segoe UI" panose="020B0502040204020203" pitchFamily="34" charset="0"/>
              </a:rPr>
              <a:t>, </a:t>
            </a:r>
            <a:r>
              <a:rPr lang="en-US" sz="1200" dirty="0" err="1">
                <a:effectLst/>
                <a:latin typeface="Segoe UI" panose="020B0502040204020203" pitchFamily="34" charset="0"/>
              </a:rPr>
              <a:t>appuyez</a:t>
            </a:r>
            <a:r>
              <a:rPr lang="en-US" sz="1200" dirty="0">
                <a:effectLst/>
                <a:latin typeface="Segoe UI" panose="020B0502040204020203" pitchFamily="34" charset="0"/>
              </a:rPr>
              <a:t> sur play.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Segoe UI" panose="020B0502040204020203" pitchFamily="34" charset="0"/>
              </a:rPr>
              <a:t>Le </a:t>
            </a:r>
            <a:r>
              <a:rPr lang="en-US" sz="1200" dirty="0" err="1">
                <a:effectLst/>
                <a:latin typeface="Segoe UI" panose="020B0502040204020203" pitchFamily="34" charset="0"/>
              </a:rPr>
              <a:t>troisième</a:t>
            </a:r>
            <a:r>
              <a:rPr lang="en-US" sz="1200" dirty="0">
                <a:effectLst/>
                <a:latin typeface="Segoe UI" panose="020B0502040204020203" pitchFamily="34" charset="0"/>
              </a:rPr>
              <a:t> </a:t>
            </a:r>
            <a:r>
              <a:rPr lang="en-US" sz="1200" dirty="0" err="1">
                <a:effectLst/>
                <a:latin typeface="Segoe UI" panose="020B0502040204020203" pitchFamily="34" charset="0"/>
              </a:rPr>
              <a:t>indicateur</a:t>
            </a:r>
            <a:r>
              <a:rPr lang="en-US" sz="1200" dirty="0">
                <a:effectLst/>
                <a:latin typeface="Segoe UI" panose="020B0502040204020203" pitchFamily="34" charset="0"/>
              </a:rPr>
              <a:t> </a:t>
            </a:r>
            <a:r>
              <a:rPr lang="en-US" sz="1200" dirty="0" err="1">
                <a:effectLst/>
                <a:latin typeface="Segoe UI" panose="020B0502040204020203" pitchFamily="34" charset="0"/>
              </a:rPr>
              <a:t>est</a:t>
            </a:r>
            <a:r>
              <a:rPr lang="en-US" sz="1200" dirty="0">
                <a:effectLst/>
                <a:latin typeface="Segoe UI" panose="020B0502040204020203" pitchFamily="34" charset="0"/>
              </a:rPr>
              <a:t> le plus </a:t>
            </a:r>
            <a:r>
              <a:rPr lang="en-US" sz="1200" dirty="0" err="1">
                <a:effectLst/>
                <a:latin typeface="Segoe UI" panose="020B0502040204020203" pitchFamily="34" charset="0"/>
              </a:rPr>
              <a:t>objectif</a:t>
            </a:r>
            <a:r>
              <a:rPr lang="en-US" sz="1200" dirty="0">
                <a:effectLst/>
                <a:latin typeface="Segoe UI" panose="020B0502040204020203" pitchFamily="34" charset="0"/>
              </a:rPr>
              <a:t>. Il </a:t>
            </a:r>
            <a:r>
              <a:rPr lang="en-US" sz="1200" dirty="0" err="1">
                <a:effectLst/>
                <a:latin typeface="Segoe UI" panose="020B0502040204020203" pitchFamily="34" charset="0"/>
              </a:rPr>
              <a:t>décrit</a:t>
            </a:r>
            <a:r>
              <a:rPr lang="en-US" sz="1200" dirty="0">
                <a:effectLst/>
                <a:latin typeface="Segoe UI" panose="020B0502040204020203" pitchFamily="34" charset="0"/>
              </a:rPr>
              <a:t> le type de politiques et de </a:t>
            </a:r>
            <a:r>
              <a:rPr lang="en-US" sz="1200" dirty="0" err="1">
                <a:effectLst/>
                <a:latin typeface="Segoe UI" panose="020B0502040204020203" pitchFamily="34" charset="0"/>
              </a:rPr>
              <a:t>lois</a:t>
            </a:r>
            <a:r>
              <a:rPr lang="en-US" sz="1200" dirty="0">
                <a:effectLst/>
                <a:latin typeface="Segoe UI" panose="020B0502040204020203" pitchFamily="34" charset="0"/>
              </a:rPr>
              <a:t> (</a:t>
            </a:r>
            <a:r>
              <a:rPr lang="en-US" sz="1200" dirty="0" err="1">
                <a:effectLst/>
                <a:latin typeface="Segoe UI" panose="020B0502040204020203" pitchFamily="34" charset="0"/>
              </a:rPr>
              <a:t>nationales</a:t>
            </a:r>
            <a:r>
              <a:rPr lang="en-US" sz="1200" dirty="0">
                <a:effectLst/>
                <a:latin typeface="Segoe UI" panose="020B0502040204020203" pitchFamily="34" charset="0"/>
              </a:rPr>
              <a:t>, sur le travail des enfants, dans le </a:t>
            </a:r>
            <a:r>
              <a:rPr lang="en-US" sz="1200" dirty="0" err="1">
                <a:effectLst/>
                <a:latin typeface="Segoe UI" panose="020B0502040204020203" pitchFamily="34" charset="0"/>
              </a:rPr>
              <a:t>secteur</a:t>
            </a:r>
            <a:r>
              <a:rPr lang="en-US" sz="1200" dirty="0">
                <a:effectLst/>
                <a:latin typeface="Segoe UI" panose="020B0502040204020203" pitchFamily="34" charset="0"/>
              </a:rPr>
              <a:t> </a:t>
            </a:r>
            <a:r>
              <a:rPr lang="en-US" sz="1200" dirty="0" err="1">
                <a:effectLst/>
                <a:latin typeface="Segoe UI" panose="020B0502040204020203" pitchFamily="34" charset="0"/>
              </a:rPr>
              <a:t>agricole</a:t>
            </a:r>
            <a:r>
              <a:rPr lang="en-US" sz="1200" dirty="0">
                <a:effectLst/>
                <a:latin typeface="Segoe UI" panose="020B0502040204020203" pitchFamily="34" charset="0"/>
              </a:rPr>
              <a:t>) et </a:t>
            </a:r>
            <a:r>
              <a:rPr lang="en-US" sz="1200" dirty="0" err="1">
                <a:effectLst/>
                <a:latin typeface="Segoe UI" panose="020B0502040204020203" pitchFamily="34" charset="0"/>
              </a:rPr>
              <a:t>aussi</a:t>
            </a:r>
            <a:r>
              <a:rPr lang="en-US" sz="1200" dirty="0">
                <a:effectLst/>
                <a:latin typeface="Segoe UI" panose="020B0502040204020203" pitchFamily="34" charset="0"/>
              </a:rPr>
              <a:t> qui doit les adopter (</a:t>
            </a:r>
            <a:r>
              <a:rPr lang="en-US" sz="1200" dirty="0" err="1">
                <a:effectLst/>
                <a:latin typeface="Segoe UI" panose="020B0502040204020203" pitchFamily="34" charset="0"/>
              </a:rPr>
              <a:t>secteur</a:t>
            </a:r>
            <a:r>
              <a:rPr lang="en-US" sz="1200" dirty="0">
                <a:effectLst/>
                <a:latin typeface="Segoe UI" panose="020B0502040204020203" pitchFamily="34" charset="0"/>
              </a:rPr>
              <a:t> </a:t>
            </a:r>
            <a:r>
              <a:rPr lang="en-US" sz="1200" dirty="0" err="1">
                <a:effectLst/>
                <a:latin typeface="Segoe UI" panose="020B0502040204020203" pitchFamily="34" charset="0"/>
              </a:rPr>
              <a:t>privé</a:t>
            </a:r>
            <a:r>
              <a:rPr lang="en-US" sz="1200" dirty="0">
                <a:effectLst/>
                <a:latin typeface="Segoe UI" panose="020B0502040204020203"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Segoe UI" panose="020B0502040204020203" pitchFamily="34" charset="0"/>
              </a:rPr>
              <a:t>Le premier </a:t>
            </a:r>
            <a:r>
              <a:rPr lang="en-US" sz="1200" dirty="0" err="1">
                <a:effectLst/>
                <a:latin typeface="Segoe UI" panose="020B0502040204020203" pitchFamily="34" charset="0"/>
              </a:rPr>
              <a:t>indicateur</a:t>
            </a:r>
            <a:r>
              <a:rPr lang="en-US" sz="1200" dirty="0">
                <a:effectLst/>
                <a:latin typeface="Segoe UI" panose="020B0502040204020203" pitchFamily="34" charset="0"/>
              </a:rPr>
              <a:t> </a:t>
            </a:r>
            <a:r>
              <a:rPr lang="en-US" sz="1200" dirty="0" err="1">
                <a:effectLst/>
                <a:latin typeface="Segoe UI" panose="020B0502040204020203" pitchFamily="34" charset="0"/>
              </a:rPr>
              <a:t>est</a:t>
            </a:r>
            <a:r>
              <a:rPr lang="en-US" sz="1200" dirty="0">
                <a:effectLst/>
                <a:latin typeface="Segoe UI" panose="020B0502040204020203" pitchFamily="34" charset="0"/>
              </a:rPr>
              <a:t> très vague - le mot "</a:t>
            </a:r>
            <a:r>
              <a:rPr lang="en-US" sz="1200" dirty="0" err="1">
                <a:effectLst/>
                <a:latin typeface="Segoe UI" panose="020B0502040204020203" pitchFamily="34" charset="0"/>
              </a:rPr>
              <a:t>amélioré</a:t>
            </a:r>
            <a:r>
              <a:rPr lang="en-US" sz="1200" dirty="0">
                <a:effectLst/>
                <a:latin typeface="Segoe UI" panose="020B0502040204020203" pitchFamily="34" charset="0"/>
              </a:rPr>
              <a:t>" </a:t>
            </a:r>
            <a:r>
              <a:rPr lang="en-US" sz="1200" dirty="0" err="1">
                <a:effectLst/>
                <a:latin typeface="Segoe UI" panose="020B0502040204020203" pitchFamily="34" charset="0"/>
              </a:rPr>
              <a:t>est</a:t>
            </a:r>
            <a:r>
              <a:rPr lang="en-US" sz="1200" dirty="0">
                <a:effectLst/>
                <a:latin typeface="Segoe UI" panose="020B0502040204020203" pitchFamily="34" charset="0"/>
              </a:rPr>
              <a:t> vague et </a:t>
            </a:r>
            <a:r>
              <a:rPr lang="en-US" sz="1200" dirty="0" err="1">
                <a:effectLst/>
                <a:latin typeface="Segoe UI" panose="020B0502040204020203" pitchFamily="34" charset="0"/>
              </a:rPr>
              <a:t>sujet</a:t>
            </a:r>
            <a:r>
              <a:rPr lang="en-US" sz="1200" dirty="0">
                <a:effectLst/>
                <a:latin typeface="Segoe UI" panose="020B0502040204020203" pitchFamily="34" charset="0"/>
              </a:rPr>
              <a:t> </a:t>
            </a:r>
            <a:r>
              <a:rPr lang="en-US" sz="1200" dirty="0" err="1">
                <a:effectLst/>
                <a:latin typeface="Segoe UI" panose="020B0502040204020203" pitchFamily="34" charset="0"/>
              </a:rPr>
              <a:t>à</a:t>
            </a:r>
            <a:r>
              <a:rPr lang="en-US" sz="1200" dirty="0">
                <a:effectLst/>
                <a:latin typeface="Segoe UI" panose="020B0502040204020203" pitchFamily="34" charset="0"/>
              </a:rPr>
              <a:t> </a:t>
            </a:r>
            <a:r>
              <a:rPr lang="en-US" sz="1200" dirty="0" err="1">
                <a:effectLst/>
                <a:latin typeface="Segoe UI" panose="020B0502040204020203" pitchFamily="34" charset="0"/>
              </a:rPr>
              <a:t>interprétation</a:t>
            </a:r>
            <a:r>
              <a:rPr lang="en-US" sz="1200" dirty="0">
                <a:effectLst/>
                <a:latin typeface="Segoe UI" panose="020B0502040204020203" pitchFamily="34" charset="0"/>
              </a:rPr>
              <a:t> et il ne </a:t>
            </a:r>
            <a:r>
              <a:rPr lang="en-US" sz="1200" dirty="0" err="1">
                <a:effectLst/>
                <a:latin typeface="Segoe UI" panose="020B0502040204020203" pitchFamily="34" charset="0"/>
              </a:rPr>
              <a:t>définit</a:t>
            </a:r>
            <a:r>
              <a:rPr lang="en-US" sz="1200" dirty="0">
                <a:effectLst/>
                <a:latin typeface="Segoe UI" panose="020B0502040204020203" pitchFamily="34" charset="0"/>
              </a:rPr>
              <a:t> </a:t>
            </a:r>
            <a:r>
              <a:rPr lang="en-US" sz="1200" dirty="0" err="1">
                <a:effectLst/>
                <a:latin typeface="Segoe UI" panose="020B0502040204020203" pitchFamily="34" charset="0"/>
              </a:rPr>
              <a:t>même</a:t>
            </a:r>
            <a:r>
              <a:rPr lang="en-US" sz="1200" dirty="0">
                <a:effectLst/>
                <a:latin typeface="Segoe UI" panose="020B0502040204020203" pitchFamily="34" charset="0"/>
              </a:rPr>
              <a:t> pas </a:t>
            </a:r>
            <a:r>
              <a:rPr lang="en-US" sz="1200" dirty="0" err="1">
                <a:effectLst/>
                <a:latin typeface="Segoe UI" panose="020B0502040204020203" pitchFamily="34" charset="0"/>
              </a:rPr>
              <a:t>si</a:t>
            </a:r>
            <a:r>
              <a:rPr lang="en-US" sz="1200" dirty="0">
                <a:effectLst/>
                <a:latin typeface="Segoe UI" panose="020B0502040204020203" pitchFamily="34" charset="0"/>
              </a:rPr>
              <a:t> la </a:t>
            </a:r>
            <a:r>
              <a:rPr lang="en-US" sz="1200" dirty="0" err="1">
                <a:effectLst/>
                <a:latin typeface="Segoe UI" panose="020B0502040204020203" pitchFamily="34" charset="0"/>
              </a:rPr>
              <a:t>loi</a:t>
            </a:r>
            <a:r>
              <a:rPr lang="en-US" sz="1200" dirty="0">
                <a:effectLst/>
                <a:latin typeface="Segoe UI" panose="020B0502040204020203" pitchFamily="34" charset="0"/>
              </a:rPr>
              <a:t> doit </a:t>
            </a:r>
            <a:r>
              <a:rPr lang="en-US" sz="1200" dirty="0" err="1">
                <a:effectLst/>
                <a:latin typeface="Segoe UI" panose="020B0502040204020203" pitchFamily="34" charset="0"/>
              </a:rPr>
              <a:t>avoir</a:t>
            </a:r>
            <a:r>
              <a:rPr lang="en-US" sz="1200" dirty="0">
                <a:effectLst/>
                <a:latin typeface="Segoe UI" panose="020B0502040204020203" pitchFamily="34" charset="0"/>
              </a:rPr>
              <a:t> </a:t>
            </a:r>
            <a:r>
              <a:rPr lang="en-US" sz="1200" dirty="0" err="1">
                <a:effectLst/>
                <a:latin typeface="Segoe UI" panose="020B0502040204020203" pitchFamily="34" charset="0"/>
              </a:rPr>
              <a:t>été</a:t>
            </a:r>
            <a:r>
              <a:rPr lang="en-US" sz="1200" dirty="0">
                <a:effectLst/>
                <a:latin typeface="Segoe UI" panose="020B0502040204020203" pitchFamily="34" charset="0"/>
              </a:rPr>
              <a:t> </a:t>
            </a:r>
            <a:r>
              <a:rPr lang="en-US" sz="1200" dirty="0" err="1">
                <a:effectLst/>
                <a:latin typeface="Segoe UI" panose="020B0502040204020203" pitchFamily="34" charset="0"/>
              </a:rPr>
              <a:t>adoptée</a:t>
            </a:r>
            <a:r>
              <a:rPr lang="en-US" sz="1200" dirty="0">
                <a:effectLst/>
                <a:latin typeface="Segoe UI" panose="020B0502040204020203" pitchFamily="34" charset="0"/>
              </a:rPr>
              <a:t> </a:t>
            </a:r>
            <a:r>
              <a:rPr lang="en-US" sz="1200" dirty="0" err="1">
                <a:effectLst/>
                <a:latin typeface="Segoe UI" panose="020B0502040204020203" pitchFamily="34" charset="0"/>
              </a:rPr>
              <a:t>ou</a:t>
            </a:r>
            <a:r>
              <a:rPr lang="en-US" sz="1200" dirty="0">
                <a:effectLst/>
                <a:latin typeface="Segoe UI" panose="020B0502040204020203" pitchFamily="34" charset="0"/>
              </a:rPr>
              <a:t> non.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Segoe UI" panose="020B0502040204020203" pitchFamily="34" charset="0"/>
              </a:rPr>
              <a:t>La </a:t>
            </a:r>
            <a:r>
              <a:rPr lang="en-US" sz="1200" dirty="0" err="1">
                <a:effectLst/>
                <a:latin typeface="Segoe UI" panose="020B0502040204020203" pitchFamily="34" charset="0"/>
              </a:rPr>
              <a:t>seconde</a:t>
            </a:r>
            <a:r>
              <a:rPr lang="en-US" sz="1200" dirty="0">
                <a:effectLst/>
                <a:latin typeface="Segoe UI" panose="020B0502040204020203" pitchFamily="34" charset="0"/>
              </a:rPr>
              <a:t> </a:t>
            </a:r>
            <a:r>
              <a:rPr lang="en-US" sz="1200" dirty="0" err="1">
                <a:effectLst/>
                <a:latin typeface="Segoe UI" panose="020B0502040204020203" pitchFamily="34" charset="0"/>
              </a:rPr>
              <a:t>précise</a:t>
            </a:r>
            <a:r>
              <a:rPr lang="en-US" sz="1200" dirty="0">
                <a:effectLst/>
                <a:latin typeface="Segoe UI" panose="020B0502040204020203" pitchFamily="34" charset="0"/>
              </a:rPr>
              <a:t> que la politique/</a:t>
            </a:r>
            <a:r>
              <a:rPr lang="en-US" sz="1200" dirty="0" err="1">
                <a:effectLst/>
                <a:latin typeface="Segoe UI" panose="020B0502040204020203" pitchFamily="34" charset="0"/>
              </a:rPr>
              <a:t>loi</a:t>
            </a:r>
            <a:r>
              <a:rPr lang="en-US" sz="1200" dirty="0">
                <a:effectLst/>
                <a:latin typeface="Segoe UI" panose="020B0502040204020203" pitchFamily="34" charset="0"/>
              </a:rPr>
              <a:t> doit </a:t>
            </a:r>
            <a:r>
              <a:rPr lang="en-US" sz="1200" dirty="0" err="1">
                <a:effectLst/>
                <a:latin typeface="Segoe UI" panose="020B0502040204020203" pitchFamily="34" charset="0"/>
              </a:rPr>
              <a:t>être</a:t>
            </a:r>
            <a:r>
              <a:rPr lang="en-US" sz="1200" dirty="0">
                <a:effectLst/>
                <a:latin typeface="Segoe UI" panose="020B0502040204020203" pitchFamily="34" charset="0"/>
              </a:rPr>
              <a:t> </a:t>
            </a:r>
            <a:r>
              <a:rPr lang="en-US" sz="1200" dirty="0" err="1">
                <a:effectLst/>
                <a:latin typeface="Segoe UI" panose="020B0502040204020203" pitchFamily="34" charset="0"/>
              </a:rPr>
              <a:t>votée</a:t>
            </a:r>
            <a:r>
              <a:rPr lang="en-US" sz="1200" dirty="0">
                <a:effectLst/>
                <a:latin typeface="Segoe UI" panose="020B0502040204020203" pitchFamily="34" charset="0"/>
              </a:rPr>
              <a:t> et </a:t>
            </a:r>
            <a:r>
              <a:rPr lang="en-US" sz="1200" dirty="0" err="1">
                <a:effectLst/>
                <a:latin typeface="Segoe UI" panose="020B0502040204020203" pitchFamily="34" charset="0"/>
              </a:rPr>
              <a:t>adoptée</a:t>
            </a:r>
            <a:r>
              <a:rPr lang="en-US" sz="1200" dirty="0">
                <a:effectLst/>
                <a:latin typeface="Segoe UI" panose="020B0502040204020203" pitchFamily="34" charset="0"/>
              </a:rPr>
              <a:t>, </a:t>
            </a:r>
            <a:r>
              <a:rPr lang="en-US" sz="1200" dirty="0" err="1">
                <a:effectLst/>
                <a:latin typeface="Segoe UI" panose="020B0502040204020203" pitchFamily="34" charset="0"/>
              </a:rPr>
              <a:t>mais</a:t>
            </a:r>
            <a:r>
              <a:rPr lang="en-US" sz="1200" dirty="0">
                <a:effectLst/>
                <a:latin typeface="Segoe UI" panose="020B0502040204020203" pitchFamily="34" charset="0"/>
              </a:rPr>
              <a:t> ne </a:t>
            </a:r>
            <a:r>
              <a:rPr lang="en-US" sz="1200" dirty="0" err="1">
                <a:effectLst/>
                <a:latin typeface="Segoe UI" panose="020B0502040204020203" pitchFamily="34" charset="0"/>
              </a:rPr>
              <a:t>fournit</a:t>
            </a:r>
            <a:r>
              <a:rPr lang="en-US" sz="1200" dirty="0">
                <a:effectLst/>
                <a:latin typeface="Segoe UI" panose="020B0502040204020203" pitchFamily="34" charset="0"/>
              </a:rPr>
              <a:t> pas de </a:t>
            </a:r>
            <a:r>
              <a:rPr lang="en-US" sz="1200" dirty="0" err="1">
                <a:effectLst/>
                <a:latin typeface="Segoe UI" panose="020B0502040204020203" pitchFamily="34" charset="0"/>
              </a:rPr>
              <a:t>détails</a:t>
            </a:r>
            <a:r>
              <a:rPr lang="en-US" sz="1200" dirty="0">
                <a:effectLst/>
                <a:latin typeface="Segoe UI" panose="020B0502040204020203" pitchFamily="34" charset="0"/>
              </a:rPr>
              <a:t> sur les types de </a:t>
            </a:r>
            <a:r>
              <a:rPr lang="en-US" sz="1200" dirty="0" err="1">
                <a:effectLst/>
                <a:latin typeface="Segoe UI" panose="020B0502040204020203" pitchFamily="34" charset="0"/>
              </a:rPr>
              <a:t>lois</a:t>
            </a:r>
            <a:r>
              <a:rPr lang="en-US" sz="1200" dirty="0">
                <a:effectLst/>
                <a:latin typeface="Segoe UI" panose="020B0502040204020203" pitchFamily="34" charset="0"/>
              </a:rPr>
              <a:t>, etc. </a:t>
            </a:r>
          </a:p>
          <a:p>
            <a:endParaRPr lang="en-US" dirty="0"/>
          </a:p>
        </p:txBody>
      </p:sp>
    </p:spTree>
    <p:extLst>
      <p:ext uri="{BB962C8B-B14F-4D97-AF65-F5344CB8AC3E}">
        <p14:creationId xmlns:p14="http://schemas.microsoft.com/office/powerpoint/2010/main" val="28021909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effectLst/>
                <a:latin typeface="Segoe UI" panose="020B0502040204020203" pitchFamily="34" charset="0"/>
              </a:rPr>
              <a:t>Faisons</a:t>
            </a:r>
            <a:r>
              <a:rPr lang="en-US" sz="1200" dirty="0">
                <a:effectLst/>
                <a:latin typeface="Segoe UI" panose="020B0502040204020203" pitchFamily="34" charset="0"/>
              </a:rPr>
              <a:t> un </a:t>
            </a:r>
            <a:r>
              <a:rPr lang="en-US" sz="1200" dirty="0" err="1">
                <a:effectLst/>
                <a:latin typeface="Segoe UI" panose="020B0502040204020203" pitchFamily="34" charset="0"/>
              </a:rPr>
              <a:t>autre</a:t>
            </a:r>
            <a:r>
              <a:rPr lang="en-US" sz="1200" dirty="0">
                <a:effectLst/>
                <a:latin typeface="Segoe UI" panose="020B0502040204020203" pitchFamily="34" charset="0"/>
              </a:rPr>
              <a:t> </a:t>
            </a:r>
            <a:r>
              <a:rPr lang="en-US" sz="1200" dirty="0" err="1">
                <a:effectLst/>
                <a:latin typeface="Segoe UI" panose="020B0502040204020203" pitchFamily="34" charset="0"/>
              </a:rPr>
              <a:t>exercice</a:t>
            </a:r>
            <a:r>
              <a:rPr lang="en-US" sz="1200" dirty="0">
                <a:effectLst/>
                <a:latin typeface="Segoe UI" panose="020B0502040204020203" pitchFamily="34" charset="0"/>
              </a:rPr>
              <a:t>. </a:t>
            </a:r>
            <a:r>
              <a:rPr lang="en-US" sz="1200" dirty="0" err="1">
                <a:effectLst/>
                <a:latin typeface="Segoe UI" panose="020B0502040204020203" pitchFamily="34" charset="0"/>
              </a:rPr>
              <a:t>Lequel</a:t>
            </a:r>
            <a:r>
              <a:rPr lang="en-US" sz="1200" dirty="0">
                <a:effectLst/>
                <a:latin typeface="Segoe UI" panose="020B0502040204020203" pitchFamily="34" charset="0"/>
              </a:rPr>
              <a:t> des </a:t>
            </a:r>
            <a:r>
              <a:rPr lang="en-US" sz="1200" dirty="0" err="1">
                <a:effectLst/>
                <a:latin typeface="Segoe UI" panose="020B0502040204020203" pitchFamily="34" charset="0"/>
              </a:rPr>
              <a:t>indicateurs</a:t>
            </a:r>
            <a:r>
              <a:rPr lang="en-US" sz="1200" dirty="0">
                <a:effectLst/>
                <a:latin typeface="Segoe UI" panose="020B0502040204020203" pitchFamily="34" charset="0"/>
              </a:rPr>
              <a:t> </a:t>
            </a:r>
            <a:r>
              <a:rPr lang="en-US" sz="1200" dirty="0" err="1">
                <a:effectLst/>
                <a:latin typeface="Segoe UI" panose="020B0502040204020203" pitchFamily="34" charset="0"/>
              </a:rPr>
              <a:t>suivants</a:t>
            </a:r>
            <a:r>
              <a:rPr lang="en-US" sz="1200" dirty="0">
                <a:effectLst/>
                <a:latin typeface="Segoe UI" panose="020B0502040204020203" pitchFamily="34" charset="0"/>
              </a:rPr>
              <a:t> </a:t>
            </a:r>
            <a:r>
              <a:rPr lang="en-US" sz="1200" dirty="0" err="1">
                <a:effectLst/>
                <a:latin typeface="Segoe UI" panose="020B0502040204020203" pitchFamily="34" charset="0"/>
              </a:rPr>
              <a:t>semble</a:t>
            </a:r>
            <a:r>
              <a:rPr lang="en-US" sz="1200" dirty="0">
                <a:effectLst/>
                <a:latin typeface="Segoe UI" panose="020B0502040204020203" pitchFamily="34" charset="0"/>
              </a:rPr>
              <a:t> </a:t>
            </a:r>
            <a:r>
              <a:rPr lang="en-US" sz="1200" dirty="0" err="1">
                <a:effectLst/>
                <a:latin typeface="Segoe UI" panose="020B0502040204020203" pitchFamily="34" charset="0"/>
              </a:rPr>
              <a:t>être</a:t>
            </a:r>
            <a:r>
              <a:rPr lang="en-US" sz="1200" dirty="0">
                <a:effectLst/>
                <a:latin typeface="Segoe UI" panose="020B0502040204020203" pitchFamily="34" charset="0"/>
              </a:rPr>
              <a:t> le plus </a:t>
            </a:r>
            <a:r>
              <a:rPr lang="en-US" sz="1200" dirty="0" err="1">
                <a:effectLst/>
                <a:latin typeface="Segoe UI" panose="020B0502040204020203" pitchFamily="34" charset="0"/>
              </a:rPr>
              <a:t>objectif</a:t>
            </a:r>
            <a:r>
              <a:rPr lang="en-US" sz="1200" dirty="0">
                <a:effectLst/>
                <a:latin typeface="Segoe UI" panose="020B0502040204020203"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Segoe UI" panose="020B0502040204020203" pitchFamily="34" charset="0"/>
              </a:rPr>
              <a:t>#/% </a:t>
            </a:r>
            <a:r>
              <a:rPr lang="en-US" sz="1200" dirty="0" err="1">
                <a:effectLst/>
                <a:latin typeface="Segoe UI" panose="020B0502040204020203" pitchFamily="34" charset="0"/>
              </a:rPr>
              <a:t>d'acteurs</a:t>
            </a:r>
            <a:r>
              <a:rPr lang="en-US" sz="1200" dirty="0">
                <a:effectLst/>
                <a:latin typeface="Segoe UI" panose="020B0502040204020203" pitchFamily="34" charset="0"/>
              </a:rPr>
              <a:t> du </a:t>
            </a:r>
            <a:r>
              <a:rPr lang="en-US" sz="1200" dirty="0" err="1">
                <a:effectLst/>
                <a:latin typeface="Segoe UI" panose="020B0502040204020203" pitchFamily="34" charset="0"/>
              </a:rPr>
              <a:t>secteur</a:t>
            </a:r>
            <a:r>
              <a:rPr lang="en-US" sz="1200" dirty="0">
                <a:effectLst/>
                <a:latin typeface="Segoe UI" panose="020B0502040204020203" pitchFamily="34" charset="0"/>
              </a:rPr>
              <a:t> </a:t>
            </a:r>
            <a:r>
              <a:rPr lang="en-US" sz="1200" dirty="0" err="1">
                <a:effectLst/>
                <a:latin typeface="Segoe UI" panose="020B0502040204020203" pitchFamily="34" charset="0"/>
              </a:rPr>
              <a:t>privé</a:t>
            </a:r>
            <a:r>
              <a:rPr lang="en-US" sz="1200" dirty="0">
                <a:effectLst/>
                <a:latin typeface="Segoe UI" panose="020B0502040204020203" pitchFamily="34" charset="0"/>
              </a:rPr>
              <a:t> </a:t>
            </a:r>
            <a:r>
              <a:rPr lang="en-US" sz="1200" dirty="0" err="1">
                <a:effectLst/>
                <a:latin typeface="Segoe UI" panose="020B0502040204020203" pitchFamily="34" charset="0"/>
              </a:rPr>
              <a:t>formés</a:t>
            </a:r>
            <a:r>
              <a:rPr lang="en-US" sz="1200" dirty="0">
                <a:effectLst/>
                <a:latin typeface="Segoe UI" panose="020B0502040204020203" pitchFamily="34" charset="0"/>
              </a:rPr>
              <a:t> qui </a:t>
            </a:r>
            <a:r>
              <a:rPr lang="en-US" sz="1200" dirty="0" err="1">
                <a:effectLst/>
                <a:latin typeface="Segoe UI" panose="020B0502040204020203" pitchFamily="34" charset="0"/>
              </a:rPr>
              <a:t>obtiennent</a:t>
            </a:r>
            <a:r>
              <a:rPr lang="en-US" sz="1200" dirty="0">
                <a:effectLst/>
                <a:latin typeface="Segoe UI" panose="020B0502040204020203" pitchFamily="34" charset="0"/>
              </a:rPr>
              <a:t> un score de 90% </a:t>
            </a:r>
            <a:r>
              <a:rPr lang="en-US" sz="1200" dirty="0" err="1">
                <a:effectLst/>
                <a:latin typeface="Segoe UI" panose="020B0502040204020203" pitchFamily="34" charset="0"/>
              </a:rPr>
              <a:t>à</a:t>
            </a:r>
            <a:r>
              <a:rPr lang="en-US" sz="1200" dirty="0">
                <a:effectLst/>
                <a:latin typeface="Segoe UI" panose="020B0502040204020203" pitchFamily="34" charset="0"/>
              </a:rPr>
              <a:t> un test post-formation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Segoe UI" panose="020B0502040204020203" pitchFamily="34" charset="0"/>
              </a:rPr>
              <a:t>#/% de stagiaires </a:t>
            </a:r>
            <a:r>
              <a:rPr lang="en-US" sz="1200" dirty="0" err="1">
                <a:effectLst/>
                <a:latin typeface="Segoe UI" panose="020B0502040204020203" pitchFamily="34" charset="0"/>
              </a:rPr>
              <a:t>ayant</a:t>
            </a:r>
            <a:r>
              <a:rPr lang="en-US" sz="1200" dirty="0">
                <a:effectLst/>
                <a:latin typeface="Segoe UI" panose="020B0502040204020203" pitchFamily="34" charset="0"/>
              </a:rPr>
              <a:t> </a:t>
            </a:r>
            <a:r>
              <a:rPr lang="en-US" sz="1200" dirty="0" err="1">
                <a:effectLst/>
                <a:latin typeface="Segoe UI" panose="020B0502040204020203" pitchFamily="34" charset="0"/>
              </a:rPr>
              <a:t>réussi</a:t>
            </a:r>
            <a:endParaRPr lang="en-US" sz="1200" dirty="0">
              <a:effectLst/>
              <a:latin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Segoe UI" panose="020B0502040204020203" pitchFamily="34" charset="0"/>
              </a:rPr>
              <a:t>#/% de stagiaires qui </a:t>
            </a:r>
            <a:r>
              <a:rPr lang="en-US" sz="1200" dirty="0" err="1">
                <a:effectLst/>
                <a:latin typeface="Segoe UI" panose="020B0502040204020203" pitchFamily="34" charset="0"/>
              </a:rPr>
              <a:t>ont</a:t>
            </a:r>
            <a:r>
              <a:rPr lang="en-US" sz="1200" dirty="0">
                <a:effectLst/>
                <a:latin typeface="Segoe UI" panose="020B0502040204020203" pitchFamily="34" charset="0"/>
              </a:rPr>
              <a:t> </a:t>
            </a:r>
            <a:r>
              <a:rPr lang="en-US" sz="1200" dirty="0" err="1">
                <a:effectLst/>
                <a:latin typeface="Segoe UI" panose="020B0502040204020203" pitchFamily="34" charset="0"/>
              </a:rPr>
              <a:t>amélioré</a:t>
            </a:r>
            <a:r>
              <a:rPr lang="en-US" sz="1200" dirty="0">
                <a:effectLst/>
                <a:latin typeface="Segoe UI" panose="020B0502040204020203" pitchFamily="34" charset="0"/>
              </a:rPr>
              <a:t> </a:t>
            </a:r>
            <a:r>
              <a:rPr lang="en-US" sz="1200" dirty="0" err="1">
                <a:effectLst/>
                <a:latin typeface="Segoe UI" panose="020B0502040204020203" pitchFamily="34" charset="0"/>
              </a:rPr>
              <a:t>leurs</a:t>
            </a:r>
            <a:r>
              <a:rPr lang="en-US" sz="1200" dirty="0">
                <a:effectLst/>
                <a:latin typeface="Segoe UI" panose="020B0502040204020203" pitchFamily="34" charset="0"/>
              </a:rPr>
              <a:t> </a:t>
            </a:r>
            <a:r>
              <a:rPr lang="en-US" sz="1200" dirty="0" err="1">
                <a:effectLst/>
                <a:latin typeface="Segoe UI" panose="020B0502040204020203" pitchFamily="34" charset="0"/>
              </a:rPr>
              <a:t>connaissances</a:t>
            </a:r>
            <a:r>
              <a:rPr lang="en-US" sz="1200" dirty="0">
                <a:effectLst/>
                <a:latin typeface="Segoe UI" panose="020B0502040204020203" pitchFamily="34" charset="0"/>
              </a:rPr>
              <a:t> et </a:t>
            </a:r>
            <a:r>
              <a:rPr lang="en-US" sz="1200" dirty="0" err="1">
                <a:effectLst/>
                <a:latin typeface="Segoe UI" panose="020B0502040204020203" pitchFamily="34" charset="0"/>
              </a:rPr>
              <a:t>leurs</a:t>
            </a:r>
            <a:r>
              <a:rPr lang="en-US" sz="1200" dirty="0">
                <a:effectLst/>
                <a:latin typeface="Segoe UI" panose="020B0502040204020203" pitchFamily="34" charset="0"/>
              </a:rPr>
              <a:t> </a:t>
            </a:r>
            <a:r>
              <a:rPr lang="en-US" sz="1200" dirty="0" err="1">
                <a:effectLst/>
                <a:latin typeface="Segoe UI" panose="020B0502040204020203" pitchFamily="34" charset="0"/>
              </a:rPr>
              <a:t>compétences</a:t>
            </a:r>
            <a:endParaRPr lang="en-US" sz="1200" dirty="0">
              <a:effectLst/>
              <a:latin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effectLst/>
              <a:latin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effectLst/>
                <a:latin typeface="Segoe UI" panose="020B0502040204020203" pitchFamily="34" charset="0"/>
              </a:rPr>
              <a:t>Mettez</a:t>
            </a:r>
            <a:r>
              <a:rPr lang="en-US" sz="1200" dirty="0">
                <a:effectLst/>
                <a:latin typeface="Segoe UI" panose="020B0502040204020203" pitchFamily="34" charset="0"/>
              </a:rPr>
              <a:t> </a:t>
            </a:r>
            <a:r>
              <a:rPr lang="en-US" sz="1200" dirty="0" err="1">
                <a:effectLst/>
                <a:latin typeface="Segoe UI" panose="020B0502040204020203" pitchFamily="34" charset="0"/>
              </a:rPr>
              <a:t>l'enregistrement</a:t>
            </a:r>
            <a:r>
              <a:rPr lang="en-US" sz="1200" dirty="0">
                <a:effectLst/>
                <a:latin typeface="Segoe UI" panose="020B0502040204020203" pitchFamily="34" charset="0"/>
              </a:rPr>
              <a:t> </a:t>
            </a:r>
            <a:r>
              <a:rPr lang="en-US" sz="1200" dirty="0" err="1">
                <a:effectLst/>
                <a:latin typeface="Segoe UI" panose="020B0502040204020203" pitchFamily="34" charset="0"/>
              </a:rPr>
              <a:t>en</a:t>
            </a:r>
            <a:r>
              <a:rPr lang="en-US" sz="1200" dirty="0">
                <a:effectLst/>
                <a:latin typeface="Segoe UI" panose="020B0502040204020203" pitchFamily="34" charset="0"/>
              </a:rPr>
              <a:t> pause et </a:t>
            </a:r>
            <a:r>
              <a:rPr lang="en-US" sz="1200" dirty="0" err="1">
                <a:effectLst/>
                <a:latin typeface="Segoe UI" panose="020B0502040204020203" pitchFamily="34" charset="0"/>
              </a:rPr>
              <a:t>lorsque</a:t>
            </a:r>
            <a:r>
              <a:rPr lang="en-US" sz="1200" dirty="0">
                <a:effectLst/>
                <a:latin typeface="Segoe UI" panose="020B0502040204020203" pitchFamily="34" charset="0"/>
              </a:rPr>
              <a:t> </a:t>
            </a:r>
            <a:r>
              <a:rPr lang="en-US" sz="1200" dirty="0" err="1">
                <a:effectLst/>
                <a:latin typeface="Segoe UI" panose="020B0502040204020203" pitchFamily="34" charset="0"/>
              </a:rPr>
              <a:t>vous</a:t>
            </a:r>
            <a:r>
              <a:rPr lang="en-US" sz="1200" dirty="0">
                <a:effectLst/>
                <a:latin typeface="Segoe UI" panose="020B0502040204020203" pitchFamily="34" charset="0"/>
              </a:rPr>
              <a:t> </a:t>
            </a:r>
            <a:r>
              <a:rPr lang="en-US" sz="1200" dirty="0" err="1">
                <a:effectLst/>
                <a:latin typeface="Segoe UI" panose="020B0502040204020203" pitchFamily="34" charset="0"/>
              </a:rPr>
              <a:t>avez</a:t>
            </a:r>
            <a:r>
              <a:rPr lang="en-US" sz="1200" dirty="0">
                <a:effectLst/>
                <a:latin typeface="Segoe UI" panose="020B0502040204020203" pitchFamily="34" charset="0"/>
              </a:rPr>
              <a:t> </a:t>
            </a:r>
            <a:r>
              <a:rPr lang="en-US" sz="1200" dirty="0" err="1">
                <a:effectLst/>
                <a:latin typeface="Segoe UI" panose="020B0502040204020203" pitchFamily="34" charset="0"/>
              </a:rPr>
              <a:t>votre</a:t>
            </a:r>
            <a:r>
              <a:rPr lang="en-US" sz="1200" dirty="0">
                <a:effectLst/>
                <a:latin typeface="Segoe UI" panose="020B0502040204020203" pitchFamily="34" charset="0"/>
              </a:rPr>
              <a:t> </a:t>
            </a:r>
            <a:r>
              <a:rPr lang="en-US" sz="1200" dirty="0" err="1">
                <a:effectLst/>
                <a:latin typeface="Segoe UI" panose="020B0502040204020203" pitchFamily="34" charset="0"/>
              </a:rPr>
              <a:t>réponse</a:t>
            </a:r>
            <a:r>
              <a:rPr lang="en-US" sz="1200" dirty="0">
                <a:effectLst/>
                <a:latin typeface="Segoe UI" panose="020B0502040204020203" pitchFamily="34" charset="0"/>
              </a:rPr>
              <a:t>, </a:t>
            </a:r>
            <a:r>
              <a:rPr lang="en-US" sz="1200" dirty="0" err="1">
                <a:effectLst/>
                <a:latin typeface="Segoe UI" panose="020B0502040204020203" pitchFamily="34" charset="0"/>
              </a:rPr>
              <a:t>appuyez</a:t>
            </a:r>
            <a:r>
              <a:rPr lang="en-US" sz="1200" dirty="0">
                <a:effectLst/>
                <a:latin typeface="Segoe UI" panose="020B0502040204020203" pitchFamily="34" charset="0"/>
              </a:rPr>
              <a:t> sur play.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effectLst/>
                <a:latin typeface="Segoe UI" panose="020B0502040204020203" pitchFamily="34" charset="0"/>
              </a:rPr>
              <a:t>L'indicateur</a:t>
            </a:r>
            <a:r>
              <a:rPr lang="en-US" sz="1200" dirty="0">
                <a:effectLst/>
                <a:latin typeface="Segoe UI" panose="020B0502040204020203" pitchFamily="34" charset="0"/>
              </a:rPr>
              <a:t> le plus </a:t>
            </a:r>
            <a:r>
              <a:rPr lang="en-US" sz="1200" dirty="0" err="1">
                <a:effectLst/>
                <a:latin typeface="Segoe UI" panose="020B0502040204020203" pitchFamily="34" charset="0"/>
              </a:rPr>
              <a:t>objectif</a:t>
            </a:r>
            <a:r>
              <a:rPr lang="en-US" sz="1200" dirty="0">
                <a:effectLst/>
                <a:latin typeface="Segoe UI" panose="020B0502040204020203" pitchFamily="34" charset="0"/>
              </a:rPr>
              <a:t> </a:t>
            </a:r>
            <a:r>
              <a:rPr lang="en-US" sz="1200" dirty="0" err="1">
                <a:effectLst/>
                <a:latin typeface="Segoe UI" panose="020B0502040204020203" pitchFamily="34" charset="0"/>
              </a:rPr>
              <a:t>est</a:t>
            </a:r>
            <a:r>
              <a:rPr lang="en-US" sz="1200" dirty="0">
                <a:effectLst/>
                <a:latin typeface="Segoe UI" panose="020B0502040204020203" pitchFamily="34" charset="0"/>
              </a:rPr>
              <a:t> le premier </a:t>
            </a:r>
            <a:r>
              <a:rPr lang="en-US" sz="1200" dirty="0" err="1">
                <a:effectLst/>
                <a:latin typeface="Segoe UI" panose="020B0502040204020203" pitchFamily="34" charset="0"/>
              </a:rPr>
              <a:t>indicateur</a:t>
            </a:r>
            <a:r>
              <a:rPr lang="en-US" sz="1200" dirty="0">
                <a:effectLst/>
                <a:latin typeface="Segoe UI" panose="020B0502040204020203" pitchFamily="34" charset="0"/>
              </a:rPr>
              <a:t>, "</a:t>
            </a:r>
            <a:r>
              <a:rPr lang="en-US" sz="1200" dirty="0" err="1">
                <a:effectLst/>
                <a:latin typeface="Segoe UI" panose="020B0502040204020203" pitchFamily="34" charset="0"/>
              </a:rPr>
              <a:t>Nombre</a:t>
            </a:r>
            <a:r>
              <a:rPr lang="en-US" sz="1200" dirty="0">
                <a:effectLst/>
                <a:latin typeface="Segoe UI" panose="020B0502040204020203" pitchFamily="34" charset="0"/>
              </a:rPr>
              <a:t>/</a:t>
            </a:r>
            <a:r>
              <a:rPr lang="en-US" sz="1200" dirty="0" err="1">
                <a:effectLst/>
                <a:latin typeface="Segoe UI" panose="020B0502040204020203" pitchFamily="34" charset="0"/>
              </a:rPr>
              <a:t>Pourcentage</a:t>
            </a:r>
            <a:r>
              <a:rPr lang="en-US" sz="1200" dirty="0">
                <a:effectLst/>
                <a:latin typeface="Segoe UI" panose="020B0502040204020203" pitchFamily="34" charset="0"/>
              </a:rPr>
              <a:t> </a:t>
            </a:r>
            <a:r>
              <a:rPr lang="en-US" sz="1200" dirty="0" err="1">
                <a:effectLst/>
                <a:latin typeface="Segoe UI" panose="020B0502040204020203" pitchFamily="34" charset="0"/>
              </a:rPr>
              <a:t>d'acteurs</a:t>
            </a:r>
            <a:r>
              <a:rPr lang="en-US" sz="1200" dirty="0">
                <a:effectLst/>
                <a:latin typeface="Segoe UI" panose="020B0502040204020203" pitchFamily="34" charset="0"/>
              </a:rPr>
              <a:t> du </a:t>
            </a:r>
            <a:r>
              <a:rPr lang="en-US" sz="1200" dirty="0" err="1">
                <a:effectLst/>
                <a:latin typeface="Segoe UI" panose="020B0502040204020203" pitchFamily="34" charset="0"/>
              </a:rPr>
              <a:t>secteur</a:t>
            </a:r>
            <a:r>
              <a:rPr lang="en-US" sz="1200" dirty="0">
                <a:effectLst/>
                <a:latin typeface="Segoe UI" panose="020B0502040204020203" pitchFamily="34" charset="0"/>
              </a:rPr>
              <a:t> </a:t>
            </a:r>
            <a:r>
              <a:rPr lang="en-US" sz="1200" dirty="0" err="1">
                <a:effectLst/>
                <a:latin typeface="Segoe UI" panose="020B0502040204020203" pitchFamily="34" charset="0"/>
              </a:rPr>
              <a:t>privé</a:t>
            </a:r>
            <a:r>
              <a:rPr lang="en-US" sz="1200" dirty="0">
                <a:effectLst/>
                <a:latin typeface="Segoe UI" panose="020B0502040204020203" pitchFamily="34" charset="0"/>
              </a:rPr>
              <a:t> </a:t>
            </a:r>
            <a:r>
              <a:rPr lang="en-US" sz="1200" dirty="0" err="1">
                <a:effectLst/>
                <a:latin typeface="Segoe UI" panose="020B0502040204020203" pitchFamily="34" charset="0"/>
              </a:rPr>
              <a:t>formés</a:t>
            </a:r>
            <a:r>
              <a:rPr lang="en-US" sz="1200" dirty="0">
                <a:effectLst/>
                <a:latin typeface="Segoe UI" panose="020B0502040204020203" pitchFamily="34" charset="0"/>
              </a:rPr>
              <a:t> qui </a:t>
            </a:r>
            <a:r>
              <a:rPr lang="en-US" sz="1200" dirty="0" err="1">
                <a:effectLst/>
                <a:latin typeface="Segoe UI" panose="020B0502040204020203" pitchFamily="34" charset="0"/>
              </a:rPr>
              <a:t>obtiennent</a:t>
            </a:r>
            <a:r>
              <a:rPr lang="en-US" sz="1200" dirty="0">
                <a:effectLst/>
                <a:latin typeface="Segoe UI" panose="020B0502040204020203" pitchFamily="34" charset="0"/>
              </a:rPr>
              <a:t> un score de 90% </a:t>
            </a:r>
            <a:r>
              <a:rPr lang="en-US" sz="1200" dirty="0" err="1">
                <a:effectLst/>
                <a:latin typeface="Segoe UI" panose="020B0502040204020203" pitchFamily="34" charset="0"/>
              </a:rPr>
              <a:t>ou</a:t>
            </a:r>
            <a:r>
              <a:rPr lang="en-US" sz="1200" dirty="0">
                <a:effectLst/>
                <a:latin typeface="Segoe UI" panose="020B0502040204020203" pitchFamily="34" charset="0"/>
              </a:rPr>
              <a:t> plus </a:t>
            </a:r>
            <a:r>
              <a:rPr lang="en-US" sz="1200" dirty="0" err="1">
                <a:effectLst/>
                <a:latin typeface="Segoe UI" panose="020B0502040204020203" pitchFamily="34" charset="0"/>
              </a:rPr>
              <a:t>à</a:t>
            </a:r>
            <a:r>
              <a:rPr lang="en-US" sz="1200" dirty="0">
                <a:effectLst/>
                <a:latin typeface="Segoe UI" panose="020B0502040204020203" pitchFamily="34" charset="0"/>
              </a:rPr>
              <a:t> un test post-formation".   </a:t>
            </a:r>
            <a:r>
              <a:rPr lang="en-US" sz="1200" dirty="0" err="1">
                <a:effectLst/>
                <a:latin typeface="Segoe UI" panose="020B0502040204020203" pitchFamily="34" charset="0"/>
              </a:rPr>
              <a:t>Cet</a:t>
            </a:r>
            <a:r>
              <a:rPr lang="en-US" sz="1200" dirty="0">
                <a:effectLst/>
                <a:latin typeface="Segoe UI" panose="020B0502040204020203" pitchFamily="34" charset="0"/>
              </a:rPr>
              <a:t> </a:t>
            </a:r>
            <a:r>
              <a:rPr lang="en-US" sz="1200" dirty="0" err="1">
                <a:effectLst/>
                <a:latin typeface="Segoe UI" panose="020B0502040204020203" pitchFamily="34" charset="0"/>
              </a:rPr>
              <a:t>indicateur</a:t>
            </a:r>
            <a:r>
              <a:rPr lang="en-US" sz="1200" dirty="0">
                <a:effectLst/>
                <a:latin typeface="Segoe UI" panose="020B0502040204020203" pitchFamily="34" charset="0"/>
              </a:rPr>
              <a:t> </a:t>
            </a:r>
            <a:r>
              <a:rPr lang="en-US" sz="1200" dirty="0" err="1">
                <a:effectLst/>
                <a:latin typeface="Segoe UI" panose="020B0502040204020203" pitchFamily="34" charset="0"/>
              </a:rPr>
              <a:t>définit</a:t>
            </a:r>
            <a:r>
              <a:rPr lang="en-US" sz="1200" dirty="0">
                <a:effectLst/>
                <a:latin typeface="Segoe UI" panose="020B0502040204020203" pitchFamily="34" charset="0"/>
              </a:rPr>
              <a:t> le </a:t>
            </a:r>
            <a:r>
              <a:rPr lang="en-US" sz="1200" dirty="0" err="1">
                <a:effectLst/>
                <a:latin typeface="Segoe UI" panose="020B0502040204020203" pitchFamily="34" charset="0"/>
              </a:rPr>
              <a:t>seuil</a:t>
            </a:r>
            <a:r>
              <a:rPr lang="en-US" sz="1200" dirty="0">
                <a:effectLst/>
                <a:latin typeface="Segoe UI" panose="020B0502040204020203" pitchFamily="34" charset="0"/>
              </a:rPr>
              <a:t> de </a:t>
            </a:r>
            <a:r>
              <a:rPr lang="en-US" sz="1200" dirty="0" err="1">
                <a:effectLst/>
                <a:latin typeface="Segoe UI" panose="020B0502040204020203" pitchFamily="34" charset="0"/>
              </a:rPr>
              <a:t>connaissances</a:t>
            </a:r>
            <a:r>
              <a:rPr lang="en-US" sz="1200" dirty="0">
                <a:effectLst/>
                <a:latin typeface="Segoe UI" panose="020B0502040204020203" pitchFamily="34" charset="0"/>
              </a:rPr>
              <a:t> </a:t>
            </a:r>
            <a:r>
              <a:rPr lang="en-US" sz="1200" dirty="0" err="1">
                <a:effectLst/>
                <a:latin typeface="Segoe UI" panose="020B0502040204020203" pitchFamily="34" charset="0"/>
              </a:rPr>
              <a:t>requises</a:t>
            </a:r>
            <a:r>
              <a:rPr lang="en-US" sz="1200" dirty="0">
                <a:effectLst/>
                <a:latin typeface="Segoe UI" panose="020B0502040204020203" pitchFamily="34" charset="0"/>
              </a:rPr>
              <a:t> </a:t>
            </a:r>
            <a:r>
              <a:rPr lang="en-US" sz="1200" dirty="0" err="1">
                <a:effectLst/>
                <a:latin typeface="Segoe UI" panose="020B0502040204020203" pitchFamily="34" charset="0"/>
              </a:rPr>
              <a:t>à</a:t>
            </a:r>
            <a:r>
              <a:rPr lang="en-US" sz="1200" dirty="0">
                <a:effectLst/>
                <a:latin typeface="Segoe UI" panose="020B0502040204020203" pitchFamily="34" charset="0"/>
              </a:rPr>
              <a:t> </a:t>
            </a:r>
            <a:r>
              <a:rPr lang="en-US" sz="1200" dirty="0" err="1">
                <a:effectLst/>
                <a:latin typeface="Segoe UI" panose="020B0502040204020203" pitchFamily="34" charset="0"/>
              </a:rPr>
              <a:t>l'issue</a:t>
            </a:r>
            <a:r>
              <a:rPr lang="en-US" sz="1200" dirty="0">
                <a:effectLst/>
                <a:latin typeface="Segoe UI" panose="020B0502040204020203" pitchFamily="34" charset="0"/>
              </a:rPr>
              <a:t> de la formation - "</a:t>
            </a:r>
            <a:r>
              <a:rPr lang="en-US" sz="1200" dirty="0" err="1">
                <a:effectLst/>
                <a:latin typeface="Segoe UI" panose="020B0502040204020203" pitchFamily="34" charset="0"/>
              </a:rPr>
              <a:t>obtenir</a:t>
            </a:r>
            <a:r>
              <a:rPr lang="en-US" sz="1200" dirty="0">
                <a:effectLst/>
                <a:latin typeface="Segoe UI" panose="020B0502040204020203" pitchFamily="34" charset="0"/>
              </a:rPr>
              <a:t> un score de 90% au test post-formation".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Segoe UI" panose="020B0502040204020203" pitchFamily="34" charset="0"/>
              </a:rPr>
              <a:t>Le </a:t>
            </a:r>
            <a:r>
              <a:rPr lang="en-US" sz="1200" dirty="0" err="1">
                <a:effectLst/>
                <a:latin typeface="Segoe UI" panose="020B0502040204020203" pitchFamily="34" charset="0"/>
              </a:rPr>
              <a:t>deuxième</a:t>
            </a:r>
            <a:r>
              <a:rPr lang="en-US" sz="1200" dirty="0">
                <a:effectLst/>
                <a:latin typeface="Segoe UI" panose="020B0502040204020203" pitchFamily="34" charset="0"/>
              </a:rPr>
              <a:t> </a:t>
            </a:r>
            <a:r>
              <a:rPr lang="en-US" sz="1200" dirty="0" err="1">
                <a:effectLst/>
                <a:latin typeface="Segoe UI" panose="020B0502040204020203" pitchFamily="34" charset="0"/>
              </a:rPr>
              <a:t>indicateur</a:t>
            </a:r>
            <a:r>
              <a:rPr lang="en-US" sz="1200" dirty="0">
                <a:effectLst/>
                <a:latin typeface="Segoe UI" panose="020B0502040204020203" pitchFamily="34" charset="0"/>
              </a:rPr>
              <a:t> </a:t>
            </a:r>
            <a:r>
              <a:rPr lang="en-US" sz="1200" dirty="0" err="1">
                <a:effectLst/>
                <a:latin typeface="Segoe UI" panose="020B0502040204020203" pitchFamily="34" charset="0"/>
              </a:rPr>
              <a:t>utilise</a:t>
            </a:r>
            <a:r>
              <a:rPr lang="en-US" sz="1200" dirty="0">
                <a:effectLst/>
                <a:latin typeface="Segoe UI" panose="020B0502040204020203" pitchFamily="34" charset="0"/>
              </a:rPr>
              <a:t> le </a:t>
            </a:r>
            <a:r>
              <a:rPr lang="en-US" sz="1200" dirty="0" err="1">
                <a:effectLst/>
                <a:latin typeface="Segoe UI" panose="020B0502040204020203" pitchFamily="34" charset="0"/>
              </a:rPr>
              <a:t>terme</a:t>
            </a:r>
            <a:r>
              <a:rPr lang="en-US" sz="1200" dirty="0">
                <a:effectLst/>
                <a:latin typeface="Segoe UI" panose="020B0502040204020203" pitchFamily="34" charset="0"/>
              </a:rPr>
              <a:t> vague de "</a:t>
            </a:r>
            <a:r>
              <a:rPr lang="en-US" sz="1200" dirty="0" err="1">
                <a:effectLst/>
                <a:latin typeface="Segoe UI" panose="020B0502040204020203" pitchFamily="34" charset="0"/>
              </a:rPr>
              <a:t>réussite</a:t>
            </a:r>
            <a:r>
              <a:rPr lang="en-US" sz="1200" dirty="0">
                <a:effectLst/>
                <a:latin typeface="Segoe UI" panose="020B0502040204020203" pitchFamily="34" charset="0"/>
              </a:rPr>
              <a:t>" - il </a:t>
            </a:r>
            <a:r>
              <a:rPr lang="en-US" sz="1200" dirty="0" err="1">
                <a:effectLst/>
                <a:latin typeface="Segoe UI" panose="020B0502040204020203" pitchFamily="34" charset="0"/>
              </a:rPr>
              <a:t>n'est</a:t>
            </a:r>
            <a:r>
              <a:rPr lang="en-US" sz="1200" dirty="0">
                <a:effectLst/>
                <a:latin typeface="Segoe UI" panose="020B0502040204020203" pitchFamily="34" charset="0"/>
              </a:rPr>
              <a:t> pas </a:t>
            </a:r>
            <a:r>
              <a:rPr lang="en-US" sz="1200" dirty="0" err="1">
                <a:effectLst/>
                <a:latin typeface="Segoe UI" panose="020B0502040204020203" pitchFamily="34" charset="0"/>
              </a:rPr>
              <a:t>clair</a:t>
            </a:r>
            <a:r>
              <a:rPr lang="en-US" sz="1200" dirty="0">
                <a:effectLst/>
                <a:latin typeface="Segoe UI" panose="020B0502040204020203" pitchFamily="34" charset="0"/>
              </a:rPr>
              <a:t> </a:t>
            </a:r>
            <a:r>
              <a:rPr lang="en-US" sz="1200" dirty="0" err="1">
                <a:effectLst/>
                <a:latin typeface="Segoe UI" panose="020B0502040204020203" pitchFamily="34" charset="0"/>
              </a:rPr>
              <a:t>ce</a:t>
            </a:r>
            <a:r>
              <a:rPr lang="en-US" sz="1200" dirty="0">
                <a:effectLst/>
                <a:latin typeface="Segoe UI" panose="020B0502040204020203" pitchFamily="34" charset="0"/>
              </a:rPr>
              <a:t> qui </a:t>
            </a:r>
            <a:r>
              <a:rPr lang="en-US" sz="1200" dirty="0" err="1">
                <a:effectLst/>
                <a:latin typeface="Segoe UI" panose="020B0502040204020203" pitchFamily="34" charset="0"/>
              </a:rPr>
              <a:t>serait</a:t>
            </a:r>
            <a:r>
              <a:rPr lang="en-US" sz="1200" dirty="0">
                <a:effectLst/>
                <a:latin typeface="Segoe UI" panose="020B0502040204020203" pitchFamily="34" charset="0"/>
              </a:rPr>
              <a:t> </a:t>
            </a:r>
            <a:r>
              <a:rPr lang="en-US" sz="1200" dirty="0" err="1">
                <a:effectLst/>
                <a:latin typeface="Segoe UI" panose="020B0502040204020203" pitchFamily="34" charset="0"/>
              </a:rPr>
              <a:t>mesuré</a:t>
            </a:r>
            <a:r>
              <a:rPr lang="en-US" sz="1200" dirty="0">
                <a:effectLst/>
                <a:latin typeface="Segoe UI" panose="020B0502040204020203" pitchFamily="34" charset="0"/>
              </a:rPr>
              <a:t> </a:t>
            </a:r>
            <a:r>
              <a:rPr lang="en-US" sz="1200" dirty="0" err="1">
                <a:effectLst/>
                <a:latin typeface="Segoe UI" panose="020B0502040204020203" pitchFamily="34" charset="0"/>
              </a:rPr>
              <a:t>ou</a:t>
            </a:r>
            <a:r>
              <a:rPr lang="en-US" sz="1200" dirty="0">
                <a:effectLst/>
                <a:latin typeface="Segoe UI" panose="020B0502040204020203" pitchFamily="34" charset="0"/>
              </a:rPr>
              <a:t> </a:t>
            </a:r>
            <a:r>
              <a:rPr lang="en-US" sz="1200" dirty="0" err="1">
                <a:effectLst/>
                <a:latin typeface="Segoe UI" panose="020B0502040204020203" pitchFamily="34" charset="0"/>
              </a:rPr>
              <a:t>compté</a:t>
            </a:r>
            <a:r>
              <a:rPr lang="en-US" sz="1200" dirty="0">
                <a:effectLst/>
                <a:latin typeface="Segoe UI" panose="020B0502040204020203" pitchFamily="34" charset="0"/>
              </a:rPr>
              <a:t> </a:t>
            </a:r>
            <a:r>
              <a:rPr lang="en-US" sz="1200" dirty="0" err="1">
                <a:effectLst/>
                <a:latin typeface="Segoe UI" panose="020B0502040204020203" pitchFamily="34" charset="0"/>
              </a:rPr>
              <a:t>comme</a:t>
            </a:r>
            <a:r>
              <a:rPr lang="en-US" sz="1200" dirty="0">
                <a:effectLst/>
                <a:latin typeface="Segoe UI" panose="020B0502040204020203" pitchFamily="34" charset="0"/>
              </a:rPr>
              <a:t> </a:t>
            </a:r>
            <a:r>
              <a:rPr lang="en-US" sz="1200" dirty="0" err="1">
                <a:effectLst/>
                <a:latin typeface="Segoe UI" panose="020B0502040204020203" pitchFamily="34" charset="0"/>
              </a:rPr>
              <a:t>une</a:t>
            </a:r>
            <a:r>
              <a:rPr lang="en-US" sz="1200" dirty="0">
                <a:effectLst/>
                <a:latin typeface="Segoe UI" panose="020B0502040204020203" pitchFamily="34" charset="0"/>
              </a:rPr>
              <a:t> formation </a:t>
            </a:r>
            <a:r>
              <a:rPr lang="en-US" sz="1200" dirty="0" err="1">
                <a:effectLst/>
                <a:latin typeface="Segoe UI" panose="020B0502040204020203" pitchFamily="34" charset="0"/>
              </a:rPr>
              <a:t>réussie</a:t>
            </a:r>
            <a:r>
              <a:rPr lang="en-US" sz="1200" dirty="0">
                <a:effectLst/>
                <a:latin typeface="Segoe UI" panose="020B0502040204020203"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Segoe UI" panose="020B0502040204020203" pitchFamily="34" charset="0"/>
              </a:rPr>
              <a:t>Le </a:t>
            </a:r>
            <a:r>
              <a:rPr lang="en-US" sz="1200" dirty="0" err="1">
                <a:effectLst/>
                <a:latin typeface="Segoe UI" panose="020B0502040204020203" pitchFamily="34" charset="0"/>
              </a:rPr>
              <a:t>troisième</a:t>
            </a:r>
            <a:r>
              <a:rPr lang="en-US" sz="1200" dirty="0">
                <a:effectLst/>
                <a:latin typeface="Segoe UI" panose="020B0502040204020203" pitchFamily="34" charset="0"/>
              </a:rPr>
              <a:t> </a:t>
            </a:r>
            <a:r>
              <a:rPr lang="en-US" sz="1200" dirty="0" err="1">
                <a:effectLst/>
                <a:latin typeface="Segoe UI" panose="020B0502040204020203" pitchFamily="34" charset="0"/>
              </a:rPr>
              <a:t>indicateur</a:t>
            </a:r>
            <a:r>
              <a:rPr lang="en-US" sz="1200" dirty="0">
                <a:effectLst/>
                <a:latin typeface="Segoe UI" panose="020B0502040204020203" pitchFamily="34" charset="0"/>
              </a:rPr>
              <a:t> </a:t>
            </a:r>
            <a:r>
              <a:rPr lang="en-US" sz="1200" dirty="0" err="1">
                <a:effectLst/>
                <a:latin typeface="Segoe UI" panose="020B0502040204020203" pitchFamily="34" charset="0"/>
              </a:rPr>
              <a:t>utilise</a:t>
            </a:r>
            <a:r>
              <a:rPr lang="en-US" sz="1200" dirty="0">
                <a:effectLst/>
                <a:latin typeface="Segoe UI" panose="020B0502040204020203" pitchFamily="34" charset="0"/>
              </a:rPr>
              <a:t> le </a:t>
            </a:r>
            <a:r>
              <a:rPr lang="en-US" sz="1200" dirty="0" err="1">
                <a:effectLst/>
                <a:latin typeface="Segoe UI" panose="020B0502040204020203" pitchFamily="34" charset="0"/>
              </a:rPr>
              <a:t>terme</a:t>
            </a:r>
            <a:r>
              <a:rPr lang="en-US" sz="1200" dirty="0">
                <a:effectLst/>
                <a:latin typeface="Segoe UI" panose="020B0502040204020203" pitchFamily="34" charset="0"/>
              </a:rPr>
              <a:t> "</a:t>
            </a:r>
            <a:r>
              <a:rPr lang="en-US" sz="1200" dirty="0" err="1">
                <a:effectLst/>
                <a:latin typeface="Segoe UI" panose="020B0502040204020203" pitchFamily="34" charset="0"/>
              </a:rPr>
              <a:t>amélioré</a:t>
            </a:r>
            <a:r>
              <a:rPr lang="en-US" sz="1200" dirty="0">
                <a:effectLst/>
                <a:latin typeface="Segoe UI" panose="020B0502040204020203" pitchFamily="34" charset="0"/>
              </a:rPr>
              <a:t>" </a:t>
            </a:r>
            <a:r>
              <a:rPr lang="en-US" sz="1200" dirty="0" err="1">
                <a:effectLst/>
                <a:latin typeface="Segoe UI" panose="020B0502040204020203" pitchFamily="34" charset="0"/>
              </a:rPr>
              <a:t>mais</a:t>
            </a:r>
            <a:r>
              <a:rPr lang="en-US" sz="1200" dirty="0">
                <a:effectLst/>
                <a:latin typeface="Segoe UI" panose="020B0502040204020203" pitchFamily="34" charset="0"/>
              </a:rPr>
              <a:t> ne </a:t>
            </a:r>
            <a:r>
              <a:rPr lang="en-US" sz="1200" dirty="0" err="1">
                <a:effectLst/>
                <a:latin typeface="Segoe UI" panose="020B0502040204020203" pitchFamily="34" charset="0"/>
              </a:rPr>
              <a:t>définit</a:t>
            </a:r>
            <a:r>
              <a:rPr lang="en-US" sz="1200" dirty="0">
                <a:effectLst/>
                <a:latin typeface="Segoe UI" panose="020B0502040204020203" pitchFamily="34" charset="0"/>
              </a:rPr>
              <a:t> pas </a:t>
            </a:r>
            <a:r>
              <a:rPr lang="en-US" sz="1200" dirty="0" err="1">
                <a:effectLst/>
                <a:latin typeface="Segoe UI" panose="020B0502040204020203" pitchFamily="34" charset="0"/>
              </a:rPr>
              <a:t>ce</a:t>
            </a:r>
            <a:r>
              <a:rPr lang="en-US" sz="1200" dirty="0">
                <a:effectLst/>
                <a:latin typeface="Segoe UI" panose="020B0502040204020203" pitchFamily="34" charset="0"/>
              </a:rPr>
              <a:t> qui </a:t>
            </a:r>
            <a:r>
              <a:rPr lang="en-US" sz="1200" dirty="0" err="1">
                <a:effectLst/>
                <a:latin typeface="Segoe UI" panose="020B0502040204020203" pitchFamily="34" charset="0"/>
              </a:rPr>
              <a:t>est</a:t>
            </a:r>
            <a:r>
              <a:rPr lang="en-US" sz="1200" dirty="0">
                <a:effectLst/>
                <a:latin typeface="Segoe UI" panose="020B0502040204020203" pitchFamily="34" charset="0"/>
              </a:rPr>
              <a:t> </a:t>
            </a:r>
            <a:r>
              <a:rPr lang="en-US" sz="1200" dirty="0" err="1">
                <a:effectLst/>
                <a:latin typeface="Segoe UI" panose="020B0502040204020203" pitchFamily="34" charset="0"/>
              </a:rPr>
              <a:t>considéré</a:t>
            </a:r>
            <a:r>
              <a:rPr lang="en-US" sz="1200" dirty="0">
                <a:effectLst/>
                <a:latin typeface="Segoe UI" panose="020B0502040204020203" pitchFamily="34" charset="0"/>
              </a:rPr>
              <a:t> </a:t>
            </a:r>
            <a:r>
              <a:rPr lang="en-US" sz="1200" dirty="0" err="1">
                <a:effectLst/>
                <a:latin typeface="Segoe UI" panose="020B0502040204020203" pitchFamily="34" charset="0"/>
              </a:rPr>
              <a:t>comme</a:t>
            </a:r>
            <a:r>
              <a:rPr lang="en-US" sz="1200" dirty="0">
                <a:effectLst/>
                <a:latin typeface="Segoe UI" panose="020B0502040204020203" pitchFamily="34" charset="0"/>
              </a:rPr>
              <a:t> </a:t>
            </a:r>
            <a:r>
              <a:rPr lang="en-US" sz="1200" dirty="0" err="1">
                <a:effectLst/>
                <a:latin typeface="Segoe UI" panose="020B0502040204020203" pitchFamily="34" charset="0"/>
              </a:rPr>
              <a:t>amélioré</a:t>
            </a:r>
            <a:r>
              <a:rPr lang="en-US" sz="1200" dirty="0">
                <a:effectLst/>
                <a:latin typeface="Segoe UI" panose="020B0502040204020203" pitchFamily="34" charset="0"/>
              </a:rPr>
              <a:t>. </a:t>
            </a:r>
          </a:p>
          <a:p>
            <a:endParaRPr lang="en-US" dirty="0"/>
          </a:p>
        </p:txBody>
      </p:sp>
    </p:spTree>
    <p:extLst>
      <p:ext uri="{BB962C8B-B14F-4D97-AF65-F5344CB8AC3E}">
        <p14:creationId xmlns:p14="http://schemas.microsoft.com/office/powerpoint/2010/main" val="1323589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 </a:t>
            </a:r>
            <a:r>
              <a:rPr lang="en-US" dirty="0" err="1"/>
              <a:t>cours</a:t>
            </a:r>
            <a:r>
              <a:rPr lang="en-US" dirty="0"/>
              <a:t> de </a:t>
            </a:r>
            <a:r>
              <a:rPr lang="en-US" dirty="0" err="1"/>
              <a:t>cette</a:t>
            </a:r>
            <a:r>
              <a:rPr lang="en-US" dirty="0"/>
              <a:t> session, nous </a:t>
            </a:r>
            <a:r>
              <a:rPr lang="en-US" dirty="0" err="1"/>
              <a:t>aborderons</a:t>
            </a:r>
            <a:r>
              <a:rPr lang="en-US" dirty="0"/>
              <a:t> les </a:t>
            </a:r>
            <a:r>
              <a:rPr lang="en-US" dirty="0" err="1"/>
              <a:t>sujets</a:t>
            </a:r>
            <a:r>
              <a:rPr lang="en-US" dirty="0"/>
              <a:t> </a:t>
            </a:r>
            <a:r>
              <a:rPr lang="en-US" dirty="0" err="1"/>
              <a:t>suivants</a:t>
            </a:r>
            <a:r>
              <a:rPr lang="en-US" dirty="0"/>
              <a:t>: </a:t>
            </a:r>
          </a:p>
          <a:p>
            <a:pPr marL="171450" indent="-171450">
              <a:buFont typeface="Arial" panose="020B0604020202020204" pitchFamily="34" charset="0"/>
              <a:buChar char="•"/>
            </a:pPr>
            <a:r>
              <a:rPr lang="en-US" dirty="0" err="1"/>
              <a:t>Principes</a:t>
            </a:r>
            <a:r>
              <a:rPr lang="en-US" dirty="0"/>
              <a:t> </a:t>
            </a:r>
            <a:r>
              <a:rPr lang="en-US" dirty="0" err="1"/>
              <a:t>fondamentaux</a:t>
            </a:r>
            <a:r>
              <a:rPr lang="en-US" dirty="0"/>
              <a:t> des </a:t>
            </a:r>
            <a:r>
              <a:rPr lang="en-US" dirty="0" err="1"/>
              <a:t>indicateurs</a:t>
            </a:r>
            <a:endParaRPr lang="en-US" dirty="0"/>
          </a:p>
          <a:p>
            <a:pPr marL="171450" indent="-171450">
              <a:buFont typeface="Arial" panose="020B0604020202020204" pitchFamily="34" charset="0"/>
              <a:buChar char="•"/>
            </a:pPr>
            <a:r>
              <a:rPr lang="en-US" dirty="0" err="1"/>
              <a:t>Indicateurs</a:t>
            </a:r>
            <a:r>
              <a:rPr lang="en-US" dirty="0"/>
              <a:t> standard du Bureau du travail des enfants, du travail </a:t>
            </a:r>
            <a:r>
              <a:rPr lang="en-US" dirty="0" err="1"/>
              <a:t>forcé</a:t>
            </a:r>
            <a:r>
              <a:rPr lang="en-US" dirty="0"/>
              <a:t> et de la </a:t>
            </a:r>
            <a:r>
              <a:rPr lang="en-US" dirty="0" err="1"/>
              <a:t>traite</a:t>
            </a:r>
            <a:r>
              <a:rPr lang="en-US" dirty="0"/>
              <a:t> des </a:t>
            </a:r>
            <a:r>
              <a:rPr lang="en-US" dirty="0" err="1"/>
              <a:t>êtres</a:t>
            </a:r>
            <a:r>
              <a:rPr lang="en-US" dirty="0"/>
              <a:t> </a:t>
            </a:r>
            <a:r>
              <a:rPr lang="en-US" dirty="0" err="1"/>
              <a:t>humains</a:t>
            </a:r>
            <a:r>
              <a:rPr lang="en-US" dirty="0"/>
              <a:t> (OCFT) de la </a:t>
            </a:r>
            <a:r>
              <a:rPr lang="en-US" dirty="0" err="1"/>
              <a:t>l’ILAB</a:t>
            </a:r>
            <a:r>
              <a:rPr lang="en-US" dirty="0"/>
              <a:t> </a:t>
            </a:r>
          </a:p>
          <a:p>
            <a:pPr marL="171450" indent="-171450">
              <a:buFont typeface="Arial" panose="020B0604020202020204" pitchFamily="34" charset="0"/>
              <a:buChar char="•"/>
            </a:pPr>
            <a:r>
              <a:rPr lang="en-US" dirty="0" err="1"/>
              <a:t>Caractéristiques</a:t>
            </a:r>
            <a:r>
              <a:rPr lang="en-US" dirty="0"/>
              <a:t> des </a:t>
            </a:r>
            <a:r>
              <a:rPr lang="en-US" dirty="0" err="1"/>
              <a:t>indicateurs</a:t>
            </a:r>
            <a:r>
              <a:rPr lang="en-US" dirty="0"/>
              <a:t>, y </a:t>
            </a:r>
            <a:r>
              <a:rPr lang="en-US" dirty="0" err="1"/>
              <a:t>compris</a:t>
            </a:r>
            <a:r>
              <a:rPr lang="en-US" dirty="0"/>
              <a:t> les </a:t>
            </a:r>
            <a:r>
              <a:rPr lang="en-US" dirty="0" err="1"/>
              <a:t>critères</a:t>
            </a:r>
            <a:r>
              <a:rPr lang="en-US" dirty="0"/>
              <a:t> de </a:t>
            </a:r>
            <a:r>
              <a:rPr lang="en-US" dirty="0" err="1"/>
              <a:t>sélection</a:t>
            </a:r>
            <a:r>
              <a:rPr lang="en-US" dirty="0"/>
              <a:t> de bons </a:t>
            </a:r>
            <a:r>
              <a:rPr lang="en-US" dirty="0" err="1"/>
              <a:t>indicateurs</a:t>
            </a:r>
            <a:r>
              <a:rPr lang="en-US" dirty="0"/>
              <a:t>.</a:t>
            </a:r>
          </a:p>
          <a:p>
            <a:pPr marL="171450" indent="-171450">
              <a:buFont typeface="Arial" panose="020B0604020202020204" pitchFamily="34" charset="0"/>
              <a:buChar char="•"/>
            </a:pPr>
            <a:r>
              <a:rPr lang="en-US" dirty="0"/>
              <a:t>Plans de </a:t>
            </a:r>
            <a:r>
              <a:rPr lang="en-US" dirty="0" err="1"/>
              <a:t>suivi</a:t>
            </a:r>
            <a:r>
              <a:rPr lang="en-US" dirty="0"/>
              <a:t> des performances (PMP)</a:t>
            </a:r>
          </a:p>
          <a:p>
            <a:endParaRPr lang="en-US" dirty="0"/>
          </a:p>
        </p:txBody>
      </p:sp>
    </p:spTree>
    <p:extLst>
      <p:ext uri="{BB962C8B-B14F-4D97-AF65-F5344CB8AC3E}">
        <p14:creationId xmlns:p14="http://schemas.microsoft.com/office/powerpoint/2010/main" val="33761117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sz="1200" b="0" dirty="0">
                <a:effectLst/>
                <a:latin typeface="+mn-lt"/>
                <a:ea typeface="ＭＳ Ｐゴシック" pitchFamily="-109" charset="-128"/>
              </a:rPr>
              <a:t>Il </a:t>
            </a:r>
            <a:r>
              <a:rPr lang="en-US" sz="1200" b="0" dirty="0" err="1">
                <a:effectLst/>
                <a:latin typeface="+mn-lt"/>
                <a:ea typeface="ＭＳ Ｐゴシック" pitchFamily="-109" charset="-128"/>
              </a:rPr>
              <a:t>est</a:t>
            </a:r>
            <a:r>
              <a:rPr lang="en-US" sz="1200" b="0" dirty="0">
                <a:effectLst/>
                <a:latin typeface="+mn-lt"/>
                <a:ea typeface="ＭＳ Ｐゴシック" pitchFamily="-109" charset="-128"/>
              </a:rPr>
              <a:t> </a:t>
            </a:r>
            <a:r>
              <a:rPr lang="en-US" sz="1200" b="0" dirty="0" err="1">
                <a:effectLst/>
                <a:latin typeface="+mn-lt"/>
                <a:ea typeface="ＭＳ Ｐゴシック" pitchFamily="-109" charset="-128"/>
              </a:rPr>
              <a:t>également</a:t>
            </a:r>
            <a:r>
              <a:rPr lang="en-US" sz="1200" b="0" dirty="0">
                <a:effectLst/>
                <a:latin typeface="+mn-lt"/>
                <a:ea typeface="ＭＳ Ｐゴシック" pitchFamily="-109" charset="-128"/>
              </a:rPr>
              <a:t> important que </a:t>
            </a:r>
            <a:r>
              <a:rPr lang="en-US" sz="1200" b="0" dirty="0" err="1">
                <a:effectLst/>
                <a:latin typeface="+mn-lt"/>
                <a:ea typeface="ＭＳ Ｐゴシック" pitchFamily="-109" charset="-128"/>
              </a:rPr>
              <a:t>l'indicateur</a:t>
            </a:r>
            <a:r>
              <a:rPr lang="en-US" sz="1200" b="0" dirty="0">
                <a:effectLst/>
                <a:latin typeface="+mn-lt"/>
                <a:ea typeface="ＭＳ Ｐゴシック" pitchFamily="-109" charset="-128"/>
              </a:rPr>
              <a:t> </a:t>
            </a:r>
            <a:r>
              <a:rPr lang="en-US" sz="1200" b="0" dirty="0" err="1">
                <a:effectLst/>
                <a:latin typeface="+mn-lt"/>
                <a:ea typeface="ＭＳ Ｐゴシック" pitchFamily="-109" charset="-128"/>
              </a:rPr>
              <a:t>ou</a:t>
            </a:r>
            <a:r>
              <a:rPr lang="en-US" sz="1200" b="0" dirty="0">
                <a:effectLst/>
                <a:latin typeface="+mn-lt"/>
                <a:ea typeface="ＭＳ Ｐゴシック" pitchFamily="-109" charset="-128"/>
              </a:rPr>
              <a:t> les </a:t>
            </a:r>
            <a:r>
              <a:rPr lang="en-US" sz="1200" b="0" dirty="0" err="1">
                <a:effectLst/>
                <a:latin typeface="+mn-lt"/>
                <a:ea typeface="ＭＳ Ｐゴシック" pitchFamily="-109" charset="-128"/>
              </a:rPr>
              <a:t>indicateurs</a:t>
            </a:r>
            <a:r>
              <a:rPr lang="en-US" sz="1200" b="0" dirty="0">
                <a:effectLst/>
                <a:latin typeface="+mn-lt"/>
                <a:ea typeface="ＭＳ Ｐゴシック" pitchFamily="-109" charset="-128"/>
              </a:rPr>
              <a:t> </a:t>
            </a:r>
            <a:r>
              <a:rPr lang="en-US" sz="1200" b="0" dirty="0" err="1">
                <a:effectLst/>
                <a:latin typeface="+mn-lt"/>
                <a:ea typeface="ＭＳ Ｐゴシック" pitchFamily="-109" charset="-128"/>
              </a:rPr>
              <a:t>soient</a:t>
            </a:r>
            <a:r>
              <a:rPr lang="en-US" sz="1200" b="0" dirty="0">
                <a:effectLst/>
                <a:latin typeface="+mn-lt"/>
                <a:ea typeface="ＭＳ Ｐゴシック" pitchFamily="-109" charset="-128"/>
              </a:rPr>
              <a:t> </a:t>
            </a:r>
            <a:r>
              <a:rPr lang="en-US" sz="1200" b="0" dirty="0" err="1">
                <a:effectLst/>
                <a:latin typeface="+mn-lt"/>
                <a:ea typeface="ＭＳ Ｐゴシック" pitchFamily="-109" charset="-128"/>
              </a:rPr>
              <a:t>adéquats</a:t>
            </a:r>
            <a:r>
              <a:rPr lang="en-US" sz="1200" b="0" dirty="0">
                <a:effectLst/>
                <a:latin typeface="+mn-lt"/>
                <a:ea typeface="ＭＳ Ｐゴシック" pitchFamily="-109" charset="-128"/>
              </a:rPr>
              <a:t>, </a:t>
            </a:r>
            <a:r>
              <a:rPr lang="en-US" sz="1200" b="0" dirty="0" err="1">
                <a:effectLst/>
                <a:latin typeface="+mn-lt"/>
                <a:ea typeface="ＭＳ Ｐゴシック" pitchFamily="-109" charset="-128"/>
              </a:rPr>
              <a:t>c'est</a:t>
            </a:r>
            <a:r>
              <a:rPr lang="en-US" sz="1200" b="0" dirty="0">
                <a:effectLst/>
                <a:latin typeface="+mn-lt"/>
                <a:ea typeface="ＭＳ Ｐゴシック" pitchFamily="-109" charset="-128"/>
              </a:rPr>
              <a:t>-</a:t>
            </a:r>
            <a:r>
              <a:rPr lang="en-US" sz="1200" b="0" dirty="0" err="1">
                <a:effectLst/>
                <a:latin typeface="+mn-lt"/>
                <a:ea typeface="ＭＳ Ｐゴシック" pitchFamily="-109" charset="-128"/>
              </a:rPr>
              <a:t>à</a:t>
            </a:r>
            <a:r>
              <a:rPr lang="en-US" sz="1200" b="0" dirty="0">
                <a:effectLst/>
                <a:latin typeface="+mn-lt"/>
                <a:ea typeface="ＭＳ Ｐゴシック" pitchFamily="-109" charset="-128"/>
              </a:rPr>
              <a:t>-dire </a:t>
            </a:r>
            <a:r>
              <a:rPr lang="en-US" sz="1200" b="0" dirty="0" err="1">
                <a:effectLst/>
                <a:latin typeface="+mn-lt"/>
                <a:ea typeface="ＭＳ Ｐゴシック" pitchFamily="-109" charset="-128"/>
              </a:rPr>
              <a:t>qu'ils</a:t>
            </a:r>
            <a:r>
              <a:rPr lang="en-US" sz="1200" b="0" dirty="0">
                <a:effectLst/>
                <a:latin typeface="+mn-lt"/>
                <a:ea typeface="ＭＳ Ｐゴシック" pitchFamily="-109" charset="-128"/>
              </a:rPr>
              <a:t> </a:t>
            </a:r>
            <a:r>
              <a:rPr lang="en-US" sz="1200" b="0" dirty="0" err="1">
                <a:effectLst/>
                <a:latin typeface="+mn-lt"/>
                <a:ea typeface="ＭＳ Ｐゴシック" pitchFamily="-109" charset="-128"/>
              </a:rPr>
              <a:t>fournissent</a:t>
            </a:r>
            <a:r>
              <a:rPr lang="en-US" sz="1200" b="0" dirty="0">
                <a:effectLst/>
                <a:latin typeface="+mn-lt"/>
                <a:ea typeface="ＭＳ Ｐゴシック" pitchFamily="-109" charset="-128"/>
              </a:rPr>
              <a:t> </a:t>
            </a:r>
            <a:r>
              <a:rPr lang="en-US" sz="1200" b="0" dirty="0" err="1">
                <a:effectLst/>
                <a:latin typeface="+mn-lt"/>
                <a:ea typeface="ＭＳ Ｐゴシック" pitchFamily="-109" charset="-128"/>
              </a:rPr>
              <a:t>suffisamment</a:t>
            </a:r>
            <a:r>
              <a:rPr lang="en-US" sz="1200" b="0" dirty="0">
                <a:effectLst/>
                <a:latin typeface="+mn-lt"/>
                <a:ea typeface="ＭＳ Ｐゴシック" pitchFamily="-109" charset="-128"/>
              </a:rPr>
              <a:t> </a:t>
            </a:r>
            <a:r>
              <a:rPr lang="en-US" sz="1200" b="0" dirty="0" err="1">
                <a:effectLst/>
                <a:latin typeface="+mn-lt"/>
                <a:ea typeface="ＭＳ Ｐゴシック" pitchFamily="-109" charset="-128"/>
              </a:rPr>
              <a:t>d'informations</a:t>
            </a:r>
            <a:r>
              <a:rPr lang="en-US" sz="1200" b="0" dirty="0">
                <a:effectLst/>
                <a:latin typeface="+mn-lt"/>
                <a:ea typeface="ＭＳ Ｐゴシック" pitchFamily="-109" charset="-128"/>
              </a:rPr>
              <a:t> pour </a:t>
            </a:r>
            <a:r>
              <a:rPr lang="en-US" sz="1200" b="0" dirty="0" err="1">
                <a:effectLst/>
                <a:latin typeface="+mn-lt"/>
                <a:ea typeface="ＭＳ Ｐゴシック" pitchFamily="-109" charset="-128"/>
              </a:rPr>
              <a:t>comprendre</a:t>
            </a:r>
            <a:r>
              <a:rPr lang="en-US" sz="1200" b="0" dirty="0">
                <a:effectLst/>
                <a:latin typeface="+mn-lt"/>
                <a:ea typeface="ＭＳ Ｐゴシック" pitchFamily="-109" charset="-128"/>
              </a:rPr>
              <a:t> la performance d'un </a:t>
            </a:r>
            <a:r>
              <a:rPr lang="en-US" sz="1200" b="0" dirty="0" err="1">
                <a:effectLst/>
                <a:latin typeface="+mn-lt"/>
                <a:ea typeface="ＭＳ Ｐゴシック" pitchFamily="-109" charset="-128"/>
              </a:rPr>
              <a:t>résultat</a:t>
            </a:r>
            <a:r>
              <a:rPr lang="en-US" sz="1200" b="0" dirty="0">
                <a:effectLst/>
                <a:latin typeface="+mn-lt"/>
                <a:ea typeface="ＭＳ Ｐゴシック" pitchFamily="-109" charset="-128"/>
              </a:rPr>
              <a:t>. </a:t>
            </a:r>
          </a:p>
          <a:p>
            <a:pPr marL="171450" indent="-171450" algn="l">
              <a:buFont typeface="Arial" panose="020B0604020202020204" pitchFamily="34" charset="0"/>
              <a:buChar char="•"/>
            </a:pPr>
            <a:r>
              <a:rPr lang="en-US" sz="1200" b="0" dirty="0">
                <a:effectLst/>
                <a:latin typeface="+mn-lt"/>
                <a:ea typeface="ＭＳ Ｐゴシック" pitchFamily="-109" charset="-128"/>
              </a:rPr>
              <a:t>Le </a:t>
            </a:r>
            <a:r>
              <a:rPr lang="en-US" sz="1200" b="0" dirty="0" err="1">
                <a:effectLst/>
                <a:latin typeface="+mn-lt"/>
                <a:ea typeface="ＭＳ Ｐゴシック" pitchFamily="-109" charset="-128"/>
              </a:rPr>
              <a:t>nombre</a:t>
            </a:r>
            <a:r>
              <a:rPr lang="en-US" sz="1200" b="0" dirty="0">
                <a:effectLst/>
                <a:latin typeface="+mn-lt"/>
                <a:ea typeface="ＭＳ Ｐゴシック" pitchFamily="-109" charset="-128"/>
              </a:rPr>
              <a:t> </a:t>
            </a:r>
            <a:r>
              <a:rPr lang="en-US" sz="1200" b="0" dirty="0" err="1">
                <a:effectLst/>
                <a:latin typeface="+mn-lt"/>
                <a:ea typeface="ＭＳ Ｐゴシック" pitchFamily="-109" charset="-128"/>
              </a:rPr>
              <a:t>d'indicateurs</a:t>
            </a:r>
            <a:r>
              <a:rPr lang="en-US" sz="1200" b="0" dirty="0">
                <a:effectLst/>
                <a:latin typeface="+mn-lt"/>
                <a:ea typeface="ＭＳ Ｐゴシック" pitchFamily="-109" charset="-128"/>
              </a:rPr>
              <a:t> </a:t>
            </a:r>
            <a:r>
              <a:rPr lang="en-US" sz="1200" b="0" dirty="0" err="1">
                <a:effectLst/>
                <a:latin typeface="+mn-lt"/>
                <a:ea typeface="ＭＳ Ｐゴシック" pitchFamily="-109" charset="-128"/>
              </a:rPr>
              <a:t>requis</a:t>
            </a:r>
            <a:r>
              <a:rPr lang="en-US" sz="1200" b="0" dirty="0">
                <a:effectLst/>
                <a:latin typeface="+mn-lt"/>
                <a:ea typeface="ＭＳ Ｐゴシック" pitchFamily="-109" charset="-128"/>
              </a:rPr>
              <a:t> </a:t>
            </a:r>
            <a:r>
              <a:rPr lang="en-US" sz="1200" b="0" dirty="0" err="1">
                <a:effectLst/>
                <a:latin typeface="+mn-lt"/>
                <a:ea typeface="ＭＳ Ｐゴシック" pitchFamily="-109" charset="-128"/>
              </a:rPr>
              <a:t>dépend</a:t>
            </a:r>
            <a:r>
              <a:rPr lang="en-US" sz="1200" b="0" dirty="0">
                <a:effectLst/>
                <a:latin typeface="+mn-lt"/>
                <a:ea typeface="ＭＳ Ｐゴシック" pitchFamily="-109" charset="-128"/>
              </a:rPr>
              <a:t> de la </a:t>
            </a:r>
            <a:r>
              <a:rPr lang="en-US" sz="1200" b="0" dirty="0" err="1">
                <a:effectLst/>
                <a:latin typeface="+mn-lt"/>
                <a:ea typeface="ＭＳ Ｐゴシック" pitchFamily="-109" charset="-128"/>
              </a:rPr>
              <a:t>complexité</a:t>
            </a:r>
            <a:r>
              <a:rPr lang="en-US" sz="1200" b="0" dirty="0">
                <a:effectLst/>
                <a:latin typeface="+mn-lt"/>
                <a:ea typeface="ＭＳ Ｐゴシック" pitchFamily="-109" charset="-128"/>
              </a:rPr>
              <a:t> du </a:t>
            </a:r>
            <a:r>
              <a:rPr lang="en-US" sz="1200" b="0" dirty="0" err="1">
                <a:effectLst/>
                <a:latin typeface="+mn-lt"/>
                <a:ea typeface="ＭＳ Ｐゴシック" pitchFamily="-109" charset="-128"/>
              </a:rPr>
              <a:t>résultat</a:t>
            </a:r>
            <a:r>
              <a:rPr lang="en-US" sz="1200" b="0" dirty="0">
                <a:effectLst/>
                <a:latin typeface="+mn-lt"/>
                <a:ea typeface="ＭＳ Ｐゴシック" pitchFamily="-109" charset="-128"/>
              </a:rPr>
              <a:t> et des exigences </a:t>
            </a:r>
            <a:r>
              <a:rPr lang="en-US" sz="1200" b="0" dirty="0" err="1">
                <a:effectLst/>
                <a:latin typeface="+mn-lt"/>
                <a:ea typeface="ＭＳ Ｐゴシック" pitchFamily="-109" charset="-128"/>
              </a:rPr>
              <a:t>en</a:t>
            </a:r>
            <a:r>
              <a:rPr lang="en-US" sz="1200" b="0" dirty="0">
                <a:effectLst/>
                <a:latin typeface="+mn-lt"/>
                <a:ea typeface="ＭＳ Ｐゴシック" pitchFamily="-109" charset="-128"/>
              </a:rPr>
              <a:t> matière de rapports.</a:t>
            </a:r>
          </a:p>
          <a:p>
            <a:pPr marL="171450" indent="-171450" algn="l">
              <a:buFont typeface="Arial" panose="020B0604020202020204" pitchFamily="34" charset="0"/>
              <a:buChar char="•"/>
            </a:pPr>
            <a:r>
              <a:rPr lang="en-US" sz="1200" b="0" dirty="0">
                <a:effectLst/>
                <a:latin typeface="+mn-lt"/>
                <a:ea typeface="ＭＳ Ｐゴシック" pitchFamily="-109" charset="-128"/>
              </a:rPr>
              <a:t>Il </a:t>
            </a:r>
            <a:r>
              <a:rPr lang="en-US" sz="1200" b="0" dirty="0" err="1">
                <a:effectLst/>
                <a:latin typeface="+mn-lt"/>
                <a:ea typeface="ＭＳ Ｐゴシック" pitchFamily="-109" charset="-128"/>
              </a:rPr>
              <a:t>est</a:t>
            </a:r>
            <a:r>
              <a:rPr lang="en-US" sz="1200" b="0" dirty="0">
                <a:effectLst/>
                <a:latin typeface="+mn-lt"/>
                <a:ea typeface="ＭＳ Ｐゴシック" pitchFamily="-109" charset="-128"/>
              </a:rPr>
              <a:t> important de </a:t>
            </a:r>
            <a:r>
              <a:rPr lang="en-US" sz="1200" b="0" dirty="0" err="1">
                <a:effectLst/>
                <a:latin typeface="+mn-lt"/>
                <a:ea typeface="ＭＳ Ｐゴシック" pitchFamily="-109" charset="-128"/>
              </a:rPr>
              <a:t>n'inclure</a:t>
            </a:r>
            <a:r>
              <a:rPr lang="en-US" sz="1200" b="0" dirty="0">
                <a:effectLst/>
                <a:latin typeface="+mn-lt"/>
                <a:ea typeface="ＭＳ Ｐゴシック" pitchFamily="-109" charset="-128"/>
              </a:rPr>
              <a:t> que les </a:t>
            </a:r>
            <a:r>
              <a:rPr lang="en-US" sz="1200" b="0" dirty="0" err="1">
                <a:effectLst/>
                <a:latin typeface="+mn-lt"/>
                <a:ea typeface="ＭＳ Ｐゴシック" pitchFamily="-109" charset="-128"/>
              </a:rPr>
              <a:t>indicateurs</a:t>
            </a:r>
            <a:r>
              <a:rPr lang="en-US" sz="1200" b="0" dirty="0">
                <a:effectLst/>
                <a:latin typeface="+mn-lt"/>
                <a:ea typeface="ＭＳ Ｐゴシック" pitchFamily="-109" charset="-128"/>
              </a:rPr>
              <a:t> </a:t>
            </a:r>
            <a:r>
              <a:rPr lang="en-US" sz="1200" b="0" dirty="0" err="1">
                <a:effectLst/>
                <a:latin typeface="+mn-lt"/>
                <a:ea typeface="ＭＳ Ｐゴシック" pitchFamily="-109" charset="-128"/>
              </a:rPr>
              <a:t>nécessaires</a:t>
            </a:r>
            <a:r>
              <a:rPr lang="en-US" sz="1200" b="0" dirty="0">
                <a:effectLst/>
                <a:latin typeface="+mn-lt"/>
                <a:ea typeface="ＭＳ Ｐゴシック" pitchFamily="-109" charset="-128"/>
              </a:rPr>
              <a:t> aux </a:t>
            </a:r>
            <a:r>
              <a:rPr lang="en-US" sz="1200" b="0" dirty="0" err="1">
                <a:effectLst/>
                <a:latin typeface="+mn-lt"/>
                <a:ea typeface="ＭＳ Ｐゴシック" pitchFamily="-109" charset="-128"/>
              </a:rPr>
              <a:t>décisions</a:t>
            </a:r>
            <a:r>
              <a:rPr lang="en-US" sz="1200" b="0" dirty="0">
                <a:effectLst/>
                <a:latin typeface="+mn-lt"/>
                <a:ea typeface="ＭＳ Ｐゴシック" pitchFamily="-109" charset="-128"/>
              </a:rPr>
              <a:t> de gestion et de reporting - </a:t>
            </a:r>
            <a:r>
              <a:rPr lang="en-US" sz="1200" b="0" dirty="0" err="1">
                <a:effectLst/>
                <a:latin typeface="+mn-lt"/>
                <a:ea typeface="ＭＳ Ｐゴシック" pitchFamily="-109" charset="-128"/>
              </a:rPr>
              <a:t>ni</a:t>
            </a:r>
            <a:r>
              <a:rPr lang="en-US" sz="1200" b="0" dirty="0">
                <a:effectLst/>
                <a:latin typeface="+mn-lt"/>
                <a:ea typeface="ＭＳ Ｐゴシック" pitchFamily="-109" charset="-128"/>
              </a:rPr>
              <a:t> plus </a:t>
            </a:r>
            <a:r>
              <a:rPr lang="en-US" sz="1200" b="0" dirty="0" err="1">
                <a:effectLst/>
                <a:latin typeface="+mn-lt"/>
                <a:ea typeface="ＭＳ Ｐゴシック" pitchFamily="-109" charset="-128"/>
              </a:rPr>
              <a:t>ni</a:t>
            </a:r>
            <a:r>
              <a:rPr lang="en-US" sz="1200" b="0" dirty="0">
                <a:effectLst/>
                <a:latin typeface="+mn-lt"/>
                <a:ea typeface="ＭＳ Ｐゴシック" pitchFamily="-109" charset="-128"/>
              </a:rPr>
              <a:t> </a:t>
            </a:r>
            <a:r>
              <a:rPr lang="en-US" sz="1200" b="0" dirty="0" err="1">
                <a:effectLst/>
                <a:latin typeface="+mn-lt"/>
                <a:ea typeface="ＭＳ Ｐゴシック" pitchFamily="-109" charset="-128"/>
              </a:rPr>
              <a:t>moins</a:t>
            </a:r>
            <a:r>
              <a:rPr lang="en-US" sz="1200" b="0" dirty="0">
                <a:effectLst/>
                <a:latin typeface="+mn-lt"/>
                <a:ea typeface="ＭＳ Ｐゴシック" pitchFamily="-109" charset="-128"/>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u="sng"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8621901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0" dirty="0" err="1"/>
              <a:t>Lors</a:t>
            </a:r>
            <a:r>
              <a:rPr lang="en-US" altLang="en-US" sz="1200" b="0" dirty="0"/>
              <a:t> de la </a:t>
            </a:r>
            <a:r>
              <a:rPr lang="en-US" altLang="en-US" sz="1200" b="0" dirty="0" err="1"/>
              <a:t>sélection</a:t>
            </a:r>
            <a:r>
              <a:rPr lang="en-US" altLang="en-US" sz="1200" b="0" dirty="0"/>
              <a:t> des </a:t>
            </a:r>
            <a:r>
              <a:rPr lang="en-US" altLang="en-US" sz="1200" b="0" dirty="0" err="1"/>
              <a:t>indicateurs</a:t>
            </a:r>
            <a:r>
              <a:rPr lang="en-US" altLang="en-US" sz="1200" b="0" dirty="0"/>
              <a:t>, </a:t>
            </a:r>
            <a:r>
              <a:rPr lang="en-US" altLang="en-US" sz="1200" b="0" dirty="0" err="1"/>
              <a:t>n'incluez</a:t>
            </a:r>
            <a:r>
              <a:rPr lang="en-US" altLang="en-US" sz="1200" b="0" dirty="0"/>
              <a:t> que le </a:t>
            </a:r>
            <a:r>
              <a:rPr lang="en-US" altLang="en-US" sz="1200" b="0" dirty="0" err="1"/>
              <a:t>nombre</a:t>
            </a:r>
            <a:r>
              <a:rPr lang="en-US" altLang="en-US" sz="1200" b="0" dirty="0"/>
              <a:t> minimum </a:t>
            </a:r>
            <a:r>
              <a:rPr lang="en-US" altLang="en-US" sz="1200" b="0" dirty="0" err="1"/>
              <a:t>nécessaire</a:t>
            </a:r>
            <a:r>
              <a:rPr lang="en-US" altLang="en-US" sz="1200" b="0" dirty="0"/>
              <a:t> pour </a:t>
            </a:r>
            <a:r>
              <a:rPr lang="en-US" altLang="en-US" sz="1200" b="0" dirty="0" err="1"/>
              <a:t>saisir</a:t>
            </a:r>
            <a:r>
              <a:rPr lang="en-US" altLang="en-US" sz="1200" b="0" dirty="0"/>
              <a:t> </a:t>
            </a:r>
            <a:r>
              <a:rPr lang="en-US" altLang="en-US" sz="1200" b="0" dirty="0" err="1"/>
              <a:t>tous</a:t>
            </a:r>
            <a:r>
              <a:rPr lang="en-US" altLang="en-US" sz="1200" b="0" dirty="0"/>
              <a:t> les </a:t>
            </a:r>
            <a:r>
              <a:rPr lang="en-US" altLang="en-US" sz="1200" b="0" dirty="0" err="1"/>
              <a:t>éléments</a:t>
            </a:r>
            <a:r>
              <a:rPr lang="en-US" altLang="en-US" sz="1200" b="0" dirty="0"/>
              <a:t> </a:t>
            </a:r>
            <a:r>
              <a:rPr lang="en-US" altLang="en-US" sz="1200" b="0" dirty="0" err="1"/>
              <a:t>importants</a:t>
            </a:r>
            <a:r>
              <a:rPr lang="en-US" altLang="en-US" sz="1200" b="0" dirty="0"/>
              <a:t> d'un </a:t>
            </a:r>
            <a:r>
              <a:rPr lang="en-US" altLang="en-US" sz="1200" b="0" dirty="0" err="1"/>
              <a:t>résultat</a:t>
            </a:r>
            <a:r>
              <a:rPr lang="en-US" altLang="en-US" sz="1200" b="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0" dirty="0" err="1"/>
              <a:t>Prenons</a:t>
            </a:r>
            <a:r>
              <a:rPr lang="en-US" altLang="en-US" sz="1200" b="0" dirty="0"/>
              <a:t> un </a:t>
            </a:r>
            <a:r>
              <a:rPr lang="en-US" altLang="en-US" sz="1200" b="0" dirty="0" err="1"/>
              <a:t>exemple</a:t>
            </a:r>
            <a:r>
              <a:rPr lang="en-US" altLang="en-US" sz="1200" b="0" dirty="0"/>
              <a:t>. Pour le </a:t>
            </a:r>
            <a:r>
              <a:rPr lang="en-US" altLang="en-US" sz="1200" b="0" dirty="0" err="1"/>
              <a:t>résultat</a:t>
            </a:r>
            <a:r>
              <a:rPr lang="en-US" altLang="en-US" sz="1200" b="0" dirty="0"/>
              <a:t> "</a:t>
            </a:r>
            <a:r>
              <a:rPr lang="en-US" altLang="en-US" sz="1200" b="0" dirty="0" err="1"/>
              <a:t>Amélioration</a:t>
            </a:r>
            <a:r>
              <a:rPr lang="en-US" altLang="en-US" sz="1200" b="0" dirty="0"/>
              <a:t> de la mise </a:t>
            </a:r>
            <a:r>
              <a:rPr lang="en-US" altLang="en-US" sz="1200" b="0" dirty="0" err="1"/>
              <a:t>en</a:t>
            </a:r>
            <a:r>
              <a:rPr lang="en-US" altLang="en-US" sz="1200" b="0" dirty="0"/>
              <a:t> </a:t>
            </a:r>
            <a:r>
              <a:rPr lang="en-US" altLang="en-US" sz="1200" b="0" dirty="0" err="1"/>
              <a:t>œuvre</a:t>
            </a:r>
            <a:r>
              <a:rPr lang="en-US" altLang="en-US" sz="1200" b="0" dirty="0"/>
              <a:t> des </a:t>
            </a:r>
            <a:r>
              <a:rPr lang="en-US" altLang="en-US" sz="1200" b="0" dirty="0" err="1"/>
              <a:t>réglementations</a:t>
            </a:r>
            <a:r>
              <a:rPr lang="en-US" altLang="en-US" sz="1200" b="0" dirty="0"/>
              <a:t> et des orientations </a:t>
            </a:r>
            <a:r>
              <a:rPr lang="en-US" altLang="en-US" sz="1200" b="0" dirty="0" err="1"/>
              <a:t>en</a:t>
            </a:r>
            <a:r>
              <a:rPr lang="en-US" altLang="en-US" sz="1200" b="0" dirty="0"/>
              <a:t> matière de protection des droits du travail par les </a:t>
            </a:r>
            <a:r>
              <a:rPr lang="en-US" altLang="en-US" sz="1200" b="0" dirty="0" err="1"/>
              <a:t>acteurs</a:t>
            </a:r>
            <a:r>
              <a:rPr lang="en-US" altLang="en-US" sz="1200" b="0" dirty="0"/>
              <a:t> du </a:t>
            </a:r>
            <a:r>
              <a:rPr lang="en-US" altLang="en-US" sz="1200" b="0" dirty="0" err="1"/>
              <a:t>secteur</a:t>
            </a:r>
            <a:r>
              <a:rPr lang="en-US" altLang="en-US" sz="1200" b="0" dirty="0"/>
              <a:t> </a:t>
            </a:r>
            <a:r>
              <a:rPr lang="en-US" altLang="en-US" sz="1200" b="0" dirty="0" err="1"/>
              <a:t>privé</a:t>
            </a:r>
            <a:r>
              <a:rPr lang="en-US" altLang="en-US" sz="1200" b="0" dirty="0"/>
              <a:t>", nous </a:t>
            </a:r>
            <a:r>
              <a:rPr lang="en-US" altLang="en-US" sz="1200" b="0" dirty="0" err="1"/>
              <a:t>avons</a:t>
            </a:r>
            <a:r>
              <a:rPr lang="en-US" altLang="en-US" sz="1200" b="0" dirty="0"/>
              <a:t> un tableau </a:t>
            </a:r>
            <a:r>
              <a:rPr lang="en-US" altLang="en-US" sz="1200" b="0" dirty="0" err="1"/>
              <a:t>d'indicateurs</a:t>
            </a:r>
            <a:r>
              <a:rPr lang="en-US" altLang="en-US" sz="1200" b="0" dirty="0"/>
              <a:t> </a:t>
            </a:r>
            <a:r>
              <a:rPr lang="en-US" altLang="en-US" sz="1200" b="0" dirty="0" err="1"/>
              <a:t>potentiels</a:t>
            </a:r>
            <a:r>
              <a:rPr lang="en-US" altLang="en-US" sz="1200" b="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0" dirty="0"/>
              <a:t>A gauche, nous </a:t>
            </a:r>
            <a:r>
              <a:rPr lang="en-US" altLang="en-US" sz="1200" b="0" dirty="0" err="1"/>
              <a:t>avons</a:t>
            </a:r>
            <a:r>
              <a:rPr lang="en-US" altLang="en-US" sz="1200" b="0" dirty="0"/>
              <a:t> 5 </a:t>
            </a:r>
            <a:r>
              <a:rPr lang="en-US" altLang="en-US" sz="1200" b="0" dirty="0" err="1"/>
              <a:t>indicateurs</a:t>
            </a:r>
            <a:r>
              <a:rPr lang="en-US" altLang="en-US" sz="1200" b="0" dirty="0"/>
              <a:t> - </a:t>
            </a:r>
            <a:r>
              <a:rPr lang="en-US" altLang="en-US" sz="1200" b="0" dirty="0" err="1"/>
              <a:t>mais</a:t>
            </a:r>
            <a:r>
              <a:rPr lang="en-US" altLang="en-US" sz="1200" b="0" dirty="0"/>
              <a:t> </a:t>
            </a:r>
            <a:r>
              <a:rPr lang="en-US" altLang="en-US" sz="1200" b="0" dirty="0" err="1"/>
              <a:t>sont-ils</a:t>
            </a:r>
            <a:r>
              <a:rPr lang="en-US" altLang="en-US" sz="1200" b="0" dirty="0"/>
              <a:t> </a:t>
            </a:r>
            <a:r>
              <a:rPr lang="en-US" altLang="en-US" sz="1200" b="0" dirty="0" err="1"/>
              <a:t>tous</a:t>
            </a:r>
            <a:r>
              <a:rPr lang="en-US" altLang="en-US" sz="1200" b="0" dirty="0"/>
              <a:t> </a:t>
            </a:r>
            <a:r>
              <a:rPr lang="en-US" altLang="en-US" sz="1200" b="0" dirty="0" err="1"/>
              <a:t>nécessaires</a:t>
            </a:r>
            <a:r>
              <a:rPr lang="en-US" altLang="en-US" sz="1200" b="0" dirty="0"/>
              <a:t>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0" dirty="0" err="1"/>
              <a:t>Certains</a:t>
            </a:r>
            <a:r>
              <a:rPr lang="en-US" altLang="en-US" sz="1200" b="0" dirty="0"/>
              <a:t> </a:t>
            </a:r>
            <a:r>
              <a:rPr lang="en-US" altLang="en-US" sz="1200" b="0" dirty="0" err="1"/>
              <a:t>d'entre</a:t>
            </a:r>
            <a:r>
              <a:rPr lang="en-US" altLang="en-US" sz="1200" b="0" dirty="0"/>
              <a:t> </a:t>
            </a:r>
            <a:r>
              <a:rPr lang="en-US" altLang="en-US" sz="1200" b="0" dirty="0" err="1"/>
              <a:t>eux</a:t>
            </a:r>
            <a:r>
              <a:rPr lang="en-US" altLang="en-US" sz="1200" b="0" dirty="0"/>
              <a:t> ne </a:t>
            </a:r>
            <a:r>
              <a:rPr lang="en-US" altLang="en-US" sz="1200" b="0" dirty="0" err="1"/>
              <a:t>sont</a:t>
            </a:r>
            <a:r>
              <a:rPr lang="en-US" altLang="en-US" sz="1200" b="0" dirty="0"/>
              <a:t> </a:t>
            </a:r>
            <a:r>
              <a:rPr lang="en-US" altLang="en-US" sz="1200" b="0" dirty="0" err="1"/>
              <a:t>même</a:t>
            </a:r>
            <a:r>
              <a:rPr lang="en-US" altLang="en-US" sz="1200" b="0" dirty="0"/>
              <a:t> pas des </a:t>
            </a:r>
            <a:r>
              <a:rPr lang="en-US" altLang="en-US" sz="1200" b="0" dirty="0" err="1"/>
              <a:t>mesures</a:t>
            </a:r>
            <a:r>
              <a:rPr lang="en-US" altLang="en-US" sz="1200" b="0" dirty="0"/>
              <a:t> </a:t>
            </a:r>
            <a:r>
              <a:rPr lang="en-US" altLang="en-US" sz="1200" b="0" dirty="0" err="1"/>
              <a:t>directes</a:t>
            </a:r>
            <a:r>
              <a:rPr lang="en-US" altLang="en-US" sz="1200" b="0" dirty="0"/>
              <a:t> et </a:t>
            </a:r>
            <a:r>
              <a:rPr lang="en-US" altLang="en-US" sz="1200" b="0" dirty="0" err="1"/>
              <a:t>d'autres</a:t>
            </a:r>
            <a:r>
              <a:rPr lang="en-US" altLang="en-US" sz="1200" b="0" dirty="0"/>
              <a:t> ne </a:t>
            </a:r>
            <a:r>
              <a:rPr lang="en-US" altLang="en-US" sz="1200" b="0" dirty="0" err="1"/>
              <a:t>fournissent</a:t>
            </a:r>
            <a:r>
              <a:rPr lang="en-US" altLang="en-US" sz="1200" b="0" dirty="0"/>
              <a:t> pas </a:t>
            </a:r>
            <a:r>
              <a:rPr lang="en-US" altLang="en-US" sz="1200" b="0" dirty="0" err="1"/>
              <a:t>d'informations</a:t>
            </a:r>
            <a:r>
              <a:rPr lang="en-US" altLang="en-US" sz="1200" b="0" dirty="0"/>
              <a:t> très </a:t>
            </a:r>
            <a:r>
              <a:rPr lang="en-US" altLang="en-US" sz="1200" b="0" dirty="0" err="1"/>
              <a:t>pertinentes</a:t>
            </a:r>
            <a:r>
              <a:rPr lang="en-US" altLang="en-US" sz="1200" b="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200"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0" dirty="0"/>
              <a:t>Si </a:t>
            </a:r>
            <a:r>
              <a:rPr lang="en-US" altLang="en-US" sz="1200" b="0" dirty="0" err="1"/>
              <a:t>l'on</a:t>
            </a:r>
            <a:r>
              <a:rPr lang="en-US" altLang="en-US" sz="1200" b="0" dirty="0"/>
              <a:t> </a:t>
            </a:r>
            <a:r>
              <a:rPr lang="en-US" altLang="en-US" sz="1200" b="0" dirty="0" err="1"/>
              <a:t>regarde</a:t>
            </a:r>
            <a:r>
              <a:rPr lang="en-US" altLang="en-US" sz="1200" b="0" dirty="0"/>
              <a:t> la </a:t>
            </a:r>
            <a:r>
              <a:rPr lang="en-US" altLang="en-US" sz="1200" b="0" dirty="0" err="1"/>
              <a:t>liste</a:t>
            </a:r>
            <a:r>
              <a:rPr lang="en-US" altLang="en-US" sz="1200" b="0" dirty="0"/>
              <a:t> de droite, les deux </a:t>
            </a:r>
            <a:r>
              <a:rPr lang="en-US" altLang="en-US" sz="1200" b="0" dirty="0" err="1"/>
              <a:t>indicateurs</a:t>
            </a:r>
            <a:r>
              <a:rPr lang="en-US" altLang="en-US" sz="1200" b="0" dirty="0"/>
              <a:t> </a:t>
            </a:r>
            <a:r>
              <a:rPr lang="en-US" altLang="en-US" sz="1200" b="0" dirty="0" err="1"/>
              <a:t>mesurent</a:t>
            </a:r>
            <a:r>
              <a:rPr lang="en-US" altLang="en-US" sz="1200" b="0" dirty="0"/>
              <a:t> les </a:t>
            </a:r>
            <a:r>
              <a:rPr lang="en-US" altLang="en-US" sz="1200" b="0" dirty="0" err="1"/>
              <a:t>composantes</a:t>
            </a:r>
            <a:r>
              <a:rPr lang="en-US" altLang="en-US" sz="1200" b="0" dirty="0"/>
              <a:t> </a:t>
            </a:r>
            <a:r>
              <a:rPr lang="en-US" altLang="en-US" sz="1200" b="0" dirty="0" err="1"/>
              <a:t>clés</a:t>
            </a:r>
            <a:r>
              <a:rPr lang="en-US" altLang="en-US" sz="1200" b="0" dirty="0"/>
              <a:t> du </a:t>
            </a:r>
            <a:r>
              <a:rPr lang="en-US" altLang="en-US" sz="1200" b="0" dirty="0" err="1"/>
              <a:t>résultat</a:t>
            </a:r>
            <a:r>
              <a:rPr lang="en-US" altLang="en-US" sz="1200" b="0" dirty="0"/>
              <a:t> et </a:t>
            </a:r>
            <a:r>
              <a:rPr lang="en-US" altLang="en-US" sz="1200" b="0" dirty="0" err="1"/>
              <a:t>sont</a:t>
            </a:r>
            <a:r>
              <a:rPr lang="en-US" altLang="en-US" sz="1200" b="0" dirty="0"/>
              <a:t> </a:t>
            </a:r>
            <a:r>
              <a:rPr lang="en-US" altLang="en-US" sz="1200" b="0" dirty="0" err="1"/>
              <a:t>probablement</a:t>
            </a:r>
            <a:r>
              <a:rPr lang="en-US" altLang="en-US" sz="1200" b="0" dirty="0"/>
              <a:t> </a:t>
            </a:r>
            <a:r>
              <a:rPr lang="en-US" altLang="en-US" sz="1200" b="0" dirty="0" err="1"/>
              <a:t>suffisants</a:t>
            </a:r>
            <a:r>
              <a:rPr lang="en-US" altLang="en-US" sz="1200" b="0" dirty="0"/>
              <a:t> pour </a:t>
            </a:r>
            <a:r>
              <a:rPr lang="en-US" altLang="en-US" sz="1200" b="0" dirty="0" err="1"/>
              <a:t>fournir</a:t>
            </a:r>
            <a:r>
              <a:rPr lang="en-US" altLang="en-US" sz="1200" b="0" dirty="0"/>
              <a:t> les </a:t>
            </a:r>
            <a:r>
              <a:rPr lang="en-US" altLang="en-US" sz="1200" b="0" dirty="0" err="1"/>
              <a:t>informations</a:t>
            </a:r>
            <a:r>
              <a:rPr lang="en-US" altLang="en-US" sz="1200" b="0" dirty="0"/>
              <a:t> </a:t>
            </a:r>
            <a:r>
              <a:rPr lang="en-US" altLang="en-US" sz="1200" b="0" dirty="0" err="1"/>
              <a:t>nécessaires</a:t>
            </a:r>
            <a:r>
              <a:rPr lang="en-US" altLang="en-US" sz="1200" b="0" dirty="0"/>
              <a:t> </a:t>
            </a:r>
            <a:r>
              <a:rPr lang="en-US" altLang="en-US" sz="1200" b="0" dirty="0" err="1"/>
              <a:t>à</a:t>
            </a:r>
            <a:r>
              <a:rPr lang="en-US" altLang="en-US" sz="1200" b="0" dirty="0"/>
              <a:t> la </a:t>
            </a:r>
            <a:r>
              <a:rPr lang="en-US" altLang="en-US" sz="1200" b="0" dirty="0" err="1"/>
              <a:t>mesure</a:t>
            </a:r>
            <a:r>
              <a:rPr lang="en-US" altLang="en-US" sz="1200" b="0" dirty="0"/>
              <a:t> du </a:t>
            </a:r>
            <a:r>
              <a:rPr lang="en-US" altLang="en-US" sz="1200" b="0" dirty="0" err="1"/>
              <a:t>résultat</a:t>
            </a:r>
            <a:r>
              <a:rPr lang="en-US" altLang="en-US" sz="1200" b="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0" dirty="0" err="1"/>
              <a:t>En</a:t>
            </a:r>
            <a:r>
              <a:rPr lang="en-US" altLang="en-US" sz="1200" b="0" dirty="0"/>
              <a:t> </a:t>
            </a:r>
            <a:r>
              <a:rPr lang="en-US" altLang="en-US" sz="1200" b="0" dirty="0" err="1"/>
              <a:t>règle</a:t>
            </a:r>
            <a:r>
              <a:rPr lang="en-US" altLang="en-US" sz="1200" b="0" dirty="0"/>
              <a:t> </a:t>
            </a:r>
            <a:r>
              <a:rPr lang="en-US" altLang="en-US" sz="1200" b="0" dirty="0" err="1"/>
              <a:t>générale</a:t>
            </a:r>
            <a:r>
              <a:rPr lang="en-US" altLang="en-US" sz="1200" b="0" dirty="0"/>
              <a:t>, la </a:t>
            </a:r>
            <a:r>
              <a:rPr lang="en-US" altLang="en-US" sz="1200" b="0" dirty="0" err="1"/>
              <a:t>plupart</a:t>
            </a:r>
            <a:r>
              <a:rPr lang="en-US" altLang="en-US" sz="1200" b="0" dirty="0"/>
              <a:t> des </a:t>
            </a:r>
            <a:r>
              <a:rPr lang="en-US" altLang="en-US" sz="1200" b="0" dirty="0" err="1"/>
              <a:t>indicateurs</a:t>
            </a:r>
            <a:r>
              <a:rPr lang="en-US" altLang="en-US" sz="1200" b="0" dirty="0"/>
              <a:t> </a:t>
            </a:r>
            <a:r>
              <a:rPr lang="en-US" altLang="en-US" sz="1200" b="0" dirty="0" err="1"/>
              <a:t>peuvent</a:t>
            </a:r>
            <a:r>
              <a:rPr lang="en-US" altLang="en-US" sz="1200" b="0" dirty="0"/>
              <a:t> </a:t>
            </a:r>
            <a:r>
              <a:rPr lang="en-US" altLang="en-US" sz="1200" b="0" dirty="0" err="1"/>
              <a:t>être</a:t>
            </a:r>
            <a:r>
              <a:rPr lang="en-US" altLang="en-US" sz="1200" b="0" dirty="0"/>
              <a:t> </a:t>
            </a:r>
            <a:r>
              <a:rPr lang="en-US" altLang="en-US" sz="1200" b="0" dirty="0" err="1"/>
              <a:t>mesurés</a:t>
            </a:r>
            <a:r>
              <a:rPr lang="en-US" altLang="en-US" sz="1200" b="0" dirty="0"/>
              <a:t> de manière </a:t>
            </a:r>
            <a:r>
              <a:rPr lang="en-US" altLang="en-US" sz="1200" b="0" dirty="0" err="1"/>
              <a:t>adéquate</a:t>
            </a:r>
            <a:r>
              <a:rPr lang="en-US" altLang="en-US" sz="1200" b="0" dirty="0"/>
              <a:t> par 1 </a:t>
            </a:r>
            <a:r>
              <a:rPr lang="en-US" altLang="en-US" sz="1200" b="0" dirty="0" err="1"/>
              <a:t>à</a:t>
            </a:r>
            <a:r>
              <a:rPr lang="en-US" altLang="en-US" sz="1200" b="0" dirty="0"/>
              <a:t> 3 </a:t>
            </a:r>
            <a:r>
              <a:rPr lang="en-US" altLang="en-US" sz="1200" b="0" dirty="0" err="1"/>
              <a:t>indicateurs</a:t>
            </a:r>
            <a:r>
              <a:rPr lang="en-US" altLang="en-US" sz="1200" b="0" dirty="0"/>
              <a:t>.</a:t>
            </a:r>
            <a:endParaRPr lang="en-US" dirty="0"/>
          </a:p>
        </p:txBody>
      </p:sp>
    </p:spTree>
    <p:extLst>
      <p:ext uri="{BB962C8B-B14F-4D97-AF65-F5344CB8AC3E}">
        <p14:creationId xmlns:p14="http://schemas.microsoft.com/office/powerpoint/2010/main" val="33948947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La </a:t>
            </a:r>
            <a:r>
              <a:rPr lang="en-US" sz="1200" kern="1200" dirty="0" err="1">
                <a:solidFill>
                  <a:schemeClr val="tx1"/>
                </a:solidFill>
                <a:effectLst/>
                <a:latin typeface="+mn-lt"/>
                <a:ea typeface="+mn-ea"/>
                <a:cs typeface="+mn-cs"/>
              </a:rPr>
              <a:t>dernière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caractéristique</a:t>
            </a:r>
            <a:r>
              <a:rPr lang="en-US" sz="1200" kern="1200" dirty="0">
                <a:solidFill>
                  <a:schemeClr val="tx1"/>
                </a:solidFill>
                <a:effectLst/>
                <a:latin typeface="+mn-lt"/>
                <a:ea typeface="+mn-ea"/>
                <a:cs typeface="+mn-cs"/>
              </a:rPr>
              <a:t> des bons </a:t>
            </a:r>
            <a:r>
              <a:rPr lang="en-US" sz="1200" kern="1200" dirty="0" err="1">
                <a:solidFill>
                  <a:schemeClr val="tx1"/>
                </a:solidFill>
                <a:effectLst/>
                <a:latin typeface="+mn-lt"/>
                <a:ea typeface="+mn-ea"/>
                <a:cs typeface="+mn-cs"/>
              </a:rPr>
              <a:t>indicateurs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a:t>
            </a:r>
            <a:r>
              <a:rPr lang="en-US" sz="1200" kern="1200" dirty="0">
                <a:solidFill>
                  <a:schemeClr val="tx1"/>
                </a:solidFill>
                <a:effectLst/>
                <a:latin typeface="+mn-lt"/>
                <a:ea typeface="+mn-ea"/>
                <a:cs typeface="+mn-cs"/>
              </a:rPr>
              <a:t> "pratique". Nous </a:t>
            </a:r>
            <a:r>
              <a:rPr lang="en-US" sz="1200" kern="1200" dirty="0" err="1">
                <a:solidFill>
                  <a:schemeClr val="tx1"/>
                </a:solidFill>
                <a:effectLst/>
                <a:latin typeface="+mn-lt"/>
                <a:ea typeface="+mn-ea"/>
                <a:cs typeface="+mn-cs"/>
              </a:rPr>
              <a:t>voulons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toujours</a:t>
            </a:r>
            <a:r>
              <a:rPr lang="en-US" sz="1200" kern="1200" dirty="0">
                <a:solidFill>
                  <a:schemeClr val="tx1"/>
                </a:solidFill>
                <a:effectLst/>
                <a:latin typeface="+mn-lt"/>
                <a:ea typeface="+mn-ea"/>
                <a:cs typeface="+mn-cs"/>
              </a:rPr>
              <a:t> nous assurer que, pour tout </a:t>
            </a:r>
            <a:r>
              <a:rPr lang="en-US" sz="1200" kern="1200" dirty="0" err="1">
                <a:solidFill>
                  <a:schemeClr val="tx1"/>
                </a:solidFill>
                <a:effectLst/>
                <a:latin typeface="+mn-lt"/>
                <a:ea typeface="+mn-ea"/>
                <a:cs typeface="+mn-cs"/>
              </a:rPr>
              <a:t>indicateur</a:t>
            </a:r>
            <a:r>
              <a:rPr lang="en-US" sz="1200" kern="1200" dirty="0">
                <a:solidFill>
                  <a:schemeClr val="tx1"/>
                </a:solidFill>
                <a:effectLst/>
                <a:latin typeface="+mn-lt"/>
                <a:ea typeface="+mn-ea"/>
                <a:cs typeface="+mn-cs"/>
              </a:rPr>
              <a:t>, nous </a:t>
            </a:r>
            <a:r>
              <a:rPr lang="en-US" sz="1200" kern="1200" dirty="0" err="1">
                <a:solidFill>
                  <a:schemeClr val="tx1"/>
                </a:solidFill>
                <a:effectLst/>
                <a:latin typeface="+mn-lt"/>
                <a:ea typeface="+mn-ea"/>
                <a:cs typeface="+mn-cs"/>
              </a:rPr>
              <a:t>sommes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mesure</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collecter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d'obtenir</a:t>
            </a:r>
            <a:r>
              <a:rPr lang="en-US" sz="1200" kern="1200" dirty="0">
                <a:solidFill>
                  <a:schemeClr val="tx1"/>
                </a:solidFill>
                <a:effectLst/>
                <a:latin typeface="+mn-lt"/>
                <a:ea typeface="+mn-ea"/>
                <a:cs typeface="+mn-cs"/>
              </a:rPr>
              <a:t> les </a:t>
            </a:r>
            <a:r>
              <a:rPr lang="en-US" sz="1200" kern="1200" dirty="0" err="1">
                <a:solidFill>
                  <a:schemeClr val="tx1"/>
                </a:solidFill>
                <a:effectLst/>
                <a:latin typeface="+mn-lt"/>
                <a:ea typeface="+mn-ea"/>
                <a:cs typeface="+mn-cs"/>
              </a:rPr>
              <a:t>données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dont</a:t>
            </a:r>
            <a:r>
              <a:rPr lang="en-US" sz="1200" kern="1200" dirty="0">
                <a:solidFill>
                  <a:schemeClr val="tx1"/>
                </a:solidFill>
                <a:effectLst/>
                <a:latin typeface="+mn-lt"/>
                <a:ea typeface="+mn-ea"/>
                <a:cs typeface="+mn-cs"/>
              </a:rPr>
              <a:t> nous </a:t>
            </a:r>
            <a:r>
              <a:rPr lang="en-US" sz="1200" kern="1200" dirty="0" err="1">
                <a:solidFill>
                  <a:schemeClr val="tx1"/>
                </a:solidFill>
                <a:effectLst/>
                <a:latin typeface="+mn-lt"/>
                <a:ea typeface="+mn-ea"/>
                <a:cs typeface="+mn-cs"/>
              </a:rPr>
              <a:t>avons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besoin</a:t>
            </a:r>
            <a:r>
              <a:rPr lang="en-US" sz="1200" kern="1200" dirty="0">
                <a:solidFill>
                  <a:schemeClr val="tx1"/>
                </a:solidFill>
                <a:effectLst/>
                <a:latin typeface="+mn-lt"/>
                <a:ea typeface="+mn-ea"/>
                <a:cs typeface="+mn-cs"/>
              </a:rPr>
              <a:t> pour les </a:t>
            </a:r>
            <a:r>
              <a:rPr lang="en-US" sz="1200" kern="1200" dirty="0" err="1">
                <a:solidFill>
                  <a:schemeClr val="tx1"/>
                </a:solidFill>
                <a:effectLst/>
                <a:latin typeface="+mn-lt"/>
                <a:ea typeface="+mn-ea"/>
                <a:cs typeface="+mn-cs"/>
              </a:rPr>
              <a:t>décisions</a:t>
            </a:r>
            <a:r>
              <a:rPr lang="en-US" sz="1200" kern="1200" dirty="0">
                <a:solidFill>
                  <a:schemeClr val="tx1"/>
                </a:solidFill>
                <a:effectLst/>
                <a:latin typeface="+mn-lt"/>
                <a:ea typeface="+mn-ea"/>
                <a:cs typeface="+mn-cs"/>
              </a:rPr>
              <a:t> de gestion et </a:t>
            </a:r>
            <a:r>
              <a:rPr lang="en-US" sz="1200" kern="1200" dirty="0" err="1">
                <a:solidFill>
                  <a:schemeClr val="tx1"/>
                </a:solidFill>
                <a:effectLst/>
                <a:latin typeface="+mn-lt"/>
                <a:ea typeface="+mn-ea"/>
                <a:cs typeface="+mn-cs"/>
              </a:rPr>
              <a:t>d'information</a:t>
            </a:r>
            <a:r>
              <a:rPr lang="en-US" sz="120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err="1">
                <a:solidFill>
                  <a:schemeClr val="tx1"/>
                </a:solidFill>
                <a:effectLst/>
                <a:latin typeface="+mn-lt"/>
                <a:ea typeface="+mn-ea"/>
                <a:cs typeface="+mn-cs"/>
              </a:rPr>
              <a:t>Coût</a:t>
            </a: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Chaque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indicateur</a:t>
            </a:r>
            <a:r>
              <a:rPr lang="en-US" sz="1200" kern="1200" dirty="0">
                <a:solidFill>
                  <a:schemeClr val="tx1"/>
                </a:solidFill>
                <a:effectLst/>
                <a:latin typeface="+mn-lt"/>
                <a:ea typeface="+mn-ea"/>
                <a:cs typeface="+mn-cs"/>
              </a:rPr>
              <a:t> doit </a:t>
            </a:r>
            <a:r>
              <a:rPr lang="en-US" sz="1200" kern="1200" dirty="0" err="1">
                <a:solidFill>
                  <a:schemeClr val="tx1"/>
                </a:solidFill>
                <a:effectLst/>
                <a:latin typeface="+mn-lt"/>
                <a:ea typeface="+mn-ea"/>
                <a:cs typeface="+mn-cs"/>
              </a:rPr>
              <a:t>être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évalué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termes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coût</a:t>
            </a:r>
            <a:r>
              <a:rPr lang="en-US" sz="1200" kern="1200" dirty="0">
                <a:solidFill>
                  <a:schemeClr val="tx1"/>
                </a:solidFill>
                <a:effectLst/>
                <a:latin typeface="+mn-lt"/>
                <a:ea typeface="+mn-ea"/>
                <a:cs typeface="+mn-cs"/>
              </a:rPr>
              <a:t> (temps, </a:t>
            </a:r>
            <a:r>
              <a:rPr lang="en-US" sz="1200" kern="1200" dirty="0" err="1">
                <a:solidFill>
                  <a:schemeClr val="tx1"/>
                </a:solidFill>
                <a:effectLst/>
                <a:latin typeface="+mn-lt"/>
                <a:ea typeface="+mn-ea"/>
                <a:cs typeface="+mn-cs"/>
              </a:rPr>
              <a:t>ressources</a:t>
            </a:r>
            <a:r>
              <a:rPr lang="en-US" sz="1200" kern="1200" dirty="0">
                <a:solidFill>
                  <a:schemeClr val="tx1"/>
                </a:solidFill>
                <a:effectLst/>
                <a:latin typeface="+mn-lt"/>
                <a:ea typeface="+mn-ea"/>
                <a:cs typeface="+mn-cs"/>
              </a:rPr>
              <a:t>) pour </a:t>
            </a:r>
            <a:r>
              <a:rPr lang="en-US" sz="1200" kern="1200" dirty="0" err="1">
                <a:solidFill>
                  <a:schemeClr val="tx1"/>
                </a:solidFill>
                <a:effectLst/>
                <a:latin typeface="+mn-lt"/>
                <a:ea typeface="+mn-ea"/>
                <a:cs typeface="+mn-cs"/>
              </a:rPr>
              <a:t>collecter</a:t>
            </a:r>
            <a:r>
              <a:rPr lang="en-US" sz="1200" kern="1200" dirty="0">
                <a:solidFill>
                  <a:schemeClr val="tx1"/>
                </a:solidFill>
                <a:effectLst/>
                <a:latin typeface="+mn-lt"/>
                <a:ea typeface="+mn-ea"/>
                <a:cs typeface="+mn-cs"/>
              </a:rPr>
              <a:t> les </a:t>
            </a:r>
            <a:r>
              <a:rPr lang="en-US" sz="1200" kern="1200" dirty="0" err="1">
                <a:solidFill>
                  <a:schemeClr val="tx1"/>
                </a:solidFill>
                <a:effectLst/>
                <a:latin typeface="+mn-lt"/>
                <a:ea typeface="+mn-ea"/>
                <a:cs typeface="+mn-cs"/>
              </a:rPr>
              <a:t>données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à</a:t>
            </a:r>
            <a:r>
              <a:rPr lang="en-US" sz="1200" kern="1200" dirty="0">
                <a:solidFill>
                  <a:schemeClr val="tx1"/>
                </a:solidFill>
                <a:effectLst/>
                <a:latin typeface="+mn-lt"/>
                <a:ea typeface="+mn-ea"/>
                <a:cs typeface="+mn-cs"/>
              </a:rPr>
              <a:t> un </a:t>
            </a:r>
            <a:r>
              <a:rPr lang="en-US" sz="1200" kern="1200" dirty="0" err="1">
                <a:solidFill>
                  <a:schemeClr val="tx1"/>
                </a:solidFill>
                <a:effectLst/>
                <a:latin typeface="+mn-lt"/>
                <a:ea typeface="+mn-ea"/>
                <a:cs typeface="+mn-cs"/>
              </a:rPr>
              <a:t>niveau</a:t>
            </a:r>
            <a:r>
              <a:rPr lang="en-US" sz="1200" kern="1200" dirty="0">
                <a:solidFill>
                  <a:schemeClr val="tx1"/>
                </a:solidFill>
                <a:effectLst/>
                <a:latin typeface="+mn-lt"/>
                <a:ea typeface="+mn-ea"/>
                <a:cs typeface="+mn-cs"/>
              </a:rPr>
              <a:t> et un </a:t>
            </a:r>
            <a:r>
              <a:rPr lang="en-US" sz="1200" kern="1200" dirty="0" err="1">
                <a:solidFill>
                  <a:schemeClr val="tx1"/>
                </a:solidFill>
                <a:effectLst/>
                <a:latin typeface="+mn-lt"/>
                <a:ea typeface="+mn-ea"/>
                <a:cs typeface="+mn-cs"/>
              </a:rPr>
              <a:t>degré</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qualité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utiles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Certains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indicateurs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peuvent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être</a:t>
            </a:r>
            <a:r>
              <a:rPr lang="en-US" sz="1200" kern="1200" dirty="0">
                <a:solidFill>
                  <a:schemeClr val="tx1"/>
                </a:solidFill>
                <a:effectLst/>
                <a:latin typeface="+mn-lt"/>
                <a:ea typeface="+mn-ea"/>
                <a:cs typeface="+mn-cs"/>
              </a:rPr>
              <a:t> trop </a:t>
            </a:r>
            <a:r>
              <a:rPr lang="en-US" sz="1200" kern="1200" dirty="0" err="1">
                <a:solidFill>
                  <a:schemeClr val="tx1"/>
                </a:solidFill>
                <a:effectLst/>
                <a:latin typeface="+mn-lt"/>
                <a:ea typeface="+mn-ea"/>
                <a:cs typeface="+mn-cs"/>
              </a:rPr>
              <a:t>coûteux</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collecter</a:t>
            </a:r>
            <a:r>
              <a:rPr lang="en-US" sz="1200" kern="1200" dirty="0">
                <a:solidFill>
                  <a:schemeClr val="tx1"/>
                </a:solidFill>
                <a:effectLst/>
                <a:latin typeface="+mn-lt"/>
                <a:ea typeface="+mn-ea"/>
                <a:cs typeface="+mn-cs"/>
              </a:rPr>
              <a:t> et </a:t>
            </a:r>
            <a:r>
              <a:rPr lang="en-US" sz="1200" kern="1200" dirty="0" err="1">
                <a:solidFill>
                  <a:schemeClr val="tx1"/>
                </a:solidFill>
                <a:effectLst/>
                <a:latin typeface="+mn-lt"/>
                <a:ea typeface="+mn-ea"/>
                <a:cs typeface="+mn-cs"/>
              </a:rPr>
              <a:t>donc</a:t>
            </a:r>
            <a:r>
              <a:rPr lang="en-US" sz="1200" kern="1200" dirty="0">
                <a:solidFill>
                  <a:schemeClr val="tx1"/>
                </a:solidFill>
                <a:effectLst/>
                <a:latin typeface="+mn-lt"/>
                <a:ea typeface="+mn-ea"/>
                <a:cs typeface="+mn-cs"/>
              </a:rPr>
              <a:t> ne pas </a:t>
            </a:r>
            <a:r>
              <a:rPr lang="en-US" sz="1200" kern="1200" dirty="0" err="1">
                <a:solidFill>
                  <a:schemeClr val="tx1"/>
                </a:solidFill>
                <a:effectLst/>
                <a:latin typeface="+mn-lt"/>
                <a:ea typeface="+mn-ea"/>
                <a:cs typeface="+mn-cs"/>
              </a:rPr>
              <a:t>être</a:t>
            </a:r>
            <a:r>
              <a:rPr lang="en-US" sz="1200" kern="1200" dirty="0">
                <a:solidFill>
                  <a:schemeClr val="tx1"/>
                </a:solidFill>
                <a:effectLst/>
                <a:latin typeface="+mn-lt"/>
                <a:ea typeface="+mn-ea"/>
                <a:cs typeface="+mn-cs"/>
              </a:rPr>
              <a:t> pratiques.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La </a:t>
            </a:r>
            <a:r>
              <a:rPr lang="en-US" sz="1200" kern="1200" dirty="0" err="1">
                <a:solidFill>
                  <a:schemeClr val="tx1"/>
                </a:solidFill>
                <a:effectLst/>
                <a:latin typeface="+mn-lt"/>
                <a:ea typeface="+mn-ea"/>
                <a:cs typeface="+mn-cs"/>
              </a:rPr>
              <a:t>collecte</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données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partir</a:t>
            </a:r>
            <a:r>
              <a:rPr lang="en-US" sz="1200" kern="1200" dirty="0">
                <a:solidFill>
                  <a:schemeClr val="tx1"/>
                </a:solidFill>
                <a:effectLst/>
                <a:latin typeface="+mn-lt"/>
                <a:ea typeface="+mn-ea"/>
                <a:cs typeface="+mn-cs"/>
              </a:rPr>
              <a:t> de sources </a:t>
            </a:r>
            <a:r>
              <a:rPr lang="en-US" sz="1200" kern="1200" dirty="0" err="1">
                <a:solidFill>
                  <a:schemeClr val="tx1"/>
                </a:solidFill>
                <a:effectLst/>
                <a:latin typeface="+mn-lt"/>
                <a:ea typeface="+mn-ea"/>
                <a:cs typeface="+mn-cs"/>
              </a:rPr>
              <a:t>secondaires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une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façon</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minimiser</a:t>
            </a:r>
            <a:r>
              <a:rPr lang="en-US" sz="1200" kern="1200" dirty="0">
                <a:solidFill>
                  <a:schemeClr val="tx1"/>
                </a:solidFill>
                <a:effectLst/>
                <a:latin typeface="+mn-lt"/>
                <a:ea typeface="+mn-ea"/>
                <a:cs typeface="+mn-cs"/>
              </a:rPr>
              <a:t> les </a:t>
            </a:r>
            <a:r>
              <a:rPr lang="en-US" sz="1200" kern="1200" dirty="0" err="1">
                <a:solidFill>
                  <a:schemeClr val="tx1"/>
                </a:solidFill>
                <a:effectLst/>
                <a:latin typeface="+mn-lt"/>
                <a:ea typeface="+mn-ea"/>
                <a:cs typeface="+mn-cs"/>
              </a:rPr>
              <a:t>coûts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collecte</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données</a:t>
            </a: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cependant</a:t>
            </a:r>
            <a:r>
              <a:rPr lang="en-US" sz="1200" kern="1200" dirty="0">
                <a:solidFill>
                  <a:schemeClr val="tx1"/>
                </a:solidFill>
                <a:effectLst/>
                <a:latin typeface="+mn-lt"/>
                <a:ea typeface="+mn-ea"/>
                <a:cs typeface="+mn-cs"/>
              </a:rPr>
              <a:t>, le manque de </a:t>
            </a:r>
            <a:r>
              <a:rPr lang="en-US" sz="1200" kern="1200" dirty="0" err="1">
                <a:solidFill>
                  <a:schemeClr val="tx1"/>
                </a:solidFill>
                <a:effectLst/>
                <a:latin typeface="+mn-lt"/>
                <a:ea typeface="+mn-ea"/>
                <a:cs typeface="+mn-cs"/>
              </a:rPr>
              <a:t>contrôle</a:t>
            </a:r>
            <a:r>
              <a:rPr lang="en-US" sz="1200" kern="1200" dirty="0">
                <a:solidFill>
                  <a:schemeClr val="tx1"/>
                </a:solidFill>
                <a:effectLst/>
                <a:latin typeface="+mn-lt"/>
                <a:ea typeface="+mn-ea"/>
                <a:cs typeface="+mn-cs"/>
              </a:rPr>
              <a:t> sur les </a:t>
            </a:r>
            <a:r>
              <a:rPr lang="en-US" sz="1200" kern="1200" dirty="0" err="1">
                <a:solidFill>
                  <a:schemeClr val="tx1"/>
                </a:solidFill>
                <a:effectLst/>
                <a:latin typeface="+mn-lt"/>
                <a:ea typeface="+mn-ea"/>
                <a:cs typeface="+mn-cs"/>
              </a:rPr>
              <a:t>données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a:t>
            </a:r>
            <a:r>
              <a:rPr lang="en-US" sz="1200" kern="1200" dirty="0">
                <a:solidFill>
                  <a:schemeClr val="tx1"/>
                </a:solidFill>
                <a:effectLst/>
                <a:latin typeface="+mn-lt"/>
                <a:ea typeface="+mn-ea"/>
                <a:cs typeface="+mn-cs"/>
              </a:rPr>
              <a:t> hors de </a:t>
            </a:r>
            <a:r>
              <a:rPr lang="en-US" sz="1200" kern="1200" dirty="0" err="1">
                <a:solidFill>
                  <a:schemeClr val="tx1"/>
                </a:solidFill>
                <a:effectLst/>
                <a:latin typeface="+mn-lt"/>
                <a:ea typeface="+mn-ea"/>
                <a:cs typeface="+mn-cs"/>
              </a:rPr>
              <a:t>votre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contrôle</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compris</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qualité</a:t>
            </a:r>
            <a:r>
              <a:rPr lang="en-US" sz="1200" kern="1200" dirty="0">
                <a:solidFill>
                  <a:schemeClr val="tx1"/>
                </a:solidFill>
                <a:effectLst/>
                <a:latin typeface="+mn-lt"/>
                <a:ea typeface="+mn-ea"/>
                <a:cs typeface="+mn-cs"/>
              </a:rPr>
              <a:t> et </a:t>
            </a:r>
            <a:r>
              <a:rPr lang="en-US" sz="1200" kern="1200" dirty="0" err="1">
                <a:solidFill>
                  <a:schemeClr val="tx1"/>
                </a:solidFill>
                <a:effectLst/>
                <a:latin typeface="+mn-lt"/>
                <a:ea typeface="+mn-ea"/>
                <a:cs typeface="+mn-cs"/>
              </a:rPr>
              <a:t>l'actualité</a:t>
            </a:r>
            <a:r>
              <a:rPr lang="en-US" sz="1200" kern="1200" dirty="0">
                <a:solidFill>
                  <a:schemeClr val="tx1"/>
                </a:solidFill>
                <a:effectLst/>
                <a:latin typeface="+mn-lt"/>
                <a:ea typeface="+mn-ea"/>
                <a:cs typeface="+mn-cs"/>
              </a:rPr>
              <a:t>.</a:t>
            </a:r>
            <a:endParaRPr lang="en-US" sz="1200" u="sng"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3916253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Comme nous </a:t>
            </a:r>
            <a:r>
              <a:rPr lang="en-US" dirty="0" err="1"/>
              <a:t>l'avons</a:t>
            </a:r>
            <a:r>
              <a:rPr lang="en-US" dirty="0"/>
              <a:t> </a:t>
            </a:r>
            <a:r>
              <a:rPr lang="en-US" dirty="0" err="1"/>
              <a:t>mentionné</a:t>
            </a:r>
            <a:r>
              <a:rPr lang="en-US" dirty="0"/>
              <a:t>, il </a:t>
            </a:r>
            <a:r>
              <a:rPr lang="en-US" dirty="0" err="1"/>
              <a:t>est</a:t>
            </a:r>
            <a:r>
              <a:rPr lang="en-US" dirty="0"/>
              <a:t> important que les </a:t>
            </a:r>
            <a:r>
              <a:rPr lang="en-US" dirty="0" err="1"/>
              <a:t>données</a:t>
            </a:r>
            <a:r>
              <a:rPr lang="en-US" dirty="0"/>
              <a:t> </a:t>
            </a:r>
            <a:r>
              <a:rPr lang="en-US" dirty="0" err="1"/>
              <a:t>soient</a:t>
            </a:r>
            <a:r>
              <a:rPr lang="en-US" dirty="0"/>
              <a:t> </a:t>
            </a:r>
            <a:r>
              <a:rPr lang="en-US" dirty="0" err="1"/>
              <a:t>disponibles</a:t>
            </a:r>
            <a:r>
              <a:rPr lang="en-US" dirty="0"/>
              <a:t> </a:t>
            </a:r>
            <a:r>
              <a:rPr lang="en-US" dirty="0" err="1"/>
              <a:t>à</a:t>
            </a:r>
            <a:r>
              <a:rPr lang="en-US" dirty="0"/>
              <a:t> </a:t>
            </a:r>
            <a:r>
              <a:rPr lang="en-US" dirty="0" err="1"/>
              <a:t>une</a:t>
            </a:r>
            <a:r>
              <a:rPr lang="en-US" dirty="0"/>
              <a:t> </a:t>
            </a:r>
            <a:r>
              <a:rPr lang="en-US" dirty="0" err="1"/>
              <a:t>fréquence</a:t>
            </a:r>
            <a:r>
              <a:rPr lang="en-US" dirty="0"/>
              <a:t> utile, </a:t>
            </a:r>
            <a:r>
              <a:rPr lang="en-US" dirty="0" err="1"/>
              <a:t>qu'elles</a:t>
            </a:r>
            <a:r>
              <a:rPr lang="en-US" dirty="0"/>
              <a:t> </a:t>
            </a:r>
            <a:r>
              <a:rPr lang="en-US" dirty="0" err="1"/>
              <a:t>soient</a:t>
            </a:r>
            <a:r>
              <a:rPr lang="en-US" dirty="0"/>
              <a:t> </a:t>
            </a:r>
            <a:r>
              <a:rPr lang="en-US" dirty="0" err="1"/>
              <a:t>actuelles</a:t>
            </a:r>
            <a:r>
              <a:rPr lang="en-US" dirty="0"/>
              <a:t> et </a:t>
            </a:r>
            <a:r>
              <a:rPr lang="en-US" dirty="0" err="1"/>
              <a:t>qu'elles</a:t>
            </a:r>
            <a:r>
              <a:rPr lang="en-US" dirty="0"/>
              <a:t> </a:t>
            </a:r>
            <a:r>
              <a:rPr lang="en-US" dirty="0" err="1"/>
              <a:t>arrivent</a:t>
            </a:r>
            <a:r>
              <a:rPr lang="en-US" dirty="0"/>
              <a:t> </a:t>
            </a:r>
            <a:r>
              <a:rPr lang="en-US" dirty="0" err="1"/>
              <a:t>suffisamment</a:t>
            </a:r>
            <a:r>
              <a:rPr lang="en-US" dirty="0"/>
              <a:t> </a:t>
            </a:r>
            <a:r>
              <a:rPr lang="en-US" dirty="0" err="1"/>
              <a:t>tôt</a:t>
            </a:r>
            <a:r>
              <a:rPr lang="en-US" dirty="0"/>
              <a:t> pour influencer les </a:t>
            </a:r>
            <a:r>
              <a:rPr lang="en-US" dirty="0" err="1"/>
              <a:t>décisions</a:t>
            </a:r>
            <a:r>
              <a:rPr lang="en-US" dirty="0"/>
              <a:t> de gestion.  </a:t>
            </a:r>
            <a:r>
              <a:rPr lang="en-US" dirty="0" err="1"/>
              <a:t>En</a:t>
            </a:r>
            <a:r>
              <a:rPr lang="en-US" dirty="0"/>
              <a:t> regardant </a:t>
            </a:r>
            <a:r>
              <a:rPr lang="en-US" dirty="0" err="1"/>
              <a:t>cet</a:t>
            </a:r>
            <a:r>
              <a:rPr lang="en-US" dirty="0"/>
              <a:t> </a:t>
            </a:r>
            <a:r>
              <a:rPr lang="en-US" dirty="0" err="1"/>
              <a:t>exemple</a:t>
            </a:r>
            <a:r>
              <a:rPr lang="en-US" dirty="0"/>
              <a:t>, </a:t>
            </a:r>
            <a:r>
              <a:rPr lang="en-US" dirty="0" err="1"/>
              <a:t>si</a:t>
            </a:r>
            <a:r>
              <a:rPr lang="en-US" dirty="0"/>
              <a:t> nous </a:t>
            </a:r>
            <a:r>
              <a:rPr lang="en-US" dirty="0" err="1"/>
              <a:t>essayons</a:t>
            </a:r>
            <a:r>
              <a:rPr lang="en-US" dirty="0"/>
              <a:t> de </a:t>
            </a:r>
            <a:r>
              <a:rPr lang="en-US" dirty="0" err="1"/>
              <a:t>mesurer</a:t>
            </a:r>
            <a:r>
              <a:rPr lang="en-US" dirty="0"/>
              <a:t> le </a:t>
            </a:r>
            <a:r>
              <a:rPr lang="en-US" dirty="0" err="1"/>
              <a:t>résultat</a:t>
            </a:r>
            <a:r>
              <a:rPr lang="en-US" dirty="0"/>
              <a:t> "Diminution des incidences du travail des enfants" avec </a:t>
            </a:r>
            <a:r>
              <a:rPr lang="en-US" dirty="0" err="1"/>
              <a:t>l'indicateur</a:t>
            </a:r>
            <a:r>
              <a:rPr lang="en-US" dirty="0"/>
              <a:t> "</a:t>
            </a:r>
            <a:r>
              <a:rPr lang="en-US" dirty="0" err="1"/>
              <a:t>Nombre</a:t>
            </a:r>
            <a:r>
              <a:rPr lang="en-US" dirty="0"/>
              <a:t> </a:t>
            </a:r>
            <a:r>
              <a:rPr lang="en-US" dirty="0" err="1"/>
              <a:t>d'incidences</a:t>
            </a:r>
            <a:r>
              <a:rPr lang="en-US" dirty="0"/>
              <a:t> du travail des enfants", nous </a:t>
            </a:r>
            <a:r>
              <a:rPr lang="en-US" dirty="0" err="1"/>
              <a:t>pourrions</a:t>
            </a:r>
            <a:r>
              <a:rPr lang="en-US" dirty="0"/>
              <a:t> </a:t>
            </a:r>
            <a:r>
              <a:rPr lang="en-US" dirty="0" err="1"/>
              <a:t>vouloir</a:t>
            </a:r>
            <a:r>
              <a:rPr lang="en-US" dirty="0"/>
              <a:t> </a:t>
            </a:r>
            <a:r>
              <a:rPr lang="en-US" dirty="0" err="1"/>
              <a:t>utiliser</a:t>
            </a:r>
            <a:r>
              <a:rPr lang="en-US" dirty="0"/>
              <a:t> les </a:t>
            </a:r>
            <a:r>
              <a:rPr lang="en-US" dirty="0" err="1"/>
              <a:t>statistiques</a:t>
            </a:r>
            <a:r>
              <a:rPr lang="en-US" dirty="0"/>
              <a:t> </a:t>
            </a:r>
            <a:r>
              <a:rPr lang="en-US" dirty="0" err="1"/>
              <a:t>nationales</a:t>
            </a:r>
            <a:r>
              <a:rPr lang="en-US" dirty="0"/>
              <a:t> du travail.  </a:t>
            </a:r>
            <a:r>
              <a:rPr lang="en-US" dirty="0" err="1"/>
              <a:t>Mais</a:t>
            </a:r>
            <a:r>
              <a:rPr lang="en-US" dirty="0"/>
              <a:t> dans </a:t>
            </a:r>
            <a:r>
              <a:rPr lang="en-US" dirty="0" err="1"/>
              <a:t>cet</a:t>
            </a:r>
            <a:r>
              <a:rPr lang="en-US" dirty="0"/>
              <a:t> </a:t>
            </a:r>
            <a:r>
              <a:rPr lang="en-US" dirty="0" err="1"/>
              <a:t>exemple</a:t>
            </a:r>
            <a:r>
              <a:rPr lang="en-US" dirty="0"/>
              <a:t>, nous </a:t>
            </a:r>
            <a:r>
              <a:rPr lang="en-US" dirty="0" err="1"/>
              <a:t>constatons</a:t>
            </a:r>
            <a:r>
              <a:rPr lang="en-US" dirty="0"/>
              <a:t> </a:t>
            </a:r>
            <a:r>
              <a:rPr lang="en-US" dirty="0" err="1"/>
              <a:t>qu'elles</a:t>
            </a:r>
            <a:r>
              <a:rPr lang="en-US" dirty="0"/>
              <a:t> ne </a:t>
            </a:r>
            <a:r>
              <a:rPr lang="en-US" dirty="0" err="1"/>
              <a:t>sont</a:t>
            </a:r>
            <a:r>
              <a:rPr lang="en-US" dirty="0"/>
              <a:t> </a:t>
            </a:r>
            <a:r>
              <a:rPr lang="en-US" dirty="0" err="1"/>
              <a:t>disponibles</a:t>
            </a:r>
            <a:r>
              <a:rPr lang="en-US" dirty="0"/>
              <a:t> que </a:t>
            </a:r>
            <a:r>
              <a:rPr lang="en-US" dirty="0" err="1"/>
              <a:t>tous</a:t>
            </a:r>
            <a:r>
              <a:rPr lang="en-US" dirty="0"/>
              <a:t> les 5 </a:t>
            </a:r>
            <a:r>
              <a:rPr lang="en-US" dirty="0" err="1"/>
              <a:t>ou</a:t>
            </a:r>
            <a:r>
              <a:rPr lang="en-US" dirty="0"/>
              <a:t> 10 ans. Ce </a:t>
            </a:r>
            <a:r>
              <a:rPr lang="en-US" dirty="0" err="1"/>
              <a:t>n'est</a:t>
            </a:r>
            <a:r>
              <a:rPr lang="en-US" dirty="0"/>
              <a:t> pas </a:t>
            </a:r>
            <a:r>
              <a:rPr lang="en-US" dirty="0" err="1"/>
              <a:t>assez</a:t>
            </a:r>
            <a:r>
              <a:rPr lang="en-US" dirty="0"/>
              <a:t> </a:t>
            </a:r>
            <a:r>
              <a:rPr lang="en-US" dirty="0" err="1"/>
              <a:t>fréquent</a:t>
            </a:r>
            <a:r>
              <a:rPr lang="en-US" dirty="0"/>
              <a:t> pour </a:t>
            </a:r>
            <a:r>
              <a:rPr lang="en-US" dirty="0" err="1"/>
              <a:t>fournir</a:t>
            </a:r>
            <a:r>
              <a:rPr lang="en-US" dirty="0"/>
              <a:t> des </a:t>
            </a:r>
            <a:r>
              <a:rPr lang="en-US" dirty="0" err="1"/>
              <a:t>données</a:t>
            </a:r>
            <a:r>
              <a:rPr lang="en-US" dirty="0"/>
              <a:t> </a:t>
            </a:r>
            <a:r>
              <a:rPr lang="en-US" dirty="0" err="1"/>
              <a:t>à</a:t>
            </a:r>
            <a:r>
              <a:rPr lang="en-US" dirty="0"/>
              <a:t> un </a:t>
            </a:r>
            <a:r>
              <a:rPr lang="en-US" dirty="0" err="1"/>
              <a:t>projet</a:t>
            </a:r>
            <a:r>
              <a:rPr lang="en-US" dirty="0"/>
              <a:t> qui ne dure que 5 ans. </a:t>
            </a:r>
          </a:p>
          <a:p>
            <a:pPr marL="171450" indent="-171450">
              <a:buFont typeface="Arial" panose="020B0604020202020204" pitchFamily="34" charset="0"/>
              <a:buChar char="•"/>
            </a:pPr>
            <a:r>
              <a:rPr lang="en-US" dirty="0"/>
              <a:t>Pour </a:t>
            </a:r>
            <a:r>
              <a:rPr lang="en-US" dirty="0" err="1"/>
              <a:t>résoudre</a:t>
            </a:r>
            <a:r>
              <a:rPr lang="en-US" dirty="0"/>
              <a:t> </a:t>
            </a:r>
            <a:r>
              <a:rPr lang="en-US" dirty="0" err="1"/>
              <a:t>ce</a:t>
            </a:r>
            <a:r>
              <a:rPr lang="en-US" dirty="0"/>
              <a:t> </a:t>
            </a:r>
            <a:r>
              <a:rPr lang="en-US" dirty="0" err="1"/>
              <a:t>problème</a:t>
            </a:r>
            <a:r>
              <a:rPr lang="en-US" dirty="0"/>
              <a:t>, nous </a:t>
            </a:r>
            <a:r>
              <a:rPr lang="en-US" dirty="0" err="1"/>
              <a:t>devons</a:t>
            </a:r>
            <a:r>
              <a:rPr lang="en-US" dirty="0"/>
              <a:t> </a:t>
            </a:r>
            <a:r>
              <a:rPr lang="en-US" dirty="0" err="1"/>
              <a:t>trouver</a:t>
            </a:r>
            <a:r>
              <a:rPr lang="en-US" dirty="0"/>
              <a:t> </a:t>
            </a:r>
            <a:r>
              <a:rPr lang="en-US" dirty="0" err="1"/>
              <a:t>une</a:t>
            </a:r>
            <a:r>
              <a:rPr lang="en-US" dirty="0"/>
              <a:t> </a:t>
            </a:r>
            <a:r>
              <a:rPr lang="en-US" dirty="0" err="1"/>
              <a:t>autre</a:t>
            </a:r>
            <a:r>
              <a:rPr lang="en-US" dirty="0"/>
              <a:t> source, par </a:t>
            </a:r>
            <a:r>
              <a:rPr lang="en-US" dirty="0" err="1"/>
              <a:t>exemple</a:t>
            </a:r>
            <a:r>
              <a:rPr lang="en-US" dirty="0"/>
              <a:t> </a:t>
            </a:r>
            <a:r>
              <a:rPr lang="en-US" dirty="0" err="1"/>
              <a:t>en</a:t>
            </a:r>
            <a:r>
              <a:rPr lang="en-US" dirty="0"/>
              <a:t> </a:t>
            </a:r>
            <a:r>
              <a:rPr lang="en-US" dirty="0" err="1"/>
              <a:t>menant</a:t>
            </a:r>
            <a:r>
              <a:rPr lang="en-US" dirty="0"/>
              <a:t> </a:t>
            </a:r>
            <a:r>
              <a:rPr lang="en-US" dirty="0" err="1"/>
              <a:t>une</a:t>
            </a:r>
            <a:r>
              <a:rPr lang="en-US" dirty="0"/>
              <a:t> </a:t>
            </a:r>
            <a:r>
              <a:rPr lang="en-US" dirty="0" err="1"/>
              <a:t>enquête</a:t>
            </a:r>
            <a:r>
              <a:rPr lang="en-US" dirty="0"/>
              <a:t>, </a:t>
            </a:r>
            <a:r>
              <a:rPr lang="en-US" dirty="0" err="1"/>
              <a:t>en</a:t>
            </a:r>
            <a:r>
              <a:rPr lang="en-US" dirty="0"/>
              <a:t> </a:t>
            </a:r>
            <a:r>
              <a:rPr lang="en-US" dirty="0" err="1"/>
              <a:t>obtenant</a:t>
            </a:r>
            <a:r>
              <a:rPr lang="en-US" dirty="0"/>
              <a:t> des </a:t>
            </a:r>
            <a:r>
              <a:rPr lang="en-US" dirty="0" err="1"/>
              <a:t>données</a:t>
            </a:r>
            <a:r>
              <a:rPr lang="en-US" dirty="0"/>
              <a:t> des OSC </a:t>
            </a:r>
            <a:r>
              <a:rPr lang="en-US" dirty="0" err="1"/>
              <a:t>ou</a:t>
            </a:r>
            <a:r>
              <a:rPr lang="en-US" dirty="0"/>
              <a:t> </a:t>
            </a:r>
            <a:r>
              <a:rPr lang="en-US" dirty="0" err="1"/>
              <a:t>en</a:t>
            </a:r>
            <a:r>
              <a:rPr lang="en-US" dirty="0"/>
              <a:t> </a:t>
            </a:r>
            <a:r>
              <a:rPr lang="en-US" dirty="0" err="1"/>
              <a:t>utilisant</a:t>
            </a:r>
            <a:r>
              <a:rPr lang="en-US" dirty="0"/>
              <a:t> les </a:t>
            </a:r>
            <a:r>
              <a:rPr lang="en-US" dirty="0" err="1"/>
              <a:t>données</a:t>
            </a:r>
            <a:r>
              <a:rPr lang="en-US" dirty="0"/>
              <a:t> de la </a:t>
            </a:r>
            <a:r>
              <a:rPr lang="en-US" dirty="0" err="1"/>
              <a:t>communauté</a:t>
            </a:r>
            <a:r>
              <a:rPr lang="en-US" dirty="0"/>
              <a:t> </a:t>
            </a:r>
            <a:r>
              <a:rPr lang="en-US" dirty="0" err="1"/>
              <a:t>ou</a:t>
            </a:r>
            <a:r>
              <a:rPr lang="en-US" dirty="0"/>
              <a:t> du </a:t>
            </a:r>
            <a:r>
              <a:rPr lang="en-US" dirty="0" err="1"/>
              <a:t>gouvernement</a:t>
            </a:r>
            <a:r>
              <a:rPr lang="en-US" dirty="0"/>
              <a:t> local qui </a:t>
            </a:r>
            <a:r>
              <a:rPr lang="en-US" dirty="0" err="1"/>
              <a:t>sont</a:t>
            </a:r>
            <a:r>
              <a:rPr lang="en-US" dirty="0"/>
              <a:t> </a:t>
            </a:r>
            <a:r>
              <a:rPr lang="en-US" dirty="0" err="1"/>
              <a:t>disponibles</a:t>
            </a:r>
            <a:r>
              <a:rPr lang="en-US" dirty="0"/>
              <a:t> plus </a:t>
            </a:r>
            <a:r>
              <a:rPr lang="en-US" dirty="0" err="1"/>
              <a:t>rapidement</a:t>
            </a:r>
            <a:r>
              <a:rPr lang="en-US" dirty="0"/>
              <a:t>. </a:t>
            </a:r>
            <a:endParaRPr lang="en-US" b="0" dirty="0"/>
          </a:p>
        </p:txBody>
      </p:sp>
    </p:spTree>
    <p:extLst>
      <p:ext uri="{BB962C8B-B14F-4D97-AF65-F5344CB8AC3E}">
        <p14:creationId xmlns:p14="http://schemas.microsoft.com/office/powerpoint/2010/main" val="28873439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kern="1200" dirty="0" err="1">
                <a:solidFill>
                  <a:schemeClr val="tx1"/>
                </a:solidFill>
                <a:effectLst/>
                <a:latin typeface="+mn-lt"/>
                <a:ea typeface="+mn-ea"/>
                <a:cs typeface="+mn-cs"/>
              </a:rPr>
              <a:t>Voici</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quelques</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autres</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éléments</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à</a:t>
            </a:r>
            <a:r>
              <a:rPr lang="en-US" sz="1200" u="none" kern="1200" dirty="0">
                <a:solidFill>
                  <a:schemeClr val="tx1"/>
                </a:solidFill>
                <a:effectLst/>
                <a:latin typeface="+mn-lt"/>
                <a:ea typeface="+mn-ea"/>
                <a:cs typeface="+mn-cs"/>
              </a:rPr>
              <a:t> prendre </a:t>
            </a:r>
            <a:r>
              <a:rPr lang="en-US" sz="1200" u="none" kern="1200" dirty="0" err="1">
                <a:solidFill>
                  <a:schemeClr val="tx1"/>
                </a:solidFill>
                <a:effectLst/>
                <a:latin typeface="+mn-lt"/>
                <a:ea typeface="+mn-ea"/>
                <a:cs typeface="+mn-cs"/>
              </a:rPr>
              <a:t>en</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compte</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lors</a:t>
            </a:r>
            <a:r>
              <a:rPr lang="en-US" sz="1200" u="none" kern="1200" dirty="0">
                <a:solidFill>
                  <a:schemeClr val="tx1"/>
                </a:solidFill>
                <a:effectLst/>
                <a:latin typeface="+mn-lt"/>
                <a:ea typeface="+mn-ea"/>
                <a:cs typeface="+mn-cs"/>
              </a:rPr>
              <a:t> du </a:t>
            </a:r>
            <a:r>
              <a:rPr lang="en-US" sz="1200" u="none" kern="1200" dirty="0" err="1">
                <a:solidFill>
                  <a:schemeClr val="tx1"/>
                </a:solidFill>
                <a:effectLst/>
                <a:latin typeface="+mn-lt"/>
                <a:ea typeface="+mn-ea"/>
                <a:cs typeface="+mn-cs"/>
              </a:rPr>
              <a:t>choix</a:t>
            </a:r>
            <a:r>
              <a:rPr lang="en-US" sz="1200" u="none" kern="1200" dirty="0">
                <a:solidFill>
                  <a:schemeClr val="tx1"/>
                </a:solidFill>
                <a:effectLst/>
                <a:latin typeface="+mn-lt"/>
                <a:ea typeface="+mn-ea"/>
                <a:cs typeface="+mn-cs"/>
              </a:rPr>
              <a:t> des </a:t>
            </a:r>
            <a:r>
              <a:rPr lang="en-US" sz="1200" u="none" kern="1200" dirty="0" err="1">
                <a:solidFill>
                  <a:schemeClr val="tx1"/>
                </a:solidFill>
                <a:effectLst/>
                <a:latin typeface="+mn-lt"/>
                <a:ea typeface="+mn-ea"/>
                <a:cs typeface="+mn-cs"/>
              </a:rPr>
              <a:t>indicateurs</a:t>
            </a:r>
            <a:r>
              <a:rPr lang="en-US" sz="1200" u="none"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u="non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kern="1200" dirty="0" err="1">
                <a:solidFill>
                  <a:schemeClr val="tx1"/>
                </a:solidFill>
                <a:effectLst/>
                <a:latin typeface="+mn-lt"/>
                <a:ea typeface="+mn-ea"/>
                <a:cs typeface="+mn-cs"/>
              </a:rPr>
              <a:t>Utilité</a:t>
            </a:r>
            <a:r>
              <a:rPr lang="en-US" sz="1200" u="none" kern="1200" dirty="0">
                <a:solidFill>
                  <a:schemeClr val="tx1"/>
                </a:solidFill>
                <a:effectLst/>
                <a:latin typeface="+mn-lt"/>
                <a:ea typeface="+mn-ea"/>
                <a:cs typeface="+mn-cs"/>
              </a:rPr>
              <a:t> : Ne </a:t>
            </a:r>
            <a:r>
              <a:rPr lang="en-US" sz="1200" u="none" kern="1200" dirty="0" err="1">
                <a:solidFill>
                  <a:schemeClr val="tx1"/>
                </a:solidFill>
                <a:effectLst/>
                <a:latin typeface="+mn-lt"/>
                <a:ea typeface="+mn-ea"/>
                <a:cs typeface="+mn-cs"/>
              </a:rPr>
              <a:t>sélectionnez</a:t>
            </a:r>
            <a:r>
              <a:rPr lang="en-US" sz="1200" u="none" kern="1200" dirty="0">
                <a:solidFill>
                  <a:schemeClr val="tx1"/>
                </a:solidFill>
                <a:effectLst/>
                <a:latin typeface="+mn-lt"/>
                <a:ea typeface="+mn-ea"/>
                <a:cs typeface="+mn-cs"/>
              </a:rPr>
              <a:t> que les </a:t>
            </a:r>
            <a:r>
              <a:rPr lang="en-US" sz="1200" u="none" kern="1200" dirty="0" err="1">
                <a:solidFill>
                  <a:schemeClr val="tx1"/>
                </a:solidFill>
                <a:effectLst/>
                <a:latin typeface="+mn-lt"/>
                <a:ea typeface="+mn-ea"/>
                <a:cs typeface="+mn-cs"/>
              </a:rPr>
              <a:t>indicateurs</a:t>
            </a:r>
            <a:r>
              <a:rPr lang="en-US" sz="1200" u="none" kern="1200" dirty="0">
                <a:solidFill>
                  <a:schemeClr val="tx1"/>
                </a:solidFill>
                <a:effectLst/>
                <a:latin typeface="+mn-lt"/>
                <a:ea typeface="+mn-ea"/>
                <a:cs typeface="+mn-cs"/>
              </a:rPr>
              <a:t> qui </a:t>
            </a:r>
            <a:r>
              <a:rPr lang="en-US" sz="1200" u="none" kern="1200" dirty="0" err="1">
                <a:solidFill>
                  <a:schemeClr val="tx1"/>
                </a:solidFill>
                <a:effectLst/>
                <a:latin typeface="+mn-lt"/>
                <a:ea typeface="+mn-ea"/>
                <a:cs typeface="+mn-cs"/>
              </a:rPr>
              <a:t>sont</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utiles</a:t>
            </a:r>
            <a:r>
              <a:rPr lang="en-US" sz="1200" u="none" kern="1200" dirty="0">
                <a:solidFill>
                  <a:schemeClr val="tx1"/>
                </a:solidFill>
                <a:effectLst/>
                <a:latin typeface="+mn-lt"/>
                <a:ea typeface="+mn-ea"/>
                <a:cs typeface="+mn-cs"/>
              </a:rPr>
              <a:t> pour prendre des </a:t>
            </a:r>
            <a:r>
              <a:rPr lang="en-US" sz="1200" u="none" kern="1200" dirty="0" err="1">
                <a:solidFill>
                  <a:schemeClr val="tx1"/>
                </a:solidFill>
                <a:effectLst/>
                <a:latin typeface="+mn-lt"/>
                <a:ea typeface="+mn-ea"/>
                <a:cs typeface="+mn-cs"/>
              </a:rPr>
              <a:t>décisions</a:t>
            </a:r>
            <a:r>
              <a:rPr lang="en-US" sz="1200" u="none" kern="1200" dirty="0">
                <a:solidFill>
                  <a:schemeClr val="tx1"/>
                </a:solidFill>
                <a:effectLst/>
                <a:latin typeface="+mn-lt"/>
                <a:ea typeface="+mn-ea"/>
                <a:cs typeface="+mn-cs"/>
              </a:rPr>
              <a:t> de gestion et </a:t>
            </a:r>
            <a:r>
              <a:rPr lang="en-US" sz="1200" u="none" kern="1200" dirty="0" err="1">
                <a:solidFill>
                  <a:schemeClr val="tx1"/>
                </a:solidFill>
                <a:effectLst/>
                <a:latin typeface="+mn-lt"/>
                <a:ea typeface="+mn-ea"/>
                <a:cs typeface="+mn-cs"/>
              </a:rPr>
              <a:t>établir</a:t>
            </a:r>
            <a:r>
              <a:rPr lang="en-US" sz="1200" u="none" kern="1200" dirty="0">
                <a:solidFill>
                  <a:schemeClr val="tx1"/>
                </a:solidFill>
                <a:effectLst/>
                <a:latin typeface="+mn-lt"/>
                <a:ea typeface="+mn-ea"/>
                <a:cs typeface="+mn-cs"/>
              </a:rPr>
              <a:t> des rapports.  </a:t>
            </a:r>
            <a:r>
              <a:rPr lang="en-US" sz="1200" u="none" kern="1200" dirty="0" err="1">
                <a:solidFill>
                  <a:schemeClr val="tx1"/>
                </a:solidFill>
                <a:effectLst/>
                <a:latin typeface="+mn-lt"/>
                <a:ea typeface="+mn-ea"/>
                <a:cs typeface="+mn-cs"/>
              </a:rPr>
              <a:t>Évitez</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d'utiliser</a:t>
            </a:r>
            <a:r>
              <a:rPr lang="en-US" sz="1200" u="none" kern="1200" dirty="0">
                <a:solidFill>
                  <a:schemeClr val="tx1"/>
                </a:solidFill>
                <a:effectLst/>
                <a:latin typeface="+mn-lt"/>
                <a:ea typeface="+mn-ea"/>
                <a:cs typeface="+mn-cs"/>
              </a:rPr>
              <a:t> des </a:t>
            </a:r>
            <a:r>
              <a:rPr lang="en-US" sz="1200" u="none" kern="1200" dirty="0" err="1">
                <a:solidFill>
                  <a:schemeClr val="tx1"/>
                </a:solidFill>
                <a:effectLst/>
                <a:latin typeface="+mn-lt"/>
                <a:ea typeface="+mn-ea"/>
                <a:cs typeface="+mn-cs"/>
              </a:rPr>
              <a:t>indicateurs</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agréables</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à</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connaître</a:t>
            </a:r>
            <a:r>
              <a:rPr lang="en-US" sz="1200" u="none" kern="1200" dirty="0">
                <a:solidFill>
                  <a:schemeClr val="tx1"/>
                </a:solidFill>
                <a:effectLst/>
                <a:latin typeface="+mn-lt"/>
                <a:ea typeface="+mn-ea"/>
                <a:cs typeface="+mn-cs"/>
              </a:rPr>
              <a:t>" car plus il y a </a:t>
            </a:r>
            <a:r>
              <a:rPr lang="en-US" sz="1200" u="none" kern="1200" dirty="0" err="1">
                <a:solidFill>
                  <a:schemeClr val="tx1"/>
                </a:solidFill>
                <a:effectLst/>
                <a:latin typeface="+mn-lt"/>
                <a:ea typeface="+mn-ea"/>
                <a:cs typeface="+mn-cs"/>
              </a:rPr>
              <a:t>d'indicateurs</a:t>
            </a:r>
            <a:r>
              <a:rPr lang="en-US" sz="1200" u="none" kern="1200" dirty="0">
                <a:solidFill>
                  <a:schemeClr val="tx1"/>
                </a:solidFill>
                <a:effectLst/>
                <a:latin typeface="+mn-lt"/>
                <a:ea typeface="+mn-ea"/>
                <a:cs typeface="+mn-cs"/>
              </a:rPr>
              <a:t>, plus la </a:t>
            </a:r>
            <a:r>
              <a:rPr lang="en-US" sz="1200" u="none" kern="1200" dirty="0" err="1">
                <a:solidFill>
                  <a:schemeClr val="tx1"/>
                </a:solidFill>
                <a:effectLst/>
                <a:latin typeface="+mn-lt"/>
                <a:ea typeface="+mn-ea"/>
                <a:cs typeface="+mn-cs"/>
              </a:rPr>
              <a:t>collecte</a:t>
            </a:r>
            <a:r>
              <a:rPr lang="en-US" sz="1200" u="none" kern="1200" dirty="0">
                <a:solidFill>
                  <a:schemeClr val="tx1"/>
                </a:solidFill>
                <a:effectLst/>
                <a:latin typeface="+mn-lt"/>
                <a:ea typeface="+mn-ea"/>
                <a:cs typeface="+mn-cs"/>
              </a:rPr>
              <a:t> et </a:t>
            </a:r>
            <a:r>
              <a:rPr lang="en-US" sz="1200" u="none" kern="1200" dirty="0" err="1">
                <a:solidFill>
                  <a:schemeClr val="tx1"/>
                </a:solidFill>
                <a:effectLst/>
                <a:latin typeface="+mn-lt"/>
                <a:ea typeface="+mn-ea"/>
                <a:cs typeface="+mn-cs"/>
              </a:rPr>
              <a:t>l'analyse</a:t>
            </a:r>
            <a:r>
              <a:rPr lang="en-US" sz="1200" u="none" kern="1200" dirty="0">
                <a:solidFill>
                  <a:schemeClr val="tx1"/>
                </a:solidFill>
                <a:effectLst/>
                <a:latin typeface="+mn-lt"/>
                <a:ea typeface="+mn-ea"/>
                <a:cs typeface="+mn-cs"/>
              </a:rPr>
              <a:t> des </a:t>
            </a:r>
            <a:r>
              <a:rPr lang="en-US" sz="1200" u="none" kern="1200" dirty="0" err="1">
                <a:solidFill>
                  <a:schemeClr val="tx1"/>
                </a:solidFill>
                <a:effectLst/>
                <a:latin typeface="+mn-lt"/>
                <a:ea typeface="+mn-ea"/>
                <a:cs typeface="+mn-cs"/>
              </a:rPr>
              <a:t>données</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sont</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lourdes</a:t>
            </a:r>
            <a:r>
              <a:rPr lang="en-US" sz="1200" u="none" kern="1200" dirty="0">
                <a:solidFill>
                  <a:schemeClr val="tx1"/>
                </a:solidFill>
                <a:effectLst/>
                <a:latin typeface="+mn-lt"/>
                <a:ea typeface="+mn-ea"/>
                <a:cs typeface="+mn-cs"/>
              </a:rPr>
              <a:t> et </a:t>
            </a:r>
            <a:r>
              <a:rPr lang="en-US" sz="1200" u="none" kern="1200" dirty="0" err="1">
                <a:solidFill>
                  <a:schemeClr val="tx1"/>
                </a:solidFill>
                <a:effectLst/>
                <a:latin typeface="+mn-lt"/>
                <a:ea typeface="+mn-ea"/>
                <a:cs typeface="+mn-cs"/>
              </a:rPr>
              <a:t>coûteuses</a:t>
            </a:r>
            <a:r>
              <a:rPr lang="en-US" sz="1200" u="none"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u="non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kern="1200" dirty="0" err="1">
                <a:solidFill>
                  <a:schemeClr val="tx1"/>
                </a:solidFill>
                <a:effectLst/>
                <a:latin typeface="+mn-lt"/>
                <a:ea typeface="+mn-ea"/>
                <a:cs typeface="+mn-cs"/>
              </a:rPr>
              <a:t>Détail</a:t>
            </a:r>
            <a:r>
              <a:rPr lang="en-US" sz="1200" u="none" kern="1200" dirty="0">
                <a:solidFill>
                  <a:schemeClr val="tx1"/>
                </a:solidFill>
                <a:effectLst/>
                <a:latin typeface="+mn-lt"/>
                <a:ea typeface="+mn-ea"/>
                <a:cs typeface="+mn-cs"/>
              </a:rPr>
              <a:t> et </a:t>
            </a:r>
            <a:r>
              <a:rPr lang="en-US" sz="1200" u="none" kern="1200" dirty="0" err="1">
                <a:solidFill>
                  <a:schemeClr val="tx1"/>
                </a:solidFill>
                <a:effectLst/>
                <a:latin typeface="+mn-lt"/>
                <a:ea typeface="+mn-ea"/>
                <a:cs typeface="+mn-cs"/>
              </a:rPr>
              <a:t>précision</a:t>
            </a:r>
            <a:r>
              <a:rPr lang="en-US" sz="1200" u="none" kern="1200" dirty="0">
                <a:solidFill>
                  <a:schemeClr val="tx1"/>
                </a:solidFill>
                <a:effectLst/>
                <a:latin typeface="+mn-lt"/>
                <a:ea typeface="+mn-ea"/>
                <a:cs typeface="+mn-cs"/>
              </a:rPr>
              <a:t> : </a:t>
            </a:r>
            <a:r>
              <a:rPr lang="en-US" sz="1200" u="none" kern="1200" dirty="0" err="1">
                <a:solidFill>
                  <a:schemeClr val="tx1"/>
                </a:solidFill>
                <a:effectLst/>
                <a:latin typeface="+mn-lt"/>
                <a:ea typeface="+mn-ea"/>
                <a:cs typeface="+mn-cs"/>
              </a:rPr>
              <a:t>Assurez-vous</a:t>
            </a:r>
            <a:r>
              <a:rPr lang="en-US" sz="1200" u="none" kern="1200" dirty="0">
                <a:solidFill>
                  <a:schemeClr val="tx1"/>
                </a:solidFill>
                <a:effectLst/>
                <a:latin typeface="+mn-lt"/>
                <a:ea typeface="+mn-ea"/>
                <a:cs typeface="+mn-cs"/>
              </a:rPr>
              <a:t> que les </a:t>
            </a:r>
            <a:r>
              <a:rPr lang="en-US" sz="1200" u="none" kern="1200" dirty="0" err="1">
                <a:solidFill>
                  <a:schemeClr val="tx1"/>
                </a:solidFill>
                <a:effectLst/>
                <a:latin typeface="+mn-lt"/>
                <a:ea typeface="+mn-ea"/>
                <a:cs typeface="+mn-cs"/>
              </a:rPr>
              <a:t>données</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sont</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fournies</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à</a:t>
            </a:r>
            <a:r>
              <a:rPr lang="en-US" sz="1200" u="none" kern="1200" dirty="0">
                <a:solidFill>
                  <a:schemeClr val="tx1"/>
                </a:solidFill>
                <a:effectLst/>
                <a:latin typeface="+mn-lt"/>
                <a:ea typeface="+mn-ea"/>
                <a:cs typeface="+mn-cs"/>
              </a:rPr>
              <a:t> un </a:t>
            </a:r>
            <a:r>
              <a:rPr lang="en-US" sz="1200" u="none" kern="1200" dirty="0" err="1">
                <a:solidFill>
                  <a:schemeClr val="tx1"/>
                </a:solidFill>
                <a:effectLst/>
                <a:latin typeface="+mn-lt"/>
                <a:ea typeface="+mn-ea"/>
                <a:cs typeface="+mn-cs"/>
              </a:rPr>
              <a:t>niveau</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suffisant</a:t>
            </a:r>
            <a:r>
              <a:rPr lang="en-US" sz="1200" u="none" kern="1200" dirty="0">
                <a:solidFill>
                  <a:schemeClr val="tx1"/>
                </a:solidFill>
                <a:effectLst/>
                <a:latin typeface="+mn-lt"/>
                <a:ea typeface="+mn-ea"/>
                <a:cs typeface="+mn-cs"/>
              </a:rPr>
              <a:t> pour la </a:t>
            </a:r>
            <a:r>
              <a:rPr lang="en-US" sz="1200" u="none" kern="1200" dirty="0" err="1">
                <a:solidFill>
                  <a:schemeClr val="tx1"/>
                </a:solidFill>
                <a:effectLst/>
                <a:latin typeface="+mn-lt"/>
                <a:ea typeface="+mn-ea"/>
                <a:cs typeface="+mn-cs"/>
              </a:rPr>
              <a:t>prise</a:t>
            </a:r>
            <a:r>
              <a:rPr lang="en-US" sz="1200" u="none" kern="1200" dirty="0">
                <a:solidFill>
                  <a:schemeClr val="tx1"/>
                </a:solidFill>
                <a:effectLst/>
                <a:latin typeface="+mn-lt"/>
                <a:ea typeface="+mn-ea"/>
                <a:cs typeface="+mn-cs"/>
              </a:rPr>
              <a:t> de </a:t>
            </a:r>
            <a:r>
              <a:rPr lang="en-US" sz="1200" u="none" kern="1200" dirty="0" err="1">
                <a:solidFill>
                  <a:schemeClr val="tx1"/>
                </a:solidFill>
                <a:effectLst/>
                <a:latin typeface="+mn-lt"/>
                <a:ea typeface="+mn-ea"/>
                <a:cs typeface="+mn-cs"/>
              </a:rPr>
              <a:t>décision</a:t>
            </a:r>
            <a:r>
              <a:rPr lang="en-US" sz="1200" u="none" kern="1200" dirty="0">
                <a:solidFill>
                  <a:schemeClr val="tx1"/>
                </a:solidFill>
                <a:effectLst/>
                <a:latin typeface="+mn-lt"/>
                <a:ea typeface="+mn-ea"/>
                <a:cs typeface="+mn-cs"/>
              </a:rPr>
              <a:t>. Par </a:t>
            </a:r>
            <a:r>
              <a:rPr lang="en-US" sz="1200" u="none" kern="1200" dirty="0" err="1">
                <a:solidFill>
                  <a:schemeClr val="tx1"/>
                </a:solidFill>
                <a:effectLst/>
                <a:latin typeface="+mn-lt"/>
                <a:ea typeface="+mn-ea"/>
                <a:cs typeface="+mn-cs"/>
              </a:rPr>
              <a:t>exemple</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si</a:t>
            </a:r>
            <a:r>
              <a:rPr lang="en-US" sz="1200" u="none" kern="1200" dirty="0">
                <a:solidFill>
                  <a:schemeClr val="tx1"/>
                </a:solidFill>
                <a:effectLst/>
                <a:latin typeface="+mn-lt"/>
                <a:ea typeface="+mn-ea"/>
                <a:cs typeface="+mn-cs"/>
              </a:rPr>
              <a:t> un </a:t>
            </a:r>
            <a:r>
              <a:rPr lang="en-US" sz="1200" u="none" kern="1200" dirty="0" err="1">
                <a:solidFill>
                  <a:schemeClr val="tx1"/>
                </a:solidFill>
                <a:effectLst/>
                <a:latin typeface="+mn-lt"/>
                <a:ea typeface="+mn-ea"/>
                <a:cs typeface="+mn-cs"/>
              </a:rPr>
              <a:t>projet</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travaille</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à</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l'adoption</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d'une</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loi</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celle</a:t>
            </a:r>
            <a:r>
              <a:rPr lang="en-US" sz="1200" u="none" kern="1200" dirty="0">
                <a:solidFill>
                  <a:schemeClr val="tx1"/>
                </a:solidFill>
                <a:effectLst/>
                <a:latin typeface="+mn-lt"/>
                <a:ea typeface="+mn-ea"/>
                <a:cs typeface="+mn-cs"/>
              </a:rPr>
              <a:t>-ci </a:t>
            </a:r>
            <a:r>
              <a:rPr lang="en-US" sz="1200" u="none" kern="1200" dirty="0" err="1">
                <a:solidFill>
                  <a:schemeClr val="tx1"/>
                </a:solidFill>
                <a:effectLst/>
                <a:latin typeface="+mn-lt"/>
                <a:ea typeface="+mn-ea"/>
                <a:cs typeface="+mn-cs"/>
              </a:rPr>
              <a:t>peut</a:t>
            </a:r>
            <a:r>
              <a:rPr lang="en-US" sz="1200" u="none" kern="1200" dirty="0">
                <a:solidFill>
                  <a:schemeClr val="tx1"/>
                </a:solidFill>
                <a:effectLst/>
                <a:latin typeface="+mn-lt"/>
                <a:ea typeface="+mn-ea"/>
                <a:cs typeface="+mn-cs"/>
              </a:rPr>
              <a:t> prendre </a:t>
            </a:r>
            <a:r>
              <a:rPr lang="en-US" sz="1200" u="none" kern="1200" dirty="0" err="1">
                <a:solidFill>
                  <a:schemeClr val="tx1"/>
                </a:solidFill>
                <a:effectLst/>
                <a:latin typeface="+mn-lt"/>
                <a:ea typeface="+mn-ea"/>
                <a:cs typeface="+mn-cs"/>
              </a:rPr>
              <a:t>plusieurs</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années</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avant</a:t>
            </a:r>
            <a:r>
              <a:rPr lang="en-US" sz="1200" u="none" kern="1200" dirty="0">
                <a:solidFill>
                  <a:schemeClr val="tx1"/>
                </a:solidFill>
                <a:effectLst/>
                <a:latin typeface="+mn-lt"/>
                <a:ea typeface="+mn-ea"/>
                <a:cs typeface="+mn-cs"/>
              </a:rPr>
              <a:t> d'être </a:t>
            </a:r>
            <a:r>
              <a:rPr lang="en-US" sz="1200" u="none" kern="1200" dirty="0" err="1">
                <a:solidFill>
                  <a:schemeClr val="tx1"/>
                </a:solidFill>
                <a:effectLst/>
                <a:latin typeface="+mn-lt"/>
                <a:ea typeface="+mn-ea"/>
                <a:cs typeface="+mn-cs"/>
              </a:rPr>
              <a:t>adoptée</a:t>
            </a:r>
            <a:r>
              <a:rPr lang="en-US" sz="1200" u="none" kern="1200" dirty="0">
                <a:solidFill>
                  <a:schemeClr val="tx1"/>
                </a:solidFill>
                <a:effectLst/>
                <a:latin typeface="+mn-lt"/>
                <a:ea typeface="+mn-ea"/>
                <a:cs typeface="+mn-cs"/>
              </a:rPr>
              <a:t>. Un </a:t>
            </a:r>
            <a:r>
              <a:rPr lang="en-US" sz="1200" u="none" kern="1200" dirty="0" err="1">
                <a:solidFill>
                  <a:schemeClr val="tx1"/>
                </a:solidFill>
                <a:effectLst/>
                <a:latin typeface="+mn-lt"/>
                <a:ea typeface="+mn-ea"/>
                <a:cs typeface="+mn-cs"/>
              </a:rPr>
              <a:t>indicateur</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tel</a:t>
            </a:r>
            <a:r>
              <a:rPr lang="en-US" sz="1200" u="none" kern="1200" dirty="0">
                <a:solidFill>
                  <a:schemeClr val="tx1"/>
                </a:solidFill>
                <a:effectLst/>
                <a:latin typeface="+mn-lt"/>
                <a:ea typeface="+mn-ea"/>
                <a:cs typeface="+mn-cs"/>
              </a:rPr>
              <a:t> que "</a:t>
            </a:r>
            <a:r>
              <a:rPr lang="en-US" sz="1200" u="none" kern="1200" dirty="0" err="1">
                <a:solidFill>
                  <a:schemeClr val="tx1"/>
                </a:solidFill>
                <a:effectLst/>
                <a:latin typeface="+mn-lt"/>
                <a:ea typeface="+mn-ea"/>
                <a:cs typeface="+mn-cs"/>
              </a:rPr>
              <a:t>Nombre</a:t>
            </a:r>
            <a:r>
              <a:rPr lang="en-US" sz="1200" u="none" kern="1200" dirty="0">
                <a:solidFill>
                  <a:schemeClr val="tx1"/>
                </a:solidFill>
                <a:effectLst/>
                <a:latin typeface="+mn-lt"/>
                <a:ea typeface="+mn-ea"/>
                <a:cs typeface="+mn-cs"/>
              </a:rPr>
              <a:t> de </a:t>
            </a:r>
            <a:r>
              <a:rPr lang="en-US" sz="1200" u="none" kern="1200" dirty="0" err="1">
                <a:solidFill>
                  <a:schemeClr val="tx1"/>
                </a:solidFill>
                <a:effectLst/>
                <a:latin typeface="+mn-lt"/>
                <a:ea typeface="+mn-ea"/>
                <a:cs typeface="+mn-cs"/>
              </a:rPr>
              <a:t>nouvelles</a:t>
            </a:r>
            <a:r>
              <a:rPr lang="en-US" sz="1200" u="none" kern="1200" dirty="0">
                <a:solidFill>
                  <a:schemeClr val="tx1"/>
                </a:solidFill>
                <a:effectLst/>
                <a:latin typeface="+mn-lt"/>
                <a:ea typeface="+mn-ea"/>
                <a:cs typeface="+mn-cs"/>
              </a:rPr>
              <a:t> politiques </a:t>
            </a:r>
            <a:r>
              <a:rPr lang="en-US" sz="1200" u="none" kern="1200" dirty="0" err="1">
                <a:solidFill>
                  <a:schemeClr val="tx1"/>
                </a:solidFill>
                <a:effectLst/>
                <a:latin typeface="+mn-lt"/>
                <a:ea typeface="+mn-ea"/>
                <a:cs typeface="+mn-cs"/>
              </a:rPr>
              <a:t>ou</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lois</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adoptées</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pourrait</a:t>
            </a:r>
            <a:r>
              <a:rPr lang="en-US" sz="1200" u="none" kern="1200" dirty="0">
                <a:solidFill>
                  <a:schemeClr val="tx1"/>
                </a:solidFill>
                <a:effectLst/>
                <a:latin typeface="+mn-lt"/>
                <a:ea typeface="+mn-ea"/>
                <a:cs typeface="+mn-cs"/>
              </a:rPr>
              <a:t> ne </a:t>
            </a:r>
            <a:r>
              <a:rPr lang="en-US" sz="1200" u="none" kern="1200" dirty="0" err="1">
                <a:solidFill>
                  <a:schemeClr val="tx1"/>
                </a:solidFill>
                <a:effectLst/>
                <a:latin typeface="+mn-lt"/>
                <a:ea typeface="+mn-ea"/>
                <a:cs typeface="+mn-cs"/>
              </a:rPr>
              <a:t>montrer</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aucun</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progrès</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avant</a:t>
            </a:r>
            <a:r>
              <a:rPr lang="en-US" sz="1200" u="none" kern="1200" dirty="0">
                <a:solidFill>
                  <a:schemeClr val="tx1"/>
                </a:solidFill>
                <a:effectLst/>
                <a:latin typeface="+mn-lt"/>
                <a:ea typeface="+mn-ea"/>
                <a:cs typeface="+mn-cs"/>
              </a:rPr>
              <a:t> la </a:t>
            </a:r>
            <a:r>
              <a:rPr lang="en-US" sz="1200" u="none" kern="1200" dirty="0" err="1">
                <a:solidFill>
                  <a:schemeClr val="tx1"/>
                </a:solidFill>
                <a:effectLst/>
                <a:latin typeface="+mn-lt"/>
                <a:ea typeface="+mn-ea"/>
                <a:cs typeface="+mn-cs"/>
              </a:rPr>
              <a:t>dernière</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année</a:t>
            </a:r>
            <a:r>
              <a:rPr lang="en-US" sz="1200" u="none" kern="1200" dirty="0">
                <a:solidFill>
                  <a:schemeClr val="tx1"/>
                </a:solidFill>
                <a:effectLst/>
                <a:latin typeface="+mn-lt"/>
                <a:ea typeface="+mn-ea"/>
                <a:cs typeface="+mn-cs"/>
              </a:rPr>
              <a:t>.  Dans </a:t>
            </a:r>
            <a:r>
              <a:rPr lang="en-US" sz="1200" u="none" kern="1200" dirty="0" err="1">
                <a:solidFill>
                  <a:schemeClr val="tx1"/>
                </a:solidFill>
                <a:effectLst/>
                <a:latin typeface="+mn-lt"/>
                <a:ea typeface="+mn-ea"/>
                <a:cs typeface="+mn-cs"/>
              </a:rPr>
              <a:t>ce</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cas</a:t>
            </a:r>
            <a:r>
              <a:rPr lang="en-US" sz="1200" u="none" kern="1200" dirty="0">
                <a:solidFill>
                  <a:schemeClr val="tx1"/>
                </a:solidFill>
                <a:effectLst/>
                <a:latin typeface="+mn-lt"/>
                <a:ea typeface="+mn-ea"/>
                <a:cs typeface="+mn-cs"/>
              </a:rPr>
              <a:t>, un </a:t>
            </a:r>
            <a:r>
              <a:rPr lang="en-US" sz="1200" u="none" kern="1200" dirty="0" err="1">
                <a:solidFill>
                  <a:schemeClr val="tx1"/>
                </a:solidFill>
                <a:effectLst/>
                <a:latin typeface="+mn-lt"/>
                <a:ea typeface="+mn-ea"/>
                <a:cs typeface="+mn-cs"/>
              </a:rPr>
              <a:t>indicateur</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d'étape</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pourrait</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être</a:t>
            </a:r>
            <a:r>
              <a:rPr lang="en-US" sz="1200" u="none" kern="1200" dirty="0">
                <a:solidFill>
                  <a:schemeClr val="tx1"/>
                </a:solidFill>
                <a:effectLst/>
                <a:latin typeface="+mn-lt"/>
                <a:ea typeface="+mn-ea"/>
                <a:cs typeface="+mn-cs"/>
              </a:rPr>
              <a:t> plus utile </a:t>
            </a:r>
            <a:r>
              <a:rPr lang="en-US" sz="1200" u="none" kern="1200" dirty="0" err="1">
                <a:solidFill>
                  <a:schemeClr val="tx1"/>
                </a:solidFill>
                <a:effectLst/>
                <a:latin typeface="+mn-lt"/>
                <a:ea typeface="+mn-ea"/>
                <a:cs typeface="+mn-cs"/>
              </a:rPr>
              <a:t>afin</a:t>
            </a:r>
            <a:r>
              <a:rPr lang="en-US" sz="1200" u="none" kern="1200" dirty="0">
                <a:solidFill>
                  <a:schemeClr val="tx1"/>
                </a:solidFill>
                <a:effectLst/>
                <a:latin typeface="+mn-lt"/>
                <a:ea typeface="+mn-ea"/>
                <a:cs typeface="+mn-cs"/>
              </a:rPr>
              <a:t> de </a:t>
            </a:r>
            <a:r>
              <a:rPr lang="en-US" sz="1200" u="none" kern="1200" dirty="0" err="1">
                <a:solidFill>
                  <a:schemeClr val="tx1"/>
                </a:solidFill>
                <a:effectLst/>
                <a:latin typeface="+mn-lt"/>
                <a:ea typeface="+mn-ea"/>
                <a:cs typeface="+mn-cs"/>
              </a:rPr>
              <a:t>pouvoir</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mesurer</a:t>
            </a:r>
            <a:r>
              <a:rPr lang="en-US" sz="1200" u="none" kern="1200" dirty="0">
                <a:solidFill>
                  <a:schemeClr val="tx1"/>
                </a:solidFill>
                <a:effectLst/>
                <a:latin typeface="+mn-lt"/>
                <a:ea typeface="+mn-ea"/>
                <a:cs typeface="+mn-cs"/>
              </a:rPr>
              <a:t> les </a:t>
            </a:r>
            <a:r>
              <a:rPr lang="en-US" sz="1200" u="none" kern="1200" dirty="0" err="1">
                <a:solidFill>
                  <a:schemeClr val="tx1"/>
                </a:solidFill>
                <a:effectLst/>
                <a:latin typeface="+mn-lt"/>
                <a:ea typeface="+mn-ea"/>
                <a:cs typeface="+mn-cs"/>
              </a:rPr>
              <a:t>progrès</a:t>
            </a:r>
            <a:r>
              <a:rPr lang="en-US" sz="1200" u="none" kern="1200" dirty="0">
                <a:solidFill>
                  <a:schemeClr val="tx1"/>
                </a:solidFill>
                <a:effectLst/>
                <a:latin typeface="+mn-lt"/>
                <a:ea typeface="+mn-ea"/>
                <a:cs typeface="+mn-cs"/>
              </a:rPr>
              <a:t> </a:t>
            </a:r>
            <a:r>
              <a:rPr lang="en-US" sz="1200" u="none" kern="1200" dirty="0" err="1">
                <a:solidFill>
                  <a:schemeClr val="tx1"/>
                </a:solidFill>
                <a:effectLst/>
                <a:latin typeface="+mn-lt"/>
                <a:ea typeface="+mn-ea"/>
                <a:cs typeface="+mn-cs"/>
              </a:rPr>
              <a:t>progressifs</a:t>
            </a:r>
            <a:r>
              <a:rPr lang="en-US" sz="1200" u="none" kern="1200" dirty="0">
                <a:solidFill>
                  <a:schemeClr val="tx1"/>
                </a:solidFill>
                <a:effectLst/>
                <a:latin typeface="+mn-lt"/>
                <a:ea typeface="+mn-ea"/>
                <a:cs typeface="+mn-cs"/>
              </a:rPr>
              <a:t> au fil du temps. </a:t>
            </a:r>
          </a:p>
          <a:p>
            <a:endParaRPr lang="en-US" dirty="0"/>
          </a:p>
        </p:txBody>
      </p:sp>
    </p:spTree>
    <p:extLst>
      <p:ext uri="{BB962C8B-B14F-4D97-AF65-F5344CB8AC3E}">
        <p14:creationId xmlns:p14="http://schemas.microsoft.com/office/powerpoint/2010/main" val="7436621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Dans le cadre du </a:t>
            </a:r>
            <a:r>
              <a:rPr lang="en-US" dirty="0" err="1"/>
              <a:t>processus</a:t>
            </a:r>
            <a:r>
              <a:rPr lang="en-US" dirty="0"/>
              <a:t> de </a:t>
            </a:r>
            <a:r>
              <a:rPr lang="en-US" dirty="0" err="1"/>
              <a:t>sélection</a:t>
            </a:r>
            <a:r>
              <a:rPr lang="en-US" dirty="0"/>
              <a:t> des </a:t>
            </a:r>
            <a:r>
              <a:rPr lang="en-US" dirty="0" err="1"/>
              <a:t>indicateurs</a:t>
            </a:r>
            <a:r>
              <a:rPr lang="en-US" dirty="0"/>
              <a:t> au début d'un </a:t>
            </a:r>
            <a:r>
              <a:rPr lang="en-US" dirty="0" err="1"/>
              <a:t>projet</a:t>
            </a:r>
            <a:r>
              <a:rPr lang="en-US" dirty="0"/>
              <a:t> </a:t>
            </a:r>
            <a:r>
              <a:rPr lang="en-US" dirty="0" err="1"/>
              <a:t>ou</a:t>
            </a:r>
            <a:r>
              <a:rPr lang="en-US" dirty="0"/>
              <a:t> pendant </a:t>
            </a:r>
            <a:r>
              <a:rPr lang="en-US" dirty="0" err="1"/>
              <a:t>sa</a:t>
            </a:r>
            <a:r>
              <a:rPr lang="en-US" dirty="0"/>
              <a:t> durée de vie, il sera important de revoir et </a:t>
            </a:r>
            <a:r>
              <a:rPr lang="en-US" dirty="0" err="1"/>
              <a:t>d'évaluer</a:t>
            </a:r>
            <a:r>
              <a:rPr lang="en-US" dirty="0"/>
              <a:t> les </a:t>
            </a:r>
            <a:r>
              <a:rPr lang="en-US" dirty="0" err="1"/>
              <a:t>indicateurs</a:t>
            </a:r>
            <a:r>
              <a:rPr lang="en-US" dirty="0"/>
              <a:t> d'un </a:t>
            </a:r>
            <a:r>
              <a:rPr lang="en-US" dirty="0" err="1"/>
              <a:t>projet</a:t>
            </a:r>
            <a:r>
              <a:rPr lang="en-US" dirty="0"/>
              <a:t>.</a:t>
            </a:r>
          </a:p>
        </p:txBody>
      </p:sp>
    </p:spTree>
    <p:extLst>
      <p:ext uri="{BB962C8B-B14F-4D97-AF65-F5344CB8AC3E}">
        <p14:creationId xmlns:p14="http://schemas.microsoft.com/office/powerpoint/2010/main" val="38539293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err="1"/>
              <a:t>Voici</a:t>
            </a:r>
            <a:r>
              <a:rPr lang="en-US" dirty="0"/>
              <a:t> </a:t>
            </a:r>
            <a:r>
              <a:rPr lang="en-US" dirty="0" err="1"/>
              <a:t>quelques</a:t>
            </a:r>
            <a:r>
              <a:rPr lang="en-US" dirty="0"/>
              <a:t> conseils pour </a:t>
            </a:r>
            <a:r>
              <a:rPr lang="en-US" dirty="0" err="1"/>
              <a:t>vous</a:t>
            </a:r>
            <a:r>
              <a:rPr lang="en-US" dirty="0"/>
              <a:t> aider </a:t>
            </a:r>
            <a:r>
              <a:rPr lang="en-US" dirty="0" err="1"/>
              <a:t>à</a:t>
            </a:r>
            <a:r>
              <a:rPr lang="en-US" dirty="0"/>
              <a:t> </a:t>
            </a:r>
            <a:r>
              <a:rPr lang="en-US" dirty="0" err="1"/>
              <a:t>évaluer</a:t>
            </a:r>
            <a:r>
              <a:rPr lang="en-US" dirty="0"/>
              <a:t> la </a:t>
            </a:r>
            <a:r>
              <a:rPr lang="en-US" dirty="0" err="1"/>
              <a:t>qualité</a:t>
            </a:r>
            <a:r>
              <a:rPr lang="en-US" dirty="0"/>
              <a:t> des </a:t>
            </a:r>
            <a:r>
              <a:rPr lang="en-US" dirty="0" err="1"/>
              <a:t>indicateurs</a:t>
            </a:r>
            <a:r>
              <a:rPr lang="en-US" dirty="0"/>
              <a:t> d'un </a:t>
            </a:r>
            <a:r>
              <a:rPr lang="en-US" dirty="0" err="1"/>
              <a:t>projet</a:t>
            </a:r>
            <a:r>
              <a:rPr lang="en-US" dirty="0"/>
              <a:t> de </a:t>
            </a:r>
            <a:r>
              <a:rPr lang="en-US" dirty="0" err="1"/>
              <a:t>l’ILAB</a:t>
            </a:r>
            <a:r>
              <a:rPr lang="en-US" dirty="0"/>
              <a:t> :  </a:t>
            </a:r>
          </a:p>
          <a:p>
            <a:pPr marL="0" indent="0">
              <a:buFont typeface="Arial" panose="020B0604020202020204" pitchFamily="34" charset="0"/>
              <a:buNone/>
            </a:pPr>
            <a:r>
              <a:rPr lang="en-US" dirty="0"/>
              <a:t>Y a-t-il au </a:t>
            </a:r>
            <a:r>
              <a:rPr lang="en-US" dirty="0" err="1"/>
              <a:t>moins</a:t>
            </a:r>
            <a:r>
              <a:rPr lang="en-US" dirty="0"/>
              <a:t> un </a:t>
            </a:r>
            <a:r>
              <a:rPr lang="en-US" dirty="0" err="1"/>
              <a:t>indicateur</a:t>
            </a:r>
            <a:r>
              <a:rPr lang="en-US" dirty="0"/>
              <a:t> par </a:t>
            </a:r>
            <a:r>
              <a:rPr lang="en-US" dirty="0" err="1"/>
              <a:t>résultat</a:t>
            </a:r>
            <a:r>
              <a:rPr lang="en-US" dirty="0"/>
              <a:t> ?  </a:t>
            </a:r>
          </a:p>
          <a:p>
            <a:pPr marL="0" indent="0">
              <a:buFont typeface="Arial" panose="020B0604020202020204" pitchFamily="34" charset="0"/>
              <a:buNone/>
            </a:pPr>
            <a:r>
              <a:rPr lang="en-US" dirty="0" err="1"/>
              <a:t>Tous</a:t>
            </a:r>
            <a:r>
              <a:rPr lang="en-US" dirty="0"/>
              <a:t> les </a:t>
            </a:r>
            <a:r>
              <a:rPr lang="en-US" dirty="0" err="1"/>
              <a:t>indicateurs</a:t>
            </a:r>
            <a:r>
              <a:rPr lang="en-US" dirty="0"/>
              <a:t> standard </a:t>
            </a:r>
            <a:r>
              <a:rPr lang="en-US" dirty="0" err="1"/>
              <a:t>pertinents</a:t>
            </a:r>
            <a:r>
              <a:rPr lang="en-US" dirty="0"/>
              <a:t> du OCTF </a:t>
            </a:r>
            <a:r>
              <a:rPr lang="en-US" dirty="0" err="1"/>
              <a:t>sont-ils</a:t>
            </a:r>
            <a:r>
              <a:rPr lang="en-US" dirty="0"/>
              <a:t> </a:t>
            </a:r>
            <a:r>
              <a:rPr lang="en-US" dirty="0" err="1"/>
              <a:t>inclus</a:t>
            </a:r>
            <a:r>
              <a:rPr lang="en-US" dirty="0"/>
              <a:t> ?</a:t>
            </a:r>
          </a:p>
          <a:p>
            <a:pPr marL="0" indent="0">
              <a:buFont typeface="Arial" panose="020B0604020202020204" pitchFamily="34" charset="0"/>
              <a:buNone/>
            </a:pPr>
            <a:r>
              <a:rPr lang="en-US" dirty="0"/>
              <a:t>Les </a:t>
            </a:r>
            <a:r>
              <a:rPr lang="en-US" dirty="0" err="1"/>
              <a:t>indicateurs</a:t>
            </a:r>
            <a:r>
              <a:rPr lang="en-US" dirty="0"/>
              <a:t> </a:t>
            </a:r>
            <a:r>
              <a:rPr lang="en-US" dirty="0" err="1"/>
              <a:t>sélectionnés</a:t>
            </a:r>
            <a:r>
              <a:rPr lang="en-US" dirty="0"/>
              <a:t> </a:t>
            </a:r>
            <a:r>
              <a:rPr lang="en-US" dirty="0" err="1"/>
              <a:t>sont-ils</a:t>
            </a:r>
            <a:r>
              <a:rPr lang="en-US" dirty="0"/>
              <a:t> </a:t>
            </a:r>
            <a:r>
              <a:rPr lang="en-US" dirty="0" err="1"/>
              <a:t>utiles</a:t>
            </a:r>
            <a:r>
              <a:rPr lang="en-US" dirty="0"/>
              <a:t> pour les </a:t>
            </a:r>
            <a:r>
              <a:rPr lang="en-US" dirty="0" err="1"/>
              <a:t>décisions</a:t>
            </a:r>
            <a:r>
              <a:rPr lang="en-US" dirty="0"/>
              <a:t> de gestion ? </a:t>
            </a:r>
          </a:p>
          <a:p>
            <a:pPr marL="0" indent="0">
              <a:buFont typeface="Arial" panose="020B0604020202020204" pitchFamily="34" charset="0"/>
              <a:buNone/>
            </a:pPr>
            <a:r>
              <a:rPr lang="en-US" dirty="0"/>
              <a:t>Les </a:t>
            </a:r>
            <a:r>
              <a:rPr lang="en-US" dirty="0" err="1"/>
              <a:t>indicateurs</a:t>
            </a:r>
            <a:r>
              <a:rPr lang="en-US" dirty="0"/>
              <a:t> </a:t>
            </a:r>
            <a:r>
              <a:rPr lang="en-US" dirty="0" err="1"/>
              <a:t>présentent-ils</a:t>
            </a:r>
            <a:r>
              <a:rPr lang="en-US" dirty="0"/>
              <a:t> les </a:t>
            </a:r>
            <a:r>
              <a:rPr lang="en-US" dirty="0" err="1"/>
              <a:t>caractéristiques</a:t>
            </a:r>
            <a:r>
              <a:rPr lang="en-US" dirty="0"/>
              <a:t> des bons </a:t>
            </a:r>
            <a:r>
              <a:rPr lang="en-US" dirty="0" err="1"/>
              <a:t>indicateurs</a:t>
            </a:r>
            <a:r>
              <a:rPr lang="en-US" dirty="0"/>
              <a:t> ?  </a:t>
            </a:r>
            <a:r>
              <a:rPr lang="en-US" dirty="0" err="1"/>
              <a:t>Sont-ils</a:t>
            </a:r>
            <a:r>
              <a:rPr lang="en-US" dirty="0"/>
              <a:t> directs, </a:t>
            </a:r>
            <a:r>
              <a:rPr lang="en-US" dirty="0" err="1"/>
              <a:t>objectifs</a:t>
            </a:r>
            <a:r>
              <a:rPr lang="en-US" dirty="0"/>
              <a:t>, </a:t>
            </a:r>
            <a:r>
              <a:rPr lang="en-US" dirty="0" err="1"/>
              <a:t>adéquats</a:t>
            </a:r>
            <a:r>
              <a:rPr lang="en-US" dirty="0"/>
              <a:t> et pratiques ? </a:t>
            </a:r>
          </a:p>
        </p:txBody>
      </p:sp>
    </p:spTree>
    <p:extLst>
      <p:ext uri="{BB962C8B-B14F-4D97-AF65-F5344CB8AC3E}">
        <p14:creationId xmlns:p14="http://schemas.microsoft.com/office/powerpoint/2010/main" val="10993817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a:ln/>
        </p:spPr>
      </p:sp>
      <p:sp>
        <p:nvSpPr>
          <p:cNvPr id="257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Une </a:t>
            </a:r>
            <a:r>
              <a:rPr lang="en-US" altLang="en-US" dirty="0" err="1"/>
              <a:t>liste</a:t>
            </a:r>
            <a:r>
              <a:rPr lang="en-US" altLang="en-US" dirty="0"/>
              <a:t> plus </a:t>
            </a:r>
            <a:r>
              <a:rPr lang="en-US" altLang="en-US" dirty="0" err="1"/>
              <a:t>détaillée</a:t>
            </a:r>
            <a:r>
              <a:rPr lang="en-US" altLang="en-US" dirty="0"/>
              <a:t> de questions dans la </a:t>
            </a:r>
            <a:r>
              <a:rPr lang="en-US" altLang="en-US" dirty="0" err="1"/>
              <a:t>liste</a:t>
            </a:r>
            <a:r>
              <a:rPr lang="en-US" altLang="en-US" dirty="0"/>
              <a:t> de </a:t>
            </a:r>
            <a:r>
              <a:rPr lang="en-US" altLang="en-US" dirty="0" err="1"/>
              <a:t>contrôle</a:t>
            </a:r>
            <a:r>
              <a:rPr lang="en-US" altLang="en-US" dirty="0"/>
              <a:t> </a:t>
            </a:r>
            <a:r>
              <a:rPr lang="en-US" altLang="en-US" dirty="0" err="1"/>
              <a:t>à</a:t>
            </a:r>
            <a:r>
              <a:rPr lang="en-US" altLang="en-US" dirty="0"/>
              <a:t> </a:t>
            </a:r>
            <a:r>
              <a:rPr lang="en-US" altLang="en-US" dirty="0" err="1"/>
              <a:t>l'écran</a:t>
            </a:r>
            <a:r>
              <a:rPr lang="en-US" altLang="en-US" dirty="0"/>
              <a:t> </a:t>
            </a:r>
            <a:r>
              <a:rPr lang="en-US" altLang="en-US" dirty="0" err="1"/>
              <a:t>peut</a:t>
            </a:r>
            <a:r>
              <a:rPr lang="en-US" altLang="en-US" dirty="0"/>
              <a:t> </a:t>
            </a:r>
            <a:r>
              <a:rPr lang="en-US" altLang="en-US" dirty="0" err="1"/>
              <a:t>être</a:t>
            </a:r>
            <a:r>
              <a:rPr lang="en-US" altLang="en-US" dirty="0"/>
              <a:t> </a:t>
            </a:r>
            <a:r>
              <a:rPr lang="en-US" altLang="en-US" dirty="0" err="1"/>
              <a:t>utilisée</a:t>
            </a:r>
            <a:r>
              <a:rPr lang="en-US" altLang="en-US" dirty="0"/>
              <a:t> pour </a:t>
            </a:r>
            <a:r>
              <a:rPr lang="en-US" altLang="en-US" dirty="0" err="1"/>
              <a:t>évaluer</a:t>
            </a:r>
            <a:r>
              <a:rPr lang="en-US" altLang="en-US" dirty="0"/>
              <a:t> les </a:t>
            </a:r>
            <a:r>
              <a:rPr lang="en-US" altLang="en-US" dirty="0" err="1"/>
              <a:t>indicateurs</a:t>
            </a:r>
            <a:r>
              <a:rPr lang="en-US" altLang="en-US" dirty="0"/>
              <a:t> </a:t>
            </a:r>
            <a:r>
              <a:rPr lang="en-US" altLang="en-US" dirty="0" err="1"/>
              <a:t>afin</a:t>
            </a:r>
            <a:r>
              <a:rPr lang="en-US" altLang="en-US" dirty="0"/>
              <a:t> de </a:t>
            </a:r>
            <a:r>
              <a:rPr lang="en-US" altLang="en-US" dirty="0" err="1"/>
              <a:t>s'assurer</a:t>
            </a:r>
            <a:r>
              <a:rPr lang="en-US" altLang="en-US" dirty="0"/>
              <a:t> </a:t>
            </a:r>
            <a:r>
              <a:rPr lang="en-US" altLang="en-US" dirty="0" err="1"/>
              <a:t>qu'ils</a:t>
            </a:r>
            <a:r>
              <a:rPr lang="en-US" altLang="en-US" dirty="0"/>
              <a:t> </a:t>
            </a:r>
            <a:r>
              <a:rPr lang="en-US" altLang="en-US" dirty="0" err="1"/>
              <a:t>sont</a:t>
            </a:r>
            <a:r>
              <a:rPr lang="en-US" altLang="en-US" dirty="0"/>
              <a:t> directs, </a:t>
            </a:r>
            <a:r>
              <a:rPr lang="en-US" altLang="en-US" dirty="0" err="1"/>
              <a:t>objectifs</a:t>
            </a:r>
            <a:r>
              <a:rPr lang="en-US" altLang="en-US" dirty="0"/>
              <a:t>, </a:t>
            </a:r>
            <a:r>
              <a:rPr lang="en-US" altLang="en-US" dirty="0" err="1"/>
              <a:t>adéquats</a:t>
            </a:r>
            <a:r>
              <a:rPr lang="en-US" altLang="en-US" dirty="0"/>
              <a:t> et pratiques. </a:t>
            </a:r>
          </a:p>
        </p:txBody>
      </p:sp>
      <p:sp>
        <p:nvSpPr>
          <p:cNvPr id="257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MS PGothic" pitchFamily="34" charset="-128"/>
              </a:defRPr>
            </a:lvl1pPr>
            <a:lvl2pPr marL="742950" indent="-285750">
              <a:spcBef>
                <a:spcPct val="30000"/>
              </a:spcBef>
              <a:defRPr sz="1200">
                <a:solidFill>
                  <a:schemeClr val="tx1"/>
                </a:solidFill>
                <a:latin typeface="Times New Roman" pitchFamily="18" charset="0"/>
                <a:ea typeface="MS PGothic" pitchFamily="34" charset="-128"/>
              </a:defRPr>
            </a:lvl2pPr>
            <a:lvl3pPr marL="1143000" indent="-228600">
              <a:spcBef>
                <a:spcPct val="30000"/>
              </a:spcBef>
              <a:defRPr sz="1200">
                <a:solidFill>
                  <a:schemeClr val="tx1"/>
                </a:solidFill>
                <a:latin typeface="Times New Roman" pitchFamily="18" charset="0"/>
                <a:ea typeface="MS PGothic" pitchFamily="34" charset="-128"/>
              </a:defRPr>
            </a:lvl3pPr>
            <a:lvl4pPr marL="1600200" indent="-228600">
              <a:spcBef>
                <a:spcPct val="30000"/>
              </a:spcBef>
              <a:defRPr sz="1200">
                <a:solidFill>
                  <a:schemeClr val="tx1"/>
                </a:solidFill>
                <a:latin typeface="Times New Roman" pitchFamily="18" charset="0"/>
                <a:ea typeface="MS PGothic" pitchFamily="34" charset="-128"/>
              </a:defRPr>
            </a:lvl4pPr>
            <a:lvl5pPr marL="2057400" indent="-228600">
              <a:spcBef>
                <a:spcPct val="30000"/>
              </a:spcBef>
              <a:defRPr sz="1200">
                <a:solidFill>
                  <a:schemeClr val="tx1"/>
                </a:solidFill>
                <a:latin typeface="Times New Roman" pitchFamily="18" charset="0"/>
                <a:ea typeface="MS PGothic"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fld id="{A0C0BCD2-A324-4775-8D3E-260467E3BD68}" type="slidenum">
              <a:rPr lang="en-US" altLang="en-US"/>
              <a:pPr>
                <a:spcBef>
                  <a:spcPct val="0"/>
                </a:spcBef>
              </a:pPr>
              <a:t>47</a:t>
            </a:fld>
            <a:endParaRPr lang="en-US" altLang="en-US"/>
          </a:p>
        </p:txBody>
      </p:sp>
    </p:spTree>
    <p:extLst>
      <p:ext uri="{BB962C8B-B14F-4D97-AF65-F5344CB8AC3E}">
        <p14:creationId xmlns:p14="http://schemas.microsoft.com/office/powerpoint/2010/main" val="18679215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Maintenant</a:t>
            </a:r>
            <a:r>
              <a:rPr lang="en-US" dirty="0"/>
              <a:t> que nous </a:t>
            </a:r>
            <a:r>
              <a:rPr lang="en-US" dirty="0" err="1"/>
              <a:t>avons</a:t>
            </a:r>
            <a:r>
              <a:rPr lang="en-US" dirty="0"/>
              <a:t> </a:t>
            </a:r>
            <a:r>
              <a:rPr lang="en-US" dirty="0" err="1"/>
              <a:t>discuté</a:t>
            </a:r>
            <a:r>
              <a:rPr lang="en-US" dirty="0"/>
              <a:t> des </a:t>
            </a:r>
            <a:r>
              <a:rPr lang="en-US" dirty="0" err="1"/>
              <a:t>indicateurs</a:t>
            </a:r>
            <a:r>
              <a:rPr lang="en-US" dirty="0"/>
              <a:t>, nous </a:t>
            </a:r>
            <a:r>
              <a:rPr lang="en-US" dirty="0" err="1"/>
              <a:t>allons</a:t>
            </a:r>
            <a:r>
              <a:rPr lang="en-US" dirty="0"/>
              <a:t> </a:t>
            </a:r>
            <a:r>
              <a:rPr lang="en-US" dirty="0" err="1"/>
              <a:t>parler</a:t>
            </a:r>
            <a:r>
              <a:rPr lang="en-US" dirty="0"/>
              <a:t> du plan de </a:t>
            </a:r>
            <a:r>
              <a:rPr lang="en-US" dirty="0" err="1"/>
              <a:t>suivi</a:t>
            </a:r>
            <a:r>
              <a:rPr lang="en-US" dirty="0"/>
              <a:t> des performances </a:t>
            </a:r>
            <a:r>
              <a:rPr lang="en-US" dirty="0" err="1"/>
              <a:t>ou</a:t>
            </a:r>
            <a:r>
              <a:rPr lang="en-US" dirty="0"/>
              <a:t> PMP. La </a:t>
            </a:r>
            <a:r>
              <a:rPr lang="en-US" dirty="0" err="1"/>
              <a:t>rédaction</a:t>
            </a:r>
            <a:r>
              <a:rPr lang="en-US" dirty="0"/>
              <a:t> du PMP </a:t>
            </a:r>
            <a:r>
              <a:rPr lang="en-US" dirty="0" err="1"/>
              <a:t>est</a:t>
            </a:r>
            <a:r>
              <a:rPr lang="en-US" dirty="0"/>
              <a:t> </a:t>
            </a:r>
            <a:r>
              <a:rPr lang="en-US" dirty="0" err="1"/>
              <a:t>l'étape</a:t>
            </a:r>
            <a:r>
              <a:rPr lang="en-US" dirty="0"/>
              <a:t> </a:t>
            </a:r>
            <a:r>
              <a:rPr lang="en-US" dirty="0" err="1"/>
              <a:t>suivante</a:t>
            </a:r>
            <a:r>
              <a:rPr lang="en-US" dirty="0"/>
              <a:t> après la </a:t>
            </a:r>
            <a:r>
              <a:rPr lang="en-US" dirty="0" err="1"/>
              <a:t>sélection</a:t>
            </a:r>
            <a:r>
              <a:rPr lang="en-US" dirty="0"/>
              <a:t> des </a:t>
            </a:r>
            <a:r>
              <a:rPr lang="en-US" dirty="0" err="1"/>
              <a:t>indicateurs</a:t>
            </a:r>
            <a:r>
              <a:rPr lang="en-US" dirty="0"/>
              <a:t>.  Le PMP </a:t>
            </a:r>
            <a:r>
              <a:rPr lang="en-US" dirty="0" err="1"/>
              <a:t>est</a:t>
            </a:r>
            <a:r>
              <a:rPr lang="en-US" dirty="0"/>
              <a:t> un </a:t>
            </a:r>
            <a:r>
              <a:rPr lang="en-US" dirty="0" err="1"/>
              <a:t>élément</a:t>
            </a:r>
            <a:r>
              <a:rPr lang="en-US" dirty="0"/>
              <a:t> </a:t>
            </a:r>
            <a:r>
              <a:rPr lang="en-US" dirty="0" err="1"/>
              <a:t>clé</a:t>
            </a:r>
            <a:r>
              <a:rPr lang="en-US" dirty="0"/>
              <a:t> du CMEP d'un </a:t>
            </a:r>
            <a:r>
              <a:rPr lang="en-US" dirty="0" err="1"/>
              <a:t>projet</a:t>
            </a:r>
            <a:r>
              <a:rPr lang="en-US" dirty="0"/>
              <a:t>.</a:t>
            </a:r>
          </a:p>
        </p:txBody>
      </p:sp>
    </p:spTree>
    <p:extLst>
      <p:ext uri="{BB962C8B-B14F-4D97-AF65-F5344CB8AC3E}">
        <p14:creationId xmlns:p14="http://schemas.microsoft.com/office/powerpoint/2010/main" val="40073170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err="1"/>
              <a:t>Qu'est-ce</a:t>
            </a:r>
            <a:r>
              <a:rPr lang="en-US" dirty="0"/>
              <a:t> </a:t>
            </a:r>
            <a:r>
              <a:rPr lang="en-US" dirty="0" err="1"/>
              <a:t>qu'un</a:t>
            </a:r>
            <a:r>
              <a:rPr lang="en-US" dirty="0"/>
              <a:t> PMP ?  </a:t>
            </a:r>
          </a:p>
          <a:p>
            <a:pPr marL="0" indent="0">
              <a:buFont typeface="Arial" panose="020B0604020202020204" pitchFamily="34" charset="0"/>
              <a:buNone/>
            </a:pPr>
            <a:r>
              <a:rPr lang="en-US" dirty="0"/>
              <a:t>Un PMP </a:t>
            </a:r>
            <a:r>
              <a:rPr lang="en-US" dirty="0" err="1"/>
              <a:t>est</a:t>
            </a:r>
            <a:r>
              <a:rPr lang="en-US" dirty="0"/>
              <a:t> un </a:t>
            </a:r>
            <a:r>
              <a:rPr lang="en-US" dirty="0" err="1"/>
              <a:t>outil</a:t>
            </a:r>
            <a:r>
              <a:rPr lang="en-US" dirty="0"/>
              <a:t> qui aide un </a:t>
            </a:r>
            <a:r>
              <a:rPr lang="en-US" dirty="0" err="1"/>
              <a:t>projet</a:t>
            </a:r>
            <a:r>
              <a:rPr lang="en-US" dirty="0"/>
              <a:t> </a:t>
            </a:r>
            <a:r>
              <a:rPr lang="en-US" dirty="0" err="1"/>
              <a:t>à</a:t>
            </a:r>
            <a:r>
              <a:rPr lang="en-US" dirty="0"/>
              <a:t> </a:t>
            </a:r>
            <a:r>
              <a:rPr lang="en-US" dirty="0" err="1"/>
              <a:t>planifier</a:t>
            </a:r>
            <a:r>
              <a:rPr lang="en-US" dirty="0"/>
              <a:t>, </a:t>
            </a:r>
            <a:r>
              <a:rPr lang="en-US" dirty="0" err="1"/>
              <a:t>organiser</a:t>
            </a:r>
            <a:r>
              <a:rPr lang="en-US" dirty="0"/>
              <a:t> et </a:t>
            </a:r>
            <a:r>
              <a:rPr lang="en-US" dirty="0" err="1"/>
              <a:t>gérer</a:t>
            </a:r>
            <a:r>
              <a:rPr lang="en-US" dirty="0"/>
              <a:t> la </a:t>
            </a:r>
            <a:r>
              <a:rPr lang="en-US" dirty="0" err="1"/>
              <a:t>collecte</a:t>
            </a:r>
            <a:r>
              <a:rPr lang="en-US" dirty="0"/>
              <a:t>, </a:t>
            </a:r>
            <a:r>
              <a:rPr lang="en-US" dirty="0" err="1"/>
              <a:t>l'analyse</a:t>
            </a:r>
            <a:r>
              <a:rPr lang="en-US" dirty="0"/>
              <a:t> et le rapport des </a:t>
            </a:r>
            <a:r>
              <a:rPr lang="en-US" dirty="0" err="1"/>
              <a:t>données</a:t>
            </a:r>
            <a:r>
              <a:rPr lang="en-US" dirty="0"/>
              <a:t> de performance pour les </a:t>
            </a:r>
            <a:r>
              <a:rPr lang="en-US" dirty="0" err="1"/>
              <a:t>indicateurs</a:t>
            </a:r>
            <a:r>
              <a:rPr lang="en-US" dirty="0"/>
              <a:t> du </a:t>
            </a:r>
            <a:r>
              <a:rPr lang="en-US" dirty="0" err="1"/>
              <a:t>projet</a:t>
            </a:r>
            <a:r>
              <a:rPr lang="en-US" dirty="0"/>
              <a:t>. </a:t>
            </a:r>
          </a:p>
          <a:p>
            <a:pPr marL="0" indent="0">
              <a:buFont typeface="Arial" panose="020B0604020202020204" pitchFamily="34" charset="0"/>
              <a:buNone/>
            </a:pPr>
            <a:r>
              <a:rPr lang="en-US" dirty="0"/>
              <a:t>Le PMP </a:t>
            </a:r>
            <a:r>
              <a:rPr lang="en-US" dirty="0" err="1"/>
              <a:t>documente</a:t>
            </a:r>
            <a:r>
              <a:rPr lang="en-US" dirty="0"/>
              <a:t> "</a:t>
            </a:r>
            <a:r>
              <a:rPr lang="en-US" dirty="0" err="1"/>
              <a:t>ce</a:t>
            </a:r>
            <a:r>
              <a:rPr lang="en-US" dirty="0"/>
              <a:t>" qui sera </a:t>
            </a:r>
            <a:r>
              <a:rPr lang="en-US" dirty="0" err="1"/>
              <a:t>contrôlé</a:t>
            </a:r>
            <a:r>
              <a:rPr lang="en-US" dirty="0"/>
              <a:t> pendant la durée du </a:t>
            </a:r>
            <a:r>
              <a:rPr lang="en-US" dirty="0" err="1"/>
              <a:t>projet</a:t>
            </a:r>
            <a:r>
              <a:rPr lang="en-US" dirty="0"/>
              <a:t> et "comment" </a:t>
            </a:r>
            <a:r>
              <a:rPr lang="en-US" dirty="0" err="1"/>
              <a:t>cela</a:t>
            </a:r>
            <a:r>
              <a:rPr lang="en-US" dirty="0"/>
              <a:t> sera </a:t>
            </a:r>
            <a:r>
              <a:rPr lang="en-US" dirty="0" err="1"/>
              <a:t>contrôlé</a:t>
            </a:r>
            <a:r>
              <a:rPr lang="en-US" dirty="0"/>
              <a:t>. </a:t>
            </a:r>
          </a:p>
          <a:p>
            <a:pPr marL="0" indent="0">
              <a:buFont typeface="Arial" panose="020B0604020202020204" pitchFamily="34" charset="0"/>
              <a:buNone/>
            </a:pPr>
            <a:r>
              <a:rPr lang="en-US" dirty="0"/>
              <a:t>Le PMP </a:t>
            </a:r>
            <a:r>
              <a:rPr lang="en-US" dirty="0" err="1"/>
              <a:t>comprend</a:t>
            </a:r>
            <a:r>
              <a:rPr lang="en-US" dirty="0"/>
              <a:t> </a:t>
            </a:r>
            <a:r>
              <a:rPr lang="en-US" dirty="0" err="1"/>
              <a:t>tous</a:t>
            </a:r>
            <a:r>
              <a:rPr lang="en-US" dirty="0"/>
              <a:t> les </a:t>
            </a:r>
            <a:r>
              <a:rPr lang="en-US" dirty="0" err="1"/>
              <a:t>indicateurs</a:t>
            </a:r>
            <a:r>
              <a:rPr lang="en-US" dirty="0"/>
              <a:t> du </a:t>
            </a:r>
            <a:r>
              <a:rPr lang="en-US" dirty="0" err="1"/>
              <a:t>projet</a:t>
            </a:r>
            <a:r>
              <a:rPr lang="en-US" dirty="0"/>
              <a:t> pour </a:t>
            </a:r>
            <a:r>
              <a:rPr lang="en-US" dirty="0" err="1"/>
              <a:t>chaque</a:t>
            </a:r>
            <a:r>
              <a:rPr lang="en-US" dirty="0"/>
              <a:t> </a:t>
            </a:r>
            <a:r>
              <a:rPr lang="en-US" dirty="0" err="1"/>
              <a:t>résultat</a:t>
            </a:r>
            <a:r>
              <a:rPr lang="en-US" dirty="0"/>
              <a:t> et </a:t>
            </a:r>
            <a:r>
              <a:rPr lang="en-US" dirty="0" err="1"/>
              <a:t>fournit</a:t>
            </a:r>
            <a:r>
              <a:rPr lang="en-US" dirty="0"/>
              <a:t> des </a:t>
            </a:r>
            <a:r>
              <a:rPr lang="en-US" dirty="0" err="1"/>
              <a:t>définitions</a:t>
            </a:r>
            <a:r>
              <a:rPr lang="en-US" dirty="0"/>
              <a:t> précises des </a:t>
            </a:r>
            <a:r>
              <a:rPr lang="en-US" dirty="0" err="1"/>
              <a:t>indicateurs</a:t>
            </a:r>
            <a:r>
              <a:rPr lang="en-US" dirty="0"/>
              <a:t>, des </a:t>
            </a:r>
            <a:r>
              <a:rPr lang="en-US" dirty="0" err="1"/>
              <a:t>méthodes</a:t>
            </a:r>
            <a:r>
              <a:rPr lang="en-US" dirty="0"/>
              <a:t> et des </a:t>
            </a:r>
            <a:r>
              <a:rPr lang="en-US" dirty="0" err="1"/>
              <a:t>outils</a:t>
            </a:r>
            <a:r>
              <a:rPr lang="en-US" dirty="0"/>
              <a:t> de </a:t>
            </a:r>
            <a:r>
              <a:rPr lang="en-US" dirty="0" err="1"/>
              <a:t>collecte</a:t>
            </a:r>
            <a:r>
              <a:rPr lang="en-US" dirty="0"/>
              <a:t> de </a:t>
            </a:r>
            <a:r>
              <a:rPr lang="en-US" dirty="0" err="1"/>
              <a:t>données</a:t>
            </a:r>
            <a:r>
              <a:rPr lang="en-US" dirty="0"/>
              <a:t> et de la </a:t>
            </a:r>
            <a:r>
              <a:rPr lang="en-US" dirty="0" err="1"/>
              <a:t>fréquence</a:t>
            </a:r>
            <a:r>
              <a:rPr lang="en-US" dirty="0"/>
              <a:t> de la </a:t>
            </a:r>
            <a:r>
              <a:rPr lang="en-US" dirty="0" err="1"/>
              <a:t>collecte</a:t>
            </a:r>
            <a:r>
              <a:rPr lang="en-US" dirty="0"/>
              <a:t> de </a:t>
            </a:r>
            <a:r>
              <a:rPr lang="en-US" dirty="0" err="1"/>
              <a:t>données</a:t>
            </a:r>
            <a:r>
              <a:rPr lang="en-US" dirty="0"/>
              <a:t> pour </a:t>
            </a:r>
            <a:r>
              <a:rPr lang="en-US" dirty="0" err="1"/>
              <a:t>chacun</a:t>
            </a:r>
            <a:r>
              <a:rPr lang="en-US" dirty="0"/>
              <a:t>. </a:t>
            </a:r>
          </a:p>
          <a:p>
            <a:pPr marL="0" indent="0">
              <a:buFont typeface="Arial" panose="020B0604020202020204" pitchFamily="34" charset="0"/>
              <a:buNone/>
            </a:pPr>
            <a:r>
              <a:rPr lang="en-US" dirty="0"/>
              <a:t>Le PMP </a:t>
            </a:r>
            <a:r>
              <a:rPr lang="en-US" dirty="0" err="1"/>
              <a:t>est</a:t>
            </a:r>
            <a:r>
              <a:rPr lang="en-US" dirty="0"/>
              <a:t> </a:t>
            </a:r>
            <a:r>
              <a:rPr lang="en-US" dirty="0" err="1"/>
              <a:t>présenté</a:t>
            </a:r>
            <a:r>
              <a:rPr lang="en-US" dirty="0"/>
              <a:t> sous </a:t>
            </a:r>
            <a:r>
              <a:rPr lang="en-US" dirty="0" err="1"/>
              <a:t>forme</a:t>
            </a:r>
            <a:r>
              <a:rPr lang="en-US" dirty="0"/>
              <a:t> de tableau dans le CMEP.</a:t>
            </a:r>
          </a:p>
        </p:txBody>
      </p:sp>
    </p:spTree>
    <p:extLst>
      <p:ext uri="{BB962C8B-B14F-4D97-AF65-F5344CB8AC3E}">
        <p14:creationId xmlns:p14="http://schemas.microsoft.com/office/powerpoint/2010/main" val="4287664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Commençons</a:t>
            </a:r>
            <a:r>
              <a:rPr lang="en-US" dirty="0"/>
              <a:t> par </a:t>
            </a:r>
            <a:r>
              <a:rPr lang="en-US" dirty="0" err="1"/>
              <a:t>une</a:t>
            </a:r>
            <a:r>
              <a:rPr lang="en-US" dirty="0"/>
              <a:t> discussion sur les </a:t>
            </a:r>
            <a:r>
              <a:rPr lang="en-US" dirty="0" err="1"/>
              <a:t>principes</a:t>
            </a:r>
            <a:r>
              <a:rPr lang="en-US" dirty="0"/>
              <a:t> </a:t>
            </a:r>
            <a:r>
              <a:rPr lang="en-US" dirty="0" err="1"/>
              <a:t>fondamentaux</a:t>
            </a:r>
            <a:r>
              <a:rPr lang="en-US" dirty="0"/>
              <a:t> des </a:t>
            </a:r>
            <a:r>
              <a:rPr lang="en-US" dirty="0" err="1"/>
              <a:t>indicateurs</a:t>
            </a:r>
            <a:r>
              <a:rPr lang="en-US" dirty="0"/>
              <a:t>.</a:t>
            </a:r>
          </a:p>
        </p:txBody>
      </p:sp>
    </p:spTree>
    <p:extLst>
      <p:ext uri="{BB962C8B-B14F-4D97-AF65-F5344CB8AC3E}">
        <p14:creationId xmlns:p14="http://schemas.microsoft.com/office/powerpoint/2010/main" val="5420185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Pour </a:t>
            </a:r>
            <a:r>
              <a:rPr lang="en-US" dirty="0" err="1"/>
              <a:t>chaque</a:t>
            </a:r>
            <a:r>
              <a:rPr lang="en-US" dirty="0"/>
              <a:t> </a:t>
            </a:r>
            <a:r>
              <a:rPr lang="en-US" dirty="0" err="1"/>
              <a:t>indicateur</a:t>
            </a:r>
            <a:r>
              <a:rPr lang="en-US" dirty="0"/>
              <a:t>, le PMP </a:t>
            </a:r>
            <a:r>
              <a:rPr lang="en-US" dirty="0" err="1"/>
              <a:t>comprend</a:t>
            </a:r>
            <a:r>
              <a:rPr lang="en-US" dirty="0"/>
              <a:t> :</a:t>
            </a:r>
          </a:p>
          <a:p>
            <a:pPr marL="0" indent="0">
              <a:buFont typeface="Arial" panose="020B0604020202020204" pitchFamily="34" charset="0"/>
              <a:buNone/>
            </a:pPr>
            <a:r>
              <a:rPr lang="en-US" dirty="0" err="1"/>
              <a:t>Indicateur</a:t>
            </a:r>
            <a:r>
              <a:rPr lang="en-US" dirty="0"/>
              <a:t> </a:t>
            </a:r>
            <a:r>
              <a:rPr lang="en-US" dirty="0" err="1"/>
              <a:t>Définition</a:t>
            </a:r>
            <a:r>
              <a:rPr lang="en-US" dirty="0"/>
              <a:t> des </a:t>
            </a:r>
            <a:r>
              <a:rPr lang="en-US" dirty="0" err="1"/>
              <a:t>termes</a:t>
            </a:r>
            <a:r>
              <a:rPr lang="en-US" dirty="0"/>
              <a:t> </a:t>
            </a:r>
            <a:r>
              <a:rPr lang="en-US" dirty="0" err="1"/>
              <a:t>clés</a:t>
            </a:r>
            <a:r>
              <a:rPr lang="en-US" dirty="0"/>
              <a:t> qui </a:t>
            </a:r>
            <a:r>
              <a:rPr lang="en-US" dirty="0" err="1"/>
              <a:t>nécessitent</a:t>
            </a:r>
            <a:r>
              <a:rPr lang="en-US" dirty="0"/>
              <a:t> </a:t>
            </a:r>
            <a:r>
              <a:rPr lang="en-US" dirty="0" err="1"/>
              <a:t>une</a:t>
            </a:r>
            <a:r>
              <a:rPr lang="en-US" dirty="0"/>
              <a:t> plus </a:t>
            </a:r>
            <a:r>
              <a:rPr lang="en-US" dirty="0" err="1"/>
              <a:t>grande</a:t>
            </a:r>
            <a:r>
              <a:rPr lang="en-US" dirty="0"/>
              <a:t> </a:t>
            </a:r>
            <a:r>
              <a:rPr lang="en-US" dirty="0" err="1"/>
              <a:t>précision</a:t>
            </a:r>
            <a:r>
              <a:rPr lang="en-US" dirty="0"/>
              <a:t>.</a:t>
            </a:r>
          </a:p>
          <a:p>
            <a:pPr marL="0" indent="0">
              <a:buFont typeface="Arial" panose="020B0604020202020204" pitchFamily="34" charset="0"/>
              <a:buNone/>
            </a:pPr>
            <a:r>
              <a:rPr lang="en-US" dirty="0"/>
              <a:t>La classification de </a:t>
            </a:r>
            <a:r>
              <a:rPr lang="en-US" dirty="0" err="1"/>
              <a:t>l'indicateur</a:t>
            </a:r>
            <a:r>
              <a:rPr lang="en-US" dirty="0"/>
              <a:t> </a:t>
            </a:r>
          </a:p>
          <a:p>
            <a:pPr marL="0" indent="0">
              <a:buFont typeface="Arial" panose="020B0604020202020204" pitchFamily="34" charset="0"/>
              <a:buNone/>
            </a:pPr>
            <a:r>
              <a:rPr lang="en-US" dirty="0" err="1"/>
              <a:t>L'unité</a:t>
            </a:r>
            <a:r>
              <a:rPr lang="en-US" dirty="0"/>
              <a:t> de </a:t>
            </a:r>
            <a:r>
              <a:rPr lang="en-US" dirty="0" err="1"/>
              <a:t>mesure</a:t>
            </a:r>
            <a:endParaRPr lang="en-US" dirty="0"/>
          </a:p>
          <a:p>
            <a:pPr marL="0" indent="0">
              <a:buFont typeface="Arial" panose="020B0604020202020204" pitchFamily="34" charset="0"/>
              <a:buNone/>
            </a:pPr>
            <a:r>
              <a:rPr lang="en-US" dirty="0"/>
              <a:t>Le type </a:t>
            </a:r>
            <a:r>
              <a:rPr lang="en-US" dirty="0" err="1"/>
              <a:t>d'indicateur</a:t>
            </a:r>
            <a:endParaRPr lang="en-US" dirty="0"/>
          </a:p>
          <a:p>
            <a:pPr marL="0" indent="0">
              <a:buFont typeface="Arial" panose="020B0604020202020204" pitchFamily="34" charset="0"/>
              <a:buNone/>
            </a:pPr>
            <a:r>
              <a:rPr lang="en-US" dirty="0"/>
              <a:t>La </a:t>
            </a:r>
            <a:r>
              <a:rPr lang="en-US" dirty="0" err="1"/>
              <a:t>désagrégation</a:t>
            </a:r>
            <a:r>
              <a:rPr lang="en-US" dirty="0"/>
              <a:t> </a:t>
            </a:r>
            <a:r>
              <a:rPr lang="en-US" dirty="0" err="1"/>
              <a:t>éventuelle</a:t>
            </a:r>
            <a:r>
              <a:rPr lang="en-US" dirty="0"/>
              <a:t> des </a:t>
            </a:r>
            <a:r>
              <a:rPr lang="en-US" dirty="0" err="1"/>
              <a:t>données</a:t>
            </a:r>
            <a:r>
              <a:rPr lang="en-US" dirty="0"/>
              <a:t> qui sera </a:t>
            </a:r>
            <a:r>
              <a:rPr lang="en-US" dirty="0" err="1"/>
              <a:t>collectée</a:t>
            </a:r>
            <a:r>
              <a:rPr lang="en-US" dirty="0"/>
              <a:t>.</a:t>
            </a:r>
          </a:p>
          <a:p>
            <a:pPr marL="0" indent="0">
              <a:buFont typeface="Arial" panose="020B0604020202020204" pitchFamily="34" charset="0"/>
              <a:buNone/>
            </a:pPr>
            <a:r>
              <a:rPr lang="en-US" dirty="0"/>
              <a:t>Les instruments de </a:t>
            </a:r>
            <a:r>
              <a:rPr lang="en-US" dirty="0" err="1"/>
              <a:t>collecte</a:t>
            </a:r>
            <a:r>
              <a:rPr lang="en-US" dirty="0"/>
              <a:t> des </a:t>
            </a:r>
            <a:r>
              <a:rPr lang="en-US" dirty="0" err="1"/>
              <a:t>données</a:t>
            </a:r>
            <a:endParaRPr lang="en-US" dirty="0"/>
          </a:p>
          <a:p>
            <a:pPr marL="0" indent="0">
              <a:buFont typeface="Arial" panose="020B0604020202020204" pitchFamily="34" charset="0"/>
              <a:buNone/>
            </a:pPr>
            <a:r>
              <a:rPr lang="en-US" dirty="0"/>
              <a:t>La </a:t>
            </a:r>
            <a:r>
              <a:rPr lang="en-US" dirty="0" err="1"/>
              <a:t>fréquence</a:t>
            </a:r>
            <a:r>
              <a:rPr lang="en-US" dirty="0"/>
              <a:t> de la </a:t>
            </a:r>
            <a:r>
              <a:rPr lang="en-US" dirty="0" err="1"/>
              <a:t>collecte</a:t>
            </a:r>
            <a:r>
              <a:rPr lang="en-US" dirty="0"/>
              <a:t> et de la communication des </a:t>
            </a:r>
            <a:r>
              <a:rPr lang="en-US" dirty="0" err="1"/>
              <a:t>données</a:t>
            </a:r>
            <a:r>
              <a:rPr lang="en-US" dirty="0"/>
              <a:t> </a:t>
            </a:r>
            <a:r>
              <a:rPr lang="en-US" dirty="0" err="1"/>
              <a:t>ainsi</a:t>
            </a:r>
            <a:r>
              <a:rPr lang="en-US" dirty="0"/>
              <a:t> que le </a:t>
            </a:r>
            <a:r>
              <a:rPr lang="en-US" dirty="0" err="1"/>
              <a:t>pourcentage</a:t>
            </a:r>
            <a:r>
              <a:rPr lang="en-US" dirty="0"/>
              <a:t> de </a:t>
            </a:r>
            <a:r>
              <a:rPr lang="en-US" dirty="0" err="1"/>
              <a:t>données</a:t>
            </a:r>
            <a:r>
              <a:rPr lang="en-US" dirty="0"/>
              <a:t> qui </a:t>
            </a:r>
            <a:r>
              <a:rPr lang="en-US" dirty="0" err="1"/>
              <a:t>seront</a:t>
            </a:r>
            <a:r>
              <a:rPr lang="en-US" dirty="0"/>
              <a:t> </a:t>
            </a:r>
            <a:r>
              <a:rPr lang="en-US" dirty="0" err="1"/>
              <a:t>vérifiées</a:t>
            </a:r>
            <a:r>
              <a:rPr lang="en-US" dirty="0"/>
              <a:t> pour </a:t>
            </a:r>
            <a:r>
              <a:rPr lang="en-US" dirty="0" err="1"/>
              <a:t>en</a:t>
            </a:r>
            <a:r>
              <a:rPr lang="en-US" dirty="0"/>
              <a:t> assurer la </a:t>
            </a:r>
            <a:r>
              <a:rPr lang="en-US" dirty="0" err="1"/>
              <a:t>qualité</a:t>
            </a:r>
            <a:r>
              <a:rPr lang="en-US" dirty="0"/>
              <a:t>.</a:t>
            </a:r>
          </a:p>
          <a:p>
            <a:pPr marL="0" indent="0">
              <a:buFont typeface="Arial" panose="020B0604020202020204" pitchFamily="34" charset="0"/>
              <a:buNone/>
            </a:pPr>
            <a:r>
              <a:rPr lang="en-US" dirty="0"/>
              <a:t>La </a:t>
            </a:r>
            <a:r>
              <a:rPr lang="en-US" dirty="0" err="1"/>
              <a:t>responsabilité</a:t>
            </a:r>
            <a:r>
              <a:rPr lang="en-US" dirty="0"/>
              <a:t> de la </a:t>
            </a:r>
            <a:r>
              <a:rPr lang="en-US" dirty="0" err="1"/>
              <a:t>collecte</a:t>
            </a:r>
            <a:r>
              <a:rPr lang="en-US" dirty="0"/>
              <a:t> et de </a:t>
            </a:r>
            <a:r>
              <a:rPr lang="en-US" dirty="0" err="1"/>
              <a:t>l'évaluation</a:t>
            </a:r>
            <a:r>
              <a:rPr lang="en-US" dirty="0"/>
              <a:t>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Nous </a:t>
            </a:r>
            <a:r>
              <a:rPr lang="en-US" dirty="0" err="1"/>
              <a:t>examinerons</a:t>
            </a:r>
            <a:r>
              <a:rPr lang="en-US" dirty="0"/>
              <a:t> </a:t>
            </a:r>
            <a:r>
              <a:rPr lang="en-US" dirty="0" err="1"/>
              <a:t>en</a:t>
            </a:r>
            <a:r>
              <a:rPr lang="en-US" dirty="0"/>
              <a:t> </a:t>
            </a:r>
            <a:r>
              <a:rPr lang="en-US" dirty="0" err="1"/>
              <a:t>détail</a:t>
            </a:r>
            <a:r>
              <a:rPr lang="en-US" dirty="0"/>
              <a:t> </a:t>
            </a:r>
            <a:r>
              <a:rPr lang="en-US" dirty="0" err="1"/>
              <a:t>chacun</a:t>
            </a:r>
            <a:r>
              <a:rPr lang="en-US" dirty="0"/>
              <a:t> de </a:t>
            </a:r>
            <a:r>
              <a:rPr lang="en-US" dirty="0" err="1"/>
              <a:t>ces</a:t>
            </a:r>
            <a:r>
              <a:rPr lang="en-US" dirty="0"/>
              <a:t> </a:t>
            </a:r>
            <a:r>
              <a:rPr lang="en-US" dirty="0" err="1"/>
              <a:t>éléments</a:t>
            </a:r>
            <a:r>
              <a:rPr lang="en-US" dirty="0"/>
              <a:t> dans les </a:t>
            </a:r>
            <a:r>
              <a:rPr lang="en-US" dirty="0" err="1"/>
              <a:t>prochaines</a:t>
            </a:r>
            <a:r>
              <a:rPr lang="en-US" dirty="0"/>
              <a:t> diapositives. </a:t>
            </a: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5751722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Nous </a:t>
            </a:r>
            <a:r>
              <a:rPr lang="en-US" dirty="0" err="1"/>
              <a:t>allons</a:t>
            </a:r>
            <a:r>
              <a:rPr lang="en-US" dirty="0"/>
              <a:t> </a:t>
            </a:r>
            <a:r>
              <a:rPr lang="en-US" dirty="0" err="1"/>
              <a:t>maintenant</a:t>
            </a:r>
            <a:r>
              <a:rPr lang="en-US" dirty="0"/>
              <a:t> </a:t>
            </a:r>
            <a:r>
              <a:rPr lang="en-US" dirty="0" err="1"/>
              <a:t>parcourir</a:t>
            </a:r>
            <a:r>
              <a:rPr lang="en-US" dirty="0"/>
              <a:t> les </a:t>
            </a:r>
            <a:r>
              <a:rPr lang="en-US" dirty="0" err="1"/>
              <a:t>colonnes</a:t>
            </a:r>
            <a:r>
              <a:rPr lang="en-US" dirty="0"/>
              <a:t> </a:t>
            </a:r>
            <a:r>
              <a:rPr lang="en-US" dirty="0" err="1"/>
              <a:t>d'information</a:t>
            </a:r>
            <a:r>
              <a:rPr lang="en-US" dirty="0"/>
              <a:t> d'un PMP.  La </a:t>
            </a:r>
            <a:r>
              <a:rPr lang="en-US" dirty="0" err="1"/>
              <a:t>deuxième</a:t>
            </a:r>
            <a:r>
              <a:rPr lang="en-US" dirty="0"/>
              <a:t> </a:t>
            </a:r>
            <a:r>
              <a:rPr lang="en-US" dirty="0" err="1"/>
              <a:t>colonne</a:t>
            </a:r>
            <a:r>
              <a:rPr lang="en-US" dirty="0"/>
              <a:t> du PMP </a:t>
            </a:r>
            <a:r>
              <a:rPr lang="en-US" dirty="0" err="1"/>
              <a:t>comprend</a:t>
            </a:r>
            <a:r>
              <a:rPr lang="en-US" dirty="0"/>
              <a:t> la </a:t>
            </a:r>
            <a:r>
              <a:rPr lang="en-US" dirty="0" err="1"/>
              <a:t>définition</a:t>
            </a:r>
            <a:r>
              <a:rPr lang="en-US" dirty="0"/>
              <a:t> des </a:t>
            </a:r>
            <a:r>
              <a:rPr lang="en-US" dirty="0" err="1"/>
              <a:t>termes</a:t>
            </a:r>
            <a:r>
              <a:rPr lang="en-US" dirty="0"/>
              <a:t> </a:t>
            </a:r>
            <a:r>
              <a:rPr lang="en-US" dirty="0" err="1"/>
              <a:t>clés</a:t>
            </a:r>
            <a:r>
              <a:rPr lang="en-US" dirty="0"/>
              <a:t>. </a:t>
            </a:r>
            <a:r>
              <a:rPr lang="en-US" dirty="0" err="1"/>
              <a:t>C'est</a:t>
            </a:r>
            <a:r>
              <a:rPr lang="en-US" dirty="0"/>
              <a:t> </a:t>
            </a:r>
            <a:r>
              <a:rPr lang="en-US" dirty="0" err="1"/>
              <a:t>l'une</a:t>
            </a:r>
            <a:r>
              <a:rPr lang="en-US" dirty="0"/>
              <a:t> des parties les plus </a:t>
            </a:r>
            <a:r>
              <a:rPr lang="en-US" dirty="0" err="1"/>
              <a:t>importantes</a:t>
            </a:r>
            <a:r>
              <a:rPr lang="en-US" dirty="0"/>
              <a:t> du PMP. La section </a:t>
            </a:r>
            <a:r>
              <a:rPr lang="en-US" dirty="0" err="1"/>
              <a:t>définition</a:t>
            </a:r>
            <a:r>
              <a:rPr lang="en-US" dirty="0"/>
              <a:t> </a:t>
            </a:r>
            <a:r>
              <a:rPr lang="en-US" dirty="0" err="1"/>
              <a:t>permet</a:t>
            </a:r>
            <a:r>
              <a:rPr lang="en-US" dirty="0"/>
              <a:t> de clarifier les </a:t>
            </a:r>
            <a:r>
              <a:rPr lang="en-US" dirty="0" err="1"/>
              <a:t>termes</a:t>
            </a:r>
            <a:r>
              <a:rPr lang="en-US" dirty="0"/>
              <a:t> </a:t>
            </a:r>
            <a:r>
              <a:rPr lang="en-US" dirty="0" err="1"/>
              <a:t>vagues</a:t>
            </a:r>
            <a:r>
              <a:rPr lang="en-US" dirty="0"/>
              <a:t> et de </a:t>
            </a:r>
            <a:r>
              <a:rPr lang="en-US" dirty="0" err="1"/>
              <a:t>s'assurer</a:t>
            </a:r>
            <a:r>
              <a:rPr lang="en-US" dirty="0"/>
              <a:t> que </a:t>
            </a:r>
            <a:r>
              <a:rPr lang="en-US" dirty="0" err="1"/>
              <a:t>tous</a:t>
            </a:r>
            <a:r>
              <a:rPr lang="en-US" dirty="0"/>
              <a:t> les participants au </a:t>
            </a:r>
            <a:r>
              <a:rPr lang="en-US" dirty="0" err="1"/>
              <a:t>projet</a:t>
            </a:r>
            <a:r>
              <a:rPr lang="en-US" dirty="0"/>
              <a:t> </a:t>
            </a:r>
            <a:r>
              <a:rPr lang="en-US" dirty="0" err="1"/>
              <a:t>ont</a:t>
            </a:r>
            <a:r>
              <a:rPr lang="en-US" dirty="0"/>
              <a:t> la </a:t>
            </a:r>
            <a:r>
              <a:rPr lang="en-US" dirty="0" err="1"/>
              <a:t>même</a:t>
            </a:r>
            <a:r>
              <a:rPr lang="en-US" dirty="0"/>
              <a:t> </a:t>
            </a:r>
            <a:r>
              <a:rPr lang="en-US" dirty="0" err="1"/>
              <a:t>compréhension</a:t>
            </a:r>
            <a:r>
              <a:rPr lang="en-US" dirty="0"/>
              <a:t> de </a:t>
            </a:r>
            <a:r>
              <a:rPr lang="en-US" dirty="0" err="1"/>
              <a:t>leur</a:t>
            </a:r>
            <a:r>
              <a:rPr lang="en-US" dirty="0"/>
              <a:t> signification, </a:t>
            </a:r>
            <a:r>
              <a:rPr lang="en-US" dirty="0" err="1"/>
              <a:t>afin</a:t>
            </a:r>
            <a:r>
              <a:rPr lang="en-US" dirty="0"/>
              <a:t> que les </a:t>
            </a:r>
            <a:r>
              <a:rPr lang="en-US" dirty="0" err="1"/>
              <a:t>données</a:t>
            </a:r>
            <a:r>
              <a:rPr lang="en-US" dirty="0"/>
              <a:t> </a:t>
            </a:r>
            <a:r>
              <a:rPr lang="en-US" dirty="0" err="1"/>
              <a:t>soient</a:t>
            </a:r>
            <a:r>
              <a:rPr lang="en-US" dirty="0"/>
              <a:t> </a:t>
            </a:r>
            <a:r>
              <a:rPr lang="en-US" dirty="0" err="1"/>
              <a:t>collectées</a:t>
            </a:r>
            <a:r>
              <a:rPr lang="en-US" dirty="0"/>
              <a:t> et </a:t>
            </a:r>
            <a:r>
              <a:rPr lang="en-US" dirty="0" err="1"/>
              <a:t>comptées</a:t>
            </a:r>
            <a:r>
              <a:rPr lang="en-US" dirty="0"/>
              <a:t> de la </a:t>
            </a:r>
            <a:r>
              <a:rPr lang="en-US" dirty="0" err="1"/>
              <a:t>même</a:t>
            </a:r>
            <a:r>
              <a:rPr lang="en-US" dirty="0"/>
              <a:t> manière par </a:t>
            </a:r>
            <a:r>
              <a:rPr lang="en-US" dirty="0" err="1"/>
              <a:t>tous</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Cette</a:t>
            </a:r>
            <a:r>
              <a:rPr lang="en-US" dirty="0"/>
              <a:t> </a:t>
            </a:r>
            <a:r>
              <a:rPr lang="en-US" dirty="0" err="1"/>
              <a:t>colonne</a:t>
            </a:r>
            <a:r>
              <a:rPr lang="en-US" dirty="0"/>
              <a:t> </a:t>
            </a:r>
            <a:r>
              <a:rPr lang="en-US" dirty="0" err="1"/>
              <a:t>comprend</a:t>
            </a:r>
            <a:r>
              <a:rPr lang="en-US" dirty="0"/>
              <a:t> </a:t>
            </a:r>
            <a:r>
              <a:rPr lang="en-US" dirty="0" err="1"/>
              <a:t>également</a:t>
            </a:r>
            <a:r>
              <a:rPr lang="en-US" dirty="0"/>
              <a:t> </a:t>
            </a:r>
            <a:r>
              <a:rPr lang="en-US" dirty="0" err="1"/>
              <a:t>l'unité</a:t>
            </a:r>
            <a:r>
              <a:rPr lang="en-US" dirty="0"/>
              <a:t> de </a:t>
            </a:r>
            <a:r>
              <a:rPr lang="en-US" dirty="0" err="1"/>
              <a:t>mesure</a:t>
            </a:r>
            <a:r>
              <a:rPr lang="en-US" dirty="0"/>
              <a:t>, la classification de </a:t>
            </a:r>
            <a:r>
              <a:rPr lang="en-US" dirty="0" err="1"/>
              <a:t>l'indicateur</a:t>
            </a:r>
            <a:r>
              <a:rPr lang="en-US" dirty="0"/>
              <a:t> et le type </a:t>
            </a:r>
            <a:r>
              <a:rPr lang="en-US" dirty="0" err="1"/>
              <a:t>d'indicateur</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Nous </a:t>
            </a:r>
            <a:r>
              <a:rPr lang="en-US" dirty="0" err="1"/>
              <a:t>allons</a:t>
            </a:r>
            <a:r>
              <a:rPr lang="en-US" dirty="0"/>
              <a:t> </a:t>
            </a:r>
            <a:r>
              <a:rPr lang="en-US" dirty="0" err="1"/>
              <a:t>discuter</a:t>
            </a:r>
            <a:r>
              <a:rPr lang="en-US" dirty="0"/>
              <a:t> de </a:t>
            </a:r>
            <a:r>
              <a:rPr lang="en-US" dirty="0" err="1"/>
              <a:t>ces</a:t>
            </a:r>
            <a:r>
              <a:rPr lang="en-US" dirty="0"/>
              <a:t> </a:t>
            </a:r>
            <a:r>
              <a:rPr lang="en-US" dirty="0" err="1"/>
              <a:t>éléments</a:t>
            </a:r>
            <a:r>
              <a:rPr lang="en-US" dirty="0"/>
              <a:t> plus </a:t>
            </a:r>
            <a:r>
              <a:rPr lang="en-US" dirty="0" err="1"/>
              <a:t>en</a:t>
            </a:r>
            <a:r>
              <a:rPr lang="en-US" dirty="0"/>
              <a:t> </a:t>
            </a:r>
            <a:r>
              <a:rPr lang="en-US" dirty="0" err="1"/>
              <a:t>détail</a:t>
            </a:r>
            <a:r>
              <a:rPr lang="en-US" dirty="0"/>
              <a:t> dans les diapositives </a:t>
            </a:r>
            <a:r>
              <a:rPr lang="en-US" dirty="0" err="1"/>
              <a:t>suivantes</a:t>
            </a:r>
            <a:endParaRPr lang="en-US" dirty="0"/>
          </a:p>
        </p:txBody>
      </p:sp>
    </p:spTree>
    <p:extLst>
      <p:ext uri="{BB962C8B-B14F-4D97-AF65-F5344CB8AC3E}">
        <p14:creationId xmlns:p14="http://schemas.microsoft.com/office/powerpoint/2010/main" val="19472521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err="1"/>
              <a:t>Cette</a:t>
            </a:r>
            <a:r>
              <a:rPr lang="en-US" dirty="0"/>
              <a:t> diapositive </a:t>
            </a:r>
            <a:r>
              <a:rPr lang="en-US" dirty="0" err="1"/>
              <a:t>montre</a:t>
            </a:r>
            <a:r>
              <a:rPr lang="en-US" dirty="0"/>
              <a:t> </a:t>
            </a:r>
            <a:r>
              <a:rPr lang="en-US" dirty="0" err="1"/>
              <a:t>quelques</a:t>
            </a:r>
            <a:r>
              <a:rPr lang="en-US" dirty="0"/>
              <a:t> </a:t>
            </a:r>
            <a:r>
              <a:rPr lang="en-US" dirty="0" err="1"/>
              <a:t>exemples</a:t>
            </a:r>
            <a:r>
              <a:rPr lang="en-US" dirty="0"/>
              <a:t> </a:t>
            </a:r>
            <a:r>
              <a:rPr lang="en-US" dirty="0" err="1"/>
              <a:t>supplémentaires</a:t>
            </a:r>
            <a:r>
              <a:rPr lang="en-US" dirty="0"/>
              <a:t> de </a:t>
            </a:r>
            <a:r>
              <a:rPr lang="en-US" dirty="0" err="1"/>
              <a:t>termes</a:t>
            </a:r>
            <a:r>
              <a:rPr lang="en-US" dirty="0"/>
              <a:t> qui </a:t>
            </a:r>
            <a:r>
              <a:rPr lang="en-US" dirty="0" err="1"/>
              <a:t>doivent</a:t>
            </a:r>
            <a:r>
              <a:rPr lang="en-US" dirty="0"/>
              <a:t> </a:t>
            </a:r>
            <a:r>
              <a:rPr lang="en-US" dirty="0" err="1"/>
              <a:t>être</a:t>
            </a:r>
            <a:r>
              <a:rPr lang="en-US" dirty="0"/>
              <a:t> </a:t>
            </a:r>
            <a:r>
              <a:rPr lang="en-US" dirty="0" err="1"/>
              <a:t>définis</a:t>
            </a:r>
            <a:r>
              <a:rPr lang="en-US" dirty="0"/>
              <a:t>. </a:t>
            </a:r>
          </a:p>
          <a:p>
            <a:pPr marL="171450" indent="-171450">
              <a:buFont typeface="Arial" panose="020B0604020202020204" pitchFamily="34" charset="0"/>
              <a:buChar char="•"/>
            </a:pPr>
            <a:r>
              <a:rPr lang="en-US" dirty="0" err="1"/>
              <a:t>Souvent</a:t>
            </a:r>
            <a:r>
              <a:rPr lang="en-US" dirty="0"/>
              <a:t>, des </a:t>
            </a:r>
            <a:r>
              <a:rPr lang="en-US" dirty="0" err="1"/>
              <a:t>termes</a:t>
            </a:r>
            <a:r>
              <a:rPr lang="en-US" dirty="0"/>
              <a:t> techniques </a:t>
            </a:r>
            <a:r>
              <a:rPr lang="en-US" dirty="0" err="1"/>
              <a:t>comme</a:t>
            </a:r>
            <a:r>
              <a:rPr lang="en-US" dirty="0"/>
              <a:t> "travail des enfants" </a:t>
            </a:r>
            <a:r>
              <a:rPr lang="en-US" dirty="0" err="1"/>
              <a:t>ou</a:t>
            </a:r>
            <a:r>
              <a:rPr lang="en-US" dirty="0"/>
              <a:t> "travail </a:t>
            </a:r>
            <a:r>
              <a:rPr lang="en-US" dirty="0" err="1"/>
              <a:t>dangereux</a:t>
            </a:r>
            <a:r>
              <a:rPr lang="en-US" dirty="0"/>
              <a:t>" </a:t>
            </a:r>
            <a:r>
              <a:rPr lang="en-US" dirty="0" err="1"/>
              <a:t>doivent</a:t>
            </a:r>
            <a:r>
              <a:rPr lang="en-US" dirty="0"/>
              <a:t> </a:t>
            </a:r>
            <a:r>
              <a:rPr lang="en-US" dirty="0" err="1"/>
              <a:t>être</a:t>
            </a:r>
            <a:r>
              <a:rPr lang="en-US" dirty="0"/>
              <a:t> </a:t>
            </a:r>
            <a:r>
              <a:rPr lang="en-US" dirty="0" err="1"/>
              <a:t>définis</a:t>
            </a:r>
            <a:r>
              <a:rPr lang="en-US" dirty="0"/>
              <a:t> car </a:t>
            </a:r>
            <a:r>
              <a:rPr lang="en-US" dirty="0" err="1"/>
              <a:t>ils</a:t>
            </a:r>
            <a:r>
              <a:rPr lang="en-US" dirty="0"/>
              <a:t> </a:t>
            </a:r>
            <a:r>
              <a:rPr lang="en-US" dirty="0" err="1"/>
              <a:t>peuvent</a:t>
            </a:r>
            <a:r>
              <a:rPr lang="en-US" dirty="0"/>
              <a:t> varier </a:t>
            </a:r>
            <a:r>
              <a:rPr lang="en-US" dirty="0" err="1"/>
              <a:t>selon</a:t>
            </a:r>
            <a:r>
              <a:rPr lang="en-US" dirty="0"/>
              <a:t> les pays et les </a:t>
            </a:r>
            <a:r>
              <a:rPr lang="en-US" dirty="0" err="1"/>
              <a:t>secteurs</a:t>
            </a:r>
            <a:r>
              <a:rPr lang="en-US" dirty="0"/>
              <a:t>. </a:t>
            </a:r>
          </a:p>
          <a:p>
            <a:pPr marL="171450" indent="-171450">
              <a:buFont typeface="Arial" panose="020B0604020202020204" pitchFamily="34" charset="0"/>
              <a:buChar char="•"/>
            </a:pPr>
            <a:r>
              <a:rPr lang="en-US" dirty="0"/>
              <a:t>Il y a </a:t>
            </a:r>
            <a:r>
              <a:rPr lang="en-US" dirty="0" err="1"/>
              <a:t>aussi</a:t>
            </a:r>
            <a:r>
              <a:rPr lang="en-US" dirty="0"/>
              <a:t> </a:t>
            </a:r>
            <a:r>
              <a:rPr lang="en-US" dirty="0" err="1"/>
              <a:t>certains</a:t>
            </a:r>
            <a:r>
              <a:rPr lang="en-US" dirty="0"/>
              <a:t> mots et </a:t>
            </a:r>
            <a:r>
              <a:rPr lang="en-US" dirty="0" err="1"/>
              <a:t>termes</a:t>
            </a:r>
            <a:r>
              <a:rPr lang="en-US" dirty="0"/>
              <a:t> qui </a:t>
            </a:r>
            <a:r>
              <a:rPr lang="en-US" dirty="0" err="1"/>
              <a:t>sont</a:t>
            </a:r>
            <a:r>
              <a:rPr lang="en-US" dirty="0"/>
              <a:t> </a:t>
            </a:r>
            <a:r>
              <a:rPr lang="en-US" dirty="0" err="1"/>
              <a:t>subjectifs</a:t>
            </a:r>
            <a:r>
              <a:rPr lang="en-US" dirty="0"/>
              <a:t> par nature et qui </a:t>
            </a:r>
            <a:r>
              <a:rPr lang="en-US" dirty="0" err="1"/>
              <a:t>pourraient</a:t>
            </a:r>
            <a:r>
              <a:rPr lang="en-US" dirty="0"/>
              <a:t> causer de la confusion </a:t>
            </a:r>
            <a:r>
              <a:rPr lang="en-US" dirty="0" err="1"/>
              <a:t>ou</a:t>
            </a:r>
            <a:r>
              <a:rPr lang="en-US" dirty="0"/>
              <a:t> </a:t>
            </a:r>
            <a:r>
              <a:rPr lang="en-US" dirty="0" err="1"/>
              <a:t>être</a:t>
            </a:r>
            <a:r>
              <a:rPr lang="en-US" dirty="0"/>
              <a:t> </a:t>
            </a:r>
            <a:r>
              <a:rPr lang="en-US" dirty="0" err="1"/>
              <a:t>interprétés</a:t>
            </a:r>
            <a:r>
              <a:rPr lang="en-US" dirty="0"/>
              <a:t> </a:t>
            </a:r>
            <a:r>
              <a:rPr lang="en-US" dirty="0" err="1"/>
              <a:t>différemment</a:t>
            </a:r>
            <a:r>
              <a:rPr lang="en-US" dirty="0"/>
              <a:t> par </a:t>
            </a:r>
            <a:r>
              <a:rPr lang="en-US" dirty="0" err="1"/>
              <a:t>différentes</a:t>
            </a:r>
            <a:r>
              <a:rPr lang="en-US" dirty="0"/>
              <a:t> </a:t>
            </a:r>
            <a:r>
              <a:rPr lang="en-US" dirty="0" err="1"/>
              <a:t>personnes</a:t>
            </a:r>
            <a:r>
              <a:rPr lang="en-US" dirty="0"/>
              <a:t>.  Il </a:t>
            </a:r>
            <a:r>
              <a:rPr lang="en-US" dirty="0" err="1"/>
              <a:t>s'agit</a:t>
            </a:r>
            <a:r>
              <a:rPr lang="en-US" dirty="0"/>
              <a:t> </a:t>
            </a:r>
            <a:r>
              <a:rPr lang="en-US" dirty="0" err="1"/>
              <a:t>notamment</a:t>
            </a:r>
            <a:r>
              <a:rPr lang="en-US" dirty="0"/>
              <a:t> de mots et </a:t>
            </a:r>
            <a:r>
              <a:rPr lang="en-US" dirty="0" err="1"/>
              <a:t>d'expressions</a:t>
            </a:r>
            <a:r>
              <a:rPr lang="en-US" dirty="0"/>
              <a:t> </a:t>
            </a:r>
            <a:r>
              <a:rPr lang="en-US" dirty="0" err="1"/>
              <a:t>tels</a:t>
            </a:r>
            <a:r>
              <a:rPr lang="en-US" dirty="0"/>
              <a:t> que "</a:t>
            </a:r>
            <a:r>
              <a:rPr lang="en-US" dirty="0" err="1"/>
              <a:t>renforcement</a:t>
            </a:r>
            <a:r>
              <a:rPr lang="en-US" dirty="0"/>
              <a:t> des </a:t>
            </a:r>
            <a:r>
              <a:rPr lang="en-US" dirty="0" err="1"/>
              <a:t>capacités</a:t>
            </a:r>
            <a:r>
              <a:rPr lang="en-US" dirty="0"/>
              <a:t>", "</a:t>
            </a:r>
            <a:r>
              <a:rPr lang="en-US" dirty="0" err="1"/>
              <a:t>engagé</a:t>
            </a:r>
            <a:r>
              <a:rPr lang="en-US" dirty="0"/>
              <a:t> dans", "</a:t>
            </a:r>
            <a:r>
              <a:rPr lang="en-US" dirty="0" err="1"/>
              <a:t>participé</a:t>
            </a:r>
            <a:r>
              <a:rPr lang="en-US" dirty="0"/>
              <a:t> </a:t>
            </a:r>
            <a:r>
              <a:rPr lang="en-US" dirty="0" err="1"/>
              <a:t>à</a:t>
            </a:r>
            <a:r>
              <a:rPr lang="en-US" dirty="0"/>
              <a:t>", "</a:t>
            </a:r>
            <a:r>
              <a:rPr lang="en-US" dirty="0" err="1"/>
              <a:t>amélioré</a:t>
            </a:r>
            <a:r>
              <a:rPr lang="en-US" dirty="0"/>
              <a:t>", "assistance technique", etc.</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err="1"/>
              <a:t>Veillez</a:t>
            </a:r>
            <a:r>
              <a:rPr lang="en-US" dirty="0"/>
              <a:t> </a:t>
            </a:r>
            <a:r>
              <a:rPr lang="en-US" dirty="0" err="1"/>
              <a:t>à</a:t>
            </a:r>
            <a:r>
              <a:rPr lang="en-US" dirty="0"/>
              <a:t> </a:t>
            </a:r>
            <a:r>
              <a:rPr lang="en-US" dirty="0" err="1"/>
              <a:t>définir</a:t>
            </a:r>
            <a:r>
              <a:rPr lang="en-US" dirty="0"/>
              <a:t> le </a:t>
            </a:r>
            <a:r>
              <a:rPr lang="en-US" dirty="0" err="1"/>
              <a:t>numérateur</a:t>
            </a:r>
            <a:r>
              <a:rPr lang="en-US" dirty="0"/>
              <a:t> et le </a:t>
            </a:r>
            <a:r>
              <a:rPr lang="en-US" dirty="0" err="1"/>
              <a:t>dénominateur</a:t>
            </a:r>
            <a:r>
              <a:rPr lang="en-US" dirty="0"/>
              <a:t> </a:t>
            </a:r>
            <a:r>
              <a:rPr lang="en-US" dirty="0" err="1"/>
              <a:t>si</a:t>
            </a:r>
            <a:r>
              <a:rPr lang="en-US" dirty="0"/>
              <a:t> </a:t>
            </a:r>
            <a:r>
              <a:rPr lang="en-US" dirty="0" err="1"/>
              <a:t>l'indicateur</a:t>
            </a:r>
            <a:r>
              <a:rPr lang="en-US" dirty="0"/>
              <a:t> </a:t>
            </a:r>
            <a:r>
              <a:rPr lang="en-US" dirty="0" err="1"/>
              <a:t>est</a:t>
            </a:r>
            <a:r>
              <a:rPr lang="en-US" dirty="0"/>
              <a:t> un </a:t>
            </a:r>
            <a:r>
              <a:rPr lang="en-US" dirty="0" err="1"/>
              <a:t>pourcentage</a:t>
            </a:r>
            <a:r>
              <a:rPr lang="en-US" dirty="0"/>
              <a:t>.  Par </a:t>
            </a:r>
            <a:r>
              <a:rPr lang="en-US" dirty="0" err="1"/>
              <a:t>exemple</a:t>
            </a:r>
            <a:r>
              <a:rPr lang="en-US" dirty="0"/>
              <a:t>, </a:t>
            </a:r>
            <a:r>
              <a:rPr lang="en-US" dirty="0" err="1"/>
              <a:t>si</a:t>
            </a:r>
            <a:r>
              <a:rPr lang="en-US" dirty="0"/>
              <a:t> </a:t>
            </a:r>
            <a:r>
              <a:rPr lang="en-US" dirty="0" err="1"/>
              <a:t>l'indicateur</a:t>
            </a:r>
            <a:r>
              <a:rPr lang="en-US" dirty="0"/>
              <a:t> </a:t>
            </a:r>
            <a:r>
              <a:rPr lang="en-US" dirty="0" err="1"/>
              <a:t>est</a:t>
            </a:r>
            <a:r>
              <a:rPr lang="en-US" dirty="0"/>
              <a:t> le "% de </a:t>
            </a:r>
            <a:r>
              <a:rPr lang="en-US" dirty="0" err="1"/>
              <a:t>jeunes</a:t>
            </a:r>
            <a:r>
              <a:rPr lang="en-US" dirty="0"/>
              <a:t> </a:t>
            </a:r>
            <a:r>
              <a:rPr lang="en-US" dirty="0" err="1"/>
              <a:t>engagés</a:t>
            </a:r>
            <a:r>
              <a:rPr lang="en-US" dirty="0"/>
              <a:t> dans le travail </a:t>
            </a:r>
            <a:r>
              <a:rPr lang="en-US" dirty="0" err="1"/>
              <a:t>dangereux</a:t>
            </a:r>
            <a:r>
              <a:rPr lang="en-US" dirty="0"/>
              <a:t>", le </a:t>
            </a:r>
            <a:r>
              <a:rPr lang="en-US" dirty="0" err="1"/>
              <a:t>numérateur</a:t>
            </a:r>
            <a:r>
              <a:rPr lang="en-US" dirty="0"/>
              <a:t> </a:t>
            </a:r>
            <a:r>
              <a:rPr lang="en-US" dirty="0" err="1"/>
              <a:t>peut</a:t>
            </a:r>
            <a:r>
              <a:rPr lang="en-US" dirty="0"/>
              <a:t> </a:t>
            </a:r>
            <a:r>
              <a:rPr lang="en-US" dirty="0" err="1"/>
              <a:t>être</a:t>
            </a:r>
            <a:r>
              <a:rPr lang="en-US" dirty="0"/>
              <a:t> </a:t>
            </a:r>
            <a:r>
              <a:rPr lang="en-US" dirty="0" err="1"/>
              <a:t>défini</a:t>
            </a:r>
            <a:r>
              <a:rPr lang="en-US" dirty="0"/>
              <a:t> </a:t>
            </a:r>
            <a:r>
              <a:rPr lang="en-US" dirty="0" err="1"/>
              <a:t>comme</a:t>
            </a:r>
            <a:r>
              <a:rPr lang="en-US" dirty="0"/>
              <a:t> "</a:t>
            </a:r>
            <a:r>
              <a:rPr lang="en-US" dirty="0" err="1"/>
              <a:t>Nombre</a:t>
            </a:r>
            <a:r>
              <a:rPr lang="en-US" dirty="0"/>
              <a:t> </a:t>
            </a:r>
            <a:r>
              <a:rPr lang="en-US" dirty="0" err="1"/>
              <a:t>d'enfants</a:t>
            </a:r>
            <a:r>
              <a:rPr lang="en-US" dirty="0"/>
              <a:t> </a:t>
            </a:r>
            <a:r>
              <a:rPr lang="en-US" dirty="0" err="1"/>
              <a:t>engagés</a:t>
            </a:r>
            <a:r>
              <a:rPr lang="en-US" dirty="0"/>
              <a:t> dans le travail des enfants" et le </a:t>
            </a:r>
            <a:r>
              <a:rPr lang="en-US" dirty="0" err="1"/>
              <a:t>dénominateur</a:t>
            </a:r>
            <a:r>
              <a:rPr lang="en-US" dirty="0"/>
              <a:t>, "</a:t>
            </a:r>
            <a:r>
              <a:rPr lang="en-US" dirty="0" err="1"/>
              <a:t>Nombre</a:t>
            </a:r>
            <a:r>
              <a:rPr lang="en-US" dirty="0"/>
              <a:t> total </a:t>
            </a:r>
            <a:r>
              <a:rPr lang="en-US" dirty="0" err="1"/>
              <a:t>d'enfants</a:t>
            </a:r>
            <a:r>
              <a:rPr lang="en-US" dirty="0"/>
              <a:t> dans les </a:t>
            </a:r>
            <a:r>
              <a:rPr lang="en-US" dirty="0" err="1"/>
              <a:t>régions</a:t>
            </a:r>
            <a:r>
              <a:rPr lang="en-US" dirty="0"/>
              <a:t> </a:t>
            </a:r>
            <a:r>
              <a:rPr lang="en-US" dirty="0" err="1"/>
              <a:t>cibles</a:t>
            </a:r>
            <a:r>
              <a:rPr lang="en-US" dirty="0"/>
              <a:t>".</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9765614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L’ILAB </a:t>
            </a:r>
            <a:r>
              <a:rPr lang="en-US" dirty="0" err="1"/>
              <a:t>exige</a:t>
            </a:r>
            <a:r>
              <a:rPr lang="en-US" dirty="0"/>
              <a:t> que la classification d'un </a:t>
            </a:r>
            <a:r>
              <a:rPr lang="en-US" dirty="0" err="1"/>
              <a:t>indicateur</a:t>
            </a:r>
            <a:r>
              <a:rPr lang="en-US" dirty="0"/>
              <a:t> </a:t>
            </a:r>
            <a:r>
              <a:rPr lang="en-US" dirty="0" err="1"/>
              <a:t>soit</a:t>
            </a:r>
            <a:r>
              <a:rPr lang="en-US" dirty="0"/>
              <a:t> </a:t>
            </a:r>
            <a:r>
              <a:rPr lang="en-US" dirty="0" err="1"/>
              <a:t>incluse</a:t>
            </a:r>
            <a:r>
              <a:rPr lang="en-US" dirty="0"/>
              <a:t> dans le PMP.</a:t>
            </a:r>
          </a:p>
          <a:p>
            <a:pPr marL="171450" indent="-171450">
              <a:buFont typeface="Arial" panose="020B0604020202020204" pitchFamily="34" charset="0"/>
              <a:buChar char="•"/>
            </a:pPr>
            <a:r>
              <a:rPr lang="en-US" dirty="0"/>
              <a:t>Les classifications </a:t>
            </a:r>
            <a:r>
              <a:rPr lang="en-US" dirty="0" err="1"/>
              <a:t>décrivent</a:t>
            </a:r>
            <a:r>
              <a:rPr lang="en-US" dirty="0"/>
              <a:t> comment les </a:t>
            </a:r>
            <a:r>
              <a:rPr lang="en-US" dirty="0" err="1"/>
              <a:t>données</a:t>
            </a:r>
            <a:r>
              <a:rPr lang="en-US" dirty="0"/>
              <a:t> de </a:t>
            </a:r>
            <a:r>
              <a:rPr lang="en-US" dirty="0" err="1"/>
              <a:t>l'indicateur</a:t>
            </a:r>
            <a:r>
              <a:rPr lang="en-US" dirty="0"/>
              <a:t> </a:t>
            </a:r>
            <a:r>
              <a:rPr lang="en-US" dirty="0" err="1"/>
              <a:t>sont</a:t>
            </a:r>
            <a:r>
              <a:rPr lang="en-US" dirty="0"/>
              <a:t> </a:t>
            </a:r>
            <a:r>
              <a:rPr lang="en-US" dirty="0" err="1"/>
              <a:t>rapportées</a:t>
            </a:r>
            <a:r>
              <a:rPr lang="en-US" dirty="0"/>
              <a:t> dans le </a:t>
            </a:r>
            <a:r>
              <a:rPr lang="en-US" dirty="0" err="1"/>
              <a:t>formulaire</a:t>
            </a:r>
            <a:r>
              <a:rPr lang="en-US" dirty="0"/>
              <a:t> de rapport de </a:t>
            </a:r>
            <a:r>
              <a:rPr lang="en-US" dirty="0" err="1"/>
              <a:t>données</a:t>
            </a:r>
            <a:r>
              <a:rPr lang="en-US" dirty="0"/>
              <a:t>. </a:t>
            </a:r>
          </a:p>
          <a:p>
            <a:pPr marL="171450" indent="-171450">
              <a:buFont typeface="Arial" panose="020B0604020202020204" pitchFamily="34" charset="0"/>
              <a:buChar char="•"/>
            </a:pPr>
            <a:r>
              <a:rPr lang="en-US" dirty="0"/>
              <a:t>Les trois classifications </a:t>
            </a:r>
            <a:r>
              <a:rPr lang="en-US" dirty="0" err="1"/>
              <a:t>sont</a:t>
            </a:r>
            <a:r>
              <a:rPr lang="en-US" dirty="0"/>
              <a:t> : </a:t>
            </a:r>
            <a:r>
              <a:rPr lang="en-US" dirty="0" err="1"/>
              <a:t>Incrémental</a:t>
            </a:r>
            <a:r>
              <a:rPr lang="en-US" dirty="0"/>
              <a:t>, </a:t>
            </a:r>
            <a:r>
              <a:rPr lang="en-US" dirty="0" err="1"/>
              <a:t>Cumulatif</a:t>
            </a:r>
            <a:r>
              <a:rPr lang="en-US" dirty="0"/>
              <a:t> et </a:t>
            </a:r>
            <a:r>
              <a:rPr lang="en-US" dirty="0" err="1"/>
              <a:t>Instantané</a:t>
            </a:r>
            <a:r>
              <a:rPr lang="en-US" dirty="0"/>
              <a:t>.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err="1"/>
              <a:t>Incrémental</a:t>
            </a:r>
            <a:r>
              <a:rPr lang="en-US" dirty="0"/>
              <a:t> - il </a:t>
            </a:r>
            <a:r>
              <a:rPr lang="en-US" dirty="0" err="1"/>
              <a:t>s'agit</a:t>
            </a:r>
            <a:r>
              <a:rPr lang="en-US" dirty="0"/>
              <a:t> des </a:t>
            </a:r>
            <a:r>
              <a:rPr lang="en-US" dirty="0" err="1"/>
              <a:t>progrès</a:t>
            </a:r>
            <a:r>
              <a:rPr lang="en-US" dirty="0"/>
              <a:t> </a:t>
            </a:r>
            <a:r>
              <a:rPr lang="en-US" dirty="0" err="1"/>
              <a:t>réels</a:t>
            </a:r>
            <a:r>
              <a:rPr lang="en-US" dirty="0"/>
              <a:t> </a:t>
            </a:r>
            <a:r>
              <a:rPr lang="en-US" dirty="0" err="1"/>
              <a:t>réalisés</a:t>
            </a:r>
            <a:r>
              <a:rPr lang="en-US" dirty="0"/>
              <a:t> au </a:t>
            </a:r>
            <a:r>
              <a:rPr lang="en-US" dirty="0" err="1"/>
              <a:t>cours</a:t>
            </a:r>
            <a:r>
              <a:rPr lang="en-US" dirty="0"/>
              <a:t> de la </a:t>
            </a:r>
            <a:r>
              <a:rPr lang="en-US" dirty="0" err="1"/>
              <a:t>période</a:t>
            </a:r>
            <a:r>
              <a:rPr lang="en-US" dirty="0"/>
              <a:t> de rapport </a:t>
            </a:r>
            <a:r>
              <a:rPr lang="en-US" dirty="0" err="1"/>
              <a:t>spécifique</a:t>
            </a:r>
            <a:r>
              <a:rPr lang="en-US" dirty="0"/>
              <a:t>.  Par </a:t>
            </a:r>
            <a:r>
              <a:rPr lang="en-US" dirty="0" err="1"/>
              <a:t>exemple</a:t>
            </a:r>
            <a:r>
              <a:rPr lang="en-US" dirty="0"/>
              <a:t> : Si </a:t>
            </a:r>
            <a:r>
              <a:rPr lang="en-US" dirty="0" err="1"/>
              <a:t>l'indicateur</a:t>
            </a:r>
            <a:r>
              <a:rPr lang="en-US" dirty="0"/>
              <a:t> </a:t>
            </a:r>
            <a:r>
              <a:rPr lang="en-US" dirty="0" err="1"/>
              <a:t>est</a:t>
            </a:r>
            <a:r>
              <a:rPr lang="en-US" dirty="0"/>
              <a:t> "</a:t>
            </a:r>
            <a:r>
              <a:rPr lang="en-US" dirty="0" err="1"/>
              <a:t>Nombre</a:t>
            </a:r>
            <a:r>
              <a:rPr lang="en-US" dirty="0"/>
              <a:t> de </a:t>
            </a:r>
            <a:r>
              <a:rPr lang="en-US" dirty="0" err="1"/>
              <a:t>personnes</a:t>
            </a:r>
            <a:r>
              <a:rPr lang="en-US" dirty="0"/>
              <a:t> </a:t>
            </a:r>
            <a:r>
              <a:rPr lang="en-US" dirty="0" err="1"/>
              <a:t>formées</a:t>
            </a:r>
            <a:r>
              <a:rPr lang="en-US" dirty="0"/>
              <a:t>" et que la </a:t>
            </a:r>
            <a:r>
              <a:rPr lang="en-US" dirty="0" err="1"/>
              <a:t>valeur</a:t>
            </a:r>
            <a:r>
              <a:rPr lang="en-US" dirty="0"/>
              <a:t> pour la </a:t>
            </a:r>
            <a:r>
              <a:rPr lang="en-US" dirty="0" err="1"/>
              <a:t>période</a:t>
            </a:r>
            <a:r>
              <a:rPr lang="en-US" dirty="0"/>
              <a:t> de </a:t>
            </a:r>
            <a:r>
              <a:rPr lang="en-US" dirty="0" err="1"/>
              <a:t>référence</a:t>
            </a:r>
            <a:r>
              <a:rPr lang="en-US" dirty="0"/>
              <a:t> </a:t>
            </a:r>
            <a:r>
              <a:rPr lang="en-US" dirty="0" err="1"/>
              <a:t>est</a:t>
            </a:r>
            <a:r>
              <a:rPr lang="en-US" dirty="0"/>
              <a:t> 100, </a:t>
            </a:r>
            <a:r>
              <a:rPr lang="en-US" dirty="0" err="1"/>
              <a:t>cela</a:t>
            </a:r>
            <a:r>
              <a:rPr lang="en-US" dirty="0"/>
              <a:t> </a:t>
            </a:r>
            <a:r>
              <a:rPr lang="en-US" dirty="0" err="1"/>
              <a:t>signifie</a:t>
            </a:r>
            <a:r>
              <a:rPr lang="en-US" dirty="0"/>
              <a:t> que 100 </a:t>
            </a:r>
            <a:r>
              <a:rPr lang="en-US" dirty="0" err="1"/>
              <a:t>personnes</a:t>
            </a:r>
            <a:r>
              <a:rPr lang="en-US" dirty="0"/>
              <a:t> </a:t>
            </a:r>
            <a:r>
              <a:rPr lang="en-US" dirty="0" err="1"/>
              <a:t>ont</a:t>
            </a:r>
            <a:r>
              <a:rPr lang="en-US" dirty="0"/>
              <a:t> </a:t>
            </a:r>
            <a:r>
              <a:rPr lang="en-US" dirty="0" err="1"/>
              <a:t>été</a:t>
            </a:r>
            <a:r>
              <a:rPr lang="en-US" dirty="0"/>
              <a:t> </a:t>
            </a:r>
            <a:r>
              <a:rPr lang="en-US" dirty="0" err="1"/>
              <a:t>formées</a:t>
            </a:r>
            <a:r>
              <a:rPr lang="en-US" dirty="0"/>
              <a:t> au </a:t>
            </a:r>
            <a:r>
              <a:rPr lang="en-US" dirty="0" err="1"/>
              <a:t>cours</a:t>
            </a:r>
            <a:r>
              <a:rPr lang="en-US" dirty="0"/>
              <a:t> de </a:t>
            </a:r>
            <a:r>
              <a:rPr lang="en-US" dirty="0" err="1"/>
              <a:t>cette</a:t>
            </a:r>
            <a:r>
              <a:rPr lang="en-US" dirty="0"/>
              <a:t> </a:t>
            </a:r>
            <a:r>
              <a:rPr lang="en-US" dirty="0" err="1"/>
              <a:t>seule</a:t>
            </a:r>
            <a:r>
              <a:rPr lang="en-US" dirty="0"/>
              <a:t> </a:t>
            </a:r>
            <a:r>
              <a:rPr lang="en-US" dirty="0" err="1"/>
              <a:t>période</a:t>
            </a:r>
            <a:r>
              <a:rPr lang="en-US" dirty="0"/>
              <a:t> de </a:t>
            </a:r>
            <a:r>
              <a:rPr lang="en-US" dirty="0" err="1"/>
              <a:t>référence</a:t>
            </a:r>
            <a:r>
              <a:rPr lang="en-US" dirty="0"/>
              <a:t>. </a:t>
            </a:r>
          </a:p>
          <a:p>
            <a:pPr marL="171450" indent="-171450">
              <a:buFont typeface="Arial" panose="020B0604020202020204" pitchFamily="34" charset="0"/>
              <a:buChar char="•"/>
            </a:pPr>
            <a:r>
              <a:rPr lang="en-US" dirty="0" err="1"/>
              <a:t>Cumulatif</a:t>
            </a:r>
            <a:r>
              <a:rPr lang="en-US" dirty="0"/>
              <a:t> - </a:t>
            </a:r>
            <a:r>
              <a:rPr lang="en-US" dirty="0" err="1"/>
              <a:t>est</a:t>
            </a:r>
            <a:r>
              <a:rPr lang="en-US" dirty="0"/>
              <a:t> le total courant. Par </a:t>
            </a:r>
            <a:r>
              <a:rPr lang="en-US" dirty="0" err="1"/>
              <a:t>exemple</a:t>
            </a:r>
            <a:r>
              <a:rPr lang="en-US" dirty="0"/>
              <a:t> : pour le </a:t>
            </a:r>
            <a:r>
              <a:rPr lang="en-US" dirty="0" err="1"/>
              <a:t>même</a:t>
            </a:r>
            <a:r>
              <a:rPr lang="en-US" dirty="0"/>
              <a:t> </a:t>
            </a:r>
            <a:r>
              <a:rPr lang="en-US" dirty="0" err="1"/>
              <a:t>indicateur</a:t>
            </a:r>
            <a:r>
              <a:rPr lang="en-US" dirty="0"/>
              <a:t>, </a:t>
            </a:r>
            <a:r>
              <a:rPr lang="en-US" dirty="0" err="1"/>
              <a:t>si</a:t>
            </a:r>
            <a:r>
              <a:rPr lang="en-US" dirty="0"/>
              <a:t> la </a:t>
            </a:r>
            <a:r>
              <a:rPr lang="en-US" dirty="0" err="1"/>
              <a:t>valeur</a:t>
            </a:r>
            <a:r>
              <a:rPr lang="en-US" dirty="0"/>
              <a:t> pour la </a:t>
            </a:r>
            <a:r>
              <a:rPr lang="en-US" dirty="0" err="1"/>
              <a:t>période</a:t>
            </a:r>
            <a:r>
              <a:rPr lang="en-US" dirty="0"/>
              <a:t> de </a:t>
            </a:r>
            <a:r>
              <a:rPr lang="en-US" dirty="0" err="1"/>
              <a:t>référence</a:t>
            </a:r>
            <a:r>
              <a:rPr lang="en-US" dirty="0"/>
              <a:t> </a:t>
            </a:r>
            <a:r>
              <a:rPr lang="en-US" dirty="0" err="1"/>
              <a:t>est</a:t>
            </a:r>
            <a:r>
              <a:rPr lang="en-US" dirty="0"/>
              <a:t> de 100, </a:t>
            </a:r>
            <a:r>
              <a:rPr lang="en-US" dirty="0" err="1"/>
              <a:t>cela</a:t>
            </a:r>
            <a:r>
              <a:rPr lang="en-US" dirty="0"/>
              <a:t> </a:t>
            </a:r>
            <a:r>
              <a:rPr lang="en-US" dirty="0" err="1"/>
              <a:t>inclut</a:t>
            </a:r>
            <a:r>
              <a:rPr lang="en-US" dirty="0"/>
              <a:t> </a:t>
            </a:r>
            <a:r>
              <a:rPr lang="en-US" dirty="0" err="1"/>
              <a:t>toutes</a:t>
            </a:r>
            <a:r>
              <a:rPr lang="en-US" dirty="0"/>
              <a:t> les </a:t>
            </a:r>
            <a:r>
              <a:rPr lang="en-US" dirty="0" err="1"/>
              <a:t>personnes</a:t>
            </a:r>
            <a:r>
              <a:rPr lang="en-US" dirty="0"/>
              <a:t> </a:t>
            </a:r>
            <a:r>
              <a:rPr lang="en-US" dirty="0" err="1"/>
              <a:t>formées</a:t>
            </a:r>
            <a:r>
              <a:rPr lang="en-US" dirty="0"/>
              <a:t> pendant la </a:t>
            </a:r>
            <a:r>
              <a:rPr lang="en-US" dirty="0" err="1"/>
              <a:t>période</a:t>
            </a:r>
            <a:r>
              <a:rPr lang="en-US" dirty="0"/>
              <a:t> </a:t>
            </a:r>
            <a:r>
              <a:rPr lang="en-US" dirty="0" err="1"/>
              <a:t>actuelle</a:t>
            </a:r>
            <a:r>
              <a:rPr lang="en-US" dirty="0"/>
              <a:t> et </a:t>
            </a:r>
            <a:r>
              <a:rPr lang="en-US" dirty="0" err="1"/>
              <a:t>toutes</a:t>
            </a:r>
            <a:r>
              <a:rPr lang="en-US" dirty="0"/>
              <a:t> les </a:t>
            </a:r>
            <a:r>
              <a:rPr lang="en-US" dirty="0" err="1"/>
              <a:t>périodes</a:t>
            </a:r>
            <a:r>
              <a:rPr lang="en-US" dirty="0"/>
              <a:t> </a:t>
            </a:r>
            <a:r>
              <a:rPr lang="en-US" dirty="0" err="1"/>
              <a:t>précédentes</a:t>
            </a:r>
            <a:r>
              <a:rPr lang="en-US" dirty="0"/>
              <a:t> du </a:t>
            </a:r>
            <a:r>
              <a:rPr lang="en-US" dirty="0" err="1"/>
              <a:t>projet</a:t>
            </a:r>
            <a:r>
              <a:rPr lang="en-US" dirty="0"/>
              <a:t>. </a:t>
            </a:r>
          </a:p>
          <a:p>
            <a:pPr marL="171450" indent="-171450">
              <a:buFont typeface="Arial" panose="020B0604020202020204" pitchFamily="34" charset="0"/>
              <a:buChar char="•"/>
            </a:pPr>
            <a:r>
              <a:rPr lang="en-US" dirty="0" err="1"/>
              <a:t>Instantané</a:t>
            </a:r>
            <a:r>
              <a:rPr lang="en-US" dirty="0"/>
              <a:t> - Il </a:t>
            </a:r>
            <a:r>
              <a:rPr lang="en-US" dirty="0" err="1"/>
              <a:t>s'agit</a:t>
            </a:r>
            <a:r>
              <a:rPr lang="en-US" dirty="0"/>
              <a:t> </a:t>
            </a:r>
            <a:r>
              <a:rPr lang="en-US" dirty="0" err="1"/>
              <a:t>d'une</a:t>
            </a:r>
            <a:r>
              <a:rPr lang="en-US" dirty="0"/>
              <a:t> classification pour les </a:t>
            </a:r>
            <a:r>
              <a:rPr lang="en-US" dirty="0" err="1"/>
              <a:t>indicateurs</a:t>
            </a:r>
            <a:r>
              <a:rPr lang="en-US" dirty="0"/>
              <a:t> qui </a:t>
            </a:r>
            <a:r>
              <a:rPr lang="en-US" dirty="0" err="1"/>
              <a:t>rapportent</a:t>
            </a:r>
            <a:r>
              <a:rPr lang="en-US" dirty="0"/>
              <a:t> des </a:t>
            </a:r>
            <a:r>
              <a:rPr lang="en-US" dirty="0" err="1"/>
              <a:t>données</a:t>
            </a:r>
            <a:r>
              <a:rPr lang="en-US" dirty="0"/>
              <a:t> sur </a:t>
            </a:r>
            <a:r>
              <a:rPr lang="en-US" dirty="0" err="1"/>
              <a:t>une</a:t>
            </a:r>
            <a:r>
              <a:rPr lang="en-US" dirty="0"/>
              <a:t> situation </a:t>
            </a:r>
            <a:r>
              <a:rPr lang="en-US" dirty="0" err="1"/>
              <a:t>ou</a:t>
            </a:r>
            <a:r>
              <a:rPr lang="en-US" dirty="0"/>
              <a:t> un </a:t>
            </a:r>
            <a:r>
              <a:rPr lang="en-US" dirty="0" err="1"/>
              <a:t>statut</a:t>
            </a:r>
            <a:r>
              <a:rPr lang="en-US" dirty="0"/>
              <a:t> </a:t>
            </a:r>
            <a:r>
              <a:rPr lang="en-US" dirty="0" err="1"/>
              <a:t>à</a:t>
            </a:r>
            <a:r>
              <a:rPr lang="en-US" dirty="0"/>
              <a:t> un moment précis. </a:t>
            </a:r>
            <a:r>
              <a:rPr lang="en-US" dirty="0" err="1"/>
              <a:t>C'est</a:t>
            </a:r>
            <a:r>
              <a:rPr lang="en-US" dirty="0"/>
              <a:t> </a:t>
            </a:r>
            <a:r>
              <a:rPr lang="en-US" dirty="0" err="1"/>
              <a:t>une</a:t>
            </a:r>
            <a:r>
              <a:rPr lang="en-US" dirty="0"/>
              <a:t> bonne chose </a:t>
            </a:r>
            <a:r>
              <a:rPr lang="en-US" dirty="0" err="1"/>
              <a:t>lorsque</a:t>
            </a:r>
            <a:r>
              <a:rPr lang="en-US" dirty="0"/>
              <a:t> la situation continue </a:t>
            </a:r>
            <a:r>
              <a:rPr lang="en-US" dirty="0" err="1"/>
              <a:t>à</a:t>
            </a:r>
            <a:r>
              <a:rPr lang="en-US" dirty="0"/>
              <a:t> </a:t>
            </a:r>
            <a:r>
              <a:rPr lang="en-US" dirty="0" err="1"/>
              <a:t>évoluer</a:t>
            </a:r>
            <a:r>
              <a:rPr lang="en-US" dirty="0"/>
              <a:t> dans le temps. Par </a:t>
            </a:r>
            <a:r>
              <a:rPr lang="en-US" dirty="0" err="1"/>
              <a:t>exemple</a:t>
            </a:r>
            <a:r>
              <a:rPr lang="en-US" dirty="0"/>
              <a:t>, </a:t>
            </a:r>
            <a:r>
              <a:rPr lang="en-US" dirty="0" err="1"/>
              <a:t>une</a:t>
            </a:r>
            <a:r>
              <a:rPr lang="en-US" dirty="0"/>
              <a:t> </a:t>
            </a:r>
            <a:r>
              <a:rPr lang="en-US" dirty="0" err="1"/>
              <a:t>mesure</a:t>
            </a:r>
            <a:r>
              <a:rPr lang="en-US" dirty="0"/>
              <a:t> de la </a:t>
            </a:r>
            <a:r>
              <a:rPr lang="en-US" dirty="0" err="1"/>
              <a:t>prévalence</a:t>
            </a:r>
            <a:r>
              <a:rPr lang="en-US" dirty="0"/>
              <a:t> du travail des enfants </a:t>
            </a:r>
            <a:r>
              <a:rPr lang="en-US" dirty="0" err="1"/>
              <a:t>parmi</a:t>
            </a:r>
            <a:r>
              <a:rPr lang="en-US" dirty="0"/>
              <a:t> les participants au </a:t>
            </a:r>
            <a:r>
              <a:rPr lang="en-US" dirty="0" err="1"/>
              <a:t>programme</a:t>
            </a:r>
            <a:r>
              <a:rPr lang="en-US" dirty="0"/>
              <a:t> ne </a:t>
            </a:r>
            <a:r>
              <a:rPr lang="en-US" dirty="0" err="1"/>
              <a:t>serait</a:t>
            </a:r>
            <a:r>
              <a:rPr lang="en-US" dirty="0"/>
              <a:t> </a:t>
            </a:r>
            <a:r>
              <a:rPr lang="en-US" dirty="0" err="1"/>
              <a:t>ni</a:t>
            </a:r>
            <a:r>
              <a:rPr lang="en-US" dirty="0"/>
              <a:t> cumulative </a:t>
            </a:r>
            <a:r>
              <a:rPr lang="en-US" dirty="0" err="1"/>
              <a:t>ni</a:t>
            </a:r>
            <a:r>
              <a:rPr lang="en-US" dirty="0"/>
              <a:t> </a:t>
            </a:r>
            <a:r>
              <a:rPr lang="en-US" dirty="0" err="1"/>
              <a:t>incrémentale</a:t>
            </a:r>
            <a:r>
              <a:rPr lang="en-US" dirty="0"/>
              <a:t>. Elle a </a:t>
            </a:r>
            <a:r>
              <a:rPr lang="en-US" dirty="0" err="1"/>
              <a:t>une</a:t>
            </a:r>
            <a:r>
              <a:rPr lang="en-US" dirty="0"/>
              <a:t> </a:t>
            </a:r>
            <a:r>
              <a:rPr lang="en-US" dirty="0" err="1"/>
              <a:t>valeur</a:t>
            </a:r>
            <a:r>
              <a:rPr lang="en-US" dirty="0"/>
              <a:t> qui </a:t>
            </a:r>
            <a:r>
              <a:rPr lang="en-US" dirty="0" err="1"/>
              <a:t>n'est</a:t>
            </a:r>
            <a:r>
              <a:rPr lang="en-US" dirty="0"/>
              <a:t> </a:t>
            </a:r>
            <a:r>
              <a:rPr lang="en-US" dirty="0" err="1"/>
              <a:t>pertinente</a:t>
            </a:r>
            <a:r>
              <a:rPr lang="en-US" dirty="0"/>
              <a:t> </a:t>
            </a:r>
            <a:r>
              <a:rPr lang="en-US" dirty="0" err="1"/>
              <a:t>qu'à</a:t>
            </a:r>
            <a:r>
              <a:rPr lang="en-US" dirty="0"/>
              <a:t> </a:t>
            </a:r>
            <a:r>
              <a:rPr lang="en-US" dirty="0" err="1"/>
              <a:t>ce</a:t>
            </a:r>
            <a:r>
              <a:rPr lang="en-US" dirty="0"/>
              <a:t> moment précis dans le temps/</a:t>
            </a:r>
            <a:r>
              <a:rPr lang="en-US" dirty="0" err="1"/>
              <a:t>cette</a:t>
            </a:r>
            <a:r>
              <a:rPr lang="en-US" dirty="0"/>
              <a:t> </a:t>
            </a:r>
            <a:r>
              <a:rPr lang="en-US" dirty="0" err="1"/>
              <a:t>période</a:t>
            </a:r>
            <a:r>
              <a:rPr lang="en-US" dirty="0"/>
              <a:t> de rapport.</a:t>
            </a:r>
          </a:p>
          <a:p>
            <a:pPr marL="171450" indent="-171450">
              <a:buFont typeface="Arial" panose="020B0604020202020204" pitchFamily="34" charset="0"/>
              <a:buChar char="•"/>
            </a:pPr>
            <a:r>
              <a:rPr lang="en-US" dirty="0"/>
              <a:t>Un </a:t>
            </a:r>
            <a:r>
              <a:rPr lang="en-US" dirty="0" err="1"/>
              <a:t>autre</a:t>
            </a:r>
            <a:r>
              <a:rPr lang="en-US" dirty="0"/>
              <a:t> </a:t>
            </a:r>
            <a:r>
              <a:rPr lang="en-US" dirty="0" err="1"/>
              <a:t>exemple</a:t>
            </a:r>
            <a:r>
              <a:rPr lang="en-US" dirty="0"/>
              <a:t> </a:t>
            </a:r>
            <a:r>
              <a:rPr lang="en-US" dirty="0" err="1"/>
              <a:t>d'indicateur</a:t>
            </a:r>
            <a:r>
              <a:rPr lang="en-US" dirty="0"/>
              <a:t> </a:t>
            </a:r>
            <a:r>
              <a:rPr lang="en-US" dirty="0" err="1"/>
              <a:t>instantané</a:t>
            </a:r>
            <a:r>
              <a:rPr lang="en-US" dirty="0"/>
              <a:t> </a:t>
            </a:r>
            <a:r>
              <a:rPr lang="en-US" dirty="0" err="1"/>
              <a:t>pourrait</a:t>
            </a:r>
            <a:r>
              <a:rPr lang="en-US" dirty="0"/>
              <a:t> </a:t>
            </a:r>
            <a:r>
              <a:rPr lang="en-US" dirty="0" err="1"/>
              <a:t>être</a:t>
            </a:r>
            <a:r>
              <a:rPr lang="en-US" dirty="0"/>
              <a:t> "le </a:t>
            </a:r>
            <a:r>
              <a:rPr lang="en-US" dirty="0" err="1"/>
              <a:t>nombre</a:t>
            </a:r>
            <a:r>
              <a:rPr lang="en-US" dirty="0"/>
              <a:t> de </a:t>
            </a:r>
            <a:r>
              <a:rPr lang="en-US" dirty="0" err="1"/>
              <a:t>personnes</a:t>
            </a:r>
            <a:r>
              <a:rPr lang="en-US" dirty="0"/>
              <a:t> participant </a:t>
            </a:r>
            <a:r>
              <a:rPr lang="en-US" dirty="0" err="1"/>
              <a:t>à</a:t>
            </a:r>
            <a:r>
              <a:rPr lang="en-US" dirty="0"/>
              <a:t> un </a:t>
            </a:r>
            <a:r>
              <a:rPr lang="en-US" dirty="0" err="1"/>
              <a:t>programme</a:t>
            </a:r>
            <a:r>
              <a:rPr lang="en-US" dirty="0"/>
              <a:t> de formation </a:t>
            </a:r>
            <a:r>
              <a:rPr lang="en-US" dirty="0" err="1"/>
              <a:t>professionnelle</a:t>
            </a:r>
            <a:r>
              <a:rPr lang="en-US" dirty="0"/>
              <a:t>". </a:t>
            </a:r>
            <a:r>
              <a:rPr lang="en-US" dirty="0" err="1"/>
              <a:t>Cet</a:t>
            </a:r>
            <a:r>
              <a:rPr lang="en-US" dirty="0"/>
              <a:t> </a:t>
            </a:r>
            <a:r>
              <a:rPr lang="en-US" dirty="0" err="1"/>
              <a:t>indicateur</a:t>
            </a:r>
            <a:r>
              <a:rPr lang="en-US" dirty="0"/>
              <a:t> ne </a:t>
            </a:r>
            <a:r>
              <a:rPr lang="en-US" dirty="0" err="1"/>
              <a:t>peut</a:t>
            </a:r>
            <a:r>
              <a:rPr lang="en-US" dirty="0"/>
              <a:t> pas </a:t>
            </a:r>
            <a:r>
              <a:rPr lang="en-US" dirty="0" err="1"/>
              <a:t>être</a:t>
            </a:r>
            <a:r>
              <a:rPr lang="en-US" dirty="0"/>
              <a:t> </a:t>
            </a:r>
            <a:r>
              <a:rPr lang="en-US" dirty="0" err="1"/>
              <a:t>rapporté</a:t>
            </a:r>
            <a:r>
              <a:rPr lang="en-US" dirty="0"/>
              <a:t> de manière </a:t>
            </a:r>
            <a:r>
              <a:rPr lang="en-US" dirty="0" err="1"/>
              <a:t>incrémentielle</a:t>
            </a:r>
            <a:r>
              <a:rPr lang="en-US" dirty="0"/>
              <a:t> car </a:t>
            </a:r>
            <a:r>
              <a:rPr lang="en-US" dirty="0" err="1"/>
              <a:t>certaines</a:t>
            </a:r>
            <a:r>
              <a:rPr lang="en-US" dirty="0"/>
              <a:t> </a:t>
            </a:r>
            <a:r>
              <a:rPr lang="en-US" dirty="0" err="1"/>
              <a:t>personnes</a:t>
            </a:r>
            <a:r>
              <a:rPr lang="en-US" dirty="0"/>
              <a:t> qui </a:t>
            </a:r>
            <a:r>
              <a:rPr lang="en-US" dirty="0" err="1"/>
              <a:t>ont</a:t>
            </a:r>
            <a:r>
              <a:rPr lang="en-US" dirty="0"/>
              <a:t> </a:t>
            </a:r>
            <a:r>
              <a:rPr lang="en-US" dirty="0" err="1"/>
              <a:t>commencé</a:t>
            </a:r>
            <a:r>
              <a:rPr lang="en-US" dirty="0"/>
              <a:t> dans </a:t>
            </a:r>
            <a:r>
              <a:rPr lang="en-US" dirty="0" err="1"/>
              <a:t>une</a:t>
            </a:r>
            <a:r>
              <a:rPr lang="en-US" dirty="0"/>
              <a:t> </a:t>
            </a:r>
            <a:r>
              <a:rPr lang="en-US" dirty="0" err="1"/>
              <a:t>période</a:t>
            </a:r>
            <a:r>
              <a:rPr lang="en-US" dirty="0"/>
              <a:t> </a:t>
            </a:r>
            <a:r>
              <a:rPr lang="en-US" dirty="0" err="1"/>
              <a:t>précédente</a:t>
            </a:r>
            <a:r>
              <a:rPr lang="en-US" dirty="0"/>
              <a:t> </a:t>
            </a:r>
            <a:r>
              <a:rPr lang="en-US" dirty="0" err="1"/>
              <a:t>peuvent</a:t>
            </a:r>
            <a:r>
              <a:rPr lang="en-US" dirty="0"/>
              <a:t> continuer </a:t>
            </a:r>
            <a:r>
              <a:rPr lang="en-US" dirty="0" err="1"/>
              <a:t>à</a:t>
            </a:r>
            <a:r>
              <a:rPr lang="en-US" dirty="0"/>
              <a:t> </a:t>
            </a:r>
            <a:r>
              <a:rPr lang="en-US" dirty="0" err="1"/>
              <a:t>participer</a:t>
            </a:r>
            <a:r>
              <a:rPr lang="en-US" dirty="0"/>
              <a:t> dans la </a:t>
            </a:r>
            <a:r>
              <a:rPr lang="en-US" dirty="0" err="1"/>
              <a:t>période</a:t>
            </a:r>
            <a:r>
              <a:rPr lang="en-US" dirty="0"/>
              <a:t> de rapport </a:t>
            </a:r>
            <a:r>
              <a:rPr lang="en-US" dirty="0" err="1"/>
              <a:t>actuelle</a:t>
            </a:r>
            <a:r>
              <a:rPr lang="en-US" dirty="0"/>
              <a:t>. </a:t>
            </a:r>
            <a:r>
              <a:rPr lang="en-US" dirty="0" err="1"/>
              <a:t>Cet</a:t>
            </a:r>
            <a:r>
              <a:rPr lang="en-US" dirty="0"/>
              <a:t> </a:t>
            </a:r>
            <a:r>
              <a:rPr lang="en-US" dirty="0" err="1"/>
              <a:t>indicateur</a:t>
            </a:r>
            <a:r>
              <a:rPr lang="en-US" dirty="0"/>
              <a:t> ne </a:t>
            </a:r>
            <a:r>
              <a:rPr lang="en-US" dirty="0" err="1"/>
              <a:t>peut</a:t>
            </a:r>
            <a:r>
              <a:rPr lang="en-US" dirty="0"/>
              <a:t> pas non plus </a:t>
            </a:r>
            <a:r>
              <a:rPr lang="en-US" dirty="0" err="1"/>
              <a:t>être</a:t>
            </a:r>
            <a:r>
              <a:rPr lang="en-US" dirty="0"/>
              <a:t> </a:t>
            </a:r>
            <a:r>
              <a:rPr lang="en-US" dirty="0" err="1"/>
              <a:t>cumulatif</a:t>
            </a:r>
            <a:r>
              <a:rPr lang="en-US" dirty="0"/>
              <a:t>, car </a:t>
            </a:r>
            <a:r>
              <a:rPr lang="en-US" dirty="0" err="1"/>
              <a:t>certaines</a:t>
            </a:r>
            <a:r>
              <a:rPr lang="en-US" dirty="0"/>
              <a:t> </a:t>
            </a:r>
            <a:r>
              <a:rPr lang="en-US" dirty="0" err="1"/>
              <a:t>personnes</a:t>
            </a:r>
            <a:r>
              <a:rPr lang="en-US" dirty="0"/>
              <a:t> </a:t>
            </a:r>
            <a:r>
              <a:rPr lang="en-US" dirty="0" err="1"/>
              <a:t>peuvent</a:t>
            </a:r>
            <a:r>
              <a:rPr lang="en-US" dirty="0"/>
              <a:t> </a:t>
            </a:r>
            <a:r>
              <a:rPr lang="en-US" dirty="0" err="1"/>
              <a:t>abandonner</a:t>
            </a:r>
            <a:r>
              <a:rPr lang="en-US" dirty="0"/>
              <a:t> </a:t>
            </a:r>
            <a:r>
              <a:rPr lang="en-US" dirty="0" err="1"/>
              <a:t>ou</a:t>
            </a:r>
            <a:r>
              <a:rPr lang="en-US" dirty="0"/>
              <a:t> </a:t>
            </a:r>
            <a:r>
              <a:rPr lang="en-US" dirty="0" err="1"/>
              <a:t>être</a:t>
            </a:r>
            <a:r>
              <a:rPr lang="en-US" dirty="0"/>
              <a:t> </a:t>
            </a:r>
            <a:r>
              <a:rPr lang="en-US" dirty="0" err="1"/>
              <a:t>diplômées</a:t>
            </a:r>
            <a:r>
              <a:rPr lang="en-US" dirty="0"/>
              <a:t> du </a:t>
            </a:r>
            <a:r>
              <a:rPr lang="en-US" dirty="0" err="1"/>
              <a:t>programme</a:t>
            </a:r>
            <a:r>
              <a:rPr lang="en-US" dirty="0"/>
              <a:t>. Si un </a:t>
            </a:r>
            <a:r>
              <a:rPr lang="en-US" dirty="0" err="1"/>
              <a:t>indicateur</a:t>
            </a:r>
            <a:r>
              <a:rPr lang="en-US" dirty="0"/>
              <a:t> doit </a:t>
            </a:r>
            <a:r>
              <a:rPr lang="en-US" dirty="0" err="1"/>
              <a:t>rendre</a:t>
            </a:r>
            <a:r>
              <a:rPr lang="en-US" dirty="0"/>
              <a:t> </a:t>
            </a:r>
            <a:r>
              <a:rPr lang="en-US" dirty="0" err="1"/>
              <a:t>compte</a:t>
            </a:r>
            <a:r>
              <a:rPr lang="en-US" dirty="0"/>
              <a:t> d'un </a:t>
            </a:r>
            <a:r>
              <a:rPr lang="en-US" dirty="0" err="1"/>
              <a:t>statut</a:t>
            </a:r>
            <a:r>
              <a:rPr lang="en-US" dirty="0"/>
              <a:t> qui continue </a:t>
            </a:r>
            <a:r>
              <a:rPr lang="en-US" dirty="0" err="1"/>
              <a:t>à</a:t>
            </a:r>
            <a:r>
              <a:rPr lang="en-US" dirty="0"/>
              <a:t> changer dans le temps, la classification de </a:t>
            </a:r>
            <a:r>
              <a:rPr lang="en-US" dirty="0" err="1"/>
              <a:t>l'indicateur</a:t>
            </a:r>
            <a:r>
              <a:rPr lang="en-US" dirty="0"/>
              <a:t> sera </a:t>
            </a:r>
            <a:r>
              <a:rPr lang="en-US" dirty="0" err="1"/>
              <a:t>instantanée</a:t>
            </a:r>
            <a:r>
              <a:rPr lang="en-US" dirty="0"/>
              <a: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NOTE : Les </a:t>
            </a:r>
            <a:r>
              <a:rPr lang="en-US" dirty="0" err="1"/>
              <a:t>projets</a:t>
            </a:r>
            <a:r>
              <a:rPr lang="en-US" dirty="0"/>
              <a:t> </a:t>
            </a:r>
            <a:r>
              <a:rPr lang="en-US" dirty="0" err="1"/>
              <a:t>peuvent</a:t>
            </a:r>
            <a:r>
              <a:rPr lang="en-US" dirty="0"/>
              <a:t> </a:t>
            </a:r>
            <a:r>
              <a:rPr lang="en-US" dirty="0" err="1"/>
              <a:t>choisir</a:t>
            </a:r>
            <a:r>
              <a:rPr lang="en-US" dirty="0"/>
              <a:t> de </a:t>
            </a:r>
            <a:r>
              <a:rPr lang="en-US" dirty="0" err="1"/>
              <a:t>mesurer</a:t>
            </a:r>
            <a:r>
              <a:rPr lang="en-US" dirty="0"/>
              <a:t> et de </a:t>
            </a:r>
            <a:r>
              <a:rPr lang="en-US" dirty="0" err="1"/>
              <a:t>rapporter</a:t>
            </a:r>
            <a:r>
              <a:rPr lang="en-US" dirty="0"/>
              <a:t> </a:t>
            </a:r>
            <a:r>
              <a:rPr lang="en-US" dirty="0" err="1"/>
              <a:t>certains</a:t>
            </a:r>
            <a:r>
              <a:rPr lang="en-US" dirty="0"/>
              <a:t> </a:t>
            </a:r>
            <a:r>
              <a:rPr lang="en-US" dirty="0" err="1"/>
              <a:t>indicateurs</a:t>
            </a:r>
            <a:r>
              <a:rPr lang="en-US" dirty="0"/>
              <a:t> </a:t>
            </a:r>
            <a:r>
              <a:rPr lang="en-US" dirty="0" err="1"/>
              <a:t>une</a:t>
            </a:r>
            <a:r>
              <a:rPr lang="en-US" dirty="0"/>
              <a:t> </a:t>
            </a:r>
            <a:r>
              <a:rPr lang="en-US" dirty="0" err="1"/>
              <a:t>seule</a:t>
            </a:r>
            <a:r>
              <a:rPr lang="en-US" dirty="0"/>
              <a:t> </a:t>
            </a:r>
            <a:r>
              <a:rPr lang="en-US" dirty="0" err="1"/>
              <a:t>fois</a:t>
            </a:r>
            <a:r>
              <a:rPr lang="en-US" dirty="0"/>
              <a:t> dans la vie d'un </a:t>
            </a:r>
            <a:r>
              <a:rPr lang="en-US" dirty="0" err="1"/>
              <a:t>projet</a:t>
            </a:r>
            <a:r>
              <a:rPr lang="en-US" dirty="0"/>
              <a:t> (par </a:t>
            </a:r>
            <a:r>
              <a:rPr lang="en-US" dirty="0" err="1"/>
              <a:t>exemple</a:t>
            </a:r>
            <a:r>
              <a:rPr lang="en-US" dirty="0"/>
              <a:t>, </a:t>
            </a:r>
            <a:r>
              <a:rPr lang="en-US" dirty="0" err="1"/>
              <a:t>à</a:t>
            </a:r>
            <a:r>
              <a:rPr lang="en-US" dirty="0"/>
              <a:t> la fin du </a:t>
            </a:r>
            <a:r>
              <a:rPr lang="en-US" dirty="0" err="1"/>
              <a:t>projet</a:t>
            </a:r>
            <a:r>
              <a:rPr lang="en-US" dirty="0"/>
              <a:t>). Dans </a:t>
            </a:r>
            <a:r>
              <a:rPr lang="en-US" dirty="0" err="1"/>
              <a:t>ce</a:t>
            </a:r>
            <a:r>
              <a:rPr lang="en-US" dirty="0"/>
              <a:t> </a:t>
            </a:r>
            <a:r>
              <a:rPr lang="en-US" dirty="0" err="1"/>
              <a:t>cas</a:t>
            </a:r>
            <a:r>
              <a:rPr lang="en-US" dirty="0"/>
              <a:t>, il </a:t>
            </a:r>
            <a:r>
              <a:rPr lang="en-US" dirty="0" err="1"/>
              <a:t>n'est</a:t>
            </a:r>
            <a:r>
              <a:rPr lang="en-US" dirty="0"/>
              <a:t> pas </a:t>
            </a:r>
            <a:r>
              <a:rPr lang="en-US" dirty="0" err="1"/>
              <a:t>nécessaire</a:t>
            </a:r>
            <a:r>
              <a:rPr lang="en-US" dirty="0"/>
              <a:t> de classer les </a:t>
            </a:r>
            <a:r>
              <a:rPr lang="en-US" dirty="0" err="1"/>
              <a:t>indicateurs</a:t>
            </a:r>
            <a:r>
              <a:rPr lang="en-US" dirty="0"/>
              <a:t> </a:t>
            </a:r>
            <a:r>
              <a:rPr lang="en-US" dirty="0" err="1"/>
              <a:t>comme</a:t>
            </a:r>
            <a:r>
              <a:rPr lang="en-US" dirty="0"/>
              <a:t> </a:t>
            </a:r>
            <a:r>
              <a:rPr lang="en-US" dirty="0" err="1"/>
              <a:t>incrémentaux</a:t>
            </a:r>
            <a:r>
              <a:rPr lang="en-US" dirty="0"/>
              <a:t>, </a:t>
            </a:r>
            <a:r>
              <a:rPr lang="en-US" dirty="0" err="1"/>
              <a:t>cumulatifs</a:t>
            </a:r>
            <a:r>
              <a:rPr lang="en-US" dirty="0"/>
              <a:t> </a:t>
            </a:r>
            <a:r>
              <a:rPr lang="en-US" dirty="0" err="1"/>
              <a:t>ou</a:t>
            </a:r>
            <a:r>
              <a:rPr lang="en-US" dirty="0"/>
              <a:t> </a:t>
            </a:r>
            <a:r>
              <a:rPr lang="en-US" dirty="0" err="1"/>
              <a:t>instantanés</a:t>
            </a:r>
            <a:r>
              <a:rPr lang="en-US" dirty="0"/>
              <a:t> - les </a:t>
            </a:r>
            <a:r>
              <a:rPr lang="en-US" dirty="0" err="1"/>
              <a:t>projets</a:t>
            </a:r>
            <a:r>
              <a:rPr lang="en-US" dirty="0"/>
              <a:t> </a:t>
            </a:r>
            <a:r>
              <a:rPr lang="en-US" dirty="0" err="1"/>
              <a:t>peuvent</a:t>
            </a:r>
            <a:r>
              <a:rPr lang="en-US" dirty="0"/>
              <a:t> </a:t>
            </a:r>
            <a:r>
              <a:rPr lang="en-US" dirty="0" err="1"/>
              <a:t>simplement</a:t>
            </a:r>
            <a:r>
              <a:rPr lang="en-US" dirty="0"/>
              <a:t> </a:t>
            </a:r>
            <a:r>
              <a:rPr lang="en-US" dirty="0" err="1"/>
              <a:t>indiquer</a:t>
            </a:r>
            <a:r>
              <a:rPr lang="en-US" dirty="0"/>
              <a:t> </a:t>
            </a:r>
            <a:r>
              <a:rPr lang="en-US" dirty="0" err="1"/>
              <a:t>comme</a:t>
            </a:r>
            <a:r>
              <a:rPr lang="en-US" dirty="0"/>
              <a:t> non applicable dans le </a:t>
            </a:r>
            <a:r>
              <a:rPr lang="en-US" dirty="0" err="1"/>
              <a:t>formulaire</a:t>
            </a:r>
            <a:r>
              <a:rPr lang="en-US" dirty="0"/>
              <a:t> PMP et de rapport de </a:t>
            </a:r>
            <a:r>
              <a:rPr lang="en-US" dirty="0" err="1"/>
              <a:t>données</a:t>
            </a:r>
            <a:r>
              <a:rPr lang="en-US" dirty="0"/>
              <a:t>.</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a:p>
        </p:txBody>
      </p:sp>
    </p:spTree>
    <p:extLst>
      <p:ext uri="{BB962C8B-B14F-4D97-AF65-F5344CB8AC3E}">
        <p14:creationId xmlns:p14="http://schemas.microsoft.com/office/powerpoint/2010/main" val="42818819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err="1"/>
              <a:t>Voici</a:t>
            </a:r>
            <a:r>
              <a:rPr lang="en-US" dirty="0"/>
              <a:t> </a:t>
            </a:r>
            <a:r>
              <a:rPr lang="en-US" dirty="0" err="1"/>
              <a:t>quelques</a:t>
            </a:r>
            <a:r>
              <a:rPr lang="en-US" dirty="0"/>
              <a:t> </a:t>
            </a:r>
            <a:r>
              <a:rPr lang="en-US" dirty="0" err="1"/>
              <a:t>exemples</a:t>
            </a:r>
            <a:r>
              <a:rPr lang="en-US" dirty="0"/>
              <a:t> </a:t>
            </a:r>
            <a:r>
              <a:rPr lang="en-US" dirty="0" err="1"/>
              <a:t>d'indicateurs</a:t>
            </a:r>
            <a:r>
              <a:rPr lang="en-US" dirty="0"/>
              <a:t> </a:t>
            </a:r>
            <a:r>
              <a:rPr lang="en-US" dirty="0" err="1"/>
              <a:t>incrémentaux</a:t>
            </a:r>
            <a:r>
              <a:rPr lang="en-US" dirty="0"/>
              <a:t>, </a:t>
            </a:r>
            <a:r>
              <a:rPr lang="en-US" dirty="0" err="1"/>
              <a:t>cumulatifs</a:t>
            </a:r>
            <a:r>
              <a:rPr lang="en-US" dirty="0"/>
              <a:t> et </a:t>
            </a:r>
            <a:r>
              <a:rPr lang="en-US" dirty="0" err="1"/>
              <a:t>instantanés</a:t>
            </a:r>
            <a:r>
              <a:rPr lang="en-US" dirty="0"/>
              <a:t> et de </a:t>
            </a:r>
            <a:r>
              <a:rPr lang="en-US" dirty="0" err="1"/>
              <a:t>données</a:t>
            </a:r>
            <a:r>
              <a:rPr lang="en-US" dirty="0"/>
              <a:t> </a:t>
            </a:r>
            <a:r>
              <a:rPr lang="en-US" dirty="0" err="1"/>
              <a:t>associées</a:t>
            </a:r>
            <a:r>
              <a:rPr lang="en-US" dirty="0"/>
              <a:t>. </a:t>
            </a:r>
          </a:p>
          <a:p>
            <a:pPr marL="171450" indent="-171450">
              <a:buFont typeface="Arial" panose="020B0604020202020204" pitchFamily="34" charset="0"/>
              <a:buChar char="•"/>
            </a:pPr>
            <a:r>
              <a:rPr lang="en-US" dirty="0"/>
              <a:t>Pour </a:t>
            </a:r>
            <a:r>
              <a:rPr lang="en-US" dirty="0" err="1"/>
              <a:t>l'indicateur</a:t>
            </a:r>
            <a:r>
              <a:rPr lang="en-US" dirty="0"/>
              <a:t> </a:t>
            </a:r>
            <a:r>
              <a:rPr lang="en-US" dirty="0" err="1"/>
              <a:t>incrémental</a:t>
            </a:r>
            <a:r>
              <a:rPr lang="en-US" dirty="0"/>
              <a:t>, nous </a:t>
            </a:r>
            <a:r>
              <a:rPr lang="en-US" dirty="0" err="1"/>
              <a:t>savons</a:t>
            </a:r>
            <a:r>
              <a:rPr lang="en-US" dirty="0"/>
              <a:t> que les </a:t>
            </a:r>
            <a:r>
              <a:rPr lang="en-US" dirty="0" err="1"/>
              <a:t>données</a:t>
            </a:r>
            <a:r>
              <a:rPr lang="en-US" dirty="0"/>
              <a:t> </a:t>
            </a:r>
            <a:r>
              <a:rPr lang="en-US" dirty="0" err="1"/>
              <a:t>représentent</a:t>
            </a:r>
            <a:r>
              <a:rPr lang="en-US" dirty="0"/>
              <a:t> le </a:t>
            </a:r>
            <a:r>
              <a:rPr lang="en-US" dirty="0" err="1"/>
              <a:t>nombre</a:t>
            </a:r>
            <a:r>
              <a:rPr lang="en-US" dirty="0"/>
              <a:t> </a:t>
            </a:r>
            <a:r>
              <a:rPr lang="en-US" dirty="0" err="1"/>
              <a:t>d'enfants</a:t>
            </a:r>
            <a:r>
              <a:rPr lang="en-US" dirty="0"/>
              <a:t> </a:t>
            </a:r>
            <a:r>
              <a:rPr lang="en-US" dirty="0" err="1"/>
              <a:t>ayant</a:t>
            </a:r>
            <a:r>
              <a:rPr lang="en-US" dirty="0"/>
              <a:t> </a:t>
            </a:r>
            <a:r>
              <a:rPr lang="en-US" dirty="0" err="1"/>
              <a:t>bénéficié</a:t>
            </a:r>
            <a:r>
              <a:rPr lang="en-US" dirty="0"/>
              <a:t> d'un service </a:t>
            </a:r>
            <a:r>
              <a:rPr lang="en-US" dirty="0" err="1"/>
              <a:t>d'éducation</a:t>
            </a:r>
            <a:r>
              <a:rPr lang="en-US" dirty="0"/>
              <a:t> </a:t>
            </a:r>
            <a:r>
              <a:rPr lang="en-US" dirty="0" err="1"/>
              <a:t>ou</a:t>
            </a:r>
            <a:r>
              <a:rPr lang="en-US" dirty="0"/>
              <a:t> de formation au </a:t>
            </a:r>
            <a:r>
              <a:rPr lang="en-US" dirty="0" err="1"/>
              <a:t>cours</a:t>
            </a:r>
            <a:r>
              <a:rPr lang="en-US" dirty="0"/>
              <a:t> d'un </a:t>
            </a:r>
            <a:r>
              <a:rPr lang="en-US" dirty="0" err="1"/>
              <a:t>mois</a:t>
            </a:r>
            <a:r>
              <a:rPr lang="en-US" dirty="0"/>
              <a:t> </a:t>
            </a:r>
            <a:r>
              <a:rPr lang="en-US" dirty="0" err="1"/>
              <a:t>donné</a:t>
            </a:r>
            <a:r>
              <a:rPr lang="en-US" dirty="0"/>
              <a:t>, la </a:t>
            </a:r>
            <a:r>
              <a:rPr lang="en-US" dirty="0" err="1"/>
              <a:t>valeur</a:t>
            </a:r>
            <a:r>
              <a:rPr lang="en-US" dirty="0"/>
              <a:t> finale </a:t>
            </a:r>
            <a:r>
              <a:rPr lang="en-US" dirty="0" err="1"/>
              <a:t>rapportée</a:t>
            </a:r>
            <a:r>
              <a:rPr lang="en-US" dirty="0"/>
              <a:t> </a:t>
            </a:r>
            <a:r>
              <a:rPr lang="en-US" dirty="0" err="1"/>
              <a:t>étant</a:t>
            </a:r>
            <a:r>
              <a:rPr lang="en-US" dirty="0"/>
              <a:t> le total des trois </a:t>
            </a:r>
            <a:r>
              <a:rPr lang="en-US" dirty="0" err="1"/>
              <a:t>périodes</a:t>
            </a:r>
            <a:r>
              <a:rPr lang="en-US" dirty="0"/>
              <a:t>. </a:t>
            </a:r>
          </a:p>
          <a:p>
            <a:pPr marL="171450" indent="-171450">
              <a:buFont typeface="Arial" panose="020B0604020202020204" pitchFamily="34" charset="0"/>
              <a:buChar char="•"/>
            </a:pPr>
            <a:r>
              <a:rPr lang="en-US" dirty="0"/>
              <a:t>Pour </a:t>
            </a:r>
            <a:r>
              <a:rPr lang="en-US" dirty="0" err="1"/>
              <a:t>l'indicateur</a:t>
            </a:r>
            <a:r>
              <a:rPr lang="en-US" dirty="0"/>
              <a:t> </a:t>
            </a:r>
            <a:r>
              <a:rPr lang="en-US" dirty="0" err="1"/>
              <a:t>cumulatif</a:t>
            </a:r>
            <a:r>
              <a:rPr lang="en-US" dirty="0"/>
              <a:t> - nous </a:t>
            </a:r>
            <a:r>
              <a:rPr lang="en-US" dirty="0" err="1"/>
              <a:t>comprenons</a:t>
            </a:r>
            <a:r>
              <a:rPr lang="en-US" dirty="0"/>
              <a:t> que les </a:t>
            </a:r>
            <a:r>
              <a:rPr lang="en-US" dirty="0" err="1"/>
              <a:t>valeurs</a:t>
            </a:r>
            <a:r>
              <a:rPr lang="en-US" dirty="0"/>
              <a:t> </a:t>
            </a:r>
            <a:r>
              <a:rPr lang="en-US" dirty="0" err="1"/>
              <a:t>rapportées</a:t>
            </a:r>
            <a:r>
              <a:rPr lang="en-US" dirty="0"/>
              <a:t> </a:t>
            </a:r>
            <a:r>
              <a:rPr lang="en-US" dirty="0" err="1"/>
              <a:t>chaque</a:t>
            </a:r>
            <a:r>
              <a:rPr lang="en-US" dirty="0"/>
              <a:t> </a:t>
            </a:r>
            <a:r>
              <a:rPr lang="en-US" dirty="0" err="1"/>
              <a:t>mois</a:t>
            </a:r>
            <a:r>
              <a:rPr lang="en-US" dirty="0"/>
              <a:t> </a:t>
            </a:r>
            <a:r>
              <a:rPr lang="en-US" dirty="0" err="1"/>
              <a:t>s'additionnent</a:t>
            </a:r>
            <a:r>
              <a:rPr lang="en-US" dirty="0"/>
              <a:t> aux </a:t>
            </a:r>
            <a:r>
              <a:rPr lang="en-US" dirty="0" err="1"/>
              <a:t>mois</a:t>
            </a:r>
            <a:r>
              <a:rPr lang="en-US" dirty="0"/>
              <a:t> </a:t>
            </a:r>
            <a:r>
              <a:rPr lang="en-US" dirty="0" err="1"/>
              <a:t>précédents</a:t>
            </a:r>
            <a:r>
              <a:rPr lang="en-US" dirty="0"/>
              <a:t>.  La </a:t>
            </a:r>
            <a:r>
              <a:rPr lang="en-US" dirty="0" err="1"/>
              <a:t>valeur</a:t>
            </a:r>
            <a:r>
              <a:rPr lang="en-US" dirty="0"/>
              <a:t> finale </a:t>
            </a:r>
            <a:r>
              <a:rPr lang="en-US" dirty="0" err="1"/>
              <a:t>est</a:t>
            </a:r>
            <a:r>
              <a:rPr lang="en-US" dirty="0"/>
              <a:t> </a:t>
            </a:r>
            <a:r>
              <a:rPr lang="en-US" dirty="0" err="1"/>
              <a:t>donc</a:t>
            </a:r>
            <a:r>
              <a:rPr lang="en-US" dirty="0"/>
              <a:t> la </a:t>
            </a:r>
            <a:r>
              <a:rPr lang="en-US" dirty="0" err="1"/>
              <a:t>même</a:t>
            </a:r>
            <a:r>
              <a:rPr lang="en-US" dirty="0"/>
              <a:t> que la </a:t>
            </a:r>
            <a:r>
              <a:rPr lang="en-US" dirty="0" err="1"/>
              <a:t>valeur</a:t>
            </a:r>
            <a:r>
              <a:rPr lang="en-US" dirty="0"/>
              <a:t> du </a:t>
            </a:r>
            <a:r>
              <a:rPr lang="en-US" dirty="0" err="1"/>
              <a:t>mois</a:t>
            </a:r>
            <a:r>
              <a:rPr lang="en-US" dirty="0"/>
              <a:t> </a:t>
            </a:r>
            <a:r>
              <a:rPr lang="en-US" dirty="0" err="1"/>
              <a:t>précédent</a:t>
            </a:r>
            <a:r>
              <a:rPr lang="en-US" dirty="0"/>
              <a:t>.  </a:t>
            </a:r>
          </a:p>
          <a:p>
            <a:pPr marL="171450" indent="-171450">
              <a:buFont typeface="Arial" panose="020B0604020202020204" pitchFamily="34" charset="0"/>
              <a:buChar char="•"/>
            </a:pPr>
            <a:r>
              <a:rPr lang="en-US" dirty="0"/>
              <a:t>Pour </a:t>
            </a:r>
            <a:r>
              <a:rPr lang="en-US" dirty="0" err="1"/>
              <a:t>l'indicateur</a:t>
            </a:r>
            <a:r>
              <a:rPr lang="en-US" dirty="0"/>
              <a:t> </a:t>
            </a:r>
            <a:r>
              <a:rPr lang="en-US" dirty="0" err="1"/>
              <a:t>instantané</a:t>
            </a:r>
            <a:r>
              <a:rPr lang="en-US" dirty="0"/>
              <a:t>, "% </a:t>
            </a:r>
            <a:r>
              <a:rPr lang="en-US" dirty="0" err="1"/>
              <a:t>d'enfants</a:t>
            </a:r>
            <a:r>
              <a:rPr lang="en-US" dirty="0"/>
              <a:t> participant aux services directs </a:t>
            </a:r>
            <a:r>
              <a:rPr lang="en-US" dirty="0" err="1"/>
              <a:t>engagés</a:t>
            </a:r>
            <a:r>
              <a:rPr lang="en-US" dirty="0"/>
              <a:t> dans le travail des enfants", les </a:t>
            </a:r>
            <a:r>
              <a:rPr lang="en-US" dirty="0" err="1"/>
              <a:t>pourcentages</a:t>
            </a:r>
            <a:r>
              <a:rPr lang="en-US" dirty="0"/>
              <a:t> </a:t>
            </a:r>
            <a:r>
              <a:rPr lang="en-US" dirty="0" err="1"/>
              <a:t>rapportés</a:t>
            </a:r>
            <a:r>
              <a:rPr lang="en-US" dirty="0"/>
              <a:t> </a:t>
            </a:r>
            <a:r>
              <a:rPr lang="en-US" dirty="0" err="1"/>
              <a:t>chaque</a:t>
            </a:r>
            <a:r>
              <a:rPr lang="en-US" dirty="0"/>
              <a:t> </a:t>
            </a:r>
            <a:r>
              <a:rPr lang="en-US" dirty="0" err="1"/>
              <a:t>mois</a:t>
            </a:r>
            <a:r>
              <a:rPr lang="en-US" dirty="0"/>
              <a:t> </a:t>
            </a:r>
            <a:r>
              <a:rPr lang="en-US" dirty="0" err="1"/>
              <a:t>représentent</a:t>
            </a:r>
            <a:r>
              <a:rPr lang="en-US" dirty="0"/>
              <a:t> le </a:t>
            </a:r>
            <a:r>
              <a:rPr lang="en-US" dirty="0" err="1"/>
              <a:t>pourcentage</a:t>
            </a:r>
            <a:r>
              <a:rPr lang="en-US" dirty="0"/>
              <a:t> </a:t>
            </a:r>
            <a:r>
              <a:rPr lang="en-US" dirty="0" err="1"/>
              <a:t>d'enfants</a:t>
            </a:r>
            <a:r>
              <a:rPr lang="en-US" dirty="0"/>
              <a:t> </a:t>
            </a:r>
            <a:r>
              <a:rPr lang="en-US" dirty="0" err="1"/>
              <a:t>engagés</a:t>
            </a:r>
            <a:r>
              <a:rPr lang="en-US" dirty="0"/>
              <a:t> dans le travail des enfants pour </a:t>
            </a:r>
            <a:r>
              <a:rPr lang="en-US" dirty="0" err="1"/>
              <a:t>ce</a:t>
            </a:r>
            <a:r>
              <a:rPr lang="en-US" dirty="0"/>
              <a:t> </a:t>
            </a:r>
            <a:r>
              <a:rPr lang="en-US" dirty="0" err="1"/>
              <a:t>mois</a:t>
            </a:r>
            <a:r>
              <a:rPr lang="en-US" dirty="0"/>
              <a:t> particulier </a:t>
            </a:r>
            <a:r>
              <a:rPr lang="en-US" dirty="0" err="1"/>
              <a:t>uniquement</a:t>
            </a:r>
            <a:r>
              <a:rPr lang="en-US" dirty="0"/>
              <a:t>.  La </a:t>
            </a:r>
            <a:r>
              <a:rPr lang="en-US" dirty="0" err="1"/>
              <a:t>valeur</a:t>
            </a:r>
            <a:r>
              <a:rPr lang="en-US" dirty="0"/>
              <a:t> finale </a:t>
            </a:r>
            <a:r>
              <a:rPr lang="en-US" dirty="0" err="1"/>
              <a:t>est</a:t>
            </a:r>
            <a:r>
              <a:rPr lang="en-US" dirty="0"/>
              <a:t> la </a:t>
            </a:r>
            <a:r>
              <a:rPr lang="en-US" dirty="0" err="1"/>
              <a:t>même</a:t>
            </a:r>
            <a:r>
              <a:rPr lang="en-US" dirty="0"/>
              <a:t> que </a:t>
            </a:r>
            <a:r>
              <a:rPr lang="en-US" dirty="0" err="1"/>
              <a:t>celle</a:t>
            </a:r>
            <a:r>
              <a:rPr lang="en-US" dirty="0"/>
              <a:t> du dernier </a:t>
            </a:r>
            <a:r>
              <a:rPr lang="en-US" dirty="0" err="1"/>
              <a:t>mois</a:t>
            </a:r>
            <a:r>
              <a:rPr lang="en-US" dirty="0"/>
              <a:t> </a:t>
            </a:r>
            <a:r>
              <a:rPr lang="en-US" dirty="0" err="1"/>
              <a:t>rapporté</a:t>
            </a:r>
            <a:r>
              <a:rPr lang="en-US" dirty="0"/>
              <a:t>.</a:t>
            </a:r>
          </a:p>
          <a:p>
            <a:pPr marL="171450" indent="-171450">
              <a:buFont typeface="Arial" panose="020B0604020202020204" pitchFamily="34" charset="0"/>
              <a:buChar char="•"/>
            </a:pPr>
            <a:r>
              <a:rPr lang="en-US" dirty="0" err="1"/>
              <a:t>Cet</a:t>
            </a:r>
            <a:r>
              <a:rPr lang="en-US" dirty="0"/>
              <a:t> </a:t>
            </a:r>
            <a:r>
              <a:rPr lang="en-US" dirty="0" err="1"/>
              <a:t>exemple</a:t>
            </a:r>
            <a:r>
              <a:rPr lang="en-US" dirty="0"/>
              <a:t> a pour but </a:t>
            </a:r>
            <a:r>
              <a:rPr lang="en-US" dirty="0" err="1"/>
              <a:t>d'illustrer</a:t>
            </a:r>
            <a:r>
              <a:rPr lang="en-US" dirty="0"/>
              <a:t> que sans classification, il </a:t>
            </a:r>
            <a:r>
              <a:rPr lang="en-US" dirty="0" err="1"/>
              <a:t>serait</a:t>
            </a:r>
            <a:r>
              <a:rPr lang="en-US" dirty="0"/>
              <a:t> difficile de savoir comment </a:t>
            </a:r>
            <a:r>
              <a:rPr lang="en-US" dirty="0" err="1"/>
              <a:t>interpréter</a:t>
            </a:r>
            <a:r>
              <a:rPr lang="en-US" dirty="0"/>
              <a:t> les </a:t>
            </a:r>
            <a:r>
              <a:rPr lang="en-US" dirty="0" err="1"/>
              <a:t>données</a:t>
            </a:r>
            <a:r>
              <a:rPr lang="en-US" dirty="0"/>
              <a:t> </a:t>
            </a:r>
            <a:r>
              <a:rPr lang="en-US" dirty="0" err="1"/>
              <a:t>rapportées</a:t>
            </a:r>
            <a:r>
              <a:rPr lang="en-US" dirty="0"/>
              <a:t> </a:t>
            </a:r>
            <a:r>
              <a:rPr lang="en-US" dirty="0" err="1"/>
              <a:t>chaque</a:t>
            </a:r>
            <a:r>
              <a:rPr lang="en-US" dirty="0"/>
              <a:t> </a:t>
            </a:r>
            <a:r>
              <a:rPr lang="en-US" dirty="0" err="1"/>
              <a:t>mois</a:t>
            </a:r>
            <a:r>
              <a:rPr lang="en-US" dirty="0"/>
              <a:t>. </a:t>
            </a:r>
          </a:p>
        </p:txBody>
      </p:sp>
    </p:spTree>
    <p:extLst>
      <p:ext uri="{BB962C8B-B14F-4D97-AF65-F5344CB8AC3E}">
        <p14:creationId xmlns:p14="http://schemas.microsoft.com/office/powerpoint/2010/main" val="696853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 PMP </a:t>
            </a:r>
            <a:r>
              <a:rPr lang="en-US" dirty="0" err="1"/>
              <a:t>comprend</a:t>
            </a:r>
            <a:r>
              <a:rPr lang="en-US" dirty="0"/>
              <a:t> </a:t>
            </a:r>
            <a:r>
              <a:rPr lang="en-US" dirty="0" err="1"/>
              <a:t>également</a:t>
            </a:r>
            <a:r>
              <a:rPr lang="en-US" dirty="0"/>
              <a:t> </a:t>
            </a:r>
            <a:r>
              <a:rPr lang="en-US" dirty="0" err="1"/>
              <a:t>l'unité</a:t>
            </a:r>
            <a:r>
              <a:rPr lang="en-US" dirty="0"/>
              <a:t> de </a:t>
            </a:r>
            <a:r>
              <a:rPr lang="en-US" dirty="0" err="1"/>
              <a:t>mesure</a:t>
            </a:r>
            <a:r>
              <a:rPr lang="en-US" dirty="0"/>
              <a:t>, le </a:t>
            </a:r>
            <a:r>
              <a:rPr lang="en-US" dirty="0" err="1"/>
              <a:t>nombre</a:t>
            </a:r>
            <a:r>
              <a:rPr lang="en-US" dirty="0"/>
              <a:t> et le </a:t>
            </a:r>
            <a:r>
              <a:rPr lang="en-US" dirty="0" err="1"/>
              <a:t>pourcentage</a:t>
            </a:r>
            <a:r>
              <a:rPr lang="en-US" dirty="0"/>
              <a:t> </a:t>
            </a:r>
            <a:r>
              <a:rPr lang="en-US" dirty="0" err="1"/>
              <a:t>étant</a:t>
            </a:r>
            <a:r>
              <a:rPr lang="en-US" dirty="0"/>
              <a:t> les plus courants.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Il </a:t>
            </a:r>
            <a:r>
              <a:rPr lang="en-US" dirty="0" err="1"/>
              <a:t>inclut</a:t>
            </a:r>
            <a:r>
              <a:rPr lang="en-US" dirty="0"/>
              <a:t> </a:t>
            </a:r>
            <a:r>
              <a:rPr lang="en-US" dirty="0" err="1"/>
              <a:t>également</a:t>
            </a:r>
            <a:r>
              <a:rPr lang="en-US" dirty="0"/>
              <a:t> le type </a:t>
            </a:r>
            <a:r>
              <a:rPr lang="en-US" dirty="0" err="1"/>
              <a:t>d'indicateur</a:t>
            </a:r>
            <a:r>
              <a:rPr lang="en-US" dirty="0"/>
              <a:t> - </a:t>
            </a:r>
            <a:r>
              <a:rPr lang="en-US" dirty="0" err="1"/>
              <a:t>quantitatif</a:t>
            </a:r>
            <a:r>
              <a:rPr lang="en-US" dirty="0"/>
              <a:t> </a:t>
            </a:r>
            <a:r>
              <a:rPr lang="en-US" dirty="0" err="1"/>
              <a:t>ou</a:t>
            </a:r>
            <a:r>
              <a:rPr lang="en-US" dirty="0"/>
              <a:t> </a:t>
            </a:r>
            <a:r>
              <a:rPr lang="en-US" dirty="0" err="1"/>
              <a:t>qualitatif</a:t>
            </a:r>
            <a:r>
              <a:rPr lang="en-US" dirty="0"/>
              <a:t>.  Comme nous </a:t>
            </a:r>
            <a:r>
              <a:rPr lang="en-US" dirty="0" err="1"/>
              <a:t>l'avons</a:t>
            </a:r>
            <a:r>
              <a:rPr lang="en-US" dirty="0"/>
              <a:t> vu </a:t>
            </a:r>
            <a:r>
              <a:rPr lang="en-US" dirty="0" err="1"/>
              <a:t>précédemment</a:t>
            </a:r>
            <a:r>
              <a:rPr lang="en-US" dirty="0"/>
              <a:t>, les </a:t>
            </a:r>
            <a:r>
              <a:rPr lang="en-US" dirty="0" err="1"/>
              <a:t>bénéficiaires</a:t>
            </a:r>
            <a:r>
              <a:rPr lang="en-US" dirty="0"/>
              <a:t> de subventions </a:t>
            </a:r>
            <a:r>
              <a:rPr lang="en-US" dirty="0" err="1"/>
              <a:t>utilisent</a:t>
            </a:r>
            <a:r>
              <a:rPr lang="en-US" dirty="0"/>
              <a:t> le plus </a:t>
            </a:r>
            <a:r>
              <a:rPr lang="en-US" dirty="0" err="1"/>
              <a:t>souvent</a:t>
            </a:r>
            <a:r>
              <a:rPr lang="en-US" dirty="0"/>
              <a:t> des </a:t>
            </a:r>
            <a:r>
              <a:rPr lang="en-US" dirty="0" err="1"/>
              <a:t>mesures</a:t>
            </a:r>
            <a:r>
              <a:rPr lang="en-US" dirty="0"/>
              <a:t> </a:t>
            </a:r>
            <a:r>
              <a:rPr lang="en-US" dirty="0" err="1"/>
              <a:t>quantitatives</a:t>
            </a:r>
            <a:r>
              <a:rPr lang="en-US" dirty="0"/>
              <a:t>. </a:t>
            </a:r>
            <a:r>
              <a:rPr lang="en-US" dirty="0" err="1"/>
              <a:t>Même</a:t>
            </a:r>
            <a:r>
              <a:rPr lang="en-US" dirty="0"/>
              <a:t> </a:t>
            </a:r>
            <a:r>
              <a:rPr lang="en-US" dirty="0" err="1"/>
              <a:t>lorsque</a:t>
            </a:r>
            <a:r>
              <a:rPr lang="en-US" dirty="0"/>
              <a:t> les </a:t>
            </a:r>
            <a:r>
              <a:rPr lang="en-US" dirty="0" err="1"/>
              <a:t>données</a:t>
            </a:r>
            <a:r>
              <a:rPr lang="en-US" dirty="0"/>
              <a:t> </a:t>
            </a:r>
            <a:r>
              <a:rPr lang="en-US" dirty="0" err="1"/>
              <a:t>collectées</a:t>
            </a:r>
            <a:r>
              <a:rPr lang="en-US" dirty="0"/>
              <a:t> </a:t>
            </a:r>
            <a:r>
              <a:rPr lang="en-US" dirty="0" err="1"/>
              <a:t>sont</a:t>
            </a:r>
            <a:r>
              <a:rPr lang="en-US" dirty="0"/>
              <a:t> </a:t>
            </a:r>
            <a:r>
              <a:rPr lang="en-US" dirty="0" err="1"/>
              <a:t>qualitatives</a:t>
            </a:r>
            <a:r>
              <a:rPr lang="en-US" dirty="0"/>
              <a:t>, </a:t>
            </a:r>
            <a:r>
              <a:rPr lang="en-US" dirty="0" err="1"/>
              <a:t>elles</a:t>
            </a:r>
            <a:r>
              <a:rPr lang="en-US" dirty="0"/>
              <a:t> </a:t>
            </a:r>
            <a:r>
              <a:rPr lang="en-US" dirty="0" err="1"/>
              <a:t>sont</a:t>
            </a:r>
            <a:r>
              <a:rPr lang="en-US" dirty="0"/>
              <a:t> </a:t>
            </a:r>
            <a:r>
              <a:rPr lang="en-US" dirty="0" err="1"/>
              <a:t>souvent</a:t>
            </a:r>
            <a:r>
              <a:rPr lang="en-US" dirty="0"/>
              <a:t> </a:t>
            </a:r>
            <a:r>
              <a:rPr lang="en-US" dirty="0" err="1"/>
              <a:t>converties</a:t>
            </a:r>
            <a:r>
              <a:rPr lang="en-US" dirty="0"/>
              <a:t> </a:t>
            </a:r>
            <a:r>
              <a:rPr lang="en-US" dirty="0" err="1"/>
              <a:t>en</a:t>
            </a:r>
            <a:r>
              <a:rPr lang="en-US" dirty="0"/>
              <a:t> </a:t>
            </a:r>
            <a:r>
              <a:rPr lang="en-US" dirty="0" err="1"/>
              <a:t>une</a:t>
            </a:r>
            <a:r>
              <a:rPr lang="en-US" dirty="0"/>
              <a:t> </a:t>
            </a:r>
            <a:r>
              <a:rPr lang="en-US" dirty="0" err="1"/>
              <a:t>mesure</a:t>
            </a:r>
            <a:r>
              <a:rPr lang="en-US" dirty="0"/>
              <a:t> quantitative. </a:t>
            </a: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30081421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La </a:t>
            </a:r>
            <a:r>
              <a:rPr lang="en-US" dirty="0" err="1"/>
              <a:t>colonne</a:t>
            </a:r>
            <a:r>
              <a:rPr lang="en-US" dirty="0"/>
              <a:t> </a:t>
            </a:r>
            <a:r>
              <a:rPr lang="en-US" dirty="0" err="1"/>
              <a:t>suivante</a:t>
            </a:r>
            <a:r>
              <a:rPr lang="en-US" dirty="0"/>
              <a:t> </a:t>
            </a:r>
            <a:r>
              <a:rPr lang="en-US" dirty="0" err="1"/>
              <a:t>est</a:t>
            </a:r>
            <a:r>
              <a:rPr lang="en-US" dirty="0"/>
              <a:t> "</a:t>
            </a:r>
            <a:r>
              <a:rPr lang="en-US" dirty="0" err="1"/>
              <a:t>désagrégation</a:t>
            </a:r>
            <a:r>
              <a:rPr lang="en-US" dirty="0"/>
              <a:t> de </a:t>
            </a:r>
            <a:r>
              <a:rPr lang="en-US" dirty="0" err="1"/>
              <a:t>l'indicateur</a:t>
            </a:r>
            <a:r>
              <a:rPr lang="en-US" dirty="0"/>
              <a:t>". Les </a:t>
            </a:r>
            <a:r>
              <a:rPr lang="en-US" dirty="0" err="1"/>
              <a:t>projets</a:t>
            </a:r>
            <a:r>
              <a:rPr lang="en-US" dirty="0"/>
              <a:t> </a:t>
            </a:r>
            <a:r>
              <a:rPr lang="en-US" dirty="0" err="1"/>
              <a:t>indiquent</a:t>
            </a:r>
            <a:r>
              <a:rPr lang="en-US" dirty="0"/>
              <a:t> </a:t>
            </a:r>
            <a:r>
              <a:rPr lang="en-US" dirty="0" err="1"/>
              <a:t>ici</a:t>
            </a:r>
            <a:r>
              <a:rPr lang="en-US" dirty="0"/>
              <a:t> </a:t>
            </a:r>
            <a:r>
              <a:rPr lang="en-US" dirty="0" err="1"/>
              <a:t>quelles</a:t>
            </a:r>
            <a:r>
              <a:rPr lang="en-US" dirty="0"/>
              <a:t> </a:t>
            </a:r>
            <a:r>
              <a:rPr lang="en-US" dirty="0" err="1"/>
              <a:t>désagrégations</a:t>
            </a:r>
            <a:r>
              <a:rPr lang="en-US" dirty="0"/>
              <a:t>, le </a:t>
            </a:r>
            <a:r>
              <a:rPr lang="en-US" dirty="0" err="1"/>
              <a:t>cas</a:t>
            </a:r>
            <a:r>
              <a:rPr lang="en-US" dirty="0"/>
              <a:t> </a:t>
            </a:r>
            <a:r>
              <a:rPr lang="en-US" dirty="0" err="1"/>
              <a:t>échéant</a:t>
            </a:r>
            <a:r>
              <a:rPr lang="en-US" dirty="0"/>
              <a:t>, </a:t>
            </a:r>
            <a:r>
              <a:rPr lang="en-US" dirty="0" err="1"/>
              <a:t>seront</a:t>
            </a:r>
            <a:r>
              <a:rPr lang="en-US" dirty="0"/>
              <a:t> </a:t>
            </a:r>
            <a:r>
              <a:rPr lang="en-US" dirty="0" err="1"/>
              <a:t>rapportées</a:t>
            </a:r>
            <a:r>
              <a:rPr lang="en-US" dirty="0"/>
              <a:t>. </a:t>
            </a: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10611902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Comme nous </a:t>
            </a:r>
            <a:r>
              <a:rPr lang="en-US" dirty="0" err="1"/>
              <a:t>l'avons</a:t>
            </a:r>
            <a:r>
              <a:rPr lang="en-US" dirty="0"/>
              <a:t> vu </a:t>
            </a:r>
            <a:r>
              <a:rPr lang="en-US" dirty="0" err="1"/>
              <a:t>précédemment</a:t>
            </a:r>
            <a:r>
              <a:rPr lang="en-US" dirty="0"/>
              <a:t>, la </a:t>
            </a:r>
            <a:r>
              <a:rPr lang="en-US" dirty="0" err="1"/>
              <a:t>désagrégation</a:t>
            </a:r>
            <a:r>
              <a:rPr lang="en-US" dirty="0"/>
              <a:t> </a:t>
            </a:r>
            <a:r>
              <a:rPr lang="en-US" dirty="0" err="1"/>
              <a:t>permet</a:t>
            </a:r>
            <a:r>
              <a:rPr lang="en-US" dirty="0"/>
              <a:t> au </a:t>
            </a:r>
            <a:r>
              <a:rPr lang="en-US" dirty="0" err="1"/>
              <a:t>projet</a:t>
            </a:r>
            <a:r>
              <a:rPr lang="en-US" dirty="0"/>
              <a:t> </a:t>
            </a:r>
            <a:r>
              <a:rPr lang="en-US" dirty="0" err="1"/>
              <a:t>d'explorer</a:t>
            </a:r>
            <a:r>
              <a:rPr lang="en-US" dirty="0"/>
              <a:t> les impacts </a:t>
            </a:r>
            <a:r>
              <a:rPr lang="en-US" dirty="0" err="1"/>
              <a:t>différenciés</a:t>
            </a:r>
            <a:r>
              <a:rPr lang="en-US" dirty="0"/>
              <a:t> sur les sous-</a:t>
            </a:r>
            <a:r>
              <a:rPr lang="en-US" dirty="0" err="1"/>
              <a:t>groupes</a:t>
            </a:r>
            <a:r>
              <a:rPr lang="en-US" dirty="0"/>
              <a:t>. </a:t>
            </a:r>
          </a:p>
          <a:p>
            <a:pPr marL="171450" indent="-171450">
              <a:buFont typeface="Arial" panose="020B0604020202020204" pitchFamily="34" charset="0"/>
              <a:buChar char="•"/>
            </a:pPr>
            <a:r>
              <a:rPr lang="en-US" dirty="0"/>
              <a:t>Il </a:t>
            </a:r>
            <a:r>
              <a:rPr lang="en-US" dirty="0" err="1"/>
              <a:t>est</a:t>
            </a:r>
            <a:r>
              <a:rPr lang="en-US" dirty="0"/>
              <a:t> important de </a:t>
            </a:r>
            <a:r>
              <a:rPr lang="en-US" dirty="0" err="1"/>
              <a:t>décider</a:t>
            </a:r>
            <a:r>
              <a:rPr lang="en-US" dirty="0"/>
              <a:t> de la </a:t>
            </a:r>
            <a:r>
              <a:rPr lang="en-US" dirty="0" err="1"/>
              <a:t>désagrégation</a:t>
            </a:r>
            <a:r>
              <a:rPr lang="en-US" dirty="0"/>
              <a:t> pendant la phase de </a:t>
            </a:r>
            <a:r>
              <a:rPr lang="en-US" dirty="0" err="1"/>
              <a:t>développement</a:t>
            </a:r>
            <a:r>
              <a:rPr lang="en-US" dirty="0"/>
              <a:t> du PMP pour </a:t>
            </a:r>
            <a:r>
              <a:rPr lang="en-US" dirty="0" err="1"/>
              <a:t>s'assurer</a:t>
            </a:r>
            <a:r>
              <a:rPr lang="en-US" dirty="0"/>
              <a:t> </a:t>
            </a:r>
            <a:r>
              <a:rPr lang="en-US" dirty="0" err="1"/>
              <a:t>qu'elle</a:t>
            </a:r>
            <a:r>
              <a:rPr lang="en-US" dirty="0"/>
              <a:t> </a:t>
            </a:r>
            <a:r>
              <a:rPr lang="en-US" dirty="0" err="1"/>
              <a:t>est</a:t>
            </a:r>
            <a:r>
              <a:rPr lang="en-US" dirty="0"/>
              <a:t> </a:t>
            </a:r>
            <a:r>
              <a:rPr lang="en-US" dirty="0" err="1"/>
              <a:t>prise</a:t>
            </a:r>
            <a:r>
              <a:rPr lang="en-US" dirty="0"/>
              <a:t> </a:t>
            </a:r>
            <a:r>
              <a:rPr lang="en-US" dirty="0" err="1"/>
              <a:t>en</a:t>
            </a:r>
            <a:r>
              <a:rPr lang="en-US" dirty="0"/>
              <a:t> </a:t>
            </a:r>
            <a:r>
              <a:rPr lang="en-US" dirty="0" err="1"/>
              <a:t>compte</a:t>
            </a:r>
            <a:r>
              <a:rPr lang="en-US" dirty="0"/>
              <a:t> dans les </a:t>
            </a:r>
            <a:r>
              <a:rPr lang="en-US" dirty="0" err="1"/>
              <a:t>outils</a:t>
            </a:r>
            <a:r>
              <a:rPr lang="en-US" dirty="0"/>
              <a:t> et les </a:t>
            </a:r>
            <a:r>
              <a:rPr lang="en-US" dirty="0" err="1"/>
              <a:t>processus</a:t>
            </a:r>
            <a:r>
              <a:rPr lang="en-US" dirty="0"/>
              <a:t> de </a:t>
            </a:r>
            <a:r>
              <a:rPr lang="en-US" dirty="0" err="1"/>
              <a:t>collecte</a:t>
            </a:r>
            <a:r>
              <a:rPr lang="en-US" dirty="0"/>
              <a:t> de </a:t>
            </a:r>
            <a:r>
              <a:rPr lang="en-US" dirty="0" err="1"/>
              <a:t>données</a:t>
            </a:r>
            <a:r>
              <a:rPr lang="en-US" dirty="0"/>
              <a:t>.</a:t>
            </a:r>
          </a:p>
          <a:p>
            <a:pPr marL="171450" indent="-171450">
              <a:buFont typeface="Arial" panose="020B0604020202020204" pitchFamily="34" charset="0"/>
              <a:buChar char="•"/>
            </a:pPr>
            <a:r>
              <a:rPr lang="en-US" dirty="0"/>
              <a:t>La </a:t>
            </a:r>
            <a:r>
              <a:rPr lang="en-US" dirty="0" err="1"/>
              <a:t>désagrégation</a:t>
            </a:r>
            <a:r>
              <a:rPr lang="en-US" dirty="0"/>
              <a:t> </a:t>
            </a:r>
            <a:r>
              <a:rPr lang="en-US" dirty="0" err="1"/>
              <a:t>choisie</a:t>
            </a:r>
            <a:r>
              <a:rPr lang="en-US" dirty="0"/>
              <a:t> doit se </a:t>
            </a:r>
            <a:r>
              <a:rPr lang="en-US" dirty="0" err="1"/>
              <a:t>concentrer</a:t>
            </a:r>
            <a:r>
              <a:rPr lang="en-US" dirty="0"/>
              <a:t> sur les </a:t>
            </a:r>
            <a:r>
              <a:rPr lang="en-US" dirty="0" err="1"/>
              <a:t>données</a:t>
            </a:r>
            <a:r>
              <a:rPr lang="en-US" dirty="0"/>
              <a:t> les plus </a:t>
            </a:r>
            <a:r>
              <a:rPr lang="en-US" dirty="0" err="1"/>
              <a:t>utiles</a:t>
            </a:r>
            <a:r>
              <a:rPr lang="en-US" dirty="0"/>
              <a:t> </a:t>
            </a:r>
            <a:r>
              <a:rPr lang="en-US" dirty="0" err="1"/>
              <a:t>à</a:t>
            </a:r>
            <a:r>
              <a:rPr lang="en-US" dirty="0"/>
              <a:t> la </a:t>
            </a:r>
            <a:r>
              <a:rPr lang="en-US" dirty="0" err="1"/>
              <a:t>prise</a:t>
            </a:r>
            <a:r>
              <a:rPr lang="en-US" dirty="0"/>
              <a:t> de </a:t>
            </a:r>
            <a:r>
              <a:rPr lang="en-US" dirty="0" err="1"/>
              <a:t>décision</a:t>
            </a:r>
            <a:r>
              <a:rPr lang="en-US" dirty="0"/>
              <a:t>. </a:t>
            </a:r>
          </a:p>
          <a:p>
            <a:pPr marL="171450" indent="-171450">
              <a:buFont typeface="Arial" panose="020B0604020202020204" pitchFamily="34" charset="0"/>
              <a:buChar char="•"/>
            </a:pPr>
            <a:r>
              <a:rPr lang="en-US" dirty="0"/>
              <a:t> </a:t>
            </a:r>
          </a:p>
        </p:txBody>
      </p:sp>
    </p:spTree>
    <p:extLst>
      <p:ext uri="{BB962C8B-B14F-4D97-AF65-F5344CB8AC3E}">
        <p14:creationId xmlns:p14="http://schemas.microsoft.com/office/powerpoint/2010/main" val="83566177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La </a:t>
            </a:r>
            <a:r>
              <a:rPr lang="en-US" dirty="0" err="1"/>
              <a:t>colonne</a:t>
            </a:r>
            <a:r>
              <a:rPr lang="en-US" dirty="0"/>
              <a:t> </a:t>
            </a:r>
            <a:r>
              <a:rPr lang="en-US" dirty="0" err="1"/>
              <a:t>suivante</a:t>
            </a:r>
            <a:r>
              <a:rPr lang="en-US" dirty="0"/>
              <a:t> </a:t>
            </a:r>
            <a:r>
              <a:rPr lang="en-US" dirty="0" err="1"/>
              <a:t>est</a:t>
            </a:r>
            <a:r>
              <a:rPr lang="en-US" dirty="0"/>
              <a:t> "Instrument de </a:t>
            </a:r>
            <a:r>
              <a:rPr lang="en-US" dirty="0" err="1"/>
              <a:t>collecte</a:t>
            </a:r>
            <a:r>
              <a:rPr lang="en-US" dirty="0"/>
              <a:t> de </a:t>
            </a:r>
            <a:r>
              <a:rPr lang="en-US" dirty="0" err="1"/>
              <a:t>données</a:t>
            </a:r>
            <a:r>
              <a:rPr lang="en-US" dirty="0"/>
              <a:t>".</a:t>
            </a:r>
          </a:p>
          <a:p>
            <a:pPr marL="171450" indent="-171450">
              <a:buFont typeface="Arial" panose="020B0604020202020204" pitchFamily="34" charset="0"/>
              <a:buChar char="•"/>
            </a:pPr>
            <a:r>
              <a:rPr lang="en-US" dirty="0"/>
              <a:t>Dans </a:t>
            </a:r>
            <a:r>
              <a:rPr lang="en-US" dirty="0" err="1"/>
              <a:t>cette</a:t>
            </a:r>
            <a:r>
              <a:rPr lang="en-US" dirty="0"/>
              <a:t> </a:t>
            </a:r>
            <a:r>
              <a:rPr lang="en-US" dirty="0" err="1"/>
              <a:t>colonne</a:t>
            </a:r>
            <a:r>
              <a:rPr lang="en-US" dirty="0"/>
              <a:t>, les </a:t>
            </a:r>
            <a:r>
              <a:rPr lang="en-US" dirty="0" err="1"/>
              <a:t>bénéficiaires</a:t>
            </a:r>
            <a:r>
              <a:rPr lang="en-US" dirty="0"/>
              <a:t> </a:t>
            </a:r>
            <a:r>
              <a:rPr lang="en-US" dirty="0" err="1"/>
              <a:t>notent</a:t>
            </a:r>
            <a:r>
              <a:rPr lang="en-US" dirty="0"/>
              <a:t> </a:t>
            </a:r>
            <a:r>
              <a:rPr lang="en-US" dirty="0" err="1"/>
              <a:t>quel</a:t>
            </a:r>
            <a:r>
              <a:rPr lang="en-US" dirty="0"/>
              <a:t>(s) </a:t>
            </a:r>
            <a:r>
              <a:rPr lang="en-US" dirty="0" err="1"/>
              <a:t>outil</a:t>
            </a:r>
            <a:r>
              <a:rPr lang="en-US" dirty="0"/>
              <a:t>(s) sera </a:t>
            </a:r>
            <a:r>
              <a:rPr lang="en-US" dirty="0" err="1"/>
              <a:t>utilisé</a:t>
            </a:r>
            <a:r>
              <a:rPr lang="en-US" dirty="0"/>
              <a:t> pour </a:t>
            </a:r>
            <a:r>
              <a:rPr lang="en-US" dirty="0" err="1"/>
              <a:t>collecter</a:t>
            </a:r>
            <a:r>
              <a:rPr lang="en-US" dirty="0"/>
              <a:t> les </a:t>
            </a:r>
            <a:r>
              <a:rPr lang="en-US" dirty="0" err="1"/>
              <a:t>données</a:t>
            </a:r>
            <a:r>
              <a:rPr lang="en-US" dirty="0"/>
              <a:t> de </a:t>
            </a:r>
            <a:r>
              <a:rPr lang="en-US" dirty="0" err="1"/>
              <a:t>l'indicateur</a:t>
            </a:r>
            <a:r>
              <a:rPr lang="en-US" dirty="0"/>
              <a:t>, </a:t>
            </a:r>
            <a:r>
              <a:rPr lang="en-US" dirty="0" err="1"/>
              <a:t>comme</a:t>
            </a:r>
            <a:r>
              <a:rPr lang="en-US" dirty="0"/>
              <a:t> </a:t>
            </a:r>
            <a:r>
              <a:rPr lang="en-US" dirty="0" err="1"/>
              <a:t>une</a:t>
            </a:r>
            <a:r>
              <a:rPr lang="en-US" dirty="0"/>
              <a:t> </a:t>
            </a:r>
            <a:r>
              <a:rPr lang="en-US" dirty="0" err="1"/>
              <a:t>enquête</a:t>
            </a:r>
            <a:r>
              <a:rPr lang="en-US" dirty="0"/>
              <a:t>, </a:t>
            </a:r>
            <a:r>
              <a:rPr lang="en-US" dirty="0" err="1"/>
              <a:t>une</a:t>
            </a:r>
            <a:r>
              <a:rPr lang="en-US" dirty="0"/>
              <a:t> </a:t>
            </a:r>
            <a:r>
              <a:rPr lang="en-US" dirty="0" err="1"/>
              <a:t>liste</a:t>
            </a:r>
            <a:r>
              <a:rPr lang="en-US" dirty="0"/>
              <a:t> de </a:t>
            </a:r>
            <a:r>
              <a:rPr lang="en-US" dirty="0" err="1"/>
              <a:t>contrôle</a:t>
            </a:r>
            <a:r>
              <a:rPr lang="en-US" dirty="0"/>
              <a:t> </a:t>
            </a:r>
            <a:r>
              <a:rPr lang="en-US" dirty="0" err="1"/>
              <a:t>d'observation</a:t>
            </a:r>
            <a:r>
              <a:rPr lang="en-US" dirty="0"/>
              <a:t>, des </a:t>
            </a:r>
            <a:r>
              <a:rPr lang="en-US" dirty="0" err="1"/>
              <a:t>registres</a:t>
            </a:r>
            <a:r>
              <a:rPr lang="en-US" dirty="0"/>
              <a:t> de </a:t>
            </a:r>
            <a:r>
              <a:rPr lang="en-US" dirty="0" err="1"/>
              <a:t>présence</a:t>
            </a:r>
            <a:r>
              <a:rPr lang="en-US" dirty="0"/>
              <a:t>, etc. </a:t>
            </a:r>
          </a:p>
          <a:p>
            <a:pPr marL="171450" indent="-171450">
              <a:buFont typeface="Arial" panose="020B0604020202020204" pitchFamily="34" charset="0"/>
              <a:buChar char="•"/>
            </a:pPr>
            <a:r>
              <a:rPr lang="en-US" dirty="0"/>
              <a:t>Les </a:t>
            </a:r>
            <a:r>
              <a:rPr lang="en-US" dirty="0" err="1"/>
              <a:t>bénéficiaires</a:t>
            </a:r>
            <a:r>
              <a:rPr lang="en-US" dirty="0"/>
              <a:t> </a:t>
            </a:r>
            <a:r>
              <a:rPr lang="en-US" dirty="0" err="1"/>
              <a:t>doivent</a:t>
            </a:r>
            <a:r>
              <a:rPr lang="en-US" dirty="0"/>
              <a:t> </a:t>
            </a:r>
            <a:r>
              <a:rPr lang="en-US" dirty="0" err="1"/>
              <a:t>également</a:t>
            </a:r>
            <a:r>
              <a:rPr lang="en-US" dirty="0"/>
              <a:t> </a:t>
            </a:r>
            <a:r>
              <a:rPr lang="en-US" dirty="0" err="1"/>
              <a:t>indiquer</a:t>
            </a:r>
            <a:r>
              <a:rPr lang="en-US" dirty="0"/>
              <a:t> les questions </a:t>
            </a:r>
            <a:r>
              <a:rPr lang="en-US" dirty="0" err="1"/>
              <a:t>spécifiques</a:t>
            </a:r>
            <a:r>
              <a:rPr lang="en-US" dirty="0"/>
              <a:t> de </a:t>
            </a:r>
            <a:r>
              <a:rPr lang="en-US" dirty="0" err="1"/>
              <a:t>cet</a:t>
            </a:r>
            <a:r>
              <a:rPr lang="en-US" dirty="0"/>
              <a:t> </a:t>
            </a:r>
            <a:r>
              <a:rPr lang="en-US" dirty="0" err="1"/>
              <a:t>outil</a:t>
            </a:r>
            <a:r>
              <a:rPr lang="en-US" dirty="0"/>
              <a:t> qui </a:t>
            </a:r>
            <a:r>
              <a:rPr lang="en-US" dirty="0" err="1"/>
              <a:t>fourniront</a:t>
            </a:r>
            <a:r>
              <a:rPr lang="en-US" dirty="0"/>
              <a:t> les </a:t>
            </a:r>
            <a:r>
              <a:rPr lang="en-US" dirty="0" err="1"/>
              <a:t>données</a:t>
            </a:r>
            <a:r>
              <a:rPr lang="en-US" dirty="0"/>
              <a:t> de </a:t>
            </a:r>
            <a:r>
              <a:rPr lang="en-US" dirty="0" err="1"/>
              <a:t>l'indicateur</a:t>
            </a:r>
            <a:r>
              <a:rPr lang="en-US" dirty="0"/>
              <a:t>. </a:t>
            </a:r>
          </a:p>
        </p:txBody>
      </p:sp>
    </p:spTree>
    <p:extLst>
      <p:ext uri="{BB962C8B-B14F-4D97-AF65-F5344CB8AC3E}">
        <p14:creationId xmlns:p14="http://schemas.microsoft.com/office/powerpoint/2010/main" val="5926318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err="1"/>
              <a:t>Voici</a:t>
            </a:r>
            <a:r>
              <a:rPr lang="en-US" dirty="0"/>
              <a:t> </a:t>
            </a:r>
            <a:r>
              <a:rPr lang="en-US" dirty="0" err="1"/>
              <a:t>quelques</a:t>
            </a:r>
            <a:r>
              <a:rPr lang="en-US" dirty="0"/>
              <a:t> </a:t>
            </a:r>
            <a:r>
              <a:rPr lang="en-US" dirty="0" err="1"/>
              <a:t>exemples</a:t>
            </a:r>
            <a:r>
              <a:rPr lang="en-US" dirty="0"/>
              <a:t> </a:t>
            </a:r>
            <a:r>
              <a:rPr lang="en-US" dirty="0" err="1"/>
              <a:t>d'instruments</a:t>
            </a:r>
            <a:r>
              <a:rPr lang="en-US" dirty="0"/>
              <a:t> de </a:t>
            </a:r>
            <a:r>
              <a:rPr lang="en-US" dirty="0" err="1"/>
              <a:t>collecte</a:t>
            </a:r>
            <a:r>
              <a:rPr lang="en-US" dirty="0"/>
              <a:t> de </a:t>
            </a:r>
            <a:r>
              <a:rPr lang="en-US" dirty="0" err="1"/>
              <a:t>données</a:t>
            </a:r>
            <a:r>
              <a:rPr lang="en-US" dirty="0"/>
              <a:t> et de sources que les </a:t>
            </a:r>
            <a:r>
              <a:rPr lang="en-US" dirty="0" err="1"/>
              <a:t>bénéficiaires</a:t>
            </a:r>
            <a:r>
              <a:rPr lang="en-US" dirty="0"/>
              <a:t> </a:t>
            </a:r>
            <a:r>
              <a:rPr lang="en-US" dirty="0" err="1"/>
              <a:t>peuvent</a:t>
            </a:r>
            <a:r>
              <a:rPr lang="en-US" dirty="0"/>
              <a:t> </a:t>
            </a:r>
            <a:r>
              <a:rPr lang="en-US" dirty="0" err="1"/>
              <a:t>utiliser</a:t>
            </a:r>
            <a:r>
              <a:rPr lang="en-US" dirty="0"/>
              <a:t> pour </a:t>
            </a:r>
            <a:r>
              <a:rPr lang="en-US" dirty="0" err="1"/>
              <a:t>collecter</a:t>
            </a:r>
            <a:r>
              <a:rPr lang="en-US" dirty="0"/>
              <a:t> les </a:t>
            </a:r>
            <a:r>
              <a:rPr lang="en-US" dirty="0" err="1"/>
              <a:t>données</a:t>
            </a:r>
            <a:r>
              <a:rPr lang="en-US" dirty="0"/>
              <a:t> des </a:t>
            </a:r>
            <a:r>
              <a:rPr lang="en-US" dirty="0" err="1"/>
              <a:t>indicateurs</a:t>
            </a:r>
            <a:r>
              <a:rPr lang="en-US" dirty="0"/>
              <a:t>. </a:t>
            </a:r>
          </a:p>
          <a:p>
            <a:pPr marL="171450" indent="-171450">
              <a:buFont typeface="Arial" panose="020B0604020202020204" pitchFamily="34" charset="0"/>
              <a:buChar char="•"/>
            </a:pPr>
            <a:r>
              <a:rPr lang="en-US" dirty="0"/>
              <a:t>A gauche, </a:t>
            </a:r>
            <a:r>
              <a:rPr lang="en-US" dirty="0" err="1"/>
              <a:t>vous</a:t>
            </a:r>
            <a:r>
              <a:rPr lang="en-US" dirty="0"/>
              <a:t> </a:t>
            </a:r>
            <a:r>
              <a:rPr lang="en-US" dirty="0" err="1"/>
              <a:t>trouverez</a:t>
            </a:r>
            <a:r>
              <a:rPr lang="en-US" dirty="0"/>
              <a:t> des </a:t>
            </a:r>
            <a:r>
              <a:rPr lang="en-US" dirty="0" err="1"/>
              <a:t>exemples</a:t>
            </a:r>
            <a:r>
              <a:rPr lang="en-US" dirty="0"/>
              <a:t> </a:t>
            </a:r>
            <a:r>
              <a:rPr lang="en-US" dirty="0" err="1"/>
              <a:t>d'instruments</a:t>
            </a:r>
            <a:r>
              <a:rPr lang="en-US" dirty="0"/>
              <a:t> de </a:t>
            </a:r>
            <a:r>
              <a:rPr lang="en-US" dirty="0" err="1"/>
              <a:t>collecte</a:t>
            </a:r>
            <a:r>
              <a:rPr lang="en-US" dirty="0"/>
              <a:t> de </a:t>
            </a:r>
            <a:r>
              <a:rPr lang="en-US" dirty="0" err="1"/>
              <a:t>données</a:t>
            </a:r>
            <a:r>
              <a:rPr lang="en-US" dirty="0"/>
              <a:t>, </a:t>
            </a:r>
            <a:r>
              <a:rPr lang="en-US" dirty="0" err="1"/>
              <a:t>tels</a:t>
            </a:r>
            <a:r>
              <a:rPr lang="en-US" dirty="0"/>
              <a:t> que des </a:t>
            </a:r>
            <a:r>
              <a:rPr lang="en-US" dirty="0" err="1"/>
              <a:t>enquêtes</a:t>
            </a:r>
            <a:r>
              <a:rPr lang="en-US" dirty="0"/>
              <a:t>, des </a:t>
            </a:r>
            <a:r>
              <a:rPr lang="en-US" dirty="0" err="1"/>
              <a:t>formulaires</a:t>
            </a:r>
            <a:r>
              <a:rPr lang="en-US" dirty="0"/>
              <a:t> </a:t>
            </a:r>
            <a:r>
              <a:rPr lang="en-US" dirty="0" err="1"/>
              <a:t>d'admission</a:t>
            </a:r>
            <a:r>
              <a:rPr lang="en-US" dirty="0"/>
              <a:t>, des </a:t>
            </a:r>
            <a:r>
              <a:rPr lang="en-US" dirty="0" err="1"/>
              <a:t>registres</a:t>
            </a:r>
            <a:r>
              <a:rPr lang="en-US" dirty="0"/>
              <a:t> de </a:t>
            </a:r>
            <a:r>
              <a:rPr lang="en-US" dirty="0" err="1"/>
              <a:t>présence</a:t>
            </a:r>
            <a:r>
              <a:rPr lang="en-US" dirty="0"/>
              <a:t>, des tests de </a:t>
            </a:r>
            <a:r>
              <a:rPr lang="en-US" dirty="0" err="1"/>
              <a:t>compétences</a:t>
            </a:r>
            <a:r>
              <a:rPr lang="en-US" dirty="0"/>
              <a:t>, des </a:t>
            </a:r>
            <a:r>
              <a:rPr lang="en-US" dirty="0" err="1"/>
              <a:t>listes</a:t>
            </a:r>
            <a:r>
              <a:rPr lang="en-US" dirty="0"/>
              <a:t> de </a:t>
            </a:r>
            <a:r>
              <a:rPr lang="en-US" dirty="0" err="1"/>
              <a:t>contrôle</a:t>
            </a:r>
            <a:r>
              <a:rPr lang="en-US" dirty="0"/>
              <a:t> </a:t>
            </a:r>
            <a:r>
              <a:rPr lang="en-US" dirty="0" err="1"/>
              <a:t>d'observation</a:t>
            </a:r>
            <a:r>
              <a:rPr lang="en-US" dirty="0"/>
              <a:t>, etc.  </a:t>
            </a:r>
          </a:p>
          <a:p>
            <a:pPr marL="171450" indent="-171450">
              <a:buFont typeface="Arial" panose="020B0604020202020204" pitchFamily="34" charset="0"/>
              <a:buChar char="•"/>
            </a:pPr>
            <a:r>
              <a:rPr lang="en-US" dirty="0"/>
              <a:t>Les sources de </a:t>
            </a:r>
            <a:r>
              <a:rPr lang="en-US" dirty="0" err="1"/>
              <a:t>données</a:t>
            </a:r>
            <a:r>
              <a:rPr lang="en-US" dirty="0"/>
              <a:t> </a:t>
            </a:r>
            <a:r>
              <a:rPr lang="en-US" dirty="0" err="1"/>
              <a:t>peuvent</a:t>
            </a:r>
            <a:r>
              <a:rPr lang="en-US" dirty="0"/>
              <a:t> </a:t>
            </a:r>
            <a:r>
              <a:rPr lang="en-US" dirty="0" err="1"/>
              <a:t>être</a:t>
            </a:r>
            <a:r>
              <a:rPr lang="en-US" dirty="0"/>
              <a:t> </a:t>
            </a:r>
            <a:r>
              <a:rPr lang="en-US" dirty="0" err="1"/>
              <a:t>primaires</a:t>
            </a:r>
            <a:r>
              <a:rPr lang="en-US" dirty="0"/>
              <a:t> - </a:t>
            </a:r>
            <a:r>
              <a:rPr lang="en-US" dirty="0" err="1"/>
              <a:t>c'est</a:t>
            </a:r>
            <a:r>
              <a:rPr lang="en-US" dirty="0"/>
              <a:t>-</a:t>
            </a:r>
            <a:r>
              <a:rPr lang="en-US" dirty="0" err="1"/>
              <a:t>à</a:t>
            </a:r>
            <a:r>
              <a:rPr lang="en-US" dirty="0"/>
              <a:t>-dire </a:t>
            </a:r>
            <a:r>
              <a:rPr lang="en-US" dirty="0" err="1"/>
              <a:t>collectées</a:t>
            </a:r>
            <a:r>
              <a:rPr lang="en-US" dirty="0"/>
              <a:t> </a:t>
            </a:r>
            <a:r>
              <a:rPr lang="en-US" dirty="0" err="1"/>
              <a:t>directement</a:t>
            </a:r>
            <a:r>
              <a:rPr lang="en-US" dirty="0"/>
              <a:t> par le </a:t>
            </a:r>
            <a:r>
              <a:rPr lang="en-US" dirty="0" err="1"/>
              <a:t>bénéficiaire</a:t>
            </a:r>
            <a:r>
              <a:rPr lang="en-US" dirty="0"/>
              <a:t> de la subvention - </a:t>
            </a:r>
            <a:r>
              <a:rPr lang="en-US" dirty="0" err="1"/>
              <a:t>ou</a:t>
            </a:r>
            <a:r>
              <a:rPr lang="en-US" dirty="0"/>
              <a:t> </a:t>
            </a:r>
            <a:r>
              <a:rPr lang="en-US" dirty="0" err="1"/>
              <a:t>secondaires</a:t>
            </a:r>
            <a:r>
              <a:rPr lang="en-US" dirty="0"/>
              <a:t> - </a:t>
            </a:r>
            <a:r>
              <a:rPr lang="en-US" dirty="0" err="1"/>
              <a:t>collectées</a:t>
            </a:r>
            <a:r>
              <a:rPr lang="en-US" dirty="0"/>
              <a:t> </a:t>
            </a:r>
            <a:r>
              <a:rPr lang="en-US" dirty="0" err="1"/>
              <a:t>à</a:t>
            </a:r>
            <a:r>
              <a:rPr lang="en-US" dirty="0"/>
              <a:t> </a:t>
            </a:r>
            <a:r>
              <a:rPr lang="en-US" dirty="0" err="1"/>
              <a:t>partir</a:t>
            </a:r>
            <a:r>
              <a:rPr lang="en-US" dirty="0"/>
              <a:t> de sources </a:t>
            </a:r>
            <a:r>
              <a:rPr lang="en-US" dirty="0" err="1"/>
              <a:t>secondaires</a:t>
            </a:r>
            <a:r>
              <a:rPr lang="en-US" dirty="0"/>
              <a:t>.  Les </a:t>
            </a:r>
            <a:r>
              <a:rPr lang="en-US" dirty="0" err="1"/>
              <a:t>exemples</a:t>
            </a:r>
            <a:r>
              <a:rPr lang="en-US" dirty="0"/>
              <a:t> de sources de </a:t>
            </a:r>
            <a:r>
              <a:rPr lang="en-US" dirty="0" err="1"/>
              <a:t>données</a:t>
            </a:r>
            <a:r>
              <a:rPr lang="en-US" dirty="0"/>
              <a:t> communes </a:t>
            </a:r>
            <a:r>
              <a:rPr lang="en-US" dirty="0" err="1"/>
              <a:t>incluent</a:t>
            </a:r>
            <a:r>
              <a:rPr lang="en-US" dirty="0"/>
              <a:t> les </a:t>
            </a:r>
            <a:r>
              <a:rPr lang="en-US" dirty="0" err="1"/>
              <a:t>bénéficiaires</a:t>
            </a:r>
            <a:r>
              <a:rPr lang="en-US" dirty="0"/>
              <a:t>, les </a:t>
            </a:r>
            <a:r>
              <a:rPr lang="en-US" dirty="0" err="1"/>
              <a:t>prestataires</a:t>
            </a:r>
            <a:r>
              <a:rPr lang="en-US" dirty="0"/>
              <a:t> de services, le </a:t>
            </a:r>
            <a:r>
              <a:rPr lang="en-US" dirty="0" err="1"/>
              <a:t>gouvernement</a:t>
            </a:r>
            <a:r>
              <a:rPr lang="en-US" dirty="0"/>
              <a:t>, les </a:t>
            </a:r>
            <a:r>
              <a:rPr lang="en-US" dirty="0" err="1"/>
              <a:t>autres</a:t>
            </a:r>
            <a:r>
              <a:rPr lang="en-US" dirty="0"/>
              <a:t> </a:t>
            </a:r>
            <a:r>
              <a:rPr lang="en-US" dirty="0" err="1"/>
              <a:t>donateurs</a:t>
            </a:r>
            <a:r>
              <a:rPr lang="en-US" dirty="0"/>
              <a:t>, etc. </a:t>
            </a:r>
          </a:p>
        </p:txBody>
      </p:sp>
    </p:spTree>
    <p:extLst>
      <p:ext uri="{BB962C8B-B14F-4D97-AF65-F5344CB8AC3E}">
        <p14:creationId xmlns:p14="http://schemas.microsoft.com/office/powerpoint/2010/main" val="2849056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err="1"/>
              <a:t>Qu'est-ce</a:t>
            </a:r>
            <a:r>
              <a:rPr lang="en-US" sz="1200" b="0" dirty="0"/>
              <a:t> </a:t>
            </a:r>
            <a:r>
              <a:rPr lang="en-US" sz="1200" b="0" dirty="0" err="1"/>
              <a:t>qu'un</a:t>
            </a:r>
            <a:r>
              <a:rPr lang="en-US" sz="1200" b="0" dirty="0"/>
              <a:t> </a:t>
            </a:r>
            <a:r>
              <a:rPr lang="en-US" sz="1200" b="0" dirty="0" err="1"/>
              <a:t>indicateur</a:t>
            </a:r>
            <a:r>
              <a:rPr lang="en-US" sz="1200" b="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Il </a:t>
            </a:r>
            <a:r>
              <a:rPr lang="en-US" sz="1200" b="0" dirty="0" err="1"/>
              <a:t>s'agit</a:t>
            </a:r>
            <a:r>
              <a:rPr lang="en-US" sz="1200" b="0" dirty="0"/>
              <a:t> </a:t>
            </a:r>
            <a:r>
              <a:rPr lang="en-US" sz="1200" b="0" dirty="0" err="1"/>
              <a:t>d'une</a:t>
            </a:r>
            <a:r>
              <a:rPr lang="en-US" sz="1200" b="0" dirty="0"/>
              <a:t> </a:t>
            </a:r>
            <a:r>
              <a:rPr lang="en-US" sz="1200" b="0" dirty="0" err="1"/>
              <a:t>unité</a:t>
            </a:r>
            <a:r>
              <a:rPr lang="en-US" sz="1200" b="0" dirty="0"/>
              <a:t> de </a:t>
            </a:r>
            <a:r>
              <a:rPr lang="en-US" sz="1200" b="0" dirty="0" err="1"/>
              <a:t>mesure</a:t>
            </a:r>
            <a:r>
              <a:rPr lang="en-US" sz="1200" b="0" dirty="0"/>
              <a:t> </a:t>
            </a:r>
            <a:r>
              <a:rPr lang="en-US" sz="1200" b="0" dirty="0" err="1"/>
              <a:t>utilisée</a:t>
            </a:r>
            <a:r>
              <a:rPr lang="en-US" sz="1200" b="0" dirty="0"/>
              <a:t> pour </a:t>
            </a:r>
            <a:r>
              <a:rPr lang="en-US" sz="1200" b="0" dirty="0" err="1"/>
              <a:t>suivre</a:t>
            </a:r>
            <a:r>
              <a:rPr lang="en-US" sz="1200" b="0" dirty="0"/>
              <a:t> </a:t>
            </a:r>
            <a:r>
              <a:rPr lang="en-US" sz="1200" b="0" dirty="0" err="1"/>
              <a:t>l'évolution</a:t>
            </a:r>
            <a:r>
              <a:rPr lang="en-US" sz="1200" b="0" dirty="0"/>
              <a:t> des </a:t>
            </a:r>
            <a:r>
              <a:rPr lang="en-US" sz="1200" b="0" dirty="0" err="1"/>
              <a:t>résultats</a:t>
            </a:r>
            <a:r>
              <a:rPr lang="en-US" sz="1200" b="0" dirty="0"/>
              <a:t> au </a:t>
            </a:r>
            <a:r>
              <a:rPr lang="en-US" sz="1200" b="0" dirty="0" err="1"/>
              <a:t>niveau</a:t>
            </a:r>
            <a:r>
              <a:rPr lang="en-US" sz="1200" b="0" dirty="0"/>
              <a:t> de la production, des </a:t>
            </a:r>
            <a:r>
              <a:rPr lang="en-US" sz="1200" b="0" dirty="0" err="1"/>
              <a:t>résultats</a:t>
            </a:r>
            <a:r>
              <a:rPr lang="en-US" sz="1200" b="0" dirty="0"/>
              <a:t>, des </a:t>
            </a:r>
            <a:r>
              <a:rPr lang="en-US" sz="1200" b="0" dirty="0" err="1"/>
              <a:t>objectifs</a:t>
            </a:r>
            <a:r>
              <a:rPr lang="en-US" sz="1200" b="0" dirty="0"/>
              <a:t> et des buts d'un </a:t>
            </a:r>
            <a:r>
              <a:rPr lang="en-US" sz="1200" b="0" dirty="0" err="1"/>
              <a:t>projet</a:t>
            </a:r>
            <a:r>
              <a:rPr lang="en-US" sz="1200" b="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Les </a:t>
            </a:r>
            <a:r>
              <a:rPr lang="en-US" sz="1200" b="0" dirty="0" err="1"/>
              <a:t>indicateurs</a:t>
            </a:r>
            <a:r>
              <a:rPr lang="en-US" sz="1200" b="0" dirty="0"/>
              <a:t> </a:t>
            </a:r>
            <a:r>
              <a:rPr lang="en-US" sz="1200" b="0" dirty="0" err="1"/>
              <a:t>sont</a:t>
            </a:r>
            <a:r>
              <a:rPr lang="en-US" sz="1200" b="0" dirty="0"/>
              <a:t> le plus </a:t>
            </a:r>
            <a:r>
              <a:rPr lang="en-US" sz="1200" b="0" dirty="0" err="1"/>
              <a:t>souvent</a:t>
            </a:r>
            <a:r>
              <a:rPr lang="en-US" sz="1200" b="0" dirty="0"/>
              <a:t> </a:t>
            </a:r>
            <a:r>
              <a:rPr lang="en-US" sz="1200" b="0" dirty="0" err="1"/>
              <a:t>présentés</a:t>
            </a:r>
            <a:r>
              <a:rPr lang="en-US" sz="1200" b="0" dirty="0"/>
              <a:t> sous </a:t>
            </a:r>
            <a:r>
              <a:rPr lang="en-US" sz="1200" b="0" dirty="0" err="1"/>
              <a:t>forme</a:t>
            </a:r>
            <a:r>
              <a:rPr lang="en-US" sz="1200" b="0" dirty="0"/>
              <a:t> de chiffres </a:t>
            </a:r>
            <a:r>
              <a:rPr lang="en-US" sz="1200" b="0" dirty="0" err="1"/>
              <a:t>ou</a:t>
            </a:r>
            <a:r>
              <a:rPr lang="en-US" sz="1200" b="0" dirty="0"/>
              <a:t> de </a:t>
            </a:r>
            <a:r>
              <a:rPr lang="en-US" sz="1200" b="0" dirty="0" err="1"/>
              <a:t>pourcentages</a:t>
            </a:r>
            <a:r>
              <a:rPr lang="en-US" sz="1200" b="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Les </a:t>
            </a:r>
            <a:r>
              <a:rPr lang="en-US" sz="1200" b="0" dirty="0" err="1"/>
              <a:t>indicateurs</a:t>
            </a:r>
            <a:r>
              <a:rPr lang="en-US" sz="1200" b="0" dirty="0"/>
              <a:t> </a:t>
            </a:r>
            <a:r>
              <a:rPr lang="en-US" sz="1200" b="0" dirty="0" err="1"/>
              <a:t>doivent</a:t>
            </a:r>
            <a:r>
              <a:rPr lang="en-US" sz="1200" b="0" dirty="0"/>
              <a:t> </a:t>
            </a:r>
            <a:r>
              <a:rPr lang="en-US" sz="1200" b="0" dirty="0" err="1"/>
              <a:t>être</a:t>
            </a:r>
            <a:r>
              <a:rPr lang="en-US" sz="1200" b="0" dirty="0"/>
              <a:t> </a:t>
            </a:r>
            <a:r>
              <a:rPr lang="en-US" sz="1200" b="0" dirty="0" err="1"/>
              <a:t>neutres</a:t>
            </a:r>
            <a:r>
              <a:rPr lang="en-US" sz="1200" b="0" dirty="0"/>
              <a:t> - </a:t>
            </a:r>
            <a:r>
              <a:rPr lang="en-US" sz="1200" b="0" dirty="0" err="1"/>
              <a:t>ce</a:t>
            </a:r>
            <a:r>
              <a:rPr lang="en-US" sz="1200" b="0" dirty="0"/>
              <a:t> qui </a:t>
            </a:r>
            <a:r>
              <a:rPr lang="en-US" sz="1200" b="0" dirty="0" err="1"/>
              <a:t>signifie</a:t>
            </a:r>
            <a:r>
              <a:rPr lang="en-US" sz="1200" b="0" dirty="0"/>
              <a:t> </a:t>
            </a:r>
            <a:r>
              <a:rPr lang="en-US" sz="1200" b="0" dirty="0" err="1"/>
              <a:t>qu'ils</a:t>
            </a:r>
            <a:r>
              <a:rPr lang="en-US" sz="1200" b="0" dirty="0"/>
              <a:t> ne font pas </a:t>
            </a:r>
            <a:r>
              <a:rPr lang="en-US" sz="1200" b="0" dirty="0" err="1"/>
              <a:t>référence</a:t>
            </a:r>
            <a:r>
              <a:rPr lang="en-US" sz="1200" b="0" dirty="0"/>
              <a:t> </a:t>
            </a:r>
            <a:r>
              <a:rPr lang="en-US" sz="1200" b="0" dirty="0" err="1"/>
              <a:t>à</a:t>
            </a:r>
            <a:r>
              <a:rPr lang="en-US" sz="1200" b="0" dirty="0"/>
              <a:t> </a:t>
            </a:r>
            <a:r>
              <a:rPr lang="en-US" sz="1200" b="0" dirty="0" err="1"/>
              <a:t>une</a:t>
            </a:r>
            <a:r>
              <a:rPr lang="en-US" sz="1200" b="0" dirty="0"/>
              <a:t> </a:t>
            </a:r>
            <a:r>
              <a:rPr lang="en-US" sz="1200" b="0" dirty="0" err="1"/>
              <a:t>valeur</a:t>
            </a:r>
            <a:r>
              <a:rPr lang="en-US" sz="1200" b="0" dirty="0"/>
              <a:t> </a:t>
            </a:r>
            <a:r>
              <a:rPr lang="en-US" sz="1200" b="0" dirty="0" err="1"/>
              <a:t>croissante</a:t>
            </a:r>
            <a:r>
              <a:rPr lang="en-US" sz="1200" b="0" dirty="0"/>
              <a:t> </a:t>
            </a:r>
            <a:r>
              <a:rPr lang="en-US" sz="1200" b="0" dirty="0" err="1"/>
              <a:t>ou</a:t>
            </a:r>
            <a:r>
              <a:rPr lang="en-US" sz="1200" b="0" dirty="0"/>
              <a:t> </a:t>
            </a:r>
            <a:r>
              <a:rPr lang="en-US" sz="1200" b="0" dirty="0" err="1"/>
              <a:t>décroissante</a:t>
            </a:r>
            <a:r>
              <a:rPr lang="en-US" sz="1200" b="0" dirty="0"/>
              <a:t> </a:t>
            </a:r>
            <a:r>
              <a:rPr lang="en-US" sz="1200" b="0" dirty="0" err="1"/>
              <a:t>comme</a:t>
            </a:r>
            <a:r>
              <a:rPr lang="en-US" sz="1200" b="0" dirty="0"/>
              <a:t> un </a:t>
            </a:r>
            <a:r>
              <a:rPr lang="en-US" sz="1200" b="0" dirty="0" err="1"/>
              <a:t>énoncé</a:t>
            </a:r>
            <a:r>
              <a:rPr lang="en-US" sz="1200" b="0" dirty="0"/>
              <a:t> de </a:t>
            </a:r>
            <a:r>
              <a:rPr lang="en-US" sz="1200" b="0" dirty="0" err="1"/>
              <a:t>résultat</a:t>
            </a:r>
            <a:r>
              <a:rPr lang="en-US" sz="1200" b="0" dirty="0"/>
              <a:t>. Par </a:t>
            </a:r>
            <a:r>
              <a:rPr lang="en-US" sz="1200" b="0" dirty="0" err="1"/>
              <a:t>exemple</a:t>
            </a:r>
            <a:r>
              <a:rPr lang="en-US" sz="1200" b="0" dirty="0"/>
              <a:t>, un </a:t>
            </a:r>
            <a:r>
              <a:rPr lang="en-US" sz="1200" b="0" dirty="0" err="1"/>
              <a:t>indicateur</a:t>
            </a:r>
            <a:r>
              <a:rPr lang="en-US" sz="1200" b="0" dirty="0"/>
              <a:t> </a:t>
            </a:r>
            <a:r>
              <a:rPr lang="en-US" sz="1200" b="0" dirty="0" err="1"/>
              <a:t>neutre</a:t>
            </a:r>
            <a:r>
              <a:rPr lang="en-US" sz="1200" b="0" dirty="0"/>
              <a:t> </a:t>
            </a:r>
            <a:r>
              <a:rPr lang="en-US" sz="1200" b="0" dirty="0" err="1"/>
              <a:t>mesurant</a:t>
            </a:r>
            <a:r>
              <a:rPr lang="en-US" sz="1200" b="0" dirty="0"/>
              <a:t> le travail des enfants </a:t>
            </a:r>
            <a:r>
              <a:rPr lang="en-US" sz="1200" b="0" dirty="0" err="1"/>
              <a:t>serait</a:t>
            </a:r>
            <a:r>
              <a:rPr lang="en-US" sz="1200" b="0" dirty="0"/>
              <a:t> "</a:t>
            </a:r>
            <a:r>
              <a:rPr lang="en-US" sz="1200" b="0" dirty="0" err="1"/>
              <a:t>Nombre</a:t>
            </a:r>
            <a:r>
              <a:rPr lang="en-US" sz="1200" b="0" dirty="0"/>
              <a:t> </a:t>
            </a:r>
            <a:r>
              <a:rPr lang="en-US" sz="1200" b="0" dirty="0" err="1"/>
              <a:t>d'enfants</a:t>
            </a:r>
            <a:r>
              <a:rPr lang="en-US" sz="1200" b="0" dirty="0"/>
              <a:t> dans le travail des enfants", </a:t>
            </a:r>
            <a:r>
              <a:rPr lang="en-US" sz="1200" b="0" dirty="0" err="1"/>
              <a:t>tandis</a:t>
            </a:r>
            <a:r>
              <a:rPr lang="en-US" sz="1200" b="0" dirty="0"/>
              <a:t> </a:t>
            </a:r>
            <a:r>
              <a:rPr lang="en-US" sz="1200" b="0" dirty="0" err="1"/>
              <a:t>qu'un</a:t>
            </a:r>
            <a:r>
              <a:rPr lang="en-US" sz="1200" b="0" dirty="0"/>
              <a:t> </a:t>
            </a:r>
            <a:r>
              <a:rPr lang="en-US" sz="1200" b="0" dirty="0" err="1"/>
              <a:t>indicateur</a:t>
            </a:r>
            <a:r>
              <a:rPr lang="en-US" sz="1200" b="0" dirty="0"/>
              <a:t> non </a:t>
            </a:r>
            <a:r>
              <a:rPr lang="en-US" sz="1200" b="0" dirty="0" err="1"/>
              <a:t>neutre</a:t>
            </a:r>
            <a:r>
              <a:rPr lang="en-US" sz="1200" b="0" dirty="0"/>
              <a:t> </a:t>
            </a:r>
            <a:r>
              <a:rPr lang="en-US" sz="1200" b="0" dirty="0" err="1"/>
              <a:t>serait</a:t>
            </a:r>
            <a:r>
              <a:rPr lang="en-US" sz="1200" b="0" dirty="0"/>
              <a:t> "Diminution du </a:t>
            </a:r>
            <a:r>
              <a:rPr lang="en-US" sz="1200" b="0" dirty="0" err="1"/>
              <a:t>nombre</a:t>
            </a:r>
            <a:r>
              <a:rPr lang="en-US" sz="1200" b="0" dirty="0"/>
              <a:t> </a:t>
            </a:r>
            <a:r>
              <a:rPr lang="en-US" sz="1200" b="0" dirty="0" err="1"/>
              <a:t>d'enfants</a:t>
            </a:r>
            <a:r>
              <a:rPr lang="en-US" sz="1200" b="0" dirty="0"/>
              <a:t> dans le travail des enfants".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Les </a:t>
            </a:r>
            <a:r>
              <a:rPr lang="en-US" sz="1200" b="0" dirty="0" err="1"/>
              <a:t>indicateurs</a:t>
            </a:r>
            <a:r>
              <a:rPr lang="en-US" sz="1200" b="0" dirty="0"/>
              <a:t> - </a:t>
            </a:r>
            <a:r>
              <a:rPr lang="en-US" sz="1200" b="0" dirty="0" err="1"/>
              <a:t>comme</a:t>
            </a:r>
            <a:r>
              <a:rPr lang="en-US" sz="1200" b="0" dirty="0"/>
              <a:t> les </a:t>
            </a:r>
            <a:r>
              <a:rPr lang="en-US" sz="1200" b="0" dirty="0" err="1"/>
              <a:t>résultats</a:t>
            </a:r>
            <a:r>
              <a:rPr lang="en-US" sz="1200" b="0" dirty="0"/>
              <a:t> - </a:t>
            </a:r>
            <a:r>
              <a:rPr lang="en-US" sz="1200" b="0" dirty="0" err="1"/>
              <a:t>doivent</a:t>
            </a:r>
            <a:r>
              <a:rPr lang="en-US" sz="1200" b="0" dirty="0"/>
              <a:t> </a:t>
            </a:r>
            <a:r>
              <a:rPr lang="en-US" sz="1200" b="0" dirty="0" err="1"/>
              <a:t>être</a:t>
            </a:r>
            <a:r>
              <a:rPr lang="en-US" sz="1200" b="0" dirty="0"/>
              <a:t> </a:t>
            </a:r>
            <a:r>
              <a:rPr lang="en-US" sz="1200" b="0" dirty="0" err="1"/>
              <a:t>unidimensionnels</a:t>
            </a:r>
            <a:r>
              <a:rPr lang="en-US" sz="1200" b="0" dirty="0"/>
              <a:t> et ne </a:t>
            </a:r>
            <a:r>
              <a:rPr lang="en-US" sz="1200" b="0" dirty="0" err="1"/>
              <a:t>mesurer</a:t>
            </a:r>
            <a:r>
              <a:rPr lang="en-US" sz="1200" b="0" dirty="0"/>
              <a:t> </a:t>
            </a:r>
            <a:r>
              <a:rPr lang="en-US" sz="1200" b="0" dirty="0" err="1"/>
              <a:t>qu'une</a:t>
            </a:r>
            <a:r>
              <a:rPr lang="en-US" sz="1200" b="0" dirty="0"/>
              <a:t> </a:t>
            </a:r>
            <a:r>
              <a:rPr lang="en-US" sz="1200" b="0" dirty="0" err="1"/>
              <a:t>seule</a:t>
            </a:r>
            <a:r>
              <a:rPr lang="en-US" sz="1200" b="0" dirty="0"/>
              <a:t> idée par </a:t>
            </a:r>
            <a:r>
              <a:rPr lang="en-US" sz="1200" b="0" dirty="0" err="1"/>
              <a:t>indicateur</a:t>
            </a:r>
            <a:r>
              <a:rPr lang="en-US" sz="1200" b="0" dirty="0"/>
              <a:t>. Comme nous le </a:t>
            </a:r>
            <a:r>
              <a:rPr lang="en-US" sz="1200" b="0" dirty="0" err="1"/>
              <a:t>verrons</a:t>
            </a:r>
            <a:r>
              <a:rPr lang="en-US" sz="1200" b="0" dirty="0"/>
              <a:t> plus </a:t>
            </a:r>
            <a:r>
              <a:rPr lang="en-US" sz="1200" b="0" dirty="0" err="1"/>
              <a:t>en</a:t>
            </a:r>
            <a:r>
              <a:rPr lang="en-US" sz="1200" b="0" dirty="0"/>
              <a:t> </a:t>
            </a:r>
            <a:r>
              <a:rPr lang="en-US" sz="1200" b="0" dirty="0" err="1"/>
              <a:t>détail</a:t>
            </a:r>
            <a:r>
              <a:rPr lang="en-US" sz="1200" b="0" dirty="0"/>
              <a:t> plus tard, plus d'un </a:t>
            </a:r>
            <a:r>
              <a:rPr lang="en-US" sz="1200" b="0" dirty="0" err="1"/>
              <a:t>indicateur</a:t>
            </a:r>
            <a:r>
              <a:rPr lang="en-US" sz="1200" b="0" dirty="0"/>
              <a:t> </a:t>
            </a:r>
            <a:r>
              <a:rPr lang="en-US" sz="1200" b="0" dirty="0" err="1"/>
              <a:t>peut</a:t>
            </a:r>
            <a:r>
              <a:rPr lang="en-US" sz="1200" b="0" dirty="0"/>
              <a:t> </a:t>
            </a:r>
            <a:r>
              <a:rPr lang="en-US" sz="1200" b="0" dirty="0" err="1"/>
              <a:t>être</a:t>
            </a:r>
            <a:r>
              <a:rPr lang="en-US" sz="1200" b="0" dirty="0"/>
              <a:t> </a:t>
            </a:r>
            <a:r>
              <a:rPr lang="en-US" sz="1200" b="0" dirty="0" err="1"/>
              <a:t>nécessaire</a:t>
            </a:r>
            <a:r>
              <a:rPr lang="en-US" sz="1200" b="0" dirty="0"/>
              <a:t> pour </a:t>
            </a:r>
            <a:r>
              <a:rPr lang="en-US" sz="1200" b="0" dirty="0" err="1"/>
              <a:t>mesurer</a:t>
            </a:r>
            <a:r>
              <a:rPr lang="en-US" sz="1200" b="0" dirty="0"/>
              <a:t> un </a:t>
            </a:r>
            <a:r>
              <a:rPr lang="en-US" sz="1200" b="0" dirty="0" err="1"/>
              <a:t>résultat</a:t>
            </a:r>
            <a:r>
              <a:rPr lang="en-US" sz="1200" b="0" dirty="0"/>
              <a:t> </a:t>
            </a:r>
            <a:r>
              <a:rPr lang="en-US" sz="1200" b="0" dirty="0" err="1"/>
              <a:t>spécifique</a:t>
            </a:r>
            <a:r>
              <a:rPr lang="en-US" sz="1200" b="0" dirty="0"/>
              <a:t>, </a:t>
            </a:r>
            <a:r>
              <a:rPr lang="en-US" sz="1200" b="0" dirty="0" err="1"/>
              <a:t>mais</a:t>
            </a:r>
            <a:r>
              <a:rPr lang="en-US" sz="1200" b="0" dirty="0"/>
              <a:t> </a:t>
            </a:r>
            <a:r>
              <a:rPr lang="en-US" sz="1200" b="0" dirty="0" err="1"/>
              <a:t>chaque</a:t>
            </a:r>
            <a:r>
              <a:rPr lang="en-US" sz="1200" b="0" dirty="0"/>
              <a:t> </a:t>
            </a:r>
            <a:r>
              <a:rPr lang="en-US" sz="1200" b="0" dirty="0" err="1"/>
              <a:t>indicateur</a:t>
            </a:r>
            <a:r>
              <a:rPr lang="en-US" sz="1200" b="0" dirty="0"/>
              <a:t> ne doit </a:t>
            </a:r>
            <a:r>
              <a:rPr lang="en-US" sz="1200" b="0" dirty="0" err="1"/>
              <a:t>mesurer</a:t>
            </a:r>
            <a:r>
              <a:rPr lang="en-US" sz="1200" b="0" dirty="0"/>
              <a:t> </a:t>
            </a:r>
            <a:r>
              <a:rPr lang="en-US" sz="1200" b="0" dirty="0" err="1"/>
              <a:t>qu'un</a:t>
            </a:r>
            <a:r>
              <a:rPr lang="en-US" sz="1200" b="0" dirty="0"/>
              <a:t> </a:t>
            </a:r>
            <a:r>
              <a:rPr lang="en-US" sz="1200" b="0" dirty="0" err="1"/>
              <a:t>seul</a:t>
            </a:r>
            <a:r>
              <a:rPr lang="en-US" sz="1200" b="0" dirty="0"/>
              <a:t> concept. </a:t>
            </a:r>
            <a:endParaRPr lang="en-US" dirty="0"/>
          </a:p>
        </p:txBody>
      </p:sp>
    </p:spTree>
    <p:extLst>
      <p:ext uri="{BB962C8B-B14F-4D97-AF65-F5344CB8AC3E}">
        <p14:creationId xmlns:p14="http://schemas.microsoft.com/office/powerpoint/2010/main" val="124598623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dirty="0"/>
              <a:t>La </a:t>
            </a:r>
            <a:r>
              <a:rPr lang="en-US" altLang="en-US" dirty="0" err="1"/>
              <a:t>colonne</a:t>
            </a:r>
            <a:r>
              <a:rPr lang="en-US" altLang="en-US" dirty="0"/>
              <a:t> </a:t>
            </a:r>
            <a:r>
              <a:rPr lang="en-US" altLang="en-US" dirty="0" err="1"/>
              <a:t>suivante</a:t>
            </a:r>
            <a:r>
              <a:rPr lang="en-US" altLang="en-US" dirty="0"/>
              <a:t> </a:t>
            </a:r>
            <a:r>
              <a:rPr lang="en-US" altLang="en-US" dirty="0" err="1"/>
              <a:t>est</a:t>
            </a:r>
            <a:r>
              <a:rPr lang="en-US" altLang="en-US" dirty="0"/>
              <a:t> la "</a:t>
            </a:r>
            <a:r>
              <a:rPr lang="en-US" altLang="en-US" dirty="0" err="1"/>
              <a:t>Fréquence</a:t>
            </a:r>
            <a:r>
              <a:rPr lang="en-US" altLang="en-US" dirty="0"/>
              <a:t> de la </a:t>
            </a:r>
            <a:r>
              <a:rPr lang="en-US" altLang="en-US" dirty="0" err="1"/>
              <a:t>collecte</a:t>
            </a:r>
            <a:r>
              <a:rPr lang="en-US" altLang="en-US" dirty="0"/>
              <a:t> et des rapports, et % de </a:t>
            </a:r>
            <a:r>
              <a:rPr lang="en-US" altLang="en-US" dirty="0" err="1"/>
              <a:t>vérification</a:t>
            </a:r>
            <a:r>
              <a:rPr lang="en-US" altLang="en-US" dirty="0"/>
              <a:t>". </a:t>
            </a:r>
          </a:p>
          <a:p>
            <a:pPr marL="171450" indent="-171450">
              <a:buFont typeface="Arial" panose="020B0604020202020204" pitchFamily="34" charset="0"/>
              <a:buChar char="•"/>
            </a:pPr>
            <a:r>
              <a:rPr lang="en-US" altLang="en-US" dirty="0" err="1"/>
              <a:t>Ces</a:t>
            </a:r>
            <a:r>
              <a:rPr lang="en-US" altLang="en-US" dirty="0"/>
              <a:t> trois </a:t>
            </a:r>
            <a:r>
              <a:rPr lang="en-US" altLang="en-US" dirty="0" err="1"/>
              <a:t>éléments</a:t>
            </a:r>
            <a:r>
              <a:rPr lang="en-US" altLang="en-US" dirty="0"/>
              <a:t> </a:t>
            </a:r>
            <a:r>
              <a:rPr lang="en-US" altLang="en-US" dirty="0" err="1"/>
              <a:t>doivent</a:t>
            </a:r>
            <a:r>
              <a:rPr lang="en-US" altLang="en-US" dirty="0"/>
              <a:t> </a:t>
            </a:r>
            <a:r>
              <a:rPr lang="en-US" altLang="en-US" dirty="0" err="1"/>
              <a:t>être</a:t>
            </a:r>
            <a:r>
              <a:rPr lang="en-US" altLang="en-US" dirty="0"/>
              <a:t> </a:t>
            </a:r>
            <a:r>
              <a:rPr lang="en-US" altLang="en-US" dirty="0" err="1"/>
              <a:t>notés</a:t>
            </a:r>
            <a:r>
              <a:rPr lang="en-US" altLang="en-US" dirty="0"/>
              <a:t> dans </a:t>
            </a:r>
            <a:r>
              <a:rPr lang="en-US" altLang="en-US" dirty="0" err="1"/>
              <a:t>cette</a:t>
            </a:r>
            <a:r>
              <a:rPr lang="en-US" altLang="en-US" dirty="0"/>
              <a:t> </a:t>
            </a:r>
            <a:r>
              <a:rPr lang="en-US" altLang="en-US" dirty="0" err="1"/>
              <a:t>colonne</a:t>
            </a:r>
            <a:r>
              <a:rPr lang="en-US" altLang="en-US" dirty="0"/>
              <a:t>. </a:t>
            </a:r>
            <a:endParaRPr lang="en-US" dirty="0"/>
          </a:p>
        </p:txBody>
      </p:sp>
    </p:spTree>
    <p:extLst>
      <p:ext uri="{BB962C8B-B14F-4D97-AF65-F5344CB8AC3E}">
        <p14:creationId xmlns:p14="http://schemas.microsoft.com/office/powerpoint/2010/main" val="7352569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dirty="0" err="1"/>
              <a:t>Veillez</a:t>
            </a:r>
            <a:r>
              <a:rPr lang="en-US" altLang="en-US" dirty="0"/>
              <a:t> </a:t>
            </a:r>
            <a:r>
              <a:rPr lang="en-US" altLang="en-US" dirty="0" err="1"/>
              <a:t>à</a:t>
            </a:r>
            <a:r>
              <a:rPr lang="en-US" altLang="en-US" dirty="0"/>
              <a:t> </a:t>
            </a:r>
            <a:r>
              <a:rPr lang="en-US" altLang="en-US" dirty="0" err="1"/>
              <a:t>préciser</a:t>
            </a:r>
            <a:r>
              <a:rPr lang="en-US" altLang="en-US" dirty="0"/>
              <a:t> la </a:t>
            </a:r>
            <a:r>
              <a:rPr lang="en-US" altLang="en-US" dirty="0" err="1"/>
              <a:t>fréquence</a:t>
            </a:r>
            <a:r>
              <a:rPr lang="en-US" altLang="en-US" dirty="0"/>
              <a:t> de la </a:t>
            </a:r>
            <a:r>
              <a:rPr lang="en-US" altLang="en-US" dirty="0" err="1"/>
              <a:t>collecte</a:t>
            </a:r>
            <a:r>
              <a:rPr lang="en-US" altLang="en-US" dirty="0"/>
              <a:t> des </a:t>
            </a:r>
            <a:r>
              <a:rPr lang="en-US" altLang="en-US" dirty="0" err="1"/>
              <a:t>données</a:t>
            </a:r>
            <a:r>
              <a:rPr lang="en-US" altLang="en-US" dirty="0"/>
              <a:t>.  Par </a:t>
            </a:r>
            <a:r>
              <a:rPr lang="en-US" altLang="en-US" dirty="0" err="1"/>
              <a:t>exemple</a:t>
            </a:r>
            <a:r>
              <a:rPr lang="en-US" altLang="en-US" dirty="0"/>
              <a:t>, </a:t>
            </a:r>
            <a:r>
              <a:rPr lang="en-US" altLang="en-US" dirty="0" err="1"/>
              <a:t>mensuelle</a:t>
            </a:r>
            <a:r>
              <a:rPr lang="en-US" altLang="en-US" dirty="0"/>
              <a:t>, </a:t>
            </a:r>
            <a:r>
              <a:rPr lang="en-US" altLang="en-US" dirty="0" err="1"/>
              <a:t>trimestrielle</a:t>
            </a:r>
            <a:r>
              <a:rPr lang="en-US" altLang="en-US" dirty="0"/>
              <a:t>, </a:t>
            </a:r>
            <a:r>
              <a:rPr lang="en-US" altLang="en-US" dirty="0" err="1"/>
              <a:t>semestrielle</a:t>
            </a:r>
            <a:r>
              <a:rPr lang="en-US" altLang="en-US" dirty="0"/>
              <a:t> </a:t>
            </a:r>
            <a:r>
              <a:rPr lang="en-US" altLang="en-US" dirty="0" err="1"/>
              <a:t>ou</a:t>
            </a:r>
            <a:r>
              <a:rPr lang="en-US" altLang="en-US" dirty="0"/>
              <a:t> </a:t>
            </a:r>
            <a:r>
              <a:rPr lang="en-US" altLang="en-US" dirty="0" err="1"/>
              <a:t>annuelle</a:t>
            </a:r>
            <a:r>
              <a:rPr lang="en-US" altLang="en-US" dirty="0"/>
              <a:t>.</a:t>
            </a:r>
          </a:p>
          <a:p>
            <a:pPr marL="171450" indent="-171450">
              <a:buFont typeface="Arial" panose="020B0604020202020204" pitchFamily="34" charset="0"/>
              <a:buChar char="•"/>
            </a:pPr>
            <a:r>
              <a:rPr lang="en-US" altLang="en-US" dirty="0" err="1"/>
              <a:t>Notez</a:t>
            </a:r>
            <a:r>
              <a:rPr lang="en-US" altLang="en-US" dirty="0"/>
              <a:t> </a:t>
            </a:r>
            <a:r>
              <a:rPr lang="en-US" altLang="en-US" dirty="0" err="1"/>
              <a:t>également</a:t>
            </a:r>
            <a:r>
              <a:rPr lang="en-US" altLang="en-US" dirty="0"/>
              <a:t> la </a:t>
            </a:r>
            <a:r>
              <a:rPr lang="en-US" altLang="en-US" dirty="0" err="1"/>
              <a:t>fréquence</a:t>
            </a:r>
            <a:r>
              <a:rPr lang="en-US" altLang="en-US" dirty="0"/>
              <a:t> </a:t>
            </a:r>
            <a:r>
              <a:rPr lang="en-US" altLang="en-US" dirty="0" err="1"/>
              <a:t>à</a:t>
            </a:r>
            <a:r>
              <a:rPr lang="en-US" altLang="en-US" dirty="0"/>
              <a:t> </a:t>
            </a:r>
            <a:r>
              <a:rPr lang="en-US" altLang="en-US" dirty="0" err="1"/>
              <a:t>laquelle</a:t>
            </a:r>
            <a:r>
              <a:rPr lang="en-US" altLang="en-US" dirty="0"/>
              <a:t> les </a:t>
            </a:r>
            <a:r>
              <a:rPr lang="en-US" altLang="en-US" dirty="0" err="1"/>
              <a:t>données</a:t>
            </a:r>
            <a:r>
              <a:rPr lang="en-US" altLang="en-US" dirty="0"/>
              <a:t> des </a:t>
            </a:r>
            <a:r>
              <a:rPr lang="en-US" altLang="en-US" dirty="0" err="1"/>
              <a:t>indicateurs</a:t>
            </a:r>
            <a:r>
              <a:rPr lang="en-US" altLang="en-US" dirty="0"/>
              <a:t> </a:t>
            </a:r>
            <a:r>
              <a:rPr lang="en-US" altLang="en-US" dirty="0" err="1"/>
              <a:t>seront</a:t>
            </a:r>
            <a:r>
              <a:rPr lang="en-US" altLang="en-US" dirty="0"/>
              <a:t> </a:t>
            </a:r>
            <a:r>
              <a:rPr lang="en-US" altLang="en-US" dirty="0" err="1"/>
              <a:t>rapportées</a:t>
            </a:r>
            <a:r>
              <a:rPr lang="en-US" altLang="en-US" dirty="0"/>
              <a:t> :  </a:t>
            </a:r>
            <a:r>
              <a:rPr lang="en-US" altLang="en-US" dirty="0" err="1"/>
              <a:t>Typiquement</a:t>
            </a:r>
            <a:r>
              <a:rPr lang="en-US" altLang="en-US" dirty="0"/>
              <a:t>, </a:t>
            </a:r>
            <a:r>
              <a:rPr lang="en-US" altLang="en-US" dirty="0" err="1"/>
              <a:t>semestriellement</a:t>
            </a:r>
            <a:r>
              <a:rPr lang="en-US" altLang="en-US" dirty="0"/>
              <a:t> </a:t>
            </a:r>
            <a:r>
              <a:rPr lang="en-US" altLang="en-US" dirty="0" err="1"/>
              <a:t>ou</a:t>
            </a:r>
            <a:r>
              <a:rPr lang="en-US" altLang="en-US" dirty="0"/>
              <a:t> </a:t>
            </a:r>
            <a:r>
              <a:rPr lang="en-US" altLang="en-US" dirty="0" err="1"/>
              <a:t>annuellement</a:t>
            </a:r>
            <a:r>
              <a:rPr lang="en-US" altLang="en-US" dirty="0"/>
              <a:t> ?</a:t>
            </a:r>
          </a:p>
          <a:p>
            <a:pPr marL="171450" indent="-171450">
              <a:buFont typeface="Arial" panose="020B0604020202020204" pitchFamily="34" charset="0"/>
              <a:buChar char="•"/>
            </a:pPr>
            <a:r>
              <a:rPr lang="en-US" altLang="en-US" dirty="0"/>
              <a:t>La </a:t>
            </a:r>
            <a:r>
              <a:rPr lang="en-US" altLang="en-US" dirty="0" err="1"/>
              <a:t>fréquence</a:t>
            </a:r>
            <a:r>
              <a:rPr lang="en-US" altLang="en-US" dirty="0"/>
              <a:t> de la </a:t>
            </a:r>
            <a:r>
              <a:rPr lang="en-US" altLang="en-US" dirty="0" err="1"/>
              <a:t>collecte</a:t>
            </a:r>
            <a:r>
              <a:rPr lang="en-US" altLang="en-US" dirty="0"/>
              <a:t> des </a:t>
            </a:r>
            <a:r>
              <a:rPr lang="en-US" altLang="en-US" dirty="0" err="1"/>
              <a:t>données</a:t>
            </a:r>
            <a:r>
              <a:rPr lang="en-US" altLang="en-US" dirty="0"/>
              <a:t> et </a:t>
            </a:r>
            <a:r>
              <a:rPr lang="en-US" altLang="en-US" dirty="0" err="1"/>
              <a:t>celle</a:t>
            </a:r>
            <a:r>
              <a:rPr lang="en-US" altLang="en-US" dirty="0"/>
              <a:t> des rapports </a:t>
            </a:r>
            <a:r>
              <a:rPr lang="en-US" altLang="en-US" dirty="0" err="1"/>
              <a:t>doivent</a:t>
            </a:r>
            <a:r>
              <a:rPr lang="en-US" altLang="en-US" dirty="0"/>
              <a:t> </a:t>
            </a:r>
            <a:r>
              <a:rPr lang="en-US" altLang="en-US" dirty="0" err="1"/>
              <a:t>être</a:t>
            </a:r>
            <a:r>
              <a:rPr lang="en-US" altLang="en-US" dirty="0"/>
              <a:t> </a:t>
            </a:r>
            <a:r>
              <a:rPr lang="en-US" altLang="en-US" dirty="0" err="1"/>
              <a:t>documentées</a:t>
            </a:r>
            <a:r>
              <a:rPr lang="en-US" altLang="en-US" dirty="0"/>
              <a:t> car </a:t>
            </a:r>
            <a:r>
              <a:rPr lang="en-US" altLang="en-US" dirty="0" err="1"/>
              <a:t>elles</a:t>
            </a:r>
            <a:r>
              <a:rPr lang="en-US" altLang="en-US" dirty="0"/>
              <a:t> </a:t>
            </a:r>
            <a:r>
              <a:rPr lang="en-US" altLang="en-US" dirty="0" err="1"/>
              <a:t>peuvent</a:t>
            </a:r>
            <a:r>
              <a:rPr lang="en-US" altLang="en-US" dirty="0"/>
              <a:t> </a:t>
            </a:r>
            <a:r>
              <a:rPr lang="en-US" altLang="en-US" dirty="0" err="1"/>
              <a:t>être</a:t>
            </a:r>
            <a:r>
              <a:rPr lang="en-US" altLang="en-US" dirty="0"/>
              <a:t> </a:t>
            </a:r>
            <a:r>
              <a:rPr lang="en-US" altLang="en-US" dirty="0" err="1"/>
              <a:t>différentes</a:t>
            </a:r>
            <a:r>
              <a:rPr lang="en-US" altLang="en-US" dirty="0"/>
              <a:t>.  Les </a:t>
            </a:r>
            <a:r>
              <a:rPr lang="en-US" altLang="en-US" dirty="0" err="1"/>
              <a:t>projets</a:t>
            </a:r>
            <a:r>
              <a:rPr lang="en-US" altLang="en-US" dirty="0"/>
              <a:t> </a:t>
            </a:r>
            <a:r>
              <a:rPr lang="en-US" altLang="en-US" dirty="0" err="1"/>
              <a:t>peuvent</a:t>
            </a:r>
            <a:r>
              <a:rPr lang="en-US" altLang="en-US" dirty="0"/>
              <a:t> </a:t>
            </a:r>
            <a:r>
              <a:rPr lang="en-US" altLang="en-US" dirty="0" err="1"/>
              <a:t>collecter</a:t>
            </a:r>
            <a:r>
              <a:rPr lang="en-US" altLang="en-US" dirty="0"/>
              <a:t> des </a:t>
            </a:r>
            <a:r>
              <a:rPr lang="en-US" altLang="en-US" dirty="0" err="1"/>
              <a:t>données</a:t>
            </a:r>
            <a:r>
              <a:rPr lang="en-US" altLang="en-US" dirty="0"/>
              <a:t> </a:t>
            </a:r>
            <a:r>
              <a:rPr lang="en-US" altLang="en-US" dirty="0" err="1"/>
              <a:t>mensuellement</a:t>
            </a:r>
            <a:r>
              <a:rPr lang="en-US" altLang="en-US" dirty="0"/>
              <a:t> </a:t>
            </a:r>
            <a:r>
              <a:rPr lang="en-US" altLang="en-US" dirty="0" err="1"/>
              <a:t>mais</a:t>
            </a:r>
            <a:r>
              <a:rPr lang="en-US" altLang="en-US" dirty="0"/>
              <a:t> ne faire un rapport que </a:t>
            </a:r>
            <a:r>
              <a:rPr lang="en-US" altLang="en-US" dirty="0" err="1"/>
              <a:t>semestriellement</a:t>
            </a:r>
            <a:r>
              <a:rPr lang="en-US" altLang="en-US" dirty="0"/>
              <a:t> </a:t>
            </a:r>
            <a:r>
              <a:rPr lang="en-US" altLang="en-US" dirty="0" err="1"/>
              <a:t>à</a:t>
            </a:r>
            <a:r>
              <a:rPr lang="en-US" altLang="en-US" dirty="0"/>
              <a:t> </a:t>
            </a:r>
            <a:r>
              <a:rPr lang="en-US" altLang="en-US" dirty="0" err="1"/>
              <a:t>l’ILAB</a:t>
            </a:r>
            <a:r>
              <a:rPr lang="en-US" altLang="en-US" dirty="0"/>
              <a:t>. </a:t>
            </a:r>
          </a:p>
          <a:p>
            <a:pPr marL="171450" indent="-171450">
              <a:buFont typeface="Arial" panose="020B0604020202020204" pitchFamily="34" charset="0"/>
              <a:buChar char="•"/>
            </a:pPr>
            <a:r>
              <a:rPr lang="en-US" altLang="en-US" dirty="0"/>
              <a:t>La </a:t>
            </a:r>
            <a:r>
              <a:rPr lang="en-US" altLang="en-US" dirty="0" err="1"/>
              <a:t>vérification</a:t>
            </a:r>
            <a:r>
              <a:rPr lang="en-US" altLang="en-US" dirty="0"/>
              <a:t> </a:t>
            </a:r>
            <a:r>
              <a:rPr lang="en-US" altLang="en-US" dirty="0" err="1"/>
              <a:t>est</a:t>
            </a:r>
            <a:r>
              <a:rPr lang="en-US" altLang="en-US" dirty="0"/>
              <a:t> </a:t>
            </a:r>
            <a:r>
              <a:rPr lang="en-US" altLang="en-US" dirty="0" err="1"/>
              <a:t>utilisée</a:t>
            </a:r>
            <a:r>
              <a:rPr lang="en-US" altLang="en-US" dirty="0"/>
              <a:t> pour </a:t>
            </a:r>
            <a:r>
              <a:rPr lang="en-US" altLang="en-US" dirty="0" err="1"/>
              <a:t>indiquer</a:t>
            </a:r>
            <a:r>
              <a:rPr lang="en-US" altLang="en-US" dirty="0"/>
              <a:t> le </a:t>
            </a:r>
            <a:r>
              <a:rPr lang="en-US" altLang="en-US" dirty="0" err="1"/>
              <a:t>pourcentage</a:t>
            </a:r>
            <a:r>
              <a:rPr lang="en-US" altLang="en-US" dirty="0"/>
              <a:t> de </a:t>
            </a:r>
            <a:r>
              <a:rPr lang="en-US" altLang="en-US" dirty="0" err="1"/>
              <a:t>données</a:t>
            </a:r>
            <a:r>
              <a:rPr lang="en-US" altLang="en-US" dirty="0"/>
              <a:t> et </a:t>
            </a:r>
            <a:r>
              <a:rPr lang="en-US" altLang="en-US" dirty="0" err="1"/>
              <a:t>d'enregistrements</a:t>
            </a:r>
            <a:r>
              <a:rPr lang="en-US" altLang="en-US" dirty="0"/>
              <a:t> qui </a:t>
            </a:r>
            <a:r>
              <a:rPr lang="en-US" altLang="en-US" dirty="0" err="1"/>
              <a:t>seront</a:t>
            </a:r>
            <a:r>
              <a:rPr lang="en-US" altLang="en-US" dirty="0"/>
              <a:t> </a:t>
            </a:r>
            <a:r>
              <a:rPr lang="en-US" altLang="en-US" dirty="0" err="1"/>
              <a:t>examinés</a:t>
            </a:r>
            <a:r>
              <a:rPr lang="en-US" altLang="en-US" dirty="0"/>
              <a:t> </a:t>
            </a:r>
            <a:r>
              <a:rPr lang="en-US" altLang="en-US" dirty="0" err="1"/>
              <a:t>à</a:t>
            </a:r>
            <a:r>
              <a:rPr lang="en-US" altLang="en-US" dirty="0"/>
              <a:t> des fins de </a:t>
            </a:r>
            <a:r>
              <a:rPr lang="en-US" altLang="en-US" dirty="0" err="1"/>
              <a:t>contrôle</a:t>
            </a:r>
            <a:r>
              <a:rPr lang="en-US" altLang="en-US" dirty="0"/>
              <a:t> de la </a:t>
            </a:r>
            <a:r>
              <a:rPr lang="en-US" altLang="en-US" dirty="0" err="1"/>
              <a:t>qualité</a:t>
            </a:r>
            <a:r>
              <a:rPr lang="en-US" altLang="en-US" dirty="0"/>
              <a:t>. Pour les petits ensembles de </a:t>
            </a:r>
            <a:r>
              <a:rPr lang="en-US" altLang="en-US" dirty="0" err="1"/>
              <a:t>données</a:t>
            </a:r>
            <a:r>
              <a:rPr lang="en-US" altLang="en-US" dirty="0"/>
              <a:t>, </a:t>
            </a:r>
            <a:r>
              <a:rPr lang="en-US" altLang="en-US" dirty="0" err="1"/>
              <a:t>ce</a:t>
            </a:r>
            <a:r>
              <a:rPr lang="en-US" altLang="en-US" dirty="0"/>
              <a:t> </a:t>
            </a:r>
            <a:r>
              <a:rPr lang="en-US" altLang="en-US" dirty="0" err="1"/>
              <a:t>pourcentage</a:t>
            </a:r>
            <a:r>
              <a:rPr lang="en-US" altLang="en-US" dirty="0"/>
              <a:t> </a:t>
            </a:r>
            <a:r>
              <a:rPr lang="en-US" altLang="en-US" dirty="0" err="1"/>
              <a:t>peut</a:t>
            </a:r>
            <a:r>
              <a:rPr lang="en-US" altLang="en-US" dirty="0"/>
              <a:t> </a:t>
            </a:r>
            <a:r>
              <a:rPr lang="en-US" altLang="en-US" dirty="0" err="1"/>
              <a:t>être</a:t>
            </a:r>
            <a:r>
              <a:rPr lang="en-US" altLang="en-US" dirty="0"/>
              <a:t> de 100 %. Pour les grands ensembles de </a:t>
            </a:r>
            <a:r>
              <a:rPr lang="en-US" altLang="en-US" dirty="0" err="1"/>
              <a:t>données</a:t>
            </a:r>
            <a:r>
              <a:rPr lang="en-US" altLang="en-US" dirty="0"/>
              <a:t>, il </a:t>
            </a:r>
            <a:r>
              <a:rPr lang="en-US" altLang="en-US" dirty="0" err="1"/>
              <a:t>pourrait</a:t>
            </a:r>
            <a:r>
              <a:rPr lang="en-US" altLang="en-US" dirty="0"/>
              <a:t> </a:t>
            </a:r>
            <a:r>
              <a:rPr lang="en-US" altLang="en-US" dirty="0" err="1"/>
              <a:t>être</a:t>
            </a:r>
            <a:r>
              <a:rPr lang="en-US" altLang="en-US" dirty="0"/>
              <a:t> de 15 </a:t>
            </a:r>
            <a:r>
              <a:rPr lang="en-US" altLang="en-US" dirty="0" err="1"/>
              <a:t>à</a:t>
            </a:r>
            <a:r>
              <a:rPr lang="en-US" altLang="en-US" dirty="0"/>
              <a:t> 20 %.  </a:t>
            </a:r>
            <a:r>
              <a:rPr lang="en-US" altLang="en-US" dirty="0" err="1"/>
              <a:t>C'est</a:t>
            </a:r>
            <a:r>
              <a:rPr lang="en-US" altLang="en-US" dirty="0"/>
              <a:t> aux </a:t>
            </a:r>
            <a:r>
              <a:rPr lang="en-US" altLang="en-US" dirty="0" err="1"/>
              <a:t>bénéficiaires</a:t>
            </a:r>
            <a:r>
              <a:rPr lang="en-US" altLang="en-US" dirty="0"/>
              <a:t> de </a:t>
            </a:r>
            <a:r>
              <a:rPr lang="en-US" altLang="en-US" dirty="0" err="1"/>
              <a:t>décider</a:t>
            </a:r>
            <a:r>
              <a:rPr lang="en-US" altLang="en-US" dirty="0"/>
              <a:t> </a:t>
            </a:r>
            <a:r>
              <a:rPr lang="en-US" altLang="en-US" dirty="0" err="1"/>
              <a:t>ce</a:t>
            </a:r>
            <a:r>
              <a:rPr lang="en-US" altLang="en-US" dirty="0"/>
              <a:t> qui </a:t>
            </a:r>
            <a:r>
              <a:rPr lang="en-US" altLang="en-US" dirty="0" err="1"/>
              <a:t>est</a:t>
            </a:r>
            <a:r>
              <a:rPr lang="en-US" altLang="en-US" dirty="0"/>
              <a:t> </a:t>
            </a:r>
            <a:r>
              <a:rPr lang="en-US" altLang="en-US" dirty="0" err="1"/>
              <a:t>nécessaire</a:t>
            </a:r>
            <a:r>
              <a:rPr lang="en-US" altLang="en-US" dirty="0"/>
              <a:t> pour </a:t>
            </a:r>
            <a:r>
              <a:rPr lang="en-US" altLang="en-US" dirty="0" err="1"/>
              <a:t>chaque</a:t>
            </a:r>
            <a:r>
              <a:rPr lang="en-US" altLang="en-US" dirty="0"/>
              <a:t> </a:t>
            </a:r>
            <a:r>
              <a:rPr lang="en-US" altLang="en-US" dirty="0" err="1"/>
              <a:t>indicateur</a:t>
            </a:r>
            <a:r>
              <a:rPr lang="en-US" altLang="en-US" dirty="0"/>
              <a:t>. </a:t>
            </a:r>
            <a:endParaRPr lang="en-US" dirty="0"/>
          </a:p>
        </p:txBody>
      </p:sp>
    </p:spTree>
    <p:extLst>
      <p:ext uri="{BB962C8B-B14F-4D97-AF65-F5344CB8AC3E}">
        <p14:creationId xmlns:p14="http://schemas.microsoft.com/office/powerpoint/2010/main" val="171983190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La </a:t>
            </a:r>
            <a:r>
              <a:rPr lang="en-US" dirty="0" err="1"/>
              <a:t>dernière</a:t>
            </a:r>
            <a:r>
              <a:rPr lang="en-US" dirty="0"/>
              <a:t> </a:t>
            </a:r>
            <a:r>
              <a:rPr lang="en-US" dirty="0" err="1"/>
              <a:t>colonne</a:t>
            </a:r>
            <a:r>
              <a:rPr lang="en-US" dirty="0"/>
              <a:t> </a:t>
            </a:r>
            <a:r>
              <a:rPr lang="en-US" dirty="0" err="1"/>
              <a:t>est</a:t>
            </a:r>
            <a:r>
              <a:rPr lang="en-US" dirty="0"/>
              <a:t> "</a:t>
            </a:r>
            <a:r>
              <a:rPr lang="en-US" dirty="0" err="1"/>
              <a:t>Responsabilité</a:t>
            </a:r>
            <a:r>
              <a:rPr lang="en-US" dirty="0"/>
              <a:t> de la </a:t>
            </a:r>
            <a:r>
              <a:rPr lang="en-US" dirty="0" err="1"/>
              <a:t>collecte</a:t>
            </a:r>
            <a:r>
              <a:rPr lang="en-US" dirty="0"/>
              <a:t> et de </a:t>
            </a:r>
            <a:r>
              <a:rPr lang="en-US" dirty="0" err="1"/>
              <a:t>l'évaluation</a:t>
            </a:r>
            <a:r>
              <a:rPr lang="en-US" dirty="0"/>
              <a:t>". </a:t>
            </a:r>
          </a:p>
        </p:txBody>
      </p:sp>
    </p:spTree>
    <p:extLst>
      <p:ext uri="{BB962C8B-B14F-4D97-AF65-F5344CB8AC3E}">
        <p14:creationId xmlns:p14="http://schemas.microsoft.com/office/powerpoint/2010/main" val="156256839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La </a:t>
            </a:r>
            <a:r>
              <a:rPr lang="en-US" dirty="0" err="1"/>
              <a:t>dernière</a:t>
            </a:r>
            <a:r>
              <a:rPr lang="en-US" dirty="0"/>
              <a:t> </a:t>
            </a:r>
            <a:r>
              <a:rPr lang="en-US" dirty="0" err="1"/>
              <a:t>colonne</a:t>
            </a:r>
            <a:r>
              <a:rPr lang="en-US" dirty="0"/>
              <a:t> </a:t>
            </a:r>
            <a:r>
              <a:rPr lang="en-US" dirty="0" err="1"/>
              <a:t>est</a:t>
            </a:r>
            <a:r>
              <a:rPr lang="en-US" dirty="0"/>
              <a:t> "</a:t>
            </a:r>
            <a:r>
              <a:rPr lang="en-US" dirty="0" err="1"/>
              <a:t>Responsabilité</a:t>
            </a:r>
            <a:r>
              <a:rPr lang="en-US" dirty="0"/>
              <a:t> de la </a:t>
            </a:r>
            <a:r>
              <a:rPr lang="en-US" dirty="0" err="1"/>
              <a:t>collecte</a:t>
            </a:r>
            <a:r>
              <a:rPr lang="en-US" dirty="0"/>
              <a:t> et de </a:t>
            </a:r>
            <a:r>
              <a:rPr lang="en-US" dirty="0" err="1"/>
              <a:t>l'évaluation</a:t>
            </a:r>
            <a:r>
              <a:rPr lang="en-US" dirty="0"/>
              <a:t>". </a:t>
            </a:r>
          </a:p>
          <a:p>
            <a:pPr marL="171450" indent="-171450">
              <a:buFont typeface="Arial" panose="020B0604020202020204" pitchFamily="34" charset="0"/>
              <a:buChar char="•"/>
            </a:pPr>
            <a:r>
              <a:rPr lang="en-US" dirty="0" err="1"/>
              <a:t>Précisez</a:t>
            </a:r>
            <a:r>
              <a:rPr lang="en-US" dirty="0"/>
              <a:t> qui </a:t>
            </a:r>
            <a:r>
              <a:rPr lang="en-US" dirty="0" err="1"/>
              <a:t>est</a:t>
            </a:r>
            <a:r>
              <a:rPr lang="en-US" dirty="0"/>
              <a:t> </a:t>
            </a:r>
            <a:r>
              <a:rPr lang="en-US" dirty="0" err="1"/>
              <a:t>responsable</a:t>
            </a:r>
            <a:r>
              <a:rPr lang="en-US" dirty="0"/>
              <a:t> de la </a:t>
            </a:r>
            <a:r>
              <a:rPr lang="en-US" dirty="0" err="1"/>
              <a:t>collecte</a:t>
            </a:r>
            <a:r>
              <a:rPr lang="en-US" dirty="0"/>
              <a:t> des </a:t>
            </a:r>
            <a:r>
              <a:rPr lang="en-US" dirty="0" err="1"/>
              <a:t>données</a:t>
            </a:r>
            <a:endParaRPr lang="en-US" dirty="0"/>
          </a:p>
          <a:p>
            <a:pPr marL="171450" indent="-171450">
              <a:buFont typeface="Arial" panose="020B0604020202020204" pitchFamily="34" charset="0"/>
              <a:buChar char="•"/>
            </a:pPr>
            <a:r>
              <a:rPr lang="en-US" dirty="0" err="1"/>
              <a:t>Précisez</a:t>
            </a:r>
            <a:r>
              <a:rPr lang="en-US" dirty="0"/>
              <a:t> qui </a:t>
            </a:r>
            <a:r>
              <a:rPr lang="en-US" dirty="0" err="1"/>
              <a:t>est</a:t>
            </a:r>
            <a:r>
              <a:rPr lang="en-US" dirty="0"/>
              <a:t> </a:t>
            </a:r>
            <a:r>
              <a:rPr lang="en-US" dirty="0" err="1"/>
              <a:t>responsable</a:t>
            </a:r>
            <a:r>
              <a:rPr lang="en-US" dirty="0"/>
              <a:t> de la communication des </a:t>
            </a:r>
            <a:r>
              <a:rPr lang="en-US" dirty="0" err="1"/>
              <a:t>données</a:t>
            </a:r>
            <a:r>
              <a:rPr lang="en-US" dirty="0"/>
              <a:t>, </a:t>
            </a:r>
            <a:r>
              <a:rPr lang="en-US" dirty="0" err="1"/>
              <a:t>peut-être</a:t>
            </a:r>
            <a:r>
              <a:rPr lang="en-US" dirty="0"/>
              <a:t> le </a:t>
            </a:r>
            <a:r>
              <a:rPr lang="en-US" dirty="0" err="1"/>
              <a:t>responsable</a:t>
            </a:r>
            <a:r>
              <a:rPr lang="en-US" dirty="0"/>
              <a:t> du </a:t>
            </a:r>
            <a:r>
              <a:rPr lang="en-US" dirty="0" err="1"/>
              <a:t>suivi</a:t>
            </a:r>
            <a:r>
              <a:rPr lang="en-US" dirty="0"/>
              <a:t> et de </a:t>
            </a:r>
            <a:r>
              <a:rPr lang="en-US" dirty="0" err="1"/>
              <a:t>l'évaluation</a:t>
            </a:r>
            <a:r>
              <a:rPr lang="en-US" dirty="0"/>
              <a:t> d'un </a:t>
            </a:r>
            <a:r>
              <a:rPr lang="en-US" dirty="0" err="1"/>
              <a:t>projet</a:t>
            </a:r>
            <a:r>
              <a:rPr lang="en-US" dirty="0"/>
              <a:t>.</a:t>
            </a:r>
          </a:p>
          <a:p>
            <a:pPr marL="171450" indent="-171450">
              <a:buFont typeface="Arial" panose="020B0604020202020204" pitchFamily="34" charset="0"/>
              <a:buChar char="•"/>
            </a:pPr>
            <a:r>
              <a:rPr lang="en-US" dirty="0"/>
              <a:t>Et qui </a:t>
            </a:r>
            <a:r>
              <a:rPr lang="en-US" dirty="0" err="1"/>
              <a:t>est</a:t>
            </a:r>
            <a:r>
              <a:rPr lang="en-US" dirty="0"/>
              <a:t> </a:t>
            </a:r>
            <a:r>
              <a:rPr lang="en-US" dirty="0" err="1"/>
              <a:t>responsable</a:t>
            </a:r>
            <a:r>
              <a:rPr lang="en-US" dirty="0"/>
              <a:t> de </a:t>
            </a:r>
            <a:r>
              <a:rPr lang="en-US" dirty="0" err="1"/>
              <a:t>l'évaluation</a:t>
            </a:r>
            <a:r>
              <a:rPr lang="en-US" dirty="0"/>
              <a:t> et de la </a:t>
            </a:r>
            <a:r>
              <a:rPr lang="en-US" dirty="0" err="1"/>
              <a:t>vérification</a:t>
            </a:r>
            <a:r>
              <a:rPr lang="en-US" dirty="0"/>
              <a:t> des </a:t>
            </a:r>
            <a:r>
              <a:rPr lang="en-US" dirty="0" err="1"/>
              <a:t>données</a:t>
            </a:r>
            <a:r>
              <a:rPr lang="en-US" dirty="0"/>
              <a:t> (le </a:t>
            </a:r>
            <a:r>
              <a:rPr lang="en-US" dirty="0" err="1"/>
              <a:t>cas</a:t>
            </a:r>
            <a:r>
              <a:rPr lang="en-US" dirty="0"/>
              <a:t> </a:t>
            </a:r>
            <a:r>
              <a:rPr lang="en-US" dirty="0" err="1"/>
              <a:t>échéant</a:t>
            </a:r>
            <a:r>
              <a:rPr lang="en-US" dirty="0"/>
              <a:t>) ? - </a:t>
            </a:r>
            <a:r>
              <a:rPr lang="en-US" dirty="0" err="1"/>
              <a:t>Là</a:t>
            </a:r>
            <a:r>
              <a:rPr lang="en-US" dirty="0"/>
              <a:t> encore, il </a:t>
            </a:r>
            <a:r>
              <a:rPr lang="en-US" dirty="0" err="1"/>
              <a:t>peut</a:t>
            </a:r>
            <a:r>
              <a:rPr lang="en-US" dirty="0"/>
              <a:t> </a:t>
            </a:r>
            <a:r>
              <a:rPr lang="en-US" dirty="0" err="1"/>
              <a:t>s'agir</a:t>
            </a:r>
            <a:r>
              <a:rPr lang="en-US" dirty="0"/>
              <a:t> du </a:t>
            </a:r>
            <a:r>
              <a:rPr lang="en-US" dirty="0" err="1"/>
              <a:t>responsable</a:t>
            </a:r>
            <a:r>
              <a:rPr lang="en-US" dirty="0"/>
              <a:t> du </a:t>
            </a:r>
            <a:r>
              <a:rPr lang="en-US" dirty="0" err="1"/>
              <a:t>suivi</a:t>
            </a:r>
            <a:r>
              <a:rPr lang="en-US" dirty="0"/>
              <a:t> et de </a:t>
            </a:r>
            <a:r>
              <a:rPr lang="en-US" dirty="0" err="1"/>
              <a:t>l'évaluation</a:t>
            </a:r>
            <a:r>
              <a:rPr lang="en-US" dirty="0"/>
              <a:t>, </a:t>
            </a:r>
            <a:r>
              <a:rPr lang="en-US" dirty="0" err="1"/>
              <a:t>mais</a:t>
            </a:r>
            <a:r>
              <a:rPr lang="en-US" dirty="0"/>
              <a:t> </a:t>
            </a:r>
            <a:r>
              <a:rPr lang="en-US" dirty="0" err="1"/>
              <a:t>c'est</a:t>
            </a:r>
            <a:r>
              <a:rPr lang="en-US" dirty="0"/>
              <a:t> au </a:t>
            </a:r>
            <a:r>
              <a:rPr lang="en-US" dirty="0" err="1"/>
              <a:t>projet</a:t>
            </a:r>
            <a:r>
              <a:rPr lang="en-US" dirty="0"/>
              <a:t> de </a:t>
            </a:r>
            <a:r>
              <a:rPr lang="en-US" dirty="0" err="1"/>
              <a:t>décider</a:t>
            </a:r>
            <a:r>
              <a:rPr lang="en-US" dirty="0"/>
              <a:t> qui </a:t>
            </a:r>
            <a:r>
              <a:rPr lang="en-US" dirty="0" err="1"/>
              <a:t>est</a:t>
            </a:r>
            <a:r>
              <a:rPr lang="en-US" dirty="0"/>
              <a:t> </a:t>
            </a:r>
            <a:r>
              <a:rPr lang="en-US" dirty="0" err="1"/>
              <a:t>responsable</a:t>
            </a:r>
            <a:r>
              <a:rPr lang="en-US" dirty="0"/>
              <a:t> de </a:t>
            </a:r>
            <a:r>
              <a:rPr lang="en-US" dirty="0" err="1"/>
              <a:t>chacun</a:t>
            </a:r>
            <a:r>
              <a:rPr lang="en-US" dirty="0"/>
              <a:t> des </a:t>
            </a:r>
            <a:r>
              <a:rPr lang="en-US" dirty="0" err="1"/>
              <a:t>rôles</a:t>
            </a:r>
            <a:r>
              <a:rPr lang="en-US" dirty="0"/>
              <a:t> </a:t>
            </a:r>
            <a:r>
              <a:rPr lang="en-US" dirty="0" err="1"/>
              <a:t>liés</a:t>
            </a:r>
            <a:r>
              <a:rPr lang="en-US" dirty="0"/>
              <a:t> </a:t>
            </a:r>
            <a:r>
              <a:rPr lang="en-US" dirty="0" err="1"/>
              <a:t>à</a:t>
            </a:r>
            <a:r>
              <a:rPr lang="en-US" dirty="0"/>
              <a:t> la </a:t>
            </a:r>
            <a:r>
              <a:rPr lang="en-US" dirty="0" err="1"/>
              <a:t>collecte</a:t>
            </a:r>
            <a:r>
              <a:rPr lang="en-US" dirty="0"/>
              <a:t>, </a:t>
            </a:r>
            <a:r>
              <a:rPr lang="en-US" dirty="0" err="1"/>
              <a:t>l'analyse</a:t>
            </a:r>
            <a:r>
              <a:rPr lang="en-US" dirty="0"/>
              <a:t>, le rapport et la </a:t>
            </a:r>
            <a:r>
              <a:rPr lang="en-US" dirty="0" err="1"/>
              <a:t>vérification</a:t>
            </a:r>
            <a:r>
              <a:rPr lang="en-US" dirty="0"/>
              <a:t> des </a:t>
            </a:r>
            <a:r>
              <a:rPr lang="en-US" dirty="0" err="1"/>
              <a:t>données</a:t>
            </a:r>
            <a:r>
              <a:rPr lang="en-US" dirty="0"/>
              <a:t>.</a:t>
            </a:r>
          </a:p>
        </p:txBody>
      </p:sp>
    </p:spTree>
    <p:extLst>
      <p:ext uri="{BB962C8B-B14F-4D97-AF65-F5344CB8AC3E}">
        <p14:creationId xmlns:p14="http://schemas.microsoft.com/office/powerpoint/2010/main" val="341755241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Voici</a:t>
            </a:r>
            <a:r>
              <a:rPr lang="en-US" dirty="0"/>
              <a:t> un </a:t>
            </a:r>
            <a:r>
              <a:rPr lang="en-US" dirty="0" err="1"/>
              <a:t>exemple</a:t>
            </a:r>
            <a:r>
              <a:rPr lang="en-US" dirty="0"/>
              <a:t> de PMP </a:t>
            </a:r>
            <a:r>
              <a:rPr lang="en-US" dirty="0" err="1"/>
              <a:t>rempli</a:t>
            </a:r>
            <a:r>
              <a:rPr lang="en-US" dirty="0"/>
              <a:t> pour le </a:t>
            </a:r>
            <a:r>
              <a:rPr lang="en-US" dirty="0" err="1"/>
              <a:t>projet</a:t>
            </a:r>
            <a:r>
              <a:rPr lang="en-US" dirty="0"/>
              <a:t> d'un </a:t>
            </a:r>
            <a:r>
              <a:rPr lang="en-US" dirty="0" err="1"/>
              <a:t>bénéficiaire</a:t>
            </a:r>
            <a:r>
              <a:rPr lang="en-US" dirty="0"/>
              <a:t> de subvention.  Nous </a:t>
            </a:r>
            <a:r>
              <a:rPr lang="en-US" dirty="0" err="1"/>
              <a:t>pouvons</a:t>
            </a:r>
            <a:r>
              <a:rPr lang="en-US" dirty="0"/>
              <a:t> </a:t>
            </a:r>
            <a:r>
              <a:rPr lang="en-US" dirty="0" err="1"/>
              <a:t>voir</a:t>
            </a:r>
            <a:r>
              <a:rPr lang="en-US" dirty="0"/>
              <a:t> </a:t>
            </a:r>
            <a:r>
              <a:rPr lang="en-US" dirty="0" err="1"/>
              <a:t>qu'il</a:t>
            </a:r>
            <a:r>
              <a:rPr lang="en-US" dirty="0"/>
              <a:t> </a:t>
            </a:r>
            <a:r>
              <a:rPr lang="en-US" dirty="0" err="1"/>
              <a:t>comprend</a:t>
            </a:r>
            <a:r>
              <a:rPr lang="en-US" dirty="0"/>
              <a:t> la </a:t>
            </a:r>
            <a:r>
              <a:rPr lang="en-US" dirty="0" err="1"/>
              <a:t>définition</a:t>
            </a:r>
            <a:r>
              <a:rPr lang="en-US" dirty="0"/>
              <a:t> de </a:t>
            </a:r>
            <a:r>
              <a:rPr lang="en-US" dirty="0" err="1"/>
              <a:t>termes</a:t>
            </a:r>
            <a:r>
              <a:rPr lang="en-US" dirty="0"/>
              <a:t> </a:t>
            </a:r>
            <a:r>
              <a:rPr lang="en-US" dirty="0" err="1"/>
              <a:t>clés</a:t>
            </a:r>
            <a:r>
              <a:rPr lang="en-US" dirty="0"/>
              <a:t> </a:t>
            </a:r>
            <a:r>
              <a:rPr lang="en-US" dirty="0" err="1"/>
              <a:t>tels</a:t>
            </a:r>
            <a:r>
              <a:rPr lang="en-US" dirty="0"/>
              <a:t> que "participants", "</a:t>
            </a:r>
            <a:r>
              <a:rPr lang="en-US" dirty="0" err="1"/>
              <a:t>engagés</a:t>
            </a:r>
            <a:r>
              <a:rPr lang="en-US" dirty="0"/>
              <a:t>", "nouveaux" et "</a:t>
            </a:r>
            <a:r>
              <a:rPr lang="en-US" dirty="0" err="1"/>
              <a:t>entreprises</a:t>
            </a:r>
            <a:r>
              <a:rPr lang="en-US" dirty="0"/>
              <a:t> </a:t>
            </a:r>
            <a:r>
              <a:rPr lang="en-US" dirty="0" err="1"/>
              <a:t>commerciales</a:t>
            </a:r>
            <a:r>
              <a:rPr lang="en-US" dirty="0"/>
              <a:t>".  Il </a:t>
            </a:r>
            <a:r>
              <a:rPr lang="en-US" dirty="0" err="1"/>
              <a:t>énumère</a:t>
            </a:r>
            <a:r>
              <a:rPr lang="en-US" dirty="0"/>
              <a:t> deux </a:t>
            </a:r>
            <a:r>
              <a:rPr lang="en-US" dirty="0" err="1"/>
              <a:t>façons</a:t>
            </a:r>
            <a:r>
              <a:rPr lang="en-US" dirty="0"/>
              <a:t> </a:t>
            </a:r>
            <a:r>
              <a:rPr lang="en-US" dirty="0" err="1"/>
              <a:t>différentes</a:t>
            </a:r>
            <a:r>
              <a:rPr lang="en-US" dirty="0"/>
              <a:t> de </a:t>
            </a:r>
            <a:r>
              <a:rPr lang="en-US" dirty="0" err="1"/>
              <a:t>désagréger</a:t>
            </a:r>
            <a:r>
              <a:rPr lang="en-US" dirty="0"/>
              <a:t> les </a:t>
            </a:r>
            <a:r>
              <a:rPr lang="en-US" dirty="0" err="1"/>
              <a:t>données</a:t>
            </a:r>
            <a:r>
              <a:rPr lang="en-US" dirty="0"/>
              <a:t>, les instruments qui </a:t>
            </a:r>
            <a:r>
              <a:rPr lang="en-US" dirty="0" err="1"/>
              <a:t>seront</a:t>
            </a:r>
            <a:r>
              <a:rPr lang="en-US" dirty="0"/>
              <a:t> </a:t>
            </a:r>
            <a:r>
              <a:rPr lang="en-US" dirty="0" err="1"/>
              <a:t>utilisés</a:t>
            </a:r>
            <a:r>
              <a:rPr lang="en-US" dirty="0"/>
              <a:t> pour </a:t>
            </a:r>
            <a:r>
              <a:rPr lang="en-US" dirty="0" err="1"/>
              <a:t>collecter</a:t>
            </a:r>
            <a:r>
              <a:rPr lang="en-US" dirty="0"/>
              <a:t> les </a:t>
            </a:r>
            <a:r>
              <a:rPr lang="en-US" dirty="0" err="1"/>
              <a:t>données</a:t>
            </a:r>
            <a:r>
              <a:rPr lang="en-US" dirty="0"/>
              <a:t>, des </a:t>
            </a:r>
            <a:r>
              <a:rPr lang="en-US" dirty="0" err="1"/>
              <a:t>informations</a:t>
            </a:r>
            <a:r>
              <a:rPr lang="en-US" dirty="0"/>
              <a:t> sur la </a:t>
            </a:r>
            <a:r>
              <a:rPr lang="en-US" dirty="0" err="1"/>
              <a:t>fréquence</a:t>
            </a:r>
            <a:r>
              <a:rPr lang="en-US" dirty="0"/>
              <a:t> de la </a:t>
            </a:r>
            <a:r>
              <a:rPr lang="en-US" dirty="0" err="1"/>
              <a:t>collecte</a:t>
            </a:r>
            <a:r>
              <a:rPr lang="en-US" dirty="0"/>
              <a:t> des </a:t>
            </a:r>
            <a:r>
              <a:rPr lang="en-US" dirty="0" err="1"/>
              <a:t>données</a:t>
            </a:r>
            <a:r>
              <a:rPr lang="en-US" dirty="0"/>
              <a:t> et des rapports et le </a:t>
            </a:r>
            <a:r>
              <a:rPr lang="en-US" dirty="0" err="1"/>
              <a:t>pourcentage</a:t>
            </a:r>
            <a:r>
              <a:rPr lang="en-US" dirty="0"/>
              <a:t> de </a:t>
            </a:r>
            <a:r>
              <a:rPr lang="en-US" dirty="0" err="1"/>
              <a:t>vérification</a:t>
            </a:r>
            <a:r>
              <a:rPr lang="en-US" dirty="0"/>
              <a:t>.  Dans la </a:t>
            </a:r>
            <a:r>
              <a:rPr lang="en-US" dirty="0" err="1"/>
              <a:t>dernière</a:t>
            </a:r>
            <a:r>
              <a:rPr lang="en-US" dirty="0"/>
              <a:t> </a:t>
            </a:r>
            <a:r>
              <a:rPr lang="en-US" dirty="0" err="1"/>
              <a:t>colonne</a:t>
            </a:r>
            <a:r>
              <a:rPr lang="en-US" dirty="0"/>
              <a:t>, nous </a:t>
            </a:r>
            <a:r>
              <a:rPr lang="en-US" dirty="0" err="1"/>
              <a:t>voyons</a:t>
            </a:r>
            <a:r>
              <a:rPr lang="en-US" dirty="0"/>
              <a:t> qui </a:t>
            </a:r>
            <a:r>
              <a:rPr lang="en-US" dirty="0" err="1"/>
              <a:t>collectera</a:t>
            </a:r>
            <a:r>
              <a:rPr lang="en-US" dirty="0"/>
              <a:t>, </a:t>
            </a:r>
            <a:r>
              <a:rPr lang="en-US" dirty="0" err="1"/>
              <a:t>rapportera</a:t>
            </a:r>
            <a:r>
              <a:rPr lang="en-US" dirty="0"/>
              <a:t> et </a:t>
            </a:r>
            <a:r>
              <a:rPr lang="en-US" dirty="0" err="1"/>
              <a:t>évaluera</a:t>
            </a:r>
            <a:r>
              <a:rPr lang="en-US" dirty="0"/>
              <a:t> les </a:t>
            </a:r>
            <a:r>
              <a:rPr lang="en-US" dirty="0" err="1"/>
              <a:t>données</a:t>
            </a:r>
            <a:r>
              <a:rPr lang="en-US" dirty="0"/>
              <a:t> pour </a:t>
            </a:r>
            <a:r>
              <a:rPr lang="en-US" dirty="0" err="1"/>
              <a:t>cet</a:t>
            </a:r>
            <a:r>
              <a:rPr lang="en-US" dirty="0"/>
              <a:t> </a:t>
            </a:r>
            <a:r>
              <a:rPr lang="en-US" dirty="0" err="1"/>
              <a:t>indicateur</a:t>
            </a:r>
            <a:r>
              <a:rPr lang="en-US" dirty="0"/>
              <a:t> particulier. </a:t>
            </a:r>
          </a:p>
        </p:txBody>
      </p:sp>
    </p:spTree>
    <p:extLst>
      <p:ext uri="{BB962C8B-B14F-4D97-AF65-F5344CB8AC3E}">
        <p14:creationId xmlns:p14="http://schemas.microsoft.com/office/powerpoint/2010/main" val="345527948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Pour </a:t>
            </a:r>
            <a:r>
              <a:rPr lang="en-US" dirty="0" err="1"/>
              <a:t>terminer</a:t>
            </a:r>
            <a:r>
              <a:rPr lang="en-US" dirty="0"/>
              <a:t> </a:t>
            </a:r>
            <a:r>
              <a:rPr lang="en-US" dirty="0" err="1"/>
              <a:t>notre</a:t>
            </a:r>
            <a:r>
              <a:rPr lang="en-US" dirty="0"/>
              <a:t> discussion sur les </a:t>
            </a:r>
            <a:r>
              <a:rPr lang="en-US" dirty="0" err="1"/>
              <a:t>indicateurs</a:t>
            </a:r>
            <a:r>
              <a:rPr lang="en-US" dirty="0"/>
              <a:t> et les PMP, </a:t>
            </a:r>
            <a:r>
              <a:rPr lang="en-US" dirty="0" err="1"/>
              <a:t>examinons</a:t>
            </a:r>
            <a:r>
              <a:rPr lang="en-US" dirty="0"/>
              <a:t> les </a:t>
            </a:r>
            <a:r>
              <a:rPr lang="en-US" dirty="0" err="1"/>
              <a:t>rôles</a:t>
            </a:r>
            <a:r>
              <a:rPr lang="en-US" dirty="0"/>
              <a:t> des </a:t>
            </a:r>
            <a:r>
              <a:rPr lang="en-US" dirty="0" err="1"/>
              <a:t>bénéficiaires</a:t>
            </a:r>
            <a:r>
              <a:rPr lang="en-US" dirty="0"/>
              <a:t> de subventions et du personnel de la LILA.</a:t>
            </a:r>
          </a:p>
          <a:p>
            <a:pPr marL="171450" indent="-171450">
              <a:buFont typeface="Arial" panose="020B0604020202020204" pitchFamily="34" charset="0"/>
              <a:buChar char="•"/>
            </a:pPr>
            <a:r>
              <a:rPr lang="en-US" dirty="0"/>
              <a:t>Le </a:t>
            </a:r>
            <a:r>
              <a:rPr lang="en-US" dirty="0" err="1"/>
              <a:t>bénéficiaire</a:t>
            </a:r>
            <a:r>
              <a:rPr lang="en-US" dirty="0"/>
              <a:t> de la subvention </a:t>
            </a:r>
            <a:r>
              <a:rPr lang="en-US" dirty="0" err="1"/>
              <a:t>est</a:t>
            </a:r>
            <a:r>
              <a:rPr lang="en-US" dirty="0"/>
              <a:t> </a:t>
            </a:r>
            <a:r>
              <a:rPr lang="en-US" dirty="0" err="1"/>
              <a:t>responsable</a:t>
            </a:r>
            <a:r>
              <a:rPr lang="en-US" dirty="0"/>
              <a:t> </a:t>
            </a:r>
            <a:r>
              <a:rPr lang="en-US" dirty="0" err="1"/>
              <a:t>en</a:t>
            </a:r>
            <a:r>
              <a:rPr lang="en-US" dirty="0"/>
              <a:t> dernier </a:t>
            </a:r>
            <a:r>
              <a:rPr lang="en-US" dirty="0" err="1"/>
              <a:t>ressort</a:t>
            </a:r>
            <a:r>
              <a:rPr lang="en-US" dirty="0"/>
              <a:t> de </a:t>
            </a:r>
            <a:r>
              <a:rPr lang="en-US" dirty="0" err="1"/>
              <a:t>l'élaboration</a:t>
            </a:r>
            <a:r>
              <a:rPr lang="en-US" dirty="0"/>
              <a:t> des </a:t>
            </a:r>
            <a:r>
              <a:rPr lang="en-US" dirty="0" err="1"/>
              <a:t>indicateurs</a:t>
            </a:r>
            <a:r>
              <a:rPr lang="en-US" dirty="0"/>
              <a:t> </a:t>
            </a:r>
            <a:r>
              <a:rPr lang="en-US" dirty="0" err="1"/>
              <a:t>qu'il</a:t>
            </a:r>
            <a:r>
              <a:rPr lang="en-US" dirty="0"/>
              <a:t> </a:t>
            </a:r>
            <a:r>
              <a:rPr lang="en-US" dirty="0" err="1"/>
              <a:t>juge</a:t>
            </a:r>
            <a:r>
              <a:rPr lang="en-US" dirty="0"/>
              <a:t> </a:t>
            </a:r>
            <a:r>
              <a:rPr lang="en-US" dirty="0" err="1"/>
              <a:t>nécessaires</a:t>
            </a:r>
            <a:r>
              <a:rPr lang="en-US" dirty="0"/>
              <a:t> pour son </a:t>
            </a:r>
            <a:r>
              <a:rPr lang="en-US" dirty="0" err="1"/>
              <a:t>projet</a:t>
            </a:r>
            <a:r>
              <a:rPr lang="en-US" dirty="0"/>
              <a:t> et du </a:t>
            </a:r>
            <a:r>
              <a:rPr lang="en-US" dirty="0" err="1"/>
              <a:t>développement</a:t>
            </a:r>
            <a:r>
              <a:rPr lang="en-US" dirty="0"/>
              <a:t> du PMP.  </a:t>
            </a:r>
            <a:r>
              <a:rPr lang="en-US" dirty="0" err="1"/>
              <a:t>Toutefois</a:t>
            </a:r>
            <a:r>
              <a:rPr lang="en-US" dirty="0"/>
              <a:t>, </a:t>
            </a:r>
            <a:r>
              <a:rPr lang="en-US" dirty="0" err="1"/>
              <a:t>cela</a:t>
            </a:r>
            <a:r>
              <a:rPr lang="en-US" dirty="0"/>
              <a:t> doit </a:t>
            </a:r>
            <a:r>
              <a:rPr lang="en-US" dirty="0" err="1"/>
              <a:t>être</a:t>
            </a:r>
            <a:r>
              <a:rPr lang="en-US" dirty="0"/>
              <a:t> fait </a:t>
            </a:r>
            <a:r>
              <a:rPr lang="en-US" dirty="0" err="1"/>
              <a:t>en</a:t>
            </a:r>
            <a:r>
              <a:rPr lang="en-US" dirty="0"/>
              <a:t> consultation avec le </a:t>
            </a:r>
            <a:r>
              <a:rPr lang="en-US" dirty="0" err="1"/>
              <a:t>gestionnaire</a:t>
            </a:r>
            <a:r>
              <a:rPr lang="en-US" dirty="0"/>
              <a:t> de </a:t>
            </a:r>
            <a:r>
              <a:rPr lang="en-US" dirty="0" err="1"/>
              <a:t>projet</a:t>
            </a:r>
            <a:r>
              <a:rPr lang="en-US" dirty="0"/>
              <a:t> de </a:t>
            </a:r>
            <a:r>
              <a:rPr lang="en-US" dirty="0" err="1"/>
              <a:t>l’ILAB</a:t>
            </a:r>
            <a:r>
              <a:rPr lang="en-US" dirty="0"/>
              <a:t> et le </a:t>
            </a:r>
            <a:r>
              <a:rPr lang="en-US" dirty="0" err="1"/>
              <a:t>spécialiste</a:t>
            </a:r>
            <a:r>
              <a:rPr lang="en-US" dirty="0"/>
              <a:t> du </a:t>
            </a:r>
            <a:r>
              <a:rPr lang="en-US" dirty="0" err="1"/>
              <a:t>suivi</a:t>
            </a:r>
            <a:r>
              <a:rPr lang="en-US" dirty="0"/>
              <a:t> et de </a:t>
            </a:r>
            <a:r>
              <a:rPr lang="en-US" dirty="0" err="1"/>
              <a:t>l'évaluation</a:t>
            </a:r>
            <a:r>
              <a:rPr lang="en-US" dirty="0"/>
              <a:t>. Les </a:t>
            </a:r>
            <a:r>
              <a:rPr lang="en-US" dirty="0" err="1"/>
              <a:t>bénéficiaires</a:t>
            </a:r>
            <a:r>
              <a:rPr lang="en-US" dirty="0"/>
              <a:t> </a:t>
            </a:r>
            <a:r>
              <a:rPr lang="en-US" dirty="0" err="1"/>
              <a:t>sont</a:t>
            </a:r>
            <a:r>
              <a:rPr lang="en-US" dirty="0"/>
              <a:t> </a:t>
            </a:r>
            <a:r>
              <a:rPr lang="en-US" dirty="0" err="1"/>
              <a:t>responsables</a:t>
            </a:r>
            <a:r>
              <a:rPr lang="en-US" dirty="0"/>
              <a:t> de </a:t>
            </a:r>
            <a:r>
              <a:rPr lang="en-US" dirty="0" err="1"/>
              <a:t>l'intégration</a:t>
            </a:r>
            <a:r>
              <a:rPr lang="en-US" dirty="0"/>
              <a:t> du retour </a:t>
            </a:r>
            <a:r>
              <a:rPr lang="en-US" dirty="0" err="1"/>
              <a:t>d'information</a:t>
            </a:r>
            <a:r>
              <a:rPr lang="en-US" dirty="0"/>
              <a:t> et des contributions de </a:t>
            </a:r>
            <a:r>
              <a:rPr lang="en-US" dirty="0" err="1"/>
              <a:t>l’ILAB</a:t>
            </a:r>
            <a:r>
              <a:rPr lang="en-US" dirty="0"/>
              <a:t> dans les </a:t>
            </a:r>
            <a:r>
              <a:rPr lang="en-US" dirty="0" err="1"/>
              <a:t>indicateurs</a:t>
            </a:r>
            <a:r>
              <a:rPr lang="en-US" dirty="0"/>
              <a:t> </a:t>
            </a:r>
            <a:r>
              <a:rPr lang="en-US" dirty="0" err="1"/>
              <a:t>finaux</a:t>
            </a:r>
            <a:r>
              <a:rPr lang="en-US" dirty="0"/>
              <a:t> et le PMP.</a:t>
            </a:r>
          </a:p>
          <a:p>
            <a:pPr marL="171450" indent="-171450">
              <a:buFont typeface="Arial" panose="020B0604020202020204" pitchFamily="34" charset="0"/>
              <a:buChar char="•"/>
            </a:pPr>
            <a:r>
              <a:rPr lang="en-US" dirty="0"/>
              <a:t>La collaboration avec </a:t>
            </a:r>
            <a:r>
              <a:rPr lang="en-US" dirty="0" err="1"/>
              <a:t>l'ILAB</a:t>
            </a:r>
            <a:r>
              <a:rPr lang="en-US" dirty="0"/>
              <a:t> sur les </a:t>
            </a:r>
            <a:r>
              <a:rPr lang="en-US" dirty="0" err="1"/>
              <a:t>indicateurs</a:t>
            </a:r>
            <a:r>
              <a:rPr lang="en-US" dirty="0"/>
              <a:t> et le PMP se fait </a:t>
            </a:r>
            <a:r>
              <a:rPr lang="en-US" dirty="0" err="1"/>
              <a:t>souvent</a:t>
            </a:r>
            <a:r>
              <a:rPr lang="en-US" dirty="0"/>
              <a:t> dans le cadre de </a:t>
            </a:r>
            <a:r>
              <a:rPr lang="en-US" dirty="0" err="1"/>
              <a:t>l'atelier</a:t>
            </a:r>
            <a:r>
              <a:rPr lang="en-US" dirty="0"/>
              <a:t> du CMEP </a:t>
            </a:r>
            <a:r>
              <a:rPr lang="en-US" dirty="0" err="1"/>
              <a:t>ou</a:t>
            </a:r>
            <a:r>
              <a:rPr lang="en-US" dirty="0"/>
              <a:t> de sessions de travail </a:t>
            </a:r>
            <a:r>
              <a:rPr lang="en-US" dirty="0" err="1"/>
              <a:t>virtuelles</a:t>
            </a:r>
            <a:r>
              <a:rPr lang="en-US" dirty="0"/>
              <a:t>, </a:t>
            </a:r>
            <a:r>
              <a:rPr lang="en-US" dirty="0" err="1"/>
              <a:t>ainsi</a:t>
            </a:r>
            <a:r>
              <a:rPr lang="en-US" dirty="0"/>
              <a:t> que par la </a:t>
            </a:r>
            <a:r>
              <a:rPr lang="en-US" dirty="0" err="1"/>
              <a:t>soumission</a:t>
            </a:r>
            <a:r>
              <a:rPr lang="en-US" dirty="0"/>
              <a:t> de </a:t>
            </a:r>
            <a:r>
              <a:rPr lang="en-US" dirty="0" err="1"/>
              <a:t>projets</a:t>
            </a:r>
            <a:r>
              <a:rPr lang="en-US" dirty="0"/>
              <a:t> de </a:t>
            </a:r>
            <a:r>
              <a:rPr lang="en-US" dirty="0" err="1"/>
              <a:t>produits</a:t>
            </a:r>
            <a:r>
              <a:rPr lang="en-US" dirty="0"/>
              <a:t>. </a:t>
            </a:r>
          </a:p>
          <a:p>
            <a:pPr marL="171450" indent="-171450">
              <a:buFont typeface="Arial" panose="020B0604020202020204" pitchFamily="34" charset="0"/>
              <a:buChar char="•"/>
            </a:pPr>
            <a:r>
              <a:rPr lang="en-US" dirty="0"/>
              <a:t>Pendant </a:t>
            </a:r>
            <a:r>
              <a:rPr lang="en-US" dirty="0" err="1"/>
              <a:t>toute</a:t>
            </a:r>
            <a:r>
              <a:rPr lang="en-US" dirty="0"/>
              <a:t> la durée du </a:t>
            </a:r>
            <a:r>
              <a:rPr lang="en-US" dirty="0" err="1"/>
              <a:t>projet</a:t>
            </a:r>
            <a:r>
              <a:rPr lang="en-US" dirty="0"/>
              <a:t>, les </a:t>
            </a:r>
            <a:r>
              <a:rPr lang="en-US" dirty="0" err="1"/>
              <a:t>bénéficiaires</a:t>
            </a:r>
            <a:r>
              <a:rPr lang="en-US" dirty="0"/>
              <a:t> </a:t>
            </a:r>
            <a:r>
              <a:rPr lang="en-US" dirty="0" err="1"/>
              <a:t>sont</a:t>
            </a:r>
            <a:r>
              <a:rPr lang="en-US" dirty="0"/>
              <a:t> chargés de </a:t>
            </a:r>
            <a:r>
              <a:rPr lang="en-US" dirty="0" err="1"/>
              <a:t>communiquer</a:t>
            </a:r>
            <a:r>
              <a:rPr lang="en-US" dirty="0"/>
              <a:t> </a:t>
            </a:r>
            <a:r>
              <a:rPr lang="en-US" dirty="0" err="1"/>
              <a:t>régulièrement</a:t>
            </a:r>
            <a:r>
              <a:rPr lang="en-US" dirty="0"/>
              <a:t> les </a:t>
            </a:r>
            <a:r>
              <a:rPr lang="en-US" dirty="0" err="1"/>
              <a:t>données</a:t>
            </a:r>
            <a:r>
              <a:rPr lang="en-US" dirty="0"/>
              <a:t> des </a:t>
            </a:r>
            <a:r>
              <a:rPr lang="en-US" dirty="0" err="1"/>
              <a:t>indicateurs</a:t>
            </a:r>
            <a:r>
              <a:rPr lang="en-US" dirty="0"/>
              <a:t> </a:t>
            </a:r>
            <a:r>
              <a:rPr lang="en-US" dirty="0" err="1"/>
              <a:t>à</a:t>
            </a:r>
            <a:r>
              <a:rPr lang="en-US" dirty="0"/>
              <a:t> </a:t>
            </a:r>
            <a:r>
              <a:rPr lang="en-US" dirty="0" err="1"/>
              <a:t>l’ILAB</a:t>
            </a:r>
            <a:r>
              <a:rPr lang="en-US" dirty="0"/>
              <a:t>, </a:t>
            </a:r>
            <a:r>
              <a:rPr lang="en-US" dirty="0" err="1"/>
              <a:t>conformément</a:t>
            </a:r>
            <a:r>
              <a:rPr lang="en-US" dirty="0"/>
              <a:t> au PMP. </a:t>
            </a:r>
          </a:p>
          <a:p>
            <a:pPr marL="171450" indent="-171450">
              <a:buFont typeface="Arial" panose="020B0604020202020204" pitchFamily="34" charset="0"/>
              <a:buChar char="•"/>
            </a:pPr>
            <a:r>
              <a:rPr lang="en-US" dirty="0"/>
              <a:t>Si </a:t>
            </a:r>
            <a:r>
              <a:rPr lang="en-US" dirty="0" err="1"/>
              <a:t>nécessaire</a:t>
            </a:r>
            <a:r>
              <a:rPr lang="en-US" dirty="0"/>
              <a:t>, les </a:t>
            </a:r>
            <a:r>
              <a:rPr lang="en-US" dirty="0" err="1"/>
              <a:t>bénéficiaires</a:t>
            </a:r>
            <a:r>
              <a:rPr lang="en-US" dirty="0"/>
              <a:t> </a:t>
            </a:r>
            <a:r>
              <a:rPr lang="en-US" dirty="0" err="1"/>
              <a:t>mettent</a:t>
            </a:r>
            <a:r>
              <a:rPr lang="en-US" dirty="0"/>
              <a:t> </a:t>
            </a:r>
            <a:r>
              <a:rPr lang="en-US" dirty="0" err="1"/>
              <a:t>à</a:t>
            </a:r>
            <a:r>
              <a:rPr lang="en-US" dirty="0"/>
              <a:t> jour les </a:t>
            </a:r>
            <a:r>
              <a:rPr lang="en-US" dirty="0" err="1"/>
              <a:t>indicateurs</a:t>
            </a:r>
            <a:r>
              <a:rPr lang="en-US" dirty="0"/>
              <a:t> et le PMP </a:t>
            </a:r>
            <a:r>
              <a:rPr lang="en-US" dirty="0" err="1"/>
              <a:t>en</a:t>
            </a:r>
            <a:r>
              <a:rPr lang="en-US" dirty="0"/>
              <a:t> consultation avec </a:t>
            </a:r>
            <a:r>
              <a:rPr lang="en-US" dirty="0" err="1"/>
              <a:t>l’ILAB</a:t>
            </a:r>
            <a:r>
              <a:rPr lang="en-US" dirty="0"/>
              <a:t>.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Le personnel de </a:t>
            </a:r>
            <a:r>
              <a:rPr lang="en-US" dirty="0" err="1"/>
              <a:t>l’ILAB</a:t>
            </a:r>
            <a:r>
              <a:rPr lang="en-US" dirty="0"/>
              <a:t> </a:t>
            </a:r>
            <a:r>
              <a:rPr lang="en-US" dirty="0" err="1"/>
              <a:t>participe</a:t>
            </a:r>
            <a:r>
              <a:rPr lang="en-US" dirty="0"/>
              <a:t> </a:t>
            </a:r>
            <a:r>
              <a:rPr lang="en-US" dirty="0" err="1"/>
              <a:t>à</a:t>
            </a:r>
            <a:r>
              <a:rPr lang="en-US" dirty="0"/>
              <a:t> </a:t>
            </a:r>
            <a:r>
              <a:rPr lang="en-US" dirty="0" err="1"/>
              <a:t>l'atelier</a:t>
            </a:r>
            <a:r>
              <a:rPr lang="en-US" dirty="0"/>
              <a:t> du CMEP </a:t>
            </a:r>
            <a:r>
              <a:rPr lang="en-US" dirty="0" err="1"/>
              <a:t>ou</a:t>
            </a:r>
            <a:r>
              <a:rPr lang="en-US" dirty="0"/>
              <a:t> </a:t>
            </a:r>
            <a:r>
              <a:rPr lang="en-US" dirty="0" err="1"/>
              <a:t>à</a:t>
            </a:r>
            <a:r>
              <a:rPr lang="en-US" dirty="0"/>
              <a:t> des sessions </a:t>
            </a:r>
            <a:r>
              <a:rPr lang="en-US" dirty="0" err="1"/>
              <a:t>virtuelles</a:t>
            </a:r>
            <a:r>
              <a:rPr lang="en-US" dirty="0"/>
              <a:t> pour </a:t>
            </a:r>
            <a:r>
              <a:rPr lang="en-US" dirty="0" err="1"/>
              <a:t>développer</a:t>
            </a:r>
            <a:r>
              <a:rPr lang="en-US" dirty="0"/>
              <a:t> le CMEP, </a:t>
            </a:r>
            <a:r>
              <a:rPr lang="en-US" dirty="0" err="1"/>
              <a:t>ce</a:t>
            </a:r>
            <a:r>
              <a:rPr lang="en-US" dirty="0"/>
              <a:t> qui </a:t>
            </a:r>
            <a:r>
              <a:rPr lang="en-US" dirty="0" err="1"/>
              <a:t>inclut</a:t>
            </a:r>
            <a:r>
              <a:rPr lang="en-US" dirty="0"/>
              <a:t> la </a:t>
            </a:r>
            <a:r>
              <a:rPr lang="en-US" dirty="0" err="1"/>
              <a:t>sélection</a:t>
            </a:r>
            <a:r>
              <a:rPr lang="en-US" dirty="0"/>
              <a:t> des </a:t>
            </a:r>
            <a:r>
              <a:rPr lang="en-US" dirty="0" err="1"/>
              <a:t>indicateurs</a:t>
            </a:r>
            <a:r>
              <a:rPr lang="en-US" dirty="0"/>
              <a:t> et la </a:t>
            </a:r>
            <a:r>
              <a:rPr lang="en-US" dirty="0" err="1"/>
              <a:t>rédaction</a:t>
            </a:r>
            <a:r>
              <a:rPr lang="en-US" dirty="0"/>
              <a:t> du PMP.</a:t>
            </a:r>
          </a:p>
          <a:p>
            <a:pPr marL="171450" indent="-171450">
              <a:buFont typeface="Arial" panose="020B0604020202020204" pitchFamily="34" charset="0"/>
              <a:buChar char="•"/>
            </a:pPr>
            <a:r>
              <a:rPr lang="en-US" dirty="0" err="1"/>
              <a:t>Ils</a:t>
            </a:r>
            <a:r>
              <a:rPr lang="en-US" dirty="0"/>
              <a:t> </a:t>
            </a:r>
            <a:r>
              <a:rPr lang="en-US" dirty="0" err="1"/>
              <a:t>examinent</a:t>
            </a:r>
            <a:r>
              <a:rPr lang="en-US" dirty="0"/>
              <a:t> et </a:t>
            </a:r>
            <a:r>
              <a:rPr lang="en-US" dirty="0" err="1"/>
              <a:t>fournissent</a:t>
            </a:r>
            <a:r>
              <a:rPr lang="en-US" dirty="0"/>
              <a:t> des </a:t>
            </a:r>
            <a:r>
              <a:rPr lang="en-US" dirty="0" err="1"/>
              <a:t>commentaires</a:t>
            </a:r>
            <a:r>
              <a:rPr lang="en-US" dirty="0"/>
              <a:t> sur les </a:t>
            </a:r>
            <a:r>
              <a:rPr lang="en-US" dirty="0" err="1"/>
              <a:t>indicateurs</a:t>
            </a:r>
            <a:r>
              <a:rPr lang="en-US" dirty="0"/>
              <a:t> et le PMP </a:t>
            </a:r>
            <a:r>
              <a:rPr lang="en-US" dirty="0" err="1"/>
              <a:t>proposés</a:t>
            </a:r>
            <a:r>
              <a:rPr lang="en-US" dirty="0"/>
              <a:t> et les </a:t>
            </a:r>
            <a:r>
              <a:rPr lang="en-US" dirty="0" err="1"/>
              <a:t>approuvent</a:t>
            </a:r>
            <a:r>
              <a:rPr lang="en-US" dirty="0"/>
              <a:t> </a:t>
            </a:r>
            <a:r>
              <a:rPr lang="en-US" dirty="0" err="1"/>
              <a:t>finalement</a:t>
            </a:r>
            <a:r>
              <a:rPr lang="en-US" dirty="0"/>
              <a:t> dans le cadre du CMEP.</a:t>
            </a:r>
          </a:p>
          <a:p>
            <a:pPr marL="171450" indent="-171450">
              <a:buFont typeface="Arial" panose="020B0604020202020204" pitchFamily="34" charset="0"/>
              <a:buChar char="•"/>
            </a:pPr>
            <a:r>
              <a:rPr lang="en-US" dirty="0"/>
              <a:t>Pendant la durée du </a:t>
            </a:r>
            <a:r>
              <a:rPr lang="en-US" dirty="0" err="1"/>
              <a:t>projet</a:t>
            </a:r>
            <a:r>
              <a:rPr lang="en-US" dirty="0"/>
              <a:t>, le personnel de </a:t>
            </a:r>
            <a:r>
              <a:rPr lang="en-US" dirty="0" err="1"/>
              <a:t>l’ILAB</a:t>
            </a:r>
            <a:r>
              <a:rPr lang="en-US" dirty="0"/>
              <a:t> examine les </a:t>
            </a:r>
            <a:r>
              <a:rPr lang="en-US" dirty="0" err="1"/>
              <a:t>données</a:t>
            </a:r>
            <a:r>
              <a:rPr lang="en-US" dirty="0"/>
              <a:t> </a:t>
            </a:r>
            <a:r>
              <a:rPr lang="en-US" dirty="0" err="1"/>
              <a:t>communiquées</a:t>
            </a:r>
            <a:r>
              <a:rPr lang="en-US" dirty="0"/>
              <a:t> et </a:t>
            </a:r>
            <a:r>
              <a:rPr lang="en-US" dirty="0" err="1"/>
              <a:t>s'en</a:t>
            </a:r>
            <a:r>
              <a:rPr lang="en-US" dirty="0"/>
              <a:t> </a:t>
            </a:r>
            <a:r>
              <a:rPr lang="en-US" dirty="0" err="1"/>
              <a:t>sert</a:t>
            </a:r>
            <a:r>
              <a:rPr lang="en-US" dirty="0"/>
              <a:t> pour </a:t>
            </a:r>
            <a:r>
              <a:rPr lang="en-US" dirty="0" err="1"/>
              <a:t>discuter</a:t>
            </a:r>
            <a:r>
              <a:rPr lang="en-US" dirty="0"/>
              <a:t> des performances avec les </a:t>
            </a:r>
            <a:r>
              <a:rPr lang="en-US" dirty="0" err="1"/>
              <a:t>bénéficiaires</a:t>
            </a:r>
            <a:r>
              <a:rPr lang="en-US" dirty="0"/>
              <a:t>.  </a:t>
            </a:r>
          </a:p>
          <a:p>
            <a:pPr marL="171450" indent="-171450">
              <a:buFont typeface="Arial" panose="020B0604020202020204" pitchFamily="34" charset="0"/>
              <a:buChar char="•"/>
            </a:pPr>
            <a:r>
              <a:rPr lang="en-US" dirty="0"/>
              <a:t>Le personnel de </a:t>
            </a:r>
            <a:r>
              <a:rPr lang="en-US" dirty="0" err="1"/>
              <a:t>l'ILAB</a:t>
            </a:r>
            <a:r>
              <a:rPr lang="en-US" dirty="0"/>
              <a:t> </a:t>
            </a:r>
            <a:r>
              <a:rPr lang="en-US" dirty="0" err="1"/>
              <a:t>consulte</a:t>
            </a:r>
            <a:r>
              <a:rPr lang="en-US" dirty="0"/>
              <a:t> </a:t>
            </a:r>
            <a:r>
              <a:rPr lang="en-US" dirty="0" err="1"/>
              <a:t>également</a:t>
            </a:r>
            <a:r>
              <a:rPr lang="en-US" dirty="0"/>
              <a:t> les </a:t>
            </a:r>
            <a:r>
              <a:rPr lang="en-US" dirty="0" err="1"/>
              <a:t>bénéficiaires</a:t>
            </a:r>
            <a:r>
              <a:rPr lang="en-US" dirty="0"/>
              <a:t> sur les </a:t>
            </a:r>
            <a:r>
              <a:rPr lang="en-US" dirty="0" err="1"/>
              <a:t>changements</a:t>
            </a:r>
            <a:r>
              <a:rPr lang="en-US" dirty="0"/>
              <a:t> </a:t>
            </a:r>
            <a:r>
              <a:rPr lang="en-US" dirty="0" err="1"/>
              <a:t>éventuels</a:t>
            </a:r>
            <a:r>
              <a:rPr lang="en-US" dirty="0"/>
              <a:t> </a:t>
            </a:r>
            <a:r>
              <a:rPr lang="en-US" dirty="0" err="1"/>
              <a:t>à</a:t>
            </a:r>
            <a:r>
              <a:rPr lang="en-US" dirty="0"/>
              <a:t> </a:t>
            </a:r>
            <a:r>
              <a:rPr lang="en-US" dirty="0" err="1"/>
              <a:t>apporter</a:t>
            </a:r>
            <a:r>
              <a:rPr lang="en-US" dirty="0"/>
              <a:t> aux </a:t>
            </a:r>
            <a:r>
              <a:rPr lang="en-US" dirty="0" err="1"/>
              <a:t>indicateurs</a:t>
            </a:r>
            <a:r>
              <a:rPr lang="en-US" dirty="0"/>
              <a:t> </a:t>
            </a:r>
            <a:r>
              <a:rPr lang="en-US" dirty="0" err="1"/>
              <a:t>ou</a:t>
            </a:r>
            <a:r>
              <a:rPr lang="en-US" dirty="0"/>
              <a:t> au PMP au fur et </a:t>
            </a:r>
            <a:r>
              <a:rPr lang="en-US" dirty="0" err="1"/>
              <a:t>à</a:t>
            </a:r>
            <a:r>
              <a:rPr lang="en-US" dirty="0"/>
              <a:t> </a:t>
            </a:r>
            <a:r>
              <a:rPr lang="en-US" dirty="0" err="1"/>
              <a:t>mesure</a:t>
            </a:r>
            <a:r>
              <a:rPr lang="en-US" dirty="0"/>
              <a:t> de </a:t>
            </a:r>
            <a:r>
              <a:rPr lang="en-US" dirty="0" err="1"/>
              <a:t>l'apprentissage</a:t>
            </a:r>
            <a:r>
              <a:rPr lang="en-US" dirty="0"/>
              <a:t> et de </a:t>
            </a:r>
            <a:r>
              <a:rPr lang="en-US" dirty="0" err="1"/>
              <a:t>l'évolution</a:t>
            </a:r>
            <a:r>
              <a:rPr lang="en-US" dirty="0"/>
              <a:t> du </a:t>
            </a:r>
            <a:r>
              <a:rPr lang="en-US" dirty="0" err="1"/>
              <a:t>projet</a:t>
            </a:r>
            <a:r>
              <a:rPr lang="en-US" dirty="0"/>
              <a:t>. </a:t>
            </a:r>
          </a:p>
          <a:p>
            <a:endParaRPr lang="en-US" dirty="0"/>
          </a:p>
        </p:txBody>
      </p:sp>
    </p:spTree>
    <p:extLst>
      <p:ext uri="{BB962C8B-B14F-4D97-AF65-F5344CB8AC3E}">
        <p14:creationId xmlns:p14="http://schemas.microsoft.com/office/powerpoint/2010/main" val="179358622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Nous </a:t>
            </a:r>
            <a:r>
              <a:rPr lang="en-US" dirty="0" err="1"/>
              <a:t>avons</a:t>
            </a:r>
            <a:r>
              <a:rPr lang="en-US" dirty="0"/>
              <a:t> </a:t>
            </a:r>
            <a:r>
              <a:rPr lang="en-US" dirty="0" err="1"/>
              <a:t>couvert</a:t>
            </a:r>
            <a:r>
              <a:rPr lang="en-US" dirty="0"/>
              <a:t> beaucoup </a:t>
            </a:r>
            <a:r>
              <a:rPr lang="en-US" dirty="0" err="1"/>
              <a:t>d'informations</a:t>
            </a:r>
            <a:r>
              <a:rPr lang="en-US" dirty="0"/>
              <a:t> dans </a:t>
            </a:r>
            <a:r>
              <a:rPr lang="en-US" dirty="0" err="1"/>
              <a:t>ce</a:t>
            </a:r>
            <a:r>
              <a:rPr lang="en-US" dirty="0"/>
              <a:t> </a:t>
            </a:r>
            <a:r>
              <a:rPr lang="en-US" dirty="0" err="1"/>
              <a:t>cours</a:t>
            </a:r>
            <a:r>
              <a:rPr lang="en-US" dirty="0"/>
              <a:t>.  </a:t>
            </a:r>
            <a:r>
              <a:rPr lang="en-US" dirty="0" err="1"/>
              <a:t>Faisons</a:t>
            </a:r>
            <a:r>
              <a:rPr lang="en-US" dirty="0"/>
              <a:t> un </a:t>
            </a:r>
            <a:r>
              <a:rPr lang="en-US" dirty="0" err="1"/>
              <a:t>rapide</a:t>
            </a:r>
            <a:r>
              <a:rPr lang="en-US" dirty="0"/>
              <a:t> </a:t>
            </a:r>
            <a:r>
              <a:rPr lang="en-US" dirty="0" err="1"/>
              <a:t>contrôle</a:t>
            </a:r>
            <a:r>
              <a:rPr lang="en-US" dirty="0"/>
              <a:t> des </a:t>
            </a:r>
            <a:r>
              <a:rPr lang="en-US" dirty="0" err="1"/>
              <a:t>connaissances</a:t>
            </a:r>
            <a:r>
              <a:rPr lang="en-US" dirty="0"/>
              <a:t>. </a:t>
            </a:r>
          </a:p>
          <a:p>
            <a:endParaRPr lang="en-US" dirty="0"/>
          </a:p>
        </p:txBody>
      </p:sp>
    </p:spTree>
    <p:extLst>
      <p:ext uri="{BB962C8B-B14F-4D97-AF65-F5344CB8AC3E}">
        <p14:creationId xmlns:p14="http://schemas.microsoft.com/office/powerpoint/2010/main" val="334306286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Question 1 : </a:t>
            </a:r>
            <a:r>
              <a:rPr lang="en-US" b="1" dirty="0" err="1"/>
              <a:t>Lequel</a:t>
            </a:r>
            <a:r>
              <a:rPr lang="en-US" b="1" dirty="0"/>
              <a:t> des </a:t>
            </a:r>
            <a:r>
              <a:rPr lang="en-US" b="1" dirty="0" err="1"/>
              <a:t>éléments</a:t>
            </a:r>
            <a:r>
              <a:rPr lang="en-US" b="1" dirty="0"/>
              <a:t> </a:t>
            </a:r>
            <a:r>
              <a:rPr lang="en-US" b="1" dirty="0" err="1"/>
              <a:t>suivants</a:t>
            </a:r>
            <a:r>
              <a:rPr lang="en-US" b="1" dirty="0"/>
              <a:t> </a:t>
            </a:r>
            <a:r>
              <a:rPr lang="en-US" b="1" dirty="0" err="1"/>
              <a:t>n'est</a:t>
            </a:r>
            <a:r>
              <a:rPr lang="en-US" b="1" dirty="0"/>
              <a:t> PAS </a:t>
            </a:r>
            <a:r>
              <a:rPr lang="en-US" dirty="0"/>
              <a:t>un </a:t>
            </a:r>
            <a:r>
              <a:rPr lang="en-US" dirty="0" err="1"/>
              <a:t>avantage</a:t>
            </a:r>
            <a:r>
              <a:rPr lang="en-US" dirty="0"/>
              <a:t> des </a:t>
            </a:r>
            <a:r>
              <a:rPr lang="en-US" dirty="0" err="1"/>
              <a:t>indicateurs</a:t>
            </a:r>
            <a:r>
              <a:rPr lang="en-US" dirty="0"/>
              <a:t> de performance ?</a:t>
            </a:r>
          </a:p>
          <a:p>
            <a:pPr marL="171450" indent="-171450">
              <a:buFont typeface="Arial" panose="020B0604020202020204" pitchFamily="34" charset="0"/>
              <a:buChar char="•"/>
            </a:pPr>
            <a:r>
              <a:rPr lang="en-US" dirty="0" err="1"/>
              <a:t>Décrire</a:t>
            </a:r>
            <a:r>
              <a:rPr lang="en-US" dirty="0"/>
              <a:t> comment </a:t>
            </a:r>
            <a:r>
              <a:rPr lang="en-US" dirty="0" err="1"/>
              <a:t>reconnaître</a:t>
            </a:r>
            <a:r>
              <a:rPr lang="en-US" dirty="0"/>
              <a:t> le succès </a:t>
            </a:r>
          </a:p>
          <a:p>
            <a:pPr marL="171450" indent="-171450">
              <a:buFont typeface="Arial" panose="020B0604020202020204" pitchFamily="34" charset="0"/>
              <a:buChar char="•"/>
            </a:pPr>
            <a:r>
              <a:rPr lang="en-US" dirty="0" err="1"/>
              <a:t>Ils</a:t>
            </a:r>
            <a:r>
              <a:rPr lang="en-US" dirty="0"/>
              <a:t> </a:t>
            </a:r>
            <a:r>
              <a:rPr lang="en-US" dirty="0" err="1"/>
              <a:t>clarifient</a:t>
            </a:r>
            <a:r>
              <a:rPr lang="en-US" dirty="0"/>
              <a:t> </a:t>
            </a:r>
            <a:r>
              <a:rPr lang="en-US" dirty="0" err="1"/>
              <a:t>ce</a:t>
            </a:r>
            <a:r>
              <a:rPr lang="en-US" dirty="0"/>
              <a:t> qui doit </a:t>
            </a:r>
            <a:r>
              <a:rPr lang="en-US" dirty="0" err="1"/>
              <a:t>être</a:t>
            </a:r>
            <a:r>
              <a:rPr lang="en-US" dirty="0"/>
              <a:t> </a:t>
            </a:r>
            <a:r>
              <a:rPr lang="en-US" dirty="0" err="1"/>
              <a:t>réalisé</a:t>
            </a:r>
            <a:endParaRPr lang="en-US" dirty="0"/>
          </a:p>
          <a:p>
            <a:pPr marL="171450" indent="-171450">
              <a:buFont typeface="Arial" panose="020B0604020202020204" pitchFamily="34" charset="0"/>
              <a:buChar char="•"/>
            </a:pPr>
            <a:r>
              <a:rPr lang="en-US" dirty="0"/>
              <a:t> </a:t>
            </a:r>
            <a:r>
              <a:rPr lang="en-US" dirty="0" err="1"/>
              <a:t>Fournir</a:t>
            </a:r>
            <a:r>
              <a:rPr lang="en-US" dirty="0"/>
              <a:t> des </a:t>
            </a:r>
            <a:r>
              <a:rPr lang="en-US" dirty="0" err="1"/>
              <a:t>données</a:t>
            </a:r>
            <a:r>
              <a:rPr lang="en-US" dirty="0"/>
              <a:t> objectives sur la performance et </a:t>
            </a:r>
            <a:r>
              <a:rPr lang="en-US" dirty="0" err="1"/>
              <a:t>faciliter</a:t>
            </a:r>
            <a:r>
              <a:rPr lang="en-US" dirty="0"/>
              <a:t> la </a:t>
            </a:r>
            <a:r>
              <a:rPr lang="en-US" dirty="0" err="1"/>
              <a:t>prise</a:t>
            </a:r>
            <a:r>
              <a:rPr lang="en-US" dirty="0"/>
              <a:t> de </a:t>
            </a:r>
            <a:r>
              <a:rPr lang="en-US" dirty="0" err="1"/>
              <a:t>décision</a:t>
            </a:r>
            <a:r>
              <a:rPr lang="en-US" dirty="0"/>
              <a:t> </a:t>
            </a:r>
          </a:p>
          <a:p>
            <a:pPr marL="171450" indent="-171450">
              <a:buFont typeface="Arial" panose="020B0604020202020204" pitchFamily="34" charset="0"/>
              <a:buChar char="•"/>
            </a:pPr>
            <a:r>
              <a:rPr lang="en-US" dirty="0" err="1"/>
              <a:t>Communiquer</a:t>
            </a:r>
            <a:r>
              <a:rPr lang="en-US" dirty="0"/>
              <a:t> les </a:t>
            </a:r>
            <a:r>
              <a:rPr lang="en-US" dirty="0" err="1"/>
              <a:t>réalisations</a:t>
            </a:r>
            <a:r>
              <a:rPr lang="en-US" dirty="0"/>
              <a:t> </a:t>
            </a:r>
          </a:p>
          <a:p>
            <a:pPr marL="171450" indent="-171450">
              <a:buFont typeface="Arial" panose="020B0604020202020204" pitchFamily="34" charset="0"/>
              <a:buChar char="•"/>
            </a:pPr>
            <a:r>
              <a:rPr lang="en-US" dirty="0" err="1"/>
              <a:t>Expliquer</a:t>
            </a:r>
            <a:r>
              <a:rPr lang="en-US" dirty="0"/>
              <a:t> </a:t>
            </a:r>
            <a:r>
              <a:rPr lang="en-US" dirty="0" err="1"/>
              <a:t>pourquoi</a:t>
            </a:r>
            <a:r>
              <a:rPr lang="en-US" dirty="0"/>
              <a:t> la performance </a:t>
            </a:r>
            <a:r>
              <a:rPr lang="en-US" dirty="0" err="1"/>
              <a:t>est</a:t>
            </a:r>
            <a:r>
              <a:rPr lang="en-US" dirty="0"/>
              <a:t> supérieure </a:t>
            </a:r>
            <a:r>
              <a:rPr lang="en-US" dirty="0" err="1"/>
              <a:t>ou</a:t>
            </a:r>
            <a:r>
              <a:rPr lang="en-US" dirty="0"/>
              <a:t> </a:t>
            </a:r>
            <a:r>
              <a:rPr lang="en-US" dirty="0" err="1"/>
              <a:t>inférieure</a:t>
            </a:r>
            <a:r>
              <a:rPr lang="en-US" dirty="0"/>
              <a:t> aux </a:t>
            </a:r>
            <a:r>
              <a:rPr lang="en-US" dirty="0" err="1"/>
              <a:t>attentes</a:t>
            </a:r>
            <a:r>
              <a:rPr lang="en-US" dirty="0"/>
              <a:t>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err="1"/>
              <a:t>Mettez</a:t>
            </a:r>
            <a:r>
              <a:rPr lang="en-US" dirty="0"/>
              <a:t> </a:t>
            </a:r>
            <a:r>
              <a:rPr lang="en-US" dirty="0" err="1"/>
              <a:t>l'enregistrement</a:t>
            </a:r>
            <a:r>
              <a:rPr lang="en-US" dirty="0"/>
              <a:t> </a:t>
            </a:r>
            <a:r>
              <a:rPr lang="en-US" dirty="0" err="1"/>
              <a:t>en</a:t>
            </a:r>
            <a:r>
              <a:rPr lang="en-US" dirty="0"/>
              <a:t> pause et </a:t>
            </a:r>
            <a:r>
              <a:rPr lang="en-US" dirty="0" err="1"/>
              <a:t>lorsque</a:t>
            </a:r>
            <a:r>
              <a:rPr lang="en-US" dirty="0"/>
              <a:t> </a:t>
            </a:r>
            <a:r>
              <a:rPr lang="en-US" dirty="0" err="1"/>
              <a:t>vous</a:t>
            </a:r>
            <a:r>
              <a:rPr lang="en-US" dirty="0"/>
              <a:t> </a:t>
            </a:r>
            <a:r>
              <a:rPr lang="en-US" dirty="0" err="1"/>
              <a:t>avez</a:t>
            </a:r>
            <a:r>
              <a:rPr lang="en-US" dirty="0"/>
              <a:t> </a:t>
            </a:r>
            <a:r>
              <a:rPr lang="en-US" dirty="0" err="1"/>
              <a:t>votre</a:t>
            </a:r>
            <a:r>
              <a:rPr lang="en-US" dirty="0"/>
              <a:t> </a:t>
            </a:r>
            <a:r>
              <a:rPr lang="en-US" dirty="0" err="1"/>
              <a:t>réponse</a:t>
            </a:r>
            <a:r>
              <a:rPr lang="en-US" dirty="0"/>
              <a:t>, </a:t>
            </a:r>
            <a:r>
              <a:rPr lang="en-US" dirty="0" err="1"/>
              <a:t>appuyez</a:t>
            </a:r>
            <a:r>
              <a:rPr lang="en-US" dirty="0"/>
              <a:t> sur le bouton "play" pour la </a:t>
            </a:r>
            <a:r>
              <a:rPr lang="en-US" dirty="0" err="1"/>
              <a:t>réponse</a:t>
            </a:r>
            <a:r>
              <a:rPr lang="en-US" dirty="0"/>
              <a:t>. </a:t>
            </a:r>
          </a:p>
          <a:p>
            <a:pPr marL="171450" indent="-171450">
              <a:buFont typeface="Arial" panose="020B0604020202020204" pitchFamily="34" charset="0"/>
              <a:buChar char="•"/>
            </a:pPr>
            <a:r>
              <a:rPr lang="en-US" dirty="0"/>
              <a:t>La bonne </a:t>
            </a:r>
            <a:r>
              <a:rPr lang="en-US" dirty="0" err="1"/>
              <a:t>réponse</a:t>
            </a:r>
            <a:r>
              <a:rPr lang="en-US" dirty="0"/>
              <a:t> </a:t>
            </a:r>
            <a:r>
              <a:rPr lang="en-US" dirty="0" err="1"/>
              <a:t>est</a:t>
            </a:r>
            <a:r>
              <a:rPr lang="en-US" dirty="0"/>
              <a:t> le dernier point, "</a:t>
            </a:r>
            <a:r>
              <a:rPr lang="en-US" dirty="0" err="1"/>
              <a:t>Expliquer</a:t>
            </a:r>
            <a:r>
              <a:rPr lang="en-US" dirty="0"/>
              <a:t> </a:t>
            </a:r>
            <a:r>
              <a:rPr lang="en-US" dirty="0" err="1"/>
              <a:t>pourquoi</a:t>
            </a:r>
            <a:r>
              <a:rPr lang="en-US" dirty="0"/>
              <a:t> la performance </a:t>
            </a:r>
            <a:r>
              <a:rPr lang="en-US" dirty="0" err="1"/>
              <a:t>est</a:t>
            </a:r>
            <a:r>
              <a:rPr lang="en-US" dirty="0"/>
              <a:t> supérieure </a:t>
            </a:r>
            <a:r>
              <a:rPr lang="en-US" dirty="0" err="1"/>
              <a:t>ou</a:t>
            </a:r>
            <a:r>
              <a:rPr lang="en-US" dirty="0"/>
              <a:t> </a:t>
            </a:r>
            <a:r>
              <a:rPr lang="en-US" dirty="0" err="1"/>
              <a:t>inférieure</a:t>
            </a:r>
            <a:r>
              <a:rPr lang="en-US" dirty="0"/>
              <a:t> aux </a:t>
            </a:r>
            <a:r>
              <a:rPr lang="en-US" dirty="0" err="1"/>
              <a:t>attentes</a:t>
            </a:r>
            <a:r>
              <a:rPr lang="en-US" dirty="0"/>
              <a:t>".   Les </a:t>
            </a:r>
            <a:r>
              <a:rPr lang="en-US" dirty="0" err="1"/>
              <a:t>indicateurs</a:t>
            </a:r>
            <a:r>
              <a:rPr lang="en-US" dirty="0"/>
              <a:t> </a:t>
            </a:r>
            <a:r>
              <a:rPr lang="en-US" dirty="0" err="1"/>
              <a:t>mesurent</a:t>
            </a:r>
            <a:r>
              <a:rPr lang="en-US" dirty="0"/>
              <a:t> les </a:t>
            </a:r>
            <a:r>
              <a:rPr lang="en-US" dirty="0" err="1"/>
              <a:t>résultats</a:t>
            </a:r>
            <a:r>
              <a:rPr lang="en-US" dirty="0"/>
              <a:t> </a:t>
            </a:r>
            <a:r>
              <a:rPr lang="en-US" dirty="0" err="1"/>
              <a:t>mais</a:t>
            </a:r>
            <a:r>
              <a:rPr lang="en-US" dirty="0"/>
              <a:t>, </a:t>
            </a:r>
            <a:r>
              <a:rPr lang="en-US" dirty="0" err="1"/>
              <a:t>à</a:t>
            </a:r>
            <a:r>
              <a:rPr lang="en-US" dirty="0"/>
              <a:t> </a:t>
            </a:r>
            <a:r>
              <a:rPr lang="en-US" dirty="0" err="1"/>
              <a:t>eux</a:t>
            </a:r>
            <a:r>
              <a:rPr lang="en-US" dirty="0"/>
              <a:t> </a:t>
            </a:r>
            <a:r>
              <a:rPr lang="en-US" dirty="0" err="1"/>
              <a:t>seuls</a:t>
            </a:r>
            <a:r>
              <a:rPr lang="en-US" dirty="0"/>
              <a:t>, </a:t>
            </a:r>
            <a:r>
              <a:rPr lang="en-US" dirty="0" err="1"/>
              <a:t>ils</a:t>
            </a:r>
            <a:r>
              <a:rPr lang="en-US" dirty="0"/>
              <a:t> </a:t>
            </a:r>
            <a:r>
              <a:rPr lang="en-US" dirty="0" err="1"/>
              <a:t>n'expliquent</a:t>
            </a:r>
            <a:r>
              <a:rPr lang="en-US" dirty="0"/>
              <a:t> pas </a:t>
            </a:r>
            <a:r>
              <a:rPr lang="en-US" dirty="0" err="1"/>
              <a:t>pourquoi</a:t>
            </a:r>
            <a:r>
              <a:rPr lang="en-US" dirty="0"/>
              <a:t> la performance </a:t>
            </a:r>
            <a:r>
              <a:rPr lang="en-US" dirty="0" err="1"/>
              <a:t>est</a:t>
            </a:r>
            <a:r>
              <a:rPr lang="en-US" dirty="0"/>
              <a:t> supérieure </a:t>
            </a:r>
            <a:r>
              <a:rPr lang="en-US" dirty="0" err="1"/>
              <a:t>ou</a:t>
            </a:r>
            <a:r>
              <a:rPr lang="en-US" dirty="0"/>
              <a:t> </a:t>
            </a:r>
            <a:r>
              <a:rPr lang="en-US" dirty="0" err="1"/>
              <a:t>inférieure</a:t>
            </a:r>
            <a:r>
              <a:rPr lang="en-US" dirty="0"/>
              <a:t> aux </a:t>
            </a:r>
            <a:r>
              <a:rPr lang="en-US" dirty="0" err="1"/>
              <a:t>attentes</a:t>
            </a:r>
            <a:r>
              <a:rPr lang="en-US" dirty="0"/>
              <a:t>. </a:t>
            </a:r>
          </a:p>
          <a:p>
            <a:pPr marL="171450" indent="-171450">
              <a:buFont typeface="Arial" panose="020B0604020202020204" pitchFamily="34" charset="0"/>
              <a:buChar char="•"/>
            </a:pPr>
            <a:endParaRPr lang="en-US" sz="1200" dirty="0"/>
          </a:p>
        </p:txBody>
      </p:sp>
    </p:spTree>
    <p:extLst>
      <p:ext uri="{BB962C8B-B14F-4D97-AF65-F5344CB8AC3E}">
        <p14:creationId xmlns:p14="http://schemas.microsoft.com/office/powerpoint/2010/main" val="412669904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Question 2 : </a:t>
            </a:r>
            <a:r>
              <a:rPr lang="en-US" b="1" dirty="0" err="1"/>
              <a:t>Lequel</a:t>
            </a:r>
            <a:r>
              <a:rPr lang="en-US" b="1" dirty="0"/>
              <a:t> des </a:t>
            </a:r>
            <a:r>
              <a:rPr lang="en-US" b="1" dirty="0" err="1"/>
              <a:t>éléments</a:t>
            </a:r>
            <a:r>
              <a:rPr lang="en-US" b="1" dirty="0"/>
              <a:t> </a:t>
            </a:r>
            <a:r>
              <a:rPr lang="en-US" b="1" dirty="0" err="1"/>
              <a:t>suivants</a:t>
            </a:r>
            <a:r>
              <a:rPr lang="en-US" b="1" dirty="0"/>
              <a:t> </a:t>
            </a:r>
            <a:r>
              <a:rPr lang="en-US" b="1" dirty="0" err="1"/>
              <a:t>n'est</a:t>
            </a:r>
            <a:r>
              <a:rPr lang="en-US" b="1" dirty="0"/>
              <a:t> PAS </a:t>
            </a:r>
            <a:r>
              <a:rPr lang="en-US" dirty="0" err="1"/>
              <a:t>une</a:t>
            </a:r>
            <a:r>
              <a:rPr lang="en-US" dirty="0"/>
              <a:t> </a:t>
            </a:r>
            <a:r>
              <a:rPr lang="en-US" dirty="0" err="1"/>
              <a:t>caractéristique</a:t>
            </a:r>
            <a:r>
              <a:rPr lang="en-US" dirty="0"/>
              <a:t> d'un bon </a:t>
            </a:r>
            <a:r>
              <a:rPr lang="en-US" dirty="0" err="1"/>
              <a:t>indicateur</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Pratique, </a:t>
            </a:r>
            <a:r>
              <a:rPr lang="en-US" dirty="0" err="1"/>
              <a:t>Subjectif</a:t>
            </a:r>
            <a:r>
              <a:rPr lang="en-US" dirty="0"/>
              <a:t>, Direct </a:t>
            </a:r>
            <a:r>
              <a:rPr lang="en-US" dirty="0" err="1"/>
              <a:t>ou</a:t>
            </a:r>
            <a:r>
              <a:rPr lang="en-US" dirty="0"/>
              <a:t> </a:t>
            </a:r>
            <a:r>
              <a:rPr lang="en-US" dirty="0" err="1"/>
              <a:t>Adéquat</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Mettez</a:t>
            </a:r>
            <a:r>
              <a:rPr lang="en-US" dirty="0"/>
              <a:t> </a:t>
            </a:r>
            <a:r>
              <a:rPr lang="en-US" dirty="0" err="1"/>
              <a:t>l'enregistrement</a:t>
            </a:r>
            <a:r>
              <a:rPr lang="en-US" dirty="0"/>
              <a:t> </a:t>
            </a:r>
            <a:r>
              <a:rPr lang="en-US" dirty="0" err="1"/>
              <a:t>en</a:t>
            </a:r>
            <a:r>
              <a:rPr lang="en-US" dirty="0"/>
              <a:t> pause </a:t>
            </a:r>
            <a:r>
              <a:rPr lang="en-US" dirty="0" err="1"/>
              <a:t>jusqu'à</a:t>
            </a:r>
            <a:r>
              <a:rPr lang="en-US" dirty="0"/>
              <a:t> </a:t>
            </a:r>
            <a:r>
              <a:rPr lang="en-US" dirty="0" err="1"/>
              <a:t>ce</a:t>
            </a:r>
            <a:r>
              <a:rPr lang="en-US" dirty="0"/>
              <a:t> que </a:t>
            </a:r>
            <a:r>
              <a:rPr lang="en-US" dirty="0" err="1"/>
              <a:t>vous</a:t>
            </a:r>
            <a:r>
              <a:rPr lang="en-US" dirty="0"/>
              <a:t> </a:t>
            </a:r>
            <a:r>
              <a:rPr lang="en-US" dirty="0" err="1"/>
              <a:t>ayez</a:t>
            </a:r>
            <a:r>
              <a:rPr lang="en-US" dirty="0"/>
              <a:t> </a:t>
            </a:r>
            <a:r>
              <a:rPr lang="en-US" dirty="0" err="1"/>
              <a:t>votre</a:t>
            </a:r>
            <a:r>
              <a:rPr lang="en-US" dirty="0"/>
              <a:t> </a:t>
            </a:r>
            <a:r>
              <a:rPr lang="en-US" dirty="0" err="1"/>
              <a:t>réponse</a:t>
            </a:r>
            <a:r>
              <a:rPr lang="en-US" dirty="0"/>
              <a:t>, </a:t>
            </a:r>
            <a:r>
              <a:rPr lang="en-US" dirty="0" err="1"/>
              <a:t>puis</a:t>
            </a:r>
            <a:r>
              <a:rPr lang="en-US" dirty="0"/>
              <a:t> </a:t>
            </a:r>
            <a:r>
              <a:rPr lang="en-US" dirty="0" err="1"/>
              <a:t>appuyez</a:t>
            </a:r>
            <a:r>
              <a:rPr lang="en-US" dirty="0"/>
              <a:t> sur la lecture.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La </a:t>
            </a:r>
            <a:r>
              <a:rPr lang="en-US" dirty="0" err="1"/>
              <a:t>réponse</a:t>
            </a:r>
            <a:r>
              <a:rPr lang="en-US" dirty="0"/>
              <a:t> </a:t>
            </a:r>
            <a:r>
              <a:rPr lang="en-US" dirty="0" err="1"/>
              <a:t>est</a:t>
            </a:r>
            <a:r>
              <a:rPr lang="en-US" dirty="0"/>
              <a:t> </a:t>
            </a:r>
            <a:r>
              <a:rPr lang="en-US" dirty="0" err="1"/>
              <a:t>Subjectif</a:t>
            </a:r>
            <a:r>
              <a:rPr lang="en-US" dirty="0"/>
              <a:t>.  Les bons </a:t>
            </a:r>
            <a:r>
              <a:rPr lang="en-US" dirty="0" err="1"/>
              <a:t>indicateurs</a:t>
            </a:r>
            <a:r>
              <a:rPr lang="en-US" dirty="0"/>
              <a:t> </a:t>
            </a:r>
            <a:r>
              <a:rPr lang="en-US" dirty="0" err="1"/>
              <a:t>sont</a:t>
            </a:r>
            <a:r>
              <a:rPr lang="en-US" dirty="0"/>
              <a:t> </a:t>
            </a:r>
            <a:r>
              <a:rPr lang="en-US" dirty="0" err="1"/>
              <a:t>objectifs</a:t>
            </a:r>
            <a:r>
              <a:rPr lang="en-US" dirty="0"/>
              <a:t>, pas </a:t>
            </a:r>
            <a:r>
              <a:rPr lang="en-US" dirty="0" err="1"/>
              <a:t>subjectifs</a:t>
            </a:r>
            <a:r>
              <a:rPr lang="en-US" dirty="0"/>
              <a:t>. </a:t>
            </a:r>
          </a:p>
        </p:txBody>
      </p:sp>
    </p:spTree>
    <p:extLst>
      <p:ext uri="{BB962C8B-B14F-4D97-AF65-F5344CB8AC3E}">
        <p14:creationId xmlns:p14="http://schemas.microsoft.com/office/powerpoint/2010/main" val="201254716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Question 3 : </a:t>
            </a:r>
            <a:r>
              <a:rPr lang="en-US" dirty="0" err="1"/>
              <a:t>Lequel</a:t>
            </a:r>
            <a:r>
              <a:rPr lang="en-US" dirty="0"/>
              <a:t> des </a:t>
            </a:r>
            <a:r>
              <a:rPr lang="en-US" dirty="0" err="1"/>
              <a:t>éléments</a:t>
            </a:r>
            <a:r>
              <a:rPr lang="en-US" dirty="0"/>
              <a:t> </a:t>
            </a:r>
            <a:r>
              <a:rPr lang="en-US" dirty="0" err="1"/>
              <a:t>suivants</a:t>
            </a:r>
            <a:r>
              <a:rPr lang="en-US" dirty="0"/>
              <a:t> </a:t>
            </a:r>
            <a:r>
              <a:rPr lang="en-US" dirty="0" err="1"/>
              <a:t>est</a:t>
            </a:r>
            <a:r>
              <a:rPr lang="en-US" dirty="0"/>
              <a:t> un </a:t>
            </a:r>
            <a:r>
              <a:rPr lang="en-US" dirty="0" err="1"/>
              <a:t>indicateur</a:t>
            </a:r>
            <a:r>
              <a:rPr lang="en-US" dirty="0"/>
              <a:t> ?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Un </a:t>
            </a:r>
            <a:r>
              <a:rPr lang="en-US" dirty="0" err="1"/>
              <a:t>soutien</a:t>
            </a:r>
            <a:r>
              <a:rPr lang="en-US" dirty="0"/>
              <a:t> </a:t>
            </a:r>
            <a:r>
              <a:rPr lang="en-US" dirty="0" err="1"/>
              <a:t>communautaire</a:t>
            </a:r>
            <a:r>
              <a:rPr lang="en-US" dirty="0"/>
              <a:t> </a:t>
            </a:r>
            <a:r>
              <a:rPr lang="en-US" dirty="0" err="1"/>
              <a:t>accru</a:t>
            </a:r>
            <a:r>
              <a:rPr lang="en-US" dirty="0"/>
              <a:t> pour </a:t>
            </a:r>
            <a:r>
              <a:rPr lang="en-US" dirty="0" err="1"/>
              <a:t>l'éducation</a:t>
            </a:r>
            <a:r>
              <a:rPr lang="en-US" dirty="0"/>
              <a:t> des filles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Extension des </a:t>
            </a:r>
            <a:r>
              <a:rPr lang="en-US" dirty="0" err="1"/>
              <a:t>activités</a:t>
            </a:r>
            <a:r>
              <a:rPr lang="en-US" dirty="0"/>
              <a:t> de </a:t>
            </a:r>
            <a:r>
              <a:rPr lang="en-US" dirty="0" err="1"/>
              <a:t>sensibilisation</a:t>
            </a:r>
            <a:r>
              <a:rPr lang="en-US" dirty="0"/>
              <a:t> et de communication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Inspections des installations par les </a:t>
            </a:r>
            <a:r>
              <a:rPr lang="en-US" dirty="0" err="1"/>
              <a:t>autorités</a:t>
            </a:r>
            <a:r>
              <a:rPr lang="en-US" dirty="0"/>
              <a:t> de </a:t>
            </a:r>
            <a:r>
              <a:rPr lang="en-US" dirty="0" err="1"/>
              <a:t>réglementation</a:t>
            </a:r>
            <a:r>
              <a:rPr lang="en-US"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err="1"/>
              <a:t>Pourcentage</a:t>
            </a:r>
            <a:r>
              <a:rPr lang="en-US" dirty="0"/>
              <a:t> </a:t>
            </a:r>
            <a:r>
              <a:rPr lang="en-US" dirty="0" err="1"/>
              <a:t>d'enfants</a:t>
            </a:r>
            <a:r>
              <a:rPr lang="en-US" dirty="0"/>
              <a:t> de la </a:t>
            </a:r>
            <a:r>
              <a:rPr lang="en-US" dirty="0" err="1"/>
              <a:t>communauté</a:t>
            </a:r>
            <a:r>
              <a:rPr lang="en-US" dirty="0"/>
              <a:t> </a:t>
            </a:r>
            <a:r>
              <a:rPr lang="en-US" dirty="0" err="1"/>
              <a:t>cible</a:t>
            </a:r>
            <a:r>
              <a:rPr lang="en-US" dirty="0"/>
              <a:t> </a:t>
            </a:r>
            <a:r>
              <a:rPr lang="en-US" dirty="0" err="1"/>
              <a:t>impliqués</a:t>
            </a:r>
            <a:r>
              <a:rPr lang="en-US" dirty="0"/>
              <a:t> dans les </a:t>
            </a:r>
            <a:r>
              <a:rPr lang="en-US" dirty="0" err="1"/>
              <a:t>pires</a:t>
            </a:r>
            <a:r>
              <a:rPr lang="en-US" dirty="0"/>
              <a:t> </a:t>
            </a:r>
            <a:r>
              <a:rPr lang="en-US" dirty="0" err="1"/>
              <a:t>formes</a:t>
            </a:r>
            <a:r>
              <a:rPr lang="en-US" dirty="0"/>
              <a:t> de travail des enfants.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err="1"/>
              <a:t>Mettez</a:t>
            </a:r>
            <a:r>
              <a:rPr lang="en-US" dirty="0"/>
              <a:t> </a:t>
            </a:r>
            <a:r>
              <a:rPr lang="en-US" dirty="0" err="1"/>
              <a:t>en</a:t>
            </a:r>
            <a:r>
              <a:rPr lang="en-US" dirty="0"/>
              <a:t> pause le </a:t>
            </a:r>
            <a:r>
              <a:rPr lang="en-US" dirty="0" err="1"/>
              <a:t>recodage</a:t>
            </a:r>
            <a:r>
              <a:rPr lang="en-US" dirty="0"/>
              <a:t> et </a:t>
            </a:r>
            <a:r>
              <a:rPr lang="en-US" dirty="0" err="1"/>
              <a:t>lorsque</a:t>
            </a:r>
            <a:r>
              <a:rPr lang="en-US" dirty="0"/>
              <a:t> </a:t>
            </a:r>
            <a:r>
              <a:rPr lang="en-US" dirty="0" err="1"/>
              <a:t>vous</a:t>
            </a:r>
            <a:r>
              <a:rPr lang="en-US" dirty="0"/>
              <a:t> </a:t>
            </a:r>
            <a:r>
              <a:rPr lang="en-US" dirty="0" err="1"/>
              <a:t>avez</a:t>
            </a:r>
            <a:r>
              <a:rPr lang="en-US" dirty="0"/>
              <a:t> </a:t>
            </a:r>
            <a:r>
              <a:rPr lang="en-US" dirty="0" err="1"/>
              <a:t>votre</a:t>
            </a:r>
            <a:r>
              <a:rPr lang="en-US" dirty="0"/>
              <a:t> </a:t>
            </a:r>
            <a:r>
              <a:rPr lang="en-US" dirty="0" err="1"/>
              <a:t>réponse</a:t>
            </a:r>
            <a:r>
              <a:rPr lang="en-US" dirty="0"/>
              <a:t>, </a:t>
            </a:r>
            <a:r>
              <a:rPr lang="en-US" dirty="0" err="1"/>
              <a:t>appuyez</a:t>
            </a:r>
            <a:r>
              <a:rPr lang="en-US" dirty="0"/>
              <a:t> sur play.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La bonne </a:t>
            </a:r>
            <a:r>
              <a:rPr lang="en-US" dirty="0" err="1"/>
              <a:t>réponse</a:t>
            </a:r>
            <a:r>
              <a:rPr lang="en-US" dirty="0"/>
              <a:t> </a:t>
            </a:r>
            <a:r>
              <a:rPr lang="en-US" dirty="0" err="1"/>
              <a:t>est</a:t>
            </a:r>
            <a:r>
              <a:rPr lang="en-US"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#4, Portion </a:t>
            </a:r>
            <a:r>
              <a:rPr lang="en-US" dirty="0" err="1"/>
              <a:t>d'enfants</a:t>
            </a:r>
            <a:r>
              <a:rPr lang="en-US" dirty="0"/>
              <a:t> dans la </a:t>
            </a:r>
            <a:r>
              <a:rPr lang="en-US" dirty="0" err="1"/>
              <a:t>communauté</a:t>
            </a:r>
            <a:r>
              <a:rPr lang="en-US" dirty="0"/>
              <a:t> </a:t>
            </a:r>
            <a:r>
              <a:rPr lang="en-US" dirty="0" err="1"/>
              <a:t>cible</a:t>
            </a:r>
            <a:r>
              <a:rPr lang="en-US" dirty="0"/>
              <a:t> </a:t>
            </a:r>
            <a:r>
              <a:rPr lang="en-US" dirty="0" err="1"/>
              <a:t>impliqués</a:t>
            </a:r>
            <a:r>
              <a:rPr lang="en-US" dirty="0"/>
              <a:t> dans les </a:t>
            </a:r>
            <a:r>
              <a:rPr lang="en-US" dirty="0" err="1"/>
              <a:t>pires</a:t>
            </a:r>
            <a:r>
              <a:rPr lang="en-US" dirty="0"/>
              <a:t> </a:t>
            </a:r>
            <a:r>
              <a:rPr lang="en-US" dirty="0" err="1"/>
              <a:t>formes</a:t>
            </a:r>
            <a:r>
              <a:rPr lang="en-US" dirty="0"/>
              <a:t> de travail des enfants. </a:t>
            </a:r>
            <a:endParaRPr lang="en-US" sz="1200" dirty="0"/>
          </a:p>
        </p:txBody>
      </p:sp>
    </p:spTree>
    <p:extLst>
      <p:ext uri="{BB962C8B-B14F-4D97-AF65-F5344CB8AC3E}">
        <p14:creationId xmlns:p14="http://schemas.microsoft.com/office/powerpoint/2010/main" val="1505121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err="1"/>
              <a:t>L'utilisation</a:t>
            </a:r>
            <a:r>
              <a:rPr lang="en-US" dirty="0"/>
              <a:t> </a:t>
            </a:r>
            <a:r>
              <a:rPr lang="en-US" dirty="0" err="1"/>
              <a:t>d'indicateurs</a:t>
            </a:r>
            <a:r>
              <a:rPr lang="en-US" dirty="0"/>
              <a:t> </a:t>
            </a:r>
            <a:r>
              <a:rPr lang="en-US" dirty="0" err="1"/>
              <a:t>présente</a:t>
            </a:r>
            <a:r>
              <a:rPr lang="en-US" dirty="0"/>
              <a:t> de </a:t>
            </a:r>
            <a:r>
              <a:rPr lang="en-US" dirty="0" err="1"/>
              <a:t>nombreux</a:t>
            </a:r>
            <a:r>
              <a:rPr lang="en-US" dirty="0"/>
              <a:t> </a:t>
            </a:r>
            <a:r>
              <a:rPr lang="en-US" dirty="0" err="1"/>
              <a:t>avantages</a:t>
            </a:r>
            <a:r>
              <a:rPr lang="en-US" dirty="0"/>
              <a:t>. </a:t>
            </a:r>
          </a:p>
          <a:p>
            <a:pPr marL="344488" indent="-342900" eaLnBrk="1" hangingPunct="1">
              <a:spcBef>
                <a:spcPct val="0"/>
              </a:spcBef>
              <a:buFont typeface="Arial" panose="020B0604020202020204" pitchFamily="34" charset="0"/>
              <a:buChar char="•"/>
            </a:pPr>
            <a:r>
              <a:rPr lang="en-US" altLang="en-US" dirty="0"/>
              <a:t>Les </a:t>
            </a:r>
            <a:r>
              <a:rPr lang="en-US" altLang="en-US" dirty="0" err="1"/>
              <a:t>indicateurs</a:t>
            </a:r>
            <a:r>
              <a:rPr lang="en-US" altLang="en-US" dirty="0"/>
              <a:t> </a:t>
            </a:r>
            <a:r>
              <a:rPr lang="en-US" altLang="en-US" dirty="0" err="1"/>
              <a:t>aident</a:t>
            </a:r>
            <a:r>
              <a:rPr lang="en-US" altLang="en-US" dirty="0"/>
              <a:t> un </a:t>
            </a:r>
            <a:r>
              <a:rPr lang="en-US" altLang="en-US" dirty="0" err="1"/>
              <a:t>projet</a:t>
            </a:r>
            <a:r>
              <a:rPr lang="en-US" altLang="en-US" dirty="0"/>
              <a:t> </a:t>
            </a:r>
            <a:r>
              <a:rPr lang="en-US" altLang="en-US" dirty="0" err="1"/>
              <a:t>à</a:t>
            </a:r>
            <a:r>
              <a:rPr lang="en-US" altLang="en-US" dirty="0"/>
              <a:t> </a:t>
            </a:r>
            <a:r>
              <a:rPr lang="en-US" altLang="en-US" dirty="0" err="1"/>
              <a:t>décrire</a:t>
            </a:r>
            <a:r>
              <a:rPr lang="en-US" altLang="en-US" dirty="0"/>
              <a:t> comment </a:t>
            </a:r>
            <a:r>
              <a:rPr lang="en-US" altLang="en-US" dirty="0" err="1"/>
              <a:t>reconnaître</a:t>
            </a:r>
            <a:r>
              <a:rPr lang="en-US" altLang="en-US" dirty="0"/>
              <a:t> et </a:t>
            </a:r>
            <a:r>
              <a:rPr lang="en-US" altLang="en-US" dirty="0" err="1"/>
              <a:t>mesurer</a:t>
            </a:r>
            <a:r>
              <a:rPr lang="en-US" altLang="en-US" dirty="0"/>
              <a:t> le succès.</a:t>
            </a:r>
          </a:p>
          <a:p>
            <a:pPr marL="344488" indent="-342900" eaLnBrk="1" hangingPunct="1">
              <a:spcBef>
                <a:spcPct val="0"/>
              </a:spcBef>
              <a:buFont typeface="Arial" panose="020B0604020202020204" pitchFamily="34" charset="0"/>
              <a:buChar char="•"/>
            </a:pPr>
            <a:r>
              <a:rPr lang="en-US" altLang="en-US" dirty="0" err="1"/>
              <a:t>Ils</a:t>
            </a:r>
            <a:r>
              <a:rPr lang="en-US" altLang="en-US" dirty="0"/>
              <a:t> </a:t>
            </a:r>
            <a:r>
              <a:rPr lang="en-US" altLang="en-US" dirty="0" err="1"/>
              <a:t>apportent</a:t>
            </a:r>
            <a:r>
              <a:rPr lang="en-US" altLang="en-US" dirty="0"/>
              <a:t> de la </a:t>
            </a:r>
            <a:r>
              <a:rPr lang="en-US" altLang="en-US" dirty="0" err="1"/>
              <a:t>clarté</a:t>
            </a:r>
            <a:r>
              <a:rPr lang="en-US" altLang="en-US" dirty="0"/>
              <a:t> sur </a:t>
            </a:r>
            <a:r>
              <a:rPr lang="en-US" altLang="en-US" dirty="0" err="1"/>
              <a:t>ce</a:t>
            </a:r>
            <a:r>
              <a:rPr lang="en-US" altLang="en-US" dirty="0"/>
              <a:t> qui doit </a:t>
            </a:r>
            <a:r>
              <a:rPr lang="en-US" altLang="en-US" dirty="0" err="1"/>
              <a:t>être</a:t>
            </a:r>
            <a:r>
              <a:rPr lang="en-US" altLang="en-US" dirty="0"/>
              <a:t> </a:t>
            </a:r>
            <a:r>
              <a:rPr lang="en-US" altLang="en-US" dirty="0" err="1"/>
              <a:t>atteint</a:t>
            </a:r>
            <a:r>
              <a:rPr lang="en-US" altLang="en-US" dirty="0"/>
              <a:t>, </a:t>
            </a:r>
            <a:r>
              <a:rPr lang="en-US" altLang="en-US" dirty="0" err="1"/>
              <a:t>en</a:t>
            </a:r>
            <a:r>
              <a:rPr lang="en-US" altLang="en-US" dirty="0"/>
              <a:t> particulier </a:t>
            </a:r>
            <a:r>
              <a:rPr lang="en-US" altLang="en-US" dirty="0" err="1"/>
              <a:t>lorsque</a:t>
            </a:r>
            <a:r>
              <a:rPr lang="en-US" altLang="en-US" dirty="0"/>
              <a:t> le </a:t>
            </a:r>
            <a:r>
              <a:rPr lang="en-US" altLang="en-US" dirty="0" err="1"/>
              <a:t>résultat</a:t>
            </a:r>
            <a:r>
              <a:rPr lang="en-US" altLang="en-US" dirty="0"/>
              <a:t> </a:t>
            </a:r>
            <a:r>
              <a:rPr lang="en-US" altLang="en-US" dirty="0" err="1"/>
              <a:t>est</a:t>
            </a:r>
            <a:r>
              <a:rPr lang="en-US" altLang="en-US" dirty="0"/>
              <a:t> </a:t>
            </a:r>
            <a:r>
              <a:rPr lang="en-US" altLang="en-US" dirty="0" err="1"/>
              <a:t>quelque</a:t>
            </a:r>
            <a:r>
              <a:rPr lang="en-US" altLang="en-US" dirty="0"/>
              <a:t> </a:t>
            </a:r>
            <a:r>
              <a:rPr lang="en-US" altLang="en-US" dirty="0" err="1"/>
              <a:t>peu</a:t>
            </a:r>
            <a:r>
              <a:rPr lang="en-US" altLang="en-US" dirty="0"/>
              <a:t> vague </a:t>
            </a:r>
            <a:r>
              <a:rPr lang="en-US" altLang="en-US" dirty="0" err="1"/>
              <a:t>ou</a:t>
            </a:r>
            <a:r>
              <a:rPr lang="en-US" altLang="en-US" dirty="0"/>
              <a:t> </a:t>
            </a:r>
            <a:r>
              <a:rPr lang="en-US" altLang="en-US" dirty="0" err="1"/>
              <a:t>complexe</a:t>
            </a:r>
            <a:r>
              <a:rPr lang="en-US" altLang="en-US" dirty="0"/>
              <a:t>.</a:t>
            </a:r>
          </a:p>
          <a:p>
            <a:pPr marL="344488" indent="-342900" eaLnBrk="1" hangingPunct="1">
              <a:spcBef>
                <a:spcPct val="0"/>
              </a:spcBef>
              <a:buFont typeface="Arial" panose="020B0604020202020204" pitchFamily="34" charset="0"/>
              <a:buChar char="•"/>
            </a:pPr>
            <a:r>
              <a:rPr lang="en-US" altLang="en-US" dirty="0"/>
              <a:t>Les </a:t>
            </a:r>
            <a:r>
              <a:rPr lang="en-US" altLang="en-US" dirty="0" err="1"/>
              <a:t>indicateurs</a:t>
            </a:r>
            <a:r>
              <a:rPr lang="en-US" altLang="en-US" dirty="0"/>
              <a:t> </a:t>
            </a:r>
            <a:r>
              <a:rPr lang="en-US" altLang="en-US" dirty="0" err="1"/>
              <a:t>fournissent</a:t>
            </a:r>
            <a:r>
              <a:rPr lang="en-US" altLang="en-US" dirty="0"/>
              <a:t> des </a:t>
            </a:r>
            <a:r>
              <a:rPr lang="en-US" altLang="en-US" dirty="0" err="1"/>
              <a:t>données</a:t>
            </a:r>
            <a:r>
              <a:rPr lang="en-US" altLang="en-US" dirty="0"/>
              <a:t> de performance objectives qui </a:t>
            </a:r>
            <a:r>
              <a:rPr lang="en-US" altLang="en-US" dirty="0" err="1"/>
              <a:t>facilitent</a:t>
            </a:r>
            <a:r>
              <a:rPr lang="en-US" altLang="en-US" dirty="0"/>
              <a:t> la </a:t>
            </a:r>
            <a:r>
              <a:rPr lang="en-US" altLang="en-US" dirty="0" err="1"/>
              <a:t>prise</a:t>
            </a:r>
            <a:r>
              <a:rPr lang="en-US" altLang="en-US" dirty="0"/>
              <a:t> de </a:t>
            </a:r>
            <a:r>
              <a:rPr lang="en-US" altLang="en-US" dirty="0" err="1"/>
              <a:t>décision</a:t>
            </a:r>
            <a:r>
              <a:rPr lang="en-US" altLang="en-US" dirty="0"/>
              <a:t> tout au long de la vie d'un </a:t>
            </a:r>
            <a:r>
              <a:rPr lang="en-US" altLang="en-US" dirty="0" err="1"/>
              <a:t>projet</a:t>
            </a:r>
            <a:r>
              <a:rPr lang="en-US" altLang="en-US" dirty="0"/>
              <a:t>.</a:t>
            </a:r>
          </a:p>
          <a:p>
            <a:pPr marL="344488" indent="-342900" eaLnBrk="1" hangingPunct="1">
              <a:spcBef>
                <a:spcPct val="0"/>
              </a:spcBef>
              <a:buFont typeface="Arial" panose="020B0604020202020204" pitchFamily="34" charset="0"/>
              <a:buChar char="•"/>
            </a:pPr>
            <a:r>
              <a:rPr lang="en-US" altLang="en-US" dirty="0"/>
              <a:t>Les </a:t>
            </a:r>
            <a:r>
              <a:rPr lang="en-US" altLang="en-US" dirty="0" err="1"/>
              <a:t>indicateurs</a:t>
            </a:r>
            <a:r>
              <a:rPr lang="en-US" altLang="en-US" dirty="0"/>
              <a:t> </a:t>
            </a:r>
            <a:r>
              <a:rPr lang="en-US" altLang="en-US" dirty="0" err="1"/>
              <a:t>aident</a:t>
            </a:r>
            <a:r>
              <a:rPr lang="en-US" altLang="en-US" dirty="0"/>
              <a:t> </a:t>
            </a:r>
            <a:r>
              <a:rPr lang="en-US" altLang="en-US" dirty="0" err="1"/>
              <a:t>à</a:t>
            </a:r>
            <a:r>
              <a:rPr lang="en-US" altLang="en-US" dirty="0"/>
              <a:t> </a:t>
            </a:r>
            <a:r>
              <a:rPr lang="en-US" altLang="en-US" dirty="0" err="1"/>
              <a:t>communiquer</a:t>
            </a:r>
            <a:r>
              <a:rPr lang="en-US" altLang="en-US" dirty="0"/>
              <a:t> les </a:t>
            </a:r>
            <a:r>
              <a:rPr lang="en-US" altLang="en-US" dirty="0" err="1"/>
              <a:t>réalisations</a:t>
            </a:r>
            <a:r>
              <a:rPr lang="en-US" altLang="en-US" dirty="0"/>
              <a:t> du </a:t>
            </a:r>
            <a:r>
              <a:rPr lang="en-US" altLang="en-US" dirty="0" err="1"/>
              <a:t>projet</a:t>
            </a:r>
            <a:r>
              <a:rPr lang="en-US" altLang="en-US" dirty="0"/>
              <a:t> au DOL et </a:t>
            </a:r>
            <a:r>
              <a:rPr lang="en-US" altLang="en-US" dirty="0" err="1"/>
              <a:t>à</a:t>
            </a:r>
            <a:r>
              <a:rPr lang="en-US" altLang="en-US" dirty="0"/>
              <a:t> </a:t>
            </a:r>
            <a:r>
              <a:rPr lang="en-US" altLang="en-US" dirty="0" err="1"/>
              <a:t>d'autres</a:t>
            </a:r>
            <a:r>
              <a:rPr lang="en-US" altLang="en-US" dirty="0"/>
              <a:t> parties </a:t>
            </a:r>
            <a:r>
              <a:rPr lang="en-US" altLang="en-US" dirty="0" err="1"/>
              <a:t>prenantes</a:t>
            </a:r>
            <a:r>
              <a:rPr lang="en-US" altLang="en-US" dirty="0"/>
              <a:t> </a:t>
            </a:r>
            <a:r>
              <a:rPr lang="en-US" altLang="en-US" dirty="0" err="1"/>
              <a:t>externes</a:t>
            </a:r>
            <a:r>
              <a:rPr lang="en-US" altLang="en-US" dirty="0"/>
              <a:t>. </a:t>
            </a:r>
          </a:p>
          <a:p>
            <a:endParaRPr lang="en-US" dirty="0"/>
          </a:p>
        </p:txBody>
      </p:sp>
    </p:spTree>
    <p:extLst>
      <p:ext uri="{BB962C8B-B14F-4D97-AF65-F5344CB8AC3E}">
        <p14:creationId xmlns:p14="http://schemas.microsoft.com/office/powerpoint/2010/main" val="353878989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Question 4 : </a:t>
            </a:r>
            <a:r>
              <a:rPr lang="en-US" b="1" dirty="0" err="1"/>
              <a:t>Lequel</a:t>
            </a:r>
            <a:r>
              <a:rPr lang="en-US" b="1" dirty="0"/>
              <a:t> des </a:t>
            </a:r>
            <a:r>
              <a:rPr lang="en-US" b="1" dirty="0" err="1"/>
              <a:t>éléments</a:t>
            </a:r>
            <a:r>
              <a:rPr lang="en-US" b="1" dirty="0"/>
              <a:t> </a:t>
            </a:r>
            <a:r>
              <a:rPr lang="en-US" b="1" dirty="0" err="1"/>
              <a:t>suivants</a:t>
            </a:r>
            <a:r>
              <a:rPr lang="en-US" b="1" dirty="0"/>
              <a:t> </a:t>
            </a:r>
            <a:r>
              <a:rPr lang="en-US" b="1" dirty="0" err="1"/>
              <a:t>semble</a:t>
            </a:r>
            <a:r>
              <a:rPr lang="en-US" b="1" dirty="0"/>
              <a:t> </a:t>
            </a:r>
            <a:r>
              <a:rPr lang="en-US" b="1" dirty="0" err="1"/>
              <a:t>être</a:t>
            </a:r>
            <a:r>
              <a:rPr lang="en-US" b="1" dirty="0"/>
              <a:t> </a:t>
            </a:r>
            <a:r>
              <a:rPr lang="en-US" b="1" dirty="0" err="1"/>
              <a:t>l'indicateur</a:t>
            </a:r>
            <a:r>
              <a:rPr lang="en-US" b="1" dirty="0"/>
              <a:t> le plus direct </a:t>
            </a:r>
            <a:r>
              <a:rPr lang="en-US" dirty="0"/>
              <a:t>du </a:t>
            </a:r>
            <a:r>
              <a:rPr lang="en-US" dirty="0" err="1"/>
              <a:t>résultat</a:t>
            </a:r>
            <a:r>
              <a:rPr lang="en-US" dirty="0"/>
              <a:t> : Augmentation de </a:t>
            </a:r>
            <a:r>
              <a:rPr lang="en-US" dirty="0" err="1"/>
              <a:t>l'emploi</a:t>
            </a:r>
            <a:r>
              <a:rPr lang="en-US" dirty="0"/>
              <a:t> </a:t>
            </a:r>
            <a:r>
              <a:rPr lang="en-US" dirty="0" err="1"/>
              <a:t>formel</a:t>
            </a:r>
            <a:r>
              <a:rPr lang="en-US" dirty="0"/>
              <a:t> pour les </a:t>
            </a:r>
            <a:r>
              <a:rPr lang="en-US" dirty="0" err="1"/>
              <a:t>jeunes</a:t>
            </a:r>
            <a:r>
              <a:rPr lang="en-US" dirty="0"/>
              <a:t> dans les </a:t>
            </a:r>
            <a:r>
              <a:rPr lang="en-US" dirty="0" err="1"/>
              <a:t>communautés</a:t>
            </a:r>
            <a:r>
              <a:rPr lang="en-US" dirty="0"/>
              <a:t> </a:t>
            </a:r>
            <a:r>
              <a:rPr lang="en-US" dirty="0" err="1"/>
              <a:t>cibles</a:t>
            </a: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err="1"/>
              <a:t>Nombre</a:t>
            </a:r>
            <a:r>
              <a:rPr lang="en-US" dirty="0"/>
              <a:t> de </a:t>
            </a:r>
            <a:r>
              <a:rPr lang="en-US" dirty="0" err="1"/>
              <a:t>jeunes</a:t>
            </a:r>
            <a:r>
              <a:rPr lang="en-US" dirty="0"/>
              <a:t> qui </a:t>
            </a:r>
            <a:r>
              <a:rPr lang="en-US" dirty="0" err="1"/>
              <a:t>participent</a:t>
            </a:r>
            <a:r>
              <a:rPr lang="en-US" dirty="0"/>
              <a:t> </a:t>
            </a:r>
            <a:r>
              <a:rPr lang="en-US" dirty="0" err="1"/>
              <a:t>à</a:t>
            </a:r>
            <a:r>
              <a:rPr lang="en-US" dirty="0"/>
              <a:t> la formation </a:t>
            </a:r>
            <a:r>
              <a:rPr lang="en-US" dirty="0" err="1"/>
              <a:t>professionnelle</a:t>
            </a:r>
            <a:r>
              <a:rPr lang="en-US"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err="1"/>
              <a:t>Nombre</a:t>
            </a:r>
            <a:r>
              <a:rPr lang="en-US" dirty="0"/>
              <a:t> de </a:t>
            </a:r>
            <a:r>
              <a:rPr lang="en-US" dirty="0" err="1"/>
              <a:t>jeunes</a:t>
            </a:r>
            <a:r>
              <a:rPr lang="en-US" dirty="0"/>
              <a:t> qui </a:t>
            </a:r>
            <a:r>
              <a:rPr lang="en-US" dirty="0" err="1"/>
              <a:t>participent</a:t>
            </a:r>
            <a:r>
              <a:rPr lang="en-US" dirty="0"/>
              <a:t> </a:t>
            </a:r>
            <a:r>
              <a:rPr lang="en-US" dirty="0" err="1"/>
              <a:t>à</a:t>
            </a:r>
            <a:r>
              <a:rPr lang="en-US" dirty="0"/>
              <a:t> des salons de </a:t>
            </a:r>
            <a:r>
              <a:rPr lang="en-US" dirty="0" err="1"/>
              <a:t>l'emploi</a:t>
            </a:r>
            <a:r>
              <a:rPr lang="en-US"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err="1"/>
              <a:t>Nombre</a:t>
            </a:r>
            <a:r>
              <a:rPr lang="en-US" dirty="0"/>
              <a:t> de </a:t>
            </a:r>
            <a:r>
              <a:rPr lang="en-US" dirty="0" err="1"/>
              <a:t>jeunes</a:t>
            </a:r>
            <a:r>
              <a:rPr lang="en-US" dirty="0"/>
              <a:t> </a:t>
            </a:r>
            <a:r>
              <a:rPr lang="en-US" dirty="0" err="1"/>
              <a:t>ayant</a:t>
            </a:r>
            <a:r>
              <a:rPr lang="en-US" dirty="0"/>
              <a:t> </a:t>
            </a:r>
            <a:r>
              <a:rPr lang="en-US" dirty="0" err="1"/>
              <a:t>obtenu</a:t>
            </a:r>
            <a:r>
              <a:rPr lang="en-US" dirty="0"/>
              <a:t> un </a:t>
            </a:r>
            <a:r>
              <a:rPr lang="en-US" dirty="0" err="1"/>
              <a:t>emploi</a:t>
            </a:r>
            <a:r>
              <a:rPr lang="en-US" dirty="0"/>
              <a:t> </a:t>
            </a:r>
            <a:r>
              <a:rPr lang="en-US" dirty="0" err="1"/>
              <a:t>formel</a:t>
            </a:r>
            <a:r>
              <a:rPr lang="en-US" dirty="0"/>
              <a:t> pendant au </a:t>
            </a:r>
            <a:r>
              <a:rPr lang="en-US" dirty="0" err="1"/>
              <a:t>moins</a:t>
            </a:r>
            <a:r>
              <a:rPr lang="en-US" dirty="0"/>
              <a:t> 3 </a:t>
            </a:r>
            <a:r>
              <a:rPr lang="en-US" dirty="0" err="1"/>
              <a:t>mois</a:t>
            </a:r>
            <a:r>
              <a:rPr lang="en-US"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err="1"/>
              <a:t>Pourcentage</a:t>
            </a:r>
            <a:r>
              <a:rPr lang="en-US" dirty="0"/>
              <a:t> de </a:t>
            </a:r>
            <a:r>
              <a:rPr lang="en-US" dirty="0" err="1"/>
              <a:t>jeunes</a:t>
            </a:r>
            <a:r>
              <a:rPr lang="en-US" dirty="0"/>
              <a:t> participant au </a:t>
            </a:r>
            <a:r>
              <a:rPr lang="en-US" dirty="0" err="1"/>
              <a:t>programme</a:t>
            </a:r>
            <a:r>
              <a:rPr lang="en-US" dirty="0"/>
              <a:t> de formation </a:t>
            </a:r>
            <a:r>
              <a:rPr lang="en-US" dirty="0" err="1"/>
              <a:t>professionnelle</a:t>
            </a:r>
            <a:r>
              <a:rPr lang="en-US" dirty="0"/>
              <a:t> qui </a:t>
            </a:r>
            <a:r>
              <a:rPr lang="en-US" dirty="0" err="1"/>
              <a:t>trouvent</a:t>
            </a:r>
            <a:r>
              <a:rPr lang="en-US" dirty="0"/>
              <a:t> un </a:t>
            </a:r>
            <a:r>
              <a:rPr lang="en-US" dirty="0" err="1"/>
              <a:t>emploi</a:t>
            </a:r>
            <a:r>
              <a:rPr lang="en-US" dirty="0"/>
              <a:t> </a:t>
            </a:r>
            <a:r>
              <a:rPr lang="en-US" dirty="0" err="1"/>
              <a:t>à</a:t>
            </a:r>
            <a:r>
              <a:rPr lang="en-US" dirty="0"/>
              <a:t> la fin du </a:t>
            </a:r>
            <a:r>
              <a:rPr lang="en-US" dirty="0" err="1"/>
              <a:t>programme</a:t>
            </a:r>
            <a:r>
              <a:rPr lang="en-US"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err="1"/>
              <a:t>Mettez</a:t>
            </a:r>
            <a:r>
              <a:rPr lang="en-US" dirty="0"/>
              <a:t> </a:t>
            </a:r>
            <a:r>
              <a:rPr lang="en-US" dirty="0" err="1"/>
              <a:t>en</a:t>
            </a:r>
            <a:r>
              <a:rPr lang="en-US" dirty="0"/>
              <a:t> pause le </a:t>
            </a:r>
            <a:r>
              <a:rPr lang="en-US" dirty="0" err="1"/>
              <a:t>recodage</a:t>
            </a:r>
            <a:r>
              <a:rPr lang="en-US" dirty="0"/>
              <a:t> et </a:t>
            </a:r>
            <a:r>
              <a:rPr lang="en-US" dirty="0" err="1"/>
              <a:t>lorsque</a:t>
            </a:r>
            <a:r>
              <a:rPr lang="en-US" dirty="0"/>
              <a:t> </a:t>
            </a:r>
            <a:r>
              <a:rPr lang="en-US" dirty="0" err="1"/>
              <a:t>vous</a:t>
            </a:r>
            <a:r>
              <a:rPr lang="en-US" dirty="0"/>
              <a:t> </a:t>
            </a:r>
            <a:r>
              <a:rPr lang="en-US" dirty="0" err="1"/>
              <a:t>avez</a:t>
            </a:r>
            <a:r>
              <a:rPr lang="en-US" dirty="0"/>
              <a:t> </a:t>
            </a:r>
            <a:r>
              <a:rPr lang="en-US" dirty="0" err="1"/>
              <a:t>votre</a:t>
            </a:r>
            <a:r>
              <a:rPr lang="en-US" dirty="0"/>
              <a:t> </a:t>
            </a:r>
            <a:r>
              <a:rPr lang="en-US" dirty="0" err="1"/>
              <a:t>réponse</a:t>
            </a:r>
            <a:r>
              <a:rPr lang="en-US" dirty="0"/>
              <a:t>, </a:t>
            </a:r>
            <a:r>
              <a:rPr lang="en-US" dirty="0" err="1"/>
              <a:t>appuyez</a:t>
            </a:r>
            <a:r>
              <a:rPr lang="en-US" dirty="0"/>
              <a:t> sur play.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La bonne </a:t>
            </a:r>
            <a:r>
              <a:rPr lang="en-US" dirty="0" err="1"/>
              <a:t>réponse</a:t>
            </a:r>
            <a:r>
              <a:rPr lang="en-US" dirty="0"/>
              <a:t> </a:t>
            </a:r>
            <a:r>
              <a:rPr lang="en-US" dirty="0" err="1"/>
              <a:t>est</a:t>
            </a:r>
            <a:r>
              <a:rPr lang="en-US"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Le </a:t>
            </a:r>
            <a:r>
              <a:rPr lang="en-US" dirty="0" err="1"/>
              <a:t>nombre</a:t>
            </a:r>
            <a:r>
              <a:rPr lang="en-US" dirty="0"/>
              <a:t> de </a:t>
            </a:r>
            <a:r>
              <a:rPr lang="en-US" dirty="0" err="1"/>
              <a:t>jeunes</a:t>
            </a:r>
            <a:r>
              <a:rPr lang="en-US" dirty="0"/>
              <a:t> qui </a:t>
            </a:r>
            <a:r>
              <a:rPr lang="en-US" dirty="0" err="1"/>
              <a:t>obtiennent</a:t>
            </a:r>
            <a:r>
              <a:rPr lang="en-US" dirty="0"/>
              <a:t> un </a:t>
            </a:r>
            <a:r>
              <a:rPr lang="en-US" dirty="0" err="1"/>
              <a:t>emploi</a:t>
            </a:r>
            <a:r>
              <a:rPr lang="en-US" dirty="0"/>
              <a:t> </a:t>
            </a:r>
            <a:r>
              <a:rPr lang="en-US" dirty="0" err="1"/>
              <a:t>formel</a:t>
            </a:r>
            <a:r>
              <a:rPr lang="en-US" dirty="0"/>
              <a:t> pendant au </a:t>
            </a:r>
            <a:r>
              <a:rPr lang="en-US" dirty="0" err="1"/>
              <a:t>moins</a:t>
            </a:r>
            <a:r>
              <a:rPr lang="en-US" dirty="0"/>
              <a:t> 3 </a:t>
            </a:r>
            <a:r>
              <a:rPr lang="en-US" dirty="0" err="1"/>
              <a:t>mois</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p:txBody>
      </p:sp>
    </p:spTree>
    <p:extLst>
      <p:ext uri="{BB962C8B-B14F-4D97-AF65-F5344CB8AC3E}">
        <p14:creationId xmlns:p14="http://schemas.microsoft.com/office/powerpoint/2010/main" val="27942384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Question 5 : Est-</a:t>
            </a:r>
            <a:r>
              <a:rPr lang="en-US" dirty="0" err="1"/>
              <a:t>ce</a:t>
            </a:r>
            <a:r>
              <a:rPr lang="en-US" dirty="0"/>
              <a:t> que </a:t>
            </a:r>
            <a:r>
              <a:rPr lang="en-US" dirty="0" err="1"/>
              <a:t>l'affirmation</a:t>
            </a:r>
            <a:r>
              <a:rPr lang="en-US" dirty="0"/>
              <a:t> </a:t>
            </a:r>
            <a:r>
              <a:rPr lang="en-US" dirty="0" err="1"/>
              <a:t>suivante</a:t>
            </a:r>
            <a:r>
              <a:rPr lang="en-US" dirty="0"/>
              <a:t> </a:t>
            </a:r>
            <a:r>
              <a:rPr lang="en-US" dirty="0" err="1"/>
              <a:t>est</a:t>
            </a:r>
            <a:r>
              <a:rPr lang="en-US" dirty="0"/>
              <a:t> </a:t>
            </a:r>
            <a:r>
              <a:rPr lang="en-US" dirty="0" err="1"/>
              <a:t>vraie</a:t>
            </a:r>
            <a:r>
              <a:rPr lang="en-US" dirty="0"/>
              <a:t> </a:t>
            </a:r>
            <a:r>
              <a:rPr lang="en-US" dirty="0" err="1"/>
              <a:t>ou</a:t>
            </a:r>
            <a:r>
              <a:rPr lang="en-US" dirty="0"/>
              <a:t> </a:t>
            </a:r>
            <a:r>
              <a:rPr lang="en-US" dirty="0" err="1"/>
              <a:t>fausse</a:t>
            </a:r>
            <a:r>
              <a:rPr lang="en-US" dirty="0"/>
              <a:t>, </a:t>
            </a:r>
            <a:r>
              <a:rPr lang="en-US" b="1" dirty="0" err="1"/>
              <a:t>tous</a:t>
            </a:r>
            <a:r>
              <a:rPr lang="en-US" dirty="0"/>
              <a:t> les </a:t>
            </a:r>
            <a:r>
              <a:rPr lang="en-US" dirty="0" err="1"/>
              <a:t>indicateurs</a:t>
            </a:r>
            <a:r>
              <a:rPr lang="en-US" dirty="0"/>
              <a:t> de performance du </a:t>
            </a:r>
            <a:r>
              <a:rPr lang="en-US" dirty="0" err="1"/>
              <a:t>bénéficiaire</a:t>
            </a:r>
            <a:r>
              <a:rPr lang="en-US" dirty="0"/>
              <a:t> </a:t>
            </a:r>
            <a:r>
              <a:rPr lang="en-US" dirty="0" err="1"/>
              <a:t>doivent</a:t>
            </a:r>
            <a:r>
              <a:rPr lang="en-US" dirty="0"/>
              <a:t> </a:t>
            </a:r>
            <a:r>
              <a:rPr lang="en-US" dirty="0" err="1"/>
              <a:t>être</a:t>
            </a:r>
            <a:r>
              <a:rPr lang="en-US" dirty="0"/>
              <a:t> dans le PMP ?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err="1"/>
              <a:t>Mettez</a:t>
            </a:r>
            <a:r>
              <a:rPr lang="en-US" dirty="0"/>
              <a:t> </a:t>
            </a:r>
            <a:r>
              <a:rPr lang="en-US" dirty="0" err="1"/>
              <a:t>en</a:t>
            </a:r>
            <a:r>
              <a:rPr lang="en-US" dirty="0"/>
              <a:t> pause le </a:t>
            </a:r>
            <a:r>
              <a:rPr lang="en-US" dirty="0" err="1"/>
              <a:t>recodage</a:t>
            </a:r>
            <a:r>
              <a:rPr lang="en-US" dirty="0"/>
              <a:t> et </a:t>
            </a:r>
            <a:r>
              <a:rPr lang="en-US" dirty="0" err="1"/>
              <a:t>lorsque</a:t>
            </a:r>
            <a:r>
              <a:rPr lang="en-US" dirty="0"/>
              <a:t> </a:t>
            </a:r>
            <a:r>
              <a:rPr lang="en-US" dirty="0" err="1"/>
              <a:t>vous</a:t>
            </a:r>
            <a:r>
              <a:rPr lang="en-US" dirty="0"/>
              <a:t> </a:t>
            </a:r>
            <a:r>
              <a:rPr lang="en-US" dirty="0" err="1"/>
              <a:t>avez</a:t>
            </a:r>
            <a:r>
              <a:rPr lang="en-US" dirty="0"/>
              <a:t> </a:t>
            </a:r>
            <a:r>
              <a:rPr lang="en-US" dirty="0" err="1"/>
              <a:t>votre</a:t>
            </a:r>
            <a:r>
              <a:rPr lang="en-US" dirty="0"/>
              <a:t> </a:t>
            </a:r>
            <a:r>
              <a:rPr lang="en-US" dirty="0" err="1"/>
              <a:t>réponse</a:t>
            </a:r>
            <a:r>
              <a:rPr lang="en-US" dirty="0"/>
              <a:t>, </a:t>
            </a:r>
            <a:r>
              <a:rPr lang="en-US" dirty="0" err="1"/>
              <a:t>appuyez</a:t>
            </a:r>
            <a:r>
              <a:rPr lang="en-US" dirty="0"/>
              <a:t> sur play.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La bonne </a:t>
            </a:r>
            <a:r>
              <a:rPr lang="en-US" dirty="0" err="1"/>
              <a:t>réponse</a:t>
            </a:r>
            <a:r>
              <a:rPr lang="en-US" dirty="0"/>
              <a:t> </a:t>
            </a:r>
            <a:r>
              <a:rPr lang="en-US" dirty="0" err="1"/>
              <a:t>est</a:t>
            </a:r>
            <a:r>
              <a:rPr lang="en-US"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err="1"/>
              <a:t>Vrai</a:t>
            </a:r>
            <a:r>
              <a:rPr lang="en-US" dirty="0"/>
              <a:t>, </a:t>
            </a:r>
            <a:r>
              <a:rPr lang="en-US" dirty="0" err="1"/>
              <a:t>tous</a:t>
            </a:r>
            <a:r>
              <a:rPr lang="en-US" dirty="0"/>
              <a:t> les </a:t>
            </a:r>
            <a:r>
              <a:rPr lang="en-US" dirty="0" err="1"/>
              <a:t>indicateurs</a:t>
            </a:r>
            <a:r>
              <a:rPr lang="en-US" dirty="0"/>
              <a:t> de performance </a:t>
            </a:r>
            <a:r>
              <a:rPr lang="en-US" dirty="0" err="1"/>
              <a:t>devraient</a:t>
            </a:r>
            <a:r>
              <a:rPr lang="en-US" dirty="0"/>
              <a:t> </a:t>
            </a:r>
            <a:r>
              <a:rPr lang="en-US" dirty="0" err="1"/>
              <a:t>être</a:t>
            </a:r>
            <a:r>
              <a:rPr lang="en-US" dirty="0"/>
              <a:t> dans le PMP.</a:t>
            </a:r>
            <a:endParaRPr lang="en-US" sz="1200" dirty="0"/>
          </a:p>
        </p:txBody>
      </p:sp>
    </p:spTree>
    <p:extLst>
      <p:ext uri="{BB962C8B-B14F-4D97-AF65-F5344CB8AC3E}">
        <p14:creationId xmlns:p14="http://schemas.microsoft.com/office/powerpoint/2010/main" val="232077637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Question 6 : </a:t>
            </a:r>
            <a:r>
              <a:rPr lang="en-US" b="1" dirty="0" err="1"/>
              <a:t>Lequel</a:t>
            </a:r>
            <a:r>
              <a:rPr lang="en-US" b="1" dirty="0"/>
              <a:t> de </a:t>
            </a:r>
            <a:r>
              <a:rPr lang="en-US" b="1" dirty="0" err="1"/>
              <a:t>ces</a:t>
            </a:r>
            <a:r>
              <a:rPr lang="en-US" b="1" dirty="0"/>
              <a:t> </a:t>
            </a:r>
            <a:r>
              <a:rPr lang="en-US" b="1" dirty="0" err="1"/>
              <a:t>éléments</a:t>
            </a:r>
            <a:r>
              <a:rPr lang="en-US" b="1" dirty="0"/>
              <a:t> </a:t>
            </a:r>
            <a:r>
              <a:rPr lang="en-US" b="1" dirty="0" err="1"/>
              <a:t>n'est</a:t>
            </a:r>
            <a:r>
              <a:rPr lang="en-US" b="1" dirty="0"/>
              <a:t> PAS </a:t>
            </a:r>
            <a:r>
              <a:rPr lang="en-US" dirty="0"/>
              <a:t>un </a:t>
            </a:r>
            <a:r>
              <a:rPr lang="en-US" dirty="0" err="1"/>
              <a:t>objectif</a:t>
            </a:r>
            <a:r>
              <a:rPr lang="en-US" dirty="0"/>
              <a:t> du PMP ? </a:t>
            </a:r>
          </a:p>
          <a:p>
            <a:pPr marL="0" indent="0">
              <a:buNone/>
            </a:pPr>
            <a:r>
              <a:rPr lang="en-US" dirty="0"/>
              <a:t>Il aide </a:t>
            </a:r>
            <a:r>
              <a:rPr lang="en-US" dirty="0" err="1"/>
              <a:t>à</a:t>
            </a:r>
            <a:r>
              <a:rPr lang="en-US" dirty="0"/>
              <a:t> </a:t>
            </a:r>
            <a:r>
              <a:rPr lang="en-US" dirty="0" err="1"/>
              <a:t>planifier</a:t>
            </a:r>
            <a:r>
              <a:rPr lang="en-US" dirty="0"/>
              <a:t> et </a:t>
            </a:r>
            <a:r>
              <a:rPr lang="en-US" dirty="0" err="1"/>
              <a:t>à</a:t>
            </a:r>
            <a:r>
              <a:rPr lang="en-US" dirty="0"/>
              <a:t> </a:t>
            </a:r>
            <a:r>
              <a:rPr lang="en-US" dirty="0" err="1"/>
              <a:t>gérer</a:t>
            </a:r>
            <a:r>
              <a:rPr lang="en-US" dirty="0"/>
              <a:t> la </a:t>
            </a:r>
            <a:r>
              <a:rPr lang="en-US" dirty="0" err="1"/>
              <a:t>collecte</a:t>
            </a:r>
            <a:r>
              <a:rPr lang="en-US" dirty="0"/>
              <a:t> de </a:t>
            </a:r>
            <a:r>
              <a:rPr lang="en-US" dirty="0" err="1"/>
              <a:t>données</a:t>
            </a:r>
            <a:r>
              <a:rPr lang="en-US" dirty="0"/>
              <a:t>.</a:t>
            </a:r>
          </a:p>
          <a:p>
            <a:pPr marL="0" indent="0">
              <a:buNone/>
            </a:pPr>
            <a:r>
              <a:rPr lang="en-US" dirty="0"/>
              <a:t>Aide </a:t>
            </a:r>
            <a:r>
              <a:rPr lang="en-US" dirty="0" err="1"/>
              <a:t>à</a:t>
            </a:r>
            <a:r>
              <a:rPr lang="en-US" dirty="0"/>
              <a:t> </a:t>
            </a:r>
            <a:r>
              <a:rPr lang="en-US" dirty="0" err="1"/>
              <a:t>l'analyse</a:t>
            </a:r>
            <a:r>
              <a:rPr lang="en-US" dirty="0"/>
              <a:t> des </a:t>
            </a:r>
            <a:r>
              <a:rPr lang="en-US" dirty="0" err="1"/>
              <a:t>données</a:t>
            </a:r>
            <a:r>
              <a:rPr lang="en-US" dirty="0"/>
              <a:t> sur le </a:t>
            </a:r>
            <a:r>
              <a:rPr lang="en-US" dirty="0" err="1"/>
              <a:t>rendement</a:t>
            </a:r>
            <a:r>
              <a:rPr lang="en-US" dirty="0"/>
              <a:t>.</a:t>
            </a:r>
          </a:p>
          <a:p>
            <a:pPr marL="0" indent="0">
              <a:buNone/>
            </a:pPr>
            <a:r>
              <a:rPr lang="en-US" dirty="0"/>
              <a:t>Aide </a:t>
            </a:r>
            <a:r>
              <a:rPr lang="en-US" dirty="0" err="1"/>
              <a:t>à</a:t>
            </a:r>
            <a:r>
              <a:rPr lang="en-US" dirty="0"/>
              <a:t> assurer la </a:t>
            </a:r>
            <a:r>
              <a:rPr lang="en-US" dirty="0" err="1"/>
              <a:t>cohérence</a:t>
            </a:r>
            <a:r>
              <a:rPr lang="en-US" dirty="0"/>
              <a:t> dans la </a:t>
            </a:r>
            <a:r>
              <a:rPr lang="en-US" dirty="0" err="1"/>
              <a:t>façon</a:t>
            </a:r>
            <a:r>
              <a:rPr lang="en-US" dirty="0"/>
              <a:t> </a:t>
            </a:r>
            <a:r>
              <a:rPr lang="en-US" dirty="0" err="1"/>
              <a:t>dont</a:t>
            </a:r>
            <a:r>
              <a:rPr lang="en-US" dirty="0"/>
              <a:t> les </a:t>
            </a:r>
            <a:r>
              <a:rPr lang="en-US" dirty="0" err="1"/>
              <a:t>données</a:t>
            </a:r>
            <a:r>
              <a:rPr lang="en-US" dirty="0"/>
              <a:t> </a:t>
            </a:r>
            <a:r>
              <a:rPr lang="en-US" dirty="0" err="1"/>
              <a:t>sont</a:t>
            </a:r>
            <a:r>
              <a:rPr lang="en-US" dirty="0"/>
              <a:t> </a:t>
            </a:r>
            <a:r>
              <a:rPr lang="en-US" dirty="0" err="1"/>
              <a:t>recueillies</a:t>
            </a:r>
            <a:r>
              <a:rPr lang="en-US" dirty="0"/>
              <a:t>.</a:t>
            </a:r>
          </a:p>
          <a:p>
            <a:pPr marL="0" indent="0">
              <a:buNone/>
            </a:pPr>
            <a:r>
              <a:rPr lang="en-US" dirty="0"/>
              <a:t>Aide </a:t>
            </a:r>
            <a:r>
              <a:rPr lang="en-US" dirty="0" err="1"/>
              <a:t>à</a:t>
            </a:r>
            <a:r>
              <a:rPr lang="en-US" dirty="0"/>
              <a:t> </a:t>
            </a:r>
            <a:r>
              <a:rPr lang="en-US" dirty="0" err="1"/>
              <a:t>l'élaboration</a:t>
            </a:r>
            <a:r>
              <a:rPr lang="en-US" dirty="0"/>
              <a:t> des </a:t>
            </a:r>
            <a:r>
              <a:rPr lang="en-US" dirty="0" err="1"/>
              <a:t>résultats</a:t>
            </a:r>
            <a:r>
              <a:rPr lang="en-US" dirty="0"/>
              <a:t>. </a:t>
            </a:r>
          </a:p>
          <a:p>
            <a:pPr marL="0" indent="0">
              <a:buNone/>
            </a:pPr>
            <a:endParaRPr lang="en-US" dirty="0"/>
          </a:p>
          <a:p>
            <a:pPr marL="0" indent="0">
              <a:buNone/>
            </a:pPr>
            <a:r>
              <a:rPr lang="en-US" dirty="0" err="1"/>
              <a:t>Mettez</a:t>
            </a:r>
            <a:r>
              <a:rPr lang="en-US" dirty="0"/>
              <a:t> </a:t>
            </a:r>
            <a:r>
              <a:rPr lang="en-US" dirty="0" err="1"/>
              <a:t>l'enregistrement</a:t>
            </a:r>
            <a:r>
              <a:rPr lang="en-US" dirty="0"/>
              <a:t> </a:t>
            </a:r>
            <a:r>
              <a:rPr lang="en-US" dirty="0" err="1"/>
              <a:t>en</a:t>
            </a:r>
            <a:r>
              <a:rPr lang="en-US" dirty="0"/>
              <a:t> pause et </a:t>
            </a:r>
            <a:r>
              <a:rPr lang="en-US" dirty="0" err="1"/>
              <a:t>une</a:t>
            </a:r>
            <a:r>
              <a:rPr lang="en-US" dirty="0"/>
              <a:t> </a:t>
            </a:r>
            <a:r>
              <a:rPr lang="en-US" dirty="0" err="1"/>
              <a:t>fois</a:t>
            </a:r>
            <a:r>
              <a:rPr lang="en-US" dirty="0"/>
              <a:t> que </a:t>
            </a:r>
            <a:r>
              <a:rPr lang="en-US" dirty="0" err="1"/>
              <a:t>vous</a:t>
            </a:r>
            <a:r>
              <a:rPr lang="en-US" dirty="0"/>
              <a:t> </a:t>
            </a:r>
            <a:r>
              <a:rPr lang="en-US" dirty="0" err="1"/>
              <a:t>avez</a:t>
            </a:r>
            <a:r>
              <a:rPr lang="en-US" dirty="0"/>
              <a:t> </a:t>
            </a:r>
            <a:r>
              <a:rPr lang="en-US" dirty="0" err="1"/>
              <a:t>votre</a:t>
            </a:r>
            <a:r>
              <a:rPr lang="en-US" dirty="0"/>
              <a:t> </a:t>
            </a:r>
            <a:r>
              <a:rPr lang="en-US" dirty="0" err="1"/>
              <a:t>réponse</a:t>
            </a:r>
            <a:r>
              <a:rPr lang="en-US" dirty="0"/>
              <a:t>, </a:t>
            </a:r>
            <a:r>
              <a:rPr lang="en-US" dirty="0" err="1"/>
              <a:t>appuyez</a:t>
            </a:r>
            <a:r>
              <a:rPr lang="en-US" dirty="0"/>
              <a:t> sur play.</a:t>
            </a:r>
          </a:p>
          <a:p>
            <a:pPr marL="0" indent="0">
              <a:buNone/>
            </a:pPr>
            <a:r>
              <a:rPr lang="en-US" dirty="0"/>
              <a:t>La bonne </a:t>
            </a:r>
            <a:r>
              <a:rPr lang="en-US" dirty="0" err="1"/>
              <a:t>réponse</a:t>
            </a:r>
            <a:r>
              <a:rPr lang="en-US" dirty="0"/>
              <a:t> </a:t>
            </a:r>
            <a:r>
              <a:rPr lang="en-US" dirty="0" err="1"/>
              <a:t>est</a:t>
            </a:r>
            <a:r>
              <a:rPr lang="en-US" dirty="0"/>
              <a:t> : </a:t>
            </a:r>
          </a:p>
          <a:p>
            <a:pPr marL="0" indent="0">
              <a:buNone/>
            </a:pPr>
            <a:r>
              <a:rPr lang="en-US" dirty="0"/>
              <a:t>#N°4, Aide </a:t>
            </a:r>
            <a:r>
              <a:rPr lang="en-US" dirty="0" err="1"/>
              <a:t>à</a:t>
            </a:r>
            <a:r>
              <a:rPr lang="en-US" dirty="0"/>
              <a:t> </a:t>
            </a:r>
            <a:r>
              <a:rPr lang="en-US" dirty="0" err="1"/>
              <a:t>l'élaboration</a:t>
            </a:r>
            <a:r>
              <a:rPr lang="en-US" dirty="0"/>
              <a:t> des </a:t>
            </a:r>
            <a:r>
              <a:rPr lang="en-US" dirty="0" err="1"/>
              <a:t>résultats</a:t>
            </a:r>
            <a:r>
              <a:rPr lang="en-US" dirty="0"/>
              <a:t>. </a:t>
            </a:r>
            <a:endParaRPr lang="en-US" sz="1200" dirty="0"/>
          </a:p>
        </p:txBody>
      </p:sp>
    </p:spTree>
    <p:extLst>
      <p:ext uri="{BB962C8B-B14F-4D97-AF65-F5344CB8AC3E}">
        <p14:creationId xmlns:p14="http://schemas.microsoft.com/office/powerpoint/2010/main" val="175265426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Nous </a:t>
            </a:r>
            <a:r>
              <a:rPr lang="en-US" dirty="0" err="1"/>
              <a:t>conclurons</a:t>
            </a:r>
            <a:r>
              <a:rPr lang="en-US" dirty="0"/>
              <a:t> le </a:t>
            </a:r>
            <a:r>
              <a:rPr lang="en-US" dirty="0" err="1"/>
              <a:t>cours</a:t>
            </a:r>
            <a:r>
              <a:rPr lang="en-US" dirty="0"/>
              <a:t> par un résumé des concepts </a:t>
            </a:r>
            <a:r>
              <a:rPr lang="en-US" dirty="0" err="1"/>
              <a:t>clés</a:t>
            </a:r>
            <a:r>
              <a:rPr lang="en-US" dirty="0"/>
              <a:t> que nous </a:t>
            </a:r>
            <a:r>
              <a:rPr lang="en-US" dirty="0" err="1"/>
              <a:t>avons</a:t>
            </a:r>
            <a:r>
              <a:rPr lang="en-US" dirty="0"/>
              <a:t> </a:t>
            </a:r>
            <a:r>
              <a:rPr lang="en-US" dirty="0" err="1"/>
              <a:t>couverts</a:t>
            </a:r>
            <a:r>
              <a:rPr lang="en-US" dirty="0"/>
              <a:t> </a:t>
            </a:r>
            <a:r>
              <a:rPr lang="en-US" dirty="0" err="1"/>
              <a:t>concernant</a:t>
            </a:r>
            <a:r>
              <a:rPr lang="en-US" dirty="0"/>
              <a:t> les </a:t>
            </a:r>
            <a:r>
              <a:rPr lang="en-US" dirty="0" err="1"/>
              <a:t>indicateurs</a:t>
            </a:r>
            <a:r>
              <a:rPr lang="en-US" dirty="0"/>
              <a:t> et le PMP.</a:t>
            </a:r>
          </a:p>
        </p:txBody>
      </p:sp>
    </p:spTree>
    <p:extLst>
      <p:ext uri="{BB962C8B-B14F-4D97-AF65-F5344CB8AC3E}">
        <p14:creationId xmlns:p14="http://schemas.microsoft.com/office/powerpoint/2010/main" val="198963424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Un </a:t>
            </a:r>
            <a:r>
              <a:rPr lang="en-US" dirty="0" err="1"/>
              <a:t>indicateur</a:t>
            </a:r>
            <a:r>
              <a:rPr lang="en-US" dirty="0"/>
              <a:t> </a:t>
            </a:r>
            <a:r>
              <a:rPr lang="en-US" dirty="0" err="1"/>
              <a:t>est</a:t>
            </a:r>
            <a:r>
              <a:rPr lang="en-US" dirty="0"/>
              <a:t> </a:t>
            </a:r>
            <a:r>
              <a:rPr lang="en-US" dirty="0" err="1"/>
              <a:t>une</a:t>
            </a:r>
            <a:r>
              <a:rPr lang="en-US" dirty="0"/>
              <a:t> </a:t>
            </a:r>
            <a:r>
              <a:rPr lang="en-US" dirty="0" err="1"/>
              <a:t>unité</a:t>
            </a:r>
            <a:r>
              <a:rPr lang="en-US" dirty="0"/>
              <a:t> de </a:t>
            </a:r>
            <a:r>
              <a:rPr lang="en-US" dirty="0" err="1"/>
              <a:t>mesure</a:t>
            </a:r>
            <a:r>
              <a:rPr lang="en-US" dirty="0"/>
              <a:t> </a:t>
            </a:r>
            <a:r>
              <a:rPr lang="en-US" dirty="0" err="1"/>
              <a:t>utilisée</a:t>
            </a:r>
            <a:r>
              <a:rPr lang="en-US" dirty="0"/>
              <a:t> pour </a:t>
            </a:r>
            <a:r>
              <a:rPr lang="en-US" dirty="0" err="1"/>
              <a:t>suivre</a:t>
            </a:r>
            <a:r>
              <a:rPr lang="en-US" dirty="0"/>
              <a:t> la progression des </a:t>
            </a:r>
            <a:r>
              <a:rPr lang="en-US" dirty="0" err="1"/>
              <a:t>résultats</a:t>
            </a:r>
            <a:r>
              <a:rPr lang="en-US" dirty="0"/>
              <a:t> au </a:t>
            </a:r>
            <a:r>
              <a:rPr lang="en-US" dirty="0" err="1"/>
              <a:t>niveau</a:t>
            </a:r>
            <a:r>
              <a:rPr lang="en-US" dirty="0"/>
              <a:t> de la production, de </a:t>
            </a:r>
            <a:r>
              <a:rPr lang="en-US" dirty="0" err="1"/>
              <a:t>l'objet</a:t>
            </a:r>
            <a:r>
              <a:rPr lang="en-US" dirty="0"/>
              <a:t> du </a:t>
            </a:r>
            <a:r>
              <a:rPr lang="en-US" dirty="0" err="1"/>
              <a:t>résultat</a:t>
            </a:r>
            <a:r>
              <a:rPr lang="en-US" dirty="0"/>
              <a:t> et de </a:t>
            </a:r>
            <a:r>
              <a:rPr lang="en-US" dirty="0" err="1"/>
              <a:t>l'objectif</a:t>
            </a:r>
            <a:r>
              <a:rPr lang="en-US" dirty="0"/>
              <a:t> d'un </a:t>
            </a:r>
            <a:r>
              <a:rPr lang="en-US" dirty="0" err="1"/>
              <a:t>projet</a:t>
            </a:r>
            <a:r>
              <a:rPr lang="en-US" dirty="0"/>
              <a:t>. </a:t>
            </a:r>
          </a:p>
          <a:p>
            <a:pPr marL="171450" indent="-171450">
              <a:buFont typeface="Arial" panose="020B0604020202020204" pitchFamily="34" charset="0"/>
              <a:buChar char="•"/>
            </a:pPr>
            <a:r>
              <a:rPr lang="en-US" dirty="0"/>
              <a:t>Les </a:t>
            </a:r>
            <a:r>
              <a:rPr lang="en-US" dirty="0" err="1"/>
              <a:t>indicateurs</a:t>
            </a:r>
            <a:r>
              <a:rPr lang="en-US" dirty="0"/>
              <a:t> standard </a:t>
            </a:r>
            <a:r>
              <a:rPr lang="en-US" dirty="0" err="1"/>
              <a:t>d'USDOL</a:t>
            </a:r>
            <a:r>
              <a:rPr lang="en-US" dirty="0"/>
              <a:t> </a:t>
            </a:r>
            <a:r>
              <a:rPr lang="en-US" dirty="0" err="1"/>
              <a:t>doivent</a:t>
            </a:r>
            <a:r>
              <a:rPr lang="en-US" dirty="0"/>
              <a:t> </a:t>
            </a:r>
            <a:r>
              <a:rPr lang="en-US" dirty="0" err="1"/>
              <a:t>être</a:t>
            </a:r>
            <a:r>
              <a:rPr lang="en-US" dirty="0"/>
              <a:t> </a:t>
            </a:r>
            <a:r>
              <a:rPr lang="en-US" dirty="0" err="1"/>
              <a:t>utilisés</a:t>
            </a:r>
            <a:r>
              <a:rPr lang="en-US" dirty="0"/>
              <a:t> </a:t>
            </a:r>
            <a:r>
              <a:rPr lang="en-US" dirty="0" err="1"/>
              <a:t>lorsqu'ils</a:t>
            </a:r>
            <a:r>
              <a:rPr lang="en-US" dirty="0"/>
              <a:t> </a:t>
            </a:r>
            <a:r>
              <a:rPr lang="en-US" dirty="0" err="1"/>
              <a:t>sont</a:t>
            </a:r>
            <a:r>
              <a:rPr lang="en-US" dirty="0"/>
              <a:t> </a:t>
            </a:r>
            <a:r>
              <a:rPr lang="en-US" dirty="0" err="1"/>
              <a:t>pertinents</a:t>
            </a:r>
            <a:r>
              <a:rPr lang="en-US" dirty="0"/>
              <a:t>. </a:t>
            </a:r>
            <a:r>
              <a:rPr lang="en-US" dirty="0" err="1"/>
              <a:t>Reportez-vous</a:t>
            </a:r>
            <a:r>
              <a:rPr lang="en-US" dirty="0"/>
              <a:t> au Guide des </a:t>
            </a:r>
            <a:r>
              <a:rPr lang="en-US" dirty="0" err="1"/>
              <a:t>ressources</a:t>
            </a:r>
            <a:r>
              <a:rPr lang="en-US" dirty="0"/>
              <a:t> de M&amp;E de </a:t>
            </a:r>
            <a:r>
              <a:rPr lang="en-US" dirty="0" err="1"/>
              <a:t>l'OCFT</a:t>
            </a:r>
            <a:r>
              <a:rPr lang="en-US" dirty="0"/>
              <a:t> pour </a:t>
            </a:r>
            <a:r>
              <a:rPr lang="en-US" dirty="0" err="1"/>
              <a:t>tous</a:t>
            </a:r>
            <a:r>
              <a:rPr lang="en-US" dirty="0"/>
              <a:t> les </a:t>
            </a:r>
            <a:r>
              <a:rPr lang="en-US" dirty="0" err="1"/>
              <a:t>détails</a:t>
            </a:r>
            <a:r>
              <a:rPr lang="en-US" dirty="0"/>
              <a:t> sur </a:t>
            </a:r>
            <a:r>
              <a:rPr lang="en-US" dirty="0" err="1"/>
              <a:t>quand</a:t>
            </a:r>
            <a:r>
              <a:rPr lang="en-US" dirty="0"/>
              <a:t> et comment </a:t>
            </a:r>
            <a:r>
              <a:rPr lang="en-US" dirty="0" err="1"/>
              <a:t>utiliser</a:t>
            </a:r>
            <a:r>
              <a:rPr lang="en-US" dirty="0"/>
              <a:t> les </a:t>
            </a:r>
            <a:r>
              <a:rPr lang="en-US" dirty="0" err="1"/>
              <a:t>indicateurs</a:t>
            </a:r>
            <a:r>
              <a:rPr lang="en-US" dirty="0"/>
              <a:t> standard dans les rapports de </a:t>
            </a:r>
            <a:r>
              <a:rPr lang="en-US" dirty="0" err="1"/>
              <a:t>projet</a:t>
            </a:r>
            <a:r>
              <a:rPr lang="en-US" dirty="0"/>
              <a:t>. </a:t>
            </a:r>
          </a:p>
          <a:p>
            <a:pPr marL="171450" indent="-171450">
              <a:buFont typeface="Arial" panose="020B0604020202020204" pitchFamily="34" charset="0"/>
              <a:buChar char="•"/>
            </a:pPr>
            <a:r>
              <a:rPr lang="en-US" dirty="0"/>
              <a:t>Les </a:t>
            </a:r>
            <a:r>
              <a:rPr lang="en-US" dirty="0" err="1"/>
              <a:t>indicateurs</a:t>
            </a:r>
            <a:r>
              <a:rPr lang="en-US" dirty="0"/>
              <a:t> bien </a:t>
            </a:r>
            <a:r>
              <a:rPr lang="en-US" dirty="0" err="1"/>
              <a:t>conçus</a:t>
            </a:r>
            <a:r>
              <a:rPr lang="en-US" dirty="0"/>
              <a:t> </a:t>
            </a:r>
            <a:r>
              <a:rPr lang="en-US" dirty="0" err="1"/>
              <a:t>sont</a:t>
            </a:r>
            <a:r>
              <a:rPr lang="en-US" dirty="0"/>
              <a:t> : </a:t>
            </a:r>
          </a:p>
          <a:p>
            <a:pPr marL="171450" indent="-171450">
              <a:buFont typeface="Arial" panose="020B0604020202020204" pitchFamily="34" charset="0"/>
              <a:buChar char="•"/>
            </a:pPr>
            <a:r>
              <a:rPr lang="en-US" dirty="0"/>
              <a:t>Directs - </a:t>
            </a:r>
            <a:r>
              <a:rPr lang="en-US" dirty="0" err="1"/>
              <a:t>ils</a:t>
            </a:r>
            <a:r>
              <a:rPr lang="en-US" dirty="0"/>
              <a:t> </a:t>
            </a:r>
            <a:r>
              <a:rPr lang="en-US" dirty="0" err="1"/>
              <a:t>doivent</a:t>
            </a:r>
            <a:r>
              <a:rPr lang="en-US" dirty="0"/>
              <a:t> </a:t>
            </a:r>
            <a:r>
              <a:rPr lang="en-US" dirty="0" err="1"/>
              <a:t>mesurer</a:t>
            </a:r>
            <a:r>
              <a:rPr lang="en-US" dirty="0"/>
              <a:t> </a:t>
            </a:r>
            <a:r>
              <a:rPr lang="en-US" dirty="0" err="1"/>
              <a:t>directement</a:t>
            </a:r>
            <a:r>
              <a:rPr lang="en-US" dirty="0"/>
              <a:t> le </a:t>
            </a:r>
            <a:r>
              <a:rPr lang="en-US" dirty="0" err="1"/>
              <a:t>résultat</a:t>
            </a:r>
            <a:endParaRPr lang="en-US" dirty="0"/>
          </a:p>
          <a:p>
            <a:pPr marL="171450" indent="-171450">
              <a:buFont typeface="Arial" panose="020B0604020202020204" pitchFamily="34" charset="0"/>
              <a:buChar char="•"/>
            </a:pPr>
            <a:r>
              <a:rPr lang="en-US" dirty="0" err="1"/>
              <a:t>Objectifs</a:t>
            </a:r>
            <a:r>
              <a:rPr lang="en-US" dirty="0"/>
              <a:t> - </a:t>
            </a:r>
            <a:r>
              <a:rPr lang="en-US" dirty="0" err="1"/>
              <a:t>ils</a:t>
            </a:r>
            <a:r>
              <a:rPr lang="en-US" dirty="0"/>
              <a:t> </a:t>
            </a:r>
            <a:r>
              <a:rPr lang="en-US" dirty="0" err="1"/>
              <a:t>sont</a:t>
            </a:r>
            <a:r>
              <a:rPr lang="en-US" dirty="0"/>
              <a:t> </a:t>
            </a:r>
            <a:r>
              <a:rPr lang="en-US" dirty="0" err="1"/>
              <a:t>clairs</a:t>
            </a:r>
            <a:r>
              <a:rPr lang="en-US" dirty="0"/>
              <a:t> et précis.</a:t>
            </a:r>
          </a:p>
          <a:p>
            <a:pPr marL="171450" indent="-171450">
              <a:buFont typeface="Arial" panose="020B0604020202020204" pitchFamily="34" charset="0"/>
              <a:buChar char="•"/>
            </a:pPr>
            <a:r>
              <a:rPr lang="en-US" dirty="0" err="1"/>
              <a:t>Adéquats</a:t>
            </a:r>
            <a:r>
              <a:rPr lang="en-US" dirty="0"/>
              <a:t> - Pour </a:t>
            </a:r>
            <a:r>
              <a:rPr lang="en-US" dirty="0" err="1"/>
              <a:t>chaque</a:t>
            </a:r>
            <a:r>
              <a:rPr lang="en-US" dirty="0"/>
              <a:t> </a:t>
            </a:r>
            <a:r>
              <a:rPr lang="en-US" dirty="0" err="1"/>
              <a:t>résultat</a:t>
            </a:r>
            <a:r>
              <a:rPr lang="en-US" dirty="0"/>
              <a:t>, </a:t>
            </a:r>
            <a:r>
              <a:rPr lang="en-US" dirty="0" err="1"/>
              <a:t>l'indicateur</a:t>
            </a:r>
            <a:r>
              <a:rPr lang="en-US" dirty="0"/>
              <a:t> </a:t>
            </a:r>
            <a:r>
              <a:rPr lang="en-US" dirty="0" err="1"/>
              <a:t>ou</a:t>
            </a:r>
            <a:r>
              <a:rPr lang="en-US" dirty="0"/>
              <a:t> les </a:t>
            </a:r>
            <a:r>
              <a:rPr lang="en-US" dirty="0" err="1"/>
              <a:t>indicateurs</a:t>
            </a:r>
            <a:r>
              <a:rPr lang="en-US" dirty="0"/>
              <a:t> </a:t>
            </a:r>
            <a:r>
              <a:rPr lang="en-US" dirty="0" err="1"/>
              <a:t>doivent</a:t>
            </a:r>
            <a:r>
              <a:rPr lang="en-US" dirty="0"/>
              <a:t> </a:t>
            </a:r>
            <a:r>
              <a:rPr lang="en-US" dirty="0" err="1"/>
              <a:t>fournir</a:t>
            </a:r>
            <a:r>
              <a:rPr lang="en-US" dirty="0"/>
              <a:t> les </a:t>
            </a:r>
            <a:r>
              <a:rPr lang="en-US" dirty="0" err="1"/>
              <a:t>données</a:t>
            </a:r>
            <a:r>
              <a:rPr lang="en-US" dirty="0"/>
              <a:t> </a:t>
            </a:r>
            <a:r>
              <a:rPr lang="en-US" dirty="0" err="1"/>
              <a:t>nécessaires</a:t>
            </a:r>
            <a:r>
              <a:rPr lang="en-US" dirty="0"/>
              <a:t> pour </a:t>
            </a:r>
            <a:r>
              <a:rPr lang="en-US" dirty="0" err="1"/>
              <a:t>mesurer</a:t>
            </a:r>
            <a:r>
              <a:rPr lang="en-US" dirty="0"/>
              <a:t> le </a:t>
            </a:r>
            <a:r>
              <a:rPr lang="en-US" dirty="0" err="1"/>
              <a:t>résultat</a:t>
            </a:r>
            <a:r>
              <a:rPr lang="en-US" dirty="0"/>
              <a:t> et </a:t>
            </a:r>
            <a:r>
              <a:rPr lang="en-US" dirty="0" err="1"/>
              <a:t>fournir</a:t>
            </a:r>
            <a:r>
              <a:rPr lang="en-US" dirty="0"/>
              <a:t> les rapports </a:t>
            </a:r>
            <a:r>
              <a:rPr lang="en-US" dirty="0" err="1"/>
              <a:t>requis</a:t>
            </a:r>
            <a:r>
              <a:rPr lang="en-US" dirty="0"/>
              <a:t>.  </a:t>
            </a:r>
          </a:p>
          <a:p>
            <a:pPr marL="171450" indent="-171450">
              <a:buFont typeface="Arial" panose="020B0604020202020204" pitchFamily="34" charset="0"/>
              <a:buChar char="•"/>
            </a:pPr>
            <a:r>
              <a:rPr lang="en-US" dirty="0"/>
              <a:t>Pratiques - Les </a:t>
            </a:r>
            <a:r>
              <a:rPr lang="en-US" dirty="0" err="1"/>
              <a:t>données</a:t>
            </a:r>
            <a:r>
              <a:rPr lang="en-US" dirty="0"/>
              <a:t> de </a:t>
            </a:r>
            <a:r>
              <a:rPr lang="en-US" dirty="0" err="1"/>
              <a:t>l'indicateur</a:t>
            </a:r>
            <a:r>
              <a:rPr lang="en-US" dirty="0"/>
              <a:t> </a:t>
            </a:r>
            <a:r>
              <a:rPr lang="en-US" dirty="0" err="1"/>
              <a:t>peuvent</a:t>
            </a:r>
            <a:r>
              <a:rPr lang="en-US" dirty="0"/>
              <a:t> </a:t>
            </a:r>
            <a:r>
              <a:rPr lang="en-US" dirty="0" err="1"/>
              <a:t>être</a:t>
            </a:r>
            <a:r>
              <a:rPr lang="en-US" dirty="0"/>
              <a:t> </a:t>
            </a:r>
            <a:r>
              <a:rPr lang="en-US" dirty="0" err="1"/>
              <a:t>collectées</a:t>
            </a:r>
            <a:r>
              <a:rPr lang="en-US" dirty="0"/>
              <a:t> par le </a:t>
            </a:r>
            <a:r>
              <a:rPr lang="en-US" dirty="0" err="1"/>
              <a:t>projet</a:t>
            </a:r>
            <a:r>
              <a:rPr lang="en-US" dirty="0"/>
              <a:t> </a:t>
            </a:r>
            <a:r>
              <a:rPr lang="en-US" dirty="0" err="1"/>
              <a:t>ou</a:t>
            </a:r>
            <a:r>
              <a:rPr lang="en-US" dirty="0"/>
              <a:t> </a:t>
            </a:r>
            <a:r>
              <a:rPr lang="en-US" dirty="0" err="1"/>
              <a:t>peuvent</a:t>
            </a:r>
            <a:r>
              <a:rPr lang="en-US" dirty="0"/>
              <a:t> </a:t>
            </a:r>
            <a:r>
              <a:rPr lang="en-US" dirty="0" err="1"/>
              <a:t>être</a:t>
            </a:r>
            <a:r>
              <a:rPr lang="en-US" dirty="0"/>
              <a:t> </a:t>
            </a:r>
            <a:r>
              <a:rPr lang="en-US" dirty="0" err="1"/>
              <a:t>obtenues</a:t>
            </a:r>
            <a:r>
              <a:rPr lang="en-US" dirty="0"/>
              <a:t> </a:t>
            </a:r>
            <a:r>
              <a:rPr lang="en-US" dirty="0" err="1"/>
              <a:t>assez</a:t>
            </a:r>
            <a:r>
              <a:rPr lang="en-US" dirty="0"/>
              <a:t> </a:t>
            </a:r>
            <a:r>
              <a:rPr lang="en-US" dirty="0" err="1"/>
              <a:t>fréquemment</a:t>
            </a:r>
            <a:r>
              <a:rPr lang="en-US" dirty="0"/>
              <a:t> pour </a:t>
            </a:r>
            <a:r>
              <a:rPr lang="en-US" dirty="0" err="1"/>
              <a:t>éclairer</a:t>
            </a:r>
            <a:r>
              <a:rPr lang="en-US" dirty="0"/>
              <a:t> les </a:t>
            </a:r>
            <a:r>
              <a:rPr lang="en-US" dirty="0" err="1"/>
              <a:t>décisions</a:t>
            </a:r>
            <a:r>
              <a:rPr lang="en-US" dirty="0"/>
              <a:t> de gestion et </a:t>
            </a:r>
            <a:r>
              <a:rPr lang="en-US" dirty="0" err="1"/>
              <a:t>répondre</a:t>
            </a:r>
            <a:r>
              <a:rPr lang="en-US" dirty="0"/>
              <a:t> aux exigences de rapport. </a:t>
            </a:r>
          </a:p>
        </p:txBody>
      </p:sp>
    </p:spTree>
    <p:extLst>
      <p:ext uri="{BB962C8B-B14F-4D97-AF65-F5344CB8AC3E}">
        <p14:creationId xmlns:p14="http://schemas.microsoft.com/office/powerpoint/2010/main" val="31523257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038" indent="-171450">
              <a:lnSpc>
                <a:spcPct val="120000"/>
              </a:lnSpc>
              <a:spcBef>
                <a:spcPct val="0"/>
              </a:spcBef>
              <a:spcAft>
                <a:spcPct val="40000"/>
              </a:spcAft>
              <a:buClr>
                <a:srgbClr val="800000"/>
              </a:buClr>
              <a:buFont typeface="Arial" panose="020B0604020202020204" pitchFamily="34" charset="0"/>
              <a:buChar char="•"/>
            </a:pPr>
            <a:r>
              <a:rPr lang="en-US" dirty="0">
                <a:ea typeface="ＭＳ Ｐゴシック" pitchFamily="34" charset="-128"/>
              </a:rPr>
              <a:t>Le plan de </a:t>
            </a:r>
            <a:r>
              <a:rPr lang="en-US" dirty="0" err="1">
                <a:ea typeface="ＭＳ Ｐゴシック" pitchFamily="34" charset="-128"/>
              </a:rPr>
              <a:t>suivi</a:t>
            </a:r>
            <a:r>
              <a:rPr lang="en-US" dirty="0">
                <a:ea typeface="ＭＳ Ｐゴシック" pitchFamily="34" charset="-128"/>
              </a:rPr>
              <a:t> des performances </a:t>
            </a:r>
            <a:r>
              <a:rPr lang="en-US" dirty="0" err="1">
                <a:ea typeface="ＭＳ Ｐゴシック" pitchFamily="34" charset="-128"/>
              </a:rPr>
              <a:t>est</a:t>
            </a:r>
            <a:r>
              <a:rPr lang="en-US" dirty="0">
                <a:ea typeface="ＭＳ Ｐゴシック" pitchFamily="34" charset="-128"/>
              </a:rPr>
              <a:t> un </a:t>
            </a:r>
            <a:r>
              <a:rPr lang="en-US" dirty="0" err="1">
                <a:ea typeface="ＭＳ Ｐゴシック" pitchFamily="34" charset="-128"/>
              </a:rPr>
              <a:t>outil</a:t>
            </a:r>
            <a:r>
              <a:rPr lang="en-US" dirty="0">
                <a:ea typeface="ＭＳ Ｐゴシック" pitchFamily="34" charset="-128"/>
              </a:rPr>
              <a:t> </a:t>
            </a:r>
            <a:r>
              <a:rPr lang="en-US" dirty="0" err="1">
                <a:ea typeface="ＭＳ Ｐゴシック" pitchFamily="34" charset="-128"/>
              </a:rPr>
              <a:t>permettant</a:t>
            </a:r>
            <a:r>
              <a:rPr lang="en-US" dirty="0">
                <a:ea typeface="ＭＳ Ｐゴシック" pitchFamily="34" charset="-128"/>
              </a:rPr>
              <a:t> de </a:t>
            </a:r>
            <a:r>
              <a:rPr lang="en-US" dirty="0" err="1">
                <a:ea typeface="ＭＳ Ｐゴシック" pitchFamily="34" charset="-128"/>
              </a:rPr>
              <a:t>planifier</a:t>
            </a:r>
            <a:r>
              <a:rPr lang="en-US" dirty="0">
                <a:ea typeface="ＭＳ Ｐゴシック" pitchFamily="34" charset="-128"/>
              </a:rPr>
              <a:t>, </a:t>
            </a:r>
            <a:r>
              <a:rPr lang="en-US" dirty="0" err="1">
                <a:ea typeface="ＭＳ Ｐゴシック" pitchFamily="34" charset="-128"/>
              </a:rPr>
              <a:t>d'organiser</a:t>
            </a:r>
            <a:r>
              <a:rPr lang="en-US" dirty="0">
                <a:ea typeface="ＭＳ Ｐゴシック" pitchFamily="34" charset="-128"/>
              </a:rPr>
              <a:t> et de </a:t>
            </a:r>
            <a:r>
              <a:rPr lang="en-US" dirty="0" err="1">
                <a:ea typeface="ＭＳ Ｐゴシック" pitchFamily="34" charset="-128"/>
              </a:rPr>
              <a:t>gérer</a:t>
            </a:r>
            <a:r>
              <a:rPr lang="en-US" dirty="0">
                <a:ea typeface="ＭＳ Ｐゴシック" pitchFamily="34" charset="-128"/>
              </a:rPr>
              <a:t> le </a:t>
            </a:r>
            <a:r>
              <a:rPr lang="en-US" dirty="0" err="1">
                <a:ea typeface="ＭＳ Ｐゴシック" pitchFamily="34" charset="-128"/>
              </a:rPr>
              <a:t>processus</a:t>
            </a:r>
            <a:r>
              <a:rPr lang="en-US" dirty="0">
                <a:ea typeface="ＭＳ Ｐゴシック" pitchFamily="34" charset="-128"/>
              </a:rPr>
              <a:t> de </a:t>
            </a:r>
            <a:r>
              <a:rPr lang="en-US" dirty="0" err="1">
                <a:ea typeface="ＭＳ Ｐゴシック" pitchFamily="34" charset="-128"/>
              </a:rPr>
              <a:t>suivi</a:t>
            </a:r>
            <a:r>
              <a:rPr lang="en-US" dirty="0">
                <a:ea typeface="ＭＳ Ｐゴシック" pitchFamily="34" charset="-128"/>
              </a:rPr>
              <a:t>, </a:t>
            </a:r>
            <a:r>
              <a:rPr lang="en-US" dirty="0" err="1">
                <a:ea typeface="ＭＳ Ｐゴシック" pitchFamily="34" charset="-128"/>
              </a:rPr>
              <a:t>d'analyse</a:t>
            </a:r>
            <a:r>
              <a:rPr lang="en-US" dirty="0">
                <a:ea typeface="ＭＳ Ｐゴシック" pitchFamily="34" charset="-128"/>
              </a:rPr>
              <a:t> et de </a:t>
            </a:r>
            <a:r>
              <a:rPr lang="en-US" dirty="0" err="1">
                <a:ea typeface="ＭＳ Ｐゴシック" pitchFamily="34" charset="-128"/>
              </a:rPr>
              <a:t>compte</a:t>
            </a:r>
            <a:r>
              <a:rPr lang="en-US" dirty="0">
                <a:ea typeface="ＭＳ Ｐゴシック" pitchFamily="34" charset="-128"/>
              </a:rPr>
              <a:t> </a:t>
            </a:r>
            <a:r>
              <a:rPr lang="en-US" dirty="0" err="1">
                <a:ea typeface="ＭＳ Ｐゴシック" pitchFamily="34" charset="-128"/>
              </a:rPr>
              <a:t>rendu</a:t>
            </a:r>
            <a:r>
              <a:rPr lang="en-US" dirty="0">
                <a:ea typeface="ＭＳ Ｐゴシック" pitchFamily="34" charset="-128"/>
              </a:rPr>
              <a:t> des performances.</a:t>
            </a:r>
          </a:p>
          <a:p>
            <a:pPr marL="173038" indent="-171450">
              <a:lnSpc>
                <a:spcPct val="120000"/>
              </a:lnSpc>
              <a:spcBef>
                <a:spcPct val="0"/>
              </a:spcBef>
              <a:spcAft>
                <a:spcPct val="40000"/>
              </a:spcAft>
              <a:buClr>
                <a:srgbClr val="800000"/>
              </a:buClr>
              <a:buFont typeface="Arial" panose="020B0604020202020204" pitchFamily="34" charset="0"/>
              <a:buChar char="•"/>
            </a:pPr>
            <a:endParaRPr lang="en-US" dirty="0">
              <a:ea typeface="ＭＳ Ｐゴシック" pitchFamily="34" charset="-128"/>
            </a:endParaRPr>
          </a:p>
          <a:p>
            <a:pPr marL="173038" indent="-171450">
              <a:lnSpc>
                <a:spcPct val="120000"/>
              </a:lnSpc>
              <a:spcBef>
                <a:spcPct val="0"/>
              </a:spcBef>
              <a:spcAft>
                <a:spcPct val="40000"/>
              </a:spcAft>
              <a:buClr>
                <a:srgbClr val="800000"/>
              </a:buClr>
              <a:buFont typeface="Arial" panose="020B0604020202020204" pitchFamily="34" charset="0"/>
              <a:buChar char="•"/>
            </a:pPr>
            <a:r>
              <a:rPr lang="en-US" dirty="0">
                <a:ea typeface="ＭＳ Ｐゴシック" pitchFamily="34" charset="-128"/>
              </a:rPr>
              <a:t>Pour </a:t>
            </a:r>
            <a:r>
              <a:rPr lang="en-US" dirty="0" err="1">
                <a:ea typeface="ＭＳ Ｐゴシック" pitchFamily="34" charset="-128"/>
              </a:rPr>
              <a:t>chaque</a:t>
            </a:r>
            <a:r>
              <a:rPr lang="en-US" dirty="0">
                <a:ea typeface="ＭＳ Ｐゴシック" pitchFamily="34" charset="-128"/>
              </a:rPr>
              <a:t> </a:t>
            </a:r>
            <a:r>
              <a:rPr lang="en-US" dirty="0" err="1">
                <a:ea typeface="ＭＳ Ｐゴシック" pitchFamily="34" charset="-128"/>
              </a:rPr>
              <a:t>indicateur</a:t>
            </a:r>
            <a:r>
              <a:rPr lang="en-US" dirty="0">
                <a:ea typeface="ＭＳ Ｐゴシック" pitchFamily="34" charset="-128"/>
              </a:rPr>
              <a:t>, le PMP </a:t>
            </a:r>
            <a:r>
              <a:rPr lang="en-US" dirty="0" err="1">
                <a:ea typeface="ＭＳ Ｐゴシック" pitchFamily="34" charset="-128"/>
              </a:rPr>
              <a:t>comprend</a:t>
            </a:r>
            <a:r>
              <a:rPr lang="en-US" dirty="0">
                <a:ea typeface="ＭＳ Ｐゴシック" pitchFamily="34" charset="-128"/>
              </a:rPr>
              <a:t> : </a:t>
            </a:r>
          </a:p>
          <a:p>
            <a:pPr marL="173038" indent="-171450">
              <a:lnSpc>
                <a:spcPct val="120000"/>
              </a:lnSpc>
              <a:spcBef>
                <a:spcPct val="0"/>
              </a:spcBef>
              <a:spcAft>
                <a:spcPct val="40000"/>
              </a:spcAft>
              <a:buClr>
                <a:srgbClr val="800000"/>
              </a:buClr>
              <a:buFont typeface="Arial" panose="020B0604020202020204" pitchFamily="34" charset="0"/>
              <a:buChar char="•"/>
            </a:pPr>
            <a:r>
              <a:rPr lang="en-US" dirty="0" err="1">
                <a:ea typeface="ＭＳ Ｐゴシック" pitchFamily="34" charset="-128"/>
              </a:rPr>
              <a:t>Définitions</a:t>
            </a:r>
            <a:r>
              <a:rPr lang="en-US" dirty="0">
                <a:ea typeface="ＭＳ Ｐゴシック" pitchFamily="34" charset="-128"/>
              </a:rPr>
              <a:t> de </a:t>
            </a:r>
            <a:r>
              <a:rPr lang="en-US" dirty="0" err="1">
                <a:ea typeface="ＭＳ Ｐゴシック" pitchFamily="34" charset="-128"/>
              </a:rPr>
              <a:t>l'indicateur</a:t>
            </a:r>
            <a:r>
              <a:rPr lang="en-US" dirty="0">
                <a:ea typeface="ＭＳ Ｐゴシック" pitchFamily="34" charset="-128"/>
              </a:rPr>
              <a:t> </a:t>
            </a:r>
          </a:p>
          <a:p>
            <a:pPr marL="173038" indent="-171450">
              <a:lnSpc>
                <a:spcPct val="120000"/>
              </a:lnSpc>
              <a:spcBef>
                <a:spcPct val="0"/>
              </a:spcBef>
              <a:spcAft>
                <a:spcPct val="40000"/>
              </a:spcAft>
              <a:buClr>
                <a:srgbClr val="800000"/>
              </a:buClr>
              <a:buFont typeface="Arial" panose="020B0604020202020204" pitchFamily="34" charset="0"/>
              <a:buChar char="•"/>
            </a:pPr>
            <a:r>
              <a:rPr lang="en-US" dirty="0">
                <a:ea typeface="ＭＳ Ｐゴシック" pitchFamily="34" charset="-128"/>
              </a:rPr>
              <a:t>La </a:t>
            </a:r>
            <a:r>
              <a:rPr lang="en-US" dirty="0" err="1">
                <a:ea typeface="ＭＳ Ｐゴシック" pitchFamily="34" charset="-128"/>
              </a:rPr>
              <a:t>désagrégation</a:t>
            </a:r>
            <a:r>
              <a:rPr lang="en-US" dirty="0">
                <a:ea typeface="ＭＳ Ｐゴシック" pitchFamily="34" charset="-128"/>
              </a:rPr>
              <a:t> des </a:t>
            </a:r>
            <a:r>
              <a:rPr lang="en-US" dirty="0" err="1">
                <a:ea typeface="ＭＳ Ｐゴシック" pitchFamily="34" charset="-128"/>
              </a:rPr>
              <a:t>données</a:t>
            </a:r>
            <a:endParaRPr lang="en-US" dirty="0">
              <a:ea typeface="ＭＳ Ｐゴシック" pitchFamily="34" charset="-128"/>
            </a:endParaRPr>
          </a:p>
          <a:p>
            <a:pPr marL="173038" indent="-171450">
              <a:lnSpc>
                <a:spcPct val="120000"/>
              </a:lnSpc>
              <a:spcBef>
                <a:spcPct val="0"/>
              </a:spcBef>
              <a:spcAft>
                <a:spcPct val="40000"/>
              </a:spcAft>
              <a:buClr>
                <a:srgbClr val="800000"/>
              </a:buClr>
              <a:buFont typeface="Arial" panose="020B0604020202020204" pitchFamily="34" charset="0"/>
              <a:buChar char="•"/>
            </a:pPr>
            <a:r>
              <a:rPr lang="en-US" dirty="0">
                <a:ea typeface="ＭＳ Ｐゴシック" pitchFamily="34" charset="-128"/>
              </a:rPr>
              <a:t>Instruments de </a:t>
            </a:r>
            <a:r>
              <a:rPr lang="en-US" dirty="0" err="1">
                <a:ea typeface="ＭＳ Ｐゴシック" pitchFamily="34" charset="-128"/>
              </a:rPr>
              <a:t>collecte</a:t>
            </a:r>
            <a:r>
              <a:rPr lang="en-US" dirty="0">
                <a:ea typeface="ＭＳ Ｐゴシック" pitchFamily="34" charset="-128"/>
              </a:rPr>
              <a:t> des </a:t>
            </a:r>
            <a:r>
              <a:rPr lang="en-US" dirty="0" err="1">
                <a:ea typeface="ＭＳ Ｐゴシック" pitchFamily="34" charset="-128"/>
              </a:rPr>
              <a:t>données</a:t>
            </a:r>
            <a:endParaRPr lang="en-US" dirty="0">
              <a:ea typeface="ＭＳ Ｐゴシック" pitchFamily="34" charset="-128"/>
            </a:endParaRPr>
          </a:p>
          <a:p>
            <a:pPr marL="173038" indent="-171450">
              <a:lnSpc>
                <a:spcPct val="120000"/>
              </a:lnSpc>
              <a:spcBef>
                <a:spcPct val="0"/>
              </a:spcBef>
              <a:spcAft>
                <a:spcPct val="40000"/>
              </a:spcAft>
              <a:buClr>
                <a:srgbClr val="800000"/>
              </a:buClr>
              <a:buFont typeface="Arial" panose="020B0604020202020204" pitchFamily="34" charset="0"/>
              <a:buChar char="•"/>
            </a:pPr>
            <a:r>
              <a:rPr lang="en-US" dirty="0" err="1">
                <a:ea typeface="ＭＳ Ｐゴシック" pitchFamily="34" charset="-128"/>
              </a:rPr>
              <a:t>Fréquence</a:t>
            </a:r>
            <a:r>
              <a:rPr lang="en-US" dirty="0">
                <a:ea typeface="ＭＳ Ｐゴシック" pitchFamily="34" charset="-128"/>
              </a:rPr>
              <a:t> de la </a:t>
            </a:r>
            <a:r>
              <a:rPr lang="en-US" dirty="0" err="1">
                <a:ea typeface="ＭＳ Ｐゴシック" pitchFamily="34" charset="-128"/>
              </a:rPr>
              <a:t>collecte</a:t>
            </a:r>
            <a:r>
              <a:rPr lang="en-US" dirty="0">
                <a:ea typeface="ＭＳ Ｐゴシック" pitchFamily="34" charset="-128"/>
              </a:rPr>
              <a:t> et des rapports</a:t>
            </a:r>
          </a:p>
          <a:p>
            <a:pPr marL="173038" indent="-171450">
              <a:lnSpc>
                <a:spcPct val="120000"/>
              </a:lnSpc>
              <a:spcBef>
                <a:spcPct val="0"/>
              </a:spcBef>
              <a:spcAft>
                <a:spcPct val="40000"/>
              </a:spcAft>
              <a:buClr>
                <a:srgbClr val="800000"/>
              </a:buClr>
              <a:buFont typeface="Arial" panose="020B0604020202020204" pitchFamily="34" charset="0"/>
              <a:buChar char="•"/>
            </a:pPr>
            <a:r>
              <a:rPr lang="en-US" dirty="0" err="1">
                <a:ea typeface="ＭＳ Ｐゴシック" pitchFamily="34" charset="-128"/>
              </a:rPr>
              <a:t>Responsabilité</a:t>
            </a:r>
            <a:r>
              <a:rPr lang="en-US" dirty="0">
                <a:ea typeface="ＭＳ Ｐゴシック" pitchFamily="34" charset="-128"/>
              </a:rPr>
              <a:t> des </a:t>
            </a:r>
            <a:r>
              <a:rPr lang="en-US" dirty="0" err="1">
                <a:ea typeface="ＭＳ Ｐゴシック" pitchFamily="34" charset="-128"/>
              </a:rPr>
              <a:t>membres</a:t>
            </a:r>
            <a:r>
              <a:rPr lang="en-US" dirty="0">
                <a:ea typeface="ＭＳ Ｐゴシック" pitchFamily="34" charset="-128"/>
              </a:rPr>
              <a:t> de </a:t>
            </a:r>
            <a:r>
              <a:rPr lang="en-US" dirty="0" err="1">
                <a:ea typeface="ＭＳ Ｐゴシック" pitchFamily="34" charset="-128"/>
              </a:rPr>
              <a:t>l'équipe</a:t>
            </a:r>
            <a:r>
              <a:rPr lang="en-US" dirty="0">
                <a:ea typeface="ＭＳ Ｐゴシック" pitchFamily="34" charset="-128"/>
              </a:rPr>
              <a:t> de </a:t>
            </a:r>
            <a:r>
              <a:rPr lang="en-US" dirty="0" err="1">
                <a:ea typeface="ＭＳ Ｐゴシック" pitchFamily="34" charset="-128"/>
              </a:rPr>
              <a:t>projet</a:t>
            </a:r>
            <a:r>
              <a:rPr lang="en-US" dirty="0">
                <a:ea typeface="ＭＳ Ｐゴシック" pitchFamily="34" charset="-128"/>
              </a:rPr>
              <a:t> pour la </a:t>
            </a:r>
            <a:r>
              <a:rPr lang="en-US" dirty="0" err="1">
                <a:ea typeface="ＭＳ Ｐゴシック" pitchFamily="34" charset="-128"/>
              </a:rPr>
              <a:t>collecte</a:t>
            </a:r>
            <a:r>
              <a:rPr lang="en-US" dirty="0">
                <a:ea typeface="ＭＳ Ｐゴシック" pitchFamily="34" charset="-128"/>
              </a:rPr>
              <a:t> et </a:t>
            </a:r>
            <a:r>
              <a:rPr lang="en-US" dirty="0" err="1">
                <a:ea typeface="ＭＳ Ｐゴシック" pitchFamily="34" charset="-128"/>
              </a:rPr>
              <a:t>l'évaluation</a:t>
            </a:r>
            <a:r>
              <a:rPr lang="en-US" dirty="0">
                <a:ea typeface="ＭＳ Ｐゴシック" pitchFamily="34" charset="-128"/>
              </a:rPr>
              <a:t> des </a:t>
            </a:r>
            <a:r>
              <a:rPr lang="en-US" dirty="0" err="1">
                <a:ea typeface="ＭＳ Ｐゴシック" pitchFamily="34" charset="-128"/>
              </a:rPr>
              <a:t>données</a:t>
            </a:r>
            <a:endParaRPr lang="en-US" dirty="0">
              <a:ea typeface="ＭＳ Ｐゴシック" pitchFamily="34" charset="-128"/>
            </a:endParaRPr>
          </a:p>
          <a:p>
            <a:endParaRPr lang="en-US" dirty="0"/>
          </a:p>
        </p:txBody>
      </p:sp>
    </p:spTree>
    <p:extLst>
      <p:ext uri="{BB962C8B-B14F-4D97-AF65-F5344CB8AC3E}">
        <p14:creationId xmlns:p14="http://schemas.microsoft.com/office/powerpoint/2010/main" val="206400547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err="1"/>
              <a:t>Voici</a:t>
            </a:r>
            <a:r>
              <a:rPr lang="en-US" dirty="0"/>
              <a:t> </a:t>
            </a:r>
            <a:r>
              <a:rPr lang="en-US" dirty="0" err="1"/>
              <a:t>une</a:t>
            </a:r>
            <a:r>
              <a:rPr lang="en-US" dirty="0"/>
              <a:t> </a:t>
            </a:r>
            <a:r>
              <a:rPr lang="en-US" dirty="0" err="1"/>
              <a:t>liste</a:t>
            </a:r>
            <a:r>
              <a:rPr lang="en-US" dirty="0"/>
              <a:t> de </a:t>
            </a:r>
            <a:r>
              <a:rPr lang="en-US" dirty="0" err="1"/>
              <a:t>quelques</a:t>
            </a:r>
            <a:r>
              <a:rPr lang="en-US" dirty="0"/>
              <a:t> </a:t>
            </a:r>
            <a:r>
              <a:rPr lang="en-US" dirty="0" err="1"/>
              <a:t>ressources</a:t>
            </a:r>
            <a:r>
              <a:rPr lang="en-US" dirty="0"/>
              <a:t> qui </a:t>
            </a:r>
            <a:r>
              <a:rPr lang="en-US" dirty="0" err="1"/>
              <a:t>peuvent</a:t>
            </a:r>
            <a:r>
              <a:rPr lang="en-US" dirty="0"/>
              <a:t> </a:t>
            </a:r>
            <a:r>
              <a:rPr lang="en-US" dirty="0" err="1"/>
              <a:t>être</a:t>
            </a:r>
            <a:r>
              <a:rPr lang="en-US" dirty="0"/>
              <a:t> </a:t>
            </a:r>
            <a:r>
              <a:rPr lang="en-US" dirty="0" err="1"/>
              <a:t>utilisées</a:t>
            </a:r>
            <a:r>
              <a:rPr lang="en-US" dirty="0"/>
              <a:t> pour </a:t>
            </a:r>
            <a:r>
              <a:rPr lang="en-US" dirty="0" err="1"/>
              <a:t>en</a:t>
            </a:r>
            <a:r>
              <a:rPr lang="en-US" dirty="0"/>
              <a:t> savoir plus sur les </a:t>
            </a:r>
            <a:r>
              <a:rPr lang="en-US" dirty="0" err="1"/>
              <a:t>indicateurs</a:t>
            </a:r>
            <a:r>
              <a:rPr lang="en-US" dirty="0"/>
              <a:t>.</a:t>
            </a:r>
          </a:p>
          <a:p>
            <a:pPr marL="171450" indent="-171450">
              <a:buFont typeface="Arial" panose="020B0604020202020204" pitchFamily="34" charset="0"/>
              <a:buChar char="•"/>
            </a:pPr>
            <a:r>
              <a:rPr lang="en-US" dirty="0"/>
              <a:t>Le Guide de </a:t>
            </a:r>
            <a:r>
              <a:rPr lang="en-US" dirty="0" err="1"/>
              <a:t>ressources</a:t>
            </a:r>
            <a:r>
              <a:rPr lang="en-US" dirty="0"/>
              <a:t> M&amp;E pour les </a:t>
            </a:r>
            <a:r>
              <a:rPr lang="en-US" dirty="0" err="1"/>
              <a:t>projets</a:t>
            </a:r>
            <a:r>
              <a:rPr lang="en-US" dirty="0"/>
              <a:t> du OCTF.</a:t>
            </a:r>
          </a:p>
          <a:p>
            <a:pPr marL="171450" indent="-171450">
              <a:buFont typeface="Arial" panose="020B0604020202020204" pitchFamily="34" charset="0"/>
              <a:buChar char="•"/>
            </a:pPr>
            <a:r>
              <a:rPr lang="en-US" dirty="0"/>
              <a:t>CONSEILS D'USAID EN MATIÈRE DE M&amp;E : </a:t>
            </a:r>
            <a:r>
              <a:rPr lang="en-US" dirty="0" err="1"/>
              <a:t>Sélection</a:t>
            </a:r>
            <a:r>
              <a:rPr lang="en-US" dirty="0"/>
              <a:t> des </a:t>
            </a:r>
            <a:r>
              <a:rPr lang="en-US" dirty="0" err="1"/>
              <a:t>indicateurs</a:t>
            </a:r>
            <a:r>
              <a:rPr lang="en-US" dirty="0"/>
              <a:t> de performance</a:t>
            </a:r>
          </a:p>
          <a:p>
            <a:pPr marL="171450" indent="-171450">
              <a:buFont typeface="Arial" panose="020B0604020202020204" pitchFamily="34" charset="0"/>
              <a:buChar char="•"/>
            </a:pPr>
            <a:r>
              <a:rPr lang="en-US" dirty="0"/>
              <a:t>Dix étapes pour un </a:t>
            </a:r>
            <a:r>
              <a:rPr lang="en-US" dirty="0" err="1"/>
              <a:t>système</a:t>
            </a:r>
            <a:r>
              <a:rPr lang="en-US" dirty="0"/>
              <a:t> de </a:t>
            </a:r>
            <a:r>
              <a:rPr lang="en-US" dirty="0" err="1"/>
              <a:t>suivi</a:t>
            </a:r>
            <a:r>
              <a:rPr lang="en-US" dirty="0"/>
              <a:t> et </a:t>
            </a:r>
            <a:r>
              <a:rPr lang="en-US" dirty="0" err="1"/>
              <a:t>d'évaluation</a:t>
            </a:r>
            <a:r>
              <a:rPr lang="en-US" dirty="0"/>
              <a:t> </a:t>
            </a:r>
            <a:r>
              <a:rPr lang="en-US" dirty="0" err="1"/>
              <a:t>axé</a:t>
            </a:r>
            <a:r>
              <a:rPr lang="en-US" dirty="0"/>
              <a:t> sur les </a:t>
            </a:r>
            <a:r>
              <a:rPr lang="en-US" dirty="0" err="1"/>
              <a:t>résultats</a:t>
            </a:r>
            <a:r>
              <a:rPr lang="en-US" dirty="0"/>
              <a:t>, </a:t>
            </a:r>
            <a:r>
              <a:rPr lang="en-US" dirty="0" err="1"/>
              <a:t>chapitre</a:t>
            </a:r>
            <a:r>
              <a:rPr lang="en-US" dirty="0"/>
              <a:t> 3 : </a:t>
            </a:r>
            <a:r>
              <a:rPr lang="en-US" dirty="0" err="1"/>
              <a:t>Sélectionner</a:t>
            </a:r>
            <a:r>
              <a:rPr lang="en-US" dirty="0"/>
              <a:t> les </a:t>
            </a:r>
            <a:r>
              <a:rPr lang="en-US" dirty="0" err="1"/>
              <a:t>indicateurs</a:t>
            </a:r>
            <a:r>
              <a:rPr lang="en-US" dirty="0"/>
              <a:t> de performance </a:t>
            </a:r>
            <a:r>
              <a:rPr lang="en-US" dirty="0" err="1"/>
              <a:t>clés</a:t>
            </a:r>
            <a:r>
              <a:rPr lang="en-US" dirty="0"/>
              <a:t> pour </a:t>
            </a:r>
            <a:r>
              <a:rPr lang="en-US" dirty="0" err="1"/>
              <a:t>suivre</a:t>
            </a:r>
            <a:r>
              <a:rPr lang="en-US" dirty="0"/>
              <a:t> les </a:t>
            </a:r>
            <a:r>
              <a:rPr lang="en-US" dirty="0" err="1"/>
              <a:t>résultats</a:t>
            </a:r>
            <a:r>
              <a:rPr lang="en-US" dirty="0"/>
              <a:t>.</a:t>
            </a:r>
          </a:p>
          <a:p>
            <a:pPr marL="171450" indent="-171450">
              <a:buFont typeface="Arial" panose="020B0604020202020204" pitchFamily="34" charset="0"/>
              <a:buChar char="•"/>
            </a:pPr>
            <a:r>
              <a:rPr lang="en-US" dirty="0"/>
              <a:t>Et </a:t>
            </a:r>
            <a:r>
              <a:rPr lang="en-US" dirty="0" err="1"/>
              <a:t>une</a:t>
            </a:r>
            <a:r>
              <a:rPr lang="en-US" dirty="0"/>
              <a:t> introduction aux </a:t>
            </a:r>
            <a:r>
              <a:rPr lang="en-US" dirty="0" err="1"/>
              <a:t>indicateurs</a:t>
            </a:r>
            <a:r>
              <a:rPr lang="en-US" dirty="0"/>
              <a:t> par </a:t>
            </a:r>
            <a:r>
              <a:rPr lang="en-US" dirty="0" err="1"/>
              <a:t>l’ONUAIDS</a:t>
            </a:r>
            <a:endParaRPr lang="en-US" dirty="0"/>
          </a:p>
        </p:txBody>
      </p:sp>
    </p:spTree>
    <p:extLst>
      <p:ext uri="{BB962C8B-B14F-4D97-AF65-F5344CB8AC3E}">
        <p14:creationId xmlns:p14="http://schemas.microsoft.com/office/powerpoint/2010/main" val="212424297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Nous </a:t>
            </a:r>
            <a:r>
              <a:rPr lang="en-US" dirty="0" err="1"/>
              <a:t>vous</a:t>
            </a:r>
            <a:r>
              <a:rPr lang="en-US" dirty="0"/>
              <a:t> </a:t>
            </a:r>
            <a:r>
              <a:rPr lang="en-US" dirty="0" err="1"/>
              <a:t>remercions</a:t>
            </a:r>
            <a:r>
              <a:rPr lang="en-US" dirty="0"/>
              <a:t> de </a:t>
            </a:r>
            <a:r>
              <a:rPr lang="en-US" dirty="0" err="1"/>
              <a:t>votre</a:t>
            </a:r>
            <a:r>
              <a:rPr lang="en-US" dirty="0"/>
              <a:t> participation </a:t>
            </a:r>
            <a:r>
              <a:rPr lang="en-US" dirty="0" err="1"/>
              <a:t>à</a:t>
            </a:r>
            <a:r>
              <a:rPr lang="en-US" dirty="0"/>
              <a:t> </a:t>
            </a:r>
            <a:r>
              <a:rPr lang="en-US" dirty="0" err="1"/>
              <a:t>ce</a:t>
            </a:r>
            <a:r>
              <a:rPr lang="en-US" dirty="0"/>
              <a:t> </a:t>
            </a:r>
            <a:r>
              <a:rPr lang="en-US" dirty="0" err="1"/>
              <a:t>troisième</a:t>
            </a:r>
            <a:r>
              <a:rPr lang="en-US" dirty="0"/>
              <a:t> </a:t>
            </a:r>
            <a:r>
              <a:rPr lang="en-US" dirty="0" err="1"/>
              <a:t>cours</a:t>
            </a:r>
            <a:r>
              <a:rPr lang="en-US" dirty="0"/>
              <a:t> de la </a:t>
            </a:r>
            <a:r>
              <a:rPr lang="en-US" dirty="0" err="1"/>
              <a:t>série</a:t>
            </a:r>
            <a:r>
              <a:rPr lang="en-US" dirty="0"/>
              <a:t> sur les concepts de </a:t>
            </a:r>
            <a:r>
              <a:rPr lang="en-US" dirty="0" err="1"/>
              <a:t>suivi</a:t>
            </a:r>
            <a:r>
              <a:rPr lang="en-US" dirty="0"/>
              <a:t> et </a:t>
            </a:r>
            <a:r>
              <a:rPr lang="en-US" dirty="0" err="1"/>
              <a:t>d'évaluation</a:t>
            </a:r>
            <a:r>
              <a:rPr lang="en-US"/>
              <a:t>.</a:t>
            </a:r>
            <a:endParaRPr lang="en-US" dirty="0"/>
          </a:p>
        </p:txBody>
      </p:sp>
    </p:spTree>
    <p:extLst>
      <p:ext uri="{BB962C8B-B14F-4D97-AF65-F5344CB8AC3E}">
        <p14:creationId xmlns:p14="http://schemas.microsoft.com/office/powerpoint/2010/main" val="2368392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Les </a:t>
            </a:r>
            <a:r>
              <a:rPr lang="en-US" dirty="0" err="1"/>
              <a:t>indicateurs</a:t>
            </a:r>
            <a:r>
              <a:rPr lang="en-US" dirty="0"/>
              <a:t> </a:t>
            </a:r>
            <a:r>
              <a:rPr lang="en-US" dirty="0" err="1"/>
              <a:t>mesurent</a:t>
            </a:r>
            <a:r>
              <a:rPr lang="en-US" dirty="0"/>
              <a:t> les </a:t>
            </a:r>
            <a:r>
              <a:rPr lang="en-US" dirty="0" err="1"/>
              <a:t>résultats</a:t>
            </a:r>
            <a:r>
              <a:rPr lang="en-US" dirty="0"/>
              <a:t> et </a:t>
            </a:r>
            <a:r>
              <a:rPr lang="en-US" dirty="0" err="1"/>
              <a:t>chaque</a:t>
            </a:r>
            <a:r>
              <a:rPr lang="en-US" dirty="0"/>
              <a:t> </a:t>
            </a:r>
            <a:r>
              <a:rPr lang="en-US" dirty="0" err="1"/>
              <a:t>indicateur</a:t>
            </a:r>
            <a:r>
              <a:rPr lang="en-US" dirty="0"/>
              <a:t> doit </a:t>
            </a:r>
            <a:r>
              <a:rPr lang="en-US" dirty="0" err="1"/>
              <a:t>être</a:t>
            </a:r>
            <a:r>
              <a:rPr lang="en-US" dirty="0"/>
              <a:t> </a:t>
            </a:r>
            <a:r>
              <a:rPr lang="en-US" dirty="0" err="1"/>
              <a:t>directement</a:t>
            </a:r>
            <a:r>
              <a:rPr lang="en-US" dirty="0"/>
              <a:t> </a:t>
            </a:r>
            <a:r>
              <a:rPr lang="en-US" dirty="0" err="1"/>
              <a:t>aligné</a:t>
            </a:r>
            <a:r>
              <a:rPr lang="en-US" dirty="0"/>
              <a:t> sur un </a:t>
            </a:r>
            <a:r>
              <a:rPr lang="en-US" dirty="0" err="1"/>
              <a:t>seul</a:t>
            </a:r>
            <a:r>
              <a:rPr lang="en-US" dirty="0"/>
              <a:t> </a:t>
            </a:r>
            <a:r>
              <a:rPr lang="en-US" dirty="0" err="1"/>
              <a:t>résultat</a:t>
            </a:r>
            <a:r>
              <a:rPr lang="en-US" dirty="0"/>
              <a:t>. </a:t>
            </a:r>
          </a:p>
          <a:p>
            <a:pPr marL="171450" indent="-171450">
              <a:buFont typeface="Arial" panose="020B0604020202020204" pitchFamily="34" charset="0"/>
              <a:buChar char="•"/>
            </a:pPr>
            <a:r>
              <a:rPr lang="en-US" dirty="0" err="1"/>
              <a:t>Voici</a:t>
            </a:r>
            <a:r>
              <a:rPr lang="en-US" dirty="0"/>
              <a:t> </a:t>
            </a:r>
            <a:r>
              <a:rPr lang="en-US" dirty="0" err="1"/>
              <a:t>quelques</a:t>
            </a:r>
            <a:r>
              <a:rPr lang="en-US" dirty="0"/>
              <a:t> </a:t>
            </a:r>
            <a:r>
              <a:rPr lang="en-US" dirty="0" err="1"/>
              <a:t>exemples</a:t>
            </a:r>
            <a:r>
              <a:rPr lang="en-US" dirty="0"/>
              <a:t> de </a:t>
            </a:r>
            <a:r>
              <a:rPr lang="en-US" dirty="0" err="1"/>
              <a:t>résultats</a:t>
            </a:r>
            <a:r>
              <a:rPr lang="en-US" dirty="0"/>
              <a:t> et </a:t>
            </a:r>
            <a:r>
              <a:rPr lang="en-US" dirty="0" err="1"/>
              <a:t>d'indicateurs</a:t>
            </a:r>
            <a:r>
              <a:rPr lang="en-US" dirty="0"/>
              <a:t> </a:t>
            </a:r>
            <a:r>
              <a:rPr lang="en-US" dirty="0" err="1"/>
              <a:t>potentiels</a:t>
            </a:r>
            <a:r>
              <a:rPr lang="en-US" dirty="0"/>
              <a:t>.  </a:t>
            </a:r>
            <a:r>
              <a:rPr lang="en-US" dirty="0" err="1"/>
              <a:t>En</a:t>
            </a:r>
            <a:r>
              <a:rPr lang="en-US" dirty="0"/>
              <a:t> </a:t>
            </a:r>
            <a:r>
              <a:rPr lang="en-US" dirty="0" err="1"/>
              <a:t>commençant</a:t>
            </a:r>
            <a:r>
              <a:rPr lang="en-US" dirty="0"/>
              <a:t> par le premier </a:t>
            </a:r>
            <a:r>
              <a:rPr lang="en-US" dirty="0" err="1"/>
              <a:t>résultat</a:t>
            </a:r>
            <a:r>
              <a:rPr lang="en-US" dirty="0"/>
              <a:t> .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solidFill>
                  <a:schemeClr val="bg1"/>
                </a:solidFill>
              </a:rPr>
              <a:t>"</a:t>
            </a:r>
            <a:r>
              <a:rPr lang="en-US" altLang="en-US" sz="1200" dirty="0" err="1">
                <a:solidFill>
                  <a:schemeClr val="bg1"/>
                </a:solidFill>
              </a:rPr>
              <a:t>L'utilisation</a:t>
            </a:r>
            <a:r>
              <a:rPr lang="en-US" altLang="en-US" sz="1200" dirty="0">
                <a:solidFill>
                  <a:schemeClr val="bg1"/>
                </a:solidFill>
              </a:rPr>
              <a:t> accrue des </a:t>
            </a:r>
            <a:r>
              <a:rPr lang="en-US" altLang="en-US" sz="1200" dirty="0" err="1">
                <a:solidFill>
                  <a:schemeClr val="bg1"/>
                </a:solidFill>
              </a:rPr>
              <a:t>programmes</a:t>
            </a:r>
            <a:r>
              <a:rPr lang="en-US" altLang="en-US" sz="1200" dirty="0">
                <a:solidFill>
                  <a:schemeClr val="bg1"/>
                </a:solidFill>
              </a:rPr>
              <a:t> de protection </a:t>
            </a:r>
            <a:r>
              <a:rPr lang="en-US" altLang="en-US" sz="1200" dirty="0" err="1">
                <a:solidFill>
                  <a:schemeClr val="bg1"/>
                </a:solidFill>
              </a:rPr>
              <a:t>sociale</a:t>
            </a:r>
            <a:r>
              <a:rPr lang="en-US" altLang="en-US" sz="1200" dirty="0">
                <a:solidFill>
                  <a:schemeClr val="bg1"/>
                </a:solidFill>
              </a:rPr>
              <a:t> </a:t>
            </a:r>
            <a:r>
              <a:rPr lang="en-US" altLang="en-US" sz="1200" dirty="0" err="1">
                <a:solidFill>
                  <a:schemeClr val="bg1"/>
                </a:solidFill>
              </a:rPr>
              <a:t>parmi</a:t>
            </a:r>
            <a:r>
              <a:rPr lang="en-US" altLang="en-US" sz="1200" dirty="0">
                <a:solidFill>
                  <a:schemeClr val="bg1"/>
                </a:solidFill>
              </a:rPr>
              <a:t> les </a:t>
            </a:r>
            <a:r>
              <a:rPr lang="en-US" altLang="en-US" sz="1200" dirty="0" err="1">
                <a:solidFill>
                  <a:schemeClr val="bg1"/>
                </a:solidFill>
              </a:rPr>
              <a:t>ouvriers</a:t>
            </a:r>
            <a:r>
              <a:rPr lang="en-US" altLang="en-US" sz="1200" dirty="0">
                <a:solidFill>
                  <a:schemeClr val="bg1"/>
                </a:solidFill>
              </a:rPr>
              <a:t> </a:t>
            </a:r>
            <a:r>
              <a:rPr lang="en-US" altLang="en-US" sz="1200" dirty="0" err="1">
                <a:solidFill>
                  <a:schemeClr val="bg1"/>
                </a:solidFill>
              </a:rPr>
              <a:t>d'usine</a:t>
            </a:r>
            <a:r>
              <a:rPr lang="en-US" altLang="en-US" sz="1200" dirty="0">
                <a:solidFill>
                  <a:schemeClr val="bg1"/>
                </a:solidFill>
              </a:rPr>
              <a:t>" </a:t>
            </a:r>
            <a:r>
              <a:rPr lang="en-US" altLang="en-US" sz="1200" dirty="0" err="1">
                <a:solidFill>
                  <a:schemeClr val="bg1"/>
                </a:solidFill>
              </a:rPr>
              <a:t>est</a:t>
            </a:r>
            <a:r>
              <a:rPr lang="en-US" altLang="en-US" sz="1200" dirty="0">
                <a:solidFill>
                  <a:schemeClr val="bg1"/>
                </a:solidFill>
              </a:rPr>
              <a:t> </a:t>
            </a:r>
            <a:r>
              <a:rPr lang="en-US" altLang="en-US" sz="1200" dirty="0" err="1">
                <a:solidFill>
                  <a:schemeClr val="bg1"/>
                </a:solidFill>
              </a:rPr>
              <a:t>mesurée</a:t>
            </a:r>
            <a:r>
              <a:rPr lang="en-US" altLang="en-US" sz="1200" dirty="0">
                <a:solidFill>
                  <a:schemeClr val="bg1"/>
                </a:solidFill>
              </a:rPr>
              <a:t> par "Le </a:t>
            </a:r>
            <a:r>
              <a:rPr lang="en-US" altLang="en-US" sz="1200" dirty="0" err="1">
                <a:solidFill>
                  <a:schemeClr val="bg1"/>
                </a:solidFill>
              </a:rPr>
              <a:t>pourcentage</a:t>
            </a:r>
            <a:r>
              <a:rPr lang="en-US" altLang="en-US" sz="1200" dirty="0">
                <a:solidFill>
                  <a:schemeClr val="bg1"/>
                </a:solidFill>
              </a:rPr>
              <a:t> </a:t>
            </a:r>
            <a:r>
              <a:rPr lang="en-US" altLang="en-US" sz="1200" dirty="0" err="1">
                <a:solidFill>
                  <a:schemeClr val="bg1"/>
                </a:solidFill>
              </a:rPr>
              <a:t>d'ouvriers</a:t>
            </a:r>
            <a:r>
              <a:rPr lang="en-US" altLang="en-US" sz="1200" dirty="0">
                <a:solidFill>
                  <a:schemeClr val="bg1"/>
                </a:solidFill>
              </a:rPr>
              <a:t> </a:t>
            </a:r>
            <a:r>
              <a:rPr lang="en-US" altLang="en-US" sz="1200" dirty="0" err="1">
                <a:solidFill>
                  <a:schemeClr val="bg1"/>
                </a:solidFill>
              </a:rPr>
              <a:t>d'usine</a:t>
            </a:r>
            <a:r>
              <a:rPr lang="en-US" altLang="en-US" sz="1200" dirty="0">
                <a:solidFill>
                  <a:schemeClr val="bg1"/>
                </a:solidFill>
              </a:rPr>
              <a:t> </a:t>
            </a:r>
            <a:r>
              <a:rPr lang="en-US" altLang="en-US" sz="1200" dirty="0" err="1">
                <a:solidFill>
                  <a:schemeClr val="bg1"/>
                </a:solidFill>
              </a:rPr>
              <a:t>utilisant</a:t>
            </a:r>
            <a:r>
              <a:rPr lang="en-US" altLang="en-US" sz="1200" dirty="0">
                <a:solidFill>
                  <a:schemeClr val="bg1"/>
                </a:solidFill>
              </a:rPr>
              <a:t> de nouveaux services de protection </a:t>
            </a:r>
            <a:r>
              <a:rPr lang="en-US" altLang="en-US" sz="1200" dirty="0" err="1">
                <a:solidFill>
                  <a:schemeClr val="bg1"/>
                </a:solidFill>
              </a:rPr>
              <a:t>sociale</a:t>
            </a:r>
            <a:r>
              <a:rPr lang="en-US" altLang="en-US" sz="1200" dirty="0">
                <a:solidFill>
                  <a:schemeClr val="bg1"/>
                </a:solidFill>
              </a:rPr>
              <a:t> au </a:t>
            </a:r>
            <a:r>
              <a:rPr lang="en-US" altLang="en-US" sz="1200" dirty="0" err="1">
                <a:solidFill>
                  <a:schemeClr val="bg1"/>
                </a:solidFill>
              </a:rPr>
              <a:t>cours</a:t>
            </a:r>
            <a:r>
              <a:rPr lang="en-US" altLang="en-US" sz="1200" dirty="0">
                <a:solidFill>
                  <a:schemeClr val="bg1"/>
                </a:solidFill>
              </a:rPr>
              <a:t> de </a:t>
            </a:r>
            <a:r>
              <a:rPr lang="en-US" altLang="en-US" sz="1200" dirty="0" err="1">
                <a:solidFill>
                  <a:schemeClr val="bg1"/>
                </a:solidFill>
              </a:rPr>
              <a:t>l'année</a:t>
            </a:r>
            <a:r>
              <a:rPr lang="en-US" altLang="en-US" sz="1200" dirty="0">
                <a:solidFill>
                  <a:schemeClr val="bg1"/>
                </a:solidFill>
              </a:rPr>
              <a:t> </a:t>
            </a:r>
            <a:r>
              <a:rPr lang="en-US" altLang="en-US" sz="1200" dirty="0" err="1">
                <a:solidFill>
                  <a:schemeClr val="bg1"/>
                </a:solidFill>
              </a:rPr>
              <a:t>écoulée</a:t>
            </a:r>
            <a:r>
              <a:rPr lang="en-US" altLang="en-US" sz="1200" dirty="0">
                <a:solidFill>
                  <a:schemeClr val="bg1"/>
                </a:solidFill>
              </a:rPr>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solidFill>
                  <a:schemeClr val="bg1"/>
                </a:solidFill>
              </a:rPr>
              <a:t>Le </a:t>
            </a:r>
            <a:r>
              <a:rPr lang="en-US" altLang="en-US" sz="1200" dirty="0" err="1">
                <a:solidFill>
                  <a:schemeClr val="bg1"/>
                </a:solidFill>
              </a:rPr>
              <a:t>résultat</a:t>
            </a:r>
            <a:r>
              <a:rPr lang="en-US" altLang="en-US" sz="1200" dirty="0">
                <a:solidFill>
                  <a:schemeClr val="bg1"/>
                </a:solidFill>
              </a:rPr>
              <a:t>, "</a:t>
            </a:r>
            <a:r>
              <a:rPr lang="en-US" altLang="en-US" sz="1200" dirty="0" err="1">
                <a:solidFill>
                  <a:schemeClr val="bg1"/>
                </a:solidFill>
              </a:rPr>
              <a:t>Amélioration</a:t>
            </a:r>
            <a:r>
              <a:rPr lang="en-US" altLang="en-US" sz="1200" dirty="0">
                <a:solidFill>
                  <a:schemeClr val="bg1"/>
                </a:solidFill>
              </a:rPr>
              <a:t> des inspections du travail des enfants par les </a:t>
            </a:r>
            <a:r>
              <a:rPr lang="en-US" altLang="en-US" sz="1200" dirty="0" err="1">
                <a:solidFill>
                  <a:schemeClr val="bg1"/>
                </a:solidFill>
              </a:rPr>
              <a:t>agences</a:t>
            </a:r>
            <a:r>
              <a:rPr lang="en-US" altLang="en-US" sz="1200" dirty="0">
                <a:solidFill>
                  <a:schemeClr val="bg1"/>
                </a:solidFill>
              </a:rPr>
              <a:t> locales" </a:t>
            </a:r>
            <a:r>
              <a:rPr lang="en-US" altLang="en-US" sz="1200" dirty="0" err="1">
                <a:solidFill>
                  <a:schemeClr val="bg1"/>
                </a:solidFill>
              </a:rPr>
              <a:t>est</a:t>
            </a:r>
            <a:r>
              <a:rPr lang="en-US" altLang="en-US" sz="1200" dirty="0">
                <a:solidFill>
                  <a:schemeClr val="bg1"/>
                </a:solidFill>
              </a:rPr>
              <a:t> </a:t>
            </a:r>
            <a:r>
              <a:rPr lang="en-US" altLang="en-US" sz="1200" dirty="0" err="1">
                <a:solidFill>
                  <a:schemeClr val="bg1"/>
                </a:solidFill>
              </a:rPr>
              <a:t>mesuré</a:t>
            </a:r>
            <a:r>
              <a:rPr lang="en-US" altLang="en-US" sz="1200" dirty="0">
                <a:solidFill>
                  <a:schemeClr val="bg1"/>
                </a:solidFill>
              </a:rPr>
              <a:t> par "Le </a:t>
            </a:r>
            <a:r>
              <a:rPr lang="en-US" altLang="en-US" sz="1200" dirty="0" err="1">
                <a:solidFill>
                  <a:schemeClr val="bg1"/>
                </a:solidFill>
              </a:rPr>
              <a:t>nombre</a:t>
            </a:r>
            <a:r>
              <a:rPr lang="en-US" altLang="en-US" sz="1200" dirty="0">
                <a:solidFill>
                  <a:schemeClr val="bg1"/>
                </a:solidFill>
              </a:rPr>
              <a:t> </a:t>
            </a:r>
            <a:r>
              <a:rPr lang="en-US" altLang="en-US" sz="1200" dirty="0" err="1">
                <a:solidFill>
                  <a:schemeClr val="bg1"/>
                </a:solidFill>
              </a:rPr>
              <a:t>ou</a:t>
            </a:r>
            <a:r>
              <a:rPr lang="en-US" altLang="en-US" sz="1200" dirty="0">
                <a:solidFill>
                  <a:schemeClr val="bg1"/>
                </a:solidFill>
              </a:rPr>
              <a:t> le </a:t>
            </a:r>
            <a:r>
              <a:rPr lang="en-US" altLang="en-US" sz="1200" dirty="0" err="1">
                <a:solidFill>
                  <a:schemeClr val="bg1"/>
                </a:solidFill>
              </a:rPr>
              <a:t>pourcentage</a:t>
            </a:r>
            <a:r>
              <a:rPr lang="en-US" altLang="en-US" sz="1200" dirty="0">
                <a:solidFill>
                  <a:schemeClr val="bg1"/>
                </a:solidFill>
              </a:rPr>
              <a:t> </a:t>
            </a:r>
            <a:r>
              <a:rPr lang="en-US" altLang="en-US" sz="1200" dirty="0" err="1">
                <a:solidFill>
                  <a:schemeClr val="bg1"/>
                </a:solidFill>
              </a:rPr>
              <a:t>d'inspections</a:t>
            </a:r>
            <a:r>
              <a:rPr lang="en-US" altLang="en-US" sz="1200" dirty="0">
                <a:solidFill>
                  <a:schemeClr val="bg1"/>
                </a:solidFill>
              </a:rPr>
              <a:t> </a:t>
            </a:r>
            <a:r>
              <a:rPr lang="en-US" altLang="en-US" sz="1200" dirty="0" err="1">
                <a:solidFill>
                  <a:schemeClr val="bg1"/>
                </a:solidFill>
              </a:rPr>
              <a:t>menées</a:t>
            </a:r>
            <a:r>
              <a:rPr lang="en-US" altLang="en-US" sz="1200" dirty="0">
                <a:solidFill>
                  <a:schemeClr val="bg1"/>
                </a:solidFill>
              </a:rPr>
              <a:t> par les </a:t>
            </a:r>
            <a:r>
              <a:rPr lang="en-US" altLang="en-US" sz="1200" dirty="0" err="1">
                <a:solidFill>
                  <a:schemeClr val="bg1"/>
                </a:solidFill>
              </a:rPr>
              <a:t>agences</a:t>
            </a:r>
            <a:r>
              <a:rPr lang="en-US" altLang="en-US" sz="1200" dirty="0">
                <a:solidFill>
                  <a:schemeClr val="bg1"/>
                </a:solidFill>
              </a:rPr>
              <a:t> locales qui </a:t>
            </a:r>
            <a:r>
              <a:rPr lang="en-US" altLang="en-US" sz="1200" dirty="0" err="1">
                <a:solidFill>
                  <a:schemeClr val="bg1"/>
                </a:solidFill>
              </a:rPr>
              <a:t>ont</a:t>
            </a:r>
            <a:r>
              <a:rPr lang="en-US" altLang="en-US" sz="1200" dirty="0">
                <a:solidFill>
                  <a:schemeClr val="bg1"/>
                </a:solidFill>
              </a:rPr>
              <a:t> </a:t>
            </a:r>
            <a:r>
              <a:rPr lang="en-US" altLang="en-US" sz="1200" dirty="0" err="1">
                <a:solidFill>
                  <a:schemeClr val="bg1"/>
                </a:solidFill>
              </a:rPr>
              <a:t>déposé</a:t>
            </a:r>
            <a:r>
              <a:rPr lang="en-US" altLang="en-US" sz="1200" dirty="0">
                <a:solidFill>
                  <a:schemeClr val="bg1"/>
                </a:solidFill>
              </a:rPr>
              <a:t> des documents </a:t>
            </a:r>
            <a:r>
              <a:rPr lang="en-US" altLang="en-US" sz="1200" dirty="0" err="1">
                <a:solidFill>
                  <a:schemeClr val="bg1"/>
                </a:solidFill>
              </a:rPr>
              <a:t>remplis</a:t>
            </a:r>
            <a:r>
              <a:rPr lang="en-US" altLang="en-US" sz="1200" dirty="0">
                <a:solidFill>
                  <a:schemeClr val="bg1"/>
                </a:solidFill>
              </a:rPr>
              <a:t> dans les deux </a:t>
            </a:r>
            <a:r>
              <a:rPr lang="en-US" altLang="en-US" sz="1200" dirty="0" err="1">
                <a:solidFill>
                  <a:schemeClr val="bg1"/>
                </a:solidFill>
              </a:rPr>
              <a:t>jours</a:t>
            </a:r>
            <a:r>
              <a:rPr lang="en-US" altLang="en-US" sz="1200" dirty="0">
                <a:solidFill>
                  <a:schemeClr val="bg1"/>
                </a:solidFill>
              </a:rPr>
              <a:t> </a:t>
            </a:r>
            <a:r>
              <a:rPr lang="en-US" altLang="en-US" sz="1200" dirty="0" err="1">
                <a:solidFill>
                  <a:schemeClr val="bg1"/>
                </a:solidFill>
              </a:rPr>
              <a:t>suivant</a:t>
            </a:r>
            <a:r>
              <a:rPr lang="en-US" altLang="en-US" sz="1200" dirty="0">
                <a:solidFill>
                  <a:schemeClr val="bg1"/>
                </a:solidFill>
              </a:rPr>
              <a:t> </a:t>
            </a:r>
            <a:r>
              <a:rPr lang="en-US" altLang="en-US" sz="1200" dirty="0" err="1">
                <a:solidFill>
                  <a:schemeClr val="bg1"/>
                </a:solidFill>
              </a:rPr>
              <a:t>l'inspection</a:t>
            </a:r>
            <a:r>
              <a:rPr lang="en-US" altLang="en-US" sz="1200" dirty="0">
                <a:solidFill>
                  <a:schemeClr val="bg1"/>
                </a:solidFill>
              </a:rPr>
              <a:t>" et "Le </a:t>
            </a:r>
            <a:r>
              <a:rPr lang="en-US" altLang="en-US" sz="1200" dirty="0" err="1">
                <a:solidFill>
                  <a:schemeClr val="bg1"/>
                </a:solidFill>
              </a:rPr>
              <a:t>pourcentage</a:t>
            </a:r>
            <a:r>
              <a:rPr lang="en-US" altLang="en-US" sz="1200" dirty="0">
                <a:solidFill>
                  <a:schemeClr val="bg1"/>
                </a:solidFill>
              </a:rPr>
              <a:t> de </a:t>
            </a:r>
            <a:r>
              <a:rPr lang="en-US" altLang="en-US" sz="1200" dirty="0" err="1">
                <a:solidFill>
                  <a:schemeClr val="bg1"/>
                </a:solidFill>
              </a:rPr>
              <a:t>personnes</a:t>
            </a:r>
            <a:r>
              <a:rPr lang="en-US" altLang="en-US" sz="1200" dirty="0">
                <a:solidFill>
                  <a:schemeClr val="bg1"/>
                </a:solidFill>
              </a:rPr>
              <a:t> qui </a:t>
            </a:r>
            <a:r>
              <a:rPr lang="en-US" altLang="en-US" sz="1200" dirty="0" err="1">
                <a:solidFill>
                  <a:schemeClr val="bg1"/>
                </a:solidFill>
              </a:rPr>
              <a:t>ont</a:t>
            </a:r>
            <a:r>
              <a:rPr lang="en-US" altLang="en-US" sz="1200" dirty="0">
                <a:solidFill>
                  <a:schemeClr val="bg1"/>
                </a:solidFill>
              </a:rPr>
              <a:t> </a:t>
            </a:r>
            <a:r>
              <a:rPr lang="en-US" altLang="en-US" sz="1200" dirty="0" err="1">
                <a:solidFill>
                  <a:schemeClr val="bg1"/>
                </a:solidFill>
              </a:rPr>
              <a:t>déposé</a:t>
            </a:r>
            <a:r>
              <a:rPr lang="en-US" altLang="en-US" sz="1200" dirty="0">
                <a:solidFill>
                  <a:schemeClr val="bg1"/>
                </a:solidFill>
              </a:rPr>
              <a:t> des documents dans les deux </a:t>
            </a:r>
            <a:r>
              <a:rPr lang="en-US" altLang="en-US" sz="1200" dirty="0" err="1">
                <a:solidFill>
                  <a:schemeClr val="bg1"/>
                </a:solidFill>
              </a:rPr>
              <a:t>jours</a:t>
            </a:r>
            <a:r>
              <a:rPr lang="en-US" altLang="en-US" sz="1200" dirty="0">
                <a:solidFill>
                  <a:schemeClr val="bg1"/>
                </a:solidFill>
              </a:rPr>
              <a:t> </a:t>
            </a:r>
            <a:r>
              <a:rPr lang="en-US" altLang="en-US" sz="1200" dirty="0" err="1">
                <a:solidFill>
                  <a:schemeClr val="bg1"/>
                </a:solidFill>
              </a:rPr>
              <a:t>suivant</a:t>
            </a:r>
            <a:r>
              <a:rPr lang="en-US" altLang="en-US" sz="1200" dirty="0">
                <a:solidFill>
                  <a:schemeClr val="bg1"/>
                </a:solidFill>
              </a:rPr>
              <a:t> </a:t>
            </a:r>
            <a:r>
              <a:rPr lang="en-US" altLang="en-US" sz="1200" dirty="0" err="1">
                <a:solidFill>
                  <a:schemeClr val="bg1"/>
                </a:solidFill>
              </a:rPr>
              <a:t>l'inspection</a:t>
            </a:r>
            <a:r>
              <a:rPr lang="en-US" altLang="en-US" sz="1200" dirty="0">
                <a:solidFill>
                  <a:schemeClr val="bg1"/>
                </a:solidFill>
              </a:rPr>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solidFill>
                  <a:schemeClr val="bg1"/>
                </a:solidFill>
              </a:rPr>
              <a:t>Le </a:t>
            </a:r>
            <a:r>
              <a:rPr lang="en-US" altLang="en-US" sz="1200" dirty="0" err="1">
                <a:solidFill>
                  <a:schemeClr val="bg1"/>
                </a:solidFill>
              </a:rPr>
              <a:t>résultat</a:t>
            </a:r>
            <a:r>
              <a:rPr lang="en-US" altLang="en-US" sz="1200" dirty="0">
                <a:solidFill>
                  <a:schemeClr val="bg1"/>
                </a:solidFill>
              </a:rPr>
              <a:t>, "Augmentation de la </a:t>
            </a:r>
            <a:r>
              <a:rPr lang="en-US" altLang="en-US" sz="1200" dirty="0" err="1">
                <a:solidFill>
                  <a:schemeClr val="bg1"/>
                </a:solidFill>
              </a:rPr>
              <a:t>variété</a:t>
            </a:r>
            <a:r>
              <a:rPr lang="en-US" altLang="en-US" sz="1200" dirty="0">
                <a:solidFill>
                  <a:schemeClr val="bg1"/>
                </a:solidFill>
              </a:rPr>
              <a:t> des sources de </a:t>
            </a:r>
            <a:r>
              <a:rPr lang="en-US" altLang="en-US" sz="1200" dirty="0" err="1">
                <a:solidFill>
                  <a:schemeClr val="bg1"/>
                </a:solidFill>
              </a:rPr>
              <a:t>revenus</a:t>
            </a:r>
            <a:r>
              <a:rPr lang="en-US" altLang="en-US" sz="1200" dirty="0">
                <a:solidFill>
                  <a:schemeClr val="bg1"/>
                </a:solidFill>
              </a:rPr>
              <a:t> </a:t>
            </a:r>
            <a:r>
              <a:rPr lang="en-US" altLang="en-US" sz="1200" dirty="0" err="1">
                <a:solidFill>
                  <a:schemeClr val="bg1"/>
                </a:solidFill>
              </a:rPr>
              <a:t>autres</a:t>
            </a:r>
            <a:r>
              <a:rPr lang="en-US" altLang="en-US" sz="1200" dirty="0">
                <a:solidFill>
                  <a:schemeClr val="bg1"/>
                </a:solidFill>
              </a:rPr>
              <a:t> que le travail des enfants </a:t>
            </a:r>
            <a:r>
              <a:rPr lang="en-US" altLang="en-US" sz="1200" dirty="0" err="1">
                <a:solidFill>
                  <a:schemeClr val="bg1"/>
                </a:solidFill>
              </a:rPr>
              <a:t>parmi</a:t>
            </a:r>
            <a:r>
              <a:rPr lang="en-US" altLang="en-US" sz="1200" dirty="0">
                <a:solidFill>
                  <a:schemeClr val="bg1"/>
                </a:solidFill>
              </a:rPr>
              <a:t> les ménages </a:t>
            </a:r>
            <a:r>
              <a:rPr lang="en-US" altLang="en-US" sz="1200" dirty="0" err="1">
                <a:solidFill>
                  <a:schemeClr val="bg1"/>
                </a:solidFill>
              </a:rPr>
              <a:t>ciblés</a:t>
            </a:r>
            <a:r>
              <a:rPr lang="en-US" altLang="en-US" sz="1200" dirty="0">
                <a:solidFill>
                  <a:schemeClr val="bg1"/>
                </a:solidFill>
              </a:rPr>
              <a:t>" </a:t>
            </a:r>
            <a:r>
              <a:rPr lang="en-US" altLang="en-US" sz="1200" dirty="0" err="1">
                <a:solidFill>
                  <a:schemeClr val="bg1"/>
                </a:solidFill>
              </a:rPr>
              <a:t>est</a:t>
            </a:r>
            <a:r>
              <a:rPr lang="en-US" altLang="en-US" sz="1200" dirty="0">
                <a:solidFill>
                  <a:schemeClr val="bg1"/>
                </a:solidFill>
              </a:rPr>
              <a:t> </a:t>
            </a:r>
            <a:r>
              <a:rPr lang="en-US" altLang="en-US" sz="1200" dirty="0" err="1">
                <a:solidFill>
                  <a:schemeClr val="bg1"/>
                </a:solidFill>
              </a:rPr>
              <a:t>mesuré</a:t>
            </a:r>
            <a:r>
              <a:rPr lang="en-US" altLang="en-US" sz="1200" dirty="0">
                <a:solidFill>
                  <a:schemeClr val="bg1"/>
                </a:solidFill>
              </a:rPr>
              <a:t> par </a:t>
            </a:r>
            <a:r>
              <a:rPr lang="en-US" altLang="en-US" sz="1200" dirty="0" err="1">
                <a:solidFill>
                  <a:schemeClr val="bg1"/>
                </a:solidFill>
              </a:rPr>
              <a:t>l'indicateur</a:t>
            </a:r>
            <a:r>
              <a:rPr lang="en-US" altLang="en-US" sz="1200" dirty="0">
                <a:solidFill>
                  <a:schemeClr val="bg1"/>
                </a:solidFill>
              </a:rPr>
              <a:t> "</a:t>
            </a:r>
            <a:r>
              <a:rPr lang="en-US" altLang="en-US" sz="1200" dirty="0" err="1">
                <a:solidFill>
                  <a:schemeClr val="bg1"/>
                </a:solidFill>
              </a:rPr>
              <a:t>Pourcentage</a:t>
            </a:r>
            <a:r>
              <a:rPr lang="en-US" altLang="en-US" sz="1200" dirty="0">
                <a:solidFill>
                  <a:schemeClr val="bg1"/>
                </a:solidFill>
              </a:rPr>
              <a:t> de ménages </a:t>
            </a:r>
            <a:r>
              <a:rPr lang="en-US" altLang="en-US" sz="1200" dirty="0" err="1">
                <a:solidFill>
                  <a:schemeClr val="bg1"/>
                </a:solidFill>
              </a:rPr>
              <a:t>ayant</a:t>
            </a:r>
            <a:r>
              <a:rPr lang="en-US" altLang="en-US" sz="1200" dirty="0">
                <a:solidFill>
                  <a:schemeClr val="bg1"/>
                </a:solidFill>
              </a:rPr>
              <a:t> des </a:t>
            </a:r>
            <a:r>
              <a:rPr lang="en-US" altLang="en-US" sz="1200" dirty="0" err="1">
                <a:solidFill>
                  <a:schemeClr val="bg1"/>
                </a:solidFill>
              </a:rPr>
              <a:t>revenus</a:t>
            </a:r>
            <a:r>
              <a:rPr lang="en-US" altLang="en-US" sz="1200" dirty="0">
                <a:solidFill>
                  <a:schemeClr val="bg1"/>
                </a:solidFill>
              </a:rPr>
              <a:t> </a:t>
            </a:r>
            <a:r>
              <a:rPr lang="en-US" altLang="en-US" sz="1200" dirty="0" err="1">
                <a:solidFill>
                  <a:schemeClr val="bg1"/>
                </a:solidFill>
              </a:rPr>
              <a:t>provenant</a:t>
            </a:r>
            <a:r>
              <a:rPr lang="en-US" altLang="en-US" sz="1200" dirty="0">
                <a:solidFill>
                  <a:schemeClr val="bg1"/>
                </a:solidFill>
              </a:rPr>
              <a:t> de 2 sources </a:t>
            </a:r>
            <a:r>
              <a:rPr lang="en-US" altLang="en-US" sz="1200" dirty="0" err="1">
                <a:solidFill>
                  <a:schemeClr val="bg1"/>
                </a:solidFill>
              </a:rPr>
              <a:t>ou</a:t>
            </a:r>
            <a:r>
              <a:rPr lang="en-US" altLang="en-US" sz="1200" dirty="0">
                <a:solidFill>
                  <a:schemeClr val="bg1"/>
                </a:solidFill>
              </a:rPr>
              <a:t> plus </a:t>
            </a:r>
            <a:r>
              <a:rPr lang="en-US" altLang="en-US" sz="1200" dirty="0" err="1">
                <a:solidFill>
                  <a:schemeClr val="bg1"/>
                </a:solidFill>
              </a:rPr>
              <a:t>autres</a:t>
            </a:r>
            <a:r>
              <a:rPr lang="en-US" altLang="en-US" sz="1200" dirty="0">
                <a:solidFill>
                  <a:schemeClr val="bg1"/>
                </a:solidFill>
              </a:rPr>
              <a:t> que le travail des enfants". </a:t>
            </a:r>
            <a:endParaRPr lang="en-US" dirty="0"/>
          </a:p>
        </p:txBody>
      </p:sp>
    </p:spTree>
    <p:extLst>
      <p:ext uri="{BB962C8B-B14F-4D97-AF65-F5344CB8AC3E}">
        <p14:creationId xmlns:p14="http://schemas.microsoft.com/office/powerpoint/2010/main" val="1213839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Les </a:t>
            </a:r>
            <a:r>
              <a:rPr lang="en-US" dirty="0" err="1"/>
              <a:t>indicateurs</a:t>
            </a:r>
            <a:r>
              <a:rPr lang="en-US" dirty="0"/>
              <a:t> </a:t>
            </a:r>
            <a:r>
              <a:rPr lang="en-US" dirty="0" err="1"/>
              <a:t>sont</a:t>
            </a:r>
            <a:r>
              <a:rPr lang="en-US" dirty="0"/>
              <a:t> </a:t>
            </a:r>
            <a:r>
              <a:rPr lang="en-US" dirty="0" err="1"/>
              <a:t>utilisés</a:t>
            </a:r>
            <a:r>
              <a:rPr lang="en-US" dirty="0"/>
              <a:t> pour </a:t>
            </a:r>
            <a:r>
              <a:rPr lang="en-US" dirty="0" err="1"/>
              <a:t>mesurer</a:t>
            </a:r>
            <a:r>
              <a:rPr lang="en-US" dirty="0"/>
              <a:t> </a:t>
            </a:r>
            <a:r>
              <a:rPr lang="en-US" dirty="0" err="1"/>
              <a:t>chaque</a:t>
            </a:r>
            <a:r>
              <a:rPr lang="en-US" dirty="0"/>
              <a:t> </a:t>
            </a:r>
            <a:r>
              <a:rPr lang="en-US" dirty="0" err="1"/>
              <a:t>résultat</a:t>
            </a:r>
            <a:r>
              <a:rPr lang="en-US" dirty="0"/>
              <a:t> dans le cadre de </a:t>
            </a:r>
            <a:r>
              <a:rPr lang="en-US" dirty="0" err="1"/>
              <a:t>résultats</a:t>
            </a:r>
            <a:r>
              <a:rPr lang="en-US" dirty="0"/>
              <a:t> d'un </a:t>
            </a:r>
            <a:r>
              <a:rPr lang="en-US" dirty="0" err="1"/>
              <a:t>projet</a:t>
            </a:r>
            <a:r>
              <a:rPr lang="en-US" dirty="0"/>
              <a:t> et, </a:t>
            </a:r>
            <a:r>
              <a:rPr lang="en-US" dirty="0" err="1"/>
              <a:t>en</a:t>
            </a:r>
            <a:r>
              <a:rPr lang="en-US" dirty="0"/>
              <a:t> tant que </a:t>
            </a:r>
            <a:r>
              <a:rPr lang="en-US" dirty="0" err="1"/>
              <a:t>tels</a:t>
            </a:r>
            <a:r>
              <a:rPr lang="en-US" dirty="0"/>
              <a:t>, </a:t>
            </a:r>
            <a:r>
              <a:rPr lang="en-US" dirty="0" err="1"/>
              <a:t>ils</a:t>
            </a:r>
            <a:r>
              <a:rPr lang="en-US" dirty="0"/>
              <a:t> </a:t>
            </a:r>
            <a:r>
              <a:rPr lang="en-US" dirty="0" err="1"/>
              <a:t>mesurent</a:t>
            </a:r>
            <a:r>
              <a:rPr lang="en-US" dirty="0"/>
              <a:t> les </a:t>
            </a:r>
            <a:r>
              <a:rPr lang="en-US" dirty="0" err="1"/>
              <a:t>résultats</a:t>
            </a:r>
            <a:r>
              <a:rPr lang="en-US" dirty="0"/>
              <a:t> </a:t>
            </a:r>
            <a:r>
              <a:rPr lang="en-US" dirty="0" err="1"/>
              <a:t>à</a:t>
            </a:r>
            <a:r>
              <a:rPr lang="en-US" dirty="0"/>
              <a:t> </a:t>
            </a:r>
            <a:r>
              <a:rPr lang="en-US" dirty="0" err="1"/>
              <a:t>tous</a:t>
            </a:r>
            <a:r>
              <a:rPr lang="en-US" dirty="0"/>
              <a:t> les </a:t>
            </a:r>
            <a:r>
              <a:rPr lang="en-US" dirty="0" err="1"/>
              <a:t>niveaux</a:t>
            </a:r>
            <a:r>
              <a:rPr lang="en-US" dirty="0"/>
              <a:t>.  Sur </a:t>
            </a:r>
            <a:r>
              <a:rPr lang="en-US" dirty="0" err="1"/>
              <a:t>l'écran</a:t>
            </a:r>
            <a:r>
              <a:rPr lang="en-US" dirty="0"/>
              <a:t>, nous </a:t>
            </a:r>
            <a:r>
              <a:rPr lang="en-US" dirty="0" err="1"/>
              <a:t>avons</a:t>
            </a:r>
            <a:r>
              <a:rPr lang="en-US" dirty="0"/>
              <a:t> un </a:t>
            </a:r>
            <a:r>
              <a:rPr lang="en-US" dirty="0" err="1"/>
              <a:t>exemple</a:t>
            </a:r>
            <a:r>
              <a:rPr lang="en-US" dirty="0"/>
              <a:t> de </a:t>
            </a:r>
            <a:r>
              <a:rPr lang="en-US" dirty="0" err="1"/>
              <a:t>chaîne</a:t>
            </a:r>
            <a:r>
              <a:rPr lang="en-US" dirty="0"/>
              <a:t> </a:t>
            </a:r>
            <a:r>
              <a:rPr lang="en-US" dirty="0" err="1"/>
              <a:t>causale</a:t>
            </a:r>
            <a:r>
              <a:rPr lang="en-US" dirty="0"/>
              <a:t> qui commence par les </a:t>
            </a:r>
            <a:r>
              <a:rPr lang="en-US" dirty="0" err="1"/>
              <a:t>activités</a:t>
            </a:r>
            <a:r>
              <a:rPr lang="en-US" dirty="0"/>
              <a:t> et se </a:t>
            </a:r>
            <a:r>
              <a:rPr lang="en-US" dirty="0" err="1"/>
              <a:t>termine</a:t>
            </a:r>
            <a:r>
              <a:rPr lang="en-US" dirty="0"/>
              <a:t> par </a:t>
            </a:r>
            <a:r>
              <a:rPr lang="en-US" dirty="0" err="1"/>
              <a:t>l'objectif</a:t>
            </a:r>
            <a:r>
              <a:rPr lang="en-US" dirty="0"/>
              <a:t> du </a:t>
            </a:r>
            <a:r>
              <a:rPr lang="en-US" dirty="0" err="1"/>
              <a:t>projet</a:t>
            </a:r>
            <a:r>
              <a:rPr lang="en-US" dirty="0"/>
              <a:t>.   </a:t>
            </a:r>
          </a:p>
          <a:p>
            <a:pPr marL="171450" indent="-171450">
              <a:buFont typeface="Arial" panose="020B0604020202020204" pitchFamily="34" charset="0"/>
              <a:buChar char="•"/>
            </a:pPr>
            <a:r>
              <a:rPr lang="en-US" dirty="0"/>
              <a:t>Pour </a:t>
            </a:r>
            <a:r>
              <a:rPr lang="en-US" dirty="0" err="1"/>
              <a:t>chaque</a:t>
            </a:r>
            <a:r>
              <a:rPr lang="en-US" dirty="0"/>
              <a:t> </a:t>
            </a:r>
            <a:r>
              <a:rPr lang="en-US" dirty="0" err="1"/>
              <a:t>résultat</a:t>
            </a:r>
            <a:r>
              <a:rPr lang="en-US" dirty="0"/>
              <a:t>, il y a au </a:t>
            </a:r>
            <a:r>
              <a:rPr lang="en-US" dirty="0" err="1"/>
              <a:t>moins</a:t>
            </a:r>
            <a:r>
              <a:rPr lang="en-US" dirty="0"/>
              <a:t> un </a:t>
            </a:r>
            <a:r>
              <a:rPr lang="en-US" dirty="0" err="1"/>
              <a:t>indicateur</a:t>
            </a:r>
            <a:r>
              <a:rPr lang="en-US" dirty="0"/>
              <a:t> qui le </a:t>
            </a:r>
            <a:r>
              <a:rPr lang="en-US" dirty="0" err="1"/>
              <a:t>mesure</a:t>
            </a:r>
            <a:r>
              <a:rPr lang="en-US" dirty="0"/>
              <a:t>. </a:t>
            </a:r>
          </a:p>
          <a:p>
            <a:pPr marL="171450" indent="-171450">
              <a:buFont typeface="Arial" panose="020B0604020202020204" pitchFamily="34" charset="0"/>
              <a:buChar char="•"/>
            </a:pPr>
            <a:r>
              <a:rPr lang="en-US" dirty="0"/>
              <a:t>Au </a:t>
            </a:r>
            <a:r>
              <a:rPr lang="en-US" dirty="0" err="1"/>
              <a:t>niveau</a:t>
            </a:r>
            <a:r>
              <a:rPr lang="en-US" dirty="0"/>
              <a:t> des </a:t>
            </a:r>
            <a:r>
              <a:rPr lang="en-US" dirty="0" err="1"/>
              <a:t>activités</a:t>
            </a:r>
            <a:r>
              <a:rPr lang="en-US" dirty="0"/>
              <a:t>, nous </a:t>
            </a:r>
            <a:r>
              <a:rPr lang="en-US" dirty="0" err="1"/>
              <a:t>suivons</a:t>
            </a:r>
            <a:r>
              <a:rPr lang="en-US" dirty="0"/>
              <a:t> </a:t>
            </a:r>
            <a:r>
              <a:rPr lang="en-US" dirty="0" err="1"/>
              <a:t>l'achèvement</a:t>
            </a:r>
            <a:r>
              <a:rPr lang="en-US" dirty="0"/>
              <a:t> des </a:t>
            </a:r>
            <a:r>
              <a:rPr lang="en-US" dirty="0" err="1"/>
              <a:t>activités</a:t>
            </a:r>
            <a:r>
              <a:rPr lang="en-US" dirty="0"/>
              <a:t>.</a:t>
            </a:r>
          </a:p>
          <a:p>
            <a:pPr marL="171450" indent="-171450">
              <a:buFont typeface="Arial" panose="020B0604020202020204" pitchFamily="34" charset="0"/>
              <a:buChar char="•"/>
            </a:pPr>
            <a:r>
              <a:rPr lang="en-US" dirty="0"/>
              <a:t>Au </a:t>
            </a:r>
            <a:r>
              <a:rPr lang="en-US" dirty="0" err="1"/>
              <a:t>niveau</a:t>
            </a:r>
            <a:r>
              <a:rPr lang="en-US" dirty="0"/>
              <a:t> des </a:t>
            </a:r>
            <a:r>
              <a:rPr lang="en-US" dirty="0" err="1"/>
              <a:t>résultats</a:t>
            </a:r>
            <a:r>
              <a:rPr lang="en-US" dirty="0"/>
              <a:t> - nous </a:t>
            </a:r>
            <a:r>
              <a:rPr lang="en-US" dirty="0" err="1"/>
              <a:t>avons</a:t>
            </a:r>
            <a:r>
              <a:rPr lang="en-US" dirty="0"/>
              <a:t> </a:t>
            </a:r>
            <a:r>
              <a:rPr lang="en-US" dirty="0" err="1"/>
              <a:t>l'indicateur</a:t>
            </a:r>
            <a:r>
              <a:rPr lang="en-US" dirty="0"/>
              <a:t> "</a:t>
            </a:r>
            <a:r>
              <a:rPr lang="en-US" dirty="0" err="1"/>
              <a:t>Nombre</a:t>
            </a:r>
            <a:r>
              <a:rPr lang="en-US" dirty="0"/>
              <a:t> </a:t>
            </a:r>
            <a:r>
              <a:rPr lang="en-US" dirty="0" err="1"/>
              <a:t>d'ONG</a:t>
            </a:r>
            <a:r>
              <a:rPr lang="en-US" dirty="0"/>
              <a:t> </a:t>
            </a:r>
            <a:r>
              <a:rPr lang="en-US" dirty="0" err="1"/>
              <a:t>formées</a:t>
            </a:r>
            <a:r>
              <a:rPr lang="en-US" dirty="0"/>
              <a:t>" pour </a:t>
            </a:r>
            <a:r>
              <a:rPr lang="en-US" dirty="0" err="1"/>
              <a:t>suivre</a:t>
            </a:r>
            <a:r>
              <a:rPr lang="en-US" dirty="0"/>
              <a:t> les </a:t>
            </a:r>
            <a:r>
              <a:rPr lang="en-US" dirty="0" err="1"/>
              <a:t>résultats</a:t>
            </a:r>
            <a:r>
              <a:rPr lang="en-US" dirty="0"/>
              <a:t> directs de </a:t>
            </a:r>
            <a:r>
              <a:rPr lang="en-US" dirty="0" err="1"/>
              <a:t>l'activité</a:t>
            </a:r>
            <a:r>
              <a:rPr lang="en-US" dirty="0"/>
              <a:t> de formation.</a:t>
            </a:r>
          </a:p>
          <a:p>
            <a:pPr marL="171450" indent="-171450">
              <a:buFont typeface="Arial" panose="020B0604020202020204" pitchFamily="34" charset="0"/>
              <a:buChar char="•"/>
            </a:pPr>
            <a:r>
              <a:rPr lang="en-US" dirty="0"/>
              <a:t>Au </a:t>
            </a:r>
            <a:r>
              <a:rPr lang="en-US" dirty="0" err="1"/>
              <a:t>niveau</a:t>
            </a:r>
            <a:r>
              <a:rPr lang="en-US" dirty="0"/>
              <a:t> des sous-</a:t>
            </a:r>
            <a:r>
              <a:rPr lang="en-US" dirty="0" err="1"/>
              <a:t>résultats</a:t>
            </a:r>
            <a:r>
              <a:rPr lang="en-US" dirty="0"/>
              <a:t>, nous </a:t>
            </a:r>
            <a:r>
              <a:rPr lang="en-US" dirty="0" err="1"/>
              <a:t>avons</a:t>
            </a:r>
            <a:r>
              <a:rPr lang="en-US" dirty="0"/>
              <a:t> le "% de personnel </a:t>
            </a:r>
            <a:r>
              <a:rPr lang="en-US" dirty="0" err="1"/>
              <a:t>d'ONG</a:t>
            </a:r>
            <a:r>
              <a:rPr lang="en-US" dirty="0"/>
              <a:t> </a:t>
            </a:r>
            <a:r>
              <a:rPr lang="en-US" dirty="0" err="1"/>
              <a:t>ayant</a:t>
            </a:r>
            <a:r>
              <a:rPr lang="en-US" dirty="0"/>
              <a:t> </a:t>
            </a:r>
            <a:r>
              <a:rPr lang="en-US" dirty="0" err="1"/>
              <a:t>réussi</a:t>
            </a:r>
            <a:r>
              <a:rPr lang="en-US" dirty="0"/>
              <a:t> le post-test" pour </a:t>
            </a:r>
            <a:r>
              <a:rPr lang="en-US" dirty="0" err="1"/>
              <a:t>mesurer</a:t>
            </a:r>
            <a:r>
              <a:rPr lang="en-US" dirty="0"/>
              <a:t> </a:t>
            </a:r>
            <a:r>
              <a:rPr lang="en-US" dirty="0" err="1"/>
              <a:t>l'augmentation</a:t>
            </a:r>
            <a:r>
              <a:rPr lang="en-US" dirty="0"/>
              <a:t> des </a:t>
            </a:r>
            <a:r>
              <a:rPr lang="en-US" dirty="0" err="1"/>
              <a:t>connaissances</a:t>
            </a:r>
            <a:r>
              <a:rPr lang="en-US" dirty="0"/>
              <a:t> des ONG </a:t>
            </a:r>
            <a:r>
              <a:rPr lang="en-US" dirty="0" err="1"/>
              <a:t>acquises</a:t>
            </a:r>
            <a:r>
              <a:rPr lang="en-US" dirty="0"/>
              <a:t> par la formation.</a:t>
            </a:r>
          </a:p>
          <a:p>
            <a:pPr marL="171450" indent="-171450">
              <a:buFont typeface="Arial" panose="020B0604020202020204" pitchFamily="34" charset="0"/>
              <a:buChar char="•"/>
            </a:pPr>
            <a:r>
              <a:rPr lang="en-US" dirty="0"/>
              <a:t>Au </a:t>
            </a:r>
            <a:r>
              <a:rPr lang="en-US" dirty="0" err="1"/>
              <a:t>niveau</a:t>
            </a:r>
            <a:r>
              <a:rPr lang="en-US" dirty="0"/>
              <a:t> des </a:t>
            </a:r>
            <a:r>
              <a:rPr lang="en-US" dirty="0" err="1"/>
              <a:t>résultats</a:t>
            </a:r>
            <a:r>
              <a:rPr lang="en-US" dirty="0"/>
              <a:t>, pour </a:t>
            </a:r>
            <a:r>
              <a:rPr lang="en-US" dirty="0" err="1"/>
              <a:t>mesurer</a:t>
            </a:r>
            <a:r>
              <a:rPr lang="en-US" dirty="0"/>
              <a:t> les </a:t>
            </a:r>
            <a:r>
              <a:rPr lang="en-US" dirty="0" err="1"/>
              <a:t>nouvelles</a:t>
            </a:r>
            <a:r>
              <a:rPr lang="en-US" dirty="0"/>
              <a:t> techniques </a:t>
            </a:r>
            <a:r>
              <a:rPr lang="en-US" dirty="0" err="1"/>
              <a:t>adoptées</a:t>
            </a:r>
            <a:r>
              <a:rPr lang="en-US" dirty="0"/>
              <a:t> par les ONG, </a:t>
            </a:r>
            <a:r>
              <a:rPr lang="en-US" dirty="0" err="1"/>
              <a:t>l'indicateur</a:t>
            </a:r>
            <a:r>
              <a:rPr lang="en-US" dirty="0"/>
              <a:t> </a:t>
            </a:r>
            <a:r>
              <a:rPr lang="en-US" dirty="0" err="1"/>
              <a:t>est</a:t>
            </a:r>
            <a:r>
              <a:rPr lang="en-US" dirty="0"/>
              <a:t> le "</a:t>
            </a:r>
            <a:r>
              <a:rPr lang="en-US" dirty="0" err="1"/>
              <a:t>Pourcentage</a:t>
            </a:r>
            <a:r>
              <a:rPr lang="en-US" dirty="0"/>
              <a:t> </a:t>
            </a:r>
            <a:r>
              <a:rPr lang="en-US" dirty="0" err="1"/>
              <a:t>d'ONG</a:t>
            </a:r>
            <a:r>
              <a:rPr lang="en-US" dirty="0"/>
              <a:t> </a:t>
            </a:r>
            <a:r>
              <a:rPr lang="en-US" dirty="0" err="1"/>
              <a:t>observées</a:t>
            </a:r>
            <a:r>
              <a:rPr lang="en-US" dirty="0"/>
              <a:t> </a:t>
            </a:r>
            <a:r>
              <a:rPr lang="en-US" dirty="0" err="1"/>
              <a:t>utilisant</a:t>
            </a:r>
            <a:r>
              <a:rPr lang="en-US" dirty="0"/>
              <a:t> la nouvelle technique 6 </a:t>
            </a:r>
            <a:r>
              <a:rPr lang="en-US" dirty="0" err="1"/>
              <a:t>mois</a:t>
            </a:r>
            <a:r>
              <a:rPr lang="en-US" dirty="0"/>
              <a:t> après la formation". </a:t>
            </a:r>
          </a:p>
          <a:p>
            <a:pPr marL="171450" indent="-171450">
              <a:buFont typeface="Arial" panose="020B0604020202020204" pitchFamily="34" charset="0"/>
              <a:buChar char="•"/>
            </a:pPr>
            <a:r>
              <a:rPr lang="en-US" dirty="0"/>
              <a:t>Au </a:t>
            </a:r>
            <a:r>
              <a:rPr lang="en-US" dirty="0" err="1"/>
              <a:t>niveau</a:t>
            </a:r>
            <a:r>
              <a:rPr lang="en-US" dirty="0"/>
              <a:t> de </a:t>
            </a:r>
            <a:r>
              <a:rPr lang="en-US" dirty="0" err="1"/>
              <a:t>l'objectif</a:t>
            </a:r>
            <a:r>
              <a:rPr lang="en-US" dirty="0"/>
              <a:t> du </a:t>
            </a:r>
            <a:r>
              <a:rPr lang="en-US" dirty="0" err="1"/>
              <a:t>projet</a:t>
            </a:r>
            <a:r>
              <a:rPr lang="en-US" dirty="0"/>
              <a:t>, pour </a:t>
            </a:r>
            <a:r>
              <a:rPr lang="en-US" dirty="0" err="1"/>
              <a:t>comprendre</a:t>
            </a:r>
            <a:r>
              <a:rPr lang="en-US" dirty="0"/>
              <a:t> </a:t>
            </a:r>
            <a:r>
              <a:rPr lang="en-US" dirty="0" err="1"/>
              <a:t>si</a:t>
            </a:r>
            <a:r>
              <a:rPr lang="en-US" dirty="0"/>
              <a:t> les ONG </a:t>
            </a:r>
            <a:r>
              <a:rPr lang="en-US" dirty="0" err="1"/>
              <a:t>ont</a:t>
            </a:r>
            <a:r>
              <a:rPr lang="en-US" dirty="0"/>
              <a:t> </a:t>
            </a:r>
            <a:r>
              <a:rPr lang="en-US" dirty="0" err="1"/>
              <a:t>augmenté</a:t>
            </a:r>
            <a:r>
              <a:rPr lang="en-US" dirty="0"/>
              <a:t> </a:t>
            </a:r>
            <a:r>
              <a:rPr lang="en-US" dirty="0" err="1"/>
              <a:t>leur</a:t>
            </a:r>
            <a:r>
              <a:rPr lang="en-US" dirty="0"/>
              <a:t> </a:t>
            </a:r>
            <a:r>
              <a:rPr lang="en-US" dirty="0" err="1"/>
              <a:t>soutien</a:t>
            </a:r>
            <a:r>
              <a:rPr lang="en-US" dirty="0"/>
              <a:t> aux enfants </a:t>
            </a:r>
            <a:r>
              <a:rPr lang="en-US" dirty="0" err="1"/>
              <a:t>impliqués</a:t>
            </a:r>
            <a:r>
              <a:rPr lang="en-US" dirty="0"/>
              <a:t> dans le travail des enfants, </a:t>
            </a:r>
            <a:r>
              <a:rPr lang="en-US" dirty="0" err="1"/>
              <a:t>l'indicateur</a:t>
            </a:r>
            <a:r>
              <a:rPr lang="en-US" dirty="0"/>
              <a:t> </a:t>
            </a:r>
            <a:r>
              <a:rPr lang="en-US" dirty="0" err="1"/>
              <a:t>est</a:t>
            </a:r>
            <a:r>
              <a:rPr lang="en-US" dirty="0"/>
              <a:t> le "</a:t>
            </a:r>
            <a:r>
              <a:rPr lang="en-US" dirty="0" err="1"/>
              <a:t>Pourcentage</a:t>
            </a:r>
            <a:r>
              <a:rPr lang="en-US" dirty="0"/>
              <a:t> </a:t>
            </a:r>
            <a:r>
              <a:rPr lang="en-US" dirty="0" err="1"/>
              <a:t>d'ONG</a:t>
            </a:r>
            <a:r>
              <a:rPr lang="en-US" dirty="0"/>
              <a:t> </a:t>
            </a:r>
            <a:r>
              <a:rPr lang="en-US" dirty="0" err="1"/>
              <a:t>fournissant</a:t>
            </a:r>
            <a:r>
              <a:rPr lang="en-US" dirty="0"/>
              <a:t> plus de 5 types de services aux enfants </a:t>
            </a:r>
            <a:r>
              <a:rPr lang="en-US" dirty="0" err="1"/>
              <a:t>impliqués</a:t>
            </a:r>
            <a:r>
              <a:rPr lang="en-US" dirty="0"/>
              <a:t> dans le travail des enfants". </a:t>
            </a:r>
          </a:p>
          <a:p>
            <a:pPr marL="171450" indent="-171450">
              <a:buFont typeface="Arial" panose="020B0604020202020204" pitchFamily="34" charset="0"/>
              <a:buChar char="•"/>
            </a:pPr>
            <a:r>
              <a:rPr lang="en-US" dirty="0"/>
              <a:t>Et </a:t>
            </a:r>
            <a:r>
              <a:rPr lang="en-US" dirty="0" err="1"/>
              <a:t>enfin</a:t>
            </a:r>
            <a:r>
              <a:rPr lang="en-US" dirty="0"/>
              <a:t>, au </a:t>
            </a:r>
            <a:r>
              <a:rPr lang="en-US" dirty="0" err="1"/>
              <a:t>niveau</a:t>
            </a:r>
            <a:r>
              <a:rPr lang="en-US" dirty="0"/>
              <a:t> de </a:t>
            </a:r>
            <a:r>
              <a:rPr lang="en-US" dirty="0" err="1"/>
              <a:t>l'objectif</a:t>
            </a:r>
            <a:r>
              <a:rPr lang="en-US" dirty="0"/>
              <a:t> </a:t>
            </a:r>
            <a:r>
              <a:rPr lang="en-US" dirty="0" err="1"/>
              <a:t>où</a:t>
            </a:r>
            <a:r>
              <a:rPr lang="en-US" dirty="0"/>
              <a:t> nous </a:t>
            </a:r>
            <a:r>
              <a:rPr lang="en-US" dirty="0" err="1"/>
              <a:t>espérons</a:t>
            </a:r>
            <a:r>
              <a:rPr lang="en-US" dirty="0"/>
              <a:t> </a:t>
            </a:r>
            <a:r>
              <a:rPr lang="en-US" dirty="0" err="1"/>
              <a:t>voir</a:t>
            </a:r>
            <a:r>
              <a:rPr lang="en-US" dirty="0"/>
              <a:t> </a:t>
            </a:r>
            <a:r>
              <a:rPr lang="en-US" dirty="0" err="1"/>
              <a:t>une</a:t>
            </a:r>
            <a:r>
              <a:rPr lang="en-US" dirty="0"/>
              <a:t> </a:t>
            </a:r>
            <a:r>
              <a:rPr lang="en-US" dirty="0" err="1"/>
              <a:t>réduction</a:t>
            </a:r>
            <a:r>
              <a:rPr lang="en-US" dirty="0"/>
              <a:t> du travail des enfants, nous </a:t>
            </a:r>
            <a:r>
              <a:rPr lang="en-US" dirty="0" err="1"/>
              <a:t>mesurons</a:t>
            </a:r>
            <a:r>
              <a:rPr lang="en-US" dirty="0"/>
              <a:t> le "</a:t>
            </a:r>
            <a:r>
              <a:rPr lang="en-US" dirty="0" err="1"/>
              <a:t>Nombre</a:t>
            </a:r>
            <a:r>
              <a:rPr lang="en-US" dirty="0"/>
              <a:t> </a:t>
            </a:r>
            <a:r>
              <a:rPr lang="en-US" dirty="0" err="1"/>
              <a:t>d'enfants</a:t>
            </a:r>
            <a:r>
              <a:rPr lang="en-US" dirty="0"/>
              <a:t> </a:t>
            </a:r>
            <a:r>
              <a:rPr lang="en-US" dirty="0" err="1"/>
              <a:t>travaillant</a:t>
            </a:r>
            <a:r>
              <a:rPr lang="en-US" dirty="0"/>
              <a:t> dans la </a:t>
            </a:r>
            <a:r>
              <a:rPr lang="en-US" dirty="0" err="1"/>
              <a:t>chaîne</a:t>
            </a:r>
            <a:r>
              <a:rPr lang="en-US" dirty="0"/>
              <a:t> </a:t>
            </a:r>
            <a:r>
              <a:rPr lang="en-US" dirty="0" err="1"/>
              <a:t>d'approvisionnement</a:t>
            </a:r>
            <a:r>
              <a:rPr lang="en-US" dirty="0"/>
              <a:t> </a:t>
            </a:r>
            <a:r>
              <a:rPr lang="en-US" dirty="0" err="1"/>
              <a:t>ciblée</a:t>
            </a:r>
            <a:r>
              <a:rPr lang="en-US" dirty="0"/>
              <a:t>". </a:t>
            </a:r>
          </a:p>
        </p:txBody>
      </p:sp>
    </p:spTree>
    <p:extLst>
      <p:ext uri="{BB962C8B-B14F-4D97-AF65-F5344CB8AC3E}">
        <p14:creationId xmlns:p14="http://schemas.microsoft.com/office/powerpoint/2010/main" val="40903583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000" spc="12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dirty="0"/>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spc="12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010" r="35472"/>
          <a:stretch/>
        </p:blipFill>
        <p:spPr>
          <a:xfrm>
            <a:off x="0" y="2051756"/>
            <a:ext cx="1481866" cy="3891844"/>
          </a:xfrm>
          <a:prstGeom prst="rect">
            <a:avLst/>
          </a:prstGeom>
        </p:spPr>
      </p:pic>
      <p:sp>
        <p:nvSpPr>
          <p:cNvPr id="20" name="TextBox 19">
            <a:extLst>
              <a:ext uri="{FF2B5EF4-FFF2-40B4-BE49-F238E27FC236}">
                <a16:creationId xmlns:a16="http://schemas.microsoft.com/office/drawing/2014/main" id="{309BCB10-2198-4BAB-A926-56FD5154A52D}"/>
              </a:ext>
            </a:extLst>
          </p:cNvPr>
          <p:cNvSpPr txBox="1"/>
          <p:nvPr userDrawn="1"/>
        </p:nvSpPr>
        <p:spPr>
          <a:xfrm>
            <a:off x="8534400" y="6311914"/>
            <a:ext cx="3517461" cy="261610"/>
          </a:xfrm>
          <a:prstGeom prst="rect">
            <a:avLst/>
          </a:prstGeom>
          <a:noFill/>
        </p:spPr>
        <p:txBody>
          <a:bodyPr wrap="square" rtlCol="0">
            <a:spAutoFit/>
          </a:bodyPr>
          <a:lstStyle/>
          <a:p>
            <a:pPr algn="r"/>
            <a:r>
              <a:rPr lang="en-US" sz="1100" dirty="0">
                <a:solidFill>
                  <a:schemeClr val="tx1"/>
                </a:solidFill>
                <a:latin typeface="Arial" panose="020B0604020202020204" pitchFamily="34" charset="0"/>
                <a:cs typeface="Arial" panose="020B0604020202020204" pitchFamily="34" charset="0"/>
              </a:rPr>
              <a:t>BUREAU OF INTERNATIONAL LABOR AFFAIRS</a:t>
            </a:r>
          </a:p>
        </p:txBody>
      </p:sp>
      <p:pic>
        <p:nvPicPr>
          <p:cNvPr id="21" name="Picture 20">
            <a:extLst>
              <a:ext uri="{FF2B5EF4-FFF2-40B4-BE49-F238E27FC236}">
                <a16:creationId xmlns:a16="http://schemas.microsoft.com/office/drawing/2014/main" id="{F804C708-B7BE-45AB-A3AD-F6F8B501AD6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7134" y="6084209"/>
            <a:ext cx="668990" cy="668990"/>
          </a:xfrm>
          <a:prstGeom prst="rect">
            <a:avLst/>
          </a:prstGeom>
        </p:spPr>
      </p:pic>
      <p:cxnSp>
        <p:nvCxnSpPr>
          <p:cNvPr id="22" name="Straight Connector 21">
            <a:extLst>
              <a:ext uri="{FF2B5EF4-FFF2-40B4-BE49-F238E27FC236}">
                <a16:creationId xmlns:a16="http://schemas.microsoft.com/office/drawing/2014/main" id="{581BFAEA-5BBE-4EB4-87F6-C5D2D78C55CC}"/>
              </a:ext>
            </a:extLst>
          </p:cNvPr>
          <p:cNvCxnSpPr/>
          <p:nvPr userDrawn="1"/>
        </p:nvCxnSpPr>
        <p:spPr>
          <a:xfrm>
            <a:off x="8645779" y="6283339"/>
            <a:ext cx="0" cy="34207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rotWithShape="1">
          <a:blip r:embed="rId4">
            <a:extLst>
              <a:ext uri="{28A0092B-C50C-407E-A947-70E740481C1C}">
                <a14:useLocalDpi xmlns:a14="http://schemas.microsoft.com/office/drawing/2010/main" val="0"/>
              </a:ext>
            </a:extLst>
          </a:blip>
          <a:srcRect l="7536"/>
          <a:stretch/>
        </p:blipFill>
        <p:spPr>
          <a:xfrm>
            <a:off x="6790770" y="2051756"/>
            <a:ext cx="5401230" cy="3891844"/>
          </a:xfrm>
          <a:prstGeom prst="rect">
            <a:avLst/>
          </a:prstGeom>
        </p:spPr>
      </p:pic>
    </p:spTree>
    <p:extLst>
      <p:ext uri="{BB962C8B-B14F-4D97-AF65-F5344CB8AC3E}">
        <p14:creationId xmlns:p14="http://schemas.microsoft.com/office/powerpoint/2010/main" val="146192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CFT  taglin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   https://www.dol.gov/agencies/ilab                                                                 Office of Child Labor, Forced Labor, and Human Trafficking                                                                                    @ILAB_DOL</a:t>
            </a:r>
          </a:p>
        </p:txBody>
      </p:sp>
      <p:pic>
        <p:nvPicPr>
          <p:cNvPr id="5" name="Picture 4">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31852" y="2225151"/>
            <a:ext cx="1159415" cy="1159415"/>
          </a:xfrm>
          <a:prstGeom prst="rect">
            <a:avLst/>
          </a:prstGeom>
        </p:spPr>
      </p:pic>
      <p:sp>
        <p:nvSpPr>
          <p:cNvPr id="6" name="TextBox 5"/>
          <p:cNvSpPr txBox="1"/>
          <p:nvPr userDrawn="1"/>
        </p:nvSpPr>
        <p:spPr>
          <a:xfrm>
            <a:off x="2720536" y="2066719"/>
            <a:ext cx="9840321" cy="2277547"/>
          </a:xfrm>
          <a:prstGeom prst="rect">
            <a:avLst/>
          </a:prstGeom>
          <a:noFill/>
        </p:spPr>
        <p:txBody>
          <a:bodyPr wrap="square" rtlCol="0">
            <a:spAutoFit/>
          </a:bodyPr>
          <a:lstStyle/>
          <a:p>
            <a:r>
              <a:rPr lang="en-US" sz="3200" b="1" i="0" kern="1200" dirty="0">
                <a:solidFill>
                  <a:schemeClr val="accent1"/>
                </a:solidFill>
                <a:effectLst/>
                <a:latin typeface="+mn-lt"/>
                <a:ea typeface="+mn-ea"/>
                <a:cs typeface="+mn-cs"/>
              </a:rPr>
              <a:t>The Office</a:t>
            </a:r>
            <a:r>
              <a:rPr lang="en-US" sz="3200" b="1" i="0" kern="1200" baseline="0" dirty="0">
                <a:solidFill>
                  <a:schemeClr val="accent1"/>
                </a:solidFill>
                <a:effectLst/>
                <a:latin typeface="+mn-lt"/>
                <a:ea typeface="+mn-ea"/>
                <a:cs typeface="+mn-cs"/>
              </a:rPr>
              <a:t> of Child Labor, Forced Labor, </a:t>
            </a:r>
          </a:p>
          <a:p>
            <a:r>
              <a:rPr lang="en-US" sz="3200" b="1" i="0" kern="1200" baseline="0" dirty="0">
                <a:solidFill>
                  <a:schemeClr val="accent1"/>
                </a:solidFill>
                <a:effectLst/>
                <a:latin typeface="+mn-lt"/>
                <a:ea typeface="+mn-ea"/>
                <a:cs typeface="+mn-cs"/>
              </a:rPr>
              <a:t>and Human Trafficking (OCFT)</a:t>
            </a:r>
            <a:endParaRPr lang="en-US" sz="3200" b="1" i="0" kern="1200" dirty="0">
              <a:solidFill>
                <a:schemeClr val="accent1"/>
              </a:solidFill>
              <a:effectLst/>
              <a:latin typeface="+mn-lt"/>
              <a:ea typeface="+mn-ea"/>
              <a:cs typeface="+mn-cs"/>
            </a:endParaRPr>
          </a:p>
          <a:p>
            <a:endParaRPr lang="en-US" sz="2000" b="1" i="0" kern="1200" dirty="0">
              <a:solidFill>
                <a:schemeClr val="tx1"/>
              </a:solidFill>
              <a:effectLst/>
              <a:latin typeface="+mn-lt"/>
              <a:ea typeface="+mn-ea"/>
              <a:cs typeface="+mn-cs"/>
            </a:endParaRPr>
          </a:p>
          <a:p>
            <a:r>
              <a:rPr lang="en-US" sz="2000" b="0" i="0" kern="1200" dirty="0">
                <a:solidFill>
                  <a:schemeClr val="tx1"/>
                </a:solidFill>
                <a:effectLst/>
                <a:latin typeface="+mn-lt"/>
                <a:ea typeface="+mn-ea"/>
                <a:cs typeface="+mn-cs"/>
              </a:rPr>
              <a:t>Working</a:t>
            </a:r>
            <a:r>
              <a:rPr lang="en-US" sz="2000" b="0" i="0" kern="1200" baseline="0" dirty="0">
                <a:solidFill>
                  <a:schemeClr val="tx1"/>
                </a:solidFill>
                <a:effectLst/>
                <a:latin typeface="+mn-lt"/>
                <a:ea typeface="+mn-ea"/>
                <a:cs typeface="+mn-cs"/>
              </a:rPr>
              <a:t> </a:t>
            </a:r>
            <a:r>
              <a:rPr lang="en-US" sz="2000" b="0" i="0" kern="1200" dirty="0">
                <a:solidFill>
                  <a:schemeClr val="tx1"/>
                </a:solidFill>
                <a:effectLst/>
                <a:latin typeface="+mn-lt"/>
                <a:ea typeface="+mn-ea"/>
                <a:cs typeface="+mn-cs"/>
              </a:rPr>
              <a:t>to eliminate the worst forms of child labor, forced labor </a:t>
            </a:r>
          </a:p>
          <a:p>
            <a:r>
              <a:rPr lang="en-US" sz="2000" b="0" i="0" kern="1200" dirty="0">
                <a:solidFill>
                  <a:schemeClr val="tx1"/>
                </a:solidFill>
                <a:effectLst/>
                <a:latin typeface="+mn-lt"/>
                <a:ea typeface="+mn-ea"/>
                <a:cs typeface="+mn-cs"/>
              </a:rPr>
              <a:t>and human trafficking worldwide.</a:t>
            </a:r>
          </a:p>
          <a:p>
            <a:endParaRPr lang="en-US" dirty="0"/>
          </a:p>
        </p:txBody>
      </p:sp>
    </p:spTree>
    <p:extLst>
      <p:ext uri="{BB962C8B-B14F-4D97-AF65-F5344CB8AC3E}">
        <p14:creationId xmlns:p14="http://schemas.microsoft.com/office/powerpoint/2010/main" val="1739312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CFT Mission">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2" name="TextBox 1"/>
          <p:cNvSpPr txBox="1"/>
          <p:nvPr userDrawn="1"/>
        </p:nvSpPr>
        <p:spPr>
          <a:xfrm>
            <a:off x="2352953" y="1121001"/>
            <a:ext cx="8558631" cy="4708981"/>
          </a:xfrm>
          <a:prstGeom prst="rect">
            <a:avLst/>
          </a:prstGeom>
          <a:noFill/>
        </p:spPr>
        <p:txBody>
          <a:bodyPr wrap="square" rtlCol="0">
            <a:spAutoFit/>
          </a:bodyPr>
          <a:lstStyle/>
          <a:p>
            <a:r>
              <a:rPr lang="en-US" sz="3200" b="1" i="0" kern="1200" dirty="0">
                <a:solidFill>
                  <a:schemeClr val="accent1"/>
                </a:solidFill>
                <a:effectLst/>
                <a:latin typeface="+mn-lt"/>
                <a:ea typeface="+mn-ea"/>
                <a:cs typeface="+mn-cs"/>
              </a:rPr>
              <a:t>The Office</a:t>
            </a:r>
            <a:r>
              <a:rPr lang="en-US" sz="3200" b="1" i="0" kern="1200" baseline="0" dirty="0">
                <a:solidFill>
                  <a:schemeClr val="accent1"/>
                </a:solidFill>
                <a:effectLst/>
                <a:latin typeface="+mn-lt"/>
                <a:ea typeface="+mn-ea"/>
                <a:cs typeface="+mn-cs"/>
              </a:rPr>
              <a:t> of Child Labor, Forced Labor, and Human Trafficking</a:t>
            </a:r>
            <a:r>
              <a:rPr lang="en-US" sz="3200" b="1" i="0" kern="1200" dirty="0">
                <a:solidFill>
                  <a:schemeClr val="accent1"/>
                </a:solidFill>
                <a:effectLst/>
                <a:latin typeface="+mn-lt"/>
                <a:ea typeface="+mn-ea"/>
                <a:cs typeface="+mn-cs"/>
              </a:rPr>
              <a:t> (OCFT)</a:t>
            </a:r>
          </a:p>
          <a:p>
            <a:endParaRPr lang="en-US" sz="1800" b="1" i="0" kern="1200" dirty="0">
              <a:solidFill>
                <a:schemeClr val="tx1"/>
              </a:solidFill>
              <a:effectLst/>
              <a:latin typeface="+mn-lt"/>
              <a:ea typeface="+mn-ea"/>
              <a:cs typeface="+mn-cs"/>
            </a:endParaRPr>
          </a:p>
          <a:p>
            <a:r>
              <a:rPr lang="en-US" sz="2000" b="0" dirty="0"/>
              <a:t>The Office of Child Labor, Forced Labor and Human Trafficking works to reduce child labor, forced labor, and human trafficking worldwide and to safeguard dignity at work by helping to ensure that other countries meet international labor standards.  With a focus on the </a:t>
            </a:r>
            <a:r>
              <a:rPr lang="en-US" sz="2000" b="1" dirty="0"/>
              <a:t>most vulnerable populations and communities</a:t>
            </a:r>
            <a:r>
              <a:rPr lang="en-US" sz="2000" b="0" dirty="0"/>
              <a:t>, OCFT produces cutting-edge </a:t>
            </a:r>
            <a:r>
              <a:rPr lang="en-US" sz="2000" b="1" dirty="0"/>
              <a:t>research and tools, funds targeted technical assistance, and strategically engages with foreign governments, businesses, worker organizations, and other key stakeholders to address these unacceptable labor abuses</a:t>
            </a:r>
            <a:r>
              <a:rPr lang="en-US" sz="2000" b="0" dirty="0"/>
              <a:t>.  OCFT combats the persistence of these </a:t>
            </a:r>
            <a:r>
              <a:rPr lang="en-US" sz="2000" b="1" dirty="0"/>
              <a:t>exploitative practices in supply chains</a:t>
            </a:r>
            <a:r>
              <a:rPr lang="en-US" sz="2000" b="0" dirty="0"/>
              <a:t> to ensure that workers in the United States and around the world are able to compete on a level playing field.</a:t>
            </a:r>
          </a:p>
          <a:p>
            <a:endParaRPr lang="en-US" dirty="0"/>
          </a:p>
        </p:txBody>
      </p:sp>
      <p:pic>
        <p:nvPicPr>
          <p:cNvPr id="6" name="Picture 5">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2528" y="1220478"/>
            <a:ext cx="1159415" cy="1159415"/>
          </a:xfrm>
          <a:prstGeom prst="rect">
            <a:avLst/>
          </a:prstGeom>
        </p:spPr>
      </p:pic>
    </p:spTree>
    <p:extLst>
      <p:ext uri="{BB962C8B-B14F-4D97-AF65-F5344CB8AC3E}">
        <p14:creationId xmlns:p14="http://schemas.microsoft.com/office/powerpoint/2010/main" val="387699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348698"/>
            <a:ext cx="12192000" cy="509302"/>
          </a:xfrm>
          <a:solidFill>
            <a:schemeClr val="accent1">
              <a:alpha val="90000"/>
            </a:schemeClr>
          </a:solidFill>
        </p:spPr>
        <p:txBody>
          <a:bodyPr/>
          <a:lstStyle>
            <a:lvl1pPr algn="l">
              <a:defRPr/>
            </a:lvl1pPr>
          </a:lstStyle>
          <a:p>
            <a:r>
              <a:rPr lang="en-US" dirty="0"/>
              <a:t>   https://www.dol.gov/agencies/ilab                                                                 Office of Child Labor, Forced Labor, and Human Trafficking                                                                                    @ILAB_DOL</a:t>
            </a:r>
          </a:p>
        </p:txBody>
      </p:sp>
      <p:sp>
        <p:nvSpPr>
          <p:cNvPr id="2" name="Title 1"/>
          <p:cNvSpPr>
            <a:spLocks noGrp="1"/>
          </p:cNvSpPr>
          <p:nvPr>
            <p:ph type="ctrTitle"/>
          </p:nvPr>
        </p:nvSpPr>
        <p:spPr>
          <a:xfrm>
            <a:off x="1524000" y="1122363"/>
            <a:ext cx="9144000" cy="2387600"/>
          </a:xfrm>
        </p:spPr>
        <p:txBody>
          <a:bodyPr anchor="b"/>
          <a:lstStyle>
            <a:lvl1pPr algn="ctr">
              <a:defRPr sz="6000">
                <a:solidFill>
                  <a:schemeClr val="accent2"/>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04648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8" name="Content Placeholder 7"/>
          <p:cNvSpPr>
            <a:spLocks noGrp="1"/>
          </p:cNvSpPr>
          <p:nvPr>
            <p:ph sz="quarter" idx="13"/>
          </p:nvPr>
        </p:nvSpPr>
        <p:spPr>
          <a:xfrm>
            <a:off x="666092" y="1943578"/>
            <a:ext cx="10597479" cy="373435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p:cNvSpPr>
            <a:spLocks noGrp="1"/>
          </p:cNvSpPr>
          <p:nvPr>
            <p:ph type="ctrTitle"/>
          </p:nvPr>
        </p:nvSpPr>
        <p:spPr>
          <a:xfrm>
            <a:off x="636380" y="757536"/>
            <a:ext cx="10577453" cy="961175"/>
          </a:xfrm>
        </p:spPr>
        <p:txBody>
          <a:bodyPr anchor="b"/>
          <a:lstStyle>
            <a:lvl1pPr algn="ctr">
              <a:defRPr sz="6000">
                <a:solidFill>
                  <a:schemeClr val="accent2"/>
                </a:solidFill>
              </a:defRPr>
            </a:lvl1pPr>
          </a:lstStyle>
          <a:p>
            <a:r>
              <a:rPr lang="en-US" dirty="0"/>
              <a:t>Click to edit Master title style</a:t>
            </a:r>
          </a:p>
        </p:txBody>
      </p:sp>
    </p:spTree>
    <p:extLst>
      <p:ext uri="{BB962C8B-B14F-4D97-AF65-F5344CB8AC3E}">
        <p14:creationId xmlns:p14="http://schemas.microsoft.com/office/powerpoint/2010/main" val="334323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2" name="Title 1"/>
          <p:cNvSpPr>
            <a:spLocks noGrp="1"/>
          </p:cNvSpPr>
          <p:nvPr>
            <p:ph type="title"/>
          </p:nvPr>
        </p:nvSpPr>
        <p:spPr>
          <a:xfrm>
            <a:off x="6250634" y="919616"/>
            <a:ext cx="4155622" cy="2532888"/>
          </a:xfrm>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457200" y="915923"/>
            <a:ext cx="5216979" cy="5065776"/>
          </a:xfrm>
        </p:spPr>
        <p:txBody>
          <a:bodyPr/>
          <a:lstStyle>
            <a:lvl1pPr>
              <a:defRPr sz="2200"/>
            </a:lvl1pPr>
            <a:lvl2pPr marL="406400" indent="-177800">
              <a:defRPr sz="1800"/>
            </a:lvl2pPr>
            <a:lvl3pPr marL="576263" indent="-169863">
              <a:defRPr sz="1600"/>
            </a:lvl3pPr>
            <a:lvl4pPr>
              <a:defRPr sz="1600"/>
            </a:lvl4pPr>
            <a:lvl5pPr marL="914400" indent="-165100">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Text Placeholder 3"/>
          <p:cNvSpPr>
            <a:spLocks noGrp="1"/>
          </p:cNvSpPr>
          <p:nvPr>
            <p:ph type="body" sz="half" idx="2"/>
          </p:nvPr>
        </p:nvSpPr>
        <p:spPr>
          <a:xfrm>
            <a:off x="6250634" y="3502152"/>
            <a:ext cx="4155622" cy="2479548"/>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259643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descr="An empty placeholder to add an image. Click on the placeholder and select the image that you wish to add"/>
          <p:cNvSpPr>
            <a:spLocks noGrp="1"/>
          </p:cNvSpPr>
          <p:nvPr>
            <p:ph type="pic" idx="1"/>
          </p:nvPr>
        </p:nvSpPr>
        <p:spPr>
          <a:xfrm>
            <a:off x="68580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7721599" y="3502152"/>
            <a:ext cx="3116458" cy="2479547"/>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itle 8"/>
          <p:cNvSpPr>
            <a:spLocks noGrp="1"/>
          </p:cNvSpPr>
          <p:nvPr>
            <p:ph type="title"/>
          </p:nvPr>
        </p:nvSpPr>
        <p:spPr/>
        <p:txBody>
          <a:bodyPr/>
          <a:lstStyle/>
          <a:p>
            <a:r>
              <a:rPr lang="en-US"/>
              <a:t>Click to edit Master title style</a:t>
            </a:r>
          </a:p>
        </p:txBody>
      </p:sp>
      <p:sp>
        <p:nvSpPr>
          <p:cNvPr id="10" name="Footer Placeholder 9"/>
          <p:cNvSpPr>
            <a:spLocks noGrp="1"/>
          </p:cNvSpPr>
          <p:nvPr>
            <p:ph type="ftr" sz="quarter" idx="10"/>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237305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2" name="Title 1"/>
          <p:cNvSpPr>
            <a:spLocks noGrp="1"/>
          </p:cNvSpPr>
          <p:nvPr>
            <p:ph type="title"/>
          </p:nvPr>
        </p:nvSpPr>
        <p:spPr>
          <a:xfrm>
            <a:off x="685800" y="276087"/>
            <a:ext cx="9371949" cy="1183566"/>
          </a:xfrm>
        </p:spPr>
        <p:txBody>
          <a:bodyPr/>
          <a:lstStyle>
            <a:lvl1pPr>
              <a:defRPr>
                <a:solidFill>
                  <a:schemeClr val="accent2"/>
                </a:solidFill>
              </a:defRPr>
            </a:lvl1pPr>
          </a:lstStyle>
          <a:p>
            <a:r>
              <a:rPr lang="en-US" dirty="0"/>
              <a:t>Click to edit Master title style</a:t>
            </a:r>
            <a:endParaRPr dirty="0"/>
          </a:p>
        </p:txBody>
      </p:sp>
      <p:sp>
        <p:nvSpPr>
          <p:cNvPr id="8" name="Text Placeholder 7"/>
          <p:cNvSpPr>
            <a:spLocks noGrp="1"/>
          </p:cNvSpPr>
          <p:nvPr>
            <p:ph type="body" sz="quarter" idx="13"/>
          </p:nvPr>
        </p:nvSpPr>
        <p:spPr>
          <a:xfrm>
            <a:off x="742950" y="1771650"/>
            <a:ext cx="10493375" cy="37798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0397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   https://www.dol.gov/agencies/ilab                                                                 Office of Child Labor, Forced Labor, and Human Trafficking                                                                                    @ILAB_DOL</a:t>
            </a:r>
          </a:p>
        </p:txBody>
      </p:sp>
      <p:sp>
        <p:nvSpPr>
          <p:cNvPr id="2" name="Title 1"/>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7000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   https://www.dol.gov/agencies/ilab                                                                 Office of Child Labor, Forced Labor, and Human Trafficking                                                                                    @ILAB_DOL</a:t>
            </a:r>
          </a:p>
        </p:txBody>
      </p:sp>
      <p:sp>
        <p:nvSpPr>
          <p:cNvPr id="2" name="Title 1"/>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1789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a:t>   https://www.dol.gov/agencies/ilab                                                                 Office of Child Labor, Forced Labor, and Human Trafficking                                                                                   @ILAB_DOL</a:t>
            </a:r>
          </a:p>
        </p:txBody>
      </p:sp>
      <p:sp>
        <p:nvSpPr>
          <p:cNvPr id="2" name="Title 1"/>
          <p:cNvSpPr>
            <a:spLocks noGrp="1"/>
          </p:cNvSpPr>
          <p:nvPr>
            <p:ph type="title"/>
          </p:nvPr>
        </p:nvSpPr>
        <p:spPr>
          <a:xfrm>
            <a:off x="839788" y="365125"/>
            <a:ext cx="10515600" cy="1325563"/>
          </a:xfrm>
        </p:spPr>
        <p:txBody>
          <a:bodyPr/>
          <a:lstStyle>
            <a:lvl1pPr>
              <a:defRPr>
                <a:solidFill>
                  <a:schemeClr val="accent2"/>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4201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000" spc="12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dirty="0"/>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spc="12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010" r="35472"/>
          <a:stretch/>
        </p:blipFill>
        <p:spPr>
          <a:xfrm>
            <a:off x="0" y="2051756"/>
            <a:ext cx="1481866" cy="3891844"/>
          </a:xfrm>
          <a:prstGeom prst="rect">
            <a:avLst/>
          </a:prstGeom>
        </p:spPr>
      </p:pic>
      <p:sp>
        <p:nvSpPr>
          <p:cNvPr id="20" name="TextBox 19">
            <a:extLst>
              <a:ext uri="{FF2B5EF4-FFF2-40B4-BE49-F238E27FC236}">
                <a16:creationId xmlns:a16="http://schemas.microsoft.com/office/drawing/2014/main" id="{309BCB10-2198-4BAB-A926-56FD5154A52D}"/>
              </a:ext>
            </a:extLst>
          </p:cNvPr>
          <p:cNvSpPr txBox="1"/>
          <p:nvPr userDrawn="1"/>
        </p:nvSpPr>
        <p:spPr>
          <a:xfrm>
            <a:off x="8534400" y="6311914"/>
            <a:ext cx="3517461" cy="261610"/>
          </a:xfrm>
          <a:prstGeom prst="rect">
            <a:avLst/>
          </a:prstGeom>
          <a:noFill/>
        </p:spPr>
        <p:txBody>
          <a:bodyPr wrap="square" rtlCol="0">
            <a:spAutoFit/>
          </a:bodyPr>
          <a:lstStyle/>
          <a:p>
            <a:pPr algn="r"/>
            <a:r>
              <a:rPr lang="en-US" sz="1100" dirty="0">
                <a:solidFill>
                  <a:schemeClr val="tx1"/>
                </a:solidFill>
                <a:latin typeface="Arial" panose="020B0604020202020204" pitchFamily="34" charset="0"/>
                <a:cs typeface="Arial" panose="020B0604020202020204" pitchFamily="34" charset="0"/>
              </a:rPr>
              <a:t>BUREAU OF INTERNATIONAL LABOR AFFAIRS</a:t>
            </a:r>
          </a:p>
        </p:txBody>
      </p:sp>
      <p:pic>
        <p:nvPicPr>
          <p:cNvPr id="21" name="Picture 20">
            <a:extLst>
              <a:ext uri="{FF2B5EF4-FFF2-40B4-BE49-F238E27FC236}">
                <a16:creationId xmlns:a16="http://schemas.microsoft.com/office/drawing/2014/main" id="{F804C708-B7BE-45AB-A3AD-F6F8B501AD6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7134" y="6084209"/>
            <a:ext cx="668990" cy="668990"/>
          </a:xfrm>
          <a:prstGeom prst="rect">
            <a:avLst/>
          </a:prstGeom>
        </p:spPr>
      </p:pic>
      <p:cxnSp>
        <p:nvCxnSpPr>
          <p:cNvPr id="22" name="Straight Connector 21">
            <a:extLst>
              <a:ext uri="{FF2B5EF4-FFF2-40B4-BE49-F238E27FC236}">
                <a16:creationId xmlns:a16="http://schemas.microsoft.com/office/drawing/2014/main" id="{581BFAEA-5BBE-4EB4-87F6-C5D2D78C55CC}"/>
              </a:ext>
            </a:extLst>
          </p:cNvPr>
          <p:cNvCxnSpPr/>
          <p:nvPr userDrawn="1"/>
        </p:nvCxnSpPr>
        <p:spPr>
          <a:xfrm>
            <a:off x="8645779" y="6283339"/>
            <a:ext cx="0" cy="342076"/>
          </a:xfrm>
          <a:prstGeom prst="line">
            <a:avLst/>
          </a:prstGeom>
          <a:ln w="12700">
            <a:solidFill>
              <a:srgbClr val="8F392D"/>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rotWithShape="1">
          <a:blip r:embed="rId4">
            <a:extLst>
              <a:ext uri="{28A0092B-C50C-407E-A947-70E740481C1C}">
                <a14:useLocalDpi xmlns:a14="http://schemas.microsoft.com/office/drawing/2010/main" val="0"/>
              </a:ext>
            </a:extLst>
          </a:blip>
          <a:srcRect l="7536"/>
          <a:stretch/>
        </p:blipFill>
        <p:spPr>
          <a:xfrm>
            <a:off x="6790770" y="2051756"/>
            <a:ext cx="5401230" cy="3891844"/>
          </a:xfrm>
          <a:prstGeom prst="rect">
            <a:avLst/>
          </a:prstGeom>
        </p:spPr>
      </p:pic>
    </p:spTree>
    <p:extLst>
      <p:ext uri="{BB962C8B-B14F-4D97-AF65-F5344CB8AC3E}">
        <p14:creationId xmlns:p14="http://schemas.microsoft.com/office/powerpoint/2010/main" val="316616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4" name="Footer Placeholder 3"/>
          <p:cNvSpPr>
            <a:spLocks noGrp="1"/>
          </p:cNvSpPr>
          <p:nvPr>
            <p:ph type="ftr" sz="quarter" idx="11"/>
          </p:nvPr>
        </p:nvSpPr>
        <p:spPr>
          <a:xfrm>
            <a:off x="-34665" y="6344383"/>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532517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   https://www.dol.gov/agencies/ilab                                                                 Office of Child Labor, Forced Labor, and Human Trafficking                                                                                    @ILAB_DOL</a:t>
            </a:r>
          </a:p>
        </p:txBody>
      </p:sp>
      <p:sp>
        <p:nvSpPr>
          <p:cNvPr id="6" name="Picture Placeholder 5"/>
          <p:cNvSpPr>
            <a:spLocks noGrp="1"/>
          </p:cNvSpPr>
          <p:nvPr>
            <p:ph type="pic" sz="quarter" idx="13"/>
          </p:nvPr>
        </p:nvSpPr>
        <p:spPr>
          <a:xfrm>
            <a:off x="838200" y="172167"/>
            <a:ext cx="10515600" cy="5838387"/>
          </a:xfrm>
        </p:spPr>
        <p:txBody>
          <a:bodyPr/>
          <a:lstStyle/>
          <a:p>
            <a:endParaRPr lang="en-US" dirty="0"/>
          </a:p>
        </p:txBody>
      </p:sp>
    </p:spTree>
    <p:extLst>
      <p:ext uri="{BB962C8B-B14F-4D97-AF65-F5344CB8AC3E}">
        <p14:creationId xmlns:p14="http://schemas.microsoft.com/office/powerpoint/2010/main" val="32517494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   https://www.dol.gov/agencies/ilab                                                                 Office of Child Labor, Forced Labor, and Human Trafficking                                                                                    @ILAB_DOL</a:t>
            </a: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9407006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   https://www.dol.gov/agencies/ilab                                                                 Office of Child Labor, Forced Labor, and Human Trafficking                                                                                    @ILAB_DOL</a:t>
            </a: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7339563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965666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   https://www.dol.gov/agencies/ilab                                                                 Office of Child Labor, Forced Labor, and Human Trafficking                                                                                    @ILAB_DOL</a:t>
            </a:r>
          </a:p>
        </p:txBody>
      </p:sp>
      <p:sp>
        <p:nvSpPr>
          <p:cNvPr id="8" name="TextBox 7"/>
          <p:cNvSpPr txBox="1"/>
          <p:nvPr userDrawn="1"/>
        </p:nvSpPr>
        <p:spPr>
          <a:xfrm>
            <a:off x="260164" y="2345302"/>
            <a:ext cx="11868070" cy="1908215"/>
          </a:xfrm>
          <a:prstGeom prst="rect">
            <a:avLst/>
          </a:prstGeom>
          <a:noFill/>
        </p:spPr>
        <p:txBody>
          <a:bodyPr wrap="square" rtlCol="0">
            <a:spAutoFit/>
          </a:bodyPr>
          <a:lstStyle/>
          <a:p>
            <a:pPr algn="ctr"/>
            <a:r>
              <a:rPr lang="en-US" sz="7200" dirty="0">
                <a:solidFill>
                  <a:schemeClr val="accent2"/>
                </a:solidFill>
              </a:rPr>
              <a:t>Thank You</a:t>
            </a:r>
          </a:p>
          <a:p>
            <a:pPr algn="ctr"/>
            <a:endParaRPr lang="en-US" dirty="0"/>
          </a:p>
          <a:p>
            <a:pPr algn="ctr"/>
            <a:r>
              <a:rPr lang="en-US" sz="2800" dirty="0"/>
              <a:t>Get</a:t>
            </a:r>
            <a:r>
              <a:rPr lang="en-US" sz="2800" baseline="0" dirty="0"/>
              <a:t> in touch: GlobalKids@ilab.dol.gov</a:t>
            </a:r>
            <a:endParaRPr lang="en-US" sz="2800" dirty="0"/>
          </a:p>
        </p:txBody>
      </p:sp>
      <p:pic>
        <p:nvPicPr>
          <p:cNvPr id="9" name="Picture 8">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2259" y="2594774"/>
            <a:ext cx="838543" cy="838543"/>
          </a:xfrm>
          <a:prstGeom prst="rect">
            <a:avLst/>
          </a:prstGeom>
        </p:spPr>
      </p:pic>
    </p:spTree>
    <p:extLst>
      <p:ext uri="{BB962C8B-B14F-4D97-AF65-F5344CB8AC3E}">
        <p14:creationId xmlns:p14="http://schemas.microsoft.com/office/powerpoint/2010/main" val="1213124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000" spc="12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dirty="0"/>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spc="12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sp>
        <p:nvSpPr>
          <p:cNvPr id="20" name="TextBox 19">
            <a:extLst>
              <a:ext uri="{FF2B5EF4-FFF2-40B4-BE49-F238E27FC236}">
                <a16:creationId xmlns:a16="http://schemas.microsoft.com/office/drawing/2014/main" id="{309BCB10-2198-4BAB-A926-56FD5154A52D}"/>
              </a:ext>
            </a:extLst>
          </p:cNvPr>
          <p:cNvSpPr txBox="1"/>
          <p:nvPr userDrawn="1"/>
        </p:nvSpPr>
        <p:spPr>
          <a:xfrm>
            <a:off x="8534400" y="6311914"/>
            <a:ext cx="3517461" cy="261610"/>
          </a:xfrm>
          <a:prstGeom prst="rect">
            <a:avLst/>
          </a:prstGeom>
          <a:noFill/>
        </p:spPr>
        <p:txBody>
          <a:bodyPr wrap="square" rtlCol="0">
            <a:spAutoFit/>
          </a:bodyPr>
          <a:lstStyle/>
          <a:p>
            <a:pPr algn="r"/>
            <a:r>
              <a:rPr lang="en-US" sz="1100" dirty="0">
                <a:solidFill>
                  <a:schemeClr val="tx1"/>
                </a:solidFill>
                <a:latin typeface="Arial" panose="020B0604020202020204" pitchFamily="34" charset="0"/>
                <a:cs typeface="Arial" panose="020B0604020202020204" pitchFamily="34" charset="0"/>
              </a:rPr>
              <a:t>BUREAU OF INTERNATIONAL LABOR AFFAIRS</a:t>
            </a:r>
          </a:p>
        </p:txBody>
      </p:sp>
      <p:pic>
        <p:nvPicPr>
          <p:cNvPr id="21" name="Picture 20">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7134" y="6084209"/>
            <a:ext cx="668990" cy="668990"/>
          </a:xfrm>
          <a:prstGeom prst="rect">
            <a:avLst/>
          </a:prstGeom>
        </p:spPr>
      </p:pic>
      <p:cxnSp>
        <p:nvCxnSpPr>
          <p:cNvPr id="22" name="Straight Connector 21">
            <a:extLst>
              <a:ext uri="{FF2B5EF4-FFF2-40B4-BE49-F238E27FC236}">
                <a16:creationId xmlns:a16="http://schemas.microsoft.com/office/drawing/2014/main" id="{581BFAEA-5BBE-4EB4-87F6-C5D2D78C55CC}"/>
              </a:ext>
            </a:extLst>
          </p:cNvPr>
          <p:cNvCxnSpPr/>
          <p:nvPr userDrawn="1"/>
        </p:nvCxnSpPr>
        <p:spPr>
          <a:xfrm>
            <a:off x="8645779" y="6283339"/>
            <a:ext cx="0" cy="34207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0"/>
          </p:nvPr>
        </p:nvSpPr>
        <p:spPr>
          <a:xfrm>
            <a:off x="0" y="2181226"/>
            <a:ext cx="1472988" cy="3762374"/>
          </a:xfrm>
        </p:spPr>
        <p:txBody>
          <a:bodyPr/>
          <a:lstStyle/>
          <a:p>
            <a:endParaRPr lang="en-US" dirty="0"/>
          </a:p>
        </p:txBody>
      </p:sp>
      <p:sp>
        <p:nvSpPr>
          <p:cNvPr id="10" name="Picture Placeholder 9"/>
          <p:cNvSpPr>
            <a:spLocks noGrp="1"/>
          </p:cNvSpPr>
          <p:nvPr>
            <p:ph type="pic" sz="quarter" idx="11"/>
          </p:nvPr>
        </p:nvSpPr>
        <p:spPr>
          <a:xfrm>
            <a:off x="6810375" y="2083442"/>
            <a:ext cx="5429250" cy="3860157"/>
          </a:xfrm>
        </p:spPr>
        <p:txBody>
          <a:bodyPr/>
          <a:lstStyle/>
          <a:p>
            <a:endParaRPr lang="en-US" dirty="0"/>
          </a:p>
        </p:txBody>
      </p:sp>
    </p:spTree>
    <p:extLst>
      <p:ext uri="{BB962C8B-B14F-4D97-AF65-F5344CB8AC3E}">
        <p14:creationId xmlns:p14="http://schemas.microsoft.com/office/powerpoint/2010/main" val="86808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000" spc="12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dirty="0"/>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spc="12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sp>
        <p:nvSpPr>
          <p:cNvPr id="20" name="TextBox 19">
            <a:extLst>
              <a:ext uri="{FF2B5EF4-FFF2-40B4-BE49-F238E27FC236}">
                <a16:creationId xmlns:a16="http://schemas.microsoft.com/office/drawing/2014/main" id="{309BCB10-2198-4BAB-A926-56FD5154A52D}"/>
              </a:ext>
            </a:extLst>
          </p:cNvPr>
          <p:cNvSpPr txBox="1"/>
          <p:nvPr userDrawn="1"/>
        </p:nvSpPr>
        <p:spPr>
          <a:xfrm>
            <a:off x="8534400" y="6311914"/>
            <a:ext cx="3517461" cy="261610"/>
          </a:xfrm>
          <a:prstGeom prst="rect">
            <a:avLst/>
          </a:prstGeom>
          <a:noFill/>
        </p:spPr>
        <p:txBody>
          <a:bodyPr wrap="square" rtlCol="0">
            <a:spAutoFit/>
          </a:bodyPr>
          <a:lstStyle/>
          <a:p>
            <a:pPr algn="r"/>
            <a:r>
              <a:rPr lang="en-US" sz="1100" dirty="0">
                <a:solidFill>
                  <a:schemeClr val="tx1"/>
                </a:solidFill>
                <a:latin typeface="Arial" panose="020B0604020202020204" pitchFamily="34" charset="0"/>
                <a:cs typeface="Arial" panose="020B0604020202020204" pitchFamily="34" charset="0"/>
              </a:rPr>
              <a:t>BUREAU OF INTERNATIONAL LABOR AFFAIRS</a:t>
            </a:r>
          </a:p>
        </p:txBody>
      </p:sp>
      <p:pic>
        <p:nvPicPr>
          <p:cNvPr id="21" name="Picture 20">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7134" y="6084209"/>
            <a:ext cx="668990" cy="668990"/>
          </a:xfrm>
          <a:prstGeom prst="rect">
            <a:avLst/>
          </a:prstGeom>
        </p:spPr>
      </p:pic>
      <p:cxnSp>
        <p:nvCxnSpPr>
          <p:cNvPr id="22" name="Straight Connector 21">
            <a:extLst>
              <a:ext uri="{FF2B5EF4-FFF2-40B4-BE49-F238E27FC236}">
                <a16:creationId xmlns:a16="http://schemas.microsoft.com/office/drawing/2014/main" id="{581BFAEA-5BBE-4EB4-87F6-C5D2D78C55CC}"/>
              </a:ext>
            </a:extLst>
          </p:cNvPr>
          <p:cNvCxnSpPr/>
          <p:nvPr userDrawn="1"/>
        </p:nvCxnSpPr>
        <p:spPr>
          <a:xfrm>
            <a:off x="8645779" y="6283339"/>
            <a:ext cx="0" cy="342076"/>
          </a:xfrm>
          <a:prstGeom prst="line">
            <a:avLst/>
          </a:prstGeom>
          <a:ln w="12700">
            <a:solidFill>
              <a:srgbClr val="8F392D"/>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0"/>
          </p:nvPr>
        </p:nvSpPr>
        <p:spPr>
          <a:xfrm>
            <a:off x="0" y="2181226"/>
            <a:ext cx="1472988" cy="3762374"/>
          </a:xfrm>
        </p:spPr>
        <p:txBody>
          <a:bodyPr/>
          <a:lstStyle/>
          <a:p>
            <a:endParaRPr lang="en-US" dirty="0"/>
          </a:p>
        </p:txBody>
      </p:sp>
      <p:sp>
        <p:nvSpPr>
          <p:cNvPr id="10" name="Picture Placeholder 9"/>
          <p:cNvSpPr>
            <a:spLocks noGrp="1"/>
          </p:cNvSpPr>
          <p:nvPr>
            <p:ph type="pic" sz="quarter" idx="11"/>
          </p:nvPr>
        </p:nvSpPr>
        <p:spPr>
          <a:xfrm>
            <a:off x="6810375" y="2083442"/>
            <a:ext cx="5429250" cy="3860157"/>
          </a:xfrm>
        </p:spPr>
        <p:txBody>
          <a:bodyPr/>
          <a:lstStyle/>
          <a:p>
            <a:endParaRPr lang="en-US" dirty="0"/>
          </a:p>
        </p:txBody>
      </p:sp>
    </p:spTree>
    <p:extLst>
      <p:ext uri="{BB962C8B-B14F-4D97-AF65-F5344CB8AC3E}">
        <p14:creationId xmlns:p14="http://schemas.microsoft.com/office/powerpoint/2010/main" val="1254263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751777" y="2263913"/>
            <a:ext cx="6949440" cy="3143393"/>
          </a:xfrm>
        </p:spPr>
        <p:txBody>
          <a:bodyPr anchor="b">
            <a:normAutofit/>
          </a:bodyPr>
          <a:lstStyle>
            <a:lvl1pPr>
              <a:defRPr sz="4000">
                <a:solidFill>
                  <a:schemeClr val="bg1"/>
                </a:solidFill>
              </a:defRPr>
            </a:lvl1pPr>
          </a:lstStyle>
          <a:p>
            <a:r>
              <a:rPr lang="en-US" dirty="0"/>
              <a:t>Click to edit Master title style</a:t>
            </a:r>
            <a:endParaRPr dirty="0"/>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Edit Master text styles</a:t>
            </a: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43291" t="1419"/>
          <a:stretch/>
        </p:blipFill>
        <p:spPr>
          <a:xfrm>
            <a:off x="0" y="2059144"/>
            <a:ext cx="1490472" cy="3884585"/>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3721" b="18480"/>
          <a:stretch/>
        </p:blipFill>
        <p:spPr>
          <a:xfrm>
            <a:off x="8906934" y="2059145"/>
            <a:ext cx="3321162" cy="3873834"/>
          </a:xfrm>
          <a:prstGeom prst="rect">
            <a:avLst/>
          </a:prstGeom>
        </p:spPr>
      </p:pic>
    </p:spTree>
    <p:extLst>
      <p:ext uri="{BB962C8B-B14F-4D97-AF65-F5344CB8AC3E}">
        <p14:creationId xmlns:p14="http://schemas.microsoft.com/office/powerpoint/2010/main" val="87766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Divider Slide">
    <p:spTree>
      <p:nvGrpSpPr>
        <p:cNvPr id="1" name=""/>
        <p:cNvGrpSpPr/>
        <p:nvPr/>
      </p:nvGrpSpPr>
      <p:grpSpPr>
        <a:xfrm>
          <a:off x="0" y="0"/>
          <a:ext cx="0" cy="0"/>
          <a:chOff x="0" y="0"/>
          <a:chExt cx="0" cy="0"/>
        </a:xfrm>
      </p:grpSpPr>
      <p:sp>
        <p:nvSpPr>
          <p:cNvPr id="8" name="Rectangle 7"/>
          <p:cNvSpPr/>
          <p:nvPr/>
        </p:nvSpPr>
        <p:spPr>
          <a:xfrm>
            <a:off x="1626649" y="2046779"/>
            <a:ext cx="7199696" cy="388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751777" y="2263913"/>
            <a:ext cx="6949440" cy="3143393"/>
          </a:xfrm>
        </p:spPr>
        <p:txBody>
          <a:bodyPr anchor="b">
            <a:normAutofit/>
          </a:bodyPr>
          <a:lstStyle>
            <a:lvl1pPr>
              <a:defRPr sz="4000">
                <a:solidFill>
                  <a:schemeClr val="bg1"/>
                </a:solidFill>
              </a:defRPr>
            </a:lvl1pPr>
          </a:lstStyle>
          <a:p>
            <a:r>
              <a:rPr lang="en-US" dirty="0"/>
              <a:t>Click to edit Master title style</a:t>
            </a:r>
            <a:endParaRPr dirty="0"/>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Edit Master text styles</a:t>
            </a: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43291" t="1419"/>
          <a:stretch/>
        </p:blipFill>
        <p:spPr>
          <a:xfrm>
            <a:off x="0" y="2059144"/>
            <a:ext cx="1490472" cy="3884585"/>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3721" b="18480"/>
          <a:stretch/>
        </p:blipFill>
        <p:spPr>
          <a:xfrm>
            <a:off x="8906934" y="2059145"/>
            <a:ext cx="3321162" cy="3873834"/>
          </a:xfrm>
          <a:prstGeom prst="rect">
            <a:avLst/>
          </a:prstGeom>
        </p:spPr>
      </p:pic>
    </p:spTree>
    <p:extLst>
      <p:ext uri="{BB962C8B-B14F-4D97-AF65-F5344CB8AC3E}">
        <p14:creationId xmlns:p14="http://schemas.microsoft.com/office/powerpoint/2010/main" val="194979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Divider Slide">
    <p:spTree>
      <p:nvGrpSpPr>
        <p:cNvPr id="1" name=""/>
        <p:cNvGrpSpPr/>
        <p:nvPr/>
      </p:nvGrpSpPr>
      <p:grpSpPr>
        <a:xfrm>
          <a:off x="0" y="0"/>
          <a:ext cx="0" cy="0"/>
          <a:chOff x="0" y="0"/>
          <a:chExt cx="0" cy="0"/>
        </a:xfrm>
      </p:grpSpPr>
      <p:sp>
        <p:nvSpPr>
          <p:cNvPr id="8" name="Rectangle 7"/>
          <p:cNvSpPr/>
          <p:nvPr/>
        </p:nvSpPr>
        <p:spPr>
          <a:xfrm>
            <a:off x="1626649" y="2046779"/>
            <a:ext cx="7199696"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751777" y="2263913"/>
            <a:ext cx="6949440" cy="3143393"/>
          </a:xfrm>
        </p:spPr>
        <p:txBody>
          <a:bodyPr anchor="b">
            <a:normAutofit/>
          </a:bodyPr>
          <a:lstStyle>
            <a:lvl1pPr>
              <a:defRPr sz="4000">
                <a:solidFill>
                  <a:schemeClr val="bg1"/>
                </a:solidFill>
              </a:defRPr>
            </a:lvl1pPr>
          </a:lstStyle>
          <a:p>
            <a:r>
              <a:rPr lang="en-US" dirty="0"/>
              <a:t>Click to edit Master title style</a:t>
            </a:r>
            <a:endParaRPr dirty="0"/>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Edit Master text styles</a:t>
            </a:r>
          </a:p>
        </p:txBody>
      </p:sp>
      <p:sp>
        <p:nvSpPr>
          <p:cNvPr id="5" name="Picture Placeholder 4"/>
          <p:cNvSpPr>
            <a:spLocks noGrp="1"/>
          </p:cNvSpPr>
          <p:nvPr>
            <p:ph type="pic" sz="quarter" idx="10"/>
          </p:nvPr>
        </p:nvSpPr>
        <p:spPr>
          <a:xfrm>
            <a:off x="0" y="2059143"/>
            <a:ext cx="1490472" cy="3873835"/>
          </a:xfrm>
        </p:spPr>
        <p:txBody>
          <a:bodyPr/>
          <a:lstStyle/>
          <a:p>
            <a:endParaRPr lang="en-US" dirty="0"/>
          </a:p>
        </p:txBody>
      </p:sp>
      <p:sp>
        <p:nvSpPr>
          <p:cNvPr id="7" name="Picture Placeholder 6"/>
          <p:cNvSpPr>
            <a:spLocks noGrp="1"/>
          </p:cNvSpPr>
          <p:nvPr>
            <p:ph type="pic" sz="quarter" idx="11"/>
          </p:nvPr>
        </p:nvSpPr>
        <p:spPr>
          <a:xfrm>
            <a:off x="8906934" y="2058988"/>
            <a:ext cx="3285065" cy="3873500"/>
          </a:xfrm>
        </p:spPr>
        <p:txBody>
          <a:bodyPr/>
          <a:lstStyle/>
          <a:p>
            <a:endParaRPr lang="en-US" dirty="0"/>
          </a:p>
        </p:txBody>
      </p:sp>
    </p:spTree>
    <p:extLst>
      <p:ext uri="{BB962C8B-B14F-4D97-AF65-F5344CB8AC3E}">
        <p14:creationId xmlns:p14="http://schemas.microsoft.com/office/powerpoint/2010/main" val="234792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Divider Slide">
    <p:spTree>
      <p:nvGrpSpPr>
        <p:cNvPr id="1" name=""/>
        <p:cNvGrpSpPr/>
        <p:nvPr/>
      </p:nvGrpSpPr>
      <p:grpSpPr>
        <a:xfrm>
          <a:off x="0" y="0"/>
          <a:ext cx="0" cy="0"/>
          <a:chOff x="0" y="0"/>
          <a:chExt cx="0" cy="0"/>
        </a:xfrm>
      </p:grpSpPr>
      <p:sp>
        <p:nvSpPr>
          <p:cNvPr id="8" name="Rectangle 7"/>
          <p:cNvSpPr/>
          <p:nvPr/>
        </p:nvSpPr>
        <p:spPr>
          <a:xfrm>
            <a:off x="1626649" y="2046779"/>
            <a:ext cx="7199696" cy="388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751777" y="2263913"/>
            <a:ext cx="6949440" cy="3143393"/>
          </a:xfrm>
        </p:spPr>
        <p:txBody>
          <a:bodyPr anchor="b">
            <a:normAutofit/>
          </a:bodyPr>
          <a:lstStyle>
            <a:lvl1pPr>
              <a:defRPr sz="4000">
                <a:solidFill>
                  <a:schemeClr val="bg1"/>
                </a:solidFill>
              </a:defRPr>
            </a:lvl1pPr>
          </a:lstStyle>
          <a:p>
            <a:r>
              <a:rPr lang="en-US" dirty="0"/>
              <a:t>Click to edit Master title style</a:t>
            </a:r>
            <a:endParaRPr dirty="0"/>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Edit Master text styles</a:t>
            </a:r>
          </a:p>
        </p:txBody>
      </p:sp>
      <p:sp>
        <p:nvSpPr>
          <p:cNvPr id="5" name="Picture Placeholder 4"/>
          <p:cNvSpPr>
            <a:spLocks noGrp="1"/>
          </p:cNvSpPr>
          <p:nvPr>
            <p:ph type="pic" sz="quarter" idx="10"/>
          </p:nvPr>
        </p:nvSpPr>
        <p:spPr>
          <a:xfrm>
            <a:off x="0" y="2059143"/>
            <a:ext cx="1490472" cy="3873835"/>
          </a:xfrm>
        </p:spPr>
        <p:txBody>
          <a:bodyPr/>
          <a:lstStyle/>
          <a:p>
            <a:endParaRPr lang="en-US" dirty="0"/>
          </a:p>
        </p:txBody>
      </p:sp>
      <p:sp>
        <p:nvSpPr>
          <p:cNvPr id="7" name="Picture Placeholder 6"/>
          <p:cNvSpPr>
            <a:spLocks noGrp="1"/>
          </p:cNvSpPr>
          <p:nvPr>
            <p:ph type="pic" sz="quarter" idx="11"/>
          </p:nvPr>
        </p:nvSpPr>
        <p:spPr>
          <a:xfrm>
            <a:off x="8906934" y="2058988"/>
            <a:ext cx="3285065" cy="3873500"/>
          </a:xfrm>
        </p:spPr>
        <p:txBody>
          <a:bodyPr/>
          <a:lstStyle/>
          <a:p>
            <a:endParaRPr lang="en-US" dirty="0"/>
          </a:p>
        </p:txBody>
      </p:sp>
    </p:spTree>
    <p:extLst>
      <p:ext uri="{BB962C8B-B14F-4D97-AF65-F5344CB8AC3E}">
        <p14:creationId xmlns:p14="http://schemas.microsoft.com/office/powerpoint/2010/main" val="128253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L:AB Mission">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2" name="TextBox 1"/>
          <p:cNvSpPr txBox="1"/>
          <p:nvPr userDrawn="1"/>
        </p:nvSpPr>
        <p:spPr>
          <a:xfrm>
            <a:off x="2245827" y="2142526"/>
            <a:ext cx="8558631" cy="2092881"/>
          </a:xfrm>
          <a:prstGeom prst="rect">
            <a:avLst/>
          </a:prstGeom>
          <a:noFill/>
        </p:spPr>
        <p:txBody>
          <a:bodyPr wrap="square" rtlCol="0">
            <a:spAutoFit/>
          </a:bodyPr>
          <a:lstStyle/>
          <a:p>
            <a:r>
              <a:rPr lang="en-US" sz="3200" b="1" i="0" kern="1200" dirty="0">
                <a:solidFill>
                  <a:schemeClr val="accent1"/>
                </a:solidFill>
                <a:effectLst/>
                <a:latin typeface="+mn-lt"/>
                <a:ea typeface="+mn-ea"/>
                <a:cs typeface="+mn-cs"/>
              </a:rPr>
              <a:t>The Bureau of International Labor Affairs</a:t>
            </a:r>
            <a:r>
              <a:rPr lang="en-US" sz="3200" b="1" i="0" kern="1200" baseline="0" dirty="0">
                <a:solidFill>
                  <a:schemeClr val="accent1"/>
                </a:solidFill>
                <a:effectLst/>
                <a:latin typeface="+mn-lt"/>
                <a:ea typeface="+mn-ea"/>
                <a:cs typeface="+mn-cs"/>
              </a:rPr>
              <a:t> </a:t>
            </a:r>
            <a:r>
              <a:rPr lang="en-US" sz="3200" b="1" i="0" kern="1200" dirty="0">
                <a:solidFill>
                  <a:schemeClr val="accent1"/>
                </a:solidFill>
                <a:effectLst/>
                <a:latin typeface="+mn-lt"/>
                <a:ea typeface="+mn-ea"/>
                <a:cs typeface="+mn-cs"/>
              </a:rPr>
              <a:t>(ILAB)</a:t>
            </a:r>
          </a:p>
          <a:p>
            <a:endParaRPr lang="en-US" sz="1800" b="1" i="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ILAB safeguards dignity at work, both at home and abroad – by strengthening global labor standards, enforcing labor commitments among trading partners, promoting racial and gender equity, and combating international child labor, forced labor, and human trafficking.</a:t>
            </a:r>
          </a:p>
        </p:txBody>
      </p:sp>
      <p:pic>
        <p:nvPicPr>
          <p:cNvPr id="6" name="Picture 5">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9571" y="2230527"/>
            <a:ext cx="1159415" cy="1159415"/>
          </a:xfrm>
          <a:prstGeom prst="rect">
            <a:avLst/>
          </a:prstGeom>
        </p:spPr>
      </p:pic>
    </p:spTree>
    <p:extLst>
      <p:ext uri="{BB962C8B-B14F-4D97-AF65-F5344CB8AC3E}">
        <p14:creationId xmlns:p14="http://schemas.microsoft.com/office/powerpoint/2010/main" val="219143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99000"/>
          </a:schemeClr>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348698"/>
            <a:ext cx="12226724" cy="509302"/>
          </a:xfrm>
          <a:prstGeom prst="rect">
            <a:avLst/>
          </a:prstGeom>
          <a:solidFill>
            <a:schemeClr val="accent1">
              <a:alpha val="90000"/>
            </a:schemeClr>
          </a:solidFill>
        </p:spPr>
        <p:txBody>
          <a:bodyPr vert="horz" lIns="91440" tIns="45720" rIns="91440" bIns="45720" rtlCol="0" anchor="ctr"/>
          <a:lstStyle>
            <a:lvl1pPr algn="l">
              <a:defRPr sz="1200" b="1">
                <a:solidFill>
                  <a:schemeClr val="bg1"/>
                </a:solidFill>
              </a:defRPr>
            </a:lvl1pPr>
          </a:lstStyle>
          <a:p>
            <a:r>
              <a:rPr lang="en-US" dirty="0"/>
              <a:t>   https://www.dol.gov/agencies/ilab                                                                 Office of Child Labor, Forced Labor, and Human Trafficking                                                                                    @ILAB_DOL</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6740702"/>
      </p:ext>
    </p:extLst>
  </p:cSld>
  <p:clrMap bg1="lt1" tx1="dk1" bg2="lt2" tx2="dk2" accent1="accent1" accent2="accent2" accent3="accent3" accent4="accent4" accent5="accent5" accent6="accent6" hlink="hlink" folHlink="folHlink"/>
  <p:sldLayoutIdLst>
    <p:sldLayoutId id="2147483673" r:id="rId1"/>
    <p:sldLayoutId id="2147483696" r:id="rId2"/>
    <p:sldLayoutId id="2147483699" r:id="rId3"/>
    <p:sldLayoutId id="2147483702" r:id="rId4"/>
    <p:sldLayoutId id="2147483675" r:id="rId5"/>
    <p:sldLayoutId id="2147483694" r:id="rId6"/>
    <p:sldLayoutId id="2147483700" r:id="rId7"/>
    <p:sldLayoutId id="2147483701" r:id="rId8"/>
    <p:sldLayoutId id="2147483703" r:id="rId9"/>
    <p:sldLayoutId id="2147483704" r:id="rId10"/>
    <p:sldLayoutId id="2147483705" r:id="rId11"/>
    <p:sldLayoutId id="2147483672" r:id="rId12"/>
    <p:sldLayoutId id="2147483679" r:id="rId13"/>
    <p:sldLayoutId id="2147483680" r:id="rId14"/>
    <p:sldLayoutId id="2147483681" r:id="rId15"/>
    <p:sldLayoutId id="2147483682" r:id="rId16"/>
    <p:sldLayoutId id="2147483684" r:id="rId17"/>
    <p:sldLayoutId id="2147483686" r:id="rId18"/>
    <p:sldLayoutId id="2147483687" r:id="rId19"/>
    <p:sldLayoutId id="2147483688" r:id="rId20"/>
    <p:sldLayoutId id="2147483689" r:id="rId21"/>
    <p:sldLayoutId id="2147483690" r:id="rId22"/>
    <p:sldLayoutId id="2147483691" r:id="rId23"/>
    <p:sldLayoutId id="2147483666" r:id="rId24"/>
    <p:sldLayoutId id="2147483697" r:id="rId25"/>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hyperlink" Target="https://tradebrains.in/common-technical-indicator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7.sv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6.xml"/><Relationship Id="rId1" Type="http://schemas.openxmlformats.org/officeDocument/2006/relationships/slideLayout" Target="../slideLayouts/slideLayout13.xml"/><Relationship Id="rId4" Type="http://schemas.openxmlformats.org/officeDocument/2006/relationships/hyperlink" Target="https://www.ioer-imrj.com/editorial-board/guidelines-for-editor-and-reviewer/" TargetMode="Externa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7.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hyperlink" Target="https://www.pmmajik.com/pmo-project-monitoring-project-tracking/"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4.xml"/><Relationship Id="rId1" Type="http://schemas.openxmlformats.org/officeDocument/2006/relationships/slideLayout" Target="../slideLayouts/slideLayout13.xml"/><Relationship Id="rId4" Type="http://schemas.openxmlformats.org/officeDocument/2006/relationships/hyperlink" Target="https://thelearnwellprojects.com/thewell/leading-and-lagging-indicators-in-learning-an-economic-perspective-on-improving-student-academic-performance/" TargetMode="Externa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hyperlink" Target="https://www.dol.gov/sites/dolgov/files/ILAB/MandE-Resource-Guide-for-OCFT-Projects-508-Compliant-Version-June-2022.pdf" TargetMode="External"/><Relationship Id="rId2" Type="http://schemas.openxmlformats.org/officeDocument/2006/relationships/notesSlide" Target="../notesSlides/notesSlide76.xml"/><Relationship Id="rId1" Type="http://schemas.openxmlformats.org/officeDocument/2006/relationships/slideLayout" Target="../slideLayouts/slideLayout13.xml"/><Relationship Id="rId6" Type="http://schemas.openxmlformats.org/officeDocument/2006/relationships/hyperlink" Target="https://www.unaids.org/sites/default/files/sub_landing/files/8_2-Intro-to-IndicatorsFMEF.pdf" TargetMode="External"/><Relationship Id="rId5" Type="http://schemas.openxmlformats.org/officeDocument/2006/relationships/hyperlink" Target="http://documents.worldbank.org/curated/en/638011468766181874/pdf/296720PAPER0100steps.pdf" TargetMode="External"/><Relationship Id="rId4" Type="http://schemas.openxmlformats.org/officeDocument/2006/relationships/hyperlink" Target="https://pdf.usaid.gov/pdf_docs/Pnadw106.pdf" TargetMode="Externa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oncepts de M&amp;E : Concevoir et définir les indicateurs de performance&#10;&#10;Photo de gauche : jeune fille assise, se concentrant sur un objet dans sa main.&#10;&#10;Photo de droite : Des ouvriers chargent des matériaux pour construire une structure.">
            <a:extLst>
              <a:ext uri="{FF2B5EF4-FFF2-40B4-BE49-F238E27FC236}">
                <a16:creationId xmlns:a16="http://schemas.microsoft.com/office/drawing/2014/main" id="{E981BF4E-579F-46AE-9B08-B1ED021CEDF1}"/>
              </a:ext>
            </a:extLst>
          </p:cNvPr>
          <p:cNvSpPr>
            <a:spLocks noGrp="1"/>
          </p:cNvSpPr>
          <p:nvPr>
            <p:ph type="ctrTitle"/>
          </p:nvPr>
        </p:nvSpPr>
        <p:spPr/>
        <p:txBody>
          <a:bodyPr>
            <a:normAutofit fontScale="90000"/>
          </a:bodyPr>
          <a:lstStyle/>
          <a:p>
            <a:r>
              <a:rPr lang="en-US" b="1" dirty="0"/>
              <a:t>Concepts de M&amp;E : </a:t>
            </a:r>
            <a:r>
              <a:rPr lang="en-US" b="1" dirty="0" err="1"/>
              <a:t>Concevoir</a:t>
            </a:r>
            <a:r>
              <a:rPr lang="en-US" b="1" dirty="0"/>
              <a:t> et </a:t>
            </a:r>
            <a:r>
              <a:rPr lang="en-US" b="1" dirty="0" err="1"/>
              <a:t>définir</a:t>
            </a:r>
            <a:r>
              <a:rPr lang="en-US" b="1" dirty="0"/>
              <a:t> les </a:t>
            </a:r>
            <a:r>
              <a:rPr lang="en-US" b="1" dirty="0" err="1"/>
              <a:t>indicateurs</a:t>
            </a:r>
            <a:r>
              <a:rPr lang="en-US" b="1" dirty="0"/>
              <a:t> de performance </a:t>
            </a:r>
          </a:p>
        </p:txBody>
      </p:sp>
      <p:sp>
        <p:nvSpPr>
          <p:cNvPr id="3" name="Subtitle 2" descr="2022">
            <a:extLst>
              <a:ext uri="{FF2B5EF4-FFF2-40B4-BE49-F238E27FC236}">
                <a16:creationId xmlns:a16="http://schemas.microsoft.com/office/drawing/2014/main" id="{9C0F7688-9440-4BC5-BA99-C7439BDE9FB4}"/>
              </a:ext>
            </a:extLst>
          </p:cNvPr>
          <p:cNvSpPr>
            <a:spLocks noGrp="1"/>
          </p:cNvSpPr>
          <p:nvPr>
            <p:ph type="subTitle" idx="1"/>
          </p:nvPr>
        </p:nvSpPr>
        <p:spPr>
          <a:xfrm>
            <a:off x="1693162" y="5440509"/>
            <a:ext cx="4846320" cy="448056"/>
          </a:xfrm>
        </p:spPr>
        <p:txBody>
          <a:bodyPr/>
          <a:lstStyle/>
          <a:p>
            <a:r>
              <a:rPr lang="en-US" dirty="0"/>
              <a:t> 2022</a:t>
            </a:r>
          </a:p>
        </p:txBody>
      </p:sp>
    </p:spTree>
    <p:extLst>
      <p:ext uri="{BB962C8B-B14F-4D97-AF65-F5344CB8AC3E}">
        <p14:creationId xmlns:p14="http://schemas.microsoft.com/office/powerpoint/2010/main" val="2502651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Types d'indicateurs ">
            <a:extLst>
              <a:ext uri="{FF2B5EF4-FFF2-40B4-BE49-F238E27FC236}">
                <a16:creationId xmlns:a16="http://schemas.microsoft.com/office/drawing/2014/main" id="{E83B329D-07C9-4DBC-BD95-259AD363AFC3}"/>
              </a:ext>
            </a:extLst>
          </p:cNvPr>
          <p:cNvSpPr>
            <a:spLocks noGrp="1"/>
          </p:cNvSpPr>
          <p:nvPr>
            <p:ph type="ctrTitle"/>
          </p:nvPr>
        </p:nvSpPr>
        <p:spPr>
          <a:xfrm>
            <a:off x="632818" y="160499"/>
            <a:ext cx="10577453" cy="961175"/>
          </a:xfrm>
        </p:spPr>
        <p:txBody>
          <a:bodyPr>
            <a:normAutofit/>
          </a:bodyPr>
          <a:lstStyle/>
          <a:p>
            <a:pPr algn="l"/>
            <a:r>
              <a:rPr lang="en-US" sz="4400" dirty="0"/>
              <a:t>Types </a:t>
            </a:r>
            <a:r>
              <a:rPr lang="en-US" sz="4400" dirty="0" err="1"/>
              <a:t>d'indicateurs</a:t>
            </a:r>
            <a:r>
              <a:rPr lang="en-US" sz="4400" dirty="0"/>
              <a:t> </a:t>
            </a:r>
          </a:p>
        </p:txBody>
      </p:sp>
      <p:sp>
        <p:nvSpPr>
          <p:cNvPr id="3" name="Content Placeholder 2" descr="Un indicateur peut être : &#10;Nombre&#10;Pourcentage &#10;Moyenne&#10;Taux&#10;Indice (composite d'indicateurs)&#10;Jalon ">
            <a:extLst>
              <a:ext uri="{FF2B5EF4-FFF2-40B4-BE49-F238E27FC236}">
                <a16:creationId xmlns:a16="http://schemas.microsoft.com/office/drawing/2014/main" id="{7F6E15F0-E5D0-4DAB-BE03-C526799FF2CE}"/>
              </a:ext>
            </a:extLst>
          </p:cNvPr>
          <p:cNvSpPr>
            <a:spLocks noGrp="1"/>
          </p:cNvSpPr>
          <p:nvPr>
            <p:ph sz="quarter" idx="13"/>
          </p:nvPr>
        </p:nvSpPr>
        <p:spPr>
          <a:xfrm>
            <a:off x="632818" y="1273640"/>
            <a:ext cx="10867241" cy="4640101"/>
          </a:xfrm>
        </p:spPr>
        <p:txBody>
          <a:bodyPr>
            <a:normAutofit/>
          </a:bodyPr>
          <a:lstStyle/>
          <a:p>
            <a:pPr marL="53975" indent="0">
              <a:lnSpc>
                <a:spcPct val="120000"/>
              </a:lnSpc>
              <a:buClr>
                <a:srgbClr val="222268"/>
              </a:buClr>
              <a:buNone/>
              <a:tabLst>
                <a:tab pos="288925" algn="l"/>
              </a:tabLst>
            </a:pPr>
            <a:r>
              <a:rPr lang="en-US" dirty="0"/>
              <a:t>Un </a:t>
            </a:r>
            <a:r>
              <a:rPr lang="en-US" dirty="0" err="1"/>
              <a:t>indicateur</a:t>
            </a:r>
            <a:r>
              <a:rPr lang="en-US" dirty="0"/>
              <a:t> </a:t>
            </a:r>
            <a:r>
              <a:rPr lang="en-US" dirty="0" err="1"/>
              <a:t>peut</a:t>
            </a:r>
            <a:r>
              <a:rPr lang="en-US" dirty="0"/>
              <a:t> </a:t>
            </a:r>
            <a:r>
              <a:rPr lang="en-US" dirty="0" err="1"/>
              <a:t>être</a:t>
            </a:r>
            <a:r>
              <a:rPr lang="en-US" dirty="0"/>
              <a:t> : </a:t>
            </a:r>
          </a:p>
          <a:p>
            <a:pPr marL="287338" indent="-233363">
              <a:lnSpc>
                <a:spcPct val="120000"/>
              </a:lnSpc>
              <a:buClr>
                <a:srgbClr val="222268"/>
              </a:buClr>
              <a:tabLst>
                <a:tab pos="288925" algn="l"/>
              </a:tabLst>
            </a:pPr>
            <a:r>
              <a:rPr lang="en-US" altLang="en-US" b="1" dirty="0" err="1"/>
              <a:t>Nombre</a:t>
            </a:r>
            <a:endParaRPr lang="en-US" altLang="en-US" b="1" dirty="0"/>
          </a:p>
          <a:p>
            <a:pPr marL="287338" indent="-233363">
              <a:lnSpc>
                <a:spcPct val="120000"/>
              </a:lnSpc>
              <a:buClr>
                <a:srgbClr val="222268"/>
              </a:buClr>
              <a:tabLst>
                <a:tab pos="288925" algn="l"/>
              </a:tabLst>
            </a:pPr>
            <a:r>
              <a:rPr lang="en-US" altLang="en-US" b="1" dirty="0" err="1"/>
              <a:t>Pourcentage</a:t>
            </a:r>
            <a:r>
              <a:rPr lang="en-US" altLang="en-US" b="1" dirty="0"/>
              <a:t> </a:t>
            </a:r>
          </a:p>
          <a:p>
            <a:pPr marL="287338" indent="-233363">
              <a:lnSpc>
                <a:spcPct val="120000"/>
              </a:lnSpc>
              <a:buClr>
                <a:srgbClr val="222268"/>
              </a:buClr>
              <a:tabLst>
                <a:tab pos="288925" algn="l"/>
              </a:tabLst>
            </a:pPr>
            <a:r>
              <a:rPr lang="en-US" altLang="en-US" dirty="0"/>
              <a:t>Moyenne</a:t>
            </a:r>
          </a:p>
          <a:p>
            <a:pPr marL="287338" indent="-233363">
              <a:lnSpc>
                <a:spcPct val="120000"/>
              </a:lnSpc>
              <a:buClr>
                <a:srgbClr val="222268"/>
              </a:buClr>
              <a:tabLst>
                <a:tab pos="288925" algn="l"/>
              </a:tabLst>
            </a:pPr>
            <a:r>
              <a:rPr lang="en-US" altLang="en-US" dirty="0" err="1"/>
              <a:t>Taux</a:t>
            </a:r>
            <a:endParaRPr lang="en-US" altLang="en-US" dirty="0"/>
          </a:p>
          <a:p>
            <a:pPr marL="287338" indent="-233363">
              <a:lnSpc>
                <a:spcPct val="120000"/>
              </a:lnSpc>
              <a:buClr>
                <a:srgbClr val="222268"/>
              </a:buClr>
              <a:tabLst>
                <a:tab pos="288925" algn="l"/>
              </a:tabLst>
            </a:pPr>
            <a:r>
              <a:rPr lang="en-US" altLang="en-US" dirty="0" err="1"/>
              <a:t>Indice</a:t>
            </a:r>
            <a:r>
              <a:rPr lang="en-US" altLang="en-US" dirty="0"/>
              <a:t> (composite </a:t>
            </a:r>
            <a:r>
              <a:rPr lang="en-US" altLang="en-US" dirty="0" err="1"/>
              <a:t>d'indicateurs</a:t>
            </a:r>
            <a:r>
              <a:rPr lang="en-US" altLang="en-US" dirty="0"/>
              <a:t>)</a:t>
            </a:r>
          </a:p>
          <a:p>
            <a:pPr marL="287338" indent="-233363">
              <a:lnSpc>
                <a:spcPct val="120000"/>
              </a:lnSpc>
              <a:buClr>
                <a:srgbClr val="222268"/>
              </a:buClr>
              <a:tabLst>
                <a:tab pos="288925" algn="l"/>
              </a:tabLst>
            </a:pPr>
            <a:r>
              <a:rPr lang="en-US" altLang="en-US" dirty="0"/>
              <a:t>Jalon </a:t>
            </a:r>
          </a:p>
        </p:txBody>
      </p:sp>
      <p:pic>
        <p:nvPicPr>
          <p:cNvPr id="5" name="Picture 4">
            <a:extLst>
              <a:ext uri="{FF2B5EF4-FFF2-40B4-BE49-F238E27FC236}">
                <a16:creationId xmlns:a16="http://schemas.microsoft.com/office/drawing/2014/main" id="{1CB4ACFC-D0A3-48A6-82BC-3ABC8E91D664}"/>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679968" y="1916083"/>
            <a:ext cx="4326775" cy="2884517"/>
          </a:xfrm>
          <a:prstGeom prst="rect">
            <a:avLst/>
          </a:prstGeom>
        </p:spPr>
      </p:pic>
      <p:sp>
        <p:nvSpPr>
          <p:cNvPr id="2" name="Footer Placeholder 1">
            <a:extLst>
              <a:ext uri="{FF2B5EF4-FFF2-40B4-BE49-F238E27FC236}">
                <a16:creationId xmlns:a16="http://schemas.microsoft.com/office/drawing/2014/main" id="{94B9A0DD-CA6E-4DC1-88BB-070C049E178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724310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Indicateurs quantitatifs et qualitatifs">
            <a:extLst>
              <a:ext uri="{FF2B5EF4-FFF2-40B4-BE49-F238E27FC236}">
                <a16:creationId xmlns:a16="http://schemas.microsoft.com/office/drawing/2014/main" id="{AA5A2B27-8A8B-43EF-AF60-BD11A6E41202}"/>
              </a:ext>
            </a:extLst>
          </p:cNvPr>
          <p:cNvSpPr>
            <a:spLocks noGrp="1"/>
          </p:cNvSpPr>
          <p:nvPr>
            <p:ph type="ctrTitle"/>
          </p:nvPr>
        </p:nvSpPr>
        <p:spPr>
          <a:xfrm>
            <a:off x="776241" y="122885"/>
            <a:ext cx="10546879" cy="961175"/>
          </a:xfrm>
        </p:spPr>
        <p:txBody>
          <a:bodyPr>
            <a:normAutofit/>
          </a:bodyPr>
          <a:lstStyle/>
          <a:p>
            <a:pPr algn="l"/>
            <a:r>
              <a:rPr lang="en-US" sz="4400" dirty="0" err="1"/>
              <a:t>Indicateurs</a:t>
            </a:r>
            <a:r>
              <a:rPr lang="en-US" sz="4400" dirty="0"/>
              <a:t> </a:t>
            </a:r>
            <a:r>
              <a:rPr lang="en-US" sz="4400" dirty="0" err="1"/>
              <a:t>quantitatifs</a:t>
            </a:r>
            <a:r>
              <a:rPr lang="en-US" sz="4400" dirty="0"/>
              <a:t> et </a:t>
            </a:r>
            <a:r>
              <a:rPr lang="en-US" sz="4400" dirty="0" err="1"/>
              <a:t>qualitatifs</a:t>
            </a:r>
            <a:endParaRPr lang="en-US" sz="4400" dirty="0"/>
          </a:p>
        </p:txBody>
      </p:sp>
      <p:grpSp>
        <p:nvGrpSpPr>
          <p:cNvPr id="7" name="Group 6" descr="Indicateurs quantitatifs:&#10;&#10;Les unités de mesure les plus courantes sont le &quot;Nombre&quot; ou le &quot;Pourcentage&quot;.&#10;Les indicateurs quantitatifs sont généralement plus faciles à agréger, à analyser et à interpréter que les données qualitatives.&#10;&#10;Exemples : &#10;Nombre de personnes ayant bénéficié de services de protection sociale&#10;Pourcentage d'acteurs du secteur privé disposant de politiques ou de réglementations sur le travail des enfants">
            <a:extLst>
              <a:ext uri="{FF2B5EF4-FFF2-40B4-BE49-F238E27FC236}">
                <a16:creationId xmlns:a16="http://schemas.microsoft.com/office/drawing/2014/main" id="{195E410E-B522-F707-AD6D-77D665DD13AA}"/>
              </a:ext>
            </a:extLst>
          </p:cNvPr>
          <p:cNvGrpSpPr/>
          <p:nvPr/>
        </p:nvGrpSpPr>
        <p:grpSpPr>
          <a:xfrm>
            <a:off x="365454" y="1421205"/>
            <a:ext cx="5688013" cy="4047739"/>
            <a:chOff x="365454" y="1421205"/>
            <a:chExt cx="5688013" cy="4047739"/>
          </a:xfrm>
        </p:grpSpPr>
        <p:sp>
          <p:nvSpPr>
            <p:cNvPr id="9" name="Freeform 11" descr="&#10;">
              <a:extLst>
                <a:ext uri="{FF2B5EF4-FFF2-40B4-BE49-F238E27FC236}">
                  <a16:creationId xmlns:a16="http://schemas.microsoft.com/office/drawing/2014/main" id="{698A09C3-0939-46AB-96DB-49134C8E2299}"/>
                </a:ext>
              </a:extLst>
            </p:cNvPr>
            <p:cNvSpPr/>
            <p:nvPr/>
          </p:nvSpPr>
          <p:spPr>
            <a:xfrm>
              <a:off x="776242" y="1421205"/>
              <a:ext cx="5231153" cy="434615"/>
            </a:xfrm>
            <a:custGeom>
              <a:avLst/>
              <a:gdLst>
                <a:gd name="connsiteX0" fmla="*/ 58199 w 3069822"/>
                <a:gd name="connsiteY0" fmla="*/ 0 h 349125"/>
                <a:gd name="connsiteX1" fmla="*/ 3011623 w 3069822"/>
                <a:gd name="connsiteY1" fmla="*/ 0 h 349125"/>
                <a:gd name="connsiteX2" fmla="*/ 3069822 w 3069822"/>
                <a:gd name="connsiteY2" fmla="*/ 58199 h 349125"/>
                <a:gd name="connsiteX3" fmla="*/ 3069822 w 3069822"/>
                <a:gd name="connsiteY3" fmla="*/ 349125 h 349125"/>
                <a:gd name="connsiteX4" fmla="*/ 3069822 w 3069822"/>
                <a:gd name="connsiteY4" fmla="*/ 349125 h 349125"/>
                <a:gd name="connsiteX5" fmla="*/ 0 w 3069822"/>
                <a:gd name="connsiteY5" fmla="*/ 349125 h 349125"/>
                <a:gd name="connsiteX6" fmla="*/ 0 w 3069822"/>
                <a:gd name="connsiteY6" fmla="*/ 349125 h 349125"/>
                <a:gd name="connsiteX7" fmla="*/ 0 w 3069822"/>
                <a:gd name="connsiteY7" fmla="*/ 58199 h 349125"/>
                <a:gd name="connsiteX8" fmla="*/ 58199 w 3069822"/>
                <a:gd name="connsiteY8" fmla="*/ 0 h 34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9822" h="349125">
                  <a:moveTo>
                    <a:pt x="58199" y="0"/>
                  </a:moveTo>
                  <a:lnTo>
                    <a:pt x="3011623" y="0"/>
                  </a:lnTo>
                  <a:cubicBezTo>
                    <a:pt x="3043765" y="0"/>
                    <a:pt x="3069822" y="26057"/>
                    <a:pt x="3069822" y="58199"/>
                  </a:cubicBezTo>
                  <a:lnTo>
                    <a:pt x="3069822" y="349125"/>
                  </a:lnTo>
                  <a:lnTo>
                    <a:pt x="3069822" y="349125"/>
                  </a:lnTo>
                  <a:lnTo>
                    <a:pt x="0" y="349125"/>
                  </a:lnTo>
                  <a:lnTo>
                    <a:pt x="0" y="349125"/>
                  </a:lnTo>
                  <a:lnTo>
                    <a:pt x="0" y="58199"/>
                  </a:lnTo>
                  <a:cubicBezTo>
                    <a:pt x="0" y="26057"/>
                    <a:pt x="26057" y="0"/>
                    <a:pt x="58199" y="0"/>
                  </a:cubicBezTo>
                  <a:close/>
                </a:path>
              </a:pathLst>
            </a:custGeom>
            <a:solidFill>
              <a:srgbClr val="002F6C"/>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5146" tIns="55146" rIns="55146" bIns="38100" numCol="1" spcCol="1270" anchor="ctr" anchorCtr="0">
              <a:noAutofit/>
            </a:bodyPr>
            <a:lstStyle/>
            <a:p>
              <a:pPr algn="ctr" defTabSz="889000">
                <a:lnSpc>
                  <a:spcPct val="90000"/>
                </a:lnSpc>
                <a:spcBef>
                  <a:spcPct val="0"/>
                </a:spcBef>
                <a:spcAft>
                  <a:spcPct val="35000"/>
                </a:spcAft>
              </a:pPr>
              <a:r>
                <a:rPr lang="en-US" sz="2800" b="1" dirty="0" err="1"/>
                <a:t>Indicateurs</a:t>
              </a:r>
              <a:r>
                <a:rPr lang="en-US" sz="2800" b="1" dirty="0"/>
                <a:t> </a:t>
              </a:r>
              <a:r>
                <a:rPr lang="en-US" sz="2800" b="1" dirty="0" err="1"/>
                <a:t>quantitatifs</a:t>
              </a:r>
              <a:endParaRPr lang="en-US" sz="2800" dirty="0"/>
            </a:p>
          </p:txBody>
        </p:sp>
        <p:sp>
          <p:nvSpPr>
            <p:cNvPr id="3" name="Rectangle 2">
              <a:extLst>
                <a:ext uri="{FF2B5EF4-FFF2-40B4-BE49-F238E27FC236}">
                  <a16:creationId xmlns:a16="http://schemas.microsoft.com/office/drawing/2014/main" id="{4567AFD2-0474-4BAD-ACF0-39A88B56CF24}"/>
                </a:ext>
                <a:ext uri="{C183D7F6-B498-43B3-948B-1728B52AA6E4}">
                  <adec:decorative xmlns:adec="http://schemas.microsoft.com/office/drawing/2017/decorative" val="1"/>
                </a:ext>
              </a:extLst>
            </p:cNvPr>
            <p:cNvSpPr/>
            <p:nvPr/>
          </p:nvSpPr>
          <p:spPr>
            <a:xfrm>
              <a:off x="776242" y="1855820"/>
              <a:ext cx="5231153" cy="3497558"/>
            </a:xfrm>
            <a:prstGeom prst="rect">
              <a:avLst/>
            </a:prstGeom>
            <a:solidFill>
              <a:schemeClr val="bg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Freeform 12" descr="Les unités de mesure les plus courantes sont le &quot;Nombre&quot; ou le &quot;Pourcentage&quot;.&#10;Les indicateurs quantitatifs sont généralement plus faciles à agréger, à analyser et à interpréter que les données qualitatives.&#10;&#10;Exemples : &#10;Nombre de personnes ayant bénéficié de services de protection sociale&#10;Pourcentage d'acteurs du secteur privé disposant de politiques ou de réglementations sur le travail des enfants ">
              <a:extLst>
                <a:ext uri="{FF2B5EF4-FFF2-40B4-BE49-F238E27FC236}">
                  <a16:creationId xmlns:a16="http://schemas.microsoft.com/office/drawing/2014/main" id="{562CEABC-E79A-4E0F-948B-8199D9BFC350}"/>
                </a:ext>
              </a:extLst>
            </p:cNvPr>
            <p:cNvSpPr/>
            <p:nvPr/>
          </p:nvSpPr>
          <p:spPr>
            <a:xfrm>
              <a:off x="365454" y="1971386"/>
              <a:ext cx="5688013" cy="3497558"/>
            </a:xfrm>
            <a:custGeom>
              <a:avLst/>
              <a:gdLst>
                <a:gd name="connsiteX0" fmla="*/ 0 w 7222958"/>
                <a:gd name="connsiteY0" fmla="*/ 0 h 1505887"/>
                <a:gd name="connsiteX1" fmla="*/ 7222958 w 7222958"/>
                <a:gd name="connsiteY1" fmla="*/ 0 h 1505887"/>
                <a:gd name="connsiteX2" fmla="*/ 7222958 w 7222958"/>
                <a:gd name="connsiteY2" fmla="*/ 1505887 h 1505887"/>
                <a:gd name="connsiteX3" fmla="*/ 0 w 7222958"/>
                <a:gd name="connsiteY3" fmla="*/ 1505887 h 1505887"/>
                <a:gd name="connsiteX4" fmla="*/ 0 w 7222958"/>
                <a:gd name="connsiteY4" fmla="*/ 0 h 1505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22958" h="1505887">
                  <a:moveTo>
                    <a:pt x="0" y="0"/>
                  </a:moveTo>
                  <a:lnTo>
                    <a:pt x="7222958" y="0"/>
                  </a:lnTo>
                  <a:lnTo>
                    <a:pt x="7222958" y="1505887"/>
                  </a:lnTo>
                  <a:lnTo>
                    <a:pt x="0" y="1505887"/>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t" anchorCtr="0">
              <a:noAutofit/>
            </a:bodyPr>
            <a:lstStyle/>
            <a:p>
              <a:pPr marL="685800" lvl="1" indent="-168275" defTabSz="711200">
                <a:lnSpc>
                  <a:spcPct val="90000"/>
                </a:lnSpc>
                <a:spcBef>
                  <a:spcPct val="0"/>
                </a:spcBef>
                <a:spcAft>
                  <a:spcPct val="15000"/>
                </a:spcAft>
                <a:buChar char="••"/>
              </a:pPr>
              <a:r>
                <a:rPr lang="en-US" sz="2000" dirty="0">
                  <a:solidFill>
                    <a:schemeClr val="tx1"/>
                  </a:solidFill>
                </a:rPr>
                <a:t>Les </a:t>
              </a:r>
              <a:r>
                <a:rPr lang="en-US" sz="2000" dirty="0" err="1">
                  <a:solidFill>
                    <a:schemeClr val="tx1"/>
                  </a:solidFill>
                </a:rPr>
                <a:t>unités</a:t>
              </a:r>
              <a:r>
                <a:rPr lang="en-US" sz="2000" dirty="0">
                  <a:solidFill>
                    <a:schemeClr val="tx1"/>
                  </a:solidFill>
                </a:rPr>
                <a:t> de </a:t>
              </a:r>
              <a:r>
                <a:rPr lang="en-US" sz="2000" dirty="0" err="1">
                  <a:solidFill>
                    <a:schemeClr val="tx1"/>
                  </a:solidFill>
                </a:rPr>
                <a:t>mesure</a:t>
              </a:r>
              <a:r>
                <a:rPr lang="en-US" sz="2000" dirty="0">
                  <a:solidFill>
                    <a:schemeClr val="tx1"/>
                  </a:solidFill>
                </a:rPr>
                <a:t> les plus </a:t>
              </a:r>
              <a:r>
                <a:rPr lang="en-US" sz="2000" dirty="0" err="1">
                  <a:solidFill>
                    <a:schemeClr val="tx1"/>
                  </a:solidFill>
                </a:rPr>
                <a:t>courantes</a:t>
              </a:r>
              <a:r>
                <a:rPr lang="en-US" sz="2000" dirty="0">
                  <a:solidFill>
                    <a:schemeClr val="tx1"/>
                  </a:solidFill>
                </a:rPr>
                <a:t> </a:t>
              </a:r>
              <a:r>
                <a:rPr lang="en-US" sz="2000" dirty="0" err="1">
                  <a:solidFill>
                    <a:schemeClr val="tx1"/>
                  </a:solidFill>
                </a:rPr>
                <a:t>sont</a:t>
              </a:r>
              <a:r>
                <a:rPr lang="en-US" sz="2000" dirty="0">
                  <a:solidFill>
                    <a:schemeClr val="tx1"/>
                  </a:solidFill>
                </a:rPr>
                <a:t> le "</a:t>
              </a:r>
              <a:r>
                <a:rPr lang="en-US" sz="2000" dirty="0" err="1">
                  <a:solidFill>
                    <a:schemeClr val="tx1"/>
                  </a:solidFill>
                </a:rPr>
                <a:t>Nombre</a:t>
              </a:r>
              <a:r>
                <a:rPr lang="en-US" sz="2000" dirty="0">
                  <a:solidFill>
                    <a:schemeClr val="tx1"/>
                  </a:solidFill>
                </a:rPr>
                <a:t>" </a:t>
              </a:r>
              <a:r>
                <a:rPr lang="en-US" sz="2000" dirty="0" err="1">
                  <a:solidFill>
                    <a:schemeClr val="tx1"/>
                  </a:solidFill>
                </a:rPr>
                <a:t>ou</a:t>
              </a:r>
              <a:r>
                <a:rPr lang="en-US" sz="2000" dirty="0">
                  <a:solidFill>
                    <a:schemeClr val="tx1"/>
                  </a:solidFill>
                </a:rPr>
                <a:t> le "</a:t>
              </a:r>
              <a:r>
                <a:rPr lang="en-US" sz="2000" dirty="0" err="1">
                  <a:solidFill>
                    <a:schemeClr val="tx1"/>
                  </a:solidFill>
                </a:rPr>
                <a:t>Pourcentage</a:t>
              </a:r>
              <a:r>
                <a:rPr lang="en-US" sz="2000" dirty="0">
                  <a:solidFill>
                    <a:schemeClr val="tx1"/>
                  </a:solidFill>
                </a:rPr>
                <a:t>".</a:t>
              </a:r>
            </a:p>
            <a:p>
              <a:pPr marL="685800" lvl="1" indent="-168275" defTabSz="711200">
                <a:lnSpc>
                  <a:spcPct val="90000"/>
                </a:lnSpc>
                <a:spcBef>
                  <a:spcPct val="0"/>
                </a:spcBef>
                <a:spcAft>
                  <a:spcPct val="15000"/>
                </a:spcAft>
                <a:buChar char="••"/>
              </a:pPr>
              <a:r>
                <a:rPr lang="en-US" sz="2000" dirty="0">
                  <a:solidFill>
                    <a:schemeClr val="tx1"/>
                  </a:solidFill>
                </a:rPr>
                <a:t>Les </a:t>
              </a:r>
              <a:r>
                <a:rPr lang="en-US" sz="2000" dirty="0" err="1">
                  <a:solidFill>
                    <a:schemeClr val="tx1"/>
                  </a:solidFill>
                </a:rPr>
                <a:t>indicateurs</a:t>
              </a:r>
              <a:r>
                <a:rPr lang="en-US" sz="2000" dirty="0">
                  <a:solidFill>
                    <a:schemeClr val="tx1"/>
                  </a:solidFill>
                </a:rPr>
                <a:t> </a:t>
              </a:r>
              <a:r>
                <a:rPr lang="en-US" sz="2000" dirty="0" err="1">
                  <a:solidFill>
                    <a:schemeClr val="tx1"/>
                  </a:solidFill>
                </a:rPr>
                <a:t>quantitatifs</a:t>
              </a:r>
              <a:r>
                <a:rPr lang="en-US" sz="2000" dirty="0">
                  <a:solidFill>
                    <a:schemeClr val="tx1"/>
                  </a:solidFill>
                </a:rPr>
                <a:t> </a:t>
              </a:r>
              <a:r>
                <a:rPr lang="en-US" sz="2000" dirty="0" err="1">
                  <a:solidFill>
                    <a:schemeClr val="tx1"/>
                  </a:solidFill>
                </a:rPr>
                <a:t>sont</a:t>
              </a:r>
              <a:r>
                <a:rPr lang="en-US" sz="2000" dirty="0">
                  <a:solidFill>
                    <a:schemeClr val="tx1"/>
                  </a:solidFill>
                </a:rPr>
                <a:t> </a:t>
              </a:r>
              <a:r>
                <a:rPr lang="en-US" sz="2000" dirty="0" err="1">
                  <a:solidFill>
                    <a:schemeClr val="tx1"/>
                  </a:solidFill>
                </a:rPr>
                <a:t>généralement</a:t>
              </a:r>
              <a:r>
                <a:rPr lang="en-US" sz="2000" dirty="0">
                  <a:solidFill>
                    <a:schemeClr val="tx1"/>
                  </a:solidFill>
                </a:rPr>
                <a:t> plus </a:t>
              </a:r>
              <a:r>
                <a:rPr lang="en-US" sz="2000" dirty="0" err="1">
                  <a:solidFill>
                    <a:schemeClr val="tx1"/>
                  </a:solidFill>
                </a:rPr>
                <a:t>faciles</a:t>
              </a:r>
              <a:r>
                <a:rPr lang="en-US" sz="2000" dirty="0">
                  <a:solidFill>
                    <a:schemeClr val="tx1"/>
                  </a:solidFill>
                </a:rPr>
                <a:t> </a:t>
              </a:r>
              <a:r>
                <a:rPr lang="en-US" sz="2000" dirty="0" err="1">
                  <a:solidFill>
                    <a:schemeClr val="tx1"/>
                  </a:solidFill>
                </a:rPr>
                <a:t>à</a:t>
              </a:r>
              <a:r>
                <a:rPr lang="en-US" sz="2000" dirty="0">
                  <a:solidFill>
                    <a:schemeClr val="tx1"/>
                  </a:solidFill>
                </a:rPr>
                <a:t> </a:t>
              </a:r>
              <a:r>
                <a:rPr lang="en-US" sz="2000" dirty="0" err="1">
                  <a:solidFill>
                    <a:schemeClr val="tx1"/>
                  </a:solidFill>
                </a:rPr>
                <a:t>agréger</a:t>
              </a:r>
              <a:r>
                <a:rPr lang="en-US" sz="2000" dirty="0">
                  <a:solidFill>
                    <a:schemeClr val="tx1"/>
                  </a:solidFill>
                </a:rPr>
                <a:t>, </a:t>
              </a:r>
              <a:r>
                <a:rPr lang="en-US" sz="2000" dirty="0" err="1">
                  <a:solidFill>
                    <a:schemeClr val="tx1"/>
                  </a:solidFill>
                </a:rPr>
                <a:t>à</a:t>
              </a:r>
              <a:r>
                <a:rPr lang="en-US" sz="2000" dirty="0">
                  <a:solidFill>
                    <a:schemeClr val="tx1"/>
                  </a:solidFill>
                </a:rPr>
                <a:t> </a:t>
              </a:r>
              <a:r>
                <a:rPr lang="en-US" sz="2000" dirty="0" err="1">
                  <a:solidFill>
                    <a:schemeClr val="tx1"/>
                  </a:solidFill>
                </a:rPr>
                <a:t>analyser</a:t>
              </a:r>
              <a:r>
                <a:rPr lang="en-US" sz="2000" dirty="0">
                  <a:solidFill>
                    <a:schemeClr val="tx1"/>
                  </a:solidFill>
                </a:rPr>
                <a:t> et </a:t>
              </a:r>
              <a:r>
                <a:rPr lang="en-US" sz="2000" dirty="0" err="1">
                  <a:solidFill>
                    <a:schemeClr val="tx1"/>
                  </a:solidFill>
                </a:rPr>
                <a:t>à</a:t>
              </a:r>
              <a:r>
                <a:rPr lang="en-US" sz="2000" dirty="0">
                  <a:solidFill>
                    <a:schemeClr val="tx1"/>
                  </a:solidFill>
                </a:rPr>
                <a:t> </a:t>
              </a:r>
              <a:r>
                <a:rPr lang="en-US" sz="2000" dirty="0" err="1">
                  <a:solidFill>
                    <a:schemeClr val="tx1"/>
                  </a:solidFill>
                </a:rPr>
                <a:t>interpréter</a:t>
              </a:r>
              <a:r>
                <a:rPr lang="en-US" sz="2000" dirty="0">
                  <a:solidFill>
                    <a:schemeClr val="tx1"/>
                  </a:solidFill>
                </a:rPr>
                <a:t> que les </a:t>
              </a:r>
              <a:r>
                <a:rPr lang="en-US" sz="2000" dirty="0" err="1">
                  <a:solidFill>
                    <a:schemeClr val="tx1"/>
                  </a:solidFill>
                </a:rPr>
                <a:t>données</a:t>
              </a:r>
              <a:r>
                <a:rPr lang="en-US" sz="2000" dirty="0">
                  <a:solidFill>
                    <a:schemeClr val="tx1"/>
                  </a:solidFill>
                </a:rPr>
                <a:t> </a:t>
              </a:r>
              <a:r>
                <a:rPr lang="en-US" sz="2000" dirty="0" err="1">
                  <a:solidFill>
                    <a:schemeClr val="tx1"/>
                  </a:solidFill>
                </a:rPr>
                <a:t>qualitatives</a:t>
              </a:r>
              <a:r>
                <a:rPr lang="en-US" sz="2000" dirty="0">
                  <a:solidFill>
                    <a:schemeClr val="tx1"/>
                  </a:solidFill>
                </a:rPr>
                <a:t>.</a:t>
              </a:r>
            </a:p>
            <a:p>
              <a:pPr marL="685800" lvl="1" indent="-168275" defTabSz="711200">
                <a:lnSpc>
                  <a:spcPct val="90000"/>
                </a:lnSpc>
                <a:spcBef>
                  <a:spcPct val="0"/>
                </a:spcBef>
                <a:spcAft>
                  <a:spcPct val="15000"/>
                </a:spcAft>
                <a:buChar char="••"/>
              </a:pPr>
              <a:endParaRPr lang="en-US" sz="1200" dirty="0">
                <a:solidFill>
                  <a:schemeClr val="tx1"/>
                </a:solidFill>
              </a:endParaRPr>
            </a:p>
            <a:p>
              <a:pPr marL="685800" lvl="1" indent="-168275" defTabSz="711200">
                <a:lnSpc>
                  <a:spcPct val="90000"/>
                </a:lnSpc>
                <a:spcBef>
                  <a:spcPct val="0"/>
                </a:spcBef>
                <a:spcAft>
                  <a:spcPct val="15000"/>
                </a:spcAft>
                <a:buChar char="••"/>
              </a:pPr>
              <a:r>
                <a:rPr lang="en-US" sz="2000" dirty="0" err="1">
                  <a:solidFill>
                    <a:schemeClr val="tx1"/>
                  </a:solidFill>
                </a:rPr>
                <a:t>Exemples</a:t>
              </a:r>
              <a:r>
                <a:rPr lang="en-US" sz="2000" dirty="0">
                  <a:solidFill>
                    <a:schemeClr val="tx1"/>
                  </a:solidFill>
                </a:rPr>
                <a:t> : </a:t>
              </a:r>
            </a:p>
            <a:p>
              <a:pPr marL="1143000" lvl="2" indent="-168275" defTabSz="711200">
                <a:lnSpc>
                  <a:spcPct val="90000"/>
                </a:lnSpc>
                <a:spcBef>
                  <a:spcPct val="0"/>
                </a:spcBef>
                <a:spcAft>
                  <a:spcPct val="15000"/>
                </a:spcAft>
                <a:buChar char="••"/>
              </a:pPr>
              <a:r>
                <a:rPr lang="en-US" sz="2000" dirty="0" err="1">
                  <a:solidFill>
                    <a:srgbClr val="002F6C"/>
                  </a:solidFill>
                </a:rPr>
                <a:t>Nombre</a:t>
              </a:r>
              <a:r>
                <a:rPr lang="en-US" sz="2000" dirty="0">
                  <a:solidFill>
                    <a:srgbClr val="002F6C"/>
                  </a:solidFill>
                </a:rPr>
                <a:t> de </a:t>
              </a:r>
              <a:r>
                <a:rPr lang="en-US" sz="2000" dirty="0" err="1">
                  <a:solidFill>
                    <a:srgbClr val="002F6C"/>
                  </a:solidFill>
                </a:rPr>
                <a:t>personnes</a:t>
              </a:r>
              <a:r>
                <a:rPr lang="en-US" sz="2000" dirty="0">
                  <a:solidFill>
                    <a:srgbClr val="002F6C"/>
                  </a:solidFill>
                </a:rPr>
                <a:t> </a:t>
              </a:r>
              <a:r>
                <a:rPr lang="en-US" sz="2000" dirty="0" err="1">
                  <a:solidFill>
                    <a:srgbClr val="002F6C"/>
                  </a:solidFill>
                </a:rPr>
                <a:t>ayant</a:t>
              </a:r>
              <a:r>
                <a:rPr lang="en-US" sz="2000" dirty="0">
                  <a:solidFill>
                    <a:srgbClr val="002F6C"/>
                  </a:solidFill>
                </a:rPr>
                <a:t> </a:t>
              </a:r>
              <a:r>
                <a:rPr lang="en-US" sz="2000" dirty="0" err="1">
                  <a:solidFill>
                    <a:srgbClr val="002F6C"/>
                  </a:solidFill>
                </a:rPr>
                <a:t>bénéficié</a:t>
              </a:r>
              <a:r>
                <a:rPr lang="en-US" sz="2000" dirty="0">
                  <a:solidFill>
                    <a:srgbClr val="002F6C"/>
                  </a:solidFill>
                </a:rPr>
                <a:t> de services de protection </a:t>
              </a:r>
              <a:r>
                <a:rPr lang="en-US" sz="2000" dirty="0" err="1">
                  <a:solidFill>
                    <a:srgbClr val="002F6C"/>
                  </a:solidFill>
                </a:rPr>
                <a:t>sociale</a:t>
              </a:r>
              <a:endParaRPr lang="en-US" sz="2000" dirty="0">
                <a:solidFill>
                  <a:srgbClr val="002F6C"/>
                </a:solidFill>
              </a:endParaRPr>
            </a:p>
            <a:p>
              <a:pPr marL="1143000" lvl="2" indent="-168275" defTabSz="711200">
                <a:lnSpc>
                  <a:spcPct val="90000"/>
                </a:lnSpc>
                <a:spcBef>
                  <a:spcPct val="0"/>
                </a:spcBef>
                <a:spcAft>
                  <a:spcPct val="15000"/>
                </a:spcAft>
                <a:buChar char="••"/>
              </a:pPr>
              <a:r>
                <a:rPr lang="en-US" sz="2000" dirty="0" err="1">
                  <a:solidFill>
                    <a:srgbClr val="002F6C"/>
                  </a:solidFill>
                </a:rPr>
                <a:t>Pourcentage</a:t>
              </a:r>
              <a:r>
                <a:rPr lang="en-US" sz="2000" dirty="0">
                  <a:solidFill>
                    <a:srgbClr val="002F6C"/>
                  </a:solidFill>
                </a:rPr>
                <a:t> </a:t>
              </a:r>
              <a:r>
                <a:rPr lang="en-US" sz="2000" dirty="0" err="1">
                  <a:solidFill>
                    <a:srgbClr val="002F6C"/>
                  </a:solidFill>
                </a:rPr>
                <a:t>d'acteurs</a:t>
              </a:r>
              <a:r>
                <a:rPr lang="en-US" sz="2000" dirty="0">
                  <a:solidFill>
                    <a:srgbClr val="002F6C"/>
                  </a:solidFill>
                </a:rPr>
                <a:t> du </a:t>
              </a:r>
              <a:r>
                <a:rPr lang="en-US" sz="2000" dirty="0" err="1">
                  <a:solidFill>
                    <a:srgbClr val="002F6C"/>
                  </a:solidFill>
                </a:rPr>
                <a:t>secteur</a:t>
              </a:r>
              <a:r>
                <a:rPr lang="en-US" sz="2000" dirty="0">
                  <a:solidFill>
                    <a:srgbClr val="002F6C"/>
                  </a:solidFill>
                </a:rPr>
                <a:t> </a:t>
              </a:r>
              <a:r>
                <a:rPr lang="en-US" sz="2000" dirty="0" err="1">
                  <a:solidFill>
                    <a:srgbClr val="002F6C"/>
                  </a:solidFill>
                </a:rPr>
                <a:t>privé</a:t>
              </a:r>
              <a:r>
                <a:rPr lang="en-US" sz="2000" dirty="0">
                  <a:solidFill>
                    <a:srgbClr val="002F6C"/>
                  </a:solidFill>
                </a:rPr>
                <a:t> </a:t>
              </a:r>
              <a:r>
                <a:rPr lang="en-US" sz="2000" dirty="0" err="1">
                  <a:solidFill>
                    <a:srgbClr val="002F6C"/>
                  </a:solidFill>
                </a:rPr>
                <a:t>disposant</a:t>
              </a:r>
              <a:r>
                <a:rPr lang="en-US" sz="2000" dirty="0">
                  <a:solidFill>
                    <a:srgbClr val="002F6C"/>
                  </a:solidFill>
                </a:rPr>
                <a:t> de politiques </a:t>
              </a:r>
              <a:r>
                <a:rPr lang="en-US" sz="2000" dirty="0" err="1">
                  <a:solidFill>
                    <a:srgbClr val="002F6C"/>
                  </a:solidFill>
                </a:rPr>
                <a:t>ou</a:t>
              </a:r>
              <a:r>
                <a:rPr lang="en-US" sz="2000" dirty="0">
                  <a:solidFill>
                    <a:srgbClr val="002F6C"/>
                  </a:solidFill>
                </a:rPr>
                <a:t> de </a:t>
              </a:r>
              <a:r>
                <a:rPr lang="en-US" sz="2000" dirty="0" err="1">
                  <a:solidFill>
                    <a:srgbClr val="002F6C"/>
                  </a:solidFill>
                </a:rPr>
                <a:t>réglementations</a:t>
              </a:r>
              <a:r>
                <a:rPr lang="en-US" sz="2000" dirty="0">
                  <a:solidFill>
                    <a:srgbClr val="002F6C"/>
                  </a:solidFill>
                </a:rPr>
                <a:t> sur le travail des enfants </a:t>
              </a:r>
              <a:endParaRPr lang="en-US" sz="2000" dirty="0"/>
            </a:p>
          </p:txBody>
        </p:sp>
      </p:grpSp>
      <p:grpSp>
        <p:nvGrpSpPr>
          <p:cNvPr id="11" name="Group 10" descr="Indicateurs qualitatifs:&#10;&#10;Requièrent une évaluation subjective.&#10;Les indicateurs qualitatifs sont souvent convertis sous forme numérique, en fonction de critères. &#10;Exemples : &#10;Perception par la communauté de l'efficacité du gouvernement local à faire respecter les lois sur le travail des enfants.&#10;Mesure dans laquelle les femmes se sentent habilitées à rejoindre des entreprises du secteur privé ">
            <a:extLst>
              <a:ext uri="{FF2B5EF4-FFF2-40B4-BE49-F238E27FC236}">
                <a16:creationId xmlns:a16="http://schemas.microsoft.com/office/drawing/2014/main" id="{A0A71DF3-4A01-6C8D-A350-6143EA8566AB}"/>
              </a:ext>
            </a:extLst>
          </p:cNvPr>
          <p:cNvGrpSpPr/>
          <p:nvPr/>
        </p:nvGrpSpPr>
        <p:grpSpPr>
          <a:xfrm>
            <a:off x="6557153" y="1427931"/>
            <a:ext cx="5085498" cy="4241349"/>
            <a:chOff x="6557153" y="1427931"/>
            <a:chExt cx="5085498" cy="4241349"/>
          </a:xfrm>
        </p:grpSpPr>
        <p:sp>
          <p:nvSpPr>
            <p:cNvPr id="21" name="Freeform 14" descr="&#10;">
              <a:extLst>
                <a:ext uri="{FF2B5EF4-FFF2-40B4-BE49-F238E27FC236}">
                  <a16:creationId xmlns:a16="http://schemas.microsoft.com/office/drawing/2014/main" id="{9745D7C7-8382-4B5E-9C79-19E9D1E820D3}"/>
                </a:ext>
              </a:extLst>
            </p:cNvPr>
            <p:cNvSpPr/>
            <p:nvPr/>
          </p:nvSpPr>
          <p:spPr>
            <a:xfrm>
              <a:off x="6557153" y="1427931"/>
              <a:ext cx="5085498" cy="485262"/>
            </a:xfrm>
            <a:custGeom>
              <a:avLst/>
              <a:gdLst>
                <a:gd name="connsiteX0" fmla="*/ 59562 w 2985595"/>
                <a:gd name="connsiteY0" fmla="*/ 0 h 357301"/>
                <a:gd name="connsiteX1" fmla="*/ 2926033 w 2985595"/>
                <a:gd name="connsiteY1" fmla="*/ 0 h 357301"/>
                <a:gd name="connsiteX2" fmla="*/ 2985595 w 2985595"/>
                <a:gd name="connsiteY2" fmla="*/ 59562 h 357301"/>
                <a:gd name="connsiteX3" fmla="*/ 2985595 w 2985595"/>
                <a:gd name="connsiteY3" fmla="*/ 357301 h 357301"/>
                <a:gd name="connsiteX4" fmla="*/ 2985595 w 2985595"/>
                <a:gd name="connsiteY4" fmla="*/ 357301 h 357301"/>
                <a:gd name="connsiteX5" fmla="*/ 0 w 2985595"/>
                <a:gd name="connsiteY5" fmla="*/ 357301 h 357301"/>
                <a:gd name="connsiteX6" fmla="*/ 0 w 2985595"/>
                <a:gd name="connsiteY6" fmla="*/ 357301 h 357301"/>
                <a:gd name="connsiteX7" fmla="*/ 0 w 2985595"/>
                <a:gd name="connsiteY7" fmla="*/ 59562 h 357301"/>
                <a:gd name="connsiteX8" fmla="*/ 59562 w 2985595"/>
                <a:gd name="connsiteY8" fmla="*/ 0 h 3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5595" h="357301">
                  <a:moveTo>
                    <a:pt x="59562" y="0"/>
                  </a:moveTo>
                  <a:lnTo>
                    <a:pt x="2926033" y="0"/>
                  </a:lnTo>
                  <a:cubicBezTo>
                    <a:pt x="2958928" y="0"/>
                    <a:pt x="2985595" y="26667"/>
                    <a:pt x="2985595" y="59562"/>
                  </a:cubicBezTo>
                  <a:lnTo>
                    <a:pt x="2985595" y="357301"/>
                  </a:lnTo>
                  <a:lnTo>
                    <a:pt x="2985595" y="357301"/>
                  </a:lnTo>
                  <a:lnTo>
                    <a:pt x="0" y="357301"/>
                  </a:lnTo>
                  <a:lnTo>
                    <a:pt x="0" y="357301"/>
                  </a:lnTo>
                  <a:lnTo>
                    <a:pt x="0" y="59562"/>
                  </a:lnTo>
                  <a:cubicBezTo>
                    <a:pt x="0" y="26667"/>
                    <a:pt x="26667" y="0"/>
                    <a:pt x="59562" y="0"/>
                  </a:cubicBezTo>
                  <a:close/>
                </a:path>
              </a:pathLst>
            </a:custGeom>
            <a:solidFill>
              <a:srgbClr val="002F6C"/>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5545" tIns="55545" rIns="55545" bIns="38100" numCol="1" spcCol="1270" anchor="ctr" anchorCtr="0">
              <a:noAutofit/>
            </a:bodyPr>
            <a:lstStyle/>
            <a:p>
              <a:pPr algn="ctr" defTabSz="889000">
                <a:lnSpc>
                  <a:spcPct val="90000"/>
                </a:lnSpc>
                <a:spcBef>
                  <a:spcPct val="0"/>
                </a:spcBef>
                <a:spcAft>
                  <a:spcPct val="35000"/>
                </a:spcAft>
              </a:pPr>
              <a:r>
                <a:rPr lang="en-US" sz="2800" b="1" dirty="0" err="1"/>
                <a:t>Indicateurs</a:t>
              </a:r>
              <a:r>
                <a:rPr lang="en-US" sz="2800" b="1" dirty="0"/>
                <a:t> </a:t>
              </a:r>
              <a:r>
                <a:rPr lang="en-US" sz="2800" b="1" dirty="0" err="1"/>
                <a:t>qualitatifs</a:t>
              </a:r>
              <a:r>
                <a:rPr lang="en-US" sz="2800" b="1" dirty="0"/>
                <a:t> </a:t>
              </a:r>
            </a:p>
          </p:txBody>
        </p:sp>
        <p:sp>
          <p:nvSpPr>
            <p:cNvPr id="24" name="Rectangle 23">
              <a:extLst>
                <a:ext uri="{FF2B5EF4-FFF2-40B4-BE49-F238E27FC236}">
                  <a16:creationId xmlns:a16="http://schemas.microsoft.com/office/drawing/2014/main" id="{117C7DF8-B493-4D1B-9537-A0DBB424934C}"/>
                </a:ext>
                <a:ext uri="{C183D7F6-B498-43B3-948B-1728B52AA6E4}">
                  <adec:decorative xmlns:adec="http://schemas.microsoft.com/office/drawing/2017/decorative" val="1"/>
                </a:ext>
              </a:extLst>
            </p:cNvPr>
            <p:cNvSpPr/>
            <p:nvPr/>
          </p:nvSpPr>
          <p:spPr>
            <a:xfrm>
              <a:off x="6578419" y="1912686"/>
              <a:ext cx="5064230" cy="3756594"/>
            </a:xfrm>
            <a:prstGeom prst="rect">
              <a:avLst/>
            </a:prstGeom>
            <a:solidFill>
              <a:schemeClr val="bg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2" name="Freeform 15">
              <a:extLst>
                <a:ext uri="{FF2B5EF4-FFF2-40B4-BE49-F238E27FC236}">
                  <a16:creationId xmlns:a16="http://schemas.microsoft.com/office/drawing/2014/main" id="{C6E5A8AB-999B-4D35-ABB9-71393D72BE3A}"/>
                </a:ext>
              </a:extLst>
            </p:cNvPr>
            <p:cNvSpPr/>
            <p:nvPr/>
          </p:nvSpPr>
          <p:spPr>
            <a:xfrm>
              <a:off x="6578417" y="2054204"/>
              <a:ext cx="5064232" cy="3615076"/>
            </a:xfrm>
            <a:custGeom>
              <a:avLst/>
              <a:gdLst>
                <a:gd name="connsiteX0" fmla="*/ 0 w 7222958"/>
                <a:gd name="connsiteY0" fmla="*/ 0 h 1505887"/>
                <a:gd name="connsiteX1" fmla="*/ 7222958 w 7222958"/>
                <a:gd name="connsiteY1" fmla="*/ 0 h 1505887"/>
                <a:gd name="connsiteX2" fmla="*/ 7222958 w 7222958"/>
                <a:gd name="connsiteY2" fmla="*/ 1505887 h 1505887"/>
                <a:gd name="connsiteX3" fmla="*/ 0 w 7222958"/>
                <a:gd name="connsiteY3" fmla="*/ 1505887 h 1505887"/>
                <a:gd name="connsiteX4" fmla="*/ 0 w 7222958"/>
                <a:gd name="connsiteY4" fmla="*/ 0 h 1505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22958" h="1505887">
                  <a:moveTo>
                    <a:pt x="0" y="0"/>
                  </a:moveTo>
                  <a:lnTo>
                    <a:pt x="7222958" y="0"/>
                  </a:lnTo>
                  <a:lnTo>
                    <a:pt x="7222958" y="1505887"/>
                  </a:lnTo>
                  <a:lnTo>
                    <a:pt x="0" y="1505887"/>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t" anchorCtr="0">
              <a:noAutofit/>
            </a:bodyPr>
            <a:lstStyle/>
            <a:p>
              <a:pPr marL="228600" indent="-168275" defTabSz="711200">
                <a:lnSpc>
                  <a:spcPct val="90000"/>
                </a:lnSpc>
                <a:spcBef>
                  <a:spcPct val="0"/>
                </a:spcBef>
                <a:spcAft>
                  <a:spcPct val="15000"/>
                </a:spcAft>
                <a:buChar char="••"/>
              </a:pPr>
              <a:r>
                <a:rPr lang="en-US" sz="2000" dirty="0" err="1">
                  <a:solidFill>
                    <a:schemeClr val="tx1"/>
                  </a:solidFill>
                </a:rPr>
                <a:t>Requièrent</a:t>
              </a:r>
              <a:r>
                <a:rPr lang="en-US" sz="2000" dirty="0">
                  <a:solidFill>
                    <a:schemeClr val="tx1"/>
                  </a:solidFill>
                </a:rPr>
                <a:t> </a:t>
              </a:r>
              <a:r>
                <a:rPr lang="en-US" sz="2000" dirty="0" err="1">
                  <a:solidFill>
                    <a:schemeClr val="tx1"/>
                  </a:solidFill>
                </a:rPr>
                <a:t>une</a:t>
              </a:r>
              <a:r>
                <a:rPr lang="en-US" sz="2000" dirty="0">
                  <a:solidFill>
                    <a:schemeClr val="tx1"/>
                  </a:solidFill>
                </a:rPr>
                <a:t> </a:t>
              </a:r>
              <a:r>
                <a:rPr lang="en-US" sz="2000" dirty="0" err="1">
                  <a:solidFill>
                    <a:schemeClr val="tx1"/>
                  </a:solidFill>
                </a:rPr>
                <a:t>évaluation</a:t>
              </a:r>
              <a:r>
                <a:rPr lang="en-US" sz="2000" dirty="0">
                  <a:solidFill>
                    <a:schemeClr val="tx1"/>
                  </a:solidFill>
                </a:rPr>
                <a:t> subjective.</a:t>
              </a:r>
            </a:p>
            <a:p>
              <a:pPr marL="228600" indent="-168275" defTabSz="711200">
                <a:lnSpc>
                  <a:spcPct val="90000"/>
                </a:lnSpc>
                <a:spcBef>
                  <a:spcPct val="0"/>
                </a:spcBef>
                <a:spcAft>
                  <a:spcPct val="15000"/>
                </a:spcAft>
                <a:buChar char="••"/>
              </a:pPr>
              <a:r>
                <a:rPr lang="en-US" sz="2000" dirty="0">
                  <a:solidFill>
                    <a:schemeClr val="tx1"/>
                  </a:solidFill>
                </a:rPr>
                <a:t>Les </a:t>
              </a:r>
              <a:r>
                <a:rPr lang="en-US" sz="2000" dirty="0" err="1">
                  <a:solidFill>
                    <a:schemeClr val="tx1"/>
                  </a:solidFill>
                </a:rPr>
                <a:t>indicateurs</a:t>
              </a:r>
              <a:r>
                <a:rPr lang="en-US" sz="2000" dirty="0">
                  <a:solidFill>
                    <a:schemeClr val="tx1"/>
                  </a:solidFill>
                </a:rPr>
                <a:t> </a:t>
              </a:r>
              <a:r>
                <a:rPr lang="en-US" sz="2000" dirty="0" err="1">
                  <a:solidFill>
                    <a:schemeClr val="tx1"/>
                  </a:solidFill>
                </a:rPr>
                <a:t>qualitatifs</a:t>
              </a:r>
              <a:r>
                <a:rPr lang="en-US" sz="2000" dirty="0">
                  <a:solidFill>
                    <a:schemeClr val="tx1"/>
                  </a:solidFill>
                </a:rPr>
                <a:t> </a:t>
              </a:r>
              <a:r>
                <a:rPr lang="en-US" sz="2000" dirty="0" err="1">
                  <a:solidFill>
                    <a:schemeClr val="tx1"/>
                  </a:solidFill>
                </a:rPr>
                <a:t>sont</a:t>
              </a:r>
              <a:r>
                <a:rPr lang="en-US" sz="2000" dirty="0">
                  <a:solidFill>
                    <a:schemeClr val="tx1"/>
                  </a:solidFill>
                </a:rPr>
                <a:t> </a:t>
              </a:r>
              <a:r>
                <a:rPr lang="en-US" sz="2000" dirty="0" err="1">
                  <a:solidFill>
                    <a:schemeClr val="tx1"/>
                  </a:solidFill>
                </a:rPr>
                <a:t>souvent</a:t>
              </a:r>
              <a:r>
                <a:rPr lang="en-US" sz="2000" dirty="0">
                  <a:solidFill>
                    <a:schemeClr val="tx1"/>
                  </a:solidFill>
                </a:rPr>
                <a:t> </a:t>
              </a:r>
              <a:r>
                <a:rPr lang="en-US" sz="2000" dirty="0" err="1">
                  <a:solidFill>
                    <a:schemeClr val="tx1"/>
                  </a:solidFill>
                </a:rPr>
                <a:t>convertis</a:t>
              </a:r>
              <a:r>
                <a:rPr lang="en-US" sz="2000" dirty="0">
                  <a:solidFill>
                    <a:schemeClr val="tx1"/>
                  </a:solidFill>
                </a:rPr>
                <a:t> sous </a:t>
              </a:r>
              <a:r>
                <a:rPr lang="en-US" sz="2000" dirty="0" err="1">
                  <a:solidFill>
                    <a:schemeClr val="tx1"/>
                  </a:solidFill>
                </a:rPr>
                <a:t>forme</a:t>
              </a:r>
              <a:r>
                <a:rPr lang="en-US" sz="2000" dirty="0">
                  <a:solidFill>
                    <a:schemeClr val="tx1"/>
                  </a:solidFill>
                </a:rPr>
                <a:t> numérique, </a:t>
              </a:r>
              <a:r>
                <a:rPr lang="en-US" sz="2000" dirty="0" err="1">
                  <a:solidFill>
                    <a:schemeClr val="tx1"/>
                  </a:solidFill>
                </a:rPr>
                <a:t>en</a:t>
              </a:r>
              <a:r>
                <a:rPr lang="en-US" sz="2000" dirty="0">
                  <a:solidFill>
                    <a:schemeClr val="tx1"/>
                  </a:solidFill>
                </a:rPr>
                <a:t> </a:t>
              </a:r>
              <a:r>
                <a:rPr lang="en-US" sz="2000" dirty="0" err="1">
                  <a:solidFill>
                    <a:schemeClr val="tx1"/>
                  </a:solidFill>
                </a:rPr>
                <a:t>fonction</a:t>
              </a:r>
              <a:r>
                <a:rPr lang="en-US" sz="2000" dirty="0">
                  <a:solidFill>
                    <a:schemeClr val="tx1"/>
                  </a:solidFill>
                </a:rPr>
                <a:t> de </a:t>
              </a:r>
              <a:r>
                <a:rPr lang="en-US" sz="2000" dirty="0" err="1">
                  <a:solidFill>
                    <a:schemeClr val="tx1"/>
                  </a:solidFill>
                </a:rPr>
                <a:t>critères</a:t>
              </a:r>
              <a:r>
                <a:rPr lang="en-US" sz="2000" dirty="0">
                  <a:solidFill>
                    <a:schemeClr val="tx1"/>
                  </a:solidFill>
                </a:rPr>
                <a:t>. </a:t>
              </a:r>
            </a:p>
            <a:p>
              <a:pPr marL="228600" indent="-168275" defTabSz="711200">
                <a:lnSpc>
                  <a:spcPct val="90000"/>
                </a:lnSpc>
                <a:spcBef>
                  <a:spcPct val="0"/>
                </a:spcBef>
                <a:spcAft>
                  <a:spcPct val="15000"/>
                </a:spcAft>
                <a:buChar char="••"/>
              </a:pPr>
              <a:r>
                <a:rPr lang="en-US" sz="2000" dirty="0" err="1">
                  <a:solidFill>
                    <a:schemeClr val="tx1"/>
                  </a:solidFill>
                </a:rPr>
                <a:t>Exemples</a:t>
              </a:r>
              <a:r>
                <a:rPr lang="en-US" sz="2000" dirty="0">
                  <a:solidFill>
                    <a:schemeClr val="tx1"/>
                  </a:solidFill>
                </a:rPr>
                <a:t> : </a:t>
              </a:r>
            </a:p>
            <a:p>
              <a:pPr marL="685800" lvl="1" indent="-168275" defTabSz="711200">
                <a:lnSpc>
                  <a:spcPct val="90000"/>
                </a:lnSpc>
                <a:spcBef>
                  <a:spcPct val="0"/>
                </a:spcBef>
                <a:spcAft>
                  <a:spcPct val="15000"/>
                </a:spcAft>
                <a:buChar char="••"/>
              </a:pPr>
              <a:r>
                <a:rPr lang="en-US" sz="2000" dirty="0">
                  <a:solidFill>
                    <a:srgbClr val="002F6C"/>
                  </a:solidFill>
                </a:rPr>
                <a:t>Perception par la </a:t>
              </a:r>
              <a:r>
                <a:rPr lang="en-US" sz="2000" dirty="0" err="1">
                  <a:solidFill>
                    <a:srgbClr val="002F6C"/>
                  </a:solidFill>
                </a:rPr>
                <a:t>communauté</a:t>
              </a:r>
              <a:r>
                <a:rPr lang="en-US" sz="2000" dirty="0">
                  <a:solidFill>
                    <a:srgbClr val="002F6C"/>
                  </a:solidFill>
                </a:rPr>
                <a:t> de </a:t>
              </a:r>
              <a:r>
                <a:rPr lang="en-US" sz="2000" dirty="0" err="1">
                  <a:solidFill>
                    <a:srgbClr val="002F6C"/>
                  </a:solidFill>
                </a:rPr>
                <a:t>l'efficacité</a:t>
              </a:r>
              <a:r>
                <a:rPr lang="en-US" sz="2000" dirty="0">
                  <a:solidFill>
                    <a:srgbClr val="002F6C"/>
                  </a:solidFill>
                </a:rPr>
                <a:t> du </a:t>
              </a:r>
              <a:r>
                <a:rPr lang="en-US" sz="2000" dirty="0" err="1">
                  <a:solidFill>
                    <a:srgbClr val="002F6C"/>
                  </a:solidFill>
                </a:rPr>
                <a:t>gouvernement</a:t>
              </a:r>
              <a:r>
                <a:rPr lang="en-US" sz="2000" dirty="0">
                  <a:solidFill>
                    <a:srgbClr val="002F6C"/>
                  </a:solidFill>
                </a:rPr>
                <a:t> local </a:t>
              </a:r>
              <a:r>
                <a:rPr lang="en-US" sz="2000" dirty="0" err="1">
                  <a:solidFill>
                    <a:srgbClr val="002F6C"/>
                  </a:solidFill>
                </a:rPr>
                <a:t>à</a:t>
              </a:r>
              <a:r>
                <a:rPr lang="en-US" sz="2000" dirty="0">
                  <a:solidFill>
                    <a:srgbClr val="002F6C"/>
                  </a:solidFill>
                </a:rPr>
                <a:t> faire respecter les </a:t>
              </a:r>
              <a:r>
                <a:rPr lang="en-US" sz="2000" dirty="0" err="1">
                  <a:solidFill>
                    <a:srgbClr val="002F6C"/>
                  </a:solidFill>
                </a:rPr>
                <a:t>lois</a:t>
              </a:r>
              <a:r>
                <a:rPr lang="en-US" sz="2000" dirty="0">
                  <a:solidFill>
                    <a:srgbClr val="002F6C"/>
                  </a:solidFill>
                </a:rPr>
                <a:t> sur le travail des enfants.</a:t>
              </a:r>
            </a:p>
            <a:p>
              <a:pPr marL="685800" lvl="1" indent="-168275" defTabSz="711200">
                <a:lnSpc>
                  <a:spcPct val="90000"/>
                </a:lnSpc>
                <a:spcBef>
                  <a:spcPct val="0"/>
                </a:spcBef>
                <a:spcAft>
                  <a:spcPct val="15000"/>
                </a:spcAft>
                <a:buChar char="••"/>
              </a:pPr>
              <a:r>
                <a:rPr lang="en-US" sz="2000" dirty="0" err="1">
                  <a:solidFill>
                    <a:srgbClr val="002F6C"/>
                  </a:solidFill>
                </a:rPr>
                <a:t>Mesure</a:t>
              </a:r>
              <a:r>
                <a:rPr lang="en-US" sz="2000" dirty="0">
                  <a:solidFill>
                    <a:srgbClr val="002F6C"/>
                  </a:solidFill>
                </a:rPr>
                <a:t> dans </a:t>
              </a:r>
              <a:r>
                <a:rPr lang="en-US" sz="2000" dirty="0" err="1">
                  <a:solidFill>
                    <a:srgbClr val="002F6C"/>
                  </a:solidFill>
                </a:rPr>
                <a:t>laquelle</a:t>
              </a:r>
              <a:r>
                <a:rPr lang="en-US" sz="2000" dirty="0">
                  <a:solidFill>
                    <a:srgbClr val="002F6C"/>
                  </a:solidFill>
                </a:rPr>
                <a:t> les femmes se </a:t>
              </a:r>
              <a:r>
                <a:rPr lang="en-US" sz="2000" dirty="0" err="1">
                  <a:solidFill>
                    <a:srgbClr val="002F6C"/>
                  </a:solidFill>
                </a:rPr>
                <a:t>sentent</a:t>
              </a:r>
              <a:r>
                <a:rPr lang="en-US" sz="2000" dirty="0">
                  <a:solidFill>
                    <a:srgbClr val="002F6C"/>
                  </a:solidFill>
                </a:rPr>
                <a:t> </a:t>
              </a:r>
              <a:r>
                <a:rPr lang="en-US" sz="2000" dirty="0" err="1">
                  <a:solidFill>
                    <a:srgbClr val="002F6C"/>
                  </a:solidFill>
                </a:rPr>
                <a:t>habilitées</a:t>
              </a:r>
              <a:r>
                <a:rPr lang="en-US" sz="2000" dirty="0">
                  <a:solidFill>
                    <a:srgbClr val="002F6C"/>
                  </a:solidFill>
                </a:rPr>
                <a:t> </a:t>
              </a:r>
              <a:r>
                <a:rPr lang="en-US" sz="2000" dirty="0" err="1">
                  <a:solidFill>
                    <a:srgbClr val="002F6C"/>
                  </a:solidFill>
                </a:rPr>
                <a:t>à</a:t>
              </a:r>
              <a:r>
                <a:rPr lang="en-US" sz="2000" dirty="0">
                  <a:solidFill>
                    <a:srgbClr val="002F6C"/>
                  </a:solidFill>
                </a:rPr>
                <a:t> </a:t>
              </a:r>
              <a:r>
                <a:rPr lang="en-US" sz="2000" dirty="0" err="1">
                  <a:solidFill>
                    <a:srgbClr val="002F6C"/>
                  </a:solidFill>
                </a:rPr>
                <a:t>rejoindre</a:t>
              </a:r>
              <a:r>
                <a:rPr lang="en-US" sz="2000" dirty="0">
                  <a:solidFill>
                    <a:srgbClr val="002F6C"/>
                  </a:solidFill>
                </a:rPr>
                <a:t> des </a:t>
              </a:r>
              <a:r>
                <a:rPr lang="en-US" sz="2000" dirty="0" err="1">
                  <a:solidFill>
                    <a:srgbClr val="002F6C"/>
                  </a:solidFill>
                </a:rPr>
                <a:t>entreprises</a:t>
              </a:r>
              <a:r>
                <a:rPr lang="en-US" sz="2000" dirty="0">
                  <a:solidFill>
                    <a:srgbClr val="002F6C"/>
                  </a:solidFill>
                </a:rPr>
                <a:t> du </a:t>
              </a:r>
              <a:r>
                <a:rPr lang="en-US" sz="2000" dirty="0" err="1">
                  <a:solidFill>
                    <a:srgbClr val="002F6C"/>
                  </a:solidFill>
                </a:rPr>
                <a:t>secteur</a:t>
              </a:r>
              <a:r>
                <a:rPr lang="en-US" sz="2000" dirty="0">
                  <a:solidFill>
                    <a:srgbClr val="002F6C"/>
                  </a:solidFill>
                </a:rPr>
                <a:t> </a:t>
              </a:r>
              <a:r>
                <a:rPr lang="en-US" sz="2000" dirty="0" err="1">
                  <a:solidFill>
                    <a:srgbClr val="002F6C"/>
                  </a:solidFill>
                </a:rPr>
                <a:t>privé</a:t>
              </a:r>
              <a:r>
                <a:rPr lang="en-US" sz="2000" dirty="0">
                  <a:solidFill>
                    <a:srgbClr val="002F6C"/>
                  </a:solidFill>
                </a:rPr>
                <a:t> </a:t>
              </a:r>
              <a:endParaRPr lang="en-US" sz="2000" dirty="0"/>
            </a:p>
          </p:txBody>
        </p:sp>
      </p:grpSp>
      <p:sp>
        <p:nvSpPr>
          <p:cNvPr id="2" name="Footer Placeholder 1">
            <a:extLst>
              <a:ext uri="{FF2B5EF4-FFF2-40B4-BE49-F238E27FC236}">
                <a16:creationId xmlns:a16="http://schemas.microsoft.com/office/drawing/2014/main" id="{C731B885-2FDF-4680-BBA6-705BD14FABD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48259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Échelles d'évaluation ">
            <a:extLst>
              <a:ext uri="{FF2B5EF4-FFF2-40B4-BE49-F238E27FC236}">
                <a16:creationId xmlns:a16="http://schemas.microsoft.com/office/drawing/2014/main" id="{E83B329D-07C9-4DBC-BD95-259AD363AFC3}"/>
              </a:ext>
            </a:extLst>
          </p:cNvPr>
          <p:cNvSpPr>
            <a:spLocks noGrp="1"/>
          </p:cNvSpPr>
          <p:nvPr>
            <p:ph type="ctrTitle"/>
          </p:nvPr>
        </p:nvSpPr>
        <p:spPr>
          <a:xfrm>
            <a:off x="597159" y="129026"/>
            <a:ext cx="10697859" cy="961175"/>
          </a:xfrm>
        </p:spPr>
        <p:txBody>
          <a:bodyPr>
            <a:normAutofit/>
          </a:bodyPr>
          <a:lstStyle/>
          <a:p>
            <a:pPr algn="l"/>
            <a:r>
              <a:rPr lang="en-US" sz="4400" dirty="0" err="1"/>
              <a:t>Échelles</a:t>
            </a:r>
            <a:r>
              <a:rPr lang="en-US" sz="4400" dirty="0"/>
              <a:t> </a:t>
            </a:r>
            <a:r>
              <a:rPr lang="en-US" sz="4400" dirty="0" err="1"/>
              <a:t>d'évaluation</a:t>
            </a:r>
            <a:r>
              <a:rPr lang="en-US" sz="4400" dirty="0"/>
              <a:t> </a:t>
            </a:r>
          </a:p>
        </p:txBody>
      </p:sp>
      <p:sp>
        <p:nvSpPr>
          <p:cNvPr id="3" name="Content Placeholder 2" descr="Permet de transformer des résultats qualitatifs en développant des &quot;échelles&quot;. &#10;&#10;Les unités doivent être claires pour les utilisateurs - elles doivent donner la même réponse de manière fiable lorsqu'elles sont utilisées par différentes personnes.&#10;">
            <a:extLst>
              <a:ext uri="{FF2B5EF4-FFF2-40B4-BE49-F238E27FC236}">
                <a16:creationId xmlns:a16="http://schemas.microsoft.com/office/drawing/2014/main" id="{7F6E15F0-E5D0-4DAB-BE03-C526799FF2CE}"/>
              </a:ext>
            </a:extLst>
          </p:cNvPr>
          <p:cNvSpPr>
            <a:spLocks noGrp="1"/>
          </p:cNvSpPr>
          <p:nvPr>
            <p:ph sz="quarter" idx="13"/>
          </p:nvPr>
        </p:nvSpPr>
        <p:spPr>
          <a:xfrm>
            <a:off x="637799" y="1177846"/>
            <a:ext cx="10294361" cy="1336308"/>
          </a:xfrm>
        </p:spPr>
        <p:txBody>
          <a:bodyPr>
            <a:normAutofit fontScale="92500" lnSpcReduction="20000"/>
          </a:bodyPr>
          <a:lstStyle/>
          <a:p>
            <a:pPr>
              <a:buClr>
                <a:schemeClr val="tx1"/>
              </a:buClr>
            </a:pPr>
            <a:r>
              <a:rPr lang="en-US" sz="2400" dirty="0" err="1"/>
              <a:t>Permet</a:t>
            </a:r>
            <a:r>
              <a:rPr lang="en-US" sz="2400" dirty="0"/>
              <a:t> de transformer des </a:t>
            </a:r>
            <a:r>
              <a:rPr lang="en-US" sz="2400" dirty="0" err="1"/>
              <a:t>résultats</a:t>
            </a:r>
            <a:r>
              <a:rPr lang="en-US" sz="2400" dirty="0"/>
              <a:t> </a:t>
            </a:r>
            <a:r>
              <a:rPr lang="en-US" sz="2400" dirty="0" err="1"/>
              <a:t>qualitatifs</a:t>
            </a:r>
            <a:r>
              <a:rPr lang="en-US" sz="2400" dirty="0"/>
              <a:t> </a:t>
            </a:r>
            <a:r>
              <a:rPr lang="en-US" sz="2400" dirty="0" err="1"/>
              <a:t>en</a:t>
            </a:r>
            <a:r>
              <a:rPr lang="en-US" sz="2400" dirty="0"/>
              <a:t> </a:t>
            </a:r>
            <a:r>
              <a:rPr lang="en-US" sz="2400" dirty="0" err="1"/>
              <a:t>développant</a:t>
            </a:r>
            <a:r>
              <a:rPr lang="en-US" sz="2400" dirty="0"/>
              <a:t> des "</a:t>
            </a:r>
            <a:r>
              <a:rPr lang="en-US" sz="2400" dirty="0" err="1"/>
              <a:t>échelles</a:t>
            </a:r>
            <a:r>
              <a:rPr lang="en-US" sz="2400" dirty="0"/>
              <a:t>". </a:t>
            </a:r>
          </a:p>
          <a:p>
            <a:pPr>
              <a:buClr>
                <a:schemeClr val="tx1"/>
              </a:buClr>
            </a:pPr>
            <a:endParaRPr lang="en-US" sz="2400" dirty="0"/>
          </a:p>
          <a:p>
            <a:pPr>
              <a:buClr>
                <a:schemeClr val="tx1"/>
              </a:buClr>
            </a:pPr>
            <a:r>
              <a:rPr lang="en-US" sz="2400" dirty="0"/>
              <a:t>Les </a:t>
            </a:r>
            <a:r>
              <a:rPr lang="en-US" sz="2400" dirty="0" err="1"/>
              <a:t>unités</a:t>
            </a:r>
            <a:r>
              <a:rPr lang="en-US" sz="2400" dirty="0"/>
              <a:t> </a:t>
            </a:r>
            <a:r>
              <a:rPr lang="en-US" sz="2400" dirty="0" err="1"/>
              <a:t>doivent</a:t>
            </a:r>
            <a:r>
              <a:rPr lang="en-US" sz="2400" dirty="0"/>
              <a:t> </a:t>
            </a:r>
            <a:r>
              <a:rPr lang="en-US" sz="2400" dirty="0" err="1"/>
              <a:t>être</a:t>
            </a:r>
            <a:r>
              <a:rPr lang="en-US" sz="2400" dirty="0"/>
              <a:t> </a:t>
            </a:r>
            <a:r>
              <a:rPr lang="en-US" sz="2400" dirty="0" err="1"/>
              <a:t>claires</a:t>
            </a:r>
            <a:r>
              <a:rPr lang="en-US" sz="2400" dirty="0"/>
              <a:t> pour les </a:t>
            </a:r>
            <a:r>
              <a:rPr lang="en-US" sz="2400" dirty="0" err="1"/>
              <a:t>utilisateurs</a:t>
            </a:r>
            <a:r>
              <a:rPr lang="en-US" sz="2400" dirty="0"/>
              <a:t> - </a:t>
            </a:r>
            <a:r>
              <a:rPr lang="en-US" sz="2400" dirty="0" err="1"/>
              <a:t>elles</a:t>
            </a:r>
            <a:r>
              <a:rPr lang="en-US" sz="2400" dirty="0"/>
              <a:t> </a:t>
            </a:r>
            <a:r>
              <a:rPr lang="en-US" sz="2400" dirty="0" err="1"/>
              <a:t>doivent</a:t>
            </a:r>
            <a:r>
              <a:rPr lang="en-US" sz="2400" dirty="0"/>
              <a:t> donner la </a:t>
            </a:r>
            <a:r>
              <a:rPr lang="en-US" sz="2400" dirty="0" err="1"/>
              <a:t>même</a:t>
            </a:r>
            <a:r>
              <a:rPr lang="en-US" sz="2400" dirty="0"/>
              <a:t> </a:t>
            </a:r>
            <a:r>
              <a:rPr lang="en-US" sz="2400" dirty="0" err="1"/>
              <a:t>réponse</a:t>
            </a:r>
            <a:r>
              <a:rPr lang="en-US" sz="2400" dirty="0"/>
              <a:t> de manière </a:t>
            </a:r>
            <a:r>
              <a:rPr lang="en-US" sz="2400" dirty="0" err="1"/>
              <a:t>fiable</a:t>
            </a:r>
            <a:r>
              <a:rPr lang="en-US" sz="2400" dirty="0"/>
              <a:t> </a:t>
            </a:r>
            <a:r>
              <a:rPr lang="en-US" sz="2400" dirty="0" err="1"/>
              <a:t>lorsqu'elles</a:t>
            </a:r>
            <a:r>
              <a:rPr lang="en-US" sz="2400" dirty="0"/>
              <a:t> </a:t>
            </a:r>
            <a:r>
              <a:rPr lang="en-US" sz="2400" dirty="0" err="1"/>
              <a:t>sont</a:t>
            </a:r>
            <a:r>
              <a:rPr lang="en-US" sz="2400" dirty="0"/>
              <a:t> </a:t>
            </a:r>
            <a:r>
              <a:rPr lang="en-US" sz="2400" dirty="0" err="1"/>
              <a:t>utilisées</a:t>
            </a:r>
            <a:r>
              <a:rPr lang="en-US" sz="2400" dirty="0"/>
              <a:t> par </a:t>
            </a:r>
            <a:r>
              <a:rPr lang="en-US" sz="2400" dirty="0" err="1"/>
              <a:t>différentes</a:t>
            </a:r>
            <a:r>
              <a:rPr lang="en-US" sz="2400" dirty="0"/>
              <a:t> </a:t>
            </a:r>
            <a:r>
              <a:rPr lang="en-US" sz="2400" dirty="0" err="1"/>
              <a:t>personnes</a:t>
            </a:r>
            <a:r>
              <a:rPr lang="en-US" sz="2400" dirty="0"/>
              <a:t>.</a:t>
            </a:r>
            <a:endParaRPr lang="en-US" altLang="en-US" sz="500" b="1" dirty="0">
              <a:solidFill>
                <a:srgbClr val="002F6C"/>
              </a:solidFill>
            </a:endParaRPr>
          </a:p>
        </p:txBody>
      </p:sp>
      <p:grpSp>
        <p:nvGrpSpPr>
          <p:cNvPr id="16" name="Group 15" descr="Exemples d'échelle d'évaluation : &#10;&#10;1. Comment évaluez-vous l'implication des responsables du gouvernement local dans la réduction du travail des enfants ? &#10;&#10;&#10;&#10;&#10;2. À quelle fréquence assistez-vous aux réunions mensuelles de la mairie ?&#10;A.)  Je n'ai jamais été&#10;B.)  &quot;Pas souvent&quot; (Une ou deux fois par an)&#10;B.)   &quot;Souvent&quot; (3 à 5 fois par an)&#10;C.)   &quot;Très souvent&quot; (6 à 9 fois par an)&#10;D.)   J'assiste à presque toutes les réunions (10 - 12 par an)">
            <a:extLst>
              <a:ext uri="{FF2B5EF4-FFF2-40B4-BE49-F238E27FC236}">
                <a16:creationId xmlns:a16="http://schemas.microsoft.com/office/drawing/2014/main" id="{CBF0E3EB-3B4E-C6BD-0742-4501F5E44600}"/>
              </a:ext>
            </a:extLst>
          </p:cNvPr>
          <p:cNvGrpSpPr/>
          <p:nvPr/>
        </p:nvGrpSpPr>
        <p:grpSpPr>
          <a:xfrm>
            <a:off x="637799" y="2548220"/>
            <a:ext cx="8587481" cy="3542720"/>
            <a:chOff x="637799" y="2548220"/>
            <a:chExt cx="8587481" cy="3542720"/>
          </a:xfrm>
        </p:grpSpPr>
        <p:sp>
          <p:nvSpPr>
            <p:cNvPr id="15" name="TextBox 14">
              <a:extLst>
                <a:ext uri="{FF2B5EF4-FFF2-40B4-BE49-F238E27FC236}">
                  <a16:creationId xmlns:a16="http://schemas.microsoft.com/office/drawing/2014/main" id="{0AB3B207-DDD8-13E1-57DD-A8FBB3E62324}"/>
                </a:ext>
              </a:extLst>
            </p:cNvPr>
            <p:cNvSpPr txBox="1"/>
            <p:nvPr/>
          </p:nvSpPr>
          <p:spPr>
            <a:xfrm>
              <a:off x="643298" y="2548220"/>
              <a:ext cx="6115050" cy="461665"/>
            </a:xfrm>
            <a:prstGeom prst="rect">
              <a:avLst/>
            </a:prstGeom>
            <a:noFill/>
          </p:spPr>
          <p:txBody>
            <a:bodyPr wrap="square">
              <a:spAutoFit/>
            </a:bodyPr>
            <a:lstStyle/>
            <a:p>
              <a:pPr marL="0" indent="0">
                <a:buClr>
                  <a:schemeClr val="tx1"/>
                </a:buClr>
                <a:buNone/>
              </a:pPr>
              <a:r>
                <a:rPr lang="en-US" altLang="en-US" sz="2400" b="1" u="sng" dirty="0" err="1">
                  <a:solidFill>
                    <a:srgbClr val="002F6C"/>
                  </a:solidFill>
                </a:rPr>
                <a:t>Exemples</a:t>
              </a:r>
              <a:r>
                <a:rPr lang="en-US" altLang="en-US" sz="2400" b="1" u="sng" dirty="0">
                  <a:solidFill>
                    <a:srgbClr val="002F6C"/>
                  </a:solidFill>
                </a:rPr>
                <a:t> </a:t>
              </a:r>
              <a:r>
                <a:rPr lang="en-US" altLang="en-US" sz="2400" b="1" u="sng" dirty="0" err="1">
                  <a:solidFill>
                    <a:srgbClr val="002F6C"/>
                  </a:solidFill>
                </a:rPr>
                <a:t>d'échelle</a:t>
              </a:r>
              <a:r>
                <a:rPr lang="en-US" altLang="en-US" sz="2400" b="1" u="sng" dirty="0">
                  <a:solidFill>
                    <a:srgbClr val="002F6C"/>
                  </a:solidFill>
                </a:rPr>
                <a:t> </a:t>
              </a:r>
              <a:r>
                <a:rPr lang="en-US" altLang="en-US" sz="2400" b="1" u="sng" dirty="0" err="1">
                  <a:solidFill>
                    <a:srgbClr val="002F6C"/>
                  </a:solidFill>
                </a:rPr>
                <a:t>d'évaluation</a:t>
              </a:r>
              <a:r>
                <a:rPr lang="en-US" altLang="en-US" sz="2400" b="1" u="sng" dirty="0">
                  <a:solidFill>
                    <a:srgbClr val="002F6C"/>
                  </a:solidFill>
                </a:rPr>
                <a:t> : </a:t>
              </a:r>
              <a:endParaRPr lang="en-US" sz="2400" dirty="0"/>
            </a:p>
          </p:txBody>
        </p:sp>
        <p:sp>
          <p:nvSpPr>
            <p:cNvPr id="12" name="TextBox 11">
              <a:extLst>
                <a:ext uri="{FF2B5EF4-FFF2-40B4-BE49-F238E27FC236}">
                  <a16:creationId xmlns:a16="http://schemas.microsoft.com/office/drawing/2014/main" id="{61EF9D82-B717-41F1-B463-1A18933F87B5}"/>
                </a:ext>
              </a:extLst>
            </p:cNvPr>
            <p:cNvSpPr txBox="1"/>
            <p:nvPr/>
          </p:nvSpPr>
          <p:spPr>
            <a:xfrm>
              <a:off x="637799" y="3043952"/>
              <a:ext cx="8587481" cy="3046988"/>
            </a:xfrm>
            <a:prstGeom prst="rect">
              <a:avLst/>
            </a:prstGeom>
            <a:noFill/>
            <a:ln>
              <a:solidFill>
                <a:schemeClr val="bg1"/>
              </a:solidFill>
            </a:ln>
          </p:spPr>
          <p:txBody>
            <a:bodyPr wrap="square" rtlCol="0">
              <a:spAutoFit/>
            </a:bodyPr>
            <a:lstStyle/>
            <a:p>
              <a:pPr marL="346075" indent="-346075">
                <a:buClr>
                  <a:schemeClr val="tx1"/>
                </a:buClr>
              </a:pPr>
              <a:r>
                <a:rPr lang="en-US" altLang="en-US" dirty="0"/>
                <a:t>1. Comment </a:t>
              </a:r>
              <a:r>
                <a:rPr lang="en-US" altLang="en-US" dirty="0" err="1"/>
                <a:t>évaluez-vous</a:t>
              </a:r>
              <a:r>
                <a:rPr lang="en-US" altLang="en-US" dirty="0"/>
                <a:t> </a:t>
              </a:r>
              <a:r>
                <a:rPr lang="en-US" altLang="en-US" dirty="0" err="1"/>
                <a:t>l'implication</a:t>
              </a:r>
              <a:r>
                <a:rPr lang="en-US" altLang="en-US" dirty="0"/>
                <a:t> des </a:t>
              </a:r>
              <a:r>
                <a:rPr lang="en-US" altLang="en-US" dirty="0" err="1"/>
                <a:t>responsables</a:t>
              </a:r>
              <a:r>
                <a:rPr lang="en-US" altLang="en-US" dirty="0"/>
                <a:t> du </a:t>
              </a:r>
              <a:r>
                <a:rPr lang="en-US" altLang="en-US" dirty="0" err="1"/>
                <a:t>gouvernement</a:t>
              </a:r>
              <a:r>
                <a:rPr lang="en-US" altLang="en-US" dirty="0"/>
                <a:t> local dans la </a:t>
              </a:r>
              <a:r>
                <a:rPr lang="en-US" altLang="en-US" dirty="0" err="1"/>
                <a:t>réduction</a:t>
              </a:r>
              <a:r>
                <a:rPr lang="en-US" altLang="en-US" dirty="0"/>
                <a:t> du travail des enfants ? </a:t>
              </a:r>
            </a:p>
            <a:p>
              <a:pPr>
                <a:buClr>
                  <a:schemeClr val="tx1"/>
                </a:buClr>
              </a:pPr>
              <a:endParaRPr lang="en-US" altLang="en-US" dirty="0">
                <a:solidFill>
                  <a:srgbClr val="9E0000"/>
                </a:solidFill>
              </a:endParaRPr>
            </a:p>
            <a:p>
              <a:pPr>
                <a:buClr>
                  <a:schemeClr val="tx1"/>
                </a:buClr>
              </a:pPr>
              <a:endParaRPr lang="en-US" altLang="en-US" dirty="0">
                <a:solidFill>
                  <a:srgbClr val="9E0000"/>
                </a:solidFill>
              </a:endParaRPr>
            </a:p>
            <a:p>
              <a:endParaRPr lang="en-US" altLang="en-US" dirty="0">
                <a:solidFill>
                  <a:srgbClr val="9E0000"/>
                </a:solidFill>
              </a:endParaRPr>
            </a:p>
            <a:p>
              <a:endParaRPr lang="en-US" altLang="en-US" sz="1200" dirty="0">
                <a:solidFill>
                  <a:srgbClr val="9E0000"/>
                </a:solidFill>
              </a:endParaRPr>
            </a:p>
            <a:p>
              <a:endParaRPr lang="en-US" altLang="en-US" sz="100" dirty="0">
                <a:solidFill>
                  <a:srgbClr val="9E0000"/>
                </a:solidFill>
              </a:endParaRPr>
            </a:p>
            <a:p>
              <a:endParaRPr lang="en-US" altLang="en-US" sz="100" dirty="0">
                <a:solidFill>
                  <a:srgbClr val="9E0000"/>
                </a:solidFill>
              </a:endParaRPr>
            </a:p>
            <a:p>
              <a:r>
                <a:rPr lang="en-US" altLang="en-US" dirty="0"/>
                <a:t>2. </a:t>
              </a:r>
              <a:r>
                <a:rPr lang="en-US" altLang="en-US" dirty="0" err="1"/>
                <a:t>À</a:t>
              </a:r>
              <a:r>
                <a:rPr lang="en-US" altLang="en-US" dirty="0"/>
                <a:t> quelle </a:t>
              </a:r>
              <a:r>
                <a:rPr lang="en-US" altLang="en-US" dirty="0" err="1"/>
                <a:t>fréquence</a:t>
              </a:r>
              <a:r>
                <a:rPr lang="en-US" altLang="en-US" dirty="0"/>
                <a:t> </a:t>
              </a:r>
              <a:r>
                <a:rPr lang="en-US" altLang="en-US" dirty="0" err="1"/>
                <a:t>assistez-vous</a:t>
              </a:r>
              <a:r>
                <a:rPr lang="en-US" altLang="en-US" dirty="0"/>
                <a:t> aux </a:t>
              </a:r>
              <a:r>
                <a:rPr lang="en-US" altLang="en-US" dirty="0" err="1"/>
                <a:t>réunions</a:t>
              </a:r>
              <a:r>
                <a:rPr lang="en-US" altLang="en-US" dirty="0"/>
                <a:t> </a:t>
              </a:r>
              <a:r>
                <a:rPr lang="en-US" altLang="en-US" dirty="0" err="1"/>
                <a:t>mensuelles</a:t>
              </a:r>
              <a:r>
                <a:rPr lang="en-US" altLang="en-US" dirty="0"/>
                <a:t> de la </a:t>
              </a:r>
              <a:r>
                <a:rPr lang="en-US" altLang="en-US" dirty="0" err="1"/>
                <a:t>mairie</a:t>
              </a:r>
              <a:r>
                <a:rPr lang="en-US" altLang="en-US" dirty="0"/>
                <a:t> ?</a:t>
              </a:r>
            </a:p>
            <a:p>
              <a:pPr marL="454025" lvl="1"/>
              <a:r>
                <a:rPr lang="en-US" altLang="en-US" sz="1400" dirty="0"/>
                <a:t>A.)  Je </a:t>
              </a:r>
              <a:r>
                <a:rPr lang="en-US" altLang="en-US" sz="1400" dirty="0" err="1"/>
                <a:t>n'ai</a:t>
              </a:r>
              <a:r>
                <a:rPr lang="en-US" altLang="en-US" sz="1400" dirty="0"/>
                <a:t> jamais </a:t>
              </a:r>
              <a:r>
                <a:rPr lang="en-US" altLang="en-US" sz="1400" dirty="0" err="1"/>
                <a:t>été</a:t>
              </a:r>
              <a:endParaRPr lang="en-US" altLang="en-US" sz="1400" dirty="0"/>
            </a:p>
            <a:p>
              <a:pPr marL="454025" lvl="1"/>
              <a:r>
                <a:rPr lang="en-US" altLang="en-US" sz="1400" dirty="0"/>
                <a:t>B.)  "Pas </a:t>
              </a:r>
              <a:r>
                <a:rPr lang="en-US" altLang="en-US" sz="1400" dirty="0" err="1"/>
                <a:t>souvent</a:t>
              </a:r>
              <a:r>
                <a:rPr lang="en-US" altLang="en-US" sz="1400" dirty="0"/>
                <a:t>" (Une </a:t>
              </a:r>
              <a:r>
                <a:rPr lang="en-US" altLang="en-US" sz="1400" dirty="0" err="1"/>
                <a:t>ou</a:t>
              </a:r>
              <a:r>
                <a:rPr lang="en-US" altLang="en-US" sz="1400" dirty="0"/>
                <a:t> deux </a:t>
              </a:r>
              <a:r>
                <a:rPr lang="en-US" altLang="en-US" sz="1400" dirty="0" err="1"/>
                <a:t>fois</a:t>
              </a:r>
              <a:r>
                <a:rPr lang="en-US" altLang="en-US" sz="1400" dirty="0"/>
                <a:t> par an)</a:t>
              </a:r>
            </a:p>
            <a:p>
              <a:pPr marL="454025" lvl="1"/>
              <a:r>
                <a:rPr lang="en-US" altLang="en-US" sz="1400" dirty="0"/>
                <a:t>B.)   "</a:t>
              </a:r>
              <a:r>
                <a:rPr lang="en-US" altLang="en-US" sz="1400" dirty="0" err="1"/>
                <a:t>Souvent</a:t>
              </a:r>
              <a:r>
                <a:rPr lang="en-US" altLang="en-US" sz="1400" dirty="0"/>
                <a:t>" (3 </a:t>
              </a:r>
              <a:r>
                <a:rPr lang="en-US" altLang="en-US" sz="1400" dirty="0" err="1"/>
                <a:t>à</a:t>
              </a:r>
              <a:r>
                <a:rPr lang="en-US" altLang="en-US" sz="1400" dirty="0"/>
                <a:t> 5 </a:t>
              </a:r>
              <a:r>
                <a:rPr lang="en-US" altLang="en-US" sz="1400" dirty="0" err="1"/>
                <a:t>fois</a:t>
              </a:r>
              <a:r>
                <a:rPr lang="en-US" altLang="en-US" sz="1400" dirty="0"/>
                <a:t> par an)</a:t>
              </a:r>
            </a:p>
            <a:p>
              <a:pPr marL="454025" lvl="1"/>
              <a:r>
                <a:rPr lang="en-US" altLang="en-US" sz="1400" dirty="0"/>
                <a:t>C.)   "Très </a:t>
              </a:r>
              <a:r>
                <a:rPr lang="en-US" altLang="en-US" sz="1400" dirty="0" err="1"/>
                <a:t>souvent</a:t>
              </a:r>
              <a:r>
                <a:rPr lang="en-US" altLang="en-US" sz="1400" dirty="0"/>
                <a:t>" (6 </a:t>
              </a:r>
              <a:r>
                <a:rPr lang="en-US" altLang="en-US" sz="1400" dirty="0" err="1"/>
                <a:t>à</a:t>
              </a:r>
              <a:r>
                <a:rPr lang="en-US" altLang="en-US" sz="1400" dirty="0"/>
                <a:t> 9 </a:t>
              </a:r>
              <a:r>
                <a:rPr lang="en-US" altLang="en-US" sz="1400" dirty="0" err="1"/>
                <a:t>fois</a:t>
              </a:r>
              <a:r>
                <a:rPr lang="en-US" altLang="en-US" sz="1400" dirty="0"/>
                <a:t> par an)</a:t>
              </a:r>
            </a:p>
            <a:p>
              <a:pPr marL="454025" lvl="1"/>
              <a:r>
                <a:rPr lang="en-US" altLang="en-US" sz="1400" dirty="0"/>
                <a:t>D.)   </a:t>
              </a:r>
              <a:r>
                <a:rPr lang="en-US" altLang="en-US" sz="1400" dirty="0" err="1"/>
                <a:t>J'assiste</a:t>
              </a:r>
              <a:r>
                <a:rPr lang="en-US" altLang="en-US" sz="1400" dirty="0"/>
                <a:t> </a:t>
              </a:r>
              <a:r>
                <a:rPr lang="en-US" altLang="en-US" sz="1400" dirty="0" err="1"/>
                <a:t>à</a:t>
              </a:r>
              <a:r>
                <a:rPr lang="en-US" altLang="en-US" sz="1400" dirty="0"/>
                <a:t> </a:t>
              </a:r>
              <a:r>
                <a:rPr lang="en-US" altLang="en-US" sz="1400" dirty="0" err="1"/>
                <a:t>presque</a:t>
              </a:r>
              <a:r>
                <a:rPr lang="en-US" altLang="en-US" sz="1400" dirty="0"/>
                <a:t> </a:t>
              </a:r>
              <a:r>
                <a:rPr lang="en-US" altLang="en-US" sz="1400" dirty="0" err="1"/>
                <a:t>toutes</a:t>
              </a:r>
              <a:r>
                <a:rPr lang="en-US" altLang="en-US" sz="1400" dirty="0"/>
                <a:t> les </a:t>
              </a:r>
              <a:r>
                <a:rPr lang="en-US" altLang="en-US" sz="1400" dirty="0" err="1"/>
                <a:t>réunions</a:t>
              </a:r>
              <a:r>
                <a:rPr lang="en-US" altLang="en-US" sz="1400" dirty="0"/>
                <a:t> (10 - 12 par an)</a:t>
              </a:r>
            </a:p>
          </p:txBody>
        </p:sp>
        <p:sp>
          <p:nvSpPr>
            <p:cNvPr id="5" name="Rectangle 3">
              <a:extLst>
                <a:ext uri="{FF2B5EF4-FFF2-40B4-BE49-F238E27FC236}">
                  <a16:creationId xmlns:a16="http://schemas.microsoft.com/office/drawing/2014/main" id="{071145C7-DADA-44A5-BC6C-C5CAB1DCA50A}"/>
                </a:ext>
              </a:extLst>
            </p:cNvPr>
            <p:cNvSpPr>
              <a:spLocks noChangeArrowheads="1"/>
            </p:cNvSpPr>
            <p:nvPr/>
          </p:nvSpPr>
          <p:spPr bwMode="auto">
            <a:xfrm>
              <a:off x="960276" y="4193753"/>
              <a:ext cx="5179178" cy="51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itchFamily="18" charset="0"/>
                  <a:ea typeface="MS PGothic" pitchFamily="34" charset="-128"/>
                </a:defRPr>
              </a:lvl1pPr>
              <a:lvl2pPr marL="742950" indent="-285750">
                <a:defRPr sz="2000">
                  <a:solidFill>
                    <a:schemeClr val="tx1"/>
                  </a:solidFill>
                  <a:latin typeface="Times New Roman" pitchFamily="18" charset="0"/>
                  <a:ea typeface="MS PGothic" pitchFamily="34" charset="-128"/>
                </a:defRPr>
              </a:lvl2pPr>
              <a:lvl3pPr marL="1143000" indent="-228600">
                <a:defRPr sz="2000">
                  <a:solidFill>
                    <a:schemeClr val="tx1"/>
                  </a:solidFill>
                  <a:latin typeface="Times New Roman" pitchFamily="18" charset="0"/>
                  <a:ea typeface="MS PGothic" pitchFamily="34" charset="-128"/>
                </a:defRPr>
              </a:lvl3pPr>
              <a:lvl4pPr marL="1600200" indent="-228600">
                <a:defRPr sz="2000">
                  <a:solidFill>
                    <a:schemeClr val="tx1"/>
                  </a:solidFill>
                  <a:latin typeface="Times New Roman" pitchFamily="18" charset="0"/>
                  <a:ea typeface="MS PGothic" pitchFamily="34" charset="-128"/>
                </a:defRPr>
              </a:lvl4pPr>
              <a:lvl5pPr marL="2057400" indent="-228600">
                <a:defRPr sz="20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MS PGothic" pitchFamily="34" charset="-128"/>
                </a:defRPr>
              </a:lvl9pPr>
            </a:lstStyle>
            <a:p>
              <a:pPr>
                <a:spcBef>
                  <a:spcPct val="50000"/>
                </a:spcBef>
              </a:pPr>
              <a:r>
                <a:rPr lang="en-US" altLang="en-US" sz="1100" b="1" dirty="0">
                  <a:latin typeface="Arial" pitchFamily="34" charset="0"/>
                </a:rPr>
                <a:t>Très </a:t>
              </a:r>
              <a:r>
                <a:rPr lang="en-US" altLang="en-US" sz="1100" b="1" dirty="0" err="1">
                  <a:latin typeface="Arial" pitchFamily="34" charset="0"/>
                </a:rPr>
                <a:t>faible</a:t>
              </a:r>
              <a:r>
                <a:rPr lang="en-US" altLang="en-US" sz="1100" b="1" dirty="0">
                  <a:latin typeface="Arial" pitchFamily="34" charset="0"/>
                </a:rPr>
                <a:t>          </a:t>
              </a:r>
              <a:r>
                <a:rPr lang="en-US" altLang="en-US" sz="1100" b="1" dirty="0" err="1">
                  <a:latin typeface="Arial" pitchFamily="34" charset="0"/>
                </a:rPr>
                <a:t>Faible</a:t>
              </a:r>
              <a:r>
                <a:rPr lang="en-US" altLang="en-US" sz="1100" b="1" dirty="0">
                  <a:latin typeface="Arial" pitchFamily="34" charset="0"/>
                </a:rPr>
                <a:t>	 </a:t>
              </a:r>
              <a:r>
                <a:rPr lang="en-US" altLang="en-US" sz="1100" b="1" dirty="0" err="1">
                  <a:latin typeface="Arial" pitchFamily="34" charset="0"/>
                </a:rPr>
                <a:t>Moyen</a:t>
              </a:r>
              <a:r>
                <a:rPr lang="en-US" altLang="en-US" sz="1100" b="1" dirty="0">
                  <a:latin typeface="Arial" pitchFamily="34" charset="0"/>
                </a:rPr>
                <a:t>	      Bien              Très bien</a:t>
              </a:r>
            </a:p>
            <a:p>
              <a:pPr>
                <a:spcBef>
                  <a:spcPct val="50000"/>
                </a:spcBef>
              </a:pPr>
              <a:r>
                <a:rPr lang="en-US" altLang="en-US" sz="1100" b="1" dirty="0">
                  <a:latin typeface="Arial" pitchFamily="34" charset="0"/>
                </a:rPr>
                <a:t>    (1)                      (2)                  (3)                       (4)                      (5)</a:t>
              </a:r>
            </a:p>
          </p:txBody>
        </p:sp>
        <p:sp>
          <p:nvSpPr>
            <p:cNvPr id="6" name="Line 4">
              <a:extLst>
                <a:ext uri="{FF2B5EF4-FFF2-40B4-BE49-F238E27FC236}">
                  <a16:creationId xmlns:a16="http://schemas.microsoft.com/office/drawing/2014/main" id="{95540682-FF54-43EC-9B14-49C0A2D14A81}"/>
                </a:ext>
              </a:extLst>
            </p:cNvPr>
            <p:cNvSpPr>
              <a:spLocks noChangeShapeType="1"/>
            </p:cNvSpPr>
            <p:nvPr/>
          </p:nvSpPr>
          <p:spPr bwMode="auto">
            <a:xfrm flipV="1">
              <a:off x="1143840" y="4018462"/>
              <a:ext cx="4381727" cy="0"/>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sz="1210" dirty="0"/>
            </a:p>
          </p:txBody>
        </p:sp>
        <p:sp>
          <p:nvSpPr>
            <p:cNvPr id="7" name="AutoShape 5">
              <a:extLst>
                <a:ext uri="{FF2B5EF4-FFF2-40B4-BE49-F238E27FC236}">
                  <a16:creationId xmlns:a16="http://schemas.microsoft.com/office/drawing/2014/main" id="{1B98C4D1-D15F-4109-97A8-8A57467A527D}"/>
                </a:ext>
              </a:extLst>
            </p:cNvPr>
            <p:cNvSpPr>
              <a:spLocks noChangeArrowheads="1"/>
            </p:cNvSpPr>
            <p:nvPr/>
          </p:nvSpPr>
          <p:spPr bwMode="auto">
            <a:xfrm>
              <a:off x="1195787" y="3905147"/>
              <a:ext cx="166923" cy="227967"/>
            </a:xfrm>
            <a:prstGeom prst="diamond">
              <a:avLst/>
            </a:prstGeom>
            <a:solidFill>
              <a:srgbClr val="000099"/>
            </a:solidFill>
            <a:ln w="9525">
              <a:solidFill>
                <a:schemeClr val="tx1"/>
              </a:solidFill>
              <a:miter lim="800000"/>
              <a:headEnd/>
              <a:tailEnd/>
            </a:ln>
          </p:spPr>
          <p:txBody>
            <a:bodyPr wrap="none" anchor="ctr"/>
            <a:lstStyle>
              <a:lvl1pPr>
                <a:defRPr sz="2000">
                  <a:solidFill>
                    <a:schemeClr val="tx1"/>
                  </a:solidFill>
                  <a:latin typeface="Times New Roman" pitchFamily="18" charset="0"/>
                  <a:ea typeface="MS PGothic" pitchFamily="34" charset="-128"/>
                </a:defRPr>
              </a:lvl1pPr>
              <a:lvl2pPr marL="742950" indent="-285750">
                <a:defRPr sz="2000">
                  <a:solidFill>
                    <a:schemeClr val="tx1"/>
                  </a:solidFill>
                  <a:latin typeface="Times New Roman" pitchFamily="18" charset="0"/>
                  <a:ea typeface="MS PGothic" pitchFamily="34" charset="-128"/>
                </a:defRPr>
              </a:lvl2pPr>
              <a:lvl3pPr marL="1143000" indent="-228600">
                <a:defRPr sz="2000">
                  <a:solidFill>
                    <a:schemeClr val="tx1"/>
                  </a:solidFill>
                  <a:latin typeface="Times New Roman" pitchFamily="18" charset="0"/>
                  <a:ea typeface="MS PGothic" pitchFamily="34" charset="-128"/>
                </a:defRPr>
              </a:lvl3pPr>
              <a:lvl4pPr marL="1600200" indent="-228600">
                <a:defRPr sz="2000">
                  <a:solidFill>
                    <a:schemeClr val="tx1"/>
                  </a:solidFill>
                  <a:latin typeface="Times New Roman" pitchFamily="18" charset="0"/>
                  <a:ea typeface="MS PGothic" pitchFamily="34" charset="-128"/>
                </a:defRPr>
              </a:lvl4pPr>
              <a:lvl5pPr marL="2057400" indent="-228600">
                <a:defRPr sz="20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MS PGothic" pitchFamily="34" charset="-128"/>
                </a:defRPr>
              </a:lvl9pPr>
            </a:lstStyle>
            <a:p>
              <a:pPr algn="ctr" eaLnBrk="1" hangingPunct="1">
                <a:spcBef>
                  <a:spcPct val="50000"/>
                </a:spcBef>
              </a:pPr>
              <a:endParaRPr lang="en-US" altLang="en-US" sz="1361" dirty="0"/>
            </a:p>
          </p:txBody>
        </p:sp>
        <p:sp>
          <p:nvSpPr>
            <p:cNvPr id="8" name="AutoShape 6">
              <a:extLst>
                <a:ext uri="{FF2B5EF4-FFF2-40B4-BE49-F238E27FC236}">
                  <a16:creationId xmlns:a16="http://schemas.microsoft.com/office/drawing/2014/main" id="{9C40EB0D-7110-43D7-85E7-BD1B4F35D475}"/>
                </a:ext>
              </a:extLst>
            </p:cNvPr>
            <p:cNvSpPr>
              <a:spLocks noChangeArrowheads="1"/>
            </p:cNvSpPr>
            <p:nvPr/>
          </p:nvSpPr>
          <p:spPr bwMode="auto">
            <a:xfrm>
              <a:off x="2174255" y="3895816"/>
              <a:ext cx="166923" cy="227967"/>
            </a:xfrm>
            <a:prstGeom prst="diamond">
              <a:avLst/>
            </a:prstGeom>
            <a:solidFill>
              <a:srgbClr val="000099"/>
            </a:solidFill>
            <a:ln w="9525">
              <a:solidFill>
                <a:schemeClr val="tx1"/>
              </a:solidFill>
              <a:miter lim="800000"/>
              <a:headEnd/>
              <a:tailEnd/>
            </a:ln>
          </p:spPr>
          <p:txBody>
            <a:bodyPr wrap="none" anchor="ctr"/>
            <a:lstStyle>
              <a:lvl1pPr>
                <a:defRPr sz="2000">
                  <a:solidFill>
                    <a:schemeClr val="tx1"/>
                  </a:solidFill>
                  <a:latin typeface="Times New Roman" pitchFamily="18" charset="0"/>
                  <a:ea typeface="MS PGothic" pitchFamily="34" charset="-128"/>
                </a:defRPr>
              </a:lvl1pPr>
              <a:lvl2pPr marL="742950" indent="-285750">
                <a:defRPr sz="2000">
                  <a:solidFill>
                    <a:schemeClr val="tx1"/>
                  </a:solidFill>
                  <a:latin typeface="Times New Roman" pitchFamily="18" charset="0"/>
                  <a:ea typeface="MS PGothic" pitchFamily="34" charset="-128"/>
                </a:defRPr>
              </a:lvl2pPr>
              <a:lvl3pPr marL="1143000" indent="-228600">
                <a:defRPr sz="2000">
                  <a:solidFill>
                    <a:schemeClr val="tx1"/>
                  </a:solidFill>
                  <a:latin typeface="Times New Roman" pitchFamily="18" charset="0"/>
                  <a:ea typeface="MS PGothic" pitchFamily="34" charset="-128"/>
                </a:defRPr>
              </a:lvl3pPr>
              <a:lvl4pPr marL="1600200" indent="-228600">
                <a:defRPr sz="2000">
                  <a:solidFill>
                    <a:schemeClr val="tx1"/>
                  </a:solidFill>
                  <a:latin typeface="Times New Roman" pitchFamily="18" charset="0"/>
                  <a:ea typeface="MS PGothic" pitchFamily="34" charset="-128"/>
                </a:defRPr>
              </a:lvl4pPr>
              <a:lvl5pPr marL="2057400" indent="-228600">
                <a:defRPr sz="20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MS PGothic" pitchFamily="34" charset="-128"/>
                </a:defRPr>
              </a:lvl9pPr>
            </a:lstStyle>
            <a:p>
              <a:pPr algn="ctr" eaLnBrk="1" hangingPunct="1">
                <a:spcBef>
                  <a:spcPct val="50000"/>
                </a:spcBef>
              </a:pPr>
              <a:endParaRPr lang="en-US" altLang="en-US" sz="1361" dirty="0"/>
            </a:p>
          </p:txBody>
        </p:sp>
        <p:sp>
          <p:nvSpPr>
            <p:cNvPr id="9" name="AutoShape 7">
              <a:extLst>
                <a:ext uri="{FF2B5EF4-FFF2-40B4-BE49-F238E27FC236}">
                  <a16:creationId xmlns:a16="http://schemas.microsoft.com/office/drawing/2014/main" id="{4D64EC8F-56F0-4497-9B9E-7ACD64BF392D}"/>
                </a:ext>
              </a:extLst>
            </p:cNvPr>
            <p:cNvSpPr>
              <a:spLocks noChangeArrowheads="1"/>
            </p:cNvSpPr>
            <p:nvPr/>
          </p:nvSpPr>
          <p:spPr bwMode="auto">
            <a:xfrm>
              <a:off x="3147972" y="3895816"/>
              <a:ext cx="166923" cy="227967"/>
            </a:xfrm>
            <a:prstGeom prst="diamond">
              <a:avLst/>
            </a:prstGeom>
            <a:solidFill>
              <a:srgbClr val="000099"/>
            </a:solidFill>
            <a:ln w="9525">
              <a:solidFill>
                <a:schemeClr val="tx1"/>
              </a:solidFill>
              <a:miter lim="800000"/>
              <a:headEnd/>
              <a:tailEnd/>
            </a:ln>
          </p:spPr>
          <p:txBody>
            <a:bodyPr wrap="none" anchor="ctr"/>
            <a:lstStyle>
              <a:lvl1pPr>
                <a:defRPr sz="2000">
                  <a:solidFill>
                    <a:schemeClr val="tx1"/>
                  </a:solidFill>
                  <a:latin typeface="Times New Roman" pitchFamily="18" charset="0"/>
                  <a:ea typeface="MS PGothic" pitchFamily="34" charset="-128"/>
                </a:defRPr>
              </a:lvl1pPr>
              <a:lvl2pPr marL="742950" indent="-285750">
                <a:defRPr sz="2000">
                  <a:solidFill>
                    <a:schemeClr val="tx1"/>
                  </a:solidFill>
                  <a:latin typeface="Times New Roman" pitchFamily="18" charset="0"/>
                  <a:ea typeface="MS PGothic" pitchFamily="34" charset="-128"/>
                </a:defRPr>
              </a:lvl2pPr>
              <a:lvl3pPr marL="1143000" indent="-228600">
                <a:defRPr sz="2000">
                  <a:solidFill>
                    <a:schemeClr val="tx1"/>
                  </a:solidFill>
                  <a:latin typeface="Times New Roman" pitchFamily="18" charset="0"/>
                  <a:ea typeface="MS PGothic" pitchFamily="34" charset="-128"/>
                </a:defRPr>
              </a:lvl3pPr>
              <a:lvl4pPr marL="1600200" indent="-228600">
                <a:defRPr sz="2000">
                  <a:solidFill>
                    <a:schemeClr val="tx1"/>
                  </a:solidFill>
                  <a:latin typeface="Times New Roman" pitchFamily="18" charset="0"/>
                  <a:ea typeface="MS PGothic" pitchFamily="34" charset="-128"/>
                </a:defRPr>
              </a:lvl4pPr>
              <a:lvl5pPr marL="2057400" indent="-228600">
                <a:defRPr sz="20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MS PGothic" pitchFamily="34" charset="-128"/>
                </a:defRPr>
              </a:lvl9pPr>
            </a:lstStyle>
            <a:p>
              <a:pPr algn="ctr" eaLnBrk="1" hangingPunct="1">
                <a:spcBef>
                  <a:spcPct val="50000"/>
                </a:spcBef>
              </a:pPr>
              <a:endParaRPr lang="en-US" altLang="en-US" sz="1361" dirty="0"/>
            </a:p>
          </p:txBody>
        </p:sp>
        <p:sp>
          <p:nvSpPr>
            <p:cNvPr id="10" name="AutoShape 8">
              <a:extLst>
                <a:ext uri="{FF2B5EF4-FFF2-40B4-BE49-F238E27FC236}">
                  <a16:creationId xmlns:a16="http://schemas.microsoft.com/office/drawing/2014/main" id="{2C50737C-69CE-4923-ADC8-291E6AAA36B3}"/>
                </a:ext>
              </a:extLst>
            </p:cNvPr>
            <p:cNvSpPr>
              <a:spLocks noChangeArrowheads="1"/>
            </p:cNvSpPr>
            <p:nvPr/>
          </p:nvSpPr>
          <p:spPr bwMode="auto">
            <a:xfrm>
              <a:off x="4149509" y="3895816"/>
              <a:ext cx="166923" cy="227967"/>
            </a:xfrm>
            <a:prstGeom prst="diamond">
              <a:avLst/>
            </a:prstGeom>
            <a:solidFill>
              <a:srgbClr val="000099"/>
            </a:solidFill>
            <a:ln w="9525">
              <a:solidFill>
                <a:schemeClr val="tx1"/>
              </a:solidFill>
              <a:miter lim="800000"/>
              <a:headEnd/>
              <a:tailEnd/>
            </a:ln>
          </p:spPr>
          <p:txBody>
            <a:bodyPr wrap="none" anchor="ctr"/>
            <a:lstStyle>
              <a:lvl1pPr>
                <a:defRPr sz="2000">
                  <a:solidFill>
                    <a:schemeClr val="tx1"/>
                  </a:solidFill>
                  <a:latin typeface="Times New Roman" pitchFamily="18" charset="0"/>
                  <a:ea typeface="MS PGothic" pitchFamily="34" charset="-128"/>
                </a:defRPr>
              </a:lvl1pPr>
              <a:lvl2pPr marL="742950" indent="-285750">
                <a:defRPr sz="2000">
                  <a:solidFill>
                    <a:schemeClr val="tx1"/>
                  </a:solidFill>
                  <a:latin typeface="Times New Roman" pitchFamily="18" charset="0"/>
                  <a:ea typeface="MS PGothic" pitchFamily="34" charset="-128"/>
                </a:defRPr>
              </a:lvl2pPr>
              <a:lvl3pPr marL="1143000" indent="-228600">
                <a:defRPr sz="2000">
                  <a:solidFill>
                    <a:schemeClr val="tx1"/>
                  </a:solidFill>
                  <a:latin typeface="Times New Roman" pitchFamily="18" charset="0"/>
                  <a:ea typeface="MS PGothic" pitchFamily="34" charset="-128"/>
                </a:defRPr>
              </a:lvl3pPr>
              <a:lvl4pPr marL="1600200" indent="-228600">
                <a:defRPr sz="2000">
                  <a:solidFill>
                    <a:schemeClr val="tx1"/>
                  </a:solidFill>
                  <a:latin typeface="Times New Roman" pitchFamily="18" charset="0"/>
                  <a:ea typeface="MS PGothic" pitchFamily="34" charset="-128"/>
                </a:defRPr>
              </a:lvl4pPr>
              <a:lvl5pPr marL="2057400" indent="-228600">
                <a:defRPr sz="20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MS PGothic" pitchFamily="34" charset="-128"/>
                </a:defRPr>
              </a:lvl9pPr>
            </a:lstStyle>
            <a:p>
              <a:pPr algn="ctr" eaLnBrk="1" hangingPunct="1">
                <a:spcBef>
                  <a:spcPct val="50000"/>
                </a:spcBef>
              </a:pPr>
              <a:endParaRPr lang="en-US" altLang="en-US" sz="1361" dirty="0"/>
            </a:p>
          </p:txBody>
        </p:sp>
        <p:sp>
          <p:nvSpPr>
            <p:cNvPr id="11" name="AutoShape 9">
              <a:extLst>
                <a:ext uri="{FF2B5EF4-FFF2-40B4-BE49-F238E27FC236}">
                  <a16:creationId xmlns:a16="http://schemas.microsoft.com/office/drawing/2014/main" id="{0425FCA6-A0DC-4BF5-B6EC-2FD86EF4A103}"/>
                </a:ext>
              </a:extLst>
            </p:cNvPr>
            <p:cNvSpPr>
              <a:spLocks noChangeArrowheads="1"/>
            </p:cNvSpPr>
            <p:nvPr/>
          </p:nvSpPr>
          <p:spPr bwMode="auto">
            <a:xfrm>
              <a:off x="5113582" y="3895815"/>
              <a:ext cx="166923" cy="227967"/>
            </a:xfrm>
            <a:prstGeom prst="diamond">
              <a:avLst/>
            </a:prstGeom>
            <a:solidFill>
              <a:srgbClr val="000099"/>
            </a:solidFill>
            <a:ln w="9525">
              <a:solidFill>
                <a:schemeClr val="tx1"/>
              </a:solidFill>
              <a:miter lim="800000"/>
              <a:headEnd/>
              <a:tailEnd/>
            </a:ln>
          </p:spPr>
          <p:txBody>
            <a:bodyPr wrap="none" anchor="ctr"/>
            <a:lstStyle>
              <a:lvl1pPr>
                <a:defRPr sz="2000">
                  <a:solidFill>
                    <a:schemeClr val="tx1"/>
                  </a:solidFill>
                  <a:latin typeface="Times New Roman" pitchFamily="18" charset="0"/>
                  <a:ea typeface="MS PGothic" pitchFamily="34" charset="-128"/>
                </a:defRPr>
              </a:lvl1pPr>
              <a:lvl2pPr marL="742950" indent="-285750">
                <a:defRPr sz="2000">
                  <a:solidFill>
                    <a:schemeClr val="tx1"/>
                  </a:solidFill>
                  <a:latin typeface="Times New Roman" pitchFamily="18" charset="0"/>
                  <a:ea typeface="MS PGothic" pitchFamily="34" charset="-128"/>
                </a:defRPr>
              </a:lvl2pPr>
              <a:lvl3pPr marL="1143000" indent="-228600">
                <a:defRPr sz="2000">
                  <a:solidFill>
                    <a:schemeClr val="tx1"/>
                  </a:solidFill>
                  <a:latin typeface="Times New Roman" pitchFamily="18" charset="0"/>
                  <a:ea typeface="MS PGothic" pitchFamily="34" charset="-128"/>
                </a:defRPr>
              </a:lvl3pPr>
              <a:lvl4pPr marL="1600200" indent="-228600">
                <a:defRPr sz="2000">
                  <a:solidFill>
                    <a:schemeClr val="tx1"/>
                  </a:solidFill>
                  <a:latin typeface="Times New Roman" pitchFamily="18" charset="0"/>
                  <a:ea typeface="MS PGothic" pitchFamily="34" charset="-128"/>
                </a:defRPr>
              </a:lvl4pPr>
              <a:lvl5pPr marL="2057400" indent="-228600">
                <a:defRPr sz="20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MS PGothic" pitchFamily="34" charset="-128"/>
                </a:defRPr>
              </a:lvl9pPr>
            </a:lstStyle>
            <a:p>
              <a:pPr algn="ctr" eaLnBrk="1" hangingPunct="1">
                <a:spcBef>
                  <a:spcPct val="50000"/>
                </a:spcBef>
              </a:pPr>
              <a:endParaRPr lang="en-US" altLang="en-US" sz="1361" dirty="0"/>
            </a:p>
          </p:txBody>
        </p:sp>
      </p:grpSp>
      <p:sp>
        <p:nvSpPr>
          <p:cNvPr id="13" name="TextBox 12" descr="Exemples d'indicateurs : &#10;&#10;Pourcentage de répondants qui ont jugé l'engagement communautaire du fonctionnaire bon ou très bon.&#10;&#10;Pourcentage des personnes interrogées qui ont jugé que l'engagement communautaire du fonctionnaire s'est amélioré au cours de l'année écoulée. ">
            <a:extLst>
              <a:ext uri="{FF2B5EF4-FFF2-40B4-BE49-F238E27FC236}">
                <a16:creationId xmlns:a16="http://schemas.microsoft.com/office/drawing/2014/main" id="{F1468770-3597-43AE-9725-A0E2DB336844}"/>
              </a:ext>
            </a:extLst>
          </p:cNvPr>
          <p:cNvSpPr txBox="1"/>
          <p:nvPr/>
        </p:nvSpPr>
        <p:spPr>
          <a:xfrm>
            <a:off x="8321024" y="3403908"/>
            <a:ext cx="3596641" cy="286232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b="1" dirty="0" err="1"/>
              <a:t>Exemples</a:t>
            </a:r>
            <a:r>
              <a:rPr lang="en-US" b="1" dirty="0"/>
              <a:t> </a:t>
            </a:r>
            <a:r>
              <a:rPr lang="en-US" b="1" dirty="0" err="1"/>
              <a:t>d'indicateurs</a:t>
            </a:r>
            <a:r>
              <a:rPr lang="en-US" b="1" dirty="0"/>
              <a:t> : </a:t>
            </a:r>
          </a:p>
          <a:p>
            <a:pPr marL="285750" indent="-285750">
              <a:buFont typeface="Arial" panose="020B0604020202020204" pitchFamily="34" charset="0"/>
              <a:buChar char="•"/>
            </a:pPr>
            <a:r>
              <a:rPr lang="en-US" dirty="0" err="1"/>
              <a:t>Pourcentage</a:t>
            </a:r>
            <a:r>
              <a:rPr lang="en-US" dirty="0"/>
              <a:t> de </a:t>
            </a:r>
            <a:r>
              <a:rPr lang="en-US" dirty="0" err="1"/>
              <a:t>répondants</a:t>
            </a:r>
            <a:r>
              <a:rPr lang="en-US" dirty="0"/>
              <a:t> qui </a:t>
            </a:r>
            <a:r>
              <a:rPr lang="en-US" dirty="0" err="1"/>
              <a:t>ont</a:t>
            </a:r>
            <a:r>
              <a:rPr lang="en-US" dirty="0"/>
              <a:t> </a:t>
            </a:r>
            <a:r>
              <a:rPr lang="en-US" dirty="0" err="1"/>
              <a:t>jugé</a:t>
            </a:r>
            <a:r>
              <a:rPr lang="en-US" dirty="0"/>
              <a:t> </a:t>
            </a:r>
            <a:r>
              <a:rPr lang="en-US" dirty="0" err="1"/>
              <a:t>l'engagement</a:t>
            </a:r>
            <a:r>
              <a:rPr lang="en-US" dirty="0"/>
              <a:t> </a:t>
            </a:r>
            <a:r>
              <a:rPr lang="en-US" dirty="0" err="1"/>
              <a:t>communautaire</a:t>
            </a:r>
            <a:r>
              <a:rPr lang="en-US" dirty="0"/>
              <a:t> du fonctionnaire bon </a:t>
            </a:r>
            <a:r>
              <a:rPr lang="en-US" dirty="0" err="1"/>
              <a:t>ou</a:t>
            </a:r>
            <a:r>
              <a:rPr lang="en-US" dirty="0"/>
              <a:t> très bon.</a:t>
            </a:r>
          </a:p>
          <a:p>
            <a:pPr marL="285750" indent="-285750">
              <a:buFont typeface="Arial" panose="020B0604020202020204" pitchFamily="34" charset="0"/>
              <a:buChar char="•"/>
            </a:pPr>
            <a:r>
              <a:rPr lang="en-US" dirty="0" err="1"/>
              <a:t>Pourcentage</a:t>
            </a:r>
            <a:r>
              <a:rPr lang="en-US" dirty="0"/>
              <a:t> des </a:t>
            </a:r>
            <a:r>
              <a:rPr lang="en-US" dirty="0" err="1"/>
              <a:t>personnes</a:t>
            </a:r>
            <a:r>
              <a:rPr lang="en-US" dirty="0"/>
              <a:t> </a:t>
            </a:r>
            <a:r>
              <a:rPr lang="en-US" dirty="0" err="1"/>
              <a:t>interrogées</a:t>
            </a:r>
            <a:r>
              <a:rPr lang="en-US" dirty="0"/>
              <a:t> qui </a:t>
            </a:r>
            <a:r>
              <a:rPr lang="en-US" dirty="0" err="1"/>
              <a:t>ont</a:t>
            </a:r>
            <a:r>
              <a:rPr lang="en-US" dirty="0"/>
              <a:t> </a:t>
            </a:r>
            <a:r>
              <a:rPr lang="en-US" dirty="0" err="1"/>
              <a:t>jugé</a:t>
            </a:r>
            <a:r>
              <a:rPr lang="en-US" dirty="0"/>
              <a:t> que </a:t>
            </a:r>
            <a:r>
              <a:rPr lang="en-US" dirty="0" err="1"/>
              <a:t>l'engagement</a:t>
            </a:r>
            <a:r>
              <a:rPr lang="en-US" dirty="0"/>
              <a:t> </a:t>
            </a:r>
            <a:r>
              <a:rPr lang="en-US" dirty="0" err="1"/>
              <a:t>communautaire</a:t>
            </a:r>
            <a:r>
              <a:rPr lang="en-US" dirty="0"/>
              <a:t> du fonctionnaire </a:t>
            </a:r>
            <a:r>
              <a:rPr lang="en-US" dirty="0" err="1"/>
              <a:t>s'est</a:t>
            </a:r>
            <a:r>
              <a:rPr lang="en-US" dirty="0"/>
              <a:t> </a:t>
            </a:r>
            <a:r>
              <a:rPr lang="en-US" dirty="0" err="1"/>
              <a:t>amélioré</a:t>
            </a:r>
            <a:r>
              <a:rPr lang="en-US" dirty="0"/>
              <a:t> au </a:t>
            </a:r>
            <a:r>
              <a:rPr lang="en-US" dirty="0" err="1"/>
              <a:t>cours</a:t>
            </a:r>
            <a:r>
              <a:rPr lang="en-US" dirty="0"/>
              <a:t> de </a:t>
            </a:r>
            <a:r>
              <a:rPr lang="en-US" dirty="0" err="1"/>
              <a:t>l'année</a:t>
            </a:r>
            <a:r>
              <a:rPr lang="en-US" dirty="0"/>
              <a:t> </a:t>
            </a:r>
            <a:r>
              <a:rPr lang="en-US" dirty="0" err="1"/>
              <a:t>écoulée</a:t>
            </a:r>
            <a:r>
              <a:rPr lang="en-US" dirty="0"/>
              <a:t>. </a:t>
            </a:r>
          </a:p>
        </p:txBody>
      </p:sp>
      <p:sp>
        <p:nvSpPr>
          <p:cNvPr id="2" name="Footer Placeholder 1">
            <a:extLst>
              <a:ext uri="{FF2B5EF4-FFF2-40B4-BE49-F238E27FC236}">
                <a16:creationId xmlns:a16="http://schemas.microsoft.com/office/drawing/2014/main" id="{94B9A0DD-CA6E-4DC1-88BB-070C049E178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216232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Indice - Indices ">
            <a:extLst>
              <a:ext uri="{FF2B5EF4-FFF2-40B4-BE49-F238E27FC236}">
                <a16:creationId xmlns:a16="http://schemas.microsoft.com/office/drawing/2014/main" id="{E83B329D-07C9-4DBC-BD95-259AD363AFC3}"/>
              </a:ext>
            </a:extLst>
          </p:cNvPr>
          <p:cNvSpPr>
            <a:spLocks noGrp="1"/>
          </p:cNvSpPr>
          <p:nvPr>
            <p:ph type="ctrTitle"/>
          </p:nvPr>
        </p:nvSpPr>
        <p:spPr>
          <a:xfrm>
            <a:off x="603214" y="90915"/>
            <a:ext cx="10507568" cy="961175"/>
          </a:xfrm>
        </p:spPr>
        <p:txBody>
          <a:bodyPr>
            <a:normAutofit/>
          </a:bodyPr>
          <a:lstStyle/>
          <a:p>
            <a:pPr algn="l"/>
            <a:r>
              <a:rPr lang="en-US" sz="4400" dirty="0" err="1"/>
              <a:t>Indice</a:t>
            </a:r>
            <a:r>
              <a:rPr lang="en-US" sz="4400" dirty="0"/>
              <a:t> - Indices </a:t>
            </a:r>
          </a:p>
        </p:txBody>
      </p:sp>
      <p:sp>
        <p:nvSpPr>
          <p:cNvPr id="3" name="Content Placeholder 2" descr="Un indice est un indicateur qui combine plusieurs &quot;bouts&quot; de données en un score combiné.&#10;Utile lorsque le résultat à mesurer comporte de nombreux éléments ou dimensions.">
            <a:extLst>
              <a:ext uri="{FF2B5EF4-FFF2-40B4-BE49-F238E27FC236}">
                <a16:creationId xmlns:a16="http://schemas.microsoft.com/office/drawing/2014/main" id="{7F6E15F0-E5D0-4DAB-BE03-C526799FF2CE}"/>
              </a:ext>
            </a:extLst>
          </p:cNvPr>
          <p:cNvSpPr>
            <a:spLocks noGrp="1"/>
          </p:cNvSpPr>
          <p:nvPr>
            <p:ph sz="quarter" idx="13"/>
          </p:nvPr>
        </p:nvSpPr>
        <p:spPr>
          <a:xfrm>
            <a:off x="603214" y="1324700"/>
            <a:ext cx="10507568" cy="1551932"/>
          </a:xfrm>
        </p:spPr>
        <p:txBody>
          <a:bodyPr>
            <a:normAutofit lnSpcReduction="10000"/>
          </a:bodyPr>
          <a:lstStyle/>
          <a:p>
            <a:pPr lvl="0"/>
            <a:r>
              <a:rPr lang="en-US" sz="2600" dirty="0">
                <a:solidFill>
                  <a:schemeClr val="tx1"/>
                </a:solidFill>
                <a:latin typeface="+mn-lt"/>
              </a:rPr>
              <a:t>Un </a:t>
            </a:r>
            <a:r>
              <a:rPr lang="en-US" sz="2600" dirty="0" err="1">
                <a:solidFill>
                  <a:schemeClr val="tx1"/>
                </a:solidFill>
                <a:latin typeface="+mn-lt"/>
              </a:rPr>
              <a:t>indice</a:t>
            </a:r>
            <a:r>
              <a:rPr lang="en-US" sz="2600" dirty="0">
                <a:solidFill>
                  <a:schemeClr val="tx1"/>
                </a:solidFill>
                <a:latin typeface="+mn-lt"/>
              </a:rPr>
              <a:t> </a:t>
            </a:r>
            <a:r>
              <a:rPr lang="en-US" sz="2600" dirty="0" err="1">
                <a:solidFill>
                  <a:schemeClr val="tx1"/>
                </a:solidFill>
                <a:latin typeface="+mn-lt"/>
              </a:rPr>
              <a:t>est</a:t>
            </a:r>
            <a:r>
              <a:rPr lang="en-US" sz="2600" dirty="0">
                <a:solidFill>
                  <a:schemeClr val="tx1"/>
                </a:solidFill>
                <a:latin typeface="+mn-lt"/>
              </a:rPr>
              <a:t> un </a:t>
            </a:r>
            <a:r>
              <a:rPr lang="en-US" sz="2600" dirty="0" err="1">
                <a:solidFill>
                  <a:schemeClr val="tx1"/>
                </a:solidFill>
                <a:latin typeface="+mn-lt"/>
              </a:rPr>
              <a:t>indicateur</a:t>
            </a:r>
            <a:r>
              <a:rPr lang="en-US" sz="2600" dirty="0">
                <a:solidFill>
                  <a:schemeClr val="tx1"/>
                </a:solidFill>
                <a:latin typeface="+mn-lt"/>
              </a:rPr>
              <a:t> qui combine </a:t>
            </a:r>
            <a:r>
              <a:rPr lang="en-US" sz="2600" dirty="0" err="1">
                <a:solidFill>
                  <a:schemeClr val="tx1"/>
                </a:solidFill>
                <a:latin typeface="+mn-lt"/>
              </a:rPr>
              <a:t>plusieurs</a:t>
            </a:r>
            <a:r>
              <a:rPr lang="en-US" sz="2600" dirty="0">
                <a:solidFill>
                  <a:schemeClr val="tx1"/>
                </a:solidFill>
                <a:latin typeface="+mn-lt"/>
              </a:rPr>
              <a:t> "bouts" de </a:t>
            </a:r>
            <a:r>
              <a:rPr lang="en-US" sz="2600" dirty="0" err="1">
                <a:solidFill>
                  <a:schemeClr val="tx1"/>
                </a:solidFill>
                <a:latin typeface="+mn-lt"/>
              </a:rPr>
              <a:t>données</a:t>
            </a:r>
            <a:r>
              <a:rPr lang="en-US" sz="2600" dirty="0">
                <a:solidFill>
                  <a:schemeClr val="tx1"/>
                </a:solidFill>
                <a:latin typeface="+mn-lt"/>
              </a:rPr>
              <a:t> </a:t>
            </a:r>
            <a:r>
              <a:rPr lang="en-US" sz="2600" dirty="0" err="1">
                <a:solidFill>
                  <a:schemeClr val="tx1"/>
                </a:solidFill>
                <a:latin typeface="+mn-lt"/>
              </a:rPr>
              <a:t>en</a:t>
            </a:r>
            <a:r>
              <a:rPr lang="en-US" sz="2600" dirty="0">
                <a:solidFill>
                  <a:schemeClr val="tx1"/>
                </a:solidFill>
                <a:latin typeface="+mn-lt"/>
              </a:rPr>
              <a:t> un score </a:t>
            </a:r>
            <a:r>
              <a:rPr lang="en-US" sz="2600" dirty="0" err="1">
                <a:solidFill>
                  <a:schemeClr val="tx1"/>
                </a:solidFill>
                <a:latin typeface="+mn-lt"/>
              </a:rPr>
              <a:t>combiné</a:t>
            </a:r>
            <a:r>
              <a:rPr lang="en-US" sz="2600" dirty="0">
                <a:solidFill>
                  <a:schemeClr val="tx1"/>
                </a:solidFill>
                <a:latin typeface="+mn-lt"/>
              </a:rPr>
              <a:t>.</a:t>
            </a:r>
          </a:p>
          <a:p>
            <a:pPr lvl="0"/>
            <a:r>
              <a:rPr lang="en-US" sz="2600" dirty="0">
                <a:solidFill>
                  <a:schemeClr val="tx1"/>
                </a:solidFill>
                <a:latin typeface="+mn-lt"/>
              </a:rPr>
              <a:t>Utile </a:t>
            </a:r>
            <a:r>
              <a:rPr lang="en-US" sz="2600" dirty="0" err="1">
                <a:solidFill>
                  <a:schemeClr val="tx1"/>
                </a:solidFill>
                <a:latin typeface="+mn-lt"/>
              </a:rPr>
              <a:t>lorsque</a:t>
            </a:r>
            <a:r>
              <a:rPr lang="en-US" sz="2600" dirty="0">
                <a:solidFill>
                  <a:schemeClr val="tx1"/>
                </a:solidFill>
                <a:latin typeface="+mn-lt"/>
              </a:rPr>
              <a:t> le </a:t>
            </a:r>
            <a:r>
              <a:rPr lang="en-US" sz="2600" dirty="0" err="1">
                <a:solidFill>
                  <a:schemeClr val="tx1"/>
                </a:solidFill>
                <a:latin typeface="+mn-lt"/>
              </a:rPr>
              <a:t>résultat</a:t>
            </a:r>
            <a:r>
              <a:rPr lang="en-US" sz="2600" dirty="0">
                <a:solidFill>
                  <a:schemeClr val="tx1"/>
                </a:solidFill>
                <a:latin typeface="+mn-lt"/>
              </a:rPr>
              <a:t> à </a:t>
            </a:r>
            <a:r>
              <a:rPr lang="en-US" sz="2600" dirty="0" err="1">
                <a:solidFill>
                  <a:schemeClr val="tx1"/>
                </a:solidFill>
                <a:latin typeface="+mn-lt"/>
              </a:rPr>
              <a:t>mesurer</a:t>
            </a:r>
            <a:r>
              <a:rPr lang="en-US" sz="2600" dirty="0">
                <a:solidFill>
                  <a:schemeClr val="tx1"/>
                </a:solidFill>
                <a:latin typeface="+mn-lt"/>
              </a:rPr>
              <a:t> </a:t>
            </a:r>
            <a:r>
              <a:rPr lang="en-US" sz="2600" dirty="0" err="1">
                <a:solidFill>
                  <a:schemeClr val="tx1"/>
                </a:solidFill>
                <a:latin typeface="+mn-lt"/>
              </a:rPr>
              <a:t>comporte</a:t>
            </a:r>
            <a:r>
              <a:rPr lang="en-US" sz="2600" dirty="0">
                <a:solidFill>
                  <a:schemeClr val="tx1"/>
                </a:solidFill>
                <a:latin typeface="+mn-lt"/>
              </a:rPr>
              <a:t> de </a:t>
            </a:r>
            <a:r>
              <a:rPr lang="en-US" sz="2600" dirty="0" err="1">
                <a:solidFill>
                  <a:schemeClr val="tx1"/>
                </a:solidFill>
                <a:latin typeface="+mn-lt"/>
              </a:rPr>
              <a:t>nombreux</a:t>
            </a:r>
            <a:r>
              <a:rPr lang="en-US" sz="2600" dirty="0">
                <a:solidFill>
                  <a:schemeClr val="tx1"/>
                </a:solidFill>
                <a:latin typeface="+mn-lt"/>
              </a:rPr>
              <a:t> </a:t>
            </a:r>
            <a:r>
              <a:rPr lang="en-US" sz="2600" dirty="0" err="1">
                <a:solidFill>
                  <a:schemeClr val="tx1"/>
                </a:solidFill>
                <a:latin typeface="+mn-lt"/>
              </a:rPr>
              <a:t>éléments</a:t>
            </a:r>
            <a:r>
              <a:rPr lang="en-US" sz="2600" dirty="0">
                <a:solidFill>
                  <a:schemeClr val="tx1"/>
                </a:solidFill>
                <a:latin typeface="+mn-lt"/>
              </a:rPr>
              <a:t> </a:t>
            </a:r>
            <a:r>
              <a:rPr lang="en-US" sz="2600" dirty="0" err="1">
                <a:solidFill>
                  <a:schemeClr val="tx1"/>
                </a:solidFill>
                <a:latin typeface="+mn-lt"/>
              </a:rPr>
              <a:t>ou</a:t>
            </a:r>
            <a:r>
              <a:rPr lang="en-US" sz="2600" dirty="0">
                <a:solidFill>
                  <a:schemeClr val="tx1"/>
                </a:solidFill>
                <a:latin typeface="+mn-lt"/>
              </a:rPr>
              <a:t> dimensions.</a:t>
            </a:r>
          </a:p>
        </p:txBody>
      </p:sp>
      <p:sp>
        <p:nvSpPr>
          <p:cNvPr id="9" name="TextBox 8" descr="Exemple : Indice de durabilité des organisations de la société civile (CSO) &#10;">
            <a:extLst>
              <a:ext uri="{FF2B5EF4-FFF2-40B4-BE49-F238E27FC236}">
                <a16:creationId xmlns:a16="http://schemas.microsoft.com/office/drawing/2014/main" id="{AA20D0D4-BB38-4BCF-819A-D4CBA3BF1E79}"/>
              </a:ext>
            </a:extLst>
          </p:cNvPr>
          <p:cNvSpPr txBox="1"/>
          <p:nvPr/>
        </p:nvSpPr>
        <p:spPr>
          <a:xfrm>
            <a:off x="603214" y="2878574"/>
            <a:ext cx="7980506" cy="400110"/>
          </a:xfrm>
          <a:prstGeom prst="rect">
            <a:avLst/>
          </a:prstGeom>
          <a:noFill/>
        </p:spPr>
        <p:txBody>
          <a:bodyPr wrap="square">
            <a:spAutoFit/>
          </a:bodyPr>
          <a:lstStyle/>
          <a:p>
            <a:pPr marL="0" lvl="0" indent="0" algn="ctr">
              <a:spcAft>
                <a:spcPts val="600"/>
              </a:spcAft>
              <a:buNone/>
            </a:pPr>
            <a:r>
              <a:rPr lang="en-US" sz="2000" b="1" dirty="0" err="1">
                <a:solidFill>
                  <a:srgbClr val="002060"/>
                </a:solidFill>
                <a:latin typeface="+mn-lt"/>
              </a:rPr>
              <a:t>Exemple</a:t>
            </a:r>
            <a:r>
              <a:rPr lang="en-US" sz="2000" b="1" dirty="0">
                <a:solidFill>
                  <a:srgbClr val="002060"/>
                </a:solidFill>
                <a:latin typeface="+mn-lt"/>
              </a:rPr>
              <a:t> : </a:t>
            </a:r>
            <a:r>
              <a:rPr lang="en-US" sz="2000" b="1" dirty="0" err="1">
                <a:solidFill>
                  <a:srgbClr val="002060"/>
                </a:solidFill>
                <a:latin typeface="+mn-lt"/>
              </a:rPr>
              <a:t>Indice</a:t>
            </a:r>
            <a:r>
              <a:rPr lang="en-US" sz="2000" b="1" dirty="0">
                <a:solidFill>
                  <a:srgbClr val="002060"/>
                </a:solidFill>
                <a:latin typeface="+mn-lt"/>
              </a:rPr>
              <a:t> de </a:t>
            </a:r>
            <a:r>
              <a:rPr lang="en-US" sz="2000" b="1" dirty="0" err="1">
                <a:solidFill>
                  <a:srgbClr val="002060"/>
                </a:solidFill>
                <a:latin typeface="+mn-lt"/>
              </a:rPr>
              <a:t>durabilité</a:t>
            </a:r>
            <a:r>
              <a:rPr lang="en-US" sz="2000" b="1" dirty="0">
                <a:solidFill>
                  <a:srgbClr val="002060"/>
                </a:solidFill>
                <a:latin typeface="+mn-lt"/>
              </a:rPr>
              <a:t> des </a:t>
            </a:r>
            <a:r>
              <a:rPr lang="en-US" sz="2000" b="1" dirty="0" err="1">
                <a:solidFill>
                  <a:srgbClr val="002060"/>
                </a:solidFill>
                <a:latin typeface="+mn-lt"/>
              </a:rPr>
              <a:t>organisations</a:t>
            </a:r>
            <a:r>
              <a:rPr lang="en-US" sz="2000" b="1" dirty="0">
                <a:solidFill>
                  <a:srgbClr val="002060"/>
                </a:solidFill>
                <a:latin typeface="+mn-lt"/>
              </a:rPr>
              <a:t> de la </a:t>
            </a:r>
            <a:r>
              <a:rPr lang="en-US" sz="2000" b="1" dirty="0" err="1">
                <a:solidFill>
                  <a:srgbClr val="002060"/>
                </a:solidFill>
                <a:latin typeface="+mn-lt"/>
              </a:rPr>
              <a:t>société</a:t>
            </a:r>
            <a:r>
              <a:rPr lang="en-US" sz="2000" b="1" dirty="0">
                <a:solidFill>
                  <a:srgbClr val="002060"/>
                </a:solidFill>
                <a:latin typeface="+mn-lt"/>
              </a:rPr>
              <a:t> civile (CSO) </a:t>
            </a:r>
          </a:p>
        </p:txBody>
      </p:sp>
      <p:graphicFrame>
        <p:nvGraphicFramePr>
          <p:cNvPr id="7" name="Table 7" descr="Tableau : &#10;&#10;Catégorie:&#10;&#10;1) Capacité organisationnelle&#10;&#10;2) Viabilité financière &#10;&#10;3) Plaidoyer&#10;&#10;4) Prestation de services&#10;&#10;5) Image publique &#10;&#10;Gamme:&#10;&#10;1) 1-5&#10;&#10;2) 1-5&#10;&#10;3) 1-5&#10;&#10;4) 1-5&#10;&#10;5) 1-5&#10;&#10;Score:&#10;&#10;1) 3&#10;&#10;2) 2&#10;&#10;3) 5&#10;&#10;4) 1&#10;&#10;5) 3&#10;&#10;Total:&#10;&#10;5-25&#10;&#10;14">
            <a:extLst>
              <a:ext uri="{FF2B5EF4-FFF2-40B4-BE49-F238E27FC236}">
                <a16:creationId xmlns:a16="http://schemas.microsoft.com/office/drawing/2014/main" id="{295288FA-5EC3-44C7-BBC0-A96876B4C031}"/>
              </a:ext>
            </a:extLst>
          </p:cNvPr>
          <p:cNvGraphicFramePr>
            <a:graphicFrameLocks noGrp="1"/>
          </p:cNvGraphicFramePr>
          <p:nvPr>
            <p:extLst>
              <p:ext uri="{D42A27DB-BD31-4B8C-83A1-F6EECF244321}">
                <p14:modId xmlns:p14="http://schemas.microsoft.com/office/powerpoint/2010/main" val="1787277097"/>
              </p:ext>
            </p:extLst>
          </p:nvPr>
        </p:nvGraphicFramePr>
        <p:xfrm>
          <a:off x="817058" y="3410158"/>
          <a:ext cx="5601118" cy="2777282"/>
        </p:xfrm>
        <a:graphic>
          <a:graphicData uri="http://schemas.openxmlformats.org/drawingml/2006/table">
            <a:tbl>
              <a:tblPr firstRow="1" bandRow="1">
                <a:tableStyleId>{5C22544A-7EE6-4342-B048-85BDC9FD1C3A}</a:tableStyleId>
              </a:tblPr>
              <a:tblGrid>
                <a:gridCol w="3531422">
                  <a:extLst>
                    <a:ext uri="{9D8B030D-6E8A-4147-A177-3AD203B41FA5}">
                      <a16:colId xmlns:a16="http://schemas.microsoft.com/office/drawing/2014/main" val="2499614167"/>
                    </a:ext>
                  </a:extLst>
                </a:gridCol>
                <a:gridCol w="1071058">
                  <a:extLst>
                    <a:ext uri="{9D8B030D-6E8A-4147-A177-3AD203B41FA5}">
                      <a16:colId xmlns:a16="http://schemas.microsoft.com/office/drawing/2014/main" val="2117823719"/>
                    </a:ext>
                  </a:extLst>
                </a:gridCol>
                <a:gridCol w="998638">
                  <a:extLst>
                    <a:ext uri="{9D8B030D-6E8A-4147-A177-3AD203B41FA5}">
                      <a16:colId xmlns:a16="http://schemas.microsoft.com/office/drawing/2014/main" val="3721969683"/>
                    </a:ext>
                  </a:extLst>
                </a:gridCol>
              </a:tblGrid>
              <a:tr h="354169">
                <a:tc>
                  <a:txBody>
                    <a:bodyPr/>
                    <a:lstStyle/>
                    <a:p>
                      <a:pPr algn="ctr"/>
                      <a:r>
                        <a:rPr lang="en-US" dirty="0" err="1"/>
                        <a:t>Catégorie</a:t>
                      </a:r>
                      <a:r>
                        <a:rPr lang="en-US" dirty="0"/>
                        <a:t> </a:t>
                      </a:r>
                    </a:p>
                  </a:txBody>
                  <a:tcPr anchor="ctr"/>
                </a:tc>
                <a:tc>
                  <a:txBody>
                    <a:bodyPr/>
                    <a:lstStyle/>
                    <a:p>
                      <a:pPr algn="ctr"/>
                      <a:r>
                        <a:rPr lang="en-US" dirty="0" err="1"/>
                        <a:t>Gamme</a:t>
                      </a:r>
                      <a:endParaRPr lang="en-US" dirty="0"/>
                    </a:p>
                  </a:txBody>
                  <a:tcPr anchor="ctr"/>
                </a:tc>
                <a:tc>
                  <a:txBody>
                    <a:bodyPr/>
                    <a:lstStyle/>
                    <a:p>
                      <a:pPr algn="ctr"/>
                      <a:r>
                        <a:rPr lang="en-US" dirty="0"/>
                        <a:t>Score </a:t>
                      </a:r>
                    </a:p>
                  </a:txBody>
                  <a:tcPr anchor="ctr"/>
                </a:tc>
                <a:extLst>
                  <a:ext uri="{0D108BD9-81ED-4DB2-BD59-A6C34878D82A}">
                    <a16:rowId xmlns:a16="http://schemas.microsoft.com/office/drawing/2014/main" val="3227618007"/>
                  </a:ext>
                </a:extLst>
              </a:tr>
              <a:tr h="430322">
                <a:tc>
                  <a:txBody>
                    <a:bodyPr/>
                    <a:lstStyle/>
                    <a:p>
                      <a:pPr marL="346075"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err="1">
                          <a:ln>
                            <a:noFill/>
                          </a:ln>
                          <a:solidFill>
                            <a:prstClr val="black"/>
                          </a:solidFill>
                          <a:effectLst/>
                          <a:uLnTx/>
                          <a:uFillTx/>
                          <a:latin typeface="+mn-lt"/>
                          <a:ea typeface="+mn-ea"/>
                          <a:cs typeface="+mn-cs"/>
                        </a:rPr>
                        <a:t>Capacité</a:t>
                      </a:r>
                      <a:r>
                        <a:rPr kumimoji="0" lang="en-US" sz="2000" b="0" i="0" u="none" strike="noStrike" kern="1200" cap="none" spc="0" normalizeH="0" baseline="0" noProof="0" dirty="0">
                          <a:ln>
                            <a:noFill/>
                          </a:ln>
                          <a:solidFill>
                            <a:prstClr val="black"/>
                          </a:solidFill>
                          <a:effectLst/>
                          <a:uLnTx/>
                          <a:uFillTx/>
                          <a:latin typeface="+mn-lt"/>
                          <a:ea typeface="+mn-ea"/>
                          <a:cs typeface="+mn-cs"/>
                        </a:rPr>
                        <a:t> </a:t>
                      </a:r>
                      <a:r>
                        <a:rPr kumimoji="0" lang="en-US" sz="2000" b="0" i="0" u="none" strike="noStrike" kern="1200" cap="none" spc="0" normalizeH="0" baseline="0" noProof="0" dirty="0" err="1">
                          <a:ln>
                            <a:noFill/>
                          </a:ln>
                          <a:solidFill>
                            <a:prstClr val="black"/>
                          </a:solidFill>
                          <a:effectLst/>
                          <a:uLnTx/>
                          <a:uFillTx/>
                          <a:latin typeface="+mn-lt"/>
                          <a:ea typeface="+mn-ea"/>
                          <a:cs typeface="+mn-cs"/>
                        </a:rPr>
                        <a:t>organisationnelle</a:t>
                      </a:r>
                      <a:endParaRPr kumimoji="0" lang="en-US" sz="2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ctr"/>
                      <a:r>
                        <a:rPr lang="en-US" dirty="0"/>
                        <a:t>1-5</a:t>
                      </a:r>
                    </a:p>
                  </a:txBody>
                  <a:tcPr/>
                </a:tc>
                <a:tc>
                  <a:txBody>
                    <a:bodyPr/>
                    <a:lstStyle/>
                    <a:p>
                      <a:pPr algn="ctr"/>
                      <a:r>
                        <a:rPr lang="en-US" dirty="0"/>
                        <a:t>3</a:t>
                      </a:r>
                    </a:p>
                  </a:txBody>
                  <a:tcPr/>
                </a:tc>
                <a:extLst>
                  <a:ext uri="{0D108BD9-81ED-4DB2-BD59-A6C34878D82A}">
                    <a16:rowId xmlns:a16="http://schemas.microsoft.com/office/drawing/2014/main" val="1428459192"/>
                  </a:ext>
                </a:extLst>
              </a:tr>
              <a:tr h="383683">
                <a:tc>
                  <a:txBody>
                    <a:bodyPr/>
                    <a:lstStyle/>
                    <a:p>
                      <a:pPr marL="346075"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err="1">
                          <a:ln>
                            <a:noFill/>
                          </a:ln>
                          <a:solidFill>
                            <a:prstClr val="black"/>
                          </a:solidFill>
                          <a:effectLst/>
                          <a:uLnTx/>
                          <a:uFillTx/>
                          <a:latin typeface="+mn-lt"/>
                          <a:ea typeface="+mn-ea"/>
                          <a:cs typeface="+mn-cs"/>
                        </a:rPr>
                        <a:t>Viabilité</a:t>
                      </a:r>
                      <a:r>
                        <a:rPr kumimoji="0" lang="en-US" sz="2000" b="0" i="0" u="none" strike="noStrike" kern="1200" cap="none" spc="0" normalizeH="0" baseline="0" noProof="0" dirty="0">
                          <a:ln>
                            <a:noFill/>
                          </a:ln>
                          <a:solidFill>
                            <a:prstClr val="black"/>
                          </a:solidFill>
                          <a:effectLst/>
                          <a:uLnTx/>
                          <a:uFillTx/>
                          <a:latin typeface="+mn-lt"/>
                          <a:ea typeface="+mn-ea"/>
                          <a:cs typeface="+mn-cs"/>
                        </a:rPr>
                        <a:t> financière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1-5</a:t>
                      </a:r>
                    </a:p>
                  </a:txBody>
                  <a:tcPr/>
                </a:tc>
                <a:tc>
                  <a:txBody>
                    <a:bodyPr/>
                    <a:lstStyle/>
                    <a:p>
                      <a:pPr algn="ctr"/>
                      <a:r>
                        <a:rPr lang="en-US" dirty="0"/>
                        <a:t>2</a:t>
                      </a:r>
                    </a:p>
                  </a:txBody>
                  <a:tcPr/>
                </a:tc>
                <a:extLst>
                  <a:ext uri="{0D108BD9-81ED-4DB2-BD59-A6C34878D82A}">
                    <a16:rowId xmlns:a16="http://schemas.microsoft.com/office/drawing/2014/main" val="846100047"/>
                  </a:ext>
                </a:extLst>
              </a:tr>
              <a:tr h="383683">
                <a:tc>
                  <a:txBody>
                    <a:bodyPr/>
                    <a:lstStyle/>
                    <a:p>
                      <a:pPr marL="346075"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Plaidoyer </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1-5</a:t>
                      </a:r>
                    </a:p>
                  </a:txBody>
                  <a:tcPr/>
                </a:tc>
                <a:tc>
                  <a:txBody>
                    <a:bodyPr/>
                    <a:lstStyle/>
                    <a:p>
                      <a:pPr algn="ctr"/>
                      <a:r>
                        <a:rPr lang="en-US" dirty="0"/>
                        <a:t>5</a:t>
                      </a:r>
                    </a:p>
                  </a:txBody>
                  <a:tcPr/>
                </a:tc>
                <a:extLst>
                  <a:ext uri="{0D108BD9-81ED-4DB2-BD59-A6C34878D82A}">
                    <a16:rowId xmlns:a16="http://schemas.microsoft.com/office/drawing/2014/main" val="613190119"/>
                  </a:ext>
                </a:extLst>
              </a:tr>
              <a:tr h="383683">
                <a:tc>
                  <a:txBody>
                    <a:bodyPr/>
                    <a:lstStyle/>
                    <a:p>
                      <a:pPr marL="346075"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Prestation de services</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1-5</a:t>
                      </a:r>
                    </a:p>
                  </a:txBody>
                  <a:tcPr/>
                </a:tc>
                <a:tc>
                  <a:txBody>
                    <a:bodyPr/>
                    <a:lstStyle/>
                    <a:p>
                      <a:pPr algn="ctr"/>
                      <a:r>
                        <a:rPr lang="en-US" dirty="0"/>
                        <a:t>1</a:t>
                      </a:r>
                    </a:p>
                  </a:txBody>
                  <a:tcPr/>
                </a:tc>
                <a:extLst>
                  <a:ext uri="{0D108BD9-81ED-4DB2-BD59-A6C34878D82A}">
                    <a16:rowId xmlns:a16="http://schemas.microsoft.com/office/drawing/2014/main" val="3632457948"/>
                  </a:ext>
                </a:extLst>
              </a:tr>
              <a:tr h="383683">
                <a:tc>
                  <a:txBody>
                    <a:bodyPr/>
                    <a:lstStyle/>
                    <a:p>
                      <a:pPr marL="346075"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Image </a:t>
                      </a:r>
                      <a:r>
                        <a:rPr kumimoji="0" lang="en-US" sz="2000" b="0" i="0" u="none" strike="noStrike" kern="1200" cap="none" spc="0" normalizeH="0" baseline="0" noProof="0" dirty="0" err="1">
                          <a:ln>
                            <a:noFill/>
                          </a:ln>
                          <a:solidFill>
                            <a:prstClr val="black"/>
                          </a:solidFill>
                          <a:effectLst/>
                          <a:uLnTx/>
                          <a:uFillTx/>
                          <a:latin typeface="+mn-lt"/>
                          <a:ea typeface="+mn-ea"/>
                          <a:cs typeface="+mn-cs"/>
                        </a:rPr>
                        <a:t>publique</a:t>
                      </a:r>
                      <a:r>
                        <a:rPr kumimoji="0" lang="en-US" sz="2000" b="0" i="0" u="none" strike="noStrike" kern="1200" cap="none" spc="0" normalizeH="0" baseline="0" noProof="0" dirty="0">
                          <a:ln>
                            <a:noFill/>
                          </a:ln>
                          <a:solidFill>
                            <a:prstClr val="black"/>
                          </a:solidFill>
                          <a:effectLst/>
                          <a:uLnTx/>
                          <a:uFillTx/>
                          <a:latin typeface="+mn-lt"/>
                          <a:ea typeface="+mn-ea"/>
                          <a:cs typeface="+mn-cs"/>
                        </a:rPr>
                        <a:t> </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1-5</a:t>
                      </a:r>
                    </a:p>
                  </a:txBody>
                  <a:tcPr/>
                </a:tc>
                <a:tc>
                  <a:txBody>
                    <a:bodyPr/>
                    <a:lstStyle/>
                    <a:p>
                      <a:pPr algn="ctr"/>
                      <a:r>
                        <a:rPr lang="en-US" dirty="0"/>
                        <a:t>3</a:t>
                      </a:r>
                    </a:p>
                  </a:txBody>
                  <a:tcPr/>
                </a:tc>
                <a:extLst>
                  <a:ext uri="{0D108BD9-81ED-4DB2-BD59-A6C34878D82A}">
                    <a16:rowId xmlns:a16="http://schemas.microsoft.com/office/drawing/2014/main" val="463303997"/>
                  </a:ext>
                </a:extLst>
              </a:tr>
              <a:tr h="383683">
                <a:tc>
                  <a:txBody>
                    <a:bodyPr/>
                    <a:lstStyle/>
                    <a:p>
                      <a:pPr marL="60325" marR="0" lvl="1"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Total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5- 25</a:t>
                      </a:r>
                    </a:p>
                  </a:txBody>
                  <a:tcPr/>
                </a:tc>
                <a:tc>
                  <a:txBody>
                    <a:bodyPr/>
                    <a:lstStyle/>
                    <a:p>
                      <a:pPr algn="ctr"/>
                      <a:r>
                        <a:rPr lang="en-US" b="1" dirty="0"/>
                        <a:t>14</a:t>
                      </a:r>
                    </a:p>
                  </a:txBody>
                  <a:tcPr/>
                </a:tc>
                <a:extLst>
                  <a:ext uri="{0D108BD9-81ED-4DB2-BD59-A6C34878D82A}">
                    <a16:rowId xmlns:a16="http://schemas.microsoft.com/office/drawing/2014/main" val="4197430455"/>
                  </a:ext>
                </a:extLst>
              </a:tr>
            </a:tbl>
          </a:graphicData>
        </a:graphic>
      </p:graphicFrame>
      <p:sp>
        <p:nvSpPr>
          <p:cNvPr id="6" name="TextBox 5" descr="Example Indicators:&#10;# Nombre ou pourcentage de CSO ayant amélioré leur score d'index par rapport à l'année précédente. &#10; &#10;# Nombre ou pourcentage de CSO ayant obtenu un indice de 12 ou plus. &#10;&#10;# Nombre de catégories ayant reçu un score de 3 ou plus pour le CSO soutenue">
            <a:extLst>
              <a:ext uri="{FF2B5EF4-FFF2-40B4-BE49-F238E27FC236}">
                <a16:creationId xmlns:a16="http://schemas.microsoft.com/office/drawing/2014/main" id="{99EDFF58-C453-4121-91CD-10A7300FD724}"/>
              </a:ext>
            </a:extLst>
          </p:cNvPr>
          <p:cNvSpPr txBox="1"/>
          <p:nvPr/>
        </p:nvSpPr>
        <p:spPr>
          <a:xfrm>
            <a:off x="8583721" y="3037890"/>
            <a:ext cx="3352800" cy="313932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b="1" dirty="0">
                <a:solidFill>
                  <a:schemeClr val="tx1"/>
                </a:solidFill>
              </a:rPr>
              <a:t>Example Indicators:</a:t>
            </a:r>
          </a:p>
          <a:p>
            <a:pPr marL="285750" indent="-285750">
              <a:buFont typeface="Arial" panose="020B0604020202020204" pitchFamily="34" charset="0"/>
              <a:buChar char="•"/>
            </a:pPr>
            <a:r>
              <a:rPr lang="en-US" dirty="0">
                <a:solidFill>
                  <a:schemeClr val="tx1"/>
                </a:solidFill>
              </a:rPr>
              <a:t># </a:t>
            </a:r>
            <a:r>
              <a:rPr lang="en-US" dirty="0" err="1">
                <a:solidFill>
                  <a:schemeClr val="tx1"/>
                </a:solidFill>
              </a:rPr>
              <a:t>Nombre</a:t>
            </a:r>
            <a:r>
              <a:rPr lang="en-US" dirty="0">
                <a:solidFill>
                  <a:schemeClr val="tx1"/>
                </a:solidFill>
              </a:rPr>
              <a:t> </a:t>
            </a:r>
            <a:r>
              <a:rPr lang="en-US" dirty="0" err="1">
                <a:solidFill>
                  <a:schemeClr val="tx1"/>
                </a:solidFill>
              </a:rPr>
              <a:t>ou</a:t>
            </a:r>
            <a:r>
              <a:rPr lang="en-US" dirty="0">
                <a:solidFill>
                  <a:schemeClr val="tx1"/>
                </a:solidFill>
              </a:rPr>
              <a:t> </a:t>
            </a:r>
            <a:r>
              <a:rPr lang="en-US" dirty="0" err="1">
                <a:solidFill>
                  <a:schemeClr val="tx1"/>
                </a:solidFill>
              </a:rPr>
              <a:t>pourcentage</a:t>
            </a:r>
            <a:r>
              <a:rPr lang="en-US" dirty="0">
                <a:solidFill>
                  <a:schemeClr val="tx1"/>
                </a:solidFill>
              </a:rPr>
              <a:t> de CSO </a:t>
            </a:r>
            <a:r>
              <a:rPr lang="en-US" dirty="0" err="1">
                <a:solidFill>
                  <a:schemeClr val="tx1"/>
                </a:solidFill>
              </a:rPr>
              <a:t>ayant</a:t>
            </a:r>
            <a:r>
              <a:rPr lang="en-US" dirty="0">
                <a:solidFill>
                  <a:schemeClr val="tx1"/>
                </a:solidFill>
              </a:rPr>
              <a:t> </a:t>
            </a:r>
            <a:r>
              <a:rPr lang="en-US" dirty="0" err="1">
                <a:solidFill>
                  <a:schemeClr val="tx1"/>
                </a:solidFill>
              </a:rPr>
              <a:t>amélioré</a:t>
            </a:r>
            <a:r>
              <a:rPr lang="en-US" dirty="0">
                <a:solidFill>
                  <a:schemeClr val="tx1"/>
                </a:solidFill>
              </a:rPr>
              <a:t> </a:t>
            </a:r>
            <a:r>
              <a:rPr lang="en-US" dirty="0" err="1">
                <a:solidFill>
                  <a:schemeClr val="tx1"/>
                </a:solidFill>
              </a:rPr>
              <a:t>leur</a:t>
            </a:r>
            <a:r>
              <a:rPr lang="en-US" dirty="0">
                <a:solidFill>
                  <a:schemeClr val="tx1"/>
                </a:solidFill>
              </a:rPr>
              <a:t> score </a:t>
            </a:r>
            <a:r>
              <a:rPr lang="en-US" dirty="0" err="1">
                <a:solidFill>
                  <a:schemeClr val="tx1"/>
                </a:solidFill>
              </a:rPr>
              <a:t>d'index</a:t>
            </a:r>
            <a:r>
              <a:rPr lang="en-US" dirty="0">
                <a:solidFill>
                  <a:schemeClr val="tx1"/>
                </a:solidFill>
              </a:rPr>
              <a:t> par rapport </a:t>
            </a:r>
            <a:r>
              <a:rPr lang="en-US" dirty="0" err="1">
                <a:solidFill>
                  <a:schemeClr val="tx1"/>
                </a:solidFill>
              </a:rPr>
              <a:t>à</a:t>
            </a:r>
            <a:r>
              <a:rPr lang="en-US" dirty="0">
                <a:solidFill>
                  <a:schemeClr val="tx1"/>
                </a:solidFill>
              </a:rPr>
              <a:t> </a:t>
            </a:r>
            <a:r>
              <a:rPr lang="en-US" dirty="0" err="1">
                <a:solidFill>
                  <a:schemeClr val="tx1"/>
                </a:solidFill>
              </a:rPr>
              <a:t>l'année</a:t>
            </a:r>
            <a:r>
              <a:rPr lang="en-US" dirty="0">
                <a:solidFill>
                  <a:schemeClr val="tx1"/>
                </a:solidFill>
              </a:rPr>
              <a:t> </a:t>
            </a:r>
            <a:r>
              <a:rPr lang="en-US" dirty="0" err="1">
                <a:solidFill>
                  <a:schemeClr val="tx1"/>
                </a:solidFill>
              </a:rPr>
              <a:t>précédente</a:t>
            </a:r>
            <a:r>
              <a:rPr lang="en-US" dirty="0">
                <a:solidFill>
                  <a:schemeClr val="tx1"/>
                </a:solidFill>
              </a:rPr>
              <a:t>.   </a:t>
            </a:r>
          </a:p>
          <a:p>
            <a:pPr marL="285750" indent="-285750">
              <a:buFont typeface="Arial" panose="020B0604020202020204" pitchFamily="34" charset="0"/>
              <a:buChar char="•"/>
            </a:pPr>
            <a:r>
              <a:rPr lang="en-US" dirty="0">
                <a:solidFill>
                  <a:schemeClr val="tx1"/>
                </a:solidFill>
              </a:rPr>
              <a:t># </a:t>
            </a:r>
            <a:r>
              <a:rPr lang="en-US" dirty="0" err="1">
                <a:solidFill>
                  <a:schemeClr val="tx1"/>
                </a:solidFill>
              </a:rPr>
              <a:t>Nombre</a:t>
            </a:r>
            <a:r>
              <a:rPr lang="en-US" dirty="0">
                <a:solidFill>
                  <a:schemeClr val="tx1"/>
                </a:solidFill>
              </a:rPr>
              <a:t> </a:t>
            </a:r>
            <a:r>
              <a:rPr lang="en-US" dirty="0" err="1">
                <a:solidFill>
                  <a:schemeClr val="tx1"/>
                </a:solidFill>
              </a:rPr>
              <a:t>ou</a:t>
            </a:r>
            <a:r>
              <a:rPr lang="en-US" dirty="0">
                <a:solidFill>
                  <a:schemeClr val="tx1"/>
                </a:solidFill>
              </a:rPr>
              <a:t> </a:t>
            </a:r>
            <a:r>
              <a:rPr lang="en-US" dirty="0" err="1">
                <a:solidFill>
                  <a:schemeClr val="tx1"/>
                </a:solidFill>
              </a:rPr>
              <a:t>pourcentage</a:t>
            </a:r>
            <a:r>
              <a:rPr lang="en-US" dirty="0">
                <a:solidFill>
                  <a:schemeClr val="tx1"/>
                </a:solidFill>
              </a:rPr>
              <a:t> de CSO </a:t>
            </a:r>
            <a:r>
              <a:rPr lang="en-US" dirty="0" err="1">
                <a:solidFill>
                  <a:schemeClr val="tx1"/>
                </a:solidFill>
              </a:rPr>
              <a:t>ayant</a:t>
            </a:r>
            <a:r>
              <a:rPr lang="en-US" dirty="0">
                <a:solidFill>
                  <a:schemeClr val="tx1"/>
                </a:solidFill>
              </a:rPr>
              <a:t> </a:t>
            </a:r>
            <a:r>
              <a:rPr lang="en-US" dirty="0" err="1">
                <a:solidFill>
                  <a:schemeClr val="tx1"/>
                </a:solidFill>
              </a:rPr>
              <a:t>obtenu</a:t>
            </a:r>
            <a:r>
              <a:rPr lang="en-US" dirty="0">
                <a:solidFill>
                  <a:schemeClr val="tx1"/>
                </a:solidFill>
              </a:rPr>
              <a:t> un </a:t>
            </a:r>
            <a:r>
              <a:rPr lang="en-US" dirty="0" err="1">
                <a:solidFill>
                  <a:schemeClr val="tx1"/>
                </a:solidFill>
              </a:rPr>
              <a:t>indice</a:t>
            </a:r>
            <a:r>
              <a:rPr lang="en-US" dirty="0">
                <a:solidFill>
                  <a:schemeClr val="tx1"/>
                </a:solidFill>
              </a:rPr>
              <a:t> de 12 </a:t>
            </a:r>
            <a:r>
              <a:rPr lang="en-US" dirty="0" err="1">
                <a:solidFill>
                  <a:schemeClr val="tx1"/>
                </a:solidFill>
              </a:rPr>
              <a:t>ou</a:t>
            </a:r>
            <a:r>
              <a:rPr lang="en-US" dirty="0">
                <a:solidFill>
                  <a:schemeClr val="tx1"/>
                </a:solidFill>
              </a:rPr>
              <a:t> plus. </a:t>
            </a:r>
          </a:p>
          <a:p>
            <a:pPr marL="285750" indent="-285750">
              <a:buFont typeface="Arial" panose="020B0604020202020204" pitchFamily="34" charset="0"/>
              <a:buChar char="•"/>
            </a:pPr>
            <a:r>
              <a:rPr lang="en-US" dirty="0">
                <a:solidFill>
                  <a:schemeClr val="tx1"/>
                </a:solidFill>
              </a:rPr>
              <a:t># </a:t>
            </a:r>
            <a:r>
              <a:rPr lang="en-US" dirty="0" err="1">
                <a:solidFill>
                  <a:schemeClr val="tx1"/>
                </a:solidFill>
              </a:rPr>
              <a:t>Nombre</a:t>
            </a:r>
            <a:r>
              <a:rPr lang="en-US" dirty="0">
                <a:solidFill>
                  <a:schemeClr val="tx1"/>
                </a:solidFill>
              </a:rPr>
              <a:t> de </a:t>
            </a:r>
            <a:r>
              <a:rPr lang="en-US" dirty="0" err="1">
                <a:solidFill>
                  <a:schemeClr val="tx1"/>
                </a:solidFill>
              </a:rPr>
              <a:t>catégories</a:t>
            </a:r>
            <a:r>
              <a:rPr lang="en-US" dirty="0">
                <a:solidFill>
                  <a:schemeClr val="tx1"/>
                </a:solidFill>
              </a:rPr>
              <a:t> </a:t>
            </a:r>
            <a:r>
              <a:rPr lang="en-US" dirty="0" err="1">
                <a:solidFill>
                  <a:schemeClr val="tx1"/>
                </a:solidFill>
              </a:rPr>
              <a:t>ayant</a:t>
            </a:r>
            <a:r>
              <a:rPr lang="en-US" dirty="0">
                <a:solidFill>
                  <a:schemeClr val="tx1"/>
                </a:solidFill>
              </a:rPr>
              <a:t> </a:t>
            </a:r>
            <a:r>
              <a:rPr lang="en-US" dirty="0" err="1">
                <a:solidFill>
                  <a:schemeClr val="tx1"/>
                </a:solidFill>
              </a:rPr>
              <a:t>reçu</a:t>
            </a:r>
            <a:r>
              <a:rPr lang="en-US" dirty="0">
                <a:solidFill>
                  <a:schemeClr val="tx1"/>
                </a:solidFill>
              </a:rPr>
              <a:t> un score de 3 </a:t>
            </a:r>
            <a:r>
              <a:rPr lang="en-US" dirty="0" err="1">
                <a:solidFill>
                  <a:schemeClr val="tx1"/>
                </a:solidFill>
              </a:rPr>
              <a:t>ou</a:t>
            </a:r>
            <a:r>
              <a:rPr lang="en-US" dirty="0">
                <a:solidFill>
                  <a:schemeClr val="tx1"/>
                </a:solidFill>
              </a:rPr>
              <a:t> plus pour le CSO </a:t>
            </a:r>
            <a:r>
              <a:rPr lang="en-US" dirty="0" err="1">
                <a:solidFill>
                  <a:schemeClr val="tx1"/>
                </a:solidFill>
              </a:rPr>
              <a:t>soutenue</a:t>
            </a:r>
            <a:endParaRPr lang="en-US" dirty="0">
              <a:solidFill>
                <a:schemeClr val="tx1"/>
              </a:solidFill>
            </a:endParaRPr>
          </a:p>
        </p:txBody>
      </p:sp>
      <p:sp>
        <p:nvSpPr>
          <p:cNvPr id="2" name="Footer Placeholder 1">
            <a:extLst>
              <a:ext uri="{FF2B5EF4-FFF2-40B4-BE49-F238E27FC236}">
                <a16:creationId xmlns:a16="http://schemas.microsoft.com/office/drawing/2014/main" id="{94B9A0DD-CA6E-4DC1-88BB-070C049E178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25188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Échelles de jalons">
            <a:extLst>
              <a:ext uri="{FF2B5EF4-FFF2-40B4-BE49-F238E27FC236}">
                <a16:creationId xmlns:a16="http://schemas.microsoft.com/office/drawing/2014/main" id="{E83B329D-07C9-4DBC-BD95-259AD363AFC3}"/>
              </a:ext>
            </a:extLst>
          </p:cNvPr>
          <p:cNvSpPr>
            <a:spLocks noGrp="1"/>
          </p:cNvSpPr>
          <p:nvPr>
            <p:ph type="ctrTitle"/>
          </p:nvPr>
        </p:nvSpPr>
        <p:spPr>
          <a:xfrm>
            <a:off x="493670" y="182880"/>
            <a:ext cx="10577453" cy="961175"/>
          </a:xfrm>
        </p:spPr>
        <p:txBody>
          <a:bodyPr>
            <a:normAutofit/>
          </a:bodyPr>
          <a:lstStyle/>
          <a:p>
            <a:pPr algn="l"/>
            <a:r>
              <a:rPr lang="en-US" sz="4400" dirty="0" err="1"/>
              <a:t>Échelles</a:t>
            </a:r>
            <a:r>
              <a:rPr lang="en-US" sz="4400" dirty="0"/>
              <a:t> de </a:t>
            </a:r>
            <a:r>
              <a:rPr lang="en-US" sz="4400" dirty="0" err="1"/>
              <a:t>jalons</a:t>
            </a:r>
            <a:endParaRPr lang="en-US" sz="4400" dirty="0"/>
          </a:p>
        </p:txBody>
      </p:sp>
      <p:sp>
        <p:nvSpPr>
          <p:cNvPr id="3" name="Content Placeholder 2" descr="Utilisé lorsque les événements se produisent de manière séquentielle et que la progression peut être divisée en une série d'étapes définies.&#10;Exemple : Échelle des étapes de la réforme juridique">
            <a:extLst>
              <a:ext uri="{FF2B5EF4-FFF2-40B4-BE49-F238E27FC236}">
                <a16:creationId xmlns:a16="http://schemas.microsoft.com/office/drawing/2014/main" id="{7F6E15F0-E5D0-4DAB-BE03-C526799FF2CE}"/>
              </a:ext>
            </a:extLst>
          </p:cNvPr>
          <p:cNvSpPr>
            <a:spLocks noGrp="1"/>
          </p:cNvSpPr>
          <p:nvPr>
            <p:ph sz="quarter" idx="13"/>
          </p:nvPr>
        </p:nvSpPr>
        <p:spPr>
          <a:xfrm>
            <a:off x="428369" y="1384260"/>
            <a:ext cx="10597479" cy="1278930"/>
          </a:xfrm>
        </p:spPr>
        <p:txBody>
          <a:bodyPr/>
          <a:lstStyle/>
          <a:p>
            <a:pPr marL="0" indent="0">
              <a:buNone/>
              <a:defRPr/>
            </a:pPr>
            <a:r>
              <a:rPr lang="en-US" sz="2400" dirty="0" err="1"/>
              <a:t>Utilisé</a:t>
            </a:r>
            <a:r>
              <a:rPr lang="en-US" sz="2400" dirty="0"/>
              <a:t> </a:t>
            </a:r>
            <a:r>
              <a:rPr lang="en-US" sz="2400" dirty="0" err="1"/>
              <a:t>lorsque</a:t>
            </a:r>
            <a:r>
              <a:rPr lang="en-US" sz="2400" dirty="0"/>
              <a:t> les </a:t>
            </a:r>
            <a:r>
              <a:rPr lang="en-US" sz="2400" dirty="0" err="1"/>
              <a:t>événements</a:t>
            </a:r>
            <a:r>
              <a:rPr lang="en-US" sz="2400" dirty="0"/>
              <a:t> se </a:t>
            </a:r>
            <a:r>
              <a:rPr lang="en-US" sz="2400" dirty="0" err="1"/>
              <a:t>produisent</a:t>
            </a:r>
            <a:r>
              <a:rPr lang="en-US" sz="2400" dirty="0"/>
              <a:t> de manière </a:t>
            </a:r>
            <a:r>
              <a:rPr lang="en-US" sz="2400" dirty="0" err="1"/>
              <a:t>séquentielle</a:t>
            </a:r>
            <a:r>
              <a:rPr lang="en-US" sz="2400" dirty="0"/>
              <a:t> et que la progression </a:t>
            </a:r>
            <a:r>
              <a:rPr lang="en-US" sz="2400" dirty="0" err="1"/>
              <a:t>peut</a:t>
            </a:r>
            <a:r>
              <a:rPr lang="en-US" sz="2400" dirty="0"/>
              <a:t> </a:t>
            </a:r>
            <a:r>
              <a:rPr lang="en-US" sz="2400" dirty="0" err="1"/>
              <a:t>être</a:t>
            </a:r>
            <a:r>
              <a:rPr lang="en-US" sz="2400" dirty="0"/>
              <a:t> </a:t>
            </a:r>
            <a:r>
              <a:rPr lang="en-US" sz="2400" dirty="0" err="1"/>
              <a:t>divisée</a:t>
            </a:r>
            <a:r>
              <a:rPr lang="en-US" sz="2400" dirty="0"/>
              <a:t> </a:t>
            </a:r>
            <a:r>
              <a:rPr lang="en-US" sz="2400" dirty="0" err="1"/>
              <a:t>en</a:t>
            </a:r>
            <a:r>
              <a:rPr lang="en-US" sz="2400" dirty="0"/>
              <a:t> </a:t>
            </a:r>
            <a:r>
              <a:rPr lang="en-US" sz="2400" dirty="0" err="1"/>
              <a:t>une</a:t>
            </a:r>
            <a:r>
              <a:rPr lang="en-US" sz="2400" dirty="0"/>
              <a:t> </a:t>
            </a:r>
            <a:r>
              <a:rPr lang="en-US" sz="2400" dirty="0" err="1"/>
              <a:t>série</a:t>
            </a:r>
            <a:r>
              <a:rPr lang="en-US" sz="2400" dirty="0"/>
              <a:t> </a:t>
            </a:r>
            <a:r>
              <a:rPr lang="en-US" sz="2400" dirty="0" err="1"/>
              <a:t>d'étapes</a:t>
            </a:r>
            <a:r>
              <a:rPr lang="en-US" sz="2400" dirty="0"/>
              <a:t> </a:t>
            </a:r>
            <a:r>
              <a:rPr lang="en-US" sz="2400" dirty="0" err="1"/>
              <a:t>définies</a:t>
            </a:r>
            <a:r>
              <a:rPr lang="en-US" sz="2400" dirty="0"/>
              <a:t>.</a:t>
            </a:r>
            <a:endParaRPr lang="en-US" sz="378" b="1" dirty="0"/>
          </a:p>
          <a:p>
            <a:pPr marL="0" indent="0">
              <a:buNone/>
              <a:defRPr/>
            </a:pPr>
            <a:r>
              <a:rPr lang="en-US" sz="2400" b="1" dirty="0" err="1"/>
              <a:t>Exemple</a:t>
            </a:r>
            <a:r>
              <a:rPr lang="en-US" sz="2400" b="1" dirty="0"/>
              <a:t> : </a:t>
            </a:r>
            <a:r>
              <a:rPr lang="en-US" sz="2400" b="1" dirty="0" err="1"/>
              <a:t>Échelle</a:t>
            </a:r>
            <a:r>
              <a:rPr lang="en-US" sz="2400" b="1" dirty="0"/>
              <a:t> des étapes de la </a:t>
            </a:r>
            <a:r>
              <a:rPr lang="en-US" sz="2400" b="1" dirty="0" err="1"/>
              <a:t>réforme</a:t>
            </a:r>
            <a:r>
              <a:rPr lang="en-US" sz="2400" b="1" dirty="0"/>
              <a:t> </a:t>
            </a:r>
            <a:r>
              <a:rPr lang="en-US" sz="2400" b="1" dirty="0" err="1"/>
              <a:t>juridique</a:t>
            </a:r>
            <a:endParaRPr lang="en-US" dirty="0"/>
          </a:p>
        </p:txBody>
      </p:sp>
      <p:sp>
        <p:nvSpPr>
          <p:cNvPr id="5" name="Rectangle 5" descr="Étape 1 Les groupes intéressés proposent qu'une législation soit nécessaire.&#10;&#10;Étape 2 La question est présentée au comité législatif compétent&#10;&#10;Étape 3 La législation est rédigée &#10;&#10;Étape 4 La législation est débattue par le corps législatif&#10;&#10;Étape 5 Le corps législatif adopte la législation&#10;&#10;Étape 6 La législation est approuvée par le pouvoir exécutif">
            <a:extLst>
              <a:ext uri="{FF2B5EF4-FFF2-40B4-BE49-F238E27FC236}">
                <a16:creationId xmlns:a16="http://schemas.microsoft.com/office/drawing/2014/main" id="{F532732D-7682-4FB2-8F26-A247315B0CFD}"/>
              </a:ext>
            </a:extLst>
          </p:cNvPr>
          <p:cNvSpPr txBox="1">
            <a:spLocks noChangeArrowheads="1"/>
          </p:cNvSpPr>
          <p:nvPr/>
        </p:nvSpPr>
        <p:spPr bwMode="auto">
          <a:xfrm>
            <a:off x="505926" y="2897859"/>
            <a:ext cx="7886700" cy="2893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2"/>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marL="0" indent="0">
              <a:buNone/>
              <a:defRPr/>
            </a:pPr>
            <a:r>
              <a:rPr lang="en-US" sz="2200" dirty="0">
                <a:solidFill>
                  <a:srgbClr val="990000"/>
                </a:solidFill>
                <a:effectLst>
                  <a:outerShdw blurRad="38100" dist="38100" dir="2700000" algn="tl">
                    <a:srgbClr val="C0C0C0"/>
                  </a:outerShdw>
                </a:effectLst>
              </a:rPr>
              <a:t>Étape 1 Les </a:t>
            </a:r>
            <a:r>
              <a:rPr lang="en-US" sz="2200" dirty="0" err="1">
                <a:solidFill>
                  <a:srgbClr val="990000"/>
                </a:solidFill>
                <a:effectLst>
                  <a:outerShdw blurRad="38100" dist="38100" dir="2700000" algn="tl">
                    <a:srgbClr val="C0C0C0"/>
                  </a:outerShdw>
                </a:effectLst>
              </a:rPr>
              <a:t>groupes</a:t>
            </a:r>
            <a:r>
              <a:rPr lang="en-US" sz="2200" dirty="0">
                <a:solidFill>
                  <a:srgbClr val="990000"/>
                </a:solidFill>
                <a:effectLst>
                  <a:outerShdw blurRad="38100" dist="38100" dir="2700000" algn="tl">
                    <a:srgbClr val="C0C0C0"/>
                  </a:outerShdw>
                </a:effectLst>
              </a:rPr>
              <a:t> </a:t>
            </a:r>
            <a:r>
              <a:rPr lang="en-US" sz="2200" dirty="0" err="1">
                <a:solidFill>
                  <a:srgbClr val="990000"/>
                </a:solidFill>
                <a:effectLst>
                  <a:outerShdw blurRad="38100" dist="38100" dir="2700000" algn="tl">
                    <a:srgbClr val="C0C0C0"/>
                  </a:outerShdw>
                </a:effectLst>
              </a:rPr>
              <a:t>intéressés</a:t>
            </a:r>
            <a:r>
              <a:rPr lang="en-US" sz="2200" dirty="0">
                <a:solidFill>
                  <a:srgbClr val="990000"/>
                </a:solidFill>
                <a:effectLst>
                  <a:outerShdw blurRad="38100" dist="38100" dir="2700000" algn="tl">
                    <a:srgbClr val="C0C0C0"/>
                  </a:outerShdw>
                </a:effectLst>
              </a:rPr>
              <a:t> </a:t>
            </a:r>
            <a:r>
              <a:rPr lang="en-US" sz="2200" dirty="0" err="1">
                <a:solidFill>
                  <a:srgbClr val="990000"/>
                </a:solidFill>
                <a:effectLst>
                  <a:outerShdw blurRad="38100" dist="38100" dir="2700000" algn="tl">
                    <a:srgbClr val="C0C0C0"/>
                  </a:outerShdw>
                </a:effectLst>
              </a:rPr>
              <a:t>proposent</a:t>
            </a:r>
            <a:r>
              <a:rPr lang="en-US" sz="2200" dirty="0">
                <a:solidFill>
                  <a:srgbClr val="990000"/>
                </a:solidFill>
                <a:effectLst>
                  <a:outerShdw blurRad="38100" dist="38100" dir="2700000" algn="tl">
                    <a:srgbClr val="C0C0C0"/>
                  </a:outerShdw>
                </a:effectLst>
              </a:rPr>
              <a:t> </a:t>
            </a:r>
            <a:r>
              <a:rPr lang="en-US" sz="2200" dirty="0" err="1">
                <a:solidFill>
                  <a:srgbClr val="990000"/>
                </a:solidFill>
                <a:effectLst>
                  <a:outerShdw blurRad="38100" dist="38100" dir="2700000" algn="tl">
                    <a:srgbClr val="C0C0C0"/>
                  </a:outerShdw>
                </a:effectLst>
              </a:rPr>
              <a:t>qu'une</a:t>
            </a:r>
            <a:r>
              <a:rPr lang="en-US" sz="2200" dirty="0">
                <a:solidFill>
                  <a:srgbClr val="990000"/>
                </a:solidFill>
                <a:effectLst>
                  <a:outerShdw blurRad="38100" dist="38100" dir="2700000" algn="tl">
                    <a:srgbClr val="C0C0C0"/>
                  </a:outerShdw>
                </a:effectLst>
              </a:rPr>
              <a:t> </a:t>
            </a:r>
            <a:r>
              <a:rPr lang="en-US" sz="2200" dirty="0" err="1">
                <a:solidFill>
                  <a:srgbClr val="990000"/>
                </a:solidFill>
                <a:effectLst>
                  <a:outerShdw blurRad="38100" dist="38100" dir="2700000" algn="tl">
                    <a:srgbClr val="C0C0C0"/>
                  </a:outerShdw>
                </a:effectLst>
              </a:rPr>
              <a:t>législation</a:t>
            </a:r>
            <a:r>
              <a:rPr lang="en-US" sz="2200" dirty="0">
                <a:solidFill>
                  <a:srgbClr val="990000"/>
                </a:solidFill>
                <a:effectLst>
                  <a:outerShdw blurRad="38100" dist="38100" dir="2700000" algn="tl">
                    <a:srgbClr val="C0C0C0"/>
                  </a:outerShdw>
                </a:effectLst>
              </a:rPr>
              <a:t> </a:t>
            </a:r>
            <a:r>
              <a:rPr lang="en-US" sz="2200" dirty="0" err="1">
                <a:solidFill>
                  <a:srgbClr val="990000"/>
                </a:solidFill>
                <a:effectLst>
                  <a:outerShdw blurRad="38100" dist="38100" dir="2700000" algn="tl">
                    <a:srgbClr val="C0C0C0"/>
                  </a:outerShdw>
                </a:effectLst>
              </a:rPr>
              <a:t>soit</a:t>
            </a:r>
            <a:r>
              <a:rPr lang="en-US" sz="2200" dirty="0">
                <a:solidFill>
                  <a:srgbClr val="990000"/>
                </a:solidFill>
                <a:effectLst>
                  <a:outerShdw blurRad="38100" dist="38100" dir="2700000" algn="tl">
                    <a:srgbClr val="C0C0C0"/>
                  </a:outerShdw>
                </a:effectLst>
              </a:rPr>
              <a:t> </a:t>
            </a:r>
            <a:r>
              <a:rPr lang="en-US" sz="2200" dirty="0" err="1">
                <a:solidFill>
                  <a:srgbClr val="990000"/>
                </a:solidFill>
                <a:effectLst>
                  <a:outerShdw blurRad="38100" dist="38100" dir="2700000" algn="tl">
                    <a:srgbClr val="C0C0C0"/>
                  </a:outerShdw>
                </a:effectLst>
              </a:rPr>
              <a:t>nécessaire</a:t>
            </a:r>
            <a:r>
              <a:rPr lang="en-US" sz="2200" dirty="0">
                <a:solidFill>
                  <a:srgbClr val="990000"/>
                </a:solidFill>
                <a:effectLst>
                  <a:outerShdw blurRad="38100" dist="38100" dir="2700000" algn="tl">
                    <a:srgbClr val="C0C0C0"/>
                  </a:outerShdw>
                </a:effectLst>
              </a:rPr>
              <a:t>.</a:t>
            </a:r>
          </a:p>
          <a:p>
            <a:pPr marL="0" indent="0">
              <a:buNone/>
              <a:defRPr/>
            </a:pPr>
            <a:r>
              <a:rPr lang="en-US" sz="2200" dirty="0">
                <a:solidFill>
                  <a:srgbClr val="990000"/>
                </a:solidFill>
                <a:effectLst>
                  <a:outerShdw blurRad="38100" dist="38100" dir="2700000" algn="tl">
                    <a:srgbClr val="C0C0C0"/>
                  </a:outerShdw>
                </a:effectLst>
              </a:rPr>
              <a:t>Étape 2 La question </a:t>
            </a:r>
            <a:r>
              <a:rPr lang="en-US" sz="2200" dirty="0" err="1">
                <a:solidFill>
                  <a:srgbClr val="990000"/>
                </a:solidFill>
                <a:effectLst>
                  <a:outerShdw blurRad="38100" dist="38100" dir="2700000" algn="tl">
                    <a:srgbClr val="C0C0C0"/>
                  </a:outerShdw>
                </a:effectLst>
              </a:rPr>
              <a:t>est</a:t>
            </a:r>
            <a:r>
              <a:rPr lang="en-US" sz="2200" dirty="0">
                <a:solidFill>
                  <a:srgbClr val="990000"/>
                </a:solidFill>
                <a:effectLst>
                  <a:outerShdw blurRad="38100" dist="38100" dir="2700000" algn="tl">
                    <a:srgbClr val="C0C0C0"/>
                  </a:outerShdw>
                </a:effectLst>
              </a:rPr>
              <a:t> </a:t>
            </a:r>
            <a:r>
              <a:rPr lang="en-US" sz="2200" dirty="0" err="1">
                <a:solidFill>
                  <a:srgbClr val="990000"/>
                </a:solidFill>
                <a:effectLst>
                  <a:outerShdw blurRad="38100" dist="38100" dir="2700000" algn="tl">
                    <a:srgbClr val="C0C0C0"/>
                  </a:outerShdw>
                </a:effectLst>
              </a:rPr>
              <a:t>présentée</a:t>
            </a:r>
            <a:r>
              <a:rPr lang="en-US" sz="2200" dirty="0">
                <a:solidFill>
                  <a:srgbClr val="990000"/>
                </a:solidFill>
                <a:effectLst>
                  <a:outerShdw blurRad="38100" dist="38100" dir="2700000" algn="tl">
                    <a:srgbClr val="C0C0C0"/>
                  </a:outerShdw>
                </a:effectLst>
              </a:rPr>
              <a:t> au </a:t>
            </a:r>
            <a:r>
              <a:rPr lang="en-US" sz="2200" dirty="0" err="1">
                <a:solidFill>
                  <a:srgbClr val="990000"/>
                </a:solidFill>
                <a:effectLst>
                  <a:outerShdw blurRad="38100" dist="38100" dir="2700000" algn="tl">
                    <a:srgbClr val="C0C0C0"/>
                  </a:outerShdw>
                </a:effectLst>
              </a:rPr>
              <a:t>comité</a:t>
            </a:r>
            <a:r>
              <a:rPr lang="en-US" sz="2200" dirty="0">
                <a:solidFill>
                  <a:srgbClr val="990000"/>
                </a:solidFill>
                <a:effectLst>
                  <a:outerShdw blurRad="38100" dist="38100" dir="2700000" algn="tl">
                    <a:srgbClr val="C0C0C0"/>
                  </a:outerShdw>
                </a:effectLst>
              </a:rPr>
              <a:t> </a:t>
            </a:r>
            <a:r>
              <a:rPr lang="en-US" sz="2200" dirty="0" err="1">
                <a:solidFill>
                  <a:srgbClr val="990000"/>
                </a:solidFill>
                <a:effectLst>
                  <a:outerShdw blurRad="38100" dist="38100" dir="2700000" algn="tl">
                    <a:srgbClr val="C0C0C0"/>
                  </a:outerShdw>
                </a:effectLst>
              </a:rPr>
              <a:t>législatif</a:t>
            </a:r>
            <a:r>
              <a:rPr lang="en-US" sz="2200" dirty="0">
                <a:solidFill>
                  <a:srgbClr val="990000"/>
                </a:solidFill>
                <a:effectLst>
                  <a:outerShdw blurRad="38100" dist="38100" dir="2700000" algn="tl">
                    <a:srgbClr val="C0C0C0"/>
                  </a:outerShdw>
                </a:effectLst>
              </a:rPr>
              <a:t> </a:t>
            </a:r>
            <a:r>
              <a:rPr lang="en-US" sz="2200" dirty="0" err="1">
                <a:solidFill>
                  <a:srgbClr val="990000"/>
                </a:solidFill>
                <a:effectLst>
                  <a:outerShdw blurRad="38100" dist="38100" dir="2700000" algn="tl">
                    <a:srgbClr val="C0C0C0"/>
                  </a:outerShdw>
                </a:effectLst>
              </a:rPr>
              <a:t>compétent</a:t>
            </a:r>
            <a:endParaRPr lang="en-US" sz="2200" dirty="0">
              <a:solidFill>
                <a:srgbClr val="990000"/>
              </a:solidFill>
              <a:effectLst>
                <a:outerShdw blurRad="38100" dist="38100" dir="2700000" algn="tl">
                  <a:srgbClr val="C0C0C0"/>
                </a:outerShdw>
              </a:effectLst>
            </a:endParaRPr>
          </a:p>
          <a:p>
            <a:pPr marL="0" indent="0">
              <a:buNone/>
              <a:defRPr/>
            </a:pPr>
            <a:r>
              <a:rPr lang="en-US" sz="2200" dirty="0">
                <a:solidFill>
                  <a:srgbClr val="990000"/>
                </a:solidFill>
                <a:effectLst>
                  <a:outerShdw blurRad="38100" dist="38100" dir="2700000" algn="tl">
                    <a:srgbClr val="C0C0C0"/>
                  </a:outerShdw>
                </a:effectLst>
              </a:rPr>
              <a:t>Étape 3 La </a:t>
            </a:r>
            <a:r>
              <a:rPr lang="en-US" sz="2200" dirty="0" err="1">
                <a:solidFill>
                  <a:srgbClr val="990000"/>
                </a:solidFill>
                <a:effectLst>
                  <a:outerShdw blurRad="38100" dist="38100" dir="2700000" algn="tl">
                    <a:srgbClr val="C0C0C0"/>
                  </a:outerShdw>
                </a:effectLst>
              </a:rPr>
              <a:t>législation</a:t>
            </a:r>
            <a:r>
              <a:rPr lang="en-US" sz="2200" dirty="0">
                <a:solidFill>
                  <a:srgbClr val="990000"/>
                </a:solidFill>
                <a:effectLst>
                  <a:outerShdw blurRad="38100" dist="38100" dir="2700000" algn="tl">
                    <a:srgbClr val="C0C0C0"/>
                  </a:outerShdw>
                </a:effectLst>
              </a:rPr>
              <a:t> </a:t>
            </a:r>
            <a:r>
              <a:rPr lang="en-US" sz="2200" dirty="0" err="1">
                <a:solidFill>
                  <a:srgbClr val="990000"/>
                </a:solidFill>
                <a:effectLst>
                  <a:outerShdw blurRad="38100" dist="38100" dir="2700000" algn="tl">
                    <a:srgbClr val="C0C0C0"/>
                  </a:outerShdw>
                </a:effectLst>
              </a:rPr>
              <a:t>est</a:t>
            </a:r>
            <a:r>
              <a:rPr lang="en-US" sz="2200" dirty="0">
                <a:solidFill>
                  <a:srgbClr val="990000"/>
                </a:solidFill>
                <a:effectLst>
                  <a:outerShdw blurRad="38100" dist="38100" dir="2700000" algn="tl">
                    <a:srgbClr val="C0C0C0"/>
                  </a:outerShdw>
                </a:effectLst>
              </a:rPr>
              <a:t> </a:t>
            </a:r>
            <a:r>
              <a:rPr lang="en-US" sz="2200" dirty="0" err="1">
                <a:solidFill>
                  <a:srgbClr val="990000"/>
                </a:solidFill>
                <a:effectLst>
                  <a:outerShdw blurRad="38100" dist="38100" dir="2700000" algn="tl">
                    <a:srgbClr val="C0C0C0"/>
                  </a:outerShdw>
                </a:effectLst>
              </a:rPr>
              <a:t>rédigée</a:t>
            </a:r>
            <a:r>
              <a:rPr lang="en-US" sz="2200" dirty="0">
                <a:solidFill>
                  <a:srgbClr val="990000"/>
                </a:solidFill>
                <a:effectLst>
                  <a:outerShdw blurRad="38100" dist="38100" dir="2700000" algn="tl">
                    <a:srgbClr val="C0C0C0"/>
                  </a:outerShdw>
                </a:effectLst>
              </a:rPr>
              <a:t> </a:t>
            </a:r>
          </a:p>
          <a:p>
            <a:pPr marL="0" indent="0">
              <a:buNone/>
              <a:defRPr/>
            </a:pPr>
            <a:r>
              <a:rPr lang="en-US" sz="2200" dirty="0">
                <a:solidFill>
                  <a:srgbClr val="990000"/>
                </a:solidFill>
                <a:effectLst>
                  <a:outerShdw blurRad="38100" dist="38100" dir="2700000" algn="tl">
                    <a:srgbClr val="C0C0C0"/>
                  </a:outerShdw>
                </a:effectLst>
              </a:rPr>
              <a:t>Étape 4 La </a:t>
            </a:r>
            <a:r>
              <a:rPr lang="en-US" sz="2200" dirty="0" err="1">
                <a:solidFill>
                  <a:srgbClr val="990000"/>
                </a:solidFill>
                <a:effectLst>
                  <a:outerShdw blurRad="38100" dist="38100" dir="2700000" algn="tl">
                    <a:srgbClr val="C0C0C0"/>
                  </a:outerShdw>
                </a:effectLst>
              </a:rPr>
              <a:t>législation</a:t>
            </a:r>
            <a:r>
              <a:rPr lang="en-US" sz="2200" dirty="0">
                <a:solidFill>
                  <a:srgbClr val="990000"/>
                </a:solidFill>
                <a:effectLst>
                  <a:outerShdw blurRad="38100" dist="38100" dir="2700000" algn="tl">
                    <a:srgbClr val="C0C0C0"/>
                  </a:outerShdw>
                </a:effectLst>
              </a:rPr>
              <a:t> </a:t>
            </a:r>
            <a:r>
              <a:rPr lang="en-US" sz="2200" dirty="0" err="1">
                <a:solidFill>
                  <a:srgbClr val="990000"/>
                </a:solidFill>
                <a:effectLst>
                  <a:outerShdw blurRad="38100" dist="38100" dir="2700000" algn="tl">
                    <a:srgbClr val="C0C0C0"/>
                  </a:outerShdw>
                </a:effectLst>
              </a:rPr>
              <a:t>est</a:t>
            </a:r>
            <a:r>
              <a:rPr lang="en-US" sz="2200" dirty="0">
                <a:solidFill>
                  <a:srgbClr val="990000"/>
                </a:solidFill>
                <a:effectLst>
                  <a:outerShdw blurRad="38100" dist="38100" dir="2700000" algn="tl">
                    <a:srgbClr val="C0C0C0"/>
                  </a:outerShdw>
                </a:effectLst>
              </a:rPr>
              <a:t> </a:t>
            </a:r>
            <a:r>
              <a:rPr lang="en-US" sz="2200" dirty="0" err="1">
                <a:solidFill>
                  <a:srgbClr val="990000"/>
                </a:solidFill>
                <a:effectLst>
                  <a:outerShdw blurRad="38100" dist="38100" dir="2700000" algn="tl">
                    <a:srgbClr val="C0C0C0"/>
                  </a:outerShdw>
                </a:effectLst>
              </a:rPr>
              <a:t>débattue</a:t>
            </a:r>
            <a:r>
              <a:rPr lang="en-US" sz="2200" dirty="0">
                <a:solidFill>
                  <a:srgbClr val="990000"/>
                </a:solidFill>
                <a:effectLst>
                  <a:outerShdw blurRad="38100" dist="38100" dir="2700000" algn="tl">
                    <a:srgbClr val="C0C0C0"/>
                  </a:outerShdw>
                </a:effectLst>
              </a:rPr>
              <a:t> par le corps </a:t>
            </a:r>
            <a:r>
              <a:rPr lang="en-US" sz="2200" dirty="0" err="1">
                <a:solidFill>
                  <a:srgbClr val="990000"/>
                </a:solidFill>
                <a:effectLst>
                  <a:outerShdw blurRad="38100" dist="38100" dir="2700000" algn="tl">
                    <a:srgbClr val="C0C0C0"/>
                  </a:outerShdw>
                </a:effectLst>
              </a:rPr>
              <a:t>législatif</a:t>
            </a:r>
            <a:endParaRPr lang="en-US" sz="2200" dirty="0">
              <a:solidFill>
                <a:srgbClr val="990000"/>
              </a:solidFill>
              <a:effectLst>
                <a:outerShdw blurRad="38100" dist="38100" dir="2700000" algn="tl">
                  <a:srgbClr val="C0C0C0"/>
                </a:outerShdw>
              </a:effectLst>
            </a:endParaRPr>
          </a:p>
          <a:p>
            <a:pPr marL="0" indent="0">
              <a:buNone/>
              <a:defRPr/>
            </a:pPr>
            <a:r>
              <a:rPr lang="en-US" sz="2200" dirty="0">
                <a:solidFill>
                  <a:srgbClr val="990000"/>
                </a:solidFill>
                <a:effectLst>
                  <a:outerShdw blurRad="38100" dist="38100" dir="2700000" algn="tl">
                    <a:srgbClr val="C0C0C0"/>
                  </a:outerShdw>
                </a:effectLst>
              </a:rPr>
              <a:t>Étape 5 Le corps </a:t>
            </a:r>
            <a:r>
              <a:rPr lang="en-US" sz="2200" dirty="0" err="1">
                <a:solidFill>
                  <a:srgbClr val="990000"/>
                </a:solidFill>
                <a:effectLst>
                  <a:outerShdw blurRad="38100" dist="38100" dir="2700000" algn="tl">
                    <a:srgbClr val="C0C0C0"/>
                  </a:outerShdw>
                </a:effectLst>
              </a:rPr>
              <a:t>législatif</a:t>
            </a:r>
            <a:r>
              <a:rPr lang="en-US" sz="2200" dirty="0">
                <a:solidFill>
                  <a:srgbClr val="990000"/>
                </a:solidFill>
                <a:effectLst>
                  <a:outerShdw blurRad="38100" dist="38100" dir="2700000" algn="tl">
                    <a:srgbClr val="C0C0C0"/>
                  </a:outerShdw>
                </a:effectLst>
              </a:rPr>
              <a:t> </a:t>
            </a:r>
            <a:r>
              <a:rPr lang="en-US" sz="2200" dirty="0" err="1">
                <a:solidFill>
                  <a:srgbClr val="990000"/>
                </a:solidFill>
                <a:effectLst>
                  <a:outerShdw blurRad="38100" dist="38100" dir="2700000" algn="tl">
                    <a:srgbClr val="C0C0C0"/>
                  </a:outerShdw>
                </a:effectLst>
              </a:rPr>
              <a:t>adopte</a:t>
            </a:r>
            <a:r>
              <a:rPr lang="en-US" sz="2200" dirty="0">
                <a:solidFill>
                  <a:srgbClr val="990000"/>
                </a:solidFill>
                <a:effectLst>
                  <a:outerShdw blurRad="38100" dist="38100" dir="2700000" algn="tl">
                    <a:srgbClr val="C0C0C0"/>
                  </a:outerShdw>
                </a:effectLst>
              </a:rPr>
              <a:t> la </a:t>
            </a:r>
            <a:r>
              <a:rPr lang="en-US" sz="2200" dirty="0" err="1">
                <a:solidFill>
                  <a:srgbClr val="990000"/>
                </a:solidFill>
                <a:effectLst>
                  <a:outerShdw blurRad="38100" dist="38100" dir="2700000" algn="tl">
                    <a:srgbClr val="C0C0C0"/>
                  </a:outerShdw>
                </a:effectLst>
              </a:rPr>
              <a:t>législation</a:t>
            </a:r>
            <a:endParaRPr lang="en-US" sz="2200" dirty="0">
              <a:solidFill>
                <a:srgbClr val="990000"/>
              </a:solidFill>
              <a:effectLst>
                <a:outerShdw blurRad="38100" dist="38100" dir="2700000" algn="tl">
                  <a:srgbClr val="C0C0C0"/>
                </a:outerShdw>
              </a:effectLst>
            </a:endParaRPr>
          </a:p>
          <a:p>
            <a:pPr marL="0" indent="0">
              <a:buNone/>
              <a:defRPr/>
            </a:pPr>
            <a:r>
              <a:rPr lang="en-US" sz="2200" dirty="0">
                <a:solidFill>
                  <a:srgbClr val="990000"/>
                </a:solidFill>
                <a:effectLst>
                  <a:outerShdw blurRad="38100" dist="38100" dir="2700000" algn="tl">
                    <a:srgbClr val="C0C0C0"/>
                  </a:outerShdw>
                </a:effectLst>
              </a:rPr>
              <a:t>Étape 6 La </a:t>
            </a:r>
            <a:r>
              <a:rPr lang="en-US" sz="2200" dirty="0" err="1">
                <a:solidFill>
                  <a:srgbClr val="990000"/>
                </a:solidFill>
                <a:effectLst>
                  <a:outerShdw blurRad="38100" dist="38100" dir="2700000" algn="tl">
                    <a:srgbClr val="C0C0C0"/>
                  </a:outerShdw>
                </a:effectLst>
              </a:rPr>
              <a:t>législation</a:t>
            </a:r>
            <a:r>
              <a:rPr lang="en-US" sz="2200" dirty="0">
                <a:solidFill>
                  <a:srgbClr val="990000"/>
                </a:solidFill>
                <a:effectLst>
                  <a:outerShdw blurRad="38100" dist="38100" dir="2700000" algn="tl">
                    <a:srgbClr val="C0C0C0"/>
                  </a:outerShdw>
                </a:effectLst>
              </a:rPr>
              <a:t> </a:t>
            </a:r>
            <a:r>
              <a:rPr lang="en-US" sz="2200" dirty="0" err="1">
                <a:solidFill>
                  <a:srgbClr val="990000"/>
                </a:solidFill>
                <a:effectLst>
                  <a:outerShdw blurRad="38100" dist="38100" dir="2700000" algn="tl">
                    <a:srgbClr val="C0C0C0"/>
                  </a:outerShdw>
                </a:effectLst>
              </a:rPr>
              <a:t>est</a:t>
            </a:r>
            <a:r>
              <a:rPr lang="en-US" sz="2200" dirty="0">
                <a:solidFill>
                  <a:srgbClr val="990000"/>
                </a:solidFill>
                <a:effectLst>
                  <a:outerShdw blurRad="38100" dist="38100" dir="2700000" algn="tl">
                    <a:srgbClr val="C0C0C0"/>
                  </a:outerShdw>
                </a:effectLst>
              </a:rPr>
              <a:t> </a:t>
            </a:r>
            <a:r>
              <a:rPr lang="en-US" sz="2200" dirty="0" err="1">
                <a:solidFill>
                  <a:srgbClr val="990000"/>
                </a:solidFill>
                <a:effectLst>
                  <a:outerShdw blurRad="38100" dist="38100" dir="2700000" algn="tl">
                    <a:srgbClr val="C0C0C0"/>
                  </a:outerShdw>
                </a:effectLst>
              </a:rPr>
              <a:t>approuvée</a:t>
            </a:r>
            <a:r>
              <a:rPr lang="en-US" sz="2200" dirty="0">
                <a:solidFill>
                  <a:srgbClr val="990000"/>
                </a:solidFill>
                <a:effectLst>
                  <a:outerShdw blurRad="38100" dist="38100" dir="2700000" algn="tl">
                    <a:srgbClr val="C0C0C0"/>
                  </a:outerShdw>
                </a:effectLst>
              </a:rPr>
              <a:t> par le </a:t>
            </a:r>
            <a:r>
              <a:rPr lang="en-US" sz="2200" dirty="0" err="1">
                <a:solidFill>
                  <a:srgbClr val="990000"/>
                </a:solidFill>
                <a:effectLst>
                  <a:outerShdw blurRad="38100" dist="38100" dir="2700000" algn="tl">
                    <a:srgbClr val="C0C0C0"/>
                  </a:outerShdw>
                </a:effectLst>
              </a:rPr>
              <a:t>pouvoir</a:t>
            </a:r>
            <a:r>
              <a:rPr lang="en-US" sz="2200" dirty="0">
                <a:solidFill>
                  <a:srgbClr val="990000"/>
                </a:solidFill>
                <a:effectLst>
                  <a:outerShdw blurRad="38100" dist="38100" dir="2700000" algn="tl">
                    <a:srgbClr val="C0C0C0"/>
                  </a:outerShdw>
                </a:effectLst>
              </a:rPr>
              <a:t> </a:t>
            </a:r>
            <a:r>
              <a:rPr lang="en-US" sz="2200" dirty="0" err="1">
                <a:solidFill>
                  <a:srgbClr val="990000"/>
                </a:solidFill>
                <a:effectLst>
                  <a:outerShdw blurRad="38100" dist="38100" dir="2700000" algn="tl">
                    <a:srgbClr val="C0C0C0"/>
                  </a:outerShdw>
                </a:effectLst>
              </a:rPr>
              <a:t>exécutif</a:t>
            </a:r>
            <a:endParaRPr lang="en-US" sz="2200" dirty="0">
              <a:solidFill>
                <a:srgbClr val="990000"/>
              </a:solidFill>
              <a:effectLst>
                <a:outerShdw blurRad="38100" dist="38100" dir="2700000" algn="tl">
                  <a:srgbClr val="C0C0C0"/>
                </a:outerShdw>
              </a:effectLst>
            </a:endParaRPr>
          </a:p>
        </p:txBody>
      </p:sp>
      <p:sp>
        <p:nvSpPr>
          <p:cNvPr id="6" name="TextBox 5" descr="Exemples d'indicateurs:&#10;# Nombre d'étapes achevées dans le processus de réforme juridique &#10;# Nombre ou pourcentage de lois qui ont franchi deux étapes ou plus au cours de l'année écoulée.&#10;# Nombre ou pourcentage de lois qui ont été approuvées par le pouvoir exécutif ">
            <a:extLst>
              <a:ext uri="{FF2B5EF4-FFF2-40B4-BE49-F238E27FC236}">
                <a16:creationId xmlns:a16="http://schemas.microsoft.com/office/drawing/2014/main" id="{90569ED7-FE5E-4616-91A7-57445BDC7810}"/>
              </a:ext>
            </a:extLst>
          </p:cNvPr>
          <p:cNvSpPr txBox="1"/>
          <p:nvPr/>
        </p:nvSpPr>
        <p:spPr>
          <a:xfrm>
            <a:off x="8026400" y="2580640"/>
            <a:ext cx="3291840" cy="313932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b="1" dirty="0" err="1"/>
              <a:t>Exemples</a:t>
            </a:r>
            <a:r>
              <a:rPr lang="en-US" b="1" dirty="0"/>
              <a:t> </a:t>
            </a:r>
            <a:r>
              <a:rPr lang="en-US" b="1" dirty="0" err="1"/>
              <a:t>d'indicateurs</a:t>
            </a:r>
            <a:r>
              <a:rPr lang="en-US" b="1" dirty="0"/>
              <a:t>:</a:t>
            </a:r>
          </a:p>
          <a:p>
            <a:pPr marL="285750" indent="-285750">
              <a:buFont typeface="Arial" panose="020B0604020202020204" pitchFamily="34" charset="0"/>
              <a:buChar char="•"/>
            </a:pPr>
            <a:r>
              <a:rPr lang="en-US" dirty="0"/>
              <a:t># </a:t>
            </a:r>
            <a:r>
              <a:rPr lang="en-US" dirty="0" err="1"/>
              <a:t>Nombre</a:t>
            </a:r>
            <a:r>
              <a:rPr lang="en-US" dirty="0"/>
              <a:t> </a:t>
            </a:r>
            <a:r>
              <a:rPr lang="en-US" dirty="0" err="1"/>
              <a:t>d'étapes</a:t>
            </a:r>
            <a:r>
              <a:rPr lang="en-US" dirty="0"/>
              <a:t> </a:t>
            </a:r>
            <a:r>
              <a:rPr lang="en-US" dirty="0" err="1"/>
              <a:t>achevées</a:t>
            </a:r>
            <a:r>
              <a:rPr lang="en-US" dirty="0"/>
              <a:t> dans le </a:t>
            </a:r>
            <a:r>
              <a:rPr lang="en-US" dirty="0" err="1"/>
              <a:t>processus</a:t>
            </a:r>
            <a:r>
              <a:rPr lang="en-US" dirty="0"/>
              <a:t> de </a:t>
            </a:r>
            <a:r>
              <a:rPr lang="en-US" dirty="0" err="1"/>
              <a:t>réforme</a:t>
            </a:r>
            <a:r>
              <a:rPr lang="en-US" dirty="0"/>
              <a:t> </a:t>
            </a:r>
            <a:r>
              <a:rPr lang="en-US" dirty="0" err="1"/>
              <a:t>juridique</a:t>
            </a:r>
            <a:r>
              <a:rPr lang="en-US" dirty="0"/>
              <a:t> </a:t>
            </a:r>
          </a:p>
          <a:p>
            <a:pPr marL="285750" indent="-285750">
              <a:buFont typeface="Arial" panose="020B0604020202020204" pitchFamily="34" charset="0"/>
              <a:buChar char="•"/>
            </a:pPr>
            <a:r>
              <a:rPr lang="en-US" dirty="0"/>
              <a:t># </a:t>
            </a:r>
            <a:r>
              <a:rPr lang="en-US" dirty="0" err="1"/>
              <a:t>Nombre</a:t>
            </a:r>
            <a:r>
              <a:rPr lang="en-US" dirty="0"/>
              <a:t> </a:t>
            </a:r>
            <a:r>
              <a:rPr lang="en-US" dirty="0" err="1"/>
              <a:t>ou</a:t>
            </a:r>
            <a:r>
              <a:rPr lang="en-US" dirty="0"/>
              <a:t> </a:t>
            </a:r>
            <a:r>
              <a:rPr lang="en-US" dirty="0" err="1"/>
              <a:t>pourcentage</a:t>
            </a:r>
            <a:r>
              <a:rPr lang="en-US" dirty="0"/>
              <a:t> de </a:t>
            </a:r>
            <a:r>
              <a:rPr lang="en-US" dirty="0" err="1"/>
              <a:t>lois</a:t>
            </a:r>
            <a:r>
              <a:rPr lang="en-US" dirty="0"/>
              <a:t> qui </a:t>
            </a:r>
            <a:r>
              <a:rPr lang="en-US" dirty="0" err="1"/>
              <a:t>ont</a:t>
            </a:r>
            <a:r>
              <a:rPr lang="en-US" dirty="0"/>
              <a:t> </a:t>
            </a:r>
            <a:r>
              <a:rPr lang="en-US" dirty="0" err="1"/>
              <a:t>franchi</a:t>
            </a:r>
            <a:r>
              <a:rPr lang="en-US" dirty="0"/>
              <a:t> deux étapes </a:t>
            </a:r>
            <a:r>
              <a:rPr lang="en-US" dirty="0" err="1"/>
              <a:t>ou</a:t>
            </a:r>
            <a:r>
              <a:rPr lang="en-US" dirty="0"/>
              <a:t> plus au </a:t>
            </a:r>
            <a:r>
              <a:rPr lang="en-US" dirty="0" err="1"/>
              <a:t>cours</a:t>
            </a:r>
            <a:r>
              <a:rPr lang="en-US" dirty="0"/>
              <a:t> de </a:t>
            </a:r>
            <a:r>
              <a:rPr lang="en-US" dirty="0" err="1"/>
              <a:t>l'année</a:t>
            </a:r>
            <a:r>
              <a:rPr lang="en-US" dirty="0"/>
              <a:t> </a:t>
            </a:r>
            <a:r>
              <a:rPr lang="en-US" dirty="0" err="1"/>
              <a:t>écoulée</a:t>
            </a:r>
            <a:r>
              <a:rPr lang="en-US" dirty="0"/>
              <a:t>.</a:t>
            </a:r>
          </a:p>
          <a:p>
            <a:pPr marL="285750" indent="-285750">
              <a:buFont typeface="Arial" panose="020B0604020202020204" pitchFamily="34" charset="0"/>
              <a:buChar char="•"/>
            </a:pPr>
            <a:r>
              <a:rPr lang="en-US" dirty="0"/>
              <a:t># </a:t>
            </a:r>
            <a:r>
              <a:rPr lang="en-US" dirty="0" err="1"/>
              <a:t>Nombre</a:t>
            </a:r>
            <a:r>
              <a:rPr lang="en-US" dirty="0"/>
              <a:t> </a:t>
            </a:r>
            <a:r>
              <a:rPr lang="en-US" dirty="0" err="1"/>
              <a:t>ou</a:t>
            </a:r>
            <a:r>
              <a:rPr lang="en-US" dirty="0"/>
              <a:t> </a:t>
            </a:r>
            <a:r>
              <a:rPr lang="en-US" dirty="0" err="1"/>
              <a:t>pourcentage</a:t>
            </a:r>
            <a:r>
              <a:rPr lang="en-US" dirty="0"/>
              <a:t> de </a:t>
            </a:r>
            <a:r>
              <a:rPr lang="en-US" dirty="0" err="1"/>
              <a:t>lois</a:t>
            </a:r>
            <a:r>
              <a:rPr lang="en-US" dirty="0"/>
              <a:t> qui </a:t>
            </a:r>
            <a:r>
              <a:rPr lang="en-US" dirty="0" err="1"/>
              <a:t>ont</a:t>
            </a:r>
            <a:r>
              <a:rPr lang="en-US" dirty="0"/>
              <a:t> </a:t>
            </a:r>
            <a:r>
              <a:rPr lang="en-US" dirty="0" err="1"/>
              <a:t>été</a:t>
            </a:r>
            <a:r>
              <a:rPr lang="en-US" dirty="0"/>
              <a:t> </a:t>
            </a:r>
            <a:r>
              <a:rPr lang="en-US" dirty="0" err="1"/>
              <a:t>approuvées</a:t>
            </a:r>
            <a:r>
              <a:rPr lang="en-US" dirty="0"/>
              <a:t> par le </a:t>
            </a:r>
            <a:r>
              <a:rPr lang="en-US" dirty="0" err="1"/>
              <a:t>pouvoir</a:t>
            </a:r>
            <a:r>
              <a:rPr lang="en-US" dirty="0"/>
              <a:t> </a:t>
            </a:r>
            <a:r>
              <a:rPr lang="en-US" dirty="0" err="1"/>
              <a:t>exécutif</a:t>
            </a:r>
            <a:r>
              <a:rPr lang="en-US" dirty="0"/>
              <a:t> </a:t>
            </a:r>
          </a:p>
        </p:txBody>
      </p:sp>
      <p:sp>
        <p:nvSpPr>
          <p:cNvPr id="2" name="Footer Placeholder 1">
            <a:extLst>
              <a:ext uri="{FF2B5EF4-FFF2-40B4-BE49-F238E27FC236}">
                <a16:creationId xmlns:a16="http://schemas.microsoft.com/office/drawing/2014/main" id="{94B9A0DD-CA6E-4DC1-88BB-070C049E178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562022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Listes de contrôle">
            <a:extLst>
              <a:ext uri="{FF2B5EF4-FFF2-40B4-BE49-F238E27FC236}">
                <a16:creationId xmlns:a16="http://schemas.microsoft.com/office/drawing/2014/main" id="{E83B329D-07C9-4DBC-BD95-259AD363AFC3}"/>
              </a:ext>
            </a:extLst>
          </p:cNvPr>
          <p:cNvSpPr>
            <a:spLocks noGrp="1"/>
          </p:cNvSpPr>
          <p:nvPr>
            <p:ph type="ctrTitle"/>
          </p:nvPr>
        </p:nvSpPr>
        <p:spPr>
          <a:xfrm>
            <a:off x="620834" y="105056"/>
            <a:ext cx="10577453" cy="961175"/>
          </a:xfrm>
        </p:spPr>
        <p:txBody>
          <a:bodyPr>
            <a:normAutofit/>
          </a:bodyPr>
          <a:lstStyle/>
          <a:p>
            <a:pPr algn="l"/>
            <a:r>
              <a:rPr lang="en-US" sz="4400" dirty="0" err="1"/>
              <a:t>Listes</a:t>
            </a:r>
            <a:r>
              <a:rPr lang="en-US" sz="4400" dirty="0"/>
              <a:t> de </a:t>
            </a:r>
            <a:r>
              <a:rPr lang="en-US" sz="4400" dirty="0" err="1"/>
              <a:t>contrôle</a:t>
            </a:r>
            <a:endParaRPr lang="en-US" sz="4400" dirty="0"/>
          </a:p>
        </p:txBody>
      </p:sp>
      <p:sp>
        <p:nvSpPr>
          <p:cNvPr id="3" name="Content Placeholder 2" descr="Liste de critères qui sont soit présents soit absents.&#10;On peut compter le nombre d'éléments vérifiés pour le convertir en une mesure quantitative.">
            <a:extLst>
              <a:ext uri="{FF2B5EF4-FFF2-40B4-BE49-F238E27FC236}">
                <a16:creationId xmlns:a16="http://schemas.microsoft.com/office/drawing/2014/main" id="{7F6E15F0-E5D0-4DAB-BE03-C526799FF2CE}"/>
              </a:ext>
            </a:extLst>
          </p:cNvPr>
          <p:cNvSpPr>
            <a:spLocks noGrp="1"/>
          </p:cNvSpPr>
          <p:nvPr>
            <p:ph sz="quarter" idx="13"/>
          </p:nvPr>
        </p:nvSpPr>
        <p:spPr>
          <a:xfrm>
            <a:off x="620834" y="1297955"/>
            <a:ext cx="11225725" cy="1401773"/>
          </a:xfrm>
        </p:spPr>
        <p:txBody>
          <a:bodyPr>
            <a:normAutofit/>
          </a:bodyPr>
          <a:lstStyle/>
          <a:p>
            <a:pPr>
              <a:buFont typeface="Arial" panose="020B0604020202020204" pitchFamily="34" charset="0"/>
              <a:buChar char="•"/>
            </a:pPr>
            <a:r>
              <a:rPr lang="en-US" altLang="en-US" sz="2600" dirty="0" err="1"/>
              <a:t>Liste</a:t>
            </a:r>
            <a:r>
              <a:rPr lang="en-US" altLang="en-US" sz="2600" dirty="0"/>
              <a:t> de </a:t>
            </a:r>
            <a:r>
              <a:rPr lang="en-US" altLang="en-US" sz="2600" dirty="0" err="1"/>
              <a:t>critères</a:t>
            </a:r>
            <a:r>
              <a:rPr lang="en-US" altLang="en-US" sz="2600" dirty="0"/>
              <a:t> qui </a:t>
            </a:r>
            <a:r>
              <a:rPr lang="en-US" altLang="en-US" sz="2600" dirty="0" err="1"/>
              <a:t>sont</a:t>
            </a:r>
            <a:r>
              <a:rPr lang="en-US" altLang="en-US" sz="2600" dirty="0"/>
              <a:t> </a:t>
            </a:r>
            <a:r>
              <a:rPr lang="en-US" altLang="en-US" sz="2600" dirty="0" err="1"/>
              <a:t>soit</a:t>
            </a:r>
            <a:r>
              <a:rPr lang="en-US" altLang="en-US" sz="2600" dirty="0"/>
              <a:t> </a:t>
            </a:r>
            <a:r>
              <a:rPr lang="en-US" altLang="en-US" sz="2600" dirty="0" err="1"/>
              <a:t>présents</a:t>
            </a:r>
            <a:r>
              <a:rPr lang="en-US" altLang="en-US" sz="2600" dirty="0"/>
              <a:t> </a:t>
            </a:r>
            <a:r>
              <a:rPr lang="en-US" altLang="en-US" sz="2600" dirty="0" err="1"/>
              <a:t>soit</a:t>
            </a:r>
            <a:r>
              <a:rPr lang="en-US" altLang="en-US" sz="2600" dirty="0"/>
              <a:t> absents.</a:t>
            </a:r>
          </a:p>
          <a:p>
            <a:pPr>
              <a:buFont typeface="Arial" panose="020B0604020202020204" pitchFamily="34" charset="0"/>
              <a:buChar char="•"/>
            </a:pPr>
            <a:r>
              <a:rPr lang="en-US" altLang="en-US" sz="2600" dirty="0"/>
              <a:t>On </a:t>
            </a:r>
            <a:r>
              <a:rPr lang="en-US" altLang="en-US" sz="2600" dirty="0" err="1"/>
              <a:t>peut</a:t>
            </a:r>
            <a:r>
              <a:rPr lang="en-US" altLang="en-US" sz="2600" dirty="0"/>
              <a:t> </a:t>
            </a:r>
            <a:r>
              <a:rPr lang="en-US" altLang="en-US" sz="2600" dirty="0" err="1"/>
              <a:t>compter</a:t>
            </a:r>
            <a:r>
              <a:rPr lang="en-US" altLang="en-US" sz="2600" dirty="0"/>
              <a:t> le </a:t>
            </a:r>
            <a:r>
              <a:rPr lang="en-US" altLang="en-US" sz="2600" dirty="0" err="1"/>
              <a:t>nombre</a:t>
            </a:r>
            <a:r>
              <a:rPr lang="en-US" altLang="en-US" sz="2600" dirty="0"/>
              <a:t> </a:t>
            </a:r>
            <a:r>
              <a:rPr lang="en-US" altLang="en-US" sz="2600" dirty="0" err="1"/>
              <a:t>d'éléments</a:t>
            </a:r>
            <a:r>
              <a:rPr lang="en-US" altLang="en-US" sz="2600" dirty="0"/>
              <a:t> </a:t>
            </a:r>
            <a:r>
              <a:rPr lang="en-US" altLang="en-US" sz="2600" dirty="0" err="1"/>
              <a:t>vérifiés</a:t>
            </a:r>
            <a:r>
              <a:rPr lang="en-US" altLang="en-US" sz="2600" dirty="0"/>
              <a:t> pour le </a:t>
            </a:r>
            <a:r>
              <a:rPr lang="en-US" altLang="en-US" sz="2600" dirty="0" err="1"/>
              <a:t>convertir</a:t>
            </a:r>
            <a:r>
              <a:rPr lang="en-US" altLang="en-US" sz="2600" dirty="0"/>
              <a:t> </a:t>
            </a:r>
            <a:r>
              <a:rPr lang="en-US" altLang="en-US" sz="2600" dirty="0" err="1"/>
              <a:t>en</a:t>
            </a:r>
            <a:r>
              <a:rPr lang="en-US" altLang="en-US" sz="2600" dirty="0"/>
              <a:t> </a:t>
            </a:r>
            <a:r>
              <a:rPr lang="en-US" altLang="en-US" sz="2600" dirty="0" err="1"/>
              <a:t>une</a:t>
            </a:r>
            <a:r>
              <a:rPr lang="en-US" altLang="en-US" sz="2600" dirty="0"/>
              <a:t> </a:t>
            </a:r>
            <a:r>
              <a:rPr lang="en-US" altLang="en-US" sz="2600" dirty="0" err="1"/>
              <a:t>mesure</a:t>
            </a:r>
            <a:r>
              <a:rPr lang="en-US" altLang="en-US" sz="2600" dirty="0"/>
              <a:t> quantitative.</a:t>
            </a:r>
            <a:endParaRPr lang="en-US" dirty="0"/>
          </a:p>
        </p:txBody>
      </p:sp>
      <p:sp>
        <p:nvSpPr>
          <p:cNvPr id="9" name="TextBox 8" descr="Exemple : Liste de contrôle d'observation">
            <a:extLst>
              <a:ext uri="{FF2B5EF4-FFF2-40B4-BE49-F238E27FC236}">
                <a16:creationId xmlns:a16="http://schemas.microsoft.com/office/drawing/2014/main" id="{F2998396-9CF6-4B41-A97A-68ABB86395E3}"/>
              </a:ext>
            </a:extLst>
          </p:cNvPr>
          <p:cNvSpPr txBox="1"/>
          <p:nvPr/>
        </p:nvSpPr>
        <p:spPr>
          <a:xfrm>
            <a:off x="1054100" y="2868414"/>
            <a:ext cx="7957820" cy="461665"/>
          </a:xfrm>
          <a:prstGeom prst="rect">
            <a:avLst/>
          </a:prstGeom>
          <a:noFill/>
        </p:spPr>
        <p:txBody>
          <a:bodyPr wrap="square">
            <a:spAutoFit/>
          </a:bodyPr>
          <a:lstStyle/>
          <a:p>
            <a:pPr marL="0" indent="0">
              <a:buNone/>
            </a:pPr>
            <a:r>
              <a:rPr lang="en-US" sz="2400" b="1" dirty="0" err="1">
                <a:solidFill>
                  <a:srgbClr val="002F6C"/>
                </a:solidFill>
              </a:rPr>
              <a:t>Exemple</a:t>
            </a:r>
            <a:r>
              <a:rPr lang="en-US" sz="2400" b="1" dirty="0">
                <a:solidFill>
                  <a:srgbClr val="002F6C"/>
                </a:solidFill>
              </a:rPr>
              <a:t> : </a:t>
            </a:r>
            <a:r>
              <a:rPr lang="en-US" sz="2400" b="1" dirty="0" err="1">
                <a:solidFill>
                  <a:srgbClr val="002F6C"/>
                </a:solidFill>
              </a:rPr>
              <a:t>Liste</a:t>
            </a:r>
            <a:r>
              <a:rPr lang="en-US" sz="2400" b="1" dirty="0">
                <a:solidFill>
                  <a:srgbClr val="002F6C"/>
                </a:solidFill>
              </a:rPr>
              <a:t> de </a:t>
            </a:r>
            <a:r>
              <a:rPr lang="en-US" sz="2400" b="1" dirty="0" err="1">
                <a:solidFill>
                  <a:srgbClr val="002F6C"/>
                </a:solidFill>
              </a:rPr>
              <a:t>contrôle</a:t>
            </a:r>
            <a:r>
              <a:rPr lang="en-US" sz="2400" b="1" dirty="0">
                <a:solidFill>
                  <a:srgbClr val="002F6C"/>
                </a:solidFill>
              </a:rPr>
              <a:t> </a:t>
            </a:r>
            <a:r>
              <a:rPr lang="en-US" sz="2400" b="1" dirty="0" err="1">
                <a:solidFill>
                  <a:srgbClr val="002F6C"/>
                </a:solidFill>
              </a:rPr>
              <a:t>d'observation</a:t>
            </a:r>
            <a:endParaRPr lang="en-US" sz="2400" b="1" dirty="0">
              <a:solidFill>
                <a:srgbClr val="002F6C"/>
              </a:solidFill>
            </a:endParaRPr>
          </a:p>
        </p:txBody>
      </p:sp>
      <p:graphicFrame>
        <p:nvGraphicFramePr>
          <p:cNvPr id="6" name="Table 7" descr="Tableau :&#10;&#10;Pratique:&#10;Technique 1&#10;&#10;Technique 2&#10;&#10;Technique 3&#10;&#10;Technique 4&#10;&#10;Technique 5&#10;&#10;Observé:&#10;&#10;Oui&#10;&#10;Non&#10;&#10;Non&#10;&#10;Oui&#10;&#10;Oui&#10;&#10;Score:&#10;&#10;3 sur 5">
            <a:extLst>
              <a:ext uri="{FF2B5EF4-FFF2-40B4-BE49-F238E27FC236}">
                <a16:creationId xmlns:a16="http://schemas.microsoft.com/office/drawing/2014/main" id="{F0BFEA33-D3BE-49C2-BA11-38B54435A679}"/>
              </a:ext>
            </a:extLst>
          </p:cNvPr>
          <p:cNvGraphicFramePr>
            <a:graphicFrameLocks noGrp="1"/>
          </p:cNvGraphicFramePr>
          <p:nvPr>
            <p:extLst>
              <p:ext uri="{D42A27DB-BD31-4B8C-83A1-F6EECF244321}">
                <p14:modId xmlns:p14="http://schemas.microsoft.com/office/powerpoint/2010/main" val="1553912514"/>
              </p:ext>
            </p:extLst>
          </p:nvPr>
        </p:nvGraphicFramePr>
        <p:xfrm>
          <a:off x="1310640" y="3393440"/>
          <a:ext cx="3931920" cy="2595880"/>
        </p:xfrm>
        <a:graphic>
          <a:graphicData uri="http://schemas.openxmlformats.org/drawingml/2006/table">
            <a:tbl>
              <a:tblPr firstRow="1" bandRow="1">
                <a:tableStyleId>{5C22544A-7EE6-4342-B048-85BDC9FD1C3A}</a:tableStyleId>
              </a:tblPr>
              <a:tblGrid>
                <a:gridCol w="2113280">
                  <a:extLst>
                    <a:ext uri="{9D8B030D-6E8A-4147-A177-3AD203B41FA5}">
                      <a16:colId xmlns:a16="http://schemas.microsoft.com/office/drawing/2014/main" val="22340841"/>
                    </a:ext>
                  </a:extLst>
                </a:gridCol>
                <a:gridCol w="1818640">
                  <a:extLst>
                    <a:ext uri="{9D8B030D-6E8A-4147-A177-3AD203B41FA5}">
                      <a16:colId xmlns:a16="http://schemas.microsoft.com/office/drawing/2014/main" val="946987647"/>
                    </a:ext>
                  </a:extLst>
                </a:gridCol>
              </a:tblGrid>
              <a:tr h="370840">
                <a:tc>
                  <a:txBody>
                    <a:bodyPr/>
                    <a:lstStyle/>
                    <a:p>
                      <a:pPr algn="ctr"/>
                      <a:r>
                        <a:rPr lang="en-US" dirty="0"/>
                        <a:t>Pratique </a:t>
                      </a:r>
                    </a:p>
                  </a:txBody>
                  <a:tcPr/>
                </a:tc>
                <a:tc>
                  <a:txBody>
                    <a:bodyPr/>
                    <a:lstStyle/>
                    <a:p>
                      <a:pPr algn="ctr"/>
                      <a:r>
                        <a:rPr lang="en-US" dirty="0" err="1"/>
                        <a:t>Observé</a:t>
                      </a:r>
                      <a:r>
                        <a:rPr lang="en-US" dirty="0"/>
                        <a:t> </a:t>
                      </a:r>
                    </a:p>
                  </a:txBody>
                  <a:tcPr/>
                </a:tc>
                <a:extLst>
                  <a:ext uri="{0D108BD9-81ED-4DB2-BD59-A6C34878D82A}">
                    <a16:rowId xmlns:a16="http://schemas.microsoft.com/office/drawing/2014/main" val="730253135"/>
                  </a:ext>
                </a:extLst>
              </a:tr>
              <a:tr h="370840">
                <a:tc>
                  <a:txBody>
                    <a:bodyPr/>
                    <a:lstStyle/>
                    <a:p>
                      <a:r>
                        <a:rPr lang="en-US" altLang="en-US" sz="1800" dirty="0"/>
                        <a:t>Technique 1: </a:t>
                      </a:r>
                      <a:endParaRPr lang="en-US" dirty="0"/>
                    </a:p>
                  </a:txBody>
                  <a:tcPr/>
                </a:tc>
                <a:tc>
                  <a:txBody>
                    <a:bodyPr/>
                    <a:lstStyle/>
                    <a:p>
                      <a:pPr algn="ctr"/>
                      <a:r>
                        <a:rPr lang="en-US" dirty="0" err="1"/>
                        <a:t>Oui</a:t>
                      </a:r>
                      <a:endParaRPr lang="en-US" dirty="0"/>
                    </a:p>
                  </a:txBody>
                  <a:tcPr/>
                </a:tc>
                <a:extLst>
                  <a:ext uri="{0D108BD9-81ED-4DB2-BD59-A6C34878D82A}">
                    <a16:rowId xmlns:a16="http://schemas.microsoft.com/office/drawing/2014/main" val="975326570"/>
                  </a:ext>
                </a:extLst>
              </a:tr>
              <a:tr h="370840">
                <a:tc>
                  <a:txBody>
                    <a:bodyPr/>
                    <a:lstStyle/>
                    <a:p>
                      <a:r>
                        <a:rPr lang="en-US" altLang="en-US" sz="1800" dirty="0"/>
                        <a:t>Technique 2: </a:t>
                      </a:r>
                      <a:endParaRPr lang="en-US" dirty="0"/>
                    </a:p>
                  </a:txBody>
                  <a:tcPr/>
                </a:tc>
                <a:tc>
                  <a:txBody>
                    <a:bodyPr/>
                    <a:lstStyle/>
                    <a:p>
                      <a:pPr algn="ctr"/>
                      <a:r>
                        <a:rPr lang="en-US" dirty="0"/>
                        <a:t>Non</a:t>
                      </a:r>
                    </a:p>
                  </a:txBody>
                  <a:tcPr/>
                </a:tc>
                <a:extLst>
                  <a:ext uri="{0D108BD9-81ED-4DB2-BD59-A6C34878D82A}">
                    <a16:rowId xmlns:a16="http://schemas.microsoft.com/office/drawing/2014/main" val="194049734"/>
                  </a:ext>
                </a:extLst>
              </a:tr>
              <a:tr h="370840">
                <a:tc>
                  <a:txBody>
                    <a:bodyPr/>
                    <a:lstStyle/>
                    <a:p>
                      <a:r>
                        <a:rPr lang="en-US" altLang="en-US" sz="1800" dirty="0"/>
                        <a:t>Technique 3: </a:t>
                      </a:r>
                      <a:endParaRPr lang="en-US" dirty="0"/>
                    </a:p>
                  </a:txBody>
                  <a:tcPr/>
                </a:tc>
                <a:tc>
                  <a:txBody>
                    <a:bodyPr/>
                    <a:lstStyle/>
                    <a:p>
                      <a:pPr algn="ctr"/>
                      <a:r>
                        <a:rPr lang="en-US" dirty="0"/>
                        <a:t>Non</a:t>
                      </a:r>
                    </a:p>
                  </a:txBody>
                  <a:tcPr/>
                </a:tc>
                <a:extLst>
                  <a:ext uri="{0D108BD9-81ED-4DB2-BD59-A6C34878D82A}">
                    <a16:rowId xmlns:a16="http://schemas.microsoft.com/office/drawing/2014/main" val="3219751886"/>
                  </a:ext>
                </a:extLst>
              </a:tr>
              <a:tr h="370840">
                <a:tc>
                  <a:txBody>
                    <a:bodyPr/>
                    <a:lstStyle/>
                    <a:p>
                      <a:r>
                        <a:rPr lang="en-US" altLang="en-US" sz="1800" dirty="0"/>
                        <a:t>Technique 4: </a:t>
                      </a:r>
                      <a:endParaRPr lang="en-US" dirty="0"/>
                    </a:p>
                  </a:txBody>
                  <a:tcPr/>
                </a:tc>
                <a:tc>
                  <a:txBody>
                    <a:bodyPr/>
                    <a:lstStyle/>
                    <a:p>
                      <a:pPr algn="ctr"/>
                      <a:r>
                        <a:rPr lang="en-US" dirty="0" err="1"/>
                        <a:t>Oui</a:t>
                      </a:r>
                      <a:endParaRPr lang="en-US" dirty="0"/>
                    </a:p>
                  </a:txBody>
                  <a:tcPr/>
                </a:tc>
                <a:extLst>
                  <a:ext uri="{0D108BD9-81ED-4DB2-BD59-A6C34878D82A}">
                    <a16:rowId xmlns:a16="http://schemas.microsoft.com/office/drawing/2014/main" val="379369999"/>
                  </a:ext>
                </a:extLst>
              </a:tr>
              <a:tr h="370840">
                <a:tc>
                  <a:txBody>
                    <a:bodyPr/>
                    <a:lstStyle/>
                    <a:p>
                      <a:r>
                        <a:rPr lang="en-US" altLang="en-US" sz="1800" dirty="0"/>
                        <a:t>Technique 5: </a:t>
                      </a:r>
                      <a:endParaRPr lang="en-US" dirty="0"/>
                    </a:p>
                  </a:txBody>
                  <a:tcPr/>
                </a:tc>
                <a:tc>
                  <a:txBody>
                    <a:bodyPr/>
                    <a:lstStyle/>
                    <a:p>
                      <a:pPr algn="ctr"/>
                      <a:r>
                        <a:rPr lang="en-US" dirty="0" err="1"/>
                        <a:t>Oui</a:t>
                      </a:r>
                      <a:endParaRPr lang="en-US" dirty="0"/>
                    </a:p>
                  </a:txBody>
                  <a:tcPr/>
                </a:tc>
                <a:extLst>
                  <a:ext uri="{0D108BD9-81ED-4DB2-BD59-A6C34878D82A}">
                    <a16:rowId xmlns:a16="http://schemas.microsoft.com/office/drawing/2014/main" val="1009761886"/>
                  </a:ext>
                </a:extLst>
              </a:tr>
              <a:tr h="370840">
                <a:tc>
                  <a:txBody>
                    <a:bodyPr/>
                    <a:lstStyle/>
                    <a:p>
                      <a:pPr algn="r"/>
                      <a:r>
                        <a:rPr lang="en-US" b="1" dirty="0"/>
                        <a:t>Score</a:t>
                      </a:r>
                    </a:p>
                  </a:txBody>
                  <a:tcPr/>
                </a:tc>
                <a:tc>
                  <a:txBody>
                    <a:bodyPr/>
                    <a:lstStyle/>
                    <a:p>
                      <a:pPr algn="ctr"/>
                      <a:r>
                        <a:rPr lang="en-US" b="1" dirty="0"/>
                        <a:t>3 sur 5</a:t>
                      </a:r>
                    </a:p>
                  </a:txBody>
                  <a:tcPr/>
                </a:tc>
                <a:extLst>
                  <a:ext uri="{0D108BD9-81ED-4DB2-BD59-A6C34878D82A}">
                    <a16:rowId xmlns:a16="http://schemas.microsoft.com/office/drawing/2014/main" val="4057316837"/>
                  </a:ext>
                </a:extLst>
              </a:tr>
            </a:tbl>
          </a:graphicData>
        </a:graphic>
      </p:graphicFrame>
      <p:sp>
        <p:nvSpPr>
          <p:cNvPr id="7" name="TextBox 6" descr="Exemples d'indicateurs : &#10;% d'entreprises utilisant 5 des 7 nouvelles pratiques en matière de droits du travail  &#10; # Nombre de nouvelles pratiques de travail utilisées par l'entreprise soutenue">
            <a:extLst>
              <a:ext uri="{FF2B5EF4-FFF2-40B4-BE49-F238E27FC236}">
                <a16:creationId xmlns:a16="http://schemas.microsoft.com/office/drawing/2014/main" id="{4B66B58B-43C6-443E-B013-1E66407579F3}"/>
              </a:ext>
            </a:extLst>
          </p:cNvPr>
          <p:cNvSpPr txBox="1"/>
          <p:nvPr/>
        </p:nvSpPr>
        <p:spPr>
          <a:xfrm>
            <a:off x="6766560" y="3498765"/>
            <a:ext cx="3403600" cy="203132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indent="0">
              <a:buNone/>
            </a:pPr>
            <a:r>
              <a:rPr lang="en-US" altLang="en-US" b="1" dirty="0" err="1"/>
              <a:t>Exemples</a:t>
            </a:r>
            <a:r>
              <a:rPr lang="en-US" altLang="en-US" b="1" dirty="0"/>
              <a:t> </a:t>
            </a:r>
            <a:r>
              <a:rPr lang="en-US" altLang="en-US" b="1" dirty="0" err="1"/>
              <a:t>d'indicateurs</a:t>
            </a:r>
            <a:r>
              <a:rPr lang="en-US" altLang="en-US" b="1" dirty="0"/>
              <a:t> : </a:t>
            </a:r>
          </a:p>
          <a:p>
            <a:pPr marL="285750" indent="-285750">
              <a:buFont typeface="Arial" panose="020B0604020202020204" pitchFamily="34" charset="0"/>
              <a:buChar char="•"/>
            </a:pPr>
            <a:r>
              <a:rPr lang="en-US" altLang="en-US" dirty="0"/>
              <a:t>% </a:t>
            </a:r>
            <a:r>
              <a:rPr lang="en-US" altLang="en-US" dirty="0" err="1"/>
              <a:t>d'entreprises</a:t>
            </a:r>
            <a:r>
              <a:rPr lang="en-US" altLang="en-US" dirty="0"/>
              <a:t> </a:t>
            </a:r>
            <a:r>
              <a:rPr lang="en-US" altLang="en-US" dirty="0" err="1"/>
              <a:t>utilisant</a:t>
            </a:r>
            <a:r>
              <a:rPr lang="en-US" altLang="en-US" dirty="0"/>
              <a:t> 5 des 7 </a:t>
            </a:r>
            <a:r>
              <a:rPr lang="en-US" altLang="en-US" dirty="0" err="1"/>
              <a:t>nouvelles</a:t>
            </a:r>
            <a:r>
              <a:rPr lang="en-US" altLang="en-US" dirty="0"/>
              <a:t> pratiques </a:t>
            </a:r>
            <a:r>
              <a:rPr lang="en-US" altLang="en-US" dirty="0" err="1"/>
              <a:t>en</a:t>
            </a:r>
            <a:r>
              <a:rPr lang="en-US" altLang="en-US" dirty="0"/>
              <a:t> matière de droits du travail  </a:t>
            </a:r>
          </a:p>
          <a:p>
            <a:pPr marL="285750" indent="-285750">
              <a:buFont typeface="Arial" panose="020B0604020202020204" pitchFamily="34" charset="0"/>
              <a:buChar char="•"/>
            </a:pPr>
            <a:r>
              <a:rPr lang="en-US" altLang="en-US" dirty="0"/>
              <a:t> # </a:t>
            </a:r>
            <a:r>
              <a:rPr lang="en-US" altLang="en-US" dirty="0" err="1"/>
              <a:t>Nombre</a:t>
            </a:r>
            <a:r>
              <a:rPr lang="en-US" altLang="en-US" dirty="0"/>
              <a:t> de </a:t>
            </a:r>
            <a:r>
              <a:rPr lang="en-US" altLang="en-US" dirty="0" err="1"/>
              <a:t>nouvelles</a:t>
            </a:r>
            <a:r>
              <a:rPr lang="en-US" altLang="en-US" dirty="0"/>
              <a:t> pratiques de travail </a:t>
            </a:r>
            <a:r>
              <a:rPr lang="en-US" altLang="en-US" dirty="0" err="1"/>
              <a:t>utilisées</a:t>
            </a:r>
            <a:r>
              <a:rPr lang="en-US" altLang="en-US" dirty="0"/>
              <a:t> par </a:t>
            </a:r>
            <a:r>
              <a:rPr lang="en-US" altLang="en-US" dirty="0" err="1"/>
              <a:t>l'entreprise</a:t>
            </a:r>
            <a:r>
              <a:rPr lang="en-US" altLang="en-US" dirty="0"/>
              <a:t> </a:t>
            </a:r>
            <a:r>
              <a:rPr lang="en-US" altLang="en-US" dirty="0" err="1"/>
              <a:t>soutenue</a:t>
            </a:r>
            <a:endParaRPr lang="en-US" altLang="en-US" dirty="0"/>
          </a:p>
        </p:txBody>
      </p:sp>
      <p:sp>
        <p:nvSpPr>
          <p:cNvPr id="2" name="Footer Placeholder 1">
            <a:extLst>
              <a:ext uri="{FF2B5EF4-FFF2-40B4-BE49-F238E27FC236}">
                <a16:creationId xmlns:a16="http://schemas.microsoft.com/office/drawing/2014/main" id="{94B9A0DD-CA6E-4DC1-88BB-070C049E178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2485144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ésagrégation ">
            <a:extLst>
              <a:ext uri="{FF2B5EF4-FFF2-40B4-BE49-F238E27FC236}">
                <a16:creationId xmlns:a16="http://schemas.microsoft.com/office/drawing/2014/main" id="{AA5A2B27-8A8B-43EF-AF60-BD11A6E41202}"/>
              </a:ext>
            </a:extLst>
          </p:cNvPr>
          <p:cNvSpPr>
            <a:spLocks noGrp="1"/>
          </p:cNvSpPr>
          <p:nvPr>
            <p:ph type="ctrTitle"/>
          </p:nvPr>
        </p:nvSpPr>
        <p:spPr>
          <a:xfrm>
            <a:off x="574797" y="102893"/>
            <a:ext cx="10577453" cy="961175"/>
          </a:xfrm>
        </p:spPr>
        <p:txBody>
          <a:bodyPr>
            <a:normAutofit/>
          </a:bodyPr>
          <a:lstStyle/>
          <a:p>
            <a:pPr algn="l"/>
            <a:r>
              <a:rPr lang="en-US" sz="4400" dirty="0" err="1"/>
              <a:t>Désagrégation</a:t>
            </a:r>
            <a:r>
              <a:rPr lang="en-US" sz="4400" dirty="0"/>
              <a:t> </a:t>
            </a:r>
          </a:p>
        </p:txBody>
      </p:sp>
      <p:sp>
        <p:nvSpPr>
          <p:cNvPr id="3" name="Content Placeholder 2" descr="Assurez-vous de prévoir la désagrégation pendant la phase de planification des données afin de garantir la collecte de données présentant ces caractéristiques.&#10;&#10;Permet d'explorer si les interventions affectent les groupes différemment.&#10;&#10;La désagrégation des données doit être documentée dans le PMP.&#10;&#10;Équilibrer l'utilité et les coûts de la désagrégation.">
            <a:extLst>
              <a:ext uri="{FF2B5EF4-FFF2-40B4-BE49-F238E27FC236}">
                <a16:creationId xmlns:a16="http://schemas.microsoft.com/office/drawing/2014/main" id="{899D53A3-0873-4795-B6D8-E299669A3614}"/>
              </a:ext>
            </a:extLst>
          </p:cNvPr>
          <p:cNvSpPr>
            <a:spLocks noGrp="1"/>
          </p:cNvSpPr>
          <p:nvPr>
            <p:ph sz="quarter" idx="13"/>
          </p:nvPr>
        </p:nvSpPr>
        <p:spPr>
          <a:xfrm>
            <a:off x="690714" y="1169280"/>
            <a:ext cx="10597479" cy="2473800"/>
          </a:xfrm>
        </p:spPr>
        <p:txBody>
          <a:bodyPr>
            <a:normAutofit fontScale="92500"/>
          </a:bodyPr>
          <a:lstStyle/>
          <a:p>
            <a:pPr marL="0" indent="0">
              <a:buNone/>
            </a:pPr>
            <a:r>
              <a:rPr lang="en-US" sz="2800" b="1" dirty="0" err="1"/>
              <a:t>Assurez-vous</a:t>
            </a:r>
            <a:r>
              <a:rPr lang="en-US" sz="2800" b="1" dirty="0"/>
              <a:t> de </a:t>
            </a:r>
            <a:r>
              <a:rPr lang="en-US" sz="2800" b="1" dirty="0" err="1"/>
              <a:t>prévoir</a:t>
            </a:r>
            <a:r>
              <a:rPr lang="en-US" sz="2800" b="1" dirty="0"/>
              <a:t> la </a:t>
            </a:r>
            <a:r>
              <a:rPr lang="en-US" sz="2800" b="1" dirty="0" err="1"/>
              <a:t>désagrégation</a:t>
            </a:r>
            <a:r>
              <a:rPr lang="en-US" sz="2800" b="1" dirty="0"/>
              <a:t> pendant la phase de planification des </a:t>
            </a:r>
            <a:r>
              <a:rPr lang="en-US" sz="2800" b="1" dirty="0" err="1"/>
              <a:t>données</a:t>
            </a:r>
            <a:r>
              <a:rPr lang="en-US" sz="2800" b="1" dirty="0"/>
              <a:t> </a:t>
            </a:r>
            <a:r>
              <a:rPr lang="en-US" sz="2800" b="1" dirty="0" err="1"/>
              <a:t>afin</a:t>
            </a:r>
            <a:r>
              <a:rPr lang="en-US" sz="2800" b="1" dirty="0"/>
              <a:t> de </a:t>
            </a:r>
            <a:r>
              <a:rPr lang="en-US" sz="2800" b="1" dirty="0" err="1"/>
              <a:t>garantir</a:t>
            </a:r>
            <a:r>
              <a:rPr lang="en-US" sz="2800" b="1" dirty="0"/>
              <a:t> la </a:t>
            </a:r>
            <a:r>
              <a:rPr lang="en-US" sz="2800" b="1" dirty="0" err="1"/>
              <a:t>collecte</a:t>
            </a:r>
            <a:r>
              <a:rPr lang="en-US" sz="2800" b="1" dirty="0"/>
              <a:t> de </a:t>
            </a:r>
            <a:r>
              <a:rPr lang="en-US" sz="2800" b="1" dirty="0" err="1"/>
              <a:t>données</a:t>
            </a:r>
            <a:r>
              <a:rPr lang="en-US" sz="2800" b="1" dirty="0"/>
              <a:t> </a:t>
            </a:r>
            <a:r>
              <a:rPr lang="en-US" sz="2800" b="1" dirty="0" err="1"/>
              <a:t>présentant</a:t>
            </a:r>
            <a:r>
              <a:rPr lang="en-US" sz="2800" b="1" dirty="0"/>
              <a:t> </a:t>
            </a:r>
            <a:r>
              <a:rPr lang="en-US" sz="2800" b="1" dirty="0" err="1"/>
              <a:t>ces</a:t>
            </a:r>
            <a:r>
              <a:rPr lang="en-US" sz="2800" b="1" dirty="0"/>
              <a:t> </a:t>
            </a:r>
            <a:r>
              <a:rPr lang="en-US" sz="2800" b="1" dirty="0" err="1"/>
              <a:t>caractéristiques</a:t>
            </a:r>
            <a:r>
              <a:rPr lang="en-US" sz="2800" b="1" dirty="0"/>
              <a:t>.</a:t>
            </a:r>
            <a:endParaRPr lang="en-US" sz="400" b="1" dirty="0"/>
          </a:p>
          <a:p>
            <a:pPr marL="287338" indent="-285750">
              <a:spcBef>
                <a:spcPts val="200"/>
              </a:spcBef>
              <a:buFont typeface="Arial" panose="020B0604020202020204" pitchFamily="34" charset="0"/>
              <a:buChar char="•"/>
            </a:pPr>
            <a:r>
              <a:rPr lang="en-US" altLang="en-US" dirty="0" err="1"/>
              <a:t>Permet</a:t>
            </a:r>
            <a:r>
              <a:rPr lang="en-US" altLang="en-US" dirty="0"/>
              <a:t> </a:t>
            </a:r>
            <a:r>
              <a:rPr lang="en-US" altLang="en-US" dirty="0" err="1"/>
              <a:t>d'explorer</a:t>
            </a:r>
            <a:r>
              <a:rPr lang="en-US" altLang="en-US" dirty="0"/>
              <a:t> </a:t>
            </a:r>
            <a:r>
              <a:rPr lang="en-US" altLang="en-US" dirty="0" err="1"/>
              <a:t>si</a:t>
            </a:r>
            <a:r>
              <a:rPr lang="en-US" altLang="en-US" dirty="0"/>
              <a:t> les interventions </a:t>
            </a:r>
            <a:r>
              <a:rPr lang="en-US" altLang="en-US" dirty="0" err="1"/>
              <a:t>affectent</a:t>
            </a:r>
            <a:r>
              <a:rPr lang="en-US" altLang="en-US" dirty="0"/>
              <a:t> les </a:t>
            </a:r>
            <a:r>
              <a:rPr lang="en-US" altLang="en-US" dirty="0" err="1"/>
              <a:t>groupes</a:t>
            </a:r>
            <a:r>
              <a:rPr lang="en-US" altLang="en-US" dirty="0"/>
              <a:t> </a:t>
            </a:r>
            <a:r>
              <a:rPr lang="en-US" altLang="en-US" dirty="0" err="1"/>
              <a:t>différemment</a:t>
            </a:r>
            <a:r>
              <a:rPr lang="en-US" altLang="en-US" dirty="0"/>
              <a:t>.</a:t>
            </a:r>
          </a:p>
          <a:p>
            <a:pPr marL="287338" indent="-285750">
              <a:spcBef>
                <a:spcPts val="200"/>
              </a:spcBef>
              <a:buFont typeface="Arial" panose="020B0604020202020204" pitchFamily="34" charset="0"/>
              <a:buChar char="•"/>
            </a:pPr>
            <a:r>
              <a:rPr lang="en-US" altLang="en-US" dirty="0"/>
              <a:t>La </a:t>
            </a:r>
            <a:r>
              <a:rPr lang="en-US" altLang="en-US" dirty="0" err="1"/>
              <a:t>désagrégation</a:t>
            </a:r>
            <a:r>
              <a:rPr lang="en-US" altLang="en-US" dirty="0"/>
              <a:t> des </a:t>
            </a:r>
            <a:r>
              <a:rPr lang="en-US" altLang="en-US" dirty="0" err="1"/>
              <a:t>données</a:t>
            </a:r>
            <a:r>
              <a:rPr lang="en-US" altLang="en-US" dirty="0"/>
              <a:t> doit </a:t>
            </a:r>
            <a:r>
              <a:rPr lang="en-US" altLang="en-US" dirty="0" err="1"/>
              <a:t>être</a:t>
            </a:r>
            <a:r>
              <a:rPr lang="en-US" altLang="en-US" dirty="0"/>
              <a:t> </a:t>
            </a:r>
            <a:r>
              <a:rPr lang="en-US" altLang="en-US" dirty="0" err="1"/>
              <a:t>documentée</a:t>
            </a:r>
            <a:r>
              <a:rPr lang="en-US" altLang="en-US" dirty="0"/>
              <a:t> dans le PMP.</a:t>
            </a:r>
          </a:p>
          <a:p>
            <a:pPr marL="287338" indent="-285750">
              <a:spcBef>
                <a:spcPts val="200"/>
              </a:spcBef>
              <a:buFont typeface="Arial" panose="020B0604020202020204" pitchFamily="34" charset="0"/>
              <a:buChar char="•"/>
            </a:pPr>
            <a:r>
              <a:rPr lang="en-US" altLang="en-US" dirty="0" err="1"/>
              <a:t>Équilibrer</a:t>
            </a:r>
            <a:r>
              <a:rPr lang="en-US" altLang="en-US" dirty="0"/>
              <a:t> </a:t>
            </a:r>
            <a:r>
              <a:rPr lang="en-US" altLang="en-US" dirty="0" err="1"/>
              <a:t>l'utilité</a:t>
            </a:r>
            <a:r>
              <a:rPr lang="en-US" altLang="en-US" dirty="0"/>
              <a:t> et les </a:t>
            </a:r>
            <a:r>
              <a:rPr lang="en-US" altLang="en-US" dirty="0" err="1"/>
              <a:t>coûts</a:t>
            </a:r>
            <a:r>
              <a:rPr lang="en-US" altLang="en-US" dirty="0"/>
              <a:t> de la </a:t>
            </a:r>
            <a:r>
              <a:rPr lang="en-US" altLang="en-US" dirty="0" err="1"/>
              <a:t>désagrégation</a:t>
            </a:r>
            <a:r>
              <a:rPr lang="en-US" altLang="en-US" dirty="0"/>
              <a:t>.</a:t>
            </a:r>
          </a:p>
        </p:txBody>
      </p:sp>
      <p:grpSp>
        <p:nvGrpSpPr>
          <p:cNvPr id="5" name="Group 4" descr="Tableau:&#10;&#10;Caractéristiques démographiques:&#10;Région&#10;Sexe&#10;Âge (groupes d'âge spécifiques et définis)&#10;Race/ethnicité&#10;Statut de handicapé&#10;Niveau d'éducation&#10;Revenu&#10;&#10;Caractéristiques du service:&#10;Fournisseur de services&#10;Type de service&#10;Montant du service&#10;">
            <a:extLst>
              <a:ext uri="{FF2B5EF4-FFF2-40B4-BE49-F238E27FC236}">
                <a16:creationId xmlns:a16="http://schemas.microsoft.com/office/drawing/2014/main" id="{852A0692-EF28-49AF-AA4C-85F15FEF01D4}"/>
              </a:ext>
            </a:extLst>
          </p:cNvPr>
          <p:cNvGrpSpPr/>
          <p:nvPr/>
        </p:nvGrpSpPr>
        <p:grpSpPr>
          <a:xfrm>
            <a:off x="2931991" y="3555012"/>
            <a:ext cx="6324870" cy="2701086"/>
            <a:chOff x="1208303" y="3212540"/>
            <a:chExt cx="6324870" cy="2333647"/>
          </a:xfrm>
        </p:grpSpPr>
        <p:sp>
          <p:nvSpPr>
            <p:cNvPr id="6" name="Freeform 10">
              <a:extLst>
                <a:ext uri="{FF2B5EF4-FFF2-40B4-BE49-F238E27FC236}">
                  <a16:creationId xmlns:a16="http://schemas.microsoft.com/office/drawing/2014/main" id="{6A5DFB3C-A054-4296-B8D7-26857205D7F9}"/>
                </a:ext>
              </a:extLst>
            </p:cNvPr>
            <p:cNvSpPr/>
            <p:nvPr/>
          </p:nvSpPr>
          <p:spPr>
            <a:xfrm>
              <a:off x="1208303" y="3212540"/>
              <a:ext cx="3580241" cy="323048"/>
            </a:xfrm>
            <a:custGeom>
              <a:avLst/>
              <a:gdLst>
                <a:gd name="connsiteX0" fmla="*/ 0 w 2744629"/>
                <a:gd name="connsiteY0" fmla="*/ 0 h 323048"/>
                <a:gd name="connsiteX1" fmla="*/ 2744629 w 2744629"/>
                <a:gd name="connsiteY1" fmla="*/ 0 h 323048"/>
                <a:gd name="connsiteX2" fmla="*/ 2744629 w 2744629"/>
                <a:gd name="connsiteY2" fmla="*/ 323048 h 323048"/>
                <a:gd name="connsiteX3" fmla="*/ 0 w 2744629"/>
                <a:gd name="connsiteY3" fmla="*/ 323048 h 323048"/>
                <a:gd name="connsiteX4" fmla="*/ 0 w 2744629"/>
                <a:gd name="connsiteY4" fmla="*/ 0 h 323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4629" h="323048">
                  <a:moveTo>
                    <a:pt x="0" y="0"/>
                  </a:moveTo>
                  <a:lnTo>
                    <a:pt x="2744629" y="0"/>
                  </a:lnTo>
                  <a:lnTo>
                    <a:pt x="2744629" y="323048"/>
                  </a:lnTo>
                  <a:lnTo>
                    <a:pt x="0" y="323048"/>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568" tIns="56896" rIns="99568" bIns="56896" numCol="1" spcCol="1270" anchor="ctr" anchorCtr="0">
              <a:noAutofit/>
            </a:bodyPr>
            <a:lstStyle/>
            <a:p>
              <a:pPr lvl="0" defTabSz="622300" rtl="0">
                <a:lnSpc>
                  <a:spcPct val="90000"/>
                </a:lnSpc>
                <a:spcBef>
                  <a:spcPct val="0"/>
                </a:spcBef>
                <a:spcAft>
                  <a:spcPct val="35000"/>
                </a:spcAft>
              </a:pPr>
              <a:r>
                <a:rPr lang="en-US" b="1" kern="1200" dirty="0" err="1"/>
                <a:t>Caractéristiques</a:t>
              </a:r>
              <a:r>
                <a:rPr lang="en-US" b="1" kern="1200" dirty="0"/>
                <a:t> </a:t>
              </a:r>
              <a:r>
                <a:rPr lang="en-US" b="1" kern="1200" dirty="0" err="1"/>
                <a:t>démographiques</a:t>
              </a:r>
              <a:endParaRPr lang="en-US" kern="1200" dirty="0"/>
            </a:p>
          </p:txBody>
        </p:sp>
        <p:sp>
          <p:nvSpPr>
            <p:cNvPr id="7" name="Freeform 11">
              <a:extLst>
                <a:ext uri="{FF2B5EF4-FFF2-40B4-BE49-F238E27FC236}">
                  <a16:creationId xmlns:a16="http://schemas.microsoft.com/office/drawing/2014/main" id="{0DF5EABA-6BF7-40F8-B474-949471F38262}"/>
                </a:ext>
              </a:extLst>
            </p:cNvPr>
            <p:cNvSpPr/>
            <p:nvPr/>
          </p:nvSpPr>
          <p:spPr>
            <a:xfrm>
              <a:off x="1208303" y="3535588"/>
              <a:ext cx="3580241" cy="2010599"/>
            </a:xfrm>
            <a:custGeom>
              <a:avLst/>
              <a:gdLst>
                <a:gd name="connsiteX0" fmla="*/ 0 w 3196368"/>
                <a:gd name="connsiteY0" fmla="*/ 0 h 1828800"/>
                <a:gd name="connsiteX1" fmla="*/ 3196368 w 3196368"/>
                <a:gd name="connsiteY1" fmla="*/ 0 h 1828800"/>
                <a:gd name="connsiteX2" fmla="*/ 3196368 w 3196368"/>
                <a:gd name="connsiteY2" fmla="*/ 1828800 h 1828800"/>
                <a:gd name="connsiteX3" fmla="*/ 0 w 3196368"/>
                <a:gd name="connsiteY3" fmla="*/ 1828800 h 1828800"/>
                <a:gd name="connsiteX4" fmla="*/ 0 w 3196368"/>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368" h="1828800">
                  <a:moveTo>
                    <a:pt x="0" y="0"/>
                  </a:moveTo>
                  <a:lnTo>
                    <a:pt x="3196368" y="0"/>
                  </a:lnTo>
                  <a:lnTo>
                    <a:pt x="3196368" y="1828800"/>
                  </a:lnTo>
                  <a:lnTo>
                    <a:pt x="0" y="182880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b="0" kern="1200" dirty="0" err="1"/>
                <a:t>Région</a:t>
              </a:r>
              <a:endParaRPr lang="en-US" b="0" kern="1200" dirty="0"/>
            </a:p>
            <a:p>
              <a:pPr marL="171450" lvl="1" indent="-171450" algn="l" defTabSz="711200" rtl="0">
                <a:lnSpc>
                  <a:spcPct val="90000"/>
                </a:lnSpc>
                <a:spcBef>
                  <a:spcPct val="0"/>
                </a:spcBef>
                <a:spcAft>
                  <a:spcPct val="15000"/>
                </a:spcAft>
                <a:buChar char="••"/>
              </a:pPr>
              <a:r>
                <a:rPr lang="en-US" b="0" kern="1200" dirty="0" err="1"/>
                <a:t>Sexe</a:t>
              </a:r>
              <a:endParaRPr lang="en-US" b="0" kern="1200" dirty="0"/>
            </a:p>
            <a:p>
              <a:pPr marL="171450" lvl="1" indent="-171450" algn="l" defTabSz="711200" rtl="0">
                <a:lnSpc>
                  <a:spcPct val="90000"/>
                </a:lnSpc>
                <a:spcBef>
                  <a:spcPct val="0"/>
                </a:spcBef>
                <a:spcAft>
                  <a:spcPct val="15000"/>
                </a:spcAft>
                <a:buChar char="••"/>
              </a:pPr>
              <a:r>
                <a:rPr lang="en-US" b="0" kern="1200" dirty="0" err="1"/>
                <a:t>Âge</a:t>
              </a:r>
              <a:r>
                <a:rPr lang="en-US" b="0" kern="1200" dirty="0"/>
                <a:t> (</a:t>
              </a:r>
              <a:r>
                <a:rPr lang="en-US" b="0" kern="1200" dirty="0" err="1"/>
                <a:t>groupes</a:t>
              </a:r>
              <a:r>
                <a:rPr lang="en-US" b="0" kern="1200" dirty="0"/>
                <a:t> </a:t>
              </a:r>
              <a:r>
                <a:rPr lang="en-US" b="0" kern="1200" dirty="0" err="1"/>
                <a:t>d'âge</a:t>
              </a:r>
              <a:r>
                <a:rPr lang="en-US" b="0" kern="1200" dirty="0"/>
                <a:t> </a:t>
              </a:r>
              <a:r>
                <a:rPr lang="en-US" b="0" kern="1200" dirty="0" err="1"/>
                <a:t>spécifiques</a:t>
              </a:r>
              <a:r>
                <a:rPr lang="en-US" b="0" kern="1200" dirty="0"/>
                <a:t> et </a:t>
              </a:r>
              <a:r>
                <a:rPr lang="en-US" b="0" kern="1200" dirty="0" err="1"/>
                <a:t>définis</a:t>
              </a:r>
              <a:r>
                <a:rPr lang="en-US" b="0" kern="1200" dirty="0"/>
                <a:t>)</a:t>
              </a:r>
            </a:p>
            <a:p>
              <a:pPr marL="171450" lvl="1" indent="-171450" algn="l" defTabSz="711200" rtl="0">
                <a:lnSpc>
                  <a:spcPct val="90000"/>
                </a:lnSpc>
                <a:spcBef>
                  <a:spcPct val="0"/>
                </a:spcBef>
                <a:spcAft>
                  <a:spcPct val="15000"/>
                </a:spcAft>
                <a:buChar char="••"/>
              </a:pPr>
              <a:r>
                <a:rPr lang="en-US" b="0" kern="1200" dirty="0"/>
                <a:t>Race/</a:t>
              </a:r>
              <a:r>
                <a:rPr lang="en-US" b="0" kern="1200" dirty="0" err="1"/>
                <a:t>ethnicité</a:t>
              </a:r>
              <a:endParaRPr lang="en-US" b="0" kern="1200" dirty="0"/>
            </a:p>
            <a:p>
              <a:pPr marL="171450" lvl="1" indent="-171450" algn="l" defTabSz="711200" rtl="0">
                <a:lnSpc>
                  <a:spcPct val="90000"/>
                </a:lnSpc>
                <a:spcBef>
                  <a:spcPct val="0"/>
                </a:spcBef>
                <a:spcAft>
                  <a:spcPct val="15000"/>
                </a:spcAft>
                <a:buChar char="••"/>
              </a:pPr>
              <a:r>
                <a:rPr lang="en-US" b="0" kern="1200" dirty="0" err="1"/>
                <a:t>Statut</a:t>
              </a:r>
              <a:r>
                <a:rPr lang="en-US" b="0" kern="1200" dirty="0"/>
                <a:t> de </a:t>
              </a:r>
              <a:r>
                <a:rPr lang="en-US" b="0" kern="1200" dirty="0" err="1"/>
                <a:t>handicapé</a:t>
              </a:r>
              <a:endParaRPr lang="en-US" b="0" kern="1200" dirty="0"/>
            </a:p>
            <a:p>
              <a:pPr marL="171450" lvl="1" indent="-171450" algn="l" defTabSz="711200" rtl="0">
                <a:lnSpc>
                  <a:spcPct val="90000"/>
                </a:lnSpc>
                <a:spcBef>
                  <a:spcPct val="0"/>
                </a:spcBef>
                <a:spcAft>
                  <a:spcPct val="15000"/>
                </a:spcAft>
                <a:buChar char="••"/>
              </a:pPr>
              <a:r>
                <a:rPr lang="en-US" b="0" kern="1200" dirty="0" err="1"/>
                <a:t>Niveau</a:t>
              </a:r>
              <a:r>
                <a:rPr lang="en-US" b="0" kern="1200" dirty="0"/>
                <a:t> </a:t>
              </a:r>
              <a:r>
                <a:rPr lang="en-US" b="0" kern="1200" dirty="0" err="1"/>
                <a:t>d'éducation</a:t>
              </a:r>
              <a:endParaRPr lang="en-US" b="0" kern="1200" dirty="0"/>
            </a:p>
            <a:p>
              <a:pPr marL="171450" lvl="1" indent="-171450" algn="l" defTabSz="711200" rtl="0">
                <a:lnSpc>
                  <a:spcPct val="90000"/>
                </a:lnSpc>
                <a:spcBef>
                  <a:spcPct val="0"/>
                </a:spcBef>
                <a:spcAft>
                  <a:spcPct val="15000"/>
                </a:spcAft>
                <a:buChar char="••"/>
              </a:pPr>
              <a:r>
                <a:rPr lang="en-US" b="0" kern="1200" dirty="0" err="1"/>
                <a:t>Revenu</a:t>
              </a:r>
              <a:endParaRPr lang="en-US" b="0" kern="1200" dirty="0"/>
            </a:p>
          </p:txBody>
        </p:sp>
        <p:sp>
          <p:nvSpPr>
            <p:cNvPr id="8" name="Freeform 12">
              <a:extLst>
                <a:ext uri="{FF2B5EF4-FFF2-40B4-BE49-F238E27FC236}">
                  <a16:creationId xmlns:a16="http://schemas.microsoft.com/office/drawing/2014/main" id="{4727A763-856C-45C4-81DF-168D11DC41C5}"/>
                </a:ext>
              </a:extLst>
            </p:cNvPr>
            <p:cNvSpPr/>
            <p:nvPr/>
          </p:nvSpPr>
          <p:spPr>
            <a:xfrm>
              <a:off x="4788544" y="3212540"/>
              <a:ext cx="2744629" cy="323048"/>
            </a:xfrm>
            <a:custGeom>
              <a:avLst/>
              <a:gdLst>
                <a:gd name="connsiteX0" fmla="*/ 0 w 2744629"/>
                <a:gd name="connsiteY0" fmla="*/ 0 h 323048"/>
                <a:gd name="connsiteX1" fmla="*/ 2744629 w 2744629"/>
                <a:gd name="connsiteY1" fmla="*/ 0 h 323048"/>
                <a:gd name="connsiteX2" fmla="*/ 2744629 w 2744629"/>
                <a:gd name="connsiteY2" fmla="*/ 323048 h 323048"/>
                <a:gd name="connsiteX3" fmla="*/ 0 w 2744629"/>
                <a:gd name="connsiteY3" fmla="*/ 323048 h 323048"/>
                <a:gd name="connsiteX4" fmla="*/ 0 w 2744629"/>
                <a:gd name="connsiteY4" fmla="*/ 0 h 323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4629" h="323048">
                  <a:moveTo>
                    <a:pt x="0" y="0"/>
                  </a:moveTo>
                  <a:lnTo>
                    <a:pt x="2744629" y="0"/>
                  </a:lnTo>
                  <a:lnTo>
                    <a:pt x="2744629" y="323048"/>
                  </a:lnTo>
                  <a:lnTo>
                    <a:pt x="0" y="323048"/>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568" tIns="56896" rIns="99568" bIns="56896" numCol="1" spcCol="1270" anchor="ctr" anchorCtr="0">
              <a:noAutofit/>
            </a:bodyPr>
            <a:lstStyle/>
            <a:p>
              <a:pPr lvl="0" defTabSz="622300" rtl="0">
                <a:lnSpc>
                  <a:spcPct val="90000"/>
                </a:lnSpc>
                <a:spcBef>
                  <a:spcPct val="0"/>
                </a:spcBef>
                <a:spcAft>
                  <a:spcPct val="35000"/>
                </a:spcAft>
              </a:pPr>
              <a:r>
                <a:rPr lang="en-US" b="1" kern="1200" dirty="0" err="1"/>
                <a:t>Caractéristiques</a:t>
              </a:r>
              <a:r>
                <a:rPr lang="en-US" b="1" kern="1200" dirty="0"/>
                <a:t> du service</a:t>
              </a:r>
              <a:endParaRPr lang="en-US" kern="1200" dirty="0"/>
            </a:p>
          </p:txBody>
        </p:sp>
        <p:sp>
          <p:nvSpPr>
            <p:cNvPr id="9" name="Freeform 13">
              <a:extLst>
                <a:ext uri="{FF2B5EF4-FFF2-40B4-BE49-F238E27FC236}">
                  <a16:creationId xmlns:a16="http://schemas.microsoft.com/office/drawing/2014/main" id="{ECD22BA8-0563-458F-8D1F-31BBC8DDA9F2}"/>
                </a:ext>
              </a:extLst>
            </p:cNvPr>
            <p:cNvSpPr/>
            <p:nvPr/>
          </p:nvSpPr>
          <p:spPr>
            <a:xfrm>
              <a:off x="4788544" y="3534120"/>
              <a:ext cx="2744629" cy="2010599"/>
            </a:xfrm>
            <a:custGeom>
              <a:avLst/>
              <a:gdLst>
                <a:gd name="connsiteX0" fmla="*/ 0 w 2744629"/>
                <a:gd name="connsiteY0" fmla="*/ 0 h 1828800"/>
                <a:gd name="connsiteX1" fmla="*/ 2744629 w 2744629"/>
                <a:gd name="connsiteY1" fmla="*/ 0 h 1828800"/>
                <a:gd name="connsiteX2" fmla="*/ 2744629 w 2744629"/>
                <a:gd name="connsiteY2" fmla="*/ 1828800 h 1828800"/>
                <a:gd name="connsiteX3" fmla="*/ 0 w 2744629"/>
                <a:gd name="connsiteY3" fmla="*/ 1828800 h 1828800"/>
                <a:gd name="connsiteX4" fmla="*/ 0 w 2744629"/>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4629" h="1828800">
                  <a:moveTo>
                    <a:pt x="0" y="0"/>
                  </a:moveTo>
                  <a:lnTo>
                    <a:pt x="2744629" y="0"/>
                  </a:lnTo>
                  <a:lnTo>
                    <a:pt x="2744629" y="1828800"/>
                  </a:lnTo>
                  <a:lnTo>
                    <a:pt x="0" y="182880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b="0" kern="1200" dirty="0" err="1"/>
                <a:t>Fournisseur</a:t>
              </a:r>
              <a:r>
                <a:rPr lang="en-US" b="0" kern="1200" dirty="0"/>
                <a:t> de services</a:t>
              </a:r>
            </a:p>
            <a:p>
              <a:pPr marL="171450" lvl="1" indent="-171450" algn="l" defTabSz="711200" rtl="0">
                <a:lnSpc>
                  <a:spcPct val="90000"/>
                </a:lnSpc>
                <a:spcBef>
                  <a:spcPct val="0"/>
                </a:spcBef>
                <a:spcAft>
                  <a:spcPct val="15000"/>
                </a:spcAft>
                <a:buChar char="••"/>
              </a:pPr>
              <a:r>
                <a:rPr lang="en-US" b="0" kern="1200" dirty="0"/>
                <a:t>Type de service</a:t>
              </a:r>
            </a:p>
            <a:p>
              <a:pPr marL="171450" lvl="1" indent="-171450" algn="l" defTabSz="711200" rtl="0">
                <a:lnSpc>
                  <a:spcPct val="90000"/>
                </a:lnSpc>
                <a:spcBef>
                  <a:spcPct val="0"/>
                </a:spcBef>
                <a:spcAft>
                  <a:spcPct val="15000"/>
                </a:spcAft>
                <a:buChar char="••"/>
              </a:pPr>
              <a:r>
                <a:rPr lang="en-US" b="0" kern="1200" dirty="0" err="1"/>
                <a:t>Montant</a:t>
              </a:r>
              <a:r>
                <a:rPr lang="en-US" b="0" kern="1200" dirty="0"/>
                <a:t> du service</a:t>
              </a:r>
            </a:p>
          </p:txBody>
        </p:sp>
      </p:grpSp>
      <p:sp>
        <p:nvSpPr>
          <p:cNvPr id="2" name="Footer Placeholder 1">
            <a:extLst>
              <a:ext uri="{FF2B5EF4-FFF2-40B4-BE49-F238E27FC236}">
                <a16:creationId xmlns:a16="http://schemas.microsoft.com/office/drawing/2014/main" id="{C731B885-2FDF-4680-BBA6-705BD14FABD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531480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Exemple : Désagrégation">
            <a:extLst>
              <a:ext uri="{FF2B5EF4-FFF2-40B4-BE49-F238E27FC236}">
                <a16:creationId xmlns:a16="http://schemas.microsoft.com/office/drawing/2014/main" id="{AA5A2B27-8A8B-43EF-AF60-BD11A6E41202}"/>
              </a:ext>
            </a:extLst>
          </p:cNvPr>
          <p:cNvSpPr>
            <a:spLocks noGrp="1"/>
          </p:cNvSpPr>
          <p:nvPr>
            <p:ph type="ctrTitle"/>
          </p:nvPr>
        </p:nvSpPr>
        <p:spPr>
          <a:xfrm>
            <a:off x="501650" y="72500"/>
            <a:ext cx="10577453" cy="961175"/>
          </a:xfrm>
        </p:spPr>
        <p:txBody>
          <a:bodyPr>
            <a:normAutofit/>
          </a:bodyPr>
          <a:lstStyle/>
          <a:p>
            <a:pPr algn="l"/>
            <a:r>
              <a:rPr lang="en-US" sz="4400" dirty="0" err="1"/>
              <a:t>Exemple</a:t>
            </a:r>
            <a:r>
              <a:rPr lang="en-US" sz="4400" dirty="0"/>
              <a:t> : </a:t>
            </a:r>
            <a:r>
              <a:rPr lang="en-US" sz="4400" dirty="0" err="1"/>
              <a:t>Désagrégation</a:t>
            </a:r>
            <a:r>
              <a:rPr lang="en-US" sz="4400" dirty="0"/>
              <a:t> </a:t>
            </a:r>
          </a:p>
        </p:txBody>
      </p:sp>
      <p:graphicFrame>
        <p:nvGraphicFramePr>
          <p:cNvPr id="10" name="Table 10" descr="Tableau:&#10;&#10;Indicatoeur:&#10;&#10;1) # Nombre de CSO ayant reçu une assistance technique sur la sensibilisation au CL&#10;&#10;2) # Nombre de documents de sensibilisation diffusés par les CSO&#10;&#10;3) # Nombre d'enfants engagés dans le travail des enfants ou à haut risque d'y être engagés bénéficiant d'un service d'éducation ou de formation professionnelle.&#10;&#10;4) Pourcentage d'acteurs ayant un nombre accru d'initiatives pour traiter le CL &#10;&#10;5) Pourcentage de problèmes liés aux droits du travail identifiés ou suivis par les acteurs du secteur privé qui ont été traités. &#10;&#10;Désagrégation:&#10;&#10;1) Types d'assistance technique (formation, suivi de la formation, sessions de mentorat, sessions de coaching par téléphone et visites)&#10;&#10;2) Secteur (brique, tapis, multisecteur) ; &#10;Géographique (province, municipalité)&#10;&#10;3) Situation au regard du travail des enfants (engagé dans le travail des enfants, à haut risque d'entrer dans le travail des enfants) ; &#10;Sexe (homme/femme) ; &#10;Géographique (district) ; &#10;Âge&#10;&#10;4) Type d'acteur (ONG, CBO, gouvernement local, autre) ; Géographique (Province, municipalité)&#10;&#10;5) Type d'acteur du secteur privé (acheteurs, producteurs, fabricants) ; &#10;Géographique (district)">
            <a:extLst>
              <a:ext uri="{FF2B5EF4-FFF2-40B4-BE49-F238E27FC236}">
                <a16:creationId xmlns:a16="http://schemas.microsoft.com/office/drawing/2014/main" id="{74CAE164-2BB3-46C1-B585-816462ECB2B7}"/>
              </a:ext>
            </a:extLst>
          </p:cNvPr>
          <p:cNvGraphicFramePr>
            <a:graphicFrameLocks noGrp="1"/>
          </p:cNvGraphicFramePr>
          <p:nvPr>
            <p:ph sz="quarter" idx="13"/>
            <p:extLst>
              <p:ext uri="{D42A27DB-BD31-4B8C-83A1-F6EECF244321}">
                <p14:modId xmlns:p14="http://schemas.microsoft.com/office/powerpoint/2010/main" val="539090982"/>
              </p:ext>
            </p:extLst>
          </p:nvPr>
        </p:nvGraphicFramePr>
        <p:xfrm>
          <a:off x="463368" y="1069906"/>
          <a:ext cx="11265263" cy="5242560"/>
        </p:xfrm>
        <a:graphic>
          <a:graphicData uri="http://schemas.openxmlformats.org/drawingml/2006/table">
            <a:tbl>
              <a:tblPr firstRow="1" bandRow="1">
                <a:tableStyleId>{5A111915-BE36-4E01-A7E5-04B1672EAD32}</a:tableStyleId>
              </a:tblPr>
              <a:tblGrid>
                <a:gridCol w="5359510">
                  <a:extLst>
                    <a:ext uri="{9D8B030D-6E8A-4147-A177-3AD203B41FA5}">
                      <a16:colId xmlns:a16="http://schemas.microsoft.com/office/drawing/2014/main" val="2090311627"/>
                    </a:ext>
                  </a:extLst>
                </a:gridCol>
                <a:gridCol w="5905753">
                  <a:extLst>
                    <a:ext uri="{9D8B030D-6E8A-4147-A177-3AD203B41FA5}">
                      <a16:colId xmlns:a16="http://schemas.microsoft.com/office/drawing/2014/main" val="1961255214"/>
                    </a:ext>
                  </a:extLst>
                </a:gridCol>
              </a:tblGrid>
              <a:tr h="370840">
                <a:tc>
                  <a:txBody>
                    <a:bodyPr/>
                    <a:lstStyle/>
                    <a:p>
                      <a:pPr algn="ctr"/>
                      <a:r>
                        <a:rPr lang="en-US" sz="2000" dirty="0" err="1"/>
                        <a:t>Indicatoeur</a:t>
                      </a:r>
                      <a:endParaRPr lang="en-US" sz="2000" dirty="0"/>
                    </a:p>
                  </a:txBody>
                  <a:tcPr>
                    <a:lnR w="12700" cap="flat" cmpd="sng" algn="ctr">
                      <a:solidFill>
                        <a:schemeClr val="accent1">
                          <a:lumMod val="40000"/>
                          <a:lumOff val="60000"/>
                        </a:schemeClr>
                      </a:solidFill>
                      <a:prstDash val="solid"/>
                      <a:round/>
                      <a:headEnd type="none" w="med" len="med"/>
                      <a:tailEnd type="none" w="med" len="med"/>
                    </a:lnR>
                  </a:tcPr>
                </a:tc>
                <a:tc>
                  <a:txBody>
                    <a:bodyPr/>
                    <a:lstStyle/>
                    <a:p>
                      <a:pPr algn="ctr"/>
                      <a:r>
                        <a:rPr lang="en-US" sz="2000" dirty="0" err="1"/>
                        <a:t>Désagrégation</a:t>
                      </a:r>
                      <a:endParaRPr lang="en-US" sz="2000" dirty="0"/>
                    </a:p>
                  </a:txBody>
                  <a:tcPr>
                    <a:lnL w="12700" cap="flat" cmpd="sng" algn="ctr">
                      <a:solidFill>
                        <a:schemeClr val="accent1">
                          <a:lumMod val="40000"/>
                          <a:lumOff val="60000"/>
                        </a:schemeClr>
                      </a:solidFill>
                      <a:prstDash val="solid"/>
                      <a:round/>
                      <a:headEnd type="none" w="med" len="med"/>
                      <a:tailEnd type="none" w="med" len="med"/>
                    </a:lnL>
                  </a:tcPr>
                </a:tc>
                <a:extLst>
                  <a:ext uri="{0D108BD9-81ED-4DB2-BD59-A6C34878D82A}">
                    <a16:rowId xmlns:a16="http://schemas.microsoft.com/office/drawing/2014/main" val="3305087397"/>
                  </a:ext>
                </a:extLst>
              </a:tr>
              <a:tr h="370840">
                <a:tc>
                  <a:txBody>
                    <a:bodyPr/>
                    <a:lstStyle/>
                    <a:p>
                      <a:pPr marL="0" indent="0">
                        <a:buFont typeface="Arial" panose="020B0604020202020204" pitchFamily="34" charset="0"/>
                        <a:buNone/>
                      </a:pPr>
                      <a:r>
                        <a:rPr lang="en-US" sz="1800" kern="1200" dirty="0">
                          <a:solidFill>
                            <a:schemeClr val="tx1"/>
                          </a:solidFill>
                          <a:effectLst/>
                        </a:rPr>
                        <a:t># </a:t>
                      </a:r>
                      <a:r>
                        <a:rPr lang="en-US" sz="1800" kern="1200" dirty="0" err="1">
                          <a:solidFill>
                            <a:schemeClr val="tx1"/>
                          </a:solidFill>
                          <a:effectLst/>
                        </a:rPr>
                        <a:t>Nombre</a:t>
                      </a:r>
                      <a:r>
                        <a:rPr lang="en-US" sz="1800" kern="1200" dirty="0">
                          <a:solidFill>
                            <a:schemeClr val="tx1"/>
                          </a:solidFill>
                          <a:effectLst/>
                        </a:rPr>
                        <a:t> de CSO </a:t>
                      </a:r>
                      <a:r>
                        <a:rPr lang="en-US" sz="1800" kern="1200" dirty="0" err="1">
                          <a:solidFill>
                            <a:schemeClr val="tx1"/>
                          </a:solidFill>
                          <a:effectLst/>
                        </a:rPr>
                        <a:t>ayant</a:t>
                      </a:r>
                      <a:r>
                        <a:rPr lang="en-US" sz="1800" kern="1200" dirty="0">
                          <a:solidFill>
                            <a:schemeClr val="tx1"/>
                          </a:solidFill>
                          <a:effectLst/>
                        </a:rPr>
                        <a:t> </a:t>
                      </a:r>
                      <a:r>
                        <a:rPr lang="en-US" sz="1800" kern="1200" dirty="0" err="1">
                          <a:solidFill>
                            <a:schemeClr val="tx1"/>
                          </a:solidFill>
                          <a:effectLst/>
                        </a:rPr>
                        <a:t>reçu</a:t>
                      </a:r>
                      <a:r>
                        <a:rPr lang="en-US" sz="1800" kern="1200" dirty="0">
                          <a:solidFill>
                            <a:schemeClr val="tx1"/>
                          </a:solidFill>
                          <a:effectLst/>
                        </a:rPr>
                        <a:t> </a:t>
                      </a:r>
                      <a:r>
                        <a:rPr lang="en-US" sz="1800" kern="1200" dirty="0" err="1">
                          <a:solidFill>
                            <a:schemeClr val="tx1"/>
                          </a:solidFill>
                          <a:effectLst/>
                        </a:rPr>
                        <a:t>une</a:t>
                      </a:r>
                      <a:r>
                        <a:rPr lang="en-US" sz="1800" kern="1200" dirty="0">
                          <a:solidFill>
                            <a:schemeClr val="tx1"/>
                          </a:solidFill>
                          <a:effectLst/>
                        </a:rPr>
                        <a:t> assistance technique sur la </a:t>
                      </a:r>
                      <a:r>
                        <a:rPr lang="en-US" sz="1800" kern="1200" dirty="0" err="1">
                          <a:solidFill>
                            <a:schemeClr val="tx1"/>
                          </a:solidFill>
                          <a:effectLst/>
                        </a:rPr>
                        <a:t>sensibilisation</a:t>
                      </a:r>
                      <a:r>
                        <a:rPr lang="en-US" sz="1800" kern="1200" dirty="0">
                          <a:solidFill>
                            <a:schemeClr val="tx1"/>
                          </a:solidFill>
                          <a:effectLst/>
                        </a:rPr>
                        <a:t> au CL</a:t>
                      </a:r>
                      <a:endParaRPr lang="en-US" dirty="0"/>
                    </a:p>
                  </a:txBody>
                  <a:tcPr anchor="ctr">
                    <a:lnR w="12700" cap="flat" cmpd="sng" algn="ctr">
                      <a:solidFill>
                        <a:schemeClr val="accent1">
                          <a:lumMod val="40000"/>
                          <a:lumOff val="60000"/>
                        </a:schemeClr>
                      </a:solidFill>
                      <a:prstDash val="solid"/>
                      <a:round/>
                      <a:headEnd type="none" w="med" len="med"/>
                      <a:tailEnd type="none" w="med" len="med"/>
                    </a:lnR>
                    <a:solidFill>
                      <a:schemeClr val="bg1">
                        <a:lumMod val="95000"/>
                      </a:schemeClr>
                    </a:solidFill>
                  </a:tcPr>
                </a:tc>
                <a:tc>
                  <a:txBody>
                    <a:bodyPr/>
                    <a:lstStyle/>
                    <a:p>
                      <a:pPr marL="285750" indent="-285750">
                        <a:buFont typeface="Calibri" panose="020F0502020204030204" pitchFamily="34" charset="0"/>
                        <a:buChar char="–"/>
                      </a:pPr>
                      <a:r>
                        <a:rPr lang="en-US" sz="1800" b="1" kern="1200" dirty="0">
                          <a:solidFill>
                            <a:schemeClr val="tx1"/>
                          </a:solidFill>
                          <a:effectLst/>
                        </a:rPr>
                        <a:t>Types </a:t>
                      </a:r>
                      <a:r>
                        <a:rPr lang="en-US" sz="1800" b="1" kern="1200" dirty="0" err="1">
                          <a:solidFill>
                            <a:schemeClr val="tx1"/>
                          </a:solidFill>
                          <a:effectLst/>
                        </a:rPr>
                        <a:t>d'assistance</a:t>
                      </a:r>
                      <a:r>
                        <a:rPr lang="en-US" sz="1800" b="1" kern="1200" dirty="0">
                          <a:solidFill>
                            <a:schemeClr val="tx1"/>
                          </a:solidFill>
                          <a:effectLst/>
                        </a:rPr>
                        <a:t> technique </a:t>
                      </a:r>
                      <a:r>
                        <a:rPr lang="en-US" sz="1800" b="0" kern="1200" dirty="0">
                          <a:solidFill>
                            <a:schemeClr val="tx1"/>
                          </a:solidFill>
                          <a:effectLst/>
                        </a:rPr>
                        <a:t>(formation, </a:t>
                      </a:r>
                      <a:r>
                        <a:rPr lang="en-US" sz="1800" b="0" kern="1200" dirty="0" err="1">
                          <a:solidFill>
                            <a:schemeClr val="tx1"/>
                          </a:solidFill>
                          <a:effectLst/>
                        </a:rPr>
                        <a:t>suivi</a:t>
                      </a:r>
                      <a:r>
                        <a:rPr lang="en-US" sz="1800" b="0" kern="1200" dirty="0">
                          <a:solidFill>
                            <a:schemeClr val="tx1"/>
                          </a:solidFill>
                          <a:effectLst/>
                        </a:rPr>
                        <a:t> de la formation, sessions de </a:t>
                      </a:r>
                      <a:r>
                        <a:rPr lang="en-US" sz="1800" b="0" kern="1200" dirty="0" err="1">
                          <a:solidFill>
                            <a:schemeClr val="tx1"/>
                          </a:solidFill>
                          <a:effectLst/>
                        </a:rPr>
                        <a:t>mentorat</a:t>
                      </a:r>
                      <a:r>
                        <a:rPr lang="en-US" sz="1800" b="0" kern="1200" dirty="0">
                          <a:solidFill>
                            <a:schemeClr val="tx1"/>
                          </a:solidFill>
                          <a:effectLst/>
                        </a:rPr>
                        <a:t>, sessions de coaching par </a:t>
                      </a:r>
                      <a:r>
                        <a:rPr lang="en-US" sz="1800" b="0" kern="1200" dirty="0" err="1">
                          <a:solidFill>
                            <a:schemeClr val="tx1"/>
                          </a:solidFill>
                          <a:effectLst/>
                        </a:rPr>
                        <a:t>téléphone</a:t>
                      </a:r>
                      <a:r>
                        <a:rPr lang="en-US" sz="1800" b="0" kern="1200" dirty="0">
                          <a:solidFill>
                            <a:schemeClr val="tx1"/>
                          </a:solidFill>
                          <a:effectLst/>
                        </a:rPr>
                        <a:t> et </a:t>
                      </a:r>
                      <a:r>
                        <a:rPr lang="en-US" sz="1800" b="0" kern="1200" dirty="0" err="1">
                          <a:solidFill>
                            <a:schemeClr val="tx1"/>
                          </a:solidFill>
                          <a:effectLst/>
                        </a:rPr>
                        <a:t>visites</a:t>
                      </a:r>
                      <a:r>
                        <a:rPr lang="en-US" sz="1800" b="0" kern="1200" dirty="0">
                          <a:solidFill>
                            <a:schemeClr val="tx1"/>
                          </a:solidFill>
                          <a:effectLst/>
                        </a:rPr>
                        <a:t>)</a:t>
                      </a:r>
                      <a:endParaRPr lang="en-US" b="0" dirty="0">
                        <a:solidFill>
                          <a:schemeClr val="tx1"/>
                        </a:solidFill>
                      </a:endParaRPr>
                    </a:p>
                  </a:txBody>
                  <a:tcPr anchor="ctr">
                    <a:lnL w="12700" cap="flat" cmpd="sng" algn="ctr">
                      <a:solidFill>
                        <a:schemeClr val="accent1">
                          <a:lumMod val="40000"/>
                          <a:lumOff val="60000"/>
                        </a:schemeClr>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749171118"/>
                  </a:ext>
                </a:extLst>
              </a:tr>
              <a:tr h="370840">
                <a:tc>
                  <a:txBody>
                    <a:bodyPr/>
                    <a:lstStyle/>
                    <a:p>
                      <a:pPr marL="0" indent="0">
                        <a:buFont typeface="Arial" panose="020B0604020202020204" pitchFamily="34" charset="0"/>
                        <a:buNone/>
                      </a:pPr>
                      <a:r>
                        <a:rPr lang="en-US" sz="1800" kern="1200" dirty="0">
                          <a:solidFill>
                            <a:schemeClr val="tx1"/>
                          </a:solidFill>
                          <a:effectLst/>
                        </a:rPr>
                        <a:t># </a:t>
                      </a:r>
                      <a:r>
                        <a:rPr lang="en-US" sz="1800" kern="1200" dirty="0" err="1">
                          <a:solidFill>
                            <a:schemeClr val="tx1"/>
                          </a:solidFill>
                          <a:effectLst/>
                        </a:rPr>
                        <a:t>Nombre</a:t>
                      </a:r>
                      <a:r>
                        <a:rPr lang="en-US" sz="1800" kern="1200" dirty="0">
                          <a:solidFill>
                            <a:schemeClr val="tx1"/>
                          </a:solidFill>
                          <a:effectLst/>
                        </a:rPr>
                        <a:t> de documents de </a:t>
                      </a:r>
                      <a:r>
                        <a:rPr lang="en-US" sz="1800" kern="1200" dirty="0" err="1">
                          <a:solidFill>
                            <a:schemeClr val="tx1"/>
                          </a:solidFill>
                          <a:effectLst/>
                        </a:rPr>
                        <a:t>sensibilisation</a:t>
                      </a:r>
                      <a:r>
                        <a:rPr lang="en-US" sz="1800" kern="1200" dirty="0">
                          <a:solidFill>
                            <a:schemeClr val="tx1"/>
                          </a:solidFill>
                          <a:effectLst/>
                        </a:rPr>
                        <a:t> </a:t>
                      </a:r>
                      <a:r>
                        <a:rPr lang="en-US" sz="1800" kern="1200" dirty="0" err="1">
                          <a:solidFill>
                            <a:schemeClr val="tx1"/>
                          </a:solidFill>
                          <a:effectLst/>
                        </a:rPr>
                        <a:t>diffusés</a:t>
                      </a:r>
                      <a:r>
                        <a:rPr lang="en-US" sz="1800" kern="1200" dirty="0">
                          <a:solidFill>
                            <a:schemeClr val="tx1"/>
                          </a:solidFill>
                          <a:effectLst/>
                        </a:rPr>
                        <a:t> par les CSO</a:t>
                      </a:r>
                      <a:endParaRPr lang="en-US" dirty="0"/>
                    </a:p>
                  </a:txBody>
                  <a:tcPr anchor="ctr">
                    <a:lnR w="12700" cap="flat" cmpd="sng" algn="ctr">
                      <a:solidFill>
                        <a:schemeClr val="accent1">
                          <a:lumMod val="40000"/>
                          <a:lumOff val="60000"/>
                        </a:schemeClr>
                      </a:solidFill>
                      <a:prstDash val="solid"/>
                      <a:round/>
                      <a:headEnd type="none" w="med" len="med"/>
                      <a:tailEnd type="none" w="med" len="med"/>
                    </a:lnR>
                    <a:solidFill>
                      <a:schemeClr val="bg1">
                        <a:lumMod val="95000"/>
                      </a:schemeClr>
                    </a:solidFill>
                  </a:tcPr>
                </a:tc>
                <a:tc>
                  <a:txBody>
                    <a:bodyPr/>
                    <a:lstStyle/>
                    <a:p>
                      <a:pPr marL="285750" indent="-285750">
                        <a:buFont typeface="Calibri" panose="020F0502020204030204" pitchFamily="34" charset="0"/>
                        <a:buChar char="–"/>
                      </a:pPr>
                      <a:r>
                        <a:rPr lang="en-US" sz="1800" b="1" kern="1200" dirty="0" err="1">
                          <a:solidFill>
                            <a:schemeClr val="tx1"/>
                          </a:solidFill>
                          <a:effectLst/>
                        </a:rPr>
                        <a:t>Secteur</a:t>
                      </a:r>
                      <a:r>
                        <a:rPr lang="en-US" sz="1800" b="1" kern="1200" dirty="0">
                          <a:solidFill>
                            <a:schemeClr val="tx1"/>
                          </a:solidFill>
                          <a:effectLst/>
                        </a:rPr>
                        <a:t> </a:t>
                      </a:r>
                      <a:r>
                        <a:rPr lang="en-US" sz="1800" b="0" kern="1200" dirty="0">
                          <a:solidFill>
                            <a:schemeClr val="tx1"/>
                          </a:solidFill>
                          <a:effectLst/>
                        </a:rPr>
                        <a:t>(</a:t>
                      </a:r>
                      <a:r>
                        <a:rPr lang="en-US" sz="1800" b="0" kern="1200" dirty="0" err="1">
                          <a:solidFill>
                            <a:schemeClr val="tx1"/>
                          </a:solidFill>
                          <a:effectLst/>
                        </a:rPr>
                        <a:t>brique</a:t>
                      </a:r>
                      <a:r>
                        <a:rPr lang="en-US" sz="1800" b="0" kern="1200" dirty="0">
                          <a:solidFill>
                            <a:schemeClr val="tx1"/>
                          </a:solidFill>
                          <a:effectLst/>
                        </a:rPr>
                        <a:t>, tapis, </a:t>
                      </a:r>
                      <a:r>
                        <a:rPr lang="en-US" sz="1800" b="0" kern="1200" dirty="0" err="1">
                          <a:solidFill>
                            <a:schemeClr val="tx1"/>
                          </a:solidFill>
                          <a:effectLst/>
                        </a:rPr>
                        <a:t>multisecteur</a:t>
                      </a:r>
                      <a:r>
                        <a:rPr lang="en-US" sz="1800" b="0" kern="1200" dirty="0">
                          <a:solidFill>
                            <a:schemeClr val="tx1"/>
                          </a:solidFill>
                          <a:effectLst/>
                        </a:rPr>
                        <a:t>) ; </a:t>
                      </a:r>
                    </a:p>
                    <a:p>
                      <a:pPr marL="285750" indent="-285750">
                        <a:buFont typeface="Calibri" panose="020F0502020204030204" pitchFamily="34" charset="0"/>
                        <a:buChar char="–"/>
                      </a:pPr>
                      <a:r>
                        <a:rPr lang="en-US" sz="1800" b="1" kern="1200" dirty="0" err="1">
                          <a:solidFill>
                            <a:schemeClr val="tx1"/>
                          </a:solidFill>
                          <a:effectLst/>
                        </a:rPr>
                        <a:t>Géographique</a:t>
                      </a:r>
                      <a:r>
                        <a:rPr lang="en-US" sz="1800" b="1" kern="1200" dirty="0">
                          <a:solidFill>
                            <a:schemeClr val="tx1"/>
                          </a:solidFill>
                          <a:effectLst/>
                        </a:rPr>
                        <a:t> </a:t>
                      </a:r>
                      <a:r>
                        <a:rPr lang="en-US" sz="1800" b="0" kern="1200" dirty="0">
                          <a:solidFill>
                            <a:schemeClr val="tx1"/>
                          </a:solidFill>
                          <a:effectLst/>
                        </a:rPr>
                        <a:t>(province, </a:t>
                      </a:r>
                      <a:r>
                        <a:rPr lang="en-US" sz="1800" b="0" kern="1200" dirty="0" err="1">
                          <a:solidFill>
                            <a:schemeClr val="tx1"/>
                          </a:solidFill>
                          <a:effectLst/>
                        </a:rPr>
                        <a:t>municipalité</a:t>
                      </a:r>
                      <a:r>
                        <a:rPr lang="en-US" sz="1800" b="0" kern="1200" dirty="0">
                          <a:solidFill>
                            <a:schemeClr val="tx1"/>
                          </a:solidFill>
                          <a:effectLst/>
                        </a:rPr>
                        <a:t>)</a:t>
                      </a:r>
                      <a:endParaRPr lang="en-US" b="0" dirty="0">
                        <a:solidFill>
                          <a:schemeClr val="tx1"/>
                        </a:solidFill>
                      </a:endParaRPr>
                    </a:p>
                  </a:txBody>
                  <a:tcPr anchor="ctr">
                    <a:lnL w="12700" cap="flat" cmpd="sng" algn="ctr">
                      <a:solidFill>
                        <a:schemeClr val="accent1">
                          <a:lumMod val="40000"/>
                          <a:lumOff val="60000"/>
                        </a:schemeClr>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3086208208"/>
                  </a:ext>
                </a:extLst>
              </a:tr>
              <a:tr h="370840">
                <a:tc>
                  <a:txBody>
                    <a:bodyPr/>
                    <a:lstStyle/>
                    <a:p>
                      <a:pPr marL="0" indent="0">
                        <a:buFont typeface="Arial" panose="020B0604020202020204" pitchFamily="34" charset="0"/>
                        <a:buNone/>
                      </a:pPr>
                      <a:r>
                        <a:rPr lang="en-US" sz="1800" kern="1200" dirty="0">
                          <a:solidFill>
                            <a:schemeClr val="tx1"/>
                          </a:solidFill>
                          <a:effectLst/>
                        </a:rPr>
                        <a:t># </a:t>
                      </a:r>
                      <a:r>
                        <a:rPr lang="en-US" sz="1800" kern="1200" dirty="0" err="1">
                          <a:solidFill>
                            <a:schemeClr val="tx1"/>
                          </a:solidFill>
                          <a:effectLst/>
                        </a:rPr>
                        <a:t>Nombre</a:t>
                      </a:r>
                      <a:r>
                        <a:rPr lang="en-US" sz="1800" kern="1200" dirty="0">
                          <a:solidFill>
                            <a:schemeClr val="tx1"/>
                          </a:solidFill>
                          <a:effectLst/>
                        </a:rPr>
                        <a:t> </a:t>
                      </a:r>
                      <a:r>
                        <a:rPr lang="en-US" sz="1800" kern="1200" dirty="0" err="1">
                          <a:solidFill>
                            <a:schemeClr val="tx1"/>
                          </a:solidFill>
                          <a:effectLst/>
                        </a:rPr>
                        <a:t>d'enfants</a:t>
                      </a:r>
                      <a:r>
                        <a:rPr lang="en-US" sz="1800" kern="1200" dirty="0">
                          <a:solidFill>
                            <a:schemeClr val="tx1"/>
                          </a:solidFill>
                          <a:effectLst/>
                        </a:rPr>
                        <a:t> </a:t>
                      </a:r>
                      <a:r>
                        <a:rPr lang="en-US" sz="1800" kern="1200" dirty="0" err="1">
                          <a:solidFill>
                            <a:schemeClr val="tx1"/>
                          </a:solidFill>
                          <a:effectLst/>
                        </a:rPr>
                        <a:t>engagés</a:t>
                      </a:r>
                      <a:r>
                        <a:rPr lang="en-US" sz="1800" kern="1200" dirty="0">
                          <a:solidFill>
                            <a:schemeClr val="tx1"/>
                          </a:solidFill>
                          <a:effectLst/>
                        </a:rPr>
                        <a:t> dans le travail des enfants </a:t>
                      </a:r>
                      <a:r>
                        <a:rPr lang="en-US" sz="1800" kern="1200" dirty="0" err="1">
                          <a:solidFill>
                            <a:schemeClr val="tx1"/>
                          </a:solidFill>
                          <a:effectLst/>
                        </a:rPr>
                        <a:t>ou</a:t>
                      </a:r>
                      <a:r>
                        <a:rPr lang="en-US" sz="1800" kern="1200" dirty="0">
                          <a:solidFill>
                            <a:schemeClr val="tx1"/>
                          </a:solidFill>
                          <a:effectLst/>
                        </a:rPr>
                        <a:t> </a:t>
                      </a:r>
                      <a:r>
                        <a:rPr lang="en-US" sz="1800" kern="1200" dirty="0" err="1">
                          <a:solidFill>
                            <a:schemeClr val="tx1"/>
                          </a:solidFill>
                          <a:effectLst/>
                        </a:rPr>
                        <a:t>à</a:t>
                      </a:r>
                      <a:r>
                        <a:rPr lang="en-US" sz="1800" kern="1200" dirty="0">
                          <a:solidFill>
                            <a:schemeClr val="tx1"/>
                          </a:solidFill>
                          <a:effectLst/>
                        </a:rPr>
                        <a:t> haut </a:t>
                      </a:r>
                      <a:r>
                        <a:rPr lang="en-US" sz="1800" kern="1200" dirty="0" err="1">
                          <a:solidFill>
                            <a:schemeClr val="tx1"/>
                          </a:solidFill>
                          <a:effectLst/>
                        </a:rPr>
                        <a:t>risque</a:t>
                      </a:r>
                      <a:r>
                        <a:rPr lang="en-US" sz="1800" kern="1200" dirty="0">
                          <a:solidFill>
                            <a:schemeClr val="tx1"/>
                          </a:solidFill>
                          <a:effectLst/>
                        </a:rPr>
                        <a:t> </a:t>
                      </a:r>
                      <a:r>
                        <a:rPr lang="en-US" sz="1800" kern="1200" dirty="0" err="1">
                          <a:solidFill>
                            <a:schemeClr val="tx1"/>
                          </a:solidFill>
                          <a:effectLst/>
                        </a:rPr>
                        <a:t>d'y</a:t>
                      </a:r>
                      <a:r>
                        <a:rPr lang="en-US" sz="1800" kern="1200" dirty="0">
                          <a:solidFill>
                            <a:schemeClr val="tx1"/>
                          </a:solidFill>
                          <a:effectLst/>
                        </a:rPr>
                        <a:t> </a:t>
                      </a:r>
                      <a:r>
                        <a:rPr lang="en-US" sz="1800" kern="1200" dirty="0" err="1">
                          <a:solidFill>
                            <a:schemeClr val="tx1"/>
                          </a:solidFill>
                          <a:effectLst/>
                        </a:rPr>
                        <a:t>être</a:t>
                      </a:r>
                      <a:r>
                        <a:rPr lang="en-US" sz="1800" kern="1200" dirty="0">
                          <a:solidFill>
                            <a:schemeClr val="tx1"/>
                          </a:solidFill>
                          <a:effectLst/>
                        </a:rPr>
                        <a:t> </a:t>
                      </a:r>
                      <a:r>
                        <a:rPr lang="en-US" sz="1800" kern="1200" dirty="0" err="1">
                          <a:solidFill>
                            <a:schemeClr val="tx1"/>
                          </a:solidFill>
                          <a:effectLst/>
                        </a:rPr>
                        <a:t>engagés</a:t>
                      </a:r>
                      <a:r>
                        <a:rPr lang="en-US" sz="1800" kern="1200" dirty="0">
                          <a:solidFill>
                            <a:schemeClr val="tx1"/>
                          </a:solidFill>
                          <a:effectLst/>
                        </a:rPr>
                        <a:t> </a:t>
                      </a:r>
                      <a:r>
                        <a:rPr lang="en-US" sz="1800" kern="1200" dirty="0" err="1">
                          <a:solidFill>
                            <a:schemeClr val="tx1"/>
                          </a:solidFill>
                          <a:effectLst/>
                        </a:rPr>
                        <a:t>bénéficiant</a:t>
                      </a:r>
                      <a:r>
                        <a:rPr lang="en-US" sz="1800" kern="1200" dirty="0">
                          <a:solidFill>
                            <a:schemeClr val="tx1"/>
                          </a:solidFill>
                          <a:effectLst/>
                        </a:rPr>
                        <a:t> d'un service </a:t>
                      </a:r>
                      <a:r>
                        <a:rPr lang="en-US" sz="1800" kern="1200" dirty="0" err="1">
                          <a:solidFill>
                            <a:schemeClr val="tx1"/>
                          </a:solidFill>
                          <a:effectLst/>
                        </a:rPr>
                        <a:t>d'éducation</a:t>
                      </a:r>
                      <a:r>
                        <a:rPr lang="en-US" sz="1800" kern="1200" dirty="0">
                          <a:solidFill>
                            <a:schemeClr val="tx1"/>
                          </a:solidFill>
                          <a:effectLst/>
                        </a:rPr>
                        <a:t> </a:t>
                      </a:r>
                      <a:r>
                        <a:rPr lang="en-US" sz="1800" kern="1200" dirty="0" err="1">
                          <a:solidFill>
                            <a:schemeClr val="tx1"/>
                          </a:solidFill>
                          <a:effectLst/>
                        </a:rPr>
                        <a:t>ou</a:t>
                      </a:r>
                      <a:r>
                        <a:rPr lang="en-US" sz="1800" kern="1200" dirty="0">
                          <a:solidFill>
                            <a:schemeClr val="tx1"/>
                          </a:solidFill>
                          <a:effectLst/>
                        </a:rPr>
                        <a:t> de formation </a:t>
                      </a:r>
                      <a:r>
                        <a:rPr lang="en-US" sz="1800" kern="1200" dirty="0" err="1">
                          <a:solidFill>
                            <a:schemeClr val="tx1"/>
                          </a:solidFill>
                          <a:effectLst/>
                        </a:rPr>
                        <a:t>professionnelle</a:t>
                      </a:r>
                      <a:r>
                        <a:rPr lang="en-US" sz="1800" kern="1200" dirty="0">
                          <a:solidFill>
                            <a:schemeClr val="tx1"/>
                          </a:solidFill>
                          <a:effectLst/>
                        </a:rPr>
                        <a:t>.</a:t>
                      </a:r>
                      <a:endParaRPr lang="en-US" dirty="0"/>
                    </a:p>
                  </a:txBody>
                  <a:tcPr anchor="ctr">
                    <a:lnR w="12700" cap="flat" cmpd="sng" algn="ctr">
                      <a:solidFill>
                        <a:schemeClr val="accent1">
                          <a:lumMod val="40000"/>
                          <a:lumOff val="60000"/>
                        </a:schemeClr>
                      </a:solidFill>
                      <a:prstDash val="solid"/>
                      <a:round/>
                      <a:headEnd type="none" w="med" len="med"/>
                      <a:tailEnd type="none" w="med" len="med"/>
                    </a:lnR>
                    <a:solidFill>
                      <a:schemeClr val="bg1">
                        <a:lumMod val="95000"/>
                      </a:schemeClr>
                    </a:solidFill>
                  </a:tcPr>
                </a:tc>
                <a:tc>
                  <a:txBody>
                    <a:bodyPr/>
                    <a:lstStyle/>
                    <a:p>
                      <a:pPr marL="285750" indent="-285750">
                        <a:buFont typeface="Calibri" panose="020F0502020204030204" pitchFamily="34" charset="0"/>
                        <a:buChar char="–"/>
                      </a:pPr>
                      <a:r>
                        <a:rPr lang="en-US" sz="1800" b="1" kern="1200" dirty="0">
                          <a:solidFill>
                            <a:schemeClr val="tx1"/>
                          </a:solidFill>
                          <a:effectLst/>
                        </a:rPr>
                        <a:t>Situation au regard du travail des enfants </a:t>
                      </a:r>
                      <a:r>
                        <a:rPr lang="en-US" sz="1800" b="0" kern="1200" dirty="0">
                          <a:solidFill>
                            <a:schemeClr val="tx1"/>
                          </a:solidFill>
                          <a:effectLst/>
                        </a:rPr>
                        <a:t>(</a:t>
                      </a:r>
                      <a:r>
                        <a:rPr lang="en-US" sz="1800" b="0" kern="1200" dirty="0" err="1">
                          <a:solidFill>
                            <a:schemeClr val="tx1"/>
                          </a:solidFill>
                          <a:effectLst/>
                        </a:rPr>
                        <a:t>engagé</a:t>
                      </a:r>
                      <a:r>
                        <a:rPr lang="en-US" sz="1800" b="0" kern="1200" dirty="0">
                          <a:solidFill>
                            <a:schemeClr val="tx1"/>
                          </a:solidFill>
                          <a:effectLst/>
                        </a:rPr>
                        <a:t> dans le travail des enfants, </a:t>
                      </a:r>
                      <a:r>
                        <a:rPr lang="en-US" sz="1800" b="0" kern="1200" dirty="0" err="1">
                          <a:solidFill>
                            <a:schemeClr val="tx1"/>
                          </a:solidFill>
                          <a:effectLst/>
                        </a:rPr>
                        <a:t>à</a:t>
                      </a:r>
                      <a:r>
                        <a:rPr lang="en-US" sz="1800" b="0" kern="1200" dirty="0">
                          <a:solidFill>
                            <a:schemeClr val="tx1"/>
                          </a:solidFill>
                          <a:effectLst/>
                        </a:rPr>
                        <a:t> haut </a:t>
                      </a:r>
                      <a:r>
                        <a:rPr lang="en-US" sz="1800" b="0" kern="1200" dirty="0" err="1">
                          <a:solidFill>
                            <a:schemeClr val="tx1"/>
                          </a:solidFill>
                          <a:effectLst/>
                        </a:rPr>
                        <a:t>risque</a:t>
                      </a:r>
                      <a:r>
                        <a:rPr lang="en-US" sz="1800" b="0" kern="1200" dirty="0">
                          <a:solidFill>
                            <a:schemeClr val="tx1"/>
                          </a:solidFill>
                          <a:effectLst/>
                        </a:rPr>
                        <a:t> </a:t>
                      </a:r>
                      <a:r>
                        <a:rPr lang="en-US" sz="1800" b="0" kern="1200" dirty="0" err="1">
                          <a:solidFill>
                            <a:schemeClr val="tx1"/>
                          </a:solidFill>
                          <a:effectLst/>
                        </a:rPr>
                        <a:t>d'entrer</a:t>
                      </a:r>
                      <a:r>
                        <a:rPr lang="en-US" sz="1800" b="0" kern="1200" dirty="0">
                          <a:solidFill>
                            <a:schemeClr val="tx1"/>
                          </a:solidFill>
                          <a:effectLst/>
                        </a:rPr>
                        <a:t> dans le travail des enfants) ; </a:t>
                      </a:r>
                    </a:p>
                    <a:p>
                      <a:pPr marL="285750" indent="-285750">
                        <a:buFont typeface="Calibri" panose="020F0502020204030204" pitchFamily="34" charset="0"/>
                        <a:buChar char="–"/>
                      </a:pPr>
                      <a:r>
                        <a:rPr lang="en-US" sz="1800" b="1" kern="1200" dirty="0" err="1">
                          <a:solidFill>
                            <a:schemeClr val="tx1"/>
                          </a:solidFill>
                          <a:effectLst/>
                        </a:rPr>
                        <a:t>Sexe</a:t>
                      </a:r>
                      <a:r>
                        <a:rPr lang="en-US" sz="1800" b="1" kern="1200" dirty="0">
                          <a:solidFill>
                            <a:schemeClr val="tx1"/>
                          </a:solidFill>
                          <a:effectLst/>
                        </a:rPr>
                        <a:t> </a:t>
                      </a:r>
                      <a:r>
                        <a:rPr lang="en-US" sz="1800" b="0" kern="1200" dirty="0">
                          <a:solidFill>
                            <a:schemeClr val="tx1"/>
                          </a:solidFill>
                          <a:effectLst/>
                        </a:rPr>
                        <a:t>(homme/femme) </a:t>
                      </a:r>
                      <a:r>
                        <a:rPr lang="en-US" sz="1800" b="1" kern="1200" dirty="0">
                          <a:solidFill>
                            <a:schemeClr val="tx1"/>
                          </a:solidFill>
                          <a:effectLst/>
                        </a:rPr>
                        <a:t>; </a:t>
                      </a:r>
                    </a:p>
                    <a:p>
                      <a:pPr marL="285750" indent="-285750">
                        <a:buFont typeface="Calibri" panose="020F0502020204030204" pitchFamily="34" charset="0"/>
                        <a:buChar char="–"/>
                      </a:pPr>
                      <a:r>
                        <a:rPr lang="en-US" sz="1800" b="1" kern="1200" dirty="0" err="1">
                          <a:solidFill>
                            <a:schemeClr val="tx1"/>
                          </a:solidFill>
                          <a:effectLst/>
                        </a:rPr>
                        <a:t>Géographique</a:t>
                      </a:r>
                      <a:r>
                        <a:rPr lang="en-US" sz="1800" b="1" kern="1200" dirty="0">
                          <a:solidFill>
                            <a:schemeClr val="tx1"/>
                          </a:solidFill>
                          <a:effectLst/>
                        </a:rPr>
                        <a:t> </a:t>
                      </a:r>
                      <a:r>
                        <a:rPr lang="en-US" sz="1800" b="0" kern="1200" dirty="0">
                          <a:solidFill>
                            <a:schemeClr val="tx1"/>
                          </a:solidFill>
                          <a:effectLst/>
                        </a:rPr>
                        <a:t>(district) </a:t>
                      </a:r>
                      <a:r>
                        <a:rPr lang="en-US" sz="1800" b="1" kern="1200" dirty="0">
                          <a:solidFill>
                            <a:schemeClr val="tx1"/>
                          </a:solidFill>
                          <a:effectLst/>
                        </a:rPr>
                        <a:t>; </a:t>
                      </a:r>
                    </a:p>
                    <a:p>
                      <a:pPr marL="285750" indent="-285750">
                        <a:buFont typeface="Calibri" panose="020F0502020204030204" pitchFamily="34" charset="0"/>
                        <a:buChar char="–"/>
                      </a:pPr>
                      <a:r>
                        <a:rPr lang="en-US" sz="1800" b="1" kern="1200" dirty="0" err="1">
                          <a:solidFill>
                            <a:schemeClr val="tx1"/>
                          </a:solidFill>
                          <a:effectLst/>
                        </a:rPr>
                        <a:t>Âge</a:t>
                      </a:r>
                      <a:endParaRPr lang="en-US" b="1" dirty="0">
                        <a:solidFill>
                          <a:schemeClr val="tx1"/>
                        </a:solidFill>
                      </a:endParaRPr>
                    </a:p>
                  </a:txBody>
                  <a:tcPr anchor="ctr">
                    <a:lnL w="12700" cap="flat" cmpd="sng" algn="ctr">
                      <a:solidFill>
                        <a:schemeClr val="accent1">
                          <a:lumMod val="40000"/>
                          <a:lumOff val="60000"/>
                        </a:schemeClr>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11573931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kern="1200" dirty="0" err="1">
                          <a:solidFill>
                            <a:schemeClr val="tx1"/>
                          </a:solidFill>
                          <a:effectLst/>
                        </a:rPr>
                        <a:t>Pourcentage</a:t>
                      </a:r>
                      <a:r>
                        <a:rPr lang="en-US" sz="1800" kern="1200" dirty="0">
                          <a:solidFill>
                            <a:schemeClr val="tx1"/>
                          </a:solidFill>
                          <a:effectLst/>
                        </a:rPr>
                        <a:t> </a:t>
                      </a:r>
                      <a:r>
                        <a:rPr lang="en-US" sz="1800" kern="1200" dirty="0" err="1">
                          <a:solidFill>
                            <a:schemeClr val="tx1"/>
                          </a:solidFill>
                          <a:effectLst/>
                        </a:rPr>
                        <a:t>d'acteurs</a:t>
                      </a:r>
                      <a:r>
                        <a:rPr lang="en-US" sz="1800" kern="1200" dirty="0">
                          <a:solidFill>
                            <a:schemeClr val="tx1"/>
                          </a:solidFill>
                          <a:effectLst/>
                        </a:rPr>
                        <a:t> </a:t>
                      </a:r>
                      <a:r>
                        <a:rPr lang="en-US" sz="1800" kern="1200" dirty="0" err="1">
                          <a:solidFill>
                            <a:schemeClr val="tx1"/>
                          </a:solidFill>
                          <a:effectLst/>
                        </a:rPr>
                        <a:t>ayant</a:t>
                      </a:r>
                      <a:r>
                        <a:rPr lang="en-US" sz="1800" kern="1200" dirty="0">
                          <a:solidFill>
                            <a:schemeClr val="tx1"/>
                          </a:solidFill>
                          <a:effectLst/>
                        </a:rPr>
                        <a:t> un </a:t>
                      </a:r>
                      <a:r>
                        <a:rPr lang="en-US" sz="1800" kern="1200" dirty="0" err="1">
                          <a:solidFill>
                            <a:schemeClr val="tx1"/>
                          </a:solidFill>
                          <a:effectLst/>
                        </a:rPr>
                        <a:t>nombre</a:t>
                      </a:r>
                      <a:r>
                        <a:rPr lang="en-US" sz="1800" kern="1200" dirty="0">
                          <a:solidFill>
                            <a:schemeClr val="tx1"/>
                          </a:solidFill>
                          <a:effectLst/>
                        </a:rPr>
                        <a:t> </a:t>
                      </a:r>
                      <a:r>
                        <a:rPr lang="en-US" sz="1800" kern="1200" dirty="0" err="1">
                          <a:solidFill>
                            <a:schemeClr val="tx1"/>
                          </a:solidFill>
                          <a:effectLst/>
                        </a:rPr>
                        <a:t>accru</a:t>
                      </a:r>
                      <a:r>
                        <a:rPr lang="en-US" sz="1800" kern="1200" dirty="0">
                          <a:solidFill>
                            <a:schemeClr val="tx1"/>
                          </a:solidFill>
                          <a:effectLst/>
                        </a:rPr>
                        <a:t> </a:t>
                      </a:r>
                      <a:r>
                        <a:rPr lang="en-US" sz="1800" kern="1200" dirty="0" err="1">
                          <a:solidFill>
                            <a:schemeClr val="tx1"/>
                          </a:solidFill>
                          <a:effectLst/>
                        </a:rPr>
                        <a:t>d'initiatives</a:t>
                      </a:r>
                      <a:r>
                        <a:rPr lang="en-US" sz="1800" kern="1200" dirty="0">
                          <a:solidFill>
                            <a:schemeClr val="tx1"/>
                          </a:solidFill>
                          <a:effectLst/>
                        </a:rPr>
                        <a:t> pour </a:t>
                      </a:r>
                      <a:r>
                        <a:rPr lang="en-US" sz="1800" kern="1200" dirty="0" err="1">
                          <a:solidFill>
                            <a:schemeClr val="tx1"/>
                          </a:solidFill>
                          <a:effectLst/>
                        </a:rPr>
                        <a:t>traiter</a:t>
                      </a:r>
                      <a:r>
                        <a:rPr lang="en-US" sz="1800" kern="1200" dirty="0">
                          <a:solidFill>
                            <a:schemeClr val="tx1"/>
                          </a:solidFill>
                          <a:effectLst/>
                        </a:rPr>
                        <a:t> le CL </a:t>
                      </a:r>
                    </a:p>
                  </a:txBody>
                  <a:tcPr anchor="ctr">
                    <a:lnR w="12700" cap="flat" cmpd="sng" algn="ctr">
                      <a:solidFill>
                        <a:schemeClr val="accent1">
                          <a:lumMod val="40000"/>
                          <a:lumOff val="60000"/>
                        </a:schemeClr>
                      </a:solidFill>
                      <a:prstDash val="solid"/>
                      <a:round/>
                      <a:headEnd type="none" w="med" len="med"/>
                      <a:tailEnd type="none" w="med" len="med"/>
                    </a:lnR>
                    <a:solidFill>
                      <a:schemeClr val="bg1">
                        <a:lumMod val="95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sz="1800" b="1" kern="1200" dirty="0">
                          <a:solidFill>
                            <a:schemeClr val="tx1"/>
                          </a:solidFill>
                          <a:effectLst/>
                        </a:rPr>
                        <a:t>Type </a:t>
                      </a:r>
                      <a:r>
                        <a:rPr lang="en-US" sz="1800" b="1" kern="1200" dirty="0" err="1">
                          <a:solidFill>
                            <a:schemeClr val="tx1"/>
                          </a:solidFill>
                          <a:effectLst/>
                        </a:rPr>
                        <a:t>d'acteur</a:t>
                      </a:r>
                      <a:r>
                        <a:rPr lang="en-US" sz="1800" b="1" kern="1200" dirty="0">
                          <a:solidFill>
                            <a:schemeClr val="tx1"/>
                          </a:solidFill>
                          <a:effectLst/>
                        </a:rPr>
                        <a:t> (</a:t>
                      </a:r>
                      <a:r>
                        <a:rPr lang="en-US" sz="1800" b="0" kern="1200" dirty="0">
                          <a:solidFill>
                            <a:schemeClr val="tx1"/>
                          </a:solidFill>
                          <a:effectLst/>
                        </a:rPr>
                        <a:t>ONG, CBO, </a:t>
                      </a:r>
                      <a:r>
                        <a:rPr lang="en-US" sz="1800" b="0" kern="1200" dirty="0" err="1">
                          <a:solidFill>
                            <a:schemeClr val="tx1"/>
                          </a:solidFill>
                          <a:effectLst/>
                        </a:rPr>
                        <a:t>gouvernement</a:t>
                      </a:r>
                      <a:r>
                        <a:rPr lang="en-US" sz="1800" b="0" kern="1200" dirty="0">
                          <a:solidFill>
                            <a:schemeClr val="tx1"/>
                          </a:solidFill>
                          <a:effectLst/>
                        </a:rPr>
                        <a:t> local, </a:t>
                      </a:r>
                      <a:r>
                        <a:rPr lang="en-US" sz="1800" b="0" kern="1200" dirty="0" err="1">
                          <a:solidFill>
                            <a:schemeClr val="tx1"/>
                          </a:solidFill>
                          <a:effectLst/>
                        </a:rPr>
                        <a:t>autre</a:t>
                      </a:r>
                      <a:r>
                        <a:rPr lang="en-US" sz="1800" b="0" kern="1200" dirty="0">
                          <a:solidFill>
                            <a:schemeClr val="tx1"/>
                          </a:solidFill>
                          <a:effectLst/>
                        </a:rPr>
                        <a:t>)</a:t>
                      </a:r>
                      <a:r>
                        <a:rPr lang="en-US" sz="1800" b="1" kern="1200" dirty="0">
                          <a:solidFill>
                            <a:schemeClr val="tx1"/>
                          </a:solidFill>
                          <a:effectLst/>
                        </a:rPr>
                        <a:t> ; </a:t>
                      </a:r>
                      <a:r>
                        <a:rPr lang="en-US" sz="1800" b="1" kern="1200" dirty="0" err="1">
                          <a:solidFill>
                            <a:schemeClr val="tx1"/>
                          </a:solidFill>
                          <a:effectLst/>
                        </a:rPr>
                        <a:t>Géographique</a:t>
                      </a:r>
                      <a:r>
                        <a:rPr lang="en-US" sz="1800" b="1" kern="1200" dirty="0">
                          <a:solidFill>
                            <a:schemeClr val="tx1"/>
                          </a:solidFill>
                          <a:effectLst/>
                        </a:rPr>
                        <a:t> </a:t>
                      </a:r>
                      <a:r>
                        <a:rPr lang="en-US" sz="1800" b="0" kern="1200" dirty="0">
                          <a:solidFill>
                            <a:schemeClr val="tx1"/>
                          </a:solidFill>
                          <a:effectLst/>
                        </a:rPr>
                        <a:t>(Province, </a:t>
                      </a:r>
                      <a:r>
                        <a:rPr lang="en-US" sz="1800" b="0" kern="1200" dirty="0" err="1">
                          <a:solidFill>
                            <a:schemeClr val="tx1"/>
                          </a:solidFill>
                          <a:effectLst/>
                        </a:rPr>
                        <a:t>municipalité</a:t>
                      </a:r>
                      <a:r>
                        <a:rPr lang="en-US" sz="1800" b="0" kern="1200" dirty="0">
                          <a:solidFill>
                            <a:schemeClr val="tx1"/>
                          </a:solidFill>
                          <a:effectLst/>
                        </a:rPr>
                        <a:t>)</a:t>
                      </a:r>
                    </a:p>
                  </a:txBody>
                  <a:tcPr anchor="ctr">
                    <a:lnL w="12700" cap="flat" cmpd="sng" algn="ctr">
                      <a:solidFill>
                        <a:schemeClr val="accent1">
                          <a:lumMod val="40000"/>
                          <a:lumOff val="60000"/>
                        </a:schemeClr>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3041740182"/>
                  </a:ext>
                </a:extLst>
              </a:tr>
              <a:tr h="0">
                <a:tc>
                  <a:txBody>
                    <a:bodyPr/>
                    <a:lstStyle/>
                    <a:p>
                      <a:pPr marL="0" indent="0">
                        <a:buFont typeface="Arial" panose="020B0604020202020204" pitchFamily="34" charset="0"/>
                        <a:buNone/>
                      </a:pPr>
                      <a:r>
                        <a:rPr lang="en-US" sz="1800" kern="1200" dirty="0" err="1">
                          <a:solidFill>
                            <a:schemeClr val="tx1"/>
                          </a:solidFill>
                          <a:effectLst/>
                        </a:rPr>
                        <a:t>Pourcentage</a:t>
                      </a:r>
                      <a:r>
                        <a:rPr lang="en-US" sz="1800" kern="1200" dirty="0">
                          <a:solidFill>
                            <a:schemeClr val="tx1"/>
                          </a:solidFill>
                          <a:effectLst/>
                        </a:rPr>
                        <a:t> de </a:t>
                      </a:r>
                      <a:r>
                        <a:rPr lang="en-US" sz="1800" kern="1200" dirty="0" err="1">
                          <a:solidFill>
                            <a:schemeClr val="tx1"/>
                          </a:solidFill>
                          <a:effectLst/>
                        </a:rPr>
                        <a:t>problèmes</a:t>
                      </a:r>
                      <a:r>
                        <a:rPr lang="en-US" sz="1800" kern="1200" dirty="0">
                          <a:solidFill>
                            <a:schemeClr val="tx1"/>
                          </a:solidFill>
                          <a:effectLst/>
                        </a:rPr>
                        <a:t> </a:t>
                      </a:r>
                      <a:r>
                        <a:rPr lang="en-US" sz="1800" kern="1200" dirty="0" err="1">
                          <a:solidFill>
                            <a:schemeClr val="tx1"/>
                          </a:solidFill>
                          <a:effectLst/>
                        </a:rPr>
                        <a:t>liés</a:t>
                      </a:r>
                      <a:r>
                        <a:rPr lang="en-US" sz="1800" kern="1200" dirty="0">
                          <a:solidFill>
                            <a:schemeClr val="tx1"/>
                          </a:solidFill>
                          <a:effectLst/>
                        </a:rPr>
                        <a:t> aux droits du travail </a:t>
                      </a:r>
                      <a:r>
                        <a:rPr lang="en-US" sz="1800" kern="1200" dirty="0" err="1">
                          <a:solidFill>
                            <a:schemeClr val="tx1"/>
                          </a:solidFill>
                          <a:effectLst/>
                        </a:rPr>
                        <a:t>identifiés</a:t>
                      </a:r>
                      <a:r>
                        <a:rPr lang="en-US" sz="1800" kern="1200" dirty="0">
                          <a:solidFill>
                            <a:schemeClr val="tx1"/>
                          </a:solidFill>
                          <a:effectLst/>
                        </a:rPr>
                        <a:t> </a:t>
                      </a:r>
                      <a:r>
                        <a:rPr lang="en-US" sz="1800" kern="1200" dirty="0" err="1">
                          <a:solidFill>
                            <a:schemeClr val="tx1"/>
                          </a:solidFill>
                          <a:effectLst/>
                        </a:rPr>
                        <a:t>ou</a:t>
                      </a:r>
                      <a:r>
                        <a:rPr lang="en-US" sz="1800" kern="1200" dirty="0">
                          <a:solidFill>
                            <a:schemeClr val="tx1"/>
                          </a:solidFill>
                          <a:effectLst/>
                        </a:rPr>
                        <a:t> </a:t>
                      </a:r>
                      <a:r>
                        <a:rPr lang="en-US" sz="1800" kern="1200" dirty="0" err="1">
                          <a:solidFill>
                            <a:schemeClr val="tx1"/>
                          </a:solidFill>
                          <a:effectLst/>
                        </a:rPr>
                        <a:t>suivis</a:t>
                      </a:r>
                      <a:r>
                        <a:rPr lang="en-US" sz="1800" kern="1200" dirty="0">
                          <a:solidFill>
                            <a:schemeClr val="tx1"/>
                          </a:solidFill>
                          <a:effectLst/>
                        </a:rPr>
                        <a:t> par les </a:t>
                      </a:r>
                      <a:r>
                        <a:rPr lang="en-US" sz="1800" kern="1200" dirty="0" err="1">
                          <a:solidFill>
                            <a:schemeClr val="tx1"/>
                          </a:solidFill>
                          <a:effectLst/>
                        </a:rPr>
                        <a:t>acteurs</a:t>
                      </a:r>
                      <a:r>
                        <a:rPr lang="en-US" sz="1800" kern="1200" dirty="0">
                          <a:solidFill>
                            <a:schemeClr val="tx1"/>
                          </a:solidFill>
                          <a:effectLst/>
                        </a:rPr>
                        <a:t> du </a:t>
                      </a:r>
                      <a:r>
                        <a:rPr lang="en-US" sz="1800" kern="1200" dirty="0" err="1">
                          <a:solidFill>
                            <a:schemeClr val="tx1"/>
                          </a:solidFill>
                          <a:effectLst/>
                        </a:rPr>
                        <a:t>secteur</a:t>
                      </a:r>
                      <a:r>
                        <a:rPr lang="en-US" sz="1800" kern="1200" dirty="0">
                          <a:solidFill>
                            <a:schemeClr val="tx1"/>
                          </a:solidFill>
                          <a:effectLst/>
                        </a:rPr>
                        <a:t> </a:t>
                      </a:r>
                      <a:r>
                        <a:rPr lang="en-US" sz="1800" kern="1200" dirty="0" err="1">
                          <a:solidFill>
                            <a:schemeClr val="tx1"/>
                          </a:solidFill>
                          <a:effectLst/>
                        </a:rPr>
                        <a:t>privé</a:t>
                      </a:r>
                      <a:r>
                        <a:rPr lang="en-US" sz="1800" kern="1200" dirty="0">
                          <a:solidFill>
                            <a:schemeClr val="tx1"/>
                          </a:solidFill>
                          <a:effectLst/>
                        </a:rPr>
                        <a:t> qui </a:t>
                      </a:r>
                      <a:r>
                        <a:rPr lang="en-US" sz="1800" kern="1200" dirty="0" err="1">
                          <a:solidFill>
                            <a:schemeClr val="tx1"/>
                          </a:solidFill>
                          <a:effectLst/>
                        </a:rPr>
                        <a:t>ont</a:t>
                      </a:r>
                      <a:r>
                        <a:rPr lang="en-US" sz="1800" kern="1200" dirty="0">
                          <a:solidFill>
                            <a:schemeClr val="tx1"/>
                          </a:solidFill>
                          <a:effectLst/>
                        </a:rPr>
                        <a:t> </a:t>
                      </a:r>
                      <a:r>
                        <a:rPr lang="en-US" sz="1800" kern="1200" dirty="0" err="1">
                          <a:solidFill>
                            <a:schemeClr val="tx1"/>
                          </a:solidFill>
                          <a:effectLst/>
                        </a:rPr>
                        <a:t>été</a:t>
                      </a:r>
                      <a:r>
                        <a:rPr lang="en-US" sz="1800" kern="1200" dirty="0">
                          <a:solidFill>
                            <a:schemeClr val="tx1"/>
                          </a:solidFill>
                          <a:effectLst/>
                        </a:rPr>
                        <a:t> </a:t>
                      </a:r>
                      <a:r>
                        <a:rPr lang="en-US" sz="1800" kern="1200" dirty="0" err="1">
                          <a:solidFill>
                            <a:schemeClr val="tx1"/>
                          </a:solidFill>
                          <a:effectLst/>
                        </a:rPr>
                        <a:t>traités</a:t>
                      </a:r>
                      <a:r>
                        <a:rPr lang="en-US" sz="1800" kern="1200" dirty="0">
                          <a:solidFill>
                            <a:schemeClr val="tx1"/>
                          </a:solidFill>
                          <a:effectLst/>
                        </a:rPr>
                        <a:t>. </a:t>
                      </a:r>
                      <a:endParaRPr lang="en-US" dirty="0"/>
                    </a:p>
                  </a:txBody>
                  <a:tcPr anchor="ctr">
                    <a:lnR w="12700" cap="flat" cmpd="sng" algn="ctr">
                      <a:solidFill>
                        <a:schemeClr val="accent1">
                          <a:lumMod val="40000"/>
                          <a:lumOff val="60000"/>
                        </a:schemeClr>
                      </a:solidFill>
                      <a:prstDash val="solid"/>
                      <a:round/>
                      <a:headEnd type="none" w="med" len="med"/>
                      <a:tailEnd type="none" w="med" len="med"/>
                    </a:lnR>
                    <a:solidFill>
                      <a:schemeClr val="bg1">
                        <a:lumMod val="95000"/>
                      </a:schemeClr>
                    </a:solidFill>
                  </a:tcPr>
                </a:tc>
                <a:tc>
                  <a:txBody>
                    <a:bodyPr/>
                    <a:lstStyle/>
                    <a:p>
                      <a:pPr marL="285750" indent="-285750">
                        <a:buFont typeface="Calibri" panose="020F0502020204030204" pitchFamily="34" charset="0"/>
                        <a:buChar char="–"/>
                      </a:pPr>
                      <a:r>
                        <a:rPr lang="en-US" sz="1800" b="1" kern="1200" dirty="0">
                          <a:solidFill>
                            <a:schemeClr val="tx1"/>
                          </a:solidFill>
                          <a:effectLst/>
                        </a:rPr>
                        <a:t>Type </a:t>
                      </a:r>
                      <a:r>
                        <a:rPr lang="en-US" sz="1800" b="1" kern="1200" dirty="0" err="1">
                          <a:solidFill>
                            <a:schemeClr val="tx1"/>
                          </a:solidFill>
                          <a:effectLst/>
                        </a:rPr>
                        <a:t>d'acteur</a:t>
                      </a:r>
                      <a:r>
                        <a:rPr lang="en-US" sz="1800" b="1" kern="1200" dirty="0">
                          <a:solidFill>
                            <a:schemeClr val="tx1"/>
                          </a:solidFill>
                          <a:effectLst/>
                        </a:rPr>
                        <a:t> du </a:t>
                      </a:r>
                      <a:r>
                        <a:rPr lang="en-US" sz="1800" b="1" kern="1200" dirty="0" err="1">
                          <a:solidFill>
                            <a:schemeClr val="tx1"/>
                          </a:solidFill>
                          <a:effectLst/>
                        </a:rPr>
                        <a:t>secteur</a:t>
                      </a:r>
                      <a:r>
                        <a:rPr lang="en-US" sz="1800" b="1" kern="1200" dirty="0">
                          <a:solidFill>
                            <a:schemeClr val="tx1"/>
                          </a:solidFill>
                          <a:effectLst/>
                        </a:rPr>
                        <a:t> </a:t>
                      </a:r>
                      <a:r>
                        <a:rPr lang="en-US" sz="1800" b="1" kern="1200" dirty="0" err="1">
                          <a:solidFill>
                            <a:schemeClr val="tx1"/>
                          </a:solidFill>
                          <a:effectLst/>
                        </a:rPr>
                        <a:t>privé</a:t>
                      </a:r>
                      <a:r>
                        <a:rPr lang="en-US" sz="1800" b="1" kern="1200" dirty="0">
                          <a:solidFill>
                            <a:schemeClr val="tx1"/>
                          </a:solidFill>
                          <a:effectLst/>
                        </a:rPr>
                        <a:t> </a:t>
                      </a:r>
                      <a:r>
                        <a:rPr lang="en-US" sz="1800" b="0" kern="1200" dirty="0">
                          <a:solidFill>
                            <a:schemeClr val="tx1"/>
                          </a:solidFill>
                          <a:effectLst/>
                        </a:rPr>
                        <a:t>(</a:t>
                      </a:r>
                      <a:r>
                        <a:rPr lang="en-US" sz="1800" b="0" kern="1200" dirty="0" err="1">
                          <a:solidFill>
                            <a:schemeClr val="tx1"/>
                          </a:solidFill>
                          <a:effectLst/>
                        </a:rPr>
                        <a:t>acheteurs</a:t>
                      </a:r>
                      <a:r>
                        <a:rPr lang="en-US" sz="1800" b="0" kern="1200" dirty="0">
                          <a:solidFill>
                            <a:schemeClr val="tx1"/>
                          </a:solidFill>
                          <a:effectLst/>
                        </a:rPr>
                        <a:t>, </a:t>
                      </a:r>
                      <a:r>
                        <a:rPr lang="en-US" sz="1800" b="0" kern="1200" dirty="0" err="1">
                          <a:solidFill>
                            <a:schemeClr val="tx1"/>
                          </a:solidFill>
                          <a:effectLst/>
                        </a:rPr>
                        <a:t>producteurs</a:t>
                      </a:r>
                      <a:r>
                        <a:rPr lang="en-US" sz="1800" b="0" kern="1200" dirty="0">
                          <a:solidFill>
                            <a:schemeClr val="tx1"/>
                          </a:solidFill>
                          <a:effectLst/>
                        </a:rPr>
                        <a:t>, fabricants) ; </a:t>
                      </a:r>
                    </a:p>
                    <a:p>
                      <a:pPr marL="285750" indent="-285750">
                        <a:buFont typeface="Calibri" panose="020F0502020204030204" pitchFamily="34" charset="0"/>
                        <a:buChar char="–"/>
                      </a:pPr>
                      <a:r>
                        <a:rPr lang="en-US" sz="1800" b="1" kern="1200" dirty="0" err="1">
                          <a:solidFill>
                            <a:schemeClr val="tx1"/>
                          </a:solidFill>
                          <a:effectLst/>
                        </a:rPr>
                        <a:t>Géographique</a:t>
                      </a:r>
                      <a:r>
                        <a:rPr lang="en-US" sz="1800" b="1" kern="1200" dirty="0">
                          <a:solidFill>
                            <a:schemeClr val="tx1"/>
                          </a:solidFill>
                          <a:effectLst/>
                        </a:rPr>
                        <a:t> (</a:t>
                      </a:r>
                      <a:r>
                        <a:rPr lang="en-US" sz="1800" b="0" kern="1200" dirty="0">
                          <a:solidFill>
                            <a:schemeClr val="tx1"/>
                          </a:solidFill>
                          <a:effectLst/>
                        </a:rPr>
                        <a:t>district)</a:t>
                      </a:r>
                    </a:p>
                  </a:txBody>
                  <a:tcPr anchor="ctr">
                    <a:lnL w="12700" cap="flat" cmpd="sng" algn="ctr">
                      <a:solidFill>
                        <a:schemeClr val="accent1">
                          <a:lumMod val="40000"/>
                          <a:lumOff val="60000"/>
                        </a:schemeClr>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3206560360"/>
                  </a:ext>
                </a:extLst>
              </a:tr>
            </a:tbl>
          </a:graphicData>
        </a:graphic>
      </p:graphicFrame>
      <p:sp>
        <p:nvSpPr>
          <p:cNvPr id="2" name="Footer Placeholder 1">
            <a:extLst>
              <a:ext uri="{FF2B5EF4-FFF2-40B4-BE49-F238E27FC236}">
                <a16:creationId xmlns:a16="http://schemas.microsoft.com/office/drawing/2014/main" id="{C731B885-2FDF-4680-BBA6-705BD14FABD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686424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Indicateurs Standard du OCFT&#10;&#10;Photo de gauche : jeune fille assise, se concentrant sur un objet dans sa main.&#10;&#10;Photo de droite : Des ouvriers chargent des matériaux pour construire une structure.">
            <a:extLst>
              <a:ext uri="{FF2B5EF4-FFF2-40B4-BE49-F238E27FC236}">
                <a16:creationId xmlns:a16="http://schemas.microsoft.com/office/drawing/2014/main" id="{E981BF4E-579F-46AE-9B08-B1ED021CEDF1}"/>
              </a:ext>
            </a:extLst>
          </p:cNvPr>
          <p:cNvSpPr>
            <a:spLocks noGrp="1"/>
          </p:cNvSpPr>
          <p:nvPr>
            <p:ph type="ctrTitle"/>
          </p:nvPr>
        </p:nvSpPr>
        <p:spPr/>
        <p:txBody>
          <a:bodyPr/>
          <a:lstStyle/>
          <a:p>
            <a:r>
              <a:rPr lang="en-US" b="1" dirty="0" err="1"/>
              <a:t>Indicateurs</a:t>
            </a:r>
            <a:r>
              <a:rPr lang="en-US" b="1" dirty="0"/>
              <a:t> Standard du OCFT</a:t>
            </a:r>
          </a:p>
        </p:txBody>
      </p:sp>
    </p:spTree>
    <p:extLst>
      <p:ext uri="{BB962C8B-B14F-4D97-AF65-F5344CB8AC3E}">
        <p14:creationId xmlns:p14="http://schemas.microsoft.com/office/powerpoint/2010/main" val="2954565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Indicateurs standard du OCFT ">
            <a:extLst>
              <a:ext uri="{FF2B5EF4-FFF2-40B4-BE49-F238E27FC236}">
                <a16:creationId xmlns:a16="http://schemas.microsoft.com/office/drawing/2014/main" id="{AA5A2B27-8A8B-43EF-AF60-BD11A6E41202}"/>
              </a:ext>
            </a:extLst>
          </p:cNvPr>
          <p:cNvSpPr>
            <a:spLocks noGrp="1"/>
          </p:cNvSpPr>
          <p:nvPr>
            <p:ph type="ctrTitle"/>
          </p:nvPr>
        </p:nvSpPr>
        <p:spPr>
          <a:xfrm>
            <a:off x="652436" y="104172"/>
            <a:ext cx="10310561" cy="961175"/>
          </a:xfrm>
        </p:spPr>
        <p:txBody>
          <a:bodyPr>
            <a:normAutofit/>
          </a:bodyPr>
          <a:lstStyle/>
          <a:p>
            <a:pPr algn="l"/>
            <a:r>
              <a:rPr lang="en-US" sz="4000" dirty="0" err="1"/>
              <a:t>Indicateurs</a:t>
            </a:r>
            <a:r>
              <a:rPr lang="en-US" sz="4000" dirty="0"/>
              <a:t> standard du OCFT </a:t>
            </a:r>
          </a:p>
        </p:txBody>
      </p:sp>
      <p:sp>
        <p:nvSpPr>
          <p:cNvPr id="3" name="Content Placeholder 2" descr="Tous les bénéficiaires financés par l'OCFT sont tenus de rendre compte des indicateurs standard, le cas échéant. &#10;&#10;Permet à l'ILAB de recueillir des données comparables entre les projets. &#10;&#10;Les données des indicateurs alimentent les rapports de performance de l'OCFT et de l'USDOL. &#10;&#10;Intégrées dans la planification et la budgétisation de l'USDOL. &#10;&#10;Les indicateurs standard comportent des informations de référence pour le PMP (par exemple, des définitions, etc.). ">
            <a:extLst>
              <a:ext uri="{FF2B5EF4-FFF2-40B4-BE49-F238E27FC236}">
                <a16:creationId xmlns:a16="http://schemas.microsoft.com/office/drawing/2014/main" id="{899D53A3-0873-4795-B6D8-E299669A3614}"/>
              </a:ext>
            </a:extLst>
          </p:cNvPr>
          <p:cNvSpPr>
            <a:spLocks noGrp="1"/>
          </p:cNvSpPr>
          <p:nvPr>
            <p:ph sz="quarter" idx="13"/>
          </p:nvPr>
        </p:nvSpPr>
        <p:spPr>
          <a:xfrm>
            <a:off x="652436" y="1348796"/>
            <a:ext cx="9788520" cy="3734358"/>
          </a:xfrm>
        </p:spPr>
        <p:txBody>
          <a:bodyPr>
            <a:normAutofit lnSpcReduction="10000"/>
          </a:bodyPr>
          <a:lstStyle/>
          <a:p>
            <a:r>
              <a:rPr lang="en-US" dirty="0" err="1"/>
              <a:t>Tous</a:t>
            </a:r>
            <a:r>
              <a:rPr lang="en-US" dirty="0"/>
              <a:t> les </a:t>
            </a:r>
            <a:r>
              <a:rPr lang="en-US" dirty="0" err="1"/>
              <a:t>bénéficiaires</a:t>
            </a:r>
            <a:r>
              <a:rPr lang="en-US" dirty="0"/>
              <a:t> </a:t>
            </a:r>
            <a:r>
              <a:rPr lang="en-US" dirty="0" err="1"/>
              <a:t>financés</a:t>
            </a:r>
            <a:r>
              <a:rPr lang="en-US" dirty="0"/>
              <a:t> par </a:t>
            </a:r>
            <a:r>
              <a:rPr lang="en-US" dirty="0" err="1"/>
              <a:t>l'OCFT</a:t>
            </a:r>
            <a:r>
              <a:rPr lang="en-US" dirty="0"/>
              <a:t> </a:t>
            </a:r>
            <a:r>
              <a:rPr lang="en-US" dirty="0" err="1"/>
              <a:t>sont</a:t>
            </a:r>
            <a:r>
              <a:rPr lang="en-US" dirty="0"/>
              <a:t> </a:t>
            </a:r>
            <a:r>
              <a:rPr lang="en-US" dirty="0" err="1"/>
              <a:t>tenus</a:t>
            </a:r>
            <a:r>
              <a:rPr lang="en-US" dirty="0"/>
              <a:t> de </a:t>
            </a:r>
            <a:r>
              <a:rPr lang="en-US" dirty="0" err="1"/>
              <a:t>rendre</a:t>
            </a:r>
            <a:r>
              <a:rPr lang="en-US" dirty="0"/>
              <a:t> </a:t>
            </a:r>
            <a:r>
              <a:rPr lang="en-US" dirty="0" err="1"/>
              <a:t>compte</a:t>
            </a:r>
            <a:r>
              <a:rPr lang="en-US" dirty="0"/>
              <a:t> des </a:t>
            </a:r>
            <a:r>
              <a:rPr lang="en-US" dirty="0" err="1"/>
              <a:t>indicateurs</a:t>
            </a:r>
            <a:r>
              <a:rPr lang="en-US" dirty="0"/>
              <a:t> standard, le </a:t>
            </a:r>
            <a:r>
              <a:rPr lang="en-US" dirty="0" err="1"/>
              <a:t>cas</a:t>
            </a:r>
            <a:r>
              <a:rPr lang="en-US" dirty="0"/>
              <a:t> </a:t>
            </a:r>
            <a:r>
              <a:rPr lang="en-US" dirty="0" err="1"/>
              <a:t>échéant</a:t>
            </a:r>
            <a:r>
              <a:rPr lang="en-US" dirty="0"/>
              <a:t>. </a:t>
            </a:r>
          </a:p>
          <a:p>
            <a:r>
              <a:rPr lang="en-US" dirty="0" err="1"/>
              <a:t>Permet</a:t>
            </a:r>
            <a:r>
              <a:rPr lang="en-US" dirty="0"/>
              <a:t> </a:t>
            </a:r>
            <a:r>
              <a:rPr lang="en-US" dirty="0" err="1"/>
              <a:t>à</a:t>
            </a:r>
            <a:r>
              <a:rPr lang="en-US" dirty="0"/>
              <a:t> </a:t>
            </a:r>
            <a:r>
              <a:rPr lang="en-US" dirty="0" err="1"/>
              <a:t>l'ILAB</a:t>
            </a:r>
            <a:r>
              <a:rPr lang="en-US" dirty="0"/>
              <a:t> de </a:t>
            </a:r>
            <a:r>
              <a:rPr lang="en-US" dirty="0" err="1"/>
              <a:t>recueillir</a:t>
            </a:r>
            <a:r>
              <a:rPr lang="en-US" dirty="0"/>
              <a:t> des </a:t>
            </a:r>
            <a:r>
              <a:rPr lang="en-US" dirty="0" err="1"/>
              <a:t>données</a:t>
            </a:r>
            <a:r>
              <a:rPr lang="en-US" dirty="0"/>
              <a:t> </a:t>
            </a:r>
            <a:r>
              <a:rPr lang="en-US" dirty="0" err="1"/>
              <a:t>comparables</a:t>
            </a:r>
            <a:r>
              <a:rPr lang="en-US" dirty="0"/>
              <a:t> entre les </a:t>
            </a:r>
            <a:r>
              <a:rPr lang="en-US" dirty="0" err="1"/>
              <a:t>projets</a:t>
            </a:r>
            <a:r>
              <a:rPr lang="en-US" dirty="0"/>
              <a:t>. </a:t>
            </a:r>
          </a:p>
          <a:p>
            <a:r>
              <a:rPr lang="en-US" dirty="0"/>
              <a:t>Les </a:t>
            </a:r>
            <a:r>
              <a:rPr lang="en-US" dirty="0" err="1"/>
              <a:t>données</a:t>
            </a:r>
            <a:r>
              <a:rPr lang="en-US" dirty="0"/>
              <a:t> des </a:t>
            </a:r>
            <a:r>
              <a:rPr lang="en-US" dirty="0" err="1"/>
              <a:t>indicateurs</a:t>
            </a:r>
            <a:r>
              <a:rPr lang="en-US" dirty="0"/>
              <a:t> </a:t>
            </a:r>
            <a:r>
              <a:rPr lang="en-US" dirty="0" err="1"/>
              <a:t>alimentent</a:t>
            </a:r>
            <a:r>
              <a:rPr lang="en-US" dirty="0"/>
              <a:t> les rapports de performance de </a:t>
            </a:r>
            <a:r>
              <a:rPr lang="en-US" dirty="0" err="1"/>
              <a:t>l'OCFT</a:t>
            </a:r>
            <a:r>
              <a:rPr lang="en-US" dirty="0"/>
              <a:t> et de </a:t>
            </a:r>
            <a:r>
              <a:rPr lang="en-US" dirty="0" err="1"/>
              <a:t>l'USDOL</a:t>
            </a:r>
            <a:r>
              <a:rPr lang="en-US" dirty="0"/>
              <a:t>. </a:t>
            </a:r>
          </a:p>
          <a:p>
            <a:r>
              <a:rPr lang="en-US" dirty="0" err="1"/>
              <a:t>Intégrées</a:t>
            </a:r>
            <a:r>
              <a:rPr lang="en-US" dirty="0"/>
              <a:t> dans la planification et la </a:t>
            </a:r>
            <a:r>
              <a:rPr lang="en-US" dirty="0" err="1"/>
              <a:t>budgétisation</a:t>
            </a:r>
            <a:r>
              <a:rPr lang="en-US" dirty="0"/>
              <a:t> de </a:t>
            </a:r>
            <a:r>
              <a:rPr lang="en-US" dirty="0" err="1"/>
              <a:t>l'USDOL</a:t>
            </a:r>
            <a:r>
              <a:rPr lang="en-US" dirty="0"/>
              <a:t>. </a:t>
            </a:r>
          </a:p>
          <a:p>
            <a:r>
              <a:rPr lang="en-US" dirty="0"/>
              <a:t>Les </a:t>
            </a:r>
            <a:r>
              <a:rPr lang="en-US" dirty="0" err="1"/>
              <a:t>indicateurs</a:t>
            </a:r>
            <a:r>
              <a:rPr lang="en-US" dirty="0"/>
              <a:t> standard </a:t>
            </a:r>
            <a:r>
              <a:rPr lang="en-US" dirty="0" err="1"/>
              <a:t>comportent</a:t>
            </a:r>
            <a:r>
              <a:rPr lang="en-US" dirty="0"/>
              <a:t> des </a:t>
            </a:r>
            <a:r>
              <a:rPr lang="en-US" dirty="0" err="1"/>
              <a:t>informations</a:t>
            </a:r>
            <a:r>
              <a:rPr lang="en-US" dirty="0"/>
              <a:t> de </a:t>
            </a:r>
            <a:r>
              <a:rPr lang="en-US" dirty="0" err="1"/>
              <a:t>référence</a:t>
            </a:r>
            <a:r>
              <a:rPr lang="en-US" dirty="0"/>
              <a:t> pour le PMP (par </a:t>
            </a:r>
            <a:r>
              <a:rPr lang="en-US" dirty="0" err="1"/>
              <a:t>exemple</a:t>
            </a:r>
            <a:r>
              <a:rPr lang="en-US" dirty="0"/>
              <a:t>, des </a:t>
            </a:r>
            <a:r>
              <a:rPr lang="en-US" dirty="0" err="1"/>
              <a:t>définitions</a:t>
            </a:r>
            <a:r>
              <a:rPr lang="en-US" dirty="0"/>
              <a:t>, etc.). </a:t>
            </a:r>
          </a:p>
        </p:txBody>
      </p:sp>
      <p:sp>
        <p:nvSpPr>
          <p:cNvPr id="2" name="Footer Placeholder 1">
            <a:extLst>
              <a:ext uri="{FF2B5EF4-FFF2-40B4-BE49-F238E27FC236}">
                <a16:creationId xmlns:a16="http://schemas.microsoft.com/office/drawing/2014/main" id="{C731B885-2FDF-4680-BBA6-705BD14FABD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353642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Série de cours de formation en M&amp;E">
            <a:extLst>
              <a:ext uri="{FF2B5EF4-FFF2-40B4-BE49-F238E27FC236}">
                <a16:creationId xmlns:a16="http://schemas.microsoft.com/office/drawing/2014/main" id="{877DC4DB-6A04-41E9-90AB-0B6B3FAE46F3}"/>
              </a:ext>
            </a:extLst>
          </p:cNvPr>
          <p:cNvSpPr>
            <a:spLocks noGrp="1"/>
          </p:cNvSpPr>
          <p:nvPr>
            <p:ph type="title"/>
          </p:nvPr>
        </p:nvSpPr>
        <p:spPr>
          <a:xfrm>
            <a:off x="168992" y="0"/>
            <a:ext cx="10515600" cy="1325563"/>
          </a:xfrm>
        </p:spPr>
        <p:txBody>
          <a:bodyPr>
            <a:normAutofit/>
          </a:bodyPr>
          <a:lstStyle/>
          <a:p>
            <a:r>
              <a:rPr lang="en-US" dirty="0"/>
              <a:t>Série de </a:t>
            </a:r>
            <a:r>
              <a:rPr lang="en-US" dirty="0" err="1"/>
              <a:t>cours</a:t>
            </a:r>
            <a:r>
              <a:rPr lang="en-US" dirty="0"/>
              <a:t> de formation </a:t>
            </a:r>
            <a:r>
              <a:rPr lang="en-US" dirty="0" err="1"/>
              <a:t>en</a:t>
            </a:r>
            <a:r>
              <a:rPr lang="en-US" dirty="0"/>
              <a:t> M&amp;E</a:t>
            </a:r>
          </a:p>
        </p:txBody>
      </p:sp>
      <p:sp>
        <p:nvSpPr>
          <p:cNvPr id="4" name="TextBox 3" descr="Six Courses&#10;">
            <a:extLst>
              <a:ext uri="{FF2B5EF4-FFF2-40B4-BE49-F238E27FC236}">
                <a16:creationId xmlns:a16="http://schemas.microsoft.com/office/drawing/2014/main" id="{6D410631-1F0C-411F-BC54-128C59FD33B3}"/>
              </a:ext>
            </a:extLst>
          </p:cNvPr>
          <p:cNvSpPr txBox="1"/>
          <p:nvPr/>
        </p:nvSpPr>
        <p:spPr>
          <a:xfrm>
            <a:off x="319198" y="1003330"/>
            <a:ext cx="1855444" cy="523220"/>
          </a:xfrm>
          <a:prstGeom prst="rect">
            <a:avLst/>
          </a:prstGeom>
          <a:noFill/>
        </p:spPr>
        <p:txBody>
          <a:bodyPr wrap="none" rtlCol="0">
            <a:spAutoFit/>
          </a:bodyPr>
          <a:lstStyle/>
          <a:p>
            <a:r>
              <a:rPr lang="en-US" sz="2800" b="1" dirty="0"/>
              <a:t>Six Courses</a:t>
            </a:r>
          </a:p>
        </p:txBody>
      </p:sp>
      <p:sp>
        <p:nvSpPr>
          <p:cNvPr id="6" name="Content Placeholder 2" descr="Introduction à la gestion axée sur les résultats&#10;">
            <a:extLst>
              <a:ext uri="{FF2B5EF4-FFF2-40B4-BE49-F238E27FC236}">
                <a16:creationId xmlns:a16="http://schemas.microsoft.com/office/drawing/2014/main" id="{ECF6870B-70E6-46BC-9D1C-93F474E4D55B}"/>
              </a:ext>
            </a:extLst>
          </p:cNvPr>
          <p:cNvSpPr>
            <a:spLocks noGrp="1"/>
          </p:cNvSpPr>
          <p:nvPr>
            <p:ph idx="1"/>
          </p:nvPr>
        </p:nvSpPr>
        <p:spPr>
          <a:xfrm>
            <a:off x="124456" y="1675009"/>
            <a:ext cx="1873677" cy="826765"/>
          </a:xfrm>
          <a:solidFill>
            <a:schemeClr val="bg1"/>
          </a:solidFill>
          <a:ln w="38100"/>
        </p:spPr>
        <p:style>
          <a:lnRef idx="2">
            <a:schemeClr val="accent1"/>
          </a:lnRef>
          <a:fillRef idx="1">
            <a:schemeClr val="lt1"/>
          </a:fillRef>
          <a:effectRef idx="0">
            <a:schemeClr val="accent1"/>
          </a:effectRef>
          <a:fontRef idx="minor">
            <a:schemeClr val="dk1"/>
          </a:fontRef>
        </p:style>
        <p:txBody>
          <a:bodyPr>
            <a:noAutofit/>
          </a:bodyPr>
          <a:lstStyle/>
          <a:p>
            <a:pPr marL="225425" marR="0" lvl="0" indent="-225425">
              <a:spcBef>
                <a:spcPts val="0"/>
              </a:spcBef>
              <a:spcAft>
                <a:spcPts val="0"/>
              </a:spcAft>
              <a:buFont typeface="+mj-lt"/>
              <a:buAutoNum type="arabicPeriod"/>
            </a:pPr>
            <a:r>
              <a:rPr lang="en-US" sz="1800" dirty="0">
                <a:effectLst/>
                <a:ea typeface="Calibri" panose="020F0502020204030204" pitchFamily="34" charset="0"/>
              </a:rPr>
              <a:t>Introduction </a:t>
            </a:r>
            <a:r>
              <a:rPr lang="en-US" sz="1800" dirty="0" err="1">
                <a:effectLst/>
                <a:ea typeface="Calibri" panose="020F0502020204030204" pitchFamily="34" charset="0"/>
              </a:rPr>
              <a:t>à</a:t>
            </a:r>
            <a:r>
              <a:rPr lang="en-US" sz="1800" dirty="0">
                <a:effectLst/>
                <a:ea typeface="Calibri" panose="020F0502020204030204" pitchFamily="34" charset="0"/>
              </a:rPr>
              <a:t> la gestion </a:t>
            </a:r>
            <a:r>
              <a:rPr lang="en-US" sz="1800" dirty="0" err="1">
                <a:effectLst/>
                <a:ea typeface="Calibri" panose="020F0502020204030204" pitchFamily="34" charset="0"/>
              </a:rPr>
              <a:t>axée</a:t>
            </a:r>
            <a:r>
              <a:rPr lang="en-US" sz="1800" dirty="0">
                <a:effectLst/>
                <a:ea typeface="Calibri" panose="020F0502020204030204" pitchFamily="34" charset="0"/>
              </a:rPr>
              <a:t> sur les </a:t>
            </a:r>
            <a:r>
              <a:rPr lang="en-US" sz="1800" dirty="0" err="1">
                <a:effectLst/>
                <a:ea typeface="Calibri" panose="020F0502020204030204" pitchFamily="34" charset="0"/>
              </a:rPr>
              <a:t>résultats</a:t>
            </a:r>
            <a:endParaRPr lang="en-US" sz="1800" dirty="0"/>
          </a:p>
        </p:txBody>
      </p:sp>
      <p:sp>
        <p:nvSpPr>
          <p:cNvPr id="12" name="Arrow: Right 11">
            <a:extLst>
              <a:ext uri="{FF2B5EF4-FFF2-40B4-BE49-F238E27FC236}">
                <a16:creationId xmlns:a16="http://schemas.microsoft.com/office/drawing/2014/main" id="{CF0A2180-AB1B-4504-8819-8028371AD17A}"/>
              </a:ext>
              <a:ext uri="{C183D7F6-B498-43B3-948B-1728B52AA6E4}">
                <adec:decorative xmlns:adec="http://schemas.microsoft.com/office/drawing/2017/decorative" val="1"/>
              </a:ext>
            </a:extLst>
          </p:cNvPr>
          <p:cNvSpPr/>
          <p:nvPr/>
        </p:nvSpPr>
        <p:spPr>
          <a:xfrm>
            <a:off x="2020143" y="2132176"/>
            <a:ext cx="384390"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descr="2. Concevoir des cadres de résultats">
            <a:extLst>
              <a:ext uri="{FF2B5EF4-FFF2-40B4-BE49-F238E27FC236}">
                <a16:creationId xmlns:a16="http://schemas.microsoft.com/office/drawing/2014/main" id="{2DF49A48-6360-4DF6-8C3B-B66F55F5E917}"/>
              </a:ext>
            </a:extLst>
          </p:cNvPr>
          <p:cNvSpPr txBox="1">
            <a:spLocks/>
          </p:cNvSpPr>
          <p:nvPr/>
        </p:nvSpPr>
        <p:spPr>
          <a:xfrm>
            <a:off x="2427111" y="2167519"/>
            <a:ext cx="1494493" cy="922954"/>
          </a:xfrm>
          <a:prstGeom prst="rect">
            <a:avLst/>
          </a:prstGeom>
          <a:solidFill>
            <a:schemeClr val="bg1"/>
          </a:solidFill>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spcBef>
                <a:spcPts val="0"/>
              </a:spcBef>
              <a:buNone/>
            </a:pPr>
            <a:r>
              <a:rPr lang="en-US" sz="1800" dirty="0"/>
              <a:t>2. </a:t>
            </a:r>
            <a:r>
              <a:rPr lang="en-US" sz="1800" dirty="0" err="1">
                <a:effectLst/>
                <a:ea typeface="Calibri" panose="020F0502020204030204" pitchFamily="34" charset="0"/>
              </a:rPr>
              <a:t>Concevoir</a:t>
            </a:r>
            <a:r>
              <a:rPr lang="en-US" sz="1800" dirty="0">
                <a:effectLst/>
                <a:ea typeface="Calibri" panose="020F0502020204030204" pitchFamily="34" charset="0"/>
              </a:rPr>
              <a:t> des cadres de </a:t>
            </a:r>
            <a:r>
              <a:rPr lang="en-US" sz="1800" dirty="0" err="1">
                <a:effectLst/>
                <a:ea typeface="Calibri" panose="020F0502020204030204" pitchFamily="34" charset="0"/>
              </a:rPr>
              <a:t>résultats</a:t>
            </a:r>
            <a:r>
              <a:rPr lang="en-US" sz="1800" dirty="0">
                <a:effectLst/>
                <a:ea typeface="Calibri" panose="020F0502020204030204" pitchFamily="34" charset="0"/>
              </a:rPr>
              <a:t> </a:t>
            </a:r>
          </a:p>
          <a:p>
            <a:pPr marL="0" indent="0" algn="ctr">
              <a:spcBef>
                <a:spcPts val="0"/>
              </a:spcBef>
              <a:buNone/>
            </a:pPr>
            <a:endParaRPr lang="en-US" sz="1800" dirty="0">
              <a:effectLst/>
              <a:ea typeface="Calibri" panose="020F0502020204030204" pitchFamily="34" charset="0"/>
            </a:endParaRPr>
          </a:p>
          <a:p>
            <a:pPr marL="0" indent="0" algn="ctr">
              <a:spcBef>
                <a:spcPts val="0"/>
              </a:spcBef>
              <a:buNone/>
            </a:pPr>
            <a:endParaRPr lang="en-US" sz="1800" dirty="0"/>
          </a:p>
        </p:txBody>
      </p:sp>
      <p:sp>
        <p:nvSpPr>
          <p:cNvPr id="13" name="Arrow: Right 12">
            <a:extLst>
              <a:ext uri="{FF2B5EF4-FFF2-40B4-BE49-F238E27FC236}">
                <a16:creationId xmlns:a16="http://schemas.microsoft.com/office/drawing/2014/main" id="{47B23084-B172-4184-8E1C-BDFE2994F7F4}"/>
              </a:ext>
              <a:ext uri="{C183D7F6-B498-43B3-948B-1728B52AA6E4}">
                <adec:decorative xmlns:adec="http://schemas.microsoft.com/office/drawing/2017/decorative" val="1"/>
              </a:ext>
            </a:extLst>
          </p:cNvPr>
          <p:cNvSpPr/>
          <p:nvPr/>
        </p:nvSpPr>
        <p:spPr>
          <a:xfrm>
            <a:off x="3902769" y="2720502"/>
            <a:ext cx="420876"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2" descr="3. Conception et définition des indicateurs de performance">
            <a:extLst>
              <a:ext uri="{FF2B5EF4-FFF2-40B4-BE49-F238E27FC236}">
                <a16:creationId xmlns:a16="http://schemas.microsoft.com/office/drawing/2014/main" id="{0D022313-6D00-4027-97DD-AC3D17FF533E}"/>
              </a:ext>
            </a:extLst>
          </p:cNvPr>
          <p:cNvSpPr txBox="1">
            <a:spLocks/>
          </p:cNvSpPr>
          <p:nvPr/>
        </p:nvSpPr>
        <p:spPr>
          <a:xfrm>
            <a:off x="4317336" y="2699074"/>
            <a:ext cx="1656942" cy="1325563"/>
          </a:xfrm>
          <a:prstGeom prst="rect">
            <a:avLst/>
          </a:prstGeom>
          <a:solidFill>
            <a:schemeClr val="bg1">
              <a:lumMod val="85000"/>
            </a:schemeClr>
          </a:solidFill>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sz="1800" b="1" dirty="0"/>
              <a:t>3. </a:t>
            </a:r>
            <a:r>
              <a:rPr lang="en-US" sz="1800" b="1" dirty="0">
                <a:effectLst/>
                <a:ea typeface="Calibri" panose="020F0502020204030204" pitchFamily="34" charset="0"/>
              </a:rPr>
              <a:t>Conception et </a:t>
            </a:r>
            <a:r>
              <a:rPr lang="en-US" sz="1800" b="1" dirty="0" err="1">
                <a:effectLst/>
                <a:ea typeface="Calibri" panose="020F0502020204030204" pitchFamily="34" charset="0"/>
              </a:rPr>
              <a:t>définition</a:t>
            </a:r>
            <a:r>
              <a:rPr lang="en-US" sz="1800" b="1" dirty="0">
                <a:effectLst/>
                <a:ea typeface="Calibri" panose="020F0502020204030204" pitchFamily="34" charset="0"/>
              </a:rPr>
              <a:t> des </a:t>
            </a:r>
            <a:r>
              <a:rPr lang="en-US" sz="1800" b="1" dirty="0" err="1">
                <a:effectLst/>
                <a:ea typeface="Calibri" panose="020F0502020204030204" pitchFamily="34" charset="0"/>
              </a:rPr>
              <a:t>indicateurs</a:t>
            </a:r>
            <a:r>
              <a:rPr lang="en-US" sz="1800" b="1" dirty="0">
                <a:effectLst/>
                <a:ea typeface="Calibri" panose="020F0502020204030204" pitchFamily="34" charset="0"/>
              </a:rPr>
              <a:t> de performance</a:t>
            </a:r>
            <a:r>
              <a:rPr lang="en-US" sz="1800" b="1" dirty="0"/>
              <a:t> </a:t>
            </a:r>
          </a:p>
        </p:txBody>
      </p:sp>
      <p:sp>
        <p:nvSpPr>
          <p:cNvPr id="17" name="Arrow: Right 16">
            <a:extLst>
              <a:ext uri="{FF2B5EF4-FFF2-40B4-BE49-F238E27FC236}">
                <a16:creationId xmlns:a16="http://schemas.microsoft.com/office/drawing/2014/main" id="{AC54F107-59D5-4F49-9351-A52F4C16F66D}"/>
              </a:ext>
              <a:ext uri="{C183D7F6-B498-43B3-948B-1728B52AA6E4}">
                <adec:decorative xmlns:adec="http://schemas.microsoft.com/office/drawing/2017/decorative" val="1"/>
              </a:ext>
            </a:extLst>
          </p:cNvPr>
          <p:cNvSpPr/>
          <p:nvPr/>
        </p:nvSpPr>
        <p:spPr>
          <a:xfrm>
            <a:off x="5974278" y="3426057"/>
            <a:ext cx="437811"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2" descr="4. Développer des outils de collecte de données">
            <a:extLst>
              <a:ext uri="{FF2B5EF4-FFF2-40B4-BE49-F238E27FC236}">
                <a16:creationId xmlns:a16="http://schemas.microsoft.com/office/drawing/2014/main" id="{CDF6F01E-44A2-40E0-8868-AE291630CDA8}"/>
              </a:ext>
            </a:extLst>
          </p:cNvPr>
          <p:cNvSpPr txBox="1">
            <a:spLocks/>
          </p:cNvSpPr>
          <p:nvPr/>
        </p:nvSpPr>
        <p:spPr>
          <a:xfrm>
            <a:off x="6410365" y="3440712"/>
            <a:ext cx="1450524" cy="1341306"/>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sz="1800" dirty="0"/>
              <a:t>4. </a:t>
            </a:r>
            <a:r>
              <a:rPr lang="en-US" sz="1800" dirty="0" err="1">
                <a:effectLst/>
                <a:ea typeface="Calibri" panose="020F0502020204030204" pitchFamily="34" charset="0"/>
              </a:rPr>
              <a:t>Développer</a:t>
            </a:r>
            <a:r>
              <a:rPr lang="en-US" sz="1800" dirty="0">
                <a:effectLst/>
                <a:ea typeface="Calibri" panose="020F0502020204030204" pitchFamily="34" charset="0"/>
              </a:rPr>
              <a:t> des </a:t>
            </a:r>
            <a:r>
              <a:rPr lang="en-US" sz="1800" dirty="0" err="1">
                <a:effectLst/>
                <a:ea typeface="Calibri" panose="020F0502020204030204" pitchFamily="34" charset="0"/>
              </a:rPr>
              <a:t>outils</a:t>
            </a:r>
            <a:r>
              <a:rPr lang="en-US" sz="1800" dirty="0">
                <a:effectLst/>
                <a:ea typeface="Calibri" panose="020F0502020204030204" pitchFamily="34" charset="0"/>
              </a:rPr>
              <a:t> de </a:t>
            </a:r>
            <a:r>
              <a:rPr lang="en-US" sz="1800" dirty="0" err="1">
                <a:effectLst/>
                <a:ea typeface="Calibri" panose="020F0502020204030204" pitchFamily="34" charset="0"/>
              </a:rPr>
              <a:t>collecte</a:t>
            </a:r>
            <a:r>
              <a:rPr lang="en-US" sz="1800" dirty="0">
                <a:effectLst/>
                <a:ea typeface="Calibri" panose="020F0502020204030204" pitchFamily="34" charset="0"/>
              </a:rPr>
              <a:t> de </a:t>
            </a:r>
            <a:r>
              <a:rPr lang="en-US" sz="1800" dirty="0" err="1">
                <a:effectLst/>
                <a:ea typeface="Calibri" panose="020F0502020204030204" pitchFamily="34" charset="0"/>
              </a:rPr>
              <a:t>données</a:t>
            </a:r>
            <a:r>
              <a:rPr lang="en-US" sz="1800" dirty="0">
                <a:effectLst/>
                <a:ea typeface="Calibri" panose="020F0502020204030204" pitchFamily="34" charset="0"/>
              </a:rPr>
              <a:t> </a:t>
            </a:r>
            <a:r>
              <a:rPr lang="en-US" sz="1800" dirty="0"/>
              <a:t> </a:t>
            </a:r>
          </a:p>
        </p:txBody>
      </p:sp>
      <p:sp>
        <p:nvSpPr>
          <p:cNvPr id="14" name="Arrow: Right 13">
            <a:extLst>
              <a:ext uri="{FF2B5EF4-FFF2-40B4-BE49-F238E27FC236}">
                <a16:creationId xmlns:a16="http://schemas.microsoft.com/office/drawing/2014/main" id="{66ED1604-5A96-4FFD-8772-BA8BF5BC7215}"/>
              </a:ext>
              <a:ext uri="{C183D7F6-B498-43B3-948B-1728B52AA6E4}">
                <adec:decorative xmlns:adec="http://schemas.microsoft.com/office/drawing/2017/decorative" val="1"/>
              </a:ext>
            </a:extLst>
          </p:cNvPr>
          <p:cNvSpPr/>
          <p:nvPr/>
        </p:nvSpPr>
        <p:spPr>
          <a:xfrm>
            <a:off x="7860888" y="4098769"/>
            <a:ext cx="391290"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2" descr="5. Fixer les valeurs de référence et les objectifs des indicateurs">
            <a:extLst>
              <a:ext uri="{FF2B5EF4-FFF2-40B4-BE49-F238E27FC236}">
                <a16:creationId xmlns:a16="http://schemas.microsoft.com/office/drawing/2014/main" id="{A321574B-DAE1-4FCC-A275-402563E93D02}"/>
              </a:ext>
            </a:extLst>
          </p:cNvPr>
          <p:cNvSpPr txBox="1">
            <a:spLocks/>
          </p:cNvSpPr>
          <p:nvPr/>
        </p:nvSpPr>
        <p:spPr>
          <a:xfrm>
            <a:off x="8232877" y="3945588"/>
            <a:ext cx="1605698" cy="1341306"/>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sz="1800" dirty="0"/>
              <a:t>5. </a:t>
            </a:r>
            <a:r>
              <a:rPr lang="en-US" sz="1800" dirty="0">
                <a:effectLst/>
                <a:ea typeface="Calibri" panose="020F0502020204030204" pitchFamily="34" charset="0"/>
              </a:rPr>
              <a:t>Fixer les </a:t>
            </a:r>
            <a:r>
              <a:rPr lang="en-US" sz="1800" dirty="0" err="1">
                <a:effectLst/>
                <a:ea typeface="Calibri" panose="020F0502020204030204" pitchFamily="34" charset="0"/>
              </a:rPr>
              <a:t>valeurs</a:t>
            </a:r>
            <a:r>
              <a:rPr lang="en-US" sz="1800" dirty="0">
                <a:effectLst/>
                <a:ea typeface="Calibri" panose="020F0502020204030204" pitchFamily="34" charset="0"/>
              </a:rPr>
              <a:t> de </a:t>
            </a:r>
            <a:r>
              <a:rPr lang="en-US" sz="1800" dirty="0" err="1">
                <a:effectLst/>
                <a:ea typeface="Calibri" panose="020F0502020204030204" pitchFamily="34" charset="0"/>
              </a:rPr>
              <a:t>référence</a:t>
            </a:r>
            <a:r>
              <a:rPr lang="en-US" sz="1800" dirty="0">
                <a:effectLst/>
                <a:ea typeface="Calibri" panose="020F0502020204030204" pitchFamily="34" charset="0"/>
              </a:rPr>
              <a:t> et les </a:t>
            </a:r>
            <a:r>
              <a:rPr lang="en-US" sz="1800" dirty="0" err="1">
                <a:effectLst/>
                <a:ea typeface="Calibri" panose="020F0502020204030204" pitchFamily="34" charset="0"/>
              </a:rPr>
              <a:t>objectifs</a:t>
            </a:r>
            <a:r>
              <a:rPr lang="en-US" sz="1800" dirty="0">
                <a:effectLst/>
                <a:ea typeface="Calibri" panose="020F0502020204030204" pitchFamily="34" charset="0"/>
              </a:rPr>
              <a:t> des </a:t>
            </a:r>
            <a:r>
              <a:rPr lang="en-US" sz="1800" dirty="0" err="1">
                <a:effectLst/>
                <a:ea typeface="Calibri" panose="020F0502020204030204" pitchFamily="34" charset="0"/>
              </a:rPr>
              <a:t>indicateurs</a:t>
            </a:r>
            <a:r>
              <a:rPr lang="en-US" sz="1800" dirty="0"/>
              <a:t> </a:t>
            </a:r>
          </a:p>
        </p:txBody>
      </p:sp>
      <p:sp>
        <p:nvSpPr>
          <p:cNvPr id="18" name="Arrow: Right 17">
            <a:extLst>
              <a:ext uri="{FF2B5EF4-FFF2-40B4-BE49-F238E27FC236}">
                <a16:creationId xmlns:a16="http://schemas.microsoft.com/office/drawing/2014/main" id="{EE72A6F0-621E-4A2A-871B-13E41E089B0C}"/>
              </a:ext>
              <a:ext uri="{C183D7F6-B498-43B3-948B-1728B52AA6E4}">
                <adec:decorative xmlns:adec="http://schemas.microsoft.com/office/drawing/2017/decorative" val="1"/>
              </a:ext>
            </a:extLst>
          </p:cNvPr>
          <p:cNvSpPr/>
          <p:nvPr/>
        </p:nvSpPr>
        <p:spPr>
          <a:xfrm>
            <a:off x="9864666" y="4860769"/>
            <a:ext cx="391290"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ntent Placeholder 2" descr="6. Utilisation des données pour l'amélioration des projets">
            <a:extLst>
              <a:ext uri="{FF2B5EF4-FFF2-40B4-BE49-F238E27FC236}">
                <a16:creationId xmlns:a16="http://schemas.microsoft.com/office/drawing/2014/main" id="{6F3DD347-2F55-4D87-BF63-9F3DFBD27493}"/>
              </a:ext>
            </a:extLst>
          </p:cNvPr>
          <p:cNvSpPr txBox="1">
            <a:spLocks/>
          </p:cNvSpPr>
          <p:nvPr/>
        </p:nvSpPr>
        <p:spPr>
          <a:xfrm>
            <a:off x="10282048" y="5043034"/>
            <a:ext cx="1644356" cy="1305664"/>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sz="1800" dirty="0"/>
              <a:t>6. </a:t>
            </a:r>
            <a:r>
              <a:rPr lang="en-US" sz="1800" dirty="0" err="1"/>
              <a:t>Utilisation</a:t>
            </a:r>
            <a:r>
              <a:rPr lang="en-US" sz="1800" dirty="0"/>
              <a:t> des </a:t>
            </a:r>
            <a:r>
              <a:rPr lang="en-US" sz="1800" dirty="0" err="1"/>
              <a:t>données</a:t>
            </a:r>
            <a:r>
              <a:rPr lang="en-US" sz="1800" dirty="0"/>
              <a:t> pour </a:t>
            </a:r>
            <a:r>
              <a:rPr lang="en-US" sz="1800" dirty="0" err="1"/>
              <a:t>l'amélioration</a:t>
            </a:r>
            <a:r>
              <a:rPr lang="en-US" sz="1800" dirty="0"/>
              <a:t> des </a:t>
            </a:r>
            <a:r>
              <a:rPr lang="en-US" sz="1800" dirty="0" err="1"/>
              <a:t>projets</a:t>
            </a:r>
            <a:endParaRPr lang="en-US" sz="1800" dirty="0"/>
          </a:p>
        </p:txBody>
      </p:sp>
      <p:sp>
        <p:nvSpPr>
          <p:cNvPr id="2" name="Footer Placeholder 1">
            <a:extLst>
              <a:ext uri="{FF2B5EF4-FFF2-40B4-BE49-F238E27FC236}">
                <a16:creationId xmlns:a16="http://schemas.microsoft.com/office/drawing/2014/main" id="{643C04A3-C432-47D3-AF09-63F31A740ED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481209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Indicateurs standard: OCFT ">
            <a:extLst>
              <a:ext uri="{FF2B5EF4-FFF2-40B4-BE49-F238E27FC236}">
                <a16:creationId xmlns:a16="http://schemas.microsoft.com/office/drawing/2014/main" id="{AA5A2B27-8A8B-43EF-AF60-BD11A6E41202}"/>
              </a:ext>
            </a:extLst>
          </p:cNvPr>
          <p:cNvSpPr>
            <a:spLocks noGrp="1"/>
          </p:cNvSpPr>
          <p:nvPr>
            <p:ph type="ctrTitle"/>
          </p:nvPr>
        </p:nvSpPr>
        <p:spPr>
          <a:xfrm>
            <a:off x="694084" y="78597"/>
            <a:ext cx="10249162" cy="961175"/>
          </a:xfrm>
        </p:spPr>
        <p:txBody>
          <a:bodyPr>
            <a:normAutofit/>
          </a:bodyPr>
          <a:lstStyle/>
          <a:p>
            <a:pPr algn="l"/>
            <a:r>
              <a:rPr lang="en-US" sz="4400" dirty="0" err="1"/>
              <a:t>Indicateurs</a:t>
            </a:r>
            <a:r>
              <a:rPr lang="en-US" sz="4400" dirty="0"/>
              <a:t> standard: OCFT </a:t>
            </a:r>
          </a:p>
        </p:txBody>
      </p:sp>
      <p:sp>
        <p:nvSpPr>
          <p:cNvPr id="3" name="Content Placeholder 2" descr="C : Capacité &#10;E : Éducation&#10;L : Moyens d'existence&#10;T : Formation  &#10;W : Main d'œuvre &#10;OS : Autres services &#10;POC : Indicateurs des objectifs du projet &#10;CR : Taux d'achèvement &#10;POH : Objectif du projet (facultatif) &#10; Voir le &quot;Guide des ressources de suivi et d'évaluation pour les projets du OCTF&quot; pour des descriptions détaillées.&#10;">
            <a:extLst>
              <a:ext uri="{FF2B5EF4-FFF2-40B4-BE49-F238E27FC236}">
                <a16:creationId xmlns:a16="http://schemas.microsoft.com/office/drawing/2014/main" id="{899D53A3-0873-4795-B6D8-E299669A3614}"/>
              </a:ext>
            </a:extLst>
          </p:cNvPr>
          <p:cNvSpPr>
            <a:spLocks noGrp="1"/>
          </p:cNvSpPr>
          <p:nvPr>
            <p:ph sz="quarter" idx="13"/>
          </p:nvPr>
        </p:nvSpPr>
        <p:spPr>
          <a:xfrm>
            <a:off x="694084" y="1281104"/>
            <a:ext cx="10597479" cy="4969793"/>
          </a:xfrm>
        </p:spPr>
        <p:txBody>
          <a:bodyPr>
            <a:normAutofit fontScale="77500" lnSpcReduction="20000"/>
          </a:bodyPr>
          <a:lstStyle/>
          <a:p>
            <a:pPr marL="571500" indent="-571500">
              <a:buClr>
                <a:srgbClr val="800000"/>
              </a:buClr>
            </a:pPr>
            <a:r>
              <a:rPr lang="en-US" altLang="en-US" sz="4000" dirty="0">
                <a:solidFill>
                  <a:srgbClr val="000000"/>
                </a:solidFill>
                <a:ea typeface="ＭＳ Ｐゴシック" panose="020B0600070205080204" pitchFamily="34" charset="-128"/>
              </a:rPr>
              <a:t>C : </a:t>
            </a:r>
            <a:r>
              <a:rPr lang="en-US" altLang="en-US" sz="4000" dirty="0" err="1">
                <a:solidFill>
                  <a:srgbClr val="000000"/>
                </a:solidFill>
                <a:ea typeface="ＭＳ Ｐゴシック" panose="020B0600070205080204" pitchFamily="34" charset="-128"/>
              </a:rPr>
              <a:t>Capacité</a:t>
            </a:r>
            <a:r>
              <a:rPr lang="en-US" altLang="en-US" sz="4000" dirty="0">
                <a:solidFill>
                  <a:srgbClr val="000000"/>
                </a:solidFill>
                <a:ea typeface="ＭＳ Ｐゴシック" panose="020B0600070205080204" pitchFamily="34" charset="-128"/>
              </a:rPr>
              <a:t> </a:t>
            </a:r>
          </a:p>
          <a:p>
            <a:pPr marL="571500" indent="-571500">
              <a:buClr>
                <a:srgbClr val="800000"/>
              </a:buClr>
            </a:pPr>
            <a:r>
              <a:rPr lang="en-US" altLang="en-US" sz="4000" dirty="0">
                <a:solidFill>
                  <a:srgbClr val="000000"/>
                </a:solidFill>
                <a:ea typeface="ＭＳ Ｐゴシック" panose="020B0600070205080204" pitchFamily="34" charset="-128"/>
              </a:rPr>
              <a:t>E : </a:t>
            </a:r>
            <a:r>
              <a:rPr lang="en-US" altLang="en-US" sz="4000" dirty="0" err="1">
                <a:solidFill>
                  <a:srgbClr val="000000"/>
                </a:solidFill>
                <a:ea typeface="ＭＳ Ｐゴシック" panose="020B0600070205080204" pitchFamily="34" charset="-128"/>
              </a:rPr>
              <a:t>Éducation</a:t>
            </a:r>
            <a:endParaRPr lang="en-US" altLang="en-US" sz="4000" dirty="0">
              <a:solidFill>
                <a:srgbClr val="000000"/>
              </a:solidFill>
              <a:ea typeface="ＭＳ Ｐゴシック" panose="020B0600070205080204" pitchFamily="34" charset="-128"/>
            </a:endParaRPr>
          </a:p>
          <a:p>
            <a:pPr marL="571500" indent="-571500">
              <a:buClr>
                <a:srgbClr val="800000"/>
              </a:buClr>
            </a:pPr>
            <a:r>
              <a:rPr lang="en-US" altLang="en-US" sz="4000" dirty="0">
                <a:solidFill>
                  <a:srgbClr val="000000"/>
                </a:solidFill>
                <a:ea typeface="ＭＳ Ｐゴシック" panose="020B0600070205080204" pitchFamily="34" charset="-128"/>
              </a:rPr>
              <a:t>L : </a:t>
            </a:r>
            <a:r>
              <a:rPr lang="en-US" altLang="en-US" sz="4000" dirty="0" err="1">
                <a:solidFill>
                  <a:srgbClr val="000000"/>
                </a:solidFill>
                <a:ea typeface="ＭＳ Ｐゴシック" panose="020B0600070205080204" pitchFamily="34" charset="-128"/>
              </a:rPr>
              <a:t>Moyens</a:t>
            </a:r>
            <a:r>
              <a:rPr lang="en-US" altLang="en-US" sz="4000" dirty="0">
                <a:solidFill>
                  <a:srgbClr val="000000"/>
                </a:solidFill>
                <a:ea typeface="ＭＳ Ｐゴシック" panose="020B0600070205080204" pitchFamily="34" charset="-128"/>
              </a:rPr>
              <a:t> </a:t>
            </a:r>
            <a:r>
              <a:rPr lang="en-US" altLang="en-US" sz="4000" dirty="0" err="1">
                <a:solidFill>
                  <a:srgbClr val="000000"/>
                </a:solidFill>
                <a:ea typeface="ＭＳ Ｐゴシック" panose="020B0600070205080204" pitchFamily="34" charset="-128"/>
              </a:rPr>
              <a:t>d'existence</a:t>
            </a:r>
            <a:endParaRPr lang="en-US" altLang="en-US" sz="4000" dirty="0">
              <a:solidFill>
                <a:srgbClr val="000000"/>
              </a:solidFill>
              <a:ea typeface="ＭＳ Ｐゴシック" panose="020B0600070205080204" pitchFamily="34" charset="-128"/>
            </a:endParaRPr>
          </a:p>
          <a:p>
            <a:pPr marL="571500" indent="-571500">
              <a:buClr>
                <a:srgbClr val="800000"/>
              </a:buClr>
            </a:pPr>
            <a:r>
              <a:rPr lang="en-US" altLang="en-US" sz="4000" dirty="0">
                <a:solidFill>
                  <a:srgbClr val="000000"/>
                </a:solidFill>
                <a:ea typeface="ＭＳ Ｐゴシック" panose="020B0600070205080204" pitchFamily="34" charset="-128"/>
              </a:rPr>
              <a:t>T : Formation  </a:t>
            </a:r>
          </a:p>
          <a:p>
            <a:pPr marL="571500" indent="-571500">
              <a:buClr>
                <a:srgbClr val="800000"/>
              </a:buClr>
            </a:pPr>
            <a:r>
              <a:rPr lang="en-US" altLang="en-US" sz="4000" dirty="0">
                <a:solidFill>
                  <a:srgbClr val="000000"/>
                </a:solidFill>
                <a:ea typeface="ＭＳ Ｐゴシック" panose="020B0600070205080204" pitchFamily="34" charset="-128"/>
              </a:rPr>
              <a:t>W : Main </a:t>
            </a:r>
            <a:r>
              <a:rPr lang="en-US" altLang="en-US" sz="4000" dirty="0" err="1">
                <a:solidFill>
                  <a:srgbClr val="000000"/>
                </a:solidFill>
                <a:ea typeface="ＭＳ Ｐゴシック" panose="020B0600070205080204" pitchFamily="34" charset="-128"/>
              </a:rPr>
              <a:t>d'œuvre</a:t>
            </a:r>
            <a:r>
              <a:rPr lang="en-US" altLang="en-US" sz="4000" dirty="0">
                <a:solidFill>
                  <a:srgbClr val="000000"/>
                </a:solidFill>
                <a:ea typeface="ＭＳ Ｐゴシック" panose="020B0600070205080204" pitchFamily="34" charset="-128"/>
              </a:rPr>
              <a:t> </a:t>
            </a:r>
          </a:p>
          <a:p>
            <a:pPr marL="571500" indent="-571500">
              <a:buClr>
                <a:srgbClr val="800000"/>
              </a:buClr>
            </a:pPr>
            <a:r>
              <a:rPr lang="en-US" altLang="en-US" sz="4000" dirty="0">
                <a:solidFill>
                  <a:srgbClr val="000000"/>
                </a:solidFill>
                <a:ea typeface="ＭＳ Ｐゴシック" panose="020B0600070205080204" pitchFamily="34" charset="-128"/>
              </a:rPr>
              <a:t>OS : </a:t>
            </a:r>
            <a:r>
              <a:rPr lang="en-US" altLang="en-US" sz="4000" dirty="0" err="1">
                <a:solidFill>
                  <a:srgbClr val="000000"/>
                </a:solidFill>
                <a:ea typeface="ＭＳ Ｐゴシック" panose="020B0600070205080204" pitchFamily="34" charset="-128"/>
              </a:rPr>
              <a:t>Autres</a:t>
            </a:r>
            <a:r>
              <a:rPr lang="en-US" altLang="en-US" sz="4000" dirty="0">
                <a:solidFill>
                  <a:srgbClr val="000000"/>
                </a:solidFill>
                <a:ea typeface="ＭＳ Ｐゴシック" panose="020B0600070205080204" pitchFamily="34" charset="-128"/>
              </a:rPr>
              <a:t> services </a:t>
            </a:r>
          </a:p>
          <a:p>
            <a:pPr marL="571500" indent="-571500">
              <a:buClr>
                <a:srgbClr val="800000"/>
              </a:buClr>
            </a:pPr>
            <a:r>
              <a:rPr lang="en-US" altLang="en-US" sz="4000" dirty="0">
                <a:solidFill>
                  <a:srgbClr val="000000"/>
                </a:solidFill>
                <a:ea typeface="ＭＳ Ｐゴシック" panose="020B0600070205080204" pitchFamily="34" charset="-128"/>
              </a:rPr>
              <a:t>POC : </a:t>
            </a:r>
            <a:r>
              <a:rPr lang="en-US" altLang="en-US" sz="4000" dirty="0" err="1">
                <a:solidFill>
                  <a:srgbClr val="000000"/>
                </a:solidFill>
                <a:ea typeface="ＭＳ Ｐゴシック" panose="020B0600070205080204" pitchFamily="34" charset="-128"/>
              </a:rPr>
              <a:t>Indicateurs</a:t>
            </a:r>
            <a:r>
              <a:rPr lang="en-US" altLang="en-US" sz="4000" dirty="0">
                <a:solidFill>
                  <a:srgbClr val="000000"/>
                </a:solidFill>
                <a:ea typeface="ＭＳ Ｐゴシック" panose="020B0600070205080204" pitchFamily="34" charset="-128"/>
              </a:rPr>
              <a:t> des </a:t>
            </a:r>
            <a:r>
              <a:rPr lang="en-US" altLang="en-US" sz="4000" dirty="0" err="1">
                <a:solidFill>
                  <a:srgbClr val="000000"/>
                </a:solidFill>
                <a:ea typeface="ＭＳ Ｐゴシック" panose="020B0600070205080204" pitchFamily="34" charset="-128"/>
              </a:rPr>
              <a:t>objectifs</a:t>
            </a:r>
            <a:r>
              <a:rPr lang="en-US" altLang="en-US" sz="4000" dirty="0">
                <a:solidFill>
                  <a:srgbClr val="000000"/>
                </a:solidFill>
                <a:ea typeface="ＭＳ Ｐゴシック" panose="020B0600070205080204" pitchFamily="34" charset="-128"/>
              </a:rPr>
              <a:t> du </a:t>
            </a:r>
            <a:r>
              <a:rPr lang="en-US" altLang="en-US" sz="4000" dirty="0" err="1">
                <a:solidFill>
                  <a:srgbClr val="000000"/>
                </a:solidFill>
                <a:ea typeface="ＭＳ Ｐゴシック" panose="020B0600070205080204" pitchFamily="34" charset="-128"/>
              </a:rPr>
              <a:t>projet</a:t>
            </a:r>
            <a:r>
              <a:rPr lang="en-US" altLang="en-US" sz="4000" dirty="0">
                <a:solidFill>
                  <a:srgbClr val="000000"/>
                </a:solidFill>
                <a:ea typeface="ＭＳ Ｐゴシック" panose="020B0600070205080204" pitchFamily="34" charset="-128"/>
              </a:rPr>
              <a:t> </a:t>
            </a:r>
          </a:p>
          <a:p>
            <a:pPr marL="571500" indent="-571500">
              <a:buClr>
                <a:srgbClr val="800000"/>
              </a:buClr>
            </a:pPr>
            <a:r>
              <a:rPr lang="en-US" altLang="en-US" sz="4000" dirty="0">
                <a:solidFill>
                  <a:srgbClr val="000000"/>
                </a:solidFill>
                <a:ea typeface="ＭＳ Ｐゴシック" panose="020B0600070205080204" pitchFamily="34" charset="-128"/>
              </a:rPr>
              <a:t>CR : </a:t>
            </a:r>
            <a:r>
              <a:rPr lang="en-US" altLang="en-US" sz="4000" dirty="0" err="1">
                <a:solidFill>
                  <a:srgbClr val="000000"/>
                </a:solidFill>
                <a:ea typeface="ＭＳ Ｐゴシック" panose="020B0600070205080204" pitchFamily="34" charset="-128"/>
              </a:rPr>
              <a:t>Taux</a:t>
            </a:r>
            <a:r>
              <a:rPr lang="en-US" altLang="en-US" sz="4000" dirty="0">
                <a:solidFill>
                  <a:srgbClr val="000000"/>
                </a:solidFill>
                <a:ea typeface="ＭＳ Ｐゴシック" panose="020B0600070205080204" pitchFamily="34" charset="-128"/>
              </a:rPr>
              <a:t> </a:t>
            </a:r>
            <a:r>
              <a:rPr lang="en-US" altLang="en-US" sz="4000" dirty="0" err="1">
                <a:solidFill>
                  <a:srgbClr val="000000"/>
                </a:solidFill>
                <a:ea typeface="ＭＳ Ｐゴシック" panose="020B0600070205080204" pitchFamily="34" charset="-128"/>
              </a:rPr>
              <a:t>d'achèvement</a:t>
            </a:r>
            <a:r>
              <a:rPr lang="en-US" altLang="en-US" sz="4000" dirty="0">
                <a:solidFill>
                  <a:srgbClr val="000000"/>
                </a:solidFill>
                <a:ea typeface="ＭＳ Ｐゴシック" panose="020B0600070205080204" pitchFamily="34" charset="-128"/>
              </a:rPr>
              <a:t> </a:t>
            </a:r>
          </a:p>
          <a:p>
            <a:pPr marL="571500" indent="-571500">
              <a:buClr>
                <a:srgbClr val="800000"/>
              </a:buClr>
            </a:pPr>
            <a:r>
              <a:rPr lang="en-US" altLang="en-US" sz="4000" dirty="0">
                <a:solidFill>
                  <a:srgbClr val="000000"/>
                </a:solidFill>
                <a:ea typeface="ＭＳ Ｐゴシック" panose="020B0600070205080204" pitchFamily="34" charset="-128"/>
              </a:rPr>
              <a:t>POH : Objectif du </a:t>
            </a:r>
            <a:r>
              <a:rPr lang="en-US" altLang="en-US" sz="4000" dirty="0" err="1">
                <a:solidFill>
                  <a:srgbClr val="000000"/>
                </a:solidFill>
                <a:ea typeface="ＭＳ Ｐゴシック" panose="020B0600070205080204" pitchFamily="34" charset="-128"/>
              </a:rPr>
              <a:t>projet</a:t>
            </a:r>
            <a:r>
              <a:rPr lang="en-US" altLang="en-US" sz="4000" dirty="0">
                <a:solidFill>
                  <a:srgbClr val="000000"/>
                </a:solidFill>
                <a:ea typeface="ＭＳ Ｐゴシック" panose="020B0600070205080204" pitchFamily="34" charset="-128"/>
              </a:rPr>
              <a:t> (</a:t>
            </a:r>
            <a:r>
              <a:rPr lang="en-US" altLang="en-US" sz="4000" dirty="0" err="1">
                <a:solidFill>
                  <a:srgbClr val="000000"/>
                </a:solidFill>
                <a:ea typeface="ＭＳ Ｐゴシック" panose="020B0600070205080204" pitchFamily="34" charset="-128"/>
              </a:rPr>
              <a:t>facultatif</a:t>
            </a:r>
            <a:r>
              <a:rPr lang="en-US" altLang="en-US" sz="4000" dirty="0">
                <a:solidFill>
                  <a:srgbClr val="000000"/>
                </a:solidFill>
                <a:ea typeface="ＭＳ Ｐゴシック" panose="020B0600070205080204" pitchFamily="34" charset="-128"/>
              </a:rPr>
              <a:t>) </a:t>
            </a:r>
            <a:endParaRPr lang="en-US" altLang="en-US" sz="2600" dirty="0">
              <a:solidFill>
                <a:srgbClr val="000000"/>
              </a:solidFill>
              <a:ea typeface="ＭＳ Ｐゴシック" panose="020B0600070205080204" pitchFamily="34" charset="-128"/>
            </a:endParaRPr>
          </a:p>
          <a:p>
            <a:pPr marL="0" indent="0" algn="ctr" eaLnBrk="1" hangingPunct="1">
              <a:buClr>
                <a:srgbClr val="800000"/>
              </a:buClr>
              <a:buNone/>
            </a:pPr>
            <a:r>
              <a:rPr lang="en-US" sz="4000" b="1" i="1" dirty="0">
                <a:solidFill>
                  <a:schemeClr val="accent6">
                    <a:lumMod val="50000"/>
                  </a:schemeClr>
                </a:solidFill>
              </a:rPr>
              <a:t> </a:t>
            </a:r>
            <a:r>
              <a:rPr lang="en-US" sz="4000" b="1" i="1" dirty="0" err="1">
                <a:solidFill>
                  <a:schemeClr val="accent6">
                    <a:lumMod val="50000"/>
                  </a:schemeClr>
                </a:solidFill>
              </a:rPr>
              <a:t>Voir</a:t>
            </a:r>
            <a:r>
              <a:rPr lang="en-US" sz="4000" b="1" i="1" dirty="0">
                <a:solidFill>
                  <a:schemeClr val="accent6">
                    <a:lumMod val="50000"/>
                  </a:schemeClr>
                </a:solidFill>
              </a:rPr>
              <a:t> le "Guide des </a:t>
            </a:r>
            <a:r>
              <a:rPr lang="en-US" sz="4000" b="1" i="1" dirty="0" err="1">
                <a:solidFill>
                  <a:schemeClr val="accent6">
                    <a:lumMod val="50000"/>
                  </a:schemeClr>
                </a:solidFill>
              </a:rPr>
              <a:t>ressources</a:t>
            </a:r>
            <a:r>
              <a:rPr lang="en-US" sz="4000" b="1" i="1" dirty="0">
                <a:solidFill>
                  <a:schemeClr val="accent6">
                    <a:lumMod val="50000"/>
                  </a:schemeClr>
                </a:solidFill>
              </a:rPr>
              <a:t> de </a:t>
            </a:r>
            <a:r>
              <a:rPr lang="en-US" sz="4000" b="1" i="1" dirty="0" err="1">
                <a:solidFill>
                  <a:schemeClr val="accent6">
                    <a:lumMod val="50000"/>
                  </a:schemeClr>
                </a:solidFill>
              </a:rPr>
              <a:t>suivi</a:t>
            </a:r>
            <a:r>
              <a:rPr lang="en-US" sz="4000" b="1" i="1" dirty="0">
                <a:solidFill>
                  <a:schemeClr val="accent6">
                    <a:lumMod val="50000"/>
                  </a:schemeClr>
                </a:solidFill>
              </a:rPr>
              <a:t> et </a:t>
            </a:r>
            <a:r>
              <a:rPr lang="en-US" sz="4000" b="1" i="1" dirty="0" err="1">
                <a:solidFill>
                  <a:schemeClr val="accent6">
                    <a:lumMod val="50000"/>
                  </a:schemeClr>
                </a:solidFill>
              </a:rPr>
              <a:t>d'évaluation</a:t>
            </a:r>
            <a:r>
              <a:rPr lang="en-US" sz="4000" b="1" i="1" dirty="0">
                <a:solidFill>
                  <a:schemeClr val="accent6">
                    <a:lumMod val="50000"/>
                  </a:schemeClr>
                </a:solidFill>
              </a:rPr>
              <a:t> pour les </a:t>
            </a:r>
            <a:r>
              <a:rPr lang="en-US" sz="4000" b="1" i="1" dirty="0" err="1">
                <a:solidFill>
                  <a:schemeClr val="accent6">
                    <a:lumMod val="50000"/>
                  </a:schemeClr>
                </a:solidFill>
              </a:rPr>
              <a:t>projets</a:t>
            </a:r>
            <a:r>
              <a:rPr lang="en-US" sz="4000" b="1" i="1" dirty="0">
                <a:solidFill>
                  <a:schemeClr val="accent6">
                    <a:lumMod val="50000"/>
                  </a:schemeClr>
                </a:solidFill>
              </a:rPr>
              <a:t> du OCTF" pour des descriptions </a:t>
            </a:r>
            <a:r>
              <a:rPr lang="en-US" sz="4000" b="1" i="1" dirty="0" err="1">
                <a:solidFill>
                  <a:schemeClr val="accent6">
                    <a:lumMod val="50000"/>
                  </a:schemeClr>
                </a:solidFill>
              </a:rPr>
              <a:t>détaillées</a:t>
            </a:r>
            <a:r>
              <a:rPr lang="en-US" sz="4000" b="1" i="1" dirty="0">
                <a:solidFill>
                  <a:schemeClr val="accent6">
                    <a:lumMod val="50000"/>
                  </a:schemeClr>
                </a:solidFill>
              </a:rPr>
              <a:t>.</a:t>
            </a:r>
            <a:endParaRPr lang="en-US" dirty="0"/>
          </a:p>
        </p:txBody>
      </p:sp>
      <p:pic>
        <p:nvPicPr>
          <p:cNvPr id="6" name="Picture 5">
            <a:extLst>
              <a:ext uri="{FF2B5EF4-FFF2-40B4-BE49-F238E27FC236}">
                <a16:creationId xmlns:a16="http://schemas.microsoft.com/office/drawing/2014/main" id="{DA8CA2B5-AEA4-4622-B6A9-6F4BE568A37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255753" y="1137573"/>
            <a:ext cx="3242163" cy="4214812"/>
          </a:xfrm>
          <a:prstGeom prst="rect">
            <a:avLst/>
          </a:prstGeom>
        </p:spPr>
      </p:pic>
      <p:sp>
        <p:nvSpPr>
          <p:cNvPr id="2" name="Footer Placeholder 1">
            <a:extLst>
              <a:ext uri="{FF2B5EF4-FFF2-40B4-BE49-F238E27FC236}">
                <a16:creationId xmlns:a16="http://schemas.microsoft.com/office/drawing/2014/main" id="{C731B885-2FDF-4680-BBA6-705BD14FABD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869645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C : Capacité ">
            <a:extLst>
              <a:ext uri="{FF2B5EF4-FFF2-40B4-BE49-F238E27FC236}">
                <a16:creationId xmlns:a16="http://schemas.microsoft.com/office/drawing/2014/main" id="{AA5A2B27-8A8B-43EF-AF60-BD11A6E41202}"/>
              </a:ext>
            </a:extLst>
          </p:cNvPr>
          <p:cNvSpPr>
            <a:spLocks noGrp="1"/>
          </p:cNvSpPr>
          <p:nvPr>
            <p:ph type="ctrTitle"/>
          </p:nvPr>
        </p:nvSpPr>
        <p:spPr>
          <a:xfrm>
            <a:off x="580142" y="161932"/>
            <a:ext cx="10295806" cy="961175"/>
          </a:xfrm>
        </p:spPr>
        <p:txBody>
          <a:bodyPr>
            <a:normAutofit/>
          </a:bodyPr>
          <a:lstStyle/>
          <a:p>
            <a:pPr algn="l"/>
            <a:r>
              <a:rPr lang="en-US" sz="4400" dirty="0"/>
              <a:t>C : </a:t>
            </a:r>
            <a:r>
              <a:rPr lang="en-US" sz="4400" dirty="0" err="1"/>
              <a:t>Capacité</a:t>
            </a:r>
            <a:r>
              <a:rPr lang="en-US" sz="4400" dirty="0"/>
              <a:t> </a:t>
            </a:r>
          </a:p>
        </p:txBody>
      </p:sp>
      <p:sp>
        <p:nvSpPr>
          <p:cNvPr id="6" name="TextBox 5" descr="Type de projet : Requis pour la plupart des bénéficiaires&#10;">
            <a:extLst>
              <a:ext uri="{FF2B5EF4-FFF2-40B4-BE49-F238E27FC236}">
                <a16:creationId xmlns:a16="http://schemas.microsoft.com/office/drawing/2014/main" id="{22367CF5-5FA3-43B4-A433-779F93D6875D}"/>
              </a:ext>
            </a:extLst>
          </p:cNvPr>
          <p:cNvSpPr txBox="1"/>
          <p:nvPr/>
        </p:nvSpPr>
        <p:spPr>
          <a:xfrm>
            <a:off x="590775" y="1349755"/>
            <a:ext cx="9562794" cy="523220"/>
          </a:xfrm>
          <a:prstGeom prst="rect">
            <a:avLst/>
          </a:prstGeom>
          <a:noFill/>
        </p:spPr>
        <p:txBody>
          <a:bodyPr wrap="square">
            <a:spAutoFit/>
          </a:bodyPr>
          <a:lstStyle/>
          <a:p>
            <a:r>
              <a:rPr lang="en-US" sz="2800" b="1" dirty="0">
                <a:solidFill>
                  <a:schemeClr val="accent6">
                    <a:lumMod val="50000"/>
                  </a:schemeClr>
                </a:solidFill>
              </a:rPr>
              <a:t>Type de </a:t>
            </a:r>
            <a:r>
              <a:rPr lang="en-US" sz="2800" b="1" dirty="0" err="1">
                <a:solidFill>
                  <a:schemeClr val="accent6">
                    <a:lumMod val="50000"/>
                  </a:schemeClr>
                </a:solidFill>
              </a:rPr>
              <a:t>projet</a:t>
            </a:r>
            <a:r>
              <a:rPr lang="en-US" sz="2800" b="1" dirty="0">
                <a:solidFill>
                  <a:schemeClr val="accent6">
                    <a:lumMod val="50000"/>
                  </a:schemeClr>
                </a:solidFill>
              </a:rPr>
              <a:t> : </a:t>
            </a:r>
            <a:r>
              <a:rPr lang="en-US" sz="2800" b="1" dirty="0" err="1">
                <a:solidFill>
                  <a:schemeClr val="accent6">
                    <a:lumMod val="50000"/>
                  </a:schemeClr>
                </a:solidFill>
              </a:rPr>
              <a:t>Requis</a:t>
            </a:r>
            <a:r>
              <a:rPr lang="en-US" sz="2800" b="1" dirty="0">
                <a:solidFill>
                  <a:schemeClr val="accent6">
                    <a:lumMod val="50000"/>
                  </a:schemeClr>
                </a:solidFill>
              </a:rPr>
              <a:t> pour la </a:t>
            </a:r>
            <a:r>
              <a:rPr lang="en-US" sz="2800" b="1" dirty="0" err="1">
                <a:solidFill>
                  <a:schemeClr val="accent6">
                    <a:lumMod val="50000"/>
                  </a:schemeClr>
                </a:solidFill>
              </a:rPr>
              <a:t>plupart</a:t>
            </a:r>
            <a:r>
              <a:rPr lang="en-US" sz="2800" b="1" dirty="0">
                <a:solidFill>
                  <a:schemeClr val="accent6">
                    <a:lumMod val="50000"/>
                  </a:schemeClr>
                </a:solidFill>
              </a:rPr>
              <a:t> des </a:t>
            </a:r>
            <a:r>
              <a:rPr lang="en-US" sz="2800" b="1" dirty="0" err="1">
                <a:solidFill>
                  <a:schemeClr val="accent6">
                    <a:lumMod val="50000"/>
                  </a:schemeClr>
                </a:solidFill>
              </a:rPr>
              <a:t>bénéficiaires</a:t>
            </a:r>
            <a:endParaRPr lang="en-US" sz="2800" b="1" dirty="0">
              <a:solidFill>
                <a:schemeClr val="accent6">
                  <a:lumMod val="50000"/>
                </a:schemeClr>
              </a:solidFill>
            </a:endParaRPr>
          </a:p>
        </p:txBody>
      </p:sp>
      <p:sp>
        <p:nvSpPr>
          <p:cNvPr id="3" name="Content Placeholder 2" descr="C1 : Nombre (#) de pays ayant accru leur capacité à lutter contre le travail des enfants, le travail forcé, la traite des personnes ou d'autres violations des droits des travailleurs.">
            <a:extLst>
              <a:ext uri="{FF2B5EF4-FFF2-40B4-BE49-F238E27FC236}">
                <a16:creationId xmlns:a16="http://schemas.microsoft.com/office/drawing/2014/main" id="{899D53A3-0873-4795-B6D8-E299669A3614}"/>
              </a:ext>
            </a:extLst>
          </p:cNvPr>
          <p:cNvSpPr>
            <a:spLocks noGrp="1"/>
          </p:cNvSpPr>
          <p:nvPr>
            <p:ph sz="quarter" idx="13"/>
          </p:nvPr>
        </p:nvSpPr>
        <p:spPr>
          <a:xfrm>
            <a:off x="601408" y="2008179"/>
            <a:ext cx="10597479" cy="1420821"/>
          </a:xfrm>
        </p:spPr>
        <p:txBody>
          <a:bodyPr>
            <a:normAutofit/>
          </a:bodyPr>
          <a:lstStyle/>
          <a:p>
            <a:pPr marL="0" indent="0">
              <a:buClr>
                <a:srgbClr val="800000"/>
              </a:buClr>
              <a:buNone/>
            </a:pPr>
            <a:r>
              <a:rPr lang="en-US" altLang="en-US" dirty="0">
                <a:solidFill>
                  <a:srgbClr val="000000"/>
                </a:solidFill>
                <a:ea typeface="ＭＳ Ｐゴシック" panose="020B0600070205080204" pitchFamily="34" charset="-128"/>
              </a:rPr>
              <a:t>C1 : </a:t>
            </a:r>
            <a:r>
              <a:rPr lang="en-US" altLang="en-US" dirty="0" err="1">
                <a:solidFill>
                  <a:srgbClr val="000000"/>
                </a:solidFill>
                <a:ea typeface="ＭＳ Ｐゴシック" panose="020B0600070205080204" pitchFamily="34" charset="-128"/>
              </a:rPr>
              <a:t>Nombre</a:t>
            </a:r>
            <a:r>
              <a:rPr lang="en-US" altLang="en-US" dirty="0">
                <a:solidFill>
                  <a:srgbClr val="000000"/>
                </a:solidFill>
                <a:ea typeface="ＭＳ Ｐゴシック" panose="020B0600070205080204" pitchFamily="34" charset="-128"/>
              </a:rPr>
              <a:t> (#) de pays </a:t>
            </a:r>
            <a:r>
              <a:rPr lang="en-US" altLang="en-US" dirty="0" err="1">
                <a:solidFill>
                  <a:srgbClr val="000000"/>
                </a:solidFill>
                <a:ea typeface="ＭＳ Ｐゴシック" panose="020B0600070205080204" pitchFamily="34" charset="-128"/>
              </a:rPr>
              <a:t>ayant</a:t>
            </a:r>
            <a:r>
              <a:rPr lang="en-US" altLang="en-US" dirty="0">
                <a:solidFill>
                  <a:srgbClr val="000000"/>
                </a:solidFill>
                <a:ea typeface="ＭＳ Ｐゴシック" panose="020B0600070205080204" pitchFamily="34" charset="-128"/>
              </a:rPr>
              <a:t> </a:t>
            </a:r>
            <a:r>
              <a:rPr lang="en-US" altLang="en-US" dirty="0" err="1">
                <a:solidFill>
                  <a:srgbClr val="000000"/>
                </a:solidFill>
                <a:ea typeface="ＭＳ Ｐゴシック" panose="020B0600070205080204" pitchFamily="34" charset="-128"/>
              </a:rPr>
              <a:t>accru</a:t>
            </a:r>
            <a:r>
              <a:rPr lang="en-US" altLang="en-US" dirty="0">
                <a:solidFill>
                  <a:srgbClr val="000000"/>
                </a:solidFill>
                <a:ea typeface="ＭＳ Ｐゴシック" panose="020B0600070205080204" pitchFamily="34" charset="-128"/>
              </a:rPr>
              <a:t> </a:t>
            </a:r>
            <a:r>
              <a:rPr lang="en-US" altLang="en-US" dirty="0" err="1">
                <a:solidFill>
                  <a:srgbClr val="000000"/>
                </a:solidFill>
                <a:ea typeface="ＭＳ Ｐゴシック" panose="020B0600070205080204" pitchFamily="34" charset="-128"/>
              </a:rPr>
              <a:t>leur</a:t>
            </a:r>
            <a:r>
              <a:rPr lang="en-US" altLang="en-US" dirty="0">
                <a:solidFill>
                  <a:srgbClr val="000000"/>
                </a:solidFill>
                <a:ea typeface="ＭＳ Ｐゴシック" panose="020B0600070205080204" pitchFamily="34" charset="-128"/>
              </a:rPr>
              <a:t> </a:t>
            </a:r>
            <a:r>
              <a:rPr lang="en-US" altLang="en-US" dirty="0" err="1">
                <a:solidFill>
                  <a:srgbClr val="000000"/>
                </a:solidFill>
                <a:ea typeface="ＭＳ Ｐゴシック" panose="020B0600070205080204" pitchFamily="34" charset="-128"/>
              </a:rPr>
              <a:t>capacité</a:t>
            </a:r>
            <a:r>
              <a:rPr lang="en-US" altLang="en-US" dirty="0">
                <a:solidFill>
                  <a:srgbClr val="000000"/>
                </a:solidFill>
                <a:ea typeface="ＭＳ Ｐゴシック" panose="020B0600070205080204" pitchFamily="34" charset="-128"/>
              </a:rPr>
              <a:t> </a:t>
            </a:r>
            <a:r>
              <a:rPr lang="en-US" altLang="en-US" dirty="0" err="1">
                <a:solidFill>
                  <a:srgbClr val="000000"/>
                </a:solidFill>
                <a:ea typeface="ＭＳ Ｐゴシック" panose="020B0600070205080204" pitchFamily="34" charset="-128"/>
              </a:rPr>
              <a:t>à</a:t>
            </a:r>
            <a:r>
              <a:rPr lang="en-US" altLang="en-US" dirty="0">
                <a:solidFill>
                  <a:srgbClr val="000000"/>
                </a:solidFill>
                <a:ea typeface="ＭＳ Ｐゴシック" panose="020B0600070205080204" pitchFamily="34" charset="-128"/>
              </a:rPr>
              <a:t> </a:t>
            </a:r>
            <a:r>
              <a:rPr lang="en-US" altLang="en-US" dirty="0" err="1">
                <a:solidFill>
                  <a:srgbClr val="000000"/>
                </a:solidFill>
                <a:ea typeface="ＭＳ Ｐゴシック" panose="020B0600070205080204" pitchFamily="34" charset="-128"/>
              </a:rPr>
              <a:t>lutter</a:t>
            </a:r>
            <a:r>
              <a:rPr lang="en-US" altLang="en-US" dirty="0">
                <a:solidFill>
                  <a:srgbClr val="000000"/>
                </a:solidFill>
                <a:ea typeface="ＭＳ Ｐゴシック" panose="020B0600070205080204" pitchFamily="34" charset="-128"/>
              </a:rPr>
              <a:t> </a:t>
            </a:r>
            <a:r>
              <a:rPr lang="en-US" altLang="en-US" dirty="0" err="1">
                <a:solidFill>
                  <a:srgbClr val="000000"/>
                </a:solidFill>
                <a:ea typeface="ＭＳ Ｐゴシック" panose="020B0600070205080204" pitchFamily="34" charset="-128"/>
              </a:rPr>
              <a:t>contre</a:t>
            </a:r>
            <a:r>
              <a:rPr lang="en-US" altLang="en-US" dirty="0">
                <a:solidFill>
                  <a:srgbClr val="000000"/>
                </a:solidFill>
                <a:ea typeface="ＭＳ Ｐゴシック" panose="020B0600070205080204" pitchFamily="34" charset="-128"/>
              </a:rPr>
              <a:t> le travail des enfants, le travail </a:t>
            </a:r>
            <a:r>
              <a:rPr lang="en-US" altLang="en-US" dirty="0" err="1">
                <a:solidFill>
                  <a:srgbClr val="000000"/>
                </a:solidFill>
                <a:ea typeface="ＭＳ Ｐゴシック" panose="020B0600070205080204" pitchFamily="34" charset="-128"/>
              </a:rPr>
              <a:t>forcé</a:t>
            </a:r>
            <a:r>
              <a:rPr lang="en-US" altLang="en-US" dirty="0">
                <a:solidFill>
                  <a:srgbClr val="000000"/>
                </a:solidFill>
                <a:ea typeface="ＭＳ Ｐゴシック" panose="020B0600070205080204" pitchFamily="34" charset="-128"/>
              </a:rPr>
              <a:t>, la </a:t>
            </a:r>
            <a:r>
              <a:rPr lang="en-US" altLang="en-US" dirty="0" err="1">
                <a:solidFill>
                  <a:srgbClr val="000000"/>
                </a:solidFill>
                <a:ea typeface="ＭＳ Ｐゴシック" panose="020B0600070205080204" pitchFamily="34" charset="-128"/>
              </a:rPr>
              <a:t>traite</a:t>
            </a:r>
            <a:r>
              <a:rPr lang="en-US" altLang="en-US" dirty="0">
                <a:solidFill>
                  <a:srgbClr val="000000"/>
                </a:solidFill>
                <a:ea typeface="ＭＳ Ｐゴシック" panose="020B0600070205080204" pitchFamily="34" charset="-128"/>
              </a:rPr>
              <a:t> des </a:t>
            </a:r>
            <a:r>
              <a:rPr lang="en-US" altLang="en-US" dirty="0" err="1">
                <a:solidFill>
                  <a:srgbClr val="000000"/>
                </a:solidFill>
                <a:ea typeface="ＭＳ Ｐゴシック" panose="020B0600070205080204" pitchFamily="34" charset="-128"/>
              </a:rPr>
              <a:t>personnes</a:t>
            </a:r>
            <a:r>
              <a:rPr lang="en-US" altLang="en-US" dirty="0">
                <a:solidFill>
                  <a:srgbClr val="000000"/>
                </a:solidFill>
                <a:ea typeface="ＭＳ Ｐゴシック" panose="020B0600070205080204" pitchFamily="34" charset="-128"/>
              </a:rPr>
              <a:t> </a:t>
            </a:r>
            <a:r>
              <a:rPr lang="en-US" altLang="en-US" dirty="0" err="1">
                <a:solidFill>
                  <a:srgbClr val="000000"/>
                </a:solidFill>
                <a:ea typeface="ＭＳ Ｐゴシック" panose="020B0600070205080204" pitchFamily="34" charset="-128"/>
              </a:rPr>
              <a:t>ou</a:t>
            </a:r>
            <a:r>
              <a:rPr lang="en-US" altLang="en-US" dirty="0">
                <a:solidFill>
                  <a:srgbClr val="000000"/>
                </a:solidFill>
                <a:ea typeface="ＭＳ Ｐゴシック" panose="020B0600070205080204" pitchFamily="34" charset="-128"/>
              </a:rPr>
              <a:t> </a:t>
            </a:r>
            <a:r>
              <a:rPr lang="en-US" altLang="en-US" dirty="0" err="1">
                <a:solidFill>
                  <a:srgbClr val="000000"/>
                </a:solidFill>
                <a:ea typeface="ＭＳ Ｐゴシック" panose="020B0600070205080204" pitchFamily="34" charset="-128"/>
              </a:rPr>
              <a:t>d'autres</a:t>
            </a:r>
            <a:r>
              <a:rPr lang="en-US" altLang="en-US" dirty="0">
                <a:solidFill>
                  <a:srgbClr val="000000"/>
                </a:solidFill>
                <a:ea typeface="ＭＳ Ｐゴシック" panose="020B0600070205080204" pitchFamily="34" charset="-128"/>
              </a:rPr>
              <a:t> violations des droits des </a:t>
            </a:r>
            <a:r>
              <a:rPr lang="en-US" altLang="en-US" dirty="0" err="1">
                <a:solidFill>
                  <a:srgbClr val="000000"/>
                </a:solidFill>
                <a:ea typeface="ＭＳ Ｐゴシック" panose="020B0600070205080204" pitchFamily="34" charset="-128"/>
              </a:rPr>
              <a:t>travailleurs</a:t>
            </a:r>
            <a:r>
              <a:rPr lang="en-US" altLang="en-US" dirty="0">
                <a:solidFill>
                  <a:srgbClr val="000000"/>
                </a:solidFill>
                <a:ea typeface="ＭＳ Ｐゴシック" panose="020B0600070205080204" pitchFamily="34" charset="-128"/>
              </a:rPr>
              <a:t>.</a:t>
            </a:r>
            <a:endParaRPr lang="en-US" dirty="0"/>
          </a:p>
        </p:txBody>
      </p:sp>
      <p:sp>
        <p:nvSpPr>
          <p:cNvPr id="2" name="Footer Placeholder 1">
            <a:extLst>
              <a:ext uri="{FF2B5EF4-FFF2-40B4-BE49-F238E27FC236}">
                <a16:creationId xmlns:a16="http://schemas.microsoft.com/office/drawing/2014/main" id="{C731B885-2FDF-4680-BBA6-705BD14FABD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76233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C : Types de capacités des pays">
            <a:extLst>
              <a:ext uri="{FF2B5EF4-FFF2-40B4-BE49-F238E27FC236}">
                <a16:creationId xmlns:a16="http://schemas.microsoft.com/office/drawing/2014/main" id="{AA5A2B27-8A8B-43EF-AF60-BD11A6E41202}"/>
              </a:ext>
            </a:extLst>
          </p:cNvPr>
          <p:cNvSpPr>
            <a:spLocks noGrp="1"/>
          </p:cNvSpPr>
          <p:nvPr>
            <p:ph type="ctrTitle"/>
          </p:nvPr>
        </p:nvSpPr>
        <p:spPr>
          <a:xfrm>
            <a:off x="580142" y="161932"/>
            <a:ext cx="10295806" cy="961175"/>
          </a:xfrm>
        </p:spPr>
        <p:txBody>
          <a:bodyPr>
            <a:normAutofit/>
          </a:bodyPr>
          <a:lstStyle/>
          <a:p>
            <a:pPr algn="l"/>
            <a:r>
              <a:rPr lang="en-US" sz="4400" dirty="0"/>
              <a:t>C : Types de </a:t>
            </a:r>
            <a:r>
              <a:rPr lang="en-US" sz="4400" dirty="0" err="1"/>
              <a:t>capacités</a:t>
            </a:r>
            <a:r>
              <a:rPr lang="en-US" sz="4400" dirty="0"/>
              <a:t> des pays </a:t>
            </a:r>
          </a:p>
        </p:txBody>
      </p:sp>
      <p:sp>
        <p:nvSpPr>
          <p:cNvPr id="7" name="Content Placeholder 2" descr="1) Adaptation du cadre juridique pour répondre aux normes internationales du travail ; &#10;2) Formulation et adoption de politiques, plans ou programmes visant à lutter contre le travail des enfants, le travail forcé, la traite des personnes ou d'autres violations des droits des travailleurs ; &#10;3) Inclusion du travail des enfants, du travail forcé, de la traite des personnes ou d'autres violations des droits des travailleurs dans les politiques et programmes pertinents de développement, d'éducation, de lutte contre la pauvreté et autres politiques sociales ; &#10;4) Mise en place d'un système de surveillance du travail ;&#10;5) l'institutionnalisation de la recherche sur le travail des enfants, le travail forcé, la traite des personnes ou d'autres violations des droits des travailleurs (y compris l'évaluation et la collecte de données) ; et&#10; 6) L'institutionnalisation de la formation sur le travail des enfants, le travail forcé, la traite des personnes ou d'autres violations de la formation des travailleurs.">
            <a:extLst>
              <a:ext uri="{FF2B5EF4-FFF2-40B4-BE49-F238E27FC236}">
                <a16:creationId xmlns:a16="http://schemas.microsoft.com/office/drawing/2014/main" id="{026DFF0F-6192-465C-9E04-254312D2C7D0}"/>
              </a:ext>
            </a:extLst>
          </p:cNvPr>
          <p:cNvSpPr txBox="1">
            <a:spLocks/>
          </p:cNvSpPr>
          <p:nvPr/>
        </p:nvSpPr>
        <p:spPr>
          <a:xfrm>
            <a:off x="556846" y="1388030"/>
            <a:ext cx="11383108" cy="46957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800000"/>
              </a:buClr>
              <a:buNone/>
            </a:pPr>
            <a:r>
              <a:rPr lang="en-US" sz="2400" dirty="0"/>
              <a:t>1) </a:t>
            </a:r>
            <a:r>
              <a:rPr lang="en-US" sz="2400" u="sng" dirty="0"/>
              <a:t>Adaptation du cadre </a:t>
            </a:r>
            <a:r>
              <a:rPr lang="en-US" sz="2400" u="sng" dirty="0" err="1"/>
              <a:t>juridique</a:t>
            </a:r>
            <a:r>
              <a:rPr lang="en-US" sz="2400" u="sng" dirty="0"/>
              <a:t> </a:t>
            </a:r>
            <a:r>
              <a:rPr lang="en-US" sz="2400" dirty="0"/>
              <a:t>pour </a:t>
            </a:r>
            <a:r>
              <a:rPr lang="en-US" sz="2400" dirty="0" err="1"/>
              <a:t>répondre</a:t>
            </a:r>
            <a:r>
              <a:rPr lang="en-US" sz="2400" dirty="0"/>
              <a:t> aux </a:t>
            </a:r>
            <a:r>
              <a:rPr lang="en-US" sz="2400" dirty="0" err="1"/>
              <a:t>normes</a:t>
            </a:r>
            <a:r>
              <a:rPr lang="en-US" sz="2400" dirty="0"/>
              <a:t> </a:t>
            </a:r>
            <a:r>
              <a:rPr lang="en-US" sz="2400" dirty="0" err="1"/>
              <a:t>internationales</a:t>
            </a:r>
            <a:r>
              <a:rPr lang="en-US" sz="2400" dirty="0"/>
              <a:t> du travail ; </a:t>
            </a:r>
          </a:p>
          <a:p>
            <a:pPr marL="0" indent="0">
              <a:buClr>
                <a:srgbClr val="800000"/>
              </a:buClr>
              <a:buNone/>
            </a:pPr>
            <a:r>
              <a:rPr lang="en-US" sz="2400" dirty="0"/>
              <a:t>2) </a:t>
            </a:r>
            <a:r>
              <a:rPr lang="en-US" sz="2400" u="sng" dirty="0"/>
              <a:t>Formulation et adoption de politiques</a:t>
            </a:r>
            <a:r>
              <a:rPr lang="en-US" sz="2400" dirty="0"/>
              <a:t>, plans </a:t>
            </a:r>
            <a:r>
              <a:rPr lang="en-US" sz="2400" dirty="0" err="1"/>
              <a:t>ou</a:t>
            </a:r>
            <a:r>
              <a:rPr lang="en-US" sz="2400" dirty="0"/>
              <a:t> </a:t>
            </a:r>
            <a:r>
              <a:rPr lang="en-US" sz="2400" dirty="0" err="1"/>
              <a:t>programmes</a:t>
            </a:r>
            <a:r>
              <a:rPr lang="en-US" sz="2400" dirty="0"/>
              <a:t> </a:t>
            </a:r>
            <a:r>
              <a:rPr lang="en-US" sz="2400" dirty="0" err="1"/>
              <a:t>visant</a:t>
            </a:r>
            <a:r>
              <a:rPr lang="en-US" sz="2400" dirty="0"/>
              <a:t> </a:t>
            </a:r>
            <a:r>
              <a:rPr lang="en-US" sz="2400" dirty="0" err="1"/>
              <a:t>à</a:t>
            </a:r>
            <a:r>
              <a:rPr lang="en-US" sz="2400" dirty="0"/>
              <a:t> </a:t>
            </a:r>
            <a:r>
              <a:rPr lang="en-US" sz="2400" dirty="0" err="1"/>
              <a:t>lutter</a:t>
            </a:r>
            <a:r>
              <a:rPr lang="en-US" sz="2400" dirty="0"/>
              <a:t> </a:t>
            </a:r>
            <a:r>
              <a:rPr lang="en-US" sz="2400" dirty="0" err="1"/>
              <a:t>contre</a:t>
            </a:r>
            <a:r>
              <a:rPr lang="en-US" sz="2400" dirty="0"/>
              <a:t> le travail des enfants, le travail </a:t>
            </a:r>
            <a:r>
              <a:rPr lang="en-US" sz="2400" dirty="0" err="1"/>
              <a:t>forcé</a:t>
            </a:r>
            <a:r>
              <a:rPr lang="en-US" sz="2400" dirty="0"/>
              <a:t>, la </a:t>
            </a:r>
            <a:r>
              <a:rPr lang="en-US" sz="2400" dirty="0" err="1"/>
              <a:t>traite</a:t>
            </a:r>
            <a:r>
              <a:rPr lang="en-US" sz="2400" dirty="0"/>
              <a:t> des </a:t>
            </a:r>
            <a:r>
              <a:rPr lang="en-US" sz="2400" dirty="0" err="1"/>
              <a:t>personnes</a:t>
            </a:r>
            <a:r>
              <a:rPr lang="en-US" sz="2400" dirty="0"/>
              <a:t> </a:t>
            </a:r>
            <a:r>
              <a:rPr lang="en-US" sz="2400" dirty="0" err="1"/>
              <a:t>ou</a:t>
            </a:r>
            <a:r>
              <a:rPr lang="en-US" sz="2400" dirty="0"/>
              <a:t> </a:t>
            </a:r>
            <a:r>
              <a:rPr lang="en-US" sz="2400" dirty="0" err="1"/>
              <a:t>d'autres</a:t>
            </a:r>
            <a:r>
              <a:rPr lang="en-US" sz="2400" dirty="0"/>
              <a:t> violations des droits des </a:t>
            </a:r>
            <a:r>
              <a:rPr lang="en-US" sz="2400" dirty="0" err="1"/>
              <a:t>travailleurs</a:t>
            </a:r>
            <a:r>
              <a:rPr lang="en-US" sz="2400" dirty="0"/>
              <a:t> ; </a:t>
            </a:r>
          </a:p>
          <a:p>
            <a:pPr marL="0" indent="0">
              <a:buClr>
                <a:srgbClr val="800000"/>
              </a:buClr>
              <a:buNone/>
            </a:pPr>
            <a:r>
              <a:rPr lang="en-US" sz="2400" dirty="0"/>
              <a:t>3) </a:t>
            </a:r>
            <a:r>
              <a:rPr lang="en-US" sz="2400" u="sng" dirty="0"/>
              <a:t>Inclusion du travail des enfants</a:t>
            </a:r>
            <a:r>
              <a:rPr lang="en-US" sz="2400" dirty="0"/>
              <a:t>, du travail </a:t>
            </a:r>
            <a:r>
              <a:rPr lang="en-US" sz="2400" dirty="0" err="1"/>
              <a:t>forcé</a:t>
            </a:r>
            <a:r>
              <a:rPr lang="en-US" sz="2400" dirty="0"/>
              <a:t>, de la </a:t>
            </a:r>
            <a:r>
              <a:rPr lang="en-US" sz="2400" dirty="0" err="1"/>
              <a:t>traite</a:t>
            </a:r>
            <a:r>
              <a:rPr lang="en-US" sz="2400" dirty="0"/>
              <a:t> des </a:t>
            </a:r>
            <a:r>
              <a:rPr lang="en-US" sz="2400" dirty="0" err="1"/>
              <a:t>personnes</a:t>
            </a:r>
            <a:r>
              <a:rPr lang="en-US" sz="2400" dirty="0"/>
              <a:t> </a:t>
            </a:r>
            <a:r>
              <a:rPr lang="en-US" sz="2400" dirty="0" err="1"/>
              <a:t>ou</a:t>
            </a:r>
            <a:r>
              <a:rPr lang="en-US" sz="2400" dirty="0"/>
              <a:t> </a:t>
            </a:r>
            <a:r>
              <a:rPr lang="en-US" sz="2400" dirty="0" err="1"/>
              <a:t>d'autres</a:t>
            </a:r>
            <a:r>
              <a:rPr lang="en-US" sz="2400" dirty="0"/>
              <a:t> violations des droits des </a:t>
            </a:r>
            <a:r>
              <a:rPr lang="en-US" sz="2400" dirty="0" err="1"/>
              <a:t>travailleurs</a:t>
            </a:r>
            <a:r>
              <a:rPr lang="en-US" sz="2400" dirty="0"/>
              <a:t> dans les politiques et </a:t>
            </a:r>
            <a:r>
              <a:rPr lang="en-US" sz="2400" dirty="0" err="1"/>
              <a:t>programmes</a:t>
            </a:r>
            <a:r>
              <a:rPr lang="en-US" sz="2400" dirty="0"/>
              <a:t> </a:t>
            </a:r>
            <a:r>
              <a:rPr lang="en-US" sz="2400" dirty="0" err="1"/>
              <a:t>pertinents</a:t>
            </a:r>
            <a:r>
              <a:rPr lang="en-US" sz="2400" dirty="0"/>
              <a:t> de </a:t>
            </a:r>
            <a:r>
              <a:rPr lang="en-US" sz="2400" dirty="0" err="1"/>
              <a:t>développement</a:t>
            </a:r>
            <a:r>
              <a:rPr lang="en-US" sz="2400" dirty="0"/>
              <a:t>, </a:t>
            </a:r>
            <a:r>
              <a:rPr lang="en-US" sz="2400" dirty="0" err="1"/>
              <a:t>d'éducation</a:t>
            </a:r>
            <a:r>
              <a:rPr lang="en-US" sz="2400" dirty="0"/>
              <a:t>, de </a:t>
            </a:r>
            <a:r>
              <a:rPr lang="en-US" sz="2400" dirty="0" err="1"/>
              <a:t>lutte</a:t>
            </a:r>
            <a:r>
              <a:rPr lang="en-US" sz="2400" dirty="0"/>
              <a:t> </a:t>
            </a:r>
            <a:r>
              <a:rPr lang="en-US" sz="2400" dirty="0" err="1"/>
              <a:t>contre</a:t>
            </a:r>
            <a:r>
              <a:rPr lang="en-US" sz="2400" dirty="0"/>
              <a:t> la </a:t>
            </a:r>
            <a:r>
              <a:rPr lang="en-US" sz="2400" dirty="0" err="1"/>
              <a:t>pauvreté</a:t>
            </a:r>
            <a:r>
              <a:rPr lang="en-US" sz="2400" dirty="0"/>
              <a:t> et </a:t>
            </a:r>
            <a:r>
              <a:rPr lang="en-US" sz="2400" dirty="0" err="1"/>
              <a:t>autres</a:t>
            </a:r>
            <a:r>
              <a:rPr lang="en-US" sz="2400" dirty="0"/>
              <a:t> politiques </a:t>
            </a:r>
            <a:r>
              <a:rPr lang="en-US" sz="2400" dirty="0" err="1"/>
              <a:t>sociales</a:t>
            </a:r>
            <a:r>
              <a:rPr lang="en-US" sz="2400" dirty="0"/>
              <a:t> ; </a:t>
            </a:r>
          </a:p>
          <a:p>
            <a:pPr marL="0" indent="0">
              <a:buClr>
                <a:srgbClr val="800000"/>
              </a:buClr>
              <a:buNone/>
            </a:pPr>
            <a:r>
              <a:rPr lang="en-US" sz="2400" dirty="0"/>
              <a:t>4) </a:t>
            </a:r>
            <a:r>
              <a:rPr lang="en-US" sz="2400" u="sng" dirty="0"/>
              <a:t>Mise </a:t>
            </a:r>
            <a:r>
              <a:rPr lang="en-US" sz="2400" u="sng" dirty="0" err="1"/>
              <a:t>en</a:t>
            </a:r>
            <a:r>
              <a:rPr lang="en-US" sz="2400" u="sng" dirty="0"/>
              <a:t> place</a:t>
            </a:r>
            <a:r>
              <a:rPr lang="en-US" sz="2400" dirty="0"/>
              <a:t> d'un </a:t>
            </a:r>
            <a:r>
              <a:rPr lang="en-US" sz="2400" dirty="0" err="1"/>
              <a:t>système</a:t>
            </a:r>
            <a:r>
              <a:rPr lang="en-US" sz="2400" dirty="0"/>
              <a:t> de surveillance du travail ;</a:t>
            </a:r>
          </a:p>
          <a:p>
            <a:pPr marL="0" indent="0">
              <a:buClr>
                <a:srgbClr val="800000"/>
              </a:buClr>
              <a:buNone/>
            </a:pPr>
            <a:r>
              <a:rPr lang="en-US" sz="2400" dirty="0"/>
              <a:t>5) </a:t>
            </a:r>
            <a:r>
              <a:rPr lang="en-US" sz="2400" u="sng" dirty="0" err="1"/>
              <a:t>l'institutionnalisation</a:t>
            </a:r>
            <a:r>
              <a:rPr lang="en-US" sz="2400" u="sng" dirty="0"/>
              <a:t> de la recherche </a:t>
            </a:r>
            <a:r>
              <a:rPr lang="en-US" sz="2400" dirty="0"/>
              <a:t>sur le travail des enfants, le travail </a:t>
            </a:r>
            <a:r>
              <a:rPr lang="en-US" sz="2400" dirty="0" err="1"/>
              <a:t>forcé</a:t>
            </a:r>
            <a:r>
              <a:rPr lang="en-US" sz="2400" dirty="0"/>
              <a:t>, la </a:t>
            </a:r>
            <a:r>
              <a:rPr lang="en-US" sz="2400" dirty="0" err="1"/>
              <a:t>traite</a:t>
            </a:r>
            <a:r>
              <a:rPr lang="en-US" sz="2400" dirty="0"/>
              <a:t> des </a:t>
            </a:r>
            <a:r>
              <a:rPr lang="en-US" sz="2400" dirty="0" err="1"/>
              <a:t>personnes</a:t>
            </a:r>
            <a:r>
              <a:rPr lang="en-US" sz="2400" dirty="0"/>
              <a:t> </a:t>
            </a:r>
            <a:r>
              <a:rPr lang="en-US" sz="2400" dirty="0" err="1"/>
              <a:t>ou</a:t>
            </a:r>
            <a:r>
              <a:rPr lang="en-US" sz="2400" dirty="0"/>
              <a:t> </a:t>
            </a:r>
            <a:r>
              <a:rPr lang="en-US" sz="2400" dirty="0" err="1"/>
              <a:t>d'autres</a:t>
            </a:r>
            <a:r>
              <a:rPr lang="en-US" sz="2400" dirty="0"/>
              <a:t> violations des droits des </a:t>
            </a:r>
            <a:r>
              <a:rPr lang="en-US" sz="2400" dirty="0" err="1"/>
              <a:t>travailleurs</a:t>
            </a:r>
            <a:r>
              <a:rPr lang="en-US" sz="2400" dirty="0"/>
              <a:t> (y </a:t>
            </a:r>
            <a:r>
              <a:rPr lang="en-US" sz="2400" dirty="0" err="1"/>
              <a:t>compris</a:t>
            </a:r>
            <a:r>
              <a:rPr lang="en-US" sz="2400" dirty="0"/>
              <a:t> </a:t>
            </a:r>
            <a:r>
              <a:rPr lang="en-US" sz="2400" dirty="0" err="1"/>
              <a:t>l'évaluation</a:t>
            </a:r>
            <a:r>
              <a:rPr lang="en-US" sz="2400" dirty="0"/>
              <a:t> et la </a:t>
            </a:r>
            <a:r>
              <a:rPr lang="en-US" sz="2400" dirty="0" err="1"/>
              <a:t>collecte</a:t>
            </a:r>
            <a:r>
              <a:rPr lang="en-US" sz="2400" dirty="0"/>
              <a:t> de </a:t>
            </a:r>
            <a:r>
              <a:rPr lang="en-US" sz="2400" dirty="0" err="1"/>
              <a:t>données</a:t>
            </a:r>
            <a:r>
              <a:rPr lang="en-US" sz="2400" dirty="0"/>
              <a:t>) ; et</a:t>
            </a:r>
          </a:p>
          <a:p>
            <a:pPr marL="0" indent="0">
              <a:buClr>
                <a:srgbClr val="800000"/>
              </a:buClr>
              <a:buNone/>
            </a:pPr>
            <a:r>
              <a:rPr lang="en-US" sz="2400" dirty="0"/>
              <a:t> 6) </a:t>
            </a:r>
            <a:r>
              <a:rPr lang="en-US" sz="2400" u="sng" dirty="0" err="1"/>
              <a:t>L'institutionnalisation</a:t>
            </a:r>
            <a:r>
              <a:rPr lang="en-US" sz="2400" u="sng" dirty="0"/>
              <a:t> de la formation </a:t>
            </a:r>
            <a:r>
              <a:rPr lang="en-US" sz="2400" dirty="0"/>
              <a:t>sur le travail des enfants, le travail </a:t>
            </a:r>
            <a:r>
              <a:rPr lang="en-US" sz="2400" dirty="0" err="1"/>
              <a:t>forcé</a:t>
            </a:r>
            <a:r>
              <a:rPr lang="en-US" sz="2400" dirty="0"/>
              <a:t>, la </a:t>
            </a:r>
            <a:r>
              <a:rPr lang="en-US" sz="2400" dirty="0" err="1"/>
              <a:t>traite</a:t>
            </a:r>
            <a:r>
              <a:rPr lang="en-US" sz="2400" dirty="0"/>
              <a:t> des </a:t>
            </a:r>
            <a:r>
              <a:rPr lang="en-US" sz="2400" dirty="0" err="1"/>
              <a:t>personnes</a:t>
            </a:r>
            <a:r>
              <a:rPr lang="en-US" sz="2400" dirty="0"/>
              <a:t> </a:t>
            </a:r>
            <a:r>
              <a:rPr lang="en-US" sz="2400" dirty="0" err="1"/>
              <a:t>ou</a:t>
            </a:r>
            <a:r>
              <a:rPr lang="en-US" sz="2400" dirty="0"/>
              <a:t> </a:t>
            </a:r>
            <a:r>
              <a:rPr lang="en-US" sz="2400" dirty="0" err="1"/>
              <a:t>d'autres</a:t>
            </a:r>
            <a:r>
              <a:rPr lang="en-US" sz="2400" dirty="0"/>
              <a:t> violations de la formation des </a:t>
            </a:r>
            <a:r>
              <a:rPr lang="en-US" sz="2400" dirty="0" err="1"/>
              <a:t>travailleurs</a:t>
            </a:r>
            <a:r>
              <a:rPr lang="en-US" sz="2400" dirty="0"/>
              <a:t>. </a:t>
            </a:r>
            <a:endParaRPr lang="en-US" sz="2400" u="sng" dirty="0"/>
          </a:p>
        </p:txBody>
      </p:sp>
      <p:sp>
        <p:nvSpPr>
          <p:cNvPr id="2" name="Footer Placeholder 1">
            <a:extLst>
              <a:ext uri="{FF2B5EF4-FFF2-40B4-BE49-F238E27FC236}">
                <a16:creationId xmlns:a16="http://schemas.microsoft.com/office/drawing/2014/main" id="{C731B885-2FDF-4680-BBA6-705BD14FABD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21973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E : Éducation">
            <a:extLst>
              <a:ext uri="{FF2B5EF4-FFF2-40B4-BE49-F238E27FC236}">
                <a16:creationId xmlns:a16="http://schemas.microsoft.com/office/drawing/2014/main" id="{AA5A2B27-8A8B-43EF-AF60-BD11A6E41202}"/>
              </a:ext>
            </a:extLst>
          </p:cNvPr>
          <p:cNvSpPr>
            <a:spLocks noGrp="1"/>
          </p:cNvSpPr>
          <p:nvPr>
            <p:ph type="ctrTitle"/>
          </p:nvPr>
        </p:nvSpPr>
        <p:spPr>
          <a:xfrm>
            <a:off x="518047" y="139960"/>
            <a:ext cx="10577453" cy="961175"/>
          </a:xfrm>
        </p:spPr>
        <p:txBody>
          <a:bodyPr>
            <a:normAutofit/>
          </a:bodyPr>
          <a:lstStyle/>
          <a:p>
            <a:pPr algn="l"/>
            <a:r>
              <a:rPr lang="en-US" sz="4400" dirty="0"/>
              <a:t>E : </a:t>
            </a:r>
            <a:r>
              <a:rPr lang="en-US" sz="4400" dirty="0" err="1"/>
              <a:t>Éducation</a:t>
            </a:r>
            <a:endParaRPr lang="en-US" sz="4400" dirty="0"/>
          </a:p>
        </p:txBody>
      </p:sp>
      <p:sp>
        <p:nvSpPr>
          <p:cNvPr id="9" name="Rectangle 8" descr="Projets fournissant des services d'éducation&#10;">
            <a:extLst>
              <a:ext uri="{FF2B5EF4-FFF2-40B4-BE49-F238E27FC236}">
                <a16:creationId xmlns:a16="http://schemas.microsoft.com/office/drawing/2014/main" id="{6F16FB16-7886-44F1-8FF0-F336E59CC351}"/>
              </a:ext>
            </a:extLst>
          </p:cNvPr>
          <p:cNvSpPr/>
          <p:nvPr/>
        </p:nvSpPr>
        <p:spPr>
          <a:xfrm>
            <a:off x="518047" y="1396649"/>
            <a:ext cx="5932329" cy="461665"/>
          </a:xfrm>
          <a:prstGeom prst="rect">
            <a:avLst/>
          </a:prstGeom>
        </p:spPr>
        <p:txBody>
          <a:bodyPr wrap="square">
            <a:spAutoFit/>
          </a:bodyPr>
          <a:lstStyle/>
          <a:p>
            <a:r>
              <a:rPr lang="en-US" sz="2400" b="1" dirty="0" err="1">
                <a:solidFill>
                  <a:schemeClr val="accent6">
                    <a:lumMod val="50000"/>
                  </a:schemeClr>
                </a:solidFill>
                <a:latin typeface="Calibri" panose="020F0502020204030204" pitchFamily="34" charset="0"/>
                <a:ea typeface="Times New Roman" panose="02020603050405020304" pitchFamily="18" charset="0"/>
                <a:cs typeface="Times New Roman" panose="02020603050405020304" pitchFamily="18" charset="0"/>
              </a:rPr>
              <a:t>Projets</a:t>
            </a:r>
            <a:r>
              <a:rPr lang="en-US" sz="2400" b="1" dirty="0">
                <a:solidFill>
                  <a:schemeClr val="accent6">
                    <a:lumMod val="50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Calibri" panose="020F0502020204030204" pitchFamily="34" charset="0"/>
                <a:ea typeface="Times New Roman" panose="02020603050405020304" pitchFamily="18" charset="0"/>
                <a:cs typeface="Times New Roman" panose="02020603050405020304" pitchFamily="18" charset="0"/>
              </a:rPr>
              <a:t>fournissant</a:t>
            </a:r>
            <a:r>
              <a:rPr lang="en-US" sz="2400" b="1" dirty="0">
                <a:solidFill>
                  <a:schemeClr val="accent6">
                    <a:lumMod val="50000"/>
                  </a:schemeClr>
                </a:solidFill>
                <a:latin typeface="Calibri" panose="020F0502020204030204" pitchFamily="34" charset="0"/>
                <a:ea typeface="Times New Roman" panose="02020603050405020304" pitchFamily="18" charset="0"/>
                <a:cs typeface="Times New Roman" panose="02020603050405020304" pitchFamily="18" charset="0"/>
              </a:rPr>
              <a:t> des services </a:t>
            </a:r>
            <a:r>
              <a:rPr lang="en-US" sz="2400" b="1" dirty="0" err="1">
                <a:solidFill>
                  <a:schemeClr val="accent6">
                    <a:lumMod val="50000"/>
                  </a:schemeClr>
                </a:solidFill>
                <a:latin typeface="Calibri" panose="020F0502020204030204" pitchFamily="34" charset="0"/>
                <a:ea typeface="Times New Roman" panose="02020603050405020304" pitchFamily="18" charset="0"/>
                <a:cs typeface="Times New Roman" panose="02020603050405020304" pitchFamily="18" charset="0"/>
              </a:rPr>
              <a:t>d'éducation</a:t>
            </a:r>
            <a:endParaRPr lang="en-US" sz="2400" b="1" dirty="0">
              <a:solidFill>
                <a:schemeClr val="accent6">
                  <a:lumMod val="50000"/>
                </a:schemeClr>
              </a:solidFill>
            </a:endParaRPr>
          </a:p>
        </p:txBody>
      </p:sp>
      <p:sp>
        <p:nvSpPr>
          <p:cNvPr id="3" name="Content Placeholder 2" descr="E1. # Nombre d'enfants engagés dans le travail des enfants ou à haut risque de l'être, bénéficiant d'un service d'éducation ou de formation. &#10;E2. # Nombre d'enfants qui travaillent ou risquent de travailler et qui bénéficient de services d'éducation formelle. &#10;E3. # Nombre d'enfants qui travaillent ou risquent de travailler et qui ont bénéficié de services d'éducation non formelle. &#10;E4. # Nombre d'enfants qui travaillent ou risquent de travailler et qui bénéficient de services de formation professionnelle.&#10;">
            <a:extLst>
              <a:ext uri="{FF2B5EF4-FFF2-40B4-BE49-F238E27FC236}">
                <a16:creationId xmlns:a16="http://schemas.microsoft.com/office/drawing/2014/main" id="{899D53A3-0873-4795-B6D8-E299669A3614}"/>
              </a:ext>
            </a:extLst>
          </p:cNvPr>
          <p:cNvSpPr>
            <a:spLocks noGrp="1"/>
          </p:cNvSpPr>
          <p:nvPr>
            <p:ph sz="quarter" idx="13"/>
          </p:nvPr>
        </p:nvSpPr>
        <p:spPr>
          <a:xfrm>
            <a:off x="518047" y="2051357"/>
            <a:ext cx="10597479" cy="4029403"/>
          </a:xfrm>
        </p:spPr>
        <p:txBody>
          <a:bodyPr>
            <a:normAutofit/>
          </a:bodyPr>
          <a:lstStyle/>
          <a:p>
            <a:pPr marL="515938" indent="-515938">
              <a:buNone/>
            </a:pPr>
            <a:r>
              <a:rPr lang="en-US" dirty="0"/>
              <a:t>E1. # </a:t>
            </a:r>
            <a:r>
              <a:rPr lang="en-US" dirty="0" err="1"/>
              <a:t>Nombre</a:t>
            </a:r>
            <a:r>
              <a:rPr lang="en-US" dirty="0"/>
              <a:t> </a:t>
            </a:r>
            <a:r>
              <a:rPr lang="en-US" dirty="0" err="1"/>
              <a:t>d'enfants</a:t>
            </a:r>
            <a:r>
              <a:rPr lang="en-US" dirty="0"/>
              <a:t> </a:t>
            </a:r>
            <a:r>
              <a:rPr lang="en-US" dirty="0" err="1"/>
              <a:t>engagés</a:t>
            </a:r>
            <a:r>
              <a:rPr lang="en-US" dirty="0"/>
              <a:t> dans le travail des enfants </a:t>
            </a:r>
            <a:r>
              <a:rPr lang="en-US" dirty="0" err="1"/>
              <a:t>ou</a:t>
            </a:r>
            <a:r>
              <a:rPr lang="en-US" dirty="0"/>
              <a:t> </a:t>
            </a:r>
            <a:r>
              <a:rPr lang="en-US" dirty="0" err="1"/>
              <a:t>à</a:t>
            </a:r>
            <a:r>
              <a:rPr lang="en-US" dirty="0"/>
              <a:t> haut </a:t>
            </a:r>
            <a:r>
              <a:rPr lang="en-US" dirty="0" err="1"/>
              <a:t>risque</a:t>
            </a:r>
            <a:r>
              <a:rPr lang="en-US" dirty="0"/>
              <a:t> de </a:t>
            </a:r>
            <a:r>
              <a:rPr lang="en-US" dirty="0" err="1"/>
              <a:t>l'être</a:t>
            </a:r>
            <a:r>
              <a:rPr lang="en-US" dirty="0"/>
              <a:t>, </a:t>
            </a:r>
            <a:r>
              <a:rPr lang="en-US" dirty="0" err="1"/>
              <a:t>bénéficiant</a:t>
            </a:r>
            <a:r>
              <a:rPr lang="en-US" dirty="0"/>
              <a:t> d'un service </a:t>
            </a:r>
            <a:r>
              <a:rPr lang="en-US" dirty="0" err="1"/>
              <a:t>d'éducation</a:t>
            </a:r>
            <a:r>
              <a:rPr lang="en-US" dirty="0"/>
              <a:t> </a:t>
            </a:r>
            <a:r>
              <a:rPr lang="en-US" dirty="0" err="1"/>
              <a:t>ou</a:t>
            </a:r>
            <a:r>
              <a:rPr lang="en-US" dirty="0"/>
              <a:t> de formation. </a:t>
            </a:r>
          </a:p>
          <a:p>
            <a:pPr marL="515938" indent="-515938">
              <a:buNone/>
            </a:pPr>
            <a:r>
              <a:rPr lang="en-US" dirty="0"/>
              <a:t>E2. # </a:t>
            </a:r>
            <a:r>
              <a:rPr lang="en-US" dirty="0" err="1"/>
              <a:t>Nombre</a:t>
            </a:r>
            <a:r>
              <a:rPr lang="en-US" dirty="0"/>
              <a:t> </a:t>
            </a:r>
            <a:r>
              <a:rPr lang="en-US" dirty="0" err="1"/>
              <a:t>d'enfants</a:t>
            </a:r>
            <a:r>
              <a:rPr lang="en-US" dirty="0"/>
              <a:t> qui </a:t>
            </a:r>
            <a:r>
              <a:rPr lang="en-US" dirty="0" err="1"/>
              <a:t>travaillent</a:t>
            </a:r>
            <a:r>
              <a:rPr lang="en-US" dirty="0"/>
              <a:t> </a:t>
            </a:r>
            <a:r>
              <a:rPr lang="en-US" dirty="0" err="1"/>
              <a:t>ou</a:t>
            </a:r>
            <a:r>
              <a:rPr lang="en-US" dirty="0"/>
              <a:t> </a:t>
            </a:r>
            <a:r>
              <a:rPr lang="en-US" dirty="0" err="1"/>
              <a:t>risquent</a:t>
            </a:r>
            <a:r>
              <a:rPr lang="en-US" dirty="0"/>
              <a:t> de </a:t>
            </a:r>
            <a:r>
              <a:rPr lang="en-US" dirty="0" err="1"/>
              <a:t>travailler</a:t>
            </a:r>
            <a:r>
              <a:rPr lang="en-US" dirty="0"/>
              <a:t> et qui </a:t>
            </a:r>
            <a:r>
              <a:rPr lang="en-US" dirty="0" err="1"/>
              <a:t>bénéficient</a:t>
            </a:r>
            <a:r>
              <a:rPr lang="en-US" dirty="0"/>
              <a:t> de services </a:t>
            </a:r>
            <a:r>
              <a:rPr lang="en-US" dirty="0" err="1"/>
              <a:t>d'éducation</a:t>
            </a:r>
            <a:r>
              <a:rPr lang="en-US" dirty="0"/>
              <a:t> </a:t>
            </a:r>
            <a:r>
              <a:rPr lang="en-US" dirty="0" err="1"/>
              <a:t>formelle</a:t>
            </a:r>
            <a:r>
              <a:rPr lang="en-US" dirty="0"/>
              <a:t>. </a:t>
            </a:r>
          </a:p>
          <a:p>
            <a:pPr marL="515938" indent="-515938">
              <a:buNone/>
            </a:pPr>
            <a:r>
              <a:rPr lang="en-US" dirty="0"/>
              <a:t>E3. # </a:t>
            </a:r>
            <a:r>
              <a:rPr lang="en-US" dirty="0" err="1"/>
              <a:t>Nombre</a:t>
            </a:r>
            <a:r>
              <a:rPr lang="en-US" dirty="0"/>
              <a:t> </a:t>
            </a:r>
            <a:r>
              <a:rPr lang="en-US" dirty="0" err="1"/>
              <a:t>d'enfants</a:t>
            </a:r>
            <a:r>
              <a:rPr lang="en-US" dirty="0"/>
              <a:t> qui </a:t>
            </a:r>
            <a:r>
              <a:rPr lang="en-US" dirty="0" err="1"/>
              <a:t>travaillent</a:t>
            </a:r>
            <a:r>
              <a:rPr lang="en-US" dirty="0"/>
              <a:t> </a:t>
            </a:r>
            <a:r>
              <a:rPr lang="en-US" dirty="0" err="1"/>
              <a:t>ou</a:t>
            </a:r>
            <a:r>
              <a:rPr lang="en-US" dirty="0"/>
              <a:t> </a:t>
            </a:r>
            <a:r>
              <a:rPr lang="en-US" dirty="0" err="1"/>
              <a:t>risquent</a:t>
            </a:r>
            <a:r>
              <a:rPr lang="en-US" dirty="0"/>
              <a:t> de </a:t>
            </a:r>
            <a:r>
              <a:rPr lang="en-US" dirty="0" err="1"/>
              <a:t>travailler</a:t>
            </a:r>
            <a:r>
              <a:rPr lang="en-US" dirty="0"/>
              <a:t> et qui </a:t>
            </a:r>
            <a:r>
              <a:rPr lang="en-US" dirty="0" err="1"/>
              <a:t>ont</a:t>
            </a:r>
            <a:r>
              <a:rPr lang="en-US" dirty="0"/>
              <a:t> </a:t>
            </a:r>
            <a:r>
              <a:rPr lang="en-US" dirty="0" err="1"/>
              <a:t>bénéficié</a:t>
            </a:r>
            <a:r>
              <a:rPr lang="en-US" dirty="0"/>
              <a:t> de services </a:t>
            </a:r>
            <a:r>
              <a:rPr lang="en-US" dirty="0" err="1"/>
              <a:t>d'éducation</a:t>
            </a:r>
            <a:r>
              <a:rPr lang="en-US" dirty="0"/>
              <a:t> non </a:t>
            </a:r>
            <a:r>
              <a:rPr lang="en-US" dirty="0" err="1"/>
              <a:t>formelle</a:t>
            </a:r>
            <a:r>
              <a:rPr lang="en-US" dirty="0"/>
              <a:t>. </a:t>
            </a:r>
          </a:p>
          <a:p>
            <a:pPr marL="515938" indent="-515938">
              <a:buNone/>
            </a:pPr>
            <a:r>
              <a:rPr lang="en-US" dirty="0"/>
              <a:t>E4. # </a:t>
            </a:r>
            <a:r>
              <a:rPr lang="en-US" dirty="0" err="1"/>
              <a:t>Nombre</a:t>
            </a:r>
            <a:r>
              <a:rPr lang="en-US" dirty="0"/>
              <a:t> </a:t>
            </a:r>
            <a:r>
              <a:rPr lang="en-US" dirty="0" err="1"/>
              <a:t>d'enfants</a:t>
            </a:r>
            <a:r>
              <a:rPr lang="en-US" dirty="0"/>
              <a:t> qui </a:t>
            </a:r>
            <a:r>
              <a:rPr lang="en-US" dirty="0" err="1"/>
              <a:t>travaillent</a:t>
            </a:r>
            <a:r>
              <a:rPr lang="en-US" dirty="0"/>
              <a:t> </a:t>
            </a:r>
            <a:r>
              <a:rPr lang="en-US" dirty="0" err="1"/>
              <a:t>ou</a:t>
            </a:r>
            <a:r>
              <a:rPr lang="en-US" dirty="0"/>
              <a:t> </a:t>
            </a:r>
            <a:r>
              <a:rPr lang="en-US" dirty="0" err="1"/>
              <a:t>risquent</a:t>
            </a:r>
            <a:r>
              <a:rPr lang="en-US" dirty="0"/>
              <a:t> de </a:t>
            </a:r>
            <a:r>
              <a:rPr lang="en-US" dirty="0" err="1"/>
              <a:t>travailler</a:t>
            </a:r>
            <a:r>
              <a:rPr lang="en-US" dirty="0"/>
              <a:t> et qui </a:t>
            </a:r>
            <a:r>
              <a:rPr lang="en-US" dirty="0" err="1"/>
              <a:t>bénéficient</a:t>
            </a:r>
            <a:r>
              <a:rPr lang="en-US" dirty="0"/>
              <a:t> de services de formation </a:t>
            </a:r>
            <a:r>
              <a:rPr lang="en-US" dirty="0" err="1"/>
              <a:t>professionnelle</a:t>
            </a:r>
            <a:r>
              <a:rPr lang="en-US" dirty="0"/>
              <a:t>.</a:t>
            </a:r>
          </a:p>
        </p:txBody>
      </p:sp>
      <p:sp>
        <p:nvSpPr>
          <p:cNvPr id="2" name="Footer Placeholder 1">
            <a:extLst>
              <a:ext uri="{FF2B5EF4-FFF2-40B4-BE49-F238E27FC236}">
                <a16:creationId xmlns:a16="http://schemas.microsoft.com/office/drawing/2014/main" id="{C731B885-2FDF-4680-BBA6-705BD14FABD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816365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E2-4 Exemples">
            <a:extLst>
              <a:ext uri="{FF2B5EF4-FFF2-40B4-BE49-F238E27FC236}">
                <a16:creationId xmlns:a16="http://schemas.microsoft.com/office/drawing/2014/main" id="{AA5A2B27-8A8B-43EF-AF60-BD11A6E41202}"/>
              </a:ext>
            </a:extLst>
          </p:cNvPr>
          <p:cNvSpPr>
            <a:spLocks noGrp="1"/>
          </p:cNvSpPr>
          <p:nvPr>
            <p:ph type="ctrTitle"/>
          </p:nvPr>
        </p:nvSpPr>
        <p:spPr>
          <a:xfrm>
            <a:off x="518047" y="139960"/>
            <a:ext cx="10577453" cy="961175"/>
          </a:xfrm>
        </p:spPr>
        <p:txBody>
          <a:bodyPr>
            <a:normAutofit/>
          </a:bodyPr>
          <a:lstStyle/>
          <a:p>
            <a:pPr algn="l"/>
            <a:r>
              <a:rPr lang="en-US" sz="4400" dirty="0"/>
              <a:t>E2-4 </a:t>
            </a:r>
            <a:r>
              <a:rPr lang="en-US" sz="4400" dirty="0" err="1"/>
              <a:t>Exemples</a:t>
            </a:r>
            <a:endParaRPr lang="en-US" sz="4400" dirty="0"/>
          </a:p>
        </p:txBody>
      </p:sp>
      <p:sp>
        <p:nvSpPr>
          <p:cNvPr id="9" name="Rectangle 8" descr="Projets fournissant des services d'éducation&#10;">
            <a:extLst>
              <a:ext uri="{FF2B5EF4-FFF2-40B4-BE49-F238E27FC236}">
                <a16:creationId xmlns:a16="http://schemas.microsoft.com/office/drawing/2014/main" id="{6F16FB16-7886-44F1-8FF0-F336E59CC351}"/>
              </a:ext>
            </a:extLst>
          </p:cNvPr>
          <p:cNvSpPr/>
          <p:nvPr/>
        </p:nvSpPr>
        <p:spPr>
          <a:xfrm>
            <a:off x="518047" y="1396649"/>
            <a:ext cx="5932329" cy="461665"/>
          </a:xfrm>
          <a:prstGeom prst="rect">
            <a:avLst/>
          </a:prstGeom>
        </p:spPr>
        <p:txBody>
          <a:bodyPr wrap="square">
            <a:spAutoFit/>
          </a:bodyPr>
          <a:lstStyle/>
          <a:p>
            <a:r>
              <a:rPr lang="en-US" sz="2400" b="1" dirty="0" err="1">
                <a:solidFill>
                  <a:schemeClr val="accent6">
                    <a:lumMod val="50000"/>
                  </a:schemeClr>
                </a:solidFill>
                <a:latin typeface="Calibri" panose="020F0502020204030204" pitchFamily="34" charset="0"/>
                <a:ea typeface="Times New Roman" panose="02020603050405020304" pitchFamily="18" charset="0"/>
                <a:cs typeface="Times New Roman" panose="02020603050405020304" pitchFamily="18" charset="0"/>
              </a:rPr>
              <a:t>Projets</a:t>
            </a:r>
            <a:r>
              <a:rPr lang="en-US" sz="2400" b="1" dirty="0">
                <a:solidFill>
                  <a:schemeClr val="accent6">
                    <a:lumMod val="50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latin typeface="Calibri" panose="020F0502020204030204" pitchFamily="34" charset="0"/>
                <a:ea typeface="Times New Roman" panose="02020603050405020304" pitchFamily="18" charset="0"/>
                <a:cs typeface="Times New Roman" panose="02020603050405020304" pitchFamily="18" charset="0"/>
              </a:rPr>
              <a:t>fournissant</a:t>
            </a:r>
            <a:r>
              <a:rPr lang="en-US" sz="2400" b="1" dirty="0">
                <a:solidFill>
                  <a:schemeClr val="accent6">
                    <a:lumMod val="50000"/>
                  </a:schemeClr>
                </a:solidFill>
                <a:latin typeface="Calibri" panose="020F0502020204030204" pitchFamily="34" charset="0"/>
                <a:ea typeface="Times New Roman" panose="02020603050405020304" pitchFamily="18" charset="0"/>
                <a:cs typeface="Times New Roman" panose="02020603050405020304" pitchFamily="18" charset="0"/>
              </a:rPr>
              <a:t> des services </a:t>
            </a:r>
            <a:r>
              <a:rPr lang="en-US" sz="2400" b="1" dirty="0" err="1">
                <a:solidFill>
                  <a:schemeClr val="accent6">
                    <a:lumMod val="50000"/>
                  </a:schemeClr>
                </a:solidFill>
                <a:latin typeface="Calibri" panose="020F0502020204030204" pitchFamily="34" charset="0"/>
                <a:ea typeface="Times New Roman" panose="02020603050405020304" pitchFamily="18" charset="0"/>
                <a:cs typeface="Times New Roman" panose="02020603050405020304" pitchFamily="18" charset="0"/>
              </a:rPr>
              <a:t>d'éducation</a:t>
            </a:r>
            <a:endParaRPr lang="en-US" sz="2400" b="1" dirty="0">
              <a:solidFill>
                <a:schemeClr val="accent6">
                  <a:lumMod val="50000"/>
                </a:schemeClr>
              </a:solidFill>
            </a:endParaRPr>
          </a:p>
        </p:txBody>
      </p:sp>
      <p:sp>
        <p:nvSpPr>
          <p:cNvPr id="6" name="Content Placeholder 2" descr="E2 (formel) : &#10;Soutien financier (par exemple, bourses d'études ou paiement des frais de scolarité et/ou de transport), &#10;Biens (par exemple, uniformes scolaires, livres/matériel d'apprentissage et autres fournitures scolaires), &#10;Services (par exemple, aide à l'obtention d'un certificat de naissance pour qu'un enfant puisse fréquenter une école formelle, programmes extrascolaires fournis ou reconnus par le gouvernement).&#10;&#10;E3 (non formel) :  Alphabétisation, intégration de l'éducation, apprentissage accéléré, éducation communautaire, cours de transition, rattrapage scolaire, compétences de vie, etc&#10;&#10;E4 (Professionnel) :   Programme de charpenterie &quot;Safe Youth at Work&quot; ; apprentissage d'électricien, etc. &#10;">
            <a:extLst>
              <a:ext uri="{FF2B5EF4-FFF2-40B4-BE49-F238E27FC236}">
                <a16:creationId xmlns:a16="http://schemas.microsoft.com/office/drawing/2014/main" id="{6CD3EDFC-9CA0-46B9-BED5-E89EF2E53B3F}"/>
              </a:ext>
            </a:extLst>
          </p:cNvPr>
          <p:cNvSpPr>
            <a:spLocks noGrp="1"/>
          </p:cNvSpPr>
          <p:nvPr>
            <p:ph sz="quarter" idx="13"/>
          </p:nvPr>
        </p:nvSpPr>
        <p:spPr>
          <a:xfrm>
            <a:off x="601407" y="2008179"/>
            <a:ext cx="11353525" cy="4189421"/>
          </a:xfrm>
        </p:spPr>
        <p:txBody>
          <a:bodyPr>
            <a:normAutofit fontScale="77500" lnSpcReduction="20000"/>
          </a:bodyPr>
          <a:lstStyle/>
          <a:p>
            <a:pPr marL="0" indent="0">
              <a:buClr>
                <a:srgbClr val="800000"/>
              </a:buClr>
              <a:buNone/>
            </a:pPr>
            <a:r>
              <a:rPr lang="en-US" altLang="en-US" b="1" dirty="0">
                <a:solidFill>
                  <a:srgbClr val="000000"/>
                </a:solidFill>
                <a:ea typeface="ＭＳ Ｐゴシック" panose="020B0600070205080204" pitchFamily="34" charset="-128"/>
              </a:rPr>
              <a:t>E2 (</a:t>
            </a:r>
            <a:r>
              <a:rPr lang="en-US" altLang="en-US" b="1" dirty="0" err="1">
                <a:solidFill>
                  <a:srgbClr val="000000"/>
                </a:solidFill>
                <a:ea typeface="ＭＳ Ｐゴシック" panose="020B0600070205080204" pitchFamily="34" charset="-128"/>
              </a:rPr>
              <a:t>formel</a:t>
            </a:r>
            <a:r>
              <a:rPr lang="en-US" altLang="en-US" b="1" dirty="0">
                <a:solidFill>
                  <a:srgbClr val="000000"/>
                </a:solidFill>
                <a:ea typeface="ＭＳ Ｐゴシック" panose="020B0600070205080204" pitchFamily="34" charset="-128"/>
              </a:rPr>
              <a:t>) : </a:t>
            </a:r>
          </a:p>
          <a:p>
            <a:pPr>
              <a:buClr>
                <a:srgbClr val="800000"/>
              </a:buClr>
            </a:pPr>
            <a:r>
              <a:rPr lang="en-US" altLang="en-US" dirty="0" err="1">
                <a:solidFill>
                  <a:srgbClr val="000000"/>
                </a:solidFill>
                <a:ea typeface="ＭＳ Ｐゴシック" panose="020B0600070205080204" pitchFamily="34" charset="-128"/>
              </a:rPr>
              <a:t>Soutien</a:t>
            </a:r>
            <a:r>
              <a:rPr lang="en-US" altLang="en-US" dirty="0">
                <a:solidFill>
                  <a:srgbClr val="000000"/>
                </a:solidFill>
                <a:ea typeface="ＭＳ Ｐゴシック" panose="020B0600070205080204" pitchFamily="34" charset="-128"/>
              </a:rPr>
              <a:t> financier (par </a:t>
            </a:r>
            <a:r>
              <a:rPr lang="en-US" altLang="en-US" dirty="0" err="1">
                <a:solidFill>
                  <a:srgbClr val="000000"/>
                </a:solidFill>
                <a:ea typeface="ＭＳ Ｐゴシック" panose="020B0600070205080204" pitchFamily="34" charset="-128"/>
              </a:rPr>
              <a:t>exemple</a:t>
            </a:r>
            <a:r>
              <a:rPr lang="en-US" altLang="en-US" dirty="0">
                <a:solidFill>
                  <a:srgbClr val="000000"/>
                </a:solidFill>
                <a:ea typeface="ＭＳ Ｐゴシック" panose="020B0600070205080204" pitchFamily="34" charset="-128"/>
              </a:rPr>
              <a:t>, bourses </a:t>
            </a:r>
            <a:r>
              <a:rPr lang="en-US" altLang="en-US" dirty="0" err="1">
                <a:solidFill>
                  <a:srgbClr val="000000"/>
                </a:solidFill>
                <a:ea typeface="ＭＳ Ｐゴシック" panose="020B0600070205080204" pitchFamily="34" charset="-128"/>
              </a:rPr>
              <a:t>d'études</a:t>
            </a:r>
            <a:r>
              <a:rPr lang="en-US" altLang="en-US" dirty="0">
                <a:solidFill>
                  <a:srgbClr val="000000"/>
                </a:solidFill>
                <a:ea typeface="ＭＳ Ｐゴシック" panose="020B0600070205080204" pitchFamily="34" charset="-128"/>
              </a:rPr>
              <a:t> </a:t>
            </a:r>
            <a:r>
              <a:rPr lang="en-US" altLang="en-US" dirty="0" err="1">
                <a:solidFill>
                  <a:srgbClr val="000000"/>
                </a:solidFill>
                <a:ea typeface="ＭＳ Ｐゴシック" panose="020B0600070205080204" pitchFamily="34" charset="-128"/>
              </a:rPr>
              <a:t>ou</a:t>
            </a:r>
            <a:r>
              <a:rPr lang="en-US" altLang="en-US" dirty="0">
                <a:solidFill>
                  <a:srgbClr val="000000"/>
                </a:solidFill>
                <a:ea typeface="ＭＳ Ｐゴシック" panose="020B0600070205080204" pitchFamily="34" charset="-128"/>
              </a:rPr>
              <a:t> </a:t>
            </a:r>
            <a:r>
              <a:rPr lang="en-US" altLang="en-US" dirty="0" err="1">
                <a:solidFill>
                  <a:srgbClr val="000000"/>
                </a:solidFill>
                <a:ea typeface="ＭＳ Ｐゴシック" panose="020B0600070205080204" pitchFamily="34" charset="-128"/>
              </a:rPr>
              <a:t>paiement</a:t>
            </a:r>
            <a:r>
              <a:rPr lang="en-US" altLang="en-US" dirty="0">
                <a:solidFill>
                  <a:srgbClr val="000000"/>
                </a:solidFill>
                <a:ea typeface="ＭＳ Ｐゴシック" panose="020B0600070205080204" pitchFamily="34" charset="-128"/>
              </a:rPr>
              <a:t> des frais de </a:t>
            </a:r>
            <a:r>
              <a:rPr lang="en-US" altLang="en-US" dirty="0" err="1">
                <a:solidFill>
                  <a:srgbClr val="000000"/>
                </a:solidFill>
                <a:ea typeface="ＭＳ Ｐゴシック" panose="020B0600070205080204" pitchFamily="34" charset="-128"/>
              </a:rPr>
              <a:t>scolarité</a:t>
            </a:r>
            <a:r>
              <a:rPr lang="en-US" altLang="en-US" dirty="0">
                <a:solidFill>
                  <a:srgbClr val="000000"/>
                </a:solidFill>
                <a:ea typeface="ＭＳ Ｐゴシック" panose="020B0600070205080204" pitchFamily="34" charset="-128"/>
              </a:rPr>
              <a:t> et/</a:t>
            </a:r>
            <a:r>
              <a:rPr lang="en-US" altLang="en-US" dirty="0" err="1">
                <a:solidFill>
                  <a:srgbClr val="000000"/>
                </a:solidFill>
                <a:ea typeface="ＭＳ Ｐゴシック" panose="020B0600070205080204" pitchFamily="34" charset="-128"/>
              </a:rPr>
              <a:t>ou</a:t>
            </a:r>
            <a:r>
              <a:rPr lang="en-US" altLang="en-US" dirty="0">
                <a:solidFill>
                  <a:srgbClr val="000000"/>
                </a:solidFill>
                <a:ea typeface="ＭＳ Ｐゴシック" panose="020B0600070205080204" pitchFamily="34" charset="-128"/>
              </a:rPr>
              <a:t> de transport), </a:t>
            </a:r>
          </a:p>
          <a:p>
            <a:pPr>
              <a:buClr>
                <a:srgbClr val="800000"/>
              </a:buClr>
            </a:pPr>
            <a:r>
              <a:rPr lang="en-US" altLang="en-US" dirty="0" err="1">
                <a:solidFill>
                  <a:srgbClr val="000000"/>
                </a:solidFill>
                <a:ea typeface="ＭＳ Ｐゴシック" panose="020B0600070205080204" pitchFamily="34" charset="-128"/>
              </a:rPr>
              <a:t>Biens</a:t>
            </a:r>
            <a:r>
              <a:rPr lang="en-US" altLang="en-US" dirty="0">
                <a:solidFill>
                  <a:srgbClr val="000000"/>
                </a:solidFill>
                <a:ea typeface="ＭＳ Ｐゴシック" panose="020B0600070205080204" pitchFamily="34" charset="-128"/>
              </a:rPr>
              <a:t> (par </a:t>
            </a:r>
            <a:r>
              <a:rPr lang="en-US" altLang="en-US" dirty="0" err="1">
                <a:solidFill>
                  <a:srgbClr val="000000"/>
                </a:solidFill>
                <a:ea typeface="ＭＳ Ｐゴシック" panose="020B0600070205080204" pitchFamily="34" charset="-128"/>
              </a:rPr>
              <a:t>exemple</a:t>
            </a:r>
            <a:r>
              <a:rPr lang="en-US" altLang="en-US" dirty="0">
                <a:solidFill>
                  <a:srgbClr val="000000"/>
                </a:solidFill>
                <a:ea typeface="ＭＳ Ｐゴシック" panose="020B0600070205080204" pitchFamily="34" charset="-128"/>
              </a:rPr>
              <a:t>, </a:t>
            </a:r>
            <a:r>
              <a:rPr lang="en-US" altLang="en-US" dirty="0" err="1">
                <a:solidFill>
                  <a:srgbClr val="000000"/>
                </a:solidFill>
                <a:ea typeface="ＭＳ Ｐゴシック" panose="020B0600070205080204" pitchFamily="34" charset="-128"/>
              </a:rPr>
              <a:t>uniformes</a:t>
            </a:r>
            <a:r>
              <a:rPr lang="en-US" altLang="en-US" dirty="0">
                <a:solidFill>
                  <a:srgbClr val="000000"/>
                </a:solidFill>
                <a:ea typeface="ＭＳ Ｐゴシック" panose="020B0600070205080204" pitchFamily="34" charset="-128"/>
              </a:rPr>
              <a:t> </a:t>
            </a:r>
            <a:r>
              <a:rPr lang="en-US" altLang="en-US" dirty="0" err="1">
                <a:solidFill>
                  <a:srgbClr val="000000"/>
                </a:solidFill>
                <a:ea typeface="ＭＳ Ｐゴシック" panose="020B0600070205080204" pitchFamily="34" charset="-128"/>
              </a:rPr>
              <a:t>scolaires</a:t>
            </a:r>
            <a:r>
              <a:rPr lang="en-US" altLang="en-US" dirty="0">
                <a:solidFill>
                  <a:srgbClr val="000000"/>
                </a:solidFill>
                <a:ea typeface="ＭＳ Ｐゴシック" panose="020B0600070205080204" pitchFamily="34" charset="-128"/>
              </a:rPr>
              <a:t>, livres/matériel </a:t>
            </a:r>
            <a:r>
              <a:rPr lang="en-US" altLang="en-US" dirty="0" err="1">
                <a:solidFill>
                  <a:srgbClr val="000000"/>
                </a:solidFill>
                <a:ea typeface="ＭＳ Ｐゴシック" panose="020B0600070205080204" pitchFamily="34" charset="-128"/>
              </a:rPr>
              <a:t>d'apprentissage</a:t>
            </a:r>
            <a:r>
              <a:rPr lang="en-US" altLang="en-US" dirty="0">
                <a:solidFill>
                  <a:srgbClr val="000000"/>
                </a:solidFill>
                <a:ea typeface="ＭＳ Ｐゴシック" panose="020B0600070205080204" pitchFamily="34" charset="-128"/>
              </a:rPr>
              <a:t> et </a:t>
            </a:r>
            <a:r>
              <a:rPr lang="en-US" altLang="en-US" dirty="0" err="1">
                <a:solidFill>
                  <a:srgbClr val="000000"/>
                </a:solidFill>
                <a:ea typeface="ＭＳ Ｐゴシック" panose="020B0600070205080204" pitchFamily="34" charset="-128"/>
              </a:rPr>
              <a:t>autres</a:t>
            </a:r>
            <a:r>
              <a:rPr lang="en-US" altLang="en-US" dirty="0">
                <a:solidFill>
                  <a:srgbClr val="000000"/>
                </a:solidFill>
                <a:ea typeface="ＭＳ Ｐゴシック" panose="020B0600070205080204" pitchFamily="34" charset="-128"/>
              </a:rPr>
              <a:t> </a:t>
            </a:r>
            <a:r>
              <a:rPr lang="en-US" altLang="en-US" dirty="0" err="1">
                <a:solidFill>
                  <a:srgbClr val="000000"/>
                </a:solidFill>
                <a:ea typeface="ＭＳ Ｐゴシック" panose="020B0600070205080204" pitchFamily="34" charset="-128"/>
              </a:rPr>
              <a:t>fournitures</a:t>
            </a:r>
            <a:r>
              <a:rPr lang="en-US" altLang="en-US" dirty="0">
                <a:solidFill>
                  <a:srgbClr val="000000"/>
                </a:solidFill>
                <a:ea typeface="ＭＳ Ｐゴシック" panose="020B0600070205080204" pitchFamily="34" charset="-128"/>
              </a:rPr>
              <a:t> </a:t>
            </a:r>
            <a:r>
              <a:rPr lang="en-US" altLang="en-US" dirty="0" err="1">
                <a:solidFill>
                  <a:srgbClr val="000000"/>
                </a:solidFill>
                <a:ea typeface="ＭＳ Ｐゴシック" panose="020B0600070205080204" pitchFamily="34" charset="-128"/>
              </a:rPr>
              <a:t>scolaires</a:t>
            </a:r>
            <a:r>
              <a:rPr lang="en-US" altLang="en-US" dirty="0">
                <a:solidFill>
                  <a:srgbClr val="000000"/>
                </a:solidFill>
                <a:ea typeface="ＭＳ Ｐゴシック" panose="020B0600070205080204" pitchFamily="34" charset="-128"/>
              </a:rPr>
              <a:t>), </a:t>
            </a:r>
          </a:p>
          <a:p>
            <a:pPr>
              <a:buClr>
                <a:srgbClr val="800000"/>
              </a:buClr>
            </a:pPr>
            <a:r>
              <a:rPr lang="en-US" altLang="en-US" dirty="0">
                <a:solidFill>
                  <a:srgbClr val="000000"/>
                </a:solidFill>
                <a:ea typeface="ＭＳ Ｐゴシック" panose="020B0600070205080204" pitchFamily="34" charset="-128"/>
              </a:rPr>
              <a:t>Services (par </a:t>
            </a:r>
            <a:r>
              <a:rPr lang="en-US" altLang="en-US" dirty="0" err="1">
                <a:solidFill>
                  <a:srgbClr val="000000"/>
                </a:solidFill>
                <a:ea typeface="ＭＳ Ｐゴシック" panose="020B0600070205080204" pitchFamily="34" charset="-128"/>
              </a:rPr>
              <a:t>exemple</a:t>
            </a:r>
            <a:r>
              <a:rPr lang="en-US" altLang="en-US" dirty="0">
                <a:solidFill>
                  <a:srgbClr val="000000"/>
                </a:solidFill>
                <a:ea typeface="ＭＳ Ｐゴシック" panose="020B0600070205080204" pitchFamily="34" charset="-128"/>
              </a:rPr>
              <a:t>, aide </a:t>
            </a:r>
            <a:r>
              <a:rPr lang="en-US" altLang="en-US" dirty="0" err="1">
                <a:solidFill>
                  <a:srgbClr val="000000"/>
                </a:solidFill>
                <a:ea typeface="ＭＳ Ｐゴシック" panose="020B0600070205080204" pitchFamily="34" charset="-128"/>
              </a:rPr>
              <a:t>à</a:t>
            </a:r>
            <a:r>
              <a:rPr lang="en-US" altLang="en-US" dirty="0">
                <a:solidFill>
                  <a:srgbClr val="000000"/>
                </a:solidFill>
                <a:ea typeface="ＭＳ Ｐゴシック" panose="020B0600070205080204" pitchFamily="34" charset="-128"/>
              </a:rPr>
              <a:t> </a:t>
            </a:r>
            <a:r>
              <a:rPr lang="en-US" altLang="en-US" dirty="0" err="1">
                <a:solidFill>
                  <a:srgbClr val="000000"/>
                </a:solidFill>
                <a:ea typeface="ＭＳ Ｐゴシック" panose="020B0600070205080204" pitchFamily="34" charset="-128"/>
              </a:rPr>
              <a:t>l'obtention</a:t>
            </a:r>
            <a:r>
              <a:rPr lang="en-US" altLang="en-US" dirty="0">
                <a:solidFill>
                  <a:srgbClr val="000000"/>
                </a:solidFill>
                <a:ea typeface="ＭＳ Ｐゴシック" panose="020B0600070205080204" pitchFamily="34" charset="-128"/>
              </a:rPr>
              <a:t> d'un </a:t>
            </a:r>
            <a:r>
              <a:rPr lang="en-US" altLang="en-US" dirty="0" err="1">
                <a:solidFill>
                  <a:srgbClr val="000000"/>
                </a:solidFill>
                <a:ea typeface="ＭＳ Ｐゴシック" panose="020B0600070205080204" pitchFamily="34" charset="-128"/>
              </a:rPr>
              <a:t>certificat</a:t>
            </a:r>
            <a:r>
              <a:rPr lang="en-US" altLang="en-US" dirty="0">
                <a:solidFill>
                  <a:srgbClr val="000000"/>
                </a:solidFill>
                <a:ea typeface="ＭＳ Ｐゴシック" panose="020B0600070205080204" pitchFamily="34" charset="-128"/>
              </a:rPr>
              <a:t> de naissance pour </a:t>
            </a:r>
            <a:r>
              <a:rPr lang="en-US" altLang="en-US" dirty="0" err="1">
                <a:solidFill>
                  <a:srgbClr val="000000"/>
                </a:solidFill>
                <a:ea typeface="ＭＳ Ｐゴシック" panose="020B0600070205080204" pitchFamily="34" charset="-128"/>
              </a:rPr>
              <a:t>qu'un</a:t>
            </a:r>
            <a:r>
              <a:rPr lang="en-US" altLang="en-US" dirty="0">
                <a:solidFill>
                  <a:srgbClr val="000000"/>
                </a:solidFill>
                <a:ea typeface="ＭＳ Ｐゴシック" panose="020B0600070205080204" pitchFamily="34" charset="-128"/>
              </a:rPr>
              <a:t> enfant </a:t>
            </a:r>
            <a:r>
              <a:rPr lang="en-US" altLang="en-US" dirty="0" err="1">
                <a:solidFill>
                  <a:srgbClr val="000000"/>
                </a:solidFill>
                <a:ea typeface="ＭＳ Ｐゴシック" panose="020B0600070205080204" pitchFamily="34" charset="-128"/>
              </a:rPr>
              <a:t>puisse</a:t>
            </a:r>
            <a:r>
              <a:rPr lang="en-US" altLang="en-US" dirty="0">
                <a:solidFill>
                  <a:srgbClr val="000000"/>
                </a:solidFill>
                <a:ea typeface="ＭＳ Ｐゴシック" panose="020B0600070205080204" pitchFamily="34" charset="-128"/>
              </a:rPr>
              <a:t> </a:t>
            </a:r>
            <a:r>
              <a:rPr lang="en-US" altLang="en-US" dirty="0" err="1">
                <a:solidFill>
                  <a:srgbClr val="000000"/>
                </a:solidFill>
                <a:ea typeface="ＭＳ Ｐゴシック" panose="020B0600070205080204" pitchFamily="34" charset="-128"/>
              </a:rPr>
              <a:t>fréquenter</a:t>
            </a:r>
            <a:r>
              <a:rPr lang="en-US" altLang="en-US" dirty="0">
                <a:solidFill>
                  <a:srgbClr val="000000"/>
                </a:solidFill>
                <a:ea typeface="ＭＳ Ｐゴシック" panose="020B0600070205080204" pitchFamily="34" charset="-128"/>
              </a:rPr>
              <a:t> </a:t>
            </a:r>
            <a:r>
              <a:rPr lang="en-US" altLang="en-US" dirty="0" err="1">
                <a:solidFill>
                  <a:srgbClr val="000000"/>
                </a:solidFill>
                <a:ea typeface="ＭＳ Ｐゴシック" panose="020B0600070205080204" pitchFamily="34" charset="-128"/>
              </a:rPr>
              <a:t>une</a:t>
            </a:r>
            <a:r>
              <a:rPr lang="en-US" altLang="en-US" dirty="0">
                <a:solidFill>
                  <a:srgbClr val="000000"/>
                </a:solidFill>
                <a:ea typeface="ＭＳ Ｐゴシック" panose="020B0600070205080204" pitchFamily="34" charset="-128"/>
              </a:rPr>
              <a:t> école </a:t>
            </a:r>
            <a:r>
              <a:rPr lang="en-US" altLang="en-US" dirty="0" err="1">
                <a:solidFill>
                  <a:srgbClr val="000000"/>
                </a:solidFill>
                <a:ea typeface="ＭＳ Ｐゴシック" panose="020B0600070205080204" pitchFamily="34" charset="-128"/>
              </a:rPr>
              <a:t>formelle</a:t>
            </a:r>
            <a:r>
              <a:rPr lang="en-US" altLang="en-US" dirty="0">
                <a:solidFill>
                  <a:srgbClr val="000000"/>
                </a:solidFill>
                <a:ea typeface="ＭＳ Ｐゴシック" panose="020B0600070205080204" pitchFamily="34" charset="-128"/>
              </a:rPr>
              <a:t>, </a:t>
            </a:r>
            <a:r>
              <a:rPr lang="en-US" altLang="en-US" dirty="0" err="1">
                <a:solidFill>
                  <a:srgbClr val="000000"/>
                </a:solidFill>
                <a:ea typeface="ＭＳ Ｐゴシック" panose="020B0600070205080204" pitchFamily="34" charset="-128"/>
              </a:rPr>
              <a:t>programmes</a:t>
            </a:r>
            <a:r>
              <a:rPr lang="en-US" altLang="en-US" dirty="0">
                <a:solidFill>
                  <a:srgbClr val="000000"/>
                </a:solidFill>
                <a:ea typeface="ＭＳ Ｐゴシック" panose="020B0600070205080204" pitchFamily="34" charset="-128"/>
              </a:rPr>
              <a:t> </a:t>
            </a:r>
            <a:r>
              <a:rPr lang="en-US" altLang="en-US" dirty="0" err="1">
                <a:solidFill>
                  <a:srgbClr val="000000"/>
                </a:solidFill>
                <a:ea typeface="ＭＳ Ｐゴシック" panose="020B0600070205080204" pitchFamily="34" charset="-128"/>
              </a:rPr>
              <a:t>extrascolaires</a:t>
            </a:r>
            <a:r>
              <a:rPr lang="en-US" altLang="en-US" dirty="0">
                <a:solidFill>
                  <a:srgbClr val="000000"/>
                </a:solidFill>
                <a:ea typeface="ＭＳ Ｐゴシック" panose="020B0600070205080204" pitchFamily="34" charset="-128"/>
              </a:rPr>
              <a:t> </a:t>
            </a:r>
            <a:r>
              <a:rPr lang="en-US" altLang="en-US" dirty="0" err="1">
                <a:solidFill>
                  <a:srgbClr val="000000"/>
                </a:solidFill>
                <a:ea typeface="ＭＳ Ｐゴシック" panose="020B0600070205080204" pitchFamily="34" charset="-128"/>
              </a:rPr>
              <a:t>fournis</a:t>
            </a:r>
            <a:r>
              <a:rPr lang="en-US" altLang="en-US" dirty="0">
                <a:solidFill>
                  <a:srgbClr val="000000"/>
                </a:solidFill>
                <a:ea typeface="ＭＳ Ｐゴシック" panose="020B0600070205080204" pitchFamily="34" charset="-128"/>
              </a:rPr>
              <a:t> </a:t>
            </a:r>
            <a:r>
              <a:rPr lang="en-US" altLang="en-US" dirty="0" err="1">
                <a:solidFill>
                  <a:srgbClr val="000000"/>
                </a:solidFill>
                <a:ea typeface="ＭＳ Ｐゴシック" panose="020B0600070205080204" pitchFamily="34" charset="-128"/>
              </a:rPr>
              <a:t>ou</a:t>
            </a:r>
            <a:r>
              <a:rPr lang="en-US" altLang="en-US" dirty="0">
                <a:solidFill>
                  <a:srgbClr val="000000"/>
                </a:solidFill>
                <a:ea typeface="ＭＳ Ｐゴシック" panose="020B0600070205080204" pitchFamily="34" charset="-128"/>
              </a:rPr>
              <a:t> </a:t>
            </a:r>
            <a:r>
              <a:rPr lang="en-US" altLang="en-US" dirty="0" err="1">
                <a:solidFill>
                  <a:srgbClr val="000000"/>
                </a:solidFill>
                <a:ea typeface="ＭＳ Ｐゴシック" panose="020B0600070205080204" pitchFamily="34" charset="-128"/>
              </a:rPr>
              <a:t>reconnus</a:t>
            </a:r>
            <a:r>
              <a:rPr lang="en-US" altLang="en-US" dirty="0">
                <a:solidFill>
                  <a:srgbClr val="000000"/>
                </a:solidFill>
                <a:ea typeface="ＭＳ Ｐゴシック" panose="020B0600070205080204" pitchFamily="34" charset="-128"/>
              </a:rPr>
              <a:t> par le </a:t>
            </a:r>
            <a:r>
              <a:rPr lang="en-US" altLang="en-US" dirty="0" err="1">
                <a:solidFill>
                  <a:srgbClr val="000000"/>
                </a:solidFill>
                <a:ea typeface="ＭＳ Ｐゴシック" panose="020B0600070205080204" pitchFamily="34" charset="-128"/>
              </a:rPr>
              <a:t>gouvernement</a:t>
            </a:r>
            <a:r>
              <a:rPr lang="en-US" altLang="en-US" dirty="0">
                <a:solidFill>
                  <a:srgbClr val="000000"/>
                </a:solidFill>
                <a:ea typeface="ＭＳ Ｐゴシック" panose="020B0600070205080204" pitchFamily="34" charset="-128"/>
              </a:rPr>
              <a:t>).</a:t>
            </a:r>
          </a:p>
          <a:p>
            <a:pPr marL="0" indent="0">
              <a:buClr>
                <a:srgbClr val="800000"/>
              </a:buClr>
              <a:buNone/>
            </a:pPr>
            <a:endParaRPr lang="en-US" altLang="en-US" dirty="0">
              <a:solidFill>
                <a:srgbClr val="000000"/>
              </a:solidFill>
              <a:ea typeface="ＭＳ Ｐゴシック" panose="020B0600070205080204" pitchFamily="34" charset="-128"/>
            </a:endParaRPr>
          </a:p>
          <a:p>
            <a:pPr marL="0" indent="0">
              <a:buClr>
                <a:srgbClr val="800000"/>
              </a:buClr>
              <a:buNone/>
            </a:pPr>
            <a:r>
              <a:rPr lang="en-US" altLang="en-US" b="1" dirty="0">
                <a:solidFill>
                  <a:srgbClr val="000000"/>
                </a:solidFill>
                <a:ea typeface="ＭＳ Ｐゴシック" panose="020B0600070205080204" pitchFamily="34" charset="-128"/>
              </a:rPr>
              <a:t>E3 (non </a:t>
            </a:r>
            <a:r>
              <a:rPr lang="en-US" altLang="en-US" b="1" dirty="0" err="1">
                <a:solidFill>
                  <a:srgbClr val="000000"/>
                </a:solidFill>
                <a:ea typeface="ＭＳ Ｐゴシック" panose="020B0600070205080204" pitchFamily="34" charset="-128"/>
              </a:rPr>
              <a:t>formel</a:t>
            </a:r>
            <a:r>
              <a:rPr lang="en-US" altLang="en-US" b="1" dirty="0">
                <a:solidFill>
                  <a:srgbClr val="000000"/>
                </a:solidFill>
                <a:ea typeface="ＭＳ Ｐゴシック" panose="020B0600070205080204" pitchFamily="34" charset="-128"/>
              </a:rPr>
              <a:t>) :  </a:t>
            </a:r>
            <a:r>
              <a:rPr lang="en-US" altLang="en-US" dirty="0" err="1">
                <a:solidFill>
                  <a:srgbClr val="000000"/>
                </a:solidFill>
                <a:ea typeface="ＭＳ Ｐゴシック" panose="020B0600070205080204" pitchFamily="34" charset="-128"/>
              </a:rPr>
              <a:t>Alphabétisation</a:t>
            </a:r>
            <a:r>
              <a:rPr lang="en-US" altLang="en-US" dirty="0">
                <a:solidFill>
                  <a:srgbClr val="000000"/>
                </a:solidFill>
                <a:ea typeface="ＭＳ Ｐゴシック" panose="020B0600070205080204" pitchFamily="34" charset="-128"/>
              </a:rPr>
              <a:t>, </a:t>
            </a:r>
            <a:r>
              <a:rPr lang="en-US" altLang="en-US" dirty="0" err="1">
                <a:solidFill>
                  <a:srgbClr val="000000"/>
                </a:solidFill>
                <a:ea typeface="ＭＳ Ｐゴシック" panose="020B0600070205080204" pitchFamily="34" charset="-128"/>
              </a:rPr>
              <a:t>intégration</a:t>
            </a:r>
            <a:r>
              <a:rPr lang="en-US" altLang="en-US" dirty="0">
                <a:solidFill>
                  <a:srgbClr val="000000"/>
                </a:solidFill>
                <a:ea typeface="ＭＳ Ｐゴシック" panose="020B0600070205080204" pitchFamily="34" charset="-128"/>
              </a:rPr>
              <a:t> de </a:t>
            </a:r>
            <a:r>
              <a:rPr lang="en-US" altLang="en-US" dirty="0" err="1">
                <a:solidFill>
                  <a:srgbClr val="000000"/>
                </a:solidFill>
                <a:ea typeface="ＭＳ Ｐゴシック" panose="020B0600070205080204" pitchFamily="34" charset="-128"/>
              </a:rPr>
              <a:t>l'éducation</a:t>
            </a:r>
            <a:r>
              <a:rPr lang="en-US" altLang="en-US" dirty="0">
                <a:solidFill>
                  <a:srgbClr val="000000"/>
                </a:solidFill>
                <a:ea typeface="ＭＳ Ｐゴシック" panose="020B0600070205080204" pitchFamily="34" charset="-128"/>
              </a:rPr>
              <a:t>, </a:t>
            </a:r>
            <a:r>
              <a:rPr lang="en-US" altLang="en-US" dirty="0" err="1">
                <a:solidFill>
                  <a:srgbClr val="000000"/>
                </a:solidFill>
                <a:ea typeface="ＭＳ Ｐゴシック" panose="020B0600070205080204" pitchFamily="34" charset="-128"/>
              </a:rPr>
              <a:t>apprentissage</a:t>
            </a:r>
            <a:r>
              <a:rPr lang="en-US" altLang="en-US" dirty="0">
                <a:solidFill>
                  <a:srgbClr val="000000"/>
                </a:solidFill>
                <a:ea typeface="ＭＳ Ｐゴシック" panose="020B0600070205080204" pitchFamily="34" charset="-128"/>
              </a:rPr>
              <a:t> </a:t>
            </a:r>
            <a:r>
              <a:rPr lang="en-US" altLang="en-US" dirty="0" err="1">
                <a:solidFill>
                  <a:srgbClr val="000000"/>
                </a:solidFill>
                <a:ea typeface="ＭＳ Ｐゴシック" panose="020B0600070205080204" pitchFamily="34" charset="-128"/>
              </a:rPr>
              <a:t>accéléré</a:t>
            </a:r>
            <a:r>
              <a:rPr lang="en-US" altLang="en-US" dirty="0">
                <a:solidFill>
                  <a:srgbClr val="000000"/>
                </a:solidFill>
                <a:ea typeface="ＭＳ Ｐゴシック" panose="020B0600070205080204" pitchFamily="34" charset="-128"/>
              </a:rPr>
              <a:t>, </a:t>
            </a:r>
            <a:r>
              <a:rPr lang="en-US" altLang="en-US" dirty="0" err="1">
                <a:solidFill>
                  <a:srgbClr val="000000"/>
                </a:solidFill>
                <a:ea typeface="ＭＳ Ｐゴシック" panose="020B0600070205080204" pitchFamily="34" charset="-128"/>
              </a:rPr>
              <a:t>éducation</a:t>
            </a:r>
            <a:r>
              <a:rPr lang="en-US" altLang="en-US" dirty="0">
                <a:solidFill>
                  <a:srgbClr val="000000"/>
                </a:solidFill>
                <a:ea typeface="ＭＳ Ｐゴシック" panose="020B0600070205080204" pitchFamily="34" charset="-128"/>
              </a:rPr>
              <a:t> </a:t>
            </a:r>
            <a:r>
              <a:rPr lang="en-US" altLang="en-US" dirty="0" err="1">
                <a:solidFill>
                  <a:srgbClr val="000000"/>
                </a:solidFill>
                <a:ea typeface="ＭＳ Ｐゴシック" panose="020B0600070205080204" pitchFamily="34" charset="-128"/>
              </a:rPr>
              <a:t>communautaire</a:t>
            </a:r>
            <a:r>
              <a:rPr lang="en-US" altLang="en-US" dirty="0">
                <a:solidFill>
                  <a:srgbClr val="000000"/>
                </a:solidFill>
                <a:ea typeface="ＭＳ Ｐゴシック" panose="020B0600070205080204" pitchFamily="34" charset="-128"/>
              </a:rPr>
              <a:t>, </a:t>
            </a:r>
            <a:r>
              <a:rPr lang="en-US" altLang="en-US" dirty="0" err="1">
                <a:solidFill>
                  <a:srgbClr val="000000"/>
                </a:solidFill>
                <a:ea typeface="ＭＳ Ｐゴシック" panose="020B0600070205080204" pitchFamily="34" charset="-128"/>
              </a:rPr>
              <a:t>cours</a:t>
            </a:r>
            <a:r>
              <a:rPr lang="en-US" altLang="en-US" dirty="0">
                <a:solidFill>
                  <a:srgbClr val="000000"/>
                </a:solidFill>
                <a:ea typeface="ＭＳ Ｐゴシック" panose="020B0600070205080204" pitchFamily="34" charset="-128"/>
              </a:rPr>
              <a:t> de transition, </a:t>
            </a:r>
            <a:r>
              <a:rPr lang="en-US" altLang="en-US" dirty="0" err="1">
                <a:solidFill>
                  <a:srgbClr val="000000"/>
                </a:solidFill>
                <a:ea typeface="ＭＳ Ｐゴシック" panose="020B0600070205080204" pitchFamily="34" charset="-128"/>
              </a:rPr>
              <a:t>rattrapage</a:t>
            </a:r>
            <a:r>
              <a:rPr lang="en-US" altLang="en-US" dirty="0">
                <a:solidFill>
                  <a:srgbClr val="000000"/>
                </a:solidFill>
                <a:ea typeface="ＭＳ Ｐゴシック" panose="020B0600070205080204" pitchFamily="34" charset="-128"/>
              </a:rPr>
              <a:t> </a:t>
            </a:r>
            <a:r>
              <a:rPr lang="en-US" altLang="en-US" dirty="0" err="1">
                <a:solidFill>
                  <a:srgbClr val="000000"/>
                </a:solidFill>
                <a:ea typeface="ＭＳ Ｐゴシック" panose="020B0600070205080204" pitchFamily="34" charset="-128"/>
              </a:rPr>
              <a:t>scolaire</a:t>
            </a:r>
            <a:r>
              <a:rPr lang="en-US" altLang="en-US" dirty="0">
                <a:solidFill>
                  <a:srgbClr val="000000"/>
                </a:solidFill>
                <a:ea typeface="ＭＳ Ｐゴシック" panose="020B0600070205080204" pitchFamily="34" charset="-128"/>
              </a:rPr>
              <a:t>, </a:t>
            </a:r>
            <a:r>
              <a:rPr lang="en-US" altLang="en-US" dirty="0" err="1">
                <a:solidFill>
                  <a:srgbClr val="000000"/>
                </a:solidFill>
                <a:ea typeface="ＭＳ Ｐゴシック" panose="020B0600070205080204" pitchFamily="34" charset="-128"/>
              </a:rPr>
              <a:t>compétences</a:t>
            </a:r>
            <a:r>
              <a:rPr lang="en-US" altLang="en-US" dirty="0">
                <a:solidFill>
                  <a:srgbClr val="000000"/>
                </a:solidFill>
                <a:ea typeface="ＭＳ Ｐゴシック" panose="020B0600070205080204" pitchFamily="34" charset="-128"/>
              </a:rPr>
              <a:t> de vie, </a:t>
            </a:r>
            <a:r>
              <a:rPr lang="en-US" altLang="en-US" dirty="0" err="1">
                <a:solidFill>
                  <a:srgbClr val="000000"/>
                </a:solidFill>
                <a:ea typeface="ＭＳ Ｐゴシック" panose="020B0600070205080204" pitchFamily="34" charset="-128"/>
              </a:rPr>
              <a:t>etc</a:t>
            </a:r>
            <a:endParaRPr lang="en-US" dirty="0"/>
          </a:p>
          <a:p>
            <a:pPr marL="0" indent="0">
              <a:buClr>
                <a:srgbClr val="800000"/>
              </a:buClr>
              <a:buNone/>
            </a:pPr>
            <a:r>
              <a:rPr lang="en-US" b="1" dirty="0"/>
              <a:t>E4 (</a:t>
            </a:r>
            <a:r>
              <a:rPr lang="en-US" b="1" dirty="0" err="1"/>
              <a:t>Professionnel</a:t>
            </a:r>
            <a:r>
              <a:rPr lang="en-US" b="1" dirty="0"/>
              <a:t>) </a:t>
            </a:r>
            <a:r>
              <a:rPr lang="en-US" dirty="0"/>
              <a:t>:   </a:t>
            </a:r>
            <a:r>
              <a:rPr lang="en-US" dirty="0" err="1"/>
              <a:t>Programme</a:t>
            </a:r>
            <a:r>
              <a:rPr lang="en-US" dirty="0"/>
              <a:t> de </a:t>
            </a:r>
            <a:r>
              <a:rPr lang="en-US" dirty="0" err="1"/>
              <a:t>charpenterie</a:t>
            </a:r>
            <a:r>
              <a:rPr lang="en-US" dirty="0"/>
              <a:t> "Safe Youth at Work" ; </a:t>
            </a:r>
            <a:r>
              <a:rPr lang="en-US" dirty="0" err="1"/>
              <a:t>apprentissage</a:t>
            </a:r>
            <a:r>
              <a:rPr lang="en-US" dirty="0"/>
              <a:t> </a:t>
            </a:r>
            <a:r>
              <a:rPr lang="en-US" dirty="0" err="1"/>
              <a:t>d'électricien</a:t>
            </a:r>
            <a:r>
              <a:rPr lang="en-US" dirty="0"/>
              <a:t>, etc. </a:t>
            </a:r>
          </a:p>
        </p:txBody>
      </p:sp>
      <p:sp>
        <p:nvSpPr>
          <p:cNvPr id="2" name="Footer Placeholder 1">
            <a:extLst>
              <a:ext uri="{FF2B5EF4-FFF2-40B4-BE49-F238E27FC236}">
                <a16:creationId xmlns:a16="http://schemas.microsoft.com/office/drawing/2014/main" id="{C731B885-2FDF-4680-BBA6-705BD14FABD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531208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L : Moyens d'existence">
            <a:extLst>
              <a:ext uri="{FF2B5EF4-FFF2-40B4-BE49-F238E27FC236}">
                <a16:creationId xmlns:a16="http://schemas.microsoft.com/office/drawing/2014/main" id="{AA5A2B27-8A8B-43EF-AF60-BD11A6E41202}"/>
              </a:ext>
            </a:extLst>
          </p:cNvPr>
          <p:cNvSpPr>
            <a:spLocks noGrp="1"/>
          </p:cNvSpPr>
          <p:nvPr>
            <p:ph type="ctrTitle"/>
          </p:nvPr>
        </p:nvSpPr>
        <p:spPr>
          <a:xfrm>
            <a:off x="531845" y="77956"/>
            <a:ext cx="10328046" cy="961175"/>
          </a:xfrm>
        </p:spPr>
        <p:txBody>
          <a:bodyPr>
            <a:normAutofit/>
          </a:bodyPr>
          <a:lstStyle/>
          <a:p>
            <a:pPr algn="l"/>
            <a:r>
              <a:rPr lang="en-US" sz="4400" dirty="0"/>
              <a:t>L : </a:t>
            </a:r>
            <a:r>
              <a:rPr lang="en-US" sz="4400" dirty="0" err="1"/>
              <a:t>Moyens</a:t>
            </a:r>
            <a:r>
              <a:rPr lang="en-US" sz="4400" dirty="0"/>
              <a:t> </a:t>
            </a:r>
            <a:r>
              <a:rPr lang="en-US" sz="4400" dirty="0" err="1"/>
              <a:t>d'existence</a:t>
            </a:r>
            <a:endParaRPr lang="en-US" sz="4400" dirty="0"/>
          </a:p>
        </p:txBody>
      </p:sp>
      <p:sp>
        <p:nvSpPr>
          <p:cNvPr id="7" name="Rectangle 6" descr="Projets fournissant des services de subsistance&#10;">
            <a:extLst>
              <a:ext uri="{FF2B5EF4-FFF2-40B4-BE49-F238E27FC236}">
                <a16:creationId xmlns:a16="http://schemas.microsoft.com/office/drawing/2014/main" id="{A415DA40-BBEE-496E-84A7-3705D1D58055}"/>
              </a:ext>
            </a:extLst>
          </p:cNvPr>
          <p:cNvSpPr/>
          <p:nvPr/>
        </p:nvSpPr>
        <p:spPr>
          <a:xfrm>
            <a:off x="531845" y="1345527"/>
            <a:ext cx="7113550" cy="523220"/>
          </a:xfrm>
          <a:prstGeom prst="rect">
            <a:avLst/>
          </a:prstGeom>
        </p:spPr>
        <p:txBody>
          <a:bodyPr wrap="none">
            <a:spAutoFit/>
          </a:bodyPr>
          <a:lstStyle/>
          <a:p>
            <a:r>
              <a:rPr lang="en-US" sz="2800" b="1" dirty="0" err="1">
                <a:solidFill>
                  <a:schemeClr val="accent6">
                    <a:lumMod val="50000"/>
                  </a:schemeClr>
                </a:solidFill>
                <a:ea typeface="Times New Roman" panose="02020603050405020304" pitchFamily="18" charset="0"/>
                <a:cs typeface="Times New Roman" panose="02020603050405020304" pitchFamily="18" charset="0"/>
              </a:rPr>
              <a:t>Projets</a:t>
            </a:r>
            <a:r>
              <a:rPr lang="en-US" sz="2800" b="1" dirty="0">
                <a:solidFill>
                  <a:schemeClr val="accent6">
                    <a:lumMod val="50000"/>
                  </a:schemeClr>
                </a:solidFill>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a typeface="Times New Roman" panose="02020603050405020304" pitchFamily="18" charset="0"/>
                <a:cs typeface="Times New Roman" panose="02020603050405020304" pitchFamily="18" charset="0"/>
              </a:rPr>
              <a:t>fournissant</a:t>
            </a:r>
            <a:r>
              <a:rPr lang="en-US" sz="2800" b="1" dirty="0">
                <a:solidFill>
                  <a:schemeClr val="accent6">
                    <a:lumMod val="50000"/>
                  </a:schemeClr>
                </a:solidFill>
                <a:ea typeface="Times New Roman" panose="02020603050405020304" pitchFamily="18" charset="0"/>
                <a:cs typeface="Times New Roman" panose="02020603050405020304" pitchFamily="18" charset="0"/>
              </a:rPr>
              <a:t> des services de </a:t>
            </a:r>
            <a:r>
              <a:rPr lang="en-US" sz="2800" b="1" dirty="0" err="1">
                <a:solidFill>
                  <a:schemeClr val="accent6">
                    <a:lumMod val="50000"/>
                  </a:schemeClr>
                </a:solidFill>
                <a:ea typeface="Times New Roman" panose="02020603050405020304" pitchFamily="18" charset="0"/>
                <a:cs typeface="Times New Roman" panose="02020603050405020304" pitchFamily="18" charset="0"/>
              </a:rPr>
              <a:t>subsistance</a:t>
            </a:r>
            <a:endParaRPr lang="en-US" sz="2800" b="1" dirty="0">
              <a:solidFill>
                <a:schemeClr val="accent6">
                  <a:lumMod val="50000"/>
                </a:schemeClr>
              </a:solidFill>
            </a:endParaRPr>
          </a:p>
        </p:txBody>
      </p:sp>
      <p:sp>
        <p:nvSpPr>
          <p:cNvPr id="3" name="Content Placeholder 2" descr="L1. # Nombre de ménages recevant des services de subsistance&#10;L2. # Nombre d'adultes bénéficiant de services d'emploi &#10;L3. # Nombre d'enfants bénéficiant de services d'emploi (15 - 17 ans)&#10;L4. # Nombre d'adultes bénéficiant de services de renforcement économique&#10;(ex. VSLA, programmes de prêts, coopératives, etc.)&#10;L5. # Nombre d'adultes ayant bénéficié d'autres services de subsistance&#10;L6. # Nombre d'individus ayant bénéficié d'un service de subsistance">
            <a:extLst>
              <a:ext uri="{FF2B5EF4-FFF2-40B4-BE49-F238E27FC236}">
                <a16:creationId xmlns:a16="http://schemas.microsoft.com/office/drawing/2014/main" id="{899D53A3-0873-4795-B6D8-E299669A3614}"/>
              </a:ext>
            </a:extLst>
          </p:cNvPr>
          <p:cNvSpPr>
            <a:spLocks noGrp="1"/>
          </p:cNvSpPr>
          <p:nvPr>
            <p:ph sz="quarter" idx="13"/>
          </p:nvPr>
        </p:nvSpPr>
        <p:spPr>
          <a:xfrm>
            <a:off x="531845" y="2175143"/>
            <a:ext cx="10944515" cy="3128377"/>
          </a:xfrm>
        </p:spPr>
        <p:txBody>
          <a:bodyPr>
            <a:normAutofit lnSpcReduction="10000"/>
          </a:bodyPr>
          <a:lstStyle/>
          <a:p>
            <a:pPr marL="0" indent="0">
              <a:buNone/>
            </a:pPr>
            <a:r>
              <a:rPr lang="en-US" sz="2400" dirty="0"/>
              <a:t>L1. # </a:t>
            </a:r>
            <a:r>
              <a:rPr lang="en-US" sz="2400" dirty="0" err="1"/>
              <a:t>Nombre</a:t>
            </a:r>
            <a:r>
              <a:rPr lang="en-US" sz="2400" dirty="0"/>
              <a:t> de ménages </a:t>
            </a:r>
            <a:r>
              <a:rPr lang="en-US" sz="2400" dirty="0" err="1"/>
              <a:t>recevant</a:t>
            </a:r>
            <a:r>
              <a:rPr lang="en-US" sz="2400" dirty="0"/>
              <a:t> des services de </a:t>
            </a:r>
            <a:r>
              <a:rPr lang="en-US" sz="2400" dirty="0" err="1"/>
              <a:t>subsistance</a:t>
            </a:r>
            <a:endParaRPr lang="en-US" sz="2400" dirty="0"/>
          </a:p>
          <a:p>
            <a:pPr marL="0" indent="0">
              <a:buNone/>
            </a:pPr>
            <a:r>
              <a:rPr lang="en-US" sz="2400" dirty="0"/>
              <a:t>L2. # </a:t>
            </a:r>
            <a:r>
              <a:rPr lang="en-US" sz="2400" dirty="0" err="1"/>
              <a:t>Nombre</a:t>
            </a:r>
            <a:r>
              <a:rPr lang="en-US" sz="2400" dirty="0"/>
              <a:t> </a:t>
            </a:r>
            <a:r>
              <a:rPr lang="en-US" sz="2400" dirty="0" err="1"/>
              <a:t>d'adultes</a:t>
            </a:r>
            <a:r>
              <a:rPr lang="en-US" sz="2400" dirty="0"/>
              <a:t> </a:t>
            </a:r>
            <a:r>
              <a:rPr lang="en-US" sz="2400" dirty="0" err="1"/>
              <a:t>bénéficiant</a:t>
            </a:r>
            <a:r>
              <a:rPr lang="en-US" sz="2400" dirty="0"/>
              <a:t> de services </a:t>
            </a:r>
            <a:r>
              <a:rPr lang="en-US" sz="2400" dirty="0" err="1"/>
              <a:t>d'emploi</a:t>
            </a:r>
            <a:r>
              <a:rPr lang="en-US" sz="2400" dirty="0"/>
              <a:t> </a:t>
            </a:r>
          </a:p>
          <a:p>
            <a:pPr marL="0" indent="0">
              <a:buNone/>
            </a:pPr>
            <a:r>
              <a:rPr lang="en-US" sz="2400" dirty="0"/>
              <a:t>L3. # </a:t>
            </a:r>
            <a:r>
              <a:rPr lang="en-US" sz="2400" dirty="0" err="1"/>
              <a:t>Nombre</a:t>
            </a:r>
            <a:r>
              <a:rPr lang="en-US" sz="2400" dirty="0"/>
              <a:t> </a:t>
            </a:r>
            <a:r>
              <a:rPr lang="en-US" sz="2400" dirty="0" err="1"/>
              <a:t>d'enfants</a:t>
            </a:r>
            <a:r>
              <a:rPr lang="en-US" sz="2400" dirty="0"/>
              <a:t> </a:t>
            </a:r>
            <a:r>
              <a:rPr lang="en-US" sz="2400" dirty="0" err="1"/>
              <a:t>bénéficiant</a:t>
            </a:r>
            <a:r>
              <a:rPr lang="en-US" sz="2400" dirty="0"/>
              <a:t> de services </a:t>
            </a:r>
            <a:r>
              <a:rPr lang="en-US" sz="2400" dirty="0" err="1"/>
              <a:t>d'emploi</a:t>
            </a:r>
            <a:r>
              <a:rPr lang="en-US" sz="2400" dirty="0"/>
              <a:t> (15 - 17 </a:t>
            </a:r>
            <a:r>
              <a:rPr lang="en-US" sz="2400" dirty="0" err="1"/>
              <a:t>ans</a:t>
            </a:r>
            <a:r>
              <a:rPr lang="en-US" sz="2400" dirty="0"/>
              <a:t>)</a:t>
            </a:r>
          </a:p>
          <a:p>
            <a:pPr marL="0" indent="0">
              <a:buNone/>
            </a:pPr>
            <a:r>
              <a:rPr lang="en-US" sz="2400" dirty="0"/>
              <a:t>L4. # </a:t>
            </a:r>
            <a:r>
              <a:rPr lang="en-US" sz="2400" dirty="0" err="1"/>
              <a:t>Nombre</a:t>
            </a:r>
            <a:r>
              <a:rPr lang="en-US" sz="2400" dirty="0"/>
              <a:t> </a:t>
            </a:r>
            <a:r>
              <a:rPr lang="en-US" sz="2400" dirty="0" err="1"/>
              <a:t>d'adultes</a:t>
            </a:r>
            <a:r>
              <a:rPr lang="en-US" sz="2400" dirty="0"/>
              <a:t> </a:t>
            </a:r>
            <a:r>
              <a:rPr lang="en-US" sz="2400" dirty="0" err="1"/>
              <a:t>bénéficiant</a:t>
            </a:r>
            <a:r>
              <a:rPr lang="en-US" sz="2400" dirty="0"/>
              <a:t> de services de </a:t>
            </a:r>
            <a:r>
              <a:rPr lang="en-US" sz="2400" dirty="0" err="1"/>
              <a:t>renforcement</a:t>
            </a:r>
            <a:r>
              <a:rPr lang="en-US" sz="2400" dirty="0"/>
              <a:t> </a:t>
            </a:r>
            <a:r>
              <a:rPr lang="en-US" sz="2400" dirty="0" err="1"/>
              <a:t>économique</a:t>
            </a:r>
            <a:endParaRPr lang="en-US" sz="2400" dirty="0"/>
          </a:p>
          <a:p>
            <a:pPr marL="0" indent="0">
              <a:buNone/>
            </a:pPr>
            <a:r>
              <a:rPr lang="en-US" sz="2400" dirty="0"/>
              <a:t>(ex. VSLA, </a:t>
            </a:r>
            <a:r>
              <a:rPr lang="en-US" sz="2400" dirty="0" err="1"/>
              <a:t>programmes</a:t>
            </a:r>
            <a:r>
              <a:rPr lang="en-US" sz="2400" dirty="0"/>
              <a:t> de </a:t>
            </a:r>
            <a:r>
              <a:rPr lang="en-US" sz="2400" dirty="0" err="1"/>
              <a:t>prêts</a:t>
            </a:r>
            <a:r>
              <a:rPr lang="en-US" sz="2400" dirty="0"/>
              <a:t>, </a:t>
            </a:r>
            <a:r>
              <a:rPr lang="en-US" sz="2400" dirty="0" err="1"/>
              <a:t>coopératives</a:t>
            </a:r>
            <a:r>
              <a:rPr lang="en-US" sz="2400" dirty="0"/>
              <a:t>, etc.)</a:t>
            </a:r>
          </a:p>
          <a:p>
            <a:pPr marL="0" indent="0">
              <a:buNone/>
            </a:pPr>
            <a:r>
              <a:rPr lang="en-US" sz="2400" dirty="0"/>
              <a:t>L5. # </a:t>
            </a:r>
            <a:r>
              <a:rPr lang="en-US" sz="2400" dirty="0" err="1"/>
              <a:t>Nombre</a:t>
            </a:r>
            <a:r>
              <a:rPr lang="en-US" sz="2400" dirty="0"/>
              <a:t> </a:t>
            </a:r>
            <a:r>
              <a:rPr lang="en-US" sz="2400" dirty="0" err="1"/>
              <a:t>d'adultes</a:t>
            </a:r>
            <a:r>
              <a:rPr lang="en-US" sz="2400" dirty="0"/>
              <a:t> </a:t>
            </a:r>
            <a:r>
              <a:rPr lang="en-US" sz="2400" dirty="0" err="1"/>
              <a:t>ayant</a:t>
            </a:r>
            <a:r>
              <a:rPr lang="en-US" sz="2400" dirty="0"/>
              <a:t> </a:t>
            </a:r>
            <a:r>
              <a:rPr lang="en-US" sz="2400" dirty="0" err="1"/>
              <a:t>bénéficié</a:t>
            </a:r>
            <a:r>
              <a:rPr lang="en-US" sz="2400" dirty="0"/>
              <a:t> </a:t>
            </a:r>
            <a:r>
              <a:rPr lang="en-US" sz="2400" dirty="0" err="1"/>
              <a:t>d'autres</a:t>
            </a:r>
            <a:r>
              <a:rPr lang="en-US" sz="2400" dirty="0"/>
              <a:t> services de </a:t>
            </a:r>
            <a:r>
              <a:rPr lang="en-US" sz="2400" dirty="0" err="1"/>
              <a:t>subsistance</a:t>
            </a:r>
            <a:endParaRPr lang="en-US" sz="2400" dirty="0"/>
          </a:p>
          <a:p>
            <a:pPr marL="0" indent="0">
              <a:buNone/>
            </a:pPr>
            <a:r>
              <a:rPr lang="en-US" sz="2400" dirty="0"/>
              <a:t>L6. # </a:t>
            </a:r>
            <a:r>
              <a:rPr lang="en-US" sz="2400" dirty="0" err="1"/>
              <a:t>Nombre</a:t>
            </a:r>
            <a:r>
              <a:rPr lang="en-US" sz="2400" dirty="0"/>
              <a:t> </a:t>
            </a:r>
            <a:r>
              <a:rPr lang="en-US" sz="2400" dirty="0" err="1"/>
              <a:t>d'individus</a:t>
            </a:r>
            <a:r>
              <a:rPr lang="en-US" sz="2400" dirty="0"/>
              <a:t> </a:t>
            </a:r>
            <a:r>
              <a:rPr lang="en-US" sz="2400" dirty="0" err="1"/>
              <a:t>ayant</a:t>
            </a:r>
            <a:r>
              <a:rPr lang="en-US" sz="2400" dirty="0"/>
              <a:t> </a:t>
            </a:r>
            <a:r>
              <a:rPr lang="en-US" sz="2400" dirty="0" err="1"/>
              <a:t>bénéficié</a:t>
            </a:r>
            <a:r>
              <a:rPr lang="en-US" sz="2400" dirty="0"/>
              <a:t> d'un service de </a:t>
            </a:r>
            <a:r>
              <a:rPr lang="en-US" sz="2400" dirty="0" err="1"/>
              <a:t>subsistance</a:t>
            </a:r>
            <a:endParaRPr lang="en-US" dirty="0"/>
          </a:p>
        </p:txBody>
      </p:sp>
      <p:sp>
        <p:nvSpPr>
          <p:cNvPr id="5" name="Right Brace 4">
            <a:extLst>
              <a:ext uri="{FF2B5EF4-FFF2-40B4-BE49-F238E27FC236}">
                <a16:creationId xmlns:a16="http://schemas.microsoft.com/office/drawing/2014/main" id="{0F7B8636-DA7A-4EE5-B510-7348AE583BEA}"/>
              </a:ext>
              <a:ext uri="{C183D7F6-B498-43B3-948B-1728B52AA6E4}">
                <adec:decorative xmlns:adec="http://schemas.microsoft.com/office/drawing/2017/decorative" val="1"/>
              </a:ext>
            </a:extLst>
          </p:cNvPr>
          <p:cNvSpPr/>
          <p:nvPr/>
        </p:nvSpPr>
        <p:spPr>
          <a:xfrm>
            <a:off x="9623380" y="2598821"/>
            <a:ext cx="252663" cy="83017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descr="(par exemple, alphabétisation financière, formation professionnelle, etc.)">
            <a:extLst>
              <a:ext uri="{FF2B5EF4-FFF2-40B4-BE49-F238E27FC236}">
                <a16:creationId xmlns:a16="http://schemas.microsoft.com/office/drawing/2014/main" id="{ADD4B1A0-0773-4145-895E-D7E5241D9ADC}"/>
              </a:ext>
            </a:extLst>
          </p:cNvPr>
          <p:cNvSpPr txBox="1"/>
          <p:nvPr/>
        </p:nvSpPr>
        <p:spPr>
          <a:xfrm>
            <a:off x="9960193" y="2431599"/>
            <a:ext cx="2223726" cy="1477328"/>
          </a:xfrm>
          <a:prstGeom prst="rect">
            <a:avLst/>
          </a:prstGeom>
          <a:noFill/>
        </p:spPr>
        <p:txBody>
          <a:bodyPr wrap="square" rtlCol="0">
            <a:spAutoFit/>
          </a:bodyPr>
          <a:lstStyle/>
          <a:p>
            <a:r>
              <a:rPr lang="en-US" sz="1800" dirty="0"/>
              <a:t>(par </a:t>
            </a:r>
            <a:r>
              <a:rPr lang="en-US" sz="1800" dirty="0" err="1"/>
              <a:t>exemple</a:t>
            </a:r>
            <a:r>
              <a:rPr lang="en-US" sz="1800" dirty="0"/>
              <a:t>, </a:t>
            </a:r>
            <a:r>
              <a:rPr lang="en-US" sz="1800" dirty="0" err="1"/>
              <a:t>alphabétisation</a:t>
            </a:r>
            <a:r>
              <a:rPr lang="en-US" sz="1800" dirty="0"/>
              <a:t> financière, formation </a:t>
            </a:r>
            <a:r>
              <a:rPr lang="en-US" sz="1800" dirty="0" err="1"/>
              <a:t>professionnelle</a:t>
            </a:r>
            <a:r>
              <a:rPr lang="en-US" sz="1800" dirty="0"/>
              <a:t>, etc.)</a:t>
            </a:r>
          </a:p>
          <a:p>
            <a:endParaRPr lang="en-US" dirty="0"/>
          </a:p>
        </p:txBody>
      </p:sp>
      <p:sp>
        <p:nvSpPr>
          <p:cNvPr id="2" name="Footer Placeholder 1">
            <a:extLst>
              <a:ext uri="{FF2B5EF4-FFF2-40B4-BE49-F238E27FC236}">
                <a16:creationId xmlns:a16="http://schemas.microsoft.com/office/drawing/2014/main" id="{C731B885-2FDF-4680-BBA6-705BD14FABD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599132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T : Formation">
            <a:extLst>
              <a:ext uri="{FF2B5EF4-FFF2-40B4-BE49-F238E27FC236}">
                <a16:creationId xmlns:a16="http://schemas.microsoft.com/office/drawing/2014/main" id="{AA5A2B27-8A8B-43EF-AF60-BD11A6E41202}"/>
              </a:ext>
            </a:extLst>
          </p:cNvPr>
          <p:cNvSpPr>
            <a:spLocks noGrp="1"/>
          </p:cNvSpPr>
          <p:nvPr>
            <p:ph type="ctrTitle"/>
          </p:nvPr>
        </p:nvSpPr>
        <p:spPr>
          <a:xfrm>
            <a:off x="464695" y="114359"/>
            <a:ext cx="10458829" cy="961175"/>
          </a:xfrm>
        </p:spPr>
        <p:txBody>
          <a:bodyPr>
            <a:normAutofit/>
          </a:bodyPr>
          <a:lstStyle/>
          <a:p>
            <a:pPr algn="l"/>
            <a:r>
              <a:rPr lang="en-US" sz="4400" dirty="0"/>
              <a:t>T : Formation</a:t>
            </a:r>
          </a:p>
        </p:txBody>
      </p:sp>
      <p:sp>
        <p:nvSpPr>
          <p:cNvPr id="7" name="Rectangle 6" descr="Projets offrant des formations en réponse aux besoins de renforcement des capacités&#10;">
            <a:extLst>
              <a:ext uri="{FF2B5EF4-FFF2-40B4-BE49-F238E27FC236}">
                <a16:creationId xmlns:a16="http://schemas.microsoft.com/office/drawing/2014/main" id="{F6647AB9-462A-4332-9F7F-AE46A063AB87}"/>
              </a:ext>
            </a:extLst>
          </p:cNvPr>
          <p:cNvSpPr/>
          <p:nvPr/>
        </p:nvSpPr>
        <p:spPr>
          <a:xfrm>
            <a:off x="617624" y="1451656"/>
            <a:ext cx="10463134" cy="954107"/>
          </a:xfrm>
          <a:prstGeom prst="rect">
            <a:avLst/>
          </a:prstGeom>
        </p:spPr>
        <p:txBody>
          <a:bodyPr wrap="square">
            <a:spAutoFit/>
          </a:bodyPr>
          <a:lstStyle/>
          <a:p>
            <a:r>
              <a:rPr lang="en-US" sz="2800" b="1" dirty="0" err="1">
                <a:solidFill>
                  <a:schemeClr val="accent6">
                    <a:lumMod val="50000"/>
                  </a:schemeClr>
                </a:solidFill>
                <a:latin typeface="Calibri" panose="020F0502020204030204" pitchFamily="34" charset="0"/>
                <a:ea typeface="Times New Roman" panose="02020603050405020304" pitchFamily="18" charset="0"/>
                <a:cs typeface="Times New Roman" panose="02020603050405020304" pitchFamily="18" charset="0"/>
              </a:rPr>
              <a:t>Projets</a:t>
            </a:r>
            <a:r>
              <a:rPr lang="en-US" sz="2800" b="1" dirty="0">
                <a:solidFill>
                  <a:schemeClr val="accent6">
                    <a:lumMod val="50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Calibri" panose="020F0502020204030204" pitchFamily="34" charset="0"/>
                <a:ea typeface="Times New Roman" panose="02020603050405020304" pitchFamily="18" charset="0"/>
                <a:cs typeface="Times New Roman" panose="02020603050405020304" pitchFamily="18" charset="0"/>
              </a:rPr>
              <a:t>offrant</a:t>
            </a:r>
            <a:r>
              <a:rPr lang="en-US" sz="2800" b="1" dirty="0">
                <a:solidFill>
                  <a:schemeClr val="accent6">
                    <a:lumMod val="50000"/>
                  </a:schemeClr>
                </a:solidFill>
                <a:latin typeface="Calibri" panose="020F0502020204030204" pitchFamily="34" charset="0"/>
                <a:ea typeface="Times New Roman" panose="02020603050405020304" pitchFamily="18" charset="0"/>
                <a:cs typeface="Times New Roman" panose="02020603050405020304" pitchFamily="18" charset="0"/>
              </a:rPr>
              <a:t> des formations </a:t>
            </a:r>
            <a:r>
              <a:rPr lang="en-US" sz="2800" b="1" dirty="0" err="1">
                <a:solidFill>
                  <a:schemeClr val="accent6">
                    <a:lumMod val="50000"/>
                  </a:schemeClr>
                </a:solidFill>
                <a:latin typeface="Calibri" panose="020F0502020204030204" pitchFamily="34" charset="0"/>
                <a:ea typeface="Times New Roman" panose="02020603050405020304" pitchFamily="18" charset="0"/>
                <a:cs typeface="Times New Roman" panose="02020603050405020304" pitchFamily="18" charset="0"/>
              </a:rPr>
              <a:t>en</a:t>
            </a:r>
            <a:r>
              <a:rPr lang="en-US" sz="2800" b="1" dirty="0">
                <a:solidFill>
                  <a:schemeClr val="accent6">
                    <a:lumMod val="50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Calibri" panose="020F0502020204030204" pitchFamily="34" charset="0"/>
                <a:ea typeface="Times New Roman" panose="02020603050405020304" pitchFamily="18" charset="0"/>
                <a:cs typeface="Times New Roman" panose="02020603050405020304" pitchFamily="18" charset="0"/>
              </a:rPr>
              <a:t>réponse</a:t>
            </a:r>
            <a:r>
              <a:rPr lang="en-US" sz="2800" b="1" dirty="0">
                <a:solidFill>
                  <a:schemeClr val="accent6">
                    <a:lumMod val="50000"/>
                  </a:schemeClr>
                </a:solidFill>
                <a:latin typeface="Calibri" panose="020F0502020204030204" pitchFamily="34" charset="0"/>
                <a:ea typeface="Times New Roman" panose="02020603050405020304" pitchFamily="18" charset="0"/>
                <a:cs typeface="Times New Roman" panose="02020603050405020304" pitchFamily="18" charset="0"/>
              </a:rPr>
              <a:t> aux </a:t>
            </a:r>
            <a:r>
              <a:rPr lang="en-US" sz="2800" b="1" dirty="0" err="1">
                <a:solidFill>
                  <a:schemeClr val="accent6">
                    <a:lumMod val="50000"/>
                  </a:schemeClr>
                </a:solidFill>
                <a:latin typeface="Calibri" panose="020F0502020204030204" pitchFamily="34" charset="0"/>
                <a:ea typeface="Times New Roman" panose="02020603050405020304" pitchFamily="18" charset="0"/>
                <a:cs typeface="Times New Roman" panose="02020603050405020304" pitchFamily="18" charset="0"/>
              </a:rPr>
              <a:t>besoins</a:t>
            </a:r>
            <a:r>
              <a:rPr lang="en-US" sz="2800" b="1" dirty="0">
                <a:solidFill>
                  <a:schemeClr val="accent6">
                    <a:lumMod val="50000"/>
                  </a:schemeClr>
                </a:solidFill>
                <a:latin typeface="Calibri" panose="020F0502020204030204" pitchFamily="34" charset="0"/>
                <a:ea typeface="Times New Roman" panose="02020603050405020304" pitchFamily="18" charset="0"/>
                <a:cs typeface="Times New Roman" panose="02020603050405020304" pitchFamily="18" charset="0"/>
              </a:rPr>
              <a:t> de </a:t>
            </a:r>
            <a:r>
              <a:rPr lang="en-US" sz="2800" b="1" dirty="0" err="1">
                <a:solidFill>
                  <a:schemeClr val="accent6">
                    <a:lumMod val="50000"/>
                  </a:schemeClr>
                </a:solidFill>
                <a:latin typeface="Calibri" panose="020F0502020204030204" pitchFamily="34" charset="0"/>
                <a:ea typeface="Times New Roman" panose="02020603050405020304" pitchFamily="18" charset="0"/>
                <a:cs typeface="Times New Roman" panose="02020603050405020304" pitchFamily="18" charset="0"/>
              </a:rPr>
              <a:t>renforcement</a:t>
            </a:r>
            <a:r>
              <a:rPr lang="en-US" sz="2800" b="1" dirty="0">
                <a:solidFill>
                  <a:schemeClr val="accent6">
                    <a:lumMod val="50000"/>
                  </a:schemeClr>
                </a:solidFill>
                <a:latin typeface="Calibri" panose="020F0502020204030204" pitchFamily="34" charset="0"/>
                <a:ea typeface="Times New Roman" panose="02020603050405020304" pitchFamily="18" charset="0"/>
                <a:cs typeface="Times New Roman" panose="02020603050405020304" pitchFamily="18" charset="0"/>
              </a:rPr>
              <a:t> des </a:t>
            </a:r>
            <a:r>
              <a:rPr lang="en-US" sz="2800" b="1" dirty="0" err="1">
                <a:solidFill>
                  <a:schemeClr val="accent6">
                    <a:lumMod val="50000"/>
                  </a:schemeClr>
                </a:solidFill>
                <a:latin typeface="Calibri" panose="020F0502020204030204" pitchFamily="34" charset="0"/>
                <a:ea typeface="Times New Roman" panose="02020603050405020304" pitchFamily="18" charset="0"/>
                <a:cs typeface="Times New Roman" panose="02020603050405020304" pitchFamily="18" charset="0"/>
              </a:rPr>
              <a:t>capacités</a:t>
            </a:r>
            <a:endParaRPr lang="en-US" sz="2800" b="1" dirty="0">
              <a:solidFill>
                <a:schemeClr val="accent6">
                  <a:lumMod val="50000"/>
                </a:schemeClr>
              </a:solidFill>
              <a:latin typeface="Calibri" panose="020F0502020204030204" pitchFamily="34" charset="0"/>
              <a:cs typeface="Times New Roman" panose="02020603050405020304" pitchFamily="18" charset="0"/>
            </a:endParaRPr>
          </a:p>
        </p:txBody>
      </p:sp>
      <p:sp>
        <p:nvSpPr>
          <p:cNvPr id="3" name="Content Placeholder 2" descr="T1. Nombre (#) d'individus ayant bénéficié d'une formation ou d'un autre soutien pour améliorer l'application ou le respect du travail des enfants, du travail forcé ou d'autres lois ou politiques relatives aux droits des travailleurs.&#10;T2. Nombre (#) d'éducateurs formés (par exemple, enseignants, directeurs d'école, membres du conseil scolaire).&#10;">
            <a:extLst>
              <a:ext uri="{FF2B5EF4-FFF2-40B4-BE49-F238E27FC236}">
                <a16:creationId xmlns:a16="http://schemas.microsoft.com/office/drawing/2014/main" id="{899D53A3-0873-4795-B6D8-E299669A3614}"/>
              </a:ext>
            </a:extLst>
          </p:cNvPr>
          <p:cNvSpPr>
            <a:spLocks noGrp="1"/>
          </p:cNvSpPr>
          <p:nvPr>
            <p:ph sz="quarter" idx="13"/>
          </p:nvPr>
        </p:nvSpPr>
        <p:spPr>
          <a:xfrm>
            <a:off x="617624" y="2512818"/>
            <a:ext cx="10597479" cy="2550986"/>
          </a:xfrm>
        </p:spPr>
        <p:txBody>
          <a:bodyPr>
            <a:normAutofit/>
          </a:bodyPr>
          <a:lstStyle/>
          <a:p>
            <a:pPr marL="517525" indent="-517525" fontAlgn="base">
              <a:buNone/>
            </a:pPr>
            <a:r>
              <a:rPr lang="en-US" dirty="0"/>
              <a:t>T1. </a:t>
            </a:r>
            <a:r>
              <a:rPr lang="en-US" dirty="0" err="1"/>
              <a:t>Nombre</a:t>
            </a:r>
            <a:r>
              <a:rPr lang="en-US" dirty="0"/>
              <a:t> (#) </a:t>
            </a:r>
            <a:r>
              <a:rPr lang="en-US" dirty="0" err="1"/>
              <a:t>d'individus</a:t>
            </a:r>
            <a:r>
              <a:rPr lang="en-US" dirty="0"/>
              <a:t> </a:t>
            </a:r>
            <a:r>
              <a:rPr lang="en-US" dirty="0" err="1"/>
              <a:t>ayant</a:t>
            </a:r>
            <a:r>
              <a:rPr lang="en-US" dirty="0"/>
              <a:t> </a:t>
            </a:r>
            <a:r>
              <a:rPr lang="en-US" dirty="0" err="1"/>
              <a:t>bénéficié</a:t>
            </a:r>
            <a:r>
              <a:rPr lang="en-US" dirty="0"/>
              <a:t> </a:t>
            </a:r>
            <a:r>
              <a:rPr lang="en-US" dirty="0" err="1"/>
              <a:t>d'une</a:t>
            </a:r>
            <a:r>
              <a:rPr lang="en-US" dirty="0"/>
              <a:t> formation </a:t>
            </a:r>
            <a:r>
              <a:rPr lang="en-US" dirty="0" err="1"/>
              <a:t>ou</a:t>
            </a:r>
            <a:r>
              <a:rPr lang="en-US" dirty="0"/>
              <a:t> d'un </a:t>
            </a:r>
            <a:r>
              <a:rPr lang="en-US" dirty="0" err="1"/>
              <a:t>autre</a:t>
            </a:r>
            <a:r>
              <a:rPr lang="en-US" dirty="0"/>
              <a:t> </a:t>
            </a:r>
            <a:r>
              <a:rPr lang="en-US" dirty="0" err="1"/>
              <a:t>soutien</a:t>
            </a:r>
            <a:r>
              <a:rPr lang="en-US" dirty="0"/>
              <a:t> pour </a:t>
            </a:r>
            <a:r>
              <a:rPr lang="en-US" dirty="0" err="1"/>
              <a:t>améliorer</a:t>
            </a:r>
            <a:r>
              <a:rPr lang="en-US" dirty="0"/>
              <a:t> </a:t>
            </a:r>
            <a:r>
              <a:rPr lang="en-US" dirty="0" err="1"/>
              <a:t>l'application</a:t>
            </a:r>
            <a:r>
              <a:rPr lang="en-US" dirty="0"/>
              <a:t> </a:t>
            </a:r>
            <a:r>
              <a:rPr lang="en-US" dirty="0" err="1"/>
              <a:t>ou</a:t>
            </a:r>
            <a:r>
              <a:rPr lang="en-US" dirty="0"/>
              <a:t> le respect du travail des enfants, du travail </a:t>
            </a:r>
            <a:r>
              <a:rPr lang="en-US" dirty="0" err="1"/>
              <a:t>forcé</a:t>
            </a:r>
            <a:r>
              <a:rPr lang="en-US" dirty="0"/>
              <a:t> </a:t>
            </a:r>
            <a:r>
              <a:rPr lang="en-US" dirty="0" err="1"/>
              <a:t>ou</a:t>
            </a:r>
            <a:r>
              <a:rPr lang="en-US" dirty="0"/>
              <a:t> </a:t>
            </a:r>
            <a:r>
              <a:rPr lang="en-US" dirty="0" err="1"/>
              <a:t>d'autres</a:t>
            </a:r>
            <a:r>
              <a:rPr lang="en-US" dirty="0"/>
              <a:t> </a:t>
            </a:r>
            <a:r>
              <a:rPr lang="en-US" dirty="0" err="1"/>
              <a:t>lois</a:t>
            </a:r>
            <a:r>
              <a:rPr lang="en-US" dirty="0"/>
              <a:t> </a:t>
            </a:r>
            <a:r>
              <a:rPr lang="en-US" dirty="0" err="1"/>
              <a:t>ou</a:t>
            </a:r>
            <a:r>
              <a:rPr lang="en-US" dirty="0"/>
              <a:t> politiques relatives aux droits des </a:t>
            </a:r>
            <a:r>
              <a:rPr lang="en-US" dirty="0" err="1"/>
              <a:t>travailleurs</a:t>
            </a:r>
            <a:r>
              <a:rPr lang="en-US" dirty="0"/>
              <a:t>.</a:t>
            </a:r>
          </a:p>
          <a:p>
            <a:pPr marL="517525" indent="-517525" fontAlgn="base">
              <a:buNone/>
            </a:pPr>
            <a:r>
              <a:rPr lang="en-US" dirty="0"/>
              <a:t>T2. </a:t>
            </a:r>
            <a:r>
              <a:rPr lang="en-US" dirty="0" err="1"/>
              <a:t>Nombre</a:t>
            </a:r>
            <a:r>
              <a:rPr lang="en-US" dirty="0"/>
              <a:t> (#) </a:t>
            </a:r>
            <a:r>
              <a:rPr lang="en-US" dirty="0" err="1"/>
              <a:t>d'éducateurs</a:t>
            </a:r>
            <a:r>
              <a:rPr lang="en-US" dirty="0"/>
              <a:t> </a:t>
            </a:r>
            <a:r>
              <a:rPr lang="en-US" dirty="0" err="1"/>
              <a:t>formés</a:t>
            </a:r>
            <a:r>
              <a:rPr lang="en-US" dirty="0"/>
              <a:t> (par </a:t>
            </a:r>
            <a:r>
              <a:rPr lang="en-US" dirty="0" err="1"/>
              <a:t>exemple</a:t>
            </a:r>
            <a:r>
              <a:rPr lang="en-US" dirty="0"/>
              <a:t>, </a:t>
            </a:r>
            <a:r>
              <a:rPr lang="en-US" dirty="0" err="1"/>
              <a:t>enseignants</a:t>
            </a:r>
            <a:r>
              <a:rPr lang="en-US" dirty="0"/>
              <a:t>, </a:t>
            </a:r>
            <a:r>
              <a:rPr lang="en-US" dirty="0" err="1"/>
              <a:t>directeurs</a:t>
            </a:r>
            <a:r>
              <a:rPr lang="en-US" dirty="0"/>
              <a:t> </a:t>
            </a:r>
            <a:r>
              <a:rPr lang="en-US" dirty="0" err="1"/>
              <a:t>d'école</a:t>
            </a:r>
            <a:r>
              <a:rPr lang="en-US" dirty="0"/>
              <a:t>, </a:t>
            </a:r>
            <a:r>
              <a:rPr lang="en-US" dirty="0" err="1"/>
              <a:t>membres</a:t>
            </a:r>
            <a:r>
              <a:rPr lang="en-US" dirty="0"/>
              <a:t> du conseil </a:t>
            </a:r>
            <a:r>
              <a:rPr lang="en-US" dirty="0" err="1"/>
              <a:t>scolaire</a:t>
            </a:r>
            <a:r>
              <a:rPr lang="en-US" dirty="0"/>
              <a:t>).</a:t>
            </a:r>
            <a:endParaRPr lang="en-US" u="sng" dirty="0"/>
          </a:p>
        </p:txBody>
      </p:sp>
      <p:sp>
        <p:nvSpPr>
          <p:cNvPr id="2" name="Footer Placeholder 1">
            <a:extLst>
              <a:ext uri="{FF2B5EF4-FFF2-40B4-BE49-F238E27FC236}">
                <a16:creationId xmlns:a16="http://schemas.microsoft.com/office/drawing/2014/main" id="{C731B885-2FDF-4680-BBA6-705BD14FABD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4130249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POC : Indicateurs des objectifs du projet">
            <a:extLst>
              <a:ext uri="{FF2B5EF4-FFF2-40B4-BE49-F238E27FC236}">
                <a16:creationId xmlns:a16="http://schemas.microsoft.com/office/drawing/2014/main" id="{AA5A2B27-8A8B-43EF-AF60-BD11A6E41202}"/>
              </a:ext>
            </a:extLst>
          </p:cNvPr>
          <p:cNvSpPr>
            <a:spLocks noGrp="1"/>
          </p:cNvSpPr>
          <p:nvPr>
            <p:ph type="ctrTitle"/>
          </p:nvPr>
        </p:nvSpPr>
        <p:spPr>
          <a:xfrm>
            <a:off x="555129" y="151684"/>
            <a:ext cx="10315229" cy="961175"/>
          </a:xfrm>
        </p:spPr>
        <p:txBody>
          <a:bodyPr>
            <a:normAutofit/>
          </a:bodyPr>
          <a:lstStyle/>
          <a:p>
            <a:pPr algn="l"/>
            <a:r>
              <a:rPr lang="en-US" sz="4400" dirty="0"/>
              <a:t>POC : </a:t>
            </a:r>
            <a:r>
              <a:rPr lang="en-US" sz="4400" dirty="0" err="1"/>
              <a:t>Indicateurs</a:t>
            </a:r>
            <a:r>
              <a:rPr lang="en-US" sz="4400" dirty="0"/>
              <a:t> des </a:t>
            </a:r>
            <a:r>
              <a:rPr lang="en-US" sz="4400" dirty="0" err="1"/>
              <a:t>objectifs</a:t>
            </a:r>
            <a:r>
              <a:rPr lang="en-US" sz="4400" dirty="0"/>
              <a:t> du </a:t>
            </a:r>
            <a:r>
              <a:rPr lang="en-US" sz="4400" dirty="0" err="1"/>
              <a:t>projet</a:t>
            </a:r>
            <a:endParaRPr lang="en-US" sz="4400" dirty="0"/>
          </a:p>
        </p:txBody>
      </p:sp>
      <p:sp>
        <p:nvSpPr>
          <p:cNvPr id="9" name="Rectangle 8" descr="Projets fournissant des services aux enfants (moyens de subsistance, éducation, ou autres services)&#10;">
            <a:extLst>
              <a:ext uri="{FF2B5EF4-FFF2-40B4-BE49-F238E27FC236}">
                <a16:creationId xmlns:a16="http://schemas.microsoft.com/office/drawing/2014/main" id="{D7342497-7A68-4DC3-AE32-CD04D209D6FD}"/>
              </a:ext>
            </a:extLst>
          </p:cNvPr>
          <p:cNvSpPr/>
          <p:nvPr/>
        </p:nvSpPr>
        <p:spPr>
          <a:xfrm>
            <a:off x="608294" y="1386334"/>
            <a:ext cx="10573434" cy="954107"/>
          </a:xfrm>
          <a:prstGeom prst="rect">
            <a:avLst/>
          </a:prstGeom>
        </p:spPr>
        <p:txBody>
          <a:bodyPr wrap="square">
            <a:spAutoFit/>
          </a:bodyPr>
          <a:lstStyle/>
          <a:p>
            <a:r>
              <a:rPr lang="en-US" sz="2800" b="1" dirty="0" err="1">
                <a:solidFill>
                  <a:schemeClr val="accent6">
                    <a:lumMod val="50000"/>
                  </a:schemeClr>
                </a:solidFill>
                <a:latin typeface="Calibri" panose="020F0502020204030204" pitchFamily="34" charset="0"/>
                <a:ea typeface="Times New Roman" panose="02020603050405020304" pitchFamily="18" charset="0"/>
                <a:cs typeface="Times New Roman" panose="02020603050405020304" pitchFamily="18" charset="0"/>
              </a:rPr>
              <a:t>Projets</a:t>
            </a:r>
            <a:r>
              <a:rPr lang="en-US" sz="2800" b="1" dirty="0">
                <a:solidFill>
                  <a:schemeClr val="accent6">
                    <a:lumMod val="50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Calibri" panose="020F0502020204030204" pitchFamily="34" charset="0"/>
                <a:ea typeface="Times New Roman" panose="02020603050405020304" pitchFamily="18" charset="0"/>
                <a:cs typeface="Times New Roman" panose="02020603050405020304" pitchFamily="18" charset="0"/>
              </a:rPr>
              <a:t>fournissant</a:t>
            </a:r>
            <a:r>
              <a:rPr lang="en-US" sz="2800" b="1" dirty="0">
                <a:solidFill>
                  <a:schemeClr val="accent6">
                    <a:lumMod val="50000"/>
                  </a:schemeClr>
                </a:solidFill>
                <a:latin typeface="Calibri" panose="020F0502020204030204" pitchFamily="34" charset="0"/>
                <a:ea typeface="Times New Roman" panose="02020603050405020304" pitchFamily="18" charset="0"/>
                <a:cs typeface="Times New Roman" panose="02020603050405020304" pitchFamily="18" charset="0"/>
              </a:rPr>
              <a:t> des services aux enfants (</a:t>
            </a:r>
            <a:r>
              <a:rPr lang="en-US" sz="2800" b="1" dirty="0" err="1">
                <a:solidFill>
                  <a:schemeClr val="accent6">
                    <a:lumMod val="50000"/>
                  </a:schemeClr>
                </a:solidFill>
                <a:latin typeface="Calibri" panose="020F0502020204030204" pitchFamily="34" charset="0"/>
                <a:ea typeface="Times New Roman" panose="02020603050405020304" pitchFamily="18" charset="0"/>
                <a:cs typeface="Times New Roman" panose="02020603050405020304" pitchFamily="18" charset="0"/>
              </a:rPr>
              <a:t>moyens</a:t>
            </a:r>
            <a:r>
              <a:rPr lang="en-US" sz="2800" b="1" dirty="0">
                <a:solidFill>
                  <a:schemeClr val="accent6">
                    <a:lumMod val="50000"/>
                  </a:schemeClr>
                </a:solidFill>
                <a:latin typeface="Calibri" panose="020F0502020204030204" pitchFamily="34" charset="0"/>
                <a:ea typeface="Times New Roman" panose="02020603050405020304" pitchFamily="18" charset="0"/>
                <a:cs typeface="Times New Roman" panose="02020603050405020304" pitchFamily="18" charset="0"/>
              </a:rPr>
              <a:t> de </a:t>
            </a:r>
            <a:r>
              <a:rPr lang="en-US" sz="2800" b="1" dirty="0" err="1">
                <a:solidFill>
                  <a:schemeClr val="accent6">
                    <a:lumMod val="50000"/>
                  </a:schemeClr>
                </a:solidFill>
                <a:latin typeface="Calibri" panose="020F0502020204030204" pitchFamily="34" charset="0"/>
                <a:ea typeface="Times New Roman" panose="02020603050405020304" pitchFamily="18" charset="0"/>
                <a:cs typeface="Times New Roman" panose="02020603050405020304" pitchFamily="18" charset="0"/>
              </a:rPr>
              <a:t>subsistance</a:t>
            </a:r>
            <a:r>
              <a:rPr lang="en-US" sz="2800" b="1" dirty="0">
                <a:solidFill>
                  <a:schemeClr val="accent6">
                    <a:lumMod val="50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Calibri" panose="020F0502020204030204" pitchFamily="34" charset="0"/>
                <a:ea typeface="Times New Roman" panose="02020603050405020304" pitchFamily="18" charset="0"/>
                <a:cs typeface="Times New Roman" panose="02020603050405020304" pitchFamily="18" charset="0"/>
              </a:rPr>
              <a:t>éducation</a:t>
            </a:r>
            <a:r>
              <a:rPr lang="en-US" sz="2800" b="1" dirty="0">
                <a:solidFill>
                  <a:schemeClr val="accent6">
                    <a:lumMod val="50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Calibri" panose="020F0502020204030204" pitchFamily="34" charset="0"/>
                <a:ea typeface="Times New Roman" panose="02020603050405020304" pitchFamily="18" charset="0"/>
                <a:cs typeface="Times New Roman" panose="02020603050405020304" pitchFamily="18" charset="0"/>
              </a:rPr>
              <a:t>ou</a:t>
            </a:r>
            <a:r>
              <a:rPr lang="en-US" sz="2800" b="1" dirty="0">
                <a:solidFill>
                  <a:schemeClr val="accent6">
                    <a:lumMod val="50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Calibri" panose="020F0502020204030204" pitchFamily="34" charset="0"/>
                <a:ea typeface="Times New Roman" panose="02020603050405020304" pitchFamily="18" charset="0"/>
                <a:cs typeface="Times New Roman" panose="02020603050405020304" pitchFamily="18" charset="0"/>
              </a:rPr>
              <a:t>autres</a:t>
            </a:r>
            <a:r>
              <a:rPr lang="en-US" sz="2800" b="1" dirty="0">
                <a:solidFill>
                  <a:schemeClr val="accent6">
                    <a:lumMod val="50000"/>
                  </a:schemeClr>
                </a:solidFill>
                <a:latin typeface="Calibri" panose="020F0502020204030204" pitchFamily="34" charset="0"/>
                <a:ea typeface="Times New Roman" panose="02020603050405020304" pitchFamily="18" charset="0"/>
                <a:cs typeface="Times New Roman" panose="02020603050405020304" pitchFamily="18" charset="0"/>
              </a:rPr>
              <a:t> services)</a:t>
            </a:r>
            <a:endParaRPr lang="en-US" sz="2800" b="1" dirty="0">
              <a:solidFill>
                <a:schemeClr val="accent6">
                  <a:lumMod val="50000"/>
                </a:schemeClr>
              </a:solidFill>
            </a:endParaRPr>
          </a:p>
        </p:txBody>
      </p:sp>
      <p:sp>
        <p:nvSpPr>
          <p:cNvPr id="8" name="Content Placeholder 2" descr="POC1. Pourcentage d'enfants participant aux services directs qui travaillent.&#10;&#10;POC2. Pourcentage d'enfants participant aux services directs qui travaillent dans des conditions dangereuses.&#10;&#10;POC3. % d'enfants participant aux services directs engagés dans d'autres pires formes de travail des enfants&#10;&#10;POC4. Pourcentage d'enfants participant aux services directs qui vont régulièrement à l'école">
            <a:extLst>
              <a:ext uri="{FF2B5EF4-FFF2-40B4-BE49-F238E27FC236}">
                <a16:creationId xmlns:a16="http://schemas.microsoft.com/office/drawing/2014/main" id="{60F15702-5EA2-4CDF-AF55-83C852D270CF}"/>
              </a:ext>
            </a:extLst>
          </p:cNvPr>
          <p:cNvSpPr>
            <a:spLocks noGrp="1"/>
          </p:cNvSpPr>
          <p:nvPr>
            <p:ph sz="quarter" idx="13"/>
          </p:nvPr>
        </p:nvSpPr>
        <p:spPr>
          <a:xfrm>
            <a:off x="596271" y="2579626"/>
            <a:ext cx="11071010" cy="3318254"/>
          </a:xfrm>
        </p:spPr>
        <p:txBody>
          <a:bodyPr>
            <a:normAutofit/>
          </a:bodyPr>
          <a:lstStyle/>
          <a:p>
            <a:pPr marL="860425" indent="-860425">
              <a:buNone/>
            </a:pPr>
            <a:r>
              <a:rPr lang="en-US" sz="2800" dirty="0"/>
              <a:t>POC1. </a:t>
            </a:r>
            <a:r>
              <a:rPr lang="en-US" sz="2800" dirty="0" err="1"/>
              <a:t>Pourcentage</a:t>
            </a:r>
            <a:r>
              <a:rPr lang="en-US" sz="2800" dirty="0"/>
              <a:t> </a:t>
            </a:r>
            <a:r>
              <a:rPr lang="en-US" sz="2800" dirty="0" err="1"/>
              <a:t>d'enfants</a:t>
            </a:r>
            <a:r>
              <a:rPr lang="en-US" sz="2800" dirty="0"/>
              <a:t> participant aux services directs qui </a:t>
            </a:r>
            <a:r>
              <a:rPr lang="en-US" sz="2800" dirty="0" err="1"/>
              <a:t>travaillent</a:t>
            </a:r>
            <a:r>
              <a:rPr lang="en-US" sz="2800" dirty="0"/>
              <a:t>. </a:t>
            </a:r>
          </a:p>
          <a:p>
            <a:pPr marL="1262063" indent="-1262063">
              <a:buNone/>
            </a:pPr>
            <a:r>
              <a:rPr lang="en-US" dirty="0"/>
              <a:t>    </a:t>
            </a:r>
            <a:r>
              <a:rPr lang="en-US" sz="2800" dirty="0"/>
              <a:t>POC2. </a:t>
            </a:r>
            <a:r>
              <a:rPr lang="en-US" sz="2800" dirty="0" err="1"/>
              <a:t>Pourcentage</a:t>
            </a:r>
            <a:r>
              <a:rPr lang="en-US" sz="2800" dirty="0"/>
              <a:t> </a:t>
            </a:r>
            <a:r>
              <a:rPr lang="en-US" sz="2800" dirty="0" err="1"/>
              <a:t>d'enfants</a:t>
            </a:r>
            <a:r>
              <a:rPr lang="en-US" sz="2800" dirty="0"/>
              <a:t> participant aux services directs qui </a:t>
            </a:r>
            <a:r>
              <a:rPr lang="en-US" sz="2800" dirty="0" err="1"/>
              <a:t>travaillent</a:t>
            </a:r>
            <a:r>
              <a:rPr lang="en-US" sz="2800" dirty="0"/>
              <a:t> dans des conditions </a:t>
            </a:r>
            <a:r>
              <a:rPr lang="en-US" sz="2800" dirty="0" err="1"/>
              <a:t>dangereuses</a:t>
            </a:r>
            <a:r>
              <a:rPr lang="en-US" sz="2800" dirty="0"/>
              <a:t>.</a:t>
            </a:r>
          </a:p>
          <a:p>
            <a:pPr marL="1262063" indent="-1262063">
              <a:buNone/>
            </a:pPr>
            <a:r>
              <a:rPr lang="en-US" sz="2800" dirty="0"/>
              <a:t>    POC3. % </a:t>
            </a:r>
            <a:r>
              <a:rPr lang="en-US" sz="2800" dirty="0" err="1"/>
              <a:t>d'enfants</a:t>
            </a:r>
            <a:r>
              <a:rPr lang="en-US" sz="2800" dirty="0"/>
              <a:t> participant aux services directs </a:t>
            </a:r>
            <a:r>
              <a:rPr lang="en-US" sz="2800" dirty="0" err="1"/>
              <a:t>engagés</a:t>
            </a:r>
            <a:r>
              <a:rPr lang="en-US" sz="2800" dirty="0"/>
              <a:t> dans </a:t>
            </a:r>
            <a:r>
              <a:rPr lang="en-US" sz="2800" dirty="0" err="1"/>
              <a:t>d'autres</a:t>
            </a:r>
            <a:r>
              <a:rPr lang="en-US" sz="2800" dirty="0"/>
              <a:t> </a:t>
            </a:r>
            <a:r>
              <a:rPr lang="en-US" sz="2800" dirty="0" err="1"/>
              <a:t>pires</a:t>
            </a:r>
            <a:r>
              <a:rPr lang="en-US" sz="2800" dirty="0"/>
              <a:t> </a:t>
            </a:r>
            <a:r>
              <a:rPr lang="en-US" sz="2800" dirty="0" err="1"/>
              <a:t>formes</a:t>
            </a:r>
            <a:r>
              <a:rPr lang="en-US" sz="2800" dirty="0"/>
              <a:t> de travail des enfants</a:t>
            </a:r>
          </a:p>
          <a:p>
            <a:pPr marL="860425" indent="-860425">
              <a:buNone/>
            </a:pPr>
            <a:r>
              <a:rPr lang="en-US" sz="2800" dirty="0"/>
              <a:t>POC4. </a:t>
            </a:r>
            <a:r>
              <a:rPr lang="en-US" sz="2800" dirty="0" err="1"/>
              <a:t>Pourcentage</a:t>
            </a:r>
            <a:r>
              <a:rPr lang="en-US" sz="2800" dirty="0"/>
              <a:t> </a:t>
            </a:r>
            <a:r>
              <a:rPr lang="en-US" sz="2800" dirty="0" err="1"/>
              <a:t>d'enfants</a:t>
            </a:r>
            <a:r>
              <a:rPr lang="en-US" sz="2800" dirty="0"/>
              <a:t> participant aux services directs qui </a:t>
            </a:r>
            <a:r>
              <a:rPr lang="en-US" sz="2800" dirty="0" err="1"/>
              <a:t>vont</a:t>
            </a:r>
            <a:r>
              <a:rPr lang="en-US" sz="2800" dirty="0"/>
              <a:t> </a:t>
            </a:r>
            <a:r>
              <a:rPr lang="en-US" sz="2800" dirty="0" err="1"/>
              <a:t>régulièrement</a:t>
            </a:r>
            <a:r>
              <a:rPr lang="en-US" sz="2800" dirty="0"/>
              <a:t> </a:t>
            </a:r>
            <a:r>
              <a:rPr lang="en-US" sz="2800" dirty="0" err="1"/>
              <a:t>à</a:t>
            </a:r>
            <a:r>
              <a:rPr lang="en-US" sz="2800" dirty="0"/>
              <a:t> </a:t>
            </a:r>
            <a:r>
              <a:rPr lang="en-US" sz="2800" dirty="0" err="1"/>
              <a:t>l'école</a:t>
            </a:r>
            <a:endParaRPr lang="en-US" u="sng" dirty="0"/>
          </a:p>
        </p:txBody>
      </p:sp>
      <p:sp>
        <p:nvSpPr>
          <p:cNvPr id="2" name="Footer Placeholder 1">
            <a:extLst>
              <a:ext uri="{FF2B5EF4-FFF2-40B4-BE49-F238E27FC236}">
                <a16:creationId xmlns:a16="http://schemas.microsoft.com/office/drawing/2014/main" id="{C731B885-2FDF-4680-BBA6-705BD14FABD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166617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Exercice 1 : Indicateurs standard">
            <a:extLst>
              <a:ext uri="{FF2B5EF4-FFF2-40B4-BE49-F238E27FC236}">
                <a16:creationId xmlns:a16="http://schemas.microsoft.com/office/drawing/2014/main" id="{AA5A2B27-8A8B-43EF-AF60-BD11A6E41202}"/>
              </a:ext>
            </a:extLst>
          </p:cNvPr>
          <p:cNvSpPr>
            <a:spLocks noGrp="1"/>
          </p:cNvSpPr>
          <p:nvPr>
            <p:ph type="ctrTitle"/>
          </p:nvPr>
        </p:nvSpPr>
        <p:spPr>
          <a:xfrm>
            <a:off x="448811" y="405843"/>
            <a:ext cx="12212112" cy="961175"/>
          </a:xfrm>
        </p:spPr>
        <p:txBody>
          <a:bodyPr>
            <a:noAutofit/>
          </a:bodyPr>
          <a:lstStyle/>
          <a:p>
            <a:pPr algn="l"/>
            <a:r>
              <a:rPr lang="en-US" sz="4400" dirty="0" err="1"/>
              <a:t>Exercice</a:t>
            </a:r>
            <a:r>
              <a:rPr lang="en-US" sz="4400" dirty="0"/>
              <a:t> 1 : </a:t>
            </a:r>
            <a:r>
              <a:rPr lang="en-US" sz="4400" dirty="0" err="1"/>
              <a:t>Indicateurs</a:t>
            </a:r>
            <a:r>
              <a:rPr lang="en-US" sz="4400" dirty="0"/>
              <a:t> standard</a:t>
            </a:r>
          </a:p>
        </p:txBody>
      </p:sp>
      <p:sp>
        <p:nvSpPr>
          <p:cNvPr id="9" name="Content Placeholder 2" descr="1. Participation accrue des jeunes adolescents (moins de 18 ans) aux programmes d'apprentissage.&#10;&#10;2. Réduction de l'incidence du travail des enfants dans le secteur agricole en Éthiopie.&#10;&#10;3. Augmentation des connaissances des inspecteurs du travail sur les nouvelles méthodes d'application dans le secteur minier.  &#10;&#10;4. Amélioration de l'accès aux bourses scolaires pour les jeunes ciblés.&#10;&#10;5. Adoption d'un code de conduite sur le travail des enfants par l'association des producteurs d'huile de palme avec le soutien du projet.&#10;&#10;6. Augmentation de la participation des ménages bénéficiaires à l'association villageoise d'épargne et de crédit (VSLA) soutenue par le projet.">
            <a:extLst>
              <a:ext uri="{FF2B5EF4-FFF2-40B4-BE49-F238E27FC236}">
                <a16:creationId xmlns:a16="http://schemas.microsoft.com/office/drawing/2014/main" id="{A7CA1049-4D9A-48F7-AC05-50ACBB358475}"/>
              </a:ext>
            </a:extLst>
          </p:cNvPr>
          <p:cNvSpPr>
            <a:spLocks noGrp="1"/>
          </p:cNvSpPr>
          <p:nvPr>
            <p:ph sz="quarter" idx="13"/>
          </p:nvPr>
        </p:nvSpPr>
        <p:spPr>
          <a:xfrm>
            <a:off x="731998" y="1579308"/>
            <a:ext cx="6869082" cy="4437065"/>
          </a:xfrm>
        </p:spPr>
        <p:txBody>
          <a:bodyPr>
            <a:normAutofit fontScale="85000" lnSpcReduction="20000"/>
          </a:bodyPr>
          <a:lstStyle/>
          <a:p>
            <a:pPr marL="457200" indent="-457200">
              <a:lnSpc>
                <a:spcPct val="100000"/>
              </a:lnSpc>
              <a:buFont typeface="+mj-lt"/>
              <a:buAutoNum type="arabicPeriod"/>
            </a:pPr>
            <a:r>
              <a:rPr lang="en-US" sz="2400" dirty="0">
                <a:solidFill>
                  <a:srgbClr val="000000"/>
                </a:solidFill>
                <a:ea typeface="Times New Roman" panose="02020603050405020304" pitchFamily="18" charset="0"/>
              </a:rPr>
              <a:t>Participation accrue des </a:t>
            </a:r>
            <a:r>
              <a:rPr lang="en-US" sz="2400" dirty="0" err="1">
                <a:solidFill>
                  <a:srgbClr val="000000"/>
                </a:solidFill>
                <a:ea typeface="Times New Roman" panose="02020603050405020304" pitchFamily="18" charset="0"/>
              </a:rPr>
              <a:t>jeunes</a:t>
            </a:r>
            <a:r>
              <a:rPr lang="en-US" sz="2400" dirty="0">
                <a:solidFill>
                  <a:srgbClr val="000000"/>
                </a:solidFill>
                <a:ea typeface="Times New Roman" panose="02020603050405020304" pitchFamily="18" charset="0"/>
              </a:rPr>
              <a:t> adolescents (</a:t>
            </a:r>
            <a:r>
              <a:rPr lang="en-US" sz="2400" dirty="0" err="1">
                <a:solidFill>
                  <a:srgbClr val="000000"/>
                </a:solidFill>
                <a:ea typeface="Times New Roman" panose="02020603050405020304" pitchFamily="18" charset="0"/>
              </a:rPr>
              <a:t>moins</a:t>
            </a:r>
            <a:r>
              <a:rPr lang="en-US" sz="2400" dirty="0">
                <a:solidFill>
                  <a:srgbClr val="000000"/>
                </a:solidFill>
                <a:ea typeface="Times New Roman" panose="02020603050405020304" pitchFamily="18" charset="0"/>
              </a:rPr>
              <a:t> de 18 </a:t>
            </a:r>
            <a:r>
              <a:rPr lang="en-US" sz="2400" dirty="0" err="1">
                <a:solidFill>
                  <a:srgbClr val="000000"/>
                </a:solidFill>
                <a:ea typeface="Times New Roman" panose="02020603050405020304" pitchFamily="18" charset="0"/>
              </a:rPr>
              <a:t>ans</a:t>
            </a:r>
            <a:r>
              <a:rPr lang="en-US" sz="2400" dirty="0">
                <a:solidFill>
                  <a:srgbClr val="000000"/>
                </a:solidFill>
                <a:ea typeface="Times New Roman" panose="02020603050405020304" pitchFamily="18" charset="0"/>
              </a:rPr>
              <a:t>) aux </a:t>
            </a:r>
            <a:r>
              <a:rPr lang="en-US" sz="2400" dirty="0" err="1">
                <a:solidFill>
                  <a:srgbClr val="000000"/>
                </a:solidFill>
                <a:ea typeface="Times New Roman" panose="02020603050405020304" pitchFamily="18" charset="0"/>
              </a:rPr>
              <a:t>programmes</a:t>
            </a:r>
            <a:r>
              <a:rPr lang="en-US" sz="2400" dirty="0">
                <a:solidFill>
                  <a:srgbClr val="000000"/>
                </a:solidFill>
                <a:ea typeface="Times New Roman" panose="02020603050405020304" pitchFamily="18" charset="0"/>
              </a:rPr>
              <a:t> </a:t>
            </a:r>
            <a:r>
              <a:rPr lang="en-US" sz="2400" dirty="0" err="1">
                <a:solidFill>
                  <a:srgbClr val="000000"/>
                </a:solidFill>
                <a:ea typeface="Times New Roman" panose="02020603050405020304" pitchFamily="18" charset="0"/>
              </a:rPr>
              <a:t>d'apprentissage</a:t>
            </a:r>
            <a:r>
              <a:rPr lang="en-US" sz="2400" dirty="0">
                <a:solidFill>
                  <a:srgbClr val="000000"/>
                </a:solidFill>
                <a:ea typeface="Times New Roman" panose="02020603050405020304" pitchFamily="18" charset="0"/>
              </a:rPr>
              <a:t>.</a:t>
            </a:r>
          </a:p>
          <a:p>
            <a:pPr marL="457200" indent="-457200">
              <a:lnSpc>
                <a:spcPct val="100000"/>
              </a:lnSpc>
              <a:buFont typeface="+mj-lt"/>
              <a:buAutoNum type="arabicPeriod"/>
            </a:pPr>
            <a:r>
              <a:rPr lang="en-US" sz="2400" dirty="0" err="1">
                <a:solidFill>
                  <a:srgbClr val="000000"/>
                </a:solidFill>
                <a:ea typeface="Times New Roman" panose="02020603050405020304" pitchFamily="18" charset="0"/>
              </a:rPr>
              <a:t>Réduction</a:t>
            </a:r>
            <a:r>
              <a:rPr lang="en-US" sz="2400" dirty="0">
                <a:solidFill>
                  <a:srgbClr val="000000"/>
                </a:solidFill>
                <a:ea typeface="Times New Roman" panose="02020603050405020304" pitchFamily="18" charset="0"/>
              </a:rPr>
              <a:t> de </a:t>
            </a:r>
            <a:r>
              <a:rPr lang="en-US" sz="2400" dirty="0" err="1">
                <a:solidFill>
                  <a:srgbClr val="000000"/>
                </a:solidFill>
                <a:ea typeface="Times New Roman" panose="02020603050405020304" pitchFamily="18" charset="0"/>
              </a:rPr>
              <a:t>l'incidence</a:t>
            </a:r>
            <a:r>
              <a:rPr lang="en-US" sz="2400" dirty="0">
                <a:solidFill>
                  <a:srgbClr val="000000"/>
                </a:solidFill>
                <a:ea typeface="Times New Roman" panose="02020603050405020304" pitchFamily="18" charset="0"/>
              </a:rPr>
              <a:t> du travail des enfants dans le </a:t>
            </a:r>
            <a:r>
              <a:rPr lang="en-US" sz="2400" dirty="0" err="1">
                <a:solidFill>
                  <a:srgbClr val="000000"/>
                </a:solidFill>
                <a:ea typeface="Times New Roman" panose="02020603050405020304" pitchFamily="18" charset="0"/>
              </a:rPr>
              <a:t>secteur</a:t>
            </a:r>
            <a:r>
              <a:rPr lang="en-US" sz="2400" dirty="0">
                <a:solidFill>
                  <a:srgbClr val="000000"/>
                </a:solidFill>
                <a:ea typeface="Times New Roman" panose="02020603050405020304" pitchFamily="18" charset="0"/>
              </a:rPr>
              <a:t> </a:t>
            </a:r>
            <a:r>
              <a:rPr lang="en-US" sz="2400" dirty="0" err="1">
                <a:solidFill>
                  <a:srgbClr val="000000"/>
                </a:solidFill>
                <a:ea typeface="Times New Roman" panose="02020603050405020304" pitchFamily="18" charset="0"/>
              </a:rPr>
              <a:t>agricole</a:t>
            </a:r>
            <a:r>
              <a:rPr lang="en-US" sz="2400" dirty="0">
                <a:solidFill>
                  <a:srgbClr val="000000"/>
                </a:solidFill>
                <a:ea typeface="Times New Roman" panose="02020603050405020304" pitchFamily="18" charset="0"/>
              </a:rPr>
              <a:t> </a:t>
            </a:r>
            <a:r>
              <a:rPr lang="en-US" sz="2400" dirty="0" err="1">
                <a:solidFill>
                  <a:srgbClr val="000000"/>
                </a:solidFill>
                <a:ea typeface="Times New Roman" panose="02020603050405020304" pitchFamily="18" charset="0"/>
              </a:rPr>
              <a:t>en</a:t>
            </a:r>
            <a:r>
              <a:rPr lang="en-US" sz="2400" dirty="0">
                <a:solidFill>
                  <a:srgbClr val="000000"/>
                </a:solidFill>
                <a:ea typeface="Times New Roman" panose="02020603050405020304" pitchFamily="18" charset="0"/>
              </a:rPr>
              <a:t> </a:t>
            </a:r>
            <a:r>
              <a:rPr lang="en-US" sz="2400" dirty="0" err="1">
                <a:solidFill>
                  <a:srgbClr val="000000"/>
                </a:solidFill>
                <a:ea typeface="Times New Roman" panose="02020603050405020304" pitchFamily="18" charset="0"/>
              </a:rPr>
              <a:t>Éthiopie</a:t>
            </a:r>
            <a:r>
              <a:rPr lang="en-US" sz="2400" dirty="0">
                <a:solidFill>
                  <a:srgbClr val="000000"/>
                </a:solidFill>
                <a:ea typeface="Times New Roman" panose="02020603050405020304" pitchFamily="18" charset="0"/>
              </a:rPr>
              <a:t>.</a:t>
            </a:r>
          </a:p>
          <a:p>
            <a:pPr marL="457200" indent="-457200">
              <a:lnSpc>
                <a:spcPct val="100000"/>
              </a:lnSpc>
              <a:buFont typeface="+mj-lt"/>
              <a:buAutoNum type="arabicPeriod"/>
            </a:pPr>
            <a:r>
              <a:rPr lang="en-US" sz="2400" dirty="0">
                <a:solidFill>
                  <a:srgbClr val="000000"/>
                </a:solidFill>
                <a:ea typeface="Times New Roman" panose="02020603050405020304" pitchFamily="18" charset="0"/>
              </a:rPr>
              <a:t>Augmentation des </a:t>
            </a:r>
            <a:r>
              <a:rPr lang="en-US" sz="2400" dirty="0" err="1">
                <a:solidFill>
                  <a:srgbClr val="000000"/>
                </a:solidFill>
                <a:ea typeface="Times New Roman" panose="02020603050405020304" pitchFamily="18" charset="0"/>
              </a:rPr>
              <a:t>connaissances</a:t>
            </a:r>
            <a:r>
              <a:rPr lang="en-US" sz="2400" dirty="0">
                <a:solidFill>
                  <a:srgbClr val="000000"/>
                </a:solidFill>
                <a:ea typeface="Times New Roman" panose="02020603050405020304" pitchFamily="18" charset="0"/>
              </a:rPr>
              <a:t> des </a:t>
            </a:r>
            <a:r>
              <a:rPr lang="en-US" sz="2400" dirty="0" err="1">
                <a:solidFill>
                  <a:srgbClr val="000000"/>
                </a:solidFill>
                <a:ea typeface="Times New Roman" panose="02020603050405020304" pitchFamily="18" charset="0"/>
              </a:rPr>
              <a:t>inspecteurs</a:t>
            </a:r>
            <a:r>
              <a:rPr lang="en-US" sz="2400" dirty="0">
                <a:solidFill>
                  <a:srgbClr val="000000"/>
                </a:solidFill>
                <a:ea typeface="Times New Roman" panose="02020603050405020304" pitchFamily="18" charset="0"/>
              </a:rPr>
              <a:t> du travail sur les </a:t>
            </a:r>
            <a:r>
              <a:rPr lang="en-US" sz="2400" dirty="0" err="1">
                <a:solidFill>
                  <a:srgbClr val="000000"/>
                </a:solidFill>
                <a:ea typeface="Times New Roman" panose="02020603050405020304" pitchFamily="18" charset="0"/>
              </a:rPr>
              <a:t>nouvelles</a:t>
            </a:r>
            <a:r>
              <a:rPr lang="en-US" sz="2400" dirty="0">
                <a:solidFill>
                  <a:srgbClr val="000000"/>
                </a:solidFill>
                <a:ea typeface="Times New Roman" panose="02020603050405020304" pitchFamily="18" charset="0"/>
              </a:rPr>
              <a:t> </a:t>
            </a:r>
            <a:r>
              <a:rPr lang="en-US" sz="2400" dirty="0" err="1">
                <a:solidFill>
                  <a:srgbClr val="000000"/>
                </a:solidFill>
                <a:ea typeface="Times New Roman" panose="02020603050405020304" pitchFamily="18" charset="0"/>
              </a:rPr>
              <a:t>méthodes</a:t>
            </a:r>
            <a:r>
              <a:rPr lang="en-US" sz="2400" dirty="0">
                <a:solidFill>
                  <a:srgbClr val="000000"/>
                </a:solidFill>
                <a:ea typeface="Times New Roman" panose="02020603050405020304" pitchFamily="18" charset="0"/>
              </a:rPr>
              <a:t> </a:t>
            </a:r>
            <a:r>
              <a:rPr lang="en-US" sz="2400" dirty="0" err="1">
                <a:solidFill>
                  <a:srgbClr val="000000"/>
                </a:solidFill>
                <a:ea typeface="Times New Roman" panose="02020603050405020304" pitchFamily="18" charset="0"/>
              </a:rPr>
              <a:t>d'application</a:t>
            </a:r>
            <a:r>
              <a:rPr lang="en-US" sz="2400" dirty="0">
                <a:solidFill>
                  <a:srgbClr val="000000"/>
                </a:solidFill>
                <a:ea typeface="Times New Roman" panose="02020603050405020304" pitchFamily="18" charset="0"/>
              </a:rPr>
              <a:t> dans le </a:t>
            </a:r>
            <a:r>
              <a:rPr lang="en-US" sz="2400" dirty="0" err="1">
                <a:solidFill>
                  <a:srgbClr val="000000"/>
                </a:solidFill>
                <a:ea typeface="Times New Roman" panose="02020603050405020304" pitchFamily="18" charset="0"/>
              </a:rPr>
              <a:t>secteur</a:t>
            </a:r>
            <a:r>
              <a:rPr lang="en-US" sz="2400" dirty="0">
                <a:solidFill>
                  <a:srgbClr val="000000"/>
                </a:solidFill>
                <a:ea typeface="Times New Roman" panose="02020603050405020304" pitchFamily="18" charset="0"/>
              </a:rPr>
              <a:t> </a:t>
            </a:r>
            <a:r>
              <a:rPr lang="en-US" sz="2400" dirty="0" err="1">
                <a:solidFill>
                  <a:srgbClr val="000000"/>
                </a:solidFill>
                <a:ea typeface="Times New Roman" panose="02020603050405020304" pitchFamily="18" charset="0"/>
              </a:rPr>
              <a:t>minier</a:t>
            </a:r>
            <a:r>
              <a:rPr lang="en-US" sz="2400" dirty="0">
                <a:solidFill>
                  <a:srgbClr val="000000"/>
                </a:solidFill>
                <a:ea typeface="Times New Roman" panose="02020603050405020304" pitchFamily="18" charset="0"/>
              </a:rPr>
              <a:t>.  </a:t>
            </a:r>
          </a:p>
          <a:p>
            <a:pPr marL="457200" indent="-457200">
              <a:lnSpc>
                <a:spcPct val="100000"/>
              </a:lnSpc>
              <a:buFont typeface="+mj-lt"/>
              <a:buAutoNum type="arabicPeriod"/>
            </a:pPr>
            <a:r>
              <a:rPr lang="en-US" sz="2400" dirty="0" err="1">
                <a:solidFill>
                  <a:srgbClr val="000000"/>
                </a:solidFill>
                <a:ea typeface="Times New Roman" panose="02020603050405020304" pitchFamily="18" charset="0"/>
              </a:rPr>
              <a:t>Amélioration</a:t>
            </a:r>
            <a:r>
              <a:rPr lang="en-US" sz="2400" dirty="0">
                <a:solidFill>
                  <a:srgbClr val="000000"/>
                </a:solidFill>
                <a:ea typeface="Times New Roman" panose="02020603050405020304" pitchFamily="18" charset="0"/>
              </a:rPr>
              <a:t> de </a:t>
            </a:r>
            <a:r>
              <a:rPr lang="en-US" sz="2400" dirty="0" err="1">
                <a:solidFill>
                  <a:srgbClr val="000000"/>
                </a:solidFill>
                <a:ea typeface="Times New Roman" panose="02020603050405020304" pitchFamily="18" charset="0"/>
              </a:rPr>
              <a:t>l'accès</a:t>
            </a:r>
            <a:r>
              <a:rPr lang="en-US" sz="2400" dirty="0">
                <a:solidFill>
                  <a:srgbClr val="000000"/>
                </a:solidFill>
                <a:ea typeface="Times New Roman" panose="02020603050405020304" pitchFamily="18" charset="0"/>
              </a:rPr>
              <a:t> aux bourses </a:t>
            </a:r>
            <a:r>
              <a:rPr lang="en-US" sz="2400" dirty="0" err="1">
                <a:solidFill>
                  <a:srgbClr val="000000"/>
                </a:solidFill>
                <a:ea typeface="Times New Roman" panose="02020603050405020304" pitchFamily="18" charset="0"/>
              </a:rPr>
              <a:t>scolaires</a:t>
            </a:r>
            <a:r>
              <a:rPr lang="en-US" sz="2400" dirty="0">
                <a:solidFill>
                  <a:srgbClr val="000000"/>
                </a:solidFill>
                <a:ea typeface="Times New Roman" panose="02020603050405020304" pitchFamily="18" charset="0"/>
              </a:rPr>
              <a:t> pour les </a:t>
            </a:r>
            <a:r>
              <a:rPr lang="en-US" sz="2400" dirty="0" err="1">
                <a:solidFill>
                  <a:srgbClr val="000000"/>
                </a:solidFill>
                <a:ea typeface="Times New Roman" panose="02020603050405020304" pitchFamily="18" charset="0"/>
              </a:rPr>
              <a:t>jeunes</a:t>
            </a:r>
            <a:r>
              <a:rPr lang="en-US" sz="2400" dirty="0">
                <a:solidFill>
                  <a:srgbClr val="000000"/>
                </a:solidFill>
                <a:ea typeface="Times New Roman" panose="02020603050405020304" pitchFamily="18" charset="0"/>
              </a:rPr>
              <a:t> </a:t>
            </a:r>
            <a:r>
              <a:rPr lang="en-US" sz="2400" dirty="0" err="1">
                <a:solidFill>
                  <a:srgbClr val="000000"/>
                </a:solidFill>
                <a:ea typeface="Times New Roman" panose="02020603050405020304" pitchFamily="18" charset="0"/>
              </a:rPr>
              <a:t>ciblés</a:t>
            </a:r>
            <a:r>
              <a:rPr lang="en-US" sz="2400" dirty="0">
                <a:solidFill>
                  <a:srgbClr val="000000"/>
                </a:solidFill>
                <a:ea typeface="Times New Roman" panose="02020603050405020304" pitchFamily="18" charset="0"/>
              </a:rPr>
              <a:t>.</a:t>
            </a:r>
          </a:p>
          <a:p>
            <a:pPr marL="457200" indent="-457200">
              <a:lnSpc>
                <a:spcPct val="100000"/>
              </a:lnSpc>
              <a:buFont typeface="+mj-lt"/>
              <a:buAutoNum type="arabicPeriod"/>
            </a:pPr>
            <a:r>
              <a:rPr lang="en-US" sz="2400" dirty="0">
                <a:solidFill>
                  <a:srgbClr val="000000"/>
                </a:solidFill>
                <a:ea typeface="Times New Roman" panose="02020603050405020304" pitchFamily="18" charset="0"/>
              </a:rPr>
              <a:t>Adoption d'un code de </a:t>
            </a:r>
            <a:r>
              <a:rPr lang="en-US" sz="2400" dirty="0" err="1">
                <a:solidFill>
                  <a:srgbClr val="000000"/>
                </a:solidFill>
                <a:ea typeface="Times New Roman" panose="02020603050405020304" pitchFamily="18" charset="0"/>
              </a:rPr>
              <a:t>conduite</a:t>
            </a:r>
            <a:r>
              <a:rPr lang="en-US" sz="2400" dirty="0">
                <a:solidFill>
                  <a:srgbClr val="000000"/>
                </a:solidFill>
                <a:ea typeface="Times New Roman" panose="02020603050405020304" pitchFamily="18" charset="0"/>
              </a:rPr>
              <a:t> sur le travail des enfants par </a:t>
            </a:r>
            <a:r>
              <a:rPr lang="en-US" sz="2400" dirty="0" err="1">
                <a:solidFill>
                  <a:srgbClr val="000000"/>
                </a:solidFill>
                <a:ea typeface="Times New Roman" panose="02020603050405020304" pitchFamily="18" charset="0"/>
              </a:rPr>
              <a:t>l'association</a:t>
            </a:r>
            <a:r>
              <a:rPr lang="en-US" sz="2400" dirty="0">
                <a:solidFill>
                  <a:srgbClr val="000000"/>
                </a:solidFill>
                <a:ea typeface="Times New Roman" panose="02020603050405020304" pitchFamily="18" charset="0"/>
              </a:rPr>
              <a:t> des </a:t>
            </a:r>
            <a:r>
              <a:rPr lang="en-US" sz="2400" dirty="0" err="1">
                <a:solidFill>
                  <a:srgbClr val="000000"/>
                </a:solidFill>
                <a:ea typeface="Times New Roman" panose="02020603050405020304" pitchFamily="18" charset="0"/>
              </a:rPr>
              <a:t>producteurs</a:t>
            </a:r>
            <a:r>
              <a:rPr lang="en-US" sz="2400" dirty="0">
                <a:solidFill>
                  <a:srgbClr val="000000"/>
                </a:solidFill>
                <a:ea typeface="Times New Roman" panose="02020603050405020304" pitchFamily="18" charset="0"/>
              </a:rPr>
              <a:t> </a:t>
            </a:r>
            <a:r>
              <a:rPr lang="en-US" sz="2400" dirty="0" err="1">
                <a:solidFill>
                  <a:srgbClr val="000000"/>
                </a:solidFill>
                <a:ea typeface="Times New Roman" panose="02020603050405020304" pitchFamily="18" charset="0"/>
              </a:rPr>
              <a:t>d'huile</a:t>
            </a:r>
            <a:r>
              <a:rPr lang="en-US" sz="2400" dirty="0">
                <a:solidFill>
                  <a:srgbClr val="000000"/>
                </a:solidFill>
                <a:ea typeface="Times New Roman" panose="02020603050405020304" pitchFamily="18" charset="0"/>
              </a:rPr>
              <a:t> de </a:t>
            </a:r>
            <a:r>
              <a:rPr lang="en-US" sz="2400" dirty="0" err="1">
                <a:solidFill>
                  <a:srgbClr val="000000"/>
                </a:solidFill>
                <a:ea typeface="Times New Roman" panose="02020603050405020304" pitchFamily="18" charset="0"/>
              </a:rPr>
              <a:t>palme</a:t>
            </a:r>
            <a:r>
              <a:rPr lang="en-US" sz="2400" dirty="0">
                <a:solidFill>
                  <a:srgbClr val="000000"/>
                </a:solidFill>
                <a:ea typeface="Times New Roman" panose="02020603050405020304" pitchFamily="18" charset="0"/>
              </a:rPr>
              <a:t> avec le </a:t>
            </a:r>
            <a:r>
              <a:rPr lang="en-US" sz="2400" dirty="0" err="1">
                <a:solidFill>
                  <a:srgbClr val="000000"/>
                </a:solidFill>
                <a:ea typeface="Times New Roman" panose="02020603050405020304" pitchFamily="18" charset="0"/>
              </a:rPr>
              <a:t>soutien</a:t>
            </a:r>
            <a:r>
              <a:rPr lang="en-US" sz="2400" dirty="0">
                <a:solidFill>
                  <a:srgbClr val="000000"/>
                </a:solidFill>
                <a:ea typeface="Times New Roman" panose="02020603050405020304" pitchFamily="18" charset="0"/>
              </a:rPr>
              <a:t> du </a:t>
            </a:r>
            <a:r>
              <a:rPr lang="en-US" sz="2400" dirty="0" err="1">
                <a:solidFill>
                  <a:srgbClr val="000000"/>
                </a:solidFill>
                <a:ea typeface="Times New Roman" panose="02020603050405020304" pitchFamily="18" charset="0"/>
              </a:rPr>
              <a:t>projet</a:t>
            </a:r>
            <a:r>
              <a:rPr lang="en-US" sz="2400" dirty="0">
                <a:solidFill>
                  <a:srgbClr val="000000"/>
                </a:solidFill>
                <a:ea typeface="Times New Roman" panose="02020603050405020304" pitchFamily="18" charset="0"/>
              </a:rPr>
              <a:t>.</a:t>
            </a:r>
          </a:p>
          <a:p>
            <a:pPr marL="457200" indent="-457200">
              <a:lnSpc>
                <a:spcPct val="100000"/>
              </a:lnSpc>
              <a:buFont typeface="+mj-lt"/>
              <a:buAutoNum type="arabicPeriod"/>
            </a:pPr>
            <a:r>
              <a:rPr lang="en-US" sz="2400" dirty="0">
                <a:solidFill>
                  <a:srgbClr val="000000"/>
                </a:solidFill>
                <a:ea typeface="Times New Roman" panose="02020603050405020304" pitchFamily="18" charset="0"/>
              </a:rPr>
              <a:t>Augmentation de la participation des ménages </a:t>
            </a:r>
            <a:r>
              <a:rPr lang="en-US" sz="2400" dirty="0" err="1">
                <a:solidFill>
                  <a:srgbClr val="000000"/>
                </a:solidFill>
                <a:ea typeface="Times New Roman" panose="02020603050405020304" pitchFamily="18" charset="0"/>
              </a:rPr>
              <a:t>bénéficiaires</a:t>
            </a:r>
            <a:r>
              <a:rPr lang="en-US" sz="2400" dirty="0">
                <a:solidFill>
                  <a:srgbClr val="000000"/>
                </a:solidFill>
                <a:ea typeface="Times New Roman" panose="02020603050405020304" pitchFamily="18" charset="0"/>
              </a:rPr>
              <a:t> à </a:t>
            </a:r>
            <a:r>
              <a:rPr lang="en-US" sz="2400" dirty="0" err="1">
                <a:solidFill>
                  <a:srgbClr val="000000"/>
                </a:solidFill>
                <a:ea typeface="Times New Roman" panose="02020603050405020304" pitchFamily="18" charset="0"/>
              </a:rPr>
              <a:t>l'association</a:t>
            </a:r>
            <a:r>
              <a:rPr lang="en-US" sz="2400" dirty="0">
                <a:solidFill>
                  <a:srgbClr val="000000"/>
                </a:solidFill>
                <a:ea typeface="Times New Roman" panose="02020603050405020304" pitchFamily="18" charset="0"/>
              </a:rPr>
              <a:t> </a:t>
            </a:r>
            <a:r>
              <a:rPr lang="en-US" sz="2400" dirty="0" err="1">
                <a:solidFill>
                  <a:srgbClr val="000000"/>
                </a:solidFill>
                <a:ea typeface="Times New Roman" panose="02020603050405020304" pitchFamily="18" charset="0"/>
              </a:rPr>
              <a:t>villageoise</a:t>
            </a:r>
            <a:r>
              <a:rPr lang="en-US" sz="2400" dirty="0">
                <a:solidFill>
                  <a:srgbClr val="000000"/>
                </a:solidFill>
                <a:ea typeface="Times New Roman" panose="02020603050405020304" pitchFamily="18" charset="0"/>
              </a:rPr>
              <a:t> </a:t>
            </a:r>
            <a:r>
              <a:rPr lang="en-US" sz="2400" dirty="0" err="1">
                <a:solidFill>
                  <a:srgbClr val="000000"/>
                </a:solidFill>
                <a:ea typeface="Times New Roman" panose="02020603050405020304" pitchFamily="18" charset="0"/>
              </a:rPr>
              <a:t>d'épargne</a:t>
            </a:r>
            <a:r>
              <a:rPr lang="en-US" sz="2400" dirty="0">
                <a:solidFill>
                  <a:srgbClr val="000000"/>
                </a:solidFill>
                <a:ea typeface="Times New Roman" panose="02020603050405020304" pitchFamily="18" charset="0"/>
              </a:rPr>
              <a:t> et de </a:t>
            </a:r>
            <a:r>
              <a:rPr lang="en-US" sz="2400" dirty="0" err="1">
                <a:solidFill>
                  <a:srgbClr val="000000"/>
                </a:solidFill>
                <a:ea typeface="Times New Roman" panose="02020603050405020304" pitchFamily="18" charset="0"/>
              </a:rPr>
              <a:t>crédit</a:t>
            </a:r>
            <a:r>
              <a:rPr lang="en-US" sz="2400" dirty="0">
                <a:solidFill>
                  <a:srgbClr val="000000"/>
                </a:solidFill>
                <a:ea typeface="Times New Roman" panose="02020603050405020304" pitchFamily="18" charset="0"/>
              </a:rPr>
              <a:t> (VSLA) </a:t>
            </a:r>
            <a:r>
              <a:rPr lang="en-US" sz="2400" dirty="0" err="1">
                <a:solidFill>
                  <a:srgbClr val="000000"/>
                </a:solidFill>
                <a:ea typeface="Times New Roman" panose="02020603050405020304" pitchFamily="18" charset="0"/>
              </a:rPr>
              <a:t>soutenue</a:t>
            </a:r>
            <a:r>
              <a:rPr lang="en-US" sz="2400" dirty="0">
                <a:solidFill>
                  <a:srgbClr val="000000"/>
                </a:solidFill>
                <a:ea typeface="Times New Roman" panose="02020603050405020304" pitchFamily="18" charset="0"/>
              </a:rPr>
              <a:t> par le </a:t>
            </a:r>
            <a:r>
              <a:rPr lang="en-US" sz="2400" dirty="0" err="1">
                <a:solidFill>
                  <a:srgbClr val="000000"/>
                </a:solidFill>
                <a:ea typeface="Times New Roman" panose="02020603050405020304" pitchFamily="18" charset="0"/>
              </a:rPr>
              <a:t>projet</a:t>
            </a:r>
            <a:r>
              <a:rPr lang="en-US" sz="2400" dirty="0">
                <a:solidFill>
                  <a:srgbClr val="000000"/>
                </a:solidFill>
                <a:ea typeface="Times New Roman" panose="02020603050405020304" pitchFamily="18" charset="0"/>
              </a:rPr>
              <a:t>.</a:t>
            </a:r>
          </a:p>
        </p:txBody>
      </p:sp>
      <p:sp>
        <p:nvSpPr>
          <p:cNvPr id="15" name="Content Placeholder 2" descr="1. ________&#10;2. ________&#10;3. ________&#10;4. ________&#10;5. ________&#10;6. ________&#10;">
            <a:extLst>
              <a:ext uri="{FF2B5EF4-FFF2-40B4-BE49-F238E27FC236}">
                <a16:creationId xmlns:a16="http://schemas.microsoft.com/office/drawing/2014/main" id="{DC5FA3AF-EA58-412A-8E6E-708439A632E8}"/>
              </a:ext>
            </a:extLst>
          </p:cNvPr>
          <p:cNvSpPr txBox="1">
            <a:spLocks/>
          </p:cNvSpPr>
          <p:nvPr/>
        </p:nvSpPr>
        <p:spPr>
          <a:xfrm>
            <a:off x="7888466" y="1579308"/>
            <a:ext cx="4286120" cy="44370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50000"/>
              </a:lnSpc>
              <a:buFont typeface="+mj-lt"/>
              <a:buAutoNum type="arabicPeriod"/>
            </a:pPr>
            <a:r>
              <a:rPr lang="en-US" sz="2400" dirty="0">
                <a:solidFill>
                  <a:srgbClr val="000000"/>
                </a:solidFill>
                <a:ea typeface="Times New Roman" panose="02020603050405020304" pitchFamily="18" charset="0"/>
              </a:rPr>
              <a:t>________</a:t>
            </a:r>
          </a:p>
          <a:p>
            <a:pPr marL="514350" indent="-514350">
              <a:lnSpc>
                <a:spcPct val="150000"/>
              </a:lnSpc>
              <a:buFont typeface="+mj-lt"/>
              <a:buAutoNum type="arabicPeriod"/>
            </a:pPr>
            <a:r>
              <a:rPr lang="en-US" sz="2400" dirty="0">
                <a:solidFill>
                  <a:srgbClr val="000000"/>
                </a:solidFill>
                <a:ea typeface="Times New Roman" panose="02020603050405020304" pitchFamily="18" charset="0"/>
              </a:rPr>
              <a:t>________</a:t>
            </a:r>
          </a:p>
          <a:p>
            <a:pPr marL="514350" indent="-514350">
              <a:lnSpc>
                <a:spcPct val="150000"/>
              </a:lnSpc>
              <a:buFont typeface="+mj-lt"/>
              <a:buAutoNum type="arabicPeriod"/>
            </a:pPr>
            <a:r>
              <a:rPr lang="en-US" sz="2400" dirty="0">
                <a:solidFill>
                  <a:srgbClr val="000000"/>
                </a:solidFill>
                <a:ea typeface="Times New Roman" panose="02020603050405020304" pitchFamily="18" charset="0"/>
              </a:rPr>
              <a:t>________</a:t>
            </a:r>
          </a:p>
          <a:p>
            <a:pPr marL="514350" indent="-514350">
              <a:lnSpc>
                <a:spcPct val="150000"/>
              </a:lnSpc>
              <a:buFont typeface="+mj-lt"/>
              <a:buAutoNum type="arabicPeriod"/>
            </a:pPr>
            <a:r>
              <a:rPr lang="en-US" sz="2400" dirty="0">
                <a:solidFill>
                  <a:srgbClr val="000000"/>
                </a:solidFill>
                <a:ea typeface="Times New Roman" panose="02020603050405020304" pitchFamily="18" charset="0"/>
              </a:rPr>
              <a:t>________</a:t>
            </a:r>
          </a:p>
          <a:p>
            <a:pPr marL="514350" indent="-514350">
              <a:lnSpc>
                <a:spcPct val="150000"/>
              </a:lnSpc>
              <a:buFont typeface="+mj-lt"/>
              <a:buAutoNum type="arabicPeriod"/>
            </a:pPr>
            <a:r>
              <a:rPr lang="en-US" sz="2400" dirty="0">
                <a:solidFill>
                  <a:srgbClr val="000000"/>
                </a:solidFill>
                <a:ea typeface="Times New Roman" panose="02020603050405020304" pitchFamily="18" charset="0"/>
              </a:rPr>
              <a:t>________</a:t>
            </a:r>
          </a:p>
          <a:p>
            <a:pPr marL="514350" indent="-514350">
              <a:lnSpc>
                <a:spcPct val="150000"/>
              </a:lnSpc>
              <a:buFont typeface="+mj-lt"/>
              <a:buAutoNum type="arabicPeriod"/>
            </a:pPr>
            <a:r>
              <a:rPr lang="en-US" sz="2400" dirty="0">
                <a:solidFill>
                  <a:srgbClr val="000000"/>
                </a:solidFill>
                <a:ea typeface="Times New Roman" panose="02020603050405020304" pitchFamily="18" charset="0"/>
              </a:rPr>
              <a:t>________</a:t>
            </a:r>
          </a:p>
          <a:p>
            <a:pPr marL="0" indent="0">
              <a:lnSpc>
                <a:spcPct val="100000"/>
              </a:lnSpc>
              <a:buNone/>
            </a:pPr>
            <a:endParaRPr lang="en-US" sz="2400" dirty="0">
              <a:solidFill>
                <a:srgbClr val="000000"/>
              </a:solidFill>
              <a:ea typeface="Times New Roman" panose="02020603050405020304" pitchFamily="18" charset="0"/>
            </a:endParaRPr>
          </a:p>
          <a:p>
            <a:pPr marL="514350" indent="-514350">
              <a:lnSpc>
                <a:spcPct val="100000"/>
              </a:lnSpc>
              <a:buFont typeface="+mj-lt"/>
              <a:buAutoNum type="arabicPeriod"/>
            </a:pPr>
            <a:endParaRPr lang="en-US" sz="2400" dirty="0">
              <a:solidFill>
                <a:srgbClr val="000000"/>
              </a:solidFill>
              <a:ea typeface="Times New Roman" panose="02020603050405020304" pitchFamily="18" charset="0"/>
            </a:endParaRPr>
          </a:p>
          <a:p>
            <a:pPr marL="514350" indent="-514350">
              <a:lnSpc>
                <a:spcPct val="100000"/>
              </a:lnSpc>
              <a:buFont typeface="+mj-lt"/>
              <a:buAutoNum type="arabicPeriod"/>
            </a:pPr>
            <a:endParaRPr lang="en-US" sz="2400" dirty="0">
              <a:solidFill>
                <a:srgbClr val="000000"/>
              </a:solidFill>
              <a:ea typeface="Times New Roman" panose="02020603050405020304" pitchFamily="18" charset="0"/>
            </a:endParaRPr>
          </a:p>
          <a:p>
            <a:pPr marL="514350" indent="-514350">
              <a:lnSpc>
                <a:spcPct val="100000"/>
              </a:lnSpc>
              <a:buFont typeface="+mj-lt"/>
              <a:buAutoNum type="arabicPeriod"/>
            </a:pPr>
            <a:endParaRPr lang="en-US" sz="2400" dirty="0"/>
          </a:p>
        </p:txBody>
      </p:sp>
      <p:sp>
        <p:nvSpPr>
          <p:cNvPr id="2" name="Footer Placeholder 1">
            <a:extLst>
              <a:ext uri="{FF2B5EF4-FFF2-40B4-BE49-F238E27FC236}">
                <a16:creationId xmlns:a16="http://schemas.microsoft.com/office/drawing/2014/main" id="{C731B885-2FDF-4680-BBA6-705BD14FABDE}"/>
              </a:ext>
              <a:ext uri="{C183D7F6-B498-43B3-948B-1728B52AA6E4}">
                <adec:decorative xmlns:adec="http://schemas.microsoft.com/office/drawing/2017/decorative" val="1"/>
              </a:ext>
            </a:extLst>
          </p:cNvPr>
          <p:cNvSpPr>
            <a:spLocks noGrp="1"/>
          </p:cNvSpPr>
          <p:nvPr>
            <p:ph type="ftr" sz="quarter" idx="11"/>
          </p:nvPr>
        </p:nvSpPr>
        <p:spPr>
          <a:xfrm>
            <a:off x="0" y="6374824"/>
            <a:ext cx="12226724" cy="509302"/>
          </a:xfrm>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2997192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Exercice 1 : Indicateurs standards">
            <a:extLst>
              <a:ext uri="{FF2B5EF4-FFF2-40B4-BE49-F238E27FC236}">
                <a16:creationId xmlns:a16="http://schemas.microsoft.com/office/drawing/2014/main" id="{AA5A2B27-8A8B-43EF-AF60-BD11A6E41202}"/>
              </a:ext>
            </a:extLst>
          </p:cNvPr>
          <p:cNvSpPr>
            <a:spLocks noGrp="1"/>
          </p:cNvSpPr>
          <p:nvPr>
            <p:ph type="ctrTitle"/>
          </p:nvPr>
        </p:nvSpPr>
        <p:spPr>
          <a:xfrm>
            <a:off x="448811" y="405843"/>
            <a:ext cx="12212112" cy="961175"/>
          </a:xfrm>
        </p:spPr>
        <p:txBody>
          <a:bodyPr>
            <a:noAutofit/>
          </a:bodyPr>
          <a:lstStyle/>
          <a:p>
            <a:pPr algn="l"/>
            <a:r>
              <a:rPr lang="en-US" sz="4400" dirty="0" err="1"/>
              <a:t>Exercice</a:t>
            </a:r>
            <a:r>
              <a:rPr lang="en-US" sz="4400" dirty="0"/>
              <a:t> 1 : </a:t>
            </a:r>
            <a:r>
              <a:rPr lang="en-US" sz="4400" dirty="0" err="1"/>
              <a:t>Indicateurs</a:t>
            </a:r>
            <a:r>
              <a:rPr lang="en-US" sz="4400" dirty="0"/>
              <a:t> standards</a:t>
            </a:r>
          </a:p>
        </p:txBody>
      </p:sp>
      <p:sp>
        <p:nvSpPr>
          <p:cNvPr id="9" name="Content Placeholder 2" descr="1. Participation accrue des jeunes adolescents (moins de 18 ans) aux programmes d'apprentissage.&#10;&#10;2. Réduction de l'incidence du travail des enfants dans le secteur agricole en Éthiopie.&#10;&#10;3. Augmentation des connaissances des inspecteurs du travail sur les nouvelles méthodes d'application dans le secteur minier.  &#10;&#10;4. Amélioration de l'accès aux bourses scolaires pour les jeunes ciblés.&#10;&#10;5. Adoption d'un code de conduite sur le travail des enfants par l'association des producteurs d'huile de palme avec le soutien du projet.&#10;&#10;6. Augmentation de la participation des ménages bénéficiaires à l'association villageoise d'épargne et de crédit (VSLA) soutenue par le projet.">
            <a:extLst>
              <a:ext uri="{FF2B5EF4-FFF2-40B4-BE49-F238E27FC236}">
                <a16:creationId xmlns:a16="http://schemas.microsoft.com/office/drawing/2014/main" id="{A7CA1049-4D9A-48F7-AC05-50ACBB358475}"/>
              </a:ext>
            </a:extLst>
          </p:cNvPr>
          <p:cNvSpPr>
            <a:spLocks noGrp="1"/>
          </p:cNvSpPr>
          <p:nvPr>
            <p:ph sz="quarter" idx="13"/>
          </p:nvPr>
        </p:nvSpPr>
        <p:spPr>
          <a:xfrm>
            <a:off x="731998" y="1579308"/>
            <a:ext cx="6869082" cy="4437065"/>
          </a:xfrm>
        </p:spPr>
        <p:txBody>
          <a:bodyPr>
            <a:normAutofit fontScale="85000" lnSpcReduction="20000"/>
          </a:bodyPr>
          <a:lstStyle/>
          <a:p>
            <a:pPr marL="457200" indent="-457200">
              <a:lnSpc>
                <a:spcPct val="100000"/>
              </a:lnSpc>
              <a:buFont typeface="+mj-lt"/>
              <a:buAutoNum type="arabicPeriod"/>
            </a:pPr>
            <a:r>
              <a:rPr lang="en-US" sz="2400" dirty="0">
                <a:solidFill>
                  <a:srgbClr val="000000"/>
                </a:solidFill>
                <a:ea typeface="Times New Roman" panose="02020603050405020304" pitchFamily="18" charset="0"/>
              </a:rPr>
              <a:t>Participation accrue des </a:t>
            </a:r>
            <a:r>
              <a:rPr lang="en-US" sz="2400" dirty="0" err="1">
                <a:solidFill>
                  <a:srgbClr val="000000"/>
                </a:solidFill>
                <a:ea typeface="Times New Roman" panose="02020603050405020304" pitchFamily="18" charset="0"/>
              </a:rPr>
              <a:t>jeunes</a:t>
            </a:r>
            <a:r>
              <a:rPr lang="en-US" sz="2400" dirty="0">
                <a:solidFill>
                  <a:srgbClr val="000000"/>
                </a:solidFill>
                <a:ea typeface="Times New Roman" panose="02020603050405020304" pitchFamily="18" charset="0"/>
              </a:rPr>
              <a:t> adolescents (</a:t>
            </a:r>
            <a:r>
              <a:rPr lang="en-US" sz="2400" dirty="0" err="1">
                <a:solidFill>
                  <a:srgbClr val="000000"/>
                </a:solidFill>
                <a:ea typeface="Times New Roman" panose="02020603050405020304" pitchFamily="18" charset="0"/>
              </a:rPr>
              <a:t>moins</a:t>
            </a:r>
            <a:r>
              <a:rPr lang="en-US" sz="2400" dirty="0">
                <a:solidFill>
                  <a:srgbClr val="000000"/>
                </a:solidFill>
                <a:ea typeface="Times New Roman" panose="02020603050405020304" pitchFamily="18" charset="0"/>
              </a:rPr>
              <a:t> de 18 </a:t>
            </a:r>
            <a:r>
              <a:rPr lang="en-US" sz="2400" dirty="0" err="1">
                <a:solidFill>
                  <a:srgbClr val="000000"/>
                </a:solidFill>
                <a:ea typeface="Times New Roman" panose="02020603050405020304" pitchFamily="18" charset="0"/>
              </a:rPr>
              <a:t>ans</a:t>
            </a:r>
            <a:r>
              <a:rPr lang="en-US" sz="2400" dirty="0">
                <a:solidFill>
                  <a:srgbClr val="000000"/>
                </a:solidFill>
                <a:ea typeface="Times New Roman" panose="02020603050405020304" pitchFamily="18" charset="0"/>
              </a:rPr>
              <a:t>) aux </a:t>
            </a:r>
            <a:r>
              <a:rPr lang="en-US" sz="2400" dirty="0" err="1">
                <a:solidFill>
                  <a:srgbClr val="000000"/>
                </a:solidFill>
                <a:ea typeface="Times New Roman" panose="02020603050405020304" pitchFamily="18" charset="0"/>
              </a:rPr>
              <a:t>programmes</a:t>
            </a:r>
            <a:r>
              <a:rPr lang="en-US" sz="2400" dirty="0">
                <a:solidFill>
                  <a:srgbClr val="000000"/>
                </a:solidFill>
                <a:ea typeface="Times New Roman" panose="02020603050405020304" pitchFamily="18" charset="0"/>
              </a:rPr>
              <a:t> </a:t>
            </a:r>
            <a:r>
              <a:rPr lang="en-US" sz="2400" dirty="0" err="1">
                <a:solidFill>
                  <a:srgbClr val="000000"/>
                </a:solidFill>
                <a:ea typeface="Times New Roman" panose="02020603050405020304" pitchFamily="18" charset="0"/>
              </a:rPr>
              <a:t>d'apprentissage</a:t>
            </a:r>
            <a:r>
              <a:rPr lang="en-US" sz="2400" dirty="0">
                <a:solidFill>
                  <a:srgbClr val="000000"/>
                </a:solidFill>
                <a:ea typeface="Times New Roman" panose="02020603050405020304" pitchFamily="18" charset="0"/>
              </a:rPr>
              <a:t>.</a:t>
            </a:r>
          </a:p>
          <a:p>
            <a:pPr marL="457200" indent="-457200">
              <a:lnSpc>
                <a:spcPct val="100000"/>
              </a:lnSpc>
              <a:buFont typeface="+mj-lt"/>
              <a:buAutoNum type="arabicPeriod"/>
            </a:pPr>
            <a:r>
              <a:rPr lang="en-US" sz="2400" dirty="0" err="1">
                <a:solidFill>
                  <a:srgbClr val="000000"/>
                </a:solidFill>
                <a:ea typeface="Times New Roman" panose="02020603050405020304" pitchFamily="18" charset="0"/>
              </a:rPr>
              <a:t>Réduction</a:t>
            </a:r>
            <a:r>
              <a:rPr lang="en-US" sz="2400" dirty="0">
                <a:solidFill>
                  <a:srgbClr val="000000"/>
                </a:solidFill>
                <a:ea typeface="Times New Roman" panose="02020603050405020304" pitchFamily="18" charset="0"/>
              </a:rPr>
              <a:t> de </a:t>
            </a:r>
            <a:r>
              <a:rPr lang="en-US" sz="2400" dirty="0" err="1">
                <a:solidFill>
                  <a:srgbClr val="000000"/>
                </a:solidFill>
                <a:ea typeface="Times New Roman" panose="02020603050405020304" pitchFamily="18" charset="0"/>
              </a:rPr>
              <a:t>l'incidence</a:t>
            </a:r>
            <a:r>
              <a:rPr lang="en-US" sz="2400" dirty="0">
                <a:solidFill>
                  <a:srgbClr val="000000"/>
                </a:solidFill>
                <a:ea typeface="Times New Roman" panose="02020603050405020304" pitchFamily="18" charset="0"/>
              </a:rPr>
              <a:t> du travail des enfants dans le </a:t>
            </a:r>
            <a:r>
              <a:rPr lang="en-US" sz="2400" dirty="0" err="1">
                <a:solidFill>
                  <a:srgbClr val="000000"/>
                </a:solidFill>
                <a:ea typeface="Times New Roman" panose="02020603050405020304" pitchFamily="18" charset="0"/>
              </a:rPr>
              <a:t>secteur</a:t>
            </a:r>
            <a:r>
              <a:rPr lang="en-US" sz="2400" dirty="0">
                <a:solidFill>
                  <a:srgbClr val="000000"/>
                </a:solidFill>
                <a:ea typeface="Times New Roman" panose="02020603050405020304" pitchFamily="18" charset="0"/>
              </a:rPr>
              <a:t> </a:t>
            </a:r>
            <a:r>
              <a:rPr lang="en-US" sz="2400" dirty="0" err="1">
                <a:solidFill>
                  <a:srgbClr val="000000"/>
                </a:solidFill>
                <a:ea typeface="Times New Roman" panose="02020603050405020304" pitchFamily="18" charset="0"/>
              </a:rPr>
              <a:t>agricole</a:t>
            </a:r>
            <a:r>
              <a:rPr lang="en-US" sz="2400" dirty="0">
                <a:solidFill>
                  <a:srgbClr val="000000"/>
                </a:solidFill>
                <a:ea typeface="Times New Roman" panose="02020603050405020304" pitchFamily="18" charset="0"/>
              </a:rPr>
              <a:t> </a:t>
            </a:r>
            <a:r>
              <a:rPr lang="en-US" sz="2400" dirty="0" err="1">
                <a:solidFill>
                  <a:srgbClr val="000000"/>
                </a:solidFill>
                <a:ea typeface="Times New Roman" panose="02020603050405020304" pitchFamily="18" charset="0"/>
              </a:rPr>
              <a:t>en</a:t>
            </a:r>
            <a:r>
              <a:rPr lang="en-US" sz="2400" dirty="0">
                <a:solidFill>
                  <a:srgbClr val="000000"/>
                </a:solidFill>
                <a:ea typeface="Times New Roman" panose="02020603050405020304" pitchFamily="18" charset="0"/>
              </a:rPr>
              <a:t> </a:t>
            </a:r>
            <a:r>
              <a:rPr lang="en-US" sz="2400" dirty="0" err="1">
                <a:solidFill>
                  <a:srgbClr val="000000"/>
                </a:solidFill>
                <a:ea typeface="Times New Roman" panose="02020603050405020304" pitchFamily="18" charset="0"/>
              </a:rPr>
              <a:t>Éthiopie</a:t>
            </a:r>
            <a:r>
              <a:rPr lang="en-US" sz="2400" dirty="0">
                <a:solidFill>
                  <a:srgbClr val="000000"/>
                </a:solidFill>
                <a:ea typeface="Times New Roman" panose="02020603050405020304" pitchFamily="18" charset="0"/>
              </a:rPr>
              <a:t>.</a:t>
            </a:r>
          </a:p>
          <a:p>
            <a:pPr marL="457200" indent="-457200">
              <a:lnSpc>
                <a:spcPct val="100000"/>
              </a:lnSpc>
              <a:buFont typeface="+mj-lt"/>
              <a:buAutoNum type="arabicPeriod"/>
            </a:pPr>
            <a:r>
              <a:rPr lang="en-US" sz="2400" dirty="0">
                <a:solidFill>
                  <a:srgbClr val="000000"/>
                </a:solidFill>
                <a:ea typeface="Times New Roman" panose="02020603050405020304" pitchFamily="18" charset="0"/>
              </a:rPr>
              <a:t>Augmentation des </a:t>
            </a:r>
            <a:r>
              <a:rPr lang="en-US" sz="2400" dirty="0" err="1">
                <a:solidFill>
                  <a:srgbClr val="000000"/>
                </a:solidFill>
                <a:ea typeface="Times New Roman" panose="02020603050405020304" pitchFamily="18" charset="0"/>
              </a:rPr>
              <a:t>connaissances</a:t>
            </a:r>
            <a:r>
              <a:rPr lang="en-US" sz="2400" dirty="0">
                <a:solidFill>
                  <a:srgbClr val="000000"/>
                </a:solidFill>
                <a:ea typeface="Times New Roman" panose="02020603050405020304" pitchFamily="18" charset="0"/>
              </a:rPr>
              <a:t> des </a:t>
            </a:r>
            <a:r>
              <a:rPr lang="en-US" sz="2400" dirty="0" err="1">
                <a:solidFill>
                  <a:srgbClr val="000000"/>
                </a:solidFill>
                <a:ea typeface="Times New Roman" panose="02020603050405020304" pitchFamily="18" charset="0"/>
              </a:rPr>
              <a:t>inspecteurs</a:t>
            </a:r>
            <a:r>
              <a:rPr lang="en-US" sz="2400" dirty="0">
                <a:solidFill>
                  <a:srgbClr val="000000"/>
                </a:solidFill>
                <a:ea typeface="Times New Roman" panose="02020603050405020304" pitchFamily="18" charset="0"/>
              </a:rPr>
              <a:t> du travail sur les </a:t>
            </a:r>
            <a:r>
              <a:rPr lang="en-US" sz="2400" dirty="0" err="1">
                <a:solidFill>
                  <a:srgbClr val="000000"/>
                </a:solidFill>
                <a:ea typeface="Times New Roman" panose="02020603050405020304" pitchFamily="18" charset="0"/>
              </a:rPr>
              <a:t>nouvelles</a:t>
            </a:r>
            <a:r>
              <a:rPr lang="en-US" sz="2400" dirty="0">
                <a:solidFill>
                  <a:srgbClr val="000000"/>
                </a:solidFill>
                <a:ea typeface="Times New Roman" panose="02020603050405020304" pitchFamily="18" charset="0"/>
              </a:rPr>
              <a:t> </a:t>
            </a:r>
            <a:r>
              <a:rPr lang="en-US" sz="2400" dirty="0" err="1">
                <a:solidFill>
                  <a:srgbClr val="000000"/>
                </a:solidFill>
                <a:ea typeface="Times New Roman" panose="02020603050405020304" pitchFamily="18" charset="0"/>
              </a:rPr>
              <a:t>méthodes</a:t>
            </a:r>
            <a:r>
              <a:rPr lang="en-US" sz="2400" dirty="0">
                <a:solidFill>
                  <a:srgbClr val="000000"/>
                </a:solidFill>
                <a:ea typeface="Times New Roman" panose="02020603050405020304" pitchFamily="18" charset="0"/>
              </a:rPr>
              <a:t> </a:t>
            </a:r>
            <a:r>
              <a:rPr lang="en-US" sz="2400" dirty="0" err="1">
                <a:solidFill>
                  <a:srgbClr val="000000"/>
                </a:solidFill>
                <a:ea typeface="Times New Roman" panose="02020603050405020304" pitchFamily="18" charset="0"/>
              </a:rPr>
              <a:t>d'application</a:t>
            </a:r>
            <a:r>
              <a:rPr lang="en-US" sz="2400" dirty="0">
                <a:solidFill>
                  <a:srgbClr val="000000"/>
                </a:solidFill>
                <a:ea typeface="Times New Roman" panose="02020603050405020304" pitchFamily="18" charset="0"/>
              </a:rPr>
              <a:t> dans le </a:t>
            </a:r>
            <a:r>
              <a:rPr lang="en-US" sz="2400" dirty="0" err="1">
                <a:solidFill>
                  <a:srgbClr val="000000"/>
                </a:solidFill>
                <a:ea typeface="Times New Roman" panose="02020603050405020304" pitchFamily="18" charset="0"/>
              </a:rPr>
              <a:t>secteur</a:t>
            </a:r>
            <a:r>
              <a:rPr lang="en-US" sz="2400" dirty="0">
                <a:solidFill>
                  <a:srgbClr val="000000"/>
                </a:solidFill>
                <a:ea typeface="Times New Roman" panose="02020603050405020304" pitchFamily="18" charset="0"/>
              </a:rPr>
              <a:t> </a:t>
            </a:r>
            <a:r>
              <a:rPr lang="en-US" sz="2400" dirty="0" err="1">
                <a:solidFill>
                  <a:srgbClr val="000000"/>
                </a:solidFill>
                <a:ea typeface="Times New Roman" panose="02020603050405020304" pitchFamily="18" charset="0"/>
              </a:rPr>
              <a:t>minier</a:t>
            </a:r>
            <a:r>
              <a:rPr lang="en-US" sz="2400" dirty="0">
                <a:solidFill>
                  <a:srgbClr val="000000"/>
                </a:solidFill>
                <a:ea typeface="Times New Roman" panose="02020603050405020304" pitchFamily="18" charset="0"/>
              </a:rPr>
              <a:t>.  </a:t>
            </a:r>
          </a:p>
          <a:p>
            <a:pPr marL="457200" indent="-457200">
              <a:lnSpc>
                <a:spcPct val="100000"/>
              </a:lnSpc>
              <a:buFont typeface="+mj-lt"/>
              <a:buAutoNum type="arabicPeriod"/>
            </a:pPr>
            <a:r>
              <a:rPr lang="en-US" sz="2400" dirty="0" err="1">
                <a:solidFill>
                  <a:srgbClr val="000000"/>
                </a:solidFill>
                <a:ea typeface="Times New Roman" panose="02020603050405020304" pitchFamily="18" charset="0"/>
              </a:rPr>
              <a:t>Amélioration</a:t>
            </a:r>
            <a:r>
              <a:rPr lang="en-US" sz="2400" dirty="0">
                <a:solidFill>
                  <a:srgbClr val="000000"/>
                </a:solidFill>
                <a:ea typeface="Times New Roman" panose="02020603050405020304" pitchFamily="18" charset="0"/>
              </a:rPr>
              <a:t> de </a:t>
            </a:r>
            <a:r>
              <a:rPr lang="en-US" sz="2400" dirty="0" err="1">
                <a:solidFill>
                  <a:srgbClr val="000000"/>
                </a:solidFill>
                <a:ea typeface="Times New Roman" panose="02020603050405020304" pitchFamily="18" charset="0"/>
              </a:rPr>
              <a:t>l'accès</a:t>
            </a:r>
            <a:r>
              <a:rPr lang="en-US" sz="2400" dirty="0">
                <a:solidFill>
                  <a:srgbClr val="000000"/>
                </a:solidFill>
                <a:ea typeface="Times New Roman" panose="02020603050405020304" pitchFamily="18" charset="0"/>
              </a:rPr>
              <a:t> aux bourses </a:t>
            </a:r>
            <a:r>
              <a:rPr lang="en-US" sz="2400" dirty="0" err="1">
                <a:solidFill>
                  <a:srgbClr val="000000"/>
                </a:solidFill>
                <a:ea typeface="Times New Roman" panose="02020603050405020304" pitchFamily="18" charset="0"/>
              </a:rPr>
              <a:t>scolaires</a:t>
            </a:r>
            <a:r>
              <a:rPr lang="en-US" sz="2400" dirty="0">
                <a:solidFill>
                  <a:srgbClr val="000000"/>
                </a:solidFill>
                <a:ea typeface="Times New Roman" panose="02020603050405020304" pitchFamily="18" charset="0"/>
              </a:rPr>
              <a:t> pour les </a:t>
            </a:r>
            <a:r>
              <a:rPr lang="en-US" sz="2400" dirty="0" err="1">
                <a:solidFill>
                  <a:srgbClr val="000000"/>
                </a:solidFill>
                <a:ea typeface="Times New Roman" panose="02020603050405020304" pitchFamily="18" charset="0"/>
              </a:rPr>
              <a:t>jeunes</a:t>
            </a:r>
            <a:r>
              <a:rPr lang="en-US" sz="2400" dirty="0">
                <a:solidFill>
                  <a:srgbClr val="000000"/>
                </a:solidFill>
                <a:ea typeface="Times New Roman" panose="02020603050405020304" pitchFamily="18" charset="0"/>
              </a:rPr>
              <a:t> </a:t>
            </a:r>
            <a:r>
              <a:rPr lang="en-US" sz="2400" dirty="0" err="1">
                <a:solidFill>
                  <a:srgbClr val="000000"/>
                </a:solidFill>
                <a:ea typeface="Times New Roman" panose="02020603050405020304" pitchFamily="18" charset="0"/>
              </a:rPr>
              <a:t>ciblés</a:t>
            </a:r>
            <a:r>
              <a:rPr lang="en-US" sz="2400" dirty="0">
                <a:solidFill>
                  <a:srgbClr val="000000"/>
                </a:solidFill>
                <a:ea typeface="Times New Roman" panose="02020603050405020304" pitchFamily="18" charset="0"/>
              </a:rPr>
              <a:t>.</a:t>
            </a:r>
          </a:p>
          <a:p>
            <a:pPr marL="457200" indent="-457200">
              <a:lnSpc>
                <a:spcPct val="100000"/>
              </a:lnSpc>
              <a:buFont typeface="+mj-lt"/>
              <a:buAutoNum type="arabicPeriod"/>
            </a:pPr>
            <a:r>
              <a:rPr lang="en-US" sz="2400" dirty="0">
                <a:solidFill>
                  <a:srgbClr val="000000"/>
                </a:solidFill>
                <a:ea typeface="Times New Roman" panose="02020603050405020304" pitchFamily="18" charset="0"/>
              </a:rPr>
              <a:t>Adoption d'un code de </a:t>
            </a:r>
            <a:r>
              <a:rPr lang="en-US" sz="2400" dirty="0" err="1">
                <a:solidFill>
                  <a:srgbClr val="000000"/>
                </a:solidFill>
                <a:ea typeface="Times New Roman" panose="02020603050405020304" pitchFamily="18" charset="0"/>
              </a:rPr>
              <a:t>conduite</a:t>
            </a:r>
            <a:r>
              <a:rPr lang="en-US" sz="2400" dirty="0">
                <a:solidFill>
                  <a:srgbClr val="000000"/>
                </a:solidFill>
                <a:ea typeface="Times New Roman" panose="02020603050405020304" pitchFamily="18" charset="0"/>
              </a:rPr>
              <a:t> sur le travail des enfants par </a:t>
            </a:r>
            <a:r>
              <a:rPr lang="en-US" sz="2400" dirty="0" err="1">
                <a:solidFill>
                  <a:srgbClr val="000000"/>
                </a:solidFill>
                <a:ea typeface="Times New Roman" panose="02020603050405020304" pitchFamily="18" charset="0"/>
              </a:rPr>
              <a:t>l'association</a:t>
            </a:r>
            <a:r>
              <a:rPr lang="en-US" sz="2400" dirty="0">
                <a:solidFill>
                  <a:srgbClr val="000000"/>
                </a:solidFill>
                <a:ea typeface="Times New Roman" panose="02020603050405020304" pitchFamily="18" charset="0"/>
              </a:rPr>
              <a:t> des </a:t>
            </a:r>
            <a:r>
              <a:rPr lang="en-US" sz="2400" dirty="0" err="1">
                <a:solidFill>
                  <a:srgbClr val="000000"/>
                </a:solidFill>
                <a:ea typeface="Times New Roman" panose="02020603050405020304" pitchFamily="18" charset="0"/>
              </a:rPr>
              <a:t>producteurs</a:t>
            </a:r>
            <a:r>
              <a:rPr lang="en-US" sz="2400" dirty="0">
                <a:solidFill>
                  <a:srgbClr val="000000"/>
                </a:solidFill>
                <a:ea typeface="Times New Roman" panose="02020603050405020304" pitchFamily="18" charset="0"/>
              </a:rPr>
              <a:t> </a:t>
            </a:r>
            <a:r>
              <a:rPr lang="en-US" sz="2400" dirty="0" err="1">
                <a:solidFill>
                  <a:srgbClr val="000000"/>
                </a:solidFill>
                <a:ea typeface="Times New Roman" panose="02020603050405020304" pitchFamily="18" charset="0"/>
              </a:rPr>
              <a:t>d'huile</a:t>
            </a:r>
            <a:r>
              <a:rPr lang="en-US" sz="2400" dirty="0">
                <a:solidFill>
                  <a:srgbClr val="000000"/>
                </a:solidFill>
                <a:ea typeface="Times New Roman" panose="02020603050405020304" pitchFamily="18" charset="0"/>
              </a:rPr>
              <a:t> de </a:t>
            </a:r>
            <a:r>
              <a:rPr lang="en-US" sz="2400" dirty="0" err="1">
                <a:solidFill>
                  <a:srgbClr val="000000"/>
                </a:solidFill>
                <a:ea typeface="Times New Roman" panose="02020603050405020304" pitchFamily="18" charset="0"/>
              </a:rPr>
              <a:t>palme</a:t>
            </a:r>
            <a:r>
              <a:rPr lang="en-US" sz="2400" dirty="0">
                <a:solidFill>
                  <a:srgbClr val="000000"/>
                </a:solidFill>
                <a:ea typeface="Times New Roman" panose="02020603050405020304" pitchFamily="18" charset="0"/>
              </a:rPr>
              <a:t> avec le </a:t>
            </a:r>
            <a:r>
              <a:rPr lang="en-US" sz="2400" dirty="0" err="1">
                <a:solidFill>
                  <a:srgbClr val="000000"/>
                </a:solidFill>
                <a:ea typeface="Times New Roman" panose="02020603050405020304" pitchFamily="18" charset="0"/>
              </a:rPr>
              <a:t>soutien</a:t>
            </a:r>
            <a:r>
              <a:rPr lang="en-US" sz="2400" dirty="0">
                <a:solidFill>
                  <a:srgbClr val="000000"/>
                </a:solidFill>
                <a:ea typeface="Times New Roman" panose="02020603050405020304" pitchFamily="18" charset="0"/>
              </a:rPr>
              <a:t> du </a:t>
            </a:r>
            <a:r>
              <a:rPr lang="en-US" sz="2400" dirty="0" err="1">
                <a:solidFill>
                  <a:srgbClr val="000000"/>
                </a:solidFill>
                <a:ea typeface="Times New Roman" panose="02020603050405020304" pitchFamily="18" charset="0"/>
              </a:rPr>
              <a:t>projet</a:t>
            </a:r>
            <a:r>
              <a:rPr lang="en-US" sz="2400" dirty="0">
                <a:solidFill>
                  <a:srgbClr val="000000"/>
                </a:solidFill>
                <a:ea typeface="Times New Roman" panose="02020603050405020304" pitchFamily="18" charset="0"/>
              </a:rPr>
              <a:t>.</a:t>
            </a:r>
          </a:p>
          <a:p>
            <a:pPr marL="457200" indent="-457200">
              <a:lnSpc>
                <a:spcPct val="100000"/>
              </a:lnSpc>
              <a:buFont typeface="+mj-lt"/>
              <a:buAutoNum type="arabicPeriod"/>
            </a:pPr>
            <a:r>
              <a:rPr lang="en-US" sz="2400" dirty="0">
                <a:solidFill>
                  <a:srgbClr val="000000"/>
                </a:solidFill>
                <a:ea typeface="Times New Roman" panose="02020603050405020304" pitchFamily="18" charset="0"/>
              </a:rPr>
              <a:t>Participation accrue des ménages </a:t>
            </a:r>
            <a:r>
              <a:rPr lang="en-US" sz="2400" dirty="0" err="1">
                <a:solidFill>
                  <a:srgbClr val="000000"/>
                </a:solidFill>
                <a:ea typeface="Times New Roman" panose="02020603050405020304" pitchFamily="18" charset="0"/>
              </a:rPr>
              <a:t>bénéficiaires</a:t>
            </a:r>
            <a:r>
              <a:rPr lang="en-US" sz="2400" dirty="0">
                <a:solidFill>
                  <a:srgbClr val="000000"/>
                </a:solidFill>
                <a:ea typeface="Times New Roman" panose="02020603050405020304" pitchFamily="18" charset="0"/>
              </a:rPr>
              <a:t> à </a:t>
            </a:r>
            <a:r>
              <a:rPr lang="en-US" sz="2400" dirty="0" err="1">
                <a:solidFill>
                  <a:srgbClr val="000000"/>
                </a:solidFill>
                <a:ea typeface="Times New Roman" panose="02020603050405020304" pitchFamily="18" charset="0"/>
              </a:rPr>
              <a:t>l'Association</a:t>
            </a:r>
            <a:r>
              <a:rPr lang="en-US" sz="2400" dirty="0">
                <a:solidFill>
                  <a:srgbClr val="000000"/>
                </a:solidFill>
                <a:ea typeface="Times New Roman" panose="02020603050405020304" pitchFamily="18" charset="0"/>
              </a:rPr>
              <a:t> </a:t>
            </a:r>
            <a:r>
              <a:rPr lang="en-US" sz="2400" dirty="0" err="1">
                <a:solidFill>
                  <a:srgbClr val="000000"/>
                </a:solidFill>
                <a:ea typeface="Times New Roman" panose="02020603050405020304" pitchFamily="18" charset="0"/>
              </a:rPr>
              <a:t>villageoise</a:t>
            </a:r>
            <a:r>
              <a:rPr lang="en-US" sz="2400" dirty="0">
                <a:solidFill>
                  <a:srgbClr val="000000"/>
                </a:solidFill>
                <a:ea typeface="Times New Roman" panose="02020603050405020304" pitchFamily="18" charset="0"/>
              </a:rPr>
              <a:t> </a:t>
            </a:r>
            <a:r>
              <a:rPr lang="en-US" sz="2400" dirty="0" err="1">
                <a:solidFill>
                  <a:srgbClr val="000000"/>
                </a:solidFill>
                <a:ea typeface="Times New Roman" panose="02020603050405020304" pitchFamily="18" charset="0"/>
              </a:rPr>
              <a:t>d'épargne</a:t>
            </a:r>
            <a:r>
              <a:rPr lang="en-US" sz="2400" dirty="0">
                <a:solidFill>
                  <a:srgbClr val="000000"/>
                </a:solidFill>
                <a:ea typeface="Times New Roman" panose="02020603050405020304" pitchFamily="18" charset="0"/>
              </a:rPr>
              <a:t> et de </a:t>
            </a:r>
            <a:r>
              <a:rPr lang="en-US" sz="2400" dirty="0" err="1">
                <a:solidFill>
                  <a:srgbClr val="000000"/>
                </a:solidFill>
                <a:ea typeface="Times New Roman" panose="02020603050405020304" pitchFamily="18" charset="0"/>
              </a:rPr>
              <a:t>crédit</a:t>
            </a:r>
            <a:r>
              <a:rPr lang="en-US" sz="2400" dirty="0">
                <a:solidFill>
                  <a:srgbClr val="000000"/>
                </a:solidFill>
                <a:ea typeface="Times New Roman" panose="02020603050405020304" pitchFamily="18" charset="0"/>
              </a:rPr>
              <a:t> (VSLA) </a:t>
            </a:r>
            <a:r>
              <a:rPr lang="en-US" sz="2400" dirty="0" err="1">
                <a:solidFill>
                  <a:srgbClr val="000000"/>
                </a:solidFill>
                <a:ea typeface="Times New Roman" panose="02020603050405020304" pitchFamily="18" charset="0"/>
              </a:rPr>
              <a:t>soutenue</a:t>
            </a:r>
            <a:r>
              <a:rPr lang="en-US" sz="2400" dirty="0">
                <a:solidFill>
                  <a:srgbClr val="000000"/>
                </a:solidFill>
                <a:ea typeface="Times New Roman" panose="02020603050405020304" pitchFamily="18" charset="0"/>
              </a:rPr>
              <a:t> par le </a:t>
            </a:r>
            <a:r>
              <a:rPr lang="en-US" sz="2400" dirty="0" err="1">
                <a:solidFill>
                  <a:srgbClr val="000000"/>
                </a:solidFill>
                <a:ea typeface="Times New Roman" panose="02020603050405020304" pitchFamily="18" charset="0"/>
              </a:rPr>
              <a:t>projet</a:t>
            </a:r>
            <a:r>
              <a:rPr lang="en-US" sz="2400" dirty="0">
                <a:solidFill>
                  <a:srgbClr val="000000"/>
                </a:solidFill>
                <a:ea typeface="Times New Roman" panose="02020603050405020304" pitchFamily="18" charset="0"/>
              </a:rPr>
              <a:t>.</a:t>
            </a:r>
          </a:p>
        </p:txBody>
      </p:sp>
      <p:sp>
        <p:nvSpPr>
          <p:cNvPr id="15" name="Content Placeholder 2" descr="1. E4&#10;2. POC1&#10;3. W1 et W2&#10;4. E2 et E1&#10;5. C1&#10;6. L4 et L1">
            <a:extLst>
              <a:ext uri="{FF2B5EF4-FFF2-40B4-BE49-F238E27FC236}">
                <a16:creationId xmlns:a16="http://schemas.microsoft.com/office/drawing/2014/main" id="{DC5FA3AF-EA58-412A-8E6E-708439A632E8}"/>
              </a:ext>
            </a:extLst>
          </p:cNvPr>
          <p:cNvSpPr txBox="1">
            <a:spLocks/>
          </p:cNvSpPr>
          <p:nvPr/>
        </p:nvSpPr>
        <p:spPr>
          <a:xfrm>
            <a:off x="7888466" y="1579308"/>
            <a:ext cx="4286120" cy="44370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50000"/>
              </a:lnSpc>
              <a:buFont typeface="+mj-lt"/>
              <a:buAutoNum type="arabicPeriod"/>
            </a:pPr>
            <a:r>
              <a:rPr lang="en-US" sz="2400" dirty="0">
                <a:solidFill>
                  <a:srgbClr val="000000"/>
                </a:solidFill>
                <a:ea typeface="Times New Roman" panose="02020603050405020304" pitchFamily="18" charset="0"/>
              </a:rPr>
              <a:t>_</a:t>
            </a:r>
            <a:r>
              <a:rPr lang="en-US" sz="2400" b="1" u="sng" dirty="0">
                <a:solidFill>
                  <a:srgbClr val="000000"/>
                </a:solidFill>
                <a:ea typeface="Times New Roman" panose="02020603050405020304" pitchFamily="18" charset="0"/>
              </a:rPr>
              <a:t> E4</a:t>
            </a:r>
            <a:r>
              <a:rPr lang="en-US" sz="2400" dirty="0">
                <a:solidFill>
                  <a:srgbClr val="000000"/>
                </a:solidFill>
                <a:ea typeface="Times New Roman" panose="02020603050405020304" pitchFamily="18" charset="0"/>
              </a:rPr>
              <a:t>______</a:t>
            </a:r>
          </a:p>
          <a:p>
            <a:pPr marL="514350" indent="-514350">
              <a:lnSpc>
                <a:spcPct val="150000"/>
              </a:lnSpc>
              <a:buFont typeface="+mj-lt"/>
              <a:buAutoNum type="arabicPeriod"/>
            </a:pPr>
            <a:r>
              <a:rPr lang="en-US" sz="2400" dirty="0">
                <a:solidFill>
                  <a:srgbClr val="000000"/>
                </a:solidFill>
                <a:ea typeface="Times New Roman" panose="02020603050405020304" pitchFamily="18" charset="0"/>
              </a:rPr>
              <a:t>__</a:t>
            </a:r>
            <a:r>
              <a:rPr lang="en-US" sz="2400" b="1" u="sng" dirty="0">
                <a:solidFill>
                  <a:srgbClr val="000000"/>
                </a:solidFill>
                <a:ea typeface="Times New Roman" panose="02020603050405020304" pitchFamily="18" charset="0"/>
              </a:rPr>
              <a:t>POC1</a:t>
            </a:r>
            <a:r>
              <a:rPr lang="en-US" sz="2400" dirty="0">
                <a:solidFill>
                  <a:srgbClr val="000000"/>
                </a:solidFill>
                <a:ea typeface="Times New Roman" panose="02020603050405020304" pitchFamily="18" charset="0"/>
              </a:rPr>
              <a:t>___</a:t>
            </a:r>
          </a:p>
          <a:p>
            <a:pPr marL="514350" indent="-514350">
              <a:lnSpc>
                <a:spcPct val="150000"/>
              </a:lnSpc>
              <a:buFont typeface="+mj-lt"/>
              <a:buAutoNum type="arabicPeriod"/>
            </a:pPr>
            <a:r>
              <a:rPr lang="en-US" sz="2400" u="sng" dirty="0">
                <a:solidFill>
                  <a:srgbClr val="000000"/>
                </a:solidFill>
                <a:ea typeface="Times New Roman" panose="02020603050405020304" pitchFamily="18" charset="0"/>
              </a:rPr>
              <a:t> </a:t>
            </a:r>
            <a:r>
              <a:rPr lang="en-US" sz="2400" b="1" u="sng" dirty="0">
                <a:solidFill>
                  <a:srgbClr val="000000"/>
                </a:solidFill>
                <a:ea typeface="Times New Roman" panose="02020603050405020304" pitchFamily="18" charset="0"/>
              </a:rPr>
              <a:t>W1 et W2</a:t>
            </a:r>
            <a:r>
              <a:rPr lang="en-US" sz="2400" dirty="0">
                <a:solidFill>
                  <a:srgbClr val="000000"/>
                </a:solidFill>
                <a:ea typeface="Times New Roman" panose="02020603050405020304" pitchFamily="18" charset="0"/>
              </a:rPr>
              <a:t>_</a:t>
            </a:r>
          </a:p>
          <a:p>
            <a:pPr marL="514350" indent="-514350">
              <a:lnSpc>
                <a:spcPct val="150000"/>
              </a:lnSpc>
              <a:buFont typeface="+mj-lt"/>
              <a:buAutoNum type="arabicPeriod"/>
            </a:pPr>
            <a:r>
              <a:rPr lang="en-US" sz="2400" dirty="0">
                <a:solidFill>
                  <a:srgbClr val="000000"/>
                </a:solidFill>
                <a:ea typeface="Times New Roman" panose="02020603050405020304" pitchFamily="18" charset="0"/>
              </a:rPr>
              <a:t>__</a:t>
            </a:r>
            <a:r>
              <a:rPr lang="en-US" sz="2400" b="1" u="sng" dirty="0">
                <a:solidFill>
                  <a:srgbClr val="000000"/>
                </a:solidFill>
                <a:ea typeface="Times New Roman" panose="02020603050405020304" pitchFamily="18" charset="0"/>
              </a:rPr>
              <a:t>E2 et E1</a:t>
            </a:r>
            <a:r>
              <a:rPr lang="en-US" sz="2400" dirty="0">
                <a:solidFill>
                  <a:srgbClr val="000000"/>
                </a:solidFill>
                <a:ea typeface="Times New Roman" panose="02020603050405020304" pitchFamily="18" charset="0"/>
              </a:rPr>
              <a:t>__</a:t>
            </a:r>
          </a:p>
          <a:p>
            <a:pPr marL="514350" indent="-514350">
              <a:lnSpc>
                <a:spcPct val="150000"/>
              </a:lnSpc>
              <a:buFont typeface="+mj-lt"/>
              <a:buAutoNum type="arabicPeriod"/>
            </a:pPr>
            <a:r>
              <a:rPr lang="en-US" sz="2400" u="sng" dirty="0">
                <a:solidFill>
                  <a:srgbClr val="000000"/>
                </a:solidFill>
                <a:ea typeface="Times New Roman" panose="02020603050405020304" pitchFamily="18" charset="0"/>
              </a:rPr>
              <a:t>___</a:t>
            </a:r>
            <a:r>
              <a:rPr lang="en-US" sz="2400" b="1" u="sng" dirty="0">
                <a:solidFill>
                  <a:srgbClr val="000000"/>
                </a:solidFill>
                <a:ea typeface="Times New Roman" panose="02020603050405020304" pitchFamily="18" charset="0"/>
              </a:rPr>
              <a:t>C1</a:t>
            </a:r>
            <a:r>
              <a:rPr lang="en-US" sz="2400" u="sng" dirty="0">
                <a:solidFill>
                  <a:srgbClr val="000000"/>
                </a:solidFill>
                <a:ea typeface="Times New Roman" panose="02020603050405020304" pitchFamily="18" charset="0"/>
              </a:rPr>
              <a:t>_____</a:t>
            </a:r>
          </a:p>
          <a:p>
            <a:pPr marL="514350" indent="-514350">
              <a:lnSpc>
                <a:spcPct val="150000"/>
              </a:lnSpc>
              <a:buFont typeface="+mj-lt"/>
              <a:buAutoNum type="arabicPeriod"/>
            </a:pPr>
            <a:r>
              <a:rPr lang="en-US" sz="2400" dirty="0">
                <a:solidFill>
                  <a:srgbClr val="000000"/>
                </a:solidFill>
                <a:ea typeface="Times New Roman" panose="02020603050405020304" pitchFamily="18" charset="0"/>
              </a:rPr>
              <a:t>___</a:t>
            </a:r>
            <a:r>
              <a:rPr lang="en-US" sz="2400" b="1" u="sng" dirty="0">
                <a:solidFill>
                  <a:srgbClr val="000000"/>
                </a:solidFill>
                <a:ea typeface="Times New Roman" panose="02020603050405020304" pitchFamily="18" charset="0"/>
              </a:rPr>
              <a:t>L4 et L1</a:t>
            </a:r>
            <a:r>
              <a:rPr lang="en-US" sz="2400" dirty="0">
                <a:solidFill>
                  <a:srgbClr val="000000"/>
                </a:solidFill>
                <a:ea typeface="Times New Roman" panose="02020603050405020304" pitchFamily="18" charset="0"/>
              </a:rPr>
              <a:t>_</a:t>
            </a:r>
          </a:p>
        </p:txBody>
      </p:sp>
      <p:sp>
        <p:nvSpPr>
          <p:cNvPr id="2" name="Footer Placeholder 1">
            <a:extLst>
              <a:ext uri="{FF2B5EF4-FFF2-40B4-BE49-F238E27FC236}">
                <a16:creationId xmlns:a16="http://schemas.microsoft.com/office/drawing/2014/main" id="{C731B885-2FDF-4680-BBA6-705BD14FABDE}"/>
              </a:ext>
              <a:ext uri="{C183D7F6-B498-43B3-948B-1728B52AA6E4}">
                <adec:decorative xmlns:adec="http://schemas.microsoft.com/office/drawing/2017/decorative" val="1"/>
              </a:ext>
            </a:extLst>
          </p:cNvPr>
          <p:cNvSpPr>
            <a:spLocks noGrp="1"/>
          </p:cNvSpPr>
          <p:nvPr>
            <p:ph type="ftr" sz="quarter" idx="11"/>
          </p:nvPr>
        </p:nvSpPr>
        <p:spPr>
          <a:xfrm>
            <a:off x="0" y="6374824"/>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947595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Objectifs de la formation">
            <a:extLst>
              <a:ext uri="{FF2B5EF4-FFF2-40B4-BE49-F238E27FC236}">
                <a16:creationId xmlns:a16="http://schemas.microsoft.com/office/drawing/2014/main" id="{2AAAC7AD-1502-46C0-B47F-0DFBD9CF6960}"/>
              </a:ext>
            </a:extLst>
          </p:cNvPr>
          <p:cNvSpPr>
            <a:spLocks noGrp="1"/>
          </p:cNvSpPr>
          <p:nvPr>
            <p:ph type="ctrTitle"/>
          </p:nvPr>
        </p:nvSpPr>
        <p:spPr>
          <a:xfrm>
            <a:off x="690880" y="202899"/>
            <a:ext cx="10103228" cy="961175"/>
          </a:xfrm>
        </p:spPr>
        <p:txBody>
          <a:bodyPr>
            <a:normAutofit/>
          </a:bodyPr>
          <a:lstStyle/>
          <a:p>
            <a:pPr algn="l"/>
            <a:r>
              <a:rPr lang="en-US" sz="4400" dirty="0" err="1"/>
              <a:t>Objectifs</a:t>
            </a:r>
            <a:r>
              <a:rPr lang="en-US" sz="4400" dirty="0"/>
              <a:t> de la formation</a:t>
            </a:r>
          </a:p>
        </p:txBody>
      </p:sp>
      <p:sp>
        <p:nvSpPr>
          <p:cNvPr id="5" name="Content Placeholder 2" descr="A la fin de la formation, les participants auront amélioré leur compréhension de :&#10;&#10;Comment développer des indicateurs de haute qualité au niveau approprié (produit, résultat et objectif du projet).&#10;&#10;Comment définir les indicateurs dans le format du plan de suivi des performances de l'ILAB/OCFT.">
            <a:extLst>
              <a:ext uri="{FF2B5EF4-FFF2-40B4-BE49-F238E27FC236}">
                <a16:creationId xmlns:a16="http://schemas.microsoft.com/office/drawing/2014/main" id="{70608293-DF14-4521-925C-A28F53E32FED}"/>
              </a:ext>
            </a:extLst>
          </p:cNvPr>
          <p:cNvSpPr>
            <a:spLocks noGrp="1"/>
          </p:cNvSpPr>
          <p:nvPr>
            <p:ph sz="quarter" idx="13"/>
          </p:nvPr>
        </p:nvSpPr>
        <p:spPr>
          <a:xfrm>
            <a:off x="690880" y="1493395"/>
            <a:ext cx="10836556" cy="3295775"/>
          </a:xfrm>
        </p:spPr>
        <p:txBody>
          <a:bodyPr>
            <a:noAutofit/>
          </a:bodyPr>
          <a:lstStyle/>
          <a:p>
            <a:pPr marL="0" indent="0">
              <a:buNone/>
            </a:pPr>
            <a:r>
              <a:rPr lang="en-US" dirty="0"/>
              <a:t>A la fin de la formation, les participants </a:t>
            </a:r>
            <a:r>
              <a:rPr lang="en-US" dirty="0" err="1"/>
              <a:t>auront</a:t>
            </a:r>
            <a:r>
              <a:rPr lang="en-US" dirty="0"/>
              <a:t> </a:t>
            </a:r>
            <a:r>
              <a:rPr lang="en-US" dirty="0" err="1"/>
              <a:t>amélioré</a:t>
            </a:r>
            <a:r>
              <a:rPr lang="en-US" dirty="0"/>
              <a:t> </a:t>
            </a:r>
            <a:r>
              <a:rPr lang="en-US" dirty="0" err="1"/>
              <a:t>leur</a:t>
            </a:r>
            <a:r>
              <a:rPr lang="en-US" dirty="0"/>
              <a:t> </a:t>
            </a:r>
            <a:r>
              <a:rPr lang="en-US" dirty="0" err="1"/>
              <a:t>compréhension</a:t>
            </a:r>
            <a:r>
              <a:rPr lang="en-US" dirty="0"/>
              <a:t> de :</a:t>
            </a:r>
          </a:p>
          <a:p>
            <a:pPr marL="0" indent="0">
              <a:buNone/>
            </a:pPr>
            <a:endParaRPr lang="en-US" dirty="0"/>
          </a:p>
          <a:p>
            <a:pPr marL="342900" marR="0" lvl="0" indent="-342900">
              <a:spcBef>
                <a:spcPts val="0"/>
              </a:spcBef>
              <a:spcAft>
                <a:spcPts val="0"/>
              </a:spcAft>
              <a:buFont typeface="Symbol" panose="05050102010706020507" pitchFamily="18" charset="2"/>
              <a:buChar char=""/>
            </a:pPr>
            <a:r>
              <a:rPr lang="en-US" dirty="0"/>
              <a:t>Comment </a:t>
            </a:r>
            <a:r>
              <a:rPr lang="en-US" dirty="0" err="1"/>
              <a:t>développer</a:t>
            </a:r>
            <a:r>
              <a:rPr lang="en-US" dirty="0"/>
              <a:t> des </a:t>
            </a:r>
            <a:r>
              <a:rPr lang="en-US" dirty="0" err="1"/>
              <a:t>indicateurs</a:t>
            </a:r>
            <a:r>
              <a:rPr lang="en-US" dirty="0"/>
              <a:t> de haute </a:t>
            </a:r>
            <a:r>
              <a:rPr lang="en-US" dirty="0" err="1"/>
              <a:t>qualité</a:t>
            </a:r>
            <a:r>
              <a:rPr lang="en-US" dirty="0"/>
              <a:t> au </a:t>
            </a:r>
            <a:r>
              <a:rPr lang="en-US" dirty="0" err="1"/>
              <a:t>niveau</a:t>
            </a:r>
            <a:r>
              <a:rPr lang="en-US" dirty="0"/>
              <a:t> </a:t>
            </a:r>
            <a:r>
              <a:rPr lang="en-US" dirty="0" err="1"/>
              <a:t>approprié</a:t>
            </a:r>
            <a:r>
              <a:rPr lang="en-US" dirty="0"/>
              <a:t> (</a:t>
            </a:r>
            <a:r>
              <a:rPr lang="en-US" dirty="0" err="1"/>
              <a:t>produit</a:t>
            </a:r>
            <a:r>
              <a:rPr lang="en-US" dirty="0"/>
              <a:t>, </a:t>
            </a:r>
            <a:r>
              <a:rPr lang="en-US" dirty="0" err="1"/>
              <a:t>résultat</a:t>
            </a:r>
            <a:r>
              <a:rPr lang="en-US" dirty="0"/>
              <a:t> et </a:t>
            </a:r>
            <a:r>
              <a:rPr lang="en-US" dirty="0" err="1"/>
              <a:t>objectif</a:t>
            </a:r>
            <a:r>
              <a:rPr lang="en-US" dirty="0"/>
              <a:t> du </a:t>
            </a:r>
            <a:r>
              <a:rPr lang="en-US" dirty="0" err="1"/>
              <a:t>projet</a:t>
            </a:r>
            <a:r>
              <a:rPr lang="en-US" dirty="0"/>
              <a:t>).</a:t>
            </a:r>
          </a:p>
          <a:p>
            <a:pPr marL="342900" marR="0" lvl="0" indent="-342900">
              <a:spcBef>
                <a:spcPts val="0"/>
              </a:spcBef>
              <a:spcAft>
                <a:spcPts val="0"/>
              </a:spcAft>
              <a:buFont typeface="Symbol" panose="05050102010706020507" pitchFamily="18" charset="2"/>
              <a:buChar char=""/>
            </a:pPr>
            <a:endParaRPr lang="en-US" sz="1800" dirty="0"/>
          </a:p>
          <a:p>
            <a:pPr marL="342900" marR="0" lvl="0" indent="-342900">
              <a:spcBef>
                <a:spcPts val="0"/>
              </a:spcBef>
              <a:spcAft>
                <a:spcPts val="0"/>
              </a:spcAft>
              <a:buFont typeface="Symbol" panose="05050102010706020507" pitchFamily="18" charset="2"/>
              <a:buChar char=""/>
            </a:pPr>
            <a:r>
              <a:rPr lang="en-US" dirty="0"/>
              <a:t>Comment </a:t>
            </a:r>
            <a:r>
              <a:rPr lang="en-US" dirty="0" err="1"/>
              <a:t>définir</a:t>
            </a:r>
            <a:r>
              <a:rPr lang="en-US" dirty="0"/>
              <a:t> les </a:t>
            </a:r>
            <a:r>
              <a:rPr lang="en-US" dirty="0" err="1"/>
              <a:t>indicateurs</a:t>
            </a:r>
            <a:r>
              <a:rPr lang="en-US" dirty="0"/>
              <a:t> dans le format du plan de </a:t>
            </a:r>
            <a:r>
              <a:rPr lang="en-US" dirty="0" err="1"/>
              <a:t>suivi</a:t>
            </a:r>
            <a:r>
              <a:rPr lang="en-US" dirty="0"/>
              <a:t> des performances de </a:t>
            </a:r>
            <a:r>
              <a:rPr lang="en-US" dirty="0" err="1"/>
              <a:t>l'ILAB</a:t>
            </a:r>
            <a:r>
              <a:rPr lang="en-US" dirty="0"/>
              <a:t>/OCFT.</a:t>
            </a:r>
            <a:endParaRPr lang="en-US" dirty="0">
              <a:effectLst/>
              <a:ea typeface="Calibri" panose="020F0502020204030204" pitchFamily="34" charset="0"/>
            </a:endParaRPr>
          </a:p>
        </p:txBody>
      </p:sp>
      <p:sp>
        <p:nvSpPr>
          <p:cNvPr id="2" name="Footer Placeholder 1">
            <a:extLst>
              <a:ext uri="{FF2B5EF4-FFF2-40B4-BE49-F238E27FC236}">
                <a16:creationId xmlns:a16="http://schemas.microsoft.com/office/drawing/2014/main" id="{DE2E6C44-FC9A-4320-BFC6-7EE8FBC591C7}"/>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53955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aractéristiques de L'indicateur &#10;&#10;Photo de gauche : jeune fille assise, se concentrant sur un objet dans sa main.&#10;&#10;Photo de droite : Des ouvriers chargent des matériaux pour construire une structure.">
            <a:extLst>
              <a:ext uri="{FF2B5EF4-FFF2-40B4-BE49-F238E27FC236}">
                <a16:creationId xmlns:a16="http://schemas.microsoft.com/office/drawing/2014/main" id="{E981BF4E-579F-46AE-9B08-B1ED021CEDF1}"/>
              </a:ext>
            </a:extLst>
          </p:cNvPr>
          <p:cNvSpPr>
            <a:spLocks noGrp="1"/>
          </p:cNvSpPr>
          <p:nvPr>
            <p:ph type="ctrTitle"/>
          </p:nvPr>
        </p:nvSpPr>
        <p:spPr/>
        <p:txBody>
          <a:bodyPr/>
          <a:lstStyle/>
          <a:p>
            <a:r>
              <a:rPr lang="en-US" b="1" dirty="0" err="1"/>
              <a:t>Caractéristiques</a:t>
            </a:r>
            <a:r>
              <a:rPr lang="en-US" b="1" dirty="0"/>
              <a:t> de </a:t>
            </a:r>
            <a:r>
              <a:rPr lang="en-US" b="1" dirty="0" err="1"/>
              <a:t>L'indicateur</a:t>
            </a:r>
            <a:r>
              <a:rPr lang="en-US" b="1" dirty="0"/>
              <a:t> </a:t>
            </a:r>
          </a:p>
        </p:txBody>
      </p:sp>
    </p:spTree>
    <p:extLst>
      <p:ext uri="{BB962C8B-B14F-4D97-AF65-F5344CB8AC3E}">
        <p14:creationId xmlns:p14="http://schemas.microsoft.com/office/powerpoint/2010/main" val="387130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Caractéristiques de l'indicateur ">
            <a:extLst>
              <a:ext uri="{FF2B5EF4-FFF2-40B4-BE49-F238E27FC236}">
                <a16:creationId xmlns:a16="http://schemas.microsoft.com/office/drawing/2014/main" id="{AA5A2B27-8A8B-43EF-AF60-BD11A6E41202}"/>
              </a:ext>
            </a:extLst>
          </p:cNvPr>
          <p:cNvSpPr>
            <a:spLocks noGrp="1"/>
          </p:cNvSpPr>
          <p:nvPr>
            <p:ph type="ctrTitle"/>
          </p:nvPr>
        </p:nvSpPr>
        <p:spPr>
          <a:xfrm>
            <a:off x="564184" y="166993"/>
            <a:ext cx="10387206" cy="961175"/>
          </a:xfrm>
        </p:spPr>
        <p:txBody>
          <a:bodyPr>
            <a:normAutofit/>
          </a:bodyPr>
          <a:lstStyle/>
          <a:p>
            <a:pPr algn="l"/>
            <a:r>
              <a:rPr lang="en-US" sz="4400" dirty="0" err="1"/>
              <a:t>Caractéristiques</a:t>
            </a:r>
            <a:r>
              <a:rPr lang="en-US" sz="4400" dirty="0"/>
              <a:t> de </a:t>
            </a:r>
            <a:r>
              <a:rPr lang="en-US" sz="4400" dirty="0" err="1"/>
              <a:t>l'indicateur</a:t>
            </a:r>
            <a:r>
              <a:rPr lang="en-US" sz="4400" dirty="0"/>
              <a:t> </a:t>
            </a:r>
          </a:p>
        </p:txBody>
      </p:sp>
      <p:sp>
        <p:nvSpPr>
          <p:cNvPr id="5" name="Content Placeholder 2" descr="C'est un indicateur fort :&#10;Direct&#10;Objectif&#10;Adéquat &#10;Pratique ">
            <a:extLst>
              <a:ext uri="{FF2B5EF4-FFF2-40B4-BE49-F238E27FC236}">
                <a16:creationId xmlns:a16="http://schemas.microsoft.com/office/drawing/2014/main" id="{E59E9B15-4AF1-4CDD-962A-786C8316F1B4}"/>
              </a:ext>
            </a:extLst>
          </p:cNvPr>
          <p:cNvSpPr txBox="1">
            <a:spLocks/>
          </p:cNvSpPr>
          <p:nvPr/>
        </p:nvSpPr>
        <p:spPr>
          <a:xfrm>
            <a:off x="564184" y="1467098"/>
            <a:ext cx="10809663"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000" b="1" dirty="0" err="1"/>
              <a:t>C'est</a:t>
            </a:r>
            <a:r>
              <a:rPr lang="en-US" sz="3000" b="1" dirty="0"/>
              <a:t> un </a:t>
            </a:r>
            <a:r>
              <a:rPr lang="en-US" sz="3000" b="1" dirty="0" err="1"/>
              <a:t>indicateur</a:t>
            </a:r>
            <a:r>
              <a:rPr lang="en-US" sz="3000" b="1" dirty="0"/>
              <a:t> fort :</a:t>
            </a:r>
          </a:p>
          <a:p>
            <a:pPr marL="571500" indent="-342900"/>
            <a:r>
              <a:rPr lang="en-US" sz="3200" b="1" dirty="0"/>
              <a:t>D</a:t>
            </a:r>
            <a:r>
              <a:rPr lang="en-US" sz="3200" dirty="0"/>
              <a:t>irect</a:t>
            </a:r>
          </a:p>
          <a:p>
            <a:pPr marL="571500" indent="-342900"/>
            <a:r>
              <a:rPr lang="en-US" sz="3200" b="1" dirty="0"/>
              <a:t>O</a:t>
            </a:r>
            <a:r>
              <a:rPr lang="en-US" sz="3200" dirty="0"/>
              <a:t>bjectif</a:t>
            </a:r>
          </a:p>
          <a:p>
            <a:pPr marL="571500" indent="-342900"/>
            <a:r>
              <a:rPr lang="en-US" sz="3200" b="1" dirty="0" err="1"/>
              <a:t>A</a:t>
            </a:r>
            <a:r>
              <a:rPr lang="en-US" sz="3200" dirty="0" err="1"/>
              <a:t>déquat</a:t>
            </a:r>
            <a:r>
              <a:rPr lang="en-US" sz="3200" b="1" dirty="0"/>
              <a:t> </a:t>
            </a:r>
          </a:p>
          <a:p>
            <a:pPr marL="571500" indent="-342900"/>
            <a:r>
              <a:rPr lang="en-US" sz="3200" b="1" dirty="0"/>
              <a:t>P</a:t>
            </a:r>
            <a:r>
              <a:rPr lang="en-US" sz="3200" dirty="0"/>
              <a:t>ratique</a:t>
            </a:r>
            <a:r>
              <a:rPr lang="en-US" sz="3200" b="1" dirty="0"/>
              <a:t> </a:t>
            </a:r>
            <a:endParaRPr lang="en-US" dirty="0"/>
          </a:p>
          <a:p>
            <a:endParaRPr lang="en-US" altLang="en-US" sz="2000" b="1" dirty="0">
              <a:cs typeface="Times New Roman" panose="02020603050405020304" pitchFamily="18" charset="0"/>
            </a:endParaRPr>
          </a:p>
          <a:p>
            <a:endParaRPr lang="en-US" altLang="en-US" sz="2000" b="1" dirty="0">
              <a:cs typeface="Arial" panose="020B0604020202020204" pitchFamily="34" charset="0"/>
            </a:endParaRPr>
          </a:p>
          <a:p>
            <a:endParaRPr lang="en-US" dirty="0"/>
          </a:p>
        </p:txBody>
      </p:sp>
      <p:pic>
        <p:nvPicPr>
          <p:cNvPr id="6" name="Picture 5">
            <a:extLst>
              <a:ext uri="{FF2B5EF4-FFF2-40B4-BE49-F238E27FC236}">
                <a16:creationId xmlns:a16="http://schemas.microsoft.com/office/drawing/2014/main" id="{E441B96E-AFAF-42D9-AD88-16B1D3E0B0F9}"/>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52769" y="1588990"/>
            <a:ext cx="4631935" cy="2370339"/>
          </a:xfrm>
          <a:prstGeom prst="rect">
            <a:avLst/>
          </a:prstGeom>
        </p:spPr>
      </p:pic>
      <p:sp>
        <p:nvSpPr>
          <p:cNvPr id="2" name="Footer Placeholder 1">
            <a:extLst>
              <a:ext uri="{FF2B5EF4-FFF2-40B4-BE49-F238E27FC236}">
                <a16:creationId xmlns:a16="http://schemas.microsoft.com/office/drawing/2014/main" id="{C731B885-2FDF-4680-BBA6-705BD14FABD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486715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Indicateurs directs">
            <a:extLst>
              <a:ext uri="{FF2B5EF4-FFF2-40B4-BE49-F238E27FC236}">
                <a16:creationId xmlns:a16="http://schemas.microsoft.com/office/drawing/2014/main" id="{E83B329D-07C9-4DBC-BD95-259AD363AFC3}"/>
              </a:ext>
            </a:extLst>
          </p:cNvPr>
          <p:cNvSpPr>
            <a:spLocks noGrp="1"/>
          </p:cNvSpPr>
          <p:nvPr>
            <p:ph type="ctrTitle"/>
          </p:nvPr>
        </p:nvSpPr>
        <p:spPr>
          <a:xfrm>
            <a:off x="503210" y="83977"/>
            <a:ext cx="10577453" cy="961175"/>
          </a:xfrm>
        </p:spPr>
        <p:txBody>
          <a:bodyPr>
            <a:normAutofit/>
          </a:bodyPr>
          <a:lstStyle/>
          <a:p>
            <a:pPr algn="l"/>
            <a:r>
              <a:rPr lang="en-US" sz="4400" dirty="0" err="1"/>
              <a:t>Indicateurs</a:t>
            </a:r>
            <a:r>
              <a:rPr lang="en-US" sz="4400" dirty="0"/>
              <a:t> directs </a:t>
            </a:r>
          </a:p>
        </p:txBody>
      </p:sp>
      <p:sp>
        <p:nvSpPr>
          <p:cNvPr id="3" name="Content Placeholder 2" descr="De manière claire et directe mesure le résultat escompté">
            <a:extLst>
              <a:ext uri="{FF2B5EF4-FFF2-40B4-BE49-F238E27FC236}">
                <a16:creationId xmlns:a16="http://schemas.microsoft.com/office/drawing/2014/main" id="{7F6E15F0-E5D0-4DAB-BE03-C526799FF2CE}"/>
              </a:ext>
            </a:extLst>
          </p:cNvPr>
          <p:cNvSpPr>
            <a:spLocks noGrp="1"/>
          </p:cNvSpPr>
          <p:nvPr>
            <p:ph sz="quarter" idx="13"/>
          </p:nvPr>
        </p:nvSpPr>
        <p:spPr>
          <a:xfrm>
            <a:off x="609015" y="1680035"/>
            <a:ext cx="10597479" cy="640923"/>
          </a:xfrm>
        </p:spPr>
        <p:txBody>
          <a:bodyPr>
            <a:normAutofit/>
          </a:bodyPr>
          <a:lstStyle/>
          <a:p>
            <a:pPr marL="0" indent="0">
              <a:spcBef>
                <a:spcPts val="0"/>
              </a:spcBef>
              <a:buNone/>
              <a:defRPr/>
            </a:pPr>
            <a:r>
              <a:rPr lang="en-US" sz="3200" b="1" dirty="0"/>
              <a:t>De manière </a:t>
            </a:r>
            <a:r>
              <a:rPr lang="en-US" sz="3200" b="1" dirty="0" err="1"/>
              <a:t>claire</a:t>
            </a:r>
            <a:r>
              <a:rPr lang="en-US" sz="3200" b="1" dirty="0"/>
              <a:t> et </a:t>
            </a:r>
            <a:r>
              <a:rPr lang="en-US" sz="3200" b="1" dirty="0" err="1"/>
              <a:t>directe</a:t>
            </a:r>
            <a:r>
              <a:rPr lang="en-US" sz="3200" b="1" dirty="0"/>
              <a:t> </a:t>
            </a:r>
            <a:r>
              <a:rPr lang="en-US" sz="3200" b="1" dirty="0" err="1"/>
              <a:t>mesure</a:t>
            </a:r>
            <a:r>
              <a:rPr lang="en-US" sz="3200" b="1" dirty="0"/>
              <a:t> le </a:t>
            </a:r>
            <a:r>
              <a:rPr lang="en-US" sz="3200" b="1" dirty="0" err="1"/>
              <a:t>résultat</a:t>
            </a:r>
            <a:r>
              <a:rPr lang="en-US" sz="3200" b="1" dirty="0"/>
              <a:t> </a:t>
            </a:r>
            <a:r>
              <a:rPr lang="en-US" sz="3200" b="1" dirty="0" err="1"/>
              <a:t>escompté</a:t>
            </a:r>
            <a:r>
              <a:rPr lang="en-US" sz="3200" b="1" dirty="0"/>
              <a:t> </a:t>
            </a:r>
            <a:endParaRPr lang="en-US" altLang="en-US" sz="3200" dirty="0">
              <a:solidFill>
                <a:srgbClr val="C00000"/>
              </a:solidFill>
            </a:endParaRPr>
          </a:p>
        </p:txBody>
      </p:sp>
      <p:sp>
        <p:nvSpPr>
          <p:cNvPr id="7" name="Rectangle 4" descr="Résultat : Utilisation accrue de méthodes d'enseignement améliorées">
            <a:extLst>
              <a:ext uri="{FF2B5EF4-FFF2-40B4-BE49-F238E27FC236}">
                <a16:creationId xmlns:a16="http://schemas.microsoft.com/office/drawing/2014/main" id="{70645FDD-CD51-402D-8FCB-3F885CECD45F}"/>
              </a:ext>
            </a:extLst>
          </p:cNvPr>
          <p:cNvSpPr txBox="1">
            <a:spLocks noChangeArrowheads="1"/>
          </p:cNvSpPr>
          <p:nvPr/>
        </p:nvSpPr>
        <p:spPr>
          <a:xfrm>
            <a:off x="731520" y="2476486"/>
            <a:ext cx="8923296" cy="5301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fontScale="85000" lnSpcReduction="10000"/>
          </a:bodyPr>
          <a:lstStyle>
            <a:lvl1pPr marL="230188" indent="-230188" algn="l" defTabSz="457200" rtl="0" eaLnBrk="1" latinLnBrk="0" hangingPunct="1">
              <a:spcBef>
                <a:spcPts val="1200"/>
              </a:spcBef>
              <a:spcAft>
                <a:spcPts val="1200"/>
              </a:spcAft>
              <a:buFont typeface="Arial"/>
              <a:buChar char="•"/>
              <a:defRPr sz="2000" b="0" i="0" kern="1200">
                <a:solidFill>
                  <a:srgbClr val="6C6463"/>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98637" indent="-1898637">
              <a:spcBef>
                <a:spcPts val="0"/>
              </a:spcBef>
              <a:spcAft>
                <a:spcPts val="0"/>
              </a:spcAft>
              <a:buNone/>
            </a:pPr>
            <a:r>
              <a:rPr lang="en-US" altLang="en-US" sz="2400" b="1" dirty="0" err="1">
                <a:solidFill>
                  <a:schemeClr val="bg1"/>
                </a:solidFill>
              </a:rPr>
              <a:t>Résultat</a:t>
            </a:r>
            <a:r>
              <a:rPr lang="en-US" altLang="en-US" sz="2400" b="1" dirty="0">
                <a:solidFill>
                  <a:schemeClr val="bg1"/>
                </a:solidFill>
              </a:rPr>
              <a:t> : </a:t>
            </a:r>
            <a:r>
              <a:rPr lang="en-US" altLang="en-US" sz="2400" b="1" dirty="0" err="1">
                <a:solidFill>
                  <a:schemeClr val="bg1"/>
                </a:solidFill>
              </a:rPr>
              <a:t>Utilisation</a:t>
            </a:r>
            <a:r>
              <a:rPr lang="en-US" altLang="en-US" sz="2400" b="1" dirty="0">
                <a:solidFill>
                  <a:schemeClr val="bg1"/>
                </a:solidFill>
              </a:rPr>
              <a:t> accrue de </a:t>
            </a:r>
            <a:r>
              <a:rPr lang="en-US" altLang="en-US" sz="2400" b="1" dirty="0" err="1">
                <a:solidFill>
                  <a:schemeClr val="bg1"/>
                </a:solidFill>
              </a:rPr>
              <a:t>méthodes</a:t>
            </a:r>
            <a:r>
              <a:rPr lang="en-US" altLang="en-US" sz="2400" b="1" dirty="0">
                <a:solidFill>
                  <a:schemeClr val="bg1"/>
                </a:solidFill>
              </a:rPr>
              <a:t> </a:t>
            </a:r>
            <a:r>
              <a:rPr lang="en-US" altLang="en-US" sz="2400" b="1" dirty="0" err="1">
                <a:solidFill>
                  <a:schemeClr val="bg1"/>
                </a:solidFill>
              </a:rPr>
              <a:t>d'enseignement</a:t>
            </a:r>
            <a:r>
              <a:rPr lang="en-US" altLang="en-US" sz="2400" b="1" dirty="0">
                <a:solidFill>
                  <a:schemeClr val="bg1"/>
                </a:solidFill>
              </a:rPr>
              <a:t> </a:t>
            </a:r>
            <a:r>
              <a:rPr lang="en-US" altLang="en-US" sz="2400" b="1" dirty="0" err="1">
                <a:solidFill>
                  <a:schemeClr val="bg1"/>
                </a:solidFill>
              </a:rPr>
              <a:t>améliorées</a:t>
            </a:r>
            <a:endParaRPr lang="en-US" altLang="en-US" sz="2400" b="1" dirty="0">
              <a:solidFill>
                <a:schemeClr val="bg1"/>
              </a:solidFill>
            </a:endParaRPr>
          </a:p>
        </p:txBody>
      </p:sp>
      <p:grpSp>
        <p:nvGrpSpPr>
          <p:cNvPr id="18" name="Group 17" descr="Indicateurs: &#10;&#10;Taux d'alphabétisation des élèves de l'école primaire (Trop Haut)&#10;&#10;Nombre d'enseignants formés (Trop Bas)&#10;&#10;Pourcentage d'enseignants observés utilisant les 5 nouvelles méthodes d'enseignement (Direct)">
            <a:extLst>
              <a:ext uri="{FF2B5EF4-FFF2-40B4-BE49-F238E27FC236}">
                <a16:creationId xmlns:a16="http://schemas.microsoft.com/office/drawing/2014/main" id="{8CCB6FFF-C9DB-7B76-777C-BECCD75F8952}"/>
              </a:ext>
            </a:extLst>
          </p:cNvPr>
          <p:cNvGrpSpPr/>
          <p:nvPr/>
        </p:nvGrpSpPr>
        <p:grpSpPr>
          <a:xfrm>
            <a:off x="731519" y="3228477"/>
            <a:ext cx="10718487" cy="2339309"/>
            <a:chOff x="731519" y="3228477"/>
            <a:chExt cx="10718487" cy="2339309"/>
          </a:xfrm>
        </p:grpSpPr>
        <p:sp>
          <p:nvSpPr>
            <p:cNvPr id="11" name="TextBox 10">
              <a:extLst>
                <a:ext uri="{FF2B5EF4-FFF2-40B4-BE49-F238E27FC236}">
                  <a16:creationId xmlns:a16="http://schemas.microsoft.com/office/drawing/2014/main" id="{81D1E335-3B74-4872-8050-6A281A3AC3AF}"/>
                </a:ext>
              </a:extLst>
            </p:cNvPr>
            <p:cNvSpPr txBox="1"/>
            <p:nvPr/>
          </p:nvSpPr>
          <p:spPr>
            <a:xfrm>
              <a:off x="731519" y="3228477"/>
              <a:ext cx="4492749" cy="461665"/>
            </a:xfrm>
            <a:prstGeom prst="rect">
              <a:avLst/>
            </a:prstGeom>
            <a:noFill/>
          </p:spPr>
          <p:txBody>
            <a:bodyPr wrap="square">
              <a:spAutoFit/>
            </a:bodyPr>
            <a:lstStyle/>
            <a:p>
              <a:r>
                <a:rPr lang="en-US" altLang="en-US" sz="2400" b="1" dirty="0" err="1">
                  <a:solidFill>
                    <a:srgbClr val="002F6C"/>
                  </a:solidFill>
                </a:rPr>
                <a:t>Indicateurs</a:t>
              </a:r>
              <a:r>
                <a:rPr lang="en-US" altLang="en-US" sz="2400" b="1" dirty="0">
                  <a:solidFill>
                    <a:srgbClr val="002F6C"/>
                  </a:solidFill>
                </a:rPr>
                <a:t>: </a:t>
              </a:r>
              <a:endParaRPr lang="en-US" sz="2400" b="1" dirty="0">
                <a:solidFill>
                  <a:srgbClr val="002F6C"/>
                </a:solidFill>
              </a:endParaRPr>
            </a:p>
          </p:txBody>
        </p:sp>
        <p:sp>
          <p:nvSpPr>
            <p:cNvPr id="10" name="TextBox 9">
              <a:extLst>
                <a:ext uri="{FF2B5EF4-FFF2-40B4-BE49-F238E27FC236}">
                  <a16:creationId xmlns:a16="http://schemas.microsoft.com/office/drawing/2014/main" id="{DFFF3E5F-D7DD-4A1F-B69D-EEA9D9A1BA43}"/>
                </a:ext>
              </a:extLst>
            </p:cNvPr>
            <p:cNvSpPr txBox="1"/>
            <p:nvPr/>
          </p:nvSpPr>
          <p:spPr>
            <a:xfrm>
              <a:off x="1854173" y="3305628"/>
              <a:ext cx="8731352" cy="2262158"/>
            </a:xfrm>
            <a:prstGeom prst="rect">
              <a:avLst/>
            </a:prstGeom>
            <a:noFill/>
          </p:spPr>
          <p:txBody>
            <a:bodyPr wrap="square">
              <a:spAutoFit/>
            </a:bodyPr>
            <a:lstStyle/>
            <a:p>
              <a:pPr marL="457200" indent="-457200">
                <a:lnSpc>
                  <a:spcPct val="200000"/>
                </a:lnSpc>
                <a:spcBef>
                  <a:spcPts val="0"/>
                </a:spcBef>
                <a:spcAft>
                  <a:spcPts val="0"/>
                </a:spcAft>
                <a:buFont typeface="+mj-lt"/>
                <a:buAutoNum type="arabicPeriod"/>
              </a:pPr>
              <a:r>
                <a:rPr lang="en-US" altLang="en-US" sz="2400" dirty="0" err="1">
                  <a:solidFill>
                    <a:schemeClr val="accent3">
                      <a:lumMod val="75000"/>
                    </a:schemeClr>
                  </a:solidFill>
                </a:rPr>
                <a:t>Taux</a:t>
              </a:r>
              <a:r>
                <a:rPr lang="en-US" altLang="en-US" sz="2400" dirty="0">
                  <a:solidFill>
                    <a:schemeClr val="accent3">
                      <a:lumMod val="75000"/>
                    </a:schemeClr>
                  </a:solidFill>
                </a:rPr>
                <a:t> </a:t>
              </a:r>
              <a:r>
                <a:rPr lang="en-US" altLang="en-US" sz="2400" dirty="0" err="1">
                  <a:solidFill>
                    <a:schemeClr val="accent3">
                      <a:lumMod val="75000"/>
                    </a:schemeClr>
                  </a:solidFill>
                </a:rPr>
                <a:t>d'alphabétisation</a:t>
              </a:r>
              <a:r>
                <a:rPr lang="en-US" altLang="en-US" sz="2400" dirty="0">
                  <a:solidFill>
                    <a:schemeClr val="accent3">
                      <a:lumMod val="75000"/>
                    </a:schemeClr>
                  </a:solidFill>
                </a:rPr>
                <a:t> des </a:t>
              </a:r>
              <a:r>
                <a:rPr lang="en-US" altLang="en-US" sz="2400" dirty="0" err="1">
                  <a:solidFill>
                    <a:schemeClr val="accent3">
                      <a:lumMod val="75000"/>
                    </a:schemeClr>
                  </a:solidFill>
                </a:rPr>
                <a:t>élèves</a:t>
              </a:r>
              <a:r>
                <a:rPr lang="en-US" altLang="en-US" sz="2400" dirty="0">
                  <a:solidFill>
                    <a:schemeClr val="accent3">
                      <a:lumMod val="75000"/>
                    </a:schemeClr>
                  </a:solidFill>
                </a:rPr>
                <a:t> de </a:t>
              </a:r>
              <a:r>
                <a:rPr lang="en-US" altLang="en-US" sz="2400" dirty="0" err="1">
                  <a:solidFill>
                    <a:schemeClr val="accent3">
                      <a:lumMod val="75000"/>
                    </a:schemeClr>
                  </a:solidFill>
                </a:rPr>
                <a:t>l'école</a:t>
              </a:r>
              <a:r>
                <a:rPr lang="en-US" altLang="en-US" sz="2400" dirty="0">
                  <a:solidFill>
                    <a:schemeClr val="accent3">
                      <a:lumMod val="75000"/>
                    </a:schemeClr>
                  </a:solidFill>
                </a:rPr>
                <a:t> </a:t>
              </a:r>
              <a:r>
                <a:rPr lang="en-US" altLang="en-US" sz="2400" dirty="0" err="1">
                  <a:solidFill>
                    <a:schemeClr val="accent3">
                      <a:lumMod val="75000"/>
                    </a:schemeClr>
                  </a:solidFill>
                </a:rPr>
                <a:t>primaire</a:t>
              </a:r>
              <a:endParaRPr lang="en-US" altLang="en-US" sz="2400" b="1" dirty="0">
                <a:solidFill>
                  <a:schemeClr val="accent3">
                    <a:lumMod val="75000"/>
                  </a:schemeClr>
                </a:solidFill>
              </a:endParaRPr>
            </a:p>
            <a:p>
              <a:pPr marL="457200" indent="-457200">
                <a:lnSpc>
                  <a:spcPct val="150000"/>
                </a:lnSpc>
                <a:spcBef>
                  <a:spcPts val="0"/>
                </a:spcBef>
                <a:spcAft>
                  <a:spcPts val="0"/>
                </a:spcAft>
                <a:buFont typeface="+mj-lt"/>
                <a:buAutoNum type="arabicPeriod"/>
              </a:pPr>
              <a:r>
                <a:rPr lang="en-US" altLang="en-US" sz="2400" dirty="0" err="1">
                  <a:solidFill>
                    <a:schemeClr val="accent3">
                      <a:lumMod val="75000"/>
                    </a:schemeClr>
                  </a:solidFill>
                </a:rPr>
                <a:t>Nombre</a:t>
              </a:r>
              <a:r>
                <a:rPr lang="en-US" altLang="en-US" sz="2400" dirty="0">
                  <a:solidFill>
                    <a:schemeClr val="accent3">
                      <a:lumMod val="75000"/>
                    </a:schemeClr>
                  </a:solidFill>
                </a:rPr>
                <a:t> </a:t>
              </a:r>
              <a:r>
                <a:rPr lang="en-US" altLang="en-US" sz="2400" dirty="0" err="1">
                  <a:solidFill>
                    <a:schemeClr val="accent3">
                      <a:lumMod val="75000"/>
                    </a:schemeClr>
                  </a:solidFill>
                </a:rPr>
                <a:t>d'enseignants</a:t>
              </a:r>
              <a:r>
                <a:rPr lang="en-US" altLang="en-US" sz="2400" dirty="0">
                  <a:solidFill>
                    <a:schemeClr val="accent3">
                      <a:lumMod val="75000"/>
                    </a:schemeClr>
                  </a:solidFill>
                </a:rPr>
                <a:t> </a:t>
              </a:r>
              <a:r>
                <a:rPr lang="en-US" altLang="en-US" sz="2400" dirty="0" err="1">
                  <a:solidFill>
                    <a:schemeClr val="accent3">
                      <a:lumMod val="75000"/>
                    </a:schemeClr>
                  </a:solidFill>
                </a:rPr>
                <a:t>formés</a:t>
              </a:r>
              <a:endParaRPr lang="en-US" altLang="en-US" sz="2400" dirty="0">
                <a:solidFill>
                  <a:schemeClr val="accent3">
                    <a:lumMod val="75000"/>
                  </a:schemeClr>
                </a:solidFill>
              </a:endParaRPr>
            </a:p>
            <a:p>
              <a:pPr marL="457200" indent="-457200">
                <a:lnSpc>
                  <a:spcPct val="150000"/>
                </a:lnSpc>
                <a:spcBef>
                  <a:spcPts val="0"/>
                </a:spcBef>
                <a:spcAft>
                  <a:spcPts val="0"/>
                </a:spcAft>
                <a:buFont typeface="+mj-lt"/>
                <a:buAutoNum type="arabicPeriod"/>
              </a:pPr>
              <a:endParaRPr lang="en-US" altLang="en-US" sz="600" dirty="0">
                <a:solidFill>
                  <a:schemeClr val="accent3">
                    <a:lumMod val="75000"/>
                  </a:schemeClr>
                </a:solidFill>
              </a:endParaRPr>
            </a:p>
            <a:p>
              <a:pPr marL="457200" indent="-457200">
                <a:spcBef>
                  <a:spcPts val="0"/>
                </a:spcBef>
                <a:spcAft>
                  <a:spcPts val="0"/>
                </a:spcAft>
                <a:buFont typeface="+mj-lt"/>
                <a:buAutoNum type="arabicPeriod"/>
              </a:pPr>
              <a:r>
                <a:rPr lang="en-US" altLang="en-US" sz="2400" dirty="0" err="1">
                  <a:solidFill>
                    <a:schemeClr val="accent3">
                      <a:lumMod val="75000"/>
                    </a:schemeClr>
                  </a:solidFill>
                </a:rPr>
                <a:t>Pourcentage</a:t>
              </a:r>
              <a:r>
                <a:rPr lang="en-US" altLang="en-US" sz="2400" dirty="0">
                  <a:solidFill>
                    <a:schemeClr val="accent3">
                      <a:lumMod val="75000"/>
                    </a:schemeClr>
                  </a:solidFill>
                </a:rPr>
                <a:t> </a:t>
              </a:r>
              <a:r>
                <a:rPr lang="en-US" altLang="en-US" sz="2400" dirty="0" err="1">
                  <a:solidFill>
                    <a:schemeClr val="accent3">
                      <a:lumMod val="75000"/>
                    </a:schemeClr>
                  </a:solidFill>
                </a:rPr>
                <a:t>d'enseignants</a:t>
              </a:r>
              <a:r>
                <a:rPr lang="en-US" altLang="en-US" sz="2400" dirty="0">
                  <a:solidFill>
                    <a:schemeClr val="accent3">
                      <a:lumMod val="75000"/>
                    </a:schemeClr>
                  </a:solidFill>
                </a:rPr>
                <a:t> </a:t>
              </a:r>
              <a:r>
                <a:rPr lang="en-US" altLang="en-US" sz="2400" dirty="0" err="1">
                  <a:solidFill>
                    <a:schemeClr val="accent3">
                      <a:lumMod val="75000"/>
                    </a:schemeClr>
                  </a:solidFill>
                </a:rPr>
                <a:t>observés</a:t>
              </a:r>
              <a:r>
                <a:rPr lang="en-US" altLang="en-US" sz="2400" dirty="0">
                  <a:solidFill>
                    <a:schemeClr val="accent3">
                      <a:lumMod val="75000"/>
                    </a:schemeClr>
                  </a:solidFill>
                </a:rPr>
                <a:t> </a:t>
              </a:r>
              <a:r>
                <a:rPr lang="en-US" altLang="en-US" sz="2400" dirty="0" err="1">
                  <a:solidFill>
                    <a:schemeClr val="accent3">
                      <a:lumMod val="75000"/>
                    </a:schemeClr>
                  </a:solidFill>
                </a:rPr>
                <a:t>utilisant</a:t>
              </a:r>
              <a:r>
                <a:rPr lang="en-US" altLang="en-US" sz="2400" dirty="0">
                  <a:solidFill>
                    <a:schemeClr val="accent3">
                      <a:lumMod val="75000"/>
                    </a:schemeClr>
                  </a:solidFill>
                </a:rPr>
                <a:t> les 5 </a:t>
              </a:r>
              <a:r>
                <a:rPr lang="en-US" altLang="en-US" sz="2400" dirty="0" err="1">
                  <a:solidFill>
                    <a:schemeClr val="accent3">
                      <a:lumMod val="75000"/>
                    </a:schemeClr>
                  </a:solidFill>
                </a:rPr>
                <a:t>nouvelles</a:t>
              </a:r>
              <a:r>
                <a:rPr lang="en-US" altLang="en-US" sz="2400" dirty="0">
                  <a:solidFill>
                    <a:schemeClr val="accent3">
                      <a:lumMod val="75000"/>
                    </a:schemeClr>
                  </a:solidFill>
                </a:rPr>
                <a:t> </a:t>
              </a:r>
              <a:r>
                <a:rPr lang="en-US" altLang="en-US" sz="2400" dirty="0" err="1">
                  <a:solidFill>
                    <a:schemeClr val="accent3">
                      <a:lumMod val="75000"/>
                    </a:schemeClr>
                  </a:solidFill>
                </a:rPr>
                <a:t>méthodes</a:t>
              </a:r>
              <a:r>
                <a:rPr lang="en-US" altLang="en-US" sz="2400" dirty="0">
                  <a:solidFill>
                    <a:schemeClr val="accent3">
                      <a:lumMod val="75000"/>
                    </a:schemeClr>
                  </a:solidFill>
                </a:rPr>
                <a:t> </a:t>
              </a:r>
              <a:r>
                <a:rPr lang="en-US" altLang="en-US" sz="2400" dirty="0" err="1">
                  <a:solidFill>
                    <a:schemeClr val="accent3">
                      <a:lumMod val="75000"/>
                    </a:schemeClr>
                  </a:solidFill>
                </a:rPr>
                <a:t>d'enseignement</a:t>
              </a:r>
              <a:r>
                <a:rPr lang="en-US" altLang="en-US" sz="2400" dirty="0">
                  <a:solidFill>
                    <a:schemeClr val="accent3">
                      <a:lumMod val="75000"/>
                    </a:schemeClr>
                  </a:solidFill>
                </a:rPr>
                <a:t> </a:t>
              </a:r>
            </a:p>
          </p:txBody>
        </p:sp>
        <p:sp>
          <p:nvSpPr>
            <p:cNvPr id="12" name="TextBox 11">
              <a:extLst>
                <a:ext uri="{FF2B5EF4-FFF2-40B4-BE49-F238E27FC236}">
                  <a16:creationId xmlns:a16="http://schemas.microsoft.com/office/drawing/2014/main" id="{87786469-0EE8-4EF9-B83A-7888958A47BA}"/>
                </a:ext>
              </a:extLst>
            </p:cNvPr>
            <p:cNvSpPr txBox="1"/>
            <p:nvPr/>
          </p:nvSpPr>
          <p:spPr>
            <a:xfrm>
              <a:off x="8926664" y="3596488"/>
              <a:ext cx="1705595" cy="461665"/>
            </a:xfrm>
            <a:prstGeom prst="rect">
              <a:avLst/>
            </a:prstGeom>
            <a:noFill/>
          </p:spPr>
          <p:txBody>
            <a:bodyPr wrap="none" rtlCol="0">
              <a:spAutoFit/>
            </a:bodyPr>
            <a:lstStyle/>
            <a:p>
              <a:r>
                <a:rPr lang="en-US" sz="2400" b="1" dirty="0">
                  <a:solidFill>
                    <a:srgbClr val="B00C2F"/>
                  </a:solidFill>
                </a:rPr>
                <a:t>(Trop Haut) </a:t>
              </a:r>
            </a:p>
          </p:txBody>
        </p:sp>
        <p:sp>
          <p:nvSpPr>
            <p:cNvPr id="9" name="TextBox 8">
              <a:extLst>
                <a:ext uri="{FF2B5EF4-FFF2-40B4-BE49-F238E27FC236}">
                  <a16:creationId xmlns:a16="http://schemas.microsoft.com/office/drawing/2014/main" id="{ADD24C7B-4261-41F1-827F-BE471E88D56E}"/>
                </a:ext>
              </a:extLst>
            </p:cNvPr>
            <p:cNvSpPr txBox="1"/>
            <p:nvPr/>
          </p:nvSpPr>
          <p:spPr>
            <a:xfrm>
              <a:off x="6219849" y="4184916"/>
              <a:ext cx="1535677" cy="461665"/>
            </a:xfrm>
            <a:prstGeom prst="rect">
              <a:avLst/>
            </a:prstGeom>
            <a:noFill/>
          </p:spPr>
          <p:txBody>
            <a:bodyPr wrap="none" rtlCol="0">
              <a:spAutoFit/>
            </a:bodyPr>
            <a:lstStyle/>
            <a:p>
              <a:r>
                <a:rPr lang="en-US" sz="2400" b="1" dirty="0">
                  <a:solidFill>
                    <a:srgbClr val="B00C2F"/>
                  </a:solidFill>
                </a:rPr>
                <a:t>(Trop Bas) </a:t>
              </a:r>
            </a:p>
          </p:txBody>
        </p:sp>
        <p:sp>
          <p:nvSpPr>
            <p:cNvPr id="13" name="TextBox 12">
              <a:extLst>
                <a:ext uri="{FF2B5EF4-FFF2-40B4-BE49-F238E27FC236}">
                  <a16:creationId xmlns:a16="http://schemas.microsoft.com/office/drawing/2014/main" id="{ED6FAA0F-26E3-4C20-9BAF-4E7F6C4FAE58}"/>
                </a:ext>
              </a:extLst>
            </p:cNvPr>
            <p:cNvSpPr txBox="1"/>
            <p:nvPr/>
          </p:nvSpPr>
          <p:spPr>
            <a:xfrm>
              <a:off x="10238071" y="4707840"/>
              <a:ext cx="1211935" cy="461665"/>
            </a:xfrm>
            <a:prstGeom prst="rect">
              <a:avLst/>
            </a:prstGeom>
            <a:noFill/>
          </p:spPr>
          <p:txBody>
            <a:bodyPr wrap="none" rtlCol="0">
              <a:spAutoFit/>
            </a:bodyPr>
            <a:lstStyle/>
            <a:p>
              <a:r>
                <a:rPr lang="en-US" sz="2400" b="1" dirty="0">
                  <a:solidFill>
                    <a:srgbClr val="B00C2F"/>
                  </a:solidFill>
                </a:rPr>
                <a:t>(Direct) </a:t>
              </a:r>
            </a:p>
          </p:txBody>
        </p:sp>
      </p:grpSp>
      <p:sp>
        <p:nvSpPr>
          <p:cNvPr id="2" name="Footer Placeholder 1">
            <a:extLst>
              <a:ext uri="{FF2B5EF4-FFF2-40B4-BE49-F238E27FC236}">
                <a16:creationId xmlns:a16="http://schemas.microsoft.com/office/drawing/2014/main" id="{94B9A0DD-CA6E-4DC1-88BB-070C049E178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937401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Indicateurs directs">
            <a:extLst>
              <a:ext uri="{FF2B5EF4-FFF2-40B4-BE49-F238E27FC236}">
                <a16:creationId xmlns:a16="http://schemas.microsoft.com/office/drawing/2014/main" id="{E83B329D-07C9-4DBC-BD95-259AD363AFC3}"/>
              </a:ext>
            </a:extLst>
          </p:cNvPr>
          <p:cNvSpPr>
            <a:spLocks noGrp="1"/>
          </p:cNvSpPr>
          <p:nvPr>
            <p:ph type="ctrTitle"/>
          </p:nvPr>
        </p:nvSpPr>
        <p:spPr>
          <a:xfrm>
            <a:off x="515393" y="109990"/>
            <a:ext cx="10577453" cy="961175"/>
          </a:xfrm>
        </p:spPr>
        <p:txBody>
          <a:bodyPr>
            <a:normAutofit/>
          </a:bodyPr>
          <a:lstStyle/>
          <a:p>
            <a:pPr algn="l"/>
            <a:r>
              <a:rPr lang="en-US" sz="4400" dirty="0" err="1"/>
              <a:t>Indicateurs</a:t>
            </a:r>
            <a:r>
              <a:rPr lang="en-US" sz="4400" dirty="0"/>
              <a:t> directs </a:t>
            </a:r>
          </a:p>
        </p:txBody>
      </p:sp>
      <p:sp>
        <p:nvSpPr>
          <p:cNvPr id="16" name="TextBox 15" descr="Un indicateur ne peut être qu'une mesure directe d'un résultat..">
            <a:extLst>
              <a:ext uri="{FF2B5EF4-FFF2-40B4-BE49-F238E27FC236}">
                <a16:creationId xmlns:a16="http://schemas.microsoft.com/office/drawing/2014/main" id="{E0682CC2-A78F-45F5-82DF-35B3FFD7A8B8}"/>
              </a:ext>
            </a:extLst>
          </p:cNvPr>
          <p:cNvSpPr txBox="1"/>
          <p:nvPr/>
        </p:nvSpPr>
        <p:spPr>
          <a:xfrm>
            <a:off x="625151" y="1165186"/>
            <a:ext cx="9038744" cy="461665"/>
          </a:xfrm>
          <a:prstGeom prst="rect">
            <a:avLst/>
          </a:prstGeom>
          <a:noFill/>
        </p:spPr>
        <p:txBody>
          <a:bodyPr wrap="square" rtlCol="0">
            <a:spAutoFit/>
          </a:bodyPr>
          <a:lstStyle/>
          <a:p>
            <a:r>
              <a:rPr lang="en-US" sz="2400" b="1" dirty="0"/>
              <a:t>Un </a:t>
            </a:r>
            <a:r>
              <a:rPr lang="en-US" sz="2400" b="1" dirty="0" err="1"/>
              <a:t>indicateur</a:t>
            </a:r>
            <a:r>
              <a:rPr lang="en-US" sz="2400" b="1" dirty="0"/>
              <a:t> ne </a:t>
            </a:r>
            <a:r>
              <a:rPr lang="en-US" sz="2400" b="1" dirty="0" err="1"/>
              <a:t>peut</a:t>
            </a:r>
            <a:r>
              <a:rPr lang="en-US" sz="2400" b="1" dirty="0"/>
              <a:t> </a:t>
            </a:r>
            <a:r>
              <a:rPr lang="en-US" sz="2400" b="1" dirty="0" err="1"/>
              <a:t>être</a:t>
            </a:r>
            <a:r>
              <a:rPr lang="en-US" sz="2400" b="1" dirty="0"/>
              <a:t> </a:t>
            </a:r>
            <a:r>
              <a:rPr lang="en-US" sz="2400" b="1" dirty="0" err="1"/>
              <a:t>qu'une</a:t>
            </a:r>
            <a:r>
              <a:rPr lang="en-US" sz="2400" b="1" dirty="0"/>
              <a:t> </a:t>
            </a:r>
            <a:r>
              <a:rPr lang="en-US" sz="2400" b="1" dirty="0" err="1"/>
              <a:t>mesure</a:t>
            </a:r>
            <a:r>
              <a:rPr lang="en-US" sz="2400" b="1" dirty="0"/>
              <a:t> </a:t>
            </a:r>
            <a:r>
              <a:rPr lang="en-US" sz="2400" b="1" dirty="0" err="1"/>
              <a:t>directe</a:t>
            </a:r>
            <a:r>
              <a:rPr lang="en-US" sz="2400" b="1" dirty="0"/>
              <a:t> d'un </a:t>
            </a:r>
            <a:r>
              <a:rPr lang="en-US" sz="2400" b="1" dirty="0" err="1"/>
              <a:t>résultat</a:t>
            </a:r>
            <a:r>
              <a:rPr lang="en-US" sz="2400" b="1" dirty="0"/>
              <a:t>..</a:t>
            </a:r>
          </a:p>
        </p:txBody>
      </p:sp>
      <p:grpSp>
        <p:nvGrpSpPr>
          <p:cNvPr id="10" name="Group 9" descr="1) Formation accrue des acteurs du secteur privé aux droits et protections du travail&#10;&#10;# Nombre d'acteurs du secteur privé formés aux droits et aux protections du travail&#10;&#10;2) Amélioration des connaissances des acteurs du secteur privé sur les droits et les protections du travail&#10;&#10;Pourcentage d'acteurs du secteur privé qui obtiennent un score de 90% au post-test &#10;&#10;3) Amélioration des pratiques commerciales des acteurs du secteur privé&#10;&#10;Pourcentage d'acteurs du secteur privé utilisant de nouvelles pratiques (par exemple, des changements dans les pratiques, les politiques ou les réglementations) dans les 6 mois suivant la formation.&#10;&#10;4)  Réduction de l'incidence des violations des droits du travail dans les communautés ciblées &#10;&#10;# Nombre de violations des droits du travail signalées dans les entreprises ciblées">
            <a:extLst>
              <a:ext uri="{FF2B5EF4-FFF2-40B4-BE49-F238E27FC236}">
                <a16:creationId xmlns:a16="http://schemas.microsoft.com/office/drawing/2014/main" id="{624313AA-BC44-2D62-9A23-8D9BE0C1A79C}"/>
              </a:ext>
            </a:extLst>
          </p:cNvPr>
          <p:cNvGrpSpPr/>
          <p:nvPr/>
        </p:nvGrpSpPr>
        <p:grpSpPr>
          <a:xfrm>
            <a:off x="1286665" y="1929363"/>
            <a:ext cx="10362841" cy="4089472"/>
            <a:chOff x="1286665" y="1929363"/>
            <a:chExt cx="10362841" cy="4089472"/>
          </a:xfrm>
        </p:grpSpPr>
        <p:sp>
          <p:nvSpPr>
            <p:cNvPr id="6" name="Text Box 4">
              <a:extLst>
                <a:ext uri="{FF2B5EF4-FFF2-40B4-BE49-F238E27FC236}">
                  <a16:creationId xmlns:a16="http://schemas.microsoft.com/office/drawing/2014/main" id="{C733DEE6-806C-40A7-890A-7391B274ECDB}"/>
                </a:ext>
              </a:extLst>
            </p:cNvPr>
            <p:cNvSpPr txBox="1">
              <a:spLocks noChangeArrowheads="1"/>
            </p:cNvSpPr>
            <p:nvPr/>
          </p:nvSpPr>
          <p:spPr bwMode="auto">
            <a:xfrm>
              <a:off x="6091253" y="4402676"/>
              <a:ext cx="55582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bg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cs typeface="Arial" panose="020B0604020202020204" pitchFamily="34" charset="0"/>
                </a:defRPr>
              </a:lvl9pPr>
            </a:lstStyle>
            <a:p>
              <a:pPr marL="285750" indent="-285750">
                <a:spcBef>
                  <a:spcPct val="0"/>
                </a:spcBef>
              </a:pPr>
              <a:r>
                <a:rPr lang="en-US" altLang="en-US" sz="1800" dirty="0" err="1">
                  <a:solidFill>
                    <a:schemeClr val="tx1"/>
                  </a:solidFill>
                  <a:latin typeface="+mn-lt"/>
                </a:rPr>
                <a:t>Pourcentage</a:t>
              </a:r>
              <a:r>
                <a:rPr lang="en-US" altLang="en-US" sz="1800" dirty="0">
                  <a:solidFill>
                    <a:schemeClr val="tx1"/>
                  </a:solidFill>
                  <a:latin typeface="+mn-lt"/>
                </a:rPr>
                <a:t> </a:t>
              </a:r>
              <a:r>
                <a:rPr lang="en-US" altLang="en-US" sz="1800" dirty="0" err="1">
                  <a:solidFill>
                    <a:schemeClr val="tx1"/>
                  </a:solidFill>
                  <a:latin typeface="+mn-lt"/>
                </a:rPr>
                <a:t>d'acteurs</a:t>
              </a:r>
              <a:r>
                <a:rPr lang="en-US" altLang="en-US" sz="1800" dirty="0">
                  <a:solidFill>
                    <a:schemeClr val="tx1"/>
                  </a:solidFill>
                  <a:latin typeface="+mn-lt"/>
                </a:rPr>
                <a:t> du </a:t>
              </a:r>
              <a:r>
                <a:rPr lang="en-US" altLang="en-US" sz="1800" dirty="0" err="1">
                  <a:solidFill>
                    <a:schemeClr val="tx1"/>
                  </a:solidFill>
                  <a:latin typeface="+mn-lt"/>
                </a:rPr>
                <a:t>secteur</a:t>
              </a:r>
              <a:r>
                <a:rPr lang="en-US" altLang="en-US" sz="1800" dirty="0">
                  <a:solidFill>
                    <a:schemeClr val="tx1"/>
                  </a:solidFill>
                  <a:latin typeface="+mn-lt"/>
                </a:rPr>
                <a:t> </a:t>
              </a:r>
              <a:r>
                <a:rPr lang="en-US" altLang="en-US" sz="1800" dirty="0" err="1">
                  <a:solidFill>
                    <a:schemeClr val="tx1"/>
                  </a:solidFill>
                  <a:latin typeface="+mn-lt"/>
                </a:rPr>
                <a:t>privé</a:t>
              </a:r>
              <a:r>
                <a:rPr lang="en-US" altLang="en-US" sz="1800" dirty="0">
                  <a:solidFill>
                    <a:schemeClr val="tx1"/>
                  </a:solidFill>
                  <a:latin typeface="+mn-lt"/>
                </a:rPr>
                <a:t> qui </a:t>
              </a:r>
              <a:r>
                <a:rPr lang="en-US" altLang="en-US" sz="1800" dirty="0" err="1">
                  <a:solidFill>
                    <a:schemeClr val="tx1"/>
                  </a:solidFill>
                  <a:latin typeface="+mn-lt"/>
                </a:rPr>
                <a:t>obtiennent</a:t>
              </a:r>
              <a:r>
                <a:rPr lang="en-US" altLang="en-US" sz="1800" dirty="0">
                  <a:solidFill>
                    <a:schemeClr val="tx1"/>
                  </a:solidFill>
                  <a:latin typeface="+mn-lt"/>
                </a:rPr>
                <a:t> un score de 90% au post-test </a:t>
              </a:r>
            </a:p>
          </p:txBody>
        </p:sp>
        <p:sp>
          <p:nvSpPr>
            <p:cNvPr id="17" name="Rectangle 16" descr="&#10;&#10;&#10;">
              <a:extLst>
                <a:ext uri="{FF2B5EF4-FFF2-40B4-BE49-F238E27FC236}">
                  <a16:creationId xmlns:a16="http://schemas.microsoft.com/office/drawing/2014/main" id="{3CEFD31C-92DD-47F8-9954-6F03EF97E517}"/>
                </a:ext>
              </a:extLst>
            </p:cNvPr>
            <p:cNvSpPr/>
            <p:nvPr/>
          </p:nvSpPr>
          <p:spPr>
            <a:xfrm>
              <a:off x="1332268" y="5296824"/>
              <a:ext cx="4525216" cy="722011"/>
            </a:xfrm>
            <a:prstGeom prst="rect">
              <a:avLst/>
            </a:prstGeom>
            <a:solidFill>
              <a:schemeClr val="bg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eaLnBrk="0" hangingPunct="0">
                <a:spcAft>
                  <a:spcPct val="60000"/>
                </a:spcAft>
                <a:buSzPct val="90000"/>
                <a:defRPr/>
              </a:pPr>
              <a:r>
                <a:rPr lang="en-US" altLang="en-US" dirty="0">
                  <a:solidFill>
                    <a:schemeClr val="bg1"/>
                  </a:solidFill>
                  <a:latin typeface="+mn-lt"/>
                </a:rPr>
                <a:t> Formation accrue des </a:t>
              </a:r>
              <a:r>
                <a:rPr lang="en-US" altLang="en-US" dirty="0" err="1">
                  <a:solidFill>
                    <a:schemeClr val="bg1"/>
                  </a:solidFill>
                  <a:latin typeface="+mn-lt"/>
                </a:rPr>
                <a:t>acteurs</a:t>
              </a:r>
              <a:r>
                <a:rPr lang="en-US" altLang="en-US" dirty="0">
                  <a:solidFill>
                    <a:schemeClr val="bg1"/>
                  </a:solidFill>
                  <a:latin typeface="+mn-lt"/>
                </a:rPr>
                <a:t> du </a:t>
              </a:r>
              <a:r>
                <a:rPr lang="en-US" altLang="en-US" dirty="0" err="1">
                  <a:solidFill>
                    <a:schemeClr val="bg1"/>
                  </a:solidFill>
                  <a:latin typeface="+mn-lt"/>
                </a:rPr>
                <a:t>secteur</a:t>
              </a:r>
              <a:r>
                <a:rPr lang="en-US" altLang="en-US" dirty="0">
                  <a:solidFill>
                    <a:schemeClr val="bg1"/>
                  </a:solidFill>
                  <a:latin typeface="+mn-lt"/>
                </a:rPr>
                <a:t> </a:t>
              </a:r>
              <a:r>
                <a:rPr lang="en-US" altLang="en-US" dirty="0" err="1">
                  <a:solidFill>
                    <a:schemeClr val="bg1"/>
                  </a:solidFill>
                  <a:latin typeface="+mn-lt"/>
                </a:rPr>
                <a:t>privé</a:t>
              </a:r>
              <a:r>
                <a:rPr lang="en-US" altLang="en-US" dirty="0">
                  <a:solidFill>
                    <a:schemeClr val="bg1"/>
                  </a:solidFill>
                  <a:latin typeface="+mn-lt"/>
                </a:rPr>
                <a:t> aux droits et protections du travail</a:t>
              </a:r>
              <a:endParaRPr lang="en-US" dirty="0">
                <a:solidFill>
                  <a:schemeClr val="bg1"/>
                </a:solidFill>
                <a:ea typeface="ＭＳ Ｐゴシック" pitchFamily="-106" charset="-128"/>
              </a:endParaRPr>
            </a:p>
          </p:txBody>
        </p:sp>
        <p:sp>
          <p:nvSpPr>
            <p:cNvPr id="18" name="Rectangle 17">
              <a:extLst>
                <a:ext uri="{FF2B5EF4-FFF2-40B4-BE49-F238E27FC236}">
                  <a16:creationId xmlns:a16="http://schemas.microsoft.com/office/drawing/2014/main" id="{ADFDE57F-9087-48FB-AD36-99DD332BDACF}"/>
                </a:ext>
              </a:extLst>
            </p:cNvPr>
            <p:cNvSpPr/>
            <p:nvPr/>
          </p:nvSpPr>
          <p:spPr>
            <a:xfrm>
              <a:off x="1332268" y="4068487"/>
              <a:ext cx="4525217" cy="842073"/>
            </a:xfrm>
            <a:prstGeom prst="rect">
              <a:avLst/>
            </a:prstGeom>
            <a:solidFill>
              <a:schemeClr val="bg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eaLnBrk="0" hangingPunct="0">
                <a:spcAft>
                  <a:spcPct val="60000"/>
                </a:spcAft>
                <a:buSzPct val="90000"/>
                <a:defRPr/>
              </a:pPr>
              <a:r>
                <a:rPr lang="en-US" altLang="en-US" dirty="0" err="1">
                  <a:solidFill>
                    <a:schemeClr val="bg1"/>
                  </a:solidFill>
                </a:rPr>
                <a:t>Amélioration</a:t>
              </a:r>
              <a:r>
                <a:rPr lang="en-US" altLang="en-US" dirty="0">
                  <a:solidFill>
                    <a:schemeClr val="bg1"/>
                  </a:solidFill>
                </a:rPr>
                <a:t> des </a:t>
              </a:r>
              <a:r>
                <a:rPr lang="en-US" altLang="en-US" dirty="0" err="1">
                  <a:solidFill>
                    <a:schemeClr val="bg1"/>
                  </a:solidFill>
                </a:rPr>
                <a:t>connaissances</a:t>
              </a:r>
              <a:r>
                <a:rPr lang="en-US" altLang="en-US" dirty="0">
                  <a:solidFill>
                    <a:schemeClr val="bg1"/>
                  </a:solidFill>
                </a:rPr>
                <a:t> des </a:t>
              </a:r>
              <a:r>
                <a:rPr lang="en-US" altLang="en-US" dirty="0" err="1">
                  <a:solidFill>
                    <a:schemeClr val="bg1"/>
                  </a:solidFill>
                </a:rPr>
                <a:t>acteurs</a:t>
              </a:r>
              <a:r>
                <a:rPr lang="en-US" altLang="en-US" dirty="0">
                  <a:solidFill>
                    <a:schemeClr val="bg1"/>
                  </a:solidFill>
                </a:rPr>
                <a:t> du </a:t>
              </a:r>
              <a:r>
                <a:rPr lang="en-US" altLang="en-US" dirty="0" err="1">
                  <a:solidFill>
                    <a:schemeClr val="bg1"/>
                  </a:solidFill>
                </a:rPr>
                <a:t>secteur</a:t>
              </a:r>
              <a:r>
                <a:rPr lang="en-US" altLang="en-US" dirty="0">
                  <a:solidFill>
                    <a:schemeClr val="bg1"/>
                  </a:solidFill>
                </a:rPr>
                <a:t> </a:t>
              </a:r>
              <a:r>
                <a:rPr lang="en-US" altLang="en-US" dirty="0" err="1">
                  <a:solidFill>
                    <a:schemeClr val="bg1"/>
                  </a:solidFill>
                </a:rPr>
                <a:t>privé</a:t>
              </a:r>
              <a:r>
                <a:rPr lang="en-US" altLang="en-US" dirty="0">
                  <a:solidFill>
                    <a:schemeClr val="bg1"/>
                  </a:solidFill>
                </a:rPr>
                <a:t> sur les droits et les protections du travail</a:t>
              </a:r>
              <a:endParaRPr lang="en-US" dirty="0">
                <a:solidFill>
                  <a:schemeClr val="bg1"/>
                </a:solidFill>
                <a:ea typeface="ＭＳ Ｐゴシック" pitchFamily="-106" charset="-128"/>
              </a:endParaRPr>
            </a:p>
          </p:txBody>
        </p:sp>
        <p:sp>
          <p:nvSpPr>
            <p:cNvPr id="19" name="Rectangle 18">
              <a:extLst>
                <a:ext uri="{FF2B5EF4-FFF2-40B4-BE49-F238E27FC236}">
                  <a16:creationId xmlns:a16="http://schemas.microsoft.com/office/drawing/2014/main" id="{106BB100-0E1F-4186-882E-F5387FB074E4}"/>
                </a:ext>
              </a:extLst>
            </p:cNvPr>
            <p:cNvSpPr/>
            <p:nvPr/>
          </p:nvSpPr>
          <p:spPr>
            <a:xfrm>
              <a:off x="1320308" y="3110754"/>
              <a:ext cx="4549136" cy="627870"/>
            </a:xfrm>
            <a:prstGeom prst="rect">
              <a:avLst/>
            </a:prstGeom>
            <a:solidFill>
              <a:schemeClr val="bg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eaLnBrk="0" hangingPunct="0">
                <a:spcAft>
                  <a:spcPct val="60000"/>
                </a:spcAft>
                <a:defRPr/>
              </a:pPr>
              <a:r>
                <a:rPr lang="en-US" altLang="en-US" dirty="0" err="1">
                  <a:solidFill>
                    <a:schemeClr val="bg1"/>
                  </a:solidFill>
                  <a:latin typeface="+mn-lt"/>
                </a:rPr>
                <a:t>Amélioration</a:t>
              </a:r>
              <a:r>
                <a:rPr lang="en-US" altLang="en-US" dirty="0">
                  <a:solidFill>
                    <a:schemeClr val="bg1"/>
                  </a:solidFill>
                  <a:latin typeface="+mn-lt"/>
                </a:rPr>
                <a:t> des pratiques </a:t>
              </a:r>
              <a:r>
                <a:rPr lang="en-US" altLang="en-US" dirty="0" err="1">
                  <a:solidFill>
                    <a:schemeClr val="bg1"/>
                  </a:solidFill>
                  <a:latin typeface="+mn-lt"/>
                </a:rPr>
                <a:t>commerciales</a:t>
              </a:r>
              <a:r>
                <a:rPr lang="en-US" altLang="en-US" dirty="0">
                  <a:solidFill>
                    <a:schemeClr val="bg1"/>
                  </a:solidFill>
                  <a:latin typeface="+mn-lt"/>
                </a:rPr>
                <a:t> des </a:t>
              </a:r>
              <a:r>
                <a:rPr lang="en-US" altLang="en-US" dirty="0" err="1">
                  <a:solidFill>
                    <a:schemeClr val="bg1"/>
                  </a:solidFill>
                  <a:latin typeface="+mn-lt"/>
                </a:rPr>
                <a:t>acteurs</a:t>
              </a:r>
              <a:r>
                <a:rPr lang="en-US" altLang="en-US" dirty="0">
                  <a:solidFill>
                    <a:schemeClr val="bg1"/>
                  </a:solidFill>
                  <a:latin typeface="+mn-lt"/>
                </a:rPr>
                <a:t> du </a:t>
              </a:r>
              <a:r>
                <a:rPr lang="en-US" altLang="en-US" dirty="0" err="1">
                  <a:solidFill>
                    <a:schemeClr val="bg1"/>
                  </a:solidFill>
                  <a:latin typeface="+mn-lt"/>
                </a:rPr>
                <a:t>secteur</a:t>
              </a:r>
              <a:r>
                <a:rPr lang="en-US" altLang="en-US" dirty="0">
                  <a:solidFill>
                    <a:schemeClr val="bg1"/>
                  </a:solidFill>
                  <a:latin typeface="+mn-lt"/>
                </a:rPr>
                <a:t> </a:t>
              </a:r>
              <a:r>
                <a:rPr lang="en-US" altLang="en-US" dirty="0" err="1">
                  <a:solidFill>
                    <a:schemeClr val="bg1"/>
                  </a:solidFill>
                  <a:latin typeface="+mn-lt"/>
                </a:rPr>
                <a:t>privé</a:t>
              </a:r>
              <a:endParaRPr lang="en-US" altLang="en-US" dirty="0">
                <a:solidFill>
                  <a:schemeClr val="bg1"/>
                </a:solidFill>
                <a:latin typeface="+mn-lt"/>
              </a:endParaRPr>
            </a:p>
          </p:txBody>
        </p:sp>
        <p:sp>
          <p:nvSpPr>
            <p:cNvPr id="20" name="Rectangle 19">
              <a:extLst>
                <a:ext uri="{FF2B5EF4-FFF2-40B4-BE49-F238E27FC236}">
                  <a16:creationId xmlns:a16="http://schemas.microsoft.com/office/drawing/2014/main" id="{71F067C8-86A8-46AC-9A5E-F528974C24AD}"/>
                </a:ext>
              </a:extLst>
            </p:cNvPr>
            <p:cNvSpPr/>
            <p:nvPr/>
          </p:nvSpPr>
          <p:spPr>
            <a:xfrm>
              <a:off x="1286665" y="1929363"/>
              <a:ext cx="4616423" cy="685800"/>
            </a:xfrm>
            <a:prstGeom prst="rect">
              <a:avLst/>
            </a:prstGeom>
            <a:solidFill>
              <a:schemeClr val="bg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en-US" dirty="0" err="1">
                  <a:solidFill>
                    <a:schemeClr val="bg1"/>
                  </a:solidFill>
                  <a:latin typeface="+mn-lt"/>
                </a:rPr>
                <a:t>Réduction</a:t>
              </a:r>
              <a:r>
                <a:rPr lang="en-US" altLang="en-US" dirty="0">
                  <a:solidFill>
                    <a:schemeClr val="bg1"/>
                  </a:solidFill>
                  <a:latin typeface="+mn-lt"/>
                </a:rPr>
                <a:t> de </a:t>
              </a:r>
              <a:r>
                <a:rPr lang="en-US" altLang="en-US" dirty="0" err="1">
                  <a:solidFill>
                    <a:schemeClr val="bg1"/>
                  </a:solidFill>
                  <a:latin typeface="+mn-lt"/>
                </a:rPr>
                <a:t>l'incidence</a:t>
              </a:r>
              <a:r>
                <a:rPr lang="en-US" altLang="en-US" dirty="0">
                  <a:solidFill>
                    <a:schemeClr val="bg1"/>
                  </a:solidFill>
                  <a:latin typeface="+mn-lt"/>
                </a:rPr>
                <a:t> des violations des droits du travail dans les </a:t>
              </a:r>
              <a:r>
                <a:rPr lang="en-US" altLang="en-US" dirty="0" err="1">
                  <a:solidFill>
                    <a:schemeClr val="bg1"/>
                  </a:solidFill>
                  <a:latin typeface="+mn-lt"/>
                </a:rPr>
                <a:t>communautés</a:t>
              </a:r>
              <a:r>
                <a:rPr lang="en-US" altLang="en-US" dirty="0">
                  <a:solidFill>
                    <a:schemeClr val="bg1"/>
                  </a:solidFill>
                  <a:latin typeface="+mn-lt"/>
                </a:rPr>
                <a:t> </a:t>
              </a:r>
              <a:r>
                <a:rPr lang="en-US" altLang="en-US" dirty="0" err="1">
                  <a:solidFill>
                    <a:schemeClr val="bg1"/>
                  </a:solidFill>
                  <a:latin typeface="+mn-lt"/>
                </a:rPr>
                <a:t>ciblées</a:t>
              </a:r>
              <a:r>
                <a:rPr lang="en-US" altLang="en-US" dirty="0">
                  <a:solidFill>
                    <a:schemeClr val="bg1"/>
                  </a:solidFill>
                  <a:latin typeface="+mn-lt"/>
                </a:rPr>
                <a:t> </a:t>
              </a:r>
              <a:endParaRPr lang="en-US" dirty="0">
                <a:solidFill>
                  <a:schemeClr val="bg1"/>
                </a:solidFill>
                <a:ea typeface="ＭＳ Ｐゴシック" pitchFamily="-106" charset="-128"/>
              </a:endParaRPr>
            </a:p>
          </p:txBody>
        </p:sp>
        <p:cxnSp>
          <p:nvCxnSpPr>
            <p:cNvPr id="21" name="Straight Arrow Connector 20">
              <a:extLst>
                <a:ext uri="{FF2B5EF4-FFF2-40B4-BE49-F238E27FC236}">
                  <a16:creationId xmlns:a16="http://schemas.microsoft.com/office/drawing/2014/main" id="{94EF0B8C-DA5E-483B-8512-5DB1908247E3}"/>
                </a:ext>
              </a:extLst>
            </p:cNvPr>
            <p:cNvCxnSpPr>
              <a:cxnSpLocks/>
              <a:stCxn id="17" idx="0"/>
              <a:endCxn id="18" idx="2"/>
            </p:cNvCxnSpPr>
            <p:nvPr/>
          </p:nvCxnSpPr>
          <p:spPr>
            <a:xfrm flipV="1">
              <a:off x="3594876" y="4910560"/>
              <a:ext cx="1" cy="38626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118865D-8AE7-4050-A101-C7F5DC6E5344}"/>
                </a:ext>
              </a:extLst>
            </p:cNvPr>
            <p:cNvCxnSpPr>
              <a:cxnSpLocks/>
            </p:cNvCxnSpPr>
            <p:nvPr/>
          </p:nvCxnSpPr>
          <p:spPr>
            <a:xfrm flipV="1">
              <a:off x="3567908" y="2648929"/>
              <a:ext cx="0" cy="4730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C754924-9392-4F24-BD95-AB37FC67EBD9}"/>
                </a:ext>
              </a:extLst>
            </p:cNvPr>
            <p:cNvCxnSpPr>
              <a:stCxn id="18" idx="0"/>
              <a:endCxn id="19" idx="2"/>
            </p:cNvCxnSpPr>
            <p:nvPr/>
          </p:nvCxnSpPr>
          <p:spPr>
            <a:xfrm flipH="1" flipV="1">
              <a:off x="3594876" y="3738624"/>
              <a:ext cx="1" cy="3298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 name="Text Box 3">
              <a:extLst>
                <a:ext uri="{FF2B5EF4-FFF2-40B4-BE49-F238E27FC236}">
                  <a16:creationId xmlns:a16="http://schemas.microsoft.com/office/drawing/2014/main" id="{5101683D-CF56-4C99-9869-8BBB8BD21C1E}"/>
                </a:ext>
              </a:extLst>
            </p:cNvPr>
            <p:cNvSpPr txBox="1">
              <a:spLocks noChangeArrowheads="1"/>
            </p:cNvSpPr>
            <p:nvPr/>
          </p:nvSpPr>
          <p:spPr bwMode="auto">
            <a:xfrm>
              <a:off x="6212644" y="3038241"/>
              <a:ext cx="518963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bg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cs typeface="Arial" panose="020B0604020202020204" pitchFamily="34" charset="0"/>
                </a:defRPr>
              </a:lvl9pPr>
            </a:lstStyle>
            <a:p>
              <a:pPr marL="285750" indent="-285750">
                <a:spcBef>
                  <a:spcPct val="0"/>
                </a:spcBef>
              </a:pPr>
              <a:r>
                <a:rPr lang="en-US" altLang="en-US" sz="1800" dirty="0" err="1">
                  <a:solidFill>
                    <a:schemeClr val="tx1"/>
                  </a:solidFill>
                  <a:latin typeface="+mn-lt"/>
                </a:rPr>
                <a:t>Pourcentage</a:t>
              </a:r>
              <a:r>
                <a:rPr lang="en-US" altLang="en-US" sz="1800" dirty="0">
                  <a:solidFill>
                    <a:schemeClr val="tx1"/>
                  </a:solidFill>
                  <a:latin typeface="+mn-lt"/>
                </a:rPr>
                <a:t> </a:t>
              </a:r>
              <a:r>
                <a:rPr lang="en-US" altLang="en-US" sz="1800" dirty="0" err="1">
                  <a:solidFill>
                    <a:schemeClr val="tx1"/>
                  </a:solidFill>
                  <a:latin typeface="+mn-lt"/>
                </a:rPr>
                <a:t>d'acteurs</a:t>
              </a:r>
              <a:r>
                <a:rPr lang="en-US" altLang="en-US" sz="1800" dirty="0">
                  <a:solidFill>
                    <a:schemeClr val="tx1"/>
                  </a:solidFill>
                  <a:latin typeface="+mn-lt"/>
                </a:rPr>
                <a:t> du </a:t>
              </a:r>
              <a:r>
                <a:rPr lang="en-US" altLang="en-US" sz="1800" dirty="0" err="1">
                  <a:solidFill>
                    <a:schemeClr val="tx1"/>
                  </a:solidFill>
                  <a:latin typeface="+mn-lt"/>
                </a:rPr>
                <a:t>secteur</a:t>
              </a:r>
              <a:r>
                <a:rPr lang="en-US" altLang="en-US" sz="1800" dirty="0">
                  <a:solidFill>
                    <a:schemeClr val="tx1"/>
                  </a:solidFill>
                  <a:latin typeface="+mn-lt"/>
                </a:rPr>
                <a:t> </a:t>
              </a:r>
              <a:r>
                <a:rPr lang="en-US" altLang="en-US" sz="1800" dirty="0" err="1">
                  <a:solidFill>
                    <a:schemeClr val="tx1"/>
                  </a:solidFill>
                  <a:latin typeface="+mn-lt"/>
                </a:rPr>
                <a:t>privé</a:t>
              </a:r>
              <a:r>
                <a:rPr lang="en-US" altLang="en-US" sz="1800" dirty="0">
                  <a:solidFill>
                    <a:schemeClr val="tx1"/>
                  </a:solidFill>
                  <a:latin typeface="+mn-lt"/>
                </a:rPr>
                <a:t> </a:t>
              </a:r>
              <a:r>
                <a:rPr lang="en-US" altLang="en-US" sz="1800" dirty="0" err="1">
                  <a:solidFill>
                    <a:schemeClr val="tx1"/>
                  </a:solidFill>
                  <a:latin typeface="+mn-lt"/>
                </a:rPr>
                <a:t>utilisant</a:t>
              </a:r>
              <a:r>
                <a:rPr lang="en-US" altLang="en-US" sz="1800" dirty="0">
                  <a:solidFill>
                    <a:schemeClr val="tx1"/>
                  </a:solidFill>
                  <a:latin typeface="+mn-lt"/>
                </a:rPr>
                <a:t> de </a:t>
              </a:r>
              <a:r>
                <a:rPr lang="en-US" altLang="en-US" sz="1800" dirty="0" err="1">
                  <a:solidFill>
                    <a:schemeClr val="tx1"/>
                  </a:solidFill>
                  <a:latin typeface="+mn-lt"/>
                </a:rPr>
                <a:t>nouvelles</a:t>
              </a:r>
              <a:r>
                <a:rPr lang="en-US" altLang="en-US" sz="1800" dirty="0">
                  <a:solidFill>
                    <a:schemeClr val="tx1"/>
                  </a:solidFill>
                  <a:latin typeface="+mn-lt"/>
                </a:rPr>
                <a:t> pratiques (par </a:t>
              </a:r>
              <a:r>
                <a:rPr lang="en-US" altLang="en-US" sz="1800" dirty="0" err="1">
                  <a:solidFill>
                    <a:schemeClr val="tx1"/>
                  </a:solidFill>
                  <a:latin typeface="+mn-lt"/>
                </a:rPr>
                <a:t>exemple</a:t>
              </a:r>
              <a:r>
                <a:rPr lang="en-US" altLang="en-US" sz="1800" dirty="0">
                  <a:solidFill>
                    <a:schemeClr val="tx1"/>
                  </a:solidFill>
                  <a:latin typeface="+mn-lt"/>
                </a:rPr>
                <a:t>, des </a:t>
              </a:r>
              <a:r>
                <a:rPr lang="en-US" altLang="en-US" sz="1800" dirty="0" err="1">
                  <a:solidFill>
                    <a:schemeClr val="tx1"/>
                  </a:solidFill>
                  <a:latin typeface="+mn-lt"/>
                </a:rPr>
                <a:t>changements</a:t>
              </a:r>
              <a:r>
                <a:rPr lang="en-US" altLang="en-US" sz="1800" dirty="0">
                  <a:solidFill>
                    <a:schemeClr val="tx1"/>
                  </a:solidFill>
                  <a:latin typeface="+mn-lt"/>
                </a:rPr>
                <a:t> dans les pratiques, les politiques </a:t>
              </a:r>
              <a:r>
                <a:rPr lang="en-US" altLang="en-US" sz="1800" dirty="0" err="1">
                  <a:solidFill>
                    <a:schemeClr val="tx1"/>
                  </a:solidFill>
                  <a:latin typeface="+mn-lt"/>
                </a:rPr>
                <a:t>ou</a:t>
              </a:r>
              <a:r>
                <a:rPr lang="en-US" altLang="en-US" sz="1800" dirty="0">
                  <a:solidFill>
                    <a:schemeClr val="tx1"/>
                  </a:solidFill>
                  <a:latin typeface="+mn-lt"/>
                </a:rPr>
                <a:t> les </a:t>
              </a:r>
              <a:r>
                <a:rPr lang="en-US" altLang="en-US" sz="1800" dirty="0" err="1">
                  <a:solidFill>
                    <a:schemeClr val="tx1"/>
                  </a:solidFill>
                  <a:latin typeface="+mn-lt"/>
                </a:rPr>
                <a:t>réglementations</a:t>
              </a:r>
              <a:r>
                <a:rPr lang="en-US" altLang="en-US" sz="1800" dirty="0">
                  <a:solidFill>
                    <a:schemeClr val="tx1"/>
                  </a:solidFill>
                  <a:latin typeface="+mn-lt"/>
                </a:rPr>
                <a:t>) dans les 6 </a:t>
              </a:r>
              <a:r>
                <a:rPr lang="en-US" altLang="en-US" sz="1800" dirty="0" err="1">
                  <a:solidFill>
                    <a:schemeClr val="tx1"/>
                  </a:solidFill>
                  <a:latin typeface="+mn-lt"/>
                </a:rPr>
                <a:t>mois</a:t>
              </a:r>
              <a:r>
                <a:rPr lang="en-US" altLang="en-US" sz="1800" dirty="0">
                  <a:solidFill>
                    <a:schemeClr val="tx1"/>
                  </a:solidFill>
                  <a:latin typeface="+mn-lt"/>
                </a:rPr>
                <a:t> </a:t>
              </a:r>
              <a:r>
                <a:rPr lang="en-US" altLang="en-US" sz="1800" dirty="0" err="1">
                  <a:solidFill>
                    <a:schemeClr val="tx1"/>
                  </a:solidFill>
                  <a:latin typeface="+mn-lt"/>
                </a:rPr>
                <a:t>suivant</a:t>
              </a:r>
              <a:r>
                <a:rPr lang="en-US" altLang="en-US" sz="1800" dirty="0">
                  <a:solidFill>
                    <a:schemeClr val="tx1"/>
                  </a:solidFill>
                  <a:latin typeface="+mn-lt"/>
                </a:rPr>
                <a:t> la formation.</a:t>
              </a:r>
            </a:p>
          </p:txBody>
        </p:sp>
        <p:sp>
          <p:nvSpPr>
            <p:cNvPr id="15" name="Text Box 3">
              <a:extLst>
                <a:ext uri="{FF2B5EF4-FFF2-40B4-BE49-F238E27FC236}">
                  <a16:creationId xmlns:a16="http://schemas.microsoft.com/office/drawing/2014/main" id="{680969DC-0297-46EF-B2EB-2CD7BED2820E}"/>
                </a:ext>
              </a:extLst>
            </p:cNvPr>
            <p:cNvSpPr txBox="1">
              <a:spLocks noChangeArrowheads="1"/>
            </p:cNvSpPr>
            <p:nvPr/>
          </p:nvSpPr>
          <p:spPr bwMode="auto">
            <a:xfrm>
              <a:off x="6212644" y="1966520"/>
              <a:ext cx="445921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bg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cs typeface="Arial" panose="020B0604020202020204" pitchFamily="34" charset="0"/>
                </a:defRPr>
              </a:lvl9pPr>
            </a:lstStyle>
            <a:p>
              <a:pPr marL="285750" indent="-285750">
                <a:spcBef>
                  <a:spcPct val="0"/>
                </a:spcBef>
              </a:pPr>
              <a:r>
                <a:rPr lang="en-US" altLang="en-US" sz="1800" dirty="0">
                  <a:solidFill>
                    <a:schemeClr val="tx1"/>
                  </a:solidFill>
                  <a:latin typeface="+mn-lt"/>
                </a:rPr>
                <a:t># </a:t>
              </a:r>
              <a:r>
                <a:rPr lang="en-US" altLang="en-US" sz="1800" dirty="0" err="1">
                  <a:solidFill>
                    <a:schemeClr val="tx1"/>
                  </a:solidFill>
                  <a:latin typeface="+mn-lt"/>
                </a:rPr>
                <a:t>Nombre</a:t>
              </a:r>
              <a:r>
                <a:rPr lang="en-US" altLang="en-US" sz="1800" dirty="0">
                  <a:solidFill>
                    <a:schemeClr val="tx1"/>
                  </a:solidFill>
                  <a:latin typeface="+mn-lt"/>
                </a:rPr>
                <a:t> de violations des droits du travail </a:t>
              </a:r>
              <a:r>
                <a:rPr lang="en-US" altLang="en-US" sz="1800" dirty="0" err="1">
                  <a:solidFill>
                    <a:schemeClr val="tx1"/>
                  </a:solidFill>
                  <a:latin typeface="+mn-lt"/>
                </a:rPr>
                <a:t>signalées</a:t>
              </a:r>
              <a:r>
                <a:rPr lang="en-US" altLang="en-US" sz="1800" dirty="0">
                  <a:solidFill>
                    <a:schemeClr val="tx1"/>
                  </a:solidFill>
                  <a:latin typeface="+mn-lt"/>
                </a:rPr>
                <a:t> dans les </a:t>
              </a:r>
              <a:r>
                <a:rPr lang="en-US" altLang="en-US" sz="1800" dirty="0" err="1">
                  <a:solidFill>
                    <a:schemeClr val="tx1"/>
                  </a:solidFill>
                  <a:latin typeface="+mn-lt"/>
                </a:rPr>
                <a:t>entreprises</a:t>
              </a:r>
              <a:r>
                <a:rPr lang="en-US" altLang="en-US" sz="1800" dirty="0">
                  <a:solidFill>
                    <a:schemeClr val="tx1"/>
                  </a:solidFill>
                  <a:latin typeface="+mn-lt"/>
                </a:rPr>
                <a:t> </a:t>
              </a:r>
              <a:r>
                <a:rPr lang="en-US" altLang="en-US" sz="1800" dirty="0" err="1">
                  <a:solidFill>
                    <a:schemeClr val="tx1"/>
                  </a:solidFill>
                  <a:latin typeface="+mn-lt"/>
                </a:rPr>
                <a:t>ciblées</a:t>
              </a:r>
              <a:endParaRPr lang="en-US" altLang="en-US" sz="1800" dirty="0">
                <a:solidFill>
                  <a:schemeClr val="tx1"/>
                </a:solidFill>
                <a:latin typeface="+mn-lt"/>
              </a:endParaRPr>
            </a:p>
          </p:txBody>
        </p:sp>
        <p:sp>
          <p:nvSpPr>
            <p:cNvPr id="7" name="Text Box 5">
              <a:extLst>
                <a:ext uri="{FF2B5EF4-FFF2-40B4-BE49-F238E27FC236}">
                  <a16:creationId xmlns:a16="http://schemas.microsoft.com/office/drawing/2014/main" id="{1B8ACD58-228F-467E-8DEA-38AF73015AA6}"/>
                </a:ext>
              </a:extLst>
            </p:cNvPr>
            <p:cNvSpPr txBox="1">
              <a:spLocks noChangeArrowheads="1"/>
            </p:cNvSpPr>
            <p:nvPr/>
          </p:nvSpPr>
          <p:spPr bwMode="auto">
            <a:xfrm>
              <a:off x="6223004" y="5288786"/>
              <a:ext cx="50863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bg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cs typeface="Arial" panose="020B0604020202020204" pitchFamily="34" charset="0"/>
                </a:defRPr>
              </a:lvl9pPr>
            </a:lstStyle>
            <a:p>
              <a:pPr marL="285750" indent="-285750">
                <a:spcBef>
                  <a:spcPct val="0"/>
                </a:spcBef>
              </a:pPr>
              <a:r>
                <a:rPr lang="en-US" altLang="en-US" sz="1800" dirty="0">
                  <a:solidFill>
                    <a:schemeClr val="tx1"/>
                  </a:solidFill>
                  <a:latin typeface="+mn-lt"/>
                </a:rPr>
                <a:t># </a:t>
              </a:r>
              <a:r>
                <a:rPr lang="en-US" altLang="en-US" sz="1800" dirty="0" err="1">
                  <a:solidFill>
                    <a:schemeClr val="tx1"/>
                  </a:solidFill>
                  <a:latin typeface="+mn-lt"/>
                </a:rPr>
                <a:t>Nombre</a:t>
              </a:r>
              <a:r>
                <a:rPr lang="en-US" altLang="en-US" sz="1800" dirty="0">
                  <a:solidFill>
                    <a:schemeClr val="tx1"/>
                  </a:solidFill>
                  <a:latin typeface="+mn-lt"/>
                </a:rPr>
                <a:t> </a:t>
              </a:r>
              <a:r>
                <a:rPr lang="en-US" altLang="en-US" sz="1800" dirty="0" err="1">
                  <a:solidFill>
                    <a:schemeClr val="tx1"/>
                  </a:solidFill>
                  <a:latin typeface="+mn-lt"/>
                </a:rPr>
                <a:t>d'acteurs</a:t>
              </a:r>
              <a:r>
                <a:rPr lang="en-US" altLang="en-US" sz="1800" dirty="0">
                  <a:solidFill>
                    <a:schemeClr val="tx1"/>
                  </a:solidFill>
                  <a:latin typeface="+mn-lt"/>
                </a:rPr>
                <a:t> du </a:t>
              </a:r>
              <a:r>
                <a:rPr lang="en-US" altLang="en-US" sz="1800" dirty="0" err="1">
                  <a:solidFill>
                    <a:schemeClr val="tx1"/>
                  </a:solidFill>
                  <a:latin typeface="+mn-lt"/>
                </a:rPr>
                <a:t>secteur</a:t>
              </a:r>
              <a:r>
                <a:rPr lang="en-US" altLang="en-US" sz="1800" dirty="0">
                  <a:solidFill>
                    <a:schemeClr val="tx1"/>
                  </a:solidFill>
                  <a:latin typeface="+mn-lt"/>
                </a:rPr>
                <a:t> </a:t>
              </a:r>
              <a:r>
                <a:rPr lang="en-US" altLang="en-US" sz="1800" dirty="0" err="1">
                  <a:solidFill>
                    <a:schemeClr val="tx1"/>
                  </a:solidFill>
                  <a:latin typeface="+mn-lt"/>
                </a:rPr>
                <a:t>privé</a:t>
              </a:r>
              <a:r>
                <a:rPr lang="en-US" altLang="en-US" sz="1800" dirty="0">
                  <a:solidFill>
                    <a:schemeClr val="tx1"/>
                  </a:solidFill>
                  <a:latin typeface="+mn-lt"/>
                </a:rPr>
                <a:t> </a:t>
              </a:r>
              <a:r>
                <a:rPr lang="en-US" altLang="en-US" sz="1800" dirty="0" err="1">
                  <a:solidFill>
                    <a:schemeClr val="tx1"/>
                  </a:solidFill>
                  <a:latin typeface="+mn-lt"/>
                </a:rPr>
                <a:t>formés</a:t>
              </a:r>
              <a:r>
                <a:rPr lang="en-US" altLang="en-US" sz="1800" dirty="0">
                  <a:solidFill>
                    <a:schemeClr val="tx1"/>
                  </a:solidFill>
                  <a:latin typeface="+mn-lt"/>
                </a:rPr>
                <a:t> aux droits et aux protections du travail</a:t>
              </a:r>
            </a:p>
          </p:txBody>
        </p:sp>
      </p:grpSp>
      <p:sp>
        <p:nvSpPr>
          <p:cNvPr id="2" name="Footer Placeholder 1">
            <a:extLst>
              <a:ext uri="{FF2B5EF4-FFF2-40B4-BE49-F238E27FC236}">
                <a16:creationId xmlns:a16="http://schemas.microsoft.com/office/drawing/2014/main" id="{94B9A0DD-CA6E-4DC1-88BB-070C049E178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428893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Exercice 1 : Indicateurs directs">
            <a:extLst>
              <a:ext uri="{FF2B5EF4-FFF2-40B4-BE49-F238E27FC236}">
                <a16:creationId xmlns:a16="http://schemas.microsoft.com/office/drawing/2014/main" id="{AA5A2B27-8A8B-43EF-AF60-BD11A6E41202}"/>
              </a:ext>
            </a:extLst>
          </p:cNvPr>
          <p:cNvSpPr>
            <a:spLocks noGrp="1"/>
          </p:cNvSpPr>
          <p:nvPr>
            <p:ph type="ctrTitle"/>
          </p:nvPr>
        </p:nvSpPr>
        <p:spPr>
          <a:xfrm>
            <a:off x="522571" y="91160"/>
            <a:ext cx="10219133" cy="961175"/>
          </a:xfrm>
        </p:spPr>
        <p:txBody>
          <a:bodyPr>
            <a:normAutofit/>
          </a:bodyPr>
          <a:lstStyle/>
          <a:p>
            <a:pPr algn="l"/>
            <a:r>
              <a:rPr lang="en-US" sz="4400" dirty="0" err="1"/>
              <a:t>Exercice</a:t>
            </a:r>
            <a:r>
              <a:rPr lang="en-US" sz="4400" dirty="0"/>
              <a:t> 1 : </a:t>
            </a:r>
            <a:r>
              <a:rPr lang="en-US" sz="4400" dirty="0" err="1"/>
              <a:t>Indicateurs</a:t>
            </a:r>
            <a:r>
              <a:rPr lang="en-US" sz="4400" dirty="0"/>
              <a:t> directs </a:t>
            </a:r>
          </a:p>
        </p:txBody>
      </p:sp>
      <p:sp>
        <p:nvSpPr>
          <p:cNvPr id="5" name="Rectangle 4" descr="Résultat : Sensibilisation accrue au travail des enfants dans la communauté cible">
            <a:extLst>
              <a:ext uri="{FF2B5EF4-FFF2-40B4-BE49-F238E27FC236}">
                <a16:creationId xmlns:a16="http://schemas.microsoft.com/office/drawing/2014/main" id="{240D7373-1874-4B7C-BE83-048AB1FE549E}"/>
              </a:ext>
            </a:extLst>
          </p:cNvPr>
          <p:cNvSpPr>
            <a:spLocks noChangeArrowheads="1"/>
          </p:cNvSpPr>
          <p:nvPr/>
        </p:nvSpPr>
        <p:spPr bwMode="auto">
          <a:xfrm>
            <a:off x="522570" y="1546896"/>
            <a:ext cx="10219133" cy="96117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61913" eaLnBrk="1" hangingPunct="1">
              <a:spcBef>
                <a:spcPct val="20000"/>
              </a:spcBef>
              <a:buClr>
                <a:schemeClr val="hlink"/>
              </a:buClr>
              <a:buSzPct val="80000"/>
              <a:buFont typeface="Monotype Sorts" pitchFamily="-84" charset="2"/>
              <a:buNone/>
            </a:pPr>
            <a:r>
              <a:rPr lang="en-US" altLang="en-US" sz="2800" b="1" u="sng" dirty="0" err="1">
                <a:solidFill>
                  <a:schemeClr val="bg1"/>
                </a:solidFill>
                <a:latin typeface="+mn-lt"/>
              </a:rPr>
              <a:t>Résultat</a:t>
            </a:r>
            <a:r>
              <a:rPr lang="en-US" altLang="en-US" sz="2800" b="1" u="sng" dirty="0">
                <a:solidFill>
                  <a:schemeClr val="bg1"/>
                </a:solidFill>
                <a:latin typeface="+mn-lt"/>
              </a:rPr>
              <a:t> : </a:t>
            </a:r>
            <a:r>
              <a:rPr lang="en-US" altLang="en-US" sz="2800" dirty="0" err="1">
                <a:solidFill>
                  <a:schemeClr val="bg1"/>
                </a:solidFill>
                <a:latin typeface="+mn-lt"/>
              </a:rPr>
              <a:t>Sensibilisation</a:t>
            </a:r>
            <a:r>
              <a:rPr lang="en-US" altLang="en-US" sz="2800" dirty="0">
                <a:solidFill>
                  <a:schemeClr val="bg1"/>
                </a:solidFill>
                <a:latin typeface="+mn-lt"/>
              </a:rPr>
              <a:t> accrue au travail des enfants dans la </a:t>
            </a:r>
            <a:r>
              <a:rPr lang="en-US" altLang="en-US" sz="2800" dirty="0" err="1">
                <a:solidFill>
                  <a:schemeClr val="bg1"/>
                </a:solidFill>
                <a:latin typeface="+mn-lt"/>
              </a:rPr>
              <a:t>communauté</a:t>
            </a:r>
            <a:r>
              <a:rPr lang="en-US" altLang="en-US" sz="2800" dirty="0">
                <a:solidFill>
                  <a:schemeClr val="bg1"/>
                </a:solidFill>
                <a:latin typeface="+mn-lt"/>
              </a:rPr>
              <a:t> </a:t>
            </a:r>
            <a:r>
              <a:rPr lang="en-US" altLang="en-US" sz="2800" dirty="0" err="1">
                <a:solidFill>
                  <a:schemeClr val="bg1"/>
                </a:solidFill>
                <a:latin typeface="+mn-lt"/>
              </a:rPr>
              <a:t>cible</a:t>
            </a:r>
            <a:r>
              <a:rPr lang="en-US" altLang="en-US" sz="2800" dirty="0">
                <a:solidFill>
                  <a:schemeClr val="bg1"/>
                </a:solidFill>
                <a:latin typeface="+mn-lt"/>
              </a:rPr>
              <a:t> </a:t>
            </a:r>
          </a:p>
        </p:txBody>
      </p:sp>
      <p:sp>
        <p:nvSpPr>
          <p:cNvPr id="3" name="Content Placeholder 2" descr="1. # Nombre de membres des communautés ciblées qui participent à des ateliers de sensibilisation au travail des enfants.&#10;&#10;2. Pourcentage des membres de la communauté ciblée qui sont capables d'identifier au moins 3 problèmes critiques concernant le travail des enfants dans leur communauté.&#10;&#10;3. # Nombre de membres de la communauté ciblée qui participent bénévolement à des programmes et activités communautaires liés à la réduction du travail des enfants. ">
            <a:extLst>
              <a:ext uri="{FF2B5EF4-FFF2-40B4-BE49-F238E27FC236}">
                <a16:creationId xmlns:a16="http://schemas.microsoft.com/office/drawing/2014/main" id="{899D53A3-0873-4795-B6D8-E299669A3614}"/>
              </a:ext>
            </a:extLst>
          </p:cNvPr>
          <p:cNvSpPr>
            <a:spLocks noGrp="1"/>
          </p:cNvSpPr>
          <p:nvPr>
            <p:ph sz="quarter" idx="13"/>
          </p:nvPr>
        </p:nvSpPr>
        <p:spPr>
          <a:xfrm>
            <a:off x="522570" y="2691813"/>
            <a:ext cx="10577820" cy="3442769"/>
          </a:xfrm>
        </p:spPr>
        <p:txBody>
          <a:bodyPr>
            <a:normAutofit lnSpcReduction="10000"/>
          </a:bodyPr>
          <a:lstStyle/>
          <a:p>
            <a:pPr marL="515938" indent="-514350">
              <a:spcAft>
                <a:spcPct val="20000"/>
              </a:spcAft>
              <a:buSzPct val="120000"/>
              <a:buFont typeface="+mj-lt"/>
              <a:buAutoNum type="arabicPeriod"/>
            </a:pPr>
            <a:r>
              <a:rPr lang="en-US" altLang="en-US" dirty="0"/>
              <a:t># </a:t>
            </a:r>
            <a:r>
              <a:rPr lang="en-US" altLang="en-US" dirty="0" err="1"/>
              <a:t>Nombre</a:t>
            </a:r>
            <a:r>
              <a:rPr lang="en-US" altLang="en-US" dirty="0"/>
              <a:t> de </a:t>
            </a:r>
            <a:r>
              <a:rPr lang="en-US" altLang="en-US" dirty="0" err="1"/>
              <a:t>membres</a:t>
            </a:r>
            <a:r>
              <a:rPr lang="en-US" altLang="en-US" dirty="0"/>
              <a:t> des </a:t>
            </a:r>
            <a:r>
              <a:rPr lang="en-US" altLang="en-US" dirty="0" err="1"/>
              <a:t>communautés</a:t>
            </a:r>
            <a:r>
              <a:rPr lang="en-US" altLang="en-US" dirty="0"/>
              <a:t> </a:t>
            </a:r>
            <a:r>
              <a:rPr lang="en-US" altLang="en-US" dirty="0" err="1"/>
              <a:t>ciblées</a:t>
            </a:r>
            <a:r>
              <a:rPr lang="en-US" altLang="en-US" dirty="0"/>
              <a:t> qui </a:t>
            </a:r>
            <a:r>
              <a:rPr lang="en-US" altLang="en-US" dirty="0" err="1"/>
              <a:t>participent</a:t>
            </a:r>
            <a:r>
              <a:rPr lang="en-US" altLang="en-US" dirty="0"/>
              <a:t> à des ateliers de </a:t>
            </a:r>
            <a:r>
              <a:rPr lang="en-US" altLang="en-US" dirty="0" err="1"/>
              <a:t>sensibilisation</a:t>
            </a:r>
            <a:r>
              <a:rPr lang="en-US" altLang="en-US" dirty="0"/>
              <a:t> au travail des enfants.</a:t>
            </a:r>
          </a:p>
          <a:p>
            <a:pPr marL="515938" indent="-514350">
              <a:spcAft>
                <a:spcPct val="20000"/>
              </a:spcAft>
              <a:buSzPct val="120000"/>
              <a:buFont typeface="+mj-lt"/>
              <a:buAutoNum type="arabicPeriod"/>
            </a:pPr>
            <a:r>
              <a:rPr lang="en-US" altLang="en-US" dirty="0" err="1"/>
              <a:t>Pourcentage</a:t>
            </a:r>
            <a:r>
              <a:rPr lang="en-US" altLang="en-US" dirty="0"/>
              <a:t> des </a:t>
            </a:r>
            <a:r>
              <a:rPr lang="en-US" altLang="en-US" dirty="0" err="1"/>
              <a:t>membres</a:t>
            </a:r>
            <a:r>
              <a:rPr lang="en-US" altLang="en-US" dirty="0"/>
              <a:t> de la </a:t>
            </a:r>
            <a:r>
              <a:rPr lang="en-US" altLang="en-US" dirty="0" err="1"/>
              <a:t>communauté</a:t>
            </a:r>
            <a:r>
              <a:rPr lang="en-US" altLang="en-US" dirty="0"/>
              <a:t> </a:t>
            </a:r>
            <a:r>
              <a:rPr lang="en-US" altLang="en-US" dirty="0" err="1"/>
              <a:t>ciblée</a:t>
            </a:r>
            <a:r>
              <a:rPr lang="en-US" altLang="en-US" dirty="0"/>
              <a:t> qui </a:t>
            </a:r>
            <a:r>
              <a:rPr lang="en-US" altLang="en-US" dirty="0" err="1"/>
              <a:t>sont</a:t>
            </a:r>
            <a:r>
              <a:rPr lang="en-US" altLang="en-US" dirty="0"/>
              <a:t> </a:t>
            </a:r>
            <a:r>
              <a:rPr lang="en-US" altLang="en-US" dirty="0" err="1"/>
              <a:t>capables</a:t>
            </a:r>
            <a:r>
              <a:rPr lang="en-US" altLang="en-US" dirty="0"/>
              <a:t> </a:t>
            </a:r>
            <a:r>
              <a:rPr lang="en-US" altLang="en-US" dirty="0" err="1"/>
              <a:t>d'identifier</a:t>
            </a:r>
            <a:r>
              <a:rPr lang="en-US" altLang="en-US" dirty="0"/>
              <a:t> au </a:t>
            </a:r>
            <a:r>
              <a:rPr lang="en-US" altLang="en-US" dirty="0" err="1"/>
              <a:t>moins</a:t>
            </a:r>
            <a:r>
              <a:rPr lang="en-US" altLang="en-US" dirty="0"/>
              <a:t> 3 </a:t>
            </a:r>
            <a:r>
              <a:rPr lang="en-US" altLang="en-US" dirty="0" err="1"/>
              <a:t>problèmes</a:t>
            </a:r>
            <a:r>
              <a:rPr lang="en-US" altLang="en-US" dirty="0"/>
              <a:t> critiques </a:t>
            </a:r>
            <a:r>
              <a:rPr lang="en-US" altLang="en-US" dirty="0" err="1"/>
              <a:t>concernant</a:t>
            </a:r>
            <a:r>
              <a:rPr lang="en-US" altLang="en-US" dirty="0"/>
              <a:t> le travail des enfants dans </a:t>
            </a:r>
            <a:r>
              <a:rPr lang="en-US" altLang="en-US" dirty="0" err="1"/>
              <a:t>leur</a:t>
            </a:r>
            <a:r>
              <a:rPr lang="en-US" altLang="en-US" dirty="0"/>
              <a:t> </a:t>
            </a:r>
            <a:r>
              <a:rPr lang="en-US" altLang="en-US" dirty="0" err="1"/>
              <a:t>communauté</a:t>
            </a:r>
            <a:r>
              <a:rPr lang="en-US" altLang="en-US" dirty="0"/>
              <a:t>.</a:t>
            </a:r>
          </a:p>
          <a:p>
            <a:pPr marL="515938" indent="-514350">
              <a:spcAft>
                <a:spcPct val="20000"/>
              </a:spcAft>
              <a:buSzPct val="120000"/>
              <a:buFont typeface="+mj-lt"/>
              <a:buAutoNum type="arabicPeriod"/>
            </a:pPr>
            <a:r>
              <a:rPr lang="en-US" altLang="en-US" dirty="0"/>
              <a:t># </a:t>
            </a:r>
            <a:r>
              <a:rPr lang="en-US" altLang="en-US" dirty="0" err="1"/>
              <a:t>Nombre</a:t>
            </a:r>
            <a:r>
              <a:rPr lang="en-US" altLang="en-US" dirty="0"/>
              <a:t> de </a:t>
            </a:r>
            <a:r>
              <a:rPr lang="en-US" altLang="en-US" dirty="0" err="1"/>
              <a:t>membres</a:t>
            </a:r>
            <a:r>
              <a:rPr lang="en-US" altLang="en-US" dirty="0"/>
              <a:t> de la </a:t>
            </a:r>
            <a:r>
              <a:rPr lang="en-US" altLang="en-US" dirty="0" err="1"/>
              <a:t>communauté</a:t>
            </a:r>
            <a:r>
              <a:rPr lang="en-US" altLang="en-US" dirty="0"/>
              <a:t> </a:t>
            </a:r>
            <a:r>
              <a:rPr lang="en-US" altLang="en-US" dirty="0" err="1"/>
              <a:t>ciblée</a:t>
            </a:r>
            <a:r>
              <a:rPr lang="en-US" altLang="en-US" dirty="0"/>
              <a:t> qui </a:t>
            </a:r>
            <a:r>
              <a:rPr lang="en-US" altLang="en-US" dirty="0" err="1"/>
              <a:t>participent</a:t>
            </a:r>
            <a:r>
              <a:rPr lang="en-US" altLang="en-US" dirty="0"/>
              <a:t> </a:t>
            </a:r>
            <a:r>
              <a:rPr lang="en-US" altLang="en-US" dirty="0" err="1"/>
              <a:t>bénévolement</a:t>
            </a:r>
            <a:r>
              <a:rPr lang="en-US" altLang="en-US" dirty="0"/>
              <a:t> à des </a:t>
            </a:r>
            <a:r>
              <a:rPr lang="en-US" altLang="en-US" dirty="0" err="1"/>
              <a:t>programmes</a:t>
            </a:r>
            <a:r>
              <a:rPr lang="en-US" altLang="en-US" dirty="0"/>
              <a:t> et </a:t>
            </a:r>
            <a:r>
              <a:rPr lang="en-US" altLang="en-US" dirty="0" err="1"/>
              <a:t>activités</a:t>
            </a:r>
            <a:r>
              <a:rPr lang="en-US" altLang="en-US" dirty="0"/>
              <a:t> </a:t>
            </a:r>
            <a:r>
              <a:rPr lang="en-US" altLang="en-US" dirty="0" err="1"/>
              <a:t>communautaires</a:t>
            </a:r>
            <a:r>
              <a:rPr lang="en-US" altLang="en-US" dirty="0"/>
              <a:t> </a:t>
            </a:r>
            <a:r>
              <a:rPr lang="en-US" altLang="en-US" dirty="0" err="1"/>
              <a:t>liés</a:t>
            </a:r>
            <a:r>
              <a:rPr lang="en-US" altLang="en-US" dirty="0"/>
              <a:t> à la </a:t>
            </a:r>
            <a:r>
              <a:rPr lang="en-US" altLang="en-US" dirty="0" err="1"/>
              <a:t>réduction</a:t>
            </a:r>
            <a:r>
              <a:rPr lang="en-US" altLang="en-US" dirty="0"/>
              <a:t> du travail des enfants. </a:t>
            </a:r>
          </a:p>
        </p:txBody>
      </p:sp>
      <p:sp>
        <p:nvSpPr>
          <p:cNvPr id="2" name="Footer Placeholder 1">
            <a:extLst>
              <a:ext uri="{FF2B5EF4-FFF2-40B4-BE49-F238E27FC236}">
                <a16:creationId xmlns:a16="http://schemas.microsoft.com/office/drawing/2014/main" id="{C731B885-2FDF-4680-BBA6-705BD14FABD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236763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Exercice 2 : Indicateurs directs">
            <a:extLst>
              <a:ext uri="{FF2B5EF4-FFF2-40B4-BE49-F238E27FC236}">
                <a16:creationId xmlns:a16="http://schemas.microsoft.com/office/drawing/2014/main" id="{AA5A2B27-8A8B-43EF-AF60-BD11A6E41202}"/>
              </a:ext>
            </a:extLst>
          </p:cNvPr>
          <p:cNvSpPr>
            <a:spLocks noGrp="1"/>
          </p:cNvSpPr>
          <p:nvPr>
            <p:ph type="ctrTitle"/>
          </p:nvPr>
        </p:nvSpPr>
        <p:spPr>
          <a:xfrm>
            <a:off x="522571" y="91160"/>
            <a:ext cx="10219133" cy="961175"/>
          </a:xfrm>
        </p:spPr>
        <p:txBody>
          <a:bodyPr>
            <a:normAutofit/>
          </a:bodyPr>
          <a:lstStyle/>
          <a:p>
            <a:pPr algn="l"/>
            <a:r>
              <a:rPr lang="en-US" sz="4400" dirty="0" err="1"/>
              <a:t>Exercice</a:t>
            </a:r>
            <a:r>
              <a:rPr lang="en-US" sz="4400" dirty="0"/>
              <a:t> 2 : </a:t>
            </a:r>
            <a:r>
              <a:rPr lang="en-US" sz="4400" dirty="0" err="1"/>
              <a:t>Indicateurs</a:t>
            </a:r>
            <a:r>
              <a:rPr lang="en-US" sz="4400" dirty="0"/>
              <a:t> directs </a:t>
            </a:r>
          </a:p>
        </p:txBody>
      </p:sp>
      <p:sp>
        <p:nvSpPr>
          <p:cNvPr id="3" name="Content Placeholder 2" descr="Quel indicateur est la mesure la plus directe du résultat ?&#10;&#10;1. # Nombre d'inspections du secteur privé effectuées et classées par les responsables de l'application de la loi et de la protection dans les régions ciblées.&#10;&#10;2. Pourcentage d'agents chargés de l'application de la loi et de la protection formés à la conduite d'inspections. &#10;&#10;3. # Nombre de nouvelles lois et de nouveaux règlements sur la protection du travail adoptés par le gouvernement &#10;&#10;4. # Nombre de violations du droit du travail dans le secteur privé signalées dans les régions ciblées &#10;">
            <a:extLst>
              <a:ext uri="{FF2B5EF4-FFF2-40B4-BE49-F238E27FC236}">
                <a16:creationId xmlns:a16="http://schemas.microsoft.com/office/drawing/2014/main" id="{899D53A3-0873-4795-B6D8-E299669A3614}"/>
              </a:ext>
            </a:extLst>
          </p:cNvPr>
          <p:cNvSpPr>
            <a:spLocks noGrp="1"/>
          </p:cNvSpPr>
          <p:nvPr>
            <p:ph sz="quarter" idx="13"/>
          </p:nvPr>
        </p:nvSpPr>
        <p:spPr>
          <a:xfrm>
            <a:off x="522571" y="1322799"/>
            <a:ext cx="10597479" cy="4753910"/>
          </a:xfrm>
        </p:spPr>
        <p:txBody>
          <a:bodyPr>
            <a:normAutofit fontScale="85000" lnSpcReduction="20000"/>
          </a:bodyPr>
          <a:lstStyle/>
          <a:p>
            <a:pPr marL="0" indent="0">
              <a:buNone/>
            </a:pPr>
            <a:r>
              <a:rPr lang="en-US" altLang="en-US" b="1" dirty="0" err="1"/>
              <a:t>Quel</a:t>
            </a:r>
            <a:r>
              <a:rPr lang="en-US" altLang="en-US" b="1" dirty="0"/>
              <a:t> </a:t>
            </a:r>
            <a:r>
              <a:rPr lang="en-US" altLang="en-US" b="1" dirty="0" err="1"/>
              <a:t>indicateur</a:t>
            </a:r>
            <a:r>
              <a:rPr lang="en-US" altLang="en-US" b="1" dirty="0"/>
              <a:t> </a:t>
            </a:r>
            <a:r>
              <a:rPr lang="en-US" altLang="en-US" b="1" dirty="0" err="1"/>
              <a:t>est</a:t>
            </a:r>
            <a:r>
              <a:rPr lang="en-US" altLang="en-US" b="1" dirty="0"/>
              <a:t> la </a:t>
            </a:r>
            <a:r>
              <a:rPr lang="en-US" altLang="en-US" b="1" dirty="0" err="1"/>
              <a:t>mesure</a:t>
            </a:r>
            <a:r>
              <a:rPr lang="en-US" altLang="en-US" b="1" dirty="0"/>
              <a:t> la plus </a:t>
            </a:r>
            <a:r>
              <a:rPr lang="en-US" altLang="en-US" b="1" dirty="0" err="1"/>
              <a:t>directe</a:t>
            </a:r>
            <a:r>
              <a:rPr lang="en-US" altLang="en-US" b="1" dirty="0"/>
              <a:t> du </a:t>
            </a:r>
            <a:r>
              <a:rPr lang="en-US" altLang="en-US" b="1" dirty="0" err="1"/>
              <a:t>résultat</a:t>
            </a:r>
            <a:r>
              <a:rPr lang="en-US" altLang="en-US" b="1" dirty="0"/>
              <a:t> ?</a:t>
            </a:r>
          </a:p>
          <a:p>
            <a:pPr marL="0" indent="0">
              <a:buNone/>
            </a:pPr>
            <a:endParaRPr lang="en-US" altLang="en-US" sz="2800" dirty="0">
              <a:solidFill>
                <a:schemeClr val="accent1"/>
              </a:solidFill>
              <a:latin typeface="+mn-lt"/>
            </a:endParaRPr>
          </a:p>
          <a:p>
            <a:pPr marL="0" indent="0">
              <a:buNone/>
            </a:pPr>
            <a:endParaRPr lang="en-US" altLang="en-US" sz="2800" dirty="0">
              <a:solidFill>
                <a:schemeClr val="accent1"/>
              </a:solidFill>
              <a:latin typeface="+mn-lt"/>
            </a:endParaRPr>
          </a:p>
          <a:p>
            <a:pPr marL="344488" indent="-342900" eaLnBrk="1" hangingPunct="1">
              <a:spcAft>
                <a:spcPct val="20000"/>
              </a:spcAft>
              <a:buSzPct val="120000"/>
              <a:buFont typeface="Arial" panose="020B0604020202020204" pitchFamily="34" charset="0"/>
              <a:buChar char="•"/>
            </a:pPr>
            <a:endParaRPr lang="en-US" altLang="en-US" dirty="0"/>
          </a:p>
          <a:p>
            <a:pPr marL="515938" indent="-514350">
              <a:spcAft>
                <a:spcPct val="20000"/>
              </a:spcAft>
              <a:buSzPct val="120000"/>
              <a:buFont typeface="+mj-lt"/>
              <a:buAutoNum type="arabicPeriod"/>
            </a:pPr>
            <a:r>
              <a:rPr lang="en-US" altLang="en-US" dirty="0"/>
              <a:t># </a:t>
            </a:r>
            <a:r>
              <a:rPr lang="en-US" altLang="en-US" dirty="0" err="1"/>
              <a:t>Nombre</a:t>
            </a:r>
            <a:r>
              <a:rPr lang="en-US" altLang="en-US" dirty="0"/>
              <a:t> </a:t>
            </a:r>
            <a:r>
              <a:rPr lang="en-US" altLang="en-US" dirty="0" err="1"/>
              <a:t>d'inspections</a:t>
            </a:r>
            <a:r>
              <a:rPr lang="en-US" altLang="en-US" dirty="0"/>
              <a:t> du </a:t>
            </a:r>
            <a:r>
              <a:rPr lang="en-US" altLang="en-US" dirty="0" err="1"/>
              <a:t>secteur</a:t>
            </a:r>
            <a:r>
              <a:rPr lang="en-US" altLang="en-US" dirty="0"/>
              <a:t> </a:t>
            </a:r>
            <a:r>
              <a:rPr lang="en-US" altLang="en-US" dirty="0" err="1"/>
              <a:t>privé</a:t>
            </a:r>
            <a:r>
              <a:rPr lang="en-US" altLang="en-US" dirty="0"/>
              <a:t> </a:t>
            </a:r>
            <a:r>
              <a:rPr lang="en-US" altLang="en-US" dirty="0" err="1"/>
              <a:t>effectuées</a:t>
            </a:r>
            <a:r>
              <a:rPr lang="en-US" altLang="en-US" dirty="0"/>
              <a:t> et </a:t>
            </a:r>
            <a:r>
              <a:rPr lang="en-US" altLang="en-US" dirty="0" err="1"/>
              <a:t>classées</a:t>
            </a:r>
            <a:r>
              <a:rPr lang="en-US" altLang="en-US" dirty="0"/>
              <a:t> par les </a:t>
            </a:r>
            <a:r>
              <a:rPr lang="en-US" altLang="en-US" dirty="0" err="1"/>
              <a:t>responsables</a:t>
            </a:r>
            <a:r>
              <a:rPr lang="en-US" altLang="en-US" dirty="0"/>
              <a:t> de </a:t>
            </a:r>
            <a:r>
              <a:rPr lang="en-US" altLang="en-US" dirty="0" err="1"/>
              <a:t>l'application</a:t>
            </a:r>
            <a:r>
              <a:rPr lang="en-US" altLang="en-US" dirty="0"/>
              <a:t> de la </a:t>
            </a:r>
            <a:r>
              <a:rPr lang="en-US" altLang="en-US" dirty="0" err="1"/>
              <a:t>loi</a:t>
            </a:r>
            <a:r>
              <a:rPr lang="en-US" altLang="en-US" dirty="0"/>
              <a:t> et de la protection dans les </a:t>
            </a:r>
            <a:r>
              <a:rPr lang="en-US" altLang="en-US" dirty="0" err="1"/>
              <a:t>régions</a:t>
            </a:r>
            <a:r>
              <a:rPr lang="en-US" altLang="en-US" dirty="0"/>
              <a:t> </a:t>
            </a:r>
            <a:r>
              <a:rPr lang="en-US" altLang="en-US" dirty="0" err="1"/>
              <a:t>ciblées</a:t>
            </a:r>
            <a:r>
              <a:rPr lang="en-US" altLang="en-US" dirty="0"/>
              <a:t>.</a:t>
            </a:r>
          </a:p>
          <a:p>
            <a:pPr marL="515938" indent="-514350">
              <a:spcAft>
                <a:spcPct val="20000"/>
              </a:spcAft>
              <a:buSzPct val="120000"/>
              <a:buFont typeface="+mj-lt"/>
              <a:buAutoNum type="arabicPeriod"/>
            </a:pPr>
            <a:r>
              <a:rPr lang="en-US" altLang="en-US" dirty="0" err="1"/>
              <a:t>Pourcentage</a:t>
            </a:r>
            <a:r>
              <a:rPr lang="en-US" altLang="en-US" dirty="0"/>
              <a:t> </a:t>
            </a:r>
            <a:r>
              <a:rPr lang="en-US" altLang="en-US" dirty="0" err="1"/>
              <a:t>d'agents</a:t>
            </a:r>
            <a:r>
              <a:rPr lang="en-US" altLang="en-US" dirty="0"/>
              <a:t> chargés de </a:t>
            </a:r>
            <a:r>
              <a:rPr lang="en-US" altLang="en-US" dirty="0" err="1"/>
              <a:t>l'application</a:t>
            </a:r>
            <a:r>
              <a:rPr lang="en-US" altLang="en-US" dirty="0"/>
              <a:t> de la </a:t>
            </a:r>
            <a:r>
              <a:rPr lang="en-US" altLang="en-US" dirty="0" err="1"/>
              <a:t>loi</a:t>
            </a:r>
            <a:r>
              <a:rPr lang="en-US" altLang="en-US" dirty="0"/>
              <a:t> et de la protection </a:t>
            </a:r>
            <a:r>
              <a:rPr lang="en-US" altLang="en-US" dirty="0" err="1"/>
              <a:t>formés</a:t>
            </a:r>
            <a:r>
              <a:rPr lang="en-US" altLang="en-US" dirty="0"/>
              <a:t> </a:t>
            </a:r>
            <a:r>
              <a:rPr lang="en-US" altLang="en-US" dirty="0" err="1"/>
              <a:t>à</a:t>
            </a:r>
            <a:r>
              <a:rPr lang="en-US" altLang="en-US" dirty="0"/>
              <a:t> la </a:t>
            </a:r>
            <a:r>
              <a:rPr lang="en-US" altLang="en-US" dirty="0" err="1"/>
              <a:t>conduite</a:t>
            </a:r>
            <a:r>
              <a:rPr lang="en-US" altLang="en-US" dirty="0"/>
              <a:t> </a:t>
            </a:r>
            <a:r>
              <a:rPr lang="en-US" altLang="en-US" dirty="0" err="1"/>
              <a:t>d'inspections</a:t>
            </a:r>
            <a:r>
              <a:rPr lang="en-US" altLang="en-US" dirty="0"/>
              <a:t>. </a:t>
            </a:r>
          </a:p>
          <a:p>
            <a:pPr marL="515938" indent="-514350">
              <a:spcAft>
                <a:spcPct val="20000"/>
              </a:spcAft>
              <a:buSzPct val="120000"/>
              <a:buFont typeface="+mj-lt"/>
              <a:buAutoNum type="arabicPeriod"/>
            </a:pPr>
            <a:r>
              <a:rPr lang="en-US" altLang="en-US" dirty="0"/>
              <a:t># </a:t>
            </a:r>
            <a:r>
              <a:rPr lang="en-US" altLang="en-US" dirty="0" err="1"/>
              <a:t>Nombre</a:t>
            </a:r>
            <a:r>
              <a:rPr lang="en-US" altLang="en-US" dirty="0"/>
              <a:t> de </a:t>
            </a:r>
            <a:r>
              <a:rPr lang="en-US" altLang="en-US" dirty="0" err="1"/>
              <a:t>nouvelles</a:t>
            </a:r>
            <a:r>
              <a:rPr lang="en-US" altLang="en-US" dirty="0"/>
              <a:t> </a:t>
            </a:r>
            <a:r>
              <a:rPr lang="en-US" altLang="en-US" dirty="0" err="1"/>
              <a:t>lois</a:t>
            </a:r>
            <a:r>
              <a:rPr lang="en-US" altLang="en-US" dirty="0"/>
              <a:t> et de nouveaux </a:t>
            </a:r>
            <a:r>
              <a:rPr lang="en-US" altLang="en-US" dirty="0" err="1"/>
              <a:t>règlements</a:t>
            </a:r>
            <a:r>
              <a:rPr lang="en-US" altLang="en-US" dirty="0"/>
              <a:t> sur la protection du travail </a:t>
            </a:r>
            <a:r>
              <a:rPr lang="en-US" altLang="en-US" dirty="0" err="1"/>
              <a:t>adoptés</a:t>
            </a:r>
            <a:r>
              <a:rPr lang="en-US" altLang="en-US" dirty="0"/>
              <a:t> par le </a:t>
            </a:r>
            <a:r>
              <a:rPr lang="en-US" altLang="en-US" dirty="0" err="1"/>
              <a:t>gouvernement</a:t>
            </a:r>
            <a:r>
              <a:rPr lang="en-US" altLang="en-US" dirty="0"/>
              <a:t> </a:t>
            </a:r>
          </a:p>
          <a:p>
            <a:pPr marL="515938" indent="-514350">
              <a:spcAft>
                <a:spcPct val="20000"/>
              </a:spcAft>
              <a:buSzPct val="120000"/>
              <a:buFont typeface="+mj-lt"/>
              <a:buAutoNum type="arabicPeriod"/>
            </a:pPr>
            <a:r>
              <a:rPr lang="en-US" altLang="en-US" dirty="0"/>
              <a:t># </a:t>
            </a:r>
            <a:r>
              <a:rPr lang="en-US" altLang="en-US" dirty="0" err="1"/>
              <a:t>Nombre</a:t>
            </a:r>
            <a:r>
              <a:rPr lang="en-US" altLang="en-US" dirty="0"/>
              <a:t> de violations du droit du travail dans le </a:t>
            </a:r>
            <a:r>
              <a:rPr lang="en-US" altLang="en-US" dirty="0" err="1"/>
              <a:t>secteur</a:t>
            </a:r>
            <a:r>
              <a:rPr lang="en-US" altLang="en-US" dirty="0"/>
              <a:t> </a:t>
            </a:r>
            <a:r>
              <a:rPr lang="en-US" altLang="en-US" dirty="0" err="1"/>
              <a:t>privé</a:t>
            </a:r>
            <a:r>
              <a:rPr lang="en-US" altLang="en-US" dirty="0"/>
              <a:t> </a:t>
            </a:r>
            <a:r>
              <a:rPr lang="en-US" altLang="en-US" dirty="0" err="1"/>
              <a:t>signalées</a:t>
            </a:r>
            <a:r>
              <a:rPr lang="en-US" altLang="en-US" dirty="0"/>
              <a:t> dans les </a:t>
            </a:r>
            <a:r>
              <a:rPr lang="en-US" altLang="en-US" dirty="0" err="1"/>
              <a:t>régions</a:t>
            </a:r>
            <a:r>
              <a:rPr lang="en-US" altLang="en-US" dirty="0"/>
              <a:t> </a:t>
            </a:r>
            <a:r>
              <a:rPr lang="en-US" altLang="en-US" dirty="0" err="1"/>
              <a:t>ciblées</a:t>
            </a:r>
            <a:r>
              <a:rPr lang="en-US" altLang="en-US" dirty="0"/>
              <a:t> </a:t>
            </a:r>
            <a:endParaRPr lang="en-US" altLang="en-US" sz="2800" dirty="0"/>
          </a:p>
        </p:txBody>
      </p:sp>
      <p:sp>
        <p:nvSpPr>
          <p:cNvPr id="5" name="Rectangle 4" descr="Résultat : Meilleure application des lois du travail par les responsables de l'application de la loi et de la protection dans les régions ciblées.">
            <a:extLst>
              <a:ext uri="{FF2B5EF4-FFF2-40B4-BE49-F238E27FC236}">
                <a16:creationId xmlns:a16="http://schemas.microsoft.com/office/drawing/2014/main" id="{240D7373-1874-4B7C-BE83-048AB1FE549E}"/>
              </a:ext>
            </a:extLst>
          </p:cNvPr>
          <p:cNvSpPr>
            <a:spLocks noChangeArrowheads="1"/>
          </p:cNvSpPr>
          <p:nvPr/>
        </p:nvSpPr>
        <p:spPr bwMode="auto">
          <a:xfrm>
            <a:off x="679269" y="1701209"/>
            <a:ext cx="9166480" cy="1053564"/>
          </a:xfrm>
          <a:prstGeom prst="rect">
            <a:avLst/>
          </a:prstGeom>
          <a:ln/>
        </p:spPr>
        <p:style>
          <a:lnRef idx="3">
            <a:schemeClr val="lt1"/>
          </a:lnRef>
          <a:fillRef idx="1">
            <a:schemeClr val="accent1"/>
          </a:fillRef>
          <a:effectRef idx="1">
            <a:schemeClr val="accent1"/>
          </a:effectRef>
          <a:fontRef idx="minor">
            <a:schemeClr val="lt1"/>
          </a:fontRef>
        </p:style>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61913" eaLnBrk="1" hangingPunct="1">
              <a:spcBef>
                <a:spcPct val="20000"/>
              </a:spcBef>
              <a:buClr>
                <a:schemeClr val="hlink"/>
              </a:buClr>
              <a:buSzPct val="80000"/>
            </a:pPr>
            <a:r>
              <a:rPr lang="en-US" altLang="en-US" sz="2400" b="1" u="sng" dirty="0" err="1">
                <a:solidFill>
                  <a:schemeClr val="bg1"/>
                </a:solidFill>
                <a:latin typeface="+mn-lt"/>
              </a:rPr>
              <a:t>Résultat</a:t>
            </a:r>
            <a:r>
              <a:rPr lang="en-US" altLang="en-US" sz="2400" b="1" u="sng" dirty="0">
                <a:solidFill>
                  <a:schemeClr val="bg1"/>
                </a:solidFill>
                <a:latin typeface="+mn-lt"/>
              </a:rPr>
              <a:t> : </a:t>
            </a:r>
            <a:r>
              <a:rPr lang="en-US" altLang="en-US" sz="2400" b="1" u="sng" dirty="0" err="1">
                <a:solidFill>
                  <a:schemeClr val="bg1"/>
                </a:solidFill>
                <a:latin typeface="+mn-lt"/>
              </a:rPr>
              <a:t>Meilleure</a:t>
            </a:r>
            <a:r>
              <a:rPr lang="en-US" altLang="en-US" sz="2400" b="1" u="sng" dirty="0">
                <a:solidFill>
                  <a:schemeClr val="bg1"/>
                </a:solidFill>
                <a:latin typeface="+mn-lt"/>
              </a:rPr>
              <a:t> application des </a:t>
            </a:r>
            <a:r>
              <a:rPr lang="en-US" altLang="en-US" sz="2400" b="1" u="sng" dirty="0" err="1">
                <a:solidFill>
                  <a:schemeClr val="bg1"/>
                </a:solidFill>
                <a:latin typeface="+mn-lt"/>
              </a:rPr>
              <a:t>lois</a:t>
            </a:r>
            <a:r>
              <a:rPr lang="en-US" altLang="en-US" sz="2400" b="1" u="sng" dirty="0">
                <a:solidFill>
                  <a:schemeClr val="bg1"/>
                </a:solidFill>
                <a:latin typeface="+mn-lt"/>
              </a:rPr>
              <a:t> du travail par les </a:t>
            </a:r>
            <a:r>
              <a:rPr lang="en-US" altLang="en-US" sz="2400" b="1" u="sng" dirty="0" err="1">
                <a:solidFill>
                  <a:schemeClr val="bg1"/>
                </a:solidFill>
                <a:latin typeface="+mn-lt"/>
              </a:rPr>
              <a:t>responsables</a:t>
            </a:r>
            <a:r>
              <a:rPr lang="en-US" altLang="en-US" sz="2400" b="1" u="sng" dirty="0">
                <a:solidFill>
                  <a:schemeClr val="bg1"/>
                </a:solidFill>
                <a:latin typeface="+mn-lt"/>
              </a:rPr>
              <a:t> de </a:t>
            </a:r>
            <a:r>
              <a:rPr lang="en-US" altLang="en-US" sz="2400" b="1" u="sng" dirty="0" err="1">
                <a:solidFill>
                  <a:schemeClr val="bg1"/>
                </a:solidFill>
                <a:latin typeface="+mn-lt"/>
              </a:rPr>
              <a:t>l'application</a:t>
            </a:r>
            <a:r>
              <a:rPr lang="en-US" altLang="en-US" sz="2400" b="1" u="sng" dirty="0">
                <a:solidFill>
                  <a:schemeClr val="bg1"/>
                </a:solidFill>
                <a:latin typeface="+mn-lt"/>
              </a:rPr>
              <a:t> de la </a:t>
            </a:r>
            <a:r>
              <a:rPr lang="en-US" altLang="en-US" sz="2400" b="1" u="sng" dirty="0" err="1">
                <a:solidFill>
                  <a:schemeClr val="bg1"/>
                </a:solidFill>
                <a:latin typeface="+mn-lt"/>
              </a:rPr>
              <a:t>loi</a:t>
            </a:r>
            <a:r>
              <a:rPr lang="en-US" altLang="en-US" sz="2400" b="1" u="sng" dirty="0">
                <a:solidFill>
                  <a:schemeClr val="bg1"/>
                </a:solidFill>
                <a:latin typeface="+mn-lt"/>
              </a:rPr>
              <a:t> et de la protection dans les </a:t>
            </a:r>
            <a:r>
              <a:rPr lang="en-US" altLang="en-US" sz="2400" b="1" u="sng" dirty="0" err="1">
                <a:solidFill>
                  <a:schemeClr val="bg1"/>
                </a:solidFill>
                <a:latin typeface="+mn-lt"/>
              </a:rPr>
              <a:t>régions</a:t>
            </a:r>
            <a:r>
              <a:rPr lang="en-US" altLang="en-US" sz="2400" b="1" u="sng" dirty="0">
                <a:solidFill>
                  <a:schemeClr val="bg1"/>
                </a:solidFill>
                <a:latin typeface="+mn-lt"/>
              </a:rPr>
              <a:t> </a:t>
            </a:r>
            <a:r>
              <a:rPr lang="en-US" altLang="en-US" sz="2400" b="1" u="sng" dirty="0" err="1">
                <a:solidFill>
                  <a:schemeClr val="bg1"/>
                </a:solidFill>
                <a:latin typeface="+mn-lt"/>
              </a:rPr>
              <a:t>ciblées</a:t>
            </a:r>
            <a:r>
              <a:rPr lang="en-US" altLang="en-US" sz="2400" b="1" u="sng" dirty="0">
                <a:solidFill>
                  <a:schemeClr val="bg1"/>
                </a:solidFill>
                <a:latin typeface="+mn-lt"/>
              </a:rPr>
              <a:t>.</a:t>
            </a:r>
            <a:r>
              <a:rPr lang="en-US" altLang="en-US" sz="2200" dirty="0">
                <a:solidFill>
                  <a:schemeClr val="bg1"/>
                </a:solidFill>
                <a:latin typeface="+mn-lt"/>
              </a:rPr>
              <a:t> </a:t>
            </a:r>
          </a:p>
        </p:txBody>
      </p:sp>
      <p:sp>
        <p:nvSpPr>
          <p:cNvPr id="2" name="Footer Placeholder 1">
            <a:extLst>
              <a:ext uri="{FF2B5EF4-FFF2-40B4-BE49-F238E27FC236}">
                <a16:creationId xmlns:a16="http://schemas.microsoft.com/office/drawing/2014/main" id="{C731B885-2FDF-4680-BBA6-705BD14FABD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293582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Indicateurs de substitution ">
            <a:extLst>
              <a:ext uri="{FF2B5EF4-FFF2-40B4-BE49-F238E27FC236}">
                <a16:creationId xmlns:a16="http://schemas.microsoft.com/office/drawing/2014/main" id="{E83B329D-07C9-4DBC-BD95-259AD363AFC3}"/>
              </a:ext>
            </a:extLst>
          </p:cNvPr>
          <p:cNvSpPr>
            <a:spLocks noGrp="1"/>
          </p:cNvSpPr>
          <p:nvPr>
            <p:ph type="ctrTitle"/>
          </p:nvPr>
        </p:nvSpPr>
        <p:spPr>
          <a:xfrm>
            <a:off x="603322" y="0"/>
            <a:ext cx="10187071" cy="961175"/>
          </a:xfrm>
        </p:spPr>
        <p:txBody>
          <a:bodyPr>
            <a:normAutofit/>
          </a:bodyPr>
          <a:lstStyle/>
          <a:p>
            <a:pPr algn="l"/>
            <a:r>
              <a:rPr lang="en-US" sz="4400" dirty="0" err="1"/>
              <a:t>Indicateurs</a:t>
            </a:r>
            <a:r>
              <a:rPr lang="en-US" sz="4400" dirty="0"/>
              <a:t> de substitution </a:t>
            </a:r>
          </a:p>
        </p:txBody>
      </p:sp>
      <p:sp>
        <p:nvSpPr>
          <p:cNvPr id="3" name="Content Placeholder 2" descr="Que faites-vous lorsque l'indicateur le plus direct n'est pas pratique ? Utiliser un indicateur de proxy.... un proxy est :&#10;Lié au résultat par une ou plusieurs hypothèses.&#10;Basé sur des preuves convaincantes de la validité de l'hypothèse.">
            <a:extLst>
              <a:ext uri="{FF2B5EF4-FFF2-40B4-BE49-F238E27FC236}">
                <a16:creationId xmlns:a16="http://schemas.microsoft.com/office/drawing/2014/main" id="{7F6E15F0-E5D0-4DAB-BE03-C526799FF2CE}"/>
              </a:ext>
            </a:extLst>
          </p:cNvPr>
          <p:cNvSpPr>
            <a:spLocks noGrp="1"/>
          </p:cNvSpPr>
          <p:nvPr>
            <p:ph sz="quarter" idx="13"/>
          </p:nvPr>
        </p:nvSpPr>
        <p:spPr>
          <a:xfrm>
            <a:off x="603322" y="1188816"/>
            <a:ext cx="10597479" cy="2811302"/>
          </a:xfrm>
        </p:spPr>
        <p:txBody>
          <a:bodyPr/>
          <a:lstStyle/>
          <a:p>
            <a:pPr marL="0" indent="0">
              <a:lnSpc>
                <a:spcPct val="130000"/>
              </a:lnSpc>
              <a:buNone/>
            </a:pPr>
            <a:r>
              <a:rPr lang="en-US" altLang="en-US" sz="2800" b="1" dirty="0"/>
              <a:t>Que </a:t>
            </a:r>
            <a:r>
              <a:rPr lang="en-US" altLang="en-US" sz="2800" b="1" dirty="0" err="1"/>
              <a:t>faites-vous</a:t>
            </a:r>
            <a:r>
              <a:rPr lang="en-US" altLang="en-US" sz="2800" b="1" dirty="0"/>
              <a:t> </a:t>
            </a:r>
            <a:r>
              <a:rPr lang="en-US" altLang="en-US" sz="2800" b="1" dirty="0" err="1"/>
              <a:t>lorsque</a:t>
            </a:r>
            <a:r>
              <a:rPr lang="en-US" altLang="en-US" sz="2800" b="1" dirty="0"/>
              <a:t> </a:t>
            </a:r>
            <a:r>
              <a:rPr lang="en-US" altLang="en-US" sz="2800" b="1" dirty="0" err="1"/>
              <a:t>l'indicateur</a:t>
            </a:r>
            <a:r>
              <a:rPr lang="en-US" altLang="en-US" sz="2800" b="1" dirty="0"/>
              <a:t> le plus direct </a:t>
            </a:r>
            <a:r>
              <a:rPr lang="en-US" altLang="en-US" sz="2800" b="1" dirty="0" err="1"/>
              <a:t>n'est</a:t>
            </a:r>
            <a:r>
              <a:rPr lang="en-US" altLang="en-US" sz="2800" b="1" dirty="0"/>
              <a:t> pas pratique ? </a:t>
            </a:r>
            <a:r>
              <a:rPr lang="en-US" altLang="en-US" sz="2800" dirty="0" err="1"/>
              <a:t>Utiliser</a:t>
            </a:r>
            <a:r>
              <a:rPr lang="en-US" altLang="en-US" sz="2800" dirty="0"/>
              <a:t> un </a:t>
            </a:r>
            <a:r>
              <a:rPr lang="en-US" altLang="en-US" sz="2800" dirty="0" err="1"/>
              <a:t>indicateur</a:t>
            </a:r>
            <a:r>
              <a:rPr lang="en-US" altLang="en-US" sz="2800" dirty="0"/>
              <a:t> de proxy.... un proxy </a:t>
            </a:r>
            <a:r>
              <a:rPr lang="en-US" altLang="en-US" sz="2800" dirty="0" err="1"/>
              <a:t>est</a:t>
            </a:r>
            <a:r>
              <a:rPr lang="en-US" altLang="en-US" sz="2800" dirty="0"/>
              <a:t> :</a:t>
            </a:r>
          </a:p>
          <a:p>
            <a:pPr marL="0" indent="0">
              <a:lnSpc>
                <a:spcPct val="130000"/>
              </a:lnSpc>
              <a:buNone/>
            </a:pPr>
            <a:r>
              <a:rPr lang="en-US" altLang="en-US" sz="2800" dirty="0" err="1"/>
              <a:t>Lié</a:t>
            </a:r>
            <a:r>
              <a:rPr lang="en-US" altLang="en-US" sz="2800" dirty="0"/>
              <a:t> au </a:t>
            </a:r>
            <a:r>
              <a:rPr lang="en-US" altLang="en-US" sz="2800" dirty="0" err="1"/>
              <a:t>résultat</a:t>
            </a:r>
            <a:r>
              <a:rPr lang="en-US" altLang="en-US" sz="2800" dirty="0"/>
              <a:t> par </a:t>
            </a:r>
            <a:r>
              <a:rPr lang="en-US" altLang="en-US" sz="2800" dirty="0" err="1"/>
              <a:t>une</a:t>
            </a:r>
            <a:r>
              <a:rPr lang="en-US" altLang="en-US" sz="2800" dirty="0"/>
              <a:t> </a:t>
            </a:r>
            <a:r>
              <a:rPr lang="en-US" altLang="en-US" sz="2800" dirty="0" err="1"/>
              <a:t>ou</a:t>
            </a:r>
            <a:r>
              <a:rPr lang="en-US" altLang="en-US" sz="2800" dirty="0"/>
              <a:t> </a:t>
            </a:r>
            <a:r>
              <a:rPr lang="en-US" altLang="en-US" sz="2800" dirty="0" err="1"/>
              <a:t>plusieurs</a:t>
            </a:r>
            <a:r>
              <a:rPr lang="en-US" altLang="en-US" sz="2800" dirty="0"/>
              <a:t> </a:t>
            </a:r>
            <a:r>
              <a:rPr lang="en-US" altLang="en-US" sz="2800" dirty="0" err="1"/>
              <a:t>hypothèses</a:t>
            </a:r>
            <a:r>
              <a:rPr lang="en-US" altLang="en-US" sz="2800" dirty="0"/>
              <a:t>.</a:t>
            </a:r>
          </a:p>
          <a:p>
            <a:pPr marL="0" indent="0">
              <a:lnSpc>
                <a:spcPct val="130000"/>
              </a:lnSpc>
              <a:buNone/>
            </a:pPr>
            <a:r>
              <a:rPr lang="en-US" altLang="en-US" sz="2800" dirty="0" err="1"/>
              <a:t>Basé</a:t>
            </a:r>
            <a:r>
              <a:rPr lang="en-US" altLang="en-US" sz="2800" dirty="0"/>
              <a:t> sur des </a:t>
            </a:r>
            <a:r>
              <a:rPr lang="en-US" altLang="en-US" sz="2800" dirty="0" err="1"/>
              <a:t>preuves</a:t>
            </a:r>
            <a:r>
              <a:rPr lang="en-US" altLang="en-US" sz="2800" dirty="0"/>
              <a:t> </a:t>
            </a:r>
            <a:r>
              <a:rPr lang="en-US" altLang="en-US" sz="2800" dirty="0" err="1"/>
              <a:t>convaincantes</a:t>
            </a:r>
            <a:r>
              <a:rPr lang="en-US" altLang="en-US" sz="2800" dirty="0"/>
              <a:t> de la </a:t>
            </a:r>
            <a:r>
              <a:rPr lang="en-US" altLang="en-US" sz="2800" dirty="0" err="1"/>
              <a:t>validité</a:t>
            </a:r>
            <a:r>
              <a:rPr lang="en-US" altLang="en-US" sz="2800" dirty="0"/>
              <a:t> de </a:t>
            </a:r>
            <a:r>
              <a:rPr lang="en-US" altLang="en-US" sz="2800" dirty="0" err="1"/>
              <a:t>l'hypothèse</a:t>
            </a:r>
            <a:r>
              <a:rPr lang="en-US" altLang="en-US" sz="2800" dirty="0"/>
              <a:t>.</a:t>
            </a:r>
            <a:endParaRPr lang="en-US" dirty="0"/>
          </a:p>
        </p:txBody>
      </p:sp>
      <p:sp>
        <p:nvSpPr>
          <p:cNvPr id="5" name="Rectangle 4" descr="Résultat :  Amélioration de l'accès aux services de protection sociale&#10;Indicateur supplétif :  Nombre de nouveaux prestataires de services de protection sociale">
            <a:extLst>
              <a:ext uri="{FF2B5EF4-FFF2-40B4-BE49-F238E27FC236}">
                <a16:creationId xmlns:a16="http://schemas.microsoft.com/office/drawing/2014/main" id="{1F7CCDE7-E815-4705-82FA-258333FA51CD}"/>
              </a:ext>
            </a:extLst>
          </p:cNvPr>
          <p:cNvSpPr/>
          <p:nvPr/>
        </p:nvSpPr>
        <p:spPr>
          <a:xfrm>
            <a:off x="1013128" y="4425112"/>
            <a:ext cx="9559960"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altLang="en-US" sz="2400" b="1" u="sng" dirty="0" err="1">
                <a:solidFill>
                  <a:schemeClr val="bg1"/>
                </a:solidFill>
              </a:rPr>
              <a:t>Résultat</a:t>
            </a:r>
            <a:r>
              <a:rPr lang="en-US" altLang="en-US" sz="2400" b="1" u="sng" dirty="0">
                <a:solidFill>
                  <a:schemeClr val="bg1"/>
                </a:solidFill>
              </a:rPr>
              <a:t> :  </a:t>
            </a:r>
            <a:r>
              <a:rPr lang="en-US" altLang="en-US" sz="2400" dirty="0" err="1">
                <a:solidFill>
                  <a:schemeClr val="bg1"/>
                </a:solidFill>
              </a:rPr>
              <a:t>Amélioration</a:t>
            </a:r>
            <a:r>
              <a:rPr lang="en-US" altLang="en-US" sz="2400" dirty="0">
                <a:solidFill>
                  <a:schemeClr val="bg1"/>
                </a:solidFill>
              </a:rPr>
              <a:t> de </a:t>
            </a:r>
            <a:r>
              <a:rPr lang="en-US" altLang="en-US" sz="2400" dirty="0" err="1">
                <a:solidFill>
                  <a:schemeClr val="bg1"/>
                </a:solidFill>
              </a:rPr>
              <a:t>l'accès</a:t>
            </a:r>
            <a:r>
              <a:rPr lang="en-US" altLang="en-US" sz="2400" dirty="0">
                <a:solidFill>
                  <a:schemeClr val="bg1"/>
                </a:solidFill>
              </a:rPr>
              <a:t> aux services de protection </a:t>
            </a:r>
            <a:r>
              <a:rPr lang="en-US" altLang="en-US" sz="2400" dirty="0" err="1">
                <a:solidFill>
                  <a:schemeClr val="bg1"/>
                </a:solidFill>
              </a:rPr>
              <a:t>sociale</a:t>
            </a:r>
            <a:endParaRPr lang="en-US" altLang="en-US" sz="2400" dirty="0">
              <a:solidFill>
                <a:schemeClr val="bg1"/>
              </a:solidFill>
            </a:endParaRPr>
          </a:p>
          <a:p>
            <a:r>
              <a:rPr lang="en-US" altLang="en-US" sz="2400" b="1" u="sng" dirty="0" err="1">
                <a:solidFill>
                  <a:schemeClr val="bg1"/>
                </a:solidFill>
              </a:rPr>
              <a:t>Indicateur</a:t>
            </a:r>
            <a:r>
              <a:rPr lang="en-US" altLang="en-US" sz="2400" b="1" u="sng" dirty="0">
                <a:solidFill>
                  <a:schemeClr val="bg1"/>
                </a:solidFill>
              </a:rPr>
              <a:t> </a:t>
            </a:r>
            <a:r>
              <a:rPr lang="en-US" altLang="en-US" sz="2400" b="1" u="sng" dirty="0" err="1">
                <a:solidFill>
                  <a:schemeClr val="bg1"/>
                </a:solidFill>
              </a:rPr>
              <a:t>supplétif</a:t>
            </a:r>
            <a:r>
              <a:rPr lang="en-US" altLang="en-US" sz="2400" b="1" u="sng" dirty="0">
                <a:solidFill>
                  <a:schemeClr val="bg1"/>
                </a:solidFill>
              </a:rPr>
              <a:t> : </a:t>
            </a:r>
            <a:r>
              <a:rPr lang="en-US" altLang="en-US" sz="2400" u="sng" dirty="0">
                <a:solidFill>
                  <a:schemeClr val="bg1"/>
                </a:solidFill>
              </a:rPr>
              <a:t> </a:t>
            </a:r>
            <a:r>
              <a:rPr lang="en-US" altLang="en-US" sz="2400" u="sng" dirty="0" err="1">
                <a:solidFill>
                  <a:schemeClr val="bg1"/>
                </a:solidFill>
              </a:rPr>
              <a:t>Nombre</a:t>
            </a:r>
            <a:r>
              <a:rPr lang="en-US" altLang="en-US" sz="2400" u="sng" dirty="0">
                <a:solidFill>
                  <a:schemeClr val="bg1"/>
                </a:solidFill>
              </a:rPr>
              <a:t> de nouveaux </a:t>
            </a:r>
            <a:r>
              <a:rPr lang="en-US" altLang="en-US" sz="2400" u="sng" dirty="0" err="1">
                <a:solidFill>
                  <a:schemeClr val="bg1"/>
                </a:solidFill>
              </a:rPr>
              <a:t>prestataires</a:t>
            </a:r>
            <a:r>
              <a:rPr lang="en-US" altLang="en-US" sz="2400" u="sng" dirty="0">
                <a:solidFill>
                  <a:schemeClr val="bg1"/>
                </a:solidFill>
              </a:rPr>
              <a:t> de services de protection </a:t>
            </a:r>
            <a:r>
              <a:rPr lang="en-US" altLang="en-US" sz="2400" u="sng" dirty="0" err="1">
                <a:solidFill>
                  <a:schemeClr val="bg1"/>
                </a:solidFill>
              </a:rPr>
              <a:t>sociale</a:t>
            </a:r>
            <a:r>
              <a:rPr lang="en-US" altLang="en-US" sz="2400" u="sng" dirty="0">
                <a:solidFill>
                  <a:schemeClr val="bg1"/>
                </a:solidFill>
              </a:rPr>
              <a:t> </a:t>
            </a:r>
            <a:endParaRPr lang="en-US" altLang="en-US" sz="2400" dirty="0">
              <a:solidFill>
                <a:schemeClr val="bg1"/>
              </a:solidFill>
            </a:endParaRPr>
          </a:p>
        </p:txBody>
      </p:sp>
      <p:sp>
        <p:nvSpPr>
          <p:cNvPr id="6" name="TextBox 5" descr="Hypothèse : Le fait d'avoir plus de prestataires de services de protection sociale augmentera l'accès des utilisateurs.">
            <a:extLst>
              <a:ext uri="{FF2B5EF4-FFF2-40B4-BE49-F238E27FC236}">
                <a16:creationId xmlns:a16="http://schemas.microsoft.com/office/drawing/2014/main" id="{E6F65FC0-1166-4A93-B48A-94738ECDD72B}"/>
              </a:ext>
            </a:extLst>
          </p:cNvPr>
          <p:cNvSpPr txBox="1"/>
          <p:nvPr/>
        </p:nvSpPr>
        <p:spPr>
          <a:xfrm>
            <a:off x="0" y="5650325"/>
            <a:ext cx="12457513" cy="400110"/>
          </a:xfrm>
          <a:prstGeom prst="rect">
            <a:avLst/>
          </a:prstGeom>
          <a:noFill/>
        </p:spPr>
        <p:txBody>
          <a:bodyPr wrap="none" rtlCol="0">
            <a:spAutoFit/>
          </a:bodyPr>
          <a:lstStyle/>
          <a:p>
            <a:r>
              <a:rPr lang="en-US" sz="2000" b="1" i="1" dirty="0" err="1">
                <a:solidFill>
                  <a:srgbClr val="C00000"/>
                </a:solidFill>
              </a:rPr>
              <a:t>Hypothèse</a:t>
            </a:r>
            <a:r>
              <a:rPr lang="en-US" sz="2000" b="1" i="1" dirty="0">
                <a:solidFill>
                  <a:srgbClr val="C00000"/>
                </a:solidFill>
              </a:rPr>
              <a:t> : Le fait </a:t>
            </a:r>
            <a:r>
              <a:rPr lang="en-US" sz="2000" b="1" i="1" dirty="0" err="1">
                <a:solidFill>
                  <a:srgbClr val="C00000"/>
                </a:solidFill>
              </a:rPr>
              <a:t>d'avoir</a:t>
            </a:r>
            <a:r>
              <a:rPr lang="en-US" sz="2000" b="1" i="1" dirty="0">
                <a:solidFill>
                  <a:srgbClr val="C00000"/>
                </a:solidFill>
              </a:rPr>
              <a:t> plus de </a:t>
            </a:r>
            <a:r>
              <a:rPr lang="en-US" sz="2000" b="1" i="1" dirty="0" err="1">
                <a:solidFill>
                  <a:srgbClr val="C00000"/>
                </a:solidFill>
              </a:rPr>
              <a:t>prestataires</a:t>
            </a:r>
            <a:r>
              <a:rPr lang="en-US" sz="2000" b="1" i="1" dirty="0">
                <a:solidFill>
                  <a:srgbClr val="C00000"/>
                </a:solidFill>
              </a:rPr>
              <a:t> de services de protection </a:t>
            </a:r>
            <a:r>
              <a:rPr lang="en-US" sz="2000" b="1" i="1" dirty="0" err="1">
                <a:solidFill>
                  <a:srgbClr val="C00000"/>
                </a:solidFill>
              </a:rPr>
              <a:t>sociale</a:t>
            </a:r>
            <a:r>
              <a:rPr lang="en-US" sz="2000" b="1" i="1" dirty="0">
                <a:solidFill>
                  <a:srgbClr val="C00000"/>
                </a:solidFill>
              </a:rPr>
              <a:t> </a:t>
            </a:r>
            <a:r>
              <a:rPr lang="en-US" sz="2000" b="1" i="1" dirty="0" err="1">
                <a:solidFill>
                  <a:srgbClr val="C00000"/>
                </a:solidFill>
              </a:rPr>
              <a:t>augmentera</a:t>
            </a:r>
            <a:r>
              <a:rPr lang="en-US" sz="2000" b="1" i="1" dirty="0">
                <a:solidFill>
                  <a:srgbClr val="C00000"/>
                </a:solidFill>
              </a:rPr>
              <a:t> </a:t>
            </a:r>
            <a:r>
              <a:rPr lang="en-US" sz="2000" b="1" i="1" dirty="0" err="1">
                <a:solidFill>
                  <a:srgbClr val="C00000"/>
                </a:solidFill>
              </a:rPr>
              <a:t>l'accès</a:t>
            </a:r>
            <a:r>
              <a:rPr lang="en-US" sz="2000" b="1" i="1" dirty="0">
                <a:solidFill>
                  <a:srgbClr val="C00000"/>
                </a:solidFill>
              </a:rPr>
              <a:t> des </a:t>
            </a:r>
            <a:r>
              <a:rPr lang="en-US" sz="2000" b="1" i="1" dirty="0" err="1">
                <a:solidFill>
                  <a:srgbClr val="C00000"/>
                </a:solidFill>
              </a:rPr>
              <a:t>utilisateurs</a:t>
            </a:r>
            <a:r>
              <a:rPr lang="en-US" sz="2000" b="1" i="1" dirty="0">
                <a:solidFill>
                  <a:srgbClr val="C00000"/>
                </a:solidFill>
              </a:rPr>
              <a:t>. </a:t>
            </a:r>
          </a:p>
        </p:txBody>
      </p:sp>
      <p:sp>
        <p:nvSpPr>
          <p:cNvPr id="2" name="Footer Placeholder 1">
            <a:extLst>
              <a:ext uri="{FF2B5EF4-FFF2-40B4-BE49-F238E27FC236}">
                <a16:creationId xmlns:a16="http://schemas.microsoft.com/office/drawing/2014/main" id="{94B9A0DD-CA6E-4DC1-88BB-070C049E178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2328553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Indicateurs d'objectifs">
            <a:extLst>
              <a:ext uri="{FF2B5EF4-FFF2-40B4-BE49-F238E27FC236}">
                <a16:creationId xmlns:a16="http://schemas.microsoft.com/office/drawing/2014/main" id="{AA5A2B27-8A8B-43EF-AF60-BD11A6E41202}"/>
              </a:ext>
            </a:extLst>
          </p:cNvPr>
          <p:cNvSpPr>
            <a:spLocks noGrp="1"/>
          </p:cNvSpPr>
          <p:nvPr>
            <p:ph type="ctrTitle"/>
          </p:nvPr>
        </p:nvSpPr>
        <p:spPr>
          <a:xfrm>
            <a:off x="513184" y="146614"/>
            <a:ext cx="10447556" cy="961175"/>
          </a:xfrm>
        </p:spPr>
        <p:txBody>
          <a:bodyPr>
            <a:normAutofit/>
          </a:bodyPr>
          <a:lstStyle/>
          <a:p>
            <a:pPr algn="l"/>
            <a:r>
              <a:rPr lang="en-US" sz="4400" dirty="0" err="1"/>
              <a:t>Indicateurs</a:t>
            </a:r>
            <a:r>
              <a:rPr lang="en-US" sz="4400" dirty="0"/>
              <a:t> </a:t>
            </a:r>
            <a:r>
              <a:rPr lang="en-US" sz="4400" dirty="0" err="1"/>
              <a:t>d'objectifs</a:t>
            </a:r>
            <a:endParaRPr lang="en-US" sz="4400" dirty="0"/>
          </a:p>
        </p:txBody>
      </p:sp>
      <p:sp>
        <p:nvSpPr>
          <p:cNvPr id="3" name="Content Placeholder 2" descr="La déclaration de l'indicateur doit indiquer clairement ce qui est mesuré.&#10;Clair et précis.&#10;Sans ambiguïté sur ce qui doit être mesuré et comment.&#10;Permet de garantir la comparabilité des données dans le temps.">
            <a:extLst>
              <a:ext uri="{FF2B5EF4-FFF2-40B4-BE49-F238E27FC236}">
                <a16:creationId xmlns:a16="http://schemas.microsoft.com/office/drawing/2014/main" id="{899D53A3-0873-4795-B6D8-E299669A3614}"/>
              </a:ext>
            </a:extLst>
          </p:cNvPr>
          <p:cNvSpPr>
            <a:spLocks noGrp="1"/>
          </p:cNvSpPr>
          <p:nvPr>
            <p:ph sz="quarter" idx="13"/>
          </p:nvPr>
        </p:nvSpPr>
        <p:spPr>
          <a:xfrm>
            <a:off x="807941" y="1228540"/>
            <a:ext cx="10447556" cy="2759722"/>
          </a:xfrm>
        </p:spPr>
        <p:txBody>
          <a:bodyPr>
            <a:normAutofit fontScale="92500"/>
          </a:bodyPr>
          <a:lstStyle/>
          <a:p>
            <a:pPr marL="0" indent="0">
              <a:lnSpc>
                <a:spcPct val="110000"/>
              </a:lnSpc>
              <a:spcBef>
                <a:spcPct val="50000"/>
              </a:spcBef>
              <a:buClr>
                <a:schemeClr val="accent1"/>
              </a:buClr>
              <a:buSzPct val="120000"/>
              <a:buNone/>
            </a:pPr>
            <a:r>
              <a:rPr lang="en-US" b="1" kern="0" dirty="0"/>
              <a:t>La </a:t>
            </a:r>
            <a:r>
              <a:rPr lang="en-US" b="1" kern="0" dirty="0" err="1"/>
              <a:t>déclaration</a:t>
            </a:r>
            <a:r>
              <a:rPr lang="en-US" b="1" kern="0" dirty="0"/>
              <a:t> de </a:t>
            </a:r>
            <a:r>
              <a:rPr lang="en-US" b="1" kern="0" dirty="0" err="1"/>
              <a:t>l'indicateur</a:t>
            </a:r>
            <a:r>
              <a:rPr lang="en-US" b="1" kern="0" dirty="0"/>
              <a:t> doit </a:t>
            </a:r>
            <a:r>
              <a:rPr lang="en-US" b="1" kern="0" dirty="0" err="1"/>
              <a:t>indiquer</a:t>
            </a:r>
            <a:r>
              <a:rPr lang="en-US" b="1" kern="0" dirty="0"/>
              <a:t> </a:t>
            </a:r>
            <a:r>
              <a:rPr lang="en-US" b="1" kern="0" dirty="0" err="1"/>
              <a:t>clairement</a:t>
            </a:r>
            <a:r>
              <a:rPr lang="en-US" b="1" kern="0" dirty="0"/>
              <a:t> </a:t>
            </a:r>
            <a:r>
              <a:rPr lang="en-US" b="1" kern="0" dirty="0" err="1"/>
              <a:t>ce</a:t>
            </a:r>
            <a:r>
              <a:rPr lang="en-US" b="1" kern="0" dirty="0"/>
              <a:t> qui </a:t>
            </a:r>
            <a:r>
              <a:rPr lang="en-US" b="1" kern="0" dirty="0" err="1"/>
              <a:t>est</a:t>
            </a:r>
            <a:r>
              <a:rPr lang="en-US" b="1" kern="0" dirty="0"/>
              <a:t> </a:t>
            </a:r>
            <a:r>
              <a:rPr lang="en-US" b="1" kern="0" dirty="0" err="1"/>
              <a:t>mesuré</a:t>
            </a:r>
            <a:r>
              <a:rPr lang="en-US" b="1" kern="0" dirty="0"/>
              <a:t>.</a:t>
            </a:r>
          </a:p>
          <a:p>
            <a:pPr marL="457200" indent="-457200" eaLnBrk="1" hangingPunct="1">
              <a:lnSpc>
                <a:spcPct val="110000"/>
              </a:lnSpc>
              <a:spcBef>
                <a:spcPct val="50000"/>
              </a:spcBef>
              <a:buClr>
                <a:schemeClr val="accent1"/>
              </a:buClr>
              <a:buSzPct val="120000"/>
              <a:buFont typeface="Arial" panose="020B0604020202020204" pitchFamily="34" charset="0"/>
              <a:buChar char="•"/>
            </a:pPr>
            <a:r>
              <a:rPr lang="en-US" altLang="en-US" sz="2800" dirty="0"/>
              <a:t>Clair et précis.</a:t>
            </a:r>
          </a:p>
          <a:p>
            <a:pPr marL="457200" indent="-457200" eaLnBrk="1" hangingPunct="1">
              <a:lnSpc>
                <a:spcPct val="110000"/>
              </a:lnSpc>
              <a:spcBef>
                <a:spcPct val="50000"/>
              </a:spcBef>
              <a:buClr>
                <a:schemeClr val="accent1"/>
              </a:buClr>
              <a:buSzPct val="120000"/>
              <a:buFont typeface="Arial" panose="020B0604020202020204" pitchFamily="34" charset="0"/>
              <a:buChar char="•"/>
            </a:pPr>
            <a:r>
              <a:rPr lang="en-US" altLang="en-US" sz="2800" dirty="0"/>
              <a:t>Sans </a:t>
            </a:r>
            <a:r>
              <a:rPr lang="en-US" altLang="en-US" sz="2800" dirty="0" err="1"/>
              <a:t>ambiguïté</a:t>
            </a:r>
            <a:r>
              <a:rPr lang="en-US" altLang="en-US" sz="2800" dirty="0"/>
              <a:t> sur </a:t>
            </a:r>
            <a:r>
              <a:rPr lang="en-US" altLang="en-US" sz="2800" dirty="0" err="1"/>
              <a:t>ce</a:t>
            </a:r>
            <a:r>
              <a:rPr lang="en-US" altLang="en-US" sz="2800" dirty="0"/>
              <a:t> qui doit </a:t>
            </a:r>
            <a:r>
              <a:rPr lang="en-US" altLang="en-US" sz="2800" dirty="0" err="1"/>
              <a:t>être</a:t>
            </a:r>
            <a:r>
              <a:rPr lang="en-US" altLang="en-US" sz="2800" dirty="0"/>
              <a:t> </a:t>
            </a:r>
            <a:r>
              <a:rPr lang="en-US" altLang="en-US" sz="2800" dirty="0" err="1"/>
              <a:t>mesuré</a:t>
            </a:r>
            <a:r>
              <a:rPr lang="en-US" altLang="en-US" sz="2800" dirty="0"/>
              <a:t> et comment.</a:t>
            </a:r>
          </a:p>
          <a:p>
            <a:pPr marL="457200" indent="-457200" eaLnBrk="1" hangingPunct="1">
              <a:lnSpc>
                <a:spcPct val="110000"/>
              </a:lnSpc>
              <a:spcBef>
                <a:spcPct val="50000"/>
              </a:spcBef>
              <a:buClr>
                <a:schemeClr val="accent1"/>
              </a:buClr>
              <a:buSzPct val="120000"/>
              <a:buFont typeface="Arial" panose="020B0604020202020204" pitchFamily="34" charset="0"/>
              <a:buChar char="•"/>
            </a:pPr>
            <a:r>
              <a:rPr lang="en-US" altLang="en-US" sz="2800" dirty="0" err="1"/>
              <a:t>Permet</a:t>
            </a:r>
            <a:r>
              <a:rPr lang="en-US" altLang="en-US" sz="2800" dirty="0"/>
              <a:t> de </a:t>
            </a:r>
            <a:r>
              <a:rPr lang="en-US" altLang="en-US" sz="2800" dirty="0" err="1"/>
              <a:t>garantir</a:t>
            </a:r>
            <a:r>
              <a:rPr lang="en-US" altLang="en-US" sz="2800" dirty="0"/>
              <a:t> la </a:t>
            </a:r>
            <a:r>
              <a:rPr lang="en-US" altLang="en-US" sz="2800" dirty="0" err="1"/>
              <a:t>comparabilité</a:t>
            </a:r>
            <a:r>
              <a:rPr lang="en-US" altLang="en-US" sz="2800" dirty="0"/>
              <a:t> des </a:t>
            </a:r>
            <a:r>
              <a:rPr lang="en-US" altLang="en-US" sz="2800" dirty="0" err="1"/>
              <a:t>données</a:t>
            </a:r>
            <a:r>
              <a:rPr lang="en-US" altLang="en-US" sz="2800" dirty="0"/>
              <a:t> dans le temps.</a:t>
            </a:r>
            <a:endParaRPr lang="en-US" dirty="0"/>
          </a:p>
        </p:txBody>
      </p:sp>
      <p:sp>
        <p:nvSpPr>
          <p:cNvPr id="12" name="TextBox 11" descr="Résultat : Amélioration des lois sur le travail des enfants&#10;Indicateur :  Nombre de lois de qualité sur le travail des enfants">
            <a:extLst>
              <a:ext uri="{FF2B5EF4-FFF2-40B4-BE49-F238E27FC236}">
                <a16:creationId xmlns:a16="http://schemas.microsoft.com/office/drawing/2014/main" id="{2649930C-215D-4B61-9BF0-9D9C77F8D53E}"/>
              </a:ext>
            </a:extLst>
          </p:cNvPr>
          <p:cNvSpPr txBox="1"/>
          <p:nvPr/>
        </p:nvSpPr>
        <p:spPr>
          <a:xfrm>
            <a:off x="1280909" y="3692796"/>
            <a:ext cx="8075741" cy="1200329"/>
          </a:xfrm>
          <a:prstGeom prst="rect">
            <a:avLst/>
          </a:prstGeom>
          <a:ln/>
        </p:spPr>
        <p:style>
          <a:lnRef idx="3">
            <a:schemeClr val="lt1"/>
          </a:lnRef>
          <a:fillRef idx="1">
            <a:schemeClr val="accent1"/>
          </a:fillRef>
          <a:effectRef idx="1">
            <a:schemeClr val="accent1"/>
          </a:effectRef>
          <a:fontRef idx="minor">
            <a:schemeClr val="lt1"/>
          </a:fontRef>
        </p:style>
        <p:txBody>
          <a:bodyPr/>
          <a:lstStyle>
            <a:defPPr>
              <a:defRPr lang="en-US"/>
            </a:defPPr>
            <a:lvl1pPr marL="61913">
              <a:spcBef>
                <a:spcPct val="20000"/>
              </a:spcBef>
              <a:buClr>
                <a:schemeClr val="hlink"/>
              </a:buClr>
              <a:buSzPct val="80000"/>
              <a:defRPr sz="2400" b="1" u="sng">
                <a:solidFill>
                  <a:schemeClr val="bg1"/>
                </a:solidFill>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dirty="0" err="1"/>
              <a:t>Résultat</a:t>
            </a:r>
            <a:r>
              <a:rPr lang="en-US" dirty="0"/>
              <a:t> : </a:t>
            </a:r>
            <a:r>
              <a:rPr lang="en-US" b="0" u="none" dirty="0" err="1"/>
              <a:t>Amélioration</a:t>
            </a:r>
            <a:r>
              <a:rPr lang="en-US" b="0" u="none" dirty="0"/>
              <a:t> des </a:t>
            </a:r>
            <a:r>
              <a:rPr lang="en-US" b="0" u="none" dirty="0" err="1"/>
              <a:t>lois</a:t>
            </a:r>
            <a:r>
              <a:rPr lang="en-US" b="0" u="none" dirty="0"/>
              <a:t> sur le travail des enfants</a:t>
            </a:r>
          </a:p>
          <a:p>
            <a:r>
              <a:rPr lang="en-US" dirty="0" err="1"/>
              <a:t>Indicateur</a:t>
            </a:r>
            <a:r>
              <a:rPr lang="en-US" dirty="0"/>
              <a:t> :  </a:t>
            </a:r>
            <a:r>
              <a:rPr lang="en-US" b="0" u="none" dirty="0" err="1"/>
              <a:t>Nombre</a:t>
            </a:r>
            <a:r>
              <a:rPr lang="en-US" b="0" u="none" dirty="0"/>
              <a:t> de </a:t>
            </a:r>
            <a:r>
              <a:rPr lang="en-US" b="0" u="none" dirty="0" err="1"/>
              <a:t>lois</a:t>
            </a:r>
            <a:r>
              <a:rPr lang="en-US" b="0" u="none" dirty="0"/>
              <a:t> de </a:t>
            </a:r>
            <a:r>
              <a:rPr lang="en-US" b="0" u="none" dirty="0" err="1"/>
              <a:t>qualité</a:t>
            </a:r>
            <a:r>
              <a:rPr lang="en-US" b="0" u="none" dirty="0"/>
              <a:t> sur le travail des enfants </a:t>
            </a:r>
          </a:p>
        </p:txBody>
      </p:sp>
      <p:sp>
        <p:nvSpPr>
          <p:cNvPr id="5" name="TextBox 4" descr="Indicateur plus objectif : &#10;Nombre de lois nationales et locales sur le travail des enfants qui répondent aux normes internationales du travail">
            <a:extLst>
              <a:ext uri="{FF2B5EF4-FFF2-40B4-BE49-F238E27FC236}">
                <a16:creationId xmlns:a16="http://schemas.microsoft.com/office/drawing/2014/main" id="{3B4B89AE-5F16-40E9-99F8-FACEB73AFF96}"/>
              </a:ext>
            </a:extLst>
          </p:cNvPr>
          <p:cNvSpPr txBox="1"/>
          <p:nvPr/>
        </p:nvSpPr>
        <p:spPr>
          <a:xfrm>
            <a:off x="1280910" y="5029295"/>
            <a:ext cx="10124509" cy="1200329"/>
          </a:xfrm>
          <a:prstGeom prst="rect">
            <a:avLst/>
          </a:prstGeom>
          <a:noFill/>
        </p:spPr>
        <p:txBody>
          <a:bodyPr wrap="square" rtlCol="0">
            <a:spAutoFit/>
          </a:bodyPr>
          <a:lstStyle/>
          <a:p>
            <a:r>
              <a:rPr lang="en-US" sz="2400" b="1" i="1" dirty="0" err="1"/>
              <a:t>Indicateur</a:t>
            </a:r>
            <a:r>
              <a:rPr lang="en-US" sz="2400" b="1" i="1" dirty="0"/>
              <a:t> plus </a:t>
            </a:r>
            <a:r>
              <a:rPr lang="en-US" sz="2400" b="1" i="1" dirty="0" err="1"/>
              <a:t>objectif</a:t>
            </a:r>
            <a:r>
              <a:rPr lang="en-US" sz="2400" b="1" i="1" dirty="0"/>
              <a:t> : </a:t>
            </a:r>
          </a:p>
          <a:p>
            <a:r>
              <a:rPr lang="en-US" sz="2400" i="1" dirty="0" err="1"/>
              <a:t>Nombre</a:t>
            </a:r>
            <a:r>
              <a:rPr lang="en-US" sz="2400" i="1" dirty="0"/>
              <a:t> de </a:t>
            </a:r>
            <a:r>
              <a:rPr lang="en-US" sz="2400" i="1" dirty="0" err="1"/>
              <a:t>lois</a:t>
            </a:r>
            <a:r>
              <a:rPr lang="en-US" sz="2400" i="1" dirty="0"/>
              <a:t> </a:t>
            </a:r>
            <a:r>
              <a:rPr lang="en-US" sz="2400" i="1" dirty="0" err="1"/>
              <a:t>nationales</a:t>
            </a:r>
            <a:r>
              <a:rPr lang="en-US" sz="2400" i="1" dirty="0"/>
              <a:t> et locales sur le travail des enfants qui </a:t>
            </a:r>
            <a:r>
              <a:rPr lang="en-US" sz="2400" i="1" dirty="0" err="1"/>
              <a:t>répondent</a:t>
            </a:r>
            <a:r>
              <a:rPr lang="en-US" sz="2400" i="1" dirty="0"/>
              <a:t> aux </a:t>
            </a:r>
            <a:r>
              <a:rPr lang="en-US" sz="2400" i="1" dirty="0" err="1"/>
              <a:t>normes</a:t>
            </a:r>
            <a:r>
              <a:rPr lang="en-US" sz="2400" i="1" dirty="0"/>
              <a:t> </a:t>
            </a:r>
            <a:r>
              <a:rPr lang="en-US" sz="2400" i="1" dirty="0" err="1"/>
              <a:t>internationales</a:t>
            </a:r>
            <a:r>
              <a:rPr lang="en-US" sz="2400" i="1" dirty="0"/>
              <a:t> du travail</a:t>
            </a:r>
          </a:p>
        </p:txBody>
      </p:sp>
      <p:sp>
        <p:nvSpPr>
          <p:cNvPr id="2" name="Footer Placeholder 1">
            <a:extLst>
              <a:ext uri="{FF2B5EF4-FFF2-40B4-BE49-F238E27FC236}">
                <a16:creationId xmlns:a16="http://schemas.microsoft.com/office/drawing/2014/main" id="{C731B885-2FDF-4680-BBA6-705BD14FABD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2951062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Exercice 3 : Indicateurs d'objectifs">
            <a:extLst>
              <a:ext uri="{FF2B5EF4-FFF2-40B4-BE49-F238E27FC236}">
                <a16:creationId xmlns:a16="http://schemas.microsoft.com/office/drawing/2014/main" id="{E83B329D-07C9-4DBC-BD95-259AD363AFC3}"/>
              </a:ext>
            </a:extLst>
          </p:cNvPr>
          <p:cNvSpPr>
            <a:spLocks noGrp="1"/>
          </p:cNvSpPr>
          <p:nvPr>
            <p:ph type="ctrTitle"/>
          </p:nvPr>
        </p:nvSpPr>
        <p:spPr>
          <a:xfrm>
            <a:off x="496420" y="272345"/>
            <a:ext cx="10577453" cy="961175"/>
          </a:xfrm>
        </p:spPr>
        <p:txBody>
          <a:bodyPr>
            <a:normAutofit/>
          </a:bodyPr>
          <a:lstStyle/>
          <a:p>
            <a:pPr algn="l"/>
            <a:r>
              <a:rPr lang="en-US" sz="4400" dirty="0" err="1"/>
              <a:t>Exercice</a:t>
            </a:r>
            <a:r>
              <a:rPr lang="en-US" sz="4400" dirty="0"/>
              <a:t> 3 : </a:t>
            </a:r>
            <a:r>
              <a:rPr lang="en-US" sz="4400" dirty="0" err="1"/>
              <a:t>Indicateurs</a:t>
            </a:r>
            <a:r>
              <a:rPr lang="en-US" sz="4400" dirty="0"/>
              <a:t> </a:t>
            </a:r>
            <a:r>
              <a:rPr lang="en-US" sz="4400" dirty="0" err="1"/>
              <a:t>d'objectifs</a:t>
            </a:r>
            <a:r>
              <a:rPr lang="en-US" sz="4400" dirty="0"/>
              <a:t> </a:t>
            </a:r>
          </a:p>
        </p:txBody>
      </p:sp>
      <p:sp>
        <p:nvSpPr>
          <p:cNvPr id="3" name="Content Placeholder 2" descr="Lequel des éléments suivants semble être l'indicateur le plus objectif ?&#10;# Nombre de politiques ou de lois relatives au travail des enfants améliorées. &#10;# Nombre de politiques ou de lois relatives à la protection du travail des enfants votées et adoptées &#10;# Nombre de politiques ou de lois nationales relatives à la protection du travail des enfants dans le secteur agricole adoptées par le secteur privé.">
            <a:extLst>
              <a:ext uri="{FF2B5EF4-FFF2-40B4-BE49-F238E27FC236}">
                <a16:creationId xmlns:a16="http://schemas.microsoft.com/office/drawing/2014/main" id="{7F6E15F0-E5D0-4DAB-BE03-C526799FF2CE}"/>
              </a:ext>
            </a:extLst>
          </p:cNvPr>
          <p:cNvSpPr>
            <a:spLocks noGrp="1"/>
          </p:cNvSpPr>
          <p:nvPr>
            <p:ph sz="quarter" idx="13"/>
          </p:nvPr>
        </p:nvSpPr>
        <p:spPr>
          <a:xfrm>
            <a:off x="628769" y="1654329"/>
            <a:ext cx="10597479" cy="3734358"/>
          </a:xfrm>
        </p:spPr>
        <p:txBody>
          <a:bodyPr>
            <a:normAutofit lnSpcReduction="10000"/>
          </a:bodyPr>
          <a:lstStyle/>
          <a:p>
            <a:pPr marL="1588" indent="0">
              <a:spcAft>
                <a:spcPct val="40000"/>
              </a:spcAft>
              <a:buSzPct val="120000"/>
              <a:buNone/>
            </a:pPr>
            <a:r>
              <a:rPr lang="en-US" altLang="en-US" b="1" dirty="0" err="1"/>
              <a:t>Lequel</a:t>
            </a:r>
            <a:r>
              <a:rPr lang="en-US" altLang="en-US" b="1" dirty="0"/>
              <a:t> des </a:t>
            </a:r>
            <a:r>
              <a:rPr lang="en-US" altLang="en-US" b="1" dirty="0" err="1"/>
              <a:t>éléments</a:t>
            </a:r>
            <a:r>
              <a:rPr lang="en-US" altLang="en-US" b="1" dirty="0"/>
              <a:t> </a:t>
            </a:r>
            <a:r>
              <a:rPr lang="en-US" altLang="en-US" b="1" dirty="0" err="1"/>
              <a:t>suivants</a:t>
            </a:r>
            <a:r>
              <a:rPr lang="en-US" altLang="en-US" b="1" dirty="0"/>
              <a:t> </a:t>
            </a:r>
            <a:r>
              <a:rPr lang="en-US" altLang="en-US" b="1" dirty="0" err="1"/>
              <a:t>semble</a:t>
            </a:r>
            <a:r>
              <a:rPr lang="en-US" altLang="en-US" b="1" dirty="0"/>
              <a:t> </a:t>
            </a:r>
            <a:r>
              <a:rPr lang="en-US" altLang="en-US" b="1" dirty="0" err="1"/>
              <a:t>être</a:t>
            </a:r>
            <a:r>
              <a:rPr lang="en-US" altLang="en-US" b="1" dirty="0"/>
              <a:t> </a:t>
            </a:r>
            <a:r>
              <a:rPr lang="en-US" altLang="en-US" b="1" dirty="0" err="1"/>
              <a:t>l'indicateur</a:t>
            </a:r>
            <a:r>
              <a:rPr lang="en-US" altLang="en-US" b="1" dirty="0"/>
              <a:t> le plus </a:t>
            </a:r>
            <a:r>
              <a:rPr lang="en-US" altLang="en-US" b="1" dirty="0" err="1"/>
              <a:t>objectif</a:t>
            </a:r>
            <a:r>
              <a:rPr lang="en-US" altLang="en-US" b="1" dirty="0"/>
              <a:t> ?</a:t>
            </a:r>
          </a:p>
          <a:p>
            <a:pPr marL="1588" indent="0">
              <a:spcAft>
                <a:spcPct val="40000"/>
              </a:spcAft>
              <a:buSzPct val="120000"/>
              <a:buNone/>
            </a:pPr>
            <a:r>
              <a:rPr lang="en-US" dirty="0"/>
              <a:t># </a:t>
            </a:r>
            <a:r>
              <a:rPr lang="en-US" dirty="0" err="1"/>
              <a:t>Nombre</a:t>
            </a:r>
            <a:r>
              <a:rPr lang="en-US" dirty="0"/>
              <a:t> de politiques </a:t>
            </a:r>
            <a:r>
              <a:rPr lang="en-US" dirty="0" err="1"/>
              <a:t>ou</a:t>
            </a:r>
            <a:r>
              <a:rPr lang="en-US" dirty="0"/>
              <a:t> de </a:t>
            </a:r>
            <a:r>
              <a:rPr lang="en-US" dirty="0" err="1"/>
              <a:t>lois</a:t>
            </a:r>
            <a:r>
              <a:rPr lang="en-US" dirty="0"/>
              <a:t> relatives au travail des enfants </a:t>
            </a:r>
            <a:r>
              <a:rPr lang="en-US" dirty="0" err="1"/>
              <a:t>améliorées</a:t>
            </a:r>
            <a:r>
              <a:rPr lang="en-US" dirty="0"/>
              <a:t>. </a:t>
            </a:r>
          </a:p>
          <a:p>
            <a:pPr marL="1588" indent="0">
              <a:spcAft>
                <a:spcPct val="40000"/>
              </a:spcAft>
              <a:buSzPct val="120000"/>
              <a:buNone/>
            </a:pPr>
            <a:r>
              <a:rPr lang="en-US" dirty="0"/>
              <a:t># </a:t>
            </a:r>
            <a:r>
              <a:rPr lang="en-US" dirty="0" err="1"/>
              <a:t>Nombre</a:t>
            </a:r>
            <a:r>
              <a:rPr lang="en-US" dirty="0"/>
              <a:t> de politiques </a:t>
            </a:r>
            <a:r>
              <a:rPr lang="en-US" dirty="0" err="1"/>
              <a:t>ou</a:t>
            </a:r>
            <a:r>
              <a:rPr lang="en-US" dirty="0"/>
              <a:t> de </a:t>
            </a:r>
            <a:r>
              <a:rPr lang="en-US" dirty="0" err="1"/>
              <a:t>lois</a:t>
            </a:r>
            <a:r>
              <a:rPr lang="en-US" dirty="0"/>
              <a:t> relatives </a:t>
            </a:r>
            <a:r>
              <a:rPr lang="en-US" dirty="0" err="1"/>
              <a:t>à</a:t>
            </a:r>
            <a:r>
              <a:rPr lang="en-US" dirty="0"/>
              <a:t> la protection du travail des enfants </a:t>
            </a:r>
            <a:r>
              <a:rPr lang="en-US" dirty="0" err="1"/>
              <a:t>votées</a:t>
            </a:r>
            <a:r>
              <a:rPr lang="en-US" dirty="0"/>
              <a:t> et </a:t>
            </a:r>
            <a:r>
              <a:rPr lang="en-US" dirty="0" err="1"/>
              <a:t>adoptées</a:t>
            </a:r>
            <a:r>
              <a:rPr lang="en-US" dirty="0"/>
              <a:t> </a:t>
            </a:r>
          </a:p>
          <a:p>
            <a:pPr marL="1588" indent="0">
              <a:spcAft>
                <a:spcPct val="40000"/>
              </a:spcAft>
              <a:buSzPct val="120000"/>
              <a:buNone/>
            </a:pPr>
            <a:r>
              <a:rPr lang="en-US" dirty="0"/>
              <a:t># </a:t>
            </a:r>
            <a:r>
              <a:rPr lang="en-US" dirty="0" err="1"/>
              <a:t>Nombre</a:t>
            </a:r>
            <a:r>
              <a:rPr lang="en-US" dirty="0"/>
              <a:t> de politiques </a:t>
            </a:r>
            <a:r>
              <a:rPr lang="en-US" dirty="0" err="1"/>
              <a:t>ou</a:t>
            </a:r>
            <a:r>
              <a:rPr lang="en-US" dirty="0"/>
              <a:t> de </a:t>
            </a:r>
            <a:r>
              <a:rPr lang="en-US" dirty="0" err="1"/>
              <a:t>lois</a:t>
            </a:r>
            <a:r>
              <a:rPr lang="en-US" dirty="0"/>
              <a:t> </a:t>
            </a:r>
            <a:r>
              <a:rPr lang="en-US" dirty="0" err="1"/>
              <a:t>nationales</a:t>
            </a:r>
            <a:r>
              <a:rPr lang="en-US" dirty="0"/>
              <a:t> relatives à la protection du travail des enfants dans le </a:t>
            </a:r>
            <a:r>
              <a:rPr lang="en-US" dirty="0" err="1"/>
              <a:t>secteur</a:t>
            </a:r>
            <a:r>
              <a:rPr lang="en-US" dirty="0"/>
              <a:t> </a:t>
            </a:r>
            <a:r>
              <a:rPr lang="en-US" dirty="0" err="1"/>
              <a:t>agricole</a:t>
            </a:r>
            <a:r>
              <a:rPr lang="en-US" dirty="0"/>
              <a:t> </a:t>
            </a:r>
            <a:r>
              <a:rPr lang="en-US" dirty="0" err="1"/>
              <a:t>adoptées</a:t>
            </a:r>
            <a:r>
              <a:rPr lang="en-US" dirty="0"/>
              <a:t> par le </a:t>
            </a:r>
            <a:r>
              <a:rPr lang="en-US" dirty="0" err="1"/>
              <a:t>secteur</a:t>
            </a:r>
            <a:r>
              <a:rPr lang="en-US" dirty="0"/>
              <a:t> </a:t>
            </a:r>
            <a:r>
              <a:rPr lang="en-US" dirty="0" err="1"/>
              <a:t>privé</a:t>
            </a:r>
            <a:r>
              <a:rPr lang="en-US" dirty="0"/>
              <a:t>. </a:t>
            </a:r>
          </a:p>
        </p:txBody>
      </p:sp>
      <p:sp>
        <p:nvSpPr>
          <p:cNvPr id="2" name="Footer Placeholder 1">
            <a:extLst>
              <a:ext uri="{FF2B5EF4-FFF2-40B4-BE49-F238E27FC236}">
                <a16:creationId xmlns:a16="http://schemas.microsoft.com/office/drawing/2014/main" id="{94B9A0DD-CA6E-4DC1-88BB-070C049E178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62444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3" end="3"/>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Exercice 4 : Indicateurs d'objectifs">
            <a:extLst>
              <a:ext uri="{FF2B5EF4-FFF2-40B4-BE49-F238E27FC236}">
                <a16:creationId xmlns:a16="http://schemas.microsoft.com/office/drawing/2014/main" id="{E83B329D-07C9-4DBC-BD95-259AD363AFC3}"/>
              </a:ext>
            </a:extLst>
          </p:cNvPr>
          <p:cNvSpPr>
            <a:spLocks noGrp="1"/>
          </p:cNvSpPr>
          <p:nvPr>
            <p:ph type="ctrTitle"/>
          </p:nvPr>
        </p:nvSpPr>
        <p:spPr>
          <a:xfrm>
            <a:off x="496420" y="272345"/>
            <a:ext cx="10577453" cy="961175"/>
          </a:xfrm>
        </p:spPr>
        <p:txBody>
          <a:bodyPr>
            <a:normAutofit/>
          </a:bodyPr>
          <a:lstStyle/>
          <a:p>
            <a:pPr algn="l"/>
            <a:r>
              <a:rPr lang="en-US" sz="4400" dirty="0" err="1"/>
              <a:t>Exercice</a:t>
            </a:r>
            <a:r>
              <a:rPr lang="en-US" sz="4400" dirty="0"/>
              <a:t> 4 : </a:t>
            </a:r>
            <a:r>
              <a:rPr lang="en-US" sz="4400" dirty="0" err="1"/>
              <a:t>Indicateurs</a:t>
            </a:r>
            <a:r>
              <a:rPr lang="en-US" sz="4400" dirty="0"/>
              <a:t> </a:t>
            </a:r>
            <a:r>
              <a:rPr lang="en-US" sz="4400" dirty="0" err="1"/>
              <a:t>d'objectifs</a:t>
            </a:r>
            <a:r>
              <a:rPr lang="en-US" sz="4400" dirty="0"/>
              <a:t> </a:t>
            </a:r>
          </a:p>
        </p:txBody>
      </p:sp>
      <p:sp>
        <p:nvSpPr>
          <p:cNvPr id="3" name="Content Placeholder 2" descr="Lequel des éléments suivants semble être l'indicateur le plus objectif ?&#10;1. #/% d'acteurs du secteur privé formés qui obtiennent un score de 90% à un test post-formation &#10;2. #/% de stagiaires ayant réussi&#10;3. #/% de stagiaires qui ont amélioré leurs connaissances et leurs compétences">
            <a:extLst>
              <a:ext uri="{FF2B5EF4-FFF2-40B4-BE49-F238E27FC236}">
                <a16:creationId xmlns:a16="http://schemas.microsoft.com/office/drawing/2014/main" id="{7F6E15F0-E5D0-4DAB-BE03-C526799FF2CE}"/>
              </a:ext>
            </a:extLst>
          </p:cNvPr>
          <p:cNvSpPr>
            <a:spLocks noGrp="1"/>
          </p:cNvSpPr>
          <p:nvPr>
            <p:ph sz="quarter" idx="13"/>
          </p:nvPr>
        </p:nvSpPr>
        <p:spPr>
          <a:xfrm>
            <a:off x="628769" y="1654329"/>
            <a:ext cx="10597479" cy="3734358"/>
          </a:xfrm>
        </p:spPr>
        <p:txBody>
          <a:bodyPr/>
          <a:lstStyle/>
          <a:p>
            <a:pPr marL="1588" indent="0">
              <a:spcAft>
                <a:spcPct val="40000"/>
              </a:spcAft>
              <a:buSzPct val="120000"/>
              <a:buNone/>
            </a:pPr>
            <a:r>
              <a:rPr lang="en-US" altLang="en-US" b="1" dirty="0" err="1"/>
              <a:t>Lequel</a:t>
            </a:r>
            <a:r>
              <a:rPr lang="en-US" altLang="en-US" b="1" dirty="0"/>
              <a:t> des </a:t>
            </a:r>
            <a:r>
              <a:rPr lang="en-US" altLang="en-US" b="1" dirty="0" err="1"/>
              <a:t>éléments</a:t>
            </a:r>
            <a:r>
              <a:rPr lang="en-US" altLang="en-US" b="1" dirty="0"/>
              <a:t> </a:t>
            </a:r>
            <a:r>
              <a:rPr lang="en-US" altLang="en-US" b="1" dirty="0" err="1"/>
              <a:t>suivants</a:t>
            </a:r>
            <a:r>
              <a:rPr lang="en-US" altLang="en-US" b="1" dirty="0"/>
              <a:t> </a:t>
            </a:r>
            <a:r>
              <a:rPr lang="en-US" altLang="en-US" b="1" dirty="0" err="1"/>
              <a:t>semble</a:t>
            </a:r>
            <a:r>
              <a:rPr lang="en-US" altLang="en-US" b="1" dirty="0"/>
              <a:t> </a:t>
            </a:r>
            <a:r>
              <a:rPr lang="en-US" altLang="en-US" b="1" dirty="0" err="1"/>
              <a:t>être</a:t>
            </a:r>
            <a:r>
              <a:rPr lang="en-US" altLang="en-US" b="1" dirty="0"/>
              <a:t> </a:t>
            </a:r>
            <a:r>
              <a:rPr lang="en-US" altLang="en-US" b="1" dirty="0" err="1"/>
              <a:t>l'indicateur</a:t>
            </a:r>
            <a:r>
              <a:rPr lang="en-US" altLang="en-US" b="1" dirty="0"/>
              <a:t> le plus </a:t>
            </a:r>
            <a:r>
              <a:rPr lang="en-US" altLang="en-US" b="1" dirty="0" err="1"/>
              <a:t>objectif</a:t>
            </a:r>
            <a:r>
              <a:rPr lang="en-US" altLang="en-US" b="1" dirty="0"/>
              <a:t> ?</a:t>
            </a:r>
            <a:endParaRPr lang="en-US" altLang="en-US" sz="2800" b="1" dirty="0"/>
          </a:p>
          <a:p>
            <a:pPr marL="515938" indent="-514350">
              <a:spcAft>
                <a:spcPct val="40000"/>
              </a:spcAft>
              <a:buSzPct val="120000"/>
              <a:buFont typeface="+mj-lt"/>
              <a:buAutoNum type="arabicPeriod"/>
            </a:pPr>
            <a:r>
              <a:rPr lang="en-US" altLang="en-US" dirty="0"/>
              <a:t>#/% </a:t>
            </a:r>
            <a:r>
              <a:rPr lang="en-US" altLang="en-US" dirty="0" err="1"/>
              <a:t>d'acteurs</a:t>
            </a:r>
            <a:r>
              <a:rPr lang="en-US" altLang="en-US" dirty="0"/>
              <a:t> du </a:t>
            </a:r>
            <a:r>
              <a:rPr lang="en-US" altLang="en-US" dirty="0" err="1"/>
              <a:t>secteur</a:t>
            </a:r>
            <a:r>
              <a:rPr lang="en-US" altLang="en-US" dirty="0"/>
              <a:t> </a:t>
            </a:r>
            <a:r>
              <a:rPr lang="en-US" altLang="en-US" dirty="0" err="1"/>
              <a:t>privé</a:t>
            </a:r>
            <a:r>
              <a:rPr lang="en-US" altLang="en-US" dirty="0"/>
              <a:t> </a:t>
            </a:r>
            <a:r>
              <a:rPr lang="en-US" altLang="en-US" dirty="0" err="1"/>
              <a:t>formés</a:t>
            </a:r>
            <a:r>
              <a:rPr lang="en-US" altLang="en-US" dirty="0"/>
              <a:t> qui </a:t>
            </a:r>
            <a:r>
              <a:rPr lang="en-US" altLang="en-US" dirty="0" err="1"/>
              <a:t>obtiennent</a:t>
            </a:r>
            <a:r>
              <a:rPr lang="en-US" altLang="en-US" dirty="0"/>
              <a:t> un score de 90% </a:t>
            </a:r>
            <a:r>
              <a:rPr lang="en-US" altLang="en-US" dirty="0" err="1"/>
              <a:t>à</a:t>
            </a:r>
            <a:r>
              <a:rPr lang="en-US" altLang="en-US" dirty="0"/>
              <a:t> un test post-formation </a:t>
            </a:r>
          </a:p>
          <a:p>
            <a:pPr marL="515938" indent="-514350">
              <a:spcAft>
                <a:spcPct val="40000"/>
              </a:spcAft>
              <a:buSzPct val="120000"/>
              <a:buFont typeface="+mj-lt"/>
              <a:buAutoNum type="arabicPeriod"/>
            </a:pPr>
            <a:r>
              <a:rPr lang="en-US" altLang="en-US" dirty="0"/>
              <a:t>#/% de stagiaires </a:t>
            </a:r>
            <a:r>
              <a:rPr lang="en-US" altLang="en-US" dirty="0" err="1"/>
              <a:t>ayant</a:t>
            </a:r>
            <a:r>
              <a:rPr lang="en-US" altLang="en-US" dirty="0"/>
              <a:t> </a:t>
            </a:r>
            <a:r>
              <a:rPr lang="en-US" altLang="en-US" dirty="0" err="1"/>
              <a:t>réussi</a:t>
            </a:r>
            <a:endParaRPr lang="en-US" altLang="en-US" dirty="0"/>
          </a:p>
          <a:p>
            <a:pPr marL="515938" indent="-514350">
              <a:spcAft>
                <a:spcPct val="40000"/>
              </a:spcAft>
              <a:buSzPct val="120000"/>
              <a:buFont typeface="+mj-lt"/>
              <a:buAutoNum type="arabicPeriod"/>
            </a:pPr>
            <a:r>
              <a:rPr lang="en-US" altLang="en-US" dirty="0"/>
              <a:t> #/% de stagiaires qui </a:t>
            </a:r>
            <a:r>
              <a:rPr lang="en-US" altLang="en-US" dirty="0" err="1"/>
              <a:t>ont</a:t>
            </a:r>
            <a:r>
              <a:rPr lang="en-US" altLang="en-US" dirty="0"/>
              <a:t> </a:t>
            </a:r>
            <a:r>
              <a:rPr lang="en-US" altLang="en-US" dirty="0" err="1"/>
              <a:t>amélioré</a:t>
            </a:r>
            <a:r>
              <a:rPr lang="en-US" altLang="en-US" dirty="0"/>
              <a:t> </a:t>
            </a:r>
            <a:r>
              <a:rPr lang="en-US" altLang="en-US" dirty="0" err="1"/>
              <a:t>leurs</a:t>
            </a:r>
            <a:r>
              <a:rPr lang="en-US" altLang="en-US" dirty="0"/>
              <a:t> </a:t>
            </a:r>
            <a:r>
              <a:rPr lang="en-US" altLang="en-US" dirty="0" err="1"/>
              <a:t>connaissances</a:t>
            </a:r>
            <a:r>
              <a:rPr lang="en-US" altLang="en-US" dirty="0"/>
              <a:t> et </a:t>
            </a:r>
            <a:r>
              <a:rPr lang="en-US" altLang="en-US" dirty="0" err="1"/>
              <a:t>leurs</a:t>
            </a:r>
            <a:r>
              <a:rPr lang="en-US" altLang="en-US" dirty="0"/>
              <a:t> </a:t>
            </a:r>
            <a:r>
              <a:rPr lang="en-US" altLang="en-US" dirty="0" err="1"/>
              <a:t>compétences</a:t>
            </a:r>
            <a:endParaRPr lang="en-US" dirty="0"/>
          </a:p>
        </p:txBody>
      </p:sp>
      <p:sp>
        <p:nvSpPr>
          <p:cNvPr id="2" name="Footer Placeholder 1">
            <a:extLst>
              <a:ext uri="{FF2B5EF4-FFF2-40B4-BE49-F238E27FC236}">
                <a16:creationId xmlns:a16="http://schemas.microsoft.com/office/drawing/2014/main" id="{94B9A0DD-CA6E-4DC1-88BB-070C049E178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1987582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Agenda">
            <a:extLst>
              <a:ext uri="{FF2B5EF4-FFF2-40B4-BE49-F238E27FC236}">
                <a16:creationId xmlns:a16="http://schemas.microsoft.com/office/drawing/2014/main" id="{2AAAC7AD-1502-46C0-B47F-0DFBD9CF6960}"/>
              </a:ext>
            </a:extLst>
          </p:cNvPr>
          <p:cNvSpPr>
            <a:spLocks noGrp="1"/>
          </p:cNvSpPr>
          <p:nvPr>
            <p:ph type="ctrTitle"/>
          </p:nvPr>
        </p:nvSpPr>
        <p:spPr>
          <a:xfrm>
            <a:off x="753403" y="0"/>
            <a:ext cx="5130795" cy="1461778"/>
          </a:xfrm>
        </p:spPr>
        <p:txBody>
          <a:bodyPr vert="horz" lIns="91440" tIns="45720" rIns="91440" bIns="45720" rtlCol="0" anchor="ctr">
            <a:normAutofit/>
          </a:bodyPr>
          <a:lstStyle/>
          <a:p>
            <a:pPr algn="l"/>
            <a:r>
              <a:rPr lang="en-US" sz="4400" dirty="0"/>
              <a:t>Agenda</a:t>
            </a:r>
          </a:p>
        </p:txBody>
      </p:sp>
      <p:sp>
        <p:nvSpPr>
          <p:cNvPr id="5" name="Content Placeholder 2" descr="Principes fondamentaux des indicateurs&#10;&#10;Indicateurs standards ILAB OCFT &#10;&#10;Caractéristiques de l'indicateur &#10;&#10;Direct, objectif, adéquat et pratique&#10;&#10;Plans de suivi des performances (PMP)">
            <a:extLst>
              <a:ext uri="{FF2B5EF4-FFF2-40B4-BE49-F238E27FC236}">
                <a16:creationId xmlns:a16="http://schemas.microsoft.com/office/drawing/2014/main" id="{70608293-DF14-4521-925C-A28F53E32FED}"/>
              </a:ext>
            </a:extLst>
          </p:cNvPr>
          <p:cNvSpPr>
            <a:spLocks noGrp="1"/>
          </p:cNvSpPr>
          <p:nvPr>
            <p:ph sz="quarter" idx="13"/>
          </p:nvPr>
        </p:nvSpPr>
        <p:spPr>
          <a:xfrm>
            <a:off x="753403" y="1621791"/>
            <a:ext cx="10080269" cy="3876039"/>
          </a:xfrm>
        </p:spPr>
        <p:txBody>
          <a:bodyPr vert="horz" lIns="91440" tIns="45720" rIns="91440" bIns="45720" numCol="2" rtlCol="0">
            <a:normAutofit/>
          </a:bodyPr>
          <a:lstStyle/>
          <a:p>
            <a:r>
              <a:rPr lang="en-US" dirty="0" err="1"/>
              <a:t>Principes</a:t>
            </a:r>
            <a:r>
              <a:rPr lang="en-US" dirty="0"/>
              <a:t> </a:t>
            </a:r>
            <a:r>
              <a:rPr lang="en-US" dirty="0" err="1"/>
              <a:t>fondamentaux</a:t>
            </a:r>
            <a:r>
              <a:rPr lang="en-US" dirty="0"/>
              <a:t> des </a:t>
            </a:r>
            <a:r>
              <a:rPr lang="en-US" dirty="0" err="1"/>
              <a:t>indicateurs</a:t>
            </a:r>
            <a:endParaRPr lang="en-US" dirty="0"/>
          </a:p>
          <a:p>
            <a:r>
              <a:rPr lang="en-US" dirty="0" err="1"/>
              <a:t>Indicateurs</a:t>
            </a:r>
            <a:r>
              <a:rPr lang="en-US" dirty="0"/>
              <a:t> standards ILAB OCFT </a:t>
            </a:r>
          </a:p>
          <a:p>
            <a:r>
              <a:rPr lang="en-US" dirty="0" err="1"/>
              <a:t>Caractéristiques</a:t>
            </a:r>
            <a:r>
              <a:rPr lang="en-US" dirty="0"/>
              <a:t> de </a:t>
            </a:r>
            <a:r>
              <a:rPr lang="en-US" dirty="0" err="1"/>
              <a:t>l'indicateur</a:t>
            </a:r>
            <a:r>
              <a:rPr lang="en-US" dirty="0"/>
              <a:t> </a:t>
            </a:r>
          </a:p>
          <a:p>
            <a:r>
              <a:rPr lang="en-US" dirty="0"/>
              <a:t>Direct, </a:t>
            </a:r>
            <a:r>
              <a:rPr lang="en-US" dirty="0" err="1"/>
              <a:t>objectif</a:t>
            </a:r>
            <a:r>
              <a:rPr lang="en-US" dirty="0"/>
              <a:t>, </a:t>
            </a:r>
            <a:r>
              <a:rPr lang="en-US" dirty="0" err="1"/>
              <a:t>adéquat</a:t>
            </a:r>
            <a:r>
              <a:rPr lang="en-US" dirty="0"/>
              <a:t> et pratique</a:t>
            </a:r>
          </a:p>
          <a:p>
            <a:r>
              <a:rPr lang="en-US" dirty="0"/>
              <a:t>Plans de </a:t>
            </a:r>
            <a:r>
              <a:rPr lang="en-US" dirty="0" err="1"/>
              <a:t>suivi</a:t>
            </a:r>
            <a:r>
              <a:rPr lang="en-US" dirty="0"/>
              <a:t> des performances (PMP)</a:t>
            </a:r>
          </a:p>
        </p:txBody>
      </p:sp>
      <p:pic>
        <p:nvPicPr>
          <p:cNvPr id="9" name="Graphic 8" descr="Icône de la liste de contrôle">
            <a:extLst>
              <a:ext uri="{FF2B5EF4-FFF2-40B4-BE49-F238E27FC236}">
                <a16:creationId xmlns:a16="http://schemas.microsoft.com/office/drawing/2014/main" id="{57072575-9C34-4E47-8D7A-648666B823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11907" y="1820333"/>
            <a:ext cx="3217333" cy="3217333"/>
          </a:xfrm>
          <a:prstGeom prst="rect">
            <a:avLst/>
          </a:prstGeom>
        </p:spPr>
      </p:pic>
      <p:sp>
        <p:nvSpPr>
          <p:cNvPr id="16" name="Footer Placeholder 1">
            <a:extLst>
              <a:ext uri="{FF2B5EF4-FFF2-40B4-BE49-F238E27FC236}">
                <a16:creationId xmlns:a16="http://schemas.microsoft.com/office/drawing/2014/main" id="{A2A4CAFA-51C8-44FE-A71C-0E24039D1B53}"/>
              </a:ext>
              <a:ext uri="{C183D7F6-B498-43B3-948B-1728B52AA6E4}">
                <adec:decorative xmlns:adec="http://schemas.microsoft.com/office/drawing/2017/decorative" val="1"/>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4102925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Indicateurs adéquats ">
            <a:extLst>
              <a:ext uri="{FF2B5EF4-FFF2-40B4-BE49-F238E27FC236}">
                <a16:creationId xmlns:a16="http://schemas.microsoft.com/office/drawing/2014/main" id="{AA5A2B27-8A8B-43EF-AF60-BD11A6E41202}"/>
              </a:ext>
            </a:extLst>
          </p:cNvPr>
          <p:cNvSpPr>
            <a:spLocks noGrp="1"/>
          </p:cNvSpPr>
          <p:nvPr>
            <p:ph type="ctrTitle"/>
          </p:nvPr>
        </p:nvSpPr>
        <p:spPr>
          <a:xfrm>
            <a:off x="620188" y="192950"/>
            <a:ext cx="10577453" cy="961175"/>
          </a:xfrm>
        </p:spPr>
        <p:txBody>
          <a:bodyPr>
            <a:normAutofit/>
          </a:bodyPr>
          <a:lstStyle/>
          <a:p>
            <a:pPr algn="l"/>
            <a:r>
              <a:rPr lang="en-US" sz="4400" dirty="0" err="1"/>
              <a:t>Indicateurs</a:t>
            </a:r>
            <a:r>
              <a:rPr lang="en-US" sz="4400" dirty="0"/>
              <a:t> </a:t>
            </a:r>
            <a:r>
              <a:rPr lang="en-US" sz="4400" dirty="0" err="1"/>
              <a:t>adéquats</a:t>
            </a:r>
            <a:r>
              <a:rPr lang="en-US" sz="4400" dirty="0"/>
              <a:t> </a:t>
            </a:r>
          </a:p>
        </p:txBody>
      </p:sp>
      <p:sp>
        <p:nvSpPr>
          <p:cNvPr id="3" name="Content Placeholder 2" descr="Un nombre suffisant d'indicateurs est nécessaire pour comprendre si l'on progresse vers un résultat et si une action de gestion est nécessaire.&#10;&#10;Pris dans son ensemble, l'indicateur (ou la série d'indicateurs) doit être suffisant pour mesurer le résultat énoncé. &#10;&#10;Ne cherchez que ce dont vous avez besoin - ni plus ni moins.">
            <a:extLst>
              <a:ext uri="{FF2B5EF4-FFF2-40B4-BE49-F238E27FC236}">
                <a16:creationId xmlns:a16="http://schemas.microsoft.com/office/drawing/2014/main" id="{899D53A3-0873-4795-B6D8-E299669A3614}"/>
              </a:ext>
            </a:extLst>
          </p:cNvPr>
          <p:cNvSpPr>
            <a:spLocks noGrp="1"/>
          </p:cNvSpPr>
          <p:nvPr>
            <p:ph sz="quarter" idx="13"/>
          </p:nvPr>
        </p:nvSpPr>
        <p:spPr>
          <a:xfrm>
            <a:off x="619439" y="1458386"/>
            <a:ext cx="10597479" cy="3472429"/>
          </a:xfrm>
        </p:spPr>
        <p:txBody>
          <a:bodyPr>
            <a:normAutofit/>
          </a:bodyPr>
          <a:lstStyle/>
          <a:p>
            <a:pPr marL="0" indent="0" algn="ctr">
              <a:buNone/>
            </a:pPr>
            <a:r>
              <a:rPr lang="en-US" sz="2800" b="1" dirty="0">
                <a:effectLst/>
                <a:latin typeface="+mn-lt"/>
                <a:ea typeface="ＭＳ Ｐゴシック" pitchFamily="-109" charset="-128"/>
              </a:rPr>
              <a:t>Un </a:t>
            </a:r>
            <a:r>
              <a:rPr lang="en-US" sz="2800" b="1" dirty="0" err="1">
                <a:effectLst/>
                <a:latin typeface="+mn-lt"/>
                <a:ea typeface="ＭＳ Ｐゴシック" pitchFamily="-109" charset="-128"/>
              </a:rPr>
              <a:t>nombre</a:t>
            </a:r>
            <a:r>
              <a:rPr lang="en-US" sz="2800" b="1" dirty="0">
                <a:effectLst/>
                <a:latin typeface="+mn-lt"/>
                <a:ea typeface="ＭＳ Ｐゴシック" pitchFamily="-109" charset="-128"/>
              </a:rPr>
              <a:t> </a:t>
            </a:r>
            <a:r>
              <a:rPr lang="en-US" sz="2800" b="1" dirty="0" err="1">
                <a:effectLst/>
                <a:latin typeface="+mn-lt"/>
                <a:ea typeface="ＭＳ Ｐゴシック" pitchFamily="-109" charset="-128"/>
              </a:rPr>
              <a:t>suffisant</a:t>
            </a:r>
            <a:r>
              <a:rPr lang="en-US" sz="2800" b="1" dirty="0">
                <a:effectLst/>
                <a:latin typeface="+mn-lt"/>
                <a:ea typeface="ＭＳ Ｐゴシック" pitchFamily="-109" charset="-128"/>
              </a:rPr>
              <a:t> </a:t>
            </a:r>
            <a:r>
              <a:rPr lang="en-US" sz="2800" b="1" dirty="0" err="1">
                <a:effectLst/>
                <a:latin typeface="+mn-lt"/>
                <a:ea typeface="ＭＳ Ｐゴシック" pitchFamily="-109" charset="-128"/>
              </a:rPr>
              <a:t>d'indicateurs</a:t>
            </a:r>
            <a:r>
              <a:rPr lang="en-US" sz="2800" b="1" dirty="0">
                <a:effectLst/>
                <a:latin typeface="+mn-lt"/>
                <a:ea typeface="ＭＳ Ｐゴシック" pitchFamily="-109" charset="-128"/>
              </a:rPr>
              <a:t> </a:t>
            </a:r>
            <a:r>
              <a:rPr lang="en-US" sz="2800" b="1" dirty="0" err="1">
                <a:effectLst/>
                <a:latin typeface="+mn-lt"/>
                <a:ea typeface="ＭＳ Ｐゴシック" pitchFamily="-109" charset="-128"/>
              </a:rPr>
              <a:t>est</a:t>
            </a:r>
            <a:r>
              <a:rPr lang="en-US" sz="2800" b="1" dirty="0">
                <a:effectLst/>
                <a:latin typeface="+mn-lt"/>
                <a:ea typeface="ＭＳ Ｐゴシック" pitchFamily="-109" charset="-128"/>
              </a:rPr>
              <a:t> </a:t>
            </a:r>
            <a:r>
              <a:rPr lang="en-US" sz="2800" b="1" dirty="0" err="1">
                <a:effectLst/>
                <a:latin typeface="+mn-lt"/>
                <a:ea typeface="ＭＳ Ｐゴシック" pitchFamily="-109" charset="-128"/>
              </a:rPr>
              <a:t>nécessaire</a:t>
            </a:r>
            <a:r>
              <a:rPr lang="en-US" sz="2800" b="1" dirty="0">
                <a:effectLst/>
                <a:latin typeface="+mn-lt"/>
                <a:ea typeface="ＭＳ Ｐゴシック" pitchFamily="-109" charset="-128"/>
              </a:rPr>
              <a:t> pour </a:t>
            </a:r>
            <a:r>
              <a:rPr lang="en-US" sz="2800" b="1" dirty="0" err="1">
                <a:effectLst/>
                <a:latin typeface="+mn-lt"/>
                <a:ea typeface="ＭＳ Ｐゴシック" pitchFamily="-109" charset="-128"/>
              </a:rPr>
              <a:t>comprendre</a:t>
            </a:r>
            <a:r>
              <a:rPr lang="en-US" sz="2800" b="1" dirty="0">
                <a:effectLst/>
                <a:latin typeface="+mn-lt"/>
                <a:ea typeface="ＭＳ Ｐゴシック" pitchFamily="-109" charset="-128"/>
              </a:rPr>
              <a:t> </a:t>
            </a:r>
            <a:r>
              <a:rPr lang="en-US" sz="2800" b="1" dirty="0" err="1">
                <a:effectLst/>
                <a:latin typeface="+mn-lt"/>
                <a:ea typeface="ＭＳ Ｐゴシック" pitchFamily="-109" charset="-128"/>
              </a:rPr>
              <a:t>si</a:t>
            </a:r>
            <a:r>
              <a:rPr lang="en-US" sz="2800" b="1" dirty="0">
                <a:effectLst/>
                <a:latin typeface="+mn-lt"/>
                <a:ea typeface="ＭＳ Ｐゴシック" pitchFamily="-109" charset="-128"/>
              </a:rPr>
              <a:t> </a:t>
            </a:r>
            <a:r>
              <a:rPr lang="en-US" sz="2800" b="1" dirty="0" err="1">
                <a:effectLst/>
                <a:latin typeface="+mn-lt"/>
                <a:ea typeface="ＭＳ Ｐゴシック" pitchFamily="-109" charset="-128"/>
              </a:rPr>
              <a:t>l'on</a:t>
            </a:r>
            <a:r>
              <a:rPr lang="en-US" sz="2800" b="1" dirty="0">
                <a:effectLst/>
                <a:latin typeface="+mn-lt"/>
                <a:ea typeface="ＭＳ Ｐゴシック" pitchFamily="-109" charset="-128"/>
              </a:rPr>
              <a:t> </a:t>
            </a:r>
            <a:r>
              <a:rPr lang="en-US" sz="2800" b="1" dirty="0" err="1">
                <a:effectLst/>
                <a:latin typeface="+mn-lt"/>
                <a:ea typeface="ＭＳ Ｐゴシック" pitchFamily="-109" charset="-128"/>
              </a:rPr>
              <a:t>progresse</a:t>
            </a:r>
            <a:r>
              <a:rPr lang="en-US" sz="2800" b="1" dirty="0">
                <a:effectLst/>
                <a:latin typeface="+mn-lt"/>
                <a:ea typeface="ＭＳ Ｐゴシック" pitchFamily="-109" charset="-128"/>
              </a:rPr>
              <a:t> </a:t>
            </a:r>
            <a:r>
              <a:rPr lang="en-US" sz="2800" b="1" dirty="0" err="1">
                <a:effectLst/>
                <a:latin typeface="+mn-lt"/>
                <a:ea typeface="ＭＳ Ｐゴシック" pitchFamily="-109" charset="-128"/>
              </a:rPr>
              <a:t>vers</a:t>
            </a:r>
            <a:r>
              <a:rPr lang="en-US" sz="2800" b="1" dirty="0">
                <a:effectLst/>
                <a:latin typeface="+mn-lt"/>
                <a:ea typeface="ＭＳ Ｐゴシック" pitchFamily="-109" charset="-128"/>
              </a:rPr>
              <a:t> un </a:t>
            </a:r>
            <a:r>
              <a:rPr lang="en-US" sz="2800" b="1" dirty="0" err="1">
                <a:effectLst/>
                <a:latin typeface="+mn-lt"/>
                <a:ea typeface="ＭＳ Ｐゴシック" pitchFamily="-109" charset="-128"/>
              </a:rPr>
              <a:t>résultat</a:t>
            </a:r>
            <a:r>
              <a:rPr lang="en-US" sz="2800" b="1" dirty="0">
                <a:effectLst/>
                <a:latin typeface="+mn-lt"/>
                <a:ea typeface="ＭＳ Ｐゴシック" pitchFamily="-109" charset="-128"/>
              </a:rPr>
              <a:t> et </a:t>
            </a:r>
            <a:r>
              <a:rPr lang="en-US" sz="2800" b="1" dirty="0" err="1">
                <a:effectLst/>
                <a:latin typeface="+mn-lt"/>
                <a:ea typeface="ＭＳ Ｐゴシック" pitchFamily="-109" charset="-128"/>
              </a:rPr>
              <a:t>si</a:t>
            </a:r>
            <a:r>
              <a:rPr lang="en-US" sz="2800" b="1" dirty="0">
                <a:effectLst/>
                <a:latin typeface="+mn-lt"/>
                <a:ea typeface="ＭＳ Ｐゴシック" pitchFamily="-109" charset="-128"/>
              </a:rPr>
              <a:t> </a:t>
            </a:r>
            <a:r>
              <a:rPr lang="en-US" sz="2800" b="1" dirty="0" err="1">
                <a:effectLst/>
                <a:latin typeface="+mn-lt"/>
                <a:ea typeface="ＭＳ Ｐゴシック" pitchFamily="-109" charset="-128"/>
              </a:rPr>
              <a:t>une</a:t>
            </a:r>
            <a:r>
              <a:rPr lang="en-US" sz="2800" b="1" dirty="0">
                <a:effectLst/>
                <a:latin typeface="+mn-lt"/>
                <a:ea typeface="ＭＳ Ｐゴシック" pitchFamily="-109" charset="-128"/>
              </a:rPr>
              <a:t> action de gestion </a:t>
            </a:r>
            <a:r>
              <a:rPr lang="en-US" sz="2800" b="1" dirty="0" err="1">
                <a:effectLst/>
                <a:latin typeface="+mn-lt"/>
                <a:ea typeface="ＭＳ Ｐゴシック" pitchFamily="-109" charset="-128"/>
              </a:rPr>
              <a:t>est</a:t>
            </a:r>
            <a:r>
              <a:rPr lang="en-US" sz="2800" b="1" dirty="0">
                <a:effectLst/>
                <a:latin typeface="+mn-lt"/>
                <a:ea typeface="ＭＳ Ｐゴシック" pitchFamily="-109" charset="-128"/>
              </a:rPr>
              <a:t> </a:t>
            </a:r>
            <a:r>
              <a:rPr lang="en-US" sz="2800" b="1" dirty="0" err="1">
                <a:effectLst/>
                <a:latin typeface="+mn-lt"/>
                <a:ea typeface="ＭＳ Ｐゴシック" pitchFamily="-109" charset="-128"/>
              </a:rPr>
              <a:t>nécessaire</a:t>
            </a:r>
            <a:r>
              <a:rPr lang="en-US" sz="2800" b="1" dirty="0">
                <a:effectLst/>
                <a:latin typeface="+mn-lt"/>
                <a:ea typeface="ＭＳ Ｐゴシック" pitchFamily="-109" charset="-128"/>
              </a:rPr>
              <a:t>.</a:t>
            </a:r>
          </a:p>
          <a:p>
            <a:pPr marL="344488" indent="-342900">
              <a:spcBef>
                <a:spcPct val="100000"/>
              </a:spcBef>
              <a:buClr>
                <a:srgbClr val="990000"/>
              </a:buClr>
              <a:buFont typeface="Arial" panose="020B0604020202020204" pitchFamily="34" charset="0"/>
              <a:buChar char="•"/>
            </a:pPr>
            <a:r>
              <a:rPr lang="en-US" dirty="0"/>
              <a:t>Pris dans son ensemble, </a:t>
            </a:r>
            <a:r>
              <a:rPr lang="en-US" dirty="0" err="1"/>
              <a:t>l'indicateur</a:t>
            </a:r>
            <a:r>
              <a:rPr lang="en-US" dirty="0"/>
              <a:t> (</a:t>
            </a:r>
            <a:r>
              <a:rPr lang="en-US" dirty="0" err="1"/>
              <a:t>ou</a:t>
            </a:r>
            <a:r>
              <a:rPr lang="en-US" dirty="0"/>
              <a:t> la </a:t>
            </a:r>
            <a:r>
              <a:rPr lang="en-US" dirty="0" err="1"/>
              <a:t>série</a:t>
            </a:r>
            <a:r>
              <a:rPr lang="en-US" dirty="0"/>
              <a:t> </a:t>
            </a:r>
            <a:r>
              <a:rPr lang="en-US" dirty="0" err="1"/>
              <a:t>d'indicateurs</a:t>
            </a:r>
            <a:r>
              <a:rPr lang="en-US" dirty="0"/>
              <a:t>) doit </a:t>
            </a:r>
            <a:r>
              <a:rPr lang="en-US" dirty="0" err="1"/>
              <a:t>être</a:t>
            </a:r>
            <a:r>
              <a:rPr lang="en-US" dirty="0"/>
              <a:t> </a:t>
            </a:r>
            <a:r>
              <a:rPr lang="en-US" dirty="0" err="1"/>
              <a:t>suffisant</a:t>
            </a:r>
            <a:r>
              <a:rPr lang="en-US" dirty="0"/>
              <a:t> pour </a:t>
            </a:r>
            <a:r>
              <a:rPr lang="en-US" dirty="0" err="1"/>
              <a:t>mesurer</a:t>
            </a:r>
            <a:r>
              <a:rPr lang="en-US" dirty="0"/>
              <a:t> le </a:t>
            </a:r>
            <a:r>
              <a:rPr lang="en-US" dirty="0" err="1"/>
              <a:t>résultat</a:t>
            </a:r>
            <a:r>
              <a:rPr lang="en-US" dirty="0"/>
              <a:t> </a:t>
            </a:r>
            <a:r>
              <a:rPr lang="en-US" dirty="0" err="1"/>
              <a:t>énoncé</a:t>
            </a:r>
            <a:r>
              <a:rPr lang="en-US" dirty="0"/>
              <a:t>. </a:t>
            </a:r>
          </a:p>
          <a:p>
            <a:pPr marL="344488" indent="-342900">
              <a:spcBef>
                <a:spcPct val="100000"/>
              </a:spcBef>
              <a:buClr>
                <a:srgbClr val="990000"/>
              </a:buClr>
              <a:buFont typeface="Arial" panose="020B0604020202020204" pitchFamily="34" charset="0"/>
              <a:buChar char="•"/>
            </a:pPr>
            <a:r>
              <a:rPr lang="en-US" dirty="0"/>
              <a:t>Ne </a:t>
            </a:r>
            <a:r>
              <a:rPr lang="en-US" dirty="0" err="1"/>
              <a:t>cherchez</a:t>
            </a:r>
            <a:r>
              <a:rPr lang="en-US" dirty="0"/>
              <a:t> que </a:t>
            </a:r>
            <a:r>
              <a:rPr lang="en-US" dirty="0" err="1"/>
              <a:t>ce</a:t>
            </a:r>
            <a:r>
              <a:rPr lang="en-US" dirty="0"/>
              <a:t> </a:t>
            </a:r>
            <a:r>
              <a:rPr lang="en-US" dirty="0" err="1"/>
              <a:t>dont</a:t>
            </a:r>
            <a:r>
              <a:rPr lang="en-US" dirty="0"/>
              <a:t> </a:t>
            </a:r>
            <a:r>
              <a:rPr lang="en-US" dirty="0" err="1"/>
              <a:t>vous</a:t>
            </a:r>
            <a:r>
              <a:rPr lang="en-US" dirty="0"/>
              <a:t> </a:t>
            </a:r>
            <a:r>
              <a:rPr lang="en-US" dirty="0" err="1"/>
              <a:t>avez</a:t>
            </a:r>
            <a:r>
              <a:rPr lang="en-US" dirty="0"/>
              <a:t> </a:t>
            </a:r>
            <a:r>
              <a:rPr lang="en-US" dirty="0" err="1"/>
              <a:t>besoin</a:t>
            </a:r>
            <a:r>
              <a:rPr lang="en-US" dirty="0"/>
              <a:t> - </a:t>
            </a:r>
            <a:r>
              <a:rPr lang="en-US" dirty="0" err="1"/>
              <a:t>ni</a:t>
            </a:r>
            <a:r>
              <a:rPr lang="en-US" dirty="0"/>
              <a:t> plus </a:t>
            </a:r>
            <a:r>
              <a:rPr lang="en-US" dirty="0" err="1"/>
              <a:t>ni</a:t>
            </a:r>
            <a:r>
              <a:rPr lang="en-US" dirty="0"/>
              <a:t> </a:t>
            </a:r>
            <a:r>
              <a:rPr lang="en-US" dirty="0" err="1"/>
              <a:t>moins</a:t>
            </a:r>
            <a:r>
              <a:rPr lang="en-US" dirty="0"/>
              <a:t>. </a:t>
            </a:r>
          </a:p>
        </p:txBody>
      </p:sp>
      <p:sp>
        <p:nvSpPr>
          <p:cNvPr id="2" name="Footer Placeholder 1">
            <a:extLst>
              <a:ext uri="{FF2B5EF4-FFF2-40B4-BE49-F238E27FC236}">
                <a16:creationId xmlns:a16="http://schemas.microsoft.com/office/drawing/2014/main" id="{C731B885-2FDF-4680-BBA6-705BD14FABD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4189392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Exemple : Indicateurs adéquats ">
            <a:extLst>
              <a:ext uri="{FF2B5EF4-FFF2-40B4-BE49-F238E27FC236}">
                <a16:creationId xmlns:a16="http://schemas.microsoft.com/office/drawing/2014/main" id="{AA5A2B27-8A8B-43EF-AF60-BD11A6E41202}"/>
              </a:ext>
            </a:extLst>
          </p:cNvPr>
          <p:cNvSpPr>
            <a:spLocks noGrp="1"/>
          </p:cNvSpPr>
          <p:nvPr>
            <p:ph type="ctrTitle"/>
          </p:nvPr>
        </p:nvSpPr>
        <p:spPr>
          <a:xfrm>
            <a:off x="642588" y="0"/>
            <a:ext cx="10296808" cy="961175"/>
          </a:xfrm>
        </p:spPr>
        <p:txBody>
          <a:bodyPr>
            <a:normAutofit/>
          </a:bodyPr>
          <a:lstStyle/>
          <a:p>
            <a:pPr algn="l"/>
            <a:r>
              <a:rPr lang="en-US" sz="4400" dirty="0" err="1"/>
              <a:t>Exemple</a:t>
            </a:r>
            <a:r>
              <a:rPr lang="en-US" sz="4400" dirty="0"/>
              <a:t> : </a:t>
            </a:r>
            <a:r>
              <a:rPr lang="en-US" sz="4400" dirty="0" err="1"/>
              <a:t>Indicateurs</a:t>
            </a:r>
            <a:r>
              <a:rPr lang="en-US" sz="4400" dirty="0"/>
              <a:t> </a:t>
            </a:r>
            <a:r>
              <a:rPr lang="en-US" sz="4400" dirty="0" err="1"/>
              <a:t>adéquats</a:t>
            </a:r>
            <a:r>
              <a:rPr lang="en-US" sz="4400" dirty="0"/>
              <a:t> </a:t>
            </a:r>
          </a:p>
        </p:txBody>
      </p:sp>
      <p:sp>
        <p:nvSpPr>
          <p:cNvPr id="3" name="Content Placeholder 2" descr="Identifiez le nombre minimum d'indicateurs nécessaires pour saisir tous les éléments importants du résultat.&#10;">
            <a:extLst>
              <a:ext uri="{FF2B5EF4-FFF2-40B4-BE49-F238E27FC236}">
                <a16:creationId xmlns:a16="http://schemas.microsoft.com/office/drawing/2014/main" id="{899D53A3-0873-4795-B6D8-E299669A3614}"/>
              </a:ext>
            </a:extLst>
          </p:cNvPr>
          <p:cNvSpPr>
            <a:spLocks noGrp="1"/>
          </p:cNvSpPr>
          <p:nvPr>
            <p:ph sz="quarter" idx="13"/>
          </p:nvPr>
        </p:nvSpPr>
        <p:spPr>
          <a:xfrm>
            <a:off x="642588" y="1041698"/>
            <a:ext cx="10597479" cy="879700"/>
          </a:xfrm>
        </p:spPr>
        <p:txBody>
          <a:bodyPr>
            <a:normAutofit/>
          </a:bodyPr>
          <a:lstStyle/>
          <a:p>
            <a:pPr marL="1588" indent="0">
              <a:spcBef>
                <a:spcPct val="100000"/>
              </a:spcBef>
              <a:buClr>
                <a:srgbClr val="990000"/>
              </a:buClr>
              <a:buNone/>
            </a:pPr>
            <a:r>
              <a:rPr lang="en-US" altLang="en-US" sz="2800" b="1" dirty="0" err="1"/>
              <a:t>Identifiez</a:t>
            </a:r>
            <a:r>
              <a:rPr lang="en-US" altLang="en-US" sz="2800" b="1" dirty="0"/>
              <a:t> le </a:t>
            </a:r>
            <a:r>
              <a:rPr lang="en-US" altLang="en-US" sz="2800" b="1" dirty="0" err="1"/>
              <a:t>nombre</a:t>
            </a:r>
            <a:r>
              <a:rPr lang="en-US" altLang="en-US" sz="2800" b="1" dirty="0"/>
              <a:t> minimum </a:t>
            </a:r>
            <a:r>
              <a:rPr lang="en-US" altLang="en-US" sz="2800" b="1" dirty="0" err="1"/>
              <a:t>d'indicateurs</a:t>
            </a:r>
            <a:r>
              <a:rPr lang="en-US" altLang="en-US" sz="2800" b="1" dirty="0"/>
              <a:t> </a:t>
            </a:r>
            <a:r>
              <a:rPr lang="en-US" altLang="en-US" sz="2800" b="1" dirty="0" err="1"/>
              <a:t>nécessaires</a:t>
            </a:r>
            <a:r>
              <a:rPr lang="en-US" altLang="en-US" sz="2800" b="1" dirty="0"/>
              <a:t> pour </a:t>
            </a:r>
            <a:r>
              <a:rPr lang="en-US" altLang="en-US" sz="2800" b="1" dirty="0" err="1"/>
              <a:t>saisir</a:t>
            </a:r>
            <a:r>
              <a:rPr lang="en-US" altLang="en-US" sz="2800" b="1" dirty="0"/>
              <a:t> </a:t>
            </a:r>
            <a:r>
              <a:rPr lang="en-US" altLang="en-US" sz="2800" b="1" dirty="0" err="1"/>
              <a:t>tous</a:t>
            </a:r>
            <a:r>
              <a:rPr lang="en-US" altLang="en-US" sz="2800" b="1" dirty="0"/>
              <a:t> les </a:t>
            </a:r>
            <a:r>
              <a:rPr lang="en-US" altLang="en-US" sz="2800" b="1" dirty="0" err="1"/>
              <a:t>éléments</a:t>
            </a:r>
            <a:r>
              <a:rPr lang="en-US" altLang="en-US" sz="2800" b="1" dirty="0"/>
              <a:t> </a:t>
            </a:r>
            <a:r>
              <a:rPr lang="en-US" altLang="en-US" sz="2800" b="1" dirty="0" err="1"/>
              <a:t>importants</a:t>
            </a:r>
            <a:r>
              <a:rPr lang="en-US" altLang="en-US" sz="2800" b="1" dirty="0"/>
              <a:t> du </a:t>
            </a:r>
            <a:r>
              <a:rPr lang="en-US" altLang="en-US" sz="2800" b="1" dirty="0" err="1"/>
              <a:t>résultat</a:t>
            </a:r>
            <a:r>
              <a:rPr lang="en-US" altLang="en-US" sz="2800" b="1" dirty="0"/>
              <a:t>.</a:t>
            </a:r>
          </a:p>
        </p:txBody>
      </p:sp>
      <p:sp>
        <p:nvSpPr>
          <p:cNvPr id="5" name="Rectangle 4" descr="Résultat :  Amélioration de la mise en œuvre des réglementations et des orientations en matière de droits et de protection du travail par les acteurs du secteur privé.">
            <a:extLst>
              <a:ext uri="{FF2B5EF4-FFF2-40B4-BE49-F238E27FC236}">
                <a16:creationId xmlns:a16="http://schemas.microsoft.com/office/drawing/2014/main" id="{8E2153F3-FEAE-44A1-BF61-6F8153651E18}"/>
              </a:ext>
            </a:extLst>
          </p:cNvPr>
          <p:cNvSpPr/>
          <p:nvPr/>
        </p:nvSpPr>
        <p:spPr>
          <a:xfrm>
            <a:off x="642588" y="1921399"/>
            <a:ext cx="10296808" cy="738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1087438" indent="-1030288"/>
            <a:r>
              <a:rPr lang="en-US" altLang="en-US" sz="2400" b="1" u="sng" dirty="0" err="1">
                <a:solidFill>
                  <a:schemeClr val="bg1"/>
                </a:solidFill>
              </a:rPr>
              <a:t>Résultat</a:t>
            </a:r>
            <a:r>
              <a:rPr lang="en-US" altLang="en-US" sz="2400" b="1" u="sng" dirty="0">
                <a:solidFill>
                  <a:schemeClr val="bg1"/>
                </a:solidFill>
              </a:rPr>
              <a:t> </a:t>
            </a:r>
            <a:r>
              <a:rPr lang="en-US" altLang="en-US" b="1" u="sng" dirty="0">
                <a:solidFill>
                  <a:schemeClr val="bg1"/>
                </a:solidFill>
              </a:rPr>
              <a:t>:  </a:t>
            </a:r>
            <a:r>
              <a:rPr lang="en-US" altLang="en-US" dirty="0" err="1">
                <a:solidFill>
                  <a:schemeClr val="bg1"/>
                </a:solidFill>
              </a:rPr>
              <a:t>Amélioration</a:t>
            </a:r>
            <a:r>
              <a:rPr lang="en-US" altLang="en-US" dirty="0">
                <a:solidFill>
                  <a:schemeClr val="bg1"/>
                </a:solidFill>
              </a:rPr>
              <a:t> de la mise </a:t>
            </a:r>
            <a:r>
              <a:rPr lang="en-US" altLang="en-US" dirty="0" err="1">
                <a:solidFill>
                  <a:schemeClr val="bg1"/>
                </a:solidFill>
              </a:rPr>
              <a:t>en</a:t>
            </a:r>
            <a:r>
              <a:rPr lang="en-US" altLang="en-US" dirty="0">
                <a:solidFill>
                  <a:schemeClr val="bg1"/>
                </a:solidFill>
              </a:rPr>
              <a:t> </a:t>
            </a:r>
            <a:r>
              <a:rPr lang="en-US" altLang="en-US" dirty="0" err="1">
                <a:solidFill>
                  <a:schemeClr val="bg1"/>
                </a:solidFill>
              </a:rPr>
              <a:t>œuvre</a:t>
            </a:r>
            <a:r>
              <a:rPr lang="en-US" altLang="en-US" dirty="0">
                <a:solidFill>
                  <a:schemeClr val="bg1"/>
                </a:solidFill>
              </a:rPr>
              <a:t> des </a:t>
            </a:r>
            <a:r>
              <a:rPr lang="en-US" altLang="en-US" dirty="0" err="1">
                <a:solidFill>
                  <a:schemeClr val="bg1"/>
                </a:solidFill>
              </a:rPr>
              <a:t>réglementations</a:t>
            </a:r>
            <a:r>
              <a:rPr lang="en-US" altLang="en-US" dirty="0">
                <a:solidFill>
                  <a:schemeClr val="bg1"/>
                </a:solidFill>
              </a:rPr>
              <a:t> et des orientations </a:t>
            </a:r>
            <a:r>
              <a:rPr lang="en-US" altLang="en-US" dirty="0" err="1">
                <a:solidFill>
                  <a:schemeClr val="bg1"/>
                </a:solidFill>
              </a:rPr>
              <a:t>en</a:t>
            </a:r>
            <a:r>
              <a:rPr lang="en-US" altLang="en-US" dirty="0">
                <a:solidFill>
                  <a:schemeClr val="bg1"/>
                </a:solidFill>
              </a:rPr>
              <a:t> matière de droits et de protection du travail par les </a:t>
            </a:r>
            <a:r>
              <a:rPr lang="en-US" altLang="en-US" dirty="0" err="1">
                <a:solidFill>
                  <a:schemeClr val="bg1"/>
                </a:solidFill>
              </a:rPr>
              <a:t>acteurs</a:t>
            </a:r>
            <a:r>
              <a:rPr lang="en-US" altLang="en-US" dirty="0">
                <a:solidFill>
                  <a:schemeClr val="bg1"/>
                </a:solidFill>
              </a:rPr>
              <a:t> du </a:t>
            </a:r>
            <a:r>
              <a:rPr lang="en-US" altLang="en-US" dirty="0" err="1">
                <a:solidFill>
                  <a:schemeClr val="bg1"/>
                </a:solidFill>
              </a:rPr>
              <a:t>secteur</a:t>
            </a:r>
            <a:r>
              <a:rPr lang="en-US" altLang="en-US" dirty="0">
                <a:solidFill>
                  <a:schemeClr val="bg1"/>
                </a:solidFill>
              </a:rPr>
              <a:t> </a:t>
            </a:r>
            <a:r>
              <a:rPr lang="en-US" altLang="en-US" dirty="0" err="1">
                <a:solidFill>
                  <a:schemeClr val="bg1"/>
                </a:solidFill>
              </a:rPr>
              <a:t>privé</a:t>
            </a:r>
            <a:r>
              <a:rPr lang="en-US" altLang="en-US" dirty="0">
                <a:solidFill>
                  <a:schemeClr val="bg1"/>
                </a:solidFill>
              </a:rPr>
              <a:t>.</a:t>
            </a:r>
          </a:p>
        </p:txBody>
      </p:sp>
      <p:graphicFrame>
        <p:nvGraphicFramePr>
          <p:cNvPr id="6" name="Table 6" descr="Tableau:&#10;&#10;Trop nombreux :&#10;1. # Nombre d'entreprises ayant rédigé une nouvelle réglementation en matière de droit du travail &#10;&#10;2. % d'entreprises ayant adopté et mis en œuvre de nouvelles réglementations&#10;&#10;3. % d'entreprises ayant adopté des orientations nationales et/ou internationales en matière de droits du travail &#10;&#10;4. % d'entreprises qui prévoient de mettre en œuvre de nouvelles réglementations ou orientations &#10;&#10;5. % d'entreprises qui ont formé de nouveaux partenariats liés aux droits du travail. &#10;&#10;Juste assez:&#10;&#10;1. % d'entreprises ayant adopté et mis en œuvre de nouvelles réglementations&#10;&#10;2. % d'entreprises ayant adopté des orientations nationales et/ou internationales en matière de droits du travail">
            <a:extLst>
              <a:ext uri="{FF2B5EF4-FFF2-40B4-BE49-F238E27FC236}">
                <a16:creationId xmlns:a16="http://schemas.microsoft.com/office/drawing/2014/main" id="{14858662-05A2-46B4-B7BD-EDB1E2A3E68F}"/>
              </a:ext>
            </a:extLst>
          </p:cNvPr>
          <p:cNvGraphicFramePr>
            <a:graphicFrameLocks noGrp="1"/>
          </p:cNvGraphicFramePr>
          <p:nvPr>
            <p:extLst>
              <p:ext uri="{D42A27DB-BD31-4B8C-83A1-F6EECF244321}">
                <p14:modId xmlns:p14="http://schemas.microsoft.com/office/powerpoint/2010/main" val="4082852566"/>
              </p:ext>
            </p:extLst>
          </p:nvPr>
        </p:nvGraphicFramePr>
        <p:xfrm>
          <a:off x="642588" y="2751780"/>
          <a:ext cx="10296808" cy="3505200"/>
        </p:xfrm>
        <a:graphic>
          <a:graphicData uri="http://schemas.openxmlformats.org/drawingml/2006/table">
            <a:tbl>
              <a:tblPr firstRow="1" bandRow="1">
                <a:tableStyleId>{F5AB1C69-6EDB-4FF4-983F-18BD219EF322}</a:tableStyleId>
              </a:tblPr>
              <a:tblGrid>
                <a:gridCol w="5444468">
                  <a:extLst>
                    <a:ext uri="{9D8B030D-6E8A-4147-A177-3AD203B41FA5}">
                      <a16:colId xmlns:a16="http://schemas.microsoft.com/office/drawing/2014/main" val="3902638445"/>
                    </a:ext>
                  </a:extLst>
                </a:gridCol>
                <a:gridCol w="4852340">
                  <a:extLst>
                    <a:ext uri="{9D8B030D-6E8A-4147-A177-3AD203B41FA5}">
                      <a16:colId xmlns:a16="http://schemas.microsoft.com/office/drawing/2014/main" val="2346990591"/>
                    </a:ext>
                  </a:extLst>
                </a:gridCol>
              </a:tblGrid>
              <a:tr h="328696">
                <a:tc>
                  <a:txBody>
                    <a:bodyPr/>
                    <a:lstStyle/>
                    <a:p>
                      <a:pPr algn="ctr"/>
                      <a:r>
                        <a:rPr lang="en-US" sz="2000" dirty="0"/>
                        <a:t>Trop </a:t>
                      </a:r>
                      <a:r>
                        <a:rPr lang="en-US" sz="2000" dirty="0" err="1"/>
                        <a:t>nombreux</a:t>
                      </a:r>
                      <a:r>
                        <a:rPr lang="en-US" sz="2000" dirty="0"/>
                        <a:t> </a:t>
                      </a:r>
                    </a:p>
                  </a:txBody>
                  <a:tcPr>
                    <a:solidFill>
                      <a:schemeClr val="tx1">
                        <a:lumMod val="50000"/>
                        <a:lumOff val="50000"/>
                      </a:schemeClr>
                    </a:solidFill>
                  </a:tcPr>
                </a:tc>
                <a:tc>
                  <a:txBody>
                    <a:bodyPr/>
                    <a:lstStyle/>
                    <a:p>
                      <a:pPr algn="ctr"/>
                      <a:r>
                        <a:rPr lang="en-US" sz="2000" dirty="0" err="1"/>
                        <a:t>Juste</a:t>
                      </a:r>
                      <a:r>
                        <a:rPr lang="en-US" sz="2000" dirty="0"/>
                        <a:t> </a:t>
                      </a:r>
                      <a:r>
                        <a:rPr lang="en-US" sz="2000" dirty="0" err="1"/>
                        <a:t>assez</a:t>
                      </a:r>
                      <a:r>
                        <a:rPr lang="en-US" sz="2000" dirty="0"/>
                        <a:t> </a:t>
                      </a:r>
                    </a:p>
                  </a:txBody>
                  <a:tcPr>
                    <a:solidFill>
                      <a:schemeClr val="tx1">
                        <a:lumMod val="50000"/>
                        <a:lumOff val="50000"/>
                      </a:schemeClr>
                    </a:solidFill>
                  </a:tcPr>
                </a:tc>
                <a:extLst>
                  <a:ext uri="{0D108BD9-81ED-4DB2-BD59-A6C34878D82A}">
                    <a16:rowId xmlns:a16="http://schemas.microsoft.com/office/drawing/2014/main" val="3002535913"/>
                  </a:ext>
                </a:extLst>
              </a:tr>
              <a:tr h="2579002">
                <a:tc>
                  <a:txBody>
                    <a:bodyPr/>
                    <a:lstStyle/>
                    <a:p>
                      <a:pPr marL="285750" indent="-285750">
                        <a:buFont typeface="Arial" panose="020B0604020202020204" pitchFamily="34" charset="0"/>
                        <a:buChar char="•"/>
                      </a:pPr>
                      <a:r>
                        <a:rPr lang="en-US" sz="1800" dirty="0"/>
                        <a:t># </a:t>
                      </a:r>
                      <a:r>
                        <a:rPr lang="en-US" sz="1800" dirty="0" err="1"/>
                        <a:t>Nombre</a:t>
                      </a:r>
                      <a:r>
                        <a:rPr lang="en-US" sz="1800" dirty="0"/>
                        <a:t> </a:t>
                      </a:r>
                      <a:r>
                        <a:rPr lang="en-US" sz="1800" dirty="0" err="1"/>
                        <a:t>d'entreprises</a:t>
                      </a:r>
                      <a:r>
                        <a:rPr lang="en-US" sz="1800" dirty="0"/>
                        <a:t> </a:t>
                      </a:r>
                      <a:r>
                        <a:rPr lang="en-US" sz="1800" dirty="0" err="1"/>
                        <a:t>ayant</a:t>
                      </a:r>
                      <a:r>
                        <a:rPr lang="en-US" sz="1800" dirty="0"/>
                        <a:t> </a:t>
                      </a:r>
                      <a:r>
                        <a:rPr lang="en-US" sz="1800" dirty="0" err="1"/>
                        <a:t>rédigé</a:t>
                      </a:r>
                      <a:r>
                        <a:rPr lang="en-US" sz="1800" dirty="0"/>
                        <a:t> </a:t>
                      </a:r>
                      <a:r>
                        <a:rPr lang="en-US" sz="1800" dirty="0" err="1"/>
                        <a:t>une</a:t>
                      </a:r>
                      <a:r>
                        <a:rPr lang="en-US" sz="1800" dirty="0"/>
                        <a:t> nouvelle </a:t>
                      </a:r>
                      <a:r>
                        <a:rPr lang="en-US" sz="1800" dirty="0" err="1"/>
                        <a:t>réglementation</a:t>
                      </a:r>
                      <a:r>
                        <a:rPr lang="en-US" sz="1800" dirty="0"/>
                        <a:t> </a:t>
                      </a:r>
                      <a:r>
                        <a:rPr lang="en-US" sz="1800" dirty="0" err="1"/>
                        <a:t>en</a:t>
                      </a:r>
                      <a:r>
                        <a:rPr lang="en-US" sz="1800" dirty="0"/>
                        <a:t> matière de droit du travail </a:t>
                      </a:r>
                    </a:p>
                    <a:p>
                      <a:pPr marL="285750" indent="-285750">
                        <a:buFont typeface="Arial" panose="020B0604020202020204" pitchFamily="34" charset="0"/>
                        <a:buChar char="•"/>
                      </a:pPr>
                      <a:r>
                        <a:rPr lang="en-US" sz="1800" dirty="0"/>
                        <a:t>% </a:t>
                      </a:r>
                      <a:r>
                        <a:rPr lang="en-US" sz="1800" dirty="0" err="1"/>
                        <a:t>d'entreprises</a:t>
                      </a:r>
                      <a:r>
                        <a:rPr lang="en-US" sz="1800" dirty="0"/>
                        <a:t> </a:t>
                      </a:r>
                      <a:r>
                        <a:rPr lang="en-US" sz="1800" dirty="0" err="1"/>
                        <a:t>ayant</a:t>
                      </a:r>
                      <a:r>
                        <a:rPr lang="en-US" sz="1800" dirty="0"/>
                        <a:t> </a:t>
                      </a:r>
                      <a:r>
                        <a:rPr lang="en-US" sz="1800" dirty="0" err="1"/>
                        <a:t>adopté</a:t>
                      </a:r>
                      <a:r>
                        <a:rPr lang="en-US" sz="1800" dirty="0"/>
                        <a:t> et mis </a:t>
                      </a:r>
                      <a:r>
                        <a:rPr lang="en-US" sz="1800" dirty="0" err="1"/>
                        <a:t>en</a:t>
                      </a:r>
                      <a:r>
                        <a:rPr lang="en-US" sz="1800" dirty="0"/>
                        <a:t> </a:t>
                      </a:r>
                      <a:r>
                        <a:rPr lang="en-US" sz="1800" dirty="0" err="1"/>
                        <a:t>œuvre</a:t>
                      </a:r>
                      <a:r>
                        <a:rPr lang="en-US" sz="1800" dirty="0"/>
                        <a:t> de </a:t>
                      </a:r>
                      <a:r>
                        <a:rPr lang="en-US" sz="1800" dirty="0" err="1"/>
                        <a:t>nouvelles</a:t>
                      </a:r>
                      <a:r>
                        <a:rPr lang="en-US" sz="1800" dirty="0"/>
                        <a:t> </a:t>
                      </a:r>
                      <a:r>
                        <a:rPr lang="en-US" sz="1800" dirty="0" err="1"/>
                        <a:t>réglementations</a:t>
                      </a:r>
                      <a:endParaRPr lang="en-US" sz="1800" dirty="0"/>
                    </a:p>
                    <a:p>
                      <a:pPr marL="285750" indent="-285750">
                        <a:buFont typeface="Arial" panose="020B0604020202020204" pitchFamily="34" charset="0"/>
                        <a:buChar char="•"/>
                      </a:pPr>
                      <a:r>
                        <a:rPr lang="en-US" sz="1800" dirty="0"/>
                        <a:t>% </a:t>
                      </a:r>
                      <a:r>
                        <a:rPr lang="en-US" sz="1800" dirty="0" err="1"/>
                        <a:t>d'entreprises</a:t>
                      </a:r>
                      <a:r>
                        <a:rPr lang="en-US" sz="1800" dirty="0"/>
                        <a:t> </a:t>
                      </a:r>
                      <a:r>
                        <a:rPr lang="en-US" sz="1800" dirty="0" err="1"/>
                        <a:t>ayant</a:t>
                      </a:r>
                      <a:r>
                        <a:rPr lang="en-US" sz="1800" dirty="0"/>
                        <a:t> </a:t>
                      </a:r>
                      <a:r>
                        <a:rPr lang="en-US" sz="1800" dirty="0" err="1"/>
                        <a:t>adopté</a:t>
                      </a:r>
                      <a:r>
                        <a:rPr lang="en-US" sz="1800" dirty="0"/>
                        <a:t> des orientations </a:t>
                      </a:r>
                      <a:r>
                        <a:rPr lang="en-US" sz="1800" dirty="0" err="1"/>
                        <a:t>nationales</a:t>
                      </a:r>
                      <a:r>
                        <a:rPr lang="en-US" sz="1800" dirty="0"/>
                        <a:t> et/</a:t>
                      </a:r>
                      <a:r>
                        <a:rPr lang="en-US" sz="1800" dirty="0" err="1"/>
                        <a:t>ou</a:t>
                      </a:r>
                      <a:r>
                        <a:rPr lang="en-US" sz="1800" dirty="0"/>
                        <a:t> </a:t>
                      </a:r>
                      <a:r>
                        <a:rPr lang="en-US" sz="1800" dirty="0" err="1"/>
                        <a:t>internationales</a:t>
                      </a:r>
                      <a:r>
                        <a:rPr lang="en-US" sz="1800" dirty="0"/>
                        <a:t> </a:t>
                      </a:r>
                      <a:r>
                        <a:rPr lang="en-US" sz="1800" dirty="0" err="1"/>
                        <a:t>en</a:t>
                      </a:r>
                      <a:r>
                        <a:rPr lang="en-US" sz="1800" dirty="0"/>
                        <a:t> matière de droits du travail </a:t>
                      </a:r>
                    </a:p>
                    <a:p>
                      <a:pPr marL="285750" indent="-285750">
                        <a:buFont typeface="Arial" panose="020B0604020202020204" pitchFamily="34" charset="0"/>
                        <a:buChar char="•"/>
                      </a:pPr>
                      <a:r>
                        <a:rPr lang="en-US" sz="1800" dirty="0"/>
                        <a:t>% </a:t>
                      </a:r>
                      <a:r>
                        <a:rPr lang="en-US" sz="1800" dirty="0" err="1"/>
                        <a:t>d'entreprises</a:t>
                      </a:r>
                      <a:r>
                        <a:rPr lang="en-US" sz="1800" dirty="0"/>
                        <a:t> qui </a:t>
                      </a:r>
                      <a:r>
                        <a:rPr lang="en-US" sz="1800" dirty="0" err="1"/>
                        <a:t>prévoient</a:t>
                      </a:r>
                      <a:r>
                        <a:rPr lang="en-US" sz="1800" dirty="0"/>
                        <a:t> de </a:t>
                      </a:r>
                      <a:r>
                        <a:rPr lang="en-US" sz="1800" dirty="0" err="1"/>
                        <a:t>mettre</a:t>
                      </a:r>
                      <a:r>
                        <a:rPr lang="en-US" sz="1800" dirty="0"/>
                        <a:t> </a:t>
                      </a:r>
                      <a:r>
                        <a:rPr lang="en-US" sz="1800" dirty="0" err="1"/>
                        <a:t>en</a:t>
                      </a:r>
                      <a:r>
                        <a:rPr lang="en-US" sz="1800" dirty="0"/>
                        <a:t> </a:t>
                      </a:r>
                      <a:r>
                        <a:rPr lang="en-US" sz="1800" dirty="0" err="1"/>
                        <a:t>œuvre</a:t>
                      </a:r>
                      <a:r>
                        <a:rPr lang="en-US" sz="1800" dirty="0"/>
                        <a:t> de </a:t>
                      </a:r>
                      <a:r>
                        <a:rPr lang="en-US" sz="1800" dirty="0" err="1"/>
                        <a:t>nouvelles</a:t>
                      </a:r>
                      <a:r>
                        <a:rPr lang="en-US" sz="1800" dirty="0"/>
                        <a:t> </a:t>
                      </a:r>
                      <a:r>
                        <a:rPr lang="en-US" sz="1800" dirty="0" err="1"/>
                        <a:t>réglementations</a:t>
                      </a:r>
                      <a:r>
                        <a:rPr lang="en-US" sz="1800" dirty="0"/>
                        <a:t> </a:t>
                      </a:r>
                      <a:r>
                        <a:rPr lang="en-US" sz="1800" dirty="0" err="1"/>
                        <a:t>ou</a:t>
                      </a:r>
                      <a:r>
                        <a:rPr lang="en-US" sz="1800" dirty="0"/>
                        <a:t> orientations </a:t>
                      </a:r>
                    </a:p>
                    <a:p>
                      <a:pPr marL="285750" indent="-285750">
                        <a:buFont typeface="Arial" panose="020B0604020202020204" pitchFamily="34" charset="0"/>
                        <a:buChar char="•"/>
                      </a:pPr>
                      <a:r>
                        <a:rPr lang="en-US" sz="1800" dirty="0"/>
                        <a:t>% </a:t>
                      </a:r>
                      <a:r>
                        <a:rPr lang="en-US" sz="1800" dirty="0" err="1"/>
                        <a:t>d'entreprises</a:t>
                      </a:r>
                      <a:r>
                        <a:rPr lang="en-US" sz="1800" dirty="0"/>
                        <a:t> qui </a:t>
                      </a:r>
                      <a:r>
                        <a:rPr lang="en-US" sz="1800" dirty="0" err="1"/>
                        <a:t>ont</a:t>
                      </a:r>
                      <a:r>
                        <a:rPr lang="en-US" sz="1800" dirty="0"/>
                        <a:t> </a:t>
                      </a:r>
                      <a:r>
                        <a:rPr lang="en-US" sz="1800" dirty="0" err="1"/>
                        <a:t>formé</a:t>
                      </a:r>
                      <a:r>
                        <a:rPr lang="en-US" sz="1800" dirty="0"/>
                        <a:t> de nouveaux </a:t>
                      </a:r>
                      <a:r>
                        <a:rPr lang="en-US" sz="1800" dirty="0" err="1"/>
                        <a:t>partenariats</a:t>
                      </a:r>
                      <a:r>
                        <a:rPr lang="en-US" sz="1800" dirty="0"/>
                        <a:t> </a:t>
                      </a:r>
                      <a:r>
                        <a:rPr lang="en-US" sz="1800" dirty="0" err="1"/>
                        <a:t>liés</a:t>
                      </a:r>
                      <a:r>
                        <a:rPr lang="en-US" sz="1800" dirty="0"/>
                        <a:t> aux droits du travail. </a:t>
                      </a:r>
                    </a:p>
                  </a:txBody>
                  <a:tcPr/>
                </a:tc>
                <a:tc>
                  <a:txBody>
                    <a:bodyPr/>
                    <a:lstStyle/>
                    <a:p>
                      <a:pPr marL="285750" indent="-285750">
                        <a:buFont typeface="Arial" panose="020B0604020202020204" pitchFamily="34" charset="0"/>
                        <a:buChar char="•"/>
                      </a:pPr>
                      <a:r>
                        <a:rPr lang="en-US" sz="1800" dirty="0"/>
                        <a:t>% </a:t>
                      </a:r>
                      <a:r>
                        <a:rPr lang="en-US" sz="1800" dirty="0" err="1"/>
                        <a:t>d'entreprises</a:t>
                      </a:r>
                      <a:r>
                        <a:rPr lang="en-US" sz="1800" dirty="0"/>
                        <a:t> </a:t>
                      </a:r>
                      <a:r>
                        <a:rPr lang="en-US" sz="1800" dirty="0" err="1"/>
                        <a:t>ayant</a:t>
                      </a:r>
                      <a:r>
                        <a:rPr lang="en-US" sz="1800" dirty="0"/>
                        <a:t> </a:t>
                      </a:r>
                      <a:r>
                        <a:rPr lang="en-US" sz="1800" dirty="0" err="1"/>
                        <a:t>adopté</a:t>
                      </a:r>
                      <a:r>
                        <a:rPr lang="en-US" sz="1800" dirty="0"/>
                        <a:t> et mis </a:t>
                      </a:r>
                      <a:r>
                        <a:rPr lang="en-US" sz="1800" dirty="0" err="1"/>
                        <a:t>en</a:t>
                      </a:r>
                      <a:r>
                        <a:rPr lang="en-US" sz="1800" dirty="0"/>
                        <a:t> </a:t>
                      </a:r>
                      <a:r>
                        <a:rPr lang="en-US" sz="1800" dirty="0" err="1"/>
                        <a:t>œuvre</a:t>
                      </a:r>
                      <a:r>
                        <a:rPr lang="en-US" sz="1800" dirty="0"/>
                        <a:t> de </a:t>
                      </a:r>
                      <a:r>
                        <a:rPr lang="en-US" sz="1800" dirty="0" err="1"/>
                        <a:t>nouvelles</a:t>
                      </a:r>
                      <a:r>
                        <a:rPr lang="en-US" sz="1800" dirty="0"/>
                        <a:t> </a:t>
                      </a:r>
                      <a:r>
                        <a:rPr lang="en-US" sz="1800" dirty="0" err="1"/>
                        <a:t>réglementations</a:t>
                      </a:r>
                      <a:endParaRPr lang="en-US" sz="1800" dirty="0"/>
                    </a:p>
                    <a:p>
                      <a:pPr marL="285750" indent="-285750">
                        <a:buFont typeface="Arial" panose="020B0604020202020204" pitchFamily="34" charset="0"/>
                        <a:buChar char="•"/>
                      </a:pPr>
                      <a:r>
                        <a:rPr lang="en-US" sz="1800" dirty="0"/>
                        <a:t>% </a:t>
                      </a:r>
                      <a:r>
                        <a:rPr lang="en-US" sz="1800" dirty="0" err="1"/>
                        <a:t>d'entreprises</a:t>
                      </a:r>
                      <a:r>
                        <a:rPr lang="en-US" sz="1800" dirty="0"/>
                        <a:t> </a:t>
                      </a:r>
                      <a:r>
                        <a:rPr lang="en-US" sz="1800" dirty="0" err="1"/>
                        <a:t>ayant</a:t>
                      </a:r>
                      <a:r>
                        <a:rPr lang="en-US" sz="1800" dirty="0"/>
                        <a:t> </a:t>
                      </a:r>
                      <a:r>
                        <a:rPr lang="en-US" sz="1800" dirty="0" err="1"/>
                        <a:t>adopté</a:t>
                      </a:r>
                      <a:r>
                        <a:rPr lang="en-US" sz="1800" dirty="0"/>
                        <a:t> des orientations </a:t>
                      </a:r>
                      <a:r>
                        <a:rPr lang="en-US" sz="1800" dirty="0" err="1"/>
                        <a:t>nationales</a:t>
                      </a:r>
                      <a:r>
                        <a:rPr lang="en-US" sz="1800" dirty="0"/>
                        <a:t> et/</a:t>
                      </a:r>
                      <a:r>
                        <a:rPr lang="en-US" sz="1800" dirty="0" err="1"/>
                        <a:t>ou</a:t>
                      </a:r>
                      <a:r>
                        <a:rPr lang="en-US" sz="1800" dirty="0"/>
                        <a:t> </a:t>
                      </a:r>
                      <a:r>
                        <a:rPr lang="en-US" sz="1800" dirty="0" err="1"/>
                        <a:t>internationales</a:t>
                      </a:r>
                      <a:r>
                        <a:rPr lang="en-US" sz="1800" dirty="0"/>
                        <a:t> </a:t>
                      </a:r>
                      <a:r>
                        <a:rPr lang="en-US" sz="1800" dirty="0" err="1"/>
                        <a:t>en</a:t>
                      </a:r>
                      <a:r>
                        <a:rPr lang="en-US" sz="1800" dirty="0"/>
                        <a:t> matière de droits du travail </a:t>
                      </a:r>
                    </a:p>
                  </a:txBody>
                  <a:tcPr/>
                </a:tc>
                <a:extLst>
                  <a:ext uri="{0D108BD9-81ED-4DB2-BD59-A6C34878D82A}">
                    <a16:rowId xmlns:a16="http://schemas.microsoft.com/office/drawing/2014/main" val="475211918"/>
                  </a:ext>
                </a:extLst>
              </a:tr>
            </a:tbl>
          </a:graphicData>
        </a:graphic>
      </p:graphicFrame>
      <p:sp>
        <p:nvSpPr>
          <p:cNvPr id="2" name="Footer Placeholder 1">
            <a:extLst>
              <a:ext uri="{FF2B5EF4-FFF2-40B4-BE49-F238E27FC236}">
                <a16:creationId xmlns:a16="http://schemas.microsoft.com/office/drawing/2014/main" id="{C731B885-2FDF-4680-BBA6-705BD14FABD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228401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Indicateurs pratiques">
            <a:extLst>
              <a:ext uri="{FF2B5EF4-FFF2-40B4-BE49-F238E27FC236}">
                <a16:creationId xmlns:a16="http://schemas.microsoft.com/office/drawing/2014/main" id="{E83B329D-07C9-4DBC-BD95-259AD363AFC3}"/>
              </a:ext>
            </a:extLst>
          </p:cNvPr>
          <p:cNvSpPr>
            <a:spLocks noGrp="1"/>
          </p:cNvSpPr>
          <p:nvPr>
            <p:ph type="ctrTitle"/>
          </p:nvPr>
        </p:nvSpPr>
        <p:spPr>
          <a:xfrm>
            <a:off x="670560" y="169707"/>
            <a:ext cx="10226033" cy="961175"/>
          </a:xfrm>
        </p:spPr>
        <p:txBody>
          <a:bodyPr>
            <a:normAutofit/>
          </a:bodyPr>
          <a:lstStyle/>
          <a:p>
            <a:pPr algn="l"/>
            <a:r>
              <a:rPr lang="en-US" sz="4400" dirty="0" err="1"/>
              <a:t>Indicateurs</a:t>
            </a:r>
            <a:r>
              <a:rPr lang="en-US" sz="4400" dirty="0"/>
              <a:t> pratiques</a:t>
            </a:r>
          </a:p>
        </p:txBody>
      </p:sp>
      <p:sp>
        <p:nvSpPr>
          <p:cNvPr id="3" name="Content Placeholder 2" descr="1. Les données peuvent être obtenues de manière régulière et opportune (les gestionnaires obtiennent les données quand ils en ont besoin).&#10;&#10;2. La collecte de données primaires, lorsqu'elle est nécessaire, est faisable et rentable.&#10;&#10;3. Les données secondaires sont utilisées lorsqu'elles sont disponibles et pertinentes. &#10;&#10;4. Des données de qualité sont actuellement disponibles ou peuvent être collectées (une question essentielle dans les environnements pauvres en données).">
            <a:extLst>
              <a:ext uri="{FF2B5EF4-FFF2-40B4-BE49-F238E27FC236}">
                <a16:creationId xmlns:a16="http://schemas.microsoft.com/office/drawing/2014/main" id="{7F6E15F0-E5D0-4DAB-BE03-C526799FF2CE}"/>
              </a:ext>
            </a:extLst>
          </p:cNvPr>
          <p:cNvSpPr>
            <a:spLocks noGrp="1"/>
          </p:cNvSpPr>
          <p:nvPr>
            <p:ph sz="quarter" idx="13"/>
          </p:nvPr>
        </p:nvSpPr>
        <p:spPr>
          <a:xfrm>
            <a:off x="302198" y="1416087"/>
            <a:ext cx="10597479" cy="3734358"/>
          </a:xfrm>
        </p:spPr>
        <p:txBody>
          <a:bodyPr>
            <a:normAutofit fontScale="92500" lnSpcReduction="10000"/>
          </a:bodyPr>
          <a:lstStyle/>
          <a:p>
            <a:pPr marL="733425" lvl="1" indent="-457200" eaLnBrk="1" hangingPunct="1">
              <a:spcBef>
                <a:spcPct val="50000"/>
              </a:spcBef>
              <a:defRPr/>
            </a:pPr>
            <a:r>
              <a:rPr lang="en-US" sz="2800" dirty="0">
                <a:ea typeface="ＭＳ Ｐゴシック" pitchFamily="34" charset="-128"/>
              </a:rPr>
              <a:t>Les </a:t>
            </a:r>
            <a:r>
              <a:rPr lang="en-US" sz="2800" dirty="0" err="1">
                <a:ea typeface="ＭＳ Ｐゴシック" pitchFamily="34" charset="-128"/>
              </a:rPr>
              <a:t>données</a:t>
            </a:r>
            <a:r>
              <a:rPr lang="en-US" sz="2800" dirty="0">
                <a:ea typeface="ＭＳ Ｐゴシック" pitchFamily="34" charset="-128"/>
              </a:rPr>
              <a:t> </a:t>
            </a:r>
            <a:r>
              <a:rPr lang="en-US" sz="2800" dirty="0" err="1">
                <a:ea typeface="ＭＳ Ｐゴシック" pitchFamily="34" charset="-128"/>
              </a:rPr>
              <a:t>peuvent</a:t>
            </a:r>
            <a:r>
              <a:rPr lang="en-US" sz="2800" dirty="0">
                <a:ea typeface="ＭＳ Ｐゴシック" pitchFamily="34" charset="-128"/>
              </a:rPr>
              <a:t> </a:t>
            </a:r>
            <a:r>
              <a:rPr lang="en-US" sz="2800" dirty="0" err="1">
                <a:ea typeface="ＭＳ Ｐゴシック" pitchFamily="34" charset="-128"/>
              </a:rPr>
              <a:t>être</a:t>
            </a:r>
            <a:r>
              <a:rPr lang="en-US" sz="2800" dirty="0">
                <a:ea typeface="ＭＳ Ｐゴシック" pitchFamily="34" charset="-128"/>
              </a:rPr>
              <a:t> </a:t>
            </a:r>
            <a:r>
              <a:rPr lang="en-US" sz="2800" dirty="0" err="1">
                <a:ea typeface="ＭＳ Ｐゴシック" pitchFamily="34" charset="-128"/>
              </a:rPr>
              <a:t>obtenues</a:t>
            </a:r>
            <a:r>
              <a:rPr lang="en-US" sz="2800" dirty="0">
                <a:ea typeface="ＭＳ Ｐゴシック" pitchFamily="34" charset="-128"/>
              </a:rPr>
              <a:t> de manière </a:t>
            </a:r>
            <a:r>
              <a:rPr lang="en-US" sz="2800" dirty="0" err="1">
                <a:ea typeface="ＭＳ Ｐゴシック" pitchFamily="34" charset="-128"/>
              </a:rPr>
              <a:t>régulière</a:t>
            </a:r>
            <a:r>
              <a:rPr lang="en-US" sz="2800" dirty="0">
                <a:ea typeface="ＭＳ Ｐゴシック" pitchFamily="34" charset="-128"/>
              </a:rPr>
              <a:t> et opportune (les </a:t>
            </a:r>
            <a:r>
              <a:rPr lang="en-US" sz="2800" dirty="0" err="1">
                <a:ea typeface="ＭＳ Ｐゴシック" pitchFamily="34" charset="-128"/>
              </a:rPr>
              <a:t>gestionnaires</a:t>
            </a:r>
            <a:r>
              <a:rPr lang="en-US" sz="2800" dirty="0">
                <a:ea typeface="ＭＳ Ｐゴシック" pitchFamily="34" charset="-128"/>
              </a:rPr>
              <a:t> </a:t>
            </a:r>
            <a:r>
              <a:rPr lang="en-US" sz="2800" dirty="0" err="1">
                <a:ea typeface="ＭＳ Ｐゴシック" pitchFamily="34" charset="-128"/>
              </a:rPr>
              <a:t>obtiennent</a:t>
            </a:r>
            <a:r>
              <a:rPr lang="en-US" sz="2800" dirty="0">
                <a:ea typeface="ＭＳ Ｐゴシック" pitchFamily="34" charset="-128"/>
              </a:rPr>
              <a:t> les </a:t>
            </a:r>
            <a:r>
              <a:rPr lang="en-US" sz="2800" dirty="0" err="1">
                <a:ea typeface="ＭＳ Ｐゴシック" pitchFamily="34" charset="-128"/>
              </a:rPr>
              <a:t>données</a:t>
            </a:r>
            <a:r>
              <a:rPr lang="en-US" sz="2800" dirty="0">
                <a:ea typeface="ＭＳ Ｐゴシック" pitchFamily="34" charset="-128"/>
              </a:rPr>
              <a:t> </a:t>
            </a:r>
            <a:r>
              <a:rPr lang="en-US" sz="2800" dirty="0" err="1">
                <a:ea typeface="ＭＳ Ｐゴシック" pitchFamily="34" charset="-128"/>
              </a:rPr>
              <a:t>quand</a:t>
            </a:r>
            <a:r>
              <a:rPr lang="en-US" sz="2800" dirty="0">
                <a:ea typeface="ＭＳ Ｐゴシック" pitchFamily="34" charset="-128"/>
              </a:rPr>
              <a:t> </a:t>
            </a:r>
            <a:r>
              <a:rPr lang="en-US" sz="2800" dirty="0" err="1">
                <a:ea typeface="ＭＳ Ｐゴシック" pitchFamily="34" charset="-128"/>
              </a:rPr>
              <a:t>ils</a:t>
            </a:r>
            <a:r>
              <a:rPr lang="en-US" sz="2800" dirty="0">
                <a:ea typeface="ＭＳ Ｐゴシック" pitchFamily="34" charset="-128"/>
              </a:rPr>
              <a:t> </a:t>
            </a:r>
            <a:r>
              <a:rPr lang="en-US" sz="2800" dirty="0" err="1">
                <a:ea typeface="ＭＳ Ｐゴシック" pitchFamily="34" charset="-128"/>
              </a:rPr>
              <a:t>en</a:t>
            </a:r>
            <a:r>
              <a:rPr lang="en-US" sz="2800" dirty="0">
                <a:ea typeface="ＭＳ Ｐゴシック" pitchFamily="34" charset="-128"/>
              </a:rPr>
              <a:t> </a:t>
            </a:r>
            <a:r>
              <a:rPr lang="en-US" sz="2800" dirty="0" err="1">
                <a:ea typeface="ＭＳ Ｐゴシック" pitchFamily="34" charset="-128"/>
              </a:rPr>
              <a:t>ont</a:t>
            </a:r>
            <a:r>
              <a:rPr lang="en-US" sz="2800" dirty="0">
                <a:ea typeface="ＭＳ Ｐゴシック" pitchFamily="34" charset="-128"/>
              </a:rPr>
              <a:t> </a:t>
            </a:r>
            <a:r>
              <a:rPr lang="en-US" sz="2800" dirty="0" err="1">
                <a:ea typeface="ＭＳ Ｐゴシック" pitchFamily="34" charset="-128"/>
              </a:rPr>
              <a:t>besoin</a:t>
            </a:r>
            <a:r>
              <a:rPr lang="en-US" sz="2800" dirty="0">
                <a:ea typeface="ＭＳ Ｐゴシック" pitchFamily="34" charset="-128"/>
              </a:rPr>
              <a:t>).</a:t>
            </a:r>
          </a:p>
          <a:p>
            <a:pPr marL="733425" lvl="1" indent="-457200" eaLnBrk="1" hangingPunct="1">
              <a:spcBef>
                <a:spcPct val="50000"/>
              </a:spcBef>
              <a:defRPr/>
            </a:pPr>
            <a:r>
              <a:rPr lang="en-US" sz="2800" dirty="0">
                <a:ea typeface="ＭＳ Ｐゴシック" pitchFamily="34" charset="-128"/>
              </a:rPr>
              <a:t>La </a:t>
            </a:r>
            <a:r>
              <a:rPr lang="en-US" sz="2800" dirty="0" err="1">
                <a:ea typeface="ＭＳ Ｐゴシック" pitchFamily="34" charset="-128"/>
              </a:rPr>
              <a:t>collecte</a:t>
            </a:r>
            <a:r>
              <a:rPr lang="en-US" sz="2800" dirty="0">
                <a:ea typeface="ＭＳ Ｐゴシック" pitchFamily="34" charset="-128"/>
              </a:rPr>
              <a:t> de </a:t>
            </a:r>
            <a:r>
              <a:rPr lang="en-US" sz="2800" dirty="0" err="1">
                <a:ea typeface="ＭＳ Ｐゴシック" pitchFamily="34" charset="-128"/>
              </a:rPr>
              <a:t>données</a:t>
            </a:r>
            <a:r>
              <a:rPr lang="en-US" sz="2800" dirty="0">
                <a:ea typeface="ＭＳ Ｐゴシック" pitchFamily="34" charset="-128"/>
              </a:rPr>
              <a:t> </a:t>
            </a:r>
            <a:r>
              <a:rPr lang="en-US" sz="2800" dirty="0" err="1">
                <a:ea typeface="ＭＳ Ｐゴシック" pitchFamily="34" charset="-128"/>
              </a:rPr>
              <a:t>primaires</a:t>
            </a:r>
            <a:r>
              <a:rPr lang="en-US" sz="2800" dirty="0">
                <a:ea typeface="ＭＳ Ｐゴシック" pitchFamily="34" charset="-128"/>
              </a:rPr>
              <a:t>, </a:t>
            </a:r>
            <a:r>
              <a:rPr lang="en-US" sz="2800" dirty="0" err="1">
                <a:ea typeface="ＭＳ Ｐゴシック" pitchFamily="34" charset="-128"/>
              </a:rPr>
              <a:t>lorsqu'elle</a:t>
            </a:r>
            <a:r>
              <a:rPr lang="en-US" sz="2800" dirty="0">
                <a:ea typeface="ＭＳ Ｐゴシック" pitchFamily="34" charset="-128"/>
              </a:rPr>
              <a:t> </a:t>
            </a:r>
            <a:r>
              <a:rPr lang="en-US" sz="2800" dirty="0" err="1">
                <a:ea typeface="ＭＳ Ｐゴシック" pitchFamily="34" charset="-128"/>
              </a:rPr>
              <a:t>est</a:t>
            </a:r>
            <a:r>
              <a:rPr lang="en-US" sz="2800" dirty="0">
                <a:ea typeface="ＭＳ Ｐゴシック" pitchFamily="34" charset="-128"/>
              </a:rPr>
              <a:t> </a:t>
            </a:r>
            <a:r>
              <a:rPr lang="en-US" sz="2800" dirty="0" err="1">
                <a:ea typeface="ＭＳ Ｐゴシック" pitchFamily="34" charset="-128"/>
              </a:rPr>
              <a:t>nécessaire</a:t>
            </a:r>
            <a:r>
              <a:rPr lang="en-US" sz="2800" dirty="0">
                <a:ea typeface="ＭＳ Ｐゴシック" pitchFamily="34" charset="-128"/>
              </a:rPr>
              <a:t>, </a:t>
            </a:r>
            <a:r>
              <a:rPr lang="en-US" sz="2800" dirty="0" err="1">
                <a:ea typeface="ＭＳ Ｐゴシック" pitchFamily="34" charset="-128"/>
              </a:rPr>
              <a:t>est</a:t>
            </a:r>
            <a:r>
              <a:rPr lang="en-US" sz="2800" dirty="0">
                <a:ea typeface="ＭＳ Ｐゴシック" pitchFamily="34" charset="-128"/>
              </a:rPr>
              <a:t> </a:t>
            </a:r>
            <a:r>
              <a:rPr lang="en-US" sz="2800" dirty="0" err="1">
                <a:ea typeface="ＭＳ Ｐゴシック" pitchFamily="34" charset="-128"/>
              </a:rPr>
              <a:t>faisable</a:t>
            </a:r>
            <a:r>
              <a:rPr lang="en-US" sz="2800" dirty="0">
                <a:ea typeface="ＭＳ Ｐゴシック" pitchFamily="34" charset="-128"/>
              </a:rPr>
              <a:t> et rentable.</a:t>
            </a:r>
          </a:p>
          <a:p>
            <a:pPr marL="733425" lvl="1" indent="-457200" eaLnBrk="1" hangingPunct="1">
              <a:spcBef>
                <a:spcPct val="50000"/>
              </a:spcBef>
              <a:defRPr/>
            </a:pPr>
            <a:r>
              <a:rPr lang="en-US" sz="2800" dirty="0">
                <a:ea typeface="ＭＳ Ｐゴシック" pitchFamily="34" charset="-128"/>
              </a:rPr>
              <a:t>Les </a:t>
            </a:r>
            <a:r>
              <a:rPr lang="en-US" sz="2800" dirty="0" err="1">
                <a:ea typeface="ＭＳ Ｐゴシック" pitchFamily="34" charset="-128"/>
              </a:rPr>
              <a:t>données</a:t>
            </a:r>
            <a:r>
              <a:rPr lang="en-US" sz="2800" dirty="0">
                <a:ea typeface="ＭＳ Ｐゴシック" pitchFamily="34" charset="-128"/>
              </a:rPr>
              <a:t> </a:t>
            </a:r>
            <a:r>
              <a:rPr lang="en-US" sz="2800" dirty="0" err="1">
                <a:ea typeface="ＭＳ Ｐゴシック" pitchFamily="34" charset="-128"/>
              </a:rPr>
              <a:t>secondaires</a:t>
            </a:r>
            <a:r>
              <a:rPr lang="en-US" sz="2800" dirty="0">
                <a:ea typeface="ＭＳ Ｐゴシック" pitchFamily="34" charset="-128"/>
              </a:rPr>
              <a:t> </a:t>
            </a:r>
            <a:r>
              <a:rPr lang="en-US" sz="2800" dirty="0" err="1">
                <a:ea typeface="ＭＳ Ｐゴシック" pitchFamily="34" charset="-128"/>
              </a:rPr>
              <a:t>sont</a:t>
            </a:r>
            <a:r>
              <a:rPr lang="en-US" sz="2800" dirty="0">
                <a:ea typeface="ＭＳ Ｐゴシック" pitchFamily="34" charset="-128"/>
              </a:rPr>
              <a:t> </a:t>
            </a:r>
            <a:r>
              <a:rPr lang="en-US" sz="2800" dirty="0" err="1">
                <a:ea typeface="ＭＳ Ｐゴシック" pitchFamily="34" charset="-128"/>
              </a:rPr>
              <a:t>utilisées</a:t>
            </a:r>
            <a:r>
              <a:rPr lang="en-US" sz="2800" dirty="0">
                <a:ea typeface="ＭＳ Ｐゴシック" pitchFamily="34" charset="-128"/>
              </a:rPr>
              <a:t> </a:t>
            </a:r>
            <a:r>
              <a:rPr lang="en-US" sz="2800" dirty="0" err="1">
                <a:ea typeface="ＭＳ Ｐゴシック" pitchFamily="34" charset="-128"/>
              </a:rPr>
              <a:t>lorsqu'elles</a:t>
            </a:r>
            <a:r>
              <a:rPr lang="en-US" sz="2800" dirty="0">
                <a:ea typeface="ＭＳ Ｐゴシック" pitchFamily="34" charset="-128"/>
              </a:rPr>
              <a:t> </a:t>
            </a:r>
            <a:r>
              <a:rPr lang="en-US" sz="2800" dirty="0" err="1">
                <a:ea typeface="ＭＳ Ｐゴシック" pitchFamily="34" charset="-128"/>
              </a:rPr>
              <a:t>sont</a:t>
            </a:r>
            <a:r>
              <a:rPr lang="en-US" sz="2800" dirty="0">
                <a:ea typeface="ＭＳ Ｐゴシック" pitchFamily="34" charset="-128"/>
              </a:rPr>
              <a:t> </a:t>
            </a:r>
            <a:r>
              <a:rPr lang="en-US" sz="2800" dirty="0" err="1">
                <a:ea typeface="ＭＳ Ｐゴシック" pitchFamily="34" charset="-128"/>
              </a:rPr>
              <a:t>disponibles</a:t>
            </a:r>
            <a:r>
              <a:rPr lang="en-US" sz="2800" dirty="0">
                <a:ea typeface="ＭＳ Ｐゴシック" pitchFamily="34" charset="-128"/>
              </a:rPr>
              <a:t> et </a:t>
            </a:r>
            <a:r>
              <a:rPr lang="en-US" sz="2800" dirty="0" err="1">
                <a:ea typeface="ＭＳ Ｐゴシック" pitchFamily="34" charset="-128"/>
              </a:rPr>
              <a:t>pertinentes</a:t>
            </a:r>
            <a:r>
              <a:rPr lang="en-US" sz="2800" dirty="0">
                <a:ea typeface="ＭＳ Ｐゴシック" pitchFamily="34" charset="-128"/>
              </a:rPr>
              <a:t>. </a:t>
            </a:r>
          </a:p>
          <a:p>
            <a:pPr marL="733425" lvl="1" indent="-457200" eaLnBrk="1" hangingPunct="1">
              <a:spcBef>
                <a:spcPct val="50000"/>
              </a:spcBef>
              <a:defRPr/>
            </a:pPr>
            <a:r>
              <a:rPr lang="en-US" sz="2800" dirty="0">
                <a:ea typeface="ＭＳ Ｐゴシック" pitchFamily="34" charset="-128"/>
              </a:rPr>
              <a:t>Des </a:t>
            </a:r>
            <a:r>
              <a:rPr lang="en-US" sz="2800" dirty="0" err="1">
                <a:ea typeface="ＭＳ Ｐゴシック" pitchFamily="34" charset="-128"/>
              </a:rPr>
              <a:t>données</a:t>
            </a:r>
            <a:r>
              <a:rPr lang="en-US" sz="2800" dirty="0">
                <a:ea typeface="ＭＳ Ｐゴシック" pitchFamily="34" charset="-128"/>
              </a:rPr>
              <a:t> de </a:t>
            </a:r>
            <a:r>
              <a:rPr lang="en-US" sz="2800" dirty="0" err="1">
                <a:ea typeface="ＭＳ Ｐゴシック" pitchFamily="34" charset="-128"/>
              </a:rPr>
              <a:t>qualité</a:t>
            </a:r>
            <a:r>
              <a:rPr lang="en-US" sz="2800" dirty="0">
                <a:ea typeface="ＭＳ Ｐゴシック" pitchFamily="34" charset="-128"/>
              </a:rPr>
              <a:t> </a:t>
            </a:r>
            <a:r>
              <a:rPr lang="en-US" sz="2800" dirty="0" err="1">
                <a:ea typeface="ＭＳ Ｐゴシック" pitchFamily="34" charset="-128"/>
              </a:rPr>
              <a:t>sont</a:t>
            </a:r>
            <a:r>
              <a:rPr lang="en-US" sz="2800" dirty="0">
                <a:ea typeface="ＭＳ Ｐゴシック" pitchFamily="34" charset="-128"/>
              </a:rPr>
              <a:t> </a:t>
            </a:r>
            <a:r>
              <a:rPr lang="en-US" sz="2800" dirty="0" err="1">
                <a:ea typeface="ＭＳ Ｐゴシック" pitchFamily="34" charset="-128"/>
              </a:rPr>
              <a:t>actuellement</a:t>
            </a:r>
            <a:r>
              <a:rPr lang="en-US" sz="2800" dirty="0">
                <a:ea typeface="ＭＳ Ｐゴシック" pitchFamily="34" charset="-128"/>
              </a:rPr>
              <a:t> </a:t>
            </a:r>
            <a:r>
              <a:rPr lang="en-US" sz="2800" dirty="0" err="1">
                <a:ea typeface="ＭＳ Ｐゴシック" pitchFamily="34" charset="-128"/>
              </a:rPr>
              <a:t>disponibles</a:t>
            </a:r>
            <a:r>
              <a:rPr lang="en-US" sz="2800" dirty="0">
                <a:ea typeface="ＭＳ Ｐゴシック" pitchFamily="34" charset="-128"/>
              </a:rPr>
              <a:t> </a:t>
            </a:r>
            <a:r>
              <a:rPr lang="en-US" sz="2800" dirty="0" err="1">
                <a:ea typeface="ＭＳ Ｐゴシック" pitchFamily="34" charset="-128"/>
              </a:rPr>
              <a:t>ou</a:t>
            </a:r>
            <a:r>
              <a:rPr lang="en-US" sz="2800" dirty="0">
                <a:ea typeface="ＭＳ Ｐゴシック" pitchFamily="34" charset="-128"/>
              </a:rPr>
              <a:t> </a:t>
            </a:r>
            <a:r>
              <a:rPr lang="en-US" sz="2800" dirty="0" err="1">
                <a:ea typeface="ＭＳ Ｐゴシック" pitchFamily="34" charset="-128"/>
              </a:rPr>
              <a:t>peuvent</a:t>
            </a:r>
            <a:r>
              <a:rPr lang="en-US" sz="2800" dirty="0">
                <a:ea typeface="ＭＳ Ｐゴシック" pitchFamily="34" charset="-128"/>
              </a:rPr>
              <a:t> </a:t>
            </a:r>
            <a:r>
              <a:rPr lang="en-US" sz="2800" dirty="0" err="1">
                <a:ea typeface="ＭＳ Ｐゴシック" pitchFamily="34" charset="-128"/>
              </a:rPr>
              <a:t>être</a:t>
            </a:r>
            <a:r>
              <a:rPr lang="en-US" sz="2800" dirty="0">
                <a:ea typeface="ＭＳ Ｐゴシック" pitchFamily="34" charset="-128"/>
              </a:rPr>
              <a:t> </a:t>
            </a:r>
            <a:r>
              <a:rPr lang="en-US" sz="2800" dirty="0" err="1">
                <a:ea typeface="ＭＳ Ｐゴシック" pitchFamily="34" charset="-128"/>
              </a:rPr>
              <a:t>collectées</a:t>
            </a:r>
            <a:r>
              <a:rPr lang="en-US" sz="2800" dirty="0">
                <a:ea typeface="ＭＳ Ｐゴシック" pitchFamily="34" charset="-128"/>
              </a:rPr>
              <a:t> (</a:t>
            </a:r>
            <a:r>
              <a:rPr lang="en-US" sz="2800" dirty="0" err="1">
                <a:ea typeface="ＭＳ Ｐゴシック" pitchFamily="34" charset="-128"/>
              </a:rPr>
              <a:t>une</a:t>
            </a:r>
            <a:r>
              <a:rPr lang="en-US" sz="2800" dirty="0">
                <a:ea typeface="ＭＳ Ｐゴシック" pitchFamily="34" charset="-128"/>
              </a:rPr>
              <a:t> question </a:t>
            </a:r>
            <a:r>
              <a:rPr lang="en-US" sz="2800" dirty="0" err="1">
                <a:ea typeface="ＭＳ Ｐゴシック" pitchFamily="34" charset="-128"/>
              </a:rPr>
              <a:t>essentielle</a:t>
            </a:r>
            <a:r>
              <a:rPr lang="en-US" sz="2800" dirty="0">
                <a:ea typeface="ＭＳ Ｐゴシック" pitchFamily="34" charset="-128"/>
              </a:rPr>
              <a:t> dans les </a:t>
            </a:r>
            <a:r>
              <a:rPr lang="en-US" sz="2800" dirty="0" err="1">
                <a:ea typeface="ＭＳ Ｐゴシック" pitchFamily="34" charset="-128"/>
              </a:rPr>
              <a:t>environnements</a:t>
            </a:r>
            <a:r>
              <a:rPr lang="en-US" sz="2800" dirty="0">
                <a:ea typeface="ＭＳ Ｐゴシック" pitchFamily="34" charset="-128"/>
              </a:rPr>
              <a:t> </a:t>
            </a:r>
            <a:r>
              <a:rPr lang="en-US" sz="2800" dirty="0" err="1">
                <a:ea typeface="ＭＳ Ｐゴシック" pitchFamily="34" charset="-128"/>
              </a:rPr>
              <a:t>pauvres</a:t>
            </a:r>
            <a:r>
              <a:rPr lang="en-US" sz="2800" dirty="0">
                <a:ea typeface="ＭＳ Ｐゴシック" pitchFamily="34" charset="-128"/>
              </a:rPr>
              <a:t> </a:t>
            </a:r>
            <a:r>
              <a:rPr lang="en-US" sz="2800" dirty="0" err="1">
                <a:ea typeface="ＭＳ Ｐゴシック" pitchFamily="34" charset="-128"/>
              </a:rPr>
              <a:t>en</a:t>
            </a:r>
            <a:r>
              <a:rPr lang="en-US" sz="2800" dirty="0">
                <a:ea typeface="ＭＳ Ｐゴシック" pitchFamily="34" charset="-128"/>
              </a:rPr>
              <a:t> </a:t>
            </a:r>
            <a:r>
              <a:rPr lang="en-US" sz="2800" dirty="0" err="1">
                <a:ea typeface="ＭＳ Ｐゴシック" pitchFamily="34" charset="-128"/>
              </a:rPr>
              <a:t>données</a:t>
            </a:r>
            <a:r>
              <a:rPr lang="en-US" sz="2800" dirty="0">
                <a:ea typeface="ＭＳ Ｐゴシック" pitchFamily="34" charset="-128"/>
              </a:rPr>
              <a:t>).</a:t>
            </a:r>
            <a:endParaRPr lang="en-US" dirty="0"/>
          </a:p>
        </p:txBody>
      </p:sp>
      <p:sp>
        <p:nvSpPr>
          <p:cNvPr id="2" name="Footer Placeholder 1">
            <a:extLst>
              <a:ext uri="{FF2B5EF4-FFF2-40B4-BE49-F238E27FC236}">
                <a16:creationId xmlns:a16="http://schemas.microsoft.com/office/drawing/2014/main" id="{94B9A0DD-CA6E-4DC1-88BB-070C049E178A}"/>
              </a:ext>
              <a:ext uri="{C183D7F6-B498-43B3-948B-1728B52AA6E4}">
                <adec:decorative xmlns:adec="http://schemas.microsoft.com/office/drawing/2017/decorative" val="1"/>
              </a:ext>
            </a:extLst>
          </p:cNvPr>
          <p:cNvSpPr>
            <a:spLocks noGrp="1"/>
          </p:cNvSpPr>
          <p:nvPr>
            <p:ph type="ftr" sz="quarter" idx="11"/>
          </p:nvPr>
        </p:nvSpPr>
        <p:spPr>
          <a:xfrm>
            <a:off x="0" y="6433758"/>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3007064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Exemple : Indicateurs pratiques">
            <a:extLst>
              <a:ext uri="{FF2B5EF4-FFF2-40B4-BE49-F238E27FC236}">
                <a16:creationId xmlns:a16="http://schemas.microsoft.com/office/drawing/2014/main" id="{E83B329D-07C9-4DBC-BD95-259AD363AFC3}"/>
              </a:ext>
            </a:extLst>
          </p:cNvPr>
          <p:cNvSpPr>
            <a:spLocks noGrp="1"/>
          </p:cNvSpPr>
          <p:nvPr>
            <p:ph type="ctrTitle"/>
          </p:nvPr>
        </p:nvSpPr>
        <p:spPr>
          <a:xfrm>
            <a:off x="457200" y="169707"/>
            <a:ext cx="10439393" cy="961175"/>
          </a:xfrm>
        </p:spPr>
        <p:txBody>
          <a:bodyPr>
            <a:normAutofit/>
          </a:bodyPr>
          <a:lstStyle/>
          <a:p>
            <a:pPr algn="l"/>
            <a:r>
              <a:rPr lang="en-US" sz="4400" dirty="0" err="1"/>
              <a:t>Exemple</a:t>
            </a:r>
            <a:r>
              <a:rPr lang="en-US" sz="4400" dirty="0"/>
              <a:t> : </a:t>
            </a:r>
            <a:r>
              <a:rPr lang="en-US" sz="4400" dirty="0" err="1"/>
              <a:t>Indicateurs</a:t>
            </a:r>
            <a:r>
              <a:rPr lang="en-US" sz="4400" dirty="0"/>
              <a:t> pratiques</a:t>
            </a:r>
          </a:p>
        </p:txBody>
      </p:sp>
      <p:sp>
        <p:nvSpPr>
          <p:cNvPr id="5" name="Rectangle 3" descr="Les données doivent être disponibles à une fréquence utile, être actuelles et suffisamment à jour pour influencer les décisions de gestion. ">
            <a:extLst>
              <a:ext uri="{FF2B5EF4-FFF2-40B4-BE49-F238E27FC236}">
                <a16:creationId xmlns:a16="http://schemas.microsoft.com/office/drawing/2014/main" id="{3A91D872-8105-4200-ADAE-CFBFC54E83DF}"/>
              </a:ext>
            </a:extLst>
          </p:cNvPr>
          <p:cNvSpPr txBox="1">
            <a:spLocks noChangeArrowheads="1"/>
          </p:cNvSpPr>
          <p:nvPr/>
        </p:nvSpPr>
        <p:spPr>
          <a:xfrm>
            <a:off x="548640" y="1417364"/>
            <a:ext cx="10875573" cy="123674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b="1" dirty="0"/>
              <a:t>Les </a:t>
            </a:r>
            <a:r>
              <a:rPr lang="en-US" b="1" dirty="0" err="1"/>
              <a:t>données</a:t>
            </a:r>
            <a:r>
              <a:rPr lang="en-US" b="1" dirty="0"/>
              <a:t> </a:t>
            </a:r>
            <a:r>
              <a:rPr lang="en-US" b="1" dirty="0" err="1"/>
              <a:t>doivent</a:t>
            </a:r>
            <a:r>
              <a:rPr lang="en-US" b="1" dirty="0"/>
              <a:t> </a:t>
            </a:r>
            <a:r>
              <a:rPr lang="en-US" b="1" dirty="0" err="1"/>
              <a:t>être</a:t>
            </a:r>
            <a:r>
              <a:rPr lang="en-US" b="1" dirty="0"/>
              <a:t> </a:t>
            </a:r>
            <a:r>
              <a:rPr lang="en-US" b="1" dirty="0" err="1"/>
              <a:t>disponibles</a:t>
            </a:r>
            <a:r>
              <a:rPr lang="en-US" b="1" dirty="0"/>
              <a:t> à </a:t>
            </a:r>
            <a:r>
              <a:rPr lang="en-US" b="1" dirty="0" err="1"/>
              <a:t>une</a:t>
            </a:r>
            <a:r>
              <a:rPr lang="en-US" b="1" dirty="0"/>
              <a:t> </a:t>
            </a:r>
            <a:r>
              <a:rPr lang="en-US" b="1" dirty="0" err="1"/>
              <a:t>fréquence</a:t>
            </a:r>
            <a:r>
              <a:rPr lang="en-US" b="1" dirty="0"/>
              <a:t> utile, </a:t>
            </a:r>
            <a:r>
              <a:rPr lang="en-US" b="1" dirty="0" err="1"/>
              <a:t>être</a:t>
            </a:r>
            <a:r>
              <a:rPr lang="en-US" b="1" dirty="0"/>
              <a:t> </a:t>
            </a:r>
            <a:r>
              <a:rPr lang="en-US" b="1" dirty="0" err="1"/>
              <a:t>actuelles</a:t>
            </a:r>
            <a:r>
              <a:rPr lang="en-US" b="1" dirty="0"/>
              <a:t> et </a:t>
            </a:r>
            <a:r>
              <a:rPr lang="en-US" b="1" dirty="0" err="1"/>
              <a:t>suffisamment</a:t>
            </a:r>
            <a:r>
              <a:rPr lang="en-US" b="1" dirty="0"/>
              <a:t> à jour pour influencer les </a:t>
            </a:r>
            <a:r>
              <a:rPr lang="en-US" b="1" dirty="0" err="1"/>
              <a:t>décisions</a:t>
            </a:r>
            <a:r>
              <a:rPr lang="en-US" b="1" dirty="0"/>
              <a:t> de gestion. </a:t>
            </a:r>
            <a:endParaRPr lang="en-US" dirty="0"/>
          </a:p>
        </p:txBody>
      </p:sp>
      <p:sp>
        <p:nvSpPr>
          <p:cNvPr id="6" name="Rectangle 5" descr="Résultat :  Diminution de l'incidence du travail des enfants">
            <a:extLst>
              <a:ext uri="{FF2B5EF4-FFF2-40B4-BE49-F238E27FC236}">
                <a16:creationId xmlns:a16="http://schemas.microsoft.com/office/drawing/2014/main" id="{CC49F809-81D1-4CCB-863D-5E3DB2F5623B}"/>
              </a:ext>
            </a:extLst>
          </p:cNvPr>
          <p:cNvSpPr/>
          <p:nvPr/>
        </p:nvSpPr>
        <p:spPr>
          <a:xfrm>
            <a:off x="548641" y="2654113"/>
            <a:ext cx="8297648" cy="954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1087438" indent="-1030288"/>
            <a:r>
              <a:rPr lang="en-US" altLang="en-US" sz="2800" b="1" u="sng" dirty="0" err="1">
                <a:solidFill>
                  <a:schemeClr val="bg1"/>
                </a:solidFill>
              </a:rPr>
              <a:t>Résultat</a:t>
            </a:r>
            <a:r>
              <a:rPr lang="en-US" altLang="en-US" sz="2800" b="1" u="sng" dirty="0">
                <a:solidFill>
                  <a:schemeClr val="bg1"/>
                </a:solidFill>
              </a:rPr>
              <a:t> :  </a:t>
            </a:r>
            <a:r>
              <a:rPr lang="en-US" altLang="en-US" sz="2800" dirty="0">
                <a:solidFill>
                  <a:schemeClr val="bg1"/>
                </a:solidFill>
              </a:rPr>
              <a:t>Diminution de </a:t>
            </a:r>
            <a:r>
              <a:rPr lang="en-US" altLang="en-US" sz="2800" dirty="0" err="1">
                <a:solidFill>
                  <a:schemeClr val="bg1"/>
                </a:solidFill>
              </a:rPr>
              <a:t>l'incidence</a:t>
            </a:r>
            <a:r>
              <a:rPr lang="en-US" altLang="en-US" sz="2800" dirty="0">
                <a:solidFill>
                  <a:schemeClr val="bg1"/>
                </a:solidFill>
              </a:rPr>
              <a:t> du travail des enfants </a:t>
            </a:r>
            <a:endParaRPr lang="en-US" sz="2800" dirty="0">
              <a:solidFill>
                <a:schemeClr val="bg1"/>
              </a:solidFill>
            </a:endParaRPr>
          </a:p>
        </p:txBody>
      </p:sp>
      <p:sp>
        <p:nvSpPr>
          <p:cNvPr id="8" name="TextBox 7" descr="Indicateur : Nombre d'incidences du travail des enfants&#10;Source : Statistiques nationales du travail (Tous les 5 ou 10 ans)">
            <a:extLst>
              <a:ext uri="{FF2B5EF4-FFF2-40B4-BE49-F238E27FC236}">
                <a16:creationId xmlns:a16="http://schemas.microsoft.com/office/drawing/2014/main" id="{2B666215-0D47-4B24-A5B2-8C33DE5425CE}"/>
              </a:ext>
            </a:extLst>
          </p:cNvPr>
          <p:cNvSpPr txBox="1"/>
          <p:nvPr/>
        </p:nvSpPr>
        <p:spPr>
          <a:xfrm>
            <a:off x="548639" y="3683084"/>
            <a:ext cx="9006592" cy="907941"/>
          </a:xfrm>
          <a:prstGeom prst="rect">
            <a:avLst/>
          </a:prstGeom>
          <a:noFill/>
        </p:spPr>
        <p:txBody>
          <a:bodyPr wrap="square">
            <a:spAutoFit/>
          </a:bodyPr>
          <a:lstStyle/>
          <a:p>
            <a:pPr marL="1092200" indent="-1092200">
              <a:lnSpc>
                <a:spcPct val="100000"/>
              </a:lnSpc>
              <a:spcAft>
                <a:spcPts val="600"/>
              </a:spcAft>
              <a:buFont typeface="Arial" panose="020B0604020202020204" pitchFamily="34" charset="0"/>
              <a:buNone/>
              <a:defRPr/>
            </a:pPr>
            <a:r>
              <a:rPr lang="en-US" sz="2400" b="1" dirty="0" err="1"/>
              <a:t>Indicateur</a:t>
            </a:r>
            <a:r>
              <a:rPr lang="en-US" sz="2400" b="1" dirty="0"/>
              <a:t> : </a:t>
            </a:r>
            <a:r>
              <a:rPr lang="en-US" sz="2400" dirty="0" err="1"/>
              <a:t>Nombre</a:t>
            </a:r>
            <a:r>
              <a:rPr lang="en-US" sz="2400" dirty="0"/>
              <a:t> </a:t>
            </a:r>
            <a:r>
              <a:rPr lang="en-US" sz="2400" dirty="0" err="1"/>
              <a:t>d'incidences</a:t>
            </a:r>
            <a:r>
              <a:rPr lang="en-US" sz="2400" dirty="0"/>
              <a:t> du travail des enfants</a:t>
            </a:r>
          </a:p>
          <a:p>
            <a:pPr marL="1092200" indent="-1092200">
              <a:lnSpc>
                <a:spcPct val="100000"/>
              </a:lnSpc>
              <a:spcAft>
                <a:spcPts val="600"/>
              </a:spcAft>
              <a:buFont typeface="Arial" panose="020B0604020202020204" pitchFamily="34" charset="0"/>
              <a:buNone/>
              <a:defRPr/>
            </a:pPr>
            <a:r>
              <a:rPr lang="en-US" sz="2400" b="1" dirty="0"/>
              <a:t>Source : </a:t>
            </a:r>
            <a:r>
              <a:rPr lang="en-US" sz="2400" dirty="0" err="1"/>
              <a:t>Statistiques</a:t>
            </a:r>
            <a:r>
              <a:rPr lang="en-US" sz="2400" dirty="0"/>
              <a:t> </a:t>
            </a:r>
            <a:r>
              <a:rPr lang="en-US" sz="2400" dirty="0" err="1"/>
              <a:t>nationales</a:t>
            </a:r>
            <a:r>
              <a:rPr lang="en-US" sz="2400" dirty="0"/>
              <a:t> du travail</a:t>
            </a:r>
            <a:r>
              <a:rPr lang="en-US" sz="2400" dirty="0">
                <a:solidFill>
                  <a:srgbClr val="FF0000"/>
                </a:solidFill>
              </a:rPr>
              <a:t> (</a:t>
            </a:r>
            <a:r>
              <a:rPr lang="en-US" sz="2400" dirty="0" err="1">
                <a:solidFill>
                  <a:srgbClr val="FF0000"/>
                </a:solidFill>
              </a:rPr>
              <a:t>Tous</a:t>
            </a:r>
            <a:r>
              <a:rPr lang="en-US" sz="2400" dirty="0">
                <a:solidFill>
                  <a:srgbClr val="FF0000"/>
                </a:solidFill>
              </a:rPr>
              <a:t> les 5 </a:t>
            </a:r>
            <a:r>
              <a:rPr lang="en-US" sz="2400" dirty="0" err="1">
                <a:solidFill>
                  <a:srgbClr val="FF0000"/>
                </a:solidFill>
              </a:rPr>
              <a:t>ou</a:t>
            </a:r>
            <a:r>
              <a:rPr lang="en-US" sz="2400" dirty="0">
                <a:solidFill>
                  <a:srgbClr val="FF0000"/>
                </a:solidFill>
              </a:rPr>
              <a:t> 10 </a:t>
            </a:r>
            <a:r>
              <a:rPr lang="en-US" sz="2400" dirty="0" err="1">
                <a:solidFill>
                  <a:srgbClr val="FF0000"/>
                </a:solidFill>
              </a:rPr>
              <a:t>ans</a:t>
            </a:r>
            <a:r>
              <a:rPr lang="en-US" sz="2400" dirty="0">
                <a:solidFill>
                  <a:srgbClr val="FF0000"/>
                </a:solidFill>
              </a:rPr>
              <a:t>)</a:t>
            </a:r>
          </a:p>
        </p:txBody>
      </p:sp>
      <p:sp>
        <p:nvSpPr>
          <p:cNvPr id="7" name="TextBox 6" descr="Plus pratique Source : &#10;Enquête sur le projet, données du CSO ou de la communauté ou du gouvernement local (mensuellement, semestriellement, annuellement)">
            <a:extLst>
              <a:ext uri="{FF2B5EF4-FFF2-40B4-BE49-F238E27FC236}">
                <a16:creationId xmlns:a16="http://schemas.microsoft.com/office/drawing/2014/main" id="{6593BD60-F242-43AB-B481-CAC848487A48}"/>
              </a:ext>
            </a:extLst>
          </p:cNvPr>
          <p:cNvSpPr txBox="1"/>
          <p:nvPr/>
        </p:nvSpPr>
        <p:spPr>
          <a:xfrm>
            <a:off x="548640" y="4518496"/>
            <a:ext cx="10522876" cy="1015663"/>
          </a:xfrm>
          <a:prstGeom prst="rect">
            <a:avLst/>
          </a:prstGeom>
          <a:noFill/>
        </p:spPr>
        <p:txBody>
          <a:bodyPr wrap="square" rtlCol="0">
            <a:spAutoFit/>
          </a:bodyPr>
          <a:lstStyle/>
          <a:p>
            <a:pPr marL="2173288" indent="-2173288"/>
            <a:r>
              <a:rPr lang="en-US" sz="2000" b="1" i="1" dirty="0"/>
              <a:t>Plus pratique Source : </a:t>
            </a:r>
          </a:p>
          <a:p>
            <a:pPr marL="2173288" indent="-2173288"/>
            <a:r>
              <a:rPr lang="en-US" sz="2000" i="1" dirty="0" err="1"/>
              <a:t>Enquête</a:t>
            </a:r>
            <a:r>
              <a:rPr lang="en-US" sz="2000" i="1" dirty="0"/>
              <a:t> sur le </a:t>
            </a:r>
            <a:r>
              <a:rPr lang="en-US" sz="2000" i="1" dirty="0" err="1"/>
              <a:t>projet</a:t>
            </a:r>
            <a:r>
              <a:rPr lang="en-US" sz="2000" i="1" dirty="0"/>
              <a:t>, </a:t>
            </a:r>
            <a:r>
              <a:rPr lang="en-US" sz="2000" i="1" dirty="0" err="1"/>
              <a:t>données</a:t>
            </a:r>
            <a:r>
              <a:rPr lang="en-US" sz="2000" i="1" dirty="0"/>
              <a:t> du CSO </a:t>
            </a:r>
            <a:r>
              <a:rPr lang="en-US" sz="2000" i="1" dirty="0" err="1"/>
              <a:t>ou</a:t>
            </a:r>
            <a:r>
              <a:rPr lang="en-US" sz="2000" i="1" dirty="0"/>
              <a:t> de la </a:t>
            </a:r>
            <a:r>
              <a:rPr lang="en-US" sz="2000" i="1" dirty="0" err="1"/>
              <a:t>communauté</a:t>
            </a:r>
            <a:r>
              <a:rPr lang="en-US" sz="2000" i="1" dirty="0"/>
              <a:t> </a:t>
            </a:r>
            <a:r>
              <a:rPr lang="en-US" sz="2000" i="1" dirty="0" err="1"/>
              <a:t>ou</a:t>
            </a:r>
            <a:r>
              <a:rPr lang="en-US" sz="2000" i="1" dirty="0"/>
              <a:t> du </a:t>
            </a:r>
            <a:r>
              <a:rPr lang="en-US" sz="2000" i="1" dirty="0" err="1"/>
              <a:t>gouvernement</a:t>
            </a:r>
            <a:r>
              <a:rPr lang="en-US" sz="2000" i="1" dirty="0"/>
              <a:t> local (</a:t>
            </a:r>
            <a:r>
              <a:rPr lang="en-US" sz="2000" i="1" dirty="0" err="1"/>
              <a:t>mensuellement</a:t>
            </a:r>
            <a:r>
              <a:rPr lang="en-US" sz="2000" i="1" dirty="0"/>
              <a:t>, </a:t>
            </a:r>
            <a:r>
              <a:rPr lang="en-US" sz="2000" i="1" dirty="0" err="1"/>
              <a:t>semestriellement</a:t>
            </a:r>
            <a:r>
              <a:rPr lang="en-US" sz="2000" i="1" dirty="0"/>
              <a:t>, </a:t>
            </a:r>
            <a:r>
              <a:rPr lang="en-US" sz="2000" i="1" dirty="0" err="1"/>
              <a:t>annuellement</a:t>
            </a:r>
            <a:r>
              <a:rPr lang="en-US" sz="2000" i="1" dirty="0"/>
              <a:t>) </a:t>
            </a:r>
          </a:p>
        </p:txBody>
      </p:sp>
      <p:sp>
        <p:nvSpPr>
          <p:cNvPr id="2" name="Footer Placeholder 1">
            <a:extLst>
              <a:ext uri="{FF2B5EF4-FFF2-40B4-BE49-F238E27FC236}">
                <a16:creationId xmlns:a16="http://schemas.microsoft.com/office/drawing/2014/main" id="{94B9A0DD-CA6E-4DC1-88BB-070C049E178A}"/>
              </a:ext>
              <a:ext uri="{C183D7F6-B498-43B3-948B-1728B52AA6E4}">
                <adec:decorative xmlns:adec="http://schemas.microsoft.com/office/drawing/2017/decorative" val="1"/>
              </a:ext>
            </a:extLst>
          </p:cNvPr>
          <p:cNvSpPr>
            <a:spLocks noGrp="1"/>
          </p:cNvSpPr>
          <p:nvPr>
            <p:ph type="ftr" sz="quarter" idx="11"/>
          </p:nvPr>
        </p:nvSpPr>
        <p:spPr>
          <a:xfrm>
            <a:off x="0" y="6348698"/>
            <a:ext cx="12226724" cy="509302"/>
          </a:xfrm>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2077235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Considérations supplémentaires ">
            <a:extLst>
              <a:ext uri="{FF2B5EF4-FFF2-40B4-BE49-F238E27FC236}">
                <a16:creationId xmlns:a16="http://schemas.microsoft.com/office/drawing/2014/main" id="{E83B329D-07C9-4DBC-BD95-259AD363AFC3}"/>
              </a:ext>
            </a:extLst>
          </p:cNvPr>
          <p:cNvSpPr>
            <a:spLocks noGrp="1"/>
          </p:cNvSpPr>
          <p:nvPr>
            <p:ph type="ctrTitle"/>
          </p:nvPr>
        </p:nvSpPr>
        <p:spPr>
          <a:xfrm>
            <a:off x="548640" y="86750"/>
            <a:ext cx="10349310" cy="961175"/>
          </a:xfrm>
        </p:spPr>
        <p:txBody>
          <a:bodyPr>
            <a:normAutofit/>
          </a:bodyPr>
          <a:lstStyle/>
          <a:p>
            <a:pPr algn="l"/>
            <a:r>
              <a:rPr lang="en-US" sz="4400" dirty="0" err="1"/>
              <a:t>Considérations</a:t>
            </a:r>
            <a:r>
              <a:rPr lang="en-US" sz="4400" dirty="0"/>
              <a:t> </a:t>
            </a:r>
            <a:r>
              <a:rPr lang="en-US" sz="4400" dirty="0" err="1"/>
              <a:t>supplémentaires</a:t>
            </a:r>
            <a:r>
              <a:rPr lang="en-US" sz="4400" dirty="0"/>
              <a:t> </a:t>
            </a:r>
          </a:p>
        </p:txBody>
      </p:sp>
      <p:sp>
        <p:nvSpPr>
          <p:cNvPr id="3" name="Content Placeholder 2" descr="2. Utilité : Nécessité de considérer l'utilité des indicateurs sélectionnés pour la gestion au niveau pertinent de la prise de décision.&#10;&#10;2. Détail et précision : Les données doivent avoir un niveau de détail suffisant pour permettre la prise de décision de gestion.">
            <a:extLst>
              <a:ext uri="{FF2B5EF4-FFF2-40B4-BE49-F238E27FC236}">
                <a16:creationId xmlns:a16="http://schemas.microsoft.com/office/drawing/2014/main" id="{7F6E15F0-E5D0-4DAB-BE03-C526799FF2CE}"/>
              </a:ext>
            </a:extLst>
          </p:cNvPr>
          <p:cNvSpPr>
            <a:spLocks noGrp="1"/>
          </p:cNvSpPr>
          <p:nvPr>
            <p:ph sz="quarter" idx="13"/>
          </p:nvPr>
        </p:nvSpPr>
        <p:spPr>
          <a:xfrm>
            <a:off x="548640" y="1162017"/>
            <a:ext cx="11063218" cy="1793477"/>
          </a:xfrm>
        </p:spPr>
        <p:txBody>
          <a:bodyPr>
            <a:normAutofit/>
          </a:bodyPr>
          <a:lstStyle/>
          <a:p>
            <a:pPr>
              <a:defRPr/>
            </a:pPr>
            <a:r>
              <a:rPr lang="en-US" b="1" dirty="0" err="1"/>
              <a:t>Utilité</a:t>
            </a:r>
            <a:r>
              <a:rPr lang="en-US" b="1" dirty="0"/>
              <a:t> : </a:t>
            </a:r>
            <a:r>
              <a:rPr lang="en-US" dirty="0" err="1"/>
              <a:t>Nécessité</a:t>
            </a:r>
            <a:r>
              <a:rPr lang="en-US" dirty="0"/>
              <a:t> de </a:t>
            </a:r>
            <a:r>
              <a:rPr lang="en-US" dirty="0" err="1"/>
              <a:t>considérer</a:t>
            </a:r>
            <a:r>
              <a:rPr lang="en-US" dirty="0"/>
              <a:t> </a:t>
            </a:r>
            <a:r>
              <a:rPr lang="en-US" dirty="0" err="1"/>
              <a:t>l'utilité</a:t>
            </a:r>
            <a:r>
              <a:rPr lang="en-US" dirty="0"/>
              <a:t> des </a:t>
            </a:r>
            <a:r>
              <a:rPr lang="en-US" dirty="0" err="1"/>
              <a:t>indicateurs</a:t>
            </a:r>
            <a:r>
              <a:rPr lang="en-US" dirty="0"/>
              <a:t> </a:t>
            </a:r>
            <a:r>
              <a:rPr lang="en-US" dirty="0" err="1"/>
              <a:t>sélectionnés</a:t>
            </a:r>
            <a:r>
              <a:rPr lang="en-US" dirty="0"/>
              <a:t> pour la gestion au </a:t>
            </a:r>
            <a:r>
              <a:rPr lang="en-US" dirty="0" err="1"/>
              <a:t>niveau</a:t>
            </a:r>
            <a:r>
              <a:rPr lang="en-US" dirty="0"/>
              <a:t> pertinent de la </a:t>
            </a:r>
            <a:r>
              <a:rPr lang="en-US" dirty="0" err="1"/>
              <a:t>prise</a:t>
            </a:r>
            <a:r>
              <a:rPr lang="en-US" dirty="0"/>
              <a:t> de </a:t>
            </a:r>
            <a:r>
              <a:rPr lang="en-US" dirty="0" err="1"/>
              <a:t>décision</a:t>
            </a:r>
            <a:r>
              <a:rPr lang="en-US" dirty="0"/>
              <a:t>.</a:t>
            </a:r>
          </a:p>
          <a:p>
            <a:pPr>
              <a:defRPr/>
            </a:pPr>
            <a:r>
              <a:rPr lang="en-US" b="1" dirty="0" err="1"/>
              <a:t>Détail</a:t>
            </a:r>
            <a:r>
              <a:rPr lang="en-US" b="1" dirty="0"/>
              <a:t> et </a:t>
            </a:r>
            <a:r>
              <a:rPr lang="en-US" b="1" dirty="0" err="1"/>
              <a:t>précision</a:t>
            </a:r>
            <a:r>
              <a:rPr lang="en-US" b="1" dirty="0"/>
              <a:t> : </a:t>
            </a:r>
            <a:r>
              <a:rPr lang="en-US" dirty="0"/>
              <a:t>Les </a:t>
            </a:r>
            <a:r>
              <a:rPr lang="en-US" dirty="0" err="1"/>
              <a:t>données</a:t>
            </a:r>
            <a:r>
              <a:rPr lang="en-US" dirty="0"/>
              <a:t> </a:t>
            </a:r>
            <a:r>
              <a:rPr lang="en-US" dirty="0" err="1"/>
              <a:t>doivent</a:t>
            </a:r>
            <a:r>
              <a:rPr lang="en-US" dirty="0"/>
              <a:t> </a:t>
            </a:r>
            <a:r>
              <a:rPr lang="en-US" dirty="0" err="1"/>
              <a:t>avoir</a:t>
            </a:r>
            <a:r>
              <a:rPr lang="en-US" dirty="0"/>
              <a:t> un </a:t>
            </a:r>
            <a:r>
              <a:rPr lang="en-US" dirty="0" err="1"/>
              <a:t>niveau</a:t>
            </a:r>
            <a:r>
              <a:rPr lang="en-US" dirty="0"/>
              <a:t> de </a:t>
            </a:r>
            <a:r>
              <a:rPr lang="en-US" dirty="0" err="1"/>
              <a:t>détail</a:t>
            </a:r>
            <a:r>
              <a:rPr lang="en-US" dirty="0"/>
              <a:t> </a:t>
            </a:r>
            <a:r>
              <a:rPr lang="en-US" dirty="0" err="1"/>
              <a:t>suffisant</a:t>
            </a:r>
            <a:r>
              <a:rPr lang="en-US" dirty="0"/>
              <a:t> pour </a:t>
            </a:r>
            <a:r>
              <a:rPr lang="en-US" dirty="0" err="1"/>
              <a:t>permettre</a:t>
            </a:r>
            <a:r>
              <a:rPr lang="en-US" dirty="0"/>
              <a:t> la </a:t>
            </a:r>
            <a:r>
              <a:rPr lang="en-US" dirty="0" err="1"/>
              <a:t>prise</a:t>
            </a:r>
            <a:r>
              <a:rPr lang="en-US" dirty="0"/>
              <a:t> de </a:t>
            </a:r>
            <a:r>
              <a:rPr lang="en-US" dirty="0" err="1"/>
              <a:t>décision</a:t>
            </a:r>
            <a:r>
              <a:rPr lang="en-US" dirty="0"/>
              <a:t> de gestion.</a:t>
            </a:r>
          </a:p>
        </p:txBody>
      </p:sp>
      <p:sp>
        <p:nvSpPr>
          <p:cNvPr id="6" name="Rectangle 5" descr="Résultat :  Amélioration des lois et des politiques relatives au travail des enfants">
            <a:extLst>
              <a:ext uri="{FF2B5EF4-FFF2-40B4-BE49-F238E27FC236}">
                <a16:creationId xmlns:a16="http://schemas.microsoft.com/office/drawing/2014/main" id="{350E335B-8AED-4F7B-9DCC-DEBC0BC0BE28}"/>
              </a:ext>
            </a:extLst>
          </p:cNvPr>
          <p:cNvSpPr/>
          <p:nvPr/>
        </p:nvSpPr>
        <p:spPr>
          <a:xfrm>
            <a:off x="783771" y="2988570"/>
            <a:ext cx="8636676" cy="954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1201738" indent="-1144588"/>
            <a:r>
              <a:rPr lang="en-US" altLang="en-US" sz="2800" b="1" u="sng" dirty="0" err="1">
                <a:solidFill>
                  <a:schemeClr val="bg1"/>
                </a:solidFill>
              </a:rPr>
              <a:t>Résultat</a:t>
            </a:r>
            <a:r>
              <a:rPr lang="en-US" altLang="en-US" sz="2800" b="1" u="sng" dirty="0">
                <a:solidFill>
                  <a:schemeClr val="bg1"/>
                </a:solidFill>
              </a:rPr>
              <a:t> :  </a:t>
            </a:r>
            <a:r>
              <a:rPr lang="en-US" altLang="en-US" sz="2800" dirty="0" err="1">
                <a:solidFill>
                  <a:schemeClr val="bg1"/>
                </a:solidFill>
              </a:rPr>
              <a:t>Amélioration</a:t>
            </a:r>
            <a:r>
              <a:rPr lang="en-US" altLang="en-US" sz="2800" dirty="0">
                <a:solidFill>
                  <a:schemeClr val="bg1"/>
                </a:solidFill>
              </a:rPr>
              <a:t> des </a:t>
            </a:r>
            <a:r>
              <a:rPr lang="en-US" altLang="en-US" sz="2800" dirty="0" err="1">
                <a:solidFill>
                  <a:schemeClr val="bg1"/>
                </a:solidFill>
              </a:rPr>
              <a:t>lois</a:t>
            </a:r>
            <a:r>
              <a:rPr lang="en-US" altLang="en-US" sz="2800" dirty="0">
                <a:solidFill>
                  <a:schemeClr val="bg1"/>
                </a:solidFill>
              </a:rPr>
              <a:t> et des politiques relatives au travail des enfants</a:t>
            </a:r>
            <a:endParaRPr lang="en-US" sz="2800" dirty="0">
              <a:solidFill>
                <a:schemeClr val="bg1"/>
              </a:solidFill>
              <a:ea typeface="ＭＳ Ｐゴシック" pitchFamily="-106" charset="-128"/>
            </a:endParaRPr>
          </a:p>
        </p:txBody>
      </p:sp>
      <p:sp>
        <p:nvSpPr>
          <p:cNvPr id="8" name="TextBox 7" descr="Indicateur :  # Nombre de nouvelles politiques ou lois adoptées&#10;">
            <a:extLst>
              <a:ext uri="{FF2B5EF4-FFF2-40B4-BE49-F238E27FC236}">
                <a16:creationId xmlns:a16="http://schemas.microsoft.com/office/drawing/2014/main" id="{35B0B00E-1FBF-47B7-BD98-3D861A4B17AA}"/>
              </a:ext>
            </a:extLst>
          </p:cNvPr>
          <p:cNvSpPr txBox="1"/>
          <p:nvPr/>
        </p:nvSpPr>
        <p:spPr>
          <a:xfrm>
            <a:off x="679598" y="4033239"/>
            <a:ext cx="10218351" cy="523220"/>
          </a:xfrm>
          <a:prstGeom prst="rect">
            <a:avLst/>
          </a:prstGeom>
          <a:noFill/>
        </p:spPr>
        <p:txBody>
          <a:bodyPr wrap="square">
            <a:spAutoFit/>
          </a:bodyPr>
          <a:lstStyle/>
          <a:p>
            <a:r>
              <a:rPr lang="en-US" sz="2800" b="1" dirty="0" err="1"/>
              <a:t>Indicateur</a:t>
            </a:r>
            <a:r>
              <a:rPr lang="en-US" sz="2800" b="1" dirty="0"/>
              <a:t> :  </a:t>
            </a:r>
            <a:r>
              <a:rPr lang="en-US" sz="2800" dirty="0"/>
              <a:t># </a:t>
            </a:r>
            <a:r>
              <a:rPr lang="en-US" sz="2800" dirty="0" err="1"/>
              <a:t>Nombre</a:t>
            </a:r>
            <a:r>
              <a:rPr lang="en-US" sz="2800" dirty="0"/>
              <a:t> de </a:t>
            </a:r>
            <a:r>
              <a:rPr lang="en-US" sz="2800" dirty="0" err="1"/>
              <a:t>nouvelles</a:t>
            </a:r>
            <a:r>
              <a:rPr lang="en-US" sz="2800" dirty="0"/>
              <a:t> politiques </a:t>
            </a:r>
            <a:r>
              <a:rPr lang="en-US" sz="2800" dirty="0" err="1"/>
              <a:t>ou</a:t>
            </a:r>
            <a:r>
              <a:rPr lang="en-US" sz="2800" dirty="0"/>
              <a:t> </a:t>
            </a:r>
            <a:r>
              <a:rPr lang="en-US" sz="2800" dirty="0" err="1"/>
              <a:t>lois</a:t>
            </a:r>
            <a:r>
              <a:rPr lang="en-US" sz="2800" dirty="0"/>
              <a:t> </a:t>
            </a:r>
            <a:r>
              <a:rPr lang="en-US" sz="2800" b="1" dirty="0" err="1"/>
              <a:t>adoptées</a:t>
            </a:r>
            <a:endParaRPr lang="en-US" sz="2800" dirty="0"/>
          </a:p>
        </p:txBody>
      </p:sp>
      <p:graphicFrame>
        <p:nvGraphicFramePr>
          <p:cNvPr id="9" name="Table 8" descr="Tableau:&#10;&#10;2018: 0&#10;2019: 0&#10;2020: 0&#10;2021: 2">
            <a:extLst>
              <a:ext uri="{FF2B5EF4-FFF2-40B4-BE49-F238E27FC236}">
                <a16:creationId xmlns:a16="http://schemas.microsoft.com/office/drawing/2014/main" id="{42293377-C905-4697-838A-C52805754302}"/>
              </a:ext>
            </a:extLst>
          </p:cNvPr>
          <p:cNvGraphicFramePr>
            <a:graphicFrameLocks noGrp="1"/>
          </p:cNvGraphicFramePr>
          <p:nvPr>
            <p:extLst>
              <p:ext uri="{D42A27DB-BD31-4B8C-83A1-F6EECF244321}">
                <p14:modId xmlns:p14="http://schemas.microsoft.com/office/powerpoint/2010/main" val="3901328634"/>
              </p:ext>
            </p:extLst>
          </p:nvPr>
        </p:nvGraphicFramePr>
        <p:xfrm>
          <a:off x="826175" y="4664319"/>
          <a:ext cx="4897120" cy="914400"/>
        </p:xfrm>
        <a:graphic>
          <a:graphicData uri="http://schemas.openxmlformats.org/drawingml/2006/table">
            <a:tbl>
              <a:tblPr firstRow="1" bandRow="1">
                <a:tableStyleId>{F5AB1C69-6EDB-4FF4-983F-18BD219EF322}</a:tableStyleId>
              </a:tblPr>
              <a:tblGrid>
                <a:gridCol w="1224280">
                  <a:extLst>
                    <a:ext uri="{9D8B030D-6E8A-4147-A177-3AD203B41FA5}">
                      <a16:colId xmlns:a16="http://schemas.microsoft.com/office/drawing/2014/main" val="2339815857"/>
                    </a:ext>
                  </a:extLst>
                </a:gridCol>
                <a:gridCol w="1224280">
                  <a:extLst>
                    <a:ext uri="{9D8B030D-6E8A-4147-A177-3AD203B41FA5}">
                      <a16:colId xmlns:a16="http://schemas.microsoft.com/office/drawing/2014/main" val="3945024227"/>
                    </a:ext>
                  </a:extLst>
                </a:gridCol>
                <a:gridCol w="1224280">
                  <a:extLst>
                    <a:ext uri="{9D8B030D-6E8A-4147-A177-3AD203B41FA5}">
                      <a16:colId xmlns:a16="http://schemas.microsoft.com/office/drawing/2014/main" val="1778191482"/>
                    </a:ext>
                  </a:extLst>
                </a:gridCol>
                <a:gridCol w="1224280">
                  <a:extLst>
                    <a:ext uri="{9D8B030D-6E8A-4147-A177-3AD203B41FA5}">
                      <a16:colId xmlns:a16="http://schemas.microsoft.com/office/drawing/2014/main" val="2559503757"/>
                    </a:ext>
                  </a:extLst>
                </a:gridCol>
              </a:tblGrid>
              <a:tr h="370840">
                <a:tc>
                  <a:txBody>
                    <a:bodyPr/>
                    <a:lstStyle/>
                    <a:p>
                      <a:pPr algn="ctr"/>
                      <a:r>
                        <a:rPr lang="en-US" sz="2400" dirty="0"/>
                        <a:t>2018</a:t>
                      </a:r>
                    </a:p>
                  </a:txBody>
                  <a:tcPr>
                    <a:solidFill>
                      <a:schemeClr val="tx1">
                        <a:lumMod val="50000"/>
                        <a:lumOff val="50000"/>
                      </a:schemeClr>
                    </a:solidFill>
                  </a:tcPr>
                </a:tc>
                <a:tc>
                  <a:txBody>
                    <a:bodyPr/>
                    <a:lstStyle/>
                    <a:p>
                      <a:pPr algn="ctr"/>
                      <a:r>
                        <a:rPr lang="en-US" sz="2400" dirty="0"/>
                        <a:t>2019</a:t>
                      </a:r>
                    </a:p>
                  </a:txBody>
                  <a:tcPr>
                    <a:solidFill>
                      <a:schemeClr val="tx1">
                        <a:lumMod val="50000"/>
                        <a:lumOff val="50000"/>
                      </a:schemeClr>
                    </a:solidFill>
                  </a:tcPr>
                </a:tc>
                <a:tc>
                  <a:txBody>
                    <a:bodyPr/>
                    <a:lstStyle/>
                    <a:p>
                      <a:pPr algn="ctr"/>
                      <a:r>
                        <a:rPr lang="en-US" sz="2400" dirty="0"/>
                        <a:t>2020</a:t>
                      </a:r>
                    </a:p>
                  </a:txBody>
                  <a:tcPr>
                    <a:solidFill>
                      <a:schemeClr val="tx1">
                        <a:lumMod val="50000"/>
                        <a:lumOff val="50000"/>
                      </a:schemeClr>
                    </a:solidFill>
                  </a:tcPr>
                </a:tc>
                <a:tc>
                  <a:txBody>
                    <a:bodyPr/>
                    <a:lstStyle/>
                    <a:p>
                      <a:pPr algn="ctr"/>
                      <a:r>
                        <a:rPr lang="en-US" sz="2400" dirty="0"/>
                        <a:t>2021</a:t>
                      </a:r>
                    </a:p>
                  </a:txBody>
                  <a:tcPr>
                    <a:solidFill>
                      <a:schemeClr val="tx1">
                        <a:lumMod val="50000"/>
                        <a:lumOff val="50000"/>
                      </a:schemeClr>
                    </a:solidFill>
                  </a:tcPr>
                </a:tc>
                <a:extLst>
                  <a:ext uri="{0D108BD9-81ED-4DB2-BD59-A6C34878D82A}">
                    <a16:rowId xmlns:a16="http://schemas.microsoft.com/office/drawing/2014/main" val="4162064376"/>
                  </a:ext>
                </a:extLst>
              </a:tr>
              <a:tr h="370840">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2</a:t>
                      </a:r>
                    </a:p>
                  </a:txBody>
                  <a:tcPr/>
                </a:tc>
                <a:extLst>
                  <a:ext uri="{0D108BD9-81ED-4DB2-BD59-A6C34878D82A}">
                    <a16:rowId xmlns:a16="http://schemas.microsoft.com/office/drawing/2014/main" val="2428039059"/>
                  </a:ext>
                </a:extLst>
              </a:tr>
            </a:tbl>
          </a:graphicData>
        </a:graphic>
      </p:graphicFrame>
      <p:sp>
        <p:nvSpPr>
          <p:cNvPr id="7" name="TextBox 6" descr="Option &quot;Plus précis&quot; : Indicateur d'étape (Nombre d'étapes achevées) ">
            <a:extLst>
              <a:ext uri="{FF2B5EF4-FFF2-40B4-BE49-F238E27FC236}">
                <a16:creationId xmlns:a16="http://schemas.microsoft.com/office/drawing/2014/main" id="{005A89CC-4AEB-4C7E-8486-341DE4AB4D5F}"/>
              </a:ext>
            </a:extLst>
          </p:cNvPr>
          <p:cNvSpPr txBox="1"/>
          <p:nvPr/>
        </p:nvSpPr>
        <p:spPr>
          <a:xfrm>
            <a:off x="783771" y="5858026"/>
            <a:ext cx="7692747" cy="400110"/>
          </a:xfrm>
          <a:prstGeom prst="rect">
            <a:avLst/>
          </a:prstGeom>
          <a:noFill/>
        </p:spPr>
        <p:txBody>
          <a:bodyPr wrap="none" rtlCol="0">
            <a:spAutoFit/>
          </a:bodyPr>
          <a:lstStyle/>
          <a:p>
            <a:r>
              <a:rPr lang="en-US" sz="2000" b="1" i="1" dirty="0"/>
              <a:t>Option "Plus précis" : </a:t>
            </a:r>
            <a:r>
              <a:rPr lang="en-US" sz="2000" b="1" i="1" dirty="0" err="1"/>
              <a:t>I</a:t>
            </a:r>
            <a:r>
              <a:rPr lang="en-US" sz="2000" i="1" dirty="0" err="1"/>
              <a:t>ndicateur</a:t>
            </a:r>
            <a:r>
              <a:rPr lang="en-US" sz="2000" i="1" dirty="0"/>
              <a:t> </a:t>
            </a:r>
            <a:r>
              <a:rPr lang="en-US" sz="2000" i="1" dirty="0" err="1"/>
              <a:t>d'étape</a:t>
            </a:r>
            <a:r>
              <a:rPr lang="en-US" sz="2000" i="1" dirty="0"/>
              <a:t> (</a:t>
            </a:r>
            <a:r>
              <a:rPr lang="en-US" sz="2000" i="1" dirty="0" err="1"/>
              <a:t>Nombre</a:t>
            </a:r>
            <a:r>
              <a:rPr lang="en-US" sz="2000" i="1" dirty="0"/>
              <a:t> </a:t>
            </a:r>
            <a:r>
              <a:rPr lang="en-US" sz="2000" i="1" dirty="0" err="1"/>
              <a:t>d'étapes</a:t>
            </a:r>
            <a:r>
              <a:rPr lang="en-US" sz="2000" i="1" dirty="0"/>
              <a:t> </a:t>
            </a:r>
            <a:r>
              <a:rPr lang="en-US" sz="2000" i="1" dirty="0" err="1"/>
              <a:t>achevées</a:t>
            </a:r>
            <a:r>
              <a:rPr lang="en-US" sz="2000" i="1" dirty="0"/>
              <a:t>) </a:t>
            </a:r>
          </a:p>
        </p:txBody>
      </p:sp>
      <p:sp>
        <p:nvSpPr>
          <p:cNvPr id="2" name="Footer Placeholder 1">
            <a:extLst>
              <a:ext uri="{FF2B5EF4-FFF2-40B4-BE49-F238E27FC236}">
                <a16:creationId xmlns:a16="http://schemas.microsoft.com/office/drawing/2014/main" id="{94B9A0DD-CA6E-4DC1-88BB-070C049E178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1154610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Révision des Indicateurs&#10;&#10;Photo de gauche : jeune fille assise, se concentrant sur un objet dans sa main.&#10;&#10;Photo de droite : Des ouvriers chargent des matériaux pour construire une structure.">
            <a:extLst>
              <a:ext uri="{FF2B5EF4-FFF2-40B4-BE49-F238E27FC236}">
                <a16:creationId xmlns:a16="http://schemas.microsoft.com/office/drawing/2014/main" id="{E981BF4E-579F-46AE-9B08-B1ED021CEDF1}"/>
              </a:ext>
            </a:extLst>
          </p:cNvPr>
          <p:cNvSpPr>
            <a:spLocks noGrp="1"/>
          </p:cNvSpPr>
          <p:nvPr>
            <p:ph type="ctrTitle"/>
          </p:nvPr>
        </p:nvSpPr>
        <p:spPr/>
        <p:txBody>
          <a:bodyPr/>
          <a:lstStyle/>
          <a:p>
            <a:r>
              <a:rPr lang="en-US" b="1" dirty="0" err="1"/>
              <a:t>Révision</a:t>
            </a:r>
            <a:r>
              <a:rPr lang="en-US" b="1" dirty="0"/>
              <a:t> des </a:t>
            </a:r>
            <a:r>
              <a:rPr lang="en-US" b="1" dirty="0" err="1"/>
              <a:t>Indicateurs</a:t>
            </a:r>
            <a:endParaRPr lang="en-US" b="1" dirty="0"/>
          </a:p>
        </p:txBody>
      </p:sp>
    </p:spTree>
    <p:extLst>
      <p:ext uri="{BB962C8B-B14F-4D97-AF65-F5344CB8AC3E}">
        <p14:creationId xmlns:p14="http://schemas.microsoft.com/office/powerpoint/2010/main" val="3811570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Conseils pour l'examen des indicateurs ">
            <a:extLst>
              <a:ext uri="{FF2B5EF4-FFF2-40B4-BE49-F238E27FC236}">
                <a16:creationId xmlns:a16="http://schemas.microsoft.com/office/drawing/2014/main" id="{E83B329D-07C9-4DBC-BD95-259AD363AFC3}"/>
              </a:ext>
            </a:extLst>
          </p:cNvPr>
          <p:cNvSpPr>
            <a:spLocks noGrp="1"/>
          </p:cNvSpPr>
          <p:nvPr>
            <p:ph type="ctrTitle"/>
          </p:nvPr>
        </p:nvSpPr>
        <p:spPr>
          <a:xfrm>
            <a:off x="463370" y="0"/>
            <a:ext cx="10382719" cy="961175"/>
          </a:xfrm>
        </p:spPr>
        <p:txBody>
          <a:bodyPr>
            <a:normAutofit/>
          </a:bodyPr>
          <a:lstStyle/>
          <a:p>
            <a:pPr algn="l"/>
            <a:r>
              <a:rPr lang="en-US" sz="4400" dirty="0"/>
              <a:t>Conseils pour </a:t>
            </a:r>
            <a:r>
              <a:rPr lang="en-US" sz="4400" dirty="0" err="1"/>
              <a:t>l'examen</a:t>
            </a:r>
            <a:r>
              <a:rPr lang="en-US" sz="4400" dirty="0"/>
              <a:t> des </a:t>
            </a:r>
            <a:r>
              <a:rPr lang="en-US" sz="4400" dirty="0" err="1"/>
              <a:t>indicateurs</a:t>
            </a:r>
            <a:r>
              <a:rPr lang="en-US" sz="4400" dirty="0"/>
              <a:t> </a:t>
            </a:r>
          </a:p>
        </p:txBody>
      </p:sp>
      <p:sp>
        <p:nvSpPr>
          <p:cNvPr id="3" name="Content Placeholder 2" descr="1. Y a-t-il au moins un indicateur par résultat ? &#10;&#10;2. Les indicateurs standard USDOL pertinents sont-ils inclus ? &#10;&#10;3. Les indicateurs sont-ils utiles pour les décisions de gestion ?&#10;&#10;4. Les indicateurs répondent-ils aux caractéristiques des indicateurs USDOL?&#10;&#10;Direct&#10;Objectif&#10;Adéquat&#10;Pratique">
            <a:extLst>
              <a:ext uri="{FF2B5EF4-FFF2-40B4-BE49-F238E27FC236}">
                <a16:creationId xmlns:a16="http://schemas.microsoft.com/office/drawing/2014/main" id="{7F6E15F0-E5D0-4DAB-BE03-C526799FF2CE}"/>
              </a:ext>
            </a:extLst>
          </p:cNvPr>
          <p:cNvSpPr>
            <a:spLocks noGrp="1"/>
          </p:cNvSpPr>
          <p:nvPr>
            <p:ph sz="quarter" idx="13"/>
          </p:nvPr>
        </p:nvSpPr>
        <p:spPr>
          <a:xfrm>
            <a:off x="463370" y="1261166"/>
            <a:ext cx="7555359" cy="4988477"/>
          </a:xfrm>
        </p:spPr>
        <p:txBody>
          <a:bodyPr>
            <a:normAutofit/>
          </a:bodyPr>
          <a:lstStyle/>
          <a:p>
            <a:r>
              <a:rPr lang="en-US" dirty="0"/>
              <a:t>Y a-t-il au </a:t>
            </a:r>
            <a:r>
              <a:rPr lang="en-US" dirty="0" err="1"/>
              <a:t>moins</a:t>
            </a:r>
            <a:r>
              <a:rPr lang="en-US" dirty="0"/>
              <a:t> un </a:t>
            </a:r>
            <a:r>
              <a:rPr lang="en-US" dirty="0" err="1"/>
              <a:t>indicateur</a:t>
            </a:r>
            <a:r>
              <a:rPr lang="en-US" dirty="0"/>
              <a:t> par </a:t>
            </a:r>
            <a:r>
              <a:rPr lang="en-US" dirty="0" err="1"/>
              <a:t>résultat</a:t>
            </a:r>
            <a:r>
              <a:rPr lang="en-US" dirty="0"/>
              <a:t> ? </a:t>
            </a:r>
          </a:p>
          <a:p>
            <a:r>
              <a:rPr lang="en-US" dirty="0"/>
              <a:t>Les </a:t>
            </a:r>
            <a:r>
              <a:rPr lang="en-US" dirty="0" err="1"/>
              <a:t>indicateurs</a:t>
            </a:r>
            <a:r>
              <a:rPr lang="en-US" dirty="0"/>
              <a:t> standard USDOL </a:t>
            </a:r>
            <a:r>
              <a:rPr lang="en-US" dirty="0" err="1"/>
              <a:t>pertinents</a:t>
            </a:r>
            <a:r>
              <a:rPr lang="en-US" dirty="0"/>
              <a:t> </a:t>
            </a:r>
            <a:r>
              <a:rPr lang="en-US" dirty="0" err="1"/>
              <a:t>sont-ils</a:t>
            </a:r>
            <a:r>
              <a:rPr lang="en-US" dirty="0"/>
              <a:t> </a:t>
            </a:r>
            <a:r>
              <a:rPr lang="en-US" dirty="0" err="1"/>
              <a:t>inclus</a:t>
            </a:r>
            <a:r>
              <a:rPr lang="en-US" dirty="0"/>
              <a:t> ? </a:t>
            </a:r>
          </a:p>
          <a:p>
            <a:r>
              <a:rPr lang="en-US" dirty="0"/>
              <a:t>Les </a:t>
            </a:r>
            <a:r>
              <a:rPr lang="en-US" dirty="0" err="1"/>
              <a:t>indicateurs</a:t>
            </a:r>
            <a:r>
              <a:rPr lang="en-US" dirty="0"/>
              <a:t> </a:t>
            </a:r>
            <a:r>
              <a:rPr lang="en-US" dirty="0" err="1"/>
              <a:t>sont-ils</a:t>
            </a:r>
            <a:r>
              <a:rPr lang="en-US" dirty="0"/>
              <a:t> </a:t>
            </a:r>
            <a:r>
              <a:rPr lang="en-US" dirty="0" err="1"/>
              <a:t>utiles</a:t>
            </a:r>
            <a:r>
              <a:rPr lang="en-US" dirty="0"/>
              <a:t> pour les </a:t>
            </a:r>
            <a:r>
              <a:rPr lang="en-US" dirty="0" err="1"/>
              <a:t>décisions</a:t>
            </a:r>
            <a:r>
              <a:rPr lang="en-US" dirty="0"/>
              <a:t> de gestion ?</a:t>
            </a:r>
          </a:p>
          <a:p>
            <a:r>
              <a:rPr lang="en-US" dirty="0"/>
              <a:t>Les </a:t>
            </a:r>
            <a:r>
              <a:rPr lang="en-US" dirty="0" err="1"/>
              <a:t>indicateurs</a:t>
            </a:r>
            <a:r>
              <a:rPr lang="en-US" dirty="0"/>
              <a:t> </a:t>
            </a:r>
            <a:r>
              <a:rPr lang="en-US" dirty="0" err="1"/>
              <a:t>répondent-ils</a:t>
            </a:r>
            <a:r>
              <a:rPr lang="en-US" dirty="0"/>
              <a:t> aux </a:t>
            </a:r>
            <a:r>
              <a:rPr lang="en-US" dirty="0" err="1"/>
              <a:t>caractéristiques</a:t>
            </a:r>
            <a:r>
              <a:rPr lang="en-US" dirty="0"/>
              <a:t> des </a:t>
            </a:r>
            <a:r>
              <a:rPr lang="en-US" dirty="0" err="1"/>
              <a:t>indicateurs</a:t>
            </a:r>
            <a:r>
              <a:rPr lang="en-US" dirty="0"/>
              <a:t> USDOL?</a:t>
            </a:r>
          </a:p>
          <a:p>
            <a:pPr lvl="1"/>
            <a:r>
              <a:rPr lang="en-US" dirty="0"/>
              <a:t>Direct</a:t>
            </a:r>
          </a:p>
          <a:p>
            <a:pPr lvl="1"/>
            <a:r>
              <a:rPr lang="en-US" dirty="0"/>
              <a:t>Objectif</a:t>
            </a:r>
          </a:p>
          <a:p>
            <a:pPr lvl="1"/>
            <a:r>
              <a:rPr lang="en-US" dirty="0" err="1"/>
              <a:t>Adéquat</a:t>
            </a:r>
            <a:endParaRPr lang="en-US" dirty="0"/>
          </a:p>
          <a:p>
            <a:pPr lvl="1"/>
            <a:r>
              <a:rPr lang="en-US" dirty="0"/>
              <a:t>Pratique</a:t>
            </a:r>
          </a:p>
        </p:txBody>
      </p:sp>
      <p:pic>
        <p:nvPicPr>
          <p:cNvPr id="6" name="Picture 5">
            <a:extLst>
              <a:ext uri="{FF2B5EF4-FFF2-40B4-BE49-F238E27FC236}">
                <a16:creationId xmlns:a16="http://schemas.microsoft.com/office/drawing/2014/main" id="{DA21AC41-A316-45DE-95DF-6F90941AAED8}"/>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257591" y="1651518"/>
            <a:ext cx="3329473" cy="3329473"/>
          </a:xfrm>
          <a:prstGeom prst="rect">
            <a:avLst/>
          </a:prstGeom>
        </p:spPr>
      </p:pic>
      <p:sp>
        <p:nvSpPr>
          <p:cNvPr id="2" name="Footer Placeholder 1">
            <a:extLst>
              <a:ext uri="{FF2B5EF4-FFF2-40B4-BE49-F238E27FC236}">
                <a16:creationId xmlns:a16="http://schemas.microsoft.com/office/drawing/2014/main" id="{94B9A0DD-CA6E-4DC1-88BB-070C049E178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400799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Rectangle 3" descr="Liste de contrôle : Examen des indicateurs"/>
          <p:cNvSpPr txBox="1">
            <a:spLocks noGrp="1" noChangeArrowheads="1"/>
          </p:cNvSpPr>
          <p:nvPr>
            <p:ph type="title" idx="4294967295"/>
          </p:nvPr>
        </p:nvSpPr>
        <p:spPr bwMode="auto">
          <a:xfrm>
            <a:off x="426207" y="0"/>
            <a:ext cx="9856792" cy="6985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spcBef>
                <a:spcPct val="20000"/>
              </a:spcBef>
              <a:buSzPct val="140000"/>
              <a:buChar char="•"/>
              <a:defRPr sz="3200" b="1">
                <a:solidFill>
                  <a:srgbClr val="800000"/>
                </a:solidFill>
                <a:latin typeface="Arial" pitchFamily="34" charset="0"/>
                <a:ea typeface="MS PGothic"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MS PGothic" pitchFamily="34" charset="-128"/>
              </a:defRPr>
            </a:lvl2pPr>
            <a:lvl3pPr marL="1143000" indent="-228600">
              <a:spcBef>
                <a:spcPct val="20000"/>
              </a:spcBef>
              <a:buChar char="•"/>
              <a:defRPr sz="2400" b="1">
                <a:solidFill>
                  <a:srgbClr val="800000"/>
                </a:solidFill>
                <a:latin typeface="Arial" pitchFamily="34" charset="0"/>
                <a:ea typeface="MS PGothic" pitchFamily="34" charset="-128"/>
              </a:defRPr>
            </a:lvl3pPr>
            <a:lvl4pPr marL="1600200" indent="-228600">
              <a:spcBef>
                <a:spcPct val="20000"/>
              </a:spcBef>
              <a:buChar char="–"/>
              <a:defRPr sz="2000" b="1">
                <a:solidFill>
                  <a:srgbClr val="800000"/>
                </a:solidFill>
                <a:latin typeface="Arial" pitchFamily="34" charset="0"/>
                <a:ea typeface="MS PGothic" pitchFamily="34" charset="-128"/>
              </a:defRPr>
            </a:lvl4pPr>
            <a:lvl5pPr marL="2057400" indent="-228600">
              <a:spcBef>
                <a:spcPct val="20000"/>
              </a:spcBef>
              <a:buClr>
                <a:schemeClr val="tx2"/>
              </a:buClr>
              <a:buChar char="–"/>
              <a:defRPr sz="2000" b="1">
                <a:solidFill>
                  <a:srgbClr val="800000"/>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9pPr>
          </a:lstStyle>
          <a:p>
            <a:pPr marL="342900" marR="0" lvl="0" indent="-342900" algn="l" defTabSz="914400" rtl="0" eaLnBrk="1" fontAlgn="auto" latinLnBrk="0" hangingPunct="1">
              <a:lnSpc>
                <a:spcPct val="110000"/>
              </a:lnSpc>
              <a:spcBef>
                <a:spcPct val="50000"/>
              </a:spcBef>
              <a:spcAft>
                <a:spcPct val="20000"/>
              </a:spcAft>
              <a:buClr>
                <a:srgbClr val="800000"/>
              </a:buClr>
              <a:buSzTx/>
              <a:buFontTx/>
              <a:buNone/>
              <a:tabLst/>
              <a:defRPr/>
            </a:pPr>
            <a:r>
              <a:rPr kumimoji="0" lang="en-US" altLang="en-US" sz="4400" b="0" i="0" u="none" strike="noStrike" kern="1200" cap="none" spc="0" normalizeH="0" baseline="0" noProof="0" dirty="0" err="1">
                <a:ln>
                  <a:noFill/>
                </a:ln>
                <a:solidFill>
                  <a:schemeClr val="accent2"/>
                </a:solidFill>
                <a:effectLst/>
                <a:uLnTx/>
                <a:uFillTx/>
                <a:latin typeface="+mj-lt"/>
                <a:ea typeface="+mj-ea"/>
                <a:cs typeface="+mj-cs"/>
              </a:rPr>
              <a:t>Liste</a:t>
            </a:r>
            <a:r>
              <a:rPr kumimoji="0" lang="en-US" altLang="en-US" sz="4400" b="0" i="0" u="none" strike="noStrike" kern="1200" cap="none" spc="0" normalizeH="0" baseline="0" noProof="0" dirty="0">
                <a:ln>
                  <a:noFill/>
                </a:ln>
                <a:solidFill>
                  <a:schemeClr val="accent2"/>
                </a:solidFill>
                <a:effectLst/>
                <a:uLnTx/>
                <a:uFillTx/>
                <a:latin typeface="+mj-lt"/>
                <a:ea typeface="+mj-ea"/>
                <a:cs typeface="+mj-cs"/>
              </a:rPr>
              <a:t> de </a:t>
            </a:r>
            <a:r>
              <a:rPr kumimoji="0" lang="en-US" altLang="en-US" sz="4400" b="0" i="0" u="none" strike="noStrike" kern="1200" cap="none" spc="0" normalizeH="0" baseline="0" noProof="0" dirty="0" err="1">
                <a:ln>
                  <a:noFill/>
                </a:ln>
                <a:solidFill>
                  <a:schemeClr val="accent2"/>
                </a:solidFill>
                <a:effectLst/>
                <a:uLnTx/>
                <a:uFillTx/>
                <a:latin typeface="+mj-lt"/>
                <a:ea typeface="+mj-ea"/>
                <a:cs typeface="+mj-cs"/>
              </a:rPr>
              <a:t>contrôle</a:t>
            </a:r>
            <a:r>
              <a:rPr kumimoji="0" lang="en-US" altLang="en-US" sz="4400" b="0" i="0" u="none" strike="noStrike" kern="1200" cap="none" spc="0" normalizeH="0" baseline="0" noProof="0" dirty="0">
                <a:ln>
                  <a:noFill/>
                </a:ln>
                <a:solidFill>
                  <a:schemeClr val="accent2"/>
                </a:solidFill>
                <a:effectLst/>
                <a:uLnTx/>
                <a:uFillTx/>
                <a:latin typeface="+mj-lt"/>
                <a:ea typeface="+mj-ea"/>
                <a:cs typeface="+mj-cs"/>
              </a:rPr>
              <a:t> : Examen des </a:t>
            </a:r>
            <a:r>
              <a:rPr kumimoji="0" lang="en-US" altLang="en-US" sz="4400" b="0" i="0" u="none" strike="noStrike" kern="1200" cap="none" spc="0" normalizeH="0" baseline="0" noProof="0" dirty="0" err="1">
                <a:ln>
                  <a:noFill/>
                </a:ln>
                <a:solidFill>
                  <a:schemeClr val="accent2"/>
                </a:solidFill>
                <a:effectLst/>
                <a:uLnTx/>
                <a:uFillTx/>
                <a:latin typeface="+mj-lt"/>
                <a:ea typeface="+mj-ea"/>
                <a:cs typeface="+mj-cs"/>
              </a:rPr>
              <a:t>indicateurs</a:t>
            </a:r>
            <a:endParaRPr kumimoji="0" lang="en-US" altLang="en-US" sz="4400" b="0" i="0" u="none" strike="noStrike" kern="1200" cap="none" spc="0" normalizeH="0" baseline="0" noProof="0" dirty="0">
              <a:ln>
                <a:noFill/>
              </a:ln>
              <a:solidFill>
                <a:schemeClr val="accent2"/>
              </a:solidFill>
              <a:effectLst/>
              <a:uLnTx/>
              <a:uFillTx/>
              <a:latin typeface="+mj-lt"/>
              <a:ea typeface="+mj-ea"/>
              <a:cs typeface="+mj-cs"/>
            </a:endParaRPr>
          </a:p>
        </p:txBody>
      </p:sp>
      <p:graphicFrame>
        <p:nvGraphicFramePr>
          <p:cNvPr id="8" name="Diagram 7" descr="Sont-ils directs ?&#10;1. Mesure-t-il exactement le résultat qu'il est censé mesurer ?&#10;&#10;2. S'il s'agit d'un proxy, est-il aussi directement lié au résultat pertinent que possible ?&#10;&#10;Sont-ils objectifs ? &#10;1. L'indicateur est-il clair et sans ambiguïté sur ce qui est mesuré ? &#10;&#10;2. L'indicateur est-il unidimensionnel ? (par exemple, il ne mesure qu'une seule composante/caractéristique) &#10;&#10;3. L'indicateur est-il précis sur le plan opérationnel ?&#10;&#10;Sont-ils adéquats ? &#10;1. Pris dans leur ensemble, les indicateurs d'un résultat donné permettent-ils de suivre tous les aspects de ce résultat ? &#10;&#10;2. Existe-t-il un ensemble minimal d'indicateurs nécessaires pour mesurer le résultat ? L'élimination des indicateurs qui ne sont pas nécessaires à la gestion et à l'établissement de rapports minimise la charge.&#10;&#10;Sont-ils pratiques ? &#10;1. Les données de l'indicateur sont-elles actuellement disponibles ou collectables ?&#10;&#10;2. Les coûts de la collecte des données sont-ils réalisables ou abordables ?&#10;&#10;3. Les données de l'indicateur sont-elles disponibles ou peuvent-elles être collectées à une fréquence qui facilite la prise de décision, l'établissement de rapports et la sensibilisation ? ">
            <a:extLst>
              <a:ext uri="{FF2B5EF4-FFF2-40B4-BE49-F238E27FC236}">
                <a16:creationId xmlns:a16="http://schemas.microsoft.com/office/drawing/2014/main" id="{F020AD3B-3877-4E08-A9D7-1DC340E579E2}"/>
              </a:ext>
            </a:extLst>
          </p:cNvPr>
          <p:cNvGraphicFramePr/>
          <p:nvPr>
            <p:extLst>
              <p:ext uri="{D42A27DB-BD31-4B8C-83A1-F6EECF244321}">
                <p14:modId xmlns:p14="http://schemas.microsoft.com/office/powerpoint/2010/main" val="3548984912"/>
              </p:ext>
            </p:extLst>
          </p:nvPr>
        </p:nvGraphicFramePr>
        <p:xfrm>
          <a:off x="265015" y="866425"/>
          <a:ext cx="11776514" cy="54541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2">
            <a:extLst>
              <a:ext uri="{FF2B5EF4-FFF2-40B4-BE49-F238E27FC236}">
                <a16:creationId xmlns:a16="http://schemas.microsoft.com/office/drawing/2014/main" id="{E690AD35-D6F2-4604-AD0F-521D716725F9}"/>
              </a:ext>
              <a:ext uri="{C183D7F6-B498-43B3-948B-1728B52AA6E4}">
                <adec:decorative xmlns:adec="http://schemas.microsoft.com/office/drawing/2017/decorative" val="1"/>
              </a:ext>
            </a:extLst>
          </p:cNvPr>
          <p:cNvSpPr>
            <a:spLocks noGrp="1"/>
          </p:cNvSpPr>
          <p:nvPr>
            <p:ph type="ftr" sz="quarter" idx="11"/>
          </p:nvPr>
        </p:nvSpPr>
        <p:spPr>
          <a:xfrm>
            <a:off x="-34724" y="6392943"/>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2271826710"/>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lan de Suivi des Performances (PMP)&#10;&#10;Photo de gauche : jeune fille assise, se concentrant sur un objet dans sa main.&#10;&#10;Photo de droite : Des ouvriers chargent des matériaux pour construire une structure.">
            <a:extLst>
              <a:ext uri="{FF2B5EF4-FFF2-40B4-BE49-F238E27FC236}">
                <a16:creationId xmlns:a16="http://schemas.microsoft.com/office/drawing/2014/main" id="{E981BF4E-579F-46AE-9B08-B1ED021CEDF1}"/>
              </a:ext>
            </a:extLst>
          </p:cNvPr>
          <p:cNvSpPr>
            <a:spLocks noGrp="1"/>
          </p:cNvSpPr>
          <p:nvPr>
            <p:ph type="ctrTitle"/>
          </p:nvPr>
        </p:nvSpPr>
        <p:spPr/>
        <p:txBody>
          <a:bodyPr>
            <a:normAutofit/>
          </a:bodyPr>
          <a:lstStyle/>
          <a:p>
            <a:r>
              <a:rPr lang="en-US" b="1" dirty="0"/>
              <a:t>Plan de </a:t>
            </a:r>
            <a:r>
              <a:rPr lang="en-US" b="1" dirty="0" err="1"/>
              <a:t>Suivi</a:t>
            </a:r>
            <a:r>
              <a:rPr lang="en-US" b="1" dirty="0"/>
              <a:t> des Performances (PMP)</a:t>
            </a:r>
          </a:p>
        </p:txBody>
      </p:sp>
    </p:spTree>
    <p:extLst>
      <p:ext uri="{BB962C8B-B14F-4D97-AF65-F5344CB8AC3E}">
        <p14:creationId xmlns:p14="http://schemas.microsoft.com/office/powerpoint/2010/main" val="2565883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Qu'est-ce qu'un PMP ?">
            <a:extLst>
              <a:ext uri="{FF2B5EF4-FFF2-40B4-BE49-F238E27FC236}">
                <a16:creationId xmlns:a16="http://schemas.microsoft.com/office/drawing/2014/main" id="{E83B329D-07C9-4DBC-BD95-259AD363AFC3}"/>
              </a:ext>
            </a:extLst>
          </p:cNvPr>
          <p:cNvSpPr>
            <a:spLocks noGrp="1"/>
          </p:cNvSpPr>
          <p:nvPr>
            <p:ph type="ctrTitle"/>
          </p:nvPr>
        </p:nvSpPr>
        <p:spPr>
          <a:xfrm>
            <a:off x="690880" y="185184"/>
            <a:ext cx="10183357" cy="961175"/>
          </a:xfrm>
        </p:spPr>
        <p:txBody>
          <a:bodyPr>
            <a:normAutofit/>
          </a:bodyPr>
          <a:lstStyle/>
          <a:p>
            <a:pPr algn="l"/>
            <a:r>
              <a:rPr lang="en-US" sz="4400" dirty="0" err="1"/>
              <a:t>Qu'est-ce</a:t>
            </a:r>
            <a:r>
              <a:rPr lang="en-US" sz="4400" dirty="0"/>
              <a:t> </a:t>
            </a:r>
            <a:r>
              <a:rPr lang="en-US" sz="4400" dirty="0" err="1"/>
              <a:t>qu'un</a:t>
            </a:r>
            <a:r>
              <a:rPr lang="en-US" sz="4400" dirty="0"/>
              <a:t> PMP ?</a:t>
            </a:r>
          </a:p>
        </p:txBody>
      </p:sp>
      <p:sp>
        <p:nvSpPr>
          <p:cNvPr id="3" name="Content Placeholder 2" descr="Un outil pour planifier, organiser et gérer le processus de collecte, d'analyse et de rapport.&#10;&#10;Identifie &quot;ce&quot; qui sera contrôlé pendant la durée du projet et &quot;comment&quot; cela sera fait.&#10;&#10;Énonce et définit les indicateurs.&#10;&#10;Définit la collecte et la communication des données.&#10;&#10;Fait partie du CMEP. ">
            <a:extLst>
              <a:ext uri="{FF2B5EF4-FFF2-40B4-BE49-F238E27FC236}">
                <a16:creationId xmlns:a16="http://schemas.microsoft.com/office/drawing/2014/main" id="{7F6E15F0-E5D0-4DAB-BE03-C526799FF2CE}"/>
              </a:ext>
            </a:extLst>
          </p:cNvPr>
          <p:cNvSpPr>
            <a:spLocks noGrp="1"/>
          </p:cNvSpPr>
          <p:nvPr>
            <p:ph sz="quarter" idx="13"/>
          </p:nvPr>
        </p:nvSpPr>
        <p:spPr>
          <a:xfrm>
            <a:off x="690880" y="1387852"/>
            <a:ext cx="10392809" cy="4640101"/>
          </a:xfrm>
        </p:spPr>
        <p:txBody>
          <a:bodyPr/>
          <a:lstStyle/>
          <a:p>
            <a:pPr marL="0" indent="0">
              <a:buNone/>
            </a:pPr>
            <a:r>
              <a:rPr lang="en-US" sz="2800" b="1" dirty="0"/>
              <a:t>Un </a:t>
            </a:r>
            <a:r>
              <a:rPr lang="en-US" sz="2800" b="1" dirty="0" err="1"/>
              <a:t>outil</a:t>
            </a:r>
            <a:r>
              <a:rPr lang="en-US" sz="2800" b="1" dirty="0"/>
              <a:t> pour </a:t>
            </a:r>
            <a:r>
              <a:rPr lang="en-US" sz="2800" b="1" dirty="0" err="1"/>
              <a:t>planifier</a:t>
            </a:r>
            <a:r>
              <a:rPr lang="en-US" sz="2800" b="1" dirty="0"/>
              <a:t>, </a:t>
            </a:r>
            <a:r>
              <a:rPr lang="en-US" sz="2800" b="1" dirty="0" err="1"/>
              <a:t>organiser</a:t>
            </a:r>
            <a:r>
              <a:rPr lang="en-US" sz="2800" b="1" dirty="0"/>
              <a:t> et </a:t>
            </a:r>
            <a:r>
              <a:rPr lang="en-US" sz="2800" b="1" dirty="0" err="1"/>
              <a:t>gérer</a:t>
            </a:r>
            <a:r>
              <a:rPr lang="en-US" sz="2800" b="1" dirty="0"/>
              <a:t> le </a:t>
            </a:r>
            <a:r>
              <a:rPr lang="en-US" sz="2800" b="1" dirty="0" err="1"/>
              <a:t>processus</a:t>
            </a:r>
            <a:r>
              <a:rPr lang="en-US" sz="2800" b="1" dirty="0"/>
              <a:t> de </a:t>
            </a:r>
            <a:r>
              <a:rPr lang="en-US" sz="2800" b="1" dirty="0" err="1"/>
              <a:t>collecte</a:t>
            </a:r>
            <a:r>
              <a:rPr lang="en-US" sz="2800" b="1" dirty="0"/>
              <a:t>, </a:t>
            </a:r>
            <a:r>
              <a:rPr lang="en-US" sz="2800" b="1" dirty="0" err="1"/>
              <a:t>d'analyse</a:t>
            </a:r>
            <a:r>
              <a:rPr lang="en-US" sz="2800" b="1" dirty="0"/>
              <a:t> et de rapport.</a:t>
            </a:r>
          </a:p>
          <a:p>
            <a:pPr algn="ctr"/>
            <a:endParaRPr lang="en-US" sz="1200" dirty="0">
              <a:solidFill>
                <a:schemeClr val="accent1"/>
              </a:solidFill>
            </a:endParaRPr>
          </a:p>
          <a:p>
            <a:r>
              <a:rPr lang="en-US" sz="3200" dirty="0" err="1"/>
              <a:t>Identifie</a:t>
            </a:r>
            <a:r>
              <a:rPr lang="en-US" sz="3200" dirty="0"/>
              <a:t> "</a:t>
            </a:r>
            <a:r>
              <a:rPr lang="en-US" sz="3200" dirty="0" err="1"/>
              <a:t>ce</a:t>
            </a:r>
            <a:r>
              <a:rPr lang="en-US" sz="3200" dirty="0"/>
              <a:t>" qui sera </a:t>
            </a:r>
            <a:r>
              <a:rPr lang="en-US" sz="3200" dirty="0" err="1"/>
              <a:t>contrôlé</a:t>
            </a:r>
            <a:r>
              <a:rPr lang="en-US" sz="3200" dirty="0"/>
              <a:t> pendant la durée du </a:t>
            </a:r>
            <a:r>
              <a:rPr lang="en-US" sz="3200" dirty="0" err="1"/>
              <a:t>projet</a:t>
            </a:r>
            <a:r>
              <a:rPr lang="en-US" sz="3200" dirty="0"/>
              <a:t> et "comment" </a:t>
            </a:r>
            <a:r>
              <a:rPr lang="en-US" sz="3200" dirty="0" err="1"/>
              <a:t>cela</a:t>
            </a:r>
            <a:r>
              <a:rPr lang="en-US" sz="3200" dirty="0"/>
              <a:t> sera fait.</a:t>
            </a:r>
          </a:p>
          <a:p>
            <a:r>
              <a:rPr lang="en-US" sz="3200" dirty="0" err="1"/>
              <a:t>Énonce</a:t>
            </a:r>
            <a:r>
              <a:rPr lang="en-US" sz="3200" dirty="0"/>
              <a:t> et </a:t>
            </a:r>
            <a:r>
              <a:rPr lang="en-US" sz="3200" dirty="0" err="1"/>
              <a:t>définit</a:t>
            </a:r>
            <a:r>
              <a:rPr lang="en-US" sz="3200" dirty="0"/>
              <a:t> les </a:t>
            </a:r>
            <a:r>
              <a:rPr lang="en-US" sz="3200" dirty="0" err="1"/>
              <a:t>indicateurs</a:t>
            </a:r>
            <a:r>
              <a:rPr lang="en-US" sz="3200" dirty="0"/>
              <a:t>.</a:t>
            </a:r>
          </a:p>
          <a:p>
            <a:r>
              <a:rPr lang="en-US" sz="3200" dirty="0" err="1"/>
              <a:t>Définit</a:t>
            </a:r>
            <a:r>
              <a:rPr lang="en-US" sz="3200" dirty="0"/>
              <a:t> la </a:t>
            </a:r>
            <a:r>
              <a:rPr lang="en-US" sz="3200" dirty="0" err="1"/>
              <a:t>collecte</a:t>
            </a:r>
            <a:r>
              <a:rPr lang="en-US" sz="3200" dirty="0"/>
              <a:t> et la communication des </a:t>
            </a:r>
            <a:r>
              <a:rPr lang="en-US" sz="3200" dirty="0" err="1"/>
              <a:t>données</a:t>
            </a:r>
            <a:r>
              <a:rPr lang="en-US" sz="3200" dirty="0"/>
              <a:t>.</a:t>
            </a:r>
          </a:p>
          <a:p>
            <a:r>
              <a:rPr lang="en-US" sz="3200" dirty="0"/>
              <a:t>Fait </a:t>
            </a:r>
            <a:r>
              <a:rPr lang="en-US" sz="3200" dirty="0" err="1"/>
              <a:t>partie</a:t>
            </a:r>
            <a:r>
              <a:rPr lang="en-US" sz="3200" dirty="0"/>
              <a:t> du CMEP. </a:t>
            </a:r>
          </a:p>
        </p:txBody>
      </p:sp>
      <p:sp>
        <p:nvSpPr>
          <p:cNvPr id="2" name="Footer Placeholder 1">
            <a:extLst>
              <a:ext uri="{FF2B5EF4-FFF2-40B4-BE49-F238E27FC236}">
                <a16:creationId xmlns:a16="http://schemas.microsoft.com/office/drawing/2014/main" id="{94B9A0DD-CA6E-4DC1-88BB-070C049E178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3463052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rincipes Fondamentaux des Indicateurs&#10;&#10;Photo de gauche : jeune fille assise, se concentrant sur un objet dans sa main.&#10;&#10;Photo de droite : Des ouvriers chargent des matériaux pour construire une structure.">
            <a:extLst>
              <a:ext uri="{FF2B5EF4-FFF2-40B4-BE49-F238E27FC236}">
                <a16:creationId xmlns:a16="http://schemas.microsoft.com/office/drawing/2014/main" id="{E981BF4E-579F-46AE-9B08-B1ED021CEDF1}"/>
              </a:ext>
            </a:extLst>
          </p:cNvPr>
          <p:cNvSpPr>
            <a:spLocks noGrp="1"/>
          </p:cNvSpPr>
          <p:nvPr>
            <p:ph type="ctrTitle"/>
          </p:nvPr>
        </p:nvSpPr>
        <p:spPr>
          <a:xfrm>
            <a:off x="1786067" y="3019706"/>
            <a:ext cx="4846320" cy="2387600"/>
          </a:xfrm>
        </p:spPr>
        <p:txBody>
          <a:bodyPr/>
          <a:lstStyle/>
          <a:p>
            <a:r>
              <a:rPr lang="en-US" b="1" dirty="0" err="1"/>
              <a:t>Principes</a:t>
            </a:r>
            <a:r>
              <a:rPr lang="en-US" b="1" dirty="0"/>
              <a:t> </a:t>
            </a:r>
            <a:r>
              <a:rPr lang="en-US" b="1" dirty="0" err="1"/>
              <a:t>Fondamentaux</a:t>
            </a:r>
            <a:r>
              <a:rPr lang="en-US" b="1" dirty="0"/>
              <a:t> des </a:t>
            </a:r>
            <a:r>
              <a:rPr lang="en-US" b="1" dirty="0" err="1"/>
              <a:t>Indicateurs</a:t>
            </a:r>
            <a:r>
              <a:rPr lang="en-US" b="1" dirty="0"/>
              <a:t> </a:t>
            </a:r>
          </a:p>
        </p:txBody>
      </p:sp>
    </p:spTree>
    <p:extLst>
      <p:ext uri="{BB962C8B-B14F-4D97-AF65-F5344CB8AC3E}">
        <p14:creationId xmlns:p14="http://schemas.microsoft.com/office/powerpoint/2010/main" val="3260329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Principales composantes d'un PMP">
            <a:extLst>
              <a:ext uri="{FF2B5EF4-FFF2-40B4-BE49-F238E27FC236}">
                <a16:creationId xmlns:a16="http://schemas.microsoft.com/office/drawing/2014/main" id="{E83B329D-07C9-4DBC-BD95-259AD363AFC3}"/>
              </a:ext>
            </a:extLst>
          </p:cNvPr>
          <p:cNvSpPr>
            <a:spLocks noGrp="1"/>
          </p:cNvSpPr>
          <p:nvPr>
            <p:ph type="ctrTitle"/>
          </p:nvPr>
        </p:nvSpPr>
        <p:spPr>
          <a:xfrm>
            <a:off x="570156" y="0"/>
            <a:ext cx="10281894" cy="961175"/>
          </a:xfrm>
        </p:spPr>
        <p:txBody>
          <a:bodyPr>
            <a:normAutofit/>
          </a:bodyPr>
          <a:lstStyle/>
          <a:p>
            <a:pPr algn="l"/>
            <a:r>
              <a:rPr lang="en-US" sz="4400" dirty="0" err="1"/>
              <a:t>Principales</a:t>
            </a:r>
            <a:r>
              <a:rPr lang="en-US" sz="4400" dirty="0"/>
              <a:t> </a:t>
            </a:r>
            <a:r>
              <a:rPr lang="en-US" sz="4400" dirty="0" err="1"/>
              <a:t>composantes</a:t>
            </a:r>
            <a:r>
              <a:rPr lang="en-US" sz="4400" dirty="0"/>
              <a:t> d'un PMP</a:t>
            </a:r>
          </a:p>
        </p:txBody>
      </p:sp>
      <p:sp>
        <p:nvSpPr>
          <p:cNvPr id="3" name="Content Placeholder 2" descr="Pour chaque indicateur :&#10;&#10;Définition de l'indicateur &#10;Classification &#10;Unité de mesure&#10;Type d'indicateur&#10;&#10;Désagrégation des données&#10;&#10;Instrument de collecte des données &#10;&#10;Fréquence de la collecte et des rapports &#10;- Percentage Verification &#10;&#10;Responsabilité de la collecte et de l'évaluation &#10;">
            <a:extLst>
              <a:ext uri="{FF2B5EF4-FFF2-40B4-BE49-F238E27FC236}">
                <a16:creationId xmlns:a16="http://schemas.microsoft.com/office/drawing/2014/main" id="{7F6E15F0-E5D0-4DAB-BE03-C526799FF2CE}"/>
              </a:ext>
            </a:extLst>
          </p:cNvPr>
          <p:cNvSpPr>
            <a:spLocks noGrp="1"/>
          </p:cNvSpPr>
          <p:nvPr>
            <p:ph sz="quarter" idx="13"/>
          </p:nvPr>
        </p:nvSpPr>
        <p:spPr>
          <a:xfrm>
            <a:off x="681448" y="1127387"/>
            <a:ext cx="10610371" cy="5230382"/>
          </a:xfrm>
        </p:spPr>
        <p:txBody>
          <a:bodyPr>
            <a:normAutofit/>
          </a:bodyPr>
          <a:lstStyle/>
          <a:p>
            <a:pPr marL="1588" indent="0">
              <a:spcBef>
                <a:spcPct val="0"/>
              </a:spcBef>
              <a:spcAft>
                <a:spcPct val="40000"/>
              </a:spcAft>
              <a:buClr>
                <a:srgbClr val="800000"/>
              </a:buClr>
              <a:buNone/>
            </a:pPr>
            <a:r>
              <a:rPr lang="en-US" altLang="en-US" sz="2800" b="1" dirty="0">
                <a:solidFill>
                  <a:schemeClr val="accent6">
                    <a:lumMod val="50000"/>
                  </a:schemeClr>
                </a:solidFill>
                <a:ea typeface="ＭＳ Ｐゴシック" pitchFamily="34" charset="-128"/>
              </a:rPr>
              <a:t>Pour </a:t>
            </a:r>
            <a:r>
              <a:rPr lang="en-US" altLang="en-US" sz="2800" b="1" dirty="0" err="1">
                <a:solidFill>
                  <a:schemeClr val="accent6">
                    <a:lumMod val="50000"/>
                  </a:schemeClr>
                </a:solidFill>
                <a:ea typeface="ＭＳ Ｐゴシック" pitchFamily="34" charset="-128"/>
              </a:rPr>
              <a:t>chaque</a:t>
            </a:r>
            <a:r>
              <a:rPr lang="en-US" altLang="en-US" sz="2800" b="1" dirty="0">
                <a:solidFill>
                  <a:schemeClr val="accent6">
                    <a:lumMod val="50000"/>
                  </a:schemeClr>
                </a:solidFill>
                <a:ea typeface="ＭＳ Ｐゴシック" pitchFamily="34" charset="-128"/>
              </a:rPr>
              <a:t> </a:t>
            </a:r>
            <a:r>
              <a:rPr lang="en-US" altLang="en-US" sz="2800" b="1" dirty="0" err="1">
                <a:solidFill>
                  <a:schemeClr val="accent6">
                    <a:lumMod val="50000"/>
                  </a:schemeClr>
                </a:solidFill>
                <a:ea typeface="ＭＳ Ｐゴシック" pitchFamily="34" charset="-128"/>
              </a:rPr>
              <a:t>indicateur</a:t>
            </a:r>
            <a:r>
              <a:rPr lang="en-US" altLang="en-US" sz="2800" b="1" dirty="0">
                <a:solidFill>
                  <a:schemeClr val="accent6">
                    <a:lumMod val="50000"/>
                  </a:schemeClr>
                </a:solidFill>
                <a:ea typeface="ＭＳ Ｐゴシック" pitchFamily="34" charset="-128"/>
              </a:rPr>
              <a:t> :</a:t>
            </a:r>
          </a:p>
          <a:p>
            <a:pPr marL="1588" indent="0">
              <a:spcBef>
                <a:spcPct val="0"/>
              </a:spcBef>
              <a:spcAft>
                <a:spcPct val="40000"/>
              </a:spcAft>
              <a:buClr>
                <a:srgbClr val="800000"/>
              </a:buClr>
              <a:buNone/>
            </a:pPr>
            <a:r>
              <a:rPr lang="en-US" altLang="en-US" sz="2800" dirty="0" err="1">
                <a:ea typeface="ＭＳ Ｐゴシック" pitchFamily="34" charset="-128"/>
              </a:rPr>
              <a:t>Définition</a:t>
            </a:r>
            <a:r>
              <a:rPr lang="en-US" altLang="en-US" sz="2800" dirty="0">
                <a:ea typeface="ＭＳ Ｐゴシック" pitchFamily="34" charset="-128"/>
              </a:rPr>
              <a:t> de </a:t>
            </a:r>
            <a:r>
              <a:rPr lang="en-US" altLang="en-US" sz="2800" dirty="0" err="1">
                <a:ea typeface="ＭＳ Ｐゴシック" pitchFamily="34" charset="-128"/>
              </a:rPr>
              <a:t>l'indicateur</a:t>
            </a:r>
            <a:r>
              <a:rPr lang="en-US" altLang="en-US" sz="2800" dirty="0">
                <a:ea typeface="ＭＳ Ｐゴシック" pitchFamily="34" charset="-128"/>
              </a:rPr>
              <a:t> </a:t>
            </a:r>
          </a:p>
          <a:p>
            <a:pPr marL="801688" lvl="1" indent="-342900">
              <a:spcBef>
                <a:spcPct val="0"/>
              </a:spcBef>
              <a:spcAft>
                <a:spcPct val="40000"/>
              </a:spcAft>
              <a:buClr>
                <a:srgbClr val="800000"/>
              </a:buClr>
            </a:pPr>
            <a:r>
              <a:rPr lang="en-US" altLang="en-US" dirty="0">
                <a:ea typeface="ＭＳ Ｐゴシック" pitchFamily="34" charset="-128"/>
              </a:rPr>
              <a:t>Classification </a:t>
            </a:r>
          </a:p>
          <a:p>
            <a:pPr marL="801688" lvl="1" indent="-342900">
              <a:spcBef>
                <a:spcPct val="0"/>
              </a:spcBef>
              <a:spcAft>
                <a:spcPct val="40000"/>
              </a:spcAft>
              <a:buClr>
                <a:srgbClr val="800000"/>
              </a:buClr>
            </a:pPr>
            <a:r>
              <a:rPr lang="en-US" altLang="en-US" dirty="0" err="1">
                <a:ea typeface="ＭＳ Ｐゴシック" pitchFamily="34" charset="-128"/>
              </a:rPr>
              <a:t>Unité</a:t>
            </a:r>
            <a:r>
              <a:rPr lang="en-US" altLang="en-US" dirty="0">
                <a:ea typeface="ＭＳ Ｐゴシック" pitchFamily="34" charset="-128"/>
              </a:rPr>
              <a:t> de </a:t>
            </a:r>
            <a:r>
              <a:rPr lang="en-US" altLang="en-US" dirty="0" err="1">
                <a:ea typeface="ＭＳ Ｐゴシック" pitchFamily="34" charset="-128"/>
              </a:rPr>
              <a:t>mesure</a:t>
            </a:r>
            <a:endParaRPr lang="en-US" altLang="en-US" dirty="0">
              <a:ea typeface="ＭＳ Ｐゴシック" pitchFamily="34" charset="-128"/>
            </a:endParaRPr>
          </a:p>
          <a:p>
            <a:pPr marL="801688" lvl="1" indent="-342900">
              <a:spcBef>
                <a:spcPct val="0"/>
              </a:spcBef>
              <a:spcAft>
                <a:spcPct val="40000"/>
              </a:spcAft>
              <a:buClr>
                <a:srgbClr val="800000"/>
              </a:buClr>
            </a:pPr>
            <a:r>
              <a:rPr lang="en-US" altLang="en-US" dirty="0">
                <a:ea typeface="ＭＳ Ｐゴシック" pitchFamily="34" charset="-128"/>
              </a:rPr>
              <a:t>Type </a:t>
            </a:r>
            <a:r>
              <a:rPr lang="en-US" altLang="en-US" dirty="0" err="1">
                <a:ea typeface="ＭＳ Ｐゴシック" pitchFamily="34" charset="-128"/>
              </a:rPr>
              <a:t>d'indicateur</a:t>
            </a:r>
            <a:endParaRPr lang="en-US" altLang="en-US" dirty="0">
              <a:ea typeface="ＭＳ Ｐゴシック" pitchFamily="34" charset="-128"/>
            </a:endParaRPr>
          </a:p>
          <a:p>
            <a:pPr marL="344488" indent="-342900">
              <a:spcBef>
                <a:spcPct val="0"/>
              </a:spcBef>
              <a:spcAft>
                <a:spcPct val="40000"/>
              </a:spcAft>
              <a:buClr>
                <a:srgbClr val="800000"/>
              </a:buClr>
              <a:buFont typeface="Arial" panose="020B0604020202020204" pitchFamily="34" charset="0"/>
              <a:buChar char="•"/>
            </a:pPr>
            <a:r>
              <a:rPr lang="en-US" altLang="en-US" sz="2800" dirty="0" err="1">
                <a:ea typeface="ＭＳ Ｐゴシック" pitchFamily="34" charset="-128"/>
              </a:rPr>
              <a:t>Désagrégation</a:t>
            </a:r>
            <a:r>
              <a:rPr lang="en-US" altLang="en-US" sz="2800" dirty="0">
                <a:ea typeface="ＭＳ Ｐゴシック" pitchFamily="34" charset="-128"/>
              </a:rPr>
              <a:t> des </a:t>
            </a:r>
            <a:r>
              <a:rPr lang="en-US" altLang="en-US" sz="2800" dirty="0" err="1">
                <a:ea typeface="ＭＳ Ｐゴシック" pitchFamily="34" charset="-128"/>
              </a:rPr>
              <a:t>données</a:t>
            </a:r>
            <a:endParaRPr lang="en-US" altLang="en-US" sz="2800" dirty="0">
              <a:ea typeface="ＭＳ Ｐゴシック" pitchFamily="34" charset="-128"/>
            </a:endParaRPr>
          </a:p>
          <a:p>
            <a:pPr marL="344488" indent="-342900">
              <a:spcBef>
                <a:spcPct val="0"/>
              </a:spcBef>
              <a:spcAft>
                <a:spcPct val="40000"/>
              </a:spcAft>
              <a:buClr>
                <a:srgbClr val="800000"/>
              </a:buClr>
              <a:buFont typeface="Arial" panose="020B0604020202020204" pitchFamily="34" charset="0"/>
              <a:buChar char="•"/>
            </a:pPr>
            <a:r>
              <a:rPr lang="en-US" altLang="en-US" sz="2800" dirty="0">
                <a:ea typeface="ＭＳ Ｐゴシック" pitchFamily="34" charset="-128"/>
              </a:rPr>
              <a:t>Instrument de </a:t>
            </a:r>
            <a:r>
              <a:rPr lang="en-US" altLang="en-US" sz="2800" dirty="0" err="1">
                <a:ea typeface="ＭＳ Ｐゴシック" pitchFamily="34" charset="-128"/>
              </a:rPr>
              <a:t>collecte</a:t>
            </a:r>
            <a:r>
              <a:rPr lang="en-US" altLang="en-US" sz="2800" dirty="0">
                <a:ea typeface="ＭＳ Ｐゴシック" pitchFamily="34" charset="-128"/>
              </a:rPr>
              <a:t> des </a:t>
            </a:r>
            <a:r>
              <a:rPr lang="en-US" altLang="en-US" sz="2800" dirty="0" err="1">
                <a:ea typeface="ＭＳ Ｐゴシック" pitchFamily="34" charset="-128"/>
              </a:rPr>
              <a:t>données</a:t>
            </a:r>
            <a:r>
              <a:rPr lang="en-US" altLang="en-US" sz="2800" dirty="0">
                <a:ea typeface="ＭＳ Ｐゴシック" pitchFamily="34" charset="-128"/>
              </a:rPr>
              <a:t> </a:t>
            </a:r>
          </a:p>
          <a:p>
            <a:pPr marL="344488" indent="-342900">
              <a:spcBef>
                <a:spcPct val="0"/>
              </a:spcBef>
              <a:spcAft>
                <a:spcPct val="40000"/>
              </a:spcAft>
              <a:buClr>
                <a:srgbClr val="800000"/>
              </a:buClr>
              <a:buFont typeface="Arial" panose="020B0604020202020204" pitchFamily="34" charset="0"/>
              <a:buChar char="•"/>
            </a:pPr>
            <a:r>
              <a:rPr lang="en-US" altLang="en-US" sz="2800" dirty="0" err="1">
                <a:ea typeface="ＭＳ Ｐゴシック" pitchFamily="34" charset="-128"/>
              </a:rPr>
              <a:t>Fréquence</a:t>
            </a:r>
            <a:r>
              <a:rPr lang="en-US" altLang="en-US" sz="2800" dirty="0">
                <a:ea typeface="ＭＳ Ｐゴシック" pitchFamily="34" charset="-128"/>
              </a:rPr>
              <a:t> de la </a:t>
            </a:r>
            <a:r>
              <a:rPr lang="en-US" altLang="en-US" sz="2800" dirty="0" err="1">
                <a:ea typeface="ＭＳ Ｐゴシック" pitchFamily="34" charset="-128"/>
              </a:rPr>
              <a:t>collecte</a:t>
            </a:r>
            <a:r>
              <a:rPr lang="en-US" altLang="en-US" sz="2800" dirty="0">
                <a:ea typeface="ＭＳ Ｐゴシック" pitchFamily="34" charset="-128"/>
              </a:rPr>
              <a:t> et des rapports </a:t>
            </a:r>
          </a:p>
          <a:p>
            <a:pPr marL="1588" indent="0">
              <a:spcBef>
                <a:spcPct val="0"/>
              </a:spcBef>
              <a:spcAft>
                <a:spcPct val="40000"/>
              </a:spcAft>
              <a:buClr>
                <a:srgbClr val="800000"/>
              </a:buClr>
              <a:buNone/>
            </a:pPr>
            <a:r>
              <a:rPr lang="en-US" altLang="en-US" dirty="0">
                <a:ea typeface="ＭＳ Ｐゴシック" pitchFamily="34" charset="-128"/>
              </a:rPr>
              <a:t>- </a:t>
            </a:r>
            <a:r>
              <a:rPr lang="en-US" altLang="en-US" i="1" dirty="0">
                <a:ea typeface="ＭＳ Ｐゴシック" pitchFamily="34" charset="-128"/>
              </a:rPr>
              <a:t>Percentage Verification </a:t>
            </a:r>
          </a:p>
          <a:p>
            <a:pPr marL="344488" indent="-342900">
              <a:spcBef>
                <a:spcPct val="0"/>
              </a:spcBef>
              <a:spcAft>
                <a:spcPct val="40000"/>
              </a:spcAft>
              <a:buClr>
                <a:srgbClr val="800000"/>
              </a:buClr>
              <a:buFont typeface="Arial" panose="020B0604020202020204" pitchFamily="34" charset="0"/>
              <a:buChar char="•"/>
            </a:pPr>
            <a:r>
              <a:rPr lang="en-US" altLang="en-US" sz="2800" dirty="0" err="1">
                <a:ea typeface="ＭＳ Ｐゴシック" pitchFamily="34" charset="-128"/>
              </a:rPr>
              <a:t>Responsabilité</a:t>
            </a:r>
            <a:r>
              <a:rPr lang="en-US" altLang="en-US" sz="2800" dirty="0">
                <a:ea typeface="ＭＳ Ｐゴシック" pitchFamily="34" charset="-128"/>
              </a:rPr>
              <a:t> de la </a:t>
            </a:r>
            <a:r>
              <a:rPr lang="en-US" altLang="en-US" sz="2800" dirty="0" err="1">
                <a:ea typeface="ＭＳ Ｐゴシック" pitchFamily="34" charset="-128"/>
              </a:rPr>
              <a:t>collecte</a:t>
            </a:r>
            <a:r>
              <a:rPr lang="en-US" altLang="en-US" sz="2800" dirty="0">
                <a:ea typeface="ＭＳ Ｐゴシック" pitchFamily="34" charset="-128"/>
              </a:rPr>
              <a:t> et de </a:t>
            </a:r>
            <a:r>
              <a:rPr lang="en-US" altLang="en-US" sz="2800" dirty="0" err="1">
                <a:ea typeface="ＭＳ Ｐゴシック" pitchFamily="34" charset="-128"/>
              </a:rPr>
              <a:t>l'évaluation</a:t>
            </a:r>
            <a:r>
              <a:rPr lang="en-US" altLang="en-US" sz="2800" dirty="0">
                <a:ea typeface="ＭＳ Ｐゴシック" pitchFamily="34" charset="-128"/>
              </a:rPr>
              <a:t> </a:t>
            </a:r>
            <a:endParaRPr lang="en-US" dirty="0"/>
          </a:p>
        </p:txBody>
      </p:sp>
      <p:grpSp>
        <p:nvGrpSpPr>
          <p:cNvPr id="9" name="Group 8" descr="Entonnoir:&#10;&#10;Désagrégation&#10;Qui est responsable&#10;Définition des termes&#10;Instrument de collecte de données&#10;Unité de la méthode&#10;Fréquence de la collecte et des rapports&#10;&#10;Indicateur">
            <a:extLst>
              <a:ext uri="{FF2B5EF4-FFF2-40B4-BE49-F238E27FC236}">
                <a16:creationId xmlns:a16="http://schemas.microsoft.com/office/drawing/2014/main" id="{D81A23DC-F84C-4DF1-A4A9-8DA51D19C01C}"/>
              </a:ext>
            </a:extLst>
          </p:cNvPr>
          <p:cNvGrpSpPr/>
          <p:nvPr/>
        </p:nvGrpSpPr>
        <p:grpSpPr>
          <a:xfrm>
            <a:off x="7142453" y="884790"/>
            <a:ext cx="4755814" cy="5460995"/>
            <a:chOff x="6967826" y="368628"/>
            <a:chExt cx="4774800" cy="5413941"/>
          </a:xfrm>
        </p:grpSpPr>
        <p:sp>
          <p:nvSpPr>
            <p:cNvPr id="16" name="Shape 15">
              <a:extLst>
                <a:ext uri="{FF2B5EF4-FFF2-40B4-BE49-F238E27FC236}">
                  <a16:creationId xmlns:a16="http://schemas.microsoft.com/office/drawing/2014/main" id="{B48BE853-9968-42CD-9AFD-25F89A88ACA7}"/>
                </a:ext>
              </a:extLst>
            </p:cNvPr>
            <p:cNvSpPr/>
            <p:nvPr/>
          </p:nvSpPr>
          <p:spPr>
            <a:xfrm>
              <a:off x="6967826" y="368628"/>
              <a:ext cx="4774800" cy="4013561"/>
            </a:xfrm>
            <a:prstGeom prst="funnel">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0" name="Oval 9">
              <a:extLst>
                <a:ext uri="{FF2B5EF4-FFF2-40B4-BE49-F238E27FC236}">
                  <a16:creationId xmlns:a16="http://schemas.microsoft.com/office/drawing/2014/main" id="{2A864B13-894A-4A4E-B0F6-465F6F124AD8}"/>
                </a:ext>
              </a:extLst>
            </p:cNvPr>
            <p:cNvSpPr/>
            <p:nvPr/>
          </p:nvSpPr>
          <p:spPr>
            <a:xfrm>
              <a:off x="7394334" y="1102321"/>
              <a:ext cx="3959029" cy="1374918"/>
            </a:xfrm>
            <a:prstGeom prst="ellipse">
              <a:avLst/>
            </a:pr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11" name="Arrow: Down 10">
              <a:extLst>
                <a:ext uri="{FF2B5EF4-FFF2-40B4-BE49-F238E27FC236}">
                  <a16:creationId xmlns:a16="http://schemas.microsoft.com/office/drawing/2014/main" id="{69D1F3A7-0A0E-4C01-947F-18D93E582C69}"/>
                </a:ext>
              </a:extLst>
            </p:cNvPr>
            <p:cNvSpPr/>
            <p:nvPr/>
          </p:nvSpPr>
          <p:spPr>
            <a:xfrm>
              <a:off x="8996360" y="4469031"/>
              <a:ext cx="767253" cy="491042"/>
            </a:xfrm>
            <a:prstGeom prst="down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2" name="Freeform: Shape 11">
              <a:extLst>
                <a:ext uri="{FF2B5EF4-FFF2-40B4-BE49-F238E27FC236}">
                  <a16:creationId xmlns:a16="http://schemas.microsoft.com/office/drawing/2014/main" id="{86DCCABD-1482-4538-A96C-E77656E1EE09}"/>
                </a:ext>
              </a:extLst>
            </p:cNvPr>
            <p:cNvSpPr/>
            <p:nvPr/>
          </p:nvSpPr>
          <p:spPr>
            <a:xfrm>
              <a:off x="7538578" y="4861865"/>
              <a:ext cx="3682818" cy="920704"/>
            </a:xfrm>
            <a:custGeom>
              <a:avLst/>
              <a:gdLst>
                <a:gd name="connsiteX0" fmla="*/ 0 w 3682818"/>
                <a:gd name="connsiteY0" fmla="*/ 0 h 920704"/>
                <a:gd name="connsiteX1" fmla="*/ 3682818 w 3682818"/>
                <a:gd name="connsiteY1" fmla="*/ 0 h 920704"/>
                <a:gd name="connsiteX2" fmla="*/ 3682818 w 3682818"/>
                <a:gd name="connsiteY2" fmla="*/ 920704 h 920704"/>
                <a:gd name="connsiteX3" fmla="*/ 0 w 3682818"/>
                <a:gd name="connsiteY3" fmla="*/ 920704 h 920704"/>
                <a:gd name="connsiteX4" fmla="*/ 0 w 3682818"/>
                <a:gd name="connsiteY4" fmla="*/ 0 h 920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2818" h="920704">
                  <a:moveTo>
                    <a:pt x="0" y="0"/>
                  </a:moveTo>
                  <a:lnTo>
                    <a:pt x="3682818" y="0"/>
                  </a:lnTo>
                  <a:lnTo>
                    <a:pt x="3682818" y="920704"/>
                  </a:lnTo>
                  <a:lnTo>
                    <a:pt x="0" y="92070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err="1"/>
                <a:t>Indicateur</a:t>
              </a:r>
              <a:endParaRPr lang="en-US" sz="3200" kern="1200" dirty="0"/>
            </a:p>
          </p:txBody>
        </p:sp>
        <p:sp>
          <p:nvSpPr>
            <p:cNvPr id="13" name="Freeform: Shape 12">
              <a:extLst>
                <a:ext uri="{FF2B5EF4-FFF2-40B4-BE49-F238E27FC236}">
                  <a16:creationId xmlns:a16="http://schemas.microsoft.com/office/drawing/2014/main" id="{821EE46D-234A-4DFD-8779-99441AF37B7E}"/>
                </a:ext>
              </a:extLst>
            </p:cNvPr>
            <p:cNvSpPr/>
            <p:nvPr/>
          </p:nvSpPr>
          <p:spPr>
            <a:xfrm>
              <a:off x="8569753" y="2895570"/>
              <a:ext cx="1551258" cy="1381056"/>
            </a:xfrm>
            <a:custGeom>
              <a:avLst/>
              <a:gdLst>
                <a:gd name="connsiteX0" fmla="*/ 0 w 1381056"/>
                <a:gd name="connsiteY0" fmla="*/ 690528 h 1381056"/>
                <a:gd name="connsiteX1" fmla="*/ 690528 w 1381056"/>
                <a:gd name="connsiteY1" fmla="*/ 0 h 1381056"/>
                <a:gd name="connsiteX2" fmla="*/ 1381056 w 1381056"/>
                <a:gd name="connsiteY2" fmla="*/ 690528 h 1381056"/>
                <a:gd name="connsiteX3" fmla="*/ 690528 w 1381056"/>
                <a:gd name="connsiteY3" fmla="*/ 1381056 h 1381056"/>
                <a:gd name="connsiteX4" fmla="*/ 0 w 1381056"/>
                <a:gd name="connsiteY4" fmla="*/ 690528 h 1381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056" h="1381056">
                  <a:moveTo>
                    <a:pt x="0" y="690528"/>
                  </a:moveTo>
                  <a:cubicBezTo>
                    <a:pt x="0" y="309160"/>
                    <a:pt x="309160" y="0"/>
                    <a:pt x="690528" y="0"/>
                  </a:cubicBezTo>
                  <a:cubicBezTo>
                    <a:pt x="1071896" y="0"/>
                    <a:pt x="1381056" y="309160"/>
                    <a:pt x="1381056" y="690528"/>
                  </a:cubicBezTo>
                  <a:cubicBezTo>
                    <a:pt x="1381056" y="1071896"/>
                    <a:pt x="1071896" y="1381056"/>
                    <a:pt x="690528" y="1381056"/>
                  </a:cubicBezTo>
                  <a:cubicBezTo>
                    <a:pt x="309160" y="1381056"/>
                    <a:pt x="0" y="1071896"/>
                    <a:pt x="0" y="690528"/>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5111" tIns="225111" rIns="225111" bIns="225111" numCol="1" spcCol="1270" anchor="ctr" anchorCtr="0">
              <a:noAutofit/>
            </a:bodyPr>
            <a:lstStyle/>
            <a:p>
              <a:pPr marL="0" lvl="0" indent="0" algn="ctr" defTabSz="800100">
                <a:lnSpc>
                  <a:spcPct val="90000"/>
                </a:lnSpc>
                <a:spcBef>
                  <a:spcPct val="0"/>
                </a:spcBef>
                <a:spcAft>
                  <a:spcPct val="35000"/>
                </a:spcAft>
                <a:buNone/>
              </a:pPr>
              <a:r>
                <a:rPr lang="en-US" sz="1600" kern="1200" dirty="0" err="1"/>
                <a:t>Fréquence</a:t>
              </a:r>
              <a:r>
                <a:rPr lang="en-US" sz="1600" kern="1200" dirty="0"/>
                <a:t> de la </a:t>
              </a:r>
              <a:r>
                <a:rPr lang="en-US" sz="1600" kern="1200" dirty="0" err="1"/>
                <a:t>collecte</a:t>
              </a:r>
              <a:r>
                <a:rPr lang="en-US" sz="1600" kern="1200" dirty="0"/>
                <a:t> et des rapports</a:t>
              </a:r>
            </a:p>
          </p:txBody>
        </p:sp>
        <p:sp>
          <p:nvSpPr>
            <p:cNvPr id="14" name="Freeform: Shape 13">
              <a:extLst>
                <a:ext uri="{FF2B5EF4-FFF2-40B4-BE49-F238E27FC236}">
                  <a16:creationId xmlns:a16="http://schemas.microsoft.com/office/drawing/2014/main" id="{6055FCA0-EFAF-45C0-85B4-EB3932195CCC}"/>
                </a:ext>
              </a:extLst>
            </p:cNvPr>
            <p:cNvSpPr/>
            <p:nvPr/>
          </p:nvSpPr>
          <p:spPr>
            <a:xfrm>
              <a:off x="8025729" y="1724998"/>
              <a:ext cx="1551258" cy="1401081"/>
            </a:xfrm>
            <a:custGeom>
              <a:avLst/>
              <a:gdLst>
                <a:gd name="connsiteX0" fmla="*/ 0 w 1381056"/>
                <a:gd name="connsiteY0" fmla="*/ 690528 h 1381056"/>
                <a:gd name="connsiteX1" fmla="*/ 690528 w 1381056"/>
                <a:gd name="connsiteY1" fmla="*/ 0 h 1381056"/>
                <a:gd name="connsiteX2" fmla="*/ 1381056 w 1381056"/>
                <a:gd name="connsiteY2" fmla="*/ 690528 h 1381056"/>
                <a:gd name="connsiteX3" fmla="*/ 690528 w 1381056"/>
                <a:gd name="connsiteY3" fmla="*/ 1381056 h 1381056"/>
                <a:gd name="connsiteX4" fmla="*/ 0 w 1381056"/>
                <a:gd name="connsiteY4" fmla="*/ 690528 h 1381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056" h="1381056">
                  <a:moveTo>
                    <a:pt x="0" y="690528"/>
                  </a:moveTo>
                  <a:cubicBezTo>
                    <a:pt x="0" y="309160"/>
                    <a:pt x="309160" y="0"/>
                    <a:pt x="690528" y="0"/>
                  </a:cubicBezTo>
                  <a:cubicBezTo>
                    <a:pt x="1071896" y="0"/>
                    <a:pt x="1381056" y="309160"/>
                    <a:pt x="1381056" y="690528"/>
                  </a:cubicBezTo>
                  <a:cubicBezTo>
                    <a:pt x="1381056" y="1071896"/>
                    <a:pt x="1071896" y="1381056"/>
                    <a:pt x="690528" y="1381056"/>
                  </a:cubicBezTo>
                  <a:cubicBezTo>
                    <a:pt x="309160" y="1381056"/>
                    <a:pt x="0" y="1071896"/>
                    <a:pt x="0" y="690528"/>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5111" tIns="225111" rIns="225111" bIns="225111" numCol="1" spcCol="1270" anchor="ctr" anchorCtr="0">
              <a:noAutofit/>
            </a:bodyPr>
            <a:lstStyle/>
            <a:p>
              <a:pPr marL="0" lvl="0" indent="0" algn="ctr" defTabSz="800100">
                <a:lnSpc>
                  <a:spcPct val="90000"/>
                </a:lnSpc>
                <a:spcBef>
                  <a:spcPct val="0"/>
                </a:spcBef>
                <a:spcAft>
                  <a:spcPct val="35000"/>
                </a:spcAft>
                <a:buNone/>
              </a:pPr>
              <a:r>
                <a:rPr lang="en-US" sz="1600" kern="1200" dirty="0"/>
                <a:t>Instrument de </a:t>
              </a:r>
              <a:r>
                <a:rPr lang="en-US" sz="1600" kern="1200" dirty="0" err="1"/>
                <a:t>collecte</a:t>
              </a:r>
              <a:r>
                <a:rPr lang="en-US" sz="1600" kern="1200" dirty="0"/>
                <a:t> de </a:t>
              </a:r>
              <a:r>
                <a:rPr lang="en-US" sz="1600" kern="1200" dirty="0" err="1"/>
                <a:t>données</a:t>
              </a:r>
              <a:endParaRPr lang="en-US" sz="1600" kern="1200" dirty="0"/>
            </a:p>
          </p:txBody>
        </p:sp>
        <p:sp>
          <p:nvSpPr>
            <p:cNvPr id="15" name="Freeform: Shape 14">
              <a:extLst>
                <a:ext uri="{FF2B5EF4-FFF2-40B4-BE49-F238E27FC236}">
                  <a16:creationId xmlns:a16="http://schemas.microsoft.com/office/drawing/2014/main" id="{05EAB319-EA40-4FD3-B469-15246C25FA21}"/>
                </a:ext>
              </a:extLst>
            </p:cNvPr>
            <p:cNvSpPr/>
            <p:nvPr/>
          </p:nvSpPr>
          <p:spPr>
            <a:xfrm>
              <a:off x="10138822" y="658793"/>
              <a:ext cx="1381056" cy="1381056"/>
            </a:xfrm>
            <a:custGeom>
              <a:avLst/>
              <a:gdLst>
                <a:gd name="connsiteX0" fmla="*/ 0 w 1381056"/>
                <a:gd name="connsiteY0" fmla="*/ 690528 h 1381056"/>
                <a:gd name="connsiteX1" fmla="*/ 690528 w 1381056"/>
                <a:gd name="connsiteY1" fmla="*/ 0 h 1381056"/>
                <a:gd name="connsiteX2" fmla="*/ 1381056 w 1381056"/>
                <a:gd name="connsiteY2" fmla="*/ 690528 h 1381056"/>
                <a:gd name="connsiteX3" fmla="*/ 690528 w 1381056"/>
                <a:gd name="connsiteY3" fmla="*/ 1381056 h 1381056"/>
                <a:gd name="connsiteX4" fmla="*/ 0 w 1381056"/>
                <a:gd name="connsiteY4" fmla="*/ 690528 h 1381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056" h="1381056">
                  <a:moveTo>
                    <a:pt x="0" y="690528"/>
                  </a:moveTo>
                  <a:cubicBezTo>
                    <a:pt x="0" y="309160"/>
                    <a:pt x="309160" y="0"/>
                    <a:pt x="690528" y="0"/>
                  </a:cubicBezTo>
                  <a:cubicBezTo>
                    <a:pt x="1071896" y="0"/>
                    <a:pt x="1381056" y="309160"/>
                    <a:pt x="1381056" y="690528"/>
                  </a:cubicBezTo>
                  <a:cubicBezTo>
                    <a:pt x="1381056" y="1071896"/>
                    <a:pt x="1071896" y="1381056"/>
                    <a:pt x="690528" y="1381056"/>
                  </a:cubicBezTo>
                  <a:cubicBezTo>
                    <a:pt x="309160" y="1381056"/>
                    <a:pt x="0" y="1071896"/>
                    <a:pt x="0" y="690528"/>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5111" tIns="225111" rIns="225111" bIns="225111" numCol="1" spcCol="1270" anchor="ctr" anchorCtr="0">
              <a:noAutofit/>
            </a:bodyPr>
            <a:lstStyle/>
            <a:p>
              <a:pPr marL="0" lvl="0" indent="0" algn="ctr" defTabSz="800100">
                <a:lnSpc>
                  <a:spcPct val="90000"/>
                </a:lnSpc>
                <a:spcBef>
                  <a:spcPct val="0"/>
                </a:spcBef>
                <a:spcAft>
                  <a:spcPct val="35000"/>
                </a:spcAft>
                <a:buNone/>
              </a:pPr>
              <a:r>
                <a:rPr lang="en-US" sz="1600" dirty="0" err="1"/>
                <a:t>Définition</a:t>
              </a:r>
              <a:r>
                <a:rPr lang="en-US" sz="1600" dirty="0"/>
                <a:t> des </a:t>
              </a:r>
              <a:r>
                <a:rPr lang="en-US" sz="1600" dirty="0" err="1"/>
                <a:t>termes</a:t>
              </a:r>
              <a:endParaRPr lang="en-US" sz="1600" kern="1200" dirty="0"/>
            </a:p>
          </p:txBody>
        </p:sp>
        <p:sp>
          <p:nvSpPr>
            <p:cNvPr id="17" name="Freeform: Shape 16">
              <a:extLst>
                <a:ext uri="{FF2B5EF4-FFF2-40B4-BE49-F238E27FC236}">
                  <a16:creationId xmlns:a16="http://schemas.microsoft.com/office/drawing/2014/main" id="{0EA646B2-8C77-40C6-99F5-8EF8B4472DD7}"/>
                </a:ext>
              </a:extLst>
            </p:cNvPr>
            <p:cNvSpPr/>
            <p:nvPr/>
          </p:nvSpPr>
          <p:spPr>
            <a:xfrm>
              <a:off x="9525045" y="1660174"/>
              <a:ext cx="1381056" cy="1381056"/>
            </a:xfrm>
            <a:custGeom>
              <a:avLst/>
              <a:gdLst>
                <a:gd name="connsiteX0" fmla="*/ 0 w 1381056"/>
                <a:gd name="connsiteY0" fmla="*/ 690528 h 1381056"/>
                <a:gd name="connsiteX1" fmla="*/ 690528 w 1381056"/>
                <a:gd name="connsiteY1" fmla="*/ 0 h 1381056"/>
                <a:gd name="connsiteX2" fmla="*/ 1381056 w 1381056"/>
                <a:gd name="connsiteY2" fmla="*/ 690528 h 1381056"/>
                <a:gd name="connsiteX3" fmla="*/ 690528 w 1381056"/>
                <a:gd name="connsiteY3" fmla="*/ 1381056 h 1381056"/>
                <a:gd name="connsiteX4" fmla="*/ 0 w 1381056"/>
                <a:gd name="connsiteY4" fmla="*/ 690528 h 1381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056" h="1381056">
                  <a:moveTo>
                    <a:pt x="0" y="690528"/>
                  </a:moveTo>
                  <a:cubicBezTo>
                    <a:pt x="0" y="309160"/>
                    <a:pt x="309160" y="0"/>
                    <a:pt x="690528" y="0"/>
                  </a:cubicBezTo>
                  <a:cubicBezTo>
                    <a:pt x="1071896" y="0"/>
                    <a:pt x="1381056" y="309160"/>
                    <a:pt x="1381056" y="690528"/>
                  </a:cubicBezTo>
                  <a:cubicBezTo>
                    <a:pt x="1381056" y="1071896"/>
                    <a:pt x="1071896" y="1381056"/>
                    <a:pt x="690528" y="1381056"/>
                  </a:cubicBezTo>
                  <a:cubicBezTo>
                    <a:pt x="309160" y="1381056"/>
                    <a:pt x="0" y="1071896"/>
                    <a:pt x="0" y="690528"/>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5111" tIns="225111" rIns="225111" bIns="225111" numCol="1" spcCol="1270" anchor="ctr" anchorCtr="0">
              <a:noAutofit/>
            </a:bodyPr>
            <a:lstStyle/>
            <a:p>
              <a:pPr marL="0" lvl="0" indent="0" algn="ctr" defTabSz="800100">
                <a:lnSpc>
                  <a:spcPct val="90000"/>
                </a:lnSpc>
                <a:spcBef>
                  <a:spcPct val="0"/>
                </a:spcBef>
                <a:spcAft>
                  <a:spcPct val="35000"/>
                </a:spcAft>
                <a:buNone/>
              </a:pPr>
              <a:r>
                <a:rPr lang="en-US" sz="1600" kern="1200" dirty="0" err="1"/>
                <a:t>Unité</a:t>
              </a:r>
              <a:r>
                <a:rPr lang="en-US" sz="1600" kern="1200" dirty="0"/>
                <a:t> de la </a:t>
              </a:r>
              <a:r>
                <a:rPr lang="en-US" sz="1600" kern="1200" dirty="0" err="1"/>
                <a:t>méthode</a:t>
              </a:r>
              <a:endParaRPr lang="en-US" sz="1600" kern="1200" dirty="0"/>
            </a:p>
          </p:txBody>
        </p:sp>
        <p:sp>
          <p:nvSpPr>
            <p:cNvPr id="18" name="Freeform: Shape 17">
              <a:extLst>
                <a:ext uri="{FF2B5EF4-FFF2-40B4-BE49-F238E27FC236}">
                  <a16:creationId xmlns:a16="http://schemas.microsoft.com/office/drawing/2014/main" id="{2C27DE84-10F4-49AF-87E4-F529BC101701}"/>
                </a:ext>
              </a:extLst>
            </p:cNvPr>
            <p:cNvSpPr/>
            <p:nvPr/>
          </p:nvSpPr>
          <p:spPr>
            <a:xfrm>
              <a:off x="7167942" y="802456"/>
              <a:ext cx="1381056" cy="1381056"/>
            </a:xfrm>
            <a:custGeom>
              <a:avLst/>
              <a:gdLst>
                <a:gd name="connsiteX0" fmla="*/ 0 w 1381056"/>
                <a:gd name="connsiteY0" fmla="*/ 690528 h 1381056"/>
                <a:gd name="connsiteX1" fmla="*/ 690528 w 1381056"/>
                <a:gd name="connsiteY1" fmla="*/ 0 h 1381056"/>
                <a:gd name="connsiteX2" fmla="*/ 1381056 w 1381056"/>
                <a:gd name="connsiteY2" fmla="*/ 690528 h 1381056"/>
                <a:gd name="connsiteX3" fmla="*/ 690528 w 1381056"/>
                <a:gd name="connsiteY3" fmla="*/ 1381056 h 1381056"/>
                <a:gd name="connsiteX4" fmla="*/ 0 w 1381056"/>
                <a:gd name="connsiteY4" fmla="*/ 690528 h 1381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056" h="1381056">
                  <a:moveTo>
                    <a:pt x="0" y="690528"/>
                  </a:moveTo>
                  <a:cubicBezTo>
                    <a:pt x="0" y="309160"/>
                    <a:pt x="309160" y="0"/>
                    <a:pt x="690528" y="0"/>
                  </a:cubicBezTo>
                  <a:cubicBezTo>
                    <a:pt x="1071896" y="0"/>
                    <a:pt x="1381056" y="309160"/>
                    <a:pt x="1381056" y="690528"/>
                  </a:cubicBezTo>
                  <a:cubicBezTo>
                    <a:pt x="1381056" y="1071896"/>
                    <a:pt x="1071896" y="1381056"/>
                    <a:pt x="690528" y="1381056"/>
                  </a:cubicBezTo>
                  <a:cubicBezTo>
                    <a:pt x="309160" y="1381056"/>
                    <a:pt x="0" y="1071896"/>
                    <a:pt x="0" y="690528"/>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5111" tIns="225111" rIns="225111" bIns="225111" numCol="1" spcCol="1270" anchor="ctr" anchorCtr="0">
              <a:noAutofit/>
            </a:bodyPr>
            <a:lstStyle/>
            <a:p>
              <a:pPr marL="0" lvl="0" indent="0" algn="ctr" defTabSz="800100">
                <a:lnSpc>
                  <a:spcPct val="90000"/>
                </a:lnSpc>
                <a:spcBef>
                  <a:spcPct val="0"/>
                </a:spcBef>
                <a:spcAft>
                  <a:spcPct val="35000"/>
                </a:spcAft>
                <a:buNone/>
              </a:pPr>
              <a:r>
                <a:rPr lang="en-US" sz="1600" kern="1200" dirty="0" err="1"/>
                <a:t>Désagrégation</a:t>
              </a:r>
              <a:endParaRPr lang="en-US" sz="1600" kern="1200" dirty="0"/>
            </a:p>
          </p:txBody>
        </p:sp>
        <p:sp>
          <p:nvSpPr>
            <p:cNvPr id="19" name="Freeform: Shape 18">
              <a:extLst>
                <a:ext uri="{FF2B5EF4-FFF2-40B4-BE49-F238E27FC236}">
                  <a16:creationId xmlns:a16="http://schemas.microsoft.com/office/drawing/2014/main" id="{FCDED5CF-DE46-4611-BD10-30889158D16C}"/>
                </a:ext>
              </a:extLst>
            </p:cNvPr>
            <p:cNvSpPr/>
            <p:nvPr/>
          </p:nvSpPr>
          <p:spPr>
            <a:xfrm>
              <a:off x="8523126" y="491646"/>
              <a:ext cx="1551258" cy="1284467"/>
            </a:xfrm>
            <a:custGeom>
              <a:avLst/>
              <a:gdLst>
                <a:gd name="connsiteX0" fmla="*/ 0 w 1381056"/>
                <a:gd name="connsiteY0" fmla="*/ 690528 h 1381056"/>
                <a:gd name="connsiteX1" fmla="*/ 690528 w 1381056"/>
                <a:gd name="connsiteY1" fmla="*/ 0 h 1381056"/>
                <a:gd name="connsiteX2" fmla="*/ 1381056 w 1381056"/>
                <a:gd name="connsiteY2" fmla="*/ 690528 h 1381056"/>
                <a:gd name="connsiteX3" fmla="*/ 690528 w 1381056"/>
                <a:gd name="connsiteY3" fmla="*/ 1381056 h 1381056"/>
                <a:gd name="connsiteX4" fmla="*/ 0 w 1381056"/>
                <a:gd name="connsiteY4" fmla="*/ 690528 h 1381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056" h="1381056">
                  <a:moveTo>
                    <a:pt x="0" y="690528"/>
                  </a:moveTo>
                  <a:cubicBezTo>
                    <a:pt x="0" y="309160"/>
                    <a:pt x="309160" y="0"/>
                    <a:pt x="690528" y="0"/>
                  </a:cubicBezTo>
                  <a:cubicBezTo>
                    <a:pt x="1071896" y="0"/>
                    <a:pt x="1381056" y="309160"/>
                    <a:pt x="1381056" y="690528"/>
                  </a:cubicBezTo>
                  <a:cubicBezTo>
                    <a:pt x="1381056" y="1071896"/>
                    <a:pt x="1071896" y="1381056"/>
                    <a:pt x="690528" y="1381056"/>
                  </a:cubicBezTo>
                  <a:cubicBezTo>
                    <a:pt x="309160" y="1381056"/>
                    <a:pt x="0" y="1071896"/>
                    <a:pt x="0" y="690528"/>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5111" tIns="225111" rIns="225111" bIns="225111" numCol="1" spcCol="1270" anchor="ctr" anchorCtr="0">
              <a:noAutofit/>
            </a:bodyPr>
            <a:lstStyle/>
            <a:p>
              <a:pPr marL="0" lvl="0" indent="0" algn="ctr" defTabSz="800100">
                <a:lnSpc>
                  <a:spcPct val="90000"/>
                </a:lnSpc>
                <a:spcBef>
                  <a:spcPct val="0"/>
                </a:spcBef>
                <a:spcAft>
                  <a:spcPct val="35000"/>
                </a:spcAft>
                <a:buNone/>
              </a:pPr>
              <a:r>
                <a:rPr lang="en-US" sz="1600" dirty="0"/>
                <a:t>Qui </a:t>
              </a:r>
              <a:r>
                <a:rPr lang="en-US" sz="1600" dirty="0" err="1"/>
                <a:t>est</a:t>
              </a:r>
              <a:r>
                <a:rPr lang="en-US" sz="1600" dirty="0"/>
                <a:t> </a:t>
              </a:r>
              <a:r>
                <a:rPr lang="en-US" sz="1600" dirty="0" err="1"/>
                <a:t>responsable</a:t>
              </a:r>
              <a:endParaRPr lang="en-US" sz="1600" kern="1200" dirty="0"/>
            </a:p>
          </p:txBody>
        </p:sp>
      </p:grpSp>
      <p:sp>
        <p:nvSpPr>
          <p:cNvPr id="2" name="Footer Placeholder 1">
            <a:extLst>
              <a:ext uri="{FF2B5EF4-FFF2-40B4-BE49-F238E27FC236}">
                <a16:creationId xmlns:a16="http://schemas.microsoft.com/office/drawing/2014/main" id="{94B9A0DD-CA6E-4DC1-88BB-070C049E178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3760253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Exemple PMP">
            <a:extLst>
              <a:ext uri="{FF2B5EF4-FFF2-40B4-BE49-F238E27FC236}">
                <a16:creationId xmlns:a16="http://schemas.microsoft.com/office/drawing/2014/main" id="{AA5A2B27-8A8B-43EF-AF60-BD11A6E41202}"/>
              </a:ext>
            </a:extLst>
          </p:cNvPr>
          <p:cNvSpPr>
            <a:spLocks noGrp="1"/>
          </p:cNvSpPr>
          <p:nvPr>
            <p:ph type="ctrTitle"/>
          </p:nvPr>
        </p:nvSpPr>
        <p:spPr>
          <a:xfrm>
            <a:off x="576580" y="0"/>
            <a:ext cx="3732245" cy="961175"/>
          </a:xfrm>
        </p:spPr>
        <p:txBody>
          <a:bodyPr>
            <a:normAutofit/>
          </a:bodyPr>
          <a:lstStyle/>
          <a:p>
            <a:pPr algn="l"/>
            <a:r>
              <a:rPr lang="en-US" sz="4000" dirty="0" err="1"/>
              <a:t>Exemple</a:t>
            </a:r>
            <a:r>
              <a:rPr lang="en-US" sz="4000" dirty="0"/>
              <a:t> PMP</a:t>
            </a:r>
          </a:p>
        </p:txBody>
      </p:sp>
      <p:grpSp>
        <p:nvGrpSpPr>
          <p:cNvPr id="8" name="Group 7" descr="Tableau&#10;&#10;Indicator:&#10;&#10;Pourcentage de participantes engagées dans de nouvelles entreprises sans risque ou sans travail des enfants dans la chaîne d'approvisionnement du cacao. &#10;&#10;&#10;Indicator Definition, Classification and Unite of Measurement:&#10;&#10;Définitions :&#10;Engagé : travaillant dans une entreprise génératrice de revenus&#10;Entreprise commerciale : activité économique avec des droits du travail/conditions de travail acceptables.&#10;&#10;Numérateur : # Nombre de participantes engagées dans de nouvelles entreprises sans risque ou sans travail des enfants. &#10;&#10;Dénominateur : Nombre total de participantes &#10;&#10;Unité de mesure : Pourcentage&#10;&#10;Classification: Cumulative&#10;&#10;Type: Quantitative &#10;">
            <a:extLst>
              <a:ext uri="{FF2B5EF4-FFF2-40B4-BE49-F238E27FC236}">
                <a16:creationId xmlns:a16="http://schemas.microsoft.com/office/drawing/2014/main" id="{60499734-ECA4-85AB-A768-0A1B55D79F83}"/>
              </a:ext>
            </a:extLst>
          </p:cNvPr>
          <p:cNvGrpSpPr/>
          <p:nvPr/>
        </p:nvGrpSpPr>
        <p:grpSpPr>
          <a:xfrm>
            <a:off x="642393" y="1227772"/>
            <a:ext cx="11405916" cy="5524872"/>
            <a:chOff x="642393" y="1227772"/>
            <a:chExt cx="11405916" cy="5524872"/>
          </a:xfrm>
        </p:grpSpPr>
        <p:pic>
          <p:nvPicPr>
            <p:cNvPr id="5" name="Picture 4">
              <a:extLst>
                <a:ext uri="{FF2B5EF4-FFF2-40B4-BE49-F238E27FC236}">
                  <a16:creationId xmlns:a16="http://schemas.microsoft.com/office/drawing/2014/main" id="{AB8291BE-A120-4EBA-87B3-E628A005E621}"/>
                </a:ext>
              </a:extLst>
            </p:cNvPr>
            <p:cNvPicPr>
              <a:picLocks noChangeAspect="1"/>
            </p:cNvPicPr>
            <p:nvPr/>
          </p:nvPicPr>
          <p:blipFill>
            <a:blip r:embed="rId3"/>
            <a:stretch>
              <a:fillRect/>
            </a:stretch>
          </p:blipFill>
          <p:spPr>
            <a:xfrm>
              <a:off x="642393" y="1227772"/>
              <a:ext cx="11405916" cy="561975"/>
            </a:xfrm>
            <a:prstGeom prst="rect">
              <a:avLst/>
            </a:prstGeom>
          </p:spPr>
        </p:pic>
        <p:grpSp>
          <p:nvGrpSpPr>
            <p:cNvPr id="3" name="Group 2">
              <a:extLst>
                <a:ext uri="{FF2B5EF4-FFF2-40B4-BE49-F238E27FC236}">
                  <a16:creationId xmlns:a16="http://schemas.microsoft.com/office/drawing/2014/main" id="{06A551CE-1AB5-75DD-4CCC-41F696DADCC4}"/>
                </a:ext>
              </a:extLst>
            </p:cNvPr>
            <p:cNvGrpSpPr/>
            <p:nvPr/>
          </p:nvGrpSpPr>
          <p:grpSpPr>
            <a:xfrm>
              <a:off x="642393" y="1789747"/>
              <a:ext cx="5527630" cy="4962897"/>
              <a:chOff x="642393" y="1789747"/>
              <a:chExt cx="5527630" cy="4962897"/>
            </a:xfrm>
          </p:grpSpPr>
          <p:sp>
            <p:nvSpPr>
              <p:cNvPr id="6" name="TextBox 5">
                <a:extLst>
                  <a:ext uri="{FF2B5EF4-FFF2-40B4-BE49-F238E27FC236}">
                    <a16:creationId xmlns:a16="http://schemas.microsoft.com/office/drawing/2014/main" id="{CED19662-6A06-487E-BB02-E65DD784FCBB}"/>
                  </a:ext>
                </a:extLst>
              </p:cNvPr>
              <p:cNvSpPr txBox="1"/>
              <p:nvPr/>
            </p:nvSpPr>
            <p:spPr>
              <a:xfrm>
                <a:off x="642393" y="1790020"/>
                <a:ext cx="1528353" cy="4247317"/>
              </a:xfrm>
              <a:prstGeom prst="rect">
                <a:avLst/>
              </a:prstGeom>
              <a:noFill/>
            </p:spPr>
            <p:txBody>
              <a:bodyPr wrap="square" rtlCol="0">
                <a:spAutoFit/>
              </a:bodyPr>
              <a:lstStyle/>
              <a:p>
                <a:r>
                  <a:rPr lang="en-US" b="1" dirty="0" err="1"/>
                  <a:t>Pourcentage</a:t>
                </a:r>
                <a:r>
                  <a:rPr lang="en-US" b="1" dirty="0"/>
                  <a:t> de </a:t>
                </a:r>
                <a:r>
                  <a:rPr lang="en-US" b="1" dirty="0" err="1"/>
                  <a:t>participantes</a:t>
                </a:r>
                <a:r>
                  <a:rPr lang="en-US" b="1" dirty="0"/>
                  <a:t> </a:t>
                </a:r>
                <a:r>
                  <a:rPr lang="en-US" b="1" dirty="0" err="1"/>
                  <a:t>engagées</a:t>
                </a:r>
                <a:r>
                  <a:rPr lang="en-US" b="1" dirty="0"/>
                  <a:t> dans de </a:t>
                </a:r>
                <a:r>
                  <a:rPr lang="en-US" b="1" dirty="0" err="1"/>
                  <a:t>nouvelles</a:t>
                </a:r>
                <a:r>
                  <a:rPr lang="en-US" b="1" dirty="0"/>
                  <a:t> </a:t>
                </a:r>
                <a:r>
                  <a:rPr lang="en-US" b="1" dirty="0" err="1"/>
                  <a:t>entreprises</a:t>
                </a:r>
                <a:r>
                  <a:rPr lang="en-US" b="1" dirty="0"/>
                  <a:t> sans </a:t>
                </a:r>
                <a:r>
                  <a:rPr lang="en-US" b="1" dirty="0" err="1"/>
                  <a:t>risque</a:t>
                </a:r>
                <a:r>
                  <a:rPr lang="en-US" b="1" dirty="0"/>
                  <a:t> </a:t>
                </a:r>
                <a:r>
                  <a:rPr lang="en-US" b="1" dirty="0" err="1"/>
                  <a:t>ou</a:t>
                </a:r>
                <a:r>
                  <a:rPr lang="en-US" b="1" dirty="0"/>
                  <a:t> sans travail des enfants dans la </a:t>
                </a:r>
                <a:r>
                  <a:rPr lang="en-US" b="1" dirty="0" err="1"/>
                  <a:t>chaîne</a:t>
                </a:r>
                <a:r>
                  <a:rPr lang="en-US" b="1" dirty="0"/>
                  <a:t> </a:t>
                </a:r>
                <a:r>
                  <a:rPr lang="en-US" b="1" dirty="0" err="1"/>
                  <a:t>d'approvisionnement</a:t>
                </a:r>
                <a:r>
                  <a:rPr lang="en-US" b="1" dirty="0"/>
                  <a:t> du cacao. </a:t>
                </a:r>
                <a:endParaRPr lang="en-US" dirty="0"/>
              </a:p>
            </p:txBody>
          </p:sp>
          <p:grpSp>
            <p:nvGrpSpPr>
              <p:cNvPr id="2" name="Group 1">
                <a:extLst>
                  <a:ext uri="{FF2B5EF4-FFF2-40B4-BE49-F238E27FC236}">
                    <a16:creationId xmlns:a16="http://schemas.microsoft.com/office/drawing/2014/main" id="{7A0E6F40-E722-452B-921E-82D1437489CF}"/>
                  </a:ext>
                </a:extLst>
              </p:cNvPr>
              <p:cNvGrpSpPr/>
              <p:nvPr/>
            </p:nvGrpSpPr>
            <p:grpSpPr>
              <a:xfrm>
                <a:off x="2170746" y="1789747"/>
                <a:ext cx="3999277" cy="4962897"/>
                <a:chOff x="1865946" y="1789747"/>
                <a:chExt cx="3999277" cy="4124811"/>
              </a:xfrm>
            </p:grpSpPr>
            <p:sp>
              <p:nvSpPr>
                <p:cNvPr id="10" name="Rectangle 9">
                  <a:extLst>
                    <a:ext uri="{FF2B5EF4-FFF2-40B4-BE49-F238E27FC236}">
                      <a16:creationId xmlns:a16="http://schemas.microsoft.com/office/drawing/2014/main" id="{F743D83E-D48D-422B-BC61-C4AF799BE638}"/>
                    </a:ext>
                  </a:extLst>
                </p:cNvPr>
                <p:cNvSpPr/>
                <p:nvPr/>
              </p:nvSpPr>
              <p:spPr>
                <a:xfrm>
                  <a:off x="1918198" y="1789747"/>
                  <a:ext cx="3947025" cy="411466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schemeClr val="bg1"/>
                    </a:solidFill>
                  </a:endParaRPr>
                </a:p>
              </p:txBody>
            </p:sp>
            <p:sp>
              <p:nvSpPr>
                <p:cNvPr id="14" name="TextBox 13">
                  <a:extLst>
                    <a:ext uri="{FF2B5EF4-FFF2-40B4-BE49-F238E27FC236}">
                      <a16:creationId xmlns:a16="http://schemas.microsoft.com/office/drawing/2014/main" id="{D7469882-B957-4F6B-82F3-08CCDE66F993}"/>
                    </a:ext>
                  </a:extLst>
                </p:cNvPr>
                <p:cNvSpPr txBox="1"/>
                <p:nvPr/>
              </p:nvSpPr>
              <p:spPr>
                <a:xfrm>
                  <a:off x="1865946" y="1789747"/>
                  <a:ext cx="3986214" cy="4124811"/>
                </a:xfrm>
                <a:prstGeom prst="rect">
                  <a:avLst/>
                </a:prstGeom>
                <a:noFill/>
              </p:spPr>
              <p:txBody>
                <a:bodyPr wrap="square" rtlCol="0">
                  <a:spAutoFit/>
                </a:bodyPr>
                <a:lstStyle/>
                <a:p>
                  <a:r>
                    <a:rPr lang="en-US" b="1" dirty="0" err="1"/>
                    <a:t>Définitions</a:t>
                  </a:r>
                  <a:r>
                    <a:rPr lang="en-US" b="1" dirty="0"/>
                    <a:t> :</a:t>
                  </a:r>
                </a:p>
                <a:p>
                  <a:pPr marL="285750" indent="-285750">
                    <a:buFont typeface="Arial" panose="020B0604020202020204" pitchFamily="34" charset="0"/>
                    <a:buChar char="•"/>
                  </a:pPr>
                  <a:r>
                    <a:rPr lang="en-US" i="1" dirty="0" err="1"/>
                    <a:t>Engagé</a:t>
                  </a:r>
                  <a:r>
                    <a:rPr lang="en-US" i="1" dirty="0"/>
                    <a:t> : </a:t>
                  </a:r>
                  <a:r>
                    <a:rPr lang="en-US" dirty="0" err="1"/>
                    <a:t>travaillant</a:t>
                  </a:r>
                  <a:r>
                    <a:rPr lang="en-US" dirty="0"/>
                    <a:t> dans </a:t>
                  </a:r>
                  <a:r>
                    <a:rPr lang="en-US" dirty="0" err="1"/>
                    <a:t>une</a:t>
                  </a:r>
                  <a:r>
                    <a:rPr lang="en-US" dirty="0"/>
                    <a:t> </a:t>
                  </a:r>
                  <a:r>
                    <a:rPr lang="en-US" dirty="0" err="1"/>
                    <a:t>entreprise</a:t>
                  </a:r>
                  <a:r>
                    <a:rPr lang="en-US" dirty="0"/>
                    <a:t> </a:t>
                  </a:r>
                  <a:r>
                    <a:rPr lang="en-US" dirty="0" err="1"/>
                    <a:t>génératrice</a:t>
                  </a:r>
                  <a:r>
                    <a:rPr lang="en-US" dirty="0"/>
                    <a:t> de </a:t>
                  </a:r>
                  <a:r>
                    <a:rPr lang="en-US" dirty="0" err="1"/>
                    <a:t>revenus</a:t>
                  </a:r>
                  <a:endParaRPr lang="en-US" dirty="0"/>
                </a:p>
                <a:p>
                  <a:pPr marL="285750" indent="-285750">
                    <a:buFont typeface="Arial" panose="020B0604020202020204" pitchFamily="34" charset="0"/>
                    <a:buChar char="•"/>
                  </a:pPr>
                  <a:r>
                    <a:rPr lang="en-US" i="1" dirty="0" err="1"/>
                    <a:t>Entreprise</a:t>
                  </a:r>
                  <a:r>
                    <a:rPr lang="en-US" i="1" dirty="0"/>
                    <a:t> </a:t>
                  </a:r>
                  <a:r>
                    <a:rPr lang="en-US" i="1" dirty="0" err="1"/>
                    <a:t>commerciale</a:t>
                  </a:r>
                  <a:r>
                    <a:rPr lang="en-US" i="1" dirty="0"/>
                    <a:t> : </a:t>
                  </a:r>
                  <a:r>
                    <a:rPr lang="en-US" dirty="0" err="1"/>
                    <a:t>activité</a:t>
                  </a:r>
                  <a:r>
                    <a:rPr lang="en-US" dirty="0"/>
                    <a:t> </a:t>
                  </a:r>
                  <a:r>
                    <a:rPr lang="en-US" dirty="0" err="1"/>
                    <a:t>économique</a:t>
                  </a:r>
                  <a:r>
                    <a:rPr lang="en-US" dirty="0"/>
                    <a:t> avec des droits du travail/conditions de travail </a:t>
                  </a:r>
                  <a:r>
                    <a:rPr lang="en-US" dirty="0" err="1"/>
                    <a:t>acceptables</a:t>
                  </a:r>
                  <a:r>
                    <a:rPr lang="en-US" dirty="0"/>
                    <a:t>.</a:t>
                  </a:r>
                  <a:endParaRPr lang="en-US" b="1" dirty="0"/>
                </a:p>
                <a:p>
                  <a:r>
                    <a:rPr lang="en-US" b="1" dirty="0" err="1"/>
                    <a:t>Numérateur</a:t>
                  </a:r>
                  <a:r>
                    <a:rPr lang="en-US" b="1" dirty="0"/>
                    <a:t> : </a:t>
                  </a:r>
                  <a:r>
                    <a:rPr lang="en-US" dirty="0"/>
                    <a:t># </a:t>
                  </a:r>
                  <a:r>
                    <a:rPr lang="en-US" dirty="0" err="1"/>
                    <a:t>Nombre</a:t>
                  </a:r>
                  <a:r>
                    <a:rPr lang="en-US" dirty="0"/>
                    <a:t> de </a:t>
                  </a:r>
                  <a:r>
                    <a:rPr lang="en-US" dirty="0" err="1"/>
                    <a:t>participantes</a:t>
                  </a:r>
                  <a:r>
                    <a:rPr lang="en-US" dirty="0"/>
                    <a:t> </a:t>
                  </a:r>
                  <a:r>
                    <a:rPr lang="en-US" dirty="0" err="1"/>
                    <a:t>engagées</a:t>
                  </a:r>
                  <a:r>
                    <a:rPr lang="en-US" dirty="0"/>
                    <a:t> dans de </a:t>
                  </a:r>
                  <a:r>
                    <a:rPr lang="en-US" dirty="0" err="1"/>
                    <a:t>nouvelles</a:t>
                  </a:r>
                  <a:r>
                    <a:rPr lang="en-US" dirty="0"/>
                    <a:t> </a:t>
                  </a:r>
                  <a:r>
                    <a:rPr lang="en-US" dirty="0" err="1"/>
                    <a:t>entreprises</a:t>
                  </a:r>
                  <a:r>
                    <a:rPr lang="en-US" dirty="0"/>
                    <a:t> sans </a:t>
                  </a:r>
                  <a:r>
                    <a:rPr lang="en-US" dirty="0" err="1"/>
                    <a:t>risque</a:t>
                  </a:r>
                  <a:r>
                    <a:rPr lang="en-US" dirty="0"/>
                    <a:t> </a:t>
                  </a:r>
                  <a:r>
                    <a:rPr lang="en-US" dirty="0" err="1"/>
                    <a:t>ou</a:t>
                  </a:r>
                  <a:r>
                    <a:rPr lang="en-US" dirty="0"/>
                    <a:t> sans travail des enfants. </a:t>
                  </a:r>
                </a:p>
                <a:p>
                  <a:r>
                    <a:rPr lang="en-US" b="1" dirty="0" err="1"/>
                    <a:t>Dénominateur</a:t>
                  </a:r>
                  <a:r>
                    <a:rPr lang="en-US" b="1" dirty="0"/>
                    <a:t> : </a:t>
                  </a:r>
                  <a:r>
                    <a:rPr lang="en-US" dirty="0" err="1"/>
                    <a:t>Nombre</a:t>
                  </a:r>
                  <a:r>
                    <a:rPr lang="en-US" dirty="0"/>
                    <a:t> total de </a:t>
                  </a:r>
                  <a:r>
                    <a:rPr lang="en-US" dirty="0" err="1"/>
                    <a:t>participantes</a:t>
                  </a:r>
                  <a:r>
                    <a:rPr lang="en-US" dirty="0"/>
                    <a:t> </a:t>
                  </a:r>
                </a:p>
                <a:p>
                  <a:r>
                    <a:rPr lang="en-US" b="1" dirty="0" err="1"/>
                    <a:t>Unité</a:t>
                  </a:r>
                  <a:r>
                    <a:rPr lang="en-US" b="1" dirty="0"/>
                    <a:t> de </a:t>
                  </a:r>
                  <a:r>
                    <a:rPr lang="en-US" b="1" dirty="0" err="1"/>
                    <a:t>mesure</a:t>
                  </a:r>
                  <a:r>
                    <a:rPr lang="en-US" b="1" dirty="0"/>
                    <a:t> : </a:t>
                  </a:r>
                  <a:r>
                    <a:rPr lang="en-US" b="1" dirty="0" err="1"/>
                    <a:t>Pourcentage</a:t>
                  </a:r>
                  <a:endParaRPr lang="en-US" b="1" dirty="0"/>
                </a:p>
                <a:p>
                  <a:br>
                    <a:rPr lang="en-US" dirty="0"/>
                  </a:br>
                  <a:r>
                    <a:rPr lang="en-US" b="1" dirty="0"/>
                    <a:t>Classification: </a:t>
                  </a:r>
                  <a:r>
                    <a:rPr lang="en-US" dirty="0"/>
                    <a:t>Cumulative</a:t>
                  </a:r>
                </a:p>
                <a:p>
                  <a:endParaRPr lang="en-US" sz="1050" dirty="0"/>
                </a:p>
                <a:p>
                  <a:r>
                    <a:rPr lang="en-US" b="1" dirty="0"/>
                    <a:t>Type</a:t>
                  </a:r>
                  <a:r>
                    <a:rPr lang="en-US" dirty="0"/>
                    <a:t>: Quantitative </a:t>
                  </a:r>
                </a:p>
              </p:txBody>
            </p:sp>
          </p:grpSp>
          <p:cxnSp>
            <p:nvCxnSpPr>
              <p:cNvPr id="7" name="Straight Arrow Connector 6">
                <a:extLst>
                  <a:ext uri="{FF2B5EF4-FFF2-40B4-BE49-F238E27FC236}">
                    <a16:creationId xmlns:a16="http://schemas.microsoft.com/office/drawing/2014/main" id="{74DA0D67-E8B1-4B17-8F94-10468040189A}"/>
                  </a:ext>
                </a:extLst>
              </p:cNvPr>
              <p:cNvCxnSpPr>
                <a:cxnSpLocks/>
              </p:cNvCxnSpPr>
              <p:nvPr/>
            </p:nvCxnSpPr>
            <p:spPr>
              <a:xfrm flipV="1">
                <a:off x="1493520" y="2286001"/>
                <a:ext cx="1031966" cy="1959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561C12F-43C7-41E0-B40E-9ABA30510583}"/>
                  </a:ext>
                </a:extLst>
              </p:cNvPr>
              <p:cNvCxnSpPr/>
              <p:nvPr/>
            </p:nvCxnSpPr>
            <p:spPr>
              <a:xfrm flipV="1">
                <a:off x="1911531" y="3095897"/>
                <a:ext cx="613955" cy="2220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935421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Éléments du PMP : Définitions ">
            <a:extLst>
              <a:ext uri="{FF2B5EF4-FFF2-40B4-BE49-F238E27FC236}">
                <a16:creationId xmlns:a16="http://schemas.microsoft.com/office/drawing/2014/main" id="{9441C4B9-45F9-45DE-8053-56B1681EA7B9}"/>
              </a:ext>
            </a:extLst>
          </p:cNvPr>
          <p:cNvSpPr>
            <a:spLocks noGrp="1"/>
          </p:cNvSpPr>
          <p:nvPr>
            <p:ph type="ctrTitle"/>
          </p:nvPr>
        </p:nvSpPr>
        <p:spPr>
          <a:xfrm>
            <a:off x="634701" y="0"/>
            <a:ext cx="10387976" cy="961175"/>
          </a:xfrm>
        </p:spPr>
        <p:txBody>
          <a:bodyPr>
            <a:normAutofit/>
          </a:bodyPr>
          <a:lstStyle/>
          <a:p>
            <a:pPr algn="l"/>
            <a:r>
              <a:rPr lang="en-US" sz="4400" dirty="0" err="1"/>
              <a:t>Éléments</a:t>
            </a:r>
            <a:r>
              <a:rPr lang="en-US" sz="4400" dirty="0"/>
              <a:t> du PMP : </a:t>
            </a:r>
            <a:r>
              <a:rPr lang="en-US" sz="4400" dirty="0" err="1"/>
              <a:t>Définitions</a:t>
            </a:r>
            <a:r>
              <a:rPr lang="en-US" sz="4400" dirty="0"/>
              <a:t> </a:t>
            </a:r>
          </a:p>
        </p:txBody>
      </p:sp>
      <p:sp>
        <p:nvSpPr>
          <p:cNvPr id="3" name="Content Placeholder 2" descr="Définissez les termes peu clairs et déroutants.&#10;&#10;Fournir des définitions claires des termes afin qu'une personne (par exemple, un évaluateur externe) puisse bien comprendre l'indicateur. &#10;Terminologie technique / sectorielle : Travail des enfants, Travail dangereux&#10;Termes pouvant prêter à confusion : Renforcement des capacités, engagé, participer, amélioré, diffusé, assistance technique &#10;&#10;Clarifier le numérateur et le dénominateur pour les indicateurs avec une unité de mesure en %.&#10;&#10;1. Par exemple, le pourcentage de jeunes engagés dans des travaux dangereux.&#10;2. Numérateur : Nombre d'enfants engagés dans un travail dangereux&#10;3. Dénominateur : Nombre total d'enfants dans les régions ciblées">
            <a:extLst>
              <a:ext uri="{FF2B5EF4-FFF2-40B4-BE49-F238E27FC236}">
                <a16:creationId xmlns:a16="http://schemas.microsoft.com/office/drawing/2014/main" id="{953B8CDE-63AB-451F-B104-2230AAFA3DA6}"/>
              </a:ext>
            </a:extLst>
          </p:cNvPr>
          <p:cNvSpPr>
            <a:spLocks noGrp="1"/>
          </p:cNvSpPr>
          <p:nvPr>
            <p:ph sz="quarter" idx="13"/>
          </p:nvPr>
        </p:nvSpPr>
        <p:spPr>
          <a:xfrm>
            <a:off x="634701" y="1168953"/>
            <a:ext cx="11187953" cy="4717498"/>
          </a:xfrm>
        </p:spPr>
        <p:txBody>
          <a:bodyPr>
            <a:normAutofit/>
          </a:bodyPr>
          <a:lstStyle/>
          <a:p>
            <a:pPr marL="0" indent="0">
              <a:buNone/>
            </a:pPr>
            <a:r>
              <a:rPr lang="fr-FR" sz="2600" b="1" dirty="0"/>
              <a:t>Définissez les termes peu clairs et déroutants.</a:t>
            </a:r>
            <a:endParaRPr lang="en-US" sz="2600" b="1" dirty="0"/>
          </a:p>
          <a:p>
            <a:pPr lvl="1"/>
            <a:r>
              <a:rPr lang="en-US" sz="2600" dirty="0" err="1"/>
              <a:t>Fournir</a:t>
            </a:r>
            <a:r>
              <a:rPr lang="en-US" sz="2600" dirty="0"/>
              <a:t> des </a:t>
            </a:r>
            <a:r>
              <a:rPr lang="en-US" sz="2600" dirty="0" err="1"/>
              <a:t>définitions</a:t>
            </a:r>
            <a:r>
              <a:rPr lang="en-US" sz="2600" dirty="0"/>
              <a:t> </a:t>
            </a:r>
            <a:r>
              <a:rPr lang="en-US" sz="2600" dirty="0" err="1"/>
              <a:t>claires</a:t>
            </a:r>
            <a:r>
              <a:rPr lang="en-US" sz="2600" dirty="0"/>
              <a:t> des </a:t>
            </a:r>
            <a:r>
              <a:rPr lang="en-US" sz="2600" dirty="0" err="1"/>
              <a:t>termes</a:t>
            </a:r>
            <a:r>
              <a:rPr lang="en-US" sz="2600" dirty="0"/>
              <a:t> </a:t>
            </a:r>
            <a:r>
              <a:rPr lang="en-US" sz="2600" dirty="0" err="1"/>
              <a:t>afin</a:t>
            </a:r>
            <a:r>
              <a:rPr lang="en-US" sz="2600" dirty="0"/>
              <a:t> </a:t>
            </a:r>
            <a:r>
              <a:rPr lang="en-US" sz="2600" dirty="0" err="1"/>
              <a:t>qu'une</a:t>
            </a:r>
            <a:r>
              <a:rPr lang="en-US" sz="2600" dirty="0"/>
              <a:t> </a:t>
            </a:r>
            <a:r>
              <a:rPr lang="en-US" sz="2600" dirty="0" err="1"/>
              <a:t>personne</a:t>
            </a:r>
            <a:r>
              <a:rPr lang="en-US" sz="2600" dirty="0"/>
              <a:t> (par </a:t>
            </a:r>
            <a:r>
              <a:rPr lang="en-US" sz="2600" dirty="0" err="1"/>
              <a:t>exemple</a:t>
            </a:r>
            <a:r>
              <a:rPr lang="en-US" sz="2600" dirty="0"/>
              <a:t>, un </a:t>
            </a:r>
            <a:r>
              <a:rPr lang="en-US" sz="2600" dirty="0" err="1"/>
              <a:t>évaluateur</a:t>
            </a:r>
            <a:r>
              <a:rPr lang="en-US" sz="2600" dirty="0"/>
              <a:t> </a:t>
            </a:r>
            <a:r>
              <a:rPr lang="en-US" sz="2600" dirty="0" err="1"/>
              <a:t>externe</a:t>
            </a:r>
            <a:r>
              <a:rPr lang="en-US" sz="2600" dirty="0"/>
              <a:t>) </a:t>
            </a:r>
            <a:r>
              <a:rPr lang="en-US" sz="2600" dirty="0" err="1"/>
              <a:t>puisse</a:t>
            </a:r>
            <a:r>
              <a:rPr lang="en-US" sz="2600" dirty="0"/>
              <a:t> bien </a:t>
            </a:r>
            <a:r>
              <a:rPr lang="en-US" sz="2600" dirty="0" err="1"/>
              <a:t>comprendre</a:t>
            </a:r>
            <a:r>
              <a:rPr lang="en-US" sz="2600" dirty="0"/>
              <a:t> </a:t>
            </a:r>
            <a:r>
              <a:rPr lang="en-US" sz="2600" dirty="0" err="1"/>
              <a:t>l'indicateur</a:t>
            </a:r>
            <a:r>
              <a:rPr lang="en-US" sz="2600" dirty="0"/>
              <a:t>. </a:t>
            </a:r>
          </a:p>
          <a:p>
            <a:pPr lvl="2"/>
            <a:r>
              <a:rPr lang="en-US" sz="2400" u="sng" dirty="0" err="1"/>
              <a:t>Terminologie</a:t>
            </a:r>
            <a:r>
              <a:rPr lang="en-US" sz="2400" u="sng" dirty="0"/>
              <a:t> technique / </a:t>
            </a:r>
            <a:r>
              <a:rPr lang="en-US" sz="2400" u="sng" dirty="0" err="1"/>
              <a:t>sectorielle</a:t>
            </a:r>
            <a:r>
              <a:rPr lang="en-US" sz="2400" u="sng" dirty="0"/>
              <a:t> : </a:t>
            </a:r>
            <a:r>
              <a:rPr lang="en-US" sz="2400" dirty="0"/>
              <a:t>Travail des enfants, Travail </a:t>
            </a:r>
            <a:r>
              <a:rPr lang="en-US" sz="2400" dirty="0" err="1"/>
              <a:t>dangereux</a:t>
            </a:r>
            <a:endParaRPr lang="en-US" sz="2400" dirty="0"/>
          </a:p>
          <a:p>
            <a:pPr lvl="2"/>
            <a:r>
              <a:rPr lang="en-US" sz="2400" u="sng" dirty="0"/>
              <a:t>Termes </a:t>
            </a:r>
            <a:r>
              <a:rPr lang="en-US" sz="2400" u="sng" dirty="0" err="1"/>
              <a:t>pouvant</a:t>
            </a:r>
            <a:r>
              <a:rPr lang="en-US" sz="2400" u="sng" dirty="0"/>
              <a:t> </a:t>
            </a:r>
            <a:r>
              <a:rPr lang="en-US" sz="2400" u="sng" dirty="0" err="1"/>
              <a:t>prêter</a:t>
            </a:r>
            <a:r>
              <a:rPr lang="en-US" sz="2400" u="sng" dirty="0"/>
              <a:t> à confusion : </a:t>
            </a:r>
            <a:r>
              <a:rPr lang="en-US" sz="2400" dirty="0" err="1"/>
              <a:t>Renforcement</a:t>
            </a:r>
            <a:r>
              <a:rPr lang="en-US" sz="2400" dirty="0"/>
              <a:t> des </a:t>
            </a:r>
            <a:r>
              <a:rPr lang="en-US" sz="2400" dirty="0" err="1"/>
              <a:t>capacités</a:t>
            </a:r>
            <a:r>
              <a:rPr lang="en-US" sz="2400" dirty="0"/>
              <a:t>, </a:t>
            </a:r>
            <a:r>
              <a:rPr lang="en-US" sz="2400" dirty="0" err="1"/>
              <a:t>engagé</a:t>
            </a:r>
            <a:r>
              <a:rPr lang="en-US" sz="2400" dirty="0"/>
              <a:t>, </a:t>
            </a:r>
            <a:r>
              <a:rPr lang="en-US" sz="2400" dirty="0" err="1"/>
              <a:t>participer</a:t>
            </a:r>
            <a:r>
              <a:rPr lang="en-US" sz="2400" dirty="0"/>
              <a:t>, </a:t>
            </a:r>
            <a:r>
              <a:rPr lang="en-US" sz="2400" dirty="0" err="1"/>
              <a:t>amélioré</a:t>
            </a:r>
            <a:r>
              <a:rPr lang="en-US" sz="2400" dirty="0"/>
              <a:t>, </a:t>
            </a:r>
            <a:r>
              <a:rPr lang="en-US" sz="2400" dirty="0" err="1"/>
              <a:t>diffusé</a:t>
            </a:r>
            <a:r>
              <a:rPr lang="en-US" sz="2400" dirty="0"/>
              <a:t>, assistance technique </a:t>
            </a:r>
          </a:p>
          <a:p>
            <a:pPr lvl="2"/>
            <a:endParaRPr lang="en-US" sz="1300" dirty="0"/>
          </a:p>
          <a:p>
            <a:pPr marL="0" indent="0">
              <a:buNone/>
            </a:pPr>
            <a:r>
              <a:rPr lang="en-US" sz="2600" b="1" dirty="0"/>
              <a:t>Clarifier le </a:t>
            </a:r>
            <a:r>
              <a:rPr lang="en-US" sz="2600" b="1" dirty="0" err="1"/>
              <a:t>numérateur</a:t>
            </a:r>
            <a:r>
              <a:rPr lang="en-US" sz="2600" b="1" dirty="0"/>
              <a:t> et le </a:t>
            </a:r>
            <a:r>
              <a:rPr lang="en-US" sz="2600" b="1" dirty="0" err="1"/>
              <a:t>dénominateur</a:t>
            </a:r>
            <a:r>
              <a:rPr lang="en-US" sz="2600" b="1" dirty="0"/>
              <a:t> pour les </a:t>
            </a:r>
            <a:r>
              <a:rPr lang="en-US" sz="2600" b="1" dirty="0" err="1"/>
              <a:t>indicateurs</a:t>
            </a:r>
            <a:r>
              <a:rPr lang="en-US" sz="2600" b="1" dirty="0"/>
              <a:t> avec </a:t>
            </a:r>
            <a:r>
              <a:rPr lang="en-US" sz="2600" b="1" dirty="0" err="1"/>
              <a:t>une</a:t>
            </a:r>
            <a:r>
              <a:rPr lang="en-US" sz="2600" b="1" dirty="0"/>
              <a:t> </a:t>
            </a:r>
            <a:r>
              <a:rPr lang="en-US" sz="2600" b="1" dirty="0" err="1"/>
              <a:t>unité</a:t>
            </a:r>
            <a:r>
              <a:rPr lang="en-US" sz="2600" b="1" dirty="0"/>
              <a:t> de </a:t>
            </a:r>
            <a:r>
              <a:rPr lang="en-US" sz="2600" b="1" dirty="0" err="1"/>
              <a:t>mesure</a:t>
            </a:r>
            <a:r>
              <a:rPr lang="en-US" sz="2600" b="1" dirty="0"/>
              <a:t> </a:t>
            </a:r>
            <a:r>
              <a:rPr lang="en-US" sz="2600" b="1" dirty="0" err="1"/>
              <a:t>en</a:t>
            </a:r>
            <a:r>
              <a:rPr lang="en-US" sz="2600" b="1" dirty="0"/>
              <a:t> %.</a:t>
            </a:r>
          </a:p>
          <a:p>
            <a:pPr lvl="1"/>
            <a:r>
              <a:rPr lang="en-US" sz="2600" dirty="0"/>
              <a:t>Par </a:t>
            </a:r>
            <a:r>
              <a:rPr lang="en-US" sz="2600" dirty="0" err="1"/>
              <a:t>exemple</a:t>
            </a:r>
            <a:r>
              <a:rPr lang="en-US" sz="2600" dirty="0"/>
              <a:t>, le </a:t>
            </a:r>
            <a:r>
              <a:rPr lang="en-US" sz="2600" dirty="0" err="1"/>
              <a:t>pourcentage</a:t>
            </a:r>
            <a:r>
              <a:rPr lang="en-US" sz="2600" dirty="0"/>
              <a:t> de </a:t>
            </a:r>
            <a:r>
              <a:rPr lang="en-US" sz="2600" dirty="0" err="1"/>
              <a:t>jeunes</a:t>
            </a:r>
            <a:r>
              <a:rPr lang="en-US" sz="2600" dirty="0"/>
              <a:t> </a:t>
            </a:r>
            <a:r>
              <a:rPr lang="en-US" sz="2600" dirty="0" err="1"/>
              <a:t>engagés</a:t>
            </a:r>
            <a:r>
              <a:rPr lang="en-US" sz="2600" dirty="0"/>
              <a:t> dans des travaux </a:t>
            </a:r>
            <a:r>
              <a:rPr lang="en-US" sz="2600" dirty="0" err="1"/>
              <a:t>dangereux</a:t>
            </a:r>
            <a:r>
              <a:rPr lang="en-US" sz="2600" dirty="0"/>
              <a:t>.</a:t>
            </a:r>
          </a:p>
          <a:p>
            <a:pPr lvl="1"/>
            <a:r>
              <a:rPr lang="en-US" sz="2400" dirty="0" err="1"/>
              <a:t>Numérateur</a:t>
            </a:r>
            <a:r>
              <a:rPr lang="en-US" sz="2400" dirty="0"/>
              <a:t> : </a:t>
            </a:r>
            <a:r>
              <a:rPr lang="en-US" sz="2400" dirty="0" err="1"/>
              <a:t>Nombre</a:t>
            </a:r>
            <a:r>
              <a:rPr lang="en-US" sz="2400" dirty="0"/>
              <a:t> </a:t>
            </a:r>
            <a:r>
              <a:rPr lang="en-US" sz="2400" dirty="0" err="1"/>
              <a:t>d'enfants</a:t>
            </a:r>
            <a:r>
              <a:rPr lang="en-US" sz="2400" dirty="0"/>
              <a:t> </a:t>
            </a:r>
            <a:r>
              <a:rPr lang="en-US" sz="2400" dirty="0" err="1"/>
              <a:t>engagés</a:t>
            </a:r>
            <a:r>
              <a:rPr lang="en-US" sz="2400" dirty="0"/>
              <a:t> dans un travail </a:t>
            </a:r>
            <a:r>
              <a:rPr lang="en-US" sz="2400" dirty="0" err="1"/>
              <a:t>dangereux</a:t>
            </a:r>
            <a:endParaRPr lang="en-US" sz="2400" dirty="0"/>
          </a:p>
          <a:p>
            <a:pPr lvl="1"/>
            <a:r>
              <a:rPr lang="en-US" sz="2400" dirty="0" err="1"/>
              <a:t>Dénominateur</a:t>
            </a:r>
            <a:r>
              <a:rPr lang="en-US" sz="2400" dirty="0"/>
              <a:t> : </a:t>
            </a:r>
            <a:r>
              <a:rPr lang="en-US" sz="2400" dirty="0" err="1"/>
              <a:t>Nombre</a:t>
            </a:r>
            <a:r>
              <a:rPr lang="en-US" sz="2400" dirty="0"/>
              <a:t> total </a:t>
            </a:r>
            <a:r>
              <a:rPr lang="en-US" sz="2400" dirty="0" err="1"/>
              <a:t>d'enfants</a:t>
            </a:r>
            <a:r>
              <a:rPr lang="en-US" sz="2400" dirty="0"/>
              <a:t> dans les </a:t>
            </a:r>
            <a:r>
              <a:rPr lang="en-US" sz="2400" dirty="0" err="1"/>
              <a:t>régions</a:t>
            </a:r>
            <a:r>
              <a:rPr lang="en-US" sz="2400" dirty="0"/>
              <a:t> </a:t>
            </a:r>
            <a:r>
              <a:rPr lang="en-US" sz="2400" dirty="0" err="1"/>
              <a:t>ciblées</a:t>
            </a:r>
            <a:endParaRPr lang="en-US" dirty="0"/>
          </a:p>
        </p:txBody>
      </p:sp>
      <p:sp>
        <p:nvSpPr>
          <p:cNvPr id="2" name="Footer Placeholder 1">
            <a:extLst>
              <a:ext uri="{FF2B5EF4-FFF2-40B4-BE49-F238E27FC236}">
                <a16:creationId xmlns:a16="http://schemas.microsoft.com/office/drawing/2014/main" id="{B7D591CC-5826-4345-A68F-9824606F12EB}"/>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2722648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Classifications des indicateurs">
            <a:extLst>
              <a:ext uri="{FF2B5EF4-FFF2-40B4-BE49-F238E27FC236}">
                <a16:creationId xmlns:a16="http://schemas.microsoft.com/office/drawing/2014/main" id="{E83B329D-07C9-4DBC-BD95-259AD363AFC3}"/>
              </a:ext>
            </a:extLst>
          </p:cNvPr>
          <p:cNvSpPr>
            <a:spLocks noGrp="1"/>
          </p:cNvSpPr>
          <p:nvPr>
            <p:ph type="ctrTitle"/>
          </p:nvPr>
        </p:nvSpPr>
        <p:spPr>
          <a:xfrm>
            <a:off x="690880" y="0"/>
            <a:ext cx="10225168" cy="961175"/>
          </a:xfrm>
        </p:spPr>
        <p:txBody>
          <a:bodyPr>
            <a:normAutofit/>
          </a:bodyPr>
          <a:lstStyle/>
          <a:p>
            <a:pPr algn="l"/>
            <a:r>
              <a:rPr lang="en-US" sz="4400" dirty="0"/>
              <a:t>Classifications des </a:t>
            </a:r>
            <a:r>
              <a:rPr lang="en-US" sz="4400" dirty="0" err="1"/>
              <a:t>indicateurs</a:t>
            </a:r>
            <a:endParaRPr lang="en-US" sz="4400" dirty="0"/>
          </a:p>
        </p:txBody>
      </p:sp>
      <p:sp>
        <p:nvSpPr>
          <p:cNvPr id="3" name="Content Placeholder 2" descr="La plupart des indicateurs peuvent être classés dans l'une des catégories suivantes : &#10;1. Incrémental - Progrès réel dans la période de rapport spécifique (par exemple, 100 personnes formées cette période).&#10;2. Cumulatif - Total courant (par exemple, 200 personnes formées, y compris les périodes précédentes).&#10;3. Instantané - Situation à un moment donné. &#10;4. Statut qui continue à évoluer dans le temps (par exemple, la prévalence du travail des enfants parmi les participants au programme) ">
            <a:extLst>
              <a:ext uri="{FF2B5EF4-FFF2-40B4-BE49-F238E27FC236}">
                <a16:creationId xmlns:a16="http://schemas.microsoft.com/office/drawing/2014/main" id="{7F6E15F0-E5D0-4DAB-BE03-C526799FF2CE}"/>
              </a:ext>
            </a:extLst>
          </p:cNvPr>
          <p:cNvSpPr>
            <a:spLocks noGrp="1"/>
          </p:cNvSpPr>
          <p:nvPr>
            <p:ph sz="quarter" idx="13"/>
          </p:nvPr>
        </p:nvSpPr>
        <p:spPr>
          <a:xfrm>
            <a:off x="690880" y="1271321"/>
            <a:ext cx="10630564" cy="4626559"/>
          </a:xfrm>
        </p:spPr>
        <p:txBody>
          <a:bodyPr/>
          <a:lstStyle/>
          <a:p>
            <a:pPr marL="0" indent="0">
              <a:buNone/>
            </a:pPr>
            <a:r>
              <a:rPr lang="en-US" dirty="0"/>
              <a:t>La </a:t>
            </a:r>
            <a:r>
              <a:rPr lang="en-US" dirty="0" err="1"/>
              <a:t>plupart</a:t>
            </a:r>
            <a:r>
              <a:rPr lang="en-US" dirty="0"/>
              <a:t> des </a:t>
            </a:r>
            <a:r>
              <a:rPr lang="en-US" dirty="0" err="1"/>
              <a:t>indicateurs</a:t>
            </a:r>
            <a:r>
              <a:rPr lang="en-US" dirty="0"/>
              <a:t> </a:t>
            </a:r>
            <a:r>
              <a:rPr lang="en-US" dirty="0" err="1"/>
              <a:t>peuvent</a:t>
            </a:r>
            <a:r>
              <a:rPr lang="en-US" dirty="0"/>
              <a:t> </a:t>
            </a:r>
            <a:r>
              <a:rPr lang="en-US" dirty="0" err="1"/>
              <a:t>être</a:t>
            </a:r>
            <a:r>
              <a:rPr lang="en-US" dirty="0"/>
              <a:t> </a:t>
            </a:r>
            <a:r>
              <a:rPr lang="en-US" dirty="0" err="1"/>
              <a:t>classés</a:t>
            </a:r>
            <a:r>
              <a:rPr lang="en-US" dirty="0"/>
              <a:t> dans </a:t>
            </a:r>
            <a:r>
              <a:rPr lang="en-US" dirty="0" err="1"/>
              <a:t>l'une</a:t>
            </a:r>
            <a:r>
              <a:rPr lang="en-US" dirty="0"/>
              <a:t> des </a:t>
            </a:r>
            <a:r>
              <a:rPr lang="en-US" dirty="0" err="1"/>
              <a:t>catégories</a:t>
            </a:r>
            <a:r>
              <a:rPr lang="en-US" dirty="0"/>
              <a:t> </a:t>
            </a:r>
            <a:r>
              <a:rPr lang="en-US" dirty="0" err="1"/>
              <a:t>suivantes</a:t>
            </a:r>
            <a:r>
              <a:rPr lang="en-US" dirty="0"/>
              <a:t> : </a:t>
            </a:r>
            <a:endParaRPr lang="en-US" sz="900" dirty="0"/>
          </a:p>
          <a:p>
            <a:r>
              <a:rPr lang="en-US" b="1" dirty="0" err="1">
                <a:solidFill>
                  <a:schemeClr val="accent1">
                    <a:lumMod val="75000"/>
                  </a:schemeClr>
                </a:solidFill>
              </a:rPr>
              <a:t>Incrémental</a:t>
            </a:r>
            <a:r>
              <a:rPr lang="en-US" b="1" dirty="0">
                <a:solidFill>
                  <a:schemeClr val="accent1">
                    <a:lumMod val="75000"/>
                  </a:schemeClr>
                </a:solidFill>
              </a:rPr>
              <a:t> - </a:t>
            </a:r>
            <a:r>
              <a:rPr lang="en-US" dirty="0" err="1"/>
              <a:t>Progrès</a:t>
            </a:r>
            <a:r>
              <a:rPr lang="en-US" dirty="0"/>
              <a:t> </a:t>
            </a:r>
            <a:r>
              <a:rPr lang="en-US" dirty="0" err="1"/>
              <a:t>réel</a:t>
            </a:r>
            <a:r>
              <a:rPr lang="en-US" dirty="0"/>
              <a:t> dans la </a:t>
            </a:r>
            <a:r>
              <a:rPr lang="en-US" dirty="0" err="1"/>
              <a:t>période</a:t>
            </a:r>
            <a:r>
              <a:rPr lang="en-US" dirty="0"/>
              <a:t> de rapport </a:t>
            </a:r>
            <a:r>
              <a:rPr lang="en-US" dirty="0" err="1"/>
              <a:t>spécifique</a:t>
            </a:r>
            <a:r>
              <a:rPr lang="en-US" dirty="0"/>
              <a:t> (par </a:t>
            </a:r>
            <a:r>
              <a:rPr lang="en-US" dirty="0" err="1"/>
              <a:t>exemple</a:t>
            </a:r>
            <a:r>
              <a:rPr lang="en-US" dirty="0"/>
              <a:t>, 100 </a:t>
            </a:r>
            <a:r>
              <a:rPr lang="en-US" dirty="0" err="1"/>
              <a:t>personnes</a:t>
            </a:r>
            <a:r>
              <a:rPr lang="en-US" dirty="0"/>
              <a:t> </a:t>
            </a:r>
            <a:r>
              <a:rPr lang="en-US" dirty="0" err="1"/>
              <a:t>formées</a:t>
            </a:r>
            <a:r>
              <a:rPr lang="en-US" dirty="0"/>
              <a:t> </a:t>
            </a:r>
            <a:r>
              <a:rPr lang="en-US" dirty="0" err="1"/>
              <a:t>cette</a:t>
            </a:r>
            <a:r>
              <a:rPr lang="en-US" dirty="0"/>
              <a:t> </a:t>
            </a:r>
            <a:r>
              <a:rPr lang="en-US" dirty="0" err="1"/>
              <a:t>période</a:t>
            </a:r>
            <a:r>
              <a:rPr lang="en-US" dirty="0"/>
              <a:t>).</a:t>
            </a:r>
          </a:p>
          <a:p>
            <a:r>
              <a:rPr lang="en-US" b="1" dirty="0" err="1">
                <a:solidFill>
                  <a:schemeClr val="accent1">
                    <a:lumMod val="75000"/>
                  </a:schemeClr>
                </a:solidFill>
              </a:rPr>
              <a:t>Cumulatif</a:t>
            </a:r>
            <a:r>
              <a:rPr lang="en-US" b="1" dirty="0">
                <a:solidFill>
                  <a:schemeClr val="accent1">
                    <a:lumMod val="75000"/>
                  </a:schemeClr>
                </a:solidFill>
              </a:rPr>
              <a:t> - </a:t>
            </a:r>
            <a:r>
              <a:rPr lang="en-US" dirty="0"/>
              <a:t>Total courant (par </a:t>
            </a:r>
            <a:r>
              <a:rPr lang="en-US" dirty="0" err="1"/>
              <a:t>exemple</a:t>
            </a:r>
            <a:r>
              <a:rPr lang="en-US" dirty="0"/>
              <a:t>, 200 </a:t>
            </a:r>
            <a:r>
              <a:rPr lang="en-US" dirty="0" err="1"/>
              <a:t>personnes</a:t>
            </a:r>
            <a:r>
              <a:rPr lang="en-US" dirty="0"/>
              <a:t> </a:t>
            </a:r>
            <a:r>
              <a:rPr lang="en-US" dirty="0" err="1"/>
              <a:t>formées</a:t>
            </a:r>
            <a:r>
              <a:rPr lang="en-US" dirty="0"/>
              <a:t>, y </a:t>
            </a:r>
            <a:r>
              <a:rPr lang="en-US" dirty="0" err="1"/>
              <a:t>compris</a:t>
            </a:r>
            <a:r>
              <a:rPr lang="en-US" dirty="0"/>
              <a:t> les </a:t>
            </a:r>
            <a:r>
              <a:rPr lang="en-US" dirty="0" err="1"/>
              <a:t>périodes</a:t>
            </a:r>
            <a:r>
              <a:rPr lang="en-US" dirty="0"/>
              <a:t> </a:t>
            </a:r>
            <a:r>
              <a:rPr lang="en-US" dirty="0" err="1"/>
              <a:t>précédentes</a:t>
            </a:r>
            <a:r>
              <a:rPr lang="en-US" dirty="0"/>
              <a:t>).</a:t>
            </a:r>
          </a:p>
          <a:p>
            <a:r>
              <a:rPr lang="en-US" b="1" dirty="0" err="1">
                <a:solidFill>
                  <a:schemeClr val="accent1">
                    <a:lumMod val="75000"/>
                  </a:schemeClr>
                </a:solidFill>
              </a:rPr>
              <a:t>Instantané</a:t>
            </a:r>
            <a:r>
              <a:rPr lang="en-US" b="1" dirty="0">
                <a:solidFill>
                  <a:schemeClr val="accent1">
                    <a:lumMod val="75000"/>
                  </a:schemeClr>
                </a:solidFill>
              </a:rPr>
              <a:t> - </a:t>
            </a:r>
            <a:r>
              <a:rPr lang="en-US" dirty="0"/>
              <a:t>Situation </a:t>
            </a:r>
            <a:r>
              <a:rPr lang="en-US" dirty="0" err="1"/>
              <a:t>à</a:t>
            </a:r>
            <a:r>
              <a:rPr lang="en-US" dirty="0"/>
              <a:t> un moment </a:t>
            </a:r>
            <a:r>
              <a:rPr lang="en-US" dirty="0" err="1"/>
              <a:t>donné</a:t>
            </a:r>
            <a:r>
              <a:rPr lang="en-US" dirty="0"/>
              <a:t>. </a:t>
            </a:r>
          </a:p>
          <a:p>
            <a:r>
              <a:rPr lang="en-US" dirty="0" err="1"/>
              <a:t>Statut</a:t>
            </a:r>
            <a:r>
              <a:rPr lang="en-US" dirty="0"/>
              <a:t> qui continue </a:t>
            </a:r>
            <a:r>
              <a:rPr lang="en-US" dirty="0" err="1"/>
              <a:t>à</a:t>
            </a:r>
            <a:r>
              <a:rPr lang="en-US" dirty="0"/>
              <a:t> </a:t>
            </a:r>
            <a:r>
              <a:rPr lang="en-US" dirty="0" err="1"/>
              <a:t>évoluer</a:t>
            </a:r>
            <a:r>
              <a:rPr lang="en-US" dirty="0"/>
              <a:t> dans le temps (par </a:t>
            </a:r>
            <a:r>
              <a:rPr lang="en-US" dirty="0" err="1"/>
              <a:t>exemple</a:t>
            </a:r>
            <a:r>
              <a:rPr lang="en-US" dirty="0"/>
              <a:t>, la </a:t>
            </a:r>
            <a:r>
              <a:rPr lang="en-US" dirty="0" err="1"/>
              <a:t>prévalence</a:t>
            </a:r>
            <a:r>
              <a:rPr lang="en-US" dirty="0"/>
              <a:t> du travail des enfants </a:t>
            </a:r>
            <a:r>
              <a:rPr lang="en-US" dirty="0" err="1"/>
              <a:t>parmi</a:t>
            </a:r>
            <a:r>
              <a:rPr lang="en-US" dirty="0"/>
              <a:t> les participants au </a:t>
            </a:r>
            <a:r>
              <a:rPr lang="en-US" dirty="0" err="1"/>
              <a:t>programme</a:t>
            </a:r>
            <a:r>
              <a:rPr lang="en-US" dirty="0"/>
              <a:t>) </a:t>
            </a:r>
          </a:p>
        </p:txBody>
      </p:sp>
      <p:sp>
        <p:nvSpPr>
          <p:cNvPr id="2" name="Footer Placeholder 1">
            <a:extLst>
              <a:ext uri="{FF2B5EF4-FFF2-40B4-BE49-F238E27FC236}">
                <a16:creationId xmlns:a16="http://schemas.microsoft.com/office/drawing/2014/main" id="{94B9A0DD-CA6E-4DC1-88BB-070C049E178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297804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Exemples de classification des indicateurs ">
            <a:extLst>
              <a:ext uri="{FF2B5EF4-FFF2-40B4-BE49-F238E27FC236}">
                <a16:creationId xmlns:a16="http://schemas.microsoft.com/office/drawing/2014/main" id="{6C641CCB-346D-498E-909E-B5DDF838DC4B}"/>
              </a:ext>
            </a:extLst>
          </p:cNvPr>
          <p:cNvSpPr>
            <a:spLocks noGrp="1"/>
          </p:cNvSpPr>
          <p:nvPr>
            <p:ph type="ctrTitle"/>
          </p:nvPr>
        </p:nvSpPr>
        <p:spPr>
          <a:xfrm>
            <a:off x="537064" y="388787"/>
            <a:ext cx="10326112" cy="961175"/>
          </a:xfrm>
        </p:spPr>
        <p:txBody>
          <a:bodyPr>
            <a:normAutofit/>
          </a:bodyPr>
          <a:lstStyle/>
          <a:p>
            <a:pPr algn="l"/>
            <a:r>
              <a:rPr lang="en-US" sz="4400" dirty="0" err="1"/>
              <a:t>Exemples</a:t>
            </a:r>
            <a:r>
              <a:rPr lang="en-US" sz="4400" dirty="0"/>
              <a:t> de classification des </a:t>
            </a:r>
            <a:r>
              <a:rPr lang="en-US" sz="4400" dirty="0" err="1"/>
              <a:t>indicateurs</a:t>
            </a:r>
            <a:r>
              <a:rPr lang="en-US" sz="4400" dirty="0"/>
              <a:t> </a:t>
            </a:r>
          </a:p>
        </p:txBody>
      </p:sp>
      <p:graphicFrame>
        <p:nvGraphicFramePr>
          <p:cNvPr id="5" name="Table 5" descr="Tableau: &#10;&#10;Classification&#10;Incrémentiel&#10;Cumulative&#10;Instantané &#10;&#10;Indicateurs:&#10;# Nombre d'enfants engagés dans le travail des enfants ou à haut risque de l'être, bénéficiant d'une éducation ou de services de formation. &#10;&#10;# Nombre de participants à une formation professionnelle ou à une autre formation liée à l'emploi qui terminent leur programme. &#10;&#10;Pourcentage d'enfants participant aux services directs qui travaillent.&#10;&#10;Avril 2020:&#10;14&#10;&#10;5&#10;&#10;80%&#10;&#10;Mai 2020:&#10;24&#10;&#10;18&#10;&#10;70%&#10;&#10;Juin 2020:&#10;15&#10;&#10;28&#10;&#10;42%&#10;&#10;Final:&#10;53&#10;&#10;28&#10;&#10;42%">
            <a:extLst>
              <a:ext uri="{FF2B5EF4-FFF2-40B4-BE49-F238E27FC236}">
                <a16:creationId xmlns:a16="http://schemas.microsoft.com/office/drawing/2014/main" id="{03277D29-6611-4453-BC91-F44F8EA6FBB3}"/>
              </a:ext>
            </a:extLst>
          </p:cNvPr>
          <p:cNvGraphicFramePr>
            <a:graphicFrameLocks noGrp="1"/>
          </p:cNvGraphicFramePr>
          <p:nvPr>
            <p:ph sz="quarter" idx="13"/>
            <p:extLst>
              <p:ext uri="{D42A27DB-BD31-4B8C-83A1-F6EECF244321}">
                <p14:modId xmlns:p14="http://schemas.microsoft.com/office/powerpoint/2010/main" val="1640422605"/>
              </p:ext>
            </p:extLst>
          </p:nvPr>
        </p:nvGraphicFramePr>
        <p:xfrm>
          <a:off x="658984" y="2073958"/>
          <a:ext cx="10817697" cy="3413760"/>
        </p:xfrm>
        <a:graphic>
          <a:graphicData uri="http://schemas.openxmlformats.org/drawingml/2006/table">
            <a:tbl>
              <a:tblPr firstRow="1" bandRow="1">
                <a:tableStyleId>{5C22544A-7EE6-4342-B048-85BDC9FD1C3A}</a:tableStyleId>
              </a:tblPr>
              <a:tblGrid>
                <a:gridCol w="1743119">
                  <a:extLst>
                    <a:ext uri="{9D8B030D-6E8A-4147-A177-3AD203B41FA5}">
                      <a16:colId xmlns:a16="http://schemas.microsoft.com/office/drawing/2014/main" val="2129852001"/>
                    </a:ext>
                  </a:extLst>
                </a:gridCol>
                <a:gridCol w="5462952">
                  <a:extLst>
                    <a:ext uri="{9D8B030D-6E8A-4147-A177-3AD203B41FA5}">
                      <a16:colId xmlns:a16="http://schemas.microsoft.com/office/drawing/2014/main" val="3269384677"/>
                    </a:ext>
                  </a:extLst>
                </a:gridCol>
                <a:gridCol w="741616">
                  <a:extLst>
                    <a:ext uri="{9D8B030D-6E8A-4147-A177-3AD203B41FA5}">
                      <a16:colId xmlns:a16="http://schemas.microsoft.com/office/drawing/2014/main" val="1116602974"/>
                    </a:ext>
                  </a:extLst>
                </a:gridCol>
                <a:gridCol w="895488">
                  <a:extLst>
                    <a:ext uri="{9D8B030D-6E8A-4147-A177-3AD203B41FA5}">
                      <a16:colId xmlns:a16="http://schemas.microsoft.com/office/drawing/2014/main" val="2176897252"/>
                    </a:ext>
                  </a:extLst>
                </a:gridCol>
                <a:gridCol w="787130">
                  <a:extLst>
                    <a:ext uri="{9D8B030D-6E8A-4147-A177-3AD203B41FA5}">
                      <a16:colId xmlns:a16="http://schemas.microsoft.com/office/drawing/2014/main" val="1672014588"/>
                    </a:ext>
                  </a:extLst>
                </a:gridCol>
                <a:gridCol w="1187392">
                  <a:extLst>
                    <a:ext uri="{9D8B030D-6E8A-4147-A177-3AD203B41FA5}">
                      <a16:colId xmlns:a16="http://schemas.microsoft.com/office/drawing/2014/main" val="404808575"/>
                    </a:ext>
                  </a:extLst>
                </a:gridCol>
              </a:tblGrid>
              <a:tr h="370840">
                <a:tc>
                  <a:txBody>
                    <a:bodyPr/>
                    <a:lstStyle/>
                    <a:p>
                      <a:r>
                        <a:rPr lang="en-US" sz="2000" dirty="0"/>
                        <a:t>Classification </a:t>
                      </a:r>
                    </a:p>
                  </a:txBody>
                  <a:tcPr anchor="ctr"/>
                </a:tc>
                <a:tc>
                  <a:txBody>
                    <a:bodyPr/>
                    <a:lstStyle/>
                    <a:p>
                      <a:pPr algn="ctr"/>
                      <a:r>
                        <a:rPr lang="en-US" sz="2000" dirty="0" err="1"/>
                        <a:t>Indicateurs</a:t>
                      </a:r>
                      <a:r>
                        <a:rPr lang="en-US" sz="2000" dirty="0"/>
                        <a:t> </a:t>
                      </a:r>
                    </a:p>
                  </a:txBody>
                  <a:tcPr anchor="ctr"/>
                </a:tc>
                <a:tc>
                  <a:txBody>
                    <a:bodyPr/>
                    <a:lstStyle/>
                    <a:p>
                      <a:pPr algn="ctr"/>
                      <a:r>
                        <a:rPr lang="en-US" sz="2000" dirty="0"/>
                        <a:t>Avril 2020</a:t>
                      </a:r>
                    </a:p>
                  </a:txBody>
                  <a:tcPr/>
                </a:tc>
                <a:tc>
                  <a:txBody>
                    <a:bodyPr/>
                    <a:lstStyle/>
                    <a:p>
                      <a:pPr algn="ctr"/>
                      <a:r>
                        <a:rPr lang="en-US" sz="2000" dirty="0"/>
                        <a:t>Mai 2020</a:t>
                      </a:r>
                    </a:p>
                  </a:txBody>
                  <a:tcPr/>
                </a:tc>
                <a:tc>
                  <a:txBody>
                    <a:bodyPr/>
                    <a:lstStyle/>
                    <a:p>
                      <a:pPr algn="ctr"/>
                      <a:r>
                        <a:rPr lang="en-US" sz="2000" dirty="0" err="1"/>
                        <a:t>Juin</a:t>
                      </a:r>
                      <a:r>
                        <a:rPr lang="en-US" sz="2000" dirty="0"/>
                        <a:t>  2020</a:t>
                      </a:r>
                    </a:p>
                  </a:txBody>
                  <a:tcPr/>
                </a:tc>
                <a:tc>
                  <a:txBody>
                    <a:bodyPr/>
                    <a:lstStyle/>
                    <a:p>
                      <a:pPr algn="ctr"/>
                      <a:r>
                        <a:rPr lang="en-US" sz="2000" dirty="0"/>
                        <a:t>Final </a:t>
                      </a:r>
                    </a:p>
                  </a:txBody>
                  <a:tcPr anchor="ctr"/>
                </a:tc>
                <a:extLst>
                  <a:ext uri="{0D108BD9-81ED-4DB2-BD59-A6C34878D82A}">
                    <a16:rowId xmlns:a16="http://schemas.microsoft.com/office/drawing/2014/main" val="3597280905"/>
                  </a:ext>
                </a:extLst>
              </a:tr>
              <a:tr h="370840">
                <a:tc>
                  <a:txBody>
                    <a:bodyPr/>
                    <a:lstStyle/>
                    <a:p>
                      <a:r>
                        <a:rPr lang="en-US" sz="2000" b="1" dirty="0" err="1"/>
                        <a:t>Incrémentiel</a:t>
                      </a:r>
                      <a:endParaRPr lang="en-US" sz="2000" b="1" dirty="0"/>
                    </a:p>
                    <a:p>
                      <a:r>
                        <a:rPr lang="en-US" sz="2000" b="1" dirty="0"/>
                        <a:t> </a:t>
                      </a:r>
                    </a:p>
                  </a:txBody>
                  <a:tcPr anchor="ctr"/>
                </a:tc>
                <a:tc>
                  <a:txBody>
                    <a:bodyPr/>
                    <a:lstStyle/>
                    <a:p>
                      <a:r>
                        <a:rPr lang="en-US" sz="2000" dirty="0"/>
                        <a:t># </a:t>
                      </a:r>
                      <a:r>
                        <a:rPr lang="en-US" sz="2000" dirty="0" err="1"/>
                        <a:t>Nombre</a:t>
                      </a:r>
                      <a:r>
                        <a:rPr lang="en-US" sz="2000" dirty="0"/>
                        <a:t> </a:t>
                      </a:r>
                      <a:r>
                        <a:rPr lang="en-US" sz="2000" dirty="0" err="1"/>
                        <a:t>d'enfants</a:t>
                      </a:r>
                      <a:r>
                        <a:rPr lang="en-US" sz="2000" dirty="0"/>
                        <a:t> </a:t>
                      </a:r>
                      <a:r>
                        <a:rPr lang="en-US" sz="2000" dirty="0" err="1"/>
                        <a:t>engagés</a:t>
                      </a:r>
                      <a:r>
                        <a:rPr lang="en-US" sz="2000" dirty="0"/>
                        <a:t> dans le travail des enfants </a:t>
                      </a:r>
                      <a:r>
                        <a:rPr lang="en-US" sz="2000" dirty="0" err="1"/>
                        <a:t>ou</a:t>
                      </a:r>
                      <a:r>
                        <a:rPr lang="en-US" sz="2000" dirty="0"/>
                        <a:t> </a:t>
                      </a:r>
                      <a:r>
                        <a:rPr lang="en-US" sz="2000" dirty="0" err="1"/>
                        <a:t>à</a:t>
                      </a:r>
                      <a:r>
                        <a:rPr lang="en-US" sz="2000" dirty="0"/>
                        <a:t> haut </a:t>
                      </a:r>
                      <a:r>
                        <a:rPr lang="en-US" sz="2000" dirty="0" err="1"/>
                        <a:t>risque</a:t>
                      </a:r>
                      <a:r>
                        <a:rPr lang="en-US" sz="2000" dirty="0"/>
                        <a:t> de </a:t>
                      </a:r>
                      <a:r>
                        <a:rPr lang="en-US" sz="2000" dirty="0" err="1"/>
                        <a:t>l'être</a:t>
                      </a:r>
                      <a:r>
                        <a:rPr lang="en-US" sz="2000" dirty="0"/>
                        <a:t>, </a:t>
                      </a:r>
                      <a:r>
                        <a:rPr lang="en-US" sz="2000" dirty="0" err="1"/>
                        <a:t>bénéficiant</a:t>
                      </a:r>
                      <a:r>
                        <a:rPr lang="en-US" sz="2000" dirty="0"/>
                        <a:t> </a:t>
                      </a:r>
                      <a:r>
                        <a:rPr lang="en-US" sz="2000" dirty="0" err="1"/>
                        <a:t>d'une</a:t>
                      </a:r>
                      <a:r>
                        <a:rPr lang="en-US" sz="2000" dirty="0"/>
                        <a:t> </a:t>
                      </a:r>
                      <a:r>
                        <a:rPr lang="en-US" sz="2000" dirty="0" err="1"/>
                        <a:t>éducation</a:t>
                      </a:r>
                      <a:r>
                        <a:rPr lang="en-US" sz="2000" dirty="0"/>
                        <a:t> </a:t>
                      </a:r>
                      <a:r>
                        <a:rPr lang="en-US" sz="2000" dirty="0" err="1"/>
                        <a:t>ou</a:t>
                      </a:r>
                      <a:r>
                        <a:rPr lang="en-US" sz="2000" dirty="0"/>
                        <a:t> de services de formation. </a:t>
                      </a:r>
                    </a:p>
                  </a:txBody>
                  <a:tcPr/>
                </a:tc>
                <a:tc>
                  <a:txBody>
                    <a:bodyPr/>
                    <a:lstStyle/>
                    <a:p>
                      <a:pPr algn="ctr"/>
                      <a:r>
                        <a:rPr lang="en-US" sz="2000" dirty="0"/>
                        <a:t>14</a:t>
                      </a:r>
                    </a:p>
                  </a:txBody>
                  <a:tcPr anchor="ctr"/>
                </a:tc>
                <a:tc>
                  <a:txBody>
                    <a:bodyPr/>
                    <a:lstStyle/>
                    <a:p>
                      <a:pPr algn="ctr"/>
                      <a:r>
                        <a:rPr lang="en-US" sz="2000" dirty="0"/>
                        <a:t>24</a:t>
                      </a:r>
                    </a:p>
                  </a:txBody>
                  <a:tcPr anchor="ctr"/>
                </a:tc>
                <a:tc>
                  <a:txBody>
                    <a:bodyPr/>
                    <a:lstStyle/>
                    <a:p>
                      <a:pPr algn="ctr"/>
                      <a:r>
                        <a:rPr lang="en-US" sz="2000" dirty="0"/>
                        <a:t>15</a:t>
                      </a:r>
                    </a:p>
                  </a:txBody>
                  <a:tcPr anchor="ctr"/>
                </a:tc>
                <a:tc>
                  <a:txBody>
                    <a:bodyPr/>
                    <a:lstStyle/>
                    <a:p>
                      <a:pPr algn="ctr"/>
                      <a:r>
                        <a:rPr lang="en-US" sz="2000" dirty="0"/>
                        <a:t>53</a:t>
                      </a:r>
                    </a:p>
                  </a:txBody>
                  <a:tcPr anchor="ctr"/>
                </a:tc>
                <a:extLst>
                  <a:ext uri="{0D108BD9-81ED-4DB2-BD59-A6C34878D82A}">
                    <a16:rowId xmlns:a16="http://schemas.microsoft.com/office/drawing/2014/main" val="3778887344"/>
                  </a:ext>
                </a:extLst>
              </a:tr>
              <a:tr h="370840">
                <a:tc>
                  <a:txBody>
                    <a:bodyPr/>
                    <a:lstStyle/>
                    <a:p>
                      <a:r>
                        <a:rPr lang="en-US" sz="2000" b="1" dirty="0"/>
                        <a:t>Cumulative </a:t>
                      </a:r>
                    </a:p>
                  </a:txBody>
                  <a:tcPr anchor="ctr"/>
                </a:tc>
                <a:tc>
                  <a:txBody>
                    <a:bodyPr/>
                    <a:lstStyle/>
                    <a:p>
                      <a:r>
                        <a:rPr lang="en-US" sz="2000" dirty="0"/>
                        <a:t># </a:t>
                      </a:r>
                      <a:r>
                        <a:rPr lang="en-US" sz="2000" dirty="0" err="1"/>
                        <a:t>Nombre</a:t>
                      </a:r>
                      <a:r>
                        <a:rPr lang="en-US" sz="2000" dirty="0"/>
                        <a:t> de participants </a:t>
                      </a:r>
                      <a:r>
                        <a:rPr lang="en-US" sz="2000" dirty="0" err="1"/>
                        <a:t>à</a:t>
                      </a:r>
                      <a:r>
                        <a:rPr lang="en-US" sz="2000" dirty="0"/>
                        <a:t> </a:t>
                      </a:r>
                      <a:r>
                        <a:rPr lang="en-US" sz="2000" dirty="0" err="1"/>
                        <a:t>une</a:t>
                      </a:r>
                      <a:r>
                        <a:rPr lang="en-US" sz="2000" dirty="0"/>
                        <a:t> formation </a:t>
                      </a:r>
                      <a:r>
                        <a:rPr lang="en-US" sz="2000" dirty="0" err="1"/>
                        <a:t>professionnelle</a:t>
                      </a:r>
                      <a:r>
                        <a:rPr lang="en-US" sz="2000" dirty="0"/>
                        <a:t> </a:t>
                      </a:r>
                      <a:r>
                        <a:rPr lang="en-US" sz="2000" dirty="0" err="1"/>
                        <a:t>ou</a:t>
                      </a:r>
                      <a:r>
                        <a:rPr lang="en-US" sz="2000" dirty="0"/>
                        <a:t> </a:t>
                      </a:r>
                      <a:r>
                        <a:rPr lang="en-US" sz="2000" dirty="0" err="1"/>
                        <a:t>à</a:t>
                      </a:r>
                      <a:r>
                        <a:rPr lang="en-US" sz="2000" dirty="0"/>
                        <a:t> </a:t>
                      </a:r>
                      <a:r>
                        <a:rPr lang="en-US" sz="2000" dirty="0" err="1"/>
                        <a:t>une</a:t>
                      </a:r>
                      <a:r>
                        <a:rPr lang="en-US" sz="2000" dirty="0"/>
                        <a:t> </a:t>
                      </a:r>
                      <a:r>
                        <a:rPr lang="en-US" sz="2000" dirty="0" err="1"/>
                        <a:t>autre</a:t>
                      </a:r>
                      <a:r>
                        <a:rPr lang="en-US" sz="2000" dirty="0"/>
                        <a:t> formation </a:t>
                      </a:r>
                      <a:r>
                        <a:rPr lang="en-US" sz="2000" dirty="0" err="1"/>
                        <a:t>liée</a:t>
                      </a:r>
                      <a:r>
                        <a:rPr lang="en-US" sz="2000" dirty="0"/>
                        <a:t> </a:t>
                      </a:r>
                      <a:r>
                        <a:rPr lang="en-US" sz="2000" dirty="0" err="1"/>
                        <a:t>à</a:t>
                      </a:r>
                      <a:r>
                        <a:rPr lang="en-US" sz="2000" dirty="0"/>
                        <a:t> </a:t>
                      </a:r>
                      <a:r>
                        <a:rPr lang="en-US" sz="2000" dirty="0" err="1"/>
                        <a:t>l'emploi</a:t>
                      </a:r>
                      <a:r>
                        <a:rPr lang="en-US" sz="2000" dirty="0"/>
                        <a:t> qui </a:t>
                      </a:r>
                      <a:r>
                        <a:rPr lang="en-US" sz="2000" dirty="0" err="1"/>
                        <a:t>terminent</a:t>
                      </a:r>
                      <a:r>
                        <a:rPr lang="en-US" sz="2000" dirty="0"/>
                        <a:t> </a:t>
                      </a:r>
                      <a:r>
                        <a:rPr lang="en-US" sz="2000" dirty="0" err="1"/>
                        <a:t>leur</a:t>
                      </a:r>
                      <a:r>
                        <a:rPr lang="en-US" sz="2000" dirty="0"/>
                        <a:t> </a:t>
                      </a:r>
                      <a:r>
                        <a:rPr lang="en-US" sz="2000" dirty="0" err="1"/>
                        <a:t>programme</a:t>
                      </a:r>
                      <a:r>
                        <a:rPr lang="en-US" sz="2000" dirty="0"/>
                        <a:t>. </a:t>
                      </a:r>
                    </a:p>
                  </a:txBody>
                  <a:tcPr/>
                </a:tc>
                <a:tc>
                  <a:txBody>
                    <a:bodyPr/>
                    <a:lstStyle/>
                    <a:p>
                      <a:pPr algn="ctr"/>
                      <a:r>
                        <a:rPr lang="en-US" sz="2000" dirty="0"/>
                        <a:t>5</a:t>
                      </a:r>
                    </a:p>
                  </a:txBody>
                  <a:tcPr anchor="ctr"/>
                </a:tc>
                <a:tc>
                  <a:txBody>
                    <a:bodyPr/>
                    <a:lstStyle/>
                    <a:p>
                      <a:pPr algn="ctr"/>
                      <a:r>
                        <a:rPr lang="en-US" sz="2000" dirty="0"/>
                        <a:t>18</a:t>
                      </a:r>
                    </a:p>
                  </a:txBody>
                  <a:tcPr anchor="ctr"/>
                </a:tc>
                <a:tc>
                  <a:txBody>
                    <a:bodyPr/>
                    <a:lstStyle/>
                    <a:p>
                      <a:pPr algn="ctr"/>
                      <a:r>
                        <a:rPr lang="en-US" sz="2000" dirty="0"/>
                        <a:t>28</a:t>
                      </a:r>
                    </a:p>
                  </a:txBody>
                  <a:tcPr anchor="ctr"/>
                </a:tc>
                <a:tc>
                  <a:txBody>
                    <a:bodyPr/>
                    <a:lstStyle/>
                    <a:p>
                      <a:pPr algn="ctr"/>
                      <a:r>
                        <a:rPr lang="en-US" sz="2000" dirty="0"/>
                        <a:t>28</a:t>
                      </a:r>
                    </a:p>
                  </a:txBody>
                  <a:tcPr anchor="ctr"/>
                </a:tc>
                <a:extLst>
                  <a:ext uri="{0D108BD9-81ED-4DB2-BD59-A6C34878D82A}">
                    <a16:rowId xmlns:a16="http://schemas.microsoft.com/office/drawing/2014/main" val="2595361340"/>
                  </a:ext>
                </a:extLst>
              </a:tr>
              <a:tr h="370840">
                <a:tc>
                  <a:txBody>
                    <a:bodyPr/>
                    <a:lstStyle/>
                    <a:p>
                      <a:r>
                        <a:rPr lang="en-US" sz="2000" b="1" dirty="0" err="1"/>
                        <a:t>Instantané</a:t>
                      </a:r>
                      <a:r>
                        <a:rPr lang="en-US" sz="2000" b="1" dirty="0"/>
                        <a:t> </a:t>
                      </a:r>
                    </a:p>
                  </a:txBody>
                  <a:tcPr anchor="ctr"/>
                </a:tc>
                <a:tc>
                  <a:txBody>
                    <a:bodyPr/>
                    <a:lstStyle/>
                    <a:p>
                      <a:r>
                        <a:rPr lang="en-US" sz="2000" dirty="0" err="1"/>
                        <a:t>Pourcentage</a:t>
                      </a:r>
                      <a:r>
                        <a:rPr lang="en-US" sz="2000" dirty="0"/>
                        <a:t> </a:t>
                      </a:r>
                      <a:r>
                        <a:rPr lang="en-US" sz="2000" dirty="0" err="1"/>
                        <a:t>d'enfants</a:t>
                      </a:r>
                      <a:r>
                        <a:rPr lang="en-US" sz="2000" dirty="0"/>
                        <a:t> participant aux services directs qui </a:t>
                      </a:r>
                      <a:r>
                        <a:rPr lang="en-US" sz="2000" dirty="0" err="1"/>
                        <a:t>travaillent</a:t>
                      </a:r>
                      <a:r>
                        <a:rPr lang="en-US" sz="2000" dirty="0"/>
                        <a:t>.</a:t>
                      </a:r>
                    </a:p>
                  </a:txBody>
                  <a:tcPr/>
                </a:tc>
                <a:tc>
                  <a:txBody>
                    <a:bodyPr/>
                    <a:lstStyle/>
                    <a:p>
                      <a:pPr algn="ctr"/>
                      <a:r>
                        <a:rPr lang="en-US" sz="2000" dirty="0"/>
                        <a:t>80%</a:t>
                      </a:r>
                    </a:p>
                  </a:txBody>
                  <a:tcPr anchor="ctr"/>
                </a:tc>
                <a:tc>
                  <a:txBody>
                    <a:bodyPr/>
                    <a:lstStyle/>
                    <a:p>
                      <a:pPr algn="ctr"/>
                      <a:r>
                        <a:rPr lang="en-US" sz="2000" dirty="0"/>
                        <a:t>70%</a:t>
                      </a:r>
                    </a:p>
                  </a:txBody>
                  <a:tcPr anchor="ctr"/>
                </a:tc>
                <a:tc>
                  <a:txBody>
                    <a:bodyPr/>
                    <a:lstStyle/>
                    <a:p>
                      <a:pPr algn="ctr"/>
                      <a:r>
                        <a:rPr lang="en-US" sz="2000" dirty="0"/>
                        <a:t>42%</a:t>
                      </a:r>
                    </a:p>
                  </a:txBody>
                  <a:tcPr anchor="ctr"/>
                </a:tc>
                <a:tc>
                  <a:txBody>
                    <a:bodyPr/>
                    <a:lstStyle/>
                    <a:p>
                      <a:pPr algn="ctr"/>
                      <a:r>
                        <a:rPr lang="en-US" sz="2000" dirty="0"/>
                        <a:t>42%</a:t>
                      </a:r>
                    </a:p>
                  </a:txBody>
                  <a:tcPr anchor="ctr"/>
                </a:tc>
                <a:extLst>
                  <a:ext uri="{0D108BD9-81ED-4DB2-BD59-A6C34878D82A}">
                    <a16:rowId xmlns:a16="http://schemas.microsoft.com/office/drawing/2014/main" val="3807252122"/>
                  </a:ext>
                </a:extLst>
              </a:tr>
            </a:tbl>
          </a:graphicData>
        </a:graphic>
      </p:graphicFrame>
      <p:sp>
        <p:nvSpPr>
          <p:cNvPr id="2" name="Footer Placeholder 1">
            <a:extLst>
              <a:ext uri="{FF2B5EF4-FFF2-40B4-BE49-F238E27FC236}">
                <a16:creationId xmlns:a16="http://schemas.microsoft.com/office/drawing/2014/main" id="{30087B44-1DA6-4C24-BA3A-8B88BDA502C7}"/>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334323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Éléments du PMP : Unités de mesure et type ">
            <a:extLst>
              <a:ext uri="{FF2B5EF4-FFF2-40B4-BE49-F238E27FC236}">
                <a16:creationId xmlns:a16="http://schemas.microsoft.com/office/drawing/2014/main" id="{E83B329D-07C9-4DBC-BD95-259AD363AFC3}"/>
              </a:ext>
            </a:extLst>
          </p:cNvPr>
          <p:cNvSpPr>
            <a:spLocks noGrp="1"/>
          </p:cNvSpPr>
          <p:nvPr>
            <p:ph type="ctrTitle"/>
          </p:nvPr>
        </p:nvSpPr>
        <p:spPr>
          <a:xfrm>
            <a:off x="562983" y="213104"/>
            <a:ext cx="10318341" cy="961175"/>
          </a:xfrm>
        </p:spPr>
        <p:txBody>
          <a:bodyPr>
            <a:normAutofit/>
          </a:bodyPr>
          <a:lstStyle/>
          <a:p>
            <a:pPr algn="l"/>
            <a:r>
              <a:rPr lang="en-US" sz="4400" dirty="0" err="1"/>
              <a:t>Éléments</a:t>
            </a:r>
            <a:r>
              <a:rPr lang="en-US" sz="4400" dirty="0"/>
              <a:t> du PMP : </a:t>
            </a:r>
            <a:r>
              <a:rPr lang="en-US" sz="4400" dirty="0" err="1"/>
              <a:t>Unités</a:t>
            </a:r>
            <a:r>
              <a:rPr lang="en-US" sz="4400" dirty="0"/>
              <a:t> de </a:t>
            </a:r>
            <a:r>
              <a:rPr lang="en-US" sz="4400" dirty="0" err="1"/>
              <a:t>mesure</a:t>
            </a:r>
            <a:r>
              <a:rPr lang="en-US" sz="4400" dirty="0"/>
              <a:t> et type </a:t>
            </a:r>
          </a:p>
        </p:txBody>
      </p:sp>
      <p:sp>
        <p:nvSpPr>
          <p:cNvPr id="3" name="Content Placeholder 2" descr="Unité de mesure de l'indicateur: &#10;Nombre&#10;Pourcentage  &#10;Moyenne&#10;Taux&#10;Indice (composite d'indicateurs)&#10;Jalon &#10;Autre&#10;">
            <a:extLst>
              <a:ext uri="{FF2B5EF4-FFF2-40B4-BE49-F238E27FC236}">
                <a16:creationId xmlns:a16="http://schemas.microsoft.com/office/drawing/2014/main" id="{7F6E15F0-E5D0-4DAB-BE03-C526799FF2CE}"/>
              </a:ext>
            </a:extLst>
          </p:cNvPr>
          <p:cNvSpPr>
            <a:spLocks noGrp="1"/>
          </p:cNvSpPr>
          <p:nvPr>
            <p:ph sz="quarter" idx="13"/>
          </p:nvPr>
        </p:nvSpPr>
        <p:spPr>
          <a:xfrm>
            <a:off x="562983" y="1469413"/>
            <a:ext cx="5472057" cy="3734358"/>
          </a:xfrm>
        </p:spPr>
        <p:txBody>
          <a:bodyPr>
            <a:normAutofit lnSpcReduction="10000"/>
          </a:bodyPr>
          <a:lstStyle/>
          <a:p>
            <a:pPr marL="0" indent="0">
              <a:buNone/>
            </a:pPr>
            <a:r>
              <a:rPr lang="en-US" b="1" dirty="0" err="1"/>
              <a:t>Unité</a:t>
            </a:r>
            <a:r>
              <a:rPr lang="en-US" b="1" dirty="0"/>
              <a:t> de </a:t>
            </a:r>
            <a:r>
              <a:rPr lang="en-US" b="1" dirty="0" err="1"/>
              <a:t>mesure</a:t>
            </a:r>
            <a:r>
              <a:rPr lang="en-US" b="1" dirty="0"/>
              <a:t> de </a:t>
            </a:r>
            <a:r>
              <a:rPr lang="en-US" b="1" dirty="0" err="1"/>
              <a:t>l'indicateur</a:t>
            </a:r>
            <a:r>
              <a:rPr lang="en-US" b="1" dirty="0"/>
              <a:t>: </a:t>
            </a:r>
          </a:p>
          <a:p>
            <a:pPr lvl="1"/>
            <a:r>
              <a:rPr lang="en-US" sz="2800" u="sng" dirty="0" err="1"/>
              <a:t>Nombre</a:t>
            </a:r>
            <a:endParaRPr lang="en-US" sz="2800" u="sng" dirty="0"/>
          </a:p>
          <a:p>
            <a:pPr lvl="1"/>
            <a:r>
              <a:rPr lang="en-US" sz="2800" u="sng" dirty="0" err="1"/>
              <a:t>Pourcentage</a:t>
            </a:r>
            <a:r>
              <a:rPr lang="en-US" sz="2800" u="sng" dirty="0"/>
              <a:t>  </a:t>
            </a:r>
          </a:p>
          <a:p>
            <a:pPr lvl="1"/>
            <a:r>
              <a:rPr lang="en-US" sz="2800" dirty="0"/>
              <a:t>Moyenne</a:t>
            </a:r>
          </a:p>
          <a:p>
            <a:pPr lvl="1"/>
            <a:r>
              <a:rPr lang="en-US" sz="2800" dirty="0" err="1"/>
              <a:t>Taux</a:t>
            </a:r>
            <a:endParaRPr lang="en-US" sz="2800" dirty="0"/>
          </a:p>
          <a:p>
            <a:pPr lvl="1"/>
            <a:r>
              <a:rPr lang="en-US" sz="2800" dirty="0" err="1"/>
              <a:t>Indice</a:t>
            </a:r>
            <a:r>
              <a:rPr lang="en-US" sz="2800" dirty="0"/>
              <a:t> (composite </a:t>
            </a:r>
            <a:r>
              <a:rPr lang="en-US" sz="2800" dirty="0" err="1"/>
              <a:t>d'indicateurs</a:t>
            </a:r>
            <a:r>
              <a:rPr lang="en-US" sz="2800" dirty="0"/>
              <a:t>)</a:t>
            </a:r>
          </a:p>
          <a:p>
            <a:pPr lvl="1"/>
            <a:r>
              <a:rPr lang="en-US" sz="2800" dirty="0"/>
              <a:t>Jalon </a:t>
            </a:r>
          </a:p>
          <a:p>
            <a:pPr lvl="1"/>
            <a:r>
              <a:rPr lang="en-US" sz="2800" dirty="0" err="1"/>
              <a:t>Autre</a:t>
            </a:r>
            <a:endParaRPr lang="en-US" dirty="0"/>
          </a:p>
        </p:txBody>
      </p:sp>
      <p:sp>
        <p:nvSpPr>
          <p:cNvPr id="5" name="TextBox 4" descr="Type d'indicateur: &#10;&#10;1. Quantitatif &#10;des nombres, des montants, des ratios, des pourcentages, des proportions, des scores moyens, des notations, des indices pondérés ou non pondérés, etc.&#10;&#10;2. Qualitatif&#10;L'évaluation est subjective et consiste en une description de l'état d'un objectif visé, une analyse de documents, des opinions, des observations documentées, des descriptions de cas représentatifs, etc. ">
            <a:extLst>
              <a:ext uri="{FF2B5EF4-FFF2-40B4-BE49-F238E27FC236}">
                <a16:creationId xmlns:a16="http://schemas.microsoft.com/office/drawing/2014/main" id="{DABCBBE3-25DF-4390-A847-62FC7B9A5CDD}"/>
              </a:ext>
            </a:extLst>
          </p:cNvPr>
          <p:cNvSpPr txBox="1"/>
          <p:nvPr/>
        </p:nvSpPr>
        <p:spPr>
          <a:xfrm>
            <a:off x="6099584" y="1430767"/>
            <a:ext cx="5529432" cy="3847207"/>
          </a:xfrm>
          <a:prstGeom prst="rect">
            <a:avLst/>
          </a:prstGeom>
          <a:noFill/>
        </p:spPr>
        <p:txBody>
          <a:bodyPr wrap="square" rtlCol="0">
            <a:spAutoFit/>
          </a:bodyPr>
          <a:lstStyle/>
          <a:p>
            <a:r>
              <a:rPr lang="en-US" sz="2800" b="1" dirty="0"/>
              <a:t>Type </a:t>
            </a:r>
            <a:r>
              <a:rPr lang="en-US" sz="2800" b="1" dirty="0" err="1"/>
              <a:t>d'indicateur</a:t>
            </a:r>
            <a:r>
              <a:rPr lang="en-US" sz="2800" b="1" dirty="0"/>
              <a:t>: </a:t>
            </a:r>
          </a:p>
          <a:p>
            <a:pPr marL="285750" indent="-285750">
              <a:buFont typeface="Arial" panose="020B0604020202020204" pitchFamily="34" charset="0"/>
              <a:buChar char="•"/>
            </a:pPr>
            <a:r>
              <a:rPr lang="en-US" sz="2800" dirty="0" err="1"/>
              <a:t>Quantitatif</a:t>
            </a:r>
            <a:r>
              <a:rPr lang="en-US" sz="2800" dirty="0"/>
              <a:t> </a:t>
            </a:r>
          </a:p>
          <a:p>
            <a:pPr marL="285750" indent="-285750">
              <a:buFont typeface="Arial" panose="020B0604020202020204" pitchFamily="34" charset="0"/>
              <a:buChar char="•"/>
            </a:pPr>
            <a:r>
              <a:rPr lang="en-US" sz="2000" dirty="0"/>
              <a:t>des </a:t>
            </a:r>
            <a:r>
              <a:rPr lang="en-US" sz="2000" dirty="0" err="1"/>
              <a:t>nombres</a:t>
            </a:r>
            <a:r>
              <a:rPr lang="en-US" sz="2000" dirty="0"/>
              <a:t>, des </a:t>
            </a:r>
            <a:r>
              <a:rPr lang="en-US" sz="2000" dirty="0" err="1"/>
              <a:t>montants</a:t>
            </a:r>
            <a:r>
              <a:rPr lang="en-US" sz="2000" dirty="0"/>
              <a:t>, des ratios, des </a:t>
            </a:r>
            <a:r>
              <a:rPr lang="en-US" sz="2000" dirty="0" err="1"/>
              <a:t>pourcentages</a:t>
            </a:r>
            <a:r>
              <a:rPr lang="en-US" sz="2000" dirty="0"/>
              <a:t>, des proportions, des scores </a:t>
            </a:r>
            <a:r>
              <a:rPr lang="en-US" sz="2000" dirty="0" err="1"/>
              <a:t>moyens</a:t>
            </a:r>
            <a:r>
              <a:rPr lang="en-US" sz="2000" dirty="0"/>
              <a:t>, des notations, des indices </a:t>
            </a:r>
            <a:r>
              <a:rPr lang="en-US" sz="2000" dirty="0" err="1"/>
              <a:t>pondérés</a:t>
            </a:r>
            <a:r>
              <a:rPr lang="en-US" sz="2000" dirty="0"/>
              <a:t> </a:t>
            </a:r>
            <a:r>
              <a:rPr lang="en-US" sz="2000" dirty="0" err="1"/>
              <a:t>ou</a:t>
            </a:r>
            <a:r>
              <a:rPr lang="en-US" sz="2000" dirty="0"/>
              <a:t> non </a:t>
            </a:r>
            <a:r>
              <a:rPr lang="en-US" sz="2000" dirty="0" err="1"/>
              <a:t>pondérés</a:t>
            </a:r>
            <a:r>
              <a:rPr lang="en-US" sz="2000" dirty="0"/>
              <a:t>, etc.</a:t>
            </a:r>
          </a:p>
          <a:p>
            <a:pPr marL="285750" indent="-285750">
              <a:buFont typeface="Arial" panose="020B0604020202020204" pitchFamily="34" charset="0"/>
              <a:buChar char="•"/>
            </a:pPr>
            <a:r>
              <a:rPr lang="en-US" sz="2800" dirty="0" err="1"/>
              <a:t>Qualitatif</a:t>
            </a:r>
            <a:r>
              <a:rPr lang="en-US" sz="2000" dirty="0" err="1"/>
              <a:t>L'évaluation</a:t>
            </a:r>
            <a:r>
              <a:rPr lang="en-US" sz="2000" dirty="0"/>
              <a:t> </a:t>
            </a:r>
            <a:r>
              <a:rPr lang="en-US" sz="2000" dirty="0" err="1"/>
              <a:t>est</a:t>
            </a:r>
            <a:r>
              <a:rPr lang="en-US" sz="2000" dirty="0"/>
              <a:t> subjective et </a:t>
            </a:r>
            <a:r>
              <a:rPr lang="en-US" sz="2000" dirty="0" err="1"/>
              <a:t>consiste</a:t>
            </a:r>
            <a:r>
              <a:rPr lang="en-US" sz="2000" dirty="0"/>
              <a:t> </a:t>
            </a:r>
            <a:r>
              <a:rPr lang="en-US" sz="2000" dirty="0" err="1"/>
              <a:t>en</a:t>
            </a:r>
            <a:r>
              <a:rPr lang="en-US" sz="2000" dirty="0"/>
              <a:t> </a:t>
            </a:r>
            <a:r>
              <a:rPr lang="en-US" sz="2000" dirty="0" err="1"/>
              <a:t>une</a:t>
            </a:r>
            <a:r>
              <a:rPr lang="en-US" sz="2000" dirty="0"/>
              <a:t> description de </a:t>
            </a:r>
            <a:r>
              <a:rPr lang="en-US" sz="2000" dirty="0" err="1"/>
              <a:t>l'état</a:t>
            </a:r>
            <a:r>
              <a:rPr lang="en-US" sz="2000" dirty="0"/>
              <a:t> d'un </a:t>
            </a:r>
            <a:r>
              <a:rPr lang="en-US" sz="2000" dirty="0" err="1"/>
              <a:t>objectif</a:t>
            </a:r>
            <a:r>
              <a:rPr lang="en-US" sz="2000" dirty="0"/>
              <a:t> </a:t>
            </a:r>
            <a:r>
              <a:rPr lang="en-US" sz="2000" dirty="0" err="1"/>
              <a:t>visé</a:t>
            </a:r>
            <a:r>
              <a:rPr lang="en-US" sz="2000" dirty="0"/>
              <a:t>, </a:t>
            </a:r>
            <a:r>
              <a:rPr lang="en-US" sz="2000" dirty="0" err="1"/>
              <a:t>une</a:t>
            </a:r>
            <a:r>
              <a:rPr lang="en-US" sz="2000" dirty="0"/>
              <a:t> </a:t>
            </a:r>
            <a:r>
              <a:rPr lang="en-US" sz="2000" dirty="0" err="1"/>
              <a:t>analyse</a:t>
            </a:r>
            <a:r>
              <a:rPr lang="en-US" sz="2000" dirty="0"/>
              <a:t> de documents, des opinions, des observations </a:t>
            </a:r>
            <a:r>
              <a:rPr lang="en-US" sz="2000" dirty="0" err="1"/>
              <a:t>documentées</a:t>
            </a:r>
            <a:r>
              <a:rPr lang="en-US" sz="2000" dirty="0"/>
              <a:t>, des descriptions de </a:t>
            </a:r>
            <a:r>
              <a:rPr lang="en-US" sz="2000" dirty="0" err="1"/>
              <a:t>cas</a:t>
            </a:r>
            <a:r>
              <a:rPr lang="en-US" sz="2000" dirty="0"/>
              <a:t> </a:t>
            </a:r>
            <a:r>
              <a:rPr lang="en-US" sz="2000" dirty="0" err="1"/>
              <a:t>représentatifs</a:t>
            </a:r>
            <a:r>
              <a:rPr lang="en-US" sz="2000" dirty="0"/>
              <a:t>, etc. </a:t>
            </a:r>
          </a:p>
        </p:txBody>
      </p:sp>
      <p:sp>
        <p:nvSpPr>
          <p:cNvPr id="2" name="Footer Placeholder 1">
            <a:extLst>
              <a:ext uri="{FF2B5EF4-FFF2-40B4-BE49-F238E27FC236}">
                <a16:creationId xmlns:a16="http://schemas.microsoft.com/office/drawing/2014/main" id="{94B9A0DD-CA6E-4DC1-88BB-070C049E178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2211621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Exemple PMP">
            <a:extLst>
              <a:ext uri="{FF2B5EF4-FFF2-40B4-BE49-F238E27FC236}">
                <a16:creationId xmlns:a16="http://schemas.microsoft.com/office/drawing/2014/main" id="{AA5A2B27-8A8B-43EF-AF60-BD11A6E41202}"/>
              </a:ext>
            </a:extLst>
          </p:cNvPr>
          <p:cNvSpPr>
            <a:spLocks noGrp="1"/>
          </p:cNvSpPr>
          <p:nvPr>
            <p:ph type="ctrTitle"/>
          </p:nvPr>
        </p:nvSpPr>
        <p:spPr>
          <a:xfrm>
            <a:off x="764313" y="0"/>
            <a:ext cx="3285432" cy="961175"/>
          </a:xfrm>
        </p:spPr>
        <p:txBody>
          <a:bodyPr>
            <a:normAutofit/>
          </a:bodyPr>
          <a:lstStyle/>
          <a:p>
            <a:pPr algn="l"/>
            <a:r>
              <a:rPr lang="en-US" sz="4000" dirty="0" err="1"/>
              <a:t>Exemple</a:t>
            </a:r>
            <a:r>
              <a:rPr lang="en-US" sz="4000" dirty="0"/>
              <a:t> PMP</a:t>
            </a:r>
          </a:p>
        </p:txBody>
      </p:sp>
      <p:grpSp>
        <p:nvGrpSpPr>
          <p:cNvPr id="7" name="Group 6" descr="Tableau:&#10;&#10;Indicator:&#10;&#10;Pourcentage de participantes engagées dans de nouvelles entreprises sans risque ou sans travail des enfants dans la chaîne d'approvisionnement du cacao. &#10;&#10;Indicator Definition, Classification and Unite of Measurement:&#10;&#10;Définitions :&#10;Engagé : travaillant dans une entreprise génératrice de revenus&#10;Entreprise commerciale : activité économique avec des droits du travail/conditions de travail acceptables.&#10;Numérateur : # Nombre de participantes engagées dans de nouvelles entreprises sans risque ou sans travail des enfants. Dénominateur : Nombre total de participantes &#10;&#10;Unité de mesure :  Pourcentage&#10;Classification : Cumulatif&#10;&#10;Type de mesure Quantitatif &#10;&#10;Indicator Disaggregation:&#10;&#10;Par district/Municipalité&#10;&#10;Par âge (15-17, 18+)">
            <a:extLst>
              <a:ext uri="{FF2B5EF4-FFF2-40B4-BE49-F238E27FC236}">
                <a16:creationId xmlns:a16="http://schemas.microsoft.com/office/drawing/2014/main" id="{4681AB34-FB94-53A2-3DB7-A239FFF9B7A5}"/>
              </a:ext>
            </a:extLst>
          </p:cNvPr>
          <p:cNvGrpSpPr/>
          <p:nvPr/>
        </p:nvGrpSpPr>
        <p:grpSpPr>
          <a:xfrm>
            <a:off x="764313" y="1227772"/>
            <a:ext cx="11405916" cy="4809565"/>
            <a:chOff x="764313" y="1227772"/>
            <a:chExt cx="11405916" cy="4809565"/>
          </a:xfrm>
        </p:grpSpPr>
        <p:pic>
          <p:nvPicPr>
            <p:cNvPr id="5" name="Picture 4">
              <a:extLst>
                <a:ext uri="{FF2B5EF4-FFF2-40B4-BE49-F238E27FC236}">
                  <a16:creationId xmlns:a16="http://schemas.microsoft.com/office/drawing/2014/main" id="{AB8291BE-A120-4EBA-87B3-E628A005E621}"/>
                </a:ext>
              </a:extLst>
            </p:cNvPr>
            <p:cNvPicPr>
              <a:picLocks noChangeAspect="1"/>
            </p:cNvPicPr>
            <p:nvPr/>
          </p:nvPicPr>
          <p:blipFill>
            <a:blip r:embed="rId3"/>
            <a:stretch>
              <a:fillRect/>
            </a:stretch>
          </p:blipFill>
          <p:spPr>
            <a:xfrm>
              <a:off x="764313" y="1227772"/>
              <a:ext cx="11405916" cy="561975"/>
            </a:xfrm>
            <a:prstGeom prst="rect">
              <a:avLst/>
            </a:prstGeom>
          </p:spPr>
        </p:pic>
        <p:sp>
          <p:nvSpPr>
            <p:cNvPr id="6" name="TextBox 5">
              <a:extLst>
                <a:ext uri="{FF2B5EF4-FFF2-40B4-BE49-F238E27FC236}">
                  <a16:creationId xmlns:a16="http://schemas.microsoft.com/office/drawing/2014/main" id="{CED19662-6A06-487E-BB02-E65DD784FCBB}"/>
                </a:ext>
              </a:extLst>
            </p:cNvPr>
            <p:cNvSpPr txBox="1"/>
            <p:nvPr/>
          </p:nvSpPr>
          <p:spPr>
            <a:xfrm>
              <a:off x="764313" y="1790020"/>
              <a:ext cx="1528353" cy="4247317"/>
            </a:xfrm>
            <a:prstGeom prst="rect">
              <a:avLst/>
            </a:prstGeom>
            <a:noFill/>
          </p:spPr>
          <p:txBody>
            <a:bodyPr wrap="square" rtlCol="0">
              <a:spAutoFit/>
            </a:bodyPr>
            <a:lstStyle/>
            <a:p>
              <a:r>
                <a:rPr lang="en-US" b="1" dirty="0" err="1"/>
                <a:t>Pourcentage</a:t>
              </a:r>
              <a:r>
                <a:rPr lang="en-US" b="1" dirty="0"/>
                <a:t> de </a:t>
              </a:r>
              <a:r>
                <a:rPr lang="en-US" b="1" dirty="0" err="1"/>
                <a:t>participantes</a:t>
              </a:r>
              <a:r>
                <a:rPr lang="en-US" b="1" dirty="0"/>
                <a:t> </a:t>
              </a:r>
              <a:r>
                <a:rPr lang="en-US" b="1" dirty="0" err="1"/>
                <a:t>engagées</a:t>
              </a:r>
              <a:r>
                <a:rPr lang="en-US" b="1" dirty="0"/>
                <a:t> dans de </a:t>
              </a:r>
              <a:r>
                <a:rPr lang="en-US" b="1" dirty="0" err="1"/>
                <a:t>nouvelles</a:t>
              </a:r>
              <a:r>
                <a:rPr lang="en-US" b="1" dirty="0"/>
                <a:t> </a:t>
              </a:r>
              <a:r>
                <a:rPr lang="en-US" b="1" dirty="0" err="1"/>
                <a:t>entreprises</a:t>
              </a:r>
              <a:r>
                <a:rPr lang="en-US" b="1" dirty="0"/>
                <a:t> sans </a:t>
              </a:r>
              <a:r>
                <a:rPr lang="en-US" b="1" dirty="0" err="1"/>
                <a:t>risque</a:t>
              </a:r>
              <a:r>
                <a:rPr lang="en-US" b="1" dirty="0"/>
                <a:t> </a:t>
              </a:r>
              <a:r>
                <a:rPr lang="en-US" b="1" dirty="0" err="1"/>
                <a:t>ou</a:t>
              </a:r>
              <a:r>
                <a:rPr lang="en-US" b="1" dirty="0"/>
                <a:t> sans travail des enfants dans la </a:t>
              </a:r>
              <a:r>
                <a:rPr lang="en-US" b="1" dirty="0" err="1"/>
                <a:t>chaîne</a:t>
              </a:r>
              <a:r>
                <a:rPr lang="en-US" b="1" dirty="0"/>
                <a:t> </a:t>
              </a:r>
              <a:r>
                <a:rPr lang="en-US" b="1" dirty="0" err="1"/>
                <a:t>d'approvisionnement</a:t>
              </a:r>
              <a:r>
                <a:rPr lang="en-US" b="1" dirty="0"/>
                <a:t> du cacao. </a:t>
              </a:r>
              <a:endParaRPr lang="en-US" dirty="0"/>
            </a:p>
          </p:txBody>
        </p:sp>
        <p:sp>
          <p:nvSpPr>
            <p:cNvPr id="14" name="TextBox 13">
              <a:extLst>
                <a:ext uri="{FF2B5EF4-FFF2-40B4-BE49-F238E27FC236}">
                  <a16:creationId xmlns:a16="http://schemas.microsoft.com/office/drawing/2014/main" id="{D7469882-B957-4F6B-82F3-08CCDE66F993}"/>
                </a:ext>
              </a:extLst>
            </p:cNvPr>
            <p:cNvSpPr txBox="1"/>
            <p:nvPr/>
          </p:nvSpPr>
          <p:spPr>
            <a:xfrm>
              <a:off x="2292666" y="1789747"/>
              <a:ext cx="3963354" cy="4031873"/>
            </a:xfrm>
            <a:prstGeom prst="rect">
              <a:avLst/>
            </a:prstGeom>
            <a:noFill/>
          </p:spPr>
          <p:txBody>
            <a:bodyPr wrap="square" rtlCol="0">
              <a:spAutoFit/>
            </a:bodyPr>
            <a:lstStyle/>
            <a:p>
              <a:r>
                <a:rPr lang="en-US" sz="1600" b="1" dirty="0" err="1"/>
                <a:t>Définitions</a:t>
              </a:r>
              <a:r>
                <a:rPr lang="en-US" sz="1600" b="1" dirty="0"/>
                <a:t> :</a:t>
              </a:r>
            </a:p>
            <a:p>
              <a:pPr marL="285750" indent="-285750">
                <a:buFont typeface="Arial" panose="020B0604020202020204" pitchFamily="34" charset="0"/>
                <a:buChar char="•"/>
              </a:pPr>
              <a:r>
                <a:rPr lang="en-US" sz="1600" i="1" dirty="0" err="1"/>
                <a:t>Engagé</a:t>
              </a:r>
              <a:r>
                <a:rPr lang="en-US" sz="1600" i="1" dirty="0"/>
                <a:t> : </a:t>
              </a:r>
              <a:r>
                <a:rPr lang="en-US" sz="1600" dirty="0" err="1"/>
                <a:t>travaillant</a:t>
              </a:r>
              <a:r>
                <a:rPr lang="en-US" sz="1600" dirty="0"/>
                <a:t> dans </a:t>
              </a:r>
              <a:r>
                <a:rPr lang="en-US" sz="1600" dirty="0" err="1"/>
                <a:t>une</a:t>
              </a:r>
              <a:r>
                <a:rPr lang="en-US" sz="1600" dirty="0"/>
                <a:t> </a:t>
              </a:r>
              <a:r>
                <a:rPr lang="en-US" sz="1600" dirty="0" err="1"/>
                <a:t>entreprise</a:t>
              </a:r>
              <a:r>
                <a:rPr lang="en-US" sz="1600" dirty="0"/>
                <a:t> </a:t>
              </a:r>
              <a:r>
                <a:rPr lang="en-US" sz="1600" dirty="0" err="1"/>
                <a:t>génératrice</a:t>
              </a:r>
              <a:r>
                <a:rPr lang="en-US" sz="1600" dirty="0"/>
                <a:t> de </a:t>
              </a:r>
              <a:r>
                <a:rPr lang="en-US" sz="1600" dirty="0" err="1"/>
                <a:t>revenus</a:t>
              </a:r>
              <a:endParaRPr lang="en-US" sz="1600" dirty="0"/>
            </a:p>
            <a:p>
              <a:pPr marL="285750" indent="-285750">
                <a:buFont typeface="Arial" panose="020B0604020202020204" pitchFamily="34" charset="0"/>
                <a:buChar char="•"/>
              </a:pPr>
              <a:r>
                <a:rPr lang="en-US" sz="1600" i="1" dirty="0" err="1"/>
                <a:t>Entreprise</a:t>
              </a:r>
              <a:r>
                <a:rPr lang="en-US" sz="1600" i="1" dirty="0"/>
                <a:t> </a:t>
              </a:r>
              <a:r>
                <a:rPr lang="en-US" sz="1600" i="1" dirty="0" err="1"/>
                <a:t>commerciale</a:t>
              </a:r>
              <a:r>
                <a:rPr lang="en-US" sz="1600" i="1" dirty="0"/>
                <a:t> : </a:t>
              </a:r>
              <a:r>
                <a:rPr lang="en-US" sz="1600" dirty="0" err="1"/>
                <a:t>activité</a:t>
              </a:r>
              <a:r>
                <a:rPr lang="en-US" sz="1600" dirty="0"/>
                <a:t> </a:t>
              </a:r>
              <a:r>
                <a:rPr lang="en-US" sz="1600" dirty="0" err="1"/>
                <a:t>économique</a:t>
              </a:r>
              <a:r>
                <a:rPr lang="en-US" sz="1600" dirty="0"/>
                <a:t> avec des droits du travail/conditions de travail </a:t>
              </a:r>
              <a:r>
                <a:rPr lang="en-US" sz="1600" dirty="0" err="1"/>
                <a:t>acceptables</a:t>
              </a:r>
              <a:r>
                <a:rPr lang="en-US" sz="1600" i="1" dirty="0"/>
                <a:t>.</a:t>
              </a:r>
              <a:endParaRPr lang="en-US" sz="1600" b="1" dirty="0"/>
            </a:p>
            <a:p>
              <a:r>
                <a:rPr lang="en-US" sz="1600" b="1" dirty="0" err="1"/>
                <a:t>Numérateur</a:t>
              </a:r>
              <a:r>
                <a:rPr lang="en-US" sz="1600" b="1" dirty="0"/>
                <a:t> : # </a:t>
              </a:r>
              <a:r>
                <a:rPr lang="en-US" sz="1600" dirty="0" err="1"/>
                <a:t>Nombre</a:t>
              </a:r>
              <a:r>
                <a:rPr lang="en-US" sz="1600" dirty="0"/>
                <a:t> de </a:t>
              </a:r>
              <a:r>
                <a:rPr lang="en-US" sz="1600" dirty="0" err="1"/>
                <a:t>participantes</a:t>
              </a:r>
              <a:r>
                <a:rPr lang="en-US" sz="1600" dirty="0"/>
                <a:t> </a:t>
              </a:r>
              <a:r>
                <a:rPr lang="en-US" sz="1600" dirty="0" err="1"/>
                <a:t>engagées</a:t>
              </a:r>
              <a:r>
                <a:rPr lang="en-US" sz="1600" dirty="0"/>
                <a:t> dans de </a:t>
              </a:r>
              <a:r>
                <a:rPr lang="en-US" sz="1600" dirty="0" err="1"/>
                <a:t>nouvelles</a:t>
              </a:r>
              <a:r>
                <a:rPr lang="en-US" sz="1600" dirty="0"/>
                <a:t> </a:t>
              </a:r>
              <a:r>
                <a:rPr lang="en-US" sz="1600" dirty="0" err="1"/>
                <a:t>entreprises</a:t>
              </a:r>
              <a:r>
                <a:rPr lang="en-US" sz="1600" dirty="0"/>
                <a:t> sans </a:t>
              </a:r>
              <a:r>
                <a:rPr lang="en-US" sz="1600" dirty="0" err="1"/>
                <a:t>risque</a:t>
              </a:r>
              <a:r>
                <a:rPr lang="en-US" sz="1600" dirty="0"/>
                <a:t> </a:t>
              </a:r>
              <a:r>
                <a:rPr lang="en-US" sz="1600" dirty="0" err="1"/>
                <a:t>ou</a:t>
              </a:r>
              <a:r>
                <a:rPr lang="en-US" sz="1600" dirty="0"/>
                <a:t> sans travail des enfants. </a:t>
              </a:r>
              <a:r>
                <a:rPr lang="en-US" sz="1600" b="1" dirty="0" err="1"/>
                <a:t>Dénominateur</a:t>
              </a:r>
              <a:r>
                <a:rPr lang="en-US" sz="1600" b="1" dirty="0"/>
                <a:t> </a:t>
              </a:r>
              <a:r>
                <a:rPr lang="en-US" sz="1600" dirty="0"/>
                <a:t>: </a:t>
              </a:r>
              <a:r>
                <a:rPr lang="en-US" sz="1600" dirty="0" err="1"/>
                <a:t>Nombre</a:t>
              </a:r>
              <a:r>
                <a:rPr lang="en-US" sz="1600" dirty="0"/>
                <a:t> total de </a:t>
              </a:r>
              <a:r>
                <a:rPr lang="en-US" sz="1600" dirty="0" err="1"/>
                <a:t>participantes</a:t>
              </a:r>
              <a:r>
                <a:rPr lang="en-US" sz="1600" dirty="0"/>
                <a:t> </a:t>
              </a:r>
            </a:p>
            <a:p>
              <a:endParaRPr lang="en-US" sz="1600" b="1" dirty="0"/>
            </a:p>
            <a:p>
              <a:r>
                <a:rPr lang="en-US" sz="1600" b="1" dirty="0" err="1"/>
                <a:t>Unité</a:t>
              </a:r>
              <a:r>
                <a:rPr lang="en-US" sz="1600" b="1" dirty="0"/>
                <a:t> de </a:t>
              </a:r>
              <a:r>
                <a:rPr lang="en-US" sz="1600" b="1" dirty="0" err="1"/>
                <a:t>mesure</a:t>
              </a:r>
              <a:r>
                <a:rPr lang="en-US" sz="1600" b="1" dirty="0"/>
                <a:t> :  </a:t>
              </a:r>
              <a:r>
                <a:rPr lang="en-US" sz="1600" dirty="0" err="1"/>
                <a:t>Pourcentage</a:t>
              </a:r>
              <a:endParaRPr lang="en-US" sz="1600" dirty="0"/>
            </a:p>
            <a:p>
              <a:r>
                <a:rPr lang="en-US" sz="1600" dirty="0"/>
                <a:t>Classification : </a:t>
              </a:r>
              <a:r>
                <a:rPr lang="en-US" sz="1600" dirty="0" err="1"/>
                <a:t>Cumulatif</a:t>
              </a:r>
              <a:endParaRPr lang="en-US" sz="1600" dirty="0"/>
            </a:p>
            <a:p>
              <a:endParaRPr lang="en-US" sz="1600" b="1" dirty="0"/>
            </a:p>
            <a:p>
              <a:r>
                <a:rPr lang="en-US" sz="1600" b="1" dirty="0"/>
                <a:t>Type de </a:t>
              </a:r>
              <a:r>
                <a:rPr lang="en-US" sz="1600" b="1" dirty="0" err="1"/>
                <a:t>mesure</a:t>
              </a:r>
              <a:r>
                <a:rPr lang="en-US" sz="1600" b="1" dirty="0"/>
                <a:t> </a:t>
              </a:r>
              <a:r>
                <a:rPr lang="en-US" sz="1600" dirty="0" err="1"/>
                <a:t>Quantitatif</a:t>
              </a:r>
              <a:r>
                <a:rPr lang="en-US" sz="1600" dirty="0"/>
                <a:t> </a:t>
              </a:r>
            </a:p>
          </p:txBody>
        </p:sp>
        <p:grpSp>
          <p:nvGrpSpPr>
            <p:cNvPr id="3" name="Group 2">
              <a:extLst>
                <a:ext uri="{FF2B5EF4-FFF2-40B4-BE49-F238E27FC236}">
                  <a16:creationId xmlns:a16="http://schemas.microsoft.com/office/drawing/2014/main" id="{DDD30C59-DF68-43BB-A9D3-B5B6A42657B2}"/>
                </a:ext>
              </a:extLst>
            </p:cNvPr>
            <p:cNvGrpSpPr/>
            <p:nvPr/>
          </p:nvGrpSpPr>
          <p:grpSpPr>
            <a:xfrm>
              <a:off x="6207169" y="1820151"/>
              <a:ext cx="1377997" cy="1863576"/>
              <a:chOff x="5780449" y="1820151"/>
              <a:chExt cx="1377997" cy="1863576"/>
            </a:xfrm>
          </p:grpSpPr>
          <p:sp>
            <p:nvSpPr>
              <p:cNvPr id="2" name="Rectangle 1">
                <a:extLst>
                  <a:ext uri="{FF2B5EF4-FFF2-40B4-BE49-F238E27FC236}">
                    <a16:creationId xmlns:a16="http://schemas.microsoft.com/office/drawing/2014/main" id="{BF602FC3-04AE-4B5C-BE53-8B3B0519371A}"/>
                  </a:ext>
                </a:extLst>
              </p:cNvPr>
              <p:cNvSpPr/>
              <p:nvPr/>
            </p:nvSpPr>
            <p:spPr>
              <a:xfrm>
                <a:off x="5780449" y="1820151"/>
                <a:ext cx="1286557" cy="186357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schemeClr val="bg1"/>
                  </a:solidFill>
                </a:endParaRPr>
              </a:p>
            </p:txBody>
          </p:sp>
          <p:sp>
            <p:nvSpPr>
              <p:cNvPr id="16" name="TextBox 15">
                <a:extLst>
                  <a:ext uri="{FF2B5EF4-FFF2-40B4-BE49-F238E27FC236}">
                    <a16:creationId xmlns:a16="http://schemas.microsoft.com/office/drawing/2014/main" id="{BAEDE92F-EEBC-40C4-95AC-5352B3EA7B3C}"/>
                  </a:ext>
                </a:extLst>
              </p:cNvPr>
              <p:cNvSpPr txBox="1"/>
              <p:nvPr/>
            </p:nvSpPr>
            <p:spPr>
              <a:xfrm>
                <a:off x="5780449" y="1859339"/>
                <a:ext cx="1377997" cy="1631216"/>
              </a:xfrm>
              <a:prstGeom prst="rect">
                <a:avLst/>
              </a:prstGeom>
              <a:noFill/>
            </p:spPr>
            <p:txBody>
              <a:bodyPr wrap="square" rtlCol="0">
                <a:spAutoFit/>
              </a:bodyPr>
              <a:lstStyle/>
              <a:p>
                <a:r>
                  <a:rPr lang="en-US" sz="1600" dirty="0"/>
                  <a:t>Par district/</a:t>
                </a:r>
              </a:p>
              <a:p>
                <a:r>
                  <a:rPr lang="en-US" sz="1600" dirty="0" err="1"/>
                  <a:t>Municipalité</a:t>
                </a:r>
                <a:endParaRPr lang="en-US" sz="1600" dirty="0"/>
              </a:p>
              <a:p>
                <a:endParaRPr lang="en-US" sz="1600" dirty="0"/>
              </a:p>
              <a:p>
                <a:r>
                  <a:rPr lang="en-US" sz="1600" dirty="0"/>
                  <a:t>Par </a:t>
                </a:r>
                <a:r>
                  <a:rPr lang="en-US" sz="1600" dirty="0" err="1"/>
                  <a:t>âge</a:t>
                </a:r>
                <a:r>
                  <a:rPr lang="en-US" sz="1600" dirty="0"/>
                  <a:t> (15-17,</a:t>
                </a:r>
              </a:p>
              <a:p>
                <a:r>
                  <a:rPr lang="en-US" sz="1600" dirty="0"/>
                  <a:t>18+)</a:t>
                </a:r>
              </a:p>
            </p:txBody>
          </p:sp>
        </p:grpSp>
      </p:grpSp>
      <p:sp>
        <p:nvSpPr>
          <p:cNvPr id="9" name="Footer Placeholder 1">
            <a:extLst>
              <a:ext uri="{FF2B5EF4-FFF2-40B4-BE49-F238E27FC236}">
                <a16:creationId xmlns:a16="http://schemas.microsoft.com/office/drawing/2014/main" id="{9F4C36D2-8DA7-4F61-ADC8-94CF525FB3DE}"/>
              </a:ext>
              <a:ext uri="{C183D7F6-B498-43B3-948B-1728B52AA6E4}">
                <adec:decorative xmlns:adec="http://schemas.microsoft.com/office/drawing/2017/decorative" val="1"/>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3877767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Éléments du PMP : Désagrégation">
            <a:extLst>
              <a:ext uri="{FF2B5EF4-FFF2-40B4-BE49-F238E27FC236}">
                <a16:creationId xmlns:a16="http://schemas.microsoft.com/office/drawing/2014/main" id="{6F1FE6B2-2885-46E8-BDEC-5CF4BB2D98D0}"/>
              </a:ext>
            </a:extLst>
          </p:cNvPr>
          <p:cNvSpPr>
            <a:spLocks noGrp="1"/>
          </p:cNvSpPr>
          <p:nvPr>
            <p:ph type="ctrTitle"/>
          </p:nvPr>
        </p:nvSpPr>
        <p:spPr>
          <a:xfrm>
            <a:off x="670560" y="60960"/>
            <a:ext cx="10227389" cy="961175"/>
          </a:xfrm>
        </p:spPr>
        <p:txBody>
          <a:bodyPr>
            <a:normAutofit/>
          </a:bodyPr>
          <a:lstStyle/>
          <a:p>
            <a:pPr algn="l"/>
            <a:r>
              <a:rPr lang="en-US" sz="4400" dirty="0" err="1"/>
              <a:t>Éléments</a:t>
            </a:r>
            <a:r>
              <a:rPr lang="en-US" sz="4400" dirty="0"/>
              <a:t> du PMP : </a:t>
            </a:r>
            <a:r>
              <a:rPr lang="en-US" sz="4400" dirty="0" err="1"/>
              <a:t>Désagrégation</a:t>
            </a:r>
            <a:endParaRPr lang="en-US" sz="4400" dirty="0"/>
          </a:p>
        </p:txBody>
      </p:sp>
      <p:grpSp>
        <p:nvGrpSpPr>
          <p:cNvPr id="3" name="Group 2" descr="La désagrégation fournit plus de détails sur les sous-groupes de l'indicateur qui peuvent être affectés différemment par la programmation.&#10;&#10;Types of disaggregation could include: &#10;Sexe &#10;Âge &#10;Taille du ménage&#10;Localisation géographique &#10;Secteur&#10;Type d'organisation&#10;Type de service&#10;Type de formation &#10;&#10;CONSIDÉREZ : La désagrégation nécessite des ressources - avez-vous besoin de toutes ces informations pour la gestion du programme ? Concentrez les ressources sur la désagrégation nécessaire.">
            <a:extLst>
              <a:ext uri="{FF2B5EF4-FFF2-40B4-BE49-F238E27FC236}">
                <a16:creationId xmlns:a16="http://schemas.microsoft.com/office/drawing/2014/main" id="{702C2A5E-7B48-BE06-F25C-4A5CD6FC0D41}"/>
              </a:ext>
            </a:extLst>
          </p:cNvPr>
          <p:cNvGrpSpPr/>
          <p:nvPr/>
        </p:nvGrpSpPr>
        <p:grpSpPr>
          <a:xfrm>
            <a:off x="678241" y="1302680"/>
            <a:ext cx="10835517" cy="4655817"/>
            <a:chOff x="678241" y="1302680"/>
            <a:chExt cx="10835517" cy="4655817"/>
          </a:xfrm>
        </p:grpSpPr>
        <p:sp>
          <p:nvSpPr>
            <p:cNvPr id="5" name="Rectangle 5">
              <a:extLst>
                <a:ext uri="{FF2B5EF4-FFF2-40B4-BE49-F238E27FC236}">
                  <a16:creationId xmlns:a16="http://schemas.microsoft.com/office/drawing/2014/main" id="{65107A54-8D1B-4296-98C1-0511611F174B}"/>
                </a:ext>
              </a:extLst>
            </p:cNvPr>
            <p:cNvSpPr txBox="1">
              <a:spLocks noChangeArrowheads="1"/>
            </p:cNvSpPr>
            <p:nvPr/>
          </p:nvSpPr>
          <p:spPr>
            <a:xfrm>
              <a:off x="678241" y="1302680"/>
              <a:ext cx="10835517" cy="465581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51"/>
                </a:spcBef>
                <a:spcAft>
                  <a:spcPts val="151"/>
                </a:spcAft>
              </a:pPr>
              <a:r>
                <a:rPr lang="en-US" altLang="en-US" sz="2600" dirty="0"/>
                <a:t>La </a:t>
              </a:r>
              <a:r>
                <a:rPr lang="en-US" altLang="en-US" sz="2600" dirty="0" err="1"/>
                <a:t>désagrégation</a:t>
              </a:r>
              <a:r>
                <a:rPr lang="en-US" altLang="en-US" sz="2600" dirty="0"/>
                <a:t> </a:t>
              </a:r>
              <a:r>
                <a:rPr lang="en-US" altLang="en-US" sz="2600" dirty="0" err="1"/>
                <a:t>fournit</a:t>
              </a:r>
              <a:r>
                <a:rPr lang="en-US" altLang="en-US" sz="2600" dirty="0"/>
                <a:t> plus de </a:t>
              </a:r>
              <a:r>
                <a:rPr lang="en-US" altLang="en-US" sz="2600" dirty="0" err="1"/>
                <a:t>détails</a:t>
              </a:r>
              <a:r>
                <a:rPr lang="en-US" altLang="en-US" sz="2600" dirty="0"/>
                <a:t> sur les sous-</a:t>
              </a:r>
              <a:r>
                <a:rPr lang="en-US" altLang="en-US" sz="2600" dirty="0" err="1"/>
                <a:t>groupes</a:t>
              </a:r>
              <a:r>
                <a:rPr lang="en-US" altLang="en-US" sz="2600" dirty="0"/>
                <a:t> de </a:t>
              </a:r>
              <a:r>
                <a:rPr lang="en-US" altLang="en-US" sz="2600" dirty="0" err="1"/>
                <a:t>l'indicateur</a:t>
              </a:r>
              <a:r>
                <a:rPr lang="en-US" altLang="en-US" sz="2600" dirty="0"/>
                <a:t> qui </a:t>
              </a:r>
              <a:r>
                <a:rPr lang="en-US" altLang="en-US" sz="2600" dirty="0" err="1"/>
                <a:t>peuvent</a:t>
              </a:r>
              <a:r>
                <a:rPr lang="en-US" altLang="en-US" sz="2600" dirty="0"/>
                <a:t> </a:t>
              </a:r>
              <a:r>
                <a:rPr lang="en-US" altLang="en-US" sz="2600" dirty="0" err="1"/>
                <a:t>être</a:t>
              </a:r>
              <a:r>
                <a:rPr lang="en-US" altLang="en-US" sz="2600" dirty="0"/>
                <a:t> </a:t>
              </a:r>
              <a:r>
                <a:rPr lang="en-US" altLang="en-US" sz="2600" dirty="0" err="1"/>
                <a:t>affectés</a:t>
              </a:r>
              <a:r>
                <a:rPr lang="en-US" altLang="en-US" sz="2600" dirty="0"/>
                <a:t> </a:t>
              </a:r>
              <a:r>
                <a:rPr lang="en-US" altLang="en-US" sz="2600" dirty="0" err="1"/>
                <a:t>différemment</a:t>
              </a:r>
              <a:r>
                <a:rPr lang="en-US" altLang="en-US" sz="2600" dirty="0"/>
                <a:t> par la </a:t>
              </a:r>
              <a:r>
                <a:rPr lang="en-US" altLang="en-US" sz="2600" dirty="0" err="1"/>
                <a:t>programmation</a:t>
              </a:r>
              <a:r>
                <a:rPr lang="en-US" altLang="en-US" sz="2600" dirty="0"/>
                <a:t>.</a:t>
              </a:r>
            </a:p>
            <a:p>
              <a:pPr>
                <a:spcBef>
                  <a:spcPts val="151"/>
                </a:spcBef>
                <a:spcAft>
                  <a:spcPts val="151"/>
                </a:spcAft>
              </a:pPr>
              <a:endParaRPr lang="en-US" altLang="en-US" sz="1100" dirty="0"/>
            </a:p>
            <a:p>
              <a:pPr>
                <a:spcBef>
                  <a:spcPts val="151"/>
                </a:spcBef>
                <a:spcAft>
                  <a:spcPts val="151"/>
                </a:spcAft>
              </a:pPr>
              <a:r>
                <a:rPr lang="en-US" altLang="en-US" sz="2600" dirty="0"/>
                <a:t>Types of disaggregation could include: </a:t>
              </a:r>
            </a:p>
            <a:p>
              <a:pPr lvl="1">
                <a:lnSpc>
                  <a:spcPct val="110000"/>
                </a:lnSpc>
                <a:spcBef>
                  <a:spcPts val="151"/>
                </a:spcBef>
                <a:spcAft>
                  <a:spcPts val="151"/>
                </a:spcAft>
              </a:pPr>
              <a:r>
                <a:rPr lang="en-US" altLang="en-US" sz="2200" dirty="0" err="1"/>
                <a:t>Sexe</a:t>
              </a:r>
              <a:r>
                <a:rPr lang="en-US" altLang="en-US" sz="2200" dirty="0"/>
                <a:t> </a:t>
              </a:r>
            </a:p>
            <a:p>
              <a:pPr lvl="1">
                <a:lnSpc>
                  <a:spcPct val="110000"/>
                </a:lnSpc>
                <a:spcBef>
                  <a:spcPts val="151"/>
                </a:spcBef>
                <a:spcAft>
                  <a:spcPts val="151"/>
                </a:spcAft>
              </a:pPr>
              <a:r>
                <a:rPr lang="en-US" altLang="en-US" sz="2200" dirty="0" err="1"/>
                <a:t>Âge</a:t>
              </a:r>
              <a:r>
                <a:rPr lang="en-US" altLang="en-US" sz="2200" dirty="0"/>
                <a:t> </a:t>
              </a:r>
            </a:p>
            <a:p>
              <a:pPr lvl="1">
                <a:lnSpc>
                  <a:spcPct val="110000"/>
                </a:lnSpc>
                <a:spcBef>
                  <a:spcPts val="151"/>
                </a:spcBef>
                <a:spcAft>
                  <a:spcPts val="151"/>
                </a:spcAft>
              </a:pPr>
              <a:r>
                <a:rPr lang="en-US" altLang="en-US" sz="2200" dirty="0"/>
                <a:t>Taille du ménage</a:t>
              </a:r>
            </a:p>
            <a:p>
              <a:pPr lvl="1">
                <a:lnSpc>
                  <a:spcPct val="110000"/>
                </a:lnSpc>
                <a:spcBef>
                  <a:spcPts val="151"/>
                </a:spcBef>
                <a:spcAft>
                  <a:spcPts val="151"/>
                </a:spcAft>
              </a:pPr>
              <a:r>
                <a:rPr lang="en-US" altLang="en-US" sz="2200" dirty="0" err="1"/>
                <a:t>Localisation</a:t>
              </a:r>
              <a:r>
                <a:rPr lang="en-US" altLang="en-US" sz="2200" dirty="0"/>
                <a:t> </a:t>
              </a:r>
              <a:r>
                <a:rPr lang="en-US" altLang="en-US" sz="2200" dirty="0" err="1"/>
                <a:t>géographique</a:t>
              </a:r>
              <a:r>
                <a:rPr lang="en-US" altLang="en-US" sz="2200" dirty="0"/>
                <a:t> </a:t>
              </a:r>
            </a:p>
            <a:p>
              <a:pPr marL="746125">
                <a:buFont typeface="Arial" panose="020B0604020202020204" pitchFamily="34" charset="0"/>
                <a:buNone/>
              </a:pPr>
              <a:r>
                <a:rPr lang="en-US" altLang="en-US" sz="2200" i="1" dirty="0">
                  <a:solidFill>
                    <a:srgbClr val="002F6C"/>
                  </a:solidFill>
                </a:rPr>
                <a:t>CONSIDÉREZ : La </a:t>
              </a:r>
              <a:r>
                <a:rPr lang="en-US" altLang="en-US" sz="2200" i="1" dirty="0" err="1">
                  <a:solidFill>
                    <a:srgbClr val="002F6C"/>
                  </a:solidFill>
                </a:rPr>
                <a:t>désagrégation</a:t>
              </a:r>
              <a:r>
                <a:rPr lang="en-US" altLang="en-US" sz="2200" i="1" dirty="0">
                  <a:solidFill>
                    <a:srgbClr val="002F6C"/>
                  </a:solidFill>
                </a:rPr>
                <a:t> </a:t>
              </a:r>
              <a:r>
                <a:rPr lang="en-US" altLang="en-US" sz="2200" i="1" dirty="0" err="1">
                  <a:solidFill>
                    <a:srgbClr val="002F6C"/>
                  </a:solidFill>
                </a:rPr>
                <a:t>nécessite</a:t>
              </a:r>
              <a:r>
                <a:rPr lang="en-US" altLang="en-US" sz="2200" i="1" dirty="0">
                  <a:solidFill>
                    <a:srgbClr val="002F6C"/>
                  </a:solidFill>
                </a:rPr>
                <a:t> des </a:t>
              </a:r>
              <a:r>
                <a:rPr lang="en-US" altLang="en-US" sz="2200" i="1" dirty="0" err="1">
                  <a:solidFill>
                    <a:srgbClr val="002F6C"/>
                  </a:solidFill>
                </a:rPr>
                <a:t>ressources</a:t>
              </a:r>
              <a:r>
                <a:rPr lang="en-US" altLang="en-US" sz="2200" i="1" dirty="0">
                  <a:solidFill>
                    <a:srgbClr val="002F6C"/>
                  </a:solidFill>
                </a:rPr>
                <a:t> - </a:t>
              </a:r>
              <a:r>
                <a:rPr lang="en-US" altLang="en-US" sz="2200" i="1" dirty="0" err="1">
                  <a:solidFill>
                    <a:srgbClr val="002F6C"/>
                  </a:solidFill>
                </a:rPr>
                <a:t>avez-vous</a:t>
              </a:r>
              <a:r>
                <a:rPr lang="en-US" altLang="en-US" sz="2200" i="1" dirty="0">
                  <a:solidFill>
                    <a:srgbClr val="002F6C"/>
                  </a:solidFill>
                </a:rPr>
                <a:t> </a:t>
              </a:r>
              <a:r>
                <a:rPr lang="en-US" altLang="en-US" sz="2200" i="1" dirty="0" err="1">
                  <a:solidFill>
                    <a:srgbClr val="002F6C"/>
                  </a:solidFill>
                </a:rPr>
                <a:t>besoin</a:t>
              </a:r>
              <a:r>
                <a:rPr lang="en-US" altLang="en-US" sz="2200" i="1" dirty="0">
                  <a:solidFill>
                    <a:srgbClr val="002F6C"/>
                  </a:solidFill>
                </a:rPr>
                <a:t> de </a:t>
              </a:r>
              <a:r>
                <a:rPr lang="en-US" altLang="en-US" sz="2200" i="1" dirty="0" err="1">
                  <a:solidFill>
                    <a:srgbClr val="002F6C"/>
                  </a:solidFill>
                </a:rPr>
                <a:t>toutes</a:t>
              </a:r>
              <a:r>
                <a:rPr lang="en-US" altLang="en-US" sz="2200" i="1" dirty="0">
                  <a:solidFill>
                    <a:srgbClr val="002F6C"/>
                  </a:solidFill>
                </a:rPr>
                <a:t> </a:t>
              </a:r>
              <a:r>
                <a:rPr lang="en-US" altLang="en-US" sz="2200" i="1" dirty="0" err="1">
                  <a:solidFill>
                    <a:srgbClr val="002F6C"/>
                  </a:solidFill>
                </a:rPr>
                <a:t>ces</a:t>
              </a:r>
              <a:r>
                <a:rPr lang="en-US" altLang="en-US" sz="2200" i="1" dirty="0">
                  <a:solidFill>
                    <a:srgbClr val="002F6C"/>
                  </a:solidFill>
                </a:rPr>
                <a:t> </a:t>
              </a:r>
              <a:r>
                <a:rPr lang="en-US" altLang="en-US" sz="2200" i="1" dirty="0" err="1">
                  <a:solidFill>
                    <a:srgbClr val="002F6C"/>
                  </a:solidFill>
                </a:rPr>
                <a:t>informations</a:t>
              </a:r>
              <a:r>
                <a:rPr lang="en-US" altLang="en-US" sz="2200" i="1" dirty="0">
                  <a:solidFill>
                    <a:srgbClr val="002F6C"/>
                  </a:solidFill>
                </a:rPr>
                <a:t> pour la gestion du </a:t>
              </a:r>
              <a:r>
                <a:rPr lang="en-US" altLang="en-US" sz="2200" i="1" dirty="0" err="1">
                  <a:solidFill>
                    <a:srgbClr val="002F6C"/>
                  </a:solidFill>
                </a:rPr>
                <a:t>programme</a:t>
              </a:r>
              <a:r>
                <a:rPr lang="en-US" altLang="en-US" sz="2200" i="1" dirty="0">
                  <a:solidFill>
                    <a:srgbClr val="002F6C"/>
                  </a:solidFill>
                </a:rPr>
                <a:t> ? </a:t>
              </a:r>
              <a:r>
                <a:rPr lang="en-US" altLang="en-US" sz="2200" i="1" dirty="0" err="1">
                  <a:solidFill>
                    <a:srgbClr val="002F6C"/>
                  </a:solidFill>
                </a:rPr>
                <a:t>Concentrez</a:t>
              </a:r>
              <a:r>
                <a:rPr lang="en-US" altLang="en-US" sz="2200" i="1" dirty="0">
                  <a:solidFill>
                    <a:srgbClr val="002F6C"/>
                  </a:solidFill>
                </a:rPr>
                <a:t> les </a:t>
              </a:r>
              <a:r>
                <a:rPr lang="en-US" altLang="en-US" sz="2200" i="1" dirty="0" err="1">
                  <a:solidFill>
                    <a:srgbClr val="002F6C"/>
                  </a:solidFill>
                </a:rPr>
                <a:t>ressources</a:t>
              </a:r>
              <a:r>
                <a:rPr lang="en-US" altLang="en-US" sz="2200" i="1" dirty="0">
                  <a:solidFill>
                    <a:srgbClr val="002F6C"/>
                  </a:solidFill>
                </a:rPr>
                <a:t> sur la </a:t>
              </a:r>
              <a:r>
                <a:rPr lang="en-US" altLang="en-US" sz="2200" i="1" dirty="0" err="1">
                  <a:solidFill>
                    <a:srgbClr val="002F6C"/>
                  </a:solidFill>
                </a:rPr>
                <a:t>désagrégation</a:t>
              </a:r>
              <a:r>
                <a:rPr lang="en-US" altLang="en-US" sz="2200" i="1" dirty="0">
                  <a:solidFill>
                    <a:srgbClr val="002F6C"/>
                  </a:solidFill>
                </a:rPr>
                <a:t> </a:t>
              </a:r>
              <a:r>
                <a:rPr lang="en-US" altLang="en-US" sz="2200" i="1" dirty="0" err="1">
                  <a:solidFill>
                    <a:srgbClr val="002F6C"/>
                  </a:solidFill>
                </a:rPr>
                <a:t>nécessaire</a:t>
              </a:r>
              <a:r>
                <a:rPr lang="en-US" altLang="en-US" sz="2200" i="1" dirty="0">
                  <a:solidFill>
                    <a:srgbClr val="002F6C"/>
                  </a:solidFill>
                </a:rPr>
                <a:t>.</a:t>
              </a:r>
            </a:p>
          </p:txBody>
        </p:sp>
        <p:sp>
          <p:nvSpPr>
            <p:cNvPr id="6" name="Rectangle 5">
              <a:extLst>
                <a:ext uri="{FF2B5EF4-FFF2-40B4-BE49-F238E27FC236}">
                  <a16:creationId xmlns:a16="http://schemas.microsoft.com/office/drawing/2014/main" id="{C4752877-6436-4D8C-94EE-C3F6C0148D0C}"/>
                </a:ext>
              </a:extLst>
            </p:cNvPr>
            <p:cNvSpPr/>
            <p:nvPr/>
          </p:nvSpPr>
          <p:spPr>
            <a:xfrm>
              <a:off x="4130620" y="2499850"/>
              <a:ext cx="4572000" cy="1477328"/>
            </a:xfrm>
            <a:prstGeom prst="rect">
              <a:avLst/>
            </a:prstGeom>
          </p:spPr>
          <p:txBody>
            <a:bodyPr>
              <a:spAutoFit/>
            </a:bodyPr>
            <a:lstStyle/>
            <a:p>
              <a:pPr marL="796925" lvl="1" indent="-342900">
                <a:spcBef>
                  <a:spcPts val="151"/>
                </a:spcBef>
                <a:spcAft>
                  <a:spcPts val="151"/>
                </a:spcAft>
                <a:buFont typeface="Arial" panose="020B0604020202020204" pitchFamily="34" charset="0"/>
                <a:buChar char="•"/>
              </a:pPr>
              <a:r>
                <a:rPr lang="en-US" sz="2000" dirty="0" err="1">
                  <a:cs typeface="Gill Sans MT"/>
                </a:rPr>
                <a:t>Secteur</a:t>
              </a:r>
              <a:endParaRPr lang="en-US" sz="2000" dirty="0">
                <a:cs typeface="Gill Sans MT"/>
              </a:endParaRPr>
            </a:p>
            <a:p>
              <a:pPr marL="796925" lvl="1" indent="-342900">
                <a:spcBef>
                  <a:spcPts val="151"/>
                </a:spcBef>
                <a:spcAft>
                  <a:spcPts val="151"/>
                </a:spcAft>
                <a:buFont typeface="Arial" panose="020B0604020202020204" pitchFamily="34" charset="0"/>
                <a:buChar char="•"/>
              </a:pPr>
              <a:r>
                <a:rPr lang="en-US" sz="2000" dirty="0">
                  <a:cs typeface="Gill Sans MT"/>
                </a:rPr>
                <a:t>Type </a:t>
              </a:r>
              <a:r>
                <a:rPr lang="en-US" sz="2000" dirty="0" err="1">
                  <a:cs typeface="Gill Sans MT"/>
                </a:rPr>
                <a:t>d'organisation</a:t>
              </a:r>
              <a:endParaRPr lang="en-US" sz="2000" dirty="0">
                <a:cs typeface="Gill Sans MT"/>
              </a:endParaRPr>
            </a:p>
            <a:p>
              <a:pPr marL="796925" lvl="1" indent="-342900">
                <a:spcBef>
                  <a:spcPts val="151"/>
                </a:spcBef>
                <a:spcAft>
                  <a:spcPts val="151"/>
                </a:spcAft>
                <a:buFont typeface="Arial" panose="020B0604020202020204" pitchFamily="34" charset="0"/>
                <a:buChar char="•"/>
              </a:pPr>
              <a:r>
                <a:rPr lang="en-US" sz="2000" dirty="0">
                  <a:cs typeface="Gill Sans MT"/>
                </a:rPr>
                <a:t>Type de service</a:t>
              </a:r>
            </a:p>
            <a:p>
              <a:pPr marL="796925" lvl="1" indent="-342900">
                <a:spcBef>
                  <a:spcPts val="151"/>
                </a:spcBef>
                <a:spcAft>
                  <a:spcPts val="151"/>
                </a:spcAft>
                <a:buFont typeface="Arial" panose="020B0604020202020204" pitchFamily="34" charset="0"/>
                <a:buChar char="•"/>
              </a:pPr>
              <a:r>
                <a:rPr lang="en-US" sz="2000" dirty="0">
                  <a:cs typeface="Gill Sans MT"/>
                </a:rPr>
                <a:t>Type de formation </a:t>
              </a:r>
              <a:endParaRPr lang="en-US" sz="1200" dirty="0"/>
            </a:p>
          </p:txBody>
        </p:sp>
      </p:grpSp>
      <p:sp>
        <p:nvSpPr>
          <p:cNvPr id="2" name="Footer Placeholder 1">
            <a:extLst>
              <a:ext uri="{FF2B5EF4-FFF2-40B4-BE49-F238E27FC236}">
                <a16:creationId xmlns:a16="http://schemas.microsoft.com/office/drawing/2014/main" id="{68FE19B2-7F5E-43C9-A92F-8915FA46AD8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48279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Exemple PMP">
            <a:extLst>
              <a:ext uri="{FF2B5EF4-FFF2-40B4-BE49-F238E27FC236}">
                <a16:creationId xmlns:a16="http://schemas.microsoft.com/office/drawing/2014/main" id="{AA5A2B27-8A8B-43EF-AF60-BD11A6E41202}"/>
              </a:ext>
            </a:extLst>
          </p:cNvPr>
          <p:cNvSpPr>
            <a:spLocks noGrp="1"/>
          </p:cNvSpPr>
          <p:nvPr>
            <p:ph type="ctrTitle"/>
          </p:nvPr>
        </p:nvSpPr>
        <p:spPr>
          <a:xfrm>
            <a:off x="683033" y="0"/>
            <a:ext cx="3567372" cy="961175"/>
          </a:xfrm>
        </p:spPr>
        <p:txBody>
          <a:bodyPr>
            <a:normAutofit/>
          </a:bodyPr>
          <a:lstStyle/>
          <a:p>
            <a:pPr algn="l"/>
            <a:r>
              <a:rPr lang="en-US" sz="4000" dirty="0" err="1"/>
              <a:t>Exemple</a:t>
            </a:r>
            <a:r>
              <a:rPr lang="en-US" sz="4000" dirty="0"/>
              <a:t> PMP</a:t>
            </a:r>
          </a:p>
        </p:txBody>
      </p:sp>
      <p:grpSp>
        <p:nvGrpSpPr>
          <p:cNvPr id="2" name="Group 1" descr="Tableau:&#10;&#10;Indicator:&#10;&#10;Pourcentage de participantes engagées dans de nouvelles entreprises sans risque ou sans travail des enfants dans la chaîne d'approvisionnement du cacao. &#10;&#10;Indicator Definition, Classification and Unite of Measurement:&#10;&#10;Définitions :&#10;Engagé : travaillant dans une entreprise génératrice de revenus&#10;Entreprise commerciale : activité économique avec des droits du travail/conditions de travail acceptables.&#10;Numérateur : # Nombre de participantes engagées dans de nouvelles entreprises sans risque ou sans travail des enfants. Dénominateur : Nombre total de participantes &#10;&#10;Unité de mesure :  Pourcentage&#10;Classification : Cumulatif&#10;&#10;Type de mesure Quantitatif &#10;&#10;Indicator Disaggregation:&#10;&#10;Par district/Municipalité&#10;&#10;Par âge (15-17, 18+)&#10;&#10;Data Collection Instrument:&#10;Ménage Entrée/produit Formulaires (question 8 &amp; 9)&#10;">
            <a:extLst>
              <a:ext uri="{FF2B5EF4-FFF2-40B4-BE49-F238E27FC236}">
                <a16:creationId xmlns:a16="http://schemas.microsoft.com/office/drawing/2014/main" id="{E13B12CF-4EBB-97F1-DF45-DC5ACEC6FBA9}"/>
              </a:ext>
            </a:extLst>
          </p:cNvPr>
          <p:cNvGrpSpPr/>
          <p:nvPr/>
        </p:nvGrpSpPr>
        <p:grpSpPr>
          <a:xfrm>
            <a:off x="683033" y="1227772"/>
            <a:ext cx="11405916" cy="4593848"/>
            <a:chOff x="683033" y="1227772"/>
            <a:chExt cx="11405916" cy="4593848"/>
          </a:xfrm>
        </p:grpSpPr>
        <p:pic>
          <p:nvPicPr>
            <p:cNvPr id="5" name="Picture 4">
              <a:extLst>
                <a:ext uri="{FF2B5EF4-FFF2-40B4-BE49-F238E27FC236}">
                  <a16:creationId xmlns:a16="http://schemas.microsoft.com/office/drawing/2014/main" id="{AB8291BE-A120-4EBA-87B3-E628A005E621}"/>
                </a:ext>
              </a:extLst>
            </p:cNvPr>
            <p:cNvPicPr>
              <a:picLocks noChangeAspect="1"/>
            </p:cNvPicPr>
            <p:nvPr/>
          </p:nvPicPr>
          <p:blipFill>
            <a:blip r:embed="rId3"/>
            <a:stretch>
              <a:fillRect/>
            </a:stretch>
          </p:blipFill>
          <p:spPr>
            <a:xfrm>
              <a:off x="683033" y="1227772"/>
              <a:ext cx="11405916" cy="561975"/>
            </a:xfrm>
            <a:prstGeom prst="rect">
              <a:avLst/>
            </a:prstGeom>
          </p:spPr>
        </p:pic>
        <p:sp>
          <p:nvSpPr>
            <p:cNvPr id="6" name="TextBox 5">
              <a:extLst>
                <a:ext uri="{FF2B5EF4-FFF2-40B4-BE49-F238E27FC236}">
                  <a16:creationId xmlns:a16="http://schemas.microsoft.com/office/drawing/2014/main" id="{CED19662-6A06-487E-BB02-E65DD784FCBB}"/>
                </a:ext>
              </a:extLst>
            </p:cNvPr>
            <p:cNvSpPr txBox="1"/>
            <p:nvPr/>
          </p:nvSpPr>
          <p:spPr>
            <a:xfrm>
              <a:off x="683033" y="1790020"/>
              <a:ext cx="1621836" cy="3693319"/>
            </a:xfrm>
            <a:prstGeom prst="rect">
              <a:avLst/>
            </a:prstGeom>
            <a:noFill/>
          </p:spPr>
          <p:txBody>
            <a:bodyPr wrap="square" rtlCol="0">
              <a:spAutoFit/>
            </a:bodyPr>
            <a:lstStyle/>
            <a:p>
              <a:r>
                <a:rPr lang="en-US" b="1" dirty="0" err="1"/>
                <a:t>Pourcentage</a:t>
              </a:r>
              <a:r>
                <a:rPr lang="en-US" b="1" dirty="0"/>
                <a:t> de </a:t>
              </a:r>
              <a:r>
                <a:rPr lang="en-US" b="1" dirty="0" err="1"/>
                <a:t>participantes</a:t>
              </a:r>
              <a:r>
                <a:rPr lang="en-US" b="1" dirty="0"/>
                <a:t> </a:t>
              </a:r>
              <a:r>
                <a:rPr lang="en-US" b="1" dirty="0" err="1"/>
                <a:t>engagées</a:t>
              </a:r>
              <a:r>
                <a:rPr lang="en-US" b="1" dirty="0"/>
                <a:t> dans de </a:t>
              </a:r>
              <a:r>
                <a:rPr lang="en-US" b="1" dirty="0" err="1"/>
                <a:t>nouvelles</a:t>
              </a:r>
              <a:r>
                <a:rPr lang="en-US" b="1" dirty="0"/>
                <a:t> </a:t>
              </a:r>
              <a:r>
                <a:rPr lang="en-US" b="1" dirty="0" err="1"/>
                <a:t>entreprises</a:t>
              </a:r>
              <a:r>
                <a:rPr lang="en-US" b="1" dirty="0"/>
                <a:t> sans </a:t>
              </a:r>
              <a:r>
                <a:rPr lang="en-US" b="1" dirty="0" err="1"/>
                <a:t>risque</a:t>
              </a:r>
              <a:r>
                <a:rPr lang="en-US" b="1" dirty="0"/>
                <a:t> </a:t>
              </a:r>
              <a:r>
                <a:rPr lang="en-US" b="1" dirty="0" err="1"/>
                <a:t>ou</a:t>
              </a:r>
              <a:r>
                <a:rPr lang="en-US" b="1" dirty="0"/>
                <a:t> sans travail des enfants dans la </a:t>
              </a:r>
              <a:r>
                <a:rPr lang="en-US" b="1" dirty="0" err="1"/>
                <a:t>chaîne</a:t>
              </a:r>
              <a:r>
                <a:rPr lang="en-US" b="1" dirty="0"/>
                <a:t> </a:t>
              </a:r>
              <a:r>
                <a:rPr lang="en-US" b="1" dirty="0" err="1"/>
                <a:t>d'approvisionnement</a:t>
              </a:r>
              <a:r>
                <a:rPr lang="en-US" b="1" dirty="0"/>
                <a:t> du cacao. </a:t>
              </a:r>
              <a:endParaRPr lang="en-US" dirty="0"/>
            </a:p>
          </p:txBody>
        </p:sp>
        <p:sp>
          <p:nvSpPr>
            <p:cNvPr id="14" name="TextBox 13">
              <a:extLst>
                <a:ext uri="{FF2B5EF4-FFF2-40B4-BE49-F238E27FC236}">
                  <a16:creationId xmlns:a16="http://schemas.microsoft.com/office/drawing/2014/main" id="{D7469882-B957-4F6B-82F3-08CCDE66F993}"/>
                </a:ext>
              </a:extLst>
            </p:cNvPr>
            <p:cNvSpPr txBox="1"/>
            <p:nvPr/>
          </p:nvSpPr>
          <p:spPr>
            <a:xfrm>
              <a:off x="2211386" y="1789747"/>
              <a:ext cx="3925254" cy="4031873"/>
            </a:xfrm>
            <a:prstGeom prst="rect">
              <a:avLst/>
            </a:prstGeom>
            <a:noFill/>
          </p:spPr>
          <p:txBody>
            <a:bodyPr wrap="square" rtlCol="0">
              <a:spAutoFit/>
            </a:bodyPr>
            <a:lstStyle/>
            <a:p>
              <a:r>
                <a:rPr lang="en-US" sz="1600" b="1" dirty="0"/>
                <a:t>Definitions:</a:t>
              </a:r>
            </a:p>
            <a:p>
              <a:pPr marL="285750" indent="-285750">
                <a:buFont typeface="Arial" panose="020B0604020202020204" pitchFamily="34" charset="0"/>
                <a:buChar char="•"/>
              </a:pPr>
              <a:r>
                <a:rPr lang="en-US" sz="1600" i="1" dirty="0" err="1"/>
                <a:t>Engagé</a:t>
              </a:r>
              <a:r>
                <a:rPr lang="en-US" sz="1600" i="1" dirty="0"/>
                <a:t> : </a:t>
              </a:r>
              <a:r>
                <a:rPr lang="en-US" sz="1600" dirty="0" err="1"/>
                <a:t>travaillant</a:t>
              </a:r>
              <a:r>
                <a:rPr lang="en-US" sz="1600" dirty="0"/>
                <a:t> dans </a:t>
              </a:r>
              <a:r>
                <a:rPr lang="en-US" sz="1600" dirty="0" err="1"/>
                <a:t>une</a:t>
              </a:r>
              <a:r>
                <a:rPr lang="en-US" sz="1600" dirty="0"/>
                <a:t> </a:t>
              </a:r>
              <a:r>
                <a:rPr lang="en-US" sz="1600" dirty="0" err="1"/>
                <a:t>entreprise</a:t>
              </a:r>
              <a:r>
                <a:rPr lang="en-US" sz="1600" dirty="0"/>
                <a:t> </a:t>
              </a:r>
              <a:r>
                <a:rPr lang="en-US" sz="1600" dirty="0" err="1"/>
                <a:t>génératrice</a:t>
              </a:r>
              <a:r>
                <a:rPr lang="en-US" sz="1600" dirty="0"/>
                <a:t> de </a:t>
              </a:r>
              <a:r>
                <a:rPr lang="en-US" sz="1600" dirty="0" err="1"/>
                <a:t>revenus</a:t>
              </a:r>
              <a:endParaRPr lang="en-US" sz="1600" dirty="0"/>
            </a:p>
            <a:p>
              <a:pPr marL="285750" indent="-285750">
                <a:buFont typeface="Arial" panose="020B0604020202020204" pitchFamily="34" charset="0"/>
                <a:buChar char="•"/>
              </a:pPr>
              <a:r>
                <a:rPr lang="en-US" sz="1600" i="1" dirty="0" err="1"/>
                <a:t>Entreprise</a:t>
              </a:r>
              <a:r>
                <a:rPr lang="en-US" sz="1600" i="1" dirty="0"/>
                <a:t> </a:t>
              </a:r>
              <a:r>
                <a:rPr lang="en-US" sz="1600" i="1" dirty="0" err="1"/>
                <a:t>commerciale</a:t>
              </a:r>
              <a:r>
                <a:rPr lang="en-US" sz="1600" i="1" dirty="0"/>
                <a:t> : </a:t>
              </a:r>
              <a:r>
                <a:rPr lang="en-US" sz="1600" dirty="0" err="1"/>
                <a:t>activité</a:t>
              </a:r>
              <a:r>
                <a:rPr lang="en-US" sz="1600" dirty="0"/>
                <a:t> </a:t>
              </a:r>
              <a:r>
                <a:rPr lang="en-US" sz="1600" dirty="0" err="1"/>
                <a:t>économique</a:t>
              </a:r>
              <a:r>
                <a:rPr lang="en-US" sz="1600" dirty="0"/>
                <a:t> avec des droits du travail/conditions de travail </a:t>
              </a:r>
              <a:r>
                <a:rPr lang="en-US" sz="1600" dirty="0" err="1"/>
                <a:t>acceptables</a:t>
              </a:r>
              <a:r>
                <a:rPr lang="en-US" sz="1600" i="1" dirty="0"/>
                <a:t>.</a:t>
              </a:r>
              <a:endParaRPr lang="en-US" sz="1600" b="1" dirty="0"/>
            </a:p>
            <a:p>
              <a:r>
                <a:rPr lang="en-US" sz="1600" b="1" dirty="0" err="1"/>
                <a:t>Numérateur</a:t>
              </a:r>
              <a:r>
                <a:rPr lang="en-US" sz="1600" b="1" dirty="0"/>
                <a:t> : </a:t>
              </a:r>
              <a:r>
                <a:rPr lang="en-US" sz="1600" dirty="0"/>
                <a:t># </a:t>
              </a:r>
              <a:r>
                <a:rPr lang="en-US" sz="1600" dirty="0" err="1"/>
                <a:t>Nombre</a:t>
              </a:r>
              <a:r>
                <a:rPr lang="en-US" sz="1600" dirty="0"/>
                <a:t> de </a:t>
              </a:r>
              <a:r>
                <a:rPr lang="en-US" sz="1600" dirty="0" err="1"/>
                <a:t>participantes</a:t>
              </a:r>
              <a:r>
                <a:rPr lang="en-US" sz="1600" dirty="0"/>
                <a:t> </a:t>
              </a:r>
              <a:r>
                <a:rPr lang="en-US" sz="1600" dirty="0" err="1"/>
                <a:t>engagées</a:t>
              </a:r>
              <a:r>
                <a:rPr lang="en-US" sz="1600" dirty="0"/>
                <a:t> dans de </a:t>
              </a:r>
              <a:r>
                <a:rPr lang="en-US" sz="1600" dirty="0" err="1"/>
                <a:t>nouvelles</a:t>
              </a:r>
              <a:r>
                <a:rPr lang="en-US" sz="1600" dirty="0"/>
                <a:t> </a:t>
              </a:r>
              <a:r>
                <a:rPr lang="en-US" sz="1600" dirty="0" err="1"/>
                <a:t>entreprises</a:t>
              </a:r>
              <a:r>
                <a:rPr lang="en-US" sz="1600" dirty="0"/>
                <a:t> sans </a:t>
              </a:r>
              <a:r>
                <a:rPr lang="en-US" sz="1600" dirty="0" err="1"/>
                <a:t>risque</a:t>
              </a:r>
              <a:r>
                <a:rPr lang="en-US" sz="1600" dirty="0"/>
                <a:t> </a:t>
              </a:r>
              <a:r>
                <a:rPr lang="en-US" sz="1600" dirty="0" err="1"/>
                <a:t>ou</a:t>
              </a:r>
              <a:r>
                <a:rPr lang="en-US" sz="1600" dirty="0"/>
                <a:t> sans travail des enfants</a:t>
              </a:r>
              <a:r>
                <a:rPr lang="en-US" sz="1600" b="1" dirty="0"/>
                <a:t>. </a:t>
              </a:r>
            </a:p>
            <a:p>
              <a:r>
                <a:rPr lang="en-US" sz="1600" b="1" dirty="0" err="1"/>
                <a:t>Dénominateur</a:t>
              </a:r>
              <a:r>
                <a:rPr lang="en-US" sz="1600" b="1" dirty="0"/>
                <a:t> : </a:t>
              </a:r>
              <a:r>
                <a:rPr lang="en-US" sz="1600" dirty="0" err="1"/>
                <a:t>Nombre</a:t>
              </a:r>
              <a:r>
                <a:rPr lang="en-US" sz="1600" dirty="0"/>
                <a:t> total de </a:t>
              </a:r>
              <a:r>
                <a:rPr lang="en-US" sz="1600" dirty="0" err="1"/>
                <a:t>participantes</a:t>
              </a:r>
              <a:r>
                <a:rPr lang="en-US" sz="1600" dirty="0"/>
                <a:t> </a:t>
              </a:r>
            </a:p>
            <a:p>
              <a:endParaRPr lang="en-US" sz="1600" b="1" dirty="0"/>
            </a:p>
            <a:p>
              <a:r>
                <a:rPr lang="en-US" sz="1600" b="1" dirty="0" err="1"/>
                <a:t>Unité</a:t>
              </a:r>
              <a:r>
                <a:rPr lang="en-US" sz="1600" b="1" dirty="0"/>
                <a:t> de </a:t>
              </a:r>
              <a:r>
                <a:rPr lang="en-US" sz="1600" b="1" dirty="0" err="1"/>
                <a:t>mesure</a:t>
              </a:r>
              <a:r>
                <a:rPr lang="en-US" sz="1600" b="1" dirty="0"/>
                <a:t> :  </a:t>
              </a:r>
              <a:r>
                <a:rPr lang="en-US" sz="1600" dirty="0" err="1"/>
                <a:t>Pourcentage</a:t>
              </a:r>
              <a:endParaRPr lang="en-US" sz="1600" dirty="0"/>
            </a:p>
            <a:p>
              <a:r>
                <a:rPr lang="en-US" sz="1600" dirty="0"/>
                <a:t>Classification : </a:t>
              </a:r>
              <a:r>
                <a:rPr lang="en-US" sz="1600" dirty="0" err="1"/>
                <a:t>Cumulatif</a:t>
              </a:r>
              <a:endParaRPr lang="en-US" sz="1600" dirty="0"/>
            </a:p>
            <a:p>
              <a:endParaRPr lang="en-US" sz="1600" b="1" dirty="0"/>
            </a:p>
            <a:p>
              <a:r>
                <a:rPr lang="en-US" sz="1600" b="1" dirty="0"/>
                <a:t>Type de </a:t>
              </a:r>
              <a:r>
                <a:rPr lang="en-US" sz="1600" b="1" dirty="0" err="1"/>
                <a:t>mesure</a:t>
              </a:r>
              <a:r>
                <a:rPr lang="en-US" sz="1600" b="1" dirty="0"/>
                <a:t> </a:t>
              </a:r>
              <a:r>
                <a:rPr lang="en-US" sz="1600" dirty="0" err="1"/>
                <a:t>Quantitatif</a:t>
              </a:r>
              <a:r>
                <a:rPr lang="en-US" sz="1600" dirty="0"/>
                <a:t> </a:t>
              </a:r>
            </a:p>
          </p:txBody>
        </p:sp>
        <p:sp>
          <p:nvSpPr>
            <p:cNvPr id="16" name="TextBox 15">
              <a:extLst>
                <a:ext uri="{FF2B5EF4-FFF2-40B4-BE49-F238E27FC236}">
                  <a16:creationId xmlns:a16="http://schemas.microsoft.com/office/drawing/2014/main" id="{BAEDE92F-EEBC-40C4-95AC-5352B3EA7B3C}"/>
                </a:ext>
              </a:extLst>
            </p:cNvPr>
            <p:cNvSpPr txBox="1"/>
            <p:nvPr/>
          </p:nvSpPr>
          <p:spPr>
            <a:xfrm>
              <a:off x="6099763" y="1859339"/>
              <a:ext cx="1377997" cy="1815882"/>
            </a:xfrm>
            <a:prstGeom prst="rect">
              <a:avLst/>
            </a:prstGeom>
            <a:noFill/>
          </p:spPr>
          <p:txBody>
            <a:bodyPr wrap="square" rtlCol="0">
              <a:spAutoFit/>
            </a:bodyPr>
            <a:lstStyle/>
            <a:p>
              <a:r>
                <a:rPr lang="en-US" sz="1600" dirty="0"/>
                <a:t>Par district/</a:t>
              </a:r>
            </a:p>
            <a:p>
              <a:r>
                <a:rPr lang="en-US" sz="1600" dirty="0" err="1"/>
                <a:t>Municipalité</a:t>
              </a:r>
              <a:endParaRPr lang="en-US" sz="1600" dirty="0"/>
            </a:p>
            <a:p>
              <a:endParaRPr lang="en-US" sz="1600" dirty="0"/>
            </a:p>
            <a:p>
              <a:r>
                <a:rPr lang="en-US" sz="1600" dirty="0"/>
                <a:t>Par </a:t>
              </a:r>
              <a:r>
                <a:rPr lang="en-US" sz="1600" dirty="0" err="1"/>
                <a:t>âge</a:t>
              </a:r>
              <a:r>
                <a:rPr lang="en-US" sz="1600" dirty="0"/>
                <a:t> (15-17,</a:t>
              </a:r>
            </a:p>
            <a:p>
              <a:r>
                <a:rPr lang="en-US" sz="1600" dirty="0"/>
                <a:t>18+)</a:t>
              </a:r>
            </a:p>
            <a:p>
              <a:endParaRPr lang="en-US" sz="1600" dirty="0"/>
            </a:p>
          </p:txBody>
        </p:sp>
        <p:sp>
          <p:nvSpPr>
            <p:cNvPr id="18" name="TextBox 17">
              <a:extLst>
                <a:ext uri="{FF2B5EF4-FFF2-40B4-BE49-F238E27FC236}">
                  <a16:creationId xmlns:a16="http://schemas.microsoft.com/office/drawing/2014/main" id="{046D76AB-F6B6-42BF-B899-4C954943241B}"/>
                </a:ext>
              </a:extLst>
            </p:cNvPr>
            <p:cNvSpPr txBox="1"/>
            <p:nvPr/>
          </p:nvSpPr>
          <p:spPr>
            <a:xfrm>
              <a:off x="7438571" y="1820150"/>
              <a:ext cx="1267097" cy="156966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rtlCol="0">
              <a:spAutoFit/>
            </a:bodyPr>
            <a:lstStyle/>
            <a:p>
              <a:r>
                <a:rPr lang="en-US" sz="1600" dirty="0"/>
                <a:t>Ménage</a:t>
              </a:r>
            </a:p>
            <a:p>
              <a:r>
                <a:rPr lang="en-US" sz="1600" dirty="0"/>
                <a:t>Entrée/</a:t>
              </a:r>
              <a:r>
                <a:rPr lang="en-US" sz="1600" dirty="0" err="1"/>
                <a:t>produit</a:t>
              </a:r>
              <a:endParaRPr lang="en-US" sz="1600" dirty="0"/>
            </a:p>
            <a:p>
              <a:r>
                <a:rPr lang="en-US" sz="1600" dirty="0" err="1"/>
                <a:t>Formulaires</a:t>
              </a:r>
              <a:endParaRPr lang="en-US" sz="1600" dirty="0"/>
            </a:p>
            <a:p>
              <a:r>
                <a:rPr lang="en-US" sz="1600" dirty="0"/>
                <a:t>(question 8 &amp; 9)</a:t>
              </a:r>
            </a:p>
          </p:txBody>
        </p:sp>
      </p:grpSp>
      <p:sp>
        <p:nvSpPr>
          <p:cNvPr id="8" name="Footer Placeholder 1">
            <a:extLst>
              <a:ext uri="{FF2B5EF4-FFF2-40B4-BE49-F238E27FC236}">
                <a16:creationId xmlns:a16="http://schemas.microsoft.com/office/drawing/2014/main" id="{F465B483-9EB1-433B-9A0F-43B7D75C2379}"/>
              </a:ext>
              <a:ext uri="{C183D7F6-B498-43B3-948B-1728B52AA6E4}">
                <adec:decorative xmlns:adec="http://schemas.microsoft.com/office/drawing/2017/decorative" val="1"/>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3579351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Éléments du PMP : Instruments de collecte de données ">
            <a:extLst>
              <a:ext uri="{FF2B5EF4-FFF2-40B4-BE49-F238E27FC236}">
                <a16:creationId xmlns:a16="http://schemas.microsoft.com/office/drawing/2014/main" id="{6F1FE6B2-2885-46E8-BDEC-5CF4BB2D98D0}"/>
              </a:ext>
            </a:extLst>
          </p:cNvPr>
          <p:cNvSpPr>
            <a:spLocks noGrp="1"/>
          </p:cNvSpPr>
          <p:nvPr>
            <p:ph type="ctrTitle"/>
          </p:nvPr>
        </p:nvSpPr>
        <p:spPr>
          <a:xfrm>
            <a:off x="629921" y="457630"/>
            <a:ext cx="10789920" cy="961175"/>
          </a:xfrm>
        </p:spPr>
        <p:txBody>
          <a:bodyPr>
            <a:normAutofit fontScale="90000"/>
          </a:bodyPr>
          <a:lstStyle/>
          <a:p>
            <a:pPr algn="l"/>
            <a:r>
              <a:rPr lang="en-US" sz="4400" dirty="0" err="1"/>
              <a:t>Éléments</a:t>
            </a:r>
            <a:r>
              <a:rPr lang="en-US" sz="4400" dirty="0"/>
              <a:t> du PMP : Instruments de </a:t>
            </a:r>
            <a:r>
              <a:rPr lang="en-US" sz="4400" dirty="0" err="1"/>
              <a:t>collecte</a:t>
            </a:r>
            <a:r>
              <a:rPr lang="en-US" sz="4400" dirty="0"/>
              <a:t> de </a:t>
            </a:r>
            <a:r>
              <a:rPr lang="en-US" sz="4400" dirty="0" err="1"/>
              <a:t>données</a:t>
            </a:r>
            <a:r>
              <a:rPr lang="en-US" sz="4400" dirty="0"/>
              <a:t> </a:t>
            </a:r>
          </a:p>
        </p:txBody>
      </p:sp>
      <p:sp>
        <p:nvSpPr>
          <p:cNvPr id="5" name="Content Placeholder 2" descr="Instruments&#10;Enquêtes&#10;Formulaires d'admission&#10;Guides d'entretien&#10;Guides de discussion en groupe&#10;Registres de présence&#10;Tests de connaissances ou de compétences&#10;Observation (p. ex., photos, listes de contrôle)">
            <a:extLst>
              <a:ext uri="{FF2B5EF4-FFF2-40B4-BE49-F238E27FC236}">
                <a16:creationId xmlns:a16="http://schemas.microsoft.com/office/drawing/2014/main" id="{C3CEB11D-777F-4419-8A90-EB88FAC8F29A}"/>
              </a:ext>
            </a:extLst>
          </p:cNvPr>
          <p:cNvSpPr txBox="1">
            <a:spLocks/>
          </p:cNvSpPr>
          <p:nvPr/>
        </p:nvSpPr>
        <p:spPr>
          <a:xfrm>
            <a:off x="728418" y="1549393"/>
            <a:ext cx="4293162" cy="4204052"/>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Instruments</a:t>
            </a:r>
          </a:p>
          <a:p>
            <a:pPr>
              <a:lnSpc>
                <a:spcPct val="110000"/>
              </a:lnSpc>
              <a:spcBef>
                <a:spcPts val="0"/>
              </a:spcBef>
            </a:pPr>
            <a:r>
              <a:rPr lang="en-US" sz="2400" dirty="0" err="1"/>
              <a:t>Enquêtes</a:t>
            </a:r>
            <a:endParaRPr lang="en-US" sz="2400" dirty="0"/>
          </a:p>
          <a:p>
            <a:pPr>
              <a:lnSpc>
                <a:spcPct val="110000"/>
              </a:lnSpc>
              <a:spcBef>
                <a:spcPts val="0"/>
              </a:spcBef>
            </a:pPr>
            <a:r>
              <a:rPr lang="en-US" sz="2400" dirty="0" err="1"/>
              <a:t>Formulaires</a:t>
            </a:r>
            <a:r>
              <a:rPr lang="en-US" sz="2400" dirty="0"/>
              <a:t> </a:t>
            </a:r>
            <a:r>
              <a:rPr lang="en-US" sz="2400" dirty="0" err="1"/>
              <a:t>d'admission</a:t>
            </a:r>
            <a:endParaRPr lang="en-US" sz="2400" dirty="0"/>
          </a:p>
          <a:p>
            <a:pPr>
              <a:lnSpc>
                <a:spcPct val="110000"/>
              </a:lnSpc>
              <a:spcBef>
                <a:spcPts val="0"/>
              </a:spcBef>
            </a:pPr>
            <a:r>
              <a:rPr lang="en-US" sz="2400" dirty="0"/>
              <a:t>Guides </a:t>
            </a:r>
            <a:r>
              <a:rPr lang="en-US" sz="2400" dirty="0" err="1"/>
              <a:t>d'entretien</a:t>
            </a:r>
            <a:endParaRPr lang="en-US" sz="2400" dirty="0"/>
          </a:p>
          <a:p>
            <a:pPr>
              <a:lnSpc>
                <a:spcPct val="110000"/>
              </a:lnSpc>
              <a:spcBef>
                <a:spcPts val="0"/>
              </a:spcBef>
            </a:pPr>
            <a:r>
              <a:rPr lang="en-US" sz="2400" dirty="0"/>
              <a:t>Guides de discussion </a:t>
            </a:r>
            <a:r>
              <a:rPr lang="en-US" sz="2400" dirty="0" err="1"/>
              <a:t>en</a:t>
            </a:r>
            <a:r>
              <a:rPr lang="en-US" sz="2400" dirty="0"/>
              <a:t> </a:t>
            </a:r>
            <a:r>
              <a:rPr lang="en-US" sz="2400" dirty="0" err="1"/>
              <a:t>groupe</a:t>
            </a:r>
            <a:endParaRPr lang="en-US" sz="2400" dirty="0"/>
          </a:p>
          <a:p>
            <a:pPr>
              <a:lnSpc>
                <a:spcPct val="110000"/>
              </a:lnSpc>
              <a:spcBef>
                <a:spcPts val="0"/>
              </a:spcBef>
            </a:pPr>
            <a:r>
              <a:rPr lang="en-US" sz="2400" dirty="0" err="1"/>
              <a:t>Registres</a:t>
            </a:r>
            <a:r>
              <a:rPr lang="en-US" sz="2400" dirty="0"/>
              <a:t> de </a:t>
            </a:r>
            <a:r>
              <a:rPr lang="en-US" sz="2400" dirty="0" err="1"/>
              <a:t>présence</a:t>
            </a:r>
            <a:endParaRPr lang="en-US" sz="2400" dirty="0"/>
          </a:p>
          <a:p>
            <a:pPr>
              <a:lnSpc>
                <a:spcPct val="110000"/>
              </a:lnSpc>
              <a:spcBef>
                <a:spcPts val="0"/>
              </a:spcBef>
            </a:pPr>
            <a:r>
              <a:rPr lang="en-US" sz="2400" dirty="0"/>
              <a:t>Tests de </a:t>
            </a:r>
            <a:r>
              <a:rPr lang="en-US" sz="2400" dirty="0" err="1"/>
              <a:t>connaissances</a:t>
            </a:r>
            <a:r>
              <a:rPr lang="en-US" sz="2400" dirty="0"/>
              <a:t> </a:t>
            </a:r>
            <a:r>
              <a:rPr lang="en-US" sz="2400" dirty="0" err="1"/>
              <a:t>ou</a:t>
            </a:r>
            <a:r>
              <a:rPr lang="en-US" sz="2400" dirty="0"/>
              <a:t> de </a:t>
            </a:r>
            <a:r>
              <a:rPr lang="en-US" sz="2400" dirty="0" err="1"/>
              <a:t>compétences</a:t>
            </a:r>
            <a:endParaRPr lang="en-US" sz="2400" dirty="0"/>
          </a:p>
          <a:p>
            <a:pPr>
              <a:lnSpc>
                <a:spcPct val="110000"/>
              </a:lnSpc>
              <a:spcBef>
                <a:spcPts val="0"/>
              </a:spcBef>
            </a:pPr>
            <a:r>
              <a:rPr lang="en-US" sz="2400" dirty="0"/>
              <a:t>Observation (p. ex., photos, </a:t>
            </a:r>
            <a:r>
              <a:rPr lang="en-US" sz="2400" dirty="0" err="1"/>
              <a:t>listes</a:t>
            </a:r>
            <a:r>
              <a:rPr lang="en-US" sz="2400" dirty="0"/>
              <a:t> de </a:t>
            </a:r>
            <a:r>
              <a:rPr lang="en-US" sz="2400" dirty="0" err="1"/>
              <a:t>contrôle</a:t>
            </a:r>
            <a:r>
              <a:rPr lang="en-US" sz="2400" dirty="0"/>
              <a:t>)</a:t>
            </a:r>
          </a:p>
        </p:txBody>
      </p:sp>
      <p:sp>
        <p:nvSpPr>
          <p:cNvPr id="6" name="Rectangle 5" descr="Sources de données primaires et secondaires&#10;&#10;Bénéficiaires&#10;Prestataires de services&#10;Autres organisations locales&#10;Partenaires du projet&#10;Gouvernement&#10;Autres donateurs&#10;Autres dossiers de projets&#10;Rapports et études&#10;Statistiques gouvernementales">
            <a:extLst>
              <a:ext uri="{FF2B5EF4-FFF2-40B4-BE49-F238E27FC236}">
                <a16:creationId xmlns:a16="http://schemas.microsoft.com/office/drawing/2014/main" id="{E8E85E49-5CF0-43C8-9130-6196D23C4715}"/>
              </a:ext>
            </a:extLst>
          </p:cNvPr>
          <p:cNvSpPr/>
          <p:nvPr/>
        </p:nvSpPr>
        <p:spPr>
          <a:xfrm>
            <a:off x="5768325" y="1522145"/>
            <a:ext cx="5907153" cy="4590167"/>
          </a:xfrm>
          <a:prstGeom prst="rect">
            <a:avLst/>
          </a:prstGeom>
        </p:spPr>
        <p:txBody>
          <a:bodyPr wrap="square">
            <a:spAutoFit/>
          </a:bodyPr>
          <a:lstStyle/>
          <a:p>
            <a:r>
              <a:rPr lang="en-US" sz="2800" b="1" dirty="0"/>
              <a:t>Sources de </a:t>
            </a:r>
            <a:r>
              <a:rPr lang="en-US" sz="2800" b="1" dirty="0" err="1"/>
              <a:t>données</a:t>
            </a:r>
            <a:r>
              <a:rPr lang="en-US" sz="2800" b="1" dirty="0"/>
              <a:t> </a:t>
            </a:r>
            <a:r>
              <a:rPr lang="en-US" sz="2800" b="1" dirty="0" err="1"/>
              <a:t>primaires</a:t>
            </a:r>
            <a:r>
              <a:rPr lang="en-US" sz="2800" b="1" dirty="0"/>
              <a:t> et </a:t>
            </a:r>
            <a:r>
              <a:rPr lang="en-US" sz="2800" b="1" dirty="0" err="1"/>
              <a:t>secondaires</a:t>
            </a:r>
            <a:endParaRPr lang="en-US" sz="2800" b="1" dirty="0"/>
          </a:p>
          <a:p>
            <a:pPr marL="228600" indent="-228600">
              <a:lnSpc>
                <a:spcPct val="110000"/>
              </a:lnSpc>
              <a:buFont typeface="Arial" panose="020B0604020202020204" pitchFamily="34" charset="0"/>
              <a:buChar char="•"/>
            </a:pPr>
            <a:r>
              <a:rPr lang="en-US" sz="2400" dirty="0" err="1"/>
              <a:t>Bénéficiaires</a:t>
            </a:r>
            <a:endParaRPr lang="en-US" sz="2400" dirty="0"/>
          </a:p>
          <a:p>
            <a:pPr marL="228600" indent="-228600">
              <a:lnSpc>
                <a:spcPct val="110000"/>
              </a:lnSpc>
              <a:buFont typeface="Arial" panose="020B0604020202020204" pitchFamily="34" charset="0"/>
              <a:buChar char="•"/>
            </a:pPr>
            <a:r>
              <a:rPr lang="en-US" sz="2400" dirty="0" err="1"/>
              <a:t>Prestataires</a:t>
            </a:r>
            <a:r>
              <a:rPr lang="en-US" sz="2400" dirty="0"/>
              <a:t> de services</a:t>
            </a:r>
          </a:p>
          <a:p>
            <a:pPr marL="228600" indent="-228600">
              <a:lnSpc>
                <a:spcPct val="110000"/>
              </a:lnSpc>
              <a:buFont typeface="Arial" panose="020B0604020202020204" pitchFamily="34" charset="0"/>
              <a:buChar char="•"/>
            </a:pPr>
            <a:r>
              <a:rPr lang="en-US" sz="2400" dirty="0" err="1"/>
              <a:t>Autres</a:t>
            </a:r>
            <a:r>
              <a:rPr lang="en-US" sz="2400" dirty="0"/>
              <a:t> </a:t>
            </a:r>
            <a:r>
              <a:rPr lang="en-US" sz="2400" dirty="0" err="1"/>
              <a:t>organisations</a:t>
            </a:r>
            <a:r>
              <a:rPr lang="en-US" sz="2400" dirty="0"/>
              <a:t> locales</a:t>
            </a:r>
          </a:p>
          <a:p>
            <a:pPr marL="228600" indent="-228600">
              <a:lnSpc>
                <a:spcPct val="110000"/>
              </a:lnSpc>
              <a:buFont typeface="Arial" panose="020B0604020202020204" pitchFamily="34" charset="0"/>
              <a:buChar char="•"/>
            </a:pPr>
            <a:r>
              <a:rPr lang="en-US" sz="2400" dirty="0" err="1"/>
              <a:t>Partenaires</a:t>
            </a:r>
            <a:r>
              <a:rPr lang="en-US" sz="2400" dirty="0"/>
              <a:t> du </a:t>
            </a:r>
            <a:r>
              <a:rPr lang="en-US" sz="2400" dirty="0" err="1"/>
              <a:t>projet</a:t>
            </a:r>
            <a:endParaRPr lang="en-US" sz="2400" dirty="0"/>
          </a:p>
          <a:p>
            <a:pPr marL="228600" indent="-228600">
              <a:lnSpc>
                <a:spcPct val="110000"/>
              </a:lnSpc>
              <a:buFont typeface="Arial" panose="020B0604020202020204" pitchFamily="34" charset="0"/>
              <a:buChar char="•"/>
            </a:pPr>
            <a:r>
              <a:rPr lang="en-US" sz="2400" dirty="0" err="1"/>
              <a:t>Gouvernement</a:t>
            </a:r>
            <a:endParaRPr lang="en-US" sz="2400" dirty="0"/>
          </a:p>
          <a:p>
            <a:pPr marL="228600" indent="-228600">
              <a:lnSpc>
                <a:spcPct val="110000"/>
              </a:lnSpc>
              <a:buFont typeface="Arial" panose="020B0604020202020204" pitchFamily="34" charset="0"/>
              <a:buChar char="•"/>
            </a:pPr>
            <a:r>
              <a:rPr lang="en-US" sz="2400" dirty="0" err="1"/>
              <a:t>Autres</a:t>
            </a:r>
            <a:r>
              <a:rPr lang="en-US" sz="2400" dirty="0"/>
              <a:t> </a:t>
            </a:r>
            <a:r>
              <a:rPr lang="en-US" sz="2400" dirty="0" err="1"/>
              <a:t>donateurs</a:t>
            </a:r>
            <a:endParaRPr lang="en-US" sz="2400" dirty="0"/>
          </a:p>
          <a:p>
            <a:pPr marL="228600" indent="-228600">
              <a:lnSpc>
                <a:spcPct val="110000"/>
              </a:lnSpc>
              <a:buFont typeface="Arial" panose="020B0604020202020204" pitchFamily="34" charset="0"/>
              <a:buChar char="•"/>
            </a:pPr>
            <a:r>
              <a:rPr lang="en-US" sz="2400" dirty="0" err="1"/>
              <a:t>Autres</a:t>
            </a:r>
            <a:r>
              <a:rPr lang="en-US" sz="2400" dirty="0"/>
              <a:t> dossiers de </a:t>
            </a:r>
            <a:r>
              <a:rPr lang="en-US" sz="2400" dirty="0" err="1"/>
              <a:t>projets</a:t>
            </a:r>
            <a:endParaRPr lang="en-US" sz="2400" dirty="0"/>
          </a:p>
          <a:p>
            <a:pPr marL="228600" indent="-228600">
              <a:lnSpc>
                <a:spcPct val="110000"/>
              </a:lnSpc>
              <a:buFont typeface="Arial" panose="020B0604020202020204" pitchFamily="34" charset="0"/>
              <a:buChar char="•"/>
            </a:pPr>
            <a:r>
              <a:rPr lang="en-US" sz="2400" dirty="0"/>
              <a:t>Rapports et études</a:t>
            </a:r>
          </a:p>
          <a:p>
            <a:pPr marL="228600" indent="-228600">
              <a:lnSpc>
                <a:spcPct val="110000"/>
              </a:lnSpc>
              <a:buFont typeface="Arial" panose="020B0604020202020204" pitchFamily="34" charset="0"/>
              <a:buChar char="•"/>
            </a:pPr>
            <a:r>
              <a:rPr lang="en-US" sz="2400" dirty="0" err="1"/>
              <a:t>Statistiques</a:t>
            </a:r>
            <a:r>
              <a:rPr lang="en-US" sz="2400" dirty="0"/>
              <a:t> </a:t>
            </a:r>
            <a:r>
              <a:rPr lang="en-US" sz="2400" dirty="0" err="1"/>
              <a:t>gouvernementales</a:t>
            </a:r>
            <a:r>
              <a:rPr lang="en-US" sz="2400" dirty="0"/>
              <a:t> </a:t>
            </a:r>
          </a:p>
        </p:txBody>
      </p:sp>
      <p:sp>
        <p:nvSpPr>
          <p:cNvPr id="2" name="Footer Placeholder 1">
            <a:extLst>
              <a:ext uri="{FF2B5EF4-FFF2-40B4-BE49-F238E27FC236}">
                <a16:creationId xmlns:a16="http://schemas.microsoft.com/office/drawing/2014/main" id="{68FE19B2-7F5E-43C9-A92F-8915FA46AD8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335641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Qu'est-ce qu'un indicateur ?">
            <a:extLst>
              <a:ext uri="{FF2B5EF4-FFF2-40B4-BE49-F238E27FC236}">
                <a16:creationId xmlns:a16="http://schemas.microsoft.com/office/drawing/2014/main" id="{AA5A2B27-8A8B-43EF-AF60-BD11A6E41202}"/>
              </a:ext>
            </a:extLst>
          </p:cNvPr>
          <p:cNvSpPr>
            <a:spLocks noGrp="1"/>
          </p:cNvSpPr>
          <p:nvPr>
            <p:ph type="ctrTitle"/>
          </p:nvPr>
        </p:nvSpPr>
        <p:spPr>
          <a:xfrm>
            <a:off x="574158" y="104931"/>
            <a:ext cx="10276913" cy="961175"/>
          </a:xfrm>
        </p:spPr>
        <p:txBody>
          <a:bodyPr>
            <a:normAutofit/>
          </a:bodyPr>
          <a:lstStyle/>
          <a:p>
            <a:pPr algn="l"/>
            <a:r>
              <a:rPr lang="en-US" sz="4400" dirty="0" err="1"/>
              <a:t>Qu'est-ce</a:t>
            </a:r>
            <a:r>
              <a:rPr lang="en-US" sz="4400" dirty="0"/>
              <a:t> </a:t>
            </a:r>
            <a:r>
              <a:rPr lang="en-US" sz="4400" dirty="0" err="1"/>
              <a:t>qu'un</a:t>
            </a:r>
            <a:r>
              <a:rPr lang="en-US" sz="4400" dirty="0"/>
              <a:t> </a:t>
            </a:r>
            <a:r>
              <a:rPr lang="en-US" sz="4400" dirty="0" err="1"/>
              <a:t>indicateur</a:t>
            </a:r>
            <a:r>
              <a:rPr lang="en-US" sz="4400" dirty="0"/>
              <a:t> ?</a:t>
            </a:r>
          </a:p>
        </p:txBody>
      </p:sp>
      <p:sp>
        <p:nvSpPr>
          <p:cNvPr id="8" name="TextBox 7" descr="Une unité de mesure utilisée pour suivre la progression des résultats au niveau de la production, des résultats et des objectifs d'un projet. ">
            <a:extLst>
              <a:ext uri="{FF2B5EF4-FFF2-40B4-BE49-F238E27FC236}">
                <a16:creationId xmlns:a16="http://schemas.microsoft.com/office/drawing/2014/main" id="{C75755CD-C39D-4400-8E27-3DAA6CF166C5}"/>
              </a:ext>
            </a:extLst>
          </p:cNvPr>
          <p:cNvSpPr txBox="1"/>
          <p:nvPr/>
        </p:nvSpPr>
        <p:spPr>
          <a:xfrm>
            <a:off x="574158" y="1213327"/>
            <a:ext cx="11178130" cy="954107"/>
          </a:xfrm>
          <a:prstGeom prst="rect">
            <a:avLst/>
          </a:prstGeom>
          <a:noFill/>
        </p:spPr>
        <p:txBody>
          <a:bodyPr wrap="square">
            <a:spAutoFit/>
          </a:bodyPr>
          <a:lstStyle/>
          <a:p>
            <a:pPr marL="0" indent="0">
              <a:buNone/>
            </a:pPr>
            <a:r>
              <a:rPr lang="en-US" sz="2800" b="1" dirty="0"/>
              <a:t>Une </a:t>
            </a:r>
            <a:r>
              <a:rPr lang="en-US" sz="2800" b="1" dirty="0" err="1"/>
              <a:t>unité</a:t>
            </a:r>
            <a:r>
              <a:rPr lang="en-US" sz="2800" b="1" dirty="0"/>
              <a:t> de </a:t>
            </a:r>
            <a:r>
              <a:rPr lang="en-US" sz="2800" b="1" dirty="0" err="1"/>
              <a:t>mesure</a:t>
            </a:r>
            <a:r>
              <a:rPr lang="en-US" sz="2800" b="1" dirty="0"/>
              <a:t> </a:t>
            </a:r>
            <a:r>
              <a:rPr lang="en-US" sz="2800" b="1" dirty="0" err="1"/>
              <a:t>utilisée</a:t>
            </a:r>
            <a:r>
              <a:rPr lang="en-US" sz="2800" b="1" dirty="0"/>
              <a:t> pour </a:t>
            </a:r>
            <a:r>
              <a:rPr lang="en-US" sz="2800" b="1" dirty="0" err="1"/>
              <a:t>suivre</a:t>
            </a:r>
            <a:r>
              <a:rPr lang="en-US" sz="2800" b="1" dirty="0"/>
              <a:t> la progression des </a:t>
            </a:r>
            <a:r>
              <a:rPr lang="en-US" sz="2800" b="1" dirty="0" err="1"/>
              <a:t>résultats</a:t>
            </a:r>
            <a:r>
              <a:rPr lang="en-US" sz="2800" b="1" dirty="0"/>
              <a:t> au </a:t>
            </a:r>
            <a:r>
              <a:rPr lang="en-US" sz="2800" b="1" dirty="0" err="1"/>
              <a:t>niveau</a:t>
            </a:r>
            <a:r>
              <a:rPr lang="en-US" sz="2800" b="1" dirty="0"/>
              <a:t> de la production, des </a:t>
            </a:r>
            <a:r>
              <a:rPr lang="en-US" sz="2800" b="1" dirty="0" err="1"/>
              <a:t>résultats</a:t>
            </a:r>
            <a:r>
              <a:rPr lang="en-US" sz="2800" b="1" dirty="0"/>
              <a:t> et des </a:t>
            </a:r>
            <a:r>
              <a:rPr lang="en-US" sz="2800" b="1" dirty="0" err="1"/>
              <a:t>objectifs</a:t>
            </a:r>
            <a:r>
              <a:rPr lang="en-US" sz="2800" b="1" dirty="0"/>
              <a:t> d'un </a:t>
            </a:r>
            <a:r>
              <a:rPr lang="en-US" sz="2800" b="1" dirty="0" err="1"/>
              <a:t>projet</a:t>
            </a:r>
            <a:r>
              <a:rPr lang="en-US" sz="2800" b="1" dirty="0"/>
              <a:t>. </a:t>
            </a:r>
            <a:endParaRPr lang="en-US" sz="2800" b="1" dirty="0">
              <a:solidFill>
                <a:schemeClr val="accent1"/>
              </a:solidFill>
            </a:endParaRPr>
          </a:p>
        </p:txBody>
      </p:sp>
      <p:sp>
        <p:nvSpPr>
          <p:cNvPr id="3" name="Content Placeholder 2" descr="Le plus souvent rapporté sous forme de chiffre ou de pourcentage. &#10;Doit être neutre - ni positif ni négatif.&#10;Par exemple, le nombre de ménages dont les enfants travaillent, et non la réduction du nombre de ménages dont les enfants travaillent.&#10;Doit être unidimensionnel (mesurer une idée). ">
            <a:extLst>
              <a:ext uri="{FF2B5EF4-FFF2-40B4-BE49-F238E27FC236}">
                <a16:creationId xmlns:a16="http://schemas.microsoft.com/office/drawing/2014/main" id="{899D53A3-0873-4795-B6D8-E299669A3614}"/>
              </a:ext>
            </a:extLst>
          </p:cNvPr>
          <p:cNvSpPr>
            <a:spLocks noGrp="1"/>
          </p:cNvSpPr>
          <p:nvPr>
            <p:ph sz="quarter" idx="13"/>
          </p:nvPr>
        </p:nvSpPr>
        <p:spPr>
          <a:xfrm>
            <a:off x="450983" y="2444749"/>
            <a:ext cx="8329123" cy="3361691"/>
          </a:xfrm>
        </p:spPr>
        <p:txBody>
          <a:bodyPr>
            <a:normAutofit/>
          </a:bodyPr>
          <a:lstStyle/>
          <a:p>
            <a:r>
              <a:rPr lang="en-US" dirty="0">
                <a:ea typeface="Source Sans Pro" panose="020B0503030403020204" pitchFamily="34" charset="0"/>
              </a:rPr>
              <a:t>Le plus </a:t>
            </a:r>
            <a:r>
              <a:rPr lang="en-US" dirty="0" err="1">
                <a:ea typeface="Source Sans Pro" panose="020B0503030403020204" pitchFamily="34" charset="0"/>
              </a:rPr>
              <a:t>souvent</a:t>
            </a:r>
            <a:r>
              <a:rPr lang="en-US" dirty="0">
                <a:ea typeface="Source Sans Pro" panose="020B0503030403020204" pitchFamily="34" charset="0"/>
              </a:rPr>
              <a:t> </a:t>
            </a:r>
            <a:r>
              <a:rPr lang="en-US" dirty="0" err="1">
                <a:ea typeface="Source Sans Pro" panose="020B0503030403020204" pitchFamily="34" charset="0"/>
              </a:rPr>
              <a:t>rapporté</a:t>
            </a:r>
            <a:r>
              <a:rPr lang="en-US" dirty="0">
                <a:ea typeface="Source Sans Pro" panose="020B0503030403020204" pitchFamily="34" charset="0"/>
              </a:rPr>
              <a:t> sous </a:t>
            </a:r>
            <a:r>
              <a:rPr lang="en-US" dirty="0" err="1">
                <a:ea typeface="Source Sans Pro" panose="020B0503030403020204" pitchFamily="34" charset="0"/>
              </a:rPr>
              <a:t>forme</a:t>
            </a:r>
            <a:r>
              <a:rPr lang="en-US" dirty="0">
                <a:ea typeface="Source Sans Pro" panose="020B0503030403020204" pitchFamily="34" charset="0"/>
              </a:rPr>
              <a:t> de chiffre </a:t>
            </a:r>
            <a:r>
              <a:rPr lang="en-US" dirty="0" err="1">
                <a:ea typeface="Source Sans Pro" panose="020B0503030403020204" pitchFamily="34" charset="0"/>
              </a:rPr>
              <a:t>ou</a:t>
            </a:r>
            <a:r>
              <a:rPr lang="en-US" dirty="0">
                <a:ea typeface="Source Sans Pro" panose="020B0503030403020204" pitchFamily="34" charset="0"/>
              </a:rPr>
              <a:t> de </a:t>
            </a:r>
            <a:r>
              <a:rPr lang="en-US" dirty="0" err="1">
                <a:ea typeface="Source Sans Pro" panose="020B0503030403020204" pitchFamily="34" charset="0"/>
              </a:rPr>
              <a:t>pourcentage</a:t>
            </a:r>
            <a:r>
              <a:rPr lang="en-US" dirty="0">
                <a:ea typeface="Source Sans Pro" panose="020B0503030403020204" pitchFamily="34" charset="0"/>
              </a:rPr>
              <a:t>. </a:t>
            </a:r>
          </a:p>
          <a:p>
            <a:r>
              <a:rPr lang="en-US" dirty="0">
                <a:ea typeface="Source Sans Pro" panose="020B0503030403020204" pitchFamily="34" charset="0"/>
              </a:rPr>
              <a:t>Doit </a:t>
            </a:r>
            <a:r>
              <a:rPr lang="en-US" dirty="0" err="1">
                <a:ea typeface="Source Sans Pro" panose="020B0503030403020204" pitchFamily="34" charset="0"/>
              </a:rPr>
              <a:t>être</a:t>
            </a:r>
            <a:r>
              <a:rPr lang="en-US" dirty="0">
                <a:ea typeface="Source Sans Pro" panose="020B0503030403020204" pitchFamily="34" charset="0"/>
              </a:rPr>
              <a:t> </a:t>
            </a:r>
            <a:r>
              <a:rPr lang="en-US" dirty="0" err="1">
                <a:ea typeface="Source Sans Pro" panose="020B0503030403020204" pitchFamily="34" charset="0"/>
              </a:rPr>
              <a:t>neutre</a:t>
            </a:r>
            <a:r>
              <a:rPr lang="en-US" dirty="0">
                <a:ea typeface="Source Sans Pro" panose="020B0503030403020204" pitchFamily="34" charset="0"/>
              </a:rPr>
              <a:t> - </a:t>
            </a:r>
            <a:r>
              <a:rPr lang="en-US" dirty="0" err="1">
                <a:ea typeface="Source Sans Pro" panose="020B0503030403020204" pitchFamily="34" charset="0"/>
              </a:rPr>
              <a:t>ni</a:t>
            </a:r>
            <a:r>
              <a:rPr lang="en-US" dirty="0">
                <a:ea typeface="Source Sans Pro" panose="020B0503030403020204" pitchFamily="34" charset="0"/>
              </a:rPr>
              <a:t> </a:t>
            </a:r>
            <a:r>
              <a:rPr lang="en-US" dirty="0" err="1">
                <a:ea typeface="Source Sans Pro" panose="020B0503030403020204" pitchFamily="34" charset="0"/>
              </a:rPr>
              <a:t>positif</a:t>
            </a:r>
            <a:r>
              <a:rPr lang="en-US" dirty="0">
                <a:ea typeface="Source Sans Pro" panose="020B0503030403020204" pitchFamily="34" charset="0"/>
              </a:rPr>
              <a:t> </a:t>
            </a:r>
            <a:r>
              <a:rPr lang="en-US" dirty="0" err="1">
                <a:ea typeface="Source Sans Pro" panose="020B0503030403020204" pitchFamily="34" charset="0"/>
              </a:rPr>
              <a:t>ni</a:t>
            </a:r>
            <a:r>
              <a:rPr lang="en-US" dirty="0">
                <a:ea typeface="Source Sans Pro" panose="020B0503030403020204" pitchFamily="34" charset="0"/>
              </a:rPr>
              <a:t> </a:t>
            </a:r>
            <a:r>
              <a:rPr lang="en-US" dirty="0" err="1">
                <a:ea typeface="Source Sans Pro" panose="020B0503030403020204" pitchFamily="34" charset="0"/>
              </a:rPr>
              <a:t>négatif</a:t>
            </a:r>
            <a:r>
              <a:rPr lang="en-US" dirty="0">
                <a:ea typeface="Source Sans Pro" panose="020B0503030403020204" pitchFamily="34" charset="0"/>
              </a:rPr>
              <a:t>.</a:t>
            </a:r>
          </a:p>
          <a:p>
            <a:r>
              <a:rPr lang="en-US" dirty="0">
                <a:ea typeface="Source Sans Pro" panose="020B0503030403020204" pitchFamily="34" charset="0"/>
              </a:rPr>
              <a:t>Par </a:t>
            </a:r>
            <a:r>
              <a:rPr lang="en-US" dirty="0" err="1">
                <a:ea typeface="Source Sans Pro" panose="020B0503030403020204" pitchFamily="34" charset="0"/>
              </a:rPr>
              <a:t>exemple</a:t>
            </a:r>
            <a:r>
              <a:rPr lang="en-US" dirty="0">
                <a:ea typeface="Source Sans Pro" panose="020B0503030403020204" pitchFamily="34" charset="0"/>
              </a:rPr>
              <a:t>, le </a:t>
            </a:r>
            <a:r>
              <a:rPr lang="en-US" dirty="0" err="1">
                <a:ea typeface="Source Sans Pro" panose="020B0503030403020204" pitchFamily="34" charset="0"/>
              </a:rPr>
              <a:t>nombre</a:t>
            </a:r>
            <a:r>
              <a:rPr lang="en-US" dirty="0">
                <a:ea typeface="Source Sans Pro" panose="020B0503030403020204" pitchFamily="34" charset="0"/>
              </a:rPr>
              <a:t> de ménages </a:t>
            </a:r>
            <a:r>
              <a:rPr lang="en-US" dirty="0" err="1">
                <a:ea typeface="Source Sans Pro" panose="020B0503030403020204" pitchFamily="34" charset="0"/>
              </a:rPr>
              <a:t>dont</a:t>
            </a:r>
            <a:r>
              <a:rPr lang="en-US" dirty="0">
                <a:ea typeface="Source Sans Pro" panose="020B0503030403020204" pitchFamily="34" charset="0"/>
              </a:rPr>
              <a:t> les enfants </a:t>
            </a:r>
            <a:r>
              <a:rPr lang="en-US" dirty="0" err="1">
                <a:ea typeface="Source Sans Pro" panose="020B0503030403020204" pitchFamily="34" charset="0"/>
              </a:rPr>
              <a:t>travaillent</a:t>
            </a:r>
            <a:r>
              <a:rPr lang="en-US" dirty="0">
                <a:ea typeface="Source Sans Pro" panose="020B0503030403020204" pitchFamily="34" charset="0"/>
              </a:rPr>
              <a:t>, et non la </a:t>
            </a:r>
            <a:r>
              <a:rPr lang="en-US" dirty="0" err="1">
                <a:ea typeface="Source Sans Pro" panose="020B0503030403020204" pitchFamily="34" charset="0"/>
              </a:rPr>
              <a:t>réduction</a:t>
            </a:r>
            <a:r>
              <a:rPr lang="en-US" dirty="0">
                <a:ea typeface="Source Sans Pro" panose="020B0503030403020204" pitchFamily="34" charset="0"/>
              </a:rPr>
              <a:t> du </a:t>
            </a:r>
            <a:r>
              <a:rPr lang="en-US" dirty="0" err="1">
                <a:ea typeface="Source Sans Pro" panose="020B0503030403020204" pitchFamily="34" charset="0"/>
              </a:rPr>
              <a:t>nombre</a:t>
            </a:r>
            <a:r>
              <a:rPr lang="en-US" dirty="0">
                <a:ea typeface="Source Sans Pro" panose="020B0503030403020204" pitchFamily="34" charset="0"/>
              </a:rPr>
              <a:t> de ménages </a:t>
            </a:r>
            <a:r>
              <a:rPr lang="en-US" dirty="0" err="1">
                <a:ea typeface="Source Sans Pro" panose="020B0503030403020204" pitchFamily="34" charset="0"/>
              </a:rPr>
              <a:t>dont</a:t>
            </a:r>
            <a:r>
              <a:rPr lang="en-US" dirty="0">
                <a:ea typeface="Source Sans Pro" panose="020B0503030403020204" pitchFamily="34" charset="0"/>
              </a:rPr>
              <a:t> les enfants </a:t>
            </a:r>
            <a:r>
              <a:rPr lang="en-US" dirty="0" err="1">
                <a:ea typeface="Source Sans Pro" panose="020B0503030403020204" pitchFamily="34" charset="0"/>
              </a:rPr>
              <a:t>travaillent</a:t>
            </a:r>
            <a:r>
              <a:rPr lang="en-US" dirty="0">
                <a:ea typeface="Source Sans Pro" panose="020B0503030403020204" pitchFamily="34" charset="0"/>
              </a:rPr>
              <a:t>.</a:t>
            </a:r>
          </a:p>
          <a:p>
            <a:r>
              <a:rPr lang="en-US" dirty="0">
                <a:ea typeface="Source Sans Pro" panose="020B0503030403020204" pitchFamily="34" charset="0"/>
              </a:rPr>
              <a:t>Doit </a:t>
            </a:r>
            <a:r>
              <a:rPr lang="en-US" dirty="0" err="1">
                <a:ea typeface="Source Sans Pro" panose="020B0503030403020204" pitchFamily="34" charset="0"/>
              </a:rPr>
              <a:t>être</a:t>
            </a:r>
            <a:r>
              <a:rPr lang="en-US" dirty="0">
                <a:ea typeface="Source Sans Pro" panose="020B0503030403020204" pitchFamily="34" charset="0"/>
              </a:rPr>
              <a:t> </a:t>
            </a:r>
            <a:r>
              <a:rPr lang="en-US" dirty="0" err="1">
                <a:ea typeface="Source Sans Pro" panose="020B0503030403020204" pitchFamily="34" charset="0"/>
              </a:rPr>
              <a:t>unidimensionnel</a:t>
            </a:r>
            <a:r>
              <a:rPr lang="en-US" dirty="0">
                <a:ea typeface="Source Sans Pro" panose="020B0503030403020204" pitchFamily="34" charset="0"/>
              </a:rPr>
              <a:t> (</a:t>
            </a:r>
            <a:r>
              <a:rPr lang="en-US" dirty="0" err="1">
                <a:ea typeface="Source Sans Pro" panose="020B0503030403020204" pitchFamily="34" charset="0"/>
              </a:rPr>
              <a:t>mesurer</a:t>
            </a:r>
            <a:r>
              <a:rPr lang="en-US" dirty="0">
                <a:ea typeface="Source Sans Pro" panose="020B0503030403020204" pitchFamily="34" charset="0"/>
              </a:rPr>
              <a:t> </a:t>
            </a:r>
            <a:r>
              <a:rPr lang="en-US" dirty="0" err="1">
                <a:ea typeface="Source Sans Pro" panose="020B0503030403020204" pitchFamily="34" charset="0"/>
              </a:rPr>
              <a:t>une</a:t>
            </a:r>
            <a:r>
              <a:rPr lang="en-US" dirty="0">
                <a:ea typeface="Source Sans Pro" panose="020B0503030403020204" pitchFamily="34" charset="0"/>
              </a:rPr>
              <a:t> idée). </a:t>
            </a:r>
          </a:p>
        </p:txBody>
      </p:sp>
      <p:pic>
        <p:nvPicPr>
          <p:cNvPr id="6" name="Picture 5">
            <a:extLst>
              <a:ext uri="{FF2B5EF4-FFF2-40B4-BE49-F238E27FC236}">
                <a16:creationId xmlns:a16="http://schemas.microsoft.com/office/drawing/2014/main" id="{0847CA2B-FB62-4D99-BD91-F9C01C0E8555}"/>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676908" y="2867774"/>
            <a:ext cx="3289626" cy="2776899"/>
          </a:xfrm>
          <a:prstGeom prst="rect">
            <a:avLst/>
          </a:prstGeom>
        </p:spPr>
      </p:pic>
      <p:sp>
        <p:nvSpPr>
          <p:cNvPr id="2" name="Footer Placeholder 1">
            <a:extLst>
              <a:ext uri="{FF2B5EF4-FFF2-40B4-BE49-F238E27FC236}">
                <a16:creationId xmlns:a16="http://schemas.microsoft.com/office/drawing/2014/main" id="{C731B885-2FDF-4680-BBA6-705BD14FABD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391128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Example PMP">
            <a:extLst>
              <a:ext uri="{FF2B5EF4-FFF2-40B4-BE49-F238E27FC236}">
                <a16:creationId xmlns:a16="http://schemas.microsoft.com/office/drawing/2014/main" id="{AA5A2B27-8A8B-43EF-AF60-BD11A6E41202}"/>
              </a:ext>
            </a:extLst>
          </p:cNvPr>
          <p:cNvSpPr>
            <a:spLocks noGrp="1"/>
          </p:cNvSpPr>
          <p:nvPr>
            <p:ph type="ctrTitle"/>
          </p:nvPr>
        </p:nvSpPr>
        <p:spPr>
          <a:xfrm>
            <a:off x="535940" y="0"/>
            <a:ext cx="3732245" cy="961175"/>
          </a:xfrm>
        </p:spPr>
        <p:txBody>
          <a:bodyPr>
            <a:normAutofit/>
          </a:bodyPr>
          <a:lstStyle/>
          <a:p>
            <a:pPr algn="l"/>
            <a:r>
              <a:rPr lang="en-US" sz="4000" dirty="0"/>
              <a:t>Example PMP</a:t>
            </a:r>
          </a:p>
        </p:txBody>
      </p:sp>
      <p:grpSp>
        <p:nvGrpSpPr>
          <p:cNvPr id="2" name="Group 1" descr="Tableau:&#10;&#10;Indicator:&#10;&#10;Pourcentage de participantes engagées dans de nouvelles entreprises sans risque ou sans travail des enfants dans la chaîne d'approvisionnement du cacao. &#10;&#10;Indicator Definition, Classification and Unite of Measurement:&#10;&#10;Définitions :&#10;Engagé : travaillant dans une entreprise génératrice de revenus&#10;Entreprise commerciale : activité économique avec des droits du travail/conditions de travail acceptables.&#10;Numérateur : # Nombre de participantes engagées dans de nouvelles entreprises sans risque ou sans travail des enfants. Dénominateur : Nombre total de participantes &#10;&#10;Unité de mesure :  Pourcentage&#10;Classification : Cumulatif&#10;&#10;Type de mesure Quantitatif &#10;&#10;Indicator Disaggregation:&#10;&#10;Par district/Municipalité&#10;&#10;Par âge (15-17, 18+)&#10;&#10;Data Collection Instrument:&#10;Ménage Entrée/produit Formulaires (question 8 &amp; 9)&#10;&#10;Frequency of collection &amp; reporting, and % verification:&#10;Collecte :  Annuellement&#10;&#10;Rapport :  Annuellement&#10;&#10;Vérification : 20 %&#10;&#10;">
            <a:extLst>
              <a:ext uri="{FF2B5EF4-FFF2-40B4-BE49-F238E27FC236}">
                <a16:creationId xmlns:a16="http://schemas.microsoft.com/office/drawing/2014/main" id="{86B9D01D-362A-275E-068A-2D5A351902D2}"/>
              </a:ext>
            </a:extLst>
          </p:cNvPr>
          <p:cNvGrpSpPr/>
          <p:nvPr/>
        </p:nvGrpSpPr>
        <p:grpSpPr>
          <a:xfrm>
            <a:off x="601753" y="1227772"/>
            <a:ext cx="11405916" cy="4809565"/>
            <a:chOff x="601753" y="1227772"/>
            <a:chExt cx="11405916" cy="4809565"/>
          </a:xfrm>
        </p:grpSpPr>
        <p:pic>
          <p:nvPicPr>
            <p:cNvPr id="5" name="Picture 4">
              <a:extLst>
                <a:ext uri="{FF2B5EF4-FFF2-40B4-BE49-F238E27FC236}">
                  <a16:creationId xmlns:a16="http://schemas.microsoft.com/office/drawing/2014/main" id="{AB8291BE-A120-4EBA-87B3-E628A005E621}"/>
                </a:ext>
              </a:extLst>
            </p:cNvPr>
            <p:cNvPicPr>
              <a:picLocks noChangeAspect="1"/>
            </p:cNvPicPr>
            <p:nvPr/>
          </p:nvPicPr>
          <p:blipFill>
            <a:blip r:embed="rId3"/>
            <a:stretch>
              <a:fillRect/>
            </a:stretch>
          </p:blipFill>
          <p:spPr>
            <a:xfrm>
              <a:off x="601753" y="1227772"/>
              <a:ext cx="11405916" cy="561975"/>
            </a:xfrm>
            <a:prstGeom prst="rect">
              <a:avLst/>
            </a:prstGeom>
          </p:spPr>
        </p:pic>
        <p:sp>
          <p:nvSpPr>
            <p:cNvPr id="6" name="TextBox 5">
              <a:extLst>
                <a:ext uri="{FF2B5EF4-FFF2-40B4-BE49-F238E27FC236}">
                  <a16:creationId xmlns:a16="http://schemas.microsoft.com/office/drawing/2014/main" id="{CED19662-6A06-487E-BB02-E65DD784FCBB}"/>
                </a:ext>
              </a:extLst>
            </p:cNvPr>
            <p:cNvSpPr txBox="1"/>
            <p:nvPr/>
          </p:nvSpPr>
          <p:spPr>
            <a:xfrm>
              <a:off x="601753" y="1790020"/>
              <a:ext cx="1528353" cy="4247317"/>
            </a:xfrm>
            <a:prstGeom prst="rect">
              <a:avLst/>
            </a:prstGeom>
            <a:noFill/>
          </p:spPr>
          <p:txBody>
            <a:bodyPr wrap="square" rtlCol="0">
              <a:spAutoFit/>
            </a:bodyPr>
            <a:lstStyle/>
            <a:p>
              <a:r>
                <a:rPr lang="en-US" b="1" dirty="0" err="1"/>
                <a:t>Pourcentage</a:t>
              </a:r>
              <a:r>
                <a:rPr lang="en-US" b="1" dirty="0"/>
                <a:t> de </a:t>
              </a:r>
              <a:r>
                <a:rPr lang="en-US" b="1" dirty="0" err="1"/>
                <a:t>participantes</a:t>
              </a:r>
              <a:r>
                <a:rPr lang="en-US" b="1" dirty="0"/>
                <a:t> </a:t>
              </a:r>
              <a:r>
                <a:rPr lang="en-US" b="1" dirty="0" err="1"/>
                <a:t>engagées</a:t>
              </a:r>
              <a:r>
                <a:rPr lang="en-US" b="1" dirty="0"/>
                <a:t> dans de </a:t>
              </a:r>
              <a:r>
                <a:rPr lang="en-US" b="1" dirty="0" err="1"/>
                <a:t>nouvelles</a:t>
              </a:r>
              <a:r>
                <a:rPr lang="en-US" b="1" dirty="0"/>
                <a:t> </a:t>
              </a:r>
              <a:r>
                <a:rPr lang="en-US" b="1" dirty="0" err="1"/>
                <a:t>entreprises</a:t>
              </a:r>
              <a:r>
                <a:rPr lang="en-US" b="1" dirty="0"/>
                <a:t> sans </a:t>
              </a:r>
              <a:r>
                <a:rPr lang="en-US" b="1" dirty="0" err="1"/>
                <a:t>risque</a:t>
              </a:r>
              <a:r>
                <a:rPr lang="en-US" b="1" dirty="0"/>
                <a:t> </a:t>
              </a:r>
              <a:r>
                <a:rPr lang="en-US" b="1" dirty="0" err="1"/>
                <a:t>ou</a:t>
              </a:r>
              <a:r>
                <a:rPr lang="en-US" b="1" dirty="0"/>
                <a:t> sans travail des enfants dans la </a:t>
              </a:r>
              <a:r>
                <a:rPr lang="en-US" b="1" dirty="0" err="1"/>
                <a:t>chaîne</a:t>
              </a:r>
              <a:r>
                <a:rPr lang="en-US" b="1" dirty="0"/>
                <a:t> </a:t>
              </a:r>
              <a:r>
                <a:rPr lang="en-US" b="1" dirty="0" err="1"/>
                <a:t>d'approvisionnement</a:t>
              </a:r>
              <a:r>
                <a:rPr lang="en-US" b="1" dirty="0"/>
                <a:t> du cacao. </a:t>
              </a:r>
              <a:endParaRPr lang="en-US" dirty="0"/>
            </a:p>
          </p:txBody>
        </p:sp>
        <p:sp>
          <p:nvSpPr>
            <p:cNvPr id="14" name="TextBox 13">
              <a:extLst>
                <a:ext uri="{FF2B5EF4-FFF2-40B4-BE49-F238E27FC236}">
                  <a16:creationId xmlns:a16="http://schemas.microsoft.com/office/drawing/2014/main" id="{D7469882-B957-4F6B-82F3-08CCDE66F993}"/>
                </a:ext>
              </a:extLst>
            </p:cNvPr>
            <p:cNvSpPr txBox="1"/>
            <p:nvPr/>
          </p:nvSpPr>
          <p:spPr>
            <a:xfrm>
              <a:off x="2130106" y="1789747"/>
              <a:ext cx="3925254" cy="4031873"/>
            </a:xfrm>
            <a:prstGeom prst="rect">
              <a:avLst/>
            </a:prstGeom>
            <a:noFill/>
          </p:spPr>
          <p:txBody>
            <a:bodyPr wrap="square" rtlCol="0">
              <a:spAutoFit/>
            </a:bodyPr>
            <a:lstStyle/>
            <a:p>
              <a:r>
                <a:rPr lang="en-US" sz="1600" b="1" dirty="0"/>
                <a:t>Definitions:</a:t>
              </a:r>
            </a:p>
            <a:p>
              <a:pPr marL="285750" indent="-285750">
                <a:buFont typeface="Arial" panose="020B0604020202020204" pitchFamily="34" charset="0"/>
                <a:buChar char="•"/>
              </a:pPr>
              <a:r>
                <a:rPr lang="en-US" sz="1600" i="1" dirty="0" err="1"/>
                <a:t>Engagé</a:t>
              </a:r>
              <a:r>
                <a:rPr lang="en-US" sz="1600" i="1" dirty="0"/>
                <a:t> : </a:t>
              </a:r>
              <a:r>
                <a:rPr lang="en-US" sz="1600" dirty="0" err="1"/>
                <a:t>travaillant</a:t>
              </a:r>
              <a:r>
                <a:rPr lang="en-US" sz="1600" dirty="0"/>
                <a:t> dans </a:t>
              </a:r>
              <a:r>
                <a:rPr lang="en-US" sz="1600" dirty="0" err="1"/>
                <a:t>une</a:t>
              </a:r>
              <a:r>
                <a:rPr lang="en-US" sz="1600" dirty="0"/>
                <a:t> </a:t>
              </a:r>
              <a:r>
                <a:rPr lang="en-US" sz="1600" dirty="0" err="1"/>
                <a:t>entreprise</a:t>
              </a:r>
              <a:r>
                <a:rPr lang="en-US" sz="1600" dirty="0"/>
                <a:t> </a:t>
              </a:r>
              <a:r>
                <a:rPr lang="en-US" sz="1600" dirty="0" err="1"/>
                <a:t>génératrice</a:t>
              </a:r>
              <a:r>
                <a:rPr lang="en-US" sz="1600" dirty="0"/>
                <a:t> de </a:t>
              </a:r>
              <a:r>
                <a:rPr lang="en-US" sz="1600" dirty="0" err="1"/>
                <a:t>revenus</a:t>
              </a:r>
              <a:endParaRPr lang="en-US" sz="1600" dirty="0"/>
            </a:p>
            <a:p>
              <a:pPr marL="285750" indent="-285750">
                <a:buFont typeface="Arial" panose="020B0604020202020204" pitchFamily="34" charset="0"/>
                <a:buChar char="•"/>
              </a:pPr>
              <a:r>
                <a:rPr lang="en-US" sz="1600" i="1" dirty="0" err="1"/>
                <a:t>Entreprise</a:t>
              </a:r>
              <a:r>
                <a:rPr lang="en-US" sz="1600" i="1" dirty="0"/>
                <a:t> </a:t>
              </a:r>
              <a:r>
                <a:rPr lang="en-US" sz="1600" i="1" dirty="0" err="1"/>
                <a:t>commerciale</a:t>
              </a:r>
              <a:r>
                <a:rPr lang="en-US" sz="1600" i="1" dirty="0"/>
                <a:t> : </a:t>
              </a:r>
              <a:r>
                <a:rPr lang="en-US" sz="1600" dirty="0" err="1"/>
                <a:t>activité</a:t>
              </a:r>
              <a:r>
                <a:rPr lang="en-US" sz="1600" dirty="0"/>
                <a:t> </a:t>
              </a:r>
              <a:r>
                <a:rPr lang="en-US" sz="1600" dirty="0" err="1"/>
                <a:t>économique</a:t>
              </a:r>
              <a:r>
                <a:rPr lang="en-US" sz="1600" dirty="0"/>
                <a:t> avec des droits du travail/conditions de travail </a:t>
              </a:r>
              <a:r>
                <a:rPr lang="en-US" sz="1600" dirty="0" err="1"/>
                <a:t>acceptables</a:t>
              </a:r>
              <a:r>
                <a:rPr lang="en-US" sz="1600" i="1" dirty="0"/>
                <a:t>.</a:t>
              </a:r>
              <a:endParaRPr lang="en-US" sz="1600" b="1" dirty="0"/>
            </a:p>
            <a:p>
              <a:r>
                <a:rPr lang="en-US" sz="1600" b="1" dirty="0" err="1"/>
                <a:t>Numérateur</a:t>
              </a:r>
              <a:r>
                <a:rPr lang="en-US" sz="1600" b="1" dirty="0"/>
                <a:t> : </a:t>
              </a:r>
              <a:r>
                <a:rPr lang="en-US" sz="1600" dirty="0"/>
                <a:t># </a:t>
              </a:r>
              <a:r>
                <a:rPr lang="en-US" sz="1600" dirty="0" err="1"/>
                <a:t>Nombre</a:t>
              </a:r>
              <a:r>
                <a:rPr lang="en-US" sz="1600" dirty="0"/>
                <a:t> de </a:t>
              </a:r>
              <a:r>
                <a:rPr lang="en-US" sz="1600" dirty="0" err="1"/>
                <a:t>participantes</a:t>
              </a:r>
              <a:r>
                <a:rPr lang="en-US" sz="1600" dirty="0"/>
                <a:t> </a:t>
              </a:r>
              <a:r>
                <a:rPr lang="en-US" sz="1600" dirty="0" err="1"/>
                <a:t>engagées</a:t>
              </a:r>
              <a:r>
                <a:rPr lang="en-US" sz="1600" dirty="0"/>
                <a:t> dans de </a:t>
              </a:r>
              <a:r>
                <a:rPr lang="en-US" sz="1600" dirty="0" err="1"/>
                <a:t>nouvelles</a:t>
              </a:r>
              <a:r>
                <a:rPr lang="en-US" sz="1600" dirty="0"/>
                <a:t> </a:t>
              </a:r>
              <a:r>
                <a:rPr lang="en-US" sz="1600" dirty="0" err="1"/>
                <a:t>entreprises</a:t>
              </a:r>
              <a:r>
                <a:rPr lang="en-US" sz="1600" dirty="0"/>
                <a:t> sans </a:t>
              </a:r>
              <a:r>
                <a:rPr lang="en-US" sz="1600" dirty="0" err="1"/>
                <a:t>risque</a:t>
              </a:r>
              <a:r>
                <a:rPr lang="en-US" sz="1600" dirty="0"/>
                <a:t> </a:t>
              </a:r>
              <a:r>
                <a:rPr lang="en-US" sz="1600" dirty="0" err="1"/>
                <a:t>ou</a:t>
              </a:r>
              <a:r>
                <a:rPr lang="en-US" sz="1600" dirty="0"/>
                <a:t> sans travail des enfants</a:t>
              </a:r>
              <a:r>
                <a:rPr lang="en-US" sz="1600" b="1" dirty="0"/>
                <a:t>. </a:t>
              </a:r>
            </a:p>
            <a:p>
              <a:r>
                <a:rPr lang="en-US" sz="1600" b="1" dirty="0" err="1"/>
                <a:t>Dénominateur</a:t>
              </a:r>
              <a:r>
                <a:rPr lang="en-US" sz="1600" b="1" dirty="0"/>
                <a:t> : </a:t>
              </a:r>
              <a:r>
                <a:rPr lang="en-US" sz="1600" dirty="0" err="1"/>
                <a:t>Nombre</a:t>
              </a:r>
              <a:r>
                <a:rPr lang="en-US" sz="1600" dirty="0"/>
                <a:t> total de </a:t>
              </a:r>
              <a:r>
                <a:rPr lang="en-US" sz="1600" dirty="0" err="1"/>
                <a:t>participantes</a:t>
              </a:r>
              <a:r>
                <a:rPr lang="en-US" sz="1600" dirty="0"/>
                <a:t> </a:t>
              </a:r>
            </a:p>
            <a:p>
              <a:endParaRPr lang="en-US" sz="1600" b="1" dirty="0"/>
            </a:p>
            <a:p>
              <a:r>
                <a:rPr lang="en-US" sz="1600" b="1" dirty="0" err="1"/>
                <a:t>Unité</a:t>
              </a:r>
              <a:r>
                <a:rPr lang="en-US" sz="1600" b="1" dirty="0"/>
                <a:t> de </a:t>
              </a:r>
              <a:r>
                <a:rPr lang="en-US" sz="1600" b="1" dirty="0" err="1"/>
                <a:t>mesure</a:t>
              </a:r>
              <a:r>
                <a:rPr lang="en-US" sz="1600" b="1" dirty="0"/>
                <a:t> :  </a:t>
              </a:r>
              <a:r>
                <a:rPr lang="en-US" sz="1600" dirty="0" err="1"/>
                <a:t>Pourcentage</a:t>
              </a:r>
              <a:endParaRPr lang="en-US" sz="1600" dirty="0"/>
            </a:p>
            <a:p>
              <a:r>
                <a:rPr lang="en-US" sz="1600" dirty="0"/>
                <a:t>Classification : </a:t>
              </a:r>
              <a:r>
                <a:rPr lang="en-US" sz="1600" dirty="0" err="1"/>
                <a:t>Cumulatif</a:t>
              </a:r>
              <a:endParaRPr lang="en-US" sz="1600" dirty="0"/>
            </a:p>
            <a:p>
              <a:endParaRPr lang="en-US" sz="1600" b="1" dirty="0"/>
            </a:p>
            <a:p>
              <a:r>
                <a:rPr lang="en-US" sz="1600" b="1" dirty="0"/>
                <a:t>Type de </a:t>
              </a:r>
              <a:r>
                <a:rPr lang="en-US" sz="1600" b="1" dirty="0" err="1"/>
                <a:t>mesure</a:t>
              </a:r>
              <a:r>
                <a:rPr lang="en-US" sz="1600" b="1" dirty="0"/>
                <a:t> </a:t>
              </a:r>
              <a:r>
                <a:rPr lang="en-US" sz="1600" dirty="0" err="1"/>
                <a:t>Quantitatif</a:t>
              </a:r>
              <a:r>
                <a:rPr lang="en-US" sz="1600" dirty="0"/>
                <a:t> </a:t>
              </a:r>
            </a:p>
          </p:txBody>
        </p:sp>
        <p:sp>
          <p:nvSpPr>
            <p:cNvPr id="16" name="TextBox 15">
              <a:extLst>
                <a:ext uri="{FF2B5EF4-FFF2-40B4-BE49-F238E27FC236}">
                  <a16:creationId xmlns:a16="http://schemas.microsoft.com/office/drawing/2014/main" id="{BAEDE92F-EEBC-40C4-95AC-5352B3EA7B3C}"/>
                </a:ext>
              </a:extLst>
            </p:cNvPr>
            <p:cNvSpPr txBox="1"/>
            <p:nvPr/>
          </p:nvSpPr>
          <p:spPr>
            <a:xfrm>
              <a:off x="6044609" y="1859339"/>
              <a:ext cx="1377997" cy="1815882"/>
            </a:xfrm>
            <a:prstGeom prst="rect">
              <a:avLst/>
            </a:prstGeom>
            <a:noFill/>
          </p:spPr>
          <p:txBody>
            <a:bodyPr wrap="square" rtlCol="0">
              <a:spAutoFit/>
            </a:bodyPr>
            <a:lstStyle/>
            <a:p>
              <a:r>
                <a:rPr lang="en-US" sz="1600" dirty="0"/>
                <a:t>Par district/</a:t>
              </a:r>
            </a:p>
            <a:p>
              <a:r>
                <a:rPr lang="en-US" sz="1600" dirty="0" err="1"/>
                <a:t>Municipalité</a:t>
              </a:r>
              <a:endParaRPr lang="en-US" sz="1600" dirty="0"/>
            </a:p>
            <a:p>
              <a:endParaRPr lang="en-US" sz="1600" dirty="0"/>
            </a:p>
            <a:p>
              <a:r>
                <a:rPr lang="en-US" sz="1600" dirty="0"/>
                <a:t>Par </a:t>
              </a:r>
              <a:r>
                <a:rPr lang="en-US" sz="1600" dirty="0" err="1"/>
                <a:t>âge</a:t>
              </a:r>
              <a:r>
                <a:rPr lang="en-US" sz="1600" dirty="0"/>
                <a:t> (15-17,</a:t>
              </a:r>
            </a:p>
            <a:p>
              <a:r>
                <a:rPr lang="en-US" sz="1600" dirty="0"/>
                <a:t>18+)</a:t>
              </a:r>
            </a:p>
            <a:p>
              <a:endParaRPr lang="en-US" sz="1600" dirty="0"/>
            </a:p>
          </p:txBody>
        </p:sp>
        <p:sp>
          <p:nvSpPr>
            <p:cNvPr id="18" name="TextBox 17">
              <a:extLst>
                <a:ext uri="{FF2B5EF4-FFF2-40B4-BE49-F238E27FC236}">
                  <a16:creationId xmlns:a16="http://schemas.microsoft.com/office/drawing/2014/main" id="{046D76AB-F6B6-42BF-B899-4C954943241B}"/>
                </a:ext>
              </a:extLst>
            </p:cNvPr>
            <p:cNvSpPr txBox="1"/>
            <p:nvPr/>
          </p:nvSpPr>
          <p:spPr>
            <a:xfrm>
              <a:off x="7223642" y="1859339"/>
              <a:ext cx="1448331" cy="1569660"/>
            </a:xfrm>
            <a:prstGeom prst="rect">
              <a:avLst/>
            </a:prstGeom>
            <a:noFill/>
          </p:spPr>
          <p:txBody>
            <a:bodyPr wrap="square" rtlCol="0">
              <a:spAutoFit/>
            </a:bodyPr>
            <a:lstStyle/>
            <a:p>
              <a:r>
                <a:rPr lang="en-US" sz="1600" dirty="0"/>
                <a:t>Ménage</a:t>
              </a:r>
            </a:p>
            <a:p>
              <a:r>
                <a:rPr lang="en-US" sz="1600" dirty="0"/>
                <a:t>Entrée/</a:t>
              </a:r>
              <a:r>
                <a:rPr lang="en-US" sz="1600" dirty="0" err="1"/>
                <a:t>produit</a:t>
              </a:r>
              <a:endParaRPr lang="en-US" sz="1600" dirty="0"/>
            </a:p>
            <a:p>
              <a:r>
                <a:rPr lang="en-US" sz="1600" dirty="0" err="1"/>
                <a:t>Formulaires</a:t>
              </a:r>
              <a:endParaRPr lang="en-US" sz="1600" dirty="0"/>
            </a:p>
            <a:p>
              <a:r>
                <a:rPr lang="en-US" sz="1600" dirty="0"/>
                <a:t>(question 8 &amp; 9)</a:t>
              </a:r>
            </a:p>
            <a:p>
              <a:endParaRPr lang="en-US" sz="1600" dirty="0"/>
            </a:p>
          </p:txBody>
        </p:sp>
        <p:grpSp>
          <p:nvGrpSpPr>
            <p:cNvPr id="3" name="Group 2">
              <a:extLst>
                <a:ext uri="{FF2B5EF4-FFF2-40B4-BE49-F238E27FC236}">
                  <a16:creationId xmlns:a16="http://schemas.microsoft.com/office/drawing/2014/main" id="{F6CE08C7-337A-4F51-8EBF-485CF0B0C0E1}"/>
                </a:ext>
              </a:extLst>
            </p:cNvPr>
            <p:cNvGrpSpPr/>
            <p:nvPr/>
          </p:nvGrpSpPr>
          <p:grpSpPr>
            <a:xfrm>
              <a:off x="8614098" y="1802043"/>
              <a:ext cx="1998220" cy="2651577"/>
              <a:chOff x="8614098" y="1802043"/>
              <a:chExt cx="1998220" cy="2651577"/>
            </a:xfrm>
          </p:grpSpPr>
          <p:sp>
            <p:nvSpPr>
              <p:cNvPr id="10" name="Rectangle 9">
                <a:extLst>
                  <a:ext uri="{FF2B5EF4-FFF2-40B4-BE49-F238E27FC236}">
                    <a16:creationId xmlns:a16="http://schemas.microsoft.com/office/drawing/2014/main" id="{2D8A69A7-A52F-46EA-B29A-F4AE2E76C4C1}"/>
                  </a:ext>
                </a:extLst>
              </p:cNvPr>
              <p:cNvSpPr/>
              <p:nvPr/>
            </p:nvSpPr>
            <p:spPr>
              <a:xfrm>
                <a:off x="8614098" y="1802043"/>
                <a:ext cx="1837841" cy="265157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schemeClr val="bg1"/>
                  </a:solidFill>
                </a:endParaRPr>
              </a:p>
            </p:txBody>
          </p:sp>
          <p:sp>
            <p:nvSpPr>
              <p:cNvPr id="20" name="TextBox 19">
                <a:extLst>
                  <a:ext uri="{FF2B5EF4-FFF2-40B4-BE49-F238E27FC236}">
                    <a16:creationId xmlns:a16="http://schemas.microsoft.com/office/drawing/2014/main" id="{F74E9AC0-7713-4262-BED2-5588D00CEB67}"/>
                  </a:ext>
                </a:extLst>
              </p:cNvPr>
              <p:cNvSpPr txBox="1"/>
              <p:nvPr/>
            </p:nvSpPr>
            <p:spPr>
              <a:xfrm>
                <a:off x="8774477" y="1930761"/>
                <a:ext cx="1837841" cy="1815882"/>
              </a:xfrm>
              <a:prstGeom prst="rect">
                <a:avLst/>
              </a:prstGeom>
              <a:noFill/>
            </p:spPr>
            <p:txBody>
              <a:bodyPr wrap="square" rtlCol="0">
                <a:spAutoFit/>
              </a:bodyPr>
              <a:lstStyle/>
              <a:p>
                <a:r>
                  <a:rPr lang="en-US" sz="1600" b="1" dirty="0" err="1"/>
                  <a:t>Collecte</a:t>
                </a:r>
                <a:r>
                  <a:rPr lang="en-US" sz="1600" b="1" dirty="0"/>
                  <a:t> :  </a:t>
                </a:r>
                <a:r>
                  <a:rPr lang="en-US" sz="1600" dirty="0" err="1"/>
                  <a:t>Annuellement</a:t>
                </a:r>
                <a:endParaRPr lang="en-US" sz="1600" dirty="0"/>
              </a:p>
              <a:p>
                <a:endParaRPr lang="en-US" sz="1600" b="1" dirty="0"/>
              </a:p>
              <a:p>
                <a:r>
                  <a:rPr lang="en-US" sz="1600" b="1" dirty="0"/>
                  <a:t>Rapport :  </a:t>
                </a:r>
                <a:r>
                  <a:rPr lang="en-US" sz="1600" dirty="0" err="1"/>
                  <a:t>Annuellement</a:t>
                </a:r>
                <a:endParaRPr lang="en-US" sz="1600" dirty="0"/>
              </a:p>
              <a:p>
                <a:endParaRPr lang="en-US" sz="1600" b="1" dirty="0"/>
              </a:p>
              <a:p>
                <a:r>
                  <a:rPr lang="en-US" sz="1600" b="1" dirty="0" err="1"/>
                  <a:t>Vérification</a:t>
                </a:r>
                <a:r>
                  <a:rPr lang="en-US" sz="1600" b="1" dirty="0"/>
                  <a:t> : </a:t>
                </a:r>
                <a:r>
                  <a:rPr lang="en-US" sz="1600" dirty="0"/>
                  <a:t>20 %</a:t>
                </a:r>
              </a:p>
            </p:txBody>
          </p:sp>
        </p:grpSp>
      </p:grpSp>
      <p:sp>
        <p:nvSpPr>
          <p:cNvPr id="12" name="Footer Placeholder 1">
            <a:extLst>
              <a:ext uri="{FF2B5EF4-FFF2-40B4-BE49-F238E27FC236}">
                <a16:creationId xmlns:a16="http://schemas.microsoft.com/office/drawing/2014/main" id="{2BFFBBC3-DD39-4D2E-9232-20A35B51AB3E}"/>
              </a:ext>
              <a:ext uri="{C183D7F6-B498-43B3-948B-1728B52AA6E4}">
                <adec:decorative xmlns:adec="http://schemas.microsoft.com/office/drawing/2017/decorative" val="1"/>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2517771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Éléments du PMP : Fréquence et vérification ">
            <a:extLst>
              <a:ext uri="{FF2B5EF4-FFF2-40B4-BE49-F238E27FC236}">
                <a16:creationId xmlns:a16="http://schemas.microsoft.com/office/drawing/2014/main" id="{6F1FE6B2-2885-46E8-BDEC-5CF4BB2D98D0}"/>
              </a:ext>
            </a:extLst>
          </p:cNvPr>
          <p:cNvSpPr>
            <a:spLocks noGrp="1"/>
          </p:cNvSpPr>
          <p:nvPr>
            <p:ph type="ctrTitle"/>
          </p:nvPr>
        </p:nvSpPr>
        <p:spPr>
          <a:xfrm>
            <a:off x="723863" y="210407"/>
            <a:ext cx="12226724" cy="961175"/>
          </a:xfrm>
        </p:spPr>
        <p:txBody>
          <a:bodyPr>
            <a:normAutofit/>
          </a:bodyPr>
          <a:lstStyle/>
          <a:p>
            <a:pPr algn="l"/>
            <a:r>
              <a:rPr lang="en-US" sz="4400" dirty="0" err="1"/>
              <a:t>Éléments</a:t>
            </a:r>
            <a:r>
              <a:rPr lang="en-US" sz="4400" dirty="0"/>
              <a:t> du PMP : </a:t>
            </a:r>
            <a:r>
              <a:rPr lang="en-US" sz="4400" dirty="0" err="1"/>
              <a:t>Fréquence</a:t>
            </a:r>
            <a:r>
              <a:rPr lang="en-US" sz="4400" dirty="0"/>
              <a:t> et </a:t>
            </a:r>
            <a:r>
              <a:rPr lang="en-US" sz="4400" dirty="0" err="1"/>
              <a:t>vérification</a:t>
            </a:r>
            <a:r>
              <a:rPr lang="en-US" sz="4400" dirty="0"/>
              <a:t> </a:t>
            </a:r>
          </a:p>
        </p:txBody>
      </p:sp>
      <p:sp>
        <p:nvSpPr>
          <p:cNvPr id="3" name="Content Placeholder 2" descr="Fréquence de la collecte des données&#10;Mensuelle / trimestrielle / annuelle ?&#10;&#10;Fréquence de communication des données&#10;Semestrielle/annuelle ?&#10;&#10;Pourcentage de vérification &#10;-Pourcentage d'enregistrements qui seront examinés à des fins de contrôle de la qualité.  &#10;-Par exemple, examiner 15 % de tous les formulaires d'accueil des bénéficiaires.">
            <a:extLst>
              <a:ext uri="{FF2B5EF4-FFF2-40B4-BE49-F238E27FC236}">
                <a16:creationId xmlns:a16="http://schemas.microsoft.com/office/drawing/2014/main" id="{D30557E8-53AC-450E-AF3B-7201CD84A8EE}"/>
              </a:ext>
            </a:extLst>
          </p:cNvPr>
          <p:cNvSpPr>
            <a:spLocks noGrp="1"/>
          </p:cNvSpPr>
          <p:nvPr>
            <p:ph sz="quarter" idx="13"/>
          </p:nvPr>
        </p:nvSpPr>
        <p:spPr>
          <a:xfrm>
            <a:off x="680705" y="1514880"/>
            <a:ext cx="10597479" cy="3734358"/>
          </a:xfrm>
        </p:spPr>
        <p:txBody>
          <a:bodyPr>
            <a:normAutofit fontScale="85000" lnSpcReduction="20000"/>
          </a:bodyPr>
          <a:lstStyle/>
          <a:p>
            <a:r>
              <a:rPr lang="en-US" altLang="en-US" dirty="0" err="1"/>
              <a:t>Fréquence</a:t>
            </a:r>
            <a:r>
              <a:rPr lang="en-US" altLang="en-US" dirty="0"/>
              <a:t> de la </a:t>
            </a:r>
            <a:r>
              <a:rPr lang="en-US" altLang="en-US" dirty="0" err="1"/>
              <a:t>collecte</a:t>
            </a:r>
            <a:r>
              <a:rPr lang="en-US" altLang="en-US" dirty="0"/>
              <a:t> des </a:t>
            </a:r>
            <a:r>
              <a:rPr lang="en-US" altLang="en-US" dirty="0" err="1"/>
              <a:t>données</a:t>
            </a:r>
            <a:endParaRPr lang="en-US" altLang="en-US" dirty="0"/>
          </a:p>
          <a:p>
            <a:r>
              <a:rPr lang="en-US" altLang="en-US" sz="2800" dirty="0" err="1"/>
              <a:t>Mensuelle</a:t>
            </a:r>
            <a:r>
              <a:rPr lang="en-US" altLang="en-US" sz="2800" dirty="0"/>
              <a:t> / </a:t>
            </a:r>
            <a:r>
              <a:rPr lang="en-US" altLang="en-US" sz="2800" dirty="0" err="1"/>
              <a:t>trimestrielle</a:t>
            </a:r>
            <a:r>
              <a:rPr lang="en-US" altLang="en-US" sz="2800" dirty="0"/>
              <a:t> / </a:t>
            </a:r>
            <a:r>
              <a:rPr lang="en-US" altLang="en-US" sz="2800" dirty="0" err="1"/>
              <a:t>annuelle</a:t>
            </a:r>
            <a:r>
              <a:rPr lang="en-US" altLang="en-US" sz="2800" dirty="0"/>
              <a:t> ?</a:t>
            </a:r>
          </a:p>
          <a:p>
            <a:endParaRPr lang="en-US" altLang="en-US" sz="2800" dirty="0"/>
          </a:p>
          <a:p>
            <a:r>
              <a:rPr lang="en-US" altLang="en-US" dirty="0" err="1"/>
              <a:t>Fréquence</a:t>
            </a:r>
            <a:r>
              <a:rPr lang="en-US" altLang="en-US" dirty="0"/>
              <a:t> de communication des </a:t>
            </a:r>
            <a:r>
              <a:rPr lang="en-US" altLang="en-US" dirty="0" err="1"/>
              <a:t>données</a:t>
            </a:r>
            <a:endParaRPr lang="en-US" altLang="en-US" dirty="0"/>
          </a:p>
          <a:p>
            <a:r>
              <a:rPr lang="en-US" altLang="en-US" dirty="0" err="1"/>
              <a:t>Semestrielle</a:t>
            </a:r>
            <a:r>
              <a:rPr lang="en-US" altLang="en-US" dirty="0"/>
              <a:t>/</a:t>
            </a:r>
            <a:r>
              <a:rPr lang="en-US" altLang="en-US" dirty="0" err="1"/>
              <a:t>annuelle</a:t>
            </a:r>
            <a:r>
              <a:rPr lang="en-US" altLang="en-US" dirty="0"/>
              <a:t> ?</a:t>
            </a:r>
          </a:p>
          <a:p>
            <a:pPr lvl="1"/>
            <a:endParaRPr lang="en-US" altLang="en-US" sz="2800" dirty="0"/>
          </a:p>
          <a:p>
            <a:r>
              <a:rPr lang="en-US" altLang="en-US" dirty="0" err="1"/>
              <a:t>Pourcentage</a:t>
            </a:r>
            <a:r>
              <a:rPr lang="en-US" altLang="en-US" dirty="0"/>
              <a:t> de </a:t>
            </a:r>
            <a:r>
              <a:rPr lang="en-US" altLang="en-US" dirty="0" err="1"/>
              <a:t>vérification</a:t>
            </a:r>
            <a:r>
              <a:rPr lang="en-US" altLang="en-US" dirty="0"/>
              <a:t> </a:t>
            </a:r>
          </a:p>
          <a:p>
            <a:r>
              <a:rPr lang="en-US" altLang="en-US" dirty="0"/>
              <a:t>-</a:t>
            </a:r>
            <a:r>
              <a:rPr lang="en-US" altLang="en-US" dirty="0" err="1"/>
              <a:t>Pourcentage</a:t>
            </a:r>
            <a:r>
              <a:rPr lang="en-US" altLang="en-US" dirty="0"/>
              <a:t> </a:t>
            </a:r>
            <a:r>
              <a:rPr lang="en-US" altLang="en-US" dirty="0" err="1"/>
              <a:t>d'enregistrements</a:t>
            </a:r>
            <a:r>
              <a:rPr lang="en-US" altLang="en-US" dirty="0"/>
              <a:t> qui </a:t>
            </a:r>
            <a:r>
              <a:rPr lang="en-US" altLang="en-US" dirty="0" err="1"/>
              <a:t>seront</a:t>
            </a:r>
            <a:r>
              <a:rPr lang="en-US" altLang="en-US" dirty="0"/>
              <a:t> </a:t>
            </a:r>
            <a:r>
              <a:rPr lang="en-US" altLang="en-US" dirty="0" err="1"/>
              <a:t>examinés</a:t>
            </a:r>
            <a:r>
              <a:rPr lang="en-US" altLang="en-US" dirty="0"/>
              <a:t> </a:t>
            </a:r>
            <a:r>
              <a:rPr lang="en-US" altLang="en-US" dirty="0" err="1"/>
              <a:t>à</a:t>
            </a:r>
            <a:r>
              <a:rPr lang="en-US" altLang="en-US" dirty="0"/>
              <a:t> des fins de </a:t>
            </a:r>
            <a:r>
              <a:rPr lang="en-US" altLang="en-US" dirty="0" err="1"/>
              <a:t>contrôle</a:t>
            </a:r>
            <a:r>
              <a:rPr lang="en-US" altLang="en-US" dirty="0"/>
              <a:t> de la </a:t>
            </a:r>
            <a:r>
              <a:rPr lang="en-US" altLang="en-US" dirty="0" err="1"/>
              <a:t>qualité</a:t>
            </a:r>
            <a:r>
              <a:rPr lang="en-US" altLang="en-US" dirty="0"/>
              <a:t>.  </a:t>
            </a:r>
          </a:p>
          <a:p>
            <a:r>
              <a:rPr lang="en-US" altLang="en-US" dirty="0"/>
              <a:t>-Par </a:t>
            </a:r>
            <a:r>
              <a:rPr lang="en-US" altLang="en-US" dirty="0" err="1"/>
              <a:t>exemple</a:t>
            </a:r>
            <a:r>
              <a:rPr lang="en-US" altLang="en-US" dirty="0"/>
              <a:t>, examiner 15 % de </a:t>
            </a:r>
            <a:r>
              <a:rPr lang="en-US" altLang="en-US" dirty="0" err="1"/>
              <a:t>tous</a:t>
            </a:r>
            <a:r>
              <a:rPr lang="en-US" altLang="en-US" dirty="0"/>
              <a:t> les </a:t>
            </a:r>
            <a:r>
              <a:rPr lang="en-US" altLang="en-US" dirty="0" err="1"/>
              <a:t>formulaires</a:t>
            </a:r>
            <a:r>
              <a:rPr lang="en-US" altLang="en-US" dirty="0"/>
              <a:t> </a:t>
            </a:r>
            <a:r>
              <a:rPr lang="en-US" altLang="en-US" dirty="0" err="1"/>
              <a:t>d'accueil</a:t>
            </a:r>
            <a:r>
              <a:rPr lang="en-US" altLang="en-US" dirty="0"/>
              <a:t> des </a:t>
            </a:r>
            <a:r>
              <a:rPr lang="en-US" altLang="en-US" dirty="0" err="1"/>
              <a:t>bénéficiaires</a:t>
            </a:r>
            <a:r>
              <a:rPr lang="en-US" altLang="en-US" dirty="0"/>
              <a:t>.</a:t>
            </a:r>
            <a:endParaRPr lang="en-US" dirty="0"/>
          </a:p>
        </p:txBody>
      </p:sp>
      <p:sp>
        <p:nvSpPr>
          <p:cNvPr id="2" name="Footer Placeholder 1">
            <a:extLst>
              <a:ext uri="{FF2B5EF4-FFF2-40B4-BE49-F238E27FC236}">
                <a16:creationId xmlns:a16="http://schemas.microsoft.com/office/drawing/2014/main" id="{68FE19B2-7F5E-43C9-A92F-8915FA46AD8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227357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Exemple PMP">
            <a:extLst>
              <a:ext uri="{FF2B5EF4-FFF2-40B4-BE49-F238E27FC236}">
                <a16:creationId xmlns:a16="http://schemas.microsoft.com/office/drawing/2014/main" id="{AA5A2B27-8A8B-43EF-AF60-BD11A6E41202}"/>
              </a:ext>
            </a:extLst>
          </p:cNvPr>
          <p:cNvSpPr>
            <a:spLocks noGrp="1"/>
          </p:cNvSpPr>
          <p:nvPr>
            <p:ph type="ctrTitle"/>
          </p:nvPr>
        </p:nvSpPr>
        <p:spPr>
          <a:xfrm>
            <a:off x="650240" y="16196"/>
            <a:ext cx="3000725" cy="961175"/>
          </a:xfrm>
        </p:spPr>
        <p:txBody>
          <a:bodyPr>
            <a:normAutofit fontScale="90000"/>
          </a:bodyPr>
          <a:lstStyle/>
          <a:p>
            <a:pPr algn="l"/>
            <a:r>
              <a:rPr lang="en-US" sz="4400" dirty="0" err="1"/>
              <a:t>Exemple</a:t>
            </a:r>
            <a:r>
              <a:rPr lang="en-US" sz="4400" dirty="0"/>
              <a:t> PMP</a:t>
            </a:r>
          </a:p>
        </p:txBody>
      </p:sp>
      <p:grpSp>
        <p:nvGrpSpPr>
          <p:cNvPr id="2" name="Group 1" descr="Tableau:&#10;&#10;Indicator:&#10;&#10;Pourcentage de participantes engagées dans de nouvelles entreprises sans risque ou sans travail des enfants dans la chaîne d'approvisionnement du cacao. &#10;&#10;Indicator Definition, Classification and Unite of Measurement:&#10;&#10;Définitions :&#10;Engagé : travaillant dans une entreprise génératrice de revenus&#10;Entreprise commerciale : activité économique avec des droits du travail/conditions de travail acceptables.&#10;Numérateur : # Nombre de participantes engagées dans de nouvelles entreprises sans risque ou sans travail des enfants. Dénominateur : Nombre total de participantes &#10;&#10;Unité de mesure :  Pourcentage&#10;Classification : Cumulatif&#10;&#10;Type de mesure Quantitatif &#10;&#10;Indicator Disaggregation:&#10;&#10;Par district/Municipalité&#10;&#10;Par âge (15-17, 18+)&#10;&#10;Data Collection Instrument:&#10;Ménage Entrée/produit Formulaires (question 8 &amp; 9)&#10;&#10;Frequency of collection &amp; reporting, and % verification:&#10;Collecte :  Annuellement&#10;&#10;Rapport :  Annuellement&#10;&#10;Vérification : 20 %&#10;&#10;Responsibility for collection and assessment:&#10;&#10;Collection : Facilitateurs de projets&#10;&#10;Reporting :  Spécialiste du suivi et de l'évaluation&#10;&#10;Évaluation : Spécialiste du suivi et de l'évaluation &#10;">
            <a:extLst>
              <a:ext uri="{FF2B5EF4-FFF2-40B4-BE49-F238E27FC236}">
                <a16:creationId xmlns:a16="http://schemas.microsoft.com/office/drawing/2014/main" id="{5CB8CDA4-5DEA-B327-93EA-8FF3A5C7CDBD}"/>
              </a:ext>
            </a:extLst>
          </p:cNvPr>
          <p:cNvGrpSpPr/>
          <p:nvPr/>
        </p:nvGrpSpPr>
        <p:grpSpPr>
          <a:xfrm>
            <a:off x="662713" y="1227772"/>
            <a:ext cx="11405916" cy="4809565"/>
            <a:chOff x="662713" y="1227772"/>
            <a:chExt cx="11405916" cy="4809565"/>
          </a:xfrm>
        </p:grpSpPr>
        <p:pic>
          <p:nvPicPr>
            <p:cNvPr id="5" name="Picture 4">
              <a:extLst>
                <a:ext uri="{FF2B5EF4-FFF2-40B4-BE49-F238E27FC236}">
                  <a16:creationId xmlns:a16="http://schemas.microsoft.com/office/drawing/2014/main" id="{AB8291BE-A120-4EBA-87B3-E628A005E621}"/>
                </a:ext>
              </a:extLst>
            </p:cNvPr>
            <p:cNvPicPr>
              <a:picLocks noChangeAspect="1"/>
            </p:cNvPicPr>
            <p:nvPr/>
          </p:nvPicPr>
          <p:blipFill>
            <a:blip r:embed="rId3"/>
            <a:stretch>
              <a:fillRect/>
            </a:stretch>
          </p:blipFill>
          <p:spPr>
            <a:xfrm>
              <a:off x="662713" y="1227772"/>
              <a:ext cx="11405916" cy="561975"/>
            </a:xfrm>
            <a:prstGeom prst="rect">
              <a:avLst/>
            </a:prstGeom>
          </p:spPr>
        </p:pic>
        <p:sp>
          <p:nvSpPr>
            <p:cNvPr id="6" name="TextBox 5">
              <a:extLst>
                <a:ext uri="{FF2B5EF4-FFF2-40B4-BE49-F238E27FC236}">
                  <a16:creationId xmlns:a16="http://schemas.microsoft.com/office/drawing/2014/main" id="{CED19662-6A06-487E-BB02-E65DD784FCBB}"/>
                </a:ext>
              </a:extLst>
            </p:cNvPr>
            <p:cNvSpPr txBox="1"/>
            <p:nvPr/>
          </p:nvSpPr>
          <p:spPr>
            <a:xfrm>
              <a:off x="662713" y="1790020"/>
              <a:ext cx="1528353" cy="4247317"/>
            </a:xfrm>
            <a:prstGeom prst="rect">
              <a:avLst/>
            </a:prstGeom>
            <a:noFill/>
          </p:spPr>
          <p:txBody>
            <a:bodyPr wrap="square" rtlCol="0">
              <a:spAutoFit/>
            </a:bodyPr>
            <a:lstStyle/>
            <a:p>
              <a:r>
                <a:rPr lang="en-US" b="1" dirty="0" err="1"/>
                <a:t>Pourcentage</a:t>
              </a:r>
              <a:r>
                <a:rPr lang="en-US" b="1" dirty="0"/>
                <a:t> de </a:t>
              </a:r>
              <a:r>
                <a:rPr lang="en-US" b="1" dirty="0" err="1"/>
                <a:t>participantes</a:t>
              </a:r>
              <a:r>
                <a:rPr lang="en-US" b="1" dirty="0"/>
                <a:t> </a:t>
              </a:r>
              <a:r>
                <a:rPr lang="en-US" b="1" dirty="0" err="1"/>
                <a:t>engagées</a:t>
              </a:r>
              <a:r>
                <a:rPr lang="en-US" b="1" dirty="0"/>
                <a:t> dans de </a:t>
              </a:r>
              <a:r>
                <a:rPr lang="en-US" b="1" dirty="0" err="1"/>
                <a:t>nouvelles</a:t>
              </a:r>
              <a:r>
                <a:rPr lang="en-US" b="1" dirty="0"/>
                <a:t> </a:t>
              </a:r>
              <a:r>
                <a:rPr lang="en-US" b="1" dirty="0" err="1"/>
                <a:t>entreprises</a:t>
              </a:r>
              <a:r>
                <a:rPr lang="en-US" b="1" dirty="0"/>
                <a:t> sans </a:t>
              </a:r>
              <a:r>
                <a:rPr lang="en-US" b="1" dirty="0" err="1"/>
                <a:t>risque</a:t>
              </a:r>
              <a:r>
                <a:rPr lang="en-US" b="1" dirty="0"/>
                <a:t> </a:t>
              </a:r>
              <a:r>
                <a:rPr lang="en-US" b="1" dirty="0" err="1"/>
                <a:t>ou</a:t>
              </a:r>
              <a:r>
                <a:rPr lang="en-US" b="1" dirty="0"/>
                <a:t> sans travail des enfants dans la </a:t>
              </a:r>
              <a:r>
                <a:rPr lang="en-US" b="1" dirty="0" err="1"/>
                <a:t>chaîne</a:t>
              </a:r>
              <a:r>
                <a:rPr lang="en-US" b="1" dirty="0"/>
                <a:t> </a:t>
              </a:r>
              <a:r>
                <a:rPr lang="en-US" b="1" dirty="0" err="1"/>
                <a:t>d'approvisionnement</a:t>
              </a:r>
              <a:r>
                <a:rPr lang="en-US" b="1" dirty="0"/>
                <a:t> du cacao. </a:t>
              </a:r>
              <a:endParaRPr lang="en-US" dirty="0"/>
            </a:p>
          </p:txBody>
        </p:sp>
        <p:sp>
          <p:nvSpPr>
            <p:cNvPr id="14" name="TextBox 13">
              <a:extLst>
                <a:ext uri="{FF2B5EF4-FFF2-40B4-BE49-F238E27FC236}">
                  <a16:creationId xmlns:a16="http://schemas.microsoft.com/office/drawing/2014/main" id="{D7469882-B957-4F6B-82F3-08CCDE66F993}"/>
                </a:ext>
              </a:extLst>
            </p:cNvPr>
            <p:cNvSpPr txBox="1"/>
            <p:nvPr/>
          </p:nvSpPr>
          <p:spPr>
            <a:xfrm>
              <a:off x="2225356" y="1789747"/>
              <a:ext cx="3951924" cy="4031873"/>
            </a:xfrm>
            <a:prstGeom prst="rect">
              <a:avLst/>
            </a:prstGeom>
            <a:noFill/>
          </p:spPr>
          <p:txBody>
            <a:bodyPr wrap="square" rtlCol="0">
              <a:spAutoFit/>
            </a:bodyPr>
            <a:lstStyle/>
            <a:p>
              <a:r>
                <a:rPr lang="en-US" sz="1600" b="1" dirty="0"/>
                <a:t>Definitions:</a:t>
              </a:r>
            </a:p>
            <a:p>
              <a:pPr marL="285750" indent="-285750">
                <a:buFont typeface="Arial" panose="020B0604020202020204" pitchFamily="34" charset="0"/>
                <a:buChar char="•"/>
              </a:pPr>
              <a:r>
                <a:rPr lang="en-US" sz="1600" i="1" dirty="0" err="1"/>
                <a:t>Engagé</a:t>
              </a:r>
              <a:r>
                <a:rPr lang="en-US" sz="1600" i="1" dirty="0"/>
                <a:t> : </a:t>
              </a:r>
              <a:r>
                <a:rPr lang="en-US" sz="1600" dirty="0" err="1"/>
                <a:t>travaillant</a:t>
              </a:r>
              <a:r>
                <a:rPr lang="en-US" sz="1600" dirty="0"/>
                <a:t> dans </a:t>
              </a:r>
              <a:r>
                <a:rPr lang="en-US" sz="1600" dirty="0" err="1"/>
                <a:t>une</a:t>
              </a:r>
              <a:r>
                <a:rPr lang="en-US" sz="1600" dirty="0"/>
                <a:t> </a:t>
              </a:r>
              <a:r>
                <a:rPr lang="en-US" sz="1600" dirty="0" err="1"/>
                <a:t>entreprise</a:t>
              </a:r>
              <a:r>
                <a:rPr lang="en-US" sz="1600" dirty="0"/>
                <a:t> </a:t>
              </a:r>
              <a:r>
                <a:rPr lang="en-US" sz="1600" dirty="0" err="1"/>
                <a:t>génératrice</a:t>
              </a:r>
              <a:r>
                <a:rPr lang="en-US" sz="1600" dirty="0"/>
                <a:t> de </a:t>
              </a:r>
              <a:r>
                <a:rPr lang="en-US" sz="1600" dirty="0" err="1"/>
                <a:t>revenus</a:t>
              </a:r>
              <a:endParaRPr lang="en-US" sz="1600" dirty="0"/>
            </a:p>
            <a:p>
              <a:pPr marL="285750" indent="-285750">
                <a:buFont typeface="Arial" panose="020B0604020202020204" pitchFamily="34" charset="0"/>
                <a:buChar char="•"/>
              </a:pPr>
              <a:r>
                <a:rPr lang="en-US" sz="1600" i="1" dirty="0" err="1"/>
                <a:t>Entreprise</a:t>
              </a:r>
              <a:r>
                <a:rPr lang="en-US" sz="1600" i="1" dirty="0"/>
                <a:t> </a:t>
              </a:r>
              <a:r>
                <a:rPr lang="en-US" sz="1600" i="1" dirty="0" err="1"/>
                <a:t>commerciale</a:t>
              </a:r>
              <a:r>
                <a:rPr lang="en-US" sz="1600" i="1" dirty="0"/>
                <a:t> : </a:t>
              </a:r>
              <a:r>
                <a:rPr lang="en-US" sz="1600" dirty="0" err="1"/>
                <a:t>activité</a:t>
              </a:r>
              <a:r>
                <a:rPr lang="en-US" sz="1600" dirty="0"/>
                <a:t> </a:t>
              </a:r>
              <a:r>
                <a:rPr lang="en-US" sz="1600" dirty="0" err="1"/>
                <a:t>économique</a:t>
              </a:r>
              <a:r>
                <a:rPr lang="en-US" sz="1600" dirty="0"/>
                <a:t> avec des droits du travail/conditions de travail </a:t>
              </a:r>
              <a:r>
                <a:rPr lang="en-US" sz="1600" dirty="0" err="1"/>
                <a:t>acceptables</a:t>
              </a:r>
              <a:r>
                <a:rPr lang="en-US" sz="1600" i="1" dirty="0"/>
                <a:t>.</a:t>
              </a:r>
              <a:endParaRPr lang="en-US" sz="1600" b="1" dirty="0"/>
            </a:p>
            <a:p>
              <a:r>
                <a:rPr lang="en-US" sz="1600" b="1" dirty="0" err="1"/>
                <a:t>Numérateur</a:t>
              </a:r>
              <a:r>
                <a:rPr lang="en-US" sz="1600" b="1" dirty="0"/>
                <a:t> : </a:t>
              </a:r>
              <a:r>
                <a:rPr lang="en-US" sz="1600" dirty="0"/>
                <a:t># </a:t>
              </a:r>
              <a:r>
                <a:rPr lang="en-US" sz="1600" dirty="0" err="1"/>
                <a:t>Nombre</a:t>
              </a:r>
              <a:r>
                <a:rPr lang="en-US" sz="1600" dirty="0"/>
                <a:t> de </a:t>
              </a:r>
              <a:r>
                <a:rPr lang="en-US" sz="1600" dirty="0" err="1"/>
                <a:t>participantes</a:t>
              </a:r>
              <a:r>
                <a:rPr lang="en-US" sz="1600" dirty="0"/>
                <a:t> </a:t>
              </a:r>
              <a:r>
                <a:rPr lang="en-US" sz="1600" dirty="0" err="1"/>
                <a:t>engagées</a:t>
              </a:r>
              <a:r>
                <a:rPr lang="en-US" sz="1600" dirty="0"/>
                <a:t> dans de </a:t>
              </a:r>
              <a:r>
                <a:rPr lang="en-US" sz="1600" dirty="0" err="1"/>
                <a:t>nouvelles</a:t>
              </a:r>
              <a:r>
                <a:rPr lang="en-US" sz="1600" dirty="0"/>
                <a:t> </a:t>
              </a:r>
              <a:r>
                <a:rPr lang="en-US" sz="1600" dirty="0" err="1"/>
                <a:t>entreprises</a:t>
              </a:r>
              <a:r>
                <a:rPr lang="en-US" sz="1600" dirty="0"/>
                <a:t> sans </a:t>
              </a:r>
              <a:r>
                <a:rPr lang="en-US" sz="1600" dirty="0" err="1"/>
                <a:t>risque</a:t>
              </a:r>
              <a:r>
                <a:rPr lang="en-US" sz="1600" dirty="0"/>
                <a:t> </a:t>
              </a:r>
              <a:r>
                <a:rPr lang="en-US" sz="1600" dirty="0" err="1"/>
                <a:t>ou</a:t>
              </a:r>
              <a:r>
                <a:rPr lang="en-US" sz="1600" dirty="0"/>
                <a:t> sans travail des enfants</a:t>
              </a:r>
              <a:r>
                <a:rPr lang="en-US" sz="1600" b="1" dirty="0"/>
                <a:t>. </a:t>
              </a:r>
            </a:p>
            <a:p>
              <a:r>
                <a:rPr lang="en-US" sz="1600" b="1" dirty="0" err="1"/>
                <a:t>Dénominateur</a:t>
              </a:r>
              <a:r>
                <a:rPr lang="en-US" sz="1600" b="1" dirty="0"/>
                <a:t> : </a:t>
              </a:r>
              <a:r>
                <a:rPr lang="en-US" sz="1600" dirty="0" err="1"/>
                <a:t>Nombre</a:t>
              </a:r>
              <a:r>
                <a:rPr lang="en-US" sz="1600" dirty="0"/>
                <a:t> total de </a:t>
              </a:r>
              <a:r>
                <a:rPr lang="en-US" sz="1600" dirty="0" err="1"/>
                <a:t>participantes</a:t>
              </a:r>
              <a:r>
                <a:rPr lang="en-US" sz="1600" dirty="0"/>
                <a:t> </a:t>
              </a:r>
            </a:p>
            <a:p>
              <a:endParaRPr lang="en-US" sz="1600" b="1" dirty="0"/>
            </a:p>
            <a:p>
              <a:r>
                <a:rPr lang="en-US" sz="1600" b="1" dirty="0" err="1"/>
                <a:t>Unité</a:t>
              </a:r>
              <a:r>
                <a:rPr lang="en-US" sz="1600" b="1" dirty="0"/>
                <a:t> de </a:t>
              </a:r>
              <a:r>
                <a:rPr lang="en-US" sz="1600" b="1" dirty="0" err="1"/>
                <a:t>mesure</a:t>
              </a:r>
              <a:r>
                <a:rPr lang="en-US" sz="1600" b="1" dirty="0"/>
                <a:t> :  </a:t>
              </a:r>
              <a:r>
                <a:rPr lang="en-US" sz="1600" dirty="0" err="1"/>
                <a:t>Pourcentage</a:t>
              </a:r>
              <a:endParaRPr lang="en-US" sz="1600" dirty="0"/>
            </a:p>
            <a:p>
              <a:r>
                <a:rPr lang="en-US" sz="1600" dirty="0"/>
                <a:t>Classification : </a:t>
              </a:r>
              <a:r>
                <a:rPr lang="en-US" sz="1600" dirty="0" err="1"/>
                <a:t>Cumulatif</a:t>
              </a:r>
              <a:endParaRPr lang="en-US" sz="1600" dirty="0"/>
            </a:p>
            <a:p>
              <a:endParaRPr lang="en-US" sz="1600" b="1" dirty="0"/>
            </a:p>
            <a:p>
              <a:r>
                <a:rPr lang="en-US" sz="1600" b="1" dirty="0"/>
                <a:t>Type de </a:t>
              </a:r>
              <a:r>
                <a:rPr lang="en-US" sz="1600" b="1" dirty="0" err="1"/>
                <a:t>mesure</a:t>
              </a:r>
              <a:r>
                <a:rPr lang="en-US" sz="1600" b="1" dirty="0"/>
                <a:t> </a:t>
              </a:r>
              <a:r>
                <a:rPr lang="en-US" sz="1600" dirty="0" err="1"/>
                <a:t>Quantitatif</a:t>
              </a:r>
              <a:r>
                <a:rPr lang="en-US" sz="1600" dirty="0"/>
                <a:t> </a:t>
              </a:r>
            </a:p>
          </p:txBody>
        </p:sp>
        <p:sp>
          <p:nvSpPr>
            <p:cNvPr id="16" name="TextBox 15">
              <a:extLst>
                <a:ext uri="{FF2B5EF4-FFF2-40B4-BE49-F238E27FC236}">
                  <a16:creationId xmlns:a16="http://schemas.microsoft.com/office/drawing/2014/main" id="{BAEDE92F-EEBC-40C4-95AC-5352B3EA7B3C}"/>
                </a:ext>
              </a:extLst>
            </p:cNvPr>
            <p:cNvSpPr txBox="1"/>
            <p:nvPr/>
          </p:nvSpPr>
          <p:spPr>
            <a:xfrm>
              <a:off x="6105569" y="1859339"/>
              <a:ext cx="1377997" cy="1815882"/>
            </a:xfrm>
            <a:prstGeom prst="rect">
              <a:avLst/>
            </a:prstGeom>
            <a:noFill/>
          </p:spPr>
          <p:txBody>
            <a:bodyPr wrap="square" rtlCol="0">
              <a:spAutoFit/>
            </a:bodyPr>
            <a:lstStyle/>
            <a:p>
              <a:r>
                <a:rPr lang="en-US" sz="1600" dirty="0"/>
                <a:t>Par district/</a:t>
              </a:r>
            </a:p>
            <a:p>
              <a:r>
                <a:rPr lang="en-US" sz="1600" dirty="0" err="1"/>
                <a:t>Municipalité</a:t>
              </a:r>
              <a:endParaRPr lang="en-US" sz="1600" dirty="0"/>
            </a:p>
            <a:p>
              <a:endParaRPr lang="en-US" sz="1600" dirty="0"/>
            </a:p>
            <a:p>
              <a:r>
                <a:rPr lang="en-US" sz="1600" dirty="0"/>
                <a:t>Par </a:t>
              </a:r>
              <a:r>
                <a:rPr lang="en-US" sz="1600" dirty="0" err="1"/>
                <a:t>âge</a:t>
              </a:r>
              <a:r>
                <a:rPr lang="en-US" sz="1600" dirty="0"/>
                <a:t> (15-17,</a:t>
              </a:r>
            </a:p>
            <a:p>
              <a:r>
                <a:rPr lang="en-US" sz="1600" dirty="0"/>
                <a:t>18+)</a:t>
              </a:r>
            </a:p>
            <a:p>
              <a:endParaRPr lang="en-US" sz="1600" dirty="0"/>
            </a:p>
          </p:txBody>
        </p:sp>
        <p:sp>
          <p:nvSpPr>
            <p:cNvPr id="18" name="TextBox 17">
              <a:extLst>
                <a:ext uri="{FF2B5EF4-FFF2-40B4-BE49-F238E27FC236}">
                  <a16:creationId xmlns:a16="http://schemas.microsoft.com/office/drawing/2014/main" id="{046D76AB-F6B6-42BF-B899-4C954943241B}"/>
                </a:ext>
              </a:extLst>
            </p:cNvPr>
            <p:cNvSpPr txBox="1"/>
            <p:nvPr/>
          </p:nvSpPr>
          <p:spPr>
            <a:xfrm>
              <a:off x="7457440" y="1859339"/>
              <a:ext cx="1485900" cy="1569660"/>
            </a:xfrm>
            <a:prstGeom prst="rect">
              <a:avLst/>
            </a:prstGeom>
            <a:noFill/>
          </p:spPr>
          <p:txBody>
            <a:bodyPr wrap="square" rtlCol="0">
              <a:spAutoFit/>
            </a:bodyPr>
            <a:lstStyle/>
            <a:p>
              <a:r>
                <a:rPr lang="en-US" sz="1600" dirty="0"/>
                <a:t>Ménage</a:t>
              </a:r>
            </a:p>
            <a:p>
              <a:r>
                <a:rPr lang="en-US" sz="1600" dirty="0"/>
                <a:t>Entrée/</a:t>
              </a:r>
              <a:r>
                <a:rPr lang="en-US" sz="1600" dirty="0" err="1"/>
                <a:t>produit</a:t>
              </a:r>
              <a:endParaRPr lang="en-US" sz="1600" dirty="0"/>
            </a:p>
            <a:p>
              <a:r>
                <a:rPr lang="en-US" sz="1600" dirty="0" err="1"/>
                <a:t>Formulaires</a:t>
              </a:r>
              <a:endParaRPr lang="en-US" sz="1600" dirty="0"/>
            </a:p>
            <a:p>
              <a:r>
                <a:rPr lang="en-US" sz="1600" dirty="0"/>
                <a:t>(question 8 &amp; 9)</a:t>
              </a:r>
            </a:p>
            <a:p>
              <a:endParaRPr lang="en-US" sz="1600" dirty="0"/>
            </a:p>
          </p:txBody>
        </p:sp>
        <p:sp>
          <p:nvSpPr>
            <p:cNvPr id="20" name="TextBox 19">
              <a:extLst>
                <a:ext uri="{FF2B5EF4-FFF2-40B4-BE49-F238E27FC236}">
                  <a16:creationId xmlns:a16="http://schemas.microsoft.com/office/drawing/2014/main" id="{F74E9AC0-7713-4262-BED2-5588D00CEB67}"/>
                </a:ext>
              </a:extLst>
            </p:cNvPr>
            <p:cNvSpPr txBox="1"/>
            <p:nvPr/>
          </p:nvSpPr>
          <p:spPr>
            <a:xfrm>
              <a:off x="8835437" y="1859339"/>
              <a:ext cx="1377997" cy="2308324"/>
            </a:xfrm>
            <a:prstGeom prst="rect">
              <a:avLst/>
            </a:prstGeom>
            <a:noFill/>
          </p:spPr>
          <p:txBody>
            <a:bodyPr wrap="square" rtlCol="0">
              <a:spAutoFit/>
            </a:bodyPr>
            <a:lstStyle/>
            <a:p>
              <a:r>
                <a:rPr lang="en-US" sz="1600" b="1" dirty="0" err="1"/>
                <a:t>Collecte</a:t>
              </a:r>
              <a:r>
                <a:rPr lang="en-US" sz="1600" b="1" dirty="0"/>
                <a:t> :  </a:t>
              </a:r>
              <a:r>
                <a:rPr lang="en-US" sz="1600" dirty="0" err="1"/>
                <a:t>Annuellement</a:t>
              </a:r>
              <a:endParaRPr lang="en-US" sz="1600" dirty="0"/>
            </a:p>
            <a:p>
              <a:endParaRPr lang="en-US" sz="1600" b="1" dirty="0"/>
            </a:p>
            <a:p>
              <a:r>
                <a:rPr lang="en-US" sz="1600" b="1" dirty="0"/>
                <a:t>Rapport :  </a:t>
              </a:r>
              <a:r>
                <a:rPr lang="en-US" sz="1600" dirty="0" err="1"/>
                <a:t>Annuellement</a:t>
              </a:r>
              <a:endParaRPr lang="en-US" sz="1600" dirty="0"/>
            </a:p>
            <a:p>
              <a:endParaRPr lang="en-US" sz="1600" b="1" dirty="0"/>
            </a:p>
            <a:p>
              <a:r>
                <a:rPr lang="en-US" sz="1600" b="1" dirty="0" err="1"/>
                <a:t>Vérification</a:t>
              </a:r>
              <a:r>
                <a:rPr lang="en-US" sz="1600" b="1" dirty="0"/>
                <a:t> : </a:t>
              </a:r>
              <a:r>
                <a:rPr lang="en-US" sz="1600" dirty="0"/>
                <a:t>20 %.</a:t>
              </a:r>
            </a:p>
            <a:p>
              <a:endParaRPr lang="en-US" sz="1600" dirty="0"/>
            </a:p>
          </p:txBody>
        </p:sp>
        <p:grpSp>
          <p:nvGrpSpPr>
            <p:cNvPr id="3" name="Group 2">
              <a:extLst>
                <a:ext uri="{FF2B5EF4-FFF2-40B4-BE49-F238E27FC236}">
                  <a16:creationId xmlns:a16="http://schemas.microsoft.com/office/drawing/2014/main" id="{50F4B637-169A-4ADC-A80C-89FB6B1AB89D}"/>
                </a:ext>
              </a:extLst>
            </p:cNvPr>
            <p:cNvGrpSpPr/>
            <p:nvPr/>
          </p:nvGrpSpPr>
          <p:grpSpPr>
            <a:xfrm>
              <a:off x="10507043" y="1807086"/>
              <a:ext cx="1561586" cy="3553584"/>
              <a:chOff x="10507043" y="1807086"/>
              <a:chExt cx="1561586" cy="3553584"/>
            </a:xfrm>
          </p:grpSpPr>
          <p:sp>
            <p:nvSpPr>
              <p:cNvPr id="10" name="Rectangle 9">
                <a:extLst>
                  <a:ext uri="{FF2B5EF4-FFF2-40B4-BE49-F238E27FC236}">
                    <a16:creationId xmlns:a16="http://schemas.microsoft.com/office/drawing/2014/main" id="{CDC5B03B-162A-446F-A444-6D693ED2BBE8}"/>
                  </a:ext>
                </a:extLst>
              </p:cNvPr>
              <p:cNvSpPr/>
              <p:nvPr/>
            </p:nvSpPr>
            <p:spPr>
              <a:xfrm>
                <a:off x="10507043" y="1807086"/>
                <a:ext cx="1561586" cy="355358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858AFE85-2B31-4636-BA32-4D23FF78D927}"/>
                  </a:ext>
                </a:extLst>
              </p:cNvPr>
              <p:cNvSpPr txBox="1"/>
              <p:nvPr/>
            </p:nvSpPr>
            <p:spPr>
              <a:xfrm>
                <a:off x="10507043" y="1862405"/>
                <a:ext cx="1545257" cy="3293209"/>
              </a:xfrm>
              <a:prstGeom prst="rect">
                <a:avLst/>
              </a:prstGeom>
              <a:noFill/>
            </p:spPr>
            <p:txBody>
              <a:bodyPr wrap="square" rtlCol="0">
                <a:spAutoFit/>
              </a:bodyPr>
              <a:lstStyle/>
              <a:p>
                <a:r>
                  <a:rPr lang="en-US" sz="1600" b="1" dirty="0"/>
                  <a:t>Collection : </a:t>
                </a:r>
                <a:r>
                  <a:rPr lang="en-US" sz="1600" dirty="0" err="1"/>
                  <a:t>Facilitateurs</a:t>
                </a:r>
                <a:r>
                  <a:rPr lang="en-US" sz="1600" dirty="0"/>
                  <a:t> de </a:t>
                </a:r>
                <a:r>
                  <a:rPr lang="en-US" sz="1600" dirty="0" err="1"/>
                  <a:t>projets</a:t>
                </a:r>
                <a:endParaRPr lang="en-US" sz="1600" dirty="0"/>
              </a:p>
              <a:p>
                <a:endParaRPr lang="en-US" sz="1600" b="1" dirty="0"/>
              </a:p>
              <a:p>
                <a:r>
                  <a:rPr lang="en-US" sz="1600" b="1" dirty="0"/>
                  <a:t>Reporting :  </a:t>
                </a:r>
                <a:r>
                  <a:rPr lang="en-US" sz="1600" dirty="0" err="1"/>
                  <a:t>Spécialiste</a:t>
                </a:r>
                <a:r>
                  <a:rPr lang="en-US" sz="1600" dirty="0"/>
                  <a:t> du </a:t>
                </a:r>
                <a:r>
                  <a:rPr lang="en-US" sz="1600" dirty="0" err="1"/>
                  <a:t>suivi</a:t>
                </a:r>
                <a:r>
                  <a:rPr lang="en-US" sz="1600" dirty="0"/>
                  <a:t> et de </a:t>
                </a:r>
                <a:r>
                  <a:rPr lang="en-US" sz="1600" dirty="0" err="1"/>
                  <a:t>l'évaluation</a:t>
                </a:r>
                <a:endParaRPr lang="en-US" sz="1600" dirty="0"/>
              </a:p>
              <a:p>
                <a:endParaRPr lang="en-US" sz="1600" b="1" dirty="0"/>
              </a:p>
              <a:p>
                <a:r>
                  <a:rPr lang="en-US" sz="1600" b="1" dirty="0" err="1"/>
                  <a:t>Évaluation</a:t>
                </a:r>
                <a:r>
                  <a:rPr lang="en-US" sz="1600" b="1" dirty="0"/>
                  <a:t> : </a:t>
                </a:r>
              </a:p>
              <a:p>
                <a:r>
                  <a:rPr lang="en-US" sz="1600" dirty="0" err="1"/>
                  <a:t>Spécialiste</a:t>
                </a:r>
                <a:r>
                  <a:rPr lang="en-US" sz="1600" dirty="0"/>
                  <a:t> du </a:t>
                </a:r>
                <a:r>
                  <a:rPr lang="en-US" sz="1600" dirty="0" err="1"/>
                  <a:t>suivi</a:t>
                </a:r>
                <a:r>
                  <a:rPr lang="en-US" sz="1600" dirty="0"/>
                  <a:t> et de </a:t>
                </a:r>
                <a:r>
                  <a:rPr lang="en-US" sz="1600" dirty="0" err="1"/>
                  <a:t>l'évaluation</a:t>
                </a:r>
                <a:r>
                  <a:rPr lang="en-US" sz="1600" dirty="0"/>
                  <a:t> </a:t>
                </a:r>
              </a:p>
            </p:txBody>
          </p:sp>
        </p:grpSp>
      </p:grpSp>
      <p:sp>
        <p:nvSpPr>
          <p:cNvPr id="12" name="Footer Placeholder 1">
            <a:extLst>
              <a:ext uri="{FF2B5EF4-FFF2-40B4-BE49-F238E27FC236}">
                <a16:creationId xmlns:a16="http://schemas.microsoft.com/office/drawing/2014/main" id="{E08E5A79-8DF9-4CE7-B3E6-2601DBC4D29F}"/>
              </a:ext>
              <a:ext uri="{C183D7F6-B498-43B3-948B-1728B52AA6E4}">
                <adec:decorative xmlns:adec="http://schemas.microsoft.com/office/drawing/2017/decorative" val="1"/>
              </a:ext>
            </a:extLst>
          </p:cNvPr>
          <p:cNvSpPr>
            <a:spLocks noGrp="1"/>
          </p:cNvSpPr>
          <p:nvPr>
            <p:ph type="ftr" sz="quarter" idx="11"/>
          </p:nvPr>
        </p:nvSpPr>
        <p:spPr>
          <a:xfrm>
            <a:off x="0" y="6348698"/>
            <a:ext cx="12226724" cy="509302"/>
          </a:xfrm>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68793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Éléments du PMP : Responsabilités en matière de collecte et d'évaluation ">
            <a:extLst>
              <a:ext uri="{FF2B5EF4-FFF2-40B4-BE49-F238E27FC236}">
                <a16:creationId xmlns:a16="http://schemas.microsoft.com/office/drawing/2014/main" id="{6F1FE6B2-2885-46E8-BDEC-5CF4BB2D98D0}"/>
              </a:ext>
            </a:extLst>
          </p:cNvPr>
          <p:cNvSpPr>
            <a:spLocks noGrp="1"/>
          </p:cNvSpPr>
          <p:nvPr>
            <p:ph type="ctrTitle"/>
          </p:nvPr>
        </p:nvSpPr>
        <p:spPr>
          <a:xfrm>
            <a:off x="416359" y="91440"/>
            <a:ext cx="11050888" cy="1445189"/>
          </a:xfrm>
        </p:spPr>
        <p:txBody>
          <a:bodyPr>
            <a:noAutofit/>
          </a:bodyPr>
          <a:lstStyle/>
          <a:p>
            <a:pPr algn="l"/>
            <a:r>
              <a:rPr lang="en-US" sz="4400" dirty="0" err="1"/>
              <a:t>Éléments</a:t>
            </a:r>
            <a:r>
              <a:rPr lang="en-US" sz="4400" dirty="0"/>
              <a:t> du PMP : </a:t>
            </a:r>
            <a:r>
              <a:rPr lang="en-US" sz="4400" dirty="0" err="1"/>
              <a:t>Responsabilités</a:t>
            </a:r>
            <a:r>
              <a:rPr lang="en-US" sz="4400" dirty="0"/>
              <a:t> </a:t>
            </a:r>
            <a:r>
              <a:rPr lang="en-US" sz="4400" dirty="0" err="1"/>
              <a:t>en</a:t>
            </a:r>
            <a:r>
              <a:rPr lang="en-US" sz="4400" dirty="0"/>
              <a:t> matière de </a:t>
            </a:r>
            <a:r>
              <a:rPr lang="en-US" sz="4400" dirty="0" err="1"/>
              <a:t>collecte</a:t>
            </a:r>
            <a:r>
              <a:rPr lang="en-US" sz="4400" dirty="0"/>
              <a:t> et </a:t>
            </a:r>
            <a:r>
              <a:rPr lang="en-US" sz="4400" dirty="0" err="1"/>
              <a:t>d'évaluation</a:t>
            </a:r>
            <a:r>
              <a:rPr lang="en-US" sz="4400" dirty="0"/>
              <a:t> </a:t>
            </a:r>
          </a:p>
        </p:txBody>
      </p:sp>
      <p:sp>
        <p:nvSpPr>
          <p:cNvPr id="3" name="Content Placeholder 2" descr="Qui collecte les données ? &#10;- Les collecteurs de données&#10;- Équipe de terrain&#10;&#10;Qui rapporte les données ? &#10;Responsable du suivi et de l'évaluation&#10;&#10;Qui est responsable de l'évaluation et de la vérification des données (le cas échéant) ?&#10;-Responsable du suivi et de l'évaluation&#10;">
            <a:extLst>
              <a:ext uri="{FF2B5EF4-FFF2-40B4-BE49-F238E27FC236}">
                <a16:creationId xmlns:a16="http://schemas.microsoft.com/office/drawing/2014/main" id="{D30557E8-53AC-450E-AF3B-7201CD84A8EE}"/>
              </a:ext>
            </a:extLst>
          </p:cNvPr>
          <p:cNvSpPr>
            <a:spLocks noGrp="1"/>
          </p:cNvSpPr>
          <p:nvPr>
            <p:ph sz="quarter" idx="13"/>
          </p:nvPr>
        </p:nvSpPr>
        <p:spPr/>
        <p:txBody>
          <a:bodyPr>
            <a:normAutofit fontScale="85000" lnSpcReduction="20000"/>
          </a:bodyPr>
          <a:lstStyle/>
          <a:p>
            <a:r>
              <a:rPr lang="en-US" dirty="0"/>
              <a:t>Qui </a:t>
            </a:r>
            <a:r>
              <a:rPr lang="en-US" dirty="0" err="1"/>
              <a:t>collecte</a:t>
            </a:r>
            <a:r>
              <a:rPr lang="en-US" dirty="0"/>
              <a:t> les </a:t>
            </a:r>
            <a:r>
              <a:rPr lang="en-US" dirty="0" err="1"/>
              <a:t>données</a:t>
            </a:r>
            <a:r>
              <a:rPr lang="en-US" dirty="0"/>
              <a:t> ? </a:t>
            </a:r>
          </a:p>
          <a:p>
            <a:pPr marL="0" indent="0">
              <a:buNone/>
            </a:pPr>
            <a:r>
              <a:rPr lang="en-US" dirty="0"/>
              <a:t>- Les </a:t>
            </a:r>
            <a:r>
              <a:rPr lang="en-US" dirty="0" err="1"/>
              <a:t>collecteurs</a:t>
            </a:r>
            <a:r>
              <a:rPr lang="en-US" dirty="0"/>
              <a:t> de </a:t>
            </a:r>
            <a:r>
              <a:rPr lang="en-US" dirty="0" err="1"/>
              <a:t>données</a:t>
            </a:r>
            <a:endParaRPr lang="en-US" dirty="0"/>
          </a:p>
          <a:p>
            <a:pPr marL="0" indent="0">
              <a:buNone/>
            </a:pPr>
            <a:r>
              <a:rPr lang="en-US" dirty="0"/>
              <a:t>- </a:t>
            </a:r>
            <a:r>
              <a:rPr lang="en-US" dirty="0" err="1"/>
              <a:t>Équipe</a:t>
            </a:r>
            <a:r>
              <a:rPr lang="en-US" dirty="0"/>
              <a:t> de terrain</a:t>
            </a:r>
          </a:p>
          <a:p>
            <a:endParaRPr lang="en-US" dirty="0"/>
          </a:p>
          <a:p>
            <a:r>
              <a:rPr lang="en-US" dirty="0"/>
              <a:t>Qui </a:t>
            </a:r>
            <a:r>
              <a:rPr lang="en-US" dirty="0" err="1"/>
              <a:t>rapporte</a:t>
            </a:r>
            <a:r>
              <a:rPr lang="en-US" dirty="0"/>
              <a:t> les </a:t>
            </a:r>
            <a:r>
              <a:rPr lang="en-US" dirty="0" err="1"/>
              <a:t>données</a:t>
            </a:r>
            <a:r>
              <a:rPr lang="en-US" dirty="0"/>
              <a:t> ? </a:t>
            </a:r>
          </a:p>
          <a:p>
            <a:pPr>
              <a:buFontTx/>
              <a:buChar char="-"/>
            </a:pPr>
            <a:r>
              <a:rPr lang="en-US" dirty="0" err="1"/>
              <a:t>Responsable</a:t>
            </a:r>
            <a:r>
              <a:rPr lang="en-US" dirty="0"/>
              <a:t> du </a:t>
            </a:r>
            <a:r>
              <a:rPr lang="en-US" dirty="0" err="1"/>
              <a:t>suivi</a:t>
            </a:r>
            <a:r>
              <a:rPr lang="en-US" dirty="0"/>
              <a:t> et de </a:t>
            </a:r>
            <a:r>
              <a:rPr lang="en-US" dirty="0" err="1"/>
              <a:t>l'évaluation</a:t>
            </a:r>
            <a:endParaRPr lang="en-US" dirty="0"/>
          </a:p>
          <a:p>
            <a:pPr marL="0" indent="0">
              <a:buNone/>
            </a:pPr>
            <a:endParaRPr lang="en-US" dirty="0"/>
          </a:p>
          <a:p>
            <a:r>
              <a:rPr lang="en-US" dirty="0"/>
              <a:t>Qui </a:t>
            </a:r>
            <a:r>
              <a:rPr lang="en-US" dirty="0" err="1"/>
              <a:t>est</a:t>
            </a:r>
            <a:r>
              <a:rPr lang="en-US" dirty="0"/>
              <a:t> </a:t>
            </a:r>
            <a:r>
              <a:rPr lang="en-US" dirty="0" err="1"/>
              <a:t>responsable</a:t>
            </a:r>
            <a:r>
              <a:rPr lang="en-US" dirty="0"/>
              <a:t> de </a:t>
            </a:r>
            <a:r>
              <a:rPr lang="en-US" dirty="0" err="1"/>
              <a:t>l'évaluation</a:t>
            </a:r>
            <a:r>
              <a:rPr lang="en-US" dirty="0"/>
              <a:t> et de la </a:t>
            </a:r>
            <a:r>
              <a:rPr lang="en-US" dirty="0" err="1"/>
              <a:t>vérification</a:t>
            </a:r>
            <a:r>
              <a:rPr lang="en-US" dirty="0"/>
              <a:t> des </a:t>
            </a:r>
            <a:r>
              <a:rPr lang="en-US" dirty="0" err="1"/>
              <a:t>données</a:t>
            </a:r>
            <a:r>
              <a:rPr lang="en-US" dirty="0"/>
              <a:t> (le </a:t>
            </a:r>
            <a:r>
              <a:rPr lang="en-US" dirty="0" err="1"/>
              <a:t>cas</a:t>
            </a:r>
            <a:r>
              <a:rPr lang="en-US" dirty="0"/>
              <a:t> </a:t>
            </a:r>
            <a:r>
              <a:rPr lang="en-US" dirty="0" err="1"/>
              <a:t>échéant</a:t>
            </a:r>
            <a:r>
              <a:rPr lang="en-US" dirty="0"/>
              <a:t>) ?</a:t>
            </a:r>
          </a:p>
          <a:p>
            <a:pPr marL="0" indent="0">
              <a:buNone/>
            </a:pPr>
            <a:r>
              <a:rPr lang="en-US" dirty="0"/>
              <a:t>-</a:t>
            </a:r>
            <a:r>
              <a:rPr lang="en-US" dirty="0" err="1"/>
              <a:t>Responsable</a:t>
            </a:r>
            <a:r>
              <a:rPr lang="en-US" dirty="0"/>
              <a:t> du </a:t>
            </a:r>
            <a:r>
              <a:rPr lang="en-US" dirty="0" err="1"/>
              <a:t>suivi</a:t>
            </a:r>
            <a:r>
              <a:rPr lang="en-US" dirty="0"/>
              <a:t> et de </a:t>
            </a:r>
            <a:r>
              <a:rPr lang="en-US" dirty="0" err="1"/>
              <a:t>l'évaluation</a:t>
            </a:r>
            <a:endParaRPr lang="en-US" dirty="0"/>
          </a:p>
        </p:txBody>
      </p:sp>
      <p:sp>
        <p:nvSpPr>
          <p:cNvPr id="2" name="Footer Placeholder 1">
            <a:extLst>
              <a:ext uri="{FF2B5EF4-FFF2-40B4-BE49-F238E27FC236}">
                <a16:creationId xmlns:a16="http://schemas.microsoft.com/office/drawing/2014/main" id="{68FE19B2-7F5E-43C9-A92F-8915FA46AD8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300885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Exemple PMP">
            <a:extLst>
              <a:ext uri="{FF2B5EF4-FFF2-40B4-BE49-F238E27FC236}">
                <a16:creationId xmlns:a16="http://schemas.microsoft.com/office/drawing/2014/main" id="{AA5A2B27-8A8B-43EF-AF60-BD11A6E41202}"/>
              </a:ext>
            </a:extLst>
          </p:cNvPr>
          <p:cNvSpPr>
            <a:spLocks noGrp="1"/>
          </p:cNvSpPr>
          <p:nvPr>
            <p:ph type="ctrTitle"/>
          </p:nvPr>
        </p:nvSpPr>
        <p:spPr>
          <a:xfrm>
            <a:off x="612140" y="-305747"/>
            <a:ext cx="3732245" cy="961175"/>
          </a:xfrm>
        </p:spPr>
        <p:txBody>
          <a:bodyPr>
            <a:normAutofit/>
          </a:bodyPr>
          <a:lstStyle/>
          <a:p>
            <a:pPr algn="l"/>
            <a:r>
              <a:rPr lang="en-US" sz="4000" dirty="0" err="1"/>
              <a:t>Exemple</a:t>
            </a:r>
            <a:r>
              <a:rPr lang="en-US" sz="4000" dirty="0"/>
              <a:t> PMP</a:t>
            </a:r>
          </a:p>
        </p:txBody>
      </p:sp>
      <p:grpSp>
        <p:nvGrpSpPr>
          <p:cNvPr id="5" name="Group 4" descr="Tableau:&#10;&#10;Indicator:&#10;&#10;Pourcentage de participantes engagées dans de nouvelles entreprises sans risque ou sans travail des enfants dans la chaîne d'approvisionnement du cacao. &#10;&#10;Indicator Definition, Classification and Unite of Measurement:&#10;&#10;Définitions :&#10;Engagé : travaillant dans une entreprise génératrice de revenus&#10;Entreprise commerciale : activité économique avec des droits du travail/conditions de travail acceptables.&#10;Numérateur : # Nombre de participantes engagées dans de nouvelles entreprises sans risque ou sans travail des enfants. Dénominateur : Nombre total de participantes &#10;&#10;Unité de mesure :  Pourcentage&#10;Classification : Cumulatif&#10;&#10;Type de mesure Quantitatif &#10;&#10;Indicator Disaggregation:&#10;&#10;Par district/Municipalité&#10;&#10;Par âge (15-17, 18+)&#10;&#10;Data Collection Instrument:&#10;Ménage Entrée/produit Formulaires (question 8 &amp; 9)&#10;&#10;Frequency of collection &amp; reporting, and % verification:&#10;Collecte :  Annuellement&#10;&#10;Rapport :  Annuellement&#10;&#10;Vérification : 20 %&#10;&#10;Responsibility for collection and assessment:&#10;&#10;Collection : Facilitateurs de projets&#10;&#10;Reporting :  Spécialiste du suivi et de l'évaluation&#10;&#10;Évaluation : Spécialiste du suivi et de l'évaluation ">
            <a:extLst>
              <a:ext uri="{FF2B5EF4-FFF2-40B4-BE49-F238E27FC236}">
                <a16:creationId xmlns:a16="http://schemas.microsoft.com/office/drawing/2014/main" id="{3BBF06ED-F337-3166-2E9B-4C98AB00AA71}"/>
              </a:ext>
            </a:extLst>
          </p:cNvPr>
          <p:cNvGrpSpPr/>
          <p:nvPr/>
        </p:nvGrpSpPr>
        <p:grpSpPr>
          <a:xfrm>
            <a:off x="594360" y="629268"/>
            <a:ext cx="11102566" cy="6139406"/>
            <a:chOff x="594360" y="629268"/>
            <a:chExt cx="11102566" cy="6139406"/>
          </a:xfrm>
        </p:grpSpPr>
        <p:pic>
          <p:nvPicPr>
            <p:cNvPr id="3" name="Picture 2">
              <a:extLst>
                <a:ext uri="{FF2B5EF4-FFF2-40B4-BE49-F238E27FC236}">
                  <a16:creationId xmlns:a16="http://schemas.microsoft.com/office/drawing/2014/main" id="{365F86DF-A717-45F3-A234-69944AACE2D3}"/>
                </a:ext>
              </a:extLst>
            </p:cNvPr>
            <p:cNvPicPr>
              <a:picLocks noChangeAspect="1"/>
            </p:cNvPicPr>
            <p:nvPr/>
          </p:nvPicPr>
          <p:blipFill rotWithShape="1">
            <a:blip r:embed="rId3"/>
            <a:srcRect l="7941" t="21843" r="57912" b="11020"/>
            <a:stretch/>
          </p:blipFill>
          <p:spPr>
            <a:xfrm>
              <a:off x="594360" y="629268"/>
              <a:ext cx="11102566" cy="6139406"/>
            </a:xfrm>
            <a:prstGeom prst="rect">
              <a:avLst/>
            </a:prstGeom>
          </p:spPr>
        </p:pic>
        <p:sp>
          <p:nvSpPr>
            <p:cNvPr id="2" name="TextBox 1">
              <a:extLst>
                <a:ext uri="{FF2B5EF4-FFF2-40B4-BE49-F238E27FC236}">
                  <a16:creationId xmlns:a16="http://schemas.microsoft.com/office/drawing/2014/main" id="{3F191A5A-12D4-436F-923D-616243CE63C7}"/>
                </a:ext>
              </a:extLst>
            </p:cNvPr>
            <p:cNvSpPr txBox="1"/>
            <p:nvPr/>
          </p:nvSpPr>
          <p:spPr>
            <a:xfrm>
              <a:off x="7071360" y="2225040"/>
              <a:ext cx="1112805" cy="261610"/>
            </a:xfrm>
            <a:prstGeom prst="rect">
              <a:avLst/>
            </a:prstGeom>
            <a:noFill/>
          </p:spPr>
          <p:txBody>
            <a:bodyPr wrap="none" rtlCol="0">
              <a:spAutoFit/>
            </a:bodyPr>
            <a:lstStyle/>
            <a:p>
              <a:r>
                <a:rPr lang="en-US" sz="1100" dirty="0"/>
                <a:t>Question 9 &amp; 10</a:t>
              </a:r>
            </a:p>
          </p:txBody>
        </p:sp>
      </p:grpSp>
    </p:spTree>
    <p:extLst>
      <p:ext uri="{BB962C8B-B14F-4D97-AF65-F5344CB8AC3E}">
        <p14:creationId xmlns:p14="http://schemas.microsoft.com/office/powerpoint/2010/main" val="129418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Rôles et responsabilités pour les indicateurs et le PMP">
            <a:extLst>
              <a:ext uri="{FF2B5EF4-FFF2-40B4-BE49-F238E27FC236}">
                <a16:creationId xmlns:a16="http://schemas.microsoft.com/office/drawing/2014/main" id="{AAF23279-E8B1-4737-B0E8-68D20D4BD5AC}"/>
              </a:ext>
            </a:extLst>
          </p:cNvPr>
          <p:cNvSpPr>
            <a:spLocks noGrp="1"/>
          </p:cNvSpPr>
          <p:nvPr>
            <p:ph type="title"/>
          </p:nvPr>
        </p:nvSpPr>
        <p:spPr>
          <a:xfrm>
            <a:off x="471892" y="0"/>
            <a:ext cx="12146828" cy="1325563"/>
          </a:xfrm>
        </p:spPr>
        <p:txBody>
          <a:bodyPr/>
          <a:lstStyle/>
          <a:p>
            <a:r>
              <a:rPr lang="en-US" dirty="0" err="1"/>
              <a:t>Rôles</a:t>
            </a:r>
            <a:r>
              <a:rPr lang="en-US" dirty="0"/>
              <a:t> et </a:t>
            </a:r>
            <a:r>
              <a:rPr lang="en-US" dirty="0" err="1"/>
              <a:t>responsabilités</a:t>
            </a:r>
            <a:r>
              <a:rPr lang="en-US" dirty="0"/>
              <a:t> pour les </a:t>
            </a:r>
            <a:r>
              <a:rPr lang="en-US" dirty="0" err="1"/>
              <a:t>indicateurs</a:t>
            </a:r>
            <a:r>
              <a:rPr lang="en-US" dirty="0"/>
              <a:t> et le PMP</a:t>
            </a:r>
          </a:p>
        </p:txBody>
      </p:sp>
      <p:sp>
        <p:nvSpPr>
          <p:cNvPr id="15" name="Rectangle 14" descr="Grantee">
            <a:extLst>
              <a:ext uri="{FF2B5EF4-FFF2-40B4-BE49-F238E27FC236}">
                <a16:creationId xmlns:a16="http://schemas.microsoft.com/office/drawing/2014/main" id="{92DE8914-76CB-4D1A-88D2-2C83974BF4CE}"/>
              </a:ext>
            </a:extLst>
          </p:cNvPr>
          <p:cNvSpPr/>
          <p:nvPr/>
        </p:nvSpPr>
        <p:spPr>
          <a:xfrm>
            <a:off x="593812" y="1229229"/>
            <a:ext cx="10945234" cy="44602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indent="0">
              <a:buNone/>
            </a:pPr>
            <a:r>
              <a:rPr lang="en-US" sz="2400" b="1" dirty="0"/>
              <a:t>Grantee</a:t>
            </a:r>
          </a:p>
        </p:txBody>
      </p:sp>
      <p:sp>
        <p:nvSpPr>
          <p:cNvPr id="4" name="Content Placeholder 3" descr="Élaborer des projets d'indicateurs et de PMP dans le cadre du CMEP (potentiellement lors de l'atelier du CMEP).&#10;&#10;Incorporer les commentaires de l’ILAB dans les indicateurs et le PMP définitifs.&#10;&#10;Collecter et rapporter les données des indicateurs pendant toute la durée du projet.&#10;&#10;Si nécessaire, mettre à jour les indicateurs et le PMP pendant toute la durée du projet. &#10;">
            <a:extLst>
              <a:ext uri="{FF2B5EF4-FFF2-40B4-BE49-F238E27FC236}">
                <a16:creationId xmlns:a16="http://schemas.microsoft.com/office/drawing/2014/main" id="{6B287E07-637B-4520-AB92-AED1CF8CD357}"/>
              </a:ext>
            </a:extLst>
          </p:cNvPr>
          <p:cNvSpPr>
            <a:spLocks noGrp="1"/>
          </p:cNvSpPr>
          <p:nvPr>
            <p:ph idx="1"/>
          </p:nvPr>
        </p:nvSpPr>
        <p:spPr>
          <a:xfrm>
            <a:off x="222436" y="1289594"/>
            <a:ext cx="11822607" cy="2364039"/>
          </a:xfrm>
        </p:spPr>
        <p:txBody>
          <a:bodyPr>
            <a:normAutofit fontScale="92500" lnSpcReduction="20000"/>
          </a:bodyPr>
          <a:lstStyle/>
          <a:p>
            <a:endParaRPr lang="en-US" dirty="0"/>
          </a:p>
          <a:p>
            <a:pPr lvl="1">
              <a:lnSpc>
                <a:spcPct val="120000"/>
              </a:lnSpc>
            </a:pPr>
            <a:r>
              <a:rPr lang="en-US" dirty="0" err="1"/>
              <a:t>Élaborer</a:t>
            </a:r>
            <a:r>
              <a:rPr lang="en-US" dirty="0"/>
              <a:t> des </a:t>
            </a:r>
            <a:r>
              <a:rPr lang="en-US" dirty="0" err="1"/>
              <a:t>projets</a:t>
            </a:r>
            <a:r>
              <a:rPr lang="en-US" dirty="0"/>
              <a:t> </a:t>
            </a:r>
            <a:r>
              <a:rPr lang="en-US" dirty="0" err="1"/>
              <a:t>d'indicateurs</a:t>
            </a:r>
            <a:r>
              <a:rPr lang="en-US" dirty="0"/>
              <a:t> et de PMP dans le cadre du CMEP (</a:t>
            </a:r>
            <a:r>
              <a:rPr lang="en-US" dirty="0" err="1"/>
              <a:t>potentiellement</a:t>
            </a:r>
            <a:r>
              <a:rPr lang="en-US" dirty="0"/>
              <a:t> </a:t>
            </a:r>
            <a:r>
              <a:rPr lang="en-US" dirty="0" err="1"/>
              <a:t>lors</a:t>
            </a:r>
            <a:r>
              <a:rPr lang="en-US" dirty="0"/>
              <a:t> de </a:t>
            </a:r>
            <a:r>
              <a:rPr lang="en-US" dirty="0" err="1"/>
              <a:t>l'atelier</a:t>
            </a:r>
            <a:r>
              <a:rPr lang="en-US" dirty="0"/>
              <a:t> du CMEP).</a:t>
            </a:r>
          </a:p>
          <a:p>
            <a:pPr lvl="1">
              <a:lnSpc>
                <a:spcPct val="120000"/>
              </a:lnSpc>
            </a:pPr>
            <a:r>
              <a:rPr lang="en-US" dirty="0" err="1"/>
              <a:t>Incorporer</a:t>
            </a:r>
            <a:r>
              <a:rPr lang="en-US" dirty="0"/>
              <a:t> les </a:t>
            </a:r>
            <a:r>
              <a:rPr lang="en-US" dirty="0" err="1"/>
              <a:t>commentaires</a:t>
            </a:r>
            <a:r>
              <a:rPr lang="en-US" dirty="0"/>
              <a:t> de </a:t>
            </a:r>
            <a:r>
              <a:rPr lang="en-US" dirty="0" err="1"/>
              <a:t>l’ILAB</a:t>
            </a:r>
            <a:r>
              <a:rPr lang="en-US" dirty="0"/>
              <a:t> dans les </a:t>
            </a:r>
            <a:r>
              <a:rPr lang="en-US" dirty="0" err="1"/>
              <a:t>indicateurs</a:t>
            </a:r>
            <a:r>
              <a:rPr lang="en-US" dirty="0"/>
              <a:t> et le PMP </a:t>
            </a:r>
            <a:r>
              <a:rPr lang="en-US" dirty="0" err="1"/>
              <a:t>définitifs</a:t>
            </a:r>
            <a:r>
              <a:rPr lang="en-US" dirty="0"/>
              <a:t>.</a:t>
            </a:r>
          </a:p>
          <a:p>
            <a:pPr lvl="1">
              <a:lnSpc>
                <a:spcPct val="120000"/>
              </a:lnSpc>
            </a:pPr>
            <a:r>
              <a:rPr lang="en-US" dirty="0" err="1"/>
              <a:t>Collecter</a:t>
            </a:r>
            <a:r>
              <a:rPr lang="en-US" dirty="0"/>
              <a:t> et </a:t>
            </a:r>
            <a:r>
              <a:rPr lang="en-US" dirty="0" err="1"/>
              <a:t>rapporter</a:t>
            </a:r>
            <a:r>
              <a:rPr lang="en-US" dirty="0"/>
              <a:t> les </a:t>
            </a:r>
            <a:r>
              <a:rPr lang="en-US" dirty="0" err="1"/>
              <a:t>données</a:t>
            </a:r>
            <a:r>
              <a:rPr lang="en-US" dirty="0"/>
              <a:t> des </a:t>
            </a:r>
            <a:r>
              <a:rPr lang="en-US" dirty="0" err="1"/>
              <a:t>indicateurs</a:t>
            </a:r>
            <a:r>
              <a:rPr lang="en-US" dirty="0"/>
              <a:t> pendant </a:t>
            </a:r>
            <a:r>
              <a:rPr lang="en-US" dirty="0" err="1"/>
              <a:t>toute</a:t>
            </a:r>
            <a:r>
              <a:rPr lang="en-US" dirty="0"/>
              <a:t> la durée du </a:t>
            </a:r>
            <a:r>
              <a:rPr lang="en-US" dirty="0" err="1"/>
              <a:t>projet</a:t>
            </a:r>
            <a:r>
              <a:rPr lang="en-US" dirty="0"/>
              <a:t>.</a:t>
            </a:r>
          </a:p>
          <a:p>
            <a:pPr lvl="1">
              <a:lnSpc>
                <a:spcPct val="120000"/>
              </a:lnSpc>
            </a:pPr>
            <a:r>
              <a:rPr lang="en-US" dirty="0"/>
              <a:t>Si </a:t>
            </a:r>
            <a:r>
              <a:rPr lang="en-US" dirty="0" err="1"/>
              <a:t>nécessaire</a:t>
            </a:r>
            <a:r>
              <a:rPr lang="en-US" dirty="0"/>
              <a:t>, </a:t>
            </a:r>
            <a:r>
              <a:rPr lang="en-US" dirty="0" err="1"/>
              <a:t>mettre</a:t>
            </a:r>
            <a:r>
              <a:rPr lang="en-US" dirty="0"/>
              <a:t> </a:t>
            </a:r>
            <a:r>
              <a:rPr lang="en-US" dirty="0" err="1"/>
              <a:t>à</a:t>
            </a:r>
            <a:r>
              <a:rPr lang="en-US" dirty="0"/>
              <a:t> jour les </a:t>
            </a:r>
            <a:r>
              <a:rPr lang="en-US" dirty="0" err="1"/>
              <a:t>indicateurs</a:t>
            </a:r>
            <a:r>
              <a:rPr lang="en-US" dirty="0"/>
              <a:t> et le PMP pendant </a:t>
            </a:r>
            <a:r>
              <a:rPr lang="en-US" dirty="0" err="1"/>
              <a:t>toute</a:t>
            </a:r>
            <a:r>
              <a:rPr lang="en-US" dirty="0"/>
              <a:t> la durée du </a:t>
            </a:r>
            <a:r>
              <a:rPr lang="en-US" dirty="0" err="1"/>
              <a:t>projet</a:t>
            </a:r>
            <a:r>
              <a:rPr lang="en-US" dirty="0"/>
              <a:t>. </a:t>
            </a:r>
          </a:p>
        </p:txBody>
      </p:sp>
      <p:sp>
        <p:nvSpPr>
          <p:cNvPr id="5" name="Rectangle 4" descr="ILAB">
            <a:extLst>
              <a:ext uri="{FF2B5EF4-FFF2-40B4-BE49-F238E27FC236}">
                <a16:creationId xmlns:a16="http://schemas.microsoft.com/office/drawing/2014/main" id="{801331BF-8AAA-4787-93B1-98D7B5999463}"/>
              </a:ext>
            </a:extLst>
          </p:cNvPr>
          <p:cNvSpPr/>
          <p:nvPr/>
        </p:nvSpPr>
        <p:spPr>
          <a:xfrm>
            <a:off x="631723" y="3621340"/>
            <a:ext cx="10945234" cy="44602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indent="0">
              <a:spcAft>
                <a:spcPts val="600"/>
              </a:spcAft>
              <a:buNone/>
            </a:pPr>
            <a:r>
              <a:rPr lang="en-US" sz="2400" b="1" dirty="0">
                <a:solidFill>
                  <a:schemeClr val="tx1"/>
                </a:solidFill>
              </a:rPr>
              <a:t>ILAB </a:t>
            </a:r>
          </a:p>
        </p:txBody>
      </p:sp>
      <p:sp>
        <p:nvSpPr>
          <p:cNvPr id="7" name="Content Placeholder 3" descr="Participer à l'atelier du CMEP ou au développement du CMEP (y compris les indicateurs et le PMP). &#10;&#10;Examiner et fournir des commentaires sur les indicateurs provisoires élaborés par le bénéficiaire de la subvention.&#10;&#10;Examiner le PMP et les processus de collecte de données &#10;&#10;Pendant la mise en œuvre, examiner les indicateurs et les données pour la prise de décision.">
            <a:extLst>
              <a:ext uri="{FF2B5EF4-FFF2-40B4-BE49-F238E27FC236}">
                <a16:creationId xmlns:a16="http://schemas.microsoft.com/office/drawing/2014/main" id="{C6040B92-370B-49EB-AC96-5A277F519EB7}"/>
              </a:ext>
            </a:extLst>
          </p:cNvPr>
          <p:cNvSpPr txBox="1">
            <a:spLocks/>
          </p:cNvSpPr>
          <p:nvPr/>
        </p:nvSpPr>
        <p:spPr>
          <a:xfrm>
            <a:off x="167336" y="4205525"/>
            <a:ext cx="11703536" cy="2308821"/>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err="1"/>
              <a:t>Participer</a:t>
            </a:r>
            <a:r>
              <a:rPr lang="en-US" dirty="0"/>
              <a:t> </a:t>
            </a:r>
            <a:r>
              <a:rPr lang="en-US" dirty="0" err="1"/>
              <a:t>à</a:t>
            </a:r>
            <a:r>
              <a:rPr lang="en-US" dirty="0"/>
              <a:t> </a:t>
            </a:r>
            <a:r>
              <a:rPr lang="en-US" dirty="0" err="1"/>
              <a:t>l'atelier</a:t>
            </a:r>
            <a:r>
              <a:rPr lang="en-US" dirty="0"/>
              <a:t> du CMEP </a:t>
            </a:r>
            <a:r>
              <a:rPr lang="en-US" dirty="0" err="1"/>
              <a:t>ou</a:t>
            </a:r>
            <a:r>
              <a:rPr lang="en-US" dirty="0"/>
              <a:t> au </a:t>
            </a:r>
            <a:r>
              <a:rPr lang="en-US" dirty="0" err="1"/>
              <a:t>développement</a:t>
            </a:r>
            <a:r>
              <a:rPr lang="en-US" dirty="0"/>
              <a:t> du CMEP (y </a:t>
            </a:r>
            <a:r>
              <a:rPr lang="en-US" dirty="0" err="1"/>
              <a:t>compris</a:t>
            </a:r>
            <a:r>
              <a:rPr lang="en-US" dirty="0"/>
              <a:t> les </a:t>
            </a:r>
            <a:r>
              <a:rPr lang="en-US" dirty="0" err="1"/>
              <a:t>indicateurs</a:t>
            </a:r>
            <a:r>
              <a:rPr lang="en-US" dirty="0"/>
              <a:t> et le PMP). </a:t>
            </a:r>
          </a:p>
          <a:p>
            <a:pPr lvl="1"/>
            <a:r>
              <a:rPr lang="en-US" dirty="0"/>
              <a:t>Examiner et </a:t>
            </a:r>
            <a:r>
              <a:rPr lang="en-US" dirty="0" err="1"/>
              <a:t>fournir</a:t>
            </a:r>
            <a:r>
              <a:rPr lang="en-US" dirty="0"/>
              <a:t> des </a:t>
            </a:r>
            <a:r>
              <a:rPr lang="en-US" dirty="0" err="1"/>
              <a:t>commentaires</a:t>
            </a:r>
            <a:r>
              <a:rPr lang="en-US" dirty="0"/>
              <a:t> sur les </a:t>
            </a:r>
            <a:r>
              <a:rPr lang="en-US" dirty="0" err="1"/>
              <a:t>indicateurs</a:t>
            </a:r>
            <a:r>
              <a:rPr lang="en-US" dirty="0"/>
              <a:t> </a:t>
            </a:r>
            <a:r>
              <a:rPr lang="en-US" dirty="0" err="1"/>
              <a:t>provisoires</a:t>
            </a:r>
            <a:r>
              <a:rPr lang="en-US" dirty="0"/>
              <a:t> </a:t>
            </a:r>
            <a:r>
              <a:rPr lang="en-US" dirty="0" err="1"/>
              <a:t>élaborés</a:t>
            </a:r>
            <a:r>
              <a:rPr lang="en-US" dirty="0"/>
              <a:t> par le </a:t>
            </a:r>
            <a:r>
              <a:rPr lang="en-US" dirty="0" err="1"/>
              <a:t>bénéficiaire</a:t>
            </a:r>
            <a:r>
              <a:rPr lang="en-US" dirty="0"/>
              <a:t> de la subvention.</a:t>
            </a:r>
          </a:p>
          <a:p>
            <a:pPr lvl="1"/>
            <a:r>
              <a:rPr lang="en-US" dirty="0"/>
              <a:t>Examiner le PMP et les </a:t>
            </a:r>
            <a:r>
              <a:rPr lang="en-US" dirty="0" err="1"/>
              <a:t>processus</a:t>
            </a:r>
            <a:r>
              <a:rPr lang="en-US" dirty="0"/>
              <a:t> de </a:t>
            </a:r>
            <a:r>
              <a:rPr lang="en-US" dirty="0" err="1"/>
              <a:t>collecte</a:t>
            </a:r>
            <a:r>
              <a:rPr lang="en-US" dirty="0"/>
              <a:t> de </a:t>
            </a:r>
            <a:r>
              <a:rPr lang="en-US" dirty="0" err="1"/>
              <a:t>données</a:t>
            </a:r>
            <a:r>
              <a:rPr lang="en-US" dirty="0"/>
              <a:t> </a:t>
            </a:r>
          </a:p>
          <a:p>
            <a:pPr lvl="1"/>
            <a:r>
              <a:rPr lang="en-US" dirty="0"/>
              <a:t>Pendant la mise </a:t>
            </a:r>
            <a:r>
              <a:rPr lang="en-US" dirty="0" err="1"/>
              <a:t>en</a:t>
            </a:r>
            <a:r>
              <a:rPr lang="en-US" dirty="0"/>
              <a:t> </a:t>
            </a:r>
            <a:r>
              <a:rPr lang="en-US" dirty="0" err="1"/>
              <a:t>œuvre</a:t>
            </a:r>
            <a:r>
              <a:rPr lang="en-US" dirty="0"/>
              <a:t>, examiner les </a:t>
            </a:r>
            <a:r>
              <a:rPr lang="en-US" dirty="0" err="1"/>
              <a:t>indicateurs</a:t>
            </a:r>
            <a:r>
              <a:rPr lang="en-US" dirty="0"/>
              <a:t> et les </a:t>
            </a:r>
            <a:r>
              <a:rPr lang="en-US" dirty="0" err="1"/>
              <a:t>données</a:t>
            </a:r>
            <a:r>
              <a:rPr lang="en-US" dirty="0"/>
              <a:t> pour la </a:t>
            </a:r>
            <a:r>
              <a:rPr lang="en-US" dirty="0" err="1"/>
              <a:t>prise</a:t>
            </a:r>
            <a:r>
              <a:rPr lang="en-US" dirty="0"/>
              <a:t> de </a:t>
            </a:r>
            <a:r>
              <a:rPr lang="en-US" dirty="0" err="1"/>
              <a:t>décision</a:t>
            </a:r>
            <a:r>
              <a:rPr lang="en-US" dirty="0"/>
              <a:t>.</a:t>
            </a:r>
          </a:p>
        </p:txBody>
      </p:sp>
      <p:sp>
        <p:nvSpPr>
          <p:cNvPr id="2" name="Footer Placeholder 1">
            <a:extLst>
              <a:ext uri="{FF2B5EF4-FFF2-40B4-BE49-F238E27FC236}">
                <a16:creationId xmlns:a16="http://schemas.microsoft.com/office/drawing/2014/main" id="{38582365-F052-4792-A10C-8BAF82E5779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283334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ontrôle des Connaissances&#10;&#10;Photo de gauche : tellurion&#10;&#10;Photo de droite : Une fille portant du bois de chauffage, regardant l'appareil photo">
            <a:extLst>
              <a:ext uri="{FF2B5EF4-FFF2-40B4-BE49-F238E27FC236}">
                <a16:creationId xmlns:a16="http://schemas.microsoft.com/office/drawing/2014/main" id="{2F1E9F84-D4C5-4A95-B2F8-148647894C9E}"/>
              </a:ext>
            </a:extLst>
          </p:cNvPr>
          <p:cNvSpPr>
            <a:spLocks noGrp="1"/>
          </p:cNvSpPr>
          <p:nvPr>
            <p:ph type="title"/>
          </p:nvPr>
        </p:nvSpPr>
        <p:spPr>
          <a:xfrm>
            <a:off x="1751777" y="3564294"/>
            <a:ext cx="6949440" cy="807314"/>
          </a:xfrm>
        </p:spPr>
        <p:txBody>
          <a:bodyPr/>
          <a:lstStyle/>
          <a:p>
            <a:r>
              <a:rPr lang="en-US" dirty="0" err="1"/>
              <a:t>Contrôle</a:t>
            </a:r>
            <a:r>
              <a:rPr lang="en-US" dirty="0"/>
              <a:t> des </a:t>
            </a:r>
            <a:r>
              <a:rPr lang="en-US" dirty="0" err="1"/>
              <a:t>Connaissances</a:t>
            </a:r>
            <a:endParaRPr lang="en-US" dirty="0"/>
          </a:p>
        </p:txBody>
      </p:sp>
    </p:spTree>
    <p:extLst>
      <p:ext uri="{BB962C8B-B14F-4D97-AF65-F5344CB8AC3E}">
        <p14:creationId xmlns:p14="http://schemas.microsoft.com/office/powerpoint/2010/main" val="3155304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Question 1 : Indicateurs ">
            <a:extLst>
              <a:ext uri="{FF2B5EF4-FFF2-40B4-BE49-F238E27FC236}">
                <a16:creationId xmlns:a16="http://schemas.microsoft.com/office/drawing/2014/main" id="{8C29A560-DCA1-4795-B667-0A6CD0F65DA3}"/>
              </a:ext>
            </a:extLst>
          </p:cNvPr>
          <p:cNvSpPr>
            <a:spLocks noGrp="1"/>
          </p:cNvSpPr>
          <p:nvPr>
            <p:ph type="title"/>
          </p:nvPr>
        </p:nvSpPr>
        <p:spPr>
          <a:xfrm>
            <a:off x="622997" y="0"/>
            <a:ext cx="10173589" cy="1325563"/>
          </a:xfrm>
        </p:spPr>
        <p:txBody>
          <a:bodyPr/>
          <a:lstStyle/>
          <a:p>
            <a:r>
              <a:rPr lang="en-US" dirty="0"/>
              <a:t>Question 1 : </a:t>
            </a:r>
            <a:r>
              <a:rPr lang="en-US" dirty="0" err="1"/>
              <a:t>Indicateurs</a:t>
            </a:r>
            <a:r>
              <a:rPr lang="en-US" dirty="0"/>
              <a:t> </a:t>
            </a:r>
          </a:p>
        </p:txBody>
      </p:sp>
      <p:sp>
        <p:nvSpPr>
          <p:cNvPr id="5" name="Content Placeholder 4" descr="Lequel des éléments suivants n'est PAS un avantage des indicateurs de performance ?&#10;&#10;Décrire comment reconnaître le succès &#10;&#10;Fournir des informations claires sur ce qui doit être réalisé&#10;&#10;Fournir des données objectives sur les performances et faciliter la prise de décision &#10;&#10;Communiquer les réalisations &#10;&#10;Expliquer pourquoi la performance est supérieure ou inférieure aux attentes">
            <a:extLst>
              <a:ext uri="{FF2B5EF4-FFF2-40B4-BE49-F238E27FC236}">
                <a16:creationId xmlns:a16="http://schemas.microsoft.com/office/drawing/2014/main" id="{BD3A6E55-1922-4F15-8C76-75BE6FF896E3}"/>
              </a:ext>
            </a:extLst>
          </p:cNvPr>
          <p:cNvSpPr>
            <a:spLocks noGrp="1"/>
          </p:cNvSpPr>
          <p:nvPr>
            <p:ph idx="1"/>
          </p:nvPr>
        </p:nvSpPr>
        <p:spPr>
          <a:xfrm>
            <a:off x="622997" y="1239838"/>
            <a:ext cx="11049890" cy="4732338"/>
          </a:xfrm>
        </p:spPr>
        <p:txBody>
          <a:bodyPr>
            <a:normAutofit lnSpcReduction="10000"/>
          </a:bodyPr>
          <a:lstStyle/>
          <a:p>
            <a:pPr marL="0" indent="0">
              <a:buNone/>
            </a:pPr>
            <a:r>
              <a:rPr lang="en-US" sz="3600" b="1" dirty="0" err="1"/>
              <a:t>Lequel</a:t>
            </a:r>
            <a:r>
              <a:rPr lang="en-US" sz="3600" b="1" dirty="0"/>
              <a:t> des </a:t>
            </a:r>
            <a:r>
              <a:rPr lang="en-US" sz="3600" b="1" dirty="0" err="1"/>
              <a:t>éléments</a:t>
            </a:r>
            <a:r>
              <a:rPr lang="en-US" sz="3600" b="1" dirty="0"/>
              <a:t> </a:t>
            </a:r>
            <a:r>
              <a:rPr lang="en-US" sz="3600" b="1" dirty="0" err="1"/>
              <a:t>suivants</a:t>
            </a:r>
            <a:r>
              <a:rPr lang="en-US" sz="3600" b="1" dirty="0"/>
              <a:t> </a:t>
            </a:r>
            <a:r>
              <a:rPr lang="en-US" sz="3600" b="1" dirty="0" err="1"/>
              <a:t>n'est</a:t>
            </a:r>
            <a:r>
              <a:rPr lang="en-US" sz="3600" b="1" dirty="0"/>
              <a:t> PAS un </a:t>
            </a:r>
            <a:r>
              <a:rPr lang="en-US" sz="3600" b="1" dirty="0" err="1"/>
              <a:t>avantage</a:t>
            </a:r>
            <a:r>
              <a:rPr lang="en-US" sz="3600" b="1" dirty="0"/>
              <a:t> des </a:t>
            </a:r>
            <a:r>
              <a:rPr lang="en-US" sz="3600" b="1" dirty="0" err="1"/>
              <a:t>indicateurs</a:t>
            </a:r>
            <a:r>
              <a:rPr lang="en-US" sz="3600" b="1" dirty="0"/>
              <a:t> de performance ?</a:t>
            </a:r>
            <a:endParaRPr lang="en-US" sz="1600" b="1" dirty="0"/>
          </a:p>
          <a:p>
            <a:r>
              <a:rPr lang="en-US" sz="3200" dirty="0" err="1"/>
              <a:t>Décrire</a:t>
            </a:r>
            <a:r>
              <a:rPr lang="en-US" sz="3200" dirty="0"/>
              <a:t> comment </a:t>
            </a:r>
            <a:r>
              <a:rPr lang="en-US" sz="3200" dirty="0" err="1"/>
              <a:t>reconnaître</a:t>
            </a:r>
            <a:r>
              <a:rPr lang="en-US" sz="3200" dirty="0"/>
              <a:t> le succès </a:t>
            </a:r>
          </a:p>
          <a:p>
            <a:r>
              <a:rPr lang="en-US" sz="3200" dirty="0" err="1"/>
              <a:t>Fournir</a:t>
            </a:r>
            <a:r>
              <a:rPr lang="en-US" sz="3200" dirty="0"/>
              <a:t> des </a:t>
            </a:r>
            <a:r>
              <a:rPr lang="en-US" sz="3200" dirty="0" err="1"/>
              <a:t>informations</a:t>
            </a:r>
            <a:r>
              <a:rPr lang="en-US" sz="3200" dirty="0"/>
              <a:t> </a:t>
            </a:r>
            <a:r>
              <a:rPr lang="en-US" sz="3200" dirty="0" err="1"/>
              <a:t>claires</a:t>
            </a:r>
            <a:r>
              <a:rPr lang="en-US" sz="3200" dirty="0"/>
              <a:t> sur </a:t>
            </a:r>
            <a:r>
              <a:rPr lang="en-US" sz="3200" dirty="0" err="1"/>
              <a:t>ce</a:t>
            </a:r>
            <a:r>
              <a:rPr lang="en-US" sz="3200" dirty="0"/>
              <a:t> qui doit </a:t>
            </a:r>
            <a:r>
              <a:rPr lang="en-US" sz="3200" dirty="0" err="1"/>
              <a:t>être</a:t>
            </a:r>
            <a:r>
              <a:rPr lang="en-US" sz="3200" dirty="0"/>
              <a:t> </a:t>
            </a:r>
            <a:r>
              <a:rPr lang="en-US" sz="3200" dirty="0" err="1"/>
              <a:t>réalisé</a:t>
            </a:r>
            <a:endParaRPr lang="en-US" sz="3200" dirty="0"/>
          </a:p>
          <a:p>
            <a:r>
              <a:rPr lang="en-US" sz="3200" dirty="0"/>
              <a:t> </a:t>
            </a:r>
            <a:r>
              <a:rPr lang="en-US" sz="3200" dirty="0" err="1"/>
              <a:t>Fournir</a:t>
            </a:r>
            <a:r>
              <a:rPr lang="en-US" sz="3200" dirty="0"/>
              <a:t> des </a:t>
            </a:r>
            <a:r>
              <a:rPr lang="en-US" sz="3200" dirty="0" err="1"/>
              <a:t>données</a:t>
            </a:r>
            <a:r>
              <a:rPr lang="en-US" sz="3200" dirty="0"/>
              <a:t> objectives sur les performances et </a:t>
            </a:r>
            <a:r>
              <a:rPr lang="en-US" sz="3200" dirty="0" err="1"/>
              <a:t>faciliter</a:t>
            </a:r>
            <a:r>
              <a:rPr lang="en-US" sz="3200" dirty="0"/>
              <a:t> la </a:t>
            </a:r>
            <a:r>
              <a:rPr lang="en-US" sz="3200" dirty="0" err="1"/>
              <a:t>prise</a:t>
            </a:r>
            <a:r>
              <a:rPr lang="en-US" sz="3200" dirty="0"/>
              <a:t> de </a:t>
            </a:r>
            <a:r>
              <a:rPr lang="en-US" sz="3200" dirty="0" err="1"/>
              <a:t>décision</a:t>
            </a:r>
            <a:r>
              <a:rPr lang="en-US" sz="3200" dirty="0"/>
              <a:t> </a:t>
            </a:r>
          </a:p>
          <a:p>
            <a:r>
              <a:rPr lang="en-US" sz="3200" dirty="0" err="1"/>
              <a:t>Communiquer</a:t>
            </a:r>
            <a:r>
              <a:rPr lang="en-US" sz="3200" dirty="0"/>
              <a:t> les </a:t>
            </a:r>
            <a:r>
              <a:rPr lang="en-US" sz="3200" dirty="0" err="1"/>
              <a:t>réalisations</a:t>
            </a:r>
            <a:r>
              <a:rPr lang="en-US" sz="3200" dirty="0"/>
              <a:t> </a:t>
            </a:r>
          </a:p>
          <a:p>
            <a:r>
              <a:rPr lang="en-US" sz="3200" dirty="0" err="1"/>
              <a:t>Expliquer</a:t>
            </a:r>
            <a:r>
              <a:rPr lang="en-US" sz="3200" dirty="0"/>
              <a:t> </a:t>
            </a:r>
            <a:r>
              <a:rPr lang="en-US" sz="3200" dirty="0" err="1"/>
              <a:t>pourquoi</a:t>
            </a:r>
            <a:r>
              <a:rPr lang="en-US" sz="3200" dirty="0"/>
              <a:t> la performance </a:t>
            </a:r>
            <a:r>
              <a:rPr lang="en-US" sz="3200" dirty="0" err="1"/>
              <a:t>est</a:t>
            </a:r>
            <a:r>
              <a:rPr lang="en-US" sz="3200" dirty="0"/>
              <a:t> supérieure </a:t>
            </a:r>
            <a:r>
              <a:rPr lang="en-US" sz="3200" dirty="0" err="1"/>
              <a:t>ou</a:t>
            </a:r>
            <a:r>
              <a:rPr lang="en-US" sz="3200" dirty="0"/>
              <a:t> </a:t>
            </a:r>
            <a:r>
              <a:rPr lang="en-US" sz="3200" dirty="0" err="1"/>
              <a:t>inférieure</a:t>
            </a:r>
            <a:r>
              <a:rPr lang="en-US" sz="3200" dirty="0"/>
              <a:t> aux </a:t>
            </a:r>
            <a:r>
              <a:rPr lang="en-US" sz="3200" dirty="0" err="1"/>
              <a:t>attentes</a:t>
            </a:r>
            <a:r>
              <a:rPr lang="en-US" sz="3200" dirty="0"/>
              <a:t> </a:t>
            </a:r>
          </a:p>
        </p:txBody>
      </p:sp>
      <p:sp>
        <p:nvSpPr>
          <p:cNvPr id="2" name="Footer Placeholder 1">
            <a:extLst>
              <a:ext uri="{FF2B5EF4-FFF2-40B4-BE49-F238E27FC236}">
                <a16:creationId xmlns:a16="http://schemas.microsoft.com/office/drawing/2014/main" id="{2B239CF2-04EB-436C-99B2-F382F7C28D80}"/>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428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5">
                                            <p:txEl>
                                              <p:pRg st="5" end="5"/>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Question 2 : Indicateurs ">
            <a:extLst>
              <a:ext uri="{FF2B5EF4-FFF2-40B4-BE49-F238E27FC236}">
                <a16:creationId xmlns:a16="http://schemas.microsoft.com/office/drawing/2014/main" id="{8C29A560-DCA1-4795-B667-0A6CD0F65DA3}"/>
              </a:ext>
            </a:extLst>
          </p:cNvPr>
          <p:cNvSpPr>
            <a:spLocks noGrp="1"/>
          </p:cNvSpPr>
          <p:nvPr>
            <p:ph type="title"/>
          </p:nvPr>
        </p:nvSpPr>
        <p:spPr>
          <a:xfrm>
            <a:off x="481012" y="107950"/>
            <a:ext cx="10515600" cy="1325563"/>
          </a:xfrm>
        </p:spPr>
        <p:txBody>
          <a:bodyPr/>
          <a:lstStyle/>
          <a:p>
            <a:r>
              <a:rPr lang="en-US" dirty="0"/>
              <a:t>Question 2 : </a:t>
            </a:r>
            <a:r>
              <a:rPr lang="en-US" dirty="0" err="1"/>
              <a:t>Indicateurs</a:t>
            </a:r>
            <a:r>
              <a:rPr lang="en-US" dirty="0"/>
              <a:t> </a:t>
            </a:r>
          </a:p>
        </p:txBody>
      </p:sp>
      <p:sp>
        <p:nvSpPr>
          <p:cNvPr id="5" name="Content Placeholder 4" descr="Lequel des éléments suivants n'est PAS une caractéristique d'un bon indicateur ?&#10;Pratique &#10;Subjectif&#10;Direct &#10;Adéquat ">
            <a:extLst>
              <a:ext uri="{FF2B5EF4-FFF2-40B4-BE49-F238E27FC236}">
                <a16:creationId xmlns:a16="http://schemas.microsoft.com/office/drawing/2014/main" id="{BD3A6E55-1922-4F15-8C76-75BE6FF896E3}"/>
              </a:ext>
            </a:extLst>
          </p:cNvPr>
          <p:cNvSpPr>
            <a:spLocks noGrp="1"/>
          </p:cNvSpPr>
          <p:nvPr>
            <p:ph idx="1"/>
          </p:nvPr>
        </p:nvSpPr>
        <p:spPr>
          <a:xfrm>
            <a:off x="523875" y="1425575"/>
            <a:ext cx="10515600" cy="3493666"/>
          </a:xfrm>
        </p:spPr>
        <p:txBody>
          <a:bodyPr/>
          <a:lstStyle/>
          <a:p>
            <a:pPr marL="0" indent="0">
              <a:buNone/>
            </a:pPr>
            <a:r>
              <a:rPr lang="en-US" sz="3600" b="1" dirty="0" err="1"/>
              <a:t>Lequel</a:t>
            </a:r>
            <a:r>
              <a:rPr lang="en-US" sz="3600" b="1" dirty="0"/>
              <a:t> des </a:t>
            </a:r>
            <a:r>
              <a:rPr lang="en-US" sz="3600" b="1" dirty="0" err="1"/>
              <a:t>éléments</a:t>
            </a:r>
            <a:r>
              <a:rPr lang="en-US" sz="3600" b="1" dirty="0"/>
              <a:t> </a:t>
            </a:r>
            <a:r>
              <a:rPr lang="en-US" sz="3600" b="1" dirty="0" err="1"/>
              <a:t>suivants</a:t>
            </a:r>
            <a:r>
              <a:rPr lang="en-US" sz="3600" b="1" dirty="0"/>
              <a:t> </a:t>
            </a:r>
            <a:r>
              <a:rPr lang="en-US" sz="3600" b="1" dirty="0" err="1"/>
              <a:t>n'est</a:t>
            </a:r>
            <a:r>
              <a:rPr lang="en-US" sz="3600" b="1" dirty="0"/>
              <a:t> </a:t>
            </a:r>
            <a:r>
              <a:rPr lang="en-US" sz="3600" b="1" u="sng" dirty="0"/>
              <a:t>PAS</a:t>
            </a:r>
            <a:r>
              <a:rPr lang="en-US" sz="3600" b="1" dirty="0"/>
              <a:t> </a:t>
            </a:r>
            <a:r>
              <a:rPr lang="en-US" sz="3600" b="1" dirty="0" err="1"/>
              <a:t>une</a:t>
            </a:r>
            <a:r>
              <a:rPr lang="en-US" sz="3600" b="1" dirty="0"/>
              <a:t> </a:t>
            </a:r>
            <a:r>
              <a:rPr lang="en-US" sz="3600" b="1" dirty="0" err="1"/>
              <a:t>caractéristique</a:t>
            </a:r>
            <a:r>
              <a:rPr lang="en-US" sz="3600" b="1" dirty="0"/>
              <a:t> d'un bon </a:t>
            </a:r>
            <a:r>
              <a:rPr lang="en-US" sz="3600" b="1" dirty="0" err="1"/>
              <a:t>indicateur</a:t>
            </a:r>
            <a:r>
              <a:rPr lang="en-US" sz="3600" b="1" dirty="0"/>
              <a:t> ?</a:t>
            </a:r>
            <a:endParaRPr lang="en-US" sz="1600" dirty="0"/>
          </a:p>
          <a:p>
            <a:r>
              <a:rPr lang="en-US" sz="3200" dirty="0"/>
              <a:t>Pratique </a:t>
            </a:r>
          </a:p>
          <a:p>
            <a:r>
              <a:rPr lang="en-US" sz="3200" dirty="0" err="1"/>
              <a:t>Subjectif</a:t>
            </a:r>
            <a:endParaRPr lang="en-US" sz="3200" dirty="0"/>
          </a:p>
          <a:p>
            <a:r>
              <a:rPr lang="en-US" sz="3200" dirty="0"/>
              <a:t>Direct </a:t>
            </a:r>
          </a:p>
          <a:p>
            <a:r>
              <a:rPr lang="en-US" sz="3200" dirty="0" err="1"/>
              <a:t>Adéquat</a:t>
            </a:r>
            <a:r>
              <a:rPr lang="en-US" sz="3200" dirty="0"/>
              <a:t> </a:t>
            </a:r>
          </a:p>
        </p:txBody>
      </p:sp>
      <p:sp>
        <p:nvSpPr>
          <p:cNvPr id="2" name="Footer Placeholder 1">
            <a:extLst>
              <a:ext uri="{FF2B5EF4-FFF2-40B4-BE49-F238E27FC236}">
                <a16:creationId xmlns:a16="http://schemas.microsoft.com/office/drawing/2014/main" id="{2B239CF2-04EB-436C-99B2-F382F7C28D80}"/>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641947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5">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Question 3 : Indicateurs ">
            <a:extLst>
              <a:ext uri="{FF2B5EF4-FFF2-40B4-BE49-F238E27FC236}">
                <a16:creationId xmlns:a16="http://schemas.microsoft.com/office/drawing/2014/main" id="{8C29A560-DCA1-4795-B667-0A6CD0F65DA3}"/>
              </a:ext>
            </a:extLst>
          </p:cNvPr>
          <p:cNvSpPr>
            <a:spLocks noGrp="1"/>
          </p:cNvSpPr>
          <p:nvPr>
            <p:ph type="title"/>
          </p:nvPr>
        </p:nvSpPr>
        <p:spPr>
          <a:xfrm>
            <a:off x="542923" y="0"/>
            <a:ext cx="10340475" cy="1325563"/>
          </a:xfrm>
        </p:spPr>
        <p:txBody>
          <a:bodyPr/>
          <a:lstStyle/>
          <a:p>
            <a:r>
              <a:rPr lang="en-US" dirty="0"/>
              <a:t>Question 3 : </a:t>
            </a:r>
            <a:r>
              <a:rPr lang="en-US" dirty="0" err="1"/>
              <a:t>Indicateurs</a:t>
            </a:r>
            <a:r>
              <a:rPr lang="en-US" dirty="0"/>
              <a:t> </a:t>
            </a:r>
          </a:p>
        </p:txBody>
      </p:sp>
      <p:sp>
        <p:nvSpPr>
          <p:cNvPr id="4" name="TextBox 3" descr="Lequel des éléments suivants est un indicateur ?&#10;1. Un soutien communautaire accru pour l'éducation des filles &#10;2. Extension des activités de sensibilisation et de communication &#10;3. Inspections des installations par les autorités de réglementation &#10;4. Proportion d'enfants de la communauté cible impliqués dans les pires formes de travail des enfants&#10;">
            <a:extLst>
              <a:ext uri="{FF2B5EF4-FFF2-40B4-BE49-F238E27FC236}">
                <a16:creationId xmlns:a16="http://schemas.microsoft.com/office/drawing/2014/main" id="{CFC18FCC-AB87-4AC1-844D-A41BE92CF2EE}"/>
              </a:ext>
            </a:extLst>
          </p:cNvPr>
          <p:cNvSpPr txBox="1"/>
          <p:nvPr/>
        </p:nvSpPr>
        <p:spPr>
          <a:xfrm>
            <a:off x="542924" y="1257300"/>
            <a:ext cx="10744202" cy="3811172"/>
          </a:xfrm>
          <a:prstGeom prst="rect">
            <a:avLst/>
          </a:prstGeom>
          <a:noFill/>
        </p:spPr>
        <p:txBody>
          <a:bodyPr wrap="square" rtlCol="0">
            <a:spAutoFit/>
          </a:bodyPr>
          <a:lstStyle/>
          <a:p>
            <a:r>
              <a:rPr lang="en-US" sz="3600" b="1" dirty="0" err="1"/>
              <a:t>Lequel</a:t>
            </a:r>
            <a:r>
              <a:rPr lang="en-US" sz="3600" b="1" dirty="0"/>
              <a:t> des </a:t>
            </a:r>
            <a:r>
              <a:rPr lang="en-US" sz="3600" b="1" dirty="0" err="1"/>
              <a:t>éléments</a:t>
            </a:r>
            <a:r>
              <a:rPr lang="en-US" sz="3600" b="1" dirty="0"/>
              <a:t> </a:t>
            </a:r>
            <a:r>
              <a:rPr lang="en-US" sz="3600" b="1" dirty="0" err="1"/>
              <a:t>suivants</a:t>
            </a:r>
            <a:r>
              <a:rPr lang="en-US" sz="3600" b="1" dirty="0"/>
              <a:t> </a:t>
            </a:r>
            <a:r>
              <a:rPr lang="en-US" sz="3600" b="1" dirty="0" err="1"/>
              <a:t>est</a:t>
            </a:r>
            <a:r>
              <a:rPr lang="en-US" sz="3600" b="1" dirty="0"/>
              <a:t> un </a:t>
            </a:r>
            <a:r>
              <a:rPr lang="en-US" sz="3600" b="1" dirty="0" err="1"/>
              <a:t>indicateur</a:t>
            </a:r>
            <a:r>
              <a:rPr lang="en-US" sz="3600" b="1" dirty="0"/>
              <a:t> ?</a:t>
            </a:r>
            <a:endParaRPr lang="en-US" sz="1100" dirty="0"/>
          </a:p>
          <a:p>
            <a:pPr marL="514350" indent="-514350">
              <a:lnSpc>
                <a:spcPct val="150000"/>
              </a:lnSpc>
              <a:buFont typeface="+mj-lt"/>
              <a:buAutoNum type="arabicPeriod"/>
            </a:pPr>
            <a:r>
              <a:rPr lang="en-US" sz="2800" dirty="0"/>
              <a:t>Un </a:t>
            </a:r>
            <a:r>
              <a:rPr lang="en-US" sz="2800" dirty="0" err="1"/>
              <a:t>soutien</a:t>
            </a:r>
            <a:r>
              <a:rPr lang="en-US" sz="2800" dirty="0"/>
              <a:t> </a:t>
            </a:r>
            <a:r>
              <a:rPr lang="en-US" sz="2800" dirty="0" err="1"/>
              <a:t>communautaire</a:t>
            </a:r>
            <a:r>
              <a:rPr lang="en-US" sz="2800" dirty="0"/>
              <a:t> </a:t>
            </a:r>
            <a:r>
              <a:rPr lang="en-US" sz="2800" dirty="0" err="1"/>
              <a:t>accru</a:t>
            </a:r>
            <a:r>
              <a:rPr lang="en-US" sz="2800" dirty="0"/>
              <a:t> pour </a:t>
            </a:r>
            <a:r>
              <a:rPr lang="en-US" sz="2800" dirty="0" err="1"/>
              <a:t>l'éducation</a:t>
            </a:r>
            <a:r>
              <a:rPr lang="en-US" sz="2800" dirty="0"/>
              <a:t> des filles </a:t>
            </a:r>
          </a:p>
          <a:p>
            <a:pPr marL="514350" indent="-514350">
              <a:lnSpc>
                <a:spcPct val="150000"/>
              </a:lnSpc>
              <a:buFont typeface="+mj-lt"/>
              <a:buAutoNum type="arabicPeriod"/>
            </a:pPr>
            <a:r>
              <a:rPr lang="en-US" sz="2800" dirty="0"/>
              <a:t>Extension des </a:t>
            </a:r>
            <a:r>
              <a:rPr lang="en-US" sz="2800" dirty="0" err="1"/>
              <a:t>activités</a:t>
            </a:r>
            <a:r>
              <a:rPr lang="en-US" sz="2800" dirty="0"/>
              <a:t> de </a:t>
            </a:r>
            <a:r>
              <a:rPr lang="en-US" sz="2800" dirty="0" err="1"/>
              <a:t>sensibilisation</a:t>
            </a:r>
            <a:r>
              <a:rPr lang="en-US" sz="2800" dirty="0"/>
              <a:t> et de communication </a:t>
            </a:r>
          </a:p>
          <a:p>
            <a:pPr marL="514350" indent="-514350">
              <a:lnSpc>
                <a:spcPct val="150000"/>
              </a:lnSpc>
              <a:buFont typeface="+mj-lt"/>
              <a:buAutoNum type="arabicPeriod"/>
            </a:pPr>
            <a:r>
              <a:rPr lang="en-US" sz="2800" dirty="0"/>
              <a:t>Inspections des installations par les </a:t>
            </a:r>
            <a:r>
              <a:rPr lang="en-US" sz="2800" dirty="0" err="1"/>
              <a:t>autorités</a:t>
            </a:r>
            <a:r>
              <a:rPr lang="en-US" sz="2800" dirty="0"/>
              <a:t> de </a:t>
            </a:r>
            <a:r>
              <a:rPr lang="en-US" sz="2800" dirty="0" err="1"/>
              <a:t>réglementation</a:t>
            </a:r>
            <a:r>
              <a:rPr lang="en-US" sz="2800" dirty="0"/>
              <a:t> </a:t>
            </a:r>
          </a:p>
          <a:p>
            <a:pPr marL="514350" indent="-514350">
              <a:lnSpc>
                <a:spcPct val="150000"/>
              </a:lnSpc>
              <a:buFont typeface="+mj-lt"/>
              <a:buAutoNum type="arabicPeriod"/>
            </a:pPr>
            <a:r>
              <a:rPr lang="en-US" sz="2800" dirty="0"/>
              <a:t>Proportion </a:t>
            </a:r>
            <a:r>
              <a:rPr lang="en-US" sz="2800" dirty="0" err="1"/>
              <a:t>d'enfants</a:t>
            </a:r>
            <a:r>
              <a:rPr lang="en-US" sz="2800" dirty="0"/>
              <a:t> de la </a:t>
            </a:r>
            <a:r>
              <a:rPr lang="en-US" sz="2800" dirty="0" err="1"/>
              <a:t>communauté</a:t>
            </a:r>
            <a:r>
              <a:rPr lang="en-US" sz="2800" dirty="0"/>
              <a:t> </a:t>
            </a:r>
            <a:r>
              <a:rPr lang="en-US" sz="2800" dirty="0" err="1"/>
              <a:t>cible</a:t>
            </a:r>
            <a:r>
              <a:rPr lang="en-US" sz="2800" dirty="0"/>
              <a:t> </a:t>
            </a:r>
            <a:r>
              <a:rPr lang="en-US" sz="2800" dirty="0" err="1"/>
              <a:t>impliqués</a:t>
            </a:r>
            <a:r>
              <a:rPr lang="en-US" sz="2800" dirty="0"/>
              <a:t> dans les </a:t>
            </a:r>
            <a:r>
              <a:rPr lang="en-US" sz="2800" dirty="0" err="1"/>
              <a:t>pires</a:t>
            </a:r>
            <a:r>
              <a:rPr lang="en-US" sz="2800" dirty="0"/>
              <a:t> </a:t>
            </a:r>
            <a:r>
              <a:rPr lang="en-US" sz="2800" dirty="0" err="1"/>
              <a:t>formes</a:t>
            </a:r>
            <a:r>
              <a:rPr lang="en-US" sz="2800" dirty="0"/>
              <a:t> de travail des enfants</a:t>
            </a:r>
          </a:p>
        </p:txBody>
      </p:sp>
      <p:sp>
        <p:nvSpPr>
          <p:cNvPr id="2" name="Footer Placeholder 1">
            <a:extLst>
              <a:ext uri="{FF2B5EF4-FFF2-40B4-BE49-F238E27FC236}">
                <a16:creationId xmlns:a16="http://schemas.microsoft.com/office/drawing/2014/main" id="{2B239CF2-04EB-436C-99B2-F382F7C28D80}"/>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671567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4">
                                            <p:txEl>
                                              <p:pRg st="4" end="4"/>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Quels sont les avantages des indicateurs ? ">
            <a:extLst>
              <a:ext uri="{FF2B5EF4-FFF2-40B4-BE49-F238E27FC236}">
                <a16:creationId xmlns:a16="http://schemas.microsoft.com/office/drawing/2014/main" id="{AA5A2B27-8A8B-43EF-AF60-BD11A6E41202}"/>
              </a:ext>
            </a:extLst>
          </p:cNvPr>
          <p:cNvSpPr>
            <a:spLocks noGrp="1"/>
          </p:cNvSpPr>
          <p:nvPr>
            <p:ph type="ctrTitle"/>
          </p:nvPr>
        </p:nvSpPr>
        <p:spPr>
          <a:xfrm>
            <a:off x="537876" y="107603"/>
            <a:ext cx="10577453" cy="961175"/>
          </a:xfrm>
        </p:spPr>
        <p:txBody>
          <a:bodyPr>
            <a:normAutofit/>
          </a:bodyPr>
          <a:lstStyle/>
          <a:p>
            <a:pPr algn="l"/>
            <a:r>
              <a:rPr lang="en-US" sz="4400" dirty="0" err="1"/>
              <a:t>Quels</a:t>
            </a:r>
            <a:r>
              <a:rPr lang="en-US" sz="4400" dirty="0"/>
              <a:t> </a:t>
            </a:r>
            <a:r>
              <a:rPr lang="en-US" sz="4400" dirty="0" err="1"/>
              <a:t>sont</a:t>
            </a:r>
            <a:r>
              <a:rPr lang="en-US" sz="4400" dirty="0"/>
              <a:t> les </a:t>
            </a:r>
            <a:r>
              <a:rPr lang="en-US" sz="4400" dirty="0" err="1"/>
              <a:t>avantages</a:t>
            </a:r>
            <a:r>
              <a:rPr lang="en-US" sz="4400" dirty="0"/>
              <a:t> des </a:t>
            </a:r>
            <a:r>
              <a:rPr lang="en-US" sz="4400" dirty="0" err="1"/>
              <a:t>indicateurs</a:t>
            </a:r>
            <a:r>
              <a:rPr lang="en-US" sz="4400" dirty="0"/>
              <a:t> ? </a:t>
            </a:r>
          </a:p>
        </p:txBody>
      </p:sp>
      <p:sp>
        <p:nvSpPr>
          <p:cNvPr id="3" name="Content Placeholder 2" descr="Décrire comment reconnaître le succès.&#10;&#10;Fournir des informations claires sur ce qui doit être réalisé. &#10;&#10;Fournir des données objectives sur les performances qui facilitent la prise de décision.&#10;&#10;Communiquer les réalisations.">
            <a:extLst>
              <a:ext uri="{FF2B5EF4-FFF2-40B4-BE49-F238E27FC236}">
                <a16:creationId xmlns:a16="http://schemas.microsoft.com/office/drawing/2014/main" id="{899D53A3-0873-4795-B6D8-E299669A3614}"/>
              </a:ext>
            </a:extLst>
          </p:cNvPr>
          <p:cNvSpPr>
            <a:spLocks noGrp="1"/>
          </p:cNvSpPr>
          <p:nvPr>
            <p:ph sz="quarter" idx="13"/>
          </p:nvPr>
        </p:nvSpPr>
        <p:spPr>
          <a:xfrm>
            <a:off x="501201" y="1448903"/>
            <a:ext cx="10955100" cy="3734358"/>
          </a:xfrm>
        </p:spPr>
        <p:txBody>
          <a:bodyPr/>
          <a:lstStyle/>
          <a:p>
            <a:pPr marL="344488" indent="-342900" eaLnBrk="1" hangingPunct="1">
              <a:spcBef>
                <a:spcPct val="0"/>
              </a:spcBef>
              <a:buFont typeface="Arial" panose="020B0604020202020204" pitchFamily="34" charset="0"/>
              <a:buChar char="•"/>
            </a:pPr>
            <a:r>
              <a:rPr lang="en-US" altLang="en-US" dirty="0" err="1"/>
              <a:t>Décrire</a:t>
            </a:r>
            <a:r>
              <a:rPr lang="en-US" altLang="en-US" dirty="0"/>
              <a:t> comment </a:t>
            </a:r>
            <a:r>
              <a:rPr lang="en-US" altLang="en-US" dirty="0" err="1"/>
              <a:t>reconnaître</a:t>
            </a:r>
            <a:r>
              <a:rPr lang="en-US" altLang="en-US" dirty="0"/>
              <a:t> le succès.</a:t>
            </a:r>
          </a:p>
          <a:p>
            <a:pPr marL="344488" indent="-342900" eaLnBrk="1" hangingPunct="1">
              <a:spcBef>
                <a:spcPct val="0"/>
              </a:spcBef>
              <a:buFont typeface="Arial" panose="020B0604020202020204" pitchFamily="34" charset="0"/>
              <a:buChar char="•"/>
            </a:pPr>
            <a:endParaRPr lang="en-US" altLang="en-US" dirty="0"/>
          </a:p>
          <a:p>
            <a:pPr marL="344488" indent="-342900" eaLnBrk="1" hangingPunct="1">
              <a:spcBef>
                <a:spcPct val="0"/>
              </a:spcBef>
              <a:buFont typeface="Arial" panose="020B0604020202020204" pitchFamily="34" charset="0"/>
              <a:buChar char="•"/>
            </a:pPr>
            <a:r>
              <a:rPr lang="en-US" altLang="en-US" dirty="0" err="1"/>
              <a:t>Fournir</a:t>
            </a:r>
            <a:r>
              <a:rPr lang="en-US" altLang="en-US" dirty="0"/>
              <a:t> des </a:t>
            </a:r>
            <a:r>
              <a:rPr lang="en-US" altLang="en-US" dirty="0" err="1"/>
              <a:t>informations</a:t>
            </a:r>
            <a:r>
              <a:rPr lang="en-US" altLang="en-US" dirty="0"/>
              <a:t> </a:t>
            </a:r>
            <a:r>
              <a:rPr lang="en-US" altLang="en-US" dirty="0" err="1"/>
              <a:t>claires</a:t>
            </a:r>
            <a:r>
              <a:rPr lang="en-US" altLang="en-US" dirty="0"/>
              <a:t> sur </a:t>
            </a:r>
            <a:r>
              <a:rPr lang="en-US" altLang="en-US" dirty="0" err="1"/>
              <a:t>ce</a:t>
            </a:r>
            <a:r>
              <a:rPr lang="en-US" altLang="en-US" dirty="0"/>
              <a:t> qui doit </a:t>
            </a:r>
            <a:r>
              <a:rPr lang="en-US" altLang="en-US" dirty="0" err="1"/>
              <a:t>être</a:t>
            </a:r>
            <a:r>
              <a:rPr lang="en-US" altLang="en-US" dirty="0"/>
              <a:t> </a:t>
            </a:r>
            <a:r>
              <a:rPr lang="en-US" altLang="en-US" dirty="0" err="1"/>
              <a:t>réalisé</a:t>
            </a:r>
            <a:r>
              <a:rPr lang="en-US" altLang="en-US" dirty="0"/>
              <a:t>. </a:t>
            </a:r>
          </a:p>
          <a:p>
            <a:pPr marL="344488" indent="-342900" eaLnBrk="1" hangingPunct="1">
              <a:spcBef>
                <a:spcPct val="0"/>
              </a:spcBef>
              <a:buFont typeface="Arial" panose="020B0604020202020204" pitchFamily="34" charset="0"/>
              <a:buChar char="•"/>
            </a:pPr>
            <a:endParaRPr lang="en-US" altLang="en-US" dirty="0"/>
          </a:p>
          <a:p>
            <a:pPr marL="344488" indent="-342900" eaLnBrk="1" hangingPunct="1">
              <a:spcBef>
                <a:spcPct val="0"/>
              </a:spcBef>
              <a:buFont typeface="Arial" panose="020B0604020202020204" pitchFamily="34" charset="0"/>
              <a:buChar char="•"/>
            </a:pPr>
            <a:r>
              <a:rPr lang="en-US" altLang="en-US" dirty="0" err="1"/>
              <a:t>Fournir</a:t>
            </a:r>
            <a:r>
              <a:rPr lang="en-US" altLang="en-US" dirty="0"/>
              <a:t> des </a:t>
            </a:r>
            <a:r>
              <a:rPr lang="en-US" altLang="en-US" dirty="0" err="1"/>
              <a:t>données</a:t>
            </a:r>
            <a:r>
              <a:rPr lang="en-US" altLang="en-US" dirty="0"/>
              <a:t> objectives sur les performances qui </a:t>
            </a:r>
            <a:r>
              <a:rPr lang="en-US" altLang="en-US" dirty="0" err="1"/>
              <a:t>facilitent</a:t>
            </a:r>
            <a:r>
              <a:rPr lang="en-US" altLang="en-US" dirty="0"/>
              <a:t> la </a:t>
            </a:r>
            <a:r>
              <a:rPr lang="en-US" altLang="en-US" dirty="0" err="1"/>
              <a:t>prise</a:t>
            </a:r>
            <a:r>
              <a:rPr lang="en-US" altLang="en-US" dirty="0"/>
              <a:t> de </a:t>
            </a:r>
            <a:r>
              <a:rPr lang="en-US" altLang="en-US" dirty="0" err="1"/>
              <a:t>décision</a:t>
            </a:r>
            <a:r>
              <a:rPr lang="en-US" altLang="en-US" dirty="0"/>
              <a:t>.</a:t>
            </a:r>
          </a:p>
          <a:p>
            <a:pPr marL="344488" indent="-342900" eaLnBrk="1" hangingPunct="1">
              <a:spcBef>
                <a:spcPct val="0"/>
              </a:spcBef>
              <a:buFont typeface="Arial" panose="020B0604020202020204" pitchFamily="34" charset="0"/>
              <a:buChar char="•"/>
            </a:pPr>
            <a:endParaRPr lang="en-US" altLang="en-US" dirty="0"/>
          </a:p>
          <a:p>
            <a:pPr marL="344488" indent="-342900" eaLnBrk="1" hangingPunct="1">
              <a:spcBef>
                <a:spcPct val="0"/>
              </a:spcBef>
              <a:buFont typeface="Arial" panose="020B0604020202020204" pitchFamily="34" charset="0"/>
              <a:buChar char="•"/>
            </a:pPr>
            <a:r>
              <a:rPr lang="en-US" altLang="en-US" dirty="0" err="1"/>
              <a:t>Communiquer</a:t>
            </a:r>
            <a:r>
              <a:rPr lang="en-US" altLang="en-US" dirty="0"/>
              <a:t> les </a:t>
            </a:r>
            <a:r>
              <a:rPr lang="en-US" altLang="en-US" dirty="0" err="1"/>
              <a:t>réalisations</a:t>
            </a:r>
            <a:r>
              <a:rPr lang="en-US" altLang="en-US" dirty="0"/>
              <a:t>.</a:t>
            </a:r>
          </a:p>
        </p:txBody>
      </p:sp>
      <p:pic>
        <p:nvPicPr>
          <p:cNvPr id="6" name="Picture 5">
            <a:extLst>
              <a:ext uri="{FF2B5EF4-FFF2-40B4-BE49-F238E27FC236}">
                <a16:creationId xmlns:a16="http://schemas.microsoft.com/office/drawing/2014/main" id="{4D9F915B-722B-4CF3-B40E-3682A08B538F}"/>
              </a:ext>
              <a:ext uri="{C183D7F6-B498-43B3-948B-1728B52AA6E4}">
                <adec:decorative xmlns:adec="http://schemas.microsoft.com/office/drawing/2017/decorative" val="1"/>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11881"/>
          <a:stretch/>
        </p:blipFill>
        <p:spPr>
          <a:xfrm>
            <a:off x="5463211" y="4036922"/>
            <a:ext cx="5993090" cy="2292677"/>
          </a:xfrm>
          <a:prstGeom prst="rect">
            <a:avLst/>
          </a:prstGeom>
        </p:spPr>
      </p:pic>
      <p:sp>
        <p:nvSpPr>
          <p:cNvPr id="2" name="Footer Placeholder 1">
            <a:extLst>
              <a:ext uri="{FF2B5EF4-FFF2-40B4-BE49-F238E27FC236}">
                <a16:creationId xmlns:a16="http://schemas.microsoft.com/office/drawing/2014/main" id="{C731B885-2FDF-4680-BBA6-705BD14FABD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258497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Question 4 : Indicateurs ">
            <a:extLst>
              <a:ext uri="{FF2B5EF4-FFF2-40B4-BE49-F238E27FC236}">
                <a16:creationId xmlns:a16="http://schemas.microsoft.com/office/drawing/2014/main" id="{8C29A560-DCA1-4795-B667-0A6CD0F65DA3}"/>
              </a:ext>
            </a:extLst>
          </p:cNvPr>
          <p:cNvSpPr>
            <a:spLocks noGrp="1"/>
          </p:cNvSpPr>
          <p:nvPr>
            <p:ph type="title"/>
          </p:nvPr>
        </p:nvSpPr>
        <p:spPr>
          <a:xfrm>
            <a:off x="481012" y="0"/>
            <a:ext cx="10515600" cy="1325563"/>
          </a:xfrm>
        </p:spPr>
        <p:txBody>
          <a:bodyPr/>
          <a:lstStyle/>
          <a:p>
            <a:r>
              <a:rPr lang="en-US" dirty="0"/>
              <a:t>Question 4 : </a:t>
            </a:r>
            <a:r>
              <a:rPr lang="en-US" dirty="0" err="1"/>
              <a:t>Indicateurs</a:t>
            </a:r>
            <a:r>
              <a:rPr lang="en-US" dirty="0"/>
              <a:t> </a:t>
            </a:r>
          </a:p>
        </p:txBody>
      </p:sp>
      <p:sp>
        <p:nvSpPr>
          <p:cNvPr id="8" name="Content Placeholder 7" descr="Lequel des éléments suivants semble être l'indicateur le plus direct du résultat suivant ? &#10;&#10;Nombre de jeunes qui participent à la formation professionnelle &#10;&#10;Nombre de jeunes qui participent à des salons de l'emploi &#10;&#10;Nombre de jeunes qui obtiennent un emploi formel pendant au moins trois mois. &#10;&#10;Pourcentage de jeunes participant à un programme de formation professionnelle qui trouvent un emploi à la fin du programme.">
            <a:extLst>
              <a:ext uri="{FF2B5EF4-FFF2-40B4-BE49-F238E27FC236}">
                <a16:creationId xmlns:a16="http://schemas.microsoft.com/office/drawing/2014/main" id="{293B2F27-43BD-46A5-931E-8CE8FB7F3E1B}"/>
              </a:ext>
            </a:extLst>
          </p:cNvPr>
          <p:cNvSpPr>
            <a:spLocks noGrp="1"/>
          </p:cNvSpPr>
          <p:nvPr>
            <p:ph idx="1"/>
          </p:nvPr>
        </p:nvSpPr>
        <p:spPr>
          <a:xfrm>
            <a:off x="652462" y="1268412"/>
            <a:ext cx="10515600" cy="5032375"/>
          </a:xfrm>
        </p:spPr>
        <p:txBody>
          <a:bodyPr>
            <a:normAutofit lnSpcReduction="10000"/>
          </a:bodyPr>
          <a:lstStyle/>
          <a:p>
            <a:pPr marL="0" indent="0">
              <a:buNone/>
            </a:pPr>
            <a:r>
              <a:rPr lang="en-US" b="1" dirty="0" err="1"/>
              <a:t>Lequel</a:t>
            </a:r>
            <a:r>
              <a:rPr lang="en-US" b="1" dirty="0"/>
              <a:t> des </a:t>
            </a:r>
            <a:r>
              <a:rPr lang="en-US" b="1" dirty="0" err="1"/>
              <a:t>éléments</a:t>
            </a:r>
            <a:r>
              <a:rPr lang="en-US" b="1" dirty="0"/>
              <a:t> </a:t>
            </a:r>
            <a:r>
              <a:rPr lang="en-US" b="1" dirty="0" err="1"/>
              <a:t>suivants</a:t>
            </a:r>
            <a:r>
              <a:rPr lang="en-US" b="1" dirty="0"/>
              <a:t> </a:t>
            </a:r>
            <a:r>
              <a:rPr lang="en-US" b="1" dirty="0" err="1"/>
              <a:t>semble</a:t>
            </a:r>
            <a:r>
              <a:rPr lang="en-US" b="1" dirty="0"/>
              <a:t> </a:t>
            </a:r>
            <a:r>
              <a:rPr lang="en-US" b="1" dirty="0" err="1"/>
              <a:t>être</a:t>
            </a:r>
            <a:r>
              <a:rPr lang="en-US" b="1" dirty="0"/>
              <a:t> </a:t>
            </a:r>
            <a:r>
              <a:rPr lang="en-US" b="1" dirty="0" err="1"/>
              <a:t>l'indicateur</a:t>
            </a:r>
            <a:r>
              <a:rPr lang="en-US" b="1" dirty="0"/>
              <a:t> le plus direct du </a:t>
            </a:r>
            <a:r>
              <a:rPr lang="en-US" b="1" dirty="0" err="1"/>
              <a:t>résultat</a:t>
            </a:r>
            <a:r>
              <a:rPr lang="en-US" b="1" dirty="0"/>
              <a:t> </a:t>
            </a:r>
            <a:r>
              <a:rPr lang="en-US" b="1" dirty="0" err="1"/>
              <a:t>suivant</a:t>
            </a:r>
            <a:r>
              <a:rPr lang="en-US" b="1" dirty="0"/>
              <a:t> ? </a:t>
            </a:r>
          </a:p>
          <a:p>
            <a:pPr marL="0" indent="0">
              <a:buNone/>
            </a:pPr>
            <a:endParaRPr lang="en-US" b="1" dirty="0"/>
          </a:p>
          <a:p>
            <a:pPr marL="0" indent="0">
              <a:buNone/>
            </a:pPr>
            <a:endParaRPr lang="en-US" b="1" dirty="0"/>
          </a:p>
          <a:p>
            <a:endParaRPr lang="en-US" dirty="0"/>
          </a:p>
          <a:p>
            <a:r>
              <a:rPr lang="en-US" dirty="0" err="1"/>
              <a:t>Nombre</a:t>
            </a:r>
            <a:r>
              <a:rPr lang="en-US" dirty="0"/>
              <a:t> de </a:t>
            </a:r>
            <a:r>
              <a:rPr lang="en-US" dirty="0" err="1"/>
              <a:t>jeunes</a:t>
            </a:r>
            <a:r>
              <a:rPr lang="en-US" dirty="0"/>
              <a:t> qui </a:t>
            </a:r>
            <a:r>
              <a:rPr lang="en-US" dirty="0" err="1"/>
              <a:t>participent</a:t>
            </a:r>
            <a:r>
              <a:rPr lang="en-US" dirty="0"/>
              <a:t> à la formation </a:t>
            </a:r>
            <a:r>
              <a:rPr lang="en-US" dirty="0" err="1"/>
              <a:t>professionnelle</a:t>
            </a:r>
            <a:r>
              <a:rPr lang="en-US" dirty="0"/>
              <a:t> </a:t>
            </a:r>
          </a:p>
          <a:p>
            <a:r>
              <a:rPr lang="en-US" dirty="0" err="1"/>
              <a:t>Nombre</a:t>
            </a:r>
            <a:r>
              <a:rPr lang="en-US" dirty="0"/>
              <a:t> de </a:t>
            </a:r>
            <a:r>
              <a:rPr lang="en-US" dirty="0" err="1"/>
              <a:t>jeunes</a:t>
            </a:r>
            <a:r>
              <a:rPr lang="en-US" dirty="0"/>
              <a:t> qui </a:t>
            </a:r>
            <a:r>
              <a:rPr lang="en-US" dirty="0" err="1"/>
              <a:t>participent</a:t>
            </a:r>
            <a:r>
              <a:rPr lang="en-US" dirty="0"/>
              <a:t> </a:t>
            </a:r>
            <a:r>
              <a:rPr lang="en-US" dirty="0" err="1"/>
              <a:t>à</a:t>
            </a:r>
            <a:r>
              <a:rPr lang="en-US" dirty="0"/>
              <a:t> des salons de </a:t>
            </a:r>
            <a:r>
              <a:rPr lang="en-US" dirty="0" err="1"/>
              <a:t>l'emploi</a:t>
            </a:r>
            <a:r>
              <a:rPr lang="en-US" dirty="0"/>
              <a:t> </a:t>
            </a:r>
          </a:p>
          <a:p>
            <a:r>
              <a:rPr lang="en-US" dirty="0" err="1"/>
              <a:t>Nombre</a:t>
            </a:r>
            <a:r>
              <a:rPr lang="en-US" dirty="0"/>
              <a:t> de </a:t>
            </a:r>
            <a:r>
              <a:rPr lang="en-US" dirty="0" err="1"/>
              <a:t>jeunes</a:t>
            </a:r>
            <a:r>
              <a:rPr lang="en-US" dirty="0"/>
              <a:t> qui </a:t>
            </a:r>
            <a:r>
              <a:rPr lang="en-US" dirty="0" err="1"/>
              <a:t>obtiennent</a:t>
            </a:r>
            <a:r>
              <a:rPr lang="en-US" dirty="0"/>
              <a:t> un </a:t>
            </a:r>
            <a:r>
              <a:rPr lang="en-US" dirty="0" err="1"/>
              <a:t>emploi</a:t>
            </a:r>
            <a:r>
              <a:rPr lang="en-US" dirty="0"/>
              <a:t> </a:t>
            </a:r>
            <a:r>
              <a:rPr lang="en-US" dirty="0" err="1"/>
              <a:t>formel</a:t>
            </a:r>
            <a:r>
              <a:rPr lang="en-US" dirty="0"/>
              <a:t> pendant au </a:t>
            </a:r>
            <a:r>
              <a:rPr lang="en-US" dirty="0" err="1"/>
              <a:t>moins</a:t>
            </a:r>
            <a:r>
              <a:rPr lang="en-US" dirty="0"/>
              <a:t> trois </a:t>
            </a:r>
            <a:r>
              <a:rPr lang="en-US" dirty="0" err="1"/>
              <a:t>mois</a:t>
            </a:r>
            <a:r>
              <a:rPr lang="en-US" dirty="0"/>
              <a:t>. </a:t>
            </a:r>
          </a:p>
          <a:p>
            <a:r>
              <a:rPr lang="en-US" dirty="0" err="1"/>
              <a:t>Pourcentage</a:t>
            </a:r>
            <a:r>
              <a:rPr lang="en-US" dirty="0"/>
              <a:t> de </a:t>
            </a:r>
            <a:r>
              <a:rPr lang="en-US" dirty="0" err="1"/>
              <a:t>jeunes</a:t>
            </a:r>
            <a:r>
              <a:rPr lang="en-US" dirty="0"/>
              <a:t> participant </a:t>
            </a:r>
            <a:r>
              <a:rPr lang="en-US" dirty="0" err="1"/>
              <a:t>à</a:t>
            </a:r>
            <a:r>
              <a:rPr lang="en-US" dirty="0"/>
              <a:t> un </a:t>
            </a:r>
            <a:r>
              <a:rPr lang="en-US" dirty="0" err="1"/>
              <a:t>programme</a:t>
            </a:r>
            <a:r>
              <a:rPr lang="en-US" dirty="0"/>
              <a:t> de formation </a:t>
            </a:r>
            <a:r>
              <a:rPr lang="en-US" dirty="0" err="1"/>
              <a:t>professionnelle</a:t>
            </a:r>
            <a:r>
              <a:rPr lang="en-US" dirty="0"/>
              <a:t> qui </a:t>
            </a:r>
            <a:r>
              <a:rPr lang="en-US" dirty="0" err="1"/>
              <a:t>trouvent</a:t>
            </a:r>
            <a:r>
              <a:rPr lang="en-US" dirty="0"/>
              <a:t> un </a:t>
            </a:r>
            <a:r>
              <a:rPr lang="en-US" dirty="0" err="1"/>
              <a:t>emploi</a:t>
            </a:r>
            <a:r>
              <a:rPr lang="en-US" dirty="0"/>
              <a:t> </a:t>
            </a:r>
            <a:r>
              <a:rPr lang="en-US" dirty="0" err="1"/>
              <a:t>à</a:t>
            </a:r>
            <a:r>
              <a:rPr lang="en-US" dirty="0"/>
              <a:t> la fin du </a:t>
            </a:r>
            <a:r>
              <a:rPr lang="en-US" dirty="0" err="1"/>
              <a:t>programme</a:t>
            </a:r>
            <a:r>
              <a:rPr lang="en-US" dirty="0"/>
              <a:t>.</a:t>
            </a:r>
            <a:endParaRPr lang="en-US" b="1" dirty="0"/>
          </a:p>
        </p:txBody>
      </p:sp>
      <p:sp>
        <p:nvSpPr>
          <p:cNvPr id="9" name="TextBox 8" descr="Augmentation des emplois formels pour les jeunes dans les communautés cibles">
            <a:extLst>
              <a:ext uri="{FF2B5EF4-FFF2-40B4-BE49-F238E27FC236}">
                <a16:creationId xmlns:a16="http://schemas.microsoft.com/office/drawing/2014/main" id="{627E2D93-87A3-45A4-984D-A975E036F834}"/>
              </a:ext>
            </a:extLst>
          </p:cNvPr>
          <p:cNvSpPr txBox="1"/>
          <p:nvPr/>
        </p:nvSpPr>
        <p:spPr>
          <a:xfrm>
            <a:off x="732846" y="2161546"/>
            <a:ext cx="10806692" cy="95410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a:t>Augmentation des </a:t>
            </a:r>
            <a:r>
              <a:rPr lang="en-US" sz="2800" dirty="0" err="1"/>
              <a:t>emplois</a:t>
            </a:r>
            <a:r>
              <a:rPr lang="en-US" sz="2800" dirty="0"/>
              <a:t> </a:t>
            </a:r>
            <a:r>
              <a:rPr lang="en-US" sz="2800" dirty="0" err="1"/>
              <a:t>formels</a:t>
            </a:r>
            <a:r>
              <a:rPr lang="en-US" sz="2800" dirty="0"/>
              <a:t> pour les </a:t>
            </a:r>
            <a:r>
              <a:rPr lang="en-US" sz="2800" dirty="0" err="1"/>
              <a:t>jeunes</a:t>
            </a:r>
            <a:r>
              <a:rPr lang="en-US" sz="2800" dirty="0"/>
              <a:t> dans les </a:t>
            </a:r>
            <a:r>
              <a:rPr lang="en-US" sz="2800" dirty="0" err="1"/>
              <a:t>communautés</a:t>
            </a:r>
            <a:r>
              <a:rPr lang="en-US" sz="2800" dirty="0"/>
              <a:t> </a:t>
            </a:r>
            <a:r>
              <a:rPr lang="en-US" sz="2800" dirty="0" err="1"/>
              <a:t>cibles</a:t>
            </a:r>
            <a:endParaRPr lang="en-US" sz="2800" dirty="0"/>
          </a:p>
        </p:txBody>
      </p:sp>
      <p:sp>
        <p:nvSpPr>
          <p:cNvPr id="2" name="Footer Placeholder 1">
            <a:extLst>
              <a:ext uri="{FF2B5EF4-FFF2-40B4-BE49-F238E27FC236}">
                <a16:creationId xmlns:a16="http://schemas.microsoft.com/office/drawing/2014/main" id="{2B239CF2-04EB-436C-99B2-F382F7C28D80}"/>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24718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8">
                                            <p:txEl>
                                              <p:pRg st="6" end="6"/>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Question 5 : PMP">
            <a:extLst>
              <a:ext uri="{FF2B5EF4-FFF2-40B4-BE49-F238E27FC236}">
                <a16:creationId xmlns:a16="http://schemas.microsoft.com/office/drawing/2014/main" id="{8C29A560-DCA1-4795-B667-0A6CD0F65DA3}"/>
              </a:ext>
            </a:extLst>
          </p:cNvPr>
          <p:cNvSpPr>
            <a:spLocks noGrp="1"/>
          </p:cNvSpPr>
          <p:nvPr>
            <p:ph type="title"/>
          </p:nvPr>
        </p:nvSpPr>
        <p:spPr>
          <a:xfrm>
            <a:off x="338138" y="0"/>
            <a:ext cx="10515600" cy="1325563"/>
          </a:xfrm>
        </p:spPr>
        <p:txBody>
          <a:bodyPr/>
          <a:lstStyle/>
          <a:p>
            <a:r>
              <a:rPr lang="en-US" dirty="0"/>
              <a:t>Question 5 : PMP</a:t>
            </a:r>
          </a:p>
        </p:txBody>
      </p:sp>
      <p:sp>
        <p:nvSpPr>
          <p:cNvPr id="4" name="Content Placeholder 3" descr="Tous les indicateurs de performance du bénéficiaire doivent figurer dans le PMP ? &#10;Vrai&#10;Faux &#10;">
            <a:extLst>
              <a:ext uri="{FF2B5EF4-FFF2-40B4-BE49-F238E27FC236}">
                <a16:creationId xmlns:a16="http://schemas.microsoft.com/office/drawing/2014/main" id="{219F2F0E-1E3F-4FBB-8C63-07E37970881A}"/>
              </a:ext>
            </a:extLst>
          </p:cNvPr>
          <p:cNvSpPr>
            <a:spLocks noGrp="1"/>
          </p:cNvSpPr>
          <p:nvPr>
            <p:ph idx="1"/>
          </p:nvPr>
        </p:nvSpPr>
        <p:spPr>
          <a:xfrm>
            <a:off x="581025" y="1439862"/>
            <a:ext cx="10515600" cy="2703875"/>
          </a:xfrm>
        </p:spPr>
        <p:txBody>
          <a:bodyPr/>
          <a:lstStyle/>
          <a:p>
            <a:pPr marL="0" indent="0">
              <a:buNone/>
            </a:pPr>
            <a:r>
              <a:rPr lang="en-US" sz="3600" b="1" dirty="0" err="1"/>
              <a:t>Tous</a:t>
            </a:r>
            <a:r>
              <a:rPr lang="en-US" sz="3600" b="1" dirty="0"/>
              <a:t> les </a:t>
            </a:r>
            <a:r>
              <a:rPr lang="en-US" sz="3600" b="1" dirty="0" err="1"/>
              <a:t>indicateurs</a:t>
            </a:r>
            <a:r>
              <a:rPr lang="en-US" sz="3600" b="1" dirty="0"/>
              <a:t> de performance du </a:t>
            </a:r>
            <a:r>
              <a:rPr lang="en-US" sz="3600" b="1" dirty="0" err="1"/>
              <a:t>bénéficiaire</a:t>
            </a:r>
            <a:r>
              <a:rPr lang="en-US" sz="3600" b="1" dirty="0"/>
              <a:t> </a:t>
            </a:r>
            <a:r>
              <a:rPr lang="en-US" sz="3600" b="1" dirty="0" err="1"/>
              <a:t>doivent</a:t>
            </a:r>
            <a:r>
              <a:rPr lang="en-US" sz="3600" b="1" dirty="0"/>
              <a:t> figurer dans le PMP ? </a:t>
            </a:r>
            <a:endParaRPr lang="en-US" sz="1200" dirty="0"/>
          </a:p>
          <a:p>
            <a:pPr>
              <a:lnSpc>
                <a:spcPct val="150000"/>
              </a:lnSpc>
            </a:pPr>
            <a:r>
              <a:rPr lang="en-US" dirty="0" err="1"/>
              <a:t>Vrai</a:t>
            </a:r>
            <a:endParaRPr lang="en-US" dirty="0"/>
          </a:p>
          <a:p>
            <a:pPr>
              <a:lnSpc>
                <a:spcPct val="150000"/>
              </a:lnSpc>
            </a:pPr>
            <a:r>
              <a:rPr lang="en-US" dirty="0"/>
              <a:t>Faux </a:t>
            </a:r>
          </a:p>
        </p:txBody>
      </p:sp>
      <p:sp>
        <p:nvSpPr>
          <p:cNvPr id="2" name="Footer Placeholder 1">
            <a:extLst>
              <a:ext uri="{FF2B5EF4-FFF2-40B4-BE49-F238E27FC236}">
                <a16:creationId xmlns:a16="http://schemas.microsoft.com/office/drawing/2014/main" id="{2B239CF2-04EB-436C-99B2-F382F7C28D80}"/>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41938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4">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Question 6 : PMP">
            <a:extLst>
              <a:ext uri="{FF2B5EF4-FFF2-40B4-BE49-F238E27FC236}">
                <a16:creationId xmlns:a16="http://schemas.microsoft.com/office/drawing/2014/main" id="{8C29A560-DCA1-4795-B667-0A6CD0F65DA3}"/>
              </a:ext>
            </a:extLst>
          </p:cNvPr>
          <p:cNvSpPr>
            <a:spLocks noGrp="1"/>
          </p:cNvSpPr>
          <p:nvPr>
            <p:ph type="title"/>
          </p:nvPr>
        </p:nvSpPr>
        <p:spPr>
          <a:xfrm>
            <a:off x="581024" y="0"/>
            <a:ext cx="10272713" cy="1325563"/>
          </a:xfrm>
        </p:spPr>
        <p:txBody>
          <a:bodyPr/>
          <a:lstStyle/>
          <a:p>
            <a:r>
              <a:rPr lang="en-US" dirty="0"/>
              <a:t>Question 6 : PMP</a:t>
            </a:r>
          </a:p>
        </p:txBody>
      </p:sp>
      <p:sp>
        <p:nvSpPr>
          <p:cNvPr id="4" name="Content Placeholder 3" descr="Qu'est-ce qui n'est PAS un objectif du PMP ? &#10;1. Aide à planifier et à gérer la collecte de données.&#10;2. Aide à l'analyse des données de performance.&#10;3. Aide à assurer la cohérence dans la façon dont les données sont recueillies.&#10;4. Aide à l'élaboration des résultats. &#10;">
            <a:extLst>
              <a:ext uri="{FF2B5EF4-FFF2-40B4-BE49-F238E27FC236}">
                <a16:creationId xmlns:a16="http://schemas.microsoft.com/office/drawing/2014/main" id="{219F2F0E-1E3F-4FBB-8C63-07E37970881A}"/>
              </a:ext>
            </a:extLst>
          </p:cNvPr>
          <p:cNvSpPr>
            <a:spLocks noGrp="1"/>
          </p:cNvSpPr>
          <p:nvPr>
            <p:ph idx="1"/>
          </p:nvPr>
        </p:nvSpPr>
        <p:spPr>
          <a:xfrm>
            <a:off x="581025" y="1439862"/>
            <a:ext cx="10515600" cy="3178437"/>
          </a:xfrm>
        </p:spPr>
        <p:txBody>
          <a:bodyPr/>
          <a:lstStyle/>
          <a:p>
            <a:pPr marL="0" indent="0">
              <a:buNone/>
            </a:pPr>
            <a:r>
              <a:rPr lang="en-US" sz="3600" b="1" dirty="0" err="1"/>
              <a:t>Qu'est-ce</a:t>
            </a:r>
            <a:r>
              <a:rPr lang="en-US" sz="3600" b="1" dirty="0"/>
              <a:t> qui </a:t>
            </a:r>
            <a:r>
              <a:rPr lang="en-US" sz="3600" b="1" dirty="0" err="1"/>
              <a:t>n'est</a:t>
            </a:r>
            <a:r>
              <a:rPr lang="en-US" sz="3600" b="1" dirty="0"/>
              <a:t> </a:t>
            </a:r>
            <a:r>
              <a:rPr lang="en-US" sz="3600" b="1" u="sng" dirty="0"/>
              <a:t>PAS</a:t>
            </a:r>
            <a:r>
              <a:rPr lang="en-US" sz="3600" b="1" dirty="0"/>
              <a:t> un </a:t>
            </a:r>
            <a:r>
              <a:rPr lang="en-US" sz="3600" b="1" dirty="0" err="1"/>
              <a:t>objectif</a:t>
            </a:r>
            <a:r>
              <a:rPr lang="en-US" sz="3600" b="1" dirty="0"/>
              <a:t> du PMP ? </a:t>
            </a:r>
            <a:endParaRPr lang="en-US" sz="1600" dirty="0"/>
          </a:p>
          <a:p>
            <a:pPr marL="514350" indent="-514350">
              <a:buFont typeface="+mj-lt"/>
              <a:buAutoNum type="arabicPeriod"/>
            </a:pPr>
            <a:r>
              <a:rPr lang="en-US" dirty="0"/>
              <a:t>Aide </a:t>
            </a:r>
            <a:r>
              <a:rPr lang="en-US" dirty="0" err="1"/>
              <a:t>à</a:t>
            </a:r>
            <a:r>
              <a:rPr lang="en-US" dirty="0"/>
              <a:t> </a:t>
            </a:r>
            <a:r>
              <a:rPr lang="en-US" dirty="0" err="1"/>
              <a:t>planifier</a:t>
            </a:r>
            <a:r>
              <a:rPr lang="en-US" dirty="0"/>
              <a:t> et </a:t>
            </a:r>
            <a:r>
              <a:rPr lang="en-US" dirty="0" err="1"/>
              <a:t>à</a:t>
            </a:r>
            <a:r>
              <a:rPr lang="en-US" dirty="0"/>
              <a:t> </a:t>
            </a:r>
            <a:r>
              <a:rPr lang="en-US" dirty="0" err="1"/>
              <a:t>gérer</a:t>
            </a:r>
            <a:r>
              <a:rPr lang="en-US" dirty="0"/>
              <a:t> la </a:t>
            </a:r>
            <a:r>
              <a:rPr lang="en-US" dirty="0" err="1"/>
              <a:t>collecte</a:t>
            </a:r>
            <a:r>
              <a:rPr lang="en-US" dirty="0"/>
              <a:t> de </a:t>
            </a:r>
            <a:r>
              <a:rPr lang="en-US" dirty="0" err="1"/>
              <a:t>données</a:t>
            </a:r>
            <a:r>
              <a:rPr lang="en-US" dirty="0"/>
              <a:t>.</a:t>
            </a:r>
          </a:p>
          <a:p>
            <a:pPr marL="514350" indent="-514350">
              <a:buFont typeface="+mj-lt"/>
              <a:buAutoNum type="arabicPeriod"/>
            </a:pPr>
            <a:r>
              <a:rPr lang="en-US" dirty="0"/>
              <a:t>Aide </a:t>
            </a:r>
            <a:r>
              <a:rPr lang="en-US" dirty="0" err="1"/>
              <a:t>à</a:t>
            </a:r>
            <a:r>
              <a:rPr lang="en-US" dirty="0"/>
              <a:t> </a:t>
            </a:r>
            <a:r>
              <a:rPr lang="en-US" dirty="0" err="1"/>
              <a:t>l'analyse</a:t>
            </a:r>
            <a:r>
              <a:rPr lang="en-US" dirty="0"/>
              <a:t> des </a:t>
            </a:r>
            <a:r>
              <a:rPr lang="en-US" dirty="0" err="1"/>
              <a:t>données</a:t>
            </a:r>
            <a:r>
              <a:rPr lang="en-US" dirty="0"/>
              <a:t> de performance.</a:t>
            </a:r>
          </a:p>
          <a:p>
            <a:pPr marL="514350" indent="-514350">
              <a:buFont typeface="+mj-lt"/>
              <a:buAutoNum type="arabicPeriod"/>
            </a:pPr>
            <a:r>
              <a:rPr lang="en-US" dirty="0"/>
              <a:t>Aide </a:t>
            </a:r>
            <a:r>
              <a:rPr lang="en-US" dirty="0" err="1"/>
              <a:t>à</a:t>
            </a:r>
            <a:r>
              <a:rPr lang="en-US" dirty="0"/>
              <a:t> assurer la </a:t>
            </a:r>
            <a:r>
              <a:rPr lang="en-US" dirty="0" err="1"/>
              <a:t>cohérence</a:t>
            </a:r>
            <a:r>
              <a:rPr lang="en-US" dirty="0"/>
              <a:t> dans la </a:t>
            </a:r>
            <a:r>
              <a:rPr lang="en-US" dirty="0" err="1"/>
              <a:t>façon</a:t>
            </a:r>
            <a:r>
              <a:rPr lang="en-US" dirty="0"/>
              <a:t> </a:t>
            </a:r>
            <a:r>
              <a:rPr lang="en-US" dirty="0" err="1"/>
              <a:t>dont</a:t>
            </a:r>
            <a:r>
              <a:rPr lang="en-US" dirty="0"/>
              <a:t> les </a:t>
            </a:r>
            <a:r>
              <a:rPr lang="en-US" dirty="0" err="1"/>
              <a:t>données</a:t>
            </a:r>
            <a:r>
              <a:rPr lang="en-US" dirty="0"/>
              <a:t> </a:t>
            </a:r>
            <a:r>
              <a:rPr lang="en-US" dirty="0" err="1"/>
              <a:t>sont</a:t>
            </a:r>
            <a:r>
              <a:rPr lang="en-US" dirty="0"/>
              <a:t> </a:t>
            </a:r>
            <a:r>
              <a:rPr lang="en-US" dirty="0" err="1"/>
              <a:t>recueillies</a:t>
            </a:r>
            <a:r>
              <a:rPr lang="en-US" dirty="0"/>
              <a:t>.</a:t>
            </a:r>
          </a:p>
          <a:p>
            <a:pPr marL="514350" indent="-514350">
              <a:buFont typeface="+mj-lt"/>
              <a:buAutoNum type="arabicPeriod"/>
            </a:pPr>
            <a:r>
              <a:rPr lang="en-US" dirty="0"/>
              <a:t>Aide </a:t>
            </a:r>
            <a:r>
              <a:rPr lang="en-US" dirty="0" err="1"/>
              <a:t>à</a:t>
            </a:r>
            <a:r>
              <a:rPr lang="en-US" dirty="0"/>
              <a:t> </a:t>
            </a:r>
            <a:r>
              <a:rPr lang="en-US" dirty="0" err="1"/>
              <a:t>l'élaboration</a:t>
            </a:r>
            <a:r>
              <a:rPr lang="en-US" dirty="0"/>
              <a:t> des </a:t>
            </a:r>
            <a:r>
              <a:rPr lang="en-US" dirty="0" err="1"/>
              <a:t>résultats</a:t>
            </a:r>
            <a:r>
              <a:rPr lang="en-US" dirty="0"/>
              <a:t>. </a:t>
            </a:r>
          </a:p>
        </p:txBody>
      </p:sp>
      <p:sp>
        <p:nvSpPr>
          <p:cNvPr id="2" name="Footer Placeholder 1">
            <a:extLst>
              <a:ext uri="{FF2B5EF4-FFF2-40B4-BE49-F238E27FC236}">
                <a16:creationId xmlns:a16="http://schemas.microsoft.com/office/drawing/2014/main" id="{2B239CF2-04EB-436C-99B2-F382F7C28D80}"/>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22260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4">
                                            <p:txEl>
                                              <p:pRg st="4" end="4"/>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onclusion&#10;&#10;Photo de gauche : jeune fille assise, se concentrant sur un objet dans sa main.&#10;&#10;Photo de droite : Des ouvriers chargent des matériaux pour construire une structure.">
            <a:extLst>
              <a:ext uri="{FF2B5EF4-FFF2-40B4-BE49-F238E27FC236}">
                <a16:creationId xmlns:a16="http://schemas.microsoft.com/office/drawing/2014/main" id="{E981BF4E-579F-46AE-9B08-B1ED021CEDF1}"/>
              </a:ext>
            </a:extLst>
          </p:cNvPr>
          <p:cNvSpPr>
            <a:spLocks noGrp="1"/>
          </p:cNvSpPr>
          <p:nvPr>
            <p:ph type="ctrTitle"/>
          </p:nvPr>
        </p:nvSpPr>
        <p:spPr/>
        <p:txBody>
          <a:bodyPr>
            <a:normAutofit/>
          </a:bodyPr>
          <a:lstStyle/>
          <a:p>
            <a:r>
              <a:rPr lang="en-US" b="1" dirty="0"/>
              <a:t>Conclusion</a:t>
            </a:r>
          </a:p>
        </p:txBody>
      </p:sp>
    </p:spTree>
    <p:extLst>
      <p:ext uri="{BB962C8B-B14F-4D97-AF65-F5344CB8AC3E}">
        <p14:creationId xmlns:p14="http://schemas.microsoft.com/office/powerpoint/2010/main" val="151896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Résumé de l'indicateur">
            <a:extLst>
              <a:ext uri="{FF2B5EF4-FFF2-40B4-BE49-F238E27FC236}">
                <a16:creationId xmlns:a16="http://schemas.microsoft.com/office/drawing/2014/main" id="{57E1D2D6-0F11-46DE-8A25-B81B7EFA3110}"/>
              </a:ext>
            </a:extLst>
          </p:cNvPr>
          <p:cNvSpPr>
            <a:spLocks noGrp="1"/>
          </p:cNvSpPr>
          <p:nvPr>
            <p:ph type="ctrTitle"/>
          </p:nvPr>
        </p:nvSpPr>
        <p:spPr>
          <a:xfrm>
            <a:off x="677732" y="190376"/>
            <a:ext cx="10362481" cy="961175"/>
          </a:xfrm>
        </p:spPr>
        <p:txBody>
          <a:bodyPr>
            <a:normAutofit/>
          </a:bodyPr>
          <a:lstStyle/>
          <a:p>
            <a:pPr algn="l"/>
            <a:r>
              <a:rPr lang="en-US" sz="4400" dirty="0"/>
              <a:t>Résumé de </a:t>
            </a:r>
            <a:r>
              <a:rPr lang="en-US" sz="4400" dirty="0" err="1"/>
              <a:t>l'indicateur</a:t>
            </a:r>
            <a:endParaRPr lang="en-US" sz="4400" dirty="0"/>
          </a:p>
        </p:txBody>
      </p:sp>
      <p:sp>
        <p:nvSpPr>
          <p:cNvPr id="3" name="Content Placeholder 2" descr="1. Une unité de mesure utilisée pour suivre la progression des résultats au niveau de la production, des résultats et des objectifs d'un projet. &#10;&#10;2. Les indicateurs standard de USDOL doivent être utilisés lorsque cela est pertinent. &#10;&#10;3. Caractéristiques de l'indicateur &#10;Direct&#10;Objectif&#10;Adéquat &#10;Pratique &#10;">
            <a:extLst>
              <a:ext uri="{FF2B5EF4-FFF2-40B4-BE49-F238E27FC236}">
                <a16:creationId xmlns:a16="http://schemas.microsoft.com/office/drawing/2014/main" id="{BC157EB6-4285-4B5D-930A-65AF2A16A8A7}"/>
              </a:ext>
            </a:extLst>
          </p:cNvPr>
          <p:cNvSpPr>
            <a:spLocks noGrp="1"/>
          </p:cNvSpPr>
          <p:nvPr>
            <p:ph sz="quarter" idx="13"/>
          </p:nvPr>
        </p:nvSpPr>
        <p:spPr>
          <a:xfrm>
            <a:off x="677732" y="1376419"/>
            <a:ext cx="10342770" cy="3734358"/>
          </a:xfrm>
        </p:spPr>
        <p:txBody>
          <a:bodyPr>
            <a:normAutofit lnSpcReduction="10000"/>
          </a:bodyPr>
          <a:lstStyle/>
          <a:p>
            <a:r>
              <a:rPr lang="en-US" dirty="0"/>
              <a:t>Une </a:t>
            </a:r>
            <a:r>
              <a:rPr lang="en-US" dirty="0" err="1"/>
              <a:t>unité</a:t>
            </a:r>
            <a:r>
              <a:rPr lang="en-US" dirty="0"/>
              <a:t> de </a:t>
            </a:r>
            <a:r>
              <a:rPr lang="en-US" dirty="0" err="1"/>
              <a:t>mesure</a:t>
            </a:r>
            <a:r>
              <a:rPr lang="en-US" dirty="0"/>
              <a:t> </a:t>
            </a:r>
            <a:r>
              <a:rPr lang="en-US" dirty="0" err="1"/>
              <a:t>utilisée</a:t>
            </a:r>
            <a:r>
              <a:rPr lang="en-US" dirty="0"/>
              <a:t> pour </a:t>
            </a:r>
            <a:r>
              <a:rPr lang="en-US" dirty="0" err="1"/>
              <a:t>suivre</a:t>
            </a:r>
            <a:r>
              <a:rPr lang="en-US" dirty="0"/>
              <a:t> la progression des </a:t>
            </a:r>
            <a:r>
              <a:rPr lang="en-US" dirty="0" err="1"/>
              <a:t>résultats</a:t>
            </a:r>
            <a:r>
              <a:rPr lang="en-US" dirty="0"/>
              <a:t> au </a:t>
            </a:r>
            <a:r>
              <a:rPr lang="en-US" dirty="0" err="1"/>
              <a:t>niveau</a:t>
            </a:r>
            <a:r>
              <a:rPr lang="en-US" dirty="0"/>
              <a:t> de la production, des </a:t>
            </a:r>
            <a:r>
              <a:rPr lang="en-US" dirty="0" err="1"/>
              <a:t>résultats</a:t>
            </a:r>
            <a:r>
              <a:rPr lang="en-US" dirty="0"/>
              <a:t> et des </a:t>
            </a:r>
            <a:r>
              <a:rPr lang="en-US" dirty="0" err="1"/>
              <a:t>objectifs</a:t>
            </a:r>
            <a:r>
              <a:rPr lang="en-US" dirty="0"/>
              <a:t> d'un </a:t>
            </a:r>
            <a:r>
              <a:rPr lang="en-US" dirty="0" err="1"/>
              <a:t>projet</a:t>
            </a:r>
            <a:r>
              <a:rPr lang="en-US" dirty="0"/>
              <a:t>. </a:t>
            </a:r>
          </a:p>
          <a:p>
            <a:r>
              <a:rPr lang="en-US" dirty="0"/>
              <a:t>Les </a:t>
            </a:r>
            <a:r>
              <a:rPr lang="en-US" dirty="0" err="1"/>
              <a:t>indicateurs</a:t>
            </a:r>
            <a:r>
              <a:rPr lang="en-US" dirty="0"/>
              <a:t> standard de USDOL </a:t>
            </a:r>
            <a:r>
              <a:rPr lang="en-US" dirty="0" err="1"/>
              <a:t>doivent</a:t>
            </a:r>
            <a:r>
              <a:rPr lang="en-US" dirty="0"/>
              <a:t> </a:t>
            </a:r>
            <a:r>
              <a:rPr lang="en-US" dirty="0" err="1"/>
              <a:t>être</a:t>
            </a:r>
            <a:r>
              <a:rPr lang="en-US" dirty="0"/>
              <a:t> </a:t>
            </a:r>
            <a:r>
              <a:rPr lang="en-US" dirty="0" err="1"/>
              <a:t>utilisés</a:t>
            </a:r>
            <a:r>
              <a:rPr lang="en-US" dirty="0"/>
              <a:t> </a:t>
            </a:r>
            <a:r>
              <a:rPr lang="en-US" dirty="0" err="1"/>
              <a:t>lorsque</a:t>
            </a:r>
            <a:r>
              <a:rPr lang="en-US" dirty="0"/>
              <a:t> </a:t>
            </a:r>
            <a:r>
              <a:rPr lang="en-US" dirty="0" err="1"/>
              <a:t>cela</a:t>
            </a:r>
            <a:r>
              <a:rPr lang="en-US" dirty="0"/>
              <a:t> </a:t>
            </a:r>
            <a:r>
              <a:rPr lang="en-US" dirty="0" err="1"/>
              <a:t>est</a:t>
            </a:r>
            <a:r>
              <a:rPr lang="en-US" dirty="0"/>
              <a:t> pertinent. </a:t>
            </a:r>
          </a:p>
          <a:p>
            <a:r>
              <a:rPr lang="en-US" dirty="0" err="1"/>
              <a:t>Caractéristiques</a:t>
            </a:r>
            <a:r>
              <a:rPr lang="en-US" dirty="0"/>
              <a:t> de </a:t>
            </a:r>
            <a:r>
              <a:rPr lang="en-US" dirty="0" err="1"/>
              <a:t>l'indicateur</a:t>
            </a:r>
            <a:r>
              <a:rPr lang="en-US" dirty="0"/>
              <a:t> </a:t>
            </a:r>
          </a:p>
          <a:p>
            <a:pPr lvl="1"/>
            <a:r>
              <a:rPr lang="en-US" sz="2800" dirty="0"/>
              <a:t>Direct</a:t>
            </a:r>
          </a:p>
          <a:p>
            <a:pPr lvl="1"/>
            <a:r>
              <a:rPr lang="en-US" sz="2800" dirty="0"/>
              <a:t>Objectif</a:t>
            </a:r>
          </a:p>
          <a:p>
            <a:pPr lvl="1"/>
            <a:r>
              <a:rPr lang="en-US" sz="2800" dirty="0" err="1"/>
              <a:t>Adéquat</a:t>
            </a:r>
            <a:r>
              <a:rPr lang="en-US" sz="2800" dirty="0"/>
              <a:t> </a:t>
            </a:r>
          </a:p>
          <a:p>
            <a:pPr lvl="1"/>
            <a:r>
              <a:rPr lang="en-US" sz="2800" dirty="0"/>
              <a:t>Pratique </a:t>
            </a:r>
            <a:endParaRPr lang="en-US" dirty="0"/>
          </a:p>
        </p:txBody>
      </p:sp>
      <p:pic>
        <p:nvPicPr>
          <p:cNvPr id="6" name="Picture 5">
            <a:extLst>
              <a:ext uri="{FF2B5EF4-FFF2-40B4-BE49-F238E27FC236}">
                <a16:creationId xmlns:a16="http://schemas.microsoft.com/office/drawing/2014/main" id="{FCF24BA9-55A8-49B5-90E5-515EEAEF63D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546694" y="2793296"/>
            <a:ext cx="3329710" cy="2833135"/>
          </a:xfrm>
          <a:prstGeom prst="rect">
            <a:avLst/>
          </a:prstGeom>
        </p:spPr>
      </p:pic>
      <p:sp>
        <p:nvSpPr>
          <p:cNvPr id="2" name="Footer Placeholder 1">
            <a:extLst>
              <a:ext uri="{FF2B5EF4-FFF2-40B4-BE49-F238E27FC236}">
                <a16:creationId xmlns:a16="http://schemas.microsoft.com/office/drawing/2014/main" id="{0636D956-57BC-4180-A868-AD12468ED6B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592084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Résumé du PMP ">
            <a:extLst>
              <a:ext uri="{FF2B5EF4-FFF2-40B4-BE49-F238E27FC236}">
                <a16:creationId xmlns:a16="http://schemas.microsoft.com/office/drawing/2014/main" id="{AA5A2B27-8A8B-43EF-AF60-BD11A6E41202}"/>
              </a:ext>
            </a:extLst>
          </p:cNvPr>
          <p:cNvSpPr>
            <a:spLocks noGrp="1"/>
          </p:cNvSpPr>
          <p:nvPr>
            <p:ph type="ctrTitle"/>
          </p:nvPr>
        </p:nvSpPr>
        <p:spPr>
          <a:xfrm>
            <a:off x="711200" y="92598"/>
            <a:ext cx="10294290" cy="961175"/>
          </a:xfrm>
        </p:spPr>
        <p:txBody>
          <a:bodyPr>
            <a:normAutofit/>
          </a:bodyPr>
          <a:lstStyle/>
          <a:p>
            <a:pPr algn="l"/>
            <a:r>
              <a:rPr lang="en-US" sz="4400" dirty="0"/>
              <a:t>Résumé du PMP </a:t>
            </a:r>
          </a:p>
        </p:txBody>
      </p:sp>
      <p:sp>
        <p:nvSpPr>
          <p:cNvPr id="3" name="Content Placeholder 2" descr="1. Un outil pour planifier, organiser et gérer le processus de suivi, d'analyse et de rapport. &#10;&#10;2. Pour chaque indicateur: &#10;Définition de l'indicateur (c.-à-d., classification, unité de mesure, type d'indicateur)&#10;Désagrégation des données&#10;Instrument de collecte des données &#10;Fréquence de la collecte et du rapport (c.-à-d., vérification du pourcentage) &#10;Responsabilité de la collecte et de l'évaluation &#10;">
            <a:extLst>
              <a:ext uri="{FF2B5EF4-FFF2-40B4-BE49-F238E27FC236}">
                <a16:creationId xmlns:a16="http://schemas.microsoft.com/office/drawing/2014/main" id="{899D53A3-0873-4795-B6D8-E299669A3614}"/>
              </a:ext>
            </a:extLst>
          </p:cNvPr>
          <p:cNvSpPr>
            <a:spLocks noGrp="1"/>
          </p:cNvSpPr>
          <p:nvPr>
            <p:ph sz="quarter" idx="13"/>
          </p:nvPr>
        </p:nvSpPr>
        <p:spPr>
          <a:xfrm>
            <a:off x="711200" y="1260670"/>
            <a:ext cx="10724588" cy="4935735"/>
          </a:xfrm>
        </p:spPr>
        <p:txBody>
          <a:bodyPr>
            <a:normAutofit/>
          </a:bodyPr>
          <a:lstStyle/>
          <a:p>
            <a:pPr marL="458788" indent="-457200">
              <a:lnSpc>
                <a:spcPct val="120000"/>
              </a:lnSpc>
              <a:spcBef>
                <a:spcPct val="0"/>
              </a:spcBef>
              <a:spcAft>
                <a:spcPct val="40000"/>
              </a:spcAft>
              <a:buClr>
                <a:srgbClr val="800000"/>
              </a:buClr>
            </a:pPr>
            <a:r>
              <a:rPr lang="en-US" dirty="0">
                <a:ea typeface="ＭＳ Ｐゴシック" pitchFamily="34" charset="-128"/>
              </a:rPr>
              <a:t>Un </a:t>
            </a:r>
            <a:r>
              <a:rPr lang="en-US" dirty="0" err="1">
                <a:ea typeface="ＭＳ Ｐゴシック" pitchFamily="34" charset="-128"/>
              </a:rPr>
              <a:t>outil</a:t>
            </a:r>
            <a:r>
              <a:rPr lang="en-US" dirty="0">
                <a:ea typeface="ＭＳ Ｐゴシック" pitchFamily="34" charset="-128"/>
              </a:rPr>
              <a:t> pour </a:t>
            </a:r>
            <a:r>
              <a:rPr lang="en-US" dirty="0" err="1">
                <a:ea typeface="ＭＳ Ｐゴシック" pitchFamily="34" charset="-128"/>
              </a:rPr>
              <a:t>planifier</a:t>
            </a:r>
            <a:r>
              <a:rPr lang="en-US" dirty="0">
                <a:ea typeface="ＭＳ Ｐゴシック" pitchFamily="34" charset="-128"/>
              </a:rPr>
              <a:t>, </a:t>
            </a:r>
            <a:r>
              <a:rPr lang="en-US" dirty="0" err="1">
                <a:ea typeface="ＭＳ Ｐゴシック" pitchFamily="34" charset="-128"/>
              </a:rPr>
              <a:t>organiser</a:t>
            </a:r>
            <a:r>
              <a:rPr lang="en-US" dirty="0">
                <a:ea typeface="ＭＳ Ｐゴシック" pitchFamily="34" charset="-128"/>
              </a:rPr>
              <a:t> et </a:t>
            </a:r>
            <a:r>
              <a:rPr lang="en-US" dirty="0" err="1">
                <a:ea typeface="ＭＳ Ｐゴシック" pitchFamily="34" charset="-128"/>
              </a:rPr>
              <a:t>gérer</a:t>
            </a:r>
            <a:r>
              <a:rPr lang="en-US" dirty="0">
                <a:ea typeface="ＭＳ Ｐゴシック" pitchFamily="34" charset="-128"/>
              </a:rPr>
              <a:t> le </a:t>
            </a:r>
            <a:r>
              <a:rPr lang="en-US" dirty="0" err="1">
                <a:ea typeface="ＭＳ Ｐゴシック" pitchFamily="34" charset="-128"/>
              </a:rPr>
              <a:t>processus</a:t>
            </a:r>
            <a:r>
              <a:rPr lang="en-US" dirty="0">
                <a:ea typeface="ＭＳ Ｐゴシック" pitchFamily="34" charset="-128"/>
              </a:rPr>
              <a:t> de </a:t>
            </a:r>
            <a:r>
              <a:rPr lang="en-US" dirty="0" err="1">
                <a:ea typeface="ＭＳ Ｐゴシック" pitchFamily="34" charset="-128"/>
              </a:rPr>
              <a:t>suivi</a:t>
            </a:r>
            <a:r>
              <a:rPr lang="en-US" dirty="0">
                <a:ea typeface="ＭＳ Ｐゴシック" pitchFamily="34" charset="-128"/>
              </a:rPr>
              <a:t>, </a:t>
            </a:r>
            <a:r>
              <a:rPr lang="en-US" dirty="0" err="1">
                <a:ea typeface="ＭＳ Ｐゴシック" pitchFamily="34" charset="-128"/>
              </a:rPr>
              <a:t>d'analyse</a:t>
            </a:r>
            <a:r>
              <a:rPr lang="en-US" dirty="0">
                <a:ea typeface="ＭＳ Ｐゴシック" pitchFamily="34" charset="-128"/>
              </a:rPr>
              <a:t> et de rapport. </a:t>
            </a:r>
          </a:p>
          <a:p>
            <a:pPr marL="458788" indent="-457200">
              <a:lnSpc>
                <a:spcPct val="120000"/>
              </a:lnSpc>
              <a:spcBef>
                <a:spcPct val="0"/>
              </a:spcBef>
              <a:spcAft>
                <a:spcPct val="40000"/>
              </a:spcAft>
              <a:buClr>
                <a:srgbClr val="800000"/>
              </a:buClr>
            </a:pPr>
            <a:r>
              <a:rPr lang="en-US" altLang="en-US" sz="2800" dirty="0">
                <a:ea typeface="ＭＳ Ｐゴシック" pitchFamily="34" charset="-128"/>
              </a:rPr>
              <a:t>Pour </a:t>
            </a:r>
            <a:r>
              <a:rPr lang="en-US" altLang="en-US" sz="2800" dirty="0" err="1">
                <a:ea typeface="ＭＳ Ｐゴシック" pitchFamily="34" charset="-128"/>
              </a:rPr>
              <a:t>chaque</a:t>
            </a:r>
            <a:r>
              <a:rPr lang="en-US" altLang="en-US" sz="2800" dirty="0">
                <a:ea typeface="ＭＳ Ｐゴシック" pitchFamily="34" charset="-128"/>
              </a:rPr>
              <a:t> </a:t>
            </a:r>
            <a:r>
              <a:rPr lang="en-US" altLang="en-US" sz="2800" dirty="0" err="1">
                <a:ea typeface="ＭＳ Ｐゴシック" pitchFamily="34" charset="-128"/>
              </a:rPr>
              <a:t>indicateur</a:t>
            </a:r>
            <a:r>
              <a:rPr lang="en-US" altLang="en-US" sz="2800" dirty="0">
                <a:ea typeface="ＭＳ Ｐゴシック" pitchFamily="34" charset="-128"/>
              </a:rPr>
              <a:t>: </a:t>
            </a:r>
          </a:p>
          <a:p>
            <a:pPr marL="801688" lvl="1" indent="-342900">
              <a:spcBef>
                <a:spcPct val="0"/>
              </a:spcBef>
              <a:spcAft>
                <a:spcPct val="40000"/>
              </a:spcAft>
              <a:buClr>
                <a:srgbClr val="800000"/>
              </a:buClr>
            </a:pPr>
            <a:r>
              <a:rPr lang="en-US" altLang="en-US" dirty="0" err="1">
                <a:ea typeface="ＭＳ Ｐゴシック" pitchFamily="34" charset="-128"/>
              </a:rPr>
              <a:t>Définition</a:t>
            </a:r>
            <a:r>
              <a:rPr lang="en-US" altLang="en-US" dirty="0">
                <a:ea typeface="ＭＳ Ｐゴシック" pitchFamily="34" charset="-128"/>
              </a:rPr>
              <a:t> de </a:t>
            </a:r>
            <a:r>
              <a:rPr lang="en-US" altLang="en-US" dirty="0" err="1">
                <a:ea typeface="ＭＳ Ｐゴシック" pitchFamily="34" charset="-128"/>
              </a:rPr>
              <a:t>l'indicateur</a:t>
            </a:r>
            <a:r>
              <a:rPr lang="en-US" altLang="en-US" dirty="0">
                <a:ea typeface="ＭＳ Ｐゴシック" pitchFamily="34" charset="-128"/>
              </a:rPr>
              <a:t> (c.-</a:t>
            </a:r>
            <a:r>
              <a:rPr lang="en-US" altLang="en-US" dirty="0" err="1">
                <a:ea typeface="ＭＳ Ｐゴシック" pitchFamily="34" charset="-128"/>
              </a:rPr>
              <a:t>à</a:t>
            </a:r>
            <a:r>
              <a:rPr lang="en-US" altLang="en-US" dirty="0">
                <a:ea typeface="ＭＳ Ｐゴシック" pitchFamily="34" charset="-128"/>
              </a:rPr>
              <a:t>-d., classification, </a:t>
            </a:r>
            <a:r>
              <a:rPr lang="en-US" altLang="en-US" dirty="0" err="1">
                <a:ea typeface="ＭＳ Ｐゴシック" pitchFamily="34" charset="-128"/>
              </a:rPr>
              <a:t>unité</a:t>
            </a:r>
            <a:r>
              <a:rPr lang="en-US" altLang="en-US" dirty="0">
                <a:ea typeface="ＭＳ Ｐゴシック" pitchFamily="34" charset="-128"/>
              </a:rPr>
              <a:t> de </a:t>
            </a:r>
            <a:r>
              <a:rPr lang="en-US" altLang="en-US" dirty="0" err="1">
                <a:ea typeface="ＭＳ Ｐゴシック" pitchFamily="34" charset="-128"/>
              </a:rPr>
              <a:t>mesure</a:t>
            </a:r>
            <a:r>
              <a:rPr lang="en-US" altLang="en-US" dirty="0">
                <a:ea typeface="ＭＳ Ｐゴシック" pitchFamily="34" charset="-128"/>
              </a:rPr>
              <a:t>, type </a:t>
            </a:r>
            <a:r>
              <a:rPr lang="en-US" altLang="en-US" dirty="0" err="1">
                <a:ea typeface="ＭＳ Ｐゴシック" pitchFamily="34" charset="-128"/>
              </a:rPr>
              <a:t>d'indicateur</a:t>
            </a:r>
            <a:r>
              <a:rPr lang="en-US" altLang="en-US" dirty="0">
                <a:ea typeface="ＭＳ Ｐゴシック" pitchFamily="34" charset="-128"/>
              </a:rPr>
              <a:t>)</a:t>
            </a:r>
          </a:p>
          <a:p>
            <a:pPr marL="801688" lvl="1" indent="-342900">
              <a:spcBef>
                <a:spcPct val="0"/>
              </a:spcBef>
              <a:spcAft>
                <a:spcPct val="40000"/>
              </a:spcAft>
              <a:buClr>
                <a:srgbClr val="800000"/>
              </a:buClr>
            </a:pPr>
            <a:r>
              <a:rPr lang="en-US" altLang="en-US" dirty="0" err="1">
                <a:ea typeface="ＭＳ Ｐゴシック" pitchFamily="34" charset="-128"/>
              </a:rPr>
              <a:t>Désagrégation</a:t>
            </a:r>
            <a:r>
              <a:rPr lang="en-US" altLang="en-US" dirty="0">
                <a:ea typeface="ＭＳ Ｐゴシック" pitchFamily="34" charset="-128"/>
              </a:rPr>
              <a:t> des </a:t>
            </a:r>
            <a:r>
              <a:rPr lang="en-US" altLang="en-US" dirty="0" err="1">
                <a:ea typeface="ＭＳ Ｐゴシック" pitchFamily="34" charset="-128"/>
              </a:rPr>
              <a:t>données</a:t>
            </a:r>
            <a:endParaRPr lang="en-US" altLang="en-US" dirty="0">
              <a:ea typeface="ＭＳ Ｐゴシック" pitchFamily="34" charset="-128"/>
            </a:endParaRPr>
          </a:p>
          <a:p>
            <a:pPr marL="801688" lvl="1" indent="-342900">
              <a:spcBef>
                <a:spcPct val="0"/>
              </a:spcBef>
              <a:spcAft>
                <a:spcPct val="40000"/>
              </a:spcAft>
              <a:buClr>
                <a:srgbClr val="800000"/>
              </a:buClr>
            </a:pPr>
            <a:r>
              <a:rPr lang="en-US" altLang="en-US" dirty="0">
                <a:ea typeface="ＭＳ Ｐゴシック" pitchFamily="34" charset="-128"/>
              </a:rPr>
              <a:t>Instrument de </a:t>
            </a:r>
            <a:r>
              <a:rPr lang="en-US" altLang="en-US" dirty="0" err="1">
                <a:ea typeface="ＭＳ Ｐゴシック" pitchFamily="34" charset="-128"/>
              </a:rPr>
              <a:t>collecte</a:t>
            </a:r>
            <a:r>
              <a:rPr lang="en-US" altLang="en-US" dirty="0">
                <a:ea typeface="ＭＳ Ｐゴシック" pitchFamily="34" charset="-128"/>
              </a:rPr>
              <a:t> des </a:t>
            </a:r>
            <a:r>
              <a:rPr lang="en-US" altLang="en-US" dirty="0" err="1">
                <a:ea typeface="ＭＳ Ｐゴシック" pitchFamily="34" charset="-128"/>
              </a:rPr>
              <a:t>données</a:t>
            </a:r>
            <a:r>
              <a:rPr lang="en-US" altLang="en-US" dirty="0">
                <a:ea typeface="ＭＳ Ｐゴシック" pitchFamily="34" charset="-128"/>
              </a:rPr>
              <a:t> </a:t>
            </a:r>
          </a:p>
          <a:p>
            <a:pPr marL="801688" lvl="1" indent="-342900">
              <a:spcBef>
                <a:spcPct val="0"/>
              </a:spcBef>
              <a:spcAft>
                <a:spcPct val="40000"/>
              </a:spcAft>
              <a:buClr>
                <a:srgbClr val="800000"/>
              </a:buClr>
            </a:pPr>
            <a:r>
              <a:rPr lang="en-US" altLang="en-US" dirty="0" err="1">
                <a:ea typeface="ＭＳ Ｐゴシック" pitchFamily="34" charset="-128"/>
              </a:rPr>
              <a:t>Fréquence</a:t>
            </a:r>
            <a:r>
              <a:rPr lang="en-US" altLang="en-US" dirty="0">
                <a:ea typeface="ＭＳ Ｐゴシック" pitchFamily="34" charset="-128"/>
              </a:rPr>
              <a:t> de la </a:t>
            </a:r>
            <a:r>
              <a:rPr lang="en-US" altLang="en-US" dirty="0" err="1">
                <a:ea typeface="ＭＳ Ｐゴシック" pitchFamily="34" charset="-128"/>
              </a:rPr>
              <a:t>collecte</a:t>
            </a:r>
            <a:r>
              <a:rPr lang="en-US" altLang="en-US" dirty="0">
                <a:ea typeface="ＭＳ Ｐゴシック" pitchFamily="34" charset="-128"/>
              </a:rPr>
              <a:t> et du rapport (c.-</a:t>
            </a:r>
            <a:r>
              <a:rPr lang="en-US" altLang="en-US" dirty="0" err="1">
                <a:ea typeface="ＭＳ Ｐゴシック" pitchFamily="34" charset="-128"/>
              </a:rPr>
              <a:t>à</a:t>
            </a:r>
            <a:r>
              <a:rPr lang="en-US" altLang="en-US" dirty="0">
                <a:ea typeface="ＭＳ Ｐゴシック" pitchFamily="34" charset="-128"/>
              </a:rPr>
              <a:t>-d., </a:t>
            </a:r>
            <a:r>
              <a:rPr lang="en-US" altLang="en-US" dirty="0" err="1">
                <a:ea typeface="ＭＳ Ｐゴシック" pitchFamily="34" charset="-128"/>
              </a:rPr>
              <a:t>vérification</a:t>
            </a:r>
            <a:r>
              <a:rPr lang="en-US" altLang="en-US" dirty="0">
                <a:ea typeface="ＭＳ Ｐゴシック" pitchFamily="34" charset="-128"/>
              </a:rPr>
              <a:t> du </a:t>
            </a:r>
            <a:r>
              <a:rPr lang="en-US" altLang="en-US" dirty="0" err="1">
                <a:ea typeface="ＭＳ Ｐゴシック" pitchFamily="34" charset="-128"/>
              </a:rPr>
              <a:t>pourcentage</a:t>
            </a:r>
            <a:r>
              <a:rPr lang="en-US" altLang="en-US" dirty="0">
                <a:ea typeface="ＭＳ Ｐゴシック" pitchFamily="34" charset="-128"/>
              </a:rPr>
              <a:t>) </a:t>
            </a:r>
          </a:p>
          <a:p>
            <a:pPr marL="801688" lvl="1" indent="-342900">
              <a:spcBef>
                <a:spcPct val="0"/>
              </a:spcBef>
              <a:spcAft>
                <a:spcPct val="40000"/>
              </a:spcAft>
              <a:buClr>
                <a:srgbClr val="800000"/>
              </a:buClr>
            </a:pPr>
            <a:r>
              <a:rPr lang="en-US" altLang="en-US" dirty="0" err="1">
                <a:ea typeface="ＭＳ Ｐゴシック" pitchFamily="34" charset="-128"/>
              </a:rPr>
              <a:t>Responsabilité</a:t>
            </a:r>
            <a:r>
              <a:rPr lang="en-US" altLang="en-US" dirty="0">
                <a:ea typeface="ＭＳ Ｐゴシック" pitchFamily="34" charset="-128"/>
              </a:rPr>
              <a:t> de la </a:t>
            </a:r>
            <a:r>
              <a:rPr lang="en-US" altLang="en-US" dirty="0" err="1">
                <a:ea typeface="ＭＳ Ｐゴシック" pitchFamily="34" charset="-128"/>
              </a:rPr>
              <a:t>collecte</a:t>
            </a:r>
            <a:r>
              <a:rPr lang="en-US" altLang="en-US" dirty="0">
                <a:ea typeface="ＭＳ Ｐゴシック" pitchFamily="34" charset="-128"/>
              </a:rPr>
              <a:t> et de </a:t>
            </a:r>
            <a:r>
              <a:rPr lang="en-US" altLang="en-US" dirty="0" err="1">
                <a:ea typeface="ＭＳ Ｐゴシック" pitchFamily="34" charset="-128"/>
              </a:rPr>
              <a:t>l'évaluation</a:t>
            </a:r>
            <a:r>
              <a:rPr lang="en-US" altLang="en-US" dirty="0">
                <a:ea typeface="ＭＳ Ｐゴシック" pitchFamily="34" charset="-128"/>
              </a:rPr>
              <a:t> </a:t>
            </a:r>
            <a:endParaRPr lang="en-US" dirty="0"/>
          </a:p>
        </p:txBody>
      </p:sp>
      <p:sp>
        <p:nvSpPr>
          <p:cNvPr id="2" name="Footer Placeholder 1">
            <a:extLst>
              <a:ext uri="{FF2B5EF4-FFF2-40B4-BE49-F238E27FC236}">
                <a16:creationId xmlns:a16="http://schemas.microsoft.com/office/drawing/2014/main" id="{C731B885-2FDF-4680-BBA6-705BD14FABD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325054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Ressources">
            <a:extLst>
              <a:ext uri="{FF2B5EF4-FFF2-40B4-BE49-F238E27FC236}">
                <a16:creationId xmlns:a16="http://schemas.microsoft.com/office/drawing/2014/main" id="{E83B329D-07C9-4DBC-BD95-259AD363AFC3}"/>
              </a:ext>
            </a:extLst>
          </p:cNvPr>
          <p:cNvSpPr>
            <a:spLocks noGrp="1"/>
          </p:cNvSpPr>
          <p:nvPr>
            <p:ph type="ctrTitle"/>
          </p:nvPr>
        </p:nvSpPr>
        <p:spPr>
          <a:xfrm>
            <a:off x="609600" y="0"/>
            <a:ext cx="10203067" cy="961175"/>
          </a:xfrm>
        </p:spPr>
        <p:txBody>
          <a:bodyPr>
            <a:normAutofit/>
          </a:bodyPr>
          <a:lstStyle/>
          <a:p>
            <a:pPr algn="l"/>
            <a:r>
              <a:rPr lang="en-US" sz="4400" dirty="0" err="1"/>
              <a:t>Ressources</a:t>
            </a:r>
            <a:endParaRPr lang="en-US" sz="4400" dirty="0"/>
          </a:p>
        </p:txBody>
      </p:sp>
      <p:sp>
        <p:nvSpPr>
          <p:cNvPr id="3" name="Content Placeholder 2" descr="Monitoring and Evaluation Resource Guide for OCFT Projects: Monitoring and Evaluation Resource Guide for OCFT Projects (dol.gov)&#10;“USAID M&amp;E TIPS: Selecting Performance Indicators”: Pnadw106.pdf (usaid.gov)&#10;“Ten Steps to a Results Based Monitoring and Evaluation System”, Jody Zall Kuse and Ray C. Rist, The World Bank, Chapter 3: Selecting Key Performance Indicators to Monitor Outcomes: http://documents.worldbank.org/curated/en/638011468766181874/pdf/296720PAPER0100steps.pdf &#10;“An Introduction to Indicators” UNAIDS: https://www.unaids.org/sites/default/files/sub_landing/files/8_2-Intro-to-IndicatorsFMEF.pdf">
            <a:extLst>
              <a:ext uri="{FF2B5EF4-FFF2-40B4-BE49-F238E27FC236}">
                <a16:creationId xmlns:a16="http://schemas.microsoft.com/office/drawing/2014/main" id="{7F6E15F0-E5D0-4DAB-BE03-C526799FF2CE}"/>
              </a:ext>
            </a:extLst>
          </p:cNvPr>
          <p:cNvSpPr>
            <a:spLocks noGrp="1"/>
          </p:cNvSpPr>
          <p:nvPr>
            <p:ph sz="quarter" idx="13"/>
          </p:nvPr>
        </p:nvSpPr>
        <p:spPr>
          <a:xfrm>
            <a:off x="609600" y="1056176"/>
            <a:ext cx="11083963" cy="5112213"/>
          </a:xfrm>
        </p:spPr>
        <p:txBody>
          <a:bodyPr>
            <a:noAutofit/>
          </a:bodyPr>
          <a:lstStyle/>
          <a:p>
            <a:pPr>
              <a:lnSpc>
                <a:spcPct val="100000"/>
              </a:lnSpc>
            </a:pPr>
            <a:r>
              <a:rPr lang="en-US" sz="2400" dirty="0"/>
              <a:t>Monitoring and Evaluation Resource Guide for OCFT Projects: </a:t>
            </a:r>
            <a:r>
              <a:rPr lang="en-US" sz="2400" dirty="0">
                <a:hlinkClick r:id="rId3"/>
              </a:rPr>
              <a:t>Monitoring and Evaluation Resource Guide for OCFT Projects (dol.gov)</a:t>
            </a:r>
            <a:endParaRPr lang="en-US" sz="2400" dirty="0"/>
          </a:p>
          <a:p>
            <a:pPr>
              <a:lnSpc>
                <a:spcPct val="120000"/>
              </a:lnSpc>
            </a:pPr>
            <a:r>
              <a:rPr lang="en-US" sz="2400" dirty="0"/>
              <a:t>“USAID M&amp;E TIPS: Selecting Performance Indicators”: </a:t>
            </a:r>
            <a:r>
              <a:rPr lang="en-US" sz="2400" dirty="0">
                <a:hlinkClick r:id="rId4"/>
              </a:rPr>
              <a:t>Pnadw106.pdf (usaid.gov)</a:t>
            </a:r>
            <a:endParaRPr lang="en-US" sz="2400" dirty="0"/>
          </a:p>
          <a:p>
            <a:pPr>
              <a:lnSpc>
                <a:spcPct val="100000"/>
              </a:lnSpc>
              <a:spcAft>
                <a:spcPts val="1200"/>
              </a:spcAft>
            </a:pPr>
            <a:r>
              <a:rPr lang="en-CA" sz="2400" dirty="0"/>
              <a:t>“Ten Steps to a Results Based Monitoring and Evaluation System”, Jody </a:t>
            </a:r>
            <a:r>
              <a:rPr lang="en-CA" sz="2400" dirty="0" err="1"/>
              <a:t>Zall</a:t>
            </a:r>
            <a:r>
              <a:rPr lang="en-CA" sz="2400" dirty="0"/>
              <a:t> </a:t>
            </a:r>
            <a:r>
              <a:rPr lang="en-CA" sz="2400" dirty="0" err="1"/>
              <a:t>Kuse</a:t>
            </a:r>
            <a:r>
              <a:rPr lang="en-CA" sz="2400" dirty="0"/>
              <a:t> and Ray C. </a:t>
            </a:r>
            <a:r>
              <a:rPr lang="en-CA" sz="2400" dirty="0" err="1"/>
              <a:t>Rist</a:t>
            </a:r>
            <a:r>
              <a:rPr lang="en-CA" sz="2400" dirty="0"/>
              <a:t>, The World Bank, Chapter 3: Selecting Key Performance Indicators to Monitor Outcomes: </a:t>
            </a:r>
            <a:r>
              <a:rPr lang="en-US" sz="2400" u="sng" dirty="0">
                <a:hlinkClick r:id="rId5"/>
              </a:rPr>
              <a:t>http://documents.worldbank.org/curated/en/638011468766181874/pdf/296720PAPER0100steps.pdf</a:t>
            </a:r>
            <a:r>
              <a:rPr lang="en-US" sz="2400" dirty="0"/>
              <a:t> </a:t>
            </a:r>
          </a:p>
          <a:p>
            <a:pPr>
              <a:lnSpc>
                <a:spcPct val="100000"/>
              </a:lnSpc>
              <a:spcAft>
                <a:spcPts val="1200"/>
              </a:spcAft>
            </a:pPr>
            <a:r>
              <a:rPr lang="en-CA" sz="2400" dirty="0"/>
              <a:t>“An Introduction to Indicators” UNAIDS: </a:t>
            </a:r>
            <a:r>
              <a:rPr lang="en-US" sz="2400" u="sng" dirty="0">
                <a:hlinkClick r:id="rId6"/>
              </a:rPr>
              <a:t>https://www.unaids.org/sites/default/files/sub_landing/files/8_2-Intro-to-IndicatorsFMEF.pdf</a:t>
            </a:r>
            <a:endParaRPr lang="en-US" sz="2400" u="sng" dirty="0"/>
          </a:p>
        </p:txBody>
      </p:sp>
      <p:sp>
        <p:nvSpPr>
          <p:cNvPr id="2" name="Footer Placeholder 1">
            <a:extLst>
              <a:ext uri="{FF2B5EF4-FFF2-40B4-BE49-F238E27FC236}">
                <a16:creationId xmlns:a16="http://schemas.microsoft.com/office/drawing/2014/main" id="{94B9A0DD-CA6E-4DC1-88BB-070C049E178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307958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Merci">
            <a:extLst>
              <a:ext uri="{FF2B5EF4-FFF2-40B4-BE49-F238E27FC236}">
                <a16:creationId xmlns:a16="http://schemas.microsoft.com/office/drawing/2014/main" id="{E83B329D-07C9-4DBC-BD95-259AD363AFC3}"/>
              </a:ext>
            </a:extLst>
          </p:cNvPr>
          <p:cNvSpPr>
            <a:spLocks noGrp="1"/>
          </p:cNvSpPr>
          <p:nvPr>
            <p:ph type="ctrTitle"/>
          </p:nvPr>
        </p:nvSpPr>
        <p:spPr>
          <a:xfrm>
            <a:off x="2902131" y="1501173"/>
            <a:ext cx="6387738" cy="1927827"/>
          </a:xfrm>
        </p:spPr>
        <p:txBody>
          <a:bodyPr>
            <a:normAutofit/>
          </a:bodyPr>
          <a:lstStyle/>
          <a:p>
            <a:r>
              <a:rPr lang="en-US" sz="8000" dirty="0"/>
              <a:t>Merci</a:t>
            </a:r>
          </a:p>
        </p:txBody>
      </p:sp>
      <p:sp>
        <p:nvSpPr>
          <p:cNvPr id="2" name="Footer Placeholder 1">
            <a:extLst>
              <a:ext uri="{FF2B5EF4-FFF2-40B4-BE49-F238E27FC236}">
                <a16:creationId xmlns:a16="http://schemas.microsoft.com/office/drawing/2014/main" id="{94B9A0DD-CA6E-4DC1-88BB-070C049E178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2141894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Indicateurs Mesure des résultats">
            <a:extLst>
              <a:ext uri="{FF2B5EF4-FFF2-40B4-BE49-F238E27FC236}">
                <a16:creationId xmlns:a16="http://schemas.microsoft.com/office/drawing/2014/main" id="{AA5A2B27-8A8B-43EF-AF60-BD11A6E41202}"/>
              </a:ext>
            </a:extLst>
          </p:cNvPr>
          <p:cNvSpPr>
            <a:spLocks noGrp="1"/>
          </p:cNvSpPr>
          <p:nvPr>
            <p:ph type="ctrTitle"/>
          </p:nvPr>
        </p:nvSpPr>
        <p:spPr>
          <a:xfrm>
            <a:off x="606490" y="119839"/>
            <a:ext cx="10319873" cy="961175"/>
          </a:xfrm>
        </p:spPr>
        <p:txBody>
          <a:bodyPr>
            <a:normAutofit/>
          </a:bodyPr>
          <a:lstStyle/>
          <a:p>
            <a:pPr algn="l"/>
            <a:r>
              <a:rPr lang="en-US" sz="4400" dirty="0" err="1"/>
              <a:t>Indicateurs</a:t>
            </a:r>
            <a:r>
              <a:rPr lang="en-US" sz="4400" dirty="0"/>
              <a:t> </a:t>
            </a:r>
            <a:r>
              <a:rPr lang="en-US" sz="4400" dirty="0" err="1"/>
              <a:t>Mesure</a:t>
            </a:r>
            <a:r>
              <a:rPr lang="en-US" sz="4400" dirty="0"/>
              <a:t> des </a:t>
            </a:r>
            <a:r>
              <a:rPr lang="en-US" sz="4400" dirty="0" err="1"/>
              <a:t>résultats</a:t>
            </a:r>
            <a:endParaRPr lang="en-US" sz="4400" dirty="0"/>
          </a:p>
        </p:txBody>
      </p:sp>
      <p:grpSp>
        <p:nvGrpSpPr>
          <p:cNvPr id="15" name="Group 14" descr="Résultat:&#10;&#10;Utilisation accrue des programmes de protection sociale parmi les ouvriers d'usine&#10;&#10;Amélioration des inspections du travail des enfants par les agences locales &#10;&#10;Augmentation de la variété des sources de revenus autres que le travail des enfants parmi les ménages ciblés.&#10;&#10;Indicateur de performance:&#10;&#10;Pourcentage de travailleurs d'usine ayant utilisé de nouveaux services de protection sociale l'année dernière &#10;&#10;# Nombre ou pourcentage d'inspections effectuées par des agences locales qui ont rempli les documents dans les deux jours suivant l'inspection. &#10;&#10;Pourcentage de ménages dont les revenus proviennent de 2 sources ou plus n’impliquant pas le travail des enfants&#10;&#10;">
            <a:extLst>
              <a:ext uri="{FF2B5EF4-FFF2-40B4-BE49-F238E27FC236}">
                <a16:creationId xmlns:a16="http://schemas.microsoft.com/office/drawing/2014/main" id="{DBBDCD63-14C1-84FC-A60E-691F50BE7B80}"/>
              </a:ext>
            </a:extLst>
          </p:cNvPr>
          <p:cNvGrpSpPr/>
          <p:nvPr/>
        </p:nvGrpSpPr>
        <p:grpSpPr>
          <a:xfrm>
            <a:off x="632124" y="1299920"/>
            <a:ext cx="11052087" cy="4829871"/>
            <a:chOff x="606490" y="1299920"/>
            <a:chExt cx="11052087" cy="4829871"/>
          </a:xfrm>
        </p:grpSpPr>
        <p:sp>
          <p:nvSpPr>
            <p:cNvPr id="5" name="Rectangle 3" descr="&#10;">
              <a:extLst>
                <a:ext uri="{FF2B5EF4-FFF2-40B4-BE49-F238E27FC236}">
                  <a16:creationId xmlns:a16="http://schemas.microsoft.com/office/drawing/2014/main" id="{BB8BB67A-2203-47FD-AD31-B70D6337F1E0}"/>
                </a:ext>
              </a:extLst>
            </p:cNvPr>
            <p:cNvSpPr>
              <a:spLocks noChangeArrowheads="1"/>
            </p:cNvSpPr>
            <p:nvPr/>
          </p:nvSpPr>
          <p:spPr bwMode="auto">
            <a:xfrm>
              <a:off x="2152923" y="1299920"/>
              <a:ext cx="1607547" cy="58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spcBef>
                  <a:spcPct val="20000"/>
                </a:spcBef>
                <a:buClr>
                  <a:schemeClr val="hlink"/>
                </a:buClr>
                <a:buSzPct val="80000"/>
                <a:buFont typeface="Monotype Sorts" pitchFamily="-106" charset="2"/>
                <a:buNone/>
              </a:pPr>
              <a:r>
                <a:rPr lang="en-US" altLang="en-US" sz="3200" b="1" u="sng" dirty="0" err="1">
                  <a:solidFill>
                    <a:srgbClr val="002F6C"/>
                  </a:solidFill>
                  <a:latin typeface="+mn-lt"/>
                </a:rPr>
                <a:t>Résultat</a:t>
              </a:r>
              <a:endParaRPr lang="en-US" altLang="en-US" sz="2800" b="1" u="sng" dirty="0">
                <a:solidFill>
                  <a:srgbClr val="800000"/>
                </a:solidFill>
                <a:latin typeface="+mn-lt"/>
              </a:endParaRPr>
            </a:p>
            <a:p>
              <a:pPr eaLnBrk="1" hangingPunct="1">
                <a:buClr>
                  <a:srgbClr val="FFFF00"/>
                </a:buClr>
                <a:buSzPct val="80000"/>
              </a:pPr>
              <a:endParaRPr lang="en-US" altLang="en-US" sz="2800" dirty="0">
                <a:solidFill>
                  <a:srgbClr val="6C6463"/>
                </a:solidFill>
                <a:latin typeface="+mn-lt"/>
              </a:endParaRPr>
            </a:p>
            <a:p>
              <a:pPr eaLnBrk="1" hangingPunct="1">
                <a:buClr>
                  <a:srgbClr val="FFFF00"/>
                </a:buClr>
                <a:buSzPct val="80000"/>
              </a:pPr>
              <a:endParaRPr lang="en-US" altLang="en-US" sz="2800" dirty="0">
                <a:solidFill>
                  <a:srgbClr val="6C6463"/>
                </a:solidFill>
                <a:latin typeface="+mn-lt"/>
              </a:endParaRPr>
            </a:p>
            <a:p>
              <a:pPr eaLnBrk="1" hangingPunct="1">
                <a:buClr>
                  <a:srgbClr val="FFFF00"/>
                </a:buClr>
                <a:buSzPct val="80000"/>
              </a:pPr>
              <a:endParaRPr lang="en-US" altLang="en-US" sz="2800" dirty="0">
                <a:solidFill>
                  <a:srgbClr val="6C6463"/>
                </a:solidFill>
                <a:latin typeface="+mn-lt"/>
              </a:endParaRPr>
            </a:p>
          </p:txBody>
        </p:sp>
        <p:sp>
          <p:nvSpPr>
            <p:cNvPr id="6" name="Rectangle 4">
              <a:extLst>
                <a:ext uri="{FF2B5EF4-FFF2-40B4-BE49-F238E27FC236}">
                  <a16:creationId xmlns:a16="http://schemas.microsoft.com/office/drawing/2014/main" id="{D4C26588-2711-4486-A7DF-4F4A60AA3FD8}"/>
                </a:ext>
              </a:extLst>
            </p:cNvPr>
            <p:cNvSpPr>
              <a:spLocks noChangeArrowheads="1"/>
            </p:cNvSpPr>
            <p:nvPr/>
          </p:nvSpPr>
          <p:spPr bwMode="auto">
            <a:xfrm>
              <a:off x="6190756" y="1360871"/>
              <a:ext cx="5467821" cy="585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buClr>
                  <a:srgbClr val="FFFF00"/>
                </a:buClr>
                <a:buSzPct val="80000"/>
                <a:buFont typeface="Wingdings" pitchFamily="2" charset="2"/>
                <a:buNone/>
              </a:pPr>
              <a:r>
                <a:rPr lang="en-US" altLang="en-US" sz="3200" b="1" u="sng" dirty="0" err="1">
                  <a:solidFill>
                    <a:srgbClr val="002F6C"/>
                  </a:solidFill>
                  <a:latin typeface="+mn-lt"/>
                </a:rPr>
                <a:t>Indicateur</a:t>
              </a:r>
              <a:r>
                <a:rPr lang="en-US" altLang="en-US" sz="3200" b="1" u="sng" dirty="0">
                  <a:solidFill>
                    <a:srgbClr val="002F6C"/>
                  </a:solidFill>
                  <a:latin typeface="+mn-lt"/>
                </a:rPr>
                <a:t> de performance</a:t>
              </a:r>
            </a:p>
          </p:txBody>
        </p:sp>
        <p:sp>
          <p:nvSpPr>
            <p:cNvPr id="11" name="TextBox 10">
              <a:extLst>
                <a:ext uri="{FF2B5EF4-FFF2-40B4-BE49-F238E27FC236}">
                  <a16:creationId xmlns:a16="http://schemas.microsoft.com/office/drawing/2014/main" id="{5BE3D4DE-0C3E-427B-A68B-4DD5BBBF3D2F}"/>
                </a:ext>
              </a:extLst>
            </p:cNvPr>
            <p:cNvSpPr txBox="1"/>
            <p:nvPr/>
          </p:nvSpPr>
          <p:spPr>
            <a:xfrm>
              <a:off x="606490" y="1854124"/>
              <a:ext cx="4349017" cy="12003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eaLnBrk="1" hangingPunct="1">
                <a:buClr>
                  <a:srgbClr val="FFFF00"/>
                </a:buClr>
                <a:buSzPct val="80000"/>
              </a:pPr>
              <a:r>
                <a:rPr lang="en-US" altLang="en-US" sz="2400" dirty="0" err="1">
                  <a:solidFill>
                    <a:schemeClr val="tx1"/>
                  </a:solidFill>
                </a:rPr>
                <a:t>Utilisation</a:t>
              </a:r>
              <a:r>
                <a:rPr lang="en-US" altLang="en-US" sz="2400" dirty="0">
                  <a:solidFill>
                    <a:schemeClr val="tx1"/>
                  </a:solidFill>
                </a:rPr>
                <a:t> accrue des </a:t>
              </a:r>
              <a:r>
                <a:rPr lang="en-US" altLang="en-US" sz="2400" dirty="0" err="1">
                  <a:solidFill>
                    <a:schemeClr val="tx1"/>
                  </a:solidFill>
                </a:rPr>
                <a:t>programmes</a:t>
              </a:r>
              <a:r>
                <a:rPr lang="en-US" altLang="en-US" sz="2400" dirty="0">
                  <a:solidFill>
                    <a:schemeClr val="tx1"/>
                  </a:solidFill>
                </a:rPr>
                <a:t> de protection </a:t>
              </a:r>
              <a:r>
                <a:rPr lang="en-US" altLang="en-US" sz="2400" dirty="0" err="1">
                  <a:solidFill>
                    <a:schemeClr val="tx1"/>
                  </a:solidFill>
                </a:rPr>
                <a:t>sociale</a:t>
              </a:r>
              <a:r>
                <a:rPr lang="en-US" altLang="en-US" sz="2400" dirty="0">
                  <a:solidFill>
                    <a:schemeClr val="tx1"/>
                  </a:solidFill>
                </a:rPr>
                <a:t> </a:t>
              </a:r>
              <a:r>
                <a:rPr lang="en-US" altLang="en-US" sz="2400" dirty="0" err="1">
                  <a:solidFill>
                    <a:schemeClr val="tx1"/>
                  </a:solidFill>
                </a:rPr>
                <a:t>parmi</a:t>
              </a:r>
              <a:r>
                <a:rPr lang="en-US" altLang="en-US" sz="2400" dirty="0">
                  <a:solidFill>
                    <a:schemeClr val="tx1"/>
                  </a:solidFill>
                </a:rPr>
                <a:t> les </a:t>
              </a:r>
              <a:r>
                <a:rPr lang="en-US" altLang="en-US" sz="2400" dirty="0" err="1">
                  <a:solidFill>
                    <a:schemeClr val="tx1"/>
                  </a:solidFill>
                </a:rPr>
                <a:t>ouvriers</a:t>
              </a:r>
              <a:r>
                <a:rPr lang="en-US" altLang="en-US" sz="2400" dirty="0">
                  <a:solidFill>
                    <a:schemeClr val="tx1"/>
                  </a:solidFill>
                </a:rPr>
                <a:t> </a:t>
              </a:r>
              <a:r>
                <a:rPr lang="en-US" altLang="en-US" sz="2400" dirty="0" err="1">
                  <a:solidFill>
                    <a:schemeClr val="tx1"/>
                  </a:solidFill>
                </a:rPr>
                <a:t>d'usine</a:t>
              </a:r>
              <a:endParaRPr lang="en-US" altLang="en-US" sz="2400" dirty="0">
                <a:solidFill>
                  <a:schemeClr val="tx1"/>
                </a:solidFill>
              </a:endParaRPr>
            </a:p>
          </p:txBody>
        </p:sp>
        <p:sp>
          <p:nvSpPr>
            <p:cNvPr id="14" name="Arrow: Right 13">
              <a:extLst>
                <a:ext uri="{FF2B5EF4-FFF2-40B4-BE49-F238E27FC236}">
                  <a16:creationId xmlns:a16="http://schemas.microsoft.com/office/drawing/2014/main" id="{AE8D9240-E3E3-4D7D-B3EE-EF4B95CD2D6A}"/>
                </a:ext>
                <a:ext uri="{C183D7F6-B498-43B3-948B-1728B52AA6E4}">
                  <adec:decorative xmlns:adec="http://schemas.microsoft.com/office/drawing/2017/decorative" val="1"/>
                </a:ext>
              </a:extLst>
            </p:cNvPr>
            <p:cNvSpPr/>
            <p:nvPr/>
          </p:nvSpPr>
          <p:spPr>
            <a:xfrm>
              <a:off x="4985369" y="2533163"/>
              <a:ext cx="703259" cy="444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66B5E93-6454-4B93-9A1B-FF8799B74DC6}"/>
                </a:ext>
              </a:extLst>
            </p:cNvPr>
            <p:cNvSpPr txBox="1"/>
            <p:nvPr/>
          </p:nvSpPr>
          <p:spPr>
            <a:xfrm>
              <a:off x="5901133" y="2240797"/>
              <a:ext cx="5307373" cy="1200329"/>
            </a:xfrm>
            <a:prstGeom prst="rect">
              <a:avLst/>
            </a:prstGeom>
            <a:noFill/>
          </p:spPr>
          <p:txBody>
            <a:bodyPr wrap="square">
              <a:spAutoFit/>
            </a:bodyPr>
            <a:lstStyle/>
            <a:p>
              <a:pPr>
                <a:buClr>
                  <a:srgbClr val="FFFF00"/>
                </a:buClr>
                <a:buSzPct val="80000"/>
              </a:pPr>
              <a:r>
                <a:rPr lang="en-US" altLang="en-US" sz="2400" dirty="0" err="1"/>
                <a:t>Pourcentage</a:t>
              </a:r>
              <a:r>
                <a:rPr lang="en-US" altLang="en-US" sz="2400" dirty="0"/>
                <a:t> de </a:t>
              </a:r>
              <a:r>
                <a:rPr lang="en-US" altLang="en-US" sz="2400" dirty="0" err="1"/>
                <a:t>travailleurs</a:t>
              </a:r>
              <a:r>
                <a:rPr lang="en-US" altLang="en-US" sz="2400" dirty="0"/>
                <a:t> </a:t>
              </a:r>
              <a:r>
                <a:rPr lang="en-US" altLang="en-US" sz="2400" dirty="0" err="1"/>
                <a:t>d'usine</a:t>
              </a:r>
              <a:r>
                <a:rPr lang="en-US" altLang="en-US" sz="2400" dirty="0"/>
                <a:t> </a:t>
              </a:r>
              <a:r>
                <a:rPr lang="en-US" altLang="en-US" sz="2400" dirty="0" err="1"/>
                <a:t>ayant</a:t>
              </a:r>
              <a:r>
                <a:rPr lang="en-US" altLang="en-US" sz="2400" dirty="0"/>
                <a:t> </a:t>
              </a:r>
              <a:r>
                <a:rPr lang="en-US" altLang="en-US" sz="2400" dirty="0" err="1"/>
                <a:t>utilisé</a:t>
              </a:r>
              <a:r>
                <a:rPr lang="en-US" altLang="en-US" sz="2400" dirty="0"/>
                <a:t> de nouveaux services de protection </a:t>
              </a:r>
              <a:r>
                <a:rPr lang="en-US" altLang="en-US" sz="2400" dirty="0" err="1"/>
                <a:t>sociale</a:t>
              </a:r>
              <a:r>
                <a:rPr lang="en-US" altLang="en-US" sz="2400" dirty="0"/>
                <a:t> </a:t>
              </a:r>
              <a:r>
                <a:rPr lang="en-US" altLang="en-US" sz="2400" dirty="0" err="1"/>
                <a:t>l'année</a:t>
              </a:r>
              <a:r>
                <a:rPr lang="en-US" altLang="en-US" sz="2400" dirty="0"/>
                <a:t> </a:t>
              </a:r>
              <a:r>
                <a:rPr lang="en-US" altLang="en-US" sz="2400" dirty="0" err="1"/>
                <a:t>dernière</a:t>
              </a:r>
              <a:r>
                <a:rPr lang="en-US" altLang="en-US" sz="2400" dirty="0"/>
                <a:t> </a:t>
              </a:r>
              <a:endParaRPr lang="en-US" altLang="en-US" sz="2400" dirty="0">
                <a:latin typeface="+mn-lt"/>
              </a:endParaRPr>
            </a:p>
          </p:txBody>
        </p:sp>
        <p:sp>
          <p:nvSpPr>
            <p:cNvPr id="8" name="TextBox 7">
              <a:extLst>
                <a:ext uri="{FF2B5EF4-FFF2-40B4-BE49-F238E27FC236}">
                  <a16:creationId xmlns:a16="http://schemas.microsoft.com/office/drawing/2014/main" id="{61BCC010-F690-4306-B450-DC54A63AFF77}"/>
                </a:ext>
              </a:extLst>
            </p:cNvPr>
            <p:cNvSpPr txBox="1"/>
            <p:nvPr/>
          </p:nvSpPr>
          <p:spPr>
            <a:xfrm>
              <a:off x="606491" y="3263517"/>
              <a:ext cx="4357396" cy="12003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eaLnBrk="1" hangingPunct="1">
                <a:buClr>
                  <a:srgbClr val="FFFF00"/>
                </a:buClr>
                <a:buSzPct val="80000"/>
              </a:pPr>
              <a:r>
                <a:rPr lang="en-US" altLang="en-US" sz="2400" dirty="0" err="1">
                  <a:solidFill>
                    <a:schemeClr val="tx1"/>
                  </a:solidFill>
                  <a:latin typeface="+mn-lt"/>
                </a:rPr>
                <a:t>Amélioration</a:t>
              </a:r>
              <a:r>
                <a:rPr lang="en-US" altLang="en-US" sz="2400" dirty="0">
                  <a:solidFill>
                    <a:schemeClr val="tx1"/>
                  </a:solidFill>
                  <a:latin typeface="+mn-lt"/>
                </a:rPr>
                <a:t> des inspections du travail des enfants par les </a:t>
              </a:r>
              <a:r>
                <a:rPr lang="en-US" altLang="en-US" sz="2400" dirty="0" err="1">
                  <a:solidFill>
                    <a:schemeClr val="tx1"/>
                  </a:solidFill>
                  <a:latin typeface="+mn-lt"/>
                </a:rPr>
                <a:t>agences</a:t>
              </a:r>
              <a:r>
                <a:rPr lang="en-US" altLang="en-US" sz="2400" dirty="0">
                  <a:solidFill>
                    <a:schemeClr val="tx1"/>
                  </a:solidFill>
                  <a:latin typeface="+mn-lt"/>
                </a:rPr>
                <a:t> locales </a:t>
              </a:r>
            </a:p>
          </p:txBody>
        </p:sp>
        <p:sp>
          <p:nvSpPr>
            <p:cNvPr id="3" name="Arrow: Right 2">
              <a:extLst>
                <a:ext uri="{FF2B5EF4-FFF2-40B4-BE49-F238E27FC236}">
                  <a16:creationId xmlns:a16="http://schemas.microsoft.com/office/drawing/2014/main" id="{FA1D0028-834F-4B44-BEFF-CA2F5F40BAA1}"/>
                </a:ext>
                <a:ext uri="{C183D7F6-B498-43B3-948B-1728B52AA6E4}">
                  <adec:decorative xmlns:adec="http://schemas.microsoft.com/office/drawing/2017/decorative" val="1"/>
                </a:ext>
              </a:extLst>
            </p:cNvPr>
            <p:cNvSpPr/>
            <p:nvPr/>
          </p:nvSpPr>
          <p:spPr>
            <a:xfrm>
              <a:off x="4993890" y="3827763"/>
              <a:ext cx="703259" cy="444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4BB4729-AF1F-457E-A07C-C48593268AB5}"/>
                </a:ext>
              </a:extLst>
            </p:cNvPr>
            <p:cNvSpPr txBox="1"/>
            <p:nvPr/>
          </p:nvSpPr>
          <p:spPr>
            <a:xfrm>
              <a:off x="5901133" y="3437676"/>
              <a:ext cx="5716277" cy="1569660"/>
            </a:xfrm>
            <a:prstGeom prst="rect">
              <a:avLst/>
            </a:prstGeom>
            <a:noFill/>
          </p:spPr>
          <p:txBody>
            <a:bodyPr wrap="square">
              <a:spAutoFit/>
            </a:bodyPr>
            <a:lstStyle/>
            <a:p>
              <a:pPr>
                <a:buClr>
                  <a:srgbClr val="FFFF00"/>
                </a:buClr>
                <a:buSzPct val="80000"/>
              </a:pPr>
              <a:r>
                <a:rPr lang="en-US" altLang="en-US" sz="2400" dirty="0"/>
                <a:t># </a:t>
              </a:r>
              <a:r>
                <a:rPr lang="en-US" altLang="en-US" sz="2400" dirty="0" err="1"/>
                <a:t>Nombre</a:t>
              </a:r>
              <a:r>
                <a:rPr lang="en-US" altLang="en-US" sz="2400" dirty="0"/>
                <a:t> </a:t>
              </a:r>
              <a:r>
                <a:rPr lang="en-US" altLang="en-US" sz="2400" dirty="0" err="1"/>
                <a:t>ou</a:t>
              </a:r>
              <a:r>
                <a:rPr lang="en-US" altLang="en-US" sz="2400" dirty="0"/>
                <a:t> </a:t>
              </a:r>
              <a:r>
                <a:rPr lang="en-US" altLang="en-US" sz="2400" dirty="0" err="1"/>
                <a:t>pourcentage</a:t>
              </a:r>
              <a:r>
                <a:rPr lang="en-US" altLang="en-US" sz="2400" dirty="0"/>
                <a:t> </a:t>
              </a:r>
              <a:r>
                <a:rPr lang="en-US" altLang="en-US" sz="2400" dirty="0" err="1"/>
                <a:t>d'inspections</a:t>
              </a:r>
              <a:r>
                <a:rPr lang="en-US" altLang="en-US" sz="2400" dirty="0"/>
                <a:t> </a:t>
              </a:r>
              <a:r>
                <a:rPr lang="en-US" altLang="en-US" sz="2400" dirty="0" err="1"/>
                <a:t>effectuées</a:t>
              </a:r>
              <a:r>
                <a:rPr lang="en-US" altLang="en-US" sz="2400" dirty="0"/>
                <a:t> par des </a:t>
              </a:r>
              <a:r>
                <a:rPr lang="en-US" altLang="en-US" sz="2400" dirty="0" err="1"/>
                <a:t>agences</a:t>
              </a:r>
              <a:r>
                <a:rPr lang="en-US" altLang="en-US" sz="2400" dirty="0"/>
                <a:t> locales qui </a:t>
              </a:r>
              <a:r>
                <a:rPr lang="en-US" altLang="en-US" sz="2400" dirty="0" err="1"/>
                <a:t>ont</a:t>
              </a:r>
              <a:r>
                <a:rPr lang="en-US" altLang="en-US" sz="2400" dirty="0"/>
                <a:t> </a:t>
              </a:r>
              <a:r>
                <a:rPr lang="en-US" altLang="en-US" sz="2400" dirty="0" err="1"/>
                <a:t>rempli</a:t>
              </a:r>
              <a:r>
                <a:rPr lang="en-US" altLang="en-US" sz="2400" dirty="0"/>
                <a:t> les documents dans les deux </a:t>
              </a:r>
              <a:r>
                <a:rPr lang="en-US" altLang="en-US" sz="2400" dirty="0" err="1"/>
                <a:t>jours</a:t>
              </a:r>
              <a:r>
                <a:rPr lang="en-US" altLang="en-US" sz="2400" dirty="0"/>
                <a:t> </a:t>
              </a:r>
              <a:r>
                <a:rPr lang="en-US" altLang="en-US" sz="2400" dirty="0" err="1"/>
                <a:t>suivant</a:t>
              </a:r>
              <a:r>
                <a:rPr lang="en-US" altLang="en-US" sz="2400" dirty="0"/>
                <a:t> </a:t>
              </a:r>
              <a:r>
                <a:rPr lang="en-US" altLang="en-US" sz="2400" dirty="0" err="1"/>
                <a:t>l'inspection</a:t>
              </a:r>
              <a:r>
                <a:rPr lang="en-US" altLang="en-US" sz="2400" dirty="0"/>
                <a:t>. </a:t>
              </a:r>
              <a:endParaRPr lang="en-US" altLang="en-US" sz="2400" dirty="0">
                <a:latin typeface="+mn-lt"/>
              </a:endParaRPr>
            </a:p>
          </p:txBody>
        </p:sp>
        <p:sp>
          <p:nvSpPr>
            <p:cNvPr id="7" name="TextBox 6">
              <a:extLst>
                <a:ext uri="{FF2B5EF4-FFF2-40B4-BE49-F238E27FC236}">
                  <a16:creationId xmlns:a16="http://schemas.microsoft.com/office/drawing/2014/main" id="{23DBB4ED-6B6A-49FE-8654-F8DBB14C188A}"/>
                </a:ext>
              </a:extLst>
            </p:cNvPr>
            <p:cNvSpPr txBox="1"/>
            <p:nvPr/>
          </p:nvSpPr>
          <p:spPr>
            <a:xfrm>
              <a:off x="606491" y="4557415"/>
              <a:ext cx="4357396" cy="15696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eaLnBrk="1" hangingPunct="1">
                <a:buClr>
                  <a:srgbClr val="FFFF00"/>
                </a:buClr>
                <a:buSzPct val="80000"/>
              </a:pPr>
              <a:r>
                <a:rPr lang="en-US" altLang="en-US" sz="2400" dirty="0">
                  <a:solidFill>
                    <a:schemeClr val="tx1"/>
                  </a:solidFill>
                  <a:latin typeface="+mn-lt"/>
                </a:rPr>
                <a:t>Augmentation de la </a:t>
              </a:r>
              <a:r>
                <a:rPr lang="en-US" altLang="en-US" sz="2400" dirty="0" err="1">
                  <a:solidFill>
                    <a:schemeClr val="tx1"/>
                  </a:solidFill>
                  <a:latin typeface="+mn-lt"/>
                </a:rPr>
                <a:t>variété</a:t>
              </a:r>
              <a:r>
                <a:rPr lang="en-US" altLang="en-US" sz="2400" dirty="0">
                  <a:solidFill>
                    <a:schemeClr val="tx1"/>
                  </a:solidFill>
                  <a:latin typeface="+mn-lt"/>
                </a:rPr>
                <a:t> des sources de </a:t>
              </a:r>
              <a:r>
                <a:rPr lang="en-US" altLang="en-US" sz="2400" dirty="0" err="1">
                  <a:solidFill>
                    <a:schemeClr val="tx1"/>
                  </a:solidFill>
                  <a:latin typeface="+mn-lt"/>
                </a:rPr>
                <a:t>revenus</a:t>
              </a:r>
              <a:r>
                <a:rPr lang="en-US" altLang="en-US" sz="2400" dirty="0">
                  <a:solidFill>
                    <a:schemeClr val="tx1"/>
                  </a:solidFill>
                  <a:latin typeface="+mn-lt"/>
                </a:rPr>
                <a:t> </a:t>
              </a:r>
              <a:r>
                <a:rPr lang="en-US" altLang="en-US" sz="2400" dirty="0" err="1">
                  <a:solidFill>
                    <a:schemeClr val="tx1"/>
                  </a:solidFill>
                  <a:latin typeface="+mn-lt"/>
                </a:rPr>
                <a:t>autres</a:t>
              </a:r>
              <a:r>
                <a:rPr lang="en-US" altLang="en-US" sz="2400" dirty="0">
                  <a:solidFill>
                    <a:schemeClr val="tx1"/>
                  </a:solidFill>
                  <a:latin typeface="+mn-lt"/>
                </a:rPr>
                <a:t> que le travail des enfants </a:t>
              </a:r>
              <a:r>
                <a:rPr lang="en-US" altLang="en-US" sz="2400" dirty="0" err="1">
                  <a:solidFill>
                    <a:schemeClr val="tx1"/>
                  </a:solidFill>
                  <a:latin typeface="+mn-lt"/>
                </a:rPr>
                <a:t>parmi</a:t>
              </a:r>
              <a:r>
                <a:rPr lang="en-US" altLang="en-US" sz="2400" dirty="0">
                  <a:solidFill>
                    <a:schemeClr val="tx1"/>
                  </a:solidFill>
                  <a:latin typeface="+mn-lt"/>
                </a:rPr>
                <a:t> les ménages </a:t>
              </a:r>
              <a:r>
                <a:rPr lang="en-US" altLang="en-US" sz="2400" dirty="0" err="1">
                  <a:solidFill>
                    <a:schemeClr val="tx1"/>
                  </a:solidFill>
                  <a:latin typeface="+mn-lt"/>
                </a:rPr>
                <a:t>ciblés</a:t>
              </a:r>
              <a:r>
                <a:rPr lang="en-US" altLang="en-US" sz="2400" dirty="0">
                  <a:solidFill>
                    <a:schemeClr val="tx1"/>
                  </a:solidFill>
                  <a:latin typeface="+mn-lt"/>
                </a:rPr>
                <a:t>.</a:t>
              </a:r>
            </a:p>
          </p:txBody>
        </p:sp>
        <p:sp>
          <p:nvSpPr>
            <p:cNvPr id="13" name="Arrow: Right 12">
              <a:extLst>
                <a:ext uri="{FF2B5EF4-FFF2-40B4-BE49-F238E27FC236}">
                  <a16:creationId xmlns:a16="http://schemas.microsoft.com/office/drawing/2014/main" id="{7530BFA7-8628-481E-AD85-5711F73D01E5}"/>
                </a:ext>
                <a:ext uri="{C183D7F6-B498-43B3-948B-1728B52AA6E4}">
                  <adec:decorative xmlns:adec="http://schemas.microsoft.com/office/drawing/2017/decorative" val="1"/>
                </a:ext>
              </a:extLst>
            </p:cNvPr>
            <p:cNvSpPr/>
            <p:nvPr/>
          </p:nvSpPr>
          <p:spPr>
            <a:xfrm>
              <a:off x="4977826" y="5101368"/>
              <a:ext cx="703259" cy="444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5812E57-DDCD-491A-92BD-BE3DE847154D}"/>
                </a:ext>
              </a:extLst>
            </p:cNvPr>
            <p:cNvSpPr txBox="1"/>
            <p:nvPr/>
          </p:nvSpPr>
          <p:spPr>
            <a:xfrm>
              <a:off x="5953601" y="4929462"/>
              <a:ext cx="5347994" cy="1200329"/>
            </a:xfrm>
            <a:prstGeom prst="rect">
              <a:avLst/>
            </a:prstGeom>
            <a:noFill/>
          </p:spPr>
          <p:txBody>
            <a:bodyPr wrap="square">
              <a:spAutoFit/>
            </a:bodyPr>
            <a:lstStyle/>
            <a:p>
              <a:pPr>
                <a:buClr>
                  <a:srgbClr val="FFFF00"/>
                </a:buClr>
                <a:buSzPct val="80000"/>
              </a:pPr>
              <a:r>
                <a:rPr lang="en-US" altLang="en-US" sz="2400" dirty="0" err="1"/>
                <a:t>Pourcentage</a:t>
              </a:r>
              <a:r>
                <a:rPr lang="en-US" altLang="en-US" sz="2400" dirty="0"/>
                <a:t> de ménages </a:t>
              </a:r>
              <a:r>
                <a:rPr lang="en-US" altLang="en-US" sz="2400" dirty="0" err="1"/>
                <a:t>dont</a:t>
              </a:r>
              <a:r>
                <a:rPr lang="en-US" altLang="en-US" sz="2400" dirty="0"/>
                <a:t> les </a:t>
              </a:r>
              <a:r>
                <a:rPr lang="en-US" altLang="en-US" sz="2400" dirty="0" err="1"/>
                <a:t>revenus</a:t>
              </a:r>
              <a:r>
                <a:rPr lang="en-US" altLang="en-US" sz="2400" dirty="0"/>
                <a:t> </a:t>
              </a:r>
              <a:r>
                <a:rPr lang="en-US" altLang="en-US" sz="2400" dirty="0" err="1"/>
                <a:t>proviennent</a:t>
              </a:r>
              <a:r>
                <a:rPr lang="en-US" altLang="en-US" sz="2400" dirty="0"/>
                <a:t> de 2 sources </a:t>
              </a:r>
              <a:r>
                <a:rPr lang="en-US" altLang="en-US" sz="2400" dirty="0" err="1"/>
                <a:t>ou</a:t>
              </a:r>
              <a:r>
                <a:rPr lang="en-US" altLang="en-US" sz="2400" dirty="0"/>
                <a:t> plus </a:t>
              </a:r>
              <a:r>
                <a:rPr lang="en-US" altLang="en-US" sz="2400" dirty="0" err="1"/>
                <a:t>n’impliquant</a:t>
              </a:r>
              <a:r>
                <a:rPr lang="en-US" altLang="en-US" sz="2400" dirty="0"/>
                <a:t> pas le travail des enfants</a:t>
              </a:r>
            </a:p>
          </p:txBody>
        </p:sp>
      </p:grpSp>
      <p:sp>
        <p:nvSpPr>
          <p:cNvPr id="2" name="Footer Placeholder 1">
            <a:extLst>
              <a:ext uri="{FF2B5EF4-FFF2-40B4-BE49-F238E27FC236}">
                <a16:creationId xmlns:a16="http://schemas.microsoft.com/office/drawing/2014/main" id="{C731B885-2FDF-4680-BBA6-705BD14FABDE}"/>
              </a:ext>
              <a:ext uri="{C183D7F6-B498-43B3-948B-1728B52AA6E4}">
                <adec:decorative xmlns:adec="http://schemas.microsoft.com/office/drawing/2017/decorative" val="1"/>
              </a:ext>
            </a:extLst>
          </p:cNvPr>
          <p:cNvSpPr>
            <a:spLocks noGrp="1"/>
          </p:cNvSpPr>
          <p:nvPr>
            <p:ph type="ftr" sz="quarter" idx="11"/>
          </p:nvPr>
        </p:nvSpPr>
        <p:spPr>
          <a:xfrm>
            <a:off x="-34724" y="6348698"/>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2396859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Exemple : Suivi à tous les niveaux ">
            <a:extLst>
              <a:ext uri="{FF2B5EF4-FFF2-40B4-BE49-F238E27FC236}">
                <a16:creationId xmlns:a16="http://schemas.microsoft.com/office/drawing/2014/main" id="{AA5A2B27-8A8B-43EF-AF60-BD11A6E41202}"/>
              </a:ext>
            </a:extLst>
          </p:cNvPr>
          <p:cNvSpPr>
            <a:spLocks noGrp="1"/>
          </p:cNvSpPr>
          <p:nvPr>
            <p:ph type="ctrTitle"/>
          </p:nvPr>
        </p:nvSpPr>
        <p:spPr>
          <a:xfrm>
            <a:off x="565469" y="109567"/>
            <a:ext cx="10577453" cy="961175"/>
          </a:xfrm>
        </p:spPr>
        <p:txBody>
          <a:bodyPr>
            <a:normAutofit/>
          </a:bodyPr>
          <a:lstStyle/>
          <a:p>
            <a:pPr algn="l"/>
            <a:r>
              <a:rPr lang="en-US" sz="4400" dirty="0" err="1"/>
              <a:t>Exemple</a:t>
            </a:r>
            <a:r>
              <a:rPr lang="en-US" sz="4400" dirty="0"/>
              <a:t> : </a:t>
            </a:r>
            <a:r>
              <a:rPr lang="en-US" sz="4400" dirty="0" err="1"/>
              <a:t>Suivi</a:t>
            </a:r>
            <a:r>
              <a:rPr lang="en-US" sz="4400" dirty="0"/>
              <a:t> </a:t>
            </a:r>
            <a:r>
              <a:rPr lang="en-US" sz="4400" dirty="0" err="1"/>
              <a:t>à</a:t>
            </a:r>
            <a:r>
              <a:rPr lang="en-US" sz="4400" dirty="0"/>
              <a:t> </a:t>
            </a:r>
            <a:r>
              <a:rPr lang="en-US" sz="4400" dirty="0" err="1"/>
              <a:t>tous</a:t>
            </a:r>
            <a:r>
              <a:rPr lang="en-US" sz="4400" dirty="0"/>
              <a:t> les </a:t>
            </a:r>
            <a:r>
              <a:rPr lang="en-US" sz="4400" dirty="0" err="1"/>
              <a:t>niveaux</a:t>
            </a:r>
            <a:r>
              <a:rPr lang="en-US" sz="4400" dirty="0"/>
              <a:t> </a:t>
            </a:r>
          </a:p>
        </p:txBody>
      </p:sp>
      <p:grpSp>
        <p:nvGrpSpPr>
          <p:cNvPr id="3" name="Group 2" descr="Activités: Développer un programme de formation&#10;&#10;Suivi de l'achèvement des activités du plan de travail&#10;&#10;Produits: Des ONG formées à une nouvelle technique pour fournir des services de soutien &#10;&#10;# Nombre d'ONG formées &#10;&#10;Sous-résultat: Amélioration des connaissances des ONG sur les nouvelles techniques de service d'assistance&#10;&#10;% du personnel des ONG ayant réussi le post-test&#10;&#10;Résultat: Nouvelle technique appliquée par les ONG pour lutter contre le travail des enfants &#10;&#10;% d'ONG observées utilisant la nouvelle technique 6 mois après la formation &#10;&#10;Objectif au niveau du projet: Augmentation du soutien des ONG aux enfants engagés dans le travail des enfants&#10;&#10;Pourcentage d'ONG fournissant plus de 5 types de services aux enfants impliqués dans le travail des enfants&#10;&#10;Objectif: Réduction du travail des enfants dans la chaîne d'approvisionnement&#10;&#10;# Nombre d'enfants travaillant dans la chaîne d'approvisionnement ciblée &#10;">
            <a:extLst>
              <a:ext uri="{FF2B5EF4-FFF2-40B4-BE49-F238E27FC236}">
                <a16:creationId xmlns:a16="http://schemas.microsoft.com/office/drawing/2014/main" id="{E7A12178-6B2F-B703-D6C0-1FBF4A6DC6AB}"/>
              </a:ext>
            </a:extLst>
          </p:cNvPr>
          <p:cNvGrpSpPr/>
          <p:nvPr/>
        </p:nvGrpSpPr>
        <p:grpSpPr>
          <a:xfrm>
            <a:off x="1032889" y="1338995"/>
            <a:ext cx="10663734" cy="4741450"/>
            <a:chOff x="952879" y="1338995"/>
            <a:chExt cx="10663734" cy="4741450"/>
          </a:xfrm>
        </p:grpSpPr>
        <p:sp>
          <p:nvSpPr>
            <p:cNvPr id="5" name="Rectangle 4">
              <a:extLst>
                <a:ext uri="{FF2B5EF4-FFF2-40B4-BE49-F238E27FC236}">
                  <a16:creationId xmlns:a16="http://schemas.microsoft.com/office/drawing/2014/main" id="{063C0A5E-67D8-4ED2-A499-F0F7D5625BC1}"/>
                </a:ext>
              </a:extLst>
            </p:cNvPr>
            <p:cNvSpPr>
              <a:spLocks noChangeArrowheads="1"/>
            </p:cNvSpPr>
            <p:nvPr/>
          </p:nvSpPr>
          <p:spPr bwMode="auto">
            <a:xfrm>
              <a:off x="991396" y="4616343"/>
              <a:ext cx="1597596" cy="389555"/>
            </a:xfrm>
            <a:prstGeom prst="flowChartAlternateProcess">
              <a:avLst/>
            </a:prstGeom>
            <a:ln>
              <a:noFill/>
              <a:headEnd/>
              <a:tailEnd/>
            </a:ln>
            <a:effectLst>
              <a:outerShdw blurRad="184150" dist="241300" dir="11520000" sx="110000" sy="110000" algn="ctr">
                <a:srgbClr val="000000">
                  <a:alpha val="18000"/>
                </a:srgbClr>
              </a:outerShdw>
            </a:effectLst>
          </p:spPr>
          <p:style>
            <a:lnRef idx="2">
              <a:schemeClr val="accent2">
                <a:shade val="50000"/>
              </a:schemeClr>
            </a:lnRef>
            <a:fillRef idx="1">
              <a:schemeClr val="accent2"/>
            </a:fillRef>
            <a:effectRef idx="0">
              <a:schemeClr val="accent2"/>
            </a:effectRef>
            <a:fontRef idx="minor">
              <a:schemeClr val="lt1"/>
            </a:fontRef>
          </p:style>
          <p:txBody>
            <a:bodyPr wrap="none" lIns="69610" tIns="34806" rIns="69610" bIns="34806"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b="1" dirty="0" err="1">
                  <a:solidFill>
                    <a:srgbClr val="FFFFFF"/>
                  </a:solidFill>
                  <a:latin typeface="+mn-lt"/>
                </a:rPr>
                <a:t>Produits</a:t>
              </a:r>
              <a:r>
                <a:rPr lang="en-US" altLang="en-US" sz="1600" b="1" dirty="0">
                  <a:solidFill>
                    <a:srgbClr val="FFFFFF"/>
                  </a:solidFill>
                  <a:latin typeface="+mn-lt"/>
                </a:rPr>
                <a:t> </a:t>
              </a:r>
            </a:p>
          </p:txBody>
        </p:sp>
        <p:sp>
          <p:nvSpPr>
            <p:cNvPr id="6" name="Rectangle 5">
              <a:extLst>
                <a:ext uri="{FF2B5EF4-FFF2-40B4-BE49-F238E27FC236}">
                  <a16:creationId xmlns:a16="http://schemas.microsoft.com/office/drawing/2014/main" id="{29DB4603-13FC-45E8-B276-696286850FD7}"/>
                </a:ext>
              </a:extLst>
            </p:cNvPr>
            <p:cNvSpPr>
              <a:spLocks noChangeArrowheads="1"/>
            </p:cNvSpPr>
            <p:nvPr/>
          </p:nvSpPr>
          <p:spPr bwMode="auto">
            <a:xfrm>
              <a:off x="952879" y="2951501"/>
              <a:ext cx="1626782" cy="523244"/>
            </a:xfrm>
            <a:prstGeom prst="flowChartAlternateProcess">
              <a:avLst/>
            </a:prstGeom>
            <a:ln>
              <a:noFill/>
              <a:headEnd/>
              <a:tailEnd/>
            </a:ln>
            <a:effectLst>
              <a:outerShdw blurRad="184150" dist="241300" dir="11520000" sx="110000" sy="110000" algn="ctr">
                <a:srgbClr val="000000">
                  <a:alpha val="18000"/>
                </a:srgbClr>
              </a:outerShdw>
            </a:effectLst>
          </p:spPr>
          <p:style>
            <a:lnRef idx="2">
              <a:schemeClr val="accent2">
                <a:shade val="50000"/>
              </a:schemeClr>
            </a:lnRef>
            <a:fillRef idx="1">
              <a:schemeClr val="accent2"/>
            </a:fillRef>
            <a:effectRef idx="0">
              <a:schemeClr val="accent2"/>
            </a:effectRef>
            <a:fontRef idx="minor">
              <a:schemeClr val="lt1"/>
            </a:fontRef>
          </p:style>
          <p:txBody>
            <a:bodyPr wrap="none" lIns="69610" tIns="34806" rIns="69610" bIns="34806"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b="1" dirty="0" err="1">
                  <a:solidFill>
                    <a:srgbClr val="FFFFFF"/>
                  </a:solidFill>
                  <a:latin typeface="+mn-lt"/>
                </a:rPr>
                <a:t>Résultat</a:t>
              </a:r>
              <a:endParaRPr lang="en-US" altLang="en-US" sz="1600" b="1" dirty="0">
                <a:solidFill>
                  <a:srgbClr val="FFFFFF"/>
                </a:solidFill>
                <a:latin typeface="+mn-lt"/>
              </a:endParaRPr>
            </a:p>
          </p:txBody>
        </p:sp>
        <p:sp>
          <p:nvSpPr>
            <p:cNvPr id="7" name="Rectangle 6">
              <a:extLst>
                <a:ext uri="{FF2B5EF4-FFF2-40B4-BE49-F238E27FC236}">
                  <a16:creationId xmlns:a16="http://schemas.microsoft.com/office/drawing/2014/main" id="{A807D19F-76EF-4DC7-897E-2D758EE682DA}"/>
                </a:ext>
              </a:extLst>
            </p:cNvPr>
            <p:cNvSpPr>
              <a:spLocks noChangeArrowheads="1"/>
            </p:cNvSpPr>
            <p:nvPr/>
          </p:nvSpPr>
          <p:spPr bwMode="auto">
            <a:xfrm>
              <a:off x="982065" y="1366227"/>
              <a:ext cx="1597596" cy="410133"/>
            </a:xfrm>
            <a:prstGeom prst="flowChartAlternateProcess">
              <a:avLst/>
            </a:prstGeom>
            <a:ln>
              <a:noFill/>
              <a:headEnd/>
              <a:tailEnd/>
            </a:ln>
            <a:effectLst>
              <a:outerShdw blurRad="184150" dist="241300" dir="11520000" sx="110000" sy="110000" algn="ctr">
                <a:srgbClr val="000000">
                  <a:alpha val="18000"/>
                </a:srgbClr>
              </a:outerShdw>
            </a:effectLst>
          </p:spPr>
          <p:style>
            <a:lnRef idx="2">
              <a:schemeClr val="accent2">
                <a:shade val="50000"/>
              </a:schemeClr>
            </a:lnRef>
            <a:fillRef idx="1">
              <a:schemeClr val="accent2"/>
            </a:fillRef>
            <a:effectRef idx="0">
              <a:schemeClr val="accent2"/>
            </a:effectRef>
            <a:fontRef idx="minor">
              <a:schemeClr val="lt1"/>
            </a:fontRef>
          </p:style>
          <p:txBody>
            <a:bodyPr wrap="none" lIns="69610" tIns="34806" rIns="69610" bIns="34806"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b="1" dirty="0">
                  <a:solidFill>
                    <a:srgbClr val="FFFFFF"/>
                  </a:solidFill>
                  <a:latin typeface="+mn-lt"/>
                </a:rPr>
                <a:t> Objectif</a:t>
              </a:r>
            </a:p>
          </p:txBody>
        </p:sp>
        <p:sp>
          <p:nvSpPr>
            <p:cNvPr id="8" name="Rectangle 13">
              <a:extLst>
                <a:ext uri="{FF2B5EF4-FFF2-40B4-BE49-F238E27FC236}">
                  <a16:creationId xmlns:a16="http://schemas.microsoft.com/office/drawing/2014/main" id="{AD8551F2-2CFD-42E4-B498-9E24ADEFEB5A}"/>
                </a:ext>
              </a:extLst>
            </p:cNvPr>
            <p:cNvSpPr>
              <a:spLocks noChangeArrowheads="1"/>
            </p:cNvSpPr>
            <p:nvPr/>
          </p:nvSpPr>
          <p:spPr bwMode="auto">
            <a:xfrm>
              <a:off x="982065" y="5391215"/>
              <a:ext cx="1626783" cy="557621"/>
            </a:xfrm>
            <a:prstGeom prst="flowChartAlternateProcess">
              <a:avLst/>
            </a:prstGeom>
            <a:ln>
              <a:noFill/>
              <a:headEnd/>
              <a:tailEnd/>
            </a:ln>
            <a:effectLst>
              <a:outerShdw blurRad="184150" dist="241300" dir="11520000" sx="110000" sy="110000" algn="ctr">
                <a:srgbClr val="000000">
                  <a:alpha val="18000"/>
                </a:srgbClr>
              </a:outerShdw>
            </a:effectLst>
          </p:spPr>
          <p:style>
            <a:lnRef idx="2">
              <a:schemeClr val="accent2">
                <a:shade val="50000"/>
              </a:schemeClr>
            </a:lnRef>
            <a:fillRef idx="1">
              <a:schemeClr val="accent2"/>
            </a:fillRef>
            <a:effectRef idx="0">
              <a:schemeClr val="accent2"/>
            </a:effectRef>
            <a:fontRef idx="minor">
              <a:schemeClr val="lt1"/>
            </a:fontRef>
          </p:style>
          <p:txBody>
            <a:bodyPr wrap="none" lIns="69610" tIns="34806" rIns="69610" bIns="34806"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b="1" dirty="0">
                  <a:solidFill>
                    <a:srgbClr val="FFFFFF"/>
                  </a:solidFill>
                  <a:latin typeface="+mn-lt"/>
                </a:rPr>
                <a:t> </a:t>
              </a:r>
              <a:r>
                <a:rPr lang="en-US" altLang="en-US" sz="1600" b="1" dirty="0" err="1">
                  <a:solidFill>
                    <a:srgbClr val="FFFFFF"/>
                  </a:solidFill>
                  <a:latin typeface="+mn-lt"/>
                </a:rPr>
                <a:t>Activités</a:t>
              </a:r>
              <a:endParaRPr lang="en-US" altLang="en-US" sz="1600" b="1" dirty="0">
                <a:solidFill>
                  <a:srgbClr val="FFFFFF"/>
                </a:solidFill>
                <a:latin typeface="+mn-lt"/>
              </a:endParaRPr>
            </a:p>
          </p:txBody>
        </p:sp>
        <p:sp>
          <p:nvSpPr>
            <p:cNvPr id="9" name="Rectangle 5">
              <a:extLst>
                <a:ext uri="{FF2B5EF4-FFF2-40B4-BE49-F238E27FC236}">
                  <a16:creationId xmlns:a16="http://schemas.microsoft.com/office/drawing/2014/main" id="{87BDCE78-C7E6-4900-B679-7817D903AE1A}"/>
                </a:ext>
              </a:extLst>
            </p:cNvPr>
            <p:cNvSpPr>
              <a:spLocks noChangeArrowheads="1"/>
            </p:cNvSpPr>
            <p:nvPr/>
          </p:nvSpPr>
          <p:spPr bwMode="auto">
            <a:xfrm>
              <a:off x="982065" y="3774469"/>
              <a:ext cx="1626783" cy="501666"/>
            </a:xfrm>
            <a:prstGeom prst="flowChartAlternateProcess">
              <a:avLst/>
            </a:prstGeom>
            <a:ln>
              <a:noFill/>
              <a:headEnd/>
              <a:tailEnd/>
            </a:ln>
            <a:effectLst>
              <a:outerShdw blurRad="184150" dist="241300" dir="11520000" sx="110000" sy="110000" algn="ctr">
                <a:srgbClr val="000000">
                  <a:alpha val="18000"/>
                </a:srgbClr>
              </a:outerShdw>
            </a:effectLst>
          </p:spPr>
          <p:style>
            <a:lnRef idx="2">
              <a:schemeClr val="accent2">
                <a:shade val="50000"/>
              </a:schemeClr>
            </a:lnRef>
            <a:fillRef idx="1">
              <a:schemeClr val="accent2"/>
            </a:fillRef>
            <a:effectRef idx="0">
              <a:schemeClr val="accent2"/>
            </a:effectRef>
            <a:fontRef idx="minor">
              <a:schemeClr val="lt1"/>
            </a:fontRef>
          </p:style>
          <p:txBody>
            <a:bodyPr wrap="none" lIns="69610" tIns="34806" rIns="69610" bIns="34806"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b="1" dirty="0">
                  <a:solidFill>
                    <a:srgbClr val="FFFFFF"/>
                  </a:solidFill>
                  <a:latin typeface="+mn-lt"/>
                </a:rPr>
                <a:t>Sous-</a:t>
              </a:r>
              <a:r>
                <a:rPr lang="en-US" altLang="en-US" sz="1600" b="1" dirty="0" err="1">
                  <a:solidFill>
                    <a:srgbClr val="FFFFFF"/>
                  </a:solidFill>
                  <a:latin typeface="+mn-lt"/>
                </a:rPr>
                <a:t>résultat</a:t>
              </a:r>
              <a:r>
                <a:rPr lang="en-US" altLang="en-US" sz="1600" b="1" dirty="0">
                  <a:solidFill>
                    <a:srgbClr val="FFFFFF"/>
                  </a:solidFill>
                  <a:latin typeface="+mn-lt"/>
                </a:rPr>
                <a:t> </a:t>
              </a:r>
            </a:p>
          </p:txBody>
        </p:sp>
        <p:sp>
          <p:nvSpPr>
            <p:cNvPr id="10" name="Rectangle 6">
              <a:extLst>
                <a:ext uri="{FF2B5EF4-FFF2-40B4-BE49-F238E27FC236}">
                  <a16:creationId xmlns:a16="http://schemas.microsoft.com/office/drawing/2014/main" id="{04EEBCFA-AA03-4AE1-A460-7C0F04CD24D2}"/>
                </a:ext>
              </a:extLst>
            </p:cNvPr>
            <p:cNvSpPr>
              <a:spLocks noChangeArrowheads="1"/>
            </p:cNvSpPr>
            <p:nvPr/>
          </p:nvSpPr>
          <p:spPr bwMode="auto">
            <a:xfrm>
              <a:off x="982065" y="2117287"/>
              <a:ext cx="1597596" cy="614558"/>
            </a:xfrm>
            <a:prstGeom prst="flowChartAlternateProcess">
              <a:avLst/>
            </a:prstGeom>
            <a:ln>
              <a:noFill/>
              <a:headEnd/>
              <a:tailEnd/>
            </a:ln>
            <a:effectLst>
              <a:outerShdw blurRad="184150" dist="241300" dir="11520000" sx="110000" sy="110000" algn="ctr">
                <a:srgbClr val="000000">
                  <a:alpha val="18000"/>
                </a:srgbClr>
              </a:outerShdw>
            </a:effectLst>
          </p:spPr>
          <p:style>
            <a:lnRef idx="2">
              <a:schemeClr val="accent2">
                <a:shade val="50000"/>
              </a:schemeClr>
            </a:lnRef>
            <a:fillRef idx="1">
              <a:schemeClr val="accent2"/>
            </a:fillRef>
            <a:effectRef idx="0">
              <a:schemeClr val="accent2"/>
            </a:effectRef>
            <a:fontRef idx="minor">
              <a:schemeClr val="lt1"/>
            </a:fontRef>
          </p:style>
          <p:txBody>
            <a:bodyPr wrap="square" lIns="69610" tIns="34806" rIns="69610" bIns="34806"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b="1" dirty="0">
                  <a:solidFill>
                    <a:srgbClr val="FFFFFF"/>
                  </a:solidFill>
                  <a:latin typeface="+mn-lt"/>
                </a:rPr>
                <a:t> Objectif au </a:t>
              </a:r>
              <a:r>
                <a:rPr lang="en-US" altLang="en-US" sz="1600" b="1" dirty="0" err="1">
                  <a:solidFill>
                    <a:srgbClr val="FFFFFF"/>
                  </a:solidFill>
                  <a:latin typeface="+mn-lt"/>
                </a:rPr>
                <a:t>niveau</a:t>
              </a:r>
              <a:r>
                <a:rPr lang="en-US" altLang="en-US" sz="1600" b="1" dirty="0">
                  <a:solidFill>
                    <a:srgbClr val="FFFFFF"/>
                  </a:solidFill>
                  <a:latin typeface="+mn-lt"/>
                </a:rPr>
                <a:t> du </a:t>
              </a:r>
              <a:r>
                <a:rPr lang="en-US" altLang="en-US" sz="1600" b="1" dirty="0" err="1">
                  <a:solidFill>
                    <a:srgbClr val="FFFFFF"/>
                  </a:solidFill>
                  <a:latin typeface="+mn-lt"/>
                </a:rPr>
                <a:t>projet</a:t>
              </a:r>
              <a:endParaRPr lang="en-US" altLang="en-US" sz="1600" b="1" dirty="0">
                <a:solidFill>
                  <a:srgbClr val="FFFFFF"/>
                </a:solidFill>
                <a:latin typeface="+mn-lt"/>
              </a:endParaRPr>
            </a:p>
          </p:txBody>
        </p:sp>
        <p:sp>
          <p:nvSpPr>
            <p:cNvPr id="11" name="Freeform 21">
              <a:extLst>
                <a:ext uri="{FF2B5EF4-FFF2-40B4-BE49-F238E27FC236}">
                  <a16:creationId xmlns:a16="http://schemas.microsoft.com/office/drawing/2014/main" id="{7227054D-38DD-4C35-9077-64A44941D07C}"/>
                </a:ext>
              </a:extLst>
            </p:cNvPr>
            <p:cNvSpPr/>
            <p:nvPr/>
          </p:nvSpPr>
          <p:spPr>
            <a:xfrm>
              <a:off x="3439266" y="5652337"/>
              <a:ext cx="2994094" cy="373023"/>
            </a:xfrm>
            <a:custGeom>
              <a:avLst/>
              <a:gdLst>
                <a:gd name="connsiteX0" fmla="*/ 0 w 974824"/>
                <a:gd name="connsiteY0" fmla="*/ 162474 h 1625600"/>
                <a:gd name="connsiteX1" fmla="*/ 162474 w 974824"/>
                <a:gd name="connsiteY1" fmla="*/ 0 h 1625600"/>
                <a:gd name="connsiteX2" fmla="*/ 812350 w 974824"/>
                <a:gd name="connsiteY2" fmla="*/ 0 h 1625600"/>
                <a:gd name="connsiteX3" fmla="*/ 974824 w 974824"/>
                <a:gd name="connsiteY3" fmla="*/ 162474 h 1625600"/>
                <a:gd name="connsiteX4" fmla="*/ 974824 w 974824"/>
                <a:gd name="connsiteY4" fmla="*/ 1463126 h 1625600"/>
                <a:gd name="connsiteX5" fmla="*/ 812350 w 974824"/>
                <a:gd name="connsiteY5" fmla="*/ 1625600 h 1625600"/>
                <a:gd name="connsiteX6" fmla="*/ 162474 w 974824"/>
                <a:gd name="connsiteY6" fmla="*/ 1625600 h 1625600"/>
                <a:gd name="connsiteX7" fmla="*/ 0 w 974824"/>
                <a:gd name="connsiteY7" fmla="*/ 1463126 h 1625600"/>
                <a:gd name="connsiteX8" fmla="*/ 0 w 974824"/>
                <a:gd name="connsiteY8" fmla="*/ 162474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4824" h="1625600">
                  <a:moveTo>
                    <a:pt x="0" y="162474"/>
                  </a:moveTo>
                  <a:cubicBezTo>
                    <a:pt x="0" y="72742"/>
                    <a:pt x="72742" y="0"/>
                    <a:pt x="162474" y="0"/>
                  </a:cubicBezTo>
                  <a:lnTo>
                    <a:pt x="812350" y="0"/>
                  </a:lnTo>
                  <a:cubicBezTo>
                    <a:pt x="902082" y="0"/>
                    <a:pt x="974824" y="72742"/>
                    <a:pt x="974824" y="162474"/>
                  </a:cubicBezTo>
                  <a:lnTo>
                    <a:pt x="974824" y="1463126"/>
                  </a:lnTo>
                  <a:cubicBezTo>
                    <a:pt x="974824" y="1552858"/>
                    <a:pt x="902082" y="1625600"/>
                    <a:pt x="812350" y="1625600"/>
                  </a:cubicBezTo>
                  <a:lnTo>
                    <a:pt x="162474" y="1625600"/>
                  </a:lnTo>
                  <a:cubicBezTo>
                    <a:pt x="72742" y="1625600"/>
                    <a:pt x="0" y="1552858"/>
                    <a:pt x="0" y="1463126"/>
                  </a:cubicBezTo>
                  <a:lnTo>
                    <a:pt x="0" y="162474"/>
                  </a:lnTo>
                  <a:close/>
                </a:path>
              </a:pathLst>
            </a:custGeom>
            <a:noFill/>
            <a:ln>
              <a:noFill/>
            </a:ln>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txBody>
            <a:bodyPr spcFirstLastPara="0" vert="horz" wrap="square" lIns="89497" tIns="89497" rIns="89497" bIns="89497" numCol="1" spcCol="1270" anchor="ctr" anchorCtr="0">
              <a:noAutofit/>
            </a:bodyPr>
            <a:lstStyle/>
            <a:p>
              <a:pPr defTabSz="488950">
                <a:lnSpc>
                  <a:spcPct val="90000"/>
                </a:lnSpc>
                <a:spcBef>
                  <a:spcPct val="0"/>
                </a:spcBef>
                <a:spcAft>
                  <a:spcPct val="35000"/>
                </a:spcAft>
              </a:pPr>
              <a:r>
                <a:rPr lang="en-US" b="1" dirty="0" err="1">
                  <a:solidFill>
                    <a:schemeClr val="tx1"/>
                  </a:solidFill>
                </a:rPr>
                <a:t>Développer</a:t>
              </a:r>
              <a:r>
                <a:rPr lang="en-US" b="1" dirty="0">
                  <a:solidFill>
                    <a:schemeClr val="tx1"/>
                  </a:solidFill>
                </a:rPr>
                <a:t> un </a:t>
              </a:r>
              <a:r>
                <a:rPr lang="en-US" b="1" dirty="0" err="1">
                  <a:solidFill>
                    <a:schemeClr val="tx1"/>
                  </a:solidFill>
                </a:rPr>
                <a:t>programme</a:t>
              </a:r>
              <a:r>
                <a:rPr lang="en-US" b="1" dirty="0">
                  <a:solidFill>
                    <a:schemeClr val="tx1"/>
                  </a:solidFill>
                </a:rPr>
                <a:t> de formation</a:t>
              </a:r>
            </a:p>
          </p:txBody>
        </p:sp>
        <p:sp>
          <p:nvSpPr>
            <p:cNvPr id="12" name="Freeform 22">
              <a:extLst>
                <a:ext uri="{FF2B5EF4-FFF2-40B4-BE49-F238E27FC236}">
                  <a16:creationId xmlns:a16="http://schemas.microsoft.com/office/drawing/2014/main" id="{15F0936C-E467-4D6F-88CD-742645AF4C5B}"/>
                </a:ext>
              </a:extLst>
            </p:cNvPr>
            <p:cNvSpPr/>
            <p:nvPr/>
          </p:nvSpPr>
          <p:spPr>
            <a:xfrm>
              <a:off x="2733870" y="4512716"/>
              <a:ext cx="4169057" cy="517882"/>
            </a:xfrm>
            <a:custGeom>
              <a:avLst/>
              <a:gdLst>
                <a:gd name="connsiteX0" fmla="*/ 0 w 974824"/>
                <a:gd name="connsiteY0" fmla="*/ 162474 h 1625600"/>
                <a:gd name="connsiteX1" fmla="*/ 162474 w 974824"/>
                <a:gd name="connsiteY1" fmla="*/ 0 h 1625600"/>
                <a:gd name="connsiteX2" fmla="*/ 812350 w 974824"/>
                <a:gd name="connsiteY2" fmla="*/ 0 h 1625600"/>
                <a:gd name="connsiteX3" fmla="*/ 974824 w 974824"/>
                <a:gd name="connsiteY3" fmla="*/ 162474 h 1625600"/>
                <a:gd name="connsiteX4" fmla="*/ 974824 w 974824"/>
                <a:gd name="connsiteY4" fmla="*/ 1463126 h 1625600"/>
                <a:gd name="connsiteX5" fmla="*/ 812350 w 974824"/>
                <a:gd name="connsiteY5" fmla="*/ 1625600 h 1625600"/>
                <a:gd name="connsiteX6" fmla="*/ 162474 w 974824"/>
                <a:gd name="connsiteY6" fmla="*/ 1625600 h 1625600"/>
                <a:gd name="connsiteX7" fmla="*/ 0 w 974824"/>
                <a:gd name="connsiteY7" fmla="*/ 1463126 h 1625600"/>
                <a:gd name="connsiteX8" fmla="*/ 0 w 974824"/>
                <a:gd name="connsiteY8" fmla="*/ 162474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4824" h="1625600">
                  <a:moveTo>
                    <a:pt x="0" y="162474"/>
                  </a:moveTo>
                  <a:cubicBezTo>
                    <a:pt x="0" y="72742"/>
                    <a:pt x="72742" y="0"/>
                    <a:pt x="162474" y="0"/>
                  </a:cubicBezTo>
                  <a:lnTo>
                    <a:pt x="812350" y="0"/>
                  </a:lnTo>
                  <a:cubicBezTo>
                    <a:pt x="902082" y="0"/>
                    <a:pt x="974824" y="72742"/>
                    <a:pt x="974824" y="162474"/>
                  </a:cubicBezTo>
                  <a:lnTo>
                    <a:pt x="974824" y="1463126"/>
                  </a:lnTo>
                  <a:cubicBezTo>
                    <a:pt x="974824" y="1552858"/>
                    <a:pt x="902082" y="1625600"/>
                    <a:pt x="812350" y="1625600"/>
                  </a:cubicBezTo>
                  <a:lnTo>
                    <a:pt x="162474" y="1625600"/>
                  </a:lnTo>
                  <a:cubicBezTo>
                    <a:pt x="72742" y="1625600"/>
                    <a:pt x="0" y="1552858"/>
                    <a:pt x="0" y="1463126"/>
                  </a:cubicBezTo>
                  <a:lnTo>
                    <a:pt x="0" y="162474"/>
                  </a:lnTo>
                  <a:close/>
                </a:path>
              </a:pathLst>
            </a:custGeom>
            <a:noFill/>
            <a:ln>
              <a:noFill/>
            </a:ln>
          </p:spPr>
          <p:style>
            <a:lnRef idx="2">
              <a:schemeClr val="lt1">
                <a:hueOff val="0"/>
                <a:satOff val="0"/>
                <a:lumOff val="0"/>
                <a:alphaOff val="0"/>
              </a:schemeClr>
            </a:lnRef>
            <a:fillRef idx="1">
              <a:schemeClr val="accent2">
                <a:shade val="50000"/>
                <a:hueOff val="169966"/>
                <a:satOff val="-18403"/>
                <a:lumOff val="18394"/>
                <a:alphaOff val="0"/>
              </a:schemeClr>
            </a:fillRef>
            <a:effectRef idx="0">
              <a:schemeClr val="accent2">
                <a:shade val="50000"/>
                <a:hueOff val="169966"/>
                <a:satOff val="-18403"/>
                <a:lumOff val="18394"/>
                <a:alphaOff val="0"/>
              </a:schemeClr>
            </a:effectRef>
            <a:fontRef idx="minor">
              <a:schemeClr val="lt1"/>
            </a:fontRef>
          </p:style>
          <p:txBody>
            <a:bodyPr spcFirstLastPara="0" vert="horz" wrap="square" lIns="89497" tIns="89497" rIns="89497" bIns="89497" numCol="1" spcCol="1270" anchor="t" anchorCtr="0">
              <a:noAutofit/>
            </a:bodyPr>
            <a:lstStyle/>
            <a:p>
              <a:pPr algn="ctr" defTabSz="488950">
                <a:lnSpc>
                  <a:spcPct val="90000"/>
                </a:lnSpc>
                <a:spcBef>
                  <a:spcPct val="0"/>
                </a:spcBef>
                <a:spcAft>
                  <a:spcPct val="35000"/>
                </a:spcAft>
              </a:pPr>
              <a:r>
                <a:rPr lang="en-US" b="1" dirty="0">
                  <a:solidFill>
                    <a:schemeClr val="tx1"/>
                  </a:solidFill>
                </a:rPr>
                <a:t>Des ONG </a:t>
              </a:r>
              <a:r>
                <a:rPr lang="en-US" b="1" dirty="0" err="1">
                  <a:solidFill>
                    <a:schemeClr val="tx1"/>
                  </a:solidFill>
                </a:rPr>
                <a:t>formées</a:t>
              </a:r>
              <a:r>
                <a:rPr lang="en-US" b="1" dirty="0">
                  <a:solidFill>
                    <a:schemeClr val="tx1"/>
                  </a:solidFill>
                </a:rPr>
                <a:t> </a:t>
              </a:r>
              <a:r>
                <a:rPr lang="en-US" b="1" dirty="0" err="1">
                  <a:solidFill>
                    <a:schemeClr val="tx1"/>
                  </a:solidFill>
                </a:rPr>
                <a:t>à</a:t>
              </a:r>
              <a:r>
                <a:rPr lang="en-US" b="1" dirty="0">
                  <a:solidFill>
                    <a:schemeClr val="tx1"/>
                  </a:solidFill>
                </a:rPr>
                <a:t> </a:t>
              </a:r>
              <a:r>
                <a:rPr lang="en-US" b="1" dirty="0" err="1">
                  <a:solidFill>
                    <a:schemeClr val="tx1"/>
                  </a:solidFill>
                </a:rPr>
                <a:t>une</a:t>
              </a:r>
              <a:r>
                <a:rPr lang="en-US" b="1" dirty="0">
                  <a:solidFill>
                    <a:schemeClr val="tx1"/>
                  </a:solidFill>
                </a:rPr>
                <a:t> nouvelle technique pour </a:t>
              </a:r>
              <a:r>
                <a:rPr lang="en-US" b="1" dirty="0" err="1">
                  <a:solidFill>
                    <a:schemeClr val="tx1"/>
                  </a:solidFill>
                </a:rPr>
                <a:t>fournir</a:t>
              </a:r>
              <a:r>
                <a:rPr lang="en-US" b="1" dirty="0">
                  <a:solidFill>
                    <a:schemeClr val="tx1"/>
                  </a:solidFill>
                </a:rPr>
                <a:t> des services de </a:t>
              </a:r>
              <a:r>
                <a:rPr lang="en-US" b="1" dirty="0" err="1">
                  <a:solidFill>
                    <a:schemeClr val="tx1"/>
                  </a:solidFill>
                </a:rPr>
                <a:t>soutien</a:t>
              </a:r>
              <a:r>
                <a:rPr lang="en-US" b="1" dirty="0">
                  <a:solidFill>
                    <a:schemeClr val="tx1"/>
                  </a:solidFill>
                </a:rPr>
                <a:t> </a:t>
              </a:r>
            </a:p>
          </p:txBody>
        </p:sp>
        <p:sp>
          <p:nvSpPr>
            <p:cNvPr id="13" name="Freeform 23">
              <a:extLst>
                <a:ext uri="{FF2B5EF4-FFF2-40B4-BE49-F238E27FC236}">
                  <a16:creationId xmlns:a16="http://schemas.microsoft.com/office/drawing/2014/main" id="{9CB2862B-E948-4978-9AA2-D01DD1307B04}"/>
                </a:ext>
              </a:extLst>
            </p:cNvPr>
            <p:cNvSpPr/>
            <p:nvPr/>
          </p:nvSpPr>
          <p:spPr>
            <a:xfrm>
              <a:off x="2883161" y="3843470"/>
              <a:ext cx="3970092" cy="346992"/>
            </a:xfrm>
            <a:custGeom>
              <a:avLst/>
              <a:gdLst>
                <a:gd name="connsiteX0" fmla="*/ 0 w 974824"/>
                <a:gd name="connsiteY0" fmla="*/ 162474 h 1625600"/>
                <a:gd name="connsiteX1" fmla="*/ 162474 w 974824"/>
                <a:gd name="connsiteY1" fmla="*/ 0 h 1625600"/>
                <a:gd name="connsiteX2" fmla="*/ 812350 w 974824"/>
                <a:gd name="connsiteY2" fmla="*/ 0 h 1625600"/>
                <a:gd name="connsiteX3" fmla="*/ 974824 w 974824"/>
                <a:gd name="connsiteY3" fmla="*/ 162474 h 1625600"/>
                <a:gd name="connsiteX4" fmla="*/ 974824 w 974824"/>
                <a:gd name="connsiteY4" fmla="*/ 1463126 h 1625600"/>
                <a:gd name="connsiteX5" fmla="*/ 812350 w 974824"/>
                <a:gd name="connsiteY5" fmla="*/ 1625600 h 1625600"/>
                <a:gd name="connsiteX6" fmla="*/ 162474 w 974824"/>
                <a:gd name="connsiteY6" fmla="*/ 1625600 h 1625600"/>
                <a:gd name="connsiteX7" fmla="*/ 0 w 974824"/>
                <a:gd name="connsiteY7" fmla="*/ 1463126 h 1625600"/>
                <a:gd name="connsiteX8" fmla="*/ 0 w 974824"/>
                <a:gd name="connsiteY8" fmla="*/ 162474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4824" h="1625600">
                  <a:moveTo>
                    <a:pt x="0" y="162474"/>
                  </a:moveTo>
                  <a:cubicBezTo>
                    <a:pt x="0" y="72742"/>
                    <a:pt x="72742" y="0"/>
                    <a:pt x="162474" y="0"/>
                  </a:cubicBezTo>
                  <a:lnTo>
                    <a:pt x="812350" y="0"/>
                  </a:lnTo>
                  <a:cubicBezTo>
                    <a:pt x="902082" y="0"/>
                    <a:pt x="974824" y="72742"/>
                    <a:pt x="974824" y="162474"/>
                  </a:cubicBezTo>
                  <a:lnTo>
                    <a:pt x="974824" y="1463126"/>
                  </a:lnTo>
                  <a:cubicBezTo>
                    <a:pt x="974824" y="1552858"/>
                    <a:pt x="902082" y="1625600"/>
                    <a:pt x="812350" y="1625600"/>
                  </a:cubicBezTo>
                  <a:lnTo>
                    <a:pt x="162474" y="1625600"/>
                  </a:lnTo>
                  <a:cubicBezTo>
                    <a:pt x="72742" y="1625600"/>
                    <a:pt x="0" y="1552858"/>
                    <a:pt x="0" y="1463126"/>
                  </a:cubicBezTo>
                  <a:lnTo>
                    <a:pt x="0" y="162474"/>
                  </a:lnTo>
                  <a:close/>
                </a:path>
              </a:pathLst>
            </a:custGeom>
            <a:noFill/>
            <a:ln>
              <a:noFill/>
            </a:ln>
          </p:spPr>
          <p:style>
            <a:lnRef idx="2">
              <a:schemeClr val="lt1">
                <a:hueOff val="0"/>
                <a:satOff val="0"/>
                <a:lumOff val="0"/>
                <a:alphaOff val="0"/>
              </a:schemeClr>
            </a:lnRef>
            <a:fillRef idx="1">
              <a:schemeClr val="accent2">
                <a:shade val="50000"/>
                <a:hueOff val="339932"/>
                <a:satOff val="-36805"/>
                <a:lumOff val="36787"/>
                <a:alphaOff val="0"/>
              </a:schemeClr>
            </a:fillRef>
            <a:effectRef idx="0">
              <a:schemeClr val="accent2">
                <a:shade val="50000"/>
                <a:hueOff val="339932"/>
                <a:satOff val="-36805"/>
                <a:lumOff val="36787"/>
                <a:alphaOff val="0"/>
              </a:schemeClr>
            </a:effectRef>
            <a:fontRef idx="minor">
              <a:schemeClr val="lt1"/>
            </a:fontRef>
          </p:style>
          <p:txBody>
            <a:bodyPr spcFirstLastPara="0" vert="horz" wrap="square" lIns="89497" tIns="89497" rIns="89497" bIns="89497" numCol="1" spcCol="1270" anchor="ctr" anchorCtr="0">
              <a:noAutofit/>
            </a:bodyPr>
            <a:lstStyle/>
            <a:p>
              <a:pPr algn="ctr" defTabSz="488950">
                <a:lnSpc>
                  <a:spcPct val="90000"/>
                </a:lnSpc>
                <a:spcBef>
                  <a:spcPct val="0"/>
                </a:spcBef>
                <a:spcAft>
                  <a:spcPct val="35000"/>
                </a:spcAft>
              </a:pPr>
              <a:r>
                <a:rPr lang="en-US" b="1" dirty="0" err="1">
                  <a:solidFill>
                    <a:schemeClr val="tx1"/>
                  </a:solidFill>
                </a:rPr>
                <a:t>Amélioration</a:t>
              </a:r>
              <a:r>
                <a:rPr lang="en-US" b="1" dirty="0">
                  <a:solidFill>
                    <a:schemeClr val="tx1"/>
                  </a:solidFill>
                </a:rPr>
                <a:t> des </a:t>
              </a:r>
              <a:r>
                <a:rPr lang="en-US" b="1" dirty="0" err="1">
                  <a:solidFill>
                    <a:schemeClr val="tx1"/>
                  </a:solidFill>
                </a:rPr>
                <a:t>connaissances</a:t>
              </a:r>
              <a:r>
                <a:rPr lang="en-US" b="1" dirty="0">
                  <a:solidFill>
                    <a:schemeClr val="tx1"/>
                  </a:solidFill>
                </a:rPr>
                <a:t> des ONG sur les </a:t>
              </a:r>
              <a:r>
                <a:rPr lang="en-US" b="1" dirty="0" err="1">
                  <a:solidFill>
                    <a:schemeClr val="tx1"/>
                  </a:solidFill>
                </a:rPr>
                <a:t>nouvelles</a:t>
              </a:r>
              <a:r>
                <a:rPr lang="en-US" b="1" dirty="0">
                  <a:solidFill>
                    <a:schemeClr val="tx1"/>
                  </a:solidFill>
                </a:rPr>
                <a:t> techniques de service </a:t>
              </a:r>
              <a:r>
                <a:rPr lang="en-US" b="1" dirty="0" err="1">
                  <a:solidFill>
                    <a:schemeClr val="tx1"/>
                  </a:solidFill>
                </a:rPr>
                <a:t>d'assistance</a:t>
              </a:r>
              <a:r>
                <a:rPr lang="en-US" b="1" dirty="0">
                  <a:solidFill>
                    <a:schemeClr val="tx1"/>
                  </a:solidFill>
                </a:rPr>
                <a:t> </a:t>
              </a:r>
            </a:p>
          </p:txBody>
        </p:sp>
        <p:sp>
          <p:nvSpPr>
            <p:cNvPr id="14" name="Freeform 24">
              <a:extLst>
                <a:ext uri="{FF2B5EF4-FFF2-40B4-BE49-F238E27FC236}">
                  <a16:creationId xmlns:a16="http://schemas.microsoft.com/office/drawing/2014/main" id="{B9EE4A11-DC31-4E2D-8BC5-1504053C366E}"/>
                </a:ext>
              </a:extLst>
            </p:cNvPr>
            <p:cNvSpPr/>
            <p:nvPr/>
          </p:nvSpPr>
          <p:spPr>
            <a:xfrm>
              <a:off x="2724538" y="2868755"/>
              <a:ext cx="4262363" cy="307390"/>
            </a:xfrm>
            <a:custGeom>
              <a:avLst/>
              <a:gdLst>
                <a:gd name="connsiteX0" fmla="*/ 0 w 974824"/>
                <a:gd name="connsiteY0" fmla="*/ 162474 h 1625600"/>
                <a:gd name="connsiteX1" fmla="*/ 162474 w 974824"/>
                <a:gd name="connsiteY1" fmla="*/ 0 h 1625600"/>
                <a:gd name="connsiteX2" fmla="*/ 812350 w 974824"/>
                <a:gd name="connsiteY2" fmla="*/ 0 h 1625600"/>
                <a:gd name="connsiteX3" fmla="*/ 974824 w 974824"/>
                <a:gd name="connsiteY3" fmla="*/ 162474 h 1625600"/>
                <a:gd name="connsiteX4" fmla="*/ 974824 w 974824"/>
                <a:gd name="connsiteY4" fmla="*/ 1463126 h 1625600"/>
                <a:gd name="connsiteX5" fmla="*/ 812350 w 974824"/>
                <a:gd name="connsiteY5" fmla="*/ 1625600 h 1625600"/>
                <a:gd name="connsiteX6" fmla="*/ 162474 w 974824"/>
                <a:gd name="connsiteY6" fmla="*/ 1625600 h 1625600"/>
                <a:gd name="connsiteX7" fmla="*/ 0 w 974824"/>
                <a:gd name="connsiteY7" fmla="*/ 1463126 h 1625600"/>
                <a:gd name="connsiteX8" fmla="*/ 0 w 974824"/>
                <a:gd name="connsiteY8" fmla="*/ 162474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4824" h="1625600">
                  <a:moveTo>
                    <a:pt x="0" y="162474"/>
                  </a:moveTo>
                  <a:cubicBezTo>
                    <a:pt x="0" y="72742"/>
                    <a:pt x="72742" y="0"/>
                    <a:pt x="162474" y="0"/>
                  </a:cubicBezTo>
                  <a:lnTo>
                    <a:pt x="812350" y="0"/>
                  </a:lnTo>
                  <a:cubicBezTo>
                    <a:pt x="902082" y="0"/>
                    <a:pt x="974824" y="72742"/>
                    <a:pt x="974824" y="162474"/>
                  </a:cubicBezTo>
                  <a:lnTo>
                    <a:pt x="974824" y="1463126"/>
                  </a:lnTo>
                  <a:cubicBezTo>
                    <a:pt x="974824" y="1552858"/>
                    <a:pt x="902082" y="1625600"/>
                    <a:pt x="812350" y="1625600"/>
                  </a:cubicBezTo>
                  <a:lnTo>
                    <a:pt x="162474" y="1625600"/>
                  </a:lnTo>
                  <a:cubicBezTo>
                    <a:pt x="72742" y="1625600"/>
                    <a:pt x="0" y="1552858"/>
                    <a:pt x="0" y="1463126"/>
                  </a:cubicBezTo>
                  <a:lnTo>
                    <a:pt x="0" y="162474"/>
                  </a:lnTo>
                  <a:close/>
                </a:path>
              </a:pathLst>
            </a:custGeom>
            <a:noFill/>
            <a:ln>
              <a:noFill/>
            </a:ln>
          </p:spPr>
          <p:style>
            <a:lnRef idx="2">
              <a:schemeClr val="lt1">
                <a:hueOff val="0"/>
                <a:satOff val="0"/>
                <a:lumOff val="0"/>
                <a:alphaOff val="0"/>
              </a:schemeClr>
            </a:lnRef>
            <a:fillRef idx="1">
              <a:schemeClr val="accent2">
                <a:shade val="50000"/>
                <a:hueOff val="509897"/>
                <a:satOff val="-55208"/>
                <a:lumOff val="55181"/>
                <a:alphaOff val="0"/>
              </a:schemeClr>
            </a:fillRef>
            <a:effectRef idx="0">
              <a:schemeClr val="accent2">
                <a:shade val="50000"/>
                <a:hueOff val="509897"/>
                <a:satOff val="-55208"/>
                <a:lumOff val="55181"/>
                <a:alphaOff val="0"/>
              </a:schemeClr>
            </a:effectRef>
            <a:fontRef idx="minor">
              <a:schemeClr val="lt1"/>
            </a:fontRef>
          </p:style>
          <p:txBody>
            <a:bodyPr spcFirstLastPara="0" vert="horz" wrap="square" lIns="89497" tIns="89497" rIns="89497" bIns="89497" numCol="1" spcCol="1270" anchor="t" anchorCtr="0">
              <a:noAutofit/>
            </a:bodyPr>
            <a:lstStyle/>
            <a:p>
              <a:pPr algn="ctr" defTabSz="488950">
                <a:lnSpc>
                  <a:spcPct val="90000"/>
                </a:lnSpc>
                <a:spcBef>
                  <a:spcPct val="0"/>
                </a:spcBef>
                <a:spcAft>
                  <a:spcPct val="35000"/>
                </a:spcAft>
              </a:pPr>
              <a:r>
                <a:rPr lang="en-US" b="1" dirty="0">
                  <a:solidFill>
                    <a:schemeClr val="tx1"/>
                  </a:solidFill>
                </a:rPr>
                <a:t>Nouvelle technique </a:t>
              </a:r>
              <a:r>
                <a:rPr lang="en-US" b="1" dirty="0" err="1">
                  <a:solidFill>
                    <a:schemeClr val="tx1"/>
                  </a:solidFill>
                </a:rPr>
                <a:t>appliquée</a:t>
              </a:r>
              <a:r>
                <a:rPr lang="en-US" b="1" dirty="0">
                  <a:solidFill>
                    <a:schemeClr val="tx1"/>
                  </a:solidFill>
                </a:rPr>
                <a:t> par les ONG pour </a:t>
              </a:r>
              <a:r>
                <a:rPr lang="en-US" b="1" dirty="0" err="1">
                  <a:solidFill>
                    <a:schemeClr val="tx1"/>
                  </a:solidFill>
                </a:rPr>
                <a:t>lutter</a:t>
              </a:r>
              <a:r>
                <a:rPr lang="en-US" b="1" dirty="0">
                  <a:solidFill>
                    <a:schemeClr val="tx1"/>
                  </a:solidFill>
                </a:rPr>
                <a:t> </a:t>
              </a:r>
              <a:r>
                <a:rPr lang="en-US" b="1" dirty="0" err="1">
                  <a:solidFill>
                    <a:schemeClr val="tx1"/>
                  </a:solidFill>
                </a:rPr>
                <a:t>contre</a:t>
              </a:r>
              <a:r>
                <a:rPr lang="en-US" b="1" dirty="0">
                  <a:solidFill>
                    <a:schemeClr val="tx1"/>
                  </a:solidFill>
                </a:rPr>
                <a:t> le travail des enfants </a:t>
              </a:r>
            </a:p>
          </p:txBody>
        </p:sp>
        <p:sp>
          <p:nvSpPr>
            <p:cNvPr id="15" name="Freeform 25">
              <a:extLst>
                <a:ext uri="{FF2B5EF4-FFF2-40B4-BE49-F238E27FC236}">
                  <a16:creationId xmlns:a16="http://schemas.microsoft.com/office/drawing/2014/main" id="{BF18FAD6-0BB5-4D50-9B2A-D4E211605E49}"/>
                </a:ext>
              </a:extLst>
            </p:cNvPr>
            <p:cNvSpPr/>
            <p:nvPr/>
          </p:nvSpPr>
          <p:spPr>
            <a:xfrm>
              <a:off x="2687218" y="2126636"/>
              <a:ext cx="4301412" cy="432837"/>
            </a:xfrm>
            <a:custGeom>
              <a:avLst/>
              <a:gdLst>
                <a:gd name="connsiteX0" fmla="*/ 0 w 974824"/>
                <a:gd name="connsiteY0" fmla="*/ 162474 h 1625600"/>
                <a:gd name="connsiteX1" fmla="*/ 162474 w 974824"/>
                <a:gd name="connsiteY1" fmla="*/ 0 h 1625600"/>
                <a:gd name="connsiteX2" fmla="*/ 812350 w 974824"/>
                <a:gd name="connsiteY2" fmla="*/ 0 h 1625600"/>
                <a:gd name="connsiteX3" fmla="*/ 974824 w 974824"/>
                <a:gd name="connsiteY3" fmla="*/ 162474 h 1625600"/>
                <a:gd name="connsiteX4" fmla="*/ 974824 w 974824"/>
                <a:gd name="connsiteY4" fmla="*/ 1463126 h 1625600"/>
                <a:gd name="connsiteX5" fmla="*/ 812350 w 974824"/>
                <a:gd name="connsiteY5" fmla="*/ 1625600 h 1625600"/>
                <a:gd name="connsiteX6" fmla="*/ 162474 w 974824"/>
                <a:gd name="connsiteY6" fmla="*/ 1625600 h 1625600"/>
                <a:gd name="connsiteX7" fmla="*/ 0 w 974824"/>
                <a:gd name="connsiteY7" fmla="*/ 1463126 h 1625600"/>
                <a:gd name="connsiteX8" fmla="*/ 0 w 974824"/>
                <a:gd name="connsiteY8" fmla="*/ 162474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4824" h="1625600">
                  <a:moveTo>
                    <a:pt x="0" y="162474"/>
                  </a:moveTo>
                  <a:cubicBezTo>
                    <a:pt x="0" y="72742"/>
                    <a:pt x="72742" y="0"/>
                    <a:pt x="162474" y="0"/>
                  </a:cubicBezTo>
                  <a:lnTo>
                    <a:pt x="812350" y="0"/>
                  </a:lnTo>
                  <a:cubicBezTo>
                    <a:pt x="902082" y="0"/>
                    <a:pt x="974824" y="72742"/>
                    <a:pt x="974824" y="162474"/>
                  </a:cubicBezTo>
                  <a:lnTo>
                    <a:pt x="974824" y="1463126"/>
                  </a:lnTo>
                  <a:cubicBezTo>
                    <a:pt x="974824" y="1552858"/>
                    <a:pt x="902082" y="1625600"/>
                    <a:pt x="812350" y="1625600"/>
                  </a:cubicBezTo>
                  <a:lnTo>
                    <a:pt x="162474" y="1625600"/>
                  </a:lnTo>
                  <a:cubicBezTo>
                    <a:pt x="72742" y="1625600"/>
                    <a:pt x="0" y="1552858"/>
                    <a:pt x="0" y="1463126"/>
                  </a:cubicBezTo>
                  <a:lnTo>
                    <a:pt x="0" y="162474"/>
                  </a:lnTo>
                  <a:close/>
                </a:path>
              </a:pathLst>
            </a:custGeom>
            <a:noFill/>
            <a:ln>
              <a:noFill/>
            </a:ln>
          </p:spPr>
          <p:style>
            <a:lnRef idx="2">
              <a:schemeClr val="lt1">
                <a:hueOff val="0"/>
                <a:satOff val="0"/>
                <a:lumOff val="0"/>
                <a:alphaOff val="0"/>
              </a:schemeClr>
            </a:lnRef>
            <a:fillRef idx="1">
              <a:schemeClr val="accent2">
                <a:shade val="50000"/>
                <a:hueOff val="339932"/>
                <a:satOff val="-36805"/>
                <a:lumOff val="36787"/>
                <a:alphaOff val="0"/>
              </a:schemeClr>
            </a:fillRef>
            <a:effectRef idx="0">
              <a:schemeClr val="accent2">
                <a:shade val="50000"/>
                <a:hueOff val="339932"/>
                <a:satOff val="-36805"/>
                <a:lumOff val="36787"/>
                <a:alphaOff val="0"/>
              </a:schemeClr>
            </a:effectRef>
            <a:fontRef idx="minor">
              <a:schemeClr val="lt1"/>
            </a:fontRef>
          </p:style>
          <p:txBody>
            <a:bodyPr spcFirstLastPara="0" vert="horz" wrap="square" lIns="89497" tIns="89497" rIns="89497" bIns="89497" numCol="1" spcCol="1270" anchor="ctr" anchorCtr="0">
              <a:noAutofit/>
            </a:bodyPr>
            <a:lstStyle/>
            <a:p>
              <a:pPr algn="ctr" defTabSz="488950">
                <a:lnSpc>
                  <a:spcPct val="90000"/>
                </a:lnSpc>
                <a:spcBef>
                  <a:spcPct val="0"/>
                </a:spcBef>
                <a:spcAft>
                  <a:spcPct val="35000"/>
                </a:spcAft>
              </a:pPr>
              <a:r>
                <a:rPr lang="en-US" b="1" dirty="0">
                  <a:solidFill>
                    <a:schemeClr val="tx1"/>
                  </a:solidFill>
                </a:rPr>
                <a:t>Augmentation du </a:t>
              </a:r>
              <a:r>
                <a:rPr lang="en-US" b="1" dirty="0" err="1">
                  <a:solidFill>
                    <a:schemeClr val="tx1"/>
                  </a:solidFill>
                </a:rPr>
                <a:t>soutien</a:t>
              </a:r>
              <a:r>
                <a:rPr lang="en-US" b="1" dirty="0">
                  <a:solidFill>
                    <a:schemeClr val="tx1"/>
                  </a:solidFill>
                </a:rPr>
                <a:t> des ONG aux enfants </a:t>
              </a:r>
              <a:r>
                <a:rPr lang="en-US" b="1" dirty="0" err="1">
                  <a:solidFill>
                    <a:schemeClr val="tx1"/>
                  </a:solidFill>
                </a:rPr>
                <a:t>engagés</a:t>
              </a:r>
              <a:r>
                <a:rPr lang="en-US" b="1" dirty="0">
                  <a:solidFill>
                    <a:schemeClr val="tx1"/>
                  </a:solidFill>
                </a:rPr>
                <a:t> dans le travail des enfants</a:t>
              </a:r>
            </a:p>
          </p:txBody>
        </p:sp>
        <p:sp>
          <p:nvSpPr>
            <p:cNvPr id="16" name="Freeform 26">
              <a:extLst>
                <a:ext uri="{FF2B5EF4-FFF2-40B4-BE49-F238E27FC236}">
                  <a16:creationId xmlns:a16="http://schemas.microsoft.com/office/drawing/2014/main" id="{BE051FB6-AA31-4A62-81CB-77FFE3A0224F}"/>
                </a:ext>
              </a:extLst>
            </p:cNvPr>
            <p:cNvSpPr/>
            <p:nvPr/>
          </p:nvSpPr>
          <p:spPr>
            <a:xfrm>
              <a:off x="2976465" y="1338995"/>
              <a:ext cx="3979146" cy="456935"/>
            </a:xfrm>
            <a:custGeom>
              <a:avLst/>
              <a:gdLst>
                <a:gd name="connsiteX0" fmla="*/ 0 w 974824"/>
                <a:gd name="connsiteY0" fmla="*/ 162474 h 1625600"/>
                <a:gd name="connsiteX1" fmla="*/ 162474 w 974824"/>
                <a:gd name="connsiteY1" fmla="*/ 0 h 1625600"/>
                <a:gd name="connsiteX2" fmla="*/ 812350 w 974824"/>
                <a:gd name="connsiteY2" fmla="*/ 0 h 1625600"/>
                <a:gd name="connsiteX3" fmla="*/ 974824 w 974824"/>
                <a:gd name="connsiteY3" fmla="*/ 162474 h 1625600"/>
                <a:gd name="connsiteX4" fmla="*/ 974824 w 974824"/>
                <a:gd name="connsiteY4" fmla="*/ 1463126 h 1625600"/>
                <a:gd name="connsiteX5" fmla="*/ 812350 w 974824"/>
                <a:gd name="connsiteY5" fmla="*/ 1625600 h 1625600"/>
                <a:gd name="connsiteX6" fmla="*/ 162474 w 974824"/>
                <a:gd name="connsiteY6" fmla="*/ 1625600 h 1625600"/>
                <a:gd name="connsiteX7" fmla="*/ 0 w 974824"/>
                <a:gd name="connsiteY7" fmla="*/ 1463126 h 1625600"/>
                <a:gd name="connsiteX8" fmla="*/ 0 w 974824"/>
                <a:gd name="connsiteY8" fmla="*/ 162474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4824" h="1625600">
                  <a:moveTo>
                    <a:pt x="0" y="162474"/>
                  </a:moveTo>
                  <a:cubicBezTo>
                    <a:pt x="0" y="72742"/>
                    <a:pt x="72742" y="0"/>
                    <a:pt x="162474" y="0"/>
                  </a:cubicBezTo>
                  <a:lnTo>
                    <a:pt x="812350" y="0"/>
                  </a:lnTo>
                  <a:cubicBezTo>
                    <a:pt x="902082" y="0"/>
                    <a:pt x="974824" y="72742"/>
                    <a:pt x="974824" y="162474"/>
                  </a:cubicBezTo>
                  <a:lnTo>
                    <a:pt x="974824" y="1463126"/>
                  </a:lnTo>
                  <a:cubicBezTo>
                    <a:pt x="974824" y="1552858"/>
                    <a:pt x="902082" y="1625600"/>
                    <a:pt x="812350" y="1625600"/>
                  </a:cubicBezTo>
                  <a:lnTo>
                    <a:pt x="162474" y="1625600"/>
                  </a:lnTo>
                  <a:cubicBezTo>
                    <a:pt x="72742" y="1625600"/>
                    <a:pt x="0" y="1552858"/>
                    <a:pt x="0" y="1463126"/>
                  </a:cubicBezTo>
                  <a:lnTo>
                    <a:pt x="0" y="162474"/>
                  </a:lnTo>
                  <a:close/>
                </a:path>
              </a:pathLst>
            </a:custGeom>
            <a:noFill/>
            <a:ln>
              <a:noFill/>
            </a:ln>
          </p:spPr>
          <p:style>
            <a:lnRef idx="2">
              <a:schemeClr val="lt1">
                <a:hueOff val="0"/>
                <a:satOff val="0"/>
                <a:lumOff val="0"/>
                <a:alphaOff val="0"/>
              </a:schemeClr>
            </a:lnRef>
            <a:fillRef idx="1">
              <a:schemeClr val="accent2">
                <a:shade val="50000"/>
                <a:hueOff val="169966"/>
                <a:satOff val="-18403"/>
                <a:lumOff val="18394"/>
                <a:alphaOff val="0"/>
              </a:schemeClr>
            </a:fillRef>
            <a:effectRef idx="0">
              <a:schemeClr val="accent2">
                <a:shade val="50000"/>
                <a:hueOff val="169966"/>
                <a:satOff val="-18403"/>
                <a:lumOff val="18394"/>
                <a:alphaOff val="0"/>
              </a:schemeClr>
            </a:effectRef>
            <a:fontRef idx="minor">
              <a:schemeClr val="lt1"/>
            </a:fontRef>
          </p:style>
          <p:txBody>
            <a:bodyPr spcFirstLastPara="0" vert="horz" wrap="square" lIns="89497" tIns="89497" rIns="89497" bIns="89497" numCol="1" spcCol="1270" anchor="ctr" anchorCtr="0">
              <a:noAutofit/>
            </a:bodyPr>
            <a:lstStyle/>
            <a:p>
              <a:pPr defTabSz="488950">
                <a:lnSpc>
                  <a:spcPct val="90000"/>
                </a:lnSpc>
                <a:spcBef>
                  <a:spcPct val="0"/>
                </a:spcBef>
                <a:spcAft>
                  <a:spcPct val="35000"/>
                </a:spcAft>
              </a:pPr>
              <a:r>
                <a:rPr lang="en-US" b="1" dirty="0" err="1">
                  <a:solidFill>
                    <a:schemeClr val="tx1"/>
                  </a:solidFill>
                </a:rPr>
                <a:t>Réduction</a:t>
              </a:r>
              <a:r>
                <a:rPr lang="en-US" b="1" dirty="0">
                  <a:solidFill>
                    <a:schemeClr val="tx1"/>
                  </a:solidFill>
                </a:rPr>
                <a:t> du travail des enfants dans la </a:t>
              </a:r>
              <a:r>
                <a:rPr lang="en-US" b="1" dirty="0" err="1">
                  <a:solidFill>
                    <a:schemeClr val="tx1"/>
                  </a:solidFill>
                </a:rPr>
                <a:t>chaîne</a:t>
              </a:r>
              <a:r>
                <a:rPr lang="en-US" b="1" dirty="0">
                  <a:solidFill>
                    <a:schemeClr val="tx1"/>
                  </a:solidFill>
                </a:rPr>
                <a:t> </a:t>
              </a:r>
              <a:r>
                <a:rPr lang="en-US" b="1" dirty="0" err="1">
                  <a:solidFill>
                    <a:schemeClr val="tx1"/>
                  </a:solidFill>
                </a:rPr>
                <a:t>d'approvisionnement</a:t>
              </a:r>
              <a:endParaRPr lang="en-US" b="1" dirty="0">
                <a:solidFill>
                  <a:schemeClr val="tx1"/>
                </a:solidFill>
              </a:endParaRPr>
            </a:p>
          </p:txBody>
        </p:sp>
        <p:sp>
          <p:nvSpPr>
            <p:cNvPr id="17" name="Rectangle 16">
              <a:extLst>
                <a:ext uri="{FF2B5EF4-FFF2-40B4-BE49-F238E27FC236}">
                  <a16:creationId xmlns:a16="http://schemas.microsoft.com/office/drawing/2014/main" id="{16AF21B0-EE19-4C81-B1E1-F6F6C3B91162}"/>
                </a:ext>
              </a:extLst>
            </p:cNvPr>
            <p:cNvSpPr>
              <a:spLocks noChangeArrowheads="1"/>
            </p:cNvSpPr>
            <p:nvPr/>
          </p:nvSpPr>
          <p:spPr bwMode="auto">
            <a:xfrm>
              <a:off x="7250460" y="2907158"/>
              <a:ext cx="4291507" cy="62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610" tIns="34806" rIns="69610" bIns="34806">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b="1" dirty="0">
                  <a:solidFill>
                    <a:srgbClr val="002F6C"/>
                  </a:solidFill>
                </a:rPr>
                <a:t>% </a:t>
              </a:r>
              <a:r>
                <a:rPr lang="en-US" altLang="en-US" b="1" dirty="0" err="1">
                  <a:solidFill>
                    <a:srgbClr val="002F6C"/>
                  </a:solidFill>
                </a:rPr>
                <a:t>d'ONG</a:t>
              </a:r>
              <a:r>
                <a:rPr lang="en-US" altLang="en-US" b="1" dirty="0">
                  <a:solidFill>
                    <a:srgbClr val="002F6C"/>
                  </a:solidFill>
                </a:rPr>
                <a:t> </a:t>
              </a:r>
              <a:r>
                <a:rPr lang="en-US" altLang="en-US" b="1" dirty="0" err="1">
                  <a:solidFill>
                    <a:srgbClr val="002F6C"/>
                  </a:solidFill>
                </a:rPr>
                <a:t>observées</a:t>
              </a:r>
              <a:r>
                <a:rPr lang="en-US" altLang="en-US" b="1" dirty="0">
                  <a:solidFill>
                    <a:srgbClr val="002F6C"/>
                  </a:solidFill>
                </a:rPr>
                <a:t> </a:t>
              </a:r>
              <a:r>
                <a:rPr lang="en-US" altLang="en-US" b="1" dirty="0" err="1">
                  <a:solidFill>
                    <a:srgbClr val="002F6C"/>
                  </a:solidFill>
                </a:rPr>
                <a:t>utilisant</a:t>
              </a:r>
              <a:r>
                <a:rPr lang="en-US" altLang="en-US" b="1" dirty="0">
                  <a:solidFill>
                    <a:srgbClr val="002F6C"/>
                  </a:solidFill>
                </a:rPr>
                <a:t> la nouvelle technique 6 </a:t>
              </a:r>
              <a:r>
                <a:rPr lang="en-US" altLang="en-US" b="1" dirty="0" err="1">
                  <a:solidFill>
                    <a:srgbClr val="002F6C"/>
                  </a:solidFill>
                </a:rPr>
                <a:t>mois</a:t>
              </a:r>
              <a:r>
                <a:rPr lang="en-US" altLang="en-US" b="1" dirty="0">
                  <a:solidFill>
                    <a:srgbClr val="002F6C"/>
                  </a:solidFill>
                </a:rPr>
                <a:t> après la formation </a:t>
              </a:r>
              <a:endParaRPr lang="en-US" altLang="en-US" b="1" dirty="0">
                <a:solidFill>
                  <a:srgbClr val="002F6C"/>
                </a:solidFill>
                <a:latin typeface="+mn-lt"/>
              </a:endParaRPr>
            </a:p>
          </p:txBody>
        </p:sp>
        <p:sp>
          <p:nvSpPr>
            <p:cNvPr id="18" name="Rectangle 17">
              <a:extLst>
                <a:ext uri="{FF2B5EF4-FFF2-40B4-BE49-F238E27FC236}">
                  <a16:creationId xmlns:a16="http://schemas.microsoft.com/office/drawing/2014/main" id="{5B1432AB-8B58-46B6-9D1E-4AB93E33237C}"/>
                </a:ext>
              </a:extLst>
            </p:cNvPr>
            <p:cNvSpPr>
              <a:spLocks noChangeArrowheads="1"/>
            </p:cNvSpPr>
            <p:nvPr/>
          </p:nvSpPr>
          <p:spPr bwMode="auto">
            <a:xfrm>
              <a:off x="7218947" y="3870938"/>
              <a:ext cx="4299606" cy="62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610" tIns="34806" rIns="69610" bIns="34806">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b="1" dirty="0">
                  <a:solidFill>
                    <a:srgbClr val="002F6C"/>
                  </a:solidFill>
                </a:rPr>
                <a:t>% du personnel des ONG </a:t>
              </a:r>
              <a:r>
                <a:rPr lang="en-US" altLang="en-US" b="1" dirty="0" err="1">
                  <a:solidFill>
                    <a:srgbClr val="002F6C"/>
                  </a:solidFill>
                </a:rPr>
                <a:t>ayant</a:t>
              </a:r>
              <a:r>
                <a:rPr lang="en-US" altLang="en-US" b="1" dirty="0">
                  <a:solidFill>
                    <a:srgbClr val="002F6C"/>
                  </a:solidFill>
                </a:rPr>
                <a:t> </a:t>
              </a:r>
              <a:r>
                <a:rPr lang="en-US" altLang="en-US" b="1" dirty="0" err="1">
                  <a:solidFill>
                    <a:srgbClr val="002F6C"/>
                  </a:solidFill>
                </a:rPr>
                <a:t>réussi</a:t>
              </a:r>
              <a:r>
                <a:rPr lang="en-US" altLang="en-US" b="1" dirty="0">
                  <a:solidFill>
                    <a:srgbClr val="002F6C"/>
                  </a:solidFill>
                </a:rPr>
                <a:t> le post-test</a:t>
              </a:r>
              <a:endParaRPr lang="en-US" altLang="en-US" b="1" dirty="0">
                <a:solidFill>
                  <a:srgbClr val="002F6C"/>
                </a:solidFill>
                <a:latin typeface="+mn-lt"/>
              </a:endParaRPr>
            </a:p>
          </p:txBody>
        </p:sp>
        <p:sp>
          <p:nvSpPr>
            <p:cNvPr id="19" name="Rectangle 18">
              <a:extLst>
                <a:ext uri="{FF2B5EF4-FFF2-40B4-BE49-F238E27FC236}">
                  <a16:creationId xmlns:a16="http://schemas.microsoft.com/office/drawing/2014/main" id="{036B7517-7E5C-4B64-B9E4-68EA0A25638E}"/>
                </a:ext>
              </a:extLst>
            </p:cNvPr>
            <p:cNvSpPr>
              <a:spLocks noChangeArrowheads="1"/>
            </p:cNvSpPr>
            <p:nvPr/>
          </p:nvSpPr>
          <p:spPr bwMode="auto">
            <a:xfrm>
              <a:off x="7300172" y="4669601"/>
              <a:ext cx="3179157" cy="34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610" tIns="34806" rIns="69610" bIns="34806">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b="1" dirty="0">
                  <a:solidFill>
                    <a:srgbClr val="002F6C"/>
                  </a:solidFill>
                </a:rPr>
                <a:t># </a:t>
              </a:r>
              <a:r>
                <a:rPr lang="en-US" altLang="en-US" b="1" dirty="0" err="1">
                  <a:solidFill>
                    <a:srgbClr val="002F6C"/>
                  </a:solidFill>
                </a:rPr>
                <a:t>Nombre</a:t>
              </a:r>
              <a:r>
                <a:rPr lang="en-US" altLang="en-US" b="1" dirty="0">
                  <a:solidFill>
                    <a:srgbClr val="002F6C"/>
                  </a:solidFill>
                </a:rPr>
                <a:t> </a:t>
              </a:r>
              <a:r>
                <a:rPr lang="en-US" altLang="en-US" b="1" dirty="0" err="1">
                  <a:solidFill>
                    <a:srgbClr val="002F6C"/>
                  </a:solidFill>
                </a:rPr>
                <a:t>d'ONG</a:t>
              </a:r>
              <a:r>
                <a:rPr lang="en-US" altLang="en-US" b="1" dirty="0">
                  <a:solidFill>
                    <a:srgbClr val="002F6C"/>
                  </a:solidFill>
                </a:rPr>
                <a:t> </a:t>
              </a:r>
              <a:r>
                <a:rPr lang="en-US" altLang="en-US" b="1" dirty="0" err="1">
                  <a:solidFill>
                    <a:srgbClr val="002F6C"/>
                  </a:solidFill>
                </a:rPr>
                <a:t>formées</a:t>
              </a:r>
              <a:r>
                <a:rPr lang="en-US" altLang="en-US" b="1" dirty="0">
                  <a:solidFill>
                    <a:srgbClr val="002F6C"/>
                  </a:solidFill>
                </a:rPr>
                <a:t> </a:t>
              </a:r>
            </a:p>
          </p:txBody>
        </p:sp>
        <p:sp>
          <p:nvSpPr>
            <p:cNvPr id="20" name="Rectangle 19">
              <a:extLst>
                <a:ext uri="{FF2B5EF4-FFF2-40B4-BE49-F238E27FC236}">
                  <a16:creationId xmlns:a16="http://schemas.microsoft.com/office/drawing/2014/main" id="{1BFC37B8-573E-4884-B2BA-3D23ECCBD2D9}"/>
                </a:ext>
              </a:extLst>
            </p:cNvPr>
            <p:cNvSpPr>
              <a:spLocks noChangeArrowheads="1"/>
            </p:cNvSpPr>
            <p:nvPr/>
          </p:nvSpPr>
          <p:spPr bwMode="auto">
            <a:xfrm>
              <a:off x="7251692" y="2089259"/>
              <a:ext cx="4364921" cy="90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610" tIns="34806" rIns="69610" bIns="34806">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b="1" dirty="0" err="1">
                  <a:solidFill>
                    <a:srgbClr val="002F6C"/>
                  </a:solidFill>
                </a:rPr>
                <a:t>Pourcentage</a:t>
              </a:r>
              <a:r>
                <a:rPr lang="en-US" altLang="en-US" b="1" dirty="0">
                  <a:solidFill>
                    <a:srgbClr val="002F6C"/>
                  </a:solidFill>
                </a:rPr>
                <a:t> </a:t>
              </a:r>
              <a:r>
                <a:rPr lang="en-US" altLang="en-US" b="1" dirty="0" err="1">
                  <a:solidFill>
                    <a:srgbClr val="002F6C"/>
                  </a:solidFill>
                </a:rPr>
                <a:t>d'ONG</a:t>
              </a:r>
              <a:r>
                <a:rPr lang="en-US" altLang="en-US" b="1" dirty="0">
                  <a:solidFill>
                    <a:srgbClr val="002F6C"/>
                  </a:solidFill>
                </a:rPr>
                <a:t> </a:t>
              </a:r>
              <a:r>
                <a:rPr lang="en-US" altLang="en-US" b="1" dirty="0" err="1">
                  <a:solidFill>
                    <a:srgbClr val="002F6C"/>
                  </a:solidFill>
                </a:rPr>
                <a:t>fournissant</a:t>
              </a:r>
              <a:r>
                <a:rPr lang="en-US" altLang="en-US" b="1" dirty="0">
                  <a:solidFill>
                    <a:srgbClr val="002F6C"/>
                  </a:solidFill>
                </a:rPr>
                <a:t> plus de 5 types de services aux enfants </a:t>
              </a:r>
              <a:r>
                <a:rPr lang="en-US" altLang="en-US" b="1" dirty="0" err="1">
                  <a:solidFill>
                    <a:srgbClr val="002F6C"/>
                  </a:solidFill>
                </a:rPr>
                <a:t>impliqués</a:t>
              </a:r>
              <a:r>
                <a:rPr lang="en-US" altLang="en-US" b="1" dirty="0">
                  <a:solidFill>
                    <a:srgbClr val="002F6C"/>
                  </a:solidFill>
                </a:rPr>
                <a:t> dans le travail des enfants</a:t>
              </a:r>
              <a:endParaRPr lang="en-US" altLang="en-US" b="1" dirty="0">
                <a:solidFill>
                  <a:srgbClr val="002F6C"/>
                </a:solidFill>
                <a:latin typeface="+mn-lt"/>
              </a:endParaRPr>
            </a:p>
          </p:txBody>
        </p:sp>
        <p:sp>
          <p:nvSpPr>
            <p:cNvPr id="21" name="Rectangle 20">
              <a:extLst>
                <a:ext uri="{FF2B5EF4-FFF2-40B4-BE49-F238E27FC236}">
                  <a16:creationId xmlns:a16="http://schemas.microsoft.com/office/drawing/2014/main" id="{FDDC547A-4A7D-427F-A7E6-FF7B680C8E3D}"/>
                </a:ext>
              </a:extLst>
            </p:cNvPr>
            <p:cNvSpPr>
              <a:spLocks noChangeArrowheads="1"/>
            </p:cNvSpPr>
            <p:nvPr/>
          </p:nvSpPr>
          <p:spPr bwMode="auto">
            <a:xfrm>
              <a:off x="7239005" y="1408662"/>
              <a:ext cx="4181665" cy="62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610" tIns="34806" rIns="69610" bIns="34806">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b="1" dirty="0">
                  <a:solidFill>
                    <a:srgbClr val="002F6C"/>
                  </a:solidFill>
                </a:rPr>
                <a:t># </a:t>
              </a:r>
              <a:r>
                <a:rPr lang="en-US" altLang="en-US" b="1" dirty="0" err="1">
                  <a:solidFill>
                    <a:srgbClr val="002F6C"/>
                  </a:solidFill>
                </a:rPr>
                <a:t>Nombre</a:t>
              </a:r>
              <a:r>
                <a:rPr lang="en-US" altLang="en-US" b="1" dirty="0">
                  <a:solidFill>
                    <a:srgbClr val="002F6C"/>
                  </a:solidFill>
                </a:rPr>
                <a:t> </a:t>
              </a:r>
              <a:r>
                <a:rPr lang="en-US" altLang="en-US" b="1" dirty="0" err="1">
                  <a:solidFill>
                    <a:srgbClr val="002F6C"/>
                  </a:solidFill>
                </a:rPr>
                <a:t>d'enfants</a:t>
              </a:r>
              <a:r>
                <a:rPr lang="en-US" altLang="en-US" b="1" dirty="0">
                  <a:solidFill>
                    <a:srgbClr val="002F6C"/>
                  </a:solidFill>
                </a:rPr>
                <a:t> </a:t>
              </a:r>
              <a:r>
                <a:rPr lang="en-US" altLang="en-US" b="1" dirty="0" err="1">
                  <a:solidFill>
                    <a:srgbClr val="002F6C"/>
                  </a:solidFill>
                </a:rPr>
                <a:t>travaillant</a:t>
              </a:r>
              <a:r>
                <a:rPr lang="en-US" altLang="en-US" b="1" dirty="0">
                  <a:solidFill>
                    <a:srgbClr val="002F6C"/>
                  </a:solidFill>
                </a:rPr>
                <a:t> dans la </a:t>
              </a:r>
              <a:r>
                <a:rPr lang="en-US" altLang="en-US" b="1" dirty="0" err="1">
                  <a:solidFill>
                    <a:srgbClr val="002F6C"/>
                  </a:solidFill>
                </a:rPr>
                <a:t>chaîne</a:t>
              </a:r>
              <a:r>
                <a:rPr lang="en-US" altLang="en-US" b="1" dirty="0">
                  <a:solidFill>
                    <a:srgbClr val="002F6C"/>
                  </a:solidFill>
                </a:rPr>
                <a:t> </a:t>
              </a:r>
              <a:r>
                <a:rPr lang="en-US" altLang="en-US" b="1" dirty="0" err="1">
                  <a:solidFill>
                    <a:srgbClr val="002F6C"/>
                  </a:solidFill>
                </a:rPr>
                <a:t>d'approvisionnement</a:t>
              </a:r>
              <a:r>
                <a:rPr lang="en-US" altLang="en-US" b="1" dirty="0">
                  <a:solidFill>
                    <a:srgbClr val="002F6C"/>
                  </a:solidFill>
                </a:rPr>
                <a:t> </a:t>
              </a:r>
              <a:r>
                <a:rPr lang="en-US" altLang="en-US" b="1" dirty="0" err="1">
                  <a:solidFill>
                    <a:srgbClr val="002F6C"/>
                  </a:solidFill>
                </a:rPr>
                <a:t>ciblée</a:t>
              </a:r>
              <a:r>
                <a:rPr lang="en-US" altLang="en-US" b="1" dirty="0">
                  <a:solidFill>
                    <a:srgbClr val="002F6C"/>
                  </a:solidFill>
                </a:rPr>
                <a:t> </a:t>
              </a:r>
            </a:p>
          </p:txBody>
        </p:sp>
        <p:sp>
          <p:nvSpPr>
            <p:cNvPr id="22" name="Arrow: Down 21">
              <a:extLst>
                <a:ext uri="{FF2B5EF4-FFF2-40B4-BE49-F238E27FC236}">
                  <a16:creationId xmlns:a16="http://schemas.microsoft.com/office/drawing/2014/main" id="{84C5CE03-E2F4-4954-B976-B5A11990E8BD}"/>
                </a:ext>
              </a:extLst>
            </p:cNvPr>
            <p:cNvSpPr/>
            <p:nvPr/>
          </p:nvSpPr>
          <p:spPr>
            <a:xfrm rot="10800000">
              <a:off x="4516016" y="1787565"/>
              <a:ext cx="379658" cy="2872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4936583-47AE-43F9-ADFD-2A856A5D57D4}"/>
                </a:ext>
              </a:extLst>
            </p:cNvPr>
            <p:cNvSpPr>
              <a:spLocks noChangeArrowheads="1"/>
            </p:cNvSpPr>
            <p:nvPr/>
          </p:nvSpPr>
          <p:spPr bwMode="auto">
            <a:xfrm>
              <a:off x="7287209" y="5456155"/>
              <a:ext cx="3662402" cy="62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610" tIns="34806" rIns="69610" bIns="34806">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b="1" dirty="0" err="1">
                  <a:solidFill>
                    <a:srgbClr val="002F6C"/>
                  </a:solidFill>
                </a:rPr>
                <a:t>Suivi</a:t>
              </a:r>
              <a:r>
                <a:rPr lang="en-US" altLang="en-US" b="1" dirty="0">
                  <a:solidFill>
                    <a:srgbClr val="002F6C"/>
                  </a:solidFill>
                </a:rPr>
                <a:t> de </a:t>
              </a:r>
              <a:r>
                <a:rPr lang="en-US" altLang="en-US" b="1" dirty="0" err="1">
                  <a:solidFill>
                    <a:srgbClr val="002F6C"/>
                  </a:solidFill>
                </a:rPr>
                <a:t>l'achèvement</a:t>
              </a:r>
              <a:r>
                <a:rPr lang="en-US" altLang="en-US" b="1" dirty="0">
                  <a:solidFill>
                    <a:srgbClr val="002F6C"/>
                  </a:solidFill>
                </a:rPr>
                <a:t> des </a:t>
              </a:r>
              <a:r>
                <a:rPr lang="en-US" altLang="en-US" b="1" dirty="0" err="1">
                  <a:solidFill>
                    <a:srgbClr val="002F6C"/>
                  </a:solidFill>
                </a:rPr>
                <a:t>activités</a:t>
              </a:r>
              <a:r>
                <a:rPr lang="en-US" altLang="en-US" b="1" dirty="0">
                  <a:solidFill>
                    <a:srgbClr val="002F6C"/>
                  </a:solidFill>
                </a:rPr>
                <a:t> du plan de travail</a:t>
              </a:r>
            </a:p>
          </p:txBody>
        </p:sp>
        <p:sp>
          <p:nvSpPr>
            <p:cNvPr id="28" name="Arrow: Down 27">
              <a:extLst>
                <a:ext uri="{FF2B5EF4-FFF2-40B4-BE49-F238E27FC236}">
                  <a16:creationId xmlns:a16="http://schemas.microsoft.com/office/drawing/2014/main" id="{3CED3319-4052-46D8-B4CC-63C98C60D342}"/>
                </a:ext>
              </a:extLst>
            </p:cNvPr>
            <p:cNvSpPr/>
            <p:nvPr/>
          </p:nvSpPr>
          <p:spPr>
            <a:xfrm rot="10800000">
              <a:off x="4524102" y="2642980"/>
              <a:ext cx="379658" cy="2872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Arrow: Down 28">
              <a:extLst>
                <a:ext uri="{FF2B5EF4-FFF2-40B4-BE49-F238E27FC236}">
                  <a16:creationId xmlns:a16="http://schemas.microsoft.com/office/drawing/2014/main" id="{025D0598-4CDC-45E4-A031-896CCF096DA1}"/>
                </a:ext>
              </a:extLst>
            </p:cNvPr>
            <p:cNvSpPr/>
            <p:nvPr/>
          </p:nvSpPr>
          <p:spPr>
            <a:xfrm rot="10800000">
              <a:off x="4563913" y="3409796"/>
              <a:ext cx="379658" cy="2654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Arrow: Down 29">
              <a:extLst>
                <a:ext uri="{FF2B5EF4-FFF2-40B4-BE49-F238E27FC236}">
                  <a16:creationId xmlns:a16="http://schemas.microsoft.com/office/drawing/2014/main" id="{E7A55E20-9A1D-4B95-BB28-B260AAFBF258}"/>
                </a:ext>
              </a:extLst>
            </p:cNvPr>
            <p:cNvSpPr/>
            <p:nvPr/>
          </p:nvSpPr>
          <p:spPr>
            <a:xfrm rot="10800000">
              <a:off x="4571376" y="4356128"/>
              <a:ext cx="379658" cy="2467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Arrow: Down 30">
              <a:extLst>
                <a:ext uri="{FF2B5EF4-FFF2-40B4-BE49-F238E27FC236}">
                  <a16:creationId xmlns:a16="http://schemas.microsoft.com/office/drawing/2014/main" id="{9C4C9C38-E956-40DB-BD7D-EA8DE04D4CB9}"/>
                </a:ext>
              </a:extLst>
            </p:cNvPr>
            <p:cNvSpPr/>
            <p:nvPr/>
          </p:nvSpPr>
          <p:spPr>
            <a:xfrm rot="10800000">
              <a:off x="4583095" y="5312544"/>
              <a:ext cx="379658" cy="2872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Footer Placeholder 1">
            <a:extLst>
              <a:ext uri="{FF2B5EF4-FFF2-40B4-BE49-F238E27FC236}">
                <a16:creationId xmlns:a16="http://schemas.microsoft.com/office/drawing/2014/main" id="{C731B885-2FDF-4680-BBA6-705BD14FABD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127947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CFT">
      <a:dk1>
        <a:sysClr val="windowText" lastClr="000000"/>
      </a:dk1>
      <a:lt1>
        <a:sysClr val="window" lastClr="FFFFFF"/>
      </a:lt1>
      <a:dk2>
        <a:srgbClr val="44546A"/>
      </a:dk2>
      <a:lt2>
        <a:srgbClr val="E7E6E6"/>
      </a:lt2>
      <a:accent1>
        <a:srgbClr val="3F51A2"/>
      </a:accent1>
      <a:accent2>
        <a:srgbClr val="CB2042"/>
      </a:accent2>
      <a:accent3>
        <a:srgbClr val="A5A5A5"/>
      </a:accent3>
      <a:accent4>
        <a:srgbClr val="A7CF3E"/>
      </a:accent4>
      <a:accent5>
        <a:srgbClr val="4E56A4"/>
      </a:accent5>
      <a:accent6>
        <a:srgbClr val="BCD6E0"/>
      </a:accent6>
      <a:hlink>
        <a:srgbClr val="796499"/>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11A732F318D347B81D792E8C90580A" ma:contentTypeVersion="12" ma:contentTypeDescription="Create a new document." ma:contentTypeScope="" ma:versionID="d237d720918e619a68b51d1ba0410f84">
  <xsd:schema xmlns:xsd="http://www.w3.org/2001/XMLSchema" xmlns:xs="http://www.w3.org/2001/XMLSchema" xmlns:p="http://schemas.microsoft.com/office/2006/metadata/properties" xmlns:ns3="9ea6dfaf-69d9-45fb-867a-9e780093ed3e" xmlns:ns4="23419116-3dd7-4e11-a071-637505d1595e" targetNamespace="http://schemas.microsoft.com/office/2006/metadata/properties" ma:root="true" ma:fieldsID="071e616396a91e83404a540f33baa311" ns3:_="" ns4:_="">
    <xsd:import namespace="9ea6dfaf-69d9-45fb-867a-9e780093ed3e"/>
    <xsd:import namespace="23419116-3dd7-4e11-a071-637505d1595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element ref="ns3:MediaServiceDateTaken"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a6dfaf-69d9-45fb-867a-9e780093ed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419116-3dd7-4e11-a071-637505d1595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92C9D13-1659-4EF3-83FF-A7688D8685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a6dfaf-69d9-45fb-867a-9e780093ed3e"/>
    <ds:schemaRef ds:uri="23419116-3dd7-4e11-a071-637505d159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27AB32-4CD3-4B28-9FC1-C8753248DD0B}">
  <ds:schemaRefs>
    <ds:schemaRef ds:uri="http://schemas.microsoft.com/sharepoint/v3/contenttype/forms"/>
  </ds:schemaRefs>
</ds:datastoreItem>
</file>

<file path=customXml/itemProps3.xml><?xml version="1.0" encoding="utf-8"?>
<ds:datastoreItem xmlns:ds="http://schemas.openxmlformats.org/officeDocument/2006/customXml" ds:itemID="{F324E8F2-1A42-4842-96BD-112CE037DC5C}">
  <ds:schemaRefs>
    <ds:schemaRef ds:uri="http://purl.org/dc/terms/"/>
    <ds:schemaRef ds:uri="http://schemas.openxmlformats.org/package/2006/metadata/core-properties"/>
    <ds:schemaRef ds:uri="http://purl.org/dc/dcmitype/"/>
    <ds:schemaRef ds:uri="9ea6dfaf-69d9-45fb-867a-9e780093ed3e"/>
    <ds:schemaRef ds:uri="http://schemas.microsoft.com/office/2006/documentManagement/types"/>
    <ds:schemaRef ds:uri="http://purl.org/dc/elements/1.1/"/>
    <ds:schemaRef ds:uri="http://schemas.microsoft.com/office/2006/metadata/properties"/>
    <ds:schemaRef ds:uri="http://schemas.microsoft.com/office/infopath/2007/PartnerControls"/>
    <ds:schemaRef ds:uri="23419116-3dd7-4e11-a071-637505d1595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36938</TotalTime>
  <Words>16546</Words>
  <Application>Microsoft Office PowerPoint</Application>
  <PresentationFormat>Widescreen</PresentationFormat>
  <Paragraphs>1220</Paragraphs>
  <Slides>77</Slides>
  <Notes>77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77</vt:i4>
      </vt:variant>
    </vt:vector>
  </HeadingPairs>
  <TitlesOfParts>
    <vt:vector size="87" baseType="lpstr">
      <vt:lpstr>Arial</vt:lpstr>
      <vt:lpstr>Calibri</vt:lpstr>
      <vt:lpstr>Calibri Light</vt:lpstr>
      <vt:lpstr>Gill Sans MT</vt:lpstr>
      <vt:lpstr>Monotype Sorts</vt:lpstr>
      <vt:lpstr>Segoe UI</vt:lpstr>
      <vt:lpstr>Symbol</vt:lpstr>
      <vt:lpstr>Times New Roman</vt:lpstr>
      <vt:lpstr>Wingdings</vt:lpstr>
      <vt:lpstr>1_Office Theme</vt:lpstr>
      <vt:lpstr>Concepts de M&amp;E : Concevoir et définir les indicateurs de performance </vt:lpstr>
      <vt:lpstr>Série de cours de formation en M&amp;E</vt:lpstr>
      <vt:lpstr>Objectifs de la formation</vt:lpstr>
      <vt:lpstr>Agenda</vt:lpstr>
      <vt:lpstr>Principes Fondamentaux des Indicateurs </vt:lpstr>
      <vt:lpstr>Qu'est-ce qu'un indicateur ?</vt:lpstr>
      <vt:lpstr>Quels sont les avantages des indicateurs ? </vt:lpstr>
      <vt:lpstr>Indicateurs Mesure des résultats</vt:lpstr>
      <vt:lpstr>Exemple : Suivi à tous les niveaux </vt:lpstr>
      <vt:lpstr>Types d'indicateurs </vt:lpstr>
      <vt:lpstr>Indicateurs quantitatifs et qualitatifs</vt:lpstr>
      <vt:lpstr>Échelles d'évaluation </vt:lpstr>
      <vt:lpstr>Indice - Indices </vt:lpstr>
      <vt:lpstr>Échelles de jalons</vt:lpstr>
      <vt:lpstr>Listes de contrôle</vt:lpstr>
      <vt:lpstr>Désagrégation </vt:lpstr>
      <vt:lpstr>Exemple : Désagrégation </vt:lpstr>
      <vt:lpstr>Indicateurs Standard du OCFT</vt:lpstr>
      <vt:lpstr>Indicateurs standard du OCFT </vt:lpstr>
      <vt:lpstr>Indicateurs standard: OCFT </vt:lpstr>
      <vt:lpstr>C : Capacité </vt:lpstr>
      <vt:lpstr>C : Types de capacités des pays </vt:lpstr>
      <vt:lpstr>E : Éducation</vt:lpstr>
      <vt:lpstr>E2-4 Exemples</vt:lpstr>
      <vt:lpstr>L : Moyens d'existence</vt:lpstr>
      <vt:lpstr>T : Formation</vt:lpstr>
      <vt:lpstr>POC : Indicateurs des objectifs du projet</vt:lpstr>
      <vt:lpstr>Exercice 1 : Indicateurs standard</vt:lpstr>
      <vt:lpstr>Exercice 1 : Indicateurs standards</vt:lpstr>
      <vt:lpstr>Caractéristiques de L'indicateur </vt:lpstr>
      <vt:lpstr>Caractéristiques de l'indicateur </vt:lpstr>
      <vt:lpstr>Indicateurs directs </vt:lpstr>
      <vt:lpstr>Indicateurs directs </vt:lpstr>
      <vt:lpstr>Exercice 1 : Indicateurs directs </vt:lpstr>
      <vt:lpstr>Exercice 2 : Indicateurs directs </vt:lpstr>
      <vt:lpstr>Indicateurs de substitution </vt:lpstr>
      <vt:lpstr>Indicateurs d'objectifs</vt:lpstr>
      <vt:lpstr>Exercice 3 : Indicateurs d'objectifs </vt:lpstr>
      <vt:lpstr>Exercice 4 : Indicateurs d'objectifs </vt:lpstr>
      <vt:lpstr>Indicateurs adéquats </vt:lpstr>
      <vt:lpstr>Exemple : Indicateurs adéquats </vt:lpstr>
      <vt:lpstr>Indicateurs pratiques</vt:lpstr>
      <vt:lpstr>Exemple : Indicateurs pratiques</vt:lpstr>
      <vt:lpstr>Considérations supplémentaires </vt:lpstr>
      <vt:lpstr>Révision des Indicateurs</vt:lpstr>
      <vt:lpstr>Conseils pour l'examen des indicateurs </vt:lpstr>
      <vt:lpstr>Liste de contrôle : Examen des indicateurs</vt:lpstr>
      <vt:lpstr>Plan de Suivi des Performances (PMP)</vt:lpstr>
      <vt:lpstr>Qu'est-ce qu'un PMP ?</vt:lpstr>
      <vt:lpstr>Principales composantes d'un PMP</vt:lpstr>
      <vt:lpstr>Exemple PMP</vt:lpstr>
      <vt:lpstr>Éléments du PMP : Définitions </vt:lpstr>
      <vt:lpstr>Classifications des indicateurs</vt:lpstr>
      <vt:lpstr>Exemples de classification des indicateurs </vt:lpstr>
      <vt:lpstr>Éléments du PMP : Unités de mesure et type </vt:lpstr>
      <vt:lpstr>Exemple PMP</vt:lpstr>
      <vt:lpstr>Éléments du PMP : Désagrégation</vt:lpstr>
      <vt:lpstr>Exemple PMP</vt:lpstr>
      <vt:lpstr>Éléments du PMP : Instruments de collecte de données </vt:lpstr>
      <vt:lpstr>Example PMP</vt:lpstr>
      <vt:lpstr>Éléments du PMP : Fréquence et vérification </vt:lpstr>
      <vt:lpstr>Exemple PMP</vt:lpstr>
      <vt:lpstr>Éléments du PMP : Responsabilités en matière de collecte et d'évaluation </vt:lpstr>
      <vt:lpstr>Exemple PMP</vt:lpstr>
      <vt:lpstr>Rôles et responsabilités pour les indicateurs et le PMP</vt:lpstr>
      <vt:lpstr>Contrôle des Connaissances</vt:lpstr>
      <vt:lpstr>Question 1 : Indicateurs </vt:lpstr>
      <vt:lpstr>Question 2 : Indicateurs </vt:lpstr>
      <vt:lpstr>Question 3 : Indicateurs </vt:lpstr>
      <vt:lpstr>Question 4 : Indicateurs </vt:lpstr>
      <vt:lpstr>Question 5 : PMP</vt:lpstr>
      <vt:lpstr>Question 6 : PMP</vt:lpstr>
      <vt:lpstr>Conclusion</vt:lpstr>
      <vt:lpstr>Résumé de l'indicateur</vt:lpstr>
      <vt:lpstr>Résumé du PMP </vt:lpstr>
      <vt:lpstr>Ressources</vt:lpstr>
      <vt:lpstr>Merci</vt:lpstr>
    </vt:vector>
  </TitlesOfParts>
  <Company>Department of Labor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Slutzker Rocker, Jillian M - ILAB CTR</dc:creator>
  <cp:lastModifiedBy>Cao, Sheng</cp:lastModifiedBy>
  <cp:revision>353</cp:revision>
  <dcterms:created xsi:type="dcterms:W3CDTF">2021-10-08T17:43:47Z</dcterms:created>
  <dcterms:modified xsi:type="dcterms:W3CDTF">2023-04-13T03:27:48Z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0x0101000411A732F318D347B81D792E8C90580A</vt:lpwstr>
  </property>
</Properties>
</file>