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90"/>
  </p:notesMasterIdLst>
  <p:handoutMasterIdLst>
    <p:handoutMasterId r:id="rId91"/>
  </p:handoutMasterIdLst>
  <p:sldIdLst>
    <p:sldId id="356" r:id="rId5"/>
    <p:sldId id="1267" r:id="rId6"/>
    <p:sldId id="260" r:id="rId7"/>
    <p:sldId id="1283" r:id="rId8"/>
    <p:sldId id="459" r:id="rId9"/>
    <p:sldId id="460" r:id="rId10"/>
    <p:sldId id="1309" r:id="rId11"/>
    <p:sldId id="1304" r:id="rId12"/>
    <p:sldId id="1306" r:id="rId13"/>
    <p:sldId id="1315" r:id="rId14"/>
    <p:sldId id="1293" r:id="rId15"/>
    <p:sldId id="1292" r:id="rId16"/>
    <p:sldId id="1314" r:id="rId17"/>
    <p:sldId id="1054" r:id="rId18"/>
    <p:sldId id="1340" r:id="rId19"/>
    <p:sldId id="462" r:id="rId20"/>
    <p:sldId id="1057" r:id="rId21"/>
    <p:sldId id="1300" r:id="rId22"/>
    <p:sldId id="1324" r:id="rId23"/>
    <p:sldId id="1311" r:id="rId24"/>
    <p:sldId id="1325" r:id="rId25"/>
    <p:sldId id="1326" r:id="rId26"/>
    <p:sldId id="640" r:id="rId27"/>
    <p:sldId id="1312" r:id="rId28"/>
    <p:sldId id="641" r:id="rId29"/>
    <p:sldId id="635" r:id="rId30"/>
    <p:sldId id="1058" r:id="rId31"/>
    <p:sldId id="1084" r:id="rId32"/>
    <p:sldId id="1060" r:id="rId33"/>
    <p:sldId id="1059" r:id="rId34"/>
    <p:sldId id="1318" r:id="rId35"/>
    <p:sldId id="567" r:id="rId36"/>
    <p:sldId id="568" r:id="rId37"/>
    <p:sldId id="1327" r:id="rId38"/>
    <p:sldId id="570" r:id="rId39"/>
    <p:sldId id="571" r:id="rId40"/>
    <p:sldId id="572" r:id="rId41"/>
    <p:sldId id="574" r:id="rId42"/>
    <p:sldId id="1061" r:id="rId43"/>
    <p:sldId id="1085" r:id="rId44"/>
    <p:sldId id="576" r:id="rId45"/>
    <p:sldId id="647" r:id="rId46"/>
    <p:sldId id="470" r:id="rId47"/>
    <p:sldId id="1275" r:id="rId48"/>
    <p:sldId id="579" r:id="rId49"/>
    <p:sldId id="1276" r:id="rId50"/>
    <p:sldId id="1062" r:id="rId51"/>
    <p:sldId id="1328" r:id="rId52"/>
    <p:sldId id="1329" r:id="rId53"/>
    <p:sldId id="1330" r:id="rId54"/>
    <p:sldId id="1331" r:id="rId55"/>
    <p:sldId id="468" r:id="rId56"/>
    <p:sldId id="1273" r:id="rId57"/>
    <p:sldId id="522" r:id="rId58"/>
    <p:sldId id="1299" r:id="rId59"/>
    <p:sldId id="1332" r:id="rId60"/>
    <p:sldId id="524" r:id="rId61"/>
    <p:sldId id="1278" r:id="rId62"/>
    <p:sldId id="523" r:id="rId63"/>
    <p:sldId id="1277" r:id="rId64"/>
    <p:sldId id="1319" r:id="rId65"/>
    <p:sldId id="1333" r:id="rId66"/>
    <p:sldId id="1334" r:id="rId67"/>
    <p:sldId id="1066" r:id="rId68"/>
    <p:sldId id="1295" r:id="rId69"/>
    <p:sldId id="1294" r:id="rId70"/>
    <p:sldId id="1305" r:id="rId71"/>
    <p:sldId id="1335" r:id="rId72"/>
    <p:sldId id="1068" r:id="rId73"/>
    <p:sldId id="1069" r:id="rId74"/>
    <p:sldId id="1336" r:id="rId75"/>
    <p:sldId id="1067" r:id="rId76"/>
    <p:sldId id="1264" r:id="rId77"/>
    <p:sldId id="1282" r:id="rId78"/>
    <p:sldId id="1272" r:id="rId79"/>
    <p:sldId id="660" r:id="rId80"/>
    <p:sldId id="1070" r:id="rId81"/>
    <p:sldId id="1072" r:id="rId82"/>
    <p:sldId id="1073" r:id="rId83"/>
    <p:sldId id="1074" r:id="rId84"/>
    <p:sldId id="1075" r:id="rId85"/>
    <p:sldId id="1338" r:id="rId86"/>
    <p:sldId id="1262" r:id="rId87"/>
    <p:sldId id="1297" r:id="rId88"/>
    <p:sldId id="1339"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E52878-1549-D1C2-8BC3-879EE540D8AB}" name="Pancio, Kristen E - ILAB" initials="PKEI" userId="S::Pancio.Kristen.E@dol.gov::45caccdd-e67c-42e6-9937-aaad91a648dd" providerId="AD"/>
  <p188:author id="{DA6F8A81-3088-E4E6-905A-BE80EA3743DF}" name="Dicello, Andrew" initials="DA" userId="S::ANDREW.DICELLO@tetratech.com::0c006b90-21d7-4a0c-903f-b4eb152579dc"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odrow, Gwynne" initials="ZG" lastIdx="9" clrIdx="0">
    <p:extLst>
      <p:ext uri="{19B8F6BF-5375-455C-9EA6-DF929625EA0E}">
        <p15:presenceInfo xmlns:p15="http://schemas.microsoft.com/office/powerpoint/2012/main" userId="S::GWYNNE.ZODROW@tetratech.com::f11ed61f-7b9e-4d00-8458-068b618d042b" providerId="AD"/>
      </p:ext>
    </p:extLst>
  </p:cmAuthor>
  <p:cmAuthor id="2" name="Dicello, Andrew" initials="DA" lastIdx="2" clrIdx="1">
    <p:extLst>
      <p:ext uri="{19B8F6BF-5375-455C-9EA6-DF929625EA0E}">
        <p15:presenceInfo xmlns:p15="http://schemas.microsoft.com/office/powerpoint/2012/main" userId="S::ANDREW.DICELLO@tetratech.com::0c006b90-21d7-4a0c-903f-b4eb152579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7CA6B-DC68-43BB-8179-DDC24ABA472B}" v="402" dt="2023-03-23T01:43:57.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17" autoAdjust="0"/>
    <p:restoredTop sz="87179" autoAdjust="0"/>
  </p:normalViewPr>
  <p:slideViewPr>
    <p:cSldViewPr snapToGrid="0">
      <p:cViewPr>
        <p:scale>
          <a:sx n="93" d="100"/>
          <a:sy n="93" d="100"/>
        </p:scale>
        <p:origin x="102" y="120"/>
      </p:cViewPr>
      <p:guideLst/>
    </p:cSldViewPr>
  </p:slideViewPr>
  <p:outlineViewPr>
    <p:cViewPr>
      <p:scale>
        <a:sx n="33" d="100"/>
        <a:sy n="33" d="100"/>
      </p:scale>
      <p:origin x="0" y="-3653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6" d="100"/>
          <a:sy n="126" d="100"/>
        </p:scale>
        <p:origin x="4912" y="6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98"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ves, Katie" userId="7900f837-0f1f-42ef-be7b-d0081bd84b40" providerId="ADAL" clId="{01D7CA6B-DC68-43BB-8179-DDC24ABA472B}"/>
    <pc:docChg chg="undo custSel modSld">
      <pc:chgData name="Graves, Katie" userId="7900f837-0f1f-42ef-be7b-d0081bd84b40" providerId="ADAL" clId="{01D7CA6B-DC68-43BB-8179-DDC24ABA472B}" dt="2023-03-23T01:50:40.220" v="2419" actId="13244"/>
      <pc:docMkLst>
        <pc:docMk/>
      </pc:docMkLst>
      <pc:sldChg chg="modSp mod">
        <pc:chgData name="Graves, Katie" userId="7900f837-0f1f-42ef-be7b-d0081bd84b40" providerId="ADAL" clId="{01D7CA6B-DC68-43BB-8179-DDC24ABA472B}" dt="2023-03-23T01:02:19.139" v="68" actId="962"/>
        <pc:sldMkLst>
          <pc:docMk/>
          <pc:sldMk cId="2935380146" sldId="468"/>
        </pc:sldMkLst>
        <pc:spChg chg="mod ord">
          <ac:chgData name="Graves, Katie" userId="7900f837-0f1f-42ef-be7b-d0081bd84b40" providerId="ADAL" clId="{01D7CA6B-DC68-43BB-8179-DDC24ABA472B}" dt="2023-03-23T01:02:05.634" v="65" actId="962"/>
          <ac:spMkLst>
            <pc:docMk/>
            <pc:sldMk cId="2935380146" sldId="468"/>
            <ac:spMk id="2" creationId="{57316C77-BB94-43CB-86F1-B143B9ED7360}"/>
          </ac:spMkLst>
        </pc:spChg>
        <pc:spChg chg="mod">
          <ac:chgData name="Graves, Katie" userId="7900f837-0f1f-42ef-be7b-d0081bd84b40" providerId="ADAL" clId="{01D7CA6B-DC68-43BB-8179-DDC24ABA472B}" dt="2023-03-23T01:00:56.487" v="21" actId="962"/>
          <ac:spMkLst>
            <pc:docMk/>
            <pc:sldMk cId="2935380146" sldId="468"/>
            <ac:spMk id="17" creationId="{2ED740A7-EE0B-4C0F-9188-61B26EF0F15E}"/>
          </ac:spMkLst>
        </pc:spChg>
        <pc:spChg chg="mod ord">
          <ac:chgData name="Graves, Katie" userId="7900f837-0f1f-42ef-be7b-d0081bd84b40" providerId="ADAL" clId="{01D7CA6B-DC68-43BB-8179-DDC24ABA472B}" dt="2023-03-23T01:01:04.762" v="23" actId="962"/>
          <ac:spMkLst>
            <pc:docMk/>
            <pc:sldMk cId="2935380146" sldId="468"/>
            <ac:spMk id="18" creationId="{59EAB45C-43CB-445E-B2BB-97C3B4D23C42}"/>
          </ac:spMkLst>
        </pc:spChg>
        <pc:spChg chg="mod ord">
          <ac:chgData name="Graves, Katie" userId="7900f837-0f1f-42ef-be7b-d0081bd84b40" providerId="ADAL" clId="{01D7CA6B-DC68-43BB-8179-DDC24ABA472B}" dt="2023-03-23T01:01:13.034" v="25" actId="962"/>
          <ac:spMkLst>
            <pc:docMk/>
            <pc:sldMk cId="2935380146" sldId="468"/>
            <ac:spMk id="20" creationId="{EAB29E02-655E-4279-BBF5-F99AFE6653CD}"/>
          </ac:spMkLst>
        </pc:spChg>
        <pc:spChg chg="mod ord">
          <ac:chgData name="Graves, Katie" userId="7900f837-0f1f-42ef-be7b-d0081bd84b40" providerId="ADAL" clId="{01D7CA6B-DC68-43BB-8179-DDC24ABA472B}" dt="2023-03-23T01:01:31.524" v="31" actId="962"/>
          <ac:spMkLst>
            <pc:docMk/>
            <pc:sldMk cId="2935380146" sldId="468"/>
            <ac:spMk id="23" creationId="{44A99D86-BD07-464A-BF64-6CA20F99E7AF}"/>
          </ac:spMkLst>
        </pc:spChg>
        <pc:spChg chg="mod ord">
          <ac:chgData name="Graves, Katie" userId="7900f837-0f1f-42ef-be7b-d0081bd84b40" providerId="ADAL" clId="{01D7CA6B-DC68-43BB-8179-DDC24ABA472B}" dt="2023-03-23T01:01:54.650" v="63" actId="962"/>
          <ac:spMkLst>
            <pc:docMk/>
            <pc:sldMk cId="2935380146" sldId="468"/>
            <ac:spMk id="25" creationId="{6F2D0EE7-D255-458F-84D8-DF80422A9CA6}"/>
          </ac:spMkLst>
        </pc:spChg>
        <pc:spChg chg="mod ord">
          <ac:chgData name="Graves, Katie" userId="7900f837-0f1f-42ef-be7b-d0081bd84b40" providerId="ADAL" clId="{01D7CA6B-DC68-43BB-8179-DDC24ABA472B}" dt="2023-03-23T01:01:20.134" v="27" actId="962"/>
          <ac:spMkLst>
            <pc:docMk/>
            <pc:sldMk cId="2935380146" sldId="468"/>
            <ac:spMk id="27" creationId="{47A1A683-308A-45ED-B0B9-08C62F85AB74}"/>
          </ac:spMkLst>
        </pc:spChg>
        <pc:spChg chg="mod">
          <ac:chgData name="Graves, Katie" userId="7900f837-0f1f-42ef-be7b-d0081bd84b40" providerId="ADAL" clId="{01D7CA6B-DC68-43BB-8179-DDC24ABA472B}" dt="2023-03-23T01:02:19.139" v="68" actId="962"/>
          <ac:spMkLst>
            <pc:docMk/>
            <pc:sldMk cId="2935380146" sldId="468"/>
            <ac:spMk id="49175" creationId="{00000000-0000-0000-0000-000000000000}"/>
          </ac:spMkLst>
        </pc:spChg>
        <pc:cxnChg chg="ord">
          <ac:chgData name="Graves, Katie" userId="7900f837-0f1f-42ef-be7b-d0081bd84b40" providerId="ADAL" clId="{01D7CA6B-DC68-43BB-8179-DDC24ABA472B}" dt="2023-03-23T00:59:45.462" v="9" actId="13244"/>
          <ac:cxnSpMkLst>
            <pc:docMk/>
            <pc:sldMk cId="2935380146" sldId="468"/>
            <ac:cxnSpMk id="19" creationId="{FFC7BCB5-788B-43C8-A93D-325F4E56DF0E}"/>
          </ac:cxnSpMkLst>
        </pc:cxnChg>
        <pc:cxnChg chg="ord">
          <ac:chgData name="Graves, Katie" userId="7900f837-0f1f-42ef-be7b-d0081bd84b40" providerId="ADAL" clId="{01D7CA6B-DC68-43BB-8179-DDC24ABA472B}" dt="2023-03-23T00:59:38.117" v="8" actId="13244"/>
          <ac:cxnSpMkLst>
            <pc:docMk/>
            <pc:sldMk cId="2935380146" sldId="468"/>
            <ac:cxnSpMk id="22" creationId="{A6430200-9D24-4A89-8881-2D0C872401C0}"/>
          </ac:cxnSpMkLst>
        </pc:cxnChg>
        <pc:cxnChg chg="ord">
          <ac:chgData name="Graves, Katie" userId="7900f837-0f1f-42ef-be7b-d0081bd84b40" providerId="ADAL" clId="{01D7CA6B-DC68-43BB-8179-DDC24ABA472B}" dt="2023-03-23T00:58:24.417" v="1" actId="13244"/>
          <ac:cxnSpMkLst>
            <pc:docMk/>
            <pc:sldMk cId="2935380146" sldId="468"/>
            <ac:cxnSpMk id="24" creationId="{764E5C2D-92E0-475E-A9F8-D98FEE50BFF4}"/>
          </ac:cxnSpMkLst>
        </pc:cxnChg>
        <pc:cxnChg chg="ord">
          <ac:chgData name="Graves, Katie" userId="7900f837-0f1f-42ef-be7b-d0081bd84b40" providerId="ADAL" clId="{01D7CA6B-DC68-43BB-8179-DDC24ABA472B}" dt="2023-03-23T00:59:11.909" v="6" actId="13244"/>
          <ac:cxnSpMkLst>
            <pc:docMk/>
            <pc:sldMk cId="2935380146" sldId="468"/>
            <ac:cxnSpMk id="26" creationId="{7B97E0C8-626D-4D94-8ED5-938F3300A0FE}"/>
          </ac:cxnSpMkLst>
        </pc:cxnChg>
      </pc:sldChg>
      <pc:sldChg chg="modSp mod">
        <pc:chgData name="Graves, Katie" userId="7900f837-0f1f-42ef-be7b-d0081bd84b40" providerId="ADAL" clId="{01D7CA6B-DC68-43BB-8179-DDC24ABA472B}" dt="2023-03-23T01:08:40.859" v="170" actId="962"/>
        <pc:sldMkLst>
          <pc:docMk/>
          <pc:sldMk cId="225198047" sldId="522"/>
        </pc:sldMkLst>
        <pc:spChg chg="mod">
          <ac:chgData name="Graves, Katie" userId="7900f837-0f1f-42ef-be7b-d0081bd84b40" providerId="ADAL" clId="{01D7CA6B-DC68-43BB-8179-DDC24ABA472B}" dt="2023-03-23T01:07:36.523" v="157" actId="962"/>
          <ac:spMkLst>
            <pc:docMk/>
            <pc:sldMk cId="225198047" sldId="522"/>
            <ac:spMk id="12" creationId="{00000000-0000-0000-0000-000000000000}"/>
          </ac:spMkLst>
        </pc:spChg>
        <pc:spChg chg="mod">
          <ac:chgData name="Graves, Katie" userId="7900f837-0f1f-42ef-be7b-d0081bd84b40" providerId="ADAL" clId="{01D7CA6B-DC68-43BB-8179-DDC24ABA472B}" dt="2023-03-23T01:07:46.175" v="159" actId="962"/>
          <ac:spMkLst>
            <pc:docMk/>
            <pc:sldMk cId="225198047" sldId="522"/>
            <ac:spMk id="75779" creationId="{00000000-0000-0000-0000-000000000000}"/>
          </ac:spMkLst>
        </pc:spChg>
        <pc:spChg chg="mod">
          <ac:chgData name="Graves, Katie" userId="7900f837-0f1f-42ef-be7b-d0081bd84b40" providerId="ADAL" clId="{01D7CA6B-DC68-43BB-8179-DDC24ABA472B}" dt="2023-03-23T01:07:59.697" v="161" actId="962"/>
          <ac:spMkLst>
            <pc:docMk/>
            <pc:sldMk cId="225198047" sldId="522"/>
            <ac:spMk id="1448963" creationId="{00000000-0000-0000-0000-000000000000}"/>
          </ac:spMkLst>
        </pc:spChg>
        <pc:spChg chg="mod">
          <ac:chgData name="Graves, Katie" userId="7900f837-0f1f-42ef-be7b-d0081bd84b40" providerId="ADAL" clId="{01D7CA6B-DC68-43BB-8179-DDC24ABA472B}" dt="2023-03-23T01:08:16.162" v="165" actId="962"/>
          <ac:spMkLst>
            <pc:docMk/>
            <pc:sldMk cId="225198047" sldId="522"/>
            <ac:spMk id="1448964" creationId="{00000000-0000-0000-0000-000000000000}"/>
          </ac:spMkLst>
        </pc:spChg>
        <pc:spChg chg="mod">
          <ac:chgData name="Graves, Katie" userId="7900f837-0f1f-42ef-be7b-d0081bd84b40" providerId="ADAL" clId="{01D7CA6B-DC68-43BB-8179-DDC24ABA472B}" dt="2023-03-23T01:08:07.671" v="163" actId="962"/>
          <ac:spMkLst>
            <pc:docMk/>
            <pc:sldMk cId="225198047" sldId="522"/>
            <ac:spMk id="1448965" creationId="{00000000-0000-0000-0000-000000000000}"/>
          </ac:spMkLst>
        </pc:spChg>
        <pc:spChg chg="mod">
          <ac:chgData name="Graves, Katie" userId="7900f837-0f1f-42ef-be7b-d0081bd84b40" providerId="ADAL" clId="{01D7CA6B-DC68-43BB-8179-DDC24ABA472B}" dt="2023-03-23T01:08:24.523" v="167" actId="962"/>
          <ac:spMkLst>
            <pc:docMk/>
            <pc:sldMk cId="225198047" sldId="522"/>
            <ac:spMk id="1448966" creationId="{00000000-0000-0000-0000-000000000000}"/>
          </ac:spMkLst>
        </pc:spChg>
        <pc:cxnChg chg="mod">
          <ac:chgData name="Graves, Katie" userId="7900f837-0f1f-42ef-be7b-d0081bd84b40" providerId="ADAL" clId="{01D7CA6B-DC68-43BB-8179-DDC24ABA472B}" dt="2023-03-23T01:08:39.632" v="169" actId="962"/>
          <ac:cxnSpMkLst>
            <pc:docMk/>
            <pc:sldMk cId="225198047" sldId="522"/>
            <ac:cxnSpMk id="4" creationId="{00000000-0000-0000-0000-000000000000}"/>
          </ac:cxnSpMkLst>
        </pc:cxnChg>
        <pc:cxnChg chg="mod">
          <ac:chgData name="Graves, Katie" userId="7900f837-0f1f-42ef-be7b-d0081bd84b40" providerId="ADAL" clId="{01D7CA6B-DC68-43BB-8179-DDC24ABA472B}" dt="2023-03-23T01:08:38.815" v="168" actId="962"/>
          <ac:cxnSpMkLst>
            <pc:docMk/>
            <pc:sldMk cId="225198047" sldId="522"/>
            <ac:cxnSpMk id="6" creationId="{00000000-0000-0000-0000-000000000000}"/>
          </ac:cxnSpMkLst>
        </pc:cxnChg>
        <pc:cxnChg chg="mod">
          <ac:chgData name="Graves, Katie" userId="7900f837-0f1f-42ef-be7b-d0081bd84b40" providerId="ADAL" clId="{01D7CA6B-DC68-43BB-8179-DDC24ABA472B}" dt="2023-03-23T01:08:40.859" v="170" actId="962"/>
          <ac:cxnSpMkLst>
            <pc:docMk/>
            <pc:sldMk cId="225198047" sldId="522"/>
            <ac:cxnSpMk id="8" creationId="{00000000-0000-0000-0000-000000000000}"/>
          </ac:cxnSpMkLst>
        </pc:cxnChg>
      </pc:sldChg>
      <pc:sldChg chg="modSp mod">
        <pc:chgData name="Graves, Katie" userId="7900f837-0f1f-42ef-be7b-d0081bd84b40" providerId="ADAL" clId="{01D7CA6B-DC68-43BB-8179-DDC24ABA472B}" dt="2023-03-23T01:14:14.721" v="235" actId="962"/>
        <pc:sldMkLst>
          <pc:docMk/>
          <pc:sldMk cId="889040567" sldId="523"/>
        </pc:sldMkLst>
        <pc:spChg chg="mod">
          <ac:chgData name="Graves, Katie" userId="7900f837-0f1f-42ef-be7b-d0081bd84b40" providerId="ADAL" clId="{01D7CA6B-DC68-43BB-8179-DDC24ABA472B}" dt="2023-03-23T01:14:05.105" v="233" actId="962"/>
          <ac:spMkLst>
            <pc:docMk/>
            <pc:sldMk cId="889040567" sldId="523"/>
            <ac:spMk id="54275" creationId="{00000000-0000-0000-0000-000000000000}"/>
          </ac:spMkLst>
        </pc:spChg>
        <pc:spChg chg="mod">
          <ac:chgData name="Graves, Katie" userId="7900f837-0f1f-42ef-be7b-d0081bd84b40" providerId="ADAL" clId="{01D7CA6B-DC68-43BB-8179-DDC24ABA472B}" dt="2023-03-23T01:14:14.721" v="235" actId="962"/>
          <ac:spMkLst>
            <pc:docMk/>
            <pc:sldMk cId="889040567" sldId="523"/>
            <ac:spMk id="54277" creationId="{00000000-0000-0000-0000-000000000000}"/>
          </ac:spMkLst>
        </pc:spChg>
        <pc:spChg chg="mod">
          <ac:chgData name="Graves, Katie" userId="7900f837-0f1f-42ef-be7b-d0081bd84b40" providerId="ADAL" clId="{01D7CA6B-DC68-43BB-8179-DDC24ABA472B}" dt="2023-03-23T01:13:41.900" v="227" actId="962"/>
          <ac:spMkLst>
            <pc:docMk/>
            <pc:sldMk cId="889040567" sldId="523"/>
            <ac:spMk id="54282" creationId="{00000000-0000-0000-0000-000000000000}"/>
          </ac:spMkLst>
        </pc:spChg>
        <pc:spChg chg="mod">
          <ac:chgData name="Graves, Katie" userId="7900f837-0f1f-42ef-be7b-d0081bd84b40" providerId="ADAL" clId="{01D7CA6B-DC68-43BB-8179-DDC24ABA472B}" dt="2023-03-23T01:13:55.942" v="231" actId="962"/>
          <ac:spMkLst>
            <pc:docMk/>
            <pc:sldMk cId="889040567" sldId="523"/>
            <ac:spMk id="65548" creationId="{00000000-0000-0000-0000-000000000000}"/>
          </ac:spMkLst>
        </pc:spChg>
      </pc:sldChg>
      <pc:sldChg chg="modSp mod">
        <pc:chgData name="Graves, Katie" userId="7900f837-0f1f-42ef-be7b-d0081bd84b40" providerId="ADAL" clId="{01D7CA6B-DC68-43BB-8179-DDC24ABA472B}" dt="2023-03-23T01:12:38.308" v="215" actId="1076"/>
        <pc:sldMkLst>
          <pc:docMk/>
          <pc:sldMk cId="3064112054" sldId="524"/>
        </pc:sldMkLst>
        <pc:spChg chg="mod">
          <ac:chgData name="Graves, Katie" userId="7900f837-0f1f-42ef-be7b-d0081bd84b40" providerId="ADAL" clId="{01D7CA6B-DC68-43BB-8179-DDC24ABA472B}" dt="2023-03-23T01:12:38.308" v="215" actId="1076"/>
          <ac:spMkLst>
            <pc:docMk/>
            <pc:sldMk cId="3064112054" sldId="524"/>
            <ac:spMk id="54275" creationId="{00000000-0000-0000-0000-000000000000}"/>
          </ac:spMkLst>
        </pc:spChg>
        <pc:spChg chg="mod">
          <ac:chgData name="Graves, Katie" userId="7900f837-0f1f-42ef-be7b-d0081bd84b40" providerId="ADAL" clId="{01D7CA6B-DC68-43BB-8179-DDC24ABA472B}" dt="2023-03-23T01:12:36.461" v="214" actId="962"/>
          <ac:spMkLst>
            <pc:docMk/>
            <pc:sldMk cId="3064112054" sldId="524"/>
            <ac:spMk id="54277" creationId="{00000000-0000-0000-0000-000000000000}"/>
          </ac:spMkLst>
        </pc:spChg>
        <pc:spChg chg="mod">
          <ac:chgData name="Graves, Katie" userId="7900f837-0f1f-42ef-be7b-d0081bd84b40" providerId="ADAL" clId="{01D7CA6B-DC68-43BB-8179-DDC24ABA472B}" dt="2023-03-23T01:12:09.592" v="208" actId="962"/>
          <ac:spMkLst>
            <pc:docMk/>
            <pc:sldMk cId="3064112054" sldId="524"/>
            <ac:spMk id="54282" creationId="{00000000-0000-0000-0000-000000000000}"/>
          </ac:spMkLst>
        </pc:spChg>
        <pc:spChg chg="mod">
          <ac:chgData name="Graves, Katie" userId="7900f837-0f1f-42ef-be7b-d0081bd84b40" providerId="ADAL" clId="{01D7CA6B-DC68-43BB-8179-DDC24ABA472B}" dt="2023-03-23T01:12:18.537" v="210" actId="962"/>
          <ac:spMkLst>
            <pc:docMk/>
            <pc:sldMk cId="3064112054" sldId="524"/>
            <ac:spMk id="65548" creationId="{00000000-0000-0000-0000-000000000000}"/>
          </ac:spMkLst>
        </pc:spChg>
        <pc:cxnChg chg="mod">
          <ac:chgData name="Graves, Katie" userId="7900f837-0f1f-42ef-be7b-d0081bd84b40" providerId="ADAL" clId="{01D7CA6B-DC68-43BB-8179-DDC24ABA472B}" dt="2023-03-23T01:12:38.308" v="215" actId="1076"/>
          <ac:cxnSpMkLst>
            <pc:docMk/>
            <pc:sldMk cId="3064112054" sldId="524"/>
            <ac:cxnSpMk id="6" creationId="{00000000-0000-0000-0000-000000000000}"/>
          </ac:cxnSpMkLst>
        </pc:cxnChg>
      </pc:sldChg>
      <pc:sldChg chg="modSp mod">
        <pc:chgData name="Graves, Katie" userId="7900f837-0f1f-42ef-be7b-d0081bd84b40" providerId="ADAL" clId="{01D7CA6B-DC68-43BB-8179-DDC24ABA472B}" dt="2023-03-23T01:39:23.541" v="2139" actId="962"/>
        <pc:sldMkLst>
          <pc:docMk/>
          <pc:sldMk cId="1525985619" sldId="660"/>
        </pc:sldMkLst>
        <pc:spChg chg="mod">
          <ac:chgData name="Graves, Katie" userId="7900f837-0f1f-42ef-be7b-d0081bd84b40" providerId="ADAL" clId="{01D7CA6B-DC68-43BB-8179-DDC24ABA472B}" dt="2023-03-23T01:39:23.541" v="2139" actId="962"/>
          <ac:spMkLst>
            <pc:docMk/>
            <pc:sldMk cId="1525985619" sldId="660"/>
            <ac:spMk id="2" creationId="{2F1E9F84-D4C5-4A95-B2F8-148647894C9E}"/>
          </ac:spMkLst>
        </pc:spChg>
      </pc:sldChg>
      <pc:sldChg chg="modSp mod">
        <pc:chgData name="Graves, Katie" userId="7900f837-0f1f-42ef-be7b-d0081bd84b40" providerId="ADAL" clId="{01D7CA6B-DC68-43BB-8179-DDC24ABA472B}" dt="2023-03-23T01:19:47.148" v="437" actId="962"/>
        <pc:sldMkLst>
          <pc:docMk/>
          <pc:sldMk cId="1125119177" sldId="1066"/>
        </pc:sldMkLst>
        <pc:spChg chg="mod">
          <ac:chgData name="Graves, Katie" userId="7900f837-0f1f-42ef-be7b-d0081bd84b40" providerId="ADAL" clId="{01D7CA6B-DC68-43BB-8179-DDC24ABA472B}" dt="2023-03-23T01:18:58.967" v="354" actId="962"/>
          <ac:spMkLst>
            <pc:docMk/>
            <pc:sldMk cId="1125119177" sldId="1066"/>
            <ac:spMk id="3" creationId="{0B616E5B-865A-47B9-85C3-80E87603DF16}"/>
          </ac:spMkLst>
        </pc:spChg>
        <pc:spChg chg="mod">
          <ac:chgData name="Graves, Katie" userId="7900f837-0f1f-42ef-be7b-d0081bd84b40" providerId="ADAL" clId="{01D7CA6B-DC68-43BB-8179-DDC24ABA472B}" dt="2023-03-23T01:18:43.613" v="350" actId="962"/>
          <ac:spMkLst>
            <pc:docMk/>
            <pc:sldMk cId="1125119177" sldId="1066"/>
            <ac:spMk id="4" creationId="{59C8CEA2-5AFC-4574-87A3-B26A8F0D4709}"/>
          </ac:spMkLst>
        </pc:spChg>
        <pc:spChg chg="mod">
          <ac:chgData name="Graves, Katie" userId="7900f837-0f1f-42ef-be7b-d0081bd84b40" providerId="ADAL" clId="{01D7CA6B-DC68-43BB-8179-DDC24ABA472B}" dt="2023-03-23T01:19:21.096" v="359" actId="962"/>
          <ac:spMkLst>
            <pc:docMk/>
            <pc:sldMk cId="1125119177" sldId="1066"/>
            <ac:spMk id="7" creationId="{E52A9840-FBA6-462D-BEEE-263DAB6F85E7}"/>
          </ac:spMkLst>
        </pc:spChg>
        <pc:spChg chg="mod">
          <ac:chgData name="Graves, Katie" userId="7900f837-0f1f-42ef-be7b-d0081bd84b40" providerId="ADAL" clId="{01D7CA6B-DC68-43BB-8179-DDC24ABA472B}" dt="2023-03-23T01:19:47.148" v="437" actId="962"/>
          <ac:spMkLst>
            <pc:docMk/>
            <pc:sldMk cId="1125119177" sldId="1066"/>
            <ac:spMk id="13" creationId="{BD454F0C-525D-4179-846B-38604EEADA72}"/>
          </ac:spMkLst>
        </pc:spChg>
        <pc:spChg chg="mod">
          <ac:chgData name="Graves, Katie" userId="7900f837-0f1f-42ef-be7b-d0081bd84b40" providerId="ADAL" clId="{01D7CA6B-DC68-43BB-8179-DDC24ABA472B}" dt="2023-03-23T01:19:33.807" v="398" actId="962"/>
          <ac:spMkLst>
            <pc:docMk/>
            <pc:sldMk cId="1125119177" sldId="1066"/>
            <ac:spMk id="14" creationId="{64BB0E02-9136-4F3F-B680-E3C0A8367BDB}"/>
          </ac:spMkLst>
        </pc:spChg>
        <pc:spChg chg="mod">
          <ac:chgData name="Graves, Katie" userId="7900f837-0f1f-42ef-be7b-d0081bd84b40" providerId="ADAL" clId="{01D7CA6B-DC68-43BB-8179-DDC24ABA472B}" dt="2023-03-23T01:19:07.160" v="356" actId="962"/>
          <ac:spMkLst>
            <pc:docMk/>
            <pc:sldMk cId="1125119177" sldId="1066"/>
            <ac:spMk id="15" creationId="{36597413-AD1D-4A93-8AA0-7DD24F8AB2D7}"/>
          </ac:spMkLst>
        </pc:spChg>
      </pc:sldChg>
      <pc:sldChg chg="modSp mod">
        <pc:chgData name="Graves, Katie" userId="7900f837-0f1f-42ef-be7b-d0081bd84b40" providerId="ADAL" clId="{01D7CA6B-DC68-43BB-8179-DDC24ABA472B}" dt="2023-03-23T01:29:41.446" v="1604" actId="20577"/>
        <pc:sldMkLst>
          <pc:docMk/>
          <pc:sldMk cId="185355943" sldId="1067"/>
        </pc:sldMkLst>
        <pc:spChg chg="mod">
          <ac:chgData name="Graves, Katie" userId="7900f837-0f1f-42ef-be7b-d0081bd84b40" providerId="ADAL" clId="{01D7CA6B-DC68-43BB-8179-DDC24ABA472B}" dt="2023-03-23T01:29:41.446" v="1604" actId="20577"/>
          <ac:spMkLst>
            <pc:docMk/>
            <pc:sldMk cId="185355943" sldId="1067"/>
            <ac:spMk id="9" creationId="{00000000-0000-0000-0000-000000000000}"/>
          </ac:spMkLst>
        </pc:spChg>
      </pc:sldChg>
      <pc:sldChg chg="modSp mod">
        <pc:chgData name="Graves, Katie" userId="7900f837-0f1f-42ef-be7b-d0081bd84b40" providerId="ADAL" clId="{01D7CA6B-DC68-43BB-8179-DDC24ABA472B}" dt="2023-03-23T01:27:09.873" v="1166" actId="962"/>
        <pc:sldMkLst>
          <pc:docMk/>
          <pc:sldMk cId="4087212841" sldId="1068"/>
        </pc:sldMkLst>
        <pc:spChg chg="mod">
          <ac:chgData name="Graves, Katie" userId="7900f837-0f1f-42ef-be7b-d0081bd84b40" providerId="ADAL" clId="{01D7CA6B-DC68-43BB-8179-DDC24ABA472B}" dt="2023-03-23T01:26:36.581" v="987" actId="962"/>
          <ac:spMkLst>
            <pc:docMk/>
            <pc:sldMk cId="4087212841" sldId="1068"/>
            <ac:spMk id="35" creationId="{00000000-0000-0000-0000-000000000000}"/>
          </ac:spMkLst>
        </pc:spChg>
        <pc:spChg chg="mod">
          <ac:chgData name="Graves, Katie" userId="7900f837-0f1f-42ef-be7b-d0081bd84b40" providerId="ADAL" clId="{01D7CA6B-DC68-43BB-8179-DDC24ABA472B}" dt="2023-03-23T01:26:19.929" v="984" actId="962"/>
          <ac:spMkLst>
            <pc:docMk/>
            <pc:sldMk cId="4087212841" sldId="1068"/>
            <ac:spMk id="98306" creationId="{00000000-0000-0000-0000-000000000000}"/>
          </ac:spMkLst>
        </pc:spChg>
        <pc:spChg chg="mod">
          <ac:chgData name="Graves, Katie" userId="7900f837-0f1f-42ef-be7b-d0081bd84b40" providerId="ADAL" clId="{01D7CA6B-DC68-43BB-8179-DDC24ABA472B}" dt="2023-03-23T01:27:09.873" v="1166" actId="962"/>
          <ac:spMkLst>
            <pc:docMk/>
            <pc:sldMk cId="4087212841" sldId="1068"/>
            <ac:spMk id="98324" creationId="{00000000-0000-0000-0000-000000000000}"/>
          </ac:spMkLst>
        </pc:spChg>
      </pc:sldChg>
      <pc:sldChg chg="modSp mod">
        <pc:chgData name="Graves, Katie" userId="7900f837-0f1f-42ef-be7b-d0081bd84b40" providerId="ADAL" clId="{01D7CA6B-DC68-43BB-8179-DDC24ABA472B}" dt="2023-03-23T01:28:12.971" v="1343" actId="962"/>
        <pc:sldMkLst>
          <pc:docMk/>
          <pc:sldMk cId="79244208" sldId="1069"/>
        </pc:sldMkLst>
        <pc:spChg chg="mod">
          <ac:chgData name="Graves, Katie" userId="7900f837-0f1f-42ef-be7b-d0081bd84b40" providerId="ADAL" clId="{01D7CA6B-DC68-43BB-8179-DDC24ABA472B}" dt="2023-03-23T01:27:31.676" v="1170" actId="962"/>
          <ac:spMkLst>
            <pc:docMk/>
            <pc:sldMk cId="79244208" sldId="1069"/>
            <ac:spMk id="34" creationId="{00000000-0000-0000-0000-000000000000}"/>
          </ac:spMkLst>
        </pc:spChg>
        <pc:spChg chg="mod">
          <ac:chgData name="Graves, Katie" userId="7900f837-0f1f-42ef-be7b-d0081bd84b40" providerId="ADAL" clId="{01D7CA6B-DC68-43BB-8179-DDC24ABA472B}" dt="2023-03-23T01:28:12.971" v="1343" actId="962"/>
          <ac:spMkLst>
            <pc:docMk/>
            <pc:sldMk cId="79244208" sldId="1069"/>
            <ac:spMk id="21518" creationId="{00000000-0000-0000-0000-000000000000}"/>
          </ac:spMkLst>
        </pc:spChg>
        <pc:spChg chg="mod">
          <ac:chgData name="Graves, Katie" userId="7900f837-0f1f-42ef-be7b-d0081bd84b40" providerId="ADAL" clId="{01D7CA6B-DC68-43BB-8179-DDC24ABA472B}" dt="2023-03-23T01:27:25.853" v="1168" actId="962"/>
          <ac:spMkLst>
            <pc:docMk/>
            <pc:sldMk cId="79244208" sldId="1069"/>
            <ac:spMk id="99330" creationId="{00000000-0000-0000-0000-000000000000}"/>
          </ac:spMkLst>
        </pc:spChg>
      </pc:sldChg>
      <pc:sldChg chg="modSp mod">
        <pc:chgData name="Graves, Katie" userId="7900f837-0f1f-42ef-be7b-d0081bd84b40" providerId="ADAL" clId="{01D7CA6B-DC68-43BB-8179-DDC24ABA472B}" dt="2023-03-23T01:39:11.966" v="2081" actId="962"/>
        <pc:sldMkLst>
          <pc:docMk/>
          <pc:sldMk cId="3815727184" sldId="1070"/>
        </pc:sldMkLst>
        <pc:spChg chg="mod">
          <ac:chgData name="Graves, Katie" userId="7900f837-0f1f-42ef-be7b-d0081bd84b40" providerId="ADAL" clId="{01D7CA6B-DC68-43BB-8179-DDC24ABA472B}" dt="2023-03-23T01:38:24.617" v="1949" actId="962"/>
          <ac:spMkLst>
            <pc:docMk/>
            <pc:sldMk cId="3815727184" sldId="1070"/>
            <ac:spMk id="2" creationId="{1F1A1F13-0DFB-4623-8DAA-4C2D7EF5E153}"/>
          </ac:spMkLst>
        </pc:spChg>
        <pc:spChg chg="mod">
          <ac:chgData name="Graves, Katie" userId="7900f837-0f1f-42ef-be7b-d0081bd84b40" providerId="ADAL" clId="{01D7CA6B-DC68-43BB-8179-DDC24ABA472B}" dt="2023-03-23T01:38:36.802" v="1952" actId="962"/>
          <ac:spMkLst>
            <pc:docMk/>
            <pc:sldMk cId="3815727184" sldId="1070"/>
            <ac:spMk id="7" creationId="{AB9C6259-052F-49EE-8EFD-0A935C6A0190}"/>
          </ac:spMkLst>
        </pc:spChg>
        <pc:graphicFrameChg chg="mod">
          <ac:chgData name="Graves, Katie" userId="7900f837-0f1f-42ef-be7b-d0081bd84b40" providerId="ADAL" clId="{01D7CA6B-DC68-43BB-8179-DDC24ABA472B}" dt="2023-03-23T01:39:11.966" v="2081" actId="962"/>
          <ac:graphicFrameMkLst>
            <pc:docMk/>
            <pc:sldMk cId="3815727184" sldId="1070"/>
            <ac:graphicFrameMk id="8" creationId="{8B13B385-1CE1-43B1-B5D2-FD51564E175D}"/>
          </ac:graphicFrameMkLst>
        </pc:graphicFrameChg>
      </pc:sldChg>
      <pc:sldChg chg="modSp mod">
        <pc:chgData name="Graves, Katie" userId="7900f837-0f1f-42ef-be7b-d0081bd84b40" providerId="ADAL" clId="{01D7CA6B-DC68-43BB-8179-DDC24ABA472B}" dt="2023-03-23T01:38:15.109" v="1947" actId="962"/>
        <pc:sldMkLst>
          <pc:docMk/>
          <pc:sldMk cId="538235825" sldId="1072"/>
        </pc:sldMkLst>
        <pc:spChg chg="mod">
          <ac:chgData name="Graves, Katie" userId="7900f837-0f1f-42ef-be7b-d0081bd84b40" providerId="ADAL" clId="{01D7CA6B-DC68-43BB-8179-DDC24ABA472B}" dt="2023-03-23T01:38:07.124" v="1945" actId="962"/>
          <ac:spMkLst>
            <pc:docMk/>
            <pc:sldMk cId="538235825" sldId="1072"/>
            <ac:spMk id="2" creationId="{1F1A1F13-0DFB-4623-8DAA-4C2D7EF5E153}"/>
          </ac:spMkLst>
        </pc:spChg>
        <pc:spChg chg="mod">
          <ac:chgData name="Graves, Katie" userId="7900f837-0f1f-42ef-be7b-d0081bd84b40" providerId="ADAL" clId="{01D7CA6B-DC68-43BB-8179-DDC24ABA472B}" dt="2023-03-23T01:38:15.109" v="1947" actId="962"/>
          <ac:spMkLst>
            <pc:docMk/>
            <pc:sldMk cId="538235825" sldId="1072"/>
            <ac:spMk id="7" creationId="{AB9C6259-052F-49EE-8EFD-0A935C6A0190}"/>
          </ac:spMkLst>
        </pc:spChg>
      </pc:sldChg>
      <pc:sldChg chg="modSp mod">
        <pc:chgData name="Graves, Katie" userId="7900f837-0f1f-42ef-be7b-d0081bd84b40" providerId="ADAL" clId="{01D7CA6B-DC68-43BB-8179-DDC24ABA472B}" dt="2023-03-23T01:37:57.237" v="1943" actId="962"/>
        <pc:sldMkLst>
          <pc:docMk/>
          <pc:sldMk cId="1268834193" sldId="1073"/>
        </pc:sldMkLst>
        <pc:spChg chg="mod">
          <ac:chgData name="Graves, Katie" userId="7900f837-0f1f-42ef-be7b-d0081bd84b40" providerId="ADAL" clId="{01D7CA6B-DC68-43BB-8179-DDC24ABA472B}" dt="2023-03-23T01:37:48.092" v="1941" actId="962"/>
          <ac:spMkLst>
            <pc:docMk/>
            <pc:sldMk cId="1268834193" sldId="1073"/>
            <ac:spMk id="2" creationId="{1F1A1F13-0DFB-4623-8DAA-4C2D7EF5E153}"/>
          </ac:spMkLst>
        </pc:spChg>
        <pc:spChg chg="mod">
          <ac:chgData name="Graves, Katie" userId="7900f837-0f1f-42ef-be7b-d0081bd84b40" providerId="ADAL" clId="{01D7CA6B-DC68-43BB-8179-DDC24ABA472B}" dt="2023-03-23T01:37:57.237" v="1943" actId="962"/>
          <ac:spMkLst>
            <pc:docMk/>
            <pc:sldMk cId="1268834193" sldId="1073"/>
            <ac:spMk id="7" creationId="{AB9C6259-052F-49EE-8EFD-0A935C6A0190}"/>
          </ac:spMkLst>
        </pc:spChg>
      </pc:sldChg>
      <pc:sldChg chg="modSp mod">
        <pc:chgData name="Graves, Katie" userId="7900f837-0f1f-42ef-be7b-d0081bd84b40" providerId="ADAL" clId="{01D7CA6B-DC68-43BB-8179-DDC24ABA472B}" dt="2023-03-23T01:35:18.598" v="1939" actId="962"/>
        <pc:sldMkLst>
          <pc:docMk/>
          <pc:sldMk cId="3134228272" sldId="1074"/>
        </pc:sldMkLst>
        <pc:spChg chg="mod">
          <ac:chgData name="Graves, Katie" userId="7900f837-0f1f-42ef-be7b-d0081bd84b40" providerId="ADAL" clId="{01D7CA6B-DC68-43BB-8179-DDC24ABA472B}" dt="2023-03-23T01:35:18.598" v="1939" actId="962"/>
          <ac:spMkLst>
            <pc:docMk/>
            <pc:sldMk cId="3134228272" sldId="1074"/>
            <ac:spMk id="3" creationId="{27DCD572-3EDF-4AE1-9100-28FDABC64965}"/>
          </ac:spMkLst>
        </pc:spChg>
        <pc:spChg chg="mod">
          <ac:chgData name="Graves, Katie" userId="7900f837-0f1f-42ef-be7b-d0081bd84b40" providerId="ADAL" clId="{01D7CA6B-DC68-43BB-8179-DDC24ABA472B}" dt="2023-03-23T01:35:09.992" v="1937" actId="962"/>
          <ac:spMkLst>
            <pc:docMk/>
            <pc:sldMk cId="3134228272" sldId="1074"/>
            <ac:spMk id="4" creationId="{F012DBFF-B7C5-4C6E-BAAC-0AEE01387B4E}"/>
          </ac:spMkLst>
        </pc:spChg>
      </pc:sldChg>
      <pc:sldChg chg="modSp mod">
        <pc:chgData name="Graves, Katie" userId="7900f837-0f1f-42ef-be7b-d0081bd84b40" providerId="ADAL" clId="{01D7CA6B-DC68-43BB-8179-DDC24ABA472B}" dt="2023-03-23T01:34:59.237" v="1901" actId="962"/>
        <pc:sldMkLst>
          <pc:docMk/>
          <pc:sldMk cId="888133" sldId="1075"/>
        </pc:sldMkLst>
        <pc:spChg chg="mod">
          <ac:chgData name="Graves, Katie" userId="7900f837-0f1f-42ef-be7b-d0081bd84b40" providerId="ADAL" clId="{01D7CA6B-DC68-43BB-8179-DDC24ABA472B}" dt="2023-03-23T01:34:59.237" v="1901" actId="962"/>
          <ac:spMkLst>
            <pc:docMk/>
            <pc:sldMk cId="888133" sldId="1075"/>
            <ac:spMk id="2" creationId="{2F1E9F84-D4C5-4A95-B2F8-148647894C9E}"/>
          </ac:spMkLst>
        </pc:spChg>
      </pc:sldChg>
      <pc:sldChg chg="modSp mod">
        <pc:chgData name="Graves, Katie" userId="7900f837-0f1f-42ef-be7b-d0081bd84b40" providerId="ADAL" clId="{01D7CA6B-DC68-43BB-8179-DDC24ABA472B}" dt="2023-03-23T01:34:31.686" v="1875" actId="962"/>
        <pc:sldMkLst>
          <pc:docMk/>
          <pc:sldMk cId="319028874" sldId="1262"/>
        </pc:sldMkLst>
        <pc:spChg chg="mod">
          <ac:chgData name="Graves, Katie" userId="7900f837-0f1f-42ef-be7b-d0081bd84b40" providerId="ADAL" clId="{01D7CA6B-DC68-43BB-8179-DDC24ABA472B}" dt="2023-03-23T01:34:23.358" v="1873" actId="962"/>
          <ac:spMkLst>
            <pc:docMk/>
            <pc:sldMk cId="319028874" sldId="1262"/>
            <ac:spMk id="3" creationId="{27DCD572-3EDF-4AE1-9100-28FDABC64965}"/>
          </ac:spMkLst>
        </pc:spChg>
        <pc:spChg chg="mod">
          <ac:chgData name="Graves, Katie" userId="7900f837-0f1f-42ef-be7b-d0081bd84b40" providerId="ADAL" clId="{01D7CA6B-DC68-43BB-8179-DDC24ABA472B}" dt="2023-03-23T01:34:31.686" v="1875" actId="962"/>
          <ac:spMkLst>
            <pc:docMk/>
            <pc:sldMk cId="319028874" sldId="1262"/>
            <ac:spMk id="4" creationId="{F012DBFF-B7C5-4C6E-BAAC-0AEE01387B4E}"/>
          </ac:spMkLst>
        </pc:spChg>
      </pc:sldChg>
      <pc:sldChg chg="modSp mod">
        <pc:chgData name="Graves, Katie" userId="7900f837-0f1f-42ef-be7b-d0081bd84b40" providerId="ADAL" clId="{01D7CA6B-DC68-43BB-8179-DDC24ABA472B}" dt="2023-03-23T01:43:21.495" v="2388" actId="962"/>
        <pc:sldMkLst>
          <pc:docMk/>
          <pc:sldMk cId="2271826710" sldId="1264"/>
        </pc:sldMkLst>
        <pc:spChg chg="mod ord">
          <ac:chgData name="Graves, Katie" userId="7900f837-0f1f-42ef-be7b-d0081bd84b40" providerId="ADAL" clId="{01D7CA6B-DC68-43BB-8179-DDC24ABA472B}" dt="2023-03-23T01:43:01.843" v="2386" actId="13244"/>
          <ac:spMkLst>
            <pc:docMk/>
            <pc:sldMk cId="2271826710" sldId="1264"/>
            <ac:spMk id="4" creationId="{E690AD35-D6F2-4604-AD0F-521D716725F9}"/>
          </ac:spMkLst>
        </pc:spChg>
        <pc:spChg chg="mod">
          <ac:chgData name="Graves, Katie" userId="7900f837-0f1f-42ef-be7b-d0081bd84b40" providerId="ADAL" clId="{01D7CA6B-DC68-43BB-8179-DDC24ABA472B}" dt="2023-03-23T01:30:10.903" v="1608" actId="962"/>
          <ac:spMkLst>
            <pc:docMk/>
            <pc:sldMk cId="2271826710" sldId="1264"/>
            <ac:spMk id="16" creationId="{579CB134-A722-4C52-A89F-2F09A9ABD9A4}"/>
          </ac:spMkLst>
        </pc:spChg>
        <pc:spChg chg="mod">
          <ac:chgData name="Graves, Katie" userId="7900f837-0f1f-42ef-be7b-d0081bd84b40" providerId="ADAL" clId="{01D7CA6B-DC68-43BB-8179-DDC24ABA472B}" dt="2023-03-23T01:30:19.710" v="1610" actId="962"/>
          <ac:spMkLst>
            <pc:docMk/>
            <pc:sldMk cId="2271826710" sldId="1264"/>
            <ac:spMk id="17" creationId="{E076A5E3-CA0B-4268-B1FE-B6FB58858626}"/>
          </ac:spMkLst>
        </pc:spChg>
        <pc:spChg chg="mod">
          <ac:chgData name="Graves, Katie" userId="7900f837-0f1f-42ef-be7b-d0081bd84b40" providerId="ADAL" clId="{01D7CA6B-DC68-43BB-8179-DDC24ABA472B}" dt="2023-03-23T01:30:27.363" v="1612" actId="962"/>
          <ac:spMkLst>
            <pc:docMk/>
            <pc:sldMk cId="2271826710" sldId="1264"/>
            <ac:spMk id="18" creationId="{99CB0007-0E95-42A7-9ADB-91C610C64A0B}"/>
          </ac:spMkLst>
        </pc:spChg>
        <pc:spChg chg="mod">
          <ac:chgData name="Graves, Katie" userId="7900f837-0f1f-42ef-be7b-d0081bd84b40" providerId="ADAL" clId="{01D7CA6B-DC68-43BB-8179-DDC24ABA472B}" dt="2023-03-23T01:30:43.050" v="1616" actId="962"/>
          <ac:spMkLst>
            <pc:docMk/>
            <pc:sldMk cId="2271826710" sldId="1264"/>
            <ac:spMk id="19" creationId="{F6B2019B-3BB5-4CE4-8F50-93982BD541E4}"/>
          </ac:spMkLst>
        </pc:spChg>
        <pc:spChg chg="mod">
          <ac:chgData name="Graves, Katie" userId="7900f837-0f1f-42ef-be7b-d0081bd84b40" providerId="ADAL" clId="{01D7CA6B-DC68-43BB-8179-DDC24ABA472B}" dt="2023-03-23T01:31:01.022" v="1618" actId="962"/>
          <ac:spMkLst>
            <pc:docMk/>
            <pc:sldMk cId="2271826710" sldId="1264"/>
            <ac:spMk id="20" creationId="{430880A5-87BF-40E7-AC14-55D00B673136}"/>
          </ac:spMkLst>
        </pc:spChg>
        <pc:spChg chg="mod">
          <ac:chgData name="Graves, Katie" userId="7900f837-0f1f-42ef-be7b-d0081bd84b40" providerId="ADAL" clId="{01D7CA6B-DC68-43BB-8179-DDC24ABA472B}" dt="2023-03-23T01:29:59.726" v="1606" actId="962"/>
          <ac:spMkLst>
            <pc:docMk/>
            <pc:sldMk cId="2271826710" sldId="1264"/>
            <ac:spMk id="97284" creationId="{00000000-0000-0000-0000-000000000000}"/>
          </ac:spMkLst>
        </pc:spChg>
        <pc:picChg chg="mod ord">
          <ac:chgData name="Graves, Katie" userId="7900f837-0f1f-42ef-be7b-d0081bd84b40" providerId="ADAL" clId="{01D7CA6B-DC68-43BB-8179-DDC24ABA472B}" dt="2023-03-23T01:43:21.495" v="2388" actId="962"/>
          <ac:picMkLst>
            <pc:docMk/>
            <pc:sldMk cId="2271826710" sldId="1264"/>
            <ac:picMk id="6" creationId="{4393C789-8A49-0D9F-70EF-7CFEF313C2CC}"/>
          </ac:picMkLst>
        </pc:picChg>
      </pc:sldChg>
      <pc:sldChg chg="modSp mod">
        <pc:chgData name="Graves, Katie" userId="7900f837-0f1f-42ef-be7b-d0081bd84b40" providerId="ADAL" clId="{01D7CA6B-DC68-43BB-8179-DDC24ABA472B}" dt="2023-03-23T01:48:59.606" v="2406" actId="13244"/>
        <pc:sldMkLst>
          <pc:docMk/>
          <pc:sldMk cId="3766356380" sldId="1272"/>
        </pc:sldMkLst>
        <pc:spChg chg="mod">
          <ac:chgData name="Graves, Katie" userId="7900f837-0f1f-42ef-be7b-d0081bd84b40" providerId="ADAL" clId="{01D7CA6B-DC68-43BB-8179-DDC24ABA472B}" dt="2023-03-23T01:39:42.208" v="2197" actId="962"/>
          <ac:spMkLst>
            <pc:docMk/>
            <pc:sldMk cId="3766356380" sldId="1272"/>
            <ac:spMk id="4" creationId="{F012DBFF-B7C5-4C6E-BAAC-0AEE01387B4E}"/>
          </ac:spMkLst>
        </pc:spChg>
        <pc:spChg chg="mod">
          <ac:chgData name="Graves, Katie" userId="7900f837-0f1f-42ef-be7b-d0081bd84b40" providerId="ADAL" clId="{01D7CA6B-DC68-43BB-8179-DDC24ABA472B}" dt="2023-03-23T01:40:55.308" v="2244" actId="962"/>
          <ac:spMkLst>
            <pc:docMk/>
            <pc:sldMk cId="3766356380" sldId="1272"/>
            <ac:spMk id="7" creationId="{C8FEAD46-A6E7-4A9E-88E0-7C899E9AE82D}"/>
          </ac:spMkLst>
        </pc:spChg>
        <pc:spChg chg="mod">
          <ac:chgData name="Graves, Katie" userId="7900f837-0f1f-42ef-be7b-d0081bd84b40" providerId="ADAL" clId="{01D7CA6B-DC68-43BB-8179-DDC24ABA472B}" dt="2023-03-23T01:41:47.867" v="2256" actId="962"/>
          <ac:spMkLst>
            <pc:docMk/>
            <pc:sldMk cId="3766356380" sldId="1272"/>
            <ac:spMk id="27" creationId="{82FB849A-E99A-4E06-A6FB-4668B9625D5D}"/>
          </ac:spMkLst>
        </pc:spChg>
        <pc:spChg chg="mod">
          <ac:chgData name="Graves, Katie" userId="7900f837-0f1f-42ef-be7b-d0081bd84b40" providerId="ADAL" clId="{01D7CA6B-DC68-43BB-8179-DDC24ABA472B}" dt="2023-03-23T01:40:35.412" v="2205" actId="962"/>
          <ac:spMkLst>
            <pc:docMk/>
            <pc:sldMk cId="3766356380" sldId="1272"/>
            <ac:spMk id="29" creationId="{BE2DAF02-B4F3-494D-8F0A-DB724854CDDA}"/>
          </ac:spMkLst>
        </pc:spChg>
        <pc:spChg chg="mod">
          <ac:chgData name="Graves, Katie" userId="7900f837-0f1f-42ef-be7b-d0081bd84b40" providerId="ADAL" clId="{01D7CA6B-DC68-43BB-8179-DDC24ABA472B}" dt="2023-03-23T01:40:26.950" v="2203" actId="962"/>
          <ac:spMkLst>
            <pc:docMk/>
            <pc:sldMk cId="3766356380" sldId="1272"/>
            <ac:spMk id="31" creationId="{0854A462-168D-4881-B6F1-999C3A348B7C}"/>
          </ac:spMkLst>
        </pc:spChg>
        <pc:spChg chg="mod">
          <ac:chgData name="Graves, Katie" userId="7900f837-0f1f-42ef-be7b-d0081bd84b40" providerId="ADAL" clId="{01D7CA6B-DC68-43BB-8179-DDC24ABA472B}" dt="2023-03-23T01:40:19.479" v="2201" actId="962"/>
          <ac:spMkLst>
            <pc:docMk/>
            <pc:sldMk cId="3766356380" sldId="1272"/>
            <ac:spMk id="33" creationId="{8132820D-A402-49B5-B7A7-72F3E634EB64}"/>
          </ac:spMkLst>
        </pc:spChg>
        <pc:spChg chg="mod">
          <ac:chgData name="Graves, Katie" userId="7900f837-0f1f-42ef-be7b-d0081bd84b40" providerId="ADAL" clId="{01D7CA6B-DC68-43BB-8179-DDC24ABA472B}" dt="2023-03-23T01:41:04.765" v="2246" actId="962"/>
          <ac:spMkLst>
            <pc:docMk/>
            <pc:sldMk cId="3766356380" sldId="1272"/>
            <ac:spMk id="34" creationId="{FB4CB510-1683-40C9-8756-F8F95D226109}"/>
          </ac:spMkLst>
        </pc:spChg>
        <pc:spChg chg="mod">
          <ac:chgData name="Graves, Katie" userId="7900f837-0f1f-42ef-be7b-d0081bd84b40" providerId="ADAL" clId="{01D7CA6B-DC68-43BB-8179-DDC24ABA472B}" dt="2023-03-23T01:40:48.928" v="2242" actId="962"/>
          <ac:spMkLst>
            <pc:docMk/>
            <pc:sldMk cId="3766356380" sldId="1272"/>
            <ac:spMk id="37" creationId="{72748497-EE2A-4516-925C-89221A865164}"/>
          </ac:spMkLst>
        </pc:spChg>
        <pc:spChg chg="mod ord">
          <ac:chgData name="Graves, Katie" userId="7900f837-0f1f-42ef-be7b-d0081bd84b40" providerId="ADAL" clId="{01D7CA6B-DC68-43BB-8179-DDC24ABA472B}" dt="2023-03-23T01:48:32.128" v="2404" actId="13244"/>
          <ac:spMkLst>
            <pc:docMk/>
            <pc:sldMk cId="3766356380" sldId="1272"/>
            <ac:spMk id="38" creationId="{2FF75A53-A8AD-4919-A8FF-8DFAAAD87A91}"/>
          </ac:spMkLst>
        </pc:spChg>
        <pc:spChg chg="mod ord">
          <ac:chgData name="Graves, Katie" userId="7900f837-0f1f-42ef-be7b-d0081bd84b40" providerId="ADAL" clId="{01D7CA6B-DC68-43BB-8179-DDC24ABA472B}" dt="2023-03-23T01:48:15.254" v="2402" actId="13244"/>
          <ac:spMkLst>
            <pc:docMk/>
            <pc:sldMk cId="3766356380" sldId="1272"/>
            <ac:spMk id="39" creationId="{CA846F91-235B-4563-A659-F61010C96BCB}"/>
          </ac:spMkLst>
        </pc:spChg>
        <pc:spChg chg="mod">
          <ac:chgData name="Graves, Katie" userId="7900f837-0f1f-42ef-be7b-d0081bd84b40" providerId="ADAL" clId="{01D7CA6B-DC68-43BB-8179-DDC24ABA472B}" dt="2023-03-23T01:41:23.057" v="2250" actId="962"/>
          <ac:spMkLst>
            <pc:docMk/>
            <pc:sldMk cId="3766356380" sldId="1272"/>
            <ac:spMk id="40" creationId="{67CB0D58-9680-4930-A7B9-B5CFDA896AF3}"/>
          </ac:spMkLst>
        </pc:spChg>
        <pc:spChg chg="mod ord">
          <ac:chgData name="Graves, Katie" userId="7900f837-0f1f-42ef-be7b-d0081bd84b40" providerId="ADAL" clId="{01D7CA6B-DC68-43BB-8179-DDC24ABA472B}" dt="2023-03-23T01:48:00.551" v="2401" actId="13244"/>
          <ac:spMkLst>
            <pc:docMk/>
            <pc:sldMk cId="3766356380" sldId="1272"/>
            <ac:spMk id="41" creationId="{9F542BAA-4E04-4B5C-8FFE-660EDCAEB01C}"/>
          </ac:spMkLst>
        </pc:spChg>
        <pc:spChg chg="mod">
          <ac:chgData name="Graves, Katie" userId="7900f837-0f1f-42ef-be7b-d0081bd84b40" providerId="ADAL" clId="{01D7CA6B-DC68-43BB-8179-DDC24ABA472B}" dt="2023-03-23T01:41:41.651" v="2254" actId="962"/>
          <ac:spMkLst>
            <pc:docMk/>
            <pc:sldMk cId="3766356380" sldId="1272"/>
            <ac:spMk id="43" creationId="{D9F51B11-B854-46F8-81AB-3B12EABC9F8B}"/>
          </ac:spMkLst>
        </pc:spChg>
        <pc:spChg chg="mod">
          <ac:chgData name="Graves, Katie" userId="7900f837-0f1f-42ef-be7b-d0081bd84b40" providerId="ADAL" clId="{01D7CA6B-DC68-43BB-8179-DDC24ABA472B}" dt="2023-03-23T01:42:28.838" v="2384" actId="962"/>
          <ac:spMkLst>
            <pc:docMk/>
            <pc:sldMk cId="3766356380" sldId="1272"/>
            <ac:spMk id="44" creationId="{5048FD83-4833-4BCD-B3A7-D45CF58C2E87}"/>
          </ac:spMkLst>
        </pc:spChg>
        <pc:spChg chg="mod">
          <ac:chgData name="Graves, Katie" userId="7900f837-0f1f-42ef-be7b-d0081bd84b40" providerId="ADAL" clId="{01D7CA6B-DC68-43BB-8179-DDC24ABA472B}" dt="2023-03-23T01:41:32.006" v="2252" actId="962"/>
          <ac:spMkLst>
            <pc:docMk/>
            <pc:sldMk cId="3766356380" sldId="1272"/>
            <ac:spMk id="68" creationId="{F56F772C-3CAA-4B5E-B175-D505AF04F25D}"/>
          </ac:spMkLst>
        </pc:spChg>
        <pc:spChg chg="mod">
          <ac:chgData name="Graves, Katie" userId="7900f837-0f1f-42ef-be7b-d0081bd84b40" providerId="ADAL" clId="{01D7CA6B-DC68-43BB-8179-DDC24ABA472B}" dt="2023-03-23T01:41:14.069" v="2248" actId="962"/>
          <ac:spMkLst>
            <pc:docMk/>
            <pc:sldMk cId="3766356380" sldId="1272"/>
            <ac:spMk id="69" creationId="{A0E0C15D-91EC-416B-A333-AEC940DE492D}"/>
          </ac:spMkLst>
        </pc:spChg>
        <pc:cxnChg chg="mod ord">
          <ac:chgData name="Graves, Katie" userId="7900f837-0f1f-42ef-be7b-d0081bd84b40" providerId="ADAL" clId="{01D7CA6B-DC68-43BB-8179-DDC24ABA472B}" dt="2023-03-23T01:47:49.531" v="2400" actId="962"/>
          <ac:cxnSpMkLst>
            <pc:docMk/>
            <pc:sldMk cId="3766356380" sldId="1272"/>
            <ac:cxnSpMk id="9" creationId="{6595FA3F-ABEA-4033-8B62-38F99E144891}"/>
          </ac:cxnSpMkLst>
        </pc:cxnChg>
        <pc:cxnChg chg="mod">
          <ac:chgData name="Graves, Katie" userId="7900f837-0f1f-42ef-be7b-d0081bd84b40" providerId="ADAL" clId="{01D7CA6B-DC68-43BB-8179-DDC24ABA472B}" dt="2023-03-23T01:48:49.739" v="2405" actId="962"/>
          <ac:cxnSpMkLst>
            <pc:docMk/>
            <pc:sldMk cId="3766356380" sldId="1272"/>
            <ac:cxnSpMk id="45" creationId="{5EBB8843-7A86-47F9-85E6-15A02275944C}"/>
          </ac:cxnSpMkLst>
        </pc:cxnChg>
        <pc:cxnChg chg="mod ord">
          <ac:chgData name="Graves, Katie" userId="7900f837-0f1f-42ef-be7b-d0081bd84b40" providerId="ADAL" clId="{01D7CA6B-DC68-43BB-8179-DDC24ABA472B}" dt="2023-03-23T01:48:23.297" v="2403" actId="13244"/>
          <ac:cxnSpMkLst>
            <pc:docMk/>
            <pc:sldMk cId="3766356380" sldId="1272"/>
            <ac:cxnSpMk id="53" creationId="{6374797A-18B3-4A22-B7B1-A6A48A32580D}"/>
          </ac:cxnSpMkLst>
        </pc:cxnChg>
        <pc:cxnChg chg="ord">
          <ac:chgData name="Graves, Katie" userId="7900f837-0f1f-42ef-be7b-d0081bd84b40" providerId="ADAL" clId="{01D7CA6B-DC68-43BB-8179-DDC24ABA472B}" dt="2023-03-23T01:48:59.606" v="2406" actId="13244"/>
          <ac:cxnSpMkLst>
            <pc:docMk/>
            <pc:sldMk cId="3766356380" sldId="1272"/>
            <ac:cxnSpMk id="57" creationId="{1AE2FBC0-9D7E-434F-9394-B1EA293FB950}"/>
          </ac:cxnSpMkLst>
        </pc:cxnChg>
      </pc:sldChg>
      <pc:sldChg chg="modSp mod">
        <pc:chgData name="Graves, Katie" userId="7900f837-0f1f-42ef-be7b-d0081bd84b40" providerId="ADAL" clId="{01D7CA6B-DC68-43BB-8179-DDC24ABA472B}" dt="2023-03-23T01:09:15.073" v="176" actId="962"/>
        <pc:sldMkLst>
          <pc:docMk/>
          <pc:sldMk cId="3190632291" sldId="1273"/>
        </pc:sldMkLst>
        <pc:spChg chg="mod">
          <ac:chgData name="Graves, Katie" userId="7900f837-0f1f-42ef-be7b-d0081bd84b40" providerId="ADAL" clId="{01D7CA6B-DC68-43BB-8179-DDC24ABA472B}" dt="2023-03-23T01:05:58.630" v="152" actId="962"/>
          <ac:spMkLst>
            <pc:docMk/>
            <pc:sldMk cId="3190632291" sldId="1273"/>
            <ac:spMk id="10" creationId="{5B1C22CD-4915-4071-AD57-9023752B2D88}"/>
          </ac:spMkLst>
        </pc:spChg>
        <pc:spChg chg="mod">
          <ac:chgData name="Graves, Katie" userId="7900f837-0f1f-42ef-be7b-d0081bd84b40" providerId="ADAL" clId="{01D7CA6B-DC68-43BB-8179-DDC24ABA472B}" dt="2023-03-23T01:05:16.833" v="139" actId="962"/>
          <ac:spMkLst>
            <pc:docMk/>
            <pc:sldMk cId="3190632291" sldId="1273"/>
            <ac:spMk id="14" creationId="{7EB9BCAE-BF55-4803-86FA-50B75EF38A66}"/>
          </ac:spMkLst>
        </pc:spChg>
        <pc:spChg chg="mod">
          <ac:chgData name="Graves, Katie" userId="7900f837-0f1f-42ef-be7b-d0081bd84b40" providerId="ADAL" clId="{01D7CA6B-DC68-43BB-8179-DDC24ABA472B}" dt="2023-03-23T01:03:33.624" v="72" actId="962"/>
          <ac:spMkLst>
            <pc:docMk/>
            <pc:sldMk cId="3190632291" sldId="1273"/>
            <ac:spMk id="16" creationId="{0F1B5B9C-1D87-4655-887B-A698EB951BAF}"/>
          </ac:spMkLst>
        </pc:spChg>
        <pc:spChg chg="mod">
          <ac:chgData name="Graves, Katie" userId="7900f837-0f1f-42ef-be7b-d0081bd84b40" providerId="ADAL" clId="{01D7CA6B-DC68-43BB-8179-DDC24ABA472B}" dt="2023-03-23T01:04:05.074" v="90" actId="962"/>
          <ac:spMkLst>
            <pc:docMk/>
            <pc:sldMk cId="3190632291" sldId="1273"/>
            <ac:spMk id="17" creationId="{6595553F-E9EE-42FC-918E-0EEDCF821B2B}"/>
          </ac:spMkLst>
        </pc:spChg>
        <pc:spChg chg="mod">
          <ac:chgData name="Graves, Katie" userId="7900f837-0f1f-42ef-be7b-d0081bd84b40" providerId="ADAL" clId="{01D7CA6B-DC68-43BB-8179-DDC24ABA472B}" dt="2023-03-23T01:03:53.034" v="88" actId="962"/>
          <ac:spMkLst>
            <pc:docMk/>
            <pc:sldMk cId="3190632291" sldId="1273"/>
            <ac:spMk id="19" creationId="{906676DA-71B1-4E08-8743-8B5EDE958849}"/>
          </ac:spMkLst>
        </pc:spChg>
        <pc:spChg chg="mod">
          <ac:chgData name="Graves, Katie" userId="7900f837-0f1f-42ef-be7b-d0081bd84b40" providerId="ADAL" clId="{01D7CA6B-DC68-43BB-8179-DDC24ABA472B}" dt="2023-03-23T01:04:36.180" v="97" actId="962"/>
          <ac:spMkLst>
            <pc:docMk/>
            <pc:sldMk cId="3190632291" sldId="1273"/>
            <ac:spMk id="22" creationId="{08CC6543-EE58-4EA2-A293-8B24C2B112C9}"/>
          </ac:spMkLst>
        </pc:spChg>
        <pc:spChg chg="mod ord">
          <ac:chgData name="Graves, Katie" userId="7900f837-0f1f-42ef-be7b-d0081bd84b40" providerId="ADAL" clId="{01D7CA6B-DC68-43BB-8179-DDC24ABA472B}" dt="2023-03-23T01:05:58.118" v="151" actId="13244"/>
          <ac:spMkLst>
            <pc:docMk/>
            <pc:sldMk cId="3190632291" sldId="1273"/>
            <ac:spMk id="24" creationId="{19BF7B24-7D40-4603-8530-885938767C33}"/>
          </ac:spMkLst>
        </pc:spChg>
        <pc:spChg chg="mod">
          <ac:chgData name="Graves, Katie" userId="7900f837-0f1f-42ef-be7b-d0081bd84b40" providerId="ADAL" clId="{01D7CA6B-DC68-43BB-8179-DDC24ABA472B}" dt="2023-03-23T01:04:17.959" v="92" actId="962"/>
          <ac:spMkLst>
            <pc:docMk/>
            <pc:sldMk cId="3190632291" sldId="1273"/>
            <ac:spMk id="26" creationId="{C5270AE7-BC46-4765-8E4B-7DDF6C845C16}"/>
          </ac:spMkLst>
        </pc:spChg>
        <pc:spChg chg="mod">
          <ac:chgData name="Graves, Katie" userId="7900f837-0f1f-42ef-be7b-d0081bd84b40" providerId="ADAL" clId="{01D7CA6B-DC68-43BB-8179-DDC24ABA472B}" dt="2023-03-23T01:04:57.411" v="117" actId="962"/>
          <ac:spMkLst>
            <pc:docMk/>
            <pc:sldMk cId="3190632291" sldId="1273"/>
            <ac:spMk id="28" creationId="{A761249D-5CB1-479A-AFCD-6B589C94BDB8}"/>
          </ac:spMkLst>
        </pc:spChg>
        <pc:spChg chg="mod">
          <ac:chgData name="Graves, Katie" userId="7900f837-0f1f-42ef-be7b-d0081bd84b40" providerId="ADAL" clId="{01D7CA6B-DC68-43BB-8179-DDC24ABA472B}" dt="2023-03-23T01:09:15.073" v="176" actId="962"/>
          <ac:spMkLst>
            <pc:docMk/>
            <pc:sldMk cId="3190632291" sldId="1273"/>
            <ac:spMk id="29" creationId="{3D953684-F27E-4FC5-8988-8DE2D2D686A1}"/>
          </ac:spMkLst>
        </pc:spChg>
        <pc:spChg chg="mod">
          <ac:chgData name="Graves, Katie" userId="7900f837-0f1f-42ef-be7b-d0081bd84b40" providerId="ADAL" clId="{01D7CA6B-DC68-43BB-8179-DDC24ABA472B}" dt="2023-03-23T01:04:49.938" v="111" actId="962"/>
          <ac:spMkLst>
            <pc:docMk/>
            <pc:sldMk cId="3190632291" sldId="1273"/>
            <ac:spMk id="30" creationId="{9E82B2F1-2E6F-4041-8CC5-95176B9B2987}"/>
          </ac:spMkLst>
        </pc:spChg>
        <pc:spChg chg="mod">
          <ac:chgData name="Graves, Katie" userId="7900f837-0f1f-42ef-be7b-d0081bd84b40" providerId="ADAL" clId="{01D7CA6B-DC68-43BB-8179-DDC24ABA472B}" dt="2023-03-23T01:03:44.955" v="86" actId="962"/>
          <ac:spMkLst>
            <pc:docMk/>
            <pc:sldMk cId="3190632291" sldId="1273"/>
            <ac:spMk id="31" creationId="{0C5AFD00-0012-4095-A782-053252D89470}"/>
          </ac:spMkLst>
        </pc:spChg>
        <pc:spChg chg="mod">
          <ac:chgData name="Graves, Katie" userId="7900f837-0f1f-42ef-be7b-d0081bd84b40" providerId="ADAL" clId="{01D7CA6B-DC68-43BB-8179-DDC24ABA472B}" dt="2023-03-23T01:03:23.172" v="70" actId="962"/>
          <ac:spMkLst>
            <pc:docMk/>
            <pc:sldMk cId="3190632291" sldId="1273"/>
            <ac:spMk id="49175" creationId="{00000000-0000-0000-0000-000000000000}"/>
          </ac:spMkLst>
        </pc:spChg>
        <pc:cxnChg chg="ord">
          <ac:chgData name="Graves, Katie" userId="7900f837-0f1f-42ef-be7b-d0081bd84b40" providerId="ADAL" clId="{01D7CA6B-DC68-43BB-8179-DDC24ABA472B}" dt="2023-03-23T01:06:33.597" v="155" actId="13244"/>
          <ac:cxnSpMkLst>
            <pc:docMk/>
            <pc:sldMk cId="3190632291" sldId="1273"/>
            <ac:cxnSpMk id="18" creationId="{9D2697D6-64FC-415C-855E-87B37B5EC011}"/>
          </ac:cxnSpMkLst>
        </pc:cxnChg>
        <pc:cxnChg chg="ord">
          <ac:chgData name="Graves, Katie" userId="7900f837-0f1f-42ef-be7b-d0081bd84b40" providerId="ADAL" clId="{01D7CA6B-DC68-43BB-8179-DDC24ABA472B}" dt="2023-03-23T01:06:22.332" v="154" actId="13244"/>
          <ac:cxnSpMkLst>
            <pc:docMk/>
            <pc:sldMk cId="3190632291" sldId="1273"/>
            <ac:cxnSpMk id="20" creationId="{6ADE4345-75AA-4DFC-8909-F2CE58FB2F05}"/>
          </ac:cxnSpMkLst>
        </pc:cxnChg>
        <pc:cxnChg chg="mod">
          <ac:chgData name="Graves, Katie" userId="7900f837-0f1f-42ef-be7b-d0081bd84b40" providerId="ADAL" clId="{01D7CA6B-DC68-43BB-8179-DDC24ABA472B}" dt="2023-03-23T01:06:10.862" v="153" actId="962"/>
          <ac:cxnSpMkLst>
            <pc:docMk/>
            <pc:sldMk cId="3190632291" sldId="1273"/>
            <ac:cxnSpMk id="25" creationId="{19878F77-3092-484D-8D9A-D18686F45D81}"/>
          </ac:cxnSpMkLst>
        </pc:cxnChg>
      </pc:sldChg>
      <pc:sldChg chg="modSp mod">
        <pc:chgData name="Graves, Katie" userId="7900f837-0f1f-42ef-be7b-d0081bd84b40" providerId="ADAL" clId="{01D7CA6B-DC68-43BB-8179-DDC24ABA472B}" dt="2023-03-23T01:15:13.322" v="249" actId="962"/>
        <pc:sldMkLst>
          <pc:docMk/>
          <pc:sldMk cId="2266409228" sldId="1277"/>
        </pc:sldMkLst>
        <pc:spChg chg="mod">
          <ac:chgData name="Graves, Katie" userId="7900f837-0f1f-42ef-be7b-d0081bd84b40" providerId="ADAL" clId="{01D7CA6B-DC68-43BB-8179-DDC24ABA472B}" dt="2023-03-23T01:15:04.559" v="247" actId="962"/>
          <ac:spMkLst>
            <pc:docMk/>
            <pc:sldMk cId="2266409228" sldId="1277"/>
            <ac:spMk id="3" creationId="{A1248F8D-B0AF-4ED8-9465-1C2B258D3D47}"/>
          </ac:spMkLst>
        </pc:spChg>
        <pc:spChg chg="mod">
          <ac:chgData name="Graves, Katie" userId="7900f837-0f1f-42ef-be7b-d0081bd84b40" providerId="ADAL" clId="{01D7CA6B-DC68-43BB-8179-DDC24ABA472B}" dt="2023-03-23T01:14:45.193" v="241" actId="962"/>
          <ac:spMkLst>
            <pc:docMk/>
            <pc:sldMk cId="2266409228" sldId="1277"/>
            <ac:spMk id="12" creationId="{0B53BAE3-8D4B-49E6-B548-CE8503F367E6}"/>
          </ac:spMkLst>
        </pc:spChg>
        <pc:spChg chg="mod">
          <ac:chgData name="Graves, Katie" userId="7900f837-0f1f-42ef-be7b-d0081bd84b40" providerId="ADAL" clId="{01D7CA6B-DC68-43BB-8179-DDC24ABA472B}" dt="2023-03-23T01:15:13.322" v="249" actId="962"/>
          <ac:spMkLst>
            <pc:docMk/>
            <pc:sldMk cId="2266409228" sldId="1277"/>
            <ac:spMk id="13" creationId="{52EA7FDF-0B57-4F63-955C-16C496110F5B}"/>
          </ac:spMkLst>
        </pc:spChg>
        <pc:spChg chg="mod">
          <ac:chgData name="Graves, Katie" userId="7900f837-0f1f-42ef-be7b-d0081bd84b40" providerId="ADAL" clId="{01D7CA6B-DC68-43BB-8179-DDC24ABA472B}" dt="2023-03-23T01:14:26.731" v="237" actId="962"/>
          <ac:spMkLst>
            <pc:docMk/>
            <pc:sldMk cId="2266409228" sldId="1277"/>
            <ac:spMk id="54282" creationId="{00000000-0000-0000-0000-000000000000}"/>
          </ac:spMkLst>
        </pc:spChg>
        <pc:spChg chg="mod">
          <ac:chgData name="Graves, Katie" userId="7900f837-0f1f-42ef-be7b-d0081bd84b40" providerId="ADAL" clId="{01D7CA6B-DC68-43BB-8179-DDC24ABA472B}" dt="2023-03-23T01:14:36.969" v="239" actId="962"/>
          <ac:spMkLst>
            <pc:docMk/>
            <pc:sldMk cId="2266409228" sldId="1277"/>
            <ac:spMk id="65548" creationId="{00000000-0000-0000-0000-000000000000}"/>
          </ac:spMkLst>
        </pc:spChg>
      </pc:sldChg>
      <pc:sldChg chg="modSp mod">
        <pc:chgData name="Graves, Katie" userId="7900f837-0f1f-42ef-be7b-d0081bd84b40" providerId="ADAL" clId="{01D7CA6B-DC68-43BB-8179-DDC24ABA472B}" dt="2023-03-23T01:13:27.501" v="225" actId="962"/>
        <pc:sldMkLst>
          <pc:docMk/>
          <pc:sldMk cId="199298461" sldId="1278"/>
        </pc:sldMkLst>
        <pc:spChg chg="mod">
          <ac:chgData name="Graves, Katie" userId="7900f837-0f1f-42ef-be7b-d0081bd84b40" providerId="ADAL" clId="{01D7CA6B-DC68-43BB-8179-DDC24ABA472B}" dt="2023-03-23T01:13:16.313" v="223" actId="962"/>
          <ac:spMkLst>
            <pc:docMk/>
            <pc:sldMk cId="199298461" sldId="1278"/>
            <ac:spMk id="2" creationId="{EE7779D2-8F8F-444F-92CE-6F11A528734A}"/>
          </ac:spMkLst>
        </pc:spChg>
        <pc:spChg chg="mod">
          <ac:chgData name="Graves, Katie" userId="7900f837-0f1f-42ef-be7b-d0081bd84b40" providerId="ADAL" clId="{01D7CA6B-DC68-43BB-8179-DDC24ABA472B}" dt="2023-03-23T01:13:08.340" v="221" actId="962"/>
          <ac:spMkLst>
            <pc:docMk/>
            <pc:sldMk cId="199298461" sldId="1278"/>
            <ac:spMk id="54275" creationId="{00000000-0000-0000-0000-000000000000}"/>
          </ac:spMkLst>
        </pc:spChg>
        <pc:spChg chg="mod">
          <ac:chgData name="Graves, Katie" userId="7900f837-0f1f-42ef-be7b-d0081bd84b40" providerId="ADAL" clId="{01D7CA6B-DC68-43BB-8179-DDC24ABA472B}" dt="2023-03-23T01:13:27.501" v="225" actId="962"/>
          <ac:spMkLst>
            <pc:docMk/>
            <pc:sldMk cId="199298461" sldId="1278"/>
            <ac:spMk id="54277" creationId="{00000000-0000-0000-0000-000000000000}"/>
          </ac:spMkLst>
        </pc:spChg>
        <pc:spChg chg="mod">
          <ac:chgData name="Graves, Katie" userId="7900f837-0f1f-42ef-be7b-d0081bd84b40" providerId="ADAL" clId="{01D7CA6B-DC68-43BB-8179-DDC24ABA472B}" dt="2023-03-23T01:12:46.190" v="217" actId="962"/>
          <ac:spMkLst>
            <pc:docMk/>
            <pc:sldMk cId="199298461" sldId="1278"/>
            <ac:spMk id="54282" creationId="{00000000-0000-0000-0000-000000000000}"/>
          </ac:spMkLst>
        </pc:spChg>
        <pc:spChg chg="mod">
          <ac:chgData name="Graves, Katie" userId="7900f837-0f1f-42ef-be7b-d0081bd84b40" providerId="ADAL" clId="{01D7CA6B-DC68-43BB-8179-DDC24ABA472B}" dt="2023-03-23T01:12:57.447" v="219" actId="962"/>
          <ac:spMkLst>
            <pc:docMk/>
            <pc:sldMk cId="199298461" sldId="1278"/>
            <ac:spMk id="65548" creationId="{00000000-0000-0000-0000-000000000000}"/>
          </ac:spMkLst>
        </pc:spChg>
      </pc:sldChg>
      <pc:sldChg chg="modSp mod">
        <pc:chgData name="Graves, Katie" userId="7900f837-0f1f-42ef-be7b-d0081bd84b40" providerId="ADAL" clId="{01D7CA6B-DC68-43BB-8179-DDC24ABA472B}" dt="2023-03-23T01:47:17.247" v="2397" actId="13244"/>
        <pc:sldMkLst>
          <pc:docMk/>
          <pc:sldMk cId="2044732605" sldId="1282"/>
        </pc:sldMkLst>
        <pc:spChg chg="mod">
          <ac:chgData name="Graves, Katie" userId="7900f837-0f1f-42ef-be7b-d0081bd84b40" providerId="ADAL" clId="{01D7CA6B-DC68-43BB-8179-DDC24ABA472B}" dt="2023-03-23T01:31:58.616" v="1846" actId="962"/>
          <ac:spMkLst>
            <pc:docMk/>
            <pc:sldMk cId="2044732605" sldId="1282"/>
            <ac:spMk id="4" creationId="{F012DBFF-B7C5-4C6E-BAAC-0AEE01387B4E}"/>
          </ac:spMkLst>
        </pc:spChg>
        <pc:spChg chg="mod ord">
          <ac:chgData name="Graves, Katie" userId="7900f837-0f1f-42ef-be7b-d0081bd84b40" providerId="ADAL" clId="{01D7CA6B-DC68-43BB-8179-DDC24ABA472B}" dt="2023-03-23T01:44:38.298" v="2391" actId="13244"/>
          <ac:spMkLst>
            <pc:docMk/>
            <pc:sldMk cId="2044732605" sldId="1282"/>
            <ac:spMk id="27" creationId="{82FB849A-E99A-4E06-A6FB-4668B9625D5D}"/>
          </ac:spMkLst>
        </pc:spChg>
        <pc:spChg chg="mod">
          <ac:chgData name="Graves, Katie" userId="7900f837-0f1f-42ef-be7b-d0081bd84b40" providerId="ADAL" clId="{01D7CA6B-DC68-43BB-8179-DDC24ABA472B}" dt="2023-03-23T01:33:29.394" v="1866" actId="962"/>
          <ac:spMkLst>
            <pc:docMk/>
            <pc:sldMk cId="2044732605" sldId="1282"/>
            <ac:spMk id="28" creationId="{2EDEF64E-B3C0-495E-9637-831532CFA19E}"/>
          </ac:spMkLst>
        </pc:spChg>
        <pc:spChg chg="mod">
          <ac:chgData name="Graves, Katie" userId="7900f837-0f1f-42ef-be7b-d0081bd84b40" providerId="ADAL" clId="{01D7CA6B-DC68-43BB-8179-DDC24ABA472B}" dt="2023-03-23T01:32:23.200" v="1852" actId="962"/>
          <ac:spMkLst>
            <pc:docMk/>
            <pc:sldMk cId="2044732605" sldId="1282"/>
            <ac:spMk id="29" creationId="{BE2DAF02-B4F3-494D-8F0A-DB724854CDDA}"/>
          </ac:spMkLst>
        </pc:spChg>
        <pc:spChg chg="mod ord">
          <ac:chgData name="Graves, Katie" userId="7900f837-0f1f-42ef-be7b-d0081bd84b40" providerId="ADAL" clId="{01D7CA6B-DC68-43BB-8179-DDC24ABA472B}" dt="2023-03-23T01:45:06.132" v="2392" actId="13244"/>
          <ac:spMkLst>
            <pc:docMk/>
            <pc:sldMk cId="2044732605" sldId="1282"/>
            <ac:spMk id="31" creationId="{0854A462-168D-4881-B6F1-999C3A348B7C}"/>
          </ac:spMkLst>
        </pc:spChg>
        <pc:spChg chg="mod">
          <ac:chgData name="Graves, Katie" userId="7900f837-0f1f-42ef-be7b-d0081bd84b40" providerId="ADAL" clId="{01D7CA6B-DC68-43BB-8179-DDC24ABA472B}" dt="2023-03-23T01:32:06.510" v="1848" actId="962"/>
          <ac:spMkLst>
            <pc:docMk/>
            <pc:sldMk cId="2044732605" sldId="1282"/>
            <ac:spMk id="33" creationId="{8132820D-A402-49B5-B7A7-72F3E634EB64}"/>
          </ac:spMkLst>
        </pc:spChg>
        <pc:spChg chg="mod">
          <ac:chgData name="Graves, Katie" userId="7900f837-0f1f-42ef-be7b-d0081bd84b40" providerId="ADAL" clId="{01D7CA6B-DC68-43BB-8179-DDC24ABA472B}" dt="2023-03-23T01:32:39.510" v="1856" actId="962"/>
          <ac:spMkLst>
            <pc:docMk/>
            <pc:sldMk cId="2044732605" sldId="1282"/>
            <ac:spMk id="34" creationId="{FB4CB510-1683-40C9-8756-F8F95D226109}"/>
          </ac:spMkLst>
        </pc:spChg>
        <pc:spChg chg="mod ord">
          <ac:chgData name="Graves, Katie" userId="7900f837-0f1f-42ef-be7b-d0081bd84b40" providerId="ADAL" clId="{01D7CA6B-DC68-43BB-8179-DDC24ABA472B}" dt="2023-03-23T01:45:12.246" v="2393" actId="13244"/>
          <ac:spMkLst>
            <pc:docMk/>
            <pc:sldMk cId="2044732605" sldId="1282"/>
            <ac:spMk id="38" creationId="{2FF75A53-A8AD-4919-A8FF-8DFAAAD87A91}"/>
          </ac:spMkLst>
        </pc:spChg>
        <pc:spChg chg="mod ord">
          <ac:chgData name="Graves, Katie" userId="7900f837-0f1f-42ef-be7b-d0081bd84b40" providerId="ADAL" clId="{01D7CA6B-DC68-43BB-8179-DDC24ABA472B}" dt="2023-03-23T01:47:17.247" v="2397" actId="13244"/>
          <ac:spMkLst>
            <pc:docMk/>
            <pc:sldMk cId="2044732605" sldId="1282"/>
            <ac:spMk id="40" creationId="{67CB0D58-9680-4930-A7B9-B5CFDA896AF3}"/>
          </ac:spMkLst>
        </pc:spChg>
        <pc:spChg chg="mod ord">
          <ac:chgData name="Graves, Katie" userId="7900f837-0f1f-42ef-be7b-d0081bd84b40" providerId="ADAL" clId="{01D7CA6B-DC68-43BB-8179-DDC24ABA472B}" dt="2023-03-23T01:46:18.306" v="2394" actId="13244"/>
          <ac:spMkLst>
            <pc:docMk/>
            <pc:sldMk cId="2044732605" sldId="1282"/>
            <ac:spMk id="43" creationId="{D9F51B11-B854-46F8-81AB-3B12EABC9F8B}"/>
          </ac:spMkLst>
        </pc:spChg>
        <pc:spChg chg="mod">
          <ac:chgData name="Graves, Katie" userId="7900f837-0f1f-42ef-be7b-d0081bd84b40" providerId="ADAL" clId="{01D7CA6B-DC68-43BB-8179-DDC24ABA472B}" dt="2023-03-23T01:33:05.222" v="1860" actId="962"/>
          <ac:spMkLst>
            <pc:docMk/>
            <pc:sldMk cId="2044732605" sldId="1282"/>
            <ac:spMk id="69" creationId="{A0E0C15D-91EC-416B-A333-AEC940DE492D}"/>
          </ac:spMkLst>
        </pc:spChg>
        <pc:cxnChg chg="ord">
          <ac:chgData name="Graves, Katie" userId="7900f837-0f1f-42ef-be7b-d0081bd84b40" providerId="ADAL" clId="{01D7CA6B-DC68-43BB-8179-DDC24ABA472B}" dt="2023-03-23T01:46:31.115" v="2395" actId="13244"/>
          <ac:cxnSpMkLst>
            <pc:docMk/>
            <pc:sldMk cId="2044732605" sldId="1282"/>
            <ac:cxnSpMk id="9" creationId="{6595FA3F-ABEA-4033-8B62-38F99E144891}"/>
          </ac:cxnSpMkLst>
        </pc:cxnChg>
        <pc:cxnChg chg="ord">
          <ac:chgData name="Graves, Katie" userId="7900f837-0f1f-42ef-be7b-d0081bd84b40" providerId="ADAL" clId="{01D7CA6B-DC68-43BB-8179-DDC24ABA472B}" dt="2023-03-23T01:46:45.237" v="2396" actId="13244"/>
          <ac:cxnSpMkLst>
            <pc:docMk/>
            <pc:sldMk cId="2044732605" sldId="1282"/>
            <ac:cxnSpMk id="53" creationId="{6374797A-18B3-4A22-B7B1-A6A48A32580D}"/>
          </ac:cxnSpMkLst>
        </pc:cxnChg>
      </pc:sldChg>
      <pc:sldChg chg="modSp mod">
        <pc:chgData name="Graves, Katie" userId="7900f837-0f1f-42ef-be7b-d0081bd84b40" providerId="ADAL" clId="{01D7CA6B-DC68-43BB-8179-DDC24ABA472B}" dt="2023-03-23T01:50:40.220" v="2419" actId="13244"/>
        <pc:sldMkLst>
          <pc:docMk/>
          <pc:sldMk cId="2478307573" sldId="1294"/>
        </pc:sldMkLst>
        <pc:spChg chg="mod">
          <ac:chgData name="Graves, Katie" userId="7900f837-0f1f-42ef-be7b-d0081bd84b40" providerId="ADAL" clId="{01D7CA6B-DC68-43BB-8179-DDC24ABA472B}" dt="2023-03-23T01:23:55.538" v="882" actId="962"/>
          <ac:spMkLst>
            <pc:docMk/>
            <pc:sldMk cId="2478307573" sldId="1294"/>
            <ac:spMk id="2" creationId="{EB46DEB7-E719-4EB0-9BF7-5283C6235EDF}"/>
          </ac:spMkLst>
        </pc:spChg>
        <pc:spChg chg="mod">
          <ac:chgData name="Graves, Katie" userId="7900f837-0f1f-42ef-be7b-d0081bd84b40" providerId="ADAL" clId="{01D7CA6B-DC68-43BB-8179-DDC24ABA472B}" dt="2023-03-23T01:24:39.248" v="895" actId="962"/>
          <ac:spMkLst>
            <pc:docMk/>
            <pc:sldMk cId="2478307573" sldId="1294"/>
            <ac:spMk id="10" creationId="{FFCBD34D-EDF2-48EC-BA10-5C84F7EADEB1}"/>
          </ac:spMkLst>
        </pc:spChg>
        <pc:spChg chg="mod">
          <ac:chgData name="Graves, Katie" userId="7900f837-0f1f-42ef-be7b-d0081bd84b40" providerId="ADAL" clId="{01D7CA6B-DC68-43BB-8179-DDC24ABA472B}" dt="2023-03-23T01:24:47.463" v="897" actId="962"/>
          <ac:spMkLst>
            <pc:docMk/>
            <pc:sldMk cId="2478307573" sldId="1294"/>
            <ac:spMk id="11" creationId="{633DB428-EE47-432A-9CB0-06DAFF7726CB}"/>
          </ac:spMkLst>
        </pc:spChg>
        <pc:spChg chg="mod">
          <ac:chgData name="Graves, Katie" userId="7900f837-0f1f-42ef-be7b-d0081bd84b40" providerId="ADAL" clId="{01D7CA6B-DC68-43BB-8179-DDC24ABA472B}" dt="2023-03-23T01:24:14.454" v="887" actId="962"/>
          <ac:spMkLst>
            <pc:docMk/>
            <pc:sldMk cId="2478307573" sldId="1294"/>
            <ac:spMk id="12" creationId="{BDC3A6A0-FFC1-44F9-8BAA-FBF696B32D76}"/>
          </ac:spMkLst>
        </pc:spChg>
        <pc:spChg chg="mod ord">
          <ac:chgData name="Graves, Katie" userId="7900f837-0f1f-42ef-be7b-d0081bd84b40" providerId="ADAL" clId="{01D7CA6B-DC68-43BB-8179-DDC24ABA472B}" dt="2023-03-23T01:49:32.148" v="2408" actId="13244"/>
          <ac:spMkLst>
            <pc:docMk/>
            <pc:sldMk cId="2478307573" sldId="1294"/>
            <ac:spMk id="24" creationId="{E062ED60-D363-490C-89E2-C99710C80BC9}"/>
          </ac:spMkLst>
        </pc:spChg>
        <pc:spChg chg="mod">
          <ac:chgData name="Graves, Katie" userId="7900f837-0f1f-42ef-be7b-d0081bd84b40" providerId="ADAL" clId="{01D7CA6B-DC68-43BB-8179-DDC24ABA472B}" dt="2023-03-23T01:24:58.666" v="900" actId="962"/>
          <ac:spMkLst>
            <pc:docMk/>
            <pc:sldMk cId="2478307573" sldId="1294"/>
            <ac:spMk id="41" creationId="{8E4C5D76-836F-46BD-AA25-90B88E4345F2}"/>
          </ac:spMkLst>
        </pc:spChg>
        <pc:spChg chg="mod ord">
          <ac:chgData name="Graves, Katie" userId="7900f837-0f1f-42ef-be7b-d0081bd84b40" providerId="ADAL" clId="{01D7CA6B-DC68-43BB-8179-DDC24ABA472B}" dt="2023-03-23T01:49:55.262" v="2411" actId="13244"/>
          <ac:spMkLst>
            <pc:docMk/>
            <pc:sldMk cId="2478307573" sldId="1294"/>
            <ac:spMk id="42" creationId="{7F52CF22-1728-4FE2-9E34-D3F8EBA73722}"/>
          </ac:spMkLst>
        </pc:spChg>
        <pc:spChg chg="mod">
          <ac:chgData name="Graves, Katie" userId="7900f837-0f1f-42ef-be7b-d0081bd84b40" providerId="ADAL" clId="{01D7CA6B-DC68-43BB-8179-DDC24ABA472B}" dt="2023-03-23T01:24:20.798" v="889" actId="962"/>
          <ac:spMkLst>
            <pc:docMk/>
            <pc:sldMk cId="2478307573" sldId="1294"/>
            <ac:spMk id="43" creationId="{F3EE9253-BADA-4D82-8B03-604409A38076}"/>
          </ac:spMkLst>
        </pc:spChg>
        <pc:spChg chg="mod">
          <ac:chgData name="Graves, Katie" userId="7900f837-0f1f-42ef-be7b-d0081bd84b40" providerId="ADAL" clId="{01D7CA6B-DC68-43BB-8179-DDC24ABA472B}" dt="2023-03-23T01:24:04.643" v="884" actId="962"/>
          <ac:spMkLst>
            <pc:docMk/>
            <pc:sldMk cId="2478307573" sldId="1294"/>
            <ac:spMk id="47" creationId="{EFE74482-7612-4A26-A5AD-12E3706D29F1}"/>
          </ac:spMkLst>
        </pc:spChg>
        <pc:grpChg chg="mod">
          <ac:chgData name="Graves, Katie" userId="7900f837-0f1f-42ef-be7b-d0081bd84b40" providerId="ADAL" clId="{01D7CA6B-DC68-43BB-8179-DDC24ABA472B}" dt="2023-03-23T01:50:19.114" v="2418" actId="962"/>
          <ac:grpSpMkLst>
            <pc:docMk/>
            <pc:sldMk cId="2478307573" sldId="1294"/>
            <ac:grpSpMk id="4" creationId="{3162F548-0E3F-4A1E-8F4D-9F75F2DB7A89}"/>
          </ac:grpSpMkLst>
        </pc:grpChg>
        <pc:cxnChg chg="ord">
          <ac:chgData name="Graves, Katie" userId="7900f837-0f1f-42ef-be7b-d0081bd84b40" providerId="ADAL" clId="{01D7CA6B-DC68-43BB-8179-DDC24ABA472B}" dt="2023-03-23T01:49:27.520" v="2407" actId="13244"/>
          <ac:cxnSpMkLst>
            <pc:docMk/>
            <pc:sldMk cId="2478307573" sldId="1294"/>
            <ac:cxnSpMk id="13" creationId="{CFB17B3E-0D65-48E8-870A-7A840EFCFEC6}"/>
          </ac:cxnSpMkLst>
        </pc:cxnChg>
        <pc:cxnChg chg="ord">
          <ac:chgData name="Graves, Katie" userId="7900f837-0f1f-42ef-be7b-d0081bd84b40" providerId="ADAL" clId="{01D7CA6B-DC68-43BB-8179-DDC24ABA472B}" dt="2023-03-23T01:49:43.916" v="2409" actId="13244"/>
          <ac:cxnSpMkLst>
            <pc:docMk/>
            <pc:sldMk cId="2478307573" sldId="1294"/>
            <ac:cxnSpMk id="35" creationId="{1F431BF6-5CC1-4AAD-A8F3-37EB13A54B2D}"/>
          </ac:cxnSpMkLst>
        </pc:cxnChg>
        <pc:cxnChg chg="ord">
          <ac:chgData name="Graves, Katie" userId="7900f837-0f1f-42ef-be7b-d0081bd84b40" providerId="ADAL" clId="{01D7CA6B-DC68-43BB-8179-DDC24ABA472B}" dt="2023-03-23T01:49:49.609" v="2410" actId="13244"/>
          <ac:cxnSpMkLst>
            <pc:docMk/>
            <pc:sldMk cId="2478307573" sldId="1294"/>
            <ac:cxnSpMk id="37" creationId="{9DE606DC-4E28-4B46-834B-DBC6AE540D8E}"/>
          </ac:cxnSpMkLst>
        </pc:cxnChg>
        <pc:cxnChg chg="ord">
          <ac:chgData name="Graves, Katie" userId="7900f837-0f1f-42ef-be7b-d0081bd84b40" providerId="ADAL" clId="{01D7CA6B-DC68-43BB-8179-DDC24ABA472B}" dt="2023-03-23T01:50:40.220" v="2419" actId="13244"/>
          <ac:cxnSpMkLst>
            <pc:docMk/>
            <pc:sldMk cId="2478307573" sldId="1294"/>
            <ac:cxnSpMk id="40" creationId="{1E385CE9-43AE-4A0D-AB51-1D30C63ED899}"/>
          </ac:cxnSpMkLst>
        </pc:cxnChg>
      </pc:sldChg>
      <pc:sldChg chg="modSp mod">
        <pc:chgData name="Graves, Katie" userId="7900f837-0f1f-42ef-be7b-d0081bd84b40" providerId="ADAL" clId="{01D7CA6B-DC68-43BB-8179-DDC24ABA472B}" dt="2023-03-23T01:23:20.668" v="880" actId="962"/>
        <pc:sldMkLst>
          <pc:docMk/>
          <pc:sldMk cId="1113351200" sldId="1295"/>
        </pc:sldMkLst>
        <pc:spChg chg="mod">
          <ac:chgData name="Graves, Katie" userId="7900f837-0f1f-42ef-be7b-d0081bd84b40" providerId="ADAL" clId="{01D7CA6B-DC68-43BB-8179-DDC24ABA472B}" dt="2023-03-23T01:20:41.132" v="444" actId="14100"/>
          <ac:spMkLst>
            <pc:docMk/>
            <pc:sldMk cId="1113351200" sldId="1295"/>
            <ac:spMk id="2" creationId="{00000000-0000-0000-0000-000000000000}"/>
          </ac:spMkLst>
        </pc:spChg>
        <pc:spChg chg="mod">
          <ac:chgData name="Graves, Katie" userId="7900f837-0f1f-42ef-be7b-d0081bd84b40" providerId="ADAL" clId="{01D7CA6B-DC68-43BB-8179-DDC24ABA472B}" dt="2023-03-23T01:20:00.826" v="439" actId="962"/>
          <ac:spMkLst>
            <pc:docMk/>
            <pc:sldMk cId="1113351200" sldId="1295"/>
            <ac:spMk id="77832" creationId="{00000000-0000-0000-0000-000000000000}"/>
          </ac:spMkLst>
        </pc:spChg>
        <pc:graphicFrameChg chg="mod modGraphic">
          <ac:chgData name="Graves, Katie" userId="7900f837-0f1f-42ef-be7b-d0081bd84b40" providerId="ADAL" clId="{01D7CA6B-DC68-43BB-8179-DDC24ABA472B}" dt="2023-03-23T01:23:20.668" v="880" actId="962"/>
          <ac:graphicFrameMkLst>
            <pc:docMk/>
            <pc:sldMk cId="1113351200" sldId="1295"/>
            <ac:graphicFrameMk id="3" creationId="{503D5FB7-069A-4BCE-A5FD-529050DA9025}"/>
          </ac:graphicFrameMkLst>
        </pc:graphicFrameChg>
      </pc:sldChg>
      <pc:sldChg chg="modSp mod">
        <pc:chgData name="Graves, Katie" userId="7900f837-0f1f-42ef-be7b-d0081bd84b40" providerId="ADAL" clId="{01D7CA6B-DC68-43BB-8179-DDC24ABA472B}" dt="2023-03-23T01:34:09.578" v="1870" actId="962"/>
        <pc:sldMkLst>
          <pc:docMk/>
          <pc:sldMk cId="585961222" sldId="1297"/>
        </pc:sldMkLst>
        <pc:spChg chg="mod">
          <ac:chgData name="Graves, Katie" userId="7900f837-0f1f-42ef-be7b-d0081bd84b40" providerId="ADAL" clId="{01D7CA6B-DC68-43BB-8179-DDC24ABA472B}" dt="2023-03-23T01:34:00.433" v="1868" actId="962"/>
          <ac:spMkLst>
            <pc:docMk/>
            <pc:sldMk cId="585961222" sldId="1297"/>
            <ac:spMk id="3" creationId="{27DCD572-3EDF-4AE1-9100-28FDABC64965}"/>
          </ac:spMkLst>
        </pc:spChg>
        <pc:spChg chg="mod">
          <ac:chgData name="Graves, Katie" userId="7900f837-0f1f-42ef-be7b-d0081bd84b40" providerId="ADAL" clId="{01D7CA6B-DC68-43BB-8179-DDC24ABA472B}" dt="2023-03-23T01:34:09.578" v="1870" actId="962"/>
          <ac:spMkLst>
            <pc:docMk/>
            <pc:sldMk cId="585961222" sldId="1297"/>
            <ac:spMk id="4" creationId="{F012DBFF-B7C5-4C6E-BAAC-0AEE01387B4E}"/>
          </ac:spMkLst>
        </pc:spChg>
      </pc:sldChg>
      <pc:sldChg chg="modSp mod">
        <pc:chgData name="Graves, Katie" userId="7900f837-0f1f-42ef-be7b-d0081bd84b40" providerId="ADAL" clId="{01D7CA6B-DC68-43BB-8179-DDC24ABA472B}" dt="2023-03-23T01:10:06.091" v="186" actId="962"/>
        <pc:sldMkLst>
          <pc:docMk/>
          <pc:sldMk cId="2833503657" sldId="1299"/>
        </pc:sldMkLst>
        <pc:spChg chg="mod">
          <ac:chgData name="Graves, Katie" userId="7900f837-0f1f-42ef-be7b-d0081bd84b40" providerId="ADAL" clId="{01D7CA6B-DC68-43BB-8179-DDC24ABA472B}" dt="2023-03-23T01:09:35.723" v="178" actId="962"/>
          <ac:spMkLst>
            <pc:docMk/>
            <pc:sldMk cId="2833503657" sldId="1299"/>
            <ac:spMk id="52233" creationId="{00000000-0000-0000-0000-000000000000}"/>
          </ac:spMkLst>
        </pc:spChg>
        <pc:spChg chg="mod">
          <ac:chgData name="Graves, Katie" userId="7900f837-0f1f-42ef-be7b-d0081bd84b40" providerId="ADAL" clId="{01D7CA6B-DC68-43BB-8179-DDC24ABA472B}" dt="2023-03-23T01:09:43.104" v="180" actId="962"/>
          <ac:spMkLst>
            <pc:docMk/>
            <pc:sldMk cId="2833503657" sldId="1299"/>
            <ac:spMk id="1448963" creationId="{00000000-0000-0000-0000-000000000000}"/>
          </ac:spMkLst>
        </pc:spChg>
        <pc:spChg chg="mod">
          <ac:chgData name="Graves, Katie" userId="7900f837-0f1f-42ef-be7b-d0081bd84b40" providerId="ADAL" clId="{01D7CA6B-DC68-43BB-8179-DDC24ABA472B}" dt="2023-03-23T01:09:58.447" v="184" actId="962"/>
          <ac:spMkLst>
            <pc:docMk/>
            <pc:sldMk cId="2833503657" sldId="1299"/>
            <ac:spMk id="1448964" creationId="{00000000-0000-0000-0000-000000000000}"/>
          </ac:spMkLst>
        </pc:spChg>
        <pc:spChg chg="mod">
          <ac:chgData name="Graves, Katie" userId="7900f837-0f1f-42ef-be7b-d0081bd84b40" providerId="ADAL" clId="{01D7CA6B-DC68-43BB-8179-DDC24ABA472B}" dt="2023-03-23T01:09:51.130" v="182" actId="962"/>
          <ac:spMkLst>
            <pc:docMk/>
            <pc:sldMk cId="2833503657" sldId="1299"/>
            <ac:spMk id="1448965" creationId="{00000000-0000-0000-0000-000000000000}"/>
          </ac:spMkLst>
        </pc:spChg>
        <pc:spChg chg="mod">
          <ac:chgData name="Graves, Katie" userId="7900f837-0f1f-42ef-be7b-d0081bd84b40" providerId="ADAL" clId="{01D7CA6B-DC68-43BB-8179-DDC24ABA472B}" dt="2023-03-23T01:10:06.091" v="186" actId="962"/>
          <ac:spMkLst>
            <pc:docMk/>
            <pc:sldMk cId="2833503657" sldId="1299"/>
            <ac:spMk id="1448966" creationId="{00000000-0000-0000-0000-000000000000}"/>
          </ac:spMkLst>
        </pc:spChg>
      </pc:sldChg>
      <pc:sldChg chg="modSp mod">
        <pc:chgData name="Graves, Katie" userId="7900f837-0f1f-42ef-be7b-d0081bd84b40" providerId="ADAL" clId="{01D7CA6B-DC68-43BB-8179-DDC24ABA472B}" dt="2023-03-23T01:25:24.127" v="973" actId="962"/>
        <pc:sldMkLst>
          <pc:docMk/>
          <pc:sldMk cId="2971794820" sldId="1305"/>
        </pc:sldMkLst>
        <pc:spChg chg="mod">
          <ac:chgData name="Graves, Katie" userId="7900f837-0f1f-42ef-be7b-d0081bd84b40" providerId="ADAL" clId="{01D7CA6B-DC68-43BB-8179-DDC24ABA472B}" dt="2023-03-23T01:25:24.127" v="973" actId="962"/>
          <ac:spMkLst>
            <pc:docMk/>
            <pc:sldMk cId="2971794820" sldId="1305"/>
            <ac:spMk id="2" creationId="{6ED7C3C1-EE5E-42D1-9A59-E41F731A8EE0}"/>
          </ac:spMkLst>
        </pc:spChg>
      </pc:sldChg>
      <pc:sldChg chg="modSp mod">
        <pc:chgData name="Graves, Katie" userId="7900f837-0f1f-42ef-be7b-d0081bd84b40" providerId="ADAL" clId="{01D7CA6B-DC68-43BB-8179-DDC24ABA472B}" dt="2023-03-23T01:15:24.106" v="251" actId="962"/>
        <pc:sldMkLst>
          <pc:docMk/>
          <pc:sldMk cId="657939001" sldId="1319"/>
        </pc:sldMkLst>
        <pc:spChg chg="mod">
          <ac:chgData name="Graves, Katie" userId="7900f837-0f1f-42ef-be7b-d0081bd84b40" providerId="ADAL" clId="{01D7CA6B-DC68-43BB-8179-DDC24ABA472B}" dt="2023-03-23T01:15:24.106" v="251" actId="962"/>
          <ac:spMkLst>
            <pc:docMk/>
            <pc:sldMk cId="657939001" sldId="1319"/>
            <ac:spMk id="2" creationId="{66473CA8-C9CC-486D-8C57-50BC5B7F5EA9}"/>
          </ac:spMkLst>
        </pc:spChg>
      </pc:sldChg>
      <pc:sldChg chg="modSp mod">
        <pc:chgData name="Graves, Katie" userId="7900f837-0f1f-42ef-be7b-d0081bd84b40" providerId="ADAL" clId="{01D7CA6B-DC68-43BB-8179-DDC24ABA472B}" dt="2023-03-23T01:43:57.090" v="2390" actId="962"/>
        <pc:sldMkLst>
          <pc:docMk/>
          <pc:sldMk cId="2755996904" sldId="1332"/>
        </pc:sldMkLst>
        <pc:spChg chg="mod">
          <ac:chgData name="Graves, Katie" userId="7900f837-0f1f-42ef-be7b-d0081bd84b40" providerId="ADAL" clId="{01D7CA6B-DC68-43BB-8179-DDC24ABA472B}" dt="2023-03-23T01:11:35.145" v="204" actId="962"/>
          <ac:spMkLst>
            <pc:docMk/>
            <pc:sldMk cId="2755996904" sldId="1332"/>
            <ac:spMk id="8" creationId="{C7AD1CCA-16E9-49C8-8D51-94ED26FB98E3}"/>
          </ac:spMkLst>
        </pc:spChg>
        <pc:spChg chg="mod">
          <ac:chgData name="Graves, Katie" userId="7900f837-0f1f-42ef-be7b-d0081bd84b40" providerId="ADAL" clId="{01D7CA6B-DC68-43BB-8179-DDC24ABA472B}" dt="2023-03-23T01:10:56.041" v="196" actId="962"/>
          <ac:spMkLst>
            <pc:docMk/>
            <pc:sldMk cId="2755996904" sldId="1332"/>
            <ac:spMk id="9" creationId="{B637DCB6-E579-4C67-949E-318F57D8C415}"/>
          </ac:spMkLst>
        </pc:spChg>
        <pc:spChg chg="mod">
          <ac:chgData name="Graves, Katie" userId="7900f837-0f1f-42ef-be7b-d0081bd84b40" providerId="ADAL" clId="{01D7CA6B-DC68-43BB-8179-DDC24ABA472B}" dt="2023-03-23T01:11:44.006" v="206" actId="962"/>
          <ac:spMkLst>
            <pc:docMk/>
            <pc:sldMk cId="2755996904" sldId="1332"/>
            <ac:spMk id="10" creationId="{74B9A934-D2A5-4C2F-9091-FB3457C34F19}"/>
          </ac:spMkLst>
        </pc:spChg>
        <pc:spChg chg="mod">
          <ac:chgData name="Graves, Katie" userId="7900f837-0f1f-42ef-be7b-d0081bd84b40" providerId="ADAL" clId="{01D7CA6B-DC68-43BB-8179-DDC24ABA472B}" dt="2023-03-23T01:43:57.090" v="2390" actId="962"/>
          <ac:spMkLst>
            <pc:docMk/>
            <pc:sldMk cId="2755996904" sldId="1332"/>
            <ac:spMk id="12" creationId="{370F62A3-018B-4B25-A4D1-70850B8B1C44}"/>
          </ac:spMkLst>
        </pc:spChg>
        <pc:spChg chg="mod">
          <ac:chgData name="Graves, Katie" userId="7900f837-0f1f-42ef-be7b-d0081bd84b40" providerId="ADAL" clId="{01D7CA6B-DC68-43BB-8179-DDC24ABA472B}" dt="2023-03-23T01:10:46.696" v="194" actId="962"/>
          <ac:spMkLst>
            <pc:docMk/>
            <pc:sldMk cId="2755996904" sldId="1332"/>
            <ac:spMk id="13" creationId="{429299C7-66D6-4744-BC1B-B5956AEB8A1F}"/>
          </ac:spMkLst>
        </pc:spChg>
        <pc:spChg chg="mod">
          <ac:chgData name="Graves, Katie" userId="7900f837-0f1f-42ef-be7b-d0081bd84b40" providerId="ADAL" clId="{01D7CA6B-DC68-43BB-8179-DDC24ABA472B}" dt="2023-03-23T01:43:53.830" v="2389" actId="962"/>
          <ac:spMkLst>
            <pc:docMk/>
            <pc:sldMk cId="2755996904" sldId="1332"/>
            <ac:spMk id="15" creationId="{DE0486FB-D4D9-4C26-A8A3-3CD98F3BB4D0}"/>
          </ac:spMkLst>
        </pc:spChg>
        <pc:spChg chg="mod">
          <ac:chgData name="Graves, Katie" userId="7900f837-0f1f-42ef-be7b-d0081bd84b40" providerId="ADAL" clId="{01D7CA6B-DC68-43BB-8179-DDC24ABA472B}" dt="2023-03-23T01:10:23.552" v="189" actId="962"/>
          <ac:spMkLst>
            <pc:docMk/>
            <pc:sldMk cId="2755996904" sldId="1332"/>
            <ac:spMk id="53253" creationId="{00000000-0000-0000-0000-000000000000}"/>
          </ac:spMkLst>
        </pc:spChg>
        <pc:spChg chg="mod">
          <ac:chgData name="Graves, Katie" userId="7900f837-0f1f-42ef-be7b-d0081bd84b40" providerId="ADAL" clId="{01D7CA6B-DC68-43BB-8179-DDC24ABA472B}" dt="2023-03-23T01:10:36.393" v="192" actId="962"/>
          <ac:spMkLst>
            <pc:docMk/>
            <pc:sldMk cId="2755996904" sldId="1332"/>
            <ac:spMk id="77827" creationId="{00000000-0000-0000-0000-000000000000}"/>
          </ac:spMkLst>
        </pc:spChg>
      </pc:sldChg>
      <pc:sldChg chg="modSp mod">
        <pc:chgData name="Graves, Katie" userId="7900f837-0f1f-42ef-be7b-d0081bd84b40" providerId="ADAL" clId="{01D7CA6B-DC68-43BB-8179-DDC24ABA472B}" dt="2023-03-23T01:17:27.865" v="336" actId="14100"/>
        <pc:sldMkLst>
          <pc:docMk/>
          <pc:sldMk cId="1780331209" sldId="1333"/>
        </pc:sldMkLst>
        <pc:spChg chg="mod">
          <ac:chgData name="Graves, Katie" userId="7900f837-0f1f-42ef-be7b-d0081bd84b40" providerId="ADAL" clId="{01D7CA6B-DC68-43BB-8179-DDC24ABA472B}" dt="2023-03-23T01:15:56.341" v="255" actId="962"/>
          <ac:spMkLst>
            <pc:docMk/>
            <pc:sldMk cId="1780331209" sldId="1333"/>
            <ac:spMk id="21" creationId="{144FE4AF-CDBF-4438-BE8C-1469BBC2B0C5}"/>
          </ac:spMkLst>
        </pc:spChg>
        <pc:spChg chg="mod">
          <ac:chgData name="Graves, Katie" userId="7900f837-0f1f-42ef-be7b-d0081bd84b40" providerId="ADAL" clId="{01D7CA6B-DC68-43BB-8179-DDC24ABA472B}" dt="2023-03-23T01:16:14.617" v="259" actId="962"/>
          <ac:spMkLst>
            <pc:docMk/>
            <pc:sldMk cId="1780331209" sldId="1333"/>
            <ac:spMk id="32" creationId="{00000000-0000-0000-0000-000000000000}"/>
          </ac:spMkLst>
        </pc:spChg>
        <pc:spChg chg="mod">
          <ac:chgData name="Graves, Katie" userId="7900f837-0f1f-42ef-be7b-d0081bd84b40" providerId="ADAL" clId="{01D7CA6B-DC68-43BB-8179-DDC24ABA472B}" dt="2023-03-23T01:16:33.565" v="283" actId="962"/>
          <ac:spMkLst>
            <pc:docMk/>
            <pc:sldMk cId="1780331209" sldId="1333"/>
            <ac:spMk id="33" creationId="{00000000-0000-0000-0000-000000000000}"/>
          </ac:spMkLst>
        </pc:spChg>
        <pc:spChg chg="mod">
          <ac:chgData name="Graves, Katie" userId="7900f837-0f1f-42ef-be7b-d0081bd84b40" providerId="ADAL" clId="{01D7CA6B-DC68-43BB-8179-DDC24ABA472B}" dt="2023-03-23T01:16:42.101" v="285" actId="962"/>
          <ac:spMkLst>
            <pc:docMk/>
            <pc:sldMk cId="1780331209" sldId="1333"/>
            <ac:spMk id="34" creationId="{00000000-0000-0000-0000-000000000000}"/>
          </ac:spMkLst>
        </pc:spChg>
        <pc:spChg chg="mod">
          <ac:chgData name="Graves, Katie" userId="7900f837-0f1f-42ef-be7b-d0081bd84b40" providerId="ADAL" clId="{01D7CA6B-DC68-43BB-8179-DDC24ABA472B}" dt="2023-03-23T01:17:01.442" v="335" actId="962"/>
          <ac:spMkLst>
            <pc:docMk/>
            <pc:sldMk cId="1780331209" sldId="1333"/>
            <ac:spMk id="35" creationId="{00000000-0000-0000-0000-000000000000}"/>
          </ac:spMkLst>
        </pc:spChg>
        <pc:spChg chg="mod">
          <ac:chgData name="Graves, Katie" userId="7900f837-0f1f-42ef-be7b-d0081bd84b40" providerId="ADAL" clId="{01D7CA6B-DC68-43BB-8179-DDC24ABA472B}" dt="2023-03-23T01:16:51.852" v="295" actId="962"/>
          <ac:spMkLst>
            <pc:docMk/>
            <pc:sldMk cId="1780331209" sldId="1333"/>
            <ac:spMk id="36" creationId="{00000000-0000-0000-0000-000000000000}"/>
          </ac:spMkLst>
        </pc:spChg>
        <pc:spChg chg="mod">
          <ac:chgData name="Graves, Katie" userId="7900f837-0f1f-42ef-be7b-d0081bd84b40" providerId="ADAL" clId="{01D7CA6B-DC68-43BB-8179-DDC24ABA472B}" dt="2023-03-23T01:16:23.959" v="261" actId="962"/>
          <ac:spMkLst>
            <pc:docMk/>
            <pc:sldMk cId="1780331209" sldId="1333"/>
            <ac:spMk id="41" creationId="{00000000-0000-0000-0000-000000000000}"/>
          </ac:spMkLst>
        </pc:spChg>
        <pc:spChg chg="mod">
          <ac:chgData name="Graves, Katie" userId="7900f837-0f1f-42ef-be7b-d0081bd84b40" providerId="ADAL" clId="{01D7CA6B-DC68-43BB-8179-DDC24ABA472B}" dt="2023-03-23T01:17:27.865" v="336" actId="14100"/>
          <ac:spMkLst>
            <pc:docMk/>
            <pc:sldMk cId="1780331209" sldId="1333"/>
            <ac:spMk id="67587" creationId="{00000000-0000-0000-0000-000000000000}"/>
          </ac:spMkLst>
        </pc:spChg>
        <pc:spChg chg="mod">
          <ac:chgData name="Graves, Katie" userId="7900f837-0f1f-42ef-be7b-d0081bd84b40" providerId="ADAL" clId="{01D7CA6B-DC68-43BB-8179-DDC24ABA472B}" dt="2023-03-23T01:15:41.410" v="253" actId="962"/>
          <ac:spMkLst>
            <pc:docMk/>
            <pc:sldMk cId="1780331209" sldId="1333"/>
            <ac:spMk id="67601" creationId="{00000000-0000-0000-0000-000000000000}"/>
          </ac:spMkLst>
        </pc:spChg>
      </pc:sldChg>
      <pc:sldChg chg="modSp mod">
        <pc:chgData name="Graves, Katie" userId="7900f837-0f1f-42ef-be7b-d0081bd84b40" providerId="ADAL" clId="{01D7CA6B-DC68-43BB-8179-DDC24ABA472B}" dt="2023-03-23T01:18:29.008" v="348" actId="962"/>
        <pc:sldMkLst>
          <pc:docMk/>
          <pc:sldMk cId="3025526889" sldId="1334"/>
        </pc:sldMkLst>
        <pc:spChg chg="mod">
          <ac:chgData name="Graves, Katie" userId="7900f837-0f1f-42ef-be7b-d0081bd84b40" providerId="ADAL" clId="{01D7CA6B-DC68-43BB-8179-DDC24ABA472B}" dt="2023-03-23T01:17:40.154" v="338" actId="962"/>
          <ac:spMkLst>
            <pc:docMk/>
            <pc:sldMk cId="3025526889" sldId="1334"/>
            <ac:spMk id="2" creationId="{EB46DEB7-E719-4EB0-9BF7-5283C6235EDF}"/>
          </ac:spMkLst>
        </pc:spChg>
        <pc:spChg chg="mod">
          <ac:chgData name="Graves, Katie" userId="7900f837-0f1f-42ef-be7b-d0081bd84b40" providerId="ADAL" clId="{01D7CA6B-DC68-43BB-8179-DDC24ABA472B}" dt="2023-03-23T01:18:01.549" v="342" actId="962"/>
          <ac:spMkLst>
            <pc:docMk/>
            <pc:sldMk cId="3025526889" sldId="1334"/>
            <ac:spMk id="5" creationId="{FB0B3025-E0A4-4BED-9184-7D83C97C4213}"/>
          </ac:spMkLst>
        </pc:spChg>
        <pc:spChg chg="mod">
          <ac:chgData name="Graves, Katie" userId="7900f837-0f1f-42ef-be7b-d0081bd84b40" providerId="ADAL" clId="{01D7CA6B-DC68-43BB-8179-DDC24ABA472B}" dt="2023-03-23T01:18:13.154" v="344" actId="962"/>
          <ac:spMkLst>
            <pc:docMk/>
            <pc:sldMk cId="3025526889" sldId="1334"/>
            <ac:spMk id="6" creationId="{6BD9DB65-F53D-4E57-8FF0-14662D0C4421}"/>
          </ac:spMkLst>
        </pc:spChg>
        <pc:spChg chg="mod">
          <ac:chgData name="Graves, Katie" userId="7900f837-0f1f-42ef-be7b-d0081bd84b40" providerId="ADAL" clId="{01D7CA6B-DC68-43BB-8179-DDC24ABA472B}" dt="2023-03-23T01:18:21.450" v="346" actId="962"/>
          <ac:spMkLst>
            <pc:docMk/>
            <pc:sldMk cId="3025526889" sldId="1334"/>
            <ac:spMk id="7" creationId="{37C408CE-CC4F-4F81-8105-91947FC235E8}"/>
          </ac:spMkLst>
        </pc:spChg>
        <pc:spChg chg="mod">
          <ac:chgData name="Graves, Katie" userId="7900f837-0f1f-42ef-be7b-d0081bd84b40" providerId="ADAL" clId="{01D7CA6B-DC68-43BB-8179-DDC24ABA472B}" dt="2023-03-23T01:18:29.008" v="348" actId="962"/>
          <ac:spMkLst>
            <pc:docMk/>
            <pc:sldMk cId="3025526889" sldId="1334"/>
            <ac:spMk id="8" creationId="{BDD0AE6D-7232-4E7F-94F8-E6F509E90FE4}"/>
          </ac:spMkLst>
        </pc:spChg>
      </pc:sldChg>
      <pc:sldChg chg="modSp mod">
        <pc:chgData name="Graves, Katie" userId="7900f837-0f1f-42ef-be7b-d0081bd84b40" providerId="ADAL" clId="{01D7CA6B-DC68-43BB-8179-DDC24ABA472B}" dt="2023-03-23T01:26:00.107" v="981" actId="962"/>
        <pc:sldMkLst>
          <pc:docMk/>
          <pc:sldMk cId="2200818644" sldId="1335"/>
        </pc:sldMkLst>
        <pc:spChg chg="mod">
          <ac:chgData name="Graves, Katie" userId="7900f837-0f1f-42ef-be7b-d0081bd84b40" providerId="ADAL" clId="{01D7CA6B-DC68-43BB-8179-DDC24ABA472B}" dt="2023-03-23T01:26:00.107" v="981" actId="962"/>
          <ac:spMkLst>
            <pc:docMk/>
            <pc:sldMk cId="2200818644" sldId="1335"/>
            <ac:spMk id="97283" creationId="{00000000-0000-0000-0000-000000000000}"/>
          </ac:spMkLst>
        </pc:spChg>
        <pc:spChg chg="mod">
          <ac:chgData name="Graves, Katie" userId="7900f837-0f1f-42ef-be7b-d0081bd84b40" providerId="ADAL" clId="{01D7CA6B-DC68-43BB-8179-DDC24ABA472B}" dt="2023-03-23T01:25:36.843" v="975" actId="962"/>
          <ac:spMkLst>
            <pc:docMk/>
            <pc:sldMk cId="2200818644" sldId="1335"/>
            <ac:spMk id="97284" creationId="{00000000-0000-0000-0000-000000000000}"/>
          </ac:spMkLst>
        </pc:spChg>
      </pc:sldChg>
      <pc:sldChg chg="modSp mod">
        <pc:chgData name="Graves, Katie" userId="7900f837-0f1f-42ef-be7b-d0081bd84b40" providerId="ADAL" clId="{01D7CA6B-DC68-43BB-8179-DDC24ABA472B}" dt="2023-03-23T01:29:21.689" v="1484" actId="962"/>
        <pc:sldMkLst>
          <pc:docMk/>
          <pc:sldMk cId="3659150661" sldId="1336"/>
        </pc:sldMkLst>
        <pc:spChg chg="mod">
          <ac:chgData name="Graves, Katie" userId="7900f837-0f1f-42ef-be7b-d0081bd84b40" providerId="ADAL" clId="{01D7CA6B-DC68-43BB-8179-DDC24ABA472B}" dt="2023-03-23T01:28:36.985" v="1346" actId="962"/>
          <ac:spMkLst>
            <pc:docMk/>
            <pc:sldMk cId="3659150661" sldId="1336"/>
            <ac:spMk id="99330" creationId="{00000000-0000-0000-0000-000000000000}"/>
          </ac:spMkLst>
        </pc:spChg>
        <pc:picChg chg="mod">
          <ac:chgData name="Graves, Katie" userId="7900f837-0f1f-42ef-be7b-d0081bd84b40" providerId="ADAL" clId="{01D7CA6B-DC68-43BB-8179-DDC24ABA472B}" dt="2023-03-23T01:29:21.689" v="1484" actId="962"/>
          <ac:picMkLst>
            <pc:docMk/>
            <pc:sldMk cId="3659150661" sldId="1336"/>
            <ac:picMk id="27" creationId="{7201D6FF-B241-444E-9CF6-A80CB86412C6}"/>
          </ac:picMkLst>
        </pc:picChg>
      </pc:sldChg>
      <pc:sldChg chg="modSp mod">
        <pc:chgData name="Graves, Katie" userId="7900f837-0f1f-42ef-be7b-d0081bd84b40" providerId="ADAL" clId="{01D7CA6B-DC68-43BB-8179-DDC24ABA472B}" dt="2023-03-23T01:34:50.121" v="1879" actId="962"/>
        <pc:sldMkLst>
          <pc:docMk/>
          <pc:sldMk cId="2020161712" sldId="1338"/>
        </pc:sldMkLst>
        <pc:spChg chg="mod">
          <ac:chgData name="Graves, Katie" userId="7900f837-0f1f-42ef-be7b-d0081bd84b40" providerId="ADAL" clId="{01D7CA6B-DC68-43BB-8179-DDC24ABA472B}" dt="2023-03-23T01:34:41.583" v="1877" actId="962"/>
          <ac:spMkLst>
            <pc:docMk/>
            <pc:sldMk cId="2020161712" sldId="1338"/>
            <ac:spMk id="3" creationId="{27DCD572-3EDF-4AE1-9100-28FDABC64965}"/>
          </ac:spMkLst>
        </pc:spChg>
        <pc:spChg chg="mod">
          <ac:chgData name="Graves, Katie" userId="7900f837-0f1f-42ef-be7b-d0081bd84b40" providerId="ADAL" clId="{01D7CA6B-DC68-43BB-8179-DDC24ABA472B}" dt="2023-03-23T01:34:50.121" v="1879" actId="962"/>
          <ac:spMkLst>
            <pc:docMk/>
            <pc:sldMk cId="2020161712" sldId="1338"/>
            <ac:spMk id="4" creationId="{F012DBFF-B7C5-4C6E-BAAC-0AEE01387B4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5A015C-65CD-4F4C-BDA8-A89692D2320F}" type="doc">
      <dgm:prSet loTypeId="urn:microsoft.com/office/officeart/2005/8/layout/process1" loCatId="process" qsTypeId="urn:microsoft.com/office/officeart/2005/8/quickstyle/simple1" qsCatId="simple" csTypeId="urn:microsoft.com/office/officeart/2005/8/colors/accent1_2" csCatId="accent1" phldr="1"/>
      <dgm:spPr/>
    </dgm:pt>
    <dgm:pt modelId="{56D25AB2-8D18-469E-A8EE-357BDC8F9F05}">
      <dgm:prSet phldrT="[Text]"/>
      <dgm:spPr/>
      <dgm:t>
        <a:bodyPr/>
        <a:lstStyle/>
        <a:p>
          <a:r>
            <a:rPr lang="en-US" dirty="0"/>
            <a:t>1. Define Core Problem</a:t>
          </a:r>
        </a:p>
      </dgm:t>
    </dgm:pt>
    <dgm:pt modelId="{D8BBADAE-3C37-4711-8154-DFF51243438E}" type="parTrans" cxnId="{A6315C25-11E1-410A-86A4-99401C81E9FF}">
      <dgm:prSet/>
      <dgm:spPr/>
      <dgm:t>
        <a:bodyPr/>
        <a:lstStyle/>
        <a:p>
          <a:endParaRPr lang="en-US"/>
        </a:p>
      </dgm:t>
    </dgm:pt>
    <dgm:pt modelId="{4F5AAF60-AA85-45AC-A7C6-1CD0C4FF4370}" type="sibTrans" cxnId="{A6315C25-11E1-410A-86A4-99401C81E9FF}">
      <dgm:prSet/>
      <dgm:spPr/>
      <dgm:t>
        <a:bodyPr/>
        <a:lstStyle/>
        <a:p>
          <a:endParaRPr lang="en-US"/>
        </a:p>
      </dgm:t>
    </dgm:pt>
    <dgm:pt modelId="{5688B05D-2D2E-4161-B0B3-37032DD04E7F}">
      <dgm:prSet phldrT="[Text]"/>
      <dgm:spPr/>
      <dgm:t>
        <a:bodyPr/>
        <a:lstStyle/>
        <a:p>
          <a:r>
            <a:rPr lang="en-US" dirty="0"/>
            <a:t>2. Brainstorm root causes</a:t>
          </a:r>
        </a:p>
      </dgm:t>
    </dgm:pt>
    <dgm:pt modelId="{8416B515-6AEC-4354-B7B5-EAC8448E3A88}" type="parTrans" cxnId="{C0D99F3E-7E19-4979-A3D5-36DFF2743B9A}">
      <dgm:prSet/>
      <dgm:spPr/>
      <dgm:t>
        <a:bodyPr/>
        <a:lstStyle/>
        <a:p>
          <a:endParaRPr lang="en-US"/>
        </a:p>
      </dgm:t>
    </dgm:pt>
    <dgm:pt modelId="{E02F8AA3-93A6-45DF-A2A1-CCA0DA01A300}" type="sibTrans" cxnId="{C0D99F3E-7E19-4979-A3D5-36DFF2743B9A}">
      <dgm:prSet/>
      <dgm:spPr/>
      <dgm:t>
        <a:bodyPr/>
        <a:lstStyle/>
        <a:p>
          <a:endParaRPr lang="en-US"/>
        </a:p>
      </dgm:t>
    </dgm:pt>
    <dgm:pt modelId="{61F979BE-6C45-4F79-BB88-1C3E7A9DD976}">
      <dgm:prSet phldrT="[Text]"/>
      <dgm:spPr/>
      <dgm:t>
        <a:bodyPr/>
        <a:lstStyle/>
        <a:p>
          <a:r>
            <a:rPr lang="en-US" dirty="0"/>
            <a:t>3. Organize in a Problem Tree</a:t>
          </a:r>
        </a:p>
      </dgm:t>
    </dgm:pt>
    <dgm:pt modelId="{DCDA43BD-7063-46CB-A189-DAE5C39BBE12}" type="parTrans" cxnId="{B0DD4A5D-E3D9-4977-99E1-66FFB622F47D}">
      <dgm:prSet/>
      <dgm:spPr/>
      <dgm:t>
        <a:bodyPr/>
        <a:lstStyle/>
        <a:p>
          <a:endParaRPr lang="en-US"/>
        </a:p>
      </dgm:t>
    </dgm:pt>
    <dgm:pt modelId="{650E7C19-7A3C-44E8-B6C2-B60B0698B47F}" type="sibTrans" cxnId="{B0DD4A5D-E3D9-4977-99E1-66FFB622F47D}">
      <dgm:prSet/>
      <dgm:spPr/>
      <dgm:t>
        <a:bodyPr/>
        <a:lstStyle/>
        <a:p>
          <a:endParaRPr lang="en-US"/>
        </a:p>
      </dgm:t>
    </dgm:pt>
    <dgm:pt modelId="{7082365D-7E05-4D78-A3EF-734D9532222C}">
      <dgm:prSet/>
      <dgm:spPr/>
      <dgm:t>
        <a:bodyPr/>
        <a:lstStyle/>
        <a:p>
          <a:r>
            <a:rPr lang="en-US" dirty="0"/>
            <a:t>4. Use to validate project design (RF) </a:t>
          </a:r>
        </a:p>
      </dgm:t>
    </dgm:pt>
    <dgm:pt modelId="{3F5EDFCE-538B-4E06-BE38-3E87E687BAE4}" type="parTrans" cxnId="{67CCC993-D2CA-44FF-AC45-1FE1C4CDCAEE}">
      <dgm:prSet/>
      <dgm:spPr/>
      <dgm:t>
        <a:bodyPr/>
        <a:lstStyle/>
        <a:p>
          <a:endParaRPr lang="en-US"/>
        </a:p>
      </dgm:t>
    </dgm:pt>
    <dgm:pt modelId="{43266659-AAF1-4716-A877-1DF4445ED747}" type="sibTrans" cxnId="{67CCC993-D2CA-44FF-AC45-1FE1C4CDCAEE}">
      <dgm:prSet/>
      <dgm:spPr/>
      <dgm:t>
        <a:bodyPr/>
        <a:lstStyle/>
        <a:p>
          <a:endParaRPr lang="en-US"/>
        </a:p>
      </dgm:t>
    </dgm:pt>
    <dgm:pt modelId="{CDD763A9-9950-48CA-9D6A-5B4C677917B7}" type="pres">
      <dgm:prSet presAssocID="{265A015C-65CD-4F4C-BDA8-A89692D2320F}" presName="Name0" presStyleCnt="0">
        <dgm:presLayoutVars>
          <dgm:dir/>
          <dgm:resizeHandles val="exact"/>
        </dgm:presLayoutVars>
      </dgm:prSet>
      <dgm:spPr/>
    </dgm:pt>
    <dgm:pt modelId="{35A30F60-9DD6-4EE2-903E-812A66243469}" type="pres">
      <dgm:prSet presAssocID="{56D25AB2-8D18-469E-A8EE-357BDC8F9F05}" presName="node" presStyleLbl="node1" presStyleIdx="0" presStyleCnt="4">
        <dgm:presLayoutVars>
          <dgm:bulletEnabled val="1"/>
        </dgm:presLayoutVars>
      </dgm:prSet>
      <dgm:spPr/>
    </dgm:pt>
    <dgm:pt modelId="{AB5D88E6-9C0F-4CE2-B573-8ACA2E9CA388}" type="pres">
      <dgm:prSet presAssocID="{4F5AAF60-AA85-45AC-A7C6-1CD0C4FF4370}" presName="sibTrans" presStyleLbl="sibTrans2D1" presStyleIdx="0" presStyleCnt="3"/>
      <dgm:spPr/>
    </dgm:pt>
    <dgm:pt modelId="{B7BCE76C-2711-4093-9F73-D6AC98104B3A}" type="pres">
      <dgm:prSet presAssocID="{4F5AAF60-AA85-45AC-A7C6-1CD0C4FF4370}" presName="connectorText" presStyleLbl="sibTrans2D1" presStyleIdx="0" presStyleCnt="3"/>
      <dgm:spPr/>
    </dgm:pt>
    <dgm:pt modelId="{B304699B-C60E-4862-A1E0-4E3C2E095D4B}" type="pres">
      <dgm:prSet presAssocID="{5688B05D-2D2E-4161-B0B3-37032DD04E7F}" presName="node" presStyleLbl="node1" presStyleIdx="1" presStyleCnt="4">
        <dgm:presLayoutVars>
          <dgm:bulletEnabled val="1"/>
        </dgm:presLayoutVars>
      </dgm:prSet>
      <dgm:spPr/>
    </dgm:pt>
    <dgm:pt modelId="{5FB619E8-789E-4135-871F-D8D0EF3F5D74}" type="pres">
      <dgm:prSet presAssocID="{E02F8AA3-93A6-45DF-A2A1-CCA0DA01A300}" presName="sibTrans" presStyleLbl="sibTrans2D1" presStyleIdx="1" presStyleCnt="3"/>
      <dgm:spPr/>
    </dgm:pt>
    <dgm:pt modelId="{230FF890-0FD8-4BEE-B217-6D344522053A}" type="pres">
      <dgm:prSet presAssocID="{E02F8AA3-93A6-45DF-A2A1-CCA0DA01A300}" presName="connectorText" presStyleLbl="sibTrans2D1" presStyleIdx="1" presStyleCnt="3"/>
      <dgm:spPr/>
    </dgm:pt>
    <dgm:pt modelId="{47DDE273-AD78-4278-97EA-0DCEBFBBDBA5}" type="pres">
      <dgm:prSet presAssocID="{61F979BE-6C45-4F79-BB88-1C3E7A9DD976}" presName="node" presStyleLbl="node1" presStyleIdx="2" presStyleCnt="4">
        <dgm:presLayoutVars>
          <dgm:bulletEnabled val="1"/>
        </dgm:presLayoutVars>
      </dgm:prSet>
      <dgm:spPr/>
    </dgm:pt>
    <dgm:pt modelId="{43B2CCB7-CFCF-48FD-8A24-8D578ECE7A42}" type="pres">
      <dgm:prSet presAssocID="{650E7C19-7A3C-44E8-B6C2-B60B0698B47F}" presName="sibTrans" presStyleLbl="sibTrans2D1" presStyleIdx="2" presStyleCnt="3"/>
      <dgm:spPr/>
    </dgm:pt>
    <dgm:pt modelId="{5F14A0C5-BD6F-400A-BA36-D08E586F0D1A}" type="pres">
      <dgm:prSet presAssocID="{650E7C19-7A3C-44E8-B6C2-B60B0698B47F}" presName="connectorText" presStyleLbl="sibTrans2D1" presStyleIdx="2" presStyleCnt="3"/>
      <dgm:spPr/>
    </dgm:pt>
    <dgm:pt modelId="{1BAF598E-D66A-4E3F-BF7E-E31D8133407A}" type="pres">
      <dgm:prSet presAssocID="{7082365D-7E05-4D78-A3EF-734D9532222C}" presName="node" presStyleLbl="node1" presStyleIdx="3" presStyleCnt="4">
        <dgm:presLayoutVars>
          <dgm:bulletEnabled val="1"/>
        </dgm:presLayoutVars>
      </dgm:prSet>
      <dgm:spPr/>
    </dgm:pt>
  </dgm:ptLst>
  <dgm:cxnLst>
    <dgm:cxn modelId="{833BE81E-F9EE-4ACA-8D00-4347F80756FB}" type="presOf" srcId="{4F5AAF60-AA85-45AC-A7C6-1CD0C4FF4370}" destId="{AB5D88E6-9C0F-4CE2-B573-8ACA2E9CA388}" srcOrd="0" destOrd="0" presId="urn:microsoft.com/office/officeart/2005/8/layout/process1"/>
    <dgm:cxn modelId="{A6315C25-11E1-410A-86A4-99401C81E9FF}" srcId="{265A015C-65CD-4F4C-BDA8-A89692D2320F}" destId="{56D25AB2-8D18-469E-A8EE-357BDC8F9F05}" srcOrd="0" destOrd="0" parTransId="{D8BBADAE-3C37-4711-8154-DFF51243438E}" sibTransId="{4F5AAF60-AA85-45AC-A7C6-1CD0C4FF4370}"/>
    <dgm:cxn modelId="{B896F526-6E5A-40D2-BCEF-8F0538D848E2}" type="presOf" srcId="{E02F8AA3-93A6-45DF-A2A1-CCA0DA01A300}" destId="{230FF890-0FD8-4BEE-B217-6D344522053A}" srcOrd="1" destOrd="0" presId="urn:microsoft.com/office/officeart/2005/8/layout/process1"/>
    <dgm:cxn modelId="{C7F00B39-427C-412B-8A03-DB2E2ABA08AF}" type="presOf" srcId="{56D25AB2-8D18-469E-A8EE-357BDC8F9F05}" destId="{35A30F60-9DD6-4EE2-903E-812A66243469}" srcOrd="0" destOrd="0" presId="urn:microsoft.com/office/officeart/2005/8/layout/process1"/>
    <dgm:cxn modelId="{C0D99F3E-7E19-4979-A3D5-36DFF2743B9A}" srcId="{265A015C-65CD-4F4C-BDA8-A89692D2320F}" destId="{5688B05D-2D2E-4161-B0B3-37032DD04E7F}" srcOrd="1" destOrd="0" parTransId="{8416B515-6AEC-4354-B7B5-EAC8448E3A88}" sibTransId="{E02F8AA3-93A6-45DF-A2A1-CCA0DA01A300}"/>
    <dgm:cxn modelId="{7FFC5D5D-6269-484C-A3E3-49389C4D960B}" type="presOf" srcId="{265A015C-65CD-4F4C-BDA8-A89692D2320F}" destId="{CDD763A9-9950-48CA-9D6A-5B4C677917B7}" srcOrd="0" destOrd="0" presId="urn:microsoft.com/office/officeart/2005/8/layout/process1"/>
    <dgm:cxn modelId="{B0DD4A5D-E3D9-4977-99E1-66FFB622F47D}" srcId="{265A015C-65CD-4F4C-BDA8-A89692D2320F}" destId="{61F979BE-6C45-4F79-BB88-1C3E7A9DD976}" srcOrd="2" destOrd="0" parTransId="{DCDA43BD-7063-46CB-A189-DAE5C39BBE12}" sibTransId="{650E7C19-7A3C-44E8-B6C2-B60B0698B47F}"/>
    <dgm:cxn modelId="{30E24751-99F0-464E-A1B8-4895024C9980}" type="presOf" srcId="{650E7C19-7A3C-44E8-B6C2-B60B0698B47F}" destId="{5F14A0C5-BD6F-400A-BA36-D08E586F0D1A}" srcOrd="1" destOrd="0" presId="urn:microsoft.com/office/officeart/2005/8/layout/process1"/>
    <dgm:cxn modelId="{A33A7885-B6FF-49C3-8FCF-12755C55A005}" type="presOf" srcId="{61F979BE-6C45-4F79-BB88-1C3E7A9DD976}" destId="{47DDE273-AD78-4278-97EA-0DCEBFBBDBA5}" srcOrd="0" destOrd="0" presId="urn:microsoft.com/office/officeart/2005/8/layout/process1"/>
    <dgm:cxn modelId="{71E75590-0CF2-4949-8B41-9478C0E24711}" type="presOf" srcId="{E02F8AA3-93A6-45DF-A2A1-CCA0DA01A300}" destId="{5FB619E8-789E-4135-871F-D8D0EF3F5D74}" srcOrd="0" destOrd="0" presId="urn:microsoft.com/office/officeart/2005/8/layout/process1"/>
    <dgm:cxn modelId="{67CCC993-D2CA-44FF-AC45-1FE1C4CDCAEE}" srcId="{265A015C-65CD-4F4C-BDA8-A89692D2320F}" destId="{7082365D-7E05-4D78-A3EF-734D9532222C}" srcOrd="3" destOrd="0" parTransId="{3F5EDFCE-538B-4E06-BE38-3E87E687BAE4}" sibTransId="{43266659-AAF1-4716-A877-1DF4445ED747}"/>
    <dgm:cxn modelId="{08515597-4D7C-4F70-B57B-033D34987CE1}" type="presOf" srcId="{650E7C19-7A3C-44E8-B6C2-B60B0698B47F}" destId="{43B2CCB7-CFCF-48FD-8A24-8D578ECE7A42}" srcOrd="0" destOrd="0" presId="urn:microsoft.com/office/officeart/2005/8/layout/process1"/>
    <dgm:cxn modelId="{0518C4D3-F131-43F1-A675-28F11AB51C07}" type="presOf" srcId="{7082365D-7E05-4D78-A3EF-734D9532222C}" destId="{1BAF598E-D66A-4E3F-BF7E-E31D8133407A}" srcOrd="0" destOrd="0" presId="urn:microsoft.com/office/officeart/2005/8/layout/process1"/>
    <dgm:cxn modelId="{151ADEDA-C21F-43C5-BCA9-1AA09A1D8B73}" type="presOf" srcId="{4F5AAF60-AA85-45AC-A7C6-1CD0C4FF4370}" destId="{B7BCE76C-2711-4093-9F73-D6AC98104B3A}" srcOrd="1" destOrd="0" presId="urn:microsoft.com/office/officeart/2005/8/layout/process1"/>
    <dgm:cxn modelId="{314138F6-5B1D-4EDB-9172-8DC3DC3F5AA3}" type="presOf" srcId="{5688B05D-2D2E-4161-B0B3-37032DD04E7F}" destId="{B304699B-C60E-4862-A1E0-4E3C2E095D4B}" srcOrd="0" destOrd="0" presId="urn:microsoft.com/office/officeart/2005/8/layout/process1"/>
    <dgm:cxn modelId="{2899A7A7-BD37-48EE-96CE-DF739603C571}" type="presParOf" srcId="{CDD763A9-9950-48CA-9D6A-5B4C677917B7}" destId="{35A30F60-9DD6-4EE2-903E-812A66243469}" srcOrd="0" destOrd="0" presId="urn:microsoft.com/office/officeart/2005/8/layout/process1"/>
    <dgm:cxn modelId="{674C70C2-B662-4523-ADBA-282DC92498F7}" type="presParOf" srcId="{CDD763A9-9950-48CA-9D6A-5B4C677917B7}" destId="{AB5D88E6-9C0F-4CE2-B573-8ACA2E9CA388}" srcOrd="1" destOrd="0" presId="urn:microsoft.com/office/officeart/2005/8/layout/process1"/>
    <dgm:cxn modelId="{17874913-0E7E-49AC-83F8-29D093664CB4}" type="presParOf" srcId="{AB5D88E6-9C0F-4CE2-B573-8ACA2E9CA388}" destId="{B7BCE76C-2711-4093-9F73-D6AC98104B3A}" srcOrd="0" destOrd="0" presId="urn:microsoft.com/office/officeart/2005/8/layout/process1"/>
    <dgm:cxn modelId="{7510966E-BD78-480E-83C4-1BB614498E63}" type="presParOf" srcId="{CDD763A9-9950-48CA-9D6A-5B4C677917B7}" destId="{B304699B-C60E-4862-A1E0-4E3C2E095D4B}" srcOrd="2" destOrd="0" presId="urn:microsoft.com/office/officeart/2005/8/layout/process1"/>
    <dgm:cxn modelId="{3156E985-D8FB-4A05-9250-85DF7E141964}" type="presParOf" srcId="{CDD763A9-9950-48CA-9D6A-5B4C677917B7}" destId="{5FB619E8-789E-4135-871F-D8D0EF3F5D74}" srcOrd="3" destOrd="0" presId="urn:microsoft.com/office/officeart/2005/8/layout/process1"/>
    <dgm:cxn modelId="{6116B1CB-5E7A-4E74-983E-1DC32B82E9E1}" type="presParOf" srcId="{5FB619E8-789E-4135-871F-D8D0EF3F5D74}" destId="{230FF890-0FD8-4BEE-B217-6D344522053A}" srcOrd="0" destOrd="0" presId="urn:microsoft.com/office/officeart/2005/8/layout/process1"/>
    <dgm:cxn modelId="{E50372CB-6E2A-4041-A102-012712515E20}" type="presParOf" srcId="{CDD763A9-9950-48CA-9D6A-5B4C677917B7}" destId="{47DDE273-AD78-4278-97EA-0DCEBFBBDBA5}" srcOrd="4" destOrd="0" presId="urn:microsoft.com/office/officeart/2005/8/layout/process1"/>
    <dgm:cxn modelId="{5BC875C0-5ECA-4267-B045-94B7F2DF41D0}" type="presParOf" srcId="{CDD763A9-9950-48CA-9D6A-5B4C677917B7}" destId="{43B2CCB7-CFCF-48FD-8A24-8D578ECE7A42}" srcOrd="5" destOrd="0" presId="urn:microsoft.com/office/officeart/2005/8/layout/process1"/>
    <dgm:cxn modelId="{3F56CF60-96A5-456F-833C-61E9E25D04DC}" type="presParOf" srcId="{43B2CCB7-CFCF-48FD-8A24-8D578ECE7A42}" destId="{5F14A0C5-BD6F-400A-BA36-D08E586F0D1A}" srcOrd="0" destOrd="0" presId="urn:microsoft.com/office/officeart/2005/8/layout/process1"/>
    <dgm:cxn modelId="{1BD14FF9-48FF-4381-AB01-C58AFFE6D24C}" type="presParOf" srcId="{CDD763A9-9950-48CA-9D6A-5B4C677917B7}" destId="{1BAF598E-D66A-4E3F-BF7E-E31D8133407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E500E-BE4E-40BE-B108-3CB64B1584EE}" type="doc">
      <dgm:prSet loTypeId="urn:microsoft.com/office/officeart/2011/layout/HexagonRadial" loCatId="officeonline" qsTypeId="urn:microsoft.com/office/officeart/2005/8/quickstyle/simple2" qsCatId="simple" csTypeId="urn:microsoft.com/office/officeart/2005/8/colors/accent0_2" csCatId="mainScheme" phldr="1"/>
      <dgm:spPr/>
      <dgm:t>
        <a:bodyPr/>
        <a:lstStyle/>
        <a:p>
          <a:endParaRPr lang="en-US"/>
        </a:p>
      </dgm:t>
    </dgm:pt>
    <dgm:pt modelId="{98317C2E-4E69-40DC-81DD-8A92746F9011}">
      <dgm:prSet phldrT="[Text]" custT="1"/>
      <dgm:spPr>
        <a:solidFill>
          <a:schemeClr val="accent1">
            <a:lumMod val="20000"/>
            <a:lumOff val="80000"/>
          </a:schemeClr>
        </a:solidFill>
      </dgm:spPr>
      <dgm:t>
        <a:bodyPr/>
        <a:lstStyle/>
        <a:p>
          <a:r>
            <a:rPr lang="en-US" sz="1400" b="0" dirty="0"/>
            <a:t>Project Stakeholders</a:t>
          </a:r>
        </a:p>
      </dgm:t>
    </dgm:pt>
    <dgm:pt modelId="{811A735F-EA4F-4AB8-A90C-2A42AC261BBC}" type="parTrans" cxnId="{DB438892-2634-4C2B-9537-8A42E3167A73}">
      <dgm:prSet/>
      <dgm:spPr/>
      <dgm:t>
        <a:bodyPr/>
        <a:lstStyle/>
        <a:p>
          <a:endParaRPr lang="en-US"/>
        </a:p>
      </dgm:t>
    </dgm:pt>
    <dgm:pt modelId="{23B72844-E8A7-450C-955F-6B738F662357}" type="sibTrans" cxnId="{DB438892-2634-4C2B-9537-8A42E3167A73}">
      <dgm:prSet/>
      <dgm:spPr/>
      <dgm:t>
        <a:bodyPr/>
        <a:lstStyle/>
        <a:p>
          <a:endParaRPr lang="en-US"/>
        </a:p>
      </dgm:t>
    </dgm:pt>
    <dgm:pt modelId="{B619C407-F855-4FDD-9786-6F8E5ED2D6F9}">
      <dgm:prSet phldrT="[Text]" custT="1"/>
      <dgm:spPr/>
      <dgm:t>
        <a:bodyPr/>
        <a:lstStyle/>
        <a:p>
          <a:r>
            <a:rPr lang="en-US" sz="1400" dirty="0"/>
            <a:t>Companies</a:t>
          </a:r>
        </a:p>
      </dgm:t>
    </dgm:pt>
    <dgm:pt modelId="{0B9648DB-C8E6-4C5D-86EA-9E2635421A7E}" type="parTrans" cxnId="{4077620E-A662-455C-B755-87AD0DC773A5}">
      <dgm:prSet/>
      <dgm:spPr/>
      <dgm:t>
        <a:bodyPr/>
        <a:lstStyle/>
        <a:p>
          <a:endParaRPr lang="en-US"/>
        </a:p>
      </dgm:t>
    </dgm:pt>
    <dgm:pt modelId="{9BF9D0D4-4B12-4B30-830B-8544FDD5C675}" type="sibTrans" cxnId="{4077620E-A662-455C-B755-87AD0DC773A5}">
      <dgm:prSet/>
      <dgm:spPr/>
      <dgm:t>
        <a:bodyPr/>
        <a:lstStyle/>
        <a:p>
          <a:endParaRPr lang="en-US"/>
        </a:p>
      </dgm:t>
    </dgm:pt>
    <dgm:pt modelId="{9EFB4CFD-1270-4309-AF6F-AB7F598D362B}">
      <dgm:prSet phldrT="[Text]"/>
      <dgm:spPr/>
      <dgm:t>
        <a:bodyPr/>
        <a:lstStyle/>
        <a:p>
          <a:r>
            <a:rPr lang="en-US" dirty="0"/>
            <a:t>Government</a:t>
          </a:r>
        </a:p>
      </dgm:t>
    </dgm:pt>
    <dgm:pt modelId="{9A3E6F0E-814E-4037-8824-546E2DF1D0D6}" type="parTrans" cxnId="{F580F966-98F2-402F-B35E-44298782B382}">
      <dgm:prSet/>
      <dgm:spPr/>
      <dgm:t>
        <a:bodyPr/>
        <a:lstStyle/>
        <a:p>
          <a:endParaRPr lang="en-US"/>
        </a:p>
      </dgm:t>
    </dgm:pt>
    <dgm:pt modelId="{199C8416-780B-46E5-B7CE-81E23B3AD2FD}" type="sibTrans" cxnId="{F580F966-98F2-402F-B35E-44298782B382}">
      <dgm:prSet/>
      <dgm:spPr/>
      <dgm:t>
        <a:bodyPr/>
        <a:lstStyle/>
        <a:p>
          <a:endParaRPr lang="en-US"/>
        </a:p>
      </dgm:t>
    </dgm:pt>
    <dgm:pt modelId="{7A4F7408-BC5C-47E1-A8B8-8EC4AA0208FA}">
      <dgm:prSet phldrT="[Text]"/>
      <dgm:spPr/>
      <dgm:t>
        <a:bodyPr/>
        <a:lstStyle/>
        <a:p>
          <a:r>
            <a:rPr lang="en-US" dirty="0"/>
            <a:t>Project Beneficiaries</a:t>
          </a:r>
        </a:p>
      </dgm:t>
    </dgm:pt>
    <dgm:pt modelId="{86273EE7-E84C-4B8C-8E2C-E57901B34FD1}" type="parTrans" cxnId="{5E8C7067-AE11-43F0-8DFC-0F185C64E1C6}">
      <dgm:prSet/>
      <dgm:spPr/>
      <dgm:t>
        <a:bodyPr/>
        <a:lstStyle/>
        <a:p>
          <a:endParaRPr lang="en-US"/>
        </a:p>
      </dgm:t>
    </dgm:pt>
    <dgm:pt modelId="{6E25DF45-8CEB-46EE-8C3A-5C2C3DA2E242}" type="sibTrans" cxnId="{5E8C7067-AE11-43F0-8DFC-0F185C64E1C6}">
      <dgm:prSet/>
      <dgm:spPr/>
      <dgm:t>
        <a:bodyPr/>
        <a:lstStyle/>
        <a:p>
          <a:endParaRPr lang="en-US"/>
        </a:p>
      </dgm:t>
    </dgm:pt>
    <dgm:pt modelId="{F6BD2F8E-4831-4685-9B08-52E5350CCD45}">
      <dgm:prSet phldrT="[Text]"/>
      <dgm:spPr/>
      <dgm:t>
        <a:bodyPr/>
        <a:lstStyle/>
        <a:p>
          <a:r>
            <a:rPr lang="en-US" dirty="0"/>
            <a:t>Civil Society Organizations</a:t>
          </a:r>
        </a:p>
      </dgm:t>
    </dgm:pt>
    <dgm:pt modelId="{F5118AA4-6CE3-44DA-95A8-330E752F66F3}" type="parTrans" cxnId="{F9D0C069-8BF8-4C9D-9939-5053B2C9DA37}">
      <dgm:prSet/>
      <dgm:spPr/>
      <dgm:t>
        <a:bodyPr/>
        <a:lstStyle/>
        <a:p>
          <a:endParaRPr lang="en-US"/>
        </a:p>
      </dgm:t>
    </dgm:pt>
    <dgm:pt modelId="{32A245B9-C2FC-4770-98C1-9F742A045C65}" type="sibTrans" cxnId="{F9D0C069-8BF8-4C9D-9939-5053B2C9DA37}">
      <dgm:prSet/>
      <dgm:spPr/>
      <dgm:t>
        <a:bodyPr/>
        <a:lstStyle/>
        <a:p>
          <a:endParaRPr lang="en-US"/>
        </a:p>
      </dgm:t>
    </dgm:pt>
    <dgm:pt modelId="{CBFCE188-BD80-4379-AF70-B2D61DB6065B}">
      <dgm:prSet phldrT="[Text]"/>
      <dgm:spPr/>
      <dgm:t>
        <a:bodyPr/>
        <a:lstStyle/>
        <a:p>
          <a:r>
            <a:rPr lang="en-US" dirty="0"/>
            <a:t>Financial Institutions</a:t>
          </a:r>
        </a:p>
      </dgm:t>
    </dgm:pt>
    <dgm:pt modelId="{1F9C13E5-DC21-4908-9A32-70CC999D1541}" type="parTrans" cxnId="{696A8AE7-22E4-4CFF-A854-1EE48AC3227B}">
      <dgm:prSet/>
      <dgm:spPr/>
      <dgm:t>
        <a:bodyPr/>
        <a:lstStyle/>
        <a:p>
          <a:endParaRPr lang="en-US"/>
        </a:p>
      </dgm:t>
    </dgm:pt>
    <dgm:pt modelId="{B552CF02-8B0E-4059-ABF3-7C1C934CF009}" type="sibTrans" cxnId="{696A8AE7-22E4-4CFF-A854-1EE48AC3227B}">
      <dgm:prSet/>
      <dgm:spPr/>
      <dgm:t>
        <a:bodyPr/>
        <a:lstStyle/>
        <a:p>
          <a:endParaRPr lang="en-US"/>
        </a:p>
      </dgm:t>
    </dgm:pt>
    <dgm:pt modelId="{18548879-3132-43C5-926A-10E33DFBEF00}">
      <dgm:prSet phldrT="[Text]" custT="1"/>
      <dgm:spPr/>
      <dgm:t>
        <a:bodyPr/>
        <a:lstStyle/>
        <a:p>
          <a:r>
            <a:rPr lang="en-US" sz="1200" dirty="0"/>
            <a:t>Community Leaders</a:t>
          </a:r>
        </a:p>
      </dgm:t>
    </dgm:pt>
    <dgm:pt modelId="{078E74A9-669E-4466-B18F-3E65BF192A76}" type="parTrans" cxnId="{2BB096A8-CA97-4E35-A116-6184BC56AFF6}">
      <dgm:prSet/>
      <dgm:spPr/>
      <dgm:t>
        <a:bodyPr/>
        <a:lstStyle/>
        <a:p>
          <a:endParaRPr lang="en-US"/>
        </a:p>
      </dgm:t>
    </dgm:pt>
    <dgm:pt modelId="{22747CAC-C2C8-463B-817F-D6DF2B116C32}" type="sibTrans" cxnId="{2BB096A8-CA97-4E35-A116-6184BC56AFF6}">
      <dgm:prSet/>
      <dgm:spPr/>
      <dgm:t>
        <a:bodyPr/>
        <a:lstStyle/>
        <a:p>
          <a:endParaRPr lang="en-US"/>
        </a:p>
      </dgm:t>
    </dgm:pt>
    <dgm:pt modelId="{2FCED54A-CB79-4112-8462-89C380D703F4}" type="pres">
      <dgm:prSet presAssocID="{000E500E-BE4E-40BE-B108-3CB64B1584EE}" presName="Name0" presStyleCnt="0">
        <dgm:presLayoutVars>
          <dgm:chMax val="1"/>
          <dgm:chPref val="1"/>
          <dgm:dir/>
          <dgm:animOne val="branch"/>
          <dgm:animLvl val="lvl"/>
        </dgm:presLayoutVars>
      </dgm:prSet>
      <dgm:spPr/>
    </dgm:pt>
    <dgm:pt modelId="{06995768-3DEA-4CFC-9EED-C46DF87D45D8}" type="pres">
      <dgm:prSet presAssocID="{98317C2E-4E69-40DC-81DD-8A92746F9011}" presName="Parent" presStyleLbl="node0" presStyleIdx="0" presStyleCnt="1">
        <dgm:presLayoutVars>
          <dgm:chMax val="6"/>
          <dgm:chPref val="6"/>
        </dgm:presLayoutVars>
      </dgm:prSet>
      <dgm:spPr/>
    </dgm:pt>
    <dgm:pt modelId="{72FAC79E-BFEC-405C-9608-59BC9A0BDDCD}" type="pres">
      <dgm:prSet presAssocID="{B619C407-F855-4FDD-9786-6F8E5ED2D6F9}" presName="Accent1" presStyleCnt="0"/>
      <dgm:spPr/>
    </dgm:pt>
    <dgm:pt modelId="{E8C5214D-8A67-47B9-B7CF-66CAD47FAAEC}" type="pres">
      <dgm:prSet presAssocID="{B619C407-F855-4FDD-9786-6F8E5ED2D6F9}" presName="Accent" presStyleLbl="bgShp" presStyleIdx="0" presStyleCnt="6"/>
      <dgm:spPr/>
    </dgm:pt>
    <dgm:pt modelId="{0981BB6A-64FD-49CC-9FD0-32C08E5BE349}" type="pres">
      <dgm:prSet presAssocID="{B619C407-F855-4FDD-9786-6F8E5ED2D6F9}" presName="Child1" presStyleLbl="node1" presStyleIdx="0" presStyleCnt="6">
        <dgm:presLayoutVars>
          <dgm:chMax val="0"/>
          <dgm:chPref val="0"/>
          <dgm:bulletEnabled val="1"/>
        </dgm:presLayoutVars>
      </dgm:prSet>
      <dgm:spPr/>
    </dgm:pt>
    <dgm:pt modelId="{07AF3D40-6445-4297-99B7-4F980B441178}" type="pres">
      <dgm:prSet presAssocID="{9EFB4CFD-1270-4309-AF6F-AB7F598D362B}" presName="Accent2" presStyleCnt="0"/>
      <dgm:spPr/>
    </dgm:pt>
    <dgm:pt modelId="{C8B33BAE-5660-445A-8887-F03B7B3F1A70}" type="pres">
      <dgm:prSet presAssocID="{9EFB4CFD-1270-4309-AF6F-AB7F598D362B}" presName="Accent" presStyleLbl="bgShp" presStyleIdx="1" presStyleCnt="6"/>
      <dgm:spPr/>
    </dgm:pt>
    <dgm:pt modelId="{BBC95B5C-D8D8-43E4-BD7F-E531D561FFF1}" type="pres">
      <dgm:prSet presAssocID="{9EFB4CFD-1270-4309-AF6F-AB7F598D362B}" presName="Child2" presStyleLbl="node1" presStyleIdx="1" presStyleCnt="6">
        <dgm:presLayoutVars>
          <dgm:chMax val="0"/>
          <dgm:chPref val="0"/>
          <dgm:bulletEnabled val="1"/>
        </dgm:presLayoutVars>
      </dgm:prSet>
      <dgm:spPr/>
    </dgm:pt>
    <dgm:pt modelId="{4AF9C998-05D3-4BC2-9E66-EFE7F4F48A60}" type="pres">
      <dgm:prSet presAssocID="{7A4F7408-BC5C-47E1-A8B8-8EC4AA0208FA}" presName="Accent3" presStyleCnt="0"/>
      <dgm:spPr/>
    </dgm:pt>
    <dgm:pt modelId="{AB2A4E51-E3CC-4C7C-A0DE-39C90433086A}" type="pres">
      <dgm:prSet presAssocID="{7A4F7408-BC5C-47E1-A8B8-8EC4AA0208FA}" presName="Accent" presStyleLbl="bgShp" presStyleIdx="2" presStyleCnt="6"/>
      <dgm:spPr/>
    </dgm:pt>
    <dgm:pt modelId="{82D38A1C-5349-4400-A7D5-43CAA9339FBA}" type="pres">
      <dgm:prSet presAssocID="{7A4F7408-BC5C-47E1-A8B8-8EC4AA0208FA}" presName="Child3" presStyleLbl="node1" presStyleIdx="2" presStyleCnt="6">
        <dgm:presLayoutVars>
          <dgm:chMax val="0"/>
          <dgm:chPref val="0"/>
          <dgm:bulletEnabled val="1"/>
        </dgm:presLayoutVars>
      </dgm:prSet>
      <dgm:spPr/>
    </dgm:pt>
    <dgm:pt modelId="{393B019F-F74C-4D69-BBB1-6C1E4F758373}" type="pres">
      <dgm:prSet presAssocID="{F6BD2F8E-4831-4685-9B08-52E5350CCD45}" presName="Accent4" presStyleCnt="0"/>
      <dgm:spPr/>
    </dgm:pt>
    <dgm:pt modelId="{F62FBF17-E717-4200-A229-1E4A6B4A4170}" type="pres">
      <dgm:prSet presAssocID="{F6BD2F8E-4831-4685-9B08-52E5350CCD45}" presName="Accent" presStyleLbl="bgShp" presStyleIdx="3" presStyleCnt="6"/>
      <dgm:spPr/>
    </dgm:pt>
    <dgm:pt modelId="{52542FFC-F81C-48D2-9811-0A2450267844}" type="pres">
      <dgm:prSet presAssocID="{F6BD2F8E-4831-4685-9B08-52E5350CCD45}" presName="Child4" presStyleLbl="node1" presStyleIdx="3" presStyleCnt="6">
        <dgm:presLayoutVars>
          <dgm:chMax val="0"/>
          <dgm:chPref val="0"/>
          <dgm:bulletEnabled val="1"/>
        </dgm:presLayoutVars>
      </dgm:prSet>
      <dgm:spPr/>
    </dgm:pt>
    <dgm:pt modelId="{AF60939D-632B-4487-A762-CE6F77DB8AA9}" type="pres">
      <dgm:prSet presAssocID="{CBFCE188-BD80-4379-AF70-B2D61DB6065B}" presName="Accent5" presStyleCnt="0"/>
      <dgm:spPr/>
    </dgm:pt>
    <dgm:pt modelId="{09EC9C5B-6099-4882-917A-1583DB612752}" type="pres">
      <dgm:prSet presAssocID="{CBFCE188-BD80-4379-AF70-B2D61DB6065B}" presName="Accent" presStyleLbl="bgShp" presStyleIdx="4" presStyleCnt="6"/>
      <dgm:spPr/>
    </dgm:pt>
    <dgm:pt modelId="{1BF9E883-B243-4B1E-BF6A-CECE61C5E5DA}" type="pres">
      <dgm:prSet presAssocID="{CBFCE188-BD80-4379-AF70-B2D61DB6065B}" presName="Child5" presStyleLbl="node1" presStyleIdx="4" presStyleCnt="6">
        <dgm:presLayoutVars>
          <dgm:chMax val="0"/>
          <dgm:chPref val="0"/>
          <dgm:bulletEnabled val="1"/>
        </dgm:presLayoutVars>
      </dgm:prSet>
      <dgm:spPr/>
    </dgm:pt>
    <dgm:pt modelId="{A993B83F-4869-4302-9D08-250953D9BB5D}" type="pres">
      <dgm:prSet presAssocID="{18548879-3132-43C5-926A-10E33DFBEF00}" presName="Accent6" presStyleCnt="0"/>
      <dgm:spPr/>
    </dgm:pt>
    <dgm:pt modelId="{009F3645-E996-491E-877A-C3854EB24F89}" type="pres">
      <dgm:prSet presAssocID="{18548879-3132-43C5-926A-10E33DFBEF00}" presName="Accent" presStyleLbl="bgShp" presStyleIdx="5" presStyleCnt="6"/>
      <dgm:spPr/>
    </dgm:pt>
    <dgm:pt modelId="{4D46F0CD-3E2C-43EC-8B36-546C278B8B3E}" type="pres">
      <dgm:prSet presAssocID="{18548879-3132-43C5-926A-10E33DFBEF00}" presName="Child6" presStyleLbl="node1" presStyleIdx="5" presStyleCnt="6">
        <dgm:presLayoutVars>
          <dgm:chMax val="0"/>
          <dgm:chPref val="0"/>
          <dgm:bulletEnabled val="1"/>
        </dgm:presLayoutVars>
      </dgm:prSet>
      <dgm:spPr/>
    </dgm:pt>
  </dgm:ptLst>
  <dgm:cxnLst>
    <dgm:cxn modelId="{44CB7904-C481-4B43-903E-C107ABF07987}" type="presOf" srcId="{B619C407-F855-4FDD-9786-6F8E5ED2D6F9}" destId="{0981BB6A-64FD-49CC-9FD0-32C08E5BE349}" srcOrd="0" destOrd="0" presId="urn:microsoft.com/office/officeart/2011/layout/HexagonRadial"/>
    <dgm:cxn modelId="{4077620E-A662-455C-B755-87AD0DC773A5}" srcId="{98317C2E-4E69-40DC-81DD-8A92746F9011}" destId="{B619C407-F855-4FDD-9786-6F8E5ED2D6F9}" srcOrd="0" destOrd="0" parTransId="{0B9648DB-C8E6-4C5D-86EA-9E2635421A7E}" sibTransId="{9BF9D0D4-4B12-4B30-830B-8544FDD5C675}"/>
    <dgm:cxn modelId="{801CF815-77AB-4D6F-989E-AE1F5D975DF3}" type="presOf" srcId="{98317C2E-4E69-40DC-81DD-8A92746F9011}" destId="{06995768-3DEA-4CFC-9EED-C46DF87D45D8}" srcOrd="0" destOrd="0" presId="urn:microsoft.com/office/officeart/2011/layout/HexagonRadial"/>
    <dgm:cxn modelId="{3710E31F-D895-455B-9081-DF40AE094922}" type="presOf" srcId="{F6BD2F8E-4831-4685-9B08-52E5350CCD45}" destId="{52542FFC-F81C-48D2-9811-0A2450267844}" srcOrd="0" destOrd="0" presId="urn:microsoft.com/office/officeart/2011/layout/HexagonRadial"/>
    <dgm:cxn modelId="{FC59233E-174E-430A-AEE1-B9757855BE96}" type="presOf" srcId="{CBFCE188-BD80-4379-AF70-B2D61DB6065B}" destId="{1BF9E883-B243-4B1E-BF6A-CECE61C5E5DA}" srcOrd="0" destOrd="0" presId="urn:microsoft.com/office/officeart/2011/layout/HexagonRadial"/>
    <dgm:cxn modelId="{BBAB4D41-96B0-44C9-BEC5-F60A96C515B5}" type="presOf" srcId="{18548879-3132-43C5-926A-10E33DFBEF00}" destId="{4D46F0CD-3E2C-43EC-8B36-546C278B8B3E}" srcOrd="0" destOrd="0" presId="urn:microsoft.com/office/officeart/2011/layout/HexagonRadial"/>
    <dgm:cxn modelId="{81FF0F64-69D6-4385-809C-373DCB1B8E36}" type="presOf" srcId="{000E500E-BE4E-40BE-B108-3CB64B1584EE}" destId="{2FCED54A-CB79-4112-8462-89C380D703F4}" srcOrd="0" destOrd="0" presId="urn:microsoft.com/office/officeart/2011/layout/HexagonRadial"/>
    <dgm:cxn modelId="{F580F966-98F2-402F-B35E-44298782B382}" srcId="{98317C2E-4E69-40DC-81DD-8A92746F9011}" destId="{9EFB4CFD-1270-4309-AF6F-AB7F598D362B}" srcOrd="1" destOrd="0" parTransId="{9A3E6F0E-814E-4037-8824-546E2DF1D0D6}" sibTransId="{199C8416-780B-46E5-B7CE-81E23B3AD2FD}"/>
    <dgm:cxn modelId="{5E8C7067-AE11-43F0-8DFC-0F185C64E1C6}" srcId="{98317C2E-4E69-40DC-81DD-8A92746F9011}" destId="{7A4F7408-BC5C-47E1-A8B8-8EC4AA0208FA}" srcOrd="2" destOrd="0" parTransId="{86273EE7-E84C-4B8C-8E2C-E57901B34FD1}" sibTransId="{6E25DF45-8CEB-46EE-8C3A-5C2C3DA2E242}"/>
    <dgm:cxn modelId="{F9D0C069-8BF8-4C9D-9939-5053B2C9DA37}" srcId="{98317C2E-4E69-40DC-81DD-8A92746F9011}" destId="{F6BD2F8E-4831-4685-9B08-52E5350CCD45}" srcOrd="3" destOrd="0" parTransId="{F5118AA4-6CE3-44DA-95A8-330E752F66F3}" sibTransId="{32A245B9-C2FC-4770-98C1-9F742A045C65}"/>
    <dgm:cxn modelId="{D7203083-33AD-41F1-A879-C718A074D0AB}" type="presOf" srcId="{7A4F7408-BC5C-47E1-A8B8-8EC4AA0208FA}" destId="{82D38A1C-5349-4400-A7D5-43CAA9339FBA}" srcOrd="0" destOrd="0" presId="urn:microsoft.com/office/officeart/2011/layout/HexagonRadial"/>
    <dgm:cxn modelId="{DB438892-2634-4C2B-9537-8A42E3167A73}" srcId="{000E500E-BE4E-40BE-B108-3CB64B1584EE}" destId="{98317C2E-4E69-40DC-81DD-8A92746F9011}" srcOrd="0" destOrd="0" parTransId="{811A735F-EA4F-4AB8-A90C-2A42AC261BBC}" sibTransId="{23B72844-E8A7-450C-955F-6B738F662357}"/>
    <dgm:cxn modelId="{2BB096A8-CA97-4E35-A116-6184BC56AFF6}" srcId="{98317C2E-4E69-40DC-81DD-8A92746F9011}" destId="{18548879-3132-43C5-926A-10E33DFBEF00}" srcOrd="5" destOrd="0" parTransId="{078E74A9-669E-4466-B18F-3E65BF192A76}" sibTransId="{22747CAC-C2C8-463B-817F-D6DF2B116C32}"/>
    <dgm:cxn modelId="{0FCF3BAE-8AAD-4015-A30A-C64D35F75668}" type="presOf" srcId="{9EFB4CFD-1270-4309-AF6F-AB7F598D362B}" destId="{BBC95B5C-D8D8-43E4-BD7F-E531D561FFF1}" srcOrd="0" destOrd="0" presId="urn:microsoft.com/office/officeart/2011/layout/HexagonRadial"/>
    <dgm:cxn modelId="{696A8AE7-22E4-4CFF-A854-1EE48AC3227B}" srcId="{98317C2E-4E69-40DC-81DD-8A92746F9011}" destId="{CBFCE188-BD80-4379-AF70-B2D61DB6065B}" srcOrd="4" destOrd="0" parTransId="{1F9C13E5-DC21-4908-9A32-70CC999D1541}" sibTransId="{B552CF02-8B0E-4059-ABF3-7C1C934CF009}"/>
    <dgm:cxn modelId="{638685E2-11B7-4430-82B4-5C05FCD8D7B6}" type="presParOf" srcId="{2FCED54A-CB79-4112-8462-89C380D703F4}" destId="{06995768-3DEA-4CFC-9EED-C46DF87D45D8}" srcOrd="0" destOrd="0" presId="urn:microsoft.com/office/officeart/2011/layout/HexagonRadial"/>
    <dgm:cxn modelId="{730F6A79-DA4F-4BE4-8F83-A08027AB5053}" type="presParOf" srcId="{2FCED54A-CB79-4112-8462-89C380D703F4}" destId="{72FAC79E-BFEC-405C-9608-59BC9A0BDDCD}" srcOrd="1" destOrd="0" presId="urn:microsoft.com/office/officeart/2011/layout/HexagonRadial"/>
    <dgm:cxn modelId="{E2011608-AE81-45F2-95F8-1ECC035F6E36}" type="presParOf" srcId="{72FAC79E-BFEC-405C-9608-59BC9A0BDDCD}" destId="{E8C5214D-8A67-47B9-B7CF-66CAD47FAAEC}" srcOrd="0" destOrd="0" presId="urn:microsoft.com/office/officeart/2011/layout/HexagonRadial"/>
    <dgm:cxn modelId="{D41A4821-33DA-4532-B9A6-C64704E8E05F}" type="presParOf" srcId="{2FCED54A-CB79-4112-8462-89C380D703F4}" destId="{0981BB6A-64FD-49CC-9FD0-32C08E5BE349}" srcOrd="2" destOrd="0" presId="urn:microsoft.com/office/officeart/2011/layout/HexagonRadial"/>
    <dgm:cxn modelId="{A2FC690B-1218-4058-91E7-3C786B7EAA32}" type="presParOf" srcId="{2FCED54A-CB79-4112-8462-89C380D703F4}" destId="{07AF3D40-6445-4297-99B7-4F980B441178}" srcOrd="3" destOrd="0" presId="urn:microsoft.com/office/officeart/2011/layout/HexagonRadial"/>
    <dgm:cxn modelId="{6F905C76-D844-40EF-92FE-04E1055A94E8}" type="presParOf" srcId="{07AF3D40-6445-4297-99B7-4F980B441178}" destId="{C8B33BAE-5660-445A-8887-F03B7B3F1A70}" srcOrd="0" destOrd="0" presId="urn:microsoft.com/office/officeart/2011/layout/HexagonRadial"/>
    <dgm:cxn modelId="{D72A9EA4-6C24-4425-B044-8E53A116CA1E}" type="presParOf" srcId="{2FCED54A-CB79-4112-8462-89C380D703F4}" destId="{BBC95B5C-D8D8-43E4-BD7F-E531D561FFF1}" srcOrd="4" destOrd="0" presId="urn:microsoft.com/office/officeart/2011/layout/HexagonRadial"/>
    <dgm:cxn modelId="{100DD26C-B9B0-4020-87E7-9CA2738D0F81}" type="presParOf" srcId="{2FCED54A-CB79-4112-8462-89C380D703F4}" destId="{4AF9C998-05D3-4BC2-9E66-EFE7F4F48A60}" srcOrd="5" destOrd="0" presId="urn:microsoft.com/office/officeart/2011/layout/HexagonRadial"/>
    <dgm:cxn modelId="{CED5C603-1003-4497-A988-412541541C52}" type="presParOf" srcId="{4AF9C998-05D3-4BC2-9E66-EFE7F4F48A60}" destId="{AB2A4E51-E3CC-4C7C-A0DE-39C90433086A}" srcOrd="0" destOrd="0" presId="urn:microsoft.com/office/officeart/2011/layout/HexagonRadial"/>
    <dgm:cxn modelId="{ACF15BA1-CC2C-4737-9DCF-17A2A8160AB9}" type="presParOf" srcId="{2FCED54A-CB79-4112-8462-89C380D703F4}" destId="{82D38A1C-5349-4400-A7D5-43CAA9339FBA}" srcOrd="6" destOrd="0" presId="urn:microsoft.com/office/officeart/2011/layout/HexagonRadial"/>
    <dgm:cxn modelId="{8E2D9522-AA4B-4952-91B5-4747A03666DF}" type="presParOf" srcId="{2FCED54A-CB79-4112-8462-89C380D703F4}" destId="{393B019F-F74C-4D69-BBB1-6C1E4F758373}" srcOrd="7" destOrd="0" presId="urn:microsoft.com/office/officeart/2011/layout/HexagonRadial"/>
    <dgm:cxn modelId="{CFF43196-4787-44D1-A27A-613E18C3412A}" type="presParOf" srcId="{393B019F-F74C-4D69-BBB1-6C1E4F758373}" destId="{F62FBF17-E717-4200-A229-1E4A6B4A4170}" srcOrd="0" destOrd="0" presId="urn:microsoft.com/office/officeart/2011/layout/HexagonRadial"/>
    <dgm:cxn modelId="{0E1330B3-C9B5-4883-A88D-7CD1D232A76F}" type="presParOf" srcId="{2FCED54A-CB79-4112-8462-89C380D703F4}" destId="{52542FFC-F81C-48D2-9811-0A2450267844}" srcOrd="8" destOrd="0" presId="urn:microsoft.com/office/officeart/2011/layout/HexagonRadial"/>
    <dgm:cxn modelId="{21CB4081-733B-4984-B031-1F3E32429552}" type="presParOf" srcId="{2FCED54A-CB79-4112-8462-89C380D703F4}" destId="{AF60939D-632B-4487-A762-CE6F77DB8AA9}" srcOrd="9" destOrd="0" presId="urn:microsoft.com/office/officeart/2011/layout/HexagonRadial"/>
    <dgm:cxn modelId="{F7CF1841-1561-430C-802A-6601A100F8FE}" type="presParOf" srcId="{AF60939D-632B-4487-A762-CE6F77DB8AA9}" destId="{09EC9C5B-6099-4882-917A-1583DB612752}" srcOrd="0" destOrd="0" presId="urn:microsoft.com/office/officeart/2011/layout/HexagonRadial"/>
    <dgm:cxn modelId="{DC25C212-26F2-4EF3-9FAB-FEC4E8773357}" type="presParOf" srcId="{2FCED54A-CB79-4112-8462-89C380D703F4}" destId="{1BF9E883-B243-4B1E-BF6A-CECE61C5E5DA}" srcOrd="10" destOrd="0" presId="urn:microsoft.com/office/officeart/2011/layout/HexagonRadial"/>
    <dgm:cxn modelId="{A38646BD-CFE6-4840-8B30-015F67C4A3B6}" type="presParOf" srcId="{2FCED54A-CB79-4112-8462-89C380D703F4}" destId="{A993B83F-4869-4302-9D08-250953D9BB5D}" srcOrd="11" destOrd="0" presId="urn:microsoft.com/office/officeart/2011/layout/HexagonRadial"/>
    <dgm:cxn modelId="{449D3FF6-85F1-48B5-B182-477F53DFF9D0}" type="presParOf" srcId="{A993B83F-4869-4302-9D08-250953D9BB5D}" destId="{009F3645-E996-491E-877A-C3854EB24F89}" srcOrd="0" destOrd="0" presId="urn:microsoft.com/office/officeart/2011/layout/HexagonRadial"/>
    <dgm:cxn modelId="{B8EE6D15-C200-4A38-A4F9-C37E57B9E494}" type="presParOf" srcId="{2FCED54A-CB79-4112-8462-89C380D703F4}" destId="{4D46F0CD-3E2C-43EC-8B36-546C278B8B3E}"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BE5E97-CBCB-405A-9945-6AB2BB70D26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C90123A-2B0D-4C7C-82CB-A2660343A8F0}">
      <dgm:prSet phldrT="[Text]"/>
      <dgm:spPr/>
      <dgm:t>
        <a:bodyPr/>
        <a:lstStyle/>
        <a:p>
          <a:r>
            <a:rPr lang="en-US" dirty="0"/>
            <a:t>Project</a:t>
          </a:r>
        </a:p>
        <a:p>
          <a:r>
            <a:rPr lang="en-US" dirty="0"/>
            <a:t>Outcome</a:t>
          </a:r>
        </a:p>
      </dgm:t>
    </dgm:pt>
    <dgm:pt modelId="{BF4161AA-54AC-4645-BF27-F3E7A8E76C7D}" type="parTrans" cxnId="{6F8D71DA-E933-4BE4-899C-96BE78F60A28}">
      <dgm:prSet/>
      <dgm:spPr/>
      <dgm:t>
        <a:bodyPr/>
        <a:lstStyle/>
        <a:p>
          <a:endParaRPr lang="en-US"/>
        </a:p>
      </dgm:t>
    </dgm:pt>
    <dgm:pt modelId="{650AF981-EB23-4AF3-8DF3-9FC470FD3419}" type="sibTrans" cxnId="{6F8D71DA-E933-4BE4-899C-96BE78F60A28}">
      <dgm:prSet/>
      <dgm:spPr/>
      <dgm:t>
        <a:bodyPr/>
        <a:lstStyle/>
        <a:p>
          <a:endParaRPr lang="en-US"/>
        </a:p>
      </dgm:t>
    </dgm:pt>
    <dgm:pt modelId="{97EDA3C1-7584-49AA-BCAD-C912A9376EC4}">
      <dgm:prSet phldrT="[Text]"/>
      <dgm:spPr/>
      <dgm:t>
        <a:bodyPr/>
        <a:lstStyle/>
        <a:p>
          <a:r>
            <a:rPr lang="en-US" dirty="0"/>
            <a:t>Outcome 1</a:t>
          </a:r>
        </a:p>
      </dgm:t>
    </dgm:pt>
    <dgm:pt modelId="{2935C433-44B7-4B5C-9029-88CC9E7BD275}" type="parTrans" cxnId="{6D70D6F4-6A50-4A3F-8C67-810E385CE87A}">
      <dgm:prSet/>
      <dgm:spPr/>
      <dgm:t>
        <a:bodyPr/>
        <a:lstStyle/>
        <a:p>
          <a:endParaRPr lang="en-US"/>
        </a:p>
      </dgm:t>
    </dgm:pt>
    <dgm:pt modelId="{4BD1AE0F-1B17-4777-AAF8-21C09EB970E7}" type="sibTrans" cxnId="{6D70D6F4-6A50-4A3F-8C67-810E385CE87A}">
      <dgm:prSet/>
      <dgm:spPr/>
      <dgm:t>
        <a:bodyPr/>
        <a:lstStyle/>
        <a:p>
          <a:endParaRPr lang="en-US"/>
        </a:p>
      </dgm:t>
    </dgm:pt>
    <dgm:pt modelId="{87C141A8-2724-4058-8840-51D68970728E}">
      <dgm:prSet phldrT="[Text]"/>
      <dgm:spPr/>
      <dgm:t>
        <a:bodyPr/>
        <a:lstStyle/>
        <a:p>
          <a:r>
            <a:rPr lang="en-US" dirty="0"/>
            <a:t>Sub Outcome</a:t>
          </a:r>
        </a:p>
        <a:p>
          <a:r>
            <a:rPr lang="en-US" dirty="0"/>
            <a:t>1.1</a:t>
          </a:r>
        </a:p>
      </dgm:t>
    </dgm:pt>
    <dgm:pt modelId="{43A40287-3F07-4E55-9996-848C8FEA9B89}" type="parTrans" cxnId="{3B6AB6C3-252A-4FBE-84D0-472D98546E00}">
      <dgm:prSet/>
      <dgm:spPr/>
      <dgm:t>
        <a:bodyPr/>
        <a:lstStyle/>
        <a:p>
          <a:endParaRPr lang="en-US"/>
        </a:p>
      </dgm:t>
    </dgm:pt>
    <dgm:pt modelId="{4A8FB0B5-C151-45C2-8BF5-4E1DB5161F5E}" type="sibTrans" cxnId="{3B6AB6C3-252A-4FBE-84D0-472D98546E00}">
      <dgm:prSet/>
      <dgm:spPr/>
      <dgm:t>
        <a:bodyPr/>
        <a:lstStyle/>
        <a:p>
          <a:endParaRPr lang="en-US"/>
        </a:p>
      </dgm:t>
    </dgm:pt>
    <dgm:pt modelId="{75CEE12E-D6FE-48D9-A625-4CDD0C80F2DD}">
      <dgm:prSet phldrT="[Text]"/>
      <dgm:spPr/>
      <dgm:t>
        <a:bodyPr/>
        <a:lstStyle/>
        <a:p>
          <a:r>
            <a:rPr lang="en-US" dirty="0"/>
            <a:t>Sub Outcome 1.2</a:t>
          </a:r>
        </a:p>
      </dgm:t>
    </dgm:pt>
    <dgm:pt modelId="{A908B295-0F17-410C-BD6F-CDA3AEEC9EE5}" type="parTrans" cxnId="{E2E749BF-5A14-406F-864C-AE93C738606F}">
      <dgm:prSet/>
      <dgm:spPr/>
      <dgm:t>
        <a:bodyPr/>
        <a:lstStyle/>
        <a:p>
          <a:endParaRPr lang="en-US"/>
        </a:p>
      </dgm:t>
    </dgm:pt>
    <dgm:pt modelId="{334BD5BA-16E9-431B-8618-8554EC7D188C}" type="sibTrans" cxnId="{E2E749BF-5A14-406F-864C-AE93C738606F}">
      <dgm:prSet/>
      <dgm:spPr/>
      <dgm:t>
        <a:bodyPr/>
        <a:lstStyle/>
        <a:p>
          <a:endParaRPr lang="en-US"/>
        </a:p>
      </dgm:t>
    </dgm:pt>
    <dgm:pt modelId="{53A0F8BB-C7B0-4669-9689-F400FF9C430F}">
      <dgm:prSet phldrT="[Text]"/>
      <dgm:spPr/>
      <dgm:t>
        <a:bodyPr/>
        <a:lstStyle/>
        <a:p>
          <a:r>
            <a:rPr lang="en-US" dirty="0"/>
            <a:t>Outcome 2</a:t>
          </a:r>
        </a:p>
      </dgm:t>
    </dgm:pt>
    <dgm:pt modelId="{8F2DEF0F-9B43-4B2F-A002-3BFDEF16AC2D}" type="parTrans" cxnId="{EB721459-F1AD-4259-AD49-511159616774}">
      <dgm:prSet/>
      <dgm:spPr/>
      <dgm:t>
        <a:bodyPr/>
        <a:lstStyle/>
        <a:p>
          <a:endParaRPr lang="en-US"/>
        </a:p>
      </dgm:t>
    </dgm:pt>
    <dgm:pt modelId="{F6E751E5-91E1-48FA-BE00-B74C91EA69EF}" type="sibTrans" cxnId="{EB721459-F1AD-4259-AD49-511159616774}">
      <dgm:prSet/>
      <dgm:spPr/>
      <dgm:t>
        <a:bodyPr/>
        <a:lstStyle/>
        <a:p>
          <a:endParaRPr lang="en-US"/>
        </a:p>
      </dgm:t>
    </dgm:pt>
    <dgm:pt modelId="{CF005AB9-6C0D-4637-AA4F-3089B672AB26}">
      <dgm:prSet phldrT="[Text]"/>
      <dgm:spPr/>
      <dgm:t>
        <a:bodyPr/>
        <a:lstStyle/>
        <a:p>
          <a:r>
            <a:rPr lang="en-US" dirty="0"/>
            <a:t>Sub Outcome 2.1</a:t>
          </a:r>
        </a:p>
      </dgm:t>
    </dgm:pt>
    <dgm:pt modelId="{97AF55D2-2D51-4417-AB8E-BC36BBF2DD71}" type="parTrans" cxnId="{C79EA8EB-7D2C-42D9-82CE-328E3FB7CABF}">
      <dgm:prSet/>
      <dgm:spPr/>
      <dgm:t>
        <a:bodyPr/>
        <a:lstStyle/>
        <a:p>
          <a:endParaRPr lang="en-US"/>
        </a:p>
      </dgm:t>
    </dgm:pt>
    <dgm:pt modelId="{CF36DC3B-A74F-42C5-83A6-B25153CEFBFC}" type="sibTrans" cxnId="{C79EA8EB-7D2C-42D9-82CE-328E3FB7CABF}">
      <dgm:prSet/>
      <dgm:spPr/>
      <dgm:t>
        <a:bodyPr/>
        <a:lstStyle/>
        <a:p>
          <a:endParaRPr lang="en-US"/>
        </a:p>
      </dgm:t>
    </dgm:pt>
    <dgm:pt modelId="{A25B9AD8-4F45-47C8-B4FE-D73445E17B55}" type="pres">
      <dgm:prSet presAssocID="{70BE5E97-CBCB-405A-9945-6AB2BB70D261}" presName="hierChild1" presStyleCnt="0">
        <dgm:presLayoutVars>
          <dgm:chPref val="1"/>
          <dgm:dir/>
          <dgm:animOne val="branch"/>
          <dgm:animLvl val="lvl"/>
          <dgm:resizeHandles/>
        </dgm:presLayoutVars>
      </dgm:prSet>
      <dgm:spPr/>
    </dgm:pt>
    <dgm:pt modelId="{147FDE75-CF78-4C5A-B1B0-A39D12D7C71B}" type="pres">
      <dgm:prSet presAssocID="{BC90123A-2B0D-4C7C-82CB-A2660343A8F0}" presName="hierRoot1" presStyleCnt="0"/>
      <dgm:spPr/>
    </dgm:pt>
    <dgm:pt modelId="{C2F460FE-91EB-422B-96FD-13CC517906FD}" type="pres">
      <dgm:prSet presAssocID="{BC90123A-2B0D-4C7C-82CB-A2660343A8F0}" presName="composite" presStyleCnt="0"/>
      <dgm:spPr/>
    </dgm:pt>
    <dgm:pt modelId="{B97F65C4-4E67-4698-9789-724D286FE025}" type="pres">
      <dgm:prSet presAssocID="{BC90123A-2B0D-4C7C-82CB-A2660343A8F0}" presName="background" presStyleLbl="node0" presStyleIdx="0" presStyleCnt="1"/>
      <dgm:spPr/>
    </dgm:pt>
    <dgm:pt modelId="{95D8BCD9-3E95-426D-A9EC-DA2BD2E5367B}" type="pres">
      <dgm:prSet presAssocID="{BC90123A-2B0D-4C7C-82CB-A2660343A8F0}" presName="text" presStyleLbl="fgAcc0" presStyleIdx="0" presStyleCnt="1">
        <dgm:presLayoutVars>
          <dgm:chPref val="3"/>
        </dgm:presLayoutVars>
      </dgm:prSet>
      <dgm:spPr/>
    </dgm:pt>
    <dgm:pt modelId="{8A39F63C-4F63-40B5-B6F7-F85DC61D920F}" type="pres">
      <dgm:prSet presAssocID="{BC90123A-2B0D-4C7C-82CB-A2660343A8F0}" presName="hierChild2" presStyleCnt="0"/>
      <dgm:spPr/>
    </dgm:pt>
    <dgm:pt modelId="{E4F74CFC-96CB-4051-AD30-07481A99CFCD}" type="pres">
      <dgm:prSet presAssocID="{2935C433-44B7-4B5C-9029-88CC9E7BD275}" presName="Name10" presStyleLbl="parChTrans1D2" presStyleIdx="0" presStyleCnt="2"/>
      <dgm:spPr/>
    </dgm:pt>
    <dgm:pt modelId="{E55A5575-C1C5-4EE8-A67D-BF1A57B25FAD}" type="pres">
      <dgm:prSet presAssocID="{97EDA3C1-7584-49AA-BCAD-C912A9376EC4}" presName="hierRoot2" presStyleCnt="0"/>
      <dgm:spPr/>
    </dgm:pt>
    <dgm:pt modelId="{0FF1F233-AD45-4AC9-8658-A4AEBF196BC5}" type="pres">
      <dgm:prSet presAssocID="{97EDA3C1-7584-49AA-BCAD-C912A9376EC4}" presName="composite2" presStyleCnt="0"/>
      <dgm:spPr/>
    </dgm:pt>
    <dgm:pt modelId="{6F7B2166-7C6A-4C99-988D-8F4498B8098A}" type="pres">
      <dgm:prSet presAssocID="{97EDA3C1-7584-49AA-BCAD-C912A9376EC4}" presName="background2" presStyleLbl="node2" presStyleIdx="0" presStyleCnt="2"/>
      <dgm:spPr/>
    </dgm:pt>
    <dgm:pt modelId="{64C11FC3-035A-4630-9EFD-594E1DE83890}" type="pres">
      <dgm:prSet presAssocID="{97EDA3C1-7584-49AA-BCAD-C912A9376EC4}" presName="text2" presStyleLbl="fgAcc2" presStyleIdx="0" presStyleCnt="2">
        <dgm:presLayoutVars>
          <dgm:chPref val="3"/>
        </dgm:presLayoutVars>
      </dgm:prSet>
      <dgm:spPr/>
    </dgm:pt>
    <dgm:pt modelId="{52283E5F-E41C-4CB6-BDC9-3299ECA8BFB6}" type="pres">
      <dgm:prSet presAssocID="{97EDA3C1-7584-49AA-BCAD-C912A9376EC4}" presName="hierChild3" presStyleCnt="0"/>
      <dgm:spPr/>
    </dgm:pt>
    <dgm:pt modelId="{5EC1F460-BF0C-4064-AD21-188C3008CF70}" type="pres">
      <dgm:prSet presAssocID="{43A40287-3F07-4E55-9996-848C8FEA9B89}" presName="Name17" presStyleLbl="parChTrans1D3" presStyleIdx="0" presStyleCnt="3"/>
      <dgm:spPr/>
    </dgm:pt>
    <dgm:pt modelId="{294C7215-A792-49C6-B1C0-EF940219336C}" type="pres">
      <dgm:prSet presAssocID="{87C141A8-2724-4058-8840-51D68970728E}" presName="hierRoot3" presStyleCnt="0"/>
      <dgm:spPr/>
    </dgm:pt>
    <dgm:pt modelId="{E5AA6D86-EE26-4E03-A9CD-D3116CCE4465}" type="pres">
      <dgm:prSet presAssocID="{87C141A8-2724-4058-8840-51D68970728E}" presName="composite3" presStyleCnt="0"/>
      <dgm:spPr/>
    </dgm:pt>
    <dgm:pt modelId="{2A9685C7-E46B-4594-A24B-866018675FA4}" type="pres">
      <dgm:prSet presAssocID="{87C141A8-2724-4058-8840-51D68970728E}" presName="background3" presStyleLbl="node3" presStyleIdx="0" presStyleCnt="3"/>
      <dgm:spPr/>
    </dgm:pt>
    <dgm:pt modelId="{45F4D973-03E3-4C4F-B141-6011EDDC539F}" type="pres">
      <dgm:prSet presAssocID="{87C141A8-2724-4058-8840-51D68970728E}" presName="text3" presStyleLbl="fgAcc3" presStyleIdx="0" presStyleCnt="3">
        <dgm:presLayoutVars>
          <dgm:chPref val="3"/>
        </dgm:presLayoutVars>
      </dgm:prSet>
      <dgm:spPr/>
    </dgm:pt>
    <dgm:pt modelId="{F470DF31-620F-472E-803A-04966D6AA75B}" type="pres">
      <dgm:prSet presAssocID="{87C141A8-2724-4058-8840-51D68970728E}" presName="hierChild4" presStyleCnt="0"/>
      <dgm:spPr/>
    </dgm:pt>
    <dgm:pt modelId="{9CEFCB7D-EC0C-4606-813C-07FAD1B0887F}" type="pres">
      <dgm:prSet presAssocID="{A908B295-0F17-410C-BD6F-CDA3AEEC9EE5}" presName="Name17" presStyleLbl="parChTrans1D3" presStyleIdx="1" presStyleCnt="3"/>
      <dgm:spPr/>
    </dgm:pt>
    <dgm:pt modelId="{755443CF-371F-4A6F-B751-F19F0BED1EEA}" type="pres">
      <dgm:prSet presAssocID="{75CEE12E-D6FE-48D9-A625-4CDD0C80F2DD}" presName="hierRoot3" presStyleCnt="0"/>
      <dgm:spPr/>
    </dgm:pt>
    <dgm:pt modelId="{345B2008-E93F-4DF8-B49E-FBF8FF113FE4}" type="pres">
      <dgm:prSet presAssocID="{75CEE12E-D6FE-48D9-A625-4CDD0C80F2DD}" presName="composite3" presStyleCnt="0"/>
      <dgm:spPr/>
    </dgm:pt>
    <dgm:pt modelId="{0ABD8056-4C4D-4788-A62D-E060EDE76617}" type="pres">
      <dgm:prSet presAssocID="{75CEE12E-D6FE-48D9-A625-4CDD0C80F2DD}" presName="background3" presStyleLbl="node3" presStyleIdx="1" presStyleCnt="3"/>
      <dgm:spPr/>
    </dgm:pt>
    <dgm:pt modelId="{9354B7D0-33BD-45E1-B35E-682A6497F6F6}" type="pres">
      <dgm:prSet presAssocID="{75CEE12E-D6FE-48D9-A625-4CDD0C80F2DD}" presName="text3" presStyleLbl="fgAcc3" presStyleIdx="1" presStyleCnt="3">
        <dgm:presLayoutVars>
          <dgm:chPref val="3"/>
        </dgm:presLayoutVars>
      </dgm:prSet>
      <dgm:spPr/>
    </dgm:pt>
    <dgm:pt modelId="{C9EAE729-CD17-4369-BBFE-0EC673A5F3CA}" type="pres">
      <dgm:prSet presAssocID="{75CEE12E-D6FE-48D9-A625-4CDD0C80F2DD}" presName="hierChild4" presStyleCnt="0"/>
      <dgm:spPr/>
    </dgm:pt>
    <dgm:pt modelId="{B62AB537-9681-4634-9766-616826328B08}" type="pres">
      <dgm:prSet presAssocID="{8F2DEF0F-9B43-4B2F-A002-3BFDEF16AC2D}" presName="Name10" presStyleLbl="parChTrans1D2" presStyleIdx="1" presStyleCnt="2"/>
      <dgm:spPr/>
    </dgm:pt>
    <dgm:pt modelId="{A12E33DB-DFCB-4B91-90B4-FB088AFBE280}" type="pres">
      <dgm:prSet presAssocID="{53A0F8BB-C7B0-4669-9689-F400FF9C430F}" presName="hierRoot2" presStyleCnt="0"/>
      <dgm:spPr/>
    </dgm:pt>
    <dgm:pt modelId="{4629D83F-5D78-44A0-BE5B-A8FA86D85BC9}" type="pres">
      <dgm:prSet presAssocID="{53A0F8BB-C7B0-4669-9689-F400FF9C430F}" presName="composite2" presStyleCnt="0"/>
      <dgm:spPr/>
    </dgm:pt>
    <dgm:pt modelId="{19F4975D-2AF8-461F-9D14-3477239927A0}" type="pres">
      <dgm:prSet presAssocID="{53A0F8BB-C7B0-4669-9689-F400FF9C430F}" presName="background2" presStyleLbl="node2" presStyleIdx="1" presStyleCnt="2"/>
      <dgm:spPr/>
    </dgm:pt>
    <dgm:pt modelId="{805F0DC3-212A-42DA-8D73-A96719880F8D}" type="pres">
      <dgm:prSet presAssocID="{53A0F8BB-C7B0-4669-9689-F400FF9C430F}" presName="text2" presStyleLbl="fgAcc2" presStyleIdx="1" presStyleCnt="2">
        <dgm:presLayoutVars>
          <dgm:chPref val="3"/>
        </dgm:presLayoutVars>
      </dgm:prSet>
      <dgm:spPr/>
    </dgm:pt>
    <dgm:pt modelId="{0B2A2E0F-5A7C-4AD5-9CCA-B728E4A1A7EC}" type="pres">
      <dgm:prSet presAssocID="{53A0F8BB-C7B0-4669-9689-F400FF9C430F}" presName="hierChild3" presStyleCnt="0"/>
      <dgm:spPr/>
    </dgm:pt>
    <dgm:pt modelId="{F680013E-AB79-44E1-B7DF-63A9B59D6EE3}" type="pres">
      <dgm:prSet presAssocID="{97AF55D2-2D51-4417-AB8E-BC36BBF2DD71}" presName="Name17" presStyleLbl="parChTrans1D3" presStyleIdx="2" presStyleCnt="3"/>
      <dgm:spPr/>
    </dgm:pt>
    <dgm:pt modelId="{B9D93A29-3088-48A4-912F-A8CDA6A10FC8}" type="pres">
      <dgm:prSet presAssocID="{CF005AB9-6C0D-4637-AA4F-3089B672AB26}" presName="hierRoot3" presStyleCnt="0"/>
      <dgm:spPr/>
    </dgm:pt>
    <dgm:pt modelId="{0186FF60-9925-4487-9ACB-79BE4CD4AA8D}" type="pres">
      <dgm:prSet presAssocID="{CF005AB9-6C0D-4637-AA4F-3089B672AB26}" presName="composite3" presStyleCnt="0"/>
      <dgm:spPr/>
    </dgm:pt>
    <dgm:pt modelId="{AF7ED8DC-40AC-430D-99F9-E980160FE3AA}" type="pres">
      <dgm:prSet presAssocID="{CF005AB9-6C0D-4637-AA4F-3089B672AB26}" presName="background3" presStyleLbl="node3" presStyleIdx="2" presStyleCnt="3"/>
      <dgm:spPr/>
    </dgm:pt>
    <dgm:pt modelId="{FDE183D9-AF29-4045-8482-F4046662F90C}" type="pres">
      <dgm:prSet presAssocID="{CF005AB9-6C0D-4637-AA4F-3089B672AB26}" presName="text3" presStyleLbl="fgAcc3" presStyleIdx="2" presStyleCnt="3">
        <dgm:presLayoutVars>
          <dgm:chPref val="3"/>
        </dgm:presLayoutVars>
      </dgm:prSet>
      <dgm:spPr/>
    </dgm:pt>
    <dgm:pt modelId="{A6D209BD-DB38-4EFD-844E-A6F222C5E305}" type="pres">
      <dgm:prSet presAssocID="{CF005AB9-6C0D-4637-AA4F-3089B672AB26}" presName="hierChild4" presStyleCnt="0"/>
      <dgm:spPr/>
    </dgm:pt>
  </dgm:ptLst>
  <dgm:cxnLst>
    <dgm:cxn modelId="{1A484D0C-5309-47D8-8B0D-BD7A4F78BE96}" type="presOf" srcId="{97EDA3C1-7584-49AA-BCAD-C912A9376EC4}" destId="{64C11FC3-035A-4630-9EFD-594E1DE83890}" srcOrd="0" destOrd="0" presId="urn:microsoft.com/office/officeart/2005/8/layout/hierarchy1"/>
    <dgm:cxn modelId="{AE59161D-F176-4134-9A70-9C1137F14A64}" type="presOf" srcId="{BC90123A-2B0D-4C7C-82CB-A2660343A8F0}" destId="{95D8BCD9-3E95-426D-A9EC-DA2BD2E5367B}" srcOrd="0" destOrd="0" presId="urn:microsoft.com/office/officeart/2005/8/layout/hierarchy1"/>
    <dgm:cxn modelId="{245EBD3E-877A-45A8-8A43-74EDFB002562}" type="presOf" srcId="{75CEE12E-D6FE-48D9-A625-4CDD0C80F2DD}" destId="{9354B7D0-33BD-45E1-B35E-682A6497F6F6}" srcOrd="0" destOrd="0" presId="urn:microsoft.com/office/officeart/2005/8/layout/hierarchy1"/>
    <dgm:cxn modelId="{54BA9049-4270-4224-9EFA-91854DFF6FD6}" type="presOf" srcId="{97AF55D2-2D51-4417-AB8E-BC36BBF2DD71}" destId="{F680013E-AB79-44E1-B7DF-63A9B59D6EE3}" srcOrd="0" destOrd="0" presId="urn:microsoft.com/office/officeart/2005/8/layout/hierarchy1"/>
    <dgm:cxn modelId="{73353A4E-2C0C-42D1-BFC0-301F3B6D33E8}" type="presOf" srcId="{43A40287-3F07-4E55-9996-848C8FEA9B89}" destId="{5EC1F460-BF0C-4064-AD21-188C3008CF70}" srcOrd="0" destOrd="0" presId="urn:microsoft.com/office/officeart/2005/8/layout/hierarchy1"/>
    <dgm:cxn modelId="{EB721459-F1AD-4259-AD49-511159616774}" srcId="{BC90123A-2B0D-4C7C-82CB-A2660343A8F0}" destId="{53A0F8BB-C7B0-4669-9689-F400FF9C430F}" srcOrd="1" destOrd="0" parTransId="{8F2DEF0F-9B43-4B2F-A002-3BFDEF16AC2D}" sibTransId="{F6E751E5-91E1-48FA-BE00-B74C91EA69EF}"/>
    <dgm:cxn modelId="{FFA22082-8A13-4BDF-BB3F-06132849F0C7}" type="presOf" srcId="{2935C433-44B7-4B5C-9029-88CC9E7BD275}" destId="{E4F74CFC-96CB-4051-AD30-07481A99CFCD}" srcOrd="0" destOrd="0" presId="urn:microsoft.com/office/officeart/2005/8/layout/hierarchy1"/>
    <dgm:cxn modelId="{057AF182-7CA8-435D-B83C-BEBC01CC01A4}" type="presOf" srcId="{70BE5E97-CBCB-405A-9945-6AB2BB70D261}" destId="{A25B9AD8-4F45-47C8-B4FE-D73445E17B55}" srcOrd="0" destOrd="0" presId="urn:microsoft.com/office/officeart/2005/8/layout/hierarchy1"/>
    <dgm:cxn modelId="{221FA8AC-4A87-48A0-99C1-CBE4D0B2AE9C}" type="presOf" srcId="{A908B295-0F17-410C-BD6F-CDA3AEEC9EE5}" destId="{9CEFCB7D-EC0C-4606-813C-07FAD1B0887F}" srcOrd="0" destOrd="0" presId="urn:microsoft.com/office/officeart/2005/8/layout/hierarchy1"/>
    <dgm:cxn modelId="{FF4E7BB1-FE71-4630-A6DC-41DF958257E4}" type="presOf" srcId="{53A0F8BB-C7B0-4669-9689-F400FF9C430F}" destId="{805F0DC3-212A-42DA-8D73-A96719880F8D}" srcOrd="0" destOrd="0" presId="urn:microsoft.com/office/officeart/2005/8/layout/hierarchy1"/>
    <dgm:cxn modelId="{1EE386BD-5245-41B9-8013-22978FE13A31}" type="presOf" srcId="{87C141A8-2724-4058-8840-51D68970728E}" destId="{45F4D973-03E3-4C4F-B141-6011EDDC539F}" srcOrd="0" destOrd="0" presId="urn:microsoft.com/office/officeart/2005/8/layout/hierarchy1"/>
    <dgm:cxn modelId="{E2E749BF-5A14-406F-864C-AE93C738606F}" srcId="{97EDA3C1-7584-49AA-BCAD-C912A9376EC4}" destId="{75CEE12E-D6FE-48D9-A625-4CDD0C80F2DD}" srcOrd="1" destOrd="0" parTransId="{A908B295-0F17-410C-BD6F-CDA3AEEC9EE5}" sibTransId="{334BD5BA-16E9-431B-8618-8554EC7D188C}"/>
    <dgm:cxn modelId="{3B6AB6C3-252A-4FBE-84D0-472D98546E00}" srcId="{97EDA3C1-7584-49AA-BCAD-C912A9376EC4}" destId="{87C141A8-2724-4058-8840-51D68970728E}" srcOrd="0" destOrd="0" parTransId="{43A40287-3F07-4E55-9996-848C8FEA9B89}" sibTransId="{4A8FB0B5-C151-45C2-8BF5-4E1DB5161F5E}"/>
    <dgm:cxn modelId="{6F8D71DA-E933-4BE4-899C-96BE78F60A28}" srcId="{70BE5E97-CBCB-405A-9945-6AB2BB70D261}" destId="{BC90123A-2B0D-4C7C-82CB-A2660343A8F0}" srcOrd="0" destOrd="0" parTransId="{BF4161AA-54AC-4645-BF27-F3E7A8E76C7D}" sibTransId="{650AF981-EB23-4AF3-8DF3-9FC470FD3419}"/>
    <dgm:cxn modelId="{6E4564DB-01BB-4B3A-844E-82E9BB721561}" type="presOf" srcId="{8F2DEF0F-9B43-4B2F-A002-3BFDEF16AC2D}" destId="{B62AB537-9681-4634-9766-616826328B08}" srcOrd="0" destOrd="0" presId="urn:microsoft.com/office/officeart/2005/8/layout/hierarchy1"/>
    <dgm:cxn modelId="{C79EA8EB-7D2C-42D9-82CE-328E3FB7CABF}" srcId="{53A0F8BB-C7B0-4669-9689-F400FF9C430F}" destId="{CF005AB9-6C0D-4637-AA4F-3089B672AB26}" srcOrd="0" destOrd="0" parTransId="{97AF55D2-2D51-4417-AB8E-BC36BBF2DD71}" sibTransId="{CF36DC3B-A74F-42C5-83A6-B25153CEFBFC}"/>
    <dgm:cxn modelId="{6D70D6F4-6A50-4A3F-8C67-810E385CE87A}" srcId="{BC90123A-2B0D-4C7C-82CB-A2660343A8F0}" destId="{97EDA3C1-7584-49AA-BCAD-C912A9376EC4}" srcOrd="0" destOrd="0" parTransId="{2935C433-44B7-4B5C-9029-88CC9E7BD275}" sibTransId="{4BD1AE0F-1B17-4777-AAF8-21C09EB970E7}"/>
    <dgm:cxn modelId="{95549FFE-A9A6-4AF9-85B6-3B501BD0AA4F}" type="presOf" srcId="{CF005AB9-6C0D-4637-AA4F-3089B672AB26}" destId="{FDE183D9-AF29-4045-8482-F4046662F90C}" srcOrd="0" destOrd="0" presId="urn:microsoft.com/office/officeart/2005/8/layout/hierarchy1"/>
    <dgm:cxn modelId="{E47D7064-F209-4B32-8D22-F068870A38C2}" type="presParOf" srcId="{A25B9AD8-4F45-47C8-B4FE-D73445E17B55}" destId="{147FDE75-CF78-4C5A-B1B0-A39D12D7C71B}" srcOrd="0" destOrd="0" presId="urn:microsoft.com/office/officeart/2005/8/layout/hierarchy1"/>
    <dgm:cxn modelId="{680F45D6-CE4A-49C4-B752-70E249223461}" type="presParOf" srcId="{147FDE75-CF78-4C5A-B1B0-A39D12D7C71B}" destId="{C2F460FE-91EB-422B-96FD-13CC517906FD}" srcOrd="0" destOrd="0" presId="urn:microsoft.com/office/officeart/2005/8/layout/hierarchy1"/>
    <dgm:cxn modelId="{AB186A3F-B128-4AF0-AEED-64E5F2BDB14F}" type="presParOf" srcId="{C2F460FE-91EB-422B-96FD-13CC517906FD}" destId="{B97F65C4-4E67-4698-9789-724D286FE025}" srcOrd="0" destOrd="0" presId="urn:microsoft.com/office/officeart/2005/8/layout/hierarchy1"/>
    <dgm:cxn modelId="{D060FD6C-C6EE-4CE1-ABA4-92193618A586}" type="presParOf" srcId="{C2F460FE-91EB-422B-96FD-13CC517906FD}" destId="{95D8BCD9-3E95-426D-A9EC-DA2BD2E5367B}" srcOrd="1" destOrd="0" presId="urn:microsoft.com/office/officeart/2005/8/layout/hierarchy1"/>
    <dgm:cxn modelId="{D66BBE80-EFE4-4C26-9465-89E252134BB1}" type="presParOf" srcId="{147FDE75-CF78-4C5A-B1B0-A39D12D7C71B}" destId="{8A39F63C-4F63-40B5-B6F7-F85DC61D920F}" srcOrd="1" destOrd="0" presId="urn:microsoft.com/office/officeart/2005/8/layout/hierarchy1"/>
    <dgm:cxn modelId="{3AA05CE9-3581-4F2D-A4CA-020536ABE515}" type="presParOf" srcId="{8A39F63C-4F63-40B5-B6F7-F85DC61D920F}" destId="{E4F74CFC-96CB-4051-AD30-07481A99CFCD}" srcOrd="0" destOrd="0" presId="urn:microsoft.com/office/officeart/2005/8/layout/hierarchy1"/>
    <dgm:cxn modelId="{3E1A3BFE-A5B9-4F4E-808B-A1BC08FF91AC}" type="presParOf" srcId="{8A39F63C-4F63-40B5-B6F7-F85DC61D920F}" destId="{E55A5575-C1C5-4EE8-A67D-BF1A57B25FAD}" srcOrd="1" destOrd="0" presId="urn:microsoft.com/office/officeart/2005/8/layout/hierarchy1"/>
    <dgm:cxn modelId="{B586FDFD-39FD-4842-9795-938C26D71BF8}" type="presParOf" srcId="{E55A5575-C1C5-4EE8-A67D-BF1A57B25FAD}" destId="{0FF1F233-AD45-4AC9-8658-A4AEBF196BC5}" srcOrd="0" destOrd="0" presId="urn:microsoft.com/office/officeart/2005/8/layout/hierarchy1"/>
    <dgm:cxn modelId="{F41E99E4-C1ED-4802-AB5C-FFA9D14DB4A3}" type="presParOf" srcId="{0FF1F233-AD45-4AC9-8658-A4AEBF196BC5}" destId="{6F7B2166-7C6A-4C99-988D-8F4498B8098A}" srcOrd="0" destOrd="0" presId="urn:microsoft.com/office/officeart/2005/8/layout/hierarchy1"/>
    <dgm:cxn modelId="{F75DF1B7-9203-4ABB-9100-C2FB4EA13EAE}" type="presParOf" srcId="{0FF1F233-AD45-4AC9-8658-A4AEBF196BC5}" destId="{64C11FC3-035A-4630-9EFD-594E1DE83890}" srcOrd="1" destOrd="0" presId="urn:microsoft.com/office/officeart/2005/8/layout/hierarchy1"/>
    <dgm:cxn modelId="{FC1E2949-BA9E-4C74-A2A3-E2A23A470DA6}" type="presParOf" srcId="{E55A5575-C1C5-4EE8-A67D-BF1A57B25FAD}" destId="{52283E5F-E41C-4CB6-BDC9-3299ECA8BFB6}" srcOrd="1" destOrd="0" presId="urn:microsoft.com/office/officeart/2005/8/layout/hierarchy1"/>
    <dgm:cxn modelId="{562AF254-7364-487F-B3F2-D3EEAC6DBB51}" type="presParOf" srcId="{52283E5F-E41C-4CB6-BDC9-3299ECA8BFB6}" destId="{5EC1F460-BF0C-4064-AD21-188C3008CF70}" srcOrd="0" destOrd="0" presId="urn:microsoft.com/office/officeart/2005/8/layout/hierarchy1"/>
    <dgm:cxn modelId="{4545A27E-B392-4BF4-9FAC-CB9C58DEA68E}" type="presParOf" srcId="{52283E5F-E41C-4CB6-BDC9-3299ECA8BFB6}" destId="{294C7215-A792-49C6-B1C0-EF940219336C}" srcOrd="1" destOrd="0" presId="urn:microsoft.com/office/officeart/2005/8/layout/hierarchy1"/>
    <dgm:cxn modelId="{6E04ACEC-2A4C-47F4-9D4A-B33B6E719725}" type="presParOf" srcId="{294C7215-A792-49C6-B1C0-EF940219336C}" destId="{E5AA6D86-EE26-4E03-A9CD-D3116CCE4465}" srcOrd="0" destOrd="0" presId="urn:microsoft.com/office/officeart/2005/8/layout/hierarchy1"/>
    <dgm:cxn modelId="{D99AE634-989C-4035-B910-53A115DA6F63}" type="presParOf" srcId="{E5AA6D86-EE26-4E03-A9CD-D3116CCE4465}" destId="{2A9685C7-E46B-4594-A24B-866018675FA4}" srcOrd="0" destOrd="0" presId="urn:microsoft.com/office/officeart/2005/8/layout/hierarchy1"/>
    <dgm:cxn modelId="{77E737A3-0708-41BB-ACA4-B3A6B25AD790}" type="presParOf" srcId="{E5AA6D86-EE26-4E03-A9CD-D3116CCE4465}" destId="{45F4D973-03E3-4C4F-B141-6011EDDC539F}" srcOrd="1" destOrd="0" presId="urn:microsoft.com/office/officeart/2005/8/layout/hierarchy1"/>
    <dgm:cxn modelId="{46685EFD-DBAF-4520-93FD-5ED53151FDF2}" type="presParOf" srcId="{294C7215-A792-49C6-B1C0-EF940219336C}" destId="{F470DF31-620F-472E-803A-04966D6AA75B}" srcOrd="1" destOrd="0" presId="urn:microsoft.com/office/officeart/2005/8/layout/hierarchy1"/>
    <dgm:cxn modelId="{25432A9E-CBB5-453B-8BFD-41A61582AA0D}" type="presParOf" srcId="{52283E5F-E41C-4CB6-BDC9-3299ECA8BFB6}" destId="{9CEFCB7D-EC0C-4606-813C-07FAD1B0887F}" srcOrd="2" destOrd="0" presId="urn:microsoft.com/office/officeart/2005/8/layout/hierarchy1"/>
    <dgm:cxn modelId="{94E9D53F-D628-48D7-AD2F-F1796ECF054D}" type="presParOf" srcId="{52283E5F-E41C-4CB6-BDC9-3299ECA8BFB6}" destId="{755443CF-371F-4A6F-B751-F19F0BED1EEA}" srcOrd="3" destOrd="0" presId="urn:microsoft.com/office/officeart/2005/8/layout/hierarchy1"/>
    <dgm:cxn modelId="{69CF3AE2-F8BB-4E1B-A236-1E2A8CAC9580}" type="presParOf" srcId="{755443CF-371F-4A6F-B751-F19F0BED1EEA}" destId="{345B2008-E93F-4DF8-B49E-FBF8FF113FE4}" srcOrd="0" destOrd="0" presId="urn:microsoft.com/office/officeart/2005/8/layout/hierarchy1"/>
    <dgm:cxn modelId="{BFB13188-4FDB-4683-9467-841C2409E2C4}" type="presParOf" srcId="{345B2008-E93F-4DF8-B49E-FBF8FF113FE4}" destId="{0ABD8056-4C4D-4788-A62D-E060EDE76617}" srcOrd="0" destOrd="0" presId="urn:microsoft.com/office/officeart/2005/8/layout/hierarchy1"/>
    <dgm:cxn modelId="{91603623-B06C-401A-8A46-9B116499D3DB}" type="presParOf" srcId="{345B2008-E93F-4DF8-B49E-FBF8FF113FE4}" destId="{9354B7D0-33BD-45E1-B35E-682A6497F6F6}" srcOrd="1" destOrd="0" presId="urn:microsoft.com/office/officeart/2005/8/layout/hierarchy1"/>
    <dgm:cxn modelId="{63BCE307-E4E6-4D68-89E6-66BA432144AF}" type="presParOf" srcId="{755443CF-371F-4A6F-B751-F19F0BED1EEA}" destId="{C9EAE729-CD17-4369-BBFE-0EC673A5F3CA}" srcOrd="1" destOrd="0" presId="urn:microsoft.com/office/officeart/2005/8/layout/hierarchy1"/>
    <dgm:cxn modelId="{248F3924-942C-4EE2-A621-D7B0C1E83079}" type="presParOf" srcId="{8A39F63C-4F63-40B5-B6F7-F85DC61D920F}" destId="{B62AB537-9681-4634-9766-616826328B08}" srcOrd="2" destOrd="0" presId="urn:microsoft.com/office/officeart/2005/8/layout/hierarchy1"/>
    <dgm:cxn modelId="{1D79B6E4-E0D7-416A-ABE2-E5DFBFFD5901}" type="presParOf" srcId="{8A39F63C-4F63-40B5-B6F7-F85DC61D920F}" destId="{A12E33DB-DFCB-4B91-90B4-FB088AFBE280}" srcOrd="3" destOrd="0" presId="urn:microsoft.com/office/officeart/2005/8/layout/hierarchy1"/>
    <dgm:cxn modelId="{9BD0007E-D656-4B58-A164-107F32D77EC1}" type="presParOf" srcId="{A12E33DB-DFCB-4B91-90B4-FB088AFBE280}" destId="{4629D83F-5D78-44A0-BE5B-A8FA86D85BC9}" srcOrd="0" destOrd="0" presId="urn:microsoft.com/office/officeart/2005/8/layout/hierarchy1"/>
    <dgm:cxn modelId="{152B6812-69AD-461F-A608-5B5062E1386A}" type="presParOf" srcId="{4629D83F-5D78-44A0-BE5B-A8FA86D85BC9}" destId="{19F4975D-2AF8-461F-9D14-3477239927A0}" srcOrd="0" destOrd="0" presId="urn:microsoft.com/office/officeart/2005/8/layout/hierarchy1"/>
    <dgm:cxn modelId="{70F8AF0D-0FBD-41B5-869C-7FECF034FB9B}" type="presParOf" srcId="{4629D83F-5D78-44A0-BE5B-A8FA86D85BC9}" destId="{805F0DC3-212A-42DA-8D73-A96719880F8D}" srcOrd="1" destOrd="0" presId="urn:microsoft.com/office/officeart/2005/8/layout/hierarchy1"/>
    <dgm:cxn modelId="{C85C6216-1DEA-4D61-8816-CDF7CEB4E5CA}" type="presParOf" srcId="{A12E33DB-DFCB-4B91-90B4-FB088AFBE280}" destId="{0B2A2E0F-5A7C-4AD5-9CCA-B728E4A1A7EC}" srcOrd="1" destOrd="0" presId="urn:microsoft.com/office/officeart/2005/8/layout/hierarchy1"/>
    <dgm:cxn modelId="{9DE4495E-101E-4159-9BBD-7660CF439B0C}" type="presParOf" srcId="{0B2A2E0F-5A7C-4AD5-9CCA-B728E4A1A7EC}" destId="{F680013E-AB79-44E1-B7DF-63A9B59D6EE3}" srcOrd="0" destOrd="0" presId="urn:microsoft.com/office/officeart/2005/8/layout/hierarchy1"/>
    <dgm:cxn modelId="{F1FA964D-06E3-4CE9-B84E-16FA7A7EB4A1}" type="presParOf" srcId="{0B2A2E0F-5A7C-4AD5-9CCA-B728E4A1A7EC}" destId="{B9D93A29-3088-48A4-912F-A8CDA6A10FC8}" srcOrd="1" destOrd="0" presId="urn:microsoft.com/office/officeart/2005/8/layout/hierarchy1"/>
    <dgm:cxn modelId="{3CDACBCF-9CA4-4089-A8C3-E582C7570499}" type="presParOf" srcId="{B9D93A29-3088-48A4-912F-A8CDA6A10FC8}" destId="{0186FF60-9925-4487-9ACB-79BE4CD4AA8D}" srcOrd="0" destOrd="0" presId="urn:microsoft.com/office/officeart/2005/8/layout/hierarchy1"/>
    <dgm:cxn modelId="{6B81D8F0-40E2-4815-BB49-A849EA5CC6AD}" type="presParOf" srcId="{0186FF60-9925-4487-9ACB-79BE4CD4AA8D}" destId="{AF7ED8DC-40AC-430D-99F9-E980160FE3AA}" srcOrd="0" destOrd="0" presId="urn:microsoft.com/office/officeart/2005/8/layout/hierarchy1"/>
    <dgm:cxn modelId="{52DD4BE8-049F-4002-BB84-D21B1B868F03}" type="presParOf" srcId="{0186FF60-9925-4487-9ACB-79BE4CD4AA8D}" destId="{FDE183D9-AF29-4045-8482-F4046662F90C}" srcOrd="1" destOrd="0" presId="urn:microsoft.com/office/officeart/2005/8/layout/hierarchy1"/>
    <dgm:cxn modelId="{E8BFC473-5A06-43CF-A97D-DF6C2B248182}" type="presParOf" srcId="{B9D93A29-3088-48A4-912F-A8CDA6A10FC8}" destId="{A6D209BD-DB38-4EFD-844E-A6F222C5E30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30F60-9DD6-4EE2-903E-812A66243469}">
      <dsp:nvSpPr>
        <dsp:cNvPr id="0" name=""/>
        <dsp:cNvSpPr/>
      </dsp:nvSpPr>
      <dsp:spPr>
        <a:xfrm>
          <a:off x="4785" y="1935301"/>
          <a:ext cx="2092263" cy="125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1. Define Core Problem</a:t>
          </a:r>
        </a:p>
      </dsp:txBody>
      <dsp:txXfrm>
        <a:off x="41553" y="1972069"/>
        <a:ext cx="2018727" cy="1181822"/>
      </dsp:txXfrm>
    </dsp:sp>
    <dsp:sp modelId="{AB5D88E6-9C0F-4CE2-B573-8ACA2E9CA388}">
      <dsp:nvSpPr>
        <dsp:cNvPr id="0" name=""/>
        <dsp:cNvSpPr/>
      </dsp:nvSpPr>
      <dsp:spPr>
        <a:xfrm>
          <a:off x="2306275" y="2303540"/>
          <a:ext cx="443559" cy="518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306275" y="2407316"/>
        <a:ext cx="310491" cy="311329"/>
      </dsp:txXfrm>
    </dsp:sp>
    <dsp:sp modelId="{B304699B-C60E-4862-A1E0-4E3C2E095D4B}">
      <dsp:nvSpPr>
        <dsp:cNvPr id="0" name=""/>
        <dsp:cNvSpPr/>
      </dsp:nvSpPr>
      <dsp:spPr>
        <a:xfrm>
          <a:off x="2933954" y="1935301"/>
          <a:ext cx="2092263" cy="125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2. Brainstorm root causes</a:t>
          </a:r>
        </a:p>
      </dsp:txBody>
      <dsp:txXfrm>
        <a:off x="2970722" y="1972069"/>
        <a:ext cx="2018727" cy="1181822"/>
      </dsp:txXfrm>
    </dsp:sp>
    <dsp:sp modelId="{5FB619E8-789E-4135-871F-D8D0EF3F5D74}">
      <dsp:nvSpPr>
        <dsp:cNvPr id="0" name=""/>
        <dsp:cNvSpPr/>
      </dsp:nvSpPr>
      <dsp:spPr>
        <a:xfrm>
          <a:off x="5235445" y="2303540"/>
          <a:ext cx="443559" cy="518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35445" y="2407316"/>
        <a:ext cx="310491" cy="311329"/>
      </dsp:txXfrm>
    </dsp:sp>
    <dsp:sp modelId="{47DDE273-AD78-4278-97EA-0DCEBFBBDBA5}">
      <dsp:nvSpPr>
        <dsp:cNvPr id="0" name=""/>
        <dsp:cNvSpPr/>
      </dsp:nvSpPr>
      <dsp:spPr>
        <a:xfrm>
          <a:off x="5863124" y="1935301"/>
          <a:ext cx="2092263" cy="125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3. Organize in a Problem Tree</a:t>
          </a:r>
        </a:p>
      </dsp:txBody>
      <dsp:txXfrm>
        <a:off x="5899892" y="1972069"/>
        <a:ext cx="2018727" cy="1181822"/>
      </dsp:txXfrm>
    </dsp:sp>
    <dsp:sp modelId="{43B2CCB7-CFCF-48FD-8A24-8D578ECE7A42}">
      <dsp:nvSpPr>
        <dsp:cNvPr id="0" name=""/>
        <dsp:cNvSpPr/>
      </dsp:nvSpPr>
      <dsp:spPr>
        <a:xfrm>
          <a:off x="8164614" y="2303540"/>
          <a:ext cx="443559" cy="5188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164614" y="2407316"/>
        <a:ext cx="310491" cy="311329"/>
      </dsp:txXfrm>
    </dsp:sp>
    <dsp:sp modelId="{1BAF598E-D66A-4E3F-BF7E-E31D8133407A}">
      <dsp:nvSpPr>
        <dsp:cNvPr id="0" name=""/>
        <dsp:cNvSpPr/>
      </dsp:nvSpPr>
      <dsp:spPr>
        <a:xfrm>
          <a:off x="8792293" y="1935301"/>
          <a:ext cx="2092263" cy="125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4. Use to validate project design (RF) </a:t>
          </a:r>
        </a:p>
      </dsp:txBody>
      <dsp:txXfrm>
        <a:off x="8829061" y="1972069"/>
        <a:ext cx="2018727" cy="1181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95768-3DEA-4CFC-9EED-C46DF87D45D8}">
      <dsp:nvSpPr>
        <dsp:cNvPr id="0" name=""/>
        <dsp:cNvSpPr/>
      </dsp:nvSpPr>
      <dsp:spPr>
        <a:xfrm>
          <a:off x="2237669" y="1274767"/>
          <a:ext cx="1620284" cy="1401611"/>
        </a:xfrm>
        <a:prstGeom prst="hexagon">
          <a:avLst>
            <a:gd name="adj" fmla="val 28570"/>
            <a:gd name="vf" fmla="val 115470"/>
          </a:avLst>
        </a:prstGeom>
        <a:solidFill>
          <a:schemeClr val="accent1">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Project Stakeholders</a:t>
          </a:r>
        </a:p>
      </dsp:txBody>
      <dsp:txXfrm>
        <a:off x="2506173" y="1507034"/>
        <a:ext cx="1083276" cy="937077"/>
      </dsp:txXfrm>
    </dsp:sp>
    <dsp:sp modelId="{C8B33BAE-5660-445A-8887-F03B7B3F1A70}">
      <dsp:nvSpPr>
        <dsp:cNvPr id="0" name=""/>
        <dsp:cNvSpPr/>
      </dsp:nvSpPr>
      <dsp:spPr>
        <a:xfrm>
          <a:off x="3252278" y="604190"/>
          <a:ext cx="611328" cy="52674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1BB6A-64FD-49CC-9FD0-32C08E5BE349}">
      <dsp:nvSpPr>
        <dsp:cNvPr id="0" name=""/>
        <dsp:cNvSpPr/>
      </dsp:nvSpPr>
      <dsp:spPr>
        <a:xfrm>
          <a:off x="2386920" y="0"/>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Companies</a:t>
          </a:r>
        </a:p>
      </dsp:txBody>
      <dsp:txXfrm>
        <a:off x="2606967" y="190366"/>
        <a:ext cx="887717" cy="767980"/>
      </dsp:txXfrm>
    </dsp:sp>
    <dsp:sp modelId="{AB2A4E51-E3CC-4C7C-A0DE-39C90433086A}">
      <dsp:nvSpPr>
        <dsp:cNvPr id="0" name=""/>
        <dsp:cNvSpPr/>
      </dsp:nvSpPr>
      <dsp:spPr>
        <a:xfrm>
          <a:off x="3965746" y="1588914"/>
          <a:ext cx="611328" cy="52674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C95B5C-D8D8-43E4-BD7F-E531D561FFF1}">
      <dsp:nvSpPr>
        <dsp:cNvPr id="0" name=""/>
        <dsp:cNvSpPr/>
      </dsp:nvSpPr>
      <dsp:spPr>
        <a:xfrm>
          <a:off x="3604678" y="706535"/>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Government</a:t>
          </a:r>
        </a:p>
      </dsp:txBody>
      <dsp:txXfrm>
        <a:off x="3824725" y="896901"/>
        <a:ext cx="887717" cy="767980"/>
      </dsp:txXfrm>
    </dsp:sp>
    <dsp:sp modelId="{F62FBF17-E717-4200-A229-1E4A6B4A4170}">
      <dsp:nvSpPr>
        <dsp:cNvPr id="0" name=""/>
        <dsp:cNvSpPr/>
      </dsp:nvSpPr>
      <dsp:spPr>
        <a:xfrm>
          <a:off x="3470125" y="2700483"/>
          <a:ext cx="611328" cy="52674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D38A1C-5349-4400-A7D5-43CAA9339FBA}">
      <dsp:nvSpPr>
        <dsp:cNvPr id="0" name=""/>
        <dsp:cNvSpPr/>
      </dsp:nvSpPr>
      <dsp:spPr>
        <a:xfrm>
          <a:off x="3604678" y="2095502"/>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Project Beneficiaries</a:t>
          </a:r>
        </a:p>
      </dsp:txBody>
      <dsp:txXfrm>
        <a:off x="3824725" y="2285868"/>
        <a:ext cx="887717" cy="767980"/>
      </dsp:txXfrm>
    </dsp:sp>
    <dsp:sp modelId="{09EC9C5B-6099-4882-917A-1583DB612752}">
      <dsp:nvSpPr>
        <dsp:cNvPr id="0" name=""/>
        <dsp:cNvSpPr/>
      </dsp:nvSpPr>
      <dsp:spPr>
        <a:xfrm>
          <a:off x="2240684" y="2815868"/>
          <a:ext cx="611328" cy="52674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42FFC-F81C-48D2-9811-0A2450267844}">
      <dsp:nvSpPr>
        <dsp:cNvPr id="0" name=""/>
        <dsp:cNvSpPr/>
      </dsp:nvSpPr>
      <dsp:spPr>
        <a:xfrm>
          <a:off x="2386920" y="2802828"/>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Civil Society Organizations</a:t>
          </a:r>
        </a:p>
      </dsp:txBody>
      <dsp:txXfrm>
        <a:off x="2606967" y="2993194"/>
        <a:ext cx="887717" cy="767980"/>
      </dsp:txXfrm>
    </dsp:sp>
    <dsp:sp modelId="{009F3645-E996-491E-877A-C3854EB24F89}">
      <dsp:nvSpPr>
        <dsp:cNvPr id="0" name=""/>
        <dsp:cNvSpPr/>
      </dsp:nvSpPr>
      <dsp:spPr>
        <a:xfrm>
          <a:off x="1515532" y="1831539"/>
          <a:ext cx="611328" cy="526740"/>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F9E883-B243-4B1E-BF6A-CECE61C5E5DA}">
      <dsp:nvSpPr>
        <dsp:cNvPr id="0" name=""/>
        <dsp:cNvSpPr/>
      </dsp:nvSpPr>
      <dsp:spPr>
        <a:xfrm>
          <a:off x="1163510" y="2096292"/>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Financial Institutions</a:t>
          </a:r>
        </a:p>
      </dsp:txBody>
      <dsp:txXfrm>
        <a:off x="1383557" y="2286658"/>
        <a:ext cx="887717" cy="767980"/>
      </dsp:txXfrm>
    </dsp:sp>
    <dsp:sp modelId="{4D46F0CD-3E2C-43EC-8B36-546C278B8B3E}">
      <dsp:nvSpPr>
        <dsp:cNvPr id="0" name=""/>
        <dsp:cNvSpPr/>
      </dsp:nvSpPr>
      <dsp:spPr>
        <a:xfrm>
          <a:off x="1163510" y="704954"/>
          <a:ext cx="1327811" cy="1148712"/>
        </a:xfrm>
        <a:prstGeom prst="hexagon">
          <a:avLst>
            <a:gd name="adj" fmla="val 28570"/>
            <a:gd name="vf" fmla="val 11547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Community Leaders</a:t>
          </a:r>
        </a:p>
      </dsp:txBody>
      <dsp:txXfrm>
        <a:off x="1383557" y="895320"/>
        <a:ext cx="887717" cy="767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0013E-AB79-44E1-B7DF-63A9B59D6EE3}">
      <dsp:nvSpPr>
        <dsp:cNvPr id="0" name=""/>
        <dsp:cNvSpPr/>
      </dsp:nvSpPr>
      <dsp:spPr>
        <a:xfrm>
          <a:off x="1802860" y="1030293"/>
          <a:ext cx="91440" cy="182590"/>
        </a:xfrm>
        <a:custGeom>
          <a:avLst/>
          <a:gdLst/>
          <a:ahLst/>
          <a:cxnLst/>
          <a:rect l="0" t="0" r="0" b="0"/>
          <a:pathLst>
            <a:path>
              <a:moveTo>
                <a:pt x="45720" y="0"/>
              </a:moveTo>
              <a:lnTo>
                <a:pt x="45720" y="182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2AB537-9681-4634-9766-616826328B08}">
      <dsp:nvSpPr>
        <dsp:cNvPr id="0" name=""/>
        <dsp:cNvSpPr/>
      </dsp:nvSpPr>
      <dsp:spPr>
        <a:xfrm>
          <a:off x="1273078" y="449037"/>
          <a:ext cx="575501" cy="182590"/>
        </a:xfrm>
        <a:custGeom>
          <a:avLst/>
          <a:gdLst/>
          <a:ahLst/>
          <a:cxnLst/>
          <a:rect l="0" t="0" r="0" b="0"/>
          <a:pathLst>
            <a:path>
              <a:moveTo>
                <a:pt x="0" y="0"/>
              </a:moveTo>
              <a:lnTo>
                <a:pt x="0" y="124430"/>
              </a:lnTo>
              <a:lnTo>
                <a:pt x="575501" y="124430"/>
              </a:lnTo>
              <a:lnTo>
                <a:pt x="575501" y="1825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EFCB7D-EC0C-4606-813C-07FAD1B0887F}">
      <dsp:nvSpPr>
        <dsp:cNvPr id="0" name=""/>
        <dsp:cNvSpPr/>
      </dsp:nvSpPr>
      <dsp:spPr>
        <a:xfrm>
          <a:off x="697577" y="1030293"/>
          <a:ext cx="383667" cy="182590"/>
        </a:xfrm>
        <a:custGeom>
          <a:avLst/>
          <a:gdLst/>
          <a:ahLst/>
          <a:cxnLst/>
          <a:rect l="0" t="0" r="0" b="0"/>
          <a:pathLst>
            <a:path>
              <a:moveTo>
                <a:pt x="0" y="0"/>
              </a:moveTo>
              <a:lnTo>
                <a:pt x="0" y="124430"/>
              </a:lnTo>
              <a:lnTo>
                <a:pt x="383667" y="124430"/>
              </a:lnTo>
              <a:lnTo>
                <a:pt x="383667" y="182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C1F460-BF0C-4064-AD21-188C3008CF70}">
      <dsp:nvSpPr>
        <dsp:cNvPr id="0" name=""/>
        <dsp:cNvSpPr/>
      </dsp:nvSpPr>
      <dsp:spPr>
        <a:xfrm>
          <a:off x="313909" y="1030293"/>
          <a:ext cx="383667" cy="182590"/>
        </a:xfrm>
        <a:custGeom>
          <a:avLst/>
          <a:gdLst/>
          <a:ahLst/>
          <a:cxnLst/>
          <a:rect l="0" t="0" r="0" b="0"/>
          <a:pathLst>
            <a:path>
              <a:moveTo>
                <a:pt x="383667" y="0"/>
              </a:moveTo>
              <a:lnTo>
                <a:pt x="383667" y="124430"/>
              </a:lnTo>
              <a:lnTo>
                <a:pt x="0" y="124430"/>
              </a:lnTo>
              <a:lnTo>
                <a:pt x="0" y="182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F74CFC-96CB-4051-AD30-07481A99CFCD}">
      <dsp:nvSpPr>
        <dsp:cNvPr id="0" name=""/>
        <dsp:cNvSpPr/>
      </dsp:nvSpPr>
      <dsp:spPr>
        <a:xfrm>
          <a:off x="697577" y="449037"/>
          <a:ext cx="575501" cy="182590"/>
        </a:xfrm>
        <a:custGeom>
          <a:avLst/>
          <a:gdLst/>
          <a:ahLst/>
          <a:cxnLst/>
          <a:rect l="0" t="0" r="0" b="0"/>
          <a:pathLst>
            <a:path>
              <a:moveTo>
                <a:pt x="575501" y="0"/>
              </a:moveTo>
              <a:lnTo>
                <a:pt x="575501" y="124430"/>
              </a:lnTo>
              <a:lnTo>
                <a:pt x="0" y="124430"/>
              </a:lnTo>
              <a:lnTo>
                <a:pt x="0" y="1825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7F65C4-4E67-4698-9789-724D286FE025}">
      <dsp:nvSpPr>
        <dsp:cNvPr id="0" name=""/>
        <dsp:cNvSpPr/>
      </dsp:nvSpPr>
      <dsp:spPr>
        <a:xfrm>
          <a:off x="959169" y="50371"/>
          <a:ext cx="627819" cy="398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8BCD9-3E95-426D-A9EC-DA2BD2E5367B}">
      <dsp:nvSpPr>
        <dsp:cNvPr id="0" name=""/>
        <dsp:cNvSpPr/>
      </dsp:nvSpPr>
      <dsp:spPr>
        <a:xfrm>
          <a:off x="1028926" y="116641"/>
          <a:ext cx="627819" cy="398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Project</a:t>
          </a:r>
        </a:p>
        <a:p>
          <a:pPr marL="0" lvl="0" indent="0" algn="ctr" defTabSz="311150">
            <a:lnSpc>
              <a:spcPct val="90000"/>
            </a:lnSpc>
            <a:spcBef>
              <a:spcPct val="0"/>
            </a:spcBef>
            <a:spcAft>
              <a:spcPct val="35000"/>
            </a:spcAft>
            <a:buNone/>
          </a:pPr>
          <a:r>
            <a:rPr lang="en-US" sz="700" kern="1200" dirty="0"/>
            <a:t>Outcome</a:t>
          </a:r>
        </a:p>
      </dsp:txBody>
      <dsp:txXfrm>
        <a:off x="1040602" y="128317"/>
        <a:ext cx="604467" cy="375313"/>
      </dsp:txXfrm>
    </dsp:sp>
    <dsp:sp modelId="{6F7B2166-7C6A-4C99-988D-8F4498B8098A}">
      <dsp:nvSpPr>
        <dsp:cNvPr id="0" name=""/>
        <dsp:cNvSpPr/>
      </dsp:nvSpPr>
      <dsp:spPr>
        <a:xfrm>
          <a:off x="383667" y="631628"/>
          <a:ext cx="627819" cy="398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11FC3-035A-4630-9EFD-594E1DE83890}">
      <dsp:nvSpPr>
        <dsp:cNvPr id="0" name=""/>
        <dsp:cNvSpPr/>
      </dsp:nvSpPr>
      <dsp:spPr>
        <a:xfrm>
          <a:off x="453425" y="697898"/>
          <a:ext cx="627819" cy="398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Outcome 1</a:t>
          </a:r>
        </a:p>
      </dsp:txBody>
      <dsp:txXfrm>
        <a:off x="465101" y="709574"/>
        <a:ext cx="604467" cy="375313"/>
      </dsp:txXfrm>
    </dsp:sp>
    <dsp:sp modelId="{2A9685C7-E46B-4594-A24B-866018675FA4}">
      <dsp:nvSpPr>
        <dsp:cNvPr id="0" name=""/>
        <dsp:cNvSpPr/>
      </dsp:nvSpPr>
      <dsp:spPr>
        <a:xfrm>
          <a:off x="0" y="1212884"/>
          <a:ext cx="627819" cy="398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4D973-03E3-4C4F-B141-6011EDDC539F}">
      <dsp:nvSpPr>
        <dsp:cNvPr id="0" name=""/>
        <dsp:cNvSpPr/>
      </dsp:nvSpPr>
      <dsp:spPr>
        <a:xfrm>
          <a:off x="69757" y="1279154"/>
          <a:ext cx="627819" cy="398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Sub Outcome</a:t>
          </a:r>
        </a:p>
        <a:p>
          <a:pPr marL="0" lvl="0" indent="0" algn="ctr" defTabSz="311150">
            <a:lnSpc>
              <a:spcPct val="90000"/>
            </a:lnSpc>
            <a:spcBef>
              <a:spcPct val="0"/>
            </a:spcBef>
            <a:spcAft>
              <a:spcPct val="35000"/>
            </a:spcAft>
            <a:buNone/>
          </a:pPr>
          <a:r>
            <a:rPr lang="en-US" sz="700" kern="1200" dirty="0"/>
            <a:t>1.1</a:t>
          </a:r>
        </a:p>
      </dsp:txBody>
      <dsp:txXfrm>
        <a:off x="81433" y="1290830"/>
        <a:ext cx="604467" cy="375313"/>
      </dsp:txXfrm>
    </dsp:sp>
    <dsp:sp modelId="{0ABD8056-4C4D-4788-A62D-E060EDE76617}">
      <dsp:nvSpPr>
        <dsp:cNvPr id="0" name=""/>
        <dsp:cNvSpPr/>
      </dsp:nvSpPr>
      <dsp:spPr>
        <a:xfrm>
          <a:off x="767335" y="1212884"/>
          <a:ext cx="627819" cy="398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54B7D0-33BD-45E1-B35E-682A6497F6F6}">
      <dsp:nvSpPr>
        <dsp:cNvPr id="0" name=""/>
        <dsp:cNvSpPr/>
      </dsp:nvSpPr>
      <dsp:spPr>
        <a:xfrm>
          <a:off x="837093" y="1279154"/>
          <a:ext cx="627819" cy="398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Sub Outcome 1.2</a:t>
          </a:r>
        </a:p>
      </dsp:txBody>
      <dsp:txXfrm>
        <a:off x="848769" y="1290830"/>
        <a:ext cx="604467" cy="375313"/>
      </dsp:txXfrm>
    </dsp:sp>
    <dsp:sp modelId="{19F4975D-2AF8-461F-9D14-3477239927A0}">
      <dsp:nvSpPr>
        <dsp:cNvPr id="0" name=""/>
        <dsp:cNvSpPr/>
      </dsp:nvSpPr>
      <dsp:spPr>
        <a:xfrm>
          <a:off x="1534670" y="631628"/>
          <a:ext cx="627819" cy="398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F0DC3-212A-42DA-8D73-A96719880F8D}">
      <dsp:nvSpPr>
        <dsp:cNvPr id="0" name=""/>
        <dsp:cNvSpPr/>
      </dsp:nvSpPr>
      <dsp:spPr>
        <a:xfrm>
          <a:off x="1604428" y="697898"/>
          <a:ext cx="627819" cy="398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Outcome 2</a:t>
          </a:r>
        </a:p>
      </dsp:txBody>
      <dsp:txXfrm>
        <a:off x="1616104" y="709574"/>
        <a:ext cx="604467" cy="375313"/>
      </dsp:txXfrm>
    </dsp:sp>
    <dsp:sp modelId="{AF7ED8DC-40AC-430D-99F9-E980160FE3AA}">
      <dsp:nvSpPr>
        <dsp:cNvPr id="0" name=""/>
        <dsp:cNvSpPr/>
      </dsp:nvSpPr>
      <dsp:spPr>
        <a:xfrm>
          <a:off x="1534670" y="1212884"/>
          <a:ext cx="627819" cy="398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183D9-AF29-4045-8482-F4046662F90C}">
      <dsp:nvSpPr>
        <dsp:cNvPr id="0" name=""/>
        <dsp:cNvSpPr/>
      </dsp:nvSpPr>
      <dsp:spPr>
        <a:xfrm>
          <a:off x="1604428" y="1279154"/>
          <a:ext cx="627819" cy="398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kern="1200" dirty="0"/>
            <a:t>Sub Outcome 2.1</a:t>
          </a:r>
        </a:p>
      </dsp:txBody>
      <dsp:txXfrm>
        <a:off x="1616104" y="1290830"/>
        <a:ext cx="604467" cy="3753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4/10/2023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to the US Department of Labor’s Designing Results Frameworks training course.</a:t>
            </a:r>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1</a:t>
            </a:fld>
            <a:endParaRPr lang="en-US" dirty="0"/>
          </a:p>
        </p:txBody>
      </p:sp>
    </p:spTree>
    <p:extLst>
      <p:ext uri="{BB962C8B-B14F-4D97-AF65-F5344CB8AC3E}">
        <p14:creationId xmlns:p14="http://schemas.microsoft.com/office/powerpoint/2010/main" val="1838868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an example of a project’s Results framework using the ILAB template.  </a:t>
            </a:r>
          </a:p>
          <a:p>
            <a:pPr marL="171450" indent="-171450">
              <a:buFont typeface="Arial" panose="020B0604020202020204" pitchFamily="34" charset="0"/>
              <a:buChar char="•"/>
            </a:pPr>
            <a:r>
              <a:rPr lang="en-US" dirty="0"/>
              <a:t>We can see how outputs link to specific </a:t>
            </a:r>
            <a:r>
              <a:rPr lang="en-US" dirty="0" err="1"/>
              <a:t>suboutcomes</a:t>
            </a:r>
            <a:r>
              <a:rPr lang="en-US" dirty="0"/>
              <a:t>, </a:t>
            </a:r>
            <a:r>
              <a:rPr lang="en-US" dirty="0" err="1"/>
              <a:t>suboutcomes</a:t>
            </a:r>
            <a:r>
              <a:rPr lang="en-US" dirty="0"/>
              <a:t> to outcomes, and outcomes up to the Project Objective and Goal.   </a:t>
            </a:r>
          </a:p>
          <a:p>
            <a:pPr marL="171450" indent="-171450">
              <a:buFont typeface="Arial" panose="020B0604020202020204" pitchFamily="34" charset="0"/>
              <a:buChar char="•"/>
            </a:pPr>
            <a:r>
              <a:rPr lang="en-US" dirty="0"/>
              <a:t>We can also see at the bottom of the diagram that the critical assumptions have been identified.</a:t>
            </a:r>
          </a:p>
        </p:txBody>
      </p:sp>
    </p:spTree>
    <p:extLst>
      <p:ext uri="{BB962C8B-B14F-4D97-AF65-F5344CB8AC3E}">
        <p14:creationId xmlns:p14="http://schemas.microsoft.com/office/powerpoint/2010/main" val="1870516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second example also uses the template structure but uses color coding to differentiate results at different levels in the framework– has color coded the different levels of results.  </a:t>
            </a:r>
          </a:p>
        </p:txBody>
      </p:sp>
    </p:spTree>
    <p:extLst>
      <p:ext uri="{BB962C8B-B14F-4D97-AF65-F5344CB8AC3E}">
        <p14:creationId xmlns:p14="http://schemas.microsoft.com/office/powerpoint/2010/main" val="3875930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third example, the framework has a slightly different layout most likely due to space constraints, but it still has the same general structure.  </a:t>
            </a:r>
          </a:p>
          <a:p>
            <a:pPr marL="171450" indent="-171450">
              <a:buFont typeface="Arial" panose="020B0604020202020204" pitchFamily="34" charset="0"/>
              <a:buChar char="•"/>
            </a:pPr>
            <a:r>
              <a:rPr lang="en-US" dirty="0"/>
              <a:t>What is most notable is that it includes the performance indicators that will be used to measure the objectives. It is not required to include the indicators in the RF but it is an option some projects use.</a:t>
            </a:r>
          </a:p>
          <a:p>
            <a:pPr marL="171450" indent="-171450">
              <a:buFont typeface="Arial" panose="020B0604020202020204" pitchFamily="34" charset="0"/>
              <a:buChar char="•"/>
            </a:pPr>
            <a:r>
              <a:rPr lang="en-US" dirty="0"/>
              <a:t>It also shows the Critical assumptions in the top left corner. </a:t>
            </a:r>
          </a:p>
        </p:txBody>
      </p:sp>
    </p:spTree>
    <p:extLst>
      <p:ext uri="{BB962C8B-B14F-4D97-AF65-F5344CB8AC3E}">
        <p14:creationId xmlns:p14="http://schemas.microsoft.com/office/powerpoint/2010/main" val="3698756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that you have seen a few different examples of RFs. We will talk a little bit about the roles and responsibility for developing and updating a project results framework. </a:t>
            </a:r>
          </a:p>
        </p:txBody>
      </p:sp>
    </p:spTree>
    <p:extLst>
      <p:ext uri="{BB962C8B-B14F-4D97-AF65-F5344CB8AC3E}">
        <p14:creationId xmlns:p14="http://schemas.microsoft.com/office/powerpoint/2010/main" val="1727011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Grantees and ILAB staff have different roles of and responsibilities for the development of a project’s Results Framework.</a:t>
            </a:r>
          </a:p>
          <a:p>
            <a:pPr marL="171450" indent="-171450">
              <a:buFont typeface="Arial" panose="020B0604020202020204" pitchFamily="34" charset="0"/>
              <a:buChar char="•"/>
            </a:pPr>
            <a:r>
              <a:rPr lang="en-US" dirty="0"/>
              <a:t>Let’s begin with the role of the Grantee:</a:t>
            </a:r>
          </a:p>
          <a:p>
            <a:pPr marL="628650" lvl="1" indent="-171450">
              <a:buFont typeface="Arial" panose="020B0604020202020204" pitchFamily="34" charset="0"/>
              <a:buChar char="•"/>
            </a:pPr>
            <a:r>
              <a:rPr lang="en-US" dirty="0"/>
              <a:t>Grantees usually submit a draft Results Framework in their proposal based on information provided in the solicitation. </a:t>
            </a:r>
          </a:p>
          <a:p>
            <a:pPr marL="628650" lvl="1" indent="-171450">
              <a:buFont typeface="Arial" panose="020B0604020202020204" pitchFamily="34" charset="0"/>
              <a:buChar char="•"/>
            </a:pPr>
            <a:r>
              <a:rPr lang="en-US" dirty="0"/>
              <a:t>After award the grantee should work to further develop or tweak the results framework. Usually, the project objective and higher-level outcomes remain the same – however it is common that the sub-outcomes and outputs are adjusted during the initial CMEP workshop or working sessions with ILAB and other stakeholders. </a:t>
            </a:r>
          </a:p>
          <a:p>
            <a:pPr marL="628650" lvl="1" indent="-171450">
              <a:buFont typeface="Arial" panose="020B0604020202020204" pitchFamily="34" charset="0"/>
              <a:buChar char="•"/>
            </a:pPr>
            <a:r>
              <a:rPr lang="en-US" dirty="0"/>
              <a:t>The final version of the Results Framework should incorporate ILAB feedback and be approved with the final CMEP.</a:t>
            </a:r>
          </a:p>
          <a:p>
            <a:pPr marL="628650" lvl="1" indent="-171450">
              <a:buFont typeface="Arial" panose="020B0604020202020204" pitchFamily="34" charset="0"/>
              <a:buChar char="•"/>
            </a:pPr>
            <a:r>
              <a:rPr lang="en-US" dirty="0"/>
              <a:t>Throughout the life of the project, the grantee should review and revise the results as needed based on changes in the project’s overall strategy or approach or other learning that occurs. Any changes must be approved by ILAB.</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ILAB’s role is to draft a Results Framework for inclusion in the solicitation, to help guide grantee’s in their proposals.  </a:t>
            </a:r>
          </a:p>
          <a:p>
            <a:pPr marL="171450" lvl="0" indent="-171450">
              <a:buFont typeface="Arial" panose="020B0604020202020204" pitchFamily="34" charset="0"/>
              <a:buChar char="•"/>
            </a:pPr>
            <a:r>
              <a:rPr lang="en-US" dirty="0"/>
              <a:t>ILAB staff review proposals of each bidder, including the proposed Results Frameworks.</a:t>
            </a:r>
          </a:p>
          <a:p>
            <a:pPr marL="171450" lvl="0" indent="-171450">
              <a:buFont typeface="Arial" panose="020B0604020202020204" pitchFamily="34" charset="0"/>
              <a:buChar char="•"/>
            </a:pPr>
            <a:r>
              <a:rPr lang="en-US" dirty="0"/>
              <a:t>Once the grant is awarded, ILAB staff may participate in working sessions with the grantee to refine the results framework or simply provide feedback and approval on a draft and final versions prepared by the grantee.  </a:t>
            </a:r>
          </a:p>
          <a:p>
            <a:pPr marL="171450" lvl="0" indent="-171450">
              <a:buFont typeface="Arial" panose="020B0604020202020204" pitchFamily="34" charset="0"/>
              <a:buChar char="•"/>
            </a:pPr>
            <a:r>
              <a:rPr lang="en-US" dirty="0"/>
              <a:t>ILAB will also review the RF with the grantee over the life of the award and approve any changes, as appropriate.</a:t>
            </a:r>
          </a:p>
          <a:p>
            <a:pPr marL="0" lv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198653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 will now cover key elements of a well-developed Results Framework </a:t>
            </a:r>
          </a:p>
        </p:txBody>
      </p:sp>
    </p:spTree>
    <p:extLst>
      <p:ext uri="{BB962C8B-B14F-4D97-AF65-F5344CB8AC3E}">
        <p14:creationId xmlns:p14="http://schemas.microsoft.com/office/powerpoint/2010/main" val="385091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solidFill>
                  <a:srgbClr val="800000"/>
                </a:solidFill>
              </a:rPr>
              <a:t>There are five characteristics or elements of a well-designed results framework.</a:t>
            </a:r>
          </a:p>
          <a:p>
            <a:pPr marL="171450" indent="-171450" eaLnBrk="1" hangingPunct="1">
              <a:buFont typeface="Arial" panose="020B0604020202020204" pitchFamily="34" charset="0"/>
              <a:buChar char="•"/>
            </a:pPr>
            <a:r>
              <a:rPr lang="en-US" altLang="en-US" dirty="0">
                <a:solidFill>
                  <a:srgbClr val="800000"/>
                </a:solidFill>
              </a:rPr>
              <a:t>The first is that it is developed based on research and analysis. This means taking the time to understand the country and local context that the project will be operating in. And having a clear understanding of the core problem to be addressed as well as the challenges and opportunities that could affect the project’s implementation.  </a:t>
            </a:r>
          </a:p>
          <a:p>
            <a:pPr marL="171450" indent="-171450" eaLnBrk="1" hangingPunct="1">
              <a:buFont typeface="Arial" panose="020B0604020202020204" pitchFamily="34" charset="0"/>
              <a:buChar char="•"/>
            </a:pPr>
            <a:endParaRPr lang="en-US" altLang="en-US" dirty="0">
              <a:solidFill>
                <a:srgbClr val="800000"/>
              </a:solidFill>
            </a:endParaRPr>
          </a:p>
          <a:p>
            <a:pPr marL="171450" indent="-171450" eaLnBrk="1" hangingPunct="1">
              <a:buFont typeface="Arial" panose="020B0604020202020204" pitchFamily="34" charset="0"/>
              <a:buChar char="•"/>
            </a:pPr>
            <a:r>
              <a:rPr lang="en-US" altLang="en-US" dirty="0">
                <a:solidFill>
                  <a:srgbClr val="800000"/>
                </a:solidFill>
              </a:rPr>
              <a:t> Second, the framework should have strong causal logic. Good RFs are based on well-reasoned IF-THEN causal logic, that provide a clear and logical rationale for the </a:t>
            </a:r>
            <a:r>
              <a:rPr lang="en-US" altLang="en-US" dirty="0" err="1">
                <a:solidFill>
                  <a:srgbClr val="800000"/>
                </a:solidFill>
              </a:rPr>
              <a:t>projects’s</a:t>
            </a:r>
            <a:r>
              <a:rPr lang="en-US" altLang="en-US" dirty="0">
                <a:solidFill>
                  <a:srgbClr val="800000"/>
                </a:solidFill>
              </a:rPr>
              <a:t> theory of change.</a:t>
            </a:r>
          </a:p>
          <a:p>
            <a:pPr marL="171450" indent="-171450" eaLnBrk="1" hangingPunct="1">
              <a:buFont typeface="Arial" panose="020B0604020202020204" pitchFamily="34" charset="0"/>
              <a:buChar char="•"/>
            </a:pPr>
            <a:endParaRPr lang="en-US" altLang="en-US" dirty="0">
              <a:solidFill>
                <a:srgbClr val="800000"/>
              </a:solidFill>
            </a:endParaRPr>
          </a:p>
          <a:p>
            <a:pPr marL="171450" indent="-171450" eaLnBrk="1" hangingPunct="1">
              <a:buFont typeface="Arial" panose="020B0604020202020204" pitchFamily="34" charset="0"/>
              <a:buChar char="•"/>
            </a:pPr>
            <a:r>
              <a:rPr lang="en-US" altLang="en-US" dirty="0">
                <a:solidFill>
                  <a:srgbClr val="800000"/>
                </a:solidFill>
              </a:rPr>
              <a:t>Third, an RF should have well designed results statements. Results statements should be clear, unambiguous and measurable. </a:t>
            </a:r>
          </a:p>
          <a:p>
            <a:pPr marL="171450" indent="-171450" eaLnBrk="1" hangingPunct="1">
              <a:buFont typeface="Arial" panose="020B0604020202020204" pitchFamily="34" charset="0"/>
              <a:buChar char="•"/>
            </a:pPr>
            <a:endParaRPr lang="en-US" altLang="en-US" dirty="0">
              <a:solidFill>
                <a:srgbClr val="800000"/>
              </a:solidFill>
            </a:endParaRPr>
          </a:p>
          <a:p>
            <a:pPr marL="171450" indent="-171450" eaLnBrk="1" hangingPunct="1">
              <a:buFont typeface="Arial" panose="020B0604020202020204" pitchFamily="34" charset="0"/>
              <a:buChar char="•"/>
            </a:pPr>
            <a:r>
              <a:rPr lang="en-US" altLang="en-US" dirty="0">
                <a:solidFill>
                  <a:srgbClr val="800000"/>
                </a:solidFill>
              </a:rPr>
              <a:t>Fourth,  as part of the RF development process teams should brainstorm and document key critical assumptions and risks that are outside the control of the project but could affect the achievement of the strategy. Recognizing these critical assumption enables the a project to develop potential mitigation measures and monitor the risks that the assumptions present. </a:t>
            </a:r>
          </a:p>
          <a:p>
            <a:pPr marL="171450" indent="-171450" eaLnBrk="1" hangingPunct="1">
              <a:buFont typeface="Arial" panose="020B0604020202020204" pitchFamily="34" charset="0"/>
              <a:buChar char="•"/>
            </a:pPr>
            <a:endParaRPr lang="en-US" altLang="en-US" dirty="0">
              <a:solidFill>
                <a:srgbClr val="800000"/>
              </a:solidFill>
            </a:endParaRPr>
          </a:p>
          <a:p>
            <a:pPr marL="171450" indent="-171450" eaLnBrk="1" hangingPunct="1">
              <a:buFont typeface="Arial" panose="020B0604020202020204" pitchFamily="34" charset="0"/>
              <a:buChar char="•"/>
            </a:pPr>
            <a:r>
              <a:rPr lang="en-US" altLang="en-US" dirty="0">
                <a:solidFill>
                  <a:srgbClr val="800000"/>
                </a:solidFill>
              </a:rPr>
              <a:t>The fifth and final element of a results framework is that it is not unrealistic in its ambition. This is to say, it depicts a project can be implemented and achieve the desired outcomes and objective within the given timeframe and with the available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we will discuss each of elements in more detail.  We will start with research and analysis. </a:t>
            </a:r>
          </a:p>
          <a:p>
            <a:pPr marL="171450" indent="-171450" eaLnBrk="1" hangingPunct="1">
              <a:buFont typeface="Arial" panose="020B0604020202020204" pitchFamily="34" charset="0"/>
              <a:buChar char="•"/>
            </a:pPr>
            <a:endParaRPr lang="en-US" altLang="en-US" dirty="0">
              <a:solidFill>
                <a:srgbClr val="800000"/>
              </a:solidFill>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7713" indent="-287338">
              <a:spcBef>
                <a:spcPct val="30000"/>
              </a:spcBef>
              <a:defRPr sz="1200">
                <a:solidFill>
                  <a:schemeClr val="tx1"/>
                </a:solidFill>
                <a:latin typeface="Times New Roman" pitchFamily="18" charset="0"/>
                <a:ea typeface="ＭＳ Ｐゴシック" pitchFamily="34" charset="-128"/>
              </a:defRPr>
            </a:lvl2pPr>
            <a:lvl3pPr marL="1149350" indent="-228600">
              <a:spcBef>
                <a:spcPct val="30000"/>
              </a:spcBef>
              <a:defRPr sz="1200">
                <a:solidFill>
                  <a:schemeClr val="tx1"/>
                </a:solidFill>
                <a:latin typeface="Times New Roman" pitchFamily="18" charset="0"/>
                <a:ea typeface="ＭＳ Ｐゴシック" pitchFamily="34" charset="-128"/>
              </a:defRPr>
            </a:lvl3pPr>
            <a:lvl4pPr marL="1609725" indent="-228600">
              <a:spcBef>
                <a:spcPct val="30000"/>
              </a:spcBef>
              <a:defRPr sz="1200">
                <a:solidFill>
                  <a:schemeClr val="tx1"/>
                </a:solidFill>
                <a:latin typeface="Times New Roman" pitchFamily="18" charset="0"/>
                <a:ea typeface="ＭＳ Ｐゴシック" pitchFamily="34" charset="-128"/>
              </a:defRPr>
            </a:lvl4pPr>
            <a:lvl5pPr marL="2070100" indent="-228600">
              <a:spcBef>
                <a:spcPct val="30000"/>
              </a:spcBef>
              <a:defRPr sz="1200">
                <a:solidFill>
                  <a:schemeClr val="tx1"/>
                </a:solidFill>
                <a:latin typeface="Times New Roman" pitchFamily="18" charset="0"/>
                <a:ea typeface="ＭＳ Ｐゴシック" pitchFamily="34" charset="-128"/>
              </a:defRPr>
            </a:lvl5pPr>
            <a:lvl6pPr marL="25273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845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417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989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45BAC74-8438-40E3-B936-6CC801EA77A0}" type="slidenum">
              <a:rPr lang="en-US" altLang="en-US" smtClean="0">
                <a:latin typeface="Calibri" pitchFamily="34" charset="0"/>
              </a:rPr>
              <a:pPr>
                <a:spcBef>
                  <a:spcPct val="0"/>
                </a:spcBef>
              </a:pPr>
              <a:t>16</a:t>
            </a:fld>
            <a:endParaRPr lang="en-US" alt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with research and analysis. </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17</a:t>
            </a:fld>
            <a:endParaRPr lang="en-US" dirty="0"/>
          </a:p>
        </p:txBody>
      </p:sp>
    </p:spTree>
    <p:extLst>
      <p:ext uri="{BB962C8B-B14F-4D97-AF65-F5344CB8AC3E}">
        <p14:creationId xmlns:p14="http://schemas.microsoft.com/office/powerpoint/2010/main" val="712781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Research and analysis should be the foundation for developing a results framework.  It is important to have a clear understanding of the primary problem a project aims to address and the context the project will be operating in, including the key challenges and obstacles that could affect the project. It can also include an analysis of key stakeholders, past efforts to address the issue and opportunities to partner and leverage existing resources.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This understanding can come from a knowledge and experience of the grantee and its partners as well as research.</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aseline="0" dirty="0"/>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18</a:t>
            </a:fld>
            <a:endParaRPr lang="en-US" dirty="0"/>
          </a:p>
        </p:txBody>
      </p:sp>
    </p:spTree>
    <p:extLst>
      <p:ext uri="{BB962C8B-B14F-4D97-AF65-F5344CB8AC3E}">
        <p14:creationId xmlns:p14="http://schemas.microsoft.com/office/powerpoint/2010/main" val="2244306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buFont typeface="Arial" panose="020B0604020202020204" pitchFamily="34" charset="0"/>
              <a:buChar char="•"/>
            </a:pPr>
            <a:r>
              <a:rPr lang="en-US" sz="1200" dirty="0"/>
              <a:t>When considering research it is important to understand “Why it is needed?”</a:t>
            </a:r>
          </a:p>
          <a:p>
            <a:pPr marL="628650" lvl="1" indent="-171450">
              <a:buFont typeface="Arial" panose="020B0604020202020204" pitchFamily="34" charset="0"/>
              <a:buChar char="•"/>
            </a:pPr>
            <a:r>
              <a:rPr lang="en-US" sz="1200" kern="1200" dirty="0">
                <a:solidFill>
                  <a:schemeClr val="tx1"/>
                </a:solidFill>
                <a:latin typeface="+mn-lt"/>
                <a:ea typeface="+mn-ea"/>
                <a:cs typeface="+mn-cs"/>
              </a:rPr>
              <a:t>The main purpose to better under the core problem to be addressed and the root causes and factors that could be beyond the control of the project.  </a:t>
            </a:r>
          </a:p>
          <a:p>
            <a:pPr marL="628650" lvl="1" indent="-171450">
              <a:buFont typeface="Arial" panose="020B0604020202020204" pitchFamily="34" charset="0"/>
              <a:buChar char="•"/>
            </a:pPr>
            <a:r>
              <a:rPr lang="en-US" sz="1200" kern="1200" dirty="0">
                <a:solidFill>
                  <a:schemeClr val="tx1"/>
                </a:solidFill>
                <a:latin typeface="+mn-lt"/>
                <a:ea typeface="+mn-ea"/>
                <a:cs typeface="+mn-cs"/>
              </a:rPr>
              <a:t>Another purpose for the research is to identify the key stakeholders that will benefit from the project and those that can influence </a:t>
            </a:r>
            <a:r>
              <a:rPr lang="en-US" sz="1200" dirty="0"/>
              <a:t>the project’s results positively or negatively.</a:t>
            </a:r>
          </a:p>
          <a:p>
            <a:pPr marL="628650" lvl="1"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The second question is “What should be researched?” </a:t>
            </a:r>
          </a:p>
          <a:p>
            <a:pPr marL="628650" lvl="1" indent="-171450">
              <a:buFont typeface="Arial" panose="020B0604020202020204" pitchFamily="34" charset="0"/>
              <a:buChar char="•"/>
            </a:pPr>
            <a:r>
              <a:rPr lang="en-US" sz="1200" dirty="0"/>
              <a:t>Some things to research could include:</a:t>
            </a:r>
          </a:p>
          <a:p>
            <a:pPr marL="1085850" lvl="2" indent="-171450">
              <a:buFont typeface="Arial" panose="020B0604020202020204" pitchFamily="34" charset="0"/>
              <a:buChar char="•"/>
            </a:pPr>
            <a:r>
              <a:rPr lang="en-US" sz="1200" dirty="0"/>
              <a:t>contextual aspects including target populations needs, details on the current operating environment, relevant priorities of partners and/or governments.</a:t>
            </a:r>
            <a:endParaRPr lang="en-US" sz="1200" dirty="0">
              <a:solidFill>
                <a:schemeClr val="tx1"/>
              </a:solidFill>
            </a:endParaRPr>
          </a:p>
          <a:p>
            <a:pPr marL="1085850" lvl="2" indent="-171450">
              <a:buFont typeface="Arial" panose="020B0604020202020204" pitchFamily="34" charset="0"/>
              <a:buChar char="•"/>
            </a:pPr>
            <a:r>
              <a:rPr lang="en-US" dirty="0">
                <a:solidFill>
                  <a:schemeClr val="tx1"/>
                </a:solidFill>
              </a:rPr>
              <a:t>Socio-economic considerations of the communities. </a:t>
            </a:r>
          </a:p>
          <a:p>
            <a:pPr marL="1085850" lvl="2" indent="-171450">
              <a:buFont typeface="Arial" panose="020B0604020202020204" pitchFamily="34" charset="0"/>
              <a:buChar char="•"/>
            </a:pPr>
            <a:r>
              <a:rPr lang="en-US" dirty="0">
                <a:solidFill>
                  <a:schemeClr val="tx1"/>
                </a:solidFill>
              </a:rPr>
              <a:t>Local capacity of the population and organizations that could affect implementation.</a:t>
            </a:r>
          </a:p>
          <a:p>
            <a:pPr marL="1085850" lvl="2" indent="-171450">
              <a:buFont typeface="Arial" panose="020B0604020202020204" pitchFamily="34" charset="0"/>
              <a:buChar char="•"/>
            </a:pPr>
            <a:r>
              <a:rPr lang="en-US" dirty="0">
                <a:solidFill>
                  <a:schemeClr val="tx1"/>
                </a:solidFill>
              </a:rPr>
              <a:t>It can also be helpful to research the work of other donors and organizations in the area that can be leveraged to enhance the results of the project and/or help mitigate risks.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a:t>
            </a:r>
          </a:p>
          <a:p>
            <a:pPr marL="171450" indent="-171450">
              <a:buFont typeface="Arial" panose="020B0604020202020204" pitchFamily="34" charset="0"/>
              <a:buChar char="•"/>
            </a:pPr>
            <a:r>
              <a:rPr lang="en-US" sz="1200" dirty="0"/>
              <a:t>The last question is “How to conduct the research?”</a:t>
            </a:r>
          </a:p>
          <a:p>
            <a:pPr marL="628650" lvl="1" indent="-171450">
              <a:buFont typeface="Arial" panose="020B0604020202020204" pitchFamily="34" charset="0"/>
              <a:buChar char="•"/>
            </a:pPr>
            <a:r>
              <a:rPr lang="en-US" sz="1200" dirty="0"/>
              <a:t>There are many ways that research can be conducted such as conducting needs assessments, situational analyses, force field analysis, developing problem tree, gender analysis, sustainability analysis, qualitative characteristics-based prevalence studies, and carrying out time use studies. We will talk through some of these examples in more detail in the following slides.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Information can also be gathered information from key stakeholder, government officials, or relevant implementing partners. </a:t>
            </a:r>
          </a:p>
          <a:p>
            <a:pPr marL="628650" lvl="1" indent="-171450">
              <a:buFont typeface="Arial" panose="020B0604020202020204" pitchFamily="34" charset="0"/>
              <a:buChar char="•"/>
            </a:pPr>
            <a:r>
              <a:rPr lang="en-US" sz="1200" dirty="0"/>
              <a:t>Lastly, don’t forget to utilize past evaluations or other relevant studies by DOL or other donors/partners (e.g., UNICEF, WB, Universities, etc.) as research to inform the RF design. </a:t>
            </a:r>
          </a:p>
          <a:p>
            <a:r>
              <a:rPr lang="en-US" dirty="0"/>
              <a:t>Now let's take a look at a few examples of different types of analyses starting with the problem tree. </a:t>
            </a:r>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19</a:t>
            </a:fld>
            <a:endParaRPr lang="en-US" dirty="0"/>
          </a:p>
        </p:txBody>
      </p:sp>
    </p:spTree>
    <p:extLst>
      <p:ext uri="{BB962C8B-B14F-4D97-AF65-F5344CB8AC3E}">
        <p14:creationId xmlns:p14="http://schemas.microsoft.com/office/powerpoint/2010/main" val="377196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the second course in the M&amp;E Concepts Course Series offered to grantees of the US Department of Labor’s Bureau of International Labor Affairs (ILAB). This course focuses on the key concepts and tools for designing effective results frameworks.</a:t>
            </a:r>
          </a:p>
          <a:p>
            <a:pPr marL="171450" indent="-171450">
              <a:buFont typeface="Arial" panose="020B0604020202020204" pitchFamily="34" charset="0"/>
              <a:buChar char="•"/>
            </a:pPr>
            <a:r>
              <a:rPr lang="en-US" dirty="0"/>
              <a:t>The remaining courses in the series will cover: </a:t>
            </a:r>
          </a:p>
          <a:p>
            <a:pPr marL="800100" marR="0" lvl="1" indent="-34290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Designing and defining performance indicators, </a:t>
            </a:r>
            <a:endParaRPr lang="en-US" sz="1800" dirty="0">
              <a:effectLst/>
              <a:latin typeface="Calibri" panose="020F0502020204030204" pitchFamily="34" charset="0"/>
              <a:ea typeface="Calibri" panose="020F0502020204030204" pitchFamily="34" charset="0"/>
            </a:endParaRPr>
          </a:p>
          <a:p>
            <a:pPr marL="800100" marR="0" lvl="1" indent="-34290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Developing data collection tools </a:t>
            </a:r>
            <a:endParaRPr lang="en-US" sz="1800" dirty="0">
              <a:effectLst/>
              <a:latin typeface="Calibri" panose="020F0502020204030204" pitchFamily="34" charset="0"/>
              <a:ea typeface="Calibri" panose="020F0502020204030204" pitchFamily="34" charset="0"/>
            </a:endParaRPr>
          </a:p>
          <a:p>
            <a:pPr marL="800100" marR="0" lvl="1" indent="-34290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Setting baseline values and indicator targets</a:t>
            </a:r>
            <a:endParaRPr lang="en-US" sz="1800" dirty="0">
              <a:effectLst/>
              <a:latin typeface="Calibri" panose="020F0502020204030204" pitchFamily="34" charset="0"/>
              <a:ea typeface="Calibri" panose="020F0502020204030204" pitchFamily="34" charset="0"/>
            </a:endParaRPr>
          </a:p>
          <a:p>
            <a:pPr marL="800100" marR="0" lvl="1" indent="-342900" algn="just">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Using data for project improvement.</a:t>
            </a:r>
            <a:endParaRPr lang="en-US"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dirty="0"/>
              <a:t>The problem tree is one of the most commonly used types of analysis by ILAB grantees  because without a thorough understanding of the core issues and challenges, it is difficult to develop a project that will succeed.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 problem tree identifies the core problem and root causes to be addressed by the project and helps visualize the cause and effect relationships.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It is recommended to do the problem analysis with a group of stakeholders that understand the issues, challenges and unique circumstances in which the project will operate.  In addition to involving the project team and partners, consider involving representatives from the target community, local organizations, local leaders and subject matter experts. </a:t>
            </a:r>
          </a:p>
          <a:p>
            <a:endParaRPr lang="en-US" sz="1200" b="0" i="0" u="none" strike="noStrike" kern="1200" baseline="0" dirty="0">
              <a:solidFill>
                <a:schemeClr val="tx1"/>
              </a:solidFill>
              <a:latin typeface="+mn-lt"/>
              <a:ea typeface="ＭＳ Ｐゴシック" charset="-128"/>
              <a:cs typeface="ＭＳ Ｐゴシック"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20</a:t>
            </a:fld>
            <a:endParaRPr lang="en-US" dirty="0"/>
          </a:p>
        </p:txBody>
      </p:sp>
    </p:spTree>
    <p:extLst>
      <p:ext uri="{BB962C8B-B14F-4D97-AF65-F5344CB8AC3E}">
        <p14:creationId xmlns:p14="http://schemas.microsoft.com/office/powerpoint/2010/main" val="1100442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dirty="0"/>
              <a:t>The process for developing a problem tree is fairly straightforward though it can take time to identify all the problems and organize them in a tree.  The steps include:</a:t>
            </a:r>
          </a:p>
          <a:p>
            <a:pPr marL="0" indent="0">
              <a:buNone/>
            </a:pPr>
            <a:r>
              <a:rPr lang="en-US" sz="1200" dirty="0"/>
              <a:t>First, define the Core problem to be addressed by the project.  </a:t>
            </a:r>
          </a:p>
          <a:p>
            <a:pPr marL="0" indent="0">
              <a:buNone/>
            </a:pPr>
            <a:endParaRPr lang="en-US" sz="1200" dirty="0"/>
          </a:p>
          <a:p>
            <a:pPr marL="0" indent="0">
              <a:buNone/>
            </a:pPr>
            <a:r>
              <a:rPr lang="en-US" sz="1200" dirty="0"/>
              <a:t>Second, brainstorm factors that contribute to the core problem (i.e., the root causes of the core problem). </a:t>
            </a:r>
          </a:p>
          <a:p>
            <a:pPr marL="0" indent="0">
              <a:buNone/>
            </a:pPr>
            <a:endParaRPr lang="en-US" sz="1200" dirty="0"/>
          </a:p>
          <a:p>
            <a:pPr marL="0" indent="0">
              <a:buNone/>
            </a:pPr>
            <a:r>
              <a:rPr lang="en-US" sz="1200" dirty="0"/>
              <a:t>Third, organize the problems into a tree to visualize the relationships between root causes and the core problem.</a:t>
            </a:r>
          </a:p>
          <a:p>
            <a:pPr marL="0" indent="0">
              <a:buNone/>
            </a:pPr>
            <a:endParaRPr lang="en-US" sz="1200" dirty="0"/>
          </a:p>
          <a:p>
            <a:pPr marL="0" indent="0">
              <a:buNone/>
            </a:pPr>
            <a:r>
              <a:rPr lang="en-US" sz="1200" dirty="0"/>
              <a:t>Fourth, after developing the results framework, check to see that all the problems and causes are addressed by the project’s strategy or are at least identified as critical assumptions or risks beyond the control of the project.</a:t>
            </a:r>
          </a:p>
          <a:p>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21</a:t>
            </a:fld>
            <a:endParaRPr lang="en-US" dirty="0"/>
          </a:p>
        </p:txBody>
      </p:sp>
    </p:spTree>
    <p:extLst>
      <p:ext uri="{BB962C8B-B14F-4D97-AF65-F5344CB8AC3E}">
        <p14:creationId xmlns:p14="http://schemas.microsoft.com/office/powerpoint/2010/main" val="4025080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 take a look at an example. The first step is to identify the core problem, which in this case is the the high rate of child labor. </a:t>
            </a:r>
          </a:p>
          <a:p>
            <a:endParaRPr lang="en-US" dirty="0"/>
          </a:p>
          <a:p>
            <a:r>
              <a:rPr lang="en-US" dirty="0"/>
              <a:t>The second step is to identify the root causes of child labor.  In our example on screen we see that there are five root causes: </a:t>
            </a:r>
          </a:p>
          <a:p>
            <a:pPr marL="628650" lvl="1"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Lack of access to quality education </a:t>
            </a:r>
          </a:p>
          <a:p>
            <a:pPr marL="628650" lvl="1" indent="-171450">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Poverty of the families </a:t>
            </a:r>
          </a:p>
          <a:p>
            <a:pPr marL="628650" lvl="1" indent="-171450">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A Lack of awareness of basic rights of women and children among family members </a:t>
            </a:r>
          </a:p>
          <a:p>
            <a:pPr marL="628650" lvl="1" indent="-171450">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Safety and security of children traveling to school and</a:t>
            </a:r>
          </a:p>
          <a:p>
            <a:pPr marL="628650" lvl="1" indent="-171450">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The Poor quality of schools</a:t>
            </a:r>
          </a:p>
          <a:p>
            <a:pPr marL="171450" lvl="0" indent="-171450">
              <a:buFont typeface="Arial" panose="020B0604020202020204" pitchFamily="34" charset="0"/>
              <a:buChar char="•"/>
            </a:pPr>
            <a:r>
              <a:rPr lang="en-US" sz="1200" dirty="0">
                <a:latin typeface="Calibri" panose="020F0502020204030204" pitchFamily="34" charset="0"/>
                <a:cs typeface="Times New Roman" panose="02020603050405020304" pitchFamily="18" charset="0"/>
              </a:rPr>
              <a:t>The Third step is to organize the problem and root causes into a problem tree.</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22</a:t>
            </a:fld>
            <a:endParaRPr lang="en-US" dirty="0"/>
          </a:p>
        </p:txBody>
      </p:sp>
    </p:spTree>
    <p:extLst>
      <p:ext uri="{BB962C8B-B14F-4D97-AF65-F5344CB8AC3E}">
        <p14:creationId xmlns:p14="http://schemas.microsoft.com/office/powerpoint/2010/main" val="2075456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solidFill>
                  <a:srgbClr val="6A6E72"/>
                </a:solidFill>
                <a:effectLst/>
                <a:latin typeface="CharterITCPro-Regular"/>
              </a:rPr>
              <a:t>Another common type of analysis is a stakeholder analysis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b="0" i="0" dirty="0">
              <a:solidFill>
                <a:srgbClr val="6A6E72"/>
              </a:solidFill>
              <a:effectLst/>
              <a:latin typeface="CharterITCPro-Regular"/>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solidFill>
                  <a:srgbClr val="6A6E72"/>
                </a:solidFill>
                <a:effectLst/>
                <a:latin typeface="CharterITCPro-Regular"/>
              </a:rPr>
              <a:t>A </a:t>
            </a:r>
            <a:r>
              <a:rPr lang="en-US" b="1" i="0" dirty="0">
                <a:solidFill>
                  <a:srgbClr val="6A6E72"/>
                </a:solidFill>
                <a:effectLst/>
                <a:latin typeface="CharterITCPro-Bold"/>
              </a:rPr>
              <a:t>stakeholder analysis</a:t>
            </a:r>
            <a:r>
              <a:rPr lang="en-US" b="0" i="0" dirty="0">
                <a:solidFill>
                  <a:srgbClr val="6A6E72"/>
                </a:solidFill>
                <a:effectLst/>
                <a:latin typeface="CharterITCPro-Regular"/>
              </a:rPr>
              <a:t> identifies types of people and organizations that are likely to benefit from the project and/or influence the project for better or worse.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solidFill>
                  <a:srgbClr val="6A6E72"/>
                </a:solidFill>
                <a:effectLst/>
                <a:latin typeface="CharterITCPro-Regular"/>
              </a:rPr>
              <a:t>The stakeholder analysis is normally done through literature views and interviews with key stakeholders and experts.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b="0" i="0" dirty="0">
              <a:solidFill>
                <a:srgbClr val="6A6E72"/>
              </a:solidFill>
              <a:effectLst/>
              <a:latin typeface="CharterITCPro-Regular"/>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solidFill>
                  <a:srgbClr val="6A6E72"/>
                </a:solidFill>
                <a:effectLst/>
                <a:latin typeface="CharterITCPro-Regular"/>
              </a:rPr>
              <a:t>Stakeholders can include a wide range of groups. As the diagram illustrates, a few potential stakeholder groups include community leaders, financial institutions, civil society organizations, government ministries, companies and project beneficiaries.  Grantees should determine which are the key stakeholder groups for their particular project.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b="0" i="0" dirty="0">
              <a:solidFill>
                <a:srgbClr val="6A6E72"/>
              </a:solidFill>
              <a:effectLst/>
              <a:latin typeface="CharterITCPro-Regular"/>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solidFill>
                  <a:srgbClr val="6A6E72"/>
                </a:solidFill>
                <a:effectLst/>
                <a:latin typeface="CharterITCPro-Regular"/>
              </a:rPr>
              <a:t>Once stakeholders are identified they are typically analyzed in terms of their interest in particular issues and the resources they can bring to bear to help or hinder the project.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b="0" i="0" dirty="0">
              <a:solidFill>
                <a:srgbClr val="6A6E72"/>
              </a:solidFill>
              <a:effectLst/>
              <a:latin typeface="CharterITCPro-Regular"/>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i="0" dirty="0">
                <a:solidFill>
                  <a:srgbClr val="6A6E72"/>
                </a:solidFill>
                <a:effectLst/>
                <a:latin typeface="CharterITCPro-Regular"/>
              </a:rPr>
              <a:t>The analysis can help grantees </a:t>
            </a:r>
            <a:r>
              <a:rPr lang="en-US" sz="1200" dirty="0"/>
              <a:t>consider the perspectives of various stakeholders </a:t>
            </a:r>
            <a:r>
              <a:rPr lang="en-US" b="0" i="0" dirty="0">
                <a:solidFill>
                  <a:srgbClr val="6A6E72"/>
                </a:solidFill>
                <a:effectLst/>
                <a:latin typeface="CharterITCPro-Regular"/>
              </a:rPr>
              <a:t>when designing and managing the project and how best to communicate and involve stakeholders in the design and implementation phases.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23</a:t>
            </a:fld>
            <a:endParaRPr lang="en-US" dirty="0"/>
          </a:p>
        </p:txBody>
      </p:sp>
    </p:spTree>
    <p:extLst>
      <p:ext uri="{BB962C8B-B14F-4D97-AF65-F5344CB8AC3E}">
        <p14:creationId xmlns:p14="http://schemas.microsoft.com/office/powerpoint/2010/main" val="1100442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A gender analysis is also used to inform the design of the RF.   It examines roles, rights, and opportunities of men and women and relations between them</a:t>
            </a:r>
            <a:r>
              <a:rPr lang="en-US" sz="1400" dirty="0"/>
              <a:t>. </a:t>
            </a:r>
          </a:p>
          <a:p>
            <a:pPr marL="171450" indent="-171450">
              <a:buFont typeface="Arial" panose="020B0604020202020204" pitchFamily="34" charset="0"/>
              <a:buChar char="•"/>
            </a:pPr>
            <a:r>
              <a:rPr lang="en-US" dirty="0"/>
              <a:t>It helps identify disparities, examine why such disparities exist, and whether they affect results and how they can be addressed.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ＭＳ Ｐゴシック" charset="-128"/>
                <a:cs typeface="ＭＳ Ｐゴシック" charset="-128"/>
              </a:rPr>
              <a:t>A gender analysis also helps identify different needs and priorities of men and women in both the near and long term, which can help a project c</a:t>
            </a:r>
            <a:r>
              <a:rPr lang="en-US" dirty="0"/>
              <a:t>onsider gender specific outcomes and interventions as well as possible sex-disaggregated data collection needs. </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24</a:t>
            </a:fld>
            <a:endParaRPr lang="en-US" dirty="0"/>
          </a:p>
        </p:txBody>
      </p:sp>
    </p:spTree>
    <p:extLst>
      <p:ext uri="{BB962C8B-B14F-4D97-AF65-F5344CB8AC3E}">
        <p14:creationId xmlns:p14="http://schemas.microsoft.com/office/powerpoint/2010/main" val="1100442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ＭＳ Ｐゴシック" charset="-128"/>
              <a:cs typeface="ＭＳ Ｐゴシック"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ＭＳ Ｐゴシック" charset="-128"/>
                <a:cs typeface="ＭＳ Ｐゴシック" charset="-128"/>
              </a:rPr>
              <a:t>A Force Field Analysis is another</a:t>
            </a:r>
            <a:r>
              <a:rPr lang="en-US" dirty="0"/>
              <a:t> method of analysis that can be helpful.  It involves listing, discussing, and evaluating the various forces for and against a proposed change. The analyses can help identify outcomes and interventions that will reduce obstacles and take advantage of positive forces.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analysis can be visualized as shown in the diagram with forces positively affecting a result on one side and those forces working against the result on the other.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few examples of forces that could be working for or against a project include but aren’t limited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Available resources, such as financial and human capital resources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Attitudes, values and traditions of the target group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Personal or group needs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Laws and regulations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Organizational structures 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Past and present practices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endParaRPr lang="en-US" sz="1200" b="0" i="0" u="none" strike="noStrike" kern="1200" baseline="0" dirty="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25</a:t>
            </a:fld>
            <a:endParaRPr lang="en-US" dirty="0"/>
          </a:p>
        </p:txBody>
      </p:sp>
    </p:spTree>
    <p:extLst>
      <p:ext uri="{BB962C8B-B14F-4D97-AF65-F5344CB8AC3E}">
        <p14:creationId xmlns:p14="http://schemas.microsoft.com/office/powerpoint/2010/main" val="110044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Our last example is a SWOT Analysis that examines Strengths, Weaknesses, Opportunities and Threats to the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A SWOT analysis helps identify the positives and negatives factors that could support or impede the success of the project.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Typically, Strengths, Weaknesses, Opportunities and Threats are brainstormed and listed in four quadrants as shown in the diagram.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26</a:t>
            </a:fld>
            <a:endParaRPr lang="en-US" dirty="0"/>
          </a:p>
        </p:txBody>
      </p:sp>
    </p:spTree>
    <p:extLst>
      <p:ext uri="{BB962C8B-B14F-4D97-AF65-F5344CB8AC3E}">
        <p14:creationId xmlns:p14="http://schemas.microsoft.com/office/powerpoint/2010/main" val="1100442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how to develop good result statements.</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27</a:t>
            </a:fld>
            <a:endParaRPr lang="en-US" dirty="0"/>
          </a:p>
        </p:txBody>
      </p:sp>
    </p:spTree>
    <p:extLst>
      <p:ext uri="{BB962C8B-B14F-4D97-AF65-F5344CB8AC3E}">
        <p14:creationId xmlns:p14="http://schemas.microsoft.com/office/powerpoint/2010/main" val="216119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Pts val="2000"/>
              <a:buFont typeface="Arial" panose="020B0604020202020204" pitchFamily="34" charset="0"/>
              <a:buChar char="•"/>
              <a:tabLst/>
              <a:defRPr/>
            </a:pPr>
            <a:r>
              <a:rPr lang="en-US" altLang="en-US" sz="1200" dirty="0"/>
              <a:t>A result is a significant, intended, and measurable change in the condition of a beneficiary or community or institutions that DOL intends to achieve through project implementation.  We use the term “results” to include goals, objectives, outcomes, </a:t>
            </a:r>
            <a:r>
              <a:rPr lang="en-US" altLang="en-US" sz="1200" dirty="0" err="1"/>
              <a:t>suboutcomes</a:t>
            </a:r>
            <a:r>
              <a:rPr lang="en-US" altLang="en-US" sz="1200" dirty="0"/>
              <a:t> and outputs</a:t>
            </a:r>
          </a:p>
          <a:p>
            <a:pPr marL="171450" marR="0" lvl="0" indent="-171450" algn="l" defTabSz="914400" rtl="0" eaLnBrk="1" fontAlgn="auto" latinLnBrk="0" hangingPunct="1">
              <a:lnSpc>
                <a:spcPct val="100000"/>
              </a:lnSpc>
              <a:spcBef>
                <a:spcPts val="0"/>
              </a:spcBef>
              <a:spcAft>
                <a:spcPts val="0"/>
              </a:spcAft>
              <a:buClrTx/>
              <a:buSzPts val="2000"/>
              <a:buFont typeface="Arial" panose="020B0604020202020204" pitchFamily="34" charset="0"/>
              <a:buChar char="•"/>
              <a:tabLst/>
              <a:defRPr/>
            </a:pPr>
            <a:r>
              <a:rPr lang="en-US" altLang="en-US" sz="1200" dirty="0"/>
              <a:t>A </a:t>
            </a:r>
            <a:r>
              <a:rPr lang="en-US" altLang="en-US" sz="1200" i="1" dirty="0"/>
              <a:t>result stateme</a:t>
            </a:r>
            <a:r>
              <a:rPr lang="en-US" altLang="en-US" sz="1200" dirty="0"/>
              <a:t>nt is the way that a result is articulated by the project in its results framework.   </a:t>
            </a:r>
          </a:p>
          <a:p>
            <a:pPr marL="0" marR="0" lvl="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tabLst/>
              <a:defRPr/>
            </a:pPr>
            <a:endParaRPr lang="en-US" altLang="en-US" sz="1200" dirty="0"/>
          </a:p>
          <a:p>
            <a:pPr marL="171450" marR="0" lvl="0" indent="-171450" algn="l" defTabSz="914400" rtl="0" eaLnBrk="1" fontAlgn="auto" latinLnBrk="0" hangingPunct="1">
              <a:lnSpc>
                <a:spcPct val="100000"/>
              </a:lnSpc>
              <a:spcBef>
                <a:spcPts val="0"/>
              </a:spcBef>
              <a:spcAft>
                <a:spcPts val="0"/>
              </a:spcAft>
              <a:buClrTx/>
              <a:buSzPts val="2000"/>
              <a:buFont typeface="Arial" panose="020B0604020202020204" pitchFamily="34" charset="0"/>
              <a:buChar char="•"/>
              <a:tabLst/>
              <a:defRPr/>
            </a:pPr>
            <a:r>
              <a:rPr lang="en-US" dirty="0"/>
              <a:t>Results should  be </a:t>
            </a:r>
            <a:r>
              <a:rPr lang="en-US" b="1" dirty="0"/>
              <a:t>achievable within the project time period. </a:t>
            </a:r>
            <a:r>
              <a:rPr lang="en-US" dirty="0"/>
              <a:t>Don’t make them overly ambitious. </a:t>
            </a:r>
          </a:p>
          <a:p>
            <a:pPr marL="171450" lvl="0" indent="-171450">
              <a:buSzPts val="2000"/>
              <a:buFont typeface="Arial" panose="020B0604020202020204" pitchFamily="34" charset="0"/>
              <a:buChar char="•"/>
            </a:pPr>
            <a:endParaRPr lang="en-US" sz="1200" b="0" i="0" dirty="0"/>
          </a:p>
          <a:p>
            <a:endParaRPr lang="en-US" dirty="0"/>
          </a:p>
        </p:txBody>
      </p:sp>
    </p:spTree>
    <p:extLst>
      <p:ext uri="{BB962C8B-B14F-4D97-AF65-F5344CB8AC3E}">
        <p14:creationId xmlns:p14="http://schemas.microsoft.com/office/powerpoint/2010/main" val="3823302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8A230E0C-6CC9-4B9A-A399-E9D00A0A4AB2}" type="slidenum">
              <a:rPr lang="en-US" smtClean="0"/>
              <a:pPr/>
              <a:t>29</a:t>
            </a:fld>
            <a:endParaRPr lang="en-US"/>
          </a:p>
        </p:txBody>
      </p:sp>
      <p:sp>
        <p:nvSpPr>
          <p:cNvPr id="155650" name="Rectangle 2"/>
          <p:cNvSpPr>
            <a:spLocks noChangeArrowheads="1"/>
          </p:cNvSpPr>
          <p:nvPr/>
        </p:nvSpPr>
        <p:spPr bwMode="auto">
          <a:xfrm>
            <a:off x="3972562" y="2"/>
            <a:ext cx="3037840" cy="462958"/>
          </a:xfrm>
          <a:prstGeom prst="rect">
            <a:avLst/>
          </a:prstGeom>
          <a:noFill/>
          <a:ln w="12700">
            <a:noFill/>
            <a:miter lim="800000"/>
            <a:headEnd/>
            <a:tailEnd/>
          </a:ln>
        </p:spPr>
        <p:txBody>
          <a:bodyPr wrap="none" anchor="ctr"/>
          <a:lstStyle/>
          <a:p>
            <a:pPr algn="ctr">
              <a:spcBef>
                <a:spcPct val="50000"/>
              </a:spcBef>
            </a:pPr>
            <a:endParaRPr lang="en-US"/>
          </a:p>
        </p:txBody>
      </p:sp>
      <p:sp>
        <p:nvSpPr>
          <p:cNvPr id="155651" name="Rectangle 3"/>
          <p:cNvSpPr>
            <a:spLocks noChangeArrowheads="1"/>
          </p:cNvSpPr>
          <p:nvPr/>
        </p:nvSpPr>
        <p:spPr bwMode="auto">
          <a:xfrm>
            <a:off x="2" y="8830205"/>
            <a:ext cx="3037840" cy="466196"/>
          </a:xfrm>
          <a:prstGeom prst="rect">
            <a:avLst/>
          </a:prstGeom>
          <a:noFill/>
          <a:ln w="12700">
            <a:noFill/>
            <a:miter lim="800000"/>
            <a:headEnd/>
            <a:tailEnd/>
          </a:ln>
        </p:spPr>
        <p:txBody>
          <a:bodyPr wrap="none" anchor="ctr"/>
          <a:lstStyle/>
          <a:p>
            <a:pPr algn="ctr">
              <a:spcBef>
                <a:spcPct val="50000"/>
              </a:spcBef>
            </a:pPr>
            <a:endParaRPr lang="en-US"/>
          </a:p>
        </p:txBody>
      </p:sp>
      <p:sp>
        <p:nvSpPr>
          <p:cNvPr id="155652" name="Rectangle 4"/>
          <p:cNvSpPr>
            <a:spLocks noChangeArrowheads="1"/>
          </p:cNvSpPr>
          <p:nvPr/>
        </p:nvSpPr>
        <p:spPr bwMode="auto">
          <a:xfrm>
            <a:off x="2" y="2"/>
            <a:ext cx="3037840" cy="462958"/>
          </a:xfrm>
          <a:prstGeom prst="rect">
            <a:avLst/>
          </a:prstGeom>
          <a:noFill/>
          <a:ln w="12700">
            <a:noFill/>
            <a:miter lim="800000"/>
            <a:headEnd/>
            <a:tailEnd/>
          </a:ln>
        </p:spPr>
        <p:txBody>
          <a:bodyPr wrap="none" anchor="ctr"/>
          <a:lstStyle/>
          <a:p>
            <a:pPr algn="ctr">
              <a:spcBef>
                <a:spcPct val="50000"/>
              </a:spcBef>
            </a:pPr>
            <a:endParaRPr lang="en-US"/>
          </a:p>
        </p:txBody>
      </p:sp>
      <p:sp>
        <p:nvSpPr>
          <p:cNvPr id="155653" name="Rectangle 5"/>
          <p:cNvSpPr>
            <a:spLocks noChangeArrowheads="1"/>
          </p:cNvSpPr>
          <p:nvPr/>
        </p:nvSpPr>
        <p:spPr bwMode="auto">
          <a:xfrm>
            <a:off x="3972562" y="-4855"/>
            <a:ext cx="3037840" cy="466197"/>
          </a:xfrm>
          <a:prstGeom prst="rect">
            <a:avLst/>
          </a:prstGeom>
          <a:noFill/>
          <a:ln w="12700">
            <a:noFill/>
            <a:miter lim="800000"/>
            <a:headEnd/>
            <a:tailEnd/>
          </a:ln>
        </p:spPr>
        <p:txBody>
          <a:bodyPr wrap="none" anchor="ctr"/>
          <a:lstStyle/>
          <a:p>
            <a:pPr algn="ctr">
              <a:spcBef>
                <a:spcPct val="50000"/>
              </a:spcBef>
            </a:pPr>
            <a:endParaRPr lang="en-US"/>
          </a:p>
        </p:txBody>
      </p:sp>
      <p:sp>
        <p:nvSpPr>
          <p:cNvPr id="155654" name="Rectangle 6"/>
          <p:cNvSpPr>
            <a:spLocks noChangeArrowheads="1"/>
          </p:cNvSpPr>
          <p:nvPr/>
        </p:nvSpPr>
        <p:spPr bwMode="auto">
          <a:xfrm>
            <a:off x="2" y="8828588"/>
            <a:ext cx="3037840" cy="469433"/>
          </a:xfrm>
          <a:prstGeom prst="rect">
            <a:avLst/>
          </a:prstGeom>
          <a:noFill/>
          <a:ln w="12700">
            <a:noFill/>
            <a:miter lim="800000"/>
            <a:headEnd/>
            <a:tailEnd/>
          </a:ln>
        </p:spPr>
        <p:txBody>
          <a:bodyPr wrap="none" anchor="ctr"/>
          <a:lstStyle/>
          <a:p>
            <a:pPr algn="ctr">
              <a:spcBef>
                <a:spcPct val="50000"/>
              </a:spcBef>
            </a:pPr>
            <a:endParaRPr lang="en-US"/>
          </a:p>
        </p:txBody>
      </p:sp>
      <p:sp>
        <p:nvSpPr>
          <p:cNvPr id="155655" name="Rectangle 7"/>
          <p:cNvSpPr>
            <a:spLocks noChangeArrowheads="1"/>
          </p:cNvSpPr>
          <p:nvPr/>
        </p:nvSpPr>
        <p:spPr bwMode="auto">
          <a:xfrm>
            <a:off x="2" y="-4855"/>
            <a:ext cx="3037840" cy="466197"/>
          </a:xfrm>
          <a:prstGeom prst="rect">
            <a:avLst/>
          </a:prstGeom>
          <a:noFill/>
          <a:ln w="12700">
            <a:noFill/>
            <a:miter lim="800000"/>
            <a:headEnd/>
            <a:tailEnd/>
          </a:ln>
        </p:spPr>
        <p:txBody>
          <a:bodyPr wrap="none" anchor="ctr"/>
          <a:lstStyle/>
          <a:p>
            <a:pPr algn="ctr">
              <a:spcBef>
                <a:spcPct val="50000"/>
              </a:spcBef>
            </a:pPr>
            <a:endParaRPr lang="en-US"/>
          </a:p>
        </p:txBody>
      </p:sp>
      <p:sp>
        <p:nvSpPr>
          <p:cNvPr id="155656" name="Rectangle 8"/>
          <p:cNvSpPr>
            <a:spLocks noChangeArrowheads="1"/>
          </p:cNvSpPr>
          <p:nvPr/>
        </p:nvSpPr>
        <p:spPr bwMode="auto">
          <a:xfrm>
            <a:off x="2" y="8826966"/>
            <a:ext cx="3037840" cy="471052"/>
          </a:xfrm>
          <a:prstGeom prst="rect">
            <a:avLst/>
          </a:prstGeom>
          <a:noFill/>
          <a:ln w="12700">
            <a:noFill/>
            <a:miter lim="800000"/>
            <a:headEnd/>
            <a:tailEnd/>
          </a:ln>
        </p:spPr>
        <p:txBody>
          <a:bodyPr wrap="none" anchor="ctr"/>
          <a:lstStyle/>
          <a:p>
            <a:pPr algn="ctr">
              <a:spcBef>
                <a:spcPct val="50000"/>
              </a:spcBef>
            </a:pPr>
            <a:endParaRPr lang="en-US"/>
          </a:p>
        </p:txBody>
      </p:sp>
      <p:sp>
        <p:nvSpPr>
          <p:cNvPr id="155657" name="Rectangle 9"/>
          <p:cNvSpPr>
            <a:spLocks noGrp="1" noRot="1" noChangeAspect="1" noChangeArrowheads="1" noTextEdit="1"/>
          </p:cNvSpPr>
          <p:nvPr>
            <p:ph type="sldImg"/>
          </p:nvPr>
        </p:nvSpPr>
        <p:spPr>
          <a:xfrm>
            <a:off x="420688" y="1168400"/>
            <a:ext cx="6172200" cy="3471863"/>
          </a:xfrm>
          <a:ln w="12700" cap="flat">
            <a:solidFill>
              <a:schemeClr val="tx1"/>
            </a:solidFill>
          </a:ln>
        </p:spPr>
      </p:sp>
      <p:sp>
        <p:nvSpPr>
          <p:cNvPr id="2" name="Notes Placeholder 1"/>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It’s important to be aware of the difference between activities and their desired results. A common mistake is to confuse the process or activity with the result to be achieved.  Processes</a:t>
            </a:r>
            <a:r>
              <a:rPr lang="en-US" sz="1200" kern="1200" baseline="0" dirty="0">
                <a:solidFill>
                  <a:schemeClr val="tx1"/>
                </a:solidFill>
                <a:effectLst/>
                <a:latin typeface="+mn-lt"/>
                <a:ea typeface="+mn-ea"/>
                <a:cs typeface="+mn-cs"/>
              </a:rPr>
              <a:t> and activities drive results but the are not the results themselves. </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For example: D</a:t>
            </a:r>
            <a:r>
              <a:rPr lang="en-US" sz="1200" kern="1200" dirty="0">
                <a:solidFill>
                  <a:schemeClr val="tx1"/>
                </a:solidFill>
                <a:effectLst/>
                <a:latin typeface="+mn-lt"/>
                <a:ea typeface="+mn-ea"/>
                <a:cs typeface="+mn-cs"/>
              </a:rPr>
              <a:t>elivering training is an activity that results in increased knowledge and skills of participants.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Institutional development activities aim to drive improved services by the relevant institution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Awareness raising is an activity which intends to produced an increased understanding by target groups and;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Providing expert technical assistance is an activity that might, for example, seek to create an improved policy and regulatory framework</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sum, avoid confusing activities with the results they aim to achieve.</a:t>
            </a:r>
            <a:endParaRPr lang="en-US" dirty="0"/>
          </a:p>
        </p:txBody>
      </p:sp>
    </p:spTree>
    <p:extLst>
      <p:ext uri="{BB962C8B-B14F-4D97-AF65-F5344CB8AC3E}">
        <p14:creationId xmlns:p14="http://schemas.microsoft.com/office/powerpoint/2010/main" val="2611661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objectives of this training are to increase understanding of:</a:t>
            </a:r>
            <a:endParaRPr lang="en-US" sz="900" dirty="0"/>
          </a:p>
          <a:p>
            <a:pPr marL="342900" marR="0" lvl="0" indent="-342900" algn="just">
              <a:spcBef>
                <a:spcPts val="0"/>
              </a:spcBef>
              <a:spcAft>
                <a:spcPts val="0"/>
              </a:spcAft>
              <a:buFont typeface="Symbol" panose="05050102010706020507" pitchFamily="18" charset="2"/>
              <a:buChar char=""/>
            </a:pPr>
            <a:r>
              <a:rPr lang="en-US" dirty="0"/>
              <a:t>The key elements of a strong results framework and how to avoid common errors and pitfalls in developing one; </a:t>
            </a:r>
          </a:p>
          <a:p>
            <a:pPr marL="342900" marR="0" lvl="0" indent="-342900" algn="just">
              <a:spcBef>
                <a:spcPts val="0"/>
              </a:spcBef>
              <a:spcAft>
                <a:spcPts val="0"/>
              </a:spcAft>
              <a:buFont typeface="Symbol" panose="05050102010706020507" pitchFamily="18" charset="2"/>
              <a:buChar char=""/>
            </a:pPr>
            <a:r>
              <a:rPr lang="en-US" dirty="0"/>
              <a:t>The differences between activities, outputs, outcomes and objectives;</a:t>
            </a:r>
          </a:p>
          <a:p>
            <a:pPr marL="342900" marR="0" lvl="0" indent="-342900" algn="just">
              <a:spcBef>
                <a:spcPts val="0"/>
              </a:spcBef>
              <a:spcAft>
                <a:spcPts val="0"/>
              </a:spcAft>
              <a:buFont typeface="Symbol" panose="05050102010706020507" pitchFamily="18" charset="2"/>
              <a:buChar char=""/>
            </a:pPr>
            <a:r>
              <a:rPr lang="en-US" dirty="0"/>
              <a:t>How to design good result statements. </a:t>
            </a:r>
          </a:p>
          <a:p>
            <a:endParaRPr lang="en-US" dirty="0"/>
          </a:p>
        </p:txBody>
      </p:sp>
    </p:spTree>
    <p:extLst>
      <p:ext uri="{BB962C8B-B14F-4D97-AF65-F5344CB8AC3E}">
        <p14:creationId xmlns:p14="http://schemas.microsoft.com/office/powerpoint/2010/main" val="1662060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30633B11-D231-4A52-8C20-52943731EE0F}" type="slidenum">
              <a:rPr lang="en-US" altLang="en-US" sz="1200" smtClean="0"/>
              <a:pPr eaLnBrk="1" hangingPunct="1"/>
              <a:t>30</a:t>
            </a:fld>
            <a:endParaRPr lang="en-US" altLang="en-US" sz="1200"/>
          </a:p>
        </p:txBody>
      </p:sp>
      <p:sp>
        <p:nvSpPr>
          <p:cNvPr id="156675" name="Rectangle 2"/>
          <p:cNvSpPr>
            <a:spLocks noGrp="1" noRot="1" noChangeAspect="1" noChangeArrowheads="1" noTextEdit="1"/>
          </p:cNvSpPr>
          <p:nvPr>
            <p:ph type="sldImg"/>
          </p:nvPr>
        </p:nvSpPr>
        <p:spPr>
          <a:xfrm>
            <a:off x="419100" y="703263"/>
            <a:ext cx="6173788" cy="3473450"/>
          </a:xfrm>
          <a:ln cap="flat">
            <a:solidFill>
              <a:schemeClr val="tx1"/>
            </a:solidFill>
          </a:ln>
        </p:spPr>
      </p:sp>
      <p:sp>
        <p:nvSpPr>
          <p:cNvPr id="156676" name="Rectangle 3"/>
          <p:cNvSpPr>
            <a:spLocks noGrp="1" noChangeArrowheads="1"/>
          </p:cNvSpPr>
          <p:nvPr>
            <p:ph type="body" idx="1"/>
          </p:nvPr>
        </p:nvSpPr>
        <p:spPr>
          <a:xfrm>
            <a:off x="935038" y="4418013"/>
            <a:ext cx="51403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2" tIns="46974" rIns="93952" bIns="46974"/>
          <a:lstStyle/>
          <a:p>
            <a:pPr marL="171450" indent="-171450" eaLnBrk="1" hangingPunct="1">
              <a:buFont typeface="Arial" panose="020B0604020202020204" pitchFamily="34" charset="0"/>
              <a:buChar char="•"/>
            </a:pPr>
            <a:r>
              <a:rPr lang="en-US" altLang="en-US" dirty="0">
                <a:ea typeface="ＭＳ Ｐゴシック" pitchFamily="34" charset="-128"/>
              </a:rPr>
              <a:t>When developing results statements, try to use strong, action-completed verbs.  Results should be stated as “done deal”, not as an ongoing process.  </a:t>
            </a:r>
          </a:p>
          <a:p>
            <a:pPr marL="171450" indent="-171450" eaLnBrk="1" hangingPunct="1">
              <a:buFont typeface="Arial" panose="020B0604020202020204" pitchFamily="34" charset="0"/>
              <a:buChar char="•"/>
            </a:pPr>
            <a:r>
              <a:rPr lang="en-US" altLang="en-US" dirty="0">
                <a:ea typeface="ＭＳ Ｐゴシック" pitchFamily="34" charset="-128"/>
              </a:rPr>
              <a:t>On screen we have examples of strong and weak words that can be used in the result statement.  For example, </a:t>
            </a:r>
          </a:p>
          <a:p>
            <a:pPr marL="171450" indent="-171450" eaLnBrk="1" hangingPunct="1">
              <a:buFont typeface="Arial" panose="020B0604020202020204" pitchFamily="34" charset="0"/>
              <a:buChar char="•"/>
            </a:pPr>
            <a:r>
              <a:rPr lang="en-US" altLang="en-US" dirty="0">
                <a:ea typeface="ＭＳ Ｐゴシック" pitchFamily="34" charset="-128"/>
              </a:rPr>
              <a:t>Strong action-completed words include: Increased, Improved, Reduced, Established, Constructed </a:t>
            </a:r>
          </a:p>
          <a:p>
            <a:pPr marL="171450" indent="-171450" eaLnBrk="1" hangingPunct="1">
              <a:buFont typeface="Arial" panose="020B0604020202020204" pitchFamily="34" charset="0"/>
              <a:buChar char="•"/>
            </a:pPr>
            <a:r>
              <a:rPr lang="en-US" altLang="en-US" dirty="0">
                <a:ea typeface="ＭＳ Ｐゴシック" pitchFamily="34" charset="-128"/>
              </a:rPr>
              <a:t>Weak words are: organize, coordinate or contribute. These words are more vague and convey a process that is not completed.</a:t>
            </a:r>
          </a:p>
          <a:p>
            <a:pPr marL="171450" indent="-171450" eaLnBrk="1" hangingPunct="1">
              <a:buFont typeface="Arial" panose="020B0604020202020204" pitchFamily="34" charset="0"/>
              <a:buChar char="•"/>
            </a:pPr>
            <a:endParaRPr lang="en-US" altLang="en-US" dirty="0">
              <a:ea typeface="ＭＳ Ｐゴシック" pitchFamily="34" charset="-128"/>
            </a:endParaRPr>
          </a:p>
        </p:txBody>
      </p:sp>
    </p:spTree>
    <p:extLst>
      <p:ext uri="{BB962C8B-B14F-4D97-AF65-F5344CB8AC3E}">
        <p14:creationId xmlns:p14="http://schemas.microsoft.com/office/powerpoint/2010/main" val="3030589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ILAB/DOL uses four key characteristics to guide the development of a good results statements </a:t>
            </a:r>
          </a:p>
          <a:p>
            <a:pPr marL="171450" indent="-171450">
              <a:buFont typeface="Arial" panose="020B0604020202020204" pitchFamily="34" charset="0"/>
              <a:buChar char="•"/>
            </a:pPr>
            <a:r>
              <a:rPr lang="en-US" dirty="0"/>
              <a:t>These are: </a:t>
            </a:r>
          </a:p>
          <a:p>
            <a:pPr marL="1031875" indent="-635000">
              <a:lnSpc>
                <a:spcPct val="150000"/>
              </a:lnSpc>
              <a:buClr>
                <a:srgbClr val="336699"/>
              </a:buClr>
              <a:buSzPct val="125000"/>
              <a:buFont typeface="Wingdings" panose="05000000000000000000" pitchFamily="2" charset="2"/>
              <a:buChar char="ü"/>
            </a:pPr>
            <a:r>
              <a:rPr lang="en-US" altLang="en-US" sz="1200" dirty="0">
                <a:solidFill>
                  <a:schemeClr val="tx1"/>
                </a:solidFill>
              </a:rPr>
              <a:t>Uni-dimensional </a:t>
            </a:r>
          </a:p>
          <a:p>
            <a:pPr marL="1031875" indent="-635000">
              <a:lnSpc>
                <a:spcPct val="150000"/>
              </a:lnSpc>
              <a:buClr>
                <a:srgbClr val="336699"/>
              </a:buClr>
              <a:buSzPct val="125000"/>
              <a:buFont typeface="Wingdings" panose="05000000000000000000" pitchFamily="2" charset="2"/>
              <a:buChar char="ü"/>
            </a:pPr>
            <a:r>
              <a:rPr lang="en-US" altLang="en-US" sz="1200" dirty="0">
                <a:solidFill>
                  <a:schemeClr val="tx1"/>
                </a:solidFill>
              </a:rPr>
              <a:t>Uni-Level</a:t>
            </a:r>
          </a:p>
          <a:p>
            <a:pPr marL="1031875" indent="-635000">
              <a:lnSpc>
                <a:spcPct val="150000"/>
              </a:lnSpc>
              <a:buClr>
                <a:srgbClr val="336699"/>
              </a:buClr>
              <a:buSzPct val="125000"/>
              <a:buFont typeface="Wingdings" panose="05000000000000000000" pitchFamily="2" charset="2"/>
              <a:buChar char="ü"/>
            </a:pPr>
            <a:r>
              <a:rPr lang="en-US" altLang="en-US" sz="1200" dirty="0">
                <a:solidFill>
                  <a:schemeClr val="tx1"/>
                </a:solidFill>
              </a:rPr>
              <a:t>Precise </a:t>
            </a:r>
          </a:p>
          <a:p>
            <a:pPr marL="1031875" indent="-635000">
              <a:lnSpc>
                <a:spcPct val="150000"/>
              </a:lnSpc>
              <a:buClr>
                <a:srgbClr val="336699"/>
              </a:buClr>
              <a:buSzPct val="125000"/>
              <a:buFont typeface="Wingdings" panose="05000000000000000000" pitchFamily="2" charset="2"/>
              <a:buChar char="ü"/>
            </a:pPr>
            <a:r>
              <a:rPr lang="en-US" altLang="en-US" sz="1200" dirty="0">
                <a:solidFill>
                  <a:schemeClr val="tx1"/>
                </a:solidFill>
              </a:rPr>
              <a:t>Measurable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While we will focus on these characteristics, note that many organizations also use SMART or SMARTER criteria which are Specific, Measurable, Attainable, Reasonable, Time-bound, Evaluated and Reviewed. Grantees can use SMART or SMARTER if they prefer.</a:t>
            </a:r>
          </a:p>
        </p:txBody>
      </p:sp>
    </p:spTree>
    <p:extLst>
      <p:ext uri="{BB962C8B-B14F-4D97-AF65-F5344CB8AC3E}">
        <p14:creationId xmlns:p14="http://schemas.microsoft.com/office/powerpoint/2010/main" val="617559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first characteristics is Uni-dimensional  - Result statements should only indicate one desired change and not encompass multiple results.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Multidimensional result is when two distinct results are in the same statement. </a:t>
            </a: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For example: “</a:t>
            </a:r>
            <a:r>
              <a:rPr lang="en-US" sz="1200" b="0" dirty="0">
                <a:solidFill>
                  <a:srgbClr val="800000"/>
                </a:solidFill>
                <a:latin typeface="+mj-lt"/>
                <a:ea typeface="MS PGothic" pitchFamily="34" charset="-128"/>
              </a:rPr>
              <a:t>New child labor policies &amp; regulations adopted </a:t>
            </a:r>
            <a:r>
              <a:rPr lang="en-US" sz="1200" b="1" dirty="0">
                <a:solidFill>
                  <a:srgbClr val="800000"/>
                </a:solidFill>
                <a:latin typeface="+mj-lt"/>
                <a:ea typeface="MS PGothic" pitchFamily="34" charset="-128"/>
              </a:rPr>
              <a:t>and</a:t>
            </a:r>
            <a:r>
              <a:rPr lang="en-US" sz="1200" b="0" dirty="0">
                <a:solidFill>
                  <a:srgbClr val="800000"/>
                </a:solidFill>
                <a:latin typeface="+mj-lt"/>
                <a:ea typeface="MS PGothic" pitchFamily="34" charset="-128"/>
              </a:rPr>
              <a:t> capacity of ministry of labor strengthened” includes two results. One about adopting new policies/regulations and one about strengthening the capacity of the ministry of labor. These are two distinct results that need to be separated out and measured differently.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800000"/>
                </a:solidFill>
                <a:latin typeface="+mj-lt"/>
                <a:ea typeface="MS PGothic" pitchFamily="34" charset="-128"/>
              </a:rPr>
              <a:t>It would be better to have t</a:t>
            </a:r>
            <a:r>
              <a:rPr lang="en-US" sz="1200" b="0" dirty="0">
                <a:solidFill>
                  <a:srgbClr val="000099"/>
                </a:solidFill>
                <a:latin typeface="+mj-lt"/>
                <a:ea typeface="MS PGothic" pitchFamily="34" charset="-128"/>
              </a:rPr>
              <a:t>wo separate results: (1) Adopted new child labor policies &amp; regulations and (2) Strengthened capacity of government ministry of labor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rgbClr val="000099"/>
              </a:solidFill>
              <a:latin typeface="+mj-lt"/>
              <a:ea typeface="MS PGothic" pitchFamily="34" charset="-128"/>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is important to have </a:t>
            </a:r>
            <a:r>
              <a:rPr lang="en-US" sz="1200" kern="1200" dirty="0" err="1">
                <a:solidFill>
                  <a:schemeClr val="tx1"/>
                </a:solidFill>
                <a:effectLst/>
                <a:latin typeface="+mn-lt"/>
                <a:ea typeface="+mn-ea"/>
                <a:cs typeface="+mn-cs"/>
              </a:rPr>
              <a:t>uni</a:t>
            </a:r>
            <a:r>
              <a:rPr lang="en-US" sz="1200" kern="1200" dirty="0">
                <a:solidFill>
                  <a:schemeClr val="tx1"/>
                </a:solidFill>
                <a:effectLst/>
                <a:latin typeface="+mn-lt"/>
                <a:ea typeface="+mn-ea"/>
                <a:cs typeface="+mn-cs"/>
              </a:rPr>
              <a:t>-dimensional results because when there are two results listed together, it is difficult to </a:t>
            </a:r>
            <a:r>
              <a:rPr lang="en-US" sz="1200" b="0" kern="1200" dirty="0">
                <a:solidFill>
                  <a:schemeClr val="tx1"/>
                </a:solidFill>
                <a:effectLst/>
                <a:latin typeface="+mn-lt"/>
                <a:ea typeface="+mn-ea"/>
                <a:cs typeface="+mn-cs"/>
              </a:rPr>
              <a:t>know when the result is achieved.  One result might be achieved while the other is not.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This is a common mistake – but one that should be avoided.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solidFill>
                <a:srgbClr val="800000"/>
              </a:solidFill>
              <a:latin typeface="+mj-lt"/>
              <a:ea typeface="MS PGothic" pitchFamily="34" charset="-128"/>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eaLnBrk="1" hangingPunct="1"/>
            <a:endParaRPr lang="en-US" altLang="en-US" dirty="0">
              <a:ea typeface="ＭＳ Ｐゴシック" panose="020B0600070205080204" pitchFamily="34" charset="-128"/>
            </a:endParaRPr>
          </a:p>
          <a:p>
            <a:pPr eaLnBrk="1" hangingPunct="1"/>
            <a:endParaRPr lang="en-US" altLang="en-US" dirty="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8A8A5511-A51E-4C5E-BDCC-A3F4BE6604B5}" type="slidenum">
              <a:rPr lang="en-US" altLang="en-US" sz="1200" smtClean="0"/>
              <a:pP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The next characteristic is Uni-level results.  Having multi-level results is a fairly common mistake that occurs when developing results.  We want to make sure there are no “if-then” statements embedded in a single result. </a:t>
            </a:r>
            <a:r>
              <a:rPr lang="en-US" sz="1200" kern="1200" dirty="0">
                <a:solidFill>
                  <a:schemeClr val="tx1"/>
                </a:solidFill>
                <a:effectLst/>
                <a:latin typeface="+mn-lt"/>
                <a:ea typeface="+mn-ea"/>
                <a:cs typeface="+mn-cs"/>
              </a:rPr>
              <a:t>When multiple-level results are bundled into a single statement, it is hard to measure the result and tends to “hide” the causal relationship between the results. </a:t>
            </a:r>
          </a:p>
          <a:p>
            <a:pPr marL="171450" indent="-171450" eaLnBrk="1" hangingPunct="1">
              <a:buFont typeface="Arial" panose="020B0604020202020204" pitchFamily="34" charset="0"/>
              <a:buChar char="•"/>
            </a:pPr>
            <a:r>
              <a:rPr lang="en-US" altLang="en-US" dirty="0"/>
              <a:t>Let’s look at an example: Improved Student performance through more effective classroom instruction. Note that this Is a multi level result. It has two different results with an if then relationship. More effective classroom instruction drives improved student performance. </a:t>
            </a:r>
          </a:p>
          <a:p>
            <a:pPr marL="171450" indent="-171450" eaLnBrk="1" hangingPunct="1">
              <a:buFont typeface="Arial" panose="020B0604020202020204" pitchFamily="34" charset="0"/>
              <a:buChar char="•"/>
            </a:pPr>
            <a:r>
              <a:rPr lang="en-US" altLang="en-US" dirty="0"/>
              <a:t>It would be better to separate these into two results improves student performance and more effective classroom instruction, which would be at a lower level.</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Effective results frameworks have clear results and clear causal logic, so avoiding multi-level results is important.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Fortunately, it is very easy to determine if a results statement is multi-level.  The presence of linking words such as “through,” “in order to,” or “as a result of” immediately signal a multi-level statement.  </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644371C-AE93-4FAC-8001-F70A1D59A8B2}" type="slidenum">
              <a:rPr lang="en-US" altLang="en-US" sz="1200" smtClean="0"/>
              <a:pPr/>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next characteristic is precise results.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Results statements should be as precise and unambiguous as possible, so there is little doubt about what they mean.  The expected change should be described in specific terms.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example,</a:t>
            </a:r>
            <a:r>
              <a:rPr lang="en-US" sz="1200" kern="1200" baseline="0" dirty="0">
                <a:solidFill>
                  <a:schemeClr val="tx1"/>
                </a:solidFill>
                <a:effectLst/>
                <a:latin typeface="+mn-lt"/>
                <a:ea typeface="+mn-ea"/>
                <a:cs typeface="+mn-cs"/>
              </a:rPr>
              <a:t>  the result “Increased capacity of CSOs” is vague and because “capacity” is a somewhat vague term that could be interpreted to mean a broad</a:t>
            </a:r>
            <a:r>
              <a:rPr lang="en-US" sz="1200" kern="1200" dirty="0">
                <a:solidFill>
                  <a:schemeClr val="tx1"/>
                </a:solidFill>
                <a:effectLst/>
                <a:latin typeface="+mn-lt"/>
                <a:ea typeface="+mn-ea"/>
                <a:cs typeface="+mn-cs"/>
              </a:rPr>
              <a:t> range of institutional functions, processes, capabilities and outputs. Furthermore, it isn’t clear whose capacity is being increased.  To make the result more precise, it would be better to focus on the specific capacity to be increased and the specific the group or organization.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example,  “Increased capacity of CSOs to advocate for labor rights among textile workers.  In this articulation of the result, the capacity is restated as “skills to advocate for labor rights”  and it is clear that CSOs’  skills are being improved.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eaLnBrk="1" hangingPunct="1"/>
            <a:endParaRPr lang="en-US" altLang="en-US" dirty="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2F4AE359-DD4A-49DB-9E9D-0901C654C203}" type="slidenum">
              <a:rPr lang="en-US" altLang="en-US" sz="1200" smtClean="0"/>
              <a:pPr/>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last characteristic is that a results statement should be measurable.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Then means that you should be able to identify one or or more indicators to measure the result.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you aren’t able to measure it, then you won’t know it has been achieved or not.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To help a result be measurable its important that the result is clear and not ambiguous.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Looking at the </a:t>
            </a:r>
            <a:r>
              <a:rPr lang="en-US" sz="1200" b="0" kern="1200" dirty="0">
                <a:solidFill>
                  <a:schemeClr val="tx1"/>
                </a:solidFill>
                <a:effectLst/>
                <a:latin typeface="+mn-lt"/>
                <a:ea typeface="+mn-ea"/>
                <a:cs typeface="+mn-cs"/>
              </a:rPr>
              <a:t>example ”</a:t>
            </a:r>
            <a:r>
              <a:rPr lang="en-US" sz="1200" b="0" i="0" dirty="0">
                <a:solidFill>
                  <a:srgbClr val="800000"/>
                </a:solidFill>
                <a:latin typeface="+mj-lt"/>
              </a:rPr>
              <a:t>Improved leadership by local government officials”  the term “leadership” is subjective and difficult to measure. How would that be defined?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800000"/>
                </a:solidFill>
                <a:latin typeface="+mj-lt"/>
              </a:rPr>
              <a:t>A better example might be: </a:t>
            </a:r>
            <a:r>
              <a:rPr lang="en-US" sz="1200" b="0" i="1" dirty="0">
                <a:solidFill>
                  <a:srgbClr val="800000"/>
                </a:solidFill>
                <a:latin typeface="+mj-lt"/>
              </a:rPr>
              <a:t>“</a:t>
            </a:r>
            <a:r>
              <a:rPr lang="en-US" sz="1200" b="0" dirty="0">
                <a:solidFill>
                  <a:srgbClr val="000090"/>
                </a:solidFill>
                <a:latin typeface="+mj-lt"/>
              </a:rPr>
              <a:t>Increased access to local government officials by community members” OR “Increased responsiveness of local government officials” – both of these are more tangible results that can be measured. </a:t>
            </a:r>
            <a:endParaRPr lang="en-US" sz="1200" b="0" i="1" dirty="0">
              <a:solidFill>
                <a:srgbClr val="800000"/>
              </a:solidFill>
              <a:latin typeface="+mj-l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90"/>
                </a:solidFill>
                <a:latin typeface="+mj-lt"/>
              </a:rPr>
              <a:t>Notably, It is common during the </a:t>
            </a:r>
            <a:r>
              <a:rPr lang="en-US" sz="1200" b="1" i="0" dirty="0">
                <a:solidFill>
                  <a:srgbClr val="000090"/>
                </a:solidFill>
                <a:latin typeface="+mj-lt"/>
              </a:rPr>
              <a:t>indicator development phase </a:t>
            </a:r>
            <a:r>
              <a:rPr lang="en-US" sz="1200" b="0" i="0" dirty="0">
                <a:solidFill>
                  <a:srgbClr val="000090"/>
                </a:solidFill>
                <a:latin typeface="+mj-lt"/>
              </a:rPr>
              <a:t>to discover that the result statement needs to be made more precise and aligned with the indicator(s) that will be measured.  This is a normal part and helpful part of the RF development phase. Indicators are a way to test and refine the framework to be as clear and precise as possible. </a:t>
            </a:r>
            <a:endParaRPr lang="en-US" sz="1200" b="0" i="0" dirty="0">
              <a:solidFill>
                <a:srgbClr val="800000"/>
              </a:solidFill>
              <a:latin typeface="+mj-l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eaLnBrk="1" hangingPunct="1"/>
            <a:endParaRPr lang="en-US" altLang="en-US" dirty="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AE929141-98E3-4E1F-94C7-A6FE6BA6CD3B}" type="slidenum">
              <a:rPr lang="en-US" altLang="en-US" sz="1200" smtClean="0"/>
              <a:pPr/>
              <a:t>35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Let’s do an exercise to see how well you understand the characteristics of a good result statement.</a:t>
            </a:r>
          </a:p>
          <a:p>
            <a:pPr marL="171450" indent="-171450" eaLnBrk="1" hangingPunct="1">
              <a:buFont typeface="Arial" panose="020B0604020202020204" pitchFamily="34" charset="0"/>
              <a:buChar char="•"/>
            </a:pPr>
            <a:r>
              <a:rPr lang="en-US" altLang="en-US" dirty="0"/>
              <a:t>I will read each statement.  Pause the recording after each to decide whether you think the results statement is good or bad – and why you think that.  Press play to hear the answer after each.</a:t>
            </a:r>
          </a:p>
          <a:p>
            <a:pPr marL="171450" indent="-171450" eaLnBrk="1" hangingPunct="1">
              <a:buFont typeface="Arial" panose="020B0604020202020204" pitchFamily="34" charset="0"/>
              <a:buChar char="•"/>
            </a:pPr>
            <a:r>
              <a:rPr lang="en-US" altLang="en-US" dirty="0"/>
              <a:t>1) </a:t>
            </a:r>
            <a:r>
              <a:rPr lang="en-US" dirty="0"/>
              <a:t>Established Community Child Labor Committees.  Is this good or bad?  Why?</a:t>
            </a:r>
          </a:p>
          <a:p>
            <a:pPr marL="171450" indent="-171450" eaLnBrk="1" hangingPunct="1">
              <a:buFont typeface="Arial" panose="020B0604020202020204" pitchFamily="34" charset="0"/>
              <a:buChar char="•"/>
            </a:pPr>
            <a:r>
              <a:rPr lang="en-US" altLang="en-US" dirty="0"/>
              <a:t>  It is good.  It is </a:t>
            </a:r>
            <a:r>
              <a:rPr lang="en-US" altLang="en-US" dirty="0" err="1"/>
              <a:t>uni</a:t>
            </a:r>
            <a:r>
              <a:rPr lang="en-US" altLang="en-US" dirty="0"/>
              <a:t>-level and </a:t>
            </a:r>
            <a:r>
              <a:rPr lang="en-US" altLang="en-US" dirty="0" err="1"/>
              <a:t>uni</a:t>
            </a:r>
            <a:r>
              <a:rPr lang="en-US" altLang="en-US" dirty="0"/>
              <a:t>-dimensional, precise and measurable </a:t>
            </a:r>
          </a:p>
          <a:p>
            <a:pPr marL="0" indent="0" eaLnBrk="1" hangingPunct="1">
              <a:buFont typeface="Arial" panose="020B0604020202020204" pitchFamily="34" charset="0"/>
              <a:buNone/>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2) Improved knowledge and attitudes by community leaders regarding child labor laws and children’s rights.  Good?  Bad? Why?</a:t>
            </a:r>
          </a:p>
          <a:p>
            <a:pPr marL="171450" indent="-171450" eaLnBrk="1" hangingPunct="1">
              <a:buFont typeface="Arial" panose="020B0604020202020204" pitchFamily="34" charset="0"/>
              <a:buChar char="•"/>
            </a:pPr>
            <a:r>
              <a:rPr lang="en-US" altLang="en-US" dirty="0"/>
              <a:t>This is bad.  It is multi-dimensional:  It includes both Improved knowledge AND attitudes.  It is also probably multi-level because we often try to change attitudes by increasing people’s knowledge about something. So, this example will be better as 2 different results: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schemeClr val="accent6">
                    <a:lumMod val="50000"/>
                  </a:schemeClr>
                </a:solidFill>
              </a:rPr>
              <a:t>Improved Knowledge of community leaders regarding child labor laws and children’s rights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schemeClr val="accent6">
                    <a:lumMod val="50000"/>
                  </a:schemeClr>
                </a:solidFill>
              </a:rPr>
              <a:t>Improved attitudes of community leaders regarding child labor laws and children’s rights</a:t>
            </a:r>
            <a:endParaRPr lang="en-US" altLang="en-US" dirty="0"/>
          </a:p>
          <a:p>
            <a:pPr marL="171450" indent="-171450" eaLnBrk="1" hangingPunct="1">
              <a:buFont typeface="Arial" panose="020B0604020202020204" pitchFamily="34" charset="0"/>
              <a:buChar cha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3) Improved </a:t>
            </a:r>
            <a:r>
              <a:rPr lang="en-US" altLang="en-US" sz="1200" dirty="0"/>
              <a:t>vocational education policies promoted.</a:t>
            </a:r>
          </a:p>
          <a:p>
            <a:pPr marL="171450" indent="-171450" eaLnBrk="1" hangingPunct="1">
              <a:buFont typeface="Arial" panose="020B0604020202020204" pitchFamily="34" charset="0"/>
              <a:buChar char="•"/>
            </a:pPr>
            <a:r>
              <a:rPr lang="en-US" altLang="en-US" dirty="0"/>
              <a:t>This is a bad result because it is a completed process or activity rather than achievement of the desired purpose of promotional activities.  It would be better stated as either</a:t>
            </a:r>
          </a:p>
          <a:p>
            <a:pPr lvl="1">
              <a:lnSpc>
                <a:spcPct val="120000"/>
              </a:lnSpc>
              <a:spcBef>
                <a:spcPts val="0"/>
              </a:spcBef>
            </a:pPr>
            <a:r>
              <a:rPr lang="en-US" altLang="en-US" sz="1200" dirty="0">
                <a:solidFill>
                  <a:schemeClr val="accent6">
                    <a:lumMod val="50000"/>
                  </a:schemeClr>
                </a:solidFill>
              </a:rPr>
              <a:t>Improved vocational education policies or</a:t>
            </a:r>
          </a:p>
          <a:p>
            <a:pPr lvl="1">
              <a:lnSpc>
                <a:spcPct val="120000"/>
              </a:lnSpc>
              <a:spcBef>
                <a:spcPts val="0"/>
              </a:spcBef>
            </a:pPr>
            <a:r>
              <a:rPr lang="en-US" altLang="en-US" sz="1200" dirty="0">
                <a:solidFill>
                  <a:schemeClr val="accent6">
                    <a:lumMod val="50000"/>
                  </a:schemeClr>
                </a:solidFill>
              </a:rPr>
              <a:t>Increased awareness of new vocational education policies </a:t>
            </a:r>
          </a:p>
          <a:p>
            <a:pPr marL="171450" indent="-171450" eaLnBrk="1" hangingPunct="1">
              <a:buFont typeface="Arial" panose="020B0604020202020204" pitchFamily="34" charset="0"/>
              <a:buChar char="•"/>
            </a:pPr>
            <a:endParaRPr lang="en-US" altLang="en-US" dirty="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26B465F5-A5B0-474C-99B1-E4AFE5D86917}" type="slidenum">
              <a:rPr lang="en-US" altLang="en-US" sz="1200" smtClean="0"/>
              <a:pPr/>
              <a:t>36</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4) </a:t>
            </a:r>
            <a:r>
              <a:rPr lang="en-US" altLang="en-US" sz="1200" dirty="0"/>
              <a:t>Increased household income and savings through expanded access to credit and training</a:t>
            </a:r>
          </a:p>
          <a:p>
            <a:pPr marL="171450" indent="-171450" eaLnBrk="1" hangingPunct="1">
              <a:buFont typeface="Arial" panose="020B0604020202020204" pitchFamily="34" charset="0"/>
              <a:buChar char="•"/>
            </a:pPr>
            <a:r>
              <a:rPr lang="en-US" altLang="en-US" dirty="0"/>
              <a:t>If you guessed bad because it is multi-level, you are correct.  The word “through” is the give-away.  It should be broken into two results. </a:t>
            </a:r>
          </a:p>
          <a:p>
            <a:pPr lvl="1">
              <a:lnSpc>
                <a:spcPct val="110000"/>
              </a:lnSpc>
              <a:spcBef>
                <a:spcPts val="0"/>
              </a:spcBef>
            </a:pPr>
            <a:r>
              <a:rPr lang="en-US" altLang="en-US" sz="1200" dirty="0">
                <a:solidFill>
                  <a:schemeClr val="accent6">
                    <a:lumMod val="50000"/>
                  </a:schemeClr>
                </a:solidFill>
              </a:rPr>
              <a:t>Increased household income</a:t>
            </a:r>
          </a:p>
          <a:p>
            <a:pPr lvl="1">
              <a:lnSpc>
                <a:spcPct val="110000"/>
              </a:lnSpc>
              <a:spcBef>
                <a:spcPts val="0"/>
              </a:spcBef>
            </a:pPr>
            <a:r>
              <a:rPr lang="en-US" altLang="en-US" sz="1200" dirty="0">
                <a:solidFill>
                  <a:schemeClr val="accent6">
                    <a:lumMod val="50000"/>
                  </a:schemeClr>
                </a:solidFill>
              </a:rPr>
              <a:t>Expanded access to credit for households</a:t>
            </a:r>
          </a:p>
          <a:p>
            <a:pPr lvl="1">
              <a:lnSpc>
                <a:spcPct val="110000"/>
              </a:lnSpc>
              <a:spcBef>
                <a:spcPts val="0"/>
              </a:spcBef>
            </a:pPr>
            <a:endParaRPr lang="en-US" altLang="en-US" dirty="0"/>
          </a:p>
          <a:p>
            <a:pPr marL="171450" indent="-171450">
              <a:spcBef>
                <a:spcPct val="0"/>
              </a:spcBef>
              <a:spcAft>
                <a:spcPts val="600"/>
              </a:spcAft>
              <a:buFont typeface="Arial" panose="020B0604020202020204" pitchFamily="34" charset="0"/>
              <a:buChar char="•"/>
            </a:pPr>
            <a:r>
              <a:rPr lang="en-US" altLang="en-US" dirty="0"/>
              <a:t>  5) </a:t>
            </a:r>
            <a:r>
              <a:rPr lang="en-US" dirty="0"/>
              <a:t>Satisfactory standard of living for target beneficiary households  Good or Bad?</a:t>
            </a:r>
          </a:p>
          <a:p>
            <a:pPr marL="457200" marR="0" lvl="1" indent="0" algn="l"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r>
              <a:rPr lang="en-US" altLang="en-US" dirty="0"/>
              <a:t>What exactly does “satisfactory” mean?  It is subjective and thus hard to measure consistently.  Revising to “</a:t>
            </a:r>
            <a:r>
              <a:rPr lang="en-US" sz="2600" dirty="0">
                <a:solidFill>
                  <a:schemeClr val="accent6">
                    <a:lumMod val="50000"/>
                  </a:schemeClr>
                </a:solidFill>
              </a:rPr>
              <a:t>Improved standard of living for target beneficiary households”  would make it clear what “satisfactory means” and it would make it easier to measure.</a:t>
            </a:r>
          </a:p>
          <a:p>
            <a:pPr marL="171450" indent="-171450" eaLnBrk="1" hangingPunct="1">
              <a:buFont typeface="Arial" panose="020B0604020202020204" pitchFamily="34" charset="0"/>
              <a:buChar char="•"/>
            </a:pPr>
            <a:endParaRPr lang="en-US" altLang="en-US" dirty="0"/>
          </a:p>
          <a:p>
            <a:pPr marL="171450" indent="-171450">
              <a:spcBef>
                <a:spcPct val="0"/>
              </a:spcBef>
              <a:spcAft>
                <a:spcPts val="600"/>
              </a:spcAft>
              <a:buFont typeface="Arial" panose="020B0604020202020204" pitchFamily="34" charset="0"/>
              <a:buChar char="•"/>
            </a:pPr>
            <a:r>
              <a:rPr lang="en-US" altLang="en-US" dirty="0"/>
              <a:t>  6) </a:t>
            </a:r>
            <a:r>
              <a:rPr lang="en-US" dirty="0"/>
              <a:t>Train ministry personnel in policy analysis methods  Good or Bad?</a:t>
            </a:r>
          </a:p>
          <a:p>
            <a:pPr marL="628650" lvl="1" indent="-171450">
              <a:spcBef>
                <a:spcPct val="0"/>
              </a:spcBef>
              <a:spcAft>
                <a:spcPts val="600"/>
              </a:spcAft>
              <a:buFont typeface="Arial" panose="020B0604020202020204" pitchFamily="34" charset="0"/>
              <a:buChar char="•"/>
            </a:pPr>
            <a:r>
              <a:rPr lang="en-US" dirty="0"/>
              <a:t>This is bad because it is an activity not a result. The result the activity aims to achieve could be:</a:t>
            </a:r>
          </a:p>
          <a:p>
            <a:pPr lvl="1">
              <a:lnSpc>
                <a:spcPct val="120000"/>
              </a:lnSpc>
              <a:spcBef>
                <a:spcPts val="0"/>
              </a:spcBef>
            </a:pPr>
            <a:r>
              <a:rPr lang="en-US" sz="2600" dirty="0">
                <a:solidFill>
                  <a:schemeClr val="accent6">
                    <a:lumMod val="50000"/>
                  </a:schemeClr>
                </a:solidFill>
              </a:rPr>
              <a:t>“Improved knowledge of ministry personnel in policy analysis methods”</a:t>
            </a:r>
          </a:p>
          <a:p>
            <a:pPr eaLnBrk="1" hangingPunct="1"/>
            <a:endParaRPr lang="en-US" altLang="en-US" dirty="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055A150D-C614-42BB-A1C1-B16B164FF87A}" type="slidenum">
              <a:rPr lang="en-US" altLang="en-US" sz="1200" smtClean="0"/>
              <a:pPr/>
              <a:t>37</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nSpc>
                <a:spcPct val="110000"/>
              </a:lnSpc>
              <a:spcAft>
                <a:spcPct val="50000"/>
              </a:spcAft>
              <a:buFont typeface="Arial" panose="020B0604020202020204" pitchFamily="34" charset="0"/>
              <a:buChar char="•"/>
              <a:defRPr/>
            </a:pPr>
            <a:r>
              <a:rPr lang="en-US" altLang="en-US" dirty="0"/>
              <a:t>7) </a:t>
            </a:r>
            <a:r>
              <a:rPr lang="en-US" sz="3200" dirty="0"/>
              <a:t>Increased capacity of local child labor associations to manage child labor prevention programs and advocate for strengthened child labor laws.  Good or Bad?</a:t>
            </a:r>
          </a:p>
          <a:p>
            <a:pPr lvl="1">
              <a:lnSpc>
                <a:spcPct val="120000"/>
              </a:lnSpc>
              <a:spcBef>
                <a:spcPts val="0"/>
              </a:spcBef>
              <a:spcAft>
                <a:spcPct val="50000"/>
              </a:spcAft>
              <a:defRPr/>
            </a:pPr>
            <a:r>
              <a:rPr lang="en-US" sz="3200" dirty="0"/>
              <a:t>This is bad because it is multi-dimensional.  One is the capacity to manage child labor prevention programs and the other is capacity to advocate for strengthened child labor laws.  It is probably better to separate these into two results. </a:t>
            </a:r>
            <a:br>
              <a:rPr lang="en-US" sz="3200" dirty="0"/>
            </a:br>
            <a:r>
              <a:rPr lang="en-US" sz="3200" dirty="0"/>
              <a:t>  -- </a:t>
            </a:r>
            <a:r>
              <a:rPr lang="en-US" sz="3200" dirty="0">
                <a:solidFill>
                  <a:schemeClr val="accent6">
                    <a:lumMod val="50000"/>
                  </a:schemeClr>
                </a:solidFill>
              </a:rPr>
              <a:t>Increased capacity of local child labor associations to manage child labor prevention programs </a:t>
            </a:r>
          </a:p>
          <a:p>
            <a:pPr lvl="1">
              <a:lnSpc>
                <a:spcPct val="120000"/>
              </a:lnSpc>
              <a:spcBef>
                <a:spcPts val="0"/>
              </a:spcBef>
              <a:spcAft>
                <a:spcPct val="50000"/>
              </a:spcAft>
              <a:defRPr/>
            </a:pPr>
            <a:r>
              <a:rPr lang="en-US" sz="3200" dirty="0">
                <a:solidFill>
                  <a:schemeClr val="accent6">
                    <a:lumMod val="50000"/>
                  </a:schemeClr>
                </a:solidFill>
              </a:rPr>
              <a:t>  -- Increased capacity of local child labor associations to advocate for strengthened child labor laws </a:t>
            </a:r>
            <a:endParaRPr lang="en-US" sz="3200" dirty="0"/>
          </a:p>
          <a:p>
            <a:pPr marL="628650" lvl="1" indent="-171450">
              <a:lnSpc>
                <a:spcPct val="110000"/>
              </a:lnSpc>
              <a:spcAft>
                <a:spcPct val="50000"/>
              </a:spcAft>
              <a:buFont typeface="Arial" panose="020B0604020202020204" pitchFamily="34" charset="0"/>
              <a:buChar char="•"/>
              <a:defRPr/>
            </a:pPr>
            <a:endParaRPr lang="en-US" sz="3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8)  Last example. </a:t>
            </a:r>
            <a:r>
              <a:rPr lang="en-US" sz="1200" dirty="0"/>
              <a:t>Increased school attendance of target beneficiaries   Is this a good or bad result?</a:t>
            </a:r>
          </a:p>
          <a:p>
            <a:pPr marL="171450" indent="-171450" eaLnBrk="1" hangingPunct="1">
              <a:buFont typeface="Arial" panose="020B0604020202020204" pitchFamily="34" charset="0"/>
              <a:buChar char="•"/>
            </a:pPr>
            <a:r>
              <a:rPr lang="en-US" altLang="en-US" dirty="0"/>
              <a:t>It is good.  It is </a:t>
            </a:r>
            <a:r>
              <a:rPr lang="en-US" altLang="en-US" dirty="0" err="1"/>
              <a:t>uni</a:t>
            </a:r>
            <a:r>
              <a:rPr lang="en-US" altLang="en-US" dirty="0"/>
              <a:t>-level, </a:t>
            </a:r>
            <a:r>
              <a:rPr lang="en-US" altLang="en-US" dirty="0" err="1"/>
              <a:t>uni</a:t>
            </a:r>
            <a:r>
              <a:rPr lang="en-US" altLang="en-US" dirty="0"/>
              <a:t>-dimensional, measurable and precise. </a:t>
            </a:r>
          </a:p>
          <a:p>
            <a:pPr eaLnBrk="1" hangingPunct="1"/>
            <a:endParaRPr lang="en-US" altLang="en-US" dirty="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CA3EA524-CEF8-4081-A77D-ACA73D20011B}" type="slidenum">
              <a:rPr lang="en-US" altLang="en-US" sz="1200" smtClean="0"/>
              <a:pPr/>
              <a:t>38</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a better understanding of how to develop a good results statement, we will discuss how to construct a results framework with strong causal logic. </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39</a:t>
            </a:fld>
            <a:endParaRPr lang="en-US" dirty="0"/>
          </a:p>
        </p:txBody>
      </p:sp>
    </p:spTree>
    <p:extLst>
      <p:ext uri="{BB962C8B-B14F-4D97-AF65-F5344CB8AC3E}">
        <p14:creationId xmlns:p14="http://schemas.microsoft.com/office/powerpoint/2010/main" val="132955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session should last about an hour and will cover the following topics: </a:t>
            </a:r>
          </a:p>
          <a:p>
            <a:pPr marL="628650" lvl="1" indent="-171450">
              <a:buFont typeface="Arial" panose="020B0604020202020204" pitchFamily="34" charset="0"/>
              <a:buChar char="•"/>
            </a:pPr>
            <a:r>
              <a:rPr lang="en-US" dirty="0"/>
              <a:t>Overview of Theory of Change and Results Frameworks</a:t>
            </a:r>
          </a:p>
          <a:p>
            <a:pPr marL="628650" lvl="1" indent="-171450">
              <a:buFont typeface="Arial" panose="020B0604020202020204" pitchFamily="34" charset="0"/>
              <a:buChar char="•"/>
            </a:pPr>
            <a:r>
              <a:rPr lang="en-US" dirty="0"/>
              <a:t>Research and Analysis </a:t>
            </a:r>
          </a:p>
          <a:p>
            <a:pPr marL="628650" lvl="1" indent="-171450">
              <a:buFont typeface="Arial" panose="020B0604020202020204" pitchFamily="34" charset="0"/>
              <a:buChar char="•"/>
            </a:pPr>
            <a:r>
              <a:rPr lang="en-US" dirty="0"/>
              <a:t>Results Statements </a:t>
            </a:r>
          </a:p>
          <a:p>
            <a:pPr marL="628650" lvl="1" indent="-171450">
              <a:buFont typeface="Arial" panose="020B0604020202020204" pitchFamily="34" charset="0"/>
              <a:buChar char="•"/>
            </a:pPr>
            <a:r>
              <a:rPr lang="en-US" dirty="0"/>
              <a:t>Causal Thinking </a:t>
            </a:r>
          </a:p>
          <a:p>
            <a:pPr marL="628650" lvl="1" indent="-171450">
              <a:buFont typeface="Arial" panose="020B0604020202020204" pitchFamily="34" charset="0"/>
              <a:buChar char="•"/>
            </a:pPr>
            <a:r>
              <a:rPr lang="en-US" dirty="0"/>
              <a:t>Developing a full Results framework </a:t>
            </a:r>
          </a:p>
          <a:p>
            <a:pPr marL="628650" lvl="1" indent="-171450">
              <a:buFont typeface="Arial" panose="020B0604020202020204" pitchFamily="34" charset="0"/>
              <a:buChar char="•"/>
            </a:pPr>
            <a:r>
              <a:rPr lang="en-US" dirty="0"/>
              <a:t>Activity Mapping </a:t>
            </a:r>
          </a:p>
          <a:p>
            <a:pPr marL="628650" lvl="1" indent="-171450">
              <a:buFont typeface="Arial" panose="020B0604020202020204" pitchFamily="34" charset="0"/>
              <a:buChar char="•"/>
            </a:pPr>
            <a:r>
              <a:rPr lang="en-US" dirty="0"/>
              <a:t>Reviewing a Results Framework </a:t>
            </a:r>
          </a:p>
          <a:p>
            <a:pPr marL="628650" lvl="1" indent="-171450">
              <a:buFont typeface="Arial" panose="020B0604020202020204" pitchFamily="34" charset="0"/>
              <a:buChar char="•"/>
            </a:pPr>
            <a:r>
              <a:rPr lang="en-US" dirty="0"/>
              <a:t>Developing the Narrative for the Results Framework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4213133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Results frameworks are built on an understanding of causal</a:t>
            </a:r>
            <a:r>
              <a:rPr lang="en-GB" sz="1200" baseline="0" dirty="0"/>
              <a:t> logic between results.  The framework visualizes the “if-then” relationships between results in the theory of change.  </a:t>
            </a:r>
            <a:endParaRPr lang="en-US" sz="1200" baseline="0" dirty="0">
              <a:solidFill>
                <a:srgbClr val="6C6463"/>
              </a:solidFill>
              <a:cs typeface="Times New Roman" pitchFamily="18"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6C6463"/>
                </a:solidFill>
                <a:cs typeface="Times New Roman" pitchFamily="18" charset="0"/>
              </a:rPr>
              <a:t>For example:</a:t>
            </a:r>
          </a:p>
          <a:p>
            <a:pPr lvl="1">
              <a:buFontTx/>
              <a:buChar char="•"/>
            </a:pPr>
            <a:r>
              <a:rPr lang="en-US" sz="1200" i="1" dirty="0">
                <a:solidFill>
                  <a:srgbClr val="6C6463"/>
                </a:solidFill>
                <a:latin typeface="+mn-lt"/>
                <a:cs typeface="Times New Roman" pitchFamily="18" charset="0"/>
              </a:rPr>
              <a:t> IF we train teachers, THEN children will learn more</a:t>
            </a:r>
          </a:p>
          <a:p>
            <a:pPr lvl="1">
              <a:buFontTx/>
              <a:buChar char="•"/>
            </a:pPr>
            <a:r>
              <a:rPr lang="en-US" sz="1200" i="1" dirty="0">
                <a:solidFill>
                  <a:srgbClr val="6C6463"/>
                </a:solidFill>
                <a:latin typeface="+mn-lt"/>
                <a:cs typeface="Times New Roman" pitchFamily="18" charset="0"/>
              </a:rPr>
              <a:t> IF we vaccinate children, THEN there will be fewer deaths </a:t>
            </a:r>
          </a:p>
          <a:p>
            <a:pPr lvl="1">
              <a:buFontTx/>
              <a:buChar char="•"/>
            </a:pPr>
            <a:r>
              <a:rPr lang="en-US" sz="1200" i="1" dirty="0">
                <a:solidFill>
                  <a:srgbClr val="6C6463"/>
                </a:solidFill>
                <a:latin typeface="+mn-lt"/>
                <a:cs typeface="Times New Roman" pitchFamily="18" charset="0"/>
              </a:rPr>
              <a:t> IF child labor laws are enforced, THEN there will be fewer children in child labor</a:t>
            </a:r>
          </a:p>
          <a:p>
            <a:pPr marL="171450" indent="-171450">
              <a:buFont typeface="Arial" panose="020B0604020202020204" pitchFamily="34" charset="0"/>
              <a:buChar char="•"/>
            </a:pPr>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5E8877F-314B-40F7-97AE-0D17E7414166}" type="slidenum">
              <a:rPr lang="en-US" altLang="en-US" smtClean="0"/>
              <a:pPr>
                <a:spcBef>
                  <a:spcPct val="0"/>
                </a:spcBef>
              </a:pPr>
              <a:t>40</a:t>
            </a:fld>
            <a:endParaRPr lang="en-US" altLang="en-US"/>
          </a:p>
        </p:txBody>
      </p:sp>
    </p:spTree>
    <p:extLst>
      <p:ext uri="{BB962C8B-B14F-4D97-AF65-F5344CB8AC3E}">
        <p14:creationId xmlns:p14="http://schemas.microsoft.com/office/powerpoint/2010/main" val="24769153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Here is an example showing the causal chain with the implementation of planned activities producing outputs and those outputs driving a set of initial results.  In turn, those drive a higher level of results leading to the achievement of the project goal and objective.  </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dirty="0"/>
              <a:t>Let’s look at the example of a causal chain on screen that starts with planned activities and goes up to the projective objective.</a:t>
            </a:r>
          </a:p>
          <a:p>
            <a:pPr marL="171450" indent="-171450" eaLnBrk="1" hangingPunct="1">
              <a:buFont typeface="Arial" panose="020B0604020202020204" pitchFamily="34" charset="0"/>
              <a:buChar char="•"/>
            </a:pPr>
            <a:r>
              <a:rPr lang="en-US" altLang="en-US" dirty="0"/>
              <a:t> </a:t>
            </a:r>
            <a:r>
              <a:rPr lang="en-US" altLang="en-US" b="1" dirty="0"/>
              <a:t>If</a:t>
            </a:r>
            <a:r>
              <a:rPr lang="en-US" altLang="en-US" dirty="0"/>
              <a:t> the project conducts</a:t>
            </a:r>
            <a:r>
              <a:rPr lang="en-US" altLang="en-US" sz="1200" b="0" dirty="0">
                <a:solidFill>
                  <a:schemeClr val="accent1">
                    <a:lumMod val="75000"/>
                  </a:schemeClr>
                </a:solidFill>
                <a:latin typeface="+mn-lt"/>
              </a:rPr>
              <a:t> child labor training in target communities, </a:t>
            </a:r>
            <a:r>
              <a:rPr lang="en-US" altLang="en-US" sz="1200" b="1" dirty="0">
                <a:solidFill>
                  <a:schemeClr val="accent1">
                    <a:lumMod val="75000"/>
                  </a:schemeClr>
                </a:solidFill>
                <a:latin typeface="+mn-lt"/>
              </a:rPr>
              <a:t>then</a:t>
            </a:r>
            <a:r>
              <a:rPr lang="en-US" altLang="en-US" sz="1200" b="0" dirty="0">
                <a:solidFill>
                  <a:schemeClr val="accent1">
                    <a:lumMod val="75000"/>
                  </a:schemeClr>
                </a:solidFill>
                <a:latin typeface="+mn-lt"/>
              </a:rPr>
              <a:t> </a:t>
            </a:r>
          </a:p>
          <a:p>
            <a:pPr marL="171450" indent="-171450" eaLnBrk="1" hangingPunct="1">
              <a:buFont typeface="Arial" panose="020B0604020202020204" pitchFamily="34" charset="0"/>
              <a:buChar char="•"/>
            </a:pPr>
            <a:r>
              <a:rPr lang="en-US" altLang="en-US" sz="1200" b="0" dirty="0">
                <a:solidFill>
                  <a:schemeClr val="accent1">
                    <a:lumMod val="75000"/>
                  </a:schemeClr>
                </a:solidFill>
                <a:latin typeface="+mn-lt"/>
              </a:rPr>
              <a:t>Community members are trained on child Labor laws and practices and </a:t>
            </a:r>
            <a:r>
              <a:rPr lang="en-US" altLang="en-US" sz="1200" b="1" dirty="0">
                <a:solidFill>
                  <a:schemeClr val="accent1">
                    <a:lumMod val="75000"/>
                  </a:schemeClr>
                </a:solidFill>
                <a:latin typeface="+mn-lt"/>
              </a:rPr>
              <a:t>If</a:t>
            </a:r>
            <a:r>
              <a:rPr lang="en-US" altLang="en-US" sz="1200" b="0" dirty="0">
                <a:solidFill>
                  <a:schemeClr val="accent1">
                    <a:lumMod val="75000"/>
                  </a:schemeClr>
                </a:solidFill>
                <a:latin typeface="+mn-lt"/>
              </a:rPr>
              <a:t> they are trained, </a:t>
            </a:r>
            <a:r>
              <a:rPr lang="en-US" altLang="en-US" sz="1200" b="1" dirty="0">
                <a:solidFill>
                  <a:schemeClr val="accent1">
                    <a:lumMod val="75000"/>
                  </a:schemeClr>
                </a:solidFill>
                <a:latin typeface="+mn-lt"/>
              </a:rPr>
              <a:t>Then</a:t>
            </a:r>
            <a:r>
              <a:rPr lang="en-US" altLang="en-US" sz="1200" b="0" dirty="0">
                <a:solidFill>
                  <a:schemeClr val="accent1">
                    <a:lumMod val="75000"/>
                  </a:schemeClr>
                </a:solidFill>
                <a:latin typeface="+mn-lt"/>
              </a:rPr>
              <a:t> there will be Increased community awareness of the negative impacts of Child labor and steps they can take to prevent it.  </a:t>
            </a:r>
            <a:r>
              <a:rPr lang="en-US" altLang="en-US" sz="1200" b="1" dirty="0">
                <a:solidFill>
                  <a:schemeClr val="accent1">
                    <a:lumMod val="75000"/>
                  </a:schemeClr>
                </a:solidFill>
                <a:latin typeface="+mn-lt"/>
              </a:rPr>
              <a:t>If </a:t>
            </a:r>
            <a:r>
              <a:rPr lang="en-US" altLang="en-US" sz="1200" b="0" dirty="0">
                <a:solidFill>
                  <a:schemeClr val="accent1">
                    <a:lumMod val="75000"/>
                  </a:schemeClr>
                </a:solidFill>
                <a:latin typeface="+mn-lt"/>
              </a:rPr>
              <a:t>community awareness is increased, </a:t>
            </a:r>
            <a:r>
              <a:rPr lang="en-US" altLang="en-US" sz="1200" b="1" dirty="0">
                <a:solidFill>
                  <a:schemeClr val="accent1">
                    <a:lumMod val="75000"/>
                  </a:schemeClr>
                </a:solidFill>
                <a:latin typeface="+mn-lt"/>
              </a:rPr>
              <a:t>Then</a:t>
            </a:r>
            <a:r>
              <a:rPr lang="en-US" altLang="en-US" sz="1200" b="0" dirty="0">
                <a:solidFill>
                  <a:schemeClr val="accent1">
                    <a:lumMod val="75000"/>
                  </a:schemeClr>
                </a:solidFill>
                <a:latin typeface="+mn-lt"/>
              </a:rPr>
              <a:t> there will be increased community action to prevent child labor.  Community action will </a:t>
            </a:r>
            <a:r>
              <a:rPr lang="en-US" altLang="en-US" sz="1200" b="1" dirty="0">
                <a:solidFill>
                  <a:schemeClr val="accent1">
                    <a:lumMod val="75000"/>
                  </a:schemeClr>
                </a:solidFill>
                <a:latin typeface="+mn-lt"/>
              </a:rPr>
              <a:t>then </a:t>
            </a:r>
            <a:r>
              <a:rPr lang="en-US" altLang="en-US" sz="1200" b="0" dirty="0">
                <a:solidFill>
                  <a:schemeClr val="accent1">
                    <a:lumMod val="75000"/>
                  </a:schemeClr>
                </a:solidFill>
                <a:latin typeface="+mn-lt"/>
              </a:rPr>
              <a:t>lead to a reduced number of children in child labor. </a:t>
            </a:r>
            <a:endParaRPr lang="en-US" altLang="en-US" sz="1200" b="1" dirty="0">
              <a:solidFill>
                <a:schemeClr val="accent1">
                  <a:lumMod val="75000"/>
                </a:schemeClr>
              </a:solidFill>
              <a:latin typeface="+mn-lt"/>
            </a:endParaRPr>
          </a:p>
          <a:p>
            <a:pPr marL="171450" indent="-171450" eaLnBrk="1" hangingPunct="1">
              <a:buFont typeface="Arial" panose="020B0604020202020204" pitchFamily="34" charset="0"/>
              <a:buChar char="•"/>
            </a:pPr>
            <a:endParaRPr lang="en-US" altLang="en-US" dirty="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CFC91E71-6A4E-402F-B9E4-89DDF54F381D}" type="slidenum">
              <a:rPr lang="en-US" altLang="en-US" sz="1200" smtClean="0"/>
              <a:pPr/>
              <a:t>41</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B5A2BC8A-A65D-4A10-85CF-AF96DBD63428}" type="slidenum">
              <a:rPr lang="en-US" altLang="en-US" smtClean="0">
                <a:latin typeface="Arial" pitchFamily="34" charset="0"/>
                <a:cs typeface="Arial" pitchFamily="34" charset="0"/>
              </a:rPr>
              <a:pPr>
                <a:spcBef>
                  <a:spcPct val="0"/>
                </a:spcBef>
              </a:pPr>
              <a:t>42</a:t>
            </a:fld>
            <a:endParaRPr lang="en-US" altLang="en-US">
              <a:latin typeface="Arial" pitchFamily="34" charset="0"/>
              <a:cs typeface="Arial" pitchFamily="34"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Let’s take a moment to review the definitions of terms in the causal chain.</a:t>
            </a:r>
          </a:p>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Starting at the bottom: </a:t>
            </a:r>
          </a:p>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We have “inputs,” which are t</a:t>
            </a:r>
            <a:r>
              <a:rPr kumimoji="0" lang="en-US" b="0" i="0" u="none" strike="noStrike" cap="none" normalizeH="0" baseline="0" dirty="0">
                <a:ln>
                  <a:noFill/>
                </a:ln>
                <a:solidFill>
                  <a:srgbClr val="002060"/>
                </a:solidFill>
                <a:effectLst/>
                <a:latin typeface="+mn-lt"/>
                <a:ea typeface="ＭＳ Ｐゴシック" pitchFamily="-106" charset="-128"/>
              </a:rPr>
              <a:t>he </a:t>
            </a:r>
            <a:r>
              <a:rPr kumimoji="0" lang="en-US" b="0" i="0" u="none" strike="noStrike" cap="none" normalizeH="0" baseline="0" dirty="0">
                <a:ln>
                  <a:noFill/>
                </a:ln>
                <a:solidFill>
                  <a:srgbClr val="000000"/>
                </a:solidFill>
                <a:effectLst/>
                <a:latin typeface="+mn-lt"/>
                <a:ea typeface="ＭＳ Ｐゴシック" pitchFamily="-106" charset="-128"/>
              </a:rPr>
              <a:t>primary resources required to carry out the project (e.g., </a:t>
            </a:r>
            <a:r>
              <a:rPr lang="en-US" dirty="0">
                <a:solidFill>
                  <a:schemeClr val="tx1"/>
                </a:solidFill>
                <a:ea typeface="ＭＳ Ｐゴシック" pitchFamily="-106" charset="-128"/>
              </a:rPr>
              <a:t>f</a:t>
            </a:r>
            <a:r>
              <a:rPr kumimoji="0" lang="en-US" b="0" i="0" u="none" strike="noStrike" cap="none" normalizeH="0" baseline="0" dirty="0">
                <a:ln>
                  <a:noFill/>
                </a:ln>
                <a:solidFill>
                  <a:schemeClr val="tx1"/>
                </a:solidFill>
                <a:effectLst/>
                <a:latin typeface="+mn-lt"/>
                <a:ea typeface="ＭＳ Ｐゴシック" pitchFamily="-106" charset="-128"/>
              </a:rPr>
              <a:t>unds, human resources &amp; equipment</a:t>
            </a:r>
            <a:endParaRPr kumimoji="0" lang="en-US" sz="1200" b="0" i="0" u="none" strike="noStrike" kern="1200" cap="none" normalizeH="0" baseline="0" dirty="0">
              <a:ln>
                <a:noFill/>
              </a:ln>
              <a:solidFill>
                <a:schemeClr val="tx1"/>
              </a:solidFill>
              <a:effectLst/>
              <a:latin typeface="+mn-lt"/>
              <a:ea typeface="+mn-ea"/>
              <a:cs typeface="+mn-cs"/>
            </a:endParaRPr>
          </a:p>
          <a:p>
            <a:pPr marL="171450" indent="-171450" eaLnBrk="1" hangingPunct="1">
              <a:buFont typeface="Arial" panose="020B0604020202020204" pitchFamily="34" charset="0"/>
              <a:buChar char="•"/>
            </a:pPr>
            <a:r>
              <a:rPr kumimoji="0" lang="en-US" sz="1200" b="0" i="0" u="none" strike="noStrike" kern="1200" cap="none" normalizeH="0" baseline="0" dirty="0">
                <a:ln>
                  <a:noFill/>
                </a:ln>
                <a:solidFill>
                  <a:schemeClr val="tx1"/>
                </a:solidFill>
                <a:effectLst/>
                <a:latin typeface="+mn-lt"/>
                <a:ea typeface="+mn-ea"/>
                <a:cs typeface="+mn-cs"/>
              </a:rPr>
              <a:t>Next are </a:t>
            </a:r>
            <a:r>
              <a:rPr lang="en-US" sz="1200" kern="1200" dirty="0">
                <a:solidFill>
                  <a:schemeClr val="tx1"/>
                </a:solidFill>
                <a:effectLst/>
                <a:latin typeface="+mn-lt"/>
                <a:ea typeface="+mn-ea"/>
                <a:cs typeface="+mn-cs"/>
              </a:rPr>
              <a:t>“activities,” </a:t>
            </a:r>
            <a:r>
              <a:rPr kumimoji="0" lang="en-US" sz="1200" b="0" i="0" u="none" strike="noStrike" kern="1200" cap="none" normalizeH="0" baseline="0" dirty="0">
                <a:ln>
                  <a:noFill/>
                </a:ln>
                <a:solidFill>
                  <a:srgbClr val="000000"/>
                </a:solidFill>
                <a:effectLst/>
                <a:latin typeface="+mn-lt"/>
                <a:ea typeface="ＭＳ Ｐゴシック" pitchFamily="-106" charset="-128"/>
                <a:cs typeface="+mn-cs"/>
              </a:rPr>
              <a:t>which are the </a:t>
            </a:r>
            <a:r>
              <a:rPr kumimoji="0" lang="en-US" sz="1200" b="0" i="0" u="none" strike="noStrike" cap="none" normalizeH="0" baseline="0" dirty="0">
                <a:ln>
                  <a:noFill/>
                </a:ln>
                <a:solidFill>
                  <a:srgbClr val="000000"/>
                </a:solidFill>
                <a:effectLst/>
                <a:ea typeface="ＭＳ Ｐゴシック" pitchFamily="-106" charset="-128"/>
              </a:rPr>
              <a:t>actions taken to produce specific outputs (e.g., trainings, technical assistance, access to grants, provision of supplies, etc.) </a:t>
            </a:r>
            <a:endParaRPr lang="en-US" altLang="en-US" sz="1200" dirty="0">
              <a:solidFill>
                <a:schemeClr val="tx1"/>
              </a:solidFill>
            </a:endParaRPr>
          </a:p>
          <a:p>
            <a:pPr marL="171450" indent="-171450" eaLnBrk="1" hangingPunct="1">
              <a:buFont typeface="Arial" panose="020B0604020202020204" pitchFamily="34" charset="0"/>
              <a:buChar char="•"/>
            </a:pPr>
            <a:r>
              <a:rPr lang="en-US" sz="1200" kern="1200" dirty="0">
                <a:solidFill>
                  <a:schemeClr val="tx1"/>
                </a:solidFill>
                <a:effectLst/>
                <a:latin typeface="+mn-lt"/>
                <a:ea typeface="+mn-ea"/>
                <a:cs typeface="+mn-cs"/>
              </a:rPr>
              <a:t>“outputs” are very closely related with activities. T</a:t>
            </a:r>
            <a:r>
              <a:rPr lang="en-US" sz="1200" kern="1200" baseline="0" dirty="0">
                <a:solidFill>
                  <a:schemeClr val="tx1"/>
                </a:solidFill>
                <a:effectLst/>
                <a:latin typeface="+mn-lt"/>
                <a:ea typeface="+mn-ea"/>
                <a:cs typeface="+mn-cs"/>
              </a:rPr>
              <a:t>hey are the immediate product of an activity. </a:t>
            </a:r>
            <a:r>
              <a:rPr lang="en-US" sz="1200" kern="1200" dirty="0">
                <a:solidFill>
                  <a:schemeClr val="tx1"/>
                </a:solidFill>
                <a:effectLst/>
                <a:latin typeface="+mn-lt"/>
                <a:ea typeface="+mn-ea"/>
                <a:cs typeface="+mn-cs"/>
              </a:rPr>
              <a:t>For example, if the activity is designs  and delivers a training </a:t>
            </a:r>
            <a:r>
              <a:rPr lang="en-US" sz="1200" kern="1200" dirty="0" err="1">
                <a:solidFill>
                  <a:schemeClr val="tx1"/>
                </a:solidFill>
                <a:effectLst/>
                <a:latin typeface="+mn-lt"/>
                <a:ea typeface="+mn-ea"/>
                <a:cs typeface="+mn-cs"/>
              </a:rPr>
              <a:t>cass</a:t>
            </a:r>
            <a:r>
              <a:rPr lang="en-US" sz="1200" kern="1200" dirty="0">
                <a:solidFill>
                  <a:schemeClr val="tx1"/>
                </a:solidFill>
                <a:effectLst/>
                <a:latin typeface="+mn-lt"/>
                <a:ea typeface="+mn-ea"/>
                <a:cs typeface="+mn-cs"/>
              </a:rPr>
              <a:t>, the direct outputs would</a:t>
            </a:r>
            <a:r>
              <a:rPr lang="en-US" sz="1200" kern="1200" baseline="0" dirty="0">
                <a:solidFill>
                  <a:schemeClr val="tx1"/>
                </a:solidFill>
                <a:effectLst/>
                <a:latin typeface="+mn-lt"/>
                <a:ea typeface="+mn-ea"/>
                <a:cs typeface="+mn-cs"/>
              </a:rPr>
              <a:t> be training classes</a:t>
            </a:r>
            <a:r>
              <a:rPr lang="en-US" sz="1200" kern="1200" dirty="0">
                <a:solidFill>
                  <a:schemeClr val="tx1"/>
                </a:solidFill>
                <a:effectLst/>
                <a:latin typeface="+mn-lt"/>
                <a:ea typeface="+mn-ea"/>
                <a:cs typeface="+mn-cs"/>
              </a:rPr>
              <a:t> delivered and people trained.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“outcomes and sub-outcome,” are </a:t>
            </a:r>
            <a:r>
              <a:rPr kumimoji="0" lang="en-US" sz="1200" b="0" i="0" u="none" strike="noStrike" cap="none" normalizeH="0" baseline="0" dirty="0">
                <a:ln>
                  <a:noFill/>
                </a:ln>
                <a:solidFill>
                  <a:srgbClr val="000000"/>
                </a:solidFill>
                <a:effectLst/>
                <a:ea typeface="ＭＳ Ｐゴシック" pitchFamily="-106" charset="-128"/>
              </a:rPr>
              <a:t>changes in conditions, attitudes, knowledge, skills, access to resources and opportunities, etc.</a:t>
            </a:r>
            <a:endParaRPr kumimoji="0" lang="en-US" sz="1200" b="0" i="0" u="none" strike="noStrike" cap="none" normalizeH="0" baseline="0" dirty="0">
              <a:ln>
                <a:noFill/>
              </a:ln>
              <a:solidFill>
                <a:schemeClr val="tx1"/>
              </a:solidFill>
              <a:effectLst/>
              <a:latin typeface="+mn-lt"/>
              <a:ea typeface="ＭＳ Ｐゴシック" pitchFamily="-106" charset="-128"/>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“Project Objective”  - </a:t>
            </a:r>
            <a:r>
              <a:rPr lang="en-US" sz="1200" dirty="0">
                <a:solidFill>
                  <a:schemeClr val="bg1">
                    <a:lumMod val="95000"/>
                  </a:schemeClr>
                </a:solidFill>
                <a:latin typeface="Calibri" pitchFamily="34" charset="0"/>
                <a:ea typeface="ＭＳ Ｐゴシック" panose="020B0600070205080204" pitchFamily="34" charset="-128"/>
              </a:rPr>
              <a:t>Most ambitious result for which the project is willing to held accountable for achieving (e.g., Reduced child labor)</a:t>
            </a: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Also note the more generic notion/term of “result(s)” is used during this training and it encompasses</a:t>
            </a:r>
            <a:r>
              <a:rPr lang="en-US" sz="1200" kern="1200" baseline="0" dirty="0">
                <a:solidFill>
                  <a:schemeClr val="tx1"/>
                </a:solidFill>
                <a:effectLst/>
                <a:latin typeface="+mn-lt"/>
                <a:ea typeface="+mn-ea"/>
                <a:cs typeface="+mn-cs"/>
              </a:rPr>
              <a:t> outputs, sub outcomes, outcomes and objectives. </a:t>
            </a:r>
            <a:endParaRPr lang="en-US" sz="1200" b="0" i="0" u="none" strike="noStrike" kern="1200" baseline="0" dirty="0">
              <a:solidFill>
                <a:schemeClr val="tx1"/>
              </a:solidFill>
              <a:effectLst/>
              <a:latin typeface="+mn-lt"/>
              <a:ea typeface="ＭＳ Ｐゴシック" charset="-128"/>
              <a:cs typeface="ＭＳ Ｐゴシック" charset="-128"/>
            </a:endParaRPr>
          </a:p>
          <a:p>
            <a:pPr rtl="0" eaLnBrk="1" fontAlgn="base" latinLnBrk="0" hangingPunct="1"/>
            <a:endParaRPr lang="en-US" sz="1200" b="0" i="0" u="none" strike="noStrike" kern="1200" dirty="0">
              <a:solidFill>
                <a:schemeClr val="tx1"/>
              </a:solidFill>
              <a:effectLst/>
              <a:latin typeface="+mn-lt"/>
              <a:ea typeface="ＭＳ Ｐゴシック" charset="-128"/>
              <a:cs typeface="ＭＳ Ｐゴシック" charset="-128"/>
            </a:endParaRPr>
          </a:p>
          <a:p>
            <a:pPr eaLnBrk="1" hangingPunct="1"/>
            <a:endParaRPr lang="en-US" altLang="en-US" dirty="0">
              <a:cs typeface="Arial" pitchFamily="34" charset="0"/>
            </a:endParaRPr>
          </a:p>
        </p:txBody>
      </p:sp>
    </p:spTree>
    <p:extLst>
      <p:ext uri="{BB962C8B-B14F-4D97-AF65-F5344CB8AC3E}">
        <p14:creationId xmlns:p14="http://schemas.microsoft.com/office/powerpoint/2010/main" val="1948974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4806681-FF19-4BE5-A348-D6771645C451}" type="slidenum">
              <a:rPr lang="en-US" altLang="en-US" sz="1200" smtClean="0"/>
              <a:pPr/>
              <a:t>43</a:t>
            </a:fld>
            <a:endParaRPr lang="en-US" altLang="en-US" sz="1200"/>
          </a:p>
        </p:txBody>
      </p:sp>
      <p:sp>
        <p:nvSpPr>
          <p:cNvPr id="146435" name="Rectangle 2"/>
          <p:cNvSpPr>
            <a:spLocks noGrp="1" noRot="1" noChangeAspect="1" noChangeArrowheads="1" noTextEdit="1"/>
          </p:cNvSpPr>
          <p:nvPr>
            <p:ph type="sldImg"/>
          </p:nvPr>
        </p:nvSpPr>
        <p:spPr>
          <a:xfrm>
            <a:off x="407988" y="695325"/>
            <a:ext cx="6200775" cy="3489325"/>
          </a:xfrm>
          <a:ln/>
        </p:spPr>
      </p:sp>
      <p:sp>
        <p:nvSpPr>
          <p:cNvPr id="146436" name="Rectangle 3"/>
          <p:cNvSpPr>
            <a:spLocks noGrp="1" noChangeArrowheads="1"/>
          </p:cNvSpPr>
          <p:nvPr>
            <p:ph type="body" idx="1"/>
          </p:nvPr>
        </p:nvSpPr>
        <p:spPr>
          <a:xfrm>
            <a:off x="936625" y="4418013"/>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altLang="en-US" dirty="0"/>
              <a:t>Now we are going to practice using causal thinking by putting the four results statements in </a:t>
            </a:r>
            <a:r>
              <a:rPr lang="en-US" altLang="en-US" u="none" dirty="0"/>
              <a:t>order based on cause and effect logic.  </a:t>
            </a:r>
          </a:p>
          <a:p>
            <a:pPr eaLnBrk="1" hangingPunct="1">
              <a:spcBef>
                <a:spcPts val="1200"/>
              </a:spcBef>
              <a:spcAft>
                <a:spcPts val="1800"/>
              </a:spcAft>
              <a:buFontTx/>
              <a:buNone/>
            </a:pPr>
            <a:r>
              <a:rPr lang="en-US" altLang="en-US" u="none" dirty="0"/>
              <a:t>After I finish reading the four results, pause the recording and </a:t>
            </a:r>
            <a:r>
              <a:rPr lang="en-US" altLang="en-US" dirty="0"/>
              <a:t>write down the logical order of results numbering the lowest level result 1 and the highest 4. </a:t>
            </a:r>
          </a:p>
          <a:p>
            <a:pPr eaLnBrk="1" hangingPunct="1">
              <a:spcBef>
                <a:spcPts val="1200"/>
              </a:spcBef>
              <a:spcAft>
                <a:spcPts val="1800"/>
              </a:spcAft>
              <a:buFontTx/>
              <a:buNone/>
            </a:pPr>
            <a:br>
              <a:rPr lang="en-US" altLang="en-US" dirty="0"/>
            </a:br>
            <a:r>
              <a:rPr lang="en-US" altLang="en-US" dirty="0"/>
              <a:t>1.</a:t>
            </a:r>
            <a:r>
              <a:rPr lang="en-US" altLang="en-US" dirty="0">
                <a:solidFill>
                  <a:srgbClr val="17375E"/>
                </a:solidFill>
                <a:latin typeface="+mn-lt"/>
              </a:rPr>
              <a:t>Improved business practices by private sector actors</a:t>
            </a:r>
          </a:p>
          <a:p>
            <a:pPr eaLnBrk="1" hangingPunct="1">
              <a:spcBef>
                <a:spcPts val="1200"/>
              </a:spcBef>
              <a:spcAft>
                <a:spcPts val="1800"/>
              </a:spcAft>
              <a:buFontTx/>
              <a:buNone/>
            </a:pPr>
            <a:r>
              <a:rPr lang="en-US" altLang="en-US" dirty="0">
                <a:solidFill>
                  <a:srgbClr val="17375E"/>
                </a:solidFill>
                <a:latin typeface="+mn-lt"/>
              </a:rPr>
              <a:t>2. Increased training of private sector actors in labor rights and protections </a:t>
            </a:r>
          </a:p>
          <a:p>
            <a:pPr eaLnBrk="1" hangingPunct="1">
              <a:spcBef>
                <a:spcPts val="1200"/>
              </a:spcBef>
              <a:spcAft>
                <a:spcPts val="1800"/>
              </a:spcAft>
              <a:buFontTx/>
              <a:buNone/>
            </a:pPr>
            <a:r>
              <a:rPr lang="en-US" altLang="en-US" dirty="0">
                <a:solidFill>
                  <a:srgbClr val="17375E"/>
                </a:solidFill>
                <a:latin typeface="+mn-lt"/>
              </a:rPr>
              <a:t>3. Reduced incidence of child labor in targeted communities </a:t>
            </a:r>
          </a:p>
          <a:p>
            <a:pPr eaLnBrk="1" hangingPunct="1">
              <a:spcBef>
                <a:spcPts val="1200"/>
              </a:spcBef>
              <a:spcAft>
                <a:spcPts val="1800"/>
              </a:spcAft>
              <a:buFontTx/>
              <a:buNone/>
            </a:pPr>
            <a:r>
              <a:rPr lang="en-US" altLang="en-US" dirty="0">
                <a:solidFill>
                  <a:srgbClr val="17375E"/>
                </a:solidFill>
                <a:latin typeface="+mn-lt"/>
              </a:rPr>
              <a:t>4. Improved understanding of private sector actors on labor rights and protections </a:t>
            </a:r>
          </a:p>
          <a:p>
            <a:pPr marL="171450" indent="-171450" eaLnBrk="1" hangingPunct="1">
              <a:buFont typeface="Arial" panose="020B0604020202020204" pitchFamily="34" charset="0"/>
              <a:buChar char="•"/>
            </a:pPr>
            <a:endParaRPr lang="en-US" altLang="en-US" dirty="0"/>
          </a:p>
          <a:p>
            <a:pPr eaLnBrk="1" hangingPunct="1"/>
            <a:endParaRPr lang="en-US" altLang="en-US" dirty="0"/>
          </a:p>
          <a:p>
            <a:pPr eaLnBrk="1" hangingPunct="1"/>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4806681-FF19-4BE5-A348-D6771645C451}" type="slidenum">
              <a:rPr lang="en-US" altLang="en-US" sz="1200" smtClean="0"/>
              <a:pPr/>
              <a:t>44</a:t>
            </a:fld>
            <a:endParaRPr lang="en-US" altLang="en-US" sz="1200"/>
          </a:p>
        </p:txBody>
      </p:sp>
      <p:sp>
        <p:nvSpPr>
          <p:cNvPr id="146435" name="Rectangle 2"/>
          <p:cNvSpPr>
            <a:spLocks noGrp="1" noRot="1" noChangeAspect="1" noChangeArrowheads="1" noTextEdit="1"/>
          </p:cNvSpPr>
          <p:nvPr>
            <p:ph type="sldImg"/>
          </p:nvPr>
        </p:nvSpPr>
        <p:spPr>
          <a:xfrm>
            <a:off x="407988" y="695325"/>
            <a:ext cx="6200775" cy="3489325"/>
          </a:xfrm>
          <a:ln/>
        </p:spPr>
      </p:sp>
      <p:sp>
        <p:nvSpPr>
          <p:cNvPr id="146436" name="Rectangle 3"/>
          <p:cNvSpPr>
            <a:spLocks noGrp="1" noChangeArrowheads="1"/>
          </p:cNvSpPr>
          <p:nvPr>
            <p:ph type="body" idx="1"/>
          </p:nvPr>
        </p:nvSpPr>
        <p:spPr>
          <a:xfrm>
            <a:off x="936625" y="4418013"/>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Now let’s walk through the causal logic. Starting at the bottom using IF-THEN logic.</a:t>
            </a:r>
          </a:p>
          <a:p>
            <a:pPr marL="171450" marR="0" lvl="0" indent="-171450" algn="l" defTabSz="914400" rtl="0" eaLnBrk="1" fontAlgn="auto" latinLnBrk="0" hangingPunct="1">
              <a:lnSpc>
                <a:spcPct val="100000"/>
              </a:lnSpc>
              <a:spcBef>
                <a:spcPts val="1200"/>
              </a:spcBef>
              <a:spcAft>
                <a:spcPts val="1800"/>
              </a:spcAft>
              <a:buClrTx/>
              <a:buSzTx/>
              <a:buFont typeface="Arial" panose="020B0604020202020204" pitchFamily="34" charset="0"/>
              <a:buChar char="•"/>
              <a:tabLst/>
              <a:defRPr/>
            </a:pPr>
            <a:r>
              <a:rPr lang="en-US" altLang="en-US" dirty="0">
                <a:solidFill>
                  <a:srgbClr val="17375E"/>
                </a:solidFill>
                <a:latin typeface="+mn-lt"/>
              </a:rPr>
              <a:t>IF we “Increased training of private sector actors in labor rights and protections” </a:t>
            </a:r>
          </a:p>
          <a:p>
            <a:pPr marL="171450" marR="0" lvl="0" indent="-171450" algn="l" defTabSz="914400" rtl="0" eaLnBrk="1" fontAlgn="auto" latinLnBrk="0" hangingPunct="1">
              <a:lnSpc>
                <a:spcPct val="100000"/>
              </a:lnSpc>
              <a:spcBef>
                <a:spcPts val="1200"/>
              </a:spcBef>
              <a:spcAft>
                <a:spcPts val="1800"/>
              </a:spcAft>
              <a:buClrTx/>
              <a:buSzTx/>
              <a:buFont typeface="Arial" panose="020B0604020202020204" pitchFamily="34" charset="0"/>
              <a:buChar char="•"/>
              <a:tabLst/>
              <a:defRPr/>
            </a:pPr>
            <a:r>
              <a:rPr lang="en-US" altLang="en-US" dirty="0">
                <a:solidFill>
                  <a:srgbClr val="17375E"/>
                </a:solidFill>
                <a:latin typeface="+mn-lt"/>
              </a:rPr>
              <a:t>THEN we expect an “Improved understanding of private sector actors on labor rights and protections.”  IF understanding improves…</a:t>
            </a:r>
          </a:p>
          <a:p>
            <a:pPr marL="171450" marR="0" lvl="0" indent="-171450" algn="l" defTabSz="914400" rtl="0" eaLnBrk="1" fontAlgn="auto" latinLnBrk="0" hangingPunct="1">
              <a:lnSpc>
                <a:spcPct val="100000"/>
              </a:lnSpc>
              <a:spcBef>
                <a:spcPts val="1200"/>
              </a:spcBef>
              <a:spcAft>
                <a:spcPts val="1800"/>
              </a:spcAft>
              <a:buClrTx/>
              <a:buSzTx/>
              <a:buFont typeface="Arial" panose="020B0604020202020204" pitchFamily="34" charset="0"/>
              <a:buChar char="•"/>
              <a:tabLst/>
              <a:defRPr/>
            </a:pPr>
            <a:r>
              <a:rPr lang="en-US" altLang="en-US" dirty="0">
                <a:solidFill>
                  <a:srgbClr val="17375E"/>
                </a:solidFill>
                <a:latin typeface="+mn-lt"/>
              </a:rPr>
              <a:t>THEN we should see “Improved business practices by private sector actors”….IF business practices are improved</a:t>
            </a:r>
          </a:p>
          <a:p>
            <a:pPr marL="171450" marR="0" lvl="0" indent="-171450" algn="l" defTabSz="914400" rtl="0" eaLnBrk="1" fontAlgn="auto" latinLnBrk="0" hangingPunct="1">
              <a:lnSpc>
                <a:spcPct val="100000"/>
              </a:lnSpc>
              <a:spcBef>
                <a:spcPts val="1200"/>
              </a:spcBef>
              <a:spcAft>
                <a:spcPts val="1800"/>
              </a:spcAft>
              <a:buClrTx/>
              <a:buSzTx/>
              <a:buFont typeface="Arial" panose="020B0604020202020204" pitchFamily="34" charset="0"/>
              <a:buChar char="•"/>
              <a:tabLst/>
              <a:defRPr/>
            </a:pPr>
            <a:r>
              <a:rPr lang="en-US" altLang="en-US" dirty="0">
                <a:solidFill>
                  <a:srgbClr val="17375E"/>
                </a:solidFill>
                <a:latin typeface="+mn-lt"/>
              </a:rPr>
              <a:t>THEN we expect a “Reduction in the incidence of child labor in targeted communities” </a:t>
            </a:r>
          </a:p>
        </p:txBody>
      </p:sp>
    </p:spTree>
    <p:extLst>
      <p:ext uri="{BB962C8B-B14F-4D97-AF65-F5344CB8AC3E}">
        <p14:creationId xmlns:p14="http://schemas.microsoft.com/office/powerpoint/2010/main" val="708688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B80C5DEF-BE94-4BE6-800A-9B104E26693E}" type="slidenum">
              <a:rPr lang="en-US" altLang="en-US" sz="1200" smtClean="0"/>
              <a:pPr/>
              <a:t>45</a:t>
            </a:fld>
            <a:endParaRPr lang="en-US" altLang="en-US" sz="1200"/>
          </a:p>
        </p:txBody>
      </p:sp>
      <p:sp>
        <p:nvSpPr>
          <p:cNvPr id="145411" name="Rectangle 2"/>
          <p:cNvSpPr>
            <a:spLocks noGrp="1" noRot="1" noChangeAspect="1" noChangeArrowheads="1" noTextEdit="1"/>
          </p:cNvSpPr>
          <p:nvPr>
            <p:ph type="sldImg"/>
          </p:nvPr>
        </p:nvSpPr>
        <p:spPr>
          <a:xfrm>
            <a:off x="407988" y="695325"/>
            <a:ext cx="6200775" cy="3489325"/>
          </a:xfrm>
          <a:ln/>
        </p:spPr>
      </p:sp>
      <p:sp>
        <p:nvSpPr>
          <p:cNvPr id="145412" name="Rectangle 3"/>
          <p:cNvSpPr>
            <a:spLocks noGrp="1" noChangeArrowheads="1"/>
          </p:cNvSpPr>
          <p:nvPr>
            <p:ph type="body" idx="1"/>
          </p:nvPr>
        </p:nvSpPr>
        <p:spPr>
          <a:xfrm>
            <a:off x="936625" y="4418013"/>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Let’s do a second causal logic exercise Like before, I will read out the result statements.  Pause the recording and order them from lowest to highest. Press play to reveal the answers.</a:t>
            </a:r>
          </a:p>
          <a:p>
            <a:pPr lvl="1">
              <a:spcBef>
                <a:spcPts val="0"/>
              </a:spcBef>
              <a:spcAft>
                <a:spcPts val="600"/>
              </a:spcAft>
              <a:buNone/>
            </a:pPr>
            <a:r>
              <a:rPr lang="en-US" altLang="en-US" dirty="0">
                <a:solidFill>
                  <a:srgbClr val="17375E"/>
                </a:solidFill>
                <a:latin typeface="+mn-lt"/>
              </a:rPr>
              <a:t>1. </a:t>
            </a:r>
            <a:r>
              <a:rPr lang="en-US" altLang="en-US" sz="1200" dirty="0">
                <a:solidFill>
                  <a:srgbClr val="17375E"/>
                </a:solidFill>
                <a:latin typeface="+mn-lt"/>
              </a:rPr>
              <a:t>Improved delivery of social protection services </a:t>
            </a:r>
          </a:p>
          <a:p>
            <a:pPr lvl="1">
              <a:spcBef>
                <a:spcPts val="0"/>
              </a:spcBef>
              <a:buSzPct val="90000"/>
              <a:buNone/>
            </a:pPr>
            <a:r>
              <a:rPr lang="en-US" altLang="en-US" sz="1100" dirty="0">
                <a:solidFill>
                  <a:srgbClr val="17375E"/>
                </a:solidFill>
                <a:latin typeface="+mn-lt"/>
              </a:rPr>
              <a:t>2. </a:t>
            </a:r>
            <a:r>
              <a:rPr lang="en-US" altLang="en-US" sz="1200" dirty="0">
                <a:solidFill>
                  <a:srgbClr val="17375E"/>
                </a:solidFill>
                <a:latin typeface="+mn-lt"/>
              </a:rPr>
              <a:t>Increased capacity of worker’s rights centers to provide legal assistance and social protection </a:t>
            </a:r>
          </a:p>
          <a:p>
            <a:pPr lvl="1">
              <a:spcBef>
                <a:spcPct val="50000"/>
              </a:spcBef>
              <a:buSzPct val="90000"/>
              <a:buNone/>
            </a:pPr>
            <a:r>
              <a:rPr lang="en-US" altLang="en-US" sz="1100" dirty="0">
                <a:solidFill>
                  <a:srgbClr val="17375E"/>
                </a:solidFill>
                <a:latin typeface="+mn-lt"/>
              </a:rPr>
              <a:t>3. Improved protection of workers </a:t>
            </a:r>
          </a:p>
          <a:p>
            <a:pPr lvl="1">
              <a:spcBef>
                <a:spcPct val="50000"/>
              </a:spcBef>
              <a:buSzPct val="90000"/>
              <a:buNone/>
            </a:pPr>
            <a:r>
              <a:rPr lang="en-US" altLang="en-US" sz="1100" dirty="0">
                <a:solidFill>
                  <a:srgbClr val="17375E"/>
                </a:solidFill>
                <a:latin typeface="+mn-lt"/>
              </a:rPr>
              <a:t>4. Increased use of social protection services </a:t>
            </a:r>
            <a:endParaRPr lang="en-US" altLang="en-US" sz="1200" dirty="0">
              <a:solidFill>
                <a:srgbClr val="17375E"/>
              </a:solidFill>
              <a:latin typeface="+mn-lt"/>
            </a:endParaRPr>
          </a:p>
          <a:p>
            <a:pPr marL="171450" indent="-171450" eaLnBrk="1" hangingPunct="1">
              <a:buFont typeface="Arial" panose="020B0604020202020204" pitchFamily="34" charset="0"/>
              <a:buChar char="•"/>
            </a:pPr>
            <a:r>
              <a:rPr lang="en-US" altLang="en-US" dirty="0"/>
              <a:t>Try to start from the bottom and work your way to the top result. </a:t>
            </a:r>
          </a:p>
          <a:p>
            <a:pPr eaLnBrk="1" hangingPunct="1"/>
            <a:endParaRPr lang="en-US" altLang="en-US" dirty="0"/>
          </a:p>
          <a:p>
            <a:pPr eaLnBrk="1" hangingPunct="1"/>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4806681-FF19-4BE5-A348-D6771645C451}" type="slidenum">
              <a:rPr lang="en-US" altLang="en-US" sz="1200" smtClean="0"/>
              <a:pPr/>
              <a:t>46</a:t>
            </a:fld>
            <a:endParaRPr lang="en-US" altLang="en-US" sz="1200"/>
          </a:p>
        </p:txBody>
      </p:sp>
      <p:sp>
        <p:nvSpPr>
          <p:cNvPr id="146435" name="Rectangle 2"/>
          <p:cNvSpPr>
            <a:spLocks noGrp="1" noRot="1" noChangeAspect="1" noChangeArrowheads="1" noTextEdit="1"/>
          </p:cNvSpPr>
          <p:nvPr>
            <p:ph type="sldImg"/>
          </p:nvPr>
        </p:nvSpPr>
        <p:spPr>
          <a:xfrm>
            <a:off x="407988" y="695325"/>
            <a:ext cx="6200775" cy="3489325"/>
          </a:xfrm>
          <a:ln/>
        </p:spPr>
      </p:sp>
      <p:sp>
        <p:nvSpPr>
          <p:cNvPr id="146436" name="Rectangle 3"/>
          <p:cNvSpPr>
            <a:spLocks noGrp="1" noChangeArrowheads="1"/>
          </p:cNvSpPr>
          <p:nvPr>
            <p:ph type="body" idx="1"/>
          </p:nvPr>
        </p:nvSpPr>
        <p:spPr>
          <a:xfrm>
            <a:off x="936625" y="4418013"/>
            <a:ext cx="51371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Here’s the answer.  Starting at the bottom..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IF there is an “</a:t>
            </a:r>
            <a:r>
              <a:rPr lang="en-US" altLang="en-US" sz="1200" dirty="0">
                <a:solidFill>
                  <a:srgbClr val="17375E"/>
                </a:solidFill>
                <a:latin typeface="+mn-lt"/>
              </a:rPr>
              <a:t>Increased capacity of worker’s rights centers to provide legal assistance and social protection”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srgbClr val="17375E"/>
                </a:solidFill>
                <a:latin typeface="+mn-lt"/>
              </a:rPr>
              <a:t>THEN we expect “Improved delivery of social protection services” IF this happens…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srgbClr val="17375E"/>
                </a:solidFill>
                <a:latin typeface="+mn-lt"/>
              </a:rPr>
              <a:t>THEN we will expect to see “Increased use of social protection services.” IF this happens..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srgbClr val="17375E"/>
                </a:solidFill>
                <a:latin typeface="+mn-lt"/>
              </a:rPr>
              <a:t>Then we will expect to “Improved protection of workers” </a:t>
            </a:r>
            <a:endParaRPr lang="en-US" altLang="en-US" sz="1400" dirty="0">
              <a:solidFill>
                <a:srgbClr val="17375E"/>
              </a:solidFill>
              <a:latin typeface="+mn-lt"/>
            </a:endParaRPr>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075434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discussed the casual thinking and the causal chain, we will explore how to develop a complete results framework.</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47</a:t>
            </a:fld>
            <a:endParaRPr lang="en-US" dirty="0"/>
          </a:p>
        </p:txBody>
      </p:sp>
    </p:spTree>
    <p:extLst>
      <p:ext uri="{BB962C8B-B14F-4D97-AF65-F5344CB8AC3E}">
        <p14:creationId xmlns:p14="http://schemas.microsoft.com/office/powerpoint/2010/main" val="3918452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b="0" dirty="0"/>
              <a:t>Results Frameworks are typically composed of a large number of results organized into multiple causal chains.  A framework is almost never a single causal chain.</a:t>
            </a:r>
          </a:p>
          <a:p>
            <a:pPr marL="0" indent="0">
              <a:buFont typeface="Arial" panose="020B0604020202020204" pitchFamily="34" charset="0"/>
              <a:buNone/>
            </a:pPr>
            <a:endParaRPr lang="en-US" altLang="en-US" b="0" dirty="0"/>
          </a:p>
          <a:p>
            <a:pPr marL="0" indent="0">
              <a:buFont typeface="Arial" panose="020B0604020202020204" pitchFamily="34" charset="0"/>
              <a:buNone/>
            </a:pPr>
            <a:r>
              <a:rPr lang="en-US" altLang="en-US" b="0" dirty="0"/>
              <a:t>The Results framework visualizes the full set of results that are </a:t>
            </a:r>
            <a:r>
              <a:rPr lang="en-US" altLang="en-US" b="1" dirty="0"/>
              <a:t>necessary and sufficient </a:t>
            </a:r>
            <a:r>
              <a:rPr lang="en-US" altLang="en-US" b="0" dirty="0"/>
              <a:t>to achieve the project objective or goal.  </a:t>
            </a:r>
          </a:p>
          <a:p>
            <a:pPr marL="0" indent="0">
              <a:buFont typeface="Arial" panose="020B0604020202020204" pitchFamily="34" charset="0"/>
              <a:buNone/>
            </a:pPr>
            <a:br>
              <a:rPr lang="en-US" altLang="en-US" b="0" baseline="0" dirty="0"/>
            </a:br>
            <a:r>
              <a:rPr lang="en-US" altLang="en-US" b="0" baseline="0" dirty="0"/>
              <a:t>RFs can be read/or designed from the top down, by asking How results will be achieved?</a:t>
            </a:r>
          </a:p>
          <a:p>
            <a:pPr marL="0" indent="0">
              <a:buFont typeface="Arial" panose="020B0604020202020204" pitchFamily="34" charset="0"/>
              <a:buNone/>
            </a:pPr>
            <a:br>
              <a:rPr lang="en-US" altLang="en-US" b="0" baseline="0" dirty="0"/>
            </a:br>
            <a:r>
              <a:rPr lang="en-US" altLang="en-US" b="0" baseline="0" dirty="0"/>
              <a:t>One can also read a framework from the bottom up by ask “Why is this result of set of results needed?</a:t>
            </a:r>
          </a:p>
          <a:p>
            <a:pPr marL="0" indent="0">
              <a:buFont typeface="Arial" panose="020B0604020202020204" pitchFamily="34" charset="0"/>
              <a:buNone/>
            </a:pPr>
            <a:endParaRPr lang="en-US" altLang="en-US" b="0" baseline="0" dirty="0"/>
          </a:p>
          <a:p>
            <a:pPr marL="0" indent="0">
              <a:buFont typeface="Arial" panose="020B0604020202020204" pitchFamily="34" charset="0"/>
              <a:buNone/>
            </a:pPr>
            <a:r>
              <a:rPr lang="en-US" altLang="en-US" b="0" baseline="0" dirty="0"/>
              <a:t>To ensure we have all the results for a particular level, we ask “What else is necessary?”</a:t>
            </a:r>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48</a:t>
            </a:fld>
            <a:endParaRPr lang="en-US" altLang="en-US"/>
          </a:p>
        </p:txBody>
      </p:sp>
    </p:spTree>
    <p:extLst>
      <p:ext uri="{BB962C8B-B14F-4D97-AF65-F5344CB8AC3E}">
        <p14:creationId xmlns:p14="http://schemas.microsoft.com/office/powerpoint/2010/main" val="1335232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When we develop a project’s results framework the first step is to </a:t>
            </a:r>
            <a:r>
              <a:rPr lang="en-US" altLang="en-US" b="1" dirty="0"/>
              <a:t>define the project objective</a:t>
            </a:r>
            <a:r>
              <a:rPr lang="en-US" altLang="en-US" dirty="0"/>
              <a:t>, the highest-level result the grantee believes it can achieve. The project objective is typically, but not always, the inverse of the core problem to be addressed.  As you recall, we talked about basing our framework on research and analysis to understand the context and the core problem.  This should be a key input to defining the project objective that addresses the problem within the scope, budget and timeframe of the project.</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dirty="0"/>
              <a:t>This slides shows some examples of turning key problems into results statements. </a:t>
            </a:r>
          </a:p>
          <a:p>
            <a:pPr marL="171450" indent="-171450" eaLnBrk="1" hangingPunct="1">
              <a:buFont typeface="Arial" panose="020B0604020202020204" pitchFamily="34" charset="0"/>
              <a:buChar char="•"/>
            </a:pPr>
            <a:r>
              <a:rPr lang="en-US" altLang="en-US" dirty="0"/>
              <a:t>For example: </a:t>
            </a:r>
            <a:endParaRPr lang="en-US" altLang="en-US" sz="1200" b="0" i="0" u="none" strike="noStrike" kern="1200" dirty="0">
              <a:solidFill>
                <a:schemeClr val="tx1"/>
              </a:solidFill>
              <a:effectLst/>
              <a:latin typeface="+mn-lt"/>
            </a:endParaRPr>
          </a:p>
          <a:p>
            <a:pPr marL="171450" indent="-171450" eaLnBrk="1" hangingPunct="1">
              <a:buFont typeface="Arial" panose="020B0604020202020204" pitchFamily="34" charset="0"/>
              <a:buChar char="•"/>
            </a:pPr>
            <a:r>
              <a:rPr lang="en-US" sz="1200" b="0" i="0" u="none" strike="noStrike" kern="1200" dirty="0">
                <a:solidFill>
                  <a:schemeClr val="tx1"/>
                </a:solidFill>
                <a:effectLst/>
                <a:latin typeface="+mn-lt"/>
              </a:rPr>
              <a:t>If the core problem is “</a:t>
            </a:r>
            <a:r>
              <a:rPr lang="en-US" sz="1800" b="0" i="0" u="none" strike="noStrike" kern="1200" dirty="0">
                <a:solidFill>
                  <a:srgbClr val="FFFFFF"/>
                </a:solidFill>
                <a:effectLst/>
                <a:latin typeface="Calibri" panose="020F0502020204030204" pitchFamily="34" charset="0"/>
              </a:rPr>
              <a:t>High rates of forced labor”, the project’s objective could be “Reduced incidence of forced labor in targeted communities”</a:t>
            </a:r>
          </a:p>
          <a:p>
            <a:pPr marL="171450" indent="-171450" eaLnBrk="1" hangingPunct="1">
              <a:buFont typeface="Arial" panose="020B0604020202020204" pitchFamily="34" charset="0"/>
              <a:buChar char="•"/>
            </a:pPr>
            <a:r>
              <a:rPr lang="en-US" sz="1800" b="0" i="0" u="none" strike="noStrike" kern="1200" dirty="0">
                <a:solidFill>
                  <a:srgbClr val="FFFFFF"/>
                </a:solidFill>
                <a:effectLst/>
                <a:latin typeface="Calibri" panose="020F0502020204030204" pitchFamily="34" charset="0"/>
              </a:rPr>
              <a:t>or</a:t>
            </a:r>
            <a:endParaRPr lang="en-US" sz="1800" b="0" i="0" u="none" strike="noStrike" kern="1200" dirty="0">
              <a:solidFill>
                <a:schemeClr val="tx1"/>
              </a:solidFill>
              <a:effectLst/>
              <a:latin typeface="Arial" panose="020B0604020202020204" pitchFamily="34" charset="0"/>
            </a:endParaRPr>
          </a:p>
          <a:p>
            <a:pPr marL="171450" indent="-171450" eaLnBrk="1" hangingPunct="1">
              <a:buFont typeface="Arial" panose="020B0604020202020204" pitchFamily="34" charset="0"/>
              <a:buChar char="•"/>
            </a:pPr>
            <a:r>
              <a:rPr lang="en-US" sz="1800" b="0" i="0" u="none" strike="noStrike" kern="1200" dirty="0">
                <a:solidFill>
                  <a:schemeClr val="tx1"/>
                </a:solidFill>
                <a:effectLst/>
                <a:latin typeface="Arial" panose="020B0604020202020204" pitchFamily="34" charset="0"/>
              </a:rPr>
              <a:t>If the core problem is l</a:t>
            </a:r>
            <a:r>
              <a:rPr lang="en-US" sz="1800" b="0" i="0" u="none" strike="noStrike" kern="1200" dirty="0">
                <a:solidFill>
                  <a:srgbClr val="000000"/>
                </a:solidFill>
                <a:effectLst/>
                <a:latin typeface="Calibri" panose="020F0502020204030204" pitchFamily="34" charset="0"/>
              </a:rPr>
              <a:t>ow household income, the result could be, Increased employment among targeted HHs</a:t>
            </a:r>
            <a:endParaRPr lang="en-US" sz="1800" b="0" i="0" u="none" strike="noStrike" kern="1200" dirty="0">
              <a:solidFill>
                <a:schemeClr val="tx1"/>
              </a:solidFill>
              <a:effectLst/>
              <a:latin typeface="Arial" panose="020B0604020202020204" pitchFamily="34" charset="0"/>
            </a:endParaRPr>
          </a:p>
          <a:p>
            <a:pPr marL="171450" indent="-171450" eaLnBrk="1" hangingPunct="1">
              <a:buFont typeface="Arial" panose="020B0604020202020204" pitchFamily="34" charset="0"/>
              <a:buChar char="•"/>
            </a:pPr>
            <a:r>
              <a:rPr lang="en-US" sz="1800" b="0" i="0" u="none" strike="noStrike" kern="1200" dirty="0">
                <a:solidFill>
                  <a:schemeClr val="tx1"/>
                </a:solidFill>
                <a:effectLst/>
                <a:latin typeface="Arial" panose="020B0604020202020204" pitchFamily="34" charset="0"/>
              </a:rPr>
              <a:t>And lastly if the core problem is “</a:t>
            </a:r>
            <a:r>
              <a:rPr lang="en-US" sz="1800" b="0" i="0" u="none" strike="noStrike" kern="1200" dirty="0">
                <a:solidFill>
                  <a:srgbClr val="000000"/>
                </a:solidFill>
                <a:effectLst/>
                <a:latin typeface="Calibri" panose="020F0502020204030204" pitchFamily="34" charset="0"/>
              </a:rPr>
              <a:t>Poor private sector labor practices”,  the result statement could be, “Improved business practices by private sector actors “</a:t>
            </a:r>
            <a:endParaRPr lang="en-US" sz="1800" b="0" i="0" u="none" strike="noStrike" dirty="0">
              <a:effectLst/>
              <a:latin typeface="Arial" panose="020B0604020202020204" pitchFamily="34" charset="0"/>
            </a:endParaRPr>
          </a:p>
          <a:p>
            <a:pPr marL="171450" indent="-171450" eaLnBrk="1" hangingPunct="1">
              <a:buFont typeface="Arial" panose="020B0604020202020204" pitchFamily="34" charset="0"/>
              <a:buChar char="•"/>
            </a:pPr>
            <a:endParaRPr lang="en-US" altLang="en-US" dirty="0"/>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49</a:t>
            </a:fld>
            <a:endParaRPr lang="en-US" altLang="en-US"/>
          </a:p>
        </p:txBody>
      </p:sp>
    </p:spTree>
    <p:extLst>
      <p:ext uri="{BB962C8B-B14F-4D97-AF65-F5344CB8AC3E}">
        <p14:creationId xmlns:p14="http://schemas.microsoft.com/office/powerpoint/2010/main" val="405161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with an overview of the theory of change and results frameworks.</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5</a:t>
            </a:fld>
            <a:endParaRPr lang="en-US" dirty="0"/>
          </a:p>
        </p:txBody>
      </p:sp>
    </p:spTree>
    <p:extLst>
      <p:ext uri="{BB962C8B-B14F-4D97-AF65-F5344CB8AC3E}">
        <p14:creationId xmlns:p14="http://schemas.microsoft.com/office/powerpoint/2010/main" val="10258659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With agreement on the project’s objective, step two is to identify the supporting results. Start this process by asking the question – HOW? How will the project objective be achieved?  This should produce a set of outcomes that are necessary. </a:t>
            </a:r>
          </a:p>
          <a:p>
            <a:pPr marL="171450" indent="-171450" eaLnBrk="1" hangingPunct="1">
              <a:buFont typeface="Arial" panose="020B0604020202020204" pitchFamily="34" charset="0"/>
              <a:buChar char="•"/>
            </a:pPr>
            <a:r>
              <a:rPr lang="en-US" altLang="en-US" dirty="0"/>
              <a:t>For each of the outcomes ask, How will the outcome be achieved?  This should produce a set of sub outcomes.</a:t>
            </a:r>
          </a:p>
          <a:p>
            <a:pPr marL="171450" indent="-171450" eaLnBrk="1" hangingPunct="1">
              <a:buFont typeface="Arial" panose="020B0604020202020204" pitchFamily="34" charset="0"/>
              <a:buChar char="•"/>
            </a:pPr>
            <a:r>
              <a:rPr lang="en-US" altLang="en-US" dirty="0"/>
              <a:t>Work down the down the chain until you get to the output and activity levels. On</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b="0" dirty="0"/>
              <a:t>Now let’s look at the example on the right and walk through that chain using this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t>For our project objective, </a:t>
            </a:r>
            <a:r>
              <a:rPr lang="en-US" altLang="en-US" sz="1200" b="0" dirty="0">
                <a:solidFill>
                  <a:schemeClr val="bg1"/>
                </a:solidFill>
                <a:latin typeface="+mn-lt"/>
              </a:rPr>
              <a:t>Reduced incidence of labor violations in targeted industries,  we ask: HOW do you reduce labor violations in target industries?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BY improved the labor practices of target businesses.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We then ASK: HOW do you improve the labor practices of business? Through Increased enforcement of labor laws and regulations. enforcing We follow this set of questioning down the single chain until you get down to the input/activity level </a:t>
            </a:r>
          </a:p>
          <a:p>
            <a:pPr marL="171450" indent="-171450" eaLnBrk="1" hangingPunct="1">
              <a:buFont typeface="Arial" panose="020B0604020202020204" pitchFamily="34" charset="0"/>
              <a:buChar char="•"/>
            </a:pPr>
            <a:endParaRPr lang="en-US" altLang="en-US" dirty="0"/>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50</a:t>
            </a:fld>
            <a:endParaRPr lang="en-US" altLang="en-US"/>
          </a:p>
        </p:txBody>
      </p:sp>
    </p:spTree>
    <p:extLst>
      <p:ext uri="{BB962C8B-B14F-4D97-AF65-F5344CB8AC3E}">
        <p14:creationId xmlns:p14="http://schemas.microsoft.com/office/powerpoint/2010/main" val="2741543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t>Once each of the causal chains is developed, the third step is to ensure all the results at each level are both Necessary and Sufficient. We ask ourselves WHAT ELSE is needed to achieve the higher-level results?  Do we have all the necessary results we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Let’s look at the example on screen: To Improve the Labor practices of targeted business, </a:t>
            </a:r>
            <a:r>
              <a:rPr lang="en-US" altLang="en-US" b="0" dirty="0">
                <a:solidFill>
                  <a:schemeClr val="bg1"/>
                </a:solidFill>
              </a:rPr>
              <a:t>we we have just one supporting result, “Increased enforcement of labor laws and regulations”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a:solidFill>
                  <a:schemeClr val="bg1"/>
                </a:solidFill>
              </a:rPr>
              <a:t>But is </a:t>
            </a:r>
            <a:r>
              <a:rPr lang="en-US" altLang="en-US" b="0" dirty="0">
                <a:solidFill>
                  <a:schemeClr val="bg1"/>
                </a:solidFill>
              </a:rPr>
              <a:t>that all that is required?  What else is needed??? If there is increased enforcement of labor laws and regulations, is it sufficient on its own to achieve improve labor practices among target businesses?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solidFill>
                  <a:schemeClr val="bg1"/>
                </a:solidFill>
              </a:rPr>
              <a:t>Would businesses need to increase their capacity in terms of skills, policies and resources to comply with the laws?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solidFill>
                  <a:schemeClr val="bg1"/>
                </a:solidFill>
              </a:rPr>
              <a:t>It is important to think through all the critical results that are necessary to achieve the higher-level result.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0" dirty="0"/>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51</a:t>
            </a:fld>
            <a:endParaRPr lang="en-US" altLang="en-US"/>
          </a:p>
        </p:txBody>
      </p:sp>
    </p:spTree>
    <p:extLst>
      <p:ext uri="{BB962C8B-B14F-4D97-AF65-F5344CB8AC3E}">
        <p14:creationId xmlns:p14="http://schemas.microsoft.com/office/powerpoint/2010/main" val="37880785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Here we have an exercise on the concept of Necessary and Sufficient.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our example we have the project objective, “Reduced incidence of child labor in target communities” supported by just one outcome, “Improved implementation of child labor programming by civil society.” What other outcomes might be necessary to achieve the project objective?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Similarly, we see the outcome “Improved implementation of child labor programming by civil society” has two potential sub-outcomes below it with question marks.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t>Pause the recording and think about what possible results are missing in the example framework – focusing on the two missing outcomes and the two missing sub-outcomes.  What additional outcomes could be necessary to achieve the project objective?  What sub-outcomes could be necessary to achieve Outcome 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i="0" dirty="0">
                <a:solidFill>
                  <a:schemeClr val="bg1"/>
                </a:solidFill>
                <a:latin typeface="+mn-lt"/>
              </a:rPr>
              <a:t>Once you have your answers press play.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Here is an example of possible results that could be included in this results framework. </a:t>
            </a:r>
          </a:p>
          <a:p>
            <a:pPr marL="171450" indent="-171450" eaLnBrk="1" hangingPunct="1">
              <a:buFont typeface="Arial" panose="020B0604020202020204" pitchFamily="34" charset="0"/>
              <a:buChar cha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At the outcome level, we see three results that led to the project objective.  The logic is that IF there is ”Improved implementation of child labor programming by civil society” AND if there is “Increased awareness of child labor among community members and small business owners” AND if there “Increased enforcement of labor laws and regulations by government,” </a:t>
            </a:r>
            <a:r>
              <a:rPr lang="en-US" altLang="en-US" sz="1200" b="1" dirty="0">
                <a:solidFill>
                  <a:schemeClr val="bg1"/>
                </a:solidFill>
                <a:latin typeface="+mn-lt"/>
              </a:rPr>
              <a:t>Then</a:t>
            </a:r>
            <a:r>
              <a:rPr lang="en-US" altLang="en-US" sz="1200" b="0" dirty="0">
                <a:solidFill>
                  <a:schemeClr val="bg1"/>
                </a:solidFill>
                <a:latin typeface="+mn-lt"/>
              </a:rPr>
              <a:t> there will be “Reduced incidence of child labor in targeted communities.”  All three of these outcomes are necessary.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Regarding the sub results that are necessary and sufficient to achieve the first outcome, we have two-”</a:t>
            </a:r>
            <a:r>
              <a:rPr lang="en-US" altLang="en-US" sz="1200" b="1" dirty="0">
                <a:solidFill>
                  <a:schemeClr val="bg1"/>
                </a:solidFill>
                <a:latin typeface="+mn-lt"/>
              </a:rPr>
              <a:t> </a:t>
            </a:r>
            <a:r>
              <a:rPr lang="en-US" altLang="en-US" sz="1200" b="0" dirty="0">
                <a:solidFill>
                  <a:schemeClr val="bg1"/>
                </a:solidFill>
                <a:latin typeface="+mn-lt"/>
              </a:rPr>
              <a:t>Improved capacity of civil society to address child labor” AND “Increased resources for civil society to address child labor.”  </a:t>
            </a:r>
            <a:r>
              <a:rPr lang="en-US" altLang="en-US" sz="1200" b="1" dirty="0">
                <a:solidFill>
                  <a:schemeClr val="bg1"/>
                </a:solidFill>
                <a:latin typeface="+mn-lt"/>
              </a:rPr>
              <a:t>If </a:t>
            </a:r>
            <a:r>
              <a:rPr lang="en-US" altLang="en-US" sz="1200" b="0" dirty="0">
                <a:solidFill>
                  <a:schemeClr val="bg1"/>
                </a:solidFill>
                <a:latin typeface="+mn-lt"/>
              </a:rPr>
              <a:t>both of these are achieved, </a:t>
            </a:r>
            <a:r>
              <a:rPr lang="en-US" altLang="en-US" sz="1200" b="1" dirty="0">
                <a:solidFill>
                  <a:schemeClr val="bg1"/>
                </a:solidFill>
                <a:latin typeface="+mn-lt"/>
              </a:rPr>
              <a:t>Then</a:t>
            </a:r>
            <a:r>
              <a:rPr lang="en-US" altLang="en-US" sz="1200" b="0" dirty="0">
                <a:solidFill>
                  <a:schemeClr val="bg1"/>
                </a:solidFill>
                <a:latin typeface="+mn-lt"/>
              </a:rPr>
              <a:t> we expect there to be “Improved implementations of child labor programming by civil society.”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0"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1" dirty="0">
              <a:solidFill>
                <a:schemeClr val="bg1"/>
              </a:solidFill>
              <a:latin typeface="+mn-lt"/>
            </a:endParaRP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endParaRPr lang="en-US" altLang="en-US" dirty="0"/>
          </a:p>
          <a:p>
            <a:pPr eaLnBrk="1" hangingPunct="1"/>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ＭＳ Ｐゴシック" pitchFamily="34" charset="-128"/>
              </a:defRPr>
            </a:lvl1pPr>
            <a:lvl2pPr marL="742950" indent="-285750">
              <a:spcBef>
                <a:spcPct val="30000"/>
              </a:spcBef>
              <a:defRPr sz="12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8099C64-10F6-4518-847E-2239E43AA86F}" type="slidenum">
              <a:rPr lang="en-US" altLang="en-US" smtClean="0"/>
              <a:pPr>
                <a:spcBef>
                  <a:spcPct val="0"/>
                </a:spcBef>
              </a:pPr>
              <a:t>53</a:t>
            </a:fld>
            <a:endParaRPr lang="en-US" altLang="en-US"/>
          </a:p>
        </p:txBody>
      </p:sp>
    </p:spTree>
    <p:extLst>
      <p:ext uri="{BB962C8B-B14F-4D97-AF65-F5344CB8AC3E}">
        <p14:creationId xmlns:p14="http://schemas.microsoft.com/office/powerpoint/2010/main" val="1137558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We’ve now talked about key elements of good results frameworks, namely good causal logic, well crafted results statements, and ensuring results in the framework are necessary and sufficient.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Its worth taking moment to mention a couple common mistakes to avoid when developing the full framework.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One is the use of </a:t>
            </a:r>
            <a:r>
              <a:rPr lang="en-US" altLang="en-US" b="1" dirty="0"/>
              <a:t>Categorical or Definitional results</a:t>
            </a:r>
            <a:r>
              <a:rPr lang="en-US" altLang="en-US" dirty="0"/>
              <a:t>. These are categories or components of another result and as such there is not a cause-and-effect relationship between the results.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latin typeface="Calibri"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latin typeface="Calibri" pitchFamily="34" charset="0"/>
              </a:rPr>
              <a:t>In the example on the slide, the three outcomes,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latin typeface="Calibri" pitchFamily="34" charset="0"/>
              </a:rPr>
              <a:t>“Reduced child labor”, “reduced worst forms of child labor” and “reduced hazardous labor” are simply categories of child labor.  There is not an “if-then” casual relationship with the project objective because they are collectively the same as the project objective.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latin typeface="Calibri"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chemeClr val="tx1"/>
                </a:solidFill>
                <a:latin typeface="Calibri" pitchFamily="34" charset="0"/>
              </a:rPr>
              <a:t>In this example, if it were important to the project to measure each type of child labor, the indicator for the project objective can be disaggregated by child labor, worst forms and hazardous labor. It does not require separate results for each type.   </a:t>
            </a:r>
            <a:endParaRPr lang="en-US" altLang="en-US" dirty="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EF2789C6-CFA7-4292-9CA8-09E502BA0A72}" type="slidenum">
              <a:rPr lang="en-US" altLang="en-US" sz="1200" smtClean="0"/>
              <a:pPr/>
              <a:t>54</a:t>
            </a:fld>
            <a:endParaRPr lang="en-US"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Let’s look at another example of categorical results. The lower-level results focus on increased implementation of </a:t>
            </a:r>
            <a:r>
              <a:rPr lang="en-US" altLang="en-US" b="1" dirty="0"/>
              <a:t>national</a:t>
            </a:r>
            <a:r>
              <a:rPr lang="en-US" altLang="en-US" dirty="0"/>
              <a:t>, </a:t>
            </a:r>
            <a:r>
              <a:rPr lang="en-US" altLang="en-US" b="1" dirty="0"/>
              <a:t>local</a:t>
            </a:r>
            <a:r>
              <a:rPr lang="en-US" altLang="en-US" dirty="0"/>
              <a:t> and </a:t>
            </a:r>
            <a:r>
              <a:rPr lang="en-US" altLang="en-US" b="1" dirty="0"/>
              <a:t>regional</a:t>
            </a:r>
            <a:r>
              <a:rPr lang="en-US" altLang="en-US" dirty="0"/>
              <a:t> laws and regulations, which are simply categories of the higher-level result, “Increased implementation of labors and regulations by private sector actors.”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Looked at another way, if you achieve the three outcomes, you’ve achieved the project objective.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indent="-171450" eaLnBrk="1" hangingPunct="1">
              <a:buFont typeface="Arial" panose="020B0604020202020204" pitchFamily="34" charset="0"/>
              <a:buChar char="•"/>
            </a:pPr>
            <a:endParaRPr lang="en-US" altLang="en-US" dirty="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EF2789C6-CFA7-4292-9CA8-09E502BA0A72}" type="slidenum">
              <a:rPr lang="en-US" altLang="en-US" sz="1200" smtClean="0"/>
              <a:pPr/>
              <a:t>55</a:t>
            </a:fld>
            <a:endParaRPr lang="en-US" altLang="en-US" sz="1200"/>
          </a:p>
        </p:txBody>
      </p:sp>
    </p:spTree>
    <p:extLst>
      <p:ext uri="{BB962C8B-B14F-4D97-AF65-F5344CB8AC3E}">
        <p14:creationId xmlns:p14="http://schemas.microsoft.com/office/powerpoint/2010/main" val="41768964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second pitfall is to have large Causal Gaps in Logic. This is a pretty common mistake.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results framework includes a series of causal chains. The “if…then” relationships in these chains should be strong.  There shouldn’t be any major leaps in logic from one result to the next.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Let’s look at a couple of examples to illustrate this pitfall.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 the left the logic is that if there are </a:t>
            </a:r>
            <a:r>
              <a:rPr lang="en-US" altLang="en-US" dirty="0">
                <a:solidFill>
                  <a:srgbClr val="FFFFFF"/>
                </a:solidFill>
                <a:latin typeface="+mn-lt"/>
                <a:cs typeface="Arial" panose="020B0604020202020204" pitchFamily="34" charset="0"/>
              </a:rPr>
              <a:t> “Improved laws to regulate labor rights”…then there will be ” Reduced Labor Violations Nationally”. But this isn’t factoring in the need to effectively implement and enforce the laws. There are many laws that are not well-enforced.  The gap in logic could be filled with a result about increased enforcement of laws to regulate labor right.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aseline="0" dirty="0">
              <a:solidFill>
                <a:schemeClr val="tx1"/>
              </a:solidFill>
              <a:latin typeface="Calibri"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solidFill>
                  <a:schemeClr val="tx1"/>
                </a:solidFill>
                <a:latin typeface="Calibri" pitchFamily="34" charset="0"/>
              </a:rPr>
              <a:t>On the right the logic is that </a:t>
            </a:r>
            <a:r>
              <a:rPr lang="en-US" altLang="en-US" sz="1200" dirty="0">
                <a:solidFill>
                  <a:schemeClr val="bg1"/>
                </a:solidFill>
                <a:latin typeface="+mn-lt"/>
              </a:rPr>
              <a:t>Increased access to scholarships for school fees and supplies among at-risk youth will directly lead to       ”Reduced Child Labor in the Sugar Sector.”  We are missing at least one step in this logic chain.  The purpose of providing access to scholarships is to “Increase school attendance.”  That result is missing.</a:t>
            </a: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Avoiding causal gaps is important for multiple reasons.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During implementation if results at a higher level are not being achieved, it may be hard to know why since there are missing results that are not being measured.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addition, results are missing from the framework, then the project may not be designed to address them.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3618E7DF-EE99-4B39-9DDA-34499D2D0C9B}" type="slidenum">
              <a:rPr lang="en-US" altLang="en-US" sz="1200" smtClean="0"/>
              <a:pPr/>
              <a:t>56</a:t>
            </a:fld>
            <a:endParaRPr lang="en-US" altLang="en-US" sz="1200"/>
          </a:p>
        </p:txBody>
      </p:sp>
    </p:spTree>
    <p:extLst>
      <p:ext uri="{BB962C8B-B14F-4D97-AF65-F5344CB8AC3E}">
        <p14:creationId xmlns:p14="http://schemas.microsoft.com/office/powerpoint/2010/main" val="9191688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Let’s see if we can recognize the causal gap in the example on the slide. </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dirty="0"/>
              <a:t>What is the causal gap between the result, “Increased knowledge and skills of child labor inspectors” and the result “Reduced worst forms of child labor in the brink industry”?</a:t>
            </a:r>
          </a:p>
          <a:p>
            <a:pPr marL="171450" indent="-171450" eaLnBrk="1" hangingPunct="1">
              <a:buFont typeface="Arial" panose="020B0604020202020204" pitchFamily="34" charset="0"/>
              <a:buChar cha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Pause the recording and write down what you think the causal gap is and what the missing result could be. Once you have your answer, press play.</a:t>
            </a:r>
          </a:p>
          <a:p>
            <a:pPr eaLnBrk="1" hangingPunct="1"/>
            <a:endParaRPr lang="en-US" altLang="en-US"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6C9FC2E-1F1B-4FC5-8678-DDFBD0824BAE}" type="slidenum">
              <a:rPr lang="en-US" altLang="en-US" sz="1200" smtClean="0"/>
              <a:pPr/>
              <a:t>57</a:t>
            </a:fld>
            <a:endParaRPr lang="en-US"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The causal logic assumes but does not explicitly state that there will be improved enforcement of child labor laws if labor inspectors have increased their skills. To fill in this causal gap, we would want to insert a result about “Improved enforcement of child labor laws”.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With this additional result, the chain becomes much stronger.  Now it reads that, IF we “Increase the skills of child labor inspectors” THEN we expect to see “</a:t>
            </a:r>
            <a:r>
              <a:rPr lang="en-US" sz="1200" b="0" dirty="0"/>
              <a:t>Improved enforcement of child labor laws”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And If we they are enforced, then we will see “Reduced Worst Forms of Child Labor in the Brick Industry”</a:t>
            </a:r>
          </a:p>
          <a:p>
            <a:pPr eaLnBrk="1" hangingPunct="1"/>
            <a:endParaRPr lang="en-US" altLang="en-US"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6C9FC2E-1F1B-4FC5-8678-DDFBD0824BAE}" type="slidenum">
              <a:rPr lang="en-US" altLang="en-US" sz="1200" smtClean="0"/>
              <a:pPr/>
              <a:t>58</a:t>
            </a:fld>
            <a:endParaRPr lang="en-US" altLang="en-US" sz="1200"/>
          </a:p>
        </p:txBody>
      </p:sp>
    </p:spTree>
    <p:extLst>
      <p:ext uri="{BB962C8B-B14F-4D97-AF65-F5344CB8AC3E}">
        <p14:creationId xmlns:p14="http://schemas.microsoft.com/office/powerpoint/2010/main" val="26314983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Let’s try one last exercise on causal gaps.   </a:t>
            </a:r>
            <a:r>
              <a:rPr lang="en-US" altLang="en-US" b="0" dirty="0"/>
              <a:t>Will “</a:t>
            </a:r>
            <a:r>
              <a:rPr lang="en-US" altLang="en-US" sz="1200" b="0" dirty="0">
                <a:solidFill>
                  <a:schemeClr val="bg1"/>
                </a:solidFill>
                <a:latin typeface="+mn-lt"/>
              </a:rPr>
              <a:t>Increased collection and reporting of labor statistics at local and national level” l</a:t>
            </a:r>
            <a:r>
              <a:rPr lang="en-US" altLang="en-US" b="0" dirty="0"/>
              <a:t>ead </a:t>
            </a:r>
            <a:r>
              <a:rPr lang="en-US" altLang="en-US" b="1" dirty="0"/>
              <a:t>directly </a:t>
            </a:r>
            <a:r>
              <a:rPr lang="en-US" altLang="en-US" b="0" dirty="0"/>
              <a:t>to “</a:t>
            </a:r>
            <a:r>
              <a:rPr lang="en-US" altLang="en-US" sz="1200" b="0" dirty="0">
                <a:solidFill>
                  <a:schemeClr val="bg1"/>
                </a:solidFill>
                <a:latin typeface="+mn-lt"/>
              </a:rPr>
              <a:t>Improved evidence-based decision making of labor rights planning and regulations among local and national government officials” or is there a causal 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0" dirty="0">
              <a:solidFill>
                <a:schemeClr val="bg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Pause the recording. Once you have your answer, press play.</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endParaRPr lang="en-US" altLang="en-US"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6C9FC2E-1F1B-4FC5-8678-DDFBD0824BAE}" type="slidenum">
              <a:rPr lang="en-US" altLang="en-US" sz="1200" smtClean="0"/>
              <a:pPr/>
              <a:t>59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buFont typeface="Arial" panose="020B0604020202020204" pitchFamily="34" charset="0"/>
              <a:buNone/>
            </a:pPr>
            <a:r>
              <a:rPr lang="en-US" dirty="0"/>
              <a:t>What is a results framework?</a:t>
            </a:r>
          </a:p>
          <a:p>
            <a:pPr marL="171450" lvl="0" indent="-171450">
              <a:buFont typeface="Arial" panose="020B0604020202020204" pitchFamily="34" charset="0"/>
              <a:buChar char="•"/>
            </a:pPr>
            <a:r>
              <a:rPr lang="en-US" dirty="0"/>
              <a:t>A </a:t>
            </a:r>
            <a:r>
              <a:rPr lang="en-US" b="0" dirty="0"/>
              <a:t>Results Framework is a </a:t>
            </a:r>
            <a:r>
              <a:rPr lang="en-US" sz="1200" b="0" kern="1200" dirty="0">
                <a:solidFill>
                  <a:schemeClr val="tx1"/>
                </a:solidFill>
                <a:effectLst/>
                <a:latin typeface="+mn-lt"/>
                <a:ea typeface="+mn-ea"/>
                <a:cs typeface="+mn-cs"/>
              </a:rPr>
              <a:t>graphic representation of a project's theory of change that d</a:t>
            </a:r>
            <a:r>
              <a:rPr lang="en-US" b="0" dirty="0"/>
              <a:t>escribes how and why change happens</a:t>
            </a:r>
            <a:r>
              <a:rPr lang="en-US" b="0" baseline="0" dirty="0"/>
              <a:t> </a:t>
            </a:r>
            <a:r>
              <a:rPr lang="en-US" sz="1200" b="0" kern="1200" dirty="0">
                <a:solidFill>
                  <a:schemeClr val="tx1"/>
                </a:solidFill>
                <a:effectLst/>
                <a:latin typeface="+mn-lt"/>
                <a:ea typeface="+mn-ea"/>
                <a:cs typeface="+mn-cs"/>
              </a:rPr>
              <a:t>in a particular project. </a:t>
            </a:r>
          </a:p>
          <a:p>
            <a:pPr marL="171450" lvl="0" indent="-171450">
              <a:buFont typeface="Arial" panose="020B0604020202020204" pitchFamily="34" charset="0"/>
              <a:buChar char="•"/>
            </a:pPr>
            <a:r>
              <a:rPr lang="en-US" b="0" dirty="0"/>
              <a:t>It includes the set of results that the project aims to achieve linked together by “cause and effect” or “if-then” logic. </a:t>
            </a:r>
          </a:p>
          <a:p>
            <a:pPr marL="171450" lvl="0" indent="-171450">
              <a:buFont typeface="Arial" panose="020B0604020202020204" pitchFamily="34" charset="0"/>
              <a:buChar char="•"/>
            </a:pPr>
            <a:r>
              <a:rPr lang="en-US" b="0" dirty="0"/>
              <a:t>The graphic on the slide shows a basic framework with sub-outcomes leading to higher level outcomes and the two outcomes leading to the achievement of the project objective. </a:t>
            </a:r>
          </a:p>
          <a:p>
            <a:pPr marL="171450" lvl="0" indent="-171450">
              <a:buFont typeface="Arial" panose="020B0604020202020204" pitchFamily="34" charset="0"/>
              <a:buChar char="•"/>
            </a:pPr>
            <a:r>
              <a:rPr lang="en-US" b="0" dirty="0"/>
              <a:t>A project’s Results Framework is timebound – meaning it should be achievable in a give time period, For ILAB projects that is usually the 4-5 year. </a:t>
            </a:r>
          </a:p>
          <a:p>
            <a:pPr marL="171450" lvl="0" indent="-171450">
              <a:buFont typeface="Arial" panose="020B0604020202020204" pitchFamily="34" charset="0"/>
              <a:buChar char="•"/>
            </a:pPr>
            <a:r>
              <a:rPr lang="en-US" b="0" baseline="0" dirty="0"/>
              <a:t>The framework also includes critical assumptions, which are external conditions that need to hold true to be able to achieve the project’s desired results but which are beyond the direct control of the project. </a:t>
            </a:r>
          </a:p>
          <a:p>
            <a:pPr marL="0" lvl="0" indent="0">
              <a:buFont typeface="Arial" panose="020B0604020202020204" pitchFamily="34" charset="0"/>
              <a:buNone/>
            </a:pPr>
            <a:endParaRPr lang="en-US" b="0" dirty="0"/>
          </a:p>
          <a:p>
            <a:endParaRPr lang="en-US" altLang="en-US" dirty="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EBE4327-0BAD-4360-8E5D-DD854DBE8E08}" type="slidenum">
              <a:rPr lang="en-US" altLang="en-US" sz="1200" smtClean="0"/>
              <a:pPr/>
              <a:t>6</a:t>
            </a:fld>
            <a:endParaRPr lang="en-US"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a:solidFill>
                  <a:schemeClr val="bg1"/>
                </a:solidFill>
                <a:latin typeface="+mn-lt"/>
              </a:rPr>
              <a:t>There is a causal gap.  There is a presumption that if data is collected and reported, then it will be used.  We would want to capture that assumption as a result so it is monitored.  The missing result could be “Increased use of labor statistics among local and national government officials.”</a:t>
            </a:r>
            <a:endParaRPr lang="en-US" altLang="en-US"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76C9FC2E-1F1B-4FC5-8678-DDFBD0824BAE}" type="slidenum">
              <a:rPr lang="en-US" altLang="en-US" sz="1200" smtClean="0"/>
              <a:pPr/>
              <a:t>60</a:t>
            </a:fld>
            <a:endParaRPr lang="en-US" altLang="en-US" sz="1200"/>
          </a:p>
        </p:txBody>
      </p:sp>
    </p:spTree>
    <p:extLst>
      <p:ext uri="{BB962C8B-B14F-4D97-AF65-F5344CB8AC3E}">
        <p14:creationId xmlns:p14="http://schemas.microsoft.com/office/powerpoint/2010/main" val="10231259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discussed developing RFs, we will turn to a discussion of critical assumptions and risks related to the RF. </a:t>
            </a:r>
          </a:p>
        </p:txBody>
      </p:sp>
    </p:spTree>
    <p:extLst>
      <p:ext uri="{BB962C8B-B14F-4D97-AF65-F5344CB8AC3E}">
        <p14:creationId xmlns:p14="http://schemas.microsoft.com/office/powerpoint/2010/main" val="40291863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ＭＳ Ｐゴシック" pitchFamily="34" charset="-128"/>
              </a:defRPr>
            </a:lvl1pPr>
            <a:lvl2pPr marL="742950" indent="-285750">
              <a:defRPr sz="2000">
                <a:solidFill>
                  <a:schemeClr val="tx1"/>
                </a:solidFill>
                <a:latin typeface="Times New Roman" pitchFamily="18" charset="0"/>
                <a:ea typeface="ＭＳ Ｐゴシック" pitchFamily="34" charset="-128"/>
              </a:defRPr>
            </a:lvl2pPr>
            <a:lvl3pPr marL="1143000" indent="-228600">
              <a:defRPr sz="2000">
                <a:solidFill>
                  <a:schemeClr val="tx1"/>
                </a:solidFill>
                <a:latin typeface="Times New Roman" pitchFamily="18" charset="0"/>
                <a:ea typeface="ＭＳ Ｐゴシック" pitchFamily="34" charset="-128"/>
              </a:defRPr>
            </a:lvl3pPr>
            <a:lvl4pPr marL="1600200" indent="-228600">
              <a:defRPr sz="2000">
                <a:solidFill>
                  <a:schemeClr val="tx1"/>
                </a:solidFill>
                <a:latin typeface="Times New Roman" pitchFamily="18" charset="0"/>
                <a:ea typeface="ＭＳ Ｐゴシック" pitchFamily="34" charset="-128"/>
              </a:defRPr>
            </a:lvl4pPr>
            <a:lvl5pPr marL="2057400" indent="-22860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fld id="{591D8F68-3BDA-4BE7-B6D6-268915E39141}" type="slidenum">
              <a:rPr lang="en-US" altLang="en-US" sz="1200" smtClean="0"/>
              <a:pPr/>
              <a:t>62</a:t>
            </a:fld>
            <a:endParaRPr lang="en-US" altLang="en-US" sz="120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90000"/>
              </a:lnSpc>
              <a:spcBef>
                <a:spcPts val="0"/>
              </a:spcBef>
              <a:spcAft>
                <a:spcPts val="0"/>
              </a:spcAft>
              <a:buClr>
                <a:srgbClr val="000090"/>
              </a:buClr>
              <a:buSzTx/>
              <a:buFont typeface="Arial" panose="020B0604020202020204" pitchFamily="34" charset="0"/>
              <a:buChar char="•"/>
              <a:tabLst/>
              <a:defRPr/>
            </a:pPr>
            <a:r>
              <a:rPr lang="en-US" sz="1200" b="0" kern="1200" dirty="0">
                <a:solidFill>
                  <a:schemeClr val="tx1"/>
                </a:solidFill>
                <a:latin typeface="+mn-lt"/>
                <a:ea typeface="+mn-ea"/>
                <a:cs typeface="Arial" panose="020B0604020202020204" pitchFamily="34" charset="0"/>
              </a:rPr>
              <a:t>Projects are not implemented</a:t>
            </a:r>
            <a:r>
              <a:rPr lang="en-US" sz="1200" b="0" kern="1200" baseline="0" dirty="0">
                <a:solidFill>
                  <a:schemeClr val="tx1"/>
                </a:solidFill>
                <a:latin typeface="+mn-lt"/>
                <a:ea typeface="+mn-ea"/>
                <a:cs typeface="Arial" panose="020B0604020202020204" pitchFamily="34" charset="0"/>
              </a:rPr>
              <a:t> in insolation and can be directly affected by many outside factors that the project does not have control over. These factors can negatively impact project outcomes so its important to be aware of them and plan accordingly. </a:t>
            </a:r>
          </a:p>
          <a:p>
            <a:pPr marL="171450" marR="0" lvl="0" indent="-171450" algn="l" defTabSz="914400" rtl="0" eaLnBrk="1" fontAlgn="auto" latinLnBrk="0" hangingPunct="1">
              <a:lnSpc>
                <a:spcPct val="90000"/>
              </a:lnSpc>
              <a:spcBef>
                <a:spcPts val="0"/>
              </a:spcBef>
              <a:spcAft>
                <a:spcPts val="0"/>
              </a:spcAft>
              <a:buClr>
                <a:srgbClr val="000090"/>
              </a:buClr>
              <a:buSzTx/>
              <a:buFont typeface="Arial" panose="020B0604020202020204" pitchFamily="34" charset="0"/>
              <a:buChar char="•"/>
              <a:tabLst/>
              <a:defRPr/>
            </a:pPr>
            <a:endParaRPr lang="en-US" sz="1200" b="0" kern="1200" baseline="0" dirty="0">
              <a:solidFill>
                <a:schemeClr val="tx1"/>
              </a:solidFill>
              <a:latin typeface="+mn-lt"/>
              <a:ea typeface="+mn-ea"/>
              <a:cs typeface="Arial" panose="020B0604020202020204" pitchFamily="34" charset="0"/>
            </a:endParaRPr>
          </a:p>
          <a:p>
            <a:pPr marL="171450" indent="-171450" eaLnBrk="1" hangingPunct="1">
              <a:lnSpc>
                <a:spcPct val="90000"/>
              </a:lnSpc>
              <a:buClr>
                <a:srgbClr val="000090"/>
              </a:buClr>
              <a:buFont typeface="Arial" panose="020B0604020202020204" pitchFamily="34" charset="0"/>
              <a:buChar char="•"/>
            </a:pPr>
            <a:r>
              <a:rPr lang="en-US" altLang="en-US" sz="1200" dirty="0"/>
              <a:t>In developing RF inevitably, there are assumptions about external conditions that are necessary for success, but over which the grantee has little or no control, such as extreme weather events, conflict, political stability, host government actions, etc.</a:t>
            </a:r>
          </a:p>
          <a:p>
            <a:pPr marL="171450" indent="-171450" eaLnBrk="1" hangingPunct="1">
              <a:lnSpc>
                <a:spcPct val="90000"/>
              </a:lnSpc>
              <a:buClr>
                <a:srgbClr val="000090"/>
              </a:buClr>
              <a:buFont typeface="Arial" panose="020B0604020202020204" pitchFamily="34" charset="0"/>
              <a:buChar char="•"/>
            </a:pPr>
            <a:r>
              <a:rPr lang="en-US" altLang="en-US" sz="1200" dirty="0"/>
              <a:t>Risks are events/situations of uncertainty that could block the pathway to change if they occur.  </a:t>
            </a:r>
          </a:p>
          <a:p>
            <a:pPr marL="171450" indent="-171450">
              <a:buClr>
                <a:srgbClr val="000090"/>
              </a:buClr>
              <a:buFont typeface="Arial" panose="020B0604020202020204" pitchFamily="34" charset="0"/>
              <a:buChar char="•"/>
            </a:pPr>
            <a:r>
              <a:rPr lang="en-US" altLang="en-US" sz="1200" dirty="0"/>
              <a:t>Assumptions define the </a:t>
            </a:r>
            <a:r>
              <a:rPr lang="en-US" altLang="en-US" sz="1200" u="sng" dirty="0"/>
              <a:t>risks</a:t>
            </a:r>
            <a:r>
              <a:rPr lang="en-US" altLang="en-US" sz="1200" dirty="0"/>
              <a:t> inherent in the hypothesis that links results in the strategy.</a:t>
            </a:r>
          </a:p>
          <a:p>
            <a:pPr marL="171450" indent="-171450">
              <a:buClr>
                <a:srgbClr val="000090"/>
              </a:buClr>
              <a:buFont typeface="Arial" panose="020B0604020202020204" pitchFamily="34" charset="0"/>
              <a:buChar char="•"/>
            </a:pPr>
            <a:endParaRPr lang="en-US" alt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t>These assumptions and risks should be explicitly identified, since they form part of the theory of change regarding the conditions under which change is expected to occur.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t>They also can be monitored during implementation using context monitoring methods and context indicators.</a:t>
            </a:r>
            <a:endParaRPr lang="en-US" sz="1200" b="0" kern="1200" baseline="0" dirty="0">
              <a:solidFill>
                <a:schemeClr val="tx1"/>
              </a:solidFill>
              <a:latin typeface="+mn-lt"/>
              <a:ea typeface="+mn-ea"/>
              <a:cs typeface="Arial" panose="020B0604020202020204" pitchFamily="34" charset="0"/>
            </a:endParaRPr>
          </a:p>
          <a:p>
            <a:pPr marL="171450" indent="-171450">
              <a:buFont typeface="Arial" panose="020B0604020202020204" pitchFamily="34" charset="0"/>
              <a:buChar char="•"/>
            </a:pPr>
            <a:endParaRPr lang="en-US" sz="1200" b="0" kern="1200" baseline="0" dirty="0">
              <a:solidFill>
                <a:schemeClr val="tx1"/>
              </a:solidFill>
              <a:latin typeface="+mn-lt"/>
              <a:ea typeface="+mn-ea"/>
              <a:cs typeface="Arial" panose="020B0604020202020204" pitchFamily="34" charset="0"/>
            </a:endParaRPr>
          </a:p>
          <a:p>
            <a:pPr marL="171450" indent="-171450">
              <a:buFont typeface="Arial" panose="020B0604020202020204" pitchFamily="34" charset="0"/>
              <a:buChar char="•"/>
            </a:pPr>
            <a:r>
              <a:rPr lang="en-US" sz="1200" b="0" kern="1200" baseline="0" dirty="0">
                <a:solidFill>
                  <a:schemeClr val="tx1"/>
                </a:solidFill>
                <a:latin typeface="+mn-lt"/>
                <a:ea typeface="+mn-ea"/>
                <a:cs typeface="Arial" panose="020B0604020202020204" pitchFamily="34" charset="0"/>
              </a:rPr>
              <a:t>Critical assumption can affect progress at different levels in the framework.  Examples of critical assumptions could be that economic conditions remain stable over the life of the project, that the government will keep its commitment to hiring new teachers, that political and social stability will continue, etc.  </a:t>
            </a:r>
          </a:p>
          <a:p>
            <a:pPr marL="171450" indent="-171450">
              <a:buFont typeface="Arial" panose="020B0604020202020204" pitchFamily="34" charset="0"/>
              <a:buChar char="•"/>
            </a:pPr>
            <a:r>
              <a:rPr lang="en-US" sz="1200" kern="1200" dirty="0">
                <a:solidFill>
                  <a:schemeClr val="bg2">
                    <a:lumMod val="50000"/>
                  </a:schemeClr>
                </a:solidFill>
                <a:effectLst/>
                <a:latin typeface="+mn-lt"/>
                <a:ea typeface="+mn-ea"/>
                <a:cs typeface="+mn-cs"/>
              </a:rPr>
              <a:t>If critical assumptions </a:t>
            </a:r>
            <a:r>
              <a:rPr lang="en-US" sz="1200" i="1" kern="1200" dirty="0">
                <a:solidFill>
                  <a:schemeClr val="bg2">
                    <a:lumMod val="50000"/>
                  </a:schemeClr>
                </a:solidFill>
                <a:effectLst/>
                <a:latin typeface="+mn-lt"/>
                <a:ea typeface="+mn-ea"/>
                <a:cs typeface="+mn-cs"/>
              </a:rPr>
              <a:t>do NOT</a:t>
            </a:r>
            <a:r>
              <a:rPr lang="en-US" sz="1200" kern="1200" dirty="0">
                <a:solidFill>
                  <a:schemeClr val="bg2">
                    <a:lumMod val="50000"/>
                  </a:schemeClr>
                </a:solidFill>
                <a:effectLst/>
                <a:latin typeface="+mn-lt"/>
                <a:ea typeface="+mn-ea"/>
                <a:cs typeface="+mn-cs"/>
              </a:rPr>
              <a:t> hold, then we would not expect to achieve a given higher-level result, regardless of how effective the project was in terms of achieving any/all related lower-level results.  </a:t>
            </a:r>
          </a:p>
          <a:p>
            <a:pPr eaLnBrk="1" hangingPunct="1"/>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panose="020B0604020202020204" pitchFamily="34" charset="0"/>
              </a:rPr>
              <a:t>When developing a results framework there are always some assumptions that are made. Similar to assumptions we make daily in our lives.  It’s important to consider and note these assumptions.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baseline="0" dirty="0">
              <a:solidFill>
                <a:schemeClr val="tx1"/>
              </a:solidFill>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panose="020B0604020202020204" pitchFamily="34" charset="0"/>
              </a:rPr>
              <a:t>Let’s examine a non child labor related example… when taking a bus to work we make a lot of assumptions about getting to work on time, such as, that the bus won’t break down or the bus does not get stuck in traffic.  These are beyond our control but we assume the bus will run on time and it won’t break down.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mn-lt"/>
                <a:ea typeface="+mn-ea"/>
                <a:cs typeface="Arial" panose="020B0604020202020204" pitchFamily="34" charset="0"/>
              </a:rPr>
              <a:t>So when developing a results framework it is important to think about the assumptions being made and the potential risks that could have an affect on the project. </a:t>
            </a:r>
          </a:p>
          <a:p>
            <a:endParaRPr lang="en-US" dirty="0"/>
          </a:p>
        </p:txBody>
      </p:sp>
    </p:spTree>
    <p:extLst>
      <p:ext uri="{BB962C8B-B14F-4D97-AF65-F5344CB8AC3E}">
        <p14:creationId xmlns:p14="http://schemas.microsoft.com/office/powerpoint/2010/main" val="3447273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When thinking about Critical assumptions and risks – its easy to come up with many possibilities that could affect the project, so Its important to not only identify assumptions and risks, but also to assess their importance and probability and focus on those that have more of a threat to the project.  </a:t>
            </a:r>
            <a:endParaRPr lang="en-US" altLang="en-US" sz="1100" b="0"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graph helps us think of critical assumptions based on probability of holding true and importance/impact on the success of the project.. As the graphic indicates, killer assumptions are those assumptions that are very important to project success yet have a lower probability of holding true, therefore creating more of a risk to the project’s success. </a:t>
            </a:r>
          </a:p>
          <a:p>
            <a:pPr marL="171450" indent="-171450" eaLnBrk="1" hangingPunct="1">
              <a:lnSpc>
                <a:spcPct val="90000"/>
              </a:lnSpc>
              <a:buFont typeface="Arial" panose="020B0604020202020204" pitchFamily="34" charset="0"/>
              <a:buChar char="•"/>
            </a:pPr>
            <a:r>
              <a:rPr lang="en-US" altLang="en-US" sz="1200" dirty="0">
                <a:solidFill>
                  <a:srgbClr val="17375E"/>
                </a:solidFill>
                <a:ea typeface="ＭＳ Ｐゴシック" pitchFamily="34" charset="-128"/>
              </a:rPr>
              <a:t>When thinking through critical assumptions, it can be helpful to ask:</a:t>
            </a:r>
          </a:p>
          <a:p>
            <a:pPr marL="628650" lvl="1" indent="-171450" eaLnBrk="1" hangingPunct="1">
              <a:lnSpc>
                <a:spcPct val="90000"/>
              </a:lnSpc>
              <a:buFont typeface="Arial" panose="020B0604020202020204" pitchFamily="34" charset="0"/>
              <a:buChar char="•"/>
            </a:pPr>
            <a:r>
              <a:rPr lang="en-US" altLang="en-US" sz="1200" dirty="0">
                <a:ea typeface="ＭＳ Ｐゴシック" pitchFamily="34" charset="-128"/>
              </a:rPr>
              <a:t>How likely is it that the critical assumptions will hold true?</a:t>
            </a:r>
            <a:endParaRPr lang="en-US" altLang="en-US" sz="900" dirty="0">
              <a:ea typeface="ＭＳ Ｐゴシック" pitchFamily="34" charset="-128"/>
            </a:endParaRPr>
          </a:p>
          <a:p>
            <a:pPr marL="628650" lvl="1" indent="-171450" eaLnBrk="1" hangingPunct="1">
              <a:lnSpc>
                <a:spcPct val="90000"/>
              </a:lnSpc>
              <a:buFont typeface="Arial" panose="020B0604020202020204" pitchFamily="34" charset="0"/>
              <a:buChar char="•"/>
            </a:pPr>
            <a:r>
              <a:rPr lang="en-US" altLang="en-US" sz="1200" dirty="0">
                <a:ea typeface="ＭＳ Ｐゴシック" pitchFamily="34" charset="-128"/>
              </a:rPr>
              <a:t>Can we safeguard our project by converting dangerous (“killer”) assumptions into results over which we do have control?</a:t>
            </a:r>
            <a:endParaRPr lang="en-US" altLang="en-US" sz="900" dirty="0">
              <a:ea typeface="ＭＳ Ｐゴシック" pitchFamily="34" charset="-128"/>
            </a:endParaRPr>
          </a:p>
          <a:p>
            <a:pPr marL="628650" lvl="1" indent="-171450">
              <a:buFont typeface="Arial" panose="020B0604020202020204" pitchFamily="34" charset="0"/>
              <a:buChar char="•"/>
            </a:pPr>
            <a:r>
              <a:rPr lang="en-US" altLang="en-US" dirty="0"/>
              <a:t>How important are our assumptions to the achievement of project success?  </a:t>
            </a:r>
            <a:endParaRPr lang="en-US" altLang="en-US" sz="1100" dirty="0"/>
          </a:p>
          <a:p>
            <a:pPr marL="628650" lvl="1" indent="-171450">
              <a:buFont typeface="Arial" panose="020B0604020202020204" pitchFamily="34" charset="0"/>
              <a:buChar char="•"/>
            </a:pPr>
            <a:r>
              <a:rPr lang="en-US" altLang="en-US" sz="1200" dirty="0">
                <a:ea typeface="ＭＳ Ｐゴシック" pitchFamily="34" charset="-128"/>
              </a:rPr>
              <a:t>If we </a:t>
            </a:r>
            <a:r>
              <a:rPr lang="en-US" altLang="en-US" sz="1200" b="1" dirty="0">
                <a:ea typeface="ＭＳ Ｐゴシック" pitchFamily="34" charset="-128"/>
              </a:rPr>
              <a:t>cannot </a:t>
            </a:r>
            <a:r>
              <a:rPr lang="en-US" altLang="en-US" sz="1200" dirty="0">
                <a:ea typeface="ＭＳ Ｐゴシック" pitchFamily="34" charset="-128"/>
              </a:rPr>
              <a:t>guard against them and mitigate the risk, should we reconsider our project strategy?</a:t>
            </a:r>
          </a:p>
          <a:p>
            <a:pPr marL="628650" lvl="1" indent="-171450">
              <a:buFont typeface="Arial" panose="020B0604020202020204" pitchFamily="34" charset="0"/>
              <a:buChar char="•"/>
            </a:pPr>
            <a:endParaRPr lang="en-US" altLang="en-US" sz="1200" dirty="0">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killer assumptions it can be helpful to track these through context indicators or other methods to help warn a project that a critical assumption is not holding true or that a specific risk could occur. Context indicators can serve as warning flags and give the project time to prepare, mitigate the effects.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4043798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fld id="{A8EE0205-F2E4-42FD-B213-E16F0D038DAC}" type="slidenum">
              <a:rPr lang="en-US" altLang="en-US" sz="1200" smtClean="0"/>
              <a:pPr eaLnBrk="1" hangingPunct="1"/>
              <a:t>65</a:t>
            </a:fld>
            <a:endParaRPr lang="en-US" altLang="en-US" sz="120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ea typeface="ＭＳ Ｐゴシック" pitchFamily="34" charset="-128"/>
              </a:rPr>
              <a:t>Now let’s now walk through some examples of Critical assumptions and the risks that they could have on the project.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first critical assumption is that “The government will build new schools in the target communities as planned”, the corresponding risk is that if the government does not build them, then youth won’t be able to attend school and if they can’t attend school they are more likely to continue to be involved in child labor.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second assumption is that agriculture prices will remain relatively stable over the life of the project.  The risk if they don’t is that food prices will rise and as a result target households will need their children to bring in income to help pay for food.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ea typeface="ＭＳ Ｐゴシック" pitchFamily="34" charset="-128"/>
              </a:rPr>
              <a:t>Let’s look at one more… The assumption is that caregivers can find daycare for their children if offered a job outside the home.  If this assumption does not hold true then women may not participate in project training and seek a job, which could increase reliance on child labor.  </a:t>
            </a:r>
          </a:p>
          <a:p>
            <a:pPr marL="171450" indent="-171450" eaLnBrk="1" hangingPunct="1">
              <a:buFont typeface="Arial" panose="020B0604020202020204" pitchFamily="34" charset="0"/>
              <a:buChar char="•"/>
            </a:pPr>
            <a:endParaRPr lang="en-US" altLang="en-US" dirty="0">
              <a:ea typeface="ＭＳ Ｐゴシック" pitchFamily="34" charset="-128"/>
            </a:endParaRPr>
          </a:p>
          <a:p>
            <a:pPr marL="0" indent="0" eaLnBrk="1" hangingPunct="1">
              <a:buFont typeface="Arial" panose="020B0604020202020204" pitchFamily="34" charset="0"/>
              <a:buNone/>
            </a:pPr>
            <a:r>
              <a:rPr lang="en-US" altLang="en-US" dirty="0">
                <a:ea typeface="ＭＳ Ｐゴシック" pitchFamily="34" charset="-128"/>
              </a:rPr>
              <a:t>Once the list of critical assumptions and risks is developed, consider:</a:t>
            </a:r>
          </a:p>
          <a:p>
            <a:pPr marL="514350" indent="-457200">
              <a:buFont typeface="Arial" panose="020B0604020202020204" pitchFamily="34" charset="0"/>
              <a:buChar char="•"/>
            </a:pPr>
            <a:r>
              <a:rPr lang="en-US" sz="1200" b="0" dirty="0"/>
              <a:t>Can the project be designed to mitigate these risks?</a:t>
            </a:r>
          </a:p>
          <a:p>
            <a:pPr marL="514350" indent="-457200">
              <a:buFont typeface="Arial" panose="020B0604020202020204" pitchFamily="34" charset="0"/>
              <a:buChar char="•"/>
            </a:pPr>
            <a:r>
              <a:rPr lang="en-US" sz="1200" b="0" dirty="0"/>
              <a:t>Are any of these killer assumptions?</a:t>
            </a:r>
          </a:p>
          <a:p>
            <a:pPr marL="514350" indent="-457200">
              <a:buFont typeface="Arial" panose="020B0604020202020204" pitchFamily="34" charset="0"/>
              <a:buChar char="•"/>
            </a:pPr>
            <a:r>
              <a:rPr lang="en-US" sz="1200" b="0" dirty="0"/>
              <a:t>If there are killer assumptions and they can’t be mitigated, should some aspect of the project be redesigned?</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5244204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important to examine Critical Assumptions and risks at different levels in a results chain.  Let’s look at the example on screen: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Working from the bottom up the logic is that If….”</a:t>
            </a:r>
            <a:r>
              <a:rPr lang="en-US" sz="1200" dirty="0">
                <a:solidFill>
                  <a:schemeClr val="bg1"/>
                </a:solidFill>
                <a:ea typeface="ＭＳ Ｐゴシック" pitchFamily="-106" charset="-128"/>
              </a:rPr>
              <a:t> Increased knowledge of government labor inspectors in targeted communities” then there will be “Improved enforcement of labor laws by government inspectors in targeted communities.”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ea typeface="ＭＳ Ｐゴシック" pitchFamily="-106" charset="-128"/>
              </a:rPr>
              <a:t>However, there is an assumption is that the </a:t>
            </a:r>
            <a:r>
              <a:rPr lang="en-US" dirty="0"/>
              <a:t>Government has the staff to conduct the necessary number of inspections. The risk is that if the assumption that there are enough inspectors isn’t true, then businesses won’t be inspected.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ea typeface="ＭＳ Ｐゴシック" pitchFamily="-106" charset="-128"/>
              </a:rPr>
              <a:t>Now looking at the next level, IF there is” Improved enforcement of labor laws by government inspectors in targeted communities” then we would hope to see “Reduced incidences of labor violations in targeted communities.”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ea typeface="ＭＳ Ｐゴシック" pitchFamily="-106" charset="-128"/>
              </a:rPr>
              <a:t>However, the logic assumes that “</a:t>
            </a:r>
            <a:r>
              <a:rPr lang="en-US" dirty="0"/>
              <a:t>Private businesses have the capacity to make changes.” If they don’t, the risk is that businesses won’t implement needed changes. If they don’t make the changes then it is unlikely there will be a reduction in labor violations.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solidFill>
                <a:ea typeface="ＭＳ Ｐゴシック" pitchFamily="-106" charset="-128"/>
              </a:rPr>
              <a:t>If any of these assumptions are “killer assumptions” meaning that there is a high probability for them not to hold true, it would be worth considering additional results and activities to help ensure these assumptions and risks are addressed by the project.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bg1"/>
              </a:solidFill>
              <a:ea typeface="ＭＳ Ｐゴシック" pitchFamily="-106"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a typeface="ＭＳ Ｐゴシック" pitchFamily="-106"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bg1"/>
              </a:solidFill>
              <a:ea typeface="ＭＳ Ｐゴシック" pitchFamily="-106" charset="-128"/>
            </a:endParaRPr>
          </a:p>
          <a:p>
            <a:pPr marL="171450" indent="-1714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4496009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discuss Activity Mapping</a:t>
            </a:r>
          </a:p>
        </p:txBody>
      </p:sp>
    </p:spTree>
    <p:extLst>
      <p:ext uri="{BB962C8B-B14F-4D97-AF65-F5344CB8AC3E}">
        <p14:creationId xmlns:p14="http://schemas.microsoft.com/office/powerpoint/2010/main" val="27485335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lnSpc>
                <a:spcPct val="110000"/>
              </a:lnSpc>
              <a:spcBef>
                <a:spcPct val="0"/>
              </a:spcBef>
              <a:spcAft>
                <a:spcPct val="20000"/>
              </a:spcAft>
              <a:buClr>
                <a:schemeClr val="tx1"/>
              </a:buClr>
              <a:buFont typeface="Arial" panose="020B0604020202020204" pitchFamily="34" charset="0"/>
              <a:buChar char="•"/>
            </a:pPr>
            <a:r>
              <a:rPr lang="en-US" altLang="en-US" dirty="0">
                <a:solidFill>
                  <a:srgbClr val="002060"/>
                </a:solidFill>
              </a:rPr>
              <a:t>Activity mapping aligns a project’s planned activities with the associated results in the results framework.</a:t>
            </a:r>
          </a:p>
          <a:p>
            <a:pPr marL="171450" indent="-171450" eaLnBrk="1" hangingPunct="1">
              <a:lnSpc>
                <a:spcPct val="110000"/>
              </a:lnSpc>
              <a:spcBef>
                <a:spcPct val="0"/>
              </a:spcBef>
              <a:spcAft>
                <a:spcPct val="20000"/>
              </a:spcAft>
              <a:buClr>
                <a:schemeClr val="tx1"/>
              </a:buClr>
              <a:buFont typeface="Arial" panose="020B0604020202020204" pitchFamily="34" charset="0"/>
              <a:buChar char="•"/>
            </a:pPr>
            <a:r>
              <a:rPr lang="en-US" altLang="en-US" dirty="0">
                <a:solidFill>
                  <a:srgbClr val="002060"/>
                </a:solidFill>
              </a:rPr>
              <a:t>Activity mapping helps ensure the activities the project has planned will adequately support the strategy.</a:t>
            </a:r>
          </a:p>
          <a:p>
            <a:pPr marL="171450" marR="0" lvl="0" indent="-171450" algn="l" defTabSz="914400" rtl="0" eaLnBrk="1" fontAlgn="auto" latinLnBrk="0" hangingPunct="1">
              <a:lnSpc>
                <a:spcPct val="110000"/>
              </a:lnSpc>
              <a:spcBef>
                <a:spcPct val="0"/>
              </a:spcBef>
              <a:spcAft>
                <a:spcPct val="20000"/>
              </a:spcAft>
              <a:buClr>
                <a:schemeClr val="tx1"/>
              </a:buClr>
              <a:buSzTx/>
              <a:buFont typeface="Arial" panose="020B0604020202020204" pitchFamily="34" charset="0"/>
              <a:buChar char="•"/>
              <a:tabLst/>
              <a:defRPr/>
            </a:pPr>
            <a:r>
              <a:rPr lang="en-US" altLang="en-US" dirty="0">
                <a:solidFill>
                  <a:srgbClr val="002060"/>
                </a:solidFill>
              </a:rPr>
              <a:t>Mapping activities and outputs is a requirement in grantee’s Comprehensive Monitoring and Evaluation Plan (CMEP).</a:t>
            </a:r>
          </a:p>
          <a:p>
            <a:endParaRPr lang="en-US" altLang="en-US" dirty="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0C0BCD2-A324-4775-8D3E-260467E3BD68}" type="slidenum">
              <a:rPr lang="en-US" altLang="en-US"/>
              <a:pPr>
                <a:spcBef>
                  <a:spcPct val="0"/>
                </a:spcBef>
              </a:pPr>
              <a:t>68</a:t>
            </a:fld>
            <a:endParaRPr lang="en-US" altLang="en-US"/>
          </a:p>
        </p:txBody>
      </p:sp>
    </p:spTree>
    <p:extLst>
      <p:ext uri="{BB962C8B-B14F-4D97-AF65-F5344CB8AC3E}">
        <p14:creationId xmlns:p14="http://schemas.microsoft.com/office/powerpoint/2010/main" val="40002202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One objective of activity mapping is ensuring that all planned activities align with at least one result.  As shown in the diagram, there are two planned activities (8 &amp; 9) that do not align with any of the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 If activities don’t align with a result than they will not directly contribute to your strategy. It’s quite possible these activities are not needed. </a:t>
            </a:r>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fld id="{77F03E3A-8E23-4E4F-B172-D3F5BB176647}" type="slidenum">
              <a:rPr lang="en-US" altLang="en-US" sz="1200"/>
              <a:pPr/>
              <a:t>69</a:t>
            </a:fld>
            <a:endParaRPr lang="en-US" altLang="en-US" sz="1200"/>
          </a:p>
        </p:txBody>
      </p:sp>
    </p:spTree>
    <p:extLst>
      <p:ext uri="{BB962C8B-B14F-4D97-AF65-F5344CB8AC3E}">
        <p14:creationId xmlns:p14="http://schemas.microsoft.com/office/powerpoint/2010/main" val="3561570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Why develop a Results Framework? What are the benefits?</a:t>
            </a:r>
            <a:r>
              <a:rPr lang="en-US" baseline="0" dirty="0"/>
              <a:t> </a:t>
            </a:r>
          </a:p>
          <a:p>
            <a:pPr marL="171450" indent="-171450">
              <a:buFont typeface="Arial" panose="020B0604020202020204" pitchFamily="34" charset="0"/>
              <a:buChar char="•"/>
            </a:pPr>
            <a:r>
              <a:rPr lang="en-US" baseline="0" dirty="0"/>
              <a:t>For one, it provides a visual pathway that describes the causal logic for how the project’s goal and objective will be achieved.</a:t>
            </a:r>
          </a:p>
          <a:p>
            <a:pPr marL="171450" indent="-171450">
              <a:buFont typeface="Arial" panose="020B0604020202020204" pitchFamily="34" charset="0"/>
              <a:buChar char="•"/>
            </a:pPr>
            <a:r>
              <a:rPr lang="en-US" baseline="0" dirty="0"/>
              <a:t>It shows how activities produce an initial set of lower level results which in turn drive higher level results, which ultimately  drive the achievement of the project’s objective.</a:t>
            </a:r>
          </a:p>
          <a:p>
            <a:pPr marL="171450" indent="-171450">
              <a:buFont typeface="Arial" panose="020B0604020202020204" pitchFamily="34" charset="0"/>
              <a:buChar char="•"/>
            </a:pPr>
            <a:r>
              <a:rPr lang="en-US" baseline="0" dirty="0"/>
              <a:t>The development of the framework helps build common understand among key stakeholders of the results to be achieved, the logic of how change will occur and helps identify any potential gaps in logic that could undermine the success of the project.</a:t>
            </a:r>
          </a:p>
          <a:p>
            <a:pPr marL="171450" indent="-171450">
              <a:buFont typeface="Arial" panose="020B0604020202020204" pitchFamily="34" charset="0"/>
              <a:buChar char="•"/>
            </a:pPr>
            <a:r>
              <a:rPr lang="en-US" baseline="0" dirty="0"/>
              <a:t>It also forces teams to consider critical assumptions and risks that are beyond the projects control but that could have a major impact.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Because project planning begins with the results to be achieved, it helps design projects with the “end in mind.”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Finally,  the results frameworks serves is the focus of the overall M&amp;E system. Indicators are aligned to results and data is collected to measure progress and against the results.   </a:t>
            </a:r>
            <a:endParaRPr lang="en-US" dirty="0"/>
          </a:p>
        </p:txBody>
      </p:sp>
    </p:spTree>
    <p:extLst>
      <p:ext uri="{BB962C8B-B14F-4D97-AF65-F5344CB8AC3E}">
        <p14:creationId xmlns:p14="http://schemas.microsoft.com/office/powerpoint/2010/main" val="29819992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Activity mapping also helps insure you have sufficient activities to drive the project’s strategy.  Grantees should be sure that all lower-level results are supported by project activities. </a:t>
            </a:r>
          </a:p>
          <a:p>
            <a:pPr marL="171450" indent="-171450">
              <a:buFont typeface="Arial" panose="020B0604020202020204" pitchFamily="34" charset="0"/>
              <a:buChar char="•"/>
            </a:pPr>
            <a:r>
              <a:rPr lang="en-US" altLang="en-US" dirty="0"/>
              <a:t>In this example, the activity mapping reveals that there is one lower-level result without any associated activities.  Additional activities are likely required to support this result.</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Often multiple activities may be required to achieve a single result and in some cases a single activity may contribute to more than one result. In our example, we see activity 3 contributes to two different results. </a:t>
            </a:r>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fld id="{1E62B05E-6F58-4ECA-A7BB-5CB1EC442C02}" type="slidenum">
              <a:rPr lang="en-US" altLang="en-US" sz="1200"/>
              <a:pPr/>
              <a:t>70</a:t>
            </a:fld>
            <a:endParaRPr lang="en-US" altLang="en-US" sz="1200"/>
          </a:p>
        </p:txBody>
      </p:sp>
    </p:spTree>
    <p:extLst>
      <p:ext uri="{BB962C8B-B14F-4D97-AF65-F5344CB8AC3E}">
        <p14:creationId xmlns:p14="http://schemas.microsoft.com/office/powerpoint/2010/main" val="878452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dirty="0"/>
          </a:p>
          <a:p>
            <a:pPr marL="171450" indent="-171450">
              <a:buFont typeface="Arial" panose="020B0604020202020204" pitchFamily="34" charset="0"/>
              <a:buChar char="•"/>
            </a:pPr>
            <a:r>
              <a:rPr lang="en-US" altLang="en-US" dirty="0"/>
              <a:t>This slide shows an example of activity mapping for a project using the CMEP template. </a:t>
            </a:r>
          </a:p>
          <a:p>
            <a:pPr marL="171450" indent="-171450">
              <a:buFont typeface="Arial" panose="020B0604020202020204" pitchFamily="34" charset="0"/>
              <a:buChar char="•"/>
            </a:pPr>
            <a:r>
              <a:rPr lang="en-US" altLang="en-US" dirty="0"/>
              <a:t>Activity mapping is done in a table format with results in the first column and activities in the corresponding right column.   </a:t>
            </a:r>
          </a:p>
          <a:p>
            <a:endParaRPr lang="en-US" altLang="en-US" dirty="0"/>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ea typeface="MS PGothic" pitchFamily="34" charset="-128"/>
              </a:defRPr>
            </a:lvl1pPr>
            <a:lvl2pPr marL="742950" indent="-285750">
              <a:defRPr sz="2000">
                <a:solidFill>
                  <a:schemeClr val="tx1"/>
                </a:solidFill>
                <a:latin typeface="Times New Roman" pitchFamily="18" charset="0"/>
                <a:ea typeface="MS PGothic" pitchFamily="34" charset="-128"/>
              </a:defRPr>
            </a:lvl2pPr>
            <a:lvl3pPr marL="1143000" indent="-228600">
              <a:defRPr sz="2000">
                <a:solidFill>
                  <a:schemeClr val="tx1"/>
                </a:solidFill>
                <a:latin typeface="Times New Roman" pitchFamily="18" charset="0"/>
                <a:ea typeface="MS PGothic" pitchFamily="34" charset="-128"/>
              </a:defRPr>
            </a:lvl3pPr>
            <a:lvl4pPr marL="1600200" indent="-228600">
              <a:defRPr sz="2000">
                <a:solidFill>
                  <a:schemeClr val="tx1"/>
                </a:solidFill>
                <a:latin typeface="Times New Roman" pitchFamily="18" charset="0"/>
                <a:ea typeface="MS PGothic" pitchFamily="34" charset="-128"/>
              </a:defRPr>
            </a:lvl4pPr>
            <a:lvl5pPr marL="2057400" indent="-22860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fld id="{1E62B05E-6F58-4ECA-A7BB-5CB1EC442C02}" type="slidenum">
              <a:rPr lang="en-US" altLang="en-US" sz="1200"/>
              <a:pPr/>
              <a:t>71</a:t>
            </a:fld>
            <a:endParaRPr lang="en-US" altLang="en-US" sz="1200"/>
          </a:p>
        </p:txBody>
      </p:sp>
    </p:spTree>
    <p:extLst>
      <p:ext uri="{BB962C8B-B14F-4D97-AF65-F5344CB8AC3E}">
        <p14:creationId xmlns:p14="http://schemas.microsoft.com/office/powerpoint/2010/main" val="949628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ILAB will review grantees’ project results frameworks to ensure they are sound. Understanding what ILAB will look for and how you should review the quality of your own results framework is important.</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72</a:t>
            </a:fld>
            <a:endParaRPr lang="en-US" dirty="0"/>
          </a:p>
        </p:txBody>
      </p:sp>
    </p:spTree>
    <p:extLst>
      <p:ext uri="{BB962C8B-B14F-4D97-AF65-F5344CB8AC3E}">
        <p14:creationId xmlns:p14="http://schemas.microsoft.com/office/powerpoint/2010/main" val="8145237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t>Here is a checklist that you can use to help review your draft results framework to make sure that is meets all the key criteria for a good framework.</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On the left are high level questions. On the right more specific ones to guide the review.</a:t>
            </a:r>
          </a:p>
          <a:p>
            <a:pPr marL="171450" indent="-171450">
              <a:buFont typeface="Arial" panose="020B0604020202020204" pitchFamily="34" charset="0"/>
              <a:buChar char="•"/>
            </a:pPr>
            <a:r>
              <a:rPr lang="en-US" altLang="en-US" b="1" dirty="0"/>
              <a:t>Is the framework clear</a:t>
            </a:r>
            <a:r>
              <a:rPr lang="en-US" altLang="en-US" dirty="0"/>
              <a:t>?  -- is the RF clear and easy to read?  Do the graphic and narrative explain the theory of change and the results to be achieved?</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b="1" dirty="0"/>
              <a:t>Is it adequate?  </a:t>
            </a:r>
            <a:r>
              <a:rPr lang="en-US" altLang="en-US" dirty="0"/>
              <a:t>Is the RF complete with all necessary results to achieve the project objective?  Are the critical assumptions listed?</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b="1" dirty="0"/>
              <a:t>Is it plausible?  </a:t>
            </a:r>
            <a:r>
              <a:rPr lang="en-US" altLang="en-US" b="0" dirty="0"/>
              <a:t>Do the pathways/causal chains make sense?  Does it seem possible to achieve the project objective based on the logic?  Are there clear causal relationships without any large causal leaps?</a:t>
            </a:r>
          </a:p>
          <a:p>
            <a:pPr marL="171450" indent="-171450">
              <a:buFont typeface="Arial" panose="020B0604020202020204" pitchFamily="34" charset="0"/>
              <a:buChar char="•"/>
            </a:pPr>
            <a:endParaRPr lang="en-US" altLang="en-US" b="0" dirty="0"/>
          </a:p>
          <a:p>
            <a:pPr marL="171450" indent="-171450">
              <a:buFont typeface="Arial" panose="020B0604020202020204" pitchFamily="34" charset="0"/>
              <a:buChar char="•"/>
            </a:pPr>
            <a:r>
              <a:rPr lang="en-US" altLang="en-US" b="1" dirty="0"/>
              <a:t>It is feasible?  </a:t>
            </a:r>
            <a:r>
              <a:rPr lang="en-US" altLang="en-US" sz="1200" b="0" kern="1200" dirty="0">
                <a:solidFill>
                  <a:schemeClr val="tx1"/>
                </a:solidFill>
                <a:latin typeface="+mn-lt"/>
                <a:ea typeface="+mn-ea"/>
                <a:cs typeface="+mn-cs"/>
              </a:rPr>
              <a:t>Is the project objective achievable within the life of the project?  Are the results achievable based on the planned activities, funding and timeframe?</a:t>
            </a:r>
          </a:p>
          <a:p>
            <a:pPr marL="171450" indent="-171450">
              <a:buFont typeface="Arial" panose="020B0604020202020204" pitchFamily="34" charset="0"/>
              <a:buChar char="•"/>
            </a:pPr>
            <a:endParaRPr lang="en-US" altLang="en-US" sz="1200" b="0" kern="1200" dirty="0">
              <a:solidFill>
                <a:schemeClr val="tx1"/>
              </a:solidFill>
              <a:latin typeface="+mn-lt"/>
              <a:ea typeface="+mn-ea"/>
              <a:cs typeface="+mn-cs"/>
            </a:endParaRPr>
          </a:p>
          <a:p>
            <a:pPr marL="171450" indent="-171450">
              <a:buFont typeface="Arial" panose="020B0604020202020204" pitchFamily="34" charset="0"/>
              <a:buChar char="•"/>
            </a:pPr>
            <a:r>
              <a:rPr lang="en-US" altLang="en-US" sz="1200" b="1" kern="1200" dirty="0">
                <a:solidFill>
                  <a:schemeClr val="tx1"/>
                </a:solidFill>
                <a:latin typeface="+mn-lt"/>
                <a:ea typeface="+mn-ea"/>
                <a:cs typeface="+mn-cs"/>
              </a:rPr>
              <a:t>Is it measurable? </a:t>
            </a:r>
            <a:r>
              <a:rPr lang="en-US" altLang="en-US" sz="1200" b="0" kern="1200" dirty="0">
                <a:solidFill>
                  <a:schemeClr val="tx1"/>
                </a:solidFill>
                <a:latin typeface="+mn-lt"/>
                <a:ea typeface="+mn-ea"/>
                <a:cs typeface="+mn-cs"/>
              </a:rPr>
              <a:t>Can each of the results be measured? Are the results clear and unambiguous such that they can be measured?</a:t>
            </a:r>
          </a:p>
          <a:p>
            <a:pPr marL="171450" indent="-171450">
              <a:buFont typeface="Arial" panose="020B0604020202020204" pitchFamily="34" charset="0"/>
              <a:buChar char="•"/>
            </a:pPr>
            <a:endParaRPr lang="en-US" altLang="en-US" sz="1200" b="0" kern="1200" dirty="0">
              <a:solidFill>
                <a:schemeClr val="tx1"/>
              </a:solidFill>
              <a:latin typeface="+mn-lt"/>
              <a:ea typeface="+mn-ea"/>
              <a:cs typeface="+mn-cs"/>
            </a:endParaRPr>
          </a:p>
          <a:p>
            <a:pPr marL="0" indent="0">
              <a:buFont typeface="Arial" panose="020B0604020202020204" pitchFamily="34" charset="0"/>
              <a:buNone/>
            </a:pPr>
            <a:r>
              <a:rPr lang="en-US" altLang="en-US" sz="1200" b="0" kern="1200" dirty="0">
                <a:solidFill>
                  <a:schemeClr val="tx1"/>
                </a:solidFill>
                <a:latin typeface="+mn-lt"/>
                <a:ea typeface="+mn-ea"/>
                <a:cs typeface="+mn-cs"/>
              </a:rPr>
              <a:t>Reviewing your results framework against these questions will help ensure the RF is of a high quality.</a:t>
            </a:r>
            <a:endParaRPr lang="en-US" altLang="en-US" sz="1200" b="1" kern="1200" dirty="0">
              <a:solidFill>
                <a:schemeClr val="tx1"/>
              </a:solidFill>
              <a:latin typeface="+mn-lt"/>
              <a:ea typeface="+mn-ea"/>
              <a:cs typeface="+mn-cs"/>
            </a:endParaRPr>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742950" indent="-285750">
              <a:spcBef>
                <a:spcPct val="30000"/>
              </a:spcBef>
              <a:defRPr sz="1200">
                <a:solidFill>
                  <a:schemeClr val="tx1"/>
                </a:solidFill>
                <a:latin typeface="Times New Roman" pitchFamily="18" charset="0"/>
                <a:ea typeface="MS PGothic" pitchFamily="34" charset="-128"/>
              </a:defRPr>
            </a:lvl2pPr>
            <a:lvl3pPr marL="1143000" indent="-228600">
              <a:spcBef>
                <a:spcPct val="30000"/>
              </a:spcBef>
              <a:defRPr sz="1200">
                <a:solidFill>
                  <a:schemeClr val="tx1"/>
                </a:solidFill>
                <a:latin typeface="Times New Roman" pitchFamily="18" charset="0"/>
                <a:ea typeface="MS PGothic" pitchFamily="34" charset="-128"/>
              </a:defRPr>
            </a:lvl3pPr>
            <a:lvl4pPr marL="1600200" indent="-228600">
              <a:spcBef>
                <a:spcPct val="30000"/>
              </a:spcBef>
              <a:defRPr sz="1200">
                <a:solidFill>
                  <a:schemeClr val="tx1"/>
                </a:solidFill>
                <a:latin typeface="Times New Roman" pitchFamily="18" charset="0"/>
                <a:ea typeface="MS PGothic" pitchFamily="34" charset="-128"/>
              </a:defRPr>
            </a:lvl4pPr>
            <a:lvl5pPr marL="2057400" indent="-22860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0C0BCD2-A324-4775-8D3E-260467E3BD68}" type="slidenum">
              <a:rPr lang="en-US" altLang="en-US"/>
              <a:pPr>
                <a:spcBef>
                  <a:spcPct val="0"/>
                </a:spcBef>
              </a:pPr>
              <a:t>73</a:t>
            </a:fld>
            <a:endParaRPr lang="en-US" altLang="en-US"/>
          </a:p>
        </p:txBody>
      </p:sp>
    </p:spTree>
    <p:extLst>
      <p:ext uri="{BB962C8B-B14F-4D97-AF65-F5344CB8AC3E}">
        <p14:creationId xmlns:p14="http://schemas.microsoft.com/office/powerpoint/2010/main" val="18679215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eaLnBrk="1" hangingPunct="1">
              <a:buFont typeface="Arial" panose="020B0604020202020204" pitchFamily="34" charset="0"/>
              <a:buChar char="•"/>
            </a:pPr>
            <a:r>
              <a:rPr lang="en-US" altLang="en-US" b="0" dirty="0">
                <a:solidFill>
                  <a:schemeClr val="tx1"/>
                </a:solidFill>
                <a:latin typeface="+mn-lt"/>
                <a:ea typeface="ＭＳ Ｐゴシック" pitchFamily="34" charset="-128"/>
              </a:rPr>
              <a:t>Let’s take some time to go through an exercise to review a Results Framework.</a:t>
            </a:r>
          </a:p>
          <a:p>
            <a:pPr marL="171450" lvl="0" indent="-171450" algn="l" eaLnBrk="1" hangingPunct="1">
              <a:buFont typeface="Arial" panose="020B0604020202020204" pitchFamily="34" charset="0"/>
              <a:buChar char="•"/>
            </a:pPr>
            <a:r>
              <a:rPr lang="en-US" altLang="en-US" b="0" dirty="0">
                <a:solidFill>
                  <a:schemeClr val="tx1"/>
                </a:solidFill>
                <a:latin typeface="+mn-lt"/>
                <a:ea typeface="ＭＳ Ｐゴシック" pitchFamily="34" charset="-128"/>
              </a:rPr>
              <a:t>There are 6 mistakes in the RF shown on this slide. </a:t>
            </a:r>
          </a:p>
          <a:p>
            <a:pPr marL="171450" lvl="0" indent="-171450" algn="l" eaLnBrk="1" hangingPunct="1">
              <a:buFont typeface="Arial" panose="020B0604020202020204" pitchFamily="34" charset="0"/>
              <a:buChar char="•"/>
            </a:pPr>
            <a:r>
              <a:rPr lang="en-US" altLang="en-US" b="0" dirty="0">
                <a:solidFill>
                  <a:schemeClr val="tx1"/>
                </a:solidFill>
                <a:latin typeface="+mn-lt"/>
                <a:ea typeface="ＭＳ Ｐゴシック" pitchFamily="34" charset="-128"/>
              </a:rPr>
              <a:t>Pause the recording and on a piece of paper write down the seven mistakes if you can find all of them.  These can include problems with results statements as well as logic.</a:t>
            </a:r>
          </a:p>
          <a:p>
            <a:pPr marL="171450" lvl="0" indent="-171450" algn="l" eaLnBrk="1" hangingPunct="1">
              <a:buFont typeface="Arial" panose="020B0604020202020204" pitchFamily="34" charset="0"/>
              <a:buChar char="•"/>
            </a:pPr>
            <a:endParaRPr lang="en-US" altLang="en-US" b="0" dirty="0">
              <a:solidFill>
                <a:schemeClr val="tx1"/>
              </a:solidFill>
              <a:latin typeface="+mn-lt"/>
              <a:ea typeface="ＭＳ Ｐゴシック" pitchFamily="34" charset="-128"/>
            </a:endParaRPr>
          </a:p>
          <a:p>
            <a:pPr marL="171450" lvl="0" indent="-171450" algn="l" eaLnBrk="1" hangingPunct="1">
              <a:buFont typeface="Arial" panose="020B0604020202020204" pitchFamily="34" charset="0"/>
              <a:buChar char="•"/>
            </a:pPr>
            <a:r>
              <a:rPr lang="en-US" altLang="en-US" b="0" dirty="0">
                <a:solidFill>
                  <a:schemeClr val="tx1"/>
                </a:solidFill>
                <a:latin typeface="+mn-lt"/>
                <a:ea typeface="ＭＳ Ｐゴシック" pitchFamily="34" charset="-128"/>
              </a:rPr>
              <a:t>Once you are done, press play on the recording for the answers.</a:t>
            </a:r>
          </a:p>
          <a:p>
            <a:endParaRPr lang="en-US" dirty="0"/>
          </a:p>
        </p:txBody>
      </p:sp>
    </p:spTree>
    <p:extLst>
      <p:ext uri="{BB962C8B-B14F-4D97-AF65-F5344CB8AC3E}">
        <p14:creationId xmlns:p14="http://schemas.microsoft.com/office/powerpoint/2010/main" val="30034505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6 mistakes are in the call out boxes.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1. There is a causal gap between Outcome 1 and Sub Outcome 1.1.  There are likely one or more results in the causal chain between household members trained and increased household income from non-child labor sources. </a:t>
            </a:r>
          </a:p>
          <a:p>
            <a:pPr marL="171450" indent="-171450">
              <a:buFont typeface="Arial" panose="020B0604020202020204" pitchFamily="34" charset="0"/>
              <a:buChar char="•"/>
            </a:pPr>
            <a:r>
              <a:rPr lang="en-US" dirty="0"/>
              <a:t>2. Sub Outcome 1.1. Train household members is an activity.  The desired result would be increased knowledge and skills of household members.</a:t>
            </a:r>
          </a:p>
          <a:p>
            <a:pPr marL="171450" indent="-171450">
              <a:buFont typeface="Arial" panose="020B0604020202020204" pitchFamily="34" charset="0"/>
              <a:buChar char="•"/>
            </a:pPr>
            <a:r>
              <a:rPr lang="en-US" dirty="0"/>
              <a:t>3. Sub Outcome 2.1.1 and 2.1.2 are categories of Sub Outcome 2.1</a:t>
            </a:r>
          </a:p>
          <a:p>
            <a:pPr marL="171450" indent="-171450">
              <a:buFont typeface="Arial" panose="020B0604020202020204" pitchFamily="34" charset="0"/>
              <a:buChar char="•"/>
            </a:pPr>
            <a:r>
              <a:rPr lang="en-US" dirty="0"/>
              <a:t>4.  The project objective is not </a:t>
            </a:r>
            <a:r>
              <a:rPr lang="en-US" dirty="0" err="1"/>
              <a:t>uni</a:t>
            </a:r>
            <a:r>
              <a:rPr lang="en-US" dirty="0"/>
              <a:t>-level.  It includes the objective of reduced child labor as well as each of the Outcomes. </a:t>
            </a:r>
          </a:p>
          <a:p>
            <a:pPr marL="171450" indent="-171450">
              <a:buFont typeface="Arial" panose="020B0604020202020204" pitchFamily="34" charset="0"/>
              <a:buChar char="•"/>
            </a:pPr>
            <a:r>
              <a:rPr lang="en-US" dirty="0"/>
              <a:t>5.  Outcome 3 is vague in terms which policies are improved.  </a:t>
            </a:r>
          </a:p>
          <a:p>
            <a:pPr marL="171450" indent="-171450">
              <a:buFont typeface="Arial" panose="020B0604020202020204" pitchFamily="34" charset="0"/>
              <a:buChar char="•"/>
            </a:pPr>
            <a:r>
              <a:rPr lang="en-US" dirty="0"/>
              <a:t>6.  Sub Outcome 3.2 is hard to measure.  Leadership is conceptually easy to understand but hard to measure.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319670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results framework graphic, its also important to develop a narrative to explain the theory of change and provide more details about specific results.</a:t>
            </a:r>
          </a:p>
        </p:txBody>
      </p:sp>
    </p:spTree>
    <p:extLst>
      <p:ext uri="{BB962C8B-B14F-4D97-AF65-F5344CB8AC3E}">
        <p14:creationId xmlns:p14="http://schemas.microsoft.com/office/powerpoint/2010/main" val="24371508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spent a lot of time talking about the visual results framework; however, its also important to develop an accompanying narrative. This is a required part of the CMEP and is a helpful tool to communicate the details of the theory of change to partners or other stakeholders. </a:t>
            </a:r>
          </a:p>
          <a:p>
            <a:pPr marL="171450" indent="-171450">
              <a:buFont typeface="Arial" panose="020B0604020202020204" pitchFamily="34" charset="0"/>
              <a:buChar char="•"/>
            </a:pPr>
            <a:r>
              <a:rPr lang="en-US" dirty="0"/>
              <a:t>The narrative provides an opportunity to:</a:t>
            </a:r>
          </a:p>
          <a:p>
            <a:pPr marL="628650" lvl="1" indent="-171450" eaLnBrk="1" hangingPunct="1">
              <a:buSzPct val="120000"/>
              <a:buFont typeface="Arial" panose="020B0604020202020204" pitchFamily="34" charset="0"/>
              <a:buChar char="•"/>
            </a:pPr>
            <a:r>
              <a:rPr lang="en-US" altLang="en-US" sz="1200" b="0" dirty="0">
                <a:solidFill>
                  <a:schemeClr val="tx1"/>
                </a:solidFill>
                <a:latin typeface="+mn-lt"/>
                <a:ea typeface="ＭＳ Ｐゴシック" pitchFamily="34" charset="-128"/>
              </a:rPr>
              <a:t>Explain the project’s theory of change in more detail</a:t>
            </a:r>
          </a:p>
          <a:p>
            <a:pPr marL="628650" lvl="1" indent="-171450" eaLnBrk="1" hangingPunct="1">
              <a:buSzPct val="120000"/>
              <a:buFont typeface="Arial" panose="020B0604020202020204" pitchFamily="34" charset="0"/>
              <a:buChar char="•"/>
            </a:pPr>
            <a:r>
              <a:rPr lang="en-US" altLang="en-US" sz="1200" b="0" dirty="0">
                <a:solidFill>
                  <a:schemeClr val="tx1"/>
                </a:solidFill>
                <a:latin typeface="+mn-lt"/>
                <a:ea typeface="ＭＳ Ｐゴシック" pitchFamily="34" charset="-128"/>
              </a:rPr>
              <a:t>Explain the meaning and intent behind each result</a:t>
            </a:r>
          </a:p>
          <a:p>
            <a:pPr marL="628650" lvl="1" indent="-171450" eaLnBrk="1" hangingPunct="1">
              <a:buSzPct val="120000"/>
              <a:buFont typeface="Arial" panose="020B0604020202020204" pitchFamily="34" charset="0"/>
              <a:buChar char="•"/>
            </a:pPr>
            <a:r>
              <a:rPr lang="en-US" altLang="en-US" sz="1200" b="0" dirty="0">
                <a:solidFill>
                  <a:schemeClr val="tx1"/>
                </a:solidFill>
                <a:latin typeface="+mn-lt"/>
                <a:ea typeface="ＭＳ Ｐゴシック" pitchFamily="34" charset="-128"/>
              </a:rPr>
              <a:t>Explain how the framework was developed and who was involved (ILAB, Grantee, Partners, etc.)</a:t>
            </a:r>
          </a:p>
          <a:p>
            <a:pPr marL="628650" lvl="1" indent="-171450" eaLnBrk="1" hangingPunct="1">
              <a:buSzPct val="120000"/>
              <a:buFont typeface="Arial" panose="020B0604020202020204" pitchFamily="34" charset="0"/>
              <a:buChar char="•"/>
            </a:pPr>
            <a:endParaRPr lang="en-US" altLang="en-US" sz="1200" b="0" dirty="0">
              <a:solidFill>
                <a:schemeClr val="tx1"/>
              </a:solidFill>
              <a:latin typeface="+mn-lt"/>
              <a:ea typeface="ＭＳ Ｐゴシック" pitchFamily="34" charset="-128"/>
            </a:endParaRPr>
          </a:p>
          <a:p>
            <a:pPr marL="457200" lvl="1" indent="0" eaLnBrk="1" hangingPunct="1">
              <a:buSzPct val="120000"/>
              <a:buFont typeface="Arial" panose="020B0604020202020204" pitchFamily="34" charset="0"/>
              <a:buNone/>
            </a:pPr>
            <a:r>
              <a:rPr lang="en-US" altLang="en-US" sz="1200" b="0" dirty="0">
                <a:solidFill>
                  <a:schemeClr val="tx1"/>
                </a:solidFill>
                <a:latin typeface="+mn-lt"/>
                <a:ea typeface="ＭＳ Ｐゴシック" pitchFamily="34" charset="-128"/>
              </a:rPr>
              <a:t>It also provides important contextual information about the results that is helpful in selecting performance indicators.</a:t>
            </a:r>
            <a:endParaRPr lang="en-US" altLang="en-US" sz="1100" b="0" dirty="0">
              <a:solidFill>
                <a:schemeClr val="tx1"/>
              </a:solidFill>
              <a:latin typeface="+mn-lt"/>
              <a:ea typeface="ＭＳ Ｐゴシック" pitchFamily="34" charset="-128"/>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0926834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ltLang="en-US" b="0" dirty="0">
                <a:solidFill>
                  <a:schemeClr val="tx1"/>
                </a:solidFill>
                <a:latin typeface="+mn-lt"/>
                <a:ea typeface="ＭＳ Ｐゴシック" pitchFamily="34" charset="-128"/>
              </a:rPr>
              <a:t>For each result the narrative should include:</a:t>
            </a:r>
          </a:p>
          <a:p>
            <a:pPr lvl="1" eaLnBrk="1" hangingPunct="1">
              <a:buFont typeface="Calibri" panose="020F0502020204030204" pitchFamily="34" charset="0"/>
              <a:buChar char="⁻"/>
            </a:pPr>
            <a:r>
              <a:rPr lang="en-US" altLang="en-US" b="0" dirty="0">
                <a:solidFill>
                  <a:schemeClr val="tx1"/>
                </a:solidFill>
                <a:latin typeface="+mn-lt"/>
                <a:ea typeface="ＭＳ Ｐゴシック" pitchFamily="34" charset="-128"/>
              </a:rPr>
              <a:t>A brief description of result.</a:t>
            </a:r>
          </a:p>
          <a:p>
            <a:pPr lvl="1" eaLnBrk="1" hangingPunct="1">
              <a:buFont typeface="Calibri" panose="020F0502020204030204" pitchFamily="34" charset="0"/>
              <a:buChar char="⁻"/>
            </a:pPr>
            <a:r>
              <a:rPr lang="en-US" altLang="en-US" b="0" dirty="0">
                <a:solidFill>
                  <a:schemeClr val="tx1"/>
                </a:solidFill>
                <a:latin typeface="+mn-lt"/>
                <a:ea typeface="ＭＳ Ｐゴシック" pitchFamily="34" charset="-128"/>
              </a:rPr>
              <a:t>Clarify any ambiguous or imprecise terms and provide illustrative examples if helpful.  For example, if a result uses somewhat vague words like “capacity”  and “access”, the narrative can explain what is meant by these terms. </a:t>
            </a:r>
          </a:p>
          <a:p>
            <a:pPr lvl="1" eaLnBrk="1" hangingPunct="1">
              <a:buFont typeface="Calibri" panose="020F0502020204030204" pitchFamily="34" charset="0"/>
              <a:buChar char="⁻"/>
            </a:pPr>
            <a:r>
              <a:rPr lang="en-US" altLang="en-US" b="0" dirty="0">
                <a:solidFill>
                  <a:schemeClr val="tx1"/>
                </a:solidFill>
                <a:latin typeface="+mn-lt"/>
                <a:ea typeface="ＭＳ Ｐゴシック" pitchFamily="34" charset="-128"/>
              </a:rPr>
              <a:t>The narrative can explain why a result is important/the current problem it will address. It can provide the rationale for the team’s decision to include the result in the theory of change. For example, the narrative might explain why a result about Changed Attitudes of Target Households was critical for producing the desired change.</a:t>
            </a:r>
          </a:p>
          <a:p>
            <a:pPr marL="285750" indent="-285750">
              <a:buFont typeface="Arial" panose="020B0604020202020204" pitchFamily="34" charset="0"/>
              <a:buChar char="•"/>
            </a:pPr>
            <a:r>
              <a:rPr lang="en-US" dirty="0"/>
              <a:t>One last point…it is also important to not simply explain the activities that will support each result.  This is a common mistake in RF narratives.</a:t>
            </a:r>
          </a:p>
        </p:txBody>
      </p:sp>
    </p:spTree>
    <p:extLst>
      <p:ext uri="{BB962C8B-B14F-4D97-AF65-F5344CB8AC3E}">
        <p14:creationId xmlns:p14="http://schemas.microsoft.com/office/powerpoint/2010/main" val="18039699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you try to develop your narrative think about important information about the result that would be important to document. Let’s look at an example of what narrative information to include for the result, “</a:t>
            </a:r>
            <a:r>
              <a:rPr lang="en-US" altLang="en-US" b="0" dirty="0">
                <a:solidFill>
                  <a:schemeClr val="tx1"/>
                </a:solidFill>
                <a:latin typeface="+mn-lt"/>
                <a:ea typeface="ＭＳ Ｐゴシック" pitchFamily="34" charset="-128"/>
              </a:rPr>
              <a:t>Improved civil society organizations’ capacity to document child labor and forced labor.”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solidFill>
                  <a:srgbClr val="002060"/>
                </a:solidFill>
                <a:latin typeface="+mn-lt"/>
                <a:ea typeface="ＭＳ Ｐゴシック" pitchFamily="34" charset="-128"/>
              </a:rPr>
              <a:t>Explain the specific capacity needed by CSO- i.e.  Skills of staff, technology, procedures, tools.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solidFill>
                  <a:srgbClr val="002060"/>
                </a:solidFill>
                <a:latin typeface="+mn-lt"/>
                <a:ea typeface="ＭＳ Ｐゴシック" pitchFamily="34" charset="-128"/>
              </a:rPr>
              <a:t>If there are specific civil society organizations or types of CSOs that the project will seek to improve.  If so, discuss this in the narrative.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solidFill>
                  <a:srgbClr val="002060"/>
                </a:solidFill>
                <a:latin typeface="+mn-lt"/>
                <a:ea typeface="ＭＳ Ｐゴシック" pitchFamily="34" charset="-128"/>
              </a:rPr>
              <a:t>Why is this result important? What is the current capacity of CSOs?  How and why will this result impact a higher-level result?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dirty="0">
                <a:solidFill>
                  <a:schemeClr val="tx1"/>
                </a:solidFill>
                <a:latin typeface="+mn-lt"/>
                <a:ea typeface="ＭＳ Ｐゴシック" pitchFamily="34" charset="-128"/>
              </a:rPr>
              <a:t>Inclusion of this level of detail in the narrative for each result helps better convey the logic of the framework, the intent of the results and ultimately helps ensure a stronger design that can me monitored and reported on.</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44271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will now walk through a few examples of results frameworks </a:t>
            </a:r>
          </a:p>
        </p:txBody>
      </p:sp>
    </p:spTree>
    <p:extLst>
      <p:ext uri="{BB962C8B-B14F-4D97-AF65-F5344CB8AC3E}">
        <p14:creationId xmlns:p14="http://schemas.microsoft.com/office/powerpoint/2010/main" val="12245491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take a look at an example of a narrative description of a result from an actual child labor project.  The result to be achieved is a “Change in Attitude Towards Child Labor by Weaving Households.”</a:t>
            </a:r>
          </a:p>
          <a:p>
            <a:pPr marL="171450" indent="-171450">
              <a:buFont typeface="Arial" panose="020B0604020202020204" pitchFamily="34" charset="0"/>
              <a:buChar char="•"/>
            </a:pPr>
            <a:r>
              <a:rPr lang="en-US" dirty="0"/>
              <a:t>The description explains the problem the result aims to address, which is the widely held view that child labor is not wrong or harmful.   It also describes why this result is important to the strategy and why it will contribute to the project’s objective of removing children from working in carpet weaving.</a:t>
            </a:r>
          </a:p>
        </p:txBody>
      </p:sp>
    </p:spTree>
    <p:extLst>
      <p:ext uri="{BB962C8B-B14F-4D97-AF65-F5344CB8AC3E}">
        <p14:creationId xmlns:p14="http://schemas.microsoft.com/office/powerpoint/2010/main" val="3167401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covered a lot of information in this course.  We’ll conclude with a summary of key concepts covered in this course.</a:t>
            </a:r>
          </a:p>
        </p:txBody>
      </p:sp>
    </p:spTree>
    <p:extLst>
      <p:ext uri="{BB962C8B-B14F-4D97-AF65-F5344CB8AC3E}">
        <p14:creationId xmlns:p14="http://schemas.microsoft.com/office/powerpoint/2010/main" val="30544846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90000"/>
              </a:lnSpc>
              <a:spcBef>
                <a:spcPct val="25000"/>
              </a:spcBef>
              <a:buFont typeface="Arial" panose="020B0604020202020204" pitchFamily="34" charset="0"/>
              <a:buChar char="•"/>
            </a:pPr>
            <a:r>
              <a:rPr lang="en-US" dirty="0">
                <a:latin typeface="Calibri" pitchFamily="34" charset="0"/>
              </a:rPr>
              <a:t>Results Frameworks should be based on sound analysis and research such as a problem analysis, gender analysis, and stakeholder analysis.</a:t>
            </a:r>
          </a:p>
          <a:p>
            <a:pPr marL="171450" indent="-171450" eaLnBrk="1" hangingPunct="1">
              <a:lnSpc>
                <a:spcPct val="90000"/>
              </a:lnSpc>
              <a:spcBef>
                <a:spcPct val="25000"/>
              </a:spcBef>
              <a:buFont typeface="Arial" panose="020B0604020202020204" pitchFamily="34" charset="0"/>
              <a:buChar char="•"/>
            </a:pPr>
            <a:r>
              <a:rPr lang="en-US" dirty="0">
                <a:latin typeface="Calibri" pitchFamily="34" charset="0"/>
              </a:rPr>
              <a:t>The framework should have strong “if-then” causal logic without large causal gaps.</a:t>
            </a:r>
          </a:p>
          <a:p>
            <a:pPr marL="171450" indent="-171450" eaLnBrk="1" hangingPunct="1">
              <a:lnSpc>
                <a:spcPct val="90000"/>
              </a:lnSpc>
              <a:spcBef>
                <a:spcPct val="25000"/>
              </a:spcBef>
              <a:buFont typeface="Arial" panose="020B0604020202020204" pitchFamily="34" charset="0"/>
              <a:buChar char="•"/>
            </a:pPr>
            <a:r>
              <a:rPr lang="en-US" dirty="0">
                <a:latin typeface="Calibri" pitchFamily="34" charset="0"/>
              </a:rPr>
              <a:t>All the results should be both necessary and sufficient.</a:t>
            </a:r>
          </a:p>
          <a:p>
            <a:pPr marL="171450" indent="-171450" eaLnBrk="1" hangingPunct="1">
              <a:lnSpc>
                <a:spcPct val="90000"/>
              </a:lnSpc>
              <a:spcBef>
                <a:spcPct val="25000"/>
              </a:spcBef>
              <a:buFont typeface="Arial" panose="020B0604020202020204" pitchFamily="34" charset="0"/>
              <a:buChar char="•"/>
            </a:pPr>
            <a:r>
              <a:rPr lang="en-US" dirty="0">
                <a:latin typeface="Calibri" pitchFamily="34" charset="0"/>
              </a:rPr>
              <a:t>It should have well-crafted results statements that are </a:t>
            </a:r>
            <a:r>
              <a:rPr lang="en-US" dirty="0" err="1">
                <a:latin typeface="Calibri" pitchFamily="34" charset="0"/>
              </a:rPr>
              <a:t>uni</a:t>
            </a:r>
            <a:r>
              <a:rPr lang="en-US" dirty="0">
                <a:latin typeface="Calibri" pitchFamily="34" charset="0"/>
              </a:rPr>
              <a:t>-level, unidimensional, precise and measurable. Also, results should be stated as an outcome or a “done deal”, not an activity or process.  </a:t>
            </a:r>
          </a:p>
          <a:p>
            <a:pPr marL="171450" indent="-171450" eaLnBrk="1" hangingPunct="1">
              <a:lnSpc>
                <a:spcPct val="90000"/>
              </a:lnSpc>
              <a:spcBef>
                <a:spcPct val="25000"/>
              </a:spcBef>
              <a:buFont typeface="Arial" panose="020B0604020202020204" pitchFamily="34" charset="0"/>
              <a:buChar char="•"/>
            </a:pPr>
            <a:r>
              <a:rPr lang="en-US" dirty="0">
                <a:latin typeface="Calibri" pitchFamily="34" charset="0"/>
              </a:rPr>
              <a:t>It should include a list of critical assumptions and risks. </a:t>
            </a:r>
          </a:p>
          <a:p>
            <a:pPr marL="171450" indent="-171450" eaLnBrk="1" hangingPunct="1">
              <a:lnSpc>
                <a:spcPct val="90000"/>
              </a:lnSpc>
              <a:spcBef>
                <a:spcPct val="25000"/>
              </a:spcBef>
              <a:buFont typeface="Arial" panose="020B0604020202020204" pitchFamily="34" charset="0"/>
              <a:buChar char="•"/>
            </a:pPr>
            <a:r>
              <a:rPr lang="en-US" dirty="0">
                <a:latin typeface="Calibri" pitchFamily="34" charset="0"/>
              </a:rPr>
              <a:t>The framework should be realistic and achievable (within the set time period and budget).</a:t>
            </a:r>
          </a:p>
          <a:p>
            <a:pPr marL="171450" indent="-171450" eaLnBrk="1" hangingPunct="1">
              <a:lnSpc>
                <a:spcPct val="90000"/>
              </a:lnSpc>
              <a:spcBef>
                <a:spcPct val="25000"/>
              </a:spcBef>
              <a:buFont typeface="Arial" panose="020B0604020202020204" pitchFamily="34" charset="0"/>
              <a:buChar char="•"/>
            </a:pPr>
            <a:r>
              <a:rPr lang="en-US" dirty="0">
                <a:latin typeface="Calibri" pitchFamily="34" charset="0"/>
              </a:rPr>
              <a:t>Lastly, the results framework visual should have an accompanying narrative description. </a:t>
            </a:r>
          </a:p>
          <a:p>
            <a:endParaRPr lang="en-US" dirty="0"/>
          </a:p>
        </p:txBody>
      </p:sp>
    </p:spTree>
    <p:extLst>
      <p:ext uri="{BB962C8B-B14F-4D97-AF65-F5344CB8AC3E}">
        <p14:creationId xmlns:p14="http://schemas.microsoft.com/office/powerpoint/2010/main" val="18317152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some resources that can be accessed to learn more about Results Frameworks and Theories of Change. They include: </a:t>
            </a:r>
          </a:p>
          <a:p>
            <a:pPr marL="628650" lvl="1" indent="-171450">
              <a:buFont typeface="Arial" panose="020B0604020202020204" pitchFamily="34" charset="0"/>
              <a:buChar char="•"/>
            </a:pPr>
            <a:r>
              <a:rPr lang="en-US" dirty="0"/>
              <a:t>ILAB’s M&amp;E resource guide for OCFT projects, which includes a link to the Results Framework template.</a:t>
            </a:r>
          </a:p>
          <a:p>
            <a:pPr marL="628650" lvl="1" indent="-171450">
              <a:buFont typeface="Arial" panose="020B0604020202020204" pitchFamily="34" charset="0"/>
              <a:buChar char="•"/>
            </a:pPr>
            <a:r>
              <a:rPr lang="en-US" dirty="0"/>
              <a:t>USAID’s Technical Note on Developing Results Frameworks</a:t>
            </a:r>
          </a:p>
          <a:p>
            <a:pPr marL="628650" lvl="1" indent="-171450">
              <a:buFont typeface="Arial" panose="020B0604020202020204" pitchFamily="34" charset="0"/>
              <a:buChar char="•"/>
            </a:pPr>
            <a:r>
              <a:rPr lang="en-US" dirty="0"/>
              <a:t>The World Bank’s How to Guide on Designing a Results Framework for Achieving Results </a:t>
            </a:r>
          </a:p>
          <a:p>
            <a:pPr marL="628650" lvl="1" indent="-171450">
              <a:buFont typeface="Arial" panose="020B0604020202020204" pitchFamily="34" charset="0"/>
              <a:buChar char="•"/>
            </a:pPr>
            <a:r>
              <a:rPr lang="en-US" dirty="0"/>
              <a:t>And other resources.</a:t>
            </a:r>
          </a:p>
        </p:txBody>
      </p:sp>
    </p:spTree>
    <p:extLst>
      <p:ext uri="{BB962C8B-B14F-4D97-AF65-F5344CB8AC3E}">
        <p14:creationId xmlns:p14="http://schemas.microsoft.com/office/powerpoint/2010/main" val="42548890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addition, here is a list of resources that can be accessed online to learn more about the types of analyses discussed in this course such 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Problem Tree analysis,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Stakeholder Analysis,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Gender analysis,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Forcefield analysis and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SWOT analysis.</a:t>
            </a:r>
          </a:p>
          <a:p>
            <a:endParaRPr lang="en-US" dirty="0"/>
          </a:p>
        </p:txBody>
      </p:sp>
    </p:spTree>
    <p:extLst>
      <p:ext uri="{BB962C8B-B14F-4D97-AF65-F5344CB8AC3E}">
        <p14:creationId xmlns:p14="http://schemas.microsoft.com/office/powerpoint/2010/main" val="37007104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you for your participation in this course.</a:t>
            </a:r>
          </a:p>
          <a:p>
            <a:endParaRPr lang="en-US" dirty="0"/>
          </a:p>
        </p:txBody>
      </p:sp>
    </p:spTree>
    <p:extLst>
      <p:ext uri="{BB962C8B-B14F-4D97-AF65-F5344CB8AC3E}">
        <p14:creationId xmlns:p14="http://schemas.microsoft.com/office/powerpoint/2010/main" val="142402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begin with the standard model using the ILAB Results Framework template.</a:t>
            </a:r>
          </a:p>
          <a:p>
            <a:pPr marL="171450" indent="-171450">
              <a:buFont typeface="Arial" panose="020B0604020202020204" pitchFamily="34" charset="0"/>
              <a:buChar char="•"/>
            </a:pPr>
            <a:r>
              <a:rPr lang="en-US" dirty="0"/>
              <a:t>It includes the Project level Objective, outcomes at the next level, sub-outcomes below the outcomes and lastly the outputs.</a:t>
            </a:r>
          </a:p>
          <a:p>
            <a:pPr marL="171450" indent="-171450">
              <a:buFont typeface="Arial" panose="020B0604020202020204" pitchFamily="34" charset="0"/>
              <a:buChar char="•"/>
            </a:pPr>
            <a:r>
              <a:rPr lang="en-US" dirty="0"/>
              <a:t>It also includes Critical Assumptions. This is the template that is provided by ILAB for grantees to use when developing their CMEP. </a:t>
            </a:r>
          </a:p>
          <a:p>
            <a:pPr marL="171450" indent="-171450">
              <a:buFont typeface="Arial" panose="020B0604020202020204" pitchFamily="34" charset="0"/>
              <a:buChar char="•"/>
            </a:pPr>
            <a:r>
              <a:rPr lang="en-US" dirty="0"/>
              <a:t>On the following slides we’ll look at examples from actual ILAB projects as well as a few different ways a project can chose to visualize their RF’s that vary from the template. </a:t>
            </a:r>
          </a:p>
        </p:txBody>
      </p:sp>
    </p:spTree>
    <p:extLst>
      <p:ext uri="{BB962C8B-B14F-4D97-AF65-F5344CB8AC3E}">
        <p14:creationId xmlns:p14="http://schemas.microsoft.com/office/powerpoint/2010/main" val="1733944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   https://www.dol.gov/agencies/ilab                                                                 Office of Child Labor, Forced Labor, and Human Trafficking                                                                                    @ILAB_DOL</a:t>
            </a:r>
            <a:endParaRPr lang="en-US" dirty="0"/>
          </a:p>
        </p:txBody>
      </p:sp>
      <p:pic>
        <p:nvPicPr>
          <p:cNvPr id="5" name="Picture 4">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userDrawn="1"/>
        </p:nvSpPr>
        <p:spPr>
          <a:xfrm>
            <a:off x="2720536" y="2066719"/>
            <a:ext cx="9840321" cy="2277547"/>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t>
            </a:r>
          </a:p>
          <a:p>
            <a:r>
              <a:rPr lang="en-US" sz="3200" b="1" i="0" kern="1200" baseline="0" dirty="0">
                <a:solidFill>
                  <a:schemeClr val="accent1"/>
                </a:solidFill>
                <a:effectLst/>
                <a:latin typeface="+mn-lt"/>
                <a:ea typeface="+mn-ea"/>
                <a:cs typeface="+mn-cs"/>
              </a:rPr>
              <a:t>and Human Trafficking (OCFT)</a:t>
            </a:r>
            <a:endParaRPr lang="en-US" sz="3200" b="1" i="0" kern="1200" dirty="0">
              <a:solidFill>
                <a:schemeClr val="accent1"/>
              </a:solidFill>
              <a:effectLst/>
              <a:latin typeface="+mn-lt"/>
              <a:ea typeface="+mn-ea"/>
              <a:cs typeface="+mn-cs"/>
            </a:endParaRPr>
          </a:p>
          <a:p>
            <a:endParaRPr lang="en-US" sz="2000" b="1"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Working</a:t>
            </a:r>
            <a:r>
              <a:rPr lang="en-US" sz="2000" b="0" i="0" kern="1200" baseline="0" dirty="0">
                <a:solidFill>
                  <a:schemeClr val="tx1"/>
                </a:solidFill>
                <a:effectLst/>
                <a:latin typeface="+mn-lt"/>
                <a:ea typeface="+mn-ea"/>
                <a:cs typeface="+mn-cs"/>
              </a:rPr>
              <a:t> </a:t>
            </a:r>
            <a:r>
              <a:rPr lang="en-US" sz="2000" b="0" i="0" kern="1200" dirty="0">
                <a:solidFill>
                  <a:schemeClr val="tx1"/>
                </a:solidFill>
                <a:effectLst/>
                <a:latin typeface="+mn-lt"/>
                <a:ea typeface="+mn-ea"/>
                <a:cs typeface="+mn-cs"/>
              </a:rPr>
              <a:t>to eliminate the worst forms of child labor, forced labor </a:t>
            </a:r>
          </a:p>
          <a:p>
            <a:r>
              <a:rPr lang="en-US" sz="2000" b="0" i="0" kern="1200" dirty="0">
                <a:solidFill>
                  <a:schemeClr val="tx1"/>
                </a:solidFill>
                <a:effectLst/>
                <a:latin typeface="+mn-lt"/>
                <a:ea typeface="+mn-ea"/>
                <a:cs typeface="+mn-cs"/>
              </a:rPr>
              <a:t>and human trafficking worldwide.</a:t>
            </a:r>
          </a:p>
          <a:p>
            <a:endParaRPr lang="en-US" dirty="0"/>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352953" y="1121001"/>
            <a:ext cx="8558631" cy="47089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Office</a:t>
            </a:r>
            <a:r>
              <a:rPr lang="en-US" sz="3200" b="1" i="0" kern="1200" baseline="0" dirty="0">
                <a:solidFill>
                  <a:schemeClr val="accent1"/>
                </a:solidFill>
                <a:effectLst/>
                <a:latin typeface="+mn-lt"/>
                <a:ea typeface="+mn-ea"/>
                <a:cs typeface="+mn-cs"/>
              </a:rPr>
              <a:t> of Child Labor, Forced Labor, and Human Trafficking</a:t>
            </a:r>
            <a:r>
              <a:rPr lang="en-US" sz="3200" b="1" i="0" kern="1200" dirty="0">
                <a:solidFill>
                  <a:schemeClr val="accent1"/>
                </a:solidFill>
                <a:effectLst/>
                <a:latin typeface="+mn-lt"/>
                <a:ea typeface="+mn-ea"/>
                <a:cs typeface="+mn-cs"/>
              </a:rPr>
              <a:t> (OCFT)</a:t>
            </a:r>
          </a:p>
          <a:p>
            <a:endParaRPr lang="en-US" sz="1800" b="1" i="0" kern="1200" dirty="0">
              <a:solidFill>
                <a:schemeClr val="tx1"/>
              </a:solidFill>
              <a:effectLst/>
              <a:latin typeface="+mn-lt"/>
              <a:ea typeface="+mn-ea"/>
              <a:cs typeface="+mn-cs"/>
            </a:endParaRPr>
          </a:p>
          <a:p>
            <a:r>
              <a:rPr lang="en-US" sz="2000" b="0" dirty="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dirty="0"/>
              <a:t>most vulnerable populations and communities</a:t>
            </a:r>
            <a:r>
              <a:rPr lang="en-US" sz="2000" b="0" dirty="0"/>
              <a:t>, OCFT produces cutting-edge </a:t>
            </a:r>
            <a:r>
              <a:rPr lang="en-US" sz="2000" b="1" dirty="0"/>
              <a:t>research and tools, funds targeted technical assistance, and strategically engages with foreign governments, businesses, worker organizations, and other key stakeholders to address these unacceptable labor abuses</a:t>
            </a:r>
            <a:r>
              <a:rPr lang="en-US" sz="2000" b="0" dirty="0"/>
              <a:t>.  OCFT combats the persistence of these </a:t>
            </a:r>
            <a:r>
              <a:rPr lang="en-US" sz="2000" b="1" dirty="0"/>
              <a:t>exploitative practices in supply chains</a:t>
            </a:r>
            <a:r>
              <a:rPr lang="en-US" sz="2000" b="0" dirty="0"/>
              <a:t> to ensure that workers in the United States and around the world are able to compete on a level playing field.</a:t>
            </a:r>
          </a:p>
          <a:p>
            <a:endParaRPr lang="en-US" dirty="0"/>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r>
              <a:rPr lang="en-US" dirty="0"/>
              <a:t>   https://www.dol.gov/agencies/ilab                                                                 Office of Child Labor, Forced Labor, and Human Trafficking                                                                                    @ILAB_DOL</a:t>
            </a: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https://www.dol.gov/agencies/ilab                                                                 Office of Child Labor, Forced Labor, and Human Trafficking                                                                                    @ILAB_DOL</a:t>
            </a:r>
          </a:p>
        </p:txBody>
      </p:sp>
      <p:sp>
        <p:nvSpPr>
          <p:cNvPr id="6" name="Picture Placeholder 5"/>
          <p:cNvSpPr>
            <a:spLocks noGrp="1"/>
          </p:cNvSpPr>
          <p:nvPr>
            <p:ph type="pic" sz="quarter" idx="13"/>
          </p:nvPr>
        </p:nvSpPr>
        <p:spPr>
          <a:xfrm>
            <a:off x="838200" y="172167"/>
            <a:ext cx="10515600" cy="5838387"/>
          </a:xfrm>
        </p:spPr>
        <p:txBody>
          <a:bodyPr/>
          <a:lstStyle/>
          <a:p>
            <a:endParaRPr lang="en-US"/>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   https://www.dol.gov/agencies/ilab                                                                 Office of Child Labor, Forced Labor, and Human Trafficking                                                                                    @ILAB_DOL</a:t>
            </a: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   https://www.dol.gov/agencies/ilab                                                                 Office of Child Labor, Forced Labor, and Human Trafficking                                                                                    @ILAB_DOL</a:t>
            </a:r>
          </a:p>
        </p:txBody>
      </p:sp>
      <p:sp>
        <p:nvSpPr>
          <p:cNvPr id="8" name="TextBox 7"/>
          <p:cNvSpPr txBox="1"/>
          <p:nvPr userDrawn="1"/>
        </p:nvSpPr>
        <p:spPr>
          <a:xfrm>
            <a:off x="260164" y="2345302"/>
            <a:ext cx="11868070" cy="1908215"/>
          </a:xfrm>
          <a:prstGeom prst="rect">
            <a:avLst/>
          </a:prstGeom>
          <a:noFill/>
        </p:spPr>
        <p:txBody>
          <a:bodyPr wrap="square" rtlCol="0">
            <a:spAutoFit/>
          </a:bodyPr>
          <a:lstStyle/>
          <a:p>
            <a:pPr algn="ctr"/>
            <a:r>
              <a:rPr lang="en-US" sz="7200" dirty="0">
                <a:solidFill>
                  <a:schemeClr val="accent2"/>
                </a:solidFill>
              </a:rPr>
              <a:t>Thank You</a:t>
            </a:r>
          </a:p>
          <a:p>
            <a:pPr algn="ctr"/>
            <a:endParaRPr lang="en-US" dirty="0"/>
          </a:p>
          <a:p>
            <a:pPr algn="ctr"/>
            <a:r>
              <a:rPr lang="en-US" sz="2800" dirty="0"/>
              <a:t>Get</a:t>
            </a:r>
            <a:r>
              <a:rPr lang="en-US" sz="2800" baseline="0" dirty="0"/>
              <a:t> in touch: GlobalKids@ilab.dol.gov</a:t>
            </a:r>
            <a:endParaRPr lang="en-US" sz="2800" dirty="0"/>
          </a:p>
        </p:txBody>
      </p:sp>
      <p:pic>
        <p:nvPicPr>
          <p:cNvPr id="9" name="Picture 8">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0F1686A-FC94-446A-993E-BA277DEF0ACC}" type="slidenum">
              <a:rPr lang="en-US" smtClean="0"/>
              <a:pPr>
                <a:defRPr/>
              </a:pPr>
              <a:t>‹#›</a:t>
            </a:fld>
            <a:endParaRPr lang="en-US" dirty="0"/>
          </a:p>
        </p:txBody>
      </p:sp>
    </p:spTree>
    <p:extLst>
      <p:ext uri="{BB962C8B-B14F-4D97-AF65-F5344CB8AC3E}">
        <p14:creationId xmlns:p14="http://schemas.microsoft.com/office/powerpoint/2010/main" val="279560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a:p>
        </p:txBody>
      </p:sp>
      <p:sp>
        <p:nvSpPr>
          <p:cNvPr id="10" name="Picture Placeholder 9"/>
          <p:cNvSpPr>
            <a:spLocks noGrp="1"/>
          </p:cNvSpPr>
          <p:nvPr>
            <p:ph type="pic" sz="quarter" idx="11"/>
          </p:nvPr>
        </p:nvSpPr>
        <p:spPr>
          <a:xfrm>
            <a:off x="6810375" y="2083442"/>
            <a:ext cx="5429250" cy="3860157"/>
          </a:xfrm>
        </p:spPr>
        <p:txBody>
          <a:bodyPr/>
          <a:lstStyle/>
          <a:p>
            <a:endParaRPr lang="en-US"/>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dirty="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a:p>
        </p:txBody>
      </p:sp>
      <p:sp>
        <p:nvSpPr>
          <p:cNvPr id="10" name="Picture Placeholder 9"/>
          <p:cNvSpPr>
            <a:spLocks noGrp="1"/>
          </p:cNvSpPr>
          <p:nvPr>
            <p:ph type="pic" sz="quarter" idx="11"/>
          </p:nvPr>
        </p:nvSpPr>
        <p:spPr>
          <a:xfrm>
            <a:off x="6810375" y="2083442"/>
            <a:ext cx="5429250" cy="3860157"/>
          </a:xfrm>
        </p:spPr>
        <p:txBody>
          <a:bodyPr/>
          <a:lstStyle/>
          <a:p>
            <a:endParaRPr lang="en-US"/>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dirty="0"/>
          </a:p>
        </p:txBody>
      </p:sp>
      <p:sp>
        <p:nvSpPr>
          <p:cNvPr id="7" name="Picture Placeholder 6"/>
          <p:cNvSpPr>
            <a:spLocks noGrp="1"/>
          </p:cNvSpPr>
          <p:nvPr>
            <p:ph type="pic" sz="quarter" idx="11"/>
          </p:nvPr>
        </p:nvSpPr>
        <p:spPr>
          <a:xfrm>
            <a:off x="8906934" y="2058988"/>
            <a:ext cx="3285065" cy="3873500"/>
          </a:xfrm>
        </p:spPr>
        <p:txBody>
          <a:bodyPr/>
          <a:lstStyle/>
          <a:p>
            <a:endParaRPr lang="en-US"/>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dirty="0"/>
              <a:t>   https://www.dol.gov/agencies/ilab                                                                 Office of Child Labor, Forced Labor, and Human Trafficking                                                                                    @ILAB_DOL</a:t>
            </a:r>
          </a:p>
        </p:txBody>
      </p:sp>
      <p:sp>
        <p:nvSpPr>
          <p:cNvPr id="2" name="TextBox 1"/>
          <p:cNvSpPr txBox="1"/>
          <p:nvPr userDrawn="1"/>
        </p:nvSpPr>
        <p:spPr>
          <a:xfrm>
            <a:off x="2245827" y="2142526"/>
            <a:ext cx="8558631" cy="2092881"/>
          </a:xfrm>
          <a:prstGeom prst="rect">
            <a:avLst/>
          </a:prstGeom>
          <a:noFill/>
        </p:spPr>
        <p:txBody>
          <a:bodyPr wrap="square" rtlCol="0">
            <a:spAutoFit/>
          </a:bodyPr>
          <a:lstStyle/>
          <a:p>
            <a:r>
              <a:rPr lang="en-US" sz="3200" b="1" i="0" kern="1200" dirty="0">
                <a:solidFill>
                  <a:schemeClr val="accent1"/>
                </a:solidFill>
                <a:effectLst/>
                <a:latin typeface="+mn-lt"/>
                <a:ea typeface="+mn-ea"/>
                <a:cs typeface="+mn-cs"/>
              </a:rPr>
              <a:t>The Bureau of International Labor Affairs</a:t>
            </a:r>
            <a:r>
              <a:rPr lang="en-US" sz="3200" b="1" i="0" kern="1200" baseline="0" dirty="0">
                <a:solidFill>
                  <a:schemeClr val="accent1"/>
                </a:solidFill>
                <a:effectLst/>
                <a:latin typeface="+mn-lt"/>
                <a:ea typeface="+mn-ea"/>
                <a:cs typeface="+mn-cs"/>
              </a:rPr>
              <a:t> </a:t>
            </a:r>
            <a:r>
              <a:rPr lang="en-US" sz="3200" b="1" i="0" kern="1200" dirty="0">
                <a:solidFill>
                  <a:schemeClr val="accent1"/>
                </a:solidFill>
                <a:effectLst/>
                <a:latin typeface="+mn-lt"/>
                <a:ea typeface="+mn-ea"/>
                <a:cs typeface="+mn-cs"/>
              </a:rPr>
              <a:t>(ILAB)</a:t>
            </a:r>
          </a:p>
          <a:p>
            <a:endParaRPr lang="en-US" sz="1800" b="1" i="0"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r>
              <a:rPr lang="en-US" dirty="0"/>
              <a:t>   https://www.dol.gov/agencies/ilab                                                                 Office of Child Labor, Forced Labor, and Human Trafficking                                                                                    @ILAB_DOL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 id="2147483708" r:id="rId2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7.sv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image" Target="../media/image19.sv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5.png"/><Relationship Id="rId7" Type="http://schemas.openxmlformats.org/officeDocument/2006/relationships/diagramColors" Target="../diagrams/colors3.xml"/><Relationship Id="rId2" Type="http://schemas.openxmlformats.org/officeDocument/2006/relationships/notesSlide" Target="../notesSlides/notesSlide77.xml"/><Relationship Id="rId1" Type="http://schemas.openxmlformats.org/officeDocument/2006/relationships/slideLayout" Target="../slideLayouts/slideLayout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www.dol.gov/sites/dolgov/files/ILAB/MandE-Resource-Guide-for-OCFT-Projects-508-Compliant-Version.pdf" TargetMode="External"/><Relationship Id="rId2" Type="http://schemas.openxmlformats.org/officeDocument/2006/relationships/notesSlide" Target="../notesSlides/notesSlide83.xml"/><Relationship Id="rId1" Type="http://schemas.openxmlformats.org/officeDocument/2006/relationships/slideLayout" Target="../slideLayouts/slideLayout13.xml"/><Relationship Id="rId6" Type="http://schemas.openxmlformats.org/officeDocument/2006/relationships/hyperlink" Target="https://knowhow.ncvo.org.uk/how-to/how-to-build-a-theory-of-change" TargetMode="External"/><Relationship Id="rId5" Type="http://schemas.openxmlformats.org/officeDocument/2006/relationships/hyperlink" Target="https://www.oecd.org/dac/peer-reviews/WB%202012%20designing%20results%20framework.pdf" TargetMode="External"/><Relationship Id="rId4" Type="http://schemas.openxmlformats.org/officeDocument/2006/relationships/hyperlink" Target="https://www.usaid.gov/sites/default/files/documents/1865/_508_RF_Technical_Note_Final_2013_0722.pdf"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eige.europa.eu/sites/default/files/mh0319271enn_002.pdf" TargetMode="External"/><Relationship Id="rId3" Type="http://schemas.openxmlformats.org/officeDocument/2006/relationships/hyperlink" Target="https://www.usaid.gov/sites/default/files/documents/1868/597sah.pdf" TargetMode="External"/><Relationship Id="rId7" Type="http://schemas.openxmlformats.org/officeDocument/2006/relationships/hyperlink" Target="https://www.who.int/gender/mainstreaming/GMH_Participant_GenderAssessmentTool.pdf" TargetMode="External"/><Relationship Id="rId2" Type="http://schemas.openxmlformats.org/officeDocument/2006/relationships/notesSlide" Target="../notesSlides/notesSlide84.xml"/><Relationship Id="rId1" Type="http://schemas.openxmlformats.org/officeDocument/2006/relationships/slideLayout" Target="../slideLayouts/slideLayout13.xml"/><Relationship Id="rId6" Type="http://schemas.openxmlformats.org/officeDocument/2006/relationships/hyperlink" Target="https://nam10.safelinks.protection.outlook.com/?url=https%3A%2F%2Fdocs.wfp.org%2Fapi%2Fdocuments%2FWFP-0000002694%2Fdownload%2F&amp;data=04%7C01%7Cgzodrow%40msi-inc.com%7Cf4b41b7f12e04a014df308d9f7c18f7a%7Ca40fe4baabc748fe8792b43889936400%7C0%7C0%7C637813232971499605%7CUnknown%7CTWFpbGZsb3d8eyJWIjoiMC4wLjAwMDAiLCJQIjoiV2luMzIiLCJBTiI6Ik1haWwiLCJXVCI6Mn0%3D%7C3000&amp;sdata=%2FRY67gc7zFpZMKIpol5IocryNskoxFikWbl4CdJpLw8%3D&amp;reserved=0" TargetMode="External"/><Relationship Id="rId5" Type="http://schemas.openxmlformats.org/officeDocument/2006/relationships/hyperlink" Target="https://www.who.int/workforcealliance/knowledge/toolkit/33.pdf" TargetMode="External"/><Relationship Id="rId10" Type="http://schemas.openxmlformats.org/officeDocument/2006/relationships/hyperlink" Target="https://www.mindtools.com/pages/article/newTMC_05.htm" TargetMode="External"/><Relationship Id="rId4" Type="http://schemas.openxmlformats.org/officeDocument/2006/relationships/hyperlink" Target="https://cdn.odi.org/media/documents/6461.pdf" TargetMode="External"/><Relationship Id="rId9" Type="http://schemas.openxmlformats.org/officeDocument/2006/relationships/hyperlink" Target="https://www.mindtools.com/pages/article/newTED_06.htm"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amp;E Concepts: Designing Results Frameworks ">
            <a:extLst>
              <a:ext uri="{FF2B5EF4-FFF2-40B4-BE49-F238E27FC236}">
                <a16:creationId xmlns:a16="http://schemas.microsoft.com/office/drawing/2014/main" id="{AAFFF637-1C22-4FDA-BAA0-FF1B443C7EDF}"/>
              </a:ext>
            </a:extLst>
          </p:cNvPr>
          <p:cNvSpPr>
            <a:spLocks noGrp="1"/>
          </p:cNvSpPr>
          <p:nvPr>
            <p:ph type="ctrTitle"/>
          </p:nvPr>
        </p:nvSpPr>
        <p:spPr/>
        <p:txBody>
          <a:bodyPr>
            <a:normAutofit fontScale="90000"/>
          </a:bodyPr>
          <a:lstStyle/>
          <a:p>
            <a:pPr marL="0" indent="0"/>
            <a:r>
              <a:rPr lang="en-US" sz="4000" b="1" dirty="0"/>
              <a:t>M&amp;E Concepts: Designing Results Frameworks </a:t>
            </a:r>
            <a:br>
              <a:rPr lang="en-US" sz="4000" b="1" dirty="0"/>
            </a:br>
            <a:endParaRPr lang="en-US" dirty="0"/>
          </a:p>
        </p:txBody>
      </p:sp>
    </p:spTree>
    <p:extLst>
      <p:ext uri="{BB962C8B-B14F-4D97-AF65-F5344CB8AC3E}">
        <p14:creationId xmlns:p14="http://schemas.microsoft.com/office/powerpoint/2010/main" val="159616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12D47-4294-45D8-8EDC-C71202594E18}"/>
              </a:ext>
            </a:extLst>
          </p:cNvPr>
          <p:cNvSpPr>
            <a:spLocks noGrp="1"/>
          </p:cNvSpPr>
          <p:nvPr>
            <p:ph type="title"/>
          </p:nvPr>
        </p:nvSpPr>
        <p:spPr>
          <a:xfrm>
            <a:off x="89425" y="-195943"/>
            <a:ext cx="10515600" cy="1325563"/>
          </a:xfrm>
        </p:spPr>
        <p:txBody>
          <a:bodyPr/>
          <a:lstStyle/>
          <a:p>
            <a:r>
              <a:rPr lang="en-US" dirty="0"/>
              <a:t>Results Framework: Example 1</a:t>
            </a:r>
          </a:p>
        </p:txBody>
      </p:sp>
      <p:sp>
        <p:nvSpPr>
          <p:cNvPr id="3" name="Footer Placeholder 2">
            <a:extLst>
              <a:ext uri="{FF2B5EF4-FFF2-40B4-BE49-F238E27FC236}">
                <a16:creationId xmlns:a16="http://schemas.microsoft.com/office/drawing/2014/main" id="{BEFAA982-29E5-4D25-A025-AA1EE85C70EE}"/>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pic>
        <p:nvPicPr>
          <p:cNvPr id="6" name="Picture 5" descr="High level example of a RF. Not readable. ">
            <a:extLst>
              <a:ext uri="{FF2B5EF4-FFF2-40B4-BE49-F238E27FC236}">
                <a16:creationId xmlns:a16="http://schemas.microsoft.com/office/drawing/2014/main" id="{74C28C42-7758-42EE-9347-D0DBC027321A}"/>
              </a:ext>
            </a:extLst>
          </p:cNvPr>
          <p:cNvPicPr>
            <a:picLocks noChangeAspect="1"/>
          </p:cNvPicPr>
          <p:nvPr/>
        </p:nvPicPr>
        <p:blipFill rotWithShape="1">
          <a:blip r:embed="rId3"/>
          <a:srcRect l="21071" t="22698" r="19286" b="10232"/>
          <a:stretch/>
        </p:blipFill>
        <p:spPr>
          <a:xfrm>
            <a:off x="1673918" y="786866"/>
            <a:ext cx="8754598" cy="5537734"/>
          </a:xfrm>
          <a:prstGeom prst="rect">
            <a:avLst/>
          </a:prstGeom>
        </p:spPr>
      </p:pic>
    </p:spTree>
    <p:extLst>
      <p:ext uri="{BB962C8B-B14F-4D97-AF65-F5344CB8AC3E}">
        <p14:creationId xmlns:p14="http://schemas.microsoft.com/office/powerpoint/2010/main" val="201708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12D47-4294-45D8-8EDC-C71202594E18}"/>
              </a:ext>
            </a:extLst>
          </p:cNvPr>
          <p:cNvSpPr>
            <a:spLocks noGrp="1"/>
          </p:cNvSpPr>
          <p:nvPr>
            <p:ph type="title"/>
          </p:nvPr>
        </p:nvSpPr>
        <p:spPr>
          <a:xfrm>
            <a:off x="0" y="0"/>
            <a:ext cx="1554317" cy="1325563"/>
          </a:xfrm>
        </p:spPr>
        <p:txBody>
          <a:bodyPr>
            <a:noAutofit/>
          </a:bodyPr>
          <a:lstStyle/>
          <a:p>
            <a:r>
              <a:rPr lang="en-US" sz="2400" dirty="0"/>
              <a:t>RFs: Example 2</a:t>
            </a:r>
          </a:p>
        </p:txBody>
      </p:sp>
      <p:sp>
        <p:nvSpPr>
          <p:cNvPr id="3" name="Footer Placeholder 2">
            <a:extLst>
              <a:ext uri="{FF2B5EF4-FFF2-40B4-BE49-F238E27FC236}">
                <a16:creationId xmlns:a16="http://schemas.microsoft.com/office/drawing/2014/main" id="{BEFAA982-29E5-4D25-A025-AA1EE85C70EE}"/>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pic>
        <p:nvPicPr>
          <p:cNvPr id="7" name="Picture 6" descr="High level example of an indicators table. Text is too small to read. ">
            <a:extLst>
              <a:ext uri="{FF2B5EF4-FFF2-40B4-BE49-F238E27FC236}">
                <a16:creationId xmlns:a16="http://schemas.microsoft.com/office/drawing/2014/main" id="{74C2FD38-BC34-46E6-8AB6-3E6E7BC4C675}"/>
              </a:ext>
            </a:extLst>
          </p:cNvPr>
          <p:cNvPicPr>
            <a:picLocks noChangeAspect="1"/>
          </p:cNvPicPr>
          <p:nvPr/>
        </p:nvPicPr>
        <p:blipFill rotWithShape="1">
          <a:blip r:embed="rId3"/>
          <a:srcRect l="16584" t="17334" r="13917" b="13926"/>
          <a:stretch/>
        </p:blipFill>
        <p:spPr>
          <a:xfrm>
            <a:off x="1423495" y="193040"/>
            <a:ext cx="10646585" cy="5923280"/>
          </a:xfrm>
          <a:prstGeom prst="rect">
            <a:avLst/>
          </a:prstGeom>
        </p:spPr>
      </p:pic>
    </p:spTree>
    <p:extLst>
      <p:ext uri="{BB962C8B-B14F-4D97-AF65-F5344CB8AC3E}">
        <p14:creationId xmlns:p14="http://schemas.microsoft.com/office/powerpoint/2010/main" val="193099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Effect transition="in" filter="fade">
                                      <p:cBhvr>
                                        <p:cTn id="9"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12D47-4294-45D8-8EDC-C71202594E18}"/>
              </a:ext>
            </a:extLst>
          </p:cNvPr>
          <p:cNvSpPr>
            <a:spLocks noGrp="1"/>
          </p:cNvSpPr>
          <p:nvPr>
            <p:ph type="title"/>
          </p:nvPr>
        </p:nvSpPr>
        <p:spPr>
          <a:xfrm>
            <a:off x="222795" y="693544"/>
            <a:ext cx="2530565" cy="1325563"/>
          </a:xfrm>
        </p:spPr>
        <p:txBody>
          <a:bodyPr>
            <a:normAutofit fontScale="90000"/>
          </a:bodyPr>
          <a:lstStyle/>
          <a:p>
            <a:r>
              <a:rPr lang="en-US" sz="4000" dirty="0"/>
              <a:t>Results Framework: Example 3</a:t>
            </a:r>
          </a:p>
        </p:txBody>
      </p:sp>
      <p:pic>
        <p:nvPicPr>
          <p:cNvPr id="7" name="Picture 6" descr="RF example, too small to read. ">
            <a:extLst>
              <a:ext uri="{FF2B5EF4-FFF2-40B4-BE49-F238E27FC236}">
                <a16:creationId xmlns:a16="http://schemas.microsoft.com/office/drawing/2014/main" id="{2E9FB823-6216-4877-B2BB-5D26929CC2C5}"/>
              </a:ext>
            </a:extLst>
          </p:cNvPr>
          <p:cNvPicPr>
            <a:picLocks noChangeAspect="1"/>
          </p:cNvPicPr>
          <p:nvPr/>
        </p:nvPicPr>
        <p:blipFill rotWithShape="1">
          <a:blip r:embed="rId3"/>
          <a:srcRect l="19917" t="17629" r="24167" b="5037"/>
          <a:stretch/>
        </p:blipFill>
        <p:spPr>
          <a:xfrm>
            <a:off x="3169921" y="5315"/>
            <a:ext cx="8808720" cy="6852685"/>
          </a:xfrm>
          <a:prstGeom prst="rect">
            <a:avLst/>
          </a:prstGeom>
        </p:spPr>
      </p:pic>
    </p:spTree>
    <p:extLst>
      <p:ext uri="{BB962C8B-B14F-4D97-AF65-F5344CB8AC3E}">
        <p14:creationId xmlns:p14="http://schemas.microsoft.com/office/powerpoint/2010/main" val="276064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AE6A84-D346-4C19-B481-272E68A6774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2" name="Title 1">
            <a:extLst>
              <a:ext uri="{FF2B5EF4-FFF2-40B4-BE49-F238E27FC236}">
                <a16:creationId xmlns:a16="http://schemas.microsoft.com/office/drawing/2014/main" id="{34A51F0B-E340-4218-9ECF-B7AACD1EAA68}"/>
              </a:ext>
            </a:extLst>
          </p:cNvPr>
          <p:cNvSpPr>
            <a:spLocks noGrp="1"/>
          </p:cNvSpPr>
          <p:nvPr>
            <p:ph type="ctrTitle"/>
          </p:nvPr>
        </p:nvSpPr>
        <p:spPr/>
        <p:txBody>
          <a:bodyPr>
            <a:normAutofit/>
          </a:bodyPr>
          <a:lstStyle/>
          <a:p>
            <a:r>
              <a:rPr lang="en-US" dirty="0">
                <a:solidFill>
                  <a:srgbClr val="C00000"/>
                </a:solidFill>
              </a:rPr>
              <a:t>Roles and Responsibilities </a:t>
            </a:r>
            <a:endParaRPr lang="en-US" sz="8000" dirty="0">
              <a:solidFill>
                <a:srgbClr val="C00000"/>
              </a:solidFill>
            </a:endParaRPr>
          </a:p>
        </p:txBody>
      </p:sp>
    </p:spTree>
    <p:extLst>
      <p:ext uri="{BB962C8B-B14F-4D97-AF65-F5344CB8AC3E}">
        <p14:creationId xmlns:p14="http://schemas.microsoft.com/office/powerpoint/2010/main" val="368232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23279-E8B1-4737-B0E8-68D20D4BD5AC}"/>
              </a:ext>
            </a:extLst>
          </p:cNvPr>
          <p:cNvSpPr>
            <a:spLocks noGrp="1"/>
          </p:cNvSpPr>
          <p:nvPr>
            <p:ph type="title"/>
          </p:nvPr>
        </p:nvSpPr>
        <p:spPr>
          <a:xfrm>
            <a:off x="444910" y="70157"/>
            <a:ext cx="10515600" cy="1325563"/>
          </a:xfrm>
        </p:spPr>
        <p:txBody>
          <a:bodyPr/>
          <a:lstStyle/>
          <a:p>
            <a:r>
              <a:rPr lang="en-US" dirty="0"/>
              <a:t>Roles and Responsibilities for Developing RF	</a:t>
            </a:r>
          </a:p>
        </p:txBody>
      </p:sp>
      <p:sp>
        <p:nvSpPr>
          <p:cNvPr id="4" name="Content Placeholder 3" descr="&#10;Develop draft RF as part of proposal submission&#10;Develop full RF in participatory manner during start-up (potentially in CMEP workshop)&#10;Incorporate ILAB feedback into final RF &#10;Review and revise over the life of award if needed, in collaboration with ILABDevelop draft RF as part of proposal submission&#10;Develop full RF in participatory manner during start-up (potentially in CMEP workshop)&#10;Incorporate ILAB feedback into final RF &#10;Review and revise over the life of award if needed, in collaboration with ILAB.&#10;">
            <a:extLst>
              <a:ext uri="{FF2B5EF4-FFF2-40B4-BE49-F238E27FC236}">
                <a16:creationId xmlns:a16="http://schemas.microsoft.com/office/drawing/2014/main" id="{6B287E07-637B-4520-AB92-AED1CF8CD357}"/>
              </a:ext>
            </a:extLst>
          </p:cNvPr>
          <p:cNvSpPr>
            <a:spLocks noGrp="1"/>
          </p:cNvSpPr>
          <p:nvPr>
            <p:ph idx="1"/>
          </p:nvPr>
        </p:nvSpPr>
        <p:spPr>
          <a:xfrm>
            <a:off x="594136" y="1272653"/>
            <a:ext cx="10515600" cy="4665160"/>
          </a:xfrm>
        </p:spPr>
        <p:txBody>
          <a:bodyPr>
            <a:normAutofit/>
          </a:bodyPr>
          <a:lstStyle/>
          <a:p>
            <a:pPr marL="0" indent="0">
              <a:buNone/>
            </a:pPr>
            <a:r>
              <a:rPr lang="en-US" dirty="0"/>
              <a:t>Grantee</a:t>
            </a:r>
          </a:p>
          <a:p>
            <a:pPr lvl="1">
              <a:lnSpc>
                <a:spcPct val="120000"/>
              </a:lnSpc>
            </a:pPr>
            <a:r>
              <a:rPr lang="en-US" dirty="0"/>
              <a:t>Develop draft RF as part of proposal submission</a:t>
            </a:r>
          </a:p>
          <a:p>
            <a:pPr lvl="1"/>
            <a:r>
              <a:rPr lang="en-US" dirty="0"/>
              <a:t>Develop full RF in participatory manner during start-up (potentially in CMEP workshop)</a:t>
            </a:r>
          </a:p>
          <a:p>
            <a:pPr lvl="1"/>
            <a:r>
              <a:rPr lang="en-US" dirty="0"/>
              <a:t>Incorporate ILAB feedback into final RF </a:t>
            </a:r>
          </a:p>
          <a:p>
            <a:pPr lvl="1"/>
            <a:r>
              <a:rPr lang="en-US" dirty="0"/>
              <a:t>Review and revise over the life of award if needed, in collaboration with ILAB.</a:t>
            </a:r>
          </a:p>
          <a:p>
            <a:pPr marL="0" indent="0">
              <a:buNone/>
            </a:pPr>
            <a:endParaRPr lang="en-US" dirty="0"/>
          </a:p>
        </p:txBody>
      </p:sp>
      <p:sp>
        <p:nvSpPr>
          <p:cNvPr id="15" name="Rectangle 14" descr="Roles and Responsibilities for Developing RF">
            <a:extLst>
              <a:ext uri="{FF2B5EF4-FFF2-40B4-BE49-F238E27FC236}">
                <a16:creationId xmlns:a16="http://schemas.microsoft.com/office/drawing/2014/main" id="{92DE8914-76CB-4D1A-88D2-2C83974BF4CE}"/>
              </a:ext>
            </a:extLst>
          </p:cNvPr>
          <p:cNvSpPr/>
          <p:nvPr/>
        </p:nvSpPr>
        <p:spPr>
          <a:xfrm>
            <a:off x="546920" y="3762879"/>
            <a:ext cx="10685206" cy="4460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801331BF-8AAA-4787-93B1-98D7B5999463}"/>
              </a:ext>
              <a:ext uri="{C183D7F6-B498-43B3-948B-1728B52AA6E4}">
                <adec:decorative xmlns:adec="http://schemas.microsoft.com/office/drawing/2017/decorative" val="1"/>
              </a:ext>
            </a:extLst>
          </p:cNvPr>
          <p:cNvSpPr/>
          <p:nvPr/>
        </p:nvSpPr>
        <p:spPr>
          <a:xfrm>
            <a:off x="631723" y="1228571"/>
            <a:ext cx="10685206" cy="4460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38582365-F052-4792-A10C-8BAF82E5779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7" name="Content Placeholder 3" descr="Prepare draft RF as part of solicitation&#10;Review RF as part of proposal submission&#10;Review and provide feedback on RF developed by grantee&#10;During implementation, review RF to ensure it is still valid – approve adjustments as appropriate&#10;">
            <a:extLst>
              <a:ext uri="{FF2B5EF4-FFF2-40B4-BE49-F238E27FC236}">
                <a16:creationId xmlns:a16="http://schemas.microsoft.com/office/drawing/2014/main" id="{59BB832D-071F-4428-9260-84CCD14EB46E}"/>
              </a:ext>
            </a:extLst>
          </p:cNvPr>
          <p:cNvSpPr txBox="1">
            <a:spLocks/>
          </p:cNvSpPr>
          <p:nvPr/>
        </p:nvSpPr>
        <p:spPr>
          <a:xfrm>
            <a:off x="594136" y="3787253"/>
            <a:ext cx="10515600" cy="2510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ILAB Staff</a:t>
            </a:r>
          </a:p>
          <a:p>
            <a:pPr lvl="1"/>
            <a:r>
              <a:rPr lang="en-US" dirty="0"/>
              <a:t>Prepare draft RF as part of solicitation</a:t>
            </a:r>
          </a:p>
          <a:p>
            <a:pPr lvl="1"/>
            <a:r>
              <a:rPr lang="en-US" dirty="0"/>
              <a:t>Review RF as part of proposal submission</a:t>
            </a:r>
          </a:p>
          <a:p>
            <a:pPr lvl="1"/>
            <a:r>
              <a:rPr lang="en-US" dirty="0"/>
              <a:t>Review and provide feedback on RF developed by grantee</a:t>
            </a:r>
          </a:p>
          <a:p>
            <a:pPr lvl="1"/>
            <a:r>
              <a:rPr lang="en-US" dirty="0"/>
              <a:t>During implementation, review RF to ensure it is still valid – approve adjustments as appropriate</a:t>
            </a:r>
          </a:p>
          <a:p>
            <a:endParaRPr lang="en-US" dirty="0"/>
          </a:p>
        </p:txBody>
      </p:sp>
    </p:spTree>
    <p:extLst>
      <p:ext uri="{BB962C8B-B14F-4D97-AF65-F5344CB8AC3E}">
        <p14:creationId xmlns:p14="http://schemas.microsoft.com/office/powerpoint/2010/main" val="25231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AE6A84-D346-4C19-B481-272E68A6774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2" name="Title 1">
            <a:extLst>
              <a:ext uri="{FF2B5EF4-FFF2-40B4-BE49-F238E27FC236}">
                <a16:creationId xmlns:a16="http://schemas.microsoft.com/office/drawing/2014/main" id="{34A51F0B-E340-4218-9ECF-B7AACD1EAA68}"/>
              </a:ext>
            </a:extLst>
          </p:cNvPr>
          <p:cNvSpPr>
            <a:spLocks noGrp="1"/>
          </p:cNvSpPr>
          <p:nvPr>
            <p:ph type="ctrTitle"/>
          </p:nvPr>
        </p:nvSpPr>
        <p:spPr/>
        <p:txBody>
          <a:bodyPr>
            <a:normAutofit fontScale="90000"/>
          </a:bodyPr>
          <a:lstStyle/>
          <a:p>
            <a:r>
              <a:rPr lang="en-US" dirty="0">
                <a:solidFill>
                  <a:srgbClr val="C00000"/>
                </a:solidFill>
              </a:rPr>
              <a:t>Elements of a Well-Developed Results Framework</a:t>
            </a:r>
            <a:endParaRPr lang="en-US" sz="8000" dirty="0">
              <a:solidFill>
                <a:srgbClr val="C00000"/>
              </a:solidFill>
            </a:endParaRPr>
          </a:p>
        </p:txBody>
      </p:sp>
    </p:spTree>
    <p:extLst>
      <p:ext uri="{BB962C8B-B14F-4D97-AF65-F5344CB8AC3E}">
        <p14:creationId xmlns:p14="http://schemas.microsoft.com/office/powerpoint/2010/main" val="4019415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817418" y="1600199"/>
            <a:ext cx="10418618" cy="4962638"/>
          </a:xfrm>
        </p:spPr>
        <p:txBody>
          <a:bodyPr/>
          <a:lstStyle/>
          <a:p>
            <a:pPr marL="514350" indent="-514350">
              <a:buClr>
                <a:srgbClr val="800000"/>
              </a:buClr>
              <a:buFontTx/>
              <a:buAutoNum type="circleNumDbPlain"/>
            </a:pPr>
            <a:r>
              <a:rPr lang="en-US" altLang="en-US" dirty="0">
                <a:solidFill>
                  <a:srgbClr val="000000"/>
                </a:solidFill>
              </a:rPr>
              <a:t>Is based on </a:t>
            </a:r>
            <a:r>
              <a:rPr lang="en-US" altLang="en-US" b="1" dirty="0">
                <a:solidFill>
                  <a:srgbClr val="000000"/>
                </a:solidFill>
              </a:rPr>
              <a:t>research and analysis</a:t>
            </a:r>
          </a:p>
          <a:p>
            <a:pPr marL="514350" indent="-514350">
              <a:buClr>
                <a:srgbClr val="800000"/>
              </a:buClr>
              <a:buFontTx/>
              <a:buAutoNum type="circleNumDbPlain"/>
            </a:pPr>
            <a:r>
              <a:rPr lang="en-US" altLang="en-US" dirty="0">
                <a:solidFill>
                  <a:srgbClr val="000000"/>
                </a:solidFill>
              </a:rPr>
              <a:t>Reflects sound </a:t>
            </a:r>
            <a:r>
              <a:rPr lang="en-US" altLang="en-US" b="1" dirty="0">
                <a:solidFill>
                  <a:srgbClr val="000000"/>
                </a:solidFill>
              </a:rPr>
              <a:t>causal thinking</a:t>
            </a:r>
          </a:p>
          <a:p>
            <a:pPr marL="514350" indent="-514350">
              <a:buClr>
                <a:srgbClr val="800000"/>
              </a:buClr>
              <a:buFontTx/>
              <a:buAutoNum type="circleNumDbPlain"/>
            </a:pPr>
            <a:r>
              <a:rPr lang="en-US" altLang="en-US" dirty="0">
                <a:solidFill>
                  <a:srgbClr val="000000"/>
                </a:solidFill>
              </a:rPr>
              <a:t>Has well-designed </a:t>
            </a:r>
            <a:r>
              <a:rPr lang="en-US" altLang="en-US" b="1" dirty="0">
                <a:solidFill>
                  <a:srgbClr val="000000"/>
                </a:solidFill>
              </a:rPr>
              <a:t>results statements</a:t>
            </a:r>
          </a:p>
          <a:p>
            <a:pPr marL="514350" indent="-514350">
              <a:buClr>
                <a:srgbClr val="800000"/>
              </a:buClr>
              <a:buFontTx/>
              <a:buAutoNum type="circleNumDbPlain"/>
            </a:pPr>
            <a:r>
              <a:rPr lang="en-US" altLang="en-US" dirty="0">
                <a:solidFill>
                  <a:srgbClr val="000000"/>
                </a:solidFill>
              </a:rPr>
              <a:t>Identifies the </a:t>
            </a:r>
            <a:r>
              <a:rPr lang="en-US" altLang="en-US" b="1" dirty="0">
                <a:solidFill>
                  <a:srgbClr val="000000"/>
                </a:solidFill>
              </a:rPr>
              <a:t>critical assumptions </a:t>
            </a:r>
            <a:r>
              <a:rPr lang="en-US" altLang="en-US" dirty="0">
                <a:solidFill>
                  <a:srgbClr val="000000"/>
                </a:solidFill>
              </a:rPr>
              <a:t>that govern the causal relationships among results</a:t>
            </a:r>
          </a:p>
          <a:p>
            <a:pPr marL="514350" indent="-514350">
              <a:buClr>
                <a:srgbClr val="800000"/>
              </a:buClr>
              <a:buFontTx/>
              <a:buAutoNum type="circleNumDbPlain"/>
            </a:pPr>
            <a:r>
              <a:rPr lang="en-US" altLang="en-US" dirty="0">
                <a:solidFill>
                  <a:srgbClr val="000000"/>
                </a:solidFill>
              </a:rPr>
              <a:t>Depicts a </a:t>
            </a:r>
            <a:r>
              <a:rPr lang="en-US" altLang="en-US" b="1" dirty="0">
                <a:solidFill>
                  <a:srgbClr val="000000"/>
                </a:solidFill>
              </a:rPr>
              <a:t>project </a:t>
            </a:r>
            <a:r>
              <a:rPr lang="en-US" altLang="en-US" dirty="0">
                <a:solidFill>
                  <a:srgbClr val="000000"/>
                </a:solidFill>
              </a:rPr>
              <a:t>that can be </a:t>
            </a:r>
            <a:r>
              <a:rPr lang="en-US" altLang="en-US" b="1" dirty="0">
                <a:solidFill>
                  <a:srgbClr val="000000"/>
                </a:solidFill>
              </a:rPr>
              <a:t>implemented and achieve desired outcomes and impact </a:t>
            </a:r>
            <a:r>
              <a:rPr lang="en-US" altLang="en-US" dirty="0">
                <a:solidFill>
                  <a:srgbClr val="000000"/>
                </a:solidFill>
              </a:rPr>
              <a:t>(i.e., review and reflect) </a:t>
            </a:r>
          </a:p>
        </p:txBody>
      </p:sp>
      <p:sp>
        <p:nvSpPr>
          <p:cNvPr id="6" name="Rectangle 2"/>
          <p:cNvSpPr txBox="1">
            <a:spLocks noGrp="1" noChangeArrowheads="1"/>
          </p:cNvSpPr>
          <p:nvPr>
            <p:ph type="title" idx="4294967295"/>
          </p:nvPr>
        </p:nvSpPr>
        <p:spPr bwMode="auto">
          <a:xfrm>
            <a:off x="438681" y="295163"/>
            <a:ext cx="9021376"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tab pos="58738" algn="l"/>
              </a:tabLst>
              <a:defRPr/>
            </a:pPr>
            <a:r>
              <a:rPr kumimoji="0" lang="en-US" sz="4400" b="0" i="0" u="none" strike="noStrike" kern="1200" cap="none" spc="0" normalizeH="0" baseline="0" noProof="0" dirty="0">
                <a:ln>
                  <a:noFill/>
                </a:ln>
                <a:solidFill>
                  <a:schemeClr val="accent2"/>
                </a:solidFill>
                <a:effectLst/>
                <a:uLnTx/>
                <a:uFillTx/>
                <a:latin typeface="+mj-lt"/>
                <a:ea typeface="+mj-ea"/>
                <a:cs typeface="+mj-cs"/>
              </a:rPr>
              <a:t>A Well-Developed Results Framework  </a:t>
            </a:r>
          </a:p>
        </p:txBody>
      </p:sp>
      <p:sp>
        <p:nvSpPr>
          <p:cNvPr id="5" name="Footer Placeholder 2">
            <a:extLst>
              <a:ext uri="{FF2B5EF4-FFF2-40B4-BE49-F238E27FC236}">
                <a16:creationId xmlns:a16="http://schemas.microsoft.com/office/drawing/2014/main" id="{9DAF4592-46C3-4236-B8AB-0787AE3E71BB}"/>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355811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barn(inVertical)">
                                      <p:cBhvr>
                                        <p:cTn id="7" dur="500"/>
                                        <p:tgtEl>
                                          <p:spTgt spid="43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3010">
                                            <p:txEl>
                                              <p:pRg st="1" end="1"/>
                                            </p:txEl>
                                          </p:spTgt>
                                        </p:tgtEl>
                                        <p:attrNameLst>
                                          <p:attrName>style.visibility</p:attrName>
                                        </p:attrNameLst>
                                      </p:cBhvr>
                                      <p:to>
                                        <p:strVal val="visible"/>
                                      </p:to>
                                    </p:set>
                                    <p:animEffect transition="in" filter="barn(inVertical)">
                                      <p:cBhvr>
                                        <p:cTn id="12" dur="500"/>
                                        <p:tgtEl>
                                          <p:spTgt spid="43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010">
                                            <p:txEl>
                                              <p:pRg st="2" end="2"/>
                                            </p:txEl>
                                          </p:spTgt>
                                        </p:tgtEl>
                                        <p:attrNameLst>
                                          <p:attrName>style.visibility</p:attrName>
                                        </p:attrNameLst>
                                      </p:cBhvr>
                                      <p:to>
                                        <p:strVal val="visible"/>
                                      </p:to>
                                    </p:set>
                                    <p:animEffect transition="in" filter="barn(inVertical)">
                                      <p:cBhvr>
                                        <p:cTn id="17" dur="500"/>
                                        <p:tgtEl>
                                          <p:spTgt spid="43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3010">
                                            <p:txEl>
                                              <p:pRg st="3" end="3"/>
                                            </p:txEl>
                                          </p:spTgt>
                                        </p:tgtEl>
                                        <p:attrNameLst>
                                          <p:attrName>style.visibility</p:attrName>
                                        </p:attrNameLst>
                                      </p:cBhvr>
                                      <p:to>
                                        <p:strVal val="visible"/>
                                      </p:to>
                                    </p:set>
                                    <p:animEffect transition="in" filter="barn(inVertical)">
                                      <p:cBhvr>
                                        <p:cTn id="22" dur="500"/>
                                        <p:tgtEl>
                                          <p:spTgt spid="430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3010">
                                            <p:txEl>
                                              <p:pRg st="4" end="4"/>
                                            </p:txEl>
                                          </p:spTgt>
                                        </p:tgtEl>
                                        <p:attrNameLst>
                                          <p:attrName>style.visibility</p:attrName>
                                        </p:attrNameLst>
                                      </p:cBhvr>
                                      <p:to>
                                        <p:strVal val="visible"/>
                                      </p:to>
                                    </p:set>
                                    <p:animEffect transition="in" filter="barn(inVertical)">
                                      <p:cBhvr>
                                        <p:cTn id="27" dur="500"/>
                                        <p:tgtEl>
                                          <p:spTgt spid="430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79576" y="2780929"/>
            <a:ext cx="7772400" cy="1362075"/>
          </a:xfrm>
        </p:spPr>
        <p:txBody>
          <a:bodyPr>
            <a:normAutofit/>
          </a:bodyPr>
          <a:lstStyle/>
          <a:p>
            <a:br>
              <a:rPr lang="en-US" dirty="0"/>
            </a:br>
            <a:r>
              <a:rPr lang="en-US" dirty="0"/>
              <a:t>Research and Analysis</a:t>
            </a:r>
          </a:p>
        </p:txBody>
      </p:sp>
      <p:sp>
        <p:nvSpPr>
          <p:cNvPr id="12" name="Slide Number Placeholder 25"/>
          <p:cNvSpPr>
            <a:spLocks noGrp="1"/>
          </p:cNvSpPr>
          <p:nvPr>
            <p:ph type="sldNum" sz="quarter" idx="12"/>
          </p:nvPr>
        </p:nvSpPr>
        <p:spPr>
          <a:xfrm>
            <a:off x="9849853" y="6320255"/>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n-US" smtClean="0"/>
              <a:pPr eaLnBrk="1" hangingPunct="1">
                <a:spcBef>
                  <a:spcPct val="0"/>
                </a:spcBef>
                <a:buSzTx/>
                <a:buFontTx/>
                <a:buNone/>
                <a:defRPr/>
              </a:pPr>
              <a:t>17</a:t>
            </a:fld>
            <a:endParaRPr lang="en-US" altLang="en-US" sz="1200" dirty="0">
              <a:solidFill>
                <a:srgbClr val="000099"/>
              </a:solidFill>
            </a:endParaRPr>
          </a:p>
        </p:txBody>
      </p:sp>
    </p:spTree>
    <p:extLst>
      <p:ext uri="{BB962C8B-B14F-4D97-AF65-F5344CB8AC3E}">
        <p14:creationId xmlns:p14="http://schemas.microsoft.com/office/powerpoint/2010/main" val="279574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 y="265471"/>
            <a:ext cx="8229600" cy="792088"/>
          </a:xfrm>
        </p:spPr>
        <p:txBody>
          <a:bodyPr>
            <a:normAutofit/>
          </a:bodyPr>
          <a:lstStyle/>
          <a:p>
            <a:r>
              <a:rPr lang="en-US" dirty="0"/>
              <a:t>Research and Analysis</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a:defRPr/>
            </a:pPr>
            <a:fld id="{C4ABAC6D-EBCB-44D3-9303-ACF4C4F115E1}" type="slidenum">
              <a:rPr lang="en-US" smtClean="0"/>
              <a:pPr>
                <a:defRPr/>
              </a:pPr>
              <a:t>18</a:t>
            </a:fld>
            <a:endParaRPr lang="en-US" dirty="0"/>
          </a:p>
        </p:txBody>
      </p:sp>
      <p:sp>
        <p:nvSpPr>
          <p:cNvPr id="6" name="Footer Placeholder 2">
            <a:extLst>
              <a:ext uri="{FF2B5EF4-FFF2-40B4-BE49-F238E27FC236}">
                <a16:creationId xmlns:a16="http://schemas.microsoft.com/office/drawing/2014/main" id="{067F778E-5C94-42DC-B4EB-28B498BF4A5C}"/>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
        <p:nvSpPr>
          <p:cNvPr id="7" name="Content Placeholder 6">
            <a:extLst>
              <a:ext uri="{FF2B5EF4-FFF2-40B4-BE49-F238E27FC236}">
                <a16:creationId xmlns:a16="http://schemas.microsoft.com/office/drawing/2014/main" id="{70A7BB22-4B76-461E-9716-E281DFD37E55}"/>
              </a:ext>
            </a:extLst>
          </p:cNvPr>
          <p:cNvSpPr>
            <a:spLocks noGrp="1"/>
          </p:cNvSpPr>
          <p:nvPr>
            <p:ph idx="1"/>
          </p:nvPr>
        </p:nvSpPr>
        <p:spPr>
          <a:xfrm>
            <a:off x="533399" y="1422503"/>
            <a:ext cx="5371011" cy="4351338"/>
          </a:xfrm>
        </p:spPr>
        <p:txBody>
          <a:bodyPr/>
          <a:lstStyle/>
          <a:p>
            <a:r>
              <a:rPr lang="en-US" altLang="en-US" dirty="0">
                <a:solidFill>
                  <a:srgbClr val="000000"/>
                </a:solidFill>
              </a:rPr>
              <a:t>Results frameworks </a:t>
            </a:r>
            <a:r>
              <a:rPr lang="en-US" altLang="en-US" sz="2800" dirty="0"/>
              <a:t>should be based on firm and current information and analysis. </a:t>
            </a:r>
          </a:p>
          <a:p>
            <a:r>
              <a:rPr lang="en-US" altLang="en-US" sz="2800" dirty="0"/>
              <a:t>It is important to understand country context, sector, main stakeholders, past trends, current/past challenges and successes, etc. </a:t>
            </a:r>
          </a:p>
          <a:p>
            <a:endParaRPr lang="en-US" altLang="en-US" b="1" dirty="0">
              <a:solidFill>
                <a:srgbClr val="000000"/>
              </a:solidFill>
            </a:endParaRPr>
          </a:p>
          <a:p>
            <a:endParaRPr lang="en-US" dirty="0"/>
          </a:p>
        </p:txBody>
      </p:sp>
      <p:pic>
        <p:nvPicPr>
          <p:cNvPr id="8" name="Picture 7" descr="Image depicting ideas and concepts in a person's mind. ">
            <a:extLst>
              <a:ext uri="{FF2B5EF4-FFF2-40B4-BE49-F238E27FC236}">
                <a16:creationId xmlns:a16="http://schemas.microsoft.com/office/drawing/2014/main" id="{0DCA5EAE-F27C-4ECE-8102-53CE20F97A8A}"/>
              </a:ext>
            </a:extLst>
          </p:cNvPr>
          <p:cNvPicPr>
            <a:picLocks noChangeAspect="1"/>
          </p:cNvPicPr>
          <p:nvPr/>
        </p:nvPicPr>
        <p:blipFill rotWithShape="1">
          <a:blip r:embed="rId3">
            <a:extLst>
              <a:ext uri="{28A0092B-C50C-407E-A947-70E740481C1C}">
                <a14:useLocalDpi xmlns:a14="http://schemas.microsoft.com/office/drawing/2010/main" val="0"/>
              </a:ext>
            </a:extLst>
          </a:blip>
          <a:srcRect t="15625"/>
          <a:stretch/>
        </p:blipFill>
        <p:spPr>
          <a:xfrm>
            <a:off x="6985819" y="1088923"/>
            <a:ext cx="3657600" cy="4114800"/>
          </a:xfrm>
          <a:prstGeom prst="rect">
            <a:avLst/>
          </a:prstGeom>
          <a:effectLst>
            <a:outerShdw blurRad="50800" dist="50800" dir="5400000" algn="ctr" rotWithShape="0">
              <a:schemeClr val="bg1">
                <a:lumMod val="75000"/>
                <a:alpha val="0"/>
              </a:schemeClr>
            </a:outerShdw>
          </a:effectLst>
        </p:spPr>
      </p:pic>
    </p:spTree>
    <p:extLst>
      <p:ext uri="{BB962C8B-B14F-4D97-AF65-F5344CB8AC3E}">
        <p14:creationId xmlns:p14="http://schemas.microsoft.com/office/powerpoint/2010/main" val="2773884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 y="0"/>
            <a:ext cx="8229600" cy="792088"/>
          </a:xfrm>
        </p:spPr>
        <p:txBody>
          <a:bodyPr>
            <a:normAutofit/>
          </a:bodyPr>
          <a:lstStyle/>
          <a:p>
            <a:r>
              <a:rPr lang="en-US" dirty="0"/>
              <a:t>Research and Analysis (continued)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a:defRPr/>
            </a:pPr>
            <a:fld id="{C4ABAC6D-EBCB-44D3-9303-ACF4C4F115E1}" type="slidenum">
              <a:rPr lang="en-US" smtClean="0"/>
              <a:pPr>
                <a:defRPr/>
              </a:pPr>
              <a:t>19</a:t>
            </a:fld>
            <a:endParaRPr lang="en-US" dirty="0"/>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3244833031"/>
              </p:ext>
            </p:extLst>
          </p:nvPr>
        </p:nvGraphicFramePr>
        <p:xfrm>
          <a:off x="428979" y="795124"/>
          <a:ext cx="11305257" cy="1729740"/>
        </p:xfrm>
        <a:graphic>
          <a:graphicData uri="http://schemas.openxmlformats.org/drawingml/2006/table">
            <a:tbl>
              <a:tblPr firstRow="1"/>
              <a:tblGrid>
                <a:gridCol w="1993347">
                  <a:extLst>
                    <a:ext uri="{9D8B030D-6E8A-4147-A177-3AD203B41FA5}">
                      <a16:colId xmlns:a16="http://schemas.microsoft.com/office/drawing/2014/main" val="20000"/>
                    </a:ext>
                  </a:extLst>
                </a:gridCol>
                <a:gridCol w="9311910">
                  <a:extLst>
                    <a:ext uri="{9D8B030D-6E8A-4147-A177-3AD203B41FA5}">
                      <a16:colId xmlns:a16="http://schemas.microsoft.com/office/drawing/2014/main" val="20001"/>
                    </a:ext>
                  </a:extLst>
                </a:gridCol>
              </a:tblGrid>
              <a:tr h="155334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libri" pitchFamily="-109" charset="0"/>
                          <a:ea typeface="ＭＳ Ｐゴシック" pitchFamily="-109" charset="-128"/>
                        </a:rPr>
                        <a:t>Why?</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Calibri" pitchFamily="-109" charset="0"/>
                          <a:ea typeface="ＭＳ Ｐゴシック" pitchFamily="-109" charset="-128"/>
                        </a:rPr>
                        <a:t>To understand</a:t>
                      </a:r>
                      <a:r>
                        <a:rPr kumimoji="0" lang="en-US" sz="2000" b="0" i="0" u="none" strike="noStrike" cap="none" normalizeH="0" baseline="0" dirty="0">
                          <a:ln>
                            <a:noFill/>
                          </a:ln>
                          <a:solidFill>
                            <a:srgbClr val="000000"/>
                          </a:solidFill>
                          <a:effectLst/>
                          <a:latin typeface="Calibri" pitchFamily="-109" charset="0"/>
                          <a:ea typeface="ＭＳ Ｐゴシック" pitchFamily="-109" charset="-128"/>
                        </a:rPr>
                        <a:t>: </a:t>
                      </a:r>
                    </a:p>
                    <a:p>
                      <a:pPr marL="0" marR="0" lvl="0" indent="0" algn="l" defTabSz="457200" rtl="0" eaLnBrk="1" fontAlgn="base" latinLnBrk="0" hangingPunct="1">
                        <a:lnSpc>
                          <a:spcPct val="100000"/>
                        </a:lnSpc>
                        <a:spcBef>
                          <a:spcPct val="0"/>
                        </a:spcBef>
                        <a:spcAft>
                          <a:spcPts val="300"/>
                        </a:spcAft>
                        <a:buClr>
                          <a:srgbClr val="800000"/>
                        </a:buClr>
                        <a:buSzPct val="100000"/>
                        <a:buFont typeface="Arial" charset="0"/>
                        <a:buChar char="•"/>
                        <a:tabLst/>
                        <a:defRPr/>
                      </a:pPr>
                      <a:r>
                        <a:rPr lang="en-US" sz="2000" dirty="0"/>
                        <a:t> Get agreement on the core problem.</a:t>
                      </a:r>
                    </a:p>
                    <a:p>
                      <a:pPr marL="0" marR="0" lvl="0" indent="0" algn="l" defTabSz="457200" rtl="0" eaLnBrk="1" fontAlgn="base" latinLnBrk="0" hangingPunct="1">
                        <a:lnSpc>
                          <a:spcPct val="100000"/>
                        </a:lnSpc>
                        <a:spcBef>
                          <a:spcPct val="0"/>
                        </a:spcBef>
                        <a:spcAft>
                          <a:spcPts val="300"/>
                        </a:spcAft>
                        <a:buClr>
                          <a:srgbClr val="800000"/>
                        </a:buClr>
                        <a:buSzPct val="100000"/>
                        <a:buFont typeface="Arial" charset="0"/>
                        <a:buChar char="•"/>
                        <a:tabLst/>
                        <a:defRPr/>
                      </a:pPr>
                      <a:r>
                        <a:rPr lang="en-US" sz="2000" dirty="0"/>
                        <a:t> Examine root causes of the core problem. </a:t>
                      </a:r>
                    </a:p>
                    <a:p>
                      <a:pPr marL="0" marR="0" lvl="0" indent="0" algn="l" defTabSz="457200" rtl="0" eaLnBrk="1" fontAlgn="base" latinLnBrk="0" hangingPunct="1">
                        <a:lnSpc>
                          <a:spcPct val="100000"/>
                        </a:lnSpc>
                        <a:spcBef>
                          <a:spcPct val="0"/>
                        </a:spcBef>
                        <a:spcAft>
                          <a:spcPts val="300"/>
                        </a:spcAft>
                        <a:buClr>
                          <a:srgbClr val="800000"/>
                        </a:buClr>
                        <a:buSzPct val="100000"/>
                        <a:buFont typeface="Arial" charset="0"/>
                        <a:buChar char="•"/>
                        <a:tabLst/>
                        <a:defRPr/>
                      </a:pPr>
                      <a:r>
                        <a:rPr kumimoji="0" lang="en-US" sz="2000" b="0" i="0" u="none" strike="noStrike" cap="none" normalizeH="0" baseline="0" dirty="0">
                          <a:ln>
                            <a:noFill/>
                          </a:ln>
                          <a:solidFill>
                            <a:srgbClr val="000000"/>
                          </a:solidFill>
                          <a:effectLst/>
                          <a:latin typeface="Calibri" pitchFamily="-109" charset="0"/>
                          <a:ea typeface="ＭＳ Ｐゴシック" pitchFamily="-109" charset="-128"/>
                        </a:rPr>
                        <a:t> Consider potentially constraining factors beyond our control.</a:t>
                      </a:r>
                    </a:p>
                    <a:p>
                      <a:pPr marL="0" marR="0" lvl="0" indent="0" algn="l" defTabSz="457200" rtl="0" eaLnBrk="1" fontAlgn="base" latinLnBrk="0" hangingPunct="1">
                        <a:lnSpc>
                          <a:spcPct val="100000"/>
                        </a:lnSpc>
                        <a:spcBef>
                          <a:spcPct val="0"/>
                        </a:spcBef>
                        <a:spcAft>
                          <a:spcPts val="300"/>
                        </a:spcAft>
                        <a:buClr>
                          <a:srgbClr val="800000"/>
                        </a:buClr>
                        <a:buSzPct val="100000"/>
                        <a:buFont typeface="Arial" charset="0"/>
                        <a:buChar char="•"/>
                        <a:tabLst/>
                        <a:defRPr/>
                      </a:pPr>
                      <a:r>
                        <a:rPr kumimoji="0" lang="en-US" sz="2000" b="0" i="0" u="none" strike="noStrike" cap="none" normalizeH="0" baseline="0" dirty="0">
                          <a:ln>
                            <a:noFill/>
                          </a:ln>
                          <a:solidFill>
                            <a:srgbClr val="000000"/>
                          </a:solidFill>
                          <a:effectLst/>
                          <a:latin typeface="Calibri" pitchFamily="-109" charset="0"/>
                          <a:ea typeface="ＭＳ Ｐゴシック" pitchFamily="-109" charset="-128"/>
                        </a:rPr>
                        <a:t> Identify key stakeholders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bl>
          </a:graphicData>
        </a:graphic>
      </p:graphicFrame>
      <p:sp>
        <p:nvSpPr>
          <p:cNvPr id="6" name="Footer Placeholder 2">
            <a:extLst>
              <a:ext uri="{FF2B5EF4-FFF2-40B4-BE49-F238E27FC236}">
                <a16:creationId xmlns:a16="http://schemas.microsoft.com/office/drawing/2014/main" id="{067F778E-5C94-42DC-B4EB-28B498BF4A5C}"/>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graphicFrame>
        <p:nvGraphicFramePr>
          <p:cNvPr id="7" name="Content Placeholder 8">
            <a:extLst>
              <a:ext uri="{FF2B5EF4-FFF2-40B4-BE49-F238E27FC236}">
                <a16:creationId xmlns:a16="http://schemas.microsoft.com/office/drawing/2014/main" id="{489F1B54-1A9B-4C2B-985E-B49BE42CA229}"/>
              </a:ext>
            </a:extLst>
          </p:cNvPr>
          <p:cNvGraphicFramePr>
            <a:graphicFrameLocks/>
          </p:cNvGraphicFramePr>
          <p:nvPr>
            <p:extLst>
              <p:ext uri="{D42A27DB-BD31-4B8C-83A1-F6EECF244321}">
                <p14:modId xmlns:p14="http://schemas.microsoft.com/office/powerpoint/2010/main" val="269477543"/>
              </p:ext>
            </p:extLst>
          </p:nvPr>
        </p:nvGraphicFramePr>
        <p:xfrm>
          <a:off x="423897" y="2544904"/>
          <a:ext cx="11305257" cy="1852385"/>
        </p:xfrm>
        <a:graphic>
          <a:graphicData uri="http://schemas.openxmlformats.org/drawingml/2006/table">
            <a:tbl>
              <a:tblPr firstRow="1"/>
              <a:tblGrid>
                <a:gridCol w="1993347">
                  <a:extLst>
                    <a:ext uri="{9D8B030D-6E8A-4147-A177-3AD203B41FA5}">
                      <a16:colId xmlns:a16="http://schemas.microsoft.com/office/drawing/2014/main" val="20000"/>
                    </a:ext>
                  </a:extLst>
                </a:gridCol>
                <a:gridCol w="9311910">
                  <a:extLst>
                    <a:ext uri="{9D8B030D-6E8A-4147-A177-3AD203B41FA5}">
                      <a16:colId xmlns:a16="http://schemas.microsoft.com/office/drawing/2014/main" val="20001"/>
                    </a:ext>
                  </a:extLst>
                </a:gridCol>
              </a:tblGrid>
              <a:tr h="185238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libri" pitchFamily="-109" charset="0"/>
                          <a:ea typeface="ＭＳ Ｐゴシック" pitchFamily="-109" charset="-128"/>
                        </a:rPr>
                        <a:t>What?</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Calibri" pitchFamily="-109" charset="0"/>
                          <a:ea typeface="ＭＳ Ｐゴシック" pitchFamily="-109" charset="-128"/>
                        </a:rPr>
                        <a:t>Should review</a:t>
                      </a:r>
                      <a:r>
                        <a:rPr kumimoji="0" lang="en-US" sz="2000" b="0" i="0" u="none" strike="noStrike" cap="none" normalizeH="0" baseline="0" dirty="0">
                          <a:ln>
                            <a:noFill/>
                          </a:ln>
                          <a:solidFill>
                            <a:srgbClr val="000000"/>
                          </a:solidFill>
                          <a:effectLst/>
                          <a:latin typeface="Calibri" pitchFamily="-109" charset="0"/>
                          <a:ea typeface="ＭＳ Ｐゴシック" pitchFamily="-109" charset="-128"/>
                        </a:rPr>
                        <a:t>:</a:t>
                      </a:r>
                    </a:p>
                    <a:p>
                      <a:pPr marL="0" marR="0" lvl="0" indent="0" algn="l" defTabSz="457200" rtl="0" eaLnBrk="1" fontAlgn="base" latinLnBrk="0" hangingPunct="1">
                        <a:lnSpc>
                          <a:spcPct val="110000"/>
                        </a:lnSpc>
                        <a:spcBef>
                          <a:spcPct val="0"/>
                        </a:spcBef>
                        <a:spcAft>
                          <a:spcPts val="300"/>
                        </a:spcAft>
                        <a:buClr>
                          <a:srgbClr val="800000"/>
                        </a:buClr>
                        <a:buSzTx/>
                        <a:buFont typeface="Arial" charset="0"/>
                        <a:buChar char="•"/>
                        <a:tabLst/>
                      </a:pPr>
                      <a:r>
                        <a:rPr kumimoji="0" lang="en-US" sz="2000" b="0" i="0" u="none" strike="noStrike" cap="none" normalizeH="0" baseline="0" dirty="0">
                          <a:ln>
                            <a:noFill/>
                          </a:ln>
                          <a:solidFill>
                            <a:srgbClr val="000000"/>
                          </a:solidFill>
                          <a:effectLst/>
                          <a:latin typeface="Calibri" pitchFamily="-109" charset="0"/>
                          <a:ea typeface="ＭＳ Ｐゴシック" pitchFamily="-109" charset="-128"/>
                        </a:rPr>
                        <a:t> Target population needs in context of DOL priorities. </a:t>
                      </a:r>
                    </a:p>
                    <a:p>
                      <a:pPr marL="0" marR="0" lvl="0" indent="0" algn="l" defTabSz="457200" rtl="0" eaLnBrk="1" fontAlgn="base" latinLnBrk="0" hangingPunct="1">
                        <a:lnSpc>
                          <a:spcPct val="110000"/>
                        </a:lnSpc>
                        <a:spcBef>
                          <a:spcPct val="0"/>
                        </a:spcBef>
                        <a:spcAft>
                          <a:spcPts val="300"/>
                        </a:spcAft>
                        <a:buClr>
                          <a:srgbClr val="800000"/>
                        </a:buClr>
                        <a:buSzTx/>
                        <a:buFont typeface="Arial" charset="0"/>
                        <a:buChar char="•"/>
                        <a:tabLst/>
                      </a:pPr>
                      <a:r>
                        <a:rPr kumimoji="0" lang="en-US" sz="2000" b="0" i="0" u="none" strike="noStrike" cap="none" normalizeH="0" baseline="0" dirty="0">
                          <a:ln>
                            <a:noFill/>
                          </a:ln>
                          <a:solidFill>
                            <a:srgbClr val="000000"/>
                          </a:solidFill>
                          <a:effectLst/>
                          <a:latin typeface="Calibri" pitchFamily="-109" charset="0"/>
                          <a:ea typeface="ＭＳ Ｐゴシック" pitchFamily="-109" charset="-128"/>
                        </a:rPr>
                        <a:t> Operating environment: internal and external opportunities/obstacles.  </a:t>
                      </a:r>
                    </a:p>
                    <a:p>
                      <a:pPr marL="0" marR="0" lvl="0" indent="0" algn="l" defTabSz="457200" rtl="0" eaLnBrk="1" fontAlgn="base" latinLnBrk="0" hangingPunct="1">
                        <a:lnSpc>
                          <a:spcPct val="110000"/>
                        </a:lnSpc>
                        <a:spcBef>
                          <a:spcPct val="0"/>
                        </a:spcBef>
                        <a:spcAft>
                          <a:spcPts val="300"/>
                        </a:spcAft>
                        <a:buClr>
                          <a:srgbClr val="800000"/>
                        </a:buClr>
                        <a:buSzTx/>
                        <a:buFont typeface="Arial" charset="0"/>
                        <a:buChar char="•"/>
                        <a:tabLst/>
                      </a:pPr>
                      <a:r>
                        <a:rPr kumimoji="0" lang="en-US" sz="2000" b="0" i="0" u="none" strike="noStrike" cap="none" normalizeH="0" baseline="0" dirty="0">
                          <a:ln>
                            <a:noFill/>
                          </a:ln>
                          <a:solidFill>
                            <a:srgbClr val="000000"/>
                          </a:solidFill>
                          <a:effectLst/>
                          <a:latin typeface="Calibri" pitchFamily="-109" charset="0"/>
                          <a:ea typeface="ＭＳ Ｐゴシック" pitchFamily="-109" charset="-128"/>
                        </a:rPr>
                        <a:t> Org. context: priorities, comparative advantage and past experience. </a:t>
                      </a:r>
                    </a:p>
                    <a:p>
                      <a:pPr marL="0" marR="0" lvl="0" indent="0" algn="l" defTabSz="457200" rtl="0" eaLnBrk="1" fontAlgn="base" latinLnBrk="0" hangingPunct="1">
                        <a:lnSpc>
                          <a:spcPct val="110000"/>
                        </a:lnSpc>
                        <a:spcBef>
                          <a:spcPct val="0"/>
                        </a:spcBef>
                        <a:spcAft>
                          <a:spcPts val="300"/>
                        </a:spcAft>
                        <a:buClr>
                          <a:srgbClr val="800000"/>
                        </a:buClr>
                        <a:buSzTx/>
                        <a:buFont typeface="Arial" charset="0"/>
                        <a:buChar char="•"/>
                        <a:tabLst/>
                      </a:pPr>
                      <a:r>
                        <a:rPr kumimoji="0" lang="en-US" sz="2000" b="0" i="0" u="none" strike="noStrike" cap="none" normalizeH="0" baseline="0" dirty="0">
                          <a:ln>
                            <a:noFill/>
                          </a:ln>
                          <a:solidFill>
                            <a:srgbClr val="000000"/>
                          </a:solidFill>
                          <a:effectLst/>
                          <a:latin typeface="Calibri" pitchFamily="-109" charset="0"/>
                          <a:ea typeface="ＭＳ Ｐゴシック" pitchFamily="-109" charset="-128"/>
                        </a:rPr>
                        <a:t> Potential for positive change: related to need &amp; risk of negative impacts</a:t>
                      </a:r>
                      <a:r>
                        <a:rPr kumimoji="0" lang="en-US" sz="1900" b="0" i="0" u="none" strike="noStrike" cap="none" normalizeH="0" baseline="0" dirty="0">
                          <a:ln>
                            <a:noFill/>
                          </a:ln>
                          <a:solidFill>
                            <a:srgbClr val="000000"/>
                          </a:solidFill>
                          <a:effectLst/>
                          <a:latin typeface="Calibri" pitchFamily="-109" charset="0"/>
                          <a:ea typeface="ＭＳ Ｐゴシック" pitchFamily="-109"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13" name="Content Placeholder 8">
            <a:extLst>
              <a:ext uri="{FF2B5EF4-FFF2-40B4-BE49-F238E27FC236}">
                <a16:creationId xmlns:a16="http://schemas.microsoft.com/office/drawing/2014/main" id="{89E54918-EF7B-466F-B3BF-FA66CF433A26}"/>
              </a:ext>
            </a:extLst>
          </p:cNvPr>
          <p:cNvGraphicFramePr>
            <a:graphicFrameLocks/>
          </p:cNvGraphicFramePr>
          <p:nvPr>
            <p:extLst>
              <p:ext uri="{D42A27DB-BD31-4B8C-83A1-F6EECF244321}">
                <p14:modId xmlns:p14="http://schemas.microsoft.com/office/powerpoint/2010/main" val="2907603612"/>
              </p:ext>
            </p:extLst>
          </p:nvPr>
        </p:nvGraphicFramePr>
        <p:xfrm>
          <a:off x="414779" y="4393534"/>
          <a:ext cx="11305257" cy="1920240"/>
        </p:xfrm>
        <a:graphic>
          <a:graphicData uri="http://schemas.openxmlformats.org/drawingml/2006/table">
            <a:tbl>
              <a:tblPr firstRow="1"/>
              <a:tblGrid>
                <a:gridCol w="1993347">
                  <a:extLst>
                    <a:ext uri="{9D8B030D-6E8A-4147-A177-3AD203B41FA5}">
                      <a16:colId xmlns:a16="http://schemas.microsoft.com/office/drawing/2014/main" val="20000"/>
                    </a:ext>
                  </a:extLst>
                </a:gridCol>
                <a:gridCol w="9311910">
                  <a:extLst>
                    <a:ext uri="{9D8B030D-6E8A-4147-A177-3AD203B41FA5}">
                      <a16:colId xmlns:a16="http://schemas.microsoft.com/office/drawing/2014/main" val="20001"/>
                    </a:ext>
                  </a:extLst>
                </a:gridCol>
              </a:tblGrid>
              <a:tr h="16843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libri" pitchFamily="-109" charset="0"/>
                          <a:ea typeface="ＭＳ Ｐゴシック" pitchFamily="-109" charset="-128"/>
                        </a:rPr>
                        <a:t>How?</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Calibri" pitchFamily="-109" charset="0"/>
                          <a:ea typeface="ＭＳ Ｐゴシック" pitchFamily="-109" charset="-128"/>
                        </a:rPr>
                        <a:t>As needed</a:t>
                      </a:r>
                      <a:r>
                        <a:rPr kumimoji="0" lang="en-US" sz="2000" b="0" i="0" u="none" strike="noStrike" cap="none" normalizeH="0" baseline="0" dirty="0">
                          <a:ln>
                            <a:noFill/>
                          </a:ln>
                          <a:solidFill>
                            <a:srgbClr val="000000"/>
                          </a:solidFill>
                          <a:effectLst/>
                          <a:latin typeface="Calibri" pitchFamily="-109" charset="0"/>
                          <a:ea typeface="ＭＳ Ｐゴシック" pitchFamily="-109" charset="-128"/>
                        </a:rPr>
                        <a:t>:</a:t>
                      </a:r>
                    </a:p>
                    <a:p>
                      <a:pPr marL="0" marR="0" lvl="0" indent="0" algn="l" defTabSz="457200" rtl="0" eaLnBrk="1" fontAlgn="base" latinLnBrk="0" hangingPunct="1">
                        <a:lnSpc>
                          <a:spcPct val="100000"/>
                        </a:lnSpc>
                        <a:spcBef>
                          <a:spcPct val="0"/>
                        </a:spcBef>
                        <a:spcAft>
                          <a:spcPct val="0"/>
                        </a:spcAft>
                        <a:buClr>
                          <a:srgbClr val="800000"/>
                        </a:buClr>
                        <a:buSzTx/>
                        <a:buFont typeface="Arial" charset="0"/>
                        <a:buChar char="•"/>
                        <a:tabLst/>
                      </a:pPr>
                      <a:r>
                        <a:rPr kumimoji="0" lang="en-US" sz="2000" b="0" i="0" u="none" strike="noStrike" cap="none" normalizeH="0" baseline="0" dirty="0">
                          <a:ln>
                            <a:noFill/>
                          </a:ln>
                          <a:solidFill>
                            <a:srgbClr val="000000"/>
                          </a:solidFill>
                          <a:effectLst/>
                          <a:latin typeface="Calibri" pitchFamily="-109" charset="0"/>
                          <a:ea typeface="ＭＳ Ｐゴシック" pitchFamily="-109" charset="-128"/>
                        </a:rPr>
                        <a:t> Conduct needs assessments, situation analysis; SWOT; Force Field; Problem tree; gender analysis; sustainability analysis; qualitative characteristic-based prevalence studies; time use studies; scoping missions. </a:t>
                      </a:r>
                    </a:p>
                    <a:p>
                      <a:pPr marL="0" marR="0" lvl="0" indent="0" algn="l" defTabSz="457200" rtl="0" eaLnBrk="1" fontAlgn="base" latinLnBrk="0" hangingPunct="1">
                        <a:lnSpc>
                          <a:spcPct val="100000"/>
                        </a:lnSpc>
                        <a:spcBef>
                          <a:spcPct val="0"/>
                        </a:spcBef>
                        <a:spcAft>
                          <a:spcPct val="0"/>
                        </a:spcAft>
                        <a:buClr>
                          <a:srgbClr val="800000"/>
                        </a:buClr>
                        <a:buSzTx/>
                        <a:buFont typeface="Arial" charset="0"/>
                        <a:buChar char="•"/>
                        <a:tabLst/>
                      </a:pPr>
                      <a:r>
                        <a:rPr kumimoji="0" lang="en-US" sz="2000" b="0" i="0" u="none" strike="noStrike" cap="none" normalizeH="0" baseline="0" dirty="0">
                          <a:ln>
                            <a:noFill/>
                          </a:ln>
                          <a:solidFill>
                            <a:srgbClr val="000000"/>
                          </a:solidFill>
                          <a:effectLst/>
                          <a:latin typeface="Calibri" pitchFamily="-109" charset="0"/>
                          <a:ea typeface="ＭＳ Ｐゴシック" pitchFamily="-109" charset="-128"/>
                        </a:rPr>
                        <a:t> Consult target beneficiaries, field personnel</a:t>
                      </a:r>
                    </a:p>
                    <a:p>
                      <a:pPr marL="0" marR="0" lvl="0" indent="0" algn="l" defTabSz="457200" rtl="0" eaLnBrk="1" fontAlgn="base" latinLnBrk="0" hangingPunct="1">
                        <a:lnSpc>
                          <a:spcPct val="100000"/>
                        </a:lnSpc>
                        <a:spcBef>
                          <a:spcPct val="0"/>
                        </a:spcBef>
                        <a:spcAft>
                          <a:spcPct val="0"/>
                        </a:spcAft>
                        <a:buClr>
                          <a:srgbClr val="800000"/>
                        </a:buClr>
                        <a:buSzTx/>
                        <a:buFont typeface="Arial" charset="0"/>
                        <a:buChar char="•"/>
                        <a:tabLst/>
                      </a:pPr>
                      <a:r>
                        <a:rPr kumimoji="0" lang="en-US" sz="2000" b="0" i="0" u="none" strike="noStrike" cap="none" normalizeH="0" baseline="0" dirty="0">
                          <a:ln>
                            <a:noFill/>
                          </a:ln>
                          <a:solidFill>
                            <a:srgbClr val="000000"/>
                          </a:solidFill>
                          <a:effectLst/>
                          <a:latin typeface="Calibri" pitchFamily="-109" charset="0"/>
                          <a:ea typeface="ＭＳ Ｐゴシック" pitchFamily="-109" charset="-128"/>
                        </a:rPr>
                        <a:t> Review organizational reports, strategies, programming documents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1503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3C04A3-C432-47D3-AF09-63F31A740EDE}"/>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3" name="Title 2">
            <a:extLst>
              <a:ext uri="{FF2B5EF4-FFF2-40B4-BE49-F238E27FC236}">
                <a16:creationId xmlns:a16="http://schemas.microsoft.com/office/drawing/2014/main" id="{877DC4DB-6A04-41E9-90AB-0B6B3FAE46F3}"/>
              </a:ext>
            </a:extLst>
          </p:cNvPr>
          <p:cNvSpPr>
            <a:spLocks noGrp="1"/>
          </p:cNvSpPr>
          <p:nvPr>
            <p:ph type="title"/>
          </p:nvPr>
        </p:nvSpPr>
        <p:spPr>
          <a:xfrm>
            <a:off x="168992" y="0"/>
            <a:ext cx="10515600" cy="1325563"/>
          </a:xfrm>
        </p:spPr>
        <p:txBody>
          <a:bodyPr>
            <a:normAutofit/>
          </a:bodyPr>
          <a:lstStyle/>
          <a:p>
            <a:r>
              <a:rPr lang="en-US" dirty="0"/>
              <a:t>M&amp;E Training Course Series</a:t>
            </a:r>
          </a:p>
        </p:txBody>
      </p:sp>
      <p:sp>
        <p:nvSpPr>
          <p:cNvPr id="4" name="TextBox 3">
            <a:extLst>
              <a:ext uri="{FF2B5EF4-FFF2-40B4-BE49-F238E27FC236}">
                <a16:creationId xmlns:a16="http://schemas.microsoft.com/office/drawing/2014/main" id="{6D410631-1F0C-411F-BC54-128C59FD33B3}"/>
              </a:ext>
            </a:extLst>
          </p:cNvPr>
          <p:cNvSpPr txBox="1"/>
          <p:nvPr/>
        </p:nvSpPr>
        <p:spPr>
          <a:xfrm>
            <a:off x="319198" y="1003330"/>
            <a:ext cx="1855444" cy="523220"/>
          </a:xfrm>
          <a:prstGeom prst="rect">
            <a:avLst/>
          </a:prstGeom>
          <a:noFill/>
        </p:spPr>
        <p:txBody>
          <a:bodyPr wrap="none" rtlCol="0">
            <a:spAutoFit/>
          </a:bodyPr>
          <a:lstStyle/>
          <a:p>
            <a:r>
              <a:rPr lang="en-US" sz="2800" b="1" dirty="0"/>
              <a:t>Six Courses</a:t>
            </a:r>
          </a:p>
        </p:txBody>
      </p:sp>
      <p:sp>
        <p:nvSpPr>
          <p:cNvPr id="6" name="Content Placeholder 2" descr="1. Introduction to Results-Based Management&#10;">
            <a:extLst>
              <a:ext uri="{FF2B5EF4-FFF2-40B4-BE49-F238E27FC236}">
                <a16:creationId xmlns:a16="http://schemas.microsoft.com/office/drawing/2014/main" id="{ECF6870B-70E6-46BC-9D1C-93F474E4D55B}"/>
              </a:ext>
            </a:extLst>
          </p:cNvPr>
          <p:cNvSpPr>
            <a:spLocks noGrp="1"/>
          </p:cNvSpPr>
          <p:nvPr>
            <p:ph idx="1"/>
          </p:nvPr>
        </p:nvSpPr>
        <p:spPr>
          <a:xfrm>
            <a:off x="124456" y="1675009"/>
            <a:ext cx="1873677" cy="826765"/>
          </a:xfrm>
          <a:solidFill>
            <a:schemeClr val="bg1"/>
          </a:solidFill>
          <a:ln w="38100"/>
        </p:spPr>
        <p:style>
          <a:lnRef idx="2">
            <a:schemeClr val="accent1"/>
          </a:lnRef>
          <a:fillRef idx="1">
            <a:schemeClr val="lt1"/>
          </a:fillRef>
          <a:effectRef idx="0">
            <a:schemeClr val="accent1"/>
          </a:effectRef>
          <a:fontRef idx="minor">
            <a:schemeClr val="dk1"/>
          </a:fontRef>
        </p:style>
        <p:txBody>
          <a:bodyPr>
            <a:noAutofit/>
          </a:bodyPr>
          <a:lstStyle/>
          <a:p>
            <a:pPr marL="225425" marR="0" lvl="0" indent="-225425">
              <a:spcBef>
                <a:spcPts val="0"/>
              </a:spcBef>
              <a:spcAft>
                <a:spcPts val="0"/>
              </a:spcAft>
              <a:buFont typeface="+mj-lt"/>
              <a:buAutoNum type="arabicPeriod"/>
            </a:pPr>
            <a:r>
              <a:rPr lang="en-US" sz="1800" dirty="0">
                <a:effectLst/>
                <a:ea typeface="Calibri" panose="020F0502020204030204" pitchFamily="34" charset="0"/>
              </a:rPr>
              <a:t>Introduction to Results-Based </a:t>
            </a:r>
            <a:r>
              <a:rPr lang="en-US" sz="1800" dirty="0">
                <a:ea typeface="Calibri" panose="020F0502020204030204" pitchFamily="34" charset="0"/>
              </a:rPr>
              <a:t>M</a:t>
            </a:r>
            <a:r>
              <a:rPr lang="en-US" sz="1800" dirty="0">
                <a:effectLst/>
                <a:ea typeface="Calibri" panose="020F0502020204030204" pitchFamily="34" charset="0"/>
              </a:rPr>
              <a:t>anagement</a:t>
            </a:r>
          </a:p>
          <a:p>
            <a:pPr marL="0" indent="0" algn="ctr">
              <a:lnSpc>
                <a:spcPct val="110000"/>
              </a:lnSpc>
              <a:spcBef>
                <a:spcPts val="0"/>
              </a:spcBef>
              <a:buNone/>
            </a:pPr>
            <a:endParaRPr lang="en-US" sz="1800" dirty="0"/>
          </a:p>
        </p:txBody>
      </p:sp>
      <p:sp>
        <p:nvSpPr>
          <p:cNvPr id="7" name="Content Placeholder 2" descr="2. Designing Results Frameworks &#10;">
            <a:extLst>
              <a:ext uri="{FF2B5EF4-FFF2-40B4-BE49-F238E27FC236}">
                <a16:creationId xmlns:a16="http://schemas.microsoft.com/office/drawing/2014/main" id="{2DF49A48-6360-4DF6-8C3B-B66F55F5E917}"/>
              </a:ext>
            </a:extLst>
          </p:cNvPr>
          <p:cNvSpPr txBox="1">
            <a:spLocks/>
          </p:cNvSpPr>
          <p:nvPr/>
        </p:nvSpPr>
        <p:spPr>
          <a:xfrm>
            <a:off x="2427111" y="2167519"/>
            <a:ext cx="1494493" cy="922954"/>
          </a:xfrm>
          <a:prstGeom prst="rect">
            <a:avLst/>
          </a:prstGeom>
          <a:solidFill>
            <a:schemeClr val="bg1">
              <a:lumMod val="85000"/>
            </a:schemeClr>
          </a:solidFill>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n-US" sz="1800" b="1" dirty="0"/>
              <a:t>2. </a:t>
            </a:r>
            <a:r>
              <a:rPr lang="en-US" sz="1800" b="1" dirty="0">
                <a:effectLst/>
                <a:ea typeface="Calibri" panose="020F0502020204030204" pitchFamily="34" charset="0"/>
              </a:rPr>
              <a:t>Designing Results </a:t>
            </a:r>
            <a:r>
              <a:rPr lang="en-US" sz="1800" b="1" dirty="0">
                <a:ea typeface="Calibri" panose="020F0502020204030204" pitchFamily="34" charset="0"/>
              </a:rPr>
              <a:t>F</a:t>
            </a:r>
            <a:r>
              <a:rPr lang="en-US" sz="1800" b="1" dirty="0">
                <a:effectLst/>
                <a:ea typeface="Calibri" panose="020F0502020204030204" pitchFamily="34" charset="0"/>
              </a:rPr>
              <a:t>rameworks </a:t>
            </a:r>
          </a:p>
          <a:p>
            <a:pPr marL="0" indent="0" algn="ctr">
              <a:spcBef>
                <a:spcPts val="0"/>
              </a:spcBef>
              <a:buNone/>
            </a:pPr>
            <a:endParaRPr lang="en-US" sz="1800" b="1" dirty="0"/>
          </a:p>
        </p:txBody>
      </p:sp>
      <p:sp>
        <p:nvSpPr>
          <p:cNvPr id="8" name="Content Placeholder 2" descr="3. Designing and Defining Performance Indicators &#10;">
            <a:extLst>
              <a:ext uri="{FF2B5EF4-FFF2-40B4-BE49-F238E27FC236}">
                <a16:creationId xmlns:a16="http://schemas.microsoft.com/office/drawing/2014/main" id="{0D022313-6D00-4027-97DD-AC3D17FF533E}"/>
              </a:ext>
            </a:extLst>
          </p:cNvPr>
          <p:cNvSpPr txBox="1">
            <a:spLocks/>
          </p:cNvSpPr>
          <p:nvPr/>
        </p:nvSpPr>
        <p:spPr>
          <a:xfrm>
            <a:off x="4317336" y="2699074"/>
            <a:ext cx="1654486" cy="1105535"/>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3. </a:t>
            </a:r>
            <a:r>
              <a:rPr lang="en-US" sz="1800" dirty="0">
                <a:effectLst/>
                <a:ea typeface="Calibri" panose="020F0502020204030204" pitchFamily="34" charset="0"/>
              </a:rPr>
              <a:t>Designing and Defining </a:t>
            </a:r>
            <a:r>
              <a:rPr lang="en-US" sz="1800" dirty="0">
                <a:ea typeface="Calibri" panose="020F0502020204030204" pitchFamily="34" charset="0"/>
              </a:rPr>
              <a:t>P</a:t>
            </a:r>
            <a:r>
              <a:rPr lang="en-US" sz="1800" dirty="0">
                <a:effectLst/>
                <a:ea typeface="Calibri" panose="020F0502020204030204" pitchFamily="34" charset="0"/>
              </a:rPr>
              <a:t>erformance </a:t>
            </a:r>
            <a:r>
              <a:rPr lang="en-US" sz="1800" dirty="0">
                <a:ea typeface="Calibri" panose="020F0502020204030204" pitchFamily="34" charset="0"/>
              </a:rPr>
              <a:t>I</a:t>
            </a:r>
            <a:r>
              <a:rPr lang="en-US" sz="1800" dirty="0">
                <a:effectLst/>
                <a:ea typeface="Calibri" panose="020F0502020204030204" pitchFamily="34" charset="0"/>
              </a:rPr>
              <a:t>ndicators </a:t>
            </a:r>
          </a:p>
          <a:p>
            <a:pPr marL="0" indent="0" algn="ctr">
              <a:buNone/>
            </a:pPr>
            <a:r>
              <a:rPr lang="en-US" sz="1800" dirty="0"/>
              <a:t> </a:t>
            </a:r>
          </a:p>
        </p:txBody>
      </p:sp>
      <p:sp>
        <p:nvSpPr>
          <p:cNvPr id="12" name="Arrow: Right 11">
            <a:extLst>
              <a:ext uri="{FF2B5EF4-FFF2-40B4-BE49-F238E27FC236}">
                <a16:creationId xmlns:a16="http://schemas.microsoft.com/office/drawing/2014/main" id="{CF0A2180-AB1B-4504-8819-8028371AD17A}"/>
              </a:ext>
              <a:ext uri="{C183D7F6-B498-43B3-948B-1728B52AA6E4}">
                <adec:decorative xmlns:adec="http://schemas.microsoft.com/office/drawing/2017/decorative" val="1"/>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47B23084-B172-4184-8E1C-BDFE2994F7F4}"/>
              </a:ext>
              <a:ext uri="{C183D7F6-B498-43B3-948B-1728B52AA6E4}">
                <adec:decorative xmlns:adec="http://schemas.microsoft.com/office/drawing/2017/decorative" val="1"/>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66ED1604-5A96-4FFD-8772-BA8BF5BC7215}"/>
              </a:ext>
              <a:ext uri="{C183D7F6-B498-43B3-948B-1728B52AA6E4}">
                <adec:decorative xmlns:adec="http://schemas.microsoft.com/office/drawing/2017/decorative" val="1"/>
              </a:ext>
            </a:extLst>
          </p:cNvPr>
          <p:cNvSpPr/>
          <p:nvPr/>
        </p:nvSpPr>
        <p:spPr>
          <a:xfrm>
            <a:off x="7860888" y="4098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descr="4. Developing Data Collection Tools &#10;">
            <a:extLst>
              <a:ext uri="{FF2B5EF4-FFF2-40B4-BE49-F238E27FC236}">
                <a16:creationId xmlns:a16="http://schemas.microsoft.com/office/drawing/2014/main" id="{CDF6F01E-44A2-40E0-8868-AE291630CDA8}"/>
              </a:ext>
            </a:extLst>
          </p:cNvPr>
          <p:cNvSpPr txBox="1">
            <a:spLocks/>
          </p:cNvSpPr>
          <p:nvPr/>
        </p:nvSpPr>
        <p:spPr>
          <a:xfrm>
            <a:off x="6410364" y="3440712"/>
            <a:ext cx="1480569" cy="1040980"/>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4. </a:t>
            </a:r>
            <a:r>
              <a:rPr lang="en-US" sz="1800" dirty="0">
                <a:effectLst/>
                <a:ea typeface="Calibri" panose="020F0502020204030204" pitchFamily="34" charset="0"/>
              </a:rPr>
              <a:t>Developing Data </a:t>
            </a:r>
            <a:r>
              <a:rPr lang="en-US" sz="1800" dirty="0">
                <a:ea typeface="Calibri" panose="020F0502020204030204" pitchFamily="34" charset="0"/>
              </a:rPr>
              <a:t>C</a:t>
            </a:r>
            <a:r>
              <a:rPr lang="en-US" sz="1800" dirty="0">
                <a:effectLst/>
                <a:ea typeface="Calibri" panose="020F0502020204030204" pitchFamily="34" charset="0"/>
              </a:rPr>
              <a:t>ollection </a:t>
            </a:r>
            <a:r>
              <a:rPr lang="en-US" sz="1800" dirty="0">
                <a:ea typeface="Calibri" panose="020F0502020204030204" pitchFamily="34" charset="0"/>
              </a:rPr>
              <a:t>T</a:t>
            </a:r>
            <a:r>
              <a:rPr lang="en-US" sz="1800" dirty="0">
                <a:effectLst/>
                <a:ea typeface="Calibri" panose="020F0502020204030204" pitchFamily="34" charset="0"/>
              </a:rPr>
              <a:t>ools </a:t>
            </a:r>
          </a:p>
          <a:p>
            <a:pPr marL="0" indent="0" algn="ctr">
              <a:buNone/>
            </a:pPr>
            <a:r>
              <a:rPr lang="en-US" sz="1800" dirty="0"/>
              <a:t> </a:t>
            </a:r>
          </a:p>
        </p:txBody>
      </p:sp>
      <p:sp>
        <p:nvSpPr>
          <p:cNvPr id="15" name="Content Placeholder 2" descr="5. Setting Baseline Values and Indicator Targets&#10;">
            <a:extLst>
              <a:ext uri="{FF2B5EF4-FFF2-40B4-BE49-F238E27FC236}">
                <a16:creationId xmlns:a16="http://schemas.microsoft.com/office/drawing/2014/main" id="{A321574B-DAE1-4FCC-A275-402563E93D02}"/>
              </a:ext>
            </a:extLst>
          </p:cNvPr>
          <p:cNvSpPr txBox="1">
            <a:spLocks/>
          </p:cNvSpPr>
          <p:nvPr/>
        </p:nvSpPr>
        <p:spPr>
          <a:xfrm>
            <a:off x="8241319" y="3948105"/>
            <a:ext cx="1605698" cy="1341306"/>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5. </a:t>
            </a:r>
            <a:r>
              <a:rPr lang="en-US" sz="1800" dirty="0">
                <a:effectLst/>
                <a:ea typeface="Calibri" panose="020F0502020204030204" pitchFamily="34" charset="0"/>
              </a:rPr>
              <a:t>Setting Baseline </a:t>
            </a:r>
            <a:r>
              <a:rPr lang="en-US" sz="1800" dirty="0">
                <a:ea typeface="Calibri" panose="020F0502020204030204" pitchFamily="34" charset="0"/>
              </a:rPr>
              <a:t>V</a:t>
            </a:r>
            <a:r>
              <a:rPr lang="en-US" sz="1800" dirty="0">
                <a:effectLst/>
                <a:ea typeface="Calibri" panose="020F0502020204030204" pitchFamily="34" charset="0"/>
              </a:rPr>
              <a:t>alues and Indicator </a:t>
            </a:r>
            <a:r>
              <a:rPr lang="en-US" sz="1800" dirty="0">
                <a:ea typeface="Calibri" panose="020F0502020204030204" pitchFamily="34" charset="0"/>
              </a:rPr>
              <a:t>T</a:t>
            </a:r>
            <a:r>
              <a:rPr lang="en-US" sz="1800" dirty="0">
                <a:effectLst/>
                <a:ea typeface="Calibri" panose="020F0502020204030204" pitchFamily="34" charset="0"/>
              </a:rPr>
              <a:t>argets</a:t>
            </a:r>
          </a:p>
          <a:p>
            <a:pPr marL="0" indent="0" algn="ctr">
              <a:buNone/>
            </a:pPr>
            <a:r>
              <a:rPr lang="en-US" sz="1800" dirty="0"/>
              <a:t> </a:t>
            </a:r>
          </a:p>
        </p:txBody>
      </p:sp>
      <p:sp>
        <p:nvSpPr>
          <p:cNvPr id="10" name="Content Placeholder 2" descr="6. Using Data For Project Improvement&#10;">
            <a:extLst>
              <a:ext uri="{FF2B5EF4-FFF2-40B4-BE49-F238E27FC236}">
                <a16:creationId xmlns:a16="http://schemas.microsoft.com/office/drawing/2014/main" id="{6F3DD347-2F55-4D87-BF63-9F3DFBD27493}"/>
              </a:ext>
            </a:extLst>
          </p:cNvPr>
          <p:cNvSpPr txBox="1">
            <a:spLocks/>
          </p:cNvSpPr>
          <p:nvPr/>
        </p:nvSpPr>
        <p:spPr>
          <a:xfrm>
            <a:off x="10291254" y="5043034"/>
            <a:ext cx="1635149" cy="908880"/>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6. </a:t>
            </a:r>
            <a:r>
              <a:rPr lang="en-US" sz="1800" dirty="0">
                <a:effectLst/>
                <a:ea typeface="Calibri" panose="020F0502020204030204" pitchFamily="34" charset="0"/>
              </a:rPr>
              <a:t>Using Data For </a:t>
            </a:r>
            <a:r>
              <a:rPr lang="en-US" sz="1800" dirty="0">
                <a:ea typeface="Calibri" panose="020F0502020204030204" pitchFamily="34" charset="0"/>
              </a:rPr>
              <a:t>P</a:t>
            </a:r>
            <a:r>
              <a:rPr lang="en-US" sz="1800" dirty="0">
                <a:effectLst/>
                <a:ea typeface="Calibri" panose="020F0502020204030204" pitchFamily="34" charset="0"/>
              </a:rPr>
              <a:t>roject </a:t>
            </a:r>
            <a:r>
              <a:rPr lang="en-US" sz="1800" dirty="0">
                <a:ea typeface="Calibri" panose="020F0502020204030204" pitchFamily="34" charset="0"/>
              </a:rPr>
              <a:t>I</a:t>
            </a:r>
            <a:r>
              <a:rPr lang="en-US" sz="1800" dirty="0">
                <a:effectLst/>
                <a:ea typeface="Calibri" panose="020F0502020204030204" pitchFamily="34" charset="0"/>
              </a:rPr>
              <a:t>mprovement</a:t>
            </a:r>
          </a:p>
          <a:p>
            <a:pPr marL="0" indent="0" algn="ctr">
              <a:buNone/>
            </a:pPr>
            <a:r>
              <a:rPr lang="en-US" sz="1800" dirty="0"/>
              <a:t> </a:t>
            </a:r>
          </a:p>
        </p:txBody>
      </p:sp>
      <p:sp>
        <p:nvSpPr>
          <p:cNvPr id="17" name="Arrow: Right 16">
            <a:extLst>
              <a:ext uri="{FF2B5EF4-FFF2-40B4-BE49-F238E27FC236}">
                <a16:creationId xmlns:a16="http://schemas.microsoft.com/office/drawing/2014/main" id="{AC54F107-59D5-4F49-9351-A52F4C16F66D}"/>
              </a:ext>
              <a:ext uri="{C183D7F6-B498-43B3-948B-1728B52AA6E4}">
                <adec:decorative xmlns:adec="http://schemas.microsoft.com/office/drawing/2017/decorative" val="1"/>
              </a:ext>
            </a:extLst>
          </p:cNvPr>
          <p:cNvSpPr/>
          <p:nvPr/>
        </p:nvSpPr>
        <p:spPr>
          <a:xfrm>
            <a:off x="5974278"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EE72A6F0-621E-4A2A-871B-13E41E089B0C}"/>
              </a:ext>
              <a:ext uri="{C183D7F6-B498-43B3-948B-1728B52AA6E4}">
                <adec:decorative xmlns:adec="http://schemas.microsoft.com/office/drawing/2017/decorative" val="1"/>
              </a:ext>
            </a:extLst>
          </p:cNvPr>
          <p:cNvSpPr/>
          <p:nvPr/>
        </p:nvSpPr>
        <p:spPr>
          <a:xfrm>
            <a:off x="9864666"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120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7" dur="500"/>
                                        <p:tgtEl>
                                          <p:spTgt spid="15">
                                            <p:txEl>
                                              <p:pRg st="0" end="0"/>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5" dur="500"/>
                                        <p:tgtEl>
                                          <p:spTgt spid="10">
                                            <p:txEl>
                                              <p:pRg st="0" end="0"/>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2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413" y="194734"/>
            <a:ext cx="9418320" cy="1052736"/>
          </a:xfrm>
        </p:spPr>
        <p:txBody>
          <a:bodyPr>
            <a:normAutofit/>
          </a:bodyPr>
          <a:lstStyle/>
          <a:p>
            <a:r>
              <a:rPr lang="en-US" dirty="0"/>
              <a:t>Types of Analysis: Problem Tree</a:t>
            </a:r>
          </a:p>
        </p:txBody>
      </p:sp>
      <p:sp>
        <p:nvSpPr>
          <p:cNvPr id="3" name="Content Placeholder 2"/>
          <p:cNvSpPr>
            <a:spLocks noGrp="1"/>
          </p:cNvSpPr>
          <p:nvPr>
            <p:ph idx="1"/>
          </p:nvPr>
        </p:nvSpPr>
        <p:spPr>
          <a:xfrm>
            <a:off x="489373" y="1601416"/>
            <a:ext cx="5188363" cy="3884984"/>
          </a:xfrm>
        </p:spPr>
        <p:txBody>
          <a:bodyPr>
            <a:normAutofit/>
          </a:bodyPr>
          <a:lstStyle/>
          <a:p>
            <a:r>
              <a:rPr lang="en-US" sz="3200" dirty="0"/>
              <a:t>Helps ensure that the project design addresses the </a:t>
            </a:r>
            <a:r>
              <a:rPr lang="en-US" sz="3200" b="1" dirty="0"/>
              <a:t>core problem </a:t>
            </a:r>
            <a:r>
              <a:rPr lang="en-US" sz="3200" dirty="0"/>
              <a:t>and </a:t>
            </a:r>
            <a:r>
              <a:rPr lang="en-US" sz="3200" b="1" dirty="0"/>
              <a:t>root causes.</a:t>
            </a:r>
          </a:p>
          <a:p>
            <a:r>
              <a:rPr lang="en-US" sz="3200" dirty="0"/>
              <a:t>Helps visualize cause-effect relationships.</a:t>
            </a:r>
            <a:endParaRPr lang="en-US" sz="3200" b="1" dirty="0"/>
          </a:p>
          <a:p>
            <a:r>
              <a:rPr lang="en-US" sz="3200" dirty="0"/>
              <a:t>Good to do as group exercise.</a:t>
            </a:r>
          </a:p>
          <a:p>
            <a:pPr marL="0" indent="0">
              <a:buNone/>
            </a:pPr>
            <a:endParaRPr lang="en-US" dirty="0"/>
          </a:p>
        </p:txBody>
      </p:sp>
      <p:sp>
        <p:nvSpPr>
          <p:cNvPr id="19" name="Footer Placeholder 2">
            <a:extLst>
              <a:ext uri="{FF2B5EF4-FFF2-40B4-BE49-F238E27FC236}">
                <a16:creationId xmlns:a16="http://schemas.microsoft.com/office/drawing/2014/main" id="{DDCB3A4E-2CE4-4B51-BCD0-FD60ABAB7346}"/>
              </a:ext>
              <a:ext uri="{C183D7F6-B498-43B3-948B-1728B52AA6E4}">
                <adec:decorative xmlns:adec="http://schemas.microsoft.com/office/drawing/2017/decorative" val="1"/>
              </a:ext>
            </a:extLst>
          </p:cNvPr>
          <p:cNvSpPr>
            <a:spLocks noGrp="1"/>
          </p:cNvSpPr>
          <p:nvPr>
            <p:ph type="ftr" sz="quarter" idx="11"/>
          </p:nvPr>
        </p:nvSpPr>
        <p:spPr>
          <a:xfrm>
            <a:off x="-34665" y="6359623"/>
            <a:ext cx="12226724" cy="509302"/>
          </a:xfrm>
        </p:spPr>
        <p:txBody>
          <a:bodyPr/>
          <a:lstStyle/>
          <a:p>
            <a:r>
              <a:rPr lang="en-US" dirty="0"/>
              <a:t>   https://www.dol.gov/agencies/ilab                                                                 Office of Child Labor, Forced Labor, and Human Trafficking                                                                                    @ILAB_DOL</a:t>
            </a:r>
          </a:p>
        </p:txBody>
      </p:sp>
      <p:pic>
        <p:nvPicPr>
          <p:cNvPr id="22" name="Picture 2">
            <a:extLst>
              <a:ext uri="{FF2B5EF4-FFF2-40B4-BE49-F238E27FC236}">
                <a16:creationId xmlns:a16="http://schemas.microsoft.com/office/drawing/2014/main" id="{0A91A9B6-1FAD-4808-BA13-0118BABAAD2F}"/>
              </a:ext>
              <a:ext uri="{C183D7F6-B498-43B3-948B-1728B52AA6E4}">
                <adec:decorative xmlns:adec="http://schemas.microsoft.com/office/drawing/2017/decorative" val="1"/>
              </a:ext>
            </a:extLst>
          </p:cNvPr>
          <p:cNvPicPr>
            <a:picLocks noChangeAspect="1" noChangeArrowheads="1"/>
          </p:cNvPicPr>
          <p:nvPr/>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6648168" y="297349"/>
            <a:ext cx="5721095" cy="5785275"/>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4">
            <a:extLst>
              <a:ext uri="{FF2B5EF4-FFF2-40B4-BE49-F238E27FC236}">
                <a16:creationId xmlns:a16="http://schemas.microsoft.com/office/drawing/2014/main" id="{4F1B317A-EAE1-49C2-A896-6EFF1175FAC2}"/>
              </a:ext>
              <a:ext uri="{C183D7F6-B498-43B3-948B-1728B52AA6E4}">
                <adec:decorative xmlns:adec="http://schemas.microsoft.com/office/drawing/2017/decorative" val="1"/>
              </a:ext>
            </a:extLst>
          </p:cNvPr>
          <p:cNvSpPr txBox="1">
            <a:spLocks/>
          </p:cNvSpPr>
          <p:nvPr/>
        </p:nvSpPr>
        <p:spPr>
          <a:xfrm>
            <a:off x="11720357" y="6036457"/>
            <a:ext cx="2133600" cy="1846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782948-4DBE-204D-AB9E-B65E067054AE}" type="slidenum">
              <a:rPr lang="en-US" smtClean="0"/>
              <a:pPr/>
              <a:t>20</a:t>
            </a:fld>
            <a:endParaRPr lang="en-US" dirty="0"/>
          </a:p>
        </p:txBody>
      </p:sp>
      <p:sp>
        <p:nvSpPr>
          <p:cNvPr id="26" name="Rounded Rectangle 14">
            <a:extLst>
              <a:ext uri="{FF2B5EF4-FFF2-40B4-BE49-F238E27FC236}">
                <a16:creationId xmlns:a16="http://schemas.microsoft.com/office/drawing/2014/main" id="{E63F1495-05CD-41E2-B6A1-5050AF352B9B}"/>
              </a:ext>
            </a:extLst>
          </p:cNvPr>
          <p:cNvSpPr/>
          <p:nvPr/>
        </p:nvSpPr>
        <p:spPr>
          <a:xfrm>
            <a:off x="7664676" y="1939148"/>
            <a:ext cx="109728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Direct </a:t>
            </a:r>
            <a:br>
              <a:rPr lang="en-US" b="1" dirty="0">
                <a:solidFill>
                  <a:prstClr val="black"/>
                </a:solidFill>
              </a:rPr>
            </a:br>
            <a:r>
              <a:rPr lang="en-US" b="1" dirty="0">
                <a:solidFill>
                  <a:prstClr val="black"/>
                </a:solidFill>
              </a:rPr>
              <a:t>Effect</a:t>
            </a:r>
          </a:p>
        </p:txBody>
      </p:sp>
      <p:sp>
        <p:nvSpPr>
          <p:cNvPr id="25" name="Rounded Rectangle 13">
            <a:extLst>
              <a:ext uri="{FF2B5EF4-FFF2-40B4-BE49-F238E27FC236}">
                <a16:creationId xmlns:a16="http://schemas.microsoft.com/office/drawing/2014/main" id="{34FF92F9-0768-4E12-AF8C-EC0BFB13E8F8}"/>
              </a:ext>
            </a:extLst>
          </p:cNvPr>
          <p:cNvSpPr/>
          <p:nvPr/>
        </p:nvSpPr>
        <p:spPr>
          <a:xfrm>
            <a:off x="8960076" y="1939148"/>
            <a:ext cx="109728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Direct </a:t>
            </a:r>
            <a:br>
              <a:rPr lang="en-US" b="1" dirty="0">
                <a:solidFill>
                  <a:prstClr val="black"/>
                </a:solidFill>
              </a:rPr>
            </a:br>
            <a:r>
              <a:rPr lang="en-US" b="1" dirty="0">
                <a:solidFill>
                  <a:prstClr val="black"/>
                </a:solidFill>
              </a:rPr>
              <a:t>Effect</a:t>
            </a:r>
          </a:p>
        </p:txBody>
      </p:sp>
      <p:sp>
        <p:nvSpPr>
          <p:cNvPr id="24" name="Rounded Rectangle 12">
            <a:extLst>
              <a:ext uri="{FF2B5EF4-FFF2-40B4-BE49-F238E27FC236}">
                <a16:creationId xmlns:a16="http://schemas.microsoft.com/office/drawing/2014/main" id="{F6BD2EAA-4F45-4CB7-BBFF-01964ACC1AA0}"/>
              </a:ext>
            </a:extLst>
          </p:cNvPr>
          <p:cNvSpPr/>
          <p:nvPr/>
        </p:nvSpPr>
        <p:spPr>
          <a:xfrm>
            <a:off x="10281920" y="1939148"/>
            <a:ext cx="109728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Direct </a:t>
            </a:r>
            <a:br>
              <a:rPr lang="en-US" b="1" dirty="0">
                <a:solidFill>
                  <a:prstClr val="black"/>
                </a:solidFill>
              </a:rPr>
            </a:br>
            <a:r>
              <a:rPr lang="en-US" b="1" dirty="0">
                <a:solidFill>
                  <a:prstClr val="black"/>
                </a:solidFill>
              </a:rPr>
              <a:t>Effect</a:t>
            </a:r>
          </a:p>
        </p:txBody>
      </p:sp>
      <p:sp>
        <p:nvSpPr>
          <p:cNvPr id="23" name="Rounded Rectangle 11">
            <a:extLst>
              <a:ext uri="{FF2B5EF4-FFF2-40B4-BE49-F238E27FC236}">
                <a16:creationId xmlns:a16="http://schemas.microsoft.com/office/drawing/2014/main" id="{E95D6772-1304-4B7F-B834-2A58D917C68D}"/>
              </a:ext>
            </a:extLst>
          </p:cNvPr>
          <p:cNvSpPr/>
          <p:nvPr/>
        </p:nvSpPr>
        <p:spPr>
          <a:xfrm>
            <a:off x="8868636" y="2984671"/>
            <a:ext cx="1413284"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CORE PROBLEM</a:t>
            </a:r>
          </a:p>
        </p:txBody>
      </p:sp>
      <p:sp>
        <p:nvSpPr>
          <p:cNvPr id="28" name="Rounded Rectangle 16">
            <a:extLst>
              <a:ext uri="{FF2B5EF4-FFF2-40B4-BE49-F238E27FC236}">
                <a16:creationId xmlns:a16="http://schemas.microsoft.com/office/drawing/2014/main" id="{26505DA9-42B6-4DFC-BD96-4C2A8ECA03A3}"/>
              </a:ext>
            </a:extLst>
          </p:cNvPr>
          <p:cNvSpPr/>
          <p:nvPr/>
        </p:nvSpPr>
        <p:spPr>
          <a:xfrm>
            <a:off x="8182836" y="3899071"/>
            <a:ext cx="137160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Cause</a:t>
            </a:r>
          </a:p>
        </p:txBody>
      </p:sp>
      <p:sp>
        <p:nvSpPr>
          <p:cNvPr id="27" name="Rounded Rectangle 15">
            <a:extLst>
              <a:ext uri="{FF2B5EF4-FFF2-40B4-BE49-F238E27FC236}">
                <a16:creationId xmlns:a16="http://schemas.microsoft.com/office/drawing/2014/main" id="{E0F542BE-C3B5-4CC0-91C7-AE2CDB97B8F4}"/>
              </a:ext>
            </a:extLst>
          </p:cNvPr>
          <p:cNvSpPr/>
          <p:nvPr/>
        </p:nvSpPr>
        <p:spPr>
          <a:xfrm>
            <a:off x="9696522" y="3899071"/>
            <a:ext cx="137160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Cause</a:t>
            </a:r>
          </a:p>
        </p:txBody>
      </p:sp>
      <p:sp>
        <p:nvSpPr>
          <p:cNvPr id="29" name="Rounded Rectangle 17">
            <a:extLst>
              <a:ext uri="{FF2B5EF4-FFF2-40B4-BE49-F238E27FC236}">
                <a16:creationId xmlns:a16="http://schemas.microsoft.com/office/drawing/2014/main" id="{1FD7B89A-0CC3-453A-82EC-56A797D1CC9E}"/>
              </a:ext>
            </a:extLst>
          </p:cNvPr>
          <p:cNvSpPr/>
          <p:nvPr/>
        </p:nvSpPr>
        <p:spPr>
          <a:xfrm>
            <a:off x="8190295" y="4737271"/>
            <a:ext cx="1371600" cy="533400"/>
          </a:xfrm>
          <a:prstGeom prst="roundRect">
            <a:avLst/>
          </a:prstGeom>
          <a:gradFill>
            <a:gsLst>
              <a:gs pos="0">
                <a:srgbClr val="CDDCEB"/>
              </a:gs>
              <a:gs pos="47000">
                <a:srgbClr val="B9CDE5"/>
              </a:gs>
              <a:gs pos="95000">
                <a:srgbClr val="8FAFD5"/>
              </a:gs>
            </a:gsLst>
            <a:lin ang="5400000" scaled="1"/>
          </a:gradFill>
          <a:ln w="12700">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Cause</a:t>
            </a:r>
          </a:p>
        </p:txBody>
      </p:sp>
      <p:sp>
        <p:nvSpPr>
          <p:cNvPr id="40" name="TextBox 39">
            <a:extLst>
              <a:ext uri="{FF2B5EF4-FFF2-40B4-BE49-F238E27FC236}">
                <a16:creationId xmlns:a16="http://schemas.microsoft.com/office/drawing/2014/main" id="{425BC953-6FF7-4930-BC70-F0F8791C4CA7}"/>
              </a:ext>
            </a:extLst>
          </p:cNvPr>
          <p:cNvSpPr txBox="1"/>
          <p:nvPr/>
        </p:nvSpPr>
        <p:spPr>
          <a:xfrm>
            <a:off x="6981372" y="6082624"/>
            <a:ext cx="4572000" cy="276999"/>
          </a:xfrm>
          <a:prstGeom prst="rect">
            <a:avLst/>
          </a:prstGeom>
          <a:noFill/>
        </p:spPr>
        <p:txBody>
          <a:bodyPr wrap="square" rtlCol="0">
            <a:spAutoFit/>
          </a:bodyPr>
          <a:lstStyle/>
          <a:p>
            <a:r>
              <a:rPr lang="en-US" sz="1200" dirty="0">
                <a:solidFill>
                  <a:schemeClr val="accent5">
                    <a:lumMod val="50000"/>
                  </a:schemeClr>
                </a:solidFill>
              </a:rPr>
              <a:t>Image: Lingos, “Project Management for Development Professionals I.”</a:t>
            </a:r>
          </a:p>
        </p:txBody>
      </p:sp>
      <p:cxnSp>
        <p:nvCxnSpPr>
          <p:cNvPr id="30" name="Straight Connector 29">
            <a:extLst>
              <a:ext uri="{FF2B5EF4-FFF2-40B4-BE49-F238E27FC236}">
                <a16:creationId xmlns:a16="http://schemas.microsoft.com/office/drawing/2014/main" id="{03ED5A33-56C6-436B-B92A-353847A754F2}"/>
              </a:ext>
              <a:ext uri="{C183D7F6-B498-43B3-948B-1728B52AA6E4}">
                <adec:decorative xmlns:adec="http://schemas.microsoft.com/office/drawing/2017/decorative" val="1"/>
              </a:ext>
            </a:extLst>
          </p:cNvPr>
          <p:cNvCxnSpPr>
            <a:stCxn id="23" idx="0"/>
          </p:cNvCxnSpPr>
          <p:nvPr/>
        </p:nvCxnSpPr>
        <p:spPr>
          <a:xfrm flipH="1" flipV="1">
            <a:off x="9554436" y="2756071"/>
            <a:ext cx="20842"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06EF7B6-994C-43A9-93BD-F05F24B1FAB1}"/>
              </a:ext>
              <a:ext uri="{C183D7F6-B498-43B3-948B-1728B52AA6E4}">
                <adec:decorative xmlns:adec="http://schemas.microsoft.com/office/drawing/2017/decorative" val="1"/>
              </a:ext>
            </a:extLst>
          </p:cNvPr>
          <p:cNvCxnSpPr/>
          <p:nvPr/>
        </p:nvCxnSpPr>
        <p:spPr>
          <a:xfrm>
            <a:off x="8213316" y="2756071"/>
            <a:ext cx="261724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9FC30D-FD97-4CB3-9CFF-FC166F0C9819}"/>
              </a:ext>
              <a:ext uri="{C183D7F6-B498-43B3-948B-1728B52AA6E4}">
                <adec:decorative xmlns:adec="http://schemas.microsoft.com/office/drawing/2017/decorative" val="1"/>
              </a:ext>
            </a:extLst>
          </p:cNvPr>
          <p:cNvCxnSpPr/>
          <p:nvPr/>
        </p:nvCxnSpPr>
        <p:spPr>
          <a:xfrm>
            <a:off x="8853396" y="3746671"/>
            <a:ext cx="153619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21FAE0A-7421-4FEA-BF1B-B432038483E6}"/>
              </a:ext>
              <a:ext uri="{C183D7F6-B498-43B3-948B-1728B52AA6E4}">
                <adec:decorative xmlns:adec="http://schemas.microsoft.com/office/drawing/2017/decorative" val="1"/>
              </a:ext>
            </a:extLst>
          </p:cNvPr>
          <p:cNvCxnSpPr/>
          <p:nvPr/>
        </p:nvCxnSpPr>
        <p:spPr>
          <a:xfrm flipV="1">
            <a:off x="8213316" y="2472548"/>
            <a:ext cx="0" cy="2835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8253C0B-87DF-4E8D-9037-DAA4E66DC494}"/>
              </a:ext>
              <a:ext uri="{C183D7F6-B498-43B3-948B-1728B52AA6E4}">
                <adec:decorative xmlns:adec="http://schemas.microsoft.com/office/drawing/2017/decorative" val="1"/>
              </a:ext>
            </a:extLst>
          </p:cNvPr>
          <p:cNvCxnSpPr/>
          <p:nvPr/>
        </p:nvCxnSpPr>
        <p:spPr>
          <a:xfrm flipV="1">
            <a:off x="9554436" y="2472548"/>
            <a:ext cx="0" cy="2835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AF1A3D1-D2FA-4F58-A346-340DAC505CA5}"/>
              </a:ext>
              <a:ext uri="{C183D7F6-B498-43B3-948B-1728B52AA6E4}">
                <adec:decorative xmlns:adec="http://schemas.microsoft.com/office/drawing/2017/decorative" val="1"/>
              </a:ext>
            </a:extLst>
          </p:cNvPr>
          <p:cNvCxnSpPr/>
          <p:nvPr/>
        </p:nvCxnSpPr>
        <p:spPr>
          <a:xfrm flipV="1">
            <a:off x="10830560" y="2472548"/>
            <a:ext cx="0" cy="28352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001067D-D337-48B6-994E-2BE82940FBFD}"/>
              </a:ext>
              <a:ext uri="{C183D7F6-B498-43B3-948B-1728B52AA6E4}">
                <adec:decorative xmlns:adec="http://schemas.microsoft.com/office/drawing/2017/decorative" val="1"/>
              </a:ext>
            </a:extLst>
          </p:cNvPr>
          <p:cNvCxnSpPr/>
          <p:nvPr/>
        </p:nvCxnSpPr>
        <p:spPr>
          <a:xfrm flipV="1">
            <a:off x="9550400" y="3518071"/>
            <a:ext cx="0" cy="228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DD9CECB-022F-47F7-B063-EEA41EBB75B3}"/>
              </a:ext>
              <a:ext uri="{C183D7F6-B498-43B3-948B-1728B52AA6E4}">
                <adec:decorative xmlns:adec="http://schemas.microsoft.com/office/drawing/2017/decorative" val="1"/>
              </a:ext>
            </a:extLst>
          </p:cNvPr>
          <p:cNvCxnSpPr/>
          <p:nvPr/>
        </p:nvCxnSpPr>
        <p:spPr>
          <a:xfrm flipV="1">
            <a:off x="8864600" y="4432471"/>
            <a:ext cx="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67A74F5-8E9F-42C0-A1AB-33FBCAECE974}"/>
              </a:ext>
              <a:ext uri="{C183D7F6-B498-43B3-948B-1728B52AA6E4}">
                <adec:decorative xmlns:adec="http://schemas.microsoft.com/office/drawing/2017/decorative" val="1"/>
              </a:ext>
            </a:extLst>
          </p:cNvPr>
          <p:cNvCxnSpPr/>
          <p:nvPr/>
        </p:nvCxnSpPr>
        <p:spPr>
          <a:xfrm>
            <a:off x="8856761" y="3746671"/>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A1C7D29-8BB2-4C4C-B111-E9C755220AD8}"/>
              </a:ext>
              <a:ext uri="{C183D7F6-B498-43B3-948B-1728B52AA6E4}">
                <adec:decorative xmlns:adec="http://schemas.microsoft.com/office/drawing/2017/decorative" val="1"/>
              </a:ext>
            </a:extLst>
          </p:cNvPr>
          <p:cNvCxnSpPr>
            <a:stCxn id="27" idx="0"/>
          </p:cNvCxnSpPr>
          <p:nvPr/>
        </p:nvCxnSpPr>
        <p:spPr>
          <a:xfrm flipV="1">
            <a:off x="10382322" y="3746671"/>
            <a:ext cx="0" cy="15240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1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413" y="194734"/>
            <a:ext cx="9418320" cy="1052736"/>
          </a:xfrm>
        </p:spPr>
        <p:txBody>
          <a:bodyPr>
            <a:normAutofit/>
          </a:bodyPr>
          <a:lstStyle/>
          <a:p>
            <a:r>
              <a:rPr lang="en-US" dirty="0"/>
              <a:t>Problem Tree Steps</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2946193" y="2101924"/>
            <a:ext cx="6325014" cy="5256584"/>
          </a:xfrm>
        </p:spPr>
        <p:txBody>
          <a:bodyPr>
            <a:normAutofit/>
          </a:bodyPr>
          <a:lstStyle/>
          <a:p>
            <a:pPr marL="514350" indent="-514350">
              <a:buAutoNum type="arabicPeriod"/>
            </a:pPr>
            <a:endParaRPr lang="en-US" sz="3200" dirty="0"/>
          </a:p>
          <a:p>
            <a:pPr marL="0" indent="0">
              <a:buNone/>
            </a:pPr>
            <a:endParaRPr lang="en-US" sz="3200" dirty="0"/>
          </a:p>
          <a:p>
            <a:pPr marL="0" indent="0">
              <a:buNone/>
            </a:pPr>
            <a:endParaRPr lang="en-US" dirty="0"/>
          </a:p>
        </p:txBody>
      </p:sp>
      <p:sp>
        <p:nvSpPr>
          <p:cNvPr id="19" name="Footer Placeholder 2">
            <a:extLst>
              <a:ext uri="{FF2B5EF4-FFF2-40B4-BE49-F238E27FC236}">
                <a16:creationId xmlns:a16="http://schemas.microsoft.com/office/drawing/2014/main" id="{DDCB3A4E-2CE4-4B51-BCD0-FD60ABAB7346}"/>
              </a:ext>
            </a:extLst>
          </p:cNvPr>
          <p:cNvSpPr>
            <a:spLocks noGrp="1"/>
          </p:cNvSpPr>
          <p:nvPr>
            <p:ph type="ftr" sz="quarter" idx="11"/>
          </p:nvPr>
        </p:nvSpPr>
        <p:spPr>
          <a:xfrm>
            <a:off x="-34665" y="6359623"/>
            <a:ext cx="12226724" cy="509302"/>
          </a:xfrm>
        </p:spPr>
        <p:txBody>
          <a:bodyPr/>
          <a:lstStyle/>
          <a:p>
            <a:r>
              <a:rPr lang="en-US" dirty="0"/>
              <a:t>   https://www.dol.gov/agencies/ilab                                                                 Office of Child Labor, Forced Labor, and Human Trafficking                                                                                    @ILAB_DOL</a:t>
            </a:r>
          </a:p>
        </p:txBody>
      </p:sp>
      <p:graphicFrame>
        <p:nvGraphicFramePr>
          <p:cNvPr id="4" name="Diagram 3">
            <a:extLst>
              <a:ext uri="{FF2B5EF4-FFF2-40B4-BE49-F238E27FC236}">
                <a16:creationId xmlns:a16="http://schemas.microsoft.com/office/drawing/2014/main" id="{EB3979F1-4D8E-4936-978F-E8E4F8814A1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5748394"/>
              </p:ext>
            </p:extLst>
          </p:nvPr>
        </p:nvGraphicFramePr>
        <p:xfrm>
          <a:off x="664029" y="719667"/>
          <a:ext cx="10889343" cy="51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4064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33" y="110510"/>
            <a:ext cx="8145315" cy="1052736"/>
          </a:xfrm>
        </p:spPr>
        <p:txBody>
          <a:bodyPr>
            <a:normAutofit/>
          </a:bodyPr>
          <a:lstStyle/>
          <a:p>
            <a:r>
              <a:rPr lang="en-US" dirty="0"/>
              <a:t>Problem Tree Example</a:t>
            </a:r>
          </a:p>
        </p:txBody>
      </p:sp>
      <p:sp>
        <p:nvSpPr>
          <p:cNvPr id="8" name="Content Placeholder 2">
            <a:extLst>
              <a:ext uri="{FF2B5EF4-FFF2-40B4-BE49-F238E27FC236}">
                <a16:creationId xmlns:a16="http://schemas.microsoft.com/office/drawing/2014/main" id="{FEA7B342-796C-48AA-8AB9-29E307071AC4}"/>
              </a:ext>
            </a:extLst>
          </p:cNvPr>
          <p:cNvSpPr txBox="1">
            <a:spLocks/>
          </p:cNvSpPr>
          <p:nvPr/>
        </p:nvSpPr>
        <p:spPr>
          <a:xfrm>
            <a:off x="401904" y="2102416"/>
            <a:ext cx="5150997" cy="3470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2) Root Causes</a:t>
            </a:r>
            <a:r>
              <a:rPr lang="en-US" sz="2400" dirty="0"/>
              <a:t>:</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Lack of access to quality education </a:t>
            </a:r>
          </a:p>
          <a:p>
            <a:pPr lvl="1"/>
            <a:r>
              <a:rPr lang="en-US" sz="2200" dirty="0">
                <a:latin typeface="Calibri" panose="020F0502020204030204" pitchFamily="34" charset="0"/>
                <a:cs typeface="Times New Roman" panose="02020603050405020304" pitchFamily="18" charset="0"/>
              </a:rPr>
              <a:t>Poverty of the families </a:t>
            </a:r>
          </a:p>
          <a:p>
            <a:pPr lvl="1"/>
            <a:r>
              <a:rPr lang="en-US" sz="2200" dirty="0">
                <a:latin typeface="Calibri" panose="020F0502020204030204" pitchFamily="34" charset="0"/>
                <a:cs typeface="Times New Roman" panose="02020603050405020304" pitchFamily="18" charset="0"/>
              </a:rPr>
              <a:t>Lack of awareness of basic rights of women and children among family members </a:t>
            </a:r>
          </a:p>
          <a:p>
            <a:pPr lvl="1"/>
            <a:r>
              <a:rPr lang="en-US" sz="2200" dirty="0">
                <a:latin typeface="Calibri" panose="020F0502020204030204" pitchFamily="34" charset="0"/>
                <a:cs typeface="Times New Roman" panose="02020603050405020304" pitchFamily="18" charset="0"/>
              </a:rPr>
              <a:t>Safety and security traveling to school </a:t>
            </a:r>
          </a:p>
          <a:p>
            <a:pPr lvl="1"/>
            <a:r>
              <a:rPr lang="en-US" sz="2200" dirty="0">
                <a:latin typeface="Calibri" panose="020F0502020204030204" pitchFamily="34" charset="0"/>
                <a:cs typeface="Times New Roman" panose="02020603050405020304" pitchFamily="18" charset="0"/>
              </a:rPr>
              <a:t>Poor quality of schools</a:t>
            </a:r>
          </a:p>
          <a:p>
            <a:pPr marL="0" indent="0">
              <a:buFont typeface="Arial" panose="020B0604020202020204" pitchFamily="34" charset="0"/>
              <a:buNone/>
            </a:pPr>
            <a:endParaRPr lang="en-US" dirty="0"/>
          </a:p>
        </p:txBody>
      </p:sp>
      <p:sp>
        <p:nvSpPr>
          <p:cNvPr id="7" name="Content Placeholder 2">
            <a:extLst>
              <a:ext uri="{FF2B5EF4-FFF2-40B4-BE49-F238E27FC236}">
                <a16:creationId xmlns:a16="http://schemas.microsoft.com/office/drawing/2014/main" id="{36552D0A-3840-44B1-871E-2218ABCB7C96}"/>
              </a:ext>
            </a:extLst>
          </p:cNvPr>
          <p:cNvSpPr txBox="1">
            <a:spLocks/>
          </p:cNvSpPr>
          <p:nvPr/>
        </p:nvSpPr>
        <p:spPr>
          <a:xfrm>
            <a:off x="6948618" y="1435801"/>
            <a:ext cx="4539591" cy="598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3) Problem Tree</a:t>
            </a:r>
            <a:endParaRPr lang="en-US" dirty="0"/>
          </a:p>
        </p:txBody>
      </p:sp>
      <p:sp>
        <p:nvSpPr>
          <p:cNvPr id="5" name="Rectangle 4">
            <a:extLst>
              <a:ext uri="{FF2B5EF4-FFF2-40B4-BE49-F238E27FC236}">
                <a16:creationId xmlns:a16="http://schemas.microsoft.com/office/drawing/2014/main" id="{9E271AA6-382C-472A-8950-ABA297AEB88F}"/>
              </a:ext>
            </a:extLst>
          </p:cNvPr>
          <p:cNvSpPr/>
          <p:nvPr/>
        </p:nvSpPr>
        <p:spPr>
          <a:xfrm>
            <a:off x="9178290" y="1990882"/>
            <a:ext cx="2160270" cy="1052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 Rate of Child Labor</a:t>
            </a:r>
          </a:p>
        </p:txBody>
      </p:sp>
      <p:sp>
        <p:nvSpPr>
          <p:cNvPr id="10" name="Rectangle 9">
            <a:extLst>
              <a:ext uri="{FF2B5EF4-FFF2-40B4-BE49-F238E27FC236}">
                <a16:creationId xmlns:a16="http://schemas.microsoft.com/office/drawing/2014/main" id="{B067BAC3-8294-4450-AFE6-DBE08B93BF0D}"/>
              </a:ext>
            </a:extLst>
          </p:cNvPr>
          <p:cNvSpPr/>
          <p:nvPr/>
        </p:nvSpPr>
        <p:spPr>
          <a:xfrm>
            <a:off x="6948618" y="3317248"/>
            <a:ext cx="1589592" cy="1255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Lack of access to quality education</a:t>
            </a:r>
          </a:p>
        </p:txBody>
      </p:sp>
      <p:sp>
        <p:nvSpPr>
          <p:cNvPr id="11" name="Rectangle 10">
            <a:extLst>
              <a:ext uri="{FF2B5EF4-FFF2-40B4-BE49-F238E27FC236}">
                <a16:creationId xmlns:a16="http://schemas.microsoft.com/office/drawing/2014/main" id="{B7145670-FF2B-4A44-9344-907D3D9ACB1B}"/>
              </a:ext>
            </a:extLst>
          </p:cNvPr>
          <p:cNvSpPr/>
          <p:nvPr/>
        </p:nvSpPr>
        <p:spPr>
          <a:xfrm>
            <a:off x="8746448" y="3295116"/>
            <a:ext cx="1314450" cy="1277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Poverty of families</a:t>
            </a:r>
          </a:p>
        </p:txBody>
      </p:sp>
      <p:sp>
        <p:nvSpPr>
          <p:cNvPr id="12" name="Rectangle 11">
            <a:extLst>
              <a:ext uri="{FF2B5EF4-FFF2-40B4-BE49-F238E27FC236}">
                <a16:creationId xmlns:a16="http://schemas.microsoft.com/office/drawing/2014/main" id="{AFEC28E5-671E-4F84-9634-84B9853113D2}"/>
              </a:ext>
            </a:extLst>
          </p:cNvPr>
          <p:cNvSpPr/>
          <p:nvPr/>
        </p:nvSpPr>
        <p:spPr>
          <a:xfrm>
            <a:off x="10283064" y="3316173"/>
            <a:ext cx="1615566" cy="1277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Lack of awareness of basic rights of children</a:t>
            </a:r>
          </a:p>
        </p:txBody>
      </p:sp>
      <p:sp>
        <p:nvSpPr>
          <p:cNvPr id="13" name="Rectangle 12">
            <a:extLst>
              <a:ext uri="{FF2B5EF4-FFF2-40B4-BE49-F238E27FC236}">
                <a16:creationId xmlns:a16="http://schemas.microsoft.com/office/drawing/2014/main" id="{C6A19CF7-9736-4CD4-B722-CD41DA530257}"/>
              </a:ext>
            </a:extLst>
          </p:cNvPr>
          <p:cNvSpPr/>
          <p:nvPr/>
        </p:nvSpPr>
        <p:spPr>
          <a:xfrm>
            <a:off x="5962457" y="4875431"/>
            <a:ext cx="1589592" cy="1255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Unsafe travel to school</a:t>
            </a:r>
          </a:p>
        </p:txBody>
      </p:sp>
      <p:sp>
        <p:nvSpPr>
          <p:cNvPr id="14" name="Rectangle 13">
            <a:extLst>
              <a:ext uri="{FF2B5EF4-FFF2-40B4-BE49-F238E27FC236}">
                <a16:creationId xmlns:a16="http://schemas.microsoft.com/office/drawing/2014/main" id="{05644C2E-6BA0-49EF-9B74-15225E9C13DB}"/>
              </a:ext>
            </a:extLst>
          </p:cNvPr>
          <p:cNvSpPr/>
          <p:nvPr/>
        </p:nvSpPr>
        <p:spPr>
          <a:xfrm>
            <a:off x="8027721" y="4875431"/>
            <a:ext cx="1589592" cy="1255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Poor quality of schools</a:t>
            </a:r>
          </a:p>
        </p:txBody>
      </p:sp>
      <p:cxnSp>
        <p:nvCxnSpPr>
          <p:cNvPr id="16" name="Connector: Elbow 15">
            <a:extLst>
              <a:ext uri="{FF2B5EF4-FFF2-40B4-BE49-F238E27FC236}">
                <a16:creationId xmlns:a16="http://schemas.microsoft.com/office/drawing/2014/main" id="{14D338CC-ADDB-49A9-9D50-2ADCECE9D326}"/>
              </a:ext>
              <a:ext uri="{C183D7F6-B498-43B3-948B-1728B52AA6E4}">
                <adec:decorative xmlns:adec="http://schemas.microsoft.com/office/drawing/2017/decorative" val="1"/>
              </a:ext>
            </a:extLst>
          </p:cNvPr>
          <p:cNvCxnSpPr>
            <a:stCxn id="13" idx="0"/>
            <a:endCxn id="10" idx="2"/>
          </p:cNvCxnSpPr>
          <p:nvPr/>
        </p:nvCxnSpPr>
        <p:spPr>
          <a:xfrm rot="5400000" flipH="1" flipV="1">
            <a:off x="7098746" y="4230764"/>
            <a:ext cx="303174" cy="98616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71B5B1B4-7A65-4D47-9BF3-D2F0EE692577}"/>
              </a:ext>
              <a:ext uri="{C183D7F6-B498-43B3-948B-1728B52AA6E4}">
                <adec:decorative xmlns:adec="http://schemas.microsoft.com/office/drawing/2017/decorative" val="1"/>
              </a:ext>
            </a:extLst>
          </p:cNvPr>
          <p:cNvCxnSpPr>
            <a:stCxn id="14" idx="0"/>
            <a:endCxn id="10" idx="2"/>
          </p:cNvCxnSpPr>
          <p:nvPr/>
        </p:nvCxnSpPr>
        <p:spPr>
          <a:xfrm rot="16200000" flipV="1">
            <a:off x="8131379" y="4184292"/>
            <a:ext cx="303174" cy="10791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7A403F5D-B83D-46D3-8889-7F106FACAF4A}"/>
              </a:ext>
              <a:ext uri="{C183D7F6-B498-43B3-948B-1728B52AA6E4}">
                <adec:decorative xmlns:adec="http://schemas.microsoft.com/office/drawing/2017/decorative" val="1"/>
              </a:ext>
            </a:extLst>
          </p:cNvPr>
          <p:cNvCxnSpPr>
            <a:stCxn id="10" idx="0"/>
            <a:endCxn id="5" idx="2"/>
          </p:cNvCxnSpPr>
          <p:nvPr/>
        </p:nvCxnSpPr>
        <p:spPr>
          <a:xfrm rot="5400000" flipH="1" flipV="1">
            <a:off x="8864104" y="1922928"/>
            <a:ext cx="273630" cy="25150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6894AE04-3B59-49C3-ADE9-5986EF59177A}"/>
              </a:ext>
              <a:ext uri="{C183D7F6-B498-43B3-948B-1728B52AA6E4}">
                <adec:decorative xmlns:adec="http://schemas.microsoft.com/office/drawing/2017/decorative" val="1"/>
              </a:ext>
            </a:extLst>
          </p:cNvPr>
          <p:cNvCxnSpPr>
            <a:stCxn id="11" idx="0"/>
            <a:endCxn id="5" idx="2"/>
          </p:cNvCxnSpPr>
          <p:nvPr/>
        </p:nvCxnSpPr>
        <p:spPr>
          <a:xfrm rot="5400000" flipH="1" flipV="1">
            <a:off x="9705300" y="2741991"/>
            <a:ext cx="251498" cy="8547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E559354A-3A79-4DBE-9E72-36819B698521}"/>
              </a:ext>
              <a:ext uri="{C183D7F6-B498-43B3-948B-1728B52AA6E4}">
                <adec:decorative xmlns:adec="http://schemas.microsoft.com/office/drawing/2017/decorative" val="1"/>
              </a:ext>
            </a:extLst>
          </p:cNvPr>
          <p:cNvCxnSpPr>
            <a:stCxn id="12" idx="0"/>
            <a:endCxn id="5" idx="2"/>
          </p:cNvCxnSpPr>
          <p:nvPr/>
        </p:nvCxnSpPr>
        <p:spPr>
          <a:xfrm rot="16200000" flipV="1">
            <a:off x="10538359" y="2763685"/>
            <a:ext cx="272555" cy="8324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6EB3AB65-7044-4C0E-9B71-2726FF01C1B2}"/>
              </a:ext>
            </a:extLst>
          </p:cNvPr>
          <p:cNvSpPr txBox="1">
            <a:spLocks/>
          </p:cNvSpPr>
          <p:nvPr/>
        </p:nvSpPr>
        <p:spPr>
          <a:xfrm>
            <a:off x="392391" y="1471183"/>
            <a:ext cx="5475010" cy="631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1) Core Problem</a:t>
            </a:r>
            <a:r>
              <a:rPr lang="en-US" sz="2400" dirty="0"/>
              <a:t>:  High rate of child labor </a:t>
            </a:r>
            <a:endParaRPr lang="en-US" sz="3200" dirty="0"/>
          </a:p>
          <a:p>
            <a:pPr marL="0" indent="0">
              <a:buFont typeface="Arial" panose="020B0604020202020204" pitchFamily="34" charset="0"/>
              <a:buNone/>
            </a:pPr>
            <a:endParaRPr lang="en-US" dirty="0"/>
          </a:p>
        </p:txBody>
      </p:sp>
      <p:sp>
        <p:nvSpPr>
          <p:cNvPr id="19" name="Footer Placeholder 2">
            <a:extLst>
              <a:ext uri="{FF2B5EF4-FFF2-40B4-BE49-F238E27FC236}">
                <a16:creationId xmlns:a16="http://schemas.microsoft.com/office/drawing/2014/main" id="{DDCB3A4E-2CE4-4B51-BCD0-FD60ABAB7346}"/>
              </a:ext>
              <a:ext uri="{C183D7F6-B498-43B3-948B-1728B52AA6E4}">
                <adec:decorative xmlns:adec="http://schemas.microsoft.com/office/drawing/2017/decorative" val="1"/>
              </a:ext>
            </a:extLst>
          </p:cNvPr>
          <p:cNvSpPr>
            <a:spLocks noGrp="1"/>
          </p:cNvSpPr>
          <p:nvPr>
            <p:ph type="ftr" sz="quarter" idx="11"/>
          </p:nvPr>
        </p:nvSpPr>
        <p:spPr>
          <a:xfrm>
            <a:off x="-34665" y="635962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00314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par>
                                <p:cTn id="56" presetID="31"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0" fill="hold"/>
                                        <p:tgtEl>
                                          <p:spTgt spid="16"/>
                                        </p:tgtEl>
                                        <p:attrNameLst>
                                          <p:attrName>ppt_w</p:attrName>
                                        </p:attrNameLst>
                                      </p:cBhvr>
                                      <p:tavLst>
                                        <p:tav tm="0">
                                          <p:val>
                                            <p:fltVal val="0"/>
                                          </p:val>
                                        </p:tav>
                                        <p:tav tm="100000">
                                          <p:val>
                                            <p:strVal val="#ppt_w"/>
                                          </p:val>
                                        </p:tav>
                                      </p:tavLst>
                                    </p:anim>
                                    <p:anim calcmode="lin" valueType="num">
                                      <p:cBhvr>
                                        <p:cTn id="59" dur="1000" fill="hold"/>
                                        <p:tgtEl>
                                          <p:spTgt spid="16"/>
                                        </p:tgtEl>
                                        <p:attrNameLst>
                                          <p:attrName>ppt_h</p:attrName>
                                        </p:attrNameLst>
                                      </p:cBhvr>
                                      <p:tavLst>
                                        <p:tav tm="0">
                                          <p:val>
                                            <p:fltVal val="0"/>
                                          </p:val>
                                        </p:tav>
                                        <p:tav tm="100000">
                                          <p:val>
                                            <p:strVal val="#ppt_h"/>
                                          </p:val>
                                        </p:tav>
                                      </p:tavLst>
                                    </p:anim>
                                    <p:anim calcmode="lin" valueType="num">
                                      <p:cBhvr>
                                        <p:cTn id="60" dur="1000" fill="hold"/>
                                        <p:tgtEl>
                                          <p:spTgt spid="16"/>
                                        </p:tgtEl>
                                        <p:attrNameLst>
                                          <p:attrName>style.rotation</p:attrName>
                                        </p:attrNameLst>
                                      </p:cBhvr>
                                      <p:tavLst>
                                        <p:tav tm="0">
                                          <p:val>
                                            <p:fltVal val="90"/>
                                          </p:val>
                                        </p:tav>
                                        <p:tav tm="100000">
                                          <p:val>
                                            <p:fltVal val="0"/>
                                          </p:val>
                                        </p:tav>
                                      </p:tavLst>
                                    </p:anim>
                                    <p:animEffect transition="in" filter="fade">
                                      <p:cBhvr>
                                        <p:cTn id="61" dur="1000"/>
                                        <p:tgtEl>
                                          <p:spTgt spid="16"/>
                                        </p:tgtEl>
                                      </p:cBhvr>
                                    </p:animEffect>
                                  </p:childTnLst>
                                </p:cTn>
                              </p:par>
                              <p:par>
                                <p:cTn id="62" presetID="31"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1000" fill="hold"/>
                                        <p:tgtEl>
                                          <p:spTgt spid="18"/>
                                        </p:tgtEl>
                                        <p:attrNameLst>
                                          <p:attrName>ppt_w</p:attrName>
                                        </p:attrNameLst>
                                      </p:cBhvr>
                                      <p:tavLst>
                                        <p:tav tm="0">
                                          <p:val>
                                            <p:fltVal val="0"/>
                                          </p:val>
                                        </p:tav>
                                        <p:tav tm="100000">
                                          <p:val>
                                            <p:strVal val="#ppt_w"/>
                                          </p:val>
                                        </p:tav>
                                      </p:tavLst>
                                    </p:anim>
                                    <p:anim calcmode="lin" valueType="num">
                                      <p:cBhvr>
                                        <p:cTn id="65" dur="1000" fill="hold"/>
                                        <p:tgtEl>
                                          <p:spTgt spid="18"/>
                                        </p:tgtEl>
                                        <p:attrNameLst>
                                          <p:attrName>ppt_h</p:attrName>
                                        </p:attrNameLst>
                                      </p:cBhvr>
                                      <p:tavLst>
                                        <p:tav tm="0">
                                          <p:val>
                                            <p:fltVal val="0"/>
                                          </p:val>
                                        </p:tav>
                                        <p:tav tm="100000">
                                          <p:val>
                                            <p:strVal val="#ppt_h"/>
                                          </p:val>
                                        </p:tav>
                                      </p:tavLst>
                                    </p:anim>
                                    <p:anim calcmode="lin" valueType="num">
                                      <p:cBhvr>
                                        <p:cTn id="66" dur="1000" fill="hold"/>
                                        <p:tgtEl>
                                          <p:spTgt spid="18"/>
                                        </p:tgtEl>
                                        <p:attrNameLst>
                                          <p:attrName>style.rotation</p:attrName>
                                        </p:attrNameLst>
                                      </p:cBhvr>
                                      <p:tavLst>
                                        <p:tav tm="0">
                                          <p:val>
                                            <p:fltVal val="90"/>
                                          </p:val>
                                        </p:tav>
                                        <p:tav tm="100000">
                                          <p:val>
                                            <p:fltVal val="0"/>
                                          </p:val>
                                        </p:tav>
                                      </p:tavLst>
                                    </p:anim>
                                    <p:animEffect transition="in" filter="fade">
                                      <p:cBhvr>
                                        <p:cTn id="67" dur="1000"/>
                                        <p:tgtEl>
                                          <p:spTgt spid="18"/>
                                        </p:tgtEl>
                                      </p:cBhvr>
                                    </p:animEffect>
                                  </p:childTnLst>
                                </p:cTn>
                              </p:par>
                              <p:par>
                                <p:cTn id="68" presetID="31" presetClass="entr" presetSubtype="0"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1000" fill="hold"/>
                                        <p:tgtEl>
                                          <p:spTgt spid="22"/>
                                        </p:tgtEl>
                                        <p:attrNameLst>
                                          <p:attrName>ppt_w</p:attrName>
                                        </p:attrNameLst>
                                      </p:cBhvr>
                                      <p:tavLst>
                                        <p:tav tm="0">
                                          <p:val>
                                            <p:fltVal val="0"/>
                                          </p:val>
                                        </p:tav>
                                        <p:tav tm="100000">
                                          <p:val>
                                            <p:strVal val="#ppt_w"/>
                                          </p:val>
                                        </p:tav>
                                      </p:tavLst>
                                    </p:anim>
                                    <p:anim calcmode="lin" valueType="num">
                                      <p:cBhvr>
                                        <p:cTn id="71" dur="1000" fill="hold"/>
                                        <p:tgtEl>
                                          <p:spTgt spid="22"/>
                                        </p:tgtEl>
                                        <p:attrNameLst>
                                          <p:attrName>ppt_h</p:attrName>
                                        </p:attrNameLst>
                                      </p:cBhvr>
                                      <p:tavLst>
                                        <p:tav tm="0">
                                          <p:val>
                                            <p:fltVal val="0"/>
                                          </p:val>
                                        </p:tav>
                                        <p:tav tm="100000">
                                          <p:val>
                                            <p:strVal val="#ppt_h"/>
                                          </p:val>
                                        </p:tav>
                                      </p:tavLst>
                                    </p:anim>
                                    <p:anim calcmode="lin" valueType="num">
                                      <p:cBhvr>
                                        <p:cTn id="72" dur="1000" fill="hold"/>
                                        <p:tgtEl>
                                          <p:spTgt spid="22"/>
                                        </p:tgtEl>
                                        <p:attrNameLst>
                                          <p:attrName>style.rotation</p:attrName>
                                        </p:attrNameLst>
                                      </p:cBhvr>
                                      <p:tavLst>
                                        <p:tav tm="0">
                                          <p:val>
                                            <p:fltVal val="90"/>
                                          </p:val>
                                        </p:tav>
                                        <p:tav tm="100000">
                                          <p:val>
                                            <p:fltVal val="0"/>
                                          </p:val>
                                        </p:tav>
                                      </p:tavLst>
                                    </p:anim>
                                    <p:animEffect transition="in" filter="fade">
                                      <p:cBhvr>
                                        <p:cTn id="73" dur="1000"/>
                                        <p:tgtEl>
                                          <p:spTgt spid="22"/>
                                        </p:tgtEl>
                                      </p:cBhvr>
                                    </p:animEffect>
                                  </p:childTnLst>
                                </p:cTn>
                              </p:par>
                              <p:par>
                                <p:cTn id="74" presetID="31" presetClass="entr" presetSubtype="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1000" fill="hold"/>
                                        <p:tgtEl>
                                          <p:spTgt spid="24"/>
                                        </p:tgtEl>
                                        <p:attrNameLst>
                                          <p:attrName>ppt_w</p:attrName>
                                        </p:attrNameLst>
                                      </p:cBhvr>
                                      <p:tavLst>
                                        <p:tav tm="0">
                                          <p:val>
                                            <p:fltVal val="0"/>
                                          </p:val>
                                        </p:tav>
                                        <p:tav tm="100000">
                                          <p:val>
                                            <p:strVal val="#ppt_w"/>
                                          </p:val>
                                        </p:tav>
                                      </p:tavLst>
                                    </p:anim>
                                    <p:anim calcmode="lin" valueType="num">
                                      <p:cBhvr>
                                        <p:cTn id="77" dur="1000" fill="hold"/>
                                        <p:tgtEl>
                                          <p:spTgt spid="24"/>
                                        </p:tgtEl>
                                        <p:attrNameLst>
                                          <p:attrName>ppt_h</p:attrName>
                                        </p:attrNameLst>
                                      </p:cBhvr>
                                      <p:tavLst>
                                        <p:tav tm="0">
                                          <p:val>
                                            <p:fltVal val="0"/>
                                          </p:val>
                                        </p:tav>
                                        <p:tav tm="100000">
                                          <p:val>
                                            <p:strVal val="#ppt_h"/>
                                          </p:val>
                                        </p:tav>
                                      </p:tavLst>
                                    </p:anim>
                                    <p:anim calcmode="lin" valueType="num">
                                      <p:cBhvr>
                                        <p:cTn id="78" dur="1000" fill="hold"/>
                                        <p:tgtEl>
                                          <p:spTgt spid="24"/>
                                        </p:tgtEl>
                                        <p:attrNameLst>
                                          <p:attrName>style.rotation</p:attrName>
                                        </p:attrNameLst>
                                      </p:cBhvr>
                                      <p:tavLst>
                                        <p:tav tm="0">
                                          <p:val>
                                            <p:fltVal val="90"/>
                                          </p:val>
                                        </p:tav>
                                        <p:tav tm="100000">
                                          <p:val>
                                            <p:fltVal val="0"/>
                                          </p:val>
                                        </p:tav>
                                      </p:tavLst>
                                    </p:anim>
                                    <p:animEffect transition="in" filter="fade">
                                      <p:cBhvr>
                                        <p:cTn id="79" dur="1000"/>
                                        <p:tgtEl>
                                          <p:spTgt spid="24"/>
                                        </p:tgtEl>
                                      </p:cBhvr>
                                    </p:animEffect>
                                  </p:childTnLst>
                                </p:cTn>
                              </p:par>
                              <p:par>
                                <p:cTn id="80" presetID="31"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1000" fill="hold"/>
                                        <p:tgtEl>
                                          <p:spTgt spid="26"/>
                                        </p:tgtEl>
                                        <p:attrNameLst>
                                          <p:attrName>ppt_w</p:attrName>
                                        </p:attrNameLst>
                                      </p:cBhvr>
                                      <p:tavLst>
                                        <p:tav tm="0">
                                          <p:val>
                                            <p:fltVal val="0"/>
                                          </p:val>
                                        </p:tav>
                                        <p:tav tm="100000">
                                          <p:val>
                                            <p:strVal val="#ppt_w"/>
                                          </p:val>
                                        </p:tav>
                                      </p:tavLst>
                                    </p:anim>
                                    <p:anim calcmode="lin" valueType="num">
                                      <p:cBhvr>
                                        <p:cTn id="83" dur="1000" fill="hold"/>
                                        <p:tgtEl>
                                          <p:spTgt spid="26"/>
                                        </p:tgtEl>
                                        <p:attrNameLst>
                                          <p:attrName>ppt_h</p:attrName>
                                        </p:attrNameLst>
                                      </p:cBhvr>
                                      <p:tavLst>
                                        <p:tav tm="0">
                                          <p:val>
                                            <p:fltVal val="0"/>
                                          </p:val>
                                        </p:tav>
                                        <p:tav tm="100000">
                                          <p:val>
                                            <p:strVal val="#ppt_h"/>
                                          </p:val>
                                        </p:tav>
                                      </p:tavLst>
                                    </p:anim>
                                    <p:anim calcmode="lin" valueType="num">
                                      <p:cBhvr>
                                        <p:cTn id="84" dur="1000" fill="hold"/>
                                        <p:tgtEl>
                                          <p:spTgt spid="26"/>
                                        </p:tgtEl>
                                        <p:attrNameLst>
                                          <p:attrName>style.rotation</p:attrName>
                                        </p:attrNameLst>
                                      </p:cBhvr>
                                      <p:tavLst>
                                        <p:tav tm="0">
                                          <p:val>
                                            <p:fltVal val="90"/>
                                          </p:val>
                                        </p:tav>
                                        <p:tav tm="100000">
                                          <p:val>
                                            <p:fltVal val="0"/>
                                          </p:val>
                                        </p:tav>
                                      </p:tavLst>
                                    </p:anim>
                                    <p:animEffect transition="in" filter="fade">
                                      <p:cBhvr>
                                        <p:cTn id="8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5" grpId="0" animBg="1"/>
      <p:bldP spid="10" grpId="0" animBg="1"/>
      <p:bldP spid="11" grpId="0" animBg="1"/>
      <p:bldP spid="12" grpId="0" animBg="1"/>
      <p:bldP spid="13" grpId="0" animBg="1"/>
      <p:bldP spid="14"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14" y="370840"/>
            <a:ext cx="9342120" cy="1052736"/>
          </a:xfrm>
        </p:spPr>
        <p:txBody>
          <a:bodyPr>
            <a:normAutofit/>
          </a:bodyPr>
          <a:lstStyle/>
          <a:p>
            <a:r>
              <a:rPr lang="en-US" dirty="0"/>
              <a:t>Types of Analysis: Stakeholder Analysis</a:t>
            </a:r>
          </a:p>
        </p:txBody>
      </p:sp>
      <p:sp>
        <p:nvSpPr>
          <p:cNvPr id="3" name="Content Placeholder 2"/>
          <p:cNvSpPr>
            <a:spLocks noGrp="1"/>
          </p:cNvSpPr>
          <p:nvPr>
            <p:ph idx="1"/>
          </p:nvPr>
        </p:nvSpPr>
        <p:spPr>
          <a:xfrm>
            <a:off x="591676" y="1482883"/>
            <a:ext cx="7072660" cy="5256584"/>
          </a:xfrm>
        </p:spPr>
        <p:txBody>
          <a:bodyPr>
            <a:normAutofit/>
          </a:bodyPr>
          <a:lstStyle/>
          <a:p>
            <a:r>
              <a:rPr lang="en-US" dirty="0"/>
              <a:t>Takes into consideration direct and indirect beneficiaries as well as other stakeholders. </a:t>
            </a:r>
          </a:p>
          <a:p>
            <a:r>
              <a:rPr lang="en-US" dirty="0"/>
              <a:t>Typically done through literature reviews and interviews with key stakeholders and experts. </a:t>
            </a:r>
          </a:p>
          <a:p>
            <a:pPr marL="0" indent="0">
              <a:buNone/>
            </a:pP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580270989"/>
              </p:ext>
            </p:extLst>
          </p:nvPr>
        </p:nvGraphicFramePr>
        <p:xfrm>
          <a:off x="1404038" y="3879949"/>
          <a:ext cx="5212892" cy="2026920"/>
        </p:xfrm>
        <a:graphic>
          <a:graphicData uri="http://schemas.openxmlformats.org/drawingml/2006/table">
            <a:tbl>
              <a:tblPr firstRow="1" bandRow="1">
                <a:tableStyleId>{5C22544A-7EE6-4342-B048-85BDC9FD1C3A}</a:tableStyleId>
              </a:tblPr>
              <a:tblGrid>
                <a:gridCol w="890274">
                  <a:extLst>
                    <a:ext uri="{9D8B030D-6E8A-4147-A177-3AD203B41FA5}">
                      <a16:colId xmlns:a16="http://schemas.microsoft.com/office/drawing/2014/main" val="20000"/>
                    </a:ext>
                  </a:extLst>
                </a:gridCol>
                <a:gridCol w="1363287">
                  <a:extLst>
                    <a:ext uri="{9D8B030D-6E8A-4147-A177-3AD203B41FA5}">
                      <a16:colId xmlns:a16="http://schemas.microsoft.com/office/drawing/2014/main" val="20001"/>
                    </a:ext>
                  </a:extLst>
                </a:gridCol>
                <a:gridCol w="1197033">
                  <a:extLst>
                    <a:ext uri="{9D8B030D-6E8A-4147-A177-3AD203B41FA5}">
                      <a16:colId xmlns:a16="http://schemas.microsoft.com/office/drawing/2014/main" val="20002"/>
                    </a:ext>
                  </a:extLst>
                </a:gridCol>
                <a:gridCol w="1762298">
                  <a:extLst>
                    <a:ext uri="{9D8B030D-6E8A-4147-A177-3AD203B41FA5}">
                      <a16:colId xmlns:a16="http://schemas.microsoft.com/office/drawing/2014/main" val="20003"/>
                    </a:ext>
                  </a:extLst>
                </a:gridCol>
              </a:tblGrid>
              <a:tr h="370840">
                <a:tc>
                  <a:txBody>
                    <a:bodyPr/>
                    <a:lstStyle/>
                    <a:p>
                      <a:r>
                        <a:rPr lang="en-US" dirty="0"/>
                        <a:t>Group</a:t>
                      </a:r>
                    </a:p>
                  </a:txBody>
                  <a:tcPr/>
                </a:tc>
                <a:tc>
                  <a:txBody>
                    <a:bodyPr/>
                    <a:lstStyle/>
                    <a:p>
                      <a:r>
                        <a:rPr lang="en-US" dirty="0"/>
                        <a:t>Interest in Issue</a:t>
                      </a:r>
                    </a:p>
                  </a:txBody>
                  <a:tcPr/>
                </a:tc>
                <a:tc>
                  <a:txBody>
                    <a:bodyPr/>
                    <a:lstStyle/>
                    <a:p>
                      <a:r>
                        <a:rPr lang="en-US" dirty="0"/>
                        <a:t>Resources</a:t>
                      </a:r>
                    </a:p>
                  </a:txBody>
                  <a:tcPr/>
                </a:tc>
                <a:tc>
                  <a:txBody>
                    <a:bodyPr/>
                    <a:lstStyle/>
                    <a:p>
                      <a:r>
                        <a:rPr lang="en-US" dirty="0"/>
                        <a:t>Resource Mobilization</a:t>
                      </a:r>
                      <a:r>
                        <a:rPr lang="en-US" baseline="0" dirty="0"/>
                        <a:t> Capacity </a:t>
                      </a:r>
                      <a:endParaRPr lang="en-US" dirty="0"/>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6" name="Footer Placeholder 2">
            <a:extLst>
              <a:ext uri="{FF2B5EF4-FFF2-40B4-BE49-F238E27FC236}">
                <a16:creationId xmlns:a16="http://schemas.microsoft.com/office/drawing/2014/main" id="{A1821696-DCC7-4FBE-84E2-B57AD873D056}"/>
              </a:ext>
            </a:extLst>
          </p:cNvPr>
          <p:cNvSpPr>
            <a:spLocks noGrp="1"/>
          </p:cNvSpPr>
          <p:nvPr>
            <p:ph type="ftr" sz="quarter" idx="11"/>
          </p:nvPr>
        </p:nvSpPr>
        <p:spPr>
          <a:xfrm>
            <a:off x="-34665" y="6359623"/>
            <a:ext cx="12226724" cy="509302"/>
          </a:xfrm>
        </p:spPr>
        <p:txBody>
          <a:bodyPr/>
          <a:lstStyle/>
          <a:p>
            <a:r>
              <a:rPr lang="en-US"/>
              <a:t>   https://www.dol.gov/agencies/ilab                                                                 Office of Child Labor, Forced Labor, and Human Trafficking                                                                                    @ILAB_DOL</a:t>
            </a:r>
            <a:endParaRPr lang="en-US" dirty="0"/>
          </a:p>
        </p:txBody>
      </p:sp>
      <p:graphicFrame>
        <p:nvGraphicFramePr>
          <p:cNvPr id="7" name="Diagram 6">
            <a:extLst>
              <a:ext uri="{FF2B5EF4-FFF2-40B4-BE49-F238E27FC236}">
                <a16:creationId xmlns:a16="http://schemas.microsoft.com/office/drawing/2014/main" id="{DB6D4455-01A6-43CB-8FB7-A5065D127C4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149546"/>
              </p:ext>
            </p:extLst>
          </p:nvPr>
        </p:nvGraphicFramePr>
        <p:xfrm>
          <a:off x="6652767" y="1749575"/>
          <a:ext cx="6096000" cy="3951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4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082" y="357272"/>
            <a:ext cx="8229600" cy="1052736"/>
          </a:xfrm>
        </p:spPr>
        <p:txBody>
          <a:bodyPr>
            <a:normAutofit/>
          </a:bodyPr>
          <a:lstStyle/>
          <a:p>
            <a:r>
              <a:rPr lang="en-US" dirty="0"/>
              <a:t>Types of Analysis: Gender Analysis</a:t>
            </a:r>
          </a:p>
        </p:txBody>
      </p:sp>
      <p:sp>
        <p:nvSpPr>
          <p:cNvPr id="3" name="Content Placeholder 2"/>
          <p:cNvSpPr>
            <a:spLocks noGrp="1"/>
          </p:cNvSpPr>
          <p:nvPr>
            <p:ph idx="1"/>
          </p:nvPr>
        </p:nvSpPr>
        <p:spPr>
          <a:xfrm>
            <a:off x="380999" y="1564123"/>
            <a:ext cx="6477001" cy="4678748"/>
          </a:xfrm>
        </p:spPr>
        <p:txBody>
          <a:bodyPr>
            <a:normAutofit/>
          </a:bodyPr>
          <a:lstStyle/>
          <a:p>
            <a:r>
              <a:rPr lang="en-US" dirty="0"/>
              <a:t>Roles, rights and opportunities of men and women and relations between them</a:t>
            </a:r>
            <a:r>
              <a:rPr lang="en-US" sz="3200" dirty="0"/>
              <a:t>. </a:t>
            </a:r>
          </a:p>
          <a:p>
            <a:pPr marL="0" indent="0">
              <a:buNone/>
            </a:pPr>
            <a:endParaRPr lang="en-US" sz="1100" dirty="0"/>
          </a:p>
          <a:p>
            <a:r>
              <a:rPr lang="en-US" dirty="0"/>
              <a:t>Disparities- what disparities exist, whether they affect results and how they can be addressed. </a:t>
            </a:r>
          </a:p>
          <a:p>
            <a:endParaRPr lang="en-US" sz="1200" dirty="0"/>
          </a:p>
          <a:p>
            <a:r>
              <a:rPr lang="en-US" dirty="0"/>
              <a:t>Consideration of gender specific outcomes and interventions as well as possible sex-disaggregated data collection needs. </a:t>
            </a:r>
          </a:p>
          <a:p>
            <a:pPr marL="457200" lvl="1" indent="0">
              <a:buNone/>
            </a:pPr>
            <a:endParaRPr lang="en-US" sz="3200" dirty="0"/>
          </a:p>
          <a:p>
            <a:pPr marL="0" indent="0">
              <a:buNone/>
            </a:pPr>
            <a:endParaRPr lang="en-US" sz="3200" dirty="0"/>
          </a:p>
          <a:p>
            <a:pPr marL="0" indent="0">
              <a:buNone/>
            </a:pPr>
            <a:endParaRPr lang="en-US" sz="3200" dirty="0"/>
          </a:p>
        </p:txBody>
      </p:sp>
      <p:sp>
        <p:nvSpPr>
          <p:cNvPr id="4" name="Footer Placeholder 2">
            <a:extLst>
              <a:ext uri="{FF2B5EF4-FFF2-40B4-BE49-F238E27FC236}">
                <a16:creationId xmlns:a16="http://schemas.microsoft.com/office/drawing/2014/main" id="{9F2E6C6D-8FEE-4C74-8139-D05DE573FDE6}"/>
              </a:ext>
              <a:ext uri="{C183D7F6-B498-43B3-948B-1728B52AA6E4}">
                <adec:decorative xmlns:adec="http://schemas.microsoft.com/office/drawing/2017/decorative" val="1"/>
              </a:ext>
            </a:extLst>
          </p:cNvPr>
          <p:cNvSpPr>
            <a:spLocks noGrp="1"/>
          </p:cNvSpPr>
          <p:nvPr>
            <p:ph type="ftr" sz="quarter" idx="11"/>
          </p:nvPr>
        </p:nvSpPr>
        <p:spPr>
          <a:xfrm>
            <a:off x="-34665" y="6359623"/>
            <a:ext cx="12226724" cy="509302"/>
          </a:xfrm>
        </p:spPr>
        <p:txBody>
          <a:bodyPr/>
          <a:lstStyle/>
          <a:p>
            <a:r>
              <a:rPr lang="en-US"/>
              <a:t>   https://www.dol.gov/agencies/ilab                                                                 Office of Child Labor, Forced Labor, and Human Trafficking                                                                                    @ILAB_DOL</a:t>
            </a:r>
            <a:endParaRPr lang="en-US" dirty="0"/>
          </a:p>
        </p:txBody>
      </p:sp>
      <p:pic>
        <p:nvPicPr>
          <p:cNvPr id="12" name="Picture 11" descr="Gender equality concept">
            <a:extLst>
              <a:ext uri="{FF2B5EF4-FFF2-40B4-BE49-F238E27FC236}">
                <a16:creationId xmlns:a16="http://schemas.microsoft.com/office/drawing/2014/main" id="{E9CEC183-C9EE-47C2-A803-64994860D5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9651" y="1564123"/>
            <a:ext cx="4771350" cy="3181298"/>
          </a:xfrm>
          <a:prstGeom prst="rect">
            <a:avLst/>
          </a:prstGeom>
        </p:spPr>
      </p:pic>
    </p:spTree>
    <p:extLst>
      <p:ext uri="{BB962C8B-B14F-4D97-AF65-F5344CB8AC3E}">
        <p14:creationId xmlns:p14="http://schemas.microsoft.com/office/powerpoint/2010/main" val="3901659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38" y="215577"/>
            <a:ext cx="8838035" cy="1052736"/>
          </a:xfrm>
        </p:spPr>
        <p:txBody>
          <a:bodyPr>
            <a:normAutofit/>
          </a:bodyPr>
          <a:lstStyle/>
          <a:p>
            <a:r>
              <a:rPr lang="en-US" dirty="0"/>
              <a:t>Types of Analysis: Force Field Analysis</a:t>
            </a:r>
          </a:p>
        </p:txBody>
      </p:sp>
      <p:sp>
        <p:nvSpPr>
          <p:cNvPr id="3" name="Content Placeholder 2"/>
          <p:cNvSpPr>
            <a:spLocks noGrp="1"/>
          </p:cNvSpPr>
          <p:nvPr>
            <p:ph idx="1"/>
          </p:nvPr>
        </p:nvSpPr>
        <p:spPr>
          <a:xfrm>
            <a:off x="718381" y="1391569"/>
            <a:ext cx="10660820" cy="2430265"/>
          </a:xfrm>
        </p:spPr>
        <p:txBody>
          <a:bodyPr>
            <a:normAutofit/>
          </a:bodyPr>
          <a:lstStyle/>
          <a:p>
            <a:pPr marL="0" indent="0">
              <a:buNone/>
            </a:pPr>
            <a:r>
              <a:rPr lang="en-US" dirty="0"/>
              <a:t>A method for listing, discussing, and evaluating the various forces for and against a proposed change. The analyses can help identify outcomes and interventions that will reduce obstacles and take advantage of positive forces.</a:t>
            </a:r>
          </a:p>
          <a:p>
            <a:pPr marL="0" indent="0">
              <a:buNone/>
            </a:pPr>
            <a:endParaRPr lang="en-US" sz="3100" dirty="0"/>
          </a:p>
          <a:p>
            <a:pPr marL="0" indent="0">
              <a:buNone/>
            </a:pPr>
            <a:endParaRPr lang="en-US" dirty="0"/>
          </a:p>
          <a:p>
            <a:pPr marL="0" indent="0">
              <a:buNone/>
            </a:pPr>
            <a:endParaRPr lang="en-US" dirty="0"/>
          </a:p>
          <a:p>
            <a:pPr marL="0" indent="0">
              <a:buNone/>
            </a:pPr>
            <a:endParaRPr lang="en-US" dirty="0"/>
          </a:p>
        </p:txBody>
      </p:sp>
      <p:grpSp>
        <p:nvGrpSpPr>
          <p:cNvPr id="20" name="Group 19">
            <a:extLst>
              <a:ext uri="{C183D7F6-B498-43B3-948B-1728B52AA6E4}">
                <adec:decorative xmlns:adec="http://schemas.microsoft.com/office/drawing/2017/decorative" val="1"/>
              </a:ext>
            </a:extLst>
          </p:cNvPr>
          <p:cNvGrpSpPr/>
          <p:nvPr/>
        </p:nvGrpSpPr>
        <p:grpSpPr>
          <a:xfrm>
            <a:off x="6594760" y="3835564"/>
            <a:ext cx="4216408" cy="1800200"/>
            <a:chOff x="4598320" y="4221088"/>
            <a:chExt cx="4216408" cy="1800200"/>
          </a:xfrm>
        </p:grpSpPr>
        <p:sp>
          <p:nvSpPr>
            <p:cNvPr id="19" name="Rectangle 18"/>
            <p:cNvSpPr/>
            <p:nvPr/>
          </p:nvSpPr>
          <p:spPr>
            <a:xfrm>
              <a:off x="4598320" y="4221088"/>
              <a:ext cx="4216408" cy="18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598320" y="4293092"/>
              <a:ext cx="4034627" cy="1404159"/>
              <a:chOff x="2411760" y="2960945"/>
              <a:chExt cx="4034627" cy="1404159"/>
            </a:xfrm>
          </p:grpSpPr>
          <p:cxnSp>
            <p:nvCxnSpPr>
              <p:cNvPr id="5" name="Straight Connector 4"/>
              <p:cNvCxnSpPr/>
              <p:nvPr/>
            </p:nvCxnSpPr>
            <p:spPr>
              <a:xfrm>
                <a:off x="3707904" y="3320985"/>
                <a:ext cx="0"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51920" y="3537009"/>
                <a:ext cx="1050352" cy="646331"/>
              </a:xfrm>
              <a:prstGeom prst="rect">
                <a:avLst/>
              </a:prstGeom>
              <a:noFill/>
            </p:spPr>
            <p:txBody>
              <a:bodyPr wrap="none" rtlCol="0">
                <a:spAutoFit/>
              </a:bodyPr>
              <a:lstStyle/>
              <a:p>
                <a:r>
                  <a:rPr lang="en-US" dirty="0"/>
                  <a:t>Desired </a:t>
                </a:r>
                <a:br>
                  <a:rPr lang="en-US" dirty="0"/>
                </a:br>
                <a:r>
                  <a:rPr lang="en-US" dirty="0"/>
                  <a:t>Outcome</a:t>
                </a:r>
              </a:p>
            </p:txBody>
          </p:sp>
          <p:cxnSp>
            <p:nvCxnSpPr>
              <p:cNvPr id="7" name="Straight Connector 6"/>
              <p:cNvCxnSpPr/>
              <p:nvPr/>
            </p:nvCxnSpPr>
            <p:spPr>
              <a:xfrm>
                <a:off x="4972740" y="3320985"/>
                <a:ext cx="0" cy="1044119"/>
              </a:xfrm>
              <a:prstGeom prst="line">
                <a:avLst/>
              </a:prstGeom>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2843808" y="3320985"/>
                <a:ext cx="648072"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5148064" y="3320985"/>
                <a:ext cx="648072" cy="252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843808" y="3717029"/>
                <a:ext cx="648072"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843808" y="4113073"/>
                <a:ext cx="648072"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5148065" y="3717028"/>
                <a:ext cx="648072" cy="252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5148065" y="4113074"/>
                <a:ext cx="648072" cy="252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11760" y="2960945"/>
                <a:ext cx="1146404" cy="369332"/>
              </a:xfrm>
              <a:prstGeom prst="rect">
                <a:avLst/>
              </a:prstGeom>
              <a:noFill/>
            </p:spPr>
            <p:txBody>
              <a:bodyPr wrap="none" rtlCol="0">
                <a:spAutoFit/>
              </a:bodyPr>
              <a:lstStyle/>
              <a:p>
                <a:r>
                  <a:rPr lang="en-US" u="sng" dirty="0"/>
                  <a:t>Forces For</a:t>
                </a:r>
              </a:p>
            </p:txBody>
          </p:sp>
          <p:sp>
            <p:nvSpPr>
              <p:cNvPr id="16" name="TextBox 15"/>
              <p:cNvSpPr txBox="1"/>
              <p:nvPr/>
            </p:nvSpPr>
            <p:spPr>
              <a:xfrm>
                <a:off x="4917379" y="2964465"/>
                <a:ext cx="1529008" cy="369332"/>
              </a:xfrm>
              <a:prstGeom prst="rect">
                <a:avLst/>
              </a:prstGeom>
              <a:noFill/>
            </p:spPr>
            <p:txBody>
              <a:bodyPr wrap="none" rtlCol="0">
                <a:spAutoFit/>
              </a:bodyPr>
              <a:lstStyle/>
              <a:p>
                <a:r>
                  <a:rPr lang="en-US" u="sng" dirty="0"/>
                  <a:t>Forces Against</a:t>
                </a:r>
              </a:p>
            </p:txBody>
          </p:sp>
        </p:grpSp>
      </p:grpSp>
      <p:sp>
        <p:nvSpPr>
          <p:cNvPr id="17" name="TextBox 16"/>
          <p:cNvSpPr txBox="1"/>
          <p:nvPr/>
        </p:nvSpPr>
        <p:spPr>
          <a:xfrm>
            <a:off x="1323537" y="3242100"/>
            <a:ext cx="8972889" cy="2677656"/>
          </a:xfrm>
          <a:prstGeom prst="rect">
            <a:avLst/>
          </a:prstGeom>
          <a:noFill/>
        </p:spPr>
        <p:txBody>
          <a:bodyPr wrap="square" rtlCol="0">
            <a:spAutoFit/>
          </a:bodyPr>
          <a:lstStyle/>
          <a:p>
            <a:r>
              <a:rPr lang="en-US" sz="2400" dirty="0"/>
              <a:t>Examples of forces include:  </a:t>
            </a:r>
          </a:p>
          <a:p>
            <a:pPr marL="285750" indent="-285750">
              <a:buFont typeface="Arial" panose="020B0604020202020204" pitchFamily="34" charset="0"/>
              <a:buChar char="•"/>
            </a:pPr>
            <a:r>
              <a:rPr lang="en-US" sz="2400" dirty="0"/>
              <a:t>Available resources</a:t>
            </a:r>
          </a:p>
          <a:p>
            <a:pPr marL="285750" indent="-285750">
              <a:buFont typeface="Arial" panose="020B0604020202020204" pitchFamily="34" charset="0"/>
              <a:buChar char="•"/>
            </a:pPr>
            <a:r>
              <a:rPr lang="en-US" sz="2400" dirty="0"/>
              <a:t>Attitudes, values, traditions </a:t>
            </a:r>
          </a:p>
          <a:p>
            <a:pPr marL="285750" indent="-285750">
              <a:buFont typeface="Arial" panose="020B0604020202020204" pitchFamily="34" charset="0"/>
              <a:buChar char="•"/>
            </a:pPr>
            <a:r>
              <a:rPr lang="en-US" sz="2400" dirty="0"/>
              <a:t>Personal or group need </a:t>
            </a:r>
          </a:p>
          <a:p>
            <a:pPr marL="285750" indent="-285750">
              <a:buFont typeface="Arial" panose="020B0604020202020204" pitchFamily="34" charset="0"/>
              <a:buChar char="•"/>
            </a:pPr>
            <a:r>
              <a:rPr lang="en-US" sz="2400" dirty="0"/>
              <a:t>Laws and Regulations </a:t>
            </a:r>
          </a:p>
          <a:p>
            <a:pPr marL="285750" indent="-285750">
              <a:buFont typeface="Arial" panose="020B0604020202020204" pitchFamily="34" charset="0"/>
              <a:buChar char="•"/>
            </a:pPr>
            <a:r>
              <a:rPr lang="en-US" sz="2400" dirty="0"/>
              <a:t>Organizational structures</a:t>
            </a:r>
          </a:p>
          <a:p>
            <a:pPr marL="285750" indent="-285750">
              <a:buFont typeface="Arial" panose="020B0604020202020204" pitchFamily="34" charset="0"/>
              <a:buChar char="•"/>
            </a:pPr>
            <a:r>
              <a:rPr lang="en-US" sz="2400" dirty="0"/>
              <a:t>Present or past practices</a:t>
            </a:r>
          </a:p>
        </p:txBody>
      </p:sp>
      <p:sp>
        <p:nvSpPr>
          <p:cNvPr id="21" name="Footer Placeholder 2">
            <a:extLst>
              <a:ext uri="{FF2B5EF4-FFF2-40B4-BE49-F238E27FC236}">
                <a16:creationId xmlns:a16="http://schemas.microsoft.com/office/drawing/2014/main" id="{E1405268-2A25-4AAD-824B-F4E4233891A9}"/>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4827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97" y="237644"/>
            <a:ext cx="8778240" cy="1052736"/>
          </a:xfrm>
        </p:spPr>
        <p:txBody>
          <a:bodyPr>
            <a:normAutofit/>
          </a:bodyPr>
          <a:lstStyle/>
          <a:p>
            <a:r>
              <a:rPr lang="en-US" dirty="0"/>
              <a:t>Types of Analysis: SWOT</a:t>
            </a:r>
          </a:p>
        </p:txBody>
      </p:sp>
      <p:sp>
        <p:nvSpPr>
          <p:cNvPr id="12" name="Content Placeholder 2"/>
          <p:cNvSpPr txBox="1">
            <a:spLocks/>
          </p:cNvSpPr>
          <p:nvPr/>
        </p:nvSpPr>
        <p:spPr>
          <a:xfrm>
            <a:off x="701040" y="1355174"/>
            <a:ext cx="9778525" cy="11377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000" dirty="0"/>
              <a:t>SWOT: Strengths, Weaknesses, Opportunities and Threats</a:t>
            </a:r>
            <a:endParaRPr lang="en-US" sz="2600" dirty="0"/>
          </a:p>
        </p:txBody>
      </p:sp>
      <p:sp>
        <p:nvSpPr>
          <p:cNvPr id="3" name="Content Placeholder 2"/>
          <p:cNvSpPr>
            <a:spLocks noGrp="1"/>
          </p:cNvSpPr>
          <p:nvPr>
            <p:ph idx="1"/>
          </p:nvPr>
        </p:nvSpPr>
        <p:spPr>
          <a:xfrm>
            <a:off x="684106" y="1103701"/>
            <a:ext cx="5530593" cy="4968552"/>
          </a:xfrm>
        </p:spPr>
        <p:txBody>
          <a:bodyPr>
            <a:normAutofit lnSpcReduction="10000"/>
          </a:bodyPr>
          <a:lstStyle/>
          <a:p>
            <a:pPr marL="0" indent="0">
              <a:buNone/>
            </a:pPr>
            <a:endParaRPr lang="en-US" dirty="0"/>
          </a:p>
          <a:p>
            <a:pPr marL="0" indent="0">
              <a:buNone/>
            </a:pPr>
            <a:endParaRPr lang="en-US" dirty="0"/>
          </a:p>
          <a:p>
            <a:pPr marL="0" indent="0">
              <a:buNone/>
            </a:pPr>
            <a:endParaRPr lang="en-US" sz="1000" dirty="0"/>
          </a:p>
          <a:p>
            <a:pPr marL="0" indent="0">
              <a:buNone/>
            </a:pPr>
            <a:r>
              <a:rPr lang="en-US" dirty="0"/>
              <a:t>(SWOT) analysis helps identify the positives and negatives factors that could support or impede the success of the project. </a:t>
            </a:r>
          </a:p>
          <a:p>
            <a:pPr marL="0" indent="0">
              <a:buNone/>
            </a:pPr>
            <a:endParaRPr lang="en-US" sz="2400" dirty="0"/>
          </a:p>
          <a:p>
            <a:pPr marL="0" indent="0">
              <a:buNone/>
            </a:pPr>
            <a:r>
              <a:rPr lang="en-US" dirty="0"/>
              <a:t>Project managers can use this resource to help consider organizational and contextual strengths and weaknesses. </a:t>
            </a:r>
            <a:endParaRPr lang="en-US" sz="3200" dirty="0"/>
          </a:p>
        </p:txBody>
      </p:sp>
      <p:sp>
        <p:nvSpPr>
          <p:cNvPr id="7" name="Rectangle 6"/>
          <p:cNvSpPr/>
          <p:nvPr/>
        </p:nvSpPr>
        <p:spPr>
          <a:xfrm>
            <a:off x="6384032" y="2421467"/>
            <a:ext cx="2405420" cy="159198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t>Strengths</a:t>
            </a:r>
          </a:p>
          <a:p>
            <a:r>
              <a:rPr lang="en-US" sz="2400" dirty="0"/>
              <a:t>-</a:t>
            </a:r>
            <a:r>
              <a:rPr lang="en-US" sz="1600" dirty="0"/>
              <a:t>Past ILAB projects in country</a:t>
            </a:r>
          </a:p>
          <a:p>
            <a:r>
              <a:rPr lang="en-US" sz="1600" dirty="0"/>
              <a:t>- Strong  network of local Child labor CSOs </a:t>
            </a:r>
            <a:endParaRPr lang="en-US" sz="2800" dirty="0"/>
          </a:p>
        </p:txBody>
      </p:sp>
      <p:sp>
        <p:nvSpPr>
          <p:cNvPr id="11" name="Rectangle 10"/>
          <p:cNvSpPr/>
          <p:nvPr/>
        </p:nvSpPr>
        <p:spPr>
          <a:xfrm>
            <a:off x="8784505" y="2421467"/>
            <a:ext cx="2357629" cy="1570383"/>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u="sng" dirty="0">
                <a:solidFill>
                  <a:schemeClr val="tx1"/>
                </a:solidFill>
              </a:rPr>
              <a:t>Weaknesses</a:t>
            </a:r>
          </a:p>
          <a:p>
            <a:r>
              <a:rPr lang="en-US" sz="2400" dirty="0">
                <a:solidFill>
                  <a:schemeClr val="tx1"/>
                </a:solidFill>
              </a:rPr>
              <a:t>-</a:t>
            </a:r>
            <a:r>
              <a:rPr lang="en-US" sz="1600" dirty="0">
                <a:solidFill>
                  <a:schemeClr val="tx1"/>
                </a:solidFill>
              </a:rPr>
              <a:t>Lack of government resources</a:t>
            </a:r>
            <a:endParaRPr lang="en-US" sz="2000" dirty="0">
              <a:solidFill>
                <a:schemeClr val="tx1"/>
              </a:solidFill>
            </a:endParaRPr>
          </a:p>
        </p:txBody>
      </p:sp>
      <p:sp>
        <p:nvSpPr>
          <p:cNvPr id="10" name="Rectangle 9"/>
          <p:cNvSpPr/>
          <p:nvPr/>
        </p:nvSpPr>
        <p:spPr>
          <a:xfrm>
            <a:off x="6384032" y="3991849"/>
            <a:ext cx="2405420" cy="163001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u="sng" dirty="0">
                <a:solidFill>
                  <a:schemeClr val="tx1"/>
                </a:solidFill>
              </a:rPr>
              <a:t>Threats</a:t>
            </a:r>
          </a:p>
          <a:p>
            <a:r>
              <a:rPr lang="en-US" sz="2400" dirty="0">
                <a:solidFill>
                  <a:schemeClr val="tx1"/>
                </a:solidFill>
              </a:rPr>
              <a:t>- </a:t>
            </a:r>
            <a:r>
              <a:rPr lang="en-US" sz="1600" dirty="0">
                <a:solidFill>
                  <a:schemeClr val="tx1"/>
                </a:solidFill>
              </a:rPr>
              <a:t>Drought  likely within life of project</a:t>
            </a:r>
          </a:p>
          <a:p>
            <a:r>
              <a:rPr lang="en-US" sz="1600" dirty="0">
                <a:solidFill>
                  <a:schemeClr val="tx1"/>
                </a:solidFill>
              </a:rPr>
              <a:t>- Elections in the 2</a:t>
            </a:r>
            <a:r>
              <a:rPr lang="en-US" sz="1600" baseline="30000" dirty="0">
                <a:solidFill>
                  <a:schemeClr val="tx1"/>
                </a:solidFill>
              </a:rPr>
              <a:t>nd</a:t>
            </a:r>
            <a:r>
              <a:rPr lang="en-US" sz="1600" dirty="0">
                <a:solidFill>
                  <a:schemeClr val="tx1"/>
                </a:solidFill>
              </a:rPr>
              <a:t> year of the project</a:t>
            </a:r>
            <a:endParaRPr lang="en-US" sz="2400" dirty="0">
              <a:solidFill>
                <a:schemeClr val="tx1"/>
              </a:solidFill>
            </a:endParaRPr>
          </a:p>
        </p:txBody>
      </p:sp>
      <p:sp>
        <p:nvSpPr>
          <p:cNvPr id="9" name="Rectangle 8"/>
          <p:cNvSpPr/>
          <p:nvPr/>
        </p:nvSpPr>
        <p:spPr>
          <a:xfrm>
            <a:off x="8767572" y="3979333"/>
            <a:ext cx="2388251" cy="163933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u="sng" dirty="0">
                <a:solidFill>
                  <a:schemeClr val="tx1"/>
                </a:solidFill>
              </a:rPr>
              <a:t>Opportunities</a:t>
            </a:r>
          </a:p>
          <a:p>
            <a:r>
              <a:rPr lang="en-US" sz="2400" dirty="0">
                <a:solidFill>
                  <a:schemeClr val="tx1"/>
                </a:solidFill>
              </a:rPr>
              <a:t>- </a:t>
            </a:r>
            <a:r>
              <a:rPr lang="en-US" sz="1600" dirty="0">
                <a:solidFill>
                  <a:schemeClr val="tx1"/>
                </a:solidFill>
              </a:rPr>
              <a:t>USAID and Department of State programs</a:t>
            </a:r>
            <a:endParaRPr lang="en-US" sz="2400" dirty="0">
              <a:solidFill>
                <a:schemeClr val="tx1"/>
              </a:solidFill>
            </a:endParaRPr>
          </a:p>
        </p:txBody>
      </p:sp>
      <p:sp>
        <p:nvSpPr>
          <p:cNvPr id="13" name="Footer Placeholder 2">
            <a:extLst>
              <a:ext uri="{FF2B5EF4-FFF2-40B4-BE49-F238E27FC236}">
                <a16:creationId xmlns:a16="http://schemas.microsoft.com/office/drawing/2014/main" id="{26B0E12E-A799-412B-9F8A-1E7949A337F5}"/>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267100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67060" y="2757779"/>
            <a:ext cx="7772400" cy="1362075"/>
          </a:xfrm>
        </p:spPr>
        <p:txBody>
          <a:bodyPr>
            <a:normAutofit/>
          </a:bodyPr>
          <a:lstStyle/>
          <a:p>
            <a:br>
              <a:rPr lang="en-US" dirty="0"/>
            </a:br>
            <a:r>
              <a:rPr lang="en-US" dirty="0"/>
              <a:t>Good Results Statements</a:t>
            </a:r>
          </a:p>
        </p:txBody>
      </p:sp>
      <p:sp>
        <p:nvSpPr>
          <p:cNvPr id="12" name="Slide Number Placeholder 25"/>
          <p:cNvSpPr>
            <a:spLocks noGrp="1"/>
          </p:cNvSpPr>
          <p:nvPr>
            <p:ph type="sldNum" sz="quarter" idx="12"/>
          </p:nvPr>
        </p:nvSpPr>
        <p:spPr>
          <a:xfrm>
            <a:off x="9934074" y="6368382"/>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n-US" smtClean="0"/>
              <a:pPr eaLnBrk="1" hangingPunct="1">
                <a:spcBef>
                  <a:spcPct val="0"/>
                </a:spcBef>
                <a:buSzTx/>
                <a:buFontTx/>
                <a:buNone/>
                <a:defRPr/>
              </a:pPr>
              <a:t>27</a:t>
            </a:fld>
            <a:endParaRPr lang="en-US" altLang="en-US" sz="1200" dirty="0">
              <a:solidFill>
                <a:srgbClr val="000099"/>
              </a:solidFill>
            </a:endParaRPr>
          </a:p>
        </p:txBody>
      </p:sp>
    </p:spTree>
    <p:extLst>
      <p:ext uri="{BB962C8B-B14F-4D97-AF65-F5344CB8AC3E}">
        <p14:creationId xmlns:p14="http://schemas.microsoft.com/office/powerpoint/2010/main" val="23398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2424FD-0E9F-4E37-BB08-B2B5A0B349F5}"/>
              </a:ext>
            </a:extLst>
          </p:cNvPr>
          <p:cNvSpPr>
            <a:spLocks noGrp="1"/>
          </p:cNvSpPr>
          <p:nvPr>
            <p:ph type="title"/>
          </p:nvPr>
        </p:nvSpPr>
        <p:spPr>
          <a:xfrm>
            <a:off x="381000" y="127000"/>
            <a:ext cx="10515600" cy="1325563"/>
          </a:xfrm>
        </p:spPr>
        <p:txBody>
          <a:bodyPr/>
          <a:lstStyle/>
          <a:p>
            <a:r>
              <a:rPr lang="en-US" altLang="en-US" sz="4400" dirty="0"/>
              <a:t>What is a Result Statement?</a:t>
            </a:r>
            <a:endParaRPr lang="en-US" dirty="0"/>
          </a:p>
        </p:txBody>
      </p:sp>
      <p:sp>
        <p:nvSpPr>
          <p:cNvPr id="4" name="Content Placeholder 3">
            <a:extLst>
              <a:ext uri="{FF2B5EF4-FFF2-40B4-BE49-F238E27FC236}">
                <a16:creationId xmlns:a16="http://schemas.microsoft.com/office/drawing/2014/main" id="{F4B93439-6E1C-4BF4-98C4-0F8A691498FE}"/>
              </a:ext>
            </a:extLst>
          </p:cNvPr>
          <p:cNvSpPr>
            <a:spLocks noGrp="1"/>
          </p:cNvSpPr>
          <p:nvPr>
            <p:ph idx="1"/>
          </p:nvPr>
        </p:nvSpPr>
        <p:spPr>
          <a:xfrm>
            <a:off x="671286" y="1685924"/>
            <a:ext cx="7210962" cy="3775075"/>
          </a:xfrm>
        </p:spPr>
        <p:txBody>
          <a:bodyPr>
            <a:normAutofit/>
          </a:bodyPr>
          <a:lstStyle/>
          <a:p>
            <a:r>
              <a:rPr lang="en-US" altLang="en-US" sz="2800" dirty="0"/>
              <a:t>A Result is a significant, intended, and measurable </a:t>
            </a:r>
            <a:r>
              <a:rPr lang="en-US" altLang="en-US" sz="2800" u="sng" dirty="0"/>
              <a:t>change in the condition </a:t>
            </a:r>
            <a:r>
              <a:rPr lang="en-US" altLang="en-US" sz="2800" dirty="0"/>
              <a:t>of a beneficiary or community or institutions that DOL intends to achieve through project implementation.</a:t>
            </a:r>
          </a:p>
          <a:p>
            <a:endParaRPr lang="en-US" altLang="en-US" sz="1100" dirty="0"/>
          </a:p>
          <a:p>
            <a:r>
              <a:rPr lang="en-US" dirty="0">
                <a:ea typeface="+mj-ea"/>
              </a:rPr>
              <a:t>Results should be achievable within the project time period.</a:t>
            </a:r>
            <a:endParaRPr lang="en-US" altLang="en-US" sz="2800" dirty="0"/>
          </a:p>
          <a:p>
            <a:pPr marL="0" indent="0">
              <a:buNone/>
            </a:pPr>
            <a:endParaRPr lang="en-US" altLang="en-US" sz="2800" dirty="0"/>
          </a:p>
        </p:txBody>
      </p:sp>
      <p:sp>
        <p:nvSpPr>
          <p:cNvPr id="7" name="Rectangle: Rounded Corners 6">
            <a:extLst>
              <a:ext uri="{FF2B5EF4-FFF2-40B4-BE49-F238E27FC236}">
                <a16:creationId xmlns:a16="http://schemas.microsoft.com/office/drawing/2014/main" id="{484EAD28-3659-4F7B-A435-3B156D4DDB0E}"/>
              </a:ext>
            </a:extLst>
          </p:cNvPr>
          <p:cNvSpPr/>
          <p:nvPr/>
        </p:nvSpPr>
        <p:spPr>
          <a:xfrm>
            <a:off x="7882248" y="1685924"/>
            <a:ext cx="3853544" cy="30437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indent="0" algn="ctr">
              <a:buNone/>
            </a:pPr>
            <a:r>
              <a:rPr lang="en-US" sz="3600" b="1" u="sng" dirty="0">
                <a:solidFill>
                  <a:schemeClr val="tx1"/>
                </a:solidFill>
              </a:rPr>
              <a:t>Results</a:t>
            </a:r>
          </a:p>
          <a:p>
            <a:pPr marL="631825" lvl="2" indent="-512763">
              <a:buFont typeface="Wingdings" panose="05000000000000000000" pitchFamily="2" charset="2"/>
              <a:buChar char="Ø"/>
            </a:pPr>
            <a:r>
              <a:rPr lang="en-US" sz="3200" dirty="0">
                <a:solidFill>
                  <a:schemeClr val="tx1"/>
                </a:solidFill>
              </a:rPr>
              <a:t>Goals</a:t>
            </a:r>
          </a:p>
          <a:p>
            <a:pPr marL="631825" lvl="2" indent="-512763">
              <a:buFont typeface="Wingdings" panose="05000000000000000000" pitchFamily="2" charset="2"/>
              <a:buChar char="Ø"/>
            </a:pPr>
            <a:r>
              <a:rPr lang="en-US" sz="3200" dirty="0">
                <a:solidFill>
                  <a:schemeClr val="tx1"/>
                </a:solidFill>
              </a:rPr>
              <a:t>Objectives </a:t>
            </a:r>
          </a:p>
          <a:p>
            <a:pPr marL="631825" lvl="2" indent="-512763">
              <a:buFont typeface="Wingdings" panose="05000000000000000000" pitchFamily="2" charset="2"/>
              <a:buChar char="Ø"/>
            </a:pPr>
            <a:r>
              <a:rPr lang="en-US" sz="3200" dirty="0">
                <a:solidFill>
                  <a:schemeClr val="tx1"/>
                </a:solidFill>
              </a:rPr>
              <a:t>Outcomes</a:t>
            </a:r>
          </a:p>
          <a:p>
            <a:pPr marL="631825" lvl="2" indent="-512763">
              <a:buFont typeface="Wingdings" panose="05000000000000000000" pitchFamily="2" charset="2"/>
              <a:buChar char="Ø"/>
            </a:pPr>
            <a:r>
              <a:rPr lang="en-US" sz="3200" dirty="0">
                <a:solidFill>
                  <a:schemeClr val="tx1"/>
                </a:solidFill>
              </a:rPr>
              <a:t>Outputs </a:t>
            </a:r>
          </a:p>
        </p:txBody>
      </p:sp>
      <p:sp>
        <p:nvSpPr>
          <p:cNvPr id="2" name="Footer Placeholder 1">
            <a:extLst>
              <a:ext uri="{FF2B5EF4-FFF2-40B4-BE49-F238E27FC236}">
                <a16:creationId xmlns:a16="http://schemas.microsoft.com/office/drawing/2014/main" id="{F149FD59-610B-48F7-AF58-31D2423D13A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06580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Rectangle 2"/>
          <p:cNvSpPr txBox="1">
            <a:spLocks noGrp="1" noChangeArrowheads="1"/>
          </p:cNvSpPr>
          <p:nvPr>
            <p:ph type="title" idx="4294967295"/>
          </p:nvPr>
        </p:nvSpPr>
        <p:spPr bwMode="auto">
          <a:xfrm>
            <a:off x="296935" y="306255"/>
            <a:ext cx="9144000" cy="847725"/>
          </a:xfrm>
          <a:prstGeom prst="rect">
            <a:avLst/>
          </a:prstGeom>
          <a:noFill/>
          <a:ln w="9525">
            <a:noFill/>
            <a:prstDash/>
            <a:miter lim="800000"/>
            <a:headEnd/>
            <a:tailEnd/>
          </a:ln>
          <a:effectLst/>
        </p:spPr>
        <p:txBody>
          <a:bodyPr rot="0" spcFirstLastPara="0" vertOverflow="overflow" horzOverflow="overflow" vert="horz" wrap="square" lIns="90488" tIns="44450" rIns="90488" bIns="4445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accent2"/>
                </a:solidFill>
                <a:effectLst/>
                <a:uLnTx/>
                <a:uFillTx/>
                <a:latin typeface="+mj-lt"/>
                <a:ea typeface="+mj-ea"/>
                <a:cs typeface="+mj-cs"/>
              </a:rPr>
              <a:t>Processes Versus Results </a:t>
            </a:r>
          </a:p>
        </p:txBody>
      </p:sp>
      <p:sp>
        <p:nvSpPr>
          <p:cNvPr id="1420291" name="Rectangle 3"/>
          <p:cNvSpPr>
            <a:spLocks noGrp="1" noChangeArrowheads="1"/>
          </p:cNvSpPr>
          <p:nvPr>
            <p:ph type="body" idx="4294967295"/>
          </p:nvPr>
        </p:nvSpPr>
        <p:spPr>
          <a:xfrm>
            <a:off x="744746" y="1350981"/>
            <a:ext cx="10759899" cy="1012825"/>
          </a:xfrm>
          <a:prstGeom prst="rect">
            <a:avLst/>
          </a:prstGeom>
        </p:spPr>
        <p:txBody>
          <a:bodyPr vert="horz" lIns="90488" tIns="44450" rIns="90488" bIns="44450" rtlCol="0">
            <a:normAutofit/>
          </a:bodyPr>
          <a:lstStyle/>
          <a:p>
            <a:pPr marL="0" indent="0">
              <a:lnSpc>
                <a:spcPct val="110000"/>
              </a:lnSpc>
              <a:spcBef>
                <a:spcPct val="0"/>
              </a:spcBef>
              <a:spcAft>
                <a:spcPct val="20000"/>
              </a:spcAft>
              <a:buNone/>
              <a:tabLst>
                <a:tab pos="1497013" algn="l"/>
              </a:tabLst>
            </a:pPr>
            <a:r>
              <a:rPr lang="en-US" b="1" dirty="0"/>
              <a:t>Beware of confusing different activities with </a:t>
            </a:r>
            <a:r>
              <a:rPr lang="en-US" b="1" dirty="0">
                <a:cs typeface="Arial" charset="0"/>
              </a:rPr>
              <a:t>their</a:t>
            </a:r>
            <a:r>
              <a:rPr lang="en-US" b="1" dirty="0"/>
              <a:t> desired end-result…</a:t>
            </a:r>
          </a:p>
        </p:txBody>
      </p:sp>
      <p:sp>
        <p:nvSpPr>
          <p:cNvPr id="18" name="Slide Number Placeholder 25">
            <a:extLs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7F58A054-52E0-4E9C-9E74-7F9A4283534B}" type="slidenum">
              <a:rPr lang="en-US" smtClean="0"/>
              <a:pPr eaLnBrk="1" hangingPunct="1">
                <a:spcBef>
                  <a:spcPct val="0"/>
                </a:spcBef>
                <a:buSzTx/>
                <a:buFontTx/>
                <a:buNone/>
                <a:defRPr/>
              </a:pPr>
              <a:t>29</a:t>
            </a:fld>
            <a:endParaRPr lang="en-US" altLang="en-US" sz="1200" dirty="0">
              <a:solidFill>
                <a:srgbClr val="000099"/>
              </a:solidFill>
            </a:endParaRPr>
          </a:p>
        </p:txBody>
      </p:sp>
      <p:sp>
        <p:nvSpPr>
          <p:cNvPr id="20" name="Footer Placeholder 2">
            <a:extLst>
              <a:ext uri="{FF2B5EF4-FFF2-40B4-BE49-F238E27FC236}">
                <a16:creationId xmlns:a16="http://schemas.microsoft.com/office/drawing/2014/main" id="{81571724-150C-4AC0-BCF7-C4AE1FCD29A4}"/>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pic>
        <p:nvPicPr>
          <p:cNvPr id="4" name="Picture 3" descr="A picture containing timeline">
            <a:extLst>
              <a:ext uri="{FF2B5EF4-FFF2-40B4-BE49-F238E27FC236}">
                <a16:creationId xmlns:a16="http://schemas.microsoft.com/office/drawing/2014/main" id="{EC72C707-E308-1DD0-257D-E6DCA503B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16" y="2006263"/>
            <a:ext cx="10147168" cy="3485837"/>
          </a:xfrm>
          <a:prstGeom prst="rect">
            <a:avLst/>
          </a:prstGeom>
        </p:spPr>
      </p:pic>
    </p:spTree>
    <p:extLst>
      <p:ext uri="{BB962C8B-B14F-4D97-AF65-F5344CB8AC3E}">
        <p14:creationId xmlns:p14="http://schemas.microsoft.com/office/powerpoint/2010/main" val="196229520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2E6C44-FC9A-4320-BFC6-7EE8FBC591C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https://www.dol.gov/agencies/ilab                                                                 Office of Child Labor, Forced Labor, and Human Trafficking                                                                                    @ILAB_DOL</a:t>
            </a:r>
          </a:p>
        </p:txBody>
      </p:sp>
      <p:sp>
        <p:nvSpPr>
          <p:cNvPr id="4" name="Title 3">
            <a:extLst>
              <a:ext uri="{FF2B5EF4-FFF2-40B4-BE49-F238E27FC236}">
                <a16:creationId xmlns:a16="http://schemas.microsoft.com/office/drawing/2014/main" id="{2AAAC7AD-1502-46C0-B47F-0DFBD9CF6960}"/>
              </a:ext>
            </a:extLst>
          </p:cNvPr>
          <p:cNvSpPr>
            <a:spLocks noGrp="1"/>
          </p:cNvSpPr>
          <p:nvPr>
            <p:ph type="ctrTitle"/>
          </p:nvPr>
        </p:nvSpPr>
        <p:spPr>
          <a:xfrm>
            <a:off x="426518" y="352801"/>
            <a:ext cx="10577453" cy="961175"/>
          </a:xfrm>
        </p:spPr>
        <p:txBody>
          <a:bodyPr>
            <a:normAutofit/>
          </a:bodyPr>
          <a:lstStyle/>
          <a:p>
            <a:pPr algn="l"/>
            <a:r>
              <a:rPr lang="en-US" sz="4400" dirty="0"/>
              <a:t>Training Objectives</a:t>
            </a:r>
          </a:p>
        </p:txBody>
      </p:sp>
      <p:sp>
        <p:nvSpPr>
          <p:cNvPr id="5" name="Content Placeholder 2">
            <a:extLst>
              <a:ext uri="{FF2B5EF4-FFF2-40B4-BE49-F238E27FC236}">
                <a16:creationId xmlns:a16="http://schemas.microsoft.com/office/drawing/2014/main" id="{70608293-DF14-4521-925C-A28F53E32FED}"/>
              </a:ext>
            </a:extLst>
          </p:cNvPr>
          <p:cNvSpPr>
            <a:spLocks noGrp="1"/>
          </p:cNvSpPr>
          <p:nvPr>
            <p:ph sz="quarter" idx="13"/>
          </p:nvPr>
        </p:nvSpPr>
        <p:spPr>
          <a:xfrm>
            <a:off x="456888" y="1493395"/>
            <a:ext cx="11070548" cy="4457700"/>
          </a:xfrm>
        </p:spPr>
        <p:txBody>
          <a:bodyPr>
            <a:noAutofit/>
          </a:bodyPr>
          <a:lstStyle/>
          <a:p>
            <a:pPr marL="0" indent="0">
              <a:buNone/>
            </a:pPr>
            <a:r>
              <a:rPr lang="en-US" dirty="0"/>
              <a:t>At the end the training, participants will have increased their understanding of:</a:t>
            </a:r>
          </a:p>
          <a:p>
            <a:pPr marL="0" indent="0">
              <a:buNone/>
            </a:pPr>
            <a:endParaRPr lang="en-US" sz="1600" dirty="0"/>
          </a:p>
          <a:p>
            <a:pPr marL="342900" marR="0" lvl="0" indent="-342900">
              <a:spcBef>
                <a:spcPts val="0"/>
              </a:spcBef>
              <a:spcAft>
                <a:spcPts val="0"/>
              </a:spcAft>
              <a:buFont typeface="Symbol" panose="05050102010706020507" pitchFamily="18" charset="2"/>
              <a:buChar char=""/>
            </a:pPr>
            <a:r>
              <a:rPr lang="en-US" dirty="0"/>
              <a:t>The key elements of a strong results framework and common errors and pitfalls to avoid; </a:t>
            </a:r>
          </a:p>
          <a:p>
            <a:pPr marL="342900" marR="0" lvl="0" indent="-342900">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a:t>The differences between activities, outputs, outcomes (including supporting outcomes), and objectives;</a:t>
            </a:r>
          </a:p>
          <a:p>
            <a:pPr marL="342900" marR="0" lvl="0" indent="-342900" algn="just">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a:t>How to design good result statements.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8" name="Rectangle 2">
            <a:extLst>
              <a:ext uri="{C183D7F6-B498-43B3-948B-1728B52AA6E4}">
                <adec:decorative xmlns:adec="http://schemas.microsoft.com/office/drawing/2017/decorative" val="1"/>
              </a:ext>
            </a:extLst>
          </p:cNvPr>
          <p:cNvSpPr txBox="1">
            <a:spLocks noChangeArrowheads="1"/>
          </p:cNvSpPr>
          <p:nvPr/>
        </p:nvSpPr>
        <p:spPr bwMode="auto">
          <a:xfrm>
            <a:off x="382361" y="211789"/>
            <a:ext cx="84582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eaLnBrk="1" hangingPunct="1">
              <a:spcBef>
                <a:spcPct val="50000"/>
              </a:spcBef>
            </a:pPr>
            <a:r>
              <a:rPr lang="en-US" altLang="en-US" sz="4400" dirty="0">
                <a:solidFill>
                  <a:schemeClr val="accent2"/>
                </a:solidFill>
                <a:latin typeface="+mj-lt"/>
                <a:ea typeface="+mj-ea"/>
                <a:cs typeface="+mj-cs"/>
              </a:rPr>
              <a:t>Results Statements</a:t>
            </a:r>
          </a:p>
        </p:txBody>
      </p:sp>
      <p:sp>
        <p:nvSpPr>
          <p:cNvPr id="51202" name="Rectangle 2">
            <a:extLst>
              <a:ext uri="{C183D7F6-B498-43B3-948B-1728B52AA6E4}">
                <adec:decorative xmlns:adec="http://schemas.microsoft.com/office/drawing/2017/decorative" val="1"/>
              </a:ext>
            </a:extLst>
          </p:cNvPr>
          <p:cNvSpPr>
            <a:spLocks noGrp="1" noChangeArrowheads="1"/>
          </p:cNvSpPr>
          <p:nvPr>
            <p:ph type="title"/>
          </p:nvPr>
        </p:nvSpPr>
        <p:spPr>
          <a:xfrm>
            <a:off x="439227" y="995408"/>
            <a:ext cx="10852573" cy="784225"/>
          </a:xfrm>
        </p:spPr>
        <p:txBody>
          <a:bodyPr vert="horz" lIns="92075" tIns="46038" rIns="92075" bIns="46038" rtlCol="0" anchor="ctr">
            <a:noAutofit/>
          </a:bodyPr>
          <a:lstStyle/>
          <a:p>
            <a:r>
              <a:rPr lang="en-US" altLang="en-US" sz="2800" dirty="0">
                <a:solidFill>
                  <a:schemeClr val="tx1"/>
                </a:solidFill>
                <a:latin typeface="+mn-lt"/>
                <a:ea typeface="ＭＳ Ｐゴシック" pitchFamily="34" charset="-128"/>
              </a:rPr>
              <a:t>When developing results statements, use strong, action-completed verbs:</a:t>
            </a:r>
          </a:p>
        </p:txBody>
      </p:sp>
      <p:sp>
        <p:nvSpPr>
          <p:cNvPr id="51203" name="Rectangle 5">
            <a:extLst>
              <a:ext uri="{C183D7F6-B498-43B3-948B-1728B52AA6E4}">
                <adec:decorative xmlns:adec="http://schemas.microsoft.com/office/drawing/2017/decorative" val="1"/>
              </a:ext>
            </a:extLst>
          </p:cNvPr>
          <p:cNvSpPr>
            <a:spLocks noChangeArrowheads="1"/>
          </p:cNvSpPr>
          <p:nvPr/>
        </p:nvSpPr>
        <p:spPr bwMode="auto">
          <a:xfrm>
            <a:off x="694267" y="2433210"/>
            <a:ext cx="1903265"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800" b="1" dirty="0">
                <a:latin typeface="+mn-lt"/>
              </a:rPr>
              <a:t>STRONG</a:t>
            </a:r>
          </a:p>
        </p:txBody>
      </p:sp>
      <p:sp>
        <p:nvSpPr>
          <p:cNvPr id="51221" name="AutoShape 3">
            <a:extLst>
              <a:ext uri="{C183D7F6-B498-43B3-948B-1728B52AA6E4}">
                <adec:decorative xmlns:adec="http://schemas.microsoft.com/office/drawing/2017/decorative" val="1"/>
              </a:ext>
            </a:extLst>
          </p:cNvPr>
          <p:cNvSpPr>
            <a:spLocks noChangeArrowheads="1"/>
          </p:cNvSpPr>
          <p:nvPr/>
        </p:nvSpPr>
        <p:spPr bwMode="auto">
          <a:xfrm>
            <a:off x="2499562" y="2114443"/>
            <a:ext cx="7279217" cy="1763010"/>
          </a:xfrm>
          <a:prstGeom prst="wedgeRoundRectCallout">
            <a:avLst>
              <a:gd name="adj1" fmla="val -41671"/>
              <a:gd name="adj2" fmla="val 66667"/>
              <a:gd name="adj3" fmla="val 16667"/>
            </a:avLst>
          </a:prstGeom>
          <a:solidFill>
            <a:schemeClr val="bg1"/>
          </a:solidFill>
          <a:ln w="76200">
            <a:solidFill>
              <a:srgbClr val="000080"/>
            </a:solidFill>
            <a:miter lim="800000"/>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eaLnBrk="1" hangingPunct="1">
              <a:spcBef>
                <a:spcPct val="50000"/>
              </a:spcBef>
            </a:pPr>
            <a:endParaRPr lang="en-US" altLang="en-US" dirty="0">
              <a:latin typeface="+mn-lt"/>
            </a:endParaRPr>
          </a:p>
        </p:txBody>
      </p:sp>
      <p:sp>
        <p:nvSpPr>
          <p:cNvPr id="51222" name="Rectangle 7">
            <a:extLst>
              <a:ext uri="{C183D7F6-B498-43B3-948B-1728B52AA6E4}">
                <adec:decorative xmlns:adec="http://schemas.microsoft.com/office/drawing/2017/decorative" val="1"/>
              </a:ext>
            </a:extLst>
          </p:cNvPr>
          <p:cNvSpPr>
            <a:spLocks noChangeArrowheads="1"/>
          </p:cNvSpPr>
          <p:nvPr/>
        </p:nvSpPr>
        <p:spPr bwMode="auto">
          <a:xfrm>
            <a:off x="3004004" y="2314242"/>
            <a:ext cx="825500" cy="46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003399"/>
                </a:solidFill>
                <a:latin typeface="+mn-lt"/>
              </a:rPr>
              <a:t>built</a:t>
            </a:r>
          </a:p>
        </p:txBody>
      </p:sp>
      <p:sp>
        <p:nvSpPr>
          <p:cNvPr id="51230" name="Rectangle 26">
            <a:extLst>
              <a:ext uri="{C183D7F6-B498-43B3-948B-1728B52AA6E4}">
                <adec:decorative xmlns:adec="http://schemas.microsoft.com/office/drawing/2017/decorative" val="1"/>
              </a:ext>
            </a:extLst>
          </p:cNvPr>
          <p:cNvSpPr>
            <a:spLocks noChangeArrowheads="1"/>
          </p:cNvSpPr>
          <p:nvPr/>
        </p:nvSpPr>
        <p:spPr bwMode="auto">
          <a:xfrm>
            <a:off x="3306696" y="3116429"/>
            <a:ext cx="1555750" cy="46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003399"/>
                </a:solidFill>
                <a:latin typeface="+mn-lt"/>
              </a:rPr>
              <a:t>improved</a:t>
            </a:r>
          </a:p>
        </p:txBody>
      </p:sp>
      <p:sp>
        <p:nvSpPr>
          <p:cNvPr id="51223" name="Rectangle 8">
            <a:extLst>
              <a:ext uri="{C183D7F6-B498-43B3-948B-1728B52AA6E4}">
                <adec:decorative xmlns:adec="http://schemas.microsoft.com/office/drawing/2017/decorative" val="1"/>
              </a:ext>
            </a:extLst>
          </p:cNvPr>
          <p:cNvSpPr>
            <a:spLocks noChangeArrowheads="1"/>
          </p:cNvSpPr>
          <p:nvPr/>
        </p:nvSpPr>
        <p:spPr bwMode="auto">
          <a:xfrm>
            <a:off x="5032376" y="2352004"/>
            <a:ext cx="1928813" cy="46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003399"/>
                </a:solidFill>
                <a:latin typeface="+mn-lt"/>
              </a:rPr>
              <a:t>constructed</a:t>
            </a:r>
          </a:p>
        </p:txBody>
      </p:sp>
      <p:sp>
        <p:nvSpPr>
          <p:cNvPr id="51227" name="Rectangle 12">
            <a:extLst>
              <a:ext uri="{C183D7F6-B498-43B3-948B-1728B52AA6E4}">
                <adec:decorative xmlns:adec="http://schemas.microsoft.com/office/drawing/2017/decorative" val="1"/>
              </a:ext>
            </a:extLst>
          </p:cNvPr>
          <p:cNvSpPr>
            <a:spLocks noChangeArrowheads="1"/>
          </p:cNvSpPr>
          <p:nvPr/>
        </p:nvSpPr>
        <p:spPr bwMode="auto">
          <a:xfrm>
            <a:off x="5499489" y="3109331"/>
            <a:ext cx="1608138" cy="46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003399"/>
                </a:solidFill>
                <a:latin typeface="+mn-lt"/>
              </a:rPr>
              <a:t>increased</a:t>
            </a:r>
          </a:p>
        </p:txBody>
      </p:sp>
      <p:sp>
        <p:nvSpPr>
          <p:cNvPr id="51226" name="Rectangle 11">
            <a:extLst>
              <a:ext uri="{C183D7F6-B498-43B3-948B-1728B52AA6E4}">
                <adec:decorative xmlns:adec="http://schemas.microsoft.com/office/drawing/2017/decorative" val="1"/>
              </a:ext>
            </a:extLst>
          </p:cNvPr>
          <p:cNvSpPr>
            <a:spLocks noChangeArrowheads="1"/>
          </p:cNvSpPr>
          <p:nvPr/>
        </p:nvSpPr>
        <p:spPr bwMode="auto">
          <a:xfrm>
            <a:off x="8025343" y="2381848"/>
            <a:ext cx="1370013" cy="46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003399"/>
                </a:solidFill>
                <a:latin typeface="+mn-lt"/>
              </a:rPr>
              <a:t>reduced</a:t>
            </a:r>
          </a:p>
        </p:txBody>
      </p:sp>
      <p:sp>
        <p:nvSpPr>
          <p:cNvPr id="51225" name="Rectangle 10">
            <a:extLst>
              <a:ext uri="{C183D7F6-B498-43B3-948B-1728B52AA6E4}">
                <adec:decorative xmlns:adec="http://schemas.microsoft.com/office/drawing/2017/decorative" val="1"/>
              </a:ext>
            </a:extLst>
          </p:cNvPr>
          <p:cNvSpPr>
            <a:spLocks noChangeArrowheads="1"/>
          </p:cNvSpPr>
          <p:nvPr/>
        </p:nvSpPr>
        <p:spPr bwMode="auto">
          <a:xfrm>
            <a:off x="7651170" y="3088718"/>
            <a:ext cx="1860550" cy="462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003399"/>
                </a:solidFill>
                <a:latin typeface="+mn-lt"/>
              </a:rPr>
              <a:t>established</a:t>
            </a:r>
          </a:p>
        </p:txBody>
      </p:sp>
      <p:sp>
        <p:nvSpPr>
          <p:cNvPr id="51204" name="Rectangle 6">
            <a:extLst>
              <a:ext uri="{C183D7F6-B498-43B3-948B-1728B52AA6E4}">
                <adec:decorative xmlns:adec="http://schemas.microsoft.com/office/drawing/2017/decorative" val="1"/>
              </a:ext>
            </a:extLst>
          </p:cNvPr>
          <p:cNvSpPr>
            <a:spLocks noChangeArrowheads="1"/>
          </p:cNvSpPr>
          <p:nvPr/>
        </p:nvSpPr>
        <p:spPr bwMode="auto">
          <a:xfrm>
            <a:off x="892175" y="5074180"/>
            <a:ext cx="1597025"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800" b="1" dirty="0">
                <a:latin typeface="+mn-lt"/>
              </a:rPr>
              <a:t>WEAK</a:t>
            </a:r>
          </a:p>
        </p:txBody>
      </p:sp>
      <p:sp>
        <p:nvSpPr>
          <p:cNvPr id="51205" name="AutoShape 4">
            <a:extLst>
              <a:ext uri="{C183D7F6-B498-43B3-948B-1728B52AA6E4}">
                <adec:decorative xmlns:adec="http://schemas.microsoft.com/office/drawing/2017/decorative" val="1"/>
              </a:ext>
            </a:extLst>
          </p:cNvPr>
          <p:cNvSpPr>
            <a:spLocks noChangeArrowheads="1"/>
          </p:cNvSpPr>
          <p:nvPr/>
        </p:nvSpPr>
        <p:spPr bwMode="auto">
          <a:xfrm rot="10800000">
            <a:off x="2424271" y="4548336"/>
            <a:ext cx="7308851" cy="1652588"/>
          </a:xfrm>
          <a:prstGeom prst="wedgeRoundRectCallout">
            <a:avLst>
              <a:gd name="adj1" fmla="val -41671"/>
              <a:gd name="adj2" fmla="val 66667"/>
              <a:gd name="adj3" fmla="val 16667"/>
            </a:avLst>
          </a:prstGeom>
          <a:solidFill>
            <a:schemeClr val="bg1"/>
          </a:solidFill>
          <a:ln w="76200">
            <a:solidFill>
              <a:srgbClr val="800000"/>
            </a:solidFill>
            <a:miter lim="800000"/>
            <a:headEnd/>
            <a:tailEnd/>
          </a:ln>
          <a:effectLst>
            <a:outerShdw dist="53882" dir="2700000" algn="ctr" rotWithShape="0">
              <a:srgbClr val="DADADA"/>
            </a:outerShdw>
          </a:effectLst>
        </p:spPr>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eaLnBrk="1" hangingPunct="1">
              <a:spcBef>
                <a:spcPct val="50000"/>
              </a:spcBef>
            </a:pPr>
            <a:endParaRPr lang="en-US" altLang="en-US" sz="2400" dirty="0">
              <a:latin typeface="+mn-lt"/>
            </a:endParaRPr>
          </a:p>
        </p:txBody>
      </p:sp>
      <p:sp>
        <p:nvSpPr>
          <p:cNvPr id="51206" name="Rectangle 15">
            <a:extLst>
              <a:ext uri="{C183D7F6-B498-43B3-948B-1728B52AA6E4}">
                <adec:decorative xmlns:adec="http://schemas.microsoft.com/office/drawing/2017/decorative" val="1"/>
              </a:ext>
            </a:extLst>
          </p:cNvPr>
          <p:cNvSpPr>
            <a:spLocks noChangeArrowheads="1"/>
          </p:cNvSpPr>
          <p:nvPr/>
        </p:nvSpPr>
        <p:spPr bwMode="auto">
          <a:xfrm>
            <a:off x="2650006" y="4700058"/>
            <a:ext cx="156222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800000"/>
                </a:solidFill>
                <a:latin typeface="+mn-lt"/>
              </a:rPr>
              <a:t>coordinate</a:t>
            </a:r>
          </a:p>
        </p:txBody>
      </p:sp>
      <p:sp>
        <p:nvSpPr>
          <p:cNvPr id="51212" name="Rectangle 21">
            <a:extLst>
              <a:ext uri="{C183D7F6-B498-43B3-948B-1728B52AA6E4}">
                <adec:decorative xmlns:adec="http://schemas.microsoft.com/office/drawing/2017/decorative" val="1"/>
              </a:ext>
            </a:extLst>
          </p:cNvPr>
          <p:cNvSpPr>
            <a:spLocks noChangeArrowheads="1"/>
          </p:cNvSpPr>
          <p:nvPr/>
        </p:nvSpPr>
        <p:spPr bwMode="auto">
          <a:xfrm>
            <a:off x="2961007" y="5648325"/>
            <a:ext cx="162179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a:solidFill>
                  <a:srgbClr val="800000"/>
                </a:solidFill>
                <a:latin typeface="+mn-lt"/>
              </a:rPr>
              <a:t>collaborate</a:t>
            </a:r>
          </a:p>
        </p:txBody>
      </p:sp>
      <p:sp>
        <p:nvSpPr>
          <p:cNvPr id="51207" name="Rectangle 16">
            <a:extLst>
              <a:ext uri="{C183D7F6-B498-43B3-948B-1728B52AA6E4}">
                <adec:decorative xmlns:adec="http://schemas.microsoft.com/office/drawing/2017/decorative" val="1"/>
              </a:ext>
            </a:extLst>
          </p:cNvPr>
          <p:cNvSpPr>
            <a:spLocks noChangeArrowheads="1"/>
          </p:cNvSpPr>
          <p:nvPr/>
        </p:nvSpPr>
        <p:spPr bwMode="auto">
          <a:xfrm>
            <a:off x="4822658" y="4779434"/>
            <a:ext cx="157229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800000"/>
                </a:solidFill>
                <a:latin typeface="+mn-lt"/>
              </a:rPr>
              <a:t>participate</a:t>
            </a:r>
          </a:p>
        </p:txBody>
      </p:sp>
      <p:sp>
        <p:nvSpPr>
          <p:cNvPr id="51208" name="Rectangle 17">
            <a:extLst>
              <a:ext uri="{C183D7F6-B498-43B3-948B-1728B52AA6E4}">
                <adec:decorative xmlns:adec="http://schemas.microsoft.com/office/drawing/2017/decorative" val="1"/>
              </a:ext>
            </a:extLst>
          </p:cNvPr>
          <p:cNvSpPr>
            <a:spLocks noChangeArrowheads="1"/>
          </p:cNvSpPr>
          <p:nvPr/>
        </p:nvSpPr>
        <p:spPr bwMode="auto">
          <a:xfrm>
            <a:off x="4334468" y="5287645"/>
            <a:ext cx="1521122"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800000"/>
                </a:solidFill>
                <a:latin typeface="+mn-lt"/>
              </a:rPr>
              <a:t>contribute</a:t>
            </a:r>
          </a:p>
        </p:txBody>
      </p:sp>
      <p:sp>
        <p:nvSpPr>
          <p:cNvPr id="51214" name="Rectangle 23">
            <a:extLst>
              <a:ext uri="{C183D7F6-B498-43B3-948B-1728B52AA6E4}">
                <adec:decorative xmlns:adec="http://schemas.microsoft.com/office/drawing/2017/decorative" val="1"/>
              </a:ext>
            </a:extLst>
          </p:cNvPr>
          <p:cNvSpPr>
            <a:spLocks noChangeArrowheads="1"/>
          </p:cNvSpPr>
          <p:nvPr/>
        </p:nvSpPr>
        <p:spPr bwMode="auto">
          <a:xfrm>
            <a:off x="7218942" y="4669897"/>
            <a:ext cx="1261436"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800000"/>
                </a:solidFill>
                <a:latin typeface="+mn-lt"/>
              </a:rPr>
              <a:t>organize</a:t>
            </a:r>
          </a:p>
        </p:txBody>
      </p:sp>
      <p:sp>
        <p:nvSpPr>
          <p:cNvPr id="51210" name="Rectangle 19">
            <a:extLst>
              <a:ext uri="{C183D7F6-B498-43B3-948B-1728B52AA6E4}">
                <adec:decorative xmlns:adec="http://schemas.microsoft.com/office/drawing/2017/decorative" val="1"/>
              </a:ext>
            </a:extLst>
          </p:cNvPr>
          <p:cNvSpPr>
            <a:spLocks noChangeArrowheads="1"/>
          </p:cNvSpPr>
          <p:nvPr/>
        </p:nvSpPr>
        <p:spPr bwMode="auto">
          <a:xfrm>
            <a:off x="6762770" y="5142665"/>
            <a:ext cx="1186222"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800000"/>
                </a:solidFill>
                <a:latin typeface="+mn-lt"/>
              </a:rPr>
              <a:t>support</a:t>
            </a:r>
          </a:p>
        </p:txBody>
      </p:sp>
      <p:sp>
        <p:nvSpPr>
          <p:cNvPr id="51215" name="Rectangle 24">
            <a:extLst>
              <a:ext uri="{C183D7F6-B498-43B3-948B-1728B52AA6E4}">
                <adec:decorative xmlns:adec="http://schemas.microsoft.com/office/drawing/2017/decorative" val="1"/>
              </a:ext>
            </a:extLst>
          </p:cNvPr>
          <p:cNvSpPr>
            <a:spLocks noChangeArrowheads="1"/>
          </p:cNvSpPr>
          <p:nvPr/>
        </p:nvSpPr>
        <p:spPr bwMode="auto">
          <a:xfrm>
            <a:off x="8240730" y="5168147"/>
            <a:ext cx="100348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800000"/>
                </a:solidFill>
                <a:latin typeface="+mn-lt"/>
              </a:rPr>
              <a:t>advise</a:t>
            </a:r>
          </a:p>
        </p:txBody>
      </p:sp>
      <p:sp>
        <p:nvSpPr>
          <p:cNvPr id="51209" name="Rectangle 18">
            <a:extLst>
              <a:ext uri="{C183D7F6-B498-43B3-948B-1728B52AA6E4}">
                <adec:decorative xmlns:adec="http://schemas.microsoft.com/office/drawing/2017/decorative" val="1"/>
              </a:ext>
            </a:extLst>
          </p:cNvPr>
          <p:cNvSpPr>
            <a:spLocks noChangeArrowheads="1"/>
          </p:cNvSpPr>
          <p:nvPr/>
        </p:nvSpPr>
        <p:spPr bwMode="auto">
          <a:xfrm>
            <a:off x="6553798" y="5732992"/>
            <a:ext cx="887807"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800000"/>
                </a:solidFill>
                <a:latin typeface="+mn-lt"/>
              </a:rPr>
              <a:t>assist</a:t>
            </a:r>
          </a:p>
        </p:txBody>
      </p:sp>
      <p:sp>
        <p:nvSpPr>
          <p:cNvPr id="51211" name="Rectangle 20">
            <a:extLst>
              <a:ext uri="{C183D7F6-B498-43B3-948B-1728B52AA6E4}">
                <adec:decorative xmlns:adec="http://schemas.microsoft.com/office/drawing/2017/decorative" val="1"/>
              </a:ext>
            </a:extLst>
          </p:cNvPr>
          <p:cNvSpPr>
            <a:spLocks noChangeArrowheads="1"/>
          </p:cNvSpPr>
          <p:nvPr/>
        </p:nvSpPr>
        <p:spPr bwMode="auto">
          <a:xfrm>
            <a:off x="7812375" y="5714454"/>
            <a:ext cx="1339277"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rgbClr val="800000"/>
                </a:solidFill>
                <a:latin typeface="+mn-lt"/>
              </a:rPr>
              <a:t>integrate</a:t>
            </a:r>
          </a:p>
        </p:txBody>
      </p:sp>
      <p:sp>
        <p:nvSpPr>
          <p:cNvPr id="27" name="Footer Placeholder 2">
            <a:extLst>
              <a:ext uri="{FF2B5EF4-FFF2-40B4-BE49-F238E27FC236}">
                <a16:creationId xmlns:a16="http://schemas.microsoft.com/office/drawing/2014/main" id="{7D2534AE-48C8-4BDB-B2A4-71D11493B1B6}"/>
              </a:ext>
              <a:ext uri="{C183D7F6-B498-43B3-948B-1728B52AA6E4}">
                <adec:decorative xmlns:adec="http://schemas.microsoft.com/office/drawing/2017/decorative" val="1"/>
              </a:ext>
            </a:extLst>
          </p:cNvPr>
          <p:cNvSpPr>
            <a:spLocks noGrp="1"/>
          </p:cNvSpPr>
          <p:nvPr>
            <p:ph type="ftr" sz="quarter" idx="11"/>
          </p:nvPr>
        </p:nvSpPr>
        <p:spPr>
          <a:xfrm>
            <a:off x="-34665" y="6513716"/>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58104129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2"/>
          <p:cNvSpPr txBox="1">
            <a:spLocks noGrp="1" noChangeArrowheads="1"/>
          </p:cNvSpPr>
          <p:nvPr>
            <p:ph type="title" idx="4294967295"/>
          </p:nvPr>
        </p:nvSpPr>
        <p:spPr bwMode="auto">
          <a:xfrm>
            <a:off x="379712" y="212543"/>
            <a:ext cx="9630976" cy="76041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Characteristics of Good Result Statements</a:t>
            </a:r>
          </a:p>
        </p:txBody>
      </p:sp>
      <p:sp>
        <p:nvSpPr>
          <p:cNvPr id="5" name="Footer Placeholder 2">
            <a:extLst>
              <a:ext uri="{FF2B5EF4-FFF2-40B4-BE49-F238E27FC236}">
                <a16:creationId xmlns:a16="http://schemas.microsoft.com/office/drawing/2014/main" id="{57E3AA2F-0174-4BFC-BB09-0AC2F2FFA0F8}"/>
              </a:ext>
              <a:ext uri="{C183D7F6-B498-43B3-948B-1728B52AA6E4}">
                <adec:decorative xmlns:adec="http://schemas.microsoft.com/office/drawing/2017/decorative" val="1"/>
              </a:ext>
            </a:extLst>
          </p:cNvPr>
          <p:cNvSpPr txBox="1">
            <a:spLocks/>
          </p:cNvSpPr>
          <p:nvPr/>
        </p:nvSpPr>
        <p:spPr>
          <a:xfrm>
            <a:off x="-10601" y="633555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sp>
        <p:nvSpPr>
          <p:cNvPr id="7" name="TextBox 6">
            <a:extLst>
              <a:ext uri="{FF2B5EF4-FFF2-40B4-BE49-F238E27FC236}">
                <a16:creationId xmlns:a16="http://schemas.microsoft.com/office/drawing/2014/main" id="{1C27B121-2E62-4EF2-B366-1DDCBE0197F7}"/>
              </a:ext>
            </a:extLst>
          </p:cNvPr>
          <p:cNvSpPr txBox="1"/>
          <p:nvPr/>
        </p:nvSpPr>
        <p:spPr>
          <a:xfrm>
            <a:off x="717755" y="1237532"/>
            <a:ext cx="6115664" cy="3330464"/>
          </a:xfrm>
          <a:prstGeom prst="rect">
            <a:avLst/>
          </a:prstGeom>
          <a:noFill/>
        </p:spPr>
        <p:txBody>
          <a:bodyPr wrap="square">
            <a:spAutoFit/>
          </a:bodyPr>
          <a:lstStyle/>
          <a:p>
            <a:pPr marL="1031875" indent="-635000">
              <a:lnSpc>
                <a:spcPct val="150000"/>
              </a:lnSpc>
              <a:buClr>
                <a:srgbClr val="336699"/>
              </a:buClr>
              <a:buSzPct val="125000"/>
              <a:buFont typeface="Wingdings" panose="05000000000000000000" pitchFamily="2" charset="2"/>
              <a:buChar char="ü"/>
            </a:pPr>
            <a:r>
              <a:rPr lang="en-US" altLang="en-US" sz="3600" dirty="0">
                <a:solidFill>
                  <a:schemeClr val="tx1"/>
                </a:solidFill>
              </a:rPr>
              <a:t>Uni-dimensional </a:t>
            </a:r>
          </a:p>
          <a:p>
            <a:pPr marL="1031875" indent="-635000">
              <a:lnSpc>
                <a:spcPct val="150000"/>
              </a:lnSpc>
              <a:buClr>
                <a:srgbClr val="336699"/>
              </a:buClr>
              <a:buSzPct val="125000"/>
              <a:buFont typeface="Wingdings" panose="05000000000000000000" pitchFamily="2" charset="2"/>
              <a:buChar char="ü"/>
            </a:pPr>
            <a:r>
              <a:rPr lang="en-US" altLang="en-US" sz="3600" dirty="0">
                <a:solidFill>
                  <a:schemeClr val="tx1"/>
                </a:solidFill>
              </a:rPr>
              <a:t>Uni-Level</a:t>
            </a:r>
          </a:p>
          <a:p>
            <a:pPr marL="1031875" indent="-635000">
              <a:lnSpc>
                <a:spcPct val="150000"/>
              </a:lnSpc>
              <a:buClr>
                <a:srgbClr val="336699"/>
              </a:buClr>
              <a:buSzPct val="125000"/>
              <a:buFont typeface="Wingdings" panose="05000000000000000000" pitchFamily="2" charset="2"/>
              <a:buChar char="ü"/>
            </a:pPr>
            <a:r>
              <a:rPr lang="en-US" altLang="en-US" sz="3600" dirty="0">
                <a:solidFill>
                  <a:schemeClr val="tx1"/>
                </a:solidFill>
              </a:rPr>
              <a:t>Precise </a:t>
            </a:r>
          </a:p>
          <a:p>
            <a:pPr marL="1031875" indent="-635000">
              <a:lnSpc>
                <a:spcPct val="150000"/>
              </a:lnSpc>
              <a:buClr>
                <a:srgbClr val="336699"/>
              </a:buClr>
              <a:buSzPct val="125000"/>
              <a:buFont typeface="Wingdings" panose="05000000000000000000" pitchFamily="2" charset="2"/>
              <a:buChar char="ü"/>
            </a:pPr>
            <a:r>
              <a:rPr lang="en-US" altLang="en-US" sz="3600" dirty="0">
                <a:solidFill>
                  <a:schemeClr val="tx1"/>
                </a:solidFill>
              </a:rPr>
              <a:t>Measurable</a:t>
            </a:r>
          </a:p>
        </p:txBody>
      </p:sp>
      <p:sp>
        <p:nvSpPr>
          <p:cNvPr id="8" name="TextBox 7">
            <a:extLst>
              <a:ext uri="{FF2B5EF4-FFF2-40B4-BE49-F238E27FC236}">
                <a16:creationId xmlns:a16="http://schemas.microsoft.com/office/drawing/2014/main" id="{BA543BC3-D8E5-47ED-8C52-DB38FCC6AF80}"/>
              </a:ext>
            </a:extLst>
          </p:cNvPr>
          <p:cNvSpPr txBox="1"/>
          <p:nvPr/>
        </p:nvSpPr>
        <p:spPr>
          <a:xfrm>
            <a:off x="863600" y="5114471"/>
            <a:ext cx="9994916" cy="707886"/>
          </a:xfrm>
          <a:prstGeom prst="rect">
            <a:avLst/>
          </a:prstGeom>
          <a:ln w="28575"/>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en-US" sz="2000" dirty="0">
                <a:solidFill>
                  <a:srgbClr val="000000"/>
                </a:solidFill>
                <a:ea typeface="ＭＳ Ｐゴシック" pitchFamily="34" charset="-128"/>
              </a:rPr>
              <a:t>*Other commonly used criteria is SMART and SMARTER: </a:t>
            </a:r>
          </a:p>
          <a:p>
            <a:pPr marL="914400" lvl="1" indent="-457200">
              <a:buFont typeface="Wingdings" panose="05000000000000000000" pitchFamily="2" charset="2"/>
              <a:buChar char="ü"/>
            </a:pPr>
            <a:r>
              <a:rPr lang="en-US" sz="2000" b="1" dirty="0"/>
              <a:t>S</a:t>
            </a:r>
            <a:r>
              <a:rPr lang="en-US" sz="2000" dirty="0"/>
              <a:t>pecific, </a:t>
            </a:r>
            <a:r>
              <a:rPr lang="en-US" sz="2000" b="1" dirty="0"/>
              <a:t>M</a:t>
            </a:r>
            <a:r>
              <a:rPr lang="en-US" sz="2000" dirty="0"/>
              <a:t>easurable, </a:t>
            </a:r>
            <a:r>
              <a:rPr lang="en-US" sz="2000" b="1" dirty="0"/>
              <a:t>A</a:t>
            </a:r>
            <a:r>
              <a:rPr lang="en-US" sz="2000" dirty="0"/>
              <a:t>ttainable, </a:t>
            </a:r>
            <a:r>
              <a:rPr lang="en-US" sz="2000" b="1" dirty="0"/>
              <a:t>R</a:t>
            </a:r>
            <a:r>
              <a:rPr lang="en-US" sz="2000" dirty="0"/>
              <a:t>easonable, </a:t>
            </a:r>
            <a:r>
              <a:rPr lang="en-US" sz="2000" b="1" dirty="0"/>
              <a:t>T</a:t>
            </a:r>
            <a:r>
              <a:rPr lang="en-US" sz="2000" dirty="0"/>
              <a:t>ime-bound, </a:t>
            </a:r>
            <a:r>
              <a:rPr lang="en-US" sz="2000" b="1" dirty="0"/>
              <a:t>E</a:t>
            </a:r>
            <a:r>
              <a:rPr lang="en-US" sz="2000" dirty="0"/>
              <a:t>valuated and </a:t>
            </a:r>
            <a:r>
              <a:rPr lang="en-US" sz="2000" b="1" dirty="0"/>
              <a:t>R</a:t>
            </a:r>
            <a:r>
              <a:rPr lang="en-US" sz="2000" dirty="0"/>
              <a:t>eviewed. </a:t>
            </a:r>
          </a:p>
        </p:txBody>
      </p:sp>
    </p:spTree>
    <p:extLst>
      <p:ext uri="{BB962C8B-B14F-4D97-AF65-F5344CB8AC3E}">
        <p14:creationId xmlns:p14="http://schemas.microsoft.com/office/powerpoint/2010/main" val="42381164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0CAF029-CD76-1882-3D8E-9166A9A174D2}"/>
              </a:ext>
            </a:extLst>
          </p:cNvPr>
          <p:cNvSpPr>
            <a:spLocks noGrp="1"/>
          </p:cNvSpPr>
          <p:nvPr>
            <p:ph type="title"/>
          </p:nvPr>
        </p:nvSpPr>
        <p:spPr/>
        <p:txBody>
          <a:bodyPr/>
          <a:lstStyle/>
          <a:p>
            <a:r>
              <a:rPr lang="en-US" dirty="0"/>
              <a:t>Uni-Dimensional Results Statements</a:t>
            </a:r>
          </a:p>
        </p:txBody>
      </p:sp>
      <p:sp>
        <p:nvSpPr>
          <p:cNvPr id="52228" name="Rectangle 3"/>
          <p:cNvSpPr>
            <a:spLocks noGrp="1" noChangeArrowheads="1"/>
          </p:cNvSpPr>
          <p:nvPr>
            <p:ph type="body" idx="1"/>
          </p:nvPr>
        </p:nvSpPr>
        <p:spPr>
          <a:xfrm>
            <a:off x="432936" y="1329113"/>
            <a:ext cx="10951344" cy="2049330"/>
          </a:xfrm>
        </p:spPr>
        <p:txBody>
          <a:bodyPr vert="horz" lIns="92075" tIns="46038" rIns="92075" bIns="46038" rtlCol="0">
            <a:normAutofit/>
          </a:bodyPr>
          <a:lstStyle/>
          <a:p>
            <a:pPr marL="0" indent="0">
              <a:spcBef>
                <a:spcPct val="0"/>
              </a:spcBef>
              <a:spcAft>
                <a:spcPct val="50000"/>
              </a:spcAft>
              <a:buNone/>
            </a:pPr>
            <a:r>
              <a:rPr lang="en-US" altLang="en-US" b="1" dirty="0">
                <a:solidFill>
                  <a:schemeClr val="tx1">
                    <a:lumMod val="75000"/>
                    <a:lumOff val="25000"/>
                  </a:schemeClr>
                </a:solidFill>
                <a:ea typeface="ＭＳ Ｐゴシック" panose="020B0600070205080204" pitchFamily="34" charset="-128"/>
              </a:rPr>
              <a:t>Results statements should indicate only one desired change.</a:t>
            </a:r>
          </a:p>
          <a:p>
            <a:pPr marL="457200" lvl="1" indent="0">
              <a:lnSpc>
                <a:spcPct val="110000"/>
              </a:lnSpc>
              <a:spcBef>
                <a:spcPct val="20000"/>
              </a:spcBef>
              <a:spcAft>
                <a:spcPct val="50000"/>
              </a:spcAft>
              <a:buSzPct val="75000"/>
              <a:buNone/>
              <a:defRPr/>
            </a:pPr>
            <a:r>
              <a:rPr lang="en-US" sz="2800" b="1" dirty="0">
                <a:solidFill>
                  <a:srgbClr val="800000"/>
                </a:solidFill>
                <a:latin typeface="+mj-lt"/>
                <a:ea typeface="MS PGothic" pitchFamily="34" charset="-128"/>
              </a:rPr>
              <a:t>NOT THIS: New child labor policies &amp; regulations adopted and capacity of ministry of labor strengthened </a:t>
            </a:r>
          </a:p>
        </p:txBody>
      </p:sp>
      <p:pic>
        <p:nvPicPr>
          <p:cNvPr id="6" name="Graphic 5" descr="Thumbs Down with solid fill">
            <a:extLst>
              <a:ext uri="{FF2B5EF4-FFF2-40B4-BE49-F238E27FC236}">
                <a16:creationId xmlns:a16="http://schemas.microsoft.com/office/drawing/2014/main" id="{A6C182E7-07A6-4EA7-B4A0-DE516795F0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296" y="2248580"/>
            <a:ext cx="556015" cy="556015"/>
          </a:xfrm>
          <a:prstGeom prst="rect">
            <a:avLst/>
          </a:prstGeom>
        </p:spPr>
      </p:pic>
      <p:pic>
        <p:nvPicPr>
          <p:cNvPr id="8" name="Graphic 7" descr="Thumbs up sign with solid fill">
            <a:extLst>
              <a:ext uri="{FF2B5EF4-FFF2-40B4-BE49-F238E27FC236}">
                <a16:creationId xmlns:a16="http://schemas.microsoft.com/office/drawing/2014/main" id="{EA9E775F-2697-4D71-9874-A9997887F3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1400" y="3610043"/>
            <a:ext cx="590338" cy="590338"/>
          </a:xfrm>
          <a:prstGeom prst="rect">
            <a:avLst/>
          </a:prstGeom>
        </p:spPr>
      </p:pic>
      <p:sp>
        <p:nvSpPr>
          <p:cNvPr id="7" name="Rectangle 3">
            <a:extLst>
              <a:ext uri="{FF2B5EF4-FFF2-40B4-BE49-F238E27FC236}">
                <a16:creationId xmlns:a16="http://schemas.microsoft.com/office/drawing/2014/main" id="{B95D457F-127A-45F1-AC0D-E8B99096E89C}"/>
              </a:ext>
            </a:extLst>
          </p:cNvPr>
          <p:cNvSpPr txBox="1">
            <a:spLocks noChangeArrowheads="1"/>
          </p:cNvSpPr>
          <p:nvPr/>
        </p:nvSpPr>
        <p:spPr>
          <a:xfrm>
            <a:off x="432936" y="3407086"/>
            <a:ext cx="10951344" cy="1696349"/>
          </a:xfrm>
          <a:prstGeom prst="rect">
            <a:avLst/>
          </a:prstGeom>
        </p:spPr>
        <p:txBody>
          <a:bodyPr vert="horz" lIns="92075" tIns="46038" rIns="92075" bIns="4603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ct val="20000"/>
              </a:spcBef>
              <a:spcAft>
                <a:spcPct val="50000"/>
              </a:spcAft>
              <a:buSzPct val="75000"/>
              <a:buFont typeface="Arial" panose="020B0604020202020204" pitchFamily="34" charset="0"/>
              <a:buNone/>
              <a:defRPr/>
            </a:pPr>
            <a:r>
              <a:rPr lang="en-US" sz="2800" b="1" dirty="0">
                <a:solidFill>
                  <a:srgbClr val="000099"/>
                </a:solidFill>
                <a:latin typeface="+mj-lt"/>
                <a:ea typeface="MS PGothic" pitchFamily="34" charset="-128"/>
              </a:rPr>
              <a:t>BUT THIS: Two separate results: (1) Adopted new child labor policies &amp; regulations and (2) Strengthened capacity of government ministry of labor </a:t>
            </a:r>
          </a:p>
        </p:txBody>
      </p:sp>
      <p:sp>
        <p:nvSpPr>
          <p:cNvPr id="5" name="Footer Placeholder 2">
            <a:extLst>
              <a:ext uri="{FF2B5EF4-FFF2-40B4-BE49-F238E27FC236}">
                <a16:creationId xmlns:a16="http://schemas.microsoft.com/office/drawing/2014/main" id="{648316E6-7CFD-427F-89BB-30E7B61ED65C}"/>
              </a:ext>
              <a:ext uri="{C183D7F6-B498-43B3-948B-1728B52AA6E4}">
                <adec:decorative xmlns:adec="http://schemas.microsoft.com/office/drawing/2017/decorative" val="1"/>
              </a:ext>
            </a:extLst>
          </p:cNvPr>
          <p:cNvSpPr>
            <a:spLocks noGrp="1"/>
          </p:cNvSpPr>
          <p:nvPr>
            <p:ph type="ftr" sz="quarter" idx="11"/>
          </p:nvPr>
        </p:nvSpPr>
        <p:spPr>
          <a:xfrm>
            <a:off x="-34665" y="635962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652450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ADEFC0-1C2B-4E1A-9AA8-203CAB7ADCBB}"/>
              </a:ext>
            </a:extLst>
          </p:cNvPr>
          <p:cNvSpPr>
            <a:spLocks noGrp="1"/>
          </p:cNvSpPr>
          <p:nvPr>
            <p:ph type="title"/>
          </p:nvPr>
        </p:nvSpPr>
        <p:spPr>
          <a:xfrm>
            <a:off x="613921" y="571090"/>
            <a:ext cx="10515600" cy="791180"/>
          </a:xfrm>
        </p:spPr>
        <p:txBody>
          <a:bodyPr>
            <a:normAutofit fontScale="90000"/>
          </a:bodyPr>
          <a:lstStyle/>
          <a:p>
            <a:r>
              <a:rPr lang="en-US" altLang="en-US" sz="4400" dirty="0">
                <a:solidFill>
                  <a:schemeClr val="accent2"/>
                </a:solidFill>
                <a:ea typeface="+mj-ea"/>
                <a:cs typeface="+mj-cs"/>
              </a:rPr>
              <a:t>Uni-Level Results Statements</a:t>
            </a:r>
            <a:br>
              <a:rPr lang="en-US" altLang="en-US" sz="4400" dirty="0">
                <a:solidFill>
                  <a:schemeClr val="accent2"/>
                </a:solidFill>
                <a:ea typeface="+mj-ea"/>
                <a:cs typeface="+mj-cs"/>
              </a:rPr>
            </a:br>
            <a:endParaRPr lang="en-US" dirty="0"/>
          </a:p>
        </p:txBody>
      </p:sp>
      <p:sp>
        <p:nvSpPr>
          <p:cNvPr id="53251" name="Rectangle 3"/>
          <p:cNvSpPr>
            <a:spLocks noGrp="1" noChangeArrowheads="1"/>
          </p:cNvSpPr>
          <p:nvPr>
            <p:ph type="body" idx="1"/>
          </p:nvPr>
        </p:nvSpPr>
        <p:spPr>
          <a:xfrm>
            <a:off x="912706" y="1399963"/>
            <a:ext cx="10615286" cy="4010238"/>
          </a:xfrm>
        </p:spPr>
        <p:txBody>
          <a:bodyPr vert="horz" lIns="92075" tIns="46038" rIns="92075" bIns="46038" rtlCol="0">
            <a:normAutofit/>
          </a:bodyPr>
          <a:lstStyle/>
          <a:p>
            <a:pPr marL="0" indent="0">
              <a:spcBef>
                <a:spcPct val="0"/>
              </a:spcBef>
              <a:spcAft>
                <a:spcPct val="50000"/>
              </a:spcAft>
              <a:buNone/>
              <a:defRPr/>
            </a:pPr>
            <a:r>
              <a:rPr lang="en-US" b="1" dirty="0">
                <a:ea typeface="ＭＳ Ｐゴシック" panose="020B0600070205080204" pitchFamily="34" charset="-128"/>
              </a:rPr>
              <a:t>There are no “if-then” statements embedded in a single result. </a:t>
            </a:r>
          </a:p>
          <a:p>
            <a:pPr marL="0" indent="0" eaLnBrk="1" hangingPunct="1">
              <a:spcBef>
                <a:spcPct val="0"/>
              </a:spcBef>
              <a:spcAft>
                <a:spcPct val="50000"/>
              </a:spcAft>
              <a:buNone/>
              <a:defRPr/>
            </a:pPr>
            <a:r>
              <a:rPr lang="en-US" b="1" dirty="0">
                <a:solidFill>
                  <a:srgbClr val="800000"/>
                </a:solidFill>
                <a:latin typeface="+mj-lt"/>
                <a:ea typeface="MS PGothic" pitchFamily="34" charset="-128"/>
              </a:rPr>
              <a:t>NOT THIS:  Improved student performance </a:t>
            </a:r>
            <a:r>
              <a:rPr lang="en-US" b="1" u="sng" dirty="0">
                <a:solidFill>
                  <a:srgbClr val="800000"/>
                </a:solidFill>
                <a:latin typeface="+mj-lt"/>
                <a:ea typeface="MS PGothic" pitchFamily="34" charset="-128"/>
              </a:rPr>
              <a:t>through</a:t>
            </a:r>
            <a:r>
              <a:rPr lang="en-US" b="1" dirty="0">
                <a:solidFill>
                  <a:srgbClr val="800000"/>
                </a:solidFill>
                <a:latin typeface="+mj-lt"/>
                <a:ea typeface="MS PGothic" pitchFamily="34" charset="-128"/>
              </a:rPr>
              <a:t> more effective classroom instruction  </a:t>
            </a:r>
          </a:p>
          <a:p>
            <a:pPr marL="0" indent="0" eaLnBrk="1" hangingPunct="1">
              <a:spcAft>
                <a:spcPct val="50000"/>
              </a:spcAft>
              <a:buNone/>
              <a:defRPr/>
            </a:pPr>
            <a:r>
              <a:rPr lang="en-US" b="1" dirty="0">
                <a:solidFill>
                  <a:srgbClr val="000099"/>
                </a:solidFill>
                <a:latin typeface="+mj-lt"/>
                <a:ea typeface="MS PGothic" pitchFamily="34" charset="-128"/>
              </a:rPr>
              <a:t>BUT THIS: Two separate objectives: (1) Improved student performance and, at a “lower” level (2) More effective classroom instruction</a:t>
            </a:r>
            <a:endParaRPr lang="en-US" sz="1100" dirty="0">
              <a:solidFill>
                <a:srgbClr val="000099"/>
              </a:solidFill>
              <a:ea typeface="ＭＳ Ｐゴシック" panose="020B0600070205080204" pitchFamily="34" charset="-128"/>
            </a:endParaRPr>
          </a:p>
          <a:p>
            <a:pPr marL="0" indent="0">
              <a:spcAft>
                <a:spcPct val="50000"/>
              </a:spcAft>
              <a:buNone/>
              <a:defRPr/>
            </a:pPr>
            <a:r>
              <a:rPr lang="en-US" b="1" dirty="0">
                <a:ea typeface="ＭＳ Ｐゴシック" panose="020B0600070205080204" pitchFamily="34" charset="-128"/>
              </a:rPr>
              <a:t>AVOID:  </a:t>
            </a:r>
            <a:r>
              <a:rPr lang="en-US" dirty="0">
                <a:ea typeface="ＭＳ Ｐゴシック" panose="020B0600070205080204" pitchFamily="34" charset="-128"/>
              </a:rPr>
              <a:t>“</a:t>
            </a:r>
            <a:r>
              <a:rPr lang="en-US" u="sng" dirty="0">
                <a:ea typeface="ＭＳ Ｐゴシック" panose="020B0600070205080204" pitchFamily="34" charset="-128"/>
              </a:rPr>
              <a:t>through</a:t>
            </a:r>
            <a:r>
              <a:rPr lang="en-US" dirty="0">
                <a:ea typeface="ＭＳ Ｐゴシック" panose="020B0600070205080204" pitchFamily="34" charset="-128"/>
              </a:rPr>
              <a:t>…,” “</a:t>
            </a:r>
            <a:r>
              <a:rPr lang="en-US" u="sng" dirty="0">
                <a:ea typeface="ＭＳ Ｐゴシック" panose="020B0600070205080204" pitchFamily="34" charset="-128"/>
              </a:rPr>
              <a:t>in order to</a:t>
            </a:r>
            <a:r>
              <a:rPr lang="en-US" dirty="0">
                <a:ea typeface="ＭＳ Ｐゴシック" panose="020B0600070205080204" pitchFamily="34" charset="-128"/>
              </a:rPr>
              <a:t>…,” “</a:t>
            </a:r>
            <a:r>
              <a:rPr lang="en-US" u="sng" dirty="0">
                <a:ea typeface="ＭＳ Ｐゴシック" panose="020B0600070205080204" pitchFamily="34" charset="-128"/>
              </a:rPr>
              <a:t>as a result of</a:t>
            </a:r>
            <a:r>
              <a:rPr lang="en-US" dirty="0">
                <a:ea typeface="ＭＳ Ｐゴシック" panose="020B0600070205080204" pitchFamily="34" charset="-128"/>
              </a:rPr>
              <a:t>…,” “</a:t>
            </a:r>
            <a:r>
              <a:rPr lang="en-US" u="sng" dirty="0">
                <a:ea typeface="ＭＳ Ｐゴシック" panose="020B0600070205080204" pitchFamily="34" charset="-128"/>
              </a:rPr>
              <a:t>so as to</a:t>
            </a:r>
            <a:r>
              <a:rPr lang="en-US" dirty="0">
                <a:ea typeface="ＭＳ Ｐゴシック" panose="020B0600070205080204" pitchFamily="34" charset="-128"/>
              </a:rPr>
              <a:t>…,” and other such words and phrases in result statements.</a:t>
            </a:r>
          </a:p>
        </p:txBody>
      </p:sp>
      <p:pic>
        <p:nvPicPr>
          <p:cNvPr id="7" name="Graphic 6" descr="Thumbs Down with solid fill">
            <a:extLst>
              <a:ext uri="{FF2B5EF4-FFF2-40B4-BE49-F238E27FC236}">
                <a16:creationId xmlns:a16="http://schemas.microsoft.com/office/drawing/2014/main" id="{E35DC26E-8E6F-4246-8BD6-7ACEDDCC99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0367" y="2094302"/>
            <a:ext cx="556015" cy="556015"/>
          </a:xfrm>
          <a:prstGeom prst="rect">
            <a:avLst/>
          </a:prstGeom>
        </p:spPr>
      </p:pic>
      <p:pic>
        <p:nvPicPr>
          <p:cNvPr id="6" name="Graphic 5" descr="Thumbs up sign with solid fill">
            <a:extLst>
              <a:ext uri="{FF2B5EF4-FFF2-40B4-BE49-F238E27FC236}">
                <a16:creationId xmlns:a16="http://schemas.microsoft.com/office/drawing/2014/main" id="{35AF37F1-46CD-468F-8E3A-DD655D16BA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2368" y="3199472"/>
            <a:ext cx="590338" cy="590338"/>
          </a:xfrm>
          <a:prstGeom prst="rect">
            <a:avLst/>
          </a:prstGeom>
        </p:spPr>
      </p:pic>
      <p:sp>
        <p:nvSpPr>
          <p:cNvPr id="5" name="Footer Placeholder 2">
            <a:extLst>
              <a:ext uri="{FF2B5EF4-FFF2-40B4-BE49-F238E27FC236}">
                <a16:creationId xmlns:a16="http://schemas.microsoft.com/office/drawing/2014/main" id="{624D6F11-6A0E-4594-BC3E-6C18AB1AB5A9}"/>
              </a:ext>
              <a:ext uri="{C183D7F6-B498-43B3-948B-1728B52AA6E4}">
                <adec:decorative xmlns:adec="http://schemas.microsoft.com/office/drawing/2017/decorative" val="1"/>
              </a:ext>
            </a:extLst>
          </p:cNvPr>
          <p:cNvSpPr>
            <a:spLocks noGrp="1"/>
          </p:cNvSpPr>
          <p:nvPr>
            <p:ph type="ftr" sz="quarter" idx="11"/>
          </p:nvPr>
        </p:nvSpPr>
        <p:spPr>
          <a:xfrm>
            <a:off x="-34665" y="625294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4093492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3251">
                                            <p:txEl>
                                              <p:pRg st="3" end="3"/>
                                            </p:txEl>
                                          </p:spTgt>
                                        </p:tgtEl>
                                        <p:attrNameLst>
                                          <p:attrName>style.visibility</p:attrName>
                                        </p:attrNameLst>
                                      </p:cBhvr>
                                      <p:to>
                                        <p:strVal val="visible"/>
                                      </p:to>
                                    </p:set>
                                    <p:animEffect transition="in" filter="randombar(horizontal)">
                                      <p:cBhvr>
                                        <p:cTn id="7" dur="500"/>
                                        <p:tgtEl>
                                          <p:spTgt spid="53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CC8D6F-B001-4F80-A336-B207133E0AD7}"/>
              </a:ext>
            </a:extLst>
          </p:cNvPr>
          <p:cNvSpPr>
            <a:spLocks noGrp="1"/>
          </p:cNvSpPr>
          <p:nvPr>
            <p:ph type="title"/>
          </p:nvPr>
        </p:nvSpPr>
        <p:spPr>
          <a:xfrm>
            <a:off x="711688" y="455328"/>
            <a:ext cx="10134662" cy="826393"/>
          </a:xfrm>
        </p:spPr>
        <p:txBody>
          <a:bodyPr>
            <a:normAutofit fontScale="90000"/>
          </a:bodyPr>
          <a:lstStyle/>
          <a:p>
            <a:r>
              <a:rPr lang="en-US" altLang="en-US" sz="4900" dirty="0">
                <a:solidFill>
                  <a:schemeClr val="accent2"/>
                </a:solidFill>
                <a:ea typeface="+mj-ea"/>
                <a:cs typeface="+mj-cs"/>
              </a:rPr>
              <a:t>Precise Results Statements</a:t>
            </a:r>
            <a:br>
              <a:rPr lang="en-US" altLang="en-US" sz="4400" dirty="0">
                <a:solidFill>
                  <a:schemeClr val="accent2"/>
                </a:solidFill>
                <a:ea typeface="+mj-ea"/>
                <a:cs typeface="+mj-cs"/>
              </a:rPr>
            </a:br>
            <a:endParaRPr lang="en-US" dirty="0"/>
          </a:p>
        </p:txBody>
      </p:sp>
      <p:sp>
        <p:nvSpPr>
          <p:cNvPr id="10" name="TextBox 9">
            <a:extLst>
              <a:ext uri="{FF2B5EF4-FFF2-40B4-BE49-F238E27FC236}">
                <a16:creationId xmlns:a16="http://schemas.microsoft.com/office/drawing/2014/main" id="{235E8695-618F-4A3F-869F-14E647FEA450}"/>
              </a:ext>
            </a:extLst>
          </p:cNvPr>
          <p:cNvSpPr txBox="1"/>
          <p:nvPr/>
        </p:nvSpPr>
        <p:spPr>
          <a:xfrm>
            <a:off x="592533" y="1238085"/>
            <a:ext cx="10134661" cy="523220"/>
          </a:xfrm>
          <a:prstGeom prst="rect">
            <a:avLst/>
          </a:prstGeom>
          <a:noFill/>
        </p:spPr>
        <p:txBody>
          <a:bodyPr wrap="square">
            <a:spAutoFit/>
          </a:bodyPr>
          <a:lstStyle/>
          <a:p>
            <a:pPr marL="0" indent="0">
              <a:buNone/>
            </a:pPr>
            <a:r>
              <a:rPr lang="en-US" sz="2800" b="1" dirty="0">
                <a:solidFill>
                  <a:srgbClr val="002060"/>
                </a:solidFill>
                <a:ea typeface="+mj-ea"/>
              </a:rPr>
              <a:t>Do not be satisfied with overly broad, vague, and general results.</a:t>
            </a:r>
          </a:p>
        </p:txBody>
      </p:sp>
      <p:sp>
        <p:nvSpPr>
          <p:cNvPr id="66562" name="Rectangle 3"/>
          <p:cNvSpPr>
            <a:spLocks noChangeArrowheads="1"/>
          </p:cNvSpPr>
          <p:nvPr/>
        </p:nvSpPr>
        <p:spPr bwMode="auto">
          <a:xfrm>
            <a:off x="537633" y="2017298"/>
            <a:ext cx="10811933" cy="1653001"/>
          </a:xfrm>
          <a:prstGeom prst="rect">
            <a:avLst/>
          </a:prstGeom>
          <a:noFill/>
          <a:ln w="9525">
            <a:noFill/>
            <a:miter lim="800000"/>
            <a:headEnd/>
            <a:tailEnd/>
          </a:ln>
        </p:spPr>
        <p:txBody>
          <a:bodyPr lIns="92075" tIns="46038" rIns="92075" bIns="46038"/>
          <a:lstStyle/>
          <a:p>
            <a:pPr marL="457200" lvl="0" indent="-457200">
              <a:buFont typeface="Arial" panose="020B0604020202020204" pitchFamily="34" charset="0"/>
              <a:buChar char="•"/>
            </a:pPr>
            <a:r>
              <a:rPr lang="en-US" sz="2800" dirty="0"/>
              <a:t>Be clear - Don’t force the reader of the result to look to the context to see what is intended by the result.</a:t>
            </a:r>
            <a:r>
              <a:rPr lang="en-US" sz="2800" dirty="0">
                <a:ea typeface="+mj-ea"/>
              </a:rPr>
              <a:t> </a:t>
            </a:r>
          </a:p>
          <a:p>
            <a:pPr marL="457200" lvl="0" indent="-457200">
              <a:buFont typeface="Arial" panose="020B0604020202020204" pitchFamily="34" charset="0"/>
              <a:buChar char="•"/>
            </a:pPr>
            <a:r>
              <a:rPr lang="en-US" sz="2800" dirty="0">
                <a:ea typeface="+mj-ea"/>
              </a:rPr>
              <a:t>Describe specific change in terms of specific populations.</a:t>
            </a:r>
            <a:endParaRPr lang="en-US" sz="2800" dirty="0"/>
          </a:p>
        </p:txBody>
      </p:sp>
      <p:pic>
        <p:nvPicPr>
          <p:cNvPr id="8" name="Graphic 7" descr="Thumbs Down with solid fill">
            <a:extLst>
              <a:ext uri="{FF2B5EF4-FFF2-40B4-BE49-F238E27FC236}">
                <a16:creationId xmlns:a16="http://schemas.microsoft.com/office/drawing/2014/main" id="{89A0A302-807E-453C-8BC3-2EC7842EA4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688" y="3721675"/>
            <a:ext cx="556015" cy="556015"/>
          </a:xfrm>
          <a:prstGeom prst="rect">
            <a:avLst/>
          </a:prstGeom>
        </p:spPr>
      </p:pic>
      <p:pic>
        <p:nvPicPr>
          <p:cNvPr id="7" name="Graphic 6" descr="Thumbs up sign with solid fill">
            <a:extLst>
              <a:ext uri="{FF2B5EF4-FFF2-40B4-BE49-F238E27FC236}">
                <a16:creationId xmlns:a16="http://schemas.microsoft.com/office/drawing/2014/main" id="{898E1EC2-D947-45DC-A2F7-20BE0614A8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1278" y="4540976"/>
            <a:ext cx="590338" cy="590338"/>
          </a:xfrm>
          <a:prstGeom prst="rect">
            <a:avLst/>
          </a:prstGeom>
        </p:spPr>
      </p:pic>
      <p:sp>
        <p:nvSpPr>
          <p:cNvPr id="64516" name="Text Box 5"/>
          <p:cNvSpPr txBox="1">
            <a:spLocks noChangeArrowheads="1"/>
          </p:cNvSpPr>
          <p:nvPr/>
        </p:nvSpPr>
        <p:spPr bwMode="auto">
          <a:xfrm>
            <a:off x="1314076" y="3700041"/>
            <a:ext cx="10312400" cy="272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marL="1203325" indent="-1203325">
              <a:buSzPct val="90000"/>
              <a:defRPr/>
            </a:pPr>
            <a:r>
              <a:rPr lang="en-US" sz="2800" b="1" dirty="0">
                <a:solidFill>
                  <a:srgbClr val="800000"/>
                </a:solidFill>
                <a:latin typeface="+mj-lt"/>
              </a:rPr>
              <a:t>NOT THIS:  Increased capacity of CSOs</a:t>
            </a:r>
          </a:p>
          <a:p>
            <a:pPr marL="1203325" indent="-1203325">
              <a:buSzPct val="90000"/>
              <a:buFont typeface="Wingdings" pitchFamily="2" charset="2"/>
              <a:buChar char="v"/>
              <a:defRPr/>
            </a:pPr>
            <a:endParaRPr lang="en-US" sz="2800" b="1" dirty="0">
              <a:solidFill>
                <a:srgbClr val="000099"/>
              </a:solidFill>
              <a:latin typeface="+mj-lt"/>
            </a:endParaRPr>
          </a:p>
          <a:p>
            <a:pPr marL="1430338" indent="-1430338">
              <a:buSzPct val="90000"/>
              <a:defRPr/>
            </a:pPr>
            <a:r>
              <a:rPr lang="en-US" sz="2800" b="1" dirty="0">
                <a:solidFill>
                  <a:srgbClr val="000099"/>
                </a:solidFill>
                <a:latin typeface="+mj-lt"/>
              </a:rPr>
              <a:t>BUT THIS: Increased skills of CSOs to advocate for labor rights among textile factory workers </a:t>
            </a:r>
          </a:p>
          <a:p>
            <a:pPr marL="1203325" indent="-1203325">
              <a:buSzPct val="90000"/>
              <a:buFont typeface="Monotype Sorts"/>
              <a:buNone/>
              <a:defRPr/>
            </a:pPr>
            <a:endParaRPr lang="en-US" sz="2800" b="1" dirty="0">
              <a:solidFill>
                <a:srgbClr val="006600"/>
              </a:solidFill>
              <a:latin typeface="+mj-lt"/>
            </a:endParaRPr>
          </a:p>
          <a:p>
            <a:pPr>
              <a:lnSpc>
                <a:spcPct val="90000"/>
              </a:lnSpc>
              <a:spcBef>
                <a:spcPct val="20000"/>
              </a:spcBef>
              <a:buSzPct val="90000"/>
              <a:buFont typeface="Monotype Sorts"/>
              <a:buNone/>
              <a:defRPr/>
            </a:pPr>
            <a:endParaRPr lang="en-US" sz="2800" dirty="0">
              <a:latin typeface="+mj-lt"/>
            </a:endParaRPr>
          </a:p>
        </p:txBody>
      </p:sp>
      <p:sp>
        <p:nvSpPr>
          <p:cNvPr id="6" name="Footer Placeholder 2">
            <a:extLst>
              <a:ext uri="{FF2B5EF4-FFF2-40B4-BE49-F238E27FC236}">
                <a16:creationId xmlns:a16="http://schemas.microsoft.com/office/drawing/2014/main" id="{5E7E99E2-8A8E-4EB7-B475-F8D3F5885751}"/>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10066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barn(inVertical)">
                                      <p:cBhvr>
                                        <p:cTn id="7" dur="500"/>
                                        <p:tgtEl>
                                          <p:spTgt spid="6451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7D8BCD-1670-4E01-AF83-044EAC7ED950}"/>
              </a:ext>
            </a:extLst>
          </p:cNvPr>
          <p:cNvSpPr>
            <a:spLocks noGrp="1"/>
          </p:cNvSpPr>
          <p:nvPr>
            <p:ph type="title"/>
          </p:nvPr>
        </p:nvSpPr>
        <p:spPr>
          <a:xfrm>
            <a:off x="564416" y="70190"/>
            <a:ext cx="10380911" cy="1325563"/>
          </a:xfrm>
        </p:spPr>
        <p:txBody>
          <a:bodyPr/>
          <a:lstStyle/>
          <a:p>
            <a:r>
              <a:rPr lang="en-US" altLang="en-US" sz="4400" dirty="0">
                <a:solidFill>
                  <a:schemeClr val="accent2"/>
                </a:solidFill>
                <a:ea typeface="+mj-ea"/>
                <a:cs typeface="+mj-cs"/>
              </a:rPr>
              <a:t>Measurable Results Statements</a:t>
            </a:r>
            <a:endParaRPr lang="en-US" dirty="0"/>
          </a:p>
        </p:txBody>
      </p:sp>
      <p:sp>
        <p:nvSpPr>
          <p:cNvPr id="55298" name="Rectangle 3"/>
          <p:cNvSpPr>
            <a:spLocks noChangeArrowheads="1"/>
          </p:cNvSpPr>
          <p:nvPr/>
        </p:nvSpPr>
        <p:spPr bwMode="auto">
          <a:xfrm>
            <a:off x="512065" y="1187372"/>
            <a:ext cx="1081529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0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0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defRPr/>
            </a:pPr>
            <a:r>
              <a:rPr lang="en-US" sz="2800" b="1" dirty="0">
                <a:latin typeface="+mn-lt"/>
              </a:rPr>
              <a:t>Make sure the result can be measured by an indicator (with quantitative or qualitative data).</a:t>
            </a:r>
          </a:p>
        </p:txBody>
      </p:sp>
      <p:sp>
        <p:nvSpPr>
          <p:cNvPr id="55299" name="Text Box 4"/>
          <p:cNvSpPr txBox="1">
            <a:spLocks noChangeArrowheads="1"/>
          </p:cNvSpPr>
          <p:nvPr/>
        </p:nvSpPr>
        <p:spPr bwMode="auto">
          <a:xfrm>
            <a:off x="1151431" y="2383980"/>
            <a:ext cx="10141373" cy="246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Times New Roman" panose="02020603050405020304" pitchFamily="18" charset="0"/>
                <a:ea typeface="ＭＳ Ｐゴシック" panose="020B0600070205080204" pitchFamily="34" charset="-128"/>
              </a:defRPr>
            </a:lvl1pPr>
            <a:lvl2pPr marL="795338" indent="-509588" eaLnBrk="0" hangingPunct="0">
              <a:defRPr sz="20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marL="0" indent="0">
              <a:spcBef>
                <a:spcPct val="20000"/>
              </a:spcBef>
              <a:buSzPct val="90000"/>
              <a:defRPr/>
            </a:pPr>
            <a:r>
              <a:rPr lang="en-US" sz="2800" b="1" dirty="0">
                <a:solidFill>
                  <a:srgbClr val="800000"/>
                </a:solidFill>
                <a:latin typeface="+mj-lt"/>
              </a:rPr>
              <a:t>NOT THIS: Improved leadership by local government officials</a:t>
            </a:r>
          </a:p>
          <a:p>
            <a:pPr marL="0" indent="0">
              <a:spcBef>
                <a:spcPct val="20000"/>
              </a:spcBef>
              <a:buSzPct val="90000"/>
              <a:defRPr/>
            </a:pPr>
            <a:endParaRPr lang="en-US" sz="1400" b="1" i="1" dirty="0">
              <a:solidFill>
                <a:srgbClr val="800000"/>
              </a:solidFill>
              <a:latin typeface="+mj-lt"/>
            </a:endParaRPr>
          </a:p>
          <a:p>
            <a:pPr marL="0" indent="0">
              <a:spcBef>
                <a:spcPct val="20000"/>
              </a:spcBef>
              <a:buSzPct val="90000"/>
              <a:defRPr/>
            </a:pPr>
            <a:endParaRPr lang="en-US" sz="1200" b="1" dirty="0">
              <a:solidFill>
                <a:srgbClr val="800000"/>
              </a:solidFill>
              <a:latin typeface="+mj-lt"/>
            </a:endParaRPr>
          </a:p>
          <a:p>
            <a:pPr marL="0" indent="0">
              <a:spcBef>
                <a:spcPct val="20000"/>
              </a:spcBef>
              <a:buSzPct val="90000"/>
              <a:defRPr/>
            </a:pPr>
            <a:r>
              <a:rPr lang="en-US" sz="2800" b="1" dirty="0">
                <a:solidFill>
                  <a:srgbClr val="000090"/>
                </a:solidFill>
                <a:latin typeface="+mj-lt"/>
              </a:rPr>
              <a:t>BUT THIS:  Increased access to local government officials by community members</a:t>
            </a:r>
          </a:p>
          <a:p>
            <a:pPr marL="0" indent="0">
              <a:spcBef>
                <a:spcPct val="20000"/>
              </a:spcBef>
              <a:buSzPct val="90000"/>
              <a:defRPr/>
            </a:pPr>
            <a:r>
              <a:rPr lang="en-US" sz="2800" b="1" dirty="0">
                <a:solidFill>
                  <a:srgbClr val="000090"/>
                </a:solidFill>
                <a:latin typeface="+mj-lt"/>
              </a:rPr>
              <a:t>OR THIS:  Increased responsiveness of local government officials</a:t>
            </a:r>
          </a:p>
        </p:txBody>
      </p:sp>
      <p:pic>
        <p:nvPicPr>
          <p:cNvPr id="8" name="Graphic 7">
            <a:extLst>
              <a:ext uri="{FF2B5EF4-FFF2-40B4-BE49-F238E27FC236}">
                <a16:creationId xmlns:a16="http://schemas.microsoft.com/office/drawing/2014/main" id="{A89CDA00-CDEA-4B7F-8CC1-AA3357C36F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417" y="2438136"/>
            <a:ext cx="556015" cy="556015"/>
          </a:xfrm>
          <a:prstGeom prst="rect">
            <a:avLst/>
          </a:prstGeom>
        </p:spPr>
      </p:pic>
      <p:pic>
        <p:nvPicPr>
          <p:cNvPr id="7" name="Graphic 6">
            <a:extLst>
              <a:ext uri="{FF2B5EF4-FFF2-40B4-BE49-F238E27FC236}">
                <a16:creationId xmlns:a16="http://schemas.microsoft.com/office/drawing/2014/main" id="{625AEA58-7C11-43CE-B65E-468CEFFC2D5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066" y="3484734"/>
            <a:ext cx="590338" cy="590338"/>
          </a:xfrm>
          <a:prstGeom prst="rect">
            <a:avLst/>
          </a:prstGeom>
        </p:spPr>
      </p:pic>
      <p:sp>
        <p:nvSpPr>
          <p:cNvPr id="9" name="Rectangle 3">
            <a:extLst>
              <a:ext uri="{FF2B5EF4-FFF2-40B4-BE49-F238E27FC236}">
                <a16:creationId xmlns:a16="http://schemas.microsoft.com/office/drawing/2014/main" id="{53EEDEE7-3908-4C46-B855-46B4D2C5E570}"/>
              </a:ext>
            </a:extLst>
          </p:cNvPr>
          <p:cNvSpPr>
            <a:spLocks noChangeArrowheads="1"/>
          </p:cNvSpPr>
          <p:nvPr/>
        </p:nvSpPr>
        <p:spPr bwMode="auto">
          <a:xfrm>
            <a:off x="633755" y="4927391"/>
            <a:ext cx="1086432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0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0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en-US" sz="2800" dirty="0">
                <a:latin typeface="+mn-lt"/>
              </a:rPr>
              <a:t>If we can’t measure it, how can we manage to achieve it or know when we have or have not succeeded?</a:t>
            </a:r>
          </a:p>
        </p:txBody>
      </p:sp>
      <p:sp>
        <p:nvSpPr>
          <p:cNvPr id="6" name="Footer Placeholder 2">
            <a:extLst>
              <a:ext uri="{FF2B5EF4-FFF2-40B4-BE49-F238E27FC236}">
                <a16:creationId xmlns:a16="http://schemas.microsoft.com/office/drawing/2014/main" id="{6AAA0853-ED43-458F-938D-4E2742C0DAE1}"/>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091579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fade">
                                      <p:cBhvr>
                                        <p:cTn id="7" dur="1000"/>
                                        <p:tgtEl>
                                          <p:spTgt spid="55299"/>
                                        </p:tgtEl>
                                      </p:cBhvr>
                                    </p:animEffect>
                                    <p:anim calcmode="lin" valueType="num">
                                      <p:cBhvr>
                                        <p:cTn id="8" dur="1000" fill="hold"/>
                                        <p:tgtEl>
                                          <p:spTgt spid="55299"/>
                                        </p:tgtEl>
                                        <p:attrNameLst>
                                          <p:attrName>ppt_x</p:attrName>
                                        </p:attrNameLst>
                                      </p:cBhvr>
                                      <p:tavLst>
                                        <p:tav tm="0">
                                          <p:val>
                                            <p:strVal val="#ppt_x"/>
                                          </p:val>
                                        </p:tav>
                                        <p:tav tm="100000">
                                          <p:val>
                                            <p:strVal val="#ppt_x"/>
                                          </p:val>
                                        </p:tav>
                                      </p:tavLst>
                                    </p:anim>
                                    <p:anim calcmode="lin" valueType="num">
                                      <p:cBhvr>
                                        <p:cTn id="9" dur="1000" fill="hold"/>
                                        <p:tgtEl>
                                          <p:spTgt spid="5529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ChangeArrowheads="1"/>
          </p:cNvSpPr>
          <p:nvPr>
            <p:ph type="title"/>
          </p:nvPr>
        </p:nvSpPr>
        <p:spPr>
          <a:xfrm>
            <a:off x="322287" y="782369"/>
            <a:ext cx="8915399" cy="927100"/>
          </a:xfrm>
        </p:spPr>
        <p:txBody>
          <a:bodyPr>
            <a:normAutofit/>
          </a:bodyPr>
          <a:lstStyle/>
          <a:p>
            <a:pPr>
              <a:defRPr/>
            </a:pPr>
            <a:r>
              <a:rPr lang="en-US" sz="2800" b="1" dirty="0">
                <a:solidFill>
                  <a:srgbClr val="002060"/>
                </a:solidFill>
                <a:effectLst/>
                <a:latin typeface="+mn-lt"/>
                <a:ea typeface="ＭＳ Ｐゴシック" pitchFamily="-109" charset="-128"/>
              </a:rPr>
              <a:t>Good</a:t>
            </a:r>
            <a:r>
              <a:rPr lang="en-US" sz="2800" b="1" dirty="0">
                <a:solidFill>
                  <a:srgbClr val="002060"/>
                </a:solidFill>
                <a:latin typeface="+mn-lt"/>
                <a:ea typeface="ＭＳ Ｐゴシック" pitchFamily="-109" charset="-128"/>
              </a:rPr>
              <a:t> or</a:t>
            </a:r>
            <a:r>
              <a:rPr lang="en-US" sz="2800" b="1" dirty="0">
                <a:solidFill>
                  <a:srgbClr val="002060"/>
                </a:solidFill>
                <a:effectLst/>
                <a:latin typeface="+mn-lt"/>
                <a:ea typeface="ＭＳ Ｐゴシック" pitchFamily="-109" charset="-128"/>
              </a:rPr>
              <a:t> bad?…and why?</a:t>
            </a:r>
          </a:p>
        </p:txBody>
      </p:sp>
      <p:sp>
        <p:nvSpPr>
          <p:cNvPr id="62467" name="Rectangle 3"/>
          <p:cNvSpPr>
            <a:spLocks noGrp="1" noChangeArrowheads="1"/>
          </p:cNvSpPr>
          <p:nvPr>
            <p:ph idx="1"/>
          </p:nvPr>
        </p:nvSpPr>
        <p:spPr>
          <a:xfrm>
            <a:off x="633603" y="1772817"/>
            <a:ext cx="11066983" cy="4590661"/>
          </a:xfrm>
        </p:spPr>
        <p:txBody>
          <a:bodyPr>
            <a:normAutofit fontScale="92500" lnSpcReduction="20000"/>
          </a:bodyPr>
          <a:lstStyle/>
          <a:p>
            <a:pPr marL="514350" indent="-514350">
              <a:lnSpc>
                <a:spcPct val="110000"/>
              </a:lnSpc>
              <a:spcAft>
                <a:spcPct val="50000"/>
              </a:spcAft>
              <a:buFont typeface="+mj-lt"/>
              <a:buAutoNum type="arabicPeriod"/>
            </a:pPr>
            <a:r>
              <a:rPr lang="en-US" dirty="0"/>
              <a:t>Established Community Child Labor Committees </a:t>
            </a:r>
            <a:endParaRPr lang="en-US" dirty="0">
              <a:solidFill>
                <a:schemeClr val="accent6">
                  <a:lumMod val="50000"/>
                </a:schemeClr>
              </a:solidFill>
            </a:endParaRPr>
          </a:p>
          <a:p>
            <a:pPr marL="514350" indent="-514350">
              <a:lnSpc>
                <a:spcPct val="110000"/>
              </a:lnSpc>
              <a:spcAft>
                <a:spcPct val="50000"/>
              </a:spcAft>
              <a:buFont typeface="+mj-lt"/>
              <a:buAutoNum type="arabicPeriod"/>
            </a:pPr>
            <a:r>
              <a:rPr lang="en-US" altLang="en-US" dirty="0"/>
              <a:t>Improved knowledge and attitudes by community leaders regarding child labor laws and children’s rights </a:t>
            </a:r>
          </a:p>
          <a:p>
            <a:pPr lvl="1">
              <a:lnSpc>
                <a:spcPct val="120000"/>
              </a:lnSpc>
              <a:spcBef>
                <a:spcPts val="0"/>
              </a:spcBef>
            </a:pPr>
            <a:r>
              <a:rPr lang="en-US" altLang="en-US" sz="2500" dirty="0">
                <a:solidFill>
                  <a:schemeClr val="accent6">
                    <a:lumMod val="50000"/>
                  </a:schemeClr>
                </a:solidFill>
              </a:rPr>
              <a:t>Improved Knowledge of community leaders regarding child labor laws and children’s rights</a:t>
            </a:r>
          </a:p>
          <a:p>
            <a:pPr lvl="1">
              <a:lnSpc>
                <a:spcPct val="120000"/>
              </a:lnSpc>
              <a:spcBef>
                <a:spcPts val="0"/>
              </a:spcBef>
            </a:pPr>
            <a:r>
              <a:rPr lang="en-US" altLang="en-US" sz="2500" dirty="0">
                <a:solidFill>
                  <a:schemeClr val="accent6">
                    <a:lumMod val="50000"/>
                  </a:schemeClr>
                </a:solidFill>
              </a:rPr>
              <a:t>Improved attitudes of community leaders regarding child labor laws and children’s rights</a:t>
            </a:r>
          </a:p>
          <a:p>
            <a:pPr marL="514350" indent="-514350">
              <a:lnSpc>
                <a:spcPct val="110000"/>
              </a:lnSpc>
              <a:spcAft>
                <a:spcPct val="50000"/>
              </a:spcAft>
              <a:buFont typeface="+mj-lt"/>
              <a:buAutoNum type="arabicPeriod"/>
            </a:pPr>
            <a:r>
              <a:rPr lang="en-US" altLang="en-US" sz="2800" dirty="0"/>
              <a:t>Improved vocational education policies promoted</a:t>
            </a:r>
          </a:p>
          <a:p>
            <a:pPr lvl="1">
              <a:lnSpc>
                <a:spcPct val="120000"/>
              </a:lnSpc>
              <a:spcBef>
                <a:spcPts val="0"/>
              </a:spcBef>
            </a:pPr>
            <a:r>
              <a:rPr lang="en-US" altLang="en-US" sz="2500" dirty="0">
                <a:solidFill>
                  <a:schemeClr val="accent6">
                    <a:lumMod val="50000"/>
                  </a:schemeClr>
                </a:solidFill>
              </a:rPr>
              <a:t>Improved vocational education policies </a:t>
            </a:r>
          </a:p>
          <a:p>
            <a:pPr lvl="1">
              <a:lnSpc>
                <a:spcPct val="120000"/>
              </a:lnSpc>
              <a:spcBef>
                <a:spcPts val="0"/>
              </a:spcBef>
            </a:pPr>
            <a:r>
              <a:rPr lang="en-US" altLang="en-US" sz="2500" dirty="0">
                <a:solidFill>
                  <a:schemeClr val="accent6">
                    <a:lumMod val="50000"/>
                  </a:schemeClr>
                </a:solidFill>
              </a:rPr>
              <a:t>Increased awareness of new vocational education policies </a:t>
            </a:r>
          </a:p>
          <a:p>
            <a:pPr lvl="1">
              <a:lnSpc>
                <a:spcPct val="110000"/>
              </a:lnSpc>
              <a:spcAft>
                <a:spcPct val="50000"/>
              </a:spcAft>
            </a:pPr>
            <a:endParaRPr lang="en-US" altLang="en-US" dirty="0"/>
          </a:p>
          <a:p>
            <a:pPr marL="349250" indent="-349250">
              <a:lnSpc>
                <a:spcPct val="110000"/>
              </a:lnSpc>
              <a:spcAft>
                <a:spcPct val="50000"/>
              </a:spcAft>
            </a:pPr>
            <a:endParaRPr lang="en-US" altLang="en-US" dirty="0"/>
          </a:p>
        </p:txBody>
      </p:sp>
      <p:sp>
        <p:nvSpPr>
          <p:cNvPr id="62469" name="Rectangle 2"/>
          <p:cNvSpPr txBox="1">
            <a:spLocks noChangeArrowheads="1"/>
          </p:cNvSpPr>
          <p:nvPr/>
        </p:nvSpPr>
        <p:spPr bwMode="auto">
          <a:xfrm>
            <a:off x="305353" y="215893"/>
            <a:ext cx="971544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50000"/>
              </a:spcBef>
              <a:buNone/>
            </a:pPr>
            <a:r>
              <a:rPr lang="en-US" altLang="en-US" sz="4400" dirty="0">
                <a:solidFill>
                  <a:schemeClr val="accent2"/>
                </a:solidFill>
                <a:latin typeface="+mj-lt"/>
                <a:ea typeface="+mj-ea"/>
                <a:cs typeface="+mj-cs"/>
              </a:rPr>
              <a:t>Exercise 1: Results Statements</a:t>
            </a:r>
          </a:p>
        </p:txBody>
      </p:sp>
      <p:sp>
        <p:nvSpPr>
          <p:cNvPr id="5" name="Footer Placeholder 2">
            <a:extLst>
              <a:ext uri="{FF2B5EF4-FFF2-40B4-BE49-F238E27FC236}">
                <a16:creationId xmlns:a16="http://schemas.microsoft.com/office/drawing/2014/main" id="{EB9D179A-5163-4899-AB35-6927AFF0818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pic>
        <p:nvPicPr>
          <p:cNvPr id="9" name="Graphic 8" descr="Thumbs up sign with solid fill">
            <a:extLst>
              <a:ext uri="{FF2B5EF4-FFF2-40B4-BE49-F238E27FC236}">
                <a16:creationId xmlns:a16="http://schemas.microsoft.com/office/drawing/2014/main" id="{1BB4D34C-797B-4BC1-8BC9-FCDECB01C3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6246" y="1659404"/>
            <a:ext cx="590338" cy="590338"/>
          </a:xfrm>
          <a:prstGeom prst="rect">
            <a:avLst/>
          </a:prstGeom>
        </p:spPr>
      </p:pic>
    </p:spTree>
    <p:extLst>
      <p:ext uri="{BB962C8B-B14F-4D97-AF65-F5344CB8AC3E}">
        <p14:creationId xmlns:p14="http://schemas.microsoft.com/office/powerpoint/2010/main" val="1079670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2467">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2467">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Rectangle 2"/>
          <p:cNvSpPr>
            <a:spLocks noGrp="1" noChangeArrowheads="1"/>
          </p:cNvSpPr>
          <p:nvPr>
            <p:ph type="title"/>
          </p:nvPr>
        </p:nvSpPr>
        <p:spPr>
          <a:xfrm>
            <a:off x="502781" y="774009"/>
            <a:ext cx="9235440" cy="927100"/>
          </a:xfrm>
        </p:spPr>
        <p:txBody>
          <a:bodyPr>
            <a:normAutofit/>
          </a:bodyPr>
          <a:lstStyle/>
          <a:p>
            <a:pPr>
              <a:defRPr/>
            </a:pPr>
            <a:r>
              <a:rPr lang="en-US" sz="2800" b="1" dirty="0">
                <a:solidFill>
                  <a:srgbClr val="002060"/>
                </a:solidFill>
                <a:effectLst/>
                <a:latin typeface="+mn-lt"/>
                <a:ea typeface="ＭＳ Ｐゴシック" pitchFamily="-109" charset="-128"/>
              </a:rPr>
              <a:t>Good, bad, or ugly?…and why?</a:t>
            </a:r>
          </a:p>
        </p:txBody>
      </p:sp>
      <p:sp>
        <p:nvSpPr>
          <p:cNvPr id="63491" name="Rectangle 3"/>
          <p:cNvSpPr>
            <a:spLocks noGrp="1" noChangeArrowheads="1"/>
          </p:cNvSpPr>
          <p:nvPr>
            <p:ph idx="1"/>
          </p:nvPr>
        </p:nvSpPr>
        <p:spPr>
          <a:xfrm>
            <a:off x="411480" y="1752286"/>
            <a:ext cx="11374120" cy="4364034"/>
          </a:xfrm>
        </p:spPr>
        <p:txBody>
          <a:bodyPr>
            <a:normAutofit/>
          </a:bodyPr>
          <a:lstStyle/>
          <a:p>
            <a:pPr marL="514350" indent="-514350">
              <a:lnSpc>
                <a:spcPct val="110000"/>
              </a:lnSpc>
              <a:spcBef>
                <a:spcPct val="0"/>
              </a:spcBef>
              <a:spcAft>
                <a:spcPts val="600"/>
              </a:spcAft>
              <a:buFont typeface="+mj-lt"/>
              <a:buAutoNum type="arabicPeriod" startAt="4"/>
            </a:pPr>
            <a:r>
              <a:rPr lang="en-US" altLang="en-US" sz="2600" dirty="0"/>
              <a:t>Increased household income through expanded access to credit and training</a:t>
            </a:r>
          </a:p>
          <a:p>
            <a:pPr lvl="1">
              <a:lnSpc>
                <a:spcPct val="110000"/>
              </a:lnSpc>
              <a:spcBef>
                <a:spcPts val="0"/>
              </a:spcBef>
            </a:pPr>
            <a:r>
              <a:rPr lang="en-US" altLang="en-US" sz="2600" dirty="0">
                <a:solidFill>
                  <a:schemeClr val="accent6">
                    <a:lumMod val="50000"/>
                  </a:schemeClr>
                </a:solidFill>
              </a:rPr>
              <a:t>Increased household income and savings</a:t>
            </a:r>
          </a:p>
          <a:p>
            <a:pPr lvl="1">
              <a:lnSpc>
                <a:spcPct val="110000"/>
              </a:lnSpc>
              <a:spcBef>
                <a:spcPts val="0"/>
              </a:spcBef>
            </a:pPr>
            <a:r>
              <a:rPr lang="en-US" altLang="en-US" sz="2600" dirty="0">
                <a:solidFill>
                  <a:schemeClr val="accent6">
                    <a:lumMod val="50000"/>
                  </a:schemeClr>
                </a:solidFill>
              </a:rPr>
              <a:t>Expanded access to credit for households</a:t>
            </a:r>
          </a:p>
          <a:p>
            <a:pPr marL="514350" indent="-514350">
              <a:spcBef>
                <a:spcPct val="0"/>
              </a:spcBef>
              <a:buFont typeface="+mj-lt"/>
              <a:buAutoNum type="arabicPeriod" startAt="4"/>
            </a:pPr>
            <a:endParaRPr lang="en-US" altLang="en-US" sz="3200" dirty="0"/>
          </a:p>
          <a:p>
            <a:pPr marL="514350" indent="-514350">
              <a:spcBef>
                <a:spcPct val="0"/>
              </a:spcBef>
              <a:spcAft>
                <a:spcPts val="600"/>
              </a:spcAft>
              <a:buFont typeface="+mj-lt"/>
              <a:buAutoNum type="arabicPeriod" startAt="4"/>
            </a:pPr>
            <a:r>
              <a:rPr lang="en-US" dirty="0"/>
              <a:t>Satisfactory standard of living for target beneficiary households</a:t>
            </a:r>
          </a:p>
          <a:p>
            <a:pPr lvl="1">
              <a:lnSpc>
                <a:spcPct val="120000"/>
              </a:lnSpc>
              <a:spcBef>
                <a:spcPts val="0"/>
              </a:spcBef>
            </a:pPr>
            <a:r>
              <a:rPr lang="en-US" sz="2600" dirty="0">
                <a:solidFill>
                  <a:schemeClr val="accent6">
                    <a:lumMod val="50000"/>
                  </a:schemeClr>
                </a:solidFill>
              </a:rPr>
              <a:t>Improved standard of living for target beneficiary households </a:t>
            </a:r>
          </a:p>
          <a:p>
            <a:pPr marL="514350" indent="-514350">
              <a:spcBef>
                <a:spcPct val="0"/>
              </a:spcBef>
              <a:buFont typeface="+mj-lt"/>
              <a:buAutoNum type="arabicPeriod" startAt="4"/>
            </a:pPr>
            <a:endParaRPr lang="en-US" dirty="0"/>
          </a:p>
          <a:p>
            <a:pPr marL="514350" indent="-514350">
              <a:spcBef>
                <a:spcPct val="0"/>
              </a:spcBef>
              <a:spcAft>
                <a:spcPts val="600"/>
              </a:spcAft>
              <a:buFont typeface="+mj-lt"/>
              <a:buAutoNum type="arabicPeriod" startAt="4"/>
            </a:pPr>
            <a:r>
              <a:rPr lang="en-US" dirty="0"/>
              <a:t>Train ministry personnel in policy analysis methods</a:t>
            </a:r>
          </a:p>
          <a:p>
            <a:pPr lvl="1">
              <a:lnSpc>
                <a:spcPct val="120000"/>
              </a:lnSpc>
              <a:spcBef>
                <a:spcPts val="0"/>
              </a:spcBef>
            </a:pPr>
            <a:r>
              <a:rPr lang="en-US" sz="2600" dirty="0">
                <a:solidFill>
                  <a:schemeClr val="accent6">
                    <a:lumMod val="50000"/>
                  </a:schemeClr>
                </a:solidFill>
              </a:rPr>
              <a:t>Improved knowledge of ministry personnel in policy analysis methods </a:t>
            </a:r>
          </a:p>
          <a:p>
            <a:pPr lvl="1">
              <a:spcBef>
                <a:spcPct val="0"/>
              </a:spcBef>
            </a:pPr>
            <a:endParaRPr lang="en-US" dirty="0"/>
          </a:p>
          <a:p>
            <a:pPr marL="349250" indent="-349250">
              <a:spcBef>
                <a:spcPct val="0"/>
              </a:spcBef>
            </a:pPr>
            <a:endParaRPr lang="en-US" sz="3200" dirty="0"/>
          </a:p>
          <a:p>
            <a:pPr marL="0" indent="0">
              <a:spcBef>
                <a:spcPct val="0"/>
              </a:spcBef>
              <a:buNone/>
            </a:pPr>
            <a:endParaRPr lang="en-US" altLang="en-US" sz="3200" dirty="0"/>
          </a:p>
        </p:txBody>
      </p:sp>
      <p:sp>
        <p:nvSpPr>
          <p:cNvPr id="63494" name="Rectangle 2"/>
          <p:cNvSpPr txBox="1">
            <a:spLocks noChangeArrowheads="1"/>
          </p:cNvSpPr>
          <p:nvPr/>
        </p:nvSpPr>
        <p:spPr bwMode="auto">
          <a:xfrm>
            <a:off x="418288" y="203910"/>
            <a:ext cx="931164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50000"/>
              </a:spcBef>
              <a:buNone/>
            </a:pPr>
            <a:r>
              <a:rPr lang="en-US" altLang="en-US" sz="4400" dirty="0">
                <a:solidFill>
                  <a:schemeClr val="accent2"/>
                </a:solidFill>
                <a:latin typeface="+mj-lt"/>
                <a:ea typeface="+mj-ea"/>
                <a:cs typeface="+mj-cs"/>
              </a:rPr>
              <a:t>Exercise 1: Results Statements (cont.)</a:t>
            </a:r>
          </a:p>
        </p:txBody>
      </p:sp>
      <p:sp>
        <p:nvSpPr>
          <p:cNvPr id="5" name="Footer Placeholder 2">
            <a:extLst>
              <a:ext uri="{FF2B5EF4-FFF2-40B4-BE49-F238E27FC236}">
                <a16:creationId xmlns:a16="http://schemas.microsoft.com/office/drawing/2014/main" id="{B8EA79C9-3090-479D-A041-5482979F5867}"/>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8219951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49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4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65543" name="Rectangle 2"/>
          <p:cNvSpPr txBox="1">
            <a:spLocks noChangeArrowheads="1"/>
          </p:cNvSpPr>
          <p:nvPr/>
        </p:nvSpPr>
        <p:spPr bwMode="auto">
          <a:xfrm>
            <a:off x="416560" y="279091"/>
            <a:ext cx="91440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eaLnBrk="1" hangingPunct="1">
              <a:spcBef>
                <a:spcPct val="50000"/>
              </a:spcBef>
              <a:buFontTx/>
              <a:buNone/>
            </a:pPr>
            <a:r>
              <a:rPr lang="en-US" altLang="en-US" sz="4400" dirty="0">
                <a:solidFill>
                  <a:schemeClr val="accent2"/>
                </a:solidFill>
                <a:latin typeface="+mj-lt"/>
                <a:ea typeface="+mj-ea"/>
                <a:cs typeface="+mj-cs"/>
              </a:rPr>
              <a:t>Exercise 1: Results Statement (cont.)</a:t>
            </a:r>
          </a:p>
        </p:txBody>
      </p:sp>
      <p:sp>
        <p:nvSpPr>
          <p:cNvPr id="1479682" name="Rectangle 2"/>
          <p:cNvSpPr>
            <a:spLocks noGrp="1" noChangeArrowheads="1"/>
          </p:cNvSpPr>
          <p:nvPr>
            <p:ph type="title"/>
          </p:nvPr>
        </p:nvSpPr>
        <p:spPr>
          <a:xfrm>
            <a:off x="447040" y="846515"/>
            <a:ext cx="9494520" cy="927100"/>
          </a:xfrm>
        </p:spPr>
        <p:txBody>
          <a:bodyPr>
            <a:normAutofit/>
          </a:bodyPr>
          <a:lstStyle/>
          <a:p>
            <a:pPr>
              <a:defRPr/>
            </a:pPr>
            <a:r>
              <a:rPr lang="en-US" sz="3200" b="1" dirty="0">
                <a:solidFill>
                  <a:srgbClr val="002060"/>
                </a:solidFill>
                <a:effectLst/>
                <a:latin typeface="+mn-lt"/>
                <a:ea typeface="ＭＳ Ｐゴシック" pitchFamily="-109" charset="-128"/>
              </a:rPr>
              <a:t>Good, bad, or ugly?…and why? (continued) </a:t>
            </a:r>
          </a:p>
        </p:txBody>
      </p:sp>
      <p:sp>
        <p:nvSpPr>
          <p:cNvPr id="93187" name="Rectangle 3"/>
          <p:cNvSpPr>
            <a:spLocks noGrp="1" noChangeArrowheads="1"/>
          </p:cNvSpPr>
          <p:nvPr>
            <p:ph idx="1"/>
          </p:nvPr>
        </p:nvSpPr>
        <p:spPr>
          <a:xfrm>
            <a:off x="386080" y="1965961"/>
            <a:ext cx="11206480" cy="3040063"/>
          </a:xfrm>
        </p:spPr>
        <p:txBody>
          <a:bodyPr>
            <a:normAutofit fontScale="70000" lnSpcReduction="20000"/>
          </a:bodyPr>
          <a:lstStyle/>
          <a:p>
            <a:pPr marL="514350" indent="-514350">
              <a:lnSpc>
                <a:spcPct val="110000"/>
              </a:lnSpc>
              <a:spcAft>
                <a:spcPct val="50000"/>
              </a:spcAft>
              <a:buFont typeface="+mj-lt"/>
              <a:buAutoNum type="arabicPeriod" startAt="7"/>
              <a:defRPr/>
            </a:pPr>
            <a:r>
              <a:rPr lang="en-US" sz="3200" dirty="0"/>
              <a:t>Increased capacity of local child labor associations to manage child labor prevention programs and advocate for strengthened child labor laws </a:t>
            </a:r>
          </a:p>
          <a:p>
            <a:pPr lvl="1">
              <a:lnSpc>
                <a:spcPct val="120000"/>
              </a:lnSpc>
              <a:spcBef>
                <a:spcPts val="0"/>
              </a:spcBef>
              <a:spcAft>
                <a:spcPct val="50000"/>
              </a:spcAft>
              <a:defRPr/>
            </a:pPr>
            <a:r>
              <a:rPr lang="en-US" sz="3100" dirty="0">
                <a:solidFill>
                  <a:schemeClr val="accent6">
                    <a:lumMod val="50000"/>
                  </a:schemeClr>
                </a:solidFill>
              </a:rPr>
              <a:t>Increased capacity of local child labor associations to manage child labor prevention programs </a:t>
            </a:r>
          </a:p>
          <a:p>
            <a:pPr lvl="1">
              <a:lnSpc>
                <a:spcPct val="120000"/>
              </a:lnSpc>
              <a:spcBef>
                <a:spcPts val="0"/>
              </a:spcBef>
              <a:spcAft>
                <a:spcPct val="50000"/>
              </a:spcAft>
              <a:defRPr/>
            </a:pPr>
            <a:r>
              <a:rPr lang="en-US" sz="3100" dirty="0">
                <a:solidFill>
                  <a:schemeClr val="accent6">
                    <a:lumMod val="50000"/>
                  </a:schemeClr>
                </a:solidFill>
              </a:rPr>
              <a:t>Increased capacity of local child labor associations to advocate for strengthened child labor laws </a:t>
            </a:r>
            <a:endParaRPr lang="en-US" sz="2800" dirty="0"/>
          </a:p>
          <a:p>
            <a:pPr marL="514350" indent="-514350">
              <a:lnSpc>
                <a:spcPct val="110000"/>
              </a:lnSpc>
              <a:spcAft>
                <a:spcPct val="50000"/>
              </a:spcAft>
              <a:buFont typeface="+mj-lt"/>
              <a:buAutoNum type="arabicPeriod" startAt="7"/>
              <a:defRPr/>
            </a:pPr>
            <a:r>
              <a:rPr lang="en-US" sz="3200" dirty="0"/>
              <a:t>Increased school attendance of target beneficiaries</a:t>
            </a:r>
          </a:p>
        </p:txBody>
      </p:sp>
      <p:pic>
        <p:nvPicPr>
          <p:cNvPr id="7" name="Graphic 6" descr="Thumbs up sign with solid fill">
            <a:extLst>
              <a:ext uri="{FF2B5EF4-FFF2-40B4-BE49-F238E27FC236}">
                <a16:creationId xmlns:a16="http://schemas.microsoft.com/office/drawing/2014/main" id="{6E6F80CD-F2C9-482A-BD78-DB77AB3E53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28828" y="4395129"/>
            <a:ext cx="590338" cy="590338"/>
          </a:xfrm>
          <a:prstGeom prst="rect">
            <a:avLst/>
          </a:prstGeom>
        </p:spPr>
      </p:pic>
      <p:sp>
        <p:nvSpPr>
          <p:cNvPr id="6" name="Footer Placeholder 2">
            <a:extLst>
              <a:ext uri="{FF2B5EF4-FFF2-40B4-BE49-F238E27FC236}">
                <a16:creationId xmlns:a16="http://schemas.microsoft.com/office/drawing/2014/main" id="{0160C921-413D-41C1-90AC-D84637ACF688}"/>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74771084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22376" y="2878900"/>
            <a:ext cx="7772400" cy="1362075"/>
          </a:xfrm>
        </p:spPr>
        <p:txBody>
          <a:bodyPr>
            <a:normAutofit/>
          </a:bodyPr>
          <a:lstStyle/>
          <a:p>
            <a:r>
              <a:rPr lang="en-US" dirty="0"/>
              <a:t>Causal Thinking</a:t>
            </a:r>
          </a:p>
        </p:txBody>
      </p:sp>
      <p:sp>
        <p:nvSpPr>
          <p:cNvPr id="12" name="Slide Number Placeholder 25">
            <a:extLst>
              <a:ext uri="{C183D7F6-B498-43B3-948B-1728B52AA6E4}">
                <adec:decorative xmlns:adec="http://schemas.microsoft.com/office/drawing/2017/decorative" val="1"/>
              </a:ext>
            </a:extLst>
          </p:cNvPr>
          <p:cNvSpPr>
            <a:spLocks noGrp="1"/>
          </p:cNvSpPr>
          <p:nvPr>
            <p:ph type="sldNum" sz="quarter" idx="12"/>
          </p:nvPr>
        </p:nvSpPr>
        <p:spPr>
          <a:xfrm>
            <a:off x="9873915" y="6368382"/>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n-US" smtClean="0"/>
              <a:pPr eaLnBrk="1" hangingPunct="1">
                <a:spcBef>
                  <a:spcPct val="0"/>
                </a:spcBef>
                <a:buSzTx/>
                <a:buFontTx/>
                <a:buNone/>
                <a:defRPr/>
              </a:pPr>
              <a:t>39</a:t>
            </a:fld>
            <a:endParaRPr lang="en-US" altLang="en-US" sz="1200" dirty="0">
              <a:solidFill>
                <a:srgbClr val="000099"/>
              </a:solidFill>
            </a:endParaRPr>
          </a:p>
        </p:txBody>
      </p:sp>
    </p:spTree>
    <p:extLst>
      <p:ext uri="{BB962C8B-B14F-4D97-AF65-F5344CB8AC3E}">
        <p14:creationId xmlns:p14="http://schemas.microsoft.com/office/powerpoint/2010/main" val="174433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AAC7AD-1502-46C0-B47F-0DFBD9CF6960}"/>
              </a:ext>
            </a:extLst>
          </p:cNvPr>
          <p:cNvSpPr>
            <a:spLocks noGrp="1"/>
          </p:cNvSpPr>
          <p:nvPr>
            <p:ph type="ctrTitle"/>
          </p:nvPr>
        </p:nvSpPr>
        <p:spPr>
          <a:xfrm>
            <a:off x="583204" y="0"/>
            <a:ext cx="4894817" cy="1461778"/>
          </a:xfrm>
        </p:spPr>
        <p:txBody>
          <a:bodyPr vert="horz" lIns="91440" tIns="45720" rIns="91440" bIns="45720" rtlCol="0" anchor="ctr">
            <a:normAutofit/>
          </a:bodyPr>
          <a:lstStyle/>
          <a:p>
            <a:pPr algn="l"/>
            <a:r>
              <a:rPr lang="en-US" sz="4400" dirty="0"/>
              <a:t>Agenda</a:t>
            </a:r>
          </a:p>
        </p:txBody>
      </p:sp>
      <p:sp>
        <p:nvSpPr>
          <p:cNvPr id="5" name="Content Placeholder 2">
            <a:extLst>
              <a:ext uri="{FF2B5EF4-FFF2-40B4-BE49-F238E27FC236}">
                <a16:creationId xmlns:a16="http://schemas.microsoft.com/office/drawing/2014/main" id="{70608293-DF14-4521-925C-A28F53E32FED}"/>
              </a:ext>
            </a:extLst>
          </p:cNvPr>
          <p:cNvSpPr>
            <a:spLocks noGrp="1"/>
          </p:cNvSpPr>
          <p:nvPr>
            <p:ph sz="quarter" idx="13"/>
          </p:nvPr>
        </p:nvSpPr>
        <p:spPr>
          <a:xfrm>
            <a:off x="583204" y="1263494"/>
            <a:ext cx="8643923" cy="5135843"/>
          </a:xfrm>
        </p:spPr>
        <p:txBody>
          <a:bodyPr vert="horz" lIns="91440" tIns="45720" rIns="91440" bIns="45720" numCol="1" rtlCol="0">
            <a:normAutofit/>
          </a:bodyPr>
          <a:lstStyle/>
          <a:p>
            <a:pPr>
              <a:buFont typeface="Wingdings" panose="05000000000000000000" pitchFamily="2" charset="2"/>
              <a:buChar char="Ø"/>
            </a:pPr>
            <a:r>
              <a:rPr lang="en-US" dirty="0"/>
              <a:t> Overview of Theory of Change and Results Frameworks</a:t>
            </a:r>
          </a:p>
          <a:p>
            <a:pPr>
              <a:buFont typeface="Wingdings" panose="05000000000000000000" pitchFamily="2" charset="2"/>
              <a:buChar char="Ø"/>
            </a:pPr>
            <a:r>
              <a:rPr lang="en-US" dirty="0"/>
              <a:t> Research and Analysis </a:t>
            </a:r>
          </a:p>
          <a:p>
            <a:pPr>
              <a:buFont typeface="Wingdings" panose="05000000000000000000" pitchFamily="2" charset="2"/>
              <a:buChar char="Ø"/>
            </a:pPr>
            <a:r>
              <a:rPr lang="en-US" dirty="0"/>
              <a:t> Results Statements </a:t>
            </a:r>
          </a:p>
          <a:p>
            <a:pPr>
              <a:buFont typeface="Wingdings" panose="05000000000000000000" pitchFamily="2" charset="2"/>
              <a:buChar char="Ø"/>
            </a:pPr>
            <a:r>
              <a:rPr lang="en-US" dirty="0"/>
              <a:t> Causal Thinking </a:t>
            </a:r>
          </a:p>
          <a:p>
            <a:pPr>
              <a:buFont typeface="Wingdings" panose="05000000000000000000" pitchFamily="2" charset="2"/>
              <a:buChar char="Ø"/>
            </a:pPr>
            <a:r>
              <a:rPr lang="en-US" dirty="0"/>
              <a:t> Developing a full Results Framework </a:t>
            </a:r>
          </a:p>
          <a:p>
            <a:pPr>
              <a:buFont typeface="Wingdings" panose="05000000000000000000" pitchFamily="2" charset="2"/>
              <a:buChar char="Ø"/>
            </a:pPr>
            <a:r>
              <a:rPr lang="en-US" dirty="0"/>
              <a:t> Activity Mapping </a:t>
            </a:r>
          </a:p>
          <a:p>
            <a:pPr>
              <a:buFont typeface="Wingdings" panose="05000000000000000000" pitchFamily="2" charset="2"/>
              <a:buChar char="Ø"/>
            </a:pPr>
            <a:r>
              <a:rPr lang="en-US" dirty="0"/>
              <a:t> Reviewing a Results Framework </a:t>
            </a:r>
          </a:p>
          <a:p>
            <a:pPr>
              <a:buFont typeface="Wingdings" panose="05000000000000000000" pitchFamily="2" charset="2"/>
              <a:buChar char="Ø"/>
            </a:pPr>
            <a:r>
              <a:rPr lang="en-US" dirty="0"/>
              <a:t> Developing the Narrative </a:t>
            </a:r>
          </a:p>
          <a:p>
            <a:pPr marL="0" indent="0">
              <a:buNone/>
            </a:pPr>
            <a:endParaRPr lang="en-US" b="1" dirty="0"/>
          </a:p>
          <a:p>
            <a:pPr marL="0" indent="0">
              <a:buNone/>
            </a:pPr>
            <a:endParaRPr lang="en-US" b="1" dirty="0"/>
          </a:p>
          <a:p>
            <a:pPr marL="0" indent="0">
              <a:buNone/>
            </a:pPr>
            <a:endParaRPr lang="en-US" b="1" dirty="0"/>
          </a:p>
          <a:p>
            <a:endParaRPr lang="en-US" dirty="0"/>
          </a:p>
          <a:p>
            <a:pPr marL="0"/>
            <a:endParaRPr lang="en-US" dirty="0"/>
          </a:p>
        </p:txBody>
      </p:sp>
      <p:pic>
        <p:nvPicPr>
          <p:cNvPr id="9" name="Graphic 8">
            <a:extLst>
              <a:ext uri="{FF2B5EF4-FFF2-40B4-BE49-F238E27FC236}">
                <a16:creationId xmlns:a16="http://schemas.microsoft.com/office/drawing/2014/main" id="{57072575-9C34-4E47-8D7A-648666B823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0216" y="1820333"/>
            <a:ext cx="3217333" cy="3217333"/>
          </a:xfrm>
          <a:prstGeom prst="rect">
            <a:avLst/>
          </a:prstGeom>
        </p:spPr>
      </p:pic>
      <p:sp>
        <p:nvSpPr>
          <p:cNvPr id="16" name="Footer Placeholder 1">
            <a:extLst>
              <a:ext uri="{FF2B5EF4-FFF2-40B4-BE49-F238E27FC236}">
                <a16:creationId xmlns:a16="http://schemas.microsoft.com/office/drawing/2014/main" id="{A2A4CAFA-51C8-44FE-A71C-0E24039D1B53}"/>
              </a:ext>
            </a:extLst>
          </p:cNvPr>
          <p:cNvSpPr>
            <a:spLocks noGrp="1"/>
          </p:cNvSpPr>
          <p:nvPr>
            <p:ph type="ftr" sz="quarter" idx="11"/>
          </p:nvPr>
        </p:nvSpPr>
        <p:spPr>
          <a:xfrm>
            <a:off x="0" y="6348698"/>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p:cNvSpPr txBox="1">
            <a:spLocks noGrp="1" noChangeArrowheads="1"/>
          </p:cNvSpPr>
          <p:nvPr>
            <p:ph type="title" idx="4294967295"/>
          </p:nvPr>
        </p:nvSpPr>
        <p:spPr bwMode="auto">
          <a:xfrm>
            <a:off x="716280" y="501650"/>
            <a:ext cx="8930640" cy="76041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Understanding the Logic </a:t>
            </a:r>
          </a:p>
        </p:txBody>
      </p:sp>
      <p:sp>
        <p:nvSpPr>
          <p:cNvPr id="22" name="Text Box 3">
            <a:extLst>
              <a:ext uri="{FF2B5EF4-FFF2-40B4-BE49-F238E27FC236}">
                <a16:creationId xmlns:a16="http://schemas.microsoft.com/office/drawing/2014/main" id="{B9BC3F45-3E23-4B06-88DE-8ED42D75B3C7}"/>
              </a:ext>
            </a:extLst>
          </p:cNvPr>
          <p:cNvSpPr txBox="1">
            <a:spLocks noChangeArrowheads="1"/>
          </p:cNvSpPr>
          <p:nvPr/>
        </p:nvSpPr>
        <p:spPr bwMode="auto">
          <a:xfrm>
            <a:off x="951614" y="1488558"/>
            <a:ext cx="977734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200" dirty="0">
                <a:latin typeface="+mn-lt"/>
                <a:cs typeface="Times New Roman" pitchFamily="18" charset="0"/>
              </a:rPr>
              <a:t>Almost every project design contains definite ideas about </a:t>
            </a:r>
            <a:r>
              <a:rPr lang="en-US" sz="3200" b="1" dirty="0">
                <a:latin typeface="+mn-lt"/>
                <a:cs typeface="Times New Roman" pitchFamily="18" charset="0"/>
              </a:rPr>
              <a:t>causal </a:t>
            </a:r>
            <a:r>
              <a:rPr lang="en-US" sz="3200" dirty="0">
                <a:latin typeface="+mn-lt"/>
                <a:cs typeface="Times New Roman" pitchFamily="18" charset="0"/>
              </a:rPr>
              <a:t>relationships</a:t>
            </a:r>
          </a:p>
        </p:txBody>
      </p:sp>
      <p:sp>
        <p:nvSpPr>
          <p:cNvPr id="23" name="Text Box 4">
            <a:extLst>
              <a:ext uri="{FF2B5EF4-FFF2-40B4-BE49-F238E27FC236}">
                <a16:creationId xmlns:a16="http://schemas.microsoft.com/office/drawing/2014/main" id="{8A741A49-0C13-41A5-86A2-E5C289386C0B}"/>
              </a:ext>
            </a:extLst>
          </p:cNvPr>
          <p:cNvSpPr txBox="1">
            <a:spLocks noChangeArrowheads="1"/>
          </p:cNvSpPr>
          <p:nvPr/>
        </p:nvSpPr>
        <p:spPr bwMode="auto">
          <a:xfrm>
            <a:off x="4159102" y="2891330"/>
            <a:ext cx="22921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200" b="1" dirty="0">
                <a:solidFill>
                  <a:srgbClr val="9E0000"/>
                </a:solidFill>
                <a:latin typeface="+mn-lt"/>
                <a:cs typeface="Times New Roman" pitchFamily="18" charset="0"/>
              </a:rPr>
              <a:t>If A, then B</a:t>
            </a:r>
          </a:p>
        </p:txBody>
      </p:sp>
      <p:sp>
        <p:nvSpPr>
          <p:cNvPr id="24" name="Text Box 5">
            <a:extLst>
              <a:ext uri="{FF2B5EF4-FFF2-40B4-BE49-F238E27FC236}">
                <a16:creationId xmlns:a16="http://schemas.microsoft.com/office/drawing/2014/main" id="{C16E07AD-164E-4BBF-BDDC-E3518A1A3395}"/>
              </a:ext>
            </a:extLst>
          </p:cNvPr>
          <p:cNvSpPr txBox="1">
            <a:spLocks noChangeArrowheads="1"/>
          </p:cNvSpPr>
          <p:nvPr/>
        </p:nvSpPr>
        <p:spPr bwMode="auto">
          <a:xfrm>
            <a:off x="279918" y="3988458"/>
            <a:ext cx="1266308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Tx/>
              <a:buChar char="•"/>
            </a:pPr>
            <a:r>
              <a:rPr lang="en-US" sz="2800" i="1" dirty="0">
                <a:latin typeface="+mn-lt"/>
                <a:cs typeface="Times New Roman" pitchFamily="18" charset="0"/>
              </a:rPr>
              <a:t> IF we train teachers, THEN children will learn more</a:t>
            </a:r>
          </a:p>
          <a:p>
            <a:pPr>
              <a:buFontTx/>
              <a:buChar char="•"/>
            </a:pPr>
            <a:r>
              <a:rPr lang="en-US" sz="2800" i="1" dirty="0">
                <a:latin typeface="+mn-lt"/>
                <a:cs typeface="Times New Roman" pitchFamily="18" charset="0"/>
              </a:rPr>
              <a:t> IF we vaccinate children, THEN there will be fewer deaths </a:t>
            </a:r>
          </a:p>
          <a:p>
            <a:pPr>
              <a:buFontTx/>
              <a:buChar char="•"/>
            </a:pPr>
            <a:r>
              <a:rPr lang="en-US" sz="2800" i="1" dirty="0">
                <a:latin typeface="+mn-lt"/>
                <a:cs typeface="Times New Roman" pitchFamily="18" charset="0"/>
              </a:rPr>
              <a:t> IF child labor laws are enforced, THEN there will be fewer children in child labor</a:t>
            </a:r>
          </a:p>
        </p:txBody>
      </p:sp>
      <p:sp>
        <p:nvSpPr>
          <p:cNvPr id="21" name="Footer Placeholder 2">
            <a:extLst>
              <a:ext uri="{FF2B5EF4-FFF2-40B4-BE49-F238E27FC236}">
                <a16:creationId xmlns:a16="http://schemas.microsoft.com/office/drawing/2014/main" id="{0749DEA9-6938-489C-8798-7DF3102364B4}"/>
              </a:ext>
              <a:ext uri="{C183D7F6-B498-43B3-948B-1728B52AA6E4}">
                <adec:decorative xmlns:adec="http://schemas.microsoft.com/office/drawing/2017/decorative" val="1"/>
              </a:ext>
            </a:extLst>
          </p:cNvPr>
          <p:cNvSpPr txBox="1">
            <a:spLocks/>
          </p:cNvSpPr>
          <p:nvPr/>
        </p:nvSpPr>
        <p:spPr>
          <a:xfrm>
            <a:off x="-34724" y="6330387"/>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74659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4">
                                            <p:txEl>
                                              <p:pRg st="1" end="1"/>
                                            </p:txEl>
                                          </p:spTgt>
                                        </p:tgtEl>
                                        <p:attrNameLst>
                                          <p:attrName>style.visibility</p:attrName>
                                        </p:attrNameLst>
                                      </p:cBhvr>
                                      <p:to>
                                        <p:strVal val="visible"/>
                                      </p:to>
                                    </p:set>
                                    <p:animEffect transition="in" filter="barn(inVertical)">
                                      <p:cBhvr>
                                        <p:cTn id="10" dur="500"/>
                                        <p:tgtEl>
                                          <p:spTgt spid="2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animEffect transition="in" filter="barn(inVertical)">
                                      <p:cBhvr>
                                        <p:cTn id="1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Rectangle 2"/>
          <p:cNvSpPr txBox="1">
            <a:spLocks noGrp="1" noChangeArrowheads="1"/>
          </p:cNvSpPr>
          <p:nvPr>
            <p:ph type="title" idx="4294967295"/>
          </p:nvPr>
        </p:nvSpPr>
        <p:spPr bwMode="auto">
          <a:xfrm>
            <a:off x="1267983" y="306723"/>
            <a:ext cx="9940366"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A Cause-and-Effect Theory of Change</a:t>
            </a:r>
          </a:p>
        </p:txBody>
      </p:sp>
      <p:sp>
        <p:nvSpPr>
          <p:cNvPr id="47123" name="Text Box 20"/>
          <p:cNvSpPr txBox="1">
            <a:spLocks noChangeArrowheads="1"/>
          </p:cNvSpPr>
          <p:nvPr/>
        </p:nvSpPr>
        <p:spPr bwMode="auto">
          <a:xfrm>
            <a:off x="889153" y="1014269"/>
            <a:ext cx="31799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2000" dirty="0">
                <a:solidFill>
                  <a:srgbClr val="000090"/>
                </a:solidFill>
                <a:latin typeface="+mn-lt"/>
              </a:rPr>
              <a:t>FOLLOW THE “CAUSE &amp; EFFECT” RELATIONSHIPS </a:t>
            </a:r>
          </a:p>
        </p:txBody>
      </p:sp>
      <p:sp>
        <p:nvSpPr>
          <p:cNvPr id="47110" name="Text Box 6">
            <a:extLst>
              <a:ext uri="{C183D7F6-B498-43B3-948B-1728B52AA6E4}">
                <adec:decorative xmlns:adec="http://schemas.microsoft.com/office/drawing/2017/decorative" val="1"/>
              </a:ext>
            </a:extLst>
          </p:cNvPr>
          <p:cNvSpPr txBox="1">
            <a:spLocks noChangeArrowheads="1"/>
          </p:cNvSpPr>
          <p:nvPr/>
        </p:nvSpPr>
        <p:spPr bwMode="auto">
          <a:xfrm>
            <a:off x="609600" y="5771579"/>
            <a:ext cx="56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r">
              <a:spcBef>
                <a:spcPct val="50000"/>
              </a:spcBef>
              <a:buFontTx/>
              <a:buNone/>
            </a:pPr>
            <a:r>
              <a:rPr lang="en-US" altLang="en-US" sz="2000" dirty="0">
                <a:solidFill>
                  <a:schemeClr val="tx1"/>
                </a:solidFill>
                <a:latin typeface="+mn-lt"/>
              </a:rPr>
              <a:t>If</a:t>
            </a:r>
          </a:p>
        </p:txBody>
      </p:sp>
      <p:sp>
        <p:nvSpPr>
          <p:cNvPr id="47106" name="Rectangle 2">
            <a:extLst>
              <a:ext uri="{C183D7F6-B498-43B3-948B-1728B52AA6E4}">
                <adec:decorative xmlns:adec="http://schemas.microsoft.com/office/drawing/2017/decorative" val="1"/>
              </a:ext>
            </a:extLst>
          </p:cNvPr>
          <p:cNvSpPr>
            <a:spLocks noChangeArrowheads="1"/>
          </p:cNvSpPr>
          <p:nvPr/>
        </p:nvSpPr>
        <p:spPr bwMode="auto">
          <a:xfrm>
            <a:off x="1394086" y="5707212"/>
            <a:ext cx="2593298" cy="57366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2075" tIns="46038" rIns="92075" bIns="46038"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125"/>
              </a:spcBef>
              <a:buNone/>
            </a:pPr>
            <a:r>
              <a:rPr lang="en-US" altLang="en-US" sz="2200" dirty="0">
                <a:solidFill>
                  <a:schemeClr val="tx1"/>
                </a:solidFill>
                <a:latin typeface="+mn-lt"/>
              </a:rPr>
              <a:t>Planned Activities</a:t>
            </a:r>
          </a:p>
        </p:txBody>
      </p:sp>
      <p:sp>
        <p:nvSpPr>
          <p:cNvPr id="47111" name="Text Box 7">
            <a:extLst>
              <a:ext uri="{C183D7F6-B498-43B3-948B-1728B52AA6E4}">
                <adec:decorative xmlns:adec="http://schemas.microsoft.com/office/drawing/2017/decorative" val="1"/>
              </a:ext>
            </a:extLst>
          </p:cNvPr>
          <p:cNvSpPr txBox="1">
            <a:spLocks noChangeArrowheads="1"/>
          </p:cNvSpPr>
          <p:nvPr/>
        </p:nvSpPr>
        <p:spPr bwMode="auto">
          <a:xfrm>
            <a:off x="4160998" y="5774961"/>
            <a:ext cx="716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dirty="0">
                <a:solidFill>
                  <a:schemeClr val="tx1"/>
                </a:solidFill>
                <a:latin typeface="+mn-lt"/>
              </a:rPr>
              <a:t>Then</a:t>
            </a:r>
          </a:p>
        </p:txBody>
      </p:sp>
      <p:sp>
        <p:nvSpPr>
          <p:cNvPr id="55307" name="Text Box 11">
            <a:extLst>
              <a:ext uri="{C183D7F6-B498-43B3-948B-1728B52AA6E4}">
                <adec:decorative xmlns:adec="http://schemas.microsoft.com/office/drawing/2017/decorative" val="1"/>
              </a:ext>
            </a:extLst>
          </p:cNvPr>
          <p:cNvSpPr txBox="1">
            <a:spLocks noChangeArrowheads="1"/>
          </p:cNvSpPr>
          <p:nvPr/>
        </p:nvSpPr>
        <p:spPr bwMode="auto">
          <a:xfrm>
            <a:off x="4933013" y="5769605"/>
            <a:ext cx="672933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 typeface="Wingdings" pitchFamily="2" charset="2"/>
              <a:buChar char="Ø"/>
            </a:pPr>
            <a:r>
              <a:rPr lang="en-US" altLang="en-US" sz="2200" b="1" dirty="0">
                <a:solidFill>
                  <a:schemeClr val="accent1">
                    <a:lumMod val="75000"/>
                  </a:schemeClr>
                </a:solidFill>
                <a:latin typeface="+mn-lt"/>
              </a:rPr>
              <a:t>Conduct child labor training in target communities</a:t>
            </a:r>
          </a:p>
          <a:p>
            <a:pPr marL="0" indent="0" algn="ctr">
              <a:spcBef>
                <a:spcPct val="50000"/>
              </a:spcBef>
              <a:buNone/>
            </a:pPr>
            <a:endParaRPr lang="en-US" altLang="en-US" sz="2200" b="1" dirty="0">
              <a:solidFill>
                <a:schemeClr val="accent1">
                  <a:lumMod val="75000"/>
                </a:schemeClr>
              </a:solidFill>
              <a:latin typeface="+mn-lt"/>
            </a:endParaRPr>
          </a:p>
        </p:txBody>
      </p:sp>
      <p:sp>
        <p:nvSpPr>
          <p:cNvPr id="47112" name="Text Box 8">
            <a:extLst>
              <a:ext uri="{C183D7F6-B498-43B3-948B-1728B52AA6E4}">
                <adec:decorative xmlns:adec="http://schemas.microsoft.com/office/drawing/2017/decorative" val="1"/>
              </a:ext>
            </a:extLst>
          </p:cNvPr>
          <p:cNvSpPr txBox="1">
            <a:spLocks noChangeArrowheads="1"/>
          </p:cNvSpPr>
          <p:nvPr/>
        </p:nvSpPr>
        <p:spPr bwMode="auto">
          <a:xfrm>
            <a:off x="1630181" y="4774812"/>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a:solidFill>
                  <a:schemeClr val="tx1"/>
                </a:solidFill>
                <a:latin typeface="+mn-lt"/>
              </a:rPr>
              <a:t>If</a:t>
            </a:r>
          </a:p>
        </p:txBody>
      </p:sp>
      <p:sp>
        <p:nvSpPr>
          <p:cNvPr id="47107" name="Rectangle 3">
            <a:extLst>
              <a:ext uri="{C183D7F6-B498-43B3-948B-1728B52AA6E4}">
                <adec:decorative xmlns:adec="http://schemas.microsoft.com/office/drawing/2017/decorative" val="1"/>
              </a:ext>
            </a:extLst>
          </p:cNvPr>
          <p:cNvSpPr>
            <a:spLocks noChangeArrowheads="1"/>
          </p:cNvSpPr>
          <p:nvPr/>
        </p:nvSpPr>
        <p:spPr bwMode="auto">
          <a:xfrm>
            <a:off x="2233534" y="4652391"/>
            <a:ext cx="2262266" cy="7318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2075" tIns="46038" rIns="92075" bIns="46038"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125"/>
              </a:spcBef>
              <a:buNone/>
            </a:pPr>
            <a:r>
              <a:rPr lang="en-US" altLang="en-US" sz="2200" dirty="0">
                <a:solidFill>
                  <a:schemeClr val="tx1"/>
                </a:solidFill>
                <a:latin typeface="+mn-lt"/>
              </a:rPr>
              <a:t>Specific Outputs</a:t>
            </a:r>
          </a:p>
        </p:txBody>
      </p:sp>
      <p:sp>
        <p:nvSpPr>
          <p:cNvPr id="47113" name="Text Box 9">
            <a:extLst>
              <a:ext uri="{C183D7F6-B498-43B3-948B-1728B52AA6E4}">
                <adec:decorative xmlns:adec="http://schemas.microsoft.com/office/drawing/2017/decorative" val="1"/>
              </a:ext>
            </a:extLst>
          </p:cNvPr>
          <p:cNvSpPr txBox="1">
            <a:spLocks noChangeArrowheads="1"/>
          </p:cNvSpPr>
          <p:nvPr/>
        </p:nvSpPr>
        <p:spPr bwMode="auto">
          <a:xfrm>
            <a:off x="4739551" y="4741266"/>
            <a:ext cx="716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dirty="0">
                <a:solidFill>
                  <a:schemeClr val="tx1"/>
                </a:solidFill>
                <a:latin typeface="+mn-lt"/>
              </a:rPr>
              <a:t>Then</a:t>
            </a:r>
          </a:p>
        </p:txBody>
      </p:sp>
      <p:sp>
        <p:nvSpPr>
          <p:cNvPr id="55306" name="Text Box 10">
            <a:extLst>
              <a:ext uri="{C183D7F6-B498-43B3-948B-1728B52AA6E4}">
                <adec:decorative xmlns:adec="http://schemas.microsoft.com/office/drawing/2017/decorative" val="1"/>
              </a:ext>
            </a:extLst>
          </p:cNvPr>
          <p:cNvSpPr txBox="1">
            <a:spLocks noChangeArrowheads="1"/>
          </p:cNvSpPr>
          <p:nvPr/>
        </p:nvSpPr>
        <p:spPr bwMode="auto">
          <a:xfrm>
            <a:off x="5423316" y="4798644"/>
            <a:ext cx="601846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 typeface="Wingdings" pitchFamily="2" charset="2"/>
              <a:buChar char="Ø"/>
            </a:pPr>
            <a:r>
              <a:rPr lang="en-US" altLang="en-US" sz="2200" b="1" dirty="0">
                <a:solidFill>
                  <a:schemeClr val="accent1">
                    <a:lumMod val="75000"/>
                  </a:schemeClr>
                </a:solidFill>
                <a:latin typeface="+mn-lt"/>
              </a:rPr>
              <a:t>Community members trained on child labor laws and practices </a:t>
            </a:r>
          </a:p>
        </p:txBody>
      </p:sp>
      <p:sp>
        <p:nvSpPr>
          <p:cNvPr id="47118" name="Text Box 14">
            <a:extLst>
              <a:ext uri="{C183D7F6-B498-43B3-948B-1728B52AA6E4}">
                <adec:decorative xmlns:adec="http://schemas.microsoft.com/office/drawing/2017/decorative" val="1"/>
              </a:ext>
            </a:extLst>
          </p:cNvPr>
          <p:cNvSpPr txBox="1">
            <a:spLocks noChangeArrowheads="1"/>
          </p:cNvSpPr>
          <p:nvPr/>
        </p:nvSpPr>
        <p:spPr bwMode="auto">
          <a:xfrm>
            <a:off x="2347453" y="3714137"/>
            <a:ext cx="366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2000" dirty="0">
                <a:solidFill>
                  <a:schemeClr val="tx1"/>
                </a:solidFill>
                <a:latin typeface="+mn-lt"/>
              </a:rPr>
              <a:t>If</a:t>
            </a:r>
            <a:endParaRPr lang="en-US" altLang="en-US" sz="2400" dirty="0">
              <a:solidFill>
                <a:schemeClr val="tx1"/>
              </a:solidFill>
              <a:latin typeface="+mn-lt"/>
            </a:endParaRPr>
          </a:p>
        </p:txBody>
      </p:sp>
      <p:sp>
        <p:nvSpPr>
          <p:cNvPr id="47117" name="Text Box 13">
            <a:extLst>
              <a:ext uri="{C183D7F6-B498-43B3-948B-1728B52AA6E4}">
                <adec:decorative xmlns:adec="http://schemas.microsoft.com/office/drawing/2017/decorative" val="1"/>
              </a:ext>
            </a:extLst>
          </p:cNvPr>
          <p:cNvSpPr txBox="1">
            <a:spLocks noChangeArrowheads="1"/>
          </p:cNvSpPr>
          <p:nvPr/>
        </p:nvSpPr>
        <p:spPr bwMode="auto">
          <a:xfrm>
            <a:off x="2989006" y="3679245"/>
            <a:ext cx="2183905" cy="43063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2200" dirty="0">
                <a:solidFill>
                  <a:schemeClr val="tx1"/>
                </a:solidFill>
                <a:latin typeface="+mn-lt"/>
              </a:rPr>
              <a:t>Initial Results</a:t>
            </a:r>
          </a:p>
        </p:txBody>
      </p:sp>
      <p:sp>
        <p:nvSpPr>
          <p:cNvPr id="47126" name="Text Box 23">
            <a:extLst>
              <a:ext uri="{C183D7F6-B498-43B3-948B-1728B52AA6E4}">
                <adec:decorative xmlns:adec="http://schemas.microsoft.com/office/drawing/2017/decorative" val="1"/>
              </a:ext>
            </a:extLst>
          </p:cNvPr>
          <p:cNvSpPr txBox="1">
            <a:spLocks noChangeArrowheads="1"/>
          </p:cNvSpPr>
          <p:nvPr/>
        </p:nvSpPr>
        <p:spPr bwMode="auto">
          <a:xfrm>
            <a:off x="5227753" y="3652685"/>
            <a:ext cx="7745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2000" dirty="0">
                <a:solidFill>
                  <a:schemeClr val="tx1"/>
                </a:solidFill>
                <a:latin typeface="+mn-lt"/>
              </a:rPr>
              <a:t> Then</a:t>
            </a:r>
            <a:endParaRPr lang="en-US" altLang="en-US" sz="2400" dirty="0">
              <a:solidFill>
                <a:schemeClr val="tx1"/>
              </a:solidFill>
              <a:latin typeface="+mn-lt"/>
            </a:endParaRPr>
          </a:p>
        </p:txBody>
      </p:sp>
      <p:sp>
        <p:nvSpPr>
          <p:cNvPr id="55316" name="Text Box 21">
            <a:extLst>
              <a:ext uri="{C183D7F6-B498-43B3-948B-1728B52AA6E4}">
                <adec:decorative xmlns:adec="http://schemas.microsoft.com/office/drawing/2017/decorative" val="1"/>
              </a:ext>
            </a:extLst>
          </p:cNvPr>
          <p:cNvSpPr txBox="1">
            <a:spLocks noChangeArrowheads="1"/>
          </p:cNvSpPr>
          <p:nvPr/>
        </p:nvSpPr>
        <p:spPr bwMode="auto">
          <a:xfrm>
            <a:off x="5879689" y="3544530"/>
            <a:ext cx="5782658"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 typeface="Wingdings" pitchFamily="2" charset="2"/>
              <a:buChar char="Ø"/>
            </a:pPr>
            <a:r>
              <a:rPr lang="en-US" altLang="en-US" sz="2200" b="1" dirty="0">
                <a:solidFill>
                  <a:schemeClr val="accent1">
                    <a:lumMod val="75000"/>
                  </a:schemeClr>
                </a:solidFill>
                <a:latin typeface="+mn-lt"/>
              </a:rPr>
              <a:t>Increased community awareness of the negative impacts of child labor and steps they can take to prevent it </a:t>
            </a:r>
          </a:p>
          <a:p>
            <a:pPr algn="ctr" eaLnBrk="1" hangingPunct="1">
              <a:spcBef>
                <a:spcPct val="50000"/>
              </a:spcBef>
              <a:buFont typeface="Wingdings" pitchFamily="2" charset="2"/>
              <a:buChar char="Ø"/>
            </a:pPr>
            <a:endParaRPr lang="en-US" altLang="en-US" sz="2200" b="1" dirty="0">
              <a:solidFill>
                <a:schemeClr val="accent1">
                  <a:lumMod val="75000"/>
                </a:schemeClr>
              </a:solidFill>
              <a:latin typeface="+mn-lt"/>
            </a:endParaRPr>
          </a:p>
        </p:txBody>
      </p:sp>
      <p:sp>
        <p:nvSpPr>
          <p:cNvPr id="47125" name="Text Box 22">
            <a:extLst>
              <a:ext uri="{C183D7F6-B498-43B3-948B-1728B52AA6E4}">
                <adec:decorative xmlns:adec="http://schemas.microsoft.com/office/drawing/2017/decorative" val="1"/>
              </a:ext>
            </a:extLst>
          </p:cNvPr>
          <p:cNvSpPr txBox="1">
            <a:spLocks noChangeArrowheads="1"/>
          </p:cNvSpPr>
          <p:nvPr/>
        </p:nvSpPr>
        <p:spPr bwMode="auto">
          <a:xfrm>
            <a:off x="3195485" y="2566087"/>
            <a:ext cx="417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2000" dirty="0">
                <a:solidFill>
                  <a:schemeClr val="tx1"/>
                </a:solidFill>
                <a:latin typeface="+mn-lt"/>
              </a:rPr>
              <a:t>If</a:t>
            </a:r>
            <a:endParaRPr lang="en-US" altLang="en-US" sz="2400" dirty="0">
              <a:solidFill>
                <a:schemeClr val="tx1"/>
              </a:solidFill>
              <a:latin typeface="+mn-lt"/>
            </a:endParaRPr>
          </a:p>
        </p:txBody>
      </p:sp>
      <p:sp>
        <p:nvSpPr>
          <p:cNvPr id="47108" name="Rectangle 4">
            <a:extLst>
              <a:ext uri="{C183D7F6-B498-43B3-948B-1728B52AA6E4}">
                <adec:decorative xmlns:adec="http://schemas.microsoft.com/office/drawing/2017/decorative" val="1"/>
              </a:ext>
            </a:extLst>
          </p:cNvPr>
          <p:cNvSpPr>
            <a:spLocks noChangeArrowheads="1"/>
          </p:cNvSpPr>
          <p:nvPr/>
        </p:nvSpPr>
        <p:spPr bwMode="auto">
          <a:xfrm>
            <a:off x="3844413" y="2409130"/>
            <a:ext cx="2179579" cy="7318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2075" tIns="46038" rIns="92075" bIns="46038"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125"/>
              </a:spcBef>
              <a:buNone/>
            </a:pPr>
            <a:r>
              <a:rPr lang="en-US" altLang="en-US" sz="2200" dirty="0">
                <a:solidFill>
                  <a:schemeClr val="tx1"/>
                </a:solidFill>
                <a:latin typeface="+mn-lt"/>
              </a:rPr>
              <a:t>Broader Results</a:t>
            </a:r>
          </a:p>
        </p:txBody>
      </p:sp>
      <p:sp>
        <p:nvSpPr>
          <p:cNvPr id="47119" name="Text Box 15">
            <a:extLst>
              <a:ext uri="{C183D7F6-B498-43B3-948B-1728B52AA6E4}">
                <adec:decorative xmlns:adec="http://schemas.microsoft.com/office/drawing/2017/decorative" val="1"/>
              </a:ext>
            </a:extLst>
          </p:cNvPr>
          <p:cNvSpPr txBox="1">
            <a:spLocks noChangeArrowheads="1"/>
          </p:cNvSpPr>
          <p:nvPr/>
        </p:nvSpPr>
        <p:spPr bwMode="auto">
          <a:xfrm>
            <a:off x="6074216" y="2518524"/>
            <a:ext cx="832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2000" dirty="0">
                <a:solidFill>
                  <a:schemeClr val="tx1"/>
                </a:solidFill>
                <a:latin typeface="+mn-lt"/>
              </a:rPr>
              <a:t>  Then</a:t>
            </a:r>
            <a:endParaRPr lang="en-US" altLang="en-US" sz="2400" dirty="0">
              <a:solidFill>
                <a:schemeClr val="tx1"/>
              </a:solidFill>
              <a:latin typeface="+mn-lt"/>
            </a:endParaRPr>
          </a:p>
        </p:txBody>
      </p:sp>
      <p:sp>
        <p:nvSpPr>
          <p:cNvPr id="55312" name="Text Box 16">
            <a:extLst>
              <a:ext uri="{C183D7F6-B498-43B3-948B-1728B52AA6E4}">
                <adec:decorative xmlns:adec="http://schemas.microsoft.com/office/drawing/2017/decorative" val="1"/>
              </a:ext>
            </a:extLst>
          </p:cNvPr>
          <p:cNvSpPr txBox="1">
            <a:spLocks noChangeArrowheads="1"/>
          </p:cNvSpPr>
          <p:nvPr/>
        </p:nvSpPr>
        <p:spPr bwMode="auto">
          <a:xfrm>
            <a:off x="6671188" y="2466668"/>
            <a:ext cx="465557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76250" indent="-47625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 typeface="Wingdings" pitchFamily="2" charset="2"/>
              <a:buChar char="Ø"/>
            </a:pPr>
            <a:r>
              <a:rPr lang="en-US" altLang="en-US" sz="2200" b="1" dirty="0">
                <a:solidFill>
                  <a:schemeClr val="accent1">
                    <a:lumMod val="75000"/>
                  </a:schemeClr>
                </a:solidFill>
                <a:latin typeface="+mn-lt"/>
              </a:rPr>
              <a:t>Increased community action to prevent child labor</a:t>
            </a:r>
          </a:p>
        </p:txBody>
      </p:sp>
      <p:sp>
        <p:nvSpPr>
          <p:cNvPr id="47130" name="Text Box 28">
            <a:extLst>
              <a:ext uri="{C183D7F6-B498-43B3-948B-1728B52AA6E4}">
                <adec:decorative xmlns:adec="http://schemas.microsoft.com/office/drawing/2017/decorative" val="1"/>
              </a:ext>
            </a:extLst>
          </p:cNvPr>
          <p:cNvSpPr txBox="1">
            <a:spLocks noChangeArrowheads="1"/>
          </p:cNvSpPr>
          <p:nvPr/>
        </p:nvSpPr>
        <p:spPr bwMode="auto">
          <a:xfrm>
            <a:off x="4389565" y="1355659"/>
            <a:ext cx="366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r>
              <a:rPr lang="en-US" altLang="en-US" sz="2000" dirty="0">
                <a:solidFill>
                  <a:schemeClr val="tx1"/>
                </a:solidFill>
                <a:latin typeface="+mn-lt"/>
              </a:rPr>
              <a:t>If</a:t>
            </a:r>
            <a:endParaRPr lang="en-US" altLang="en-US" sz="2400" dirty="0">
              <a:solidFill>
                <a:schemeClr val="tx1"/>
              </a:solidFill>
              <a:latin typeface="+mn-lt"/>
            </a:endParaRPr>
          </a:p>
        </p:txBody>
      </p:sp>
      <p:sp>
        <p:nvSpPr>
          <p:cNvPr id="47127" name="Rectangle 24">
            <a:extLst>
              <a:ext uri="{C183D7F6-B498-43B3-948B-1728B52AA6E4}">
                <adec:decorative xmlns:adec="http://schemas.microsoft.com/office/drawing/2017/decorative" val="1"/>
              </a:ext>
            </a:extLst>
          </p:cNvPr>
          <p:cNvSpPr>
            <a:spLocks noChangeArrowheads="1"/>
          </p:cNvSpPr>
          <p:nvPr/>
        </p:nvSpPr>
        <p:spPr bwMode="auto">
          <a:xfrm>
            <a:off x="4925962" y="1257002"/>
            <a:ext cx="2106144" cy="7318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2075" tIns="46038" rIns="92075" bIns="46038"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125"/>
              </a:spcBef>
              <a:buNone/>
            </a:pPr>
            <a:r>
              <a:rPr lang="en-US" altLang="en-US" sz="2200" dirty="0">
                <a:solidFill>
                  <a:schemeClr val="tx1"/>
                </a:solidFill>
                <a:latin typeface="+mn-lt"/>
              </a:rPr>
              <a:t>Objective/</a:t>
            </a:r>
          </a:p>
          <a:p>
            <a:pPr algn="ctr">
              <a:spcBef>
                <a:spcPts val="125"/>
              </a:spcBef>
              <a:buNone/>
            </a:pPr>
            <a:r>
              <a:rPr lang="en-US" altLang="en-US" sz="2200" dirty="0">
                <a:solidFill>
                  <a:schemeClr val="tx1"/>
                </a:solidFill>
                <a:latin typeface="+mn-lt"/>
              </a:rPr>
              <a:t>Goal</a:t>
            </a:r>
          </a:p>
        </p:txBody>
      </p:sp>
      <p:sp>
        <p:nvSpPr>
          <p:cNvPr id="47129" name="Text Box 27">
            <a:extLst>
              <a:ext uri="{C183D7F6-B498-43B3-948B-1728B52AA6E4}">
                <adec:decorative xmlns:adec="http://schemas.microsoft.com/office/drawing/2017/decorative" val="1"/>
              </a:ext>
            </a:extLst>
          </p:cNvPr>
          <p:cNvSpPr txBox="1">
            <a:spLocks noChangeArrowheads="1"/>
          </p:cNvSpPr>
          <p:nvPr/>
        </p:nvSpPr>
        <p:spPr bwMode="auto">
          <a:xfrm>
            <a:off x="7011889" y="1409595"/>
            <a:ext cx="7745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dirty="0">
                <a:solidFill>
                  <a:schemeClr val="tx1"/>
                </a:solidFill>
                <a:latin typeface="+mn-lt"/>
              </a:rPr>
              <a:t> Then</a:t>
            </a:r>
          </a:p>
        </p:txBody>
      </p:sp>
      <p:sp>
        <p:nvSpPr>
          <p:cNvPr id="55308" name="Text Box 12">
            <a:extLst>
              <a:ext uri="{C183D7F6-B498-43B3-948B-1728B52AA6E4}">
                <adec:decorative xmlns:adec="http://schemas.microsoft.com/office/drawing/2017/decorative" val="1"/>
              </a:ext>
            </a:extLst>
          </p:cNvPr>
          <p:cNvSpPr txBox="1">
            <a:spLocks noChangeArrowheads="1"/>
          </p:cNvSpPr>
          <p:nvPr/>
        </p:nvSpPr>
        <p:spPr bwMode="auto">
          <a:xfrm>
            <a:off x="7858022" y="1422409"/>
            <a:ext cx="40980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 typeface="Wingdings" pitchFamily="2" charset="2"/>
              <a:buChar char="Ø"/>
            </a:pPr>
            <a:r>
              <a:rPr lang="en-US" altLang="en-US" sz="2200" b="1" dirty="0">
                <a:solidFill>
                  <a:schemeClr val="accent1">
                    <a:lumMod val="75000"/>
                  </a:schemeClr>
                </a:solidFill>
                <a:latin typeface="+mn-lt"/>
              </a:rPr>
              <a:t>Reduced number of children in child labor</a:t>
            </a:r>
          </a:p>
        </p:txBody>
      </p:sp>
      <p:sp>
        <p:nvSpPr>
          <p:cNvPr id="47109" name="Line 5">
            <a:extLst>
              <a:ext uri="{C183D7F6-B498-43B3-948B-1728B52AA6E4}">
                <adec:decorative xmlns:adec="http://schemas.microsoft.com/office/drawing/2017/decorative" val="1"/>
              </a:ext>
            </a:extLst>
          </p:cNvPr>
          <p:cNvSpPr>
            <a:spLocks noChangeShapeType="1"/>
          </p:cNvSpPr>
          <p:nvPr/>
        </p:nvSpPr>
        <p:spPr bwMode="auto">
          <a:xfrm rot="60000" flipV="1">
            <a:off x="2779713" y="5381054"/>
            <a:ext cx="341312" cy="349250"/>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7121" name="Line 17">
            <a:extLst>
              <a:ext uri="{C183D7F6-B498-43B3-948B-1728B52AA6E4}">
                <adec:decorative xmlns:adec="http://schemas.microsoft.com/office/drawing/2017/decorative" val="1"/>
              </a:ext>
            </a:extLst>
          </p:cNvPr>
          <p:cNvSpPr>
            <a:spLocks noChangeShapeType="1"/>
          </p:cNvSpPr>
          <p:nvPr/>
        </p:nvSpPr>
        <p:spPr bwMode="auto">
          <a:xfrm rot="60000" flipV="1">
            <a:off x="3582468" y="4146327"/>
            <a:ext cx="326401" cy="503632"/>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7122" name="Line 18">
            <a:extLst>
              <a:ext uri="{C183D7F6-B498-43B3-948B-1728B52AA6E4}">
                <adec:decorative xmlns:adec="http://schemas.microsoft.com/office/drawing/2017/decorative" val="1"/>
              </a:ext>
            </a:extLst>
          </p:cNvPr>
          <p:cNvSpPr>
            <a:spLocks noChangeShapeType="1"/>
          </p:cNvSpPr>
          <p:nvPr/>
        </p:nvSpPr>
        <p:spPr bwMode="auto">
          <a:xfrm rot="60000" flipV="1">
            <a:off x="4232830" y="3118948"/>
            <a:ext cx="486812" cy="572439"/>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7128" name="Line 25">
            <a:extLst>
              <a:ext uri="{C183D7F6-B498-43B3-948B-1728B52AA6E4}">
                <adec:decorative xmlns:adec="http://schemas.microsoft.com/office/drawing/2017/decorative" val="1"/>
              </a:ext>
            </a:extLst>
          </p:cNvPr>
          <p:cNvSpPr>
            <a:spLocks noChangeShapeType="1"/>
          </p:cNvSpPr>
          <p:nvPr/>
        </p:nvSpPr>
        <p:spPr bwMode="auto">
          <a:xfrm rot="60000" flipV="1">
            <a:off x="5307187" y="1968397"/>
            <a:ext cx="307975" cy="377825"/>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 name="Footer Placeholder 2">
            <a:extLst>
              <a:ext uri="{FF2B5EF4-FFF2-40B4-BE49-F238E27FC236}">
                <a16:creationId xmlns:a16="http://schemas.microsoft.com/office/drawing/2014/main" id="{AFAD98D9-F45F-497D-8CC7-359E8FA6BAA9}"/>
              </a:ext>
              <a:ext uri="{C183D7F6-B498-43B3-948B-1728B52AA6E4}">
                <adec:decorative xmlns:adec="http://schemas.microsoft.com/office/drawing/2017/decorative" val="1"/>
              </a:ext>
            </a:extLst>
          </p:cNvPr>
          <p:cNvSpPr txBox="1">
            <a:spLocks/>
          </p:cNvSpPr>
          <p:nvPr/>
        </p:nvSpPr>
        <p:spPr>
          <a:xfrm>
            <a:off x="0" y="6346748"/>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35375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7"/>
                                        </p:tgtEl>
                                        <p:attrNameLst>
                                          <p:attrName>style.visibility</p:attrName>
                                        </p:attrNameLst>
                                      </p:cBhvr>
                                      <p:to>
                                        <p:strVal val="visible"/>
                                      </p:to>
                                    </p:set>
                                    <p:animEffect transition="in" filter="fade">
                                      <p:cBhvr>
                                        <p:cTn id="7" dur="1000"/>
                                        <p:tgtEl>
                                          <p:spTgt spid="55307"/>
                                        </p:tgtEl>
                                      </p:cBhvr>
                                    </p:animEffect>
                                    <p:anim calcmode="lin" valueType="num">
                                      <p:cBhvr>
                                        <p:cTn id="8" dur="1000" fill="hold"/>
                                        <p:tgtEl>
                                          <p:spTgt spid="55307"/>
                                        </p:tgtEl>
                                        <p:attrNameLst>
                                          <p:attrName>ppt_x</p:attrName>
                                        </p:attrNameLst>
                                      </p:cBhvr>
                                      <p:tavLst>
                                        <p:tav tm="0">
                                          <p:val>
                                            <p:strVal val="#ppt_x"/>
                                          </p:val>
                                        </p:tav>
                                        <p:tav tm="100000">
                                          <p:val>
                                            <p:strVal val="#ppt_x"/>
                                          </p:val>
                                        </p:tav>
                                      </p:tavLst>
                                    </p:anim>
                                    <p:anim calcmode="lin" valueType="num">
                                      <p:cBhvr>
                                        <p:cTn id="9" dur="1000" fill="hold"/>
                                        <p:tgtEl>
                                          <p:spTgt spid="5530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306"/>
                                        </p:tgtEl>
                                        <p:attrNameLst>
                                          <p:attrName>style.visibility</p:attrName>
                                        </p:attrNameLst>
                                      </p:cBhvr>
                                      <p:to>
                                        <p:strVal val="visible"/>
                                      </p:to>
                                    </p:set>
                                    <p:animEffect transition="in" filter="fade">
                                      <p:cBhvr>
                                        <p:cTn id="14" dur="1000"/>
                                        <p:tgtEl>
                                          <p:spTgt spid="55306"/>
                                        </p:tgtEl>
                                      </p:cBhvr>
                                    </p:animEffect>
                                    <p:anim calcmode="lin" valueType="num">
                                      <p:cBhvr>
                                        <p:cTn id="15" dur="1000" fill="hold"/>
                                        <p:tgtEl>
                                          <p:spTgt spid="55306"/>
                                        </p:tgtEl>
                                        <p:attrNameLst>
                                          <p:attrName>ppt_x</p:attrName>
                                        </p:attrNameLst>
                                      </p:cBhvr>
                                      <p:tavLst>
                                        <p:tav tm="0">
                                          <p:val>
                                            <p:strVal val="#ppt_x"/>
                                          </p:val>
                                        </p:tav>
                                        <p:tav tm="100000">
                                          <p:val>
                                            <p:strVal val="#ppt_x"/>
                                          </p:val>
                                        </p:tav>
                                      </p:tavLst>
                                    </p:anim>
                                    <p:anim calcmode="lin" valueType="num">
                                      <p:cBhvr>
                                        <p:cTn id="16" dur="1000" fill="hold"/>
                                        <p:tgtEl>
                                          <p:spTgt spid="5530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5316"/>
                                        </p:tgtEl>
                                        <p:attrNameLst>
                                          <p:attrName>style.visibility</p:attrName>
                                        </p:attrNameLst>
                                      </p:cBhvr>
                                      <p:to>
                                        <p:strVal val="visible"/>
                                      </p:to>
                                    </p:set>
                                    <p:animEffect transition="in" filter="fade">
                                      <p:cBhvr>
                                        <p:cTn id="21" dur="1000"/>
                                        <p:tgtEl>
                                          <p:spTgt spid="55316"/>
                                        </p:tgtEl>
                                      </p:cBhvr>
                                    </p:animEffect>
                                    <p:anim calcmode="lin" valueType="num">
                                      <p:cBhvr>
                                        <p:cTn id="22" dur="1000" fill="hold"/>
                                        <p:tgtEl>
                                          <p:spTgt spid="55316"/>
                                        </p:tgtEl>
                                        <p:attrNameLst>
                                          <p:attrName>ppt_x</p:attrName>
                                        </p:attrNameLst>
                                      </p:cBhvr>
                                      <p:tavLst>
                                        <p:tav tm="0">
                                          <p:val>
                                            <p:strVal val="#ppt_x"/>
                                          </p:val>
                                        </p:tav>
                                        <p:tav tm="100000">
                                          <p:val>
                                            <p:strVal val="#ppt_x"/>
                                          </p:val>
                                        </p:tav>
                                      </p:tavLst>
                                    </p:anim>
                                    <p:anim calcmode="lin" valueType="num">
                                      <p:cBhvr>
                                        <p:cTn id="23" dur="1000" fill="hold"/>
                                        <p:tgtEl>
                                          <p:spTgt spid="5531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5312"/>
                                        </p:tgtEl>
                                        <p:attrNameLst>
                                          <p:attrName>style.visibility</p:attrName>
                                        </p:attrNameLst>
                                      </p:cBhvr>
                                      <p:to>
                                        <p:strVal val="visible"/>
                                      </p:to>
                                    </p:set>
                                    <p:animEffect transition="in" filter="fade">
                                      <p:cBhvr>
                                        <p:cTn id="28" dur="1000"/>
                                        <p:tgtEl>
                                          <p:spTgt spid="55312"/>
                                        </p:tgtEl>
                                      </p:cBhvr>
                                    </p:animEffect>
                                    <p:anim calcmode="lin" valueType="num">
                                      <p:cBhvr>
                                        <p:cTn id="29" dur="1000" fill="hold"/>
                                        <p:tgtEl>
                                          <p:spTgt spid="55312"/>
                                        </p:tgtEl>
                                        <p:attrNameLst>
                                          <p:attrName>ppt_x</p:attrName>
                                        </p:attrNameLst>
                                      </p:cBhvr>
                                      <p:tavLst>
                                        <p:tav tm="0">
                                          <p:val>
                                            <p:strVal val="#ppt_x"/>
                                          </p:val>
                                        </p:tav>
                                        <p:tav tm="100000">
                                          <p:val>
                                            <p:strVal val="#ppt_x"/>
                                          </p:val>
                                        </p:tav>
                                      </p:tavLst>
                                    </p:anim>
                                    <p:anim calcmode="lin" valueType="num">
                                      <p:cBhvr>
                                        <p:cTn id="30" dur="1000" fill="hold"/>
                                        <p:tgtEl>
                                          <p:spTgt spid="5531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5308"/>
                                        </p:tgtEl>
                                        <p:attrNameLst>
                                          <p:attrName>style.visibility</p:attrName>
                                        </p:attrNameLst>
                                      </p:cBhvr>
                                      <p:to>
                                        <p:strVal val="visible"/>
                                      </p:to>
                                    </p:set>
                                    <p:anim calcmode="lin" valueType="num">
                                      <p:cBhvr>
                                        <p:cTn id="35" dur="1000" fill="hold"/>
                                        <p:tgtEl>
                                          <p:spTgt spid="55308"/>
                                        </p:tgtEl>
                                        <p:attrNameLst>
                                          <p:attrName>ppt_w</p:attrName>
                                        </p:attrNameLst>
                                      </p:cBhvr>
                                      <p:tavLst>
                                        <p:tav tm="0">
                                          <p:val>
                                            <p:fltVal val="0"/>
                                          </p:val>
                                        </p:tav>
                                        <p:tav tm="100000">
                                          <p:val>
                                            <p:strVal val="#ppt_w"/>
                                          </p:val>
                                        </p:tav>
                                      </p:tavLst>
                                    </p:anim>
                                    <p:anim calcmode="lin" valueType="num">
                                      <p:cBhvr>
                                        <p:cTn id="36" dur="1000" fill="hold"/>
                                        <p:tgtEl>
                                          <p:spTgt spid="55308"/>
                                        </p:tgtEl>
                                        <p:attrNameLst>
                                          <p:attrName>ppt_h</p:attrName>
                                        </p:attrNameLst>
                                      </p:cBhvr>
                                      <p:tavLst>
                                        <p:tav tm="0">
                                          <p:val>
                                            <p:fltVal val="0"/>
                                          </p:val>
                                        </p:tav>
                                        <p:tav tm="100000">
                                          <p:val>
                                            <p:strVal val="#ppt_h"/>
                                          </p:val>
                                        </p:tav>
                                      </p:tavLst>
                                    </p:anim>
                                    <p:anim calcmode="lin" valueType="num">
                                      <p:cBhvr>
                                        <p:cTn id="37" dur="1000" fill="hold"/>
                                        <p:tgtEl>
                                          <p:spTgt spid="55308"/>
                                        </p:tgtEl>
                                        <p:attrNameLst>
                                          <p:attrName>style.rotation</p:attrName>
                                        </p:attrNameLst>
                                      </p:cBhvr>
                                      <p:tavLst>
                                        <p:tav tm="0">
                                          <p:val>
                                            <p:fltVal val="90"/>
                                          </p:val>
                                        </p:tav>
                                        <p:tav tm="100000">
                                          <p:val>
                                            <p:fltVal val="0"/>
                                          </p:val>
                                        </p:tav>
                                      </p:tavLst>
                                    </p:anim>
                                    <p:animEffect transition="in" filter="fade">
                                      <p:cBhvr>
                                        <p:cTn id="38" dur="1000"/>
                                        <p:tgtEl>
                                          <p:spTgt spid="55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p:bldP spid="55306" grpId="0"/>
      <p:bldP spid="55316" grpId="0"/>
      <p:bldP spid="55312" grpId="0"/>
      <p:bldP spid="5530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idx="4294967295"/>
          </p:nvPr>
        </p:nvSpPr>
        <p:spPr>
          <a:xfrm>
            <a:off x="210820" y="-282046"/>
            <a:ext cx="10668000" cy="11067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defRPr/>
            </a:pPr>
            <a:r>
              <a:rPr lang="en-US" altLang="en-US" dirty="0">
                <a:solidFill>
                  <a:schemeClr val="accent2"/>
                </a:solidFill>
              </a:rPr>
              <a:t>Causal Chain</a:t>
            </a:r>
          </a:p>
        </p:txBody>
      </p:sp>
      <p:sp>
        <p:nvSpPr>
          <p:cNvPr id="60419" name="Rectangle 3">
            <a:extLst>
              <a:ext uri="{C183D7F6-B498-43B3-948B-1728B52AA6E4}">
                <adec:decorative xmlns:adec="http://schemas.microsoft.com/office/drawing/2017/decorative" val="1"/>
              </a:ext>
            </a:extLst>
          </p:cNvPr>
          <p:cNvSpPr>
            <a:spLocks noChangeArrowheads="1"/>
          </p:cNvSpPr>
          <p:nvPr/>
        </p:nvSpPr>
        <p:spPr bwMode="auto">
          <a:xfrm>
            <a:off x="747234" y="4611428"/>
            <a:ext cx="10396159" cy="885367"/>
          </a:xfrm>
          <a:prstGeom prst="rect">
            <a:avLst/>
          </a:prstGeom>
          <a:ln>
            <a:solidFill>
              <a:schemeClr val="tx1"/>
            </a:solidFill>
            <a:headEnd/>
            <a:tailEnd/>
          </a:ln>
        </p:spPr>
        <p:style>
          <a:lnRef idx="3">
            <a:schemeClr val="lt1"/>
          </a:lnRef>
          <a:fillRef idx="1">
            <a:schemeClr val="accent6"/>
          </a:fillRef>
          <a:effectRef idx="1">
            <a:schemeClr val="accent6"/>
          </a:effectRef>
          <a:fontRef idx="minor">
            <a:schemeClr val="lt1"/>
          </a:fontRef>
        </p:style>
        <p:txBody>
          <a:bodyPr wrap="none" anchor="ct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eaLnBrk="1" hangingPunct="1">
              <a:lnSpc>
                <a:spcPct val="90000"/>
              </a:lnSpc>
              <a:spcBef>
                <a:spcPct val="25000"/>
              </a:spcBef>
              <a:buSzTx/>
              <a:buFontTx/>
              <a:buNone/>
            </a:pPr>
            <a:endParaRPr lang="en-US" altLang="en-US" sz="2000" dirty="0">
              <a:solidFill>
                <a:schemeClr val="tx1"/>
              </a:solidFill>
              <a:latin typeface="Calibri" pitchFamily="34" charset="0"/>
            </a:endParaRPr>
          </a:p>
          <a:p>
            <a:pPr algn="ctr" eaLnBrk="1" hangingPunct="1">
              <a:lnSpc>
                <a:spcPct val="90000"/>
              </a:lnSpc>
              <a:spcBef>
                <a:spcPct val="25000"/>
              </a:spcBef>
              <a:buSzTx/>
              <a:buFontTx/>
              <a:buNone/>
            </a:pPr>
            <a:endParaRPr lang="en-US" altLang="en-US" sz="2000" dirty="0">
              <a:solidFill>
                <a:schemeClr val="tx1"/>
              </a:solidFill>
              <a:latin typeface="Calibri" pitchFamily="34" charset="0"/>
            </a:endParaRPr>
          </a:p>
        </p:txBody>
      </p:sp>
      <p:sp>
        <p:nvSpPr>
          <p:cNvPr id="60421" name="Rectangle 8">
            <a:extLst>
              <a:ext uri="{C183D7F6-B498-43B3-948B-1728B52AA6E4}">
                <adec:decorative xmlns:adec="http://schemas.microsoft.com/office/drawing/2017/decorative" val="1"/>
              </a:ext>
            </a:extLst>
          </p:cNvPr>
          <p:cNvSpPr>
            <a:spLocks noChangeArrowheads="1"/>
          </p:cNvSpPr>
          <p:nvPr/>
        </p:nvSpPr>
        <p:spPr bwMode="auto">
          <a:xfrm>
            <a:off x="774643" y="568960"/>
            <a:ext cx="10337798" cy="959764"/>
          </a:xfrm>
          <a:prstGeom prst="rect">
            <a:avLst/>
          </a:prstGeom>
          <a:solidFill>
            <a:schemeClr val="accent5">
              <a:lumMod val="90000"/>
            </a:schemeClr>
          </a:solidFill>
          <a:ln w="19050">
            <a:solidFill>
              <a:schemeClr val="tx1"/>
            </a:solidFill>
            <a:miter lim="800000"/>
            <a:headEnd/>
            <a:tailEnd/>
          </a:ln>
        </p:spPr>
        <p:txBody>
          <a:bodyPr wrap="none" anchor="ctr"/>
          <a:lstStyle/>
          <a:p>
            <a:pPr algn="ctr" eaLnBrk="1" hangingPunct="1">
              <a:lnSpc>
                <a:spcPct val="90000"/>
              </a:lnSpc>
              <a:spcBef>
                <a:spcPct val="25000"/>
              </a:spcBef>
              <a:defRPr/>
            </a:pPr>
            <a:endParaRPr lang="en-US" sz="2000" b="1" dirty="0">
              <a:solidFill>
                <a:schemeClr val="bg1">
                  <a:lumMod val="95000"/>
                </a:schemeClr>
              </a:solidFill>
              <a:latin typeface="Calibri" pitchFamily="34" charset="0"/>
              <a:ea typeface="ＭＳ Ｐゴシック" panose="020B0600070205080204" pitchFamily="34" charset="-128"/>
            </a:endParaRPr>
          </a:p>
        </p:txBody>
      </p:sp>
      <p:sp>
        <p:nvSpPr>
          <p:cNvPr id="60422" name="Rectangle 9">
            <a:extLst>
              <a:ext uri="{C183D7F6-B498-43B3-948B-1728B52AA6E4}">
                <adec:decorative xmlns:adec="http://schemas.microsoft.com/office/drawing/2017/decorative" val="1"/>
              </a:ext>
            </a:extLst>
          </p:cNvPr>
          <p:cNvSpPr>
            <a:spLocks noChangeArrowheads="1"/>
          </p:cNvSpPr>
          <p:nvPr/>
        </p:nvSpPr>
        <p:spPr bwMode="auto">
          <a:xfrm>
            <a:off x="765426" y="1808609"/>
            <a:ext cx="10316061" cy="1105658"/>
          </a:xfrm>
          <a:prstGeom prst="rect">
            <a:avLst/>
          </a:prstGeom>
          <a:solidFill>
            <a:schemeClr val="tx2">
              <a:lumMod val="40000"/>
              <a:lumOff val="60000"/>
            </a:schemeClr>
          </a:solidFill>
          <a:ln w="19050">
            <a:solidFill>
              <a:srgbClr val="000000"/>
            </a:solidFill>
            <a:miter lim="800000"/>
            <a:headEnd/>
            <a:tailEnd/>
          </a:ln>
        </p:spPr>
        <p:txBody>
          <a:bodyPr wrap="none" anchor="ctr"/>
          <a:lstStyle/>
          <a:p>
            <a:pPr algn="ctr" eaLnBrk="1" hangingPunct="1">
              <a:lnSpc>
                <a:spcPct val="90000"/>
              </a:lnSpc>
              <a:spcBef>
                <a:spcPct val="25000"/>
              </a:spcBef>
              <a:defRPr/>
            </a:pPr>
            <a:endParaRPr lang="en-US" sz="2800" b="1" dirty="0">
              <a:solidFill>
                <a:srgbClr val="000000"/>
              </a:solidFill>
              <a:latin typeface="Calibri" pitchFamily="34" charset="0"/>
              <a:ea typeface="ＭＳ Ｐゴシック" panose="020B0600070205080204" pitchFamily="34" charset="-128"/>
            </a:endParaRPr>
          </a:p>
          <a:p>
            <a:pPr algn="ctr" defTabSz="457200">
              <a:lnSpc>
                <a:spcPct val="80000"/>
              </a:lnSpc>
              <a:spcAft>
                <a:spcPct val="20000"/>
              </a:spcAft>
            </a:pPr>
            <a:endParaRPr lang="en-US" b="1" dirty="0">
              <a:solidFill>
                <a:srgbClr val="000000"/>
              </a:solidFill>
              <a:latin typeface="Calibri" pitchFamily="34" charset="0"/>
              <a:ea typeface="ＭＳ Ｐゴシック" panose="020B0600070205080204" pitchFamily="34" charset="-128"/>
            </a:endParaRPr>
          </a:p>
        </p:txBody>
      </p:sp>
      <p:sp>
        <p:nvSpPr>
          <p:cNvPr id="2" name="Rectangle 11">
            <a:extLst>
              <a:ext uri="{C183D7F6-B498-43B3-948B-1728B52AA6E4}">
                <adec:decorative xmlns:adec="http://schemas.microsoft.com/office/drawing/2017/decorative" val="1"/>
              </a:ext>
            </a:extLst>
          </p:cNvPr>
          <p:cNvSpPr>
            <a:spLocks noChangeArrowheads="1"/>
          </p:cNvSpPr>
          <p:nvPr/>
        </p:nvSpPr>
        <p:spPr bwMode="auto">
          <a:xfrm>
            <a:off x="766961" y="3233477"/>
            <a:ext cx="10334847" cy="1033723"/>
          </a:xfrm>
          <a:prstGeom prst="rect">
            <a:avLst/>
          </a:prstGeom>
          <a:solidFill>
            <a:schemeClr val="bg1">
              <a:lumMod val="85000"/>
            </a:schemeClr>
          </a:solidFill>
          <a:ln>
            <a:solidFill>
              <a:schemeClr val="tx1"/>
            </a:solidFill>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eaLnBrk="1" hangingPunct="1">
              <a:lnSpc>
                <a:spcPct val="90000"/>
              </a:lnSpc>
              <a:spcBef>
                <a:spcPct val="25000"/>
              </a:spcBef>
              <a:buSzTx/>
              <a:buFontTx/>
              <a:buNone/>
            </a:pPr>
            <a:endParaRPr lang="en-US" altLang="en-US" sz="2800" dirty="0">
              <a:solidFill>
                <a:schemeClr val="tx1"/>
              </a:solidFill>
              <a:latin typeface="Calibri" pitchFamily="34" charset="0"/>
            </a:endParaRPr>
          </a:p>
        </p:txBody>
      </p:sp>
      <p:sp>
        <p:nvSpPr>
          <p:cNvPr id="3" name="TextBox 2">
            <a:extLst>
              <a:ext uri="{FF2B5EF4-FFF2-40B4-BE49-F238E27FC236}">
                <a16:creationId xmlns:a16="http://schemas.microsoft.com/office/drawing/2014/main" id="{BD26FA08-6803-4EB4-873F-7AF38E8E4447}"/>
              </a:ext>
              <a:ext uri="{C183D7F6-B498-43B3-948B-1728B52AA6E4}">
                <adec:decorative xmlns:adec="http://schemas.microsoft.com/office/drawing/2017/decorative" val="1"/>
              </a:ext>
            </a:extLst>
          </p:cNvPr>
          <p:cNvSpPr txBox="1"/>
          <p:nvPr/>
        </p:nvSpPr>
        <p:spPr>
          <a:xfrm>
            <a:off x="627794" y="1812496"/>
            <a:ext cx="10621925" cy="1354217"/>
          </a:xfrm>
          <a:prstGeom prst="rect">
            <a:avLst/>
          </a:prstGeom>
          <a:noFill/>
        </p:spPr>
        <p:txBody>
          <a:bodyPr wrap="square" rtlCol="0">
            <a:spAutoFit/>
          </a:bodyPr>
          <a:lstStyle/>
          <a:p>
            <a:pPr algn="ctr"/>
            <a:r>
              <a:rPr lang="en-US" sz="2400" b="1" dirty="0">
                <a:solidFill>
                  <a:srgbClr val="000000"/>
                </a:solidFill>
                <a:latin typeface="Calibri" pitchFamily="34" charset="0"/>
                <a:ea typeface="ＭＳ Ｐゴシック" panose="020B0600070205080204" pitchFamily="34" charset="-128"/>
              </a:rPr>
              <a:t>Outcome and Sub-Outcomes: </a:t>
            </a:r>
          </a:p>
          <a:p>
            <a:pPr algn="ctr"/>
            <a:r>
              <a:rPr lang="en-US" sz="2000" dirty="0">
                <a:solidFill>
                  <a:srgbClr val="000000"/>
                </a:solidFill>
                <a:latin typeface="Calibri" pitchFamily="34" charset="0"/>
                <a:ea typeface="ＭＳ Ｐゴシック" panose="020B0600070205080204" pitchFamily="34" charset="-128"/>
              </a:rPr>
              <a:t>Changes in conditions, behaviors, attitudes, practices, skills, etc. the lead to the project objective being achieved (e.g., increased employment).</a:t>
            </a:r>
          </a:p>
          <a:p>
            <a:endParaRPr lang="en-US" dirty="0"/>
          </a:p>
        </p:txBody>
      </p:sp>
      <p:sp>
        <p:nvSpPr>
          <p:cNvPr id="4" name="TextBox 3">
            <a:extLst>
              <a:ext uri="{FF2B5EF4-FFF2-40B4-BE49-F238E27FC236}">
                <a16:creationId xmlns:a16="http://schemas.microsoft.com/office/drawing/2014/main" id="{D6C87B25-7254-450B-9105-459D4BAA06C7}"/>
              </a:ext>
              <a:ext uri="{C183D7F6-B498-43B3-948B-1728B52AA6E4}">
                <adec:decorative xmlns:adec="http://schemas.microsoft.com/office/drawing/2017/decorative" val="1"/>
              </a:ext>
            </a:extLst>
          </p:cNvPr>
          <p:cNvSpPr txBox="1"/>
          <p:nvPr/>
        </p:nvSpPr>
        <p:spPr>
          <a:xfrm>
            <a:off x="737899" y="3208196"/>
            <a:ext cx="10271052" cy="1077218"/>
          </a:xfrm>
          <a:prstGeom prst="rect">
            <a:avLst/>
          </a:prstGeom>
          <a:noFill/>
        </p:spPr>
        <p:txBody>
          <a:bodyPr wrap="square" rtlCol="0">
            <a:spAutoFit/>
          </a:bodyPr>
          <a:lstStyle/>
          <a:p>
            <a:pPr algn="ctr"/>
            <a:r>
              <a:rPr lang="en-US" sz="2400" b="1" dirty="0"/>
              <a:t>Outputs: </a:t>
            </a:r>
          </a:p>
          <a:p>
            <a:pPr algn="ctr"/>
            <a:r>
              <a:rPr kumimoji="0" lang="en-US" sz="2000" b="0" i="0" u="none" strike="noStrike" cap="none" normalizeH="0" baseline="0" dirty="0">
                <a:ln>
                  <a:noFill/>
                </a:ln>
                <a:solidFill>
                  <a:srgbClr val="000000"/>
                </a:solidFill>
                <a:effectLst/>
                <a:ea typeface="ＭＳ Ｐゴシック" pitchFamily="-106" charset="-128"/>
              </a:rPr>
              <a:t>The immediate products or services that are produced as a result of project activities (</a:t>
            </a:r>
            <a:r>
              <a:rPr lang="en-US" sz="2000" dirty="0">
                <a:solidFill>
                  <a:srgbClr val="000000"/>
                </a:solidFill>
                <a:ea typeface="ＭＳ Ｐゴシック" pitchFamily="-106" charset="-128"/>
              </a:rPr>
              <a:t>e.g., p</a:t>
            </a:r>
            <a:r>
              <a:rPr kumimoji="0" lang="en-US" sz="2000" b="0" i="0" u="none" strike="noStrike" cap="none" normalizeH="0" baseline="0" dirty="0">
                <a:ln>
                  <a:noFill/>
                </a:ln>
                <a:solidFill>
                  <a:schemeClr val="tx1"/>
                </a:solidFill>
                <a:effectLst/>
                <a:latin typeface="+mn-lt"/>
                <a:ea typeface="ＭＳ Ｐゴシック" pitchFamily="-106" charset="-128"/>
              </a:rPr>
              <a:t>eople trained/mentored, website operational, books/manuals distributed</a:t>
            </a:r>
            <a:r>
              <a:rPr lang="en-US" sz="2000" dirty="0">
                <a:solidFill>
                  <a:srgbClr val="000000"/>
                </a:solidFill>
                <a:ea typeface="ＭＳ Ｐゴシック" pitchFamily="-106" charset="-128"/>
              </a:rPr>
              <a:t>).</a:t>
            </a:r>
            <a:endParaRPr kumimoji="0" lang="en-US" sz="2000" b="0" i="0" u="none" strike="noStrike" cap="none" normalizeH="0" baseline="0" dirty="0">
              <a:ln>
                <a:noFill/>
              </a:ln>
              <a:solidFill>
                <a:schemeClr val="tx1"/>
              </a:solidFill>
              <a:effectLst/>
              <a:latin typeface="+mn-lt"/>
              <a:ea typeface="ＭＳ Ｐゴシック" pitchFamily="-106" charset="-128"/>
            </a:endParaRPr>
          </a:p>
        </p:txBody>
      </p:sp>
      <p:sp>
        <p:nvSpPr>
          <p:cNvPr id="5" name="TextBox 4">
            <a:extLst>
              <a:ext uri="{FF2B5EF4-FFF2-40B4-BE49-F238E27FC236}">
                <a16:creationId xmlns:a16="http://schemas.microsoft.com/office/drawing/2014/main" id="{FE935A91-41BA-4E25-85F7-21B51AE7A938}"/>
              </a:ext>
              <a:ext uri="{C183D7F6-B498-43B3-948B-1728B52AA6E4}">
                <adec:decorative xmlns:adec="http://schemas.microsoft.com/office/drawing/2017/decorative" val="1"/>
              </a:ext>
            </a:extLst>
          </p:cNvPr>
          <p:cNvSpPr txBox="1"/>
          <p:nvPr/>
        </p:nvSpPr>
        <p:spPr>
          <a:xfrm>
            <a:off x="686627" y="4647583"/>
            <a:ext cx="10388009" cy="1055674"/>
          </a:xfrm>
          <a:prstGeom prst="rect">
            <a:avLst/>
          </a:prstGeom>
          <a:noFill/>
        </p:spPr>
        <p:txBody>
          <a:bodyPr wrap="square" rtlCol="0">
            <a:spAutoFit/>
          </a:bodyPr>
          <a:lstStyle/>
          <a:p>
            <a:pPr algn="ctr" eaLnBrk="1" hangingPunct="1">
              <a:lnSpc>
                <a:spcPct val="90000"/>
              </a:lnSpc>
              <a:spcBef>
                <a:spcPct val="25000"/>
              </a:spcBef>
              <a:buSzTx/>
              <a:buFontTx/>
              <a:buNone/>
            </a:pPr>
            <a:r>
              <a:rPr lang="en-US" altLang="en-US" sz="2400" b="1" dirty="0">
                <a:solidFill>
                  <a:schemeClr val="tx1"/>
                </a:solidFill>
                <a:latin typeface="Calibri" pitchFamily="34" charset="0"/>
              </a:rPr>
              <a:t>Activities:</a:t>
            </a:r>
          </a:p>
          <a:p>
            <a:pPr algn="ctr" eaLnBrk="1" hangingPunct="1">
              <a:lnSpc>
                <a:spcPct val="90000"/>
              </a:lnSpc>
              <a:spcBef>
                <a:spcPct val="25000"/>
              </a:spcBef>
              <a:buSzTx/>
              <a:buFontTx/>
              <a:buNone/>
            </a:pPr>
            <a:r>
              <a:rPr kumimoji="0" lang="en-US" sz="2000" b="0" i="0" u="none" strike="noStrike" cap="none" normalizeH="0" baseline="0" dirty="0">
                <a:ln>
                  <a:noFill/>
                </a:ln>
                <a:solidFill>
                  <a:srgbClr val="000000"/>
                </a:solidFill>
                <a:effectLst/>
                <a:ea typeface="ＭＳ Ｐゴシック" pitchFamily="-106" charset="-128"/>
              </a:rPr>
              <a:t>Sets of actions which use inputs to produce specific outputs (e.g., trainings, TA, access to grants) </a:t>
            </a:r>
            <a:endParaRPr lang="en-US" altLang="en-US" sz="2000" dirty="0">
              <a:solidFill>
                <a:schemeClr val="tx1"/>
              </a:solidFill>
            </a:endParaRPr>
          </a:p>
          <a:p>
            <a:endParaRPr lang="en-US" dirty="0"/>
          </a:p>
        </p:txBody>
      </p:sp>
      <p:sp>
        <p:nvSpPr>
          <p:cNvPr id="6" name="Arrow: Right 5">
            <a:extLst>
              <a:ext uri="{FF2B5EF4-FFF2-40B4-BE49-F238E27FC236}">
                <a16:creationId xmlns:a16="http://schemas.microsoft.com/office/drawing/2014/main" id="{641CD9B8-9C97-4C81-9FFA-838A5A378EF5}"/>
              </a:ext>
              <a:ext uri="{C183D7F6-B498-43B3-948B-1728B52AA6E4}">
                <adec:decorative xmlns:adec="http://schemas.microsoft.com/office/drawing/2017/decorative" val="1"/>
              </a:ext>
            </a:extLst>
          </p:cNvPr>
          <p:cNvSpPr/>
          <p:nvPr/>
        </p:nvSpPr>
        <p:spPr>
          <a:xfrm rot="16200000">
            <a:off x="5540027" y="1428257"/>
            <a:ext cx="296134"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99F2F1DB-7BD3-4023-BAAA-C2F8ACAEC331}"/>
              </a:ext>
              <a:ext uri="{C183D7F6-B498-43B3-948B-1728B52AA6E4}">
                <adec:decorative xmlns:adec="http://schemas.microsoft.com/office/drawing/2017/decorative" val="1"/>
              </a:ext>
            </a:extLst>
          </p:cNvPr>
          <p:cNvSpPr/>
          <p:nvPr/>
        </p:nvSpPr>
        <p:spPr>
          <a:xfrm rot="16200000">
            <a:off x="5550933" y="2831084"/>
            <a:ext cx="314960"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5AFD8412-2032-4C56-B2BA-28AAC374C5DD}"/>
              </a:ext>
              <a:ext uri="{C183D7F6-B498-43B3-948B-1728B52AA6E4}">
                <adec:decorative xmlns:adec="http://schemas.microsoft.com/office/drawing/2017/decorative" val="1"/>
              </a:ext>
            </a:extLst>
          </p:cNvPr>
          <p:cNvSpPr/>
          <p:nvPr/>
        </p:nvSpPr>
        <p:spPr>
          <a:xfrm rot="16200000">
            <a:off x="5575588" y="4196857"/>
            <a:ext cx="326614"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8">
            <a:extLst>
              <a:ext uri="{FF2B5EF4-FFF2-40B4-BE49-F238E27FC236}">
                <a16:creationId xmlns:a16="http://schemas.microsoft.com/office/drawing/2014/main" id="{622F57D2-A5A5-4291-B204-9A5B38FBFFCD}"/>
              </a:ext>
            </a:extLst>
          </p:cNvPr>
          <p:cNvSpPr>
            <a:spLocks noChangeArrowheads="1"/>
          </p:cNvSpPr>
          <p:nvPr/>
        </p:nvSpPr>
        <p:spPr bwMode="auto">
          <a:xfrm>
            <a:off x="784803" y="5746896"/>
            <a:ext cx="10337798" cy="440544"/>
          </a:xfrm>
          <a:prstGeom prst="rect">
            <a:avLst/>
          </a:prstGeom>
          <a:solidFill>
            <a:schemeClr val="accent5">
              <a:lumMod val="20000"/>
              <a:lumOff val="80000"/>
            </a:schemeClr>
          </a:solidFill>
          <a:ln>
            <a:solidFill>
              <a:schemeClr val="tx1"/>
            </a:solidFill>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1" hangingPunct="1">
              <a:lnSpc>
                <a:spcPct val="90000"/>
              </a:lnSpc>
              <a:spcBef>
                <a:spcPct val="25000"/>
              </a:spcBef>
              <a:defRPr/>
            </a:pPr>
            <a:r>
              <a:rPr lang="en-US" sz="2000" b="1" dirty="0">
                <a:solidFill>
                  <a:schemeClr val="tx1"/>
                </a:solidFill>
                <a:latin typeface="Calibri" pitchFamily="34" charset="0"/>
                <a:ea typeface="ＭＳ Ｐゴシック" panose="020B0600070205080204" pitchFamily="34" charset="-128"/>
              </a:rPr>
              <a:t>Inputs</a:t>
            </a:r>
            <a:r>
              <a:rPr lang="en-US" b="1" dirty="0">
                <a:solidFill>
                  <a:schemeClr val="tx1"/>
                </a:solidFill>
                <a:latin typeface="Calibri" pitchFamily="34" charset="0"/>
                <a:ea typeface="ＭＳ Ｐゴシック" panose="020B0600070205080204" pitchFamily="34" charset="-128"/>
              </a:rPr>
              <a:t>: </a:t>
            </a:r>
            <a:r>
              <a:rPr kumimoji="0" lang="en-US" b="0" i="0" u="none" strike="noStrike" cap="none" normalizeH="0" baseline="0" dirty="0">
                <a:ln>
                  <a:noFill/>
                </a:ln>
                <a:solidFill>
                  <a:srgbClr val="002060"/>
                </a:solidFill>
                <a:effectLst/>
                <a:latin typeface="+mn-lt"/>
                <a:ea typeface="ＭＳ Ｐゴシック" pitchFamily="-106" charset="-128"/>
              </a:rPr>
              <a:t>The </a:t>
            </a:r>
            <a:r>
              <a:rPr kumimoji="0" lang="en-US" b="0" i="0" u="none" strike="noStrike" cap="none" normalizeH="0" baseline="0" dirty="0">
                <a:ln>
                  <a:noFill/>
                </a:ln>
                <a:solidFill>
                  <a:srgbClr val="000000"/>
                </a:solidFill>
                <a:effectLst/>
                <a:latin typeface="+mn-lt"/>
                <a:ea typeface="ＭＳ Ｐゴシック" pitchFamily="-106" charset="-128"/>
              </a:rPr>
              <a:t>primary resources required to carry out the project (e.g., </a:t>
            </a:r>
            <a:r>
              <a:rPr lang="en-US" dirty="0">
                <a:solidFill>
                  <a:schemeClr val="tx1"/>
                </a:solidFill>
                <a:ea typeface="ＭＳ Ｐゴシック" pitchFamily="-106" charset="-128"/>
              </a:rPr>
              <a:t>f</a:t>
            </a:r>
            <a:r>
              <a:rPr kumimoji="0" lang="en-US" b="0" i="0" u="none" strike="noStrike" cap="none" normalizeH="0" baseline="0" dirty="0">
                <a:ln>
                  <a:noFill/>
                </a:ln>
                <a:solidFill>
                  <a:schemeClr val="tx1"/>
                </a:solidFill>
                <a:effectLst/>
                <a:latin typeface="+mn-lt"/>
                <a:ea typeface="ＭＳ Ｐゴシック" pitchFamily="-106" charset="-128"/>
              </a:rPr>
              <a:t>unds, human resources &amp; equipment</a:t>
            </a:r>
            <a:r>
              <a:rPr kumimoji="0" lang="en-US" b="0" i="0" u="none" strike="noStrike" cap="none" normalizeH="0" baseline="0" dirty="0">
                <a:ln>
                  <a:noFill/>
                </a:ln>
                <a:solidFill>
                  <a:srgbClr val="000000"/>
                </a:solidFill>
                <a:effectLst/>
                <a:latin typeface="+mn-lt"/>
                <a:ea typeface="ＭＳ Ｐゴシック" pitchFamily="-106" charset="-128"/>
              </a:rPr>
              <a:t>.</a:t>
            </a:r>
            <a:r>
              <a:rPr lang="en-US" b="1" dirty="0">
                <a:solidFill>
                  <a:schemeClr val="bg1">
                    <a:lumMod val="95000"/>
                  </a:schemeClr>
                </a:solidFill>
                <a:latin typeface="Calibri" pitchFamily="34" charset="0"/>
                <a:ea typeface="ＭＳ Ｐゴシック" panose="020B0600070205080204" pitchFamily="34" charset="-128"/>
              </a:rPr>
              <a:t> </a:t>
            </a:r>
          </a:p>
        </p:txBody>
      </p:sp>
      <p:sp>
        <p:nvSpPr>
          <p:cNvPr id="21" name="Arrow: Right 20">
            <a:extLst>
              <a:ext uri="{FF2B5EF4-FFF2-40B4-BE49-F238E27FC236}">
                <a16:creationId xmlns:a16="http://schemas.microsoft.com/office/drawing/2014/main" id="{C82AB7DA-E933-4A93-8640-0DBEA4E03196}"/>
              </a:ext>
              <a:ext uri="{C183D7F6-B498-43B3-948B-1728B52AA6E4}">
                <adec:decorative xmlns:adec="http://schemas.microsoft.com/office/drawing/2017/decorative" val="1"/>
              </a:ext>
            </a:extLst>
          </p:cNvPr>
          <p:cNvSpPr/>
          <p:nvPr/>
        </p:nvSpPr>
        <p:spPr>
          <a:xfrm rot="16200000">
            <a:off x="5611148" y="5390657"/>
            <a:ext cx="275814"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0CC158-48A5-4D4B-BE15-13D62917CCFE}"/>
              </a:ext>
            </a:extLst>
          </p:cNvPr>
          <p:cNvSpPr txBox="1"/>
          <p:nvPr/>
        </p:nvSpPr>
        <p:spPr>
          <a:xfrm>
            <a:off x="939281" y="589280"/>
            <a:ext cx="9921759" cy="937180"/>
          </a:xfrm>
          <a:prstGeom prst="rect">
            <a:avLst/>
          </a:prstGeom>
          <a:noFill/>
        </p:spPr>
        <p:txBody>
          <a:bodyPr wrap="square" rtlCol="0">
            <a:spAutoFit/>
          </a:bodyPr>
          <a:lstStyle/>
          <a:p>
            <a:pPr algn="ctr" eaLnBrk="1" hangingPunct="1">
              <a:lnSpc>
                <a:spcPct val="90000"/>
              </a:lnSpc>
              <a:spcBef>
                <a:spcPct val="25000"/>
              </a:spcBef>
              <a:defRPr/>
            </a:pPr>
            <a:r>
              <a:rPr lang="en-US" sz="2000" b="1" dirty="0">
                <a:solidFill>
                  <a:schemeClr val="bg1">
                    <a:lumMod val="95000"/>
                  </a:schemeClr>
                </a:solidFill>
                <a:latin typeface="Calibri" pitchFamily="34" charset="0"/>
                <a:ea typeface="ＭＳ Ｐゴシック" panose="020B0600070205080204" pitchFamily="34" charset="-128"/>
              </a:rPr>
              <a:t>PROJECT OBJECTIVE</a:t>
            </a:r>
            <a:r>
              <a:rPr lang="en-US" sz="1800" b="1" dirty="0">
                <a:solidFill>
                  <a:schemeClr val="bg1">
                    <a:lumMod val="95000"/>
                  </a:schemeClr>
                </a:solidFill>
                <a:latin typeface="Calibri" pitchFamily="34" charset="0"/>
                <a:ea typeface="ＭＳ Ｐゴシック" panose="020B0600070205080204" pitchFamily="34" charset="-128"/>
              </a:rPr>
              <a:t>:</a:t>
            </a:r>
          </a:p>
          <a:p>
            <a:pPr algn="ctr" eaLnBrk="1" hangingPunct="1">
              <a:lnSpc>
                <a:spcPct val="90000"/>
              </a:lnSpc>
              <a:spcBef>
                <a:spcPct val="25000"/>
              </a:spcBef>
              <a:defRPr/>
            </a:pPr>
            <a:r>
              <a:rPr lang="en-US" sz="1800" dirty="0">
                <a:solidFill>
                  <a:schemeClr val="bg1">
                    <a:lumMod val="95000"/>
                  </a:schemeClr>
                </a:solidFill>
                <a:latin typeface="Calibri" pitchFamily="34" charset="0"/>
                <a:ea typeface="ＭＳ Ｐゴシック" panose="020B0600070205080204" pitchFamily="34" charset="-128"/>
              </a:rPr>
              <a:t>Most ambitious result for which the project is willing to held accountable for achieving (e.g., Reduced child labor)</a:t>
            </a:r>
            <a:r>
              <a:rPr lang="en-US" sz="1800" b="1" dirty="0">
                <a:solidFill>
                  <a:schemeClr val="bg1">
                    <a:lumMod val="95000"/>
                  </a:schemeClr>
                </a:solidFill>
                <a:latin typeface="Calibri" pitchFamily="34" charset="0"/>
                <a:ea typeface="ＭＳ Ｐゴシック" panose="020B0600070205080204" pitchFamily="34" charset="-128"/>
              </a:rPr>
              <a:t>. </a:t>
            </a:r>
          </a:p>
        </p:txBody>
      </p:sp>
      <p:sp>
        <p:nvSpPr>
          <p:cNvPr id="11" name="Footer Placeholder 2">
            <a:extLst>
              <a:ext uri="{FF2B5EF4-FFF2-40B4-BE49-F238E27FC236}">
                <a16:creationId xmlns:a16="http://schemas.microsoft.com/office/drawing/2014/main" id="{8009827D-E1F6-4C92-B66A-315D6E9410CD}"/>
              </a:ext>
              <a:ext uri="{C183D7F6-B498-43B3-948B-1728B52AA6E4}">
                <adec:decorative xmlns:adec="http://schemas.microsoft.com/office/drawing/2017/decorative" val="1"/>
              </a:ext>
            </a:extLst>
          </p:cNvPr>
          <p:cNvSpPr txBox="1">
            <a:spLocks/>
          </p:cNvSpPr>
          <p:nvPr/>
        </p:nvSpPr>
        <p:spPr>
          <a:xfrm>
            <a:off x="0" y="6343782"/>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824278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txBox="1">
            <a:spLocks noGrp="1" noChangeArrowheads="1"/>
          </p:cNvSpPr>
          <p:nvPr>
            <p:ph type="title" idx="4294967295"/>
          </p:nvPr>
        </p:nvSpPr>
        <p:spPr bwMode="auto">
          <a:xfrm>
            <a:off x="-452828" y="482757"/>
            <a:ext cx="8458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Exercise 2: Causal Thinking (1)</a:t>
            </a:r>
          </a:p>
        </p:txBody>
      </p:sp>
      <p:sp>
        <p:nvSpPr>
          <p:cNvPr id="51203" name="Text Box 2"/>
          <p:cNvSpPr txBox="1">
            <a:spLocks noChangeArrowheads="1"/>
          </p:cNvSpPr>
          <p:nvPr/>
        </p:nvSpPr>
        <p:spPr bwMode="auto">
          <a:xfrm>
            <a:off x="880672" y="2048224"/>
            <a:ext cx="2895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Tx/>
              <a:buNone/>
            </a:pPr>
            <a:r>
              <a:rPr lang="en-US" altLang="en-US" sz="2400" b="1" dirty="0">
                <a:solidFill>
                  <a:schemeClr val="tx1"/>
                </a:solidFill>
                <a:latin typeface="Arial" pitchFamily="34" charset="0"/>
              </a:rPr>
              <a:t>NUMBER THE STATEMENTS </a:t>
            </a:r>
          </a:p>
          <a:p>
            <a:pPr eaLnBrk="1" hangingPunct="1">
              <a:spcBef>
                <a:spcPct val="0"/>
              </a:spcBef>
              <a:buFontTx/>
              <a:buNone/>
            </a:pPr>
            <a:r>
              <a:rPr lang="en-US" altLang="en-US" sz="2400" b="1" dirty="0">
                <a:solidFill>
                  <a:schemeClr val="tx1"/>
                </a:solidFill>
                <a:latin typeface="Arial" pitchFamily="34" charset="0"/>
              </a:rPr>
              <a:t>IN AN ORDER</a:t>
            </a:r>
          </a:p>
          <a:p>
            <a:pPr eaLnBrk="1" hangingPunct="1">
              <a:spcBef>
                <a:spcPct val="0"/>
              </a:spcBef>
              <a:buFontTx/>
              <a:buNone/>
            </a:pPr>
            <a:r>
              <a:rPr lang="en-US" altLang="en-US" sz="2400" b="1" dirty="0">
                <a:solidFill>
                  <a:schemeClr val="tx1"/>
                </a:solidFill>
                <a:latin typeface="Arial" pitchFamily="34" charset="0"/>
              </a:rPr>
              <a:t>DEMONSTRATING</a:t>
            </a:r>
            <a:br>
              <a:rPr lang="en-US" altLang="en-US" sz="2400" b="1" dirty="0">
                <a:solidFill>
                  <a:schemeClr val="tx1"/>
                </a:solidFill>
                <a:latin typeface="Arial" pitchFamily="34" charset="0"/>
              </a:rPr>
            </a:br>
            <a:r>
              <a:rPr lang="en-US" altLang="en-US" sz="2400" b="1" dirty="0">
                <a:solidFill>
                  <a:schemeClr val="tx1"/>
                </a:solidFill>
                <a:latin typeface="Arial" pitchFamily="34" charset="0"/>
              </a:rPr>
              <a:t>CAUSE AND</a:t>
            </a:r>
            <a:br>
              <a:rPr lang="en-US" altLang="en-US" sz="2400" b="1" dirty="0">
                <a:solidFill>
                  <a:schemeClr val="tx1"/>
                </a:solidFill>
                <a:latin typeface="Arial" pitchFamily="34" charset="0"/>
              </a:rPr>
            </a:br>
            <a:r>
              <a:rPr lang="en-US" altLang="en-US" sz="2400" b="1" dirty="0">
                <a:solidFill>
                  <a:schemeClr val="tx1"/>
                </a:solidFill>
                <a:latin typeface="Arial" pitchFamily="34" charset="0"/>
              </a:rPr>
              <a:t>EFFECT</a:t>
            </a:r>
            <a:endParaRPr lang="en-US" altLang="en-US" sz="2400" dirty="0">
              <a:solidFill>
                <a:schemeClr val="tx1"/>
              </a:solidFill>
              <a:latin typeface="Arial" pitchFamily="34" charset="0"/>
            </a:endParaRPr>
          </a:p>
        </p:txBody>
      </p:sp>
      <p:sp>
        <p:nvSpPr>
          <p:cNvPr id="51204" name="Text Box 4"/>
          <p:cNvSpPr txBox="1">
            <a:spLocks noChangeArrowheads="1"/>
          </p:cNvSpPr>
          <p:nvPr/>
        </p:nvSpPr>
        <p:spPr bwMode="auto">
          <a:xfrm>
            <a:off x="4470882" y="1362328"/>
            <a:ext cx="7180080" cy="469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eaLnBrk="1" hangingPunct="1">
              <a:spcBef>
                <a:spcPts val="1200"/>
              </a:spcBef>
              <a:spcAft>
                <a:spcPts val="1800"/>
              </a:spcAft>
              <a:buFontTx/>
              <a:buNone/>
            </a:pPr>
            <a:r>
              <a:rPr lang="en-US" altLang="en-US" dirty="0">
                <a:solidFill>
                  <a:srgbClr val="17375E"/>
                </a:solidFill>
                <a:latin typeface="+mn-lt"/>
              </a:rPr>
              <a:t>__	1. Improved business practices by private sector actors</a:t>
            </a:r>
          </a:p>
          <a:p>
            <a:pPr eaLnBrk="1" hangingPunct="1">
              <a:spcBef>
                <a:spcPts val="1200"/>
              </a:spcBef>
              <a:spcAft>
                <a:spcPts val="1800"/>
              </a:spcAft>
              <a:buFontTx/>
              <a:buNone/>
            </a:pPr>
            <a:r>
              <a:rPr lang="en-US" altLang="en-US" dirty="0">
                <a:solidFill>
                  <a:srgbClr val="17375E"/>
                </a:solidFill>
                <a:latin typeface="+mn-lt"/>
              </a:rPr>
              <a:t>__ 2. Increased training of private sector actors in labor rights and protections </a:t>
            </a:r>
          </a:p>
          <a:p>
            <a:pPr eaLnBrk="1" hangingPunct="1">
              <a:spcBef>
                <a:spcPts val="1200"/>
              </a:spcBef>
              <a:spcAft>
                <a:spcPts val="1800"/>
              </a:spcAft>
              <a:buFontTx/>
              <a:buNone/>
            </a:pPr>
            <a:r>
              <a:rPr lang="en-US" altLang="en-US" dirty="0">
                <a:solidFill>
                  <a:srgbClr val="17375E"/>
                </a:solidFill>
                <a:latin typeface="+mn-lt"/>
              </a:rPr>
              <a:t>__ 3. Reduced incidence of child labor in targeted communities </a:t>
            </a:r>
          </a:p>
          <a:p>
            <a:pPr eaLnBrk="1" hangingPunct="1">
              <a:spcBef>
                <a:spcPts val="1200"/>
              </a:spcBef>
              <a:spcAft>
                <a:spcPts val="1800"/>
              </a:spcAft>
              <a:buFontTx/>
              <a:buNone/>
            </a:pPr>
            <a:r>
              <a:rPr lang="en-US" altLang="en-US" dirty="0">
                <a:solidFill>
                  <a:srgbClr val="17375E"/>
                </a:solidFill>
                <a:latin typeface="+mn-lt"/>
              </a:rPr>
              <a:t>__ 4. Improved understanding of private sector actors on labor rights and protections </a:t>
            </a:r>
          </a:p>
        </p:txBody>
      </p:sp>
      <p:sp>
        <p:nvSpPr>
          <p:cNvPr id="5" name="Footer Placeholder 2">
            <a:extLst>
              <a:ext uri="{FF2B5EF4-FFF2-40B4-BE49-F238E27FC236}">
                <a16:creationId xmlns:a16="http://schemas.microsoft.com/office/drawing/2014/main" id="{E03662FB-B545-4200-A2A5-64E756981F59}"/>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443323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txBox="1">
            <a:spLocks noGrp="1" noChangeArrowheads="1"/>
          </p:cNvSpPr>
          <p:nvPr>
            <p:ph type="title" idx="4294967295"/>
          </p:nvPr>
        </p:nvSpPr>
        <p:spPr bwMode="auto">
          <a:xfrm>
            <a:off x="537338" y="308172"/>
            <a:ext cx="8458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Exercise 2: Causal Thinking (1) </a:t>
            </a:r>
            <a:r>
              <a:rPr kumimoji="0" lang="en-US" altLang="en-US" sz="4400" b="1" i="0" u="none" strike="noStrike" kern="1200" cap="none" spc="0" normalizeH="0" baseline="0" noProof="0" dirty="0">
                <a:ln>
                  <a:noFill/>
                </a:ln>
                <a:solidFill>
                  <a:schemeClr val="accent2"/>
                </a:solidFill>
                <a:effectLst/>
                <a:uLnTx/>
                <a:uFillTx/>
                <a:latin typeface="+mj-lt"/>
                <a:ea typeface="+mj-ea"/>
                <a:cs typeface="+mj-cs"/>
              </a:rPr>
              <a:t>(Answer) </a:t>
            </a:r>
          </a:p>
        </p:txBody>
      </p:sp>
      <p:sp>
        <p:nvSpPr>
          <p:cNvPr id="6" name="Rectangle 5">
            <a:extLst>
              <a:ext uri="{FF2B5EF4-FFF2-40B4-BE49-F238E27FC236}">
                <a16:creationId xmlns:a16="http://schemas.microsoft.com/office/drawing/2014/main" id="{07BDF9C7-B5DF-4F85-8B55-BBFA96648E6A}"/>
              </a:ext>
            </a:extLst>
          </p:cNvPr>
          <p:cNvSpPr/>
          <p:nvPr/>
        </p:nvSpPr>
        <p:spPr>
          <a:xfrm>
            <a:off x="3403728" y="5053756"/>
            <a:ext cx="4457608" cy="9144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n-US" altLang="en-US" sz="2000" dirty="0">
                <a:solidFill>
                  <a:schemeClr val="bg1"/>
                </a:solidFill>
                <a:latin typeface="+mn-lt"/>
              </a:rPr>
              <a:t>2. Increased training of private sector actors in labor rights and protections</a:t>
            </a:r>
            <a:endParaRPr lang="en-US" sz="2000" dirty="0">
              <a:solidFill>
                <a:schemeClr val="bg1"/>
              </a:solidFill>
              <a:ea typeface="ＭＳ Ｐゴシック" pitchFamily="-106" charset="-128"/>
            </a:endParaRPr>
          </a:p>
        </p:txBody>
      </p:sp>
      <p:cxnSp>
        <p:nvCxnSpPr>
          <p:cNvPr id="3" name="Straight Arrow Connector 2" descr="Arrow pointing up from bottom box. ">
            <a:extLst>
              <a:ext uri="{FF2B5EF4-FFF2-40B4-BE49-F238E27FC236}">
                <a16:creationId xmlns:a16="http://schemas.microsoft.com/office/drawing/2014/main" id="{BA8A7925-3D27-49CA-A501-308633AFD4DC}"/>
              </a:ext>
            </a:extLst>
          </p:cNvPr>
          <p:cNvCxnSpPr>
            <a:cxnSpLocks/>
            <a:stCxn id="6" idx="0"/>
            <a:endCxn id="7" idx="2"/>
          </p:cNvCxnSpPr>
          <p:nvPr/>
        </p:nvCxnSpPr>
        <p:spPr>
          <a:xfrm flipV="1">
            <a:off x="5632532" y="4580681"/>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8D3D684-5D5A-4C19-AFAF-F3F80E7F21A4}"/>
              </a:ext>
            </a:extLst>
          </p:cNvPr>
          <p:cNvSpPr/>
          <p:nvPr/>
        </p:nvSpPr>
        <p:spPr>
          <a:xfrm>
            <a:off x="3403728" y="3666281"/>
            <a:ext cx="4457608" cy="9144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n-US" altLang="en-US" sz="2000" dirty="0">
                <a:solidFill>
                  <a:schemeClr val="bg1"/>
                </a:solidFill>
                <a:latin typeface="+mn-lt"/>
              </a:rPr>
              <a:t>4. Improved understanding of private sector actors on labor rights and protections</a:t>
            </a:r>
            <a:endParaRPr lang="en-US" sz="2000" dirty="0">
              <a:solidFill>
                <a:schemeClr val="bg1"/>
              </a:solidFill>
              <a:ea typeface="ＭＳ Ｐゴシック" pitchFamily="-106" charset="-128"/>
            </a:endParaRPr>
          </a:p>
        </p:txBody>
      </p:sp>
      <p:cxnSp>
        <p:nvCxnSpPr>
          <p:cNvPr id="14" name="Straight Arrow Connector 13" descr="2nd arrow pointing up ">
            <a:extLst>
              <a:ext uri="{FF2B5EF4-FFF2-40B4-BE49-F238E27FC236}">
                <a16:creationId xmlns:a16="http://schemas.microsoft.com/office/drawing/2014/main" id="{A53605B7-54F5-4BBA-B103-B9153A03FDDE}"/>
              </a:ext>
            </a:extLst>
          </p:cNvPr>
          <p:cNvCxnSpPr>
            <a:cxnSpLocks/>
          </p:cNvCxnSpPr>
          <p:nvPr/>
        </p:nvCxnSpPr>
        <p:spPr>
          <a:xfrm flipV="1">
            <a:off x="5592099" y="3187310"/>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87BA866-ADD6-497F-99A3-27FA9F6B6B3A}"/>
              </a:ext>
            </a:extLst>
          </p:cNvPr>
          <p:cNvSpPr/>
          <p:nvPr/>
        </p:nvSpPr>
        <p:spPr>
          <a:xfrm>
            <a:off x="3391382" y="2381548"/>
            <a:ext cx="4549139" cy="769621"/>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defRPr/>
            </a:pPr>
            <a:r>
              <a:rPr lang="en-US" altLang="en-US" sz="2000" dirty="0">
                <a:solidFill>
                  <a:schemeClr val="bg1"/>
                </a:solidFill>
                <a:latin typeface="+mn-lt"/>
              </a:rPr>
              <a:t>1. Improved business practices by private sector actors</a:t>
            </a:r>
          </a:p>
        </p:txBody>
      </p:sp>
      <p:cxnSp>
        <p:nvCxnSpPr>
          <p:cNvPr id="13" name="Straight Arrow Connector 12" descr="Final arrow pointing up from box. ">
            <a:extLst>
              <a:ext uri="{FF2B5EF4-FFF2-40B4-BE49-F238E27FC236}">
                <a16:creationId xmlns:a16="http://schemas.microsoft.com/office/drawing/2014/main" id="{9A6F2DB8-CF77-4B6D-B62F-2E114E7996A7}"/>
              </a:ext>
            </a:extLst>
          </p:cNvPr>
          <p:cNvCxnSpPr>
            <a:cxnSpLocks/>
          </p:cNvCxnSpPr>
          <p:nvPr/>
        </p:nvCxnSpPr>
        <p:spPr>
          <a:xfrm flipV="1">
            <a:off x="5570328" y="1896575"/>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CB9551F-624E-414B-A6A5-C7AA885E7627}"/>
              </a:ext>
            </a:extLst>
          </p:cNvPr>
          <p:cNvSpPr/>
          <p:nvPr/>
        </p:nvSpPr>
        <p:spPr>
          <a:xfrm>
            <a:off x="3346958" y="1223308"/>
            <a:ext cx="4616423" cy="6858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en-US" sz="2000" dirty="0">
                <a:solidFill>
                  <a:schemeClr val="bg1"/>
                </a:solidFill>
                <a:latin typeface="+mn-lt"/>
              </a:rPr>
              <a:t>3. Reduced incidence of child labor in targeted communities </a:t>
            </a:r>
            <a:r>
              <a:rPr lang="en-US" sz="2000" dirty="0">
                <a:solidFill>
                  <a:schemeClr val="bg1"/>
                </a:solidFill>
                <a:ea typeface="ＭＳ Ｐゴシック" pitchFamily="-106" charset="-128"/>
              </a:rPr>
              <a:t> </a:t>
            </a:r>
          </a:p>
        </p:txBody>
      </p:sp>
      <p:sp>
        <p:nvSpPr>
          <p:cNvPr id="5" name="Footer Placeholder 2">
            <a:extLst>
              <a:ext uri="{FF2B5EF4-FFF2-40B4-BE49-F238E27FC236}">
                <a16:creationId xmlns:a16="http://schemas.microsoft.com/office/drawing/2014/main" id="{E03662FB-B545-4200-A2A5-64E756981F59}"/>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1242835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2"/>
          <p:cNvSpPr txBox="1">
            <a:spLocks noGrp="1" noChangeArrowheads="1"/>
          </p:cNvSpPr>
          <p:nvPr>
            <p:ph type="title" idx="4294967295"/>
          </p:nvPr>
        </p:nvSpPr>
        <p:spPr bwMode="auto">
          <a:xfrm>
            <a:off x="260830" y="378222"/>
            <a:ext cx="688848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Exercise 2: Causal Thinking (2)</a:t>
            </a:r>
          </a:p>
        </p:txBody>
      </p:sp>
      <p:sp>
        <p:nvSpPr>
          <p:cNvPr id="6" name="Text Box 2"/>
          <p:cNvSpPr txBox="1">
            <a:spLocks noChangeArrowheads="1"/>
          </p:cNvSpPr>
          <p:nvPr/>
        </p:nvSpPr>
        <p:spPr bwMode="auto">
          <a:xfrm>
            <a:off x="1157981" y="2173405"/>
            <a:ext cx="2895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Tx/>
              <a:buNone/>
            </a:pPr>
            <a:r>
              <a:rPr lang="en-US" altLang="en-US" sz="2400" b="1" dirty="0">
                <a:solidFill>
                  <a:schemeClr val="tx1"/>
                </a:solidFill>
                <a:latin typeface="+mn-lt"/>
              </a:rPr>
              <a:t>NUMBER THE STATEMENTS </a:t>
            </a:r>
          </a:p>
          <a:p>
            <a:pPr eaLnBrk="1" hangingPunct="1">
              <a:spcBef>
                <a:spcPct val="0"/>
              </a:spcBef>
              <a:buFontTx/>
              <a:buNone/>
            </a:pPr>
            <a:r>
              <a:rPr lang="en-US" altLang="en-US" sz="2400" b="1" dirty="0">
                <a:solidFill>
                  <a:schemeClr val="tx1"/>
                </a:solidFill>
                <a:latin typeface="+mn-lt"/>
              </a:rPr>
              <a:t>IN AN ORDER</a:t>
            </a:r>
          </a:p>
          <a:p>
            <a:pPr eaLnBrk="1" hangingPunct="1">
              <a:spcBef>
                <a:spcPct val="0"/>
              </a:spcBef>
              <a:buFontTx/>
              <a:buNone/>
            </a:pPr>
            <a:r>
              <a:rPr lang="en-US" altLang="en-US" sz="2400" b="1" dirty="0">
                <a:solidFill>
                  <a:schemeClr val="tx1"/>
                </a:solidFill>
                <a:latin typeface="+mn-lt"/>
              </a:rPr>
              <a:t>DEMONSTRATING</a:t>
            </a:r>
            <a:br>
              <a:rPr lang="en-US" altLang="en-US" sz="2400" b="1" dirty="0">
                <a:solidFill>
                  <a:schemeClr val="tx1"/>
                </a:solidFill>
                <a:latin typeface="+mn-lt"/>
              </a:rPr>
            </a:br>
            <a:r>
              <a:rPr lang="en-US" altLang="en-US" sz="2400" b="1" dirty="0">
                <a:solidFill>
                  <a:schemeClr val="tx1"/>
                </a:solidFill>
                <a:latin typeface="+mn-lt"/>
              </a:rPr>
              <a:t>CAUSE AND</a:t>
            </a:r>
            <a:br>
              <a:rPr lang="en-US" altLang="en-US" sz="2400" b="1" dirty="0">
                <a:solidFill>
                  <a:schemeClr val="tx1"/>
                </a:solidFill>
                <a:latin typeface="+mn-lt"/>
              </a:rPr>
            </a:br>
            <a:r>
              <a:rPr lang="en-US" altLang="en-US" sz="2400" b="1" dirty="0">
                <a:solidFill>
                  <a:schemeClr val="tx1"/>
                </a:solidFill>
                <a:latin typeface="+mn-lt"/>
              </a:rPr>
              <a:t>EFFECT</a:t>
            </a:r>
            <a:endParaRPr lang="en-US" altLang="en-US" sz="2400" dirty="0">
              <a:solidFill>
                <a:schemeClr val="tx1"/>
              </a:solidFill>
              <a:latin typeface="+mn-lt"/>
            </a:endParaRPr>
          </a:p>
        </p:txBody>
      </p:sp>
      <p:sp>
        <p:nvSpPr>
          <p:cNvPr id="50180" name="Text Box 4"/>
          <p:cNvSpPr txBox="1">
            <a:spLocks noChangeArrowheads="1"/>
          </p:cNvSpPr>
          <p:nvPr/>
        </p:nvSpPr>
        <p:spPr bwMode="auto">
          <a:xfrm>
            <a:off x="4205678" y="1734204"/>
            <a:ext cx="696199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ts val="0"/>
              </a:spcBef>
              <a:spcAft>
                <a:spcPts val="600"/>
              </a:spcAft>
              <a:buNone/>
            </a:pPr>
            <a:r>
              <a:rPr lang="en-US" altLang="en-US" dirty="0">
                <a:solidFill>
                  <a:srgbClr val="17375E"/>
                </a:solidFill>
                <a:latin typeface="+mn-lt"/>
              </a:rPr>
              <a:t>__	1. </a:t>
            </a:r>
            <a:r>
              <a:rPr lang="en-US" altLang="en-US" sz="2600" dirty="0">
                <a:solidFill>
                  <a:srgbClr val="17375E"/>
                </a:solidFill>
                <a:latin typeface="+mn-lt"/>
              </a:rPr>
              <a:t>Improved delivery of social protection services </a:t>
            </a:r>
          </a:p>
          <a:p>
            <a:pPr>
              <a:spcBef>
                <a:spcPts val="0"/>
              </a:spcBef>
              <a:spcAft>
                <a:spcPts val="600"/>
              </a:spcAft>
              <a:buNone/>
            </a:pPr>
            <a:endParaRPr lang="en-US" altLang="en-US" sz="1000" dirty="0">
              <a:solidFill>
                <a:srgbClr val="17375E"/>
              </a:solidFill>
              <a:latin typeface="+mn-lt"/>
            </a:endParaRPr>
          </a:p>
          <a:p>
            <a:pPr>
              <a:spcBef>
                <a:spcPts val="0"/>
              </a:spcBef>
              <a:buSzPct val="90000"/>
              <a:buNone/>
            </a:pPr>
            <a:r>
              <a:rPr lang="en-US" altLang="en-US" sz="2400" dirty="0">
                <a:solidFill>
                  <a:srgbClr val="17375E"/>
                </a:solidFill>
                <a:latin typeface="+mn-lt"/>
              </a:rPr>
              <a:t>__	2. </a:t>
            </a:r>
            <a:r>
              <a:rPr lang="en-US" altLang="en-US" sz="2600" dirty="0">
                <a:solidFill>
                  <a:srgbClr val="17375E"/>
                </a:solidFill>
                <a:latin typeface="+mn-lt"/>
              </a:rPr>
              <a:t>Increased capacity of worker’s rights centers to provide legal assistance and social protection </a:t>
            </a:r>
          </a:p>
          <a:p>
            <a:pPr>
              <a:spcBef>
                <a:spcPct val="50000"/>
              </a:spcBef>
              <a:buSzPct val="90000"/>
              <a:buNone/>
            </a:pPr>
            <a:r>
              <a:rPr lang="en-US" altLang="en-US" sz="2400" dirty="0">
                <a:solidFill>
                  <a:srgbClr val="17375E"/>
                </a:solidFill>
                <a:latin typeface="+mn-lt"/>
              </a:rPr>
              <a:t>__	3. Improved protection of workers </a:t>
            </a:r>
          </a:p>
          <a:p>
            <a:pPr>
              <a:spcBef>
                <a:spcPct val="50000"/>
              </a:spcBef>
              <a:buSzPct val="90000"/>
              <a:buNone/>
            </a:pPr>
            <a:r>
              <a:rPr lang="en-US" altLang="en-US" sz="2400" dirty="0">
                <a:solidFill>
                  <a:srgbClr val="17375E"/>
                </a:solidFill>
                <a:latin typeface="+mn-lt"/>
              </a:rPr>
              <a:t>__	4. Increased use of social protection services </a:t>
            </a:r>
            <a:endParaRPr lang="en-US" altLang="en-US" sz="2600" dirty="0">
              <a:solidFill>
                <a:srgbClr val="17375E"/>
              </a:solidFill>
              <a:latin typeface="+mn-lt"/>
            </a:endParaRPr>
          </a:p>
        </p:txBody>
      </p:sp>
      <p:sp>
        <p:nvSpPr>
          <p:cNvPr id="5" name="Footer Placeholder 2">
            <a:extLst>
              <a:ext uri="{FF2B5EF4-FFF2-40B4-BE49-F238E27FC236}">
                <a16:creationId xmlns:a16="http://schemas.microsoft.com/office/drawing/2014/main" id="{F4CCE913-3D37-4218-8CDD-48F905B079BD}"/>
              </a:ext>
              <a:ext uri="{C183D7F6-B498-43B3-948B-1728B52AA6E4}">
                <adec:decorative xmlns:adec="http://schemas.microsoft.com/office/drawing/2017/decorative" val="1"/>
              </a:ext>
            </a:extLst>
          </p:cNvPr>
          <p:cNvSpPr>
            <a:spLocks noGrp="1"/>
          </p:cNvSpPr>
          <p:nvPr>
            <p:ph type="ftr" sz="quarter" idx="11"/>
          </p:nvPr>
        </p:nvSpPr>
        <p:spPr>
          <a:xfrm>
            <a:off x="-34665" y="635962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17123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a:extLst>
              <a:ext uri="{C183D7F6-B498-43B3-948B-1728B52AA6E4}">
                <adec:decorative xmlns:adec="http://schemas.microsoft.com/office/drawing/2017/decorative" val="0"/>
              </a:ext>
            </a:extLst>
          </p:cNvPr>
          <p:cNvSpPr txBox="1">
            <a:spLocks noGrp="1" noChangeArrowheads="1"/>
          </p:cNvSpPr>
          <p:nvPr>
            <p:ph type="title" idx="4294967295"/>
          </p:nvPr>
        </p:nvSpPr>
        <p:spPr bwMode="auto">
          <a:xfrm>
            <a:off x="537338" y="308172"/>
            <a:ext cx="8458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Exercise </a:t>
            </a:r>
            <a:r>
              <a:rPr kumimoji="0" lang="en-US" altLang="en-US" sz="4400" b="0" i="0" u="none" strike="noStrike" kern="1200" cap="none" spc="0" normalizeH="0" baseline="0" noProof="0" dirty="0" err="1">
                <a:ln>
                  <a:noFill/>
                </a:ln>
                <a:solidFill>
                  <a:schemeClr val="accent2"/>
                </a:solidFill>
                <a:effectLst/>
                <a:uLnTx/>
                <a:uFillTx/>
                <a:latin typeface="+mj-lt"/>
                <a:ea typeface="+mj-ea"/>
                <a:cs typeface="+mj-cs"/>
              </a:rPr>
              <a:t>2a</a:t>
            </a:r>
            <a:r>
              <a:rPr kumimoji="0" lang="en-US" altLang="en-US" sz="4400" b="0" i="0" u="none" strike="noStrike" kern="1200" cap="none" spc="0" normalizeH="0" baseline="0" noProof="0" dirty="0">
                <a:ln>
                  <a:noFill/>
                </a:ln>
                <a:solidFill>
                  <a:schemeClr val="accent2"/>
                </a:solidFill>
                <a:effectLst/>
                <a:uLnTx/>
                <a:uFillTx/>
                <a:latin typeface="Calibri" pitchFamily="34" charset="0"/>
                <a:ea typeface="+mj-ea"/>
                <a:cs typeface="+mj-cs"/>
              </a:rPr>
              <a:t>: </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Causal Thinking (2) </a:t>
            </a:r>
            <a:r>
              <a:rPr kumimoji="0" lang="en-US" altLang="en-US" sz="4400" b="1" i="0" u="none" strike="noStrike" kern="1200" cap="none" spc="0" normalizeH="0" baseline="0" noProof="0" dirty="0">
                <a:ln>
                  <a:noFill/>
                </a:ln>
                <a:solidFill>
                  <a:schemeClr val="accent2"/>
                </a:solidFill>
                <a:effectLst/>
                <a:uLnTx/>
                <a:uFillTx/>
                <a:latin typeface="Calibri" pitchFamily="34" charset="0"/>
                <a:ea typeface="+mj-ea"/>
                <a:cs typeface="+mj-cs"/>
              </a:rPr>
              <a:t>(Answer) </a:t>
            </a:r>
          </a:p>
        </p:txBody>
      </p:sp>
      <p:sp>
        <p:nvSpPr>
          <p:cNvPr id="6" name="Rectangle 5">
            <a:extLst>
              <a:ext uri="{FF2B5EF4-FFF2-40B4-BE49-F238E27FC236}">
                <a16:creationId xmlns:a16="http://schemas.microsoft.com/office/drawing/2014/main" id="{07BDF9C7-B5DF-4F85-8B55-BBFA96648E6A}"/>
              </a:ext>
            </a:extLst>
          </p:cNvPr>
          <p:cNvSpPr/>
          <p:nvPr/>
        </p:nvSpPr>
        <p:spPr>
          <a:xfrm>
            <a:off x="2708196" y="5007456"/>
            <a:ext cx="5877003" cy="814609"/>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ts val="0"/>
              </a:spcBef>
              <a:buSzPct val="90000"/>
              <a:buNone/>
            </a:pPr>
            <a:r>
              <a:rPr lang="en-US" altLang="en-US" sz="1800" dirty="0">
                <a:solidFill>
                  <a:schemeClr val="bg1"/>
                </a:solidFill>
                <a:latin typeface="+mn-lt"/>
              </a:rPr>
              <a:t>2. </a:t>
            </a:r>
            <a:r>
              <a:rPr lang="en-US" altLang="en-US" sz="2000" dirty="0">
                <a:solidFill>
                  <a:schemeClr val="bg1"/>
                </a:solidFill>
                <a:latin typeface="+mn-lt"/>
              </a:rPr>
              <a:t>Increased capacity of worker’s rights centers to provide legal assistance and social protection </a:t>
            </a:r>
          </a:p>
        </p:txBody>
      </p:sp>
      <p:cxnSp>
        <p:nvCxnSpPr>
          <p:cNvPr id="12" name="Straight Arrow Connector 11" descr="Arrow from bottom box to 2nd lowest. ">
            <a:extLst>
              <a:ext uri="{FF2B5EF4-FFF2-40B4-BE49-F238E27FC236}">
                <a16:creationId xmlns:a16="http://schemas.microsoft.com/office/drawing/2014/main" id="{C6FCF416-97ED-4AD3-BADC-611D6075D941}"/>
              </a:ext>
            </a:extLst>
          </p:cNvPr>
          <p:cNvCxnSpPr>
            <a:cxnSpLocks/>
          </p:cNvCxnSpPr>
          <p:nvPr/>
        </p:nvCxnSpPr>
        <p:spPr>
          <a:xfrm flipV="1">
            <a:off x="5477021" y="4574461"/>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8D3D684-5D5A-4C19-AFAF-F3F80E7F21A4}"/>
              </a:ext>
            </a:extLst>
          </p:cNvPr>
          <p:cNvSpPr/>
          <p:nvPr/>
        </p:nvSpPr>
        <p:spPr>
          <a:xfrm>
            <a:off x="2755546" y="3839900"/>
            <a:ext cx="5860133" cy="743674"/>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n-US" altLang="en-US" sz="2000">
                <a:solidFill>
                  <a:schemeClr val="bg1"/>
                </a:solidFill>
                <a:latin typeface="+mn-lt"/>
              </a:rPr>
              <a:t>1. Improved delivery of social protection services</a:t>
            </a:r>
            <a:endParaRPr lang="en-US" sz="2000" dirty="0">
              <a:solidFill>
                <a:schemeClr val="bg1"/>
              </a:solidFill>
              <a:ea typeface="ＭＳ Ｐゴシック" pitchFamily="-106" charset="-128"/>
            </a:endParaRPr>
          </a:p>
        </p:txBody>
      </p:sp>
      <p:cxnSp>
        <p:nvCxnSpPr>
          <p:cNvPr id="10" name="Straight Arrow Connector 9" descr="Arrow. ">
            <a:extLst>
              <a:ext uri="{FF2B5EF4-FFF2-40B4-BE49-F238E27FC236}">
                <a16:creationId xmlns:a16="http://schemas.microsoft.com/office/drawing/2014/main" id="{449432FE-DF4C-40E7-B54B-5AB3F8429185}"/>
              </a:ext>
            </a:extLst>
          </p:cNvPr>
          <p:cNvCxnSpPr>
            <a:cxnSpLocks/>
          </p:cNvCxnSpPr>
          <p:nvPr/>
        </p:nvCxnSpPr>
        <p:spPr>
          <a:xfrm flipV="1">
            <a:off x="5480132" y="3401914"/>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87BA866-ADD6-497F-99A3-27FA9F6B6B3A}"/>
              </a:ext>
            </a:extLst>
          </p:cNvPr>
          <p:cNvSpPr/>
          <p:nvPr/>
        </p:nvSpPr>
        <p:spPr>
          <a:xfrm>
            <a:off x="2766350" y="2647765"/>
            <a:ext cx="5810491" cy="769621"/>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defRPr/>
            </a:pPr>
            <a:r>
              <a:rPr lang="en-US" altLang="en-US" sz="2000">
                <a:solidFill>
                  <a:schemeClr val="bg1"/>
                </a:solidFill>
                <a:latin typeface="+mn-lt"/>
              </a:rPr>
              <a:t>4. Increased use of social protection services</a:t>
            </a:r>
            <a:endParaRPr lang="en-US" sz="2000" dirty="0">
              <a:solidFill>
                <a:schemeClr val="bg1"/>
              </a:solidFill>
              <a:ea typeface="ＭＳ Ｐゴシック" pitchFamily="-106" charset="-128"/>
            </a:endParaRPr>
          </a:p>
        </p:txBody>
      </p:sp>
      <p:cxnSp>
        <p:nvCxnSpPr>
          <p:cNvPr id="11" name="Straight Arrow Connector 10" descr="Arrow pointing up to last box (at top). ">
            <a:extLst>
              <a:ext uri="{FF2B5EF4-FFF2-40B4-BE49-F238E27FC236}">
                <a16:creationId xmlns:a16="http://schemas.microsoft.com/office/drawing/2014/main" id="{F3C1ECAB-CB71-4F1B-9FCA-EBF6FF32E33F}"/>
              </a:ext>
            </a:extLst>
          </p:cNvPr>
          <p:cNvCxnSpPr>
            <a:cxnSpLocks/>
          </p:cNvCxnSpPr>
          <p:nvPr/>
        </p:nvCxnSpPr>
        <p:spPr>
          <a:xfrm flipV="1">
            <a:off x="5464580" y="2220036"/>
            <a:ext cx="0" cy="473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CB9551F-624E-414B-A6A5-C7AA885E7627}"/>
              </a:ext>
            </a:extLst>
          </p:cNvPr>
          <p:cNvSpPr/>
          <p:nvPr/>
        </p:nvSpPr>
        <p:spPr>
          <a:xfrm>
            <a:off x="2777925" y="1582122"/>
            <a:ext cx="5825518" cy="6858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en-US" sz="2000" dirty="0">
                <a:solidFill>
                  <a:schemeClr val="bg1"/>
                </a:solidFill>
                <a:latin typeface="+mn-lt"/>
              </a:rPr>
              <a:t>3. Improved protection of workers</a:t>
            </a:r>
            <a:endParaRPr lang="en-US" sz="2000" dirty="0">
              <a:solidFill>
                <a:schemeClr val="bg1"/>
              </a:solidFill>
              <a:ea typeface="ＭＳ Ｐゴシック" pitchFamily="-106" charset="-128"/>
            </a:endParaRPr>
          </a:p>
        </p:txBody>
      </p:sp>
      <p:sp>
        <p:nvSpPr>
          <p:cNvPr id="5" name="Footer Placeholder 2">
            <a:extLst>
              <a:ext uri="{FF2B5EF4-FFF2-40B4-BE49-F238E27FC236}">
                <a16:creationId xmlns:a16="http://schemas.microsoft.com/office/drawing/2014/main" id="{E03662FB-B545-4200-A2A5-64E756981F59}"/>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125765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66620" y="2602509"/>
            <a:ext cx="7772400" cy="2416222"/>
          </a:xfrm>
        </p:spPr>
        <p:txBody>
          <a:bodyPr>
            <a:normAutofit/>
          </a:bodyPr>
          <a:lstStyle/>
          <a:p>
            <a:r>
              <a:rPr lang="en-US" dirty="0"/>
              <a:t>Developing the Full Results Framework</a:t>
            </a:r>
            <a:br>
              <a:rPr lang="en-US" dirty="0"/>
            </a:br>
            <a:endParaRPr lang="en-US" dirty="0"/>
          </a:p>
        </p:txBody>
      </p:sp>
      <p:sp>
        <p:nvSpPr>
          <p:cNvPr id="12" name="Slide Number Placeholder 25"/>
          <p:cNvSpPr>
            <a:spLocks noGrp="1"/>
          </p:cNvSpPr>
          <p:nvPr>
            <p:ph type="sldNum" sz="quarter" idx="12"/>
          </p:nvPr>
        </p:nvSpPr>
        <p:spPr>
          <a:xfrm>
            <a:off x="9825793"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n-US" smtClean="0"/>
              <a:pPr eaLnBrk="1" hangingPunct="1">
                <a:spcBef>
                  <a:spcPct val="0"/>
                </a:spcBef>
                <a:buSzTx/>
                <a:buFontTx/>
                <a:buNone/>
                <a:defRPr/>
              </a:pPr>
              <a:t>47</a:t>
            </a:fld>
            <a:endParaRPr lang="en-US" altLang="en-US" sz="1200" dirty="0">
              <a:solidFill>
                <a:srgbClr val="000099"/>
              </a:solidFill>
            </a:endParaRPr>
          </a:p>
        </p:txBody>
      </p:sp>
    </p:spTree>
    <p:extLst>
      <p:ext uri="{BB962C8B-B14F-4D97-AF65-F5344CB8AC3E}">
        <p14:creationId xmlns:p14="http://schemas.microsoft.com/office/powerpoint/2010/main" val="37696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p:cNvSpPr txBox="1">
            <a:spLocks noGrp="1" noChangeArrowheads="1"/>
          </p:cNvSpPr>
          <p:nvPr>
            <p:ph type="title" idx="4294967295"/>
          </p:nvPr>
        </p:nvSpPr>
        <p:spPr bwMode="auto">
          <a:xfrm>
            <a:off x="610486" y="465091"/>
            <a:ext cx="11048364"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Results Framework</a:t>
            </a:r>
          </a:p>
        </p:txBody>
      </p:sp>
      <p:sp>
        <p:nvSpPr>
          <p:cNvPr id="26" name="Footer Placeholder 2">
            <a:extLst>
              <a:ext uri="{FF2B5EF4-FFF2-40B4-BE49-F238E27FC236}">
                <a16:creationId xmlns:a16="http://schemas.microsoft.com/office/drawing/2014/main" id="{A4A6B8FA-73BE-4EC5-85F8-E9063A57381F}"/>
              </a:ext>
            </a:extLst>
          </p:cNvPr>
          <p:cNvSpPr txBox="1">
            <a:spLocks/>
          </p:cNvSpPr>
          <p:nvPr/>
        </p:nvSpPr>
        <p:spPr>
          <a:xfrm>
            <a:off x="-17362" y="6325727"/>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pic>
        <p:nvPicPr>
          <p:cNvPr id="27" name="Picture 26" descr="Results Framework graphic showing Goal at top, with multiple results under it, and HOW, What else, and WHY on all sides. ">
            <a:extLst>
              <a:ext uri="{FF2B5EF4-FFF2-40B4-BE49-F238E27FC236}">
                <a16:creationId xmlns:a16="http://schemas.microsoft.com/office/drawing/2014/main" id="{EE00E7F6-9A3B-467B-BCF3-B5ACA0D35B19}"/>
              </a:ext>
            </a:extLst>
          </p:cNvPr>
          <p:cNvPicPr>
            <a:picLocks noChangeAspect="1"/>
          </p:cNvPicPr>
          <p:nvPr/>
        </p:nvPicPr>
        <p:blipFill rotWithShape="1">
          <a:blip r:embed="rId3"/>
          <a:srcRect l="47969" t="42500" r="23906" b="34722"/>
          <a:stretch/>
        </p:blipFill>
        <p:spPr>
          <a:xfrm>
            <a:off x="5257800" y="1577340"/>
            <a:ext cx="6723899" cy="3246120"/>
          </a:xfrm>
          <a:prstGeom prst="rect">
            <a:avLst/>
          </a:prstGeom>
        </p:spPr>
      </p:pic>
      <p:sp>
        <p:nvSpPr>
          <p:cNvPr id="29" name="TextBox 28">
            <a:extLst>
              <a:ext uri="{FF2B5EF4-FFF2-40B4-BE49-F238E27FC236}">
                <a16:creationId xmlns:a16="http://schemas.microsoft.com/office/drawing/2014/main" id="{D31046D1-1048-4DE2-AD40-703BF55490A1}"/>
              </a:ext>
            </a:extLst>
          </p:cNvPr>
          <p:cNvSpPr txBox="1"/>
          <p:nvPr/>
        </p:nvSpPr>
        <p:spPr>
          <a:xfrm>
            <a:off x="509532" y="1488032"/>
            <a:ext cx="4645398" cy="4154984"/>
          </a:xfrm>
          <a:prstGeom prst="rect">
            <a:avLst/>
          </a:prstGeom>
          <a:noFill/>
        </p:spPr>
        <p:txBody>
          <a:bodyPr wrap="square">
            <a:spAutoFit/>
          </a:bodyPr>
          <a:lstStyle/>
          <a:p>
            <a:pPr marL="284163" indent="-282575">
              <a:buFont typeface="Arial" panose="020B0604020202020204" pitchFamily="34" charset="0"/>
              <a:buChar char="•"/>
            </a:pPr>
            <a:r>
              <a:rPr lang="en-US" sz="2400" dirty="0"/>
              <a:t>Linear chains of results are often an oversimplification.</a:t>
            </a:r>
          </a:p>
          <a:p>
            <a:pPr marL="284163" indent="-282575">
              <a:buFont typeface="Arial" panose="020B0604020202020204" pitchFamily="34" charset="0"/>
              <a:buChar char="•"/>
            </a:pPr>
            <a:endParaRPr lang="en-US" sz="2400" dirty="0"/>
          </a:p>
          <a:p>
            <a:pPr marL="284163" indent="-282575">
              <a:buFont typeface="Arial" panose="020B0604020202020204" pitchFamily="34" charset="0"/>
              <a:buChar char="•"/>
            </a:pPr>
            <a:r>
              <a:rPr lang="en-US" sz="2400" dirty="0"/>
              <a:t>Most projects require more than one causal chain of activities and results to achieve their goal</a:t>
            </a:r>
          </a:p>
          <a:p>
            <a:pPr marL="1588"/>
            <a:endParaRPr lang="en-US" sz="2400" dirty="0"/>
          </a:p>
          <a:p>
            <a:pPr marL="284163" indent="-282575">
              <a:buFont typeface="Arial" panose="020B0604020202020204" pitchFamily="34" charset="0"/>
              <a:buChar char="•"/>
            </a:pPr>
            <a:r>
              <a:rPr lang="en-US" altLang="en-US" sz="2400" dirty="0"/>
              <a:t>Framework should include all results that are </a:t>
            </a:r>
            <a:r>
              <a:rPr lang="en-US" altLang="en-US" sz="2400" u="sng" dirty="0"/>
              <a:t>necessary</a:t>
            </a:r>
            <a:r>
              <a:rPr lang="en-US" altLang="en-US" sz="2400" dirty="0"/>
              <a:t> and </a:t>
            </a:r>
            <a:r>
              <a:rPr lang="en-US" altLang="en-US" sz="2400" u="sng" dirty="0"/>
              <a:t>sufficient</a:t>
            </a:r>
            <a:r>
              <a:rPr lang="en-US" altLang="en-US" sz="2400" dirty="0"/>
              <a:t> to achieve the next level results. </a:t>
            </a:r>
          </a:p>
        </p:txBody>
      </p:sp>
    </p:spTree>
    <p:extLst>
      <p:ext uri="{BB962C8B-B14F-4D97-AF65-F5344CB8AC3E}">
        <p14:creationId xmlns:p14="http://schemas.microsoft.com/office/powerpoint/2010/main" val="2412400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7" dur="500"/>
                                        <p:tgtEl>
                                          <p:spTgt spid="2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xEl>
                                              <p:pRg st="4" end="4"/>
                                            </p:txEl>
                                          </p:spTgt>
                                        </p:tgtEl>
                                        <p:attrNameLst>
                                          <p:attrName>style.visibility</p:attrName>
                                        </p:attrNameLst>
                                      </p:cBhvr>
                                      <p:to>
                                        <p:strVal val="visible"/>
                                      </p:to>
                                    </p:set>
                                    <p:animEffect transition="in" filter="randombar(horizontal)">
                                      <p:cBhvr>
                                        <p:cTn id="12"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p:cNvSpPr txBox="1">
            <a:spLocks noGrp="1" noChangeArrowheads="1"/>
          </p:cNvSpPr>
          <p:nvPr>
            <p:ph type="title" idx="4294967295"/>
          </p:nvPr>
        </p:nvSpPr>
        <p:spPr bwMode="auto">
          <a:xfrm>
            <a:off x="445036" y="546568"/>
            <a:ext cx="11048364"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Step one: Determine the Project Objective </a:t>
            </a:r>
          </a:p>
        </p:txBody>
      </p:sp>
      <p:sp>
        <p:nvSpPr>
          <p:cNvPr id="7" name="TextBox 6">
            <a:extLst>
              <a:ext uri="{FF2B5EF4-FFF2-40B4-BE49-F238E27FC236}">
                <a16:creationId xmlns:a16="http://schemas.microsoft.com/office/drawing/2014/main" id="{AF2B4027-3918-4EA6-924E-303CAA8EBFD9}"/>
              </a:ext>
            </a:extLst>
          </p:cNvPr>
          <p:cNvSpPr txBox="1"/>
          <p:nvPr/>
        </p:nvSpPr>
        <p:spPr>
          <a:xfrm>
            <a:off x="472647" y="1422242"/>
            <a:ext cx="11378693" cy="1938992"/>
          </a:xfrm>
          <a:prstGeom prst="rect">
            <a:avLst/>
          </a:prstGeom>
          <a:noFill/>
        </p:spPr>
        <p:txBody>
          <a:bodyPr wrap="square">
            <a:spAutoFit/>
          </a:bodyPr>
          <a:lstStyle/>
          <a:p>
            <a:pPr marL="284163" indent="-282575">
              <a:buFont typeface="Arial" panose="020B0604020202020204" pitchFamily="34" charset="0"/>
              <a:buChar char="•"/>
            </a:pPr>
            <a:r>
              <a:rPr lang="en-US" sz="2400" dirty="0"/>
              <a:t>Start with the end in mind – Identify a goal, project level objective or development goal</a:t>
            </a:r>
          </a:p>
          <a:p>
            <a:pPr marL="741363" lvl="1" indent="-282575">
              <a:buFont typeface="Arial" panose="020B0604020202020204" pitchFamily="34" charset="0"/>
              <a:buChar char="•"/>
            </a:pPr>
            <a:r>
              <a:rPr lang="en-US" sz="2400" dirty="0"/>
              <a:t>What is the problem you are trying to solve?</a:t>
            </a:r>
          </a:p>
          <a:p>
            <a:pPr marL="741363" lvl="1" indent="-282575">
              <a:buFont typeface="Arial" panose="020B0604020202020204" pitchFamily="34" charset="0"/>
              <a:buChar char="•"/>
            </a:pPr>
            <a:r>
              <a:rPr lang="en-US" sz="2400" dirty="0"/>
              <a:t>Convert your problem into a result that can be achieved (within timeframe &amp; budget). </a:t>
            </a:r>
          </a:p>
          <a:p>
            <a:pPr marL="741363" lvl="1" indent="-282575">
              <a:buFont typeface="Arial" panose="020B0604020202020204" pitchFamily="34" charset="0"/>
              <a:buChar char="•"/>
            </a:pPr>
            <a:r>
              <a:rPr lang="en-US" sz="2400" dirty="0"/>
              <a:t>Describe what, who and where. </a:t>
            </a:r>
          </a:p>
        </p:txBody>
      </p:sp>
      <p:graphicFrame>
        <p:nvGraphicFramePr>
          <p:cNvPr id="9" name="Table 7">
            <a:extLst>
              <a:ext uri="{FF2B5EF4-FFF2-40B4-BE49-F238E27FC236}">
                <a16:creationId xmlns:a16="http://schemas.microsoft.com/office/drawing/2014/main" id="{F482BA97-3E00-453E-9B93-ADBB57BBFB99}"/>
              </a:ext>
            </a:extLst>
          </p:cNvPr>
          <p:cNvGraphicFramePr>
            <a:graphicFrameLocks/>
          </p:cNvGraphicFramePr>
          <p:nvPr>
            <p:extLst>
              <p:ext uri="{D42A27DB-BD31-4B8C-83A1-F6EECF244321}">
                <p14:modId xmlns:p14="http://schemas.microsoft.com/office/powerpoint/2010/main" val="4098047545"/>
              </p:ext>
            </p:extLst>
          </p:nvPr>
        </p:nvGraphicFramePr>
        <p:xfrm>
          <a:off x="1120199" y="3639507"/>
          <a:ext cx="10139472" cy="2223479"/>
        </p:xfrm>
        <a:graphic>
          <a:graphicData uri="http://schemas.openxmlformats.org/drawingml/2006/table">
            <a:tbl>
              <a:tblPr firstRow="1" bandRow="1">
                <a:tableStyleId>{5C22544A-7EE6-4342-B048-85BDC9FD1C3A}</a:tableStyleId>
              </a:tblPr>
              <a:tblGrid>
                <a:gridCol w="4452844">
                  <a:extLst>
                    <a:ext uri="{9D8B030D-6E8A-4147-A177-3AD203B41FA5}">
                      <a16:colId xmlns:a16="http://schemas.microsoft.com/office/drawing/2014/main" val="3710921353"/>
                    </a:ext>
                  </a:extLst>
                </a:gridCol>
                <a:gridCol w="5686628">
                  <a:extLst>
                    <a:ext uri="{9D8B030D-6E8A-4147-A177-3AD203B41FA5}">
                      <a16:colId xmlns:a16="http://schemas.microsoft.com/office/drawing/2014/main" val="2179599854"/>
                    </a:ext>
                  </a:extLst>
                </a:gridCol>
              </a:tblGrid>
              <a:tr h="594857">
                <a:tc>
                  <a:txBody>
                    <a:bodyPr/>
                    <a:lstStyle/>
                    <a:p>
                      <a:pPr algn="ctr"/>
                      <a:r>
                        <a:rPr lang="en-US" sz="2000" dirty="0">
                          <a:latin typeface="+mn-lt"/>
                        </a:rPr>
                        <a:t>Core  Problem</a:t>
                      </a:r>
                    </a:p>
                  </a:txBody>
                  <a:tcPr/>
                </a:tc>
                <a:tc>
                  <a:txBody>
                    <a:bodyPr/>
                    <a:lstStyle/>
                    <a:p>
                      <a:pPr algn="ctr"/>
                      <a:r>
                        <a:rPr lang="en-US" sz="2000" dirty="0">
                          <a:latin typeface="+mn-lt"/>
                        </a:rPr>
                        <a:t>Result Statement </a:t>
                      </a:r>
                    </a:p>
                  </a:txBody>
                  <a:tcPr/>
                </a:tc>
                <a:extLst>
                  <a:ext uri="{0D108BD9-81ED-4DB2-BD59-A6C34878D82A}">
                    <a16:rowId xmlns:a16="http://schemas.microsoft.com/office/drawing/2014/main" val="3255923740"/>
                  </a:ext>
                </a:extLst>
              </a:tr>
              <a:tr h="678985">
                <a:tc>
                  <a:txBody>
                    <a:bodyPr/>
                    <a:lstStyle/>
                    <a:p>
                      <a:r>
                        <a:rPr lang="en-US" sz="2000" dirty="0">
                          <a:latin typeface="+mn-lt"/>
                        </a:rPr>
                        <a:t>High rates of forced labor </a:t>
                      </a:r>
                    </a:p>
                  </a:txBody>
                  <a:tcPr/>
                </a:tc>
                <a:tc>
                  <a:txBody>
                    <a:bodyPr/>
                    <a:lstStyle/>
                    <a:p>
                      <a:r>
                        <a:rPr lang="en-US" sz="2000" dirty="0">
                          <a:latin typeface="+mn-lt"/>
                        </a:rPr>
                        <a:t>Reduced incidence of forced labor in targeted communities </a:t>
                      </a:r>
                    </a:p>
                  </a:txBody>
                  <a:tcPr/>
                </a:tc>
                <a:extLst>
                  <a:ext uri="{0D108BD9-81ED-4DB2-BD59-A6C34878D82A}">
                    <a16:rowId xmlns:a16="http://schemas.microsoft.com/office/drawing/2014/main" val="561497818"/>
                  </a:ext>
                </a:extLst>
              </a:tr>
              <a:tr h="531342">
                <a:tc>
                  <a:txBody>
                    <a:bodyPr/>
                    <a:lstStyle/>
                    <a:p>
                      <a:r>
                        <a:rPr lang="en-US" sz="2000" dirty="0">
                          <a:latin typeface="+mn-lt"/>
                        </a:rPr>
                        <a:t>Low household income</a:t>
                      </a:r>
                    </a:p>
                  </a:txBody>
                  <a:tcPr/>
                </a:tc>
                <a:tc>
                  <a:txBody>
                    <a:bodyPr/>
                    <a:lstStyle/>
                    <a:p>
                      <a:r>
                        <a:rPr lang="en-US" sz="2000" dirty="0">
                          <a:latin typeface="+mn-lt"/>
                        </a:rPr>
                        <a:t>Increased employment among targeted HHs</a:t>
                      </a:r>
                    </a:p>
                  </a:txBody>
                  <a:tcPr/>
                </a:tc>
                <a:extLst>
                  <a:ext uri="{0D108BD9-81ED-4DB2-BD59-A6C34878D82A}">
                    <a16:rowId xmlns:a16="http://schemas.microsoft.com/office/drawing/2014/main" val="4212381194"/>
                  </a:ext>
                </a:extLst>
              </a:tr>
              <a:tr h="0">
                <a:tc>
                  <a:txBody>
                    <a:bodyPr/>
                    <a:lstStyle/>
                    <a:p>
                      <a:r>
                        <a:rPr lang="en-US" sz="2000" dirty="0">
                          <a:latin typeface="+mn-lt"/>
                        </a:rPr>
                        <a:t>Poor private sector labor practices </a:t>
                      </a:r>
                    </a:p>
                  </a:txBody>
                  <a:tcPr/>
                </a:tc>
                <a:tc>
                  <a:txBody>
                    <a:bodyPr/>
                    <a:lstStyle/>
                    <a:p>
                      <a:r>
                        <a:rPr lang="en-US" sz="2000" dirty="0">
                          <a:latin typeface="+mn-lt"/>
                        </a:rPr>
                        <a:t>Improved business practices by private sector actors </a:t>
                      </a:r>
                    </a:p>
                  </a:txBody>
                  <a:tcPr/>
                </a:tc>
                <a:extLst>
                  <a:ext uri="{0D108BD9-81ED-4DB2-BD59-A6C34878D82A}">
                    <a16:rowId xmlns:a16="http://schemas.microsoft.com/office/drawing/2014/main" val="3724683525"/>
                  </a:ext>
                </a:extLst>
              </a:tr>
            </a:tbl>
          </a:graphicData>
        </a:graphic>
      </p:graphicFrame>
      <p:sp>
        <p:nvSpPr>
          <p:cNvPr id="26" name="Footer Placeholder 2">
            <a:extLst>
              <a:ext uri="{FF2B5EF4-FFF2-40B4-BE49-F238E27FC236}">
                <a16:creationId xmlns:a16="http://schemas.microsoft.com/office/drawing/2014/main" id="{A4A6B8FA-73BE-4EC5-85F8-E9063A57381F}"/>
              </a:ext>
              <a:ext uri="{C183D7F6-B498-43B3-948B-1728B52AA6E4}">
                <adec:decorative xmlns:adec="http://schemas.microsoft.com/office/drawing/2017/decorative" val="1"/>
              </a:ext>
            </a:extLst>
          </p:cNvPr>
          <p:cNvSpPr txBox="1">
            <a:spLocks/>
          </p:cNvSpPr>
          <p:nvPr/>
        </p:nvSpPr>
        <p:spPr>
          <a:xfrm>
            <a:off x="48631" y="6328447"/>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567510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10;Overview of Theory of Change and Results Framework"/>
          <p:cNvSpPr>
            <a:spLocks noGrp="1"/>
          </p:cNvSpPr>
          <p:nvPr>
            <p:ph type="title"/>
          </p:nvPr>
        </p:nvSpPr>
        <p:spPr>
          <a:xfrm>
            <a:off x="1913816" y="3020079"/>
            <a:ext cx="6976966" cy="1362075"/>
          </a:xfrm>
        </p:spPr>
        <p:txBody>
          <a:bodyPr>
            <a:normAutofit fontScale="90000"/>
          </a:bodyPr>
          <a:lstStyle/>
          <a:p>
            <a:br>
              <a:rPr lang="en-US" dirty="0"/>
            </a:br>
            <a:r>
              <a:rPr lang="en-US" dirty="0"/>
              <a:t>Overview of Theory of Change and Results Framework</a:t>
            </a:r>
          </a:p>
        </p:txBody>
      </p:sp>
      <p:sp>
        <p:nvSpPr>
          <p:cNvPr id="12" name="Slide Number Placeholder 25"/>
          <p:cNvSpPr>
            <a:spLocks noGrp="1"/>
          </p:cNvSpPr>
          <p:nvPr>
            <p:ph type="sldNum" sz="quarter" idx="12"/>
          </p:nvPr>
        </p:nvSpPr>
        <p:spPr>
          <a:xfrm>
            <a:off x="9861885" y="6320255"/>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n-US" smtClean="0"/>
              <a:pPr eaLnBrk="1" hangingPunct="1">
                <a:spcBef>
                  <a:spcPct val="0"/>
                </a:spcBef>
                <a:buSzTx/>
                <a:buFontTx/>
                <a:buNone/>
                <a:defRPr/>
              </a:pPr>
              <a:t>5</a:t>
            </a:fld>
            <a:endParaRPr lang="en-US" altLang="en-US" sz="1200" dirty="0">
              <a:solidFill>
                <a:srgbClr val="000099"/>
              </a:solidFill>
            </a:endParaRPr>
          </a:p>
        </p:txBody>
      </p:sp>
    </p:spTree>
    <p:extLst>
      <p:ext uri="{BB962C8B-B14F-4D97-AF65-F5344CB8AC3E}">
        <p14:creationId xmlns:p14="http://schemas.microsoft.com/office/powerpoint/2010/main" val="48163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p:cNvSpPr txBox="1">
            <a:spLocks noGrp="1" noChangeArrowheads="1"/>
          </p:cNvSpPr>
          <p:nvPr>
            <p:ph type="title" idx="4294967295"/>
          </p:nvPr>
        </p:nvSpPr>
        <p:spPr bwMode="auto">
          <a:xfrm>
            <a:off x="286394" y="314620"/>
            <a:ext cx="11048364"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Step two: Starting the Causal Logic </a:t>
            </a:r>
          </a:p>
        </p:txBody>
      </p:sp>
      <p:sp>
        <p:nvSpPr>
          <p:cNvPr id="7" name="TextBox 6">
            <a:extLst>
              <a:ext uri="{FF2B5EF4-FFF2-40B4-BE49-F238E27FC236}">
                <a16:creationId xmlns:a16="http://schemas.microsoft.com/office/drawing/2014/main" id="{AF2B4027-3918-4EA6-924E-303CAA8EBFD9}"/>
              </a:ext>
            </a:extLst>
          </p:cNvPr>
          <p:cNvSpPr txBox="1"/>
          <p:nvPr/>
        </p:nvSpPr>
        <p:spPr>
          <a:xfrm>
            <a:off x="558540" y="1446815"/>
            <a:ext cx="6188158" cy="4893647"/>
          </a:xfrm>
          <a:prstGeom prst="rect">
            <a:avLst/>
          </a:prstGeom>
          <a:noFill/>
        </p:spPr>
        <p:txBody>
          <a:bodyPr wrap="square">
            <a:spAutoFit/>
          </a:bodyPr>
          <a:lstStyle/>
          <a:p>
            <a:pPr marL="344488" indent="-342900">
              <a:buFont typeface="Wingdings" panose="05000000000000000000" pitchFamily="2" charset="2"/>
              <a:buChar char="ü"/>
            </a:pPr>
            <a:r>
              <a:rPr lang="en-US" sz="2400" dirty="0"/>
              <a:t>From the project level objective, ASK:</a:t>
            </a:r>
          </a:p>
          <a:p>
            <a:pPr marL="458788" lvl="1"/>
            <a:endParaRPr lang="en-US" sz="2400" b="1" dirty="0"/>
          </a:p>
          <a:p>
            <a:pPr marL="458788" lvl="1"/>
            <a:r>
              <a:rPr lang="en-US" sz="2400" b="1" dirty="0"/>
              <a:t>“How</a:t>
            </a:r>
            <a:r>
              <a:rPr lang="en-US" sz="2400" dirty="0"/>
              <a:t> will the objective be achieved?”</a:t>
            </a:r>
          </a:p>
          <a:p>
            <a:pPr marL="458788" lvl="1"/>
            <a:endParaRPr lang="en-US" sz="2400" dirty="0"/>
          </a:p>
          <a:p>
            <a:pPr marL="344488" indent="-342900">
              <a:buFont typeface="Wingdings" panose="05000000000000000000" pitchFamily="2" charset="2"/>
              <a:buChar char="ü"/>
            </a:pPr>
            <a:r>
              <a:rPr lang="en-US" sz="2400" dirty="0"/>
              <a:t>From the outcome level, ASK:</a:t>
            </a:r>
          </a:p>
          <a:p>
            <a:pPr marL="458788" lvl="1"/>
            <a:br>
              <a:rPr lang="en-US" sz="2400" dirty="0"/>
            </a:br>
            <a:r>
              <a:rPr lang="en-US" sz="2400" dirty="0"/>
              <a:t>“</a:t>
            </a:r>
            <a:r>
              <a:rPr lang="en-US" sz="2400" b="1" dirty="0"/>
              <a:t>How</a:t>
            </a:r>
            <a:r>
              <a:rPr lang="en-US" sz="2400" dirty="0"/>
              <a:t> will the outcome be achieved? </a:t>
            </a:r>
          </a:p>
          <a:p>
            <a:pPr marL="1588"/>
            <a:endParaRPr lang="en-US" sz="2400" dirty="0"/>
          </a:p>
          <a:p>
            <a:pPr marL="458788" indent="-457200">
              <a:buFont typeface="Wingdings" panose="05000000000000000000" pitchFamily="2" charset="2"/>
              <a:buChar char="ü"/>
            </a:pPr>
            <a:r>
              <a:rPr lang="en-US" sz="2400" dirty="0"/>
              <a:t>Work downward from higher level outcomes to sub-outcomes and continue until you identify the outputs and activities.</a:t>
            </a:r>
          </a:p>
          <a:p>
            <a:pPr marL="284163" indent="-282575">
              <a:buFont typeface="Arial" panose="020B0604020202020204" pitchFamily="34" charset="0"/>
              <a:buChar char="•"/>
            </a:pPr>
            <a:endParaRPr lang="en-US" sz="2400" dirty="0"/>
          </a:p>
          <a:p>
            <a:pPr marL="1588"/>
            <a:endParaRPr lang="en-US" sz="2400" dirty="0"/>
          </a:p>
        </p:txBody>
      </p:sp>
      <p:sp>
        <p:nvSpPr>
          <p:cNvPr id="8" name="Rectangle 7">
            <a:extLst>
              <a:ext uri="{FF2B5EF4-FFF2-40B4-BE49-F238E27FC236}">
                <a16:creationId xmlns:a16="http://schemas.microsoft.com/office/drawing/2014/main" id="{25E342FD-63F2-47DF-86D3-A28E378D0100}"/>
              </a:ext>
            </a:extLst>
          </p:cNvPr>
          <p:cNvSpPr/>
          <p:nvPr/>
        </p:nvSpPr>
        <p:spPr>
          <a:xfrm>
            <a:off x="7058271" y="1562582"/>
            <a:ext cx="2895600" cy="1025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50000"/>
              </a:spcBef>
              <a:spcAft>
                <a:spcPct val="60000"/>
              </a:spcAft>
              <a:buFontTx/>
              <a:buNone/>
            </a:pPr>
            <a:r>
              <a:rPr lang="en-US" altLang="en-US" sz="2000" b="1" dirty="0">
                <a:solidFill>
                  <a:schemeClr val="bg1"/>
                </a:solidFill>
                <a:latin typeface="+mn-lt"/>
              </a:rPr>
              <a:t>Reduced incidence of labor violations in targeted industries</a:t>
            </a:r>
          </a:p>
        </p:txBody>
      </p:sp>
      <p:sp>
        <p:nvSpPr>
          <p:cNvPr id="12" name="Arrow: Down 11" descr="Arrow pointing down. ">
            <a:extLst>
              <a:ext uri="{FF2B5EF4-FFF2-40B4-BE49-F238E27FC236}">
                <a16:creationId xmlns:a16="http://schemas.microsoft.com/office/drawing/2014/main" id="{7B22FCBF-076C-4554-A1F5-917F2A44C4FD}"/>
              </a:ext>
            </a:extLst>
          </p:cNvPr>
          <p:cNvSpPr/>
          <p:nvPr/>
        </p:nvSpPr>
        <p:spPr>
          <a:xfrm>
            <a:off x="8239942" y="2574211"/>
            <a:ext cx="484632" cy="447478"/>
          </a:xfrm>
          <a:prstGeom prst="downArrow">
            <a:avLst/>
          </a:prstGeom>
          <a:solidFill>
            <a:srgbClr val="B00C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27C7581-6C89-4ACA-BE75-6110F08D50D1}"/>
              </a:ext>
            </a:extLst>
          </p:cNvPr>
          <p:cNvSpPr/>
          <p:nvPr/>
        </p:nvSpPr>
        <p:spPr>
          <a:xfrm>
            <a:off x="7378700" y="2984713"/>
            <a:ext cx="2348864" cy="786383"/>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n-US" altLang="en-US" b="1" dirty="0">
                <a:solidFill>
                  <a:schemeClr val="bg1"/>
                </a:solidFill>
              </a:rPr>
              <a:t>Improved labor practices among targeted businesses</a:t>
            </a:r>
          </a:p>
        </p:txBody>
      </p:sp>
      <p:sp>
        <p:nvSpPr>
          <p:cNvPr id="16" name="Arrow: Down 15" descr="Arrow pointing down. ">
            <a:extLst>
              <a:ext uri="{FF2B5EF4-FFF2-40B4-BE49-F238E27FC236}">
                <a16:creationId xmlns:a16="http://schemas.microsoft.com/office/drawing/2014/main" id="{A0A59BBC-DF1E-489F-A074-38160D3B26D2}"/>
              </a:ext>
            </a:extLst>
          </p:cNvPr>
          <p:cNvSpPr/>
          <p:nvPr/>
        </p:nvSpPr>
        <p:spPr>
          <a:xfrm>
            <a:off x="8251517" y="3819646"/>
            <a:ext cx="484632" cy="536294"/>
          </a:xfrm>
          <a:prstGeom prst="downArrow">
            <a:avLst/>
          </a:prstGeom>
          <a:solidFill>
            <a:srgbClr val="B00C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392C9D9-4096-426E-BBDE-85BE51AAE746}"/>
              </a:ext>
            </a:extLst>
          </p:cNvPr>
          <p:cNvSpPr/>
          <p:nvPr/>
        </p:nvSpPr>
        <p:spPr>
          <a:xfrm>
            <a:off x="7416800" y="4379089"/>
            <a:ext cx="2283404" cy="1018411"/>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n-US" altLang="en-US" b="1" dirty="0">
                <a:solidFill>
                  <a:schemeClr val="bg1"/>
                </a:solidFill>
              </a:rPr>
              <a:t>Increased enforcement of labor laws and regulations   </a:t>
            </a:r>
          </a:p>
        </p:txBody>
      </p:sp>
      <p:sp>
        <p:nvSpPr>
          <p:cNvPr id="13" name="TextBox 12">
            <a:extLst>
              <a:ext uri="{FF2B5EF4-FFF2-40B4-BE49-F238E27FC236}">
                <a16:creationId xmlns:a16="http://schemas.microsoft.com/office/drawing/2014/main" id="{7F6F970A-4748-47C5-BB19-7C254B42B7DC}"/>
              </a:ext>
            </a:extLst>
          </p:cNvPr>
          <p:cNvSpPr txBox="1"/>
          <p:nvPr/>
        </p:nvSpPr>
        <p:spPr>
          <a:xfrm>
            <a:off x="10053049" y="1347401"/>
            <a:ext cx="1948035" cy="923330"/>
          </a:xfrm>
          <a:prstGeom prst="rect">
            <a:avLst/>
          </a:prstGeom>
          <a:noFill/>
          <a:ln>
            <a:solidFill>
              <a:srgbClr val="B00C2F"/>
            </a:solidFill>
          </a:ln>
        </p:spPr>
        <p:txBody>
          <a:bodyPr wrap="square" rtlCol="0">
            <a:spAutoFit/>
          </a:bodyPr>
          <a:lstStyle/>
          <a:p>
            <a:pPr algn="ctr"/>
            <a:r>
              <a:rPr lang="en-US" b="1" i="1" dirty="0">
                <a:solidFill>
                  <a:srgbClr val="B00C2F"/>
                </a:solidFill>
              </a:rPr>
              <a:t>HOW do you reduce labor violations?</a:t>
            </a:r>
          </a:p>
        </p:txBody>
      </p:sp>
      <p:cxnSp>
        <p:nvCxnSpPr>
          <p:cNvPr id="18" name="Straight Arrow Connector 17" descr="Arrow pointing down. ">
            <a:extLst>
              <a:ext uri="{FF2B5EF4-FFF2-40B4-BE49-F238E27FC236}">
                <a16:creationId xmlns:a16="http://schemas.microsoft.com/office/drawing/2014/main" id="{0CCDF9AD-1ADA-41C4-88E7-27014417F75A}"/>
              </a:ext>
            </a:extLst>
          </p:cNvPr>
          <p:cNvCxnSpPr>
            <a:cxnSpLocks/>
          </p:cNvCxnSpPr>
          <p:nvPr/>
        </p:nvCxnSpPr>
        <p:spPr>
          <a:xfrm>
            <a:off x="11027067" y="2245331"/>
            <a:ext cx="0" cy="3034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5D58C3E-5954-4CE0-9A4A-ECB222D6A94A}"/>
              </a:ext>
            </a:extLst>
          </p:cNvPr>
          <p:cNvSpPr txBox="1"/>
          <p:nvPr/>
        </p:nvSpPr>
        <p:spPr>
          <a:xfrm>
            <a:off x="10076198" y="2512153"/>
            <a:ext cx="1948770" cy="830997"/>
          </a:xfrm>
          <a:prstGeom prst="rect">
            <a:avLst/>
          </a:prstGeom>
          <a:noFill/>
          <a:ln>
            <a:solidFill>
              <a:srgbClr val="B00C2F"/>
            </a:solidFill>
          </a:ln>
        </p:spPr>
        <p:txBody>
          <a:bodyPr wrap="square" rtlCol="0">
            <a:spAutoFit/>
          </a:bodyPr>
          <a:lstStyle/>
          <a:p>
            <a:pPr algn="ctr"/>
            <a:r>
              <a:rPr lang="en-US" sz="1600" i="1" dirty="0"/>
              <a:t>BY changing the practices of businesses</a:t>
            </a:r>
          </a:p>
        </p:txBody>
      </p:sp>
      <p:sp>
        <p:nvSpPr>
          <p:cNvPr id="14" name="TextBox 13">
            <a:extLst>
              <a:ext uri="{FF2B5EF4-FFF2-40B4-BE49-F238E27FC236}">
                <a16:creationId xmlns:a16="http://schemas.microsoft.com/office/drawing/2014/main" id="{84CD6BF8-BBE8-4C7D-B8E9-D73297F84895}"/>
              </a:ext>
            </a:extLst>
          </p:cNvPr>
          <p:cNvSpPr txBox="1"/>
          <p:nvPr/>
        </p:nvSpPr>
        <p:spPr>
          <a:xfrm>
            <a:off x="10019126" y="3467070"/>
            <a:ext cx="2005841" cy="830997"/>
          </a:xfrm>
          <a:prstGeom prst="rect">
            <a:avLst/>
          </a:prstGeom>
          <a:noFill/>
          <a:ln>
            <a:solidFill>
              <a:srgbClr val="B00C2F"/>
            </a:solidFill>
          </a:ln>
        </p:spPr>
        <p:txBody>
          <a:bodyPr wrap="square" rtlCol="0">
            <a:spAutoFit/>
          </a:bodyPr>
          <a:lstStyle/>
          <a:p>
            <a:pPr algn="ctr"/>
            <a:r>
              <a:rPr lang="en-US" sz="1600" b="1" i="1" dirty="0">
                <a:solidFill>
                  <a:srgbClr val="B00C2F"/>
                </a:solidFill>
              </a:rPr>
              <a:t>HOW do you improve  businesses practices??</a:t>
            </a:r>
          </a:p>
        </p:txBody>
      </p:sp>
      <p:cxnSp>
        <p:nvCxnSpPr>
          <p:cNvPr id="20" name="Straight Arrow Connector 19" descr="Arrow pointing down. ">
            <a:extLst>
              <a:ext uri="{FF2B5EF4-FFF2-40B4-BE49-F238E27FC236}">
                <a16:creationId xmlns:a16="http://schemas.microsoft.com/office/drawing/2014/main" id="{A0ED8214-4544-4AE5-9A2B-ADDC3BE702F5}"/>
              </a:ext>
            </a:extLst>
          </p:cNvPr>
          <p:cNvCxnSpPr>
            <a:cxnSpLocks/>
            <a:stCxn id="14" idx="2"/>
            <a:endCxn id="19" idx="0"/>
          </p:cNvCxnSpPr>
          <p:nvPr/>
        </p:nvCxnSpPr>
        <p:spPr>
          <a:xfrm flipH="1">
            <a:off x="11002034" y="4298067"/>
            <a:ext cx="20013" cy="253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3451B92-BE1D-4476-A4AF-B93A82CE70AF}"/>
              </a:ext>
            </a:extLst>
          </p:cNvPr>
          <p:cNvSpPr txBox="1"/>
          <p:nvPr/>
        </p:nvSpPr>
        <p:spPr>
          <a:xfrm>
            <a:off x="10027649" y="4551971"/>
            <a:ext cx="1948770" cy="584775"/>
          </a:xfrm>
          <a:prstGeom prst="rect">
            <a:avLst/>
          </a:prstGeom>
          <a:noFill/>
          <a:ln>
            <a:solidFill>
              <a:srgbClr val="B00C2F"/>
            </a:solidFill>
          </a:ln>
        </p:spPr>
        <p:txBody>
          <a:bodyPr wrap="square" rtlCol="0">
            <a:spAutoFit/>
          </a:bodyPr>
          <a:lstStyle/>
          <a:p>
            <a:pPr algn="ctr"/>
            <a:r>
              <a:rPr lang="en-US" sz="1600" i="1" dirty="0"/>
              <a:t>BY enforcing labor laws and regulations </a:t>
            </a:r>
          </a:p>
        </p:txBody>
      </p:sp>
      <p:sp>
        <p:nvSpPr>
          <p:cNvPr id="26" name="Footer Placeholder 2">
            <a:extLst>
              <a:ext uri="{FF2B5EF4-FFF2-40B4-BE49-F238E27FC236}">
                <a16:creationId xmlns:a16="http://schemas.microsoft.com/office/drawing/2014/main" id="{A4A6B8FA-73BE-4EC5-85F8-E9063A57381F}"/>
              </a:ext>
              <a:ext uri="{C183D7F6-B498-43B3-948B-1728B52AA6E4}">
                <adec:decorative xmlns:adec="http://schemas.microsoft.com/office/drawing/2017/decorative" val="1"/>
              </a:ext>
            </a:extLst>
          </p:cNvPr>
          <p:cNvSpPr txBox="1">
            <a:spLocks/>
          </p:cNvSpPr>
          <p:nvPr/>
        </p:nvSpPr>
        <p:spPr>
          <a:xfrm>
            <a:off x="-34665" y="632031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46087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4" presetClass="entr" presetSubtype="1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0" grpId="0" animBg="1"/>
      <p:bldP spid="16" grpId="0" animBg="1"/>
      <p:bldP spid="11" grpId="0" animBg="1"/>
      <p:bldP spid="13" grpId="0" animBg="1"/>
      <p:bldP spid="15" grpId="0" animBg="1"/>
      <p:bldP spid="14" grpId="0" animBg="1"/>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p:cNvSpPr txBox="1">
            <a:spLocks noGrp="1" noChangeArrowheads="1"/>
          </p:cNvSpPr>
          <p:nvPr>
            <p:ph type="title" idx="4294967295"/>
          </p:nvPr>
        </p:nvSpPr>
        <p:spPr bwMode="auto">
          <a:xfrm>
            <a:off x="286394" y="314620"/>
            <a:ext cx="11048364"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Step three: Necessary and Sufficient</a:t>
            </a:r>
          </a:p>
        </p:txBody>
      </p:sp>
      <p:sp>
        <p:nvSpPr>
          <p:cNvPr id="7" name="TextBox 6">
            <a:extLst>
              <a:ext uri="{FF2B5EF4-FFF2-40B4-BE49-F238E27FC236}">
                <a16:creationId xmlns:a16="http://schemas.microsoft.com/office/drawing/2014/main" id="{AF2B4027-3918-4EA6-924E-303CAA8EBFD9}"/>
              </a:ext>
            </a:extLst>
          </p:cNvPr>
          <p:cNvSpPr txBox="1"/>
          <p:nvPr/>
        </p:nvSpPr>
        <p:spPr>
          <a:xfrm>
            <a:off x="171864" y="1041763"/>
            <a:ext cx="5630606" cy="3847207"/>
          </a:xfrm>
          <a:prstGeom prst="rect">
            <a:avLst/>
          </a:prstGeom>
          <a:noFill/>
        </p:spPr>
        <p:txBody>
          <a:bodyPr wrap="square">
            <a:spAutoFit/>
          </a:bodyPr>
          <a:lstStyle/>
          <a:p>
            <a:pPr marL="1588"/>
            <a:endParaRPr lang="en-US" sz="2400" dirty="0"/>
          </a:p>
          <a:p>
            <a:pPr marL="284163" indent="-282575">
              <a:buFont typeface="Arial" panose="020B0604020202020204" pitchFamily="34" charset="0"/>
              <a:buChar char="•"/>
            </a:pPr>
            <a:r>
              <a:rPr lang="en-US" sz="2400" dirty="0"/>
              <a:t>At each level in the chain, we ASK: </a:t>
            </a:r>
          </a:p>
          <a:p>
            <a:pPr marL="284163" indent="-282575">
              <a:buFont typeface="Arial" panose="020B0604020202020204" pitchFamily="34" charset="0"/>
              <a:buChar char="•"/>
            </a:pPr>
            <a:endParaRPr lang="en-US" sz="2800" dirty="0"/>
          </a:p>
          <a:p>
            <a:pPr marL="741363" lvl="1" indent="-282575">
              <a:buFont typeface="Arial" panose="020B0604020202020204" pitchFamily="34" charset="0"/>
              <a:buChar char="•"/>
            </a:pPr>
            <a:r>
              <a:rPr lang="en-US" sz="2400" b="1" dirty="0"/>
              <a:t>WHAT ELSE </a:t>
            </a:r>
            <a:r>
              <a:rPr lang="en-US" sz="2400" dirty="0"/>
              <a:t>is needed to achieve the higher-level result? </a:t>
            </a:r>
          </a:p>
          <a:p>
            <a:pPr marL="458788" lvl="1"/>
            <a:endParaRPr lang="en-US" sz="2400" dirty="0"/>
          </a:p>
          <a:p>
            <a:pPr marL="741363" lvl="1" indent="-282575">
              <a:buFont typeface="Arial" panose="020B0604020202020204" pitchFamily="34" charset="0"/>
              <a:buChar char="•"/>
            </a:pPr>
            <a:r>
              <a:rPr lang="en-US" sz="2400" dirty="0"/>
              <a:t>Are all the </a:t>
            </a:r>
            <a:r>
              <a:rPr lang="en-US" sz="2400" b="1" u="sng" dirty="0"/>
              <a:t>necessary</a:t>
            </a:r>
            <a:r>
              <a:rPr lang="en-US" sz="2400" b="1" dirty="0"/>
              <a:t> </a:t>
            </a:r>
            <a:r>
              <a:rPr lang="en-US" sz="2400" dirty="0"/>
              <a:t>results and  </a:t>
            </a:r>
            <a:r>
              <a:rPr lang="en-US" sz="2400" b="1" u="sng" dirty="0"/>
              <a:t>sufficient</a:t>
            </a:r>
            <a:r>
              <a:rPr lang="en-US" sz="2400" dirty="0"/>
              <a:t> to achieve the higher-level outcome?  </a:t>
            </a:r>
            <a:endParaRPr lang="en-US" altLang="en-US" sz="2400" dirty="0"/>
          </a:p>
          <a:p>
            <a:pPr marL="1588"/>
            <a:endParaRPr lang="en-US" sz="2400" dirty="0"/>
          </a:p>
        </p:txBody>
      </p:sp>
      <p:sp>
        <p:nvSpPr>
          <p:cNvPr id="21" name="Rectangle 20">
            <a:extLst>
              <a:ext uri="{FF2B5EF4-FFF2-40B4-BE49-F238E27FC236}">
                <a16:creationId xmlns:a16="http://schemas.microsoft.com/office/drawing/2014/main" id="{6739ABF5-F10C-44D3-91C7-A6BB4D84C3B4}"/>
              </a:ext>
            </a:extLst>
          </p:cNvPr>
          <p:cNvSpPr/>
          <p:nvPr/>
        </p:nvSpPr>
        <p:spPr>
          <a:xfrm>
            <a:off x="4815334" y="4845439"/>
            <a:ext cx="2283404" cy="949618"/>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n-US" altLang="en-US" b="1" dirty="0">
                <a:solidFill>
                  <a:schemeClr val="bg1"/>
                </a:solidFill>
              </a:rPr>
              <a:t>??</a:t>
            </a:r>
          </a:p>
        </p:txBody>
      </p:sp>
      <p:cxnSp>
        <p:nvCxnSpPr>
          <p:cNvPr id="3" name="Connector: Elbow 2" descr="Connecting line to lower boxes. ">
            <a:extLst>
              <a:ext uri="{FF2B5EF4-FFF2-40B4-BE49-F238E27FC236}">
                <a16:creationId xmlns:a16="http://schemas.microsoft.com/office/drawing/2014/main" id="{2E6C94F9-3E50-4D0D-ACBF-788C2C4C8727}"/>
              </a:ext>
            </a:extLst>
          </p:cNvPr>
          <p:cNvCxnSpPr>
            <a:cxnSpLocks/>
            <a:stCxn id="21" idx="0"/>
            <a:endCxn id="10" idx="2"/>
          </p:cNvCxnSpPr>
          <p:nvPr/>
        </p:nvCxnSpPr>
        <p:spPr>
          <a:xfrm rot="5400000" flipH="1" flipV="1">
            <a:off x="6741602" y="3080971"/>
            <a:ext cx="979903" cy="2549035"/>
          </a:xfrm>
          <a:prstGeom prst="bentConnector3">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2392C9D9-4096-426E-BBDE-85BE51AAE746}"/>
              </a:ext>
            </a:extLst>
          </p:cNvPr>
          <p:cNvSpPr/>
          <p:nvPr/>
        </p:nvSpPr>
        <p:spPr>
          <a:xfrm>
            <a:off x="7364369" y="4845439"/>
            <a:ext cx="2283404" cy="1018411"/>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n-US" altLang="en-US" b="1" dirty="0">
                <a:solidFill>
                  <a:schemeClr val="bg1"/>
                </a:solidFill>
              </a:rPr>
              <a:t>Increased enforcement of labor laws and regulations   </a:t>
            </a:r>
          </a:p>
        </p:txBody>
      </p:sp>
      <p:sp>
        <p:nvSpPr>
          <p:cNvPr id="17" name="Rectangle 16">
            <a:extLst>
              <a:ext uri="{FF2B5EF4-FFF2-40B4-BE49-F238E27FC236}">
                <a16:creationId xmlns:a16="http://schemas.microsoft.com/office/drawing/2014/main" id="{84A7982B-9911-4E68-9A3B-F2ADE0BBC932}"/>
              </a:ext>
            </a:extLst>
          </p:cNvPr>
          <p:cNvSpPr/>
          <p:nvPr/>
        </p:nvSpPr>
        <p:spPr>
          <a:xfrm>
            <a:off x="10022540" y="4845439"/>
            <a:ext cx="2043953" cy="1018411"/>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n-US" altLang="en-US" b="1" dirty="0">
                <a:solidFill>
                  <a:schemeClr val="bg1"/>
                </a:solidFill>
              </a:rPr>
              <a:t>??</a:t>
            </a:r>
          </a:p>
        </p:txBody>
      </p:sp>
      <p:cxnSp>
        <p:nvCxnSpPr>
          <p:cNvPr id="18" name="Connector: Elbow 17" descr="Connecting line to lower boxes. ">
            <a:extLst>
              <a:ext uri="{FF2B5EF4-FFF2-40B4-BE49-F238E27FC236}">
                <a16:creationId xmlns:a16="http://schemas.microsoft.com/office/drawing/2014/main" id="{787430E4-B161-4C2C-A430-59C95B41679B}"/>
              </a:ext>
            </a:extLst>
          </p:cNvPr>
          <p:cNvCxnSpPr>
            <a:cxnSpLocks/>
            <a:stCxn id="17" idx="0"/>
            <a:endCxn id="10" idx="2"/>
          </p:cNvCxnSpPr>
          <p:nvPr/>
        </p:nvCxnSpPr>
        <p:spPr>
          <a:xfrm rot="16200000" flipV="1">
            <a:off x="9285343" y="3086265"/>
            <a:ext cx="979903" cy="2538446"/>
          </a:xfrm>
          <a:prstGeom prst="bentConnector3">
            <a:avLst>
              <a:gd name="adj1" fmla="val 50000"/>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descr="Connecting line with arrow pointing up from lower boxes to middle box. ">
            <a:extLst>
              <a:ext uri="{FF2B5EF4-FFF2-40B4-BE49-F238E27FC236}">
                <a16:creationId xmlns:a16="http://schemas.microsoft.com/office/drawing/2014/main" id="{FF8AE106-42F9-4BEE-8F90-F141047BE0E6}"/>
              </a:ext>
            </a:extLst>
          </p:cNvPr>
          <p:cNvCxnSpPr>
            <a:stCxn id="11" idx="0"/>
            <a:endCxn id="10" idx="2"/>
          </p:cNvCxnSpPr>
          <p:nvPr/>
        </p:nvCxnSpPr>
        <p:spPr>
          <a:xfrm flipV="1">
            <a:off x="8506071" y="3865536"/>
            <a:ext cx="0" cy="979903"/>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0" name="Rectangle 9">
            <a:extLst>
              <a:ext uri="{FF2B5EF4-FFF2-40B4-BE49-F238E27FC236}">
                <a16:creationId xmlns:a16="http://schemas.microsoft.com/office/drawing/2014/main" id="{C27C7581-6C89-4ACA-BE75-6110F08D50D1}"/>
              </a:ext>
            </a:extLst>
          </p:cNvPr>
          <p:cNvSpPr/>
          <p:nvPr/>
        </p:nvSpPr>
        <p:spPr>
          <a:xfrm>
            <a:off x="7331639" y="2984713"/>
            <a:ext cx="2348864" cy="880823"/>
          </a:xfrm>
          <a:prstGeom prst="rect">
            <a:avLst/>
          </a:prstGeom>
          <a:solidFill>
            <a:schemeClr val="tx1">
              <a:lumMod val="65000"/>
              <a:lumOff val="3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ct val="50000"/>
              </a:spcBef>
              <a:buFontTx/>
              <a:buNone/>
            </a:pPr>
            <a:r>
              <a:rPr lang="en-US" altLang="en-US" b="1" dirty="0">
                <a:solidFill>
                  <a:schemeClr val="bg1"/>
                </a:solidFill>
              </a:rPr>
              <a:t>Improved labor practices among targeted businesses</a:t>
            </a:r>
          </a:p>
        </p:txBody>
      </p:sp>
      <p:cxnSp>
        <p:nvCxnSpPr>
          <p:cNvPr id="6" name="Connector: Elbow 5" descr="Arrow">
            <a:extLst>
              <a:ext uri="{FF2B5EF4-FFF2-40B4-BE49-F238E27FC236}">
                <a16:creationId xmlns:a16="http://schemas.microsoft.com/office/drawing/2014/main" id="{AFCFF14D-2571-4AF9-9B49-D2C8E589FC21}"/>
              </a:ext>
            </a:extLst>
          </p:cNvPr>
          <p:cNvCxnSpPr>
            <a:stCxn id="10" idx="0"/>
            <a:endCxn id="8" idx="2"/>
          </p:cNvCxnSpPr>
          <p:nvPr/>
        </p:nvCxnSpPr>
        <p:spPr>
          <a:xfrm rot="5400000" flipH="1" flipV="1">
            <a:off x="8243440" y="2722082"/>
            <a:ext cx="525262" cy="12700"/>
          </a:xfrm>
          <a:prstGeom prst="bentConnector3">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25E342FD-63F2-47DF-86D3-A28E378D0100}"/>
              </a:ext>
            </a:extLst>
          </p:cNvPr>
          <p:cNvSpPr/>
          <p:nvPr/>
        </p:nvSpPr>
        <p:spPr>
          <a:xfrm>
            <a:off x="7058271" y="1433536"/>
            <a:ext cx="2895600" cy="1025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50000"/>
              </a:spcBef>
              <a:spcAft>
                <a:spcPct val="60000"/>
              </a:spcAft>
              <a:buFontTx/>
              <a:buNone/>
            </a:pPr>
            <a:r>
              <a:rPr lang="en-US" altLang="en-US" sz="2000" b="1" dirty="0">
                <a:solidFill>
                  <a:schemeClr val="bg1"/>
                </a:solidFill>
                <a:latin typeface="+mn-lt"/>
              </a:rPr>
              <a:t>Reduced incidence of labor violations in targeted industries </a:t>
            </a:r>
          </a:p>
        </p:txBody>
      </p:sp>
      <p:sp>
        <p:nvSpPr>
          <p:cNvPr id="26" name="Footer Placeholder 2">
            <a:extLst>
              <a:ext uri="{FF2B5EF4-FFF2-40B4-BE49-F238E27FC236}">
                <a16:creationId xmlns:a16="http://schemas.microsoft.com/office/drawing/2014/main" id="{A4A6B8FA-73BE-4EC5-85F8-E9063A57381F}"/>
              </a:ext>
              <a:ext uri="{C183D7F6-B498-43B3-948B-1728B52AA6E4}">
                <adec:decorative xmlns:adec="http://schemas.microsoft.com/office/drawing/2017/decorative" val="1"/>
              </a:ext>
            </a:extLst>
          </p:cNvPr>
          <p:cNvSpPr txBox="1">
            <a:spLocks/>
          </p:cNvSpPr>
          <p:nvPr/>
        </p:nvSpPr>
        <p:spPr>
          <a:xfrm>
            <a:off x="-34665" y="632031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1855712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2000"/>
                                        <p:tgtEl>
                                          <p:spTgt spid="21"/>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2000"/>
                                        <p:tgtEl>
                                          <p:spTgt spid="17"/>
                                        </p:tgtEl>
                                      </p:cBhvr>
                                    </p:animEffect>
                                  </p:childTnLst>
                                </p:cTn>
                              </p:par>
                              <p:par>
                                <p:cTn id="24" presetID="21" presetClass="entr" presetSubtype="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0"/>
                                        <p:tgtEl>
                                          <p:spTgt spid="18"/>
                                        </p:tgtEl>
                                      </p:cBhvr>
                                    </p:animEffect>
                                  </p:childTnLst>
                                </p:cTn>
                              </p:par>
                              <p:par>
                                <p:cTn id="27" presetID="21" presetClass="entr" presetSubtype="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animBg="1"/>
      <p:bldP spid="17"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descr="Exercise 3: Necessary and Sufficient&#10;">
            <a:extLst>
              <a:ext uri="{C183D7F6-B498-43B3-948B-1728B52AA6E4}">
                <adec:decorative xmlns:adec="http://schemas.microsoft.com/office/drawing/2017/decorative" val="0"/>
              </a:ext>
            </a:extLst>
          </p:cNvPr>
          <p:cNvSpPr txBox="1">
            <a:spLocks noChangeArrowheads="1"/>
          </p:cNvSpPr>
          <p:nvPr/>
        </p:nvSpPr>
        <p:spPr bwMode="auto">
          <a:xfrm>
            <a:off x="720117" y="510896"/>
            <a:ext cx="945625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r>
              <a:rPr lang="en-US" altLang="en-US" dirty="0">
                <a:latin typeface="+mj-lt"/>
              </a:rPr>
              <a:t>Exercise 3: Necessary and Sufficient</a:t>
            </a:r>
          </a:p>
        </p:txBody>
      </p:sp>
      <p:sp>
        <p:nvSpPr>
          <p:cNvPr id="2" name="Title 1" descr="WHAT ELSE is needed?">
            <a:extLst>
              <a:ext uri="{FF2B5EF4-FFF2-40B4-BE49-F238E27FC236}">
                <a16:creationId xmlns:a16="http://schemas.microsoft.com/office/drawing/2014/main" id="{57316C77-BB94-43CB-86F1-B143B9ED7360}"/>
              </a:ext>
              <a:ext uri="{C183D7F6-B498-43B3-948B-1728B52AA6E4}">
                <adec:decorative xmlns:adec="http://schemas.microsoft.com/office/drawing/2017/decorative" val="0"/>
              </a:ext>
            </a:extLst>
          </p:cNvPr>
          <p:cNvSpPr txBox="1">
            <a:spLocks noGrp="1"/>
          </p:cNvSpPr>
          <p:nvPr>
            <p:ph type="title" idx="4294967295"/>
          </p:nvPr>
        </p:nvSpPr>
        <p:spPr>
          <a:xfrm>
            <a:off x="785310" y="1129750"/>
            <a:ext cx="379938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chemeClr val="tx1"/>
                </a:solidFill>
                <a:effectLst/>
                <a:uLnTx/>
                <a:uFillTx/>
                <a:latin typeface="+mn-lt"/>
                <a:ea typeface="+mn-ea"/>
                <a:cs typeface="+mn-cs"/>
              </a:rPr>
              <a:t>WHAT ELSE </a:t>
            </a:r>
            <a:r>
              <a:rPr kumimoji="0" lang="en-US" sz="3600" b="1" i="0" u="none" strike="noStrike" kern="1200" cap="none" spc="0" normalizeH="0" baseline="0" noProof="0" dirty="0">
                <a:ln>
                  <a:noFill/>
                </a:ln>
                <a:solidFill>
                  <a:schemeClr val="tx1"/>
                </a:solidFill>
                <a:effectLst/>
                <a:uLnTx/>
                <a:uFillTx/>
                <a:latin typeface="+mn-lt"/>
                <a:ea typeface="+mn-ea"/>
                <a:cs typeface="+mn-cs"/>
              </a:rPr>
              <a:t>is needed?</a:t>
            </a:r>
          </a:p>
        </p:txBody>
      </p:sp>
      <p:sp>
        <p:nvSpPr>
          <p:cNvPr id="23" name="Text Box 4" descr="Sub-outcome 1.1&#10;???&#10;">
            <a:extLst>
              <a:ext uri="{FF2B5EF4-FFF2-40B4-BE49-F238E27FC236}">
                <a16:creationId xmlns:a16="http://schemas.microsoft.com/office/drawing/2014/main" id="{44A99D86-BD07-464A-BF64-6CA20F99E7AF}"/>
              </a:ext>
              <a:ext uri="{C183D7F6-B498-43B3-948B-1728B52AA6E4}">
                <adec:decorative xmlns:adec="http://schemas.microsoft.com/office/drawing/2017/decorative" val="0"/>
              </a:ext>
            </a:extLst>
          </p:cNvPr>
          <p:cNvSpPr txBox="1">
            <a:spLocks noChangeArrowheads="1"/>
          </p:cNvSpPr>
          <p:nvPr/>
        </p:nvSpPr>
        <p:spPr bwMode="auto">
          <a:xfrm>
            <a:off x="2133853" y="4997680"/>
            <a:ext cx="2572302" cy="1015663"/>
          </a:xfrm>
          <a:prstGeom prst="rect">
            <a:avLst/>
          </a:prstGeom>
          <a:solidFill>
            <a:schemeClr val="accent6"/>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tx1"/>
                </a:solidFill>
                <a:latin typeface="+mn-lt"/>
              </a:rPr>
              <a:t>Sub-outcome 1.1</a:t>
            </a:r>
          </a:p>
          <a:p>
            <a:pPr algn="ctr">
              <a:spcBef>
                <a:spcPct val="50000"/>
              </a:spcBef>
              <a:buFontTx/>
              <a:buNone/>
            </a:pPr>
            <a:r>
              <a:rPr lang="en-US" altLang="en-US" sz="2400" b="1" dirty="0">
                <a:solidFill>
                  <a:schemeClr val="tx1"/>
                </a:solidFill>
                <a:latin typeface="+mn-lt"/>
              </a:rPr>
              <a:t>???</a:t>
            </a:r>
          </a:p>
        </p:txBody>
      </p:sp>
      <p:cxnSp>
        <p:nvCxnSpPr>
          <p:cNvPr id="24" name="Elbow Connector 8">
            <a:extLst>
              <a:ext uri="{FF2B5EF4-FFF2-40B4-BE49-F238E27FC236}">
                <a16:creationId xmlns:a16="http://schemas.microsoft.com/office/drawing/2014/main" id="{764E5C2D-92E0-475E-A9F8-D98FEE50BFF4}"/>
              </a:ext>
              <a:ext uri="{C183D7F6-B498-43B3-948B-1728B52AA6E4}">
                <adec:decorative xmlns:adec="http://schemas.microsoft.com/office/drawing/2017/decorative" val="1"/>
              </a:ext>
            </a:extLst>
          </p:cNvPr>
          <p:cNvCxnSpPr>
            <a:cxnSpLocks/>
            <a:stCxn id="23" idx="0"/>
            <a:endCxn id="18" idx="2"/>
          </p:cNvCxnSpPr>
          <p:nvPr/>
        </p:nvCxnSpPr>
        <p:spPr>
          <a:xfrm rot="5400000" flipH="1" flipV="1">
            <a:off x="3910668" y="3909728"/>
            <a:ext cx="597289" cy="1578616"/>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5" name="Text Box 4" descr="Sub-outcome 1.2: &#10;???&#10;&#10;">
            <a:extLst>
              <a:ext uri="{FF2B5EF4-FFF2-40B4-BE49-F238E27FC236}">
                <a16:creationId xmlns:a16="http://schemas.microsoft.com/office/drawing/2014/main" id="{6F2D0EE7-D255-458F-84D8-DF80422A9CA6}"/>
              </a:ext>
              <a:ext uri="{C183D7F6-B498-43B3-948B-1728B52AA6E4}">
                <adec:decorative xmlns:adec="http://schemas.microsoft.com/office/drawing/2017/decorative" val="0"/>
              </a:ext>
            </a:extLst>
          </p:cNvPr>
          <p:cNvSpPr txBox="1">
            <a:spLocks noChangeArrowheads="1"/>
          </p:cNvSpPr>
          <p:nvPr/>
        </p:nvSpPr>
        <p:spPr bwMode="auto">
          <a:xfrm>
            <a:off x="5227092" y="4997680"/>
            <a:ext cx="2486323" cy="1015663"/>
          </a:xfrm>
          <a:prstGeom prst="rect">
            <a:avLst/>
          </a:prstGeom>
          <a:solidFill>
            <a:schemeClr val="accent6"/>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tx1"/>
                </a:solidFill>
                <a:latin typeface="+mn-lt"/>
              </a:rPr>
              <a:t>Sub-outcome 1.2: </a:t>
            </a:r>
          </a:p>
          <a:p>
            <a:pPr algn="ctr">
              <a:spcBef>
                <a:spcPct val="50000"/>
              </a:spcBef>
              <a:buFontTx/>
              <a:buNone/>
            </a:pPr>
            <a:r>
              <a:rPr lang="en-US" altLang="en-US" sz="2400" b="1" dirty="0">
                <a:solidFill>
                  <a:schemeClr val="tx1"/>
                </a:solidFill>
                <a:latin typeface="+mn-lt"/>
              </a:rPr>
              <a:t>???</a:t>
            </a:r>
          </a:p>
        </p:txBody>
      </p:sp>
      <p:cxnSp>
        <p:nvCxnSpPr>
          <p:cNvPr id="26" name="Elbow Connector 10">
            <a:extLst>
              <a:ext uri="{FF2B5EF4-FFF2-40B4-BE49-F238E27FC236}">
                <a16:creationId xmlns:a16="http://schemas.microsoft.com/office/drawing/2014/main" id="{7B97E0C8-626D-4D94-8ED5-938F3300A0FE}"/>
              </a:ext>
              <a:ext uri="{C183D7F6-B498-43B3-948B-1728B52AA6E4}">
                <adec:decorative xmlns:adec="http://schemas.microsoft.com/office/drawing/2017/decorative" val="1"/>
              </a:ext>
            </a:extLst>
          </p:cNvPr>
          <p:cNvCxnSpPr>
            <a:cxnSpLocks/>
            <a:stCxn id="25" idx="0"/>
            <a:endCxn id="18" idx="2"/>
          </p:cNvCxnSpPr>
          <p:nvPr/>
        </p:nvCxnSpPr>
        <p:spPr>
          <a:xfrm rot="16200000" flipV="1">
            <a:off x="5435793" y="3963219"/>
            <a:ext cx="597289" cy="1471634"/>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8" name="Text Box 4" descr="Outcome 1: Improved implementation of child labor programming by civil society &#10;">
            <a:extLst>
              <a:ext uri="{FF2B5EF4-FFF2-40B4-BE49-F238E27FC236}">
                <a16:creationId xmlns:a16="http://schemas.microsoft.com/office/drawing/2014/main" id="{59EAB45C-43CB-445E-B2BB-97C3B4D23C42}"/>
              </a:ext>
              <a:ext uri="{C183D7F6-B498-43B3-948B-1728B52AA6E4}">
                <adec:decorative xmlns:adec="http://schemas.microsoft.com/office/drawing/2017/decorative" val="0"/>
              </a:ext>
            </a:extLst>
          </p:cNvPr>
          <p:cNvSpPr txBox="1">
            <a:spLocks noChangeArrowheads="1"/>
          </p:cNvSpPr>
          <p:nvPr/>
        </p:nvSpPr>
        <p:spPr bwMode="auto">
          <a:xfrm>
            <a:off x="3234520" y="3384728"/>
            <a:ext cx="3528200" cy="10156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buFontTx/>
              <a:buNone/>
              <a:defRPr sz="2000" b="1">
                <a:solidFill>
                  <a:schemeClr val="bg1"/>
                </a:solidFill>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r>
              <a:rPr lang="en-US" altLang="en-US" dirty="0"/>
              <a:t>Outcome 1: Improved implementation of child labor programming by civil society </a:t>
            </a:r>
          </a:p>
        </p:txBody>
      </p:sp>
      <p:cxnSp>
        <p:nvCxnSpPr>
          <p:cNvPr id="22" name="Elbow Connector 6">
            <a:extLst>
              <a:ext uri="{FF2B5EF4-FFF2-40B4-BE49-F238E27FC236}">
                <a16:creationId xmlns:a16="http://schemas.microsoft.com/office/drawing/2014/main" id="{A6430200-9D24-4A89-8881-2D0C872401C0}"/>
              </a:ext>
              <a:ext uri="{C183D7F6-B498-43B3-948B-1728B52AA6E4}">
                <adec:decorative xmlns:adec="http://schemas.microsoft.com/office/drawing/2017/decorative" val="1"/>
              </a:ext>
            </a:extLst>
          </p:cNvPr>
          <p:cNvCxnSpPr>
            <a:cxnSpLocks/>
            <a:stCxn id="20" idx="0"/>
            <a:endCxn id="17" idx="2"/>
          </p:cNvCxnSpPr>
          <p:nvPr/>
        </p:nvCxnSpPr>
        <p:spPr>
          <a:xfrm rot="5400000" flipH="1" flipV="1">
            <a:off x="7995996" y="3220579"/>
            <a:ext cx="328298" cy="12700"/>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9" name="Elbow Connector 2">
            <a:extLst>
              <a:ext uri="{FF2B5EF4-FFF2-40B4-BE49-F238E27FC236}">
                <a16:creationId xmlns:a16="http://schemas.microsoft.com/office/drawing/2014/main" id="{FFC7BCB5-788B-43C8-A93D-325F4E56DF0E}"/>
              </a:ext>
              <a:ext uri="{C183D7F6-B498-43B3-948B-1728B52AA6E4}">
                <adec:decorative xmlns:adec="http://schemas.microsoft.com/office/drawing/2017/decorative" val="1"/>
              </a:ext>
            </a:extLst>
          </p:cNvPr>
          <p:cNvCxnSpPr>
            <a:cxnSpLocks/>
            <a:stCxn id="18" idx="0"/>
            <a:endCxn id="17" idx="2"/>
          </p:cNvCxnSpPr>
          <p:nvPr/>
        </p:nvCxnSpPr>
        <p:spPr>
          <a:xfrm rot="5400000" flipH="1" flipV="1">
            <a:off x="6415233" y="1639817"/>
            <a:ext cx="328298" cy="3161525"/>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0" name="Text Box 4" descr="Outcome 2: &#10;???&#10;">
            <a:extLst>
              <a:ext uri="{FF2B5EF4-FFF2-40B4-BE49-F238E27FC236}">
                <a16:creationId xmlns:a16="http://schemas.microsoft.com/office/drawing/2014/main" id="{EAB29E02-655E-4279-BBF5-F99AFE6653CD}"/>
              </a:ext>
              <a:ext uri="{C183D7F6-B498-43B3-948B-1728B52AA6E4}">
                <adec:decorative xmlns:adec="http://schemas.microsoft.com/office/drawing/2017/decorative" val="0"/>
              </a:ext>
            </a:extLst>
          </p:cNvPr>
          <p:cNvSpPr txBox="1">
            <a:spLocks noChangeArrowheads="1"/>
          </p:cNvSpPr>
          <p:nvPr/>
        </p:nvSpPr>
        <p:spPr bwMode="auto">
          <a:xfrm>
            <a:off x="6985220" y="3384728"/>
            <a:ext cx="2349850" cy="861774"/>
          </a:xfrm>
          <a:prstGeom prst="rect">
            <a:avLst/>
          </a:prstGeom>
          <a:solidFill>
            <a:schemeClr val="bg1">
              <a:lumMod val="85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buFontTx/>
              <a:buNone/>
              <a:defRPr sz="2000" b="1">
                <a:solidFill>
                  <a:schemeClr val="bg1"/>
                </a:solidFill>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r>
              <a:rPr lang="en-US" altLang="en-US" dirty="0">
                <a:solidFill>
                  <a:schemeClr val="tx1"/>
                </a:solidFill>
              </a:rPr>
              <a:t>Outcome 2: </a:t>
            </a:r>
          </a:p>
          <a:p>
            <a:r>
              <a:rPr lang="en-US" altLang="en-US" dirty="0">
                <a:solidFill>
                  <a:schemeClr val="tx1"/>
                </a:solidFill>
              </a:rPr>
              <a:t>???</a:t>
            </a:r>
          </a:p>
        </p:txBody>
      </p:sp>
      <p:sp>
        <p:nvSpPr>
          <p:cNvPr id="27" name="Text Box 4" descr="Outcome 3: &#10;???&#10;">
            <a:extLst>
              <a:ext uri="{FF2B5EF4-FFF2-40B4-BE49-F238E27FC236}">
                <a16:creationId xmlns:a16="http://schemas.microsoft.com/office/drawing/2014/main" id="{47A1A683-308A-45ED-B0B9-08C62F85AB74}"/>
              </a:ext>
              <a:ext uri="{C183D7F6-B498-43B3-948B-1728B52AA6E4}">
                <adec:decorative xmlns:adec="http://schemas.microsoft.com/office/drawing/2017/decorative" val="0"/>
              </a:ext>
            </a:extLst>
          </p:cNvPr>
          <p:cNvSpPr txBox="1">
            <a:spLocks noChangeArrowheads="1"/>
          </p:cNvSpPr>
          <p:nvPr/>
        </p:nvSpPr>
        <p:spPr bwMode="auto">
          <a:xfrm>
            <a:off x="9598174" y="3389534"/>
            <a:ext cx="2236782" cy="861774"/>
          </a:xfrm>
          <a:prstGeom prst="rect">
            <a:avLst/>
          </a:prstGeom>
          <a:solidFill>
            <a:schemeClr val="bg1">
              <a:lumMod val="85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buFontTx/>
              <a:buNone/>
              <a:defRPr sz="2000" b="1">
                <a:solidFill>
                  <a:schemeClr val="bg1"/>
                </a:solidFill>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r>
              <a:rPr lang="en-US" altLang="en-US" dirty="0">
                <a:solidFill>
                  <a:schemeClr val="tx1"/>
                </a:solidFill>
              </a:rPr>
              <a:t>Outcome 3: </a:t>
            </a:r>
          </a:p>
          <a:p>
            <a:r>
              <a:rPr lang="en-US" altLang="en-US" dirty="0">
                <a:solidFill>
                  <a:schemeClr val="tx1"/>
                </a:solidFill>
              </a:rPr>
              <a:t>???</a:t>
            </a:r>
          </a:p>
        </p:txBody>
      </p:sp>
      <p:sp>
        <p:nvSpPr>
          <p:cNvPr id="17" name="Text Box 3" descr="Project Objective: Reduced incidence of child labor in targeted communities &#10;">
            <a:extLst>
              <a:ext uri="{FF2B5EF4-FFF2-40B4-BE49-F238E27FC236}">
                <a16:creationId xmlns:a16="http://schemas.microsoft.com/office/drawing/2014/main" id="{2ED740A7-EE0B-4C0F-9188-61B26EF0F15E}"/>
              </a:ext>
              <a:ext uri="{C183D7F6-B498-43B3-948B-1728B52AA6E4}">
                <adec:decorative xmlns:adec="http://schemas.microsoft.com/office/drawing/2017/decorative" val="0"/>
              </a:ext>
            </a:extLst>
          </p:cNvPr>
          <p:cNvSpPr txBox="1">
            <a:spLocks noChangeArrowheads="1"/>
          </p:cNvSpPr>
          <p:nvPr/>
        </p:nvSpPr>
        <p:spPr bwMode="auto">
          <a:xfrm>
            <a:off x="6143921" y="2040767"/>
            <a:ext cx="4032448" cy="10156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spcAft>
                <a:spcPct val="60000"/>
              </a:spcAft>
              <a:buFontTx/>
              <a:buNone/>
            </a:pPr>
            <a:r>
              <a:rPr lang="en-US" altLang="en-US" sz="2000" b="1" dirty="0">
                <a:solidFill>
                  <a:schemeClr val="bg1"/>
                </a:solidFill>
                <a:latin typeface="+mn-lt"/>
              </a:rPr>
              <a:t>Project Objective: Reduced incidence of child labor in targeted communities </a:t>
            </a:r>
          </a:p>
        </p:txBody>
      </p:sp>
      <p:cxnSp>
        <p:nvCxnSpPr>
          <p:cNvPr id="28" name="Elbow Connector 20">
            <a:extLst>
              <a:ext uri="{FF2B5EF4-FFF2-40B4-BE49-F238E27FC236}">
                <a16:creationId xmlns:a16="http://schemas.microsoft.com/office/drawing/2014/main" id="{84F8702C-6A42-47BF-B4EC-731C0E3976C0}"/>
              </a:ext>
              <a:ext uri="{C183D7F6-B498-43B3-948B-1728B52AA6E4}">
                <adec:decorative xmlns:adec="http://schemas.microsoft.com/office/drawing/2017/decorative" val="1"/>
              </a:ext>
            </a:extLst>
          </p:cNvPr>
          <p:cNvCxnSpPr>
            <a:cxnSpLocks/>
            <a:stCxn id="27" idx="0"/>
            <a:endCxn id="17" idx="2"/>
          </p:cNvCxnSpPr>
          <p:nvPr/>
        </p:nvCxnSpPr>
        <p:spPr>
          <a:xfrm rot="16200000" flipV="1">
            <a:off x="9271803" y="1944772"/>
            <a:ext cx="333104" cy="2556420"/>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5" name="Footer Placeholder 2">
            <a:extLst>
              <a:ext uri="{FF2B5EF4-FFF2-40B4-BE49-F238E27FC236}">
                <a16:creationId xmlns:a16="http://schemas.microsoft.com/office/drawing/2014/main" id="{452BCB7C-BF54-4D95-976A-3348409F4B92}"/>
              </a:ext>
              <a:ext uri="{C183D7F6-B498-43B3-948B-1728B52AA6E4}">
                <adec:decorative xmlns:adec="http://schemas.microsoft.com/office/drawing/2017/decorative" val="1"/>
              </a:ext>
            </a:extLst>
          </p:cNvPr>
          <p:cNvSpPr txBox="1">
            <a:spLocks/>
          </p:cNvSpPr>
          <p:nvPr/>
        </p:nvSpPr>
        <p:spPr>
          <a:xfrm>
            <a:off x="-34665" y="632031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93538014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5" name="Rectangle 2" descr="Exercise 3: Necessary and Sufficient (Example) "/>
          <p:cNvSpPr txBox="1">
            <a:spLocks noGrp="1" noChangeArrowheads="1"/>
          </p:cNvSpPr>
          <p:nvPr>
            <p:ph type="title" idx="4294967295"/>
          </p:nvPr>
        </p:nvSpPr>
        <p:spPr bwMode="auto">
          <a:xfrm>
            <a:off x="498966" y="484615"/>
            <a:ext cx="1152713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Exercise 3: Necessary and Sufficient </a:t>
            </a:r>
            <a:r>
              <a:rPr kumimoji="0" lang="en-US" altLang="en-US" sz="4400" b="1" i="0" u="none" strike="noStrike" kern="1200" cap="none" spc="0" normalizeH="0" baseline="0" noProof="0" dirty="0">
                <a:ln>
                  <a:noFill/>
                </a:ln>
                <a:solidFill>
                  <a:schemeClr val="accent2"/>
                </a:solidFill>
                <a:effectLst/>
                <a:uLnTx/>
                <a:uFillTx/>
                <a:latin typeface="+mj-lt"/>
                <a:ea typeface="+mj-ea"/>
                <a:cs typeface="+mj-cs"/>
              </a:rPr>
              <a:t>(Example) </a:t>
            </a:r>
          </a:p>
        </p:txBody>
      </p:sp>
      <p:sp>
        <p:nvSpPr>
          <p:cNvPr id="14" name="TextBox 13" descr="IF...">
            <a:extLst>
              <a:ext uri="{FF2B5EF4-FFF2-40B4-BE49-F238E27FC236}">
                <a16:creationId xmlns:a16="http://schemas.microsoft.com/office/drawing/2014/main" id="{7EB9BCAE-BF55-4803-86FA-50B75EF38A66}"/>
              </a:ext>
            </a:extLst>
          </p:cNvPr>
          <p:cNvSpPr txBox="1"/>
          <p:nvPr/>
        </p:nvSpPr>
        <p:spPr>
          <a:xfrm>
            <a:off x="228600" y="5029200"/>
            <a:ext cx="575799" cy="369332"/>
          </a:xfrm>
          <a:prstGeom prst="rect">
            <a:avLst/>
          </a:prstGeom>
          <a:noFill/>
        </p:spPr>
        <p:txBody>
          <a:bodyPr wrap="none" rtlCol="0">
            <a:spAutoFit/>
          </a:bodyPr>
          <a:lstStyle/>
          <a:p>
            <a:r>
              <a:rPr lang="en-US" b="1" dirty="0">
                <a:solidFill>
                  <a:srgbClr val="C00000"/>
                </a:solidFill>
              </a:rPr>
              <a:t>IF….</a:t>
            </a:r>
          </a:p>
        </p:txBody>
      </p:sp>
      <p:sp>
        <p:nvSpPr>
          <p:cNvPr id="22" name="Text Box 4" descr="Improved capacity of civil society to address child labor&#10;">
            <a:extLst>
              <a:ext uri="{FF2B5EF4-FFF2-40B4-BE49-F238E27FC236}">
                <a16:creationId xmlns:a16="http://schemas.microsoft.com/office/drawing/2014/main" id="{08CC6543-EE58-4EA2-A293-8B24C2B112C9}"/>
              </a:ext>
            </a:extLst>
          </p:cNvPr>
          <p:cNvSpPr txBox="1">
            <a:spLocks noChangeArrowheads="1"/>
          </p:cNvSpPr>
          <p:nvPr/>
        </p:nvSpPr>
        <p:spPr bwMode="auto">
          <a:xfrm>
            <a:off x="993074" y="4680181"/>
            <a:ext cx="2469437" cy="1015663"/>
          </a:xfrm>
          <a:prstGeom prst="rect">
            <a:avLst/>
          </a:prstGeom>
          <a:solidFill>
            <a:schemeClr val="accent6"/>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buFontTx/>
              <a:buNone/>
              <a:defRPr sz="2400" b="1">
                <a:solidFill>
                  <a:schemeClr val="tx1"/>
                </a:solidFill>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r>
              <a:rPr lang="en-US" altLang="en-US" sz="2000" dirty="0"/>
              <a:t>Improved capacity of civil society to address child labor</a:t>
            </a:r>
          </a:p>
        </p:txBody>
      </p:sp>
      <p:sp>
        <p:nvSpPr>
          <p:cNvPr id="10" name="TextBox 9">
            <a:extLst>
              <a:ext uri="{FF2B5EF4-FFF2-40B4-BE49-F238E27FC236}">
                <a16:creationId xmlns:a16="http://schemas.microsoft.com/office/drawing/2014/main" id="{5B1C22CD-4915-4071-AD57-9023752B2D88}"/>
              </a:ext>
            </a:extLst>
          </p:cNvPr>
          <p:cNvSpPr txBox="1"/>
          <p:nvPr/>
        </p:nvSpPr>
        <p:spPr>
          <a:xfrm>
            <a:off x="3552092" y="5029200"/>
            <a:ext cx="675185" cy="369332"/>
          </a:xfrm>
          <a:prstGeom prst="rect">
            <a:avLst/>
          </a:prstGeom>
          <a:noFill/>
        </p:spPr>
        <p:txBody>
          <a:bodyPr wrap="none" rtlCol="0">
            <a:spAutoFit/>
          </a:bodyPr>
          <a:lstStyle/>
          <a:p>
            <a:r>
              <a:rPr lang="en-US" b="1" dirty="0">
                <a:solidFill>
                  <a:srgbClr val="C00000"/>
                </a:solidFill>
              </a:rPr>
              <a:t>AND </a:t>
            </a:r>
          </a:p>
        </p:txBody>
      </p:sp>
      <p:cxnSp>
        <p:nvCxnSpPr>
          <p:cNvPr id="23" name="Elbow Connector 8" descr="Connecting arrow">
            <a:extLst>
              <a:ext uri="{FF2B5EF4-FFF2-40B4-BE49-F238E27FC236}">
                <a16:creationId xmlns:a16="http://schemas.microsoft.com/office/drawing/2014/main" id="{1A2110DB-CDE5-4054-A50E-11AFA1727915}"/>
              </a:ext>
            </a:extLst>
          </p:cNvPr>
          <p:cNvCxnSpPr>
            <a:cxnSpLocks/>
            <a:stCxn id="22" idx="0"/>
            <a:endCxn id="17" idx="2"/>
          </p:cNvCxnSpPr>
          <p:nvPr/>
        </p:nvCxnSpPr>
        <p:spPr>
          <a:xfrm rot="5400000" flipH="1" flipV="1">
            <a:off x="2351696" y="4006118"/>
            <a:ext cx="550161" cy="797967"/>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4" name="Text Box 4" descr="Increased resources for civil society to address child labor&#10;">
            <a:extLst>
              <a:ext uri="{FF2B5EF4-FFF2-40B4-BE49-F238E27FC236}">
                <a16:creationId xmlns:a16="http://schemas.microsoft.com/office/drawing/2014/main" id="{19BF7B24-7D40-4603-8530-885938767C33}"/>
              </a:ext>
            </a:extLst>
          </p:cNvPr>
          <p:cNvSpPr txBox="1">
            <a:spLocks noChangeArrowheads="1"/>
          </p:cNvSpPr>
          <p:nvPr/>
        </p:nvSpPr>
        <p:spPr bwMode="auto">
          <a:xfrm>
            <a:off x="4199968" y="4694324"/>
            <a:ext cx="2575078" cy="1015663"/>
          </a:xfrm>
          <a:prstGeom prst="rect">
            <a:avLst/>
          </a:prstGeom>
          <a:solidFill>
            <a:schemeClr val="accent6"/>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buFontTx/>
              <a:buNone/>
              <a:defRPr sz="2400" b="1">
                <a:solidFill>
                  <a:schemeClr val="tx1"/>
                </a:solidFill>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r>
              <a:rPr lang="en-US" altLang="en-US" sz="2000" dirty="0"/>
              <a:t>Increased resources for civil society to address child labor</a:t>
            </a:r>
          </a:p>
        </p:txBody>
      </p:sp>
      <p:sp>
        <p:nvSpPr>
          <p:cNvPr id="30" name="TextBox 29" descr="IF...">
            <a:extLst>
              <a:ext uri="{FF2B5EF4-FFF2-40B4-BE49-F238E27FC236}">
                <a16:creationId xmlns:a16="http://schemas.microsoft.com/office/drawing/2014/main" id="{9E82B2F1-2E6F-4041-8CC5-95176B9B2987}"/>
              </a:ext>
            </a:extLst>
          </p:cNvPr>
          <p:cNvSpPr txBox="1"/>
          <p:nvPr/>
        </p:nvSpPr>
        <p:spPr>
          <a:xfrm>
            <a:off x="486508" y="3563815"/>
            <a:ext cx="575799" cy="369332"/>
          </a:xfrm>
          <a:prstGeom prst="rect">
            <a:avLst/>
          </a:prstGeom>
          <a:noFill/>
        </p:spPr>
        <p:txBody>
          <a:bodyPr wrap="none" rtlCol="0">
            <a:spAutoFit/>
          </a:bodyPr>
          <a:lstStyle/>
          <a:p>
            <a:r>
              <a:rPr lang="en-US" b="1" dirty="0">
                <a:solidFill>
                  <a:srgbClr val="C00000"/>
                </a:solidFill>
              </a:rPr>
              <a:t>IF….</a:t>
            </a:r>
          </a:p>
        </p:txBody>
      </p:sp>
      <p:cxnSp>
        <p:nvCxnSpPr>
          <p:cNvPr id="25" name="Elbow Connector 10">
            <a:extLst>
              <a:ext uri="{FF2B5EF4-FFF2-40B4-BE49-F238E27FC236}">
                <a16:creationId xmlns:a16="http://schemas.microsoft.com/office/drawing/2014/main" id="{19878F77-3092-484D-8D9A-D18686F45D81}"/>
              </a:ext>
              <a:ext uri="{C183D7F6-B498-43B3-948B-1728B52AA6E4}">
                <adec:decorative xmlns:adec="http://schemas.microsoft.com/office/drawing/2017/decorative" val="1"/>
              </a:ext>
            </a:extLst>
          </p:cNvPr>
          <p:cNvCxnSpPr>
            <a:cxnSpLocks/>
            <a:stCxn id="24" idx="0"/>
            <a:endCxn id="17" idx="2"/>
          </p:cNvCxnSpPr>
          <p:nvPr/>
        </p:nvCxnSpPr>
        <p:spPr>
          <a:xfrm rot="16200000" flipV="1">
            <a:off x="3974482" y="3181298"/>
            <a:ext cx="564304" cy="2461747"/>
          </a:xfrm>
          <a:prstGeom prst="bentConnector3">
            <a:avLst>
              <a:gd name="adj1" fmla="val 5000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7" name="Text Box 4" descr="Improved implementation of child labor programming by civil society &#10;">
            <a:extLst>
              <a:ext uri="{FF2B5EF4-FFF2-40B4-BE49-F238E27FC236}">
                <a16:creationId xmlns:a16="http://schemas.microsoft.com/office/drawing/2014/main" id="{6595553F-E9EE-42FC-918E-0EEDCF821B2B}"/>
              </a:ext>
            </a:extLst>
          </p:cNvPr>
          <p:cNvSpPr txBox="1">
            <a:spLocks noChangeArrowheads="1"/>
          </p:cNvSpPr>
          <p:nvPr/>
        </p:nvSpPr>
        <p:spPr bwMode="auto">
          <a:xfrm>
            <a:off x="1358900" y="3114357"/>
            <a:ext cx="3333719" cy="101566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000" b="1" dirty="0">
                <a:solidFill>
                  <a:schemeClr val="bg1"/>
                </a:solidFill>
                <a:latin typeface="+mn-lt"/>
              </a:rPr>
              <a:t>Improved implementation of child labor programming by civil society </a:t>
            </a:r>
          </a:p>
        </p:txBody>
      </p:sp>
      <p:sp>
        <p:nvSpPr>
          <p:cNvPr id="28" name="TextBox 27" descr="AND">
            <a:extLst>
              <a:ext uri="{FF2B5EF4-FFF2-40B4-BE49-F238E27FC236}">
                <a16:creationId xmlns:a16="http://schemas.microsoft.com/office/drawing/2014/main" id="{A761249D-5CB1-479A-AFCD-6B589C94BDB8}"/>
              </a:ext>
            </a:extLst>
          </p:cNvPr>
          <p:cNvSpPr txBox="1"/>
          <p:nvPr/>
        </p:nvSpPr>
        <p:spPr>
          <a:xfrm>
            <a:off x="4812322" y="3475893"/>
            <a:ext cx="675185" cy="369332"/>
          </a:xfrm>
          <a:prstGeom prst="rect">
            <a:avLst/>
          </a:prstGeom>
          <a:noFill/>
        </p:spPr>
        <p:txBody>
          <a:bodyPr wrap="none" rtlCol="0">
            <a:spAutoFit/>
          </a:bodyPr>
          <a:lstStyle/>
          <a:p>
            <a:r>
              <a:rPr lang="en-US" b="1" dirty="0">
                <a:solidFill>
                  <a:srgbClr val="C00000"/>
                </a:solidFill>
              </a:rPr>
              <a:t>AND </a:t>
            </a:r>
          </a:p>
        </p:txBody>
      </p:sp>
      <p:sp>
        <p:nvSpPr>
          <p:cNvPr id="19" name="Text Box 4" descr="Increased awareness of child labor among community members and small business owners &#10;">
            <a:extLst>
              <a:ext uri="{FF2B5EF4-FFF2-40B4-BE49-F238E27FC236}">
                <a16:creationId xmlns:a16="http://schemas.microsoft.com/office/drawing/2014/main" id="{906676DA-71B1-4E08-8743-8B5EDE958849}"/>
              </a:ext>
            </a:extLst>
          </p:cNvPr>
          <p:cNvSpPr txBox="1">
            <a:spLocks noChangeArrowheads="1"/>
          </p:cNvSpPr>
          <p:nvPr/>
        </p:nvSpPr>
        <p:spPr bwMode="auto">
          <a:xfrm>
            <a:off x="5551136" y="3039874"/>
            <a:ext cx="2994987" cy="1323439"/>
          </a:xfrm>
          <a:prstGeom prst="rect">
            <a:avLst/>
          </a:prstGeom>
          <a:solidFill>
            <a:schemeClr val="bg1">
              <a:lumMod val="85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buFontTx/>
              <a:buNone/>
              <a:defRPr sz="2000" b="1">
                <a:solidFill>
                  <a:schemeClr val="tx1"/>
                </a:solidFill>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r>
              <a:rPr lang="en-US" altLang="en-US" dirty="0"/>
              <a:t>Increased awareness of child labor among community members and small business owners </a:t>
            </a:r>
          </a:p>
        </p:txBody>
      </p:sp>
      <p:sp>
        <p:nvSpPr>
          <p:cNvPr id="29" name="TextBox 28" descr="AND">
            <a:extLst>
              <a:ext uri="{FF2B5EF4-FFF2-40B4-BE49-F238E27FC236}">
                <a16:creationId xmlns:a16="http://schemas.microsoft.com/office/drawing/2014/main" id="{3D953684-F27E-4FC5-8988-8DE2D2D686A1}"/>
              </a:ext>
            </a:extLst>
          </p:cNvPr>
          <p:cNvSpPr txBox="1"/>
          <p:nvPr/>
        </p:nvSpPr>
        <p:spPr>
          <a:xfrm>
            <a:off x="8639907" y="3557954"/>
            <a:ext cx="675185" cy="369332"/>
          </a:xfrm>
          <a:prstGeom prst="rect">
            <a:avLst/>
          </a:prstGeom>
          <a:noFill/>
        </p:spPr>
        <p:txBody>
          <a:bodyPr wrap="none" rtlCol="0">
            <a:spAutoFit/>
          </a:bodyPr>
          <a:lstStyle/>
          <a:p>
            <a:r>
              <a:rPr lang="en-US" b="1" dirty="0">
                <a:solidFill>
                  <a:srgbClr val="C00000"/>
                </a:solidFill>
              </a:rPr>
              <a:t>AND </a:t>
            </a:r>
          </a:p>
        </p:txBody>
      </p:sp>
      <p:cxnSp>
        <p:nvCxnSpPr>
          <p:cNvPr id="20" name="Elbow Connector 6" descr="Connecting arrow">
            <a:extLst>
              <a:ext uri="{FF2B5EF4-FFF2-40B4-BE49-F238E27FC236}">
                <a16:creationId xmlns:a16="http://schemas.microsoft.com/office/drawing/2014/main" id="{6ADE4345-75AA-4DFC-8909-F2CE58FB2F05}"/>
              </a:ext>
            </a:extLst>
          </p:cNvPr>
          <p:cNvCxnSpPr>
            <a:cxnSpLocks/>
            <a:stCxn id="19" idx="0"/>
            <a:endCxn id="16" idx="2"/>
          </p:cNvCxnSpPr>
          <p:nvPr/>
        </p:nvCxnSpPr>
        <p:spPr>
          <a:xfrm rot="16200000" flipV="1">
            <a:off x="6341978" y="2333221"/>
            <a:ext cx="676144" cy="737161"/>
          </a:xfrm>
          <a:prstGeom prst="bentConnector3">
            <a:avLst>
              <a:gd name="adj1" fmla="val 42198"/>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6" name="Text Box 4" descr="Increased enforcement of labor laws and regulations by government &#10;">
            <a:extLst>
              <a:ext uri="{FF2B5EF4-FFF2-40B4-BE49-F238E27FC236}">
                <a16:creationId xmlns:a16="http://schemas.microsoft.com/office/drawing/2014/main" id="{C5270AE7-BC46-4765-8E4B-7DDF6C845C16}"/>
              </a:ext>
            </a:extLst>
          </p:cNvPr>
          <p:cNvSpPr txBox="1">
            <a:spLocks noChangeArrowheads="1"/>
          </p:cNvSpPr>
          <p:nvPr/>
        </p:nvSpPr>
        <p:spPr bwMode="auto">
          <a:xfrm>
            <a:off x="9484938" y="3037472"/>
            <a:ext cx="2490185" cy="1323439"/>
          </a:xfrm>
          <a:prstGeom prst="rect">
            <a:avLst/>
          </a:prstGeom>
          <a:solidFill>
            <a:schemeClr val="bg1">
              <a:lumMod val="85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n-US"/>
            </a:defPPr>
            <a:lvl1pPr algn="ctr">
              <a:spcBef>
                <a:spcPct val="50000"/>
              </a:spcBef>
              <a:buFontTx/>
              <a:buNone/>
              <a:defRPr sz="2000" b="1">
                <a:solidFill>
                  <a:schemeClr val="tx1"/>
                </a:solidFill>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r>
              <a:rPr lang="en-US" altLang="en-US" dirty="0"/>
              <a:t>Increased enforcement of labor laws and regulations by government </a:t>
            </a:r>
          </a:p>
        </p:txBody>
      </p:sp>
      <p:cxnSp>
        <p:nvCxnSpPr>
          <p:cNvPr id="18" name="Elbow Connector 2" descr="Connecting arrow ">
            <a:extLst>
              <a:ext uri="{FF2B5EF4-FFF2-40B4-BE49-F238E27FC236}">
                <a16:creationId xmlns:a16="http://schemas.microsoft.com/office/drawing/2014/main" id="{9D2697D6-64FC-415C-855E-87B37B5EC011}"/>
              </a:ext>
            </a:extLst>
          </p:cNvPr>
          <p:cNvCxnSpPr>
            <a:cxnSpLocks/>
            <a:stCxn id="17" idx="0"/>
            <a:endCxn id="16" idx="2"/>
          </p:cNvCxnSpPr>
          <p:nvPr/>
        </p:nvCxnSpPr>
        <p:spPr>
          <a:xfrm rot="5400000" flipH="1" flipV="1">
            <a:off x="4293301" y="1096190"/>
            <a:ext cx="750627" cy="3285709"/>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27" name="Elbow Connector 20" descr="Connecting arrow ">
            <a:extLst>
              <a:ext uri="{FF2B5EF4-FFF2-40B4-BE49-F238E27FC236}">
                <a16:creationId xmlns:a16="http://schemas.microsoft.com/office/drawing/2014/main" id="{5BB49FBC-7407-4E9A-96EA-7A9207995AA7}"/>
              </a:ext>
            </a:extLst>
          </p:cNvPr>
          <p:cNvCxnSpPr>
            <a:cxnSpLocks/>
            <a:stCxn id="26" idx="0"/>
            <a:endCxn id="16" idx="2"/>
          </p:cNvCxnSpPr>
          <p:nvPr/>
        </p:nvCxnSpPr>
        <p:spPr>
          <a:xfrm rot="16200000" flipV="1">
            <a:off x="8183879" y="491320"/>
            <a:ext cx="673742" cy="4418562"/>
          </a:xfrm>
          <a:prstGeom prst="bentConnector3">
            <a:avLst>
              <a:gd name="adj1" fmla="val 44780"/>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1" name="TextBox 30" descr="Then...">
            <a:extLst>
              <a:ext uri="{FF2B5EF4-FFF2-40B4-BE49-F238E27FC236}">
                <a16:creationId xmlns:a16="http://schemas.microsoft.com/office/drawing/2014/main" id="{0C5AFD00-0012-4095-A782-053252D89470}"/>
              </a:ext>
            </a:extLst>
          </p:cNvPr>
          <p:cNvSpPr txBox="1"/>
          <p:nvPr/>
        </p:nvSpPr>
        <p:spPr>
          <a:xfrm>
            <a:off x="3118338" y="1817077"/>
            <a:ext cx="885179" cy="369332"/>
          </a:xfrm>
          <a:prstGeom prst="rect">
            <a:avLst/>
          </a:prstGeom>
          <a:noFill/>
        </p:spPr>
        <p:txBody>
          <a:bodyPr wrap="none" rtlCol="0">
            <a:spAutoFit/>
          </a:bodyPr>
          <a:lstStyle/>
          <a:p>
            <a:r>
              <a:rPr lang="en-US" b="1" dirty="0">
                <a:solidFill>
                  <a:srgbClr val="C00000"/>
                </a:solidFill>
              </a:rPr>
              <a:t>Then….</a:t>
            </a:r>
          </a:p>
        </p:txBody>
      </p:sp>
      <p:sp>
        <p:nvSpPr>
          <p:cNvPr id="16" name="Text Box 3" descr="Reduced incidence of child labor in targeted communities ">
            <a:extLst>
              <a:ext uri="{FF2B5EF4-FFF2-40B4-BE49-F238E27FC236}">
                <a16:creationId xmlns:a16="http://schemas.microsoft.com/office/drawing/2014/main" id="{0F1B5B9C-1D87-4655-887B-A698EB951BAF}"/>
              </a:ext>
            </a:extLst>
          </p:cNvPr>
          <p:cNvSpPr txBox="1">
            <a:spLocks noChangeArrowheads="1"/>
          </p:cNvSpPr>
          <p:nvPr/>
        </p:nvSpPr>
        <p:spPr bwMode="auto">
          <a:xfrm>
            <a:off x="4295245" y="1655844"/>
            <a:ext cx="4032448" cy="70788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spcAft>
                <a:spcPct val="60000"/>
              </a:spcAft>
              <a:buFontTx/>
              <a:buNone/>
            </a:pPr>
            <a:r>
              <a:rPr lang="en-US" altLang="en-US" sz="2000" b="1" dirty="0">
                <a:solidFill>
                  <a:schemeClr val="bg1"/>
                </a:solidFill>
                <a:latin typeface="+mn-lt"/>
              </a:rPr>
              <a:t> Reduced incidence of child labor in targeted communities </a:t>
            </a:r>
          </a:p>
        </p:txBody>
      </p:sp>
      <p:sp>
        <p:nvSpPr>
          <p:cNvPr id="15" name="Footer Placeholder 2">
            <a:extLst>
              <a:ext uri="{FF2B5EF4-FFF2-40B4-BE49-F238E27FC236}">
                <a16:creationId xmlns:a16="http://schemas.microsoft.com/office/drawing/2014/main" id="{452BCB7C-BF54-4D95-976A-3348409F4B92}"/>
              </a:ext>
              <a:ext uri="{C183D7F6-B498-43B3-948B-1728B52AA6E4}">
                <adec:decorative xmlns:adec="http://schemas.microsoft.com/office/drawing/2017/decorative" val="1"/>
              </a:ext>
            </a:extLst>
          </p:cNvPr>
          <p:cNvSpPr txBox="1">
            <a:spLocks/>
          </p:cNvSpPr>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190632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2000"/>
                                        <p:tgtEl>
                                          <p:spTgt spid="2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heel(1)">
                                      <p:cBhvr>
                                        <p:cTn id="13" dur="2000"/>
                                        <p:tgtEl>
                                          <p:spTgt spid="24"/>
                                        </p:tgtEl>
                                      </p:cBhvr>
                                    </p:animEffect>
                                  </p:childTnLst>
                                </p:cTn>
                              </p:par>
                              <p:par>
                                <p:cTn id="14" presetID="21" presetClass="entr" presetSubtype="1"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heel(1)">
                                      <p:cBhvr>
                                        <p:cTn id="16" dur="2000"/>
                                        <p:tgtEl>
                                          <p:spTgt spid="2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P spid="10" grpId="0"/>
      <p:bldP spid="24"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descr="Common Pitfalls: Categorical Results&#10;"/>
          <p:cNvSpPr txBox="1">
            <a:spLocks noChangeArrowheads="1"/>
          </p:cNvSpPr>
          <p:nvPr/>
        </p:nvSpPr>
        <p:spPr bwMode="auto">
          <a:xfrm>
            <a:off x="342258" y="476268"/>
            <a:ext cx="981259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r>
              <a:rPr lang="en-US" altLang="en-US" dirty="0">
                <a:latin typeface="+mj-lt"/>
              </a:rPr>
              <a:t>Common Pitfalls: </a:t>
            </a:r>
            <a:r>
              <a:rPr lang="en-US" altLang="en-US" b="1" dirty="0">
                <a:latin typeface="+mj-lt"/>
              </a:rPr>
              <a:t>Categorical Results</a:t>
            </a:r>
          </a:p>
        </p:txBody>
      </p:sp>
      <p:sp>
        <p:nvSpPr>
          <p:cNvPr id="75779" name="Rectangle 2" descr="Avoid categorical, or definitional linkages!"/>
          <p:cNvSpPr>
            <a:spLocks noGrp="1" noChangeArrowheads="1"/>
          </p:cNvSpPr>
          <p:nvPr>
            <p:ph type="title"/>
          </p:nvPr>
        </p:nvSpPr>
        <p:spPr>
          <a:xfrm>
            <a:off x="700504" y="1325855"/>
            <a:ext cx="7727675" cy="614362"/>
          </a:xfrm>
        </p:spPr>
        <p:txBody>
          <a:bodyPr/>
          <a:lstStyle/>
          <a:p>
            <a:pPr>
              <a:defRPr/>
            </a:pPr>
            <a:r>
              <a:rPr lang="en-US" sz="3000" dirty="0">
                <a:solidFill>
                  <a:srgbClr val="000000"/>
                </a:solidFill>
              </a:rPr>
              <a:t>Avoid categorical, or definitional linkages!</a:t>
            </a:r>
          </a:p>
        </p:txBody>
      </p:sp>
      <p:sp>
        <p:nvSpPr>
          <p:cNvPr id="1448963" name="Text Box 3" descr="PO: Reduced Child Labor in Ghana&#10;"/>
          <p:cNvSpPr txBox="1">
            <a:spLocks noChangeArrowheads="1"/>
          </p:cNvSpPr>
          <p:nvPr/>
        </p:nvSpPr>
        <p:spPr bwMode="auto">
          <a:xfrm>
            <a:off x="2345699" y="2245627"/>
            <a:ext cx="6912768" cy="46166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bg1"/>
                </a:solidFill>
                <a:latin typeface="+mn-lt"/>
              </a:rPr>
              <a:t>PO: Reduced Child Labor in Ghana</a:t>
            </a:r>
          </a:p>
        </p:txBody>
      </p:sp>
      <p:cxnSp>
        <p:nvCxnSpPr>
          <p:cNvPr id="6" name="Elbow Connector 5">
            <a:extLst>
              <a:ext uri="{C183D7F6-B498-43B3-948B-1728B52AA6E4}">
                <adec:decorative xmlns:adec="http://schemas.microsoft.com/office/drawing/2017/decorative" val="1"/>
              </a:ext>
            </a:extLst>
          </p:cNvPr>
          <p:cNvCxnSpPr>
            <a:stCxn id="1448964" idx="0"/>
            <a:endCxn id="1448963" idx="2"/>
          </p:cNvCxnSpPr>
          <p:nvPr/>
        </p:nvCxnSpPr>
        <p:spPr>
          <a:xfrm rot="16200000" flipV="1">
            <a:off x="5043421" y="3465955"/>
            <a:ext cx="1532235" cy="14909"/>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4" name="Elbow Connector 3">
            <a:extLst>
              <a:ext uri="{C183D7F6-B498-43B3-948B-1728B52AA6E4}">
                <adec:decorative xmlns:adec="http://schemas.microsoft.com/office/drawing/2017/decorative" val="1"/>
              </a:ext>
            </a:extLst>
          </p:cNvPr>
          <p:cNvCxnSpPr>
            <a:stCxn id="1448965" idx="0"/>
            <a:endCxn id="1448963" idx="2"/>
          </p:cNvCxnSpPr>
          <p:nvPr/>
        </p:nvCxnSpPr>
        <p:spPr>
          <a:xfrm rot="5400000" flipH="1" flipV="1">
            <a:off x="3704228" y="2128972"/>
            <a:ext cx="1519535" cy="2676176"/>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448965" name="Text Box 5" descr="Outcome 1: Reduced child labor&#10;"/>
          <p:cNvSpPr txBox="1">
            <a:spLocks noChangeArrowheads="1"/>
          </p:cNvSpPr>
          <p:nvPr/>
        </p:nvSpPr>
        <p:spPr bwMode="auto">
          <a:xfrm>
            <a:off x="2090063" y="4226827"/>
            <a:ext cx="2071687" cy="1661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bg1"/>
                </a:solidFill>
                <a:latin typeface="+mn-lt"/>
              </a:rPr>
              <a:t>Outcome 1: Reduced child labor</a:t>
            </a:r>
          </a:p>
          <a:p>
            <a:pPr algn="ctr">
              <a:spcBef>
                <a:spcPct val="50000"/>
              </a:spcBef>
              <a:buFontTx/>
              <a:buNone/>
            </a:pPr>
            <a:endParaRPr lang="en-US" altLang="en-US" sz="2000" b="1" dirty="0">
              <a:solidFill>
                <a:schemeClr val="bg1"/>
              </a:solidFill>
              <a:latin typeface="+mn-lt"/>
            </a:endParaRPr>
          </a:p>
        </p:txBody>
      </p:sp>
      <p:sp>
        <p:nvSpPr>
          <p:cNvPr id="1448964" name="Text Box 4" descr="Outcome 2: Reduced worst forms of child labor&#10;"/>
          <p:cNvSpPr txBox="1">
            <a:spLocks noChangeArrowheads="1"/>
          </p:cNvSpPr>
          <p:nvPr/>
        </p:nvSpPr>
        <p:spPr bwMode="auto">
          <a:xfrm>
            <a:off x="4577948" y="4239527"/>
            <a:ext cx="2478087" cy="15696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bg1"/>
                </a:solidFill>
                <a:latin typeface="+mn-lt"/>
              </a:rPr>
              <a:t>Outcome 2: Reduced worst forms of child labor</a:t>
            </a:r>
          </a:p>
        </p:txBody>
      </p:sp>
      <p:cxnSp>
        <p:nvCxnSpPr>
          <p:cNvPr id="8" name="Elbow Connector 7">
            <a:extLst>
              <a:ext uri="{C183D7F6-B498-43B3-948B-1728B52AA6E4}">
                <adec:decorative xmlns:adec="http://schemas.microsoft.com/office/drawing/2017/decorative" val="1"/>
              </a:ext>
            </a:extLst>
          </p:cNvPr>
          <p:cNvCxnSpPr>
            <a:stCxn id="1448966" idx="0"/>
            <a:endCxn id="1448963" idx="2"/>
          </p:cNvCxnSpPr>
          <p:nvPr/>
        </p:nvCxnSpPr>
        <p:spPr>
          <a:xfrm rot="16200000" flipV="1">
            <a:off x="6462671" y="2046705"/>
            <a:ext cx="1549375" cy="2870549"/>
          </a:xfrm>
          <a:prstGeom prst="bentConnector3">
            <a:avLst/>
          </a:prstGeom>
          <a:ln>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448966" name="Text Box 6" descr="Outcome 3: Reduced hazardous child labor&#10;"/>
          <p:cNvSpPr txBox="1">
            <a:spLocks noChangeArrowheads="1"/>
          </p:cNvSpPr>
          <p:nvPr/>
        </p:nvSpPr>
        <p:spPr bwMode="auto">
          <a:xfrm>
            <a:off x="7436763" y="4256667"/>
            <a:ext cx="2471737" cy="156966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bg1"/>
                </a:solidFill>
                <a:latin typeface="+mn-lt"/>
              </a:rPr>
              <a:t>Outcome 3: Reduced hazardous child labor</a:t>
            </a:r>
          </a:p>
        </p:txBody>
      </p:sp>
      <p:sp>
        <p:nvSpPr>
          <p:cNvPr id="13" name="Footer Placeholder 2">
            <a:extLst>
              <a:ext uri="{FF2B5EF4-FFF2-40B4-BE49-F238E27FC236}">
                <a16:creationId xmlns:a16="http://schemas.microsoft.com/office/drawing/2014/main" id="{34664D7B-8326-4965-B44B-BC70A18175ED}"/>
              </a:ext>
              <a:ext uri="{C183D7F6-B498-43B3-948B-1728B52AA6E4}">
                <adec:decorative xmlns:adec="http://schemas.microsoft.com/office/drawing/2017/decorative" val="1"/>
              </a:ext>
            </a:extLst>
          </p:cNvPr>
          <p:cNvSpPr txBox="1">
            <a:spLocks/>
          </p:cNvSpPr>
          <p:nvPr/>
        </p:nvSpPr>
        <p:spPr>
          <a:xfrm>
            <a:off x="-34665" y="632031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2519804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33" name="Rectangle 2" descr="Common Pitfalls: Categorical Results (cont.)"/>
          <p:cNvSpPr txBox="1">
            <a:spLocks noGrp="1" noChangeArrowheads="1"/>
          </p:cNvSpPr>
          <p:nvPr>
            <p:ph type="title" idx="4294967295"/>
          </p:nvPr>
        </p:nvSpPr>
        <p:spPr bwMode="auto">
          <a:xfrm>
            <a:off x="584617" y="434483"/>
            <a:ext cx="10209052"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spcBef>
                <a:spcPct val="50000"/>
              </a:spcBef>
              <a:buFont typeface="Arial" pitchFamily="34" charset="0"/>
              <a:buNone/>
              <a:defRPr sz="4400">
                <a:solidFill>
                  <a:schemeClr val="accent2"/>
                </a:solidFill>
                <a:latin typeface="Calibri" pitchFamily="34" charset="0"/>
                <a:ea typeface="+mj-ea"/>
                <a:cs typeface="+mj-cs"/>
              </a:defRPr>
            </a:lvl1pPr>
            <a:lvl2pPr marL="742950" indent="-285750">
              <a:spcBef>
                <a:spcPct val="20000"/>
              </a:spcBef>
              <a:buFont typeface="Arial" pitchFamily="34" charset="0"/>
              <a:buChar char="˃"/>
              <a:defRPr>
                <a:latin typeface="Calibri" pitchFamily="34" charset="0"/>
              </a:defRPr>
            </a:lvl2pPr>
            <a:lvl3pPr marL="1143000" indent="-228600">
              <a:spcBef>
                <a:spcPct val="20000"/>
              </a:spcBef>
              <a:buFont typeface="Calibri" pitchFamily="34" charset="0"/>
              <a:buChar char="+"/>
              <a:defRPr>
                <a:latin typeface="Calibri" pitchFamily="34" charset="0"/>
              </a:defRPr>
            </a:lvl3pPr>
            <a:lvl4pPr marL="1600200" indent="-228600">
              <a:spcBef>
                <a:spcPct val="20000"/>
              </a:spcBef>
              <a:buFont typeface="Arial" pitchFamily="34" charset="0"/>
              <a:buChar char="–"/>
              <a:defRPr>
                <a:latin typeface="Calibri" pitchFamily="34" charset="0"/>
              </a:defRPr>
            </a:lvl4pPr>
            <a:lvl5pPr marL="2057400" indent="-228600">
              <a:spcBef>
                <a:spcPct val="20000"/>
              </a:spcBef>
              <a:buFont typeface="Arial" pitchFamily="34" charset="0"/>
              <a:buChar char="»"/>
              <a:defRPr>
                <a:latin typeface="Calibri" pitchFamily="34" charset="0"/>
              </a:defRPr>
            </a:lvl5pPr>
            <a:lvl6pPr marL="2514600" indent="-228600" eaLnBrk="0" fontAlgn="base" hangingPunct="0">
              <a:spcBef>
                <a:spcPct val="20000"/>
              </a:spcBef>
              <a:spcAft>
                <a:spcPct val="0"/>
              </a:spcAft>
              <a:buFont typeface="Arial" pitchFamily="34" charset="0"/>
              <a:buChar char="»"/>
              <a:defRPr>
                <a:latin typeface="Calibri" pitchFamily="34" charset="0"/>
              </a:defRPr>
            </a:lvl6pPr>
            <a:lvl7pPr marL="2971800" indent="-228600" eaLnBrk="0" fontAlgn="base" hangingPunct="0">
              <a:spcBef>
                <a:spcPct val="20000"/>
              </a:spcBef>
              <a:spcAft>
                <a:spcPct val="0"/>
              </a:spcAft>
              <a:buFont typeface="Arial" pitchFamily="34" charset="0"/>
              <a:buChar char="»"/>
              <a:defRPr>
                <a:latin typeface="Calibri" pitchFamily="34" charset="0"/>
              </a:defRPr>
            </a:lvl7pPr>
            <a:lvl8pPr marL="3429000" indent="-228600" eaLnBrk="0" fontAlgn="base" hangingPunct="0">
              <a:spcBef>
                <a:spcPct val="20000"/>
              </a:spcBef>
              <a:spcAft>
                <a:spcPct val="0"/>
              </a:spcAft>
              <a:buFont typeface="Arial" pitchFamily="34" charset="0"/>
              <a:buChar char="»"/>
              <a:defRPr>
                <a:latin typeface="Calibri" pitchFamily="34" charset="0"/>
              </a:defRPr>
            </a:lvl8pPr>
            <a:lvl9pPr marL="3886200" indent="-228600" eaLnBrk="0" fontAlgn="base" hangingPunct="0">
              <a:spcBef>
                <a:spcPct val="20000"/>
              </a:spcBef>
              <a:spcAft>
                <a:spcPct val="0"/>
              </a:spcAft>
              <a:buFont typeface="Arial" pitchFamily="34" charset="0"/>
              <a:buChar char="»"/>
              <a:defRPr>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Common Pitfalls: </a:t>
            </a:r>
            <a:r>
              <a:rPr kumimoji="0" lang="en-US" altLang="en-US" sz="4400" b="1" i="0" u="none" strike="noStrike" kern="1200" cap="none" spc="0" normalizeH="0" baseline="0" noProof="0" dirty="0">
                <a:ln>
                  <a:noFill/>
                </a:ln>
                <a:solidFill>
                  <a:schemeClr val="accent2"/>
                </a:solidFill>
                <a:effectLst/>
                <a:uLnTx/>
                <a:uFillTx/>
                <a:latin typeface="+mj-lt"/>
                <a:ea typeface="+mj-ea"/>
                <a:cs typeface="+mj-cs"/>
              </a:rPr>
              <a:t>Categorical Results (cont.)</a:t>
            </a:r>
          </a:p>
        </p:txBody>
      </p:sp>
      <p:sp>
        <p:nvSpPr>
          <p:cNvPr id="1448963" name="Text Box 3" descr="Increased implementation of labor laws and regulations by private sector actors &#10;"/>
          <p:cNvSpPr txBox="1">
            <a:spLocks noChangeArrowheads="1"/>
          </p:cNvSpPr>
          <p:nvPr/>
        </p:nvSpPr>
        <p:spPr bwMode="auto">
          <a:xfrm>
            <a:off x="3016375" y="1998563"/>
            <a:ext cx="5818188" cy="83099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n-US" altLang="en-US" sz="2400" b="1" dirty="0">
                <a:solidFill>
                  <a:schemeClr val="bg1"/>
                </a:solidFill>
              </a:rPr>
              <a:t>Increased implementation of labor laws and regulations by private sector actors </a:t>
            </a:r>
          </a:p>
        </p:txBody>
      </p:sp>
      <p:cxnSp>
        <p:nvCxnSpPr>
          <p:cNvPr id="4" name="Connector: Elbow 3" descr="Connecting arrow ">
            <a:extLst>
              <a:ext uri="{FF2B5EF4-FFF2-40B4-BE49-F238E27FC236}">
                <a16:creationId xmlns:a16="http://schemas.microsoft.com/office/drawing/2014/main" id="{5EAB71FC-D0DF-48A3-8523-834C9E79BF66}"/>
              </a:ext>
            </a:extLst>
          </p:cNvPr>
          <p:cNvCxnSpPr>
            <a:cxnSpLocks/>
            <a:stCxn id="1448965" idx="0"/>
            <a:endCxn id="1448963" idx="2"/>
          </p:cNvCxnSpPr>
          <p:nvPr/>
        </p:nvCxnSpPr>
        <p:spPr>
          <a:xfrm rot="5400000" flipH="1" flipV="1">
            <a:off x="3479307" y="1582279"/>
            <a:ext cx="1198880" cy="3693443"/>
          </a:xfrm>
          <a:prstGeom prst="bentConnector3">
            <a:avLst>
              <a:gd name="adj1" fmla="val 50000"/>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sp>
        <p:nvSpPr>
          <p:cNvPr id="1448965" name="Text Box 5" descr="Increased implementation of national labor laws and regulations by private sector actors &#10;"/>
          <p:cNvSpPr txBox="1">
            <a:spLocks noChangeArrowheads="1"/>
          </p:cNvSpPr>
          <p:nvPr/>
        </p:nvSpPr>
        <p:spPr bwMode="auto">
          <a:xfrm>
            <a:off x="533400" y="4028440"/>
            <a:ext cx="3397251" cy="193899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n-US" altLang="en-US" sz="2400" b="1" dirty="0">
                <a:solidFill>
                  <a:schemeClr val="bg1"/>
                </a:solidFill>
              </a:rPr>
              <a:t>Increased implementation of </a:t>
            </a:r>
            <a:r>
              <a:rPr lang="en-US" altLang="en-US" sz="2400" b="1" u="sng" dirty="0">
                <a:solidFill>
                  <a:schemeClr val="bg1"/>
                </a:solidFill>
              </a:rPr>
              <a:t>national</a:t>
            </a:r>
            <a:r>
              <a:rPr lang="en-US" altLang="en-US" sz="2400" b="1" dirty="0">
                <a:solidFill>
                  <a:schemeClr val="bg1"/>
                </a:solidFill>
              </a:rPr>
              <a:t> labor laws and regulations by private sector actors </a:t>
            </a:r>
          </a:p>
        </p:txBody>
      </p:sp>
      <p:cxnSp>
        <p:nvCxnSpPr>
          <p:cNvPr id="8" name="Connector: Elbow 7" descr="Connecting arrow ">
            <a:extLst>
              <a:ext uri="{FF2B5EF4-FFF2-40B4-BE49-F238E27FC236}">
                <a16:creationId xmlns:a16="http://schemas.microsoft.com/office/drawing/2014/main" id="{AB330A0B-7791-4835-9E78-1998CD2848DA}"/>
              </a:ext>
            </a:extLst>
          </p:cNvPr>
          <p:cNvCxnSpPr>
            <a:cxnSpLocks/>
            <a:stCxn id="1448964" idx="0"/>
            <a:endCxn id="1448963" idx="2"/>
          </p:cNvCxnSpPr>
          <p:nvPr/>
        </p:nvCxnSpPr>
        <p:spPr>
          <a:xfrm rot="16200000" flipV="1">
            <a:off x="5447411" y="3307618"/>
            <a:ext cx="1186180" cy="230063"/>
          </a:xfrm>
          <a:prstGeom prst="bentConnector3">
            <a:avLst>
              <a:gd name="adj1" fmla="val 50000"/>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sp>
        <p:nvSpPr>
          <p:cNvPr id="1448964" name="Text Box 4" descr="Increased implementation of local labor laws and regulations by private sector actors &#10;"/>
          <p:cNvSpPr txBox="1">
            <a:spLocks noChangeArrowheads="1"/>
          </p:cNvSpPr>
          <p:nvPr/>
        </p:nvSpPr>
        <p:spPr bwMode="auto">
          <a:xfrm>
            <a:off x="4652964" y="4015740"/>
            <a:ext cx="3005136" cy="193899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n-US" altLang="en-US" sz="2400" b="1" dirty="0">
                <a:solidFill>
                  <a:schemeClr val="bg1"/>
                </a:solidFill>
              </a:rPr>
              <a:t>Increased implementation of </a:t>
            </a:r>
            <a:r>
              <a:rPr lang="en-US" altLang="en-US" sz="2400" b="1" u="sng" dirty="0">
                <a:solidFill>
                  <a:schemeClr val="bg1"/>
                </a:solidFill>
              </a:rPr>
              <a:t>local</a:t>
            </a:r>
            <a:r>
              <a:rPr lang="en-US" altLang="en-US" sz="2400" b="1" dirty="0">
                <a:solidFill>
                  <a:schemeClr val="bg1"/>
                </a:solidFill>
              </a:rPr>
              <a:t> labor laws and regulations by private sector actors </a:t>
            </a:r>
          </a:p>
        </p:txBody>
      </p:sp>
      <p:cxnSp>
        <p:nvCxnSpPr>
          <p:cNvPr id="6" name="Connector: Elbow 5" descr="Connecting arrow ">
            <a:extLst>
              <a:ext uri="{FF2B5EF4-FFF2-40B4-BE49-F238E27FC236}">
                <a16:creationId xmlns:a16="http://schemas.microsoft.com/office/drawing/2014/main" id="{90E81C79-D49B-412E-A1A8-54752E70A5A5}"/>
              </a:ext>
            </a:extLst>
          </p:cNvPr>
          <p:cNvCxnSpPr>
            <a:cxnSpLocks/>
            <a:stCxn id="1448966" idx="0"/>
            <a:endCxn id="1448963" idx="2"/>
          </p:cNvCxnSpPr>
          <p:nvPr/>
        </p:nvCxnSpPr>
        <p:spPr>
          <a:xfrm rot="16200000" flipV="1">
            <a:off x="7193661" y="1561368"/>
            <a:ext cx="1249680" cy="3786063"/>
          </a:xfrm>
          <a:prstGeom prst="bentConnector3">
            <a:avLst>
              <a:gd name="adj1" fmla="val 50000"/>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sp>
        <p:nvSpPr>
          <p:cNvPr id="1448966" name="Text Box 6" descr="Increased implementation of regional labor laws and regulations by private sector actors &#10;"/>
          <p:cNvSpPr txBox="1">
            <a:spLocks noChangeArrowheads="1"/>
          </p:cNvSpPr>
          <p:nvPr/>
        </p:nvSpPr>
        <p:spPr bwMode="auto">
          <a:xfrm>
            <a:off x="8107364" y="4079240"/>
            <a:ext cx="3208336" cy="1938992"/>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n-US" altLang="en-US" sz="2400" b="1" dirty="0">
                <a:solidFill>
                  <a:schemeClr val="bg1"/>
                </a:solidFill>
              </a:rPr>
              <a:t>Increased implementation of </a:t>
            </a:r>
            <a:r>
              <a:rPr lang="en-US" altLang="en-US" sz="2400" b="1" u="sng" dirty="0">
                <a:solidFill>
                  <a:schemeClr val="bg1"/>
                </a:solidFill>
              </a:rPr>
              <a:t>regional </a:t>
            </a:r>
            <a:r>
              <a:rPr lang="en-US" altLang="en-US" sz="2400" b="1" dirty="0">
                <a:solidFill>
                  <a:schemeClr val="bg1"/>
                </a:solidFill>
              </a:rPr>
              <a:t>labor laws and regulations by private sector actors </a:t>
            </a:r>
          </a:p>
        </p:txBody>
      </p:sp>
      <p:sp>
        <p:nvSpPr>
          <p:cNvPr id="15" name="Footer Placeholder 2">
            <a:extLst>
              <a:ext uri="{FF2B5EF4-FFF2-40B4-BE49-F238E27FC236}">
                <a16:creationId xmlns:a16="http://schemas.microsoft.com/office/drawing/2014/main" id="{857B85BE-BD4C-4C40-9D7A-00818530A915}"/>
              </a:ext>
              <a:ext uri="{C183D7F6-B498-43B3-948B-1728B52AA6E4}">
                <adec:decorative xmlns:adec="http://schemas.microsoft.com/office/drawing/2017/decorative" val="1"/>
              </a:ext>
            </a:extLst>
          </p:cNvPr>
          <p:cNvSpPr txBox="1">
            <a:spLocks/>
          </p:cNvSpPr>
          <p:nvPr/>
        </p:nvSpPr>
        <p:spPr>
          <a:xfrm>
            <a:off x="-34665" y="6323527"/>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8335036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48963"/>
                                        </p:tgtEl>
                                        <p:attrNameLst>
                                          <p:attrName>style.visibility</p:attrName>
                                        </p:attrNameLst>
                                      </p:cBhvr>
                                      <p:to>
                                        <p:strVal val="visible"/>
                                      </p:to>
                                    </p:set>
                                    <p:anim calcmode="lin" valueType="num">
                                      <p:cBhvr additive="base">
                                        <p:cTn id="7" dur="500" fill="hold"/>
                                        <p:tgtEl>
                                          <p:spTgt spid="1448963"/>
                                        </p:tgtEl>
                                        <p:attrNameLst>
                                          <p:attrName>ppt_x</p:attrName>
                                        </p:attrNameLst>
                                      </p:cBhvr>
                                      <p:tavLst>
                                        <p:tav tm="0">
                                          <p:val>
                                            <p:strVal val="0-#ppt_w/2"/>
                                          </p:val>
                                        </p:tav>
                                        <p:tav tm="100000">
                                          <p:val>
                                            <p:strVal val="#ppt_x"/>
                                          </p:val>
                                        </p:tav>
                                      </p:tavLst>
                                    </p:anim>
                                    <p:anim calcmode="lin" valueType="num">
                                      <p:cBhvr additive="base">
                                        <p:cTn id="8" dur="500" fill="hold"/>
                                        <p:tgtEl>
                                          <p:spTgt spid="144896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48965"/>
                                        </p:tgtEl>
                                        <p:attrNameLst>
                                          <p:attrName>style.visibility</p:attrName>
                                        </p:attrNameLst>
                                      </p:cBhvr>
                                      <p:to>
                                        <p:strVal val="visible"/>
                                      </p:to>
                                    </p:set>
                                    <p:animEffect transition="in" filter="wipe(down)">
                                      <p:cBhvr>
                                        <p:cTn id="12" dur="500"/>
                                        <p:tgtEl>
                                          <p:spTgt spid="1448965"/>
                                        </p:tgtEl>
                                      </p:cBhvr>
                                    </p:animEffect>
                                  </p:childTnLst>
                                </p:cTn>
                              </p:par>
                            </p:childTnLst>
                          </p:cTn>
                        </p:par>
                        <p:par>
                          <p:cTn id="13" fill="hold" nodeType="afterGroup">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448964"/>
                                        </p:tgtEl>
                                        <p:attrNameLst>
                                          <p:attrName>style.visibility</p:attrName>
                                        </p:attrNameLst>
                                      </p:cBhvr>
                                      <p:to>
                                        <p:strVal val="visible"/>
                                      </p:to>
                                    </p:set>
                                    <p:animEffect transition="in" filter="wipe(down)">
                                      <p:cBhvr>
                                        <p:cTn id="16" dur="500"/>
                                        <p:tgtEl>
                                          <p:spTgt spid="1448964"/>
                                        </p:tgtEl>
                                      </p:cBhvr>
                                    </p:animEffect>
                                  </p:childTnLst>
                                </p:cTn>
                              </p:par>
                            </p:childTnLst>
                          </p:cTn>
                        </p:par>
                        <p:par>
                          <p:cTn id="17" fill="hold" nodeType="afterGroup">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448966"/>
                                        </p:tgtEl>
                                        <p:attrNameLst>
                                          <p:attrName>style.visibility</p:attrName>
                                        </p:attrNameLst>
                                      </p:cBhvr>
                                      <p:to>
                                        <p:strVal val="visible"/>
                                      </p:to>
                                    </p:set>
                                    <p:animEffect transition="in" filter="wipe(down)">
                                      <p:cBhvr>
                                        <p:cTn id="20" dur="500"/>
                                        <p:tgtEl>
                                          <p:spTgt spid="1448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8963" grpId="0" animBg="1" autoUpdateAnimBg="0"/>
      <p:bldP spid="1448965" grpId="0" animBg="1" autoUpdateAnimBg="0"/>
      <p:bldP spid="1448964" grpId="0" animBg="1" autoUpdateAnimBg="0"/>
      <p:bldP spid="1448966"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2" descr="Common Pitfalls: Causal Gaps&#10;"/>
          <p:cNvSpPr txBox="1">
            <a:spLocks noChangeArrowheads="1"/>
          </p:cNvSpPr>
          <p:nvPr/>
        </p:nvSpPr>
        <p:spPr bwMode="auto">
          <a:xfrm>
            <a:off x="509237" y="580128"/>
            <a:ext cx="876300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eaLnBrk="1" hangingPunct="1">
              <a:spcBef>
                <a:spcPct val="50000"/>
              </a:spcBef>
              <a:buFontTx/>
              <a:buNone/>
            </a:pPr>
            <a:r>
              <a:rPr lang="en-US" altLang="en-US" sz="4400" dirty="0">
                <a:solidFill>
                  <a:schemeClr val="accent2"/>
                </a:solidFill>
                <a:latin typeface="+mj-lt"/>
                <a:ea typeface="+mj-ea"/>
                <a:cs typeface="+mj-cs"/>
              </a:rPr>
              <a:t>Common Pitfalls: </a:t>
            </a:r>
            <a:r>
              <a:rPr lang="en-US" altLang="en-US" sz="4400" b="1" dirty="0">
                <a:solidFill>
                  <a:schemeClr val="accent2"/>
                </a:solidFill>
                <a:latin typeface="+mj-lt"/>
                <a:ea typeface="+mj-ea"/>
                <a:cs typeface="+mj-cs"/>
              </a:rPr>
              <a:t>Causal Gaps</a:t>
            </a:r>
          </a:p>
        </p:txBody>
      </p:sp>
      <p:sp>
        <p:nvSpPr>
          <p:cNvPr id="77827" name="Rectangle 2" descr="Avoid large “causal gaps” from one level in the causal hierarchy to the next">
            <a:extLst>
              <a:ext uri="{C183D7F6-B498-43B3-948B-1728B52AA6E4}">
                <adec:decorative xmlns:adec="http://schemas.microsoft.com/office/drawing/2017/decorative" val="0"/>
              </a:ext>
            </a:extLst>
          </p:cNvPr>
          <p:cNvSpPr>
            <a:spLocks noGrp="1" noChangeArrowheads="1"/>
          </p:cNvSpPr>
          <p:nvPr>
            <p:ph type="title"/>
          </p:nvPr>
        </p:nvSpPr>
        <p:spPr>
          <a:xfrm>
            <a:off x="533013" y="1400402"/>
            <a:ext cx="11163687" cy="859241"/>
          </a:xfrm>
        </p:spPr>
        <p:txBody>
          <a:bodyPr>
            <a:noAutofit/>
          </a:bodyPr>
          <a:lstStyle/>
          <a:p>
            <a:pPr marL="0" indent="0">
              <a:buNone/>
            </a:pPr>
            <a:r>
              <a:rPr lang="en-US" sz="2800" dirty="0">
                <a:solidFill>
                  <a:schemeClr val="tx1"/>
                </a:solidFill>
                <a:latin typeface="+mn-lt"/>
              </a:rPr>
              <a:t>Avoid large “causal gaps” from one level in the causal hierarchy to the next.</a:t>
            </a:r>
            <a:br>
              <a:rPr lang="en-US" sz="2800" dirty="0">
                <a:solidFill>
                  <a:schemeClr val="tx1"/>
                </a:solidFill>
                <a:latin typeface="+mn-lt"/>
              </a:rPr>
            </a:br>
            <a:endParaRPr lang="en-US" sz="2800" dirty="0">
              <a:solidFill>
                <a:schemeClr val="tx1"/>
              </a:solidFill>
              <a:latin typeface="+mn-lt"/>
            </a:endParaRPr>
          </a:p>
        </p:txBody>
      </p:sp>
      <p:sp>
        <p:nvSpPr>
          <p:cNvPr id="13" name="Text Box 4" descr="Reduced Labor Violations Nationally &#10;">
            <a:extLst>
              <a:ext uri="{FF2B5EF4-FFF2-40B4-BE49-F238E27FC236}">
                <a16:creationId xmlns:a16="http://schemas.microsoft.com/office/drawing/2014/main" id="{429299C7-66D6-4744-BC1B-B5956AEB8A1F}"/>
              </a:ext>
              <a:ext uri="{C183D7F6-B498-43B3-948B-1728B52AA6E4}">
                <adec:decorative xmlns:adec="http://schemas.microsoft.com/office/drawing/2017/decorative" val="0"/>
              </a:ext>
            </a:extLst>
          </p:cNvPr>
          <p:cNvSpPr txBox="1">
            <a:spLocks noChangeArrowheads="1"/>
          </p:cNvSpPr>
          <p:nvPr/>
        </p:nvSpPr>
        <p:spPr bwMode="auto">
          <a:xfrm>
            <a:off x="2360646" y="2620668"/>
            <a:ext cx="2265955" cy="64633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dirty="0">
                <a:solidFill>
                  <a:srgbClr val="FFFFFF"/>
                </a:solidFill>
                <a:latin typeface="+mn-lt"/>
                <a:cs typeface="Arial" panose="020B0604020202020204" pitchFamily="34" charset="0"/>
              </a:rPr>
              <a:t>Reduced Labor Violations Nationally </a:t>
            </a:r>
          </a:p>
        </p:txBody>
      </p:sp>
      <p:sp>
        <p:nvSpPr>
          <p:cNvPr id="15" name="Text Box 7">
            <a:extLst>
              <a:ext uri="{FF2B5EF4-FFF2-40B4-BE49-F238E27FC236}">
                <a16:creationId xmlns:a16="http://schemas.microsoft.com/office/drawing/2014/main" id="{DE0486FB-D4D9-4C26-A8A3-3CD98F3BB4D0}"/>
              </a:ext>
              <a:ext uri="{C183D7F6-B498-43B3-948B-1728B52AA6E4}">
                <adec:decorative xmlns:adec="http://schemas.microsoft.com/office/drawing/2017/decorative" val="1"/>
              </a:ext>
            </a:extLst>
          </p:cNvPr>
          <p:cNvSpPr txBox="1">
            <a:spLocks noChangeArrowheads="1"/>
          </p:cNvSpPr>
          <p:nvPr/>
        </p:nvSpPr>
        <p:spPr bwMode="auto">
          <a:xfrm>
            <a:off x="3687322" y="3614834"/>
            <a:ext cx="1878558" cy="369332"/>
          </a:xfrm>
          <a:prstGeom prst="rect">
            <a:avLst/>
          </a:prstGeom>
          <a:noFill/>
          <a:ln w="19050">
            <a:solidFill>
              <a:srgbClr val="B00C2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1" dirty="0">
                <a:solidFill>
                  <a:srgbClr val="B00C2F"/>
                </a:solidFill>
                <a:latin typeface="+mn-lt"/>
              </a:rPr>
              <a:t>Is it enforced???</a:t>
            </a:r>
          </a:p>
        </p:txBody>
      </p:sp>
      <p:cxnSp>
        <p:nvCxnSpPr>
          <p:cNvPr id="14" name="AutoShape 22">
            <a:extLst>
              <a:ext uri="{FF2B5EF4-FFF2-40B4-BE49-F238E27FC236}">
                <a16:creationId xmlns:a16="http://schemas.microsoft.com/office/drawing/2014/main" id="{61D5D189-9DF7-4515-9474-59B76161F9D7}"/>
              </a:ext>
              <a:ext uri="{C183D7F6-B498-43B3-948B-1728B52AA6E4}">
                <adec:decorative xmlns:adec="http://schemas.microsoft.com/office/drawing/2017/decorative" val="1"/>
              </a:ext>
            </a:extLst>
          </p:cNvPr>
          <p:cNvCxnSpPr>
            <a:cxnSpLocks noChangeShapeType="1"/>
            <a:stCxn id="8" idx="0"/>
            <a:endCxn id="13" idx="2"/>
          </p:cNvCxnSpPr>
          <p:nvPr/>
        </p:nvCxnSpPr>
        <p:spPr bwMode="auto">
          <a:xfrm rot="16200000" flipV="1">
            <a:off x="2825085" y="3935538"/>
            <a:ext cx="1337940" cy="861"/>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8" name="Text Box 4" descr="Improved laws to regulate labor rights&#10;">
            <a:extLst>
              <a:ext uri="{FF2B5EF4-FFF2-40B4-BE49-F238E27FC236}">
                <a16:creationId xmlns:a16="http://schemas.microsoft.com/office/drawing/2014/main" id="{C7AD1CCA-16E9-49C8-8D51-94ED26FB98E3}"/>
              </a:ext>
              <a:ext uri="{C183D7F6-B498-43B3-948B-1728B52AA6E4}">
                <adec:decorative xmlns:adec="http://schemas.microsoft.com/office/drawing/2017/decorative" val="0"/>
              </a:ext>
            </a:extLst>
          </p:cNvPr>
          <p:cNvSpPr txBox="1">
            <a:spLocks noChangeArrowheads="1"/>
          </p:cNvSpPr>
          <p:nvPr/>
        </p:nvSpPr>
        <p:spPr bwMode="auto">
          <a:xfrm>
            <a:off x="2098232" y="4604939"/>
            <a:ext cx="2792506" cy="64633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dirty="0">
                <a:solidFill>
                  <a:srgbClr val="FFFFFF"/>
                </a:solidFill>
                <a:latin typeface="+mn-lt"/>
                <a:cs typeface="Arial" panose="020B0604020202020204" pitchFamily="34" charset="0"/>
              </a:rPr>
              <a:t>Improved laws to regulate labor rights</a:t>
            </a:r>
          </a:p>
        </p:txBody>
      </p:sp>
      <p:sp>
        <p:nvSpPr>
          <p:cNvPr id="9" name="Text Box 5" descr="Reduced Child Labor  in the sugar sector&#10;">
            <a:extLst>
              <a:ext uri="{FF2B5EF4-FFF2-40B4-BE49-F238E27FC236}">
                <a16:creationId xmlns:a16="http://schemas.microsoft.com/office/drawing/2014/main" id="{B637DCB6-E579-4C67-949E-318F57D8C415}"/>
              </a:ext>
              <a:ext uri="{C183D7F6-B498-43B3-948B-1728B52AA6E4}">
                <adec:decorative xmlns:adec="http://schemas.microsoft.com/office/drawing/2017/decorative" val="0"/>
              </a:ext>
            </a:extLst>
          </p:cNvPr>
          <p:cNvSpPr txBox="1">
            <a:spLocks noChangeArrowheads="1"/>
          </p:cNvSpPr>
          <p:nvPr/>
        </p:nvSpPr>
        <p:spPr bwMode="auto">
          <a:xfrm>
            <a:off x="6961682" y="2641128"/>
            <a:ext cx="2290267" cy="64633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buNone/>
            </a:pPr>
            <a:r>
              <a:rPr lang="en-US" altLang="en-US" sz="1800" dirty="0">
                <a:solidFill>
                  <a:schemeClr val="bg1"/>
                </a:solidFill>
                <a:latin typeface="+mn-lt"/>
              </a:rPr>
              <a:t>Reduced Child Labor  in the sugar sector</a:t>
            </a:r>
          </a:p>
        </p:txBody>
      </p:sp>
      <p:cxnSp>
        <p:nvCxnSpPr>
          <p:cNvPr id="11" name="AutoShape 22" descr="Vertical connector from Reduced Child Labor and Increased access to scholarships etc. ">
            <a:extLst>
              <a:ext uri="{FF2B5EF4-FFF2-40B4-BE49-F238E27FC236}">
                <a16:creationId xmlns:a16="http://schemas.microsoft.com/office/drawing/2014/main" id="{B0F6F054-0C0E-447B-B0DB-3C27B6630465}"/>
              </a:ext>
              <a:ext uri="{C183D7F6-B498-43B3-948B-1728B52AA6E4}">
                <adec:decorative xmlns:adec="http://schemas.microsoft.com/office/drawing/2017/decorative" val="0"/>
              </a:ext>
            </a:extLst>
          </p:cNvPr>
          <p:cNvCxnSpPr>
            <a:cxnSpLocks noChangeShapeType="1"/>
            <a:stCxn id="10" idx="0"/>
            <a:endCxn id="9" idx="2"/>
          </p:cNvCxnSpPr>
          <p:nvPr/>
        </p:nvCxnSpPr>
        <p:spPr bwMode="auto">
          <a:xfrm rot="16200000" flipV="1">
            <a:off x="7456802" y="3937473"/>
            <a:ext cx="1300030" cy="1"/>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2" name="Text Box 7">
            <a:extLst>
              <a:ext uri="{FF2B5EF4-FFF2-40B4-BE49-F238E27FC236}">
                <a16:creationId xmlns:a16="http://schemas.microsoft.com/office/drawing/2014/main" id="{370F62A3-018B-4B25-A4D1-70850B8B1C44}"/>
              </a:ext>
              <a:ext uri="{C183D7F6-B498-43B3-948B-1728B52AA6E4}">
                <adec:decorative xmlns:adec="http://schemas.microsoft.com/office/drawing/2017/decorative" val="1"/>
              </a:ext>
            </a:extLst>
          </p:cNvPr>
          <p:cNvSpPr txBox="1">
            <a:spLocks noChangeArrowheads="1"/>
          </p:cNvSpPr>
          <p:nvPr/>
        </p:nvSpPr>
        <p:spPr bwMode="auto">
          <a:xfrm>
            <a:off x="8387861" y="3673253"/>
            <a:ext cx="2005623" cy="646331"/>
          </a:xfrm>
          <a:prstGeom prst="rect">
            <a:avLst/>
          </a:prstGeom>
          <a:noFill/>
          <a:ln w="19050">
            <a:solidFill>
              <a:srgbClr val="B00C2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i="1" dirty="0">
                <a:solidFill>
                  <a:schemeClr val="accent2">
                    <a:lumMod val="75000"/>
                  </a:schemeClr>
                </a:solidFill>
                <a:latin typeface="+mn-lt"/>
              </a:rPr>
              <a:t>School attendance for at-risk youth???</a:t>
            </a:r>
          </a:p>
        </p:txBody>
      </p:sp>
      <p:sp>
        <p:nvSpPr>
          <p:cNvPr id="10" name="Text Box 7" descr="Increased access to scholarships for school fees and supplies among at-risk youth&#10;">
            <a:extLst>
              <a:ext uri="{FF2B5EF4-FFF2-40B4-BE49-F238E27FC236}">
                <a16:creationId xmlns:a16="http://schemas.microsoft.com/office/drawing/2014/main" id="{74B9A934-D2A5-4C2F-9091-FB3457C34F19}"/>
              </a:ext>
              <a:ext uri="{C183D7F6-B498-43B3-948B-1728B52AA6E4}">
                <adec:decorative xmlns:adec="http://schemas.microsoft.com/office/drawing/2017/decorative" val="0"/>
              </a:ext>
            </a:extLst>
          </p:cNvPr>
          <p:cNvSpPr txBox="1">
            <a:spLocks noChangeArrowheads="1"/>
          </p:cNvSpPr>
          <p:nvPr/>
        </p:nvSpPr>
        <p:spPr bwMode="auto">
          <a:xfrm>
            <a:off x="6634392" y="4587489"/>
            <a:ext cx="2944850"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buFontTx/>
              <a:buNone/>
            </a:pPr>
            <a:r>
              <a:rPr lang="en-US" altLang="en-US" sz="1800" dirty="0">
                <a:solidFill>
                  <a:schemeClr val="bg1"/>
                </a:solidFill>
                <a:latin typeface="+mn-lt"/>
              </a:rPr>
              <a:t>Increased access to scholarships for school fees and supplies among at-risk youth</a:t>
            </a:r>
          </a:p>
        </p:txBody>
      </p:sp>
      <p:sp>
        <p:nvSpPr>
          <p:cNvPr id="7" name="Footer Placeholder 2">
            <a:extLst>
              <a:ext uri="{FF2B5EF4-FFF2-40B4-BE49-F238E27FC236}">
                <a16:creationId xmlns:a16="http://schemas.microsoft.com/office/drawing/2014/main" id="{6692FEF6-5FBA-423F-ABBD-A4EB7D466CC4}"/>
              </a:ext>
              <a:ext uri="{C183D7F6-B498-43B3-948B-1728B52AA6E4}">
                <adec:decorative xmlns:adec="http://schemas.microsoft.com/office/drawing/2017/decorative" val="1"/>
              </a:ext>
            </a:extLst>
          </p:cNvPr>
          <p:cNvSpPr txBox="1">
            <a:spLocks/>
          </p:cNvSpPr>
          <p:nvPr/>
        </p:nvSpPr>
        <p:spPr>
          <a:xfrm>
            <a:off x="-34665" y="632031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755996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2" descr="Exercise 4: Causal Gap"/>
          <p:cNvSpPr txBox="1">
            <a:spLocks noGrp="1" noChangeArrowheads="1"/>
          </p:cNvSpPr>
          <p:nvPr>
            <p:ph type="title" idx="4294967295"/>
          </p:nvPr>
        </p:nvSpPr>
        <p:spPr bwMode="auto">
          <a:xfrm>
            <a:off x="440995" y="426075"/>
            <a:ext cx="8458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Exercise 4: </a:t>
            </a:r>
            <a:r>
              <a:rPr kumimoji="0" lang="en-US" altLang="en-US" sz="4400" b="1" i="0" u="none" strike="noStrike" kern="1200" cap="none" spc="0" normalizeH="0" baseline="0" noProof="0" dirty="0">
                <a:ln>
                  <a:noFill/>
                </a:ln>
                <a:solidFill>
                  <a:schemeClr val="accent2"/>
                </a:solidFill>
                <a:effectLst/>
                <a:uLnTx/>
                <a:uFillTx/>
                <a:latin typeface="+mj-lt"/>
                <a:ea typeface="+mj-ea"/>
                <a:cs typeface="+mj-cs"/>
              </a:rPr>
              <a:t>Causal Gap</a:t>
            </a:r>
          </a:p>
        </p:txBody>
      </p:sp>
      <p:sp>
        <p:nvSpPr>
          <p:cNvPr id="65548" name="Rectangle 2" descr="What’s the “causal gap” in this causal linkage?&#10;"/>
          <p:cNvSpPr txBox="1">
            <a:spLocks noChangeArrowheads="1"/>
          </p:cNvSpPr>
          <p:nvPr/>
        </p:nvSpPr>
        <p:spPr bwMode="auto">
          <a:xfrm>
            <a:off x="822960" y="1156443"/>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r>
              <a:rPr lang="en-US" sz="3200" kern="0" dirty="0">
                <a:ln w="12700">
                  <a:solidFill>
                    <a:schemeClr val="tx2"/>
                  </a:solidFill>
                </a:ln>
                <a:latin typeface="+mn-lt"/>
                <a:ea typeface="+mj-ea"/>
                <a:cs typeface="+mj-cs"/>
              </a:rPr>
              <a:t>What’s the “causal gap” in this causal linkage?</a:t>
            </a:r>
          </a:p>
        </p:txBody>
      </p:sp>
      <p:sp>
        <p:nvSpPr>
          <p:cNvPr id="54275" name="Text Box 3" descr="Reduced Worst Forms of Child Labor &#10;in the Brick Industry&#10;"/>
          <p:cNvSpPr txBox="1">
            <a:spLocks noChangeArrowheads="1"/>
          </p:cNvSpPr>
          <p:nvPr/>
        </p:nvSpPr>
        <p:spPr bwMode="auto">
          <a:xfrm>
            <a:off x="3862843" y="2364794"/>
            <a:ext cx="4879541" cy="90794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600"/>
              </a:spcBef>
              <a:buNone/>
            </a:pPr>
            <a:r>
              <a:rPr lang="en-US" altLang="en-US" sz="2400" b="1" dirty="0">
                <a:solidFill>
                  <a:schemeClr val="bg1"/>
                </a:solidFill>
                <a:latin typeface="+mn-lt"/>
              </a:rPr>
              <a:t>Reduced Worst Forms of Child Labor </a:t>
            </a:r>
          </a:p>
          <a:p>
            <a:pPr algn="ctr">
              <a:spcBef>
                <a:spcPts val="600"/>
              </a:spcBef>
              <a:buNone/>
            </a:pPr>
            <a:r>
              <a:rPr lang="en-US" altLang="en-US" sz="2400" b="1" dirty="0">
                <a:solidFill>
                  <a:schemeClr val="bg1"/>
                </a:solidFill>
                <a:latin typeface="+mn-lt"/>
              </a:rPr>
              <a:t>in the Brick Industry</a:t>
            </a:r>
          </a:p>
        </p:txBody>
      </p:sp>
      <p:sp>
        <p:nvSpPr>
          <p:cNvPr id="54277" name="Text Box 5" descr="Increased knowledge and skills of child labor inspectors&#10;"/>
          <p:cNvSpPr txBox="1">
            <a:spLocks noChangeArrowheads="1"/>
          </p:cNvSpPr>
          <p:nvPr/>
        </p:nvSpPr>
        <p:spPr bwMode="auto">
          <a:xfrm>
            <a:off x="4583833" y="4407614"/>
            <a:ext cx="3379787"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bg1"/>
                </a:solidFill>
                <a:latin typeface="+mn-lt"/>
              </a:rPr>
              <a:t>Increased knowledge and skills of child labor inspectors</a:t>
            </a:r>
          </a:p>
        </p:txBody>
      </p:sp>
      <p:cxnSp>
        <p:nvCxnSpPr>
          <p:cNvPr id="6" name="Straight Arrow Connector 5">
            <a:extLst>
              <a:ext uri="{C183D7F6-B498-43B3-948B-1728B52AA6E4}">
                <adec:decorative xmlns:adec="http://schemas.microsoft.com/office/drawing/2017/decorative" val="1"/>
              </a:ext>
            </a:extLst>
          </p:cNvPr>
          <p:cNvCxnSpPr>
            <a:stCxn id="54277" idx="0"/>
            <a:endCxn id="54275" idx="2"/>
          </p:cNvCxnSpPr>
          <p:nvPr/>
        </p:nvCxnSpPr>
        <p:spPr>
          <a:xfrm flipV="1">
            <a:off x="6273727" y="3272735"/>
            <a:ext cx="28887" cy="1134879"/>
          </a:xfrm>
          <a:prstGeom prst="straightConnector1">
            <a:avLst/>
          </a:prstGeom>
          <a:ln w="38100">
            <a:tailEnd type="arrow"/>
          </a:ln>
        </p:spPr>
        <p:style>
          <a:lnRef idx="2">
            <a:schemeClr val="accent1">
              <a:shade val="50000"/>
            </a:schemeClr>
          </a:lnRef>
          <a:fillRef idx="1">
            <a:schemeClr val="accent1"/>
          </a:fillRef>
          <a:effectRef idx="0">
            <a:schemeClr val="accent1"/>
          </a:effectRef>
          <a:fontRef idx="minor">
            <a:schemeClr val="lt1"/>
          </a:fontRef>
        </p:style>
      </p:cxnSp>
      <p:sp>
        <p:nvSpPr>
          <p:cNvPr id="8" name="Footer Placeholder 2">
            <a:extLst>
              <a:ext uri="{FF2B5EF4-FFF2-40B4-BE49-F238E27FC236}">
                <a16:creationId xmlns:a16="http://schemas.microsoft.com/office/drawing/2014/main" id="{41F30E91-0B2D-400F-A668-C97D7A851E03}"/>
              </a:ext>
              <a:ext uri="{C183D7F6-B498-43B3-948B-1728B52AA6E4}">
                <adec:decorative xmlns:adec="http://schemas.microsoft.com/office/drawing/2017/decorative" val="1"/>
              </a:ext>
            </a:extLst>
          </p:cNvPr>
          <p:cNvSpPr txBox="1">
            <a:spLocks/>
          </p:cNvSpPr>
          <p:nvPr/>
        </p:nvSpPr>
        <p:spPr>
          <a:xfrm>
            <a:off x="-34665" y="632031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306411205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2" descr="Exercise 4: Causal Gap (Example) "/>
          <p:cNvSpPr txBox="1">
            <a:spLocks noGrp="1" noChangeArrowheads="1"/>
          </p:cNvSpPr>
          <p:nvPr>
            <p:ph type="title" idx="4294967295"/>
          </p:nvPr>
        </p:nvSpPr>
        <p:spPr bwMode="auto">
          <a:xfrm>
            <a:off x="464145" y="402926"/>
            <a:ext cx="8458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itchFamily="34" charset="0"/>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Exercise 4: </a:t>
            </a:r>
            <a:r>
              <a:rPr kumimoji="0" lang="en-US" altLang="en-US" sz="4400" b="1" i="0" u="none" strike="noStrike" kern="1200" cap="none" spc="0" normalizeH="0" baseline="0" noProof="0" dirty="0">
                <a:ln>
                  <a:noFill/>
                </a:ln>
                <a:solidFill>
                  <a:schemeClr val="accent2"/>
                </a:solidFill>
                <a:effectLst/>
                <a:uLnTx/>
                <a:uFillTx/>
                <a:latin typeface="+mj-lt"/>
                <a:ea typeface="+mj-ea"/>
                <a:cs typeface="+mj-cs"/>
              </a:rPr>
              <a:t>Causal Gap (Example) </a:t>
            </a:r>
          </a:p>
        </p:txBody>
      </p:sp>
      <p:sp>
        <p:nvSpPr>
          <p:cNvPr id="65548" name="Rectangle 2" descr="What’s the “causal gap” in this causal linkage?&#10;"/>
          <p:cNvSpPr txBox="1">
            <a:spLocks noChangeArrowheads="1"/>
          </p:cNvSpPr>
          <p:nvPr/>
        </p:nvSpPr>
        <p:spPr bwMode="auto">
          <a:xfrm>
            <a:off x="822960" y="1156443"/>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r>
              <a:rPr lang="en-US" sz="3200" kern="0" dirty="0">
                <a:ln w="12700">
                  <a:solidFill>
                    <a:schemeClr val="tx2"/>
                  </a:solidFill>
                </a:ln>
                <a:latin typeface="+mn-lt"/>
                <a:ea typeface="+mj-ea"/>
                <a:cs typeface="+mj-cs"/>
              </a:rPr>
              <a:t>What’s the “causal gap” in this causal linkage?</a:t>
            </a:r>
          </a:p>
        </p:txBody>
      </p:sp>
      <p:sp>
        <p:nvSpPr>
          <p:cNvPr id="54275" name="Text Box 3" descr="Reduced Worst Forms of Child Labor &#10;in the Brick Industry&#10;"/>
          <p:cNvSpPr txBox="1">
            <a:spLocks noChangeArrowheads="1"/>
          </p:cNvSpPr>
          <p:nvPr/>
        </p:nvSpPr>
        <p:spPr bwMode="auto">
          <a:xfrm>
            <a:off x="3833968" y="2364794"/>
            <a:ext cx="4879541" cy="90794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600"/>
              </a:spcBef>
              <a:buNone/>
            </a:pPr>
            <a:r>
              <a:rPr lang="en-US" altLang="en-US" sz="2400" b="1" dirty="0">
                <a:solidFill>
                  <a:schemeClr val="bg1"/>
                </a:solidFill>
                <a:latin typeface="+mn-lt"/>
              </a:rPr>
              <a:t>Reduced Worst Forms of Child Labor </a:t>
            </a:r>
          </a:p>
          <a:p>
            <a:pPr algn="ctr">
              <a:spcBef>
                <a:spcPts val="600"/>
              </a:spcBef>
              <a:buNone/>
            </a:pPr>
            <a:r>
              <a:rPr lang="en-US" altLang="en-US" sz="2400" b="1" dirty="0">
                <a:solidFill>
                  <a:schemeClr val="bg1"/>
                </a:solidFill>
                <a:latin typeface="+mn-lt"/>
              </a:rPr>
              <a:t>in the Brick Industry</a:t>
            </a:r>
          </a:p>
        </p:txBody>
      </p:sp>
      <p:sp>
        <p:nvSpPr>
          <p:cNvPr id="54277" name="Text Box 5" descr="Increased skills of child labor inspectors&#10;"/>
          <p:cNvSpPr txBox="1">
            <a:spLocks noChangeArrowheads="1"/>
          </p:cNvSpPr>
          <p:nvPr/>
        </p:nvSpPr>
        <p:spPr bwMode="auto">
          <a:xfrm>
            <a:off x="4583845" y="5044221"/>
            <a:ext cx="3379787" cy="83099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bg1"/>
                </a:solidFill>
                <a:latin typeface="+mn-lt"/>
              </a:rPr>
              <a:t>Increased skills of child labor inspectors</a:t>
            </a:r>
          </a:p>
        </p:txBody>
      </p:sp>
      <p:cxnSp>
        <p:nvCxnSpPr>
          <p:cNvPr id="6" name="Straight Arrow Connector 5">
            <a:extLst>
              <a:ext uri="{C183D7F6-B498-43B3-948B-1728B52AA6E4}">
                <adec:decorative xmlns:adec="http://schemas.microsoft.com/office/drawing/2017/decorative" val="1"/>
              </a:ext>
            </a:extLst>
          </p:cNvPr>
          <p:cNvCxnSpPr>
            <a:stCxn id="54277" idx="0"/>
            <a:endCxn id="54275" idx="2"/>
          </p:cNvCxnSpPr>
          <p:nvPr/>
        </p:nvCxnSpPr>
        <p:spPr>
          <a:xfrm flipV="1">
            <a:off x="6273739" y="3272735"/>
            <a:ext cx="0" cy="1771486"/>
          </a:xfrm>
          <a:prstGeom prst="straightConnector1">
            <a:avLst/>
          </a:prstGeom>
          <a:ln w="38100">
            <a:tailEnd type="arrow"/>
          </a:ln>
        </p:spPr>
        <p:style>
          <a:lnRef idx="2">
            <a:schemeClr val="accent1">
              <a:shade val="50000"/>
            </a:schemeClr>
          </a:lnRef>
          <a:fillRef idx="1">
            <a:schemeClr val="accent1"/>
          </a:fillRef>
          <a:effectRef idx="0">
            <a:schemeClr val="accent1"/>
          </a:effectRef>
          <a:fontRef idx="minor">
            <a:schemeClr val="lt1"/>
          </a:fontRef>
        </p:style>
      </p:cxnSp>
      <p:sp>
        <p:nvSpPr>
          <p:cNvPr id="2" name="Rectangle 1" descr="Improved enforcement of child labor laws &#10;">
            <a:extLst>
              <a:ext uri="{FF2B5EF4-FFF2-40B4-BE49-F238E27FC236}">
                <a16:creationId xmlns:a16="http://schemas.microsoft.com/office/drawing/2014/main" id="{EE7779D2-8F8F-444F-92CE-6F11A528734A}"/>
              </a:ext>
            </a:extLst>
          </p:cNvPr>
          <p:cNvSpPr/>
          <p:nvPr/>
        </p:nvSpPr>
        <p:spPr>
          <a:xfrm>
            <a:off x="7859209" y="3727048"/>
            <a:ext cx="3414532"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Improved enforcement of child labor laws </a:t>
            </a:r>
          </a:p>
        </p:txBody>
      </p:sp>
      <p:sp>
        <p:nvSpPr>
          <p:cNvPr id="13" name="Arrow: Right 12">
            <a:extLst>
              <a:ext uri="{FF2B5EF4-FFF2-40B4-BE49-F238E27FC236}">
                <a16:creationId xmlns:a16="http://schemas.microsoft.com/office/drawing/2014/main" id="{5DD6EAE0-215E-4402-AEDE-3F27CFD0D163}"/>
              </a:ext>
              <a:ext uri="{C183D7F6-B498-43B3-948B-1728B52AA6E4}">
                <adec:decorative xmlns:adec="http://schemas.microsoft.com/office/drawing/2017/decorative" val="1"/>
              </a:ext>
            </a:extLst>
          </p:cNvPr>
          <p:cNvSpPr/>
          <p:nvPr/>
        </p:nvSpPr>
        <p:spPr>
          <a:xfrm rot="10800000">
            <a:off x="6551269" y="3958543"/>
            <a:ext cx="1145895" cy="49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2">
            <a:extLst>
              <a:ext uri="{FF2B5EF4-FFF2-40B4-BE49-F238E27FC236}">
                <a16:creationId xmlns:a16="http://schemas.microsoft.com/office/drawing/2014/main" id="{41F30E91-0B2D-400F-A668-C97D7A851E03}"/>
              </a:ext>
              <a:ext uri="{C183D7F6-B498-43B3-948B-1728B52AA6E4}">
                <adec:decorative xmlns:adec="http://schemas.microsoft.com/office/drawing/2017/decorative" val="1"/>
              </a:ext>
            </a:extLst>
          </p:cNvPr>
          <p:cNvSpPr txBox="1">
            <a:spLocks/>
          </p:cNvSpPr>
          <p:nvPr/>
        </p:nvSpPr>
        <p:spPr>
          <a:xfrm>
            <a:off x="-34665" y="6320319"/>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9929846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2" descr="Exercise 5: Causal Gap"/>
          <p:cNvSpPr txBox="1">
            <a:spLocks noGrp="1" noChangeArrowheads="1"/>
          </p:cNvSpPr>
          <p:nvPr>
            <p:ph type="title" idx="4294967295"/>
          </p:nvPr>
        </p:nvSpPr>
        <p:spPr bwMode="auto">
          <a:xfrm>
            <a:off x="617093" y="431182"/>
            <a:ext cx="8458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Exercise 5: </a:t>
            </a:r>
            <a:r>
              <a:rPr kumimoji="0" lang="en-US" altLang="en-US" sz="4400" b="1" i="0" u="none" strike="noStrike" kern="1200" cap="none" spc="0" normalizeH="0" baseline="0" noProof="0" dirty="0">
                <a:ln>
                  <a:noFill/>
                </a:ln>
                <a:solidFill>
                  <a:schemeClr val="accent2"/>
                </a:solidFill>
                <a:effectLst/>
                <a:uLnTx/>
                <a:uFillTx/>
                <a:latin typeface="+mj-lt"/>
                <a:ea typeface="+mj-ea"/>
                <a:cs typeface="+mj-cs"/>
              </a:rPr>
              <a:t>Causal Gap</a:t>
            </a:r>
          </a:p>
        </p:txBody>
      </p:sp>
      <p:sp>
        <p:nvSpPr>
          <p:cNvPr id="65548" name="Rectangle 2" descr="What’s the “causal gap” in this causal linkage?&#10;"/>
          <p:cNvSpPr txBox="1">
            <a:spLocks noChangeArrowheads="1"/>
          </p:cNvSpPr>
          <p:nvPr/>
        </p:nvSpPr>
        <p:spPr bwMode="auto">
          <a:xfrm>
            <a:off x="715416" y="1105869"/>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r>
              <a:rPr lang="en-US" sz="3200" kern="0" dirty="0">
                <a:ln w="12700">
                  <a:solidFill>
                    <a:schemeClr val="tx2"/>
                  </a:solidFill>
                </a:ln>
                <a:latin typeface="+mj-lt"/>
                <a:ea typeface="+mj-ea"/>
                <a:cs typeface="+mj-cs"/>
              </a:rPr>
              <a:t>What’s the “causal gap” in this causal linkage?</a:t>
            </a:r>
          </a:p>
        </p:txBody>
      </p:sp>
      <p:sp>
        <p:nvSpPr>
          <p:cNvPr id="54275" name="Text Box 3" descr="Improved evidence-based decision making of labor rights planning and regulations among local and national government officials &#10;"/>
          <p:cNvSpPr txBox="1">
            <a:spLocks noChangeArrowheads="1"/>
          </p:cNvSpPr>
          <p:nvPr/>
        </p:nvSpPr>
        <p:spPr bwMode="auto">
          <a:xfrm>
            <a:off x="3162300" y="2019301"/>
            <a:ext cx="6045200"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600"/>
              </a:spcBef>
              <a:buNone/>
            </a:pPr>
            <a:r>
              <a:rPr lang="en-US" altLang="en-US" sz="2400" b="1" dirty="0">
                <a:solidFill>
                  <a:schemeClr val="bg1"/>
                </a:solidFill>
                <a:latin typeface="+mn-lt"/>
              </a:rPr>
              <a:t>Improved evidence-based decision making of labor rights planning and regulations among local and national government officials </a:t>
            </a:r>
          </a:p>
        </p:txBody>
      </p:sp>
      <p:cxnSp>
        <p:nvCxnSpPr>
          <p:cNvPr id="7" name="Straight Arrow Connector 6" descr="Connecting arrow "/>
          <p:cNvCxnSpPr>
            <a:cxnSpLocks/>
            <a:stCxn id="54277" idx="0"/>
            <a:endCxn id="54275" idx="2"/>
          </p:cNvCxnSpPr>
          <p:nvPr/>
        </p:nvCxnSpPr>
        <p:spPr>
          <a:xfrm flipV="1">
            <a:off x="6184900" y="3219630"/>
            <a:ext cx="0" cy="795408"/>
          </a:xfrm>
          <a:prstGeom prst="straightConnector1">
            <a:avLst/>
          </a:prstGeom>
          <a:ln w="38100">
            <a:tailEnd type="arrow"/>
          </a:ln>
        </p:spPr>
        <p:style>
          <a:lnRef idx="2">
            <a:schemeClr val="accent1">
              <a:shade val="50000"/>
            </a:schemeClr>
          </a:lnRef>
          <a:fillRef idx="1">
            <a:schemeClr val="accent1"/>
          </a:fillRef>
          <a:effectRef idx="0">
            <a:schemeClr val="accent1"/>
          </a:effectRef>
          <a:fontRef idx="minor">
            <a:schemeClr val="lt1"/>
          </a:fontRef>
        </p:style>
      </p:cxnSp>
      <p:sp>
        <p:nvSpPr>
          <p:cNvPr id="54277" name="Text Box 5" descr="Increased collection and reporting of labor statistics at local and national level &#10;"/>
          <p:cNvSpPr txBox="1">
            <a:spLocks noChangeArrowheads="1"/>
          </p:cNvSpPr>
          <p:nvPr/>
        </p:nvSpPr>
        <p:spPr bwMode="auto">
          <a:xfrm>
            <a:off x="4167848" y="4015038"/>
            <a:ext cx="4034103"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bg1"/>
                </a:solidFill>
                <a:latin typeface="+mn-lt"/>
              </a:rPr>
              <a:t>Increased collection and reporting of labor statistics at local and national level </a:t>
            </a:r>
          </a:p>
        </p:txBody>
      </p:sp>
      <p:sp>
        <p:nvSpPr>
          <p:cNvPr id="8" name="Footer Placeholder 2">
            <a:extLst>
              <a:ext uri="{FF2B5EF4-FFF2-40B4-BE49-F238E27FC236}">
                <a16:creationId xmlns:a16="http://schemas.microsoft.com/office/drawing/2014/main" id="{898AB7AA-943A-4199-B881-A33F641E3AEE}"/>
              </a:ext>
              <a:ext uri="{C183D7F6-B498-43B3-948B-1728B52AA6E4}">
                <adec:decorative xmlns:adec="http://schemas.microsoft.com/office/drawing/2017/decorative" val="1"/>
              </a:ext>
            </a:extLst>
          </p:cNvPr>
          <p:cNvSpPr txBox="1">
            <a:spLocks/>
          </p:cNvSpPr>
          <p:nvPr/>
        </p:nvSpPr>
        <p:spPr>
          <a:xfrm>
            <a:off x="-34724" y="6335501"/>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8890405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25" name="Text Box 120"/>
          <p:cNvSpPr txBox="1">
            <a:spLocks noGrp="1" noChangeArrowheads="1"/>
          </p:cNvSpPr>
          <p:nvPr>
            <p:ph type="title" idx="4294967295"/>
          </p:nvPr>
        </p:nvSpPr>
        <p:spPr bwMode="auto">
          <a:xfrm>
            <a:off x="475223" y="278585"/>
            <a:ext cx="9022399" cy="7694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000">
                <a:solidFill>
                  <a:schemeClr val="tx1"/>
                </a:solidFill>
                <a:latin typeface="Times New Roman" pitchFamily="18" charset="0"/>
                <a:ea typeface="MS PGothic" pitchFamily="34" charset="-128"/>
              </a:defRPr>
            </a:lvl1pPr>
            <a:lvl2pPr marL="742950" indent="-285750" eaLnBrk="0" hangingPunct="0">
              <a:defRPr sz="2000">
                <a:solidFill>
                  <a:schemeClr val="tx1"/>
                </a:solidFill>
                <a:latin typeface="Times New Roman" pitchFamily="18" charset="0"/>
                <a:ea typeface="MS PGothic" pitchFamily="34" charset="-128"/>
              </a:defRPr>
            </a:lvl2pPr>
            <a:lvl3pPr marL="1143000" indent="-228600" eaLnBrk="0" hangingPunct="0">
              <a:defRPr sz="2000">
                <a:solidFill>
                  <a:schemeClr val="tx1"/>
                </a:solidFill>
                <a:latin typeface="Times New Roman" pitchFamily="18" charset="0"/>
                <a:ea typeface="MS PGothic" pitchFamily="34" charset="-128"/>
              </a:defRPr>
            </a:lvl3pPr>
            <a:lvl4pPr marL="1600200" indent="-228600" eaLnBrk="0" hangingPunct="0">
              <a:defRPr sz="2000">
                <a:solidFill>
                  <a:schemeClr val="tx1"/>
                </a:solidFill>
                <a:latin typeface="Times New Roman" pitchFamily="18" charset="0"/>
                <a:ea typeface="MS PGothic" pitchFamily="34" charset="-128"/>
              </a:defRPr>
            </a:lvl4pPr>
            <a:lvl5pPr marL="2057400" indent="-228600" eaLnBrk="0" hangingPunct="0">
              <a:defRPr sz="20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MS PGothic"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400" b="0" i="0" u="none" strike="noStrike" kern="1200" cap="none" spc="0" normalizeH="0" baseline="0" noProof="0" dirty="0">
                <a:ln>
                  <a:noFill/>
                </a:ln>
                <a:solidFill>
                  <a:schemeClr val="accent2"/>
                </a:solidFill>
                <a:effectLst/>
                <a:uLnTx/>
                <a:uFillTx/>
                <a:latin typeface="+mj-lt"/>
                <a:ea typeface="+mj-ea"/>
                <a:cs typeface="+mj-cs"/>
              </a:rPr>
              <a:t>What is a Results Framework?</a:t>
            </a:r>
          </a:p>
        </p:txBody>
      </p:sp>
      <p:sp>
        <p:nvSpPr>
          <p:cNvPr id="18" name="Rectangle 3"/>
          <p:cNvSpPr txBox="1">
            <a:spLocks noChangeArrowheads="1"/>
          </p:cNvSpPr>
          <p:nvPr/>
        </p:nvSpPr>
        <p:spPr>
          <a:xfrm>
            <a:off x="314363" y="1302671"/>
            <a:ext cx="7932295" cy="31924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anose="020F050202020403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eaLnBrk="1" hangingPunct="1">
              <a:spcBef>
                <a:spcPct val="0"/>
              </a:spcBef>
              <a:buFont typeface="Arial" panose="020B0604020202020204" pitchFamily="34" charset="0"/>
              <a:buChar char="•"/>
              <a:defRPr/>
            </a:pPr>
            <a:r>
              <a:rPr lang="en-US" dirty="0">
                <a:solidFill>
                  <a:schemeClr val="tx1"/>
                </a:solidFill>
              </a:rPr>
              <a:t>Graphic representation of a theory of change </a:t>
            </a:r>
          </a:p>
          <a:p>
            <a:pPr eaLnBrk="1" hangingPunct="1">
              <a:spcBef>
                <a:spcPct val="0"/>
              </a:spcBef>
              <a:buFont typeface="Arial" panose="020B0604020202020204" pitchFamily="34" charset="0"/>
              <a:buChar char="•"/>
              <a:defRPr/>
            </a:pPr>
            <a:endParaRPr lang="en-US" sz="1400" dirty="0">
              <a:solidFill>
                <a:schemeClr val="tx1"/>
              </a:solidFill>
            </a:endParaRPr>
          </a:p>
          <a:p>
            <a:pPr eaLnBrk="1" hangingPunct="1">
              <a:spcBef>
                <a:spcPct val="0"/>
              </a:spcBef>
              <a:buFont typeface="Arial" panose="020B0604020202020204" pitchFamily="34" charset="0"/>
              <a:buChar char="•"/>
              <a:defRPr/>
            </a:pPr>
            <a:r>
              <a:rPr lang="en-US" dirty="0">
                <a:solidFill>
                  <a:schemeClr val="tx1"/>
                </a:solidFill>
              </a:rPr>
              <a:t>Provides a “cause and effect” explanation for how outcomes contribute to the project objective</a:t>
            </a:r>
          </a:p>
          <a:p>
            <a:pPr marL="749300" lvl="1" indent="-349250" eaLnBrk="1" hangingPunct="1">
              <a:spcBef>
                <a:spcPct val="0"/>
              </a:spcBef>
              <a:buFont typeface="Calibri" panose="020F0502020204030204" pitchFamily="34" charset="0"/>
              <a:buChar char="⁻"/>
              <a:defRPr/>
            </a:pPr>
            <a:r>
              <a:rPr lang="en-US" sz="2400" dirty="0"/>
              <a:t>“if we do X, then Y will change”</a:t>
            </a:r>
          </a:p>
          <a:p>
            <a:pPr eaLnBrk="1" hangingPunct="1">
              <a:spcBef>
                <a:spcPct val="0"/>
              </a:spcBef>
              <a:buFont typeface="Arial" panose="020B0604020202020204" pitchFamily="34" charset="0"/>
              <a:buChar char="•"/>
              <a:defRPr/>
            </a:pPr>
            <a:endParaRPr lang="en-US" sz="1400" dirty="0">
              <a:solidFill>
                <a:schemeClr val="tx1"/>
              </a:solidFill>
            </a:endParaRPr>
          </a:p>
          <a:p>
            <a:pPr eaLnBrk="1" hangingPunct="1">
              <a:spcBef>
                <a:spcPct val="0"/>
              </a:spcBef>
              <a:buFont typeface="Arial" panose="020B0604020202020204" pitchFamily="34" charset="0"/>
              <a:buChar char="•"/>
              <a:defRPr/>
            </a:pPr>
            <a:r>
              <a:rPr lang="en-US" dirty="0">
                <a:solidFill>
                  <a:schemeClr val="tx1"/>
                </a:solidFill>
              </a:rPr>
              <a:t>Time bound (e.g., 5-year strategy)</a:t>
            </a:r>
          </a:p>
          <a:p>
            <a:pPr eaLnBrk="1" hangingPunct="1">
              <a:spcBef>
                <a:spcPct val="0"/>
              </a:spcBef>
              <a:buFont typeface="Arial" panose="020B0604020202020204" pitchFamily="34" charset="0"/>
              <a:buChar char="•"/>
              <a:defRPr/>
            </a:pPr>
            <a:endParaRPr lang="en-US" sz="2000" dirty="0">
              <a:solidFill>
                <a:schemeClr val="tx1"/>
              </a:solidFill>
            </a:endParaRPr>
          </a:p>
          <a:p>
            <a:pPr eaLnBrk="1" hangingPunct="1">
              <a:spcBef>
                <a:spcPct val="0"/>
              </a:spcBef>
              <a:buFont typeface="Arial" panose="020B0604020202020204" pitchFamily="34" charset="0"/>
              <a:buChar char="•"/>
              <a:defRPr/>
            </a:pPr>
            <a:r>
              <a:rPr lang="en-US" dirty="0">
                <a:solidFill>
                  <a:schemeClr val="tx1"/>
                </a:solidFill>
              </a:rPr>
              <a:t>Includes critical assumptions </a:t>
            </a:r>
          </a:p>
          <a:p>
            <a:pPr marL="0" indent="0" eaLnBrk="1" hangingPunct="1">
              <a:spcBef>
                <a:spcPct val="0"/>
              </a:spcBef>
              <a:buNone/>
              <a:defRPr/>
            </a:pPr>
            <a:endParaRPr lang="en-US" sz="1800" dirty="0">
              <a:solidFill>
                <a:schemeClr val="tx1"/>
              </a:solidFill>
            </a:endParaRPr>
          </a:p>
          <a:p>
            <a:pPr eaLnBrk="1" hangingPunct="1">
              <a:spcBef>
                <a:spcPct val="0"/>
              </a:spcBef>
              <a:buFont typeface="Arial" panose="020B0604020202020204" pitchFamily="34" charset="0"/>
              <a:buChar char="•"/>
              <a:defRPr/>
            </a:pPr>
            <a:endParaRPr lang="en-US" dirty="0">
              <a:solidFill>
                <a:schemeClr val="tx1"/>
              </a:solidFill>
            </a:endParaRPr>
          </a:p>
          <a:p>
            <a:pPr marL="349250" indent="-349250" eaLnBrk="1" hangingPunct="1">
              <a:spcBef>
                <a:spcPct val="0"/>
              </a:spcBef>
              <a:defRPr/>
            </a:pPr>
            <a:endParaRPr lang="en-US" sz="3200" dirty="0"/>
          </a:p>
        </p:txBody>
      </p:sp>
      <p:sp>
        <p:nvSpPr>
          <p:cNvPr id="71686" name="Rectangle 4" descr="Project &#10;Objective&#10;"/>
          <p:cNvSpPr>
            <a:spLocks noChangeArrowheads="1"/>
          </p:cNvSpPr>
          <p:nvPr/>
        </p:nvSpPr>
        <p:spPr bwMode="auto">
          <a:xfrm>
            <a:off x="9172247" y="1506794"/>
            <a:ext cx="1882312" cy="74295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n-US" sz="2000" dirty="0">
                <a:solidFill>
                  <a:schemeClr val="tx1"/>
                </a:solidFill>
                <a:latin typeface="+mn-lt"/>
                <a:ea typeface="MS PGothic" pitchFamily="34" charset="-128"/>
              </a:rPr>
              <a:t>Project </a:t>
            </a:r>
          </a:p>
          <a:p>
            <a:pPr algn="ctr">
              <a:spcBef>
                <a:spcPts val="0"/>
              </a:spcBef>
              <a:buNone/>
              <a:defRPr/>
            </a:pPr>
            <a:r>
              <a:rPr lang="en-US" sz="2000" dirty="0">
                <a:solidFill>
                  <a:schemeClr val="tx1"/>
                </a:solidFill>
                <a:latin typeface="+mn-lt"/>
                <a:ea typeface="MS PGothic" pitchFamily="34" charset="-128"/>
              </a:rPr>
              <a:t>Objective</a:t>
            </a:r>
          </a:p>
        </p:txBody>
      </p:sp>
      <p:sp>
        <p:nvSpPr>
          <p:cNvPr id="71692" name="Rectangle 6" descr=" Outcome 1&#10;"/>
          <p:cNvSpPr>
            <a:spLocks noChangeArrowheads="1"/>
          </p:cNvSpPr>
          <p:nvPr/>
        </p:nvSpPr>
        <p:spPr bwMode="auto">
          <a:xfrm>
            <a:off x="8198395" y="2876806"/>
            <a:ext cx="1488190" cy="8001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n-US" sz="1800" dirty="0">
                <a:solidFill>
                  <a:schemeClr val="tx1"/>
                </a:solidFill>
                <a:latin typeface="+mn-lt"/>
                <a:ea typeface="MS PGothic" pitchFamily="34" charset="-128"/>
              </a:rPr>
              <a:t> Outcome 1</a:t>
            </a:r>
          </a:p>
        </p:txBody>
      </p:sp>
      <p:sp>
        <p:nvSpPr>
          <p:cNvPr id="71689" name="Rectangle 8" descr="Sub Outcome 1.1&#10;"/>
          <p:cNvSpPr>
            <a:spLocks noChangeArrowheads="1"/>
          </p:cNvSpPr>
          <p:nvPr/>
        </p:nvSpPr>
        <p:spPr bwMode="auto">
          <a:xfrm>
            <a:off x="7913252" y="4402393"/>
            <a:ext cx="1025725" cy="94104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r>
              <a:rPr lang="en-US" sz="1600" dirty="0">
                <a:solidFill>
                  <a:schemeClr val="tx1"/>
                </a:solidFill>
                <a:ea typeface="MS PGothic" pitchFamily="34" charset="-128"/>
              </a:rPr>
              <a:t>Sub </a:t>
            </a:r>
          </a:p>
          <a:p>
            <a:pPr algn="ctr"/>
            <a:r>
              <a:rPr lang="en-US" sz="1600" dirty="0">
                <a:solidFill>
                  <a:schemeClr val="tx1"/>
                </a:solidFill>
                <a:ea typeface="MS PGothic" pitchFamily="34" charset="-128"/>
              </a:rPr>
              <a:t>Outcome</a:t>
            </a:r>
          </a:p>
          <a:p>
            <a:pPr algn="ctr"/>
            <a:r>
              <a:rPr lang="en-US" sz="1600" dirty="0">
                <a:solidFill>
                  <a:schemeClr val="tx1"/>
                </a:solidFill>
                <a:ea typeface="MS PGothic" pitchFamily="34" charset="-128"/>
              </a:rPr>
              <a:t>1.1</a:t>
            </a:r>
          </a:p>
        </p:txBody>
      </p:sp>
      <p:sp>
        <p:nvSpPr>
          <p:cNvPr id="71694" name="Rectangle 8" descr="Sub Outcome 1.2&#10;"/>
          <p:cNvSpPr>
            <a:spLocks noChangeArrowheads="1"/>
          </p:cNvSpPr>
          <p:nvPr/>
        </p:nvSpPr>
        <p:spPr bwMode="auto">
          <a:xfrm>
            <a:off x="9088513" y="4402393"/>
            <a:ext cx="1072413" cy="94104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n-US" sz="1600" dirty="0">
                <a:solidFill>
                  <a:schemeClr val="tx1"/>
                </a:solidFill>
                <a:latin typeface="+mn-lt"/>
                <a:ea typeface="MS PGothic" pitchFamily="34" charset="-128"/>
              </a:rPr>
              <a:t>Sub </a:t>
            </a:r>
          </a:p>
          <a:p>
            <a:pPr algn="ctr">
              <a:spcBef>
                <a:spcPts val="0"/>
              </a:spcBef>
              <a:buNone/>
              <a:defRPr/>
            </a:pPr>
            <a:r>
              <a:rPr lang="en-US" sz="1600" dirty="0">
                <a:solidFill>
                  <a:schemeClr val="tx1"/>
                </a:solidFill>
                <a:latin typeface="+mn-lt"/>
                <a:ea typeface="MS PGothic" pitchFamily="34" charset="-128"/>
              </a:rPr>
              <a:t>Outcome </a:t>
            </a:r>
          </a:p>
          <a:p>
            <a:pPr algn="ctr">
              <a:spcBef>
                <a:spcPts val="0"/>
              </a:spcBef>
              <a:buNone/>
              <a:defRPr/>
            </a:pPr>
            <a:r>
              <a:rPr lang="en-US" sz="1600" dirty="0">
                <a:solidFill>
                  <a:schemeClr val="tx1"/>
                </a:solidFill>
                <a:latin typeface="+mn-lt"/>
                <a:ea typeface="MS PGothic" pitchFamily="34" charset="-128"/>
              </a:rPr>
              <a:t>1.2</a:t>
            </a:r>
          </a:p>
        </p:txBody>
      </p:sp>
      <p:sp>
        <p:nvSpPr>
          <p:cNvPr id="71687" name="Rectangle 6" descr=" Outcome 1&#10;"/>
          <p:cNvSpPr>
            <a:spLocks noChangeArrowheads="1"/>
          </p:cNvSpPr>
          <p:nvPr/>
        </p:nvSpPr>
        <p:spPr bwMode="auto">
          <a:xfrm>
            <a:off x="10479203" y="2898903"/>
            <a:ext cx="1438191" cy="80010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n-US" sz="1800" dirty="0">
                <a:solidFill>
                  <a:schemeClr val="tx1"/>
                </a:solidFill>
                <a:latin typeface="+mn-lt"/>
                <a:ea typeface="MS PGothic" pitchFamily="34" charset="-128"/>
              </a:rPr>
              <a:t> Outcome 2</a:t>
            </a:r>
          </a:p>
        </p:txBody>
      </p:sp>
      <p:sp>
        <p:nvSpPr>
          <p:cNvPr id="71688" name="Rectangle 7"/>
          <p:cNvSpPr>
            <a:spLocks noChangeArrowheads="1"/>
          </p:cNvSpPr>
          <p:nvPr/>
        </p:nvSpPr>
        <p:spPr bwMode="auto">
          <a:xfrm>
            <a:off x="10685436" y="4402393"/>
            <a:ext cx="1025725" cy="94104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n-US" sz="1600" dirty="0">
                <a:solidFill>
                  <a:schemeClr val="tx1"/>
                </a:solidFill>
                <a:latin typeface="+mn-lt"/>
                <a:ea typeface="MS PGothic" pitchFamily="34" charset="-128"/>
              </a:rPr>
              <a:t>Sub </a:t>
            </a:r>
          </a:p>
          <a:p>
            <a:pPr algn="ctr">
              <a:spcBef>
                <a:spcPts val="0"/>
              </a:spcBef>
              <a:buNone/>
              <a:defRPr/>
            </a:pPr>
            <a:r>
              <a:rPr lang="en-US" sz="1600" dirty="0">
                <a:solidFill>
                  <a:schemeClr val="tx1"/>
                </a:solidFill>
                <a:latin typeface="+mn-lt"/>
                <a:ea typeface="MS PGothic" pitchFamily="34" charset="-128"/>
              </a:rPr>
              <a:t>Outcome </a:t>
            </a:r>
          </a:p>
          <a:p>
            <a:pPr algn="ctr">
              <a:spcBef>
                <a:spcPts val="0"/>
              </a:spcBef>
              <a:buNone/>
              <a:defRPr/>
            </a:pPr>
            <a:r>
              <a:rPr lang="en-US" sz="1600" dirty="0">
                <a:solidFill>
                  <a:schemeClr val="tx1"/>
                </a:solidFill>
                <a:latin typeface="+mn-lt"/>
                <a:ea typeface="MS PGothic" pitchFamily="34" charset="-128"/>
              </a:rPr>
              <a:t>2.1</a:t>
            </a:r>
          </a:p>
        </p:txBody>
      </p:sp>
      <p:cxnSp>
        <p:nvCxnSpPr>
          <p:cNvPr id="11" name="AutoShape 9">
            <a:extLst>
              <a:ext uri="{C183D7F6-B498-43B3-948B-1728B52AA6E4}">
                <adec:decorative xmlns:adec="http://schemas.microsoft.com/office/drawing/2017/decorative" val="1"/>
              </a:ext>
            </a:extLst>
          </p:cNvPr>
          <p:cNvCxnSpPr>
            <a:cxnSpLocks noChangeShapeType="1"/>
            <a:stCxn id="71692" idx="0"/>
            <a:endCxn id="71686" idx="2"/>
          </p:cNvCxnSpPr>
          <p:nvPr/>
        </p:nvCxnSpPr>
        <p:spPr bwMode="auto">
          <a:xfrm rot="5400000" flipH="1" flipV="1">
            <a:off x="9214415" y="1977819"/>
            <a:ext cx="627062" cy="1170913"/>
          </a:xfrm>
          <a:prstGeom prst="bentConnector3">
            <a:avLst>
              <a:gd name="adj1" fmla="val 50000"/>
            </a:avLst>
          </a:prstGeom>
          <a:ln>
            <a:headEnd/>
            <a:tailEnd type="triangle" w="med" len="med"/>
          </a:ln>
        </p:spPr>
        <p:style>
          <a:lnRef idx="2">
            <a:schemeClr val="dk1"/>
          </a:lnRef>
          <a:fillRef idx="0">
            <a:schemeClr val="dk1"/>
          </a:fillRef>
          <a:effectRef idx="1">
            <a:schemeClr val="dk1"/>
          </a:effectRef>
          <a:fontRef idx="minor">
            <a:schemeClr val="tx1"/>
          </a:fontRef>
        </p:style>
      </p:cxnSp>
      <p:cxnSp>
        <p:nvCxnSpPr>
          <p:cNvPr id="12" name="AutoShape 10">
            <a:extLst>
              <a:ext uri="{C183D7F6-B498-43B3-948B-1728B52AA6E4}">
                <adec:decorative xmlns:adec="http://schemas.microsoft.com/office/drawing/2017/decorative" val="1"/>
              </a:ext>
            </a:extLst>
          </p:cNvPr>
          <p:cNvCxnSpPr>
            <a:cxnSpLocks noChangeShapeType="1"/>
            <a:stCxn id="71686" idx="2"/>
            <a:endCxn id="71687" idx="0"/>
          </p:cNvCxnSpPr>
          <p:nvPr/>
        </p:nvCxnSpPr>
        <p:spPr bwMode="auto">
          <a:xfrm rot="16200000" flipH="1">
            <a:off x="10331272" y="2031875"/>
            <a:ext cx="649159" cy="1084896"/>
          </a:xfrm>
          <a:prstGeom prst="bentConnector3">
            <a:avLst>
              <a:gd name="adj1" fmla="val 50000"/>
            </a:avLst>
          </a:prstGeom>
          <a:ln>
            <a:headEnd/>
            <a:tailEnd/>
          </a:ln>
        </p:spPr>
        <p:style>
          <a:lnRef idx="2">
            <a:schemeClr val="dk1"/>
          </a:lnRef>
          <a:fillRef idx="0">
            <a:schemeClr val="dk1"/>
          </a:fillRef>
          <a:effectRef idx="1">
            <a:schemeClr val="dk1"/>
          </a:effectRef>
          <a:fontRef idx="minor">
            <a:schemeClr val="tx1"/>
          </a:fontRef>
        </p:style>
      </p:cxnSp>
      <p:cxnSp>
        <p:nvCxnSpPr>
          <p:cNvPr id="14" name="Elbow Connector 13">
            <a:extLst>
              <a:ext uri="{C183D7F6-B498-43B3-948B-1728B52AA6E4}">
                <adec:decorative xmlns:adec="http://schemas.microsoft.com/office/drawing/2017/decorative" val="1"/>
              </a:ext>
            </a:extLst>
          </p:cNvPr>
          <p:cNvCxnSpPr>
            <a:cxnSpLocks/>
            <a:stCxn id="71689" idx="0"/>
            <a:endCxn id="71692" idx="2"/>
          </p:cNvCxnSpPr>
          <p:nvPr/>
        </p:nvCxnSpPr>
        <p:spPr>
          <a:xfrm rot="5400000" flipH="1" flipV="1">
            <a:off x="8321559" y="3781463"/>
            <a:ext cx="725487" cy="516375"/>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6" name="Elbow Connector 15">
            <a:extLst>
              <a:ext uri="{C183D7F6-B498-43B3-948B-1728B52AA6E4}">
                <adec:decorative xmlns:adec="http://schemas.microsoft.com/office/drawing/2017/decorative" val="1"/>
              </a:ext>
            </a:extLst>
          </p:cNvPr>
          <p:cNvCxnSpPr>
            <a:cxnSpLocks/>
            <a:stCxn id="71694" idx="0"/>
            <a:endCxn id="71692" idx="2"/>
          </p:cNvCxnSpPr>
          <p:nvPr/>
        </p:nvCxnSpPr>
        <p:spPr>
          <a:xfrm rot="16200000" flipV="1">
            <a:off x="8920862" y="3698535"/>
            <a:ext cx="725487" cy="68223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7" name="Elbow Connector 16">
            <a:extLst>
              <a:ext uri="{C183D7F6-B498-43B3-948B-1728B52AA6E4}">
                <adec:decorative xmlns:adec="http://schemas.microsoft.com/office/drawing/2017/decorative" val="1"/>
              </a:ext>
            </a:extLst>
          </p:cNvPr>
          <p:cNvCxnSpPr>
            <a:cxnSpLocks/>
            <a:stCxn id="71688" idx="0"/>
            <a:endCxn id="71687" idx="2"/>
          </p:cNvCxnSpPr>
          <p:nvPr/>
        </p:nvCxnSpPr>
        <p:spPr>
          <a:xfrm rot="5400000" flipH="1" flipV="1">
            <a:off x="10846604" y="4050698"/>
            <a:ext cx="703390" cy="12700"/>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19" name="Footer Placeholder 2">
            <a:extLst>
              <a:ext uri="{FF2B5EF4-FFF2-40B4-BE49-F238E27FC236}">
                <a16:creationId xmlns:a16="http://schemas.microsoft.com/office/drawing/2014/main" id="{9B54F9B8-3825-40B9-8632-6F6768009B30}"/>
              </a:ext>
              <a:ext uri="{C183D7F6-B498-43B3-948B-1728B52AA6E4}">
                <adec:decorative xmlns:adec="http://schemas.microsoft.com/office/drawing/2017/decorative" val="1"/>
              </a:ext>
            </a:extLst>
          </p:cNvPr>
          <p:cNvSpPr txBox="1">
            <a:spLocks/>
          </p:cNvSpPr>
          <p:nvPr/>
        </p:nvSpPr>
        <p:spPr>
          <a:xfrm>
            <a:off x="0" y="6337551"/>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sp>
        <p:nvSpPr>
          <p:cNvPr id="7" name="Rectangle 7" descr="Sub Outcome 2.1&#10;">
            <a:extLst>
              <a:ext uri="{FF2B5EF4-FFF2-40B4-BE49-F238E27FC236}">
                <a16:creationId xmlns:a16="http://schemas.microsoft.com/office/drawing/2014/main" id="{5A63D161-F0FC-9E8B-F6F1-5E5F18D4C6F9}"/>
              </a:ext>
            </a:extLst>
          </p:cNvPr>
          <p:cNvSpPr>
            <a:spLocks noChangeArrowheads="1"/>
          </p:cNvSpPr>
          <p:nvPr/>
        </p:nvSpPr>
        <p:spPr bwMode="auto">
          <a:xfrm>
            <a:off x="10685435" y="4402393"/>
            <a:ext cx="1025725" cy="94104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ts val="0"/>
              </a:spcBef>
              <a:buNone/>
              <a:defRPr/>
            </a:pPr>
            <a:r>
              <a:rPr lang="en-US" sz="1600" dirty="0">
                <a:solidFill>
                  <a:schemeClr val="tx1"/>
                </a:solidFill>
                <a:latin typeface="+mn-lt"/>
                <a:ea typeface="MS PGothic" pitchFamily="34" charset="-128"/>
              </a:rPr>
              <a:t>Sub </a:t>
            </a:r>
          </a:p>
          <a:p>
            <a:pPr algn="ctr">
              <a:spcBef>
                <a:spcPts val="0"/>
              </a:spcBef>
              <a:buNone/>
              <a:defRPr/>
            </a:pPr>
            <a:r>
              <a:rPr lang="en-US" sz="1600" dirty="0">
                <a:solidFill>
                  <a:schemeClr val="tx1"/>
                </a:solidFill>
                <a:latin typeface="+mn-lt"/>
                <a:ea typeface="MS PGothic" pitchFamily="34" charset="-128"/>
              </a:rPr>
              <a:t>Outcome </a:t>
            </a:r>
          </a:p>
          <a:p>
            <a:pPr algn="ctr">
              <a:spcBef>
                <a:spcPts val="0"/>
              </a:spcBef>
              <a:buNone/>
              <a:defRPr/>
            </a:pPr>
            <a:r>
              <a:rPr lang="en-US" sz="1600" dirty="0">
                <a:solidFill>
                  <a:schemeClr val="tx1"/>
                </a:solidFill>
                <a:latin typeface="+mn-lt"/>
                <a:ea typeface="MS PGothic" pitchFamily="34" charset="-128"/>
              </a:rPr>
              <a:t>2.1</a:t>
            </a:r>
          </a:p>
        </p:txBody>
      </p:sp>
    </p:spTree>
    <p:extLst>
      <p:ext uri="{BB962C8B-B14F-4D97-AF65-F5344CB8AC3E}">
        <p14:creationId xmlns:p14="http://schemas.microsoft.com/office/powerpoint/2010/main" val="28155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71689"/>
                                        </p:tgtEl>
                                        <p:attrNameLst>
                                          <p:attrName>style.color</p:attrName>
                                        </p:attrNameLst>
                                      </p:cBhvr>
                                      <p:to>
                                        <a:schemeClr val="bg1"/>
                                      </p:to>
                                    </p:animClr>
                                    <p:animClr clrSpc="rgb" dir="cw">
                                      <p:cBhvr>
                                        <p:cTn id="7" dur="250" autoRev="1" fill="remove"/>
                                        <p:tgtEl>
                                          <p:spTgt spid="71689"/>
                                        </p:tgtEl>
                                        <p:attrNameLst>
                                          <p:attrName>fillcolor</p:attrName>
                                        </p:attrNameLst>
                                      </p:cBhvr>
                                      <p:to>
                                        <a:schemeClr val="bg1"/>
                                      </p:to>
                                    </p:animClr>
                                    <p:set>
                                      <p:cBhvr>
                                        <p:cTn id="8" dur="250" autoRev="1" fill="remove"/>
                                        <p:tgtEl>
                                          <p:spTgt spid="71689"/>
                                        </p:tgtEl>
                                        <p:attrNameLst>
                                          <p:attrName>fill.type</p:attrName>
                                        </p:attrNameLst>
                                      </p:cBhvr>
                                      <p:to>
                                        <p:strVal val="solid"/>
                                      </p:to>
                                    </p:set>
                                    <p:set>
                                      <p:cBhvr>
                                        <p:cTn id="9" dur="250" autoRev="1" fill="remove"/>
                                        <p:tgtEl>
                                          <p:spTgt spid="71689"/>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71694"/>
                                        </p:tgtEl>
                                        <p:attrNameLst>
                                          <p:attrName>style.color</p:attrName>
                                        </p:attrNameLst>
                                      </p:cBhvr>
                                      <p:to>
                                        <a:schemeClr val="bg1"/>
                                      </p:to>
                                    </p:animClr>
                                    <p:animClr clrSpc="rgb" dir="cw">
                                      <p:cBhvr>
                                        <p:cTn id="12" dur="250" autoRev="1" fill="remove"/>
                                        <p:tgtEl>
                                          <p:spTgt spid="71694"/>
                                        </p:tgtEl>
                                        <p:attrNameLst>
                                          <p:attrName>fillcolor</p:attrName>
                                        </p:attrNameLst>
                                      </p:cBhvr>
                                      <p:to>
                                        <a:schemeClr val="bg1"/>
                                      </p:to>
                                    </p:animClr>
                                    <p:set>
                                      <p:cBhvr>
                                        <p:cTn id="13" dur="250" autoRev="1" fill="remove"/>
                                        <p:tgtEl>
                                          <p:spTgt spid="71694"/>
                                        </p:tgtEl>
                                        <p:attrNameLst>
                                          <p:attrName>fill.type</p:attrName>
                                        </p:attrNameLst>
                                      </p:cBhvr>
                                      <p:to>
                                        <p:strVal val="solid"/>
                                      </p:to>
                                    </p:set>
                                    <p:set>
                                      <p:cBhvr>
                                        <p:cTn id="14" dur="250" autoRev="1" fill="remove"/>
                                        <p:tgtEl>
                                          <p:spTgt spid="71694"/>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250" autoRev="1" fill="remove"/>
                                        <p:tgtEl>
                                          <p:spTgt spid="71688"/>
                                        </p:tgtEl>
                                        <p:attrNameLst>
                                          <p:attrName>style.color</p:attrName>
                                        </p:attrNameLst>
                                      </p:cBhvr>
                                      <p:to>
                                        <a:schemeClr val="bg1"/>
                                      </p:to>
                                    </p:animClr>
                                    <p:animClr clrSpc="rgb" dir="cw">
                                      <p:cBhvr>
                                        <p:cTn id="17" dur="250" autoRev="1" fill="remove"/>
                                        <p:tgtEl>
                                          <p:spTgt spid="71688"/>
                                        </p:tgtEl>
                                        <p:attrNameLst>
                                          <p:attrName>fillcolor</p:attrName>
                                        </p:attrNameLst>
                                      </p:cBhvr>
                                      <p:to>
                                        <a:schemeClr val="bg1"/>
                                      </p:to>
                                    </p:animClr>
                                    <p:set>
                                      <p:cBhvr>
                                        <p:cTn id="18" dur="250" autoRev="1" fill="remove"/>
                                        <p:tgtEl>
                                          <p:spTgt spid="71688"/>
                                        </p:tgtEl>
                                        <p:attrNameLst>
                                          <p:attrName>fill.type</p:attrName>
                                        </p:attrNameLst>
                                      </p:cBhvr>
                                      <p:to>
                                        <p:strVal val="solid"/>
                                      </p:to>
                                    </p:set>
                                    <p:set>
                                      <p:cBhvr>
                                        <p:cTn id="19" dur="250" autoRev="1" fill="remove"/>
                                        <p:tgtEl>
                                          <p:spTgt spid="71688"/>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7" presetClass="emph" presetSubtype="0" fill="remove" grpId="0" nodeType="clickEffect">
                                  <p:stCondLst>
                                    <p:cond delay="0"/>
                                  </p:stCondLst>
                                  <p:childTnLst>
                                    <p:animClr clrSpc="rgb" dir="cw">
                                      <p:cBhvr override="childStyle">
                                        <p:cTn id="23" dur="250" autoRev="1" fill="remove"/>
                                        <p:tgtEl>
                                          <p:spTgt spid="71692"/>
                                        </p:tgtEl>
                                        <p:attrNameLst>
                                          <p:attrName>style.color</p:attrName>
                                        </p:attrNameLst>
                                      </p:cBhvr>
                                      <p:to>
                                        <a:schemeClr val="bg1"/>
                                      </p:to>
                                    </p:animClr>
                                    <p:animClr clrSpc="rgb" dir="cw">
                                      <p:cBhvr>
                                        <p:cTn id="24" dur="250" autoRev="1" fill="remove"/>
                                        <p:tgtEl>
                                          <p:spTgt spid="71692"/>
                                        </p:tgtEl>
                                        <p:attrNameLst>
                                          <p:attrName>fillcolor</p:attrName>
                                        </p:attrNameLst>
                                      </p:cBhvr>
                                      <p:to>
                                        <a:schemeClr val="bg1"/>
                                      </p:to>
                                    </p:animClr>
                                    <p:set>
                                      <p:cBhvr>
                                        <p:cTn id="25" dur="250" autoRev="1" fill="remove"/>
                                        <p:tgtEl>
                                          <p:spTgt spid="71692"/>
                                        </p:tgtEl>
                                        <p:attrNameLst>
                                          <p:attrName>fill.type</p:attrName>
                                        </p:attrNameLst>
                                      </p:cBhvr>
                                      <p:to>
                                        <p:strVal val="solid"/>
                                      </p:to>
                                    </p:set>
                                    <p:set>
                                      <p:cBhvr>
                                        <p:cTn id="26" dur="250" autoRev="1" fill="remove"/>
                                        <p:tgtEl>
                                          <p:spTgt spid="71692"/>
                                        </p:tgtEl>
                                        <p:attrNameLst>
                                          <p:attrName>fill.on</p:attrName>
                                        </p:attrNameLst>
                                      </p:cBhvr>
                                      <p:to>
                                        <p:strVal val="true"/>
                                      </p:to>
                                    </p:set>
                                  </p:childTnLst>
                                </p:cTn>
                              </p:par>
                              <p:par>
                                <p:cTn id="27" presetID="27" presetClass="emph" presetSubtype="0" fill="remove" grpId="0" nodeType="withEffect">
                                  <p:stCondLst>
                                    <p:cond delay="0"/>
                                  </p:stCondLst>
                                  <p:childTnLst>
                                    <p:animClr clrSpc="rgb" dir="cw">
                                      <p:cBhvr override="childStyle">
                                        <p:cTn id="28" dur="250" autoRev="1" fill="remove"/>
                                        <p:tgtEl>
                                          <p:spTgt spid="71687"/>
                                        </p:tgtEl>
                                        <p:attrNameLst>
                                          <p:attrName>style.color</p:attrName>
                                        </p:attrNameLst>
                                      </p:cBhvr>
                                      <p:to>
                                        <a:schemeClr val="bg1"/>
                                      </p:to>
                                    </p:animClr>
                                    <p:animClr clrSpc="rgb" dir="cw">
                                      <p:cBhvr>
                                        <p:cTn id="29" dur="250" autoRev="1" fill="remove"/>
                                        <p:tgtEl>
                                          <p:spTgt spid="71687"/>
                                        </p:tgtEl>
                                        <p:attrNameLst>
                                          <p:attrName>fillcolor</p:attrName>
                                        </p:attrNameLst>
                                      </p:cBhvr>
                                      <p:to>
                                        <a:schemeClr val="bg1"/>
                                      </p:to>
                                    </p:animClr>
                                    <p:set>
                                      <p:cBhvr>
                                        <p:cTn id="30" dur="250" autoRev="1" fill="remove"/>
                                        <p:tgtEl>
                                          <p:spTgt spid="71687"/>
                                        </p:tgtEl>
                                        <p:attrNameLst>
                                          <p:attrName>fill.type</p:attrName>
                                        </p:attrNameLst>
                                      </p:cBhvr>
                                      <p:to>
                                        <p:strVal val="solid"/>
                                      </p:to>
                                    </p:set>
                                    <p:set>
                                      <p:cBhvr>
                                        <p:cTn id="31" dur="250" autoRev="1" fill="remove"/>
                                        <p:tgtEl>
                                          <p:spTgt spid="71687"/>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grpId="0" nodeType="clickEffect">
                                  <p:stCondLst>
                                    <p:cond delay="0"/>
                                  </p:stCondLst>
                                  <p:childTnLst>
                                    <p:animScale>
                                      <p:cBhvr>
                                        <p:cTn id="35" dur="2000" fill="hold"/>
                                        <p:tgtEl>
                                          <p:spTgt spid="71686"/>
                                        </p:tgtEl>
                                      </p:cBhvr>
                                      <p:by x="150000" y="150000"/>
                                    </p:animScale>
                                  </p:childTnLst>
                                </p:cTn>
                              </p:par>
                              <p:par>
                                <p:cTn id="36" presetID="27" presetClass="emph" presetSubtype="0" fill="remove" grpId="0" nodeType="withEffect">
                                  <p:stCondLst>
                                    <p:cond delay="0"/>
                                  </p:stCondLst>
                                  <p:childTnLst>
                                    <p:animClr clrSpc="rgb" dir="cw">
                                      <p:cBhvr override="childStyle">
                                        <p:cTn id="37" dur="250" autoRev="1" fill="remove"/>
                                        <p:tgtEl>
                                          <p:spTgt spid="7"/>
                                        </p:tgtEl>
                                        <p:attrNameLst>
                                          <p:attrName>style.color</p:attrName>
                                        </p:attrNameLst>
                                      </p:cBhvr>
                                      <p:to>
                                        <a:schemeClr val="bg1"/>
                                      </p:to>
                                    </p:animClr>
                                    <p:animClr clrSpc="rgb" dir="cw">
                                      <p:cBhvr>
                                        <p:cTn id="38" dur="250" autoRev="1" fill="remove"/>
                                        <p:tgtEl>
                                          <p:spTgt spid="7"/>
                                        </p:tgtEl>
                                        <p:attrNameLst>
                                          <p:attrName>fillcolor</p:attrName>
                                        </p:attrNameLst>
                                      </p:cBhvr>
                                      <p:to>
                                        <a:schemeClr val="bg1"/>
                                      </p:to>
                                    </p:animClr>
                                    <p:set>
                                      <p:cBhvr>
                                        <p:cTn id="39" dur="250" autoRev="1" fill="remove"/>
                                        <p:tgtEl>
                                          <p:spTgt spid="7"/>
                                        </p:tgtEl>
                                        <p:attrNameLst>
                                          <p:attrName>fill.type</p:attrName>
                                        </p:attrNameLst>
                                      </p:cBhvr>
                                      <p:to>
                                        <p:strVal val="solid"/>
                                      </p:to>
                                    </p:set>
                                    <p:set>
                                      <p:cBhvr>
                                        <p:cTn id="40"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animBg="1"/>
      <p:bldP spid="71692" grpId="0" animBg="1"/>
      <p:bldP spid="71689" grpId="0" animBg="1"/>
      <p:bldP spid="71694" grpId="0" animBg="1"/>
      <p:bldP spid="71687" grpId="0" animBg="1"/>
      <p:bldP spid="71688"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2" name="Rectangle 2" descr="Exercise 5: Causal Gap (Example) "/>
          <p:cNvSpPr txBox="1">
            <a:spLocks noGrp="1" noChangeArrowheads="1"/>
          </p:cNvSpPr>
          <p:nvPr>
            <p:ph type="title" idx="4294967295"/>
          </p:nvPr>
        </p:nvSpPr>
        <p:spPr bwMode="auto">
          <a:xfrm>
            <a:off x="617093" y="431182"/>
            <a:ext cx="8458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Exercise 5: </a:t>
            </a:r>
            <a:r>
              <a:rPr kumimoji="0" lang="en-US" altLang="en-US" sz="4400" b="1" i="0" u="none" strike="noStrike" kern="1200" cap="none" spc="0" normalizeH="0" baseline="0" noProof="0" dirty="0">
                <a:ln>
                  <a:noFill/>
                </a:ln>
                <a:solidFill>
                  <a:schemeClr val="accent2"/>
                </a:solidFill>
                <a:effectLst/>
                <a:uLnTx/>
                <a:uFillTx/>
                <a:latin typeface="+mj-lt"/>
                <a:ea typeface="+mj-ea"/>
                <a:cs typeface="+mj-cs"/>
              </a:rPr>
              <a:t>Causal Gap (Example) </a:t>
            </a:r>
          </a:p>
        </p:txBody>
      </p:sp>
      <p:sp>
        <p:nvSpPr>
          <p:cNvPr id="65548" name="Rectangle 2" descr="What’s the “causal gap” in this causal linkage?&#10;"/>
          <p:cNvSpPr txBox="1">
            <a:spLocks noChangeArrowheads="1"/>
          </p:cNvSpPr>
          <p:nvPr/>
        </p:nvSpPr>
        <p:spPr bwMode="auto">
          <a:xfrm>
            <a:off x="715416" y="1105869"/>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r>
              <a:rPr lang="en-US" sz="3200" kern="0" dirty="0">
                <a:ln w="12700">
                  <a:solidFill>
                    <a:schemeClr val="tx2"/>
                  </a:solidFill>
                </a:ln>
                <a:latin typeface="+mj-lt"/>
                <a:ea typeface="+mj-ea"/>
                <a:cs typeface="+mj-cs"/>
              </a:rPr>
              <a:t>What’s the “causal gap” in this causal linkage?</a:t>
            </a:r>
          </a:p>
        </p:txBody>
      </p:sp>
      <p:sp>
        <p:nvSpPr>
          <p:cNvPr id="12" name="Text Box 3" descr="Improved evidence-based decision making of labor rights planning and regulations among local and national government officials &#10;">
            <a:extLst>
              <a:ext uri="{FF2B5EF4-FFF2-40B4-BE49-F238E27FC236}">
                <a16:creationId xmlns:a16="http://schemas.microsoft.com/office/drawing/2014/main" id="{0B53BAE3-8D4B-49E6-B548-CE8503F367E6}"/>
              </a:ext>
            </a:extLst>
          </p:cNvPr>
          <p:cNvSpPr txBox="1">
            <a:spLocks noChangeArrowheads="1"/>
          </p:cNvSpPr>
          <p:nvPr/>
        </p:nvSpPr>
        <p:spPr bwMode="auto">
          <a:xfrm>
            <a:off x="2959100" y="2006601"/>
            <a:ext cx="6045200"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600"/>
              </a:spcBef>
              <a:buNone/>
            </a:pPr>
            <a:r>
              <a:rPr lang="en-US" altLang="en-US" sz="2400" b="1" dirty="0">
                <a:solidFill>
                  <a:schemeClr val="bg1"/>
                </a:solidFill>
                <a:latin typeface="+mn-lt"/>
              </a:rPr>
              <a:t>Improved evidence-based decision making of labor rights planning and regulations among local and national government officials </a:t>
            </a:r>
          </a:p>
        </p:txBody>
      </p:sp>
      <p:sp>
        <p:nvSpPr>
          <p:cNvPr id="3" name="Rectangle 2" descr="Increased use of labor statistics among local and national government officials &#10;">
            <a:extLst>
              <a:ext uri="{FF2B5EF4-FFF2-40B4-BE49-F238E27FC236}">
                <a16:creationId xmlns:a16="http://schemas.microsoft.com/office/drawing/2014/main" id="{A1248F8D-B0AF-4ED8-9465-1C2B258D3D47}"/>
              </a:ext>
            </a:extLst>
          </p:cNvPr>
          <p:cNvSpPr/>
          <p:nvPr/>
        </p:nvSpPr>
        <p:spPr>
          <a:xfrm>
            <a:off x="8016595" y="3323061"/>
            <a:ext cx="4061105" cy="12384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Increased use of labor statistics among local and national government officials </a:t>
            </a:r>
          </a:p>
        </p:txBody>
      </p:sp>
      <p:sp>
        <p:nvSpPr>
          <p:cNvPr id="13" name="Text Box 5" descr="Increased collection and reporting of labor statistics at local and national level &#10;">
            <a:extLst>
              <a:ext uri="{FF2B5EF4-FFF2-40B4-BE49-F238E27FC236}">
                <a16:creationId xmlns:a16="http://schemas.microsoft.com/office/drawing/2014/main" id="{52EA7FDF-0B57-4F63-955C-16C496110F5B}"/>
              </a:ext>
            </a:extLst>
          </p:cNvPr>
          <p:cNvSpPr txBox="1">
            <a:spLocks noChangeArrowheads="1"/>
          </p:cNvSpPr>
          <p:nvPr/>
        </p:nvSpPr>
        <p:spPr bwMode="auto">
          <a:xfrm>
            <a:off x="3964648" y="4637338"/>
            <a:ext cx="4034103" cy="120032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FontTx/>
              <a:buNone/>
            </a:pPr>
            <a:r>
              <a:rPr lang="en-US" altLang="en-US" sz="2400" b="1" dirty="0">
                <a:solidFill>
                  <a:schemeClr val="bg1"/>
                </a:solidFill>
                <a:latin typeface="+mn-lt"/>
              </a:rPr>
              <a:t>Increased collection and reporting of labor statistics at local and national level </a:t>
            </a:r>
          </a:p>
        </p:txBody>
      </p:sp>
      <p:sp>
        <p:nvSpPr>
          <p:cNvPr id="4" name="Arrow: Right 3">
            <a:extLst>
              <a:ext uri="{FF2B5EF4-FFF2-40B4-BE49-F238E27FC236}">
                <a16:creationId xmlns:a16="http://schemas.microsoft.com/office/drawing/2014/main" id="{CA393905-2D48-49D0-98E2-0CC85B04EF3F}"/>
              </a:ext>
              <a:ext uri="{C183D7F6-B498-43B3-948B-1728B52AA6E4}">
                <adec:decorative xmlns:adec="http://schemas.microsoft.com/office/drawing/2017/decorative" val="1"/>
              </a:ext>
            </a:extLst>
          </p:cNvPr>
          <p:cNvSpPr/>
          <p:nvPr/>
        </p:nvSpPr>
        <p:spPr>
          <a:xfrm rot="10800000">
            <a:off x="6181844" y="3736373"/>
            <a:ext cx="1666756" cy="497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80D4D545-ACF0-4274-AC0A-EEABBFF97009}"/>
              </a:ext>
              <a:ext uri="{C183D7F6-B498-43B3-948B-1728B52AA6E4}">
                <adec:decorative xmlns:adec="http://schemas.microsoft.com/office/drawing/2017/decorative" val="1"/>
              </a:ext>
            </a:extLst>
          </p:cNvPr>
          <p:cNvCxnSpPr>
            <a:cxnSpLocks/>
            <a:stCxn id="13" idx="0"/>
            <a:endCxn id="12" idx="2"/>
          </p:cNvCxnSpPr>
          <p:nvPr/>
        </p:nvCxnSpPr>
        <p:spPr>
          <a:xfrm flipV="1">
            <a:off x="5981700" y="3206930"/>
            <a:ext cx="0" cy="1430408"/>
          </a:xfrm>
          <a:prstGeom prst="straightConnector1">
            <a:avLst/>
          </a:prstGeom>
          <a:ln w="38100">
            <a:tailEnd type="arrow"/>
          </a:ln>
        </p:spPr>
        <p:style>
          <a:lnRef idx="2">
            <a:schemeClr val="accent1">
              <a:shade val="50000"/>
            </a:schemeClr>
          </a:lnRef>
          <a:fillRef idx="1">
            <a:schemeClr val="accent1"/>
          </a:fillRef>
          <a:effectRef idx="0">
            <a:schemeClr val="accent1"/>
          </a:effectRef>
          <a:fontRef idx="minor">
            <a:schemeClr val="lt1"/>
          </a:fontRef>
        </p:style>
      </p:cxnSp>
      <p:sp>
        <p:nvSpPr>
          <p:cNvPr id="8" name="Footer Placeholder 2">
            <a:extLst>
              <a:ext uri="{FF2B5EF4-FFF2-40B4-BE49-F238E27FC236}">
                <a16:creationId xmlns:a16="http://schemas.microsoft.com/office/drawing/2014/main" id="{898AB7AA-943A-4199-B881-A33F641E3AEE}"/>
              </a:ext>
              <a:ext uri="{C183D7F6-B498-43B3-948B-1728B52AA6E4}">
                <adec:decorative xmlns:adec="http://schemas.microsoft.com/office/drawing/2017/decorative" val="1"/>
              </a:ext>
            </a:extLst>
          </p:cNvPr>
          <p:cNvSpPr txBox="1">
            <a:spLocks/>
          </p:cNvSpPr>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6640922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ritical Assumptions ">
            <a:extLst>
              <a:ext uri="{FF2B5EF4-FFF2-40B4-BE49-F238E27FC236}">
                <a16:creationId xmlns:a16="http://schemas.microsoft.com/office/drawing/2014/main" id="{66473CA8-C9CC-486D-8C57-50BC5B7F5EA9}"/>
              </a:ext>
            </a:extLst>
          </p:cNvPr>
          <p:cNvSpPr>
            <a:spLocks noGrp="1"/>
          </p:cNvSpPr>
          <p:nvPr>
            <p:ph type="title"/>
          </p:nvPr>
        </p:nvSpPr>
        <p:spPr>
          <a:xfrm>
            <a:off x="2819400" y="2149587"/>
            <a:ext cx="7834745" cy="1325563"/>
          </a:xfrm>
        </p:spPr>
        <p:txBody>
          <a:bodyPr>
            <a:normAutofit/>
          </a:bodyPr>
          <a:lstStyle/>
          <a:p>
            <a:r>
              <a:rPr lang="en-US" sz="6000" dirty="0"/>
              <a:t>Critical Assumptions </a:t>
            </a:r>
          </a:p>
        </p:txBody>
      </p:sp>
      <p:sp>
        <p:nvSpPr>
          <p:cNvPr id="3" name="Footer Placeholder 2">
            <a:extLst>
              <a:ext uri="{FF2B5EF4-FFF2-40B4-BE49-F238E27FC236}">
                <a16:creationId xmlns:a16="http://schemas.microsoft.com/office/drawing/2014/main" id="{FCD2DBC7-74D4-4CB7-A907-DE63D5DC55F9}"/>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6579390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601" name="Rectangle 2" descr="Critical Assumptions (CA) and Risks"/>
          <p:cNvSpPr txBox="1">
            <a:spLocks noGrp="1" noChangeArrowheads="1"/>
          </p:cNvSpPr>
          <p:nvPr>
            <p:ph type="title" idx="4294967295"/>
          </p:nvPr>
        </p:nvSpPr>
        <p:spPr bwMode="auto">
          <a:xfrm>
            <a:off x="443286" y="463855"/>
            <a:ext cx="960120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Critical Assumptions (CA) and Risks</a:t>
            </a:r>
          </a:p>
        </p:txBody>
      </p:sp>
      <p:sp>
        <p:nvSpPr>
          <p:cNvPr id="21" name="TextBox 20" descr="Assumptions and risks are inversely related.&#10;">
            <a:extLst>
              <a:ext uri="{FF2B5EF4-FFF2-40B4-BE49-F238E27FC236}">
                <a16:creationId xmlns:a16="http://schemas.microsoft.com/office/drawing/2014/main" id="{144FE4AF-CDBF-4438-BE8C-1469BBC2B0C5}"/>
              </a:ext>
            </a:extLst>
          </p:cNvPr>
          <p:cNvSpPr txBox="1"/>
          <p:nvPr/>
        </p:nvSpPr>
        <p:spPr>
          <a:xfrm>
            <a:off x="649014" y="1176423"/>
            <a:ext cx="6928944" cy="523220"/>
          </a:xfrm>
          <a:prstGeom prst="rect">
            <a:avLst/>
          </a:prstGeom>
          <a:noFill/>
        </p:spPr>
        <p:txBody>
          <a:bodyPr wrap="square">
            <a:spAutoFit/>
          </a:bodyPr>
          <a:lstStyle/>
          <a:p>
            <a:pPr>
              <a:buClr>
                <a:srgbClr val="000090"/>
              </a:buClr>
            </a:pPr>
            <a:r>
              <a:rPr lang="en-US" sz="2800" b="1" dirty="0"/>
              <a:t>Assumptions and risks are inversely related.</a:t>
            </a:r>
          </a:p>
        </p:txBody>
      </p:sp>
      <p:sp>
        <p:nvSpPr>
          <p:cNvPr id="67587" name="Rectangle 3" descr="Critical assumptions are external conditions that are necessary for success, but project implementers have little or no control over. &#10;Risks are events/situations of uncertainty that could block the pathway to change if they occur.  &#10;Assumptions define the risks inherent in the hypothesis that links results in the strategy.&#10;"/>
          <p:cNvSpPr>
            <a:spLocks noGrp="1" noChangeArrowheads="1"/>
          </p:cNvSpPr>
          <p:nvPr>
            <p:ph idx="1"/>
          </p:nvPr>
        </p:nvSpPr>
        <p:spPr>
          <a:xfrm>
            <a:off x="649014" y="1845825"/>
            <a:ext cx="6739156" cy="3977459"/>
          </a:xfrm>
        </p:spPr>
        <p:txBody>
          <a:bodyPr>
            <a:normAutofit/>
          </a:bodyPr>
          <a:lstStyle/>
          <a:p>
            <a:pPr eaLnBrk="1" hangingPunct="1">
              <a:lnSpc>
                <a:spcPct val="90000"/>
              </a:lnSpc>
              <a:buClr>
                <a:srgbClr val="000090"/>
              </a:buClr>
            </a:pPr>
            <a:r>
              <a:rPr lang="en-US" altLang="en-US" dirty="0"/>
              <a:t>Critical assumptions are external conditions that are necessary for success, but project implementers have little or no control over. </a:t>
            </a:r>
          </a:p>
          <a:p>
            <a:pPr eaLnBrk="1" hangingPunct="1">
              <a:lnSpc>
                <a:spcPct val="90000"/>
              </a:lnSpc>
              <a:buClr>
                <a:srgbClr val="000090"/>
              </a:buClr>
            </a:pPr>
            <a:r>
              <a:rPr lang="en-US" altLang="en-US" dirty="0"/>
              <a:t>Risks are events/situations of uncertainty that could block the pathway to change if they occur.  </a:t>
            </a:r>
          </a:p>
          <a:p>
            <a:pPr>
              <a:buClr>
                <a:srgbClr val="000090"/>
              </a:buClr>
            </a:pPr>
            <a:r>
              <a:rPr lang="en-US" altLang="en-US" dirty="0"/>
              <a:t>Assumptions define the </a:t>
            </a:r>
            <a:r>
              <a:rPr lang="en-US" altLang="en-US" u="sng" dirty="0"/>
              <a:t>risks</a:t>
            </a:r>
            <a:r>
              <a:rPr lang="en-US" altLang="en-US" dirty="0"/>
              <a:t> inherent in the hypothesis that links results in the strategy.</a:t>
            </a:r>
          </a:p>
          <a:p>
            <a:pPr marL="0" indent="0">
              <a:buClr>
                <a:srgbClr val="000090"/>
              </a:buClr>
              <a:buNone/>
            </a:pPr>
            <a:endParaRPr lang="en-US" altLang="en-US" sz="2400" dirty="0"/>
          </a:p>
        </p:txBody>
      </p:sp>
      <p:grpSp>
        <p:nvGrpSpPr>
          <p:cNvPr id="31" name="Group 4" descr="Graphic depicting Project Goal, with outcomes and sub-outcomes below, and &quot;critical assumptions&quot; pointed at between the goal and outcomes and outcomes and sub-outcomes. "/>
          <p:cNvGrpSpPr>
            <a:grpSpLocks/>
          </p:cNvGrpSpPr>
          <p:nvPr/>
        </p:nvGrpSpPr>
        <p:grpSpPr bwMode="auto">
          <a:xfrm>
            <a:off x="8019393" y="1418896"/>
            <a:ext cx="3813650" cy="3990897"/>
            <a:chOff x="3864" y="1308"/>
            <a:chExt cx="1740" cy="2328"/>
          </a:xfrm>
        </p:grpSpPr>
        <p:sp>
          <p:nvSpPr>
            <p:cNvPr id="32" name="Rectangle 5" descr="Project &#10;Goal&#10;"/>
            <p:cNvSpPr>
              <a:spLocks noChangeArrowheads="1"/>
            </p:cNvSpPr>
            <p:nvPr/>
          </p:nvSpPr>
          <p:spPr bwMode="auto">
            <a:xfrm>
              <a:off x="4188" y="1308"/>
              <a:ext cx="648" cy="46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ts val="600"/>
                </a:spcBef>
              </a:pPr>
              <a:r>
                <a:rPr lang="en-US" altLang="en-US" sz="2400" b="1" dirty="0">
                  <a:solidFill>
                    <a:schemeClr val="bg1"/>
                  </a:solidFill>
                  <a:latin typeface="+mn-lt"/>
                </a:rPr>
                <a:t>Project </a:t>
              </a:r>
            </a:p>
            <a:p>
              <a:pPr algn="ctr">
                <a:spcBef>
                  <a:spcPts val="600"/>
                </a:spcBef>
              </a:pPr>
              <a:r>
                <a:rPr lang="en-US" altLang="en-US" sz="2400" b="1" dirty="0">
                  <a:solidFill>
                    <a:schemeClr val="bg1"/>
                  </a:solidFill>
                  <a:latin typeface="+mn-lt"/>
                </a:rPr>
                <a:t>Goal</a:t>
              </a:r>
            </a:p>
          </p:txBody>
        </p:sp>
        <p:sp>
          <p:nvSpPr>
            <p:cNvPr id="33" name="Rectangle 6" descr="Outcome"/>
            <p:cNvSpPr>
              <a:spLocks noChangeArrowheads="1"/>
            </p:cNvSpPr>
            <p:nvPr/>
          </p:nvSpPr>
          <p:spPr bwMode="auto">
            <a:xfrm>
              <a:off x="3864" y="2172"/>
              <a:ext cx="564" cy="50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ts val="600"/>
                </a:spcBef>
              </a:pPr>
              <a:r>
                <a:rPr lang="en-US" altLang="en-US" sz="1900" b="1" dirty="0">
                  <a:solidFill>
                    <a:schemeClr val="bg1"/>
                  </a:solidFill>
                  <a:latin typeface="+mn-lt"/>
                </a:rPr>
                <a:t>Outcome</a:t>
              </a:r>
            </a:p>
          </p:txBody>
        </p:sp>
        <p:sp>
          <p:nvSpPr>
            <p:cNvPr id="34" name="Rectangle 7" descr="Outcome"/>
            <p:cNvSpPr>
              <a:spLocks noChangeArrowheads="1"/>
            </p:cNvSpPr>
            <p:nvPr/>
          </p:nvSpPr>
          <p:spPr bwMode="auto">
            <a:xfrm>
              <a:off x="4716" y="2172"/>
              <a:ext cx="564" cy="50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ts val="600"/>
                </a:spcBef>
              </a:pPr>
              <a:r>
                <a:rPr lang="en-US" altLang="en-US" sz="1900" b="1" dirty="0">
                  <a:solidFill>
                    <a:schemeClr val="bg1"/>
                  </a:solidFill>
                  <a:latin typeface="+mn-lt"/>
                </a:rPr>
                <a:t>Outcome</a:t>
              </a:r>
            </a:p>
          </p:txBody>
        </p:sp>
        <p:sp>
          <p:nvSpPr>
            <p:cNvPr id="35" name="Rectangle 8" descr="Sub &#10;Outcome"/>
            <p:cNvSpPr>
              <a:spLocks noChangeArrowheads="1"/>
            </p:cNvSpPr>
            <p:nvPr/>
          </p:nvSpPr>
          <p:spPr bwMode="auto">
            <a:xfrm>
              <a:off x="4956" y="3132"/>
              <a:ext cx="564" cy="50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ts val="600"/>
                </a:spcBef>
              </a:pPr>
              <a:r>
                <a:rPr lang="en-US" altLang="en-US" sz="1900" b="1" dirty="0">
                  <a:solidFill>
                    <a:schemeClr val="bg1"/>
                  </a:solidFill>
                  <a:latin typeface="+mn-lt"/>
                </a:rPr>
                <a:t>Sub </a:t>
              </a:r>
            </a:p>
            <a:p>
              <a:pPr algn="ctr">
                <a:spcBef>
                  <a:spcPts val="600"/>
                </a:spcBef>
              </a:pPr>
              <a:r>
                <a:rPr lang="en-US" altLang="en-US" sz="1900" b="1" dirty="0">
                  <a:solidFill>
                    <a:schemeClr val="bg1"/>
                  </a:solidFill>
                  <a:latin typeface="+mn-lt"/>
                </a:rPr>
                <a:t>Outcome</a:t>
              </a:r>
            </a:p>
          </p:txBody>
        </p:sp>
        <p:sp>
          <p:nvSpPr>
            <p:cNvPr id="36" name="Rectangle 9" descr="Sub Outcome"/>
            <p:cNvSpPr>
              <a:spLocks noChangeArrowheads="1"/>
            </p:cNvSpPr>
            <p:nvPr/>
          </p:nvSpPr>
          <p:spPr bwMode="auto">
            <a:xfrm>
              <a:off x="3948" y="3132"/>
              <a:ext cx="564" cy="504"/>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ts val="600"/>
                </a:spcBef>
              </a:pPr>
              <a:r>
                <a:rPr lang="en-US" altLang="en-US" sz="1900" b="1" dirty="0">
                  <a:solidFill>
                    <a:schemeClr val="bg1"/>
                  </a:solidFill>
                  <a:latin typeface="+mn-lt"/>
                </a:rPr>
                <a:t>Sub </a:t>
              </a:r>
            </a:p>
            <a:p>
              <a:pPr algn="ctr">
                <a:spcBef>
                  <a:spcPts val="600"/>
                </a:spcBef>
              </a:pPr>
              <a:r>
                <a:rPr lang="en-US" altLang="en-US" sz="1900" b="1" dirty="0">
                  <a:solidFill>
                    <a:schemeClr val="bg1"/>
                  </a:solidFill>
                  <a:latin typeface="+mn-lt"/>
                </a:rPr>
                <a:t>Outcome</a:t>
              </a:r>
            </a:p>
          </p:txBody>
        </p:sp>
        <p:cxnSp>
          <p:nvCxnSpPr>
            <p:cNvPr id="37" name="AutoShape 10"/>
            <p:cNvCxnSpPr>
              <a:cxnSpLocks noChangeShapeType="1"/>
              <a:stCxn id="33" idx="0"/>
              <a:endCxn id="32" idx="2"/>
            </p:cNvCxnSpPr>
            <p:nvPr/>
          </p:nvCxnSpPr>
          <p:spPr bwMode="auto">
            <a:xfrm rot="-5400000">
              <a:off x="4131" y="1791"/>
              <a:ext cx="396" cy="366"/>
            </a:xfrm>
            <a:prstGeom prst="bentConnector3">
              <a:avLst>
                <a:gd name="adj1" fmla="val 50000"/>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38" name="AutoShape 11"/>
            <p:cNvCxnSpPr>
              <a:cxnSpLocks noChangeShapeType="1"/>
              <a:stCxn id="32" idx="2"/>
              <a:endCxn id="34" idx="0"/>
            </p:cNvCxnSpPr>
            <p:nvPr/>
          </p:nvCxnSpPr>
          <p:spPr bwMode="auto">
            <a:xfrm rot="16200000" flipH="1">
              <a:off x="4557" y="1731"/>
              <a:ext cx="396" cy="486"/>
            </a:xfrm>
            <a:prstGeom prst="bentConnector3">
              <a:avLst>
                <a:gd name="adj1" fmla="val 50000"/>
              </a:avLst>
            </a:prstGeom>
            <a:ln>
              <a:headEnd/>
              <a:tailEnd/>
            </a:ln>
          </p:spPr>
          <p:style>
            <a:lnRef idx="1">
              <a:schemeClr val="accent1"/>
            </a:lnRef>
            <a:fillRef idx="2">
              <a:schemeClr val="accent1"/>
            </a:fillRef>
            <a:effectRef idx="1">
              <a:schemeClr val="accent1"/>
            </a:effectRef>
            <a:fontRef idx="minor">
              <a:schemeClr val="dk1"/>
            </a:fontRef>
          </p:style>
        </p:cxnSp>
        <p:cxnSp>
          <p:nvCxnSpPr>
            <p:cNvPr id="39" name="AutoShape 12"/>
            <p:cNvCxnSpPr>
              <a:cxnSpLocks noChangeShapeType="1"/>
              <a:stCxn id="36" idx="0"/>
              <a:endCxn id="35" idx="0"/>
            </p:cNvCxnSpPr>
            <p:nvPr/>
          </p:nvCxnSpPr>
          <p:spPr bwMode="auto">
            <a:xfrm rot="5400000" flipV="1">
              <a:off x="4733" y="2629"/>
              <a:ext cx="1" cy="1008"/>
            </a:xfrm>
            <a:prstGeom prst="bentConnector3">
              <a:avLst>
                <a:gd name="adj1" fmla="val -14400005"/>
              </a:avLst>
            </a:prstGeom>
            <a:ln>
              <a:headEnd/>
              <a:tailEnd/>
            </a:ln>
          </p:spPr>
          <p:style>
            <a:lnRef idx="1">
              <a:schemeClr val="accent1"/>
            </a:lnRef>
            <a:fillRef idx="2">
              <a:schemeClr val="accent1"/>
            </a:fillRef>
            <a:effectRef idx="1">
              <a:schemeClr val="accent1"/>
            </a:effectRef>
            <a:fontRef idx="minor">
              <a:schemeClr val="dk1"/>
            </a:fontRef>
          </p:style>
        </p:cxnSp>
        <p:sp>
          <p:nvSpPr>
            <p:cNvPr id="40" name="Line 13"/>
            <p:cNvSpPr>
              <a:spLocks noChangeShapeType="1"/>
            </p:cNvSpPr>
            <p:nvPr/>
          </p:nvSpPr>
          <p:spPr bwMode="auto">
            <a:xfrm flipV="1">
              <a:off x="4992" y="2676"/>
              <a:ext cx="0" cy="312"/>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b="1">
                <a:solidFill>
                  <a:schemeClr val="tx1"/>
                </a:solidFill>
              </a:endParaRPr>
            </a:p>
          </p:txBody>
        </p:sp>
        <p:sp>
          <p:nvSpPr>
            <p:cNvPr id="41" name="Oval 14" descr="CAs&#10;"/>
            <p:cNvSpPr>
              <a:spLocks noChangeArrowheads="1"/>
            </p:cNvSpPr>
            <p:nvPr/>
          </p:nvSpPr>
          <p:spPr bwMode="auto">
            <a:xfrm>
              <a:off x="5196" y="1524"/>
              <a:ext cx="408" cy="432"/>
            </a:xfrm>
            <a:prstGeom prst="ellipse">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a:spcBef>
                  <a:spcPct val="50000"/>
                </a:spcBef>
              </a:pPr>
              <a:r>
                <a:rPr lang="en-US" altLang="en-US" sz="2400" b="1" dirty="0">
                  <a:solidFill>
                    <a:schemeClr val="bg1"/>
                  </a:solidFill>
                  <a:latin typeface="+mn-lt"/>
                </a:rPr>
                <a:t>CAs</a:t>
              </a:r>
            </a:p>
          </p:txBody>
        </p:sp>
        <p:sp>
          <p:nvSpPr>
            <p:cNvPr id="42" name="Line 15"/>
            <p:cNvSpPr>
              <a:spLocks noChangeShapeType="1"/>
            </p:cNvSpPr>
            <p:nvPr/>
          </p:nvSpPr>
          <p:spPr bwMode="auto">
            <a:xfrm flipH="1">
              <a:off x="4848" y="1788"/>
              <a:ext cx="348" cy="10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b="1">
                <a:solidFill>
                  <a:schemeClr val="tx1"/>
                </a:solidFill>
              </a:endParaRPr>
            </a:p>
          </p:txBody>
        </p:sp>
        <p:sp>
          <p:nvSpPr>
            <p:cNvPr id="43" name="Line 16"/>
            <p:cNvSpPr>
              <a:spLocks noChangeShapeType="1"/>
            </p:cNvSpPr>
            <p:nvPr/>
          </p:nvSpPr>
          <p:spPr bwMode="auto">
            <a:xfrm flipH="1">
              <a:off x="5100" y="1944"/>
              <a:ext cx="348" cy="948"/>
            </a:xfrm>
            <a:prstGeom prst="line">
              <a:avLst/>
            </a:prstGeom>
            <a:ln>
              <a:headEnd/>
              <a:tailEnd type="triangle" w="med" len="med"/>
            </a:ln>
          </p:spPr>
          <p:style>
            <a:lnRef idx="1">
              <a:schemeClr val="accent1"/>
            </a:lnRef>
            <a:fillRef idx="2">
              <a:schemeClr val="accent1"/>
            </a:fillRef>
            <a:effectRef idx="1">
              <a:schemeClr val="accent1"/>
            </a:effectRef>
            <a:fontRef idx="minor">
              <a:schemeClr val="dk1"/>
            </a:fontRef>
          </p:style>
          <p:txBody>
            <a:bodyPr wrap="none" anchor="ctr"/>
            <a:lstStyle/>
            <a:p>
              <a:endParaRPr lang="en-US" b="1">
                <a:solidFill>
                  <a:schemeClr val="tx1"/>
                </a:solidFill>
              </a:endParaRPr>
            </a:p>
          </p:txBody>
        </p:sp>
      </p:grpSp>
      <p:sp>
        <p:nvSpPr>
          <p:cNvPr id="17" name="AutoShape 17" descr="A yellow image depicting critical assumptions. "/>
          <p:cNvSpPr>
            <a:spLocks noChangeArrowheads="1"/>
          </p:cNvSpPr>
          <p:nvPr/>
        </p:nvSpPr>
        <p:spPr bwMode="auto">
          <a:xfrm>
            <a:off x="9724729" y="2316867"/>
            <a:ext cx="755764" cy="462538"/>
          </a:xfrm>
          <a:prstGeom prst="irregularSeal1">
            <a:avLst/>
          </a:prstGeom>
          <a:solidFill>
            <a:srgbClr val="FFFF00"/>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eaLnBrk="1" hangingPunct="1">
              <a:spcBef>
                <a:spcPct val="50000"/>
              </a:spcBef>
            </a:pPr>
            <a:endParaRPr lang="en-US" altLang="en-US" b="1">
              <a:latin typeface="+mn-lt"/>
            </a:endParaRPr>
          </a:p>
        </p:txBody>
      </p:sp>
      <p:sp>
        <p:nvSpPr>
          <p:cNvPr id="18" name="AutoShape 18" descr="Yellow image depicting critical assumptions. "/>
          <p:cNvSpPr>
            <a:spLocks noChangeArrowheads="1"/>
          </p:cNvSpPr>
          <p:nvPr/>
        </p:nvSpPr>
        <p:spPr bwMode="auto">
          <a:xfrm>
            <a:off x="10060441" y="3917734"/>
            <a:ext cx="1213802" cy="404721"/>
          </a:xfrm>
          <a:prstGeom prst="irregularSeal1">
            <a:avLst/>
          </a:prstGeom>
          <a:solidFill>
            <a:srgbClr val="FFFF00"/>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algn="ctr" eaLnBrk="1" hangingPunct="1">
              <a:spcBef>
                <a:spcPct val="50000"/>
              </a:spcBef>
            </a:pPr>
            <a:endParaRPr lang="en-US" altLang="en-US" b="1">
              <a:latin typeface="+mn-lt"/>
            </a:endParaRPr>
          </a:p>
        </p:txBody>
      </p:sp>
      <p:sp>
        <p:nvSpPr>
          <p:cNvPr id="19" name="Footer Placeholder 2">
            <a:extLst>
              <a:ext uri="{FF2B5EF4-FFF2-40B4-BE49-F238E27FC236}">
                <a16:creationId xmlns:a16="http://schemas.microsoft.com/office/drawing/2014/main" id="{65B6B6FF-8979-4488-842C-642CB55E5481}"/>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78033120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ritical Assumptions (cont.)  ">
            <a:extLst>
              <a:ext uri="{FF2B5EF4-FFF2-40B4-BE49-F238E27FC236}">
                <a16:creationId xmlns:a16="http://schemas.microsoft.com/office/drawing/2014/main" id="{EB46DEB7-E719-4EB0-9BF7-5283C6235EDF}"/>
              </a:ext>
            </a:extLst>
          </p:cNvPr>
          <p:cNvSpPr>
            <a:spLocks noGrp="1"/>
          </p:cNvSpPr>
          <p:nvPr>
            <p:ph type="title"/>
          </p:nvPr>
        </p:nvSpPr>
        <p:spPr>
          <a:xfrm>
            <a:off x="514109" y="295677"/>
            <a:ext cx="10515600" cy="1325563"/>
          </a:xfrm>
        </p:spPr>
        <p:txBody>
          <a:bodyPr/>
          <a:lstStyle/>
          <a:p>
            <a:r>
              <a:rPr lang="en-US" dirty="0"/>
              <a:t>Critical Assumptions (cont.)  </a:t>
            </a:r>
          </a:p>
        </p:txBody>
      </p:sp>
      <p:sp>
        <p:nvSpPr>
          <p:cNvPr id="5" name="Rectangle 3" descr="Acknowledge the conditions, behaviors, or critical events outside the control of the project that must hold true for results to be achieved.&#10;">
            <a:extLst>
              <a:ext uri="{FF2B5EF4-FFF2-40B4-BE49-F238E27FC236}">
                <a16:creationId xmlns:a16="http://schemas.microsoft.com/office/drawing/2014/main" id="{FB0B3025-E0A4-4BED-9184-7D83C97C4213}"/>
              </a:ext>
            </a:extLst>
          </p:cNvPr>
          <p:cNvSpPr txBox="1">
            <a:spLocks noChangeArrowheads="1"/>
          </p:cNvSpPr>
          <p:nvPr/>
        </p:nvSpPr>
        <p:spPr>
          <a:xfrm>
            <a:off x="586489" y="1525557"/>
            <a:ext cx="10290058" cy="119325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US" b="1" dirty="0"/>
              <a:t>Acknowledge the conditions, behaviors, or critical events outside the control of the project that must hold true for results to be achieved.</a:t>
            </a:r>
          </a:p>
        </p:txBody>
      </p:sp>
      <p:sp>
        <p:nvSpPr>
          <p:cNvPr id="7" name="Rectangle 6" descr="When saying this: &#10;">
            <a:extLst>
              <a:ext uri="{FF2B5EF4-FFF2-40B4-BE49-F238E27FC236}">
                <a16:creationId xmlns:a16="http://schemas.microsoft.com/office/drawing/2014/main" id="{37C408CE-CC4F-4F81-8105-91947FC235E8}"/>
              </a:ext>
            </a:extLst>
          </p:cNvPr>
          <p:cNvSpPr/>
          <p:nvPr/>
        </p:nvSpPr>
        <p:spPr>
          <a:xfrm>
            <a:off x="629586" y="2978254"/>
            <a:ext cx="1864065" cy="757130"/>
          </a:xfrm>
          <a:prstGeom prst="rect">
            <a:avLst/>
          </a:prstGeom>
        </p:spPr>
        <p:txBody>
          <a:bodyPr wrap="square">
            <a:spAutoFit/>
          </a:bodyPr>
          <a:lstStyle/>
          <a:p>
            <a:pPr>
              <a:lnSpc>
                <a:spcPct val="90000"/>
              </a:lnSpc>
              <a:spcBef>
                <a:spcPct val="0"/>
              </a:spcBef>
              <a:buSzPct val="100000"/>
            </a:pPr>
            <a:r>
              <a:rPr lang="en-US" sz="2400" b="1" dirty="0">
                <a:solidFill>
                  <a:srgbClr val="0070C0"/>
                </a:solidFill>
              </a:rPr>
              <a:t>When saying this: </a:t>
            </a:r>
          </a:p>
        </p:txBody>
      </p:sp>
      <p:sp>
        <p:nvSpPr>
          <p:cNvPr id="8" name="Rectangle 7" descr="We are really saying this">
            <a:extLst>
              <a:ext uri="{FF2B5EF4-FFF2-40B4-BE49-F238E27FC236}">
                <a16:creationId xmlns:a16="http://schemas.microsoft.com/office/drawing/2014/main" id="{BDD0AE6D-7232-4E7F-94F8-E6F509E90FE4}"/>
              </a:ext>
            </a:extLst>
          </p:cNvPr>
          <p:cNvSpPr/>
          <p:nvPr/>
        </p:nvSpPr>
        <p:spPr>
          <a:xfrm>
            <a:off x="631754" y="3994830"/>
            <a:ext cx="1875020" cy="757130"/>
          </a:xfrm>
          <a:prstGeom prst="rect">
            <a:avLst/>
          </a:prstGeom>
        </p:spPr>
        <p:txBody>
          <a:bodyPr wrap="square">
            <a:spAutoFit/>
          </a:bodyPr>
          <a:lstStyle/>
          <a:p>
            <a:pPr>
              <a:lnSpc>
                <a:spcPct val="90000"/>
              </a:lnSpc>
              <a:spcBef>
                <a:spcPct val="0"/>
              </a:spcBef>
              <a:buSzPct val="100000"/>
            </a:pPr>
            <a:r>
              <a:rPr lang="en-US" sz="2400" b="1" dirty="0">
                <a:solidFill>
                  <a:srgbClr val="0070C0"/>
                </a:solidFill>
              </a:rPr>
              <a:t>We are really saying this:</a:t>
            </a:r>
            <a:endParaRPr lang="en-US" sz="2000" b="1" dirty="0">
              <a:solidFill>
                <a:srgbClr val="0070C0"/>
              </a:solidFill>
            </a:endParaRPr>
          </a:p>
        </p:txBody>
      </p:sp>
      <p:sp>
        <p:nvSpPr>
          <p:cNvPr id="6" name="Rectangle 5" descr="If I board my regular bus, then I will be at work on time.” &#10;&#10;“IF I board my regular bus,  AND (1) it does not break down,  AND (2) there are no traffic delays, THEN I will be at work on time.”&#10;">
            <a:extLst>
              <a:ext uri="{FF2B5EF4-FFF2-40B4-BE49-F238E27FC236}">
                <a16:creationId xmlns:a16="http://schemas.microsoft.com/office/drawing/2014/main" id="{6BD9DB65-F53D-4E57-8FF0-14662D0C4421}"/>
              </a:ext>
            </a:extLst>
          </p:cNvPr>
          <p:cNvSpPr/>
          <p:nvPr/>
        </p:nvSpPr>
        <p:spPr>
          <a:xfrm>
            <a:off x="2644221" y="3038216"/>
            <a:ext cx="8658362" cy="2031325"/>
          </a:xfrm>
          <a:prstGeom prst="rect">
            <a:avLst/>
          </a:prstGeom>
        </p:spPr>
        <p:txBody>
          <a:bodyPr wrap="square">
            <a:spAutoFit/>
          </a:bodyPr>
          <a:lstStyle/>
          <a:p>
            <a:pPr>
              <a:lnSpc>
                <a:spcPct val="90000"/>
              </a:lnSpc>
              <a:spcBef>
                <a:spcPct val="0"/>
              </a:spcBef>
              <a:buSzPct val="100000"/>
            </a:pPr>
            <a:r>
              <a:rPr lang="en-US" sz="2800" dirty="0"/>
              <a:t>“If I board my regular bus, then I will be at work on time.” </a:t>
            </a:r>
          </a:p>
          <a:p>
            <a:pPr>
              <a:lnSpc>
                <a:spcPct val="90000"/>
              </a:lnSpc>
              <a:spcBef>
                <a:spcPct val="0"/>
              </a:spcBef>
              <a:buSzPct val="100000"/>
            </a:pPr>
            <a:endParaRPr lang="en-US" sz="2800" b="1" dirty="0">
              <a:solidFill>
                <a:schemeClr val="bg2">
                  <a:lumMod val="75000"/>
                </a:schemeClr>
              </a:solidFill>
            </a:endParaRPr>
          </a:p>
          <a:p>
            <a:pPr>
              <a:lnSpc>
                <a:spcPct val="90000"/>
              </a:lnSpc>
              <a:spcBef>
                <a:spcPct val="0"/>
              </a:spcBef>
              <a:buSzPct val="100000"/>
            </a:pPr>
            <a:r>
              <a:rPr lang="en-US" sz="2800" dirty="0"/>
              <a:t>“</a:t>
            </a:r>
            <a:r>
              <a:rPr lang="en-US" sz="2800" u="sng" dirty="0"/>
              <a:t>IF</a:t>
            </a:r>
            <a:r>
              <a:rPr lang="en-US" sz="2800" dirty="0"/>
              <a:t> I board my regular bus,  </a:t>
            </a:r>
            <a:r>
              <a:rPr lang="en-US" sz="2800" u="sng" dirty="0"/>
              <a:t>AND</a:t>
            </a:r>
            <a:r>
              <a:rPr lang="en-US" sz="2800" dirty="0"/>
              <a:t> (1) it does not break down,  </a:t>
            </a:r>
            <a:r>
              <a:rPr lang="en-US" sz="2800" u="sng" dirty="0"/>
              <a:t>AND </a:t>
            </a:r>
            <a:r>
              <a:rPr lang="en-US" sz="2800" dirty="0"/>
              <a:t>(2) there are no traffic delays, </a:t>
            </a:r>
            <a:r>
              <a:rPr lang="en-US" sz="2800" u="sng" dirty="0"/>
              <a:t>THEN </a:t>
            </a:r>
            <a:r>
              <a:rPr lang="en-US" sz="2800" dirty="0"/>
              <a:t>I will be at work on time.”</a:t>
            </a:r>
          </a:p>
        </p:txBody>
      </p:sp>
      <p:sp>
        <p:nvSpPr>
          <p:cNvPr id="3" name="Footer Placeholder 2">
            <a:extLst>
              <a:ext uri="{FF2B5EF4-FFF2-40B4-BE49-F238E27FC236}">
                <a16:creationId xmlns:a16="http://schemas.microsoft.com/office/drawing/2014/main" id="{B04C808E-5B4B-457B-9080-2A09849E5A3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0255268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ssessing Critical Assumptions and Risks">
            <a:extLst>
              <a:ext uri="{FF2B5EF4-FFF2-40B4-BE49-F238E27FC236}">
                <a16:creationId xmlns:a16="http://schemas.microsoft.com/office/drawing/2014/main" id="{59C8CEA2-5AFC-4574-87A3-B26A8F0D4709}"/>
              </a:ext>
            </a:extLst>
          </p:cNvPr>
          <p:cNvSpPr>
            <a:spLocks noGrp="1"/>
          </p:cNvSpPr>
          <p:nvPr>
            <p:ph type="ctrTitle"/>
          </p:nvPr>
        </p:nvSpPr>
        <p:spPr>
          <a:xfrm>
            <a:off x="277044" y="75287"/>
            <a:ext cx="10577453" cy="961175"/>
          </a:xfrm>
        </p:spPr>
        <p:txBody>
          <a:bodyPr/>
          <a:lstStyle/>
          <a:p>
            <a:pPr algn="l"/>
            <a:r>
              <a:rPr lang="en-US" sz="4400" dirty="0"/>
              <a:t>Assessing Critical Assumptions and Risks</a:t>
            </a:r>
          </a:p>
        </p:txBody>
      </p:sp>
      <p:sp>
        <p:nvSpPr>
          <p:cNvPr id="3" name="Content Placeholder 2" descr="It’s important to not only identify assumptions and risks, but also to assess their importance and probability.&#10;">
            <a:extLst>
              <a:ext uri="{FF2B5EF4-FFF2-40B4-BE49-F238E27FC236}">
                <a16:creationId xmlns:a16="http://schemas.microsoft.com/office/drawing/2014/main" id="{0B616E5B-865A-47B9-85C3-80E87603DF16}"/>
              </a:ext>
            </a:extLst>
          </p:cNvPr>
          <p:cNvSpPr>
            <a:spLocks noGrp="1"/>
          </p:cNvSpPr>
          <p:nvPr>
            <p:ph sz="quarter" idx="13"/>
          </p:nvPr>
        </p:nvSpPr>
        <p:spPr>
          <a:xfrm>
            <a:off x="346623" y="1232022"/>
            <a:ext cx="10597479" cy="866710"/>
          </a:xfrm>
        </p:spPr>
        <p:txBody>
          <a:bodyPr/>
          <a:lstStyle/>
          <a:p>
            <a:pPr marL="0" indent="0">
              <a:buNone/>
            </a:pPr>
            <a:r>
              <a:rPr lang="en-US" sz="2800" b="1" dirty="0"/>
              <a:t>It’s important to not only identify assumptions and risks, but also to assess their importance and probability.</a:t>
            </a:r>
            <a:endParaRPr lang="en-US" altLang="en-US" sz="2400" b="1" dirty="0"/>
          </a:p>
          <a:p>
            <a:endParaRPr lang="en-US" b="1" dirty="0"/>
          </a:p>
        </p:txBody>
      </p:sp>
      <p:sp>
        <p:nvSpPr>
          <p:cNvPr id="15" name="Content Placeholder 2" descr="How likely is it that the critical assumptions will hold true?&#10;Can we safeguard our project by converting dangerous (“killer”) assumptions into results over which we do have control?&#10;How important are they to the achievement of project success?&#10;Or should we reconsider our project strategy?&#10;">
            <a:extLst>
              <a:ext uri="{FF2B5EF4-FFF2-40B4-BE49-F238E27FC236}">
                <a16:creationId xmlns:a16="http://schemas.microsoft.com/office/drawing/2014/main" id="{36597413-AD1D-4A93-8AA0-7DD24F8AB2D7}"/>
              </a:ext>
            </a:extLst>
          </p:cNvPr>
          <p:cNvSpPr txBox="1">
            <a:spLocks/>
          </p:cNvSpPr>
          <p:nvPr/>
        </p:nvSpPr>
        <p:spPr>
          <a:xfrm>
            <a:off x="382704" y="2286000"/>
            <a:ext cx="4737935" cy="387096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90000"/>
              </a:lnSpc>
            </a:pPr>
            <a:r>
              <a:rPr lang="en-US" altLang="en-US" sz="2800" dirty="0">
                <a:ea typeface="ＭＳ Ｐゴシック" pitchFamily="34" charset="-128"/>
              </a:rPr>
              <a:t>How likely is it that the critical assumptions will hold true?</a:t>
            </a:r>
            <a:endParaRPr lang="en-US" altLang="en-US" sz="1600" dirty="0">
              <a:ea typeface="ＭＳ Ｐゴシック" pitchFamily="34" charset="-128"/>
            </a:endParaRPr>
          </a:p>
          <a:p>
            <a:pPr eaLnBrk="1" hangingPunct="1">
              <a:lnSpc>
                <a:spcPct val="90000"/>
              </a:lnSpc>
            </a:pPr>
            <a:r>
              <a:rPr lang="en-US" altLang="en-US" sz="2800" dirty="0">
                <a:ea typeface="ＭＳ Ｐゴシック" pitchFamily="34" charset="-128"/>
              </a:rPr>
              <a:t>Can we safeguard our project by converting dangerous (“killer”) assumptions into results over which we do have control?</a:t>
            </a:r>
            <a:endParaRPr lang="en-US" altLang="en-US" sz="1600" dirty="0">
              <a:ea typeface="ＭＳ Ｐゴシック" pitchFamily="34" charset="-128"/>
            </a:endParaRPr>
          </a:p>
          <a:p>
            <a:r>
              <a:rPr lang="en-US" altLang="en-US" dirty="0"/>
              <a:t>How important are they to the achievement of project success?</a:t>
            </a:r>
            <a:endParaRPr lang="en-US" altLang="en-US" sz="2400" dirty="0"/>
          </a:p>
          <a:p>
            <a:r>
              <a:rPr lang="en-US" altLang="en-US" sz="2800" dirty="0">
                <a:ea typeface="ＭＳ Ｐゴシック" pitchFamily="34" charset="-128"/>
              </a:rPr>
              <a:t>Or should we reconsider our project strategy?</a:t>
            </a:r>
          </a:p>
          <a:p>
            <a:endParaRPr lang="en-US" altLang="en-US" dirty="0"/>
          </a:p>
          <a:p>
            <a:endParaRPr lang="en-US" dirty="0"/>
          </a:p>
        </p:txBody>
      </p:sp>
      <p:sp>
        <p:nvSpPr>
          <p:cNvPr id="6" name="Rectangle 4">
            <a:extLst>
              <a:ext uri="{FF2B5EF4-FFF2-40B4-BE49-F238E27FC236}">
                <a16:creationId xmlns:a16="http://schemas.microsoft.com/office/drawing/2014/main" id="{C46D8D1A-FBAA-469E-9056-4B172E449072}"/>
              </a:ext>
              <a:ext uri="{C183D7F6-B498-43B3-948B-1728B52AA6E4}">
                <adec:decorative xmlns:adec="http://schemas.microsoft.com/office/drawing/2017/decorative" val="1"/>
              </a:ext>
            </a:extLst>
          </p:cNvPr>
          <p:cNvSpPr>
            <a:spLocks noChangeArrowheads="1"/>
          </p:cNvSpPr>
          <p:nvPr/>
        </p:nvSpPr>
        <p:spPr bwMode="auto">
          <a:xfrm>
            <a:off x="6299200" y="2564227"/>
            <a:ext cx="3746500" cy="31115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sz="2400" dirty="0">
              <a:solidFill>
                <a:srgbClr val="000000"/>
              </a:solidFill>
            </a:endParaRPr>
          </a:p>
        </p:txBody>
      </p:sp>
      <p:sp>
        <p:nvSpPr>
          <p:cNvPr id="7" name="WordArt 5" descr="PROBABILITY&#10;">
            <a:extLst>
              <a:ext uri="{FF2B5EF4-FFF2-40B4-BE49-F238E27FC236}">
                <a16:creationId xmlns:a16="http://schemas.microsoft.com/office/drawing/2014/main" id="{E52A9840-FBA6-462D-BEEE-263DAB6F85E7}"/>
              </a:ext>
              <a:ext uri="{C183D7F6-B498-43B3-948B-1728B52AA6E4}">
                <adec:decorative xmlns:adec="http://schemas.microsoft.com/office/drawing/2017/decorative" val="0"/>
              </a:ext>
            </a:extLst>
          </p:cNvPr>
          <p:cNvSpPr>
            <a:spLocks noChangeArrowheads="1" noChangeShapeType="1" noTextEdit="1"/>
          </p:cNvSpPr>
          <p:nvPr/>
        </p:nvSpPr>
        <p:spPr bwMode="auto">
          <a:xfrm rot="5400000">
            <a:off x="4310063" y="3932653"/>
            <a:ext cx="2606675" cy="361950"/>
          </a:xfrm>
          <a:prstGeom prst="rect">
            <a:avLst/>
          </a:prstGeom>
        </p:spPr>
        <p:txBody>
          <a:bodyPr vert="wordArtVert" wrap="none" fromWordArt="1">
            <a:prstTxWarp prst="textPlain">
              <a:avLst>
                <a:gd name="adj" fmla="val 50000"/>
              </a:avLst>
            </a:prstTxWarp>
          </a:bodyPr>
          <a:lstStyle/>
          <a:p>
            <a:pPr fontAlgn="auto"/>
            <a:r>
              <a:rPr lang="en-US" kern="10" dirty="0">
                <a:ln w="9525">
                  <a:solidFill>
                    <a:srgbClr val="000000"/>
                  </a:solidFill>
                  <a:round/>
                  <a:headEnd/>
                  <a:tailEnd/>
                </a:ln>
                <a:solidFill>
                  <a:srgbClr val="000000"/>
                </a:solidFill>
                <a:latin typeface="Arial"/>
                <a:cs typeface="Arial"/>
              </a:rPr>
              <a:t>PROBABILITY</a:t>
            </a:r>
          </a:p>
        </p:txBody>
      </p:sp>
      <p:sp>
        <p:nvSpPr>
          <p:cNvPr id="8" name="Text Box 6">
            <a:extLst>
              <a:ext uri="{FF2B5EF4-FFF2-40B4-BE49-F238E27FC236}">
                <a16:creationId xmlns:a16="http://schemas.microsoft.com/office/drawing/2014/main" id="{02D43B74-976B-4877-9BFD-9A517BA3AE66}"/>
              </a:ext>
              <a:ext uri="{C183D7F6-B498-43B3-948B-1728B52AA6E4}">
                <adec:decorative xmlns:adec="http://schemas.microsoft.com/office/drawing/2017/decorative" val="1"/>
              </a:ext>
            </a:extLst>
          </p:cNvPr>
          <p:cNvSpPr txBox="1">
            <a:spLocks noChangeArrowheads="1"/>
          </p:cNvSpPr>
          <p:nvPr/>
        </p:nvSpPr>
        <p:spPr bwMode="auto">
          <a:xfrm>
            <a:off x="5419726" y="5623340"/>
            <a:ext cx="641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b="1" dirty="0">
                <a:latin typeface="Impress BT" pitchFamily="66" charset="0"/>
              </a:rPr>
              <a:t>LOW</a:t>
            </a:r>
          </a:p>
        </p:txBody>
      </p:sp>
      <p:sp>
        <p:nvSpPr>
          <p:cNvPr id="9" name="Text Box 7">
            <a:extLst>
              <a:ext uri="{FF2B5EF4-FFF2-40B4-BE49-F238E27FC236}">
                <a16:creationId xmlns:a16="http://schemas.microsoft.com/office/drawing/2014/main" id="{279FAC2E-DB61-4397-9895-EFB8A8B0BA06}"/>
              </a:ext>
              <a:ext uri="{C183D7F6-B498-43B3-948B-1728B52AA6E4}">
                <adec:decorative xmlns:adec="http://schemas.microsoft.com/office/drawing/2017/decorative" val="1"/>
              </a:ext>
            </a:extLst>
          </p:cNvPr>
          <p:cNvSpPr txBox="1">
            <a:spLocks noChangeArrowheads="1"/>
          </p:cNvSpPr>
          <p:nvPr/>
        </p:nvSpPr>
        <p:spPr bwMode="auto">
          <a:xfrm>
            <a:off x="9483726" y="5623340"/>
            <a:ext cx="684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b="1" dirty="0">
                <a:latin typeface="Impress BT" pitchFamily="66" charset="0"/>
              </a:rPr>
              <a:t>HIGH</a:t>
            </a:r>
          </a:p>
        </p:txBody>
      </p:sp>
      <p:sp>
        <p:nvSpPr>
          <p:cNvPr id="10" name="Text Box 8">
            <a:extLst>
              <a:ext uri="{FF2B5EF4-FFF2-40B4-BE49-F238E27FC236}">
                <a16:creationId xmlns:a16="http://schemas.microsoft.com/office/drawing/2014/main" id="{F218DE24-4B45-4E97-87F4-A8235B2C184F}"/>
              </a:ext>
              <a:ext uri="{C183D7F6-B498-43B3-948B-1728B52AA6E4}">
                <adec:decorative xmlns:adec="http://schemas.microsoft.com/office/drawing/2017/decorative" val="1"/>
              </a:ext>
            </a:extLst>
          </p:cNvPr>
          <p:cNvSpPr txBox="1">
            <a:spLocks noChangeArrowheads="1"/>
          </p:cNvSpPr>
          <p:nvPr/>
        </p:nvSpPr>
        <p:spPr bwMode="auto">
          <a:xfrm>
            <a:off x="5584826" y="2080040"/>
            <a:ext cx="684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b="1" dirty="0">
                <a:latin typeface="Impress BT" pitchFamily="66" charset="0"/>
              </a:rPr>
              <a:t>HIGH</a:t>
            </a:r>
          </a:p>
        </p:txBody>
      </p:sp>
      <p:sp>
        <p:nvSpPr>
          <p:cNvPr id="11" name="Line 9">
            <a:extLst>
              <a:ext uri="{FF2B5EF4-FFF2-40B4-BE49-F238E27FC236}">
                <a16:creationId xmlns:a16="http://schemas.microsoft.com/office/drawing/2014/main" id="{0538AD22-77A9-49F9-8EB9-BBA57C7368C0}"/>
              </a:ext>
              <a:ext uri="{C183D7F6-B498-43B3-948B-1728B52AA6E4}">
                <adec:decorative xmlns:adec="http://schemas.microsoft.com/office/drawing/2017/decorative" val="1"/>
              </a:ext>
            </a:extLst>
          </p:cNvPr>
          <p:cNvSpPr>
            <a:spLocks noChangeShapeType="1"/>
          </p:cNvSpPr>
          <p:nvPr/>
        </p:nvSpPr>
        <p:spPr bwMode="auto">
          <a:xfrm flipV="1">
            <a:off x="6248400" y="5802727"/>
            <a:ext cx="32131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2" name="Line 10">
            <a:extLst>
              <a:ext uri="{FF2B5EF4-FFF2-40B4-BE49-F238E27FC236}">
                <a16:creationId xmlns:a16="http://schemas.microsoft.com/office/drawing/2014/main" id="{539EA0F4-4288-4B46-B113-4C99F4B7BCD1}"/>
              </a:ext>
              <a:ext uri="{C183D7F6-B498-43B3-948B-1728B52AA6E4}">
                <adec:decorative xmlns:adec="http://schemas.microsoft.com/office/drawing/2017/decorative" val="1"/>
              </a:ext>
            </a:extLst>
          </p:cNvPr>
          <p:cNvSpPr>
            <a:spLocks noChangeShapeType="1"/>
          </p:cNvSpPr>
          <p:nvPr/>
        </p:nvSpPr>
        <p:spPr bwMode="auto">
          <a:xfrm flipV="1">
            <a:off x="6032500" y="2564227"/>
            <a:ext cx="0" cy="2908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3" name="Text Box 11" descr="Importance ">
            <a:extLst>
              <a:ext uri="{FF2B5EF4-FFF2-40B4-BE49-F238E27FC236}">
                <a16:creationId xmlns:a16="http://schemas.microsoft.com/office/drawing/2014/main" id="{BD454F0C-525D-4179-846B-38604EEADA72}"/>
              </a:ext>
              <a:ext uri="{C183D7F6-B498-43B3-948B-1728B52AA6E4}">
                <adec:decorative xmlns:adec="http://schemas.microsoft.com/office/drawing/2017/decorative" val="0"/>
              </a:ext>
            </a:extLst>
          </p:cNvPr>
          <p:cNvSpPr txBox="1">
            <a:spLocks noChangeArrowheads="1"/>
          </p:cNvSpPr>
          <p:nvPr/>
        </p:nvSpPr>
        <p:spPr bwMode="auto">
          <a:xfrm>
            <a:off x="6819940" y="5857567"/>
            <a:ext cx="2965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sz="2400" dirty="0">
                <a:latin typeface="Arial Black" pitchFamily="34" charset="0"/>
              </a:rPr>
              <a:t>IMPORTANCE</a:t>
            </a:r>
          </a:p>
        </p:txBody>
      </p:sp>
      <p:sp>
        <p:nvSpPr>
          <p:cNvPr id="14" name="AutoShape 12" descr="Killer Assumptions ">
            <a:extLst>
              <a:ext uri="{FF2B5EF4-FFF2-40B4-BE49-F238E27FC236}">
                <a16:creationId xmlns:a16="http://schemas.microsoft.com/office/drawing/2014/main" id="{64BB0E02-9136-4F3F-B680-E3C0A8367BDB}"/>
              </a:ext>
              <a:ext uri="{C183D7F6-B498-43B3-948B-1728B52AA6E4}">
                <adec:decorative xmlns:adec="http://schemas.microsoft.com/office/drawing/2017/decorative" val="0"/>
              </a:ext>
            </a:extLst>
          </p:cNvPr>
          <p:cNvSpPr>
            <a:spLocks noChangeArrowheads="1"/>
          </p:cNvSpPr>
          <p:nvPr/>
        </p:nvSpPr>
        <p:spPr bwMode="auto">
          <a:xfrm>
            <a:off x="8046764" y="3958976"/>
            <a:ext cx="2438400" cy="1930400"/>
          </a:xfrm>
          <a:prstGeom prst="irregularSeal1">
            <a:avLst/>
          </a:prstGeom>
          <a:solidFill>
            <a:srgbClr val="BA0C2F"/>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r>
              <a:rPr lang="en-US" altLang="en-US" sz="1600" b="1" dirty="0">
                <a:solidFill>
                  <a:schemeClr val="bg1"/>
                </a:solidFill>
                <a:latin typeface="+mn-lt"/>
              </a:rPr>
              <a:t>KILLER</a:t>
            </a:r>
          </a:p>
          <a:p>
            <a:pPr algn="ctr"/>
            <a:r>
              <a:rPr lang="en-US" altLang="en-US" sz="1600" b="1" dirty="0">
                <a:solidFill>
                  <a:schemeClr val="bg1"/>
                </a:solidFill>
                <a:latin typeface="+mn-lt"/>
              </a:rPr>
              <a:t>ASSUMPTIONS</a:t>
            </a:r>
          </a:p>
        </p:txBody>
      </p:sp>
      <p:sp>
        <p:nvSpPr>
          <p:cNvPr id="2" name="Footer Placeholder 1">
            <a:extLst>
              <a:ext uri="{FF2B5EF4-FFF2-40B4-BE49-F238E27FC236}">
                <a16:creationId xmlns:a16="http://schemas.microsoft.com/office/drawing/2014/main" id="{A6D86983-EDE7-4EFC-B0AA-470A9180334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12511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3" dur="500"/>
                                        <p:tgtEl>
                                          <p:spTgt spid="15">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6" dur="500"/>
                                        <p:tgtEl>
                                          <p:spTgt spid="15">
                                            <p:txEl>
                                              <p:pRg st="1" end="1"/>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19" dur="500"/>
                                        <p:tgtEl>
                                          <p:spTgt spid="15">
                                            <p:txEl>
                                              <p:pRg st="2" end="2"/>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32" name="Rectangle 2" descr="Critical Assumptions and Risks: Examples"/>
          <p:cNvSpPr txBox="1">
            <a:spLocks noGrp="1" noChangeArrowheads="1"/>
          </p:cNvSpPr>
          <p:nvPr>
            <p:ph type="title" idx="4294967295"/>
          </p:nvPr>
        </p:nvSpPr>
        <p:spPr bwMode="auto">
          <a:xfrm>
            <a:off x="429228" y="473486"/>
            <a:ext cx="9692640" cy="571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sz="2000">
                <a:solidFill>
                  <a:schemeClr val="tx1"/>
                </a:solidFill>
                <a:latin typeface="Times New Roman" pitchFamily="18" charset="0"/>
                <a:ea typeface="ＭＳ Ｐゴシック" pitchFamily="34" charset="-128"/>
              </a:defRPr>
            </a:lvl1pPr>
            <a:lvl2pPr marL="742950" indent="-285750" eaLnBrk="0" hangingPunct="0">
              <a:defRPr sz="2000">
                <a:solidFill>
                  <a:schemeClr val="tx1"/>
                </a:solidFill>
                <a:latin typeface="Times New Roman" pitchFamily="18" charset="0"/>
                <a:ea typeface="ＭＳ Ｐゴシック" pitchFamily="34" charset="-128"/>
              </a:defRPr>
            </a:lvl2pPr>
            <a:lvl3pPr marL="1143000" indent="-228600" eaLnBrk="0" hangingPunct="0">
              <a:defRPr sz="2000">
                <a:solidFill>
                  <a:schemeClr val="tx1"/>
                </a:solidFill>
                <a:latin typeface="Times New Roman" pitchFamily="18" charset="0"/>
                <a:ea typeface="ＭＳ Ｐゴシック" pitchFamily="34" charset="-128"/>
              </a:defRPr>
            </a:lvl3pPr>
            <a:lvl4pPr marL="1600200" indent="-228600" eaLnBrk="0" hangingPunct="0">
              <a:defRPr sz="2000">
                <a:solidFill>
                  <a:schemeClr val="tx1"/>
                </a:solidFill>
                <a:latin typeface="Times New Roman" pitchFamily="18" charset="0"/>
                <a:ea typeface="ＭＳ Ｐゴシック" pitchFamily="34" charset="-128"/>
              </a:defRPr>
            </a:lvl4pPr>
            <a:lvl5pPr marL="2057400" indent="-228600" eaLnBrk="0" hangingPunct="0">
              <a:defRPr sz="2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Times New Roman" pitchFamily="18" charset="0"/>
                <a:ea typeface="ＭＳ Ｐゴシック" pitchFamily="34" charset="-128"/>
              </a:defRPr>
            </a:lvl9p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Critical Assumptions and Risks: Examples</a:t>
            </a:r>
          </a:p>
        </p:txBody>
      </p:sp>
      <p:sp>
        <p:nvSpPr>
          <p:cNvPr id="2" name="Content Placeholder 1" descr="Can the project be designed to mitigate these risks?&#10;Are any of these killer assumptions?&#10;"/>
          <p:cNvSpPr>
            <a:spLocks noGrp="1"/>
          </p:cNvSpPr>
          <p:nvPr>
            <p:ph idx="1"/>
          </p:nvPr>
        </p:nvSpPr>
        <p:spPr>
          <a:xfrm>
            <a:off x="583474" y="1244622"/>
            <a:ext cx="10961807" cy="4927577"/>
          </a:xfrm>
        </p:spPr>
        <p:txBody>
          <a:bodyPr>
            <a:normAutofit fontScale="85000" lnSpcReduction="20000"/>
          </a:bodyPr>
          <a:lstStyle/>
          <a:p>
            <a:pPr marL="0" indent="0">
              <a:buNone/>
            </a:pPr>
            <a:r>
              <a:rPr lang="en-US" b="1" dirty="0"/>
              <a:t>Examples:</a:t>
            </a:r>
          </a:p>
          <a:p>
            <a:pPr lvl="2"/>
            <a:endParaRPr lang="en-US" sz="1300" dirty="0"/>
          </a:p>
          <a:p>
            <a:pPr lvl="2"/>
            <a:endParaRPr lang="en-US" sz="1300" dirty="0"/>
          </a:p>
          <a:p>
            <a:pPr lvl="2"/>
            <a:endParaRPr lang="en-US" sz="1300" dirty="0"/>
          </a:p>
          <a:p>
            <a:pPr lvl="2"/>
            <a:endParaRPr lang="en-US" sz="1300" dirty="0"/>
          </a:p>
          <a:p>
            <a:pPr lvl="2"/>
            <a:endParaRPr lang="en-US" sz="1300" dirty="0"/>
          </a:p>
          <a:p>
            <a:pPr lvl="2"/>
            <a:endParaRPr lang="en-US" sz="1300" dirty="0"/>
          </a:p>
          <a:p>
            <a:pPr lvl="2"/>
            <a:endParaRPr lang="en-US" sz="1300" dirty="0"/>
          </a:p>
          <a:p>
            <a:pPr lvl="2"/>
            <a:endParaRPr lang="en-US" sz="1300" dirty="0"/>
          </a:p>
          <a:p>
            <a:pPr lvl="2"/>
            <a:endParaRPr lang="en-US" sz="1300" dirty="0"/>
          </a:p>
          <a:p>
            <a:pPr lvl="2"/>
            <a:endParaRPr lang="en-US" sz="1300" dirty="0"/>
          </a:p>
          <a:p>
            <a:pPr lvl="2"/>
            <a:endParaRPr lang="en-US" sz="1300" dirty="0"/>
          </a:p>
          <a:p>
            <a:pPr marL="514350" indent="-457200"/>
            <a:endParaRPr lang="en-US" b="1" dirty="0"/>
          </a:p>
          <a:p>
            <a:pPr marL="514350" indent="-457200"/>
            <a:endParaRPr lang="en-US" sz="2400" b="1" dirty="0"/>
          </a:p>
          <a:p>
            <a:pPr marL="514350" indent="-457200"/>
            <a:endParaRPr lang="en-US" sz="2400" b="1" dirty="0"/>
          </a:p>
          <a:p>
            <a:pPr marL="514350" indent="-457200"/>
            <a:endParaRPr lang="en-US" sz="2400" b="1" dirty="0"/>
          </a:p>
          <a:p>
            <a:pPr marL="514350" indent="-457200"/>
            <a:endParaRPr lang="en-US" sz="2400" b="1" dirty="0"/>
          </a:p>
          <a:p>
            <a:pPr marL="514350" indent="-457200"/>
            <a:r>
              <a:rPr lang="en-US" sz="2400" b="1" dirty="0"/>
              <a:t>Can the project be designed to mitigate these risks?</a:t>
            </a:r>
          </a:p>
          <a:p>
            <a:pPr marL="514350" indent="-457200"/>
            <a:r>
              <a:rPr lang="en-US" sz="2400" b="1" dirty="0"/>
              <a:t>Are any of these killer assumptions?</a:t>
            </a:r>
          </a:p>
        </p:txBody>
      </p:sp>
      <p:graphicFrame>
        <p:nvGraphicFramePr>
          <p:cNvPr id="3" name="Table 4" descr="Critical Assumptions: &#10;The government will build new schools in the target communities as plannedAgriculture prices remain relatively stable over the life of the project&#10;Caregivers can find daycare for their children if offered a job outside of the home&#10;Private businesses have capacity to adopt new labor laws&#10;&#10;Risk to Project: &#10;Targeted youth won’t be able to attend school and more likely to continue to be involved in child labor&#10;Due to increased food prices, households will need to earn more money to feed family and rely on child labor&#10;Daycare is not available or affordable for targeted women which could limit their participate in project trainings&#10;Businesses lack staff or leadership to implement laws might not be able to adopt them into practice&#10;&#10;">
            <a:extLst>
              <a:ext uri="{FF2B5EF4-FFF2-40B4-BE49-F238E27FC236}">
                <a16:creationId xmlns:a16="http://schemas.microsoft.com/office/drawing/2014/main" id="{503D5FB7-069A-4BCE-A5FD-529050DA9025}"/>
              </a:ext>
            </a:extLst>
          </p:cNvPr>
          <p:cNvGraphicFramePr>
            <a:graphicFrameLocks noGrp="1"/>
          </p:cNvGraphicFramePr>
          <p:nvPr>
            <p:extLst>
              <p:ext uri="{D42A27DB-BD31-4B8C-83A1-F6EECF244321}">
                <p14:modId xmlns:p14="http://schemas.microsoft.com/office/powerpoint/2010/main" val="3974457448"/>
              </p:ext>
            </p:extLst>
          </p:nvPr>
        </p:nvGraphicFramePr>
        <p:xfrm>
          <a:off x="596900" y="1726593"/>
          <a:ext cx="10642600" cy="3205480"/>
        </p:xfrm>
        <a:graphic>
          <a:graphicData uri="http://schemas.openxmlformats.org/drawingml/2006/table">
            <a:tbl>
              <a:tblPr firstRow="1" bandRow="1">
                <a:tableStyleId>{72833802-FEF1-4C79-8D5D-14CF1EAF98D9}</a:tableStyleId>
              </a:tblPr>
              <a:tblGrid>
                <a:gridCol w="5321300">
                  <a:extLst>
                    <a:ext uri="{9D8B030D-6E8A-4147-A177-3AD203B41FA5}">
                      <a16:colId xmlns:a16="http://schemas.microsoft.com/office/drawing/2014/main" val="1252613512"/>
                    </a:ext>
                  </a:extLst>
                </a:gridCol>
                <a:gridCol w="5321300">
                  <a:extLst>
                    <a:ext uri="{9D8B030D-6E8A-4147-A177-3AD203B41FA5}">
                      <a16:colId xmlns:a16="http://schemas.microsoft.com/office/drawing/2014/main" val="1773104175"/>
                    </a:ext>
                  </a:extLst>
                </a:gridCol>
              </a:tblGrid>
              <a:tr h="370840">
                <a:tc>
                  <a:txBody>
                    <a:bodyPr/>
                    <a:lstStyle/>
                    <a:p>
                      <a:pPr algn="ctr"/>
                      <a:r>
                        <a:rPr lang="en-US" dirty="0"/>
                        <a:t>Critical Assumptions </a:t>
                      </a:r>
                    </a:p>
                  </a:txBody>
                  <a:tcPr/>
                </a:tc>
                <a:tc>
                  <a:txBody>
                    <a:bodyPr/>
                    <a:lstStyle/>
                    <a:p>
                      <a:pPr algn="ctr"/>
                      <a:r>
                        <a:rPr lang="en-US" dirty="0"/>
                        <a:t>Risk to project </a:t>
                      </a:r>
                    </a:p>
                  </a:txBody>
                  <a:tcPr/>
                </a:tc>
                <a:extLst>
                  <a:ext uri="{0D108BD9-81ED-4DB2-BD59-A6C34878D82A}">
                    <a16:rowId xmlns:a16="http://schemas.microsoft.com/office/drawing/2014/main" val="2010056656"/>
                  </a:ext>
                </a:extLst>
              </a:tr>
              <a:tr h="370840">
                <a:tc>
                  <a:txBody>
                    <a:bodyPr/>
                    <a:lstStyle/>
                    <a:p>
                      <a:pPr marL="0" lvl="1" indent="0"/>
                      <a:r>
                        <a:rPr lang="en-US" dirty="0"/>
                        <a:t>The government will build new schools in the target communities as planned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Targeted youth won’t be able to attend school and more likely to continue to be involved in child labor</a:t>
                      </a:r>
                    </a:p>
                  </a:txBody>
                  <a:tcPr/>
                </a:tc>
                <a:extLst>
                  <a:ext uri="{0D108BD9-81ED-4DB2-BD59-A6C34878D82A}">
                    <a16:rowId xmlns:a16="http://schemas.microsoft.com/office/drawing/2014/main" val="295939150"/>
                  </a:ext>
                </a:extLst>
              </a:tr>
              <a:tr h="370840">
                <a:tc>
                  <a:txBody>
                    <a:bodyPr/>
                    <a:lstStyle/>
                    <a:p>
                      <a:pPr marL="0" lvl="1" indent="0"/>
                      <a:r>
                        <a:rPr lang="en-US" dirty="0"/>
                        <a:t>Agriculture prices remain relatively stable over the life of the project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Due to increased food prices, households will need to earn more money to feed family and rely on child labor </a:t>
                      </a:r>
                    </a:p>
                  </a:txBody>
                  <a:tcPr/>
                </a:tc>
                <a:extLst>
                  <a:ext uri="{0D108BD9-81ED-4DB2-BD59-A6C34878D82A}">
                    <a16:rowId xmlns:a16="http://schemas.microsoft.com/office/drawing/2014/main" val="2171559365"/>
                  </a:ext>
                </a:extLst>
              </a:tr>
              <a:tr h="208085">
                <a:tc>
                  <a:txBody>
                    <a:bodyPr/>
                    <a:lstStyle/>
                    <a:p>
                      <a:pPr marL="0" lvl="1" indent="0"/>
                      <a:r>
                        <a:rPr lang="en-US" dirty="0"/>
                        <a:t>Caregivers can find daycare for their children if offered a job outside of the home</a:t>
                      </a:r>
                    </a:p>
                  </a:txBody>
                  <a:tcPr/>
                </a:tc>
                <a:tc>
                  <a:txBody>
                    <a:bodyPr/>
                    <a:lstStyle/>
                    <a:p>
                      <a:r>
                        <a:rPr lang="en-US" dirty="0"/>
                        <a:t>Daycare is not available or affordable for targeted women which could limit their participate in project trainings</a:t>
                      </a:r>
                    </a:p>
                  </a:txBody>
                  <a:tcPr/>
                </a:tc>
                <a:extLst>
                  <a:ext uri="{0D108BD9-81ED-4DB2-BD59-A6C34878D82A}">
                    <a16:rowId xmlns:a16="http://schemas.microsoft.com/office/drawing/2014/main" val="386964921"/>
                  </a:ext>
                </a:extLst>
              </a:tr>
              <a:tr h="2802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Private businesses have capacity to adopt new labor laws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Businesses lack staff or leadership to implement laws might not be able to adopt them into practice</a:t>
                      </a:r>
                    </a:p>
                  </a:txBody>
                  <a:tcPr/>
                </a:tc>
                <a:extLst>
                  <a:ext uri="{0D108BD9-81ED-4DB2-BD59-A6C34878D82A}">
                    <a16:rowId xmlns:a16="http://schemas.microsoft.com/office/drawing/2014/main" val="2946053984"/>
                  </a:ext>
                </a:extLst>
              </a:tr>
            </a:tbl>
          </a:graphicData>
        </a:graphic>
      </p:graphicFrame>
      <p:sp>
        <p:nvSpPr>
          <p:cNvPr id="4" name="Footer Placeholder 2">
            <a:extLst>
              <a:ext uri="{FF2B5EF4-FFF2-40B4-BE49-F238E27FC236}">
                <a16:creationId xmlns:a16="http://schemas.microsoft.com/office/drawing/2014/main" id="{FA70C0B1-CB6B-4776-8F20-BEF49145E47C}"/>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111335120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ssumptions and Risks on the Result Chain ">
            <a:extLst>
              <a:ext uri="{FF2B5EF4-FFF2-40B4-BE49-F238E27FC236}">
                <a16:creationId xmlns:a16="http://schemas.microsoft.com/office/drawing/2014/main" id="{EB46DEB7-E719-4EB0-9BF7-5283C6235EDF}"/>
              </a:ext>
            </a:extLst>
          </p:cNvPr>
          <p:cNvSpPr>
            <a:spLocks noGrp="1"/>
          </p:cNvSpPr>
          <p:nvPr>
            <p:ph type="title"/>
          </p:nvPr>
        </p:nvSpPr>
        <p:spPr>
          <a:xfrm>
            <a:off x="596900" y="0"/>
            <a:ext cx="10464800" cy="1183566"/>
          </a:xfrm>
        </p:spPr>
        <p:txBody>
          <a:bodyPr>
            <a:normAutofit/>
          </a:bodyPr>
          <a:lstStyle/>
          <a:p>
            <a:r>
              <a:rPr lang="en-US" dirty="0"/>
              <a:t>Assumptions and Risks on the Result Chain </a:t>
            </a:r>
          </a:p>
        </p:txBody>
      </p:sp>
      <p:sp>
        <p:nvSpPr>
          <p:cNvPr id="47" name="TextBox 46" descr="Can the project be designed differently to mitigate these risks?&#10;">
            <a:extLst>
              <a:ext uri="{FF2B5EF4-FFF2-40B4-BE49-F238E27FC236}">
                <a16:creationId xmlns:a16="http://schemas.microsoft.com/office/drawing/2014/main" id="{EFE74482-7612-4A26-A5AD-12E3706D29F1}"/>
              </a:ext>
              <a:ext uri="{C183D7F6-B498-43B3-948B-1728B52AA6E4}">
                <adec:decorative xmlns:adec="http://schemas.microsoft.com/office/drawing/2017/decorative" val="0"/>
              </a:ext>
            </a:extLst>
          </p:cNvPr>
          <p:cNvSpPr txBox="1"/>
          <p:nvPr/>
        </p:nvSpPr>
        <p:spPr>
          <a:xfrm>
            <a:off x="598342" y="1059934"/>
            <a:ext cx="8822749" cy="461665"/>
          </a:xfrm>
          <a:prstGeom prst="rect">
            <a:avLst/>
          </a:prstGeom>
          <a:noFill/>
        </p:spPr>
        <p:txBody>
          <a:bodyPr wrap="square">
            <a:spAutoFit/>
          </a:bodyPr>
          <a:lstStyle/>
          <a:p>
            <a:pPr marL="514350" indent="-457200"/>
            <a:r>
              <a:rPr lang="en-US" sz="2400" b="1" dirty="0"/>
              <a:t>Can the project be designed differently to mitigate these risks?</a:t>
            </a:r>
          </a:p>
        </p:txBody>
      </p:sp>
      <p:sp>
        <p:nvSpPr>
          <p:cNvPr id="10" name="Rectangle 9" descr="Increased knowledge of government labor inspectors in targeted communities&#10;">
            <a:extLst>
              <a:ext uri="{FF2B5EF4-FFF2-40B4-BE49-F238E27FC236}">
                <a16:creationId xmlns:a16="http://schemas.microsoft.com/office/drawing/2014/main" id="{FFCBD34D-EDF2-48EC-BA10-5C84F7EADEB1}"/>
              </a:ext>
              <a:ext uri="{C183D7F6-B498-43B3-948B-1728B52AA6E4}">
                <adec:decorative xmlns:adec="http://schemas.microsoft.com/office/drawing/2017/decorative" val="0"/>
              </a:ext>
            </a:extLst>
          </p:cNvPr>
          <p:cNvSpPr/>
          <p:nvPr/>
        </p:nvSpPr>
        <p:spPr>
          <a:xfrm>
            <a:off x="3924583" y="4584483"/>
            <a:ext cx="4551396" cy="743674"/>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buSzPct val="90000"/>
              <a:defRPr/>
            </a:pPr>
            <a:r>
              <a:rPr lang="en-US" sz="2000" dirty="0">
                <a:solidFill>
                  <a:schemeClr val="bg1"/>
                </a:solidFill>
                <a:ea typeface="ＭＳ Ｐゴシック" pitchFamily="-106" charset="-128"/>
              </a:rPr>
              <a:t>Increased knowledge of government labor inspectors in targeted communities</a:t>
            </a:r>
          </a:p>
        </p:txBody>
      </p:sp>
      <p:sp>
        <p:nvSpPr>
          <p:cNvPr id="42" name="TextBox 41" descr="Assumption: Government has the staff to conduct the necessary number of inspections &#10;">
            <a:extLst>
              <a:ext uri="{FF2B5EF4-FFF2-40B4-BE49-F238E27FC236}">
                <a16:creationId xmlns:a16="http://schemas.microsoft.com/office/drawing/2014/main" id="{7F52CF22-1728-4FE2-9E34-D3F8EBA73722}"/>
              </a:ext>
              <a:ext uri="{C183D7F6-B498-43B3-948B-1728B52AA6E4}">
                <adec:decorative xmlns:adec="http://schemas.microsoft.com/office/drawing/2017/decorative" val="0"/>
              </a:ext>
            </a:extLst>
          </p:cNvPr>
          <p:cNvSpPr txBox="1"/>
          <p:nvPr/>
        </p:nvSpPr>
        <p:spPr>
          <a:xfrm>
            <a:off x="685800" y="4052782"/>
            <a:ext cx="2705100" cy="1631216"/>
          </a:xfrm>
          <a:prstGeom prst="rect">
            <a:avLst/>
          </a:prstGeom>
          <a:noFill/>
        </p:spPr>
        <p:txBody>
          <a:bodyPr wrap="square" rtlCol="0">
            <a:spAutoFit/>
          </a:bodyPr>
          <a:lstStyle/>
          <a:p>
            <a:r>
              <a:rPr lang="en-US" sz="2000" b="1" dirty="0"/>
              <a:t>Assumption: </a:t>
            </a:r>
            <a:r>
              <a:rPr lang="en-US" sz="2000" dirty="0"/>
              <a:t>Government has the staff to conduct the necessary number of inspections </a:t>
            </a:r>
          </a:p>
        </p:txBody>
      </p:sp>
      <p:cxnSp>
        <p:nvCxnSpPr>
          <p:cNvPr id="37" name="Straight Arrow Connector 36">
            <a:extLst>
              <a:ext uri="{FF2B5EF4-FFF2-40B4-BE49-F238E27FC236}">
                <a16:creationId xmlns:a16="http://schemas.microsoft.com/office/drawing/2014/main" id="{9DE606DC-4E28-4B46-834B-DBC6AE540D8E}"/>
              </a:ext>
              <a:ext uri="{C183D7F6-B498-43B3-948B-1728B52AA6E4}">
                <adec:decorative xmlns:adec="http://schemas.microsoft.com/office/drawing/2017/decorative" val="1"/>
              </a:ext>
            </a:extLst>
          </p:cNvPr>
          <p:cNvCxnSpPr>
            <a:cxnSpLocks/>
          </p:cNvCxnSpPr>
          <p:nvPr/>
        </p:nvCxnSpPr>
        <p:spPr>
          <a:xfrm flipV="1">
            <a:off x="3305887" y="4243248"/>
            <a:ext cx="770813" cy="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E385CE9-43AE-4A0D-AB51-1D30C63ED899}"/>
              </a:ext>
              <a:ext uri="{C183D7F6-B498-43B3-948B-1728B52AA6E4}">
                <adec:decorative xmlns:adec="http://schemas.microsoft.com/office/drawing/2017/decorative" val="1"/>
              </a:ext>
            </a:extLst>
          </p:cNvPr>
          <p:cNvCxnSpPr>
            <a:cxnSpLocks/>
          </p:cNvCxnSpPr>
          <p:nvPr/>
        </p:nvCxnSpPr>
        <p:spPr>
          <a:xfrm flipH="1" flipV="1">
            <a:off x="8064500" y="4281349"/>
            <a:ext cx="613487" cy="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descr="Risk: Due to lack of staff business won’t be inspected">
            <a:extLst>
              <a:ext uri="{FF2B5EF4-FFF2-40B4-BE49-F238E27FC236}">
                <a16:creationId xmlns:a16="http://schemas.microsoft.com/office/drawing/2014/main" id="{E062ED60-D363-490C-89E2-C99710C80BC9}"/>
              </a:ext>
              <a:ext uri="{C183D7F6-B498-43B3-948B-1728B52AA6E4}">
                <adec:decorative xmlns:adec="http://schemas.microsoft.com/office/drawing/2017/decorative" val="0"/>
              </a:ext>
            </a:extLst>
          </p:cNvPr>
          <p:cNvSpPr txBox="1"/>
          <p:nvPr/>
        </p:nvSpPr>
        <p:spPr>
          <a:xfrm>
            <a:off x="8953501" y="4114800"/>
            <a:ext cx="3238499" cy="707886"/>
          </a:xfrm>
          <a:prstGeom prst="rect">
            <a:avLst/>
          </a:prstGeom>
          <a:noFill/>
        </p:spPr>
        <p:txBody>
          <a:bodyPr wrap="square" rtlCol="0">
            <a:spAutoFit/>
          </a:bodyPr>
          <a:lstStyle/>
          <a:p>
            <a:r>
              <a:rPr lang="en-US" sz="2000" b="1" dirty="0"/>
              <a:t>Risk: </a:t>
            </a:r>
            <a:r>
              <a:rPr lang="en-US" sz="2000" dirty="0"/>
              <a:t>Due to lack of staff business won’t be inspected. </a:t>
            </a:r>
          </a:p>
        </p:txBody>
      </p:sp>
      <p:cxnSp>
        <p:nvCxnSpPr>
          <p:cNvPr id="13" name="Straight Arrow Connector 12">
            <a:extLst>
              <a:ext uri="{FF2B5EF4-FFF2-40B4-BE49-F238E27FC236}">
                <a16:creationId xmlns:a16="http://schemas.microsoft.com/office/drawing/2014/main" id="{CFB17B3E-0D65-48E8-870A-7A840EFCFEC6}"/>
              </a:ext>
              <a:ext uri="{C183D7F6-B498-43B3-948B-1728B52AA6E4}">
                <adec:decorative xmlns:adec="http://schemas.microsoft.com/office/drawing/2017/decorative" val="1"/>
              </a:ext>
            </a:extLst>
          </p:cNvPr>
          <p:cNvCxnSpPr>
            <a:cxnSpLocks/>
            <a:stCxn id="10" idx="0"/>
            <a:endCxn id="11" idx="2"/>
          </p:cNvCxnSpPr>
          <p:nvPr/>
        </p:nvCxnSpPr>
        <p:spPr>
          <a:xfrm flipH="1" flipV="1">
            <a:off x="6188787" y="3987800"/>
            <a:ext cx="11494" cy="596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angle 10" descr="Improved enforcement of labor laws by government inspectors in targeted communities &#10;">
            <a:extLst>
              <a:ext uri="{FF2B5EF4-FFF2-40B4-BE49-F238E27FC236}">
                <a16:creationId xmlns:a16="http://schemas.microsoft.com/office/drawing/2014/main" id="{633DB428-EE47-432A-9CB0-06DAFF7726CB}"/>
              </a:ext>
            </a:extLst>
          </p:cNvPr>
          <p:cNvSpPr/>
          <p:nvPr/>
        </p:nvSpPr>
        <p:spPr>
          <a:xfrm>
            <a:off x="3932366" y="3125648"/>
            <a:ext cx="4512841" cy="862152"/>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hangingPunct="0">
              <a:spcAft>
                <a:spcPct val="60000"/>
              </a:spcAft>
              <a:defRPr/>
            </a:pPr>
            <a:r>
              <a:rPr lang="en-US" sz="2000" dirty="0">
                <a:solidFill>
                  <a:schemeClr val="bg1"/>
                </a:solidFill>
                <a:ea typeface="ＭＳ Ｐゴシック" pitchFamily="-106" charset="-128"/>
              </a:rPr>
              <a:t>Improved enforcement of labor laws by government inspectors in targeted communities </a:t>
            </a:r>
          </a:p>
        </p:txBody>
      </p:sp>
      <p:cxnSp>
        <p:nvCxnSpPr>
          <p:cNvPr id="14" name="Straight Arrow Connector 13">
            <a:extLst>
              <a:ext uri="{FF2B5EF4-FFF2-40B4-BE49-F238E27FC236}">
                <a16:creationId xmlns:a16="http://schemas.microsoft.com/office/drawing/2014/main" id="{5D582F26-EFB6-4786-8F1E-7FEE90ED13EA}"/>
              </a:ext>
              <a:ext uri="{C183D7F6-B498-43B3-948B-1728B52AA6E4}">
                <adec:decorative xmlns:adec="http://schemas.microsoft.com/office/drawing/2017/decorative" val="1"/>
              </a:ext>
            </a:extLst>
          </p:cNvPr>
          <p:cNvCxnSpPr>
            <a:cxnSpLocks/>
            <a:stCxn id="11" idx="0"/>
            <a:endCxn id="12" idx="2"/>
          </p:cNvCxnSpPr>
          <p:nvPr/>
        </p:nvCxnSpPr>
        <p:spPr>
          <a:xfrm flipV="1">
            <a:off x="6188787" y="2441005"/>
            <a:ext cx="0" cy="6846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F431BF6-5CC1-4AAD-A8F3-37EB13A54B2D}"/>
              </a:ext>
              <a:ext uri="{C183D7F6-B498-43B3-948B-1728B52AA6E4}">
                <adec:decorative xmlns:adec="http://schemas.microsoft.com/office/drawing/2017/decorative" val="1"/>
              </a:ext>
            </a:extLst>
          </p:cNvPr>
          <p:cNvCxnSpPr>
            <a:cxnSpLocks/>
          </p:cNvCxnSpPr>
          <p:nvPr/>
        </p:nvCxnSpPr>
        <p:spPr>
          <a:xfrm flipV="1">
            <a:off x="3356687" y="2731948"/>
            <a:ext cx="770813" cy="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descr="Reduced incidences of labor violations in targeted communities&#10;">
            <a:extLst>
              <a:ext uri="{FF2B5EF4-FFF2-40B4-BE49-F238E27FC236}">
                <a16:creationId xmlns:a16="http://schemas.microsoft.com/office/drawing/2014/main" id="{BDC3A6A0-FFC1-44F9-8BAA-FBF696B32D76}"/>
              </a:ext>
              <a:ext uri="{C183D7F6-B498-43B3-948B-1728B52AA6E4}">
                <adec:decorative xmlns:adec="http://schemas.microsoft.com/office/drawing/2017/decorative" val="0"/>
              </a:ext>
            </a:extLst>
          </p:cNvPr>
          <p:cNvSpPr/>
          <p:nvPr/>
        </p:nvSpPr>
        <p:spPr>
          <a:xfrm>
            <a:off x="3926531" y="1755205"/>
            <a:ext cx="4524512" cy="685800"/>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solidFill>
                  <a:schemeClr val="bg1"/>
                </a:solidFill>
                <a:ea typeface="ＭＳ Ｐゴシック" pitchFamily="-106" charset="-128"/>
              </a:rPr>
              <a:t>Reduced incidences of labor violations in targeted communities</a:t>
            </a:r>
          </a:p>
        </p:txBody>
      </p:sp>
      <p:sp>
        <p:nvSpPr>
          <p:cNvPr id="41" name="TextBox 40" descr="Assumption: Private businesses have the capacity to make changes&#10;">
            <a:extLst>
              <a:ext uri="{FF2B5EF4-FFF2-40B4-BE49-F238E27FC236}">
                <a16:creationId xmlns:a16="http://schemas.microsoft.com/office/drawing/2014/main" id="{8E4C5D76-836F-46BD-AA25-90B88E4345F2}"/>
              </a:ext>
              <a:ext uri="{C183D7F6-B498-43B3-948B-1728B52AA6E4}">
                <adec:decorative xmlns:adec="http://schemas.microsoft.com/office/drawing/2017/decorative" val="0"/>
              </a:ext>
            </a:extLst>
          </p:cNvPr>
          <p:cNvSpPr txBox="1"/>
          <p:nvPr/>
        </p:nvSpPr>
        <p:spPr>
          <a:xfrm>
            <a:off x="609600" y="2438400"/>
            <a:ext cx="2781300" cy="1323439"/>
          </a:xfrm>
          <a:prstGeom prst="rect">
            <a:avLst/>
          </a:prstGeom>
          <a:noFill/>
        </p:spPr>
        <p:txBody>
          <a:bodyPr wrap="square" rtlCol="0">
            <a:spAutoFit/>
          </a:bodyPr>
          <a:lstStyle/>
          <a:p>
            <a:r>
              <a:rPr lang="en-US" sz="2000" b="1" dirty="0"/>
              <a:t>Assumption: </a:t>
            </a:r>
            <a:r>
              <a:rPr lang="en-US" sz="2000" dirty="0"/>
              <a:t>Private businesses have the capacity to make changes</a:t>
            </a:r>
          </a:p>
        </p:txBody>
      </p:sp>
      <p:grpSp>
        <p:nvGrpSpPr>
          <p:cNvPr id="4" name="Group 3" descr="Risk: Due to lack of capacity businesses won’t implemented needed changes.">
            <a:extLst>
              <a:ext uri="{FF2B5EF4-FFF2-40B4-BE49-F238E27FC236}">
                <a16:creationId xmlns:a16="http://schemas.microsoft.com/office/drawing/2014/main" id="{3162F548-0E3F-4A1E-8F4D-9F75F2DB7A89}"/>
              </a:ext>
              <a:ext uri="{C183D7F6-B498-43B3-948B-1728B52AA6E4}">
                <adec:decorative xmlns:adec="http://schemas.microsoft.com/office/drawing/2017/decorative" val="0"/>
              </a:ext>
            </a:extLst>
          </p:cNvPr>
          <p:cNvGrpSpPr/>
          <p:nvPr/>
        </p:nvGrpSpPr>
        <p:grpSpPr>
          <a:xfrm>
            <a:off x="7877903" y="2442977"/>
            <a:ext cx="4000500" cy="1323439"/>
            <a:chOff x="8051800" y="2463800"/>
            <a:chExt cx="4000500" cy="1323439"/>
          </a:xfrm>
        </p:grpSpPr>
        <p:cxnSp>
          <p:nvCxnSpPr>
            <p:cNvPr id="38" name="Straight Arrow Connector 37">
              <a:extLst>
                <a:ext uri="{FF2B5EF4-FFF2-40B4-BE49-F238E27FC236}">
                  <a16:creationId xmlns:a16="http://schemas.microsoft.com/office/drawing/2014/main" id="{5F8A4222-0646-4F39-ACC3-7DBD3AAE0CE6}"/>
                </a:ext>
              </a:extLst>
            </p:cNvPr>
            <p:cNvCxnSpPr>
              <a:cxnSpLocks/>
            </p:cNvCxnSpPr>
            <p:nvPr/>
          </p:nvCxnSpPr>
          <p:spPr>
            <a:xfrm flipH="1" flipV="1">
              <a:off x="8051800" y="2731949"/>
              <a:ext cx="613487" cy="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descr="Risk: Due to lack of capacity businesses won’t implemented needed changes. &#10;">
              <a:extLst>
                <a:ext uri="{FF2B5EF4-FFF2-40B4-BE49-F238E27FC236}">
                  <a16:creationId xmlns:a16="http://schemas.microsoft.com/office/drawing/2014/main" id="{F3EE9253-BADA-4D82-8B03-604409A38076}"/>
                </a:ext>
              </a:extLst>
            </p:cNvPr>
            <p:cNvSpPr txBox="1"/>
            <p:nvPr/>
          </p:nvSpPr>
          <p:spPr>
            <a:xfrm>
              <a:off x="8813801" y="2463800"/>
              <a:ext cx="3238499" cy="1323439"/>
            </a:xfrm>
            <a:prstGeom prst="rect">
              <a:avLst/>
            </a:prstGeom>
            <a:noFill/>
          </p:spPr>
          <p:txBody>
            <a:bodyPr wrap="square" rtlCol="0">
              <a:spAutoFit/>
            </a:bodyPr>
            <a:lstStyle/>
            <a:p>
              <a:r>
                <a:rPr lang="en-US" sz="2000" b="1" dirty="0"/>
                <a:t>Risk: </a:t>
              </a:r>
              <a:r>
                <a:rPr lang="en-US" sz="2000" dirty="0"/>
                <a:t>Due to lack of capacity businesses won’t implemented needed changes. </a:t>
              </a:r>
            </a:p>
          </p:txBody>
        </p:sp>
      </p:grpSp>
      <p:sp>
        <p:nvSpPr>
          <p:cNvPr id="3" name="Footer Placeholder 2">
            <a:extLst>
              <a:ext uri="{FF2B5EF4-FFF2-40B4-BE49-F238E27FC236}">
                <a16:creationId xmlns:a16="http://schemas.microsoft.com/office/drawing/2014/main" id="{B04C808E-5B4B-457B-9080-2A09849E5A3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247830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randombar(horizontal)">
                                      <p:cBhvr>
                                        <p:cTn id="23" dur="500"/>
                                        <p:tgtEl>
                                          <p:spTgt spid="41"/>
                                        </p:tgtEl>
                                      </p:cBhvr>
                                    </p:animEffect>
                                  </p:childTnLst>
                                </p:cTn>
                              </p:par>
                              <p:par>
                                <p:cTn id="24" presetID="14" presetClass="entr" presetSubtype="10"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4" grpId="0"/>
      <p:bldP spid="4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ctivity Mapping ">
            <a:extLst>
              <a:ext uri="{FF2B5EF4-FFF2-40B4-BE49-F238E27FC236}">
                <a16:creationId xmlns:a16="http://schemas.microsoft.com/office/drawing/2014/main" id="{6ED7C3C1-EE5E-42D1-9A59-E41F731A8EE0}"/>
              </a:ext>
            </a:extLst>
          </p:cNvPr>
          <p:cNvSpPr>
            <a:spLocks noGrp="1"/>
          </p:cNvSpPr>
          <p:nvPr>
            <p:ph type="title"/>
          </p:nvPr>
        </p:nvSpPr>
        <p:spPr/>
        <p:txBody>
          <a:bodyPr/>
          <a:lstStyle/>
          <a:p>
            <a:r>
              <a:rPr lang="en-US" dirty="0"/>
              <a:t>Activity Mapping </a:t>
            </a:r>
          </a:p>
        </p:txBody>
      </p:sp>
      <p:sp>
        <p:nvSpPr>
          <p:cNvPr id="3" name="Slide Number Placeholder 25">
            <a:extLst>
              <a:ext uri="{FF2B5EF4-FFF2-40B4-BE49-F238E27FC236}">
                <a16:creationId xmlns:a16="http://schemas.microsoft.com/office/drawing/2014/main" id="{E2A53BC2-F571-4534-9757-496103C8FE31}"/>
              </a:ext>
            </a:extLst>
          </p:cNvPr>
          <p:cNvSpPr txBox="1">
            <a:spLocks/>
          </p:cNvSpPr>
          <p:nvPr/>
        </p:nvSpPr>
        <p:spPr>
          <a:xfrm>
            <a:off x="9897979" y="6492875"/>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Arial" charset="0"/>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Arial" charset="0"/>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Arial" charset="0"/>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Arial" charset="0"/>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Arial" charset="0"/>
                <a:ea typeface="+mn-ea"/>
                <a:cs typeface="+mn-cs"/>
              </a:defRPr>
            </a:lvl5pPr>
            <a:lvl6pPr marL="2286000" algn="l" defTabSz="457200" rtl="0" eaLnBrk="1" latinLnBrk="0" hangingPunct="1">
              <a:defRPr sz="1800" kern="1200">
                <a:solidFill>
                  <a:schemeClr val="tx1"/>
                </a:solidFill>
                <a:latin typeface="Arial" charset="0"/>
                <a:ea typeface="+mn-ea"/>
                <a:cs typeface="+mn-cs"/>
              </a:defRPr>
            </a:lvl6pPr>
            <a:lvl7pPr marL="2743200" algn="l" defTabSz="457200" rtl="0" eaLnBrk="1" latinLnBrk="0" hangingPunct="1">
              <a:defRPr sz="1800" kern="1200">
                <a:solidFill>
                  <a:schemeClr val="tx1"/>
                </a:solidFill>
                <a:latin typeface="Arial" charset="0"/>
                <a:ea typeface="+mn-ea"/>
                <a:cs typeface="+mn-cs"/>
              </a:defRPr>
            </a:lvl7pPr>
            <a:lvl8pPr marL="3200400" algn="l" defTabSz="457200" rtl="0" eaLnBrk="1" latinLnBrk="0" hangingPunct="1">
              <a:defRPr sz="1800" kern="1200">
                <a:solidFill>
                  <a:schemeClr val="tx1"/>
                </a:solidFill>
                <a:latin typeface="Arial" charset="0"/>
                <a:ea typeface="+mn-ea"/>
                <a:cs typeface="+mn-cs"/>
              </a:defRPr>
            </a:lvl8pPr>
            <a:lvl9pPr marL="3657600" algn="l" defTabSz="457200" rtl="0" eaLnBrk="1" latinLnBrk="0" hangingPunct="1">
              <a:defRPr sz="1800" kern="1200">
                <a:solidFill>
                  <a:schemeClr val="tx1"/>
                </a:solidFill>
                <a:latin typeface="Arial" charset="0"/>
                <a:ea typeface="+mn-ea"/>
                <a:cs typeface="+mn-cs"/>
              </a:defRPr>
            </a:lvl9pPr>
          </a:lstStyle>
          <a:p>
            <a:pPr>
              <a:defRPr/>
            </a:pPr>
            <a:fld id="{260A5520-599A-49B0-B318-CACCDBC0A0F8}" type="slidenum">
              <a:rPr lang="en-US" smtClean="0"/>
              <a:pPr>
                <a:defRPr/>
              </a:pPr>
              <a:t>67</a:t>
            </a:fld>
            <a:endParaRPr lang="en-US" altLang="en-US" dirty="0">
              <a:solidFill>
                <a:srgbClr val="000099"/>
              </a:solidFill>
            </a:endParaRPr>
          </a:p>
        </p:txBody>
      </p:sp>
    </p:spTree>
    <p:extLst>
      <p:ext uri="{BB962C8B-B14F-4D97-AF65-F5344CB8AC3E}">
        <p14:creationId xmlns:p14="http://schemas.microsoft.com/office/powerpoint/2010/main" val="297179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3" descr="Activity Mapping "/>
          <p:cNvSpPr txBox="1">
            <a:spLocks noGrp="1" noChangeArrowheads="1"/>
          </p:cNvSpPr>
          <p:nvPr>
            <p:ph type="title" idx="4294967295"/>
          </p:nvPr>
        </p:nvSpPr>
        <p:spPr bwMode="auto">
          <a:xfrm>
            <a:off x="581891" y="441960"/>
            <a:ext cx="10086109" cy="698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marL="342900" marR="0" lvl="0" indent="-342900" algn="l" defTabSz="914400" rtl="0" eaLnBrk="1" fontAlgn="auto" latinLnBrk="0" hangingPunct="1">
              <a:lnSpc>
                <a:spcPct val="110000"/>
              </a:lnSpc>
              <a:spcBef>
                <a:spcPct val="50000"/>
              </a:spcBef>
              <a:spcAft>
                <a:spcPct val="20000"/>
              </a:spcAft>
              <a:buClr>
                <a:srgbClr val="800000"/>
              </a:buClr>
              <a:buSzTx/>
              <a:buFontTx/>
              <a:buNone/>
              <a:tabLst/>
              <a:defRPr/>
            </a:pPr>
            <a:r>
              <a:rPr kumimoji="0" lang="en-US" altLang="en-US" sz="4000" b="0" i="0" u="none" strike="noStrike" kern="1200" cap="none" spc="0" normalizeH="0" baseline="0" noProof="0" dirty="0">
                <a:ln>
                  <a:noFill/>
                </a:ln>
                <a:solidFill>
                  <a:srgbClr val="800000"/>
                </a:solidFill>
                <a:effectLst/>
                <a:uLnTx/>
                <a:uFillTx/>
                <a:latin typeface="+mj-lt"/>
                <a:ea typeface="MS PGothic" pitchFamily="34" charset="-128"/>
                <a:cs typeface="+mn-cs"/>
              </a:rPr>
              <a:t> </a:t>
            </a: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Activity Mapping </a:t>
            </a:r>
          </a:p>
        </p:txBody>
      </p:sp>
      <p:sp>
        <p:nvSpPr>
          <p:cNvPr id="97283" name="Rectangle 3" descr="Activity mapping  aligns the planned project activities with the associated results.  &#10;&#10;Ensures the project’s theory of change has the right set of planned activities.&#10;&#10;Activity/Output Mapping is a required component of the CMEP.&#10;"/>
          <p:cNvSpPr>
            <a:spLocks noGrp="1" noChangeArrowheads="1"/>
          </p:cNvSpPr>
          <p:nvPr>
            <p:ph type="body" idx="1"/>
          </p:nvPr>
        </p:nvSpPr>
        <p:spPr>
          <a:xfrm>
            <a:off x="739413" y="1495585"/>
            <a:ext cx="10086109" cy="3576929"/>
          </a:xfrm>
        </p:spPr>
        <p:txBody>
          <a:bodyPr>
            <a:normAutofit/>
          </a:bodyPr>
          <a:lstStyle/>
          <a:p>
            <a:pPr marL="517525" marR="0" lvl="0" indent="-51752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en-US" dirty="0">
                <a:solidFill>
                  <a:srgbClr val="002060"/>
                </a:solidFill>
              </a:rPr>
              <a:t>Activity mapping  aligns the planned project activities with the associated results.  </a:t>
            </a:r>
          </a:p>
          <a:p>
            <a:pPr marL="517525" marR="0" lvl="0" indent="-51752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dirty="0">
              <a:solidFill>
                <a:srgbClr val="002060"/>
              </a:solidFill>
            </a:endParaRPr>
          </a:p>
          <a:p>
            <a:pPr marL="517525" marR="0" lvl="0" indent="-51752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en-US" dirty="0">
                <a:solidFill>
                  <a:srgbClr val="002060"/>
                </a:solidFill>
              </a:rPr>
              <a:t>Ensures the project’s theory of change has the right set of planned activities.</a:t>
            </a:r>
          </a:p>
          <a:p>
            <a:pPr marL="517525" marR="0" lvl="0" indent="-51752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altLang="en-US" dirty="0">
              <a:solidFill>
                <a:srgbClr val="002060"/>
              </a:solidFill>
            </a:endParaRPr>
          </a:p>
          <a:p>
            <a:pPr marL="517525" marR="0" lvl="0" indent="-51752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altLang="en-US" dirty="0">
                <a:solidFill>
                  <a:srgbClr val="002060"/>
                </a:solidFill>
              </a:rPr>
              <a:t>Activity/Output Mapping is a required component of the </a:t>
            </a:r>
            <a:r>
              <a:rPr lang="en-US" altLang="en-US" dirty="0" err="1">
                <a:solidFill>
                  <a:srgbClr val="002060"/>
                </a:solidFill>
              </a:rPr>
              <a:t>CMEP</a:t>
            </a:r>
            <a:r>
              <a:rPr lang="en-US" altLang="en-US" dirty="0">
                <a:solidFill>
                  <a:srgbClr val="002060"/>
                </a:solidFill>
              </a:rPr>
              <a:t>.</a:t>
            </a:r>
          </a:p>
        </p:txBody>
      </p:sp>
      <p:sp>
        <p:nvSpPr>
          <p:cNvPr id="4" name="Footer Placeholder 2">
            <a:extLst>
              <a:ext uri="{FF2B5EF4-FFF2-40B4-BE49-F238E27FC236}">
                <a16:creationId xmlns:a16="http://schemas.microsoft.com/office/drawing/2014/main" id="{E690AD35-D6F2-4604-AD0F-521D716725F9}"/>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dirty="0"/>
              <a:t>   https://www.dol.gov/agencies/ilab                                                                 Office of Child Labor, Forced Labor, and Human Trafficking                                                                                    @ILAB_DOL</a:t>
            </a:r>
          </a:p>
        </p:txBody>
      </p:sp>
    </p:spTree>
    <p:extLst>
      <p:ext uri="{BB962C8B-B14F-4D97-AF65-F5344CB8AC3E}">
        <p14:creationId xmlns:p14="http://schemas.microsoft.com/office/powerpoint/2010/main" val="220081864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 descr="Project Activities: Alignment&#10;"/>
          <p:cNvSpPr txBox="1">
            <a:spLocks noChangeArrowheads="1"/>
          </p:cNvSpPr>
          <p:nvPr/>
        </p:nvSpPr>
        <p:spPr bwMode="auto">
          <a:xfrm>
            <a:off x="603433" y="125528"/>
            <a:ext cx="8686800" cy="1006358"/>
          </a:xfrm>
          <a:prstGeom prst="rect">
            <a:avLst/>
          </a:prstGeom>
        </p:spPr>
        <p:txBody>
          <a:bodyPr vert="horz" lIns="91440" tIns="45720" rIns="91440" bIns="45720" rtlCol="0" anchor="ctr">
            <a:noAutofit/>
          </a:bodyPr>
          <a:lstStyle>
            <a:lvl1pPr>
              <a:lnSpc>
                <a:spcPct val="90000"/>
              </a:lnSpc>
              <a:spcBef>
                <a:spcPct val="0"/>
              </a:spcBef>
              <a:buNone/>
              <a:defRPr sz="4400">
                <a:solidFill>
                  <a:schemeClr val="accent2"/>
                </a:solidFill>
                <a:latin typeface="Calibri" pitchFamily="34" charset="0"/>
                <a:ea typeface="+mj-ea"/>
                <a:cs typeface="+mj-cs"/>
              </a:defRPr>
            </a:lvl1pPr>
          </a:lstStyle>
          <a:p>
            <a:r>
              <a:rPr lang="en-US" dirty="0">
                <a:latin typeface="+mj-lt"/>
              </a:rPr>
              <a:t>Project Activities: Alignment</a:t>
            </a:r>
          </a:p>
        </p:txBody>
      </p:sp>
      <p:sp>
        <p:nvSpPr>
          <p:cNvPr id="98306" name="Rectangle 2" descr="Do all project and activities align with all the results?"/>
          <p:cNvSpPr>
            <a:spLocks noGrp="1" noChangeArrowheads="1"/>
          </p:cNvSpPr>
          <p:nvPr>
            <p:ph type="title"/>
          </p:nvPr>
        </p:nvSpPr>
        <p:spPr>
          <a:xfrm>
            <a:off x="648404" y="958889"/>
            <a:ext cx="8686800" cy="1062846"/>
          </a:xfrm>
        </p:spPr>
        <p:txBody>
          <a:bodyPr>
            <a:normAutofit/>
          </a:bodyPr>
          <a:lstStyle/>
          <a:p>
            <a:pPr eaLnBrk="1" hangingPunct="1"/>
            <a:r>
              <a:rPr lang="en-US" altLang="en-US" sz="2800" b="1" kern="0" dirty="0">
                <a:solidFill>
                  <a:schemeClr val="tx1"/>
                </a:solidFill>
                <a:latin typeface="+mn-lt"/>
                <a:ea typeface="ＭＳ Ｐゴシック" pitchFamily="-106" charset="-128"/>
                <a:cs typeface="Arial" pitchFamily="34" charset="0"/>
              </a:rPr>
              <a:t>Do all project and activities align with all the results?</a:t>
            </a:r>
          </a:p>
        </p:txBody>
      </p:sp>
      <p:cxnSp>
        <p:nvCxnSpPr>
          <p:cNvPr id="98308" name="AutoShape 6">
            <a:extLst>
              <a:ext uri="{C183D7F6-B498-43B3-948B-1728B52AA6E4}">
                <adec:decorative xmlns:adec="http://schemas.microsoft.com/office/drawing/2017/decorative" val="1"/>
              </a:ext>
            </a:extLst>
          </p:cNvPr>
          <p:cNvCxnSpPr>
            <a:cxnSpLocks noChangeShapeType="1"/>
          </p:cNvCxnSpPr>
          <p:nvPr/>
        </p:nvCxnSpPr>
        <p:spPr bwMode="auto">
          <a:xfrm rot="-5400000">
            <a:off x="3892550" y="2239963"/>
            <a:ext cx="381000" cy="13843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8309" name="AutoShape 7">
            <a:extLst>
              <a:ext uri="{C183D7F6-B498-43B3-948B-1728B52AA6E4}">
                <adec:decorative xmlns:adec="http://schemas.microsoft.com/office/drawing/2017/decorative" val="1"/>
              </a:ext>
            </a:extLst>
          </p:cNvPr>
          <p:cNvCxnSpPr>
            <a:cxnSpLocks noChangeShapeType="1"/>
          </p:cNvCxnSpPr>
          <p:nvPr/>
        </p:nvCxnSpPr>
        <p:spPr bwMode="auto">
          <a:xfrm rot="5400000" flipH="1">
            <a:off x="5226050" y="2290763"/>
            <a:ext cx="381000" cy="12827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8310" name="AutoShape 8">
            <a:extLst>
              <a:ext uri="{C183D7F6-B498-43B3-948B-1728B52AA6E4}">
                <adec:decorative xmlns:adec="http://schemas.microsoft.com/office/drawing/2017/decorative" val="1"/>
              </a:ext>
            </a:extLst>
          </p:cNvPr>
          <p:cNvCxnSpPr>
            <a:cxnSpLocks noChangeShapeType="1"/>
          </p:cNvCxnSpPr>
          <p:nvPr/>
        </p:nvCxnSpPr>
        <p:spPr bwMode="auto">
          <a:xfrm rot="-5400000">
            <a:off x="2597150" y="3409950"/>
            <a:ext cx="520700" cy="7620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8311" name="AutoShape 9">
            <a:extLst>
              <a:ext uri="{C183D7F6-B498-43B3-948B-1728B52AA6E4}">
                <adec:decorative xmlns:adec="http://schemas.microsoft.com/office/drawing/2017/decorative" val="1"/>
              </a:ext>
            </a:extLst>
          </p:cNvPr>
          <p:cNvCxnSpPr>
            <a:cxnSpLocks noChangeShapeType="1"/>
          </p:cNvCxnSpPr>
          <p:nvPr/>
        </p:nvCxnSpPr>
        <p:spPr bwMode="auto">
          <a:xfrm rot="5400000" flipH="1">
            <a:off x="3276600" y="3492500"/>
            <a:ext cx="520700" cy="5969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512" name="Rectangle 10">
            <a:extLst>
              <a:ext uri="{C183D7F6-B498-43B3-948B-1728B52AA6E4}">
                <adec:decorative xmlns:adec="http://schemas.microsoft.com/office/drawing/2017/decorative" val="1"/>
              </a:ext>
            </a:extLst>
          </p:cNvPr>
          <p:cNvSpPr>
            <a:spLocks noChangeArrowheads="1"/>
          </p:cNvSpPr>
          <p:nvPr/>
        </p:nvSpPr>
        <p:spPr bwMode="auto">
          <a:xfrm>
            <a:off x="5653088" y="3122613"/>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cxnSp>
        <p:nvCxnSpPr>
          <p:cNvPr id="98313" name="AutoShape 11">
            <a:extLst>
              <a:ext uri="{C183D7F6-B498-43B3-948B-1728B52AA6E4}">
                <adec:decorative xmlns:adec="http://schemas.microsoft.com/office/drawing/2017/decorative" val="1"/>
              </a:ext>
            </a:extLst>
          </p:cNvPr>
          <p:cNvCxnSpPr>
            <a:cxnSpLocks noChangeShapeType="1"/>
            <a:endCxn id="21512" idx="2"/>
          </p:cNvCxnSpPr>
          <p:nvPr/>
        </p:nvCxnSpPr>
        <p:spPr bwMode="auto">
          <a:xfrm rot="-5400000">
            <a:off x="5380038" y="3446463"/>
            <a:ext cx="520700" cy="7620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8314" name="AutoShape 12">
            <a:extLst>
              <a:ext uri="{C183D7F6-B498-43B3-948B-1728B52AA6E4}">
                <adec:decorative xmlns:adec="http://schemas.microsoft.com/office/drawing/2017/decorative" val="1"/>
              </a:ext>
            </a:extLst>
          </p:cNvPr>
          <p:cNvCxnSpPr>
            <a:cxnSpLocks noChangeShapeType="1"/>
            <a:endCxn id="21512" idx="2"/>
          </p:cNvCxnSpPr>
          <p:nvPr/>
        </p:nvCxnSpPr>
        <p:spPr bwMode="auto">
          <a:xfrm rot="5400000" flipH="1">
            <a:off x="6059488" y="3529013"/>
            <a:ext cx="520700" cy="5969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515" name="Rectangle 13">
            <a:extLst>
              <a:ext uri="{C183D7F6-B498-43B3-948B-1728B52AA6E4}">
                <adec:decorative xmlns:adec="http://schemas.microsoft.com/office/drawing/2017/decorative" val="1"/>
              </a:ext>
            </a:extLst>
          </p:cNvPr>
          <p:cNvSpPr>
            <a:spLocks noChangeArrowheads="1"/>
          </p:cNvSpPr>
          <p:nvPr/>
        </p:nvSpPr>
        <p:spPr bwMode="auto">
          <a:xfrm>
            <a:off x="2917825" y="30861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6" name="Rectangle 15">
            <a:extLst>
              <a:ext uri="{C183D7F6-B498-43B3-948B-1728B52AA6E4}">
                <adec:decorative xmlns:adec="http://schemas.microsoft.com/office/drawing/2017/decorative" val="1"/>
              </a:ext>
            </a:extLst>
          </p:cNvPr>
          <p:cNvSpPr>
            <a:spLocks noChangeArrowheads="1"/>
          </p:cNvSpPr>
          <p:nvPr/>
        </p:nvSpPr>
        <p:spPr bwMode="auto">
          <a:xfrm>
            <a:off x="2181225" y="40513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7" name="Rectangle 17">
            <a:extLst>
              <a:ext uri="{C183D7F6-B498-43B3-948B-1728B52AA6E4}">
                <adec:decorative xmlns:adec="http://schemas.microsoft.com/office/drawing/2017/decorative" val="1"/>
              </a:ext>
            </a:extLst>
          </p:cNvPr>
          <p:cNvSpPr>
            <a:spLocks noChangeArrowheads="1"/>
          </p:cNvSpPr>
          <p:nvPr/>
        </p:nvSpPr>
        <p:spPr bwMode="auto">
          <a:xfrm>
            <a:off x="3467100" y="40513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8" name="Rectangle 19">
            <a:extLst>
              <a:ext uri="{C183D7F6-B498-43B3-948B-1728B52AA6E4}">
                <adec:decorative xmlns:adec="http://schemas.microsoft.com/office/drawing/2017/decorative" val="1"/>
              </a:ext>
            </a:extLst>
          </p:cNvPr>
          <p:cNvSpPr>
            <a:spLocks noChangeArrowheads="1"/>
          </p:cNvSpPr>
          <p:nvPr/>
        </p:nvSpPr>
        <p:spPr bwMode="auto">
          <a:xfrm>
            <a:off x="4406900" y="2297113"/>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9" name="Rectangle 21">
            <a:extLst>
              <a:ext uri="{C183D7F6-B498-43B3-948B-1728B52AA6E4}">
                <adec:decorative xmlns:adec="http://schemas.microsoft.com/office/drawing/2017/decorative" val="1"/>
              </a:ext>
            </a:extLst>
          </p:cNvPr>
          <p:cNvSpPr>
            <a:spLocks noChangeArrowheads="1"/>
          </p:cNvSpPr>
          <p:nvPr/>
        </p:nvSpPr>
        <p:spPr bwMode="auto">
          <a:xfrm>
            <a:off x="6249988" y="41148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20" name="Rectangle 23">
            <a:extLst>
              <a:ext uri="{C183D7F6-B498-43B3-948B-1728B52AA6E4}">
                <adec:decorative xmlns:adec="http://schemas.microsoft.com/office/drawing/2017/decorative" val="1"/>
              </a:ext>
            </a:extLst>
          </p:cNvPr>
          <p:cNvSpPr>
            <a:spLocks noChangeArrowheads="1"/>
          </p:cNvSpPr>
          <p:nvPr/>
        </p:nvSpPr>
        <p:spPr bwMode="auto">
          <a:xfrm>
            <a:off x="4787900" y="41148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98321" name="Text Box 24">
            <a:extLst>
              <a:ext uri="{C183D7F6-B498-43B3-948B-1728B52AA6E4}">
                <adec:decorative xmlns:adec="http://schemas.microsoft.com/office/drawing/2017/decorative" val="1"/>
              </a:ext>
            </a:extLst>
          </p:cNvPr>
          <p:cNvSpPr txBox="1">
            <a:spLocks noChangeArrowheads="1"/>
          </p:cNvSpPr>
          <p:nvPr/>
        </p:nvSpPr>
        <p:spPr bwMode="auto">
          <a:xfrm>
            <a:off x="1871664" y="4902201"/>
            <a:ext cx="12096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dirty="0">
                <a:solidFill>
                  <a:schemeClr val="tx1"/>
                </a:solidFill>
              </a:rPr>
              <a:t>Activity 1</a:t>
            </a:r>
          </a:p>
          <a:p>
            <a:pPr algn="ctr">
              <a:spcBef>
                <a:spcPct val="50000"/>
              </a:spcBef>
              <a:buSzTx/>
              <a:buFontTx/>
              <a:buNone/>
            </a:pPr>
            <a:r>
              <a:rPr lang="en-US" altLang="en-US" sz="2000" b="0" dirty="0">
                <a:solidFill>
                  <a:schemeClr val="tx1"/>
                </a:solidFill>
              </a:rPr>
              <a:t>Activity 2</a:t>
            </a:r>
          </a:p>
        </p:txBody>
      </p:sp>
      <p:sp>
        <p:nvSpPr>
          <p:cNvPr id="98322" name="Text Box 25">
            <a:extLst>
              <a:ext uri="{C183D7F6-B498-43B3-948B-1728B52AA6E4}">
                <adec:decorative xmlns:adec="http://schemas.microsoft.com/office/drawing/2017/decorative" val="1"/>
              </a:ext>
            </a:extLst>
          </p:cNvPr>
          <p:cNvSpPr txBox="1">
            <a:spLocks noChangeArrowheads="1"/>
          </p:cNvSpPr>
          <p:nvPr/>
        </p:nvSpPr>
        <p:spPr bwMode="auto">
          <a:xfrm>
            <a:off x="3182939" y="4864101"/>
            <a:ext cx="12096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a:solidFill>
                  <a:schemeClr val="tx1"/>
                </a:solidFill>
              </a:rPr>
              <a:t>Activity 3</a:t>
            </a:r>
          </a:p>
          <a:p>
            <a:pPr algn="ctr">
              <a:spcBef>
                <a:spcPct val="50000"/>
              </a:spcBef>
              <a:buSzTx/>
              <a:buFontTx/>
              <a:buNone/>
            </a:pPr>
            <a:endParaRPr lang="en-US" altLang="en-US" sz="2000" b="0">
              <a:solidFill>
                <a:schemeClr val="tx1"/>
              </a:solidFill>
            </a:endParaRPr>
          </a:p>
        </p:txBody>
      </p:sp>
      <p:sp>
        <p:nvSpPr>
          <p:cNvPr id="98323" name="Text Box 26">
            <a:extLst>
              <a:ext uri="{C183D7F6-B498-43B3-948B-1728B52AA6E4}">
                <adec:decorative xmlns:adec="http://schemas.microsoft.com/office/drawing/2017/decorative" val="1"/>
              </a:ext>
            </a:extLst>
          </p:cNvPr>
          <p:cNvSpPr txBox="1">
            <a:spLocks noChangeArrowheads="1"/>
          </p:cNvSpPr>
          <p:nvPr/>
        </p:nvSpPr>
        <p:spPr bwMode="auto">
          <a:xfrm>
            <a:off x="4498976" y="4902201"/>
            <a:ext cx="12096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a:solidFill>
                  <a:schemeClr val="tx1"/>
                </a:solidFill>
              </a:rPr>
              <a:t>Activity 4</a:t>
            </a:r>
          </a:p>
          <a:p>
            <a:pPr algn="ctr">
              <a:spcBef>
                <a:spcPct val="50000"/>
              </a:spcBef>
              <a:buSzTx/>
              <a:buFontTx/>
              <a:buNone/>
            </a:pPr>
            <a:r>
              <a:rPr lang="en-US" altLang="en-US" sz="2000" b="0">
                <a:solidFill>
                  <a:schemeClr val="tx1"/>
                </a:solidFill>
              </a:rPr>
              <a:t>Activity 5</a:t>
            </a:r>
          </a:p>
        </p:txBody>
      </p:sp>
      <p:sp>
        <p:nvSpPr>
          <p:cNvPr id="98324" name="Text Box 27" descr="Sample project and activities diagram with Activity numbers 1-9 below. ">
            <a:extLst>
              <a:ext uri="{C183D7F6-B498-43B3-948B-1728B52AA6E4}">
                <adec:decorative xmlns:adec="http://schemas.microsoft.com/office/drawing/2017/decorative" val="0"/>
              </a:ext>
            </a:extLst>
          </p:cNvPr>
          <p:cNvSpPr txBox="1">
            <a:spLocks noChangeArrowheads="1"/>
          </p:cNvSpPr>
          <p:nvPr/>
        </p:nvSpPr>
        <p:spPr bwMode="auto">
          <a:xfrm>
            <a:off x="5872164" y="4902201"/>
            <a:ext cx="12096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a:solidFill>
                  <a:schemeClr val="tx1"/>
                </a:solidFill>
              </a:rPr>
              <a:t>Activity 6</a:t>
            </a:r>
          </a:p>
          <a:p>
            <a:pPr algn="ctr">
              <a:spcBef>
                <a:spcPct val="50000"/>
              </a:spcBef>
              <a:buSzTx/>
              <a:buFontTx/>
              <a:buNone/>
            </a:pPr>
            <a:r>
              <a:rPr lang="en-US" altLang="en-US" sz="2000" b="0">
                <a:solidFill>
                  <a:schemeClr val="tx1"/>
                </a:solidFill>
              </a:rPr>
              <a:t>Activity 7</a:t>
            </a:r>
          </a:p>
        </p:txBody>
      </p:sp>
      <p:sp>
        <p:nvSpPr>
          <p:cNvPr id="98325" name="Text Box 28">
            <a:extLst>
              <a:ext uri="{C183D7F6-B498-43B3-948B-1728B52AA6E4}">
                <adec:decorative xmlns:adec="http://schemas.microsoft.com/office/drawing/2017/decorative" val="1"/>
              </a:ext>
            </a:extLst>
          </p:cNvPr>
          <p:cNvSpPr txBox="1">
            <a:spLocks noChangeArrowheads="1"/>
          </p:cNvSpPr>
          <p:nvPr/>
        </p:nvSpPr>
        <p:spPr bwMode="auto">
          <a:xfrm>
            <a:off x="7381876" y="4975226"/>
            <a:ext cx="12096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a:solidFill>
                  <a:schemeClr val="tx1"/>
                </a:solidFill>
              </a:rPr>
              <a:t>Activity 8</a:t>
            </a:r>
          </a:p>
          <a:p>
            <a:pPr algn="ctr">
              <a:spcBef>
                <a:spcPct val="50000"/>
              </a:spcBef>
              <a:buSzTx/>
              <a:buFontTx/>
              <a:buNone/>
            </a:pPr>
            <a:endParaRPr lang="en-US" altLang="en-US" sz="2000" b="0">
              <a:solidFill>
                <a:schemeClr val="tx1"/>
              </a:solidFill>
            </a:endParaRPr>
          </a:p>
        </p:txBody>
      </p:sp>
      <p:sp>
        <p:nvSpPr>
          <p:cNvPr id="98326" name="Text Box 29">
            <a:extLst>
              <a:ext uri="{C183D7F6-B498-43B3-948B-1728B52AA6E4}">
                <adec:decorative xmlns:adec="http://schemas.microsoft.com/office/drawing/2017/decorative" val="1"/>
              </a:ext>
            </a:extLst>
          </p:cNvPr>
          <p:cNvSpPr txBox="1">
            <a:spLocks noChangeArrowheads="1"/>
          </p:cNvSpPr>
          <p:nvPr/>
        </p:nvSpPr>
        <p:spPr bwMode="auto">
          <a:xfrm>
            <a:off x="8970964" y="4975226"/>
            <a:ext cx="12096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a:solidFill>
                  <a:schemeClr val="tx1"/>
                </a:solidFill>
              </a:rPr>
              <a:t>Activity 9</a:t>
            </a:r>
          </a:p>
          <a:p>
            <a:pPr algn="ctr">
              <a:spcBef>
                <a:spcPct val="50000"/>
              </a:spcBef>
              <a:buSzTx/>
              <a:buFontTx/>
              <a:buNone/>
            </a:pPr>
            <a:endParaRPr lang="en-US" altLang="en-US" sz="2000" b="0">
              <a:solidFill>
                <a:schemeClr val="tx1"/>
              </a:solidFill>
            </a:endParaRPr>
          </a:p>
        </p:txBody>
      </p:sp>
      <p:sp>
        <p:nvSpPr>
          <p:cNvPr id="98327" name="Line 30">
            <a:extLst>
              <a:ext uri="{C183D7F6-B498-43B3-948B-1728B52AA6E4}">
                <adec:decorative xmlns:adec="http://schemas.microsoft.com/office/drawing/2017/decorative" val="1"/>
              </a:ext>
            </a:extLst>
          </p:cNvPr>
          <p:cNvSpPr>
            <a:spLocks noChangeShapeType="1"/>
          </p:cNvSpPr>
          <p:nvPr/>
        </p:nvSpPr>
        <p:spPr bwMode="auto">
          <a:xfrm flipV="1">
            <a:off x="2451100" y="45593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28" name="Line 31">
            <a:extLst>
              <a:ext uri="{C183D7F6-B498-43B3-948B-1728B52AA6E4}">
                <adec:decorative xmlns:adec="http://schemas.microsoft.com/office/drawing/2017/decorative" val="1"/>
              </a:ext>
            </a:extLst>
          </p:cNvPr>
          <p:cNvSpPr>
            <a:spLocks noChangeShapeType="1"/>
          </p:cNvSpPr>
          <p:nvPr/>
        </p:nvSpPr>
        <p:spPr bwMode="auto">
          <a:xfrm flipV="1">
            <a:off x="7986713" y="4624388"/>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29" name="Line 32">
            <a:extLst>
              <a:ext uri="{C183D7F6-B498-43B3-948B-1728B52AA6E4}">
                <adec:decorative xmlns:adec="http://schemas.microsoft.com/office/drawing/2017/decorative" val="1"/>
              </a:ext>
            </a:extLst>
          </p:cNvPr>
          <p:cNvSpPr>
            <a:spLocks noChangeShapeType="1"/>
          </p:cNvSpPr>
          <p:nvPr/>
        </p:nvSpPr>
        <p:spPr bwMode="auto">
          <a:xfrm flipV="1">
            <a:off x="6483350" y="45593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30" name="Line 33">
            <a:extLst>
              <a:ext uri="{C183D7F6-B498-43B3-948B-1728B52AA6E4}">
                <adec:decorative xmlns:adec="http://schemas.microsoft.com/office/drawing/2017/decorative" val="1"/>
              </a:ext>
            </a:extLst>
          </p:cNvPr>
          <p:cNvSpPr>
            <a:spLocks noChangeShapeType="1"/>
          </p:cNvSpPr>
          <p:nvPr/>
        </p:nvSpPr>
        <p:spPr bwMode="auto">
          <a:xfrm flipV="1">
            <a:off x="5143500" y="45593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31" name="Line 34">
            <a:extLst>
              <a:ext uri="{C183D7F6-B498-43B3-948B-1728B52AA6E4}">
                <adec:decorative xmlns:adec="http://schemas.microsoft.com/office/drawing/2017/decorative" val="1"/>
              </a:ext>
            </a:extLst>
          </p:cNvPr>
          <p:cNvSpPr>
            <a:spLocks noChangeShapeType="1"/>
          </p:cNvSpPr>
          <p:nvPr/>
        </p:nvSpPr>
        <p:spPr bwMode="auto">
          <a:xfrm flipV="1">
            <a:off x="3835400" y="450056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32" name="Line 35">
            <a:extLst>
              <a:ext uri="{C183D7F6-B498-43B3-948B-1728B52AA6E4}">
                <adec:decorative xmlns:adec="http://schemas.microsoft.com/office/drawing/2017/decorative" val="1"/>
              </a:ext>
            </a:extLst>
          </p:cNvPr>
          <p:cNvSpPr>
            <a:spLocks noChangeShapeType="1"/>
          </p:cNvSpPr>
          <p:nvPr/>
        </p:nvSpPr>
        <p:spPr bwMode="auto">
          <a:xfrm flipV="1">
            <a:off x="9575800" y="4624388"/>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33" name="Text Box 36">
            <a:extLst>
              <a:ext uri="{C183D7F6-B498-43B3-948B-1728B52AA6E4}">
                <adec:decorative xmlns:adec="http://schemas.microsoft.com/office/drawing/2017/decorative" val="1"/>
              </a:ext>
            </a:extLst>
          </p:cNvPr>
          <p:cNvSpPr txBox="1">
            <a:spLocks noChangeArrowheads="1"/>
          </p:cNvSpPr>
          <p:nvPr/>
        </p:nvSpPr>
        <p:spPr bwMode="auto">
          <a:xfrm>
            <a:off x="7796214" y="4114801"/>
            <a:ext cx="40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800">
                <a:solidFill>
                  <a:schemeClr val="tx1"/>
                </a:solidFill>
              </a:rPr>
              <a:t>?</a:t>
            </a:r>
          </a:p>
        </p:txBody>
      </p:sp>
      <p:sp>
        <p:nvSpPr>
          <p:cNvPr id="98334" name="Text Box 37">
            <a:extLst>
              <a:ext uri="{C183D7F6-B498-43B3-948B-1728B52AA6E4}">
                <adec:decorative xmlns:adec="http://schemas.microsoft.com/office/drawing/2017/decorative" val="1"/>
              </a:ext>
            </a:extLst>
          </p:cNvPr>
          <p:cNvSpPr txBox="1">
            <a:spLocks noChangeArrowheads="1"/>
          </p:cNvSpPr>
          <p:nvPr/>
        </p:nvSpPr>
        <p:spPr bwMode="auto">
          <a:xfrm>
            <a:off x="9374189" y="4114801"/>
            <a:ext cx="403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800">
                <a:solidFill>
                  <a:schemeClr val="tx1"/>
                </a:solidFill>
              </a:rPr>
              <a:t>?</a:t>
            </a:r>
          </a:p>
        </p:txBody>
      </p:sp>
      <p:sp>
        <p:nvSpPr>
          <p:cNvPr id="31" name="Footer Placeholder 2">
            <a:extLst>
              <a:ext uri="{FF2B5EF4-FFF2-40B4-BE49-F238E27FC236}">
                <a16:creationId xmlns:a16="http://schemas.microsoft.com/office/drawing/2014/main" id="{B1E9B43C-42F3-4672-95DF-87FB5E6A9479}"/>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dirty="0"/>
              <a:t>   https://</a:t>
            </a:r>
            <a:r>
              <a:rPr lang="en-US" dirty="0" err="1"/>
              <a:t>www.dol.gov</a:t>
            </a:r>
            <a:r>
              <a:rPr lang="en-US" dirty="0"/>
              <a:t>/agencies/</a:t>
            </a:r>
            <a:r>
              <a:rPr lang="en-US" dirty="0" err="1"/>
              <a:t>ilab</a:t>
            </a:r>
            <a:r>
              <a:rPr lang="en-US" dirty="0"/>
              <a:t>                                                                 Office of Child Labor, Forced Labor, and Human Trafficking                                                                                    @</a:t>
            </a:r>
            <a:r>
              <a:rPr lang="en-US" dirty="0" err="1"/>
              <a:t>ILAB_DOL</a:t>
            </a:r>
            <a:endParaRPr lang="en-US" dirty="0"/>
          </a:p>
        </p:txBody>
      </p:sp>
    </p:spTree>
    <p:extLst>
      <p:ext uri="{BB962C8B-B14F-4D97-AF65-F5344CB8AC3E}">
        <p14:creationId xmlns:p14="http://schemas.microsoft.com/office/powerpoint/2010/main" val="40872128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AE6A84-D346-4C19-B481-272E68A6774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2" name="Title 1">
            <a:extLst>
              <a:ext uri="{FF2B5EF4-FFF2-40B4-BE49-F238E27FC236}">
                <a16:creationId xmlns:a16="http://schemas.microsoft.com/office/drawing/2014/main" id="{34A51F0B-E340-4218-9ECF-B7AACD1EAA68}"/>
              </a:ext>
            </a:extLst>
          </p:cNvPr>
          <p:cNvSpPr>
            <a:spLocks noGrp="1"/>
          </p:cNvSpPr>
          <p:nvPr>
            <p:ph type="title"/>
          </p:nvPr>
        </p:nvSpPr>
        <p:spPr/>
        <p:txBody>
          <a:bodyPr/>
          <a:lstStyle/>
          <a:p>
            <a:r>
              <a:rPr lang="en-US" sz="4400" dirty="0">
                <a:solidFill>
                  <a:srgbClr val="C00000"/>
                </a:solidFill>
              </a:rPr>
              <a:t>Why Develop a </a:t>
            </a:r>
            <a:r>
              <a:rPr lang="en-US" dirty="0">
                <a:solidFill>
                  <a:srgbClr val="C00000"/>
                </a:solidFill>
              </a:rPr>
              <a:t>R</a:t>
            </a:r>
            <a:r>
              <a:rPr lang="en-US" sz="4400" dirty="0">
                <a:solidFill>
                  <a:srgbClr val="C00000"/>
                </a:solidFill>
              </a:rPr>
              <a:t>esults </a:t>
            </a:r>
            <a:r>
              <a:rPr lang="en-US" dirty="0">
                <a:solidFill>
                  <a:srgbClr val="C00000"/>
                </a:solidFill>
              </a:rPr>
              <a:t>F</a:t>
            </a:r>
            <a:r>
              <a:rPr lang="en-US" sz="4400" dirty="0">
                <a:solidFill>
                  <a:srgbClr val="C00000"/>
                </a:solidFill>
              </a:rPr>
              <a:t>ramework?</a:t>
            </a:r>
            <a:endParaRPr lang="en-US" dirty="0">
              <a:solidFill>
                <a:srgbClr val="C00000"/>
              </a:solidFill>
            </a:endParaRPr>
          </a:p>
        </p:txBody>
      </p:sp>
      <p:sp>
        <p:nvSpPr>
          <p:cNvPr id="4" name="Text Placeholder 3">
            <a:extLst>
              <a:ext uri="{FF2B5EF4-FFF2-40B4-BE49-F238E27FC236}">
                <a16:creationId xmlns:a16="http://schemas.microsoft.com/office/drawing/2014/main" id="{D86128DF-4858-4E4B-AD1A-75E62BC19241}"/>
              </a:ext>
            </a:extLst>
          </p:cNvPr>
          <p:cNvSpPr>
            <a:spLocks noGrp="1"/>
          </p:cNvSpPr>
          <p:nvPr>
            <p:ph type="body" sz="quarter" idx="13"/>
          </p:nvPr>
        </p:nvSpPr>
        <p:spPr>
          <a:xfrm>
            <a:off x="548640" y="1290320"/>
            <a:ext cx="10571307" cy="4754880"/>
          </a:xfrm>
        </p:spPr>
        <p:txBody>
          <a:bodyPr>
            <a:normAutofit lnSpcReduction="10000"/>
          </a:bodyPr>
          <a:lstStyle/>
          <a:p>
            <a:pPr marL="233363" indent="-233363">
              <a:lnSpc>
                <a:spcPct val="120000"/>
              </a:lnSpc>
              <a:buFont typeface="Arial" panose="020B0604020202020204" pitchFamily="34" charset="0"/>
              <a:buChar char="•"/>
            </a:pPr>
            <a:r>
              <a:rPr lang="en-US" dirty="0"/>
              <a:t>Show how activities lead to the achievement of results</a:t>
            </a:r>
          </a:p>
          <a:p>
            <a:pPr marL="233363" indent="-233363">
              <a:lnSpc>
                <a:spcPct val="120000"/>
              </a:lnSpc>
              <a:buFont typeface="Arial" panose="020B0604020202020204" pitchFamily="34" charset="0"/>
              <a:buChar char="•"/>
            </a:pPr>
            <a:r>
              <a:rPr lang="en-US" dirty="0"/>
              <a:t>Build common understanding about the projects expected results and the process to achieve the desired change</a:t>
            </a:r>
          </a:p>
          <a:p>
            <a:pPr marL="233363" indent="-233363">
              <a:lnSpc>
                <a:spcPct val="120000"/>
              </a:lnSpc>
              <a:buFont typeface="Arial" panose="020B0604020202020204" pitchFamily="34" charset="0"/>
              <a:buChar char="•"/>
            </a:pPr>
            <a:r>
              <a:rPr lang="en-US" dirty="0"/>
              <a:t>Highlight gaps in logic and critical assumptions</a:t>
            </a:r>
          </a:p>
          <a:p>
            <a:pPr marL="233363" indent="-233363">
              <a:lnSpc>
                <a:spcPct val="120000"/>
              </a:lnSpc>
              <a:buFont typeface="Arial" panose="020B0604020202020204" pitchFamily="34" charset="0"/>
              <a:buChar char="•"/>
            </a:pPr>
            <a:r>
              <a:rPr lang="en-US" dirty="0"/>
              <a:t>Ensure planning is done with the “end in mind”</a:t>
            </a:r>
          </a:p>
          <a:p>
            <a:pPr marL="233363" indent="-233363">
              <a:lnSpc>
                <a:spcPct val="120000"/>
              </a:lnSpc>
              <a:buFont typeface="Arial" panose="020B0604020202020204" pitchFamily="34" charset="0"/>
              <a:buChar char="•"/>
            </a:pPr>
            <a:r>
              <a:rPr lang="en-US" dirty="0"/>
              <a:t>Guide M&amp;E system and efforts</a:t>
            </a:r>
          </a:p>
          <a:p>
            <a:pPr marL="971550" lvl="2" indent="-342900">
              <a:lnSpc>
                <a:spcPct val="120000"/>
              </a:lnSpc>
              <a:spcBef>
                <a:spcPts val="0"/>
              </a:spcBef>
              <a:buFont typeface="Wingdings" panose="05000000000000000000" pitchFamily="2" charset="2"/>
              <a:buChar char="ü"/>
            </a:pPr>
            <a:r>
              <a:rPr lang="en-US" sz="2800" dirty="0"/>
              <a:t>Identify most useful indicators</a:t>
            </a:r>
          </a:p>
          <a:p>
            <a:pPr marL="971550" lvl="2" indent="-342900">
              <a:lnSpc>
                <a:spcPct val="120000"/>
              </a:lnSpc>
              <a:buFont typeface="Wingdings" panose="05000000000000000000" pitchFamily="2" charset="2"/>
              <a:buChar char="ü"/>
            </a:pPr>
            <a:r>
              <a:rPr lang="en-US" sz="2800" dirty="0"/>
              <a:t>Lay out a testable hypothesis of change</a:t>
            </a:r>
          </a:p>
          <a:p>
            <a:endParaRPr lang="en-US" dirty="0"/>
          </a:p>
        </p:txBody>
      </p:sp>
    </p:spTree>
    <p:extLst>
      <p:ext uri="{BB962C8B-B14F-4D97-AF65-F5344CB8AC3E}">
        <p14:creationId xmlns:p14="http://schemas.microsoft.com/office/powerpoint/2010/main" val="37816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wipe(down)">
                                      <p:cBhvr>
                                        <p:cTn id="25" dur="500"/>
                                        <p:tgtEl>
                                          <p:spTgt spid="4">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down)">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descr="Project Activities: Sufficiency"/>
          <p:cNvSpPr>
            <a:spLocks noGrp="1" noChangeArrowheads="1"/>
          </p:cNvSpPr>
          <p:nvPr>
            <p:ph type="title"/>
          </p:nvPr>
        </p:nvSpPr>
        <p:spPr>
          <a:xfrm>
            <a:off x="429491" y="199868"/>
            <a:ext cx="9538154" cy="1052736"/>
          </a:xfrm>
        </p:spPr>
        <p:txBody>
          <a:bodyPr/>
          <a:lstStyle/>
          <a:p>
            <a:r>
              <a:rPr lang="en-US" altLang="en-US" dirty="0"/>
              <a:t>Project Activities: Sufficiency</a:t>
            </a:r>
          </a:p>
        </p:txBody>
      </p:sp>
      <p:sp>
        <p:nvSpPr>
          <p:cNvPr id="34" name="Rectangle 2" descr="Are all the results in the RF supported by a sufficient number of activities to be achieved?&#10;"/>
          <p:cNvSpPr txBox="1">
            <a:spLocks noChangeArrowheads="1"/>
          </p:cNvSpPr>
          <p:nvPr/>
        </p:nvSpPr>
        <p:spPr bwMode="auto">
          <a:xfrm>
            <a:off x="553637" y="1010981"/>
            <a:ext cx="11078730" cy="1277938"/>
          </a:xfrm>
          <a:prstGeom prst="rect">
            <a:avLst/>
          </a:prstGeom>
          <a:noFill/>
          <a:ln w="9525">
            <a:noFill/>
            <a:miter lim="800000"/>
            <a:headEnd/>
            <a:tailEnd/>
          </a:ln>
          <a:effectLst/>
        </p:spPr>
        <p:txBody>
          <a:bodyPr anchor="ctr"/>
          <a:lstStyle/>
          <a:p>
            <a:pPr eaLnBrk="1" hangingPunct="1">
              <a:defRPr/>
            </a:pPr>
            <a:r>
              <a:rPr lang="en-US" sz="2800" b="1" kern="0" dirty="0">
                <a:ea typeface="ＭＳ Ｐゴシック" pitchFamily="-106" charset="-128"/>
                <a:cs typeface="Arial" pitchFamily="34" charset="0"/>
              </a:rPr>
              <a:t>Are all the results in the RF supported by a sufficient number of activities to be achieved?</a:t>
            </a:r>
            <a:endParaRPr lang="en-US" sz="2800" b="1" u="sng" kern="0" dirty="0">
              <a:ea typeface="ＭＳ Ｐゴシック" pitchFamily="-106" charset="-128"/>
              <a:cs typeface="Arial" pitchFamily="34" charset="0"/>
            </a:endParaRPr>
          </a:p>
        </p:txBody>
      </p:sp>
      <p:cxnSp>
        <p:nvCxnSpPr>
          <p:cNvPr id="99332" name="AutoShape 6">
            <a:extLst>
              <a:ext uri="{C183D7F6-B498-43B3-948B-1728B52AA6E4}">
                <adec:decorative xmlns:adec="http://schemas.microsoft.com/office/drawing/2017/decorative" val="1"/>
              </a:ext>
            </a:extLst>
          </p:cNvPr>
          <p:cNvCxnSpPr>
            <a:cxnSpLocks noChangeShapeType="1"/>
          </p:cNvCxnSpPr>
          <p:nvPr/>
        </p:nvCxnSpPr>
        <p:spPr bwMode="auto">
          <a:xfrm rot="-5400000">
            <a:off x="5126990" y="2163763"/>
            <a:ext cx="381000" cy="13843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9333" name="AutoShape 7">
            <a:extLst>
              <a:ext uri="{C183D7F6-B498-43B3-948B-1728B52AA6E4}">
                <adec:decorative xmlns:adec="http://schemas.microsoft.com/office/drawing/2017/decorative" val="1"/>
              </a:ext>
            </a:extLst>
          </p:cNvPr>
          <p:cNvCxnSpPr>
            <a:cxnSpLocks noChangeShapeType="1"/>
          </p:cNvCxnSpPr>
          <p:nvPr/>
        </p:nvCxnSpPr>
        <p:spPr bwMode="auto">
          <a:xfrm rot="5400000" flipH="1">
            <a:off x="6460490" y="2214563"/>
            <a:ext cx="381000" cy="12827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9334" name="AutoShape 8">
            <a:extLst>
              <a:ext uri="{C183D7F6-B498-43B3-948B-1728B52AA6E4}">
                <adec:decorative xmlns:adec="http://schemas.microsoft.com/office/drawing/2017/decorative" val="1"/>
              </a:ext>
            </a:extLst>
          </p:cNvPr>
          <p:cNvCxnSpPr>
            <a:cxnSpLocks noChangeShapeType="1"/>
          </p:cNvCxnSpPr>
          <p:nvPr/>
        </p:nvCxnSpPr>
        <p:spPr bwMode="auto">
          <a:xfrm rot="-5400000">
            <a:off x="3831590" y="3333750"/>
            <a:ext cx="520700" cy="7620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9335" name="AutoShape 9">
            <a:extLst>
              <a:ext uri="{C183D7F6-B498-43B3-948B-1728B52AA6E4}">
                <adec:decorative xmlns:adec="http://schemas.microsoft.com/office/drawing/2017/decorative" val="1"/>
              </a:ext>
            </a:extLst>
          </p:cNvPr>
          <p:cNvCxnSpPr>
            <a:cxnSpLocks noChangeShapeType="1"/>
          </p:cNvCxnSpPr>
          <p:nvPr/>
        </p:nvCxnSpPr>
        <p:spPr bwMode="auto">
          <a:xfrm rot="5400000" flipH="1">
            <a:off x="4511040" y="3416300"/>
            <a:ext cx="520700" cy="5969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512" name="Rectangle 10">
            <a:extLst>
              <a:ext uri="{C183D7F6-B498-43B3-948B-1728B52AA6E4}">
                <adec:decorative xmlns:adec="http://schemas.microsoft.com/office/drawing/2017/decorative" val="1"/>
              </a:ext>
            </a:extLst>
          </p:cNvPr>
          <p:cNvSpPr>
            <a:spLocks noChangeArrowheads="1"/>
          </p:cNvSpPr>
          <p:nvPr/>
        </p:nvSpPr>
        <p:spPr bwMode="auto">
          <a:xfrm>
            <a:off x="6887528" y="3046413"/>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cxnSp>
        <p:nvCxnSpPr>
          <p:cNvPr id="99337" name="AutoShape 11">
            <a:extLst>
              <a:ext uri="{C183D7F6-B498-43B3-948B-1728B52AA6E4}">
                <adec:decorative xmlns:adec="http://schemas.microsoft.com/office/drawing/2017/decorative" val="1"/>
              </a:ext>
            </a:extLst>
          </p:cNvPr>
          <p:cNvCxnSpPr>
            <a:cxnSpLocks noChangeShapeType="1"/>
            <a:endCxn id="21512" idx="2"/>
          </p:cNvCxnSpPr>
          <p:nvPr/>
        </p:nvCxnSpPr>
        <p:spPr bwMode="auto">
          <a:xfrm rot="-5400000">
            <a:off x="6614478" y="3370263"/>
            <a:ext cx="520700" cy="7620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9338" name="AutoShape 12">
            <a:extLst>
              <a:ext uri="{C183D7F6-B498-43B3-948B-1728B52AA6E4}">
                <adec:decorative xmlns:adec="http://schemas.microsoft.com/office/drawing/2017/decorative" val="1"/>
              </a:ext>
            </a:extLst>
          </p:cNvPr>
          <p:cNvCxnSpPr>
            <a:cxnSpLocks noChangeShapeType="1"/>
            <a:endCxn id="21512" idx="2"/>
          </p:cNvCxnSpPr>
          <p:nvPr/>
        </p:nvCxnSpPr>
        <p:spPr bwMode="auto">
          <a:xfrm rot="5400000" flipH="1">
            <a:off x="7293928" y="3452813"/>
            <a:ext cx="520700" cy="59690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1515" name="Rectangle 13">
            <a:extLst>
              <a:ext uri="{C183D7F6-B498-43B3-948B-1728B52AA6E4}">
                <adec:decorative xmlns:adec="http://schemas.microsoft.com/office/drawing/2017/decorative" val="1"/>
              </a:ext>
            </a:extLst>
          </p:cNvPr>
          <p:cNvSpPr>
            <a:spLocks noChangeArrowheads="1"/>
          </p:cNvSpPr>
          <p:nvPr/>
        </p:nvSpPr>
        <p:spPr bwMode="auto">
          <a:xfrm>
            <a:off x="4152265" y="30099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6" name="Rectangle 15">
            <a:extLst>
              <a:ext uri="{C183D7F6-B498-43B3-948B-1728B52AA6E4}">
                <adec:decorative xmlns:adec="http://schemas.microsoft.com/office/drawing/2017/decorative" val="1"/>
              </a:ext>
            </a:extLst>
          </p:cNvPr>
          <p:cNvSpPr>
            <a:spLocks noChangeArrowheads="1"/>
          </p:cNvSpPr>
          <p:nvPr/>
        </p:nvSpPr>
        <p:spPr bwMode="auto">
          <a:xfrm>
            <a:off x="3415665" y="39751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7" name="Rectangle 17">
            <a:extLst>
              <a:ext uri="{C183D7F6-B498-43B3-948B-1728B52AA6E4}">
                <adec:decorative xmlns:adec="http://schemas.microsoft.com/office/drawing/2017/decorative" val="1"/>
              </a:ext>
            </a:extLst>
          </p:cNvPr>
          <p:cNvSpPr>
            <a:spLocks noChangeArrowheads="1"/>
          </p:cNvSpPr>
          <p:nvPr/>
        </p:nvSpPr>
        <p:spPr bwMode="auto">
          <a:xfrm>
            <a:off x="4701540" y="39751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8" name="Rectangle 19" descr="Sample diagram with activity numbers 1-5 below (and one question mark)">
            <a:extLst>
              <a:ext uri="{C183D7F6-B498-43B3-948B-1728B52AA6E4}">
                <adec:decorative xmlns:adec="http://schemas.microsoft.com/office/drawing/2017/decorative" val="0"/>
              </a:ext>
            </a:extLst>
          </p:cNvPr>
          <p:cNvSpPr>
            <a:spLocks noChangeArrowheads="1"/>
          </p:cNvSpPr>
          <p:nvPr/>
        </p:nvSpPr>
        <p:spPr bwMode="auto">
          <a:xfrm>
            <a:off x="5641340" y="2220913"/>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19" name="Rectangle 21">
            <a:extLst>
              <a:ext uri="{C183D7F6-B498-43B3-948B-1728B52AA6E4}">
                <adec:decorative xmlns:adec="http://schemas.microsoft.com/office/drawing/2017/decorative" val="1"/>
              </a:ext>
            </a:extLst>
          </p:cNvPr>
          <p:cNvSpPr>
            <a:spLocks noChangeArrowheads="1"/>
          </p:cNvSpPr>
          <p:nvPr/>
        </p:nvSpPr>
        <p:spPr bwMode="auto">
          <a:xfrm>
            <a:off x="7484428" y="40386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21520" name="Rectangle 23">
            <a:extLst>
              <a:ext uri="{C183D7F6-B498-43B3-948B-1728B52AA6E4}">
                <adec:decorative xmlns:adec="http://schemas.microsoft.com/office/drawing/2017/decorative" val="1"/>
              </a:ext>
            </a:extLst>
          </p:cNvPr>
          <p:cNvSpPr>
            <a:spLocks noChangeArrowheads="1"/>
          </p:cNvSpPr>
          <p:nvPr/>
        </p:nvSpPr>
        <p:spPr bwMode="auto">
          <a:xfrm>
            <a:off x="6022340" y="4038600"/>
            <a:ext cx="736600" cy="444500"/>
          </a:xfrm>
          <a:prstGeom prst="rect">
            <a:avLst/>
          </a:prstGeom>
          <a:solidFill>
            <a:schemeClr val="bg2">
              <a:lumMod val="85000"/>
            </a:schemeClr>
          </a:solidFill>
          <a:ln w="9525">
            <a:solidFill>
              <a:schemeClr val="tx1"/>
            </a:solidFill>
            <a:miter lim="800000"/>
            <a:headEnd/>
            <a:tailEnd/>
          </a:ln>
        </p:spPr>
        <p:txBody>
          <a:bodyPr wrap="none" anchor="ctr"/>
          <a:lstStyle/>
          <a:p>
            <a:pPr algn="ctr" eaLnBrk="1" hangingPunct="1">
              <a:spcBef>
                <a:spcPct val="50000"/>
              </a:spcBef>
              <a:defRPr/>
            </a:pPr>
            <a:endParaRPr lang="en-US">
              <a:ea typeface="ＭＳ Ｐゴシック" pitchFamily="-106" charset="-128"/>
            </a:endParaRPr>
          </a:p>
        </p:txBody>
      </p:sp>
      <p:sp>
        <p:nvSpPr>
          <p:cNvPr id="99345" name="Text Box 24">
            <a:extLst>
              <a:ext uri="{C183D7F6-B498-43B3-948B-1728B52AA6E4}">
                <adec:decorative xmlns:adec="http://schemas.microsoft.com/office/drawing/2017/decorative" val="1"/>
              </a:ext>
            </a:extLst>
          </p:cNvPr>
          <p:cNvSpPr txBox="1">
            <a:spLocks noChangeArrowheads="1"/>
          </p:cNvSpPr>
          <p:nvPr/>
        </p:nvSpPr>
        <p:spPr bwMode="auto">
          <a:xfrm>
            <a:off x="3106104" y="4826001"/>
            <a:ext cx="12096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a:solidFill>
                  <a:schemeClr val="tx1"/>
                </a:solidFill>
              </a:rPr>
              <a:t>Activity 1</a:t>
            </a:r>
          </a:p>
          <a:p>
            <a:pPr algn="ctr">
              <a:spcBef>
                <a:spcPct val="50000"/>
              </a:spcBef>
              <a:buSzTx/>
              <a:buFontTx/>
              <a:buNone/>
            </a:pPr>
            <a:r>
              <a:rPr lang="en-US" altLang="en-US" sz="2000" b="0">
                <a:solidFill>
                  <a:schemeClr val="tx1"/>
                </a:solidFill>
              </a:rPr>
              <a:t>Activity 2</a:t>
            </a:r>
          </a:p>
        </p:txBody>
      </p:sp>
      <p:sp>
        <p:nvSpPr>
          <p:cNvPr id="99346" name="Text Box 25">
            <a:extLst>
              <a:ext uri="{C183D7F6-B498-43B3-948B-1728B52AA6E4}">
                <adec:decorative xmlns:adec="http://schemas.microsoft.com/office/drawing/2017/decorative" val="1"/>
              </a:ext>
            </a:extLst>
          </p:cNvPr>
          <p:cNvSpPr txBox="1">
            <a:spLocks noChangeArrowheads="1"/>
          </p:cNvSpPr>
          <p:nvPr/>
        </p:nvSpPr>
        <p:spPr bwMode="auto">
          <a:xfrm>
            <a:off x="4417379" y="4787901"/>
            <a:ext cx="12096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a:solidFill>
                  <a:schemeClr val="tx1"/>
                </a:solidFill>
              </a:rPr>
              <a:t>Activity 3</a:t>
            </a:r>
          </a:p>
          <a:p>
            <a:pPr algn="ctr">
              <a:spcBef>
                <a:spcPct val="50000"/>
              </a:spcBef>
              <a:buSzTx/>
              <a:buFontTx/>
              <a:buNone/>
            </a:pPr>
            <a:endParaRPr lang="en-US" altLang="en-US" sz="2000" b="0">
              <a:solidFill>
                <a:schemeClr val="tx1"/>
              </a:solidFill>
            </a:endParaRPr>
          </a:p>
        </p:txBody>
      </p:sp>
      <p:sp>
        <p:nvSpPr>
          <p:cNvPr id="99347" name="Text Box 26">
            <a:extLst>
              <a:ext uri="{C183D7F6-B498-43B3-948B-1728B52AA6E4}">
                <adec:decorative xmlns:adec="http://schemas.microsoft.com/office/drawing/2017/decorative" val="1"/>
              </a:ext>
            </a:extLst>
          </p:cNvPr>
          <p:cNvSpPr txBox="1">
            <a:spLocks noChangeArrowheads="1"/>
          </p:cNvSpPr>
          <p:nvPr/>
        </p:nvSpPr>
        <p:spPr bwMode="auto">
          <a:xfrm>
            <a:off x="5733416" y="4826001"/>
            <a:ext cx="12096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algn="ctr">
              <a:spcBef>
                <a:spcPct val="50000"/>
              </a:spcBef>
              <a:buSzTx/>
              <a:buFontTx/>
              <a:buNone/>
            </a:pPr>
            <a:r>
              <a:rPr lang="en-US" altLang="en-US" sz="2000" b="0">
                <a:solidFill>
                  <a:schemeClr val="tx1"/>
                </a:solidFill>
              </a:rPr>
              <a:t>Activity 4</a:t>
            </a:r>
          </a:p>
          <a:p>
            <a:pPr algn="ctr">
              <a:spcBef>
                <a:spcPct val="50000"/>
              </a:spcBef>
              <a:buSzTx/>
              <a:buFontTx/>
              <a:buNone/>
            </a:pPr>
            <a:r>
              <a:rPr lang="en-US" altLang="en-US" sz="2000" b="0">
                <a:solidFill>
                  <a:schemeClr val="tx1"/>
                </a:solidFill>
              </a:rPr>
              <a:t>Activity 5</a:t>
            </a:r>
          </a:p>
        </p:txBody>
      </p:sp>
      <p:sp>
        <p:nvSpPr>
          <p:cNvPr id="99348" name="Line 30">
            <a:extLst>
              <a:ext uri="{C183D7F6-B498-43B3-948B-1728B52AA6E4}">
                <adec:decorative xmlns:adec="http://schemas.microsoft.com/office/drawing/2017/decorative" val="1"/>
              </a:ext>
            </a:extLst>
          </p:cNvPr>
          <p:cNvSpPr>
            <a:spLocks noChangeShapeType="1"/>
          </p:cNvSpPr>
          <p:nvPr/>
        </p:nvSpPr>
        <p:spPr bwMode="auto">
          <a:xfrm flipV="1">
            <a:off x="3685540" y="44831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9" name="Line 32">
            <a:extLst>
              <a:ext uri="{C183D7F6-B498-43B3-948B-1728B52AA6E4}">
                <adec:decorative xmlns:adec="http://schemas.microsoft.com/office/drawing/2017/decorative" val="1"/>
              </a:ext>
            </a:extLst>
          </p:cNvPr>
          <p:cNvSpPr>
            <a:spLocks noChangeShapeType="1"/>
          </p:cNvSpPr>
          <p:nvPr/>
        </p:nvSpPr>
        <p:spPr bwMode="auto">
          <a:xfrm flipV="1">
            <a:off x="7787640" y="4495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50" name="Line 33">
            <a:extLst>
              <a:ext uri="{C183D7F6-B498-43B3-948B-1728B52AA6E4}">
                <adec:decorative xmlns:adec="http://schemas.microsoft.com/office/drawing/2017/decorative" val="1"/>
              </a:ext>
            </a:extLst>
          </p:cNvPr>
          <p:cNvSpPr>
            <a:spLocks noChangeShapeType="1"/>
          </p:cNvSpPr>
          <p:nvPr/>
        </p:nvSpPr>
        <p:spPr bwMode="auto">
          <a:xfrm flipV="1">
            <a:off x="6377940" y="44831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51" name="Line 34">
            <a:extLst>
              <a:ext uri="{C183D7F6-B498-43B3-948B-1728B52AA6E4}">
                <adec:decorative xmlns:adec="http://schemas.microsoft.com/office/drawing/2017/decorative" val="1"/>
              </a:ext>
            </a:extLst>
          </p:cNvPr>
          <p:cNvSpPr>
            <a:spLocks noChangeShapeType="1"/>
          </p:cNvSpPr>
          <p:nvPr/>
        </p:nvSpPr>
        <p:spPr bwMode="auto">
          <a:xfrm flipV="1">
            <a:off x="5069840" y="4424363"/>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54" name="TextBox 34">
            <a:extLst>
              <a:ext uri="{C183D7F6-B498-43B3-948B-1728B52AA6E4}">
                <adec:decorative xmlns:adec="http://schemas.microsoft.com/office/drawing/2017/decorative" val="1"/>
              </a:ext>
            </a:extLst>
          </p:cNvPr>
          <p:cNvSpPr txBox="1">
            <a:spLocks noChangeArrowheads="1"/>
          </p:cNvSpPr>
          <p:nvPr/>
        </p:nvSpPr>
        <p:spPr bwMode="auto">
          <a:xfrm>
            <a:off x="7482840" y="4876801"/>
            <a:ext cx="72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eaLnBrk="1" hangingPunct="1">
              <a:spcBef>
                <a:spcPct val="0"/>
              </a:spcBef>
              <a:buSzTx/>
              <a:buFontTx/>
              <a:buNone/>
            </a:pPr>
            <a:r>
              <a:rPr lang="en-US" altLang="en-US" sz="2800">
                <a:solidFill>
                  <a:schemeClr val="tx1"/>
                </a:solidFill>
                <a:latin typeface="Times New Roman" pitchFamily="18" charset="0"/>
              </a:rPr>
              <a:t>???</a:t>
            </a:r>
          </a:p>
        </p:txBody>
      </p:sp>
      <p:cxnSp>
        <p:nvCxnSpPr>
          <p:cNvPr id="40" name="Straight Arrow Connector 39">
            <a:extLst>
              <a:ext uri="{C183D7F6-B498-43B3-948B-1728B52AA6E4}">
                <adec:decorative xmlns:adec="http://schemas.microsoft.com/office/drawing/2017/decorative" val="1"/>
              </a:ext>
            </a:extLst>
          </p:cNvPr>
          <p:cNvCxnSpPr>
            <a:stCxn id="99346" idx="0"/>
          </p:cNvCxnSpPr>
          <p:nvPr/>
        </p:nvCxnSpPr>
        <p:spPr bwMode="auto">
          <a:xfrm rot="16200000" flipV="1">
            <a:off x="4430078" y="4195763"/>
            <a:ext cx="292100" cy="892175"/>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26" name="Footer Placeholder 2">
            <a:extLst>
              <a:ext uri="{FF2B5EF4-FFF2-40B4-BE49-F238E27FC236}">
                <a16:creationId xmlns:a16="http://schemas.microsoft.com/office/drawing/2014/main" id="{136A9387-235E-4F97-98E6-47399D99BBCF}"/>
              </a:ext>
              <a:ext uri="{C183D7F6-B498-43B3-948B-1728B52AA6E4}">
                <adec:decorative xmlns:adec="http://schemas.microsoft.com/office/drawing/2017/decorative" val="1"/>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7924420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descr="Activity Mapping: CMEP Template"/>
          <p:cNvSpPr>
            <a:spLocks noGrp="1" noChangeArrowheads="1"/>
          </p:cNvSpPr>
          <p:nvPr>
            <p:ph type="title"/>
          </p:nvPr>
        </p:nvSpPr>
        <p:spPr>
          <a:xfrm>
            <a:off x="623455" y="199868"/>
            <a:ext cx="9367568" cy="824217"/>
          </a:xfrm>
        </p:spPr>
        <p:txBody>
          <a:bodyPr/>
          <a:lstStyle/>
          <a:p>
            <a:r>
              <a:rPr lang="en-US" altLang="en-US" dirty="0"/>
              <a:t>Activity Mapping: CMEP Template</a:t>
            </a:r>
          </a:p>
        </p:txBody>
      </p:sp>
      <p:sp>
        <p:nvSpPr>
          <p:cNvPr id="26" name="Footer Placeholder 2">
            <a:extLst>
              <a:ext uri="{FF2B5EF4-FFF2-40B4-BE49-F238E27FC236}">
                <a16:creationId xmlns:a16="http://schemas.microsoft.com/office/drawing/2014/main" id="{136A9387-235E-4F97-98E6-47399D99BBCF}"/>
              </a:ext>
            </a:extLst>
          </p:cNvPr>
          <p:cNvSpPr>
            <a:spLocks noGrp="1"/>
          </p:cNvSpPr>
          <p:nvPr>
            <p:ph type="ftr" sz="quarter" idx="11"/>
          </p:nvPr>
        </p:nvSpPr>
        <p:spPr>
          <a:xfrm>
            <a:off x="-34665" y="6344383"/>
            <a:ext cx="12226724" cy="509302"/>
          </a:xfrm>
        </p:spPr>
        <p:txBody>
          <a:bodyPr/>
          <a:lstStyle/>
          <a:p>
            <a:r>
              <a:rPr lang="en-US"/>
              <a:t>   https://www.dol.gov/agencies/ilab                                                                 Office of Child Labor, Forced Labor, and Human Trafficking                                                                                    @ILAB_DOL</a:t>
            </a:r>
            <a:endParaRPr lang="en-US" dirty="0"/>
          </a:p>
        </p:txBody>
      </p:sp>
      <p:pic>
        <p:nvPicPr>
          <p:cNvPr id="27" name="Picture 26" descr="A sample activities mapping chart--by Outcomes, Sub-Outcomes, and Outputs ">
            <a:extLst>
              <a:ext uri="{FF2B5EF4-FFF2-40B4-BE49-F238E27FC236}">
                <a16:creationId xmlns:a16="http://schemas.microsoft.com/office/drawing/2014/main" id="{7201D6FF-B241-444E-9CF6-A80CB86412C6}"/>
              </a:ext>
            </a:extLst>
          </p:cNvPr>
          <p:cNvPicPr>
            <a:picLocks noChangeAspect="1"/>
          </p:cNvPicPr>
          <p:nvPr/>
        </p:nvPicPr>
        <p:blipFill>
          <a:blip r:embed="rId3"/>
          <a:stretch>
            <a:fillRect/>
          </a:stretch>
        </p:blipFill>
        <p:spPr>
          <a:xfrm>
            <a:off x="1021705" y="1024085"/>
            <a:ext cx="9075148" cy="4809829"/>
          </a:xfrm>
          <a:prstGeom prst="rect">
            <a:avLst/>
          </a:prstGeom>
        </p:spPr>
      </p:pic>
    </p:spTree>
    <p:extLst>
      <p:ext uri="{BB962C8B-B14F-4D97-AF65-F5344CB8AC3E}">
        <p14:creationId xmlns:p14="http://schemas.microsoft.com/office/powerpoint/2010/main" val="365915066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Reviewing a Results Framework"/>
          <p:cNvSpPr>
            <a:spLocks noGrp="1"/>
          </p:cNvSpPr>
          <p:nvPr>
            <p:ph type="title"/>
          </p:nvPr>
        </p:nvSpPr>
        <p:spPr>
          <a:xfrm>
            <a:off x="2204931" y="3154154"/>
            <a:ext cx="6323248" cy="1072614"/>
          </a:xfrm>
        </p:spPr>
        <p:txBody>
          <a:bodyPr>
            <a:normAutofit fontScale="90000"/>
          </a:bodyPr>
          <a:lstStyle/>
          <a:p>
            <a:r>
              <a:rPr lang="en-US" dirty="0"/>
              <a:t>Reviewing a Results Framework</a:t>
            </a:r>
          </a:p>
        </p:txBody>
      </p:sp>
      <p:sp>
        <p:nvSpPr>
          <p:cNvPr id="12" name="Slide Number Placeholder 25"/>
          <p:cNvSpPr>
            <a:spLocks noGrp="1"/>
          </p:cNvSpPr>
          <p:nvPr>
            <p:ph type="sldNum" sz="quarter" idx="12"/>
          </p:nvPr>
        </p:nvSpPr>
        <p:spPr>
          <a:xfrm>
            <a:off x="9897979" y="6492875"/>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a:lstStyle>
          <a:p>
            <a:pPr eaLnBrk="1" hangingPunct="1">
              <a:spcBef>
                <a:spcPct val="0"/>
              </a:spcBef>
              <a:buSzTx/>
              <a:buFontTx/>
              <a:buNone/>
              <a:defRPr/>
            </a:pPr>
            <a:fld id="{260A5520-599A-49B0-B318-CACCDBC0A0F8}" type="slidenum">
              <a:rPr lang="en-US" smtClean="0"/>
              <a:pPr eaLnBrk="1" hangingPunct="1">
                <a:spcBef>
                  <a:spcPct val="0"/>
                </a:spcBef>
                <a:buSzTx/>
                <a:buFontTx/>
                <a:buNone/>
                <a:defRPr/>
              </a:pPr>
              <a:t>72</a:t>
            </a:fld>
            <a:endParaRPr lang="en-US" altLang="en-US" sz="1200" dirty="0">
              <a:solidFill>
                <a:srgbClr val="000099"/>
              </a:solidFill>
            </a:endParaRPr>
          </a:p>
        </p:txBody>
      </p:sp>
    </p:spTree>
    <p:extLst>
      <p:ext uri="{BB962C8B-B14F-4D97-AF65-F5344CB8AC3E}">
        <p14:creationId xmlns:p14="http://schemas.microsoft.com/office/powerpoint/2010/main" val="1853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3" descr="Reviewing a Results Framework  "/>
          <p:cNvSpPr txBox="1">
            <a:spLocks noGrp="1" noChangeArrowheads="1"/>
          </p:cNvSpPr>
          <p:nvPr>
            <p:ph type="title" idx="4294967295"/>
          </p:nvPr>
        </p:nvSpPr>
        <p:spPr bwMode="auto">
          <a:xfrm>
            <a:off x="391483" y="0"/>
            <a:ext cx="9856792" cy="6985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spcBef>
                <a:spcPct val="20000"/>
              </a:spcBef>
              <a:buSzPct val="140000"/>
              <a:buChar char="•"/>
              <a:defRPr sz="3200" b="1">
                <a:solidFill>
                  <a:srgbClr val="800000"/>
                </a:solidFill>
                <a:latin typeface="Arial" pitchFamily="34" charset="0"/>
                <a:ea typeface="MS PGothic"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MS PGothic" pitchFamily="34" charset="-128"/>
              </a:defRPr>
            </a:lvl2pPr>
            <a:lvl3pPr marL="1143000" indent="-228600">
              <a:spcBef>
                <a:spcPct val="20000"/>
              </a:spcBef>
              <a:buChar char="•"/>
              <a:defRPr sz="2400" b="1">
                <a:solidFill>
                  <a:srgbClr val="800000"/>
                </a:solidFill>
                <a:latin typeface="Arial" pitchFamily="34" charset="0"/>
                <a:ea typeface="MS PGothic" pitchFamily="34" charset="-128"/>
              </a:defRPr>
            </a:lvl3pPr>
            <a:lvl4pPr marL="1600200" indent="-228600">
              <a:spcBef>
                <a:spcPct val="20000"/>
              </a:spcBef>
              <a:buChar char="–"/>
              <a:defRPr sz="2000" b="1">
                <a:solidFill>
                  <a:srgbClr val="800000"/>
                </a:solidFill>
                <a:latin typeface="Arial" pitchFamily="34" charset="0"/>
                <a:ea typeface="MS PGothic" pitchFamily="34" charset="-128"/>
              </a:defRPr>
            </a:lvl4pPr>
            <a:lvl5pPr marL="2057400" indent="-228600">
              <a:spcBef>
                <a:spcPct val="20000"/>
              </a:spcBef>
              <a:buClr>
                <a:schemeClr val="tx2"/>
              </a:buClr>
              <a:buChar char="–"/>
              <a:defRPr sz="2000" b="1">
                <a:solidFill>
                  <a:srgbClr val="800000"/>
                </a:solidFill>
                <a:latin typeface="Arial" pitchFamily="34" charset="0"/>
                <a:ea typeface="MS PGothic"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MS PGothic" pitchFamily="34" charset="-128"/>
              </a:defRPr>
            </a:lvl9pPr>
          </a:lstStyle>
          <a:p>
            <a:pPr marL="342900" marR="0" lvl="0" indent="-342900" algn="l" defTabSz="914400" rtl="0" eaLnBrk="1" fontAlgn="auto" latinLnBrk="0" hangingPunct="1">
              <a:lnSpc>
                <a:spcPct val="110000"/>
              </a:lnSpc>
              <a:spcBef>
                <a:spcPct val="50000"/>
              </a:spcBef>
              <a:spcAft>
                <a:spcPct val="20000"/>
              </a:spcAft>
              <a:buClr>
                <a:srgbClr val="800000"/>
              </a:buClr>
              <a:buSzTx/>
              <a:buFontTx/>
              <a:buNone/>
              <a:tabLst/>
              <a:defRPr/>
            </a:pPr>
            <a:r>
              <a:rPr kumimoji="0" lang="en-US" altLang="en-US" sz="4400" b="0" i="0" u="none" strike="noStrike" kern="1200" cap="none" spc="0" normalizeH="0" baseline="0" noProof="0" dirty="0">
                <a:ln>
                  <a:noFill/>
                </a:ln>
                <a:solidFill>
                  <a:schemeClr val="accent2"/>
                </a:solidFill>
                <a:effectLst/>
                <a:uLnTx/>
                <a:uFillTx/>
                <a:latin typeface="+mj-lt"/>
                <a:ea typeface="+mj-ea"/>
                <a:cs typeface="+mj-cs"/>
              </a:rPr>
              <a:t>Reviewing a Results Framework  </a:t>
            </a:r>
          </a:p>
        </p:txBody>
      </p:sp>
      <p:pic>
        <p:nvPicPr>
          <p:cNvPr id="6" name="Picture 5">
            <a:extLst>
              <a:ext uri="{FF2B5EF4-FFF2-40B4-BE49-F238E27FC236}">
                <a16:creationId xmlns:a16="http://schemas.microsoft.com/office/drawing/2014/main" id="{4393C789-8A49-0D9F-70EF-7CFEF313C2C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87" y="786306"/>
            <a:ext cx="4245074" cy="5464286"/>
          </a:xfrm>
          <a:prstGeom prst="rect">
            <a:avLst/>
          </a:prstGeom>
        </p:spPr>
      </p:pic>
      <p:sp>
        <p:nvSpPr>
          <p:cNvPr id="16" name="Freeform: Shape 15" descr="Is the narrative/graphic easy to understand and clearly communicates the results to be achieved and theory of change?&#10;Are the results clear, unidimensional, uni-level and precise? &#10;">
            <a:extLst>
              <a:ext uri="{FF2B5EF4-FFF2-40B4-BE49-F238E27FC236}">
                <a16:creationId xmlns:a16="http://schemas.microsoft.com/office/drawing/2014/main" id="{579CB134-A722-4C52-A89F-2F09A9ABD9A4}"/>
              </a:ext>
            </a:extLst>
          </p:cNvPr>
          <p:cNvSpPr/>
          <p:nvPr/>
        </p:nvSpPr>
        <p:spPr>
          <a:xfrm>
            <a:off x="4395201" y="842934"/>
            <a:ext cx="7536969" cy="1005196"/>
          </a:xfrm>
          <a:custGeom>
            <a:avLst/>
            <a:gdLst>
              <a:gd name="connsiteX0" fmla="*/ 167536 w 1005195"/>
              <a:gd name="connsiteY0" fmla="*/ 0 h 7536968"/>
              <a:gd name="connsiteX1" fmla="*/ 837659 w 1005195"/>
              <a:gd name="connsiteY1" fmla="*/ 0 h 7536968"/>
              <a:gd name="connsiteX2" fmla="*/ 1005195 w 1005195"/>
              <a:gd name="connsiteY2" fmla="*/ 167536 h 7536968"/>
              <a:gd name="connsiteX3" fmla="*/ 1005195 w 1005195"/>
              <a:gd name="connsiteY3" fmla="*/ 7536968 h 7536968"/>
              <a:gd name="connsiteX4" fmla="*/ 1005195 w 1005195"/>
              <a:gd name="connsiteY4" fmla="*/ 7536968 h 7536968"/>
              <a:gd name="connsiteX5" fmla="*/ 0 w 1005195"/>
              <a:gd name="connsiteY5" fmla="*/ 7536968 h 7536968"/>
              <a:gd name="connsiteX6" fmla="*/ 0 w 1005195"/>
              <a:gd name="connsiteY6" fmla="*/ 7536968 h 7536968"/>
              <a:gd name="connsiteX7" fmla="*/ 0 w 1005195"/>
              <a:gd name="connsiteY7" fmla="*/ 167536 h 7536968"/>
              <a:gd name="connsiteX8" fmla="*/ 167536 w 1005195"/>
              <a:gd name="connsiteY8" fmla="*/ 0 h 753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195" h="7536968">
                <a:moveTo>
                  <a:pt x="1005195" y="1256190"/>
                </a:moveTo>
                <a:lnTo>
                  <a:pt x="1005195" y="6280778"/>
                </a:lnTo>
                <a:cubicBezTo>
                  <a:pt x="1005195" y="6974554"/>
                  <a:pt x="995191" y="7536964"/>
                  <a:pt x="982851" y="7536964"/>
                </a:cubicBezTo>
                <a:lnTo>
                  <a:pt x="0" y="7536964"/>
                </a:lnTo>
                <a:lnTo>
                  <a:pt x="0" y="7536964"/>
                </a:lnTo>
                <a:lnTo>
                  <a:pt x="0" y="4"/>
                </a:lnTo>
                <a:lnTo>
                  <a:pt x="0" y="4"/>
                </a:lnTo>
                <a:lnTo>
                  <a:pt x="982851" y="4"/>
                </a:lnTo>
                <a:cubicBezTo>
                  <a:pt x="995191" y="4"/>
                  <a:pt x="1005195" y="562414"/>
                  <a:pt x="1005195" y="1256190"/>
                </a:cubicBezTo>
                <a:close/>
              </a:path>
            </a:pathLst>
          </a:custGeom>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spcFirstLastPara="0" vert="horz" wrap="square" lIns="247651" tIns="172895" rIns="296720" bIns="172896"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prstClr val="black">
                    <a:hueOff val="0"/>
                    <a:satOff val="0"/>
                    <a:lumOff val="0"/>
                    <a:alphaOff val="0"/>
                  </a:prstClr>
                </a:solidFill>
                <a:latin typeface="Calibri" panose="020F0502020204030204"/>
                <a:ea typeface="+mn-ea"/>
                <a:cs typeface="+mn-cs"/>
              </a:rPr>
              <a:t>Is the narrative/graphic easy to understand and clearly communicates the results to be achieved and theory of change?</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prstClr val="black">
                    <a:hueOff val="0"/>
                    <a:satOff val="0"/>
                    <a:lumOff val="0"/>
                    <a:alphaOff val="0"/>
                  </a:prstClr>
                </a:solidFill>
                <a:latin typeface="Calibri" panose="020F0502020204030204"/>
                <a:ea typeface="+mn-ea"/>
                <a:cs typeface="+mn-cs"/>
              </a:rPr>
              <a:t>Are the results clear, unidimensional, </a:t>
            </a:r>
            <a:r>
              <a:rPr lang="en-US" sz="2000" kern="1200" dirty="0" err="1">
                <a:solidFill>
                  <a:prstClr val="black">
                    <a:hueOff val="0"/>
                    <a:satOff val="0"/>
                    <a:lumOff val="0"/>
                    <a:alphaOff val="0"/>
                  </a:prstClr>
                </a:solidFill>
                <a:latin typeface="Calibri" panose="020F0502020204030204"/>
                <a:ea typeface="+mn-ea"/>
                <a:cs typeface="+mn-cs"/>
              </a:rPr>
              <a:t>uni</a:t>
            </a:r>
            <a:r>
              <a:rPr lang="en-US" sz="2000" kern="1200" dirty="0">
                <a:solidFill>
                  <a:prstClr val="black">
                    <a:hueOff val="0"/>
                    <a:satOff val="0"/>
                    <a:lumOff val="0"/>
                    <a:alphaOff val="0"/>
                  </a:prstClr>
                </a:solidFill>
                <a:latin typeface="Calibri" panose="020F0502020204030204"/>
                <a:ea typeface="+mn-ea"/>
                <a:cs typeface="+mn-cs"/>
              </a:rPr>
              <a:t>-level and precise? </a:t>
            </a:r>
          </a:p>
        </p:txBody>
      </p:sp>
      <p:sp>
        <p:nvSpPr>
          <p:cNvPr id="17" name="Freeform: Shape 16" descr="Does it thoroughly explain HOW and WHY change will happen?&#10;Does the RF have Critical Assumptions?&#10;">
            <a:extLst>
              <a:ext uri="{FF2B5EF4-FFF2-40B4-BE49-F238E27FC236}">
                <a16:creationId xmlns:a16="http://schemas.microsoft.com/office/drawing/2014/main" id="{E076A5E3-CA0B-4268-B1FE-B6FB58858626}"/>
              </a:ext>
            </a:extLst>
          </p:cNvPr>
          <p:cNvSpPr/>
          <p:nvPr/>
        </p:nvSpPr>
        <p:spPr>
          <a:xfrm>
            <a:off x="4395201" y="1916473"/>
            <a:ext cx="7536969" cy="977022"/>
          </a:xfrm>
          <a:custGeom>
            <a:avLst/>
            <a:gdLst>
              <a:gd name="connsiteX0" fmla="*/ 137421 w 824511"/>
              <a:gd name="connsiteY0" fmla="*/ 0 h 7536968"/>
              <a:gd name="connsiteX1" fmla="*/ 687090 w 824511"/>
              <a:gd name="connsiteY1" fmla="*/ 0 h 7536968"/>
              <a:gd name="connsiteX2" fmla="*/ 824511 w 824511"/>
              <a:gd name="connsiteY2" fmla="*/ 137421 h 7536968"/>
              <a:gd name="connsiteX3" fmla="*/ 824511 w 824511"/>
              <a:gd name="connsiteY3" fmla="*/ 7536968 h 7536968"/>
              <a:gd name="connsiteX4" fmla="*/ 824511 w 824511"/>
              <a:gd name="connsiteY4" fmla="*/ 7536968 h 7536968"/>
              <a:gd name="connsiteX5" fmla="*/ 0 w 824511"/>
              <a:gd name="connsiteY5" fmla="*/ 7536968 h 7536968"/>
              <a:gd name="connsiteX6" fmla="*/ 0 w 824511"/>
              <a:gd name="connsiteY6" fmla="*/ 7536968 h 7536968"/>
              <a:gd name="connsiteX7" fmla="*/ 0 w 824511"/>
              <a:gd name="connsiteY7" fmla="*/ 137421 h 7536968"/>
              <a:gd name="connsiteX8" fmla="*/ 137421 w 824511"/>
              <a:gd name="connsiteY8" fmla="*/ 0 h 753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11" h="7536968">
                <a:moveTo>
                  <a:pt x="824511" y="1256187"/>
                </a:moveTo>
                <a:lnTo>
                  <a:pt x="824511" y="6280781"/>
                </a:lnTo>
                <a:cubicBezTo>
                  <a:pt x="824511" y="6974556"/>
                  <a:pt x="817780" y="7536963"/>
                  <a:pt x="809478" y="7536963"/>
                </a:cubicBezTo>
                <a:lnTo>
                  <a:pt x="0" y="7536963"/>
                </a:lnTo>
                <a:lnTo>
                  <a:pt x="0" y="7536963"/>
                </a:lnTo>
                <a:lnTo>
                  <a:pt x="0" y="5"/>
                </a:lnTo>
                <a:lnTo>
                  <a:pt x="0" y="5"/>
                </a:lnTo>
                <a:lnTo>
                  <a:pt x="809478" y="5"/>
                </a:lnTo>
                <a:cubicBezTo>
                  <a:pt x="817780" y="5"/>
                  <a:pt x="824511" y="562412"/>
                  <a:pt x="824511" y="1256187"/>
                </a:cubicBezTo>
                <a:close/>
              </a:path>
            </a:pathLst>
          </a:custGeom>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spcFirstLastPara="0" vert="horz" wrap="square" lIns="247651" tIns="164074" rIns="287899" bIns="164075"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prstClr val="black">
                    <a:hueOff val="0"/>
                    <a:satOff val="0"/>
                    <a:lumOff val="0"/>
                    <a:alphaOff val="0"/>
                  </a:prstClr>
                </a:solidFill>
                <a:latin typeface="Calibri" panose="020F0502020204030204"/>
                <a:ea typeface="+mn-ea"/>
                <a:cs typeface="+mn-cs"/>
              </a:rPr>
              <a:t>Does it thoroughly explain HOW and WHY change will happen?</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solidFill>
                  <a:prstClr val="black">
                    <a:hueOff val="0"/>
                    <a:satOff val="0"/>
                    <a:lumOff val="0"/>
                    <a:alphaOff val="0"/>
                  </a:prstClr>
                </a:solidFill>
                <a:latin typeface="Calibri" panose="020F0502020204030204"/>
                <a:ea typeface="+mn-ea"/>
                <a:cs typeface="+mn-cs"/>
              </a:rPr>
              <a:t>Does the RF have Critical Assumptions?</a:t>
            </a:r>
          </a:p>
        </p:txBody>
      </p:sp>
      <p:sp>
        <p:nvSpPr>
          <p:cNvPr id="18" name="Freeform: Shape 17" descr="Does the pathway to the goal make sense and is it possible? &#10;Are there clear causal and logical relationships between different levels of results?&#10;">
            <a:extLst>
              <a:ext uri="{FF2B5EF4-FFF2-40B4-BE49-F238E27FC236}">
                <a16:creationId xmlns:a16="http://schemas.microsoft.com/office/drawing/2014/main" id="{99CB0007-0E95-42A7-9ADB-91C610C64A0B}"/>
              </a:ext>
            </a:extLst>
          </p:cNvPr>
          <p:cNvSpPr/>
          <p:nvPr/>
        </p:nvSpPr>
        <p:spPr>
          <a:xfrm>
            <a:off x="4395201" y="2978650"/>
            <a:ext cx="7536969" cy="997016"/>
          </a:xfrm>
          <a:custGeom>
            <a:avLst/>
            <a:gdLst>
              <a:gd name="connsiteX0" fmla="*/ 166172 w 997015"/>
              <a:gd name="connsiteY0" fmla="*/ 0 h 7536968"/>
              <a:gd name="connsiteX1" fmla="*/ 830843 w 997015"/>
              <a:gd name="connsiteY1" fmla="*/ 0 h 7536968"/>
              <a:gd name="connsiteX2" fmla="*/ 997015 w 997015"/>
              <a:gd name="connsiteY2" fmla="*/ 166172 h 7536968"/>
              <a:gd name="connsiteX3" fmla="*/ 997015 w 997015"/>
              <a:gd name="connsiteY3" fmla="*/ 7536968 h 7536968"/>
              <a:gd name="connsiteX4" fmla="*/ 997015 w 997015"/>
              <a:gd name="connsiteY4" fmla="*/ 7536968 h 7536968"/>
              <a:gd name="connsiteX5" fmla="*/ 0 w 997015"/>
              <a:gd name="connsiteY5" fmla="*/ 7536968 h 7536968"/>
              <a:gd name="connsiteX6" fmla="*/ 0 w 997015"/>
              <a:gd name="connsiteY6" fmla="*/ 7536968 h 7536968"/>
              <a:gd name="connsiteX7" fmla="*/ 0 w 997015"/>
              <a:gd name="connsiteY7" fmla="*/ 166172 h 7536968"/>
              <a:gd name="connsiteX8" fmla="*/ 166172 w 997015"/>
              <a:gd name="connsiteY8" fmla="*/ 0 h 753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015" h="7536968">
                <a:moveTo>
                  <a:pt x="997015" y="1256185"/>
                </a:moveTo>
                <a:lnTo>
                  <a:pt x="997015" y="6280783"/>
                </a:lnTo>
                <a:cubicBezTo>
                  <a:pt x="997015" y="6974551"/>
                  <a:pt x="987173" y="7536964"/>
                  <a:pt x="975033" y="7536964"/>
                </a:cubicBezTo>
                <a:lnTo>
                  <a:pt x="0" y="7536964"/>
                </a:lnTo>
                <a:lnTo>
                  <a:pt x="0" y="7536964"/>
                </a:lnTo>
                <a:lnTo>
                  <a:pt x="0" y="4"/>
                </a:lnTo>
                <a:lnTo>
                  <a:pt x="0" y="4"/>
                </a:lnTo>
                <a:lnTo>
                  <a:pt x="975033" y="4"/>
                </a:lnTo>
                <a:cubicBezTo>
                  <a:pt x="987173" y="4"/>
                  <a:pt x="997015" y="562417"/>
                  <a:pt x="997015" y="1256185"/>
                </a:cubicBezTo>
                <a:close/>
              </a:path>
            </a:pathLst>
          </a:custGeom>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spcFirstLastPara="0" vert="horz" wrap="square" lIns="247651" tIns="172495" rIns="296320" bIns="172496"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Does the pathway to the goal make sense and is it possible? </a:t>
            </a:r>
          </a:p>
          <a:p>
            <a:pPr marL="228600" lvl="1" indent="-228600" algn="l" defTabSz="889000">
              <a:lnSpc>
                <a:spcPct val="90000"/>
              </a:lnSpc>
              <a:spcBef>
                <a:spcPct val="0"/>
              </a:spcBef>
              <a:spcAft>
                <a:spcPct val="15000"/>
              </a:spcAft>
              <a:buChar char="•"/>
            </a:pPr>
            <a:r>
              <a:rPr lang="en-US" sz="2000" kern="1200" dirty="0"/>
              <a:t>Are there clear causal and logical relationships between different levels of results?</a:t>
            </a:r>
          </a:p>
        </p:txBody>
      </p:sp>
      <p:sp>
        <p:nvSpPr>
          <p:cNvPr id="19" name="Freeform: Shape 18" descr="Is the top-level project objective achievable within the project’s time period (e.g., 5 years)?&#10;Are the results feasible based on the activities, funding and timeframe? &#10;">
            <a:extLst>
              <a:ext uri="{FF2B5EF4-FFF2-40B4-BE49-F238E27FC236}">
                <a16:creationId xmlns:a16="http://schemas.microsoft.com/office/drawing/2014/main" id="{F6B2019B-3BB5-4CE4-8F50-93982BD541E4}"/>
              </a:ext>
            </a:extLst>
          </p:cNvPr>
          <p:cNvSpPr/>
          <p:nvPr/>
        </p:nvSpPr>
        <p:spPr>
          <a:xfrm>
            <a:off x="4391061" y="4044009"/>
            <a:ext cx="7529609" cy="1124412"/>
          </a:xfrm>
          <a:custGeom>
            <a:avLst/>
            <a:gdLst>
              <a:gd name="connsiteX0" fmla="*/ 187406 w 1124411"/>
              <a:gd name="connsiteY0" fmla="*/ 0 h 7529608"/>
              <a:gd name="connsiteX1" fmla="*/ 937005 w 1124411"/>
              <a:gd name="connsiteY1" fmla="*/ 0 h 7529608"/>
              <a:gd name="connsiteX2" fmla="*/ 1124411 w 1124411"/>
              <a:gd name="connsiteY2" fmla="*/ 187406 h 7529608"/>
              <a:gd name="connsiteX3" fmla="*/ 1124411 w 1124411"/>
              <a:gd name="connsiteY3" fmla="*/ 7529608 h 7529608"/>
              <a:gd name="connsiteX4" fmla="*/ 1124411 w 1124411"/>
              <a:gd name="connsiteY4" fmla="*/ 7529608 h 7529608"/>
              <a:gd name="connsiteX5" fmla="*/ 0 w 1124411"/>
              <a:gd name="connsiteY5" fmla="*/ 7529608 h 7529608"/>
              <a:gd name="connsiteX6" fmla="*/ 0 w 1124411"/>
              <a:gd name="connsiteY6" fmla="*/ 7529608 h 7529608"/>
              <a:gd name="connsiteX7" fmla="*/ 0 w 1124411"/>
              <a:gd name="connsiteY7" fmla="*/ 187406 h 7529608"/>
              <a:gd name="connsiteX8" fmla="*/ 187406 w 1124411"/>
              <a:gd name="connsiteY8" fmla="*/ 0 h 752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411" h="7529608">
                <a:moveTo>
                  <a:pt x="1124411" y="1254965"/>
                </a:moveTo>
                <a:lnTo>
                  <a:pt x="1124411" y="6274643"/>
                </a:lnTo>
                <a:cubicBezTo>
                  <a:pt x="1124411" y="6967736"/>
                  <a:pt x="1111881" y="7529605"/>
                  <a:pt x="1096425" y="7529605"/>
                </a:cubicBezTo>
                <a:lnTo>
                  <a:pt x="0" y="7529605"/>
                </a:lnTo>
                <a:lnTo>
                  <a:pt x="0" y="7529605"/>
                </a:lnTo>
                <a:lnTo>
                  <a:pt x="0" y="3"/>
                </a:lnTo>
                <a:lnTo>
                  <a:pt x="0" y="3"/>
                </a:lnTo>
                <a:lnTo>
                  <a:pt x="1096425" y="3"/>
                </a:lnTo>
                <a:cubicBezTo>
                  <a:pt x="1111881" y="3"/>
                  <a:pt x="1124411" y="561872"/>
                  <a:pt x="1124411" y="1254965"/>
                </a:cubicBezTo>
                <a:close/>
              </a:path>
            </a:pathLst>
          </a:custGeom>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spcFirstLastPara="0" vert="horz" wrap="square" lIns="247651" tIns="178715" rIns="302539" bIns="178714"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Is the top-level project objective achievable within the project’s time period (e.g., 5 years)?</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Are the results feasible based on the activities, funding and timeframe? </a:t>
            </a:r>
          </a:p>
        </p:txBody>
      </p:sp>
      <p:sp>
        <p:nvSpPr>
          <p:cNvPr id="20" name="Freeform: Shape 19" descr="Can each of the results be measured?&#10;">
            <a:extLst>
              <a:ext uri="{FF2B5EF4-FFF2-40B4-BE49-F238E27FC236}">
                <a16:creationId xmlns:a16="http://schemas.microsoft.com/office/drawing/2014/main" id="{430880A5-87BF-40E7-AC14-55D00B673136}"/>
              </a:ext>
            </a:extLst>
          </p:cNvPr>
          <p:cNvSpPr/>
          <p:nvPr/>
        </p:nvSpPr>
        <p:spPr>
          <a:xfrm>
            <a:off x="4395201" y="5323016"/>
            <a:ext cx="7536969" cy="927576"/>
          </a:xfrm>
          <a:custGeom>
            <a:avLst/>
            <a:gdLst>
              <a:gd name="connsiteX0" fmla="*/ 137421 w 824511"/>
              <a:gd name="connsiteY0" fmla="*/ 0 h 7536968"/>
              <a:gd name="connsiteX1" fmla="*/ 687090 w 824511"/>
              <a:gd name="connsiteY1" fmla="*/ 0 h 7536968"/>
              <a:gd name="connsiteX2" fmla="*/ 824511 w 824511"/>
              <a:gd name="connsiteY2" fmla="*/ 137421 h 7536968"/>
              <a:gd name="connsiteX3" fmla="*/ 824511 w 824511"/>
              <a:gd name="connsiteY3" fmla="*/ 7536968 h 7536968"/>
              <a:gd name="connsiteX4" fmla="*/ 824511 w 824511"/>
              <a:gd name="connsiteY4" fmla="*/ 7536968 h 7536968"/>
              <a:gd name="connsiteX5" fmla="*/ 0 w 824511"/>
              <a:gd name="connsiteY5" fmla="*/ 7536968 h 7536968"/>
              <a:gd name="connsiteX6" fmla="*/ 0 w 824511"/>
              <a:gd name="connsiteY6" fmla="*/ 7536968 h 7536968"/>
              <a:gd name="connsiteX7" fmla="*/ 0 w 824511"/>
              <a:gd name="connsiteY7" fmla="*/ 137421 h 7536968"/>
              <a:gd name="connsiteX8" fmla="*/ 137421 w 824511"/>
              <a:gd name="connsiteY8" fmla="*/ 0 h 753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11" h="7536968">
                <a:moveTo>
                  <a:pt x="824511" y="1256187"/>
                </a:moveTo>
                <a:lnTo>
                  <a:pt x="824511" y="6280781"/>
                </a:lnTo>
                <a:cubicBezTo>
                  <a:pt x="824511" y="6974556"/>
                  <a:pt x="817780" y="7536963"/>
                  <a:pt x="809478" y="7536963"/>
                </a:cubicBezTo>
                <a:lnTo>
                  <a:pt x="0" y="7536963"/>
                </a:lnTo>
                <a:lnTo>
                  <a:pt x="0" y="7536963"/>
                </a:lnTo>
                <a:lnTo>
                  <a:pt x="0" y="5"/>
                </a:lnTo>
                <a:lnTo>
                  <a:pt x="0" y="5"/>
                </a:lnTo>
                <a:lnTo>
                  <a:pt x="809478" y="5"/>
                </a:lnTo>
                <a:cubicBezTo>
                  <a:pt x="817780" y="5"/>
                  <a:pt x="824511" y="562412"/>
                  <a:pt x="824511" y="1256187"/>
                </a:cubicBezTo>
                <a:close/>
              </a:path>
            </a:pathLst>
          </a:custGeom>
        </p:spPr>
        <p:style>
          <a:lnRef idx="1">
            <a:schemeClr val="accent6"/>
          </a:lnRef>
          <a:fillRef idx="2">
            <a:schemeClr val="accent6"/>
          </a:fillRef>
          <a:effectRef idx="1">
            <a:schemeClr val="accent6"/>
          </a:effectRef>
          <a:fontRef idx="minor">
            <a:schemeClr val="dk1">
              <a:hueOff val="0"/>
              <a:satOff val="0"/>
              <a:lumOff val="0"/>
              <a:alphaOff val="0"/>
            </a:schemeClr>
          </a:fontRef>
        </p:style>
        <p:txBody>
          <a:bodyPr spcFirstLastPara="0" vert="horz" wrap="square" lIns="247651" tIns="164075" rIns="287899" bIns="164074"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Can each of the results be measured?</a:t>
            </a:r>
          </a:p>
        </p:txBody>
      </p:sp>
      <p:sp>
        <p:nvSpPr>
          <p:cNvPr id="4" name="Footer Placeholder 2">
            <a:extLst>
              <a:ext uri="{FF2B5EF4-FFF2-40B4-BE49-F238E27FC236}">
                <a16:creationId xmlns:a16="http://schemas.microsoft.com/office/drawing/2014/main" id="{E690AD35-D6F2-4604-AD0F-521D716725F9}"/>
              </a:ext>
              <a:ext uri="{C183D7F6-B498-43B3-948B-1728B52AA6E4}">
                <adec:decorative xmlns:adec="http://schemas.microsoft.com/office/drawing/2017/decorative" val="1"/>
              </a:ext>
            </a:extLst>
          </p:cNvPr>
          <p:cNvSpPr>
            <a:spLocks noGrp="1"/>
          </p:cNvSpPr>
          <p:nvPr>
            <p:ph type="ftr" sz="quarter" idx="11"/>
          </p:nvPr>
        </p:nvSpPr>
        <p:spPr>
          <a:xfrm>
            <a:off x="-34724" y="6392943"/>
            <a:ext cx="12226724" cy="509302"/>
          </a:xfrm>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271826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6">
                                            <p:bg/>
                                          </p:spTgt>
                                        </p:tgtEl>
                                      </p:cBhvr>
                                    </p:animEffect>
                                    <p:animScale>
                                      <p:cBhvr>
                                        <p:cTn id="7" dur="250" autoRev="1" fill="hold"/>
                                        <p:tgtEl>
                                          <p:spTgt spid="16">
                                            <p:bg/>
                                          </p:spTgt>
                                        </p:tgtEl>
                                      </p:cBhvr>
                                      <p:by x="105000" y="105000"/>
                                    </p:animScale>
                                  </p:childTnLst>
                                </p:cTn>
                              </p:par>
                              <p:par>
                                <p:cTn id="8" presetID="14" presetClass="entr" presetSubtype="1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0" dur="500"/>
                                        <p:tgtEl>
                                          <p:spTgt spid="16">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13" dur="500"/>
                                        <p:tgtEl>
                                          <p:spTgt spid="1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8" dur="500"/>
                                        <p:tgtEl>
                                          <p:spTgt spid="17">
                                            <p:txEl>
                                              <p:pRg st="0" end="0"/>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21" dur="500"/>
                                        <p:tgtEl>
                                          <p:spTgt spid="1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6" dur="500"/>
                                        <p:tgtEl>
                                          <p:spTgt spid="1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31" dur="500"/>
                                        <p:tgtEl>
                                          <p:spTgt spid="1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36" dur="500"/>
                                        <p:tgtEl>
                                          <p:spTgt spid="1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41" dur="500"/>
                                        <p:tgtEl>
                                          <p:spTgt spid="1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46"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17" grpId="0" build="allAtOnce"/>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rcise: Review a Results Framework ">
            <a:extLst>
              <a:ext uri="{FF2B5EF4-FFF2-40B4-BE49-F238E27FC236}">
                <a16:creationId xmlns:a16="http://schemas.microsoft.com/office/drawing/2014/main" id="{F012DBFF-B7C5-4C6E-BAAC-0AEE01387B4E}"/>
              </a:ext>
            </a:extLst>
          </p:cNvPr>
          <p:cNvSpPr>
            <a:spLocks noGrp="1"/>
          </p:cNvSpPr>
          <p:nvPr>
            <p:ph type="ctrTitle"/>
          </p:nvPr>
        </p:nvSpPr>
        <p:spPr>
          <a:xfrm>
            <a:off x="692727" y="0"/>
            <a:ext cx="9794555" cy="961175"/>
          </a:xfrm>
        </p:spPr>
        <p:txBody>
          <a:bodyPr>
            <a:normAutofit/>
          </a:bodyPr>
          <a:lstStyle/>
          <a:p>
            <a:pPr algn="l"/>
            <a:r>
              <a:rPr lang="en-US" sz="4400" dirty="0"/>
              <a:t>Exercise: Review a Results Framework </a:t>
            </a:r>
          </a:p>
        </p:txBody>
      </p:sp>
      <p:cxnSp>
        <p:nvCxnSpPr>
          <p:cNvPr id="9" name="Connector: Elbow 8" descr="Connecting arrow ">
            <a:extLst>
              <a:ext uri="{FF2B5EF4-FFF2-40B4-BE49-F238E27FC236}">
                <a16:creationId xmlns:a16="http://schemas.microsoft.com/office/drawing/2014/main" id="{6595FA3F-ABEA-4033-8B62-38F99E144891}"/>
              </a:ext>
            </a:extLst>
          </p:cNvPr>
          <p:cNvCxnSpPr>
            <a:cxnSpLocks/>
            <a:stCxn id="31" idx="0"/>
            <a:endCxn id="33" idx="2"/>
          </p:cNvCxnSpPr>
          <p:nvPr/>
        </p:nvCxnSpPr>
        <p:spPr>
          <a:xfrm rot="5400000" flipH="1" flipV="1">
            <a:off x="3845121" y="165138"/>
            <a:ext cx="371792" cy="35568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 Box 1" descr="Project-Level Objective: Reduced child labor through improving household incomes, private sector practice, and national policies &#10;">
            <a:extLst>
              <a:ext uri="{FF2B5EF4-FFF2-40B4-BE49-F238E27FC236}">
                <a16:creationId xmlns:a16="http://schemas.microsoft.com/office/drawing/2014/main" id="{8132820D-A402-49B5-B7A7-72F3E634EB64}"/>
              </a:ext>
            </a:extLst>
          </p:cNvPr>
          <p:cNvSpPr txBox="1">
            <a:spLocks noChangeArrowheads="1"/>
          </p:cNvSpPr>
          <p:nvPr/>
        </p:nvSpPr>
        <p:spPr bwMode="auto">
          <a:xfrm>
            <a:off x="1788160" y="1129347"/>
            <a:ext cx="8042592" cy="62833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spcBef>
                <a:spcPts val="0"/>
              </a:spcBef>
              <a:spcAft>
                <a:spcPts val="0"/>
              </a:spcAft>
            </a:pPr>
            <a:r>
              <a:rPr lang="en-US" sz="1600" b="1" kern="1200" dirty="0">
                <a:solidFill>
                  <a:srgbClr val="000000"/>
                </a:solidFill>
                <a:effectLst/>
                <a:ea typeface="Calibri" panose="020F0502020204030204" pitchFamily="34" charset="0"/>
                <a:cs typeface="Times New Roman" panose="02020603050405020304" pitchFamily="18" charset="0"/>
              </a:rPr>
              <a:t>Project-Level Objective: </a:t>
            </a:r>
            <a:r>
              <a:rPr lang="en-US" sz="1600" kern="1200" dirty="0">
                <a:solidFill>
                  <a:srgbClr val="000000"/>
                </a:solidFill>
                <a:effectLst/>
                <a:ea typeface="Calibri" panose="020F0502020204030204" pitchFamily="34" charset="0"/>
                <a:cs typeface="Times New Roman" panose="02020603050405020304" pitchFamily="18" charset="0"/>
              </a:rPr>
              <a:t>Reduced child labor </a:t>
            </a:r>
            <a:r>
              <a:rPr lang="en-US" sz="1600" kern="1200" dirty="0">
                <a:solidFill>
                  <a:schemeClr val="tx1"/>
                </a:solidFill>
                <a:effectLst/>
                <a:ea typeface="Calibri" panose="020F0502020204030204" pitchFamily="34" charset="0"/>
                <a:cs typeface="Times New Roman" panose="02020603050405020304" pitchFamily="18" charset="0"/>
              </a:rPr>
              <a:t>through improving household incomes, private sector practice, and national policies </a:t>
            </a:r>
            <a:endParaRPr lang="en-US" sz="1600" dirty="0">
              <a:solidFill>
                <a:schemeClr val="tx1"/>
              </a:solidFill>
              <a:effectLst/>
              <a:ea typeface="Times New Roman" panose="02020603050405020304" pitchFamily="18" charset="0"/>
              <a:cs typeface="Times New Roman" panose="02020603050405020304" pitchFamily="18" charset="0"/>
            </a:endParaRPr>
          </a:p>
          <a:p>
            <a:pPr marL="0" marR="0"/>
            <a:r>
              <a:rPr lang="en-US" sz="1600" b="1" kern="1200" dirty="0">
                <a:solidFill>
                  <a:srgbClr val="000000"/>
                </a:solidFill>
                <a:effectLst/>
                <a:ea typeface="Calibri" panose="020F0502020204030204" pitchFamily="34" charset="0"/>
                <a:cs typeface="Times New Roman" panose="02020603050405020304" pitchFamily="18" charset="0"/>
              </a:rPr>
              <a:t> </a:t>
            </a:r>
            <a:endParaRPr lang="en-US" sz="1600" dirty="0">
              <a:effectLst/>
              <a:ea typeface="Times New Roman" panose="02020603050405020304" pitchFamily="18" charset="0"/>
              <a:cs typeface="Times New Roman" panose="02020603050405020304" pitchFamily="18" charset="0"/>
            </a:endParaRPr>
          </a:p>
        </p:txBody>
      </p:sp>
      <p:sp>
        <p:nvSpPr>
          <p:cNvPr id="31" name="Text Box 4" descr="Outcome 1: Increased household income from non-child labor source&#10;">
            <a:extLst>
              <a:ext uri="{FF2B5EF4-FFF2-40B4-BE49-F238E27FC236}">
                <a16:creationId xmlns:a16="http://schemas.microsoft.com/office/drawing/2014/main" id="{0854A462-168D-4881-B6F1-999C3A348B7C}"/>
              </a:ext>
            </a:extLst>
          </p:cNvPr>
          <p:cNvSpPr txBox="1">
            <a:spLocks noChangeArrowheads="1"/>
          </p:cNvSpPr>
          <p:nvPr/>
        </p:nvSpPr>
        <p:spPr bwMode="auto">
          <a:xfrm>
            <a:off x="1101558" y="2129472"/>
            <a:ext cx="2302042" cy="76612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n-US" sz="1400" b="1" kern="1200" dirty="0">
                <a:solidFill>
                  <a:srgbClr val="000000"/>
                </a:solidFill>
                <a:effectLst/>
                <a:ea typeface="Calibri" panose="020F0502020204030204" pitchFamily="34" charset="0"/>
                <a:cs typeface="Times New Roman" panose="02020603050405020304" pitchFamily="18" charset="0"/>
              </a:rPr>
              <a:t>Outcome 1: </a:t>
            </a:r>
            <a:r>
              <a:rPr lang="en-US" sz="1400" kern="1200" dirty="0">
                <a:solidFill>
                  <a:srgbClr val="000000"/>
                </a:solidFill>
                <a:effectLst/>
                <a:ea typeface="Calibri" panose="020F0502020204030204" pitchFamily="34" charset="0"/>
                <a:cs typeface="Times New Roman" panose="02020603050405020304" pitchFamily="18" charset="0"/>
              </a:rPr>
              <a:t>Increased household income from non-child labor source</a:t>
            </a:r>
            <a:endParaRPr lang="en-US" sz="1600" dirty="0">
              <a:effectLst/>
              <a:ea typeface="Times New Roman" panose="02020603050405020304" pitchFamily="18" charset="0"/>
              <a:cs typeface="Times New Roman" panose="02020603050405020304" pitchFamily="18" charset="0"/>
            </a:endParaRPr>
          </a:p>
        </p:txBody>
      </p:sp>
      <p:cxnSp>
        <p:nvCxnSpPr>
          <p:cNvPr id="53" name="Straight Arrow Connector 52" descr="connecting arrow ">
            <a:extLst>
              <a:ext uri="{FF2B5EF4-FFF2-40B4-BE49-F238E27FC236}">
                <a16:creationId xmlns:a16="http://schemas.microsoft.com/office/drawing/2014/main" id="{6374797A-18B3-4A22-B7B1-A6A48A32580D}"/>
              </a:ext>
            </a:extLst>
          </p:cNvPr>
          <p:cNvCxnSpPr>
            <a:cxnSpLocks/>
            <a:stCxn id="38" idx="0"/>
            <a:endCxn id="31" idx="2"/>
          </p:cNvCxnSpPr>
          <p:nvPr/>
        </p:nvCxnSpPr>
        <p:spPr>
          <a:xfrm flipV="1">
            <a:off x="2252579" y="2895600"/>
            <a:ext cx="0" cy="382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 Box 9" descr="(Sub) Outcome 1.1: &#10;Train household members &#10;">
            <a:extLst>
              <a:ext uri="{FF2B5EF4-FFF2-40B4-BE49-F238E27FC236}">
                <a16:creationId xmlns:a16="http://schemas.microsoft.com/office/drawing/2014/main" id="{2FF75A53-A8AD-4919-A8FF-8DFAAAD87A91}"/>
              </a:ext>
            </a:extLst>
          </p:cNvPr>
          <p:cNvSpPr txBox="1">
            <a:spLocks noChangeArrowheads="1"/>
          </p:cNvSpPr>
          <p:nvPr/>
        </p:nvSpPr>
        <p:spPr bwMode="auto">
          <a:xfrm>
            <a:off x="1125293" y="3278186"/>
            <a:ext cx="2254571" cy="60293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r>
              <a:rPr lang="en-US" sz="1400" b="1" kern="1200" dirty="0">
                <a:solidFill>
                  <a:srgbClr val="000000"/>
                </a:solidFill>
                <a:effectLst/>
                <a:ea typeface="Calibri" panose="020F0502020204030204" pitchFamily="34" charset="0"/>
                <a:cs typeface="Times New Roman" panose="02020603050405020304" pitchFamily="18" charset="0"/>
              </a:rPr>
              <a:t>(Sub) Outcome 1.1: </a:t>
            </a:r>
          </a:p>
          <a:p>
            <a:pPr marL="0" marR="0"/>
            <a:r>
              <a:rPr lang="en-US" sz="1400" kern="1200" dirty="0">
                <a:solidFill>
                  <a:srgbClr val="000000"/>
                </a:solidFill>
                <a:effectLst/>
                <a:ea typeface="Calibri" panose="020F0502020204030204" pitchFamily="34" charset="0"/>
                <a:cs typeface="Times New Roman" panose="02020603050405020304" pitchFamily="18" charset="0"/>
              </a:rPr>
              <a:t>Train household members </a:t>
            </a:r>
            <a:endParaRPr lang="en-US" sz="1600" dirty="0">
              <a:effectLst/>
              <a:ea typeface="Times New Roman" panose="02020603050405020304" pitchFamily="18" charset="0"/>
              <a:cs typeface="Times New Roman" panose="02020603050405020304" pitchFamily="18" charset="0"/>
            </a:endParaRPr>
          </a:p>
        </p:txBody>
      </p:sp>
      <p:sp>
        <p:nvSpPr>
          <p:cNvPr id="29" name="Text Box 10" descr="Outcome 2:  Improved business practices by private sector actors to protect against child labor &#10;">
            <a:extLst>
              <a:ext uri="{FF2B5EF4-FFF2-40B4-BE49-F238E27FC236}">
                <a16:creationId xmlns:a16="http://schemas.microsoft.com/office/drawing/2014/main" id="{BE2DAF02-B4F3-494D-8F0A-DB724854CDDA}"/>
              </a:ext>
            </a:extLst>
          </p:cNvPr>
          <p:cNvSpPr txBox="1">
            <a:spLocks noChangeArrowheads="1"/>
          </p:cNvSpPr>
          <p:nvPr/>
        </p:nvSpPr>
        <p:spPr bwMode="auto">
          <a:xfrm>
            <a:off x="3899055" y="2160586"/>
            <a:ext cx="3802225" cy="58261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n-US" sz="1400" b="1" kern="1200" dirty="0">
                <a:solidFill>
                  <a:srgbClr val="000000"/>
                </a:solidFill>
                <a:effectLst/>
                <a:ea typeface="Calibri" panose="020F0502020204030204" pitchFamily="34" charset="0"/>
                <a:cs typeface="Times New Roman" panose="02020603050405020304" pitchFamily="18" charset="0"/>
              </a:rPr>
              <a:t>Outcome 2:  </a:t>
            </a:r>
            <a:r>
              <a:rPr lang="en-US" sz="1400" kern="1200" dirty="0">
                <a:solidFill>
                  <a:srgbClr val="000000"/>
                </a:solidFill>
                <a:effectLst/>
                <a:ea typeface="Calibri" panose="020F0502020204030204" pitchFamily="34" charset="0"/>
                <a:cs typeface="Times New Roman" panose="02020603050405020304" pitchFamily="18" charset="0"/>
              </a:rPr>
              <a:t>Improved business practices by private sector actors to protect against child labor </a:t>
            </a:r>
            <a:endParaRPr lang="en-US" sz="1600" dirty="0">
              <a:effectLst/>
              <a:ea typeface="Times New Roman" panose="02020603050405020304" pitchFamily="18" charset="0"/>
              <a:cs typeface="Times New Roman" panose="02020603050405020304" pitchFamily="18" charset="0"/>
            </a:endParaRPr>
          </a:p>
          <a:p>
            <a:pPr marL="0" marR="0"/>
            <a:r>
              <a:rPr lang="en-US" sz="1400" kern="1200" dirty="0">
                <a:solidFill>
                  <a:srgbClr val="000000"/>
                </a:solidFill>
                <a:effectLst/>
                <a:ea typeface="Calibri" panose="020F0502020204030204" pitchFamily="34" charset="0"/>
                <a:cs typeface="Times New Roman" panose="02020603050405020304" pitchFamily="18" charset="0"/>
              </a:rPr>
              <a:t> </a:t>
            </a:r>
            <a:endParaRPr lang="en-US" sz="1600" dirty="0">
              <a:effectLst/>
              <a:ea typeface="Times New Roman" panose="02020603050405020304" pitchFamily="18" charset="0"/>
              <a:cs typeface="Times New Roman" panose="02020603050405020304" pitchFamily="18" charset="0"/>
            </a:endParaRPr>
          </a:p>
        </p:txBody>
      </p:sp>
      <p:sp>
        <p:nvSpPr>
          <p:cNvPr id="27" name="Text Box 3" descr="(Sub) Outcome 2.1: Improved capacity of private sector actors in order to change their business practices   &#10;">
            <a:extLst>
              <a:ext uri="{FF2B5EF4-FFF2-40B4-BE49-F238E27FC236}">
                <a16:creationId xmlns:a16="http://schemas.microsoft.com/office/drawing/2014/main" id="{82FB849A-E99A-4E06-A6FB-4668B9625D5D}"/>
              </a:ext>
            </a:extLst>
          </p:cNvPr>
          <p:cNvSpPr txBox="1"/>
          <p:nvPr/>
        </p:nvSpPr>
        <p:spPr>
          <a:xfrm>
            <a:off x="4059589" y="3062288"/>
            <a:ext cx="3481158" cy="757873"/>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Aft>
                <a:spcPts val="0"/>
              </a:spcAft>
            </a:pPr>
            <a:r>
              <a:rPr lang="en-US" sz="1400" b="1" kern="1200" dirty="0">
                <a:solidFill>
                  <a:srgbClr val="000000"/>
                </a:solidFill>
                <a:effectLst/>
                <a:ea typeface="Calibri" panose="020F0502020204030204" pitchFamily="34" charset="0"/>
                <a:cs typeface="Times New Roman" panose="02020603050405020304" pitchFamily="18" charset="0"/>
              </a:rPr>
              <a:t>(Sub) Outcome 2.1: </a:t>
            </a:r>
            <a:r>
              <a:rPr lang="en-US" sz="1400" kern="1200" dirty="0">
                <a:solidFill>
                  <a:srgbClr val="000000"/>
                </a:solidFill>
                <a:effectLst/>
                <a:ea typeface="Calibri" panose="020F0502020204030204" pitchFamily="34" charset="0"/>
                <a:cs typeface="Times New Roman" panose="02020603050405020304" pitchFamily="18" charset="0"/>
              </a:rPr>
              <a:t>Improved capacity of private sector actors </a:t>
            </a:r>
            <a:r>
              <a:rPr lang="en-US" sz="1400" kern="1200" dirty="0">
                <a:solidFill>
                  <a:schemeClr val="tx1"/>
                </a:solidFill>
                <a:effectLst/>
                <a:ea typeface="Calibri" panose="020F0502020204030204" pitchFamily="34" charset="0"/>
                <a:cs typeface="Times New Roman" panose="02020603050405020304" pitchFamily="18" charset="0"/>
              </a:rPr>
              <a:t>in order to </a:t>
            </a:r>
            <a:r>
              <a:rPr lang="en-US" sz="1400" dirty="0">
                <a:solidFill>
                  <a:schemeClr val="tx1"/>
                </a:solidFill>
                <a:ea typeface="Calibri" panose="020F0502020204030204" pitchFamily="34" charset="0"/>
                <a:cs typeface="Times New Roman" panose="02020603050405020304" pitchFamily="18" charset="0"/>
              </a:rPr>
              <a:t>change their business practices</a:t>
            </a:r>
            <a:r>
              <a:rPr lang="en-US" sz="1400" kern="1200" dirty="0">
                <a:solidFill>
                  <a:schemeClr val="tx1"/>
                </a:solidFill>
                <a:effectLst/>
                <a:ea typeface="Calibri" panose="020F0502020204030204" pitchFamily="34" charset="0"/>
                <a:cs typeface="Times New Roman" panose="02020603050405020304" pitchFamily="18" charset="0"/>
              </a:rPr>
              <a:t>   </a:t>
            </a:r>
            <a:endParaRPr lang="en-US" sz="1600" dirty="0">
              <a:solidFill>
                <a:schemeClr val="tx1"/>
              </a:solidFill>
              <a:effectLst/>
              <a:ea typeface="Times New Roman" panose="02020603050405020304" pitchFamily="18" charset="0"/>
              <a:cs typeface="Times New Roman" panose="02020603050405020304" pitchFamily="18" charset="0"/>
            </a:endParaRPr>
          </a:p>
        </p:txBody>
      </p:sp>
      <p:sp>
        <p:nvSpPr>
          <p:cNvPr id="28" name="Text Box 9" descr="(Sub) Outcome 2.1.1: Improved awareness of private sector actors on the problem of child labor&#10;">
            <a:extLst>
              <a:ext uri="{FF2B5EF4-FFF2-40B4-BE49-F238E27FC236}">
                <a16:creationId xmlns:a16="http://schemas.microsoft.com/office/drawing/2014/main" id="{2EDEF64E-B3C0-495E-9637-831532CFA19E}"/>
              </a:ext>
            </a:extLst>
          </p:cNvPr>
          <p:cNvSpPr txBox="1">
            <a:spLocks noChangeArrowheads="1"/>
          </p:cNvSpPr>
          <p:nvPr/>
        </p:nvSpPr>
        <p:spPr bwMode="auto">
          <a:xfrm>
            <a:off x="3972561" y="4151947"/>
            <a:ext cx="1676399" cy="14970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n-US" sz="1400" b="1" kern="1200" dirty="0">
                <a:solidFill>
                  <a:srgbClr val="000000"/>
                </a:solidFill>
                <a:effectLst/>
                <a:ea typeface="Calibri" panose="020F0502020204030204" pitchFamily="34" charset="0"/>
                <a:cs typeface="Times New Roman" panose="02020603050405020304" pitchFamily="18" charset="0"/>
              </a:rPr>
              <a:t>(Sub) Outcome 2.1.1: </a:t>
            </a:r>
            <a:r>
              <a:rPr lang="en-US" sz="1400" kern="1200" dirty="0">
                <a:solidFill>
                  <a:srgbClr val="000000"/>
                </a:solidFill>
                <a:effectLst/>
                <a:ea typeface="Calibri" panose="020F0502020204030204" pitchFamily="34" charset="0"/>
                <a:cs typeface="Times New Roman" panose="02020603050405020304" pitchFamily="18" charset="0"/>
              </a:rPr>
              <a:t>Improved</a:t>
            </a:r>
            <a:r>
              <a:rPr lang="en-US" sz="1400" dirty="0">
                <a:solidFill>
                  <a:srgbClr val="000000"/>
                </a:solidFill>
                <a:ea typeface="Calibri" panose="020F0502020204030204" pitchFamily="34" charset="0"/>
                <a:cs typeface="Times New Roman" panose="02020603050405020304" pitchFamily="18" charset="0"/>
              </a:rPr>
              <a:t> awareness </a:t>
            </a:r>
            <a:r>
              <a:rPr lang="en-US" sz="1400" kern="1200" dirty="0">
                <a:solidFill>
                  <a:srgbClr val="000000"/>
                </a:solidFill>
                <a:effectLst/>
                <a:ea typeface="Calibri" panose="020F0502020204030204" pitchFamily="34" charset="0"/>
                <a:cs typeface="Times New Roman" panose="02020603050405020304" pitchFamily="18" charset="0"/>
              </a:rPr>
              <a:t>of private sector actors on the problem of child labor</a:t>
            </a:r>
            <a:endParaRPr lang="en-US" sz="1600" dirty="0">
              <a:effectLst/>
              <a:ea typeface="Times New Roman" panose="02020603050405020304" pitchFamily="18" charset="0"/>
              <a:cs typeface="Times New Roman" panose="02020603050405020304" pitchFamily="18" charset="0"/>
            </a:endParaRPr>
          </a:p>
        </p:txBody>
      </p:sp>
      <p:sp>
        <p:nvSpPr>
          <p:cNvPr id="43" name="Text Box 9" descr="(Sub) Outcome 2.1.1: Improved awareness of private sector actors on the problem of the worst forms of child labor&#10;">
            <a:extLst>
              <a:ext uri="{FF2B5EF4-FFF2-40B4-BE49-F238E27FC236}">
                <a16:creationId xmlns:a16="http://schemas.microsoft.com/office/drawing/2014/main" id="{D9F51B11-B854-46F8-81AB-3B12EABC9F8B}"/>
              </a:ext>
            </a:extLst>
          </p:cNvPr>
          <p:cNvSpPr txBox="1">
            <a:spLocks noChangeArrowheads="1"/>
          </p:cNvSpPr>
          <p:nvPr/>
        </p:nvSpPr>
        <p:spPr bwMode="auto">
          <a:xfrm>
            <a:off x="5892801" y="4162107"/>
            <a:ext cx="1737359" cy="14970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n-US" sz="1400" b="1" kern="1200" dirty="0">
                <a:solidFill>
                  <a:srgbClr val="000000"/>
                </a:solidFill>
                <a:effectLst/>
                <a:ea typeface="Calibri" panose="020F0502020204030204" pitchFamily="34" charset="0"/>
                <a:cs typeface="Times New Roman" panose="02020603050405020304" pitchFamily="18" charset="0"/>
              </a:rPr>
              <a:t>(Sub) Outcome 2.1.1: </a:t>
            </a:r>
            <a:r>
              <a:rPr lang="en-US" sz="1400" kern="1200" dirty="0">
                <a:solidFill>
                  <a:srgbClr val="000000"/>
                </a:solidFill>
                <a:effectLst/>
                <a:ea typeface="Calibri" panose="020F0502020204030204" pitchFamily="34" charset="0"/>
                <a:cs typeface="Times New Roman" panose="02020603050405020304" pitchFamily="18" charset="0"/>
              </a:rPr>
              <a:t>Improved</a:t>
            </a:r>
            <a:r>
              <a:rPr lang="en-US" sz="1400" dirty="0">
                <a:solidFill>
                  <a:srgbClr val="000000"/>
                </a:solidFill>
                <a:ea typeface="Calibri" panose="020F0502020204030204" pitchFamily="34" charset="0"/>
                <a:cs typeface="Times New Roman" panose="02020603050405020304" pitchFamily="18" charset="0"/>
              </a:rPr>
              <a:t> awareness </a:t>
            </a:r>
            <a:r>
              <a:rPr lang="en-US" sz="1400" kern="1200" dirty="0">
                <a:solidFill>
                  <a:srgbClr val="000000"/>
                </a:solidFill>
                <a:effectLst/>
                <a:ea typeface="Calibri" panose="020F0502020204030204" pitchFamily="34" charset="0"/>
                <a:cs typeface="Times New Roman" panose="02020603050405020304" pitchFamily="18" charset="0"/>
              </a:rPr>
              <a:t>of private sector actors on the problem of the worst forms of child labor</a:t>
            </a:r>
            <a:endParaRPr lang="en-US" sz="1600" dirty="0">
              <a:effectLst/>
              <a:ea typeface="Times New Roman" panose="02020603050405020304" pitchFamily="18" charset="0"/>
              <a:cs typeface="Times New Roman" panose="02020603050405020304" pitchFamily="18" charset="0"/>
            </a:endParaRPr>
          </a:p>
        </p:txBody>
      </p:sp>
      <p:sp>
        <p:nvSpPr>
          <p:cNvPr id="34" name="Text Box 10" descr="Outcome 3:  Improved national policies &#10;">
            <a:extLst>
              <a:ext uri="{FF2B5EF4-FFF2-40B4-BE49-F238E27FC236}">
                <a16:creationId xmlns:a16="http://schemas.microsoft.com/office/drawing/2014/main" id="{FB4CB510-1683-40C9-8756-F8F95D226109}"/>
              </a:ext>
            </a:extLst>
          </p:cNvPr>
          <p:cNvSpPr txBox="1">
            <a:spLocks noChangeArrowheads="1"/>
          </p:cNvSpPr>
          <p:nvPr/>
        </p:nvSpPr>
        <p:spPr bwMode="auto">
          <a:xfrm>
            <a:off x="8481215" y="2201227"/>
            <a:ext cx="2237585" cy="67405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n-US" sz="1400" b="1" kern="1200" dirty="0">
                <a:solidFill>
                  <a:srgbClr val="000000"/>
                </a:solidFill>
                <a:effectLst/>
                <a:ea typeface="Calibri" panose="020F0502020204030204" pitchFamily="34" charset="0"/>
                <a:cs typeface="Times New Roman" panose="02020603050405020304" pitchFamily="18" charset="0"/>
              </a:rPr>
              <a:t>Outcome 3:  </a:t>
            </a:r>
            <a:r>
              <a:rPr lang="en-US" sz="1400" kern="1200" dirty="0">
                <a:solidFill>
                  <a:srgbClr val="000000"/>
                </a:solidFill>
                <a:effectLst/>
                <a:ea typeface="Calibri" panose="020F0502020204030204" pitchFamily="34" charset="0"/>
                <a:cs typeface="Times New Roman" panose="02020603050405020304" pitchFamily="18" charset="0"/>
              </a:rPr>
              <a:t>Improved national policies </a:t>
            </a:r>
            <a:endParaRPr lang="en-US" sz="1600" dirty="0">
              <a:effectLst/>
              <a:ea typeface="Times New Roman" panose="02020603050405020304" pitchFamily="18" charset="0"/>
              <a:cs typeface="Times New Roman" panose="02020603050405020304" pitchFamily="18" charset="0"/>
            </a:endParaRPr>
          </a:p>
        </p:txBody>
      </p:sp>
      <p:cxnSp>
        <p:nvCxnSpPr>
          <p:cNvPr id="45" name="Connector: Elbow 44" descr="Connecting arrow ">
            <a:extLst>
              <a:ext uri="{FF2B5EF4-FFF2-40B4-BE49-F238E27FC236}">
                <a16:creationId xmlns:a16="http://schemas.microsoft.com/office/drawing/2014/main" id="{5EBB8843-7A86-47F9-85E6-15A02275944C}"/>
              </a:ext>
            </a:extLst>
          </p:cNvPr>
          <p:cNvCxnSpPr>
            <a:cxnSpLocks/>
            <a:stCxn id="34" idx="0"/>
            <a:endCxn id="33" idx="2"/>
          </p:cNvCxnSpPr>
          <p:nvPr/>
        </p:nvCxnSpPr>
        <p:spPr>
          <a:xfrm rot="16200000" flipV="1">
            <a:off x="7482959" y="84178"/>
            <a:ext cx="443547" cy="3790552"/>
          </a:xfrm>
          <a:prstGeom prst="bentConnector3">
            <a:avLst>
              <a:gd name="adj1" fmla="val 5687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descr="Connecting arrow ">
            <a:extLst>
              <a:ext uri="{FF2B5EF4-FFF2-40B4-BE49-F238E27FC236}">
                <a16:creationId xmlns:a16="http://schemas.microsoft.com/office/drawing/2014/main" id="{9B431778-764C-40ED-9F62-198CA91B3C51}"/>
              </a:ext>
            </a:extLst>
          </p:cNvPr>
          <p:cNvCxnSpPr>
            <a:cxnSpLocks/>
            <a:stCxn id="29" idx="0"/>
          </p:cNvCxnSpPr>
          <p:nvPr/>
        </p:nvCxnSpPr>
        <p:spPr>
          <a:xfrm flipV="1">
            <a:off x="5800168" y="1940560"/>
            <a:ext cx="11352" cy="220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ctor: Elbow 56" descr="Connecting arrow ">
            <a:extLst>
              <a:ext uri="{FF2B5EF4-FFF2-40B4-BE49-F238E27FC236}">
                <a16:creationId xmlns:a16="http://schemas.microsoft.com/office/drawing/2014/main" id="{1AE2FBC0-9D7E-434F-9394-B1EA293FB950}"/>
              </a:ext>
            </a:extLst>
          </p:cNvPr>
          <p:cNvCxnSpPr>
            <a:cxnSpLocks/>
            <a:stCxn id="28" idx="0"/>
            <a:endCxn id="27" idx="2"/>
          </p:cNvCxnSpPr>
          <p:nvPr/>
        </p:nvCxnSpPr>
        <p:spPr>
          <a:xfrm rot="5400000" flipH="1" flipV="1">
            <a:off x="5139571" y="3491351"/>
            <a:ext cx="331786" cy="9894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descr="Connecting arrow ">
            <a:extLst>
              <a:ext uri="{FF2B5EF4-FFF2-40B4-BE49-F238E27FC236}">
                <a16:creationId xmlns:a16="http://schemas.microsoft.com/office/drawing/2014/main" id="{33D1933F-BAF9-485A-8516-1C8D4AD1F216}"/>
              </a:ext>
            </a:extLst>
          </p:cNvPr>
          <p:cNvCxnSpPr>
            <a:cxnSpLocks/>
            <a:stCxn id="43" idx="0"/>
            <a:endCxn id="27" idx="2"/>
          </p:cNvCxnSpPr>
          <p:nvPr/>
        </p:nvCxnSpPr>
        <p:spPr>
          <a:xfrm rot="16200000" flipV="1">
            <a:off x="6109852" y="3510477"/>
            <a:ext cx="341946" cy="9613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descr="Connecting arrow ">
            <a:extLst>
              <a:ext uri="{FF2B5EF4-FFF2-40B4-BE49-F238E27FC236}">
                <a16:creationId xmlns:a16="http://schemas.microsoft.com/office/drawing/2014/main" id="{324870B3-3E8E-4560-929E-777DC82982E1}"/>
              </a:ext>
            </a:extLst>
          </p:cNvPr>
          <p:cNvCxnSpPr>
            <a:cxnSpLocks/>
            <a:stCxn id="27" idx="0"/>
            <a:endCxn id="29" idx="2"/>
          </p:cNvCxnSpPr>
          <p:nvPr/>
        </p:nvCxnSpPr>
        <p:spPr>
          <a:xfrm flipV="1">
            <a:off x="5800168" y="2743200"/>
            <a:ext cx="0" cy="319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 Box 2" descr="(Sub) Outcome 3.1: Increased stakeholder advocacy for child labor policies&#10;">
            <a:extLst>
              <a:ext uri="{FF2B5EF4-FFF2-40B4-BE49-F238E27FC236}">
                <a16:creationId xmlns:a16="http://schemas.microsoft.com/office/drawing/2014/main" id="{A0E0C15D-91EC-416B-A333-AEC940DE492D}"/>
              </a:ext>
            </a:extLst>
          </p:cNvPr>
          <p:cNvSpPr txBox="1"/>
          <p:nvPr/>
        </p:nvSpPr>
        <p:spPr>
          <a:xfrm>
            <a:off x="8442960" y="3120072"/>
            <a:ext cx="1459546" cy="1401128"/>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Aft>
                <a:spcPts val="0"/>
              </a:spcAft>
            </a:pPr>
            <a:r>
              <a:rPr lang="en-US" sz="1400" b="1" kern="1200" dirty="0">
                <a:solidFill>
                  <a:srgbClr val="000000"/>
                </a:solidFill>
                <a:effectLst/>
                <a:ea typeface="Calibri" panose="020F0502020204030204" pitchFamily="34" charset="0"/>
                <a:cs typeface="Times New Roman" panose="02020603050405020304" pitchFamily="18" charset="0"/>
              </a:rPr>
              <a:t>(Sub) Outcome 3</a:t>
            </a:r>
            <a:r>
              <a:rPr lang="en-US" sz="1400" b="1" dirty="0">
                <a:solidFill>
                  <a:srgbClr val="000000"/>
                </a:solidFill>
                <a:ea typeface="Calibri" panose="020F0502020204030204" pitchFamily="34" charset="0"/>
                <a:cs typeface="Times New Roman" panose="02020603050405020304" pitchFamily="18" charset="0"/>
              </a:rPr>
              <a:t>.1</a:t>
            </a:r>
            <a:r>
              <a:rPr lang="en-US" sz="1400" b="1" kern="1200" dirty="0">
                <a:solidFill>
                  <a:srgbClr val="000000"/>
                </a:solidFill>
                <a:effectLst/>
                <a:ea typeface="Calibri" panose="020F0502020204030204" pitchFamily="34" charset="0"/>
                <a:cs typeface="Times New Roman" panose="02020603050405020304" pitchFamily="18" charset="0"/>
              </a:rPr>
              <a:t>: </a:t>
            </a:r>
            <a:r>
              <a:rPr lang="en-US" sz="1400" dirty="0">
                <a:solidFill>
                  <a:srgbClr val="000000"/>
                </a:solidFill>
                <a:ea typeface="Calibri" panose="020F0502020204030204" pitchFamily="34" charset="0"/>
                <a:cs typeface="Times New Roman" panose="02020603050405020304" pitchFamily="18" charset="0"/>
              </a:rPr>
              <a:t>Increased stakeholder advocacy for child labor policies</a:t>
            </a:r>
            <a:endParaRPr lang="en-US" sz="1600" dirty="0">
              <a:effectLst/>
              <a:ea typeface="Times New Roman" panose="02020603050405020304" pitchFamily="18" charset="0"/>
              <a:cs typeface="Times New Roman" panose="02020603050405020304" pitchFamily="18" charset="0"/>
            </a:endParaRPr>
          </a:p>
        </p:txBody>
      </p:sp>
      <p:sp>
        <p:nvSpPr>
          <p:cNvPr id="40" name="Text Box 2" descr="(Sub) Outcome 3.2: Improved leadership of government officials to improve child labor policies&#10;">
            <a:extLst>
              <a:ext uri="{FF2B5EF4-FFF2-40B4-BE49-F238E27FC236}">
                <a16:creationId xmlns:a16="http://schemas.microsoft.com/office/drawing/2014/main" id="{67CB0D58-9680-4930-A7B9-B5CFDA896AF3}"/>
              </a:ext>
            </a:extLst>
          </p:cNvPr>
          <p:cNvSpPr txBox="1"/>
          <p:nvPr/>
        </p:nvSpPr>
        <p:spPr>
          <a:xfrm>
            <a:off x="10037107" y="3109912"/>
            <a:ext cx="1836440" cy="1177608"/>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Aft>
                <a:spcPts val="0"/>
              </a:spcAft>
            </a:pPr>
            <a:r>
              <a:rPr lang="en-US" sz="1400" b="1" kern="1200" dirty="0">
                <a:solidFill>
                  <a:srgbClr val="000000"/>
                </a:solidFill>
                <a:effectLst/>
                <a:ea typeface="Calibri" panose="020F0502020204030204" pitchFamily="34" charset="0"/>
                <a:cs typeface="Times New Roman" panose="02020603050405020304" pitchFamily="18" charset="0"/>
              </a:rPr>
              <a:t>(Sub) Outcome 3</a:t>
            </a:r>
            <a:r>
              <a:rPr lang="en-US" sz="1400" b="1" dirty="0">
                <a:solidFill>
                  <a:srgbClr val="000000"/>
                </a:solidFill>
                <a:ea typeface="Calibri" panose="020F0502020204030204" pitchFamily="34" charset="0"/>
                <a:cs typeface="Times New Roman" panose="02020603050405020304" pitchFamily="18" charset="0"/>
              </a:rPr>
              <a:t>.2</a:t>
            </a:r>
            <a:r>
              <a:rPr lang="en-US" sz="1400" b="1" kern="1200" dirty="0">
                <a:solidFill>
                  <a:srgbClr val="000000"/>
                </a:solidFill>
                <a:effectLst/>
                <a:ea typeface="Calibri" panose="020F0502020204030204" pitchFamily="34" charset="0"/>
                <a:cs typeface="Times New Roman" panose="02020603050405020304" pitchFamily="18" charset="0"/>
              </a:rPr>
              <a:t>: </a:t>
            </a:r>
            <a:r>
              <a:rPr lang="en-US" sz="1400" dirty="0">
                <a:solidFill>
                  <a:srgbClr val="000000"/>
                </a:solidFill>
                <a:ea typeface="Calibri" panose="020F0502020204030204" pitchFamily="34" charset="0"/>
                <a:cs typeface="Times New Roman" panose="02020603050405020304" pitchFamily="18" charset="0"/>
              </a:rPr>
              <a:t>Improved leadership of government officials to improve child labor policies</a:t>
            </a:r>
            <a:endParaRPr lang="en-US" sz="1600" dirty="0">
              <a:effectLst/>
              <a:ea typeface="Times New Roman" panose="02020603050405020304" pitchFamily="18" charset="0"/>
              <a:cs typeface="Times New Roman" panose="02020603050405020304" pitchFamily="18" charset="0"/>
            </a:endParaRPr>
          </a:p>
        </p:txBody>
      </p:sp>
      <p:cxnSp>
        <p:nvCxnSpPr>
          <p:cNvPr id="71" name="Connector: Elbow 70" descr="Connecting arrow ">
            <a:extLst>
              <a:ext uri="{FF2B5EF4-FFF2-40B4-BE49-F238E27FC236}">
                <a16:creationId xmlns:a16="http://schemas.microsoft.com/office/drawing/2014/main" id="{E2026BFD-53B9-424F-BCEB-5DEC27BB9FE0}"/>
              </a:ext>
            </a:extLst>
          </p:cNvPr>
          <p:cNvCxnSpPr>
            <a:cxnSpLocks/>
            <a:stCxn id="69" idx="0"/>
            <a:endCxn id="34" idx="2"/>
          </p:cNvCxnSpPr>
          <p:nvPr/>
        </p:nvCxnSpPr>
        <p:spPr>
          <a:xfrm rot="5400000" flipH="1" flipV="1">
            <a:off x="9263974" y="2784039"/>
            <a:ext cx="244792" cy="4272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descr="Connecting arrow">
            <a:extLst>
              <a:ext uri="{FF2B5EF4-FFF2-40B4-BE49-F238E27FC236}">
                <a16:creationId xmlns:a16="http://schemas.microsoft.com/office/drawing/2014/main" id="{E4898AAA-381E-4690-BEB8-5D8EC2EDF453}"/>
              </a:ext>
            </a:extLst>
          </p:cNvPr>
          <p:cNvCxnSpPr>
            <a:cxnSpLocks/>
            <a:stCxn id="40" idx="0"/>
            <a:endCxn id="34" idx="2"/>
          </p:cNvCxnSpPr>
          <p:nvPr/>
        </p:nvCxnSpPr>
        <p:spPr>
          <a:xfrm rot="16200000" flipV="1">
            <a:off x="10160352" y="2314936"/>
            <a:ext cx="234632" cy="13553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04473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xercise: Answer ">
            <a:extLst>
              <a:ext uri="{FF2B5EF4-FFF2-40B4-BE49-F238E27FC236}">
                <a16:creationId xmlns:a16="http://schemas.microsoft.com/office/drawing/2014/main" id="{F012DBFF-B7C5-4C6E-BAAC-0AEE01387B4E}"/>
              </a:ext>
            </a:extLst>
          </p:cNvPr>
          <p:cNvSpPr>
            <a:spLocks noGrp="1"/>
          </p:cNvSpPr>
          <p:nvPr>
            <p:ph type="ctrTitle"/>
          </p:nvPr>
        </p:nvSpPr>
        <p:spPr>
          <a:xfrm>
            <a:off x="651163" y="0"/>
            <a:ext cx="9836119" cy="961175"/>
          </a:xfrm>
        </p:spPr>
        <p:txBody>
          <a:bodyPr>
            <a:normAutofit/>
          </a:bodyPr>
          <a:lstStyle/>
          <a:p>
            <a:pPr algn="l"/>
            <a:r>
              <a:rPr lang="en-US" sz="4400" dirty="0"/>
              <a:t>Exercise: Answer</a:t>
            </a:r>
          </a:p>
        </p:txBody>
      </p:sp>
      <p:sp>
        <p:nvSpPr>
          <p:cNvPr id="33" name="Text Box 1" descr="Graphic depicting project-level objectives with outcomes and sub-outcomes below. &#10;Project-Level Objective: Reduced child labor through improving household incomes, private sector practice, and national policies &#10;">
            <a:extLst>
              <a:ext uri="{FF2B5EF4-FFF2-40B4-BE49-F238E27FC236}">
                <a16:creationId xmlns:a16="http://schemas.microsoft.com/office/drawing/2014/main" id="{8132820D-A402-49B5-B7A7-72F3E634EB64}"/>
              </a:ext>
            </a:extLst>
          </p:cNvPr>
          <p:cNvSpPr txBox="1">
            <a:spLocks noChangeArrowheads="1"/>
          </p:cNvSpPr>
          <p:nvPr/>
        </p:nvSpPr>
        <p:spPr bwMode="auto">
          <a:xfrm>
            <a:off x="1788160" y="1129347"/>
            <a:ext cx="8042592" cy="62833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spcBef>
                <a:spcPts val="0"/>
              </a:spcBef>
              <a:spcAft>
                <a:spcPts val="0"/>
              </a:spcAft>
            </a:pPr>
            <a:r>
              <a:rPr lang="en-US" sz="1600" b="1" kern="1200" dirty="0">
                <a:solidFill>
                  <a:srgbClr val="000000"/>
                </a:solidFill>
                <a:effectLst/>
                <a:ea typeface="Calibri" panose="020F0502020204030204" pitchFamily="34" charset="0"/>
                <a:cs typeface="Times New Roman" panose="02020603050405020304" pitchFamily="18" charset="0"/>
              </a:rPr>
              <a:t>Project-Level Objective: </a:t>
            </a:r>
            <a:r>
              <a:rPr lang="en-US" sz="1600" kern="1200" dirty="0">
                <a:solidFill>
                  <a:srgbClr val="000000"/>
                </a:solidFill>
                <a:effectLst/>
                <a:ea typeface="Calibri" panose="020F0502020204030204" pitchFamily="34" charset="0"/>
                <a:cs typeface="Times New Roman" panose="02020603050405020304" pitchFamily="18" charset="0"/>
              </a:rPr>
              <a:t>Reduced child labor </a:t>
            </a:r>
            <a:r>
              <a:rPr lang="en-US" sz="1600" kern="1200" dirty="0">
                <a:solidFill>
                  <a:srgbClr val="C00000"/>
                </a:solidFill>
                <a:effectLst/>
                <a:ea typeface="Calibri" panose="020F0502020204030204" pitchFamily="34" charset="0"/>
                <a:cs typeface="Times New Roman" panose="02020603050405020304" pitchFamily="18" charset="0"/>
              </a:rPr>
              <a:t>through improving household incomes, private sector practice, and national policies </a:t>
            </a:r>
            <a:endParaRPr lang="en-US" sz="1600" dirty="0">
              <a:solidFill>
                <a:srgbClr val="C00000"/>
              </a:solidFill>
              <a:effectLst/>
              <a:ea typeface="Times New Roman" panose="02020603050405020304" pitchFamily="18" charset="0"/>
              <a:cs typeface="Times New Roman" panose="02020603050405020304" pitchFamily="18" charset="0"/>
            </a:endParaRPr>
          </a:p>
          <a:p>
            <a:pPr marL="0" marR="0"/>
            <a:r>
              <a:rPr lang="en-US" sz="1600" b="1" kern="1200" dirty="0">
                <a:solidFill>
                  <a:srgbClr val="000000"/>
                </a:solidFill>
                <a:effectLst/>
                <a:ea typeface="Calibri" panose="020F0502020204030204" pitchFamily="34" charset="0"/>
                <a:cs typeface="Times New Roman" panose="02020603050405020304" pitchFamily="18" charset="0"/>
              </a:rPr>
              <a:t> </a:t>
            </a:r>
            <a:endParaRPr lang="en-US" sz="1600" dirty="0">
              <a:effectLst/>
              <a:ea typeface="Times New Roman" panose="02020603050405020304" pitchFamily="18" charset="0"/>
              <a:cs typeface="Times New Roman" panose="02020603050405020304" pitchFamily="18" charset="0"/>
            </a:endParaRPr>
          </a:p>
        </p:txBody>
      </p:sp>
      <p:cxnSp>
        <p:nvCxnSpPr>
          <p:cNvPr id="50" name="Straight Connector 49" descr="Graphic depicting project-level objectives with outcomes and sub-outcomes below. ">
            <a:extLst>
              <a:ext uri="{FF2B5EF4-FFF2-40B4-BE49-F238E27FC236}">
                <a16:creationId xmlns:a16="http://schemas.microsoft.com/office/drawing/2014/main" id="{9B431778-764C-40ED-9F62-198CA91B3C51}"/>
              </a:ext>
            </a:extLst>
          </p:cNvPr>
          <p:cNvCxnSpPr>
            <a:cxnSpLocks/>
            <a:stCxn id="29" idx="0"/>
          </p:cNvCxnSpPr>
          <p:nvPr/>
        </p:nvCxnSpPr>
        <p:spPr>
          <a:xfrm flipV="1">
            <a:off x="5800168" y="1940561"/>
            <a:ext cx="11352" cy="220024"/>
          </a:xfrm>
          <a:prstGeom prst="line">
            <a:avLst/>
          </a:prstGeom>
        </p:spPr>
        <p:style>
          <a:lnRef idx="1">
            <a:schemeClr val="accent1"/>
          </a:lnRef>
          <a:fillRef idx="0">
            <a:schemeClr val="accent1"/>
          </a:fillRef>
          <a:effectRef idx="0">
            <a:schemeClr val="accent1"/>
          </a:effectRef>
          <a:fontRef idx="minor">
            <a:schemeClr val="tx1"/>
          </a:fontRef>
        </p:style>
      </p:cxnSp>
      <p:sp>
        <p:nvSpPr>
          <p:cNvPr id="37" name="Speech Bubble: Oval 36" descr="Not uni-level ">
            <a:extLst>
              <a:ext uri="{FF2B5EF4-FFF2-40B4-BE49-F238E27FC236}">
                <a16:creationId xmlns:a16="http://schemas.microsoft.com/office/drawing/2014/main" id="{72748497-EE2A-4516-925C-89221A865164}"/>
              </a:ext>
            </a:extLst>
          </p:cNvPr>
          <p:cNvSpPr/>
          <p:nvPr/>
        </p:nvSpPr>
        <p:spPr>
          <a:xfrm>
            <a:off x="9974981" y="804244"/>
            <a:ext cx="2062480" cy="508000"/>
          </a:xfrm>
          <a:prstGeom prst="wedgeEllipseCallout">
            <a:avLst>
              <a:gd name="adj1" fmla="val -75277"/>
              <a:gd name="adj2" fmla="val 8737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Not </a:t>
            </a:r>
            <a:r>
              <a:rPr lang="en-US" dirty="0" err="1"/>
              <a:t>uni</a:t>
            </a:r>
            <a:r>
              <a:rPr lang="en-US" dirty="0"/>
              <a:t>-level</a:t>
            </a:r>
          </a:p>
        </p:txBody>
      </p:sp>
      <p:cxnSp>
        <p:nvCxnSpPr>
          <p:cNvPr id="9" name="Connector: Elbow 8" descr="Graphic depicting project-level objectives with outcomes and sub-outcomes below.">
            <a:extLst>
              <a:ext uri="{FF2B5EF4-FFF2-40B4-BE49-F238E27FC236}">
                <a16:creationId xmlns:a16="http://schemas.microsoft.com/office/drawing/2014/main" id="{6595FA3F-ABEA-4033-8B62-38F99E144891}"/>
              </a:ext>
            </a:extLst>
          </p:cNvPr>
          <p:cNvCxnSpPr>
            <a:cxnSpLocks/>
            <a:stCxn id="31" idx="0"/>
            <a:endCxn id="33" idx="2"/>
          </p:cNvCxnSpPr>
          <p:nvPr/>
        </p:nvCxnSpPr>
        <p:spPr>
          <a:xfrm rot="5400000" flipH="1" flipV="1">
            <a:off x="3845121" y="165138"/>
            <a:ext cx="371792" cy="35568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 Box 4" descr="Outcome 1: Increased household income from non-child labor source&#10;">
            <a:extLst>
              <a:ext uri="{FF2B5EF4-FFF2-40B4-BE49-F238E27FC236}">
                <a16:creationId xmlns:a16="http://schemas.microsoft.com/office/drawing/2014/main" id="{0854A462-168D-4881-B6F1-999C3A348B7C}"/>
              </a:ext>
            </a:extLst>
          </p:cNvPr>
          <p:cNvSpPr txBox="1">
            <a:spLocks noChangeArrowheads="1"/>
          </p:cNvSpPr>
          <p:nvPr/>
        </p:nvSpPr>
        <p:spPr bwMode="auto">
          <a:xfrm>
            <a:off x="1101558" y="2129472"/>
            <a:ext cx="2302042" cy="76612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n-US" sz="1400" b="1" kern="1200" dirty="0">
                <a:solidFill>
                  <a:srgbClr val="000000"/>
                </a:solidFill>
                <a:effectLst/>
                <a:ea typeface="Calibri" panose="020F0502020204030204" pitchFamily="34" charset="0"/>
                <a:cs typeface="Times New Roman" panose="02020603050405020304" pitchFamily="18" charset="0"/>
              </a:rPr>
              <a:t>Outcome 1: </a:t>
            </a:r>
            <a:r>
              <a:rPr lang="en-US" sz="1400" kern="1200" dirty="0">
                <a:solidFill>
                  <a:srgbClr val="000000"/>
                </a:solidFill>
                <a:effectLst/>
                <a:ea typeface="Calibri" panose="020F0502020204030204" pitchFamily="34" charset="0"/>
                <a:cs typeface="Times New Roman" panose="02020603050405020304" pitchFamily="18" charset="0"/>
              </a:rPr>
              <a:t>Increased household income from non-child labor source</a:t>
            </a:r>
            <a:endParaRPr lang="en-US" sz="1600" dirty="0">
              <a:effectLst/>
              <a:ea typeface="Times New Roman" panose="02020603050405020304" pitchFamily="18" charset="0"/>
              <a:cs typeface="Times New Roman" panose="02020603050405020304" pitchFamily="18" charset="0"/>
            </a:endParaRPr>
          </a:p>
        </p:txBody>
      </p:sp>
      <p:sp>
        <p:nvSpPr>
          <p:cNvPr id="39" name="Speech Bubble: Oval 38" descr="Logic gap! ">
            <a:extLst>
              <a:ext uri="{FF2B5EF4-FFF2-40B4-BE49-F238E27FC236}">
                <a16:creationId xmlns:a16="http://schemas.microsoft.com/office/drawing/2014/main" id="{CA846F91-235B-4563-A659-F61010C96BCB}"/>
              </a:ext>
            </a:extLst>
          </p:cNvPr>
          <p:cNvSpPr/>
          <p:nvPr/>
        </p:nvSpPr>
        <p:spPr>
          <a:xfrm flipH="1">
            <a:off x="0" y="2316480"/>
            <a:ext cx="1168400" cy="599440"/>
          </a:xfrm>
          <a:prstGeom prst="wedgeEllipseCallout">
            <a:avLst>
              <a:gd name="adj1" fmla="val -83910"/>
              <a:gd name="adj2" fmla="val 7042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Logic gap!</a:t>
            </a:r>
          </a:p>
        </p:txBody>
      </p:sp>
      <p:cxnSp>
        <p:nvCxnSpPr>
          <p:cNvPr id="53" name="Straight Arrow Connector 52" descr="Graphic depicting project-level objectives with outcomes and sub-outcomes below.">
            <a:extLst>
              <a:ext uri="{FF2B5EF4-FFF2-40B4-BE49-F238E27FC236}">
                <a16:creationId xmlns:a16="http://schemas.microsoft.com/office/drawing/2014/main" id="{6374797A-18B3-4A22-B7B1-A6A48A32580D}"/>
              </a:ext>
            </a:extLst>
          </p:cNvPr>
          <p:cNvCxnSpPr>
            <a:cxnSpLocks/>
            <a:stCxn id="38" idx="0"/>
            <a:endCxn id="31" idx="2"/>
          </p:cNvCxnSpPr>
          <p:nvPr/>
        </p:nvCxnSpPr>
        <p:spPr>
          <a:xfrm flipV="1">
            <a:off x="2252579" y="2895600"/>
            <a:ext cx="0" cy="3825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 Box 9" descr="(Sub) Outcome 1.1: Train household members&#10;">
            <a:extLst>
              <a:ext uri="{FF2B5EF4-FFF2-40B4-BE49-F238E27FC236}">
                <a16:creationId xmlns:a16="http://schemas.microsoft.com/office/drawing/2014/main" id="{2FF75A53-A8AD-4919-A8FF-8DFAAAD87A91}"/>
              </a:ext>
            </a:extLst>
          </p:cNvPr>
          <p:cNvSpPr txBox="1">
            <a:spLocks noChangeArrowheads="1"/>
          </p:cNvSpPr>
          <p:nvPr/>
        </p:nvSpPr>
        <p:spPr bwMode="auto">
          <a:xfrm>
            <a:off x="1125293" y="3278186"/>
            <a:ext cx="2254571" cy="60293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r>
              <a:rPr lang="en-US" sz="1400" b="1" kern="1200" dirty="0">
                <a:solidFill>
                  <a:srgbClr val="000000"/>
                </a:solidFill>
                <a:effectLst/>
                <a:ea typeface="Calibri" panose="020F0502020204030204" pitchFamily="34" charset="0"/>
                <a:cs typeface="Times New Roman" panose="02020603050405020304" pitchFamily="18" charset="0"/>
              </a:rPr>
              <a:t>(Sub) Outcome 1.1: Train h</a:t>
            </a:r>
            <a:r>
              <a:rPr lang="en-US" sz="1400" kern="1200" dirty="0">
                <a:solidFill>
                  <a:srgbClr val="000000"/>
                </a:solidFill>
                <a:effectLst/>
                <a:ea typeface="Calibri" panose="020F0502020204030204" pitchFamily="34" charset="0"/>
                <a:cs typeface="Times New Roman" panose="02020603050405020304" pitchFamily="18" charset="0"/>
              </a:rPr>
              <a:t>ousehold members</a:t>
            </a:r>
            <a:endParaRPr lang="en-US" sz="1600" dirty="0">
              <a:effectLst/>
              <a:ea typeface="Times New Roman" panose="02020603050405020304" pitchFamily="18" charset="0"/>
              <a:cs typeface="Times New Roman" panose="02020603050405020304" pitchFamily="18" charset="0"/>
            </a:endParaRPr>
          </a:p>
        </p:txBody>
      </p:sp>
      <p:sp>
        <p:nvSpPr>
          <p:cNvPr id="41" name="Speech Bubble: Oval 40" descr="Process/Activity--not result! ">
            <a:extLst>
              <a:ext uri="{FF2B5EF4-FFF2-40B4-BE49-F238E27FC236}">
                <a16:creationId xmlns:a16="http://schemas.microsoft.com/office/drawing/2014/main" id="{9F542BAA-4E04-4B5C-8FFE-660EDCAEB01C}"/>
              </a:ext>
            </a:extLst>
          </p:cNvPr>
          <p:cNvSpPr/>
          <p:nvPr/>
        </p:nvSpPr>
        <p:spPr>
          <a:xfrm flipH="1">
            <a:off x="172720" y="4328160"/>
            <a:ext cx="2509520" cy="640080"/>
          </a:xfrm>
          <a:prstGeom prst="wedgeEllipseCallout">
            <a:avLst>
              <a:gd name="adj1" fmla="val -15309"/>
              <a:gd name="adj2" fmla="val -14059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Process/activity – not result!</a:t>
            </a:r>
          </a:p>
        </p:txBody>
      </p:sp>
      <p:sp>
        <p:nvSpPr>
          <p:cNvPr id="29" name="Text Box 10" descr="Outcome 2:  Improved child labor business practices by private sector actors&#10;">
            <a:extLst>
              <a:ext uri="{FF2B5EF4-FFF2-40B4-BE49-F238E27FC236}">
                <a16:creationId xmlns:a16="http://schemas.microsoft.com/office/drawing/2014/main" id="{BE2DAF02-B4F3-494D-8F0A-DB724854CDDA}"/>
              </a:ext>
            </a:extLst>
          </p:cNvPr>
          <p:cNvSpPr txBox="1">
            <a:spLocks noChangeArrowheads="1"/>
          </p:cNvSpPr>
          <p:nvPr/>
        </p:nvSpPr>
        <p:spPr bwMode="auto">
          <a:xfrm>
            <a:off x="3899055" y="2160585"/>
            <a:ext cx="3802225" cy="71469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n-US" sz="1400" b="1" kern="1200" dirty="0">
                <a:solidFill>
                  <a:srgbClr val="000000"/>
                </a:solidFill>
                <a:effectLst/>
                <a:ea typeface="Calibri" panose="020F0502020204030204" pitchFamily="34" charset="0"/>
                <a:cs typeface="Times New Roman" panose="02020603050405020304" pitchFamily="18" charset="0"/>
              </a:rPr>
              <a:t>Outcome 2:  </a:t>
            </a:r>
            <a:r>
              <a:rPr lang="en-US" sz="1400" kern="1200" dirty="0">
                <a:solidFill>
                  <a:srgbClr val="000000"/>
                </a:solidFill>
                <a:effectLst/>
                <a:ea typeface="Calibri" panose="020F0502020204030204" pitchFamily="34" charset="0"/>
                <a:cs typeface="Times New Roman" panose="02020603050405020304" pitchFamily="18" charset="0"/>
              </a:rPr>
              <a:t>Improved child labor business practices by private sector actors</a:t>
            </a:r>
            <a:endParaRPr lang="en-US" sz="1600" dirty="0">
              <a:effectLst/>
              <a:ea typeface="Times New Roman" panose="02020603050405020304" pitchFamily="18" charset="0"/>
              <a:cs typeface="Times New Roman" panose="02020603050405020304" pitchFamily="18" charset="0"/>
            </a:endParaRPr>
          </a:p>
        </p:txBody>
      </p:sp>
      <p:sp>
        <p:nvSpPr>
          <p:cNvPr id="27" name="Text Box 3" descr="(Sub) Outcome 2.1: Improved awareness by private sector actors of the problem of child labor and worst form of child labor&#10;">
            <a:extLst>
              <a:ext uri="{FF2B5EF4-FFF2-40B4-BE49-F238E27FC236}">
                <a16:creationId xmlns:a16="http://schemas.microsoft.com/office/drawing/2014/main" id="{82FB849A-E99A-4E06-A6FB-4668B9625D5D}"/>
              </a:ext>
            </a:extLst>
          </p:cNvPr>
          <p:cNvSpPr txBox="1"/>
          <p:nvPr/>
        </p:nvSpPr>
        <p:spPr>
          <a:xfrm>
            <a:off x="4059589" y="3062288"/>
            <a:ext cx="3481158" cy="757873"/>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Aft>
                <a:spcPts val="0"/>
              </a:spcAft>
            </a:pPr>
            <a:r>
              <a:rPr lang="en-US" sz="1400" b="1" kern="1200" dirty="0">
                <a:solidFill>
                  <a:srgbClr val="000000"/>
                </a:solidFill>
                <a:effectLst/>
                <a:ea typeface="Calibri" panose="020F0502020204030204" pitchFamily="34" charset="0"/>
                <a:cs typeface="Times New Roman" panose="02020603050405020304" pitchFamily="18" charset="0"/>
              </a:rPr>
              <a:t>(Sub) Outcome 2.1: </a:t>
            </a:r>
            <a:r>
              <a:rPr lang="en-US" sz="1400" kern="1200" dirty="0">
                <a:solidFill>
                  <a:srgbClr val="000000"/>
                </a:solidFill>
                <a:effectLst/>
                <a:ea typeface="Calibri" panose="020F0502020204030204" pitchFamily="34" charset="0"/>
                <a:cs typeface="Times New Roman" panose="02020603050405020304" pitchFamily="18" charset="0"/>
              </a:rPr>
              <a:t>Improved awareness by private sector actors of the problem of child labor and worst form of child labor</a:t>
            </a:r>
            <a:endParaRPr lang="en-US" sz="1600" dirty="0">
              <a:solidFill>
                <a:srgbClr val="C00000"/>
              </a:solidFill>
              <a:effectLst/>
              <a:ea typeface="Times New Roman" panose="02020603050405020304" pitchFamily="18" charset="0"/>
              <a:cs typeface="Times New Roman" panose="02020603050405020304" pitchFamily="18" charset="0"/>
            </a:endParaRPr>
          </a:p>
        </p:txBody>
      </p:sp>
      <p:sp>
        <p:nvSpPr>
          <p:cNvPr id="28" name="Text Box 9">
            <a:extLst>
              <a:ext uri="{FF2B5EF4-FFF2-40B4-BE49-F238E27FC236}">
                <a16:creationId xmlns:a16="http://schemas.microsoft.com/office/drawing/2014/main" id="{2EDEF64E-B3C0-495E-9637-831532CFA19E}"/>
              </a:ext>
            </a:extLst>
          </p:cNvPr>
          <p:cNvSpPr txBox="1">
            <a:spLocks noChangeArrowheads="1"/>
          </p:cNvSpPr>
          <p:nvPr/>
        </p:nvSpPr>
        <p:spPr bwMode="auto">
          <a:xfrm>
            <a:off x="3972561" y="4151947"/>
            <a:ext cx="1676399" cy="14970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n-US" sz="1400" b="1" kern="1200" dirty="0">
                <a:solidFill>
                  <a:srgbClr val="000000"/>
                </a:solidFill>
                <a:effectLst/>
                <a:ea typeface="Calibri" panose="020F0502020204030204" pitchFamily="34" charset="0"/>
                <a:cs typeface="Times New Roman" panose="02020603050405020304" pitchFamily="18" charset="0"/>
              </a:rPr>
              <a:t>(Sub) Outcome 2.1.1: </a:t>
            </a:r>
            <a:r>
              <a:rPr lang="en-US" sz="1400" kern="1200" dirty="0">
                <a:solidFill>
                  <a:srgbClr val="000000"/>
                </a:solidFill>
                <a:effectLst/>
                <a:ea typeface="Calibri" panose="020F0502020204030204" pitchFamily="34" charset="0"/>
                <a:cs typeface="Times New Roman" panose="02020603050405020304" pitchFamily="18" charset="0"/>
              </a:rPr>
              <a:t>Improved</a:t>
            </a:r>
            <a:r>
              <a:rPr lang="en-US" sz="1400" dirty="0">
                <a:solidFill>
                  <a:srgbClr val="000000"/>
                </a:solidFill>
                <a:ea typeface="Calibri" panose="020F0502020204030204" pitchFamily="34" charset="0"/>
                <a:cs typeface="Times New Roman" panose="02020603050405020304" pitchFamily="18" charset="0"/>
              </a:rPr>
              <a:t> awareness </a:t>
            </a:r>
            <a:r>
              <a:rPr lang="en-US" sz="1400" kern="1200" dirty="0">
                <a:solidFill>
                  <a:srgbClr val="000000"/>
                </a:solidFill>
                <a:effectLst/>
                <a:ea typeface="Calibri" panose="020F0502020204030204" pitchFamily="34" charset="0"/>
                <a:cs typeface="Times New Roman" panose="02020603050405020304" pitchFamily="18" charset="0"/>
              </a:rPr>
              <a:t>of private sector actors on the problem of child labor</a:t>
            </a:r>
            <a:endParaRPr lang="en-US" sz="1600" dirty="0">
              <a:effectLst/>
              <a:ea typeface="Times New Roman" panose="02020603050405020304" pitchFamily="18" charset="0"/>
              <a:cs typeface="Times New Roman" panose="02020603050405020304" pitchFamily="18" charset="0"/>
            </a:endParaRPr>
          </a:p>
        </p:txBody>
      </p:sp>
      <p:cxnSp>
        <p:nvCxnSpPr>
          <p:cNvPr id="57" name="Connector: Elbow 56" descr="Graphic depicting project-level objectives with outcomes and sub-outcomes below. ">
            <a:extLst>
              <a:ext uri="{FF2B5EF4-FFF2-40B4-BE49-F238E27FC236}">
                <a16:creationId xmlns:a16="http://schemas.microsoft.com/office/drawing/2014/main" id="{1AE2FBC0-9D7E-434F-9394-B1EA293FB950}"/>
              </a:ext>
            </a:extLst>
          </p:cNvPr>
          <p:cNvCxnSpPr>
            <a:cxnSpLocks/>
            <a:stCxn id="28" idx="0"/>
            <a:endCxn id="27" idx="2"/>
          </p:cNvCxnSpPr>
          <p:nvPr/>
        </p:nvCxnSpPr>
        <p:spPr>
          <a:xfrm rot="5400000" flipH="1" flipV="1">
            <a:off x="5139571" y="3491351"/>
            <a:ext cx="331786" cy="9894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 Box 9" descr="(Sub) Outcome 2.1.2: Improved awareness of private sector actors on the problem of the worst forms of child labor&#10;">
            <a:extLst>
              <a:ext uri="{FF2B5EF4-FFF2-40B4-BE49-F238E27FC236}">
                <a16:creationId xmlns:a16="http://schemas.microsoft.com/office/drawing/2014/main" id="{D9F51B11-B854-46F8-81AB-3B12EABC9F8B}"/>
              </a:ext>
            </a:extLst>
          </p:cNvPr>
          <p:cNvSpPr txBox="1">
            <a:spLocks noChangeArrowheads="1"/>
          </p:cNvSpPr>
          <p:nvPr/>
        </p:nvSpPr>
        <p:spPr bwMode="auto">
          <a:xfrm>
            <a:off x="5892801" y="4162107"/>
            <a:ext cx="1737359" cy="14970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n-US" sz="1400" b="1" kern="1200" dirty="0">
                <a:solidFill>
                  <a:srgbClr val="000000"/>
                </a:solidFill>
                <a:effectLst/>
                <a:ea typeface="Calibri" panose="020F0502020204030204" pitchFamily="34" charset="0"/>
                <a:cs typeface="Times New Roman" panose="02020603050405020304" pitchFamily="18" charset="0"/>
              </a:rPr>
              <a:t>(Sub) Outcome 2.1.2: </a:t>
            </a:r>
            <a:r>
              <a:rPr lang="en-US" sz="1400" kern="1200" dirty="0">
                <a:solidFill>
                  <a:srgbClr val="000000"/>
                </a:solidFill>
                <a:effectLst/>
                <a:ea typeface="Calibri" panose="020F0502020204030204" pitchFamily="34" charset="0"/>
                <a:cs typeface="Times New Roman" panose="02020603050405020304" pitchFamily="18" charset="0"/>
              </a:rPr>
              <a:t>Improved</a:t>
            </a:r>
            <a:r>
              <a:rPr lang="en-US" sz="1400" dirty="0">
                <a:solidFill>
                  <a:srgbClr val="000000"/>
                </a:solidFill>
                <a:ea typeface="Calibri" panose="020F0502020204030204" pitchFamily="34" charset="0"/>
                <a:cs typeface="Times New Roman" panose="02020603050405020304" pitchFamily="18" charset="0"/>
              </a:rPr>
              <a:t> awareness </a:t>
            </a:r>
            <a:r>
              <a:rPr lang="en-US" sz="1400" kern="1200" dirty="0">
                <a:solidFill>
                  <a:srgbClr val="000000"/>
                </a:solidFill>
                <a:effectLst/>
                <a:ea typeface="Calibri" panose="020F0502020204030204" pitchFamily="34" charset="0"/>
                <a:cs typeface="Times New Roman" panose="02020603050405020304" pitchFamily="18" charset="0"/>
              </a:rPr>
              <a:t>of private sector actors on the problem of the worst forms of child labor</a:t>
            </a:r>
            <a:endParaRPr lang="en-US" sz="1600" dirty="0">
              <a:effectLst/>
              <a:ea typeface="Times New Roman" panose="02020603050405020304" pitchFamily="18" charset="0"/>
              <a:cs typeface="Times New Roman" panose="02020603050405020304" pitchFamily="18" charset="0"/>
            </a:endParaRPr>
          </a:p>
        </p:txBody>
      </p:sp>
      <p:cxnSp>
        <p:nvCxnSpPr>
          <p:cNvPr id="45" name="Connector: Elbow 44" descr="Graphic depicting project-level objectives with outcomes and sub-outcomes below.">
            <a:extLst>
              <a:ext uri="{FF2B5EF4-FFF2-40B4-BE49-F238E27FC236}">
                <a16:creationId xmlns:a16="http://schemas.microsoft.com/office/drawing/2014/main" id="{5EBB8843-7A86-47F9-85E6-15A02275944C}"/>
              </a:ext>
            </a:extLst>
          </p:cNvPr>
          <p:cNvCxnSpPr>
            <a:cxnSpLocks/>
            <a:stCxn id="34" idx="0"/>
            <a:endCxn id="33" idx="2"/>
          </p:cNvCxnSpPr>
          <p:nvPr/>
        </p:nvCxnSpPr>
        <p:spPr>
          <a:xfrm rot="16200000" flipV="1">
            <a:off x="7482959" y="84178"/>
            <a:ext cx="443547" cy="3790552"/>
          </a:xfrm>
          <a:prstGeom prst="bentConnector3">
            <a:avLst>
              <a:gd name="adj1" fmla="val 56872"/>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 Box 10" descr="Outcome 3:  Improved national policies &#10;">
            <a:extLst>
              <a:ext uri="{FF2B5EF4-FFF2-40B4-BE49-F238E27FC236}">
                <a16:creationId xmlns:a16="http://schemas.microsoft.com/office/drawing/2014/main" id="{FB4CB510-1683-40C9-8756-F8F95D226109}"/>
              </a:ext>
            </a:extLst>
          </p:cNvPr>
          <p:cNvSpPr txBox="1">
            <a:spLocks noChangeArrowheads="1"/>
          </p:cNvSpPr>
          <p:nvPr/>
        </p:nvSpPr>
        <p:spPr bwMode="auto">
          <a:xfrm>
            <a:off x="8481215" y="2201227"/>
            <a:ext cx="2237585" cy="67405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0" marR="0" algn="ctr"/>
            <a:r>
              <a:rPr lang="en-US" sz="1400" b="1" kern="1200" dirty="0">
                <a:solidFill>
                  <a:srgbClr val="000000"/>
                </a:solidFill>
                <a:effectLst/>
                <a:ea typeface="Calibri" panose="020F0502020204030204" pitchFamily="34" charset="0"/>
                <a:cs typeface="Times New Roman" panose="02020603050405020304" pitchFamily="18" charset="0"/>
              </a:rPr>
              <a:t>Outcome 3:  </a:t>
            </a:r>
            <a:r>
              <a:rPr lang="en-US" sz="1400" kern="1200" dirty="0">
                <a:solidFill>
                  <a:srgbClr val="000000"/>
                </a:solidFill>
                <a:effectLst/>
                <a:ea typeface="Calibri" panose="020F0502020204030204" pitchFamily="34" charset="0"/>
                <a:cs typeface="Times New Roman" panose="02020603050405020304" pitchFamily="18" charset="0"/>
              </a:rPr>
              <a:t>Improved national policies </a:t>
            </a:r>
            <a:endParaRPr lang="en-US" sz="1600" dirty="0">
              <a:effectLst/>
              <a:ea typeface="Times New Roman" panose="02020603050405020304" pitchFamily="18" charset="0"/>
              <a:cs typeface="Times New Roman" panose="02020603050405020304" pitchFamily="18" charset="0"/>
            </a:endParaRPr>
          </a:p>
        </p:txBody>
      </p:sp>
      <p:sp>
        <p:nvSpPr>
          <p:cNvPr id="7" name="Speech Bubble: Oval 6" descr="Vague. What policies? &#10;">
            <a:extLst>
              <a:ext uri="{FF2B5EF4-FFF2-40B4-BE49-F238E27FC236}">
                <a16:creationId xmlns:a16="http://schemas.microsoft.com/office/drawing/2014/main" id="{C8FEAD46-A6E7-4A9E-88E0-7C899E9AE82D}"/>
              </a:ext>
            </a:extLst>
          </p:cNvPr>
          <p:cNvSpPr/>
          <p:nvPr/>
        </p:nvSpPr>
        <p:spPr>
          <a:xfrm>
            <a:off x="10627360" y="1493520"/>
            <a:ext cx="1564640" cy="894080"/>
          </a:xfrm>
          <a:prstGeom prst="wedgeEllipseCallout">
            <a:avLst>
              <a:gd name="adj1" fmla="val -75277"/>
              <a:gd name="adj2" fmla="val 8737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Vague. What policies? </a:t>
            </a:r>
          </a:p>
        </p:txBody>
      </p:sp>
      <p:sp>
        <p:nvSpPr>
          <p:cNvPr id="44" name="Speech Bubble: Oval 43" descr="Categorical ">
            <a:extLst>
              <a:ext uri="{FF2B5EF4-FFF2-40B4-BE49-F238E27FC236}">
                <a16:creationId xmlns:a16="http://schemas.microsoft.com/office/drawing/2014/main" id="{5048FD83-4833-4BCD-B3A7-D45CF58C2E87}"/>
              </a:ext>
            </a:extLst>
          </p:cNvPr>
          <p:cNvSpPr/>
          <p:nvPr/>
        </p:nvSpPr>
        <p:spPr>
          <a:xfrm flipH="1">
            <a:off x="4480257" y="5830537"/>
            <a:ext cx="1971040" cy="528320"/>
          </a:xfrm>
          <a:prstGeom prst="wedgeEllipseCallout">
            <a:avLst>
              <a:gd name="adj1" fmla="val -14968"/>
              <a:gd name="adj2" fmla="val -8960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Categorical </a:t>
            </a:r>
          </a:p>
        </p:txBody>
      </p:sp>
      <p:sp>
        <p:nvSpPr>
          <p:cNvPr id="40" name="Text Box 2" descr="(Sub) Outcome 3.2: Improved leadership of government officials to improve child labor policies&#10;">
            <a:extLst>
              <a:ext uri="{FF2B5EF4-FFF2-40B4-BE49-F238E27FC236}">
                <a16:creationId xmlns:a16="http://schemas.microsoft.com/office/drawing/2014/main" id="{67CB0D58-9680-4930-A7B9-B5CFDA896AF3}"/>
              </a:ext>
            </a:extLst>
          </p:cNvPr>
          <p:cNvSpPr txBox="1"/>
          <p:nvPr/>
        </p:nvSpPr>
        <p:spPr>
          <a:xfrm>
            <a:off x="10037107" y="3109912"/>
            <a:ext cx="1836440" cy="1177608"/>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Aft>
                <a:spcPts val="0"/>
              </a:spcAft>
            </a:pPr>
            <a:r>
              <a:rPr lang="en-US" sz="1400" b="1" kern="1200" dirty="0">
                <a:solidFill>
                  <a:srgbClr val="000000"/>
                </a:solidFill>
                <a:effectLst/>
                <a:ea typeface="Calibri" panose="020F0502020204030204" pitchFamily="34" charset="0"/>
                <a:cs typeface="Times New Roman" panose="02020603050405020304" pitchFamily="18" charset="0"/>
              </a:rPr>
              <a:t>(Sub) Outcome 3</a:t>
            </a:r>
            <a:r>
              <a:rPr lang="en-US" sz="1400" b="1" dirty="0">
                <a:solidFill>
                  <a:srgbClr val="000000"/>
                </a:solidFill>
                <a:ea typeface="Calibri" panose="020F0502020204030204" pitchFamily="34" charset="0"/>
                <a:cs typeface="Times New Roman" panose="02020603050405020304" pitchFamily="18" charset="0"/>
              </a:rPr>
              <a:t>.2</a:t>
            </a:r>
            <a:r>
              <a:rPr lang="en-US" sz="1400" b="1" kern="1200" dirty="0">
                <a:solidFill>
                  <a:srgbClr val="000000"/>
                </a:solidFill>
                <a:effectLst/>
                <a:ea typeface="Calibri" panose="020F0502020204030204" pitchFamily="34" charset="0"/>
                <a:cs typeface="Times New Roman" panose="02020603050405020304" pitchFamily="18" charset="0"/>
              </a:rPr>
              <a:t>: </a:t>
            </a:r>
            <a:r>
              <a:rPr lang="en-US" sz="1400" dirty="0">
                <a:solidFill>
                  <a:srgbClr val="000000"/>
                </a:solidFill>
                <a:ea typeface="Calibri" panose="020F0502020204030204" pitchFamily="34" charset="0"/>
                <a:cs typeface="Times New Roman" panose="02020603050405020304" pitchFamily="18" charset="0"/>
              </a:rPr>
              <a:t>Improved leadership of government officials to improve child labor policies</a:t>
            </a:r>
            <a:endParaRPr lang="en-US" sz="1600" dirty="0">
              <a:effectLst/>
              <a:ea typeface="Times New Roman" panose="02020603050405020304" pitchFamily="18" charset="0"/>
              <a:cs typeface="Times New Roman" panose="02020603050405020304" pitchFamily="18" charset="0"/>
            </a:endParaRPr>
          </a:p>
        </p:txBody>
      </p:sp>
      <p:cxnSp>
        <p:nvCxnSpPr>
          <p:cNvPr id="60" name="Connector: Elbow 59" descr="Graphic depicting project-level objectives with outcomes and sub-outcomes below. ">
            <a:extLst>
              <a:ext uri="{FF2B5EF4-FFF2-40B4-BE49-F238E27FC236}">
                <a16:creationId xmlns:a16="http://schemas.microsoft.com/office/drawing/2014/main" id="{33D1933F-BAF9-485A-8516-1C8D4AD1F216}"/>
              </a:ext>
            </a:extLst>
          </p:cNvPr>
          <p:cNvCxnSpPr>
            <a:cxnSpLocks/>
            <a:stCxn id="43" idx="0"/>
            <a:endCxn id="27" idx="2"/>
          </p:cNvCxnSpPr>
          <p:nvPr/>
        </p:nvCxnSpPr>
        <p:spPr>
          <a:xfrm rot="16200000" flipV="1">
            <a:off x="6109852" y="3510477"/>
            <a:ext cx="341946" cy="9613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descr="Graphic depicting project-level objectives with outcomes and sub-outcomes below. ">
            <a:extLst>
              <a:ext uri="{FF2B5EF4-FFF2-40B4-BE49-F238E27FC236}">
                <a16:creationId xmlns:a16="http://schemas.microsoft.com/office/drawing/2014/main" id="{324870B3-3E8E-4560-929E-777DC82982E1}"/>
              </a:ext>
            </a:extLst>
          </p:cNvPr>
          <p:cNvCxnSpPr>
            <a:cxnSpLocks/>
            <a:stCxn id="27" idx="0"/>
            <a:endCxn id="29" idx="2"/>
          </p:cNvCxnSpPr>
          <p:nvPr/>
        </p:nvCxnSpPr>
        <p:spPr>
          <a:xfrm flipV="1">
            <a:off x="5800168" y="2875278"/>
            <a:ext cx="0" cy="187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Speech Bubble: Oval 67" descr="Hard to measure leadership">
            <a:extLst>
              <a:ext uri="{FF2B5EF4-FFF2-40B4-BE49-F238E27FC236}">
                <a16:creationId xmlns:a16="http://schemas.microsoft.com/office/drawing/2014/main" id="{F56F772C-3CAA-4B5E-B175-D505AF04F25D}"/>
              </a:ext>
            </a:extLst>
          </p:cNvPr>
          <p:cNvSpPr/>
          <p:nvPr/>
        </p:nvSpPr>
        <p:spPr>
          <a:xfrm>
            <a:off x="10139680" y="4582160"/>
            <a:ext cx="1838960" cy="822960"/>
          </a:xfrm>
          <a:prstGeom prst="wedgeEllipseCallout">
            <a:avLst>
              <a:gd name="adj1" fmla="val -40461"/>
              <a:gd name="adj2" fmla="val -9229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Hard to measure leadership. </a:t>
            </a:r>
          </a:p>
        </p:txBody>
      </p:sp>
      <p:sp>
        <p:nvSpPr>
          <p:cNvPr id="69" name="Text Box 2" descr="(Sub) Outcome 3.1: Increased stakeholder advocacy for child labor policies&#10;">
            <a:extLst>
              <a:ext uri="{FF2B5EF4-FFF2-40B4-BE49-F238E27FC236}">
                <a16:creationId xmlns:a16="http://schemas.microsoft.com/office/drawing/2014/main" id="{A0E0C15D-91EC-416B-A333-AEC940DE492D}"/>
              </a:ext>
            </a:extLst>
          </p:cNvPr>
          <p:cNvSpPr txBox="1"/>
          <p:nvPr/>
        </p:nvSpPr>
        <p:spPr>
          <a:xfrm>
            <a:off x="8442960" y="3120072"/>
            <a:ext cx="1459546" cy="1401128"/>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Aft>
                <a:spcPts val="0"/>
              </a:spcAft>
            </a:pPr>
            <a:r>
              <a:rPr lang="en-US" sz="1400" b="1" kern="1200" dirty="0">
                <a:solidFill>
                  <a:srgbClr val="000000"/>
                </a:solidFill>
                <a:effectLst/>
                <a:ea typeface="Calibri" panose="020F0502020204030204" pitchFamily="34" charset="0"/>
                <a:cs typeface="Times New Roman" panose="02020603050405020304" pitchFamily="18" charset="0"/>
              </a:rPr>
              <a:t>(Sub) Outcome 3</a:t>
            </a:r>
            <a:r>
              <a:rPr lang="en-US" sz="1400" b="1" dirty="0">
                <a:solidFill>
                  <a:srgbClr val="000000"/>
                </a:solidFill>
                <a:ea typeface="Calibri" panose="020F0502020204030204" pitchFamily="34" charset="0"/>
                <a:cs typeface="Times New Roman" panose="02020603050405020304" pitchFamily="18" charset="0"/>
              </a:rPr>
              <a:t>.1</a:t>
            </a:r>
            <a:r>
              <a:rPr lang="en-US" sz="1400" b="1" kern="1200" dirty="0">
                <a:solidFill>
                  <a:srgbClr val="000000"/>
                </a:solidFill>
                <a:effectLst/>
                <a:ea typeface="Calibri" panose="020F0502020204030204" pitchFamily="34" charset="0"/>
                <a:cs typeface="Times New Roman" panose="02020603050405020304" pitchFamily="18" charset="0"/>
              </a:rPr>
              <a:t>: </a:t>
            </a:r>
            <a:r>
              <a:rPr lang="en-US" sz="1400" dirty="0">
                <a:solidFill>
                  <a:srgbClr val="000000"/>
                </a:solidFill>
                <a:ea typeface="Calibri" panose="020F0502020204030204" pitchFamily="34" charset="0"/>
                <a:cs typeface="Times New Roman" panose="02020603050405020304" pitchFamily="18" charset="0"/>
              </a:rPr>
              <a:t>Increased stakeholder advocacy for child labor policies</a:t>
            </a:r>
            <a:endParaRPr lang="en-US" sz="1600" dirty="0">
              <a:effectLst/>
              <a:ea typeface="Times New Roman" panose="02020603050405020304" pitchFamily="18" charset="0"/>
              <a:cs typeface="Times New Roman" panose="02020603050405020304" pitchFamily="18" charset="0"/>
            </a:endParaRPr>
          </a:p>
        </p:txBody>
      </p:sp>
      <p:cxnSp>
        <p:nvCxnSpPr>
          <p:cNvPr id="71" name="Connector: Elbow 70" descr="Graphic depicting project-level objectives with outcomes and sub-outcomes below. ">
            <a:extLst>
              <a:ext uri="{FF2B5EF4-FFF2-40B4-BE49-F238E27FC236}">
                <a16:creationId xmlns:a16="http://schemas.microsoft.com/office/drawing/2014/main" id="{E2026BFD-53B9-424F-BCEB-5DEC27BB9FE0}"/>
              </a:ext>
            </a:extLst>
          </p:cNvPr>
          <p:cNvCxnSpPr>
            <a:cxnSpLocks/>
            <a:stCxn id="69" idx="0"/>
            <a:endCxn id="34" idx="2"/>
          </p:cNvCxnSpPr>
          <p:nvPr/>
        </p:nvCxnSpPr>
        <p:spPr>
          <a:xfrm rot="5400000" flipH="1" flipV="1">
            <a:off x="9263974" y="2784039"/>
            <a:ext cx="244792" cy="4272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descr="Graphic depicting project-level objectives with outcomes and sub-outcomes below. ">
            <a:extLst>
              <a:ext uri="{FF2B5EF4-FFF2-40B4-BE49-F238E27FC236}">
                <a16:creationId xmlns:a16="http://schemas.microsoft.com/office/drawing/2014/main" id="{E4898AAA-381E-4690-BEB8-5D8EC2EDF453}"/>
              </a:ext>
            </a:extLst>
          </p:cNvPr>
          <p:cNvCxnSpPr>
            <a:cxnSpLocks/>
            <a:stCxn id="40" idx="0"/>
            <a:endCxn id="34" idx="2"/>
          </p:cNvCxnSpPr>
          <p:nvPr/>
        </p:nvCxnSpPr>
        <p:spPr>
          <a:xfrm rot="16200000" flipV="1">
            <a:off x="10160352" y="2314936"/>
            <a:ext cx="234632" cy="13553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76635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eveloping the Narrative ">
            <a:extLst>
              <a:ext uri="{FF2B5EF4-FFF2-40B4-BE49-F238E27FC236}">
                <a16:creationId xmlns:a16="http://schemas.microsoft.com/office/drawing/2014/main" id="{2F1E9F84-D4C5-4A95-B2F8-148647894C9E}"/>
              </a:ext>
            </a:extLst>
          </p:cNvPr>
          <p:cNvSpPr>
            <a:spLocks noGrp="1"/>
          </p:cNvSpPr>
          <p:nvPr>
            <p:ph type="title"/>
          </p:nvPr>
        </p:nvSpPr>
        <p:spPr>
          <a:xfrm>
            <a:off x="1751777" y="3564294"/>
            <a:ext cx="6949440" cy="807314"/>
          </a:xfrm>
        </p:spPr>
        <p:txBody>
          <a:bodyPr/>
          <a:lstStyle/>
          <a:p>
            <a:r>
              <a:rPr lang="en-US" dirty="0"/>
              <a:t>Developing the Narrative</a:t>
            </a:r>
          </a:p>
        </p:txBody>
      </p:sp>
      <p:sp>
        <p:nvSpPr>
          <p:cNvPr id="3" name="Slide Number Placeholder 25">
            <a:extLst>
              <a:ext uri="{FF2B5EF4-FFF2-40B4-BE49-F238E27FC236}">
                <a16:creationId xmlns:a16="http://schemas.microsoft.com/office/drawing/2014/main" id="{A6722E15-D6E1-4DA8-89BA-0F0A6E9E873D}"/>
              </a:ext>
            </a:extLst>
          </p:cNvPr>
          <p:cNvSpPr txBox="1">
            <a:spLocks/>
          </p:cNvSpPr>
          <p:nvPr/>
        </p:nvSpPr>
        <p:spPr>
          <a:xfrm>
            <a:off x="9897979" y="6492875"/>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Arial" charset="0"/>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Arial" charset="0"/>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Arial" charset="0"/>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Arial" charset="0"/>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Arial" charset="0"/>
                <a:ea typeface="+mn-ea"/>
                <a:cs typeface="+mn-cs"/>
              </a:defRPr>
            </a:lvl5pPr>
            <a:lvl6pPr marL="2286000" algn="l" defTabSz="457200" rtl="0" eaLnBrk="1" latinLnBrk="0" hangingPunct="1">
              <a:defRPr sz="1800" kern="1200">
                <a:solidFill>
                  <a:schemeClr val="tx1"/>
                </a:solidFill>
                <a:latin typeface="Arial" charset="0"/>
                <a:ea typeface="+mn-ea"/>
                <a:cs typeface="+mn-cs"/>
              </a:defRPr>
            </a:lvl6pPr>
            <a:lvl7pPr marL="2743200" algn="l" defTabSz="457200" rtl="0" eaLnBrk="1" latinLnBrk="0" hangingPunct="1">
              <a:defRPr sz="1800" kern="1200">
                <a:solidFill>
                  <a:schemeClr val="tx1"/>
                </a:solidFill>
                <a:latin typeface="Arial" charset="0"/>
                <a:ea typeface="+mn-ea"/>
                <a:cs typeface="+mn-cs"/>
              </a:defRPr>
            </a:lvl7pPr>
            <a:lvl8pPr marL="3200400" algn="l" defTabSz="457200" rtl="0" eaLnBrk="1" latinLnBrk="0" hangingPunct="1">
              <a:defRPr sz="1800" kern="1200">
                <a:solidFill>
                  <a:schemeClr val="tx1"/>
                </a:solidFill>
                <a:latin typeface="Arial" charset="0"/>
                <a:ea typeface="+mn-ea"/>
                <a:cs typeface="+mn-cs"/>
              </a:defRPr>
            </a:lvl8pPr>
            <a:lvl9pPr marL="3657600" algn="l" defTabSz="457200" rtl="0" eaLnBrk="1" latinLnBrk="0" hangingPunct="1">
              <a:defRPr sz="1800" kern="1200">
                <a:solidFill>
                  <a:schemeClr val="tx1"/>
                </a:solidFill>
                <a:latin typeface="Arial" charset="0"/>
                <a:ea typeface="+mn-ea"/>
                <a:cs typeface="+mn-cs"/>
              </a:defRPr>
            </a:lvl9pPr>
          </a:lstStyle>
          <a:p>
            <a:pPr>
              <a:defRPr/>
            </a:pPr>
            <a:fld id="{260A5520-599A-49B0-B318-CACCDBC0A0F8}" type="slidenum">
              <a:rPr lang="en-US" smtClean="0"/>
              <a:pPr>
                <a:defRPr/>
              </a:pPr>
              <a:t>76</a:t>
            </a:fld>
            <a:endParaRPr lang="en-US" altLang="en-US" dirty="0">
              <a:solidFill>
                <a:srgbClr val="000099"/>
              </a:solidFill>
            </a:endParaRPr>
          </a:p>
        </p:txBody>
      </p:sp>
    </p:spTree>
    <p:extLst>
      <p:ext uri="{BB962C8B-B14F-4D97-AF65-F5344CB8AC3E}">
        <p14:creationId xmlns:p14="http://schemas.microsoft.com/office/powerpoint/2010/main" val="152598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urpose of the RF Narrative">
            <a:extLst>
              <a:ext uri="{FF2B5EF4-FFF2-40B4-BE49-F238E27FC236}">
                <a16:creationId xmlns:a16="http://schemas.microsoft.com/office/drawing/2014/main" id="{1F1A1F13-0DFB-4623-8DAA-4C2D7EF5E153}"/>
              </a:ext>
            </a:extLst>
          </p:cNvPr>
          <p:cNvSpPr>
            <a:spLocks noGrp="1"/>
          </p:cNvSpPr>
          <p:nvPr>
            <p:ph type="title"/>
          </p:nvPr>
        </p:nvSpPr>
        <p:spPr>
          <a:xfrm>
            <a:off x="463446" y="155263"/>
            <a:ext cx="10515600" cy="1325563"/>
          </a:xfrm>
        </p:spPr>
        <p:txBody>
          <a:bodyPr>
            <a:normAutofit/>
          </a:bodyPr>
          <a:lstStyle/>
          <a:p>
            <a:r>
              <a:rPr lang="en-US" dirty="0"/>
              <a:t>Purpose of the RF Narrative</a:t>
            </a:r>
          </a:p>
        </p:txBody>
      </p:sp>
      <p:sp>
        <p:nvSpPr>
          <p:cNvPr id="4" name="Title 1">
            <a:extLst>
              <a:ext uri="{FF2B5EF4-FFF2-40B4-BE49-F238E27FC236}">
                <a16:creationId xmlns:a16="http://schemas.microsoft.com/office/drawing/2014/main" id="{33DB1C28-0A4C-4EBB-AD45-CCD92ED1B204}"/>
              </a:ext>
              <a:ext uri="{C183D7F6-B498-43B3-948B-1728B52AA6E4}">
                <adec:decorative xmlns:adec="http://schemas.microsoft.com/office/drawing/2017/decorative" val="1"/>
              </a:ext>
            </a:extLst>
          </p:cNvPr>
          <p:cNvSpPr txBox="1">
            <a:spLocks/>
          </p:cNvSpPr>
          <p:nvPr/>
        </p:nvSpPr>
        <p:spPr>
          <a:xfrm>
            <a:off x="1524000" y="-99392"/>
            <a:ext cx="91440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endParaRPr lang="en-US" sz="3600" b="1" dirty="0">
              <a:solidFill>
                <a:srgbClr val="800000"/>
              </a:solidFill>
            </a:endParaRPr>
          </a:p>
        </p:txBody>
      </p:sp>
      <p:pic>
        <p:nvPicPr>
          <p:cNvPr id="5" name="Picture 3">
            <a:extLst>
              <a:ext uri="{FF2B5EF4-FFF2-40B4-BE49-F238E27FC236}">
                <a16:creationId xmlns:a16="http://schemas.microsoft.com/office/drawing/2014/main" id="{926A4DB5-29EB-4A7F-A526-F51E36C83B9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750" y="4815236"/>
            <a:ext cx="1106474" cy="1234825"/>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8">
            <a:extLst>
              <a:ext uri="{FF2B5EF4-FFF2-40B4-BE49-F238E27FC236}">
                <a16:creationId xmlns:a16="http://schemas.microsoft.com/office/drawing/2014/main" id="{E77595A3-93CF-47DA-83FB-A725AB807CEE}"/>
              </a:ext>
              <a:ext uri="{C183D7F6-B498-43B3-948B-1728B52AA6E4}">
                <adec:decorative xmlns:adec="http://schemas.microsoft.com/office/drawing/2017/decorative" val="1"/>
              </a:ext>
            </a:extLst>
          </p:cNvPr>
          <p:cNvSpPr/>
          <p:nvPr/>
        </p:nvSpPr>
        <p:spPr>
          <a:xfrm>
            <a:off x="5922599" y="5180620"/>
            <a:ext cx="968152" cy="504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descr="Opportunity to explain the project’s theory of change in more detail&#10;Opportunity to explain the meaning and intent behind each result&#10;Opportunity to explain how the framework was developed and who was involved (ILAB, Grantee, Partners, etc.)&#10;Opportunity to provide additional details that will help inform the selection of performance indicators&#10;">
            <a:extLst>
              <a:ext uri="{FF2B5EF4-FFF2-40B4-BE49-F238E27FC236}">
                <a16:creationId xmlns:a16="http://schemas.microsoft.com/office/drawing/2014/main" id="{AB9C6259-052F-49EE-8EFD-0A935C6A0190}"/>
              </a:ext>
            </a:extLst>
          </p:cNvPr>
          <p:cNvSpPr>
            <a:spLocks noGrp="1"/>
          </p:cNvSpPr>
          <p:nvPr/>
        </p:nvSpPr>
        <p:spPr bwMode="auto">
          <a:xfrm>
            <a:off x="568377" y="1158721"/>
            <a:ext cx="10904937" cy="336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40000"/>
              <a:buChar char="•"/>
              <a:defRPr sz="3200" b="1">
                <a:solidFill>
                  <a:srgbClr val="800000"/>
                </a:solidFill>
                <a:latin typeface="Arial" pitchFamily="34" charset="0"/>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SzPct val="75000"/>
              <a:buFont typeface="Wingdings" pitchFamily="2" charset="2"/>
              <a:buChar char="v"/>
              <a:defRPr sz="2800" b="1">
                <a:solidFill>
                  <a:srgbClr val="800000"/>
                </a:solidFill>
                <a:latin typeface="Arial" pitchFamily="34" charset="0"/>
                <a:ea typeface="ＭＳ Ｐゴシック" pitchFamily="-109" charset="-128"/>
              </a:defRPr>
            </a:lvl2pPr>
            <a:lvl3pPr marL="1143000" indent="-228600" algn="l" rtl="0" eaLnBrk="0" fontAlgn="base" hangingPunct="0">
              <a:spcBef>
                <a:spcPct val="20000"/>
              </a:spcBef>
              <a:spcAft>
                <a:spcPct val="0"/>
              </a:spcAft>
              <a:buChar char="•"/>
              <a:defRPr sz="2400" b="1">
                <a:solidFill>
                  <a:srgbClr val="800000"/>
                </a:solidFill>
                <a:latin typeface="Arial" pitchFamily="34" charset="0"/>
                <a:ea typeface="ＭＳ Ｐゴシック" pitchFamily="-109" charset="-128"/>
              </a:defRPr>
            </a:lvl3pPr>
            <a:lvl4pPr marL="1600200" indent="-228600" algn="l" rtl="0" eaLnBrk="0" fontAlgn="base" hangingPunct="0">
              <a:spcBef>
                <a:spcPct val="20000"/>
              </a:spcBef>
              <a:spcAft>
                <a:spcPct val="0"/>
              </a:spcAft>
              <a:buChar char="–"/>
              <a:defRPr sz="2000" b="1">
                <a:solidFill>
                  <a:srgbClr val="800000"/>
                </a:solidFill>
                <a:latin typeface="Arial" pitchFamily="34" charset="0"/>
                <a:ea typeface="ＭＳ Ｐゴシック" pitchFamily="-109" charset="-128"/>
              </a:defRPr>
            </a:lvl4pPr>
            <a:lvl5pPr marL="2057400" indent="-228600" algn="l" rtl="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109" charset="-128"/>
              </a:defRPr>
            </a:lvl5pPr>
            <a:lvl6pPr marL="2514600" indent="-228600" algn="l" rtl="0" fontAlgn="base">
              <a:spcBef>
                <a:spcPct val="20000"/>
              </a:spcBef>
              <a:spcAft>
                <a:spcPct val="0"/>
              </a:spcAft>
              <a:buClr>
                <a:schemeClr val="tx2"/>
              </a:buClr>
              <a:buChar char="–"/>
              <a:defRPr sz="2000" b="1">
                <a:solidFill>
                  <a:srgbClr val="800000"/>
                </a:solidFill>
                <a:latin typeface="+mn-lt"/>
              </a:defRPr>
            </a:lvl6pPr>
            <a:lvl7pPr marL="2971800" indent="-228600" algn="l" rtl="0" fontAlgn="base">
              <a:spcBef>
                <a:spcPct val="20000"/>
              </a:spcBef>
              <a:spcAft>
                <a:spcPct val="0"/>
              </a:spcAft>
              <a:buClr>
                <a:schemeClr val="tx2"/>
              </a:buClr>
              <a:buChar char="–"/>
              <a:defRPr sz="2000" b="1">
                <a:solidFill>
                  <a:srgbClr val="800000"/>
                </a:solidFill>
                <a:latin typeface="+mn-lt"/>
              </a:defRPr>
            </a:lvl7pPr>
            <a:lvl8pPr marL="3429000" indent="-228600" algn="l" rtl="0" fontAlgn="base">
              <a:spcBef>
                <a:spcPct val="20000"/>
              </a:spcBef>
              <a:spcAft>
                <a:spcPct val="0"/>
              </a:spcAft>
              <a:buClr>
                <a:schemeClr val="tx2"/>
              </a:buClr>
              <a:buChar char="–"/>
              <a:defRPr sz="2000" b="1">
                <a:solidFill>
                  <a:srgbClr val="800000"/>
                </a:solidFill>
                <a:latin typeface="+mn-lt"/>
              </a:defRPr>
            </a:lvl8pPr>
            <a:lvl9pPr marL="3886200" indent="-228600" algn="l" rtl="0" fontAlgn="base">
              <a:spcBef>
                <a:spcPct val="20000"/>
              </a:spcBef>
              <a:spcAft>
                <a:spcPct val="0"/>
              </a:spcAft>
              <a:buClr>
                <a:schemeClr val="tx2"/>
              </a:buClr>
              <a:buChar char="–"/>
              <a:defRPr sz="2000" b="1">
                <a:solidFill>
                  <a:srgbClr val="800000"/>
                </a:solidFill>
                <a:latin typeface="+mn-lt"/>
              </a:defRPr>
            </a:lvl9pPr>
          </a:lstStyle>
          <a:p>
            <a:pPr algn="ctr" eaLnBrk="1" hangingPunct="1">
              <a:buFontTx/>
              <a:buNone/>
            </a:pPr>
            <a:endParaRPr lang="en-US" altLang="en-US" sz="1000" u="sng" dirty="0">
              <a:solidFill>
                <a:schemeClr val="tx1"/>
              </a:solidFill>
              <a:latin typeface="+mn-lt"/>
              <a:ea typeface="ＭＳ Ｐゴシック" pitchFamily="34" charset="-128"/>
            </a:endParaRPr>
          </a:p>
          <a:p>
            <a:pPr eaLnBrk="1" hangingPunct="1">
              <a:buSzPct val="120000"/>
            </a:pPr>
            <a:r>
              <a:rPr lang="en-US" altLang="en-US" sz="2800" b="0" dirty="0">
                <a:solidFill>
                  <a:schemeClr val="tx1"/>
                </a:solidFill>
                <a:latin typeface="+mn-lt"/>
                <a:ea typeface="ＭＳ Ｐゴシック" pitchFamily="34" charset="-128"/>
              </a:rPr>
              <a:t>Opportunity to explain the project’s theory of change in more detail</a:t>
            </a:r>
          </a:p>
          <a:p>
            <a:pPr eaLnBrk="1" hangingPunct="1">
              <a:buSzPct val="120000"/>
            </a:pPr>
            <a:r>
              <a:rPr lang="en-US" altLang="en-US" sz="2800" b="0" dirty="0">
                <a:solidFill>
                  <a:schemeClr val="tx1"/>
                </a:solidFill>
                <a:latin typeface="+mn-lt"/>
                <a:ea typeface="ＭＳ Ｐゴシック" pitchFamily="34" charset="-128"/>
              </a:rPr>
              <a:t>Opportunity to explain the meaning and intent behind each result</a:t>
            </a:r>
          </a:p>
          <a:p>
            <a:pPr eaLnBrk="1" hangingPunct="1">
              <a:buSzPct val="120000"/>
            </a:pPr>
            <a:r>
              <a:rPr lang="en-US" altLang="en-US" sz="2800" b="0" dirty="0">
                <a:solidFill>
                  <a:schemeClr val="tx1"/>
                </a:solidFill>
                <a:latin typeface="+mn-lt"/>
                <a:ea typeface="ＭＳ Ｐゴシック" pitchFamily="34" charset="-128"/>
              </a:rPr>
              <a:t>Opportunity to explain how the framework was developed and who was involved (ILAB, Grantee, Partners, etc.)</a:t>
            </a:r>
          </a:p>
          <a:p>
            <a:pPr eaLnBrk="1" hangingPunct="1">
              <a:buSzPct val="120000"/>
            </a:pPr>
            <a:r>
              <a:rPr lang="en-US" altLang="en-US" sz="2800" b="0" dirty="0">
                <a:solidFill>
                  <a:schemeClr val="tx1"/>
                </a:solidFill>
                <a:latin typeface="+mn-lt"/>
                <a:ea typeface="ＭＳ Ｐゴシック" pitchFamily="34" charset="-128"/>
              </a:rPr>
              <a:t>Opportunity to provide additional details that will help inform the selection of performance indicators</a:t>
            </a:r>
            <a:endParaRPr lang="en-US" altLang="en-US" sz="2400" b="0" dirty="0">
              <a:solidFill>
                <a:schemeClr val="tx1"/>
              </a:solidFill>
              <a:latin typeface="+mn-lt"/>
              <a:ea typeface="ＭＳ Ｐゴシック" pitchFamily="34" charset="-128"/>
            </a:endParaRPr>
          </a:p>
        </p:txBody>
      </p:sp>
      <p:graphicFrame>
        <p:nvGraphicFramePr>
          <p:cNvPr id="8" name="Diagram 7" descr="Sample diagram with project outcomes and sub-outcomes ">
            <a:extLst>
              <a:ext uri="{FF2B5EF4-FFF2-40B4-BE49-F238E27FC236}">
                <a16:creationId xmlns:a16="http://schemas.microsoft.com/office/drawing/2014/main" id="{8B13B385-1CE1-43B1-B5D2-FD51564E17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4287568"/>
              </p:ext>
            </p:extLst>
          </p:nvPr>
        </p:nvGraphicFramePr>
        <p:xfrm>
          <a:off x="3484672" y="4568552"/>
          <a:ext cx="2232248" cy="1728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4C41933F-2441-4DD4-A1F3-7AC2760C25D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8157271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mponents of the RF Narrative">
            <a:extLst>
              <a:ext uri="{FF2B5EF4-FFF2-40B4-BE49-F238E27FC236}">
                <a16:creationId xmlns:a16="http://schemas.microsoft.com/office/drawing/2014/main" id="{1F1A1F13-0DFB-4623-8DAA-4C2D7EF5E153}"/>
              </a:ext>
            </a:extLst>
          </p:cNvPr>
          <p:cNvSpPr>
            <a:spLocks noGrp="1"/>
          </p:cNvSpPr>
          <p:nvPr>
            <p:ph type="title"/>
          </p:nvPr>
        </p:nvSpPr>
        <p:spPr>
          <a:xfrm>
            <a:off x="553386" y="209863"/>
            <a:ext cx="10515600" cy="1325563"/>
          </a:xfrm>
        </p:spPr>
        <p:txBody>
          <a:bodyPr>
            <a:normAutofit/>
          </a:bodyPr>
          <a:lstStyle/>
          <a:p>
            <a:r>
              <a:rPr lang="en-US" dirty="0"/>
              <a:t>Components of the RF Narrative</a:t>
            </a:r>
          </a:p>
        </p:txBody>
      </p:sp>
      <p:sp>
        <p:nvSpPr>
          <p:cNvPr id="7" name="Content Placeholder 2" descr="For each result:&#10;Brief description of result&#10;Clarify any ambiguous or imprecise terms (e.g., capacity, access, schools)- provide illustrative examples if helpful.&#10;Explain why result is important/the current problem it will address it&#10;Do Not simply explain activities that will support the result&#10;">
            <a:extLst>
              <a:ext uri="{FF2B5EF4-FFF2-40B4-BE49-F238E27FC236}">
                <a16:creationId xmlns:a16="http://schemas.microsoft.com/office/drawing/2014/main" id="{AB9C6259-052F-49EE-8EFD-0A935C6A0190}"/>
              </a:ext>
            </a:extLst>
          </p:cNvPr>
          <p:cNvSpPr>
            <a:spLocks noGrp="1"/>
          </p:cNvSpPr>
          <p:nvPr/>
        </p:nvSpPr>
        <p:spPr bwMode="auto">
          <a:xfrm>
            <a:off x="673308" y="1158722"/>
            <a:ext cx="10713097"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40000"/>
              <a:buChar char="•"/>
              <a:defRPr sz="3200" b="1">
                <a:solidFill>
                  <a:srgbClr val="800000"/>
                </a:solidFill>
                <a:latin typeface="Arial" pitchFamily="34" charset="0"/>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SzPct val="75000"/>
              <a:buFont typeface="Wingdings" pitchFamily="2" charset="2"/>
              <a:buChar char="v"/>
              <a:defRPr sz="2800" b="1">
                <a:solidFill>
                  <a:srgbClr val="800000"/>
                </a:solidFill>
                <a:latin typeface="Arial" pitchFamily="34" charset="0"/>
                <a:ea typeface="ＭＳ Ｐゴシック" pitchFamily="-109" charset="-128"/>
              </a:defRPr>
            </a:lvl2pPr>
            <a:lvl3pPr marL="1143000" indent="-228600" algn="l" rtl="0" eaLnBrk="0" fontAlgn="base" hangingPunct="0">
              <a:spcBef>
                <a:spcPct val="20000"/>
              </a:spcBef>
              <a:spcAft>
                <a:spcPct val="0"/>
              </a:spcAft>
              <a:buChar char="•"/>
              <a:defRPr sz="2400" b="1">
                <a:solidFill>
                  <a:srgbClr val="800000"/>
                </a:solidFill>
                <a:latin typeface="Arial" pitchFamily="34" charset="0"/>
                <a:ea typeface="ＭＳ Ｐゴシック" pitchFamily="-109" charset="-128"/>
              </a:defRPr>
            </a:lvl3pPr>
            <a:lvl4pPr marL="1600200" indent="-228600" algn="l" rtl="0" eaLnBrk="0" fontAlgn="base" hangingPunct="0">
              <a:spcBef>
                <a:spcPct val="20000"/>
              </a:spcBef>
              <a:spcAft>
                <a:spcPct val="0"/>
              </a:spcAft>
              <a:buChar char="–"/>
              <a:defRPr sz="2000" b="1">
                <a:solidFill>
                  <a:srgbClr val="800000"/>
                </a:solidFill>
                <a:latin typeface="Arial" pitchFamily="34" charset="0"/>
                <a:ea typeface="ＭＳ Ｐゴシック" pitchFamily="-109" charset="-128"/>
              </a:defRPr>
            </a:lvl4pPr>
            <a:lvl5pPr marL="2057400" indent="-228600" algn="l" rtl="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109" charset="-128"/>
              </a:defRPr>
            </a:lvl5pPr>
            <a:lvl6pPr marL="2514600" indent="-228600" algn="l" rtl="0" fontAlgn="base">
              <a:spcBef>
                <a:spcPct val="20000"/>
              </a:spcBef>
              <a:spcAft>
                <a:spcPct val="0"/>
              </a:spcAft>
              <a:buClr>
                <a:schemeClr val="tx2"/>
              </a:buClr>
              <a:buChar char="–"/>
              <a:defRPr sz="2000" b="1">
                <a:solidFill>
                  <a:srgbClr val="800000"/>
                </a:solidFill>
                <a:latin typeface="+mn-lt"/>
              </a:defRPr>
            </a:lvl6pPr>
            <a:lvl7pPr marL="2971800" indent="-228600" algn="l" rtl="0" fontAlgn="base">
              <a:spcBef>
                <a:spcPct val="20000"/>
              </a:spcBef>
              <a:spcAft>
                <a:spcPct val="0"/>
              </a:spcAft>
              <a:buClr>
                <a:schemeClr val="tx2"/>
              </a:buClr>
              <a:buChar char="–"/>
              <a:defRPr sz="2000" b="1">
                <a:solidFill>
                  <a:srgbClr val="800000"/>
                </a:solidFill>
                <a:latin typeface="+mn-lt"/>
              </a:defRPr>
            </a:lvl7pPr>
            <a:lvl8pPr marL="3429000" indent="-228600" algn="l" rtl="0" fontAlgn="base">
              <a:spcBef>
                <a:spcPct val="20000"/>
              </a:spcBef>
              <a:spcAft>
                <a:spcPct val="0"/>
              </a:spcAft>
              <a:buClr>
                <a:schemeClr val="tx2"/>
              </a:buClr>
              <a:buChar char="–"/>
              <a:defRPr sz="2000" b="1">
                <a:solidFill>
                  <a:srgbClr val="800000"/>
                </a:solidFill>
                <a:latin typeface="+mn-lt"/>
              </a:defRPr>
            </a:lvl8pPr>
            <a:lvl9pPr marL="3886200" indent="-228600" algn="l" rtl="0" fontAlgn="base">
              <a:spcBef>
                <a:spcPct val="20000"/>
              </a:spcBef>
              <a:spcAft>
                <a:spcPct val="0"/>
              </a:spcAft>
              <a:buClr>
                <a:schemeClr val="tx2"/>
              </a:buClr>
              <a:buChar char="–"/>
              <a:defRPr sz="2000" b="1">
                <a:solidFill>
                  <a:srgbClr val="800000"/>
                </a:solidFill>
                <a:latin typeface="+mn-lt"/>
              </a:defRPr>
            </a:lvl9pPr>
          </a:lstStyle>
          <a:p>
            <a:pPr algn="ctr" eaLnBrk="1" hangingPunct="1">
              <a:buFontTx/>
              <a:buNone/>
            </a:pPr>
            <a:endParaRPr lang="en-US" altLang="en-US" sz="1050" u="sng" dirty="0">
              <a:solidFill>
                <a:schemeClr val="tx1"/>
              </a:solidFill>
              <a:latin typeface="+mn-lt"/>
              <a:ea typeface="ＭＳ Ｐゴシック" pitchFamily="34" charset="-128"/>
            </a:endParaRPr>
          </a:p>
          <a:p>
            <a:pPr eaLnBrk="1" hangingPunct="1">
              <a:buSzPct val="74000"/>
              <a:buFont typeface="Arial" panose="020B0604020202020204" pitchFamily="34" charset="0"/>
              <a:buChar char="•"/>
            </a:pPr>
            <a:r>
              <a:rPr lang="en-US" altLang="en-US" b="0" dirty="0">
                <a:solidFill>
                  <a:schemeClr val="tx1"/>
                </a:solidFill>
                <a:latin typeface="+mn-lt"/>
                <a:ea typeface="ＭＳ Ｐゴシック" pitchFamily="34" charset="-128"/>
              </a:rPr>
              <a:t>For each result:</a:t>
            </a:r>
          </a:p>
          <a:p>
            <a:pPr lvl="1" eaLnBrk="1" hangingPunct="1">
              <a:buFont typeface="Calibri" panose="020F0502020204030204" pitchFamily="34" charset="0"/>
              <a:buChar char="⁻"/>
            </a:pPr>
            <a:r>
              <a:rPr lang="en-US" altLang="en-US" b="0" dirty="0">
                <a:solidFill>
                  <a:schemeClr val="tx1"/>
                </a:solidFill>
                <a:latin typeface="+mn-lt"/>
                <a:ea typeface="ＭＳ Ｐゴシック" pitchFamily="34" charset="-128"/>
              </a:rPr>
              <a:t>Brief description of result</a:t>
            </a:r>
          </a:p>
          <a:p>
            <a:pPr lvl="1" eaLnBrk="1" hangingPunct="1">
              <a:buFont typeface="Calibri" panose="020F0502020204030204" pitchFamily="34" charset="0"/>
              <a:buChar char="⁻"/>
            </a:pPr>
            <a:r>
              <a:rPr lang="en-US" altLang="en-US" b="0" dirty="0">
                <a:solidFill>
                  <a:schemeClr val="tx1"/>
                </a:solidFill>
                <a:latin typeface="+mn-lt"/>
                <a:ea typeface="ＭＳ Ｐゴシック" pitchFamily="34" charset="-128"/>
              </a:rPr>
              <a:t>Clarify any ambiguous or imprecise terms (e.g., capacity, access, schools)- provide illustrative examples if helpful.</a:t>
            </a:r>
          </a:p>
          <a:p>
            <a:pPr lvl="1" eaLnBrk="1" hangingPunct="1">
              <a:buFont typeface="Calibri" panose="020F0502020204030204" pitchFamily="34" charset="0"/>
              <a:buChar char="⁻"/>
            </a:pPr>
            <a:r>
              <a:rPr lang="en-US" altLang="en-US" b="0" dirty="0">
                <a:solidFill>
                  <a:schemeClr val="tx1"/>
                </a:solidFill>
                <a:latin typeface="+mn-lt"/>
                <a:ea typeface="ＭＳ Ｐゴシック" pitchFamily="34" charset="-128"/>
              </a:rPr>
              <a:t>Explain why result is important/the current problem it will address it</a:t>
            </a:r>
          </a:p>
          <a:p>
            <a:pPr lvl="1" eaLnBrk="1" hangingPunct="1">
              <a:buFont typeface="Calibri" panose="020F0502020204030204" pitchFamily="34" charset="0"/>
              <a:buChar char="⁻"/>
            </a:pPr>
            <a:r>
              <a:rPr lang="en-US" altLang="en-US" b="0" dirty="0">
                <a:solidFill>
                  <a:schemeClr val="tx1"/>
                </a:solidFill>
                <a:latin typeface="+mn-lt"/>
                <a:ea typeface="ＭＳ Ｐゴシック" pitchFamily="34" charset="-128"/>
              </a:rPr>
              <a:t>Do Not simply explain activities that will support the result</a:t>
            </a:r>
          </a:p>
        </p:txBody>
      </p:sp>
      <p:sp>
        <p:nvSpPr>
          <p:cNvPr id="3" name="Footer Placeholder 2">
            <a:extLst>
              <a:ext uri="{FF2B5EF4-FFF2-40B4-BE49-F238E27FC236}">
                <a16:creationId xmlns:a16="http://schemas.microsoft.com/office/drawing/2014/main" id="{4C41933F-2441-4DD4-A1F3-7AC2760C25D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5382358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F Narrative: Example">
            <a:extLst>
              <a:ext uri="{FF2B5EF4-FFF2-40B4-BE49-F238E27FC236}">
                <a16:creationId xmlns:a16="http://schemas.microsoft.com/office/drawing/2014/main" id="{1F1A1F13-0DFB-4623-8DAA-4C2D7EF5E153}"/>
              </a:ext>
            </a:extLst>
          </p:cNvPr>
          <p:cNvSpPr>
            <a:spLocks noGrp="1"/>
          </p:cNvSpPr>
          <p:nvPr>
            <p:ph type="title"/>
          </p:nvPr>
        </p:nvSpPr>
        <p:spPr/>
        <p:txBody>
          <a:bodyPr>
            <a:normAutofit/>
          </a:bodyPr>
          <a:lstStyle/>
          <a:p>
            <a:r>
              <a:rPr lang="en-US" dirty="0"/>
              <a:t>RF Narrative: Example</a:t>
            </a:r>
          </a:p>
        </p:txBody>
      </p:sp>
      <p:sp>
        <p:nvSpPr>
          <p:cNvPr id="3" name="Footer Placeholder 2">
            <a:extLst>
              <a:ext uri="{FF2B5EF4-FFF2-40B4-BE49-F238E27FC236}">
                <a16:creationId xmlns:a16="http://schemas.microsoft.com/office/drawing/2014/main" id="{4C41933F-2441-4DD4-A1F3-7AC2760C25D6}"/>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7" name="Content Placeholder 2" descr="Outcome 1: Improved civil society organizations’ capacity to document child labor and forced labor&#10;&#10;What capacities (skills, technology, procedures) need to be developed? &#10;All CSOs or a targeted set? &#10;Why is this result important? What is the current capacity of CSOs? &#10;">
            <a:extLst>
              <a:ext uri="{FF2B5EF4-FFF2-40B4-BE49-F238E27FC236}">
                <a16:creationId xmlns:a16="http://schemas.microsoft.com/office/drawing/2014/main" id="{AB9C6259-052F-49EE-8EFD-0A935C6A0190}"/>
              </a:ext>
            </a:extLst>
          </p:cNvPr>
          <p:cNvSpPr>
            <a:spLocks noGrp="1"/>
          </p:cNvSpPr>
          <p:nvPr/>
        </p:nvSpPr>
        <p:spPr bwMode="auto">
          <a:xfrm>
            <a:off x="838200" y="1368584"/>
            <a:ext cx="10359451"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40000"/>
              <a:buChar char="•"/>
              <a:defRPr sz="3200" b="1">
                <a:solidFill>
                  <a:srgbClr val="800000"/>
                </a:solidFill>
                <a:latin typeface="Arial" pitchFamily="34" charset="0"/>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SzPct val="75000"/>
              <a:buFont typeface="Wingdings" pitchFamily="2" charset="2"/>
              <a:buChar char="v"/>
              <a:defRPr sz="2800" b="1">
                <a:solidFill>
                  <a:srgbClr val="800000"/>
                </a:solidFill>
                <a:latin typeface="Arial" pitchFamily="34" charset="0"/>
                <a:ea typeface="ＭＳ Ｐゴシック" pitchFamily="-109" charset="-128"/>
              </a:defRPr>
            </a:lvl2pPr>
            <a:lvl3pPr marL="1143000" indent="-228600" algn="l" rtl="0" eaLnBrk="0" fontAlgn="base" hangingPunct="0">
              <a:spcBef>
                <a:spcPct val="20000"/>
              </a:spcBef>
              <a:spcAft>
                <a:spcPct val="0"/>
              </a:spcAft>
              <a:buChar char="•"/>
              <a:defRPr sz="2400" b="1">
                <a:solidFill>
                  <a:srgbClr val="800000"/>
                </a:solidFill>
                <a:latin typeface="Arial" pitchFamily="34" charset="0"/>
                <a:ea typeface="ＭＳ Ｐゴシック" pitchFamily="-109" charset="-128"/>
              </a:defRPr>
            </a:lvl3pPr>
            <a:lvl4pPr marL="1600200" indent="-228600" algn="l" rtl="0" eaLnBrk="0" fontAlgn="base" hangingPunct="0">
              <a:spcBef>
                <a:spcPct val="20000"/>
              </a:spcBef>
              <a:spcAft>
                <a:spcPct val="0"/>
              </a:spcAft>
              <a:buChar char="–"/>
              <a:defRPr sz="2000" b="1">
                <a:solidFill>
                  <a:srgbClr val="800000"/>
                </a:solidFill>
                <a:latin typeface="Arial" pitchFamily="34" charset="0"/>
                <a:ea typeface="ＭＳ Ｐゴシック" pitchFamily="-109" charset="-128"/>
              </a:defRPr>
            </a:lvl4pPr>
            <a:lvl5pPr marL="2057400" indent="-228600" algn="l" rtl="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109" charset="-128"/>
              </a:defRPr>
            </a:lvl5pPr>
            <a:lvl6pPr marL="2514600" indent="-228600" algn="l" rtl="0" fontAlgn="base">
              <a:spcBef>
                <a:spcPct val="20000"/>
              </a:spcBef>
              <a:spcAft>
                <a:spcPct val="0"/>
              </a:spcAft>
              <a:buClr>
                <a:schemeClr val="tx2"/>
              </a:buClr>
              <a:buChar char="–"/>
              <a:defRPr sz="2000" b="1">
                <a:solidFill>
                  <a:srgbClr val="800000"/>
                </a:solidFill>
                <a:latin typeface="+mn-lt"/>
              </a:defRPr>
            </a:lvl6pPr>
            <a:lvl7pPr marL="2971800" indent="-228600" algn="l" rtl="0" fontAlgn="base">
              <a:spcBef>
                <a:spcPct val="20000"/>
              </a:spcBef>
              <a:spcAft>
                <a:spcPct val="0"/>
              </a:spcAft>
              <a:buClr>
                <a:schemeClr val="tx2"/>
              </a:buClr>
              <a:buChar char="–"/>
              <a:defRPr sz="2000" b="1">
                <a:solidFill>
                  <a:srgbClr val="800000"/>
                </a:solidFill>
                <a:latin typeface="+mn-lt"/>
              </a:defRPr>
            </a:lvl7pPr>
            <a:lvl8pPr marL="3429000" indent="-228600" algn="l" rtl="0" fontAlgn="base">
              <a:spcBef>
                <a:spcPct val="20000"/>
              </a:spcBef>
              <a:spcAft>
                <a:spcPct val="0"/>
              </a:spcAft>
              <a:buClr>
                <a:schemeClr val="tx2"/>
              </a:buClr>
              <a:buChar char="–"/>
              <a:defRPr sz="2000" b="1">
                <a:solidFill>
                  <a:srgbClr val="800000"/>
                </a:solidFill>
                <a:latin typeface="+mn-lt"/>
              </a:defRPr>
            </a:lvl8pPr>
            <a:lvl9pPr marL="3886200" indent="-228600" algn="l" rtl="0" fontAlgn="base">
              <a:spcBef>
                <a:spcPct val="20000"/>
              </a:spcBef>
              <a:spcAft>
                <a:spcPct val="0"/>
              </a:spcAft>
              <a:buClr>
                <a:schemeClr val="tx2"/>
              </a:buClr>
              <a:buChar char="–"/>
              <a:defRPr sz="2000" b="1">
                <a:solidFill>
                  <a:srgbClr val="800000"/>
                </a:solidFill>
                <a:latin typeface="+mn-lt"/>
              </a:defRPr>
            </a:lvl9pPr>
          </a:lstStyle>
          <a:p>
            <a:pPr algn="ctr" eaLnBrk="1" hangingPunct="1">
              <a:buFontTx/>
              <a:buNone/>
            </a:pPr>
            <a:endParaRPr lang="en-US" altLang="en-US" sz="1000" u="sng" dirty="0">
              <a:solidFill>
                <a:schemeClr val="tx1"/>
              </a:solidFill>
              <a:ea typeface="ＭＳ Ｐゴシック" pitchFamily="34" charset="-128"/>
            </a:endParaRPr>
          </a:p>
          <a:p>
            <a:pPr marL="0" indent="0" algn="ctr" eaLnBrk="1" hangingPunct="1">
              <a:buSzPct val="111000"/>
              <a:buNone/>
            </a:pPr>
            <a:r>
              <a:rPr lang="en-US" altLang="en-US" b="0" dirty="0">
                <a:solidFill>
                  <a:schemeClr val="tx1"/>
                </a:solidFill>
                <a:latin typeface="+mn-lt"/>
                <a:ea typeface="ＭＳ Ｐゴシック" pitchFamily="34" charset="-128"/>
              </a:rPr>
              <a:t>Outcome 1: Improved civil society organizations’ capacity to document child labor and forced labor</a:t>
            </a:r>
          </a:p>
          <a:p>
            <a:pPr marL="0" indent="0" eaLnBrk="1" hangingPunct="1">
              <a:buNone/>
            </a:pPr>
            <a:endParaRPr lang="en-US" altLang="en-US" sz="1800" b="0" dirty="0">
              <a:solidFill>
                <a:schemeClr val="tx1"/>
              </a:solidFill>
              <a:latin typeface="+mn-lt"/>
              <a:ea typeface="ＭＳ Ｐゴシック" pitchFamily="34" charset="-128"/>
            </a:endParaRPr>
          </a:p>
          <a:p>
            <a:pPr marL="1200150" lvl="2" indent="-342900" eaLnBrk="1" hangingPunct="1"/>
            <a:r>
              <a:rPr lang="en-US" altLang="en-US" b="0" dirty="0">
                <a:solidFill>
                  <a:srgbClr val="002060"/>
                </a:solidFill>
                <a:latin typeface="+mn-lt"/>
                <a:ea typeface="ＭＳ Ｐゴシック" pitchFamily="34" charset="-128"/>
              </a:rPr>
              <a:t>What capacities (skills, technology, procedures) need to be developed? </a:t>
            </a:r>
          </a:p>
          <a:p>
            <a:pPr marL="1200150" lvl="2" indent="-342900" eaLnBrk="1" hangingPunct="1"/>
            <a:r>
              <a:rPr lang="en-US" altLang="en-US" b="0" dirty="0">
                <a:solidFill>
                  <a:srgbClr val="002060"/>
                </a:solidFill>
                <a:latin typeface="+mn-lt"/>
                <a:ea typeface="ＭＳ Ｐゴシック" pitchFamily="34" charset="-128"/>
              </a:rPr>
              <a:t>All CSOs or a targeted set? </a:t>
            </a:r>
          </a:p>
          <a:p>
            <a:pPr marL="1200150" lvl="2" indent="-342900" eaLnBrk="1" hangingPunct="1"/>
            <a:r>
              <a:rPr lang="en-US" altLang="en-US" b="0" dirty="0">
                <a:solidFill>
                  <a:srgbClr val="002060"/>
                </a:solidFill>
                <a:latin typeface="+mn-lt"/>
                <a:ea typeface="ＭＳ Ｐゴシック" pitchFamily="34" charset="-128"/>
              </a:rPr>
              <a:t>Why is this result important? What is the current capacity of CSOs? </a:t>
            </a:r>
          </a:p>
        </p:txBody>
      </p:sp>
    </p:spTree>
    <p:extLst>
      <p:ext uri="{BB962C8B-B14F-4D97-AF65-F5344CB8AC3E}">
        <p14:creationId xmlns:p14="http://schemas.microsoft.com/office/powerpoint/2010/main" val="126883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4AE6A84-D346-4C19-B481-272E68A6774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2" name="Title 1">
            <a:extLst>
              <a:ext uri="{FF2B5EF4-FFF2-40B4-BE49-F238E27FC236}">
                <a16:creationId xmlns:a16="http://schemas.microsoft.com/office/drawing/2014/main" id="{34A51F0B-E340-4218-9ECF-B7AACD1EAA68}"/>
              </a:ext>
              <a:ext uri="{C183D7F6-B498-43B3-948B-1728B52AA6E4}">
                <adec:decorative xmlns:adec="http://schemas.microsoft.com/office/drawing/2017/decorative" val="0"/>
              </a:ext>
            </a:extLst>
          </p:cNvPr>
          <p:cNvSpPr>
            <a:spLocks noGrp="1"/>
          </p:cNvSpPr>
          <p:nvPr>
            <p:ph type="ctrTitle"/>
          </p:nvPr>
        </p:nvSpPr>
        <p:spPr/>
        <p:txBody>
          <a:bodyPr>
            <a:normAutofit/>
          </a:bodyPr>
          <a:lstStyle/>
          <a:p>
            <a:r>
              <a:rPr lang="en-US" dirty="0">
                <a:solidFill>
                  <a:srgbClr val="C00000"/>
                </a:solidFill>
              </a:rPr>
              <a:t>Results Framework Examples</a:t>
            </a:r>
            <a:endParaRPr lang="en-US" sz="8000" dirty="0">
              <a:solidFill>
                <a:srgbClr val="C00000"/>
              </a:solidFill>
            </a:endParaRPr>
          </a:p>
        </p:txBody>
      </p:sp>
    </p:spTree>
    <p:extLst>
      <p:ext uri="{BB962C8B-B14F-4D97-AF65-F5344CB8AC3E}">
        <p14:creationId xmlns:p14="http://schemas.microsoft.com/office/powerpoint/2010/main" val="9877555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Narrative Example ">
            <a:extLst>
              <a:ext uri="{FF2B5EF4-FFF2-40B4-BE49-F238E27FC236}">
                <a16:creationId xmlns:a16="http://schemas.microsoft.com/office/drawing/2014/main" id="{F012DBFF-B7C5-4C6E-BAAC-0AEE01387B4E}"/>
              </a:ext>
            </a:extLst>
          </p:cNvPr>
          <p:cNvSpPr>
            <a:spLocks noGrp="1"/>
          </p:cNvSpPr>
          <p:nvPr>
            <p:ph type="ctrTitle"/>
          </p:nvPr>
        </p:nvSpPr>
        <p:spPr>
          <a:xfrm>
            <a:off x="479939" y="323724"/>
            <a:ext cx="10314476" cy="961175"/>
          </a:xfrm>
        </p:spPr>
        <p:txBody>
          <a:bodyPr>
            <a:normAutofit/>
          </a:bodyPr>
          <a:lstStyle/>
          <a:p>
            <a:pPr algn="l"/>
            <a:r>
              <a:rPr lang="en-US" sz="4400" dirty="0"/>
              <a:t>Narrative Example</a:t>
            </a:r>
          </a:p>
        </p:txBody>
      </p:sp>
      <p:sp>
        <p:nvSpPr>
          <p:cNvPr id="3" name="Content Placeholder 2" descr="Outcome:  Change in Attitude Towards Child Labor by Weaving Households &#10;Because child labor is so widespread in Afghanistan, it is not widely perceived as wrong or harmful. Changing attitudes broadly within weaving families, the communities and industry leaders will result in the creation of supportive environment where it is more acceptable for a family to make changes in the way their children are treated. A change in attitude will be a contributing factor in households making a decision to remove their children from the looms.&#10;">
            <a:extLst>
              <a:ext uri="{FF2B5EF4-FFF2-40B4-BE49-F238E27FC236}">
                <a16:creationId xmlns:a16="http://schemas.microsoft.com/office/drawing/2014/main" id="{27DCD572-3EDF-4AE1-9100-28FDABC64965}"/>
              </a:ext>
            </a:extLst>
          </p:cNvPr>
          <p:cNvSpPr>
            <a:spLocks noGrp="1"/>
          </p:cNvSpPr>
          <p:nvPr>
            <p:ph sz="quarter" idx="13"/>
          </p:nvPr>
        </p:nvSpPr>
        <p:spPr>
          <a:xfrm>
            <a:off x="554583" y="1628770"/>
            <a:ext cx="10762991" cy="3734358"/>
          </a:xfrm>
        </p:spPr>
        <p:txBody>
          <a:bodyPr>
            <a:normAutofit fontScale="92500"/>
          </a:bodyPr>
          <a:lstStyle/>
          <a:p>
            <a:pPr marL="0" indent="0">
              <a:lnSpc>
                <a:spcPct val="100000"/>
              </a:lnSpc>
              <a:spcBef>
                <a:spcPts val="0"/>
              </a:spcBef>
              <a:spcAft>
                <a:spcPts val="1000"/>
              </a:spcAft>
              <a:buNone/>
            </a:pPr>
            <a:r>
              <a:rPr lang="en-US" b="1" dirty="0">
                <a:latin typeface="Calibri" panose="020F0502020204030204" pitchFamily="34" charset="0"/>
                <a:cs typeface="Times New Roman" panose="02020603050405020304" pitchFamily="18" charset="0"/>
              </a:rPr>
              <a:t>Outcome:  Change in Attitude Towards Child Labor by Weaving Households </a:t>
            </a:r>
          </a:p>
          <a:p>
            <a:pPr marL="0" marR="0" indent="0">
              <a:lnSpc>
                <a:spcPct val="115000"/>
              </a:lnSpc>
              <a:spcBef>
                <a:spcPts val="1000"/>
              </a:spcBef>
              <a:spcAft>
                <a:spcPts val="0"/>
              </a:spcAft>
              <a:buNone/>
            </a:pPr>
            <a:r>
              <a:rPr lang="en-US" sz="2600" dirty="0">
                <a:effectLst/>
                <a:ea typeface="Calibri" panose="020F0502020204030204" pitchFamily="34" charset="0"/>
                <a:cs typeface="Times New Roman" panose="02020603050405020304" pitchFamily="18" charset="0"/>
              </a:rPr>
              <a:t>Because child labor is so widespread in Afghanistan, it is not widely perceived as wrong or harmful. Changing attitudes broadly within weaving families, the communities and industry leaders will result in the creation of supportive environment where it is more acceptable for a family to make changes in the way their children are treated. A change in attitude will be a contributing factor in households making a decision to remove their children from the looms.</a:t>
            </a:r>
          </a:p>
        </p:txBody>
      </p:sp>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13422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clusion ">
            <a:extLst>
              <a:ext uri="{FF2B5EF4-FFF2-40B4-BE49-F238E27FC236}">
                <a16:creationId xmlns:a16="http://schemas.microsoft.com/office/drawing/2014/main" id="{2F1E9F84-D4C5-4A95-B2F8-148647894C9E}"/>
              </a:ext>
            </a:extLst>
          </p:cNvPr>
          <p:cNvSpPr>
            <a:spLocks noGrp="1"/>
          </p:cNvSpPr>
          <p:nvPr>
            <p:ph type="title"/>
          </p:nvPr>
        </p:nvSpPr>
        <p:spPr>
          <a:xfrm>
            <a:off x="1751777" y="3564294"/>
            <a:ext cx="6949440" cy="807314"/>
          </a:xfrm>
        </p:spPr>
        <p:txBody>
          <a:bodyPr/>
          <a:lstStyle/>
          <a:p>
            <a:r>
              <a:rPr lang="en-US" dirty="0"/>
              <a:t>Conclusion</a:t>
            </a:r>
          </a:p>
        </p:txBody>
      </p:sp>
      <p:sp>
        <p:nvSpPr>
          <p:cNvPr id="3" name="Slide Number Placeholder 25">
            <a:extLst>
              <a:ext uri="{FF2B5EF4-FFF2-40B4-BE49-F238E27FC236}">
                <a16:creationId xmlns:a16="http://schemas.microsoft.com/office/drawing/2014/main" id="{7D1BDB09-01C9-4919-8543-187F8BF580CC}"/>
              </a:ext>
            </a:extLst>
          </p:cNvPr>
          <p:cNvSpPr txBox="1">
            <a:spLocks/>
          </p:cNvSpPr>
          <p:nvPr/>
        </p:nvSpPr>
        <p:spPr>
          <a:xfrm>
            <a:off x="9897979" y="6492875"/>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Arial" charset="0"/>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Arial" charset="0"/>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Arial" charset="0"/>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Arial" charset="0"/>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Arial" charset="0"/>
                <a:ea typeface="+mn-ea"/>
                <a:cs typeface="+mn-cs"/>
              </a:defRPr>
            </a:lvl5pPr>
            <a:lvl6pPr marL="2286000" algn="l" defTabSz="457200" rtl="0" eaLnBrk="1" latinLnBrk="0" hangingPunct="1">
              <a:defRPr sz="1800" kern="1200">
                <a:solidFill>
                  <a:schemeClr val="tx1"/>
                </a:solidFill>
                <a:latin typeface="Arial" charset="0"/>
                <a:ea typeface="+mn-ea"/>
                <a:cs typeface="+mn-cs"/>
              </a:defRPr>
            </a:lvl6pPr>
            <a:lvl7pPr marL="2743200" algn="l" defTabSz="457200" rtl="0" eaLnBrk="1" latinLnBrk="0" hangingPunct="1">
              <a:defRPr sz="1800" kern="1200">
                <a:solidFill>
                  <a:schemeClr val="tx1"/>
                </a:solidFill>
                <a:latin typeface="Arial" charset="0"/>
                <a:ea typeface="+mn-ea"/>
                <a:cs typeface="+mn-cs"/>
              </a:defRPr>
            </a:lvl7pPr>
            <a:lvl8pPr marL="3200400" algn="l" defTabSz="457200" rtl="0" eaLnBrk="1" latinLnBrk="0" hangingPunct="1">
              <a:defRPr sz="1800" kern="1200">
                <a:solidFill>
                  <a:schemeClr val="tx1"/>
                </a:solidFill>
                <a:latin typeface="Arial" charset="0"/>
                <a:ea typeface="+mn-ea"/>
                <a:cs typeface="+mn-cs"/>
              </a:defRPr>
            </a:lvl8pPr>
            <a:lvl9pPr marL="3657600" algn="l" defTabSz="457200" rtl="0" eaLnBrk="1" latinLnBrk="0" hangingPunct="1">
              <a:defRPr sz="1800" kern="1200">
                <a:solidFill>
                  <a:schemeClr val="tx1"/>
                </a:solidFill>
                <a:latin typeface="Arial" charset="0"/>
                <a:ea typeface="+mn-ea"/>
                <a:cs typeface="+mn-cs"/>
              </a:defRPr>
            </a:lvl9pPr>
          </a:lstStyle>
          <a:p>
            <a:pPr>
              <a:defRPr/>
            </a:pPr>
            <a:fld id="{260A5520-599A-49B0-B318-CACCDBC0A0F8}" type="slidenum">
              <a:rPr lang="en-US" smtClean="0"/>
              <a:pPr>
                <a:defRPr/>
              </a:pPr>
              <a:t>81</a:t>
            </a:fld>
            <a:endParaRPr lang="en-US" altLang="en-US" dirty="0">
              <a:solidFill>
                <a:srgbClr val="000099"/>
              </a:solidFill>
            </a:endParaRPr>
          </a:p>
        </p:txBody>
      </p:sp>
    </p:spTree>
    <p:extLst>
      <p:ext uri="{BB962C8B-B14F-4D97-AF65-F5344CB8AC3E}">
        <p14:creationId xmlns:p14="http://schemas.microsoft.com/office/powerpoint/2010/main" val="88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ourse Summary - Results Frameworks">
            <a:extLst>
              <a:ext uri="{FF2B5EF4-FFF2-40B4-BE49-F238E27FC236}">
                <a16:creationId xmlns:a16="http://schemas.microsoft.com/office/drawing/2014/main" id="{F012DBFF-B7C5-4C6E-BAAC-0AEE01387B4E}"/>
              </a:ext>
            </a:extLst>
          </p:cNvPr>
          <p:cNvSpPr>
            <a:spLocks noGrp="1"/>
          </p:cNvSpPr>
          <p:nvPr>
            <p:ph type="ctrTitle"/>
          </p:nvPr>
        </p:nvSpPr>
        <p:spPr>
          <a:xfrm>
            <a:off x="322284" y="197600"/>
            <a:ext cx="10314476" cy="961175"/>
          </a:xfrm>
        </p:spPr>
        <p:txBody>
          <a:bodyPr>
            <a:normAutofit/>
          </a:bodyPr>
          <a:lstStyle/>
          <a:p>
            <a:pPr algn="l"/>
            <a:r>
              <a:rPr lang="en-US" sz="4400" dirty="0"/>
              <a:t>Course Summary - Results Frameworks</a:t>
            </a:r>
          </a:p>
        </p:txBody>
      </p:sp>
      <p:sp>
        <p:nvSpPr>
          <p:cNvPr id="3" name="Content Placeholder 2" descr="Based on sound analysis and research (e.g., problem analysis, stakeholder analysis, etc.)&#10;Strong causal logic  (if-then)&#10;Necessary and sufficient results to achieve the project objective&#10;Well-crafted results statements (uni-level, uni-dimensional, precise, measurable) &#10;Critical assumptions&#10;Realistic and achievable&#10;Narrative to complement the RF visual&#10;">
            <a:extLst>
              <a:ext uri="{FF2B5EF4-FFF2-40B4-BE49-F238E27FC236}">
                <a16:creationId xmlns:a16="http://schemas.microsoft.com/office/drawing/2014/main" id="{27DCD572-3EDF-4AE1-9100-28FDABC64965}"/>
              </a:ext>
            </a:extLst>
          </p:cNvPr>
          <p:cNvSpPr>
            <a:spLocks noGrp="1"/>
          </p:cNvSpPr>
          <p:nvPr>
            <p:ph sz="quarter" idx="13"/>
          </p:nvPr>
        </p:nvSpPr>
        <p:spPr>
          <a:xfrm>
            <a:off x="728003" y="1297694"/>
            <a:ext cx="11316851" cy="5051004"/>
          </a:xfrm>
        </p:spPr>
        <p:txBody>
          <a:bodyPr>
            <a:normAutofit fontScale="92500" lnSpcReduction="20000"/>
          </a:bodyPr>
          <a:lstStyle/>
          <a:p>
            <a:pPr>
              <a:lnSpc>
                <a:spcPct val="120000"/>
              </a:lnSpc>
              <a:spcBef>
                <a:spcPct val="25000"/>
              </a:spcBef>
              <a:buFont typeface="Wingdings" panose="05000000000000000000" pitchFamily="2" charset="2"/>
              <a:buChar char="ü"/>
            </a:pPr>
            <a:r>
              <a:rPr lang="en-US" sz="3200" dirty="0">
                <a:latin typeface="Calibri" pitchFamily="34" charset="0"/>
              </a:rPr>
              <a:t>Based on sound analysis and research (e.g., problem analysis, stakeholder analysis, etc.)</a:t>
            </a:r>
          </a:p>
          <a:p>
            <a:pPr>
              <a:lnSpc>
                <a:spcPct val="120000"/>
              </a:lnSpc>
              <a:spcBef>
                <a:spcPct val="25000"/>
              </a:spcBef>
              <a:buFont typeface="Wingdings" panose="05000000000000000000" pitchFamily="2" charset="2"/>
              <a:buChar char="ü"/>
            </a:pPr>
            <a:r>
              <a:rPr lang="en-US" sz="3200" dirty="0">
                <a:latin typeface="Calibri" pitchFamily="34" charset="0"/>
              </a:rPr>
              <a:t>Strong causal logic  (if-then)</a:t>
            </a:r>
          </a:p>
          <a:p>
            <a:pPr>
              <a:lnSpc>
                <a:spcPct val="120000"/>
              </a:lnSpc>
              <a:spcBef>
                <a:spcPct val="25000"/>
              </a:spcBef>
              <a:buFont typeface="Wingdings" panose="05000000000000000000" pitchFamily="2" charset="2"/>
              <a:buChar char="ü"/>
            </a:pPr>
            <a:r>
              <a:rPr lang="en-US" sz="3200" dirty="0">
                <a:latin typeface="Calibri" pitchFamily="34" charset="0"/>
              </a:rPr>
              <a:t>Necessary and sufficient results to achieve the project objective</a:t>
            </a:r>
          </a:p>
          <a:p>
            <a:pPr>
              <a:lnSpc>
                <a:spcPct val="120000"/>
              </a:lnSpc>
              <a:spcBef>
                <a:spcPct val="25000"/>
              </a:spcBef>
              <a:buFont typeface="Wingdings" panose="05000000000000000000" pitchFamily="2" charset="2"/>
              <a:buChar char="ü"/>
            </a:pPr>
            <a:r>
              <a:rPr lang="en-US" sz="3200" dirty="0">
                <a:latin typeface="Calibri" pitchFamily="34" charset="0"/>
              </a:rPr>
              <a:t>Well-crafted results statements (</a:t>
            </a:r>
            <a:r>
              <a:rPr lang="en-US" sz="3200" dirty="0" err="1">
                <a:latin typeface="Calibri" pitchFamily="34" charset="0"/>
              </a:rPr>
              <a:t>uni</a:t>
            </a:r>
            <a:r>
              <a:rPr lang="en-US" sz="3200" dirty="0">
                <a:latin typeface="Calibri" pitchFamily="34" charset="0"/>
              </a:rPr>
              <a:t>-level, </a:t>
            </a:r>
            <a:r>
              <a:rPr lang="en-US" sz="3200" dirty="0" err="1">
                <a:latin typeface="Calibri" pitchFamily="34" charset="0"/>
              </a:rPr>
              <a:t>uni</a:t>
            </a:r>
            <a:r>
              <a:rPr lang="en-US" sz="3200" dirty="0">
                <a:latin typeface="Calibri" pitchFamily="34" charset="0"/>
              </a:rPr>
              <a:t>-dimensional, precise, measurable) </a:t>
            </a:r>
          </a:p>
          <a:p>
            <a:pPr>
              <a:lnSpc>
                <a:spcPct val="120000"/>
              </a:lnSpc>
              <a:spcBef>
                <a:spcPct val="25000"/>
              </a:spcBef>
              <a:buFont typeface="Wingdings" panose="05000000000000000000" pitchFamily="2" charset="2"/>
              <a:buChar char="ü"/>
            </a:pPr>
            <a:r>
              <a:rPr lang="en-US" sz="3200" dirty="0">
                <a:latin typeface="Calibri" pitchFamily="34" charset="0"/>
              </a:rPr>
              <a:t>Critical assumptions</a:t>
            </a:r>
          </a:p>
          <a:p>
            <a:pPr>
              <a:lnSpc>
                <a:spcPct val="120000"/>
              </a:lnSpc>
              <a:spcBef>
                <a:spcPct val="25000"/>
              </a:spcBef>
              <a:buFont typeface="Wingdings" panose="05000000000000000000" pitchFamily="2" charset="2"/>
              <a:buChar char="ü"/>
            </a:pPr>
            <a:r>
              <a:rPr lang="en-US" sz="3200" dirty="0">
                <a:latin typeface="Calibri" pitchFamily="34" charset="0"/>
              </a:rPr>
              <a:t>Realistic and achievable</a:t>
            </a:r>
          </a:p>
          <a:p>
            <a:pPr>
              <a:lnSpc>
                <a:spcPct val="120000"/>
              </a:lnSpc>
              <a:spcBef>
                <a:spcPct val="25000"/>
              </a:spcBef>
              <a:buFont typeface="Wingdings" panose="05000000000000000000" pitchFamily="2" charset="2"/>
              <a:buChar char="ü"/>
            </a:pPr>
            <a:r>
              <a:rPr lang="en-US" sz="3300" dirty="0">
                <a:effectLst/>
                <a:latin typeface="Calibri" pitchFamily="34" charset="0"/>
                <a:ea typeface="Calibri" panose="020F0502020204030204" pitchFamily="34" charset="0"/>
                <a:cs typeface="Times New Roman" panose="02020603050405020304" pitchFamily="18" charset="0"/>
              </a:rPr>
              <a:t>Narrative to complement the RF visual</a:t>
            </a:r>
            <a:endParaRPr lang="en-US" sz="3300" dirty="0">
              <a:effectLst/>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202016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esources – RF and Theory of Change   ">
            <a:extLst>
              <a:ext uri="{FF2B5EF4-FFF2-40B4-BE49-F238E27FC236}">
                <a16:creationId xmlns:a16="http://schemas.microsoft.com/office/drawing/2014/main" id="{F012DBFF-B7C5-4C6E-BAAC-0AEE01387B4E}"/>
              </a:ext>
            </a:extLst>
          </p:cNvPr>
          <p:cNvSpPr>
            <a:spLocks noGrp="1"/>
          </p:cNvSpPr>
          <p:nvPr>
            <p:ph type="ctrTitle"/>
          </p:nvPr>
        </p:nvSpPr>
        <p:spPr>
          <a:xfrm>
            <a:off x="315047" y="128852"/>
            <a:ext cx="10314476" cy="961175"/>
          </a:xfrm>
        </p:spPr>
        <p:txBody>
          <a:bodyPr>
            <a:normAutofit/>
          </a:bodyPr>
          <a:lstStyle/>
          <a:p>
            <a:pPr algn="l"/>
            <a:r>
              <a:rPr lang="en-US" sz="4400" dirty="0"/>
              <a:t>Resources – RF and Theory of Change   </a:t>
            </a:r>
          </a:p>
        </p:txBody>
      </p:sp>
      <p:sp>
        <p:nvSpPr>
          <p:cNvPr id="3" name="Content Placeholder 2" descr="Monitoring and Evaluation (M&amp;E) Resource Guide for OCFT Projects: https://www.dol.gov/sites/dolgov/files/ILAB/MandE-Resource-Guide-for-OCFT-Projects-508-Compliant-Version.pdf &#10;USAID Technical Notes- Developing Results Frameworks: https://www.usaid.gov/sites/default/files/documents/1865/_508_RF_Technical_Note_Final_2013_0722.pdf &#10;“Designing a Results Framework For Achieving Results-A How to Guide,” World Bank: https://www.oecd.org/dac/peer-reviews/WB%202012%20designing%20results%20framework.pdf &#10;“How to Build a Theory of Change”: https://knowhow.ncvo.org.uk/how-to/how-to-build-a-theory-of-change&#10;“Theory of Change Companion Guidance”: United Nations Development Group: https://unsdg.un.org/sites/default/files/UNDG-UNDAF-Companion-Pieces-7-Theory-of-Change.pdf&#10;">
            <a:extLst>
              <a:ext uri="{FF2B5EF4-FFF2-40B4-BE49-F238E27FC236}">
                <a16:creationId xmlns:a16="http://schemas.microsoft.com/office/drawing/2014/main" id="{27DCD572-3EDF-4AE1-9100-28FDABC64965}"/>
              </a:ext>
            </a:extLst>
          </p:cNvPr>
          <p:cNvSpPr>
            <a:spLocks noGrp="1"/>
          </p:cNvSpPr>
          <p:nvPr>
            <p:ph sz="quarter" idx="13"/>
          </p:nvPr>
        </p:nvSpPr>
        <p:spPr>
          <a:xfrm>
            <a:off x="314742" y="1149085"/>
            <a:ext cx="10754312" cy="4808953"/>
          </a:xfrm>
        </p:spPr>
        <p:txBody>
          <a:bodyPr>
            <a:normAutofit lnSpcReduction="10000"/>
          </a:bodyPr>
          <a:lstStyle/>
          <a:p>
            <a:pPr>
              <a:lnSpc>
                <a:spcPct val="100000"/>
              </a:lnSpc>
              <a:spcBef>
                <a:spcPts val="0"/>
              </a:spcBef>
              <a:spcAft>
                <a:spcPts val="1000"/>
              </a:spcAft>
            </a:pPr>
            <a:r>
              <a:rPr lang="en-US" sz="2600" dirty="0">
                <a:cs typeface="Times New Roman" panose="02020603050405020304" pitchFamily="18" charset="0"/>
              </a:rPr>
              <a:t>Monitoring and Evaluation (M&amp;E) Resource Guide for OCFT Projects: </a:t>
            </a:r>
            <a:r>
              <a:rPr lang="en-US" sz="2000" dirty="0">
                <a:solidFill>
                  <a:srgbClr val="0070C0"/>
                </a:solidFill>
                <a:cs typeface="Times New Roman" panose="02020603050405020304" pitchFamily="18" charset="0"/>
                <a:hlinkClick r:id="rId3" tooltip="https://www.dol.gov/sites/dolgov/files/ilab/mande-resource-guide-for-ocft-projects-508-compliant-version.pdf">
                  <a:extLst>
                    <a:ext uri="{A12FA001-AC4F-418D-AE19-62706E023703}">
                      <ahyp:hlinkClr xmlns:ahyp="http://schemas.microsoft.com/office/drawing/2018/hyperlinkcolor" val="tx"/>
                    </a:ext>
                  </a:extLst>
                </a:hlinkClick>
              </a:rPr>
              <a:t>https://www.dol.gov/sites/dolgov/files/ILAB/MandE-Resource-Guide-for-OCFT-Projects-508-Compliant-Version.pdf</a:t>
            </a:r>
            <a:r>
              <a:rPr lang="en-US" sz="2000" dirty="0">
                <a:solidFill>
                  <a:srgbClr val="0070C0"/>
                </a:solidFill>
                <a:cs typeface="Times New Roman" panose="02020603050405020304" pitchFamily="18" charset="0"/>
              </a:rPr>
              <a:t> </a:t>
            </a:r>
            <a:endParaRPr lang="en-US" sz="2600" dirty="0">
              <a:solidFill>
                <a:srgbClr val="0070C0"/>
              </a:solidFill>
              <a:cs typeface="Times New Roman" panose="02020603050405020304" pitchFamily="18" charset="0"/>
            </a:endParaRPr>
          </a:p>
          <a:p>
            <a:pPr>
              <a:lnSpc>
                <a:spcPct val="100000"/>
              </a:lnSpc>
              <a:spcBef>
                <a:spcPts val="0"/>
              </a:spcBef>
              <a:spcAft>
                <a:spcPts val="1000"/>
              </a:spcAft>
            </a:pPr>
            <a:r>
              <a:rPr lang="en-US" sz="2600" dirty="0">
                <a:effectLst/>
                <a:ea typeface="Calibri" panose="020F0502020204030204" pitchFamily="34" charset="0"/>
                <a:cs typeface="Times New Roman" panose="02020603050405020304" pitchFamily="18" charset="0"/>
              </a:rPr>
              <a:t>USAID Technical Notes- Developing Results Frameworks: </a:t>
            </a:r>
            <a:r>
              <a:rPr lang="en-US" sz="2000" dirty="0">
                <a:solidFill>
                  <a:srgbClr val="0070C0"/>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https://www.usaid.gov/sites/default/files/documents/1865/_508_RF_Technical_Note_Final_2013_0722.pdf</a:t>
            </a:r>
            <a:r>
              <a:rPr lang="en-US" sz="2000" dirty="0">
                <a:solidFill>
                  <a:srgbClr val="0070C0"/>
                </a:solidFill>
                <a:effectLst/>
                <a:ea typeface="Calibri" panose="020F0502020204030204" pitchFamily="34" charset="0"/>
                <a:cs typeface="Times New Roman" panose="02020603050405020304" pitchFamily="18" charset="0"/>
              </a:rPr>
              <a:t> </a:t>
            </a:r>
          </a:p>
          <a:p>
            <a:pPr>
              <a:lnSpc>
                <a:spcPct val="100000"/>
              </a:lnSpc>
              <a:spcBef>
                <a:spcPts val="0"/>
              </a:spcBef>
              <a:spcAft>
                <a:spcPts val="1000"/>
              </a:spcAft>
            </a:pPr>
            <a:r>
              <a:rPr lang="en-US" sz="2600" dirty="0">
                <a:ea typeface="Calibri" panose="020F0502020204030204" pitchFamily="34" charset="0"/>
                <a:cs typeface="Times New Roman" panose="02020603050405020304" pitchFamily="18" charset="0"/>
              </a:rPr>
              <a:t>“Designing a Results Framework For Achieving Results-A How to Guide,” World Bank: </a:t>
            </a:r>
            <a:r>
              <a:rPr lang="en-US" sz="2000" dirty="0">
                <a:solidFill>
                  <a:srgbClr val="0070C0"/>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https://www.oecd.org/dac/peer-reviews/WB%202012%20designing%20results%20framework.pdf</a:t>
            </a:r>
            <a:r>
              <a:rPr lang="en-US" sz="2000" dirty="0">
                <a:solidFill>
                  <a:srgbClr val="0070C0"/>
                </a:solidFill>
                <a:ea typeface="Calibri" panose="020F0502020204030204" pitchFamily="34" charset="0"/>
                <a:cs typeface="Times New Roman" panose="02020603050405020304" pitchFamily="18" charset="0"/>
              </a:rPr>
              <a:t> </a:t>
            </a:r>
          </a:p>
          <a:p>
            <a:pPr>
              <a:lnSpc>
                <a:spcPct val="100000"/>
              </a:lnSpc>
              <a:spcBef>
                <a:spcPts val="0"/>
              </a:spcBef>
              <a:spcAft>
                <a:spcPts val="1000"/>
              </a:spcAft>
            </a:pPr>
            <a:r>
              <a:rPr lang="en-US" sz="2000" dirty="0">
                <a:ea typeface="Calibri" panose="020F0502020204030204" pitchFamily="34" charset="0"/>
                <a:cs typeface="Times New Roman" panose="02020603050405020304" pitchFamily="18" charset="0"/>
              </a:rPr>
              <a:t>“</a:t>
            </a:r>
            <a:r>
              <a:rPr lang="en-US" sz="2600" dirty="0">
                <a:cs typeface="Times New Roman" panose="02020603050405020304" pitchFamily="18" charset="0"/>
              </a:rPr>
              <a:t>How to Build a Theory of Change”: </a:t>
            </a:r>
            <a:r>
              <a:rPr lang="en-US" sz="2000" dirty="0">
                <a:solidFill>
                  <a:srgbClr val="0070C0"/>
                </a:solidFill>
                <a:ea typeface="Calibri" panose="020F0502020204030204" pitchFamily="34" charset="0"/>
                <a:cs typeface="Times New Roman" panose="02020603050405020304" pitchFamily="18" charset="0"/>
                <a:hlinkClick r:id="rId6"/>
              </a:rPr>
              <a:t>https://knowhow.ncvo.org.uk/how-to/how-to-build-a-theory-of-change</a:t>
            </a:r>
            <a:endParaRPr lang="en-US" sz="2000" dirty="0">
              <a:solidFill>
                <a:srgbClr val="0070C0"/>
              </a:solidFill>
              <a:ea typeface="Calibri" panose="020F0502020204030204" pitchFamily="34" charset="0"/>
              <a:cs typeface="Times New Roman" panose="02020603050405020304" pitchFamily="18" charset="0"/>
            </a:endParaRPr>
          </a:p>
          <a:p>
            <a:pPr>
              <a:lnSpc>
                <a:spcPct val="100000"/>
              </a:lnSpc>
              <a:spcBef>
                <a:spcPts val="0"/>
              </a:spcBef>
              <a:spcAft>
                <a:spcPts val="1000"/>
              </a:spcAft>
            </a:pPr>
            <a:r>
              <a:rPr lang="en-US" sz="2400" dirty="0">
                <a:ea typeface="Calibri" panose="020F0502020204030204" pitchFamily="34" charset="0"/>
                <a:cs typeface="Times New Roman" panose="02020603050405020304" pitchFamily="18" charset="0"/>
              </a:rPr>
              <a:t>“Theory of Change Companion Guidance”: United Nations Development Group: </a:t>
            </a:r>
            <a:r>
              <a:rPr lang="en-US" sz="2000" dirty="0">
                <a:solidFill>
                  <a:srgbClr val="0070C0"/>
                </a:solidFill>
                <a:ea typeface="Calibri" panose="020F0502020204030204" pitchFamily="34" charset="0"/>
                <a:cs typeface="Times New Roman" panose="02020603050405020304" pitchFamily="18" charset="0"/>
              </a:rPr>
              <a:t>https://unsdg.un.org/sites/default/files/UNDG-UNDAF-Companion-Pieces-7-Theory-of-Change.pdf</a:t>
            </a:r>
          </a:p>
          <a:p>
            <a:pPr marL="0" indent="0">
              <a:lnSpc>
                <a:spcPct val="100000"/>
              </a:lnSpc>
              <a:spcBef>
                <a:spcPts val="0"/>
              </a:spcBef>
              <a:spcAft>
                <a:spcPts val="1000"/>
              </a:spcAft>
              <a:buNone/>
            </a:pPr>
            <a:endParaRPr lang="en-US" sz="2600" dirty="0">
              <a:effectLst/>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31902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esources – Analysis  ">
            <a:extLst>
              <a:ext uri="{FF2B5EF4-FFF2-40B4-BE49-F238E27FC236}">
                <a16:creationId xmlns:a16="http://schemas.microsoft.com/office/drawing/2014/main" id="{F012DBFF-B7C5-4C6E-BAAC-0AEE01387B4E}"/>
              </a:ext>
            </a:extLst>
          </p:cNvPr>
          <p:cNvSpPr>
            <a:spLocks noGrp="1"/>
          </p:cNvSpPr>
          <p:nvPr>
            <p:ph type="ctrTitle"/>
          </p:nvPr>
        </p:nvSpPr>
        <p:spPr>
          <a:xfrm>
            <a:off x="315047" y="128852"/>
            <a:ext cx="10314476" cy="961175"/>
          </a:xfrm>
        </p:spPr>
        <p:txBody>
          <a:bodyPr>
            <a:normAutofit/>
          </a:bodyPr>
          <a:lstStyle/>
          <a:p>
            <a:pPr algn="l"/>
            <a:r>
              <a:rPr lang="en-US" sz="4400" dirty="0"/>
              <a:t>Resources – Analysis  </a:t>
            </a:r>
          </a:p>
        </p:txBody>
      </p:sp>
      <p:sp>
        <p:nvSpPr>
          <p:cNvPr id="3" name="Content Placeholder 2" descr="“Types of Business Analysis,” USAID, (include SWOT and Problem Tree): 597sah.pdf (usaid.gov)&#10;“Problem Tree Analysis,” ODI: https://cdn.odi.org/media/documents/6461.pdf  &#10;“Stakeholder Analysis Guidelines,” Kammi Schmeer: Divider1 (who.int)&#10;“Technical Note, Stakeholder Analysis,” World Food Program (WFP): https://docs.wfp.org/api/documents/WFP-0000002694/download/&#10;“WHO Gender Assessment Tool”: untitled (who.int)&#10;“Gender Analysis,” European Institute for Gender Equality: Gender analysis (europa.eu)&#10;Force Field Analysis, MindTools: Force Field Analysis - Decision-Making Skills from MindTools.com&#10;SWOT Analysis, MindTools: SWOT Analysis Model and Examples - Strategy Skills (mindtools.com)&#10;">
            <a:extLst>
              <a:ext uri="{FF2B5EF4-FFF2-40B4-BE49-F238E27FC236}">
                <a16:creationId xmlns:a16="http://schemas.microsoft.com/office/drawing/2014/main" id="{27DCD572-3EDF-4AE1-9100-28FDABC64965}"/>
              </a:ext>
            </a:extLst>
          </p:cNvPr>
          <p:cNvSpPr>
            <a:spLocks noGrp="1"/>
          </p:cNvSpPr>
          <p:nvPr>
            <p:ph sz="quarter" idx="13"/>
          </p:nvPr>
        </p:nvSpPr>
        <p:spPr>
          <a:xfrm>
            <a:off x="314741" y="1149085"/>
            <a:ext cx="10762991" cy="5111756"/>
          </a:xfrm>
        </p:spPr>
        <p:txBody>
          <a:bodyPr>
            <a:normAutofit/>
          </a:bodyPr>
          <a:lstStyle/>
          <a:p>
            <a:pPr>
              <a:lnSpc>
                <a:spcPct val="100000"/>
              </a:lnSpc>
              <a:spcBef>
                <a:spcPts val="0"/>
              </a:spcBef>
            </a:pPr>
            <a:r>
              <a:rPr lang="en-US" dirty="0">
                <a:cs typeface="Times New Roman" panose="02020603050405020304" pitchFamily="18" charset="0"/>
              </a:rPr>
              <a:t>“Types of Business Analysis,” USAID, (include SWOT and Problem Tree): </a:t>
            </a:r>
            <a:r>
              <a:rPr lang="en-US" sz="2000" dirty="0">
                <a:hlinkClick r:id="rId3"/>
              </a:rPr>
              <a:t>597sah.pdf (usaid.gov)</a:t>
            </a:r>
            <a:endParaRPr lang="en-US" sz="2000" dirty="0"/>
          </a:p>
          <a:p>
            <a:pPr>
              <a:lnSpc>
                <a:spcPct val="100000"/>
              </a:lnSpc>
              <a:spcBef>
                <a:spcPts val="0"/>
              </a:spcBef>
            </a:pPr>
            <a:r>
              <a:rPr lang="en-US" dirty="0">
                <a:solidFill>
                  <a:srgbClr val="000000"/>
                </a:solidFill>
                <a:effectLst/>
                <a:ea typeface="Times New Roman" panose="02020603050405020304" pitchFamily="18" charset="0"/>
                <a:cs typeface="Noto Sans Symbols"/>
              </a:rPr>
              <a:t>“Problem Tree Analysis,” ODI: </a:t>
            </a:r>
            <a:r>
              <a:rPr lang="en-US" sz="2000" dirty="0">
                <a:solidFill>
                  <a:srgbClr val="000000"/>
                </a:solidFill>
                <a:effectLst/>
                <a:ea typeface="Times New Roman" panose="02020603050405020304" pitchFamily="18" charset="0"/>
                <a:cs typeface="Noto Sans Symbols"/>
                <a:hlinkClick r:id="rId4"/>
              </a:rPr>
              <a:t>https://cdn.odi.org/media/documents/6461.pdf</a:t>
            </a:r>
            <a:r>
              <a:rPr lang="en-US" sz="2000" dirty="0">
                <a:solidFill>
                  <a:srgbClr val="000000"/>
                </a:solidFill>
                <a:effectLst/>
                <a:ea typeface="Times New Roman" panose="02020603050405020304" pitchFamily="18" charset="0"/>
                <a:cs typeface="Noto Sans Symbols"/>
              </a:rPr>
              <a:t>  </a:t>
            </a:r>
            <a:endParaRPr lang="en-US" dirty="0">
              <a:solidFill>
                <a:srgbClr val="000000"/>
              </a:solidFill>
              <a:effectLst/>
              <a:ea typeface="Times New Roman" panose="02020603050405020304" pitchFamily="18" charset="0"/>
              <a:cs typeface="Noto Sans Symbols"/>
            </a:endParaRPr>
          </a:p>
          <a:p>
            <a:pPr>
              <a:lnSpc>
                <a:spcPct val="100000"/>
              </a:lnSpc>
              <a:spcBef>
                <a:spcPts val="0"/>
              </a:spcBef>
            </a:pPr>
            <a:r>
              <a:rPr lang="en-US" dirty="0">
                <a:cs typeface="Times New Roman" panose="02020603050405020304" pitchFamily="18" charset="0"/>
              </a:rPr>
              <a:t>“Stakeholder Analysis Guidelines,” </a:t>
            </a:r>
            <a:r>
              <a:rPr lang="en-US" dirty="0" err="1">
                <a:cs typeface="Times New Roman" panose="02020603050405020304" pitchFamily="18" charset="0"/>
              </a:rPr>
              <a:t>Kammi</a:t>
            </a:r>
            <a:r>
              <a:rPr lang="en-US" dirty="0">
                <a:cs typeface="Times New Roman" panose="02020603050405020304" pitchFamily="18" charset="0"/>
              </a:rPr>
              <a:t> Schmeer: </a:t>
            </a:r>
            <a:r>
              <a:rPr lang="en-US" sz="2000" dirty="0">
                <a:hlinkClick r:id="rId5"/>
              </a:rPr>
              <a:t>Divider1 (who.int)</a:t>
            </a:r>
            <a:endParaRPr lang="en-US" sz="2000" dirty="0"/>
          </a:p>
          <a:p>
            <a:pPr>
              <a:lnSpc>
                <a:spcPct val="100000"/>
              </a:lnSpc>
              <a:spcBef>
                <a:spcPts val="0"/>
              </a:spcBef>
            </a:pPr>
            <a:r>
              <a:rPr lang="en-US" dirty="0"/>
              <a:t>“Technical Note, Stakeholder Analysis,” World Food Program (WFP): </a:t>
            </a:r>
            <a:r>
              <a:rPr lang="en-US" sz="2000" u="sng" dirty="0">
                <a:solidFill>
                  <a:srgbClr val="0563C1"/>
                </a:solidFill>
                <a:effectLst/>
                <a:ea typeface="Times New Roman" panose="02020603050405020304" pitchFamily="18" charset="0"/>
                <a:hlinkClick r:id="rId6"/>
              </a:rPr>
              <a:t>https://docs.wfp.org/api/documents/WFP-0000002694/download/</a:t>
            </a:r>
            <a:endParaRPr lang="en-US" sz="2400" dirty="0"/>
          </a:p>
          <a:p>
            <a:pPr>
              <a:lnSpc>
                <a:spcPct val="100000"/>
              </a:lnSpc>
              <a:spcBef>
                <a:spcPts val="0"/>
              </a:spcBef>
            </a:pPr>
            <a:r>
              <a:rPr lang="en-US" dirty="0">
                <a:solidFill>
                  <a:srgbClr val="000000"/>
                </a:solidFill>
                <a:effectLst/>
                <a:ea typeface="Times New Roman" panose="02020603050405020304" pitchFamily="18" charset="0"/>
                <a:cs typeface="Noto Sans Symbols"/>
              </a:rPr>
              <a:t>“WHO Gender Assessment Tool”: </a:t>
            </a:r>
            <a:r>
              <a:rPr lang="en-US" sz="1800" dirty="0">
                <a:hlinkClick r:id="rId7"/>
              </a:rPr>
              <a:t>untitled (who.int)</a:t>
            </a:r>
            <a:endParaRPr lang="en-US" sz="1800" dirty="0"/>
          </a:p>
          <a:p>
            <a:pPr>
              <a:lnSpc>
                <a:spcPct val="100000"/>
              </a:lnSpc>
              <a:spcBef>
                <a:spcPts val="0"/>
              </a:spcBef>
            </a:pPr>
            <a:r>
              <a:rPr lang="en-US" dirty="0">
                <a:solidFill>
                  <a:srgbClr val="000000"/>
                </a:solidFill>
                <a:effectLst/>
                <a:ea typeface="Times New Roman" panose="02020603050405020304" pitchFamily="18" charset="0"/>
                <a:cs typeface="Noto Sans Symbols"/>
              </a:rPr>
              <a:t>“Gender Analysis,” European Institute for Gender Equality: </a:t>
            </a:r>
            <a:r>
              <a:rPr lang="en-US" sz="1800" dirty="0">
                <a:hlinkClick r:id="rId8"/>
              </a:rPr>
              <a:t>Gender analysis (europa.eu)</a:t>
            </a:r>
            <a:endParaRPr lang="en-US" dirty="0">
              <a:solidFill>
                <a:srgbClr val="000000"/>
              </a:solidFill>
              <a:effectLst/>
              <a:ea typeface="Times New Roman" panose="02020603050405020304" pitchFamily="18" charset="0"/>
              <a:cs typeface="Noto Sans Symbols"/>
            </a:endParaRPr>
          </a:p>
          <a:p>
            <a:pPr>
              <a:lnSpc>
                <a:spcPct val="100000"/>
              </a:lnSpc>
              <a:spcBef>
                <a:spcPts val="0"/>
              </a:spcBef>
            </a:pPr>
            <a:r>
              <a:rPr lang="en-US" dirty="0">
                <a:solidFill>
                  <a:srgbClr val="000000"/>
                </a:solidFill>
                <a:effectLst/>
                <a:ea typeface="Times New Roman" panose="02020603050405020304" pitchFamily="18" charset="0"/>
                <a:cs typeface="Noto Sans Symbols"/>
              </a:rPr>
              <a:t>Force Field Analysis, MindTools: </a:t>
            </a:r>
            <a:r>
              <a:rPr lang="en-US" sz="1800" dirty="0">
                <a:hlinkClick r:id="rId9"/>
              </a:rPr>
              <a:t>Force Field Analysis - Decision-Making Skills from MindTools.com</a:t>
            </a:r>
            <a:endParaRPr lang="en-US" dirty="0">
              <a:effectLst/>
              <a:ea typeface="Noto Sans Symbols"/>
              <a:cs typeface="Noto Sans Symbols"/>
            </a:endParaRPr>
          </a:p>
          <a:p>
            <a:pPr>
              <a:lnSpc>
                <a:spcPct val="100000"/>
              </a:lnSpc>
              <a:spcBef>
                <a:spcPts val="0"/>
              </a:spcBef>
            </a:pPr>
            <a:r>
              <a:rPr lang="en-US" dirty="0">
                <a:solidFill>
                  <a:srgbClr val="000000"/>
                </a:solidFill>
                <a:effectLst/>
                <a:ea typeface="Times New Roman" panose="02020603050405020304" pitchFamily="18" charset="0"/>
              </a:rPr>
              <a:t>SWOT Analysis, MindTools: </a:t>
            </a:r>
            <a:r>
              <a:rPr lang="en-US" sz="2000" dirty="0">
                <a:hlinkClick r:id="rId10"/>
              </a:rPr>
              <a:t>SWOT Analysis Model and Examples - Strategy Skills (mindtools.com)</a:t>
            </a:r>
            <a:endParaRPr lang="en-US" sz="3200" dirty="0">
              <a:effectLst/>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Tree>
    <p:extLst>
      <p:ext uri="{BB962C8B-B14F-4D97-AF65-F5344CB8AC3E}">
        <p14:creationId xmlns:p14="http://schemas.microsoft.com/office/powerpoint/2010/main" val="58596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ADEE1D-FAE3-4F2C-A250-600D882F5C4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sp>
        <p:nvSpPr>
          <p:cNvPr id="4" name="Title 3">
            <a:extLst>
              <a:ext uri="{FF2B5EF4-FFF2-40B4-BE49-F238E27FC236}">
                <a16:creationId xmlns:a16="http://schemas.microsoft.com/office/drawing/2014/main" id="{F012DBFF-B7C5-4C6E-BAAC-0AEE01387B4E}"/>
              </a:ext>
            </a:extLst>
          </p:cNvPr>
          <p:cNvSpPr>
            <a:spLocks noGrp="1"/>
          </p:cNvSpPr>
          <p:nvPr>
            <p:ph type="ctrTitle"/>
          </p:nvPr>
        </p:nvSpPr>
        <p:spPr>
          <a:xfrm>
            <a:off x="2466109" y="2123908"/>
            <a:ext cx="5735782" cy="961175"/>
          </a:xfrm>
        </p:spPr>
        <p:txBody>
          <a:bodyPr>
            <a:normAutofit fontScale="90000"/>
          </a:bodyPr>
          <a:lstStyle/>
          <a:p>
            <a:r>
              <a:rPr lang="en-US" sz="6600" dirty="0"/>
              <a:t>THANK YOU</a:t>
            </a:r>
          </a:p>
        </p:txBody>
      </p:sp>
    </p:spTree>
    <p:extLst>
      <p:ext uri="{BB962C8B-B14F-4D97-AF65-F5344CB8AC3E}">
        <p14:creationId xmlns:p14="http://schemas.microsoft.com/office/powerpoint/2010/main" val="178720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12D47-4294-45D8-8EDC-C71202594E18}"/>
              </a:ext>
            </a:extLst>
          </p:cNvPr>
          <p:cNvSpPr>
            <a:spLocks noGrp="1"/>
          </p:cNvSpPr>
          <p:nvPr>
            <p:ph type="title"/>
          </p:nvPr>
        </p:nvSpPr>
        <p:spPr>
          <a:xfrm>
            <a:off x="595745" y="0"/>
            <a:ext cx="10041938" cy="1325563"/>
          </a:xfrm>
        </p:spPr>
        <p:txBody>
          <a:bodyPr/>
          <a:lstStyle/>
          <a:p>
            <a:r>
              <a:rPr lang="en-US" dirty="0"/>
              <a:t>OCFT Suggested RF Template</a:t>
            </a:r>
          </a:p>
        </p:txBody>
      </p:sp>
      <p:sp>
        <p:nvSpPr>
          <p:cNvPr id="3" name="Footer Placeholder 2">
            <a:extLst>
              <a:ext uri="{FF2B5EF4-FFF2-40B4-BE49-F238E27FC236}">
                <a16:creationId xmlns:a16="http://schemas.microsoft.com/office/drawing/2014/main" id="{BEFAA982-29E5-4D25-A025-AA1EE85C70EE}"/>
              </a:ext>
            </a:extLst>
          </p:cNvPr>
          <p:cNvSpPr>
            <a:spLocks noGrp="1"/>
          </p:cNvSpPr>
          <p:nvPr>
            <p:ph type="ftr" sz="quarter" idx="11"/>
          </p:nvPr>
        </p:nvSpPr>
        <p:spPr/>
        <p:txBody>
          <a:bodyPr/>
          <a:lstStyle/>
          <a:p>
            <a:r>
              <a:rPr lang="en-US"/>
              <a:t>   https://www.dol.gov/agencies/ilab                                                                 Office of Child Labor, Forced Labor, and Human Trafficking                                                                                    @ILAB_DOL</a:t>
            </a:r>
            <a:endParaRPr lang="en-US" dirty="0"/>
          </a:p>
        </p:txBody>
      </p:sp>
      <p:pic>
        <p:nvPicPr>
          <p:cNvPr id="6" name="Picture 5" descr="OCFT Suggested RF Template &#10;Example only; blank boxes ">
            <a:extLst>
              <a:ext uri="{FF2B5EF4-FFF2-40B4-BE49-F238E27FC236}">
                <a16:creationId xmlns:a16="http://schemas.microsoft.com/office/drawing/2014/main" id="{09ABE1B8-92C0-4721-A42F-7D323B990174}"/>
              </a:ext>
            </a:extLst>
          </p:cNvPr>
          <p:cNvPicPr>
            <a:picLocks noChangeAspect="1"/>
          </p:cNvPicPr>
          <p:nvPr/>
        </p:nvPicPr>
        <p:blipFill>
          <a:blip r:embed="rId3"/>
          <a:stretch>
            <a:fillRect/>
          </a:stretch>
        </p:blipFill>
        <p:spPr>
          <a:xfrm>
            <a:off x="2212623" y="1060327"/>
            <a:ext cx="7055556" cy="5191825"/>
          </a:xfrm>
          <a:prstGeom prst="rect">
            <a:avLst/>
          </a:prstGeom>
        </p:spPr>
      </p:pic>
      <p:cxnSp>
        <p:nvCxnSpPr>
          <p:cNvPr id="10" name="Straight Arrow Connector 9">
            <a:extLst>
              <a:ext uri="{FF2B5EF4-FFF2-40B4-BE49-F238E27FC236}">
                <a16:creationId xmlns:a16="http://schemas.microsoft.com/office/drawing/2014/main" id="{480FF591-2228-46F2-8CBC-112BF28DFFAA}"/>
              </a:ext>
              <a:ext uri="{C183D7F6-B498-43B3-948B-1728B52AA6E4}">
                <adec:decorative xmlns:adec="http://schemas.microsoft.com/office/drawing/2017/decorative" val="1"/>
              </a:ext>
            </a:extLst>
          </p:cNvPr>
          <p:cNvCxnSpPr>
            <a:cxnSpLocks/>
          </p:cNvCxnSpPr>
          <p:nvPr/>
        </p:nvCxnSpPr>
        <p:spPr>
          <a:xfrm>
            <a:off x="1334278" y="2505667"/>
            <a:ext cx="2211355"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110FC4A-B549-4081-864C-144AEEEC91EE}"/>
              </a:ext>
              <a:ext uri="{C183D7F6-B498-43B3-948B-1728B52AA6E4}">
                <adec:decorative xmlns:adec="http://schemas.microsoft.com/office/drawing/2017/decorative" val="1"/>
              </a:ext>
            </a:extLst>
          </p:cNvPr>
          <p:cNvCxnSpPr/>
          <p:nvPr/>
        </p:nvCxnSpPr>
        <p:spPr>
          <a:xfrm>
            <a:off x="2071396" y="3946849"/>
            <a:ext cx="174482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4C225F4-CCAB-41C6-83A4-40088A87A175}"/>
              </a:ext>
              <a:ext uri="{C183D7F6-B498-43B3-948B-1728B52AA6E4}">
                <adec:decorative xmlns:adec="http://schemas.microsoft.com/office/drawing/2017/decorative" val="1"/>
              </a:ext>
            </a:extLst>
          </p:cNvPr>
          <p:cNvCxnSpPr/>
          <p:nvPr/>
        </p:nvCxnSpPr>
        <p:spPr>
          <a:xfrm>
            <a:off x="1334278" y="5122506"/>
            <a:ext cx="185679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8149904-12ED-4B5F-B5AE-B10985DE4780}"/>
              </a:ext>
              <a:ext uri="{C183D7F6-B498-43B3-948B-1728B52AA6E4}">
                <adec:decorative xmlns:adec="http://schemas.microsoft.com/office/drawing/2017/decorative" val="1"/>
              </a:ext>
            </a:extLst>
          </p:cNvPr>
          <p:cNvCxnSpPr/>
          <p:nvPr/>
        </p:nvCxnSpPr>
        <p:spPr>
          <a:xfrm flipH="1">
            <a:off x="7007290" y="1819470"/>
            <a:ext cx="249127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3B83404-3C53-4272-ACF9-C2CEAB13C709}"/>
              </a:ext>
              <a:ext uri="{C183D7F6-B498-43B3-948B-1728B52AA6E4}">
                <adec:decorative xmlns:adec="http://schemas.microsoft.com/office/drawing/2017/decorative" val="1"/>
              </a:ext>
            </a:extLst>
          </p:cNvPr>
          <p:cNvCxnSpPr/>
          <p:nvPr/>
        </p:nvCxnSpPr>
        <p:spPr>
          <a:xfrm>
            <a:off x="447869" y="1754158"/>
            <a:ext cx="184746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41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2.xml><?xml version="1.0" encoding="utf-8"?>
<ds:datastoreItem xmlns:ds="http://schemas.openxmlformats.org/officeDocument/2006/customXml" ds:itemID="{F324E8F2-1A42-4842-96BD-112CE037DC5C}">
  <ds:schemaRefs>
    <ds:schemaRef ds:uri="http://purl.org/dc/dcmitype/"/>
    <ds:schemaRef ds:uri="9ea6dfaf-69d9-45fb-867a-9e780093ed3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23419116-3dd7-4e11-a071-637505d1595e"/>
    <ds:schemaRef ds:uri="http://www.w3.org/XML/1998/namespace"/>
  </ds:schemaRefs>
</ds:datastoreItem>
</file>

<file path=customXml/itemProps3.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17142</TotalTime>
  <Words>16430</Words>
  <Application>Microsoft Office PowerPoint</Application>
  <PresentationFormat>Widescreen</PresentationFormat>
  <Paragraphs>1303</Paragraphs>
  <Slides>85</Slides>
  <Notes>85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85</vt:i4>
      </vt:variant>
    </vt:vector>
  </HeadingPairs>
  <TitlesOfParts>
    <vt:vector size="97" baseType="lpstr">
      <vt:lpstr>Arial</vt:lpstr>
      <vt:lpstr>Arial Black</vt:lpstr>
      <vt:lpstr>Calibri</vt:lpstr>
      <vt:lpstr>Calibri Light</vt:lpstr>
      <vt:lpstr>CharterITCPro-Bold</vt:lpstr>
      <vt:lpstr>CharterITCPro-Regular</vt:lpstr>
      <vt:lpstr>Impress BT</vt:lpstr>
      <vt:lpstr>Monotype Sorts</vt:lpstr>
      <vt:lpstr>Symbol</vt:lpstr>
      <vt:lpstr>Times New Roman</vt:lpstr>
      <vt:lpstr>Wingdings</vt:lpstr>
      <vt:lpstr>1_Office Theme</vt:lpstr>
      <vt:lpstr>M&amp;E Concepts: Designing Results Frameworks  </vt:lpstr>
      <vt:lpstr>M&amp;E Training Course Series</vt:lpstr>
      <vt:lpstr>Training Objectives</vt:lpstr>
      <vt:lpstr>Agenda</vt:lpstr>
      <vt:lpstr> Overview of Theory of Change and Results Framework</vt:lpstr>
      <vt:lpstr>What is a Results Framework?</vt:lpstr>
      <vt:lpstr>Why Develop a Results Framework?</vt:lpstr>
      <vt:lpstr>Results Framework Examples</vt:lpstr>
      <vt:lpstr>OCFT Suggested RF Template</vt:lpstr>
      <vt:lpstr>Results Framework: Example 1</vt:lpstr>
      <vt:lpstr>RFs: Example 2</vt:lpstr>
      <vt:lpstr>Results Framework: Example 3</vt:lpstr>
      <vt:lpstr>Roles and Responsibilities </vt:lpstr>
      <vt:lpstr>Roles and Responsibilities for Developing RF </vt:lpstr>
      <vt:lpstr>Elements of a Well-Developed Results Framework</vt:lpstr>
      <vt:lpstr>A Well-Developed Results Framework  </vt:lpstr>
      <vt:lpstr> Research and Analysis</vt:lpstr>
      <vt:lpstr>Research and Analysis</vt:lpstr>
      <vt:lpstr>Research and Analysis (continued) </vt:lpstr>
      <vt:lpstr>Types of Analysis: Problem Tree</vt:lpstr>
      <vt:lpstr>Problem Tree Steps</vt:lpstr>
      <vt:lpstr>Problem Tree Example</vt:lpstr>
      <vt:lpstr>Types of Analysis: Stakeholder Analysis</vt:lpstr>
      <vt:lpstr>Types of Analysis: Gender Analysis</vt:lpstr>
      <vt:lpstr>Types of Analysis: Force Field Analysis</vt:lpstr>
      <vt:lpstr>Types of Analysis: SWOT</vt:lpstr>
      <vt:lpstr> Good Results Statements</vt:lpstr>
      <vt:lpstr>What is a Result Statement?</vt:lpstr>
      <vt:lpstr>Processes Versus Results </vt:lpstr>
      <vt:lpstr>When developing results statements, use strong, action-completed verbs:</vt:lpstr>
      <vt:lpstr>Characteristics of Good Result Statements</vt:lpstr>
      <vt:lpstr>Uni-Dimensional Results Statements</vt:lpstr>
      <vt:lpstr>Uni-Level Results Statements </vt:lpstr>
      <vt:lpstr>Precise Results Statements </vt:lpstr>
      <vt:lpstr>Measurable Results Statements</vt:lpstr>
      <vt:lpstr>Good or bad?…and why?</vt:lpstr>
      <vt:lpstr>Good, bad, or ugly?…and why?</vt:lpstr>
      <vt:lpstr>Good, bad, or ugly?…and why? (continued) </vt:lpstr>
      <vt:lpstr>Causal Thinking</vt:lpstr>
      <vt:lpstr>Understanding the Logic </vt:lpstr>
      <vt:lpstr>A Cause-and-Effect Theory of Change</vt:lpstr>
      <vt:lpstr>Causal Chain</vt:lpstr>
      <vt:lpstr>Exercise 2: Causal Thinking (1)</vt:lpstr>
      <vt:lpstr>Exercise 2: Causal Thinking (1) (Answer) </vt:lpstr>
      <vt:lpstr>Exercise 2: Causal Thinking (2)</vt:lpstr>
      <vt:lpstr>Exercise 2a: Causal Thinking (2) (Answer) </vt:lpstr>
      <vt:lpstr>Developing the Full Results Framework </vt:lpstr>
      <vt:lpstr>Results Framework</vt:lpstr>
      <vt:lpstr>Step one: Determine the Project Objective </vt:lpstr>
      <vt:lpstr>Step two: Starting the Causal Logic </vt:lpstr>
      <vt:lpstr>Step three: Necessary and Sufficient</vt:lpstr>
      <vt:lpstr>WHAT ELSE is needed?</vt:lpstr>
      <vt:lpstr>Exercise 3: Necessary and Sufficient (Example) </vt:lpstr>
      <vt:lpstr>Avoid categorical, or definitional linkages!</vt:lpstr>
      <vt:lpstr>Common Pitfalls: Categorical Results (cont.)</vt:lpstr>
      <vt:lpstr>Avoid large “causal gaps” from one level in the causal hierarchy to the next. </vt:lpstr>
      <vt:lpstr>Exercise 4: Causal Gap</vt:lpstr>
      <vt:lpstr>Exercise 4: Causal Gap (Example) </vt:lpstr>
      <vt:lpstr>Exercise 5: Causal Gap</vt:lpstr>
      <vt:lpstr>Exercise 5: Causal Gap (Example) </vt:lpstr>
      <vt:lpstr>Critical Assumptions </vt:lpstr>
      <vt:lpstr>Critical Assumptions (CA) and Risks</vt:lpstr>
      <vt:lpstr>Critical Assumptions (cont.)  </vt:lpstr>
      <vt:lpstr>Assessing Critical Assumptions and Risks</vt:lpstr>
      <vt:lpstr>Critical Assumptions and Risks: Examples</vt:lpstr>
      <vt:lpstr>Assumptions and Risks on the Result Chain </vt:lpstr>
      <vt:lpstr>Activity Mapping </vt:lpstr>
      <vt:lpstr> Activity Mapping </vt:lpstr>
      <vt:lpstr>Do all project and activities align with all the results?</vt:lpstr>
      <vt:lpstr>Project Activities: Sufficiency</vt:lpstr>
      <vt:lpstr>Activity Mapping: CMEP Template</vt:lpstr>
      <vt:lpstr>Reviewing a Results Framework</vt:lpstr>
      <vt:lpstr>Reviewing a Results Framework  </vt:lpstr>
      <vt:lpstr>Exercise: Review a Results Framework </vt:lpstr>
      <vt:lpstr>Exercise: Answer</vt:lpstr>
      <vt:lpstr>Developing the Narrative</vt:lpstr>
      <vt:lpstr>Purpose of the RF Narrative</vt:lpstr>
      <vt:lpstr>Components of the RF Narrative</vt:lpstr>
      <vt:lpstr>RF Narrative: Example</vt:lpstr>
      <vt:lpstr>Narrative Example</vt:lpstr>
      <vt:lpstr>Conclusion</vt:lpstr>
      <vt:lpstr>Course Summary - Results Frameworks</vt:lpstr>
      <vt:lpstr>Resources – RF and Theory of Change   </vt:lpstr>
      <vt:lpstr>Resources – Analysis  </vt:lpstr>
      <vt:lpstr>THANK YOU</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Zodrow, Gwynne</cp:lastModifiedBy>
  <cp:revision>425</cp:revision>
  <dcterms:created xsi:type="dcterms:W3CDTF">2021-10-08T17:43:47Z</dcterms:created>
  <dcterms:modified xsi:type="dcterms:W3CDTF">2023-04-10T20:13:45Z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