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theme/theme12.xml" ContentType="application/vnd.openxmlformats-officedocument.theme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713" r:id="rId5"/>
    <p:sldMasterId id="2147483725" r:id="rId6"/>
    <p:sldMasterId id="2147483672" r:id="rId7"/>
    <p:sldMasterId id="2147483681" r:id="rId8"/>
    <p:sldMasterId id="2147483690" r:id="rId9"/>
    <p:sldMasterId id="2147483693" r:id="rId10"/>
    <p:sldMasterId id="2147483767" r:id="rId11"/>
    <p:sldMasterId id="2147483702" r:id="rId12"/>
    <p:sldMasterId id="2147483749" r:id="rId13"/>
    <p:sldMasterId id="2147483763" r:id="rId14"/>
    <p:sldMasterId id="2147483765" r:id="rId15"/>
    <p:sldMasterId id="2147483779" r:id="rId16"/>
    <p:sldMasterId id="2147483781" r:id="rId17"/>
    <p:sldMasterId id="2147483794" r:id="rId18"/>
    <p:sldMasterId id="2147483797" r:id="rId19"/>
  </p:sldMasterIdLst>
  <p:notesMasterIdLst>
    <p:notesMasterId r:id="rId28"/>
  </p:notesMasterIdLst>
  <p:handoutMasterIdLst>
    <p:handoutMasterId r:id="rId29"/>
  </p:handoutMasterIdLst>
  <p:sldIdLst>
    <p:sldId id="346" r:id="rId20"/>
    <p:sldId id="336" r:id="rId21"/>
    <p:sldId id="281" r:id="rId22"/>
    <p:sldId id="347" r:id="rId23"/>
    <p:sldId id="310" r:id="rId24"/>
    <p:sldId id="298" r:id="rId25"/>
    <p:sldId id="342" r:id="rId26"/>
    <p:sldId id="34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83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5546" autoAdjust="0"/>
  </p:normalViewPr>
  <p:slideViewPr>
    <p:cSldViewPr snapToGrid="0">
      <p:cViewPr varScale="1">
        <p:scale>
          <a:sx n="85" d="100"/>
          <a:sy n="85" d="100"/>
        </p:scale>
        <p:origin x="52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9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7840" cy="466435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5"/>
            <a:ext cx="3037840" cy="466435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r">
              <a:defRPr sz="1200"/>
            </a:lvl1pPr>
          </a:lstStyle>
          <a:p>
            <a:fld id="{B5C385E7-7726-41DC-885C-2919315D62E0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1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1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r">
              <a:defRPr sz="1200"/>
            </a:lvl1pPr>
          </a:lstStyle>
          <a:p>
            <a:fld id="{D57CB8EF-1DBA-416B-A25C-B2CB9A59C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65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5"/>
            <a:ext cx="3037840" cy="464820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r">
              <a:defRPr sz="1200"/>
            </a:lvl1pPr>
          </a:lstStyle>
          <a:p>
            <a:fld id="{E687F1AF-77F5-4879-B779-AFD276B83F20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400" y="0"/>
            <a:ext cx="7008813" cy="3943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8" rIns="93153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4055214"/>
            <a:ext cx="7047263" cy="5069018"/>
          </a:xfrm>
          <a:prstGeom prst="rect">
            <a:avLst/>
          </a:prstGeom>
        </p:spPr>
        <p:txBody>
          <a:bodyPr vert="horz" lIns="93153" tIns="46578" rIns="93153" bIns="4657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4820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r">
              <a:defRPr sz="1200"/>
            </a:lvl1pPr>
          </a:lstStyle>
          <a:p>
            <a:fld id="{C49D71DA-B95B-4840-A630-F1F3B50CD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30780"/>
            <a:ext cx="3038052" cy="4656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6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276225"/>
            <a:ext cx="617220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1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276225"/>
            <a:ext cx="6172200" cy="3473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71DA-B95B-4840-A630-F1F3B50CDF0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276225"/>
            <a:ext cx="6175375" cy="34750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05D7F-BB97-4EF4-85F3-162336E819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6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20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076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19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9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23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85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865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914400" y="28956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4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24200"/>
            <a:ext cx="8534400" cy="3581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107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914400" y="18288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016000" y="762000"/>
            <a:ext cx="1036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prstClr val="white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10363200" cy="381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000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7349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914400" y="28956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4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24200"/>
            <a:ext cx="8534400" cy="3581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5126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914400" y="18288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016000" y="762000"/>
            <a:ext cx="1036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prstClr val="white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10363200" cy="381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000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20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9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8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91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2902-05B9-4694-B4EC-6980FC8A2001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1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94C7-5E70-44F3-987F-A3F3B9A4236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4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5D86-7C57-4D91-8B80-122F5846E1C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0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EFBB-977C-4E14-8D36-46CE4AD24EC1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1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1C13-FC09-4B48-917B-A75EBB039FB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22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F16A-054C-4479-ABA7-97D8E7C2E7A1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7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296A-F6C5-4A0E-BD20-38E7BF45E7E7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3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B92B-D601-459E-9D0B-41E28DDBF8B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2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6609-04D5-4455-9F96-7536736CB1F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41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D353-26C1-425D-820C-26F8AAB38BA8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04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3E52-FAD2-4443-935B-FE1CEB3F1B9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60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0362-A65B-4809-B90E-2D0DDC76DE4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753F-CBD4-4284-9AD8-F79305D1EA38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2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6218-1136-43DD-8456-4ABB4A84E42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3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3845-C6F4-49DB-8275-EE38D00F2E05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71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741B-DEC6-4139-91E3-5140DB2BA357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7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349C-5452-4BD7-A0E0-73E429715966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C3E5-F517-4250-9C2F-EDC72B09F86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4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5D7-4D1C-4014-A98A-48C44145C217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8CB1-F503-465D-9D2E-33ECF8C75C9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A0D0-AC95-4FBE-A174-E37D953DB105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9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EE47-73C9-4375-AB98-6202E06A0E20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3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54479"/>
            <a:ext cx="11155680" cy="5120640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8F7-90E9-4234-8F5E-1A49D6803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79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E64-D858-4686-BEC9-9DE3BFFDA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94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1" y="1554479"/>
            <a:ext cx="5577840" cy="50292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554479"/>
            <a:ext cx="5486400" cy="5029200"/>
          </a:xfrm>
        </p:spPr>
        <p:txBody>
          <a:bodyPr/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83DD-F7F3-4A2E-BF80-F4F1AB93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34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1" y="1554479"/>
            <a:ext cx="557784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18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554479"/>
            <a:ext cx="5486400" cy="5029200"/>
          </a:xfrm>
        </p:spPr>
        <p:txBody>
          <a:bodyPr/>
          <a:lstStyle>
            <a:lvl1pPr>
              <a:defRPr sz="2400"/>
            </a:lvl1pPr>
            <a:lvl2pPr marL="742932" marR="0" indent="-28574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Wingdings 3" pitchFamily="18" charset="2"/>
              <a:buChar char=""/>
              <a:tabLst/>
              <a:defRPr sz="2000"/>
            </a:lvl2pPr>
            <a:lvl3pPr>
              <a:buFont typeface="Tahoma" pitchFamily="34" charset="0"/>
              <a:buChar char="–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0D92-8712-4543-AEB1-C9DEAD930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06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32" y="0"/>
            <a:ext cx="1236133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123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 userDrawn="1"/>
        </p:nvSpPr>
        <p:spPr bwMode="auto">
          <a:xfrm>
            <a:off x="2" y="0"/>
            <a:ext cx="1016153" cy="6858000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03120"/>
            <a:ext cx="10363200" cy="2286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12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3600"/>
            <a:ext cx="101196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557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273050"/>
            <a:ext cx="4214284" cy="116205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273054"/>
            <a:ext cx="6197600" cy="5853113"/>
          </a:xfrm>
        </p:spPr>
        <p:txBody>
          <a:bodyPr/>
          <a:lstStyle>
            <a:lvl1pPr>
              <a:defRPr sz="3200">
                <a:solidFill>
                  <a:srgbClr val="192168"/>
                </a:solidFill>
              </a:defRPr>
            </a:lvl1pPr>
            <a:lvl2pPr>
              <a:defRPr sz="2800">
                <a:solidFill>
                  <a:srgbClr val="192168"/>
                </a:solidFill>
              </a:defRPr>
            </a:lvl2pPr>
            <a:lvl3pPr>
              <a:defRPr sz="2400">
                <a:solidFill>
                  <a:srgbClr val="192168"/>
                </a:solidFill>
              </a:defRPr>
            </a:lvl3pPr>
            <a:lvl4pPr>
              <a:defRPr sz="2000">
                <a:solidFill>
                  <a:srgbClr val="192168"/>
                </a:solidFill>
              </a:defRPr>
            </a:lvl4pPr>
            <a:lvl5pPr>
              <a:buClr>
                <a:srgbClr val="CE1126"/>
              </a:buClr>
              <a:defRPr sz="2000" baseline="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1435104"/>
            <a:ext cx="4214284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2168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AC604-A0A0-4714-9F15-19D76D73CDB9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3734-BC97-4A83-AE60-97578BDF6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0" name="Picture 4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199" y="6350"/>
            <a:ext cx="1236133" cy="708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95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E3C53-272D-4F5E-AA3A-638414A22C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32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41"/>
            <a:ext cx="10363200" cy="45259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09A6-9F2C-44F1-B923-2F55F847E44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8F7-90E9-4234-8F5E-1A49D6803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93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EB30-C00F-409F-AFE2-DF804D7ABF5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E64-D858-4686-BEC9-9DE3BFFDA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43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22441"/>
            <a:ext cx="48768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722441"/>
            <a:ext cx="4856480" cy="4525963"/>
          </a:xfrm>
        </p:spPr>
        <p:txBody>
          <a:bodyPr/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DE3C-8130-47D9-8D54-B6AC53FF39C1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83DD-F7F3-4A2E-BF80-F4F1AB93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41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86003"/>
            <a:ext cx="4876800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18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286003"/>
            <a:ext cx="4876800" cy="3840163"/>
          </a:xfrm>
        </p:spPr>
        <p:txBody>
          <a:bodyPr/>
          <a:lstStyle>
            <a:lvl1pPr>
              <a:defRPr sz="2400"/>
            </a:lvl1pPr>
            <a:lvl2pPr marL="742932" marR="0" indent="-28574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Wingdings 3" pitchFamily="18" charset="2"/>
              <a:buChar char=""/>
              <a:tabLst/>
              <a:defRPr sz="2000"/>
            </a:lvl2pPr>
            <a:lvl3pPr>
              <a:buFont typeface="Tahoma" pitchFamily="34" charset="0"/>
              <a:buChar char="–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1EEEE-ADE9-44EA-956C-85FF4062A4D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0D92-8712-4543-AEB1-C9DEAD930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3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32" y="0"/>
            <a:ext cx="1236133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705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 userDrawn="1"/>
        </p:nvSpPr>
        <p:spPr bwMode="auto">
          <a:xfrm>
            <a:off x="2" y="0"/>
            <a:ext cx="1016153" cy="6858000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03120"/>
            <a:ext cx="10363200" cy="2286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12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3600"/>
            <a:ext cx="101196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8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3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273050"/>
            <a:ext cx="4214284" cy="116205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273054"/>
            <a:ext cx="6197600" cy="5853113"/>
          </a:xfrm>
        </p:spPr>
        <p:txBody>
          <a:bodyPr/>
          <a:lstStyle>
            <a:lvl1pPr>
              <a:defRPr sz="3200">
                <a:solidFill>
                  <a:srgbClr val="192168"/>
                </a:solidFill>
              </a:defRPr>
            </a:lvl1pPr>
            <a:lvl2pPr>
              <a:defRPr sz="2800">
                <a:solidFill>
                  <a:srgbClr val="192168"/>
                </a:solidFill>
              </a:defRPr>
            </a:lvl2pPr>
            <a:lvl3pPr>
              <a:defRPr sz="2400">
                <a:solidFill>
                  <a:srgbClr val="192168"/>
                </a:solidFill>
              </a:defRPr>
            </a:lvl3pPr>
            <a:lvl4pPr>
              <a:defRPr sz="2000">
                <a:solidFill>
                  <a:srgbClr val="192168"/>
                </a:solidFill>
              </a:defRPr>
            </a:lvl4pPr>
            <a:lvl5pPr>
              <a:buClr>
                <a:srgbClr val="CE1126"/>
              </a:buClr>
              <a:defRPr sz="2000" baseline="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1435104"/>
            <a:ext cx="4214284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2168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313D4-EBAF-4C68-BC86-AAA14B6308A3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3734-BC97-4A83-AE60-97578BDF6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0" name="Picture 4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199" y="6350"/>
            <a:ext cx="1236133" cy="708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3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E3C53-272D-4F5E-AA3A-638414A22C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2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914402" y="28956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4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24201"/>
            <a:ext cx="8534400" cy="3581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933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914402" y="1828800"/>
            <a:ext cx="10397067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016000" y="762000"/>
            <a:ext cx="1036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prstClr val="white"/>
                </a:solidFill>
                <a:latin typeface="Verdana" pitchFamily="34" charset="0"/>
                <a:ea typeface="+mj-ea"/>
                <a:cs typeface="+mj-cs"/>
              </a:rPr>
              <a:t>Contact Information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10363200" cy="381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000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20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41"/>
            <a:ext cx="10363200" cy="45259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B77C-1D8A-4ACE-B58F-229397D1B234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8F7-90E9-4234-8F5E-1A49D6803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8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DADB-F5D4-463E-94B6-518E364A9188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E64-D858-4686-BEC9-9DE3BFFDA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9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22441"/>
            <a:ext cx="48768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722441"/>
            <a:ext cx="4856480" cy="4525963"/>
          </a:xfrm>
        </p:spPr>
        <p:txBody>
          <a:bodyPr/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6307-D08C-49C1-9747-C912CE6F5CB7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83DD-F7F3-4A2E-BF80-F4F1AB93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23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1155680" cy="164592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86003"/>
            <a:ext cx="4876800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18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286003"/>
            <a:ext cx="4876800" cy="3840163"/>
          </a:xfrm>
        </p:spPr>
        <p:txBody>
          <a:bodyPr/>
          <a:lstStyle>
            <a:lvl1pPr>
              <a:defRPr sz="2400"/>
            </a:lvl1pPr>
            <a:lvl2pPr marL="742932" marR="0" indent="-28574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Wingdings 3" pitchFamily="18" charset="2"/>
              <a:buChar char=""/>
              <a:tabLst/>
              <a:defRPr sz="2000"/>
            </a:lvl2pPr>
            <a:lvl3pPr>
              <a:buFont typeface="Tahoma" pitchFamily="34" charset="0"/>
              <a:buChar char="–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BF56-060D-497D-A462-0EF25EFF80E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0D92-8712-4543-AEB1-C9DEAD930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2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32" y="0"/>
            <a:ext cx="1236133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13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 userDrawn="1"/>
        </p:nvSpPr>
        <p:spPr bwMode="auto">
          <a:xfrm>
            <a:off x="2" y="0"/>
            <a:ext cx="1016153" cy="6858000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03120"/>
            <a:ext cx="10363200" cy="2286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12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3600"/>
            <a:ext cx="101196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2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3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273050"/>
            <a:ext cx="4214284" cy="116205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273054"/>
            <a:ext cx="6197600" cy="5853113"/>
          </a:xfrm>
        </p:spPr>
        <p:txBody>
          <a:bodyPr/>
          <a:lstStyle>
            <a:lvl1pPr>
              <a:defRPr sz="3200">
                <a:solidFill>
                  <a:srgbClr val="192168"/>
                </a:solidFill>
              </a:defRPr>
            </a:lvl1pPr>
            <a:lvl2pPr>
              <a:defRPr sz="2800">
                <a:solidFill>
                  <a:srgbClr val="192168"/>
                </a:solidFill>
              </a:defRPr>
            </a:lvl2pPr>
            <a:lvl3pPr>
              <a:defRPr sz="2400">
                <a:solidFill>
                  <a:srgbClr val="192168"/>
                </a:solidFill>
              </a:defRPr>
            </a:lvl3pPr>
            <a:lvl4pPr>
              <a:defRPr sz="2000">
                <a:solidFill>
                  <a:srgbClr val="192168"/>
                </a:solidFill>
              </a:defRPr>
            </a:lvl4pPr>
            <a:lvl5pPr>
              <a:buClr>
                <a:srgbClr val="CE1126"/>
              </a:buClr>
              <a:defRPr sz="2000" baseline="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1435104"/>
            <a:ext cx="4214284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2168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E04E-C270-4E6B-9EFA-2BC34BB547A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3734-BC97-4A83-AE60-97578BDF6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0" name="Picture 4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199" y="6350"/>
            <a:ext cx="1236133" cy="708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363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856-8547-4190-BEF7-2EFB86820962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73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E86F-9908-4FE4-80CD-937338583EA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49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76EA-2C06-4BEE-8B51-29996B3DA77A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4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28A0-9B6A-44D0-8215-0332C7D6A0A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44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39FA-4FCB-4376-A944-9E110E722FF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22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9DB-4181-4372-A8E9-B18FEE5881FC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957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862-718C-49B3-9299-3485CDB202D3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33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8337-C0F8-4A1B-A7E9-820F1588858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83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5D97-55EF-4D2E-8C0F-2ABC7800AE92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96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929F-F8A9-4358-9D18-8CBA5ED5788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59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00E5-70BC-4D3A-97B0-C04BB505241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41"/>
            <a:ext cx="10363200" cy="45259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F985-C20A-4190-8730-6898E919BF9E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8F7-90E9-4234-8F5E-1A49D6803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4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C5B6-8697-4204-909C-583DB8BB2D56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E64-D858-4686-BEC9-9DE3BFFDA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0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22441"/>
            <a:ext cx="48768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722441"/>
            <a:ext cx="4856480" cy="4525963"/>
          </a:xfrm>
        </p:spPr>
        <p:txBody>
          <a:bodyPr/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821B-F810-4FE0-8491-2AA725C6C47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83DD-F7F3-4A2E-BF80-F4F1AB93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59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86003"/>
            <a:ext cx="4876800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18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646238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286003"/>
            <a:ext cx="4876800" cy="3840163"/>
          </a:xfrm>
        </p:spPr>
        <p:txBody>
          <a:bodyPr/>
          <a:lstStyle>
            <a:lvl1pPr>
              <a:defRPr sz="2400"/>
            </a:lvl1pPr>
            <a:lvl2pPr marL="742932" marR="0" indent="-285744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Wingdings 3" pitchFamily="18" charset="2"/>
              <a:buChar char=""/>
              <a:tabLst/>
              <a:defRPr sz="2000"/>
            </a:lvl2pPr>
            <a:lvl3pPr>
              <a:buFont typeface="Tahoma" pitchFamily="34" charset="0"/>
              <a:buChar char="–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EF50-210F-452B-ADEC-945AC76B3A33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0D92-8712-4543-AEB1-C9DEAD930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0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32" y="0"/>
            <a:ext cx="1236133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560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 userDrawn="1"/>
        </p:nvSpPr>
        <p:spPr bwMode="auto">
          <a:xfrm>
            <a:off x="2" y="0"/>
            <a:ext cx="1016153" cy="6858000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03120"/>
            <a:ext cx="10363200" cy="2286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12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3600"/>
            <a:ext cx="101196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362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273050"/>
            <a:ext cx="4214284" cy="116205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273054"/>
            <a:ext cx="6197600" cy="5853113"/>
          </a:xfrm>
        </p:spPr>
        <p:txBody>
          <a:bodyPr/>
          <a:lstStyle>
            <a:lvl1pPr>
              <a:defRPr sz="3200">
                <a:solidFill>
                  <a:srgbClr val="192168"/>
                </a:solidFill>
              </a:defRPr>
            </a:lvl1pPr>
            <a:lvl2pPr>
              <a:defRPr sz="2800">
                <a:solidFill>
                  <a:srgbClr val="192168"/>
                </a:solidFill>
              </a:defRPr>
            </a:lvl2pPr>
            <a:lvl3pPr>
              <a:defRPr sz="2400">
                <a:solidFill>
                  <a:srgbClr val="192168"/>
                </a:solidFill>
              </a:defRPr>
            </a:lvl3pPr>
            <a:lvl4pPr>
              <a:defRPr sz="2000">
                <a:solidFill>
                  <a:srgbClr val="192168"/>
                </a:solidFill>
              </a:defRPr>
            </a:lvl4pPr>
            <a:lvl5pPr>
              <a:buClr>
                <a:srgbClr val="CE1126"/>
              </a:buClr>
              <a:defRPr sz="2000" baseline="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1435104"/>
            <a:ext cx="4214284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2168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8DBF-8306-4FC6-94F9-DD14E722ADC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3734-BC97-4A83-AE60-97578BDF6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0" name="Picture 4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199" y="6350"/>
            <a:ext cx="1236133" cy="708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778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8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7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5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111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27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15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14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415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0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384800" y="3124204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IARP Conference New Orleans 10/24/2015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73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79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C8159D7-EDEA-4516-A375-F26D48C85C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IARP Conference New Orleans 10/24/2015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356354"/>
            <a:ext cx="2844800" cy="365125"/>
          </a:xfrm>
        </p:spPr>
        <p:txBody>
          <a:bodyPr/>
          <a:lstStyle/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0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5C147D-FFCC-4077-9069-A84B30AACE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IARP Conference New Orleans 10/24/2015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2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09E059-1D5D-4063-B58E-903251A2A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IARP Conference New Orleans 10/24/2015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682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27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202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99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554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1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17277"/>
            <a:ext cx="12192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sz="1000" b="1" dirty="0">
                <a:solidFill>
                  <a:schemeClr val="bg1"/>
                </a:solidFill>
              </a:rPr>
              <a:t>				                   </a:t>
            </a:r>
            <a:r>
              <a:rPr lang="en-US" sz="1000" b="1" dirty="0" smtClean="0">
                <a:solidFill>
                  <a:schemeClr val="bg1"/>
                </a:solidFill>
              </a:rPr>
              <a:t>SSA</a:t>
            </a:r>
            <a:r>
              <a:rPr lang="en-US" sz="1000" b="1" baseline="0" dirty="0" smtClean="0">
                <a:solidFill>
                  <a:schemeClr val="bg1"/>
                </a:solidFill>
              </a:rPr>
              <a:t> OIS Project History                     </a:t>
            </a:r>
            <a:fld id="{CD7E80A0-D5DA-48B8-98D5-6517182604FF}" type="slidenum">
              <a:rPr lang="en-US" sz="1600" b="1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11" r:id="rId8"/>
    <p:sldLayoutId id="2147483712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44" indent="-273044" algn="l" rtl="0" eaLnBrk="0" fontAlgn="base" hangingPunct="0">
        <a:spcBef>
          <a:spcPct val="20000"/>
        </a:spcBef>
        <a:spcAft>
          <a:spcPct val="0"/>
        </a:spcAft>
        <a:buClr>
          <a:srgbClr val="5108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46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377" indent="-24605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21" indent="-209545" algn="l" rtl="0" eaLnBrk="0" fontAlgn="base" hangingPunct="0">
        <a:spcBef>
          <a:spcPct val="20000"/>
        </a:spcBef>
        <a:spcAft>
          <a:spcPct val="0"/>
        </a:spcAft>
        <a:buClr>
          <a:srgbClr val="5108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51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40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29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17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06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1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17277"/>
            <a:ext cx="12192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sz="1000" b="1" dirty="0">
                <a:solidFill>
                  <a:srgbClr val="FFFFFF"/>
                </a:solidFill>
              </a:rPr>
              <a:t>				                   </a:t>
            </a:r>
            <a:r>
              <a:rPr lang="en-US" sz="1000" b="1" dirty="0" smtClean="0">
                <a:solidFill>
                  <a:srgbClr val="FFFFFF"/>
                </a:solidFill>
              </a:rPr>
              <a:t>SSA OIS Project History                     </a:t>
            </a:r>
            <a:fld id="{CD7E80A0-D5DA-48B8-98D5-6517182604FF}" type="slidenum">
              <a:rPr lang="en-US" sz="16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44" indent="-273044" algn="l" rtl="0" eaLnBrk="0" fontAlgn="base" hangingPunct="0">
        <a:spcBef>
          <a:spcPct val="20000"/>
        </a:spcBef>
        <a:spcAft>
          <a:spcPct val="0"/>
        </a:spcAft>
        <a:buClr>
          <a:srgbClr val="5108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46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377" indent="-24605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21" indent="-209545" algn="l" rtl="0" eaLnBrk="0" fontAlgn="base" hangingPunct="0">
        <a:spcBef>
          <a:spcPct val="20000"/>
        </a:spcBef>
        <a:spcAft>
          <a:spcPct val="0"/>
        </a:spcAft>
        <a:buClr>
          <a:srgbClr val="5108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51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40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29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17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06" indent="-20954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580" y="6321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3200" y="0"/>
            <a:ext cx="128808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http://rms.ssahost.ba.ssa.gov/images/logos/Print/JPEG/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5715000"/>
            <a:ext cx="108488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25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3200" y="0"/>
            <a:ext cx="1319078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3200" y="1143000"/>
            <a:ext cx="111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rms.ssahost.ba.ssa.gov/images/logos/Print/JPEG/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715000"/>
            <a:ext cx="1115878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25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8A90-6480-4E30-B7E8-B052BC27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3200" y="0"/>
            <a:ext cx="1319078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3200" y="1143000"/>
            <a:ext cx="111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eis.ba.ssa.gov/parc/displays-graphics/ssalogo/80_ann_logos/SSA_80th_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5" y="5598996"/>
            <a:ext cx="1133006" cy="11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8F7E-84EB-4142-B909-CE819C50E2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AE1D-BA03-451F-B2C3-79BECD075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0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NT\Profiles\Himes_D\Desktop\logo_wid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0512"/>
            <a:ext cx="12192000" cy="148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5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NT\Profiles\Himes_D\Desktop\logo_wid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0512"/>
            <a:ext cx="12192000" cy="148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0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B7E1-28AE-45EE-8B48-B15383DEC6CF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AE1D-BA03-451F-B2C3-79BECD075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2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6D86-0000-403E-AE47-FCFE07D6911D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8E64-355E-4CBA-B5D1-61F43A74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5840" y="0"/>
            <a:ext cx="111556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5840" y="1554479"/>
            <a:ext cx="111556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120" y="649224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0B81DAC-DAA2-4CD6-B228-29CC63E4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1" y="0"/>
            <a:ext cx="1015986" cy="6857394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0" y="1524000"/>
            <a:ext cx="115824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Picture 2" descr="C:\WINNT\Profiles\Himes_D\Desktop\logo_ve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93504"/>
            <a:ext cx="956732" cy="8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02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5840" y="0"/>
            <a:ext cx="111556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5840" y="1554479"/>
            <a:ext cx="111556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(not recommended)</a:t>
            </a:r>
          </a:p>
          <a:p>
            <a:pPr lvl="4"/>
            <a:endParaRPr lang="en-US" smtClean="0"/>
          </a:p>
          <a:p>
            <a:pPr lvl="3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120" y="644574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0B81DAC-DAA2-4CD6-B228-29CC63E4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1" y="0"/>
            <a:ext cx="1015986" cy="6857394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0" y="1524000"/>
            <a:ext cx="115824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Picture 2" descr="C:\WINNT\Profiles\Himes_D\Desktop\logo_ve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93504"/>
            <a:ext cx="956732" cy="8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8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NT\Profiles\Himes_D\Desktop\logo_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0512"/>
            <a:ext cx="12192000" cy="148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5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752603"/>
            <a:ext cx="10363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(not recommended)</a:t>
            </a:r>
          </a:p>
          <a:p>
            <a:pPr lvl="4"/>
            <a:endParaRPr lang="en-US" smtClean="0"/>
          </a:p>
          <a:p>
            <a:pPr lvl="3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5C45CAA-A743-4E54-805C-185D531098BC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24604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0B81DAC-DAA2-4CD6-B228-29CC63E4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1" y="0"/>
            <a:ext cx="1015986" cy="6857394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0" y="1524000"/>
            <a:ext cx="115824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Picture 2" descr="C:\WINNT\Profiles\Himes_D\Desktop\logo_ve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93504"/>
            <a:ext cx="956732" cy="8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4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B2BC-215E-46B6-B924-5CEE12D4324B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9BE1-2DDD-4118-B116-7E1E69BB7D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3200" y="0"/>
            <a:ext cx="128808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4" descr="http://eis.ba.ssa.gov/parc/displays-graphics/ssalogo/80_ann_logos/SSA_80th_logo_colo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5" y="5598996"/>
            <a:ext cx="1133006" cy="11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752603"/>
            <a:ext cx="10363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(not recommended)</a:t>
            </a:r>
          </a:p>
          <a:p>
            <a:pPr lvl="4"/>
            <a:endParaRPr lang="en-US" smtClean="0"/>
          </a:p>
          <a:p>
            <a:pPr lvl="3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324604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E505AA8-01FC-4CB2-A46A-6E56435948F7}" type="datetime1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24604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24604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0B81DAC-DAA2-4CD6-B228-29CC63E4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1" y="0"/>
            <a:ext cx="1015986" cy="6857394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Book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0" y="1524000"/>
            <a:ext cx="115824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Picture 2" descr="C:\WINNT\Profiles\Himes_D\Desktop\logo_ve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93504"/>
            <a:ext cx="956732" cy="8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84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pdf/ebs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ctrTitle"/>
          </p:nvPr>
        </p:nvSpPr>
        <p:spPr bwMode="auto">
          <a:xfrm>
            <a:off x="914400" y="762000"/>
            <a:ext cx="10390093" cy="182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200" b="1" dirty="0"/>
              <a:t>National Compensation Survey (NCS) and the Occupational Requirements Survey (ORS)</a:t>
            </a:r>
            <a:endParaRPr lang="en-US" sz="2400" b="1" dirty="0"/>
          </a:p>
        </p:txBody>
      </p:sp>
      <p:sp>
        <p:nvSpPr>
          <p:cNvPr id="16386" name="Text Placeholder 6"/>
          <p:cNvSpPr>
            <a:spLocks noGrp="1"/>
          </p:cNvSpPr>
          <p:nvPr>
            <p:ph type="subTitle" idx="1"/>
          </p:nvPr>
        </p:nvSpPr>
        <p:spPr bwMode="auto">
          <a:xfrm>
            <a:off x="1828800" y="3693458"/>
            <a:ext cx="8534400" cy="30121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200" b="0" dirty="0"/>
              <a:t>A quick summary for the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Workforce Information Advisory Council</a:t>
            </a:r>
            <a:endParaRPr lang="en-US" sz="2000" b="0" dirty="0"/>
          </a:p>
          <a:p>
            <a:pPr>
              <a:spcBef>
                <a:spcPct val="0"/>
              </a:spcBef>
            </a:pPr>
            <a:r>
              <a:rPr lang="en-US" sz="2800" b="0" dirty="0"/>
              <a:t>June 22, 2017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16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Compensation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 voluntary, national </a:t>
            </a:r>
            <a:r>
              <a:rPr lang="en-US" dirty="0" smtClean="0"/>
              <a:t>survey of business and government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 smtClean="0"/>
              <a:t>Professional field economists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 smtClean="0"/>
              <a:t>Wages </a:t>
            </a:r>
            <a:r>
              <a:rPr lang="en-US" dirty="0"/>
              <a:t>and </a:t>
            </a:r>
            <a:r>
              <a:rPr lang="en-US" dirty="0" smtClean="0"/>
              <a:t>benefits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 smtClean="0"/>
              <a:t>Full and part time, union and nonunion, time and incentive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 smtClean="0"/>
              <a:t>Jobs classified by knowledge, controls, complexity, contacts, and physical environment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Estimates provided by occupation, industry, and more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08546" y="6324604"/>
            <a:ext cx="7924800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1155680" cy="1463040"/>
          </a:xfrm>
        </p:spPr>
        <p:txBody>
          <a:bodyPr anchor="ctr" anchorCtr="0"/>
          <a:lstStyle/>
          <a:p>
            <a:r>
              <a:rPr lang="en-US" dirty="0" smtClean="0"/>
              <a:t>NCS Outputs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819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600" dirty="0">
              <a:solidFill>
                <a:prstClr val="white"/>
              </a:solidFill>
              <a:ea typeface="+mj-ea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5840" y="1554480"/>
            <a:ext cx="11155680" cy="5212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b="1" dirty="0" smtClean="0"/>
              <a:t>Employment Cost Index </a:t>
            </a:r>
            <a:r>
              <a:rPr lang="en-US" dirty="0" smtClean="0"/>
              <a:t>measures </a:t>
            </a:r>
            <a:r>
              <a:rPr lang="en-US" dirty="0"/>
              <a:t>the </a:t>
            </a:r>
            <a:r>
              <a:rPr lang="en-US" i="1" dirty="0"/>
              <a:t>change</a:t>
            </a:r>
            <a:r>
              <a:rPr lang="en-US" dirty="0"/>
              <a:t> in the </a:t>
            </a:r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wages and benefits     </a:t>
            </a:r>
            <a:r>
              <a:rPr lang="en-US" sz="2400" dirty="0" smtClean="0">
                <a:solidFill>
                  <a:srgbClr val="FF0000"/>
                </a:solidFill>
              </a:rPr>
              <a:t>www.bls.gov/news.release/pdf/eci.pdf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b="1" dirty="0" smtClean="0"/>
              <a:t>Employer Costs for Employee Compensation </a:t>
            </a:r>
            <a:r>
              <a:rPr lang="en-US" dirty="0" smtClean="0"/>
              <a:t>measures the </a:t>
            </a:r>
            <a:r>
              <a:rPr lang="en-US" i="1" dirty="0" smtClean="0"/>
              <a:t>level</a:t>
            </a:r>
            <a:r>
              <a:rPr lang="en-US" dirty="0" smtClean="0"/>
              <a:t> of wage and benefit costs </a:t>
            </a:r>
            <a:r>
              <a:rPr lang="en-US" sz="2400" dirty="0" smtClean="0">
                <a:solidFill>
                  <a:srgbClr val="FF0000"/>
                </a:solidFill>
              </a:rPr>
              <a:t>www.bls.gov/news.release/pdf/ecec.pdf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Employee Benefits Survey </a:t>
            </a:r>
            <a:r>
              <a:rPr lang="en-US" dirty="0" smtClean="0"/>
              <a:t>measures the </a:t>
            </a:r>
            <a:r>
              <a:rPr lang="en-US" i="1" dirty="0" smtClean="0"/>
              <a:t>coverage</a:t>
            </a:r>
            <a:r>
              <a:rPr lang="en-US" dirty="0" smtClean="0"/>
              <a:t> and </a:t>
            </a:r>
            <a:r>
              <a:rPr lang="en-US" i="1" dirty="0" smtClean="0"/>
              <a:t>provisions</a:t>
            </a:r>
            <a:r>
              <a:rPr lang="en-US" dirty="0" smtClean="0"/>
              <a:t> of employee benefit plans </a:t>
            </a:r>
            <a:r>
              <a:rPr lang="en-US" sz="2400" dirty="0" smtClean="0">
                <a:solidFill>
                  <a:srgbClr val="F8283C"/>
                </a:solidFill>
                <a:hlinkClick r:id="rId3"/>
              </a:rPr>
              <a:t>w</a:t>
            </a:r>
            <a:r>
              <a:rPr lang="en-US" sz="2400" dirty="0">
                <a:solidFill>
                  <a:srgbClr val="F8283C"/>
                </a:solidFill>
                <a:hlinkClick r:id="rId3"/>
              </a:rPr>
              <a:t>df/ebs2.pdf</a:t>
            </a:r>
            <a:endParaRPr lang="en-US" sz="2400" dirty="0">
              <a:solidFill>
                <a:srgbClr val="F8283C"/>
              </a:solidFill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8283C"/>
                </a:solidFill>
              </a:rPr>
              <a:t>www.bls.gov/ebs/</a:t>
            </a:r>
            <a:endParaRPr lang="en-US" sz="2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2880" y="6492241"/>
            <a:ext cx="548640" cy="365125"/>
          </a:xfrm>
        </p:spPr>
        <p:txBody>
          <a:bodyPr/>
          <a:lstStyle/>
          <a:p>
            <a:pPr>
              <a:defRPr/>
            </a:pPr>
            <a:fld id="{8B1E908E-4E3C-41A5-BA4C-2EA5E1CAFB15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5943600"/>
            <a:ext cx="1115568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2400" dirty="0">
              <a:solidFill>
                <a:srgbClr val="F8283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546" y="6324604"/>
            <a:ext cx="7924800" cy="36512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Wage Estimates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Bureau output</a:t>
            </a:r>
          </a:p>
          <a:p>
            <a:r>
              <a:rPr lang="en-US" dirty="0" smtClean="0"/>
              <a:t>Based on OES wage data and NCS characteristics data (levels, FT/PT status, union/nonunion, time/incentive)</a:t>
            </a:r>
          </a:p>
          <a:p>
            <a:r>
              <a:rPr lang="en-US" dirty="0" smtClean="0"/>
              <a:t>Most recent publication: May 26, 2017</a:t>
            </a:r>
          </a:p>
          <a:p>
            <a:r>
              <a:rPr lang="en-US" dirty="0" smtClean="0"/>
              <a:t>Future enhancements: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errors in 2018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Improved dissemination tool in 2019</a:t>
            </a:r>
            <a:endParaRPr lang="en-US" dirty="0"/>
          </a:p>
          <a:p>
            <a:r>
              <a:rPr lang="en-US" dirty="0" smtClean="0"/>
              <a:t>More info: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smtClean="0">
                <a:solidFill>
                  <a:srgbClr val="FF0000"/>
                </a:solidFill>
              </a:rPr>
              <a:t>www.bls.gov/mwe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IARP Conference New Orleans 10/24/2015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1155680" cy="1463040"/>
          </a:xfrm>
        </p:spPr>
        <p:txBody>
          <a:bodyPr anchor="ctr" anchorCtr="0"/>
          <a:lstStyle/>
          <a:p>
            <a:r>
              <a:rPr lang="en-US" dirty="0" smtClean="0"/>
              <a:t>The SSA-BLS Partnership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1554480"/>
            <a:ext cx="11155680" cy="52120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SSA needs information on job requirements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BLS can supply information on job requirements</a:t>
            </a:r>
          </a:p>
          <a:p>
            <a:pPr marL="1371600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BLS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is highly respected</a:t>
            </a:r>
          </a:p>
          <a:p>
            <a:pPr marL="1371600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BLS is impartial and unbiased</a:t>
            </a:r>
          </a:p>
          <a:p>
            <a:pPr marL="1371600" lvl="2" indent="-457200" defTabSz="914377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NCS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uses a representative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sample</a:t>
            </a:r>
            <a:endParaRPr lang="en-US" sz="3200" dirty="0">
              <a:solidFill>
                <a:srgbClr val="00206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1371600" lvl="2" indent="-457200" defTabSz="914377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NCS has a professional collection staff</a:t>
            </a:r>
          </a:p>
          <a:p>
            <a:pPr marL="1371600" lvl="2" indent="-457200" defTabSz="914377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NCS has relevant experience </a:t>
            </a:r>
            <a:endParaRPr lang="en-US" sz="3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defTabSz="914377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206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2880" y="6492241"/>
            <a:ext cx="548640" cy="365125"/>
          </a:xfrm>
        </p:spPr>
        <p:txBody>
          <a:bodyPr/>
          <a:lstStyle/>
          <a:p>
            <a:pPr>
              <a:defRPr/>
            </a:pPr>
            <a:fld id="{02E3601B-3844-4B84-BA15-E4B626BD916F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546" y="6324604"/>
            <a:ext cx="7924800" cy="36512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1155680" cy="1463040"/>
          </a:xfrm>
        </p:spPr>
        <p:txBody>
          <a:bodyPr anchor="ctr" anchorCtr="0"/>
          <a:lstStyle/>
          <a:p>
            <a:r>
              <a:rPr lang="en-US" dirty="0" smtClean="0"/>
              <a:t>The Occupational Requirements Survey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19777" y="1769390"/>
            <a:ext cx="6113495" cy="483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1200"/>
              </a:spcAft>
              <a:buClr>
                <a:srgbClr val="CE1126"/>
              </a:buClr>
            </a:pP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The Occupational Requirements Survey (ORS) </a:t>
            </a: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– will provide occupational-related data </a:t>
            </a: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including</a:t>
            </a: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: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Physical Demands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Cognitive </a:t>
            </a: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Demands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Environmental </a:t>
            </a: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Conditions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Vocational Preparation</a:t>
            </a:r>
            <a:endParaRPr lang="en-US" sz="3200" dirty="0">
              <a:solidFill>
                <a:srgbClr val="192168"/>
              </a:solidFill>
              <a:cs typeface="Tahoma" pitchFamily="34" charset="0"/>
            </a:endParaRPr>
          </a:p>
        </p:txBody>
      </p:sp>
      <p:sp>
        <p:nvSpPr>
          <p:cNvPr id="22532" name="AutoShape 4" descr="data:image/jpeg;base64,/9j/4AAQSkZJRgABAQAAAQABAAD/2wCEAAkGBhQSERUUExQWFRUVGBcYFxgXGBgYGBgcHBcXHBweGhkXHCYeFxsjGhcXHy8gJScpLCwsFx4xNTAqNSYrLCkBCQoKDgwOGg8PGiwkHyQqLywsMCwsLCksLCwpMCwvLCwsLCksLCwsLCwsLCwsLCwsLCwsLCwsLCwsLCwsLCwsLP/AABEIALcBEwMBIgACEQEDEQH/xAAcAAABBQEBAQAAAAAAAAAAAAAGAAMEBQcBAgj/xABGEAACAQIDBAgDBQYEBQMFAAABAgMAEQQSIQUGMUEHEyJRYXGBkTKhsRQjcsHRM0JSYpLwgrLh8RUWQ8LiY3OiFyQlNDX/xAAaAQADAQEBAQAAAAAAAAAAAAACAwQBBQAG/8QAMREAAgIBBAADBgUEAwAAAAAAAQIAAxEEEiExE0FRIjJhcZGhBRSB0fBCUrHBIzPh/9oADAMBAAIRAxEAPwCzbBCJJH+0F0ALBJFW442AYamzEAA+FVeC3vzFCQVyaWzMRYaa66+oNQN8d57Rqj5FZbF8hzXa3wAkX058aDtnYuURlgDYkm1tPf8AvhXOqpZsuo2n6/8AktW5Fwto3D54xnzhNjtnYXGSkq7RTE3BZVZHPG5AAb2qTBHiMDFIWxU2dCoQxyM0faAIDpKDlsNdDzqswe0+twwYftI5Bew11Yak8xlv7Vb7xSB4cRCpBd5FzfyBY4gt/M6e9CdRZja3qB8Y96Kcgpzny8oAY/apmWQsxZjLmzNqzA35nUWsNBpVVXXIBIGuvHvrzXQUYnOY5nq9cNIVwmtgyVBtAjQ6+fEeRqWG4+IpjYmw5cXKscS3JIuT8KjvPhR/tfouMWUQ4gSdntBlIIP+Ak2Ov7tKZlB7jRu25PU1TdCbPgsO3fGv0Fe9ox/czCxN1YfKhPdben7Fho8PiInPVi2eMoy25dlyjD2NX0u+OEIIM4iLjhKrR8fFwAfQmmh1I7kuOZjG6s4XrVzqHzrlB4mx5UWbVwExczjKVVGRlA1IPA0O7L3FxTYh51jKRxy3zyDIrC5IKs1gRRlj8eZbZACALEowYHvsUNjXJvVRZuP+J3dO7NWFGOPiOoIvgGjw1lkDXBJOXvB0Bq16KMAThZXFtXb2C/Koe1NpIcKUzFCv7pIBPGiHoqw18BcHX7w277k1VWgIOPMyTUFjgN5CXuB2TDOJhJAkmsbZmUE2aJNL8aCt6YsNglkkghVJEcIL3KsSL/Ce4Uc7tLMJdInCvDDckEKCFta5HGgjpc2JjCTL1B+zx3dpFIIubC7DiPammskD0kyttYn4QCwGPMmJRiqXaQH+FeN/StTXf0YYAYhHjVicrJllU+o1rH8NiQpXsg243PGi2DeHCPh0ikiKtmuzFcw8wR4V6xRnr6Q0bjvmWG8e2cFKjmOcszkKFIK2B5nThR1seCFYlghlWRQgAVHXQ8zca1j+C2VHicZkhusea/jlBHAGtCTo36zEqOs7IyD4VDEE66pY8qDYEX2eIbWNYcuc44lrthMNEvVFVZviOvwDvZvy4m9Va7deZskIso58PlxNM7f2DIHkyqbE8u4WAHhp9agRYeSJdBlHhz827q55s3DuUrVCKG4YCSVr92b/ALRpbzqFt6RgjPhmLyAapqWI71/MVCwUCMD1k5ueSA6e2p+dT9k7PwyG6BrjVm7IIHeSRp62pQO05zC5XqU6dEkciKwxLCRgC3ZDKGOpGhvxND283RzNg0MnWJIgNja6sPGx4itl2VtaKTrEQAGNip0AJuAQ2neDe9BfSFg8RiHSGNfuuMjXte57z4cqvq1LMcSRql9JkVdAPcaLMfuhAuHllEkiGO4yuEIY+BBvUndTAImHLtcsx4W4X0X1Jql9QqruHPlAShicGCEeBkZcyoxHhr9K84dTn142PHjwol3hxqqOwGR721BUiouCwLyfeOWzWJObmMpsflxrUu3LlhiesqCnCnP2g8aVdbjXKok8VKlSr09Je1cS0krFtNeANwKI93NsrHGELAacwbe9C+LHbPkv0FWezYi9ownakKojXsAWIAvpQ7QRCJwcEZhTtDFJIkiq/VNAUZgRpKvGy2Ba48rUtiYwznFmNS1pEmGt3YaodDxtpYcr1eL0bYuIYkxlJetjKAZryXy2tc2/SqXdnY2LwmJXrcJJCDHIpaxAfS9iblb3AIP8oqC1B4RPnjP+5ath8QDyzAXaMQWVwpFsxtbuOo9hTF6n7fwAimYKcykkqeOl+fje9V4q1DlQZJYMMRPSLeneq0qdsbYrzsoGgZwl/E6n2FFW2txgwBwoAsSpBe97G2a54NcajhSLNTWjBSZQmmdk3AR3o+2XKiPJmMayKcjA2cWvZh3WOo8qsIdpbQjA+3zYNE4gY4RySkDhZYPvifO1Tdp7Fl/4aY4zaRIx8P72Xio8xesdvz7+NK0jGwu58zPaoBdqj0mu7T6SNnIoCRSzuBZurLRQHyExZ7elDGK6VsQF6vCxQ4WPWwROsYXNyQ8l7HyUUE0r1aK1znEjh7uVsKTbk8oxeMmPVIH1Odmu1tAxyqB5c60fYu4WCwIOVpTn0PWSgA27lUDX9aoehLYkcZ+0BmaSWNlI4IozXtbix7PEmtAxUYDoSAbMR5XH/jWhRYdp6mlinIlcuy8EeGGic9/VNJ8yDVjHMyLljgKqOAUJGB5C+lMYmVwzBsQqgcgNQOV9ajYeOOV8hllkuL81XTxFtfC9VjT1jtog2WtztP6xrGbxzAEiFja/HMT7aX9KdxIfF7PnjcDPJFKlgCACVOUWOo1txp7D7KijbMqgHv4n3NPYJu3Kv8wP9SD871uoqrVcpBqsYn2sfpPnmfdGVNHsD4gke40qsbZ0gNre1a3i8H9o+6w5aSRSbqpBIsbHQkWFdwO7kqI0eIw3ZIvfLZh5NwNcMamwe8OPlPpTo9OyblPPpnn7zIyZIiD2h3G1q0foh32lGLXDylWWXMc7k5gVQ5VUk8zbSouM2bhwjEFrj4Q2t/DzqJu/sNZMRCFKKxljsbag5hY1v5oMOuYDfhZHtKePjNX2vjAZDwF6G94cK7raMeleN7NnyCcyRr1oHIZc3dcBtOPLxqZscP1YMi5TyXmB48r+Vcp8j2oaBR1AZ8aYDlYDxB/v86jYzbjEamyix0ACL4qugd/E8OVHe1N1YZ36xwTYXt3mg/pEhyJhoiiqwEh7PC11AsfIVTRYljhccwLhhSwkvcTbRbGSanK0aasbk5b2JPM2NEu9ezpJoWEF+s0K2bLYcSPHXl40G7qBBOoTiIyXPjcC3sK0SHE2ytbNodO/S9h40FjBNQD5cRLIdnxmN7RkxsatHMjhW0OZL876EVLTefq1i0RwcrsqkgqVNsrAjjzrQoukfZ8mjM8R5iRDp6revLNs7EXIMD37soPtoa7LVIw5Eir1FiZAY8zMcfi/tuKzKr2PBQMzADjw461bp1N0RJWEirICrKyktlsFsR4miaTcHDXZonZCw5G9vLu96q5ejmXrBIuIuQQQ3aLLbhrc3tQlF4HpPC44Occ+czthY1yiPaW4uLRmOQSak5lPHnexsapMRs+SP443XzU1RnMRI9KuXpVs9LKTY0zJ1oW6WuSpDWAH7wBuvrU/ZO1AjwC/wyxEg6cG117qucdh4mgjCxqrySAArxK5btf1NrUxjt1cuJhVAbFoesPDK0h7I+RvSC/GDHKp96aBtXGmx2gmINw8aLEr3jIJswtbU8TfThS2JtOSfFKCWYNGzEXzCxDHhrpQ9hoDBh5MJPHr1Et3uCqsrhkYN3WB9dKNOi/Y83WtimTq4DEEhzHtvr8WUfCtuHfepgm/AHUoLbfaMzHpH2G0MygKSlrhgNDfnpwv3UN7H2HJiHyoPMngPM19Jbe3ZSYl0AV+Y/dbz7j40KNs/qiVK5GHEWt/v50q22zSrsx8j/POHWld7bs8+Yg5BsAQJGsfGJg2umY8Dc8r0R4DCBjdFIB7TX/iPH6CuJhusdVHFjbxotxOCWCMKot4+IGprlDNuSxl9torUKO4N7RxHUxtclSQQDpe9uQPE1lGI3ZhubPKLXJJCt8hbx9qONsY/POoJuNPW5F/pUNAGLC3H/f9atpbwx7PEhf2veGYD4vdbs5oXLp3uhQ/IkfOqXEYVo2yupU+P961r0bBFVLCwtf2H+tV+1tkJiRIgHayErbky5ioH0qyvVnOGk7VAjIjnRLtAiIAGxVz8+H1rT8XJdC1tbqfZhf86wvo5xrrIyqRxBIP9+FbnF2oz43+lWocP+smcZWOllJuUBPjrUhZLDUgVVw7O1uesOt+0zWHkLgfKp/nb+/Kuo5RfORjdG2HtUeM5Z2HNo0b+lnH6VKaK/M+g/WvH2Nc+fXNlK3J0sSDw8xSLbFK4BhopBzBjc3Zhixu0JOH3mVfInrPowozh2i19eHqKhx2Utb945j4nKB9AKbhbQ2Pp/fGo09kYldrmw7jJMuHw+Iv1sMbW/iRSfcAGo67oYTOJFQKykMtjoCDcGzaU7E/Z04+VqkwwO6js+fIVpRG7AnltsXgMfrAve+B8PJGQ+YG9rKMxJ5WHEC1NYHGlwMwINXW820V+1Q4G+eSYdkAfshqcztxIIB4cMp43FVWHw/ZkZLEQyNG1u9bXIHMa/Kvn9ZSUY4HHlOtRaHQeo7liqXW1VO2dgLPNGzLmVVcsLXvbUVNw09zV/sKLPJfkgN/MiwHtep6EL2BRCsbYuZkm7+CX7VO8fZUXXL4hjw18PnRTFNlRv5HU/ICqfaGH/8AyGNEC9qJiWHIop+LwIZgD38ae2RK0kLseJUX8SCb/lTtSjBst8BBRlZciA2/WzBFi3K6LJ2wPE8fnr60OFKL99SXlU/woAKGTDXd05JqXPpORaMORG4cZInwO6+TEVY4be3FJ/1S34gDVeYa8FKdgReYUw9JEw+JFPkSL+hvU6LpFRtJE9xf5igVhXi1CUE3MP8A/mfBHUxp7f8AjSrP7UqzYJuZoG7GEaXFxqV/YqGse9tfoRU7fHaIh2khZGZcqSkJ8V0zW052qy6ONns5mxLWIeQhbcMqi2l+VHOzdzIZmLzxrIAeLDXvAvx8aUU3GPD7ZG3DjbGx9fKhEBLZFlQXk4dodycRw1vRtI+lhoBpXWbSwFgOVNt3U+qlahgRLuXOTGZDaoeN2ek6WbQjgw4j/TwqZMmleYE0PfRWqHXBHEytirZEoN3tgtHiGaQXEYurciTpceQvUPeratp4lvoUckcrk2B9qJ9pz5I1HNifkDQPtqPrJojyCWPncn8/lXzt+2tvCXqdJWNh3tBaVby37lQ+968RD7w+VvkamIlyD3pb2v8AmKjZbEnlb8jQ7o0DMmCO/wDf991d2JiAMWqL22vmdhwUDv8AHwrxh2zoqg6tpf8AwtVvulsA4VCHcO7G5P8ArQlgoOZoWB+3Nw1ixMksMjL2s6KtlyX1Iv3X+VHux964VgQzSZWyqGurfEBY8BXvH7OjRWlZlRSbuzGwF7C5PIcBTKwF1BRklTgCtmHutdqpmdAw5nNsAViDJX/PGGIumdx3hTb3NeTvjf4I/e/5VDj2Dc6Iy/hOntpVjFu6AOLnwvWkWnqBlBGsPvIzPle68D2ACLdxJuQavYERrHU/iZvpwqoxGDjgXPLIkKd7EL825+VDu0elzA4cFYFkxLd47CX8WftH0FOrVh78Wxz1NDXCqeXtpVVtzHYXCKWmxCQ87Me0fJV7R9qxnbnS9jp7hHGHQ37MIs1vF2u3tag9FeZ+Jd25sSSx8zqaaSJ4Az6q2PAJlV73TQjvIIuPkanbV2omHhlmk0SJSx8gOA8TwHmKZ3V2J9jwcMGYsUUZmJJLMdWOvjoByAFZ500bbZupwEWrzMrOO8Zssa+r3Pkorw6njxLPoqgOKOI2lMLyzSMkdxoiKADl/wAt+5LVGwWFaLrLG4d3ZvG7saO9g7KXB4SLDpr1KAH+ZrXY/wCJiT60E4dDlWuVr/6R850NHwrfp/ueY0NwFW7E2A8Two82Rs7qYgnFuLHvY/lwA8AKrN3diFT1r8bdgcxfmfG31qw3g2qMLhZpz/0o2YeJA7I9WsPWnaPT+GN57MXqLdxwJnu4cWbbu0XU5kQyjN4vIunj8Le1EW8O5gAeXDLYkEvGOB8UHAc+yOPKqDoNwJGFnxDfFNLa/wCAan1Z29q05GqqylbV2tJqnKHImBT7Vwcoyz4eUEEjPE4B9VYWvUF9gYGT9njGiP8ADiIj/mjuKP8Api2AnVx4pFAbOI5CB8QIJUtbmCLX/mtWV3qQ2PSdk7aaOjVJ4gyD88/5lhN0eYgi8JhxA/8ARlUn+k2NUO0NgzwG0sMifiUge/Cpw43Gh7+fvVnhN58VEMqYiQL3E5x7OCKYuqHmIl/wlx7jA/PiBbLXgrR7NvKJf/2MJhpv5shif+qMj6VDmw2zpOMWJgP/AKbpKg9Hyt86ct6HzkT6G9P6fpzAy1Kiv/lrB8scQO5sNLf1sbUqZvX1k/hWf2n6GaZsbCyQRYXCQZWlky5r3yxjLmdjbjbu5mtKVQihBwHzqm3e2A2GBaWRJZTpnVMlh5FjrVpm11ra1I5M2xgcAR0mlwphcRfUcOVejKOdNiZ5kk8K5YG1vSuPIOPEd4ppdDpXjPTu14SwTwNz7H9aEMDBmldW/dBPzo2x7nLpxIoHfHCOaZja2Tj/ADX0HmfoDXzGsAFxnToyVxKKAXC+bfrUTHJlBP8AL+Ve8ZjgjheGVC3ufrVHjt4Lob8XNh+HvpaIzHIlagDmWWz3sw/qHpf8jRns7FLIlxx4HwNZ8+NyhHXl8xpeiPdtjndr9k2t4314cjQ2rxuMZiD/AEsbdfPFhVJCsueSx+K5soPgLX9azzZ+KkjLNHI8bKM10YqeIHI+NG3S1s1uuixIXsFQjEcmUki/mDp5UH7O2d1uIEQZU6y9ixsuq5hf5Cu5pABSpE5F+TYcwi2X0tY+HRpFmA5SoGP9S2b51bYvpP2piI7wQCJSD2442c+JDPcD0FVD9GuIXUBZPwsD8jarfYuHngXI2ZfA3FqoNo8onZBDF4DFTkSTmRi2Y5pMxPZUtz4DSw4a1H2ns9YZSgOYAKQTpe6g8PWtKVm4sQR3nSpP/CIZ7AxiQ2FyUHsDbN66VP45zyI9VXExySiror2L9p2rh1IuiMZX/CguL+BbKPWjDE9D0cuqs0Hh+0HsTp70X9FnRwdnNPM8iyGQKiEKVIUElr3J4nLw/hqpWyIhu4f4qXKjMeQJ9taxfZOK6zbL4zErmCAEW0VG0VTrxCgGta21iAI7d4IrHNrsVyoO00rKpF7WFyePIAkm3gKTdYVIAmY85sWH2tFK145VJsLrmFxcaXUm40qPFshUkLWvrdQRot9eHPW9fOm8O0BLicQRqGIKkHQZABp4WuPao2G3pxSABMTOoAsAJXA9NaLG8AsJ4WbcgT6du+bRjrxHEexoN6ZtolNmlMw+9kjXuuAS5/y1k+E6RdoJ8OMlP4ir/wCcGoe3N6MTjAv2mZpAtyoIUAEixsFAHCmjAgM837o/2b1GzcLGRY9WHbzcl/8AuFEAloG6MN8Bi8IkUjffxdhu9lUDK3qth5ijXPqB4Xr2cwwOJ3aOASeJ4ZBdJAVI8DzHiNCPKvmHGY1YpZImuDG7ob/ysV5eVfUtfOvSVu2se0sRxGdutFu5xm+t6TcEIy0v0j3AlaseuDKaPFo3BhTl6p5NjnkQflTXVSpwzehqfwUb3WnS/OXJ/wBlZ/SXtcNUqbWccbHzFqfXbI5qR5UJ07iGv4hS3Zx85Y0qiDakfefY1yh8N/SM/M1f3D6z6llk4X1IAHnUYtfne+lNTSG9jzPqf0FOR/QV114GBPlGj168FvlSJpp5CoJHGigxmByrEcuNqdwuKRmsDwqoG1i5NwAR3CuYI5JLjzFIL+kML6yfvZtHqoiQbEgKPDXWso21tHOTZj2dSOWqkW9vrRdv1tLOXhOgsCh7yBWQzbTKkqdbXt4+BrhrUbLWb4zrVlUQZlrh8S+ImlRjdrGx86aOw5GY34La34QbH2qowG0DGTLzBVfPjf5Wq2xu1mDgwgsuXM3drx8qpZHVsLNWxWXmEcO77M68wO7++6rvrIsOLPmGt+zwA5VVbrzzSLdTfMDa+oXxJHOjTaW7AkUdsm4Avl0v6HhXvw+hbbiLuQB9/wCZi9Zc6VjZwTKfa4ixmz5khIe6MV5nMuo+Y+dYxs5ryQN/DIgPlmBHyJHpWrbF2I+ClbnGW5cLE8weHGvOE6L8OZJHLyWZywVSFC6kgcPE19BqaVVRs6nGpsJJ3dwgyi/9j6VyXZ7ORcgAE6HtU9PgrcCfWpCS31FcgpjuW5zPEGwcOO0xDW110A/OnWx6LpGo+g/1qNim0P8AfOoyisL44AmbfWXezJWk04km3vRc5CqAOHCg7dyXLMBcAm9geJ0PAc6K5LMNOPdzp2nHBJgufISi3txDLErjUKwDfhbS/pesI3n2rIuIdQbEaeV63rbah4JUOnYa3nY2+dfOe8mLEuJeQWs+VtORKi49DeidB4mfhFk+zK69elNNVJXCHLmY2HKjJxF4nBXCabVq916exDHomxJTaUYHBwyn+kkfSt2bEWLNbgbe1fM+7+2ThMVFMBfq3BI7xwI9ia+hI9opLGrxsGSVsyEc1y3/ADsfEUonBj05EI0kBF6yLpmwdsVDKOEkVvVGP5MK1AmwHoKCOmvZTvgo8RHxw79ofySWUn0YJ71til1xKdNcKrQx6mTXpVVptZh8Se1SY9pxnnbzqI1OvlO6mspfpvrxH3hB4gGosmzEPK3lUtZAeBB8q4aEMy9GG9ddnYBladjj+L5UqsaVN8Z/WT/kqfT7mfR8cefLINMyhrfiA/M17Fd2fMrQxspBUxBlINxoNLHmK8K1dCrO2fO2YzPV6axOJVfiNr05fWoO11uKNjgZixyZR49grdYvwk2PqbfW1N4nFdtVHdc04x0IPA1WBz1h8NPaomMeBLDFbKixUZSUElfhIJH0oCXo2ljkLKwcFha4I0462OtaRgD2frUyJK9tyOIQciZi3RfIzBmZWS5siLlt6Em9TMB0eiNjcsQeR09PEVpiKKkx250uzTs4wGIja9SU8hBzZ+zViTKqhQO6riHZg6pChaNgc6gHQMeNwfiB7vGrFUA4Ae1PEBhwB8DwrdLpvAJOc5i7rfF7EE9qDtEFc1r8ND6H/eu4HEXYhQbm2h5cjRL9mhkZgYQCOZC2PlY3pR7EhHaCZTa91LD8665uVk2yMIQ2ZUSYW+nPj/fdQdice+HxMgALxtlbLwytlGax4a6XGmtaNJCmW93I8xY/K/h60H41cOc8hvE0krInaNiV0JIPC5B5/OuVqLVXjMtpqZ+QJXHeCNv4wTplyEk+WW4NcQzyGwtAvjZ5iPw/DH65jXJ8isUmTKe8jRu4hha4NRsNuocRiAyO0cSW6xwbkjjlUnix4eFJ3juaVycS+2Pu6inrLHMCPvHOaQkdzNqLeFgKvjtcoe2pYfxLbOPT976+dNSyCwAFlUWUdwqux+OAFhUT6pw2VMpSgYwZGx2+yPJ1EQ6yZ8wUG620Ny9xoANT5Vh+24MmJmTjlkdb8OBI4cq1JJ4sHJLiCDLNJy+FEXjlvxJJFyfSsn2hjTLK8jWzSMzm3AFiTp711abC4yfSQ3oFPHU8RPlN7VyaYufoKaqZg7C5NOPrERkpY242rrCvAbW9OLLXp6NuhrVOjLOIIlBZ1DMxHHKWtcW5CwHuay2R9KKNyYcVIAYJZIQpszLz9DoaVcwVct1KKELkgdz6AQEkX5VJxmCWaJ4nF0kRkYeBBHpWex7Ux0IB64TBeIZEDMO4MoFj41Z7V3wBwv3bkSSCxUizICNeWh5aHnS69XU/uxz6Z05P2mL4jd9hw1qtn2aRxWj5oaZkw16EXETTWpmenCEcCRXpcRIvO/nRliNkof3R6aVW4jYI5H3pniq3cwI6e4ZQ/wDE25qPnXasG2I1+VKvf8fwh+PqPUzf93TfDYcKoVOryqBwAubDnytUjPY+1Vu4Et9nYa+pRbHW+oPDz8OVWm0FtIfMVRXxJHjsMl6ibUF/an8J31BxW2okks12tyUXNMYjHMUAc8SBJC3IE+QqtR+09lJsxUka6gC+nGr07QabRV6pDof4j5nlT2A2JEikR83Llrk5ieJN6R4e7qHux3K/CNa44VZ4eq3aUtsQRw7IFvGwPvVrs6PN6C9ADgkTe51mrolpjGTAGw5U3FLc17dPYlgk5FSIp6gqtOxmhLEQgJ3bWPaOIurZcvxXta3ny1tUHZ23HZAzSZifitovDkOIqwnhV1ysLq1wwPMEEEUA7Q2TPho8RFFJZwpaFjbtA8OPPS3nUWpewEMp+EroRGBU99w2OSYqmd48pzDKwANmB970G7wbq41ZFYqMTEr5lRH1CliSuR7E8eRJoZ6PdjMBJi8XNNGEBsma2dRcsXz37II+EjXWr/B70MoX7zNG1yAH0y5rXB1v9Kso0h1JPTEdkHEA6r8tjHAPrzCLZmNjY5JFZQNCsgIZfCzC9ScdtJF7KgKo+FRoP9/GvOwmgxB7Mc2YD/qB8uhHBvhJN71O2luakpzKzxNrYqQVvyur6e1qms0FyDw93EIaqljvAMoJdokjT35Cqs40E9i7nW5Hw+WY6CraPdeRiytJDiMht2dCp5l1JsAPWo04COEayi9gSb38UVfiB76BdMKu+TMa4v8AKCW8ecqxawAB0GvLmx/ICs2NbjvDs9Ewkz2yWRiHlIUk2OiKeZ4cjWHPVunBAOZPewOAJyuhzXm9cqmTx0NXvDwvI4SNWd2NlVQSSfACpm7u7smMlMcdhlUu7t8KKCBc8zqQABxPvW1bsbj4fAoGibrJZEF5W0JDWNkA0Re/meZqe65ax6mOrqL/ACgRu90Su1nxbZRx6pCCf8TDh5D3o/iwUWHQKihVUWAAsBUja+MGHheVw2VBc5QSQOeg5VkW39/ZcS1o7ol/8RH0X5+dcllu1R56+wnQU1UD+ZhzjNtByRHY2Nie493n+tVzVQ7l6RS/+6f8qmr1jT0oWk4ExrjYPhOEV4Za9Zq8lqbAjTpTEkdSGNNNXp6RjFSp2lWzMwr6M96TL1kEuUOPvEIGXMNA1wNL3CnS3E0Z4s5rN/KPkbfpWDbG2o2HnSZOKNe3AEcCp8CLitr2TvFHioi0drWIHeDbgw5G4FOqt8jG6zT7DuUcTuNxJWLKpszWHiAeNVseDFwANTUbGT521a1RZNrdXpEWd+F+Q9f0pzMCeZzwpxxLvaUioVjHHh+Z/IVIlxypYlhljBZ7crAaeehoaw90vJI128TpfkLmhzfDeVeqMET5i/7Rhw77X53NaLJmzPEIMVtcSMswBAezDnYMNPlRdsyfKD+E/lWdbPYHDRf+2vyUUYR4oZVK9w+lqlB5MaR1POIxN7nvqVs/EqNCe0QW9BpVTPJrVXjsaUZWXjlZP6qHeRPbcw1hxObXlyqUhqk2c5Ci/cKtomrC00CSZNQOVV28uzDLhWMf7SK7pzvbUr43A97VYP8AB7UocRbW/CsOM4bzEJSV9oeUwv8A+qMqYhZI0XIBZkcBs97XNj8J009a1vZm92CGHjxFsPFnXMSOrWzfvDkxIPK16+d9qMpnlK/CZHK+Rc2+VNRTFe6rFq2KFr4imfe2X5m17d6b1U5MJGZ2PM5lUelsx+Qqgw+++0pGZ5HWMWIyxqoY+GZibW870M7v4t2GigDhoouxPdYXLUbw7tXhuxQlhYhwTGLns2kjN1cW1uOPEW46q+TfeCx9JnOM21iI5nuzKTcWOZdO7v8AOjTZHSXPNG3WhQ0SW6/IhYDkM37xJ/dsbmuY7dsRnUsFvdVlEcyFQNSHBuOehFUc0oS94WjUWaBCMoJP/UdSO0MtivnTSMRecz3iNnHEwYieWabETxIrrG/ZKAsFLZbkHLxyrbS1B+atS6P8CbyGdQ64lQoVxc2v+0/l4lR36ngNc92rhwkjKwuVJF+B0PzpasDnEJhK41yvZQcj7/rXhlI4imQMQ32FtRIMAyYZTJiMQypI9rGK+iqo4sut83Anu0rRkxxXGRYVDeLCQFpTy4KkYJ5GwZj51jO7G1RhsRFMyllR8xUWu1hyvpcXFGQ3iz4VzG2bEYou0qrYdUg7Krdv5bADnc99Qaihs5XnP+f2AltOoXbtYgY/n1MMdg72fasOZGTsPiTAANQ6s2Ue4a/pWO7SwIgxEsSnMI5HQHvCsQK0vFYv7FDEqgv1Mby66XmZDlJ/iCluXf4VlSyliWJuSSSeZJ1P1otOhUk+R6itRYrAAdjuF26f7OTxcH/4j9KuXahvdJ+1IPBT8zRE7UNnvmMqOUERNeCa8lq4TQRkRam2akWpsmtnp0mlTd6VenoIYbaIPHQ1oPRZg2lxEzKTlSBtRqMzWVLjmR2mA/lrNpdnd1bB0K4HqsFNIfjlly/4Y10t5lm9qOwIBuEoa69VKOM584GbX3mmw87RTpmUMRnXMocA8QDwPeL6G4r2nSJGoIiiCnvbX/u41eb8KJZGDrdQeJ4k+dZ7itiqCSLizWtx5An61tLq4BPcjcEdSy2hvd1huxdjyvYD0HKqXE7WzcBam2wR0F9B4V5+ygd5qgKoiSzQ43U24pwtm1Md1t4cR8vpRtsSUtAhK5SRfLe9tTbj4WrFMNiWiJK210ItcEeNaRuBvC06SK3GPLbnoQRz8qS6YOR1CDAiEWI461U46C4NmtVviJgaq8YgtxqcwhLnYmJLxoT3WPmDb8qIoDQduxL2WX+F/kRf9aLsK2leM0SawujeRrJ+kLfhkBwsVwzKOsbhZWHwjxI4nuNa3hlvesM3s2O0u1Z45zkyouTKQwKAAL7i5txowoyHboCeGT7I7MCWNcjtcXva+tuNqLB0fO/7KTN3dk/lRDu70JzNKrYl41hFiyqWzt/LwGXzqtLkf3TFPWydys3TnEsipCC0h0RBdSoH72YcLczpWvR7rvozOt7eOYE8e2uW4vrqDUvYG7uGwalcPCsZ0zEas3ddm7Rqy6+gIUEnPcIuSoXA4me7x7qTOpSNkLG+dn7L68QpAta3ChHaqHCAyYpbsdFQm+fTkeagWzHuso4m2sbWxIzr5fnVTJhBKwzKrZSctwDbyvSatbaGelej2fPHp+s19NXhbW7HXpBvdqRi8bSBlaRlPaFr3ta3K1jwqh366PcWs0kqQmSNiWvH27d91HaHtWuYLZ4Gpq3SqKatoMS75M+TJEIJBFiOIOhHmDqK4qnvt/fdzr6m2tu9h8ULTwxydxZe0PJh2h70Bbb6DoHu2GmeI8lk+8S/4tGA96ftMHMx0zDIFA4E2OgOtu7yFGG4m7r4uVwjouRVJzAm92Ogt5VE210ZY7DatD1iA/HD2x6gdoeoow6F4bS4m+hCxA9/xScvStY4r4kxUNaAepN6Td3uowkuI6w5rxoAAALMAGueOoHhxrGopK+kuk3/APm4nwjci/4CLjx1r5qgjcXZVJC8TlzAeelqUvWJQUAJI84TbrTAO+ZgCVAF9L6m/wCVEhagBdoo3xx5T3x6D+hrj2IqbhsYR+ylv4HQ/wBLaH0JpNlRJzKKnCjBheTXhmqii3hYaOt/kfnU2HbEbc7Hx0+dJKER4YGTGavDNXM1/HyqPPi1XRmA8zWATTxHc1KowxAPNT6iu1u2ZkShBo8wuJmw2BweJhcAferLG18r2lkysDwDDMR4i3dWaRbQ/iHqP0rQdkbz5dnxoVDIplU2/Fm1/roLkKjrMra1bV9kyBtbbTzZWdRmuc2UgjSxvblf8qqXksq34m7H/EaWIx1yQBpTU0tze16YqYGJITmMNa5t4UxIlOo3Px+leWNPEQeZXYkWNHfRtGixSvfts2UjuAFx7lj7UEYqtL6Gd2RiIsRJezK6LbwAza+Bua233OIKdyzxMlQJ5Ku949k9S9hcg3t+lD8qGoO4+O7uYm07JyZbjzU/oTR5gWuKzKJjHKsn8JufLn8qPtmY0Hnxou5hGIQK5OgqsXdjCyTtK0Su+UJnOt8vG/I8Rrx0p/7Zc5V4W1Pf4Cu4KTKvqx/L8q9vAMzBlvDEqABAFA4AC30pSYiqufaKqCSwAHG/96UGba6TYkYxxdthxJ0X0P73pRm4nhZ4VesOcXtJI+27qqgG7MQAPU6Vm28nTIqXXCASNw6xgcg8QOLn2FZ5vNvPPi5D1r3VSciDRF9OZ8TVNT0ozy8Wz44E03YfSOsh/wDuSF0uddDbWwFaFu5vHhcVrDNGzHXJfK4/wNrXzhUrZeD62aOPNlzsAGtfL4+9bXp0qJYecKy1rcKZ9WoltKeArCsLvJtbZ1gJBiohwV7yfW0i+hIou2F034WUhcSj4Z+BPxx+pAzL6g+dUq4bqTlCvc0elUbZ21IcQmeCVJV70YMB524etSaODOimhh1DFwoDGwLAAMbcLniRqacvSvXp6Um+WxZcZhnhjkSPOrA5lJvcfxA3UeQoG2DuNLgoiJF7ZOrJ2lty4cvOtTJrl6AoDNBxMh2hurBMe0gv3p2T68qHsf0am/3Mno9bpitmRyasgv3jQ+4qpxe7HHI3o36ilGtl6jAwPcwLG7ExWH+JCV7x2l9qr/tPIix/vka2ja2BeI5XFr8O4+Roa2hsCGX4kF+8aH3pXi44YRorz7pgDDiyvwsR5H8qZxDuWLMLk63txv5UR4/cYg/dNfwP6153d2FM8zxLNkyhG0BdTmvy5cKLxVxuWYa2B2vB9cPIeEbW8Fb9KVH2M2QsblHxc5YBcxBQC5UHhlNuPfSoPGPoPv8AtN8Ffj9v3maVebuYm6TQn95esXzQa+6k/wBIpUqfaMqYFRw4jDPrTgn5GlSoMQ8xk4i/DhXiaa1KlRARZMivNetQ6Adr5cTiIDwljEg84zY+6v8AKu0q1/dMxe5o2+MEOW8hKsNRoT9Kz2XHhuzGNO81ylXOPZlI6kWWImrHZ5kiW7Dsg6ai9qVKlO2MCGoyDCDD7TBFxzqq3v3qfCYfOoUsWCqDfmCb6dwFKlS6/asCnrMY42qSJl2O3wxUzZmmIGoyrYJY8itiG9b1AfHEm5UDvsNPY6D0pUq7IUDgCRZJ5zIsj3N680qVNioql7Iky4iIjlIn+YUqVC3RhL7wmnbRe2g4mg3eIKRcgHXjz96VKufT2Jfb7plLs7G9SxdJJYXGqvGeenxWINvHXyo32J01YyDszhMSg5t2H/qUWPqKVKulOdNJ3Z6UcHjWCKXjlP7jqT7Ml1Prai29KlRAzCMThNczUqVbBnkvWa719MaRsYcEnWyXyl3BVFPgpsXPnYedKlQkwgJQ7NOJLPNi5C8kmWwvfKBfQAdkDXgKmrNrSpVzm9rky5OOBFNicooP2FvTHFPJJKGXMEAC9r4bg92hpUqOmsNkGZc5yDJ20dtJiZGlVGs1rZrA9kBeX4aVKlTPDA4id5n/2Q=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AutoShape 6" descr="data:image/jpeg;base64,/9j/4AAQSkZJRgABAQAAAQABAAD/2wCEAAkGBhQSERUUExQWFRUVGBcYFxgXGBgYGBgcHBcXHBweGhkXHCYeFxsjGhcXHy8gJScpLCwsFx4xNTAqNSYrLCkBCQoKDgwOGg8PGiwkHyQqLywsMCwsLCksLCwpMCwvLCwsLCksLCwsLCwsLCwsLCwsLCwsLCwsLCwsLCwsLCwsLP/AABEIALcBEwMBIgACEQEDEQH/xAAcAAABBQEBAQAAAAAAAAAAAAAGAAMEBQcBAgj/xABGEAACAQIDBAgDBQYEBQMFAAABAgMAEQQSIQUGMUEHEyJRYXGBkTKhsRQjcsHRM0JSYpLwgrLh8RUWQ8LiY3OiFyQlNDX/xAAaAQADAQEBAQAAAAAAAAAAAAACAwQBBQAG/8QAMREAAgIBBAADBgUEAwAAAAAAAQIAAxEEEiExE0FRIjJhcZGhBRSB0fBCUrHBIzPh/9oADAMBAAIRAxEAPwCzbBCJJH+0F0ALBJFW442AYamzEAA+FVeC3vzFCQVyaWzMRYaa66+oNQN8d57Rqj5FZbF8hzXa3wAkX058aDtnYuURlgDYkm1tPf8AvhXOqpZsuo2n6/8AktW5Fwto3D54xnzhNjtnYXGSkq7RTE3BZVZHPG5AAb2qTBHiMDFIWxU2dCoQxyM0faAIDpKDlsNdDzqswe0+twwYftI5Bew11Yak8xlv7Vb7xSB4cRCpBd5FzfyBY4gt/M6e9CdRZja3qB8Y96Kcgpzny8oAY/apmWQsxZjLmzNqzA35nUWsNBpVVXXIBIGuvHvrzXQUYnOY5nq9cNIVwmtgyVBtAjQ6+fEeRqWG4+IpjYmw5cXKscS3JIuT8KjvPhR/tfouMWUQ4gSdntBlIIP+Ak2Ov7tKZlB7jRu25PU1TdCbPgsO3fGv0Fe9ox/czCxN1YfKhPdben7Fho8PiInPVi2eMoy25dlyjD2NX0u+OEIIM4iLjhKrR8fFwAfQmmh1I7kuOZjG6s4XrVzqHzrlB4mx5UWbVwExczjKVVGRlA1IPA0O7L3FxTYh51jKRxy3zyDIrC5IKs1gRRlj8eZbZACALEowYHvsUNjXJvVRZuP+J3dO7NWFGOPiOoIvgGjw1lkDXBJOXvB0Bq16KMAThZXFtXb2C/Koe1NpIcKUzFCv7pIBPGiHoqw18BcHX7w277k1VWgIOPMyTUFjgN5CXuB2TDOJhJAkmsbZmUE2aJNL8aCt6YsNglkkghVJEcIL3KsSL/Ce4Uc7tLMJdInCvDDckEKCFta5HGgjpc2JjCTL1B+zx3dpFIIubC7DiPammskD0kyttYn4QCwGPMmJRiqXaQH+FeN/StTXf0YYAYhHjVicrJllU+o1rH8NiQpXsg243PGi2DeHCPh0ikiKtmuzFcw8wR4V6xRnr6Q0bjvmWG8e2cFKjmOcszkKFIK2B5nThR1seCFYlghlWRQgAVHXQ8zca1j+C2VHicZkhusea/jlBHAGtCTo36zEqOs7IyD4VDEE66pY8qDYEX2eIbWNYcuc44lrthMNEvVFVZviOvwDvZvy4m9Va7deZskIso58PlxNM7f2DIHkyqbE8u4WAHhp9agRYeSJdBlHhz827q55s3DuUrVCKG4YCSVr92b/ALRpbzqFt6RgjPhmLyAapqWI71/MVCwUCMD1k5ueSA6e2p+dT9k7PwyG6BrjVm7IIHeSRp62pQO05zC5XqU6dEkciKwxLCRgC3ZDKGOpGhvxND283RzNg0MnWJIgNja6sPGx4itl2VtaKTrEQAGNip0AJuAQ2neDe9BfSFg8RiHSGNfuuMjXte57z4cqvq1LMcSRql9JkVdAPcaLMfuhAuHllEkiGO4yuEIY+BBvUndTAImHLtcsx4W4X0X1Jql9QqruHPlAShicGCEeBkZcyoxHhr9K84dTn142PHjwol3hxqqOwGR721BUiouCwLyfeOWzWJObmMpsflxrUu3LlhiesqCnCnP2g8aVdbjXKok8VKlSr09Je1cS0krFtNeANwKI93NsrHGELAacwbe9C+LHbPkv0FWezYi9ownakKojXsAWIAvpQ7QRCJwcEZhTtDFJIkiq/VNAUZgRpKvGy2Ba48rUtiYwznFmNS1pEmGt3YaodDxtpYcr1eL0bYuIYkxlJetjKAZryXy2tc2/SqXdnY2LwmJXrcJJCDHIpaxAfS9iblb3AIP8oqC1B4RPnjP+5ath8QDyzAXaMQWVwpFsxtbuOo9hTF6n7fwAimYKcykkqeOl+fje9V4q1DlQZJYMMRPSLeneq0qdsbYrzsoGgZwl/E6n2FFW2txgwBwoAsSpBe97G2a54NcajhSLNTWjBSZQmmdk3AR3o+2XKiPJmMayKcjA2cWvZh3WOo8qsIdpbQjA+3zYNE4gY4RySkDhZYPvifO1Tdp7Fl/4aY4zaRIx8P72Xio8xesdvz7+NK0jGwu58zPaoBdqj0mu7T6SNnIoCRSzuBZurLRQHyExZ7elDGK6VsQF6vCxQ4WPWwROsYXNyQ8l7HyUUE0r1aK1znEjh7uVsKTbk8oxeMmPVIH1Odmu1tAxyqB5c60fYu4WCwIOVpTn0PWSgA27lUDX9aoehLYkcZ+0BmaSWNlI4IozXtbix7PEmtAxUYDoSAbMR5XH/jWhRYdp6mlinIlcuy8EeGGic9/VNJ8yDVjHMyLljgKqOAUJGB5C+lMYmVwzBsQqgcgNQOV9ajYeOOV8hllkuL81XTxFtfC9VjT1jtog2WtztP6xrGbxzAEiFja/HMT7aX9KdxIfF7PnjcDPJFKlgCACVOUWOo1txp7D7KijbMqgHv4n3NPYJu3Kv8wP9SD871uoqrVcpBqsYn2sfpPnmfdGVNHsD4gke40qsbZ0gNre1a3i8H9o+6w5aSRSbqpBIsbHQkWFdwO7kqI0eIw3ZIvfLZh5NwNcMamwe8OPlPpTo9OyblPPpnn7zIyZIiD2h3G1q0foh32lGLXDylWWXMc7k5gVQ5VUk8zbSouM2bhwjEFrj4Q2t/DzqJu/sNZMRCFKKxljsbag5hY1v5oMOuYDfhZHtKePjNX2vjAZDwF6G94cK7raMeleN7NnyCcyRr1oHIZc3dcBtOPLxqZscP1YMi5TyXmB48r+Vcp8j2oaBR1AZ8aYDlYDxB/v86jYzbjEamyix0ACL4qugd/E8OVHe1N1YZ36xwTYXt3mg/pEhyJhoiiqwEh7PC11AsfIVTRYljhccwLhhSwkvcTbRbGSanK0aasbk5b2JPM2NEu9ezpJoWEF+s0K2bLYcSPHXl40G7qBBOoTiIyXPjcC3sK0SHE2ytbNodO/S9h40FjBNQD5cRLIdnxmN7RkxsatHMjhW0OZL876EVLTefq1i0RwcrsqkgqVNsrAjjzrQoukfZ8mjM8R5iRDp6revLNs7EXIMD37soPtoa7LVIw5Eir1FiZAY8zMcfi/tuKzKr2PBQMzADjw461bp1N0RJWEirICrKyktlsFsR4miaTcHDXZonZCw5G9vLu96q5ejmXrBIuIuQQQ3aLLbhrc3tQlF4HpPC44Occ+czthY1yiPaW4uLRmOQSak5lPHnexsapMRs+SP443XzU1RnMRI9KuXpVs9LKTY0zJ1oW6WuSpDWAH7wBuvrU/ZO1AjwC/wyxEg6cG117qucdh4mgjCxqrySAArxK5btf1NrUxjt1cuJhVAbFoesPDK0h7I+RvSC/GDHKp96aBtXGmx2gmINw8aLEr3jIJswtbU8TfThS2JtOSfFKCWYNGzEXzCxDHhrpQ9hoDBh5MJPHr1Et3uCqsrhkYN3WB9dKNOi/Y83WtimTq4DEEhzHtvr8WUfCtuHfepgm/AHUoLbfaMzHpH2G0MygKSlrhgNDfnpwv3UN7H2HJiHyoPMngPM19Jbe3ZSYl0AV+Y/dbz7j40KNs/qiVK5GHEWt/v50q22zSrsx8j/POHWld7bs8+Yg5BsAQJGsfGJg2umY8Dc8r0R4DCBjdFIB7TX/iPH6CuJhusdVHFjbxotxOCWCMKot4+IGprlDNuSxl9torUKO4N7RxHUxtclSQQDpe9uQPE1lGI3ZhubPKLXJJCt8hbx9qONsY/POoJuNPW5F/pUNAGLC3H/f9atpbwx7PEhf2veGYD4vdbs5oXLp3uhQ/IkfOqXEYVo2yupU+P961r0bBFVLCwtf2H+tV+1tkJiRIgHayErbky5ioH0qyvVnOGk7VAjIjnRLtAiIAGxVz8+H1rT8XJdC1tbqfZhf86wvo5xrrIyqRxBIP9+FbnF2oz43+lWocP+smcZWOllJuUBPjrUhZLDUgVVw7O1uesOt+0zWHkLgfKp/nb+/Kuo5RfORjdG2HtUeM5Z2HNo0b+lnH6VKaK/M+g/WvH2Nc+fXNlK3J0sSDw8xSLbFK4BhopBzBjc3Zhixu0JOH3mVfInrPowozh2i19eHqKhx2Utb945j4nKB9AKbhbQ2Pp/fGo09kYldrmw7jJMuHw+Iv1sMbW/iRSfcAGo67oYTOJFQKykMtjoCDcGzaU7E/Z04+VqkwwO6js+fIVpRG7AnltsXgMfrAve+B8PJGQ+YG9rKMxJ5WHEC1NYHGlwMwINXW820V+1Q4G+eSYdkAfshqcztxIIB4cMp43FVWHw/ZkZLEQyNG1u9bXIHMa/Kvn9ZSUY4HHlOtRaHQeo7liqXW1VO2dgLPNGzLmVVcsLXvbUVNw09zV/sKLPJfkgN/MiwHtep6EL2BRCsbYuZkm7+CX7VO8fZUXXL4hjw18PnRTFNlRv5HU/ICqfaGH/8AyGNEC9qJiWHIop+LwIZgD38ae2RK0kLseJUX8SCb/lTtSjBst8BBRlZciA2/WzBFi3K6LJ2wPE8fnr60OFKL99SXlU/woAKGTDXd05JqXPpORaMORG4cZInwO6+TEVY4be3FJ/1S34gDVeYa8FKdgReYUw9JEw+JFPkSL+hvU6LpFRtJE9xf5igVhXi1CUE3MP8A/mfBHUxp7f8AjSrP7UqzYJuZoG7GEaXFxqV/YqGse9tfoRU7fHaIh2khZGZcqSkJ8V0zW052qy6ONns5mxLWIeQhbcMqi2l+VHOzdzIZmLzxrIAeLDXvAvx8aUU3GPD7ZG3DjbGx9fKhEBLZFlQXk4dodycRw1vRtI+lhoBpXWbSwFgOVNt3U+qlahgRLuXOTGZDaoeN2ek6WbQjgw4j/TwqZMmleYE0PfRWqHXBHEytirZEoN3tgtHiGaQXEYurciTpceQvUPeratp4lvoUckcrk2B9qJ9pz5I1HNifkDQPtqPrJojyCWPncn8/lXzt+2tvCXqdJWNh3tBaVby37lQ+968RD7w+VvkamIlyD3pb2v8AmKjZbEnlb8jQ7o0DMmCO/wDf991d2JiAMWqL22vmdhwUDv8AHwrxh2zoqg6tpf8AwtVvulsA4VCHcO7G5P8ArQlgoOZoWB+3Nw1ixMksMjL2s6KtlyX1Iv3X+VHux964VgQzSZWyqGurfEBY8BXvH7OjRWlZlRSbuzGwF7C5PIcBTKwF1BRklTgCtmHutdqpmdAw5nNsAViDJX/PGGIumdx3hTb3NeTvjf4I/e/5VDj2Dc6Iy/hOntpVjFu6AOLnwvWkWnqBlBGsPvIzPle68D2ACLdxJuQavYERrHU/iZvpwqoxGDjgXPLIkKd7EL825+VDu0elzA4cFYFkxLd47CX8WftH0FOrVh78Wxz1NDXCqeXtpVVtzHYXCKWmxCQ87Me0fJV7R9qxnbnS9jp7hHGHQ37MIs1vF2u3tag9FeZ+Jd25sSSx8zqaaSJ4Az6q2PAJlV73TQjvIIuPkanbV2omHhlmk0SJSx8gOA8TwHmKZ3V2J9jwcMGYsUUZmJJLMdWOvjoByAFZ500bbZupwEWrzMrOO8Zssa+r3Pkorw6njxLPoqgOKOI2lMLyzSMkdxoiKADl/wAt+5LVGwWFaLrLG4d3ZvG7saO9g7KXB4SLDpr1KAH+ZrXY/wCJiT60E4dDlWuVr/6R850NHwrfp/ueY0NwFW7E2A8Two82Rs7qYgnFuLHvY/lwA8AKrN3diFT1r8bdgcxfmfG31qw3g2qMLhZpz/0o2YeJA7I9WsPWnaPT+GN57MXqLdxwJnu4cWbbu0XU5kQyjN4vIunj8Le1EW8O5gAeXDLYkEvGOB8UHAc+yOPKqDoNwJGFnxDfFNLa/wCAan1Z29q05GqqylbV2tJqnKHImBT7Vwcoyz4eUEEjPE4B9VYWvUF9gYGT9njGiP8ADiIj/mjuKP8Api2AnVx4pFAbOI5CB8QIJUtbmCLX/mtWV3qQ2PSdk7aaOjVJ4gyD88/5lhN0eYgi8JhxA/8ARlUn+k2NUO0NgzwG0sMifiUge/Cpw43Gh7+fvVnhN58VEMqYiQL3E5x7OCKYuqHmIl/wlx7jA/PiBbLXgrR7NvKJf/2MJhpv5shif+qMj6VDmw2zpOMWJgP/AKbpKg9Hyt86ct6HzkT6G9P6fpzAy1Kiv/lrB8scQO5sNLf1sbUqZvX1k/hWf2n6GaZsbCyQRYXCQZWlky5r3yxjLmdjbjbu5mtKVQihBwHzqm3e2A2GBaWRJZTpnVMlh5FjrVpm11ra1I5M2xgcAR0mlwphcRfUcOVejKOdNiZ5kk8K5YG1vSuPIOPEd4ppdDpXjPTu14SwTwNz7H9aEMDBmldW/dBPzo2x7nLpxIoHfHCOaZja2Tj/ADX0HmfoDXzGsAFxnToyVxKKAXC+bfrUTHJlBP8AL+Ve8ZjgjheGVC3ufrVHjt4Lob8XNh+HvpaIzHIlagDmWWz3sw/qHpf8jRns7FLIlxx4HwNZ8+NyhHXl8xpeiPdtjndr9k2t4314cjQ2rxuMZiD/AEsbdfPFhVJCsueSx+K5soPgLX9azzZ+KkjLNHI8bKM10YqeIHI+NG3S1s1uuixIXsFQjEcmUki/mDp5UH7O2d1uIEQZU6y9ixsuq5hf5Cu5pABSpE5F+TYcwi2X0tY+HRpFmA5SoGP9S2b51bYvpP2piI7wQCJSD2442c+JDPcD0FVD9GuIXUBZPwsD8jarfYuHngXI2ZfA3FqoNo8onZBDF4DFTkSTmRi2Y5pMxPZUtz4DSw4a1H2ns9YZSgOYAKQTpe6g8PWtKVm4sQR3nSpP/CIZ7AxiQ2FyUHsDbN66VP45zyI9VXExySiror2L9p2rh1IuiMZX/CguL+BbKPWjDE9D0cuqs0Hh+0HsTp70X9FnRwdnNPM8iyGQKiEKVIUElr3J4nLw/hqpWyIhu4f4qXKjMeQJ9taxfZOK6zbL4zErmCAEW0VG0VTrxCgGta21iAI7d4IrHNrsVyoO00rKpF7WFyePIAkm3gKTdYVIAmY85sWH2tFK145VJsLrmFxcaXUm40qPFshUkLWvrdQRot9eHPW9fOm8O0BLicQRqGIKkHQZABp4WuPao2G3pxSABMTOoAsAJXA9NaLG8AsJ4WbcgT6du+bRjrxHEexoN6ZtolNmlMw+9kjXuuAS5/y1k+E6RdoJ8OMlP4ir/wCcGoe3N6MTjAv2mZpAtyoIUAEixsFAHCmjAgM837o/2b1GzcLGRY9WHbzcl/8AuFEAloG6MN8Bi8IkUjffxdhu9lUDK3qth5ijXPqB4Xr2cwwOJ3aOASeJ4ZBdJAVI8DzHiNCPKvmHGY1YpZImuDG7ob/ysV5eVfUtfOvSVu2se0sRxGdutFu5xm+t6TcEIy0v0j3AlaseuDKaPFo3BhTl6p5NjnkQflTXVSpwzehqfwUb3WnS/OXJ/wBlZ/SXtcNUqbWccbHzFqfXbI5qR5UJ07iGv4hS3Zx85Y0qiDakfefY1yh8N/SM/M1f3D6z6llk4X1IAHnUYtfne+lNTSG9jzPqf0FOR/QV114GBPlGj168FvlSJpp5CoJHGigxmByrEcuNqdwuKRmsDwqoG1i5NwAR3CuYI5JLjzFIL+kML6yfvZtHqoiQbEgKPDXWso21tHOTZj2dSOWqkW9vrRdv1tLOXhOgsCh7yBWQzbTKkqdbXt4+BrhrUbLWb4zrVlUQZlrh8S+ImlRjdrGx86aOw5GY34La34QbH2qowG0DGTLzBVfPjf5Wq2xu1mDgwgsuXM3drx8qpZHVsLNWxWXmEcO77M68wO7++6rvrIsOLPmGt+zwA5VVbrzzSLdTfMDa+oXxJHOjTaW7AkUdsm4Avl0v6HhXvw+hbbiLuQB9/wCZi9Zc6VjZwTKfa4ixmz5khIe6MV5nMuo+Y+dYxs5ryQN/DIgPlmBHyJHpWrbF2I+ClbnGW5cLE8weHGvOE6L8OZJHLyWZywVSFC6kgcPE19BqaVVRs6nGpsJJ3dwgyi/9j6VyXZ7ORcgAE6HtU9PgrcCfWpCS31FcgpjuW5zPEGwcOO0xDW110A/OnWx6LpGo+g/1qNim0P8AfOoyisL44AmbfWXezJWk04km3vRc5CqAOHCg7dyXLMBcAm9geJ0PAc6K5LMNOPdzp2nHBJgufISi3txDLErjUKwDfhbS/pesI3n2rIuIdQbEaeV63rbah4JUOnYa3nY2+dfOe8mLEuJeQWs+VtORKi49DeidB4mfhFk+zK69elNNVJXCHLmY2HKjJxF4nBXCabVq916exDHomxJTaUYHBwyn+kkfSt2bEWLNbgbe1fM+7+2ThMVFMBfq3BI7xwI9ia+hI9opLGrxsGSVsyEc1y3/ADsfEUonBj05EI0kBF6yLpmwdsVDKOEkVvVGP5MK1AmwHoKCOmvZTvgo8RHxw79ofySWUn0YJ71til1xKdNcKrQx6mTXpVVptZh8Se1SY9pxnnbzqI1OvlO6mspfpvrxH3hB4gGosmzEPK3lUtZAeBB8q4aEMy9GG9ddnYBladjj+L5UqsaVN8Z/WT/kqfT7mfR8cefLINMyhrfiA/M17Fd2fMrQxspBUxBlINxoNLHmK8K1dCrO2fO2YzPV6axOJVfiNr05fWoO11uKNjgZixyZR49grdYvwk2PqbfW1N4nFdtVHdc04x0IPA1WBz1h8NPaomMeBLDFbKixUZSUElfhIJH0oCXo2ljkLKwcFha4I0462OtaRgD2frUyJK9tyOIQciZi3RfIzBmZWS5siLlt6Em9TMB0eiNjcsQeR09PEVpiKKkx250uzTs4wGIja9SU8hBzZ+zViTKqhQO6riHZg6pChaNgc6gHQMeNwfiB7vGrFUA4Ae1PEBhwB8DwrdLpvAJOc5i7rfF7EE9qDtEFc1r8ND6H/eu4HEXYhQbm2h5cjRL9mhkZgYQCOZC2PlY3pR7EhHaCZTa91LD8665uVk2yMIQ2ZUSYW+nPj/fdQdice+HxMgALxtlbLwytlGax4a6XGmtaNJCmW93I8xY/K/h60H41cOc8hvE0krInaNiV0JIPC5B5/OuVqLVXjMtpqZ+QJXHeCNv4wTplyEk+WW4NcQzyGwtAvjZ5iPw/DH65jXJ8isUmTKe8jRu4hha4NRsNuocRiAyO0cSW6xwbkjjlUnix4eFJ3juaVycS+2Pu6inrLHMCPvHOaQkdzNqLeFgKvjtcoe2pYfxLbOPT976+dNSyCwAFlUWUdwqux+OAFhUT6pw2VMpSgYwZGx2+yPJ1EQ6yZ8wUG620Ny9xoANT5Vh+24MmJmTjlkdb8OBI4cq1JJ4sHJLiCDLNJy+FEXjlvxJJFyfSsn2hjTLK8jWzSMzm3AFiTp711abC4yfSQ3oFPHU8RPlN7VyaYufoKaqZg7C5NOPrERkpY242rrCvAbW9OLLXp6NuhrVOjLOIIlBZ1DMxHHKWtcW5CwHuay2R9KKNyYcVIAYJZIQpszLz9DoaVcwVct1KKELkgdz6AQEkX5VJxmCWaJ4nF0kRkYeBBHpWex7Ux0IB64TBeIZEDMO4MoFj41Z7V3wBwv3bkSSCxUizICNeWh5aHnS69XU/uxz6Z05P2mL4jd9hw1qtn2aRxWj5oaZkw16EXETTWpmenCEcCRXpcRIvO/nRliNkof3R6aVW4jYI5H3pniq3cwI6e4ZQ/wDE25qPnXasG2I1+VKvf8fwh+PqPUzf93TfDYcKoVOryqBwAubDnytUjPY+1Vu4Et9nYa+pRbHW+oPDz8OVWm0FtIfMVRXxJHjsMl6ibUF/an8J31BxW2okks12tyUXNMYjHMUAc8SBJC3IE+QqtR+09lJsxUka6gC+nGr07QabRV6pDof4j5nlT2A2JEikR83Llrk5ieJN6R4e7qHux3K/CNa44VZ4eq3aUtsQRw7IFvGwPvVrs6PN6C9ADgkTe51mrolpjGTAGw5U3FLc17dPYlgk5FSIp6gqtOxmhLEQgJ3bWPaOIurZcvxXta3ny1tUHZ23HZAzSZifitovDkOIqwnhV1ysLq1wwPMEEEUA7Q2TPho8RFFJZwpaFjbtA8OPPS3nUWpewEMp+EroRGBU99w2OSYqmd48pzDKwANmB970G7wbq41ZFYqMTEr5lRH1CliSuR7E8eRJoZ6PdjMBJi8XNNGEBsma2dRcsXz37II+EjXWr/B70MoX7zNG1yAH0y5rXB1v9Kso0h1JPTEdkHEA6r8tjHAPrzCLZmNjY5JFZQNCsgIZfCzC9ScdtJF7KgKo+FRoP9/GvOwmgxB7Mc2YD/qB8uhHBvhJN71O2luakpzKzxNrYqQVvyur6e1qms0FyDw93EIaqljvAMoJdokjT35Cqs40E9i7nW5Hw+WY6CraPdeRiytJDiMht2dCp5l1JsAPWo04COEayi9gSb38UVfiB76BdMKu+TMa4v8AKCW8ecqxawAB0GvLmx/ICs2NbjvDs9Ewkz2yWRiHlIUk2OiKeZ4cjWHPVunBAOZPewOAJyuhzXm9cqmTx0NXvDwvI4SNWd2NlVQSSfACpm7u7smMlMcdhlUu7t8KKCBc8zqQABxPvW1bsbj4fAoGibrJZEF5W0JDWNkA0Re/meZqe65ax6mOrqL/ACgRu90Su1nxbZRx6pCCf8TDh5D3o/iwUWHQKihVUWAAsBUja+MGHheVw2VBc5QSQOeg5VkW39/ZcS1o7ol/8RH0X5+dcllu1R56+wnQU1UD+ZhzjNtByRHY2Nie493n+tVzVQ7l6RS/+6f8qmr1jT0oWk4ExrjYPhOEV4Za9Zq8lqbAjTpTEkdSGNNNXp6RjFSp2lWzMwr6M96TL1kEuUOPvEIGXMNA1wNL3CnS3E0Z4s5rN/KPkbfpWDbG2o2HnSZOKNe3AEcCp8CLitr2TvFHioi0drWIHeDbgw5G4FOqt8jG6zT7DuUcTuNxJWLKpszWHiAeNVseDFwANTUbGT521a1RZNrdXpEWd+F+Q9f0pzMCeZzwpxxLvaUioVjHHh+Z/IVIlxypYlhljBZ7crAaeehoaw90vJI128TpfkLmhzfDeVeqMET5i/7Rhw77X53NaLJmzPEIMVtcSMswBAezDnYMNPlRdsyfKD+E/lWdbPYHDRf+2vyUUYR4oZVK9w+lqlB5MaR1POIxN7nvqVs/EqNCe0QW9BpVTPJrVXjsaUZWXjlZP6qHeRPbcw1hxObXlyqUhqk2c5Ci/cKtomrC00CSZNQOVV28uzDLhWMf7SK7pzvbUr43A97VYP8AB7UocRbW/CsOM4bzEJSV9oeUwv8A+qMqYhZI0XIBZkcBs97XNj8J009a1vZm92CGHjxFsPFnXMSOrWzfvDkxIPK16+d9qMpnlK/CZHK+Rc2+VNRTFe6rFq2KFr4imfe2X5m17d6b1U5MJGZ2PM5lUelsx+Qqgw+++0pGZ5HWMWIyxqoY+GZibW870M7v4t2GigDhoouxPdYXLUbw7tXhuxQlhYhwTGLns2kjN1cW1uOPEW46q+TfeCx9JnOM21iI5nuzKTcWOZdO7v8AOjTZHSXPNG3WhQ0SW6/IhYDkM37xJ/dsbmuY7dsRnUsFvdVlEcyFQNSHBuOehFUc0oS94WjUWaBCMoJP/UdSO0MtivnTSMRecz3iNnHEwYieWabETxIrrG/ZKAsFLZbkHLxyrbS1B+atS6P8CbyGdQ64lQoVxc2v+0/l4lR36ngNc92rhwkjKwuVJF+B0PzpasDnEJhK41yvZQcj7/rXhlI4imQMQ32FtRIMAyYZTJiMQypI9rGK+iqo4sut83Anu0rRkxxXGRYVDeLCQFpTy4KkYJ5GwZj51jO7G1RhsRFMyllR8xUWu1hyvpcXFGQ3iz4VzG2bEYou0qrYdUg7Krdv5bADnc99Qaihs5XnP+f2AltOoXbtYgY/n1MMdg72fasOZGTsPiTAANQ6s2Ue4a/pWO7SwIgxEsSnMI5HQHvCsQK0vFYv7FDEqgv1Mby66XmZDlJ/iCluXf4VlSyliWJuSSSeZJ1P1otOhUk+R6itRYrAAdjuF26f7OTxcH/4j9KuXahvdJ+1IPBT8zRE7UNnvmMqOUERNeCa8lq4TQRkRam2akWpsmtnp0mlTd6VenoIYbaIPHQ1oPRZg2lxEzKTlSBtRqMzWVLjmR2mA/lrNpdnd1bB0K4HqsFNIfjlly/4Y10t5lm9qOwIBuEoa69VKOM584GbX3mmw87RTpmUMRnXMocA8QDwPeL6G4r2nSJGoIiiCnvbX/u41eb8KJZGDrdQeJ4k+dZ7itiqCSLizWtx5An61tLq4BPcjcEdSy2hvd1huxdjyvYD0HKqXE7WzcBam2wR0F9B4V5+ygd5qgKoiSzQ43U24pwtm1Md1t4cR8vpRtsSUtAhK5SRfLe9tTbj4WrFMNiWiJK210ItcEeNaRuBvC06SK3GPLbnoQRz8qS6YOR1CDAiEWI461U46C4NmtVviJgaq8YgtxqcwhLnYmJLxoT3WPmDb8qIoDQduxL2WX+F/kRf9aLsK2leM0SawujeRrJ+kLfhkBwsVwzKOsbhZWHwjxI4nuNa3hlvesM3s2O0u1Z45zkyouTKQwKAAL7i5txowoyHboCeGT7I7MCWNcjtcXva+tuNqLB0fO/7KTN3dk/lRDu70JzNKrYl41hFiyqWzt/LwGXzqtLkf3TFPWydys3TnEsipCC0h0RBdSoH72YcLczpWvR7rvozOt7eOYE8e2uW4vrqDUvYG7uGwalcPCsZ0zEas3ddm7Rqy6+gIUEnPcIuSoXA4me7x7qTOpSNkLG+dn7L68QpAta3ChHaqHCAyYpbsdFQm+fTkeagWzHuso4m2sbWxIzr5fnVTJhBKwzKrZSctwDbyvSatbaGelej2fPHp+s19NXhbW7HXpBvdqRi8bSBlaRlPaFr3ta3K1jwqh366PcWs0kqQmSNiWvH27d91HaHtWuYLZ4Gpq3SqKatoMS75M+TJEIJBFiOIOhHmDqK4qnvt/fdzr6m2tu9h8ULTwxydxZe0PJh2h70Bbb6DoHu2GmeI8lk+8S/4tGA96ftMHMx0zDIFA4E2OgOtu7yFGG4m7r4uVwjouRVJzAm92Ogt5VE210ZY7DatD1iA/HD2x6gdoeoow6F4bS4m+hCxA9/xScvStY4r4kxUNaAepN6Td3uowkuI6w5rxoAAALMAGueOoHhxrGopK+kuk3/APm4nwjci/4CLjx1r5qgjcXZVJC8TlzAeelqUvWJQUAJI84TbrTAO+ZgCVAF9L6m/wCVEhagBdoo3xx5T3x6D+hrj2IqbhsYR+ylv4HQ/wBLaH0JpNlRJzKKnCjBheTXhmqii3hYaOt/kfnU2HbEbc7Hx0+dJKER4YGTGavDNXM1/HyqPPi1XRmA8zWATTxHc1KowxAPNT6iu1u2ZkShBo8wuJmw2BweJhcAferLG18r2lkysDwDDMR4i3dWaRbQ/iHqP0rQdkbz5dnxoVDIplU2/Fm1/roLkKjrMra1bV9kyBtbbTzZWdRmuc2UgjSxvblf8qqXksq34m7H/EaWIx1yQBpTU0tze16YqYGJITmMNa5t4UxIlOo3Px+leWNPEQeZXYkWNHfRtGixSvfts2UjuAFx7lj7UEYqtL6Gd2RiIsRJezK6LbwAza+Bua233OIKdyzxMlQJ5Ku949k9S9hcg3t+lD8qGoO4+O7uYm07JyZbjzU/oTR5gWuKzKJjHKsn8JufLn8qPtmY0Hnxou5hGIQK5OgqsXdjCyTtK0Su+UJnOt8vG/I8Rrx0p/7Zc5V4W1Pf4Cu4KTKvqx/L8q9vAMzBlvDEqABAFA4AC30pSYiqufaKqCSwAHG/96UGba6TYkYxxdthxJ0X0P73pRm4nhZ4VesOcXtJI+27qqgG7MQAPU6Vm28nTIqXXCASNw6xgcg8QOLn2FZ5vNvPPi5D1r3VSciDRF9OZ8TVNT0ozy8Wz44E03YfSOsh/wDuSF0uddDbWwFaFu5vHhcVrDNGzHXJfK4/wNrXzhUrZeD62aOPNlzsAGtfL4+9bXp0qJYecKy1rcKZ9WoltKeArCsLvJtbZ1gJBiohwV7yfW0i+hIou2F034WUhcSj4Z+BPxx+pAzL6g+dUq4bqTlCvc0elUbZ21IcQmeCVJV70YMB524etSaODOimhh1DFwoDGwLAAMbcLniRqacvSvXp6Um+WxZcZhnhjkSPOrA5lJvcfxA3UeQoG2DuNLgoiJF7ZOrJ2lty4cvOtTJrl6AoDNBxMh2hurBMe0gv3p2T68qHsf0am/3Mno9bpitmRyasgv3jQ+4qpxe7HHI3o36ilGtl6jAwPcwLG7ExWH+JCV7x2l9qr/tPIix/vka2ja2BeI5XFr8O4+Roa2hsCGX4kF+8aH3pXi44YRorz7pgDDiyvwsR5H8qZxDuWLMLk63txv5UR4/cYg/dNfwP6153d2FM8zxLNkyhG0BdTmvy5cKLxVxuWYa2B2vB9cPIeEbW8Fb9KVH2M2QsblHxc5YBcxBQC5UHhlNuPfSoPGPoPv8AtN8Ffj9v3maVebuYm6TQn95esXzQa+6k/wBIpUqfaMqYFRw4jDPrTgn5GlSoMQ8xk4i/DhXiaa1KlRARZMivNetQ6Adr5cTiIDwljEg84zY+6v8AKu0q1/dMxe5o2+MEOW8hKsNRoT9Kz2XHhuzGNO81ylXOPZlI6kWWImrHZ5kiW7Dsg6ai9qVKlO2MCGoyDCDD7TBFxzqq3v3qfCYfOoUsWCqDfmCb6dwFKlS6/asCnrMY42qSJl2O3wxUzZmmIGoyrYJY8itiG9b1AfHEm5UDvsNPY6D0pUq7IUDgCRZJ5zIsj3N680qVNioql7Iky4iIjlIn+YUqVC3RhL7wmnbRe2g4mg3eIKRcgHXjz96VKufT2Jfb7plLs7G9SxdJJYXGqvGeenxWINvHXyo32J01YyDszhMSg5t2H/qUWPqKVKulOdNJ3Z6UcHjWCKXjlP7jqT7Ml1Prai29KlRAzCMThNczUqVbBnkvWa719MaRsYcEnWyXyl3BVFPgpsXPnYedKlQkwgJQ7NOJLPNi5C8kmWwvfKBfQAdkDXgKmrNrSpVzm9rky5OOBFNicooP2FvTHFPJJKGXMEAC9r4bg92hpUqOmsNkGZc5yDJ20dtJiZGlVGs1rZrA9kBeX4aVKlTPDA4id5n/2Q=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AutoShape 8" descr="data:image/jpeg;base64,/9j/4AAQSkZJRgABAQAAAQABAAD/2wCEAAkGBhQSERUUExQVFBUWFxcVGBgWGBcXGhoZGBYWFRgVFxcXHCYfGBwjHBQVHy8gIycpLCwsFR4xNTAqNSYrLCkBCQoKDgwOGg8PGikkHyQpLCwsLCwsLCwsLCwsLCkpLCwsLCwpLCwsKSwsLCkpLCwsKSksKSwpLCwsLCwpLCwsLP/AABEIAMIBAwMBIgACEQEDEQH/xAAcAAACAgMBAQAAAAAAAAAAAAAEBQMGAAIHAQj/xAA+EAABAwIDBQUHAgUEAgMBAAABAAIRAyEEEjEFBkFRYRMicYGRMkKhscHR8AdSFCNicuEVM0PxFoJTksIk/8QAGQEAAwEBAQAAAAAAAAAAAAAAAQIDBAAF/8QALREAAgIBAwQCAAQHAQAAAAAAAAECEQMSITEEIkFREzJhgeHwFEJxkaHR8TP/2gAMAwEAAhEDEQA/AOcHblFnstJ8BHxKGrb0u91rR43SMwsLkulBDa+2qr9XnwFvkoMNUPaNJn2h81FTZKNo0QI+mqbZcASsuQqTcKWnhnuEtbKqrMc9osT56JpsvedzIkBzZvwKio+yllj/ANNBZl9l/BxuJ5FVfHbq42o7vMYYsCHACJ1g3Viqb30dC13XS33T3D4hrmtcDLXCxVEk+BW/Yk3W3eqYVrg4tJcQe6TwEcVZGkgZuGq1LuAUdSrlNvzmmepLY7tfJ7TdmY8+JuCPmgMDu92TTd2WNJnwifFMn45gaTEdXGwVH29vkQ406LuEZzJE8mj6rM25bFVUSw1cI4mGuIbcxHHnZLsbiqdMw5xLv2tMn4Kofx9UjMajySby48uQUeH2k6m6WmeY+k6ovFfIPkLGcRUM5GikDqT3nHryCGdgxcmXO/c65RGHxgqNzNleVCiklwLdgPYNaSRafz4qGvUAiSBKIqJPtDDkugSSY9HGAPVMtzuDoG5m7rH0jUqNnMYE/t4+qu7KQGVoAAsABYADggdjYYUqdNnJo+QUO3tpvpNYWRJfluJ4FN9U2xlu0kWEiJJ0AXz1tDarn1HmSGue50Dq4mJXYcFvM+q1zHBgMESA4CDa50noltHc3BgcBN73+al8iasdwadN0UHZuBrMYa5cGMkCDdzh+6NYVl2bhy852jMONwCDyibqwVd1qOUhlXLIjQOjyKWUt1Q1pY2rUvxygAuEw6dRqpup8jxk8f13Ee1sE5pL2TbVp+g4HohsOX+05jgBcza3mi6DTh3up1aheXmQ503Omp8Oa92ox5ZlBJHL6eCl9e1/3K7yWqP5oUbU2g3OC0at73MnS61wm2YaZEngPuUPjsGQe9abhC5osFojGLjRBzkmEVH5yXO1PJAVqdug0568VMypdFCjn7tzPL1T8E33bioNXhZKLrYE3LRLeduGqia342T2To2pUARPaMb0Mz8AsQ4CxdQCJbNA4rVetbKoKTUDBnhKZ4WiHkzbkPr4JZUEGOSY4SsA4G9405qbKR/Enx2y3Mk3yjj49CgsK4NdcwDrzVjqVm1G5XC7WOILjc3JJPX/AAq694ta4OusjgD4IIaSXg2qSQRwmxlXPcDag7OrSe0vygOZFssmC0k9bwqe8Pyh2UhrgRpyWbKx72VB2byC/unzsmTrgVr2dOrbSawEkBt7Aun/AClVfaz6v+1Tv+46DwXmA2c0jM8l7uObT0TEiEdTYtISY3CRTdUrvLsoJjQTFvjCo7epykix14/BdD2tRD2BjtHvY08JBcJCqG1t1qlPFGhT/mTdp0Bbr5Rp5JNSTH0Nq0LHyIiNPW/56KBx14KyO3WxDA1z2gMmHkGQ2eJjRV7F0YcYMiYnnHEIqSfAJQlHlB+xMcWuyHQ/Ap1WqACSYHMqp4erlIN7clNiMW6p7RkcANP8oNbgTD8RtHMDk0Fp+wQ2FqwZmwIcZ4kEWUWHAEjnbzTrZ25eKqjNlFNpFu1OSfAaruBqtBlf9SMUXhzBTYBbLlzSORJv6QrjQ2rTx+GDspH7oN2PHI8r+hVDq7hYwaU2u/tqNP1Vs3J3Wr0Kb+2ECoQezsYy6OcRx6I60gJOxnsfAFgc25BcCM0E6RyEJlUoERYdbI7CAMJkTpxhSf63QNXsf+TLmLZBgdevRR5LN+wGnSAuQPRFVQ0UbFpcBEXBvJM/BEVXUiDGaYMaJTWqOLYtzPjxQlscmL8ZjKb6ZFakwtAzG9hF5BjVUF+3zLobYmWg8ByJ4p9vXjIaKQPtd539o0HmfgFTX+y70HiSlhG1uM5uL2PMXtV1WxFghi5YQeME9BHyXhC0JJcEXJvdmArdryNI9FGFKKaDO5DqTgKYpktaHe+TMTczCUusdZgqWoICihFCtHhasWVNViNAoga2dLqSmyDchEdg5/stcAemUfDgt62zXhhefZED6WTNigouSmuB2JWcw1GtdkZBLspjxFuCh2dhHOBgakAdSeS7lsbu4dtNrYaGNHiYAg/FSnPSjVhw/JdnHjTLp7OXNaJc7hmPKbqfZmxjWqNY2O8QTOgi8nkr9jtxW9oezcGB2oADgDzbOiYbE3Oo4aDmc8ji6AB5BI8iorHp3e/BD/4UAxv84aaFktE/t09SqFvJsqnh6zG0x1Nuuq6pj9q02iC6ejQXE+AC5xthza+KfAIawBtxBnXjopQ1aivUaVEN2a+4EEk6AXJKtmD3PqvIzwwcpl3oo9xNkCDVcO8bN6DifEq6nDwLT638locq2MCicM2vS7fHOpMc5raRfk5h1JuafEuCs2y29pUbWeAahblLoA8dEDvJsb+B2kyqXF1Gu9zi4iIzy2o0+GafBG5TQq5D7JNjyPLzUepe6riv+mnpFs79jjH7MqtqTRAhw9rNly85aQQ8dCqPvVsfC0c5cyHjUMOVhcb2EGLnRW+ttwU+88Hu3ubR9Fod0TtPDvqPJpNqd+kQZk+65w/ZwjzSQvb0WzaUvxOK05JtZEiiBosr4V1Go+m8Q9jiD0IkH7rfEy0wVtPMOkbjbKwgoMrd/tXSC8ta7KQYIYDoOuqsrsJScZFYZjrnaR8ZKqP6cONTD5GxmFR2pjkeKv8AhNnNp3f3neFgOg+qDSQytgtLYc6PpO/9o+a9ds97fdB8DPyTl1Bh90HyS7bDm0aNSoLFrSRci+g+JU6spwVLeveg4YZGn+aeH7QdD49Ei3FkvrViZdAbJ4knM4z5KsYuq+o5z3EkkkyeJnVPMHiW08JkDoc4ZzHAl0QfID/7J3GlSJqVu2WzGb1MpEB0S4Ei+oFp9Z9Epd+oFO0CxkG9/wA0v1XPsdWLnHWxMA8JMxPiUMEvxryHWy0YvGGq59Q3zGfo1o8koqGfVQYfEkTMkEQiG3APLkjpo7VfJpUEBRqaoJEcFGaJCbS0DUmaIqi7MEPCMw9HuA8D6SOCWQ8eSGpSUD28vwo2pohXU+fFBM6SIXkk6LFJlWJrEotFKkHewyY9438+QU2z8EMQSLvAsTHdnkD73lZIcZtxz29m3u0gTAgAkTbMRqitibyVcMRlh7OLHf8A5OoRljbj28ghKKl3cFx2ZusAZcO6CCB9Z8VcWOytHEcjz5hKdg7xUMW3+WcrxrTdZw8P3DqEdi60BYna2kepBqriS0q8ulHFrXsIPFIKGPC9xG0jENMHnyHNAopqhjsSmynWeWgB0ak8DwE6eS57vPiqdHG15dJe5rgBcyRole+G8/aAUqLjlY6XPEglw5fdVnBViazHOJce0YSSZJ7w1JWmGOt2Ys+aMu1I+idiYfs6bG6WE+mnqnYeQOnVJqTry0yPBNaFWwm/jCDIoQ7/AOxBjMG4NH8yn/Mb1IFx1kSFSsBWdi8C17O9UpRSqjjAsx/WwAPguo4hkiBCqGA3PGDq1K+HqFrC0l9F3eaQJMtfq0jUT4JMq146XK3X+h8UtE78Pkqu9u7zmbObVfUe52Zsgnuw4xpHhrzV0/TbaQqbOpjjSzUz5GR8HBA7z4apjaQZRqU6WHLcznOaXF+XvZmxcNHPiSot2MXhsFhJZWGIzPzHLY5ogNDDdoEXldhb+Dv5uzsvdl7Sj/q3gw3aRyiM9Km53IuAIPjoFVsLgKuJqMpUml9R3dAkXygnU9B8F0rfjLjaLHU6ZFZjhBJF2uPeBPDgY6JjuTuvSwU1HkOqFpzP4CfdbyHM8VaM01sTljae4Lu3ukcBhs2I1c4OcRdtORGo4c3aK8f6v2TGZm0yHDukSZAGstJnxQlPGYZ9muZBsQHxY6iJ+Ch2rs2kzDP7Ou2jTb/Md7wgAyIEG/RdGU/KA1FcMKwe9WGqmGgOuB3DME8NLJJ+p216bMKabMwqF3eaYsADqQdZIsluB31oU8NSdRwzXQ5wc0dwtj2al7d6TaSRCr/6i7WZWfTFMANIDjBmS65J8LKyTTtoSUouNJ7+SnPJyTPswB68PNDMLnmATCYYzDmoIpgw3TqOJ6o7CbvFjZex8hpgXgGPaKlKaXI8MblwIMTQymJB6iY+K2w1PnxsjK9A1IAuRM9OnwRdLBAMb1BPkYAPjdGwOO5rWxFHJAblcYBjQAAjLfreUowryHWv05pn/pxzX5r2ns6DeAikBkL3LUv5n0W2PkQdPBBOcqJkWqHe7OzqdevlfOUDNA96OCbbfwJo0aVOPZmTbvElwn0hI92q5GKpEW71z0gyrJvrWZ3W3LsrS2fdAcZjlM38EkiuMqtS4hQ1DPNTNkXGoWr3iPZHipoowb1WKTu9ViYQiaJW0qNroUjHytJAxryCCJBFwQYIT6hv5iWtyvLag0l473qNUhleEISipcjRm48MY/8AkFfMXB8TwiR6FTv3rxRYWZ2gEQSGifI8EnC2S/HH0H5Z+zIAEKTZ+DDq9IaA1GzPASLqEletdKdqxU6O8bIrkEsfbiHDRw5dCnFPECJF75Z4COX5dc73GOJqYcvec1MGKWbUx7RB1jgFacJtVrbO7sSYOk+KxScVLTZqjCWnVRYu0/6+6Q7xY7KMoJzVGupNHNzxlJ8AJPkk1feI4mWscWs4RYnq4/RJ31q7DAfIBMZhmidRJUvlimW/h5tWXdkNIaD3WMYwRyH/AEFW99hTHZmmGZ2kgxAc4OHxg3J6pRXx1d9nVDH9IDfiLoejhjMNBc4+J8yg8qltEaOFx3kw/A+wS+1vokW3t6XVGilTJDAAHHi7/CJ2limNoODi9znS0MAc2CPfqEizRwYLnUqrlw5qmPHp3ZPNl17IhbhwXXJ9I8pU7sc73XODdNTfy4qF1UR0Xj3Tr9oHIQq15M9+CU7RMd6HDq1p+ilFPO9oNmgXjhNzAQ1KnLgSLJls9jX1G08wYXugucQIb4njFlRcE/JZ90dn521amUZRDW+WsfC6tmMwhfQeMsnLyvosGz2sommwQ3LAjiI58zzWbIqHDFlM53tqCWzLsusguKwdRG6Z6fSSq0zmzNlFgPK4PjK0w9EiLTaOY8wupb1bGD2B9NsPm8WkdQpN391G0mtqOIzgGRwv7vkeK5ZqVhlg7q8HL3McOEHw9Sgy25J4+S7TjdnU6manVYHGNbSDzBHQhcp3n3aqU6pABLNWnnf/AKVsedS2ZLN0zirjuI8ThhULWzlzECeAkxJ6Jzi/0rxdPQMqf2Ov6OhMN1tzX4iqM8hoEm3Ac/OF1xmFyBgdfh8FphUraMklpdM+fG7OrYR+Z1JzTBHfaQPXiosTVfVdnqHM4x5DgB0X0bVotLSHNDhyIBHxVB3i/TtlUOfhgKdQXLPccOn7T8F0oPwdFo5dlhRVGI7F4V1Nxa9pa4agoSoolQTIsW5CxMTIIWZVkr1ajMeEyvQvCFgK443hauN1hK8XBMcrNufsGhWIfWqBw/8AjbIno4nh0CrKum5+BpYjCmmbPpPM5e67vd5rg4fllPI2lsUx1e50kVm5AGAAAQALAAaADggalMFVzNi8N7pxNL9zbVAP6me95I3Z+9NGqYDwHftd3XDoQV50sbPThmRrX2XldmZY/AqGq9z3BoYcxtA4lPH3FrocUGuMFS0tF1NMlwm5tQiajgzpqfsEy/8AD2mmWAjKdTJDjyMi4W2Hq1mAAO7Ro91+vk7X1Rn+tEa0neRBWqEsa42MmWGWXO5Wqv6eYkf7eJd0DiT8VC/cvHjUYasP62sn1gK54bbLXWuw/wBQ+qlx23KNBuapUEZm04HeOZ0wMovNj6LSp2Y5Y9L32ObY3dSrTbmq7PpRMTTeWmfAOKreJ2OxszhsQ39sGY5AhzSCPNdm2lim1CA0ggCRHUAz8lUtrV+1qGm0ltNoBcWmC4n3ZFw0fFdqXoXS/ZQTsh5bLAScocB3RIJglsxN7RrKd7A2DhnM/wD6abxUJ98EA8mtLTcqXGYIUK9GpTJ1cHNMu7pFyAfI+Su1PDB1OHw7ML8jPh8whq8B0iHGUm4Wk6pRFVjaYktJOQjlleTB5Qidib408U1vccx9PKSCQW5TaQQkm9GOc+oMMTLaRDnu/daabXdRN/CVW8HtA0XtczgCHDTMDoo5I6kacOTQ/wCp2o4uQFu2uACOaqmxt4A+kHQYI/Ahdqb1NZ7Tw0dT8l5+l2ekpqi5USLuJzONidLDQBR4miDrB8VWdmb0sfGUyrZsxoeA92nCeK6OOU5aUdLLGEdTDtlYIMZ3RGa5+gCKfRIEgfdaHGgaX8Fp208Y817UIqEVFHiTk5ycn5Iqz41t4oXPBlFVKgcI1CWVmFvUJmxaFe9G7NPFNnR3Bw1B59RzC5HtrY9TDvy1B4OGjhzH2Xa+3Sza+zqdZha9oIP5IPApJJMdSrY4mQsVrxO4NTOcj2ls2zTMdYWKdMbYpcrJXgK9laTKYVqNV6FjlwT1eLVehA42RuwtunCYhtUDM0jK9vNv3GoQEpps3dPEYojIzK39zrDy5pJtJblIRbex1PBbTZVYH0ngsdcHj1HRR4rYVDEe1Ra48XkQR1zC5PRVbdzZD8KC5wL2tJ7RhcGgERIZeS/poul4bZ7S0ECxEx4rHLLFOluaseFz80QYLDUaVNtMU2hrBAlxnxJmSVtUwtB3uOH9r/uEU7Z4/aFC/BgCx46Hj9kvzXyjR/DuvsDVDkjIXuaNQ6CQOYI18Edhq2ZpLYcfyyhrUspEg5T5x4Hj5rQ4MG7Z8Rb1hNpjLdCKcse0txftbbr2hzSKZJHsyQ9uawPWEoobEr1KJqUgHG73Fzg0gM0ffjJN9UDtWkf4ivVdJiWDiYbr8gjsVvLWZs+k6GHOamHeHMynIODY9l0DXinjFJkMuTVyJNiU6vatfSfnyMDXSZk1amV5DuBJJ1/arHX2RV1YxzXRHukEawRPxVS2pUyBpaCBVY57DpApmxtxER4yuijaJbh6T9XOZT9SwEn5pm6VsnCOp0hNs/ZpD87yalWIhtmt6Dkfinv8IaLR3jTBvDocAeI/p5wgawAoOy1eyqnvNyi5DrkUwL5vsq3jduk1G0y40mU22tmBc/2n1o1e7U+K8z5MuTJ2cJ78/wCP2z0+yFRcV+pvtLd51MVajKgqF5LzzJjhzVao0HtEZS9saRcHxVwpbSpZMrnMcSPaBgHqJS1mNbnIYQQBBPXkFrU5oFRhJSi6KbWxNekSGOqNaRcCR4yOaDbhajzOV7jzM/VdGNIHqvG4cJXma8E1gXsru6G7dapVIk09DPDUSCPCfRdqDW02gCe6AAPBVPdVuWo7lGn9RMA+kq1CnOt1rwu1q8mPMtMtN7G9NxdfRFEeC1p04XrnQrkDV3FDVriVMoC7unkOK44Ce1D1QiqgUD9ErCAOBlYp3NWIUGzglN0qQIVpgqx7t7CbiHEvdDGm4Gp6dAqOSirYkYOTpCvDYV9R2Wm1zzyaJTGrupiWtl1OOmZs+krpmzcJTpMDKTQwdOPidSp2YCXSQsM+qlfaj0IdHGu5nMaG5WIdqGt8T9kzwn6dPJ79SB/SPqV0ulgQiG4UBSefK/JZdNiXgqeydyaFK4bmPN1z8VacLgoU4IGiFx21GUmlz3AD8sBxKk7k7ZZVFUtit767Odh6YrYcMu6HEiXMLpAqNJtN4zGSLI/c3eeaApVGvfUodxzmAvBb7riR6eSAx+IfjP5ZllNx9n33cQTyHRMdibp9j3nZqNNveIYTnfGgOW8LVG5xpmGUlCeqJZKe36DtXhp5O7p+KypWY69NzHgaiQfkmGHqiq0ksaW2Ic5ouOUOEghaVdj0KljTAOstGQg+LeKPwhXUVyhFXxYPsh0Tlew8Le03nzspsG3LSBJJtmkwPKyaUN3Q05g8k8MwHlManW6WbfdlZlkyT7s3i8aaHRco6dwTya9kVynQe/EZmuc3Ic5c23eJ7rb2I1kHknheZnK02EDvZM0klxZPX2dLckZsjZOWmM1nO7zvE8PIJkNlgizgqwdIzy5KBtjdapiBLqmd7c2UlrWNGciWhrRZoFwBxKb4puUUqY9xrb9QMo+R9U+qYeEp23TgMd4tPnefKJ8kuV3Flen2yKwSo0ETExcjiD/SeHyVT2vgWBpdSzXPfDtRPveCsj8Y32fe0JGh6hC18MCeYIIKxKTi7R6mSCmqKSNnMe5rYgE/Jb7wUW0WU+z7jiSZbYwBp1uVmPpmnWDepI+iC3gxWcUzxbmBHjB+i1R7pr0edK4437NKG81ZupDx1EH1CaYbe9h9trh8QqrKxrZIHO3rZXlhg/BmjnnHyds3Rc11IPv3xnFvIK1UKXFK9l4MU6dOmL5WtbPgBb6pywJ4pJUhJScnbPXlQuupnFQlMKQvqd4DgoKjxlI5ED4qJ1aCSdeAUhbZreMyfmuAaVG3KFqhT1q9yBrNzw8EPUNkA2RSvF5K9ShPn1MdhbVNCpJ9g2d9/JLGr0BM0pKmdGTi7R2TZuODgDMgp7hjK4/u1vMaBDKkmnwPFv8AhdLw226fZ5+0ZkiZzCF588Tiz1sWWM1ZYDVhC1ccBxSvC412JaH0h3Do90gHq0auHWwTbZ+zWtM1B2p62aP/AF4+aKwyfIs+oiuCKjUqVf8Abbb9xs0ffyTLC7IZT7z4qOI1eAR4NHuhHVdotaAAL8BAstGAOu7XhdWjCMTLPJKfIJTwNMEupsaydSBE+HJHPeCBllpGuuvOV4aJn6IkUdfAH6JiZFTqOB1n81RuHrt4+n1PND0aUHp+XWVcotqUbOoIxuK4N46lC0aXNZTadBcImkQ4GLwSPRcwI0DFs9tlvlWOSo4FdTSfenENpYZ7nXOjRzdwT/Kueb37T7evkb/t0bHkX8UQrmxD/quWO0blJ0Ikgnl0PQqbatbE0avY1QKeZoLXNvJInJJ48LIDGXaRMTx+Kkw+9FXE1KbMVGakz+WQB3rQT4xxSOEYpyossuSbUboV7V3eqUWCsXZiXAuGuUHjmOqh2jh89KRqL26K9GiKtItNx9FW6WBNMlh4adQs0crbt8muWBJUuGUsrSoLHnCZ7Z2Yabi4eyTI6dCgsPRLntbxc5rfUgL04yUlaPIlFxdM7xuuagw1I1f9wsaXdCQOPNP6emqCwjMoA0iB6CPojmLkA1eUOXKWqUHiasT0CICFhESdJMeMqPE4y8D2iI8J4lePrQwD4IGrVAOsk6lcAJ7QAWUbyohV/wC/sF49+g0n5cvNcceErFoa0WhYgE4AHXUocolM2FyCz0FXfcncDtstfENilqxhtn/qcODfmidxNw8+XEYlvc1p0z73EPeP28hxXS3VA37fRCUvAyRlKiB+fALdxOjfM/ZZSBN3WHJTZhoFNseiMUwBa559VJSp97iT058AAtspGkA/IJtuzSBc90TlsD1OpHVTtspSSNBg+zAdXqNpg6N9p3oFr/qWE41Kg6lv+FLs3Y3ak1q8ue4nuzGUSQB/hHYnd2mW2Y0j4+RQuXhAelcgr8F3O0ovFRp4hKKODcKhJJg3MpvsXCtwwqQSWOIytPMCHR00uoHvB8EyYPJA9/AacTzR1KnDRp5IR+H/AOkbSJ0I4I8gMhaOCncxa5EQCLerbAwuGc/33d1g/qPHyXM+zyU4N3HvOPUp1vTtP+KxcAzSoWHIv5/nJJca9FB8C+s5JNoV8jQ8e0wgt9dPRNa70jxBBa0akiIFzMSSQOELmKtty/7Bx4qMa4aOEqfaWFzXGoVP3IxxaXUjoDLfDiAryLheXkjolR7mKayQsquOAIIcPEFKt1cAH7Qos1AfnP8Aa0F30Vx2lswVGngeBCA3F2Llxbi4gOawgXguDjcgcRA+K09PPwYurx7WdOw7pRQPJRUrc1IF6B5hpUdczySrHYoNa4mYAGgmb6ABH13X/OapW398KVHECk4m93EXycpHqiALrYiq+SWBs6ZrkD+3QFQ9nxkz1R2GxjXtDmODmnQgyFLmbxgea4ADRDxeY8vupH1oJNydGzxPM9ApnVv2Cfl6qJuEPG5Pw6eC4AL2kalYjhs7mQFiFhs4Bouk7hfp/wCziMS3+qnSPwe8fJvqidy9wg1zcRiG97VlM6Dk9458guh0xfmksoD16xEZRrb85L2jSi5u75LQ12h7mF7JHeABGYA27w4XtKhxNGoXDL7P5coUG6DBWzGG35ngPBEtAYOp/JKjwdAgNY0FzzoBqf6jyHVWbZewAw56kOfy91vhzPVI+7ZcFPru+QDZ2x3Ph1QFtPWNC49eQVpw9JoaA0AAWgCI6QvA1Ktv7y0cGwl3efaGNuehd+0eKZ1FbghGWSSjFW2NjhBMiQeMcfEIfG1mtFyXHkTbzhVzZ+81ZwNWpDGOHdaRfoRxvyKnOPDm5uOt9fNDarQ88MoNp+P3R5icQSZP59ghKWPGaInw/LBCV8UXmBxTLZmy8tzclNXslfoKoUUaGxrr+WWzKeUdV4RKFHWRG6Rb5ba/h8M6Pbf3GDx1KsDguYbwbR/isUXf8dLut6nmuChTh8P2bAOOrj1OqAxZTLEOSnEuRRzAauFNTuN42J5Dj+dU7wO7LG97LciCeJHJR7Gw0nMfAK1YWhKyZpu6Ru6fEtOplC3gp9jiGwI7rSPiCrFs/HB7QQgP1AwmV9J3Nrm+hB+qTbBx5a7L6fZHLj14lJeAYsvx5pQfDZd9Uvo0A6tMeyIB8VNTxIseBR+FoCZWBHoumNsFXcB7R87/ADUtbbLm6hrvggu2hKdrbRDQSTELRDLNbJmbJhxvlEm29/qVGM1J5JtDXN9b8Fyza+P7evUqxlzukAmSBoBKk2lizVe5500HQIQt5eK9SF6d+Tx8mnV28DjdbeM4aoM09mbOi5b1A4+C6Rg9o9o0OAaWm4c0BwjqNQuOlN9h701cJLWhr2EzldNj0I0TEzrFPEzo5p/OS2c48SuZ4r9Qqrv+GmI6uk+fBW3D7Umkx8lzHgSfebI48x1XHDZ2NYDFliCb2ZEiCFiBw9ptVTqbWdVp1a9fEfw+Ga99NtOn/uuyOLe8dcxI0hXFjFz3fjd+kcXSy0KsVA6pWdRaXF0WhrT3Q48XFTTKCvc7C1KuNfXwtM06DWua41HTYji46vJgwLBdL2Q97heLGOQ8UmwmzalVtOmKQwuEZBFMn+ZVdwzAcAbmdSFZm4QtaAfh9UutPaLHUa3Y72RjBTJGUX1PvevEKwYes14lpn6eIVFpYuHZXSRw/wAFb4vH2LCM7HNIcBZxBsQRxCZegP2C79fqyKDv4fAt7eubF7QXMZeIbHtum1rD4IPB53MbVxbMknO2iXZ3F0e3Wcfad00HwRezsFh8OxxoU4JIPEnoJJJAHLgha+IlxOrjx5dByR+NSpyG+XRtD9QypiS4y7XgOA/yiKbC615OkcPuhdm4ZxdAF+PT/KtGz9nBvUrnyVWWoUQ7O2Xl4XThjA0fnot2tDR1/LBRxdcZzyJXkKQrwkAEmwFyeiBxWt99s9hhy1p/mVe63w4lUKnSyMDeOp8UZtfaX8Xi3VP+On3WD6/VCYhy4dAOJelGJqpjinKvbXxGVh5nujzRFZcNjx2TDzaE4pYmype7u0s1BgmC3ukeFk6DasSCFhycnqY32o036dmoMPFtT5ghUdpIMjx9FZtvV3mi4OjUGx6qrFben3hR53VbZLLZsnGdo3xsRyKdYWu5tj5HmqDgMc6k7MLjQjmLadVdMLtxjmAi6x5sGl7cG/p8+tU+RhWxUCSqRvJtjOco04/ZFbd29Nh6fdVhz5KfBh/mZHqc+2mJk8dL90a+qhFz6qVzvkfmommFvPNPAdFsStAVjygcbPbIKte5G3AG9i86ezPL/HyVSdUtbjqtGvIMixFwQuZx17+BpG8G/KY8ossXPaG+FRrQCxriOMkT5BYgcdqoqV/s+LgD8V4sWfJ9GXh9kS4K+IM8GkjpYXHJGYsa+SxYpdP9Cmb7CrGDvDxCGxWo81ixaYkWQYhxy66x81FhB9VixW8CPktOw2DILBPsNxWLFIobP1WLxYgKehK96nEYOtBjuHRerFwTl+zP9keJ+ajrrFi5Di3FaKs7X9un4rFiIr5JdhH2v7z9Fbabzk1WLFhyfZnpYfqhDtl3dKSHh5rFi2dN9DB1f/p+RjdPzovO2c13dJFuBI+S8WK8uDPDkFDpEnn9Fs3h5LFi4D5NeHkouKxYgcec/wA4rxxWLFwTU6rBqvVi4BqsWLEDj//Z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46" name="AutoShape 18" descr="data:image/jpeg;base64,/9j/4AAQSkZJRgABAQAAAQABAAD/2wCEAAkGBhMSERUUExQWFRUWFxgYFxgYGB0eGhgeFxgWGhgYGhkYGyYfGRkjGhcYHy8gIycpLCwsFx4xNTAqNSYrLCkBCQoKDgwOGg8PGiwkHyQsLCwsLCwsKSwpLCwsLCwsLCwsLCwsLCwsLCwsLCwsLCwsLCwsLCwsLCwsLCwsLCwsLP/AABEIAMIBAwMBIgACEQEDEQH/xAAcAAACAgMBAQAAAAAAAAAAAAAEBQMGAAIHAQj/xABEEAABAgMFBAcECAQFBQEAAAABAhEAAyEEBRIxQQZRYXETIjKBkaGxQsHR8AcUFSNSYnLhU4KSshYzQ9Lxg5OiwuJU/8QAGQEAAwEBAQAAAAAAAAAAAAAAAQIDAAQF/8QAKBEAAgICAgIBBAIDAQAAAAAAAAECEQMhEjETQVEEImFxMvCBkeEF/9oADAMBAAIRAxEAPwDuMZFPsv1v/wDV4ywfVUMrNLtWtpSecke5UYFj6MhYmzWn+Oj/ALX/ANxIJFo/iyz/ANM/74wQ+MgLBaPxS/6T8Y0KbT+KV4K+MYwwjICSmfqZfgY2KZ2+X4H4wDBcZAiUTtVI7kn4xOlKtVDw/eCYkjIiVj0wnvI9xjZBVqB3H9oxjeMjI8jGPY8JaPHO6B7YhSkska8PjAfRgkGPYCs4WiWBhxF94o5zeCOlOqW4kj3PGMSxkIry2xkScyVfp/dorF5fSkx+6RTV6nyoIJjokUb6QpdUHj7jCez/AErTAoFaQU6j/gQffN8pt6EmQlS8NSEsSM80uD3wGBi+yIpEqpcaqlzZZw9BNPEJceUQzLwUM5E7+iNYpHaJyEllKSDuJA9YiWiEO1SFzygolzAwUDiSRWhhgm+5YSAUzAwA7B0DQGagoy4Kssvq95hZLvuUadb+gwT9vyEEoUouNySoV0dIIgGNNopeXIekVYyeuH4+hh/fd+yJgGBbt+VQ04gRXl2pOLMf80jBROpDQilTAZq2ILt5O8PelBAIIPKKvYUtPV/N6wUYaxkbxkMKX2TttPH4P6T8YIsn0jTjMUhpPVANQqr7mLDmWzaKihcK7wl4ZyVA5gP5iK0hDq0n6RZtHlo8/jBsjbtZzlp8TFClrghNoaG4oTk/kt0/6U5UuYUTEMycTgvm+m6kObPtaCkEoqwfrcOUcO2hW9pTxlnyxRfbLaeolW9IPiBGUUwuUklsvatpkhJUU0AJNdAHOm6PbNtMhZoHGEFwQc3o+Ts2UU5c50kb0keIIhTsRamlKSSXxnQ5BKddIPBWDySo6hKvhKg6QSBmQzRt9oLNUylKG90+hMVHpXUC5DaAsDwIGYh7dVqlpDqVMKtwKikcgKPCTikh4TbdMZfX1/wJnij/AHRGb4q3QzSeASW5sqkRFcgqxHG/EramVCW8Yn+10aAxC67LG/2gf4U3+kf7o2N4ABLpUCosAQHprnlEK74QNFHlAgtnSLWSFABIwvQjNyG7oDkEaTLYlJAOpbycwJMv+UkscTjOg9xgS7rOpalORhGhSCS+dSIJmKQlYRhBJfQalLabjBtsBPZL3lzCQkmgcuGoIpm1+1zhSJaurk9R/wAxYNqbwRZ5VAkKW6RkKa5B45HaJ2NyS7msZsKIp1oUo5n4/AQFM7WZgpQLvw+RziISsWevlnAQzB5oEaWa8JlnmJmSlKQpOoPkd8HGW+ZPoDwgOfZiC6a19A5hrFOr7LfSVLtEppwwzUsCEh8XEAZQ2TfEuYrChyrcxGjxw+656pc1K0kggufGOr2K4J65aZsuuNIUOsH6w+ECxWh9aktLY0IU7cCP/kxSbTtDIlTJkta2IUXASaPXQcYY3CtunQQykFDvm5M4kHkT6RXNoJcozlYh1qV1yGsZgCFbTWU/6nkfhGv2/I/GfAxXp0tD9kK4sB46HwERlEk0CSlT6FvIUMI2GiyG/pP4/I/CI1X8hVEl+45eEJZlgWgPifmkFvBiYKsllmEl0ApoThLEs9Ot6PGs1Bk6TiDl2IfcYWTLiChiTuLVHvrn6w3nzwugSoEFiFe5iQe6GEtARK7oJjnlrklKyDnT0EZB98Svvlck/wBqYyGsahqixwn2jk4VSzvB8iPjFsMsViv7XppLPFQ/tjrktHNF7GaZBYco9MowRZVBUtBGqU+giRQArur4QaEbKhfstrVJ4pI9YuVypKpEst7IHhSKTel4ifNlzEsnAUpIetSKimj+cXrZI9JZ0pyUFKFda+te/wBVXY7VxSCQGG7yhNsdMpND5qCvUExLtbK+5wmn3gBfhifL5pAuxsxlrS9ClJ7wW95hr2JX2lpSYt+zCnkngo+gMVMRadll9RY/N6gfCFydDYv5Da0SwUkNnTk+sLfsJvbhqs0PKAZy6ZxyySfZ1GWCyYSoO+XvhbeV7yUrwJJxgkEMQMwMyGzOkHWCaAtXL0P7xpfa3CP1g8MlftAr7QA1l2hkoocTlvZJ9IV3nfwTbZSwT0RCsTpq6QC9csxFgswcE74ru0tlUTMmhPXfo0jPEkVBPEkFuBEaTqNjY485qIn+kS3CaUkUSENxClGo8GipSrPT58omvG2lczrGgCW8K9+kHWKzYg53wnLVstKFSaQrXIeuTZVplESwwoO4c6loaWqXSmXnC2Yr3k1rBTEZEFdWlcyz/NYgDkMaZkd8ZMtXXauY5VDZ6R6kUY0aGEZoJPWO53Hz4x2L6PrzCrEgKNUKWnwUSPWOSTJnVcZNny/aLrsiFIsySKYyVeJ+ENESTocW5SReE4J/1JEuZzKFqQfIpikbT2eZ9ZVhQ4ZNcQHsiH6LUo3kxdk2VRJ0/wAxFPKAtoiDOcGhSk+vwgSQEV6VYlEVDHnG9mu1l4lAFhlxgxBiSUmsTaGPLTYRhSQpSWegPVL8C+XCJ7GSAsFRLtm3uAje1K6jQNKXnyHuhvYOydIdUS26fRo1kIiO0pcxg+xVarLiU/BP9ojIsKLEGHIRkGggtuJEtakaJJbUU8xFQts5a5KcSioYzhJzYpqOYPzWLMq0tIx5/dvXV0xXbMpBFXwHtAVMsjJad4G7dQ6GOqRKCTLHdCnky2/D6Foltq8MtZOiVehbzjS65JRKSDpkQaEO4IO4iCrzQLTLWgshZSwVklRz6zdkvrlv3w96Jcd0c9uWVix7+sUhTAOBRySBx7oumyMwdGsAuAunekRSbGhUtRlTJYWUKHVU47XIg1prui/XKhYTWVLlJAoEYnz9oqJfm/uhYDZDfbIKmpQsb3mcyGSqmhcg8W3wu2Zm4Z36kqSDXRiBXl5xYJ0oqSQM+OXIjUHIwFY7lVKXixAobqjM13ltPdxg1TFtOI7lmLNswGxg/kPjijm16bWCW6ZbFQLEnJ9WAzIpwhfJ2ztU15SZnRlXZwUcjJBP5shxbeYMo2gY7s7hapyEg4lJTTUgQEVy1JcLSWz6wp5x8+Wi2zFl1rUo8SY1k2paFBSFFJ3gwvhi/Y7nI71YbwkFSmmyzhBxdcUyzrHl626TgThmy+0D2hlXjHAbVaFKVjJdW+NZlqORJY1Z6PqY3hj0bnI+g13imVKxunCA5JUAG3vryijyNuEzLWpBWpKJgBRjVQEAMANCRXWOeS7SrDgxHC7kacPCLLs1Y3SuYwdUzAk6gJAJY6O4y3QmWEYQdlcM5eRNE9usomWl09kEht5d383h1Z7sWA790DTcMu1KRxx9xwj1eHMy0NHnZdUenijyt/llcvhJlgDduhDaLQkZGvpqYtl7oC0nfFLt13TA7MeUHHNexcuFraPFTgaavT94gM1zTTxYe+I5FgW1R4wbYLoWs1onKsX5I5OEvg2kE4WOuXf8+cW6Re4ly0oTXCkANwEV222dKFM5ZKQfEgB/PwiKZfUtIqSeSSfMBo0Xqyc1ui0bNziq0qUouVIV/wCvwiPaxOGcnCwGAeqoVbK7QS5lqShOJyF6bkk+6NvpIvNUqbJb2kHyV+8Fg9g/1jDVTAal/jEE3aNCHwjEd+Q+JhfZZsiakTJi1gJICwS7vu1aLdYLqu6cjCgoKmyxMr1eAlyC2l2V67L1mTphCiMISSwHIDjrD6zyPT4RWr9sq7Av7tyhdAWchtP3hfIt1pnPglzpjZkBTD3CNQf0dBEmIgh1RV7svqahRE0TEkJriBLMaZ+D8YcXffyFqAPVPHI98a/QK0WhEmgjIjF5ShQzEAjQqD+sZD6F2VBEszbEkI7WFNN+E5DwyiuoKkKeoKTUZEaFxpFj2dX9wAQ2FS0ngyjENos01M0nAZiS5SoEBaH0CjpXslxubOLyWrFi1bTGmz04Ks4BoHU3Dfh/LvTppBKkt+2UD2G5ZstRWZuNBFOsWD/iJolQ3Hxg6dZ1DMEP4K5HJ+UNEWadlemXGsKLEKSQyXDql8A9Fo/Kcsw1XbXRYp8t+lWCG6oHZbe+u7hE4EeybejsuFDcKtxDZGDxS2K5OWmG9IwdiW0ELr/vpMpGAnrTOzVm4k6DR/hGXle8qSjEVBTjqgZnh+Vnq+UUK2WxU6YVrNTpoNwHCGFjF2aWyYrEEmjZgUY6+GXdHsoHONbSrEcWoYK4jIK9Ae7fHqFekBMq1XQfbWWEzRmt8Y3LDYj/ADOFfzEaQGqJrHMxJUjeMQ5oc+acQ5kRATSHWhZ72RTMxHs1IIHCPZwy5xEZjxhUTSjF02QmvZlj8E5+5aR70xSpcWfYW8EImrkzCwnAJfiHb3HuhM0eUGh8UuM0y2TbWULRNACsKusMioEEYX3VyNKxIsoFE1QaoJ/tP5k5Ed+RgRaCkqQvMUI+dIXrnFLpJ6p8OD8eMeS5WuLPcjjr74jMspwaEaQrtdnYwXLClAMQWyJzbdi3cx3wPaOkBLoLDv8ASJ8GUc17BEyniYkISVHJIcxoZqh7C617LUOrqaB71vKVJQFLIUQQeir1myCjol2fk0Wx423TOPLkSTo3n3qjopapyChSlFADOrDLdWIgge1NI/lgpM+UUvLKVcs/j3RTL42mm2yYFr0GFIAokOT3niY1slqUiqFEHeDHpeKMkeVzaOjXPIHTIOEjPSlUq1aNNt7vQRLVMRiQMSX3EsQH0dj4QpuDbAhaRPqAaKHLIjLviz35OVMCJJYyJ2ZAD4mBScRy4Rzzg4dlIyUijWnZuyCWpdZYSCXxOPPOEVhILMnPIn/mJdqLutEqZ0UxTyXBQoZLBBIJ4jJtDGXeOskDhEpFUXdNpEvokHq4kp7lMM++nhE8xEVra2coJlsSGAypod3KI5O3R6qVSsRoCoLzOTth1MS4N7QbLGqXGokD5+floAlbSBRAMsp4lQb0gldvKfZbmoD1geOT6NySMVYQT2RGQBM2tlpLYFFtQoN6R5A4SG5IsdgwTgrEno5gIJ5MCFblI4gkDeAwAd5n6v8A5vVcgA/ifJmzgm5kBfYWVh+qF9SYP0qyJ8YMvaxJVLwLDgl8Kksl+DUSv9JY7tI9CMmloScFJ2/9iWVbgiaxJQ6MWIEZUowPEUMMbFe0ohTzkSqgHMoW9aoAIHzSKzb9lpSlHo5igoIJEsmp0orUUD8q4coyx3OiSkTJhKGAKgp2qBQ7+WsBScnQsoeNX6LNbUpKSqiC2b9RXJR7J4Hyyij3neM/okySpQly+q2RfUrGb1y3QztN/qXSUgKSd9QrgUZNzgRVpRP6kxPRqTQGrJ4EmoHBVBoUxboSMORX5c/ARV0mhB13HgQ5Y/uDPNkBPWBdJyPuPGJbxu3o1YZiVJcOlQIKSNCMnGWRiLpVJS5AmSzQ0pyJopJ3P3PC38DcfTBZk4pU4qNRvGo8I3nUWA9MxxBy7/3j232cYcaHKKCrOk/hU3kaA83AhRMxEDdUe8e/x3wbBXomss4pUCMwXHdUQTPQAS2WY5Go8jAUuioNUXQOHV7qkf8At4Q5P1RBaMj4wuM9WkMl+6IUSxGdsy0CotazQBL8X+MbyLSpsSjhWFOGoze94KmSQRTPSBilKgXzGYgbCdHuraT6zISpQaYjqq4t85cYgnpxmiu4ZxRtlby6KeEqUQlXVJ/tJ37u+L8q6ZiqygSeH7x52fFbtHp/SZlH7JMYSZeGXQvxBhTbJ8zCavUcxA0695lmxJnJAqRVwDhzKaV7uEVq99slqcSwE6PrzG4wkISfR0Z5witjK+b/ABJDFRVMaiQwA4qIDjk7mERV0iHJdxWEbl3JzzJ1313w4u9fVaO/DGtHkZp8tkRWwpEqJjRBNHWI3GN5Kva8IsmRaGMibpF42Rv1MwCROPZcoPIdnuzEc7s81nVBt3ziHU7OXhmlJUxP4u0X7aWWmdZ1oSx6PEx1DMWii3bPaYAogNn3QxsNoXLs81AK1FanSrCVHrBl5DOg84ClXTMNcMzngWMsqtHnSXo6kxzf93mfLQEkBq5bisZQkGzq8SSVChGh0jZNy2lRZC5/J1ZDgYmXspbXLGeob3IfuKqQqTXTGtDS0SUsaaQrmSk1J8SfjGq9lLWrtdKecwf7oj/wNPeqB3rHxgKH5NyF1qtSAosoNTI8BGQcrYyZ+FP9UZFaBZeLtsqlAlZIVTCDQK7izHkwOgGp0m3TEOk9dORSqvdWoPA+EeIkqWRgKW/CsFj+lXsk7i0EKsgKhiC5SgPa7NN0ygA4F46IW18hnHi76Ed8S5EyeliqVMKSGzqC4oauDqDiYkBO728lhctEm1IUCEjBMBDYmzSaBY/KSO4xBf1uKZqeml4hLDCYR1kv+AsSv9Kqbq1geyTMSDUzpZdwosoDeUqonl2eL1ifTsulap/3/ApXZCgplTE0USJc1Aq5OWmMOapUyg9GyMa7YpBMi1ElPsrzIZwkhWakgv1DxHVLs6TKSxSllyyQDLWGroAVVSpskqL5soiIrfY5a5fRzXw+xMIJVLNAytVJyBzLAbkiCpbpgeOlaFqLYZSQiaBOs6iWIduKpas0rGo8REE2xGUkzbOvpJbsQ1QDXBMRkQe8HPSI0yJ9jUUkBaF5oVVEwDIgih4KFQ8b2kFH31nfAaKSalD5oUMlIOh97EsyS/P/AFGyMIQZ8lIKOzOlqLhIVQgP2pZJDKL4ThBqxUvn2LAvHLrLoQxfDSj1djoTxGYMaWwBbqAKSB1k1feSPxp49oa4s4guyeoPvrhrQg5pcaHMagjeYC7C6oNXJBSmYnLsq/KRl3EZfpMbSjQjePMVHo3fBtyT0P8AeJdC6O7A70rbJVaLAoWJB0YXVJl2a0rE5mwPLdus5CkkaOyd7PqYM8njg5VdeibhbsrqzlGgi6zNn7OsYqFGBypCiA46RaiOqQ5YJA0GQMB2rYYggS15swUFGuHErrJScq6Vo0csf/Rwt1LX7FeKSKtlA1ozxDv4wZaJBSpSaOkkFjqKGu6Ivq++PQ7Vk7oBmywRiEdAuHbBKLGFrLqT1W1J08Yoa5JSaVfSIVHDQ55sOMTaHQdfF6zLTMMyYanIaJGgEK5gAzjdc0nhGmCFMDLBMG2ZRQQ3hGqJMEYYMUBv0eLdR5mN5hYNG8tOsRGpinQpsNB81gqRPdWEZNACp9H1OXzyiaxhqxkwNaOjbI7XSJFnMucpQImKKWSTQgHTi8MZ30kWMfxT/wBP4mOahNK7/WIpkrvjnyakykFaOgnb6xrp0c1VQQ4SGIqCDicGN5n0jSqgSVnvSIoVgshzwnwg36ip3LDnEmx6LFM+kAHKQe9fwTEf+Llq/wBIf1H4QmRdp3jOD7HY1BQSwGr8MqwLs1Bab1mN/lpHCtI9g9NjS2Tx7Bpmosyps1NVJJDviRWo1/F3nFEdqvpBl4FkkFw4qw1CgX6m968nhuqWBVK25Eeb0PnyivX9cylL6VUtWQAmy6ENvKaH/wAYrKdrZ0whvQJarKEBlD7tnBSHlJG8ByZQ7wj9RyS3js+MSVyiQXdKkO4PLXmknuygpCp0pToVjG4EJWX4F0L40c/ijeWZc0kIWJEw9pBBSlR4y1Hq80KI4QiftFmr00LbNaQerPASeyJgHUV+VYHZ8hqR7UNrLZ1ofqpXKOeLrAfhAUOsihLb3oN4tqlrCimanhi7Sf5vab5aCLOmYkJCV4UhwlJLpIJdRQtik1NUlwaBjmA5JmjFolmXOgyymWy0mvQTW8EqNC2hoQ7b2qiruKJhMrEk1eWuvNNc/wBJD7sWcXiQoYsM+WUKzC05cFEaDiH3OOzHtsuJU1PZx8QxJ9/IjkXGeWTi9gli5K0UOZYXOKWCk9rBqG9pBzIfvHnHhurpCyUATCxwgMJm4pAyXTIZ6VobKboX2TicF0qyUDz3889WYRZrjss2W6p5xkBkgh8P5kvVBPCkNL6iKVrYi+mk+ymWDYmaxKmSFDsmpSrRQIoGPkSIlm7NTSgypjLAB6JQzQXcoIPsKq34VcCY6OZfSVRXf+/z6xhuvEGJS/6hHN58llHhgkcMmFclZAUpCkkpLEjL4gwfZto7QlmUFNQFQGIDquAodZjgSCH0jpV+7JSrQDjACwO0M+BBHvEc4vzZidZCX66HbEOOT7ueUdMZYs2skVf5OLLinDcXoTJS2YjUqo8bK31fnAstVI7WcqPJ6iQWiAySakufloJQKHnGoRCNDWCqkxglQSc48HKBxDZqiXG4lxsmPccPQD3SA3or5zpBpFIXWhbJ4kwJaBE1l9ZXAUEMDKLQHZgAKwxkzCoEcmgRQZM1nP0as34Z5iH6b+kS0AAFwBUJG7ec4RsQSDkx9IEMxP4T3j4mI5o2x8fQ9mbUpIogl3qVVDhtKQRYrdMmrS2BKS5KgHIwgk56/F4qsy0gZJI8BB2zltWiY47KqN35+PviDSWylF8u9iC9QMn46HuMazbGcRUhRS7OGBy4s7xJclkWekKhhDhVaAcychlxOjwaLzkSvbQVA9pTMHzwoOfNXgIg8jfQ6x1tk1kuaepAUEKU4zwmvHKPYhm7fWYEj71X5mz49Yv4xkNcjVEsqLKc+qWFTKUx75axTkMMCi8OiW6JiRiZwsGXiozVJQTyJMNTYk0BC07us3gFBj3CBLxsYoFEKL5LQyjTIFwfCLSdo6YKmRz59mmBpqAhRz7QfiFBOEjif3gCfs1iHUUmbL0TMq36ZqHCTzKeUNU3RJwhiUGlC7eQIHeO+N5dylNQoAaKTUcioFzyiTTKqUfkr8m7VS3SlyP4c1i3BE1OQ5sO+BZ10kLZIwqUxwH2t1DRXrueLkiQa4ilYG8H/wAqHCI1t0vEhig4dzCZL/lUkFSe8CA79hUknoTXZfQCMMxGMJLFPtIOpScxxGmrQ3sfRrrIWFDMoJwq8NeaYX/U3IUC+QBUXyyAW7qH5VKU24RDbLsY4m6NRyUD1TvBDO/cd7tEqvopY6n3ihZZaaihBFeHF31/eE9uvApdgvCHqUlxw3EnJizvQqhzdZ6jqGJYBAxABTO3VIJHeM9Y8KgohKQAXOIN6hzRtzjlEMjltx2CMlHVC+4rz6SWSgYWJdJ4bwavwOWUOEqS2JJY7jo2YhPabrVLmFYJYkFtEjJhq3PfrDKTYw7qcoYGmjfiOfvIjYpua6GdNWbqmA5AP8fdEBkpWMJALvmHcag8ILP+YVnCwDAMNRm+fz4CpnpxrUkskABtxzPu+axZ6BVqqOYfSFs+izmWuUMAUohQGThiGByin2wfeEigV1gN2Krdzt3R2a8rLJtyiJgKuiUCwJFSMy3A+I4wk2v2fsUmUqYqUfvFKU6CSpOuFIelSWppHVg+pUrjvXs87PiaejnV02YzJiUAgE0qQAHo5JyFc49vSzqkzFSz20KKVc0ljzrDaVYpcqXKnS1LUhS8RCwAWlgqyZ36jO+p3whmTVTlqUHUrDiUf0pDnyjr5HPx1+TX6qpMxQU+QIfcoBQ8iIlyjS0LnKUhRQtWFKUFkqJITRJ5hLDkkRIuQoBylQ5gj1hotdCyWzdaQEinac+HVHmFQMEw1viWlKxLywS0JO7EEYlh8u2pQi07DbPKXKK1JAE4FEsqSSksSFVajYSX4RnKlbM47pHP0TSDwgK1KdQbIB/E/tDvaSR0U+chwMKynClmGlIRIIJPhGbtAS2GWaWMzBiFOYAlTA9YZyZIORh4iSNjUCBJctVOoePy8M7DL+8SGcFSab6ijR0s2exWclU0yQrRBKKZ1UH8vHdEs/ofF7OTqsuJIV0RAVRGZKzwSKn55gm7ZQQoFSTMUCPu01SGyxrTn+lFOIjodt2ksr9abLBZiBm26goOGXCIpN+SFVSrq5YiCEj+ZQAfgKxx8G1tnS51qKF1ttSplFB9wGQ/lGULpF2kkjAf6Wh3N2qsaCarmn8qSlHiWUrwTANq23QqgQoDckAD1c97wvhXyZzvsU2i5FlRZJ+RGQV/iNP8NXiIyH4r5F5fg7kiQsUBJHHL3+ojybZAUkFCeTUPMBx5Qe8eKAOcNQ3Ni37OThAIw92XJqDuaBxduEuB3pLHy+MOWeMTKaDQ3kZXvqajN6qygvkpNPEN5kx7MlTUl1Jc/jR72Y+UPVIc1A5vEmAQvEbyiADpaEOda4Vc3GE+AaN+iKAzODnip5gYT4c4b/VgMhn3ekeKs76vz+MDiHyoDnWJJDBIZqhs+5mPzSAvs0AlSS7OwJy4OzjveDp1nWBRRTzAKfj590DTUqBdSMX5kF/39Y5547spBv5IUrUWdwWyOfEYg4IhbMWqSFKY9Y1Kas2WIaa/vDddpFSlRIbJnA5gVEeTDiAUAHDdk1G/PMNvDRKGLiqTLxnXaFtptPRoAUMLsrhiNe48DTlAcu1JTJKiMKlKUo7gWFMnZmhpbrGZgKWce0C+XIAgfOURzrNKATKU+QDAAMAxCc6sWNMuTiNJPZVTjoFuqUlMpyMKlKdbalsm0DQrv+zdIEzOrMASUgOMTYn6p1LgUqKRY7TKEtIw1Dkg7zuI0JIIHKE11TUT5apk4FJBKcLBhhxKJSGyIY61J0gfSXGH3dnPlXJ2jnt+XcVJWUlySMIyZLMUitMi/Mx7sheaLISlUoAzCxU3XYMaE5pcpy3GL3Ns0hROAoGbdao4cd2UKNobplqkksAUhRxpNCwcpozFIrxrwj0LTVHI4uLstV3T+k0YQwVZEkVAMVa4b+lypEoqNSlIJIeraRrtLt0JICJRxTFAGuSU103nQbq7o5VH0dEtK2WGbYJZd0pLu9BrnDGxWmzypUuSnCWQpQCWISA5KjuDkh95jky9rrTMQD0hBrkANS2XCJLrvlTEJwpUpJTzBzT3kCOiEXHtnPN8uinXvZDOmrmYy61KXozqJPvhXKuWak9Vj3GOghUzQNyDN4Rv0cxqlTaVLd1ax1c4/ByqMvkoxsq09uUe4H0IiaxWZKzRYlp1dNRwbMnhTui82exrU9TQZkeXOILdcHTpAmAkey3aHEHTzEHyGUPYks14mWrDZ0FJ1mKYzCNa5S08u8mBeiEurpxn2lB8PFKGcq/Mqm7fENrtU2zTjIUyUhmKaliKEqNfkxFMTv8AM18Inlp1RSLr+6NFTUhRKU4lfimVrvwdn+rFEk9S1qSVEqLhn04AaDgIyRZioslJUdwST6RNabWZYdSgG0ThJpxFB4k8Iloa2zE2FRNAYNkXWNfCK/8A4jUrN2/V6w92dspmqEwqGEaZk8OAjJCsay7FQMmnKMhwlUZDC2XCxbUyyhJExBoNVf74NXtelKSXSWH4h+8c2uhpU1UtQSlWEOOjQN2qppJoYZ3hOSJS3JAwnMJA4VD60huOjpc/u2i/WLajExMtYB1FR5tDD7YTw8f2jlFxX7KQhKS2Ik0ZRzP6Wh1NvRIBJYAByw3cmgRg6BNwT6L59ty8TFQfnBf1xH40+IjhE6/0zVk9Ep1FgAQOCRUGuUXKyXklSQUYlFgCUqoDqAwqx11gRi2aSgkmdITOSciDyMbMI5r9rTkzkqALYVAkkUNG0cnvhinaiahCitQYAmufJkkv4QeLFpPpl5aNehG6OXj6UyFJShL768TkKvTdD6V9IJYq6FZSwKSA4O/LJvf4L+x/E10y3qsqTmA+/XxjU2FO6KZI+liQSykLGem4c4Z2b6RbGv2ik7iKsxJLCrACBSNwyId2uSUy1lAdYScL1q1BWOZWS/zLWlNpC1TElSip2FXZIw0JDh+UdBlbYWVVRNDHIsfhAV6Xrdyz96UEnXCcX9QD+cTmlJUmNFTXaYkvXaOXi6JnBlpUXXVKlaFgxGFqUjywCUopaaqWKJUkqGFnoQogPUtllh3Qt2lsN2Tjil2gyVgezhKT+pJIJPF4rl1yFhyLZJYEZqUBXQqAYcoWOONjvJKKOh3rYLItLJUldCSAUlXHUHLgY57bLb0Kz0blAUDMSqoGgGE0CVB0E6AtrDz7HmrQMPRLzFFuwNDpqN0LLZs2JKitSF1DKwuUkahq0ZvkRZwdaRJZVy2xJKvpCJpUUmYk9gEAhKdA5FSMn4QLedrM6aqfgKUHCDQU6uHTSkNZ9yywcPSKBScmD13sM3Hi8ZZUoBKQSoE1djlq+QHH1iUYtbLTnGSokuG6eklrm1wolrZgauFMWb5aFItksAELSA2b8SC3eCO4wTe9+qWgy5b9EO0Mgo6hgetzVzajRVpkkrViUOAAokAaDgBu84rVkOi9XFfyZ83CVIGZxLfTcmr978ofyZaVVUoMT2i7ndTPLQxzi7bOVBhT9A98XHZ+WpAKFdUHJSlAepc90On8k3G+i5XZIlNVL8VMAOLHPI74nv2yhEtZQDk/OlKqy1hHJvMIIw13q1PJ8omtF8hQIKqHQqiieiLW6OOXvaOkn4ysAmgCQVKpo9E+Bjt2zf0aWc2eSueib0ikJUtClsxIqCEMx4OYrGz122azzzOMqXNwl0JZTo1xjG7qfLJotd8bdhcoiUFIUQQQRU/pUkljnm0Iymmx0vYixFOEyUlP4SVYTzS7Hvj2TsdYEdmyyP8AtJPuMS7O3yidIl9YYwkBQKklTgMSWJzzhuFwKBd9i+Xd0hJATISAaUlgAc6ZQNP2KsaiVdAhKjmUDCTzws8R7S7bWewqlpnBZVMBKQlL9kgFySGzEOZVrSoOH7wffGpmtdFdP0e2fRUwDdi/aMiz4xvjIwaR8+SUkkKllWjKZgdMklHgxh1KOJDLqdWYPWmXxi22T6L0JoZ8w0AolIy1Du2fKGVl+jyzJFVTV/qWP/VIpFFJISTkyj2eTLTVKEg79fEQDtPbFJlAJYY1MW3AP8I63I2ZsycpSe+vrBQuyUP9NFPyj4RnNVoVRd2fPdmu6etONEuYoOzpBOeeUW/ZnZ20CVWRMCiou6SOWYjqy7fJl5zJaeakj3wNO2osqACqfLY5MXfkzvCptdId/cqsqUjZm0n/AE24kj4wBtbcM+VY5qyEpSEh+t1i6gNBxyeLdafpAsSM5hPAJL+BaKft99IdntFimSpQWVKKKlmYLSTkSdIblJgSSOXmcUl0kuNYsV23lMmylJIKyiqXxHnq3/EVbG4ie7LWUTEk5A1HA5xmrLRme2q0Lc1CRuDD+2vjA0ueQaGJb0k4Zik6PTlmPKNLPa0IGVd/zlCjcjYW0spJo7EUADh9w3Ejvjz63iABxFWTmu4AAcue6kB2m1FRePJaoFGc7DbXZUgkEkEB2GQOoL5tlzBgAIOijXjHpnkuT8/LREmaYKSJyZPKmTUVSshtxY+UMrNtvbZeU9R4KZX90KZi4EmrjNC2XKTt/MUWnSJMyueHCrxGsM7HtLYmIVZlIJPaCsRFNMZpnFIuOwmfN6zkZ1q9QPDPwaLei7pIb7qW3WDYRoE4T5EHnEpUWin2mT9HZFpOC1KlkhmUMPdiA+eMLF3JLQXSpC60V0gL7xUCNLxkykqpLQxTuyqflxoREM6UkpHVSkDIDR9WG9swICC7+R1ZQEBgwHiz72iZVqD0Ne+vGKxddoUF5skPk9d0OxaQasPSHJDIWoEMXicyE6q8/hCksrs57t/LfEE2dhBd9aQyYrQ4FoljJZfg/rSNZ1tlkEErL6hI+MLJMyWc1KHcPcTBiVST7fmB6iDYtGSrb0YSQgLSlQcrJBKerRk6514xBI2yt8tRVZ56gh+wshYHAJW5Hc0MkXckpKQXDv8APhCyfsgouQoV3g+6CD2Q7Q7aWi1mWZ0qVjlhQSQFAHExLjFnSJkfSTeSilJnoQMnCEwstWxto9kJVyV8QIBOy1pSayieTH0MDaDouUrbS0sMVsUTqQpIHg1IyKd9iTv4a/6VfCPIHIPFH1BC+9ZqkpLEjkYyMhl2BnKdo79tIUQJ84DcJivjFGtN4zVzjimLVUZqJ0G8xkZBkaJrMnq/EfEwRfUw9MoOWAQBXIYE0HCMjIRjLoEEbz+ye6MjIb2KDjIRsNY8jIoMgu/e2n9KfQQqEZGRJDES4klxkZBXYGRp9qIkH3ehjIyMBkmkCaxkZGYCw7LliWpUehh5aD2eXvVGRkTkVXQPeXZk/wA4/wDMxCkfdD9Sh5ILeJMZGQiC+yK7Bn3wcBQxkZDk/ZHKFDzgi3F0JJqSk11oY8jIyC+gSfkIGMZGRvYEYFQTZ7bMAotY5KPxjIyAgluuS0KVJmFSlKISGJJLVG+BLXaFDJR11PCMjIu+iYEqYXzPjGRkZCmP/9k="/>
          <p:cNvSpPr>
            <a:spLocks noChangeAspect="1" noChangeArrowheads="1"/>
          </p:cNvSpPr>
          <p:nvPr/>
        </p:nvSpPr>
        <p:spPr bwMode="auto">
          <a:xfrm>
            <a:off x="1524005" y="-884238"/>
            <a:ext cx="2466974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50" name="AutoShape 22" descr="data:image/jpeg;base64,/9j/4AAQSkZJRgABAQAAAQABAAD/2wCEAAkGBhMSERUUExQWFRUWFxgYFxgYGB0eGhgeFxgWGhgYGhkYGyYfGRkjGhcYHy8gIycpLCwsFx4xNTAqNSYrLCkBCQoKDgwOGg8PGiwkHyQsLCwsLCwsKSwpLCwsLCwsLCwsLCwsLCwsLCwsLCwsLCwsLCwsLCwsLCwsLCwsLCwsLP/AABEIAMIBAwMBIgACEQEDEQH/xAAcAAACAgMBAQAAAAAAAAAAAAAEBQMGAAIHAQj/xABEEAABAgMFBAcECAQFBQEAAAABAhEAAyEEBRIxQQZRYXETIjKBkaGxQsHR8AcUFSNSYnLhU4KSshYzQ9Lxg5OiwuJU/8QAGQEAAwEBAQAAAAAAAAAAAAAAAQIDAAQF/8QAKBEAAgICAgIBBAIDAQAAAAAAAAECEQMhEjETQVEEImFxMvCBkeEF/9oADAMBAAIRAxEAPwDuMZFPsv1v/wDV4ywfVUMrNLtWtpSecke5UYFj6MhYmzWn+Oj/ALX/ANxIJFo/iyz/ANM/74wQ+MgLBaPxS/6T8Y0KbT+KV4K+MYwwjICSmfqZfgY2KZ2+X4H4wDBcZAiUTtVI7kn4xOlKtVDw/eCYkjIiVj0wnvI9xjZBVqB3H9oxjeMjI8jGPY8JaPHO6B7YhSkska8PjAfRgkGPYCs4WiWBhxF94o5zeCOlOqW4kj3PGMSxkIry2xkScyVfp/dorF5fSkx+6RTV6nyoIJjokUb6QpdUHj7jCez/AErTAoFaQU6j/gQffN8pt6EmQlS8NSEsSM80uD3wGBi+yIpEqpcaqlzZZw9BNPEJceUQzLwUM5E7+iNYpHaJyEllKSDuJA9YiWiEO1SFzygolzAwUDiSRWhhgm+5YSAUzAwA7B0DQGagoy4Kssvq95hZLvuUadb+gwT9vyEEoUouNySoV0dIIgGNNopeXIekVYyeuH4+hh/fd+yJgGBbt+VQ04gRXl2pOLMf80jBROpDQilTAZq2ILt5O8PelBAIIPKKvYUtPV/N6wUYaxkbxkMKX2TttPH4P6T8YIsn0jTjMUhpPVANQqr7mLDmWzaKihcK7wl4ZyVA5gP5iK0hDq0n6RZtHlo8/jBsjbtZzlp8TFClrghNoaG4oTk/kt0/6U5UuYUTEMycTgvm+m6kObPtaCkEoqwfrcOUcO2hW9pTxlnyxRfbLaeolW9IPiBGUUwuUklsvatpkhJUU0AJNdAHOm6PbNtMhZoHGEFwQc3o+Ts2UU5c50kb0keIIhTsRamlKSSXxnQ5BKddIPBWDySo6hKvhKg6QSBmQzRt9oLNUylKG90+hMVHpXUC5DaAsDwIGYh7dVqlpDqVMKtwKikcgKPCTikh4TbdMZfX1/wJnij/AHRGb4q3QzSeASW5sqkRFcgqxHG/EramVCW8Yn+10aAxC67LG/2gf4U3+kf7o2N4ABLpUCosAQHprnlEK74QNFHlAgtnSLWSFABIwvQjNyG7oDkEaTLYlJAOpbycwJMv+UkscTjOg9xgS7rOpalORhGhSCS+dSIJmKQlYRhBJfQalLabjBtsBPZL3lzCQkmgcuGoIpm1+1zhSJaurk9R/wAxYNqbwRZ5VAkKW6RkKa5B45HaJ2NyS7msZsKIp1oUo5n4/AQFM7WZgpQLvw+RziISsWevlnAQzB5oEaWa8JlnmJmSlKQpOoPkd8HGW+ZPoDwgOfZiC6a19A5hrFOr7LfSVLtEppwwzUsCEh8XEAZQ2TfEuYrChyrcxGjxw+656pc1K0kggufGOr2K4J65aZsuuNIUOsH6w+ECxWh9aktLY0IU7cCP/kxSbTtDIlTJkta2IUXASaPXQcYY3CtunQQykFDvm5M4kHkT6RXNoJcozlYh1qV1yGsZgCFbTWU/6nkfhGv2/I/GfAxXp0tD9kK4sB46HwERlEk0CSlT6FvIUMI2GiyG/pP4/I/CI1X8hVEl+45eEJZlgWgPifmkFvBiYKsllmEl0ApoThLEs9Ot6PGs1Bk6TiDl2IfcYWTLiChiTuLVHvrn6w3nzwugSoEFiFe5iQe6GEtARK7oJjnlrklKyDnT0EZB98Svvlck/wBqYyGsahqixwn2jk4VSzvB8iPjFsMsViv7XppLPFQ/tjrktHNF7GaZBYco9MowRZVBUtBGqU+giRQArur4QaEbKhfstrVJ4pI9YuVypKpEst7IHhSKTel4ifNlzEsnAUpIetSKimj+cXrZI9JZ0pyUFKFda+te/wBVXY7VxSCQGG7yhNsdMpND5qCvUExLtbK+5wmn3gBfhifL5pAuxsxlrS9ClJ7wW95hr2JX2lpSYt+zCnkngo+gMVMRadll9RY/N6gfCFydDYv5Da0SwUkNnTk+sLfsJvbhqs0PKAZy6ZxyySfZ1GWCyYSoO+XvhbeV7yUrwJJxgkEMQMwMyGzOkHWCaAtXL0P7xpfa3CP1g8MlftAr7QA1l2hkoocTlvZJ9IV3nfwTbZSwT0RCsTpq6QC9csxFgswcE74ru0tlUTMmhPXfo0jPEkVBPEkFuBEaTqNjY485qIn+kS3CaUkUSENxClGo8GipSrPT58omvG2lczrGgCW8K9+kHWKzYg53wnLVstKFSaQrXIeuTZVplESwwoO4c6loaWqXSmXnC2Yr3k1rBTEZEFdWlcyz/NYgDkMaZkd8ZMtXXauY5VDZ6R6kUY0aGEZoJPWO53Hz4x2L6PrzCrEgKNUKWnwUSPWOSTJnVcZNny/aLrsiFIsySKYyVeJ+ENESTocW5SReE4J/1JEuZzKFqQfIpikbT2eZ9ZVhQ4ZNcQHsiH6LUo3kxdk2VRJ0/wAxFPKAtoiDOcGhSk+vwgSQEV6VYlEVDHnG9mu1l4lAFhlxgxBiSUmsTaGPLTYRhSQpSWegPVL8C+XCJ7GSAsFRLtm3uAje1K6jQNKXnyHuhvYOydIdUS26fRo1kIiO0pcxg+xVarLiU/BP9ojIsKLEGHIRkGggtuJEtakaJJbUU8xFQts5a5KcSioYzhJzYpqOYPzWLMq0tIx5/dvXV0xXbMpBFXwHtAVMsjJad4G7dQ6GOqRKCTLHdCnky2/D6Foltq8MtZOiVehbzjS65JRKSDpkQaEO4IO4iCrzQLTLWgshZSwVklRz6zdkvrlv3w96Jcd0c9uWVix7+sUhTAOBRySBx7oumyMwdGsAuAunekRSbGhUtRlTJYWUKHVU47XIg1prui/XKhYTWVLlJAoEYnz9oqJfm/uhYDZDfbIKmpQsb3mcyGSqmhcg8W3wu2Zm4Z36kqSDXRiBXl5xYJ0oqSQM+OXIjUHIwFY7lVKXixAobqjM13ltPdxg1TFtOI7lmLNswGxg/kPjijm16bWCW6ZbFQLEnJ9WAzIpwhfJ2ztU15SZnRlXZwUcjJBP5shxbeYMo2gY7s7hapyEg4lJTTUgQEVy1JcLSWz6wp5x8+Wi2zFl1rUo8SY1k2paFBSFFJ3gwvhi/Y7nI71YbwkFSmmyzhBxdcUyzrHl626TgThmy+0D2hlXjHAbVaFKVjJdW+NZlqORJY1Z6PqY3hj0bnI+g13imVKxunCA5JUAG3vryijyNuEzLWpBWpKJgBRjVQEAMANCRXWOeS7SrDgxHC7kacPCLLs1Y3SuYwdUzAk6gJAJY6O4y3QmWEYQdlcM5eRNE9usomWl09kEht5d383h1Z7sWA790DTcMu1KRxx9xwj1eHMy0NHnZdUenijyt/llcvhJlgDduhDaLQkZGvpqYtl7oC0nfFLt13TA7MeUHHNexcuFraPFTgaavT94gM1zTTxYe+I5FgW1R4wbYLoWs1onKsX5I5OEvg2kE4WOuXf8+cW6Re4ly0oTXCkANwEV222dKFM5ZKQfEgB/PwiKZfUtIqSeSSfMBo0Xqyc1ui0bNziq0qUouVIV/wCvwiPaxOGcnCwGAeqoVbK7QS5lqShOJyF6bkk+6NvpIvNUqbJb2kHyV+8Fg9g/1jDVTAal/jEE3aNCHwjEd+Q+JhfZZsiakTJi1gJICwS7vu1aLdYLqu6cjCgoKmyxMr1eAlyC2l2V67L1mTphCiMISSwHIDjrD6zyPT4RWr9sq7Av7tyhdAWchtP3hfIt1pnPglzpjZkBTD3CNQf0dBEmIgh1RV7svqahRE0TEkJriBLMaZ+D8YcXffyFqAPVPHI98a/QK0WhEmgjIjF5ShQzEAjQqD+sZD6F2VBEszbEkI7WFNN+E5DwyiuoKkKeoKTUZEaFxpFj2dX9wAQ2FS0ngyjENos01M0nAZiS5SoEBaH0CjpXslxubOLyWrFi1bTGmz04Ks4BoHU3Dfh/LvTppBKkt+2UD2G5ZstRWZuNBFOsWD/iJolQ3Hxg6dZ1DMEP4K5HJ+UNEWadlemXGsKLEKSQyXDql8A9Fo/Kcsw1XbXRYp8t+lWCG6oHZbe+u7hE4EeybejsuFDcKtxDZGDxS2K5OWmG9IwdiW0ELr/vpMpGAnrTOzVm4k6DR/hGXle8qSjEVBTjqgZnh+Vnq+UUK2WxU6YVrNTpoNwHCGFjF2aWyYrEEmjZgUY6+GXdHsoHONbSrEcWoYK4jIK9Ae7fHqFekBMq1XQfbWWEzRmt8Y3LDYj/ADOFfzEaQGqJrHMxJUjeMQ5oc+acQ5kRATSHWhZ72RTMxHs1IIHCPZwy5xEZjxhUTSjF02QmvZlj8E5+5aR70xSpcWfYW8EImrkzCwnAJfiHb3HuhM0eUGh8UuM0y2TbWULRNACsKusMioEEYX3VyNKxIsoFE1QaoJ/tP5k5Ed+RgRaCkqQvMUI+dIXrnFLpJ6p8OD8eMeS5WuLPcjjr74jMspwaEaQrtdnYwXLClAMQWyJzbdi3cx3wPaOkBLoLDv8ASJ8GUc17BEyniYkISVHJIcxoZqh7C617LUOrqaB71vKVJQFLIUQQeir1myCjol2fk0Wx423TOPLkSTo3n3qjopapyChSlFADOrDLdWIgge1NI/lgpM+UUvLKVcs/j3RTL42mm2yYFr0GFIAokOT3niY1slqUiqFEHeDHpeKMkeVzaOjXPIHTIOEjPSlUq1aNNt7vQRLVMRiQMSX3EsQH0dj4QpuDbAhaRPqAaKHLIjLviz35OVMCJJYyJ2ZAD4mBScRy4Rzzg4dlIyUijWnZuyCWpdZYSCXxOPPOEVhILMnPIn/mJdqLutEqZ0UxTyXBQoZLBBIJ4jJtDGXeOskDhEpFUXdNpEvokHq4kp7lMM++nhE8xEVra2coJlsSGAypod3KI5O3R6qVSsRoCoLzOTth1MS4N7QbLGqXGokD5+floAlbSBRAMsp4lQb0gldvKfZbmoD1geOT6NySMVYQT2RGQBM2tlpLYFFtQoN6R5A4SG5IsdgwTgrEno5gIJ5MCFblI4gkDeAwAd5n6v8A5vVcgA/ifJmzgm5kBfYWVh+qF9SYP0qyJ8YMvaxJVLwLDgl8Kksl+DUSv9JY7tI9CMmloScFJ2/9iWVbgiaxJQ6MWIEZUowPEUMMbFe0ohTzkSqgHMoW9aoAIHzSKzb9lpSlHo5igoIJEsmp0orUUD8q4coyx3OiSkTJhKGAKgp2qBQ7+WsBScnQsoeNX6LNbUpKSqiC2b9RXJR7J4Hyyij3neM/okySpQly+q2RfUrGb1y3QztN/qXSUgKSd9QrgUZNzgRVpRP6kxPRqTQGrJ4EmoHBVBoUxboSMORX5c/ARV0mhB13HgQ5Y/uDPNkBPWBdJyPuPGJbxu3o1YZiVJcOlQIKSNCMnGWRiLpVJS5AmSzQ0pyJopJ3P3PC38DcfTBZk4pU4qNRvGo8I3nUWA9MxxBy7/3j232cYcaHKKCrOk/hU3kaA83AhRMxEDdUe8e/x3wbBXomss4pUCMwXHdUQTPQAS2WY5Go8jAUuioNUXQOHV7qkf8At4Q5P1RBaMj4wuM9WkMl+6IUSxGdsy0CotazQBL8X+MbyLSpsSjhWFOGoze94KmSQRTPSBilKgXzGYgbCdHuraT6zISpQaYjqq4t85cYgnpxmiu4ZxRtlby6KeEqUQlXVJ/tJ37u+L8q6ZiqygSeH7x52fFbtHp/SZlH7JMYSZeGXQvxBhTbJ8zCavUcxA0695lmxJnJAqRVwDhzKaV7uEVq99slqcSwE6PrzG4wkISfR0Z5witjK+b/ABJDFRVMaiQwA4qIDjk7mERV0iHJdxWEbl3JzzJ1313w4u9fVaO/DGtHkZp8tkRWwpEqJjRBNHWI3GN5Kva8IsmRaGMibpF42Rv1MwCROPZcoPIdnuzEc7s81nVBt3ziHU7OXhmlJUxP4u0X7aWWmdZ1oSx6PEx1DMWii3bPaYAogNn3QxsNoXLs81AK1FanSrCVHrBl5DOg84ClXTMNcMzngWMsqtHnSXo6kxzf93mfLQEkBq5bisZQkGzq8SSVChGh0jZNy2lRZC5/J1ZDgYmXspbXLGeob3IfuKqQqTXTGtDS0SUsaaQrmSk1J8SfjGq9lLWrtdKecwf7oj/wNPeqB3rHxgKH5NyF1qtSAosoNTI8BGQcrYyZ+FP9UZFaBZeLtsqlAlZIVTCDQK7izHkwOgGp0m3TEOk9dORSqvdWoPA+EeIkqWRgKW/CsFj+lXsk7i0EKsgKhiC5SgPa7NN0ygA4F46IW18hnHi76Ed8S5EyeliqVMKSGzqC4oauDqDiYkBO728lhctEm1IUCEjBMBDYmzSaBY/KSO4xBf1uKZqeml4hLDCYR1kv+AsSv9Kqbq1geyTMSDUzpZdwosoDeUqonl2eL1ifTsulap/3/ApXZCgplTE0USJc1Aq5OWmMOapUyg9GyMa7YpBMi1ElPsrzIZwkhWakgv1DxHVLs6TKSxSllyyQDLWGroAVVSpskqL5soiIrfY5a5fRzXw+xMIJVLNAytVJyBzLAbkiCpbpgeOlaFqLYZSQiaBOs6iWIduKpas0rGo8REE2xGUkzbOvpJbsQ1QDXBMRkQe8HPSI0yJ9jUUkBaF5oVVEwDIgih4KFQ8b2kFH31nfAaKSalD5oUMlIOh97EsyS/P/AFGyMIQZ8lIKOzOlqLhIVQgP2pZJDKL4ThBqxUvn2LAvHLrLoQxfDSj1djoTxGYMaWwBbqAKSB1k1feSPxp49oa4s4guyeoPvrhrQg5pcaHMagjeYC7C6oNXJBSmYnLsq/KRl3EZfpMbSjQjePMVHo3fBtyT0P8AeJdC6O7A70rbJVaLAoWJB0YXVJl2a0rE5mwPLdus5CkkaOyd7PqYM8njg5VdeibhbsrqzlGgi6zNn7OsYqFGBypCiA46RaiOqQ5YJA0GQMB2rYYggS15swUFGuHErrJScq6Vo0csf/Rwt1LX7FeKSKtlA1ozxDv4wZaJBSpSaOkkFjqKGu6Ivq++PQ7Vk7oBmywRiEdAuHbBKLGFrLqT1W1J08Yoa5JSaVfSIVHDQ55sOMTaHQdfF6zLTMMyYanIaJGgEK5gAzjdc0nhGmCFMDLBMG2ZRQQ3hGqJMEYYMUBv0eLdR5mN5hYNG8tOsRGpinQpsNB81gqRPdWEZNACp9H1OXzyiaxhqxkwNaOjbI7XSJFnMucpQImKKWSTQgHTi8MZ30kWMfxT/wBP4mOahNK7/WIpkrvjnyakykFaOgnb6xrp0c1VQQ4SGIqCDicGN5n0jSqgSVnvSIoVgshzwnwg36ip3LDnEmx6LFM+kAHKQe9fwTEf+Llq/wBIf1H4QmRdp3jOD7HY1BQSwGr8MqwLs1Bab1mN/lpHCtI9g9NjS2Tx7Bpmosyps1NVJJDviRWo1/F3nFEdqvpBl4FkkFw4qw1CgX6m968nhuqWBVK25Eeb0PnyivX9cylL6VUtWQAmy6ENvKaH/wAYrKdrZ0whvQJarKEBlD7tnBSHlJG8ByZQ7wj9RyS3js+MSVyiQXdKkO4PLXmknuygpCp0pToVjG4EJWX4F0L40c/ijeWZc0kIWJEw9pBBSlR4y1Hq80KI4QiftFmr00LbNaQerPASeyJgHUV+VYHZ8hqR7UNrLZ1ofqpXKOeLrAfhAUOsihLb3oN4tqlrCimanhi7Sf5vab5aCLOmYkJCV4UhwlJLpIJdRQtik1NUlwaBjmA5JmjFolmXOgyymWy0mvQTW8EqNC2hoQ7b2qiruKJhMrEk1eWuvNNc/wBJD7sWcXiQoYsM+WUKzC05cFEaDiH3OOzHtsuJU1PZx8QxJ9/IjkXGeWTi9gli5K0UOZYXOKWCk9rBqG9pBzIfvHnHhurpCyUATCxwgMJm4pAyXTIZ6VobKboX2TicF0qyUDz3889WYRZrjss2W6p5xkBkgh8P5kvVBPCkNL6iKVrYi+mk+ymWDYmaxKmSFDsmpSrRQIoGPkSIlm7NTSgypjLAB6JQzQXcoIPsKq34VcCY6OZfSVRXf+/z6xhuvEGJS/6hHN58llHhgkcMmFclZAUpCkkpLEjL4gwfZto7QlmUFNQFQGIDquAodZjgSCH0jpV+7JSrQDjACwO0M+BBHvEc4vzZidZCX66HbEOOT7ueUdMZYs2skVf5OLLinDcXoTJS2YjUqo8bK31fnAstVI7WcqPJ6iQWiAySakufloJQKHnGoRCNDWCqkxglQSc48HKBxDZqiXG4lxsmPccPQD3SA3or5zpBpFIXWhbJ4kwJaBE1l9ZXAUEMDKLQHZgAKwxkzCoEcmgRQZM1nP0as34Z5iH6b+kS0AAFwBUJG7ec4RsQSDkx9IEMxP4T3j4mI5o2x8fQ9mbUpIogl3qVVDhtKQRYrdMmrS2BKS5KgHIwgk56/F4qsy0gZJI8BB2zltWiY47KqN35+PviDSWylF8u9iC9QMn46HuMazbGcRUhRS7OGBy4s7xJclkWekKhhDhVaAcychlxOjwaLzkSvbQVA9pTMHzwoOfNXgIg8jfQ6x1tk1kuaepAUEKU4zwmvHKPYhm7fWYEj71X5mz49Yv4xkNcjVEsqLKc+qWFTKUx75axTkMMCi8OiW6JiRiZwsGXiozVJQTyJMNTYk0BC07us3gFBj3CBLxsYoFEKL5LQyjTIFwfCLSdo6YKmRz59mmBpqAhRz7QfiFBOEjif3gCfs1iHUUmbL0TMq36ZqHCTzKeUNU3RJwhiUGlC7eQIHeO+N5dylNQoAaKTUcioFzyiTTKqUfkr8m7VS3SlyP4c1i3BE1OQ5sO+BZ10kLZIwqUxwH2t1DRXrueLkiQa4ilYG8H/wAqHCI1t0vEhig4dzCZL/lUkFSe8CA79hUknoTXZfQCMMxGMJLFPtIOpScxxGmrQ3sfRrrIWFDMoJwq8NeaYX/U3IUC+QBUXyyAW7qH5VKU24RDbLsY4m6NRyUD1TvBDO/cd7tEqvopY6n3ihZZaaihBFeHF31/eE9uvApdgvCHqUlxw3EnJizvQqhzdZ6jqGJYBAxABTO3VIJHeM9Y8KgohKQAXOIN6hzRtzjlEMjltx2CMlHVC+4rz6SWSgYWJdJ4bwavwOWUOEqS2JJY7jo2YhPabrVLmFYJYkFtEjJhq3PfrDKTYw7qcoYGmjfiOfvIjYpua6GdNWbqmA5AP8fdEBkpWMJALvmHcag8ILP+YVnCwDAMNRm+fz4CpnpxrUkskABtxzPu+axZ6BVqqOYfSFs+izmWuUMAUohQGThiGByin2wfeEigV1gN2Krdzt3R2a8rLJtyiJgKuiUCwJFSMy3A+I4wk2v2fsUmUqYqUfvFKU6CSpOuFIelSWppHVg+pUrjvXs87PiaejnV02YzJiUAgE0qQAHo5JyFc49vSzqkzFSz20KKVc0ljzrDaVYpcqXKnS1LUhS8RCwAWlgqyZ36jO+p3whmTVTlqUHUrDiUf0pDnyjr5HPx1+TX6qpMxQU+QIfcoBQ8iIlyjS0LnKUhRQtWFKUFkqJITRJ5hLDkkRIuQoBylQ5gj1hotdCyWzdaQEinac+HVHmFQMEw1viWlKxLywS0JO7EEYlh8u2pQi07DbPKXKK1JAE4FEsqSSksSFVajYSX4RnKlbM47pHP0TSDwgK1KdQbIB/E/tDvaSR0U+chwMKynClmGlIRIIJPhGbtAS2GWaWMzBiFOYAlTA9YZyZIORh4iSNjUCBJctVOoePy8M7DL+8SGcFSab6ijR0s2exWclU0yQrRBKKZ1UH8vHdEs/ofF7OTqsuJIV0RAVRGZKzwSKn55gm7ZQQoFSTMUCPu01SGyxrTn+lFOIjodt2ksr9abLBZiBm26goOGXCIpN+SFVSrq5YiCEj+ZQAfgKxx8G1tnS51qKF1ttSplFB9wGQ/lGULpF2kkjAf6Wh3N2qsaCarmn8qSlHiWUrwTANq23QqgQoDckAD1c97wvhXyZzvsU2i5FlRZJ+RGQV/iNP8NXiIyH4r5F5fg7kiQsUBJHHL3+ojybZAUkFCeTUPMBx5Qe8eKAOcNQ3Ni37OThAIw92XJqDuaBxduEuB3pLHy+MOWeMTKaDQ3kZXvqajN6qygvkpNPEN5kx7MlTUl1Jc/jR72Y+UPVIc1A5vEmAQvEbyiADpaEOda4Vc3GE+AaN+iKAzODnip5gYT4c4b/VgMhn3ekeKs76vz+MDiHyoDnWJJDBIZqhs+5mPzSAvs0AlSS7OwJy4OzjveDp1nWBRRTzAKfj590DTUqBdSMX5kF/39Y5547spBv5IUrUWdwWyOfEYg4IhbMWqSFKY9Y1Kas2WIaa/vDddpFSlRIbJnA5gVEeTDiAUAHDdk1G/PMNvDRKGLiqTLxnXaFtptPRoAUMLsrhiNe48DTlAcu1JTJKiMKlKUo7gWFMnZmhpbrGZgKWce0C+XIAgfOURzrNKATKU+QDAAMAxCc6sWNMuTiNJPZVTjoFuqUlMpyMKlKdbalsm0DQrv+zdIEzOrMASUgOMTYn6p1LgUqKRY7TKEtIw1Dkg7zuI0JIIHKE11TUT5apk4FJBKcLBhhxKJSGyIY61J0gfSXGH3dnPlXJ2jnt+XcVJWUlySMIyZLMUitMi/Mx7sheaLISlUoAzCxU3XYMaE5pcpy3GL3Ns0hROAoGbdao4cd2UKNobplqkksAUhRxpNCwcpozFIrxrwj0LTVHI4uLstV3T+k0YQwVZEkVAMVa4b+lypEoqNSlIJIeraRrtLt0JICJRxTFAGuSU103nQbq7o5VH0dEtK2WGbYJZd0pLu9BrnDGxWmzypUuSnCWQpQCWISA5KjuDkh95jky9rrTMQD0hBrkANS2XCJLrvlTEJwpUpJTzBzT3kCOiEXHtnPN8uinXvZDOmrmYy61KXozqJPvhXKuWak9Vj3GOghUzQNyDN4Rv0cxqlTaVLd1ax1c4/ByqMvkoxsq09uUe4H0IiaxWZKzRYlp1dNRwbMnhTui82exrU9TQZkeXOILdcHTpAmAkey3aHEHTzEHyGUPYks14mWrDZ0FJ1mKYzCNa5S08u8mBeiEurpxn2lB8PFKGcq/Mqm7fENrtU2zTjIUyUhmKaliKEqNfkxFMTv8AM18Inlp1RSLr+6NFTUhRKU4lfimVrvwdn+rFEk9S1qSVEqLhn04AaDgIyRZioslJUdwST6RNabWZYdSgG0ThJpxFB4k8Iloa2zE2FRNAYNkXWNfCK/8A4jUrN2/V6w92dspmqEwqGEaZk8OAjJCsay7FQMmnKMhwlUZDC2XCxbUyyhJExBoNVf74NXtelKSXSWH4h+8c2uhpU1UtQSlWEOOjQN2qppJoYZ3hOSJS3JAwnMJA4VD60huOjpc/u2i/WLajExMtYB1FR5tDD7YTw8f2jlFxX7KQhKS2Ik0ZRzP6Wh1NvRIBJYAByw3cmgRg6BNwT6L59ty8TFQfnBf1xH40+IjhE6/0zVk9Ep1FgAQOCRUGuUXKyXklSQUYlFgCUqoDqAwqx11gRi2aSgkmdITOSciDyMbMI5r9rTkzkqALYVAkkUNG0cnvhinaiahCitQYAmufJkkv4QeLFpPpl5aNehG6OXj6UyFJShL768TkKvTdD6V9IJYq6FZSwKSA4O/LJvf4L+x/E10y3qsqTmA+/XxjU2FO6KZI+liQSykLGem4c4Z2b6RbGv2ik7iKsxJLCrACBSNwyId2uSUy1lAdYScL1q1BWOZWS/zLWlNpC1TElSip2FXZIw0JDh+UdBlbYWVVRNDHIsfhAV6Xrdyz96UEnXCcX9QD+cTmlJUmNFTXaYkvXaOXi6JnBlpUXXVKlaFgxGFqUjywCUopaaqWKJUkqGFnoQogPUtllh3Qt2lsN2Tjil2gyVgezhKT+pJIJPF4rl1yFhyLZJYEZqUBXQqAYcoWOONjvJKKOh3rYLItLJUldCSAUlXHUHLgY57bLb0Kz0blAUDMSqoGgGE0CVB0E6AtrDz7HmrQMPRLzFFuwNDpqN0LLZs2JKitSF1DKwuUkahq0ZvkRZwdaRJZVy2xJKvpCJpUUmYk9gEAhKdA5FSMn4QLedrM6aqfgKUHCDQU6uHTSkNZ9yywcPSKBScmD13sM3Hi8ZZUoBKQSoE1djlq+QHH1iUYtbLTnGSokuG6eklrm1wolrZgauFMWb5aFItksAELSA2b8SC3eCO4wTe9+qWgy5b9EO0Mgo6hgetzVzajRVpkkrViUOAAokAaDgBu84rVkOi9XFfyZ83CVIGZxLfTcmr978ofyZaVVUoMT2i7ndTPLQxzi7bOVBhT9A98XHZ+WpAKFdUHJSlAepc90On8k3G+i5XZIlNVL8VMAOLHPI74nv2yhEtZQDk/OlKqy1hHJvMIIw13q1PJ8omtF8hQIKqHQqiieiLW6OOXvaOkn4ysAmgCQVKpo9E+Bjt2zf0aWc2eSueib0ikJUtClsxIqCEMx4OYrGz122azzzOMqXNwl0JZTo1xjG7qfLJotd8bdhcoiUFIUQQQRU/pUkljnm0Iymmx0vYixFOEyUlP4SVYTzS7Hvj2TsdYEdmyyP8AtJPuMS7O3yidIl9YYwkBQKklTgMSWJzzhuFwKBd9i+Xd0hJATISAaUlgAc6ZQNP2KsaiVdAhKjmUDCTzws8R7S7bWewqlpnBZVMBKQlL9kgFySGzEOZVrSoOH7wffGpmtdFdP0e2fRUwDdi/aMiz4xvjIwaR8+SUkkKllWjKZgdMklHgxh1KOJDLqdWYPWmXxi22T6L0JoZ8w0AolIy1Du2fKGVl+jyzJFVTV/qWP/VIpFFJISTkyj2eTLTVKEg79fEQDtPbFJlAJYY1MW3AP8I63I2ZsycpSe+vrBQuyUP9NFPyj4RnNVoVRd2fPdmu6etONEuYoOzpBOeeUW/ZnZ20CVWRMCiou6SOWYjqy7fJl5zJaeakj3wNO2osqACqfLY5MXfkzvCptdId/cqsqUjZm0n/AE24kj4wBtbcM+VY5qyEpSEh+t1i6gNBxyeLdafpAsSM5hPAJL+BaKft99IdntFimSpQWVKKKlmYLSTkSdIblJgSSOXmcUl0kuNYsV23lMmylJIKyiqXxHnq3/EVbG4ie7LWUTEk5A1HA5xmrLRme2q0Lc1CRuDD+2vjA0ueQaGJb0k4Zik6PTlmPKNLPa0IGVd/zlCjcjYW0spJo7EUADh9w3Ejvjz63iABxFWTmu4AAcue6kB2m1FRePJaoFGc7DbXZUgkEkEB2GQOoL5tlzBgAIOijXjHpnkuT8/LREmaYKSJyZPKmTUVSshtxY+UMrNtvbZeU9R4KZX90KZi4EmrjNC2XKTt/MUWnSJMyueHCrxGsM7HtLYmIVZlIJPaCsRFNMZpnFIuOwmfN6zkZ1q9QPDPwaLei7pIb7qW3WDYRoE4T5EHnEpUWin2mT9HZFpOC1KlkhmUMPdiA+eMLF3JLQXSpC60V0gL7xUCNLxkykqpLQxTuyqflxoREM6UkpHVSkDIDR9WG9swICC7+R1ZQEBgwHiz72iZVqD0Ne+vGKxddoUF5skPk9d0OxaQasPSHJDIWoEMXicyE6q8/hCksrs57t/LfEE2dhBd9aQyYrQ4FoljJZfg/rSNZ1tlkEErL6hI+MLJMyWc1KHcPcTBiVST7fmB6iDYtGSrb0YSQgLSlQcrJBKerRk6514xBI2yt8tRVZ56gh+wshYHAJW5Hc0MkXckpKQXDv8APhCyfsgouQoV3g+6CD2Q7Q7aWi1mWZ0qVjlhQSQFAHExLjFnSJkfSTeSilJnoQMnCEwstWxto9kJVyV8QIBOy1pSayieTH0MDaDouUrbS0sMVsUTqQpIHg1IyKd9iTv4a/6VfCPIHIPFH1BC+9ZqkpLEjkYyMhl2BnKdo79tIUQJ84DcJivjFGtN4zVzjimLVUZqJ0G8xkZBkaJrMnq/EfEwRfUw9MoOWAQBXIYE0HCMjIRjLoEEbz+ye6MjIb2KDjIRsNY8jIoMgu/e2n9KfQQqEZGRJDES4klxkZBXYGRp9qIkH3ehjIyMBkmkCaxkZGYCw7LliWpUehh5aD2eXvVGRkTkVXQPeXZk/wA4/wDMxCkfdD9Sh5ILeJMZGQiC+yK7Bn3wcBQxkZDk/ZHKFDzgi3F0JJqSk11oY8jIyC+gSfkIGMZGRvYEYFQTZ7bMAotY5KPxjIyAgluuS0KVJmFSlKISGJJLVG+BLXaFDJR11PCMjIu+iYEqYXzPjGRkZCmP/9k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818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GwAAAQUBAQAAAAAAAAAAAAAAAwACBAUGAQf/xABCEAABAwIEBAQEAgcGBQUAAAABAAIDBBEFEiExE0FRYQYiMnEUQoGRI1IVJDNicqGxFjRDU4LBBxdEdJIlNVRj8P/EABoBAAIDAQEAAAAAAAAAAAAAAAIEAAEDBQb/xAAnEQACAgEEAgIBBQEAAAAAAAAAAQIRAwQSITEyQRMiMwUUI1FhQv/aAAwDAQACEQMRAD8AoJKqo48g48mjzzXfiZ/86T7ocgHFlufnP9UgLrjyuzrpBBVVFv20n3TxVVGUfjSfdR8pvzRQ3RA2w0hzqmpI0nk+66Kmp/zn99UzL1Kc1luSG2XQT4mcDWaT7pzKqe/7eT7oZabjyut7J7IJC4EM0VWXSJDKmcj9q/7roqaj/Nf91xtPKN2j7orKdx3c0LNthUhMnqL6yv8AuiumnA0ld90uDl/xB9E9rY/zk/RS2RJEd89Q1zCZX79VCqqqczzWmkAszmrOVkJbuLja5VRO0OmeL8mfVHBlNEuGrmIF537dUYVcoGkz/uhRNgaNWg9EfixBtmsb9kFsOhnxk/KZ6cKipPzyldjlBPpAb2CL8Q+3la4j2ClsukDbLWO2dL90Zr60j1Ov7ofFkJ1v9SmZ3A7tv7qclUGIrOcxHu5IfElwBqTvvdBcSd3fySZa9w5wI6BTkukTYmynMXVb9DbRFsQ3z1Ep+tlCjBBd5n6/vJ2htz15lXySiW14FvPIbdXrjKrKbXP1KA1oF9GgIjWi1hb7K1ZVJBxWuIBz2HYJ3xsvJ8h9kxrLR8/sk1pJF7+xV8kpD/j5/wA0qS7wx+UpK+SVEy3wji6Rz/JmkcRccrpoiY35/uU6reI6mUSNJ8xAJKqanSpeLadyt2kxVMsnGAHV4/8AILvHpgNSCqd1rAjcpAkAnXRDsD3Fu6vpIx6cx5ANJKLHPVPbmio3ke1ij+GMLbIwVcrbvk9N+QWxpqFjR5d7brWOFVyA8lGCfiMjLiSB7Dfmdl0Yg4NDgAAe91qMVoWCTO1jXA+oEbrP1mDgfiU12C9yzks5YV6LjkBOr5MoIIN9NlxtY82s469FHDXB/CILXE2ta9/ZT6fDal48tJO7/QVl8Un0jXfH2wfxDyfU6x01XM5BO5/1FWDMCxV9suHy9r6KRH4Yxh//AEjW/wAT1Fgm/RHmgvZUNfsbC3dODrkabdlJrcNqaCfgVbmtkAvYa6KM9jmG5Jt1CHY06YW5NWhwJ12+yIXG25Hso7MxOgspkFPJKbC2yOGJzdIGeVQVsGwu5OvdEyv3J+imUGGtkrmw1cz2xuGhbpqtbTeGcIDRmZI/+Jy2WkkYvVxRiLaEEgJgAAFiCfdeiNwTBmf9I0nuUZtFhcXppYRbqj/Z/wClfvV6R5xa40N9eSNFC5xNo3m/RpXozXYfELNipx9AumupI/S6Ee1la0kfbBesf9GBZRVBAIpZiDt5SpMeF1rtG0Uv1C2pxWmb/itHsgvxymYDeYWRrSwXszern/RmI8FxMgObR5RfZzgpUWA4rm1iiaO71cHxDSD/ABCfZDPiGm6uPSwVrBjRX7jIyHH4dxFwIdLA3pzRP7M1AAL6plx0CK7xLAPSx5QpPEoP+E9F8eMr5sov7Py//Kb9kkD+0X/0vSU+PGV82QwFdaSslvyeUCHDmVtaY3PLHOuSfZSakD4qawJ85N13DQ5uLMuRYg6fRKQGpjj4cgaf2zioNdhLIjkZKe61LyQST01WZxirArKaFu8sov2bdbQjbMHKjYYVE2KjY1vIABaCki/C+mt1RUZ0Z0V/BIMui0XJb6IlbBmuLXCrJKYFpBCvphfXZQJGi5CjREzO1mHOuHs8rm6g8wVY4X4lqKSLhYkDIG7TNGpHdHma22qr6iIPNwNVcXTBmrRcDxlh5F2PeR7Ib/GVKDZjJHFY+sw97HOkpvUfU3kql8rzUCMMLZhu06D3Wim2YuFGrxCubitS+pDXMAGXKddlEIbaxQcM4oogZBcl5vl2R2tueeh6LnZVc2zo4uIIY2MX8o1RMJnaJXtkIuHkBFibdxI0VfTRcStewavJJAC0017zPUv6GgmYyRos4gjax2UWaoxOMfh1TsoHJRZqiGnFvi2l+2Xv0Q3YhLHTSTmJz2MFzyTsnXYilY52L1IlMctRIHDkToiCse7XjvIP7y5BQxYnhxfM7K+VxJc35SOSitom4dViCZxMEtg15+U9Vi8lOjVY2S+K53zu+6scOhEgBeXHXqoLqM077uN476uPLutLg+ECrp2yw1Tgw7ERha4vtyBkuIWGkp3MN9CotbRxNYSBsFfs8O/hO/WZb33sAolbgYjYXGeU2HZbOPBmpGUG2gCdmPNcN5pXMpnFzQ6zi5uXKitojzm/kkpyp0NRjaBZ7DSyE+Q8ipnwDPmlcV34GEbtJQ7mFtK7iO6pKx+Cg/IkpvZW0y8j81bK5pBBdoBy7IlGP/VYXciSmfo6KhbXyxVYJdG2QQuIOZxdYgdwq6Gdjq+mmlkkZUF7crA6zSCbHRE8O18FPKpLk1VU7LG8/RYOpnMmNZybhsgDewC3WInLG73XnEpJnkcN85IP1TGljdmGeW2j1bD3B7GkHcAq8pj3WS8LV7K6kaWkcVgtI3mO61ED7O7IdrjJmyluSJ0gBYq2Y2cdQpxd5Vm8brhQzse82jf5SehVSLVEieUBBd5hduyppsXhzXzg9k79JyOF2QuI6hVTKbRZ5RlN1VYtRMmDXgWlbs7miNrKl9skJAPMqRGyWYjiWA5qLgoi4Q17qWVpbZzZDsdFILAwm+/uu0IDH1DWkEcTc+ykyNN7nKdElN/djsPEjx+u5GtlSVdZNRVV4WixcddQT7FaBodmBI5qso8NrMW8TUmHsIGGucZapxGuh9IPUrbSr7mOq8Ctkiimgp6qSPhg1J8pdc3AV++0lJLABZroy0XHZelzYFh01E6mdSRBhBDbMF2nkvNcTqG01U1sj2tF+ECdiUxmiLYqpkfwrKZMPdG42yvvr3VrVUzKqJ0TwP3T0Ko/DZ4VdUwXA1IHfW4/ktI0a7hL5FTNoPiyqoppI81DVXL26MJ59lq/DWIU0NJHTOeOM0axgaqhxGkFRFnb+1aNxzHRcwmtEVZDUlmaW/DfYam+l0eGeyVA5Ybo2j0QVg4RAjk1PRVGMYrBTxFkxcwvuBcKza6oMRBAGlzcrIY5O+qxRlJJH+ys8nkm8k9sbFMcbZEo4yxr+hcSFKawneye1vlton5epXP7OguqBFjeq4WdEQtC4R9laRVgsvYJItkldEs87hoBFLPI4vMr3GzXH0i6kuo6Z9fRSPiaXsIsemqnVbBxZgObio8mlRTH96380CySlIKWOMUWWL3FJI4akNJXnMfmBvz1K9PqGhzHNPRec4hE2nxOVjPRmv7J/RyW5oQ1C4TO4fW1GHVLailkyuadRycOhXoeCeJ6WvaGyuEE/NjzYH2XmwsSTsURjsu5T+TFGaF4ZZRPZ+KDHe4t1usN42xKlkgdStkEk19mahtll5MUrvhxTNq5RDyaHKECS45QXHmsY6fnk1eo4J9LDxmggXI3VvTsqYAHRSG35XahVeFytZUNgc7zSah3Q9FrKSIOZqzRKZouE2bY3ujZHpsScHWq4nRjk4bK3ZPEYg8OadLixRqKhZJna5oLSPSRuq7EcCEEnGo5HRkG5jJ8pWe40H4SC905cAbyX/kp5ba126FQME4w+I4zQzzgixVs4EnYJLJ5sdxv6oig2cRvrzTcInmiZWOizRgVFxKNQHdFKLBuRf3Vx4Ap4aqDGoKiMOidMLtPstdNzMzzyqHJzFPFNZHQxRspPxprxmoDvLH3I6rBeN6WWbAbCNz5myNLS3c25raYhDFTVtTQh2eJpA13F1l8VE8HCgcc0bHZmv7d005Ndi6itrr2YnAsfmw2qa+dhka0+a++1l6JheO4diLBwJw1/wCRxsVmMdwulmpYZzGGOc4tc9g3NtLqtqfCmJ0bG1FIOPE8ZgY97K5KGRX0ZJzg+Oj04EW0IN+h3VDjcMrOKKSYwvlbdsjeR5/zWKjrcVphwuNUxkbtN1JgrcQdxGyzPlAGgcd772WUsTirTNY5N3DR6H4dmxF/gOprpKtkjorkXPm/1Kh8IPlMpbNI95eMwfIbm/T7K68MNP8Ay/xdotkAuCeZ5qmwIFlPSzt0s2/vZZylL2Vjgk2a4CwSXQQQLcwldRGrGkJpb3TnFcvoogTlkl1JFZDIVLy6eZu1nFAnIBpyfzKZVR2nnP7xKr6wjgwuJtZ17nkl49jGTov6geq19l5riBJxKozbh5+yv8d8SPllkpcOdlY1tnS9T2WRZJJme6dxLy7cnUrq6XFKLtnLzTT4RKF3aWXcgDb3QmVABtlPunulBIHTquhYrQeJkclr2DgjcNrBlBDG8yVA4gBu29+yR4szg25I+Y32UIWeGuhOJwtDgQ2+p/MtzQNvGvOOI2nkY8C2Ug2G+69Fw9wcwEaXF0hql9kxvB0XVB63fwp1aLx2IvYodBpIf4U+sccmiSbGiupB53jKBe2qkvDQW33/AKqNSkZ5A6+4Up2Q6ZnEbJOb+w3j8RNtc631R/CmKfoyXFGMhMs8kwLByA6lRmbmxBH9E3AHBldiAc4Nu+97XNuwWundTAzq40SsTp6qpq3Vznn4gt1A0HsoEnxM0DGS0zQ619eqs8RgfUk8B80MZHmubudbn2QZmPfD5nuDsvlPSwTT7MUuKMziLTJhs7ALOZ5gOhBVr4eqONhkYDieGS36clAoryuPE3fcO+q74aPw889E7QsNv/E2/os3zF/4DdMu6qliqmEPYLkWDrahVUuBwsopgLmWxIceSur3G6FVPtA+5+UoNz6DaQDwtKW+BcUizfLoT7qtwNubBmE65bED6qZ4Wmid4Jxs2uW2aX32UTAA1uFNEb8wkhzjsQbEKSTaBg1vNFSOc6liPPKAfojXKi0V/hhbk539Ue5VLk0Z0grhC6Smaq0Cztu6S5qkrBM/Vt/WZgBzN1i8bxQTR/C0/pBJe++/ZWXi3GclRLR0r/MXESPHTosm1r3ehpKZ0um53yM9Tn42xOi7XB7D5h9iuutI/MLA7kFdMLm6yEi+wSAhZq4XPTkuokc4dlbbKx4+qdFHG3V5Y49SUwTMaPKy3skC9+ujR1V9FBpJYdLguPQCyE6Z1raNbfYc0NxA0Zq7qnOY241sbbqmy0NDrytLhcFwu669Kw519OVgvNSLAg+4W6wipe+GF1x5mBJaq+BnA+0amhP4v+lFqz5NQq6imcZSOI2+XZFqp3cOzykG2OegFOXCZwF9hsperiLgKtp5SJ3EsDhbR17KxY4PDTmNwdjqlcnkNY/E45uU/huAvuDopHhWlfV4rWMYWh3qLna2CDNawvrryR/Bc7YvFb4NjNTuLR1sVtpleQz1EqgaHF8MNJFEYpiXufaQ8iCqDGrx0j8o82UgkcltceH6nnPyuB1WMxWXNTSANvZpv3TuRJMVxNuNmZwmxYy+6dXfqGPMqALMnaH/AFHld/JDwcmzBbbdWGPwcXDxM1t305z26t2cPsl0+eQ30Wgab35J0X6PbnOIXJL2iMDa3O6h4RUfE0EZLsxYMjiOdtj9kPGaz4OnitC6V0srWC3yjmVUVUyN3CzcUeHUEFHLDBSRsgksXsa3R57rLY8/CYG1sEFPkq4o2ujDWkNa1xsVsac/qoBPILCeI8kWJzTy3ELW5JSBrkcP9im8tKIvityJeG3+EBO+YqQo+GC1Gwnck/1Uk7pFcDj7OG/Zc0XSO9k3QIgWzuiS5cJKcFHjVUwCuqHEFxMh1Pum5pCPLYBS6to+MnP77v6qLJI1mgGvIBd5ccHJbYNzCR+JISmANLrRszdTddDHym8lw1FdZg4cYAAVkGHKzkC7smODnauNuyJowaD3TSd+ipkB+nYLoJAubFpTt+v0Sa0AFp9whINdoLdVYUdfJDAM0wYGCzQNyq49+q7QxmatYzfO4AaLLJBS7NISafBtcJZVVETZXTuaHjSwsbKynw6UxExVLy7943upVHShsLYwLZQAESdhhYXDYclz2lZ0l0QsFqGy0T6Z2k8M34gcNNeinsEV7NaWm+4VJhTmvq8SPSVmtt9FaZzp5Ta/IpLOqmM4fAluBt6r9Bso+DzfDeOMFJIHHE0dvonNcHNJIde/NRKmnqTj/h+rp487KapJlNwLNK00v5DPVfjPWMbYX4ZOG7hpssZwDNSuc75mrd1bc9K8bgtWOonh0GXSw0P0T2T0J4pejEEinr3xMa4n8oCuG10IiyyNJuCC0jkpBoX/ANo4WwvbG2cEOJF9QrLGMEqxG2VjY5Mm7gLG3dY/GmrQcslOjG4LN+ja0wPuIJDkDjy/Kf8AZWviSkdVYcDE5zZIXB4yndSKnw9NWNGYiPL8w5+31UkYBXxwCE1ofnFmsc30juVcoO7RSmqpmqwx7pMNikc67nRtJIHNYzFCX1OI5zmAFrFa7Cn5acU5c28bA245kLI402WnrK10jMrJT5HdUeotxB09b6OYJOX080V8zopSAexViCCN1lqJ02H1EMrL8OokIeCdDqtUcoulpwcWMxlusYXdlwnqulcNrIS6OXHVJc06JKFUeQ1rnyV0+TRvENzy3TYabnuDzKmVMdquYuGnEOgSZqbL0KXBxrAPblbZCDSSdPqp0kWZqDwyAbq6JYFsJA1GiY6K2il5g1mpQ5NfrsqoiI3DF010Z3BsEYprjZDRYLhA34nTQouGvZS4lSyyWyNdqRsmO2zOHshStuy3PLb7lBNWg4upJnr9O0BrSCCCLhBxN7WQuA5qB4WrTWYHFI8ZXMuzXnbRR8WrM0nDvoBcrnONM6Kdqw2EV1FUYOYY4rVME7mzEttmJ21RDZgvly/W4VR4acfhK0aZXTB/forJ7vLpe3OyQz+Q1g8SZFI0tuRf2UrC2NrKl8ZGsBaWnqq+O2VuVrfcFEwuugoMQmfVzcEOAy6Zr2V6Z1kK1KvGz0HEfEEWG08Ymgke99mi21+6oKA6ucBYOeXW6XVTj3ifD8RhdFAZXPzNDBksAL7lW2HEOYD2T83bEcaoDil4ZYKpu8UgdcdFsI3sexpvdrwC09eoWXxCISQPYdiFIwjGaakwJs1ZM0SxXjDSdXOGwVQdWTJG6ZaMDActvS4t/mpDGtMr72vlXn9Hi2Kgvc4Ne2R5c2+hFyr2PxJTRUs9XWh0JiZ5mfn7goo5YtgPHJcl1LShx4sJyPbs4LGeI6iZ9Q6CpayNlw4Enmtdg1W2sjDmXLSA5vWxFwsz/wASKEmGmqYmEvbKGvsLnKeyLLHdEmJ1IofDwfV1eSbzQU5c+MEcyVqTYqkwGWngp2RmJ0Rm8weTfP01/wBlcka6pPI3fI1jquDj9Am6WXSE1yzNDuiSakoQ8vqWk1kzjtnP9U3QDRdrX/rc4btnKCCbL0aOGFMh6lDdLbmmuck0DchQhyxOrtlx5JINtAnuN9ymPfyCotDZCBshBtzmdyTw0jzu26JstnXt1Qlg3kEF1yANAEIuuOe10Vw27IExtoB7oGEa/wANVop8Djjv59Toe6iVEss7iQfWbD2WWYZI5QBI9oO1itXgsPEbETNxLjS/y6pHPHanIcxS3cFxhkHw0Aa3XMLuUl2ouf5HZNuRIACAALXKTicpOYOFlzMj+x0cHgOY8Boa12ltyoVSYnVrWTOaC703O5Rw+zr2I5WUStp4qyUtfcc2uA1aVWLyJm8SS+mijilIbZ1r3WxwN+akjd1asCZa6kjfFLH8RCRYPbu33W58OH9Rj6WFk7jE5dllV+ki2llisRp2txQl1wCLhbaqF237LJY7H+NC69jmtdTJwgkT6EZo2uAtlGgUDxqyQ+GqwwNJe0Am2+W+qsMPd+CG22R5QHQvBaSC0ggjcJeC2uwqtUXnhWph/RlI0MLTwGOFhuLImPYjR0NI6StOUPJY0lt7kjZUfgmsE0T3A2YwBjG/lA5J3jC9eIaaOXhuDg/MBey6MppRticY/aijfWVlB4fmip8PjqKVxH63bWNxdpbuFf6m175rC91GoaeogoY6OpquNBHJxGx5bAu79VKN76fW6TyzUnwNY4NLkG49Fw7J57hMI1WRqcSXbJKEPLK2Misnt+cqO5xJsFKro3urJzmHrKC1pG4XozhjA0DU7rpO2icQuE6KEGEgLlvmdp0Ti0bnZM9RvyGyploa67jrsmkc0cgW1QXDqULCQzkSozsuXY576nkpLmOc1xFhZRy2wJPpG6AJAZSGNDn3uDoFdYJXsjHCc8N5tv1VOL3zP0J57oeXLIHN3J1vzQZIqcaYUZbXaPQaecyuBOhtfTmjlxvvcW56LM+F6sy1QgLyDlJDSb2WmMbiLFwce4XC1ENmSjsaeW6FjC7z+bRAmkyzhxv2T/MHE3smWJl1Hb3Q4vIPL4klzw6nmsRqwrSeHHfqcQv8oWYkja2CUt08hWk8OuBpIj+6E7iEn2Xk4uwDost4kh40DmOJA5kGxWqdqPos7jjbxvsrn0FEpsOwia34OJ1DD31R6ugxmKIGKvM4B8zfSbdbqRhTzZuvK2isZzOA3gBps7zg75eyWTph1wZbwlU4nRSBr4nMp6vO+OR/zOB1stVFHJJNxZ3EuOyjz8d0bRRRta+IeUSNNtTqB091PYXFgzNGb5gOq0yzvhPgDHGgt1w7brhJ/Klp0WRqIm/dccf/AMFw6bBcJ02VkFm7lJM+6ShDzSqa74ua5+cplrbq1xSnfBXzRysscxPv3UF8fVelo4ZEPdIDVHydd0x4LWk212VUQA45iWt1A3Sygeye1paLfdNfoqLQxx5IROvZFAvp9yuODS7yekIWEgLhciw5oUjc4yA21ubcyjSE2yt3Q8uXQ8kBYJjC0WcPLzCFK0scARrdSXaoEzwXNtfRupKplk/wwcuMNd1Y5bEnzA5licEJbiALb3MbhcctFsIXBzGknXKNSuNr1/KdTQv+M4866HmoeJVwohFIWhwc7Kp5I67dFS+I/NDCHWFpNVlpYqWRJm2oltxtkmnxVlXmijAOew9ltcAOWnaOi888O0Ms1XDVmO1OH2BtuvSKCPguDbJ+UFCVIRxyclbLku8oJ2VHi4zM05kq4v5foqnFNgs5G0eypwqWJrmt4jQ4Gx1V+Cx3pewnrdYp7eHXSNsLXupgfY6E+yVkuTS6NUGknS33RAwDkso2Z4Ple4fVHbUzjUSv+6Es0hHdcsOioW11SNpXfVPGJ1Q3eD7hQhcuAPRNLewVSMVnHysP0Txiz/mhb9CpZCyt2CSrv0uf8gfdJWQoY6iPEXy0NSclQ15NPKef7pKrZYnMe6ORuR7TYtPI9EKsIFXMBcWebnop7JjicBuR8bC250/bM6/xBd7Dl52yOVlx/wDUSA5o6IMou5qkg6XG5QXsJKYZgAkAB7oJBudUcAkknkdVxzQN1TIAyW0GyG/0m30RXg2QH7WQhIGNfdcdc6dU6ya86Hqs2EClOVotzQ5G54z1bt3C6/XzbgIbBe5JNidlCE7BTavaL65Xactlq4j5GOtpbZZ3DYmxSxho1LSXLQU4BgZe405LkfqKrIdPQeAQhupF2nsUCXDXYvVU1MHWj4maR3QBGI10I+qnYEcuJMvzBS2nlWRMazK4NFx8BHHFHFCwNZHbIByVjG3IGk72RI8ptsi2aR2Tz7sVriho9O6rMQ8zgFZvcANFW1wyxPkNhbqgky4oyshz4hMTyKm0szYZM5YHKFAM0kkh2c7Qo50ssfZGSKuobUPDmx5bc0Np21TpLcP6LkYuQFUuS4sdYpIvDNr2TCLIKCTGG6bmI6ohTHKyzmc9CklokoQZjuGF1RKQAyQONncj2Kz341NO1zc0c0bsw7HuvRZRFVSPjeQW5jrzCo8TwlnBdLUQl7I3fKcpI6L0OXTp/aPZyIZWuGVQp34ix9XQw7AmojH+Geo7HdV7mNeNb681MqLYHisMsL3mknaHZSdch3B9kCrhdTTmI2c2wcx42c06gqYpN8S7ByRrlAdGtDb3sgyDUlHLb6oEuxC0YBHe65ugPOqI9BedboGWhrjZDOxunEphNxosw0Ddq3KFJpMPmqzdjfI3ckplPCZXhguCdyr+ljlgY2OOYZRtmals2pjjdJ8jGLTyycgIKF9O9j3PBtfQc9FZ0pvTsJuOxQw6RzSJMh72T6dwbEGFwuNLFcrU5PkluZ0dNj2JoIS62uuvNFoXuirY3gdQg200J9k+j0q2ufYBoNz3WWJ1I2yeJenE5mODGQyPdyDBcp02JYi1mb9G1QaPmLLBXfgo0pqHWfGKku0c78vRbeR0hbYujIPsV0YR3RuxCeSpVR5EMcnF7wF3vpZQ6qrqK1x477MPyM0C0XiqjiixdzYMhGW7i3Ym6o+Fl3alpNp0bRdoHGPKABYBOO6eGi2yTwOiBMjQ15uESnPmCEQnw2D0QJbOa10AJFiFAe3VTy69M1Q3C5VyJEEWobm23R8q49uiA0AaJJ+RJQllnT/3yf8AjKkY3/7a/wDiKSS9VLo4hjPF29H/ANr/ALIFR/daD/tgkklcfmzTJ4oFyb7KPMkktWZER6A/1JJIGWhh5pg3KSSzDRPwn9sfZW7dz7pJLg6v8p2NN+MI7f6IR2SSS/oYj2yTHu1J37J3ukkix+RWTxLPw9/eo16BD/cvokkujDxOfPyMrWftJP4j/VRJdh7JJJeZvDojhcekks0WxjlyL1pJIwS1b/d2+yjOSSVyKiIbJp2SSQBjUkklCj//2Q=="/>
          <p:cNvSpPr>
            <a:spLocks noChangeAspect="1" noChangeArrowheads="1"/>
          </p:cNvSpPr>
          <p:nvPr/>
        </p:nvSpPr>
        <p:spPr bwMode="auto">
          <a:xfrm>
            <a:off x="15240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820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GwAAAQUBAQAAAAAAAAAAAAAAAwACBAUGAQf/xABCEAABAwIEBAQEAgcGBQUAAAABAAIDBBEFEiExE0FRYQYiMnEUQoGRI1IVJDNicqGxFjRDU4LBBxdEdJIlNVRj8P/EABoBAAIDAQEAAAAAAAAAAAAAAAIEAAEDBQb/xAAnEQACAgEEAgIBBQEAAAAAAAAAAQIRAwQSITEyQRMiMwUUI1FhQv/aAAwDAQACEQMRAD8AoJKqo48g48mjzzXfiZ/86T7ocgHFlufnP9UgLrjyuzrpBBVVFv20n3TxVVGUfjSfdR8pvzRQ3RA2w0hzqmpI0nk+66Kmp/zn99UzL1Kc1luSG2XQT4mcDWaT7pzKqe/7eT7oZabjyut7J7IJC4EM0VWXSJDKmcj9q/7roqaj/Nf91xtPKN2j7orKdx3c0LNthUhMnqL6yv8AuiumnA0ld90uDl/xB9E9rY/zk/RS2RJEd89Q1zCZX79VCqqqczzWmkAszmrOVkJbuLja5VRO0OmeL8mfVHBlNEuGrmIF537dUYVcoGkz/uhRNgaNWg9EfixBtmsb9kFsOhnxk/KZ6cKipPzyldjlBPpAb2CL8Q+3la4j2ClsukDbLWO2dL90Zr60j1Ov7ofFkJ1v9SmZ3A7tv7qclUGIrOcxHu5IfElwBqTvvdBcSd3fySZa9w5wI6BTkukTYmynMXVb9DbRFsQ3z1Ep+tlCjBBd5n6/vJ2htz15lXySiW14FvPIbdXrjKrKbXP1KA1oF9GgIjWi1hb7K1ZVJBxWuIBz2HYJ3xsvJ8h9kxrLR8/sk1pJF7+xV8kpD/j5/wA0qS7wx+UpK+SVEy3wji6Rz/JmkcRccrpoiY35/uU6reI6mUSNJ8xAJKqanSpeLadyt2kxVMsnGAHV4/8AILvHpgNSCqd1rAjcpAkAnXRDsD3Fu6vpIx6cx5ANJKLHPVPbmio3ke1ij+GMLbIwVcrbvk9N+QWxpqFjR5d7brWOFVyA8lGCfiMjLiSB7Dfmdl0Yg4NDgAAe91qMVoWCTO1jXA+oEbrP1mDgfiU12C9yzks5YV6LjkBOr5MoIIN9NlxtY82s469FHDXB/CILXE2ta9/ZT6fDal48tJO7/QVl8Un0jXfH2wfxDyfU6x01XM5BO5/1FWDMCxV9suHy9r6KRH4Yxh//AEjW/wAT1Fgm/RHmgvZUNfsbC3dODrkabdlJrcNqaCfgVbmtkAvYa6KM9jmG5Jt1CHY06YW5NWhwJ12+yIXG25Hso7MxOgspkFPJKbC2yOGJzdIGeVQVsGwu5OvdEyv3J+imUGGtkrmw1cz2xuGhbpqtbTeGcIDRmZI/+Jy2WkkYvVxRiLaEEgJgAAFiCfdeiNwTBmf9I0nuUZtFhcXppYRbqj/Z/wClfvV6R5xa40N9eSNFC5xNo3m/RpXozXYfELNipx9AumupI/S6Ee1la0kfbBesf9GBZRVBAIpZiDt5SpMeF1rtG0Uv1C2pxWmb/itHsgvxymYDeYWRrSwXszern/RmI8FxMgObR5RfZzgpUWA4rm1iiaO71cHxDSD/ABCfZDPiGm6uPSwVrBjRX7jIyHH4dxFwIdLA3pzRP7M1AAL6plx0CK7xLAPSx5QpPEoP+E9F8eMr5sov7Py//Kb9kkD+0X/0vSU+PGV82QwFdaSslvyeUCHDmVtaY3PLHOuSfZSakD4qawJ85N13DQ5uLMuRYg6fRKQGpjj4cgaf2zioNdhLIjkZKe61LyQST01WZxirArKaFu8sov2bdbQjbMHKjYYVE2KjY1vIABaCki/C+mt1RUZ0Z0V/BIMui0XJb6IlbBmuLXCrJKYFpBCvphfXZQJGi5CjREzO1mHOuHs8rm6g8wVY4X4lqKSLhYkDIG7TNGpHdHma22qr6iIPNwNVcXTBmrRcDxlh5F2PeR7Ib/GVKDZjJHFY+sw97HOkpvUfU3kql8rzUCMMLZhu06D3Wim2YuFGrxCubitS+pDXMAGXKddlEIbaxQcM4oogZBcl5vl2R2tueeh6LnZVc2zo4uIIY2MX8o1RMJnaJXtkIuHkBFibdxI0VfTRcStewavJJAC0017zPUv6GgmYyRos4gjax2UWaoxOMfh1TsoHJRZqiGnFvi2l+2Xv0Q3YhLHTSTmJz2MFzyTsnXYilY52L1IlMctRIHDkToiCse7XjvIP7y5BQxYnhxfM7K+VxJc35SOSitom4dViCZxMEtg15+U9Vi8lOjVY2S+K53zu+6scOhEgBeXHXqoLqM077uN476uPLutLg+ECrp2yw1Tgw7ERha4vtyBkuIWGkp3MN9CotbRxNYSBsFfs8O/hO/WZb33sAolbgYjYXGeU2HZbOPBmpGUG2gCdmPNcN5pXMpnFzQ6zi5uXKitojzm/kkpyp0NRjaBZ7DSyE+Q8ipnwDPmlcV34GEbtJQ7mFtK7iO6pKx+Cg/IkpvZW0y8j81bK5pBBdoBy7IlGP/VYXciSmfo6KhbXyxVYJdG2QQuIOZxdYgdwq6Gdjq+mmlkkZUF7crA6zSCbHRE8O18FPKpLk1VU7LG8/RYOpnMmNZybhsgDewC3WInLG73XnEpJnkcN85IP1TGljdmGeW2j1bD3B7GkHcAq8pj3WS8LV7K6kaWkcVgtI3mO61ED7O7IdrjJmyluSJ0gBYq2Y2cdQpxd5Vm8brhQzse82jf5SehVSLVEieUBBd5hduyppsXhzXzg9k79JyOF2QuI6hVTKbRZ5RlN1VYtRMmDXgWlbs7miNrKl9skJAPMqRGyWYjiWA5qLgoi4Q17qWVpbZzZDsdFILAwm+/uu0IDH1DWkEcTc+ykyNN7nKdElN/djsPEjx+u5GtlSVdZNRVV4WixcddQT7FaBodmBI5qso8NrMW8TUmHsIGGucZapxGuh9IPUrbSr7mOq8Ctkiimgp6qSPhg1J8pdc3AV++0lJLABZroy0XHZelzYFh01E6mdSRBhBDbMF2nkvNcTqG01U1sj2tF+ECdiUxmiLYqpkfwrKZMPdG42yvvr3VrVUzKqJ0TwP3T0Ko/DZ4VdUwXA1IHfW4/ktI0a7hL5FTNoPiyqoppI81DVXL26MJ59lq/DWIU0NJHTOeOM0axgaqhxGkFRFnb+1aNxzHRcwmtEVZDUlmaW/DfYam+l0eGeyVA5Ybo2j0QVg4RAjk1PRVGMYrBTxFkxcwvuBcKza6oMRBAGlzcrIY5O+qxRlJJH+ys8nkm8k9sbFMcbZEo4yxr+hcSFKawneye1vlton5epXP7OguqBFjeq4WdEQtC4R9laRVgsvYJItkldEs87hoBFLPI4vMr3GzXH0i6kuo6Z9fRSPiaXsIsemqnVbBxZgObio8mlRTH96380CySlIKWOMUWWL3FJI4akNJXnMfmBvz1K9PqGhzHNPRec4hE2nxOVjPRmv7J/RyW5oQ1C4TO4fW1GHVLailkyuadRycOhXoeCeJ6WvaGyuEE/NjzYH2XmwsSTsURjsu5T+TFGaF4ZZRPZ+KDHe4t1usN42xKlkgdStkEk19mahtll5MUrvhxTNq5RDyaHKECS45QXHmsY6fnk1eo4J9LDxmggXI3VvTsqYAHRSG35XahVeFytZUNgc7zSah3Q9FrKSIOZqzRKZouE2bY3ujZHpsScHWq4nRjk4bK3ZPEYg8OadLixRqKhZJna5oLSPSRuq7EcCEEnGo5HRkG5jJ8pWe40H4SC905cAbyX/kp5ba126FQME4w+I4zQzzgixVs4EnYJLJ5sdxv6oig2cRvrzTcInmiZWOizRgVFxKNQHdFKLBuRf3Vx4Ap4aqDGoKiMOidMLtPstdNzMzzyqHJzFPFNZHQxRspPxprxmoDvLH3I6rBeN6WWbAbCNz5myNLS3c25raYhDFTVtTQh2eJpA13F1l8VE8HCgcc0bHZmv7d005Ndi6itrr2YnAsfmw2qa+dhka0+a++1l6JheO4diLBwJw1/wCRxsVmMdwulmpYZzGGOc4tc9g3NtLqtqfCmJ0bG1FIOPE8ZgY97K5KGRX0ZJzg+Oj04EW0IN+h3VDjcMrOKKSYwvlbdsjeR5/zWKjrcVphwuNUxkbtN1JgrcQdxGyzPlAGgcd772WUsTirTNY5N3DR6H4dmxF/gOprpKtkjorkXPm/1Kh8IPlMpbNI95eMwfIbm/T7K68MNP8Ay/xdotkAuCeZ5qmwIFlPSzt0s2/vZZylL2Vjgk2a4CwSXQQQLcwldRGrGkJpb3TnFcvoogTlkl1JFZDIVLy6eZu1nFAnIBpyfzKZVR2nnP7xKr6wjgwuJtZ17nkl49jGTov6geq19l5riBJxKozbh5+yv8d8SPllkpcOdlY1tnS9T2WRZJJme6dxLy7cnUrq6XFKLtnLzTT4RKF3aWXcgDb3QmVABtlPunulBIHTquhYrQeJkclr2DgjcNrBlBDG8yVA4gBu29+yR4szg25I+Y32UIWeGuhOJwtDgQ2+p/MtzQNvGvOOI2nkY8C2Ug2G+69Fw9wcwEaXF0hql9kxvB0XVB63fwp1aLx2IvYodBpIf4U+sccmiSbGiupB53jKBe2qkvDQW33/AKqNSkZ5A6+4Up2Q6ZnEbJOb+w3j8RNtc631R/CmKfoyXFGMhMs8kwLByA6lRmbmxBH9E3AHBldiAc4Nu+97XNuwWundTAzq40SsTp6qpq3Vznn4gt1A0HsoEnxM0DGS0zQ619eqs8RgfUk8B80MZHmubudbn2QZmPfD5nuDsvlPSwTT7MUuKMziLTJhs7ALOZ5gOhBVr4eqONhkYDieGS36clAoryuPE3fcO+q74aPw889E7QsNv/E2/os3zF/4DdMu6qliqmEPYLkWDrahVUuBwsopgLmWxIceSur3G6FVPtA+5+UoNz6DaQDwtKW+BcUizfLoT7qtwNubBmE65bED6qZ4Wmid4Jxs2uW2aX32UTAA1uFNEb8wkhzjsQbEKSTaBg1vNFSOc6liPPKAfojXKi0V/hhbk539Ue5VLk0Z0grhC6Smaq0Cztu6S5qkrBM/Vt/WZgBzN1i8bxQTR/C0/pBJe++/ZWXi3GclRLR0r/MXESPHTosm1r3ehpKZ0um53yM9Tn42xOi7XB7D5h9iuutI/MLA7kFdMLm6yEi+wSAhZq4XPTkuokc4dlbbKx4+qdFHG3V5Y49SUwTMaPKy3skC9+ujR1V9FBpJYdLguPQCyE6Z1raNbfYc0NxA0Zq7qnOY241sbbqmy0NDrytLhcFwu669Kw519OVgvNSLAg+4W6wipe+GF1x5mBJaq+BnA+0amhP4v+lFqz5NQq6imcZSOI2+XZFqp3cOzykG2OegFOXCZwF9hsperiLgKtp5SJ3EsDhbR17KxY4PDTmNwdjqlcnkNY/E45uU/huAvuDopHhWlfV4rWMYWh3qLna2CDNawvrryR/Bc7YvFb4NjNTuLR1sVtpleQz1EqgaHF8MNJFEYpiXufaQ8iCqDGrx0j8o82UgkcltceH6nnPyuB1WMxWXNTSANvZpv3TuRJMVxNuNmZwmxYy+6dXfqGPMqALMnaH/AFHld/JDwcmzBbbdWGPwcXDxM1t305z26t2cPsl0+eQ30Wgab35J0X6PbnOIXJL2iMDa3O6h4RUfE0EZLsxYMjiOdtj9kPGaz4OnitC6V0srWC3yjmVUVUyN3CzcUeHUEFHLDBSRsgksXsa3R57rLY8/CYG1sEFPkq4o2ujDWkNa1xsVsac/qoBPILCeI8kWJzTy3ELW5JSBrkcP9im8tKIvityJeG3+EBO+YqQo+GC1Gwnck/1Uk7pFcDj7OG/Zc0XSO9k3QIgWzuiS5cJKcFHjVUwCuqHEFxMh1Pum5pCPLYBS6to+MnP77v6qLJI1mgGvIBd5ccHJbYNzCR+JISmANLrRszdTddDHym8lw1FdZg4cYAAVkGHKzkC7smODnauNuyJowaD3TSd+ipkB+nYLoJAubFpTt+v0Sa0AFp9whINdoLdVYUdfJDAM0wYGCzQNyq49+q7QxmatYzfO4AaLLJBS7NISafBtcJZVVETZXTuaHjSwsbKynw6UxExVLy7943upVHShsLYwLZQAESdhhYXDYclz2lZ0l0QsFqGy0T6Z2k8M34gcNNeinsEV7NaWm+4VJhTmvq8SPSVmtt9FaZzp5Ta/IpLOqmM4fAluBt6r9Bso+DzfDeOMFJIHHE0dvonNcHNJIde/NRKmnqTj/h+rp487KapJlNwLNK00v5DPVfjPWMbYX4ZOG7hpssZwDNSuc75mrd1bc9K8bgtWOonh0GXSw0P0T2T0J4pejEEinr3xMa4n8oCuG10IiyyNJuCC0jkpBoX/ANo4WwvbG2cEOJF9QrLGMEqxG2VjY5Mm7gLG3dY/GmrQcslOjG4LN+ja0wPuIJDkDjy/Kf8AZWviSkdVYcDE5zZIXB4yndSKnw9NWNGYiPL8w5+31UkYBXxwCE1ofnFmsc30juVcoO7RSmqpmqwx7pMNikc67nRtJIHNYzFCX1OI5zmAFrFa7Cn5acU5c28bA245kLI402WnrK10jMrJT5HdUeotxB09b6OYJOX080V8zopSAexViCCN1lqJ02H1EMrL8OokIeCdDqtUcoulpwcWMxlusYXdlwnqulcNrIS6OXHVJc06JKFUeQ1rnyV0+TRvENzy3TYabnuDzKmVMdquYuGnEOgSZqbL0KXBxrAPblbZCDSSdPqp0kWZqDwyAbq6JYFsJA1GiY6K2il5g1mpQ5NfrsqoiI3DF010Z3BsEYprjZDRYLhA34nTQouGvZS4lSyyWyNdqRsmO2zOHshStuy3PLb7lBNWg4upJnr9O0BrSCCCLhBxN7WQuA5qB4WrTWYHFI8ZXMuzXnbRR8WrM0nDvoBcrnONM6Kdqw2EV1FUYOYY4rVME7mzEttmJ21RDZgvly/W4VR4acfhK0aZXTB/forJ7vLpe3OyQz+Q1g8SZFI0tuRf2UrC2NrKl8ZGsBaWnqq+O2VuVrfcFEwuugoMQmfVzcEOAy6Zr2V6Z1kK1KvGz0HEfEEWG08Ymgke99mi21+6oKA6ucBYOeXW6XVTj3ifD8RhdFAZXPzNDBksAL7lW2HEOYD2T83bEcaoDil4ZYKpu8UgdcdFsI3sexpvdrwC09eoWXxCISQPYdiFIwjGaakwJs1ZM0SxXjDSdXOGwVQdWTJG6ZaMDActvS4t/mpDGtMr72vlXn9Hi2Kgvc4Ne2R5c2+hFyr2PxJTRUs9XWh0JiZ5mfn7goo5YtgPHJcl1LShx4sJyPbs4LGeI6iZ9Q6CpayNlw4Enmtdg1W2sjDmXLSA5vWxFwsz/wASKEmGmqYmEvbKGvsLnKeyLLHdEmJ1IofDwfV1eSbzQU5c+MEcyVqTYqkwGWngp2RmJ0Rm8weTfP01/wBlcka6pPI3fI1jquDj9Am6WXSE1yzNDuiSakoQ8vqWk1kzjtnP9U3QDRdrX/rc4btnKCCbL0aOGFMh6lDdLbmmuck0DchQhyxOrtlx5JINtAnuN9ymPfyCotDZCBshBtzmdyTw0jzu26JstnXt1Qlg3kEF1yANAEIuuOe10Vw27IExtoB7oGEa/wANVop8Djjv59Toe6iVEss7iQfWbD2WWYZI5QBI9oO1itXgsPEbETNxLjS/y6pHPHanIcxS3cFxhkHw0Aa3XMLuUl2ouf5HZNuRIACAALXKTicpOYOFlzMj+x0cHgOY8Boa12ltyoVSYnVrWTOaC703O5Rw+zr2I5WUStp4qyUtfcc2uA1aVWLyJm8SS+mijilIbZ1r3WxwN+akjd1asCZa6kjfFLH8RCRYPbu33W58OH9Rj6WFk7jE5dllV+ki2llisRp2txQl1wCLhbaqF237LJY7H+NC69jmtdTJwgkT6EZo2uAtlGgUDxqyQ+GqwwNJe0Am2+W+qsMPd+CG22R5QHQvBaSC0ggjcJeC2uwqtUXnhWph/RlI0MLTwGOFhuLImPYjR0NI6StOUPJY0lt7kjZUfgmsE0T3A2YwBjG/lA5J3jC9eIaaOXhuDg/MBey6MppRticY/aijfWVlB4fmip8PjqKVxH63bWNxdpbuFf6m175rC91GoaeogoY6OpquNBHJxGx5bAu79VKN76fW6TyzUnwNY4NLkG49Fw7J57hMI1WRqcSXbJKEPLK2Misnt+cqO5xJsFKro3urJzmHrKC1pG4XozhjA0DU7rpO2icQuE6KEGEgLlvmdp0Ti0bnZM9RvyGyploa67jrsmkc0cgW1QXDqULCQzkSozsuXY576nkpLmOc1xFhZRy2wJPpG6AJAZSGNDn3uDoFdYJXsjHCc8N5tv1VOL3zP0J57oeXLIHN3J1vzQZIqcaYUZbXaPQaecyuBOhtfTmjlxvvcW56LM+F6sy1QgLyDlJDSb2WmMbiLFwce4XC1ENmSjsaeW6FjC7z+bRAmkyzhxv2T/MHE3smWJl1Hb3Q4vIPL4klzw6nmsRqwrSeHHfqcQv8oWYkja2CUt08hWk8OuBpIj+6E7iEn2Xk4uwDost4kh40DmOJA5kGxWqdqPos7jjbxvsrn0FEpsOwia34OJ1DD31R6ugxmKIGKvM4B8zfSbdbqRhTzZuvK2isZzOA3gBps7zg75eyWTph1wZbwlU4nRSBr4nMp6vO+OR/zOB1stVFHJJNxZ3EuOyjz8d0bRRRta+IeUSNNtTqB091PYXFgzNGb5gOq0yzvhPgDHGgt1w7brhJ/Klp0WRqIm/dccf/AMFw6bBcJ02VkFm7lJM+6ShDzSqa74ua5+cplrbq1xSnfBXzRysscxPv3UF8fVelo4ZEPdIDVHydd0x4LWk212VUQA45iWt1A3Sygeye1paLfdNfoqLQxx5IROvZFAvp9yuODS7yekIWEgLhciw5oUjc4yA21ubcyjSE2yt3Q8uXQ8kBYJjC0WcPLzCFK0scARrdSXaoEzwXNtfRupKplk/wwcuMNd1Y5bEnzA5licEJbiALb3MbhcctFsIXBzGknXKNSuNr1/KdTQv+M4866HmoeJVwohFIWhwc7Kp5I67dFS+I/NDCHWFpNVlpYqWRJm2oltxtkmnxVlXmijAOew9ltcAOWnaOi888O0Ms1XDVmO1OH2BtuvSKCPguDbJ+UFCVIRxyclbLku8oJ2VHi4zM05kq4v5foqnFNgs5G0eypwqWJrmt4jQ4Gx1V+Cx3pewnrdYp7eHXSNsLXupgfY6E+yVkuTS6NUGknS33RAwDkso2Z4Ple4fVHbUzjUSv+6Es0hHdcsOioW11SNpXfVPGJ1Q3eD7hQhcuAPRNLewVSMVnHysP0Txiz/mhb9CpZCyt2CSrv0uf8gfdJWQoY6iPEXy0NSclQ15NPKef7pKrZYnMe6ORuR7TYtPI9EKsIFXMBcWebnop7JjicBuR8bC250/bM6/xBd7Dl52yOVlx/wDUSA5o6IMou5qkg6XG5QXsJKYZgAkAB7oJBudUcAkknkdVxzQN1TIAyW0GyG/0m30RXg2QH7WQhIGNfdcdc6dU6ya86Hqs2EClOVotzQ5G54z1bt3C6/XzbgIbBe5JNidlCE7BTavaL65Xactlq4j5GOtpbZZ3DYmxSxho1LSXLQU4BgZe405LkfqKrIdPQeAQhupF2nsUCXDXYvVU1MHWj4maR3QBGI10I+qnYEcuJMvzBS2nlWRMazK4NFx8BHHFHFCwNZHbIByVjG3IGk72RI8ptsi2aR2Tz7sVriho9O6rMQ8zgFZvcANFW1wyxPkNhbqgky4oyshz4hMTyKm0szYZM5YHKFAM0kkh2c7Qo50ssfZGSKuobUPDmx5bc0Np21TpLcP6LkYuQFUuS4sdYpIvDNr2TCLIKCTGG6bmI6ohTHKyzmc9CklokoQZjuGF1RKQAyQONncj2Kz341NO1zc0c0bsw7HuvRZRFVSPjeQW5jrzCo8TwlnBdLUQl7I3fKcpI6L0OXTp/aPZyIZWuGVQp34ix9XQw7AmojH+Geo7HdV7mNeNb681MqLYHisMsL3mknaHZSdch3B9kCrhdTTmI2c2wcx42c06gqYpN8S7ByRrlAdGtDb3sgyDUlHLb6oEuxC0YBHe65ugPOqI9BedboGWhrjZDOxunEphNxosw0Ddq3KFJpMPmqzdjfI3ckplPCZXhguCdyr+ljlgY2OOYZRtmals2pjjdJ8jGLTyycgIKF9O9j3PBtfQc9FZ0pvTsJuOxQw6RzSJMh72T6dwbEGFwuNLFcrU5PkluZ0dNj2JoIS62uuvNFoXuirY3gdQg200J9k+j0q2ufYBoNz3WWJ1I2yeJenE5mODGQyPdyDBcp02JYi1mb9G1QaPmLLBXfgo0pqHWfGKku0c78vRbeR0hbYujIPsV0YR3RuxCeSpVR5EMcnF7wF3vpZQ6qrqK1x477MPyM0C0XiqjiixdzYMhGW7i3Ym6o+Fl3alpNp0bRdoHGPKABYBOO6eGi2yTwOiBMjQ15uESnPmCEQnw2D0QJbOa10AJFiFAe3VTy69M1Q3C5VyJEEWobm23R8q49uiA0AaJJ+RJQllnT/3yf8AjKkY3/7a/wDiKSS9VLo4hjPF29H/ANr/ALIFR/daD/tgkklcfmzTJ4oFyb7KPMkktWZER6A/1JJIGWhh5pg3KSSzDRPwn9sfZW7dz7pJLg6v8p2NN+MI7f6IR2SSS/oYj2yTHu1J37J3ukkix+RWTxLPw9/eo16BD/cvokkujDxOfPyMrWftJP4j/VRJdh7JJJeZvDojhcekks0WxjlyL1pJIwS1b/d2+yjOSSVyKiIbJp2SSQBjUkklCj//2Q=="/>
          <p:cNvSpPr>
            <a:spLocks noChangeAspect="1" noChangeArrowheads="1"/>
          </p:cNvSpPr>
          <p:nvPr/>
        </p:nvSpPr>
        <p:spPr bwMode="auto">
          <a:xfrm>
            <a:off x="15240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39940" y="1618615"/>
            <a:ext cx="4959668" cy="4724400"/>
            <a:chOff x="6965632" y="1671582"/>
            <a:chExt cx="4959668" cy="4724400"/>
          </a:xfrm>
        </p:grpSpPr>
        <p:grpSp>
          <p:nvGrpSpPr>
            <p:cNvPr id="9" name="Group 33"/>
            <p:cNvGrpSpPr/>
            <p:nvPr/>
          </p:nvGrpSpPr>
          <p:grpSpPr>
            <a:xfrm>
              <a:off x="6965632" y="1671582"/>
              <a:ext cx="4953000" cy="4724400"/>
              <a:chOff x="3505200" y="1676400"/>
              <a:chExt cx="4953000" cy="4724400"/>
            </a:xfrm>
          </p:grpSpPr>
          <p:grpSp>
            <p:nvGrpSpPr>
              <p:cNvPr id="11" name="Group 25"/>
              <p:cNvGrpSpPr/>
              <p:nvPr/>
            </p:nvGrpSpPr>
            <p:grpSpPr>
              <a:xfrm>
                <a:off x="3505200" y="1676400"/>
                <a:ext cx="4953000" cy="4724400"/>
                <a:chOff x="4648200" y="1828800"/>
                <a:chExt cx="4231873" cy="4572001"/>
              </a:xfrm>
            </p:grpSpPr>
            <p:pic>
              <p:nvPicPr>
                <p:cNvPr id="40" name="Picture 39" descr="worker 5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48200" y="1828800"/>
                  <a:ext cx="1394876" cy="1438057"/>
                </a:xfrm>
                <a:prstGeom prst="rect">
                  <a:avLst/>
                </a:prstGeom>
              </p:spPr>
            </p:pic>
            <p:pic>
              <p:nvPicPr>
                <p:cNvPr id="41" name="Picture 40" descr="worker 6.bmp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3981"/>
                <a:stretch>
                  <a:fillRect/>
                </a:stretch>
              </p:blipFill>
              <p:spPr>
                <a:xfrm>
                  <a:off x="6096000" y="3352800"/>
                  <a:ext cx="1371600" cy="1524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worker 7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4953000"/>
                  <a:ext cx="1323648" cy="1447800"/>
                </a:xfrm>
                <a:prstGeom prst="rect">
                  <a:avLst/>
                </a:prstGeom>
              </p:spPr>
            </p:pic>
            <p:pic>
              <p:nvPicPr>
                <p:cNvPr id="43" name="Picture 12" descr="http://t2.gstatic.com/images?q=tbn:ANd9GcS1yzpf16H-kJ0ql5OHSEP90isXQbJ8MR_iE2eRQtYz33uf5BM4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16667"/>
                <a:stretch>
                  <a:fillRect/>
                </a:stretch>
              </p:blipFill>
              <p:spPr bwMode="auto">
                <a:xfrm>
                  <a:off x="4648200" y="4966447"/>
                  <a:ext cx="1371600" cy="143435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14" descr="http://www.diet-blog.com/wp-content/uploads/import/2694-582041_computer_1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648200" y="3352800"/>
                  <a:ext cx="1371600" cy="15239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4" descr="http://www.csum.edu/image/image_gallery?uuid=3098cc93-c007-4bb0-b249-1ca274c426d2&amp;groupId=63267&amp;t=129818544294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96000" y="4953000"/>
                  <a:ext cx="1371600" cy="1447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26" descr="http://t2.gstatic.com/images?q=tbn:ANd9GcQk23ik-fvfSWgc0hr7jleXyKsebC10iPT3klatyjjAd3ApFC1K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543800" y="3352800"/>
                  <a:ext cx="1336273" cy="148684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5" descr="plumber.bmp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94576" y="1676400"/>
                <a:ext cx="1563624" cy="1490472"/>
              </a:xfrm>
              <a:prstGeom prst="rect">
                <a:avLst/>
              </a:prstGeom>
            </p:spPr>
          </p:pic>
          <p:pic>
            <p:nvPicPr>
              <p:cNvPr id="37" name="Picture 36" descr="worker 8.jpg"/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181600" y="1676400"/>
                <a:ext cx="1636776" cy="1490472"/>
              </a:xfrm>
              <a:prstGeom prst="rect">
                <a:avLst/>
              </a:prstGeom>
            </p:spPr>
          </p:pic>
          <p:pic>
            <p:nvPicPr>
              <p:cNvPr id="38" name="Picture 2" descr="http://us.cdn4.123rf.com/168nwm/moodboard/moodboard0908/moodboard090803737/5470266-construction-worker-climbing-ladder.jpg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81600" y="4919472"/>
                <a:ext cx="1609344" cy="148132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http://ak3.picdn.net/shutterstock/videos/873103/preview/stock-footage-chemist-engineer-laboratory-chemist-woman-work-with-lab-mixer-and-mixing-chemicals-in-an.jpg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858000" y="4876800"/>
                <a:ext cx="1600200" cy="1524000"/>
              </a:xfrm>
              <a:prstGeom prst="rect">
                <a:avLst/>
              </a:prstGeom>
              <a:noFill/>
            </p:spPr>
          </p:pic>
        </p:grpSp>
        <p:pic>
          <p:nvPicPr>
            <p:cNvPr id="47" name="Picture 6" descr="http://www.ithaca.edu/depts/i/Professor_Pfaff,_working_in_his_office._Photo_by_Mike_Grippi_10/24231_photo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325100" y="1711311"/>
              <a:ext cx="1600200" cy="1490472"/>
            </a:xfrm>
            <a:prstGeom prst="rect">
              <a:avLst/>
            </a:prstGeom>
            <a:noFill/>
          </p:spPr>
        </p:pic>
      </p:grp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2880" y="6492241"/>
            <a:ext cx="548640" cy="365125"/>
          </a:xfrm>
        </p:spPr>
        <p:txBody>
          <a:bodyPr/>
          <a:lstStyle/>
          <a:p>
            <a:pPr>
              <a:defRPr/>
            </a:pPr>
            <a:fld id="{B57D6884-C642-43CE-974A-D6C930C3F426}" type="slidenum">
              <a:rPr lang="en-US" sz="1800" smtClean="0"/>
              <a:t>6</a:t>
            </a:fld>
            <a:endParaRPr lang="en-US" sz="1800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546" y="6437338"/>
            <a:ext cx="7924800" cy="36512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9901"/>
      </p:ext>
    </p:extLst>
  </p:cSld>
  <p:clrMapOvr>
    <a:masterClrMapping/>
  </p:clrMapOvr>
  <p:transition advTm="660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production release: December 2016</a:t>
            </a:r>
          </a:p>
          <a:p>
            <a:r>
              <a:rPr lang="en-US" dirty="0" smtClean="0"/>
              <a:t>Three year wave</a:t>
            </a:r>
          </a:p>
          <a:p>
            <a:r>
              <a:rPr lang="en-US" dirty="0" smtClean="0"/>
              <a:t>ORS data to be used in SSA disability determinations in 2019</a:t>
            </a:r>
          </a:p>
          <a:p>
            <a:r>
              <a:rPr lang="en-US" dirty="0" smtClean="0"/>
              <a:t>Many other ORS data users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546" y="6324604"/>
            <a:ext cx="7924800" cy="36512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6"/>
          <p:cNvSpPr>
            <a:spLocks noGrp="1"/>
          </p:cNvSpPr>
          <p:nvPr>
            <p:ph type="ctrTitle"/>
          </p:nvPr>
        </p:nvSpPr>
        <p:spPr bwMode="auto">
          <a:xfrm>
            <a:off x="2209800" y="1905000"/>
            <a:ext cx="77724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Hilery Simpson</a:t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Assistant </a:t>
            </a: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Commissioner</a:t>
            </a: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(202) 691-5184</a:t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Simpson.Hilery@bls.gov</a:t>
            </a:r>
            <a:br>
              <a:rPr lang="en-US" sz="2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Questions about the </a:t>
            </a: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NCS and ORS </a:t>
            </a: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estimates?</a:t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(202) 691-6199</a:t>
            </a:r>
            <a:br>
              <a:rPr lang="en-US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www.bls.gov/ncs www.bls.gov/ors</a:t>
            </a:r>
            <a: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rgbClr val="FFC000"/>
                </a:solidFill>
              </a:rPr>
              <a:t/>
            </a:r>
            <a:br>
              <a:rPr lang="en-US" sz="2800" i="1" dirty="0">
                <a:solidFill>
                  <a:srgbClr val="FFC000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71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">
  <a:themeElements>
    <a:clrScheme name="Flow 1">
      <a:dk1>
        <a:srgbClr val="000000"/>
      </a:dk1>
      <a:lt1>
        <a:srgbClr val="FFFFFF"/>
      </a:lt1>
      <a:dk2>
        <a:srgbClr val="00007F"/>
      </a:dk2>
      <a:lt2>
        <a:srgbClr val="EEECE1"/>
      </a:lt2>
      <a:accent1>
        <a:srgbClr val="000066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8"/>
      </a:accent5>
      <a:accent6>
        <a:srgbClr val="E70000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0007F"/>
        </a:dk2>
        <a:lt2>
          <a:srgbClr val="EEECE1"/>
        </a:lt2>
        <a:accent1>
          <a:srgbClr val="000066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 2">
        <a:dk1>
          <a:srgbClr val="000000"/>
        </a:dk1>
        <a:lt1>
          <a:srgbClr val="FFFFFF"/>
        </a:lt1>
        <a:dk2>
          <a:srgbClr val="00007F"/>
        </a:dk2>
        <a:lt2>
          <a:srgbClr val="EEECE1"/>
        </a:lt2>
        <a:accent1>
          <a:srgbClr val="00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484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Flow">
  <a:themeElements>
    <a:clrScheme name="Flow 1">
      <a:dk1>
        <a:srgbClr val="000000"/>
      </a:dk1>
      <a:lt1>
        <a:srgbClr val="FFFFFF"/>
      </a:lt1>
      <a:dk2>
        <a:srgbClr val="00007F"/>
      </a:dk2>
      <a:lt2>
        <a:srgbClr val="EEECE1"/>
      </a:lt2>
      <a:accent1>
        <a:srgbClr val="000066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8"/>
      </a:accent5>
      <a:accent6>
        <a:srgbClr val="E70000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0007F"/>
        </a:dk2>
        <a:lt2>
          <a:srgbClr val="EEECE1"/>
        </a:lt2>
        <a:accent1>
          <a:srgbClr val="000066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 2">
        <a:dk1>
          <a:srgbClr val="000000"/>
        </a:dk1>
        <a:lt1>
          <a:srgbClr val="FFFFFF"/>
        </a:lt1>
        <a:dk2>
          <a:srgbClr val="00007F"/>
        </a:dk2>
        <a:lt2>
          <a:srgbClr val="EEECE1"/>
        </a:lt2>
        <a:accent1>
          <a:srgbClr val="00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484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BLS CORE slides (use w/ either White or Blue CONTENT Slid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BLS CORE slides (use w/ either White or Blue CONTENT Slid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S White CONTENT slides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2060"/>
      </a:hlink>
      <a:folHlink>
        <a:srgbClr val="7030A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S White CONTENT slides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2060"/>
      </a:hlink>
      <a:folHlink>
        <a:srgbClr val="7030A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BLS CORE slides (use w/ either White or Blue CONTENT Slid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BLS White CONTENT slides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2060"/>
      </a:hlink>
      <a:folHlink>
        <a:srgbClr val="7030A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BLS White CONTENT slides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2060"/>
      </a:hlink>
      <a:folHlink>
        <a:srgbClr val="7030A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4DAE6F6E6654EAC2C761412766397" ma:contentTypeVersion="4" ma:contentTypeDescription="Create a new document." ma:contentTypeScope="" ma:versionID="acc75bec4a2109aec0be58cf61cf95fc">
  <xsd:schema xmlns:xsd="http://www.w3.org/2001/XMLSchema" xmlns:p="http://schemas.microsoft.com/office/2006/metadata/properties" xmlns:ns2="af838507-91b4-4237-af39-0b8e20929df9" targetNamespace="http://schemas.microsoft.com/office/2006/metadata/properties" ma:root="true" ma:fieldsID="af1e022da9e9931f2087efea12a5d17d" ns2:_="">
    <xsd:import namespace="af838507-91b4-4237-af39-0b8e20929df9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2:Date" minOccurs="0"/>
                <xsd:element ref="ns2:Audi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f838507-91b4-4237-af39-0b8e20929df9" elementFormDefault="qualified">
    <xsd:import namespace="http://schemas.microsoft.com/office/2006/documentManagement/types"/>
    <xsd:element name="Author0" ma:index="2" nillable="true" ma:displayName="Author" ma:internalName="Author0">
      <xsd:simpleType>
        <xsd:restriction base="dms:Text">
          <xsd:maxLength value="255"/>
        </xsd:restriction>
      </xsd:simpleType>
    </xsd:element>
    <xsd:element name="Date" ma:index="3" nillable="true" ma:displayName="Date" ma:format="DateOnly" ma:internalName="Date">
      <xsd:simpleType>
        <xsd:restriction base="dms:DateTime"/>
      </xsd:simpleType>
    </xsd:element>
    <xsd:element name="Audience" ma:index="11" nillable="true" ma:displayName="Audience" ma:description="Identifies the audience for the presentation." ma:internalName="Audien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1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uthor0 xmlns="af838507-91b4-4237-af39-0b8e20929df9">Phil Doyle, Debbie Harkin (SSA)</Author0>
    <Date xmlns="af838507-91b4-4237-af39-0b8e20929df9">2015-10-24T04:00:00+00:00</Date>
    <Audience xmlns="af838507-91b4-4237-af39-0b8e20929df9">International Association of Rehabilitation Professionals</Audience>
  </documentManagement>
</p:properties>
</file>

<file path=customXml/itemProps1.xml><?xml version="1.0" encoding="utf-8"?>
<ds:datastoreItem xmlns:ds="http://schemas.openxmlformats.org/officeDocument/2006/customXml" ds:itemID="{5C4C2F4C-04F0-4AE7-9854-537B70C13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32B96-B011-4290-8957-4B5FB3D50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38507-91b4-4237-af39-0b8e20929d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68BEAC3-B5FD-4614-85CC-07A41D03874C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af838507-91b4-4237-af39-0b8e20929df9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Widescreen</PresentationFormat>
  <Paragraphs>60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8</vt:i4>
      </vt:variant>
    </vt:vector>
  </HeadingPairs>
  <TitlesOfParts>
    <vt:vector size="35" baseType="lpstr">
      <vt:lpstr>Arial</vt:lpstr>
      <vt:lpstr>AvantGarde</vt:lpstr>
      <vt:lpstr>Bookman</vt:lpstr>
      <vt:lpstr>Calibri</vt:lpstr>
      <vt:lpstr>Calibri Light</vt:lpstr>
      <vt:lpstr>Constantia</vt:lpstr>
      <vt:lpstr>Tahoma</vt:lpstr>
      <vt:lpstr>Verdana</vt:lpstr>
      <vt:lpstr>Wingdings</vt:lpstr>
      <vt:lpstr>Wingdings 2</vt:lpstr>
      <vt:lpstr>Wingdings 3</vt:lpstr>
      <vt:lpstr>Flow</vt:lpstr>
      <vt:lpstr>Custom Design</vt:lpstr>
      <vt:lpstr>1_Custom Design</vt:lpstr>
      <vt:lpstr>BLS White CONTENT slides</vt:lpstr>
      <vt:lpstr>1_BLS White CONTENT slides</vt:lpstr>
      <vt:lpstr>BLS CORE slides (use w/ either White or Blue CONTENT Slides)</vt:lpstr>
      <vt:lpstr>2_BLS White CONTENT slides</vt:lpstr>
      <vt:lpstr>4_Custom Design</vt:lpstr>
      <vt:lpstr>3_BLS White CONTENT slides</vt:lpstr>
      <vt:lpstr>1_Flow</vt:lpstr>
      <vt:lpstr>2_Custom Design</vt:lpstr>
      <vt:lpstr>3_Custom Design</vt:lpstr>
      <vt:lpstr>5_Custom Design</vt:lpstr>
      <vt:lpstr>6_Custom Design</vt:lpstr>
      <vt:lpstr>1_BLS CORE slides (use w/ either White or Blue CONTENT Slides)</vt:lpstr>
      <vt:lpstr>2_BLS CORE slides (use w/ either White or Blue CONTENT Slides)</vt:lpstr>
      <vt:lpstr>National Compensation Survey (NCS) and the Occupational Requirements Survey (ORS)</vt:lpstr>
      <vt:lpstr>The National Compensation Survey</vt:lpstr>
      <vt:lpstr>NCS Outputs</vt:lpstr>
      <vt:lpstr>Modeled Wage Estimates</vt:lpstr>
      <vt:lpstr>The SSA-BLS Partnership</vt:lpstr>
      <vt:lpstr>The Occupational Requirements Survey</vt:lpstr>
      <vt:lpstr>ORS</vt:lpstr>
      <vt:lpstr>Hilery Simpson Assistant Commissioner (202) 691-5184 Simpson.Hilery@bls.gov  Questions about the NCS and ORS estimates? (202) 691-6199 www.bls.gov/ncs www.bls.gov/ors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UPDATE SSA’s OISP and BLS’ ORS</dc:subject>
  <dc:creator/>
  <cp:lastModifiedBy/>
  <cp:revision>1</cp:revision>
  <dcterms:created xsi:type="dcterms:W3CDTF">2014-10-07T13:47:54Z</dcterms:created>
  <dcterms:modified xsi:type="dcterms:W3CDTF">2017-06-22T11:14:17Z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4" name="ContentTypeId">
    <vt:lpwstr>0x0101001014DAE6F6E6654EAC2C761412766397</vt:lpwstr>
  </property>
</Properties>
</file>