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1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  <p:sldMasterId id="2147483712" r:id="rId4"/>
    <p:sldMasterId id="2147483696" r:id="rId5"/>
    <p:sldMasterId id="2147483700" r:id="rId6"/>
    <p:sldMasterId id="2147483698" r:id="rId7"/>
    <p:sldMasterId id="2147483725" r:id="rId8"/>
    <p:sldMasterId id="2147483713" r:id="rId9"/>
  </p:sldMasterIdLst>
  <p:notesMasterIdLst>
    <p:notesMasterId r:id="rId20"/>
  </p:notesMasterIdLst>
  <p:handoutMasterIdLst>
    <p:handoutMasterId r:id="rId21"/>
  </p:handoutMasterIdLst>
  <p:sldIdLst>
    <p:sldId id="265" r:id="rId10"/>
    <p:sldId id="356" r:id="rId11"/>
    <p:sldId id="444" r:id="rId12"/>
    <p:sldId id="445" r:id="rId13"/>
    <p:sldId id="447" r:id="rId14"/>
    <p:sldId id="448" r:id="rId15"/>
    <p:sldId id="449" r:id="rId16"/>
    <p:sldId id="450" r:id="rId17"/>
    <p:sldId id="264" r:id="rId18"/>
    <p:sldId id="454" r:id="rId1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818" autoAdjust="0"/>
  </p:normalViewPr>
  <p:slideViewPr>
    <p:cSldViewPr snapToGrid="0" showGuides="1"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5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16988D7E-0C58-473E-9D62-0C4ACD8F156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2F52403-D519-446A-BDFF-F49620BB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8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52403-D519-446A-BDFF-F49620BB49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80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52403-D519-446A-BDFF-F49620BB49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1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80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2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37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18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79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95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76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2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4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88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3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77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63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53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88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54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54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05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6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111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672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55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077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2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093913"/>
            <a:ext cx="3871913" cy="4056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814887" y="2093913"/>
            <a:ext cx="3871913" cy="4056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886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316" y="2516393"/>
            <a:ext cx="8229600" cy="1096962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429000" y="722672"/>
            <a:ext cx="5235677" cy="52574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98464" y="1526458"/>
            <a:ext cx="3030536" cy="44536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98464" y="722672"/>
            <a:ext cx="3030536" cy="7381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75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endParaRPr lang="en-US" sz="1050" b="1" spc="45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5" r:id="rId4"/>
    <p:sldLayoutId id="2147483692" r:id="rId5"/>
    <p:sldLayoutId id="2147483693" r:id="rId6"/>
    <p:sldLayoutId id="2147483694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-10159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endParaRPr lang="en-US" sz="1050" b="1" spc="45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-10159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endParaRPr lang="en-US" sz="1050" b="1" spc="45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943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8">
          <p15:clr>
            <a:srgbClr val="F26B43"/>
          </p15:clr>
        </p15:guide>
        <p15:guide id="4294967295" pos="5472">
          <p15:clr>
            <a:srgbClr val="F26B43"/>
          </p15:clr>
        </p15:guide>
        <p15:guide id="4294967295" orient="horz" pos="28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Contact Information</a:t>
            </a:r>
            <a:endParaRPr lang="en-US" sz="5400" b="1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spc="45" smtClean="0">
                <a:solidFill>
                  <a:prstClr val="white"/>
                </a:solidFill>
                <a:latin typeface="Century Gothic" panose="020B0502020202020204" pitchFamily="34" charset="0"/>
              </a:rPr>
              <a:pPr>
                <a:defRPr/>
              </a:pPr>
              <a:t>‹#›</a:t>
            </a:fld>
            <a:r>
              <a:rPr lang="en-US" sz="160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91110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D781-824E-40E8-AE86-5499D65B2ED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7C872-D751-4479-AF92-B802DB5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7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705" y="5082840"/>
            <a:ext cx="1269389" cy="71607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spc="45" smtClean="0">
                <a:solidFill>
                  <a:prstClr val="white"/>
                </a:solidFill>
                <a:latin typeface="Century Gothic" panose="020B0502020202020204" pitchFamily="34" charset="0"/>
              </a:rPr>
              <a:pPr>
                <a:defRPr/>
              </a:pPr>
              <a:t>‹#›</a:t>
            </a:fld>
            <a:r>
              <a:rPr lang="en-US" sz="160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294164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spc="45" smtClean="0">
                <a:solidFill>
                  <a:prstClr val="white"/>
                </a:solidFill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US" sz="1050" b="1" spc="45" dirty="0" smtClean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46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8">
          <p15:clr>
            <a:srgbClr val="F26B43"/>
          </p15:clr>
        </p15:guide>
        <p15:guide id="4294967295" pos="5472">
          <p15:clr>
            <a:srgbClr val="F26B43"/>
          </p15:clr>
        </p15:guide>
        <p15:guide id="4294967295" orient="horz" pos="288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E180-DCC2-4242-8AC4-2F77FA278A0B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DCBC-2CD5-4389-B96D-7D172E74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2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8596"/>
            <a:ext cx="9144000" cy="1527048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BLS-LMI Oversight Council (BLOC)</a:t>
            </a:r>
            <a:br>
              <a:rPr lang="en-US" sz="4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2045" y="1384180"/>
            <a:ext cx="8831483" cy="128957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dirty="0" smtClean="0">
                <a:solidFill>
                  <a:prstClr val="white"/>
                </a:solidFill>
              </a:rPr>
              <a:t>Presentation to the </a:t>
            </a:r>
          </a:p>
          <a:p>
            <a:pPr>
              <a:lnSpc>
                <a:spcPts val="3300"/>
              </a:lnSpc>
            </a:pPr>
            <a:r>
              <a:rPr lang="en-US" smtClean="0">
                <a:solidFill>
                  <a:prstClr val="white"/>
                </a:solidFill>
              </a:rPr>
              <a:t>Workforce </a:t>
            </a:r>
            <a:r>
              <a:rPr lang="en-US" smtClean="0">
                <a:solidFill>
                  <a:prstClr val="white"/>
                </a:solidFill>
              </a:rPr>
              <a:t>Information </a:t>
            </a:r>
            <a:r>
              <a:rPr lang="en-US" dirty="0" smtClean="0">
                <a:solidFill>
                  <a:prstClr val="white"/>
                </a:solidFill>
              </a:rPr>
              <a:t>Advisory Council</a:t>
            </a:r>
          </a:p>
          <a:p>
            <a:pPr>
              <a:lnSpc>
                <a:spcPts val="3300"/>
              </a:lnSpc>
            </a:pPr>
            <a:endParaRPr lang="en-US" sz="2800" b="0" dirty="0" smtClean="0">
              <a:solidFill>
                <a:prstClr val="white"/>
              </a:solidFill>
            </a:endParaRPr>
          </a:p>
          <a:p>
            <a:pPr marL="463550" algn="l">
              <a:lnSpc>
                <a:spcPts val="3300"/>
              </a:lnSpc>
            </a:pPr>
            <a:r>
              <a:rPr lang="en-US" sz="2400" b="0" dirty="0" smtClean="0">
                <a:solidFill>
                  <a:prstClr val="white"/>
                </a:solidFill>
              </a:rPr>
              <a:t>Bill Anderson			Michael Horrigan</a:t>
            </a:r>
          </a:p>
          <a:p>
            <a:pPr marL="463550" algn="l">
              <a:lnSpc>
                <a:spcPts val="3300"/>
              </a:lnSpc>
            </a:pPr>
            <a:r>
              <a:rPr lang="en-US" sz="2400" b="0" dirty="0" smtClean="0">
                <a:solidFill>
                  <a:prstClr val="white"/>
                </a:solidFill>
              </a:rPr>
              <a:t>Chief Economist			Associate Commissioner</a:t>
            </a:r>
          </a:p>
          <a:p>
            <a:pPr marL="463550" algn="l">
              <a:lnSpc>
                <a:spcPts val="3300"/>
              </a:lnSpc>
            </a:pPr>
            <a:r>
              <a:rPr lang="en-US" sz="2400" b="0" dirty="0" smtClean="0">
                <a:solidFill>
                  <a:prstClr val="white"/>
                </a:solidFill>
              </a:rPr>
              <a:t>Nevada Department of 		Office of Employment and 	</a:t>
            </a:r>
            <a:endParaRPr lang="en-US" sz="2400" b="0" dirty="0">
              <a:solidFill>
                <a:prstClr val="white"/>
              </a:solidFill>
            </a:endParaRPr>
          </a:p>
          <a:p>
            <a:pPr marL="463550" algn="l">
              <a:lnSpc>
                <a:spcPts val="3300"/>
              </a:lnSpc>
            </a:pPr>
            <a:r>
              <a:rPr lang="en-US" sz="2400" b="0" dirty="0" smtClean="0">
                <a:solidFill>
                  <a:prstClr val="white"/>
                </a:solidFill>
              </a:rPr>
              <a:t>Training and Rehabilitation	Unemployment Statistics</a:t>
            </a:r>
          </a:p>
          <a:p>
            <a:pPr algn="l">
              <a:lnSpc>
                <a:spcPts val="3300"/>
              </a:lnSpc>
            </a:pPr>
            <a:endParaRPr lang="en-US" sz="2400" b="0" dirty="0" smtClean="0">
              <a:solidFill>
                <a:prstClr val="white"/>
              </a:solidFill>
            </a:endParaRPr>
          </a:p>
          <a:p>
            <a:pPr>
              <a:lnSpc>
                <a:spcPts val="3300"/>
              </a:lnSpc>
            </a:pPr>
            <a:endParaRPr lang="en-US" sz="2800" b="0" dirty="0" smtClean="0">
              <a:solidFill>
                <a:prstClr val="white"/>
              </a:solidFill>
            </a:endParaRPr>
          </a:p>
          <a:p>
            <a:pPr>
              <a:lnSpc>
                <a:spcPts val="3300"/>
              </a:lnSpc>
            </a:pPr>
            <a:r>
              <a:rPr lang="en-US" sz="2800" b="0" dirty="0" smtClean="0">
                <a:solidFill>
                  <a:prstClr val="white"/>
                </a:solidFill>
              </a:rPr>
              <a:t>November 16, 2016</a:t>
            </a:r>
          </a:p>
        </p:txBody>
      </p:sp>
      <p:pic>
        <p:nvPicPr>
          <p:cNvPr id="1026" name="Picture 2" descr="C:\Users\horrigan_m\AppData\Local\Microsoft\Windows\Temporary Internet Files\Content.Outlook\9UI6LMWC\DETR-Logocolo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45" y="5078338"/>
            <a:ext cx="1828800" cy="74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4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521855" y="908349"/>
            <a:ext cx="8229600" cy="4055537"/>
          </a:xfrm>
        </p:spPr>
        <p:txBody>
          <a:bodyPr>
            <a:no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Bill </a:t>
            </a:r>
            <a:r>
              <a:rPr lang="en-US" sz="2200" dirty="0"/>
              <a:t>Anderson, Chief Economist</a:t>
            </a:r>
          </a:p>
          <a:p>
            <a:r>
              <a:rPr lang="en-US" sz="2200" dirty="0"/>
              <a:t>Nevada Dept. of Employment, Training &amp; Rehabilitation</a:t>
            </a:r>
          </a:p>
          <a:p>
            <a:r>
              <a:rPr lang="en-US" sz="2200" dirty="0"/>
              <a:t>Research &amp; Analysis Bureau</a:t>
            </a:r>
          </a:p>
          <a:p>
            <a:r>
              <a:rPr lang="en-US" sz="2200" dirty="0"/>
              <a:t>500 E. Third St.</a:t>
            </a:r>
          </a:p>
          <a:p>
            <a:r>
              <a:rPr lang="en-US" sz="2200" dirty="0"/>
              <a:t>Carson City, NV 89713</a:t>
            </a:r>
          </a:p>
          <a:p>
            <a:r>
              <a:rPr lang="en-US" sz="2200" dirty="0"/>
              <a:t>(p) (775) 684-0387</a:t>
            </a:r>
          </a:p>
          <a:p>
            <a:r>
              <a:rPr lang="en-US" sz="2200" dirty="0"/>
              <a:t>(f)  (775) 684-0342</a:t>
            </a:r>
          </a:p>
          <a:p>
            <a:pPr>
              <a:lnSpc>
                <a:spcPts val="3700"/>
              </a:lnSpc>
            </a:pPr>
            <a:r>
              <a:rPr lang="en-US" sz="2200" b="0" dirty="0" smtClean="0">
                <a:solidFill>
                  <a:prstClr val="white"/>
                </a:solidFill>
              </a:rPr>
              <a:t>wdanderson@nvdetr.org</a:t>
            </a:r>
            <a:endParaRPr lang="en-US" sz="2200" b="0" dirty="0">
              <a:solidFill>
                <a:prstClr val="white"/>
              </a:solidFill>
            </a:endParaRPr>
          </a:p>
        </p:txBody>
      </p:sp>
      <p:pic>
        <p:nvPicPr>
          <p:cNvPr id="4" name="Picture 2" descr="C:\Users\horrigan_m\AppData\Local\Microsoft\Windows\Temporary Internet Files\Content.Outlook\9UI6LMWC\DETR-Logocolo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45" y="5095489"/>
            <a:ext cx="2434430" cy="9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9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968"/>
            <a:ext cx="8229600" cy="804672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773880"/>
          </a:xfrm>
        </p:spPr>
        <p:txBody>
          <a:bodyPr/>
          <a:lstStyle/>
          <a:p>
            <a:r>
              <a:rPr lang="en-US" sz="3800" dirty="0" smtClean="0"/>
              <a:t>Workforce Information Council (WIC)</a:t>
            </a:r>
          </a:p>
          <a:p>
            <a:pPr lvl="1"/>
            <a:r>
              <a:rPr lang="en-US" sz="3400" dirty="0" smtClean="0"/>
              <a:t>Set up by the Workforce Investment Act 1998</a:t>
            </a:r>
          </a:p>
          <a:p>
            <a:pPr lvl="1"/>
            <a:r>
              <a:rPr lang="en-US" sz="3400" dirty="0" smtClean="0"/>
              <a:t>10 state LMI Directors, BLS, ETA</a:t>
            </a:r>
          </a:p>
          <a:p>
            <a:pPr lvl="1"/>
            <a:r>
              <a:rPr lang="en-US" sz="3400" dirty="0" smtClean="0"/>
              <a:t>Focus of the WIC evolved over time:</a:t>
            </a:r>
          </a:p>
          <a:p>
            <a:pPr lvl="2"/>
            <a:r>
              <a:rPr lang="en-US" sz="3000" dirty="0" smtClean="0"/>
              <a:t>Focus on governance of BLS programs</a:t>
            </a:r>
          </a:p>
          <a:p>
            <a:pPr lvl="2"/>
            <a:r>
              <a:rPr lang="en-US" sz="3000" dirty="0" smtClean="0"/>
              <a:t>Communication vehicle for ETA and states</a:t>
            </a:r>
          </a:p>
          <a:p>
            <a:pPr lvl="2"/>
            <a:r>
              <a:rPr lang="en-US" sz="3000" dirty="0" smtClean="0"/>
              <a:t>Updates from partner organizations</a:t>
            </a:r>
          </a:p>
          <a:p>
            <a:pPr lvl="1"/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20648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968"/>
            <a:ext cx="8229600" cy="804672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033"/>
            <a:ext cx="8229600" cy="4423162"/>
          </a:xfrm>
        </p:spPr>
        <p:txBody>
          <a:bodyPr/>
          <a:lstStyle/>
          <a:p>
            <a:pPr lvl="1"/>
            <a:r>
              <a:rPr lang="en-US" sz="3600" dirty="0" smtClean="0"/>
              <a:t>Partners:</a:t>
            </a:r>
          </a:p>
          <a:p>
            <a:pPr lvl="2"/>
            <a:r>
              <a:rPr lang="en-US" sz="2600" dirty="0" smtClean="0"/>
              <a:t>Census</a:t>
            </a:r>
          </a:p>
          <a:p>
            <a:pPr lvl="2"/>
            <a:r>
              <a:rPr lang="en-US" sz="2600" dirty="0" smtClean="0"/>
              <a:t>LMI Institute </a:t>
            </a:r>
          </a:p>
          <a:p>
            <a:pPr lvl="2"/>
            <a:r>
              <a:rPr lang="en-US" sz="2600" dirty="0" smtClean="0"/>
              <a:t>C2ER/LMI Institute </a:t>
            </a:r>
          </a:p>
          <a:p>
            <a:pPr lvl="2"/>
            <a:r>
              <a:rPr lang="en-US" sz="2600" dirty="0" smtClean="0"/>
              <a:t>Projections </a:t>
            </a:r>
            <a:r>
              <a:rPr lang="en-US" sz="2600" dirty="0"/>
              <a:t>Managing </a:t>
            </a:r>
            <a:r>
              <a:rPr lang="en-US" sz="2600" dirty="0" smtClean="0"/>
              <a:t>Partnership</a:t>
            </a:r>
          </a:p>
          <a:p>
            <a:pPr lvl="2"/>
            <a:r>
              <a:rPr lang="en-US" sz="2600" dirty="0" smtClean="0"/>
              <a:t>Analyst </a:t>
            </a:r>
            <a:r>
              <a:rPr lang="en-US" sz="2600" dirty="0"/>
              <a:t>Resource </a:t>
            </a:r>
            <a:r>
              <a:rPr lang="en-US" sz="2600" dirty="0" smtClean="0"/>
              <a:t>Center</a:t>
            </a:r>
          </a:p>
          <a:p>
            <a:pPr lvl="2"/>
            <a:r>
              <a:rPr lang="en-US" sz="2600" dirty="0"/>
              <a:t>National Association of State Workforce </a:t>
            </a:r>
            <a:r>
              <a:rPr lang="en-US" sz="2600" dirty="0" smtClean="0"/>
              <a:t>Agencies </a:t>
            </a:r>
            <a:endParaRPr lang="en-US" sz="2600" dirty="0"/>
          </a:p>
          <a:p>
            <a:pPr lvl="2"/>
            <a:r>
              <a:rPr lang="en-US" sz="2600" dirty="0"/>
              <a:t>National Association of Workforce </a:t>
            </a:r>
            <a:r>
              <a:rPr lang="en-US" sz="2600" dirty="0" smtClean="0"/>
              <a:t>Boards</a:t>
            </a:r>
            <a:endParaRPr lang="en-US" sz="2600" dirty="0"/>
          </a:p>
          <a:p>
            <a:pPr marL="457200" lvl="1" indent="0"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5648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BLOC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872"/>
            <a:ext cx="8229600" cy="3992563"/>
          </a:xfrm>
        </p:spPr>
        <p:txBody>
          <a:bodyPr/>
          <a:lstStyle/>
          <a:p>
            <a:r>
              <a:rPr lang="en-US" dirty="0" smtClean="0"/>
              <a:t>6 state LMI Directors (one for each BLS region)</a:t>
            </a:r>
          </a:p>
          <a:p>
            <a:r>
              <a:rPr lang="en-US" dirty="0" smtClean="0"/>
              <a:t>Provides oversight to BLS programs through Policy Councils:</a:t>
            </a:r>
          </a:p>
          <a:p>
            <a:pPr lvl="1"/>
            <a:r>
              <a:rPr lang="en-US" dirty="0" smtClean="0"/>
              <a:t>Quarterly Census of Employment and Wages </a:t>
            </a:r>
          </a:p>
          <a:p>
            <a:pPr lvl="1"/>
            <a:r>
              <a:rPr lang="en-US" dirty="0" smtClean="0"/>
              <a:t>Current Employment Statistics – State/Area</a:t>
            </a:r>
          </a:p>
          <a:p>
            <a:pPr lvl="1"/>
            <a:r>
              <a:rPr lang="en-US" dirty="0" smtClean="0"/>
              <a:t>Occupational Employment Statistics</a:t>
            </a:r>
          </a:p>
          <a:p>
            <a:pPr lvl="1"/>
            <a:r>
              <a:rPr lang="en-US" dirty="0" smtClean="0"/>
              <a:t>Local Area Unemployment Statistics</a:t>
            </a:r>
          </a:p>
          <a:p>
            <a:r>
              <a:rPr lang="en-US" dirty="0"/>
              <a:t>Elevates BLS and state projections (ETA supported) on par with the Policy Councils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3379"/>
            <a:ext cx="8229600" cy="3992563"/>
          </a:xfrm>
        </p:spPr>
        <p:txBody>
          <a:bodyPr/>
          <a:lstStyle/>
          <a:p>
            <a:r>
              <a:rPr lang="en-US" dirty="0"/>
              <a:t>Resource </a:t>
            </a:r>
            <a:r>
              <a:rPr lang="en-US" dirty="0" smtClean="0"/>
              <a:t>management</a:t>
            </a:r>
            <a:endParaRPr lang="en-US" dirty="0"/>
          </a:p>
          <a:p>
            <a:r>
              <a:rPr lang="en-US" dirty="0" smtClean="0"/>
              <a:t>Program oversight</a:t>
            </a:r>
            <a:endParaRPr lang="en-US" dirty="0"/>
          </a:p>
          <a:p>
            <a:r>
              <a:rPr lang="en-US" dirty="0"/>
              <a:t>Communication and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Including partners</a:t>
            </a:r>
            <a:endParaRPr lang="en-US" dirty="0"/>
          </a:p>
          <a:p>
            <a:r>
              <a:rPr lang="en-US" dirty="0"/>
              <a:t>Data gaps and new </a:t>
            </a:r>
            <a:r>
              <a:rPr lang="en-US" dirty="0" smtClean="0"/>
              <a:t>opportunities</a:t>
            </a:r>
            <a:endParaRPr lang="en-US" dirty="0"/>
          </a:p>
          <a:p>
            <a:r>
              <a:rPr lang="en-US" dirty="0"/>
              <a:t>Data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Enhancements and access to wage records</a:t>
            </a:r>
          </a:p>
          <a:p>
            <a:r>
              <a:rPr lang="en-US" dirty="0" smtClean="0"/>
              <a:t>Measuring the demand for skills – aka ‘in-demand’ jobs</a:t>
            </a:r>
          </a:p>
          <a:p>
            <a:r>
              <a:rPr lang="en-US" dirty="0" smtClean="0"/>
              <a:t>Resource management</a:t>
            </a:r>
          </a:p>
        </p:txBody>
      </p:sp>
    </p:spTree>
    <p:extLst>
      <p:ext uri="{BB962C8B-B14F-4D97-AF65-F5344CB8AC3E}">
        <p14:creationId xmlns:p14="http://schemas.microsoft.com/office/powerpoint/2010/main" val="28331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Policy Council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5552"/>
            <a:ext cx="8229600" cy="3992563"/>
          </a:xfrm>
        </p:spPr>
        <p:txBody>
          <a:bodyPr/>
          <a:lstStyle/>
          <a:p>
            <a:r>
              <a:rPr lang="en-US" dirty="0" smtClean="0"/>
              <a:t>Convert the Annual Refiling Survey to a quarterly stratified survey and create a quick response survey capability</a:t>
            </a:r>
          </a:p>
          <a:p>
            <a:r>
              <a:rPr lang="en-US" dirty="0" smtClean="0"/>
              <a:t>Convert the Occupational Employment Survey to a time series</a:t>
            </a:r>
          </a:p>
          <a:p>
            <a:r>
              <a:rPr lang="en-US" dirty="0" smtClean="0"/>
              <a:t>Review Benchmarking methods in the Current Employment Statistics State and Area Survey</a:t>
            </a:r>
          </a:p>
          <a:p>
            <a:r>
              <a:rPr lang="en-US" dirty="0" smtClean="0"/>
              <a:t>Analyze the variability </a:t>
            </a:r>
            <a:r>
              <a:rPr lang="en-US" dirty="0"/>
              <a:t>of state employment estimates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71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Policy Council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797"/>
            <a:ext cx="8229600" cy="3992563"/>
          </a:xfrm>
        </p:spPr>
        <p:txBody>
          <a:bodyPr/>
          <a:lstStyle/>
          <a:p>
            <a:r>
              <a:rPr lang="en-US" dirty="0" smtClean="0"/>
              <a:t>Explaining estimates from the Local Area Unemployment Statistics Program</a:t>
            </a:r>
          </a:p>
          <a:p>
            <a:r>
              <a:rPr lang="en-US" dirty="0" smtClean="0"/>
              <a:t>Converting projections from a biennial to an annual release</a:t>
            </a:r>
          </a:p>
          <a:p>
            <a:r>
              <a:rPr lang="en-US" dirty="0" smtClean="0"/>
              <a:t>Incorporating a new separations rate methodology into projections</a:t>
            </a:r>
          </a:p>
          <a:p>
            <a:r>
              <a:rPr lang="en-US" dirty="0" smtClean="0"/>
              <a:t>Modelling the Job Openings and Labor Turnover Program to include state estimates</a:t>
            </a:r>
          </a:p>
        </p:txBody>
      </p:sp>
    </p:spTree>
    <p:extLst>
      <p:ext uri="{BB962C8B-B14F-4D97-AF65-F5344CB8AC3E}">
        <p14:creationId xmlns:p14="http://schemas.microsoft.com/office/powerpoint/2010/main" val="18662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828800"/>
            <a:ext cx="82296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>
                <a:solidFill>
                  <a:prstClr val="white"/>
                </a:solidFill>
              </a:rPr>
              <a:t>Michael W. Horrigan</a:t>
            </a:r>
          </a:p>
          <a:p>
            <a:pPr>
              <a:lnSpc>
                <a:spcPts val="3700"/>
              </a:lnSpc>
            </a:pPr>
            <a:r>
              <a:rPr lang="en-US" sz="3600" b="0" dirty="0" smtClean="0">
                <a:solidFill>
                  <a:prstClr val="white"/>
                </a:solidFill>
              </a:rPr>
              <a:t>Associate Commissioner</a:t>
            </a:r>
          </a:p>
          <a:p>
            <a:pPr>
              <a:lnSpc>
                <a:spcPts val="3700"/>
              </a:lnSpc>
            </a:pPr>
            <a:r>
              <a:rPr lang="en-US" sz="3600" b="0" dirty="0" smtClean="0">
                <a:solidFill>
                  <a:prstClr val="white"/>
                </a:solidFill>
              </a:rPr>
              <a:t>Office of Employment and </a:t>
            </a:r>
          </a:p>
          <a:p>
            <a:pPr>
              <a:lnSpc>
                <a:spcPts val="3700"/>
              </a:lnSpc>
            </a:pPr>
            <a:r>
              <a:rPr lang="en-US" sz="3600" b="0" dirty="0" smtClean="0">
                <a:solidFill>
                  <a:prstClr val="white"/>
                </a:solidFill>
              </a:rPr>
              <a:t>Unemployment Statistics</a:t>
            </a:r>
          </a:p>
          <a:p>
            <a:pPr>
              <a:lnSpc>
                <a:spcPts val="3700"/>
              </a:lnSpc>
            </a:pPr>
            <a:endParaRPr lang="en-US" sz="3600" b="0" dirty="0" smtClean="0">
              <a:solidFill>
                <a:prstClr val="white"/>
              </a:solidFill>
            </a:endParaRPr>
          </a:p>
          <a:p>
            <a:pPr>
              <a:lnSpc>
                <a:spcPts val="3700"/>
              </a:lnSpc>
            </a:pPr>
            <a:r>
              <a:rPr lang="en-US" sz="3600" b="0" dirty="0" smtClean="0">
                <a:solidFill>
                  <a:prstClr val="white"/>
                </a:solidFill>
              </a:rPr>
              <a:t>202-691-5735</a:t>
            </a:r>
          </a:p>
          <a:p>
            <a:pPr>
              <a:lnSpc>
                <a:spcPts val="3700"/>
              </a:lnSpc>
            </a:pPr>
            <a:r>
              <a:rPr lang="en-US" sz="3600" b="0" dirty="0">
                <a:solidFill>
                  <a:prstClr val="white"/>
                </a:solidFill>
              </a:rPr>
              <a:t>h</a:t>
            </a:r>
            <a:r>
              <a:rPr lang="en-US" sz="3600" b="0" dirty="0" smtClean="0">
                <a:solidFill>
                  <a:prstClr val="white"/>
                </a:solidFill>
              </a:rPr>
              <a:t>orrigan.michael@bls.gov</a:t>
            </a:r>
            <a:endParaRPr lang="en-US" sz="3600" b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S_Standard_size_template.potx" id="{2C0B0BA8-CB31-4BFB-9D02-2009D0C557C7}" vid="{0B3D40F7-00B3-4BD2-9A10-FDB1247F4FE7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S Trendline Content Slide">
  <a:themeElements>
    <a:clrScheme name="BLS 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FFC000"/>
      </a:hlink>
      <a:folHlink>
        <a:srgbClr val="FFC00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LS_Standard_size_template.potx" id="{2C0B0BA8-CB31-4BFB-9D02-2009D0C557C7}" vid="{5222EC5A-2E70-424B-8F39-31FD0C2B3A35}"/>
    </a:ext>
  </a:extLst>
</a:theme>
</file>

<file path=ppt/theme/theme3.xml><?xml version="1.0" encoding="utf-8"?>
<a:theme xmlns:a="http://schemas.openxmlformats.org/drawingml/2006/main" name="Contact Inform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S_Standard_size_template.potx" id="{2C0B0BA8-CB31-4BFB-9D02-2009D0C557C7}" vid="{7C8ABDF8-BE7C-4185-8AE9-499D505E304C}"/>
    </a:ext>
  </a:extLst>
</a:theme>
</file>

<file path=ppt/theme/theme4.xml><?xml version="1.0" encoding="utf-8"?>
<a:theme xmlns:a="http://schemas.openxmlformats.org/drawingml/2006/main" name="2_Contact Inform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S_Standard_size_template.potx" id="{2C0B0BA8-CB31-4BFB-9D02-2009D0C557C7}" vid="{7C8ABDF8-BE7C-4185-8AE9-499D505E304C}"/>
    </a:ext>
  </a:extLst>
</a:theme>
</file>

<file path=ppt/theme/theme5.xml><?xml version="1.0" encoding="utf-8"?>
<a:theme xmlns:a="http://schemas.openxmlformats.org/drawingml/2006/main" name="1_Contact Informatio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S-Brand_core-standard-slides.potx" id="{B48101DD-A604-4E13-B4E6-7E6FF3A616E1}" vid="{2FFE4CEF-C9F4-408E-A3EA-E08457239999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S-Brand_core-standard-slides.potx" id="{B48101DD-A604-4E13-B4E6-7E6FF3A616E1}" vid="{F0218404-5B4E-4DCC-B1B3-DD86C7BB0E6A}"/>
    </a:ext>
  </a:extLst>
</a:theme>
</file>

<file path=ppt/theme/theme8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S-Brand_core-standard-slides.potx" id="{B48101DD-A604-4E13-B4E6-7E6FF3A616E1}" vid="{F0218404-5B4E-4DCC-B1B3-DD86C7BB0E6A}"/>
    </a:ext>
  </a:extLst>
</a:theme>
</file>

<file path=ppt/theme/theme9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56F631-6575-4055-8152-83D9329FE75F}"/>
</file>

<file path=customXml/itemProps2.xml><?xml version="1.0" encoding="utf-8"?>
<ds:datastoreItem xmlns:ds="http://schemas.openxmlformats.org/officeDocument/2006/customXml" ds:itemID="{55F0EC19-8888-4181-B0C1-62F0C6EF00F9}"/>
</file>

<file path=customXml/itemProps3.xml><?xml version="1.0" encoding="utf-8"?>
<ds:datastoreItem xmlns:ds="http://schemas.openxmlformats.org/officeDocument/2006/customXml" ds:itemID="{C0E24C7A-951B-40A6-8918-162F24896A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2600</TotalTime>
  <Words>330</Words>
  <Application>Microsoft Office PowerPoint</Application>
  <PresentationFormat>On-screen Show (4:3)</PresentationFormat>
  <Paragraphs>75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Custom Design</vt:lpstr>
      <vt:lpstr>BLS Trendline Content Slide</vt:lpstr>
      <vt:lpstr>Contact Information</vt:lpstr>
      <vt:lpstr>2_Contact Information</vt:lpstr>
      <vt:lpstr>1_Contact Information</vt:lpstr>
      <vt:lpstr>2_Custom Design</vt:lpstr>
      <vt:lpstr>1_Custom Design</vt:lpstr>
      <vt:lpstr>4_Custom Design</vt:lpstr>
      <vt:lpstr>3_Custom Design</vt:lpstr>
      <vt:lpstr>The BLS-LMI Oversight Council (BLOC)  </vt:lpstr>
      <vt:lpstr>Some history</vt:lpstr>
      <vt:lpstr>Some history</vt:lpstr>
      <vt:lpstr>Structure of BLOC</vt:lpstr>
      <vt:lpstr>Vision</vt:lpstr>
      <vt:lpstr>BLOC Projects</vt:lpstr>
      <vt:lpstr>Significant Policy Council Projects</vt:lpstr>
      <vt:lpstr>Significant Policy Council Projects</vt:lpstr>
      <vt:lpstr>PowerPoint Presentation</vt:lpstr>
      <vt:lpstr>PowerPoint Presentation</vt:lpstr>
    </vt:vector>
  </TitlesOfParts>
  <Company>Bureau of Labor 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Liddel, Emily L - BLS</dc:creator>
  <cp:lastModifiedBy>RT</cp:lastModifiedBy>
  <cp:revision>232</cp:revision>
  <cp:lastPrinted>2016-09-19T16:34:59Z</cp:lastPrinted>
  <dcterms:created xsi:type="dcterms:W3CDTF">2016-03-14T15:06:24Z</dcterms:created>
  <dcterms:modified xsi:type="dcterms:W3CDTF">2016-11-16T12:19:51Z</dcterms:modified>
</cp:coreProperties>
</file>