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4"/>
  </p:sldMasterIdLst>
  <p:notesMasterIdLst>
    <p:notesMasterId r:id="rId20"/>
  </p:notesMasterIdLst>
  <p:sldIdLst>
    <p:sldId id="276" r:id="rId5"/>
    <p:sldId id="278" r:id="rId6"/>
    <p:sldId id="279" r:id="rId7"/>
    <p:sldId id="280" r:id="rId8"/>
    <p:sldId id="281" r:id="rId9"/>
    <p:sldId id="282" r:id="rId10"/>
    <p:sldId id="283" r:id="rId11"/>
    <p:sldId id="290" r:id="rId12"/>
    <p:sldId id="284" r:id="rId13"/>
    <p:sldId id="287" r:id="rId14"/>
    <p:sldId id="288" r:id="rId15"/>
    <p:sldId id="291" r:id="rId16"/>
    <p:sldId id="285" r:id="rId17"/>
    <p:sldId id="289" r:id="rId18"/>
    <p:sldId id="286" r:id="rId19"/>
  </p:sldIdLst>
  <p:sldSz cx="6858000" cy="9144000" type="screen4x3"/>
  <p:notesSz cx="6883400" cy="9240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5F19223-F5D6-FD4E-9595-B3A51A6BB4C5}" name="Taylor, Tonya H - OMBUDSMAN" initials="TTHO" userId="S::Fields.Tonya@dol.gov::92e34d5a-ceb2-41a2-8b19-92ad608a0a0d" providerId="AD"/>
  <p188:author id="{769A0A2B-6A3D-FC59-4421-D7EF77AF2996}" name="Amanda Fallon" initials="AF" userId="S::Fallon.Amanda.M@dol.gov::cd2553de-e036-4e0d-a5a0-2cf31bea3f1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BB5C64-0051-49EB-BD13-F74150E29606}" v="1" dt="2023-03-31T18:46:09.2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96" autoAdjust="0"/>
    <p:restoredTop sz="99645" autoAdjust="0"/>
  </p:normalViewPr>
  <p:slideViewPr>
    <p:cSldViewPr>
      <p:cViewPr varScale="1">
        <p:scale>
          <a:sx n="86" d="100"/>
          <a:sy n="86" d="100"/>
        </p:scale>
        <p:origin x="3270" y="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3431" cy="462358"/>
          </a:xfrm>
          <a:prstGeom prst="rect">
            <a:avLst/>
          </a:prstGeom>
        </p:spPr>
        <p:txBody>
          <a:bodyPr vert="horz" lIns="90706" tIns="45353" rIns="90706" bIns="45353" rtlCol="0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414" y="0"/>
            <a:ext cx="2983431" cy="462358"/>
          </a:xfrm>
          <a:prstGeom prst="rect">
            <a:avLst/>
          </a:prstGeom>
        </p:spPr>
        <p:txBody>
          <a:bodyPr vert="horz" lIns="90706" tIns="45353" rIns="90706" bIns="45353" rtlCol="0"/>
          <a:lstStyle>
            <a:lvl1pPr algn="r">
              <a:defRPr sz="1100"/>
            </a:lvl1pPr>
          </a:lstStyle>
          <a:p>
            <a:fld id="{8D51A1F0-CFF7-4D55-912F-6C125D9E2D94}" type="datetimeFigureOut">
              <a:rPr lang="en-US" smtClean="0"/>
              <a:t>3/31/2023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1538" y="692150"/>
            <a:ext cx="2600325" cy="3465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06" tIns="45353" rIns="90706" bIns="4535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64" y="4390032"/>
            <a:ext cx="5505473" cy="4158062"/>
          </a:xfrm>
          <a:prstGeom prst="rect">
            <a:avLst/>
          </a:prstGeom>
        </p:spPr>
        <p:txBody>
          <a:bodyPr vert="horz" lIns="90706" tIns="45353" rIns="90706" bIns="4535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6902"/>
            <a:ext cx="2983431" cy="462358"/>
          </a:xfrm>
          <a:prstGeom prst="rect">
            <a:avLst/>
          </a:prstGeom>
        </p:spPr>
        <p:txBody>
          <a:bodyPr vert="horz" lIns="90706" tIns="45353" rIns="90706" bIns="45353" rtlCol="0" anchor="b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414" y="8776902"/>
            <a:ext cx="2983431" cy="462358"/>
          </a:xfrm>
          <a:prstGeom prst="rect">
            <a:avLst/>
          </a:prstGeom>
        </p:spPr>
        <p:txBody>
          <a:bodyPr vert="horz" lIns="90706" tIns="45353" rIns="90706" bIns="45353" rtlCol="0" anchor="b"/>
          <a:lstStyle>
            <a:lvl1pPr algn="r">
              <a:defRPr sz="1100"/>
            </a:lvl1pPr>
          </a:lstStyle>
          <a:p>
            <a:fld id="{E4AD9D14-159A-4FCE-A633-458FD3CDA3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595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00050" y="1828800"/>
            <a:ext cx="5888736" cy="24384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00050" y="4304715"/>
            <a:ext cx="5891022" cy="23368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0563-B2AA-4B9A-BBBD-0F97FC1413EB}" type="datetime1">
              <a:rPr lang="en-US" smtClean="0"/>
              <a:t>3/31/2023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2017 DEEOIC Authorized Representative Workshop - Impairment and Wage Loss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2A05-9A18-448E-9406-0E8752BDB264}" type="datetime1">
              <a:rPr lang="en-US" smtClean="0"/>
              <a:t>3/31/2023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2017 DEEOIC Authorized Representative Workshop - Impairment and Wage Loss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219202"/>
            <a:ext cx="1543050" cy="6949017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219202"/>
            <a:ext cx="4514850" cy="6949017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4526-792B-40E3-97BE-663BB44A192D}" type="datetime1">
              <a:rPr lang="en-US" smtClean="0"/>
              <a:t>3/31/2023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2017 DEEOIC Authorized Representative Workshop - Impairment and Wage Loss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1B54D-C9F9-441F-97D2-A965FEDEBAE6}" type="datetime1">
              <a:rPr lang="en-US" smtClean="0"/>
              <a:t>3/31/2023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2017 DEEOIC Authorized Representative Workshop - Impairment and Wage Loss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764" y="1755648"/>
            <a:ext cx="5829300" cy="1816608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7764" y="3606219"/>
            <a:ext cx="5829300" cy="2012949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23F1B-B6E8-4315-838B-DB5A15456914}" type="datetime1">
              <a:rPr lang="en-US" smtClean="0"/>
              <a:t>3/31/2023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2017 DEEOIC Authorized Representative Workshop - Impairment and Wage Loss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25265-5AA3-4B98-ACED-6872B74F1824}" type="datetime1">
              <a:rPr lang="en-US" smtClean="0"/>
              <a:t>3/31/2023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2017 DEEOIC Authorized Representative Workshop - Impairment and Wage Loss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473664"/>
            <a:ext cx="3030141" cy="879136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83769" y="2479677"/>
            <a:ext cx="3031331" cy="873124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0" y="3352800"/>
            <a:ext cx="303014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352800"/>
            <a:ext cx="303133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47CDC-8BD6-474A-B7AF-76108B191845}" type="datetime1">
              <a:rPr lang="en-US" smtClean="0"/>
              <a:t>3/31/2023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2017 DEEOIC Authorized Representative Workshop - Impairment and Wage Loss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229350" cy="1524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41524-49A6-4819-9A50-A9CE62DD86B1}" type="datetime1">
              <a:rPr lang="en-US" smtClean="0"/>
              <a:t>3/31/2023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2017 DEEOIC Authorized Representative Workshop - Impairment and Wage Loss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0E036-348B-469D-BF27-86286757BAD4}" type="datetime1">
              <a:rPr lang="en-US" smtClean="0"/>
              <a:t>3/31/2023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2017 DEEOIC Authorized Representative Workshop - Impairment and Wage Loss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85803"/>
            <a:ext cx="2057400" cy="154940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14350" y="2235200"/>
            <a:ext cx="2057400" cy="6096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681287" y="2235200"/>
            <a:ext cx="3833813" cy="6096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324ED-99BC-4F1C-A84C-B04808F926E1}" type="datetime1">
              <a:rPr lang="en-US" smtClean="0"/>
              <a:t>3/31/2023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2017 DEEOIC Authorized Representative Workshop - Impairment and Wage Loss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2374315" y="1477436"/>
            <a:ext cx="3943350" cy="54864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6003101" y="7146359"/>
            <a:ext cx="116586" cy="207264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69329"/>
            <a:ext cx="1659636" cy="211016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771713"/>
            <a:ext cx="1657350" cy="290576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80519-2D97-4349-9064-DC45D26A8FBB}" type="datetime1">
              <a:rPr lang="en-US" smtClean="0"/>
              <a:t>3/31/2023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2017 DEEOIC Authorized Representative Workshop - Impairment and Wage Loss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57900" y="8475134"/>
            <a:ext cx="457200" cy="486833"/>
          </a:xfrm>
        </p:spPr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2614345" y="1599356"/>
            <a:ext cx="3463290" cy="524256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7144" y="7755467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3286125" y="8293101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7144" y="-9525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3286125" y="-9525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342900" y="2580640"/>
            <a:ext cx="6172200" cy="5852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F1ACD6B-4B06-48BB-9E22-9011A0217537}" type="datetime1">
              <a:rPr lang="en-US" smtClean="0"/>
              <a:t>3/31/2023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000250" y="8475134"/>
            <a:ext cx="25146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dirty="0"/>
              <a:t>2017 DEEOIC Authorized Representative Workshop - Impairment and Wage Loss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5943600" y="8475134"/>
            <a:ext cx="5715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4263" y="269877"/>
            <a:ext cx="6885411" cy="865632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l.gov/eeombd" TargetMode="External"/><Relationship Id="rId2" Type="http://schemas.openxmlformats.org/officeDocument/2006/relationships/hyperlink" Target="mailto:ombudsman@dol.go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1981200"/>
            <a:ext cx="5791200" cy="1964267"/>
          </a:xfrm>
        </p:spPr>
        <p:txBody>
          <a:bodyPr>
            <a:noAutofit/>
          </a:bodyPr>
          <a:lstStyle/>
          <a:p>
            <a:pPr algn="ctr"/>
            <a:r>
              <a:rPr lang="en-US" sz="70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Office of the Ombudsman for EEOICPA</a:t>
            </a:r>
          </a:p>
          <a:p>
            <a:pPr algn="ctr"/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Role and Responsibilities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400" y="7886700"/>
            <a:ext cx="6172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Authorized Representative Workshop</a:t>
            </a:r>
          </a:p>
          <a:p>
            <a:pPr algn="ctr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Oak Ridge, TN – April 11-12, 2023</a:t>
            </a:r>
          </a:p>
          <a:p>
            <a:pPr algn="ctr"/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Sponsored by the U.S. Department of Labor</a:t>
            </a:r>
          </a:p>
          <a:p>
            <a:pPr algn="ctr"/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Division of Energy Employees Occupational Illness Compensation Program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50" y="7591425"/>
            <a:ext cx="1066800" cy="1066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30707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5600700" cy="533399"/>
          </a:xfrm>
        </p:spPr>
        <p:txBody>
          <a:bodyPr>
            <a:normAutofit/>
          </a:bodyPr>
          <a:lstStyle/>
          <a:p>
            <a:pPr algn="ctr"/>
            <a:r>
              <a:rPr lang="en-US" sz="1400" dirty="0"/>
              <a:t> </a:t>
            </a:r>
            <a:r>
              <a:rPr lang="en-US" sz="2400" dirty="0"/>
              <a:t>IMPORTANT CLAIM FILE RECORDS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90600" y="8475134"/>
            <a:ext cx="4953000" cy="351367"/>
          </a:xfrm>
        </p:spPr>
        <p:txBody>
          <a:bodyPr/>
          <a:lstStyle/>
          <a:p>
            <a:r>
              <a:rPr lang="en-US" dirty="0"/>
              <a:t>JOTG Authorized Representative Workshop – </a:t>
            </a:r>
            <a:r>
              <a:rPr lang="en-US" b="1" dirty="0"/>
              <a:t>Ombudsman for EEOICPA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514651"/>
              </p:ext>
            </p:extLst>
          </p:nvPr>
        </p:nvGraphicFramePr>
        <p:xfrm>
          <a:off x="609600" y="1828801"/>
          <a:ext cx="5791200" cy="660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2" imgW="5829257" imgH="7543800" progId="Acrobat.Document.DC">
                  <p:embed/>
                </p:oleObj>
              </mc:Choice>
              <mc:Fallback>
                <p:oleObj name="Acrobat Document" r:id="rId2" imgW="5829257" imgH="7543800" progId="Acrobat.Document.DC">
                  <p:embed/>
                  <p:pic>
                    <p:nvPicPr>
                      <p:cNvPr id="8" name="Content Placeholder 7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09600" y="1828801"/>
                        <a:ext cx="5791200" cy="660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29999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066800"/>
            <a:ext cx="6057900" cy="1143000"/>
          </a:xfrm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PURPOSE OF CLAIM FILE RECORDS 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CHART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2586567"/>
            <a:ext cx="6172200" cy="6375400"/>
          </a:xfrm>
        </p:spPr>
        <p:txBody>
          <a:bodyPr>
            <a:normAutofit/>
          </a:bodyPr>
          <a:lstStyle/>
          <a:p>
            <a:r>
              <a:rPr lang="en-US" sz="3200" dirty="0"/>
              <a:t>1. Identify the types of records and evidence DEEOIC gathers and relies upon during the claims process.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2. You may request any/all of these records from DEEOIC at any time, as long as the </a:t>
            </a:r>
            <a:r>
              <a:rPr lang="en-US" sz="3200" u="sng" dirty="0"/>
              <a:t>request is made in writing.</a:t>
            </a:r>
            <a:endParaRPr lang="en-US" sz="32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750" y="8603757"/>
            <a:ext cx="5410200" cy="324951"/>
          </a:xfrm>
        </p:spPr>
        <p:txBody>
          <a:bodyPr/>
          <a:lstStyle/>
          <a:p>
            <a:r>
              <a:rPr lang="en-US" dirty="0"/>
              <a:t>JOTG  Authorized Representative Workshop – </a:t>
            </a:r>
            <a:r>
              <a:rPr lang="en-US" b="1" dirty="0"/>
              <a:t>Ombudsman for EEOICPA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0512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066799"/>
            <a:ext cx="6057900" cy="957341"/>
          </a:xfrm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PURPOSE OF CLAIM FILE RECORDS 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CHART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2152763"/>
            <a:ext cx="6172200" cy="6456763"/>
          </a:xfrm>
        </p:spPr>
        <p:txBody>
          <a:bodyPr>
            <a:noAutofit/>
          </a:bodyPr>
          <a:lstStyle/>
          <a:p>
            <a:r>
              <a:rPr lang="en-US" sz="3200" dirty="0"/>
              <a:t>3. </a:t>
            </a:r>
            <a:r>
              <a:rPr lang="en-US" sz="3000" dirty="0"/>
              <a:t>DEEOIC does not routinely share these records with claimants/ARs, with the exception of IH and CMC reports, which are shared when Recommended Decisions are sent to claimants.</a:t>
            </a:r>
          </a:p>
          <a:p>
            <a:endParaRPr lang="en-US" sz="3000" dirty="0"/>
          </a:p>
          <a:p>
            <a:r>
              <a:rPr lang="en-US" sz="3000" dirty="0"/>
              <a:t>4. You may request records at beginning of claim in order to gather evidence needed for treating doctor’s opinion, and/or to identify any deficiencies in the documents.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750" y="8603757"/>
            <a:ext cx="5410200" cy="324951"/>
          </a:xfrm>
        </p:spPr>
        <p:txBody>
          <a:bodyPr/>
          <a:lstStyle/>
          <a:p>
            <a:r>
              <a:rPr lang="en-US" dirty="0"/>
              <a:t>JOTG  Authorized Representative Workshop – </a:t>
            </a:r>
            <a:r>
              <a:rPr lang="en-US" b="1" dirty="0"/>
              <a:t>Ombudsman for EEOICPA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0439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OFFICE OF THE OMBUDSMAN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YOUR OPINION/FEEDBACK MATTERS: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2800" dirty="0"/>
              <a:t>The Department of Labor and Congress are interested in what you have to say.</a:t>
            </a:r>
          </a:p>
          <a:p>
            <a:r>
              <a:rPr lang="en-US" sz="2800" dirty="0"/>
              <a:t>The DEEOIC frequently makes updates to policies and procedures.</a:t>
            </a:r>
          </a:p>
          <a:p>
            <a:r>
              <a:rPr lang="en-US" sz="2800" dirty="0"/>
              <a:t>If you have complaints, grievances, requests for assistance, as well as good things to say, we want to hear from you.</a:t>
            </a:r>
          </a:p>
          <a:p>
            <a:r>
              <a:rPr lang="en-US" sz="2800" dirty="0"/>
              <a:t>You may contact our office by email, phone, letter, or fax.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52500" y="8435963"/>
            <a:ext cx="4953000" cy="486833"/>
          </a:xfrm>
        </p:spPr>
        <p:txBody>
          <a:bodyPr/>
          <a:lstStyle/>
          <a:p>
            <a:r>
              <a:rPr lang="en-US" dirty="0"/>
              <a:t>JOTG Authorized Representative Workshop –</a:t>
            </a:r>
            <a:r>
              <a:rPr lang="en-US" b="1" dirty="0"/>
              <a:t>Ombudsman for EEOICPA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4649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14400"/>
            <a:ext cx="6172200" cy="990600"/>
          </a:xfrm>
        </p:spPr>
        <p:txBody>
          <a:bodyPr/>
          <a:lstStyle/>
          <a:p>
            <a:pPr algn="ctr"/>
            <a:r>
              <a:rPr lang="en-US" dirty="0"/>
              <a:t>PRIVACY ACT WAIVER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8200" y="8763000"/>
            <a:ext cx="4953000" cy="198967"/>
          </a:xfrm>
        </p:spPr>
        <p:txBody>
          <a:bodyPr/>
          <a:lstStyle/>
          <a:p>
            <a:r>
              <a:rPr lang="en-US" dirty="0"/>
              <a:t>JOTG Authorized Representative Workshop – </a:t>
            </a:r>
            <a:r>
              <a:rPr lang="en-US" b="1" dirty="0"/>
              <a:t>Ombudsman for EEOICPA</a:t>
            </a:r>
            <a:r>
              <a:rPr lang="en-US" dirty="0"/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14</a:t>
            </a:fld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6403462"/>
              </p:ext>
            </p:extLst>
          </p:nvPr>
        </p:nvGraphicFramePr>
        <p:xfrm>
          <a:off x="838200" y="1981200"/>
          <a:ext cx="5197298" cy="65531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2" imgW="5829257" imgH="7543800" progId="Acrobat.Document.DC">
                  <p:embed/>
                </p:oleObj>
              </mc:Choice>
              <mc:Fallback>
                <p:oleObj name="Acrobat Document" r:id="rId2" imgW="5829257" imgH="7543800" progId="Acrobat.Document.DC">
                  <p:embed/>
                  <p:pic>
                    <p:nvPicPr>
                      <p:cNvPr id="8" name="Content Placeholder 7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38200" y="1981200"/>
                        <a:ext cx="5197298" cy="65531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624967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OMBUDSMAN CONTACT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altLang="en-US" sz="3000" b="1" dirty="0"/>
              <a:t>Mail: </a:t>
            </a:r>
            <a:r>
              <a:rPr lang="en-US" altLang="en-US" b="1" dirty="0"/>
              <a:t> 	 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3000" b="1" dirty="0"/>
              <a:t>          </a:t>
            </a:r>
            <a:r>
              <a:rPr lang="en-US" altLang="en-US" sz="3000" dirty="0"/>
              <a:t>U.S. Department of Labor</a:t>
            </a:r>
          </a:p>
          <a:p>
            <a:pPr lvl="2">
              <a:lnSpc>
                <a:spcPct val="90000"/>
              </a:lnSpc>
              <a:buNone/>
            </a:pPr>
            <a:r>
              <a:rPr lang="en-US" altLang="en-US" sz="3000" dirty="0"/>
              <a:t>	Office of the Ombudsman	 200 Constitution Ave., NW,	 Room N-2454</a:t>
            </a:r>
          </a:p>
          <a:p>
            <a:pPr lvl="2">
              <a:lnSpc>
                <a:spcPct val="90000"/>
              </a:lnSpc>
              <a:buNone/>
            </a:pPr>
            <a:r>
              <a:rPr lang="en-US" altLang="en-US" sz="3000" dirty="0"/>
              <a:t>	Washington, D.C. 20210</a:t>
            </a:r>
          </a:p>
          <a:p>
            <a:pPr lvl="2">
              <a:lnSpc>
                <a:spcPct val="90000"/>
              </a:lnSpc>
              <a:buNone/>
            </a:pPr>
            <a:endParaRPr lang="en-US" altLang="en-US" sz="2800" dirty="0"/>
          </a:p>
          <a:p>
            <a:pPr>
              <a:lnSpc>
                <a:spcPct val="90000"/>
              </a:lnSpc>
              <a:buNone/>
            </a:pPr>
            <a:r>
              <a:rPr lang="en-US" altLang="en-US" sz="3000" b="1" dirty="0"/>
              <a:t>Toll Free:	</a:t>
            </a:r>
            <a:r>
              <a:rPr lang="en-US" altLang="en-US" sz="3200" dirty="0"/>
              <a:t>1-877-662-8363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3200" b="1" dirty="0"/>
              <a:t>Fax #:        </a:t>
            </a:r>
            <a:r>
              <a:rPr lang="en-US" altLang="en-US" sz="3200" dirty="0"/>
              <a:t>202-513-6895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3000" b="1" dirty="0"/>
              <a:t>Email:</a:t>
            </a:r>
            <a:r>
              <a:rPr lang="en-US" altLang="en-US" dirty="0"/>
              <a:t>  </a:t>
            </a:r>
            <a:r>
              <a:rPr lang="en-US" altLang="en-US"/>
              <a:t>	</a:t>
            </a:r>
            <a:r>
              <a:rPr lang="en-US" altLang="en-US" sz="2800" b="1">
                <a:solidFill>
                  <a:schemeClr val="bg2"/>
                </a:solidFill>
                <a:hlinkClick r:id="rId2"/>
              </a:rPr>
              <a:t>ombudsman</a:t>
            </a:r>
            <a:r>
              <a:rPr lang="en-US" altLang="en-US" sz="2800" b="1" dirty="0">
                <a:solidFill>
                  <a:schemeClr val="bg2"/>
                </a:solidFill>
                <a:hlinkClick r:id="rId2"/>
              </a:rPr>
              <a:t>@dol.gov</a:t>
            </a:r>
            <a:endParaRPr lang="en-US" altLang="en-US" sz="2800" b="1" dirty="0">
              <a:solidFill>
                <a:schemeClr val="bg2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en-US" sz="3000" b="1" dirty="0"/>
              <a:t>Website:</a:t>
            </a:r>
            <a:r>
              <a:rPr lang="en-US" altLang="en-US" dirty="0"/>
              <a:t>    </a:t>
            </a:r>
            <a:r>
              <a:rPr lang="en-US" altLang="en-US" sz="2800" b="1" dirty="0">
                <a:hlinkClick r:id="rId3"/>
              </a:rPr>
              <a:t>www.dol.gov/eeombd</a:t>
            </a:r>
            <a:endParaRPr lang="en-US" altLang="en-US" sz="2800" b="1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5800" y="8686800"/>
            <a:ext cx="5562600" cy="275167"/>
          </a:xfrm>
        </p:spPr>
        <p:txBody>
          <a:bodyPr/>
          <a:lstStyle/>
          <a:p>
            <a:r>
              <a:rPr lang="en-US" dirty="0"/>
              <a:t>JOTG Authorized Representative Workshop – </a:t>
            </a:r>
            <a:r>
              <a:rPr lang="en-US" b="1" dirty="0"/>
              <a:t>Ombudsman for EEOICPA</a:t>
            </a:r>
          </a:p>
        </p:txBody>
      </p:sp>
    </p:spTree>
    <p:extLst>
      <p:ext uri="{BB962C8B-B14F-4D97-AF65-F5344CB8AC3E}">
        <p14:creationId xmlns:p14="http://schemas.microsoft.com/office/powerpoint/2010/main" val="3685120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OFFICE OF THE OMBUDSMAN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648712"/>
            <a:ext cx="6172200" cy="585216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Clr>
                <a:srgbClr val="333399"/>
              </a:buClr>
              <a:buFont typeface="Wingdings" pitchFamily="2" charset="2"/>
              <a:buChar char="n"/>
              <a:defRPr/>
            </a:pPr>
            <a:endParaRPr lang="en-US" sz="1600" dirty="0"/>
          </a:p>
          <a:p>
            <a:pPr>
              <a:lnSpc>
                <a:spcPct val="80000"/>
              </a:lnSpc>
              <a:buClr>
                <a:srgbClr val="333399"/>
              </a:buClr>
              <a:buFont typeface="Wingdings" pitchFamily="2" charset="2"/>
              <a:buChar char="n"/>
              <a:defRPr/>
            </a:pPr>
            <a:endParaRPr lang="en-US" sz="1600" dirty="0"/>
          </a:p>
          <a:p>
            <a:pPr>
              <a:lnSpc>
                <a:spcPct val="80000"/>
              </a:lnSpc>
              <a:buClr>
                <a:srgbClr val="333399"/>
              </a:buClr>
              <a:buFont typeface="Wingdings" pitchFamily="2" charset="2"/>
              <a:buChar char="n"/>
              <a:defRPr/>
            </a:pPr>
            <a:r>
              <a:rPr lang="en-US" sz="2800" dirty="0"/>
              <a:t>In October 2004, Congress approved legislation creating the Office of the Ombudsman.</a:t>
            </a:r>
          </a:p>
          <a:p>
            <a:pPr marL="0" indent="0">
              <a:lnSpc>
                <a:spcPct val="80000"/>
              </a:lnSpc>
              <a:buClr>
                <a:srgbClr val="333399"/>
              </a:buClr>
              <a:buNone/>
              <a:defRPr/>
            </a:pPr>
            <a:endParaRPr lang="en-US" sz="2800" dirty="0"/>
          </a:p>
          <a:p>
            <a:pPr>
              <a:lnSpc>
                <a:spcPct val="80000"/>
              </a:lnSpc>
              <a:buClr>
                <a:srgbClr val="333399"/>
              </a:buClr>
              <a:buFont typeface="Wingdings" pitchFamily="2" charset="2"/>
              <a:buChar char="n"/>
              <a:defRPr/>
            </a:pPr>
            <a:r>
              <a:rPr lang="en-US" sz="2800" dirty="0"/>
              <a:t>The Office of the Ombudsman is independent from the offices within the Department of Labor that administer the EEOICPA. </a:t>
            </a:r>
          </a:p>
          <a:p>
            <a:pPr marL="0" indent="0">
              <a:lnSpc>
                <a:spcPct val="80000"/>
              </a:lnSpc>
              <a:buClr>
                <a:srgbClr val="333399"/>
              </a:buClr>
              <a:buNone/>
              <a:defRPr/>
            </a:pPr>
            <a:endParaRPr lang="en-US" sz="1600" dirty="0"/>
          </a:p>
          <a:p>
            <a:pPr marL="0" indent="0">
              <a:lnSpc>
                <a:spcPct val="80000"/>
              </a:lnSpc>
              <a:buClr>
                <a:srgbClr val="333399"/>
              </a:buClr>
              <a:buNone/>
              <a:defRPr/>
            </a:pPr>
            <a:endParaRPr lang="en-US" sz="1600" dirty="0"/>
          </a:p>
          <a:p>
            <a:pPr>
              <a:lnSpc>
                <a:spcPct val="80000"/>
              </a:lnSpc>
              <a:buClr>
                <a:srgbClr val="333399"/>
              </a:buClr>
              <a:buFont typeface="Wingdings" pitchFamily="2" charset="2"/>
              <a:buChar char="n"/>
              <a:defRPr/>
            </a:pPr>
            <a:r>
              <a:rPr lang="en-US" sz="2800" dirty="0"/>
              <a:t>All communication with the Office of the Ombudsman is confidential.</a:t>
            </a:r>
          </a:p>
          <a:p>
            <a:pPr marL="0" indent="0">
              <a:lnSpc>
                <a:spcPct val="80000"/>
              </a:lnSpc>
              <a:buClr>
                <a:srgbClr val="333399"/>
              </a:buClr>
              <a:buNone/>
              <a:defRPr/>
            </a:pPr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5800" y="8686800"/>
            <a:ext cx="5562600" cy="275167"/>
          </a:xfrm>
        </p:spPr>
        <p:txBody>
          <a:bodyPr/>
          <a:lstStyle/>
          <a:p>
            <a:r>
              <a:rPr lang="en-US" dirty="0"/>
              <a:t>JOTG Authorized Representative Workshop – </a:t>
            </a:r>
            <a:r>
              <a:rPr lang="en-US" b="1" dirty="0"/>
              <a:t>Ombudsman for EEOICPA</a:t>
            </a:r>
          </a:p>
        </p:txBody>
      </p:sp>
    </p:spTree>
    <p:extLst>
      <p:ext uri="{BB962C8B-B14F-4D97-AF65-F5344CB8AC3E}">
        <p14:creationId xmlns:p14="http://schemas.microsoft.com/office/powerpoint/2010/main" val="882354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OFFICE OF THE OMBUDSMAN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  <a:defRPr/>
            </a:pPr>
            <a:r>
              <a:rPr lang="en-US" altLang="en-US" sz="3600" b="1" dirty="0"/>
              <a:t>Statutory Duties:</a:t>
            </a:r>
          </a:p>
          <a:p>
            <a:pPr marL="0" indent="0">
              <a:buNone/>
              <a:defRPr/>
            </a:pPr>
            <a:endParaRPr lang="en-US" altLang="en-US" sz="800" b="1" dirty="0"/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en-US" sz="2200" dirty="0"/>
              <a:t>Provide information regarding benefits available under the EEOICPA and on the requirements and procedures applicable to the provision of such benefits.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en-US" altLang="en-US" sz="2200" dirty="0"/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en-US" sz="2200" dirty="0"/>
              <a:t>Provide guidance and assistance to claimants.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en-US" altLang="en-US" sz="2200" dirty="0"/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en-US" sz="2200" dirty="0"/>
              <a:t>Make recommendations to the Secretary of Labor regarding the location of resource centers for the acceptance and development of claims – there are currently 11 resource centers.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en-US" altLang="en-US" sz="2200" dirty="0"/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en-US" sz="2200" dirty="0"/>
              <a:t>To carry out such other duties as the Secretary shall specify for purposes of this section.</a:t>
            </a:r>
          </a:p>
          <a:p>
            <a:pPr marL="0" indent="0">
              <a:buNone/>
              <a:defRPr/>
            </a:pPr>
            <a:endParaRPr lang="en-US" altLang="en-US" sz="2400" dirty="0"/>
          </a:p>
          <a:p>
            <a:pPr marL="228600" indent="-228600">
              <a:buFont typeface="+mj-lt"/>
              <a:buAutoNum type="arabicPeriod"/>
              <a:defRPr/>
            </a:pPr>
            <a:endParaRPr lang="en-US" altLang="en-US" sz="800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5800" y="8686800"/>
            <a:ext cx="5562600" cy="275167"/>
          </a:xfrm>
        </p:spPr>
        <p:txBody>
          <a:bodyPr/>
          <a:lstStyle/>
          <a:p>
            <a:r>
              <a:rPr lang="en-US" dirty="0"/>
              <a:t>JOTG Authorized Representative Workshop – </a:t>
            </a:r>
            <a:r>
              <a:rPr lang="en-US" b="1" dirty="0"/>
              <a:t>Ombudsman for EEOICPA</a:t>
            </a:r>
          </a:p>
        </p:txBody>
      </p:sp>
    </p:spTree>
    <p:extLst>
      <p:ext uri="{BB962C8B-B14F-4D97-AF65-F5344CB8AC3E}">
        <p14:creationId xmlns:p14="http://schemas.microsoft.com/office/powerpoint/2010/main" val="3180617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OFFICE OF THE OMBUDSMAN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000" b="1" dirty="0"/>
              <a:t>ANNUAL REPORT TO CONGRESS:</a:t>
            </a:r>
          </a:p>
          <a:p>
            <a:pPr marL="0" indent="0">
              <a:buNone/>
              <a:defRPr/>
            </a:pPr>
            <a:r>
              <a:rPr lang="en-US" sz="2800" dirty="0">
                <a:cs typeface="Arial" panose="020B0604020202020204" pitchFamily="34" charset="0"/>
              </a:rPr>
              <a:t>The Ombuds submits an annual report to Congress detailing:</a:t>
            </a:r>
          </a:p>
          <a:p>
            <a:pPr marL="0" indent="0">
              <a:buNone/>
              <a:defRPr/>
            </a:pPr>
            <a:endParaRPr lang="en-US" sz="2800" dirty="0">
              <a:cs typeface="Arial" panose="020B0604020202020204" pitchFamily="34" charset="0"/>
            </a:endParaRPr>
          </a:p>
          <a:p>
            <a:pPr marL="365760" lvl="1" indent="-91122">
              <a:buClrTx/>
              <a:buSzTx/>
              <a:buNone/>
              <a:defRPr/>
            </a:pPr>
            <a:r>
              <a:rPr lang="en-US" sz="2800" dirty="0">
                <a:latin typeface="Century Gothic"/>
              </a:rPr>
              <a:t>	</a:t>
            </a:r>
            <a:r>
              <a:rPr lang="en-US" sz="2800" dirty="0">
                <a:cs typeface="Arial" panose="020B0604020202020204" pitchFamily="34" charset="0"/>
              </a:rPr>
              <a:t>a) The number and types of complaints, grievances and requests for assistance received during the year and;</a:t>
            </a:r>
          </a:p>
          <a:p>
            <a:pPr marL="274638" lvl="1" indent="0">
              <a:buClrTx/>
              <a:buSzTx/>
              <a:buNone/>
              <a:defRPr/>
            </a:pPr>
            <a:endParaRPr lang="en-US" sz="2800" dirty="0">
              <a:cs typeface="Arial" panose="020B0604020202020204" pitchFamily="34" charset="0"/>
            </a:endParaRPr>
          </a:p>
          <a:p>
            <a:pPr marL="274638" lvl="1" indent="0">
              <a:buClrTx/>
              <a:buSzTx/>
              <a:buNone/>
              <a:defRPr/>
            </a:pPr>
            <a:r>
              <a:rPr lang="en-US" sz="2800" dirty="0">
                <a:cs typeface="Arial" panose="020B0604020202020204" pitchFamily="34" charset="0"/>
              </a:rPr>
              <a:t>b) An assessment of the most common difficulties encountered by  claimants during the year.</a:t>
            </a:r>
            <a:endParaRPr lang="en-US" altLang="en-US" sz="2800" dirty="0"/>
          </a:p>
          <a:p>
            <a:endParaRPr lang="en-US" sz="3600" b="1" dirty="0"/>
          </a:p>
          <a:p>
            <a:pPr marL="0" indent="0">
              <a:buNone/>
            </a:pPr>
            <a:endParaRPr lang="en-US" sz="36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5800" y="8686800"/>
            <a:ext cx="5562600" cy="275167"/>
          </a:xfrm>
        </p:spPr>
        <p:txBody>
          <a:bodyPr/>
          <a:lstStyle/>
          <a:p>
            <a:r>
              <a:rPr lang="en-US" dirty="0"/>
              <a:t>JOTG Authorized Representative Workshop – </a:t>
            </a:r>
            <a:r>
              <a:rPr lang="en-US" b="1" dirty="0"/>
              <a:t>Ombudsman for EEOICPA</a:t>
            </a:r>
          </a:p>
        </p:txBody>
      </p:sp>
    </p:spTree>
    <p:extLst>
      <p:ext uri="{BB962C8B-B14F-4D97-AF65-F5344CB8AC3E}">
        <p14:creationId xmlns:p14="http://schemas.microsoft.com/office/powerpoint/2010/main" val="4193501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7392" y="838200"/>
            <a:ext cx="6172200" cy="147218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OFFICE OF THE OMBUDSMAN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400" b="1" dirty="0"/>
              <a:t>DEPARTMENT OF LABOR RESPONSE TO THE ANNUAL REPORT TO CONGRESS</a:t>
            </a:r>
            <a:r>
              <a:rPr lang="en-US" sz="3300" dirty="0"/>
              <a:t>: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3400" dirty="0"/>
              <a:t>The Secretary of Labor shall submit a response to the annual report that:</a:t>
            </a:r>
          </a:p>
          <a:p>
            <a:pPr marL="0" indent="0">
              <a:buNone/>
            </a:pPr>
            <a:endParaRPr lang="en-US" sz="3400" dirty="0"/>
          </a:p>
          <a:p>
            <a:pPr marL="514350" indent="-514350">
              <a:buFont typeface="+mj-lt"/>
              <a:buAutoNum type="alphaUcPeriod"/>
            </a:pPr>
            <a:r>
              <a:rPr lang="en-US" sz="3400" dirty="0"/>
              <a:t>Includes a statement of whether the Secretary agrees or disagrees with the specific issues raised by the Ombudsman in the report;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400" dirty="0"/>
              <a:t>If the Secretary agrees with the Ombudsman on issues, describe the actions to be taken to correct those issues;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400" dirty="0"/>
              <a:t>If the Secretary does not agree with the Ombudsman on issues, describe the reasons the Secretary does not agree.</a:t>
            </a:r>
          </a:p>
          <a:p>
            <a:pPr marL="514350" indent="-514350">
              <a:buFont typeface="+mj-lt"/>
              <a:buAutoNum type="alphaUcPeriod"/>
            </a:pPr>
            <a:endParaRPr lang="en-US" sz="2800" dirty="0"/>
          </a:p>
          <a:p>
            <a:pPr marL="514350" indent="-514350">
              <a:buFont typeface="+mj-lt"/>
              <a:buAutoNum type="alphaUcPeriod"/>
            </a:pPr>
            <a:endParaRPr lang="en-US" sz="2800" dirty="0"/>
          </a:p>
          <a:p>
            <a:pPr marL="514350" indent="-514350">
              <a:buFont typeface="+mj-lt"/>
              <a:buAutoNum type="alphaUcPeriod"/>
            </a:pP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2258" y="8580966"/>
            <a:ext cx="5562600" cy="275167"/>
          </a:xfrm>
        </p:spPr>
        <p:txBody>
          <a:bodyPr/>
          <a:lstStyle/>
          <a:p>
            <a:r>
              <a:rPr lang="en-US" dirty="0"/>
              <a:t>JOTG Authorized Representative Workshop – </a:t>
            </a:r>
            <a:r>
              <a:rPr lang="en-US" b="1" dirty="0"/>
              <a:t>Ombudsman for EEOICPA</a:t>
            </a:r>
          </a:p>
        </p:txBody>
      </p:sp>
    </p:spTree>
    <p:extLst>
      <p:ext uri="{BB962C8B-B14F-4D97-AF65-F5344CB8AC3E}">
        <p14:creationId xmlns:p14="http://schemas.microsoft.com/office/powerpoint/2010/main" val="634669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34721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OFFICE OF THE OMBUDSMAN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2514600"/>
            <a:ext cx="6172200" cy="5918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/>
              <a:t>WHO WE ARE</a:t>
            </a:r>
          </a:p>
          <a:p>
            <a:pPr marL="0" indent="0">
              <a:buNone/>
            </a:pPr>
            <a:r>
              <a:rPr lang="en-US" dirty="0"/>
              <a:t>My career began as a workers’ compensation attorney. I joined the Ombuds office in 2012 and assumed the Ombuds position in 2022.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Our office consists of myself and four Policy Analysts:</a:t>
            </a:r>
          </a:p>
          <a:p>
            <a:r>
              <a:rPr lang="en-US" dirty="0"/>
              <a:t>Kim Holt – Policy Analyst</a:t>
            </a:r>
          </a:p>
          <a:p>
            <a:r>
              <a:rPr lang="en-US" dirty="0"/>
              <a:t>Steven Levin – Policy Analyst</a:t>
            </a:r>
          </a:p>
          <a:p>
            <a:r>
              <a:rPr lang="en-US" dirty="0"/>
              <a:t>Curtis Johnson – Policy Analyst</a:t>
            </a:r>
          </a:p>
          <a:p>
            <a:r>
              <a:rPr lang="en-US" dirty="0"/>
              <a:t>Tonya Taylor – Policy Analyst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32372" y="8532808"/>
            <a:ext cx="4900211" cy="223689"/>
          </a:xfrm>
        </p:spPr>
        <p:txBody>
          <a:bodyPr/>
          <a:lstStyle/>
          <a:p>
            <a:r>
              <a:rPr lang="en-US" dirty="0"/>
              <a:t>JOTG Authorized Representative Workshop – </a:t>
            </a:r>
            <a:r>
              <a:rPr lang="en-US" b="1" dirty="0"/>
              <a:t>Ombudsman for EEOICPA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987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OFFICE OF THE OMBUDSMAN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2622974"/>
            <a:ext cx="6172200" cy="58521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/>
              <a:t>HOW THE OMBUDS OFFICE CAN HELP YOU:</a:t>
            </a:r>
          </a:p>
          <a:p>
            <a:pPr marL="514350" indent="-514350">
              <a:buFont typeface="+mj-lt"/>
              <a:buAutoNum type="arabicPeriod" startAt="5"/>
            </a:pPr>
            <a:endParaRPr lang="en-US" dirty="0"/>
          </a:p>
          <a:p>
            <a:r>
              <a:rPr lang="en-US" dirty="0"/>
              <a:t>Sponsor town hall meetings.</a:t>
            </a:r>
          </a:p>
          <a:p>
            <a:endParaRPr lang="en-US" dirty="0"/>
          </a:p>
          <a:p>
            <a:r>
              <a:rPr lang="en-US" dirty="0"/>
              <a:t>Attend/participate in outreach events sponsored by other agencies and organizations.</a:t>
            </a:r>
          </a:p>
          <a:p>
            <a:endParaRPr lang="en-US" dirty="0"/>
          </a:p>
          <a:p>
            <a:r>
              <a:rPr lang="en-US" dirty="0"/>
              <a:t>Provide information, guidance, and assistance to EEOICPA claimants, potential claimants, and EEOICPA stakeholders.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5800" y="8686800"/>
            <a:ext cx="5562600" cy="275167"/>
          </a:xfrm>
        </p:spPr>
        <p:txBody>
          <a:bodyPr/>
          <a:lstStyle/>
          <a:p>
            <a:r>
              <a:rPr lang="en-US" dirty="0"/>
              <a:t>JOTG Authorized Representative Workshop – </a:t>
            </a:r>
            <a:r>
              <a:rPr lang="en-US" b="1" dirty="0"/>
              <a:t>Ombudsman for EEOICPA</a:t>
            </a:r>
          </a:p>
        </p:txBody>
      </p:sp>
    </p:spTree>
    <p:extLst>
      <p:ext uri="{BB962C8B-B14F-4D97-AF65-F5344CB8AC3E}">
        <p14:creationId xmlns:p14="http://schemas.microsoft.com/office/powerpoint/2010/main" val="3513281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OFFICE OF THE OMBUDSMAN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/>
              <a:t>HOW THE OMBUDS OFFICE CAN HELP YOU:</a:t>
            </a:r>
          </a:p>
          <a:p>
            <a:pPr marL="514350" indent="-514350">
              <a:buFont typeface="+mj-lt"/>
              <a:buAutoNum type="arabicPeriod" startAt="5"/>
            </a:pPr>
            <a:endParaRPr lang="en-US" dirty="0"/>
          </a:p>
          <a:p>
            <a:r>
              <a:rPr lang="en-US" dirty="0"/>
              <a:t>Direct claimants and potential claimants to the appropriate resources and information.</a:t>
            </a:r>
          </a:p>
          <a:p>
            <a:endParaRPr lang="en-US" sz="1800" dirty="0"/>
          </a:p>
          <a:p>
            <a:r>
              <a:rPr lang="en-US" dirty="0"/>
              <a:t>Listen to your concerns.</a:t>
            </a:r>
          </a:p>
          <a:p>
            <a:endParaRPr lang="en-US" sz="1800" dirty="0"/>
          </a:p>
          <a:p>
            <a:r>
              <a:rPr lang="en-US" dirty="0"/>
              <a:t>Assess your concerns in our Annual Report to Congress and make recommendations to improve the Energy program.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5800" y="8686800"/>
            <a:ext cx="5562600" cy="275167"/>
          </a:xfrm>
        </p:spPr>
        <p:txBody>
          <a:bodyPr/>
          <a:lstStyle/>
          <a:p>
            <a:r>
              <a:rPr lang="en-US" dirty="0"/>
              <a:t>JOTG Authorized Representative Workshop – </a:t>
            </a:r>
            <a:r>
              <a:rPr lang="en-US" b="1" dirty="0"/>
              <a:t>Ombudsman for EEOICPA</a:t>
            </a:r>
          </a:p>
        </p:txBody>
      </p:sp>
    </p:spTree>
    <p:extLst>
      <p:ext uri="{BB962C8B-B14F-4D97-AF65-F5344CB8AC3E}">
        <p14:creationId xmlns:p14="http://schemas.microsoft.com/office/powerpoint/2010/main" val="3280986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OFFICE OF THE OMBUDSMAN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LIMITATIONS – THE OFFICE OF THE OMBUDSMAN CANNOT:</a:t>
            </a:r>
          </a:p>
          <a:p>
            <a:endParaRPr lang="en-US" altLang="en-US" dirty="0"/>
          </a:p>
          <a:p>
            <a:r>
              <a:rPr lang="en-US" altLang="en-US" dirty="0"/>
              <a:t>Rule or make decisions on claims.</a:t>
            </a:r>
            <a:endParaRPr lang="en-US" altLang="en-US" sz="1000" dirty="0"/>
          </a:p>
          <a:p>
            <a:pPr marL="0" indent="0">
              <a:buNone/>
            </a:pPr>
            <a:endParaRPr lang="en-US" altLang="en-US" sz="1000" dirty="0"/>
          </a:p>
          <a:p>
            <a:r>
              <a:rPr lang="en-US" altLang="en-US" dirty="0"/>
              <a:t>Make DEEOIC reverse or change a decision.</a:t>
            </a:r>
          </a:p>
          <a:p>
            <a:endParaRPr lang="en-US" altLang="en-US" sz="1000" dirty="0"/>
          </a:p>
          <a:p>
            <a:r>
              <a:rPr lang="en-US" altLang="en-US" dirty="0"/>
              <a:t>Make Congress revise the EEOICPA.</a:t>
            </a:r>
          </a:p>
          <a:p>
            <a:endParaRPr lang="en-US" altLang="en-US" sz="1000" dirty="0"/>
          </a:p>
          <a:p>
            <a:r>
              <a:rPr lang="en-US" altLang="en-US" dirty="0"/>
              <a:t>Take DEEOIC to court.</a:t>
            </a:r>
          </a:p>
          <a:p>
            <a:endParaRPr lang="en-US" altLang="en-US" sz="1000" dirty="0"/>
          </a:p>
          <a:p>
            <a:r>
              <a:rPr lang="en-US" altLang="en-US" dirty="0"/>
              <a:t>Lobby Congress.</a:t>
            </a:r>
          </a:p>
          <a:p>
            <a:endParaRPr lang="en-US" altLang="en-US" sz="1000" dirty="0"/>
          </a:p>
          <a:p>
            <a:r>
              <a:rPr lang="en-US" altLang="en-US" dirty="0"/>
              <a:t>Act as an advocate.</a:t>
            </a:r>
          </a:p>
          <a:p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14400" y="8307239"/>
            <a:ext cx="5029200" cy="486833"/>
          </a:xfrm>
        </p:spPr>
        <p:txBody>
          <a:bodyPr/>
          <a:lstStyle/>
          <a:p>
            <a:r>
              <a:rPr lang="en-US" dirty="0"/>
              <a:t>JOTG Authorized Representative Workshop – </a:t>
            </a:r>
            <a:r>
              <a:rPr lang="en-US" b="1" dirty="0"/>
              <a:t>Ombudsman for EEOICPA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6658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69111648CCE841868FE85E89B9B60A" ma:contentTypeVersion="12" ma:contentTypeDescription="Create a new document." ma:contentTypeScope="" ma:versionID="5400190ce4ce64899c42c9331dbdfebb">
  <xsd:schema xmlns:xsd="http://www.w3.org/2001/XMLSchema" xmlns:xs="http://www.w3.org/2001/XMLSchema" xmlns:p="http://schemas.microsoft.com/office/2006/metadata/properties" xmlns:ns3="2a1ba486-ff2f-4459-80ac-1ab5aa17f82f" xmlns:ns4="2b487234-2a61-45b0-86e3-998bf12a0e9d" targetNamespace="http://schemas.microsoft.com/office/2006/metadata/properties" ma:root="true" ma:fieldsID="f5f942f68737297cdf470221cf7d6760" ns3:_="" ns4:_="">
    <xsd:import namespace="2a1ba486-ff2f-4459-80ac-1ab5aa17f82f"/>
    <xsd:import namespace="2b487234-2a61-45b0-86e3-998bf12a0e9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1ba486-ff2f-4459-80ac-1ab5aa17f8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487234-2a61-45b0-86e3-998bf12a0e9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a1ba486-ff2f-4459-80ac-1ab5aa17f82f" xsi:nil="true"/>
  </documentManagement>
</p:properties>
</file>

<file path=customXml/itemProps1.xml><?xml version="1.0" encoding="utf-8"?>
<ds:datastoreItem xmlns:ds="http://schemas.openxmlformats.org/officeDocument/2006/customXml" ds:itemID="{BD3F01BC-16E0-46F2-95A2-CE52BB6F00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a1ba486-ff2f-4459-80ac-1ab5aa17f82f"/>
    <ds:schemaRef ds:uri="2b487234-2a61-45b0-86e3-998bf12a0e9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B170D15-B7D5-44F9-8228-A49A865040A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31BD4D1-83B4-4B18-8BC4-413E89F94B14}">
  <ds:schemaRefs>
    <ds:schemaRef ds:uri="http://purl.org/dc/elements/1.1/"/>
    <ds:schemaRef ds:uri="http://schemas.microsoft.com/office/2006/metadata/properties"/>
    <ds:schemaRef ds:uri="2b487234-2a61-45b0-86e3-998bf12a0e9d"/>
    <ds:schemaRef ds:uri="http://purl.org/dc/terms/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2a1ba486-ff2f-4459-80ac-1ab5aa17f82f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1186</TotalTime>
  <Words>923</Words>
  <Application>Microsoft Office PowerPoint</Application>
  <PresentationFormat>On-screen Show (4:3)</PresentationFormat>
  <Paragraphs>136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Calibri</vt:lpstr>
      <vt:lpstr>Century Gothic</vt:lpstr>
      <vt:lpstr>Constantia</vt:lpstr>
      <vt:lpstr>Wingdings</vt:lpstr>
      <vt:lpstr>Wingdings 2</vt:lpstr>
      <vt:lpstr>Flow</vt:lpstr>
      <vt:lpstr>Acrobat Document</vt:lpstr>
      <vt:lpstr>PowerPoint Presentation</vt:lpstr>
      <vt:lpstr>OFFICE OF THE OMBUDSMAN</vt:lpstr>
      <vt:lpstr>OFFICE OF THE OMBUDSMAN</vt:lpstr>
      <vt:lpstr>OFFICE OF THE OMBUDSMAN</vt:lpstr>
      <vt:lpstr>OFFICE OF THE OMBUDSMAN</vt:lpstr>
      <vt:lpstr>OFFICE OF THE OMBUDSMAN</vt:lpstr>
      <vt:lpstr>OFFICE OF THE OMBUDSMAN</vt:lpstr>
      <vt:lpstr>OFFICE OF THE OMBUDSMAN</vt:lpstr>
      <vt:lpstr>OFFICE OF THE OMBUDSMAN</vt:lpstr>
      <vt:lpstr> IMPORTANT CLAIM FILE RECORDS</vt:lpstr>
      <vt:lpstr>PURPOSE OF CLAIM FILE RECORDS  CHART</vt:lpstr>
      <vt:lpstr>PURPOSE OF CLAIM FILE RECORDS  CHART</vt:lpstr>
      <vt:lpstr>OFFICE OF THE OMBUDSMAN</vt:lpstr>
      <vt:lpstr>PRIVACY ACT WAIVER</vt:lpstr>
      <vt:lpstr>OMBUDSMAN CONTACT INFORMATION</vt:lpstr>
    </vt:vector>
  </TitlesOfParts>
  <Company>US Department of Labor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2017 DEEOIC  Authorized Representative Workshop</dc:title>
  <dc:creator>Bibeault, James  - OWCP</dc:creator>
  <cp:lastModifiedBy>Taylor, Tonya H - OMBUDSMAN</cp:lastModifiedBy>
  <cp:revision>60</cp:revision>
  <cp:lastPrinted>2019-03-22T21:08:59Z</cp:lastPrinted>
  <dcterms:created xsi:type="dcterms:W3CDTF">2017-08-09T18:34:31Z</dcterms:created>
  <dcterms:modified xsi:type="dcterms:W3CDTF">2023-03-31T20:15:19Z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0x0101007669111648CCE841868FE85E89B9B60A</vt:lpwstr>
  </property>
</Properties>
</file>