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60" r:id="rId4"/>
    <p:sldId id="268" r:id="rId5"/>
    <p:sldId id="258" r:id="rId6"/>
    <p:sldId id="259" r:id="rId7"/>
    <p:sldId id="266" r:id="rId8"/>
    <p:sldId id="267" r:id="rId9"/>
    <p:sldId id="262" r:id="rId10"/>
    <p:sldId id="263" r:id="rId11"/>
    <p:sldId id="264" r:id="rId12"/>
  </p:sldIdLst>
  <p:sldSz cx="9144000" cy="5143500" type="screen16x9"/>
  <p:notesSz cx="6950075" cy="9236075"/>
  <p:embeddedFontLst>
    <p:embeddedFont>
      <p:font typeface="PT Sans Narrow" panose="020B0604020202020204" charset="0"/>
      <p:regular r:id="rId14"/>
      <p:bold r:id="rId15"/>
    </p:embeddedFont>
    <p:embeddedFont>
      <p:font typeface="Cabin" panose="020B0604020202020204" charset="0"/>
      <p:regular r:id="rId16"/>
      <p:bold r:id="rId17"/>
      <p:italic r:id="rId18"/>
      <p:boldItalic r:id="rId19"/>
    </p:embeddedFont>
    <p:embeddedFont>
      <p:font typeface="Open Sans" panose="020B0604020202020204" charset="0"/>
      <p:regular r:id="rId20"/>
      <p:bold r:id="rId21"/>
      <p:italic r:id="rId22"/>
      <p:boldItalic r:id="rId23"/>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08"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95008" y="4387136"/>
            <a:ext cx="5560059" cy="4156234"/>
          </a:xfrm>
          <a:prstGeom prst="rect">
            <a:avLst/>
          </a:prstGeom>
          <a:noFill/>
          <a:ln>
            <a:noFill/>
          </a:ln>
        </p:spPr>
        <p:txBody>
          <a:bodyPr lIns="92476" tIns="92476" rIns="92476" bIns="92476"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7109646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 dirty="0"/>
              <a:t>Good afternoon.  </a:t>
            </a:r>
            <a:endParaRPr lang="en" dirty="0" smtClean="0"/>
          </a:p>
          <a:p>
            <a:r>
              <a:rPr lang="en" dirty="0" smtClean="0"/>
              <a:t>I am Suzanne Savall and thrilled to be here from</a:t>
            </a:r>
            <a:r>
              <a:rPr lang="en" baseline="0" dirty="0" smtClean="0"/>
              <a:t> Spokane, Washington to present </a:t>
            </a:r>
            <a:r>
              <a:rPr lang="en" sz="1100" dirty="0" smtClean="0"/>
              <a:t>Trauma Sensitive Strategies That WORK in Schools. </a:t>
            </a:r>
            <a:r>
              <a:rPr lang="en" baseline="0" dirty="0" smtClean="0"/>
              <a:t>I have been at Otis Orchards, a rural elementary school for 34 years first as a teacher and then as principal. I have seen the free and reduced rate rise from 14% to 65%, as well as a huge increase in behavior concerns, drugs, homelessness, and teacher burnout. I want to t</a:t>
            </a:r>
            <a:r>
              <a:rPr lang="en" dirty="0" smtClean="0"/>
              <a:t>hank </a:t>
            </a:r>
            <a:r>
              <a:rPr lang="en" dirty="0"/>
              <a:t>you for being a part of this important work that lies ahead for all of us that know SOMETHING must be done for the epidemic of trauma that our children and their families endure daily. I am here today representing those of us in  education that KNOW we can help minimize the long term effects of trauma just by making small changes to the lens in which we view students. When we see the reasons for the behavior, we can become attuned to these children and help them to be successful.</a:t>
            </a:r>
          </a:p>
        </p:txBody>
      </p:sp>
    </p:spTree>
    <p:extLst>
      <p:ext uri="{BB962C8B-B14F-4D97-AF65-F5344CB8AC3E}">
        <p14:creationId xmlns:p14="http://schemas.microsoft.com/office/powerpoint/2010/main" val="4215691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 b="1" dirty="0" smtClean="0">
                <a:solidFill>
                  <a:srgbClr val="FF9900"/>
                </a:solidFill>
              </a:rPr>
              <a:t>A Cry For Help</a:t>
            </a:r>
          </a:p>
          <a:p>
            <a:pPr rtl="0">
              <a:spcBef>
                <a:spcPts val="0"/>
              </a:spcBef>
              <a:buNone/>
            </a:pPr>
            <a:r>
              <a:rPr lang="en" dirty="0" smtClean="0"/>
              <a:t>All of this support takes so much time from the other work Principals and staff are expected to accomplish daily</a:t>
            </a:r>
            <a:r>
              <a:rPr lang="en" baseline="0" dirty="0" smtClean="0"/>
              <a:t> –</a:t>
            </a:r>
            <a:r>
              <a:rPr lang="en" b="1" baseline="0" dirty="0" smtClean="0"/>
              <a:t>like teaching to the standards.</a:t>
            </a:r>
            <a:endParaRPr lang="en" dirty="0" smtClean="0"/>
          </a:p>
          <a:p>
            <a:pPr rtl="0">
              <a:spcBef>
                <a:spcPts val="0"/>
              </a:spcBef>
              <a:buNone/>
            </a:pPr>
            <a:r>
              <a:rPr lang="en" dirty="0" smtClean="0"/>
              <a:t>Schools need full- time staff that are designated to help students regulate themselves AND give families the support they need.</a:t>
            </a:r>
          </a:p>
          <a:p>
            <a:pPr>
              <a:spcBef>
                <a:spcPts val="0"/>
              </a:spcBef>
              <a:buNone/>
            </a:pPr>
            <a:r>
              <a:rPr lang="en" dirty="0" smtClean="0"/>
              <a:t>In order for this to happen,  funding must be provided TO SCHOOLS, often the first line of defense against this epidemic.  If not, MORE schools will have to fight lawsuits for not providing interventions for children of trauma.</a:t>
            </a:r>
          </a:p>
          <a:p>
            <a:endParaRPr b="1" dirty="0"/>
          </a:p>
        </p:txBody>
      </p:sp>
    </p:spTree>
    <p:extLst>
      <p:ext uri="{BB962C8B-B14F-4D97-AF65-F5344CB8AC3E}">
        <p14:creationId xmlns:p14="http://schemas.microsoft.com/office/powerpoint/2010/main" val="3718150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 b="1" u="sng" dirty="0" smtClean="0"/>
              <a:t>“Students who</a:t>
            </a:r>
            <a:r>
              <a:rPr lang="en" b="1" u="sng" baseline="0" dirty="0" smtClean="0"/>
              <a:t> are loved at home, come to school to learn, and students who aren’t, come to school to be loved. </a:t>
            </a:r>
          </a:p>
          <a:p>
            <a:r>
              <a:rPr lang="en" dirty="0" smtClean="0"/>
              <a:t>Many </a:t>
            </a:r>
            <a:r>
              <a:rPr lang="en" dirty="0"/>
              <a:t>of our most needy children do not have access to mental health care and their families do not make use of the many community resources. But these children DO attend public schools daily which give schools the unique opportunity to become supportive environments in which traumatized children can focus, behave appropriately, and learn.  </a:t>
            </a:r>
          </a:p>
          <a:p>
            <a:r>
              <a:rPr lang="en" dirty="0"/>
              <a:t>  We MUST create a nation of schools where children can come to school and be loved, and provide trauma sensitive training to these schools so children can KNOW they are loved. If a child believes there is at least one person that believes in them, their entire life story can be changed.</a:t>
            </a:r>
          </a:p>
          <a:p>
            <a:pPr marL="0" marR="0" indent="0" algn="l" defTabSz="914400" rtl="0" eaLnBrk="1" fontAlgn="auto" latinLnBrk="0" hangingPunct="1">
              <a:lnSpc>
                <a:spcPct val="100000"/>
              </a:lnSpc>
              <a:spcBef>
                <a:spcPts val="0"/>
              </a:spcBef>
              <a:spcAft>
                <a:spcPts val="0"/>
              </a:spcAft>
              <a:buClrTx/>
              <a:buSzTx/>
              <a:buFontTx/>
              <a:buNone/>
              <a:tabLst/>
              <a:defRPr/>
            </a:pPr>
            <a:r>
              <a:rPr lang="en" dirty="0"/>
              <a:t>This story is not new to our nation - it has been written about and illustrated </a:t>
            </a:r>
            <a:r>
              <a:rPr lang="en" dirty="0" smtClean="0"/>
              <a:t>in</a:t>
            </a:r>
            <a:r>
              <a:rPr lang="en" baseline="0" dirty="0" smtClean="0"/>
              <a:t> numerous </a:t>
            </a:r>
            <a:r>
              <a:rPr lang="en" dirty="0" smtClean="0"/>
              <a:t>movies</a:t>
            </a:r>
            <a:r>
              <a:rPr lang="en" dirty="0"/>
              <a:t>. </a:t>
            </a:r>
            <a:r>
              <a:rPr lang="en" dirty="0" smtClean="0"/>
              <a:t>I bought</a:t>
            </a:r>
            <a:r>
              <a:rPr lang="en" baseline="0" dirty="0" smtClean="0"/>
              <a:t> the movie </a:t>
            </a:r>
            <a:r>
              <a:rPr lang="en" i="1" baseline="0" dirty="0" smtClean="0"/>
              <a:t>Blindside </a:t>
            </a:r>
            <a:r>
              <a:rPr lang="en" i="0" baseline="0" dirty="0" smtClean="0"/>
              <a:t>and assigned each staff member to watch it and share out how it related to our work.</a:t>
            </a:r>
            <a:r>
              <a:rPr lang="en" dirty="0" smtClean="0"/>
              <a:t> </a:t>
            </a:r>
            <a:r>
              <a:rPr lang="en" dirty="0"/>
              <a:t>The following brief clip </a:t>
            </a:r>
            <a:r>
              <a:rPr lang="en" dirty="0" smtClean="0"/>
              <a:t>was</a:t>
            </a:r>
            <a:r>
              <a:rPr lang="en" baseline="0" dirty="0" smtClean="0"/>
              <a:t> what nearly every staff said </a:t>
            </a:r>
            <a:r>
              <a:rPr lang="en-US" sz="1100" kern="1200" dirty="0" smtClean="0">
                <a:solidFill>
                  <a:schemeClr val="tx1"/>
                </a:solidFill>
                <a:latin typeface="+mn-lt"/>
                <a:ea typeface="+mn-ea"/>
                <a:cs typeface="+mn-cs"/>
              </a:rPr>
              <a:t>exemplifies</a:t>
            </a:r>
            <a:r>
              <a:rPr lang="en-US" sz="1100" kern="1200" baseline="0" dirty="0" smtClean="0">
                <a:solidFill>
                  <a:schemeClr val="tx1"/>
                </a:solidFill>
                <a:latin typeface="+mn-lt"/>
                <a:ea typeface="+mn-ea"/>
                <a:cs typeface="+mn-cs"/>
              </a:rPr>
              <a:t> </a:t>
            </a:r>
            <a:r>
              <a:rPr lang="en" baseline="0" dirty="0" smtClean="0"/>
              <a:t>what must be done.</a:t>
            </a:r>
            <a:endParaRPr lang="en" dirty="0"/>
          </a:p>
        </p:txBody>
      </p:sp>
    </p:spTree>
    <p:extLst>
      <p:ext uri="{BB962C8B-B14F-4D97-AF65-F5344CB8AC3E}">
        <p14:creationId xmlns:p14="http://schemas.microsoft.com/office/powerpoint/2010/main" val="525281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rtl="0">
              <a:spcBef>
                <a:spcPts val="0"/>
              </a:spcBef>
              <a:buNone/>
            </a:pPr>
            <a:r>
              <a:rPr lang="en" sz="1100" b="1" u="sng" dirty="0" smtClean="0">
                <a:solidFill>
                  <a:srgbClr val="562214"/>
                </a:solidFill>
                <a:latin typeface="Cabin"/>
                <a:ea typeface="Cabin"/>
                <a:cs typeface="Cabin"/>
                <a:sym typeface="Cabin"/>
              </a:rPr>
              <a:t> </a:t>
            </a:r>
            <a:r>
              <a:rPr lang="en" sz="1100" b="1" u="sng" dirty="0" smtClean="0">
                <a:solidFill>
                  <a:srgbClr val="FF9900"/>
                </a:solidFill>
                <a:latin typeface="Cabin"/>
                <a:ea typeface="Cabin"/>
                <a:cs typeface="Cabin"/>
                <a:sym typeface="Cabin"/>
              </a:rPr>
              <a:t>The Journey to Becoming a Trauma</a:t>
            </a:r>
            <a:r>
              <a:rPr lang="en" sz="1100" b="1" u="sng" baseline="0" dirty="0" smtClean="0">
                <a:solidFill>
                  <a:srgbClr val="FF9900"/>
                </a:solidFill>
                <a:latin typeface="Cabin"/>
                <a:ea typeface="Cabin"/>
                <a:cs typeface="Cabin"/>
                <a:sym typeface="Cabin"/>
              </a:rPr>
              <a:t> </a:t>
            </a:r>
            <a:r>
              <a:rPr lang="en" sz="1100" b="1" u="sng" dirty="0" smtClean="0">
                <a:solidFill>
                  <a:srgbClr val="FF9900"/>
                </a:solidFill>
                <a:latin typeface="Cabin"/>
                <a:ea typeface="Cabin"/>
                <a:cs typeface="Cabin"/>
                <a:sym typeface="Cabin"/>
              </a:rPr>
              <a:t>Sensitive School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u="sng" dirty="0" smtClean="0"/>
              <a:t>Resilience from personal trauma</a:t>
            </a:r>
            <a:r>
              <a:rPr lang="en-US" sz="1100" dirty="0" smtClean="0"/>
              <a:t> </a:t>
            </a:r>
            <a:endParaRPr lang="en" sz="1100" b="1" u="sng" dirty="0" smtClean="0">
              <a:solidFill>
                <a:srgbClr val="FF9900"/>
              </a:solidFill>
              <a:latin typeface="Cabin"/>
              <a:ea typeface="Cabin"/>
              <a:cs typeface="Cabin"/>
              <a:sym typeface="Cabin"/>
            </a:endParaRPr>
          </a:p>
          <a:p>
            <a:pPr rtl="0">
              <a:spcBef>
                <a:spcPts val="0"/>
              </a:spcBef>
              <a:buNone/>
            </a:pPr>
            <a:r>
              <a:rPr lang="en" dirty="0" smtClean="0"/>
              <a:t>One </a:t>
            </a:r>
            <a:r>
              <a:rPr lang="en" dirty="0"/>
              <a:t>thing I have noticed is that the majority of adults that are involved in working with kids of </a:t>
            </a:r>
            <a:r>
              <a:rPr lang="en" dirty="0" smtClean="0"/>
              <a:t>trauma; </a:t>
            </a:r>
            <a:r>
              <a:rPr lang="en" dirty="0"/>
              <a:t>they were also victims.  I am no different; I endured horrific childhood and adult trauma. I was resilient because I had adult’s that believed in me and told me so.  I look at what I went through as a gift- I would not be the caregiver I am for students and staff, if I had not witnessed trauma on a personal level.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u="sng" dirty="0" smtClean="0"/>
              <a:t>Participated in Washington State University Area Health Education Center/Bill and Melinda Gates 3 year grant </a:t>
            </a:r>
            <a:endParaRPr lang="en-US" sz="100" u="sng" dirty="0" smtClean="0"/>
          </a:p>
          <a:p>
            <a:r>
              <a:rPr lang="en" dirty="0" smtClean="0"/>
              <a:t>Receiving the</a:t>
            </a:r>
            <a:r>
              <a:rPr lang="en" baseline="0" dirty="0" smtClean="0"/>
              <a:t> WSU </a:t>
            </a:r>
            <a:r>
              <a:rPr lang="en" dirty="0" smtClean="0"/>
              <a:t>grant </a:t>
            </a:r>
            <a:r>
              <a:rPr lang="en" dirty="0"/>
              <a:t>that provided professional development and support for our families changed our school; we began seeing our most difficult students and families as those that need the most love, patience, and support. In 2009, the research project we were involved in </a:t>
            </a:r>
            <a:r>
              <a:rPr lang="en" dirty="0" smtClean="0"/>
              <a:t> </a:t>
            </a:r>
            <a:r>
              <a:rPr lang="en" dirty="0"/>
              <a:t>that 1 in every 5 of our students had 2 or </a:t>
            </a:r>
            <a:r>
              <a:rPr lang="en" dirty="0" smtClean="0"/>
              <a:t>more adverse </a:t>
            </a:r>
            <a:r>
              <a:rPr lang="en" dirty="0"/>
              <a:t>childhood </a:t>
            </a:r>
            <a:r>
              <a:rPr lang="en" dirty="0" smtClean="0"/>
              <a:t>events or ACE’s </a:t>
            </a:r>
            <a:r>
              <a:rPr lang="en" dirty="0"/>
              <a:t>in their young lives</a:t>
            </a:r>
            <a:r>
              <a:rPr lang="en" dirty="0" smtClean="0"/>
              <a:t>. </a:t>
            </a:r>
            <a:r>
              <a:rPr lang="en" dirty="0"/>
              <a:t>Teachers no longer asked me to get these students out of the room, instead it was what help can we do to help this child and his/her family.  We have been able to get a weekend food backpack program, help for 30+ families at Thanksgiving and Christmas as well as a complete set of new school supplies for the first day of school and throughout the year for  any child that needs them.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 sz="1100" u="sng" dirty="0" smtClean="0"/>
              <a:t>Initiated  Complex Trauma Team with Certified and Classified staff that created school-wide trauma sensitive strategies</a:t>
            </a:r>
          </a:p>
          <a:p>
            <a:r>
              <a:rPr lang="en" dirty="0" smtClean="0"/>
              <a:t>We </a:t>
            </a:r>
            <a:r>
              <a:rPr lang="en" dirty="0"/>
              <a:t>began </a:t>
            </a:r>
            <a:r>
              <a:rPr lang="en" dirty="0" smtClean="0"/>
              <a:t>with our </a:t>
            </a:r>
            <a:r>
              <a:rPr lang="en" dirty="0"/>
              <a:t>trauma team </a:t>
            </a:r>
            <a:r>
              <a:rPr lang="en" dirty="0" smtClean="0"/>
              <a:t>brainstorming </a:t>
            </a:r>
            <a:r>
              <a:rPr lang="en" dirty="0"/>
              <a:t>how we could make small </a:t>
            </a:r>
            <a:r>
              <a:rPr lang="en" dirty="0" smtClean="0"/>
              <a:t>changes </a:t>
            </a:r>
            <a:r>
              <a:rPr lang="en" dirty="0"/>
              <a:t>t</a:t>
            </a:r>
            <a:r>
              <a:rPr lang="en" dirty="0" smtClean="0"/>
              <a:t>hat </a:t>
            </a:r>
            <a:r>
              <a:rPr lang="en" dirty="0"/>
              <a:t>would have </a:t>
            </a:r>
            <a:r>
              <a:rPr lang="en" dirty="0" smtClean="0"/>
              <a:t>the</a:t>
            </a:r>
            <a:r>
              <a:rPr lang="en" baseline="0" dirty="0" smtClean="0"/>
              <a:t> </a:t>
            </a:r>
            <a:r>
              <a:rPr lang="en" dirty="0" smtClean="0"/>
              <a:t>biggest</a:t>
            </a:r>
            <a:r>
              <a:rPr lang="en" baseline="0" dirty="0" smtClean="0"/>
              <a:t> </a:t>
            </a:r>
            <a:r>
              <a:rPr lang="en" dirty="0" smtClean="0"/>
              <a:t> </a:t>
            </a:r>
            <a:r>
              <a:rPr lang="en" dirty="0"/>
              <a:t>impact. One of the best things I did was include both classified and certified </a:t>
            </a:r>
            <a:r>
              <a:rPr lang="en" dirty="0" smtClean="0"/>
              <a:t>staff, as well as Special</a:t>
            </a:r>
            <a:r>
              <a:rPr lang="en" baseline="0" dirty="0" smtClean="0"/>
              <a:t> Ed staff</a:t>
            </a:r>
            <a:r>
              <a:rPr lang="en" dirty="0" smtClean="0"/>
              <a:t>. This way ALL staff were represented and felt empowered. A</a:t>
            </a:r>
            <a:r>
              <a:rPr lang="en" baseline="0" dirty="0" smtClean="0"/>
              <a:t>s our knowledge grew, we became acutely aware that autistic students and those with other disabilities endure truama daily, and our strategies became incredibly successful with them.</a:t>
            </a:r>
            <a:endParaRPr lang="en" dirty="0"/>
          </a:p>
        </p:txBody>
      </p:sp>
    </p:spTree>
    <p:extLst>
      <p:ext uri="{BB962C8B-B14F-4D97-AF65-F5344CB8AC3E}">
        <p14:creationId xmlns:p14="http://schemas.microsoft.com/office/powerpoint/2010/main" val="383878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 sz="1400" b="1" dirty="0" smtClean="0">
                <a:solidFill>
                  <a:srgbClr val="FF9900"/>
                </a:solidFill>
                <a:latin typeface="+mn-lt"/>
                <a:ea typeface="Arial"/>
                <a:cs typeface="Arial"/>
                <a:sym typeface="Arial"/>
              </a:rPr>
              <a:t>W</a:t>
            </a:r>
            <a:r>
              <a:rPr lang="en-US" sz="1400" b="1" dirty="0" smtClean="0">
                <a:solidFill>
                  <a:srgbClr val="FF9900"/>
                </a:solidFill>
                <a:latin typeface="+mn-lt"/>
                <a:ea typeface="Arial"/>
                <a:cs typeface="Arial"/>
                <a:sym typeface="Arial"/>
              </a:rPr>
              <a:t>h</a:t>
            </a:r>
            <a:r>
              <a:rPr lang="en" sz="1400" b="1" dirty="0" smtClean="0">
                <a:solidFill>
                  <a:srgbClr val="FF9900"/>
                </a:solidFill>
                <a:latin typeface="+mn-lt"/>
                <a:ea typeface="Arial"/>
                <a:cs typeface="Arial"/>
                <a:sym typeface="Arial"/>
              </a:rPr>
              <a:t>en Providing A Safe Caregiving System for Schools,</a:t>
            </a:r>
            <a:r>
              <a:rPr lang="en" sz="1400" b="1" baseline="0" dirty="0" smtClean="0">
                <a:solidFill>
                  <a:srgbClr val="FF9900"/>
                </a:solidFill>
                <a:latin typeface="+mn-lt"/>
                <a:ea typeface="Arial"/>
                <a:cs typeface="Arial"/>
                <a:sym typeface="Arial"/>
              </a:rPr>
              <a:t> </a:t>
            </a:r>
            <a:r>
              <a:rPr lang="en" sz="1400" b="0" baseline="0" dirty="0" smtClean="0">
                <a:solidFill>
                  <a:srgbClr val="FF9900"/>
                </a:solidFill>
                <a:latin typeface="+mn-lt"/>
                <a:ea typeface="Arial"/>
                <a:cs typeface="Arial"/>
                <a:sym typeface="Arial"/>
              </a:rPr>
              <a:t>s</a:t>
            </a:r>
            <a:r>
              <a:rPr lang="en" dirty="0" smtClean="0"/>
              <a:t>pecific </a:t>
            </a:r>
            <a:r>
              <a:rPr lang="en" dirty="0"/>
              <a:t>elements were identified as </a:t>
            </a:r>
            <a:r>
              <a:rPr lang="en" dirty="0" smtClean="0"/>
              <a:t>critical for our students </a:t>
            </a:r>
            <a:r>
              <a:rPr lang="en" dirty="0"/>
              <a:t>from </a:t>
            </a:r>
            <a:r>
              <a:rPr lang="en" sz="1200" dirty="0">
                <a:solidFill>
                  <a:srgbClr val="572314"/>
                </a:solidFill>
              </a:rPr>
              <a:t>ARC: A Framework for Intervention with Traumatized </a:t>
            </a:r>
            <a:r>
              <a:rPr lang="en" sz="1200" dirty="0" smtClean="0">
                <a:solidFill>
                  <a:srgbClr val="572314"/>
                </a:solidFill>
              </a:rPr>
              <a:t>Youth</a:t>
            </a:r>
            <a:r>
              <a:rPr lang="en" sz="1200" baseline="0" dirty="0" smtClean="0">
                <a:solidFill>
                  <a:srgbClr val="572314"/>
                </a:solidFill>
              </a:rPr>
              <a:t> </a:t>
            </a:r>
            <a:r>
              <a:rPr lang="en-US" sz="1100" kern="1200" dirty="0" smtClean="0">
                <a:solidFill>
                  <a:schemeClr val="tx1"/>
                </a:solidFill>
                <a:latin typeface="+mn-lt"/>
                <a:ea typeface="+mn-ea"/>
                <a:cs typeface="+mn-cs"/>
              </a:rPr>
              <a:t>who have experienced multiple and/or prolonged traumatic stress. Developed by </a:t>
            </a:r>
            <a:r>
              <a:rPr lang="en-US" dirty="0" smtClean="0"/>
              <a:t>Margaret </a:t>
            </a:r>
            <a:r>
              <a:rPr lang="en-US" dirty="0" err="1" smtClean="0"/>
              <a:t>Blaustein</a:t>
            </a:r>
            <a:r>
              <a:rPr lang="en-US" dirty="0" smtClean="0"/>
              <a:t>, </a:t>
            </a:r>
            <a:r>
              <a:rPr lang="en-US" dirty="0" err="1" smtClean="0"/>
              <a:t>Ph.D</a:t>
            </a:r>
            <a:r>
              <a:rPr lang="en-US" dirty="0" smtClean="0"/>
              <a:t>, and colleagues,</a:t>
            </a:r>
            <a:r>
              <a:rPr lang="en-US" baseline="0" dirty="0" smtClean="0"/>
              <a:t> as an approach for clinical work with children, it was adapted for use in</a:t>
            </a:r>
            <a:r>
              <a:rPr lang="en" dirty="0" smtClean="0"/>
              <a:t> </a:t>
            </a:r>
            <a:r>
              <a:rPr lang="en" dirty="0"/>
              <a:t>m</a:t>
            </a:r>
            <a:r>
              <a:rPr lang="en" dirty="0" smtClean="0"/>
              <a:t>y </a:t>
            </a:r>
            <a:r>
              <a:rPr lang="en" dirty="0"/>
              <a:t>school </a:t>
            </a:r>
            <a:r>
              <a:rPr lang="en" dirty="0" smtClean="0"/>
              <a:t>to</a:t>
            </a:r>
            <a:r>
              <a:rPr lang="en" baseline="0" dirty="0" smtClean="0"/>
              <a:t> help</a:t>
            </a:r>
            <a:r>
              <a:rPr lang="en" dirty="0" smtClean="0"/>
              <a:t> </a:t>
            </a:r>
            <a:r>
              <a:rPr lang="en" dirty="0"/>
              <a:t>implement </a:t>
            </a:r>
            <a:r>
              <a:rPr lang="en" dirty="0" smtClean="0"/>
              <a:t>a </a:t>
            </a:r>
            <a:r>
              <a:rPr lang="en" dirty="0"/>
              <a:t>safe caregiving system. This process has taken years, and is always improving as new staff are hired. </a:t>
            </a:r>
            <a:endParaRPr lang="en" dirty="0" smtClean="0"/>
          </a:p>
          <a:p>
            <a:pPr>
              <a:buFont typeface="Arial" pitchFamily="34" charset="0"/>
              <a:buChar char="•"/>
            </a:pPr>
            <a:r>
              <a:rPr lang="en" b="0" u="sng" dirty="0" smtClean="0"/>
              <a:t>Caregiver Affect Management -</a:t>
            </a:r>
            <a:r>
              <a:rPr lang="en" dirty="0" smtClean="0"/>
              <a:t>As</a:t>
            </a:r>
            <a:r>
              <a:rPr lang="en" baseline="0" dirty="0" smtClean="0"/>
              <a:t> the caregivers in school, we model self-regulation and relationships amongst each other.  Just like on a plane, a caregiver is directed to place their own oxygen mask on first before helping a child, we work to make sure that our actions, facial expressions, and voice do not trigger behaviors in our students.</a:t>
            </a:r>
          </a:p>
          <a:p>
            <a:pPr>
              <a:buFont typeface="Arial" pitchFamily="34" charset="0"/>
              <a:buChar char="•"/>
            </a:pPr>
            <a:r>
              <a:rPr lang="en" u="sng" baseline="0" dirty="0" smtClean="0"/>
              <a:t>Being </a:t>
            </a:r>
            <a:r>
              <a:rPr lang="en" b="1" u="sng" baseline="0" dirty="0" smtClean="0"/>
              <a:t>attuned </a:t>
            </a:r>
            <a:r>
              <a:rPr lang="en" baseline="0" dirty="0" smtClean="0"/>
              <a:t>gives us the capacity to accurately read cues and respond appropriately, often helping the student to self-regulate before a behavior becomes a discipline issue and the child is sent out of the room missing out on learning. </a:t>
            </a:r>
          </a:p>
          <a:p>
            <a:pPr>
              <a:buFont typeface="Arial" pitchFamily="34" charset="0"/>
              <a:buChar char="•"/>
            </a:pPr>
            <a:r>
              <a:rPr lang="en" baseline="0" dirty="0" smtClean="0"/>
              <a:t>We have school-wide </a:t>
            </a:r>
            <a:r>
              <a:rPr lang="en" b="0" u="sng" baseline="0" dirty="0" smtClean="0"/>
              <a:t>consistent responses </a:t>
            </a:r>
            <a:r>
              <a:rPr lang="en" b="0" baseline="0" dirty="0" smtClean="0"/>
              <a:t>that are in place whether the child is in his classroom, music, health &amp; fitness class or on the playground.  We also taught our students a way to be consistent with their response as they become elevated.  This year we adopted the Positive Discipline program which blends well with PBIS but gives social and emotional lessons/acitivities for teachers and aides to use.  Students can show us they are getting close to flipping their lid, meaning they can not access the pre-frontal cortex which allows for control of their emotions. </a:t>
            </a:r>
            <a:r>
              <a:rPr lang="en-US" baseline="0" dirty="0" smtClean="0"/>
              <a:t>I am convinced this program will bring our school to the next level of being a trauma sensitive and increasing successful school.</a:t>
            </a:r>
            <a:endParaRPr lang="en" b="0" baseline="0" dirty="0" smtClean="0"/>
          </a:p>
          <a:p>
            <a:pPr>
              <a:buFont typeface="Arial" pitchFamily="34" charset="0"/>
              <a:buChar char="•"/>
            </a:pPr>
            <a:r>
              <a:rPr lang="en" b="0" u="sng" baseline="0" dirty="0" smtClean="0"/>
              <a:t>Routines and Rituals </a:t>
            </a:r>
            <a:r>
              <a:rPr lang="en" b="0" baseline="0" dirty="0" smtClean="0"/>
              <a:t>are those things that our students and community hold so dear – Veteran’s Day Assemblies with over a hundred local veterans, a community Christmas sing-along, and the daily routines of each child being greeted as they walk in the school doors and again as they enter each classroom.</a:t>
            </a:r>
            <a:endParaRPr lang="en" b="1" baseline="0" dirty="0" smtClean="0"/>
          </a:p>
        </p:txBody>
      </p:sp>
    </p:spTree>
    <p:extLst>
      <p:ext uri="{BB962C8B-B14F-4D97-AF65-F5344CB8AC3E}">
        <p14:creationId xmlns:p14="http://schemas.microsoft.com/office/powerpoint/2010/main" val="3513924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marL="365760" lvl="0" indent="-289560" rtl="0">
              <a:lnSpc>
                <a:spcPct val="100000"/>
              </a:lnSpc>
              <a:spcBef>
                <a:spcPts val="0"/>
              </a:spcBef>
              <a:spcAft>
                <a:spcPts val="0"/>
              </a:spcAft>
              <a:buClr>
                <a:srgbClr val="3891A7"/>
              </a:buClr>
              <a:buSzPct val="25000"/>
              <a:buFont typeface="Noto Symbol"/>
              <a:buNone/>
            </a:pPr>
            <a:r>
              <a:rPr lang="en" sz="1100" b="1" dirty="0" smtClean="0">
                <a:solidFill>
                  <a:srgbClr val="FF9900"/>
                </a:solidFill>
                <a:latin typeface="Cabin"/>
                <a:ea typeface="Cabin"/>
                <a:cs typeface="Cabin"/>
                <a:sym typeface="Cabin"/>
              </a:rPr>
              <a:t>Trauma and the Brain -</a:t>
            </a:r>
            <a:r>
              <a:rPr lang="en" sz="1100" b="1" dirty="0" smtClean="0">
                <a:solidFill>
                  <a:srgbClr val="000000"/>
                </a:solidFill>
                <a:latin typeface="Cabin"/>
                <a:ea typeface="Cabin"/>
                <a:cs typeface="Cabin"/>
                <a:sym typeface="Cabin"/>
              </a:rPr>
              <a:t>Science shows that exposure</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to circumstances that</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produce</a:t>
            </a:r>
          </a:p>
          <a:p>
            <a:pPr marL="365760" lvl="0" indent="-289560" rtl="0">
              <a:lnSpc>
                <a:spcPct val="100000"/>
              </a:lnSpc>
              <a:spcBef>
                <a:spcPts val="0"/>
              </a:spcBef>
              <a:spcAft>
                <a:spcPts val="0"/>
              </a:spcAft>
              <a:buClr>
                <a:srgbClr val="3891A7"/>
              </a:buClr>
              <a:buSzPct val="25000"/>
              <a:buFont typeface="Noto Symbol"/>
              <a:buNone/>
            </a:pPr>
            <a:r>
              <a:rPr lang="en" sz="1100" b="1" dirty="0" smtClean="0">
                <a:solidFill>
                  <a:srgbClr val="000000"/>
                </a:solidFill>
                <a:latin typeface="Cabin"/>
                <a:ea typeface="Cabin"/>
                <a:cs typeface="Cabin"/>
                <a:sym typeface="Cabin"/>
              </a:rPr>
              <a:t>persistent fear and</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chronic anxiety can have</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lifelong consequences by</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disrupting the</a:t>
            </a:r>
          </a:p>
          <a:p>
            <a:pPr marL="365760" lvl="0" indent="-289560" rtl="0">
              <a:lnSpc>
                <a:spcPct val="100000"/>
              </a:lnSpc>
              <a:spcBef>
                <a:spcPts val="0"/>
              </a:spcBef>
              <a:spcAft>
                <a:spcPts val="0"/>
              </a:spcAft>
              <a:buClr>
                <a:srgbClr val="3891A7"/>
              </a:buClr>
              <a:buSzPct val="25000"/>
              <a:buFont typeface="Noto Symbol"/>
              <a:buNone/>
            </a:pPr>
            <a:r>
              <a:rPr lang="en-US" sz="1100" b="1" dirty="0" smtClean="0">
                <a:solidFill>
                  <a:srgbClr val="000000"/>
                </a:solidFill>
                <a:latin typeface="Cabin"/>
                <a:ea typeface="Cabin"/>
                <a:cs typeface="Cabin"/>
                <a:sym typeface="Cabin"/>
              </a:rPr>
              <a:t>D</a:t>
            </a:r>
            <a:r>
              <a:rPr lang="en" sz="1100" b="1" dirty="0" smtClean="0">
                <a:solidFill>
                  <a:srgbClr val="000000"/>
                </a:solidFill>
                <a:latin typeface="Cabin"/>
                <a:ea typeface="Cabin"/>
                <a:cs typeface="Cabin"/>
                <a:sym typeface="Cabin"/>
              </a:rPr>
              <a:t>eveloping</a:t>
            </a:r>
            <a:r>
              <a:rPr lang="en" sz="1100" b="1" baseline="0" dirty="0" smtClean="0">
                <a:solidFill>
                  <a:srgbClr val="000000"/>
                </a:solidFill>
                <a:latin typeface="Cabin"/>
                <a:ea typeface="Cabin"/>
                <a:cs typeface="Cabin"/>
                <a:sym typeface="Cabin"/>
              </a:rPr>
              <a:t> </a:t>
            </a:r>
            <a:r>
              <a:rPr lang="en" sz="1100" b="1" dirty="0" smtClean="0">
                <a:solidFill>
                  <a:srgbClr val="000000"/>
                </a:solidFill>
                <a:latin typeface="Cabin"/>
                <a:ea typeface="Cabin"/>
                <a:cs typeface="Cabin"/>
                <a:sym typeface="Cabin"/>
              </a:rPr>
              <a:t>architecture of the brain.</a:t>
            </a:r>
            <a:endParaRPr lang="en" sz="1100" b="1" dirty="0" smtClean="0">
              <a:solidFill>
                <a:srgbClr val="FF9900"/>
              </a:solidFill>
              <a:latin typeface="Cabin"/>
              <a:ea typeface="Cabin"/>
              <a:cs typeface="Cabin"/>
              <a:sym typeface="Cabin"/>
            </a:endParaRPr>
          </a:p>
          <a:p>
            <a:r>
              <a:rPr lang="en" dirty="0" smtClean="0"/>
              <a:t>How </a:t>
            </a:r>
            <a:r>
              <a:rPr lang="en" dirty="0"/>
              <a:t>sad!  But there IS hope!  If these children just have ONE adult that never gives up on them,  the pre-frontal cortex of the brain can begin to develop more fully.  This primary integration center for the brain involves the higher, rational, reflective thought processes of the mind allowing for emotional regulation, response flexibility, intuition, letting go of fears and higher processing skills.</a:t>
            </a:r>
          </a:p>
          <a:p>
            <a:r>
              <a:rPr lang="en-US" dirty="0" smtClean="0"/>
              <a:t>An adult’s view of a child’s problematic behavior</a:t>
            </a:r>
            <a:r>
              <a:rPr lang="en-US" baseline="0" dirty="0" smtClean="0"/>
              <a:t> </a:t>
            </a:r>
            <a:r>
              <a:rPr lang="en-US" dirty="0" smtClean="0"/>
              <a:t>change if the reasons for that behavior are</a:t>
            </a:r>
            <a:r>
              <a:rPr lang="en-US" baseline="0" dirty="0" smtClean="0"/>
              <a:t> </a:t>
            </a:r>
            <a:r>
              <a:rPr lang="en-US" dirty="0" smtClean="0"/>
              <a:t>known; Not realizing that children exposed to inescapable, overwhelming stress may act out their pain, that they may misbehave, not listen to us, or seek our attention in all the wrong ways, can lead us to punish these children for their misbehavior. We discovered</a:t>
            </a:r>
            <a:r>
              <a:rPr lang="en-US" baseline="0" dirty="0" smtClean="0"/>
              <a:t> that 100% of the time, our most challenging general education children are trauma kids. </a:t>
            </a:r>
            <a:r>
              <a:rPr lang="en-US" dirty="0" smtClean="0"/>
              <a:t>Prior to our trauma</a:t>
            </a:r>
            <a:r>
              <a:rPr lang="en-US" baseline="0" dirty="0" smtClean="0"/>
              <a:t> work, my staff and parents felt punishment through detention, and suspensions was the only way to ‘keep control.’  This was our teams biggest barrier to break through.  We changed this mindset by selecting 2 -3 of our most challenging to be completely emerged with encouragement, time, and support. The whole staff saw the impact. Every six weeks now, new children are selected for this emersion.  There are many more than 2 -3 that need this intense focus, but  my leadership team of the school psych, counselor, and assistant principal meet weekly to prioritize resources. </a:t>
            </a:r>
            <a:r>
              <a:rPr lang="en-US" dirty="0" smtClean="0"/>
              <a:t>Though we may not know EACH trauma child, we use universal strategies that all students benefit from and assume when working with our students</a:t>
            </a:r>
            <a:r>
              <a:rPr lang="en-US" baseline="0" dirty="0" smtClean="0"/>
              <a:t> that </a:t>
            </a:r>
            <a:r>
              <a:rPr lang="en-US" dirty="0" smtClean="0"/>
              <a:t>they are a</a:t>
            </a:r>
            <a:r>
              <a:rPr lang="en-US" baseline="0" dirty="0" smtClean="0"/>
              <a:t> </a:t>
            </a:r>
            <a:r>
              <a:rPr lang="en-US" dirty="0" smtClean="0"/>
              <a:t>child of trauma.</a:t>
            </a:r>
          </a:p>
          <a:p>
            <a:endParaRPr lang="en-US" dirty="0" smtClean="0"/>
          </a:p>
          <a:p>
            <a:endParaRPr lang="en" dirty="0"/>
          </a:p>
        </p:txBody>
      </p:sp>
    </p:spTree>
    <p:extLst>
      <p:ext uri="{BB962C8B-B14F-4D97-AF65-F5344CB8AC3E}">
        <p14:creationId xmlns:p14="http://schemas.microsoft.com/office/powerpoint/2010/main" val="3675837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 b="1" dirty="0" smtClean="0"/>
              <a:t>School-wide Trauma Sensitive Procedures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 u="sng" dirty="0" smtClean="0"/>
              <a:t>Each morning, students are greeted with a high 5, hug, or fist bump in entry by several adults and again prior to entering each class.</a:t>
            </a:r>
            <a:endParaRPr lang="en-US" u="sng" dirty="0" smtClean="0"/>
          </a:p>
          <a:p>
            <a:r>
              <a:rPr lang="en-US" dirty="0" smtClean="0"/>
              <a:t>We</a:t>
            </a:r>
            <a:r>
              <a:rPr lang="en-US" baseline="0" dirty="0" smtClean="0"/>
              <a:t> have staff opening the door each morning for children and parents who are then greeted again in the foyer, and one more time from our counselor, breakfast or playground staff.  Strategic training and placement of staff has taken place to make sure we don’t miss a child.</a:t>
            </a:r>
            <a:endParaRPr lang="en-US" dirty="0"/>
          </a:p>
        </p:txBody>
      </p:sp>
    </p:spTree>
    <p:extLst>
      <p:ext uri="{BB962C8B-B14F-4D97-AF65-F5344CB8AC3E}">
        <p14:creationId xmlns:p14="http://schemas.microsoft.com/office/powerpoint/2010/main" val="418281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 sz="1100" b="1" dirty="0" smtClean="0"/>
              <a:t>Continuing with School-wide Trauma Sensitive Procedures</a:t>
            </a:r>
            <a:r>
              <a:rPr lang="en" sz="1100" dirty="0" smtClean="0"/>
              <a:t>;</a:t>
            </a:r>
          </a:p>
          <a:p>
            <a:pPr>
              <a:buFont typeface="Arial" pitchFamily="34" charset="0"/>
              <a:buChar char="•"/>
            </a:pPr>
            <a:r>
              <a:rPr lang="en-US" dirty="0" smtClean="0"/>
              <a:t>Our school</a:t>
            </a:r>
            <a:r>
              <a:rPr lang="en-US" baseline="0" dirty="0" smtClean="0"/>
              <a:t> is Otis Orchards, and our OTIS time stands for opportunity to interact with students. Teachers are expected to spend this 15 minutes continuing to develop relationships, and setting the intention of the day as students transition between a chaotic home and a structured school environment.  After this 15 minutes, academics begin.</a:t>
            </a:r>
          </a:p>
          <a:p>
            <a:pPr>
              <a:buFont typeface="Arial" pitchFamily="34" charset="0"/>
              <a:buChar char="•"/>
            </a:pPr>
            <a:r>
              <a:rPr lang="en-US" baseline="0" dirty="0" smtClean="0"/>
              <a:t>To eliminate the trigger of change, teachers display the schedule and highlight any changes.</a:t>
            </a:r>
          </a:p>
          <a:p>
            <a:pPr>
              <a:buFont typeface="Arial" pitchFamily="34" charset="0"/>
              <a:buChar char="•"/>
            </a:pPr>
            <a:r>
              <a:rPr lang="en-US" baseline="0" dirty="0" smtClean="0"/>
              <a:t> As staff see students begin to elevate, they send them to me or one of my leadership team with a pencil or any object that the teacher can grab quickly.  When these students come to us, we don’t know the ‘why’ yet, but we know we can help them regulate.  The student simply comes to us and says, ‘My teacher said I needed to return this to you.’ I tend to joke a little, and then ask them to make a new rock design while we talk.  After talking through things for just a few minutes, we end with a hug and the child is sent back to class, not missing more than 5 minutes, and without getting in trouble. In almost all cases, I do not see the student again that day for discipline or for returning a borrowed object.</a:t>
            </a:r>
          </a:p>
          <a:p>
            <a:pPr>
              <a:buFont typeface="Arial" pitchFamily="34" charset="0"/>
              <a:buChar char="•"/>
            </a:pPr>
            <a:endParaRPr lang="en-US" dirty="0"/>
          </a:p>
        </p:txBody>
      </p:sp>
    </p:spTree>
    <p:extLst>
      <p:ext uri="{BB962C8B-B14F-4D97-AF65-F5344CB8AC3E}">
        <p14:creationId xmlns:p14="http://schemas.microsoft.com/office/powerpoint/2010/main" val="3620489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pPr>
              <a:buFontTx/>
              <a:buNone/>
            </a:pPr>
            <a:r>
              <a:rPr lang="en" sz="1100" b="1" dirty="0" smtClean="0"/>
              <a:t> Continuing</a:t>
            </a:r>
            <a:r>
              <a:rPr lang="en" sz="1100" b="1" baseline="0" dirty="0" smtClean="0"/>
              <a:t> </a:t>
            </a:r>
            <a:r>
              <a:rPr lang="en" sz="1100" b="1" dirty="0" smtClean="0"/>
              <a:t>School-wide Trauma Sensitive Procedures</a:t>
            </a:r>
            <a:endParaRPr lang="en-US" b="1" dirty="0" smtClean="0"/>
          </a:p>
          <a:p>
            <a:pPr>
              <a:buFont typeface="Arial" pitchFamily="34" charset="0"/>
              <a:buChar char="•"/>
            </a:pPr>
            <a:r>
              <a:rPr lang="en-US" dirty="0" smtClean="0"/>
              <a:t>Every</a:t>
            </a:r>
            <a:r>
              <a:rPr lang="en-US" baseline="0" dirty="0" smtClean="0"/>
              <a:t> six weeks, as high risk students are identified, a </a:t>
            </a:r>
            <a:r>
              <a:rPr lang="en-US" u="sng" baseline="0" dirty="0" smtClean="0"/>
              <a:t>staff member steps up to ‘adopt’ this child</a:t>
            </a:r>
            <a:r>
              <a:rPr lang="en-US" baseline="0" dirty="0" smtClean="0"/>
              <a:t>, spending additional time during lunch and recesses. Last year, a mute student came to us; the attuned first grade teacher brought her up as a concern. The Staff member that taught our Highly Capable program highly knew her brother and began having lunch with her and inviting her in to join in projects.  The relationship has continued but she began talking in class and with friends within weeks, and began declining time with this teacher so she could be with her friends. This is just one of many individual successes.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u="sng" dirty="0" smtClean="0"/>
              <a:t>Self regulation tools </a:t>
            </a:r>
            <a:r>
              <a:rPr lang="en-US" dirty="0" smtClean="0"/>
              <a:t>we use daily- weighted blankets, ear phones to block out all sounds, squishy hand objects, compression vests, cushy pillows, safe places in each room to regulate. Bali-</a:t>
            </a:r>
            <a:r>
              <a:rPr lang="en-US" dirty="0" err="1" smtClean="0"/>
              <a:t>vis</a:t>
            </a:r>
            <a:r>
              <a:rPr lang="en-US" dirty="0" smtClean="0"/>
              <a:t>-x</a:t>
            </a:r>
            <a:r>
              <a:rPr lang="en-US" baseline="0" dirty="0" smtClean="0"/>
              <a:t> is rhythmic Balance/Auditory and Vision exercises for brain and body integration. I encourage school leaders to look into this program that has been incredibly successful with our autistic and trauma children.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a:t>
            </a:r>
            <a:r>
              <a:rPr lang="en" u="sng" dirty="0" smtClean="0"/>
              <a:t>Clear expectations taught to and reinforced at beginning of year and after each break or 3 day weekend.</a:t>
            </a:r>
            <a:r>
              <a:rPr lang="en" u="sng" baseline="0" dirty="0" smtClean="0"/>
              <a:t> </a:t>
            </a:r>
            <a:r>
              <a:rPr lang="en-US" baseline="0" dirty="0" smtClean="0"/>
              <a:t>This is key to PBIS and is a high focus for our staff.</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 u="sng" dirty="0" smtClean="0"/>
              <a:t>No classroom intercom interruptions -</a:t>
            </a:r>
            <a:r>
              <a:rPr lang="en-US" baseline="0" dirty="0" smtClean="0"/>
              <a:t>It is incredible the number of parents that call within an hour of school dismissing, to change end of day plans for their children. The office staff used to call with the intercom announcing the change, which completely disrupted the focus of the children; often triggering students.  To eliminate this disruption, we bring the notes about the changes </a:t>
            </a:r>
            <a:r>
              <a:rPr lang="en-US" baseline="0" smtClean="0"/>
              <a:t>into the classroom</a:t>
            </a:r>
            <a:r>
              <a:rPr lang="en-US" baseline="0" dirty="0" smtClean="0"/>
              <a:t>.</a:t>
            </a:r>
          </a:p>
          <a:p>
            <a:pPr>
              <a:buFont typeface="Arial" pitchFamily="34" charset="0"/>
              <a:buNone/>
            </a:pPr>
            <a:r>
              <a:rPr lang="en-US" baseline="0" dirty="0" smtClean="0"/>
              <a:t>These are all small but very impactful procedures that help us to be trauma sensitive to our precious students. </a:t>
            </a:r>
            <a:endParaRPr lang="en-US" dirty="0" smtClean="0"/>
          </a:p>
          <a:p>
            <a:endParaRPr lang="en-US" dirty="0" smtClean="0"/>
          </a:p>
          <a:p>
            <a:endParaRPr lang="en-US" dirty="0" smtClean="0"/>
          </a:p>
          <a:p>
            <a:pPr>
              <a:buFont typeface="Arial" pitchFamily="34" charset="0"/>
              <a:buChar char="•"/>
            </a:pPr>
            <a:r>
              <a:rPr lang="en-US" dirty="0" smtClean="0"/>
              <a:t>Each</a:t>
            </a:r>
            <a:r>
              <a:rPr lang="en-US" baseline="0" dirty="0" smtClean="0"/>
              <a:t> </a:t>
            </a:r>
            <a:endParaRPr lang="en-US" dirty="0" smtClean="0"/>
          </a:p>
          <a:p>
            <a:endParaRPr lang="en-US" dirty="0" smtClean="0"/>
          </a:p>
          <a:p>
            <a:r>
              <a:rPr lang="en-US" dirty="0" smtClean="0"/>
              <a:t>Self regulation tools we use daily- weighted blankets, ear phones to block out all sounds, squishy hand objects, compression vests, cushy pillows, safe places in each room to regulate.</a:t>
            </a:r>
          </a:p>
          <a:p>
            <a:endParaRPr lang="en-US" dirty="0" smtClean="0"/>
          </a:p>
          <a:p>
            <a:endParaRPr dirty="0"/>
          </a:p>
        </p:txBody>
      </p:sp>
    </p:spTree>
    <p:extLst>
      <p:ext uri="{BB962C8B-B14F-4D97-AF65-F5344CB8AC3E}">
        <p14:creationId xmlns:p14="http://schemas.microsoft.com/office/powerpoint/2010/main" val="492547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95288" y="692150"/>
            <a:ext cx="6159500"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95008" y="4387136"/>
            <a:ext cx="5560059" cy="4156234"/>
          </a:xfrm>
          <a:prstGeom prst="rect">
            <a:avLst/>
          </a:prstGeom>
        </p:spPr>
        <p:txBody>
          <a:bodyPr lIns="92476" tIns="92476" rIns="92476" bIns="92476" anchor="t" anchorCtr="0">
            <a:noAutofit/>
          </a:bodyPr>
          <a:lstStyle/>
          <a:p>
            <a:r>
              <a:rPr lang="en" b="1" dirty="0" smtClean="0"/>
              <a:t>Evidence of Student Success </a:t>
            </a:r>
          </a:p>
          <a:p>
            <a:pPr marL="457200" lvl="0" indent="-381000" rtl="0">
              <a:spcBef>
                <a:spcPts val="0"/>
              </a:spcBef>
              <a:buClr>
                <a:schemeClr val="accent1"/>
              </a:buClr>
              <a:buSzPct val="100000"/>
              <a:buFont typeface="PT Sans Narrow"/>
              <a:buChar char="●"/>
            </a:pPr>
            <a:r>
              <a:rPr lang="en" sz="1100" dirty="0" smtClean="0">
                <a:solidFill>
                  <a:schemeClr val="bg2"/>
                </a:solidFill>
                <a:latin typeface="PT Sans Narrow"/>
                <a:ea typeface="PT Sans Narrow"/>
                <a:cs typeface="PT Sans Narrow"/>
                <a:sym typeface="PT Sans Narrow"/>
              </a:rPr>
              <a:t>Otis was awarded the Washington State School of Distinction Award </a:t>
            </a:r>
            <a:r>
              <a:rPr lang="en" sz="1100" u="sng" dirty="0" smtClean="0">
                <a:solidFill>
                  <a:schemeClr val="bg2"/>
                </a:solidFill>
                <a:latin typeface="PT Sans Narrow"/>
                <a:ea typeface="PT Sans Narrow"/>
                <a:cs typeface="PT Sans Narrow"/>
                <a:sym typeface="PT Sans Narrow"/>
              </a:rPr>
              <a:t>three years</a:t>
            </a:r>
            <a:r>
              <a:rPr lang="en" sz="1100" dirty="0" smtClean="0">
                <a:solidFill>
                  <a:schemeClr val="bg2"/>
                </a:solidFill>
                <a:latin typeface="PT Sans Narrow"/>
                <a:ea typeface="PT Sans Narrow"/>
                <a:cs typeface="PT Sans Narrow"/>
                <a:sym typeface="PT Sans Narrow"/>
              </a:rPr>
              <a:t> for being in the top 5% of schools in the state with academic improvement.</a:t>
            </a:r>
          </a:p>
          <a:p>
            <a:pPr marL="457200" lvl="0" indent="-381000" rtl="0">
              <a:spcBef>
                <a:spcPts val="0"/>
              </a:spcBef>
              <a:buClr>
                <a:schemeClr val="accent1"/>
              </a:buClr>
              <a:buSzPct val="100000"/>
              <a:buFont typeface="PT Sans Narrow"/>
              <a:buChar char="●"/>
            </a:pPr>
            <a:r>
              <a:rPr lang="en" sz="1100" dirty="0" smtClean="0">
                <a:solidFill>
                  <a:schemeClr val="bg2"/>
                </a:solidFill>
                <a:latin typeface="PT Sans Narrow"/>
                <a:ea typeface="PT Sans Narrow"/>
                <a:cs typeface="PT Sans Narrow"/>
                <a:sym typeface="PT Sans Narrow"/>
              </a:rPr>
              <a:t>Discipline referrals, suspensions/expulsions lower than other schools in district with similar poverty.</a:t>
            </a:r>
          </a:p>
          <a:p>
            <a:pPr marL="457200" lvl="0" indent="-381000">
              <a:spcBef>
                <a:spcPts val="0"/>
              </a:spcBef>
              <a:buClr>
                <a:schemeClr val="accent1"/>
              </a:buClr>
              <a:buSzPct val="100000"/>
              <a:buFont typeface="PT Sans Narrow"/>
              <a:buChar char="●"/>
            </a:pPr>
            <a:r>
              <a:rPr lang="en" sz="1100" dirty="0" smtClean="0">
                <a:solidFill>
                  <a:schemeClr val="bg2"/>
                </a:solidFill>
                <a:latin typeface="PT Sans Narrow"/>
                <a:ea typeface="PT Sans Narrow"/>
                <a:cs typeface="PT Sans Narrow"/>
                <a:sym typeface="PT Sans Narrow"/>
              </a:rPr>
              <a:t>Continue to have Increased attendance and academic achievement  compared to other like schools.</a:t>
            </a:r>
          </a:p>
          <a:p>
            <a:endParaRPr b="1" dirty="0"/>
          </a:p>
        </p:txBody>
      </p:sp>
    </p:spTree>
    <p:extLst>
      <p:ext uri="{BB962C8B-B14F-4D97-AF65-F5344CB8AC3E}">
        <p14:creationId xmlns:p14="http://schemas.microsoft.com/office/powerpoint/2010/main" val="354677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cxnSp>
        <p:nvCxnSpPr>
          <p:cNvPr id="9" name="Shape 9"/>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0" name="Shape 10"/>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1" name="Shape 11"/>
          <p:cNvGrpSpPr/>
          <p:nvPr/>
        </p:nvGrpSpPr>
        <p:grpSpPr>
          <a:xfrm>
            <a:off x="1004143" y="1022025"/>
            <a:ext cx="7136667" cy="152400"/>
            <a:chOff x="1346428" y="1011300"/>
            <a:chExt cx="6452100" cy="152400"/>
          </a:xfrm>
        </p:grpSpPr>
        <p:cxnSp>
          <p:nvCxnSpPr>
            <p:cNvPr id="12" name="Shape 12"/>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3" name="Shape 13"/>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4" name="Shape 14"/>
          <p:cNvGrpSpPr/>
          <p:nvPr/>
        </p:nvGrpSpPr>
        <p:grpSpPr>
          <a:xfrm>
            <a:off x="1004150" y="3969100"/>
            <a:ext cx="7136667" cy="152400"/>
            <a:chOff x="1346435" y="3969087"/>
            <a:chExt cx="6452100" cy="152400"/>
          </a:xfrm>
        </p:grpSpPr>
        <p:cxnSp>
          <p:nvCxnSpPr>
            <p:cNvPr id="15" name="Shape 15"/>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6" name="Shape 16"/>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7" name="Shape 17"/>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18" name="Shape 18"/>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4"/>
        <p:cNvGrpSpPr/>
        <p:nvPr/>
      </p:nvGrpSpPr>
      <p:grpSpPr>
        <a:xfrm>
          <a:off x="0" y="0"/>
          <a:ext cx="0" cy="0"/>
          <a:chOff x="0" y="0"/>
          <a:chExt cx="0" cy="0"/>
        </a:xfrm>
      </p:grpSpPr>
      <p:sp>
        <p:nvSpPr>
          <p:cNvPr id="55" name="Shape 55"/>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56" name="Shape 56"/>
          <p:cNvSpPr txBox="1">
            <a:spLocks noGrp="1"/>
          </p:cNvSpPr>
          <p:nvPr>
            <p:ph type="title"/>
          </p:nvPr>
        </p:nvSpPr>
        <p:spPr>
          <a:xfrm>
            <a:off x="311700" y="1304850"/>
            <a:ext cx="8520599" cy="1538399"/>
          </a:xfrm>
          <a:prstGeom prst="rect">
            <a:avLst/>
          </a:prstGeom>
        </p:spPr>
        <p:txBody>
          <a:bodyPr lIns="91425" tIns="91425" rIns="91425" bIns="91425" anchor="ctr" anchorCtr="0"/>
          <a:lstStyle>
            <a:lvl1pPr algn="ctr">
              <a:spcBef>
                <a:spcPts val="0"/>
              </a:spcBef>
              <a:buClr>
                <a:schemeClr val="accent3"/>
              </a:buClr>
              <a:buSzPct val="100000"/>
              <a:defRPr sz="13000">
                <a:solidFill>
                  <a:schemeClr val="accent3"/>
                </a:solidFill>
              </a:defRPr>
            </a:lvl1pPr>
            <a:lvl2pPr algn="ctr">
              <a:spcBef>
                <a:spcPts val="0"/>
              </a:spcBef>
              <a:buClr>
                <a:schemeClr val="accent3"/>
              </a:buClr>
              <a:buSzPct val="100000"/>
              <a:defRPr sz="13000">
                <a:solidFill>
                  <a:schemeClr val="accent3"/>
                </a:solidFill>
              </a:defRPr>
            </a:lvl2pPr>
            <a:lvl3pPr algn="ctr">
              <a:spcBef>
                <a:spcPts val="0"/>
              </a:spcBef>
              <a:buClr>
                <a:schemeClr val="accent3"/>
              </a:buClr>
              <a:buSzPct val="100000"/>
              <a:defRPr sz="13000">
                <a:solidFill>
                  <a:schemeClr val="accent3"/>
                </a:solidFill>
              </a:defRPr>
            </a:lvl3pPr>
            <a:lvl4pPr algn="ctr">
              <a:spcBef>
                <a:spcPts val="0"/>
              </a:spcBef>
              <a:buClr>
                <a:schemeClr val="accent3"/>
              </a:buClr>
              <a:buSzPct val="100000"/>
              <a:defRPr sz="13000">
                <a:solidFill>
                  <a:schemeClr val="accent3"/>
                </a:solidFill>
              </a:defRPr>
            </a:lvl4pPr>
            <a:lvl5pPr algn="ctr">
              <a:spcBef>
                <a:spcPts val="0"/>
              </a:spcBef>
              <a:buClr>
                <a:schemeClr val="accent3"/>
              </a:buClr>
              <a:buSzPct val="100000"/>
              <a:defRPr sz="13000">
                <a:solidFill>
                  <a:schemeClr val="accent3"/>
                </a:solidFill>
              </a:defRPr>
            </a:lvl5pPr>
            <a:lvl6pPr algn="ctr">
              <a:spcBef>
                <a:spcPts val="0"/>
              </a:spcBef>
              <a:buClr>
                <a:schemeClr val="accent3"/>
              </a:buClr>
              <a:buSzPct val="100000"/>
              <a:defRPr sz="13000">
                <a:solidFill>
                  <a:schemeClr val="accent3"/>
                </a:solidFill>
              </a:defRPr>
            </a:lvl6pPr>
            <a:lvl7pPr algn="ctr">
              <a:spcBef>
                <a:spcPts val="0"/>
              </a:spcBef>
              <a:buClr>
                <a:schemeClr val="accent3"/>
              </a:buClr>
              <a:buSzPct val="100000"/>
              <a:defRPr sz="13000">
                <a:solidFill>
                  <a:schemeClr val="accent3"/>
                </a:solidFill>
              </a:defRPr>
            </a:lvl7pPr>
            <a:lvl8pPr algn="ctr">
              <a:spcBef>
                <a:spcPts val="0"/>
              </a:spcBef>
              <a:buClr>
                <a:schemeClr val="accent3"/>
              </a:buClr>
              <a:buSzPct val="100000"/>
              <a:defRPr sz="13000">
                <a:solidFill>
                  <a:schemeClr val="accent3"/>
                </a:solidFill>
              </a:defRPr>
            </a:lvl8pPr>
            <a:lvl9pPr algn="ctr">
              <a:spcBef>
                <a:spcPts val="0"/>
              </a:spcBef>
              <a:buClr>
                <a:schemeClr val="accent3"/>
              </a:buClr>
              <a:buSzPct val="100000"/>
              <a:defRPr sz="13000">
                <a:solidFill>
                  <a:schemeClr val="accent3"/>
                </a:solidFill>
              </a:defRPr>
            </a:lvl9pPr>
          </a:lstStyle>
          <a:p>
            <a:endParaRPr/>
          </a:p>
        </p:txBody>
      </p:sp>
      <p:sp>
        <p:nvSpPr>
          <p:cNvPr id="57" name="Shape 57"/>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0"/>
        <p:cNvGrpSpPr/>
        <p:nvPr/>
      </p:nvGrpSpPr>
      <p:grpSpPr>
        <a:xfrm>
          <a:off x="0" y="0"/>
          <a:ext cx="0" cy="0"/>
          <a:chOff x="0" y="0"/>
          <a:chExt cx="0" cy="0"/>
        </a:xfrm>
      </p:grpSpPr>
      <p:sp>
        <p:nvSpPr>
          <p:cNvPr id="21" name="Shape 21"/>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2" name="Shape 22"/>
          <p:cNvSpPr txBox="1">
            <a:spLocks noGrp="1"/>
          </p:cNvSpPr>
          <p:nvPr>
            <p:ph type="title"/>
          </p:nvPr>
        </p:nvSpPr>
        <p:spPr>
          <a:xfrm>
            <a:off x="311700" y="814800"/>
            <a:ext cx="8571300" cy="942000"/>
          </a:xfrm>
          <a:prstGeom prst="rect">
            <a:avLst/>
          </a:prstGeom>
        </p:spPr>
        <p:txBody>
          <a:bodyPr lIns="91425" tIns="91425" rIns="91425" bIns="91425" anchor="ctr"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pPr>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26" name="Shape 26"/>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7" name="Shape 27"/>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2" name="Shape 32"/>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599" cy="7073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9" name="Shape 3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90250" y="526350"/>
            <a:ext cx="5613599" cy="4090800"/>
          </a:xfrm>
          <a:prstGeom prst="rect">
            <a:avLst/>
          </a:prstGeom>
        </p:spPr>
        <p:txBody>
          <a:bodyPr lIns="91425" tIns="91425" rIns="91425" bIns="91425" anchor="ctr" anchorCtr="0"/>
          <a:lstStyle>
            <a:lvl1pPr>
              <a:spcBef>
                <a:spcPts val="0"/>
              </a:spcBef>
              <a:buClr>
                <a:schemeClr val="dk2"/>
              </a:buClr>
              <a:buSzPct val="100000"/>
              <a:defRPr sz="5400" b="0">
                <a:solidFill>
                  <a:schemeClr val="dk2"/>
                </a:solidFill>
              </a:defRPr>
            </a:lvl1pPr>
            <a:lvl2pPr>
              <a:spcBef>
                <a:spcPts val="0"/>
              </a:spcBef>
              <a:buClr>
                <a:schemeClr val="dk2"/>
              </a:buClr>
              <a:buSzPct val="100000"/>
              <a:defRPr sz="5400" b="0">
                <a:solidFill>
                  <a:schemeClr val="dk2"/>
                </a:solidFill>
              </a:defRPr>
            </a:lvl2pPr>
            <a:lvl3pPr>
              <a:spcBef>
                <a:spcPts val="0"/>
              </a:spcBef>
              <a:buClr>
                <a:schemeClr val="dk2"/>
              </a:buClr>
              <a:buSzPct val="100000"/>
              <a:defRPr sz="5400" b="0">
                <a:solidFill>
                  <a:schemeClr val="dk2"/>
                </a:solidFill>
              </a:defRPr>
            </a:lvl3pPr>
            <a:lvl4pPr>
              <a:spcBef>
                <a:spcPts val="0"/>
              </a:spcBef>
              <a:buClr>
                <a:schemeClr val="dk2"/>
              </a:buClr>
              <a:buSzPct val="100000"/>
              <a:defRPr sz="5400" b="0">
                <a:solidFill>
                  <a:schemeClr val="dk2"/>
                </a:solidFill>
              </a:defRPr>
            </a:lvl4pPr>
            <a:lvl5pPr>
              <a:spcBef>
                <a:spcPts val="0"/>
              </a:spcBef>
              <a:buClr>
                <a:schemeClr val="dk2"/>
              </a:buClr>
              <a:buSzPct val="100000"/>
              <a:defRPr sz="5400" b="0">
                <a:solidFill>
                  <a:schemeClr val="dk2"/>
                </a:solidFill>
              </a:defRPr>
            </a:lvl5pPr>
            <a:lvl6pPr>
              <a:spcBef>
                <a:spcPts val="0"/>
              </a:spcBef>
              <a:buClr>
                <a:schemeClr val="dk2"/>
              </a:buClr>
              <a:buSzPct val="100000"/>
              <a:defRPr sz="5400" b="0">
                <a:solidFill>
                  <a:schemeClr val="dk2"/>
                </a:solidFill>
              </a:defRPr>
            </a:lvl6pPr>
            <a:lvl7pPr>
              <a:spcBef>
                <a:spcPts val="0"/>
              </a:spcBef>
              <a:buClr>
                <a:schemeClr val="dk2"/>
              </a:buClr>
              <a:buSzPct val="100000"/>
              <a:defRPr sz="5400" b="0">
                <a:solidFill>
                  <a:schemeClr val="dk2"/>
                </a:solidFill>
              </a:defRPr>
            </a:lvl7pPr>
            <a:lvl8pPr>
              <a:spcBef>
                <a:spcPts val="0"/>
              </a:spcBef>
              <a:buClr>
                <a:schemeClr val="dk2"/>
              </a:buClr>
              <a:buSzPct val="100000"/>
              <a:defRPr sz="5400" b="0">
                <a:solidFill>
                  <a:schemeClr val="dk2"/>
                </a:solidFill>
              </a:defRPr>
            </a:lvl8pPr>
            <a:lvl9pPr>
              <a:spcBef>
                <a:spcPts val="0"/>
              </a:spcBef>
              <a:buClr>
                <a:schemeClr val="dk2"/>
              </a:buClr>
              <a:buSzPct val="100000"/>
              <a:defRPr sz="5400" b="0">
                <a:solidFill>
                  <a:schemeClr val="dk2"/>
                </a:solidFill>
              </a:defRPr>
            </a:lvl9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4"/>
        <p:cNvGrpSpPr/>
        <p:nvPr/>
      </p:nvGrpSpPr>
      <p:grpSpPr>
        <a:xfrm>
          <a:off x="0" y="0"/>
          <a:ext cx="0" cy="0"/>
          <a:chOff x="0" y="0"/>
          <a:chExt cx="0" cy="0"/>
        </a:xfrm>
      </p:grpSpPr>
      <p:sp>
        <p:nvSpPr>
          <p:cNvPr id="45" name="Shape 45"/>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cxnSp>
        <p:nvCxnSpPr>
          <p:cNvPr id="46" name="Shape 46"/>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7" name="Shape 47"/>
          <p:cNvSpPr txBox="1">
            <a:spLocks noGrp="1"/>
          </p:cNvSpPr>
          <p:nvPr>
            <p:ph type="title"/>
          </p:nvPr>
        </p:nvSpPr>
        <p:spPr>
          <a:xfrm>
            <a:off x="265500" y="1039675"/>
            <a:ext cx="4045199" cy="16758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8" name="Shape 48"/>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49" name="Shape 49"/>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lt1"/>
                </a:solidFill>
              </a:rPr>
              <a:pPr>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3" name="Shape 5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 name="Shape 6"/>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latin typeface="Open Sans"/>
                <a:ea typeface="Open Sans"/>
                <a:cs typeface="Open Sans"/>
                <a:sym typeface="Open Sans"/>
              </a:rPr>
              <a:pPr algn="r">
                <a:spcBef>
                  <a:spcPts val="0"/>
                </a:spcBef>
                <a:buNone/>
              </a:p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1003650" y="987725"/>
            <a:ext cx="7136700" cy="1931100"/>
          </a:xfrm>
          <a:prstGeom prst="rect">
            <a:avLst/>
          </a:prstGeom>
        </p:spPr>
        <p:txBody>
          <a:bodyPr lIns="91425" tIns="91425" rIns="91425" bIns="91425" anchor="b" anchorCtr="0">
            <a:noAutofit/>
          </a:bodyPr>
          <a:lstStyle/>
          <a:p>
            <a:pPr>
              <a:spcBef>
                <a:spcPts val="0"/>
              </a:spcBef>
              <a:buNone/>
            </a:pPr>
            <a:r>
              <a:rPr lang="en" sz="4800" dirty="0"/>
              <a:t>Trauma Sensitive Strategies That WORK in Schools</a:t>
            </a:r>
          </a:p>
        </p:txBody>
      </p:sp>
      <p:sp>
        <p:nvSpPr>
          <p:cNvPr id="63" name="Shape 63"/>
          <p:cNvSpPr txBox="1">
            <a:spLocks noGrp="1"/>
          </p:cNvSpPr>
          <p:nvPr>
            <p:ph type="subTitle" idx="1"/>
          </p:nvPr>
        </p:nvSpPr>
        <p:spPr>
          <a:xfrm>
            <a:off x="2137225" y="2918825"/>
            <a:ext cx="4870499" cy="1032000"/>
          </a:xfrm>
          <a:prstGeom prst="rect">
            <a:avLst/>
          </a:prstGeom>
        </p:spPr>
        <p:txBody>
          <a:bodyPr lIns="91425" tIns="91425" rIns="91425" bIns="91425" anchor="t" anchorCtr="0">
            <a:noAutofit/>
          </a:bodyPr>
          <a:lstStyle/>
          <a:p>
            <a:pPr rtl="0">
              <a:spcBef>
                <a:spcPts val="0"/>
              </a:spcBef>
              <a:buNone/>
            </a:pPr>
            <a:r>
              <a:rPr lang="en" sz="1800" dirty="0"/>
              <a:t>Suzanne Savall</a:t>
            </a:r>
          </a:p>
          <a:p>
            <a:pPr rtl="0">
              <a:spcBef>
                <a:spcPts val="0"/>
              </a:spcBef>
              <a:buNone/>
            </a:pPr>
            <a:r>
              <a:rPr lang="en" sz="1800" dirty="0"/>
              <a:t>Elementary Teacher 25 years</a:t>
            </a:r>
          </a:p>
          <a:p>
            <a:pPr>
              <a:spcBef>
                <a:spcPts val="0"/>
              </a:spcBef>
              <a:buNone/>
            </a:pPr>
            <a:r>
              <a:rPr lang="en" sz="1800" dirty="0"/>
              <a:t>Washington State Principal for 9 years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marL="1371600" indent="0">
              <a:spcBef>
                <a:spcPts val="0"/>
              </a:spcBef>
              <a:buNone/>
            </a:pPr>
            <a:r>
              <a:rPr lang="en" dirty="0"/>
              <a:t>Evidence of Student Success </a:t>
            </a:r>
          </a:p>
        </p:txBody>
      </p:sp>
      <p:sp>
        <p:nvSpPr>
          <p:cNvPr id="112" name="Shape 112"/>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381000" rtl="0">
              <a:spcBef>
                <a:spcPts val="0"/>
              </a:spcBef>
              <a:buClr>
                <a:schemeClr val="accent1"/>
              </a:buClr>
              <a:buSzPct val="100000"/>
              <a:buFont typeface="PT Sans Narrow"/>
              <a:buChar char="●"/>
            </a:pPr>
            <a:r>
              <a:rPr lang="en" sz="2400" dirty="0">
                <a:solidFill>
                  <a:schemeClr val="bg2"/>
                </a:solidFill>
                <a:latin typeface="Open Sans" charset="0"/>
                <a:ea typeface="Open Sans" charset="0"/>
                <a:cs typeface="Open Sans" charset="0"/>
                <a:sym typeface="PT Sans Narrow"/>
              </a:rPr>
              <a:t>Otis was awarded the Washington State School of Distinction Award </a:t>
            </a:r>
            <a:r>
              <a:rPr lang="en" sz="2400" u="sng" dirty="0">
                <a:solidFill>
                  <a:schemeClr val="bg2"/>
                </a:solidFill>
                <a:latin typeface="Open Sans" charset="0"/>
                <a:ea typeface="Open Sans" charset="0"/>
                <a:cs typeface="Open Sans" charset="0"/>
                <a:sym typeface="PT Sans Narrow"/>
              </a:rPr>
              <a:t>three years</a:t>
            </a:r>
            <a:r>
              <a:rPr lang="en" sz="2400" dirty="0">
                <a:solidFill>
                  <a:schemeClr val="bg2"/>
                </a:solidFill>
                <a:latin typeface="Open Sans" charset="0"/>
                <a:ea typeface="Open Sans" charset="0"/>
                <a:cs typeface="Open Sans" charset="0"/>
                <a:sym typeface="PT Sans Narrow"/>
              </a:rPr>
              <a:t> for being in the top 5% of schools in the state with academic improvement.</a:t>
            </a:r>
          </a:p>
          <a:p>
            <a:pPr marL="457200" lvl="0" indent="-381000" rtl="0">
              <a:spcBef>
                <a:spcPts val="0"/>
              </a:spcBef>
              <a:buClr>
                <a:schemeClr val="accent1"/>
              </a:buClr>
              <a:buSzPct val="100000"/>
              <a:buFont typeface="PT Sans Narrow"/>
              <a:buChar char="●"/>
            </a:pPr>
            <a:r>
              <a:rPr lang="en" sz="2400" dirty="0">
                <a:solidFill>
                  <a:schemeClr val="bg2"/>
                </a:solidFill>
                <a:latin typeface="Open Sans" charset="0"/>
                <a:ea typeface="Open Sans" charset="0"/>
                <a:cs typeface="Open Sans" charset="0"/>
                <a:sym typeface="PT Sans Narrow"/>
              </a:rPr>
              <a:t>Discipline referrals, suspensions/expulsions lower than other schools in district with similar poverty.</a:t>
            </a:r>
          </a:p>
          <a:p>
            <a:pPr marL="457200" lvl="0" indent="-381000">
              <a:spcBef>
                <a:spcPts val="0"/>
              </a:spcBef>
              <a:buClr>
                <a:schemeClr val="accent1"/>
              </a:buClr>
              <a:buSzPct val="100000"/>
              <a:buFont typeface="PT Sans Narrow"/>
              <a:buChar char="●"/>
            </a:pPr>
            <a:r>
              <a:rPr lang="en" sz="2400" dirty="0" smtClean="0">
                <a:solidFill>
                  <a:schemeClr val="bg2"/>
                </a:solidFill>
                <a:latin typeface="Open Sans" charset="0"/>
                <a:ea typeface="Open Sans" charset="0"/>
                <a:cs typeface="Open Sans" charset="0"/>
                <a:sym typeface="PT Sans Narrow"/>
              </a:rPr>
              <a:t>Continue to have increased </a:t>
            </a:r>
            <a:r>
              <a:rPr lang="en" sz="2400" dirty="0">
                <a:solidFill>
                  <a:schemeClr val="bg2"/>
                </a:solidFill>
                <a:latin typeface="Open Sans" charset="0"/>
                <a:ea typeface="Open Sans" charset="0"/>
                <a:cs typeface="Open Sans" charset="0"/>
                <a:sym typeface="PT Sans Narrow"/>
              </a:rPr>
              <a:t>attendance </a:t>
            </a:r>
            <a:r>
              <a:rPr lang="en" sz="2400" dirty="0" smtClean="0">
                <a:solidFill>
                  <a:schemeClr val="bg2"/>
                </a:solidFill>
                <a:latin typeface="Open Sans" charset="0"/>
                <a:ea typeface="Open Sans" charset="0"/>
                <a:cs typeface="Open Sans" charset="0"/>
                <a:sym typeface="PT Sans Narrow"/>
              </a:rPr>
              <a:t>and academic achievement  compared to other similar schools.</a:t>
            </a:r>
            <a:endParaRPr lang="en" sz="2400" dirty="0">
              <a:solidFill>
                <a:schemeClr val="bg2"/>
              </a:solidFill>
              <a:latin typeface="Open Sans" charset="0"/>
              <a:ea typeface="Open Sans" charset="0"/>
              <a:cs typeface="Open Sans" charset="0"/>
              <a:sym typeface="PT Sans Narrow"/>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lgn="ctr">
              <a:spcBef>
                <a:spcPts val="0"/>
              </a:spcBef>
              <a:buNone/>
            </a:pPr>
            <a:r>
              <a:rPr lang="en" dirty="0">
                <a:solidFill>
                  <a:srgbClr val="FF9900"/>
                </a:solidFill>
              </a:rPr>
              <a:t>A Cry For Help</a:t>
            </a:r>
          </a:p>
        </p:txBody>
      </p:sp>
      <p:sp>
        <p:nvSpPr>
          <p:cNvPr id="118" name="Shape 118"/>
          <p:cNvSpPr txBox="1">
            <a:spLocks noGrp="1"/>
          </p:cNvSpPr>
          <p:nvPr>
            <p:ph type="body" idx="1"/>
          </p:nvPr>
        </p:nvSpPr>
        <p:spPr>
          <a:xfrm>
            <a:off x="231144" y="1276370"/>
            <a:ext cx="8520599" cy="3730800"/>
          </a:xfrm>
          <a:prstGeom prst="rect">
            <a:avLst/>
          </a:prstGeom>
        </p:spPr>
        <p:txBody>
          <a:bodyPr lIns="91425" tIns="91425" rIns="91425" bIns="91425" anchor="t" anchorCtr="0">
            <a:noAutofit/>
          </a:bodyPr>
          <a:lstStyle/>
          <a:p>
            <a:pPr rtl="0">
              <a:spcBef>
                <a:spcPts val="0"/>
              </a:spcBef>
              <a:buNone/>
            </a:pPr>
            <a:r>
              <a:rPr lang="en" dirty="0"/>
              <a:t>All of this support takes so much time from the other work Principals and </a:t>
            </a:r>
            <a:r>
              <a:rPr lang="en" dirty="0" smtClean="0"/>
              <a:t>staff </a:t>
            </a:r>
            <a:r>
              <a:rPr lang="en" dirty="0"/>
              <a:t>are expected to accomplish daily. </a:t>
            </a:r>
          </a:p>
          <a:p>
            <a:pPr rtl="0">
              <a:spcBef>
                <a:spcPts val="0"/>
              </a:spcBef>
              <a:buNone/>
            </a:pPr>
            <a:r>
              <a:rPr lang="en" dirty="0"/>
              <a:t>Schools need full- time staff that are designated to help students regulate themselves AND give families the support they need.</a:t>
            </a:r>
          </a:p>
          <a:p>
            <a:pPr>
              <a:spcBef>
                <a:spcPts val="0"/>
              </a:spcBef>
              <a:buNone/>
            </a:pPr>
            <a:r>
              <a:rPr lang="en" dirty="0"/>
              <a:t>In order for this to happen,  funding must be provided TO SCHOOLS, often the first line of defense against this epidemic.  If not, MORE schools will have to fight lawsuits for not providing interventions for children of trauma.</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a:spcBef>
                <a:spcPts val="0"/>
              </a:spcBef>
              <a:buNone/>
            </a:pPr>
            <a:endParaRPr/>
          </a:p>
        </p:txBody>
      </p:sp>
      <p:sp>
        <p:nvSpPr>
          <p:cNvPr id="69" name="Shape 69"/>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a:spcBef>
                <a:spcPts val="0"/>
              </a:spcBef>
              <a:buNone/>
            </a:pPr>
            <a:endParaRPr/>
          </a:p>
        </p:txBody>
      </p:sp>
      <p:pic>
        <p:nvPicPr>
          <p:cNvPr id="70" name="Shape 70"/>
          <p:cNvPicPr preferRelativeResize="0"/>
          <p:nvPr/>
        </p:nvPicPr>
        <p:blipFill>
          <a:blip r:embed="rId3" cstate="email">
            <a:alphaModFix/>
          </a:blip>
          <a:stretch>
            <a:fillRect/>
          </a:stretch>
        </p:blipFill>
        <p:spPr>
          <a:xfrm>
            <a:off x="304800" y="285750"/>
            <a:ext cx="8454375" cy="45339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04800" y="0"/>
            <a:ext cx="8520599" cy="1427400"/>
          </a:xfrm>
          <a:prstGeom prst="rect">
            <a:avLst/>
          </a:prstGeom>
        </p:spPr>
        <p:txBody>
          <a:bodyPr lIns="91425" tIns="91425" rIns="91425" bIns="91425" anchor="t" anchorCtr="0">
            <a:noAutofit/>
          </a:bodyPr>
          <a:lstStyle/>
          <a:p>
            <a:pPr rtl="0">
              <a:spcBef>
                <a:spcPts val="0"/>
              </a:spcBef>
              <a:buNone/>
            </a:pPr>
            <a:r>
              <a:rPr lang="en" sz="3850" b="0" dirty="0">
                <a:solidFill>
                  <a:srgbClr val="562214"/>
                </a:solidFill>
                <a:latin typeface="Cabin"/>
                <a:ea typeface="Cabin"/>
                <a:cs typeface="Cabin"/>
                <a:sym typeface="Cabin"/>
              </a:rPr>
              <a:t>       </a:t>
            </a:r>
            <a:r>
              <a:rPr lang="en" sz="3850" dirty="0">
                <a:solidFill>
                  <a:srgbClr val="FF9900"/>
                </a:solidFill>
                <a:latin typeface="Cabin"/>
                <a:ea typeface="Cabin"/>
                <a:cs typeface="Cabin"/>
                <a:sym typeface="Cabin"/>
              </a:rPr>
              <a:t>The Journey to Becoming a Trauma  </a:t>
            </a:r>
          </a:p>
          <a:p>
            <a:pPr rtl="0">
              <a:spcBef>
                <a:spcPts val="0"/>
              </a:spcBef>
              <a:buNone/>
            </a:pPr>
            <a:r>
              <a:rPr lang="en" sz="3850" dirty="0">
                <a:solidFill>
                  <a:srgbClr val="FF9900"/>
                </a:solidFill>
                <a:latin typeface="Cabin"/>
                <a:ea typeface="Cabin"/>
                <a:cs typeface="Cabin"/>
                <a:sym typeface="Cabin"/>
              </a:rPr>
              <a:t>                        Sensitive School</a:t>
            </a:r>
          </a:p>
          <a:p>
            <a:pPr>
              <a:spcBef>
                <a:spcPts val="0"/>
              </a:spcBef>
              <a:buNone/>
            </a:pPr>
            <a:endParaRPr dirty="0"/>
          </a:p>
        </p:txBody>
      </p:sp>
      <p:sp>
        <p:nvSpPr>
          <p:cNvPr id="94" name="Shape 94"/>
          <p:cNvSpPr txBox="1">
            <a:spLocks noGrp="1"/>
          </p:cNvSpPr>
          <p:nvPr>
            <p:ph type="body" idx="1"/>
          </p:nvPr>
        </p:nvSpPr>
        <p:spPr>
          <a:xfrm>
            <a:off x="228600" y="1200150"/>
            <a:ext cx="8520599" cy="35742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dirty="0"/>
              <a:t>Resilience from personal trauma </a:t>
            </a:r>
            <a:endParaRPr sz="600" dirty="0"/>
          </a:p>
          <a:p>
            <a:pPr marL="457200" lvl="0" indent="-381000" rtl="0">
              <a:spcBef>
                <a:spcPts val="0"/>
              </a:spcBef>
              <a:buSzPct val="100000"/>
              <a:buChar char="●"/>
            </a:pPr>
            <a:r>
              <a:rPr lang="en" sz="2400" dirty="0"/>
              <a:t>Participated in Washington State University Area Health Education Center/Bill and Melinda Gates 3 year grant </a:t>
            </a:r>
            <a:endParaRPr sz="600" dirty="0"/>
          </a:p>
          <a:p>
            <a:pPr marL="457200" lvl="0" indent="-381000">
              <a:spcBef>
                <a:spcPts val="0"/>
              </a:spcBef>
              <a:buSzPct val="100000"/>
              <a:buChar char="●"/>
            </a:pPr>
            <a:r>
              <a:rPr lang="en" sz="2400" dirty="0"/>
              <a:t>Initiated  Complex Trauma Team with Certified and Classified staff that created school-wide trauma sensitive strategies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box(in)">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box(in)">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box(in)">
                                      <p:cBhvr>
                                        <p:cTn id="17" dur="500"/>
                                        <p:tgtEl>
                                          <p:spTgt spid="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blindside video</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9914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64750"/>
            <a:ext cx="8520599" cy="887699"/>
          </a:xfrm>
          <a:prstGeom prst="rect">
            <a:avLst/>
          </a:prstGeom>
        </p:spPr>
        <p:txBody>
          <a:bodyPr lIns="91425" tIns="91425" rIns="91425" bIns="91425" anchor="t" anchorCtr="0">
            <a:noAutofit/>
          </a:bodyPr>
          <a:lstStyle/>
          <a:p>
            <a:pPr algn="ctr">
              <a:spcBef>
                <a:spcPts val="0"/>
              </a:spcBef>
              <a:buNone/>
            </a:pPr>
            <a:r>
              <a:rPr lang="en" sz="3000" dirty="0">
                <a:solidFill>
                  <a:srgbClr val="FF9900"/>
                </a:solidFill>
                <a:latin typeface="Arial"/>
                <a:ea typeface="Arial"/>
                <a:cs typeface="Arial"/>
                <a:sym typeface="Arial"/>
              </a:rPr>
              <a:t>A Safe Caregiving System for Schools </a:t>
            </a:r>
          </a:p>
        </p:txBody>
      </p:sp>
      <p:sp>
        <p:nvSpPr>
          <p:cNvPr id="76" name="Shape 76"/>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a:spcBef>
                <a:spcPts val="0"/>
              </a:spcBef>
              <a:buNone/>
            </a:pPr>
            <a:endParaRPr dirty="0"/>
          </a:p>
        </p:txBody>
      </p:sp>
      <p:pic>
        <p:nvPicPr>
          <p:cNvPr id="77" name="Shape 77"/>
          <p:cNvPicPr preferRelativeResize="0"/>
          <p:nvPr/>
        </p:nvPicPr>
        <p:blipFill>
          <a:blip r:embed="rId3" cstate="email">
            <a:alphaModFix/>
          </a:blip>
          <a:stretch>
            <a:fillRect/>
          </a:stretch>
        </p:blipFill>
        <p:spPr>
          <a:xfrm>
            <a:off x="410150" y="1395050"/>
            <a:ext cx="1628775" cy="1476375"/>
          </a:xfrm>
          <a:prstGeom prst="rect">
            <a:avLst/>
          </a:prstGeom>
          <a:noFill/>
          <a:ln>
            <a:noFill/>
          </a:ln>
        </p:spPr>
      </p:pic>
      <p:pic>
        <p:nvPicPr>
          <p:cNvPr id="78" name="Shape 78"/>
          <p:cNvPicPr preferRelativeResize="0"/>
          <p:nvPr/>
        </p:nvPicPr>
        <p:blipFill>
          <a:blip r:embed="rId4" cstate="email">
            <a:alphaModFix/>
          </a:blip>
          <a:stretch>
            <a:fillRect/>
          </a:stretch>
        </p:blipFill>
        <p:spPr>
          <a:xfrm>
            <a:off x="2217900" y="2800900"/>
            <a:ext cx="1814224" cy="1476375"/>
          </a:xfrm>
          <a:prstGeom prst="rect">
            <a:avLst/>
          </a:prstGeom>
          <a:noFill/>
          <a:ln>
            <a:noFill/>
          </a:ln>
        </p:spPr>
      </p:pic>
      <p:pic>
        <p:nvPicPr>
          <p:cNvPr id="79" name="Shape 79"/>
          <p:cNvPicPr preferRelativeResize="0"/>
          <p:nvPr/>
        </p:nvPicPr>
        <p:blipFill>
          <a:blip r:embed="rId5" cstate="email">
            <a:alphaModFix/>
          </a:blip>
          <a:stretch>
            <a:fillRect/>
          </a:stretch>
        </p:blipFill>
        <p:spPr>
          <a:xfrm>
            <a:off x="4434525" y="2729675"/>
            <a:ext cx="1756524" cy="1476375"/>
          </a:xfrm>
          <a:prstGeom prst="rect">
            <a:avLst/>
          </a:prstGeom>
          <a:noFill/>
          <a:ln>
            <a:noFill/>
          </a:ln>
        </p:spPr>
      </p:pic>
      <p:pic>
        <p:nvPicPr>
          <p:cNvPr id="80" name="Shape 80"/>
          <p:cNvPicPr preferRelativeResize="0"/>
          <p:nvPr/>
        </p:nvPicPr>
        <p:blipFill>
          <a:blip r:embed="rId6" cstate="email">
            <a:alphaModFix/>
          </a:blip>
          <a:stretch>
            <a:fillRect/>
          </a:stretch>
        </p:blipFill>
        <p:spPr>
          <a:xfrm>
            <a:off x="6730725" y="1395050"/>
            <a:ext cx="1814224" cy="1476375"/>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76">
                                            <p:txEl>
                                              <p:pRg st="0" end="0"/>
                                            </p:txEl>
                                          </p:spTgt>
                                        </p:tgtEl>
                                        <p:attrNameLst>
                                          <p:attrName>style.visibility</p:attrName>
                                        </p:attrNameLst>
                                      </p:cBhvr>
                                      <p:to>
                                        <p:strVal val="visible"/>
                                      </p:to>
                                    </p:set>
                                    <p:animEffect transition="in" filter="box(in)">
                                      <p:cBhvr>
                                        <p:cTn id="7" dur="500"/>
                                        <p:tgtEl>
                                          <p:spTgt spid="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box(in)">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box(in)">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box(in)">
                                      <p:cBhvr>
                                        <p:cTn id="2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254400"/>
            <a:ext cx="8520599" cy="749099"/>
          </a:xfrm>
          <a:prstGeom prst="rect">
            <a:avLst/>
          </a:prstGeom>
        </p:spPr>
        <p:txBody>
          <a:bodyPr lIns="91425" tIns="91425" rIns="91425" bIns="91425" anchor="t" anchorCtr="0">
            <a:noAutofit/>
          </a:bodyPr>
          <a:lstStyle/>
          <a:p>
            <a:pPr marL="0" lvl="0" indent="0">
              <a:spcBef>
                <a:spcPts val="0"/>
              </a:spcBef>
              <a:buClr>
                <a:srgbClr val="562214"/>
              </a:buClr>
              <a:buSzPct val="25000"/>
              <a:buFont typeface="Cabin"/>
              <a:buNone/>
            </a:pPr>
            <a:r>
              <a:rPr lang="en" sz="4300" dirty="0">
                <a:solidFill>
                  <a:srgbClr val="FF9900"/>
                </a:solidFill>
                <a:latin typeface="Cabin"/>
                <a:ea typeface="Cabin"/>
                <a:cs typeface="Cabin"/>
                <a:sym typeface="Cabin"/>
              </a:rPr>
              <a:t>              Trauma and the Brain</a:t>
            </a:r>
          </a:p>
        </p:txBody>
      </p:sp>
      <p:sp>
        <p:nvSpPr>
          <p:cNvPr id="86" name="Shape 86"/>
          <p:cNvSpPr txBox="1">
            <a:spLocks noGrp="1"/>
          </p:cNvSpPr>
          <p:nvPr>
            <p:ph type="body" idx="1"/>
          </p:nvPr>
        </p:nvSpPr>
        <p:spPr>
          <a:xfrm>
            <a:off x="311700" y="1003500"/>
            <a:ext cx="8520599" cy="3674700"/>
          </a:xfrm>
          <a:prstGeom prst="rect">
            <a:avLst/>
          </a:prstGeom>
        </p:spPr>
        <p:txBody>
          <a:bodyPr lIns="91425" tIns="91425" rIns="91425" bIns="91425" anchor="t" anchorCtr="0">
            <a:noAutofit/>
          </a:bodyPr>
          <a:lstStyle/>
          <a:p>
            <a:pPr marL="365760" lvl="0" indent="-289560" rtl="0">
              <a:lnSpc>
                <a:spcPct val="100000"/>
              </a:lnSpc>
              <a:spcBef>
                <a:spcPts val="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Science shows that exposure</a:t>
            </a:r>
          </a:p>
          <a:p>
            <a:pPr marL="365760" lvl="0" indent="-289560" rtl="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to circumstances that</a:t>
            </a:r>
          </a:p>
          <a:p>
            <a:pPr marL="365760" lvl="0" indent="-289560" rtl="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produce persistent fear and</a:t>
            </a:r>
          </a:p>
          <a:p>
            <a:pPr marL="365760" lvl="0" indent="-289560" rtl="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chronic anxiety can have</a:t>
            </a:r>
          </a:p>
          <a:p>
            <a:pPr marL="365760" lvl="0" indent="-289560" rtl="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lifelong consequences by</a:t>
            </a:r>
          </a:p>
          <a:p>
            <a:pPr marL="365760" lvl="0" indent="-289560" rtl="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disrupting the developing</a:t>
            </a:r>
          </a:p>
          <a:p>
            <a:pPr marL="365760" lvl="0" indent="-289560">
              <a:lnSpc>
                <a:spcPct val="100000"/>
              </a:lnSpc>
              <a:spcBef>
                <a:spcPts val="600"/>
              </a:spcBef>
              <a:spcAft>
                <a:spcPts val="0"/>
              </a:spcAft>
              <a:buClr>
                <a:srgbClr val="3891A7"/>
              </a:buClr>
              <a:buSzPct val="25000"/>
              <a:buFont typeface="Noto Symbol"/>
              <a:buNone/>
            </a:pPr>
            <a:r>
              <a:rPr lang="en" sz="2800" b="1" dirty="0">
                <a:solidFill>
                  <a:srgbClr val="000000"/>
                </a:solidFill>
                <a:latin typeface="Open Sans" charset="0"/>
                <a:ea typeface="Open Sans" charset="0"/>
                <a:cs typeface="Open Sans" charset="0"/>
                <a:sym typeface="Cabin"/>
              </a:rPr>
              <a:t>architecture of the brain.</a:t>
            </a:r>
          </a:p>
        </p:txBody>
      </p:sp>
      <p:sp>
        <p:nvSpPr>
          <p:cNvPr id="87" name="Shape 87"/>
          <p:cNvSpPr txBox="1"/>
          <p:nvPr/>
        </p:nvSpPr>
        <p:spPr>
          <a:xfrm>
            <a:off x="6006500" y="1102375"/>
            <a:ext cx="2883000" cy="3575700"/>
          </a:xfrm>
          <a:prstGeom prst="rect">
            <a:avLst/>
          </a:prstGeom>
          <a:noFill/>
          <a:ln>
            <a:noFill/>
          </a:ln>
        </p:spPr>
        <p:txBody>
          <a:bodyPr lIns="91425" tIns="91425" rIns="91425" bIns="91425" anchor="t" anchorCtr="0">
            <a:noAutofit/>
          </a:bodyPr>
          <a:lstStyle/>
          <a:p>
            <a:pPr>
              <a:spcBef>
                <a:spcPts val="0"/>
              </a:spcBef>
              <a:buNone/>
            </a:pPr>
            <a:endParaRPr/>
          </a:p>
        </p:txBody>
      </p:sp>
      <p:pic>
        <p:nvPicPr>
          <p:cNvPr id="88" name="Shape 88"/>
          <p:cNvPicPr preferRelativeResize="0"/>
          <p:nvPr/>
        </p:nvPicPr>
        <p:blipFill>
          <a:blip r:embed="rId3" cstate="email">
            <a:alphaModFix/>
          </a:blip>
          <a:stretch>
            <a:fillRect/>
          </a:stretch>
        </p:blipFill>
        <p:spPr>
          <a:xfrm>
            <a:off x="5681425" y="1003500"/>
            <a:ext cx="3208075" cy="39147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09551"/>
            <a:ext cx="8520599" cy="533400"/>
          </a:xfrm>
        </p:spPr>
        <p:txBody>
          <a:bodyPr/>
          <a:lstStyle/>
          <a:p>
            <a:r>
              <a:rPr lang="en" dirty="0" smtClean="0"/>
              <a:t>School-wide Trauma Sensitive Procedures</a:t>
            </a:r>
            <a:endParaRPr lang="en-US" dirty="0"/>
          </a:p>
        </p:txBody>
      </p:sp>
      <p:sp>
        <p:nvSpPr>
          <p:cNvPr id="3" name="Text Placeholder 2"/>
          <p:cNvSpPr>
            <a:spLocks noGrp="1"/>
          </p:cNvSpPr>
          <p:nvPr>
            <p:ph type="body" idx="1"/>
          </p:nvPr>
        </p:nvSpPr>
        <p:spPr>
          <a:xfrm>
            <a:off x="311700" y="819150"/>
            <a:ext cx="8520599" cy="3749875"/>
          </a:xfrm>
        </p:spPr>
        <p:txBody>
          <a:bodyPr/>
          <a:lstStyle/>
          <a:p>
            <a:r>
              <a:rPr lang="en" dirty="0" smtClean="0"/>
              <a:t>Each morning, students are greeted with a high 5, hug, or fist bump in entry by several adults and again prior to entering each class.</a:t>
            </a:r>
          </a:p>
          <a:p>
            <a:endParaRPr lang="en" dirty="0"/>
          </a:p>
          <a:p>
            <a:endParaRPr lang="en" dirty="0" smtClean="0"/>
          </a:p>
          <a:p>
            <a:r>
              <a:rPr lang="en-US" sz="4000" dirty="0" smtClean="0"/>
              <a:t>I</a:t>
            </a:r>
            <a:r>
              <a:rPr lang="en" sz="4000" dirty="0" smtClean="0"/>
              <a:t>nside morning greeting video</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9551"/>
            <a:ext cx="8763000" cy="838199"/>
          </a:xfrm>
        </p:spPr>
        <p:txBody>
          <a:bodyPr/>
          <a:lstStyle/>
          <a:p>
            <a:r>
              <a:rPr lang="en" sz="3400" dirty="0" smtClean="0"/>
              <a:t>School-wide Trauma Sensitive Procedures, continued</a:t>
            </a:r>
            <a:endParaRPr lang="en-US" sz="3400" dirty="0"/>
          </a:p>
        </p:txBody>
      </p:sp>
      <p:sp>
        <p:nvSpPr>
          <p:cNvPr id="3" name="Text Placeholder 2"/>
          <p:cNvSpPr>
            <a:spLocks noGrp="1"/>
          </p:cNvSpPr>
          <p:nvPr>
            <p:ph type="body" idx="1"/>
          </p:nvPr>
        </p:nvSpPr>
        <p:spPr>
          <a:xfrm>
            <a:off x="228600" y="819150"/>
            <a:ext cx="8520599" cy="3749875"/>
          </a:xfrm>
        </p:spPr>
        <p:txBody>
          <a:bodyPr/>
          <a:lstStyle/>
          <a:p>
            <a:r>
              <a:rPr lang="en" sz="2000" dirty="0" smtClean="0"/>
              <a:t>OTIS Time - First 15 minutes of school - no academics</a:t>
            </a:r>
          </a:p>
          <a:p>
            <a:r>
              <a:rPr lang="en" sz="2000" dirty="0" smtClean="0"/>
              <a:t>Daily schedule placed so all students can view- Highlight changes to the norm</a:t>
            </a:r>
          </a:p>
          <a:p>
            <a:r>
              <a:rPr lang="en" sz="2000" dirty="0" smtClean="0"/>
              <a:t>The pencil “trick” and rock tray</a:t>
            </a:r>
          </a:p>
        </p:txBody>
      </p:sp>
      <p:pic>
        <p:nvPicPr>
          <p:cNvPr id="4" name="Picture 3" descr="rock tray.JPG"/>
          <p:cNvPicPr>
            <a:picLocks noChangeAspect="1"/>
          </p:cNvPicPr>
          <p:nvPr/>
        </p:nvPicPr>
        <p:blipFill>
          <a:blip r:embed="rId3" cstate="email"/>
          <a:srcRect/>
          <a:stretch>
            <a:fillRect/>
          </a:stretch>
        </p:blipFill>
        <p:spPr>
          <a:xfrm>
            <a:off x="4724400" y="1962150"/>
            <a:ext cx="39624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152400" y="445025"/>
            <a:ext cx="8839200" cy="707399"/>
          </a:xfrm>
          <a:prstGeom prst="rect">
            <a:avLst/>
          </a:prstGeom>
        </p:spPr>
        <p:txBody>
          <a:bodyPr lIns="91425" tIns="91425" rIns="91425" bIns="91425" anchor="t" anchorCtr="0">
            <a:noAutofit/>
          </a:bodyPr>
          <a:lstStyle/>
          <a:p>
            <a:r>
              <a:rPr lang="en" dirty="0" smtClean="0"/>
              <a:t>School-wide Trauma Sensitive Procedures, continued</a:t>
            </a:r>
            <a:endParaRPr dirty="0"/>
          </a:p>
        </p:txBody>
      </p:sp>
      <p:sp>
        <p:nvSpPr>
          <p:cNvPr id="106" name="Shape 106"/>
          <p:cNvSpPr txBox="1">
            <a:spLocks noGrp="1"/>
          </p:cNvSpPr>
          <p:nvPr>
            <p:ph type="body" idx="1"/>
          </p:nvPr>
        </p:nvSpPr>
        <p:spPr>
          <a:xfrm>
            <a:off x="311700" y="1200150"/>
            <a:ext cx="8520599" cy="3368749"/>
          </a:xfrm>
          <a:prstGeom prst="rect">
            <a:avLst/>
          </a:prstGeom>
        </p:spPr>
        <p:txBody>
          <a:bodyPr lIns="91425" tIns="91425" rIns="91425" bIns="91425" anchor="t" anchorCtr="0">
            <a:noAutofit/>
          </a:bodyPr>
          <a:lstStyle/>
          <a:p>
            <a:r>
              <a:rPr lang="en" sz="2000" dirty="0" smtClean="0"/>
              <a:t>Staff "adopting" high risk kids</a:t>
            </a:r>
          </a:p>
          <a:p>
            <a:r>
              <a:rPr lang="en" sz="2000" dirty="0" smtClean="0"/>
              <a:t>Self-regulation tools</a:t>
            </a:r>
          </a:p>
          <a:p>
            <a:r>
              <a:rPr lang="en" sz="2000" dirty="0" smtClean="0"/>
              <a:t>Clear expectations taught to and reinforced at beginning of year and after each break or 3 day weekend</a:t>
            </a:r>
            <a:endParaRPr lang="en" sz="2000" dirty="0"/>
          </a:p>
          <a:p>
            <a:pPr rtl="0">
              <a:spcBef>
                <a:spcPts val="0"/>
              </a:spcBef>
              <a:buNone/>
            </a:pPr>
            <a:r>
              <a:rPr lang="en" sz="2000" dirty="0"/>
              <a:t>No classroom intercom interruptions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1963</TotalTime>
  <Words>2660</Words>
  <Application>Microsoft Office PowerPoint</Application>
  <PresentationFormat>On-screen Show (16:9)</PresentationFormat>
  <Paragraphs>90</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PT Sans Narrow</vt:lpstr>
      <vt:lpstr>Cabin</vt:lpstr>
      <vt:lpstr>Open Sans</vt:lpstr>
      <vt:lpstr>Noto Symbol</vt:lpstr>
      <vt:lpstr>tropic</vt:lpstr>
      <vt:lpstr>Trauma Sensitive Strategies That WORK in Schools</vt:lpstr>
      <vt:lpstr>PowerPoint Presentation</vt:lpstr>
      <vt:lpstr>       The Journey to Becoming a Trauma                           Sensitive School </vt:lpstr>
      <vt:lpstr>Insert blindside video</vt:lpstr>
      <vt:lpstr>A Safe Caregiving System for Schools </vt:lpstr>
      <vt:lpstr>              Trauma and the Brain</vt:lpstr>
      <vt:lpstr>School-wide Trauma Sensitive Procedures</vt:lpstr>
      <vt:lpstr>School-wide Trauma Sensitive Procedures, continued</vt:lpstr>
      <vt:lpstr>School-wide Trauma Sensitive Procedures, continued</vt:lpstr>
      <vt:lpstr>Evidence of Student Success </vt:lpstr>
      <vt:lpstr>A Cry For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Sensitive Strategies That WORK in Schools</dc:title>
  <dc:creator>Suzanne Savall</dc:creator>
  <cp:lastModifiedBy>Boyer, Carol - ODEP</cp:lastModifiedBy>
  <cp:revision>175</cp:revision>
  <dcterms:modified xsi:type="dcterms:W3CDTF">2015-09-28T16:03:17Z</dcterms:modified>
</cp:coreProperties>
</file>