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6" r:id="rId3"/>
    <p:sldId id="264" r:id="rId4"/>
    <p:sldId id="324" r:id="rId5"/>
    <p:sldId id="321" r:id="rId6"/>
    <p:sldId id="31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78702" autoAdjust="0"/>
  </p:normalViewPr>
  <p:slideViewPr>
    <p:cSldViewPr>
      <p:cViewPr>
        <p:scale>
          <a:sx n="59" d="100"/>
          <a:sy n="59" d="100"/>
        </p:scale>
        <p:origin x="-7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A7E275-9C6C-48DA-B5C6-68F23A4F7A40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4B01E3-1CB4-42CF-8C00-B6D71931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1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5" tIns="46583" rIns="93165" bIns="46583"/>
          <a:lstStyle/>
          <a:p>
            <a:pPr marL="237797" indent="-237797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1154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01E3-1CB4-42CF-8C00-B6D71931CD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1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01E3-1CB4-42CF-8C00-B6D71931CD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6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B01E3-1CB4-42CF-8C00-B6D71931CD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56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45025" cy="3484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2050" tIns="46025" rIns="92050" bIns="460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 txBox="1"/>
          <p:nvPr/>
        </p:nvSpPr>
        <p:spPr>
          <a:xfrm>
            <a:off x="3971925" y="8829675"/>
            <a:ext cx="3036887" cy="465137"/>
          </a:xfrm>
          <a:prstGeom prst="rect">
            <a:avLst/>
          </a:prstGeom>
          <a:noFill/>
          <a:ln>
            <a:noFill/>
          </a:ln>
        </p:spPr>
        <p:txBody>
          <a:bodyPr lIns="92050" tIns="46025" rIns="92050" bIns="46025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US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1"/>
          <p:cNvSpPr>
            <a:spLocks noChangeArrowheads="1"/>
          </p:cNvSpPr>
          <p:nvPr userDrawn="1"/>
        </p:nvSpPr>
        <p:spPr bwMode="auto">
          <a:xfrm>
            <a:off x="914400" y="5910262"/>
            <a:ext cx="7315200" cy="892175"/>
          </a:xfrm>
          <a:prstGeom prst="rect">
            <a:avLst/>
          </a:prstGeom>
          <a:solidFill>
            <a:srgbClr val="4884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8" name="Text Box 42"/>
          <p:cNvSpPr txBox="1">
            <a:spLocks noChangeArrowheads="1"/>
          </p:cNvSpPr>
          <p:nvPr userDrawn="1"/>
        </p:nvSpPr>
        <p:spPr bwMode="auto">
          <a:xfrm>
            <a:off x="1066800" y="6048572"/>
            <a:ext cx="7010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dirty="0" smtClean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Supporting Heroes in mental health Foundational Training (SHIFT)</a:t>
            </a:r>
          </a:p>
          <a:p>
            <a:pPr algn="ctr" eaLnBrk="1" hangingPunct="1">
              <a:defRPr/>
            </a:pPr>
            <a:r>
              <a:rPr lang="en-US" sz="1400" dirty="0" smtClean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An Innocent Justice Foundation project funded by Department of Justice, OJJDP</a:t>
            </a:r>
          </a:p>
        </p:txBody>
      </p:sp>
    </p:spTree>
    <p:extLst>
      <p:ext uri="{BB962C8B-B14F-4D97-AF65-F5344CB8AC3E}">
        <p14:creationId xmlns:p14="http://schemas.microsoft.com/office/powerpoint/2010/main" val="199553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4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896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274637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360"/>
              </a:spcBef>
              <a:spcAft>
                <a:spcPts val="0"/>
              </a:spcAft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1533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360"/>
              </a:spcBef>
              <a:spcAft>
                <a:spcPts val="0"/>
              </a:spcAft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713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360"/>
              </a:spcBef>
              <a:spcAft>
                <a:spcPts val="0"/>
              </a:spcAft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0846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425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8891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3919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456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9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5414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7647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155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1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6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0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7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3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9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2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0D58-CCE7-4DF9-8C11-DB59FF120E7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D2A3F-A8B5-4481-ACFB-0BB9D70A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381000" y="6553200"/>
            <a:ext cx="8305799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381000" y="457200"/>
            <a:ext cx="8305799" cy="0"/>
          </a:xfrm>
          <a:prstGeom prst="straightConnector1">
            <a:avLst/>
          </a:prstGeom>
          <a:noFill/>
          <a:ln w="76200" cap="flat" cmpd="sng">
            <a:solidFill>
              <a:srgbClr val="48848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" name="Shape 11"/>
          <p:cNvSpPr txBox="1"/>
          <p:nvPr/>
        </p:nvSpPr>
        <p:spPr>
          <a:xfrm>
            <a:off x="1447800" y="5737225"/>
            <a:ext cx="7315200" cy="892174"/>
          </a:xfrm>
          <a:prstGeom prst="rect">
            <a:avLst/>
          </a:prstGeom>
          <a:solidFill>
            <a:srgbClr val="48848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1676400" y="5867400"/>
            <a:ext cx="7010400" cy="6715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Impact"/>
              <a:buNone/>
            </a:pPr>
            <a:r>
              <a:rPr lang="en-US" sz="2000" kern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  <a:rtl val="0"/>
              </a:rPr>
              <a:t>Supporting Heroes in mental health Foundational Training (SHIFT)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sz="600" kern="0">
              <a:solidFill>
                <a:srgbClr val="FFFFFF"/>
              </a:solidFill>
              <a:latin typeface="Impact"/>
              <a:ea typeface="Impact"/>
              <a:cs typeface="Impact"/>
              <a:sym typeface="Impact"/>
              <a:rtl val="0"/>
            </a:endParaRPr>
          </a:p>
          <a:p>
            <a:pPr algn="ctr">
              <a:buClr>
                <a:srgbClr val="FFFFFF"/>
              </a:buClr>
              <a:buSzPct val="25000"/>
              <a:buFont typeface="Impact"/>
              <a:buNone/>
            </a:pPr>
            <a:r>
              <a:rPr lang="en-US" sz="1200" kern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  <a:rtl val="0"/>
              </a:rPr>
              <a:t>An Innocent Justice Foundation project funded by Department of Justice, OJJDP</a:t>
            </a:r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81000" y="5735637"/>
            <a:ext cx="1246187" cy="893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4960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iftwellnes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beth@innocentjustic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" y="687387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altLang="en-US" sz="1400" dirty="0" smtClean="0">
              <a:latin typeface="Franklin Gothic Demi" pitchFamily="34" charset="0"/>
            </a:endParaRPr>
          </a:p>
          <a:p>
            <a:pPr algn="ctr"/>
            <a:endParaRPr lang="en-US" altLang="en-US" sz="1400" dirty="0" smtClean="0">
              <a:latin typeface="Franklin Gothic Demi" pitchFamily="34" charset="0"/>
            </a:endParaRPr>
          </a:p>
          <a:p>
            <a:pPr algn="ctr"/>
            <a:r>
              <a:rPr lang="en-US" altLang="en-US" sz="40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SHIFT</a:t>
            </a:r>
            <a:endParaRPr lang="en-US" altLang="en-US" sz="40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r>
              <a:rPr lang="en-US" altLang="en-US" sz="3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altLang="en-US" sz="28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Supporting Heroes In mental health Foundational Training</a:t>
            </a:r>
          </a:p>
          <a:p>
            <a:pPr algn="ctr">
              <a:lnSpc>
                <a:spcPct val="85000"/>
              </a:lnSpc>
            </a:pPr>
            <a:r>
              <a:rPr lang="en-US" altLang="en-US" sz="2800" b="1" dirty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lang="en-US" altLang="en-US" sz="2800" b="1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endParaRPr lang="en-US" altLang="en-US" sz="2800" b="1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>
              <a:lnSpc>
                <a:spcPct val="85000"/>
              </a:lnSpc>
            </a:pPr>
            <a:endParaRPr lang="en-US" altLang="en-US" sz="3200" dirty="0" smtClean="0">
              <a:latin typeface="Franklin Gothic Demi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dirty="0">
                <a:latin typeface="Franklin Gothic Demi" pitchFamily="34" charset="0"/>
              </a:rPr>
              <a:t/>
            </a:r>
            <a:br>
              <a:rPr lang="en-US" altLang="en-US" dirty="0">
                <a:latin typeface="Franklin Gothic Demi" pitchFamily="34" charset="0"/>
              </a:rPr>
            </a:br>
            <a:r>
              <a:rPr lang="en-US" altLang="en-US" dirty="0">
                <a:solidFill>
                  <a:srgbClr val="663300"/>
                </a:solidFill>
                <a:latin typeface="Franklin Gothic Demi" pitchFamily="34" charset="0"/>
              </a:rPr>
              <a:t> </a:t>
            </a:r>
            <a:r>
              <a:rPr lang="en-US" altLang="en-US" dirty="0">
                <a:latin typeface="Leelawadee" panose="020B0502040204020203" pitchFamily="34" charset="-34"/>
                <a:cs typeface="Leelawadee" panose="020B0502040204020203" pitchFamily="34" charset="-34"/>
              </a:rPr>
              <a:t>Funded by:</a:t>
            </a:r>
            <a:br>
              <a:rPr lang="en-US" altLang="en-US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dirty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lang="en-US" altLang="en-US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24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Department </a:t>
            </a:r>
            <a:r>
              <a:rPr lang="en-US" alt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of Justice, OJJDP</a:t>
            </a:r>
            <a:br>
              <a:rPr lang="en-US" alt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ICAC Training &amp; Technical Assistance</a:t>
            </a:r>
            <a:r>
              <a:rPr lang="en-US" altLang="en-US" sz="2400" dirty="0">
                <a:latin typeface="Franklin Gothic Demi" pitchFamily="34" charset="0"/>
              </a:rPr>
              <a:t/>
            </a:r>
            <a:br>
              <a:rPr lang="en-US" altLang="en-US" sz="2400" dirty="0">
                <a:latin typeface="Franklin Gothic Demi" pitchFamily="34" charset="0"/>
              </a:rPr>
            </a:br>
            <a:endParaRPr lang="en-US" altLang="en-US" sz="2400" dirty="0">
              <a:solidFill>
                <a:srgbClr val="663300"/>
              </a:solidFill>
              <a:latin typeface="Franklin Gothic Dem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85800" y="3200400"/>
            <a:ext cx="7543800" cy="0"/>
          </a:xfrm>
          <a:prstGeom prst="line">
            <a:avLst/>
          </a:prstGeom>
          <a:ln w="28575">
            <a:solidFill>
              <a:srgbClr val="48848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" b="19148"/>
          <a:stretch>
            <a:fillRect/>
          </a:stretch>
        </p:blipFill>
        <p:spPr bwMode="auto">
          <a:xfrm>
            <a:off x="7208044" y="3472843"/>
            <a:ext cx="139223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OJJDP 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75291"/>
            <a:ext cx="1495631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7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icactaskforce.org/SiteCollectionImages/icac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04175"/>
            <a:ext cx="6983114" cy="381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990600" y="5764213"/>
            <a:ext cx="7315200" cy="892175"/>
          </a:xfrm>
          <a:prstGeom prst="rect">
            <a:avLst/>
          </a:prstGeom>
          <a:solidFill>
            <a:srgbClr val="4884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1143000" y="5874543"/>
            <a:ext cx="7010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dirty="0" smtClean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Supporting Heroes in mental health Foundational Training (SHIFT)</a:t>
            </a:r>
          </a:p>
          <a:p>
            <a:pPr algn="ctr" eaLnBrk="1" hangingPunct="1">
              <a:defRPr/>
            </a:pPr>
            <a:r>
              <a:rPr lang="en-US" sz="1400" dirty="0" smtClean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An Innocent Justice Foundation project funded by Department of Justice, OJJDP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28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ICAC TASK FORCES IN THE UNITED STATES</a:t>
            </a: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35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467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THE NEED</a:t>
            </a:r>
            <a:r>
              <a:rPr lang="en-US" sz="4400" dirty="0">
                <a:cs typeface="Leelawadee" panose="020B0502040204020203" pitchFamily="34" charset="-34"/>
              </a:rPr>
              <a:t/>
            </a:r>
            <a:br>
              <a:rPr lang="en-US" sz="4400" dirty="0">
                <a:cs typeface="Leelawadee" panose="020B0502040204020203" pitchFamily="34" charset="-34"/>
              </a:rPr>
            </a:br>
            <a:r>
              <a:rPr lang="en-US" sz="4400" kern="1200" dirty="0">
                <a:solidFill>
                  <a:prstClr val="black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rPr>
              <a:t/>
            </a:r>
            <a:br>
              <a:rPr lang="en-US" sz="4400" kern="1200" dirty="0">
                <a:solidFill>
                  <a:prstClr val="black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rPr>
            </a:br>
            <a:endParaRPr lang="en-US" sz="4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rgbClr val="4BACC6">
                  <a:lumMod val="75000"/>
                </a:srgbClr>
              </a:buClr>
              <a:buFont typeface="Arial" panose="020B0604020202020204" pitchFamily="34" charset="0"/>
              <a:buChar char="•"/>
            </a:pPr>
            <a:endParaRPr lang="en-US" sz="1100" kern="1200" dirty="0">
              <a:solidFill>
                <a:prstClr val="black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4BACC6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US" sz="3200" kern="1200" dirty="0" smtClean="0">
                <a:solidFill>
                  <a:prstClr val="black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rPr>
              <a:t>Address long term effects of chronic exposure to traumatic material </a:t>
            </a:r>
            <a:endParaRPr lang="en-US" sz="3200" kern="1200" dirty="0">
              <a:solidFill>
                <a:prstClr val="black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rgbClr val="4BACC6">
                  <a:lumMod val="75000"/>
                </a:srgbClr>
              </a:buClr>
              <a:buFont typeface="Arial" panose="020B0604020202020204" pitchFamily="34" charset="0"/>
              <a:buChar char="•"/>
            </a:pPr>
            <a:endParaRPr lang="en-US" sz="1100" kern="1200" dirty="0">
              <a:solidFill>
                <a:prstClr val="black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4BACC6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US" sz="3200" kern="1200" dirty="0" smtClean="0">
                <a:solidFill>
                  <a:prstClr val="black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rPr>
              <a:t>How can we help mitigate the negative effects and build resilience </a:t>
            </a:r>
          </a:p>
          <a:p>
            <a:pPr marL="457200" lvl="1">
              <a:spcBef>
                <a:spcPct val="20000"/>
              </a:spcBef>
              <a:buClr>
                <a:srgbClr val="4BACC6">
                  <a:lumMod val="75000"/>
                </a:srgbClr>
              </a:buClr>
            </a:pPr>
            <a:endParaRPr lang="en-US" sz="1200" kern="1200" dirty="0">
              <a:solidFill>
                <a:prstClr val="black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rgbClr val="4BACC6">
                  <a:lumMod val="75000"/>
                </a:srgbClr>
              </a:buClr>
              <a:buFont typeface="Arial" panose="020B0604020202020204" pitchFamily="34" charset="0"/>
              <a:buChar char="•"/>
            </a:pPr>
            <a:r>
              <a:rPr lang="en-US" sz="3200" kern="1200" dirty="0" smtClean="0">
                <a:solidFill>
                  <a:prstClr val="black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rPr>
              <a:t> How can we engage the broader community </a:t>
            </a:r>
            <a:endParaRPr lang="en-US" sz="3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lvl="1">
              <a:buClr>
                <a:schemeClr val="accent1">
                  <a:lumMod val="50000"/>
                </a:schemeClr>
              </a:buClr>
            </a:pPr>
            <a:endParaRPr lang="en-US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>
              <a:buClr>
                <a:schemeClr val="accent1">
                  <a:lumMod val="50000"/>
                </a:schemeClr>
              </a:buClr>
            </a:pPr>
            <a:endParaRPr lang="en-US" sz="28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85800" y="1295400"/>
            <a:ext cx="7467600" cy="0"/>
          </a:xfrm>
          <a:prstGeom prst="line">
            <a:avLst/>
          </a:prstGeom>
          <a:ln w="28575">
            <a:solidFill>
              <a:srgbClr val="48848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3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4400" kern="1200" dirty="0">
                <a:solidFill>
                  <a:prstClr val="black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rPr>
              <a:t>What </a:t>
            </a:r>
            <a:r>
              <a:rPr lang="en-US" sz="4400" b="1" kern="1200" dirty="0">
                <a:solidFill>
                  <a:srgbClr val="4BACC6">
                    <a:lumMod val="75000"/>
                  </a:srgbClr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rPr>
              <a:t>SHIFT</a:t>
            </a:r>
            <a:r>
              <a:rPr lang="en-US" sz="4400" b="1" kern="1200" dirty="0">
                <a:solidFill>
                  <a:prstClr val="black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rPr>
              <a:t> </a:t>
            </a:r>
            <a:r>
              <a:rPr lang="en-US" sz="4400" kern="1200" dirty="0" smtClean="0">
                <a:solidFill>
                  <a:prstClr val="black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rPr>
              <a:t>does:</a:t>
            </a:r>
            <a:r>
              <a:rPr lang="en-US" sz="4400" kern="1200" dirty="0">
                <a:solidFill>
                  <a:prstClr val="black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rPr>
              <a:t/>
            </a:r>
            <a:br>
              <a:rPr lang="en-US" sz="4400" kern="1200" dirty="0">
                <a:solidFill>
                  <a:prstClr val="black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rPr>
            </a:br>
            <a:endParaRPr lang="en-US" sz="4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79600"/>
            <a:ext cx="7620000" cy="360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3" indent="-4572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Support</a:t>
            </a:r>
          </a:p>
          <a:p>
            <a:pPr marL="457200" lvl="1" indent="-4572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36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marL="457200" lvl="1" indent="-4572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Educate</a:t>
            </a:r>
          </a:p>
          <a:p>
            <a:pPr marL="457200" lvl="1" indent="-4572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36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marL="457200" lvl="1" indent="-4572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Empower</a:t>
            </a:r>
            <a:endParaRPr lang="en-US" sz="36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>
              <a:buClr>
                <a:schemeClr val="accent1">
                  <a:lumMod val="50000"/>
                </a:schemeClr>
              </a:buClr>
            </a:pPr>
            <a:endParaRPr lang="en-US" sz="28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85800" y="1447800"/>
            <a:ext cx="7467600" cy="0"/>
          </a:xfrm>
          <a:prstGeom prst="line">
            <a:avLst/>
          </a:prstGeom>
          <a:ln w="28575">
            <a:solidFill>
              <a:srgbClr val="48848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/>
        </p:nvSpPr>
        <p:spPr>
          <a:xfrm>
            <a:off x="1295400" y="838200"/>
            <a:ext cx="6553200" cy="5262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rgbClr val="663300"/>
              </a:buClr>
              <a:buSzPct val="25000"/>
              <a:buFont typeface="Arial"/>
              <a:buNone/>
            </a:pPr>
            <a:endParaRPr lang="en-US" sz="2800" u="sng" kern="0" dirty="0" smtClean="0">
              <a:solidFill>
                <a:srgbClr val="009999"/>
              </a:solidFill>
              <a:latin typeface="Segoe UI" panose="020B0502040204020203" pitchFamily="34" charset="0"/>
              <a:cs typeface="Segoe UI" panose="020B0502040204020203" pitchFamily="34" charset="0"/>
              <a:sym typeface="Arial"/>
              <a:hlinkClick r:id="rId3"/>
              <a:rtl val="0"/>
            </a:endParaRPr>
          </a:p>
          <a:p>
            <a:pPr algn="ctr">
              <a:buClr>
                <a:srgbClr val="663300"/>
              </a:buClr>
              <a:buSzPct val="25000"/>
              <a:buFont typeface="Arial"/>
              <a:buNone/>
            </a:pPr>
            <a:r>
              <a:rPr lang="en-US" sz="2800" u="sng" kern="0" dirty="0" smtClean="0">
                <a:solidFill>
                  <a:srgbClr val="009999"/>
                </a:solidFill>
                <a:latin typeface="Segoe UI" panose="020B0502040204020203" pitchFamily="34" charset="0"/>
                <a:cs typeface="Segoe UI" panose="020B0502040204020203" pitchFamily="34" charset="0"/>
                <a:sym typeface="Arial"/>
                <a:hlinkClick r:id="rId3"/>
                <a:rtl val="0"/>
              </a:rPr>
              <a:t>www.Shiftwellness.org</a:t>
            </a:r>
            <a:endParaRPr lang="en-US" sz="2800" u="sng" kern="0" dirty="0">
              <a:solidFill>
                <a:srgbClr val="009999"/>
              </a:solidFill>
              <a:latin typeface="Segoe UI" panose="020B0502040204020203" pitchFamily="34" charset="0"/>
              <a:cs typeface="Segoe UI" panose="020B0502040204020203" pitchFamily="34" charset="0"/>
              <a:sym typeface="Arial"/>
              <a:hlinkClick r:id="rId3"/>
              <a:rtl val="0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sz="2800" kern="0" dirty="0">
              <a:solidFill>
                <a:srgbClr val="663300"/>
              </a:solidFill>
              <a:latin typeface="Segoe UI" panose="020B0502040204020203" pitchFamily="34" charset="0"/>
              <a:ea typeface="Noto Symbol"/>
              <a:cs typeface="Segoe UI" panose="020B0502040204020203" pitchFamily="34" charset="0"/>
              <a:sym typeface="Noto Symbol"/>
              <a:rtl val="0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sz="2800" kern="0" dirty="0">
              <a:solidFill>
                <a:srgbClr val="663300"/>
              </a:solidFill>
              <a:latin typeface="Segoe UI" panose="020B0502040204020203" pitchFamily="34" charset="0"/>
              <a:ea typeface="Noto Symbol"/>
              <a:cs typeface="Segoe UI" panose="020B0502040204020203" pitchFamily="34" charset="0"/>
              <a:sym typeface="Noto Symbol"/>
              <a:rtl val="0"/>
            </a:endParaRPr>
          </a:p>
          <a:p>
            <a:pPr algn="ctr">
              <a:buClr>
                <a:srgbClr val="000000"/>
              </a:buClr>
              <a:buSzPct val="25000"/>
              <a:buFont typeface="Noto Symbol"/>
              <a:buNone/>
            </a:pPr>
            <a:r>
              <a:rPr lang="en-US" sz="2800" kern="0" dirty="0">
                <a:solidFill>
                  <a:srgbClr val="000000"/>
                </a:solidFill>
                <a:latin typeface="Segoe UI" panose="020B0502040204020203" pitchFamily="34" charset="0"/>
                <a:ea typeface="Noto Symbol"/>
                <a:cs typeface="Segoe UI" panose="020B0502040204020203" pitchFamily="34" charset="0"/>
                <a:sym typeface="Noto Symbol"/>
                <a:rtl val="0"/>
              </a:rPr>
              <a:t>Beth Medina, </a:t>
            </a:r>
            <a:r>
              <a:rPr lang="en-US" sz="2800" kern="0" dirty="0" smtClean="0">
                <a:solidFill>
                  <a:srgbClr val="000000"/>
                </a:solidFill>
                <a:latin typeface="Segoe UI" panose="020B0502040204020203" pitchFamily="34" charset="0"/>
                <a:ea typeface="Noto Symbol"/>
                <a:cs typeface="Segoe UI" panose="020B0502040204020203" pitchFamily="34" charset="0"/>
                <a:sym typeface="Noto Symbol"/>
                <a:rtl val="0"/>
              </a:rPr>
              <a:t>MFT, CEO</a:t>
            </a:r>
            <a:endParaRPr lang="en-US" sz="2800" kern="0" dirty="0">
              <a:solidFill>
                <a:srgbClr val="000000"/>
              </a:solidFill>
              <a:latin typeface="Segoe UI" panose="020B0502040204020203" pitchFamily="34" charset="0"/>
              <a:ea typeface="Noto Symbol"/>
              <a:cs typeface="Segoe UI" panose="020B0502040204020203" pitchFamily="34" charset="0"/>
              <a:sym typeface="Noto Symbol"/>
              <a:rtl val="0"/>
            </a:endParaRPr>
          </a:p>
          <a:p>
            <a:pPr algn="ctr">
              <a:buClr>
                <a:srgbClr val="663300"/>
              </a:buClr>
              <a:buSzPct val="25000"/>
              <a:buFont typeface="Arial"/>
              <a:buNone/>
            </a:pPr>
            <a:r>
              <a:rPr lang="en-US" sz="2800" u="sng" kern="0" dirty="0">
                <a:solidFill>
                  <a:srgbClr val="009999"/>
                </a:solidFill>
                <a:latin typeface="Segoe UI" panose="020B0502040204020203" pitchFamily="34" charset="0"/>
                <a:cs typeface="Segoe UI" panose="020B0502040204020203" pitchFamily="34" charset="0"/>
                <a:sym typeface="Arial"/>
                <a:hlinkClick r:id="rId4"/>
                <a:rtl val="0"/>
              </a:rPr>
              <a:t>beth@innocentjustice.org</a:t>
            </a:r>
            <a:r>
              <a:rPr lang="en-US" sz="2800" kern="0" dirty="0">
                <a:solidFill>
                  <a:srgbClr val="663300"/>
                </a:solidFill>
                <a:latin typeface="Segoe UI" panose="020B0502040204020203" pitchFamily="34" charset="0"/>
                <a:ea typeface="Noto Symbol"/>
                <a:cs typeface="Segoe UI" panose="020B0502040204020203" pitchFamily="34" charset="0"/>
                <a:sym typeface="Noto Symbol"/>
                <a:rtl val="0"/>
              </a:rPr>
              <a:t>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sz="2800" kern="0" dirty="0">
              <a:solidFill>
                <a:srgbClr val="663300"/>
              </a:solidFill>
              <a:latin typeface="Noto Symbol"/>
              <a:ea typeface="Noto Symbol"/>
              <a:cs typeface="Noto Symbol"/>
              <a:sym typeface="Noto Symbol"/>
              <a:rtl val="0"/>
            </a:endParaRPr>
          </a:p>
          <a:p>
            <a:endParaRPr sz="2800" kern="0" dirty="0">
              <a:solidFill>
                <a:srgbClr val="663300"/>
              </a:solidFill>
              <a:latin typeface="Noto Symbol"/>
              <a:ea typeface="Noto Symbol"/>
              <a:cs typeface="Noto Symbol"/>
              <a:sym typeface="Noto Symbo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6929069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EBC3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3DE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68000</TotalTime>
  <Words>88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Default Design</vt:lpstr>
      <vt:lpstr>PowerPoint Presentation</vt:lpstr>
      <vt:lpstr>PowerPoint Presentation</vt:lpstr>
      <vt:lpstr>THE NEED  </vt:lpstr>
      <vt:lpstr>What SHIFT does: </vt:lpstr>
      <vt:lpstr>PowerPoint Presentation</vt:lpstr>
    </vt:vector>
  </TitlesOfParts>
  <Company>Taylor Farms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Powers, Dan</dc:creator>
  <cp:lastModifiedBy>Boyer, Carol - ODEP</cp:lastModifiedBy>
  <cp:revision>278</cp:revision>
  <cp:lastPrinted>2015-05-11T20:17:34Z</cp:lastPrinted>
  <dcterms:created xsi:type="dcterms:W3CDTF">2014-05-15T17:24:36Z</dcterms:created>
  <dcterms:modified xsi:type="dcterms:W3CDTF">2015-09-28T22:30:06Z</dcterms:modified>
</cp:coreProperties>
</file>